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91" r:id="rId2"/>
    <p:sldId id="292" r:id="rId3"/>
    <p:sldId id="294" r:id="rId4"/>
    <p:sldId id="348" r:id="rId5"/>
    <p:sldId id="318" r:id="rId6"/>
    <p:sldId id="319" r:id="rId7"/>
    <p:sldId id="349" r:id="rId8"/>
    <p:sldId id="295" r:id="rId9"/>
    <p:sldId id="320" r:id="rId10"/>
    <p:sldId id="321" r:id="rId11"/>
    <p:sldId id="322" r:id="rId12"/>
    <p:sldId id="323" r:id="rId13"/>
    <p:sldId id="324" r:id="rId14"/>
    <p:sldId id="325" r:id="rId15"/>
    <p:sldId id="326" r:id="rId16"/>
    <p:sldId id="327" r:id="rId17"/>
    <p:sldId id="328" r:id="rId18"/>
    <p:sldId id="345" r:id="rId19"/>
    <p:sldId id="296" r:id="rId20"/>
    <p:sldId id="329" r:id="rId21"/>
    <p:sldId id="330" r:id="rId22"/>
    <p:sldId id="331" r:id="rId23"/>
    <p:sldId id="332" r:id="rId24"/>
    <p:sldId id="333" r:id="rId25"/>
    <p:sldId id="334" r:id="rId26"/>
    <p:sldId id="335" r:id="rId27"/>
    <p:sldId id="336" r:id="rId28"/>
    <p:sldId id="346" r:id="rId29"/>
    <p:sldId id="297" r:id="rId30"/>
    <p:sldId id="337" r:id="rId31"/>
    <p:sldId id="338" r:id="rId32"/>
    <p:sldId id="339" r:id="rId33"/>
    <p:sldId id="340" r:id="rId34"/>
    <p:sldId id="341" r:id="rId35"/>
    <p:sldId id="342" r:id="rId36"/>
    <p:sldId id="343" r:id="rId37"/>
    <p:sldId id="344" r:id="rId38"/>
    <p:sldId id="347" r:id="rId39"/>
    <p:sldId id="293" r:id="rId40"/>
  </p:sldIdLst>
  <p:sldSz cx="9144000" cy="6858000" type="screen4x3"/>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a Acev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4B"/>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000" autoAdjust="0"/>
    <p:restoredTop sz="73570" autoAdjust="0"/>
  </p:normalViewPr>
  <p:slideViewPr>
    <p:cSldViewPr snapToGrid="0" snapToObjects="1">
      <p:cViewPr varScale="1">
        <p:scale>
          <a:sx n="64" d="100"/>
          <a:sy n="64" d="100"/>
        </p:scale>
        <p:origin x="1421" y="72"/>
      </p:cViewPr>
      <p:guideLst>
        <p:guide orient="horz" pos="2160"/>
        <p:guide pos="2880"/>
      </p:guideLst>
    </p:cSldViewPr>
  </p:slideViewPr>
  <p:outlineViewPr>
    <p:cViewPr>
      <p:scale>
        <a:sx n="33" d="100"/>
        <a:sy n="33" d="100"/>
      </p:scale>
      <p:origin x="18" y="100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01700570\Desktop\SAMAC%20Meet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yssmirnite.commnet.edu\grants$\System%20Office\OSP%20CAMI\Updates%20-%20CAMI%20Employer%20Contribution%202017.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sz="1400" dirty="0">
                <a:solidFill>
                  <a:schemeClr val="tx2"/>
                </a:solidFill>
              </a:rPr>
              <a:t>Advisory Board Members</a:t>
            </a:r>
          </a:p>
        </c:rich>
      </c:tx>
      <c:overlay val="0"/>
      <c:spPr>
        <a:noFill/>
        <a:ln>
          <a:noFill/>
        </a:ln>
        <a:effectLst/>
      </c:spPr>
    </c:title>
    <c:autoTitleDeleted val="0"/>
    <c:plotArea>
      <c:layout>
        <c:manualLayout>
          <c:layoutTarget val="inner"/>
          <c:xMode val="edge"/>
          <c:yMode val="edge"/>
          <c:x val="0.1566892229446458"/>
          <c:y val="0.20301267029901796"/>
          <c:w val="0.80103855910137189"/>
          <c:h val="0.6993397561586536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w="15875" cap="flat" cmpd="sng" algn="ctr">
                <a:solidFill>
                  <a:schemeClr val="accent5">
                    <a:shade val="50000"/>
                  </a:schemeClr>
                </a:solidFill>
                <a:prstDash val="solid"/>
              </a:ln>
              <a:effectLst/>
            </c:spPr>
            <c:extLst>
              <c:ext xmlns:c16="http://schemas.microsoft.com/office/drawing/2014/chart" uri="{C3380CC4-5D6E-409C-BE32-E72D297353CC}">
                <c16:uniqueId val="{00000001-AFB1-4F08-8CE3-9C9585CD117E}"/>
              </c:ext>
            </c:extLst>
          </c:dPt>
          <c:dPt>
            <c:idx val="1"/>
            <c:invertIfNegative val="0"/>
            <c:bubble3D val="0"/>
            <c:spPr>
              <a:solidFill>
                <a:schemeClr val="accent3"/>
              </a:solidFill>
              <a:ln w="15875" cap="flat" cmpd="sng" algn="ctr">
                <a:solidFill>
                  <a:schemeClr val="accent3">
                    <a:shade val="50000"/>
                  </a:schemeClr>
                </a:solidFill>
                <a:prstDash val="solid"/>
              </a:ln>
              <a:effectLst/>
            </c:spPr>
            <c:extLst>
              <c:ext xmlns:c16="http://schemas.microsoft.com/office/drawing/2014/chart" uri="{C3380CC4-5D6E-409C-BE32-E72D297353CC}">
                <c16:uniqueId val="{00000003-AFB1-4F08-8CE3-9C9585CD117E}"/>
              </c:ext>
            </c:extLst>
          </c:dPt>
          <c:cat>
            <c:strRef>
              <c:f>Sheet1!$A$15:$A$16</c:f>
              <c:strCache>
                <c:ptCount val="2"/>
                <c:pt idx="0">
                  <c:v>2015 - 2016</c:v>
                </c:pt>
                <c:pt idx="1">
                  <c:v>2016 - 2017</c:v>
                </c:pt>
              </c:strCache>
            </c:strRef>
          </c:cat>
          <c:val>
            <c:numRef>
              <c:f>Sheet1!$B$15:$B$16</c:f>
              <c:numCache>
                <c:formatCode>General</c:formatCode>
                <c:ptCount val="2"/>
                <c:pt idx="0">
                  <c:v>110</c:v>
                </c:pt>
                <c:pt idx="1">
                  <c:v>208</c:v>
                </c:pt>
              </c:numCache>
            </c:numRef>
          </c:val>
          <c:extLst>
            <c:ext xmlns:c16="http://schemas.microsoft.com/office/drawing/2014/chart" uri="{C3380CC4-5D6E-409C-BE32-E72D297353CC}">
              <c16:uniqueId val="{00000004-AFB1-4F08-8CE3-9C9585CD117E}"/>
            </c:ext>
          </c:extLst>
        </c:ser>
        <c:dLbls>
          <c:showLegendKey val="0"/>
          <c:showVal val="0"/>
          <c:showCatName val="0"/>
          <c:showSerName val="0"/>
          <c:showPercent val="0"/>
          <c:showBubbleSize val="0"/>
        </c:dLbls>
        <c:gapWidth val="219"/>
        <c:overlap val="-27"/>
        <c:axId val="33888768"/>
        <c:axId val="32536768"/>
      </c:barChart>
      <c:catAx>
        <c:axId val="338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2536768"/>
        <c:crosses val="autoZero"/>
        <c:auto val="1"/>
        <c:lblAlgn val="ctr"/>
        <c:lblOffset val="100"/>
        <c:noMultiLvlLbl val="0"/>
      </c:catAx>
      <c:valAx>
        <c:axId val="32536768"/>
        <c:scaling>
          <c:orientation val="minMax"/>
        </c:scaling>
        <c:delete val="0"/>
        <c:axPos val="l"/>
        <c:majorGridlines>
          <c:spPr>
            <a:ln w="28575" cap="flat" cmpd="sng" algn="ctr">
              <a:solidFill>
                <a:schemeClr val="accent6"/>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388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2"/>
                </a:solidFill>
                <a:latin typeface="+mn-lt"/>
                <a:ea typeface="+mn-ea"/>
                <a:cs typeface="+mn-cs"/>
              </a:defRPr>
            </a:pPr>
            <a:r>
              <a:rPr lang="en-US" sz="1400" dirty="0">
                <a:solidFill>
                  <a:schemeClr val="tx2"/>
                </a:solidFill>
              </a:rPr>
              <a:t>Employer Contribution Type</a:t>
            </a:r>
          </a:p>
        </c:rich>
      </c:tx>
      <c:overlay val="0"/>
      <c:spPr>
        <a:noFill/>
        <a:ln>
          <a:noFill/>
        </a:ln>
        <a:effectLst/>
      </c:spPr>
    </c:title>
    <c:autoTitleDeleted val="0"/>
    <c:plotArea>
      <c:layout/>
      <c:barChart>
        <c:barDir val="bar"/>
        <c:grouping val="clustered"/>
        <c:varyColors val="0"/>
        <c:ser>
          <c:idx val="0"/>
          <c:order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round/>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Sheet2!$A$2:$A$10</c:f>
              <c:strCache>
                <c:ptCount val="9"/>
                <c:pt idx="0">
                  <c:v>Scholarship $</c:v>
                </c:pt>
                <c:pt idx="1">
                  <c:v>Internship Site</c:v>
                </c:pt>
                <c:pt idx="2">
                  <c:v>Employment Site</c:v>
                </c:pt>
                <c:pt idx="3">
                  <c:v>Guest Speakers</c:v>
                </c:pt>
                <c:pt idx="4">
                  <c:v>Equipment Donation</c:v>
                </c:pt>
                <c:pt idx="5">
                  <c:v>Curriculum Review</c:v>
                </c:pt>
                <c:pt idx="6">
                  <c:v>Student Interviews</c:v>
                </c:pt>
                <c:pt idx="7">
                  <c:v>AMTC Visits</c:v>
                </c:pt>
                <c:pt idx="8">
                  <c:v>Facility Tours</c:v>
                </c:pt>
              </c:strCache>
            </c:strRef>
          </c:cat>
          <c:val>
            <c:numRef>
              <c:f>Sheet2!$B$2:$B$10</c:f>
              <c:numCache>
                <c:formatCode>General</c:formatCode>
                <c:ptCount val="9"/>
                <c:pt idx="0">
                  <c:v>16</c:v>
                </c:pt>
                <c:pt idx="1">
                  <c:v>121</c:v>
                </c:pt>
                <c:pt idx="2">
                  <c:v>195</c:v>
                </c:pt>
                <c:pt idx="3">
                  <c:v>76</c:v>
                </c:pt>
                <c:pt idx="4">
                  <c:v>8</c:v>
                </c:pt>
                <c:pt idx="5">
                  <c:v>47</c:v>
                </c:pt>
                <c:pt idx="6">
                  <c:v>55</c:v>
                </c:pt>
                <c:pt idx="7">
                  <c:v>28</c:v>
                </c:pt>
                <c:pt idx="8">
                  <c:v>65</c:v>
                </c:pt>
              </c:numCache>
            </c:numRef>
          </c:val>
          <c:extLst>
            <c:ext xmlns:c16="http://schemas.microsoft.com/office/drawing/2014/chart" uri="{C3380CC4-5D6E-409C-BE32-E72D297353CC}">
              <c16:uniqueId val="{00000000-CD72-41ED-AB41-09BD236D21CE}"/>
            </c:ext>
          </c:extLst>
        </c:ser>
        <c:dLbls>
          <c:showLegendKey val="0"/>
          <c:showVal val="0"/>
          <c:showCatName val="0"/>
          <c:showSerName val="0"/>
          <c:showPercent val="0"/>
          <c:showBubbleSize val="0"/>
        </c:dLbls>
        <c:gapWidth val="100"/>
        <c:axId val="33889792"/>
        <c:axId val="35454976"/>
      </c:barChart>
      <c:catAx>
        <c:axId val="33889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5454976"/>
        <c:crosses val="autoZero"/>
        <c:auto val="1"/>
        <c:lblAlgn val="ctr"/>
        <c:lblOffset val="100"/>
        <c:noMultiLvlLbl val="0"/>
      </c:catAx>
      <c:valAx>
        <c:axId val="35454976"/>
        <c:scaling>
          <c:orientation val="minMax"/>
        </c:scaling>
        <c:delete val="0"/>
        <c:axPos val="b"/>
        <c:majorGridlines>
          <c:spPr>
            <a:ln w="28575" cap="flat" cmpd="sng" algn="ctr">
              <a:solidFill>
                <a:schemeClr val="accent4">
                  <a:shade val="95000"/>
                  <a:satMod val="105000"/>
                </a:schemeClr>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388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0"/>
    </c:view3D>
    <c:floor>
      <c:thickness val="0"/>
      <c:spPr>
        <a:solidFill>
          <a:srgbClr val="006999"/>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77384666659899"/>
          <c:y val="0.47614527821628705"/>
          <c:w val="0.4455012029746282"/>
          <c:h val="0.30984820212263325"/>
        </c:manualLayout>
      </c:layout>
      <c:bar3DChart>
        <c:barDir val="col"/>
        <c:grouping val="clustered"/>
        <c:varyColors val="0"/>
        <c:ser>
          <c:idx val="0"/>
          <c:order val="0"/>
          <c:spPr>
            <a:solidFill>
              <a:srgbClr val="F4A91C"/>
            </a:solidFill>
            <a:ln>
              <a:noFill/>
            </a:ln>
            <a:effectLst/>
            <a:sp3d/>
          </c:spPr>
          <c:invertIfNegative val="0"/>
          <c:dPt>
            <c:idx val="1"/>
            <c:invertIfNegative val="0"/>
            <c:bubble3D val="0"/>
            <c:spPr>
              <a:solidFill>
                <a:schemeClr val="bg1">
                  <a:lumMod val="65000"/>
                </a:schemeClr>
              </a:solidFill>
              <a:ln>
                <a:noFill/>
              </a:ln>
              <a:effectLst/>
              <a:sp3d/>
            </c:spPr>
            <c:extLst>
              <c:ext xmlns:c16="http://schemas.microsoft.com/office/drawing/2014/chart" uri="{C3380CC4-5D6E-409C-BE32-E72D297353CC}">
                <c16:uniqueId val="{00000001-CBEF-4994-BCBD-8BF32958BEA2}"/>
              </c:ext>
            </c:extLst>
          </c:dPt>
          <c:dPt>
            <c:idx val="2"/>
            <c:invertIfNegative val="0"/>
            <c:bubble3D val="0"/>
            <c:spPr>
              <a:solidFill>
                <a:schemeClr val="bg1">
                  <a:lumMod val="65000"/>
                </a:schemeClr>
              </a:solidFill>
              <a:ln>
                <a:noFill/>
              </a:ln>
              <a:effectLst/>
              <a:sp3d/>
            </c:spPr>
            <c:extLst>
              <c:ext xmlns:c16="http://schemas.microsoft.com/office/drawing/2014/chart" uri="{C3380CC4-5D6E-409C-BE32-E72D297353CC}">
                <c16:uniqueId val="{00000003-CBEF-4994-BCBD-8BF32958BEA2}"/>
              </c:ext>
            </c:extLst>
          </c:dPt>
          <c:dPt>
            <c:idx val="3"/>
            <c:invertIfNegative val="0"/>
            <c:bubble3D val="0"/>
            <c:spPr>
              <a:solidFill>
                <a:schemeClr val="bg1">
                  <a:lumMod val="65000"/>
                </a:schemeClr>
              </a:solidFill>
              <a:ln>
                <a:noFill/>
              </a:ln>
              <a:effectLst/>
              <a:sp3d/>
            </c:spPr>
            <c:extLst>
              <c:ext xmlns:c16="http://schemas.microsoft.com/office/drawing/2014/chart" uri="{C3380CC4-5D6E-409C-BE32-E72D297353CC}">
                <c16:uniqueId val="{00000005-CBEF-4994-BCBD-8BF32958BEA2}"/>
              </c:ext>
            </c:extLst>
          </c:dPt>
          <c:dPt>
            <c:idx val="4"/>
            <c:invertIfNegative val="0"/>
            <c:bubble3D val="0"/>
            <c:spPr>
              <a:solidFill>
                <a:schemeClr val="bg1">
                  <a:lumMod val="65000"/>
                </a:schemeClr>
              </a:solidFill>
              <a:ln>
                <a:noFill/>
              </a:ln>
              <a:effectLst/>
              <a:sp3d/>
            </c:spPr>
            <c:extLst>
              <c:ext xmlns:c16="http://schemas.microsoft.com/office/drawing/2014/chart" uri="{C3380CC4-5D6E-409C-BE32-E72D297353CC}">
                <c16:uniqueId val="{00000007-CBEF-4994-BCBD-8BF32958BEA2}"/>
              </c:ext>
            </c:extLst>
          </c:dPt>
          <c:dPt>
            <c:idx val="5"/>
            <c:invertIfNegative val="0"/>
            <c:bubble3D val="0"/>
            <c:spPr>
              <a:solidFill>
                <a:schemeClr val="bg1">
                  <a:lumMod val="65000"/>
                </a:schemeClr>
              </a:solidFill>
              <a:ln>
                <a:noFill/>
              </a:ln>
              <a:effectLst/>
              <a:sp3d/>
            </c:spPr>
            <c:extLst>
              <c:ext xmlns:c16="http://schemas.microsoft.com/office/drawing/2014/chart" uri="{C3380CC4-5D6E-409C-BE32-E72D297353CC}">
                <c16:uniqueId val="{00000009-CBEF-4994-BCBD-8BF32958BEA2}"/>
              </c:ext>
            </c:extLst>
          </c:dPt>
          <c:dPt>
            <c:idx val="6"/>
            <c:invertIfNegative val="0"/>
            <c:bubble3D val="0"/>
            <c:spPr>
              <a:solidFill>
                <a:schemeClr val="bg1">
                  <a:lumMod val="65000"/>
                </a:schemeClr>
              </a:solidFill>
              <a:ln>
                <a:noFill/>
              </a:ln>
              <a:effectLst/>
              <a:sp3d/>
            </c:spPr>
            <c:extLst>
              <c:ext xmlns:c16="http://schemas.microsoft.com/office/drawing/2014/chart" uri="{C3380CC4-5D6E-409C-BE32-E72D297353CC}">
                <c16:uniqueId val="{0000000B-CBEF-4994-BCBD-8BF32958BEA2}"/>
              </c:ext>
            </c:extLst>
          </c:dPt>
          <c:dLbls>
            <c:spPr>
              <a:solidFill>
                <a:srgbClr val="006998"/>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Sheet1!$A$6:$A$12</c:f>
              <c:strCache>
                <c:ptCount val="7"/>
                <c:pt idx="0">
                  <c:v>Manufacturing</c:v>
                </c:pt>
                <c:pt idx="1">
                  <c:v>Logistics</c:v>
                </c:pt>
                <c:pt idx="2">
                  <c:v>Insurance</c:v>
                </c:pt>
                <c:pt idx="3">
                  <c:v>Professional Services</c:v>
                </c:pt>
                <c:pt idx="4">
                  <c:v>Agribusiness</c:v>
                </c:pt>
                <c:pt idx="5">
                  <c:v>Healthcare</c:v>
                </c:pt>
                <c:pt idx="6">
                  <c:v>Retail</c:v>
                </c:pt>
              </c:strCache>
            </c:strRef>
          </c:cat>
          <c:val>
            <c:numRef>
              <c:f>Sheet1!$B$6:$B$12</c:f>
              <c:numCache>
                <c:formatCode>General</c:formatCode>
                <c:ptCount val="7"/>
                <c:pt idx="0">
                  <c:v>1.71</c:v>
                </c:pt>
                <c:pt idx="1">
                  <c:v>2.74</c:v>
                </c:pt>
                <c:pt idx="2">
                  <c:v>2.96</c:v>
                </c:pt>
                <c:pt idx="3">
                  <c:v>0.31</c:v>
                </c:pt>
                <c:pt idx="4">
                  <c:v>1.28</c:v>
                </c:pt>
                <c:pt idx="5">
                  <c:v>1.2</c:v>
                </c:pt>
                <c:pt idx="6">
                  <c:v>1.0900000000000001</c:v>
                </c:pt>
              </c:numCache>
            </c:numRef>
          </c:val>
          <c:extLst>
            <c:ext xmlns:c16="http://schemas.microsoft.com/office/drawing/2014/chart" uri="{C3380CC4-5D6E-409C-BE32-E72D297353CC}">
              <c16:uniqueId val="{0000000C-CBEF-4994-BCBD-8BF32958BEA2}"/>
            </c:ext>
          </c:extLst>
        </c:ser>
        <c:dLbls>
          <c:showLegendKey val="0"/>
          <c:showVal val="0"/>
          <c:showCatName val="0"/>
          <c:showSerName val="0"/>
          <c:showPercent val="0"/>
          <c:showBubbleSize val="0"/>
        </c:dLbls>
        <c:gapWidth val="154"/>
        <c:gapDepth val="0"/>
        <c:shape val="box"/>
        <c:axId val="35122176"/>
        <c:axId val="32549696"/>
        <c:axId val="0"/>
      </c:bar3DChart>
      <c:catAx>
        <c:axId val="35122176"/>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all" spc="150" normalizeH="0" baseline="0">
                <a:solidFill>
                  <a:schemeClr val="accent1">
                    <a:lumMod val="50000"/>
                  </a:schemeClr>
                </a:solidFill>
                <a:latin typeface="+mn-lt"/>
                <a:ea typeface="+mn-ea"/>
                <a:cs typeface="+mn-cs"/>
              </a:defRPr>
            </a:pPr>
            <a:endParaRPr lang="en-US"/>
          </a:p>
        </c:txPr>
        <c:crossAx val="32549696"/>
        <c:crosses val="autoZero"/>
        <c:auto val="1"/>
        <c:lblAlgn val="ctr"/>
        <c:lblOffset val="100"/>
        <c:noMultiLvlLbl val="0"/>
      </c:catAx>
      <c:valAx>
        <c:axId val="32549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351221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Employment</a:t>
            </a:r>
            <a:r>
              <a:rPr lang="en-US" baseline="0" dirty="0"/>
              <a:t> Strategies</a:t>
            </a:r>
            <a:endParaRPr lang="en-US" dirty="0"/>
          </a:p>
        </c:rich>
      </c:tx>
      <c:layout>
        <c:manualLayout>
          <c:xMode val="edge"/>
          <c:yMode val="edge"/>
          <c:x val="0.32168649041832059"/>
          <c:y val="7.1560368614573697E-2"/>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916666666666665E-2"/>
          <c:y val="0.24915624999999997"/>
          <c:w val="0.95416666666666672"/>
          <c:h val="0.74939394685039373"/>
        </c:manualLayout>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534-4D8B-BAE5-FD35B3B2D9F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534-4D8B-BAE5-FD35B3B2D9F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534-4D8B-BAE5-FD35B3B2D9F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534-4D8B-BAE5-FD35B3B2D9FD}"/>
              </c:ext>
            </c:extLst>
          </c:dPt>
          <c:cat>
            <c:strRef>
              <c:f>Sheet1!$A$2:$A$5</c:f>
              <c:strCache>
                <c:ptCount val="4"/>
                <c:pt idx="0">
                  <c:v>Co-Ops </c:v>
                </c:pt>
                <c:pt idx="1">
                  <c:v>Networking </c:v>
                </c:pt>
                <c:pt idx="2">
                  <c:v>Word of Mouth </c:v>
                </c:pt>
                <c:pt idx="3">
                  <c:v>Drop Ins </c:v>
                </c:pt>
              </c:strCache>
            </c:strRef>
          </c:cat>
          <c:val>
            <c:numRef>
              <c:f>Sheet1!$B$2:$B$5</c:f>
              <c:numCache>
                <c:formatCode>0%</c:formatCode>
                <c:ptCount val="4"/>
                <c:pt idx="0">
                  <c:v>0.45</c:v>
                </c:pt>
                <c:pt idx="1">
                  <c:v>0.25</c:v>
                </c:pt>
                <c:pt idx="2">
                  <c:v>0.25</c:v>
                </c:pt>
                <c:pt idx="3">
                  <c:v>0.05</c:v>
                </c:pt>
              </c:numCache>
            </c:numRef>
          </c:val>
          <c:extLst>
            <c:ext xmlns:c16="http://schemas.microsoft.com/office/drawing/2014/chart" uri="{C3380CC4-5D6E-409C-BE32-E72D297353CC}">
              <c16:uniqueId val="{00000008-2534-4D8B-BAE5-FD35B3B2D9F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88194279944393"/>
          <c:y val="0.17596578897268"/>
          <c:w val="0.68068011811023621"/>
          <c:h val="0.11103014940318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dirty="0">
                <a:latin typeface="Arial" panose="020B0604020202020204" pitchFamily="34" charset="0"/>
                <a:cs typeface="Arial" panose="020B0604020202020204" pitchFamily="34" charset="0"/>
              </a:rPr>
              <a:t>IERTC TAACCCT GRANT DISTRIBUTION</a:t>
            </a:r>
          </a:p>
        </c:rich>
      </c:tx>
      <c:overlay val="0"/>
      <c:spPr>
        <a:noFill/>
        <a:ln>
          <a:noFill/>
        </a:ln>
        <a:effectLst/>
      </c:spPr>
    </c:title>
    <c:autoTitleDeleted val="0"/>
    <c:view3D>
      <c:rotX val="50"/>
      <c:rotY val="1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TAACCCT GRANT DISTRIBUTION</c:v>
                </c:pt>
              </c:strCache>
            </c:strRef>
          </c:tx>
          <c:explosion val="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B51-4214-883B-DCD66A5B0D1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B51-4214-883B-DCD66A5B0D13}"/>
              </c:ext>
            </c:extLst>
          </c:dPt>
          <c:dPt>
            <c:idx val="2"/>
            <c:bubble3D val="0"/>
            <c:spPr>
              <a:solidFill>
                <a:srgbClr val="F7942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B51-4214-883B-DCD66A5B0D13}"/>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B51-4214-883B-DCD66A5B0D13}"/>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B51-4214-883B-DCD66A5B0D13}"/>
              </c:ext>
            </c:extLst>
          </c:dPt>
          <c:dPt>
            <c:idx val="5"/>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7B51-4214-883B-DCD66A5B0D13}"/>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B51-4214-883B-DCD66A5B0D13}"/>
              </c:ext>
            </c:extLst>
          </c:dPt>
          <c:dPt>
            <c:idx val="7"/>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7B51-4214-883B-DCD66A5B0D13}"/>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7B51-4214-883B-DCD66A5B0D13}"/>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A-7B51-4214-883B-DCD66A5B0D13}"/>
              </c:ext>
            </c:extLst>
          </c:dPt>
          <c:dPt>
            <c:idx val="10"/>
            <c:bubble3D val="0"/>
            <c:spPr>
              <a:solidFill>
                <a:schemeClr val="bg1">
                  <a:lumMod val="5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7B51-4214-883B-DCD66A5B0D13}"/>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C-7B51-4214-883B-DCD66A5B0D13}"/>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7B51-4214-883B-DCD66A5B0D13}"/>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E-7B51-4214-883B-DCD66A5B0D13}"/>
              </c:ext>
            </c:extLst>
          </c:dPt>
          <c:dLbls>
            <c:delete val="1"/>
          </c:dLbls>
          <c:cat>
            <c:strRef>
              <c:f>Sheet1!$A$2:$A$15</c:f>
              <c:strCache>
                <c:ptCount val="14"/>
                <c:pt idx="0">
                  <c:v>Barstow College ($401,618)</c:v>
                </c:pt>
                <c:pt idx="1">
                  <c:v>California State University, San Bernardino ($219,649)</c:v>
                </c:pt>
                <c:pt idx="2">
                  <c:v>Chaffey College ($7,310,126)</c:v>
                </c:pt>
                <c:pt idx="3">
                  <c:v>College of the Desert ($1,619,805)</c:v>
                </c:pt>
                <c:pt idx="4">
                  <c:v>Crafton Hills College ($25,556)</c:v>
                </c:pt>
                <c:pt idx="5">
                  <c:v>Mira Costa College ($529,011)</c:v>
                </c:pt>
                <c:pt idx="6">
                  <c:v>Mt. San Jacinto College ($862,701)</c:v>
                </c:pt>
                <c:pt idx="7">
                  <c:v>Norco College ($1,684,882)</c:v>
                </c:pt>
                <c:pt idx="8">
                  <c:v>Riverside City College ($597,891)</c:v>
                </c:pt>
                <c:pt idx="9">
                  <c:v>Riverside County WIB ($35,000)</c:v>
                </c:pt>
                <c:pt idx="10">
                  <c:v>San Bernardino County WIB ($35,000)</c:v>
                </c:pt>
                <c:pt idx="11">
                  <c:v>San Bernardino Valley College ($1,264,945)</c:v>
                </c:pt>
                <c:pt idx="12">
                  <c:v>University of California, Riverside ($98,760)</c:v>
                </c:pt>
                <c:pt idx="13">
                  <c:v>Victor Valley College ($295,340)</c:v>
                </c:pt>
              </c:strCache>
            </c:strRef>
          </c:cat>
          <c:val>
            <c:numRef>
              <c:f>Sheet1!$B$2:$B$15</c:f>
              <c:numCache>
                <c:formatCode>"$"#,##0_);[Red]\("$"#,##0\)</c:formatCode>
                <c:ptCount val="14"/>
                <c:pt idx="0">
                  <c:v>401618</c:v>
                </c:pt>
                <c:pt idx="1">
                  <c:v>219649</c:v>
                </c:pt>
                <c:pt idx="2">
                  <c:v>7310126</c:v>
                </c:pt>
                <c:pt idx="3">
                  <c:v>1619805</c:v>
                </c:pt>
                <c:pt idx="4">
                  <c:v>25556</c:v>
                </c:pt>
                <c:pt idx="5">
                  <c:v>529011</c:v>
                </c:pt>
                <c:pt idx="6">
                  <c:v>862701</c:v>
                </c:pt>
                <c:pt idx="7">
                  <c:v>1684882</c:v>
                </c:pt>
                <c:pt idx="8">
                  <c:v>597891</c:v>
                </c:pt>
                <c:pt idx="9">
                  <c:v>35000</c:v>
                </c:pt>
                <c:pt idx="10">
                  <c:v>35000</c:v>
                </c:pt>
                <c:pt idx="11">
                  <c:v>1264945</c:v>
                </c:pt>
                <c:pt idx="12">
                  <c:v>98760</c:v>
                </c:pt>
                <c:pt idx="13">
                  <c:v>295340</c:v>
                </c:pt>
              </c:numCache>
            </c:numRef>
          </c:val>
          <c:extLst>
            <c:ext xmlns:c16="http://schemas.microsoft.com/office/drawing/2014/chart" uri="{C3380CC4-5D6E-409C-BE32-E72D297353CC}">
              <c16:uniqueId val="{00000000-7B51-4214-883B-DCD66A5B0D13}"/>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7819181977252843"/>
          <c:y val="0.15982122021317474"/>
          <c:w val="0.40781933508311463"/>
          <c:h val="0.780511322859130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3.wdp"/><Relationship Id="rId2" Type="http://schemas.microsoft.com/office/2007/relationships/hdphoto" Target="../media/hdphoto1.wdp"/><Relationship Id="rId1" Type="http://schemas.openxmlformats.org/officeDocument/2006/relationships/image" Target="../media/image20.png"/><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microsoft.com/office/2007/relationships/hdphoto" Target="../media/hdphoto1.wdp"/><Relationship Id="rId1" Type="http://schemas.openxmlformats.org/officeDocument/2006/relationships/image" Target="../media/image20.png"/><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36970-32EF-40C9-93E8-0D1EB4BDF068}" type="doc">
      <dgm:prSet loTypeId="urn:microsoft.com/office/officeart/2008/layout/HexagonCluster" loCatId="relationship" qsTypeId="urn:microsoft.com/office/officeart/2005/8/quickstyle/simple1" qsCatId="simple" csTypeId="urn:microsoft.com/office/officeart/2005/8/colors/colorful3" csCatId="colorful" phldr="1"/>
      <dgm:spPr/>
      <dgm:t>
        <a:bodyPr/>
        <a:lstStyle/>
        <a:p>
          <a:endParaRPr lang="en-US"/>
        </a:p>
      </dgm:t>
    </dgm:pt>
    <dgm:pt modelId="{CFFB0DA2-E45E-427A-A56E-70CA7E5A67E0}">
      <dgm:prSet phldrT="[Text]" custT="1"/>
      <dgm:spPr>
        <a:solidFill>
          <a:schemeClr val="accent1">
            <a:lumMod val="75000"/>
          </a:schemeClr>
        </a:solidFill>
        <a:ln>
          <a:solidFill>
            <a:schemeClr val="accent1">
              <a:lumMod val="75000"/>
            </a:schemeClr>
          </a:solidFill>
        </a:ln>
      </dgm:spPr>
      <dgm:t>
        <a:bodyPr/>
        <a:lstStyle/>
        <a:p>
          <a:r>
            <a:rPr lang="en-US" sz="1800" b="1" dirty="0"/>
            <a:t>1,698</a:t>
          </a:r>
          <a:br>
            <a:rPr lang="en-US" sz="1300" b="1" dirty="0"/>
          </a:br>
          <a:r>
            <a:rPr lang="en-US" sz="1300" b="1" dirty="0"/>
            <a:t>Completers</a:t>
          </a:r>
        </a:p>
      </dgm:t>
    </dgm:pt>
    <dgm:pt modelId="{1C81FCCD-B693-454E-8D61-616AE61B8889}" type="parTrans" cxnId="{B5E209CA-887F-4925-BF45-BA49AA18A3E2}">
      <dgm:prSet/>
      <dgm:spPr/>
      <dgm:t>
        <a:bodyPr/>
        <a:lstStyle/>
        <a:p>
          <a:endParaRPr lang="en-US"/>
        </a:p>
      </dgm:t>
    </dgm:pt>
    <dgm:pt modelId="{4AB1D5E2-221B-4840-BAC0-0FF93943AB03}" type="sibTrans" cxnId="{B5E209CA-887F-4925-BF45-BA49AA18A3E2}">
      <dgm:prSet/>
      <dgm:spPr>
        <a:blipFill>
          <a:blip xmlns:r="http://schemas.openxmlformats.org/officeDocument/2006/relationships" r:embed="rId1">
            <a:duotone>
              <a:schemeClr val="accent1">
                <a:shade val="45000"/>
                <a:satMod val="135000"/>
              </a:schemeClr>
              <a:prstClr val="white"/>
            </a:duotone>
            <a:extLst>
              <a:ext uri="{BEBA8EAE-BF5A-486C-A8C5-ECC9F3942E4B}">
                <a14:imgProps xmlns:a14="http://schemas.microsoft.com/office/drawing/2010/main">
                  <a14:imgLayer r:embed="rId2">
                    <a14:imgEffect>
                      <a14:artisticGlowEdges/>
                    </a14:imgEffect>
                    <a14:imgEffect>
                      <a14:saturation sat="109000"/>
                    </a14:imgEffect>
                  </a14:imgLayer>
                </a14:imgProps>
              </a:ext>
              <a:ext uri="{28A0092B-C50C-407E-A947-70E740481C1C}">
                <a14:useLocalDpi xmlns:a14="http://schemas.microsoft.com/office/drawing/2010/main" val="0"/>
              </a:ext>
            </a:extLst>
          </a:blip>
          <a:srcRect/>
          <a:stretch>
            <a:fillRect t="-8000" b="-8000"/>
          </a:stretch>
        </a:blipFill>
        <a:ln>
          <a:solidFill>
            <a:schemeClr val="accent1">
              <a:lumMod val="75000"/>
            </a:schemeClr>
          </a:solidFill>
        </a:ln>
      </dgm:spPr>
      <dgm:t>
        <a:bodyPr/>
        <a:lstStyle/>
        <a:p>
          <a:endParaRPr lang="en-US"/>
        </a:p>
      </dgm:t>
    </dgm:pt>
    <dgm:pt modelId="{5A370016-C509-457A-A6BB-8F3DF2485B3A}">
      <dgm:prSet phldrT="[Text]" custT="1"/>
      <dgm:spPr>
        <a:solidFill>
          <a:schemeClr val="accent5">
            <a:lumMod val="75000"/>
          </a:schemeClr>
        </a:solidFill>
        <a:ln>
          <a:solidFill>
            <a:schemeClr val="accent5">
              <a:lumMod val="75000"/>
            </a:schemeClr>
          </a:solidFill>
        </a:ln>
      </dgm:spPr>
      <dgm:t>
        <a:bodyPr/>
        <a:lstStyle/>
        <a:p>
          <a:r>
            <a:rPr lang="en-US" sz="1800" dirty="0"/>
            <a:t>487</a:t>
          </a:r>
          <a:r>
            <a:rPr lang="en-US" sz="1300" dirty="0"/>
            <a:t> </a:t>
          </a:r>
          <a:br>
            <a:rPr lang="en-US" sz="1300" dirty="0"/>
          </a:br>
          <a:r>
            <a:rPr lang="en-US" sz="1300" dirty="0"/>
            <a:t>Retained in Employment</a:t>
          </a:r>
        </a:p>
      </dgm:t>
    </dgm:pt>
    <dgm:pt modelId="{31638629-6AC5-4D67-BA13-FD6EC5EC9D4E}" type="parTrans" cxnId="{210F8AE0-C1B5-4B17-A116-A2E39E6F4EE3}">
      <dgm:prSet/>
      <dgm:spPr/>
      <dgm:t>
        <a:bodyPr/>
        <a:lstStyle/>
        <a:p>
          <a:endParaRPr lang="en-US"/>
        </a:p>
      </dgm:t>
    </dgm:pt>
    <dgm:pt modelId="{ECD6537D-20D9-4117-9167-4820C831A259}" type="sibTrans" cxnId="{210F8AE0-C1B5-4B17-A116-A2E39E6F4EE3}">
      <dgm:prSet/>
      <dgm:spPr>
        <a:blipFill>
          <a:blip xmlns:r="http://schemas.openxmlformats.org/officeDocument/2006/relationships"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t="-8000" b="-8000"/>
          </a:stretch>
        </a:blipFill>
        <a:ln>
          <a:solidFill>
            <a:schemeClr val="accent5">
              <a:lumMod val="75000"/>
            </a:schemeClr>
          </a:solidFill>
        </a:ln>
      </dgm:spPr>
      <dgm:t>
        <a:bodyPr/>
        <a:lstStyle/>
        <a:p>
          <a:endParaRPr lang="en-US"/>
        </a:p>
      </dgm:t>
    </dgm:pt>
    <dgm:pt modelId="{7457BEBF-8B04-4E39-86CF-B54D1B9C48BC}">
      <dgm:prSet phldrT="[Text]" custT="1"/>
      <dgm:spPr>
        <a:solidFill>
          <a:srgbClr val="F79420"/>
        </a:solidFill>
        <a:ln>
          <a:solidFill>
            <a:srgbClr val="F79420"/>
          </a:solidFill>
        </a:ln>
      </dgm:spPr>
      <dgm:t>
        <a:bodyPr/>
        <a:lstStyle/>
        <a:p>
          <a:r>
            <a:rPr lang="en-US" sz="1800" b="1" dirty="0"/>
            <a:t>799</a:t>
          </a:r>
          <a:r>
            <a:rPr lang="en-US" sz="1300" b="1" dirty="0"/>
            <a:t> Incumbent Workers</a:t>
          </a:r>
        </a:p>
      </dgm:t>
    </dgm:pt>
    <dgm:pt modelId="{2B1AEF7A-1FAD-4333-B60B-E6C390BD1C9A}" type="parTrans" cxnId="{43D297CD-7F92-4009-830E-F8C91C43C117}">
      <dgm:prSet/>
      <dgm:spPr/>
      <dgm:t>
        <a:bodyPr/>
        <a:lstStyle/>
        <a:p>
          <a:endParaRPr lang="en-US"/>
        </a:p>
      </dgm:t>
    </dgm:pt>
    <dgm:pt modelId="{21EF58CC-13CB-469E-98F5-E85EDC41ECD2}" type="sibTrans" cxnId="{43D297CD-7F92-4009-830E-F8C91C43C117}">
      <dgm:prSet/>
      <dgm:spPr>
        <a:blipFill>
          <a:blip xmlns:r="http://schemas.openxmlformats.org/officeDocument/2006/relationships" r:embed="rId4">
            <a:duotone>
              <a:schemeClr val="accent6">
                <a:shade val="45000"/>
                <a:satMod val="135000"/>
              </a:schemeClr>
              <a:prstClr val="white"/>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t="-8000" b="-8000"/>
          </a:stretch>
        </a:blipFill>
        <a:ln>
          <a:solidFill>
            <a:srgbClr val="F79420"/>
          </a:solidFill>
        </a:ln>
      </dgm:spPr>
      <dgm:t>
        <a:bodyPr/>
        <a:lstStyle/>
        <a:p>
          <a:endParaRPr lang="en-US"/>
        </a:p>
      </dgm:t>
    </dgm:pt>
    <dgm:pt modelId="{75ED815A-4BB1-48AD-A974-8036929A1A83}">
      <dgm:prSet phldrT="[Text]" custT="1"/>
      <dgm:spPr>
        <a:solidFill>
          <a:schemeClr val="bg1">
            <a:lumMod val="65000"/>
          </a:schemeClr>
        </a:solidFill>
        <a:ln>
          <a:solidFill>
            <a:schemeClr val="bg1">
              <a:lumMod val="65000"/>
            </a:schemeClr>
          </a:solidFill>
        </a:ln>
      </dgm:spPr>
      <dgm:t>
        <a:bodyPr/>
        <a:lstStyle/>
        <a:p>
          <a:r>
            <a:rPr lang="en-US" sz="1800" b="1" dirty="0"/>
            <a:t>475</a:t>
          </a:r>
          <a:br>
            <a:rPr lang="en-US" sz="1300" b="1" dirty="0"/>
          </a:br>
          <a:r>
            <a:rPr lang="en-US" sz="1300" b="1" dirty="0"/>
            <a:t>Job Placements</a:t>
          </a:r>
        </a:p>
      </dgm:t>
    </dgm:pt>
    <dgm:pt modelId="{D0149FAC-4A18-4288-A2E2-AA5507DCF3CB}" type="parTrans" cxnId="{555151F7-B307-42E8-89AB-B0DCBB84F0F0}">
      <dgm:prSet/>
      <dgm:spPr/>
      <dgm:t>
        <a:bodyPr/>
        <a:lstStyle/>
        <a:p>
          <a:endParaRPr lang="en-US"/>
        </a:p>
      </dgm:t>
    </dgm:pt>
    <dgm:pt modelId="{A49453C5-3893-4D5B-B41C-FF6219B170AF}" type="sibTrans" cxnId="{555151F7-B307-42E8-89AB-B0DCBB84F0F0}">
      <dgm:prSet/>
      <dgm:spPr>
        <a:blipFill>
          <a:blip xmlns:r="http://schemas.openxmlformats.org/officeDocument/2006/relationships" r:embed="rId6">
            <a:duotone>
              <a:schemeClr val="bg2">
                <a:shade val="45000"/>
                <a:satMod val="135000"/>
              </a:schemeClr>
              <a:prstClr val="white"/>
            </a:duotone>
            <a:extLst>
              <a:ext uri="{BEBA8EAE-BF5A-486C-A8C5-ECC9F3942E4B}">
                <a14:imgProps xmlns:a14="http://schemas.microsoft.com/office/drawing/2010/main">
                  <a14:imgLayer r:embed="rId7">
                    <a14:imgEffect>
                      <a14:artisticGlowEdges/>
                    </a14:imgEffect>
                    <a14:imgEffect>
                      <a14:brightnessContrast contrast="100000"/>
                    </a14:imgEffect>
                  </a14:imgLayer>
                </a14:imgProps>
              </a:ext>
              <a:ext uri="{28A0092B-C50C-407E-A947-70E740481C1C}">
                <a14:useLocalDpi xmlns:a14="http://schemas.microsoft.com/office/drawing/2010/main" val="0"/>
              </a:ext>
            </a:extLst>
          </a:blip>
          <a:srcRect/>
          <a:stretch>
            <a:fillRect/>
          </a:stretch>
        </a:blipFill>
        <a:ln>
          <a:solidFill>
            <a:srgbClr val="898989"/>
          </a:solidFill>
        </a:ln>
      </dgm:spPr>
      <dgm:t>
        <a:bodyPr/>
        <a:lstStyle/>
        <a:p>
          <a:endParaRPr lang="en-US"/>
        </a:p>
      </dgm:t>
    </dgm:pt>
    <dgm:pt modelId="{143D66AC-7745-4A07-81D3-640B7EB90ED6}" type="pres">
      <dgm:prSet presAssocID="{4F336970-32EF-40C9-93E8-0D1EB4BDF068}" presName="Name0" presStyleCnt="0">
        <dgm:presLayoutVars>
          <dgm:chMax val="21"/>
          <dgm:chPref val="21"/>
        </dgm:presLayoutVars>
      </dgm:prSet>
      <dgm:spPr/>
    </dgm:pt>
    <dgm:pt modelId="{20A3931A-7E4A-4938-8ADA-BE3E8F354CF9}" type="pres">
      <dgm:prSet presAssocID="{CFFB0DA2-E45E-427A-A56E-70CA7E5A67E0}" presName="text1" presStyleCnt="0"/>
      <dgm:spPr/>
    </dgm:pt>
    <dgm:pt modelId="{1FC896E3-389F-4136-B420-0500C8814399}" type="pres">
      <dgm:prSet presAssocID="{CFFB0DA2-E45E-427A-A56E-70CA7E5A67E0}" presName="textRepeatNode" presStyleLbl="alignNode1" presStyleIdx="0" presStyleCnt="4">
        <dgm:presLayoutVars>
          <dgm:chMax val="0"/>
          <dgm:chPref val="0"/>
          <dgm:bulletEnabled val="1"/>
        </dgm:presLayoutVars>
      </dgm:prSet>
      <dgm:spPr/>
    </dgm:pt>
    <dgm:pt modelId="{C2BC3D65-57C8-48CB-B705-A80809960D77}" type="pres">
      <dgm:prSet presAssocID="{CFFB0DA2-E45E-427A-A56E-70CA7E5A67E0}" presName="textaccent1" presStyleCnt="0"/>
      <dgm:spPr/>
    </dgm:pt>
    <dgm:pt modelId="{810C7BA6-BBC8-4311-A454-D55EB552F132}" type="pres">
      <dgm:prSet presAssocID="{CFFB0DA2-E45E-427A-A56E-70CA7E5A67E0}" presName="accentRepeatNode" presStyleLbl="solidAlignAcc1" presStyleIdx="0" presStyleCnt="8"/>
      <dgm:spPr/>
    </dgm:pt>
    <dgm:pt modelId="{88DD041C-5537-4BC6-B195-AC57A6B76A1B}" type="pres">
      <dgm:prSet presAssocID="{4AB1D5E2-221B-4840-BAC0-0FF93943AB03}" presName="image1" presStyleCnt="0"/>
      <dgm:spPr/>
    </dgm:pt>
    <dgm:pt modelId="{C1E40D64-79E8-4832-87AF-D1032C63650D}" type="pres">
      <dgm:prSet presAssocID="{4AB1D5E2-221B-4840-BAC0-0FF93943AB03}" presName="imageRepeatNode" presStyleLbl="alignAcc1" presStyleIdx="0" presStyleCnt="4"/>
      <dgm:spPr/>
    </dgm:pt>
    <dgm:pt modelId="{D87A0314-5793-4F1B-8651-298D215F5DC4}" type="pres">
      <dgm:prSet presAssocID="{4AB1D5E2-221B-4840-BAC0-0FF93943AB03}" presName="imageaccent1" presStyleCnt="0"/>
      <dgm:spPr/>
    </dgm:pt>
    <dgm:pt modelId="{FC5E3240-3DF4-4874-ABA8-0FBE513BAC85}" type="pres">
      <dgm:prSet presAssocID="{4AB1D5E2-221B-4840-BAC0-0FF93943AB03}" presName="accentRepeatNode" presStyleLbl="solidAlignAcc1" presStyleIdx="1" presStyleCnt="8"/>
      <dgm:spPr/>
    </dgm:pt>
    <dgm:pt modelId="{9C892BE0-3004-4B78-B24D-523924DEE18C}" type="pres">
      <dgm:prSet presAssocID="{7457BEBF-8B04-4E39-86CF-B54D1B9C48BC}" presName="text2" presStyleCnt="0"/>
      <dgm:spPr/>
    </dgm:pt>
    <dgm:pt modelId="{BBB555FC-83AC-4995-8D01-0FC3297E254C}" type="pres">
      <dgm:prSet presAssocID="{7457BEBF-8B04-4E39-86CF-B54D1B9C48BC}" presName="textRepeatNode" presStyleLbl="alignNode1" presStyleIdx="1" presStyleCnt="4">
        <dgm:presLayoutVars>
          <dgm:chMax val="0"/>
          <dgm:chPref val="0"/>
          <dgm:bulletEnabled val="1"/>
        </dgm:presLayoutVars>
      </dgm:prSet>
      <dgm:spPr/>
    </dgm:pt>
    <dgm:pt modelId="{53D528FF-DA0B-42BD-BA92-32FB29BB206F}" type="pres">
      <dgm:prSet presAssocID="{7457BEBF-8B04-4E39-86CF-B54D1B9C48BC}" presName="textaccent2" presStyleCnt="0"/>
      <dgm:spPr/>
    </dgm:pt>
    <dgm:pt modelId="{B610611A-0718-438B-8D81-44F84CE55D9B}" type="pres">
      <dgm:prSet presAssocID="{7457BEBF-8B04-4E39-86CF-B54D1B9C48BC}" presName="accentRepeatNode" presStyleLbl="solidAlignAcc1" presStyleIdx="2" presStyleCnt="8"/>
      <dgm:spPr/>
    </dgm:pt>
    <dgm:pt modelId="{CDA2C78E-8124-4CEF-9114-536C274077D1}" type="pres">
      <dgm:prSet presAssocID="{21EF58CC-13CB-469E-98F5-E85EDC41ECD2}" presName="image2" presStyleCnt="0"/>
      <dgm:spPr/>
    </dgm:pt>
    <dgm:pt modelId="{D473CA90-ACE8-415B-BDE7-6FA8D91ECA14}" type="pres">
      <dgm:prSet presAssocID="{21EF58CC-13CB-469E-98F5-E85EDC41ECD2}" presName="imageRepeatNode" presStyleLbl="alignAcc1" presStyleIdx="1" presStyleCnt="4" custLinFactNeighborX="738" custLinFactNeighborY="-3"/>
      <dgm:spPr/>
    </dgm:pt>
    <dgm:pt modelId="{20D59E8E-9283-47AE-8624-928E831DA1B7}" type="pres">
      <dgm:prSet presAssocID="{21EF58CC-13CB-469E-98F5-E85EDC41ECD2}" presName="imageaccent2" presStyleCnt="0"/>
      <dgm:spPr/>
    </dgm:pt>
    <dgm:pt modelId="{37D9AD82-3E37-4040-901D-57F30A2C3A6E}" type="pres">
      <dgm:prSet presAssocID="{21EF58CC-13CB-469E-98F5-E85EDC41ECD2}" presName="accentRepeatNode" presStyleLbl="solidAlignAcc1" presStyleIdx="3" presStyleCnt="8"/>
      <dgm:spPr/>
    </dgm:pt>
    <dgm:pt modelId="{E704C3C2-9D3D-47A9-8B9C-E43B7F0771AC}" type="pres">
      <dgm:prSet presAssocID="{75ED815A-4BB1-48AD-A974-8036929A1A83}" presName="text3" presStyleCnt="0"/>
      <dgm:spPr/>
    </dgm:pt>
    <dgm:pt modelId="{2E3D5D69-31B2-4394-B0D0-5E497D16CFA3}" type="pres">
      <dgm:prSet presAssocID="{75ED815A-4BB1-48AD-A974-8036929A1A83}" presName="textRepeatNode" presStyleLbl="alignNode1" presStyleIdx="2" presStyleCnt="4">
        <dgm:presLayoutVars>
          <dgm:chMax val="0"/>
          <dgm:chPref val="0"/>
          <dgm:bulletEnabled val="1"/>
        </dgm:presLayoutVars>
      </dgm:prSet>
      <dgm:spPr/>
    </dgm:pt>
    <dgm:pt modelId="{7F15394C-2CFF-4FB2-8AF9-67EDBAD4430F}" type="pres">
      <dgm:prSet presAssocID="{75ED815A-4BB1-48AD-A974-8036929A1A83}" presName="textaccent3" presStyleCnt="0"/>
      <dgm:spPr/>
    </dgm:pt>
    <dgm:pt modelId="{8C975F53-9F8C-4304-95A6-556F1790F6DB}" type="pres">
      <dgm:prSet presAssocID="{75ED815A-4BB1-48AD-A974-8036929A1A83}" presName="accentRepeatNode" presStyleLbl="solidAlignAcc1" presStyleIdx="4" presStyleCnt="8"/>
      <dgm:spPr/>
    </dgm:pt>
    <dgm:pt modelId="{FF5EAA8E-E90C-4AF0-8743-E75FA016CFC8}" type="pres">
      <dgm:prSet presAssocID="{A49453C5-3893-4D5B-B41C-FF6219B170AF}" presName="image3" presStyleCnt="0"/>
      <dgm:spPr/>
    </dgm:pt>
    <dgm:pt modelId="{51867617-13DE-4E4A-8B0C-FE635F699905}" type="pres">
      <dgm:prSet presAssocID="{A49453C5-3893-4D5B-B41C-FF6219B170AF}" presName="imageRepeatNode" presStyleLbl="alignAcc1" presStyleIdx="2" presStyleCnt="4"/>
      <dgm:spPr/>
    </dgm:pt>
    <dgm:pt modelId="{C925BC82-F62A-4A55-91CF-54CE3EAA7A66}" type="pres">
      <dgm:prSet presAssocID="{A49453C5-3893-4D5B-B41C-FF6219B170AF}" presName="imageaccent3" presStyleCnt="0"/>
      <dgm:spPr/>
    </dgm:pt>
    <dgm:pt modelId="{7A54C05B-D022-48F1-A5BC-6D0DDD7A389A}" type="pres">
      <dgm:prSet presAssocID="{A49453C5-3893-4D5B-B41C-FF6219B170AF}" presName="accentRepeatNode" presStyleLbl="solidAlignAcc1" presStyleIdx="5" presStyleCnt="8"/>
      <dgm:spPr/>
    </dgm:pt>
    <dgm:pt modelId="{135B4C08-A73A-4170-B2C5-173E451D5511}" type="pres">
      <dgm:prSet presAssocID="{5A370016-C509-457A-A6BB-8F3DF2485B3A}" presName="text4" presStyleCnt="0"/>
      <dgm:spPr/>
    </dgm:pt>
    <dgm:pt modelId="{7557687F-9AB0-4EFF-9D3C-2ACFD8B4FE8A}" type="pres">
      <dgm:prSet presAssocID="{5A370016-C509-457A-A6BB-8F3DF2485B3A}" presName="textRepeatNode" presStyleLbl="alignNode1" presStyleIdx="3" presStyleCnt="4">
        <dgm:presLayoutVars>
          <dgm:chMax val="0"/>
          <dgm:chPref val="0"/>
          <dgm:bulletEnabled val="1"/>
        </dgm:presLayoutVars>
      </dgm:prSet>
      <dgm:spPr/>
    </dgm:pt>
    <dgm:pt modelId="{4605F2DD-4960-4FB9-BC92-8761F3732B3F}" type="pres">
      <dgm:prSet presAssocID="{5A370016-C509-457A-A6BB-8F3DF2485B3A}" presName="textaccent4" presStyleCnt="0"/>
      <dgm:spPr/>
    </dgm:pt>
    <dgm:pt modelId="{9CA9A3D4-0201-41D4-816B-36203DB747AF}" type="pres">
      <dgm:prSet presAssocID="{5A370016-C509-457A-A6BB-8F3DF2485B3A}" presName="accentRepeatNode" presStyleLbl="solidAlignAcc1" presStyleIdx="6" presStyleCnt="8"/>
      <dgm:spPr/>
    </dgm:pt>
    <dgm:pt modelId="{DF3B7C8F-63D9-48ED-91F3-0E239A3468E4}" type="pres">
      <dgm:prSet presAssocID="{ECD6537D-20D9-4117-9167-4820C831A259}" presName="image4" presStyleCnt="0"/>
      <dgm:spPr/>
    </dgm:pt>
    <dgm:pt modelId="{D93C8202-B4A2-417B-AF93-2752CDBAF71C}" type="pres">
      <dgm:prSet presAssocID="{ECD6537D-20D9-4117-9167-4820C831A259}" presName="imageRepeatNode" presStyleLbl="alignAcc1" presStyleIdx="3" presStyleCnt="4"/>
      <dgm:spPr/>
    </dgm:pt>
    <dgm:pt modelId="{E81F8242-7B51-4189-933E-2F047C384145}" type="pres">
      <dgm:prSet presAssocID="{ECD6537D-20D9-4117-9167-4820C831A259}" presName="imageaccent4" presStyleCnt="0"/>
      <dgm:spPr/>
    </dgm:pt>
    <dgm:pt modelId="{FC2344AF-8644-489D-96B4-7CEF74BC46A0}" type="pres">
      <dgm:prSet presAssocID="{ECD6537D-20D9-4117-9167-4820C831A259}" presName="accentRepeatNode" presStyleLbl="solidAlignAcc1" presStyleIdx="7" presStyleCnt="8"/>
      <dgm:spPr/>
    </dgm:pt>
  </dgm:ptLst>
  <dgm:cxnLst>
    <dgm:cxn modelId="{CAF79E26-80F7-4972-8A24-1B6709ECB4D3}" type="presOf" srcId="{4AB1D5E2-221B-4840-BAC0-0FF93943AB03}" destId="{C1E40D64-79E8-4832-87AF-D1032C63650D}" srcOrd="0" destOrd="0" presId="urn:microsoft.com/office/officeart/2008/layout/HexagonCluster"/>
    <dgm:cxn modelId="{6A0B9C2E-DC54-4FEA-BEB2-0C99F4E04E0B}" type="presOf" srcId="{7457BEBF-8B04-4E39-86CF-B54D1B9C48BC}" destId="{BBB555FC-83AC-4995-8D01-0FC3297E254C}" srcOrd="0" destOrd="0" presId="urn:microsoft.com/office/officeart/2008/layout/HexagonCluster"/>
    <dgm:cxn modelId="{E634D687-DE93-422A-978B-5CCD28D3B3C0}" type="presOf" srcId="{CFFB0DA2-E45E-427A-A56E-70CA7E5A67E0}" destId="{1FC896E3-389F-4136-B420-0500C8814399}" srcOrd="0" destOrd="0" presId="urn:microsoft.com/office/officeart/2008/layout/HexagonCluster"/>
    <dgm:cxn modelId="{27A64289-332B-4D75-A011-B14E91AAB8BE}" type="presOf" srcId="{5A370016-C509-457A-A6BB-8F3DF2485B3A}" destId="{7557687F-9AB0-4EFF-9D3C-2ACFD8B4FE8A}" srcOrd="0" destOrd="0" presId="urn:microsoft.com/office/officeart/2008/layout/HexagonCluster"/>
    <dgm:cxn modelId="{7F8FD3B6-785D-4BF6-ABA9-9347DF510B02}" type="presOf" srcId="{A49453C5-3893-4D5B-B41C-FF6219B170AF}" destId="{51867617-13DE-4E4A-8B0C-FE635F699905}" srcOrd="0" destOrd="0" presId="urn:microsoft.com/office/officeart/2008/layout/HexagonCluster"/>
    <dgm:cxn modelId="{495832C8-9A48-42CB-8D00-087702A15F73}" type="presOf" srcId="{75ED815A-4BB1-48AD-A974-8036929A1A83}" destId="{2E3D5D69-31B2-4394-B0D0-5E497D16CFA3}" srcOrd="0" destOrd="0" presId="urn:microsoft.com/office/officeart/2008/layout/HexagonCluster"/>
    <dgm:cxn modelId="{B5E209CA-887F-4925-BF45-BA49AA18A3E2}" srcId="{4F336970-32EF-40C9-93E8-0D1EB4BDF068}" destId="{CFFB0DA2-E45E-427A-A56E-70CA7E5A67E0}" srcOrd="0" destOrd="0" parTransId="{1C81FCCD-B693-454E-8D61-616AE61B8889}" sibTransId="{4AB1D5E2-221B-4840-BAC0-0FF93943AB03}"/>
    <dgm:cxn modelId="{43D297CD-7F92-4009-830E-F8C91C43C117}" srcId="{4F336970-32EF-40C9-93E8-0D1EB4BDF068}" destId="{7457BEBF-8B04-4E39-86CF-B54D1B9C48BC}" srcOrd="1" destOrd="0" parTransId="{2B1AEF7A-1FAD-4333-B60B-E6C390BD1C9A}" sibTransId="{21EF58CC-13CB-469E-98F5-E85EDC41ECD2}"/>
    <dgm:cxn modelId="{B8BAE6CD-1E25-4989-9C79-B097F9C359C0}" type="presOf" srcId="{ECD6537D-20D9-4117-9167-4820C831A259}" destId="{D93C8202-B4A2-417B-AF93-2752CDBAF71C}" srcOrd="0" destOrd="0" presId="urn:microsoft.com/office/officeart/2008/layout/HexagonCluster"/>
    <dgm:cxn modelId="{2539F7D0-CB0B-4209-AF31-985EF733AF3E}" type="presOf" srcId="{21EF58CC-13CB-469E-98F5-E85EDC41ECD2}" destId="{D473CA90-ACE8-415B-BDE7-6FA8D91ECA14}" srcOrd="0" destOrd="0" presId="urn:microsoft.com/office/officeart/2008/layout/HexagonCluster"/>
    <dgm:cxn modelId="{210F8AE0-C1B5-4B17-A116-A2E39E6F4EE3}" srcId="{4F336970-32EF-40C9-93E8-0D1EB4BDF068}" destId="{5A370016-C509-457A-A6BB-8F3DF2485B3A}" srcOrd="3" destOrd="0" parTransId="{31638629-6AC5-4D67-BA13-FD6EC5EC9D4E}" sibTransId="{ECD6537D-20D9-4117-9167-4820C831A259}"/>
    <dgm:cxn modelId="{F92B13EB-C5C6-48B1-8246-C54260120D5A}" type="presOf" srcId="{4F336970-32EF-40C9-93E8-0D1EB4BDF068}" destId="{143D66AC-7745-4A07-81D3-640B7EB90ED6}" srcOrd="0" destOrd="0" presId="urn:microsoft.com/office/officeart/2008/layout/HexagonCluster"/>
    <dgm:cxn modelId="{555151F7-B307-42E8-89AB-B0DCBB84F0F0}" srcId="{4F336970-32EF-40C9-93E8-0D1EB4BDF068}" destId="{75ED815A-4BB1-48AD-A974-8036929A1A83}" srcOrd="2" destOrd="0" parTransId="{D0149FAC-4A18-4288-A2E2-AA5507DCF3CB}" sibTransId="{A49453C5-3893-4D5B-B41C-FF6219B170AF}"/>
    <dgm:cxn modelId="{93272B4D-5D22-42C9-A04C-2830E370C562}" type="presParOf" srcId="{143D66AC-7745-4A07-81D3-640B7EB90ED6}" destId="{20A3931A-7E4A-4938-8ADA-BE3E8F354CF9}" srcOrd="0" destOrd="0" presId="urn:microsoft.com/office/officeart/2008/layout/HexagonCluster"/>
    <dgm:cxn modelId="{A748F523-298B-4C0C-8451-62B5D0941E3B}" type="presParOf" srcId="{20A3931A-7E4A-4938-8ADA-BE3E8F354CF9}" destId="{1FC896E3-389F-4136-B420-0500C8814399}" srcOrd="0" destOrd="0" presId="urn:microsoft.com/office/officeart/2008/layout/HexagonCluster"/>
    <dgm:cxn modelId="{646A4CA5-0B6C-4E98-BB7F-66E64BF55D93}" type="presParOf" srcId="{143D66AC-7745-4A07-81D3-640B7EB90ED6}" destId="{C2BC3D65-57C8-48CB-B705-A80809960D77}" srcOrd="1" destOrd="0" presId="urn:microsoft.com/office/officeart/2008/layout/HexagonCluster"/>
    <dgm:cxn modelId="{BEC085D3-741C-4C72-9FD2-096EBB41BF8A}" type="presParOf" srcId="{C2BC3D65-57C8-48CB-B705-A80809960D77}" destId="{810C7BA6-BBC8-4311-A454-D55EB552F132}" srcOrd="0" destOrd="0" presId="urn:microsoft.com/office/officeart/2008/layout/HexagonCluster"/>
    <dgm:cxn modelId="{A654595D-3DBC-4F62-90F1-B8BC4538F414}" type="presParOf" srcId="{143D66AC-7745-4A07-81D3-640B7EB90ED6}" destId="{88DD041C-5537-4BC6-B195-AC57A6B76A1B}" srcOrd="2" destOrd="0" presId="urn:microsoft.com/office/officeart/2008/layout/HexagonCluster"/>
    <dgm:cxn modelId="{BBF8E0B1-6EF4-4D19-9C75-6FC468EF3BB5}" type="presParOf" srcId="{88DD041C-5537-4BC6-B195-AC57A6B76A1B}" destId="{C1E40D64-79E8-4832-87AF-D1032C63650D}" srcOrd="0" destOrd="0" presId="urn:microsoft.com/office/officeart/2008/layout/HexagonCluster"/>
    <dgm:cxn modelId="{37BB36A7-5265-4C1F-AA74-5CA0CF7AFA10}" type="presParOf" srcId="{143D66AC-7745-4A07-81D3-640B7EB90ED6}" destId="{D87A0314-5793-4F1B-8651-298D215F5DC4}" srcOrd="3" destOrd="0" presId="urn:microsoft.com/office/officeart/2008/layout/HexagonCluster"/>
    <dgm:cxn modelId="{01F2C021-AA4A-4CF7-BCF6-C316F9627DE1}" type="presParOf" srcId="{D87A0314-5793-4F1B-8651-298D215F5DC4}" destId="{FC5E3240-3DF4-4874-ABA8-0FBE513BAC85}" srcOrd="0" destOrd="0" presId="urn:microsoft.com/office/officeart/2008/layout/HexagonCluster"/>
    <dgm:cxn modelId="{4DABF0DD-F85D-4A30-8D3A-82BDB9FDD960}" type="presParOf" srcId="{143D66AC-7745-4A07-81D3-640B7EB90ED6}" destId="{9C892BE0-3004-4B78-B24D-523924DEE18C}" srcOrd="4" destOrd="0" presId="urn:microsoft.com/office/officeart/2008/layout/HexagonCluster"/>
    <dgm:cxn modelId="{DDD58607-8609-47FF-9215-A4F48DAA8C4B}" type="presParOf" srcId="{9C892BE0-3004-4B78-B24D-523924DEE18C}" destId="{BBB555FC-83AC-4995-8D01-0FC3297E254C}" srcOrd="0" destOrd="0" presId="urn:microsoft.com/office/officeart/2008/layout/HexagonCluster"/>
    <dgm:cxn modelId="{D3FFF185-F82D-402C-A1D3-2C460D768F4D}" type="presParOf" srcId="{143D66AC-7745-4A07-81D3-640B7EB90ED6}" destId="{53D528FF-DA0B-42BD-BA92-32FB29BB206F}" srcOrd="5" destOrd="0" presId="urn:microsoft.com/office/officeart/2008/layout/HexagonCluster"/>
    <dgm:cxn modelId="{18B181B8-E8EB-44BD-8A28-04AA7E1B079B}" type="presParOf" srcId="{53D528FF-DA0B-42BD-BA92-32FB29BB206F}" destId="{B610611A-0718-438B-8D81-44F84CE55D9B}" srcOrd="0" destOrd="0" presId="urn:microsoft.com/office/officeart/2008/layout/HexagonCluster"/>
    <dgm:cxn modelId="{9EB3984C-3F9C-4F1E-B42E-3C51C04654F8}" type="presParOf" srcId="{143D66AC-7745-4A07-81D3-640B7EB90ED6}" destId="{CDA2C78E-8124-4CEF-9114-536C274077D1}" srcOrd="6" destOrd="0" presId="urn:microsoft.com/office/officeart/2008/layout/HexagonCluster"/>
    <dgm:cxn modelId="{2B7CE946-2DD9-465F-B8B3-0488AFC769CF}" type="presParOf" srcId="{CDA2C78E-8124-4CEF-9114-536C274077D1}" destId="{D473CA90-ACE8-415B-BDE7-6FA8D91ECA14}" srcOrd="0" destOrd="0" presId="urn:microsoft.com/office/officeart/2008/layout/HexagonCluster"/>
    <dgm:cxn modelId="{79FBB124-D3D3-4200-B4A0-B141C9685D8F}" type="presParOf" srcId="{143D66AC-7745-4A07-81D3-640B7EB90ED6}" destId="{20D59E8E-9283-47AE-8624-928E831DA1B7}" srcOrd="7" destOrd="0" presId="urn:microsoft.com/office/officeart/2008/layout/HexagonCluster"/>
    <dgm:cxn modelId="{EC161D9F-1F6E-44A4-8016-EC796D357469}" type="presParOf" srcId="{20D59E8E-9283-47AE-8624-928E831DA1B7}" destId="{37D9AD82-3E37-4040-901D-57F30A2C3A6E}" srcOrd="0" destOrd="0" presId="urn:microsoft.com/office/officeart/2008/layout/HexagonCluster"/>
    <dgm:cxn modelId="{F91727F8-87F0-4942-AC7A-19313E05FAE1}" type="presParOf" srcId="{143D66AC-7745-4A07-81D3-640B7EB90ED6}" destId="{E704C3C2-9D3D-47A9-8B9C-E43B7F0771AC}" srcOrd="8" destOrd="0" presId="urn:microsoft.com/office/officeart/2008/layout/HexagonCluster"/>
    <dgm:cxn modelId="{FFAAE4CE-86E1-4651-ACB0-520607DCFFDC}" type="presParOf" srcId="{E704C3C2-9D3D-47A9-8B9C-E43B7F0771AC}" destId="{2E3D5D69-31B2-4394-B0D0-5E497D16CFA3}" srcOrd="0" destOrd="0" presId="urn:microsoft.com/office/officeart/2008/layout/HexagonCluster"/>
    <dgm:cxn modelId="{115F6600-FFC4-4B17-A5E7-4F1C5778A74B}" type="presParOf" srcId="{143D66AC-7745-4A07-81D3-640B7EB90ED6}" destId="{7F15394C-2CFF-4FB2-8AF9-67EDBAD4430F}" srcOrd="9" destOrd="0" presId="urn:microsoft.com/office/officeart/2008/layout/HexagonCluster"/>
    <dgm:cxn modelId="{89ECAA47-78D2-4335-9294-8A79D12A1DA5}" type="presParOf" srcId="{7F15394C-2CFF-4FB2-8AF9-67EDBAD4430F}" destId="{8C975F53-9F8C-4304-95A6-556F1790F6DB}" srcOrd="0" destOrd="0" presId="urn:microsoft.com/office/officeart/2008/layout/HexagonCluster"/>
    <dgm:cxn modelId="{F89AFA1B-76A2-4714-8877-1F6128B1D091}" type="presParOf" srcId="{143D66AC-7745-4A07-81D3-640B7EB90ED6}" destId="{FF5EAA8E-E90C-4AF0-8743-E75FA016CFC8}" srcOrd="10" destOrd="0" presId="urn:microsoft.com/office/officeart/2008/layout/HexagonCluster"/>
    <dgm:cxn modelId="{D0DEFFFA-6DC3-4B07-9C5F-FD9FAD8B2BD7}" type="presParOf" srcId="{FF5EAA8E-E90C-4AF0-8743-E75FA016CFC8}" destId="{51867617-13DE-4E4A-8B0C-FE635F699905}" srcOrd="0" destOrd="0" presId="urn:microsoft.com/office/officeart/2008/layout/HexagonCluster"/>
    <dgm:cxn modelId="{2559410D-CCE5-497F-B48A-C8A750B1E375}" type="presParOf" srcId="{143D66AC-7745-4A07-81D3-640B7EB90ED6}" destId="{C925BC82-F62A-4A55-91CF-54CE3EAA7A66}" srcOrd="11" destOrd="0" presId="urn:microsoft.com/office/officeart/2008/layout/HexagonCluster"/>
    <dgm:cxn modelId="{B257C854-54BA-4B5F-AD34-792BB5C9DDA8}" type="presParOf" srcId="{C925BC82-F62A-4A55-91CF-54CE3EAA7A66}" destId="{7A54C05B-D022-48F1-A5BC-6D0DDD7A389A}" srcOrd="0" destOrd="0" presId="urn:microsoft.com/office/officeart/2008/layout/HexagonCluster"/>
    <dgm:cxn modelId="{BE1C9A51-F3B5-4958-B6B8-7AD3466E04D5}" type="presParOf" srcId="{143D66AC-7745-4A07-81D3-640B7EB90ED6}" destId="{135B4C08-A73A-4170-B2C5-173E451D5511}" srcOrd="12" destOrd="0" presId="urn:microsoft.com/office/officeart/2008/layout/HexagonCluster"/>
    <dgm:cxn modelId="{88BD16E0-5B52-4A92-A55D-42A6E7A00AF1}" type="presParOf" srcId="{135B4C08-A73A-4170-B2C5-173E451D5511}" destId="{7557687F-9AB0-4EFF-9D3C-2ACFD8B4FE8A}" srcOrd="0" destOrd="0" presId="urn:microsoft.com/office/officeart/2008/layout/HexagonCluster"/>
    <dgm:cxn modelId="{BEB5E762-C42B-4216-9161-302481F973A3}" type="presParOf" srcId="{143D66AC-7745-4A07-81D3-640B7EB90ED6}" destId="{4605F2DD-4960-4FB9-BC92-8761F3732B3F}" srcOrd="13" destOrd="0" presId="urn:microsoft.com/office/officeart/2008/layout/HexagonCluster"/>
    <dgm:cxn modelId="{B0291954-7869-42E9-9A30-65DD4FC5544E}" type="presParOf" srcId="{4605F2DD-4960-4FB9-BC92-8761F3732B3F}" destId="{9CA9A3D4-0201-41D4-816B-36203DB747AF}" srcOrd="0" destOrd="0" presId="urn:microsoft.com/office/officeart/2008/layout/HexagonCluster"/>
    <dgm:cxn modelId="{2BE6FF8F-EBA3-4507-AF5F-B37E71931ED3}" type="presParOf" srcId="{143D66AC-7745-4A07-81D3-640B7EB90ED6}" destId="{DF3B7C8F-63D9-48ED-91F3-0E239A3468E4}" srcOrd="14" destOrd="0" presId="urn:microsoft.com/office/officeart/2008/layout/HexagonCluster"/>
    <dgm:cxn modelId="{68CAFBAC-FA8A-471D-AF29-26BAA970AC29}" type="presParOf" srcId="{DF3B7C8F-63D9-48ED-91F3-0E239A3468E4}" destId="{D93C8202-B4A2-417B-AF93-2752CDBAF71C}" srcOrd="0" destOrd="0" presId="urn:microsoft.com/office/officeart/2008/layout/HexagonCluster"/>
    <dgm:cxn modelId="{D1597D55-4F5E-497A-88C4-43FF5403CBF2}" type="presParOf" srcId="{143D66AC-7745-4A07-81D3-640B7EB90ED6}" destId="{E81F8242-7B51-4189-933E-2F047C384145}" srcOrd="15" destOrd="0" presId="urn:microsoft.com/office/officeart/2008/layout/HexagonCluster"/>
    <dgm:cxn modelId="{303C243E-81E5-47DA-B7A7-24ABC06ABE1F}" type="presParOf" srcId="{E81F8242-7B51-4189-933E-2F047C384145}" destId="{FC2344AF-8644-489D-96B4-7CEF74BC46A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C296F-6B08-0D44-A9B2-B6811D05F4D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BD68C50-D3B4-1848-8EA9-4FFB00864135}">
      <dgm:prSet phldrT="[Text]"/>
      <dgm:spPr>
        <a:ln>
          <a:solidFill>
            <a:schemeClr val="tx2">
              <a:lumMod val="75000"/>
            </a:schemeClr>
          </a:solidFill>
        </a:ln>
      </dgm:spPr>
      <dgm:t>
        <a:bodyPr/>
        <a:lstStyle/>
        <a:p>
          <a:r>
            <a:rPr lang="en-US" b="1" dirty="0">
              <a:latin typeface="Arial"/>
              <a:cs typeface="Arial"/>
            </a:rPr>
            <a:t>Program Referral / </a:t>
          </a:r>
        </a:p>
        <a:p>
          <a:r>
            <a:rPr lang="en-US" b="1" dirty="0">
              <a:latin typeface="Arial"/>
              <a:cs typeface="Arial"/>
            </a:rPr>
            <a:t>Recruitment</a:t>
          </a:r>
        </a:p>
      </dgm:t>
    </dgm:pt>
    <dgm:pt modelId="{C64748D1-2C8B-A14B-A4D8-276463D34889}" type="parTrans" cxnId="{00C15A7B-2F8F-CD46-ACBA-03CD10F2AD7A}">
      <dgm:prSet/>
      <dgm:spPr/>
      <dgm:t>
        <a:bodyPr/>
        <a:lstStyle/>
        <a:p>
          <a:endParaRPr lang="en-US">
            <a:latin typeface="Arial"/>
            <a:cs typeface="Arial"/>
          </a:endParaRPr>
        </a:p>
      </dgm:t>
    </dgm:pt>
    <dgm:pt modelId="{710808CB-713F-4A43-B272-E94CA8951D74}" type="sibTrans" cxnId="{00C15A7B-2F8F-CD46-ACBA-03CD10F2AD7A}">
      <dgm:prSet/>
      <dgm:spPr/>
      <dgm:t>
        <a:bodyPr/>
        <a:lstStyle/>
        <a:p>
          <a:endParaRPr lang="en-US">
            <a:latin typeface="Arial"/>
            <a:cs typeface="Arial"/>
          </a:endParaRPr>
        </a:p>
      </dgm:t>
    </dgm:pt>
    <dgm:pt modelId="{08A164DB-0700-5F46-B9A1-B027F1405942}">
      <dgm:prSet phldrT="[Text]"/>
      <dgm:spPr>
        <a:ln>
          <a:solidFill>
            <a:schemeClr val="tx2">
              <a:lumMod val="75000"/>
            </a:schemeClr>
          </a:solidFill>
        </a:ln>
      </dgm:spPr>
      <dgm:t>
        <a:bodyPr/>
        <a:lstStyle/>
        <a:p>
          <a:r>
            <a:rPr lang="en-US" b="1" u="sng" dirty="0">
              <a:latin typeface="Arial"/>
              <a:cs typeface="Arial"/>
            </a:rPr>
            <a:t>Info. Session</a:t>
          </a:r>
        </a:p>
        <a:p>
          <a:r>
            <a:rPr lang="en-US" dirty="0">
              <a:latin typeface="Arial"/>
              <a:cs typeface="Arial"/>
            </a:rPr>
            <a:t>- Program Overview</a:t>
          </a:r>
        </a:p>
        <a:p>
          <a:r>
            <a:rPr lang="en-US" dirty="0">
              <a:latin typeface="Arial"/>
              <a:cs typeface="Arial"/>
            </a:rPr>
            <a:t>- Pre-assessment</a:t>
          </a:r>
        </a:p>
        <a:p>
          <a:r>
            <a:rPr lang="en-US" dirty="0">
              <a:latin typeface="Arial"/>
              <a:cs typeface="Arial"/>
            </a:rPr>
            <a:t>- Interview</a:t>
          </a:r>
        </a:p>
      </dgm:t>
    </dgm:pt>
    <dgm:pt modelId="{0178B1F8-C721-3C49-BCE7-F32F860131AA}" type="parTrans" cxnId="{84B06D85-AA08-1949-9B9E-E557D93AEFA7}">
      <dgm:prSet/>
      <dgm:spPr>
        <a:ln w="12700">
          <a:solidFill>
            <a:schemeClr val="tx2">
              <a:lumMod val="75000"/>
            </a:schemeClr>
          </a:solidFill>
        </a:ln>
      </dgm:spPr>
      <dgm:t>
        <a:bodyPr/>
        <a:lstStyle/>
        <a:p>
          <a:endParaRPr lang="en-US">
            <a:latin typeface="Arial"/>
            <a:cs typeface="Arial"/>
          </a:endParaRPr>
        </a:p>
      </dgm:t>
    </dgm:pt>
    <dgm:pt modelId="{6822A150-B292-CF46-B564-9EB9535ABC01}" type="sibTrans" cxnId="{84B06D85-AA08-1949-9B9E-E557D93AEFA7}">
      <dgm:prSet/>
      <dgm:spPr/>
      <dgm:t>
        <a:bodyPr/>
        <a:lstStyle/>
        <a:p>
          <a:endParaRPr lang="en-US">
            <a:latin typeface="Arial"/>
            <a:cs typeface="Arial"/>
          </a:endParaRPr>
        </a:p>
      </dgm:t>
    </dgm:pt>
    <dgm:pt modelId="{C16ADBA1-3329-D64D-A923-73E71D12330C}">
      <dgm:prSet/>
      <dgm:spPr>
        <a:ln>
          <a:solidFill>
            <a:schemeClr val="tx2">
              <a:lumMod val="75000"/>
            </a:schemeClr>
          </a:solidFill>
        </a:ln>
      </dgm:spPr>
      <dgm:t>
        <a:bodyPr/>
        <a:lstStyle/>
        <a:p>
          <a:r>
            <a:rPr lang="en-US" b="1" dirty="0">
              <a:latin typeface="Arial"/>
              <a:cs typeface="Arial"/>
            </a:rPr>
            <a:t>One-on-One Info Sessions </a:t>
          </a:r>
        </a:p>
        <a:p>
          <a:r>
            <a:rPr lang="en-US" b="1" dirty="0">
              <a:latin typeface="Arial"/>
              <a:cs typeface="Arial"/>
            </a:rPr>
            <a:t>Or</a:t>
          </a:r>
        </a:p>
        <a:p>
          <a:r>
            <a:rPr lang="en-US" b="1" dirty="0">
              <a:latin typeface="Arial"/>
              <a:cs typeface="Arial"/>
            </a:rPr>
            <a:t>Small Group</a:t>
          </a:r>
        </a:p>
      </dgm:t>
    </dgm:pt>
    <dgm:pt modelId="{BF72FF2E-35B7-4846-8E6D-4DE70B77A411}" type="parTrans" cxnId="{524DC614-0EBD-A44F-A552-9AEFEBDE5A29}">
      <dgm:prSet/>
      <dgm:spPr>
        <a:ln w="12700">
          <a:solidFill>
            <a:schemeClr val="tx2">
              <a:lumMod val="75000"/>
            </a:schemeClr>
          </a:solidFill>
        </a:ln>
      </dgm:spPr>
      <dgm:t>
        <a:bodyPr/>
        <a:lstStyle/>
        <a:p>
          <a:endParaRPr lang="en-US">
            <a:latin typeface="Arial"/>
            <a:cs typeface="Arial"/>
          </a:endParaRPr>
        </a:p>
      </dgm:t>
    </dgm:pt>
    <dgm:pt modelId="{F805A922-6147-2E46-942F-8B580B8F2F52}" type="sibTrans" cxnId="{524DC614-0EBD-A44F-A552-9AEFEBDE5A29}">
      <dgm:prSet/>
      <dgm:spPr/>
      <dgm:t>
        <a:bodyPr/>
        <a:lstStyle/>
        <a:p>
          <a:endParaRPr lang="en-US">
            <a:latin typeface="Arial"/>
            <a:cs typeface="Arial"/>
          </a:endParaRPr>
        </a:p>
      </dgm:t>
    </dgm:pt>
    <dgm:pt modelId="{04C027A2-CDF1-4642-90C9-E6FADE5C1CFB}">
      <dgm:prSet/>
      <dgm:spPr>
        <a:ln>
          <a:solidFill>
            <a:schemeClr val="tx2">
              <a:lumMod val="75000"/>
            </a:schemeClr>
          </a:solidFill>
        </a:ln>
      </dgm:spPr>
      <dgm:t>
        <a:bodyPr/>
        <a:lstStyle/>
        <a:p>
          <a:r>
            <a:rPr lang="en-US" b="1" dirty="0">
              <a:latin typeface="Arial"/>
              <a:cs typeface="Arial"/>
            </a:rPr>
            <a:t>Program Selection</a:t>
          </a:r>
        </a:p>
      </dgm:t>
    </dgm:pt>
    <dgm:pt modelId="{E7BD5B4E-AF1C-5942-BF7B-D719F1B71C54}" type="parTrans" cxnId="{23956645-1DC0-1540-A6F7-3166E06C744F}">
      <dgm:prSet/>
      <dgm:spPr>
        <a:ln w="12700">
          <a:solidFill>
            <a:schemeClr val="tx2">
              <a:lumMod val="75000"/>
            </a:schemeClr>
          </a:solidFill>
        </a:ln>
      </dgm:spPr>
      <dgm:t>
        <a:bodyPr/>
        <a:lstStyle/>
        <a:p>
          <a:endParaRPr lang="en-US">
            <a:latin typeface="Arial"/>
            <a:cs typeface="Arial"/>
          </a:endParaRPr>
        </a:p>
      </dgm:t>
    </dgm:pt>
    <dgm:pt modelId="{D774972B-31DD-4143-B0A6-441769B7E435}" type="sibTrans" cxnId="{23956645-1DC0-1540-A6F7-3166E06C744F}">
      <dgm:prSet/>
      <dgm:spPr/>
      <dgm:t>
        <a:bodyPr/>
        <a:lstStyle/>
        <a:p>
          <a:endParaRPr lang="en-US">
            <a:latin typeface="Arial"/>
            <a:cs typeface="Arial"/>
          </a:endParaRPr>
        </a:p>
      </dgm:t>
    </dgm:pt>
    <dgm:pt modelId="{3442899B-68FA-A643-8DAB-214E62BD7585}" type="pres">
      <dgm:prSet presAssocID="{00BC296F-6B08-0D44-A9B2-B6811D05F4DF}" presName="hierChild1" presStyleCnt="0">
        <dgm:presLayoutVars>
          <dgm:chPref val="1"/>
          <dgm:dir/>
          <dgm:animOne val="branch"/>
          <dgm:animLvl val="lvl"/>
          <dgm:resizeHandles/>
        </dgm:presLayoutVars>
      </dgm:prSet>
      <dgm:spPr/>
    </dgm:pt>
    <dgm:pt modelId="{F4946BA7-3CE5-114A-B785-C8F3E1B4DA49}" type="pres">
      <dgm:prSet presAssocID="{BBD68C50-D3B4-1848-8EA9-4FFB00864135}" presName="hierRoot1" presStyleCnt="0"/>
      <dgm:spPr/>
    </dgm:pt>
    <dgm:pt modelId="{FC73F032-B618-114B-BB16-4A4C1BCF590B}" type="pres">
      <dgm:prSet presAssocID="{BBD68C50-D3B4-1848-8EA9-4FFB00864135}" presName="composite" presStyleCnt="0"/>
      <dgm:spPr/>
    </dgm:pt>
    <dgm:pt modelId="{5C1FE5D2-DC51-E14D-8544-A3E28AE58614}" type="pres">
      <dgm:prSet presAssocID="{BBD68C50-D3B4-1848-8EA9-4FFB00864135}" presName="background" presStyleLbl="node0" presStyleIdx="0" presStyleCnt="1"/>
      <dgm:spPr>
        <a:solidFill>
          <a:schemeClr val="tx2">
            <a:lumMod val="75000"/>
          </a:schemeClr>
        </a:solidFill>
        <a:effectLst/>
      </dgm:spPr>
    </dgm:pt>
    <dgm:pt modelId="{9A4F00F8-6A67-5C4B-9E84-0DC5D6ECE23B}" type="pres">
      <dgm:prSet presAssocID="{BBD68C50-D3B4-1848-8EA9-4FFB00864135}" presName="text" presStyleLbl="fgAcc0" presStyleIdx="0" presStyleCnt="1" custScaleX="113597" custScaleY="109950" custLinFactNeighborX="-52844" custLinFactNeighborY="-1482">
        <dgm:presLayoutVars>
          <dgm:chPref val="3"/>
        </dgm:presLayoutVars>
      </dgm:prSet>
      <dgm:spPr/>
    </dgm:pt>
    <dgm:pt modelId="{6649ABFA-C967-9C42-B010-A9C274257A25}" type="pres">
      <dgm:prSet presAssocID="{BBD68C50-D3B4-1848-8EA9-4FFB00864135}" presName="hierChild2" presStyleCnt="0"/>
      <dgm:spPr/>
    </dgm:pt>
    <dgm:pt modelId="{11F25EAC-EF1F-0A41-A139-8A007967E6A7}" type="pres">
      <dgm:prSet presAssocID="{0178B1F8-C721-3C49-BCE7-F32F860131AA}" presName="Name10" presStyleLbl="parChTrans1D2" presStyleIdx="0" presStyleCnt="2"/>
      <dgm:spPr/>
    </dgm:pt>
    <dgm:pt modelId="{04491E9E-CE1E-5344-887E-292CA6D9A973}" type="pres">
      <dgm:prSet presAssocID="{08A164DB-0700-5F46-B9A1-B027F1405942}" presName="hierRoot2" presStyleCnt="0"/>
      <dgm:spPr/>
    </dgm:pt>
    <dgm:pt modelId="{69A53F18-03FD-0740-8D9D-0514558B4A06}" type="pres">
      <dgm:prSet presAssocID="{08A164DB-0700-5F46-B9A1-B027F1405942}" presName="composite2" presStyleCnt="0"/>
      <dgm:spPr/>
    </dgm:pt>
    <dgm:pt modelId="{783A5137-820A-D847-B8CC-B414AB8AF267}" type="pres">
      <dgm:prSet presAssocID="{08A164DB-0700-5F46-B9A1-B027F1405942}" presName="background2" presStyleLbl="node2" presStyleIdx="0" presStyleCnt="2"/>
      <dgm:spPr>
        <a:solidFill>
          <a:schemeClr val="tx2">
            <a:lumMod val="75000"/>
          </a:schemeClr>
        </a:solidFill>
        <a:effectLst/>
      </dgm:spPr>
    </dgm:pt>
    <dgm:pt modelId="{6E50DDCC-9308-574D-9786-08EE1640B632}" type="pres">
      <dgm:prSet presAssocID="{08A164DB-0700-5F46-B9A1-B027F1405942}" presName="text2" presStyleLbl="fgAcc2" presStyleIdx="0" presStyleCnt="2" custLinFactNeighborX="-68683" custLinFactNeighborY="-2882">
        <dgm:presLayoutVars>
          <dgm:chPref val="3"/>
        </dgm:presLayoutVars>
      </dgm:prSet>
      <dgm:spPr/>
    </dgm:pt>
    <dgm:pt modelId="{57859B20-A491-C14E-8B47-262AD3FB3C9C}" type="pres">
      <dgm:prSet presAssocID="{08A164DB-0700-5F46-B9A1-B027F1405942}" presName="hierChild3" presStyleCnt="0"/>
      <dgm:spPr/>
    </dgm:pt>
    <dgm:pt modelId="{730BCF91-5994-2044-81BC-E029013DA0AA}" type="pres">
      <dgm:prSet presAssocID="{E7BD5B4E-AF1C-5942-BF7B-D719F1B71C54}" presName="Name17" presStyleLbl="parChTrans1D3" presStyleIdx="0" presStyleCnt="1"/>
      <dgm:spPr/>
    </dgm:pt>
    <dgm:pt modelId="{8BDEB65C-7C86-7645-A3A3-D94EBA93D6FD}" type="pres">
      <dgm:prSet presAssocID="{04C027A2-CDF1-4642-90C9-E6FADE5C1CFB}" presName="hierRoot3" presStyleCnt="0"/>
      <dgm:spPr/>
    </dgm:pt>
    <dgm:pt modelId="{15A826FD-21B7-714F-A8CA-0CACF4907DED}" type="pres">
      <dgm:prSet presAssocID="{04C027A2-CDF1-4642-90C9-E6FADE5C1CFB}" presName="composite3" presStyleCnt="0"/>
      <dgm:spPr/>
    </dgm:pt>
    <dgm:pt modelId="{D841183A-AE99-E34F-AEEC-BFDDDA6B149E}" type="pres">
      <dgm:prSet presAssocID="{04C027A2-CDF1-4642-90C9-E6FADE5C1CFB}" presName="background3" presStyleLbl="node3" presStyleIdx="0" presStyleCnt="1"/>
      <dgm:spPr>
        <a:solidFill>
          <a:schemeClr val="tx2">
            <a:lumMod val="75000"/>
          </a:schemeClr>
        </a:solidFill>
        <a:effectLst/>
      </dgm:spPr>
    </dgm:pt>
    <dgm:pt modelId="{55779194-4F51-174B-9273-E67853468299}" type="pres">
      <dgm:prSet presAssocID="{04C027A2-CDF1-4642-90C9-E6FADE5C1CFB}" presName="text3" presStyleLbl="fgAcc3" presStyleIdx="0" presStyleCnt="1">
        <dgm:presLayoutVars>
          <dgm:chPref val="3"/>
        </dgm:presLayoutVars>
      </dgm:prSet>
      <dgm:spPr/>
    </dgm:pt>
    <dgm:pt modelId="{7AA7BB12-1E7F-7D43-A01E-E1F19278C76C}" type="pres">
      <dgm:prSet presAssocID="{04C027A2-CDF1-4642-90C9-E6FADE5C1CFB}" presName="hierChild4" presStyleCnt="0"/>
      <dgm:spPr/>
    </dgm:pt>
    <dgm:pt modelId="{7D21B660-304A-0C45-8362-25E82F2E7D1A}" type="pres">
      <dgm:prSet presAssocID="{BF72FF2E-35B7-4846-8E6D-4DE70B77A411}" presName="Name10" presStyleLbl="parChTrans1D2" presStyleIdx="1" presStyleCnt="2"/>
      <dgm:spPr/>
    </dgm:pt>
    <dgm:pt modelId="{387C680B-E952-F04F-8840-6329408C4FF2}" type="pres">
      <dgm:prSet presAssocID="{C16ADBA1-3329-D64D-A923-73E71D12330C}" presName="hierRoot2" presStyleCnt="0"/>
      <dgm:spPr/>
    </dgm:pt>
    <dgm:pt modelId="{14AE68B9-FE25-6547-9774-6FB5767EC7AF}" type="pres">
      <dgm:prSet presAssocID="{C16ADBA1-3329-D64D-A923-73E71D12330C}" presName="composite2" presStyleCnt="0"/>
      <dgm:spPr/>
    </dgm:pt>
    <dgm:pt modelId="{646F3537-73EB-B949-918D-3B7B930AA6F5}" type="pres">
      <dgm:prSet presAssocID="{C16ADBA1-3329-D64D-A923-73E71D12330C}" presName="background2" presStyleLbl="node2" presStyleIdx="1" presStyleCnt="2"/>
      <dgm:spPr>
        <a:solidFill>
          <a:schemeClr val="tx2">
            <a:lumMod val="75000"/>
          </a:schemeClr>
        </a:solidFill>
        <a:effectLst/>
      </dgm:spPr>
    </dgm:pt>
    <dgm:pt modelId="{29CED845-19D1-E94E-8929-4CD240F70DCF}" type="pres">
      <dgm:prSet presAssocID="{C16ADBA1-3329-D64D-A923-73E71D12330C}" presName="text2" presStyleLbl="fgAcc2" presStyleIdx="1" presStyleCnt="2" custLinFactNeighborX="-33727" custLinFactNeighborY="-3794">
        <dgm:presLayoutVars>
          <dgm:chPref val="3"/>
        </dgm:presLayoutVars>
      </dgm:prSet>
      <dgm:spPr/>
    </dgm:pt>
    <dgm:pt modelId="{19852B07-4D31-214F-9301-B80B7570A269}" type="pres">
      <dgm:prSet presAssocID="{C16ADBA1-3329-D64D-A923-73E71D12330C}" presName="hierChild3" presStyleCnt="0"/>
      <dgm:spPr/>
    </dgm:pt>
  </dgm:ptLst>
  <dgm:cxnLst>
    <dgm:cxn modelId="{524DC614-0EBD-A44F-A552-9AEFEBDE5A29}" srcId="{BBD68C50-D3B4-1848-8EA9-4FFB00864135}" destId="{C16ADBA1-3329-D64D-A923-73E71D12330C}" srcOrd="1" destOrd="0" parTransId="{BF72FF2E-35B7-4846-8E6D-4DE70B77A411}" sibTransId="{F805A922-6147-2E46-942F-8B580B8F2F52}"/>
    <dgm:cxn modelId="{86F25834-BC38-457C-8312-682E0968D656}" type="presOf" srcId="{04C027A2-CDF1-4642-90C9-E6FADE5C1CFB}" destId="{55779194-4F51-174B-9273-E67853468299}" srcOrd="0" destOrd="0" presId="urn:microsoft.com/office/officeart/2005/8/layout/hierarchy1"/>
    <dgm:cxn modelId="{23956645-1DC0-1540-A6F7-3166E06C744F}" srcId="{08A164DB-0700-5F46-B9A1-B027F1405942}" destId="{04C027A2-CDF1-4642-90C9-E6FADE5C1CFB}" srcOrd="0" destOrd="0" parTransId="{E7BD5B4E-AF1C-5942-BF7B-D719F1B71C54}" sibTransId="{D774972B-31DD-4143-B0A6-441769B7E435}"/>
    <dgm:cxn modelId="{00C15A7B-2F8F-CD46-ACBA-03CD10F2AD7A}" srcId="{00BC296F-6B08-0D44-A9B2-B6811D05F4DF}" destId="{BBD68C50-D3B4-1848-8EA9-4FFB00864135}" srcOrd="0" destOrd="0" parTransId="{C64748D1-2C8B-A14B-A4D8-276463D34889}" sibTransId="{710808CB-713F-4A43-B272-E94CA8951D74}"/>
    <dgm:cxn modelId="{CEF3D57C-C76C-4ED4-98C8-F62068548C0D}" type="presOf" srcId="{BF72FF2E-35B7-4846-8E6D-4DE70B77A411}" destId="{7D21B660-304A-0C45-8362-25E82F2E7D1A}" srcOrd="0" destOrd="0" presId="urn:microsoft.com/office/officeart/2005/8/layout/hierarchy1"/>
    <dgm:cxn modelId="{B9462A7F-7004-4BF0-A35B-05E2A58106E1}" type="presOf" srcId="{E7BD5B4E-AF1C-5942-BF7B-D719F1B71C54}" destId="{730BCF91-5994-2044-81BC-E029013DA0AA}" srcOrd="0" destOrd="0" presId="urn:microsoft.com/office/officeart/2005/8/layout/hierarchy1"/>
    <dgm:cxn modelId="{84B06D85-AA08-1949-9B9E-E557D93AEFA7}" srcId="{BBD68C50-D3B4-1848-8EA9-4FFB00864135}" destId="{08A164DB-0700-5F46-B9A1-B027F1405942}" srcOrd="0" destOrd="0" parTransId="{0178B1F8-C721-3C49-BCE7-F32F860131AA}" sibTransId="{6822A150-B292-CF46-B564-9EB9535ABC01}"/>
    <dgm:cxn modelId="{49149285-B52E-4EA4-B5FC-1C09C3D06336}" type="presOf" srcId="{BBD68C50-D3B4-1848-8EA9-4FFB00864135}" destId="{9A4F00F8-6A67-5C4B-9E84-0DC5D6ECE23B}" srcOrd="0" destOrd="0" presId="urn:microsoft.com/office/officeart/2005/8/layout/hierarchy1"/>
    <dgm:cxn modelId="{0B0F66C5-DE7D-4E03-8FA1-0AE5946F1AAA}" type="presOf" srcId="{00BC296F-6B08-0D44-A9B2-B6811D05F4DF}" destId="{3442899B-68FA-A643-8DAB-214E62BD7585}" srcOrd="0" destOrd="0" presId="urn:microsoft.com/office/officeart/2005/8/layout/hierarchy1"/>
    <dgm:cxn modelId="{912EB5CC-96D1-4919-A68E-D83C103835FD}" type="presOf" srcId="{C16ADBA1-3329-D64D-A923-73E71D12330C}" destId="{29CED845-19D1-E94E-8929-4CD240F70DCF}" srcOrd="0" destOrd="0" presId="urn:microsoft.com/office/officeart/2005/8/layout/hierarchy1"/>
    <dgm:cxn modelId="{967A12FE-CF3C-42F7-BDCF-7072201C728B}" type="presOf" srcId="{08A164DB-0700-5F46-B9A1-B027F1405942}" destId="{6E50DDCC-9308-574D-9786-08EE1640B632}" srcOrd="0" destOrd="0" presId="urn:microsoft.com/office/officeart/2005/8/layout/hierarchy1"/>
    <dgm:cxn modelId="{FBCE3AFE-F48A-4CCB-B531-3370FDBF1A8C}" type="presOf" srcId="{0178B1F8-C721-3C49-BCE7-F32F860131AA}" destId="{11F25EAC-EF1F-0A41-A139-8A007967E6A7}" srcOrd="0" destOrd="0" presId="urn:microsoft.com/office/officeart/2005/8/layout/hierarchy1"/>
    <dgm:cxn modelId="{1D503D20-D45B-4163-B1F6-7C2D99D6A5B8}" type="presParOf" srcId="{3442899B-68FA-A643-8DAB-214E62BD7585}" destId="{F4946BA7-3CE5-114A-B785-C8F3E1B4DA49}" srcOrd="0" destOrd="0" presId="urn:microsoft.com/office/officeart/2005/8/layout/hierarchy1"/>
    <dgm:cxn modelId="{A8FC70B9-2550-4F5B-8F62-8CB7AC18F8F0}" type="presParOf" srcId="{F4946BA7-3CE5-114A-B785-C8F3E1B4DA49}" destId="{FC73F032-B618-114B-BB16-4A4C1BCF590B}" srcOrd="0" destOrd="0" presId="urn:microsoft.com/office/officeart/2005/8/layout/hierarchy1"/>
    <dgm:cxn modelId="{FD9F2A64-8058-4E46-BD4F-4BA77F829054}" type="presParOf" srcId="{FC73F032-B618-114B-BB16-4A4C1BCF590B}" destId="{5C1FE5D2-DC51-E14D-8544-A3E28AE58614}" srcOrd="0" destOrd="0" presId="urn:microsoft.com/office/officeart/2005/8/layout/hierarchy1"/>
    <dgm:cxn modelId="{707FE5CC-3F06-41E7-8682-F62AF6BB33B7}" type="presParOf" srcId="{FC73F032-B618-114B-BB16-4A4C1BCF590B}" destId="{9A4F00F8-6A67-5C4B-9E84-0DC5D6ECE23B}" srcOrd="1" destOrd="0" presId="urn:microsoft.com/office/officeart/2005/8/layout/hierarchy1"/>
    <dgm:cxn modelId="{8A48E481-0F70-4E59-8B2E-EC0039E11333}" type="presParOf" srcId="{F4946BA7-3CE5-114A-B785-C8F3E1B4DA49}" destId="{6649ABFA-C967-9C42-B010-A9C274257A25}" srcOrd="1" destOrd="0" presId="urn:microsoft.com/office/officeart/2005/8/layout/hierarchy1"/>
    <dgm:cxn modelId="{2A100AC9-B786-48E7-99DE-A5E8C5C99085}" type="presParOf" srcId="{6649ABFA-C967-9C42-B010-A9C274257A25}" destId="{11F25EAC-EF1F-0A41-A139-8A007967E6A7}" srcOrd="0" destOrd="0" presId="urn:microsoft.com/office/officeart/2005/8/layout/hierarchy1"/>
    <dgm:cxn modelId="{F10A3D46-EBD6-4C6F-AD23-9E38AEBB861A}" type="presParOf" srcId="{6649ABFA-C967-9C42-B010-A9C274257A25}" destId="{04491E9E-CE1E-5344-887E-292CA6D9A973}" srcOrd="1" destOrd="0" presId="urn:microsoft.com/office/officeart/2005/8/layout/hierarchy1"/>
    <dgm:cxn modelId="{5709462A-2054-4580-8144-0F46978325F4}" type="presParOf" srcId="{04491E9E-CE1E-5344-887E-292CA6D9A973}" destId="{69A53F18-03FD-0740-8D9D-0514558B4A06}" srcOrd="0" destOrd="0" presId="urn:microsoft.com/office/officeart/2005/8/layout/hierarchy1"/>
    <dgm:cxn modelId="{7A24ECAA-1D19-4203-94A3-9774C65D5697}" type="presParOf" srcId="{69A53F18-03FD-0740-8D9D-0514558B4A06}" destId="{783A5137-820A-D847-B8CC-B414AB8AF267}" srcOrd="0" destOrd="0" presId="urn:microsoft.com/office/officeart/2005/8/layout/hierarchy1"/>
    <dgm:cxn modelId="{ADC6194E-85B4-42D6-B0E7-51C7ED3ACFFC}" type="presParOf" srcId="{69A53F18-03FD-0740-8D9D-0514558B4A06}" destId="{6E50DDCC-9308-574D-9786-08EE1640B632}" srcOrd="1" destOrd="0" presId="urn:microsoft.com/office/officeart/2005/8/layout/hierarchy1"/>
    <dgm:cxn modelId="{B6E9592E-A92E-4A33-9554-3F8CC409D40E}" type="presParOf" srcId="{04491E9E-CE1E-5344-887E-292CA6D9A973}" destId="{57859B20-A491-C14E-8B47-262AD3FB3C9C}" srcOrd="1" destOrd="0" presId="urn:microsoft.com/office/officeart/2005/8/layout/hierarchy1"/>
    <dgm:cxn modelId="{CFA9BD3E-0EFD-427E-93F9-1F7099A4F6B7}" type="presParOf" srcId="{57859B20-A491-C14E-8B47-262AD3FB3C9C}" destId="{730BCF91-5994-2044-81BC-E029013DA0AA}" srcOrd="0" destOrd="0" presId="urn:microsoft.com/office/officeart/2005/8/layout/hierarchy1"/>
    <dgm:cxn modelId="{B5A7F59C-DD2E-480A-B9EC-CD645AC52A48}" type="presParOf" srcId="{57859B20-A491-C14E-8B47-262AD3FB3C9C}" destId="{8BDEB65C-7C86-7645-A3A3-D94EBA93D6FD}" srcOrd="1" destOrd="0" presId="urn:microsoft.com/office/officeart/2005/8/layout/hierarchy1"/>
    <dgm:cxn modelId="{F368B44E-49C1-4BC8-895C-9FEF3F03A9E5}" type="presParOf" srcId="{8BDEB65C-7C86-7645-A3A3-D94EBA93D6FD}" destId="{15A826FD-21B7-714F-A8CA-0CACF4907DED}" srcOrd="0" destOrd="0" presId="urn:microsoft.com/office/officeart/2005/8/layout/hierarchy1"/>
    <dgm:cxn modelId="{02B6A1A8-DFD6-4891-A14C-E0B2E8E206F2}" type="presParOf" srcId="{15A826FD-21B7-714F-A8CA-0CACF4907DED}" destId="{D841183A-AE99-E34F-AEEC-BFDDDA6B149E}" srcOrd="0" destOrd="0" presId="urn:microsoft.com/office/officeart/2005/8/layout/hierarchy1"/>
    <dgm:cxn modelId="{1358312B-12C7-4C3E-B3A9-32ED6142427A}" type="presParOf" srcId="{15A826FD-21B7-714F-A8CA-0CACF4907DED}" destId="{55779194-4F51-174B-9273-E67853468299}" srcOrd="1" destOrd="0" presId="urn:microsoft.com/office/officeart/2005/8/layout/hierarchy1"/>
    <dgm:cxn modelId="{20AE2C0E-5F38-499F-B3FA-764D4A3515E4}" type="presParOf" srcId="{8BDEB65C-7C86-7645-A3A3-D94EBA93D6FD}" destId="{7AA7BB12-1E7F-7D43-A01E-E1F19278C76C}" srcOrd="1" destOrd="0" presId="urn:microsoft.com/office/officeart/2005/8/layout/hierarchy1"/>
    <dgm:cxn modelId="{E0972029-746B-4013-B4DA-CF6654184B30}" type="presParOf" srcId="{6649ABFA-C967-9C42-B010-A9C274257A25}" destId="{7D21B660-304A-0C45-8362-25E82F2E7D1A}" srcOrd="2" destOrd="0" presId="urn:microsoft.com/office/officeart/2005/8/layout/hierarchy1"/>
    <dgm:cxn modelId="{E132B1A8-D29C-44CD-B7F9-92836023951A}" type="presParOf" srcId="{6649ABFA-C967-9C42-B010-A9C274257A25}" destId="{387C680B-E952-F04F-8840-6329408C4FF2}" srcOrd="3" destOrd="0" presId="urn:microsoft.com/office/officeart/2005/8/layout/hierarchy1"/>
    <dgm:cxn modelId="{8C1E7783-BFE8-42F8-852A-F6D7BD02070E}" type="presParOf" srcId="{387C680B-E952-F04F-8840-6329408C4FF2}" destId="{14AE68B9-FE25-6547-9774-6FB5767EC7AF}" srcOrd="0" destOrd="0" presId="urn:microsoft.com/office/officeart/2005/8/layout/hierarchy1"/>
    <dgm:cxn modelId="{4B17D5CB-4C69-4DD5-BD76-B27FCED78DCB}" type="presParOf" srcId="{14AE68B9-FE25-6547-9774-6FB5767EC7AF}" destId="{646F3537-73EB-B949-918D-3B7B930AA6F5}" srcOrd="0" destOrd="0" presId="urn:microsoft.com/office/officeart/2005/8/layout/hierarchy1"/>
    <dgm:cxn modelId="{D44BB89F-4611-4431-9862-CB88DC22E0F3}" type="presParOf" srcId="{14AE68B9-FE25-6547-9774-6FB5767EC7AF}" destId="{29CED845-19D1-E94E-8929-4CD240F70DCF}" srcOrd="1" destOrd="0" presId="urn:microsoft.com/office/officeart/2005/8/layout/hierarchy1"/>
    <dgm:cxn modelId="{B1640759-9013-4EC6-84B0-9A4312E6A6BC}" type="presParOf" srcId="{387C680B-E952-F04F-8840-6329408C4FF2}" destId="{19852B07-4D31-214F-9301-B80B7570A2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B6096-2AA7-48C1-87C4-E94E6000A818}" type="doc">
      <dgm:prSet loTypeId="urn:microsoft.com/office/officeart/2009/layout/CircleArrowProcess" loCatId="process" qsTypeId="urn:microsoft.com/office/officeart/2005/8/quickstyle/simple2" qsCatId="simple" csTypeId="urn:microsoft.com/office/officeart/2005/8/colors/accent0_2" csCatId="mainScheme" phldr="1"/>
      <dgm:spPr/>
    </dgm:pt>
    <dgm:pt modelId="{66F3E2E8-A4CB-4380-BDC3-0CF59185DD73}">
      <dgm:prSet phldrT="[Text]"/>
      <dgm:spPr/>
      <dgm:t>
        <a:bodyPr/>
        <a:lstStyle/>
        <a:p>
          <a:r>
            <a:rPr lang="en-US" dirty="0"/>
            <a:t>Meet w/Placement Team throughout programs</a:t>
          </a:r>
        </a:p>
      </dgm:t>
    </dgm:pt>
    <dgm:pt modelId="{55175176-89F5-4AD2-864A-8F2CA633F4AE}" type="parTrans" cxnId="{B0EAEDB7-B7A6-457F-993B-68D80D3BA19F}">
      <dgm:prSet/>
      <dgm:spPr/>
      <dgm:t>
        <a:bodyPr/>
        <a:lstStyle/>
        <a:p>
          <a:endParaRPr lang="en-US"/>
        </a:p>
      </dgm:t>
    </dgm:pt>
    <dgm:pt modelId="{A0AF5358-5A92-4CFB-A818-EC3F16E5D9A3}" type="sibTrans" cxnId="{B0EAEDB7-B7A6-457F-993B-68D80D3BA19F}">
      <dgm:prSet/>
      <dgm:spPr/>
      <dgm:t>
        <a:bodyPr/>
        <a:lstStyle/>
        <a:p>
          <a:endParaRPr lang="en-US"/>
        </a:p>
      </dgm:t>
    </dgm:pt>
    <dgm:pt modelId="{77AB9682-32E8-4537-B44B-C293A2B8E314}">
      <dgm:prSet phldrT="[Text]" custT="1"/>
      <dgm:spPr/>
      <dgm:t>
        <a:bodyPr/>
        <a:lstStyle/>
        <a:p>
          <a:r>
            <a:rPr lang="en-US" sz="1400" dirty="0" err="1"/>
            <a:t>Softskills</a:t>
          </a:r>
          <a:r>
            <a:rPr lang="en-US" sz="1400" dirty="0"/>
            <a:t> </a:t>
          </a:r>
          <a:br>
            <a:rPr lang="en-US" sz="1400" dirty="0"/>
          </a:br>
          <a:r>
            <a:rPr lang="en-US" sz="1400" dirty="0"/>
            <a:t>Workshops throughout </a:t>
          </a:r>
          <a:br>
            <a:rPr lang="en-US" sz="1400" dirty="0"/>
          </a:br>
          <a:r>
            <a:rPr lang="en-US" sz="1400" dirty="0"/>
            <a:t>program</a:t>
          </a:r>
        </a:p>
      </dgm:t>
    </dgm:pt>
    <dgm:pt modelId="{E73704DE-2266-45F4-B118-BD868968F42E}" type="parTrans" cxnId="{84554FC2-1A38-45BE-97D4-366C05DC973C}">
      <dgm:prSet/>
      <dgm:spPr/>
      <dgm:t>
        <a:bodyPr/>
        <a:lstStyle/>
        <a:p>
          <a:endParaRPr lang="en-US"/>
        </a:p>
      </dgm:t>
    </dgm:pt>
    <dgm:pt modelId="{6DF97C82-FD43-4A15-A135-D5EB5C08FC23}" type="sibTrans" cxnId="{84554FC2-1A38-45BE-97D4-366C05DC973C}">
      <dgm:prSet/>
      <dgm:spPr/>
      <dgm:t>
        <a:bodyPr/>
        <a:lstStyle/>
        <a:p>
          <a:endParaRPr lang="en-US"/>
        </a:p>
      </dgm:t>
    </dgm:pt>
    <dgm:pt modelId="{6FAE5798-174D-42E9-BA7A-22B0163900C7}">
      <dgm:prSet phldrT="[Text]" custT="1"/>
      <dgm:spPr/>
      <dgm:t>
        <a:bodyPr/>
        <a:lstStyle/>
        <a:p>
          <a:r>
            <a:rPr lang="en-US" sz="1400" dirty="0"/>
            <a:t>Focused on Job Matching and</a:t>
          </a:r>
          <a:br>
            <a:rPr lang="en-US" sz="1400" dirty="0"/>
          </a:br>
          <a:r>
            <a:rPr lang="en-US" sz="1400" dirty="0"/>
            <a:t>Student Interest Placement</a:t>
          </a:r>
        </a:p>
      </dgm:t>
    </dgm:pt>
    <dgm:pt modelId="{04A46D5D-8807-4315-A66F-CE76651DA0B5}" type="parTrans" cxnId="{5809760C-B845-4E60-962C-2CBDA4B72739}">
      <dgm:prSet/>
      <dgm:spPr/>
      <dgm:t>
        <a:bodyPr/>
        <a:lstStyle/>
        <a:p>
          <a:endParaRPr lang="en-US"/>
        </a:p>
      </dgm:t>
    </dgm:pt>
    <dgm:pt modelId="{B4E9D6CA-DF16-45B8-B5B4-803480D766A5}" type="sibTrans" cxnId="{5809760C-B845-4E60-962C-2CBDA4B72739}">
      <dgm:prSet/>
      <dgm:spPr/>
      <dgm:t>
        <a:bodyPr/>
        <a:lstStyle/>
        <a:p>
          <a:endParaRPr lang="en-US"/>
        </a:p>
      </dgm:t>
    </dgm:pt>
    <dgm:pt modelId="{55E66F8C-EC70-4C17-829A-C778E9B7C4C4}">
      <dgm:prSet phldrT="[Text]" custT="1"/>
      <dgm:spPr/>
      <dgm:t>
        <a:bodyPr/>
        <a:lstStyle/>
        <a:p>
          <a:r>
            <a:rPr lang="en-US" sz="1400" dirty="0"/>
            <a:t>Consistent </a:t>
          </a:r>
          <a:br>
            <a:rPr lang="en-US" sz="1400" dirty="0"/>
          </a:br>
          <a:r>
            <a:rPr lang="en-US" sz="1400" dirty="0"/>
            <a:t>Follow-up and</a:t>
          </a:r>
          <a:br>
            <a:rPr lang="en-US" sz="1400" dirty="0"/>
          </a:br>
          <a:r>
            <a:rPr lang="en-US" sz="1400" dirty="0"/>
            <a:t>Contact</a:t>
          </a:r>
        </a:p>
      </dgm:t>
    </dgm:pt>
    <dgm:pt modelId="{9CF23878-4AAB-49B5-B408-6B5AAAD130F1}" type="parTrans" cxnId="{9C3316F0-1FAD-455A-9CFB-F348BBF8D8D9}">
      <dgm:prSet/>
      <dgm:spPr/>
      <dgm:t>
        <a:bodyPr/>
        <a:lstStyle/>
        <a:p>
          <a:endParaRPr lang="en-US"/>
        </a:p>
      </dgm:t>
    </dgm:pt>
    <dgm:pt modelId="{5D65E0CF-0F87-4A0C-B791-2E1376A1C4F3}" type="sibTrans" cxnId="{9C3316F0-1FAD-455A-9CFB-F348BBF8D8D9}">
      <dgm:prSet/>
      <dgm:spPr/>
      <dgm:t>
        <a:bodyPr/>
        <a:lstStyle/>
        <a:p>
          <a:endParaRPr lang="en-US"/>
        </a:p>
      </dgm:t>
    </dgm:pt>
    <dgm:pt modelId="{4364CC07-629D-4EA0-9EC0-3A778AF4A9D0}" type="pres">
      <dgm:prSet presAssocID="{6C8B6096-2AA7-48C1-87C4-E94E6000A818}" presName="Name0" presStyleCnt="0">
        <dgm:presLayoutVars>
          <dgm:chMax val="7"/>
          <dgm:chPref val="7"/>
          <dgm:dir/>
          <dgm:animLvl val="lvl"/>
        </dgm:presLayoutVars>
      </dgm:prSet>
      <dgm:spPr/>
    </dgm:pt>
    <dgm:pt modelId="{B8FC26E9-3E36-4327-8C41-6AB211CCC874}" type="pres">
      <dgm:prSet presAssocID="{66F3E2E8-A4CB-4380-BDC3-0CF59185DD73}" presName="Accent1" presStyleCnt="0"/>
      <dgm:spPr/>
    </dgm:pt>
    <dgm:pt modelId="{01D6C785-98B7-4E5A-BF8D-DFEE87C9213C}" type="pres">
      <dgm:prSet presAssocID="{66F3E2E8-A4CB-4380-BDC3-0CF59185DD73}" presName="Accent" presStyleLbl="node1" presStyleIdx="0" presStyleCnt="4"/>
      <dgm:spPr>
        <a:solidFill>
          <a:schemeClr val="tx2">
            <a:lumMod val="75000"/>
          </a:schemeClr>
        </a:solidFill>
      </dgm:spPr>
    </dgm:pt>
    <dgm:pt modelId="{15F3DA26-8111-4D5F-90F5-142318BA3A61}" type="pres">
      <dgm:prSet presAssocID="{66F3E2E8-A4CB-4380-BDC3-0CF59185DD73}" presName="Parent1" presStyleLbl="revTx" presStyleIdx="0" presStyleCnt="4" custScaleY="162796" custLinFactNeighborX="1012" custLinFactNeighborY="-18216">
        <dgm:presLayoutVars>
          <dgm:chMax val="1"/>
          <dgm:chPref val="1"/>
          <dgm:bulletEnabled val="1"/>
        </dgm:presLayoutVars>
      </dgm:prSet>
      <dgm:spPr/>
    </dgm:pt>
    <dgm:pt modelId="{E0DC82BC-AB2F-434D-B19D-138DA2F2E71C}" type="pres">
      <dgm:prSet presAssocID="{77AB9682-32E8-4537-B44B-C293A2B8E314}" presName="Accent2" presStyleCnt="0"/>
      <dgm:spPr/>
    </dgm:pt>
    <dgm:pt modelId="{232C032F-4248-413A-81F3-3A6FE5D0E090}" type="pres">
      <dgm:prSet presAssocID="{77AB9682-32E8-4537-B44B-C293A2B8E314}" presName="Accent" presStyleLbl="node1" presStyleIdx="1" presStyleCnt="4"/>
      <dgm:spPr>
        <a:solidFill>
          <a:srgbClr val="F79420"/>
        </a:solidFill>
        <a:ln>
          <a:solidFill>
            <a:srgbClr val="F79420"/>
          </a:solidFill>
        </a:ln>
      </dgm:spPr>
    </dgm:pt>
    <dgm:pt modelId="{D7036BFF-87D8-4363-A379-54B97704066C}" type="pres">
      <dgm:prSet presAssocID="{77AB9682-32E8-4537-B44B-C293A2B8E314}" presName="Parent2" presStyleLbl="revTx" presStyleIdx="1" presStyleCnt="4" custScaleY="178778">
        <dgm:presLayoutVars>
          <dgm:chMax val="1"/>
          <dgm:chPref val="1"/>
          <dgm:bulletEnabled val="1"/>
        </dgm:presLayoutVars>
      </dgm:prSet>
      <dgm:spPr/>
    </dgm:pt>
    <dgm:pt modelId="{06D05358-FEA5-4E65-AC85-31DF228EC290}" type="pres">
      <dgm:prSet presAssocID="{6FAE5798-174D-42E9-BA7A-22B0163900C7}" presName="Accent3" presStyleCnt="0"/>
      <dgm:spPr/>
    </dgm:pt>
    <dgm:pt modelId="{AA923A03-A95A-43E7-955E-1819732C5D2F}" type="pres">
      <dgm:prSet presAssocID="{6FAE5798-174D-42E9-BA7A-22B0163900C7}" presName="Accent" presStyleLbl="node1" presStyleIdx="2" presStyleCnt="4"/>
      <dgm:spPr>
        <a:solidFill>
          <a:schemeClr val="tx2">
            <a:lumMod val="75000"/>
          </a:schemeClr>
        </a:solidFill>
      </dgm:spPr>
    </dgm:pt>
    <dgm:pt modelId="{4D34D919-5910-4514-84EA-46F7DE3B3C5E}" type="pres">
      <dgm:prSet presAssocID="{6FAE5798-174D-42E9-BA7A-22B0163900C7}" presName="Parent3" presStyleLbl="revTx" presStyleIdx="2" presStyleCnt="4" custScaleY="206905">
        <dgm:presLayoutVars>
          <dgm:chMax val="1"/>
          <dgm:chPref val="1"/>
          <dgm:bulletEnabled val="1"/>
        </dgm:presLayoutVars>
      </dgm:prSet>
      <dgm:spPr/>
    </dgm:pt>
    <dgm:pt modelId="{3B3AB515-B0D0-45A7-825C-C67B3B7CD0FE}" type="pres">
      <dgm:prSet presAssocID="{55E66F8C-EC70-4C17-829A-C778E9B7C4C4}" presName="Accent4" presStyleCnt="0"/>
      <dgm:spPr/>
    </dgm:pt>
    <dgm:pt modelId="{BBF2C38F-ED44-4AC8-808B-6B5374D92900}" type="pres">
      <dgm:prSet presAssocID="{55E66F8C-EC70-4C17-829A-C778E9B7C4C4}" presName="Accent" presStyleLbl="node1" presStyleIdx="3" presStyleCnt="4" custLinFactNeighborX="-1971" custLinFactNeighborY="2628"/>
      <dgm:spPr>
        <a:solidFill>
          <a:srgbClr val="F79420"/>
        </a:solidFill>
        <a:ln>
          <a:solidFill>
            <a:srgbClr val="F79420"/>
          </a:solidFill>
        </a:ln>
      </dgm:spPr>
    </dgm:pt>
    <dgm:pt modelId="{0E05309E-745F-4B09-8AEB-60518EB1608F}" type="pres">
      <dgm:prSet presAssocID="{55E66F8C-EC70-4C17-829A-C778E9B7C4C4}" presName="Parent4" presStyleLbl="revTx" presStyleIdx="3" presStyleCnt="4" custScaleY="158350">
        <dgm:presLayoutVars>
          <dgm:chMax val="1"/>
          <dgm:chPref val="1"/>
          <dgm:bulletEnabled val="1"/>
        </dgm:presLayoutVars>
      </dgm:prSet>
      <dgm:spPr/>
    </dgm:pt>
  </dgm:ptLst>
  <dgm:cxnLst>
    <dgm:cxn modelId="{5809760C-B845-4E60-962C-2CBDA4B72739}" srcId="{6C8B6096-2AA7-48C1-87C4-E94E6000A818}" destId="{6FAE5798-174D-42E9-BA7A-22B0163900C7}" srcOrd="2" destOrd="0" parTransId="{04A46D5D-8807-4315-A66F-CE76651DA0B5}" sibTransId="{B4E9D6CA-DF16-45B8-B5B4-803480D766A5}"/>
    <dgm:cxn modelId="{55985B18-738A-416D-BC20-602AD4239C9B}" type="presOf" srcId="{77AB9682-32E8-4537-B44B-C293A2B8E314}" destId="{D7036BFF-87D8-4363-A379-54B97704066C}" srcOrd="0" destOrd="0" presId="urn:microsoft.com/office/officeart/2009/layout/CircleArrowProcess"/>
    <dgm:cxn modelId="{F6594B53-8132-4955-9B76-A783EB8B4E2E}" type="presOf" srcId="{6C8B6096-2AA7-48C1-87C4-E94E6000A818}" destId="{4364CC07-629D-4EA0-9EC0-3A778AF4A9D0}" srcOrd="0" destOrd="0" presId="urn:microsoft.com/office/officeart/2009/layout/CircleArrowProcess"/>
    <dgm:cxn modelId="{A56371B7-DB9A-430E-9C83-36B237B9BADA}" type="presOf" srcId="{55E66F8C-EC70-4C17-829A-C778E9B7C4C4}" destId="{0E05309E-745F-4B09-8AEB-60518EB1608F}" srcOrd="0" destOrd="0" presId="urn:microsoft.com/office/officeart/2009/layout/CircleArrowProcess"/>
    <dgm:cxn modelId="{B0EAEDB7-B7A6-457F-993B-68D80D3BA19F}" srcId="{6C8B6096-2AA7-48C1-87C4-E94E6000A818}" destId="{66F3E2E8-A4CB-4380-BDC3-0CF59185DD73}" srcOrd="0" destOrd="0" parTransId="{55175176-89F5-4AD2-864A-8F2CA633F4AE}" sibTransId="{A0AF5358-5A92-4CFB-A818-EC3F16E5D9A3}"/>
    <dgm:cxn modelId="{578944BB-5BCD-4643-842F-12C696F54138}" type="presOf" srcId="{6FAE5798-174D-42E9-BA7A-22B0163900C7}" destId="{4D34D919-5910-4514-84EA-46F7DE3B3C5E}" srcOrd="0" destOrd="0" presId="urn:microsoft.com/office/officeart/2009/layout/CircleArrowProcess"/>
    <dgm:cxn modelId="{84554FC2-1A38-45BE-97D4-366C05DC973C}" srcId="{6C8B6096-2AA7-48C1-87C4-E94E6000A818}" destId="{77AB9682-32E8-4537-B44B-C293A2B8E314}" srcOrd="1" destOrd="0" parTransId="{E73704DE-2266-45F4-B118-BD868968F42E}" sibTransId="{6DF97C82-FD43-4A15-A135-D5EB5C08FC23}"/>
    <dgm:cxn modelId="{9C3316F0-1FAD-455A-9CFB-F348BBF8D8D9}" srcId="{6C8B6096-2AA7-48C1-87C4-E94E6000A818}" destId="{55E66F8C-EC70-4C17-829A-C778E9B7C4C4}" srcOrd="3" destOrd="0" parTransId="{9CF23878-4AAB-49B5-B408-6B5AAAD130F1}" sibTransId="{5D65E0CF-0F87-4A0C-B791-2E1376A1C4F3}"/>
    <dgm:cxn modelId="{BC8E77FD-9384-427C-836D-57EF2461417B}" type="presOf" srcId="{66F3E2E8-A4CB-4380-BDC3-0CF59185DD73}" destId="{15F3DA26-8111-4D5F-90F5-142318BA3A61}" srcOrd="0" destOrd="0" presId="urn:microsoft.com/office/officeart/2009/layout/CircleArrowProcess"/>
    <dgm:cxn modelId="{718AF69F-7C9D-4C02-990F-0C68AF671E8D}" type="presParOf" srcId="{4364CC07-629D-4EA0-9EC0-3A778AF4A9D0}" destId="{B8FC26E9-3E36-4327-8C41-6AB211CCC874}" srcOrd="0" destOrd="0" presId="urn:microsoft.com/office/officeart/2009/layout/CircleArrowProcess"/>
    <dgm:cxn modelId="{A82B3254-6C42-4840-817E-FC49C5BB721B}" type="presParOf" srcId="{B8FC26E9-3E36-4327-8C41-6AB211CCC874}" destId="{01D6C785-98B7-4E5A-BF8D-DFEE87C9213C}" srcOrd="0" destOrd="0" presId="urn:microsoft.com/office/officeart/2009/layout/CircleArrowProcess"/>
    <dgm:cxn modelId="{CE2B497E-6FBF-4778-9D96-4F6BD0F6FF21}" type="presParOf" srcId="{4364CC07-629D-4EA0-9EC0-3A778AF4A9D0}" destId="{15F3DA26-8111-4D5F-90F5-142318BA3A61}" srcOrd="1" destOrd="0" presId="urn:microsoft.com/office/officeart/2009/layout/CircleArrowProcess"/>
    <dgm:cxn modelId="{79DE38FF-A538-449C-8588-A8E87B602B52}" type="presParOf" srcId="{4364CC07-629D-4EA0-9EC0-3A778AF4A9D0}" destId="{E0DC82BC-AB2F-434D-B19D-138DA2F2E71C}" srcOrd="2" destOrd="0" presId="urn:microsoft.com/office/officeart/2009/layout/CircleArrowProcess"/>
    <dgm:cxn modelId="{03702E36-987C-405C-B760-C6DD9760304D}" type="presParOf" srcId="{E0DC82BC-AB2F-434D-B19D-138DA2F2E71C}" destId="{232C032F-4248-413A-81F3-3A6FE5D0E090}" srcOrd="0" destOrd="0" presId="urn:microsoft.com/office/officeart/2009/layout/CircleArrowProcess"/>
    <dgm:cxn modelId="{4BB63E31-884F-436D-A896-9ADE30CACB22}" type="presParOf" srcId="{4364CC07-629D-4EA0-9EC0-3A778AF4A9D0}" destId="{D7036BFF-87D8-4363-A379-54B97704066C}" srcOrd="3" destOrd="0" presId="urn:microsoft.com/office/officeart/2009/layout/CircleArrowProcess"/>
    <dgm:cxn modelId="{E4738504-4112-4A17-8083-839E793268B1}" type="presParOf" srcId="{4364CC07-629D-4EA0-9EC0-3A778AF4A9D0}" destId="{06D05358-FEA5-4E65-AC85-31DF228EC290}" srcOrd="4" destOrd="0" presId="urn:microsoft.com/office/officeart/2009/layout/CircleArrowProcess"/>
    <dgm:cxn modelId="{D0D49E53-3D14-45AE-A51B-1E44742FC43C}" type="presParOf" srcId="{06D05358-FEA5-4E65-AC85-31DF228EC290}" destId="{AA923A03-A95A-43E7-955E-1819732C5D2F}" srcOrd="0" destOrd="0" presId="urn:microsoft.com/office/officeart/2009/layout/CircleArrowProcess"/>
    <dgm:cxn modelId="{4F830926-9A4B-4053-B293-7200820934A6}" type="presParOf" srcId="{4364CC07-629D-4EA0-9EC0-3A778AF4A9D0}" destId="{4D34D919-5910-4514-84EA-46F7DE3B3C5E}" srcOrd="5" destOrd="0" presId="urn:microsoft.com/office/officeart/2009/layout/CircleArrowProcess"/>
    <dgm:cxn modelId="{F79AF522-0EAE-4211-A572-1265F8052045}" type="presParOf" srcId="{4364CC07-629D-4EA0-9EC0-3A778AF4A9D0}" destId="{3B3AB515-B0D0-45A7-825C-C67B3B7CD0FE}" srcOrd="6" destOrd="0" presId="urn:microsoft.com/office/officeart/2009/layout/CircleArrowProcess"/>
    <dgm:cxn modelId="{386295C8-7539-45E4-AE1E-AB383B2960C1}" type="presParOf" srcId="{3B3AB515-B0D0-45A7-825C-C67B3B7CD0FE}" destId="{BBF2C38F-ED44-4AC8-808B-6B5374D92900}" srcOrd="0" destOrd="0" presId="urn:microsoft.com/office/officeart/2009/layout/CircleArrowProcess"/>
    <dgm:cxn modelId="{0F06D634-2BB3-44F9-940E-BA5CFF87FE74}" type="presParOf" srcId="{4364CC07-629D-4EA0-9EC0-3A778AF4A9D0}" destId="{0E05309E-745F-4B09-8AEB-60518EB1608F}" srcOrd="7"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0349F5-A5A1-43D1-B416-C4ED24D4186A}" type="doc">
      <dgm:prSet loTypeId="urn:microsoft.com/office/officeart/2005/8/layout/cycle4" loCatId="matrix" qsTypeId="urn:microsoft.com/office/officeart/2005/8/quickstyle/3d3" qsCatId="3D" csTypeId="urn:microsoft.com/office/officeart/2005/8/colors/accent1_2" csCatId="accent1" phldr="1"/>
      <dgm:spPr/>
      <dgm:t>
        <a:bodyPr/>
        <a:lstStyle/>
        <a:p>
          <a:endParaRPr lang="en-US"/>
        </a:p>
      </dgm:t>
    </dgm:pt>
    <dgm:pt modelId="{1E0E4ECD-CB59-4FF5-A0EA-9B1AF2165B0B}">
      <dgm:prSet phldrT="[Text]" custT="1"/>
      <dgm:spPr>
        <a:solidFill>
          <a:schemeClr val="tx2">
            <a:lumMod val="75000"/>
          </a:schemeClr>
        </a:solidFill>
      </dgm:spPr>
      <dgm:t>
        <a:bodyPr/>
        <a:lstStyle/>
        <a:p>
          <a:r>
            <a:rPr lang="en-US" sz="2400" dirty="0"/>
            <a:t>Student Selection</a:t>
          </a:r>
        </a:p>
      </dgm:t>
    </dgm:pt>
    <dgm:pt modelId="{928DA5EE-F061-4C59-A4F5-EC35D790AB94}" type="parTrans" cxnId="{B188DB4F-6277-4BC7-B17C-DAB768CAD259}">
      <dgm:prSet/>
      <dgm:spPr/>
      <dgm:t>
        <a:bodyPr/>
        <a:lstStyle/>
        <a:p>
          <a:endParaRPr lang="en-US"/>
        </a:p>
      </dgm:t>
    </dgm:pt>
    <dgm:pt modelId="{9DC287A5-1500-4065-9295-F8933C9B2ED0}" type="sibTrans" cxnId="{B188DB4F-6277-4BC7-B17C-DAB768CAD259}">
      <dgm:prSet/>
      <dgm:spPr/>
      <dgm:t>
        <a:bodyPr/>
        <a:lstStyle/>
        <a:p>
          <a:endParaRPr lang="en-US"/>
        </a:p>
      </dgm:t>
    </dgm:pt>
    <dgm:pt modelId="{AB3372AE-0E84-4E35-8880-4B3983525F7A}">
      <dgm:prSet phldrT="[Text]" custT="1"/>
      <dgm:spPr>
        <a:solidFill>
          <a:schemeClr val="accent5">
            <a:lumMod val="75000"/>
          </a:schemeClr>
        </a:solidFill>
      </dgm:spPr>
      <dgm:t>
        <a:bodyPr/>
        <a:lstStyle/>
        <a:p>
          <a:r>
            <a:rPr lang="en-US" sz="2200" dirty="0"/>
            <a:t>Case Mgmt.</a:t>
          </a:r>
        </a:p>
      </dgm:t>
    </dgm:pt>
    <dgm:pt modelId="{1D90C0F6-5F0D-4F75-8732-879F9A87DB12}" type="parTrans" cxnId="{A6DDC1C5-BDF0-419C-93C1-C7D77FA84E6C}">
      <dgm:prSet/>
      <dgm:spPr/>
      <dgm:t>
        <a:bodyPr/>
        <a:lstStyle/>
        <a:p>
          <a:endParaRPr lang="en-US"/>
        </a:p>
      </dgm:t>
    </dgm:pt>
    <dgm:pt modelId="{7C4620CF-4479-4629-8DFE-DCA9BD54B30B}" type="sibTrans" cxnId="{A6DDC1C5-BDF0-419C-93C1-C7D77FA84E6C}">
      <dgm:prSet/>
      <dgm:spPr/>
      <dgm:t>
        <a:bodyPr/>
        <a:lstStyle/>
        <a:p>
          <a:endParaRPr lang="en-US"/>
        </a:p>
      </dgm:t>
    </dgm:pt>
    <dgm:pt modelId="{BE2B48EF-7252-485D-8BD9-34AE0D2C9A05}">
      <dgm:prSet phldrT="[Text]" custT="1"/>
      <dgm:spPr>
        <a:solidFill>
          <a:schemeClr val="bg1">
            <a:lumMod val="50000"/>
          </a:schemeClr>
        </a:solidFill>
      </dgm:spPr>
      <dgm:t>
        <a:bodyPr/>
        <a:lstStyle/>
        <a:p>
          <a:r>
            <a:rPr lang="en-US" sz="2200" dirty="0"/>
            <a:t>Job Placement</a:t>
          </a:r>
        </a:p>
      </dgm:t>
    </dgm:pt>
    <dgm:pt modelId="{7D01425E-23AF-4D45-A36E-8F0C35A3B5D1}" type="parTrans" cxnId="{381E053D-6AA6-466B-AEC6-8475910D2BA0}">
      <dgm:prSet/>
      <dgm:spPr/>
      <dgm:t>
        <a:bodyPr/>
        <a:lstStyle/>
        <a:p>
          <a:endParaRPr lang="en-US"/>
        </a:p>
      </dgm:t>
    </dgm:pt>
    <dgm:pt modelId="{678F7B91-31DE-46E0-B624-7FA5C60D6D25}" type="sibTrans" cxnId="{381E053D-6AA6-466B-AEC6-8475910D2BA0}">
      <dgm:prSet/>
      <dgm:spPr/>
      <dgm:t>
        <a:bodyPr/>
        <a:lstStyle/>
        <a:p>
          <a:endParaRPr lang="en-US"/>
        </a:p>
      </dgm:t>
    </dgm:pt>
    <dgm:pt modelId="{217FB60E-995D-454F-9B51-61CCC7A9EA6D}">
      <dgm:prSet phldrT="[Text]" custT="1">
        <dgm:style>
          <a:lnRef idx="0">
            <a:scrgbClr r="0" g="0" b="0"/>
          </a:lnRef>
          <a:fillRef idx="0">
            <a:scrgbClr r="0" g="0" b="0"/>
          </a:fillRef>
          <a:effectRef idx="0">
            <a:scrgbClr r="0" g="0" b="0"/>
          </a:effectRef>
          <a:fontRef idx="minor">
            <a:schemeClr val="lt1"/>
          </a:fontRef>
        </dgm:style>
      </dgm:prSet>
      <dgm:spPr>
        <a:solidFill>
          <a:srgbClr val="F79420"/>
        </a:solidFill>
        <a:ln>
          <a:noFill/>
        </a:ln>
      </dgm:spPr>
      <dgm:t>
        <a:bodyPr/>
        <a:lstStyle/>
        <a:p>
          <a:r>
            <a:rPr lang="en-US" sz="2400" dirty="0"/>
            <a:t>Employer Relations</a:t>
          </a:r>
        </a:p>
      </dgm:t>
    </dgm:pt>
    <dgm:pt modelId="{9FFFD4FB-F903-4D03-8783-2C7214FA91D9}" type="sibTrans" cxnId="{9F44735F-2BD0-4EFE-81D3-E32C83FE9699}">
      <dgm:prSet/>
      <dgm:spPr/>
      <dgm:t>
        <a:bodyPr/>
        <a:lstStyle/>
        <a:p>
          <a:endParaRPr lang="en-US"/>
        </a:p>
      </dgm:t>
    </dgm:pt>
    <dgm:pt modelId="{6E3946E4-6B31-41D9-9E79-29C3EE21D973}" type="parTrans" cxnId="{9F44735F-2BD0-4EFE-81D3-E32C83FE9699}">
      <dgm:prSet/>
      <dgm:spPr/>
      <dgm:t>
        <a:bodyPr/>
        <a:lstStyle/>
        <a:p>
          <a:endParaRPr lang="en-US"/>
        </a:p>
      </dgm:t>
    </dgm:pt>
    <dgm:pt modelId="{848BB309-DDDF-4E8D-B788-831D1C8E667E}" type="pres">
      <dgm:prSet presAssocID="{F50349F5-A5A1-43D1-B416-C4ED24D4186A}" presName="cycleMatrixDiagram" presStyleCnt="0">
        <dgm:presLayoutVars>
          <dgm:chMax val="1"/>
          <dgm:dir/>
          <dgm:animLvl val="lvl"/>
          <dgm:resizeHandles val="exact"/>
        </dgm:presLayoutVars>
      </dgm:prSet>
      <dgm:spPr/>
    </dgm:pt>
    <dgm:pt modelId="{169D479F-FA42-43EC-A850-FE826C709177}" type="pres">
      <dgm:prSet presAssocID="{F50349F5-A5A1-43D1-B416-C4ED24D4186A}" presName="children" presStyleCnt="0"/>
      <dgm:spPr/>
    </dgm:pt>
    <dgm:pt modelId="{8E9ACAB9-C838-4567-8D8A-8E6C2C86B61A}" type="pres">
      <dgm:prSet presAssocID="{F50349F5-A5A1-43D1-B416-C4ED24D4186A}" presName="childPlaceholder" presStyleCnt="0"/>
      <dgm:spPr/>
    </dgm:pt>
    <dgm:pt modelId="{CE877DE1-6AA7-47B9-8F16-FE766D0A87BF}" type="pres">
      <dgm:prSet presAssocID="{F50349F5-A5A1-43D1-B416-C4ED24D4186A}" presName="circle" presStyleCnt="0"/>
      <dgm:spPr/>
    </dgm:pt>
    <dgm:pt modelId="{0888A10A-1BA0-40B3-87E7-D21EB60D5AAF}" type="pres">
      <dgm:prSet presAssocID="{F50349F5-A5A1-43D1-B416-C4ED24D4186A}" presName="quadrant1" presStyleLbl="node1" presStyleIdx="0" presStyleCnt="4">
        <dgm:presLayoutVars>
          <dgm:chMax val="1"/>
          <dgm:bulletEnabled val="1"/>
        </dgm:presLayoutVars>
      </dgm:prSet>
      <dgm:spPr/>
    </dgm:pt>
    <dgm:pt modelId="{A7D789EB-5CEC-4879-BFC8-65A07EF20939}" type="pres">
      <dgm:prSet presAssocID="{F50349F5-A5A1-43D1-B416-C4ED24D4186A}" presName="quadrant2" presStyleLbl="node1" presStyleIdx="1" presStyleCnt="4">
        <dgm:presLayoutVars>
          <dgm:chMax val="1"/>
          <dgm:bulletEnabled val="1"/>
        </dgm:presLayoutVars>
      </dgm:prSet>
      <dgm:spPr/>
    </dgm:pt>
    <dgm:pt modelId="{1D1C57B3-4582-45EC-BE16-6205E41A378F}" type="pres">
      <dgm:prSet presAssocID="{F50349F5-A5A1-43D1-B416-C4ED24D4186A}" presName="quadrant3" presStyleLbl="node1" presStyleIdx="2" presStyleCnt="4">
        <dgm:presLayoutVars>
          <dgm:chMax val="1"/>
          <dgm:bulletEnabled val="1"/>
        </dgm:presLayoutVars>
      </dgm:prSet>
      <dgm:spPr/>
    </dgm:pt>
    <dgm:pt modelId="{0D8139FB-AE2E-4462-A882-B40D4A9DEECC}" type="pres">
      <dgm:prSet presAssocID="{F50349F5-A5A1-43D1-B416-C4ED24D4186A}" presName="quadrant4" presStyleLbl="node1" presStyleIdx="3" presStyleCnt="4">
        <dgm:presLayoutVars>
          <dgm:chMax val="1"/>
          <dgm:bulletEnabled val="1"/>
        </dgm:presLayoutVars>
      </dgm:prSet>
      <dgm:spPr/>
    </dgm:pt>
    <dgm:pt modelId="{670E41EE-AF80-4864-AC18-5686DFDE082F}" type="pres">
      <dgm:prSet presAssocID="{F50349F5-A5A1-43D1-B416-C4ED24D4186A}" presName="quadrantPlaceholder" presStyleCnt="0"/>
      <dgm:spPr/>
    </dgm:pt>
    <dgm:pt modelId="{DF2B35C2-6C13-4D05-A38B-2D1639FA8E45}" type="pres">
      <dgm:prSet presAssocID="{F50349F5-A5A1-43D1-B416-C4ED24D4186A}" presName="center1" presStyleLbl="fgShp" presStyleIdx="0" presStyleCnt="2" custLinFactNeighborX="-2356" custLinFactNeighborY="-30769"/>
      <dgm:spPr/>
    </dgm:pt>
    <dgm:pt modelId="{E3FD1CD0-4A17-4BFB-AE02-03032F773C53}" type="pres">
      <dgm:prSet presAssocID="{F50349F5-A5A1-43D1-B416-C4ED24D4186A}" presName="center2" presStyleLbl="fgShp" presStyleIdx="1" presStyleCnt="2" custLinFactNeighborY="37958"/>
      <dgm:spPr/>
    </dgm:pt>
  </dgm:ptLst>
  <dgm:cxnLst>
    <dgm:cxn modelId="{23FABF03-86D8-4943-9F0D-F884D055C691}" type="presOf" srcId="{AB3372AE-0E84-4E35-8880-4B3983525F7A}" destId="{1D1C57B3-4582-45EC-BE16-6205E41A378F}" srcOrd="0" destOrd="0" presId="urn:microsoft.com/office/officeart/2005/8/layout/cycle4"/>
    <dgm:cxn modelId="{381E053D-6AA6-466B-AEC6-8475910D2BA0}" srcId="{F50349F5-A5A1-43D1-B416-C4ED24D4186A}" destId="{BE2B48EF-7252-485D-8BD9-34AE0D2C9A05}" srcOrd="3" destOrd="0" parTransId="{7D01425E-23AF-4D45-A36E-8F0C35A3B5D1}" sibTransId="{678F7B91-31DE-46E0-B624-7FA5C60D6D25}"/>
    <dgm:cxn modelId="{9F44735F-2BD0-4EFE-81D3-E32C83FE9699}" srcId="{F50349F5-A5A1-43D1-B416-C4ED24D4186A}" destId="{217FB60E-995D-454F-9B51-61CCC7A9EA6D}" srcOrd="0" destOrd="0" parTransId="{6E3946E4-6B31-41D9-9E79-29C3EE21D973}" sibTransId="{9FFFD4FB-F903-4D03-8783-2C7214FA91D9}"/>
    <dgm:cxn modelId="{34132843-17BA-4EBD-8C2B-CDB4BBF2E3F5}" type="presOf" srcId="{BE2B48EF-7252-485D-8BD9-34AE0D2C9A05}" destId="{0D8139FB-AE2E-4462-A882-B40D4A9DEECC}" srcOrd="0" destOrd="0" presId="urn:microsoft.com/office/officeart/2005/8/layout/cycle4"/>
    <dgm:cxn modelId="{B6375D64-D992-40B1-ACD2-C08F393D74CA}" type="presOf" srcId="{F50349F5-A5A1-43D1-B416-C4ED24D4186A}" destId="{848BB309-DDDF-4E8D-B788-831D1C8E667E}" srcOrd="0" destOrd="0" presId="urn:microsoft.com/office/officeart/2005/8/layout/cycle4"/>
    <dgm:cxn modelId="{3873C76E-3268-4A8C-9180-E8A4613DDA11}" type="presOf" srcId="{217FB60E-995D-454F-9B51-61CCC7A9EA6D}" destId="{0888A10A-1BA0-40B3-87E7-D21EB60D5AAF}" srcOrd="0" destOrd="0" presId="urn:microsoft.com/office/officeart/2005/8/layout/cycle4"/>
    <dgm:cxn modelId="{B188DB4F-6277-4BC7-B17C-DAB768CAD259}" srcId="{F50349F5-A5A1-43D1-B416-C4ED24D4186A}" destId="{1E0E4ECD-CB59-4FF5-A0EA-9B1AF2165B0B}" srcOrd="1" destOrd="0" parTransId="{928DA5EE-F061-4C59-A4F5-EC35D790AB94}" sibTransId="{9DC287A5-1500-4065-9295-F8933C9B2ED0}"/>
    <dgm:cxn modelId="{6DF9DCBE-7061-49B1-80B4-7CA3342169A9}" type="presOf" srcId="{1E0E4ECD-CB59-4FF5-A0EA-9B1AF2165B0B}" destId="{A7D789EB-5CEC-4879-BFC8-65A07EF20939}" srcOrd="0" destOrd="0" presId="urn:microsoft.com/office/officeart/2005/8/layout/cycle4"/>
    <dgm:cxn modelId="{A6DDC1C5-BDF0-419C-93C1-C7D77FA84E6C}" srcId="{F50349F5-A5A1-43D1-B416-C4ED24D4186A}" destId="{AB3372AE-0E84-4E35-8880-4B3983525F7A}" srcOrd="2" destOrd="0" parTransId="{1D90C0F6-5F0D-4F75-8732-879F9A87DB12}" sibTransId="{7C4620CF-4479-4629-8DFE-DCA9BD54B30B}"/>
    <dgm:cxn modelId="{947FF5D7-DB15-4CA2-A75A-042FBF7A4745}" type="presParOf" srcId="{848BB309-DDDF-4E8D-B788-831D1C8E667E}" destId="{169D479F-FA42-43EC-A850-FE826C709177}" srcOrd="0" destOrd="0" presId="urn:microsoft.com/office/officeart/2005/8/layout/cycle4"/>
    <dgm:cxn modelId="{CA23C4D3-76B0-4618-8581-BA97527DF7F4}" type="presParOf" srcId="{169D479F-FA42-43EC-A850-FE826C709177}" destId="{8E9ACAB9-C838-4567-8D8A-8E6C2C86B61A}" srcOrd="0" destOrd="0" presId="urn:microsoft.com/office/officeart/2005/8/layout/cycle4"/>
    <dgm:cxn modelId="{68FB11C0-9A7C-4540-94AB-13CDAA834F12}" type="presParOf" srcId="{848BB309-DDDF-4E8D-B788-831D1C8E667E}" destId="{CE877DE1-6AA7-47B9-8F16-FE766D0A87BF}" srcOrd="1" destOrd="0" presId="urn:microsoft.com/office/officeart/2005/8/layout/cycle4"/>
    <dgm:cxn modelId="{99AF1BF4-F982-4E90-8634-8E3D662294A0}" type="presParOf" srcId="{CE877DE1-6AA7-47B9-8F16-FE766D0A87BF}" destId="{0888A10A-1BA0-40B3-87E7-D21EB60D5AAF}" srcOrd="0" destOrd="0" presId="urn:microsoft.com/office/officeart/2005/8/layout/cycle4"/>
    <dgm:cxn modelId="{BC22C4B2-8F57-4845-862D-EBA2D62E3C45}" type="presParOf" srcId="{CE877DE1-6AA7-47B9-8F16-FE766D0A87BF}" destId="{A7D789EB-5CEC-4879-BFC8-65A07EF20939}" srcOrd="1" destOrd="0" presId="urn:microsoft.com/office/officeart/2005/8/layout/cycle4"/>
    <dgm:cxn modelId="{3959B52D-51BE-4A0E-9C87-871511A97FBC}" type="presParOf" srcId="{CE877DE1-6AA7-47B9-8F16-FE766D0A87BF}" destId="{1D1C57B3-4582-45EC-BE16-6205E41A378F}" srcOrd="2" destOrd="0" presId="urn:microsoft.com/office/officeart/2005/8/layout/cycle4"/>
    <dgm:cxn modelId="{2CDFB844-FA3A-472B-8812-76A23C207983}" type="presParOf" srcId="{CE877DE1-6AA7-47B9-8F16-FE766D0A87BF}" destId="{0D8139FB-AE2E-4462-A882-B40D4A9DEECC}" srcOrd="3" destOrd="0" presId="urn:microsoft.com/office/officeart/2005/8/layout/cycle4"/>
    <dgm:cxn modelId="{121A1A40-BC63-4AE0-9E2C-C8A87FF760E1}" type="presParOf" srcId="{CE877DE1-6AA7-47B9-8F16-FE766D0A87BF}" destId="{670E41EE-AF80-4864-AC18-5686DFDE082F}" srcOrd="4" destOrd="0" presId="urn:microsoft.com/office/officeart/2005/8/layout/cycle4"/>
    <dgm:cxn modelId="{DFA12A4D-3A1A-4337-A7D1-546C0F30DD7E}" type="presParOf" srcId="{848BB309-DDDF-4E8D-B788-831D1C8E667E}" destId="{DF2B35C2-6C13-4D05-A38B-2D1639FA8E45}" srcOrd="2" destOrd="0" presId="urn:microsoft.com/office/officeart/2005/8/layout/cycle4"/>
    <dgm:cxn modelId="{A996158A-FB93-4CF2-8001-AECA2B0BC65B}" type="presParOf" srcId="{848BB309-DDDF-4E8D-B788-831D1C8E667E}" destId="{E3FD1CD0-4A17-4BFB-AE02-03032F773C5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4BD7A7-EFEF-4898-B4C1-9831BB06AD7D}" type="doc">
      <dgm:prSet loTypeId="urn:microsoft.com/office/officeart/2008/layout/AlternatingHexagons" loCatId="list" qsTypeId="urn:microsoft.com/office/officeart/2005/8/quickstyle/simple2" qsCatId="simple" csTypeId="urn:microsoft.com/office/officeart/2005/8/colors/accent0_2" csCatId="mainScheme" phldr="1"/>
      <dgm:spPr/>
      <dgm:t>
        <a:bodyPr/>
        <a:lstStyle/>
        <a:p>
          <a:endParaRPr lang="en-US"/>
        </a:p>
      </dgm:t>
    </dgm:pt>
    <dgm:pt modelId="{469B9E38-C1F5-41A5-B164-EE5755CB1881}">
      <dgm:prSet phldrT="[Text]" custT="1"/>
      <dgm:spPr/>
      <dgm:t>
        <a:bodyPr/>
        <a:lstStyle/>
        <a:p>
          <a:r>
            <a:rPr lang="en-US" sz="1600" dirty="0"/>
            <a:t>Lean Manufacturing</a:t>
          </a:r>
        </a:p>
      </dgm:t>
    </dgm:pt>
    <dgm:pt modelId="{9AC184E2-C3F0-4B9C-A2A8-D38AB02FC365}" type="parTrans" cxnId="{AFFE3A1B-8B41-4FAD-B224-2717CE16772E}">
      <dgm:prSet/>
      <dgm:spPr/>
      <dgm:t>
        <a:bodyPr/>
        <a:lstStyle/>
        <a:p>
          <a:endParaRPr lang="en-US"/>
        </a:p>
      </dgm:t>
    </dgm:pt>
    <dgm:pt modelId="{FE4A8D53-1612-4ED8-AFDA-B0BC7F487EC5}" type="sibTrans" cxnId="{AFFE3A1B-8B41-4FAD-B224-2717CE16772E}">
      <dgm:prSet/>
      <dgm:spPr/>
      <dgm:t>
        <a:bodyPr/>
        <a:lstStyle/>
        <a:p>
          <a:endParaRPr lang="en-US"/>
        </a:p>
      </dgm:t>
    </dgm:pt>
    <dgm:pt modelId="{AB730B70-6E90-4E70-9177-B460ABECFC67}">
      <dgm:prSet phldrT="[Text]" custT="1"/>
      <dgm:spPr>
        <a:solidFill>
          <a:srgbClr val="F79420"/>
        </a:solidFill>
        <a:ln>
          <a:solidFill>
            <a:srgbClr val="F79420"/>
          </a:solidFill>
        </a:ln>
      </dgm:spPr>
      <dgm:t>
        <a:bodyPr/>
        <a:lstStyle/>
        <a:p>
          <a:r>
            <a:rPr lang="en-US" sz="1400" b="1" dirty="0">
              <a:solidFill>
                <a:schemeClr val="bg1"/>
              </a:solidFill>
            </a:rPr>
            <a:t>Project Mgmt.</a:t>
          </a:r>
        </a:p>
      </dgm:t>
    </dgm:pt>
    <dgm:pt modelId="{7FA6A9FB-3D9D-4A94-81B7-4542BF467EE6}" type="parTrans" cxnId="{920B4F01-FECC-4DF4-A659-944C457085C4}">
      <dgm:prSet/>
      <dgm:spPr/>
      <dgm:t>
        <a:bodyPr/>
        <a:lstStyle/>
        <a:p>
          <a:endParaRPr lang="en-US"/>
        </a:p>
      </dgm:t>
    </dgm:pt>
    <dgm:pt modelId="{1E466391-8C27-4957-9A6B-E9AEC036F07A}" type="sibTrans" cxnId="{920B4F01-FECC-4DF4-A659-944C457085C4}">
      <dgm:prSet custT="1"/>
      <dgm:spPr>
        <a:solidFill>
          <a:schemeClr val="accent5">
            <a:lumMod val="75000"/>
          </a:schemeClr>
        </a:solidFill>
        <a:ln>
          <a:solidFill>
            <a:schemeClr val="accent5">
              <a:lumMod val="75000"/>
            </a:schemeClr>
          </a:solidFill>
        </a:ln>
      </dgm:spPr>
      <dgm:t>
        <a:bodyPr/>
        <a:lstStyle/>
        <a:p>
          <a:r>
            <a:rPr lang="en-US" sz="1800" b="1" dirty="0" err="1">
              <a:solidFill>
                <a:schemeClr val="bg1"/>
              </a:solidFill>
            </a:rPr>
            <a:t>Haz</a:t>
          </a:r>
          <a:r>
            <a:rPr lang="en-US" sz="1800" b="1" dirty="0">
              <a:solidFill>
                <a:schemeClr val="bg1"/>
              </a:solidFill>
            </a:rPr>
            <a:t>.</a:t>
          </a:r>
          <a:br>
            <a:rPr lang="en-US" sz="1800" b="1" dirty="0">
              <a:solidFill>
                <a:schemeClr val="bg1"/>
              </a:solidFill>
            </a:rPr>
          </a:br>
          <a:r>
            <a:rPr lang="en-US" sz="1800" b="1" dirty="0">
              <a:solidFill>
                <a:schemeClr val="bg1"/>
              </a:solidFill>
            </a:rPr>
            <a:t>Mat.</a:t>
          </a:r>
        </a:p>
      </dgm:t>
    </dgm:pt>
    <dgm:pt modelId="{B9DC6D49-B479-4B55-955C-7CB4E50D50D1}">
      <dgm:prSet phldrT="[Text]" custT="1"/>
      <dgm:spPr/>
      <dgm:t>
        <a:bodyPr/>
        <a:lstStyle/>
        <a:p>
          <a:r>
            <a:rPr lang="en-US" sz="1600" dirty="0"/>
            <a:t>CNC Programming</a:t>
          </a:r>
        </a:p>
      </dgm:t>
    </dgm:pt>
    <dgm:pt modelId="{79FA1473-4D74-4394-A45C-90D76EF6F429}" type="parTrans" cxnId="{E51A55B2-624E-4863-996B-ECF522F7E76B}">
      <dgm:prSet/>
      <dgm:spPr/>
      <dgm:t>
        <a:bodyPr/>
        <a:lstStyle/>
        <a:p>
          <a:endParaRPr lang="en-US"/>
        </a:p>
      </dgm:t>
    </dgm:pt>
    <dgm:pt modelId="{975E604F-96D5-4292-9AFB-EE0504381818}" type="sibTrans" cxnId="{E51A55B2-624E-4863-996B-ECF522F7E76B}">
      <dgm:prSet/>
      <dgm:spPr/>
      <dgm:t>
        <a:bodyPr/>
        <a:lstStyle/>
        <a:p>
          <a:endParaRPr lang="en-US"/>
        </a:p>
      </dgm:t>
    </dgm:pt>
    <dgm:pt modelId="{CDCDBF5F-B248-454C-9153-94D89D23D5EA}">
      <dgm:prSet phldrT="[Text]" custT="1"/>
      <dgm:spPr>
        <a:ln>
          <a:solidFill>
            <a:srgbClr val="F79420"/>
          </a:solidFill>
        </a:ln>
      </dgm:spPr>
      <dgm:t>
        <a:bodyPr/>
        <a:lstStyle/>
        <a:p>
          <a:r>
            <a:rPr lang="en-US" sz="1600" b="1" dirty="0">
              <a:solidFill>
                <a:srgbClr val="F79420"/>
              </a:solidFill>
            </a:rPr>
            <a:t>Comp Skills</a:t>
          </a:r>
        </a:p>
      </dgm:t>
    </dgm:pt>
    <dgm:pt modelId="{DA289DFD-C8B8-41B8-BCF0-F438544F13DD}" type="parTrans" cxnId="{EE172135-6B7B-4A55-B314-5D29527B8CC2}">
      <dgm:prSet/>
      <dgm:spPr/>
      <dgm:t>
        <a:bodyPr/>
        <a:lstStyle/>
        <a:p>
          <a:endParaRPr lang="en-US"/>
        </a:p>
      </dgm:t>
    </dgm:pt>
    <dgm:pt modelId="{E78D8504-4130-4146-874D-E5D91D6F5A48}" type="sibTrans" cxnId="{EE172135-6B7B-4A55-B314-5D29527B8CC2}">
      <dgm:prSet/>
      <dgm:spPr>
        <a:solidFill>
          <a:schemeClr val="accent5">
            <a:lumMod val="75000"/>
          </a:schemeClr>
        </a:solidFill>
        <a:ln>
          <a:solidFill>
            <a:schemeClr val="accent5">
              <a:lumMod val="75000"/>
            </a:schemeClr>
          </a:solidFill>
        </a:ln>
      </dgm:spPr>
      <dgm:t>
        <a:bodyPr/>
        <a:lstStyle/>
        <a:p>
          <a:r>
            <a:rPr lang="en-US" b="1" dirty="0">
              <a:solidFill>
                <a:schemeClr val="bg1"/>
              </a:solidFill>
            </a:rPr>
            <a:t>APICS</a:t>
          </a:r>
        </a:p>
      </dgm:t>
    </dgm:pt>
    <dgm:pt modelId="{3BEC06EC-4603-4A19-AAFD-7C04BEF2D973}">
      <dgm:prSet phldrT="[Text]" custT="1"/>
      <dgm:spPr/>
      <dgm:t>
        <a:bodyPr/>
        <a:lstStyle/>
        <a:p>
          <a:r>
            <a:rPr lang="en-US" sz="1600" dirty="0"/>
            <a:t>Print </a:t>
          </a:r>
          <a:br>
            <a:rPr lang="en-US" sz="1600" dirty="0"/>
          </a:br>
          <a:r>
            <a:rPr lang="en-US" sz="1600" dirty="0"/>
            <a:t>Reading</a:t>
          </a:r>
        </a:p>
      </dgm:t>
    </dgm:pt>
    <dgm:pt modelId="{99CEC229-5877-4E0D-B6EC-05D35CBD2B65}" type="parTrans" cxnId="{E783A46A-D6F4-4F9F-AA22-436B8515997F}">
      <dgm:prSet/>
      <dgm:spPr/>
      <dgm:t>
        <a:bodyPr/>
        <a:lstStyle/>
        <a:p>
          <a:endParaRPr lang="en-US"/>
        </a:p>
      </dgm:t>
    </dgm:pt>
    <dgm:pt modelId="{98AA44AA-36F5-471F-BAF6-4B284B851F8A}" type="sibTrans" cxnId="{E783A46A-D6F4-4F9F-AA22-436B8515997F}">
      <dgm:prSet/>
      <dgm:spPr/>
      <dgm:t>
        <a:bodyPr/>
        <a:lstStyle/>
        <a:p>
          <a:endParaRPr lang="en-US"/>
        </a:p>
      </dgm:t>
    </dgm:pt>
    <dgm:pt modelId="{AE12A45C-7BB8-4DF0-8364-6F43F4A515F8}">
      <dgm:prSet phldrT="[Text]" custT="1"/>
      <dgm:spPr>
        <a:noFill/>
        <a:ln>
          <a:solidFill>
            <a:srgbClr val="F79420"/>
          </a:solidFill>
        </a:ln>
      </dgm:spPr>
      <dgm:t>
        <a:bodyPr/>
        <a:lstStyle/>
        <a:p>
          <a:r>
            <a:rPr lang="en-US" sz="1600" b="0" dirty="0">
              <a:ln>
                <a:noFill/>
              </a:ln>
              <a:solidFill>
                <a:srgbClr val="F79420"/>
              </a:solidFill>
            </a:rPr>
            <a:t>Six Sigma</a:t>
          </a:r>
          <a:endParaRPr lang="en-US" sz="1600" b="0" dirty="0">
            <a:ln>
              <a:noFill/>
            </a:ln>
            <a:solidFill>
              <a:srgbClr val="F79420"/>
            </a:solidFill>
            <a:effectLst/>
          </a:endParaRPr>
        </a:p>
      </dgm:t>
    </dgm:pt>
    <dgm:pt modelId="{B451CAF7-59DD-49CD-94A9-7EFF7ADF505D}" type="sibTrans" cxnId="{33E94576-2E41-430D-B72B-3534FAECF15C}">
      <dgm:prSet custT="1"/>
      <dgm:spPr>
        <a:solidFill>
          <a:schemeClr val="accent5">
            <a:lumMod val="75000"/>
          </a:schemeClr>
        </a:solidFill>
        <a:ln>
          <a:solidFill>
            <a:schemeClr val="accent5">
              <a:lumMod val="75000"/>
            </a:schemeClr>
          </a:solidFill>
        </a:ln>
      </dgm:spPr>
      <dgm:t>
        <a:bodyPr/>
        <a:lstStyle/>
        <a:p>
          <a:r>
            <a:rPr lang="en-US" sz="1200" b="1" dirty="0">
              <a:solidFill>
                <a:schemeClr val="bg1"/>
              </a:solidFill>
            </a:rPr>
            <a:t>Industrial Electrical</a:t>
          </a:r>
        </a:p>
      </dgm:t>
    </dgm:pt>
    <dgm:pt modelId="{BD9977D3-1338-477A-B06E-1FA3EA0E3DDA}" type="parTrans" cxnId="{33E94576-2E41-430D-B72B-3534FAECF15C}">
      <dgm:prSet/>
      <dgm:spPr/>
      <dgm:t>
        <a:bodyPr/>
        <a:lstStyle/>
        <a:p>
          <a:endParaRPr lang="en-US"/>
        </a:p>
      </dgm:t>
    </dgm:pt>
    <dgm:pt modelId="{7D255A6D-1C25-4811-B2DB-A655CBCCEA6B}" type="pres">
      <dgm:prSet presAssocID="{BC4BD7A7-EFEF-4898-B4C1-9831BB06AD7D}" presName="Name0" presStyleCnt="0">
        <dgm:presLayoutVars>
          <dgm:chMax/>
          <dgm:chPref/>
          <dgm:dir/>
          <dgm:animLvl val="lvl"/>
        </dgm:presLayoutVars>
      </dgm:prSet>
      <dgm:spPr/>
    </dgm:pt>
    <dgm:pt modelId="{AA2C3B49-E30D-464F-81A3-A795AD3268A2}" type="pres">
      <dgm:prSet presAssocID="{AE12A45C-7BB8-4DF0-8364-6F43F4A515F8}" presName="composite" presStyleCnt="0"/>
      <dgm:spPr/>
    </dgm:pt>
    <dgm:pt modelId="{C00FC407-DD1B-4541-94B6-7A73D484B82D}" type="pres">
      <dgm:prSet presAssocID="{AE12A45C-7BB8-4DF0-8364-6F43F4A515F8}" presName="Parent1" presStyleLbl="node1" presStyleIdx="0" presStyleCnt="6" custScaleX="133340" custLinFactNeighborX="16308" custLinFactNeighborY="15592">
        <dgm:presLayoutVars>
          <dgm:chMax val="1"/>
          <dgm:chPref val="1"/>
          <dgm:bulletEnabled val="1"/>
        </dgm:presLayoutVars>
      </dgm:prSet>
      <dgm:spPr>
        <a:prstGeom prst="diamond">
          <a:avLst/>
        </a:prstGeom>
      </dgm:spPr>
    </dgm:pt>
    <dgm:pt modelId="{48B2B141-0B80-4865-936E-440D0F60B7C6}" type="pres">
      <dgm:prSet presAssocID="{AE12A45C-7BB8-4DF0-8364-6F43F4A515F8}" presName="Childtext1" presStyleLbl="revTx" presStyleIdx="0" presStyleCnt="3" custScaleX="119112" custLinFactNeighborX="36932" custLinFactNeighborY="8685">
        <dgm:presLayoutVars>
          <dgm:chMax val="0"/>
          <dgm:chPref val="0"/>
          <dgm:bulletEnabled val="1"/>
        </dgm:presLayoutVars>
      </dgm:prSet>
      <dgm:spPr/>
    </dgm:pt>
    <dgm:pt modelId="{E2EAC1CF-6C50-40B1-8BF3-5E6BB229EC70}" type="pres">
      <dgm:prSet presAssocID="{AE12A45C-7BB8-4DF0-8364-6F43F4A515F8}" presName="BalanceSpacing" presStyleCnt="0"/>
      <dgm:spPr/>
    </dgm:pt>
    <dgm:pt modelId="{61E01086-B8BD-4084-B5B8-B563B829DFFE}" type="pres">
      <dgm:prSet presAssocID="{AE12A45C-7BB8-4DF0-8364-6F43F4A515F8}" presName="BalanceSpacing1" presStyleCnt="0"/>
      <dgm:spPr/>
    </dgm:pt>
    <dgm:pt modelId="{19730652-DCB1-4D47-8B34-17A956996EAE}" type="pres">
      <dgm:prSet presAssocID="{B451CAF7-59DD-49CD-94A9-7EFF7ADF505D}" presName="Accent1Text" presStyleLbl="node1" presStyleIdx="1" presStyleCnt="6" custScaleX="130032" custLinFactNeighborX="-8570" custLinFactNeighborY="-2"/>
      <dgm:spPr>
        <a:prstGeom prst="diamond">
          <a:avLst/>
        </a:prstGeom>
      </dgm:spPr>
    </dgm:pt>
    <dgm:pt modelId="{F31B9E0C-FC96-45D1-A435-7106537D9AAB}" type="pres">
      <dgm:prSet presAssocID="{B451CAF7-59DD-49CD-94A9-7EFF7ADF505D}" presName="spaceBetweenRectangles" presStyleCnt="0"/>
      <dgm:spPr/>
    </dgm:pt>
    <dgm:pt modelId="{14E2C44E-0595-4C04-A30C-7C940EEAC6AA}" type="pres">
      <dgm:prSet presAssocID="{AB730B70-6E90-4E70-9177-B460ABECFC67}" presName="composite" presStyleCnt="0"/>
      <dgm:spPr/>
    </dgm:pt>
    <dgm:pt modelId="{E31EF327-1984-45DC-B47B-2E45A688DBC8}" type="pres">
      <dgm:prSet presAssocID="{AB730B70-6E90-4E70-9177-B460ABECFC67}" presName="Parent1" presStyleLbl="node1" presStyleIdx="2" presStyleCnt="6" custScaleX="130171" custLinFactNeighborX="-11772" custLinFactNeighborY="-1707">
        <dgm:presLayoutVars>
          <dgm:chMax val="1"/>
          <dgm:chPref val="1"/>
          <dgm:bulletEnabled val="1"/>
        </dgm:presLayoutVars>
      </dgm:prSet>
      <dgm:spPr>
        <a:prstGeom prst="diamond">
          <a:avLst/>
        </a:prstGeom>
      </dgm:spPr>
    </dgm:pt>
    <dgm:pt modelId="{986DAB9E-BDBB-4C65-9011-723F1474F9D3}" type="pres">
      <dgm:prSet presAssocID="{AB730B70-6E90-4E70-9177-B460ABECFC67}" presName="Childtext1" presStyleLbl="revTx" presStyleIdx="1" presStyleCnt="3" custLinFactNeighborX="-22551" custLinFactNeighborY="-13632">
        <dgm:presLayoutVars>
          <dgm:chMax val="0"/>
          <dgm:chPref val="0"/>
          <dgm:bulletEnabled val="1"/>
        </dgm:presLayoutVars>
      </dgm:prSet>
      <dgm:spPr/>
    </dgm:pt>
    <dgm:pt modelId="{98F39A66-42E1-4D87-B4C5-48131697160A}" type="pres">
      <dgm:prSet presAssocID="{AB730B70-6E90-4E70-9177-B460ABECFC67}" presName="BalanceSpacing" presStyleCnt="0"/>
      <dgm:spPr/>
    </dgm:pt>
    <dgm:pt modelId="{A05AA192-6779-4BE3-BD5E-611636617E7A}" type="pres">
      <dgm:prSet presAssocID="{AB730B70-6E90-4E70-9177-B460ABECFC67}" presName="BalanceSpacing1" presStyleCnt="0"/>
      <dgm:spPr/>
    </dgm:pt>
    <dgm:pt modelId="{D4839E26-7A5B-4223-9583-551BD5659863}" type="pres">
      <dgm:prSet presAssocID="{1E466391-8C27-4957-9A6B-E9AEC036F07A}" presName="Accent1Text" presStyleLbl="node1" presStyleIdx="3" presStyleCnt="6" custScaleX="126048" custLinFactNeighborX="26280" custLinFactNeighborY="-655"/>
      <dgm:spPr>
        <a:prstGeom prst="diamond">
          <a:avLst/>
        </a:prstGeom>
      </dgm:spPr>
    </dgm:pt>
    <dgm:pt modelId="{64DC0570-EE1B-4212-ACB8-129410E48AF9}" type="pres">
      <dgm:prSet presAssocID="{1E466391-8C27-4957-9A6B-E9AEC036F07A}" presName="spaceBetweenRectangles" presStyleCnt="0"/>
      <dgm:spPr/>
    </dgm:pt>
    <dgm:pt modelId="{6FDC0AFA-5D6F-4FA7-953E-EEFCC396E0A1}" type="pres">
      <dgm:prSet presAssocID="{CDCDBF5F-B248-454C-9153-94D89D23D5EA}" presName="composite" presStyleCnt="0"/>
      <dgm:spPr/>
    </dgm:pt>
    <dgm:pt modelId="{F46F3383-5F54-4F63-AC2E-322BEF946A1F}" type="pres">
      <dgm:prSet presAssocID="{CDCDBF5F-B248-454C-9153-94D89D23D5EA}" presName="Parent1" presStyleLbl="node1" presStyleIdx="4" presStyleCnt="6" custScaleX="125559" custLinFactNeighborX="10192" custLinFactNeighborY="-14187">
        <dgm:presLayoutVars>
          <dgm:chMax val="1"/>
          <dgm:chPref val="1"/>
          <dgm:bulletEnabled val="1"/>
        </dgm:presLayoutVars>
      </dgm:prSet>
      <dgm:spPr>
        <a:prstGeom prst="diamond">
          <a:avLst/>
        </a:prstGeom>
      </dgm:spPr>
    </dgm:pt>
    <dgm:pt modelId="{06C38210-4371-4396-A2A7-11C8DAC73442}" type="pres">
      <dgm:prSet presAssocID="{CDCDBF5F-B248-454C-9153-94D89D23D5EA}" presName="Childtext1" presStyleLbl="revTx" presStyleIdx="2" presStyleCnt="3" custLinFactNeighborX="22683" custLinFactNeighborY="-19820">
        <dgm:presLayoutVars>
          <dgm:chMax val="0"/>
          <dgm:chPref val="0"/>
          <dgm:bulletEnabled val="1"/>
        </dgm:presLayoutVars>
      </dgm:prSet>
      <dgm:spPr/>
    </dgm:pt>
    <dgm:pt modelId="{B4E16240-E7A8-4955-9289-9E5A6609BE88}" type="pres">
      <dgm:prSet presAssocID="{CDCDBF5F-B248-454C-9153-94D89D23D5EA}" presName="BalanceSpacing" presStyleCnt="0"/>
      <dgm:spPr/>
    </dgm:pt>
    <dgm:pt modelId="{B5122438-63CD-45B3-BF6C-0FFBDB1B2DF4}" type="pres">
      <dgm:prSet presAssocID="{CDCDBF5F-B248-454C-9153-94D89D23D5EA}" presName="BalanceSpacing1" presStyleCnt="0"/>
      <dgm:spPr/>
    </dgm:pt>
    <dgm:pt modelId="{66169A46-B296-4709-9C7F-ADAF45B99199}" type="pres">
      <dgm:prSet presAssocID="{E78D8504-4130-4146-874D-E5D91D6F5A48}" presName="Accent1Text" presStyleLbl="node1" presStyleIdx="5" presStyleCnt="6" custScaleX="128867" custLinFactNeighborX="-24061" custLinFactNeighborY="-16216"/>
      <dgm:spPr>
        <a:prstGeom prst="diamond">
          <a:avLst/>
        </a:prstGeom>
      </dgm:spPr>
    </dgm:pt>
  </dgm:ptLst>
  <dgm:cxnLst>
    <dgm:cxn modelId="{920B4F01-FECC-4DF4-A659-944C457085C4}" srcId="{BC4BD7A7-EFEF-4898-B4C1-9831BB06AD7D}" destId="{AB730B70-6E90-4E70-9177-B460ABECFC67}" srcOrd="1" destOrd="0" parTransId="{7FA6A9FB-3D9D-4A94-81B7-4542BF467EE6}" sibTransId="{1E466391-8C27-4957-9A6B-E9AEC036F07A}"/>
    <dgm:cxn modelId="{AFFE3A1B-8B41-4FAD-B224-2717CE16772E}" srcId="{AE12A45C-7BB8-4DF0-8364-6F43F4A515F8}" destId="{469B9E38-C1F5-41A5-B164-EE5755CB1881}" srcOrd="0" destOrd="0" parTransId="{9AC184E2-C3F0-4B9C-A2A8-D38AB02FC365}" sibTransId="{FE4A8D53-1612-4ED8-AFDA-B0BC7F487EC5}"/>
    <dgm:cxn modelId="{60ED801B-17C7-4805-AFA0-009B41BB12A3}" type="presOf" srcId="{B9DC6D49-B479-4B55-955C-7CB4E50D50D1}" destId="{986DAB9E-BDBB-4C65-9011-723F1474F9D3}" srcOrd="0" destOrd="0" presId="urn:microsoft.com/office/officeart/2008/layout/AlternatingHexagons"/>
    <dgm:cxn modelId="{EE172135-6B7B-4A55-B314-5D29527B8CC2}" srcId="{BC4BD7A7-EFEF-4898-B4C1-9831BB06AD7D}" destId="{CDCDBF5F-B248-454C-9153-94D89D23D5EA}" srcOrd="2" destOrd="0" parTransId="{DA289DFD-C8B8-41B8-BCF0-F438544F13DD}" sibTransId="{E78D8504-4130-4146-874D-E5D91D6F5A48}"/>
    <dgm:cxn modelId="{0C149F3A-642E-47C3-882A-59894C879727}" type="presOf" srcId="{B451CAF7-59DD-49CD-94A9-7EFF7ADF505D}" destId="{19730652-DCB1-4D47-8B34-17A956996EAE}" srcOrd="0" destOrd="0" presId="urn:microsoft.com/office/officeart/2008/layout/AlternatingHexagons"/>
    <dgm:cxn modelId="{E783A46A-D6F4-4F9F-AA22-436B8515997F}" srcId="{CDCDBF5F-B248-454C-9153-94D89D23D5EA}" destId="{3BEC06EC-4603-4A19-AAFD-7C04BEF2D973}" srcOrd="0" destOrd="0" parTransId="{99CEC229-5877-4E0D-B6EC-05D35CBD2B65}" sibTransId="{98AA44AA-36F5-471F-BAF6-4B284B851F8A}"/>
    <dgm:cxn modelId="{771E4D4D-DEC5-4F67-983D-0701366C33DA}" type="presOf" srcId="{E78D8504-4130-4146-874D-E5D91D6F5A48}" destId="{66169A46-B296-4709-9C7F-ADAF45B99199}" srcOrd="0" destOrd="0" presId="urn:microsoft.com/office/officeart/2008/layout/AlternatingHexagons"/>
    <dgm:cxn modelId="{33E94576-2E41-430D-B72B-3534FAECF15C}" srcId="{BC4BD7A7-EFEF-4898-B4C1-9831BB06AD7D}" destId="{AE12A45C-7BB8-4DF0-8364-6F43F4A515F8}" srcOrd="0" destOrd="0" parTransId="{BD9977D3-1338-477A-B06E-1FA3EA0E3DDA}" sibTransId="{B451CAF7-59DD-49CD-94A9-7EFF7ADF505D}"/>
    <dgm:cxn modelId="{8B9FCF59-84B0-400D-B2C9-F93522797684}" type="presOf" srcId="{469B9E38-C1F5-41A5-B164-EE5755CB1881}" destId="{48B2B141-0B80-4865-936E-440D0F60B7C6}" srcOrd="0" destOrd="0" presId="urn:microsoft.com/office/officeart/2008/layout/AlternatingHexagons"/>
    <dgm:cxn modelId="{E9F98D92-221C-4E72-BD97-C87D4D9EE104}" type="presOf" srcId="{BC4BD7A7-EFEF-4898-B4C1-9831BB06AD7D}" destId="{7D255A6D-1C25-4811-B2DB-A655CBCCEA6B}" srcOrd="0" destOrd="0" presId="urn:microsoft.com/office/officeart/2008/layout/AlternatingHexagons"/>
    <dgm:cxn modelId="{23C5D2AB-F4B7-4416-A9D9-49812D5C1DC7}" type="presOf" srcId="{AB730B70-6E90-4E70-9177-B460ABECFC67}" destId="{E31EF327-1984-45DC-B47B-2E45A688DBC8}" srcOrd="0" destOrd="0" presId="urn:microsoft.com/office/officeart/2008/layout/AlternatingHexagons"/>
    <dgm:cxn modelId="{E51A55B2-624E-4863-996B-ECF522F7E76B}" srcId="{AB730B70-6E90-4E70-9177-B460ABECFC67}" destId="{B9DC6D49-B479-4B55-955C-7CB4E50D50D1}" srcOrd="0" destOrd="0" parTransId="{79FA1473-4D74-4394-A45C-90D76EF6F429}" sibTransId="{975E604F-96D5-4292-9AFB-EE0504381818}"/>
    <dgm:cxn modelId="{6BA407B3-34D4-41A7-A42C-DF444D11EC26}" type="presOf" srcId="{3BEC06EC-4603-4A19-AAFD-7C04BEF2D973}" destId="{06C38210-4371-4396-A2A7-11C8DAC73442}" srcOrd="0" destOrd="0" presId="urn:microsoft.com/office/officeart/2008/layout/AlternatingHexagons"/>
    <dgm:cxn modelId="{23B2E4BC-9D68-474A-B97E-AE592AFFFCD2}" type="presOf" srcId="{1E466391-8C27-4957-9A6B-E9AEC036F07A}" destId="{D4839E26-7A5B-4223-9583-551BD5659863}" srcOrd="0" destOrd="0" presId="urn:microsoft.com/office/officeart/2008/layout/AlternatingHexagons"/>
    <dgm:cxn modelId="{16A824BF-F372-4EC2-B23C-9515A74ADA07}" type="presOf" srcId="{AE12A45C-7BB8-4DF0-8364-6F43F4A515F8}" destId="{C00FC407-DD1B-4541-94B6-7A73D484B82D}" srcOrd="0" destOrd="0" presId="urn:microsoft.com/office/officeart/2008/layout/AlternatingHexagons"/>
    <dgm:cxn modelId="{50A38DED-B93F-4DDD-BF3E-80F6CBEFCBEE}" type="presOf" srcId="{CDCDBF5F-B248-454C-9153-94D89D23D5EA}" destId="{F46F3383-5F54-4F63-AC2E-322BEF946A1F}" srcOrd="0" destOrd="0" presId="urn:microsoft.com/office/officeart/2008/layout/AlternatingHexagons"/>
    <dgm:cxn modelId="{B910E67A-15F5-4F6B-A7CF-858E714549B0}" type="presParOf" srcId="{7D255A6D-1C25-4811-B2DB-A655CBCCEA6B}" destId="{AA2C3B49-E30D-464F-81A3-A795AD3268A2}" srcOrd="0" destOrd="0" presId="urn:microsoft.com/office/officeart/2008/layout/AlternatingHexagons"/>
    <dgm:cxn modelId="{E6CB0486-5AC1-442E-AED8-9D4A11E73B58}" type="presParOf" srcId="{AA2C3B49-E30D-464F-81A3-A795AD3268A2}" destId="{C00FC407-DD1B-4541-94B6-7A73D484B82D}" srcOrd="0" destOrd="0" presId="urn:microsoft.com/office/officeart/2008/layout/AlternatingHexagons"/>
    <dgm:cxn modelId="{8E8A14B2-B9BD-49B1-A985-C9F66636A612}" type="presParOf" srcId="{AA2C3B49-E30D-464F-81A3-A795AD3268A2}" destId="{48B2B141-0B80-4865-936E-440D0F60B7C6}" srcOrd="1" destOrd="0" presId="urn:microsoft.com/office/officeart/2008/layout/AlternatingHexagons"/>
    <dgm:cxn modelId="{9FF89987-22B3-418C-A608-598FBA303649}" type="presParOf" srcId="{AA2C3B49-E30D-464F-81A3-A795AD3268A2}" destId="{E2EAC1CF-6C50-40B1-8BF3-5E6BB229EC70}" srcOrd="2" destOrd="0" presId="urn:microsoft.com/office/officeart/2008/layout/AlternatingHexagons"/>
    <dgm:cxn modelId="{289AC065-0F9D-42C5-B3AE-E391985F6B3D}" type="presParOf" srcId="{AA2C3B49-E30D-464F-81A3-A795AD3268A2}" destId="{61E01086-B8BD-4084-B5B8-B563B829DFFE}" srcOrd="3" destOrd="0" presId="urn:microsoft.com/office/officeart/2008/layout/AlternatingHexagons"/>
    <dgm:cxn modelId="{39C2BD3C-14D2-440F-A630-0384A9A6672E}" type="presParOf" srcId="{AA2C3B49-E30D-464F-81A3-A795AD3268A2}" destId="{19730652-DCB1-4D47-8B34-17A956996EAE}" srcOrd="4" destOrd="0" presId="urn:microsoft.com/office/officeart/2008/layout/AlternatingHexagons"/>
    <dgm:cxn modelId="{546C7015-8896-4726-B5BA-6C1B9C245B7B}" type="presParOf" srcId="{7D255A6D-1C25-4811-B2DB-A655CBCCEA6B}" destId="{F31B9E0C-FC96-45D1-A435-7106537D9AAB}" srcOrd="1" destOrd="0" presId="urn:microsoft.com/office/officeart/2008/layout/AlternatingHexagons"/>
    <dgm:cxn modelId="{105F2C27-3134-4D76-A495-22A1BB9753B8}" type="presParOf" srcId="{7D255A6D-1C25-4811-B2DB-A655CBCCEA6B}" destId="{14E2C44E-0595-4C04-A30C-7C940EEAC6AA}" srcOrd="2" destOrd="0" presId="urn:microsoft.com/office/officeart/2008/layout/AlternatingHexagons"/>
    <dgm:cxn modelId="{B79A5C41-2F0C-470E-98DD-CA5C2ED502EA}" type="presParOf" srcId="{14E2C44E-0595-4C04-A30C-7C940EEAC6AA}" destId="{E31EF327-1984-45DC-B47B-2E45A688DBC8}" srcOrd="0" destOrd="0" presId="urn:microsoft.com/office/officeart/2008/layout/AlternatingHexagons"/>
    <dgm:cxn modelId="{C6D95869-67A8-441D-9DE1-58CB6978AD53}" type="presParOf" srcId="{14E2C44E-0595-4C04-A30C-7C940EEAC6AA}" destId="{986DAB9E-BDBB-4C65-9011-723F1474F9D3}" srcOrd="1" destOrd="0" presId="urn:microsoft.com/office/officeart/2008/layout/AlternatingHexagons"/>
    <dgm:cxn modelId="{3931E4C8-EAE2-484B-828B-D926A028F239}" type="presParOf" srcId="{14E2C44E-0595-4C04-A30C-7C940EEAC6AA}" destId="{98F39A66-42E1-4D87-B4C5-48131697160A}" srcOrd="2" destOrd="0" presId="urn:microsoft.com/office/officeart/2008/layout/AlternatingHexagons"/>
    <dgm:cxn modelId="{86A38C05-5661-471B-9D69-F6C8D07F7B81}" type="presParOf" srcId="{14E2C44E-0595-4C04-A30C-7C940EEAC6AA}" destId="{A05AA192-6779-4BE3-BD5E-611636617E7A}" srcOrd="3" destOrd="0" presId="urn:microsoft.com/office/officeart/2008/layout/AlternatingHexagons"/>
    <dgm:cxn modelId="{F4DB77E1-9223-446B-8AA4-9E518FAAF2CA}" type="presParOf" srcId="{14E2C44E-0595-4C04-A30C-7C940EEAC6AA}" destId="{D4839E26-7A5B-4223-9583-551BD5659863}" srcOrd="4" destOrd="0" presId="urn:microsoft.com/office/officeart/2008/layout/AlternatingHexagons"/>
    <dgm:cxn modelId="{C51706A6-DDB1-4F38-8AC8-89BED8A5F6E3}" type="presParOf" srcId="{7D255A6D-1C25-4811-B2DB-A655CBCCEA6B}" destId="{64DC0570-EE1B-4212-ACB8-129410E48AF9}" srcOrd="3" destOrd="0" presId="urn:microsoft.com/office/officeart/2008/layout/AlternatingHexagons"/>
    <dgm:cxn modelId="{A840516B-F9A7-43A6-ACB2-517DB59FBF19}" type="presParOf" srcId="{7D255A6D-1C25-4811-B2DB-A655CBCCEA6B}" destId="{6FDC0AFA-5D6F-4FA7-953E-EEFCC396E0A1}" srcOrd="4" destOrd="0" presId="urn:microsoft.com/office/officeart/2008/layout/AlternatingHexagons"/>
    <dgm:cxn modelId="{89772D24-5635-4E8E-9F1B-BB499FC0AB1F}" type="presParOf" srcId="{6FDC0AFA-5D6F-4FA7-953E-EEFCC396E0A1}" destId="{F46F3383-5F54-4F63-AC2E-322BEF946A1F}" srcOrd="0" destOrd="0" presId="urn:microsoft.com/office/officeart/2008/layout/AlternatingHexagons"/>
    <dgm:cxn modelId="{CDF7E166-D471-4E79-97C0-60D24D25C6C3}" type="presParOf" srcId="{6FDC0AFA-5D6F-4FA7-953E-EEFCC396E0A1}" destId="{06C38210-4371-4396-A2A7-11C8DAC73442}" srcOrd="1" destOrd="0" presId="urn:microsoft.com/office/officeart/2008/layout/AlternatingHexagons"/>
    <dgm:cxn modelId="{3A9D586C-C1D9-44A0-B315-1B0AAB14645C}" type="presParOf" srcId="{6FDC0AFA-5D6F-4FA7-953E-EEFCC396E0A1}" destId="{B4E16240-E7A8-4955-9289-9E5A6609BE88}" srcOrd="2" destOrd="0" presId="urn:microsoft.com/office/officeart/2008/layout/AlternatingHexagons"/>
    <dgm:cxn modelId="{39ECBB9C-C033-4C07-9B2A-7ABD58C7AE22}" type="presParOf" srcId="{6FDC0AFA-5D6F-4FA7-953E-EEFCC396E0A1}" destId="{B5122438-63CD-45B3-BF6C-0FFBDB1B2DF4}" srcOrd="3" destOrd="0" presId="urn:microsoft.com/office/officeart/2008/layout/AlternatingHexagons"/>
    <dgm:cxn modelId="{770F1516-F176-44A1-8C5F-494A2E96543B}" type="presParOf" srcId="{6FDC0AFA-5D6F-4FA7-953E-EEFCC396E0A1}" destId="{66169A46-B296-4709-9C7F-ADAF45B9919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896E3-389F-4136-B420-0500C8814399}">
      <dsp:nvSpPr>
        <dsp:cNvPr id="0" name=""/>
        <dsp:cNvSpPr/>
      </dsp:nvSpPr>
      <dsp:spPr>
        <a:xfrm>
          <a:off x="1201427" y="2421548"/>
          <a:ext cx="1415277" cy="1214852"/>
        </a:xfrm>
        <a:prstGeom prst="hexagon">
          <a:avLst>
            <a:gd name="adj" fmla="val 25000"/>
            <a:gd name="vf" fmla="val 115470"/>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1,698</a:t>
          </a:r>
          <a:br>
            <a:rPr lang="en-US" sz="1300" b="1" kern="1200" dirty="0"/>
          </a:br>
          <a:r>
            <a:rPr lang="en-US" sz="1300" b="1" kern="1200" dirty="0"/>
            <a:t>Completers</a:t>
          </a:r>
        </a:p>
      </dsp:txBody>
      <dsp:txXfrm>
        <a:off x="1420604" y="2609687"/>
        <a:ext cx="976923" cy="838574"/>
      </dsp:txXfrm>
    </dsp:sp>
    <dsp:sp modelId="{810C7BA6-BBC8-4311-A454-D55EB552F132}">
      <dsp:nvSpPr>
        <dsp:cNvPr id="0" name=""/>
        <dsp:cNvSpPr/>
      </dsp:nvSpPr>
      <dsp:spPr>
        <a:xfrm>
          <a:off x="1245693" y="2958381"/>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E40D64-79E8-4832-87AF-D1032C63650D}">
      <dsp:nvSpPr>
        <dsp:cNvPr id="0" name=""/>
        <dsp:cNvSpPr/>
      </dsp:nvSpPr>
      <dsp:spPr>
        <a:xfrm>
          <a:off x="0" y="1761177"/>
          <a:ext cx="1415277" cy="1214852"/>
        </a:xfrm>
        <a:prstGeom prst="hexagon">
          <a:avLst>
            <a:gd name="adj" fmla="val 25000"/>
            <a:gd name="vf" fmla="val 115470"/>
          </a:avLst>
        </a:prstGeom>
        <a:blipFill>
          <a:blip xmlns:r="http://schemas.openxmlformats.org/officeDocument/2006/relationships" r:embed="rId1">
            <a:duotone>
              <a:schemeClr val="accent1">
                <a:shade val="45000"/>
                <a:satMod val="135000"/>
              </a:schemeClr>
              <a:prstClr val="white"/>
            </a:duotone>
            <a:extLst>
              <a:ext uri="{BEBA8EAE-BF5A-486C-A8C5-ECC9F3942E4B}">
                <a14:imgProps xmlns:a14="http://schemas.microsoft.com/office/drawing/2010/main">
                  <a14:imgLayer r:embed="rId2">
                    <a14:imgEffect>
                      <a14:artisticGlowEdges/>
                    </a14:imgEffect>
                    <a14:imgEffect>
                      <a14:saturation sat="109000"/>
                    </a14:imgEffect>
                  </a14:imgLayer>
                </a14:imgProps>
              </a:ext>
              <a:ext uri="{28A0092B-C50C-407E-A947-70E740481C1C}">
                <a14:useLocalDpi xmlns:a14="http://schemas.microsoft.com/office/drawing/2010/main" val="0"/>
              </a:ext>
            </a:extLst>
          </a:blip>
          <a:srcRect/>
          <a:stretch>
            <a:fillRect t="-8000" b="-8000"/>
          </a:stretch>
        </a:blip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FC5E3240-3DF4-4874-ABA8-0FBE513BAC85}">
      <dsp:nvSpPr>
        <dsp:cNvPr id="0" name=""/>
        <dsp:cNvSpPr/>
      </dsp:nvSpPr>
      <dsp:spPr>
        <a:xfrm>
          <a:off x="958273" y="2807567"/>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607181"/>
              <a:satOff val="-2411"/>
              <a:lumOff val="-392"/>
              <a:alphaOff val="0"/>
            </a:schemeClr>
          </a:solidFill>
          <a:prstDash val="solid"/>
        </a:ln>
        <a:effectLst/>
      </dsp:spPr>
      <dsp:style>
        <a:lnRef idx="2">
          <a:scrgbClr r="0" g="0" b="0"/>
        </a:lnRef>
        <a:fillRef idx="1">
          <a:scrgbClr r="0" g="0" b="0"/>
        </a:fillRef>
        <a:effectRef idx="0">
          <a:scrgbClr r="0" g="0" b="0"/>
        </a:effectRef>
        <a:fontRef idx="minor"/>
      </dsp:style>
    </dsp:sp>
    <dsp:sp modelId="{BBB555FC-83AC-4995-8D01-0FC3297E254C}">
      <dsp:nvSpPr>
        <dsp:cNvPr id="0" name=""/>
        <dsp:cNvSpPr/>
      </dsp:nvSpPr>
      <dsp:spPr>
        <a:xfrm>
          <a:off x="2401607" y="1751871"/>
          <a:ext cx="1415277" cy="1214852"/>
        </a:xfrm>
        <a:prstGeom prst="hexagon">
          <a:avLst>
            <a:gd name="adj" fmla="val 25000"/>
            <a:gd name="vf" fmla="val 115470"/>
          </a:avLst>
        </a:prstGeom>
        <a:solidFill>
          <a:srgbClr val="F79420"/>
        </a:solidFill>
        <a:ln w="25400" cap="flat" cmpd="sng" algn="ctr">
          <a:solidFill>
            <a:srgbClr val="F7942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799</a:t>
          </a:r>
          <a:r>
            <a:rPr lang="en-US" sz="1300" b="1" kern="1200" dirty="0"/>
            <a:t> Incumbent Workers</a:t>
          </a:r>
        </a:p>
      </dsp:txBody>
      <dsp:txXfrm>
        <a:off x="2620784" y="1940010"/>
        <a:ext cx="976923" cy="838574"/>
      </dsp:txXfrm>
    </dsp:sp>
    <dsp:sp modelId="{B610611A-0718-438B-8D81-44F84CE55D9B}">
      <dsp:nvSpPr>
        <dsp:cNvPr id="0" name=""/>
        <dsp:cNvSpPr/>
      </dsp:nvSpPr>
      <dsp:spPr>
        <a:xfrm>
          <a:off x="3371103" y="2796978"/>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3214361"/>
              <a:satOff val="-4823"/>
              <a:lumOff val="-784"/>
              <a:alphaOff val="0"/>
            </a:schemeClr>
          </a:solidFill>
          <a:prstDash val="solid"/>
        </a:ln>
        <a:effectLst/>
      </dsp:spPr>
      <dsp:style>
        <a:lnRef idx="2">
          <a:scrgbClr r="0" g="0" b="0"/>
        </a:lnRef>
        <a:fillRef idx="1">
          <a:scrgbClr r="0" g="0" b="0"/>
        </a:fillRef>
        <a:effectRef idx="0">
          <a:scrgbClr r="0" g="0" b="0"/>
        </a:effectRef>
        <a:fontRef idx="minor"/>
      </dsp:style>
    </dsp:sp>
    <dsp:sp modelId="{D473CA90-ACE8-415B-BDE7-6FA8D91ECA14}">
      <dsp:nvSpPr>
        <dsp:cNvPr id="0" name=""/>
        <dsp:cNvSpPr/>
      </dsp:nvSpPr>
      <dsp:spPr>
        <a:xfrm>
          <a:off x="3618466" y="2419586"/>
          <a:ext cx="1415277" cy="1214852"/>
        </a:xfrm>
        <a:prstGeom prst="hexagon">
          <a:avLst>
            <a:gd name="adj" fmla="val 25000"/>
            <a:gd name="vf" fmla="val 115470"/>
          </a:avLst>
        </a:prstGeom>
        <a:blipFill>
          <a:blip xmlns:r="http://schemas.openxmlformats.org/officeDocument/2006/relationships" r:embed="rId3">
            <a:duotone>
              <a:schemeClr val="accent6">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t="-8000" b="-8000"/>
          </a:stretch>
        </a:blipFill>
        <a:ln w="25400" cap="flat" cmpd="sng" algn="ctr">
          <a:solidFill>
            <a:srgbClr val="F79420"/>
          </a:solidFill>
          <a:prstDash val="solid"/>
        </a:ln>
        <a:effectLst/>
      </dsp:spPr>
      <dsp:style>
        <a:lnRef idx="2">
          <a:scrgbClr r="0" g="0" b="0"/>
        </a:lnRef>
        <a:fillRef idx="1">
          <a:scrgbClr r="0" g="0" b="0"/>
        </a:fillRef>
        <a:effectRef idx="0">
          <a:scrgbClr r="0" g="0" b="0"/>
        </a:effectRef>
        <a:fontRef idx="minor"/>
      </dsp:style>
    </dsp:sp>
    <dsp:sp modelId="{37D9AD82-3E37-4040-901D-57F30A2C3A6E}">
      <dsp:nvSpPr>
        <dsp:cNvPr id="0" name=""/>
        <dsp:cNvSpPr/>
      </dsp:nvSpPr>
      <dsp:spPr>
        <a:xfrm>
          <a:off x="3640442" y="2963836"/>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4821541"/>
              <a:satOff val="-7234"/>
              <a:lumOff val="-1176"/>
              <a:alphaOff val="0"/>
            </a:schemeClr>
          </a:solidFill>
          <a:prstDash val="solid"/>
        </a:ln>
        <a:effectLst/>
      </dsp:spPr>
      <dsp:style>
        <a:lnRef idx="2">
          <a:scrgbClr r="0" g="0" b="0"/>
        </a:lnRef>
        <a:fillRef idx="1">
          <a:scrgbClr r="0" g="0" b="0"/>
        </a:fillRef>
        <a:effectRef idx="0">
          <a:scrgbClr r="0" g="0" b="0"/>
        </a:effectRef>
        <a:fontRef idx="minor"/>
      </dsp:style>
    </dsp:sp>
    <dsp:sp modelId="{2E3D5D69-31B2-4394-B0D0-5E497D16CFA3}">
      <dsp:nvSpPr>
        <dsp:cNvPr id="0" name=""/>
        <dsp:cNvSpPr/>
      </dsp:nvSpPr>
      <dsp:spPr>
        <a:xfrm>
          <a:off x="1201427" y="1097276"/>
          <a:ext cx="1415277" cy="1214852"/>
        </a:xfrm>
        <a:prstGeom prst="hexagon">
          <a:avLst>
            <a:gd name="adj" fmla="val 25000"/>
            <a:gd name="vf" fmla="val 115470"/>
          </a:avLst>
        </a:prstGeom>
        <a:solidFill>
          <a:schemeClr val="bg1">
            <a:lumMod val="6500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475</a:t>
          </a:r>
          <a:br>
            <a:rPr lang="en-US" sz="1300" b="1" kern="1200" dirty="0"/>
          </a:br>
          <a:r>
            <a:rPr lang="en-US" sz="1300" b="1" kern="1200" dirty="0"/>
            <a:t>Job Placements</a:t>
          </a:r>
        </a:p>
      </dsp:txBody>
      <dsp:txXfrm>
        <a:off x="1420604" y="1285415"/>
        <a:ext cx="976923" cy="838574"/>
      </dsp:txXfrm>
    </dsp:sp>
    <dsp:sp modelId="{8C975F53-9F8C-4304-95A6-556F1790F6DB}">
      <dsp:nvSpPr>
        <dsp:cNvPr id="0" name=""/>
        <dsp:cNvSpPr/>
      </dsp:nvSpPr>
      <dsp:spPr>
        <a:xfrm>
          <a:off x="2164688" y="1122304"/>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6428722"/>
              <a:satOff val="-9646"/>
              <a:lumOff val="-1569"/>
              <a:alphaOff val="0"/>
            </a:schemeClr>
          </a:solidFill>
          <a:prstDash val="solid"/>
        </a:ln>
        <a:effectLst/>
      </dsp:spPr>
      <dsp:style>
        <a:lnRef idx="2">
          <a:scrgbClr r="0" g="0" b="0"/>
        </a:lnRef>
        <a:fillRef idx="1">
          <a:scrgbClr r="0" g="0" b="0"/>
        </a:fillRef>
        <a:effectRef idx="0">
          <a:scrgbClr r="0" g="0" b="0"/>
        </a:effectRef>
        <a:fontRef idx="minor"/>
      </dsp:style>
    </dsp:sp>
    <dsp:sp modelId="{51867617-13DE-4E4A-8B0C-FE635F699905}">
      <dsp:nvSpPr>
        <dsp:cNvPr id="0" name=""/>
        <dsp:cNvSpPr/>
      </dsp:nvSpPr>
      <dsp:spPr>
        <a:xfrm>
          <a:off x="2401607" y="427599"/>
          <a:ext cx="1415277" cy="1214852"/>
        </a:xfrm>
        <a:prstGeom prst="hexagon">
          <a:avLst>
            <a:gd name="adj" fmla="val 25000"/>
            <a:gd name="vf" fmla="val 115470"/>
          </a:avLst>
        </a:prstGeom>
        <a:blipFill>
          <a:blip xmlns:r="http://schemas.openxmlformats.org/officeDocument/2006/relationships" r:embed="rId5">
            <a:duotone>
              <a:schemeClr val="bg2">
                <a:shade val="45000"/>
                <a:satMod val="135000"/>
              </a:schemeClr>
              <a:prstClr val="white"/>
            </a:duotone>
            <a:extLst>
              <a:ext uri="{BEBA8EAE-BF5A-486C-A8C5-ECC9F3942E4B}">
                <a14:imgProps xmlns:a14="http://schemas.microsoft.com/office/drawing/2010/main">
                  <a14:imgLayer r:embed="rId6">
                    <a14:imgEffect>
                      <a14:artisticGlowEdges/>
                    </a14:imgEffect>
                    <a14:imgEffect>
                      <a14:brightnessContrast contrast="100000"/>
                    </a14:imgEffect>
                  </a14:imgLayer>
                </a14:imgProps>
              </a:ext>
              <a:ext uri="{28A0092B-C50C-407E-A947-70E740481C1C}">
                <a14:useLocalDpi xmlns:a14="http://schemas.microsoft.com/office/drawing/2010/main" val="0"/>
              </a:ext>
            </a:extLst>
          </a:blip>
          <a:srcRect/>
          <a:stretch>
            <a:fillRect/>
          </a:stretch>
        </a:blipFill>
        <a:ln w="25400" cap="flat" cmpd="sng" algn="ctr">
          <a:solidFill>
            <a:srgbClr val="898989"/>
          </a:solidFill>
          <a:prstDash val="solid"/>
        </a:ln>
        <a:effectLst/>
      </dsp:spPr>
      <dsp:style>
        <a:lnRef idx="2">
          <a:scrgbClr r="0" g="0" b="0"/>
        </a:lnRef>
        <a:fillRef idx="1">
          <a:scrgbClr r="0" g="0" b="0"/>
        </a:fillRef>
        <a:effectRef idx="0">
          <a:scrgbClr r="0" g="0" b="0"/>
        </a:effectRef>
        <a:fontRef idx="minor"/>
      </dsp:style>
    </dsp:sp>
    <dsp:sp modelId="{7A54C05B-D022-48F1-A5BC-6D0DDD7A389A}">
      <dsp:nvSpPr>
        <dsp:cNvPr id="0" name=""/>
        <dsp:cNvSpPr/>
      </dsp:nvSpPr>
      <dsp:spPr>
        <a:xfrm>
          <a:off x="2434027" y="966036"/>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8035903"/>
              <a:satOff val="-12057"/>
              <a:lumOff val="-1961"/>
              <a:alphaOff val="0"/>
            </a:schemeClr>
          </a:solidFill>
          <a:prstDash val="solid"/>
        </a:ln>
        <a:effectLst/>
      </dsp:spPr>
      <dsp:style>
        <a:lnRef idx="2">
          <a:scrgbClr r="0" g="0" b="0"/>
        </a:lnRef>
        <a:fillRef idx="1">
          <a:scrgbClr r="0" g="0" b="0"/>
        </a:fillRef>
        <a:effectRef idx="0">
          <a:scrgbClr r="0" g="0" b="0"/>
        </a:effectRef>
        <a:fontRef idx="minor"/>
      </dsp:style>
    </dsp:sp>
    <dsp:sp modelId="{7557687F-9AB0-4EFF-9D3C-2ACFD8B4FE8A}">
      <dsp:nvSpPr>
        <dsp:cNvPr id="0" name=""/>
        <dsp:cNvSpPr/>
      </dsp:nvSpPr>
      <dsp:spPr>
        <a:xfrm>
          <a:off x="3608022" y="1095350"/>
          <a:ext cx="1415277" cy="1214852"/>
        </a:xfrm>
        <a:prstGeom prst="hexagon">
          <a:avLst>
            <a:gd name="adj" fmla="val 25000"/>
            <a:gd name="vf" fmla="val 115470"/>
          </a:avLst>
        </a:prstGeom>
        <a:solidFill>
          <a:schemeClr val="accent5">
            <a:lumMod val="75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487</a:t>
          </a:r>
          <a:r>
            <a:rPr lang="en-US" sz="1300" kern="1200" dirty="0"/>
            <a:t> </a:t>
          </a:r>
          <a:br>
            <a:rPr lang="en-US" sz="1300" kern="1200" dirty="0"/>
          </a:br>
          <a:r>
            <a:rPr lang="en-US" sz="1300" kern="1200" dirty="0"/>
            <a:t>Retained in Employment</a:t>
          </a:r>
        </a:p>
      </dsp:txBody>
      <dsp:txXfrm>
        <a:off x="3827199" y="1283489"/>
        <a:ext cx="976923" cy="838574"/>
      </dsp:txXfrm>
    </dsp:sp>
    <dsp:sp modelId="{9CA9A3D4-0201-41D4-816B-36203DB747AF}">
      <dsp:nvSpPr>
        <dsp:cNvPr id="0" name=""/>
        <dsp:cNvSpPr/>
      </dsp:nvSpPr>
      <dsp:spPr>
        <a:xfrm>
          <a:off x="4825035" y="1631541"/>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9643083"/>
              <a:satOff val="-14469"/>
              <a:lumOff val="-2353"/>
              <a:alphaOff val="0"/>
            </a:schemeClr>
          </a:solidFill>
          <a:prstDash val="solid"/>
        </a:ln>
        <a:effectLst/>
      </dsp:spPr>
      <dsp:style>
        <a:lnRef idx="2">
          <a:scrgbClr r="0" g="0" b="0"/>
        </a:lnRef>
        <a:fillRef idx="1">
          <a:scrgbClr r="0" g="0" b="0"/>
        </a:fillRef>
        <a:effectRef idx="0">
          <a:scrgbClr r="0" g="0" b="0"/>
        </a:effectRef>
        <a:fontRef idx="minor"/>
      </dsp:style>
    </dsp:sp>
    <dsp:sp modelId="{D93C8202-B4A2-417B-AF93-2752CDBAF71C}">
      <dsp:nvSpPr>
        <dsp:cNvPr id="0" name=""/>
        <dsp:cNvSpPr/>
      </dsp:nvSpPr>
      <dsp:spPr>
        <a:xfrm>
          <a:off x="4819424" y="1763102"/>
          <a:ext cx="1415277" cy="1214852"/>
        </a:xfrm>
        <a:prstGeom prst="hexagon">
          <a:avLst>
            <a:gd name="adj" fmla="val 25000"/>
            <a:gd name="vf" fmla="val 115470"/>
          </a:avLst>
        </a:prstGeom>
        <a:blipFill>
          <a:blip xmlns:r="http://schemas.openxmlformats.org/officeDocument/2006/relationships"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t="-8000" b="-8000"/>
          </a:stretch>
        </a:blip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sp>
    <dsp:sp modelId="{FC2344AF-8644-489D-96B4-7CEF74BC46A0}">
      <dsp:nvSpPr>
        <dsp:cNvPr id="0" name=""/>
        <dsp:cNvSpPr/>
      </dsp:nvSpPr>
      <dsp:spPr>
        <a:xfrm>
          <a:off x="5104973" y="1784601"/>
          <a:ext cx="165219" cy="142470"/>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1B660-304A-0C45-8362-25E82F2E7D1A}">
      <dsp:nvSpPr>
        <dsp:cNvPr id="0" name=""/>
        <dsp:cNvSpPr/>
      </dsp:nvSpPr>
      <dsp:spPr>
        <a:xfrm>
          <a:off x="2191046" y="1306089"/>
          <a:ext cx="1517481" cy="522330"/>
        </a:xfrm>
        <a:custGeom>
          <a:avLst/>
          <a:gdLst/>
          <a:ahLst/>
          <a:cxnLst/>
          <a:rect l="0" t="0" r="0" b="0"/>
          <a:pathLst>
            <a:path>
              <a:moveTo>
                <a:pt x="0" y="0"/>
              </a:moveTo>
              <a:lnTo>
                <a:pt x="0" y="347107"/>
              </a:lnTo>
              <a:lnTo>
                <a:pt x="1517481" y="347107"/>
              </a:lnTo>
              <a:lnTo>
                <a:pt x="1517481" y="522330"/>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30BCF91-5994-2044-81BC-E029013DA0AA}">
      <dsp:nvSpPr>
        <dsp:cNvPr id="0" name=""/>
        <dsp:cNvSpPr/>
      </dsp:nvSpPr>
      <dsp:spPr>
        <a:xfrm>
          <a:off x="735567" y="3040449"/>
          <a:ext cx="1299110" cy="584714"/>
        </a:xfrm>
        <a:custGeom>
          <a:avLst/>
          <a:gdLst/>
          <a:ahLst/>
          <a:cxnLst/>
          <a:rect l="0" t="0" r="0" b="0"/>
          <a:pathLst>
            <a:path>
              <a:moveTo>
                <a:pt x="0" y="0"/>
              </a:moveTo>
              <a:lnTo>
                <a:pt x="0" y="409491"/>
              </a:lnTo>
              <a:lnTo>
                <a:pt x="1299110" y="409491"/>
              </a:lnTo>
              <a:lnTo>
                <a:pt x="1299110" y="58471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11F25EAC-EF1F-0A41-A139-8A007967E6A7}">
      <dsp:nvSpPr>
        <dsp:cNvPr id="0" name=""/>
        <dsp:cNvSpPr/>
      </dsp:nvSpPr>
      <dsp:spPr>
        <a:xfrm>
          <a:off x="735567" y="1306089"/>
          <a:ext cx="1455479" cy="533284"/>
        </a:xfrm>
        <a:custGeom>
          <a:avLst/>
          <a:gdLst/>
          <a:ahLst/>
          <a:cxnLst/>
          <a:rect l="0" t="0" r="0" b="0"/>
          <a:pathLst>
            <a:path>
              <a:moveTo>
                <a:pt x="1455479" y="0"/>
              </a:moveTo>
              <a:lnTo>
                <a:pt x="1455479" y="358061"/>
              </a:lnTo>
              <a:lnTo>
                <a:pt x="0" y="358061"/>
              </a:lnTo>
              <a:lnTo>
                <a:pt x="0" y="53328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5C1FE5D2-DC51-E14D-8544-A3E28AE58614}">
      <dsp:nvSpPr>
        <dsp:cNvPr id="0" name=""/>
        <dsp:cNvSpPr/>
      </dsp:nvSpPr>
      <dsp:spPr>
        <a:xfrm>
          <a:off x="1116726" y="-14493"/>
          <a:ext cx="2148640" cy="1320583"/>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9A4F00F8-6A67-5C4B-9E84-0DC5D6ECE23B}">
      <dsp:nvSpPr>
        <dsp:cNvPr id="0" name=""/>
        <dsp:cNvSpPr/>
      </dsp:nvSpPr>
      <dsp:spPr>
        <a:xfrm>
          <a:off x="1326888" y="185160"/>
          <a:ext cx="2148640" cy="1320583"/>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a:cs typeface="Arial"/>
            </a:rPr>
            <a:t>Program Referral / </a:t>
          </a:r>
        </a:p>
        <a:p>
          <a:pPr marL="0" lvl="0" indent="0" algn="ctr" defTabSz="622300">
            <a:lnSpc>
              <a:spcPct val="90000"/>
            </a:lnSpc>
            <a:spcBef>
              <a:spcPct val="0"/>
            </a:spcBef>
            <a:spcAft>
              <a:spcPct val="35000"/>
            </a:spcAft>
            <a:buNone/>
          </a:pPr>
          <a:r>
            <a:rPr lang="en-US" sz="1400" b="1" kern="1200" dirty="0">
              <a:latin typeface="Arial"/>
              <a:cs typeface="Arial"/>
            </a:rPr>
            <a:t>Recruitment</a:t>
          </a:r>
        </a:p>
      </dsp:txBody>
      <dsp:txXfrm>
        <a:off x="1365567" y="223839"/>
        <a:ext cx="2071282" cy="1243225"/>
      </dsp:txXfrm>
    </dsp:sp>
    <dsp:sp modelId="{783A5137-820A-D847-B8CC-B414AB8AF267}">
      <dsp:nvSpPr>
        <dsp:cNvPr id="0" name=""/>
        <dsp:cNvSpPr/>
      </dsp:nvSpPr>
      <dsp:spPr>
        <a:xfrm>
          <a:off x="-210162" y="1839373"/>
          <a:ext cx="1891458" cy="1201076"/>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E50DDCC-9308-574D-9786-08EE1640B632}">
      <dsp:nvSpPr>
        <dsp:cNvPr id="0" name=""/>
        <dsp:cNvSpPr/>
      </dsp:nvSpPr>
      <dsp:spPr>
        <a:xfrm>
          <a:off x="0" y="2039027"/>
          <a:ext cx="1891458" cy="120107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latin typeface="Arial"/>
              <a:cs typeface="Arial"/>
            </a:rPr>
            <a:t>Info. Session</a:t>
          </a:r>
        </a:p>
        <a:p>
          <a:pPr marL="0" lvl="0" indent="0" algn="ctr" defTabSz="622300">
            <a:lnSpc>
              <a:spcPct val="90000"/>
            </a:lnSpc>
            <a:spcBef>
              <a:spcPct val="0"/>
            </a:spcBef>
            <a:spcAft>
              <a:spcPct val="35000"/>
            </a:spcAft>
            <a:buNone/>
          </a:pPr>
          <a:r>
            <a:rPr lang="en-US" sz="1400" kern="1200" dirty="0">
              <a:latin typeface="Arial"/>
              <a:cs typeface="Arial"/>
            </a:rPr>
            <a:t>- Program Overview</a:t>
          </a:r>
        </a:p>
        <a:p>
          <a:pPr marL="0" lvl="0" indent="0" algn="ctr" defTabSz="622300">
            <a:lnSpc>
              <a:spcPct val="90000"/>
            </a:lnSpc>
            <a:spcBef>
              <a:spcPct val="0"/>
            </a:spcBef>
            <a:spcAft>
              <a:spcPct val="35000"/>
            </a:spcAft>
            <a:buNone/>
          </a:pPr>
          <a:r>
            <a:rPr lang="en-US" sz="1400" kern="1200" dirty="0">
              <a:latin typeface="Arial"/>
              <a:cs typeface="Arial"/>
            </a:rPr>
            <a:t>- Pre-assessment</a:t>
          </a:r>
        </a:p>
        <a:p>
          <a:pPr marL="0" lvl="0" indent="0" algn="ctr" defTabSz="622300">
            <a:lnSpc>
              <a:spcPct val="90000"/>
            </a:lnSpc>
            <a:spcBef>
              <a:spcPct val="0"/>
            </a:spcBef>
            <a:spcAft>
              <a:spcPct val="35000"/>
            </a:spcAft>
            <a:buNone/>
          </a:pPr>
          <a:r>
            <a:rPr lang="en-US" sz="1400" kern="1200" dirty="0">
              <a:latin typeface="Arial"/>
              <a:cs typeface="Arial"/>
            </a:rPr>
            <a:t>- Interview</a:t>
          </a:r>
        </a:p>
      </dsp:txBody>
      <dsp:txXfrm>
        <a:off x="35178" y="2074205"/>
        <a:ext cx="1821102" cy="1130720"/>
      </dsp:txXfrm>
    </dsp:sp>
    <dsp:sp modelId="{D841183A-AE99-E34F-AEEC-BFDDDA6B149E}">
      <dsp:nvSpPr>
        <dsp:cNvPr id="0" name=""/>
        <dsp:cNvSpPr/>
      </dsp:nvSpPr>
      <dsp:spPr>
        <a:xfrm>
          <a:off x="1088948" y="3625163"/>
          <a:ext cx="1891458" cy="1201076"/>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55779194-4F51-174B-9273-E67853468299}">
      <dsp:nvSpPr>
        <dsp:cNvPr id="0" name=""/>
        <dsp:cNvSpPr/>
      </dsp:nvSpPr>
      <dsp:spPr>
        <a:xfrm>
          <a:off x="1299110" y="3824817"/>
          <a:ext cx="1891458" cy="120107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a:cs typeface="Arial"/>
            </a:rPr>
            <a:t>Program Selection</a:t>
          </a:r>
        </a:p>
      </dsp:txBody>
      <dsp:txXfrm>
        <a:off x="1334288" y="3859995"/>
        <a:ext cx="1821102" cy="1130720"/>
      </dsp:txXfrm>
    </dsp:sp>
    <dsp:sp modelId="{646F3537-73EB-B949-918D-3B7B930AA6F5}">
      <dsp:nvSpPr>
        <dsp:cNvPr id="0" name=""/>
        <dsp:cNvSpPr/>
      </dsp:nvSpPr>
      <dsp:spPr>
        <a:xfrm>
          <a:off x="2762798" y="1828419"/>
          <a:ext cx="1891458" cy="1201076"/>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9CED845-19D1-E94E-8929-4CD240F70DCF}">
      <dsp:nvSpPr>
        <dsp:cNvPr id="0" name=""/>
        <dsp:cNvSpPr/>
      </dsp:nvSpPr>
      <dsp:spPr>
        <a:xfrm>
          <a:off x="2972960" y="2028073"/>
          <a:ext cx="1891458" cy="120107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a:cs typeface="Arial"/>
            </a:rPr>
            <a:t>One-on-One Info Sessions </a:t>
          </a:r>
        </a:p>
        <a:p>
          <a:pPr marL="0" lvl="0" indent="0" algn="ctr" defTabSz="622300">
            <a:lnSpc>
              <a:spcPct val="90000"/>
            </a:lnSpc>
            <a:spcBef>
              <a:spcPct val="0"/>
            </a:spcBef>
            <a:spcAft>
              <a:spcPct val="35000"/>
            </a:spcAft>
            <a:buNone/>
          </a:pPr>
          <a:r>
            <a:rPr lang="en-US" sz="1400" b="1" kern="1200" dirty="0">
              <a:latin typeface="Arial"/>
              <a:cs typeface="Arial"/>
            </a:rPr>
            <a:t>Or</a:t>
          </a:r>
        </a:p>
        <a:p>
          <a:pPr marL="0" lvl="0" indent="0" algn="ctr" defTabSz="622300">
            <a:lnSpc>
              <a:spcPct val="90000"/>
            </a:lnSpc>
            <a:spcBef>
              <a:spcPct val="0"/>
            </a:spcBef>
            <a:spcAft>
              <a:spcPct val="35000"/>
            </a:spcAft>
            <a:buNone/>
          </a:pPr>
          <a:r>
            <a:rPr lang="en-US" sz="1400" b="1" kern="1200" dirty="0">
              <a:latin typeface="Arial"/>
              <a:cs typeface="Arial"/>
            </a:rPr>
            <a:t>Small Group</a:t>
          </a:r>
        </a:p>
      </dsp:txBody>
      <dsp:txXfrm>
        <a:off x="3008138" y="2063251"/>
        <a:ext cx="1821102" cy="113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6C785-98B7-4E5A-BF8D-DFEE87C9213C}">
      <dsp:nvSpPr>
        <dsp:cNvPr id="0" name=""/>
        <dsp:cNvSpPr/>
      </dsp:nvSpPr>
      <dsp:spPr>
        <a:xfrm>
          <a:off x="1664557" y="0"/>
          <a:ext cx="2130353" cy="2130570"/>
        </a:xfrm>
        <a:prstGeom prst="circularArrow">
          <a:avLst>
            <a:gd name="adj1" fmla="val 10980"/>
            <a:gd name="adj2" fmla="val 1142322"/>
            <a:gd name="adj3" fmla="val 4500000"/>
            <a:gd name="adj4" fmla="val 10800000"/>
            <a:gd name="adj5" fmla="val 12500"/>
          </a:avLst>
        </a:prstGeom>
        <a:solidFill>
          <a:schemeClr val="tx2">
            <a:lumMod val="75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5F3DA26-8111-4D5F-90F5-142318BA3A61}">
      <dsp:nvSpPr>
        <dsp:cNvPr id="0" name=""/>
        <dsp:cNvSpPr/>
      </dsp:nvSpPr>
      <dsp:spPr>
        <a:xfrm>
          <a:off x="2146937" y="476319"/>
          <a:ext cx="1188858" cy="96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Meet w/Placement Team throughout programs</a:t>
          </a:r>
        </a:p>
      </dsp:txBody>
      <dsp:txXfrm>
        <a:off x="2146937" y="476319"/>
        <a:ext cx="1188858" cy="967606"/>
      </dsp:txXfrm>
    </dsp:sp>
    <dsp:sp modelId="{232C032F-4248-413A-81F3-3A6FE5D0E090}">
      <dsp:nvSpPr>
        <dsp:cNvPr id="0" name=""/>
        <dsp:cNvSpPr/>
      </dsp:nvSpPr>
      <dsp:spPr>
        <a:xfrm>
          <a:off x="1072726" y="1224329"/>
          <a:ext cx="2130353" cy="2130570"/>
        </a:xfrm>
        <a:prstGeom prst="leftCircularArrow">
          <a:avLst>
            <a:gd name="adj1" fmla="val 10980"/>
            <a:gd name="adj2" fmla="val 1142322"/>
            <a:gd name="adj3" fmla="val 6300000"/>
            <a:gd name="adj4" fmla="val 18900000"/>
            <a:gd name="adj5" fmla="val 12500"/>
          </a:avLst>
        </a:prstGeom>
        <a:solidFill>
          <a:srgbClr val="F79420"/>
        </a:solidFill>
        <a:ln w="38100" cap="flat" cmpd="sng" algn="ctr">
          <a:solidFill>
            <a:srgbClr val="F7942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7036BFF-87D8-4363-A379-54B97704066C}">
      <dsp:nvSpPr>
        <dsp:cNvPr id="0" name=""/>
        <dsp:cNvSpPr/>
      </dsp:nvSpPr>
      <dsp:spPr>
        <a:xfrm>
          <a:off x="1540676" y="1763682"/>
          <a:ext cx="1188858" cy="106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t>Softskills</a:t>
          </a:r>
          <a:r>
            <a:rPr lang="en-US" sz="1400" kern="1200" dirty="0"/>
            <a:t> </a:t>
          </a:r>
          <a:br>
            <a:rPr lang="en-US" sz="1400" kern="1200" dirty="0"/>
          </a:br>
          <a:r>
            <a:rPr lang="en-US" sz="1400" kern="1200" dirty="0"/>
            <a:t>Workshops throughout </a:t>
          </a:r>
          <a:br>
            <a:rPr lang="en-US" sz="1400" kern="1200" dirty="0"/>
          </a:br>
          <a:r>
            <a:rPr lang="en-US" sz="1400" kern="1200" dirty="0"/>
            <a:t>program</a:t>
          </a:r>
        </a:p>
      </dsp:txBody>
      <dsp:txXfrm>
        <a:off x="1540676" y="1763682"/>
        <a:ext cx="1188858" cy="1062598"/>
      </dsp:txXfrm>
    </dsp:sp>
    <dsp:sp modelId="{AA923A03-A95A-43E7-955E-1819732C5D2F}">
      <dsp:nvSpPr>
        <dsp:cNvPr id="0" name=""/>
        <dsp:cNvSpPr/>
      </dsp:nvSpPr>
      <dsp:spPr>
        <a:xfrm>
          <a:off x="1664557" y="2453178"/>
          <a:ext cx="2130353" cy="2130570"/>
        </a:xfrm>
        <a:prstGeom prst="circularArrow">
          <a:avLst>
            <a:gd name="adj1" fmla="val 10980"/>
            <a:gd name="adj2" fmla="val 1142322"/>
            <a:gd name="adj3" fmla="val 4500000"/>
            <a:gd name="adj4" fmla="val 13500000"/>
            <a:gd name="adj5" fmla="val 12500"/>
          </a:avLst>
        </a:prstGeom>
        <a:solidFill>
          <a:schemeClr val="tx2">
            <a:lumMod val="75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D34D919-5910-4514-84EA-46F7DE3B3C5E}">
      <dsp:nvSpPr>
        <dsp:cNvPr id="0" name=""/>
        <dsp:cNvSpPr/>
      </dsp:nvSpPr>
      <dsp:spPr>
        <a:xfrm>
          <a:off x="2134906" y="2906683"/>
          <a:ext cx="1188858" cy="122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Focused on Job Matching and</a:t>
          </a:r>
          <a:br>
            <a:rPr lang="en-US" sz="1400" kern="1200" dirty="0"/>
          </a:br>
          <a:r>
            <a:rPr lang="en-US" sz="1400" kern="1200" dirty="0"/>
            <a:t>Student Interest Placement</a:t>
          </a:r>
        </a:p>
      </dsp:txBody>
      <dsp:txXfrm>
        <a:off x="2134906" y="2906683"/>
        <a:ext cx="1188858" cy="1229776"/>
      </dsp:txXfrm>
    </dsp:sp>
    <dsp:sp modelId="{BBF2C38F-ED44-4AC8-808B-6B5374D92900}">
      <dsp:nvSpPr>
        <dsp:cNvPr id="0" name=""/>
        <dsp:cNvSpPr/>
      </dsp:nvSpPr>
      <dsp:spPr>
        <a:xfrm>
          <a:off x="1188506" y="3866877"/>
          <a:ext cx="1830241" cy="1831126"/>
        </a:xfrm>
        <a:prstGeom prst="blockArc">
          <a:avLst>
            <a:gd name="adj1" fmla="val 0"/>
            <a:gd name="adj2" fmla="val 18900000"/>
            <a:gd name="adj3" fmla="val 12740"/>
          </a:avLst>
        </a:prstGeom>
        <a:solidFill>
          <a:srgbClr val="F79420"/>
        </a:solidFill>
        <a:ln w="38100" cap="flat" cmpd="sng" algn="ctr">
          <a:solidFill>
            <a:srgbClr val="F7942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E05309E-745F-4B09-8AEB-60518EB1608F}">
      <dsp:nvSpPr>
        <dsp:cNvPr id="0" name=""/>
        <dsp:cNvSpPr/>
      </dsp:nvSpPr>
      <dsp:spPr>
        <a:xfrm>
          <a:off x="1540676" y="4277570"/>
          <a:ext cx="1188858" cy="94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Consistent </a:t>
          </a:r>
          <a:br>
            <a:rPr lang="en-US" sz="1400" kern="1200" dirty="0"/>
          </a:br>
          <a:r>
            <a:rPr lang="en-US" sz="1400" kern="1200" dirty="0"/>
            <a:t>Follow-up and</a:t>
          </a:r>
          <a:br>
            <a:rPr lang="en-US" sz="1400" kern="1200" dirty="0"/>
          </a:br>
          <a:r>
            <a:rPr lang="en-US" sz="1400" kern="1200" dirty="0"/>
            <a:t>Contact</a:t>
          </a:r>
        </a:p>
      </dsp:txBody>
      <dsp:txXfrm>
        <a:off x="1540676" y="4277570"/>
        <a:ext cx="1188858" cy="941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8A10A-1BA0-40B3-87E7-D21EB60D5AAF}">
      <dsp:nvSpPr>
        <dsp:cNvPr id="0" name=""/>
        <dsp:cNvSpPr/>
      </dsp:nvSpPr>
      <dsp:spPr>
        <a:xfrm>
          <a:off x="1943164" y="282473"/>
          <a:ext cx="2145807" cy="2145807"/>
        </a:xfrm>
        <a:prstGeom prst="pieWedge">
          <a:avLst/>
        </a:prstGeom>
        <a:solidFill>
          <a:srgbClr val="F79420"/>
        </a:solidFill>
        <a:ln>
          <a:noFill/>
        </a:ln>
        <a:effectLst/>
        <a:scene3d>
          <a:camera prst="orthographicFront">
            <a:rot lat="0" lon="0" rev="0"/>
          </a:camera>
          <a:lightRig rig="contrasting" dir="t">
            <a:rot lat="0" lon="0" rev="1200000"/>
          </a:lightRig>
        </a:scene3d>
      </dsp:spPr>
      <dsp:style>
        <a:lnRef idx="0">
          <a:scrgbClr r="0" g="0" b="0"/>
        </a:lnRef>
        <a:fillRef idx="0">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Employer Relations</a:t>
          </a:r>
        </a:p>
      </dsp:txBody>
      <dsp:txXfrm>
        <a:off x="2571656" y="910965"/>
        <a:ext cx="1517315" cy="1517315"/>
      </dsp:txXfrm>
    </dsp:sp>
    <dsp:sp modelId="{A7D789EB-5CEC-4879-BFC8-65A07EF20939}">
      <dsp:nvSpPr>
        <dsp:cNvPr id="0" name=""/>
        <dsp:cNvSpPr/>
      </dsp:nvSpPr>
      <dsp:spPr>
        <a:xfrm rot="5400000">
          <a:off x="4188085" y="282473"/>
          <a:ext cx="2145807" cy="2145807"/>
        </a:xfrm>
        <a:prstGeom prst="pieWedge">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Student Selection</a:t>
          </a:r>
        </a:p>
      </dsp:txBody>
      <dsp:txXfrm rot="-5400000">
        <a:off x="4188085" y="910965"/>
        <a:ext cx="1517315" cy="1517315"/>
      </dsp:txXfrm>
    </dsp:sp>
    <dsp:sp modelId="{1D1C57B3-4582-45EC-BE16-6205E41A378F}">
      <dsp:nvSpPr>
        <dsp:cNvPr id="0" name=""/>
        <dsp:cNvSpPr/>
      </dsp:nvSpPr>
      <dsp:spPr>
        <a:xfrm rot="10800000">
          <a:off x="4188085" y="2527394"/>
          <a:ext cx="2145807" cy="2145807"/>
        </a:xfrm>
        <a:prstGeom prst="pieWedge">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Case Mgmt.</a:t>
          </a:r>
        </a:p>
      </dsp:txBody>
      <dsp:txXfrm rot="10800000">
        <a:off x="4188085" y="2527394"/>
        <a:ext cx="1517315" cy="1517315"/>
      </dsp:txXfrm>
    </dsp:sp>
    <dsp:sp modelId="{0D8139FB-AE2E-4462-A882-B40D4A9DEECC}">
      <dsp:nvSpPr>
        <dsp:cNvPr id="0" name=""/>
        <dsp:cNvSpPr/>
      </dsp:nvSpPr>
      <dsp:spPr>
        <a:xfrm rot="16200000">
          <a:off x="1943164" y="2527394"/>
          <a:ext cx="2145807" cy="2145807"/>
        </a:xfrm>
        <a:prstGeom prst="pieWedg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Job Placement</a:t>
          </a:r>
        </a:p>
      </dsp:txBody>
      <dsp:txXfrm rot="5400000">
        <a:off x="2571656" y="2527394"/>
        <a:ext cx="1517315" cy="1517315"/>
      </dsp:txXfrm>
    </dsp:sp>
    <dsp:sp modelId="{DF2B35C2-6C13-4D05-A38B-2D1639FA8E45}">
      <dsp:nvSpPr>
        <dsp:cNvPr id="0" name=""/>
        <dsp:cNvSpPr/>
      </dsp:nvSpPr>
      <dsp:spPr>
        <a:xfrm>
          <a:off x="3750636" y="1833601"/>
          <a:ext cx="740873" cy="644237"/>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3FD1CD0-4A17-4BFB-AE02-03032F773C53}">
      <dsp:nvSpPr>
        <dsp:cNvPr id="0" name=""/>
        <dsp:cNvSpPr/>
      </dsp:nvSpPr>
      <dsp:spPr>
        <a:xfrm rot="10800000">
          <a:off x="3768091" y="2524150"/>
          <a:ext cx="740873" cy="644237"/>
        </a:xfrm>
        <a:prstGeom prst="circular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FC407-DD1B-4541-94B6-7A73D484B82D}">
      <dsp:nvSpPr>
        <dsp:cNvPr id="0" name=""/>
        <dsp:cNvSpPr/>
      </dsp:nvSpPr>
      <dsp:spPr>
        <a:xfrm rot="5400000">
          <a:off x="2519318" y="87963"/>
          <a:ext cx="1158715" cy="1344177"/>
        </a:xfrm>
        <a:prstGeom prst="diamond">
          <a:avLst/>
        </a:prstGeom>
        <a:noFill/>
        <a:ln w="38100" cap="flat" cmpd="sng" algn="ctr">
          <a:solidFill>
            <a:srgbClr val="F7942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n>
                <a:noFill/>
              </a:ln>
              <a:solidFill>
                <a:srgbClr val="F79420"/>
              </a:solidFill>
            </a:rPr>
            <a:t>Six Sigma</a:t>
          </a:r>
          <a:endParaRPr lang="en-US" sz="1600" b="0" kern="1200" dirty="0">
            <a:ln>
              <a:noFill/>
            </a:ln>
            <a:solidFill>
              <a:srgbClr val="F79420"/>
            </a:solidFill>
            <a:effectLst/>
          </a:endParaRPr>
        </a:p>
      </dsp:txBody>
      <dsp:txXfrm rot="-5400000">
        <a:off x="2762631" y="470373"/>
        <a:ext cx="672089" cy="579357"/>
      </dsp:txXfrm>
    </dsp:sp>
    <dsp:sp modelId="{48B2B141-0B80-4865-936E-440D0F60B7C6}">
      <dsp:nvSpPr>
        <dsp:cNvPr id="0" name=""/>
        <dsp:cNvSpPr/>
      </dsp:nvSpPr>
      <dsp:spPr>
        <a:xfrm>
          <a:off x="3822916" y="292150"/>
          <a:ext cx="1540268" cy="69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Lean Manufacturing</a:t>
          </a:r>
        </a:p>
      </dsp:txBody>
      <dsp:txXfrm>
        <a:off x="3822916" y="292150"/>
        <a:ext cx="1540268" cy="695229"/>
      </dsp:txXfrm>
    </dsp:sp>
    <dsp:sp modelId="{19730652-DCB1-4D47-8B34-17A956996EAE}">
      <dsp:nvSpPr>
        <dsp:cNvPr id="0" name=""/>
        <dsp:cNvSpPr/>
      </dsp:nvSpPr>
      <dsp:spPr>
        <a:xfrm rot="5400000">
          <a:off x="1179798" y="-76053"/>
          <a:ext cx="1158715" cy="1310829"/>
        </a:xfrm>
        <a:prstGeom prst="diamond">
          <a:avLst/>
        </a:prstGeom>
        <a:solidFill>
          <a:schemeClr val="accent5">
            <a:lumMod val="75000"/>
          </a:schemeClr>
        </a:solidFill>
        <a:ln w="38100" cap="flat" cmpd="sng" algn="ctr">
          <a:solidFill>
            <a:schemeClr val="accent5">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Industrial Electrical</a:t>
          </a:r>
        </a:p>
      </dsp:txBody>
      <dsp:txXfrm rot="-5400000">
        <a:off x="1431448" y="289683"/>
        <a:ext cx="655415" cy="579357"/>
      </dsp:txXfrm>
    </dsp:sp>
    <dsp:sp modelId="{E31EF327-1984-45DC-B47B-2E45A688DBC8}">
      <dsp:nvSpPr>
        <dsp:cNvPr id="0" name=""/>
        <dsp:cNvSpPr/>
      </dsp:nvSpPr>
      <dsp:spPr>
        <a:xfrm rot="5400000">
          <a:off x="1751584" y="887007"/>
          <a:ext cx="1158715" cy="1312231"/>
        </a:xfrm>
        <a:prstGeom prst="diamond">
          <a:avLst/>
        </a:prstGeom>
        <a:solidFill>
          <a:srgbClr val="F79420"/>
        </a:solidFill>
        <a:ln w="38100" cap="flat" cmpd="sng" algn="ctr">
          <a:solidFill>
            <a:srgbClr val="F7942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Project Mgmt.</a:t>
          </a:r>
        </a:p>
      </dsp:txBody>
      <dsp:txXfrm rot="-5400000">
        <a:off x="2002884" y="1253444"/>
        <a:ext cx="656115" cy="579357"/>
      </dsp:txXfrm>
    </dsp:sp>
    <dsp:sp modelId="{986DAB9E-BDBB-4C65-9011-723F1474F9D3}">
      <dsp:nvSpPr>
        <dsp:cNvPr id="0" name=""/>
        <dsp:cNvSpPr/>
      </dsp:nvSpPr>
      <dsp:spPr>
        <a:xfrm>
          <a:off x="370239" y="1120514"/>
          <a:ext cx="1251412" cy="69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n-US" sz="1600" kern="1200" dirty="0"/>
            <a:t>CNC Programming</a:t>
          </a:r>
        </a:p>
      </dsp:txBody>
      <dsp:txXfrm>
        <a:off x="370239" y="1120514"/>
        <a:ext cx="1251412" cy="695229"/>
      </dsp:txXfrm>
    </dsp:sp>
    <dsp:sp modelId="{D4839E26-7A5B-4223-9583-551BD5659863}">
      <dsp:nvSpPr>
        <dsp:cNvPr id="0" name=""/>
        <dsp:cNvSpPr/>
      </dsp:nvSpPr>
      <dsp:spPr>
        <a:xfrm rot="5400000">
          <a:off x="3223909" y="919978"/>
          <a:ext cx="1158715" cy="1270667"/>
        </a:xfrm>
        <a:prstGeom prst="diamond">
          <a:avLst/>
        </a:prstGeom>
        <a:solidFill>
          <a:schemeClr val="accent5">
            <a:lumMod val="75000"/>
          </a:schemeClr>
        </a:solidFill>
        <a:ln w="38100" cap="flat" cmpd="sng" algn="ctr">
          <a:solidFill>
            <a:schemeClr val="accent5">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bg1"/>
              </a:solidFill>
            </a:rPr>
            <a:t>Haz</a:t>
          </a:r>
          <a:r>
            <a:rPr lang="en-US" sz="1800" b="1" kern="1200" dirty="0">
              <a:solidFill>
                <a:schemeClr val="bg1"/>
              </a:solidFill>
            </a:rPr>
            <a:t>.</a:t>
          </a:r>
          <a:br>
            <a:rPr lang="en-US" sz="1800" b="1" kern="1200" dirty="0">
              <a:solidFill>
                <a:schemeClr val="bg1"/>
              </a:solidFill>
            </a:rPr>
          </a:br>
          <a:r>
            <a:rPr lang="en-US" sz="1800" b="1" kern="1200" dirty="0">
              <a:solidFill>
                <a:schemeClr val="bg1"/>
              </a:solidFill>
            </a:rPr>
            <a:t>Mat.</a:t>
          </a:r>
        </a:p>
      </dsp:txBody>
      <dsp:txXfrm rot="-5400000">
        <a:off x="3485600" y="1265633"/>
        <a:ext cx="635333" cy="579357"/>
      </dsp:txXfrm>
    </dsp:sp>
    <dsp:sp modelId="{F46F3383-5F54-4F63-AC2E-322BEF946A1F}">
      <dsp:nvSpPr>
        <dsp:cNvPr id="0" name=""/>
        <dsp:cNvSpPr/>
      </dsp:nvSpPr>
      <dsp:spPr>
        <a:xfrm rot="5400000">
          <a:off x="2519450" y="1749164"/>
          <a:ext cx="1158715" cy="1265738"/>
        </a:xfrm>
        <a:prstGeom prst="diamond">
          <a:avLst/>
        </a:prstGeom>
        <a:solidFill>
          <a:schemeClr val="lt1">
            <a:hueOff val="0"/>
            <a:satOff val="0"/>
            <a:lumOff val="0"/>
            <a:alphaOff val="0"/>
          </a:schemeClr>
        </a:solidFill>
        <a:ln w="38100" cap="flat" cmpd="sng" algn="ctr">
          <a:solidFill>
            <a:srgbClr val="F7942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79420"/>
              </a:solidFill>
            </a:rPr>
            <a:t>Comp Skills</a:t>
          </a:r>
        </a:p>
      </dsp:txBody>
      <dsp:txXfrm rot="-5400000">
        <a:off x="2782373" y="2092355"/>
        <a:ext cx="632869" cy="579357"/>
      </dsp:txXfrm>
    </dsp:sp>
    <dsp:sp modelId="{06C38210-4371-4396-A2A7-11C8DAC73442}">
      <dsp:nvSpPr>
        <dsp:cNvPr id="0" name=""/>
        <dsp:cNvSpPr/>
      </dsp:nvSpPr>
      <dsp:spPr>
        <a:xfrm>
          <a:off x="3824015" y="2061011"/>
          <a:ext cx="1293126" cy="69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Print </a:t>
          </a:r>
          <a:br>
            <a:rPr lang="en-US" sz="1600" kern="1200" dirty="0"/>
          </a:br>
          <a:r>
            <a:rPr lang="en-US" sz="1600" kern="1200" dirty="0"/>
            <a:t>Reading</a:t>
          </a:r>
        </a:p>
      </dsp:txBody>
      <dsp:txXfrm>
        <a:off x="3824015" y="2061011"/>
        <a:ext cx="1293126" cy="695229"/>
      </dsp:txXfrm>
    </dsp:sp>
    <dsp:sp modelId="{66169A46-B296-4709-9C7F-ADAF45B99199}">
      <dsp:nvSpPr>
        <dsp:cNvPr id="0" name=""/>
        <dsp:cNvSpPr/>
      </dsp:nvSpPr>
      <dsp:spPr>
        <a:xfrm rot="5400000">
          <a:off x="1085422" y="1708980"/>
          <a:ext cx="1158715" cy="1299085"/>
        </a:xfrm>
        <a:prstGeom prst="diamond">
          <a:avLst/>
        </a:prstGeom>
        <a:solidFill>
          <a:schemeClr val="accent5">
            <a:lumMod val="75000"/>
          </a:schemeClr>
        </a:solidFill>
        <a:ln w="38100" cap="flat" cmpd="sng" algn="ctr">
          <a:solidFill>
            <a:schemeClr val="accent5">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APICS</a:t>
          </a:r>
        </a:p>
      </dsp:txBody>
      <dsp:txXfrm rot="-5400000">
        <a:off x="1340008" y="2068844"/>
        <a:ext cx="649543" cy="579357"/>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0.57556</cdr:x>
      <cdr:y>0.44843</cdr:y>
    </cdr:from>
    <cdr:to>
      <cdr:x>0.8226</cdr:x>
      <cdr:y>0.55652</cdr:y>
    </cdr:to>
    <cdr:sp macro="" textlink="">
      <cdr:nvSpPr>
        <cdr:cNvPr id="2" name="TextBox 1"/>
        <cdr:cNvSpPr txBox="1"/>
      </cdr:nvSpPr>
      <cdr:spPr>
        <a:xfrm xmlns:a="http://schemas.openxmlformats.org/drawingml/2006/main">
          <a:off x="3608173" y="1804258"/>
          <a:ext cx="1548714" cy="4348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Co-Ops  (45%) </a:t>
          </a:r>
        </a:p>
      </cdr:txBody>
    </cdr:sp>
  </cdr:relSizeAnchor>
  <cdr:relSizeAnchor xmlns:cdr="http://schemas.openxmlformats.org/drawingml/2006/chartDrawing">
    <cdr:from>
      <cdr:x>0.40342</cdr:x>
      <cdr:y>0.2834</cdr:y>
    </cdr:from>
    <cdr:to>
      <cdr:x>0.59133</cdr:x>
      <cdr:y>0.35506</cdr:y>
    </cdr:to>
    <cdr:sp macro="" textlink="">
      <cdr:nvSpPr>
        <cdr:cNvPr id="3" name="TextBox 2"/>
        <cdr:cNvSpPr txBox="1"/>
      </cdr:nvSpPr>
      <cdr:spPr>
        <a:xfrm xmlns:a="http://schemas.openxmlformats.org/drawingml/2006/main">
          <a:off x="2529017" y="1140254"/>
          <a:ext cx="1178010" cy="2883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0.24113</cdr:x>
      <cdr:y>0.61713</cdr:y>
    </cdr:from>
    <cdr:to>
      <cdr:x>0.54139</cdr:x>
      <cdr:y>0.7584</cdr:y>
    </cdr:to>
    <cdr:sp macro="" textlink="">
      <cdr:nvSpPr>
        <cdr:cNvPr id="4" name="TextBox 3"/>
        <cdr:cNvSpPr txBox="1"/>
      </cdr:nvSpPr>
      <cdr:spPr>
        <a:xfrm xmlns:a="http://schemas.openxmlformats.org/drawingml/2006/main">
          <a:off x="1511643" y="2483021"/>
          <a:ext cx="1882345" cy="5684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Networking (25%)</a:t>
          </a:r>
        </a:p>
      </cdr:txBody>
    </cdr:sp>
  </cdr:relSizeAnchor>
  <cdr:relSizeAnchor xmlns:cdr="http://schemas.openxmlformats.org/drawingml/2006/chartDrawing">
    <cdr:from>
      <cdr:x>0.14849</cdr:x>
      <cdr:y>0.40505</cdr:y>
    </cdr:from>
    <cdr:to>
      <cdr:x>0.47306</cdr:x>
      <cdr:y>0.54223</cdr:y>
    </cdr:to>
    <cdr:sp macro="" textlink="">
      <cdr:nvSpPr>
        <cdr:cNvPr id="5" name="TextBox 4"/>
        <cdr:cNvSpPr txBox="1"/>
      </cdr:nvSpPr>
      <cdr:spPr>
        <a:xfrm xmlns:a="http://schemas.openxmlformats.org/drawingml/2006/main">
          <a:off x="930876" y="1629720"/>
          <a:ext cx="2034746" cy="551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Word of Mouth (25%)</a:t>
          </a:r>
        </a:p>
      </cdr:txBody>
    </cdr:sp>
  </cdr:relSizeAnchor>
  <cdr:relSizeAnchor xmlns:cdr="http://schemas.openxmlformats.org/drawingml/2006/chartDrawing">
    <cdr:from>
      <cdr:x>0.37976</cdr:x>
      <cdr:y>0.31002</cdr:y>
    </cdr:from>
    <cdr:to>
      <cdr:x>0.62024</cdr:x>
      <cdr:y>0.38577</cdr:y>
    </cdr:to>
    <cdr:sp macro="" textlink="">
      <cdr:nvSpPr>
        <cdr:cNvPr id="6" name="TextBox 5"/>
        <cdr:cNvSpPr txBox="1"/>
      </cdr:nvSpPr>
      <cdr:spPr>
        <a:xfrm xmlns:a="http://schemas.openxmlformats.org/drawingml/2006/main">
          <a:off x="2380735" y="1247346"/>
          <a:ext cx="1507524"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Drop Ins  (5%)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t>10/31/2017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BF2C1-D288-C04E-9EAE-5DBEC8177EA6}" type="datetimeFigureOut">
              <a:rPr lang="en-US" smtClean="0"/>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3A03-D9C5-8D44-BB7A-5665F947E76F}" type="slidenum">
              <a:rPr lang="en-US" smtClean="0"/>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a:t>
            </a:fld>
            <a:endParaRPr lang="en-US"/>
          </a:p>
        </p:txBody>
      </p:sp>
    </p:spTree>
    <p:extLst>
      <p:ext uri="{BB962C8B-B14F-4D97-AF65-F5344CB8AC3E}">
        <p14:creationId xmlns:p14="http://schemas.microsoft.com/office/powerpoint/2010/main" val="134252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33</a:t>
            </a:fld>
            <a:endParaRPr lang="en-US"/>
          </a:p>
        </p:txBody>
      </p:sp>
    </p:spTree>
    <p:extLst>
      <p:ext uri="{BB962C8B-B14F-4D97-AF65-F5344CB8AC3E}">
        <p14:creationId xmlns:p14="http://schemas.microsoft.com/office/powerpoint/2010/main" val="412560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34</a:t>
            </a:fld>
            <a:endParaRPr lang="en-US"/>
          </a:p>
        </p:txBody>
      </p:sp>
    </p:spTree>
    <p:extLst>
      <p:ext uri="{BB962C8B-B14F-4D97-AF65-F5344CB8AC3E}">
        <p14:creationId xmlns:p14="http://schemas.microsoft.com/office/powerpoint/2010/main" val="212101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35</a:t>
            </a:fld>
            <a:endParaRPr lang="en-US"/>
          </a:p>
        </p:txBody>
      </p:sp>
    </p:spTree>
    <p:extLst>
      <p:ext uri="{BB962C8B-B14F-4D97-AF65-F5344CB8AC3E}">
        <p14:creationId xmlns:p14="http://schemas.microsoft.com/office/powerpoint/2010/main" val="179133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36</a:t>
            </a:fld>
            <a:endParaRPr lang="en-US"/>
          </a:p>
        </p:txBody>
      </p:sp>
    </p:spTree>
    <p:extLst>
      <p:ext uri="{BB962C8B-B14F-4D97-AF65-F5344CB8AC3E}">
        <p14:creationId xmlns:p14="http://schemas.microsoft.com/office/powerpoint/2010/main" val="3752180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37</a:t>
            </a:fld>
            <a:endParaRPr lang="en-US"/>
          </a:p>
        </p:txBody>
      </p:sp>
    </p:spTree>
    <p:extLst>
      <p:ext uri="{BB962C8B-B14F-4D97-AF65-F5344CB8AC3E}">
        <p14:creationId xmlns:p14="http://schemas.microsoft.com/office/powerpoint/2010/main" val="105815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39</a:t>
            </a:fld>
            <a:endParaRPr lang="en-US"/>
          </a:p>
        </p:txBody>
      </p:sp>
    </p:spTree>
    <p:extLst>
      <p:ext uri="{BB962C8B-B14F-4D97-AF65-F5344CB8AC3E}">
        <p14:creationId xmlns:p14="http://schemas.microsoft.com/office/powerpoint/2010/main" val="58795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a:t>
            </a:fld>
            <a:endParaRPr lang="en-US"/>
          </a:p>
        </p:txBody>
      </p:sp>
    </p:spTree>
    <p:extLst>
      <p:ext uri="{BB962C8B-B14F-4D97-AF65-F5344CB8AC3E}">
        <p14:creationId xmlns:p14="http://schemas.microsoft.com/office/powerpoint/2010/main" val="309940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6</a:t>
            </a:fld>
            <a:endParaRPr lang="en-US"/>
          </a:p>
        </p:txBody>
      </p:sp>
    </p:spTree>
    <p:extLst>
      <p:ext uri="{BB962C8B-B14F-4D97-AF65-F5344CB8AC3E}">
        <p14:creationId xmlns:p14="http://schemas.microsoft.com/office/powerpoint/2010/main" val="3099404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3E3A03-D9C5-8D44-BB7A-5665F947E76F}" type="slidenum">
              <a:rPr lang="en-US" smtClean="0"/>
              <a:t>11</a:t>
            </a:fld>
            <a:endParaRPr lang="en-US" dirty="0"/>
          </a:p>
        </p:txBody>
      </p:sp>
    </p:spTree>
    <p:extLst>
      <p:ext uri="{BB962C8B-B14F-4D97-AF65-F5344CB8AC3E}">
        <p14:creationId xmlns:p14="http://schemas.microsoft.com/office/powerpoint/2010/main" val="269000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20</a:t>
            </a:fld>
            <a:endParaRPr lang="en-US"/>
          </a:p>
        </p:txBody>
      </p:sp>
    </p:spTree>
    <p:extLst>
      <p:ext uri="{BB962C8B-B14F-4D97-AF65-F5344CB8AC3E}">
        <p14:creationId xmlns:p14="http://schemas.microsoft.com/office/powerpoint/2010/main" val="269000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22</a:t>
            </a:fld>
            <a:endParaRPr lang="en-US"/>
          </a:p>
        </p:txBody>
      </p:sp>
    </p:spTree>
    <p:extLst>
      <p:ext uri="{BB962C8B-B14F-4D97-AF65-F5344CB8AC3E}">
        <p14:creationId xmlns:p14="http://schemas.microsoft.com/office/powerpoint/2010/main" val="174199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9DFF2-12C4-2742-9B2A-E17C3F136243}" type="slidenum">
              <a:rPr lang="en-US" smtClean="0"/>
              <a:t>30</a:t>
            </a:fld>
            <a:endParaRPr lang="en-US"/>
          </a:p>
        </p:txBody>
      </p:sp>
    </p:spTree>
    <p:extLst>
      <p:ext uri="{BB962C8B-B14F-4D97-AF65-F5344CB8AC3E}">
        <p14:creationId xmlns:p14="http://schemas.microsoft.com/office/powerpoint/2010/main" val="411561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31</a:t>
            </a:fld>
            <a:endParaRPr lang="en-US"/>
          </a:p>
        </p:txBody>
      </p:sp>
    </p:spTree>
    <p:extLst>
      <p:ext uri="{BB962C8B-B14F-4D97-AF65-F5344CB8AC3E}">
        <p14:creationId xmlns:p14="http://schemas.microsoft.com/office/powerpoint/2010/main" val="2510900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32</a:t>
            </a:fld>
            <a:endParaRPr lang="en-US"/>
          </a:p>
        </p:txBody>
      </p:sp>
    </p:spTree>
    <p:extLst>
      <p:ext uri="{BB962C8B-B14F-4D97-AF65-F5344CB8AC3E}">
        <p14:creationId xmlns:p14="http://schemas.microsoft.com/office/powerpoint/2010/main" val="211150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a:t>Clicks to edit Master title style</a:t>
            </a:r>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a:t>Clicks to edit master title style</a:t>
            </a:r>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pic>
        <p:nvPicPr>
          <p:cNvPr id="4" name="Picture 3" descr="DOL-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7175" y="4495764"/>
            <a:ext cx="1044051" cy="1034136"/>
          </a:xfrm>
          <a:prstGeom prst="rect">
            <a:avLst/>
          </a:prstGeom>
        </p:spPr>
      </p:pic>
    </p:spTree>
    <p:extLst>
      <p:ext uri="{BB962C8B-B14F-4D97-AF65-F5344CB8AC3E}">
        <p14:creationId xmlns:p14="http://schemas.microsoft.com/office/powerpoint/2010/main" val="151282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descr="TAACCCT-Learning-Network-logo.eps"/>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auto">
          <a:xfrm>
            <a:off x="478816" y="6121397"/>
            <a:ext cx="1984373" cy="66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xStyles>
    <p:titleStyle>
      <a:lvl1pPr algn="l" defTabSz="457200" rtl="0" eaLnBrk="1" latinLnBrk="0" hangingPunct="1">
        <a:spcBef>
          <a:spcPct val="0"/>
        </a:spcBef>
        <a:buNone/>
        <a:defRPr sz="1600" b="1" i="0" u="none"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hyperlink" Target="https://www.nbcconnecticut.com/news/local/State-Colleges-Roll-out-Certification-Meant-to-Boost-Employment-380884381.html" TargetMode="External"/><Relationship Id="rId2" Type="http://schemas.openxmlformats.org/officeDocument/2006/relationships/hyperlink" Target="http://fox61.com/2016/05/25/partnership-between-state-community-colleges-defense-manufacturers-helps-students-find-jobs/" TargetMode="Externa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wtnh.com/2016/08/02/next-phase-for-advanced-manufacturing-enrollment-program-for-ct-veterans-announc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TAACCCT.workforceGPS.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TAACCCT@dol.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34892" y="1155699"/>
            <a:ext cx="8539992" cy="2865967"/>
          </a:xfrm>
        </p:spPr>
        <p:txBody>
          <a:bodyPr>
            <a:normAutofit fontScale="77500" lnSpcReduction="20000"/>
          </a:bodyPr>
          <a:lstStyle/>
          <a:p>
            <a:pPr algn="ctr"/>
            <a:r>
              <a:rPr lang="en-US" sz="4000" dirty="0"/>
              <a:t>TAACCCT Job Placement Strategies: From Enrollment to Employment</a:t>
            </a:r>
          </a:p>
          <a:p>
            <a:pPr algn="ctr"/>
            <a:endParaRPr lang="en-US" sz="3200" dirty="0"/>
          </a:p>
          <a:p>
            <a:pPr algn="ctr"/>
            <a:r>
              <a:rPr lang="en-US" sz="3200" dirty="0"/>
              <a:t>October 31, 2017</a:t>
            </a:r>
          </a:p>
          <a:p>
            <a:pPr algn="ctr"/>
            <a:r>
              <a:rPr lang="en-US" sz="3200" dirty="0"/>
              <a:t>3:00 – 4:00 p.m. EST</a:t>
            </a:r>
          </a:p>
          <a:p>
            <a:pPr algn="ctr"/>
            <a:r>
              <a:rPr lang="en-US" sz="3200" dirty="0"/>
              <a:t> </a:t>
            </a:r>
          </a:p>
          <a:p>
            <a:pPr algn="ctr"/>
            <a:r>
              <a:rPr lang="en-US" sz="2900" dirty="0"/>
              <a:t> </a:t>
            </a:r>
          </a:p>
        </p:txBody>
      </p:sp>
      <p:sp>
        <p:nvSpPr>
          <p:cNvPr id="8" name="Title 1"/>
          <p:cNvSpPr txBox="1">
            <a:spLocks/>
          </p:cNvSpPr>
          <p:nvPr/>
        </p:nvSpPr>
        <p:spPr>
          <a:xfrm>
            <a:off x="722313" y="3314700"/>
            <a:ext cx="7772400" cy="8315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1400" b="0" kern="1200" cap="none">
                <a:solidFill>
                  <a:schemeClr val="bg1">
                    <a:lumMod val="50000"/>
                  </a:schemeClr>
                </a:solidFill>
                <a:latin typeface="Arial"/>
                <a:ea typeface="+mj-ea"/>
                <a:cs typeface="Arial"/>
              </a:defRPr>
            </a:lvl1pPr>
          </a:lstStyle>
          <a:p>
            <a:endParaRPr lang="en-US" dirty="0"/>
          </a:p>
        </p:txBody>
      </p:sp>
    </p:spTree>
    <p:extLst>
      <p:ext uri="{BB962C8B-B14F-4D97-AF65-F5344CB8AC3E}">
        <p14:creationId xmlns:p14="http://schemas.microsoft.com/office/powerpoint/2010/main" val="194418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1800" b="1" cap="none" dirty="0">
                <a:solidFill>
                  <a:srgbClr val="FFFFFF"/>
                </a:solidFill>
              </a:rPr>
              <a:t>CAMI Grant</a:t>
            </a:r>
          </a:p>
        </p:txBody>
      </p:sp>
      <p:sp>
        <p:nvSpPr>
          <p:cNvPr id="3" name="Rounded Rectangle 2"/>
          <p:cNvSpPr/>
          <p:nvPr/>
        </p:nvSpPr>
        <p:spPr>
          <a:xfrm>
            <a:off x="2495184" y="2567440"/>
            <a:ext cx="1154009" cy="2156694"/>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Rounded Rectangle 3"/>
          <p:cNvSpPr/>
          <p:nvPr/>
        </p:nvSpPr>
        <p:spPr>
          <a:xfrm>
            <a:off x="1068995" y="2567441"/>
            <a:ext cx="1154009" cy="215669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3876319" y="2567441"/>
            <a:ext cx="1154009" cy="2156694"/>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Oval 5"/>
          <p:cNvSpPr/>
          <p:nvPr/>
        </p:nvSpPr>
        <p:spPr>
          <a:xfrm>
            <a:off x="1052395" y="2077380"/>
            <a:ext cx="1154009" cy="1079387"/>
          </a:xfrm>
          <a:prstGeom prst="ellipse">
            <a:avLst/>
          </a:prstGeom>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86%</a:t>
            </a:r>
          </a:p>
        </p:txBody>
      </p:sp>
      <p:sp>
        <p:nvSpPr>
          <p:cNvPr id="7" name="Oval 6"/>
          <p:cNvSpPr/>
          <p:nvPr/>
        </p:nvSpPr>
        <p:spPr>
          <a:xfrm>
            <a:off x="2495184" y="2077380"/>
            <a:ext cx="1154009" cy="1079387"/>
          </a:xfrm>
          <a:prstGeom prst="ellipse">
            <a:avLst/>
          </a:prstGeom>
          <a:effectLst>
            <a:outerShdw blurRad="50800" dist="635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bg1"/>
                </a:solidFill>
              </a:rPr>
              <a:t>25%</a:t>
            </a:r>
          </a:p>
        </p:txBody>
      </p:sp>
      <p:sp>
        <p:nvSpPr>
          <p:cNvPr id="8" name="Oval 7"/>
          <p:cNvSpPr/>
          <p:nvPr/>
        </p:nvSpPr>
        <p:spPr>
          <a:xfrm>
            <a:off x="3876319" y="2077380"/>
            <a:ext cx="1154009" cy="1079387"/>
          </a:xfrm>
          <a:prstGeom prst="ellipse">
            <a:avLst/>
          </a:prstGeom>
          <a:effectLst>
            <a:outerShdw blurRad="50800" dist="635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bg1"/>
                </a:solidFill>
              </a:rPr>
              <a:t>32%</a:t>
            </a:r>
          </a:p>
        </p:txBody>
      </p:sp>
      <p:sp>
        <p:nvSpPr>
          <p:cNvPr id="9" name="TextBox 8"/>
          <p:cNvSpPr txBox="1"/>
          <p:nvPr/>
        </p:nvSpPr>
        <p:spPr>
          <a:xfrm>
            <a:off x="1021248" y="3123696"/>
            <a:ext cx="1246808" cy="1169551"/>
          </a:xfrm>
          <a:prstGeom prst="rect">
            <a:avLst/>
          </a:prstGeom>
          <a:noFill/>
        </p:spPr>
        <p:txBody>
          <a:bodyPr wrap="square" rtlCol="0">
            <a:spAutoFit/>
          </a:bodyPr>
          <a:lstStyle/>
          <a:p>
            <a:pPr algn="ctr"/>
            <a:r>
              <a:rPr lang="en-US" sz="1400" dirty="0">
                <a:solidFill>
                  <a:schemeClr val="tx2"/>
                </a:solidFill>
              </a:rPr>
              <a:t>Completers self-reported that they became employed</a:t>
            </a:r>
          </a:p>
        </p:txBody>
      </p:sp>
      <p:sp>
        <p:nvSpPr>
          <p:cNvPr id="10" name="TextBox 9"/>
          <p:cNvSpPr txBox="1"/>
          <p:nvPr/>
        </p:nvSpPr>
        <p:spPr>
          <a:xfrm>
            <a:off x="2447348" y="3123333"/>
            <a:ext cx="1249679" cy="1169551"/>
          </a:xfrm>
          <a:prstGeom prst="rect">
            <a:avLst/>
          </a:prstGeom>
          <a:noFill/>
        </p:spPr>
        <p:txBody>
          <a:bodyPr wrap="square" rtlCol="0">
            <a:spAutoFit/>
          </a:bodyPr>
          <a:lstStyle/>
          <a:p>
            <a:pPr algn="ctr"/>
            <a:r>
              <a:rPr lang="en-US" sz="1400" dirty="0">
                <a:solidFill>
                  <a:schemeClr val="tx2"/>
                </a:solidFill>
              </a:rPr>
              <a:t>Participants identified  themselves as incumbent workers</a:t>
            </a:r>
          </a:p>
        </p:txBody>
      </p:sp>
      <p:sp>
        <p:nvSpPr>
          <p:cNvPr id="11" name="TextBox 10"/>
          <p:cNvSpPr txBox="1"/>
          <p:nvPr/>
        </p:nvSpPr>
        <p:spPr>
          <a:xfrm>
            <a:off x="3828991" y="3123697"/>
            <a:ext cx="1249679" cy="1169551"/>
          </a:xfrm>
          <a:prstGeom prst="rect">
            <a:avLst/>
          </a:prstGeom>
          <a:noFill/>
        </p:spPr>
        <p:txBody>
          <a:bodyPr wrap="square" rtlCol="0">
            <a:spAutoFit/>
          </a:bodyPr>
          <a:lstStyle/>
          <a:p>
            <a:pPr algn="ctr"/>
            <a:r>
              <a:rPr lang="en-US" sz="1400" dirty="0">
                <a:solidFill>
                  <a:schemeClr val="tx2"/>
                </a:solidFill>
              </a:rPr>
              <a:t>Incumbent workers switched to manufacturing-related jobs</a:t>
            </a:r>
          </a:p>
        </p:txBody>
      </p:sp>
      <p:sp>
        <p:nvSpPr>
          <p:cNvPr id="12" name="Rounded Rectangle 11"/>
          <p:cNvSpPr/>
          <p:nvPr/>
        </p:nvSpPr>
        <p:spPr>
          <a:xfrm>
            <a:off x="5276925" y="2567440"/>
            <a:ext cx="1154009" cy="2156694"/>
          </a:xfrm>
          <a:prstGeom prst="round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Oval 12"/>
          <p:cNvSpPr/>
          <p:nvPr/>
        </p:nvSpPr>
        <p:spPr>
          <a:xfrm>
            <a:off x="5258733" y="2077378"/>
            <a:ext cx="1154009" cy="1079387"/>
          </a:xfrm>
          <a:prstGeom prst="ellipse">
            <a:avLst/>
          </a:prstGeom>
          <a:effectLst>
            <a:outerShdw blurRad="50800" dist="635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bg1"/>
                </a:solidFill>
              </a:rPr>
              <a:t>69%</a:t>
            </a:r>
          </a:p>
        </p:txBody>
      </p:sp>
      <p:sp>
        <p:nvSpPr>
          <p:cNvPr id="14" name="TextBox 13"/>
          <p:cNvSpPr txBox="1"/>
          <p:nvPr/>
        </p:nvSpPr>
        <p:spPr>
          <a:xfrm>
            <a:off x="5257454" y="3123696"/>
            <a:ext cx="1249679" cy="1384995"/>
          </a:xfrm>
          <a:prstGeom prst="rect">
            <a:avLst/>
          </a:prstGeom>
          <a:noFill/>
        </p:spPr>
        <p:txBody>
          <a:bodyPr wrap="square" rtlCol="0">
            <a:spAutoFit/>
          </a:bodyPr>
          <a:lstStyle/>
          <a:p>
            <a:pPr algn="ctr"/>
            <a:r>
              <a:rPr lang="en-US" sz="1400" dirty="0">
                <a:solidFill>
                  <a:schemeClr val="tx2"/>
                </a:solidFill>
              </a:rPr>
              <a:t>Incumbent workers received training  at  behest of employer</a:t>
            </a:r>
          </a:p>
        </p:txBody>
      </p:sp>
      <p:sp>
        <p:nvSpPr>
          <p:cNvPr id="15" name="Rounded Rectangle 14"/>
          <p:cNvSpPr/>
          <p:nvPr/>
        </p:nvSpPr>
        <p:spPr>
          <a:xfrm>
            <a:off x="6670324" y="2567443"/>
            <a:ext cx="1154009" cy="2156694"/>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6" name="Oval 15"/>
          <p:cNvSpPr/>
          <p:nvPr/>
        </p:nvSpPr>
        <p:spPr>
          <a:xfrm>
            <a:off x="6670324" y="2077380"/>
            <a:ext cx="1154009" cy="1079387"/>
          </a:xfrm>
          <a:prstGeom prst="ellipse">
            <a:avLst/>
          </a:prstGeom>
          <a:effectLst>
            <a:outerShdw blurRad="50800" dist="635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bg1"/>
                </a:solidFill>
              </a:rPr>
              <a:t>53%</a:t>
            </a:r>
          </a:p>
        </p:txBody>
      </p:sp>
      <p:sp>
        <p:nvSpPr>
          <p:cNvPr id="17" name="TextBox 16"/>
          <p:cNvSpPr txBox="1"/>
          <p:nvPr/>
        </p:nvSpPr>
        <p:spPr>
          <a:xfrm>
            <a:off x="6616975" y="3123699"/>
            <a:ext cx="1249677" cy="738664"/>
          </a:xfrm>
          <a:prstGeom prst="rect">
            <a:avLst/>
          </a:prstGeom>
          <a:noFill/>
        </p:spPr>
        <p:txBody>
          <a:bodyPr wrap="square" rtlCol="0">
            <a:spAutoFit/>
          </a:bodyPr>
          <a:lstStyle/>
          <a:p>
            <a:pPr algn="ctr"/>
            <a:r>
              <a:rPr lang="en-US" sz="1400" dirty="0">
                <a:solidFill>
                  <a:schemeClr val="tx2"/>
                </a:solidFill>
              </a:rPr>
              <a:t>Participants began an internship</a:t>
            </a:r>
          </a:p>
        </p:txBody>
      </p:sp>
      <p:sp>
        <p:nvSpPr>
          <p:cNvPr id="18" name="TextBox 17"/>
          <p:cNvSpPr txBox="1"/>
          <p:nvPr/>
        </p:nvSpPr>
        <p:spPr>
          <a:xfrm>
            <a:off x="1021248" y="4848777"/>
            <a:ext cx="7422225" cy="1015663"/>
          </a:xfrm>
          <a:prstGeom prst="rect">
            <a:avLst/>
          </a:prstGeom>
          <a:noFill/>
        </p:spPr>
        <p:txBody>
          <a:bodyPr wrap="none" rtlCol="0">
            <a:spAutoFit/>
          </a:bodyPr>
          <a:lstStyle/>
          <a:p>
            <a:pPr marL="171450" indent="-171450">
              <a:buFont typeface="Wingdings" panose="05000000000000000000" pitchFamily="2" charset="2"/>
              <a:buChar char="§"/>
            </a:pPr>
            <a:r>
              <a:rPr lang="en-US" sz="1200" dirty="0">
                <a:solidFill>
                  <a:schemeClr val="tx2"/>
                </a:solidFill>
              </a:rPr>
              <a:t>Item #1 includes completers that become employed within the quarter </a:t>
            </a:r>
            <a:r>
              <a:rPr lang="en-US" sz="1200" u="sng" dirty="0">
                <a:solidFill>
                  <a:schemeClr val="tx2"/>
                </a:solidFill>
              </a:rPr>
              <a:t>and</a:t>
            </a:r>
            <a:r>
              <a:rPr lang="en-US" sz="1200" dirty="0">
                <a:solidFill>
                  <a:schemeClr val="tx2"/>
                </a:solidFill>
              </a:rPr>
              <a:t> after the quarter they completed</a:t>
            </a:r>
          </a:p>
          <a:p>
            <a:pPr marL="171450" indent="-171450">
              <a:buFont typeface="Wingdings" panose="05000000000000000000" pitchFamily="2" charset="2"/>
              <a:buChar char="§"/>
            </a:pPr>
            <a:r>
              <a:rPr lang="en-US" sz="1200" dirty="0">
                <a:solidFill>
                  <a:schemeClr val="tx2"/>
                </a:solidFill>
              </a:rPr>
              <a:t>Items #1 and #5 do not include the 530 participants that began Fall 2017</a:t>
            </a:r>
          </a:p>
          <a:p>
            <a:pPr marL="171450" indent="-171450">
              <a:buFont typeface="Wingdings" panose="05000000000000000000" pitchFamily="2" charset="2"/>
              <a:buChar char="§"/>
            </a:pPr>
            <a:r>
              <a:rPr lang="en-US" sz="1200" dirty="0">
                <a:solidFill>
                  <a:schemeClr val="tx2"/>
                </a:solidFill>
              </a:rPr>
              <a:t>Items #2 and #4 will not change</a:t>
            </a:r>
          </a:p>
          <a:p>
            <a:pPr marL="171450" indent="-171450">
              <a:buFont typeface="Wingdings" panose="05000000000000000000" pitchFamily="2" charset="2"/>
              <a:buChar char="§"/>
            </a:pPr>
            <a:r>
              <a:rPr lang="en-US" sz="1200" dirty="0">
                <a:solidFill>
                  <a:schemeClr val="tx2"/>
                </a:solidFill>
              </a:rPr>
              <a:t>Items #1, #3, and #5 will increase in QR2 2018</a:t>
            </a:r>
          </a:p>
          <a:p>
            <a:pPr marL="171450" indent="-171450">
              <a:buFont typeface="Wingdings" panose="05000000000000000000" pitchFamily="2" charset="2"/>
              <a:buChar char="§"/>
            </a:pPr>
            <a:r>
              <a:rPr lang="en-US" sz="1200" dirty="0">
                <a:solidFill>
                  <a:schemeClr val="tx2"/>
                </a:solidFill>
              </a:rPr>
              <a:t>Post-completion employment data is self-reported and is captured via exit interview and phone call and/or email </a:t>
            </a:r>
          </a:p>
        </p:txBody>
      </p:sp>
      <p:sp>
        <p:nvSpPr>
          <p:cNvPr id="19" name="TextBox 18"/>
          <p:cNvSpPr txBox="1"/>
          <p:nvPr/>
        </p:nvSpPr>
        <p:spPr>
          <a:xfrm>
            <a:off x="1515221" y="1660951"/>
            <a:ext cx="359394" cy="369332"/>
          </a:xfrm>
          <a:prstGeom prst="rect">
            <a:avLst/>
          </a:prstGeom>
          <a:noFill/>
        </p:spPr>
        <p:txBody>
          <a:bodyPr wrap="none" rtlCol="0">
            <a:spAutoFit/>
          </a:bodyPr>
          <a:lstStyle/>
          <a:p>
            <a:r>
              <a:rPr lang="en-US" dirty="0">
                <a:solidFill>
                  <a:schemeClr val="tx2"/>
                </a:solidFill>
              </a:rPr>
              <a:t>1.</a:t>
            </a:r>
          </a:p>
        </p:txBody>
      </p:sp>
      <p:sp>
        <p:nvSpPr>
          <p:cNvPr id="20" name="TextBox 19"/>
          <p:cNvSpPr txBox="1"/>
          <p:nvPr/>
        </p:nvSpPr>
        <p:spPr>
          <a:xfrm>
            <a:off x="2892490" y="1663882"/>
            <a:ext cx="359394" cy="369332"/>
          </a:xfrm>
          <a:prstGeom prst="rect">
            <a:avLst/>
          </a:prstGeom>
          <a:noFill/>
        </p:spPr>
        <p:txBody>
          <a:bodyPr wrap="none" rtlCol="0">
            <a:spAutoFit/>
          </a:bodyPr>
          <a:lstStyle/>
          <a:p>
            <a:r>
              <a:rPr lang="en-US" dirty="0">
                <a:solidFill>
                  <a:schemeClr val="tx2"/>
                </a:solidFill>
              </a:rPr>
              <a:t>2.</a:t>
            </a:r>
          </a:p>
        </p:txBody>
      </p:sp>
      <p:sp>
        <p:nvSpPr>
          <p:cNvPr id="21" name="TextBox 20"/>
          <p:cNvSpPr txBox="1"/>
          <p:nvPr/>
        </p:nvSpPr>
        <p:spPr>
          <a:xfrm>
            <a:off x="4269759" y="1663882"/>
            <a:ext cx="359394" cy="369332"/>
          </a:xfrm>
          <a:prstGeom prst="rect">
            <a:avLst/>
          </a:prstGeom>
          <a:noFill/>
        </p:spPr>
        <p:txBody>
          <a:bodyPr wrap="none" rtlCol="0">
            <a:spAutoFit/>
          </a:bodyPr>
          <a:lstStyle/>
          <a:p>
            <a:r>
              <a:rPr lang="en-US" dirty="0">
                <a:solidFill>
                  <a:schemeClr val="tx2"/>
                </a:solidFill>
              </a:rPr>
              <a:t>3.</a:t>
            </a:r>
          </a:p>
        </p:txBody>
      </p:sp>
      <p:sp>
        <p:nvSpPr>
          <p:cNvPr id="22" name="TextBox 21"/>
          <p:cNvSpPr txBox="1"/>
          <p:nvPr/>
        </p:nvSpPr>
        <p:spPr>
          <a:xfrm>
            <a:off x="5674232" y="1663882"/>
            <a:ext cx="359394" cy="369332"/>
          </a:xfrm>
          <a:prstGeom prst="rect">
            <a:avLst/>
          </a:prstGeom>
          <a:noFill/>
        </p:spPr>
        <p:txBody>
          <a:bodyPr wrap="none" rtlCol="0">
            <a:spAutoFit/>
          </a:bodyPr>
          <a:lstStyle/>
          <a:p>
            <a:r>
              <a:rPr lang="en-US" dirty="0">
                <a:solidFill>
                  <a:schemeClr val="tx2"/>
                </a:solidFill>
              </a:rPr>
              <a:t>4.</a:t>
            </a:r>
          </a:p>
        </p:txBody>
      </p:sp>
      <p:sp>
        <p:nvSpPr>
          <p:cNvPr id="23" name="TextBox 22"/>
          <p:cNvSpPr txBox="1"/>
          <p:nvPr/>
        </p:nvSpPr>
        <p:spPr>
          <a:xfrm>
            <a:off x="7078705" y="1663882"/>
            <a:ext cx="359394" cy="369332"/>
          </a:xfrm>
          <a:prstGeom prst="rect">
            <a:avLst/>
          </a:prstGeom>
          <a:noFill/>
        </p:spPr>
        <p:txBody>
          <a:bodyPr wrap="none" rtlCol="0">
            <a:spAutoFit/>
          </a:bodyPr>
          <a:lstStyle/>
          <a:p>
            <a:r>
              <a:rPr lang="en-US" dirty="0">
                <a:solidFill>
                  <a:schemeClr val="tx2"/>
                </a:solidFill>
              </a:rPr>
              <a:t>5.</a:t>
            </a:r>
          </a:p>
        </p:txBody>
      </p:sp>
      <p:sp>
        <p:nvSpPr>
          <p:cNvPr id="24" name="TextBox 23"/>
          <p:cNvSpPr txBox="1"/>
          <p:nvPr/>
        </p:nvSpPr>
        <p:spPr>
          <a:xfrm>
            <a:off x="5337463" y="422098"/>
            <a:ext cx="3645867" cy="4086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schemeClr val="tx2"/>
                </a:solidFill>
              </a:rPr>
              <a:t>Employment &amp; Internship Snapshot</a:t>
            </a:r>
          </a:p>
        </p:txBody>
      </p:sp>
    </p:spTree>
    <p:extLst>
      <p:ext uri="{BB962C8B-B14F-4D97-AF65-F5344CB8AC3E}">
        <p14:creationId xmlns:p14="http://schemas.microsoft.com/office/powerpoint/2010/main" val="74027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1800" b="1" cap="none" dirty="0">
                <a:solidFill>
                  <a:srgbClr val="FFFFFF"/>
                </a:solidFill>
              </a:rPr>
              <a:t>CAMI Grant</a:t>
            </a:r>
          </a:p>
        </p:txBody>
      </p:sp>
      <p:sp>
        <p:nvSpPr>
          <p:cNvPr id="5" name="Text Placeholder 2"/>
          <p:cNvSpPr>
            <a:spLocks noGrp="1"/>
          </p:cNvSpPr>
          <p:nvPr>
            <p:ph type="body" idx="4294967295"/>
          </p:nvPr>
        </p:nvSpPr>
        <p:spPr>
          <a:xfrm>
            <a:off x="1371600" y="1290638"/>
            <a:ext cx="7772400" cy="4848225"/>
          </a:xfrm>
          <a:ln>
            <a:noFill/>
          </a:ln>
        </p:spPr>
        <p:txBody>
          <a:bodyPr anchor="t">
            <a:normAutofit/>
          </a:bodyPr>
          <a:lstStyle/>
          <a:p>
            <a:pPr marL="342900" indent="-342900">
              <a:buFont typeface="Arial"/>
              <a:buChar char="•"/>
            </a:pPr>
            <a:endParaRPr lang="en-US" b="0" dirty="0"/>
          </a:p>
          <a:p>
            <a:pPr marL="342900" indent="-342900">
              <a:buFont typeface="Arial"/>
              <a:buChar char="•"/>
            </a:pPr>
            <a:endParaRPr lang="en-US" b="0" dirty="0"/>
          </a:p>
          <a:p>
            <a:pPr marL="342900" indent="-342900">
              <a:buFont typeface="Arial"/>
              <a:buChar char="•"/>
            </a:pPr>
            <a:endParaRPr lang="en-US" b="0" dirty="0"/>
          </a:p>
          <a:p>
            <a:pPr marL="342900" indent="-342900">
              <a:buFont typeface="Arial"/>
              <a:buChar char="•"/>
            </a:pPr>
            <a:endParaRPr lang="en-US" b="0" dirty="0"/>
          </a:p>
        </p:txBody>
      </p:sp>
      <p:graphicFrame>
        <p:nvGraphicFramePr>
          <p:cNvPr id="6" name="Content Placeholder 3"/>
          <p:cNvGraphicFramePr>
            <a:graphicFrameLocks/>
          </p:cNvGraphicFramePr>
          <p:nvPr>
            <p:extLst>
              <p:ext uri="{D42A27DB-BD31-4B8C-83A1-F6EECF244321}">
                <p14:modId xmlns:p14="http://schemas.microsoft.com/office/powerpoint/2010/main" val="451735612"/>
              </p:ext>
            </p:extLst>
          </p:nvPr>
        </p:nvGraphicFramePr>
        <p:xfrm>
          <a:off x="385583" y="1602513"/>
          <a:ext cx="3304771" cy="42238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668965905"/>
              </p:ext>
            </p:extLst>
          </p:nvPr>
        </p:nvGraphicFramePr>
        <p:xfrm>
          <a:off x="4040150" y="1609923"/>
          <a:ext cx="4754053" cy="421648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515099" y="6138863"/>
            <a:ext cx="2397369" cy="548521"/>
          </a:xfrm>
          <a:prstGeom prst="snip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dirty="0"/>
              <a:t>521 Unduplicated Employers</a:t>
            </a:r>
          </a:p>
        </p:txBody>
      </p:sp>
      <p:sp>
        <p:nvSpPr>
          <p:cNvPr id="2" name="TextBox 1"/>
          <p:cNvSpPr txBox="1"/>
          <p:nvPr/>
        </p:nvSpPr>
        <p:spPr>
          <a:xfrm>
            <a:off x="6579930" y="422098"/>
            <a:ext cx="2431579" cy="408623"/>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chemeClr val="tx2"/>
                </a:solidFill>
              </a:rPr>
              <a:t>Employer Contributions</a:t>
            </a:r>
          </a:p>
        </p:txBody>
      </p:sp>
    </p:spTree>
    <p:extLst>
      <p:ext uri="{BB962C8B-B14F-4D97-AF65-F5344CB8AC3E}">
        <p14:creationId xmlns:p14="http://schemas.microsoft.com/office/powerpoint/2010/main" val="151852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1800" b="1" cap="none" dirty="0">
                <a:solidFill>
                  <a:srgbClr val="FFFFFF"/>
                </a:solidFill>
              </a:rPr>
              <a:t>CAMI Grant</a:t>
            </a:r>
          </a:p>
        </p:txBody>
      </p:sp>
      <p:sp>
        <p:nvSpPr>
          <p:cNvPr id="3" name="TextBox 2"/>
          <p:cNvSpPr txBox="1"/>
          <p:nvPr/>
        </p:nvSpPr>
        <p:spPr>
          <a:xfrm>
            <a:off x="6064250" y="422098"/>
            <a:ext cx="2902370" cy="408623"/>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chemeClr val="tx2"/>
                </a:solidFill>
              </a:rPr>
              <a:t>Creative Employer Strategies</a:t>
            </a:r>
          </a:p>
        </p:txBody>
      </p:sp>
      <p:sp>
        <p:nvSpPr>
          <p:cNvPr id="4" name="TextBox 3"/>
          <p:cNvSpPr txBox="1"/>
          <p:nvPr/>
        </p:nvSpPr>
        <p:spPr>
          <a:xfrm>
            <a:off x="685800" y="1732548"/>
            <a:ext cx="7776208" cy="367760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dirty="0">
              <a:solidFill>
                <a:schemeClr val="bg1"/>
              </a:solidFill>
            </a:endParaRPr>
          </a:p>
          <a:p>
            <a:r>
              <a:rPr lang="en-US" sz="3600" dirty="0">
                <a:solidFill>
                  <a:schemeClr val="bg1"/>
                </a:solidFill>
              </a:rPr>
              <a:t>EXAMPLES:</a:t>
            </a:r>
          </a:p>
          <a:p>
            <a:pPr marL="342900" indent="-342900">
              <a:buAutoNum type="arabicPeriod"/>
            </a:pPr>
            <a:r>
              <a:rPr lang="en-US" sz="2400" dirty="0">
                <a:solidFill>
                  <a:schemeClr val="bg1"/>
                </a:solidFill>
              </a:rPr>
              <a:t>Governor-Appointment Statewide Advisory Council</a:t>
            </a:r>
          </a:p>
          <a:p>
            <a:pPr marL="342900" indent="-342900">
              <a:buAutoNum type="arabicPeriod"/>
            </a:pPr>
            <a:r>
              <a:rPr lang="en-US" sz="2400" dirty="0">
                <a:solidFill>
                  <a:schemeClr val="bg1"/>
                </a:solidFill>
              </a:rPr>
              <a:t>Employer Satisfaction Survey</a:t>
            </a:r>
          </a:p>
          <a:p>
            <a:pPr marL="342900" indent="-342900">
              <a:buAutoNum type="arabicPeriod"/>
            </a:pPr>
            <a:r>
              <a:rPr lang="en-US" sz="2400" dirty="0">
                <a:solidFill>
                  <a:schemeClr val="bg1"/>
                </a:solidFill>
              </a:rPr>
              <a:t>Recruitment Strategy – EDAC Technologies</a:t>
            </a:r>
          </a:p>
          <a:p>
            <a:pPr marL="342900" indent="-342900">
              <a:buFontTx/>
              <a:buAutoNum type="arabicPeriod"/>
            </a:pPr>
            <a:r>
              <a:rPr lang="en-US" sz="2400" dirty="0">
                <a:solidFill>
                  <a:schemeClr val="bg1"/>
                </a:solidFill>
              </a:rPr>
              <a:t>CT Department of Labor – Unemployed Population</a:t>
            </a:r>
          </a:p>
          <a:p>
            <a:pPr marL="342900" indent="-342900">
              <a:buAutoNum type="arabicPeriod"/>
            </a:pPr>
            <a:r>
              <a:rPr lang="en-US" sz="2400" dirty="0">
                <a:solidFill>
                  <a:schemeClr val="bg1"/>
                </a:solidFill>
              </a:rPr>
              <a:t>Joint Effort – Changing Perception of Manufacturing</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42166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3939" y="1191937"/>
            <a:ext cx="8229600" cy="4525963"/>
          </a:xfrm>
        </p:spPr>
        <p:txBody>
          <a:bodyPr/>
          <a:lstStyle/>
          <a:p>
            <a:pPr marL="0" indent="0">
              <a:buNone/>
            </a:pPr>
            <a:r>
              <a:rPr lang="en-US" sz="2400" dirty="0">
                <a:solidFill>
                  <a:schemeClr val="tx2"/>
                </a:solidFill>
              </a:rPr>
              <a:t>A statewide platform to discuss…</a:t>
            </a:r>
          </a:p>
          <a:p>
            <a:pPr marL="0" indent="0">
              <a:buNone/>
            </a:pPr>
            <a:endParaRPr lang="en-US" dirty="0">
              <a:solidFill>
                <a:schemeClr val="tx2"/>
              </a:solidFill>
            </a:endParaRPr>
          </a:p>
          <a:p>
            <a:pPr>
              <a:buFont typeface="Wingdings" panose="05000000000000000000" pitchFamily="2" charset="2"/>
              <a:buChar char="§"/>
            </a:pPr>
            <a:r>
              <a:rPr lang="en-US" sz="2400" dirty="0">
                <a:solidFill>
                  <a:schemeClr val="tx2"/>
                </a:solidFill>
              </a:rPr>
              <a:t>Adopting competitive starting salaries for program completers</a:t>
            </a:r>
          </a:p>
          <a:p>
            <a:pPr>
              <a:buFont typeface="Wingdings" panose="05000000000000000000" pitchFamily="2" charset="2"/>
              <a:buChar char="§"/>
            </a:pPr>
            <a:r>
              <a:rPr lang="en-US" sz="2400" dirty="0">
                <a:solidFill>
                  <a:schemeClr val="tx2"/>
                </a:solidFill>
              </a:rPr>
              <a:t>Paying a differential for new employees with NIMS credentials</a:t>
            </a:r>
          </a:p>
          <a:p>
            <a:pPr>
              <a:buFont typeface="Wingdings" panose="05000000000000000000" pitchFamily="2" charset="2"/>
              <a:buChar char="§"/>
            </a:pPr>
            <a:r>
              <a:rPr lang="en-US" sz="2400" dirty="0">
                <a:solidFill>
                  <a:schemeClr val="tx2"/>
                </a:solidFill>
              </a:rPr>
              <a:t>Developing regionally specific curriculum</a:t>
            </a:r>
          </a:p>
          <a:p>
            <a:pPr>
              <a:buFont typeface="Wingdings" panose="05000000000000000000" pitchFamily="2" charset="2"/>
              <a:buChar char="§"/>
            </a:pPr>
            <a:r>
              <a:rPr lang="en-US" sz="2400" dirty="0">
                <a:solidFill>
                  <a:schemeClr val="tx2"/>
                </a:solidFill>
              </a:rPr>
              <a:t>Identifying soft-skills deficiencies</a:t>
            </a:r>
          </a:p>
          <a:p>
            <a:pPr>
              <a:buFont typeface="Wingdings" panose="05000000000000000000" pitchFamily="2" charset="2"/>
              <a:buChar char="§"/>
            </a:pPr>
            <a:r>
              <a:rPr lang="en-US" sz="2400" dirty="0">
                <a:solidFill>
                  <a:schemeClr val="tx2"/>
                </a:solidFill>
              </a:rPr>
              <a:t>Participating in joint education/employer initiatives</a:t>
            </a:r>
          </a:p>
          <a:p>
            <a:pPr>
              <a:buFont typeface="Wingdings" panose="05000000000000000000" pitchFamily="2" charset="2"/>
              <a:buChar char="§"/>
            </a:pPr>
            <a:r>
              <a:rPr lang="en-US" sz="2400" dirty="0">
                <a:solidFill>
                  <a:schemeClr val="tx2"/>
                </a:solidFill>
              </a:rPr>
              <a:t>Cultivating strategic plans to address “perception”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TextBox 5"/>
          <p:cNvSpPr txBox="1"/>
          <p:nvPr/>
        </p:nvSpPr>
        <p:spPr>
          <a:xfrm>
            <a:off x="5064945" y="427037"/>
            <a:ext cx="3966505" cy="408623"/>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chemeClr val="tx2"/>
                </a:solidFill>
              </a:rPr>
              <a:t>Example #1: Governor-Appointed Board</a:t>
            </a:r>
          </a:p>
        </p:txBody>
      </p:sp>
      <p:sp>
        <p:nvSpPr>
          <p:cNvPr id="7" name="Title 1"/>
          <p:cNvSpPr txBox="1">
            <a:spLocks/>
          </p:cNvSpPr>
          <p:nvPr/>
        </p:nvSpPr>
        <p:spPr>
          <a:xfrm>
            <a:off x="3378441" y="279577"/>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1800" b="1" cap="none" dirty="0">
                <a:solidFill>
                  <a:srgbClr val="FFFFFF"/>
                </a:solidFill>
              </a:rPr>
              <a:t>CAMI Grant</a:t>
            </a:r>
          </a:p>
        </p:txBody>
      </p:sp>
      <p:sp>
        <p:nvSpPr>
          <p:cNvPr id="8" name="TextBox 7"/>
          <p:cNvSpPr txBox="1"/>
          <p:nvPr/>
        </p:nvSpPr>
        <p:spPr>
          <a:xfrm>
            <a:off x="6571880" y="5702060"/>
            <a:ext cx="2149842" cy="7150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t>Added Credibility</a:t>
            </a:r>
          </a:p>
          <a:p>
            <a:r>
              <a:rPr lang="en-US" dirty="0"/>
              <a:t>Validated Employers</a:t>
            </a:r>
          </a:p>
        </p:txBody>
      </p:sp>
      <p:sp>
        <p:nvSpPr>
          <p:cNvPr id="9" name="5-Point Star 8"/>
          <p:cNvSpPr/>
          <p:nvPr/>
        </p:nvSpPr>
        <p:spPr>
          <a:xfrm>
            <a:off x="6080174" y="5357815"/>
            <a:ext cx="491706" cy="491706"/>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39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1800" b="1" cap="none" dirty="0">
                <a:solidFill>
                  <a:srgbClr val="FFFFFF"/>
                </a:solidFill>
              </a:rPr>
              <a:t>CAMI Grant</a:t>
            </a:r>
          </a:p>
        </p:txBody>
      </p:sp>
      <p:graphicFrame>
        <p:nvGraphicFramePr>
          <p:cNvPr id="3" name="Table 2"/>
          <p:cNvGraphicFramePr>
            <a:graphicFrameLocks noGrp="1"/>
          </p:cNvGraphicFramePr>
          <p:nvPr>
            <p:extLst>
              <p:ext uri="{D42A27DB-BD31-4B8C-83A1-F6EECF244321}">
                <p14:modId xmlns:p14="http://schemas.microsoft.com/office/powerpoint/2010/main" val="1310286669"/>
              </p:ext>
            </p:extLst>
          </p:nvPr>
        </p:nvGraphicFramePr>
        <p:xfrm>
          <a:off x="536334" y="1320803"/>
          <a:ext cx="7860320" cy="2966720"/>
        </p:xfrm>
        <a:graphic>
          <a:graphicData uri="http://schemas.openxmlformats.org/drawingml/2006/table">
            <a:tbl>
              <a:tblPr firstRow="1" bandRow="1">
                <a:tableStyleId>{22838BEF-8BB2-4498-84A7-C5851F593DF1}</a:tableStyleId>
              </a:tblPr>
              <a:tblGrid>
                <a:gridCol w="1125412">
                  <a:extLst>
                    <a:ext uri="{9D8B030D-6E8A-4147-A177-3AD203B41FA5}">
                      <a16:colId xmlns:a16="http://schemas.microsoft.com/office/drawing/2014/main" val="3013750811"/>
                    </a:ext>
                  </a:extLst>
                </a:gridCol>
                <a:gridCol w="2620108">
                  <a:extLst>
                    <a:ext uri="{9D8B030D-6E8A-4147-A177-3AD203B41FA5}">
                      <a16:colId xmlns:a16="http://schemas.microsoft.com/office/drawing/2014/main" val="493917957"/>
                    </a:ext>
                  </a:extLst>
                </a:gridCol>
                <a:gridCol w="835269">
                  <a:extLst>
                    <a:ext uri="{9D8B030D-6E8A-4147-A177-3AD203B41FA5}">
                      <a16:colId xmlns:a16="http://schemas.microsoft.com/office/drawing/2014/main" val="3582982652"/>
                    </a:ext>
                  </a:extLst>
                </a:gridCol>
                <a:gridCol w="808893">
                  <a:extLst>
                    <a:ext uri="{9D8B030D-6E8A-4147-A177-3AD203B41FA5}">
                      <a16:colId xmlns:a16="http://schemas.microsoft.com/office/drawing/2014/main" val="1676479220"/>
                    </a:ext>
                  </a:extLst>
                </a:gridCol>
                <a:gridCol w="817684">
                  <a:extLst>
                    <a:ext uri="{9D8B030D-6E8A-4147-A177-3AD203B41FA5}">
                      <a16:colId xmlns:a16="http://schemas.microsoft.com/office/drawing/2014/main" val="393352358"/>
                    </a:ext>
                  </a:extLst>
                </a:gridCol>
                <a:gridCol w="817685">
                  <a:extLst>
                    <a:ext uri="{9D8B030D-6E8A-4147-A177-3AD203B41FA5}">
                      <a16:colId xmlns:a16="http://schemas.microsoft.com/office/drawing/2014/main" val="1618355518"/>
                    </a:ext>
                  </a:extLst>
                </a:gridCol>
                <a:gridCol w="835269">
                  <a:extLst>
                    <a:ext uri="{9D8B030D-6E8A-4147-A177-3AD203B41FA5}">
                      <a16:colId xmlns:a16="http://schemas.microsoft.com/office/drawing/2014/main" val="3945183177"/>
                    </a:ext>
                  </a:extLst>
                </a:gridCol>
              </a:tblGrid>
              <a:tr h="370840">
                <a:tc>
                  <a:txBody>
                    <a:bodyPr/>
                    <a:lstStyle/>
                    <a:p>
                      <a:pPr algn="ctr"/>
                      <a:endParaRPr lang="en-US" sz="800" dirty="0"/>
                    </a:p>
                    <a:p>
                      <a:pPr algn="ctr"/>
                      <a:endParaRPr lang="en-US" sz="800" dirty="0"/>
                    </a:p>
                  </a:txBody>
                  <a:tcPr/>
                </a:tc>
                <a:tc>
                  <a:txBody>
                    <a:bodyPr/>
                    <a:lstStyle/>
                    <a:p>
                      <a:pPr algn="ctr"/>
                      <a:endParaRPr lang="en-US" sz="800" dirty="0"/>
                    </a:p>
                  </a:txBody>
                  <a:tcPr/>
                </a:tc>
                <a:tc>
                  <a:txBody>
                    <a:bodyPr/>
                    <a:lstStyle/>
                    <a:p>
                      <a:pPr algn="ctr"/>
                      <a:r>
                        <a:rPr lang="en-US" sz="800" dirty="0"/>
                        <a:t>Excellent</a:t>
                      </a:r>
                    </a:p>
                  </a:txBody>
                  <a:tcPr/>
                </a:tc>
                <a:tc>
                  <a:txBody>
                    <a:bodyPr/>
                    <a:lstStyle/>
                    <a:p>
                      <a:pPr algn="ctr"/>
                      <a:r>
                        <a:rPr lang="en-US" sz="800" dirty="0"/>
                        <a:t>Good</a:t>
                      </a:r>
                    </a:p>
                  </a:txBody>
                  <a:tcPr/>
                </a:tc>
                <a:tc>
                  <a:txBody>
                    <a:bodyPr/>
                    <a:lstStyle/>
                    <a:p>
                      <a:pPr algn="ctr"/>
                      <a:r>
                        <a:rPr lang="en-US" sz="800" dirty="0"/>
                        <a:t>Satisfactory</a:t>
                      </a:r>
                    </a:p>
                  </a:txBody>
                  <a:tcPr/>
                </a:tc>
                <a:tc>
                  <a:txBody>
                    <a:bodyPr/>
                    <a:lstStyle/>
                    <a:p>
                      <a:pPr algn="ctr"/>
                      <a:r>
                        <a:rPr lang="en-US" sz="800" dirty="0"/>
                        <a:t>Fair</a:t>
                      </a:r>
                    </a:p>
                  </a:txBody>
                  <a:tcPr/>
                </a:tc>
                <a:tc>
                  <a:txBody>
                    <a:bodyPr/>
                    <a:lstStyle/>
                    <a:p>
                      <a:pPr algn="ctr"/>
                      <a:r>
                        <a:rPr lang="en-US" sz="800" dirty="0"/>
                        <a:t>Unsatisfactory</a:t>
                      </a:r>
                    </a:p>
                  </a:txBody>
                  <a:tcPr/>
                </a:tc>
                <a:extLst>
                  <a:ext uri="{0D108BD9-81ED-4DB2-BD59-A6C34878D82A}">
                    <a16:rowId xmlns:a16="http://schemas.microsoft.com/office/drawing/2014/main" val="3341291041"/>
                  </a:ext>
                </a:extLst>
              </a:tr>
              <a:tr h="370840">
                <a:tc>
                  <a:txBody>
                    <a:bodyPr/>
                    <a:lstStyle/>
                    <a:p>
                      <a:r>
                        <a:rPr lang="en-US" sz="800" b="1" dirty="0"/>
                        <a:t>Job Understanding</a:t>
                      </a:r>
                    </a:p>
                  </a:txBody>
                  <a:tcPr/>
                </a:tc>
                <a:tc>
                  <a:txBody>
                    <a:bodyPr/>
                    <a:lstStyle/>
                    <a:p>
                      <a:r>
                        <a:rPr lang="en-US" sz="800" dirty="0"/>
                        <a:t>Individual possesses a clear knowledge of the responsibilities and tasks he/she</a:t>
                      </a:r>
                      <a:r>
                        <a:rPr lang="en-US" sz="800" baseline="0" dirty="0"/>
                        <a:t> must perform</a:t>
                      </a:r>
                      <a:endParaRPr lang="en-US" sz="800" dirty="0"/>
                    </a:p>
                  </a:txBody>
                  <a:tcPr/>
                </a:tc>
                <a:tc>
                  <a:txBody>
                    <a:bodyPr/>
                    <a:lstStyle/>
                    <a:p>
                      <a:pPr algn="ctr"/>
                      <a:endParaRPr lang="en-US" sz="800" dirty="0"/>
                    </a:p>
                  </a:txBody>
                  <a:tcPr anchor="ctr"/>
                </a:tc>
                <a:tc>
                  <a:txBody>
                    <a:bodyPr/>
                    <a:lstStyle/>
                    <a:p>
                      <a:pPr algn="ctr"/>
                      <a:r>
                        <a:rPr lang="en-US" sz="800" dirty="0"/>
                        <a:t>X</a:t>
                      </a:r>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extLst>
                  <a:ext uri="{0D108BD9-81ED-4DB2-BD59-A6C34878D82A}">
                    <a16:rowId xmlns:a16="http://schemas.microsoft.com/office/drawing/2014/main" val="3131567802"/>
                  </a:ext>
                </a:extLst>
              </a:tr>
              <a:tr h="370840">
                <a:tc>
                  <a:txBody>
                    <a:bodyPr/>
                    <a:lstStyle/>
                    <a:p>
                      <a:r>
                        <a:rPr lang="en-US" sz="800" b="1" dirty="0"/>
                        <a:t>Job Performance</a:t>
                      </a:r>
                    </a:p>
                  </a:txBody>
                  <a:tcPr/>
                </a:tc>
                <a:tc>
                  <a:txBody>
                    <a:bodyPr/>
                    <a:lstStyle/>
                    <a:p>
                      <a:r>
                        <a:rPr lang="en-US" sz="800" dirty="0"/>
                        <a:t>Individual is able to complete</a:t>
                      </a:r>
                      <a:r>
                        <a:rPr lang="en-US" sz="800" baseline="0" dirty="0"/>
                        <a:t> all assigned tasks with minimal supervision</a:t>
                      </a:r>
                      <a:endParaRPr lang="en-US" sz="800" dirty="0"/>
                    </a:p>
                  </a:txBody>
                  <a:tcPr/>
                </a:tc>
                <a:tc>
                  <a:txBody>
                    <a:bodyPr/>
                    <a:lstStyle/>
                    <a:p>
                      <a:pPr algn="ctr"/>
                      <a:endParaRPr lang="en-US" sz="800" dirty="0"/>
                    </a:p>
                  </a:txBody>
                  <a:tcPr anchor="ctr"/>
                </a:tc>
                <a:tc>
                  <a:txBody>
                    <a:bodyPr/>
                    <a:lstStyle/>
                    <a:p>
                      <a:pPr algn="ctr"/>
                      <a:r>
                        <a:rPr lang="en-US" sz="800" dirty="0"/>
                        <a:t>X</a:t>
                      </a:r>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extLst>
                  <a:ext uri="{0D108BD9-81ED-4DB2-BD59-A6C34878D82A}">
                    <a16:rowId xmlns:a16="http://schemas.microsoft.com/office/drawing/2014/main" val="3706222011"/>
                  </a:ext>
                </a:extLst>
              </a:tr>
              <a:tr h="370840">
                <a:tc>
                  <a:txBody>
                    <a:bodyPr/>
                    <a:lstStyle/>
                    <a:p>
                      <a:r>
                        <a:rPr lang="en-US" sz="800" b="1" dirty="0"/>
                        <a:t>Productivity</a:t>
                      </a:r>
                    </a:p>
                  </a:txBody>
                  <a:tcPr/>
                </a:tc>
                <a:tc>
                  <a:txBody>
                    <a:bodyPr/>
                    <a:lstStyle/>
                    <a:p>
                      <a:r>
                        <a:rPr lang="en-US" sz="800" dirty="0"/>
                        <a:t>Neatness,</a:t>
                      </a:r>
                      <a:r>
                        <a:rPr lang="en-US" sz="800" baseline="0" dirty="0"/>
                        <a:t> thoroughness, timeliness and accuracy of work</a:t>
                      </a:r>
                      <a:endParaRPr lang="en-US" sz="800" dirty="0"/>
                    </a:p>
                  </a:txBody>
                  <a:tcPr/>
                </a:tc>
                <a:tc>
                  <a:txBody>
                    <a:bodyPr/>
                    <a:lstStyle/>
                    <a:p>
                      <a:pPr algn="ctr"/>
                      <a:r>
                        <a:rPr lang="en-US" sz="800" dirty="0"/>
                        <a:t>X</a:t>
                      </a:r>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extLst>
                  <a:ext uri="{0D108BD9-81ED-4DB2-BD59-A6C34878D82A}">
                    <a16:rowId xmlns:a16="http://schemas.microsoft.com/office/drawing/2014/main" val="2599044941"/>
                  </a:ext>
                </a:extLst>
              </a:tr>
              <a:tr h="370840">
                <a:tc>
                  <a:txBody>
                    <a:bodyPr/>
                    <a:lstStyle/>
                    <a:p>
                      <a:r>
                        <a:rPr lang="en-US" sz="800" b="1" dirty="0"/>
                        <a:t>Dependability</a:t>
                      </a:r>
                    </a:p>
                  </a:txBody>
                  <a:tcPr/>
                </a:tc>
                <a:tc>
                  <a:txBody>
                    <a:bodyPr/>
                    <a:lstStyle/>
                    <a:p>
                      <a:r>
                        <a:rPr lang="en-US" sz="800" dirty="0"/>
                        <a:t>Individual can be relied upon for regular attendance, being on time, and completing assigned tasks</a:t>
                      </a:r>
                    </a:p>
                  </a:txBody>
                  <a:tcPr/>
                </a:tc>
                <a:tc>
                  <a:txBody>
                    <a:bodyPr/>
                    <a:lstStyle/>
                    <a:p>
                      <a:pPr algn="ctr"/>
                      <a:endParaRPr lang="en-US" sz="800" dirty="0"/>
                    </a:p>
                  </a:txBody>
                  <a:tcPr anchor="ctr"/>
                </a:tc>
                <a:tc>
                  <a:txBody>
                    <a:bodyPr/>
                    <a:lstStyle/>
                    <a:p>
                      <a:pPr algn="ctr"/>
                      <a:r>
                        <a:rPr lang="en-US" sz="800" dirty="0"/>
                        <a:t>X</a:t>
                      </a:r>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extLst>
                  <a:ext uri="{0D108BD9-81ED-4DB2-BD59-A6C34878D82A}">
                    <a16:rowId xmlns:a16="http://schemas.microsoft.com/office/drawing/2014/main" val="1721558738"/>
                  </a:ext>
                </a:extLst>
              </a:tr>
              <a:tr h="370840">
                <a:tc>
                  <a:txBody>
                    <a:bodyPr/>
                    <a:lstStyle/>
                    <a:p>
                      <a:r>
                        <a:rPr lang="en-US" sz="800" b="1" dirty="0"/>
                        <a:t>Cooperation</a:t>
                      </a:r>
                    </a:p>
                  </a:txBody>
                  <a:tcPr/>
                </a:tc>
                <a:tc>
                  <a:txBody>
                    <a:bodyPr/>
                    <a:lstStyle/>
                    <a:p>
                      <a:r>
                        <a:rPr lang="en-US" sz="800" dirty="0"/>
                        <a:t>The ability to work willingly as part of a team with associates, supervisors, and others</a:t>
                      </a:r>
                    </a:p>
                  </a:txBody>
                  <a:tcPr/>
                </a:tc>
                <a:tc>
                  <a:txBody>
                    <a:bodyPr/>
                    <a:lstStyle/>
                    <a:p>
                      <a:pPr algn="ctr"/>
                      <a:r>
                        <a:rPr lang="en-US" sz="800" dirty="0"/>
                        <a:t>X</a:t>
                      </a:r>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extLst>
                  <a:ext uri="{0D108BD9-81ED-4DB2-BD59-A6C34878D82A}">
                    <a16:rowId xmlns:a16="http://schemas.microsoft.com/office/drawing/2014/main" val="2628523494"/>
                  </a:ext>
                </a:extLst>
              </a:tr>
              <a:tr h="370840">
                <a:tc>
                  <a:txBody>
                    <a:bodyPr/>
                    <a:lstStyle/>
                    <a:p>
                      <a:r>
                        <a:rPr lang="en-US" sz="800" b="1" dirty="0"/>
                        <a:t>Attitude</a:t>
                      </a:r>
                    </a:p>
                  </a:txBody>
                  <a:tcPr/>
                </a:tc>
                <a:tc>
                  <a:txBody>
                    <a:bodyPr/>
                    <a:lstStyle/>
                    <a:p>
                      <a:r>
                        <a:rPr lang="en-US" sz="800" dirty="0"/>
                        <a:t>Individual can be relied upon</a:t>
                      </a:r>
                      <a:r>
                        <a:rPr lang="en-US" sz="800" baseline="0" dirty="0"/>
                        <a:t> to act in a courteous and mature manner</a:t>
                      </a:r>
                      <a:endParaRPr lang="en-US" sz="800" dirty="0"/>
                    </a:p>
                  </a:txBody>
                  <a:tcPr/>
                </a:tc>
                <a:tc>
                  <a:txBody>
                    <a:bodyPr/>
                    <a:lstStyle/>
                    <a:p>
                      <a:pPr algn="ctr"/>
                      <a:r>
                        <a:rPr lang="en-US" sz="800" dirty="0"/>
                        <a:t>X</a:t>
                      </a:r>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extLst>
                  <a:ext uri="{0D108BD9-81ED-4DB2-BD59-A6C34878D82A}">
                    <a16:rowId xmlns:a16="http://schemas.microsoft.com/office/drawing/2014/main" val="2406114335"/>
                  </a:ext>
                </a:extLst>
              </a:tr>
              <a:tr h="370840">
                <a:tc>
                  <a:txBody>
                    <a:bodyPr/>
                    <a:lstStyle/>
                    <a:p>
                      <a:r>
                        <a:rPr lang="en-US" sz="800" b="1" dirty="0"/>
                        <a:t>Safety/Housekeeping</a:t>
                      </a:r>
                    </a:p>
                  </a:txBody>
                  <a:tcPr/>
                </a:tc>
                <a:tc>
                  <a:txBody>
                    <a:bodyPr/>
                    <a:lstStyle/>
                    <a:p>
                      <a:r>
                        <a:rPr lang="en-US" sz="800" dirty="0"/>
                        <a:t>Practices</a:t>
                      </a:r>
                      <a:r>
                        <a:rPr lang="en-US" sz="800" baseline="0" dirty="0"/>
                        <a:t> safe, clean work habits on equipment and areas of work</a:t>
                      </a:r>
                      <a:endParaRPr lang="en-US" sz="800" dirty="0"/>
                    </a:p>
                  </a:txBody>
                  <a:tcPr/>
                </a:tc>
                <a:tc>
                  <a:txBody>
                    <a:bodyPr/>
                    <a:lstStyle/>
                    <a:p>
                      <a:pPr algn="ctr"/>
                      <a:r>
                        <a:rPr lang="en-US" sz="800" dirty="0"/>
                        <a:t>X</a:t>
                      </a:r>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tc>
                  <a:txBody>
                    <a:bodyPr/>
                    <a:lstStyle/>
                    <a:p>
                      <a:pPr algn="ctr"/>
                      <a:endParaRPr lang="en-US" sz="800" dirty="0"/>
                    </a:p>
                  </a:txBody>
                  <a:tcPr anchor="ctr"/>
                </a:tc>
                <a:extLst>
                  <a:ext uri="{0D108BD9-81ED-4DB2-BD59-A6C34878D82A}">
                    <a16:rowId xmlns:a16="http://schemas.microsoft.com/office/drawing/2014/main" val="1438089656"/>
                  </a:ext>
                </a:extLst>
              </a:tr>
            </a:tbl>
          </a:graphicData>
        </a:graphic>
      </p:graphicFrame>
      <p:sp>
        <p:nvSpPr>
          <p:cNvPr id="4" name="TextBox 3"/>
          <p:cNvSpPr txBox="1"/>
          <p:nvPr/>
        </p:nvSpPr>
        <p:spPr>
          <a:xfrm>
            <a:off x="457203" y="4432024"/>
            <a:ext cx="8018582" cy="1615827"/>
          </a:xfrm>
          <a:prstGeom prst="rect">
            <a:avLst/>
          </a:prstGeom>
          <a:noFill/>
        </p:spPr>
        <p:txBody>
          <a:bodyPr wrap="square" rtlCol="0">
            <a:spAutoFit/>
          </a:bodyPr>
          <a:lstStyle/>
          <a:p>
            <a:r>
              <a:rPr lang="en-US" sz="900" b="1" dirty="0"/>
              <a:t>Additional Comments (strengths, weaknesses, suggestions, etc.):</a:t>
            </a:r>
            <a:r>
              <a:rPr lang="en-US" sz="900" dirty="0"/>
              <a:t>  </a:t>
            </a:r>
          </a:p>
          <a:p>
            <a:r>
              <a:rPr lang="en-US" sz="900" u="sng" dirty="0"/>
              <a:t>Mike is a team player.  He listens and follows directions well. He picks up new methods and processes well.</a:t>
            </a:r>
          </a:p>
          <a:p>
            <a:endParaRPr lang="en-US" sz="900" dirty="0"/>
          </a:p>
          <a:p>
            <a:r>
              <a:rPr lang="en-US" sz="900" b="1" dirty="0"/>
              <a:t>Suggestions for AMTC program improvement:  </a:t>
            </a:r>
          </a:p>
          <a:p>
            <a:r>
              <a:rPr lang="en-US" sz="900" u="sng" dirty="0"/>
              <a:t>One drawback of the program is the speeds and feeds that the students learn. Most CNC work is done at significantly faster rotes. Tooling is far superior to what was used at school.</a:t>
            </a:r>
          </a:p>
          <a:p>
            <a:endParaRPr lang="en-US" sz="900" dirty="0"/>
          </a:p>
          <a:p>
            <a:r>
              <a:rPr lang="en-US" sz="900" b="1" dirty="0"/>
              <a:t>Comments upon your interaction with the AMTC staff:  </a:t>
            </a:r>
          </a:p>
          <a:p>
            <a:r>
              <a:rPr lang="en-US" sz="900" u="sng" dirty="0"/>
              <a:t>Only interacted once.  They seem to have a serious interest in each students’ progress.</a:t>
            </a:r>
          </a:p>
          <a:p>
            <a:endParaRPr lang="en-US" sz="900" dirty="0"/>
          </a:p>
          <a:p>
            <a:r>
              <a:rPr lang="en-US" sz="900" b="1" dirty="0"/>
              <a:t>Employer’s Signature:  ______________________________________________       Date:   ____________________</a:t>
            </a:r>
          </a:p>
        </p:txBody>
      </p:sp>
      <p:sp>
        <p:nvSpPr>
          <p:cNvPr id="6" name="TextBox 5"/>
          <p:cNvSpPr txBox="1"/>
          <p:nvPr/>
        </p:nvSpPr>
        <p:spPr>
          <a:xfrm>
            <a:off x="4895292" y="422098"/>
            <a:ext cx="4121752" cy="408623"/>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chemeClr val="tx2"/>
                </a:solidFill>
              </a:rPr>
              <a:t>Example #2: Employer Satisfaction Survey</a:t>
            </a:r>
          </a:p>
        </p:txBody>
      </p:sp>
      <p:sp>
        <p:nvSpPr>
          <p:cNvPr id="7" name="TextBox 6"/>
          <p:cNvSpPr txBox="1"/>
          <p:nvPr/>
        </p:nvSpPr>
        <p:spPr>
          <a:xfrm>
            <a:off x="6847926" y="5537073"/>
            <a:ext cx="2020029" cy="10215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a:t>Moving towards online survey and analysis w/ grant $</a:t>
            </a:r>
          </a:p>
        </p:txBody>
      </p:sp>
    </p:spTree>
    <p:extLst>
      <p:ext uri="{BB962C8B-B14F-4D97-AF65-F5344CB8AC3E}">
        <p14:creationId xmlns:p14="http://schemas.microsoft.com/office/powerpoint/2010/main" val="113270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1800" b="1" cap="none" dirty="0">
                <a:solidFill>
                  <a:srgbClr val="FFFFFF"/>
                </a:solidFill>
              </a:rPr>
              <a:t>CAMI Grant</a:t>
            </a:r>
          </a:p>
        </p:txBody>
      </p:sp>
      <p:sp>
        <p:nvSpPr>
          <p:cNvPr id="3" name="TextBox 2"/>
          <p:cNvSpPr txBox="1"/>
          <p:nvPr/>
        </p:nvSpPr>
        <p:spPr>
          <a:xfrm>
            <a:off x="4895292" y="416057"/>
            <a:ext cx="4084720" cy="408623"/>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chemeClr val="tx2"/>
                </a:solidFill>
              </a:rPr>
              <a:t>Example #3: Recruitment Strategy - EDAC</a:t>
            </a:r>
          </a:p>
        </p:txBody>
      </p:sp>
      <p:pic>
        <p:nvPicPr>
          <p:cNvPr id="1026" name="Picture 2" descr="Image result for edac technologies"/>
          <p:cNvPicPr>
            <a:picLocks noChangeAspect="1" noChangeArrowheads="1"/>
          </p:cNvPicPr>
          <p:nvPr/>
        </p:nvPicPr>
        <p:blipFill rotWithShape="1">
          <a:blip r:embed="rId2">
            <a:extLst>
              <a:ext uri="{28A0092B-C50C-407E-A947-70E740481C1C}">
                <a14:useLocalDpi xmlns:a14="http://schemas.microsoft.com/office/drawing/2010/main" val="0"/>
              </a:ext>
            </a:extLst>
          </a:blip>
          <a:srcRect l="23356" t="4680" r="21439" b="35238"/>
          <a:stretch/>
        </p:blipFill>
        <p:spPr bwMode="auto">
          <a:xfrm>
            <a:off x="645032" y="1468313"/>
            <a:ext cx="2708030" cy="9671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5032" y="1468313"/>
            <a:ext cx="7843360" cy="3570208"/>
          </a:xfrm>
          <a:prstGeom prst="rect">
            <a:avLst/>
          </a:prstGeom>
          <a:noFill/>
        </p:spPr>
        <p:txBody>
          <a:bodyPr wrap="square" rtlCol="0">
            <a:spAutoFit/>
          </a:bodyPr>
          <a:lstStyle/>
          <a:p>
            <a:r>
              <a:rPr lang="en-US" dirty="0">
                <a:solidFill>
                  <a:schemeClr val="tx2"/>
                </a:solidFill>
              </a:rPr>
              <a:t>							Earn Full-Time Wages While You Go to School!!!</a:t>
            </a:r>
          </a:p>
          <a:p>
            <a:endParaRPr lang="en-US" dirty="0">
              <a:solidFill>
                <a:schemeClr val="tx2"/>
              </a:solidFill>
            </a:endParaRPr>
          </a:p>
          <a:p>
            <a:r>
              <a:rPr lang="en-US" dirty="0">
                <a:solidFill>
                  <a:schemeClr val="tx2"/>
                </a:solidFill>
              </a:rPr>
              <a:t>							</a:t>
            </a:r>
            <a:r>
              <a:rPr lang="en-US" sz="2800" dirty="0">
                <a:solidFill>
                  <a:schemeClr val="tx2"/>
                </a:solidFill>
              </a:rPr>
              <a:t>Next Generation Recruitment</a:t>
            </a:r>
          </a:p>
          <a:p>
            <a:endParaRPr lang="en-US" dirty="0">
              <a:solidFill>
                <a:schemeClr val="tx2"/>
              </a:solidFill>
            </a:endParaRPr>
          </a:p>
          <a:p>
            <a:pPr marL="285750" indent="-285750">
              <a:buFont typeface="Wingdings" panose="05000000000000000000" pitchFamily="2" charset="2"/>
              <a:buChar char="§"/>
            </a:pPr>
            <a:r>
              <a:rPr lang="en-US" dirty="0">
                <a:solidFill>
                  <a:schemeClr val="tx2"/>
                </a:solidFill>
              </a:rPr>
              <a:t>Tuition reimbursed from EDAC for 2</a:t>
            </a:r>
            <a:r>
              <a:rPr lang="en-US" baseline="30000" dirty="0">
                <a:solidFill>
                  <a:schemeClr val="tx2"/>
                </a:solidFill>
              </a:rPr>
              <a:t>nd</a:t>
            </a:r>
            <a:r>
              <a:rPr lang="en-US" dirty="0">
                <a:solidFill>
                  <a:schemeClr val="tx2"/>
                </a:solidFill>
              </a:rPr>
              <a:t> semester (up to IRS limit)</a:t>
            </a:r>
          </a:p>
          <a:p>
            <a:pPr marL="285750" indent="-285750">
              <a:buFont typeface="Wingdings" panose="05000000000000000000" pitchFamily="2" charset="2"/>
              <a:buChar char="§"/>
            </a:pPr>
            <a:r>
              <a:rPr lang="en-US" dirty="0">
                <a:solidFill>
                  <a:schemeClr val="tx2"/>
                </a:solidFill>
              </a:rPr>
              <a:t>Full-time employment @ $10.10 w/ benefits (CT minimum wage)</a:t>
            </a:r>
          </a:p>
          <a:p>
            <a:pPr marL="285750" indent="-285750">
              <a:buFont typeface="Wingdings" panose="05000000000000000000" pitchFamily="2" charset="2"/>
              <a:buChar char="§"/>
            </a:pPr>
            <a:r>
              <a:rPr lang="en-US" dirty="0">
                <a:solidFill>
                  <a:schemeClr val="tx2"/>
                </a:solidFill>
              </a:rPr>
              <a:t>Must complete 1</a:t>
            </a:r>
            <a:r>
              <a:rPr lang="en-US" baseline="30000" dirty="0">
                <a:solidFill>
                  <a:schemeClr val="tx2"/>
                </a:solidFill>
              </a:rPr>
              <a:t>st</a:t>
            </a:r>
            <a:r>
              <a:rPr lang="en-US" dirty="0">
                <a:solidFill>
                  <a:schemeClr val="tx2"/>
                </a:solidFill>
              </a:rPr>
              <a:t> semester w/ minimum 3.0 and recommendation</a:t>
            </a:r>
          </a:p>
          <a:p>
            <a:pPr marL="285750" indent="-285750">
              <a:buFont typeface="Wingdings" panose="05000000000000000000" pitchFamily="2" charset="2"/>
              <a:buChar char="§"/>
            </a:pPr>
            <a:r>
              <a:rPr lang="en-US" dirty="0">
                <a:solidFill>
                  <a:schemeClr val="tx2"/>
                </a:solidFill>
              </a:rPr>
              <a:t>2</a:t>
            </a:r>
            <a:r>
              <a:rPr lang="en-US" baseline="30000" dirty="0">
                <a:solidFill>
                  <a:schemeClr val="tx2"/>
                </a:solidFill>
              </a:rPr>
              <a:t>nd</a:t>
            </a:r>
            <a:r>
              <a:rPr lang="en-US" dirty="0">
                <a:solidFill>
                  <a:schemeClr val="tx2"/>
                </a:solidFill>
              </a:rPr>
              <a:t> semester attend class 30 hrs/wk with 10 hrs/wk at EDAC</a:t>
            </a:r>
          </a:p>
          <a:p>
            <a:pPr marL="285750" indent="-285750">
              <a:buFont typeface="Wingdings" panose="05000000000000000000" pitchFamily="2" charset="2"/>
              <a:buChar char="§"/>
            </a:pPr>
            <a:r>
              <a:rPr lang="en-US" dirty="0">
                <a:solidFill>
                  <a:schemeClr val="tx2"/>
                </a:solidFill>
              </a:rPr>
              <a:t>Earn $1,500 sign-on bonus when you complete the full certificate</a:t>
            </a:r>
          </a:p>
          <a:p>
            <a:pPr marL="285750" indent="-285750">
              <a:buFont typeface="Wingdings" panose="05000000000000000000" pitchFamily="2" charset="2"/>
              <a:buChar char="§"/>
            </a:pPr>
            <a:r>
              <a:rPr lang="en-US" dirty="0">
                <a:solidFill>
                  <a:schemeClr val="tx2"/>
                </a:solidFill>
              </a:rPr>
              <a:t>Sign 2-year commitment to EDAC post-completion</a:t>
            </a:r>
          </a:p>
          <a:p>
            <a:pPr marL="285750" indent="-285750">
              <a:buFont typeface="Wingdings" panose="05000000000000000000" pitchFamily="2" charset="2"/>
              <a:buChar char="§"/>
            </a:pPr>
            <a:r>
              <a:rPr lang="en-US" dirty="0">
                <a:solidFill>
                  <a:schemeClr val="tx2"/>
                </a:solidFill>
              </a:rPr>
              <a:t>Starting salary $20/hr</a:t>
            </a:r>
          </a:p>
          <a:p>
            <a:pPr marL="285750" indent="-285750">
              <a:buFont typeface="Wingdings" panose="05000000000000000000" pitchFamily="2" charset="2"/>
              <a:buChar char="§"/>
            </a:pPr>
            <a:r>
              <a:rPr lang="en-US" dirty="0">
                <a:solidFill>
                  <a:schemeClr val="tx2"/>
                </a:solidFill>
              </a:rPr>
              <a:t>Two-year increase at $8/hr</a:t>
            </a:r>
            <a:endParaRPr lang="en-US" dirty="0"/>
          </a:p>
        </p:txBody>
      </p:sp>
      <p:sp>
        <p:nvSpPr>
          <p:cNvPr id="5" name="TextBox 4"/>
          <p:cNvSpPr txBox="1"/>
          <p:nvPr/>
        </p:nvSpPr>
        <p:spPr>
          <a:xfrm>
            <a:off x="5637171" y="5190448"/>
            <a:ext cx="3137552" cy="13280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t>Last year EDAC lost 60% of their new hires to companies whose salaries that were $2 - $8 higher per hour.</a:t>
            </a:r>
          </a:p>
        </p:txBody>
      </p:sp>
    </p:spTree>
    <p:extLst>
      <p:ext uri="{BB962C8B-B14F-4D97-AF65-F5344CB8AC3E}">
        <p14:creationId xmlns:p14="http://schemas.microsoft.com/office/powerpoint/2010/main" val="212040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1800" b="1" cap="none" dirty="0">
                <a:solidFill>
                  <a:srgbClr val="FFFFFF"/>
                </a:solidFill>
              </a:rPr>
              <a:t>CAMI Grant</a:t>
            </a:r>
          </a:p>
        </p:txBody>
      </p:sp>
      <p:sp>
        <p:nvSpPr>
          <p:cNvPr id="3" name="TextBox 2"/>
          <p:cNvSpPr txBox="1"/>
          <p:nvPr/>
        </p:nvSpPr>
        <p:spPr>
          <a:xfrm>
            <a:off x="5671668" y="422098"/>
            <a:ext cx="3366169" cy="408623"/>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chemeClr val="tx2"/>
                </a:solidFill>
              </a:rPr>
              <a:t>Example #4: CT-DOL Unemployed</a:t>
            </a:r>
          </a:p>
        </p:txBody>
      </p:sp>
      <p:pic>
        <p:nvPicPr>
          <p:cNvPr id="6" name="Picture 5"/>
          <p:cNvPicPr>
            <a:picLocks noChangeAspect="1"/>
          </p:cNvPicPr>
          <p:nvPr/>
        </p:nvPicPr>
        <p:blipFill>
          <a:blip r:embed="rId3"/>
          <a:stretch>
            <a:fillRect/>
          </a:stretch>
        </p:blipFill>
        <p:spPr>
          <a:xfrm>
            <a:off x="422675" y="1179837"/>
            <a:ext cx="2755208" cy="2598532"/>
          </a:xfrm>
          <a:prstGeom prst="rect">
            <a:avLst/>
          </a:prstGeom>
        </p:spPr>
      </p:pic>
      <p:sp>
        <p:nvSpPr>
          <p:cNvPr id="10" name="Rectangle 9"/>
          <p:cNvSpPr/>
          <p:nvPr/>
        </p:nvSpPr>
        <p:spPr>
          <a:xfrm>
            <a:off x="422675" y="3955734"/>
            <a:ext cx="3768440" cy="2250616"/>
          </a:xfrm>
          <a:prstGeom prst="rect">
            <a:avLst/>
          </a:prstGeom>
          <a:gradFill flip="none" rotWithShape="1">
            <a:gsLst>
              <a:gs pos="0">
                <a:schemeClr val="accent1">
                  <a:lumMod val="5000"/>
                  <a:lumOff val="95000"/>
                </a:schemeClr>
              </a:gs>
              <a:gs pos="77000">
                <a:schemeClr val="accent1">
                  <a:lumMod val="45000"/>
                  <a:lumOff val="55000"/>
                </a:schemeClr>
              </a:gs>
              <a:gs pos="98000">
                <a:schemeClr val="accent1">
                  <a:lumMod val="45000"/>
                  <a:lumOff val="55000"/>
                </a:schemeClr>
              </a:gs>
              <a:gs pos="100000">
                <a:schemeClr val="accent1">
                  <a:lumMod val="30000"/>
                  <a:lumOff val="70000"/>
                </a:schemeClr>
              </a:gs>
            </a:gsLst>
            <a:lin ang="16200000" scaled="1"/>
            <a:tileRect/>
          </a:gradFill>
        </p:spPr>
        <p:txBody>
          <a:bodyPr wrap="square">
            <a:spAutoFit/>
          </a:bodyPr>
          <a:lstStyle/>
          <a:p>
            <a:pPr>
              <a:lnSpc>
                <a:spcPct val="106000"/>
              </a:lnSpc>
              <a:spcAft>
                <a:spcPts val="800"/>
              </a:spcAft>
            </a:pPr>
            <a:r>
              <a:rPr lang="en-US" sz="900" i="1" dirty="0">
                <a:latin typeface="Calibri" panose="020F0502020204030204" pitchFamily="34" charset="0"/>
                <a:ea typeface="Calibri" panose="020F0502020204030204" pitchFamily="34" charset="0"/>
                <a:cs typeface="Times New Roman" panose="02020603050405020304" pitchFamily="18" charset="0"/>
              </a:rPr>
              <a:t>Despite the losses we routinely hear about in the manufacturing area in Connecticut, manufacturing continues to be the single largest contributor to Connecticut’s gross state product.  In sectors as diverse as aerospace, defense, automotive, metalworking, electronics and others, there are over 160,000 workers active in manufacturing jobs today, paying over $14 billion in wages.</a:t>
            </a:r>
          </a:p>
          <a:p>
            <a:pPr>
              <a:lnSpc>
                <a:spcPct val="106000"/>
              </a:lnSpc>
              <a:spcAft>
                <a:spcPts val="800"/>
              </a:spcAft>
            </a:pPr>
            <a:r>
              <a:rPr lang="en-US" sz="900" i="1" dirty="0">
                <a:latin typeface="Calibri" panose="020F0502020204030204" pitchFamily="34" charset="0"/>
                <a:ea typeface="Calibri" panose="020F0502020204030204" pitchFamily="34" charset="0"/>
                <a:cs typeface="Times New Roman" panose="02020603050405020304" pitchFamily="18" charset="0"/>
              </a:rPr>
              <a:t>As you may remember, Connecticut is aggressively pursuing resources to help us promote growth in the manufacturing sector.  We were recently designated by the Obama Administration under the Investing in Manufacturing Communities Partnership (a federal program designed to strengthen manufacturing capabilities nationwide by supporting states with long-term economic development strategies.  And in 2014 we applied for and were awarded a $15 million grant Trade Adjustment Assistance Community College and Career Training grant…</a:t>
            </a:r>
            <a:endParaRPr lang="en-US" sz="9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4941100" y="1404651"/>
            <a:ext cx="3376246" cy="1477328"/>
          </a:xfrm>
          <a:prstGeom prst="rect">
            <a:avLst/>
          </a:prstGeom>
          <a:noFill/>
        </p:spPr>
        <p:txBody>
          <a:bodyPr wrap="square" rtlCol="0">
            <a:spAutoFit/>
          </a:bodyPr>
          <a:lstStyle/>
          <a:p>
            <a:r>
              <a:rPr lang="en-US" dirty="0">
                <a:solidFill>
                  <a:schemeClr val="tx2"/>
                </a:solidFill>
              </a:rPr>
              <a:t>CSCU was granted unprecedented access to the email addresses of thousands of unemployed residents across the State through a partnership with CT-DOL.</a:t>
            </a:r>
          </a:p>
        </p:txBody>
      </p:sp>
      <p:graphicFrame>
        <p:nvGraphicFramePr>
          <p:cNvPr id="13" name="Object 12"/>
          <p:cNvGraphicFramePr>
            <a:graphicFrameLocks noChangeAspect="1"/>
          </p:cNvGraphicFramePr>
          <p:nvPr>
            <p:extLst>
              <p:ext uri="{D42A27DB-BD31-4B8C-83A1-F6EECF244321}">
                <p14:modId xmlns:p14="http://schemas.microsoft.com/office/powerpoint/2010/main" val="2473253188"/>
              </p:ext>
            </p:extLst>
          </p:nvPr>
        </p:nvGraphicFramePr>
        <p:xfrm>
          <a:off x="4946348" y="3308449"/>
          <a:ext cx="1455918" cy="3264879"/>
        </p:xfrm>
        <a:graphic>
          <a:graphicData uri="http://schemas.openxmlformats.org/presentationml/2006/ole">
            <mc:AlternateContent xmlns:mc="http://schemas.openxmlformats.org/markup-compatibility/2006">
              <mc:Choice xmlns:v="urn:schemas-microsoft-com:vml" Requires="v">
                <p:oleObj spid="_x0000_s1106" name="Acrobat Document" r:id="rId4" imgW="2743200" imgH="6172200" progId="Acrobat.Document.11">
                  <p:embed/>
                </p:oleObj>
              </mc:Choice>
              <mc:Fallback>
                <p:oleObj name="Acrobat Document" r:id="rId4" imgW="2743200" imgH="6172200" progId="Acrobat.Document.11">
                  <p:embed/>
                  <p:pic>
                    <p:nvPicPr>
                      <p:cNvPr id="0" name=""/>
                      <p:cNvPicPr/>
                      <p:nvPr/>
                    </p:nvPicPr>
                    <p:blipFill>
                      <a:blip r:embed="rId5"/>
                      <a:stretch>
                        <a:fillRect/>
                      </a:stretch>
                    </p:blipFill>
                    <p:spPr>
                      <a:xfrm>
                        <a:off x="4946348" y="3308449"/>
                        <a:ext cx="1455918" cy="3264879"/>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85255582"/>
              </p:ext>
            </p:extLst>
          </p:nvPr>
        </p:nvGraphicFramePr>
        <p:xfrm>
          <a:off x="6629223" y="3308448"/>
          <a:ext cx="1451058" cy="3264879"/>
        </p:xfrm>
        <a:graphic>
          <a:graphicData uri="http://schemas.openxmlformats.org/presentationml/2006/ole">
            <mc:AlternateContent xmlns:mc="http://schemas.openxmlformats.org/markup-compatibility/2006">
              <mc:Choice xmlns:v="urn:schemas-microsoft-com:vml" Requires="v">
                <p:oleObj spid="_x0000_s1107" name="Acrobat Document" r:id="rId6" imgW="2743200" imgH="6172200" progId="Acrobat.Document.11">
                  <p:embed/>
                </p:oleObj>
              </mc:Choice>
              <mc:Fallback>
                <p:oleObj name="Acrobat Document" r:id="rId6" imgW="2743200" imgH="6172200" progId="Acrobat.Document.11">
                  <p:embed/>
                  <p:pic>
                    <p:nvPicPr>
                      <p:cNvPr id="0" name=""/>
                      <p:cNvPicPr/>
                      <p:nvPr/>
                    </p:nvPicPr>
                    <p:blipFill>
                      <a:blip r:embed="rId7"/>
                      <a:stretch>
                        <a:fillRect/>
                      </a:stretch>
                    </p:blipFill>
                    <p:spPr>
                      <a:xfrm>
                        <a:off x="6629223" y="3308448"/>
                        <a:ext cx="1451058" cy="3264879"/>
                      </a:xfrm>
                      <a:prstGeom prst="rect">
                        <a:avLst/>
                      </a:prstGeom>
                    </p:spPr>
                  </p:pic>
                </p:oleObj>
              </mc:Fallback>
            </mc:AlternateContent>
          </a:graphicData>
        </a:graphic>
      </p:graphicFrame>
    </p:spTree>
    <p:extLst>
      <p:ext uri="{BB962C8B-B14F-4D97-AF65-F5344CB8AC3E}">
        <p14:creationId xmlns:p14="http://schemas.microsoft.com/office/powerpoint/2010/main" val="259188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701" y="274638"/>
            <a:ext cx="5245098"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1800" b="1" cap="none" dirty="0">
                <a:solidFill>
                  <a:srgbClr val="FFFFFF"/>
                </a:solidFill>
              </a:rPr>
              <a:t>CAMI Grant</a:t>
            </a:r>
          </a:p>
        </p:txBody>
      </p:sp>
      <p:sp>
        <p:nvSpPr>
          <p:cNvPr id="3" name="TextBox 2"/>
          <p:cNvSpPr txBox="1"/>
          <p:nvPr/>
        </p:nvSpPr>
        <p:spPr>
          <a:xfrm>
            <a:off x="5663043" y="422098"/>
            <a:ext cx="3347006" cy="408623"/>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chemeClr val="tx2"/>
                </a:solidFill>
              </a:rPr>
              <a:t>Example #5: Changing Perception</a:t>
            </a:r>
          </a:p>
        </p:txBody>
      </p:sp>
      <p:sp>
        <p:nvSpPr>
          <p:cNvPr id="7" name="TextBox 6"/>
          <p:cNvSpPr txBox="1"/>
          <p:nvPr/>
        </p:nvSpPr>
        <p:spPr>
          <a:xfrm>
            <a:off x="6492028" y="2832957"/>
            <a:ext cx="2194651" cy="1328023"/>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hlinkClick r:id="rId2"/>
              </a:rPr>
              <a:t>Fox News Highlights</a:t>
            </a:r>
            <a:endParaRPr lang="en-US" dirty="0"/>
          </a:p>
          <a:p>
            <a:r>
              <a:rPr lang="en-US" dirty="0">
                <a:hlinkClick r:id="rId3"/>
              </a:rPr>
              <a:t>NBC News Coverage</a:t>
            </a:r>
            <a:endParaRPr lang="en-US" dirty="0"/>
          </a:p>
          <a:p>
            <a:r>
              <a:rPr lang="en-US" dirty="0">
                <a:hlinkClick r:id="rId4"/>
              </a:rPr>
              <a:t>News 8 Recap</a:t>
            </a:r>
            <a:endParaRPr lang="en-US" dirty="0"/>
          </a:p>
          <a:p>
            <a:endParaRPr lang="en-US" dirty="0"/>
          </a:p>
        </p:txBody>
      </p:sp>
      <p:sp>
        <p:nvSpPr>
          <p:cNvPr id="8" name="TextBox 7"/>
          <p:cNvSpPr txBox="1"/>
          <p:nvPr/>
        </p:nvSpPr>
        <p:spPr>
          <a:xfrm>
            <a:off x="5342917" y="5067843"/>
            <a:ext cx="3343882" cy="1464231"/>
          </a:xfrm>
          <a:prstGeom prst="round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marL="285750" indent="-285750">
              <a:buFont typeface="Wingdings" panose="05000000000000000000" pitchFamily="2" charset="2"/>
              <a:buChar char="§"/>
            </a:pPr>
            <a:r>
              <a:rPr lang="en-US" sz="1600" dirty="0">
                <a:solidFill>
                  <a:schemeClr val="tx2"/>
                </a:solidFill>
              </a:rPr>
              <a:t>News Coverage</a:t>
            </a:r>
          </a:p>
          <a:p>
            <a:pPr marL="285750" indent="-285750">
              <a:buFont typeface="Wingdings" panose="05000000000000000000" pitchFamily="2" charset="2"/>
              <a:buChar char="§"/>
            </a:pPr>
            <a:r>
              <a:rPr lang="en-US" sz="1600" dirty="0">
                <a:solidFill>
                  <a:schemeClr val="tx2"/>
                </a:solidFill>
              </a:rPr>
              <a:t>Press Releases</a:t>
            </a:r>
          </a:p>
          <a:p>
            <a:pPr marL="285750" indent="-285750">
              <a:buFont typeface="Wingdings" panose="05000000000000000000" pitchFamily="2" charset="2"/>
              <a:buChar char="§"/>
            </a:pPr>
            <a:r>
              <a:rPr lang="en-US" sz="1600" dirty="0">
                <a:solidFill>
                  <a:schemeClr val="tx2"/>
                </a:solidFill>
              </a:rPr>
              <a:t>Partnership w/ State DOL</a:t>
            </a:r>
          </a:p>
          <a:p>
            <a:pPr marL="285750" indent="-285750">
              <a:buFont typeface="Wingdings" panose="05000000000000000000" pitchFamily="2" charset="2"/>
              <a:buChar char="§"/>
            </a:pPr>
            <a:r>
              <a:rPr lang="en-US" sz="1600" dirty="0">
                <a:solidFill>
                  <a:schemeClr val="tx2"/>
                </a:solidFill>
              </a:rPr>
              <a:t>Appearances by Political Leaders</a:t>
            </a:r>
          </a:p>
          <a:p>
            <a:pPr marL="285750" indent="-285750">
              <a:buFont typeface="Wingdings" panose="05000000000000000000" pitchFamily="2" charset="2"/>
              <a:buChar char="§"/>
            </a:pPr>
            <a:r>
              <a:rPr lang="en-US" sz="1600" dirty="0">
                <a:solidFill>
                  <a:schemeClr val="tx2"/>
                </a:solidFill>
              </a:rPr>
              <a:t>Employer Speaking Engagements</a:t>
            </a:r>
          </a:p>
        </p:txBody>
      </p:sp>
      <p:sp>
        <p:nvSpPr>
          <p:cNvPr id="9" name="Explosion 1 8"/>
          <p:cNvSpPr/>
          <p:nvPr/>
        </p:nvSpPr>
        <p:spPr>
          <a:xfrm rot="1393266">
            <a:off x="7375521" y="4483618"/>
            <a:ext cx="1682150" cy="119484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FREE</a:t>
            </a:r>
          </a:p>
        </p:txBody>
      </p:sp>
      <p:pic>
        <p:nvPicPr>
          <p:cNvPr id="10" name="Picture 4" descr="Image result for click here"/>
          <p:cNvPicPr>
            <a:picLocks noChangeAspect="1" noChangeArrowheads="1"/>
          </p:cNvPicPr>
          <p:nvPr/>
        </p:nvPicPr>
        <p:blipFill>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3434600">
            <a:off x="5354351" y="3011317"/>
            <a:ext cx="1198772" cy="11987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video icon"/>
          <p:cNvPicPr>
            <a:picLocks noChangeAspect="1" noChangeArrowheads="1"/>
          </p:cNvPicPr>
          <p:nvPr/>
        </p:nvPicPr>
        <p:blipFill>
          <a:blip r:embed="rId6">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8934" y="2674128"/>
            <a:ext cx="2018282" cy="201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2999" y="1143000"/>
            <a:ext cx="6781799" cy="55136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41997" y="306824"/>
            <a:ext cx="2514471" cy="707886"/>
          </a:xfrm>
          <a:prstGeom prst="rect">
            <a:avLst/>
          </a:prstGeom>
        </p:spPr>
        <p:txBody>
          <a:bodyPr wrap="none">
            <a:spAutoFit/>
          </a:bodyPr>
          <a:lstStyle/>
          <a:p>
            <a:r>
              <a:rPr lang="en-US" sz="4000" dirty="0">
                <a:solidFill>
                  <a:schemeClr val="bg1"/>
                </a:solidFill>
              </a:rPr>
              <a:t>Questions?</a:t>
            </a:r>
          </a:p>
        </p:txBody>
      </p:sp>
    </p:spTree>
    <p:extLst>
      <p:ext uri="{BB962C8B-B14F-4D97-AF65-F5344CB8AC3E}">
        <p14:creationId xmlns:p14="http://schemas.microsoft.com/office/powerpoint/2010/main" val="199275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27135" y="1428750"/>
            <a:ext cx="7852771" cy="4741803"/>
          </a:xfrm>
        </p:spPr>
        <p:txBody>
          <a:bodyPr>
            <a:normAutofit/>
          </a:bodyPr>
          <a:lstStyle/>
          <a:p>
            <a:pPr marL="0" indent="0">
              <a:buNone/>
            </a:pPr>
            <a:endParaRPr lang="en-US" dirty="0"/>
          </a:p>
          <a:p>
            <a:pPr marL="0" indent="0">
              <a:buNone/>
            </a:pPr>
            <a:r>
              <a:rPr lang="en-US" sz="4000" b="1" dirty="0"/>
              <a:t>Mary Benedict, </a:t>
            </a:r>
          </a:p>
          <a:p>
            <a:pPr marL="0" indent="0">
              <a:buNone/>
            </a:pPr>
            <a:r>
              <a:rPr lang="en-US" sz="4000" dirty="0"/>
              <a:t>Project Manager, Clark State Community College</a:t>
            </a:r>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bg1"/>
              </a:solidFill>
            </a:endParaRPr>
          </a:p>
        </p:txBody>
      </p:sp>
      <p:sp>
        <p:nvSpPr>
          <p:cNvPr id="2" name="Rectangle 1"/>
          <p:cNvSpPr/>
          <p:nvPr/>
        </p:nvSpPr>
        <p:spPr>
          <a:xfrm>
            <a:off x="3346824" y="294373"/>
            <a:ext cx="5671446" cy="584775"/>
          </a:xfrm>
          <a:prstGeom prst="rect">
            <a:avLst/>
          </a:prstGeom>
        </p:spPr>
        <p:txBody>
          <a:bodyPr wrap="square">
            <a:spAutoFit/>
          </a:bodyPr>
          <a:lstStyle/>
          <a:p>
            <a:r>
              <a:rPr lang="en-US" sz="3200" b="1" dirty="0">
                <a:solidFill>
                  <a:schemeClr val="bg1"/>
                </a:solidFill>
              </a:rPr>
              <a:t>Clark State Community College</a:t>
            </a:r>
          </a:p>
        </p:txBody>
      </p:sp>
    </p:spTree>
    <p:extLst>
      <p:ext uri="{BB962C8B-B14F-4D97-AF65-F5344CB8AC3E}">
        <p14:creationId xmlns:p14="http://schemas.microsoft.com/office/powerpoint/2010/main" val="305115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27135" y="1074420"/>
            <a:ext cx="7852771" cy="5096133"/>
          </a:xfrm>
        </p:spPr>
        <p:txBody>
          <a:bodyPr>
            <a:normAutofit/>
          </a:bodyPr>
          <a:lstStyle/>
          <a:p>
            <a:pPr marL="0" indent="0">
              <a:buNone/>
            </a:pPr>
            <a:endParaRPr lang="en-US" dirty="0"/>
          </a:p>
          <a:p>
            <a:pPr marL="0" indent="0">
              <a:buNone/>
            </a:pPr>
            <a:endParaRPr lang="en-US" sz="2800" dirty="0"/>
          </a:p>
          <a:p>
            <a:pPr marL="0" indent="0">
              <a:buNone/>
            </a:pPr>
            <a:r>
              <a:rPr lang="en-US" sz="2800" b="1" dirty="0"/>
              <a:t>Eugenie Agia</a:t>
            </a:r>
            <a:r>
              <a:rPr lang="en-US" sz="2800" dirty="0"/>
              <a:t>, Workforce Analyst, TAACCCT Grants, U.S. Department of Labor, Employment and Training Administration</a:t>
            </a:r>
          </a:p>
          <a:p>
            <a:pPr marL="0" indent="0">
              <a:buNone/>
            </a:pPr>
            <a:endParaRPr lang="en-US" sz="2800" dirty="0"/>
          </a:p>
          <a:p>
            <a:pPr marL="0" indent="0">
              <a:buNone/>
            </a:pPr>
            <a:r>
              <a:rPr lang="en-US" sz="2800" b="1" dirty="0"/>
              <a:t>Robin Fernkas</a:t>
            </a:r>
            <a:r>
              <a:rPr lang="en-US" sz="2800" dirty="0"/>
              <a:t>, Division Chief, Division of Strategic Investments</a:t>
            </a:r>
          </a:p>
          <a:p>
            <a:pPr marL="0" indent="0">
              <a:buNone/>
            </a:pPr>
            <a:endParaRPr lang="en-US" sz="2800" dirty="0"/>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Moderator</a:t>
            </a:r>
          </a:p>
        </p:txBody>
      </p:sp>
    </p:spTree>
    <p:extLst>
      <p:ext uri="{BB962C8B-B14F-4D97-AF65-F5344CB8AC3E}">
        <p14:creationId xmlns:p14="http://schemas.microsoft.com/office/powerpoint/2010/main" val="320131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1701" y="274638"/>
            <a:ext cx="5245098" cy="703544"/>
          </a:xfrm>
          <a:prstGeom prst="rect">
            <a:avLst/>
          </a:prstGeom>
        </p:spPr>
        <p:txBody>
          <a:bodyPr vert="horz" lIns="91440" tIns="45720" rIns="91440" bIns="45720" rtlCol="0" anchor="ctr">
            <a:noAutofit/>
          </a:bodyPr>
          <a:lstStyle>
            <a:lvl1pPr algn="l" defTabSz="457200" rtl="0" eaLnBrk="1" latinLnBrk="0" hangingPunct="1">
              <a:spcBef>
                <a:spcPct val="0"/>
              </a:spcBef>
              <a:buNone/>
              <a:defRPr sz="1400" b="0" kern="1200" cap="all">
                <a:solidFill>
                  <a:schemeClr val="bg1">
                    <a:lumMod val="50000"/>
                  </a:schemeClr>
                </a:solidFill>
                <a:latin typeface="Arial"/>
                <a:ea typeface="+mj-ea"/>
                <a:cs typeface="Arial"/>
              </a:defRPr>
            </a:lvl1pPr>
          </a:lstStyle>
          <a:p>
            <a:r>
              <a:rPr lang="en-US" sz="2000" b="1" cap="none" dirty="0">
                <a:solidFill>
                  <a:srgbClr val="FFFFFF"/>
                </a:solidFill>
              </a:rPr>
              <a:t>Overview of the Clark State TAACCCT Grant </a:t>
            </a:r>
          </a:p>
        </p:txBody>
      </p:sp>
      <p:sp>
        <p:nvSpPr>
          <p:cNvPr id="5" name="Text Placeholder 2"/>
          <p:cNvSpPr>
            <a:spLocks noGrp="1"/>
          </p:cNvSpPr>
          <p:nvPr>
            <p:ph type="body" idx="1"/>
          </p:nvPr>
        </p:nvSpPr>
        <p:spPr>
          <a:xfrm>
            <a:off x="914399" y="1291194"/>
            <a:ext cx="7772400" cy="4862471"/>
          </a:xfrm>
          <a:ln>
            <a:noFill/>
          </a:ln>
        </p:spPr>
        <p:txBody>
          <a:bodyPr anchor="t">
            <a:normAutofit/>
          </a:bodyPr>
          <a:lstStyle/>
          <a:p>
            <a:r>
              <a:rPr lang="en-US" u="sng" dirty="0"/>
              <a:t>The Need in Our Community </a:t>
            </a:r>
          </a:p>
          <a:p>
            <a:pPr marL="342900" indent="-342900">
              <a:buFont typeface="Arial"/>
              <a:buChar char="•"/>
            </a:pPr>
            <a:r>
              <a:rPr lang="en-US" b="0" dirty="0"/>
              <a:t>Service Area of Four Counties </a:t>
            </a:r>
          </a:p>
          <a:p>
            <a:r>
              <a:rPr lang="en-US" b="0" dirty="0"/>
              <a:t>    (Clark, Champaign, Logan and Greene)</a:t>
            </a:r>
          </a:p>
          <a:p>
            <a:pPr marL="342900" indent="-342900">
              <a:buFont typeface="Arial" panose="020B0604020202020204" pitchFamily="34" charset="0"/>
              <a:buChar char="•"/>
            </a:pPr>
            <a:r>
              <a:rPr lang="en-US" b="0" dirty="0"/>
              <a:t>60% of High School Graduates </a:t>
            </a:r>
          </a:p>
          <a:p>
            <a:r>
              <a:rPr lang="en-US" b="0" dirty="0"/>
              <a:t>     do not go to college</a:t>
            </a:r>
          </a:p>
          <a:p>
            <a:endParaRPr lang="en-US" b="0" dirty="0"/>
          </a:p>
          <a:p>
            <a:pPr marL="342900" indent="-342900">
              <a:buFont typeface="Arial" panose="020B0604020202020204" pitchFamily="34" charset="0"/>
              <a:buChar char="•"/>
            </a:pPr>
            <a:r>
              <a:rPr lang="en-US" b="0" dirty="0"/>
              <a:t>Manufacturing—3</a:t>
            </a:r>
            <a:r>
              <a:rPr lang="en-US" b="0" baseline="30000" dirty="0"/>
              <a:t>rd</a:t>
            </a:r>
            <a:r>
              <a:rPr lang="en-US" b="0" dirty="0"/>
              <a:t> most powerful economic driver in the region</a:t>
            </a:r>
          </a:p>
          <a:p>
            <a:pPr marL="342900" indent="-342900">
              <a:buFont typeface="Arial"/>
              <a:buChar char="•"/>
            </a:pPr>
            <a:r>
              <a:rPr lang="en-US" b="0" dirty="0"/>
              <a:t>Small-mid sized manufacturers (1-300 employees) make up 90% of the companies  </a:t>
            </a:r>
          </a:p>
          <a:p>
            <a:endParaRPr lang="en-US" b="0" dirty="0"/>
          </a:p>
          <a:p>
            <a:endParaRPr lang="en-US" b="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3935" y="978182"/>
            <a:ext cx="2875005" cy="266069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916354344"/>
              </p:ext>
            </p:extLst>
          </p:nvPr>
        </p:nvGraphicFramePr>
        <p:xfrm>
          <a:off x="3847070" y="2306595"/>
          <a:ext cx="6993923" cy="45514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4055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8703" y="335648"/>
            <a:ext cx="4731694" cy="646331"/>
          </a:xfrm>
          <a:prstGeom prst="rect">
            <a:avLst/>
          </a:prstGeom>
        </p:spPr>
        <p:txBody>
          <a:bodyPr wrap="square">
            <a:spAutoFit/>
          </a:bodyPr>
          <a:lstStyle/>
          <a:p>
            <a:r>
              <a:rPr lang="en-US" dirty="0">
                <a:solidFill>
                  <a:schemeClr val="bg1"/>
                </a:solidFill>
              </a:rPr>
              <a:t>Advanced manufacturing: a solution to multiple challenges?</a:t>
            </a:r>
          </a:p>
        </p:txBody>
      </p:sp>
      <p:sp>
        <p:nvSpPr>
          <p:cNvPr id="5" name="TextBox 4"/>
          <p:cNvSpPr txBox="1"/>
          <p:nvPr/>
        </p:nvSpPr>
        <p:spPr>
          <a:xfrm>
            <a:off x="551935" y="1301578"/>
            <a:ext cx="5092055"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a:t>Employers and Clark State address the skills crisis by crafting a thoughtful grant proposal</a:t>
            </a:r>
          </a:p>
          <a:p>
            <a:pPr marL="342900" indent="-342900">
              <a:buFont typeface="Arial" panose="020B0604020202020204" pitchFamily="34" charset="0"/>
              <a:buChar char="•"/>
            </a:pPr>
            <a:r>
              <a:rPr lang="en-US" sz="2000" dirty="0"/>
              <a:t>$2.5M grant from </a:t>
            </a:r>
          </a:p>
          <a:p>
            <a:r>
              <a:rPr lang="en-US" sz="2000" dirty="0"/>
              <a:t>US Department of Labor awarded October 2014</a:t>
            </a:r>
          </a:p>
          <a:p>
            <a:pPr marL="342900" indent="-342900">
              <a:buFont typeface="Arial" panose="020B0604020202020204" pitchFamily="34" charset="0"/>
              <a:buChar char="•"/>
            </a:pPr>
            <a:r>
              <a:rPr lang="en-US" sz="2000" dirty="0"/>
              <a:t>Funding for curriculum development, renovation and equipment purchases </a:t>
            </a:r>
          </a:p>
          <a:p>
            <a:pPr marL="342900" indent="-342900">
              <a:buFont typeface="Arial" panose="020B0604020202020204" pitchFamily="34" charset="0"/>
              <a:buChar char="•"/>
            </a:pPr>
            <a:r>
              <a:rPr lang="en-US" sz="2000" dirty="0"/>
              <a:t>Certificate programs created/revised:</a:t>
            </a:r>
          </a:p>
          <a:p>
            <a:pPr marL="800100" lvl="1" indent="-342900">
              <a:buFont typeface="Arial" panose="020B0604020202020204" pitchFamily="34" charset="0"/>
              <a:buChar char="•"/>
            </a:pPr>
            <a:r>
              <a:rPr lang="en-US" dirty="0"/>
              <a:t>Computer Numerical Control (CNC) (new) </a:t>
            </a:r>
          </a:p>
          <a:p>
            <a:pPr marL="800100" lvl="1" indent="-342900">
              <a:buFont typeface="Arial" panose="020B0604020202020204" pitchFamily="34" charset="0"/>
              <a:buChar char="•"/>
            </a:pPr>
            <a:r>
              <a:rPr lang="en-US" dirty="0"/>
              <a:t>Welding (new)</a:t>
            </a:r>
          </a:p>
          <a:p>
            <a:pPr marL="800100" lvl="1" indent="-342900">
              <a:buFont typeface="Arial" panose="020B0604020202020204" pitchFamily="34" charset="0"/>
              <a:buChar char="•"/>
            </a:pPr>
            <a:r>
              <a:rPr lang="en-US" dirty="0"/>
              <a:t>Additive Manufacturing (new) </a:t>
            </a:r>
          </a:p>
          <a:p>
            <a:pPr marL="800100" lvl="1" indent="-342900">
              <a:buFont typeface="Arial" panose="020B0604020202020204" pitchFamily="34" charset="0"/>
              <a:buChar char="•"/>
            </a:pPr>
            <a:r>
              <a:rPr lang="en-US" dirty="0"/>
              <a:t>Industrial Maintenance (revised) </a:t>
            </a:r>
          </a:p>
          <a:p>
            <a:pPr marL="800100" lvl="1" indent="-342900">
              <a:buFont typeface="Arial" panose="020B0604020202020204" pitchFamily="34" charset="0"/>
              <a:buChar char="•"/>
            </a:pPr>
            <a:r>
              <a:rPr lang="en-US" dirty="0"/>
              <a:t>SCADA—Supervisory Control and Data Acquisition (new)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601" r="33299"/>
          <a:stretch/>
        </p:blipFill>
        <p:spPr>
          <a:xfrm>
            <a:off x="5643990" y="1301578"/>
            <a:ext cx="3251988" cy="4118919"/>
          </a:xfrm>
          <a:prstGeom prst="rect">
            <a:avLst/>
          </a:prstGeom>
        </p:spPr>
      </p:pic>
    </p:spTree>
    <p:extLst>
      <p:ext uri="{BB962C8B-B14F-4D97-AF65-F5344CB8AC3E}">
        <p14:creationId xmlns:p14="http://schemas.microsoft.com/office/powerpoint/2010/main" val="399084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466336"/>
            <a:ext cx="7772400" cy="4302640"/>
          </a:xfrm>
        </p:spPr>
        <p:txBody>
          <a:bodyPr/>
          <a:lstStyle/>
          <a:p>
            <a:r>
              <a:rPr lang="en-US" dirty="0"/>
              <a:t>.</a:t>
            </a:r>
            <a:br>
              <a:rPr lang="en-US" dirty="0"/>
            </a:br>
            <a:endParaRPr lang="en-US" dirty="0"/>
          </a:p>
        </p:txBody>
      </p:sp>
      <p:sp>
        <p:nvSpPr>
          <p:cNvPr id="4" name="TextBox 3"/>
          <p:cNvSpPr txBox="1"/>
          <p:nvPr/>
        </p:nvSpPr>
        <p:spPr>
          <a:xfrm>
            <a:off x="3303373" y="344106"/>
            <a:ext cx="5684108" cy="461665"/>
          </a:xfrm>
          <a:prstGeom prst="rect">
            <a:avLst/>
          </a:prstGeom>
          <a:noFill/>
        </p:spPr>
        <p:txBody>
          <a:bodyPr wrap="square" rtlCol="0">
            <a:spAutoFit/>
          </a:bodyPr>
          <a:lstStyle/>
          <a:p>
            <a:r>
              <a:rPr lang="en-US" sz="2400" dirty="0">
                <a:solidFill>
                  <a:schemeClr val="bg1"/>
                </a:solidFill>
              </a:rPr>
              <a:t>Current Metrics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1" y="2299715"/>
            <a:ext cx="8459039" cy="2618274"/>
          </a:xfrm>
          <a:prstGeom prst="rect">
            <a:avLst/>
          </a:prstGeom>
        </p:spPr>
      </p:pic>
      <p:pic>
        <p:nvPicPr>
          <p:cNvPr id="6" name="Picture 5" descr="A close up of a logo&#10;&#10;Description generated with high confidence">
            <a:extLst>
              <a:ext uri="{FF2B5EF4-FFF2-40B4-BE49-F238E27FC236}">
                <a16:creationId xmlns:a16="http://schemas.microsoft.com/office/drawing/2014/main" id="{E084ED05-99C6-45E4-B392-645A465C604C}"/>
              </a:ext>
            </a:extLst>
          </p:cNvPr>
          <p:cNvPicPr>
            <a:picLocks noChangeAspect="1"/>
          </p:cNvPicPr>
          <p:nvPr/>
        </p:nvPicPr>
        <p:blipFill>
          <a:blip r:embed="rId4"/>
          <a:stretch>
            <a:fillRect/>
          </a:stretch>
        </p:blipFill>
        <p:spPr>
          <a:xfrm>
            <a:off x="36513" y="0"/>
            <a:ext cx="9144000" cy="6858000"/>
          </a:xfrm>
          <a:prstGeom prst="rect">
            <a:avLst/>
          </a:prstGeom>
        </p:spPr>
      </p:pic>
    </p:spTree>
    <p:extLst>
      <p:ext uri="{BB962C8B-B14F-4D97-AF65-F5344CB8AC3E}">
        <p14:creationId xmlns:p14="http://schemas.microsoft.com/office/powerpoint/2010/main" val="4253168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28650" y="1445299"/>
            <a:ext cx="7886700" cy="1042528"/>
          </a:xfrm>
          <a:prstGeom prst="rect">
            <a:avLst/>
          </a:prstGeom>
        </p:spPr>
        <p:txBody>
          <a:bodyPr vert="horz" lIns="91440" tIns="45720" rIns="91440" bIns="45720" rtlCol="0" anchor="b">
            <a:normAutofit/>
          </a:bodyPr>
          <a:lstStyle>
            <a:lvl1pPr marL="0" indent="0" algn="l" defTabSz="457200" rtl="0" eaLnBrk="1" latinLnBrk="0" hangingPunct="1">
              <a:spcBef>
                <a:spcPts val="300"/>
              </a:spcBef>
              <a:spcAft>
                <a:spcPts val="300"/>
              </a:spcAft>
              <a:buFont typeface="Arial"/>
              <a:buNone/>
              <a:defRPr sz="2000" b="1" kern="1200">
                <a:solidFill>
                  <a:schemeClr val="tx2">
                    <a:lumMod val="75000"/>
                  </a:schemeClr>
                </a:solidFill>
                <a:latin typeface="Arial"/>
                <a:ea typeface="+mn-ea"/>
                <a:cs typeface="Arial"/>
              </a:defRPr>
            </a:lvl1pPr>
            <a:lvl2pPr marL="457200" indent="0" algn="l" defTabSz="457200" rtl="0" eaLnBrk="1" latinLnBrk="0" hangingPunct="1">
              <a:spcBef>
                <a:spcPts val="300"/>
              </a:spcBef>
              <a:spcAft>
                <a:spcPts val="300"/>
              </a:spcAft>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ts val="300"/>
              </a:spcBef>
              <a:spcAft>
                <a:spcPts val="300"/>
              </a:spcAft>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ts val="300"/>
              </a:spcBef>
              <a:spcAft>
                <a:spcPts val="300"/>
              </a:spcAft>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ts val="300"/>
              </a:spcBef>
              <a:spcAft>
                <a:spcPts val="300"/>
              </a:spcAft>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i="1" dirty="0"/>
              <a:t>Now the work begins…..</a:t>
            </a:r>
          </a:p>
          <a:p>
            <a:pPr marL="742950" lvl="1" indent="-285750"/>
            <a:r>
              <a:rPr lang="en-US" sz="2800" b="1" dirty="0"/>
              <a:t> Employers Endorse Stackable Certificates </a:t>
            </a:r>
          </a:p>
          <a:p>
            <a:endParaRPr lang="en-US" dirty="0"/>
          </a:p>
        </p:txBody>
      </p:sp>
      <p:pic>
        <p:nvPicPr>
          <p:cNvPr id="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290" y="2263258"/>
            <a:ext cx="4877419" cy="383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8130" y="329514"/>
            <a:ext cx="5675870" cy="523220"/>
          </a:xfrm>
          <a:prstGeom prst="rect">
            <a:avLst/>
          </a:prstGeom>
          <a:noFill/>
        </p:spPr>
        <p:txBody>
          <a:bodyPr wrap="square" rtlCol="0">
            <a:spAutoFit/>
          </a:bodyPr>
          <a:lstStyle/>
          <a:p>
            <a:r>
              <a:rPr lang="en-US" sz="2800" dirty="0">
                <a:solidFill>
                  <a:schemeClr val="bg1"/>
                </a:solidFill>
              </a:rPr>
              <a:t>Employer Engagement </a:t>
            </a:r>
          </a:p>
        </p:txBody>
      </p:sp>
    </p:spTree>
    <p:extLst>
      <p:ext uri="{BB962C8B-B14F-4D97-AF65-F5344CB8AC3E}">
        <p14:creationId xmlns:p14="http://schemas.microsoft.com/office/powerpoint/2010/main" val="1739529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0465" y="431801"/>
            <a:ext cx="5675870" cy="461665"/>
          </a:xfrm>
          <a:prstGeom prst="rect">
            <a:avLst/>
          </a:prstGeom>
          <a:noFill/>
        </p:spPr>
        <p:txBody>
          <a:bodyPr wrap="square" rtlCol="0">
            <a:spAutoFit/>
          </a:bodyPr>
          <a:lstStyle/>
          <a:p>
            <a:r>
              <a:rPr lang="en-US" sz="2400" dirty="0">
                <a:solidFill>
                  <a:schemeClr val="bg1"/>
                </a:solidFill>
              </a:rPr>
              <a:t>Student Perspective </a:t>
            </a:r>
          </a:p>
        </p:txBody>
      </p:sp>
      <p:sp>
        <p:nvSpPr>
          <p:cNvPr id="5" name="TextBox 4"/>
          <p:cNvSpPr txBox="1"/>
          <p:nvPr/>
        </p:nvSpPr>
        <p:spPr>
          <a:xfrm>
            <a:off x="963827" y="1515763"/>
            <a:ext cx="7488195" cy="369332"/>
          </a:xfrm>
          <a:prstGeom prst="rect">
            <a:avLst/>
          </a:prstGeom>
          <a:noFill/>
        </p:spPr>
        <p:txBody>
          <a:bodyPr wrap="square" rtlCol="0">
            <a:spAutoFit/>
          </a:bodyPr>
          <a:lstStyle/>
          <a:p>
            <a:endParaRPr lang="en-US" dirty="0"/>
          </a:p>
        </p:txBody>
      </p:sp>
      <p:sp>
        <p:nvSpPr>
          <p:cNvPr id="6" name="TextBox 5"/>
          <p:cNvSpPr txBox="1"/>
          <p:nvPr/>
        </p:nvSpPr>
        <p:spPr>
          <a:xfrm>
            <a:off x="486032" y="1532239"/>
            <a:ext cx="8171936" cy="4247317"/>
          </a:xfrm>
          <a:prstGeom prst="rect">
            <a:avLst/>
          </a:prstGeom>
          <a:noFill/>
        </p:spPr>
        <p:txBody>
          <a:bodyPr wrap="square" rtlCol="0">
            <a:spAutoFit/>
          </a:bodyPr>
          <a:lstStyle/>
          <a:p>
            <a:pPr marL="285750" indent="-285750">
              <a:buFont typeface="Arial" panose="020B0604020202020204" pitchFamily="34" charset="0"/>
              <a:buChar char="•"/>
            </a:pPr>
            <a:r>
              <a:rPr lang="en-US" sz="2400" dirty="0"/>
              <a:t>All registration, retention and placement happens with the Career Navigator! </a:t>
            </a:r>
          </a:p>
          <a:p>
            <a:pPr marL="285750" indent="-285750">
              <a:buFont typeface="Arial" panose="020B0604020202020204" pitchFamily="34" charset="0"/>
              <a:buChar char="•"/>
            </a:pPr>
            <a:r>
              <a:rPr lang="en-US" sz="2400" dirty="0"/>
              <a:t>Interaction with employers occurs in the first two classes (SME’s, tours, interviews) </a:t>
            </a:r>
          </a:p>
          <a:p>
            <a:pPr marL="285750" indent="-285750">
              <a:buFont typeface="Arial" panose="020B0604020202020204" pitchFamily="34" charset="0"/>
              <a:buChar char="•"/>
            </a:pPr>
            <a:r>
              <a:rPr lang="en-US" sz="2400" dirty="0"/>
              <a:t>Associate degree seekers will have at least one co-op, but certificate students can co-op as well</a:t>
            </a:r>
          </a:p>
          <a:p>
            <a:pPr marL="285750" indent="-285750">
              <a:buFont typeface="Arial" panose="020B0604020202020204" pitchFamily="34" charset="0"/>
              <a:buChar char="•"/>
            </a:pPr>
            <a:r>
              <a:rPr lang="en-US" sz="2400" dirty="0"/>
              <a:t>Most students work part-time, so the opportunities to work in manufacturing must have a reasonable chance of full-time employment </a:t>
            </a:r>
          </a:p>
          <a:p>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7087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7513" y="362465"/>
            <a:ext cx="5667633" cy="527221"/>
          </a:xfrm>
        </p:spPr>
        <p:txBody>
          <a:bodyPr/>
          <a:lstStyle/>
          <a:p>
            <a:r>
              <a:rPr lang="en-US" dirty="0">
                <a:solidFill>
                  <a:schemeClr val="bg1"/>
                </a:solidFill>
              </a:rPr>
              <a:t>Employer Perspective</a:t>
            </a:r>
          </a:p>
        </p:txBody>
      </p:sp>
      <p:sp>
        <p:nvSpPr>
          <p:cNvPr id="4" name="TextBox 3"/>
          <p:cNvSpPr txBox="1"/>
          <p:nvPr/>
        </p:nvSpPr>
        <p:spPr>
          <a:xfrm>
            <a:off x="551935" y="1383957"/>
            <a:ext cx="7990703"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Clark State has incorporated the employer’s recommendations into the curriculum content and equipment selections throughout this process </a:t>
            </a:r>
          </a:p>
          <a:p>
            <a:pPr marL="285750" indent="-285750">
              <a:buFont typeface="Arial" panose="020B0604020202020204" pitchFamily="34" charset="0"/>
              <a:buChar char="•"/>
            </a:pPr>
            <a:r>
              <a:rPr lang="en-US" sz="2400" dirty="0"/>
              <a:t>Employers serve as Subject Matter Experts in the classes, and can share on special topics that pertain to their business needs </a:t>
            </a:r>
          </a:p>
          <a:p>
            <a:pPr marL="285750" indent="-285750">
              <a:buFont typeface="Arial" panose="020B0604020202020204" pitchFamily="34" charset="0"/>
              <a:buChar char="•"/>
            </a:pPr>
            <a:r>
              <a:rPr lang="en-US" sz="2400" dirty="0"/>
              <a:t>Job postings are free, and welcome!</a:t>
            </a:r>
          </a:p>
          <a:p>
            <a:pPr marL="285750" indent="-285750">
              <a:buFont typeface="Arial" panose="020B0604020202020204" pitchFamily="34" charset="0"/>
              <a:buChar char="•"/>
            </a:pPr>
            <a:r>
              <a:rPr lang="en-US" sz="2400" dirty="0"/>
              <a:t>Employers get valuable insights into the quality of students through the co-op experience </a:t>
            </a:r>
          </a:p>
          <a:p>
            <a:pPr marL="285750" indent="-285750">
              <a:buFont typeface="Arial" panose="020B0604020202020204" pitchFamily="34" charset="0"/>
              <a:buChar char="•"/>
            </a:pPr>
            <a:r>
              <a:rPr lang="en-US" sz="2400" dirty="0"/>
              <a:t>If graduates fall short of meeting employer needs, that feedback is used to improve the courses </a:t>
            </a:r>
          </a:p>
        </p:txBody>
      </p:sp>
    </p:spTree>
    <p:extLst>
      <p:ext uri="{BB962C8B-B14F-4D97-AF65-F5344CB8AC3E}">
        <p14:creationId xmlns:p14="http://schemas.microsoft.com/office/powerpoint/2010/main" val="2726769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95134" y="263611"/>
            <a:ext cx="5782963" cy="700216"/>
          </a:xfrm>
        </p:spPr>
        <p:txBody>
          <a:bodyPr>
            <a:normAutofit lnSpcReduction="10000"/>
          </a:bodyPr>
          <a:lstStyle/>
          <a:p>
            <a:r>
              <a:rPr lang="en-US" dirty="0">
                <a:solidFill>
                  <a:schemeClr val="bg1"/>
                </a:solidFill>
              </a:rPr>
              <a:t>Foundations that Create Better Employment Outcomes </a:t>
            </a:r>
          </a:p>
        </p:txBody>
      </p:sp>
      <p:sp>
        <p:nvSpPr>
          <p:cNvPr id="4" name="TextBox 3"/>
          <p:cNvSpPr txBox="1"/>
          <p:nvPr/>
        </p:nvSpPr>
        <p:spPr>
          <a:xfrm>
            <a:off x="774357" y="1556951"/>
            <a:ext cx="7323438"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If the employers have had their input throughout  the creation and training process, placement is just a natural outcome</a:t>
            </a:r>
          </a:p>
          <a:p>
            <a:pPr marL="285750" indent="-285750">
              <a:buFont typeface="Arial" panose="020B0604020202020204" pitchFamily="34" charset="0"/>
              <a:buChar char="•"/>
            </a:pPr>
            <a:r>
              <a:rPr lang="en-US" sz="2400" dirty="0"/>
              <a:t>Relationships = unpublished postings </a:t>
            </a:r>
          </a:p>
          <a:p>
            <a:pPr marL="285750" indent="-285750">
              <a:buFont typeface="Arial" panose="020B0604020202020204" pitchFamily="34" charset="0"/>
              <a:buChar char="•"/>
            </a:pPr>
            <a:r>
              <a:rPr lang="en-US" sz="2400" dirty="0"/>
              <a:t>Relationships = insight into expansions, which leads to jobs </a:t>
            </a:r>
          </a:p>
          <a:p>
            <a:pPr marL="285750" indent="-285750">
              <a:buFont typeface="Arial" panose="020B0604020202020204" pitchFamily="34" charset="0"/>
              <a:buChar char="•"/>
            </a:pPr>
            <a:r>
              <a:rPr lang="en-US" sz="2400" dirty="0"/>
              <a:t>Multi-craft, multi-skill graduates are the hot commodity </a:t>
            </a:r>
          </a:p>
          <a:p>
            <a:pPr marL="285750" indent="-285750">
              <a:buFont typeface="Arial" panose="020B0604020202020204" pitchFamily="34" charset="0"/>
              <a:buChar char="•"/>
            </a:pPr>
            <a:r>
              <a:rPr lang="en-US" sz="2400" dirty="0"/>
              <a:t>Employers have limited time, but are reachable in community activities. Become the go-to.</a:t>
            </a:r>
          </a:p>
        </p:txBody>
      </p:sp>
    </p:spTree>
    <p:extLst>
      <p:ext uri="{BB962C8B-B14F-4D97-AF65-F5344CB8AC3E}">
        <p14:creationId xmlns:p14="http://schemas.microsoft.com/office/powerpoint/2010/main" val="147022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6941" y="378941"/>
            <a:ext cx="5577016" cy="400110"/>
          </a:xfrm>
          <a:prstGeom prst="rect">
            <a:avLst/>
          </a:prstGeom>
          <a:noFill/>
        </p:spPr>
        <p:txBody>
          <a:bodyPr wrap="square" rtlCol="0">
            <a:spAutoFit/>
          </a:bodyPr>
          <a:lstStyle/>
          <a:p>
            <a:r>
              <a:rPr lang="en-US" sz="2000" b="1" dirty="0">
                <a:solidFill>
                  <a:schemeClr val="bg1"/>
                </a:solidFill>
              </a:rPr>
              <a:t>Strategies for Finding Employment </a:t>
            </a:r>
          </a:p>
        </p:txBody>
      </p:sp>
      <p:sp>
        <p:nvSpPr>
          <p:cNvPr id="6" name="TextBox 5"/>
          <p:cNvSpPr txBox="1"/>
          <p:nvPr/>
        </p:nvSpPr>
        <p:spPr>
          <a:xfrm>
            <a:off x="362465" y="1367481"/>
            <a:ext cx="8311978"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t>Most Successful Methods for Our Graduates Based on Student Surveys </a:t>
            </a:r>
          </a:p>
        </p:txBody>
      </p:sp>
      <p:graphicFrame>
        <p:nvGraphicFramePr>
          <p:cNvPr id="7" name="Chart 6"/>
          <p:cNvGraphicFramePr/>
          <p:nvPr>
            <p:extLst>
              <p:ext uri="{D42A27DB-BD31-4B8C-83A1-F6EECF244321}">
                <p14:modId xmlns:p14="http://schemas.microsoft.com/office/powerpoint/2010/main" val="3158855883"/>
              </p:ext>
            </p:extLst>
          </p:nvPr>
        </p:nvGraphicFramePr>
        <p:xfrm>
          <a:off x="1351005" y="1716905"/>
          <a:ext cx="6268995" cy="40234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6832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2999" y="1143000"/>
            <a:ext cx="6781799" cy="55136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41997" y="306824"/>
            <a:ext cx="2514471" cy="707886"/>
          </a:xfrm>
          <a:prstGeom prst="rect">
            <a:avLst/>
          </a:prstGeom>
        </p:spPr>
        <p:txBody>
          <a:bodyPr wrap="none">
            <a:spAutoFit/>
          </a:bodyPr>
          <a:lstStyle/>
          <a:p>
            <a:r>
              <a:rPr lang="en-US" sz="4000" dirty="0">
                <a:solidFill>
                  <a:schemeClr val="bg1"/>
                </a:solidFill>
              </a:rPr>
              <a:t>Questions?</a:t>
            </a:r>
          </a:p>
        </p:txBody>
      </p:sp>
    </p:spTree>
    <p:extLst>
      <p:ext uri="{BB962C8B-B14F-4D97-AF65-F5344CB8AC3E}">
        <p14:creationId xmlns:p14="http://schemas.microsoft.com/office/powerpoint/2010/main" val="178852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93910" y="2416009"/>
            <a:ext cx="7348135" cy="1703070"/>
          </a:xfrm>
        </p:spPr>
        <p:txBody>
          <a:bodyPr>
            <a:normAutofit fontScale="85000" lnSpcReduction="20000"/>
          </a:bodyPr>
          <a:lstStyle/>
          <a:p>
            <a:pPr marL="0" indent="0">
              <a:buNone/>
            </a:pPr>
            <a:endParaRPr lang="en-US" dirty="0"/>
          </a:p>
          <a:p>
            <a:pPr marL="0" indent="0">
              <a:buNone/>
            </a:pPr>
            <a:r>
              <a:rPr lang="en-US" sz="4000" b="1" dirty="0"/>
              <a:t>Jennifer Poe, </a:t>
            </a:r>
          </a:p>
          <a:p>
            <a:pPr marL="0" indent="0">
              <a:buNone/>
            </a:pPr>
            <a:r>
              <a:rPr lang="en-US" sz="4000" dirty="0"/>
              <a:t>Lead Data and Project Manager, Chaffey College</a:t>
            </a:r>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bg1"/>
              </a:solidFill>
            </a:endParaRPr>
          </a:p>
        </p:txBody>
      </p:sp>
      <p:sp>
        <p:nvSpPr>
          <p:cNvPr id="2" name="Rectangle 1"/>
          <p:cNvSpPr/>
          <p:nvPr/>
        </p:nvSpPr>
        <p:spPr>
          <a:xfrm>
            <a:off x="3346824" y="294373"/>
            <a:ext cx="5671446" cy="584775"/>
          </a:xfrm>
          <a:prstGeom prst="rect">
            <a:avLst/>
          </a:prstGeom>
        </p:spPr>
        <p:txBody>
          <a:bodyPr wrap="square">
            <a:spAutoFit/>
          </a:bodyPr>
          <a:lstStyle/>
          <a:p>
            <a:r>
              <a:rPr lang="en-US" sz="3200" b="1" dirty="0">
                <a:solidFill>
                  <a:schemeClr val="bg1"/>
                </a:solidFill>
              </a:rPr>
              <a:t>Chaffey College </a:t>
            </a:r>
          </a:p>
        </p:txBody>
      </p:sp>
    </p:spTree>
    <p:extLst>
      <p:ext uri="{BB962C8B-B14F-4D97-AF65-F5344CB8AC3E}">
        <p14:creationId xmlns:p14="http://schemas.microsoft.com/office/powerpoint/2010/main" val="194509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TAACCCT Announcements</a:t>
            </a:r>
          </a:p>
        </p:txBody>
      </p:sp>
      <p:sp>
        <p:nvSpPr>
          <p:cNvPr id="3" name="Content Placeholder 2"/>
          <p:cNvSpPr>
            <a:spLocks noGrp="1"/>
          </p:cNvSpPr>
          <p:nvPr>
            <p:ph idx="1"/>
          </p:nvPr>
        </p:nvSpPr>
        <p:spPr>
          <a:xfrm>
            <a:off x="457200" y="1131570"/>
            <a:ext cx="8229600" cy="4994593"/>
          </a:xfrm>
        </p:spPr>
        <p:txBody>
          <a:bodyPr/>
          <a:lstStyle/>
          <a:p>
            <a:pPr marL="0" indent="0">
              <a:buNone/>
            </a:pPr>
            <a:r>
              <a:rPr lang="en-US" sz="3200" b="1" dirty="0"/>
              <a:t>Webinars</a:t>
            </a:r>
          </a:p>
          <a:p>
            <a:pPr marL="0" indent="0">
              <a:buNone/>
            </a:pPr>
            <a:endParaRPr lang="en-US" dirty="0"/>
          </a:p>
          <a:p>
            <a:pPr marL="0" indent="0">
              <a:buNone/>
            </a:pPr>
            <a:r>
              <a:rPr lang="en-US" sz="3200" b="1" dirty="0"/>
              <a:t>From Design to Implementation, Flexible Apprenticeship Models That Work</a:t>
            </a:r>
          </a:p>
          <a:p>
            <a:pPr marL="0" indent="0">
              <a:buNone/>
            </a:pPr>
            <a:r>
              <a:rPr lang="en-US" dirty="0"/>
              <a:t>Tuesday, November 07, 2017  @ 1:00 PM </a:t>
            </a:r>
            <a:r>
              <a:rPr lang="en-US" dirty="0" err="1"/>
              <a:t>PM</a:t>
            </a:r>
            <a:r>
              <a:rPr lang="en-US" dirty="0"/>
              <a:t> ET</a:t>
            </a:r>
          </a:p>
          <a:p>
            <a:pPr marL="0" indent="0">
              <a:buNone/>
            </a:pPr>
            <a:endParaRPr lang="en-US" dirty="0"/>
          </a:p>
          <a:p>
            <a:pPr marL="0" indent="0">
              <a:buNone/>
            </a:pPr>
            <a:r>
              <a:rPr lang="en-US" sz="3200" b="1" dirty="0"/>
              <a:t>TAACCCT Performance Reporting Q &amp; A Series – November</a:t>
            </a:r>
          </a:p>
          <a:p>
            <a:pPr marL="0" indent="0">
              <a:buNone/>
            </a:pPr>
            <a:r>
              <a:rPr lang="en-US" dirty="0"/>
              <a:t>Thursday, November 09, 2017  @ 1:00 PM </a:t>
            </a:r>
            <a:r>
              <a:rPr lang="en-US" dirty="0" err="1"/>
              <a:t>PM</a:t>
            </a:r>
            <a:r>
              <a:rPr lang="en-US" dirty="0"/>
              <a:t> ET</a:t>
            </a:r>
          </a:p>
          <a:p>
            <a:pPr marL="0" indent="0">
              <a:buNone/>
            </a:pPr>
            <a:endParaRPr lang="en-US" dirty="0"/>
          </a:p>
        </p:txBody>
      </p:sp>
    </p:spTree>
    <p:extLst>
      <p:ext uri="{BB962C8B-B14F-4D97-AF65-F5344CB8AC3E}">
        <p14:creationId xmlns:p14="http://schemas.microsoft.com/office/powerpoint/2010/main" val="3808756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normAutofit/>
          </a:bodyPr>
          <a:lstStyle/>
          <a:p>
            <a:r>
              <a:rPr lang="en-US" sz="1800" b="0" dirty="0"/>
              <a:t>CHAFFEY COLLEGE / INTECH CENTER</a:t>
            </a:r>
            <a:endParaRPr lang="en-US" sz="1200" b="0" dirty="0"/>
          </a:p>
        </p:txBody>
      </p:sp>
      <p:grpSp>
        <p:nvGrpSpPr>
          <p:cNvPr id="9" name="Group 8"/>
          <p:cNvGrpSpPr/>
          <p:nvPr/>
        </p:nvGrpSpPr>
        <p:grpSpPr>
          <a:xfrm>
            <a:off x="1050462" y="1268346"/>
            <a:ext cx="7043076" cy="4670625"/>
            <a:chOff x="2261937" y="3171721"/>
            <a:chExt cx="4620127" cy="308070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937" y="3171721"/>
              <a:ext cx="4620127" cy="3080701"/>
            </a:xfrm>
            <a:prstGeom prst="rect">
              <a:avLst/>
            </a:prstGeom>
            <a:solidFill>
              <a:srgbClr val="FFFFFF">
                <a:shade val="85000"/>
              </a:srgbClr>
            </a:solidFill>
            <a:ln w="190500" cap="rnd">
              <a:solidFill>
                <a:schemeClr val="tx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671" y="5569399"/>
              <a:ext cx="2078789" cy="5093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155" y="5785445"/>
              <a:ext cx="1648327" cy="225087"/>
            </a:xfrm>
            <a:prstGeom prst="rect">
              <a:avLst/>
            </a:prstGeom>
          </p:spPr>
        </p:pic>
      </p:grpSp>
    </p:spTree>
    <p:extLst>
      <p:ext uri="{BB962C8B-B14F-4D97-AF65-F5344CB8AC3E}">
        <p14:creationId xmlns:p14="http://schemas.microsoft.com/office/powerpoint/2010/main" val="98152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1701" y="274638"/>
            <a:ext cx="5245098" cy="703544"/>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1400" b="0" i="0" u="none" kern="1200" cap="all">
                <a:solidFill>
                  <a:schemeClr val="bg1">
                    <a:lumMod val="50000"/>
                  </a:schemeClr>
                </a:solidFill>
                <a:latin typeface="Arial"/>
                <a:ea typeface="+mj-ea"/>
                <a:cs typeface="Arial"/>
              </a:defRPr>
            </a:lvl1pPr>
          </a:lstStyle>
          <a:p>
            <a:r>
              <a:rPr lang="en-US" sz="2400" dirty="0">
                <a:solidFill>
                  <a:schemeClr val="bg1"/>
                </a:solidFill>
              </a:rPr>
              <a:t>BACKGROUND INFORMATION</a:t>
            </a:r>
          </a:p>
        </p:txBody>
      </p:sp>
      <p:pic>
        <p:nvPicPr>
          <p:cNvPr id="6" name="Picture 5" descr="&lt;strong&gt;Inland Empire&lt;/strong&gt; Commercial Real Estate | &lt;strong&gt;Inland Empire&lt;/strong&gt; Real Est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65" y="1572877"/>
            <a:ext cx="3524250" cy="3952875"/>
          </a:xfrm>
          <a:prstGeom prst="rect">
            <a:avLst/>
          </a:prstGeom>
        </p:spPr>
      </p:pic>
      <p:sp>
        <p:nvSpPr>
          <p:cNvPr id="7" name="Rectangle 6"/>
          <p:cNvSpPr/>
          <p:nvPr/>
        </p:nvSpPr>
        <p:spPr>
          <a:xfrm>
            <a:off x="5017168" y="1572877"/>
            <a:ext cx="3700825" cy="486401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000" b="1" u="sng" dirty="0">
                <a:solidFill>
                  <a:srgbClr val="F79420"/>
                </a:solidFill>
                <a:latin typeface="Arial"/>
                <a:cs typeface="Arial"/>
              </a:rPr>
              <a:t>Inland Empire Regional Training Consortium</a:t>
            </a:r>
          </a:p>
          <a:p>
            <a:endParaRPr lang="en-US" sz="1200" dirty="0">
              <a:solidFill>
                <a:srgbClr val="FFFFFF"/>
              </a:solidFill>
              <a:latin typeface="Arial"/>
              <a:cs typeface="Arial"/>
            </a:endParaRPr>
          </a:p>
          <a:p>
            <a:r>
              <a:rPr lang="en-US" b="1" dirty="0">
                <a:solidFill>
                  <a:srgbClr val="F79420"/>
                </a:solidFill>
                <a:latin typeface="Arial"/>
                <a:cs typeface="Arial"/>
              </a:rPr>
              <a:t>Total Award: </a:t>
            </a:r>
            <a:r>
              <a:rPr lang="en-US" dirty="0">
                <a:solidFill>
                  <a:srgbClr val="FFFFFF"/>
                </a:solidFill>
                <a:latin typeface="Arial"/>
                <a:cs typeface="Arial"/>
              </a:rPr>
              <a:t>$14,980,284</a:t>
            </a:r>
          </a:p>
          <a:p>
            <a:endParaRPr lang="en-US" b="1" dirty="0">
              <a:solidFill>
                <a:schemeClr val="accent2"/>
              </a:solidFill>
              <a:latin typeface="Arial"/>
              <a:cs typeface="Arial"/>
            </a:endParaRPr>
          </a:p>
          <a:p>
            <a:r>
              <a:rPr lang="en-US" b="1" dirty="0">
                <a:solidFill>
                  <a:srgbClr val="F79420"/>
                </a:solidFill>
                <a:latin typeface="Arial"/>
                <a:cs typeface="Arial"/>
              </a:rPr>
              <a:t>Partners: </a:t>
            </a:r>
            <a:r>
              <a:rPr lang="en-US" dirty="0">
                <a:solidFill>
                  <a:srgbClr val="FFFFFF"/>
                </a:solidFill>
                <a:latin typeface="Arial"/>
                <a:cs typeface="Arial"/>
              </a:rPr>
              <a:t>12 Colleges</a:t>
            </a:r>
          </a:p>
          <a:p>
            <a:r>
              <a:rPr lang="en-US" dirty="0">
                <a:solidFill>
                  <a:srgbClr val="FFFFFF"/>
                </a:solidFill>
                <a:latin typeface="Arial"/>
                <a:cs typeface="Arial"/>
              </a:rPr>
              <a:t>		- 10 Community Colleges</a:t>
            </a:r>
          </a:p>
          <a:p>
            <a:r>
              <a:rPr lang="en-US" dirty="0">
                <a:solidFill>
                  <a:srgbClr val="FFFFFF"/>
                </a:solidFill>
                <a:latin typeface="Arial"/>
                <a:cs typeface="Arial"/>
              </a:rPr>
              <a:t>		- 2  Universities</a:t>
            </a:r>
          </a:p>
          <a:p>
            <a:endParaRPr lang="en-US" dirty="0">
              <a:solidFill>
                <a:srgbClr val="FFFFFF"/>
              </a:solidFill>
              <a:latin typeface="Arial"/>
              <a:cs typeface="Arial"/>
            </a:endParaRPr>
          </a:p>
          <a:p>
            <a:r>
              <a:rPr lang="en-US" b="1" dirty="0">
                <a:solidFill>
                  <a:srgbClr val="F79420"/>
                </a:solidFill>
                <a:latin typeface="Arial"/>
                <a:cs typeface="Arial"/>
              </a:rPr>
              <a:t>Service Area: </a:t>
            </a:r>
            <a:r>
              <a:rPr lang="en-US" dirty="0">
                <a:solidFill>
                  <a:srgbClr val="FFFFFF"/>
                </a:solidFill>
                <a:latin typeface="Arial"/>
                <a:cs typeface="Arial"/>
              </a:rPr>
              <a:t>Inland Empire </a:t>
            </a:r>
          </a:p>
          <a:p>
            <a:r>
              <a:rPr lang="en-US" dirty="0">
                <a:solidFill>
                  <a:srgbClr val="FFFFFF"/>
                </a:solidFill>
                <a:latin typeface="Arial"/>
                <a:cs typeface="Arial"/>
              </a:rPr>
              <a:t>		- 27,000 square miles</a:t>
            </a:r>
          </a:p>
          <a:p>
            <a:r>
              <a:rPr lang="en-US" dirty="0">
                <a:solidFill>
                  <a:srgbClr val="FFFFFF"/>
                </a:solidFill>
                <a:latin typeface="Arial"/>
                <a:cs typeface="Arial"/>
              </a:rPr>
              <a:t>		- Population of 4.3 Million</a:t>
            </a:r>
          </a:p>
          <a:p>
            <a:endParaRPr lang="en-US" dirty="0">
              <a:solidFill>
                <a:srgbClr val="FFFFFF"/>
              </a:solidFill>
              <a:latin typeface="Arial"/>
              <a:cs typeface="Arial"/>
            </a:endParaRPr>
          </a:p>
          <a:p>
            <a:r>
              <a:rPr lang="en-US" b="1" dirty="0">
                <a:solidFill>
                  <a:srgbClr val="F79420"/>
                </a:solidFill>
                <a:latin typeface="Arial"/>
                <a:cs typeface="Arial"/>
              </a:rPr>
              <a:t>Population to be served: </a:t>
            </a:r>
          </a:p>
          <a:p>
            <a:r>
              <a:rPr lang="en-US" dirty="0">
                <a:solidFill>
                  <a:srgbClr val="FFFFFF"/>
                </a:solidFill>
                <a:latin typeface="Arial"/>
                <a:cs typeface="Arial"/>
              </a:rPr>
              <a:t>TAA-eligible workers, long-term unemployed, veterans populations and incumbent workers.</a:t>
            </a:r>
          </a:p>
        </p:txBody>
      </p:sp>
      <p:sp>
        <p:nvSpPr>
          <p:cNvPr id="8" name="Striped Right Arrow 7"/>
          <p:cNvSpPr/>
          <p:nvPr/>
        </p:nvSpPr>
        <p:spPr>
          <a:xfrm rot="8627327">
            <a:off x="3765886" y="3633539"/>
            <a:ext cx="878306" cy="721895"/>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631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1701" y="274638"/>
            <a:ext cx="5245098" cy="703544"/>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1400" b="0" i="0" u="none" kern="1200" cap="all">
                <a:solidFill>
                  <a:schemeClr val="bg1">
                    <a:lumMod val="50000"/>
                  </a:schemeClr>
                </a:solidFill>
                <a:latin typeface="Arial"/>
                <a:ea typeface="+mj-ea"/>
                <a:cs typeface="Arial"/>
              </a:defRPr>
            </a:lvl1pPr>
          </a:lstStyle>
          <a:p>
            <a:r>
              <a:rPr lang="en-US" sz="2400" dirty="0">
                <a:solidFill>
                  <a:schemeClr val="bg1"/>
                </a:solidFill>
              </a:rPr>
              <a:t>Grant details</a:t>
            </a:r>
          </a:p>
        </p:txBody>
      </p:sp>
      <p:graphicFrame>
        <p:nvGraphicFramePr>
          <p:cNvPr id="9" name="Chart 8"/>
          <p:cNvGraphicFramePr/>
          <p:nvPr>
            <p:extLst>
              <p:ext uri="{D42A27DB-BD31-4B8C-83A1-F6EECF244321}">
                <p14:modId xmlns:p14="http://schemas.microsoft.com/office/powerpoint/2010/main" val="1348687381"/>
              </p:ext>
            </p:extLst>
          </p:nvPr>
        </p:nvGraphicFramePr>
        <p:xfrm>
          <a:off x="0" y="1397270"/>
          <a:ext cx="9144000" cy="4546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2499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dirty="0"/>
              <a:t>CURRENT REGIONAL METRICS </a:t>
            </a:r>
            <a:r>
              <a:rPr lang="en-US" sz="1100" b="0" dirty="0"/>
              <a:t>(Updated 7/20/17)</a:t>
            </a:r>
            <a:endParaRPr lang="en-US" dirty="0"/>
          </a:p>
        </p:txBody>
      </p:sp>
      <p:graphicFrame>
        <p:nvGraphicFramePr>
          <p:cNvPr id="12" name="Diagram 11"/>
          <p:cNvGraphicFramePr/>
          <p:nvPr>
            <p:extLst>
              <p:ext uri="{D42A27DB-BD31-4B8C-83A1-F6EECF244321}">
                <p14:modId xmlns:p14="http://schemas.microsoft.com/office/powerpoint/2010/main" val="339328858"/>
              </p:ext>
            </p:extLst>
          </p:nvPr>
        </p:nvGraphicFramePr>
        <p:xfrm>
          <a:off x="1618179" y="1293975"/>
          <a:ext cx="623470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 Diagonal Corner Rectangle 6"/>
          <p:cNvSpPr/>
          <p:nvPr/>
        </p:nvSpPr>
        <p:spPr>
          <a:xfrm>
            <a:off x="616449" y="1417834"/>
            <a:ext cx="2003461" cy="1027415"/>
          </a:xfrm>
          <a:prstGeom prst="round2DiagRect">
            <a:avLst/>
          </a:prstGeom>
          <a:solidFill>
            <a:schemeClr val="accent5">
              <a:lumMod val="75000"/>
            </a:schemeClr>
          </a:solidFill>
          <a:ln>
            <a:solidFill>
              <a:schemeClr val="accent5">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t>4,005</a:t>
            </a:r>
            <a:endParaRPr lang="en-US" b="1" dirty="0"/>
          </a:p>
          <a:p>
            <a:pPr algn="ctr"/>
            <a:r>
              <a:rPr lang="en-US" dirty="0"/>
              <a:t>Students Served</a:t>
            </a:r>
          </a:p>
        </p:txBody>
      </p:sp>
      <p:sp>
        <p:nvSpPr>
          <p:cNvPr id="9" name="Round Diagonal Corner Rectangle 8"/>
          <p:cNvSpPr/>
          <p:nvPr/>
        </p:nvSpPr>
        <p:spPr>
          <a:xfrm>
            <a:off x="3142179" y="5573308"/>
            <a:ext cx="5642225" cy="1027415"/>
          </a:xfrm>
          <a:prstGeom prst="round2DiagRect">
            <a:avLst/>
          </a:prstGeom>
          <a:solidFill>
            <a:schemeClr val="accent5">
              <a:lumMod val="75000"/>
            </a:schemeClr>
          </a:solidFill>
          <a:ln>
            <a:solidFill>
              <a:schemeClr val="accent5">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r>
              <a:rPr lang="en-US" sz="1400" dirty="0"/>
              <a:t>Note: Many students are still completing their programs. As each college’s programs can vary dramatically a student’s time in a grant funded program can vary as well. It was identified that many items were under-reported in year 2.  Metrics are being re-calculated.</a:t>
            </a:r>
            <a:endParaRPr lang="en-US" sz="1100" dirty="0"/>
          </a:p>
        </p:txBody>
      </p:sp>
    </p:spTree>
    <p:extLst>
      <p:ext uri="{BB962C8B-B14F-4D97-AF65-F5344CB8AC3E}">
        <p14:creationId xmlns:p14="http://schemas.microsoft.com/office/powerpoint/2010/main" val="1105644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274638"/>
            <a:ext cx="5245098" cy="703544"/>
          </a:xfrm>
        </p:spPr>
        <p:txBody>
          <a:bodyPr anchor="ctr">
            <a:normAutofit/>
          </a:bodyPr>
          <a:lstStyle/>
          <a:p>
            <a:r>
              <a:rPr lang="en-US" sz="1800" dirty="0"/>
              <a:t>Chaffey College / InTech Center</a:t>
            </a:r>
            <a:br>
              <a:rPr lang="en-US" sz="1800" dirty="0"/>
            </a:br>
            <a:r>
              <a:rPr lang="en-US" sz="1800" dirty="0"/>
              <a:t>Student Flow At-a-Glance</a:t>
            </a:r>
          </a:p>
        </p:txBody>
      </p:sp>
      <p:graphicFrame>
        <p:nvGraphicFramePr>
          <p:cNvPr id="12" name="Diagram 11"/>
          <p:cNvGraphicFramePr/>
          <p:nvPr>
            <p:extLst>
              <p:ext uri="{D42A27DB-BD31-4B8C-83A1-F6EECF244321}">
                <p14:modId xmlns:p14="http://schemas.microsoft.com/office/powerpoint/2010/main" val="3758246706"/>
              </p:ext>
            </p:extLst>
          </p:nvPr>
        </p:nvGraphicFramePr>
        <p:xfrm>
          <a:off x="619626" y="1181100"/>
          <a:ext cx="6591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2352782" y="4631237"/>
            <a:ext cx="1395306" cy="0"/>
          </a:xfrm>
          <a:prstGeom prst="line">
            <a:avLst/>
          </a:prstGeom>
          <a:ln w="127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687758" y="4317825"/>
            <a:ext cx="1739899" cy="40625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FFFFFF"/>
                </a:solidFill>
                <a:latin typeface="Arial"/>
                <a:cs typeface="Arial"/>
              </a:rPr>
              <a:t>Follows same flow as the Information Sessions.</a:t>
            </a:r>
          </a:p>
        </p:txBody>
      </p:sp>
      <p:graphicFrame>
        <p:nvGraphicFramePr>
          <p:cNvPr id="6" name="Diagram 5"/>
          <p:cNvGraphicFramePr/>
          <p:nvPr>
            <p:extLst>
              <p:ext uri="{D42A27DB-BD31-4B8C-83A1-F6EECF244321}">
                <p14:modId xmlns:p14="http://schemas.microsoft.com/office/powerpoint/2010/main" val="2126133701"/>
              </p:ext>
            </p:extLst>
          </p:nvPr>
        </p:nvGraphicFramePr>
        <p:xfrm>
          <a:off x="4678021" y="991550"/>
          <a:ext cx="4867638" cy="56498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triped Right Arrow 6"/>
          <p:cNvSpPr/>
          <p:nvPr/>
        </p:nvSpPr>
        <p:spPr>
          <a:xfrm>
            <a:off x="4066679" y="5185611"/>
            <a:ext cx="1455821" cy="1179094"/>
          </a:xfrm>
          <a:prstGeom prst="strip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Begin Training</a:t>
            </a:r>
          </a:p>
        </p:txBody>
      </p:sp>
    </p:spTree>
    <p:extLst>
      <p:ext uri="{BB962C8B-B14F-4D97-AF65-F5344CB8AC3E}">
        <p14:creationId xmlns:p14="http://schemas.microsoft.com/office/powerpoint/2010/main" val="3395011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79619" y="1180214"/>
            <a:ext cx="4066675" cy="2247424"/>
          </a:xfrm>
          <a:prstGeom prst="roundRect">
            <a:avLst/>
          </a:prstGeom>
          <a:noFill/>
          <a:ln>
            <a:solidFill>
              <a:schemeClr val="tx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b="1" u="sng" dirty="0"/>
              <a:t>Recruitment / Outreach</a:t>
            </a:r>
          </a:p>
          <a:p>
            <a:pPr algn="r"/>
            <a:r>
              <a:rPr lang="en-US" dirty="0"/>
              <a:t>EDD / TAA / AJCC </a:t>
            </a:r>
            <a:r>
              <a:rPr lang="en-US" sz="1400" dirty="0"/>
              <a:t>●</a:t>
            </a:r>
            <a:endParaRPr lang="en-US" dirty="0"/>
          </a:p>
          <a:p>
            <a:pPr algn="r"/>
            <a:r>
              <a:rPr lang="en-US" dirty="0"/>
              <a:t>Veteran Orgs. </a:t>
            </a:r>
            <a:r>
              <a:rPr lang="en-US" sz="1400" dirty="0"/>
              <a:t>●</a:t>
            </a:r>
            <a:endParaRPr lang="en-US" dirty="0"/>
          </a:p>
          <a:p>
            <a:pPr algn="r"/>
            <a:r>
              <a:rPr lang="en-US" dirty="0"/>
              <a:t>Foster Care </a:t>
            </a:r>
            <a:r>
              <a:rPr lang="en-US" sz="1400" dirty="0"/>
              <a:t>●</a:t>
            </a:r>
            <a:endParaRPr lang="en-US" dirty="0"/>
          </a:p>
          <a:p>
            <a:pPr algn="r"/>
            <a:r>
              <a:rPr lang="en-US" dirty="0"/>
              <a:t>Career Fairs </a:t>
            </a:r>
            <a:r>
              <a:rPr lang="en-US" sz="1400" dirty="0"/>
              <a:t>●</a:t>
            </a:r>
            <a:r>
              <a:rPr lang="en-US" dirty="0"/>
              <a:t> </a:t>
            </a:r>
          </a:p>
          <a:p>
            <a:pPr algn="r"/>
            <a:r>
              <a:rPr lang="en-US" dirty="0"/>
              <a:t>Social Media </a:t>
            </a:r>
            <a:r>
              <a:rPr lang="en-US" sz="1400" dirty="0"/>
              <a:t>●</a:t>
            </a:r>
            <a:endParaRPr lang="en-US" dirty="0"/>
          </a:p>
          <a:p>
            <a:pPr algn="r"/>
            <a:r>
              <a:rPr lang="en-US" dirty="0"/>
              <a:t>Orientations </a:t>
            </a:r>
            <a:r>
              <a:rPr lang="en-US" sz="1400" dirty="0"/>
              <a:t>●</a:t>
            </a:r>
            <a:endParaRPr lang="en-US" dirty="0"/>
          </a:p>
        </p:txBody>
      </p:sp>
      <p:sp>
        <p:nvSpPr>
          <p:cNvPr id="10" name="TextBox 9"/>
          <p:cNvSpPr txBox="1"/>
          <p:nvPr/>
        </p:nvSpPr>
        <p:spPr>
          <a:xfrm>
            <a:off x="4779619" y="3928850"/>
            <a:ext cx="4066675" cy="2247424"/>
          </a:xfrm>
          <a:prstGeom prst="roundRect">
            <a:avLst/>
          </a:prstGeom>
          <a:noFill/>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en-US" b="1" u="sng" dirty="0"/>
              <a:t>Constant Touches</a:t>
            </a:r>
          </a:p>
          <a:p>
            <a:pPr algn="r"/>
            <a:r>
              <a:rPr lang="en-US" dirty="0"/>
              <a:t>Send job leads </a:t>
            </a:r>
            <a:r>
              <a:rPr lang="en-US" sz="1400" dirty="0"/>
              <a:t>●</a:t>
            </a:r>
          </a:p>
          <a:p>
            <a:pPr algn="r"/>
            <a:r>
              <a:rPr lang="en-US" dirty="0"/>
              <a:t>Open door policy </a:t>
            </a:r>
            <a:r>
              <a:rPr lang="en-US" sz="1400" dirty="0"/>
              <a:t>●</a:t>
            </a:r>
          </a:p>
          <a:p>
            <a:pPr algn="r"/>
            <a:r>
              <a:rPr lang="en-US" dirty="0"/>
              <a:t>Refer to WIOA, etc. </a:t>
            </a:r>
            <a:r>
              <a:rPr lang="en-US" sz="1100" dirty="0"/>
              <a:t>●</a:t>
            </a:r>
            <a:endParaRPr lang="en-US" sz="1400" dirty="0"/>
          </a:p>
          <a:p>
            <a:pPr algn="r"/>
            <a:r>
              <a:rPr lang="en-US" dirty="0"/>
              <a:t>Email / Phone / Text  </a:t>
            </a:r>
            <a:r>
              <a:rPr lang="en-US" sz="1400" dirty="0"/>
              <a:t>●</a:t>
            </a:r>
          </a:p>
          <a:p>
            <a:pPr algn="r"/>
            <a:r>
              <a:rPr lang="en-US" dirty="0"/>
              <a:t>Classroom instruction </a:t>
            </a:r>
            <a:r>
              <a:rPr lang="en-US" sz="1400" dirty="0"/>
              <a:t>●</a:t>
            </a:r>
            <a:endParaRPr lang="en-US" dirty="0"/>
          </a:p>
          <a:p>
            <a:pPr algn="r"/>
            <a:r>
              <a:rPr lang="en-US" dirty="0"/>
              <a:t>Assess personal needs </a:t>
            </a:r>
            <a:r>
              <a:rPr lang="en-US" sz="1400" dirty="0"/>
              <a:t>●</a:t>
            </a:r>
          </a:p>
        </p:txBody>
      </p:sp>
      <p:sp>
        <p:nvSpPr>
          <p:cNvPr id="11" name="TextBox 10"/>
          <p:cNvSpPr txBox="1"/>
          <p:nvPr/>
        </p:nvSpPr>
        <p:spPr>
          <a:xfrm>
            <a:off x="326392" y="1180214"/>
            <a:ext cx="4066675" cy="2247424"/>
          </a:xfrm>
          <a:prstGeom prst="roundRect">
            <a:avLst/>
          </a:prstGeom>
          <a:noFill/>
          <a:ln>
            <a:solidFill>
              <a:srgbClr val="F7942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a:t>Constant Contact</a:t>
            </a:r>
          </a:p>
          <a:p>
            <a:pPr marL="285750" indent="-285750">
              <a:buFont typeface="Arial" panose="020B0604020202020204" pitchFamily="34" charset="0"/>
              <a:buChar char="•"/>
            </a:pPr>
            <a:r>
              <a:rPr lang="en-US" dirty="0"/>
              <a:t>Gentle but relentless pressure </a:t>
            </a:r>
            <a:endParaRPr lang="en-US" sz="1400" dirty="0"/>
          </a:p>
          <a:p>
            <a:pPr marL="285750" indent="-285750">
              <a:buFont typeface="Arial" panose="020B0604020202020204" pitchFamily="34" charset="0"/>
              <a:buChar char="•"/>
            </a:pPr>
            <a:r>
              <a:rPr lang="en-US" dirty="0"/>
              <a:t>Constant communication </a:t>
            </a:r>
            <a:endParaRPr lang="en-US" sz="1400" dirty="0"/>
          </a:p>
          <a:p>
            <a:pPr marL="285750" indent="-285750">
              <a:buFont typeface="Arial" panose="020B0604020202020204" pitchFamily="34" charset="0"/>
              <a:buChar char="•"/>
            </a:pPr>
            <a:r>
              <a:rPr lang="en-US" dirty="0"/>
              <a:t>Nurture relationships </a:t>
            </a:r>
            <a:endParaRPr lang="en-US" sz="1400" dirty="0"/>
          </a:p>
          <a:p>
            <a:pPr marL="285750" indent="-285750">
              <a:buFont typeface="Arial" panose="020B0604020202020204" pitchFamily="34" charset="0"/>
              <a:buChar char="•"/>
            </a:pPr>
            <a:r>
              <a:rPr lang="en-US" dirty="0"/>
              <a:t>Assess their needs </a:t>
            </a:r>
            <a:endParaRPr lang="en-US" sz="1400" dirty="0"/>
          </a:p>
          <a:p>
            <a:pPr marL="285750" indent="-285750">
              <a:buFont typeface="Arial" panose="020B0604020202020204" pitchFamily="34" charset="0"/>
              <a:buChar char="•"/>
            </a:pPr>
            <a:r>
              <a:rPr lang="en-US" dirty="0"/>
              <a:t>Site tours  </a:t>
            </a:r>
          </a:p>
          <a:p>
            <a:pPr marL="285750" indent="-285750">
              <a:buFont typeface="Arial" panose="020B0604020202020204" pitchFamily="34" charset="0"/>
              <a:buChar char="•"/>
            </a:pPr>
            <a:r>
              <a:rPr lang="en-US" dirty="0"/>
              <a:t>Cold calls   </a:t>
            </a:r>
          </a:p>
        </p:txBody>
      </p:sp>
      <p:sp>
        <p:nvSpPr>
          <p:cNvPr id="14" name="TextBox 13"/>
          <p:cNvSpPr txBox="1"/>
          <p:nvPr/>
        </p:nvSpPr>
        <p:spPr>
          <a:xfrm>
            <a:off x="336666" y="3877032"/>
            <a:ext cx="4066675" cy="2247424"/>
          </a:xfrm>
          <a:prstGeom prst="roundRect">
            <a:avLst/>
          </a:prstGeom>
          <a:noFill/>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a:t>Engagement</a:t>
            </a:r>
          </a:p>
          <a:p>
            <a:pPr marL="168275" indent="-168275">
              <a:buFont typeface="Arial" panose="020B0604020202020204" pitchFamily="34" charset="0"/>
              <a:buChar char="•"/>
            </a:pPr>
            <a:r>
              <a:rPr lang="en-US" dirty="0"/>
              <a:t>Outcome form</a:t>
            </a:r>
          </a:p>
          <a:p>
            <a:pPr marL="168275" indent="-168275">
              <a:buFont typeface="Arial" panose="020B0604020202020204" pitchFamily="34" charset="0"/>
              <a:buChar char="•"/>
            </a:pPr>
            <a:r>
              <a:rPr lang="en-US" dirty="0"/>
              <a:t>Email job leads</a:t>
            </a:r>
          </a:p>
          <a:p>
            <a:pPr marL="168275" indent="-168275">
              <a:buFont typeface="Arial" panose="020B0604020202020204" pitchFamily="34" charset="0"/>
              <a:buChar char="•"/>
            </a:pPr>
            <a:r>
              <a:rPr lang="en-US" dirty="0"/>
              <a:t>Resume building</a:t>
            </a:r>
          </a:p>
          <a:p>
            <a:pPr marL="168275" indent="-168275">
              <a:buFont typeface="Arial" panose="020B0604020202020204" pitchFamily="34" charset="0"/>
              <a:buChar char="•"/>
            </a:pPr>
            <a:r>
              <a:rPr lang="en-US" dirty="0"/>
              <a:t>Ongoing follow-up</a:t>
            </a:r>
          </a:p>
          <a:p>
            <a:pPr marL="168275" indent="-168275">
              <a:buFont typeface="Arial" panose="020B0604020202020204" pitchFamily="34" charset="0"/>
              <a:buChar char="•"/>
            </a:pPr>
            <a:r>
              <a:rPr lang="en-US" dirty="0"/>
              <a:t>Touches start on day one</a:t>
            </a:r>
          </a:p>
          <a:p>
            <a:pPr marL="168275" indent="-168275">
              <a:buFont typeface="Arial" panose="020B0604020202020204" pitchFamily="34" charset="0"/>
              <a:buChar char="•"/>
            </a:pPr>
            <a:r>
              <a:rPr lang="en-US" dirty="0"/>
              <a:t>Before/During/After hours</a:t>
            </a:r>
          </a:p>
        </p:txBody>
      </p:sp>
      <p:sp>
        <p:nvSpPr>
          <p:cNvPr id="2" name="Title 1"/>
          <p:cNvSpPr>
            <a:spLocks noGrp="1"/>
          </p:cNvSpPr>
          <p:nvPr>
            <p:ph type="title"/>
          </p:nvPr>
        </p:nvSpPr>
        <p:spPr>
          <a:xfrm>
            <a:off x="3429001" y="274638"/>
            <a:ext cx="5245098" cy="703544"/>
          </a:xfrm>
        </p:spPr>
        <p:txBody>
          <a:bodyPr anchor="b" anchorCtr="0">
            <a:normAutofit/>
          </a:bodyPr>
          <a:lstStyle/>
          <a:p>
            <a:r>
              <a:rPr lang="en-US" sz="1800" b="0" dirty="0"/>
              <a:t>RELATIONSHIPS</a:t>
            </a:r>
          </a:p>
        </p:txBody>
      </p:sp>
      <p:graphicFrame>
        <p:nvGraphicFramePr>
          <p:cNvPr id="3" name="Diagram 2"/>
          <p:cNvGraphicFramePr/>
          <p:nvPr>
            <p:extLst>
              <p:ext uri="{D42A27DB-BD31-4B8C-83A1-F6EECF244321}">
                <p14:modId xmlns:p14="http://schemas.microsoft.com/office/powerpoint/2010/main" val="3507594943"/>
              </p:ext>
            </p:extLst>
          </p:nvPr>
        </p:nvGraphicFramePr>
        <p:xfrm>
          <a:off x="433472" y="1376466"/>
          <a:ext cx="8277057" cy="495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804569" y="3456431"/>
            <a:ext cx="5130828" cy="769441"/>
          </a:xfrm>
          <a:prstGeom prst="rect">
            <a:avLst/>
          </a:prstGeom>
          <a:noFill/>
        </p:spPr>
        <p:txBody>
          <a:bodyPr wrap="none" lIns="91440" tIns="45720" rIns="91440" bIns="45720">
            <a:spAutoFit/>
          </a:bodyPr>
          <a:lstStyle/>
          <a:p>
            <a:pPr algn="ctr"/>
            <a:r>
              <a:rPr lang="en-US" sz="4400" b="1" dirty="0">
                <a:ln w="9525">
                  <a:solidFill>
                    <a:schemeClr val="bg1"/>
                  </a:solidFill>
                  <a:prstDash val="solid"/>
                </a:ln>
                <a:solidFill>
                  <a:schemeClr val="tx1">
                    <a:lumMod val="95000"/>
                    <a:lumOff val="5000"/>
                  </a:schemeClr>
                </a:solidFill>
                <a:effectLst>
                  <a:outerShdw blurRad="12700" dist="38100" dir="2700000" algn="tl" rotWithShape="0">
                    <a:schemeClr val="accent5">
                      <a:lumMod val="60000"/>
                      <a:lumOff val="40000"/>
                    </a:schemeClr>
                  </a:outerShdw>
                </a:effectLst>
              </a:rPr>
              <a:t>Relationship Building</a:t>
            </a:r>
            <a:endParaRPr lang="en-US" sz="4400" b="1" cap="none" spc="0" dirty="0">
              <a:ln w="9525">
                <a:solidFill>
                  <a:schemeClr val="bg1"/>
                </a:solidFill>
                <a:prstDash val="solid"/>
              </a:ln>
              <a:solidFill>
                <a:schemeClr val="tx1">
                  <a:lumMod val="95000"/>
                  <a:lumOff val="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60878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nchorCtr="0"/>
          <a:lstStyle/>
          <a:p>
            <a:r>
              <a:rPr lang="en-US" dirty="0"/>
              <a:t>CONTRACT EDUCATION</a:t>
            </a:r>
          </a:p>
        </p:txBody>
      </p:sp>
      <p:sp>
        <p:nvSpPr>
          <p:cNvPr id="5" name="Text Placeholder 4"/>
          <p:cNvSpPr>
            <a:spLocks noGrp="1"/>
          </p:cNvSpPr>
          <p:nvPr>
            <p:ph type="body" idx="1"/>
          </p:nvPr>
        </p:nvSpPr>
        <p:spPr/>
        <p:txBody>
          <a:bodyPr/>
          <a:lstStyle/>
          <a:p>
            <a:r>
              <a:rPr lang="en-US" dirty="0"/>
              <a:t>Meeting Employer Needs</a:t>
            </a:r>
          </a:p>
        </p:txBody>
      </p:sp>
      <p:sp>
        <p:nvSpPr>
          <p:cNvPr id="6" name="Content Placeholder 5"/>
          <p:cNvSpPr>
            <a:spLocks noGrp="1"/>
          </p:cNvSpPr>
          <p:nvPr>
            <p:ph sz="half" idx="2"/>
          </p:nvPr>
        </p:nvSpPr>
        <p:spPr>
          <a:xfrm>
            <a:off x="457200" y="2174875"/>
            <a:ext cx="3508625" cy="3951288"/>
          </a:xfrm>
        </p:spPr>
        <p:txBody>
          <a:bodyPr/>
          <a:lstStyle/>
          <a:p>
            <a:r>
              <a:rPr lang="en-US" dirty="0"/>
              <a:t>Incorporation of employer recommendations and customized topics to meet employer needs</a:t>
            </a:r>
          </a:p>
          <a:p>
            <a:r>
              <a:rPr lang="en-US" dirty="0"/>
              <a:t>Training is subsidized by Employment Training Panel (ETP) funding</a:t>
            </a:r>
          </a:p>
          <a:p>
            <a:r>
              <a:rPr lang="en-US" dirty="0"/>
              <a:t>Training is designed to increase operational efficiencies, enhance productivity and increase organizational performance</a:t>
            </a:r>
          </a:p>
          <a:p>
            <a:endParaRPr lang="en-US" dirty="0"/>
          </a:p>
          <a:p>
            <a:endParaRPr lang="en-US" dirty="0"/>
          </a:p>
        </p:txBody>
      </p:sp>
      <p:graphicFrame>
        <p:nvGraphicFramePr>
          <p:cNvPr id="11" name="Diagram 10"/>
          <p:cNvGraphicFramePr/>
          <p:nvPr>
            <p:extLst>
              <p:ext uri="{D42A27DB-BD31-4B8C-83A1-F6EECF244321}">
                <p14:modId xmlns:p14="http://schemas.microsoft.com/office/powerpoint/2010/main" val="3554736760"/>
              </p:ext>
            </p:extLst>
          </p:nvPr>
        </p:nvGraphicFramePr>
        <p:xfrm>
          <a:off x="3667732" y="2174875"/>
          <a:ext cx="5476268" cy="3125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087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You're Hired&lt;/strong&gt;! Job Interview Questions and Prep | Miami Career Counseling | 954.591.8526"/>
          <p:cNvPicPr>
            <a:picLocks noChangeAspect="1"/>
          </p:cNvPicPr>
          <p:nvPr/>
        </p:nvPicPr>
        <p:blipFill rotWithShape="1">
          <a:blip r:embed="rId3">
            <a:extLst>
              <a:ext uri="{28A0092B-C50C-407E-A947-70E740481C1C}">
                <a14:useLocalDpi xmlns:a14="http://schemas.microsoft.com/office/drawing/2010/main" val="0"/>
              </a:ext>
            </a:extLst>
          </a:blip>
          <a:srcRect l="4818" t="3350" r="6438"/>
          <a:stretch/>
        </p:blipFill>
        <p:spPr>
          <a:xfrm>
            <a:off x="4547286" y="2259302"/>
            <a:ext cx="4473146" cy="3207758"/>
          </a:xfrm>
          <a:prstGeom prst="rect">
            <a:avLst/>
          </a:prstGeom>
        </p:spPr>
      </p:pic>
      <p:sp>
        <p:nvSpPr>
          <p:cNvPr id="5" name="Content Placeholder 4"/>
          <p:cNvSpPr>
            <a:spLocks noGrp="1"/>
          </p:cNvSpPr>
          <p:nvPr>
            <p:ph idx="1"/>
          </p:nvPr>
        </p:nvSpPr>
        <p:spPr>
          <a:xfrm>
            <a:off x="457201" y="1600200"/>
            <a:ext cx="4510216" cy="4525963"/>
          </a:xfrm>
        </p:spPr>
        <p:txBody>
          <a:bodyPr>
            <a:normAutofit lnSpcReduction="10000"/>
          </a:bodyPr>
          <a:lstStyle/>
          <a:p>
            <a:r>
              <a:rPr lang="en-US" dirty="0"/>
              <a:t>Hire dedicated staff that remember their “why” through all the ups and downs</a:t>
            </a:r>
          </a:p>
          <a:p>
            <a:r>
              <a:rPr lang="en-US" dirty="0"/>
              <a:t>Understand each trainee, company and program curriculum and take the time to match all three… Focus on quality over quantity. Listening to the students and be willing to provide career counseling</a:t>
            </a:r>
          </a:p>
          <a:p>
            <a:r>
              <a:rPr lang="en-US" dirty="0"/>
              <a:t>Be willing to go above and beyond</a:t>
            </a:r>
          </a:p>
          <a:p>
            <a:r>
              <a:rPr lang="en-US" dirty="0"/>
              <a:t>Stay up to date on workforce related information, labor laws, hiring practices, application and interview trends, etc.</a:t>
            </a:r>
          </a:p>
        </p:txBody>
      </p:sp>
      <p:sp>
        <p:nvSpPr>
          <p:cNvPr id="6" name="Title 1"/>
          <p:cNvSpPr>
            <a:spLocks noGrp="1"/>
          </p:cNvSpPr>
          <p:nvPr>
            <p:ph type="title"/>
          </p:nvPr>
        </p:nvSpPr>
        <p:spPr>
          <a:xfrm>
            <a:off x="3429001" y="274638"/>
            <a:ext cx="5245098" cy="703544"/>
          </a:xfrm>
        </p:spPr>
        <p:txBody>
          <a:bodyPr anchor="b" anchorCtr="0">
            <a:normAutofit/>
          </a:bodyPr>
          <a:lstStyle/>
          <a:p>
            <a:r>
              <a:rPr lang="en-US" sz="1800" b="0" dirty="0"/>
              <a:t>PLACEMENT SUCCESS</a:t>
            </a:r>
          </a:p>
        </p:txBody>
      </p:sp>
    </p:spTree>
    <p:extLst>
      <p:ext uri="{BB962C8B-B14F-4D97-AF65-F5344CB8AC3E}">
        <p14:creationId xmlns:p14="http://schemas.microsoft.com/office/powerpoint/2010/main" val="4020932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stead.kristen\AppData\Local\Microsoft\Windows\Temporary Internet Files\Content.IE5\H3TM7XWN\question_mark[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2999" y="1143000"/>
            <a:ext cx="6781799" cy="55136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41997" y="306824"/>
            <a:ext cx="2514471" cy="707886"/>
          </a:xfrm>
          <a:prstGeom prst="rect">
            <a:avLst/>
          </a:prstGeom>
        </p:spPr>
        <p:txBody>
          <a:bodyPr wrap="none">
            <a:spAutoFit/>
          </a:bodyPr>
          <a:lstStyle/>
          <a:p>
            <a:r>
              <a:rPr lang="en-US" sz="4000" dirty="0">
                <a:solidFill>
                  <a:schemeClr val="bg1"/>
                </a:solidFill>
              </a:rPr>
              <a:t>Questions?</a:t>
            </a:r>
          </a:p>
        </p:txBody>
      </p:sp>
    </p:spTree>
    <p:extLst>
      <p:ext uri="{BB962C8B-B14F-4D97-AF65-F5344CB8AC3E}">
        <p14:creationId xmlns:p14="http://schemas.microsoft.com/office/powerpoint/2010/main" val="2087796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332" y="1114778"/>
            <a:ext cx="7986889" cy="5011386"/>
          </a:xfrm>
        </p:spPr>
        <p:txBody>
          <a:bodyPr>
            <a:normAutofit fontScale="92500" lnSpcReduction="20000"/>
          </a:bodyPr>
          <a:lstStyle/>
          <a:p>
            <a:pPr marL="0" indent="0" algn="ctr">
              <a:buNone/>
            </a:pPr>
            <a:endParaRPr lang="en-US" dirty="0"/>
          </a:p>
          <a:p>
            <a:pPr marL="0" indent="0" algn="ctr">
              <a:buNone/>
            </a:pPr>
            <a:endParaRPr lang="en-US" dirty="0"/>
          </a:p>
          <a:p>
            <a:pPr marL="0" indent="0" algn="ctr">
              <a:buNone/>
            </a:pPr>
            <a:r>
              <a:rPr lang="en-US" sz="5400" b="1" i="1" dirty="0">
                <a:solidFill>
                  <a:srgbClr val="376092"/>
                </a:solidFill>
                <a:effectLst>
                  <a:outerShdw blurRad="38100" dist="38100" dir="2700000" algn="tl">
                    <a:srgbClr val="000000">
                      <a:alpha val="43137"/>
                    </a:srgbClr>
                  </a:outerShdw>
                </a:effectLst>
                <a:latin typeface="Comic Sans MS" pitchFamily="66" charset="0"/>
              </a:rPr>
              <a:t>Thank You!</a:t>
            </a:r>
            <a:endParaRPr lang="en-US" sz="5400" b="1" dirty="0">
              <a:solidFill>
                <a:srgbClr val="376092"/>
              </a:solidFill>
              <a:effectLst>
                <a:outerShdw blurRad="38100" dist="38100" dir="2700000" algn="tl">
                  <a:srgbClr val="000000">
                    <a:alpha val="43137"/>
                  </a:srgbClr>
                </a:outerShdw>
              </a:effectLst>
              <a:latin typeface="Comic Sans MS" pitchFamily="66" charset="0"/>
            </a:endParaRPr>
          </a:p>
          <a:p>
            <a:pPr marL="0" indent="0" algn="ctr">
              <a:buNone/>
            </a:pPr>
            <a:endParaRPr lang="en-US" sz="2400" dirty="0">
              <a:effectLst>
                <a:outerShdw blurRad="38100" dist="38100" dir="2700000" algn="tl">
                  <a:srgbClr val="000000">
                    <a:alpha val="43137"/>
                  </a:srgbClr>
                </a:outerShdw>
              </a:effectLst>
            </a:endParaRPr>
          </a:p>
          <a:p>
            <a:pPr marL="0" indent="0" algn="ctr">
              <a:buNone/>
            </a:pPr>
            <a:endParaRPr lang="en-US" sz="2400" dirty="0">
              <a:effectLst>
                <a:outerShdw blurRad="38100" dist="38100" dir="2700000" algn="tl">
                  <a:srgbClr val="000000">
                    <a:alpha val="43137"/>
                  </a:srgbClr>
                </a:outerShdw>
              </a:effectLst>
            </a:endParaRPr>
          </a:p>
          <a:p>
            <a:pPr marL="0" indent="0" algn="ctr">
              <a:spcAft>
                <a:spcPts val="0"/>
              </a:spcAft>
              <a:buNone/>
            </a:pPr>
            <a:r>
              <a:rPr lang="en-US" sz="2400" dirty="0"/>
              <a:t>Connect with the NEW TAACCCT Community of Practice and search for TAACCCT resources at:</a:t>
            </a:r>
          </a:p>
          <a:p>
            <a:pPr marL="0" indent="0" algn="ctr">
              <a:spcAft>
                <a:spcPts val="0"/>
              </a:spcAft>
              <a:buNone/>
            </a:pPr>
            <a:r>
              <a:rPr lang="en-US" sz="2400" dirty="0">
                <a:hlinkClick r:id="rId3"/>
              </a:rPr>
              <a:t>https://TAACCCT.workforceGPS.org</a:t>
            </a:r>
            <a:r>
              <a:rPr lang="en-US" sz="2400" dirty="0"/>
              <a:t>  </a:t>
            </a:r>
          </a:p>
          <a:p>
            <a:pPr marL="0" indent="0" algn="ctr">
              <a:spcAft>
                <a:spcPts val="0"/>
              </a:spcAft>
              <a:buNone/>
            </a:pPr>
            <a:endParaRPr lang="en-US" sz="2400" dirty="0"/>
          </a:p>
          <a:p>
            <a:pPr marL="0" indent="0" algn="ctr">
              <a:spcAft>
                <a:spcPts val="0"/>
              </a:spcAft>
              <a:buNone/>
            </a:pPr>
            <a:r>
              <a:rPr lang="en-US" sz="2400" dirty="0"/>
              <a:t>Ask questions and to connect with peers and resources at </a:t>
            </a:r>
            <a:r>
              <a:rPr lang="en-US" sz="2400" dirty="0">
                <a:hlinkClick r:id="rId4"/>
              </a:rPr>
              <a:t>TAACCCT@dol.gov</a:t>
            </a:r>
            <a:r>
              <a:rPr lang="en-US" sz="2400" dirty="0"/>
              <a:t> </a:t>
            </a:r>
          </a:p>
          <a:p>
            <a:pPr marL="0" indent="0" algn="ctr">
              <a:spcAft>
                <a:spcPts val="0"/>
              </a:spcAft>
              <a:buNone/>
            </a:pPr>
            <a:endParaRPr lang="en-US" sz="2400" dirty="0"/>
          </a:p>
          <a:p>
            <a:pPr marL="0" indent="0" algn="ctr">
              <a:spcAft>
                <a:spcPts val="0"/>
              </a:spcAft>
              <a:buNone/>
            </a:pPr>
            <a:r>
              <a:rPr lang="en-US" sz="2400" dirty="0"/>
              <a:t>If you want to learn more about peer mentoring email </a:t>
            </a:r>
            <a:r>
              <a:rPr lang="en-US" sz="2400" dirty="0">
                <a:hlinkClick r:id="rId4"/>
              </a:rPr>
              <a:t>TAACCCT@dol.gov</a:t>
            </a:r>
            <a:r>
              <a:rPr lang="en-US" sz="2400" dirty="0"/>
              <a:t> </a:t>
            </a:r>
          </a:p>
          <a:p>
            <a:pPr marL="0" indent="0" algn="ctr">
              <a:spcAft>
                <a:spcPts val="0"/>
              </a:spcAft>
              <a:buNone/>
            </a:pPr>
            <a:endParaRPr lang="en-US" sz="2400" dirty="0"/>
          </a:p>
        </p:txBody>
      </p:sp>
    </p:spTree>
    <p:extLst>
      <p:ext uri="{BB962C8B-B14F-4D97-AF65-F5344CB8AC3E}">
        <p14:creationId xmlns:p14="http://schemas.microsoft.com/office/powerpoint/2010/main" val="346824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Job Placement</a:t>
            </a:r>
          </a:p>
        </p:txBody>
      </p:sp>
      <p:sp>
        <p:nvSpPr>
          <p:cNvPr id="3" name="Content Placeholder 2"/>
          <p:cNvSpPr>
            <a:spLocks noGrp="1"/>
          </p:cNvSpPr>
          <p:nvPr>
            <p:ph idx="1"/>
          </p:nvPr>
        </p:nvSpPr>
        <p:spPr/>
        <p:txBody>
          <a:bodyPr>
            <a:normAutofit lnSpcReduction="10000"/>
          </a:bodyPr>
          <a:lstStyle/>
          <a:p>
            <a:r>
              <a:rPr lang="en-US" sz="2400" b="1" dirty="0"/>
              <a:t>Why Job Placement is Important</a:t>
            </a:r>
          </a:p>
          <a:p>
            <a:pPr lvl="1"/>
            <a:r>
              <a:rPr lang="en-US" sz="2400" dirty="0"/>
              <a:t>Key aspect of TAACCCT: Building capacity at your institution to help students – particularly dislocated adults – get jobs</a:t>
            </a:r>
          </a:p>
          <a:p>
            <a:pPr lvl="1"/>
            <a:r>
              <a:rPr lang="en-US" sz="2400" dirty="0"/>
              <a:t>Job Placement is a major way you – and TAACCCT are evaluated</a:t>
            </a:r>
          </a:p>
          <a:p>
            <a:pPr marL="0" indent="0">
              <a:buNone/>
            </a:pPr>
            <a:endParaRPr lang="en-US" sz="2400" dirty="0"/>
          </a:p>
          <a:p>
            <a:r>
              <a:rPr lang="en-US" sz="2400" b="1" dirty="0"/>
              <a:t>Performance </a:t>
            </a:r>
          </a:p>
          <a:p>
            <a:pPr lvl="1"/>
            <a:r>
              <a:rPr lang="en-US" sz="2400" dirty="0"/>
              <a:t>You can use TAACCCT funds to hire staff or a vendor to TRACK your employment outcomes in the last 6 months</a:t>
            </a:r>
          </a:p>
          <a:p>
            <a:pPr marL="338137" lvl="1"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5255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27135" y="1074420"/>
            <a:ext cx="7852771" cy="5096133"/>
          </a:xfrm>
        </p:spPr>
        <p:txBody>
          <a:bodyPr>
            <a:normAutofit/>
          </a:bodyPr>
          <a:lstStyle/>
          <a:p>
            <a:pPr marL="0" indent="0">
              <a:buNone/>
            </a:pPr>
            <a:endParaRPr lang="en-US" dirty="0"/>
          </a:p>
          <a:p>
            <a:pPr marL="0" indent="0">
              <a:buNone/>
            </a:pPr>
            <a:r>
              <a:rPr lang="en-US" sz="3200" b="1" dirty="0"/>
              <a:t>Facilitator</a:t>
            </a:r>
          </a:p>
          <a:p>
            <a:pPr marL="0" indent="0">
              <a:buNone/>
            </a:pPr>
            <a:endParaRPr lang="en-US" sz="3200" b="1" dirty="0"/>
          </a:p>
          <a:p>
            <a:pPr marL="0" indent="0">
              <a:buNone/>
            </a:pPr>
            <a:r>
              <a:rPr lang="en-US" sz="3200" b="1" dirty="0"/>
              <a:t>Scott Estrada, </a:t>
            </a:r>
            <a:r>
              <a:rPr lang="en-US" sz="3200" dirty="0"/>
              <a:t>Performance Analyst, Maher &amp; Maher</a:t>
            </a:r>
          </a:p>
          <a:p>
            <a:pPr marL="0" indent="0">
              <a:buNone/>
            </a:pPr>
            <a:endParaRPr lang="en-US" sz="3200" dirty="0"/>
          </a:p>
          <a:p>
            <a:pPr marL="0" indent="0">
              <a:buNone/>
            </a:pPr>
            <a:endParaRPr lang="en-US" dirty="0"/>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Presenters</a:t>
            </a:r>
          </a:p>
        </p:txBody>
      </p:sp>
    </p:spTree>
    <p:extLst>
      <p:ext uri="{BB962C8B-B14F-4D97-AF65-F5344CB8AC3E}">
        <p14:creationId xmlns:p14="http://schemas.microsoft.com/office/powerpoint/2010/main" val="940963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Job Placement</a:t>
            </a:r>
          </a:p>
        </p:txBody>
      </p:sp>
      <p:sp>
        <p:nvSpPr>
          <p:cNvPr id="3" name="Content Placeholder 2"/>
          <p:cNvSpPr>
            <a:spLocks noGrp="1"/>
          </p:cNvSpPr>
          <p:nvPr>
            <p:ph idx="1"/>
          </p:nvPr>
        </p:nvSpPr>
        <p:spPr>
          <a:xfrm>
            <a:off x="457200" y="1143000"/>
            <a:ext cx="8229600" cy="4983163"/>
          </a:xfrm>
        </p:spPr>
        <p:txBody>
          <a:bodyPr/>
          <a:lstStyle/>
          <a:p>
            <a:pPr marL="0" indent="0">
              <a:buNone/>
            </a:pPr>
            <a:r>
              <a:rPr lang="en-US" sz="2400" b="1" dirty="0"/>
              <a:t>Career and Job Placement Services</a:t>
            </a:r>
          </a:p>
          <a:p>
            <a:pPr marL="0" indent="0">
              <a:buNone/>
            </a:pPr>
            <a:r>
              <a:rPr lang="en-US" sz="2400" dirty="0"/>
              <a:t>	How often are they meeting with students?</a:t>
            </a:r>
          </a:p>
          <a:p>
            <a:pPr marL="0" indent="0">
              <a:buNone/>
            </a:pPr>
            <a:r>
              <a:rPr lang="en-US" sz="2400" dirty="0"/>
              <a:t>	How often are they meeting with employers?</a:t>
            </a:r>
          </a:p>
          <a:p>
            <a:pPr marL="0" indent="0">
              <a:buNone/>
            </a:pPr>
            <a:endParaRPr lang="en-US" sz="2400" dirty="0"/>
          </a:p>
          <a:p>
            <a:pPr marL="0" indent="0">
              <a:buNone/>
            </a:pPr>
            <a:r>
              <a:rPr lang="en-US" sz="2400" b="1" dirty="0"/>
              <a:t>Employer Engagement</a:t>
            </a:r>
          </a:p>
          <a:p>
            <a:pPr marL="0" indent="0">
              <a:buNone/>
            </a:pPr>
            <a:r>
              <a:rPr lang="en-US" sz="2400" dirty="0"/>
              <a:t>	How often are employers meeting with students?</a:t>
            </a:r>
          </a:p>
          <a:p>
            <a:pPr marL="0" indent="0">
              <a:buNone/>
            </a:pPr>
            <a:r>
              <a:rPr lang="en-US" sz="2400" dirty="0"/>
              <a:t>	How engaged are your employers with your curriculum?</a:t>
            </a:r>
          </a:p>
          <a:p>
            <a:pPr marL="0" indent="0">
              <a:buNone/>
            </a:pPr>
            <a:r>
              <a:rPr lang="en-US" sz="2400" dirty="0"/>
              <a:t>	Does your program/employers have WBL agreements?</a:t>
            </a:r>
          </a:p>
          <a:p>
            <a:pPr marL="0" indent="0">
              <a:buNone/>
            </a:pPr>
            <a:endParaRPr lang="en-US" sz="2400" dirty="0"/>
          </a:p>
          <a:p>
            <a:pPr marL="0" indent="0">
              <a:buNone/>
            </a:pPr>
            <a:r>
              <a:rPr lang="en-US" sz="2400" b="1" dirty="0"/>
              <a:t>Oct 1 – March 31</a:t>
            </a:r>
          </a:p>
          <a:p>
            <a:pPr marL="0" indent="0">
              <a:buNone/>
            </a:pPr>
            <a:r>
              <a:rPr lang="en-US" sz="2400" dirty="0"/>
              <a:t>	It’s not too late to build capacity </a:t>
            </a:r>
            <a:endParaRPr lang="en-US" dirty="0"/>
          </a:p>
          <a:p>
            <a:pPr lvl="1"/>
            <a:endParaRPr lang="en-US" dirty="0"/>
          </a:p>
          <a:p>
            <a:pPr lvl="1"/>
            <a:endParaRPr lang="en-US" dirty="0"/>
          </a:p>
        </p:txBody>
      </p:sp>
    </p:spTree>
    <p:extLst>
      <p:ext uri="{BB962C8B-B14F-4D97-AF65-F5344CB8AC3E}">
        <p14:creationId xmlns:p14="http://schemas.microsoft.com/office/powerpoint/2010/main" val="421378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27135" y="1074420"/>
            <a:ext cx="7852771" cy="5096133"/>
          </a:xfrm>
        </p:spPr>
        <p:txBody>
          <a:bodyPr>
            <a:normAutofit/>
          </a:bodyPr>
          <a:lstStyle/>
          <a:p>
            <a:pPr marL="0" indent="0">
              <a:buNone/>
            </a:pPr>
            <a:r>
              <a:rPr lang="en-US" sz="2400" b="1" dirty="0"/>
              <a:t>Presenters</a:t>
            </a:r>
          </a:p>
          <a:p>
            <a:pPr marL="0" indent="0">
              <a:buNone/>
            </a:pPr>
            <a:endParaRPr lang="en-US" sz="2400" dirty="0"/>
          </a:p>
          <a:p>
            <a:pPr marL="0" indent="0">
              <a:buNone/>
            </a:pPr>
            <a:r>
              <a:rPr lang="en-US" sz="2400" b="1" dirty="0"/>
              <a:t>Michelle Hall, </a:t>
            </a:r>
            <a:r>
              <a:rPr lang="en-US" sz="2400" dirty="0"/>
              <a:t>Project Director, Manchester Community College</a:t>
            </a:r>
          </a:p>
          <a:p>
            <a:pPr marL="0" indent="0">
              <a:buNone/>
            </a:pPr>
            <a:endParaRPr lang="en-US" sz="2400" dirty="0"/>
          </a:p>
          <a:p>
            <a:pPr marL="0" indent="0">
              <a:buNone/>
            </a:pPr>
            <a:r>
              <a:rPr lang="en-US" sz="2400" b="1" dirty="0"/>
              <a:t>Mary Benedict</a:t>
            </a:r>
            <a:r>
              <a:rPr lang="en-US" sz="2400" dirty="0"/>
              <a:t>, Project Manager, Clark State Community College</a:t>
            </a:r>
          </a:p>
          <a:p>
            <a:pPr marL="0" indent="0">
              <a:buNone/>
            </a:pPr>
            <a:endParaRPr lang="en-US" sz="2400" dirty="0"/>
          </a:p>
          <a:p>
            <a:pPr marL="0" indent="0">
              <a:buNone/>
            </a:pPr>
            <a:r>
              <a:rPr lang="en-US" sz="2400" b="1" dirty="0"/>
              <a:t>Jennifer Poe, </a:t>
            </a:r>
            <a:r>
              <a:rPr lang="en-US" sz="2400" dirty="0"/>
              <a:t>Lead Data and Project Manager, Chaffey College</a:t>
            </a:r>
          </a:p>
          <a:p>
            <a:pPr marL="0" indent="0">
              <a:buNone/>
            </a:pPr>
            <a:endParaRPr lang="en-US" dirty="0"/>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rPr>
              <a:t>Presenters</a:t>
            </a:r>
          </a:p>
        </p:txBody>
      </p:sp>
    </p:spTree>
    <p:extLst>
      <p:ext uri="{BB962C8B-B14F-4D97-AF65-F5344CB8AC3E}">
        <p14:creationId xmlns:p14="http://schemas.microsoft.com/office/powerpoint/2010/main" val="15420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527135" y="1428750"/>
            <a:ext cx="7852771" cy="4741803"/>
          </a:xfrm>
        </p:spPr>
        <p:txBody>
          <a:bodyPr>
            <a:normAutofit/>
          </a:bodyPr>
          <a:lstStyle/>
          <a:p>
            <a:pPr marL="0" indent="0">
              <a:buNone/>
            </a:pPr>
            <a:endParaRPr lang="en-US" dirty="0"/>
          </a:p>
          <a:p>
            <a:pPr marL="0" indent="0">
              <a:buNone/>
            </a:pPr>
            <a:r>
              <a:rPr lang="en-US" sz="4000" b="1" dirty="0"/>
              <a:t>Michelle Hall</a:t>
            </a:r>
          </a:p>
          <a:p>
            <a:pPr marL="0" indent="0">
              <a:buNone/>
            </a:pPr>
            <a:r>
              <a:rPr lang="en-US" sz="4000" dirty="0"/>
              <a:t>Project Director, Manchester Community College</a:t>
            </a:r>
          </a:p>
        </p:txBody>
      </p:sp>
      <p:sp>
        <p:nvSpPr>
          <p:cNvPr id="13" name="Title Placeholder 1"/>
          <p:cNvSpPr txBox="1">
            <a:spLocks/>
          </p:cNvSpPr>
          <p:nvPr/>
        </p:nvSpPr>
        <p:spPr>
          <a:xfrm>
            <a:off x="3346824" y="274638"/>
            <a:ext cx="5339975" cy="7035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chemeClr val="bg1"/>
              </a:solidFill>
            </a:endParaRPr>
          </a:p>
        </p:txBody>
      </p:sp>
      <p:sp>
        <p:nvSpPr>
          <p:cNvPr id="2" name="Rectangle 1"/>
          <p:cNvSpPr/>
          <p:nvPr/>
        </p:nvSpPr>
        <p:spPr>
          <a:xfrm>
            <a:off x="3346824" y="294373"/>
            <a:ext cx="5671446" cy="707886"/>
          </a:xfrm>
          <a:prstGeom prst="rect">
            <a:avLst/>
          </a:prstGeom>
        </p:spPr>
        <p:txBody>
          <a:bodyPr wrap="square">
            <a:spAutoFit/>
          </a:bodyPr>
          <a:lstStyle/>
          <a:p>
            <a:r>
              <a:rPr lang="en-US" sz="2000" b="1" dirty="0">
                <a:solidFill>
                  <a:schemeClr val="bg1"/>
                </a:solidFill>
              </a:rPr>
              <a:t>Connecticut Advanced Manufacturing Initiative (CAMI)</a:t>
            </a:r>
          </a:p>
        </p:txBody>
      </p:sp>
    </p:spTree>
    <p:extLst>
      <p:ext uri="{BB962C8B-B14F-4D97-AF65-F5344CB8AC3E}">
        <p14:creationId xmlns:p14="http://schemas.microsoft.com/office/powerpoint/2010/main" val="1418815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41700" y="274638"/>
            <a:ext cx="5486639" cy="703544"/>
          </a:xfrm>
        </p:spPr>
        <p:txBody>
          <a:bodyPr/>
          <a:lstStyle/>
          <a:p>
            <a:r>
              <a:rPr lang="en-US" sz="2000" dirty="0"/>
              <a:t>Connecticut Advanced Manufacturing Initiative (CAMI</a:t>
            </a:r>
            <a:r>
              <a:rPr lang="en-US" dirty="0"/>
              <a:t>)</a:t>
            </a:r>
          </a:p>
        </p:txBody>
      </p:sp>
      <p:sp>
        <p:nvSpPr>
          <p:cNvPr id="5" name="Rounded Rectangle 4"/>
          <p:cNvSpPr/>
          <p:nvPr/>
        </p:nvSpPr>
        <p:spPr>
          <a:xfrm>
            <a:off x="544906" y="2448222"/>
            <a:ext cx="1627142" cy="80944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4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mn-ea"/>
                <a:cs typeface="+mn-cs"/>
              </a:rPr>
              <a:t>Increased Statewide Manufacturing</a:t>
            </a:r>
          </a:p>
        </p:txBody>
      </p:sp>
      <p:sp>
        <p:nvSpPr>
          <p:cNvPr id="6" name="Rounded Rectangle 5"/>
          <p:cNvSpPr/>
          <p:nvPr/>
        </p:nvSpPr>
        <p:spPr>
          <a:xfrm>
            <a:off x="4805177" y="2448213"/>
            <a:ext cx="1620422" cy="80945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4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mn-ea"/>
                <a:cs typeface="+mn-cs"/>
              </a:rPr>
              <a:t>Rapidly Aging Workforce</a:t>
            </a:r>
          </a:p>
        </p:txBody>
      </p:sp>
      <p:sp>
        <p:nvSpPr>
          <p:cNvPr id="7" name="Rounded Rectangle 6"/>
          <p:cNvSpPr/>
          <p:nvPr/>
        </p:nvSpPr>
        <p:spPr>
          <a:xfrm>
            <a:off x="2663420" y="2448214"/>
            <a:ext cx="1651581" cy="80945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4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mn-ea"/>
                <a:cs typeface="+mn-cs"/>
              </a:rPr>
              <a:t>Advent of New Technology</a:t>
            </a:r>
          </a:p>
        </p:txBody>
      </p:sp>
      <p:sp>
        <p:nvSpPr>
          <p:cNvPr id="11" name="Plus 10"/>
          <p:cNvSpPr/>
          <p:nvPr/>
        </p:nvSpPr>
        <p:spPr>
          <a:xfrm>
            <a:off x="2267582" y="2687404"/>
            <a:ext cx="331076" cy="331075"/>
          </a:xfrm>
          <a:prstGeom prst="mathPlus">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60894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F2B20"/>
              </a:solidFill>
              <a:effectLst/>
              <a:uLnTx/>
              <a:uFillTx/>
              <a:latin typeface="Century Gothic" panose="020B0502020202020204"/>
              <a:ea typeface="+mn-ea"/>
              <a:cs typeface="+mn-cs"/>
            </a:endParaRPr>
          </a:p>
        </p:txBody>
      </p:sp>
      <p:sp>
        <p:nvSpPr>
          <p:cNvPr id="12" name="Plus 11"/>
          <p:cNvSpPr/>
          <p:nvPr/>
        </p:nvSpPr>
        <p:spPr>
          <a:xfrm>
            <a:off x="4407685" y="2687404"/>
            <a:ext cx="331076" cy="331075"/>
          </a:xfrm>
          <a:prstGeom prst="mathPlus">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60894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F2B20"/>
              </a:solidFill>
              <a:effectLst/>
              <a:uLnTx/>
              <a:uFillTx/>
              <a:latin typeface="Century Gothic" panose="020B0502020202020204"/>
              <a:ea typeface="+mn-ea"/>
              <a:cs typeface="+mn-cs"/>
            </a:endParaRPr>
          </a:p>
        </p:txBody>
      </p:sp>
      <p:sp>
        <p:nvSpPr>
          <p:cNvPr id="13" name="Equal 12"/>
          <p:cNvSpPr/>
          <p:nvPr/>
        </p:nvSpPr>
        <p:spPr>
          <a:xfrm>
            <a:off x="6492015" y="2624341"/>
            <a:ext cx="457200" cy="394138"/>
          </a:xfrm>
          <a:prstGeom prst="mathEqual">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60894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entury Gothic" panose="020B0502020202020204"/>
              <a:ea typeface="+mn-ea"/>
              <a:cs typeface="+mn-cs"/>
            </a:endParaRPr>
          </a:p>
        </p:txBody>
      </p:sp>
      <p:sp>
        <p:nvSpPr>
          <p:cNvPr id="14" name="Rounded Rectangle 13"/>
          <p:cNvSpPr/>
          <p:nvPr/>
        </p:nvSpPr>
        <p:spPr>
          <a:xfrm>
            <a:off x="7050137" y="2175916"/>
            <a:ext cx="1633472" cy="135404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894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mn-ea"/>
                <a:cs typeface="+mn-cs"/>
              </a:rPr>
              <a:t>Current &amp; Future Skilled Workforce Shortage in Connecticut </a:t>
            </a:r>
          </a:p>
        </p:txBody>
      </p:sp>
      <p:sp>
        <p:nvSpPr>
          <p:cNvPr id="17" name="Right Arrow Callout 16"/>
          <p:cNvSpPr/>
          <p:nvPr/>
        </p:nvSpPr>
        <p:spPr>
          <a:xfrm>
            <a:off x="557961" y="4315431"/>
            <a:ext cx="3280794" cy="1512209"/>
          </a:xfrm>
          <a:prstGeom prst="rightArrowCallout">
            <a:avLst>
              <a:gd name="adj1" fmla="val 44804"/>
              <a:gd name="adj2" fmla="val 48389"/>
              <a:gd name="adj3" fmla="val 11791"/>
              <a:gd name="adj4" fmla="val 91523"/>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defTabSz="914400">
              <a:lnSpc>
                <a:spcPct val="90000"/>
              </a:lnSpc>
              <a:spcBef>
                <a:spcPts val="400"/>
              </a:spcBef>
              <a:buClr>
                <a:schemeClr val="tx2"/>
              </a:buClr>
              <a:buSzPct val="100000"/>
              <a:buFont typeface="Wingdings" panose="05000000000000000000" pitchFamily="2" charset="2"/>
              <a:buChar char="§"/>
            </a:pPr>
            <a:r>
              <a:rPr lang="en-US" sz="1400" dirty="0">
                <a:solidFill>
                  <a:schemeClr val="tx2"/>
                </a:solidFill>
              </a:rPr>
              <a:t>$15,000,000 USDOL award</a:t>
            </a:r>
          </a:p>
          <a:p>
            <a:pPr marL="342900" lvl="0" indent="-342900" defTabSz="914400">
              <a:lnSpc>
                <a:spcPct val="90000"/>
              </a:lnSpc>
              <a:spcBef>
                <a:spcPts val="400"/>
              </a:spcBef>
              <a:buClr>
                <a:schemeClr val="tx2"/>
              </a:buClr>
              <a:buSzPct val="100000"/>
              <a:buFont typeface="Wingdings" panose="05000000000000000000" pitchFamily="2" charset="2"/>
              <a:buChar char="§"/>
            </a:pPr>
            <a:r>
              <a:rPr lang="en-US" sz="1400" dirty="0">
                <a:solidFill>
                  <a:schemeClr val="tx2"/>
                </a:solidFill>
              </a:rPr>
              <a:t>7 community colleges</a:t>
            </a:r>
          </a:p>
          <a:p>
            <a:pPr marL="342900" lvl="0" indent="-342900" defTabSz="914400">
              <a:lnSpc>
                <a:spcPct val="90000"/>
              </a:lnSpc>
              <a:spcBef>
                <a:spcPts val="400"/>
              </a:spcBef>
              <a:buClr>
                <a:schemeClr val="tx2"/>
              </a:buClr>
              <a:buSzPct val="100000"/>
              <a:buFont typeface="Wingdings" panose="05000000000000000000" pitchFamily="2" charset="2"/>
              <a:buChar char="§"/>
            </a:pPr>
            <a:r>
              <a:rPr lang="en-US" sz="1400" dirty="0">
                <a:solidFill>
                  <a:schemeClr val="tx2"/>
                </a:solidFill>
              </a:rPr>
              <a:t>5 Workforce Investment Boards</a:t>
            </a:r>
          </a:p>
          <a:p>
            <a:pPr marL="342900" lvl="0" indent="-342900" defTabSz="914400">
              <a:lnSpc>
                <a:spcPct val="90000"/>
              </a:lnSpc>
              <a:spcBef>
                <a:spcPts val="400"/>
              </a:spcBef>
              <a:buClr>
                <a:schemeClr val="tx2"/>
              </a:buClr>
              <a:buSzPct val="100000"/>
              <a:buFont typeface="Wingdings" panose="05000000000000000000" pitchFamily="2" charset="2"/>
              <a:buChar char="§"/>
            </a:pPr>
            <a:r>
              <a:rPr lang="en-US" sz="1400" dirty="0">
                <a:solidFill>
                  <a:schemeClr val="tx2"/>
                </a:solidFill>
              </a:rPr>
              <a:t>1 state college</a:t>
            </a:r>
          </a:p>
          <a:p>
            <a:pPr marL="342900" lvl="0" indent="-342900" defTabSz="914400">
              <a:lnSpc>
                <a:spcPct val="90000"/>
              </a:lnSpc>
              <a:spcBef>
                <a:spcPts val="400"/>
              </a:spcBef>
              <a:buClr>
                <a:schemeClr val="tx2"/>
              </a:buClr>
              <a:buSzPct val="100000"/>
              <a:buFont typeface="Wingdings" panose="05000000000000000000" pitchFamily="2" charset="2"/>
              <a:buChar char="§"/>
            </a:pPr>
            <a:r>
              <a:rPr lang="en-US" sz="1400" dirty="0">
                <a:solidFill>
                  <a:schemeClr val="tx2"/>
                </a:solidFill>
              </a:rPr>
              <a:t>CT-DOL</a:t>
            </a:r>
          </a:p>
          <a:p>
            <a:pPr marL="342900" lvl="0" indent="-342900" defTabSz="914400">
              <a:lnSpc>
                <a:spcPct val="90000"/>
              </a:lnSpc>
              <a:spcBef>
                <a:spcPts val="400"/>
              </a:spcBef>
              <a:buClr>
                <a:schemeClr val="tx2"/>
              </a:buClr>
              <a:buSzPct val="100000"/>
              <a:buFont typeface="Wingdings" panose="05000000000000000000" pitchFamily="2" charset="2"/>
              <a:buChar char="§"/>
            </a:pPr>
            <a:r>
              <a:rPr lang="en-US" sz="1400" dirty="0">
                <a:solidFill>
                  <a:schemeClr val="tx2"/>
                </a:solidFill>
              </a:rPr>
              <a:t>Hundreds of employers</a:t>
            </a:r>
          </a:p>
        </p:txBody>
      </p:sp>
      <p:sp>
        <p:nvSpPr>
          <p:cNvPr id="18" name="Rectangle 17"/>
          <p:cNvSpPr/>
          <p:nvPr/>
        </p:nvSpPr>
        <p:spPr>
          <a:xfrm>
            <a:off x="4192518" y="4315431"/>
            <a:ext cx="2857619" cy="151220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defTabSz="914400">
              <a:lnSpc>
                <a:spcPct val="90000"/>
              </a:lnSpc>
              <a:spcBef>
                <a:spcPts val="400"/>
              </a:spcBef>
              <a:buClr>
                <a:schemeClr val="tx2"/>
              </a:buClr>
              <a:buSzPct val="100000"/>
              <a:buFont typeface="+mj-lt"/>
              <a:buAutoNum type="arabicPeriod"/>
            </a:pPr>
            <a:r>
              <a:rPr lang="en-US" sz="1400" dirty="0">
                <a:solidFill>
                  <a:schemeClr val="tx2"/>
                </a:solidFill>
              </a:rPr>
              <a:t>Hire Personnel</a:t>
            </a:r>
          </a:p>
          <a:p>
            <a:pPr marL="342900" lvl="0" indent="-342900" defTabSz="914400">
              <a:lnSpc>
                <a:spcPct val="90000"/>
              </a:lnSpc>
              <a:spcBef>
                <a:spcPts val="400"/>
              </a:spcBef>
              <a:buClr>
                <a:schemeClr val="tx2"/>
              </a:buClr>
              <a:buSzPct val="100000"/>
              <a:buFont typeface="+mj-lt"/>
              <a:buAutoNum type="arabicPeriod"/>
            </a:pPr>
            <a:r>
              <a:rPr lang="en-US" sz="1400" dirty="0">
                <a:solidFill>
                  <a:schemeClr val="tx2"/>
                </a:solidFill>
              </a:rPr>
              <a:t>Renovate Labs</a:t>
            </a:r>
          </a:p>
          <a:p>
            <a:pPr marL="342900" lvl="0" indent="-342900" defTabSz="914400">
              <a:lnSpc>
                <a:spcPct val="90000"/>
              </a:lnSpc>
              <a:spcBef>
                <a:spcPts val="400"/>
              </a:spcBef>
              <a:buClr>
                <a:schemeClr val="tx2"/>
              </a:buClr>
              <a:buSzPct val="100000"/>
              <a:buFont typeface="+mj-lt"/>
              <a:buAutoNum type="arabicPeriod"/>
            </a:pPr>
            <a:r>
              <a:rPr lang="en-US" sz="1400" dirty="0">
                <a:solidFill>
                  <a:schemeClr val="tx2"/>
                </a:solidFill>
              </a:rPr>
              <a:t>Purchase Equipment</a:t>
            </a:r>
          </a:p>
          <a:p>
            <a:pPr marL="342900" lvl="0" indent="-342900" defTabSz="914400">
              <a:lnSpc>
                <a:spcPct val="90000"/>
              </a:lnSpc>
              <a:spcBef>
                <a:spcPts val="400"/>
              </a:spcBef>
              <a:buClr>
                <a:schemeClr val="tx2"/>
              </a:buClr>
              <a:buSzPct val="100000"/>
              <a:buFont typeface="+mj-lt"/>
              <a:buAutoNum type="arabicPeriod"/>
            </a:pPr>
            <a:r>
              <a:rPr lang="en-US" sz="1400" dirty="0">
                <a:solidFill>
                  <a:schemeClr val="tx2"/>
                </a:solidFill>
              </a:rPr>
              <a:t>Develop Curriculum</a:t>
            </a:r>
          </a:p>
          <a:p>
            <a:pPr marL="342900" lvl="0" indent="-342900" defTabSz="914400">
              <a:lnSpc>
                <a:spcPct val="90000"/>
              </a:lnSpc>
              <a:spcBef>
                <a:spcPts val="400"/>
              </a:spcBef>
              <a:buClr>
                <a:schemeClr val="tx2"/>
              </a:buClr>
              <a:buSzPct val="100000"/>
              <a:buFont typeface="+mj-lt"/>
              <a:buAutoNum type="arabicPeriod"/>
            </a:pPr>
            <a:r>
              <a:rPr lang="en-US" sz="1400" dirty="0">
                <a:solidFill>
                  <a:schemeClr val="tx2"/>
                </a:solidFill>
              </a:rPr>
              <a:t>Recruit &amp; Retain Students</a:t>
            </a:r>
          </a:p>
          <a:p>
            <a:pPr marL="342900" lvl="0" indent="-342900" defTabSz="914400">
              <a:lnSpc>
                <a:spcPct val="90000"/>
              </a:lnSpc>
              <a:spcBef>
                <a:spcPts val="400"/>
              </a:spcBef>
              <a:buClr>
                <a:schemeClr val="tx2"/>
              </a:buClr>
              <a:buSzPct val="100000"/>
              <a:buFont typeface="+mj-lt"/>
              <a:buAutoNum type="arabicPeriod"/>
            </a:pPr>
            <a:r>
              <a:rPr lang="en-US" sz="1400" dirty="0">
                <a:solidFill>
                  <a:schemeClr val="tx2"/>
                </a:solidFill>
              </a:rPr>
              <a:t>Develop Employer Partnerships</a:t>
            </a:r>
          </a:p>
        </p:txBody>
      </p:sp>
      <p:sp>
        <p:nvSpPr>
          <p:cNvPr id="19" name="TextBox 18"/>
          <p:cNvSpPr txBox="1"/>
          <p:nvPr/>
        </p:nvSpPr>
        <p:spPr>
          <a:xfrm>
            <a:off x="430447" y="1635508"/>
            <a:ext cx="1938351" cy="523220"/>
          </a:xfrm>
          <a:prstGeom prst="rect">
            <a:avLst/>
          </a:prstGeom>
          <a:noFill/>
        </p:spPr>
        <p:txBody>
          <a:bodyPr wrap="none" rtlCol="0">
            <a:spAutoFit/>
          </a:bodyPr>
          <a:lstStyle/>
          <a:p>
            <a:r>
              <a:rPr lang="en-US" sz="2800" i="1" dirty="0">
                <a:solidFill>
                  <a:schemeClr val="tx2"/>
                </a:solidFill>
              </a:rPr>
              <a:t>A Problem…</a:t>
            </a:r>
          </a:p>
        </p:txBody>
      </p:sp>
      <p:sp>
        <p:nvSpPr>
          <p:cNvPr id="20" name="TextBox 19"/>
          <p:cNvSpPr txBox="1"/>
          <p:nvPr/>
        </p:nvSpPr>
        <p:spPr>
          <a:xfrm>
            <a:off x="430447" y="3529963"/>
            <a:ext cx="1906291" cy="523220"/>
          </a:xfrm>
          <a:prstGeom prst="rect">
            <a:avLst/>
          </a:prstGeom>
          <a:noFill/>
        </p:spPr>
        <p:txBody>
          <a:bodyPr wrap="none" rtlCol="0">
            <a:spAutoFit/>
          </a:bodyPr>
          <a:lstStyle/>
          <a:p>
            <a:r>
              <a:rPr lang="en-US" sz="2800" i="1" dirty="0">
                <a:solidFill>
                  <a:schemeClr val="tx2"/>
                </a:solidFill>
              </a:rPr>
              <a:t>A Solution…</a:t>
            </a:r>
          </a:p>
        </p:txBody>
      </p:sp>
    </p:spTree>
    <p:extLst>
      <p:ext uri="{BB962C8B-B14F-4D97-AF65-F5344CB8AC3E}">
        <p14:creationId xmlns:p14="http://schemas.microsoft.com/office/powerpoint/2010/main" val="2376534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5&quot;&gt;&lt;property id=&quot;20148&quot; value=&quot;5&quot;/&gt;&lt;property id=&quot;20300&quot; value=&quot;Slide 16&quot;/&gt;&lt;property id=&quot;20307&quot; value=&quot;327&quot;/&gt;&lt;/object&gt;&lt;object type=&quot;3&quot; unique_id=&quot;10006&quot;&gt;&lt;property id=&quot;20148&quot; value=&quot;5&quot;/&gt;&lt;property id=&quot;20300&quot; value=&quot;Slide 17&quot;/&gt;&lt;property id=&quot;20307&quot; value=&quot;328&quot;/&gt;&lt;/object&gt;&lt;object type=&quot;3&quot; unique_id=&quot;10015&quot;&gt;&lt;property id=&quot;20148&quot; value=&quot;5&quot;/&gt;&lt;property id=&quot;20300&quot; value=&quot;Slide 20&quot;/&gt;&lt;property id=&quot;20307&quot; value=&quot;329&quot;/&gt;&lt;/object&gt;&lt;object type=&quot;3&quot; unique_id=&quot;10016&quot;&gt;&lt;property id=&quot;20148&quot; value=&quot;5&quot;/&gt;&lt;property id=&quot;20300&quot; value=&quot;Slide 23&quot;/&gt;&lt;property id=&quot;20307&quot; value=&quot;332&quot;/&gt;&lt;/object&gt;&lt;object type=&quot;3&quot; unique_id=&quot;10017&quot;&gt;&lt;property id=&quot;20148&quot; value=&quot;5&quot;/&gt;&lt;property id=&quot;20300&quot; value=&quot;Slide 26&quot;/&gt;&lt;property id=&quot;20307&quot; value=&quot;335&quot;/&gt;&lt;/object&gt;&lt;object type=&quot;3&quot; unique_id=&quot;10018&quot;&gt;&lt;property id=&quot;20148&quot; value=&quot;5&quot;/&gt;&lt;property id=&quot;20300&quot; value=&quot;Slide 27&quot;/&gt;&lt;property id=&quot;20307&quot; value=&quot;336&quot;/&gt;&lt;/object&gt;&lt;object type=&quot;3&quot; unique_id=&quot;10019&quot;&gt;&lt;property id=&quot;20148&quot; value=&quot;5&quot;/&gt;&lt;property id=&quot;20300&quot; value=&quot;Slide 30 - &amp;quot;CHAFFEY COLLEGE / INTECH CENTER&amp;quot;&quot;/&gt;&lt;property id=&quot;20307&quot; value=&quot;337&quot;/&gt;&lt;/object&gt;&lt;object type=&quot;3&quot; unique_id=&quot;10020&quot;&gt;&lt;property id=&quot;20148&quot; value=&quot;5&quot;/&gt;&lt;property id=&quot;20300&quot; value=&quot;Slide 31&quot;/&gt;&lt;property id=&quot;20307&quot; value=&quot;338&quot;/&gt;&lt;/object&gt;&lt;object type=&quot;3&quot; unique_id=&quot;10021&quot;&gt;&lt;property id=&quot;20148&quot; value=&quot;5&quot;/&gt;&lt;property id=&quot;20300&quot; value=&quot;Slide 21&quot;/&gt;&lt;property id=&quot;20307&quot; value=&quot;330&quot;/&gt;&lt;/object&gt;&lt;object type=&quot;3&quot; unique_id=&quot;10022&quot;&gt;&lt;property id=&quot;20148&quot; value=&quot;5&quot;/&gt;&lt;property id=&quot;20300&quot; value=&quot;Slide 33 - &amp;quot;CURRENT REGIONAL METRICS (Updated 7/20/17)&amp;quot;&quot;/&gt;&lt;property id=&quot;20307&quot; value=&quot;340&quot;/&gt;&lt;/object&gt;&lt;object type=&quot;3&quot; unique_id=&quot;10023&quot;&gt;&lt;property id=&quot;20148&quot; value=&quot;5&quot;/&gt;&lt;property id=&quot;20300&quot; value=&quot;Slide 34 - &amp;quot;Chaffey College / InTech Center Student Flow At-a-Glance&amp;quot;&quot;/&gt;&lt;property id=&quot;20307&quot; value=&quot;341&quot;/&gt;&lt;/object&gt;&lt;object type=&quot;3&quot; unique_id=&quot;10024&quot;&gt;&lt;property id=&quot;20148&quot; value=&quot;5&quot;/&gt;&lt;property id=&quot;20300&quot; value=&quot;Slide 37 - &amp;quot;PLACEMENT SUCCESS&amp;quot;&quot;/&gt;&lt;property id=&quot;20307&quot; value=&quot;344&quot;/&gt;&lt;/object&gt;&lt;object type=&quot;3&quot; unique_id=&quot;10025&quot;&gt;&lt;property id=&quot;20148&quot; value=&quot;5&quot;/&gt;&lt;property id=&quot;20300&quot; value=&quot;Slide 18&quot;/&gt;&lt;property id=&quot;20307&quot; value=&quot;345&quot;/&gt;&lt;/object&gt;&lt;object type=&quot;3&quot; unique_id=&quot;10026&quot;&gt;&lt;property id=&quot;20148&quot; value=&quot;5&quot;/&gt;&lt;property id=&quot;20300&quot; value=&quot;Slide 28&quot;/&gt;&lt;property id=&quot;20307&quot; value=&quot;346&quot;/&gt;&lt;/object&gt;&lt;object type=&quot;3&quot; unique_id=&quot;10027&quot;&gt;&lt;property id=&quot;20148&quot; value=&quot;5&quot;/&gt;&lt;property id=&quot;20300&quot; value=&quot;Slide 36 - &amp;quot;CONTRACT EDUCATION&amp;quot;&quot;/&gt;&lt;property id=&quot;20307&quot; value=&quot;343&quot;/&gt;&lt;/object&gt;&lt;object type=&quot;3&quot; unique_id=&quot;10463&quot;&gt;&lt;property id=&quot;20148&quot; value=&quot;5&quot;/&gt;&lt;property id=&quot;20300&quot; value=&quot;Slide 1&quot;/&gt;&lt;property id=&quot;20307&quot; value=&quot;291&quot;/&gt;&lt;/object&gt;&lt;object type=&quot;3&quot; unique_id=&quot;10464&quot;&gt;&lt;property id=&quot;20148&quot; value=&quot;5&quot;/&gt;&lt;property id=&quot;20300&quot; value=&quot;Slide 2&quot;/&gt;&lt;property id=&quot;20307&quot; value=&quot;292&quot;/&gt;&lt;/object&gt;&lt;object type=&quot;3&quot; unique_id=&quot;10465&quot;&gt;&lt;property id=&quot;20148&quot; value=&quot;5&quot;/&gt;&lt;property id=&quot;20300&quot; value=&quot;Slide 3 - &amp;quot;TAACCCT Announcements&amp;quot;&quot;/&gt;&lt;property id=&quot;20307&quot; value=&quot;294&quot;/&gt;&lt;/object&gt;&lt;object type=&quot;3&quot; unique_id=&quot;10466&quot;&gt;&lt;property id=&quot;20148&quot; value=&quot;5&quot;/&gt;&lt;property id=&quot;20300&quot; value=&quot;Slide 4 - &amp;quot;Job Placement&amp;quot;&quot;/&gt;&lt;property id=&quot;20307&quot; value=&quot;348&quot;/&gt;&lt;/object&gt;&lt;object type=&quot;3&quot; unique_id=&quot;10467&quot;&gt;&lt;property id=&quot;20148&quot; value=&quot;5&quot;/&gt;&lt;property id=&quot;20300&quot; value=&quot;Slide 5&quot;/&gt;&lt;property id=&quot;20307&quot; value=&quot;318&quot;/&gt;&lt;/object&gt;&lt;object type=&quot;3&quot; unique_id=&quot;10468&quot;&gt;&lt;property id=&quot;20148&quot; value=&quot;5&quot;/&gt;&lt;property id=&quot;20300&quot; value=&quot;Slide 6 - &amp;quot;Job Placement&amp;quot;&quot;/&gt;&lt;property id=&quot;20307&quot; value=&quot;319&quot;/&gt;&lt;/object&gt;&lt;object type=&quot;3&quot; unique_id=&quot;10469&quot;&gt;&lt;property id=&quot;20148&quot; value=&quot;5&quot;/&gt;&lt;property id=&quot;20300&quot; value=&quot;Slide 7&quot;/&gt;&lt;property id=&quot;20307&quot; value=&quot;349&quot;/&gt;&lt;/object&gt;&lt;object type=&quot;3&quot; unique_id=&quot;10470&quot;&gt;&lt;property id=&quot;20148&quot; value=&quot;5&quot;/&gt;&lt;property id=&quot;20300&quot; value=&quot;Slide 8&quot;/&gt;&lt;property id=&quot;20307&quot; value=&quot;295&quot;/&gt;&lt;/object&gt;&lt;object type=&quot;3&quot; unique_id=&quot;10471&quot;&gt;&lt;property id=&quot;20148&quot; value=&quot;5&quot;/&gt;&lt;property id=&quot;20300&quot; value=&quot;Slide 9 - &amp;quot;Connecticut Advanced Manufacturing Initiative (CAMI)&amp;quot;&quot;/&gt;&lt;property id=&quot;20307&quot; value=&quot;320&quot;/&gt;&lt;/object&gt;&lt;object type=&quot;3&quot; unique_id=&quot;10472&quot;&gt;&lt;property id=&quot;20148&quot; value=&quot;5&quot;/&gt;&lt;property id=&quot;20300&quot; value=&quot;Slide 10&quot;/&gt;&lt;property id=&quot;20307&quot; value=&quot;321&quot;/&gt;&lt;/object&gt;&lt;object type=&quot;3&quot; unique_id=&quot;10473&quot;&gt;&lt;property id=&quot;20148&quot; value=&quot;5&quot;/&gt;&lt;property id=&quot;20300&quot; value=&quot;Slide 11&quot;/&gt;&lt;property id=&quot;20307&quot; value=&quot;322&quot;/&gt;&lt;/object&gt;&lt;object type=&quot;3&quot; unique_id=&quot;10474&quot;&gt;&lt;property id=&quot;20148&quot; value=&quot;5&quot;/&gt;&lt;property id=&quot;20300&quot; value=&quot;Slide 12&quot;/&gt;&lt;property id=&quot;20307&quot; value=&quot;323&quot;/&gt;&lt;/object&gt;&lt;object type=&quot;3&quot; unique_id=&quot;10475&quot;&gt;&lt;property id=&quot;20148&quot; value=&quot;5&quot;/&gt;&lt;property id=&quot;20300&quot; value=&quot;Slide 13&quot;/&gt;&lt;property id=&quot;20307&quot; value=&quot;324&quot;/&gt;&lt;/object&gt;&lt;object type=&quot;3&quot; unique_id=&quot;10476&quot;&gt;&lt;property id=&quot;20148&quot; value=&quot;5&quot;/&gt;&lt;property id=&quot;20300&quot; value=&quot;Slide 14&quot;/&gt;&lt;property id=&quot;20307&quot; value=&quot;325&quot;/&gt;&lt;/object&gt;&lt;object type=&quot;3&quot; unique_id=&quot;10477&quot;&gt;&lt;property id=&quot;20148&quot; value=&quot;5&quot;/&gt;&lt;property id=&quot;20300&quot; value=&quot;Slide 15&quot;/&gt;&lt;property id=&quot;20307&quot; value=&quot;326&quot;/&gt;&lt;/object&gt;&lt;object type=&quot;3&quot; unique_id=&quot;10478&quot;&gt;&lt;property id=&quot;20148&quot; value=&quot;5&quot;/&gt;&lt;property id=&quot;20300&quot; value=&quot;Slide 19&quot;/&gt;&lt;property id=&quot;20307&quot; value=&quot;296&quot;/&gt;&lt;/object&gt;&lt;object type=&quot;3&quot; unique_id=&quot;10479&quot;&gt;&lt;property id=&quot;20148&quot; value=&quot;5&quot;/&gt;&lt;property id=&quot;20300&quot; value=&quot;Slide 22 - &amp;quot;. &amp;quot;&quot;/&gt;&lt;property id=&quot;20307&quot; value=&quot;331&quot;/&gt;&lt;/object&gt;&lt;object type=&quot;3&quot; unique_id=&quot;10480&quot;&gt;&lt;property id=&quot;20148&quot; value=&quot;5&quot;/&gt;&lt;property id=&quot;20300&quot; value=&quot;Slide 24&quot;/&gt;&lt;property id=&quot;20307&quot; value=&quot;333&quot;/&gt;&lt;/object&gt;&lt;object type=&quot;3&quot; unique_id=&quot;10481&quot;&gt;&lt;property id=&quot;20148&quot; value=&quot;5&quot;/&gt;&lt;property id=&quot;20300&quot; value=&quot;Slide 25&quot;/&gt;&lt;property id=&quot;20307&quot; value=&quot;334&quot;/&gt;&lt;/object&gt;&lt;object type=&quot;3&quot; unique_id=&quot;10482&quot;&gt;&lt;property id=&quot;20148&quot; value=&quot;5&quot;/&gt;&lt;property id=&quot;20300&quot; value=&quot;Slide 29&quot;/&gt;&lt;property id=&quot;20307&quot; value=&quot;297&quot;/&gt;&lt;/object&gt;&lt;object type=&quot;3&quot; unique_id=&quot;10483&quot;&gt;&lt;property id=&quot;20148&quot; value=&quot;5&quot;/&gt;&lt;property id=&quot;20300&quot; value=&quot;Slide 32&quot;/&gt;&lt;property id=&quot;20307&quot; value=&quot;339&quot;/&gt;&lt;/object&gt;&lt;object type=&quot;3&quot; unique_id=&quot;10484&quot;&gt;&lt;property id=&quot;20148&quot; value=&quot;5&quot;/&gt;&lt;property id=&quot;20300&quot; value=&quot;Slide 35 - &amp;quot;RELATIONSHIPS&amp;quot;&quot;/&gt;&lt;property id=&quot;20307&quot; value=&quot;342&quot;/&gt;&lt;/object&gt;&lt;object type=&quot;3&quot; unique_id=&quot;10485&quot;&gt;&lt;property id=&quot;20148&quot; value=&quot;5&quot;/&gt;&lt;property id=&quot;20300&quot; value=&quot;Slide 38&quot;/&gt;&lt;property id=&quot;20307&quot; value=&quot;347&quot;/&gt;&lt;/object&gt;&lt;object type=&quot;3&quot; unique_id=&quot;10486&quot;&gt;&lt;property id=&quot;20148&quot; value=&quot;5&quot;/&gt;&lt;property id=&quot;20300&quot; value=&quot;Slide 39&quot;/&gt;&lt;property id=&quot;20307&quot; value=&quot;293&quot;/&gt;&lt;/object&gt;&lt;/object&gt;&lt;object type=&quot;8&quot; unique_id=&quot;1006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8009</TotalTime>
  <Words>1900</Words>
  <Application>Microsoft Office PowerPoint</Application>
  <PresentationFormat>On-screen Show (4:3)</PresentationFormat>
  <Paragraphs>382</Paragraphs>
  <Slides>39</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Century Gothic</vt:lpstr>
      <vt:lpstr>Comic Sans MS</vt:lpstr>
      <vt:lpstr>Times New Roman</vt:lpstr>
      <vt:lpstr>Wingdings</vt:lpstr>
      <vt:lpstr>Office Theme</vt:lpstr>
      <vt:lpstr>Acrobat Document</vt:lpstr>
      <vt:lpstr>PowerPoint Presentation</vt:lpstr>
      <vt:lpstr>PowerPoint Presentation</vt:lpstr>
      <vt:lpstr>TAACCCT Announcements</vt:lpstr>
      <vt:lpstr>Job Placement</vt:lpstr>
      <vt:lpstr>PowerPoint Presentation</vt:lpstr>
      <vt:lpstr>Job Placement</vt:lpstr>
      <vt:lpstr>PowerPoint Presentation</vt:lpstr>
      <vt:lpstr>PowerPoint Presentation</vt:lpstr>
      <vt:lpstr>Connecticut Advanced Manufacturing Initiative (CAMI)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CHAFFEY COLLEGE / INTECH CENTER</vt:lpstr>
      <vt:lpstr>PowerPoint Presentation</vt:lpstr>
      <vt:lpstr>PowerPoint Presentation</vt:lpstr>
      <vt:lpstr>CURRENT REGIONAL METRICS (Updated 7/20/17)</vt:lpstr>
      <vt:lpstr>Chaffey College / InTech Center Student Flow At-a-Glance</vt:lpstr>
      <vt:lpstr>RELATIONSHIPS</vt:lpstr>
      <vt:lpstr>CONTRACT EDUCATION</vt:lpstr>
      <vt:lpstr>PLACEMENT SUCCESS</vt:lpstr>
      <vt:lpstr>PowerPoint Presentation</vt:lpstr>
      <vt:lpstr>PowerPoint Presentation</vt:lpstr>
    </vt:vector>
  </TitlesOfParts>
  <Company>JFF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Jonathan Vehlow</cp:lastModifiedBy>
  <cp:revision>392</cp:revision>
  <dcterms:created xsi:type="dcterms:W3CDTF">2012-12-12T14:53:33Z</dcterms:created>
  <dcterms:modified xsi:type="dcterms:W3CDTF">2017-10-31T17:07:23Z</dcterms:modified>
</cp:coreProperties>
</file>