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39"/>
  </p:notesMasterIdLst>
  <p:handoutMasterIdLst>
    <p:handoutMasterId r:id="rId40"/>
  </p:handoutMasterIdLst>
  <p:sldIdLst>
    <p:sldId id="287" r:id="rId6"/>
    <p:sldId id="272" r:id="rId7"/>
    <p:sldId id="280" r:id="rId8"/>
    <p:sldId id="274" r:id="rId9"/>
    <p:sldId id="286" r:id="rId10"/>
    <p:sldId id="276" r:id="rId11"/>
    <p:sldId id="291" r:id="rId12"/>
    <p:sldId id="258" r:id="rId13"/>
    <p:sldId id="290" r:id="rId14"/>
    <p:sldId id="292" r:id="rId15"/>
    <p:sldId id="305" r:id="rId16"/>
    <p:sldId id="304" r:id="rId17"/>
    <p:sldId id="296" r:id="rId18"/>
    <p:sldId id="299" r:id="rId19"/>
    <p:sldId id="300" r:id="rId20"/>
    <p:sldId id="309" r:id="rId21"/>
    <p:sldId id="310" r:id="rId22"/>
    <p:sldId id="311" r:id="rId23"/>
    <p:sldId id="312" r:id="rId24"/>
    <p:sldId id="301" r:id="rId25"/>
    <p:sldId id="298" r:id="rId26"/>
    <p:sldId id="294" r:id="rId27"/>
    <p:sldId id="293" r:id="rId28"/>
    <p:sldId id="297" r:id="rId29"/>
    <p:sldId id="306" r:id="rId30"/>
    <p:sldId id="307" r:id="rId31"/>
    <p:sldId id="308" r:id="rId32"/>
    <p:sldId id="303" r:id="rId33"/>
    <p:sldId id="284" r:id="rId34"/>
    <p:sldId id="302" r:id="rId35"/>
    <p:sldId id="281" r:id="rId36"/>
    <p:sldId id="275" r:id="rId37"/>
    <p:sldId id="282" r:id="rId38"/>
  </p:sldIdLst>
  <p:sldSz cx="9144000" cy="6858000" type="screen4x3"/>
  <p:notesSz cx="7010400" cy="92964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wis, Shelia F - ETA" initials="sfl" lastIdx="1" clrIdx="0"/>
  <p:cmAuthor id="1" name="Annie Leonetti" initials="AML"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3" autoAdjust="0"/>
    <p:restoredTop sz="79859" autoAdjust="0"/>
  </p:normalViewPr>
  <p:slideViewPr>
    <p:cSldViewPr snapToGrid="0">
      <p:cViewPr varScale="1">
        <p:scale>
          <a:sx n="91" d="100"/>
          <a:sy n="91" d="100"/>
        </p:scale>
        <p:origin x="3702" y="90"/>
      </p:cViewPr>
      <p:guideLst>
        <p:guide orient="horz" pos="2160"/>
        <p:guide pos="2880"/>
      </p:guideLst>
    </p:cSldViewPr>
  </p:slideViewPr>
  <p:notesTextViewPr>
    <p:cViewPr>
      <p:scale>
        <a:sx n="1" d="1"/>
        <a:sy n="1" d="1"/>
      </p:scale>
      <p:origin x="0" y="0"/>
    </p:cViewPr>
  </p:notesTextViewPr>
  <p:sorterViewPr>
    <p:cViewPr>
      <p:scale>
        <a:sx n="110" d="100"/>
        <a:sy n="110" d="100"/>
      </p:scale>
      <p:origin x="0" y="7548"/>
    </p:cViewPr>
  </p:sorterViewPr>
  <p:notesViewPr>
    <p:cSldViewPr snapToGrid="0">
      <p:cViewPr varScale="1">
        <p:scale>
          <a:sx n="87" d="100"/>
          <a:sy n="87" d="100"/>
        </p:scale>
        <p:origin x="-190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E194AB4-4514-438A-A03A-58B8126E7206}" type="datetimeFigureOut">
              <a:rPr lang="en-US" smtClean="0"/>
              <a:t>9/13/2017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ED5DDB6-F330-44AD-B212-0D57A66CD579}" type="slidenum">
              <a:rPr lang="en-US" smtClean="0"/>
              <a:t>‹#›</a:t>
            </a:fld>
            <a:endParaRPr lang="en-US"/>
          </a:p>
        </p:txBody>
      </p:sp>
    </p:spTree>
    <p:extLst>
      <p:ext uri="{BB962C8B-B14F-4D97-AF65-F5344CB8AC3E}">
        <p14:creationId xmlns:p14="http://schemas.microsoft.com/office/powerpoint/2010/main" val="3951646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788989-C4F2-419E-8CC5-53E2453B8A9F}" type="datetimeFigureOut">
              <a:rPr lang="en-US" smtClean="0"/>
              <a:t>9/13/2017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826538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161925"/>
            <a:ext cx="6796695" cy="1631939"/>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best answer(s)</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21150"/>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s://doleta.gov/performance/wips/"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hyperlink" Target="http://www.doleta.gov/wioa"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hyperlink" Target="mailto:Acevedo.Cesar@dol.gov" TargetMode="External"/><Relationship Id="rId2" Type="http://schemas.openxmlformats.org/officeDocument/2006/relationships/hyperlink" Target="mailto:ETAperforms@dol.gov" TargetMode="Externa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fld id="{F9B4886A-ACCF-4465-9905-FF6BD48FB85A}" type="datetime4">
              <a:rPr lang="en-US" smtClean="0"/>
              <a:t>September 13, 2017</a:t>
            </a:fld>
            <a:endParaRPr lang="en-US"/>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lstStyle/>
          <a:p>
            <a:r>
              <a:rPr lang="en-US" dirty="0"/>
              <a:t>WIOA Annual Performance Report</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a:xfrm>
            <a:off x="3516668" y="4425121"/>
            <a:ext cx="5513031" cy="1392508"/>
          </a:xfrm>
        </p:spPr>
        <p:txBody>
          <a:bodyPr>
            <a:normAutofit fontScale="92500"/>
          </a:bodyPr>
          <a:lstStyle/>
          <a:p>
            <a:pPr marL="342900" indent="-342900">
              <a:buFont typeface="Wingdings" panose="05000000000000000000" pitchFamily="2" charset="2"/>
              <a:buChar char="§"/>
            </a:pPr>
            <a:r>
              <a:rPr lang="en-US" dirty="0"/>
              <a:t>Title I (Adult, Dislocated Worker &amp; Youth)</a:t>
            </a:r>
          </a:p>
          <a:p>
            <a:pPr marL="342900" indent="-342900">
              <a:buFont typeface="Wingdings" panose="05000000000000000000" pitchFamily="2" charset="2"/>
              <a:buChar char="§"/>
            </a:pPr>
            <a:r>
              <a:rPr lang="en-US" dirty="0"/>
              <a:t>Title III (Wagner-Peyser Employment Service)</a:t>
            </a:r>
          </a:p>
        </p:txBody>
      </p:sp>
    </p:spTree>
    <p:extLst>
      <p:ext uri="{BB962C8B-B14F-4D97-AF65-F5344CB8AC3E}">
        <p14:creationId xmlns:p14="http://schemas.microsoft.com/office/powerpoint/2010/main" val="35790398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WIOA Annual Report – Contents: Indicators of Performance</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fontScale="77500" lnSpcReduction="20000"/>
          </a:bodyPr>
          <a:lstStyle/>
          <a:p>
            <a:r>
              <a:rPr lang="en-US" dirty="0"/>
              <a:t>PY 2016 – due </a:t>
            </a:r>
            <a:r>
              <a:rPr lang="en-US" u="sng" dirty="0">
                <a:solidFill>
                  <a:srgbClr val="C00000"/>
                </a:solidFill>
              </a:rPr>
              <a:t>October 16, 2017 </a:t>
            </a:r>
          </a:p>
          <a:p>
            <a:pPr lvl="1"/>
            <a:r>
              <a:rPr lang="en-US" dirty="0"/>
              <a:t>Measurable Skill Gains</a:t>
            </a:r>
          </a:p>
          <a:p>
            <a:pPr lvl="1"/>
            <a:endParaRPr lang="en-US" dirty="0"/>
          </a:p>
          <a:p>
            <a:r>
              <a:rPr lang="en-US" dirty="0"/>
              <a:t>PY 2017 – due </a:t>
            </a:r>
            <a:r>
              <a:rPr lang="en-US" u="sng" dirty="0">
                <a:solidFill>
                  <a:srgbClr val="C00000"/>
                </a:solidFill>
              </a:rPr>
              <a:t>October 1, 2018</a:t>
            </a:r>
          </a:p>
          <a:p>
            <a:pPr lvl="1"/>
            <a:r>
              <a:rPr lang="en-US" dirty="0"/>
              <a:t>Employment Rate 2</a:t>
            </a:r>
            <a:r>
              <a:rPr lang="en-US" baseline="30000" dirty="0"/>
              <a:t>nd</a:t>
            </a:r>
            <a:r>
              <a:rPr lang="en-US" dirty="0"/>
              <a:t> Quarter after Exit</a:t>
            </a:r>
          </a:p>
          <a:p>
            <a:pPr lvl="1"/>
            <a:r>
              <a:rPr lang="en-US" i="1" dirty="0"/>
              <a:t>Employment Rate 4</a:t>
            </a:r>
            <a:r>
              <a:rPr lang="en-US" i="1" baseline="30000" dirty="0"/>
              <a:t>th</a:t>
            </a:r>
            <a:r>
              <a:rPr lang="en-US" i="1" dirty="0"/>
              <a:t> Quarter after Exit</a:t>
            </a:r>
          </a:p>
          <a:p>
            <a:pPr lvl="1"/>
            <a:r>
              <a:rPr lang="en-US" dirty="0"/>
              <a:t>Median Earnings 2</a:t>
            </a:r>
            <a:r>
              <a:rPr lang="en-US" baseline="30000" dirty="0"/>
              <a:t>nd</a:t>
            </a:r>
            <a:r>
              <a:rPr lang="en-US" dirty="0"/>
              <a:t> Quarter after Exit</a:t>
            </a:r>
          </a:p>
          <a:p>
            <a:pPr lvl="1"/>
            <a:r>
              <a:rPr lang="en-US" i="1" dirty="0"/>
              <a:t>Credential Attainment Rate</a:t>
            </a:r>
          </a:p>
          <a:p>
            <a:pPr lvl="1"/>
            <a:r>
              <a:rPr lang="en-US" dirty="0"/>
              <a:t>Measurable Skill Gains</a:t>
            </a:r>
          </a:p>
          <a:p>
            <a:pPr lvl="1"/>
            <a:r>
              <a:rPr lang="en-US" dirty="0"/>
              <a:t>Effectiveness in Serving Employers</a:t>
            </a:r>
          </a:p>
          <a:p>
            <a:pPr lvl="2"/>
            <a:r>
              <a:rPr lang="en-US" i="1" dirty="0"/>
              <a:t>Retention with the Same Employer</a:t>
            </a:r>
          </a:p>
          <a:p>
            <a:pPr lvl="2"/>
            <a:r>
              <a:rPr lang="en-US" dirty="0"/>
              <a:t>Repeat Customer (one year)</a:t>
            </a:r>
          </a:p>
          <a:p>
            <a:pPr lvl="2"/>
            <a:r>
              <a:rPr lang="en-US" dirty="0"/>
              <a:t>Market Penetration</a:t>
            </a:r>
          </a:p>
          <a:p>
            <a:pPr marL="457200" lvl="1" indent="0">
              <a:buNone/>
            </a:pPr>
            <a:r>
              <a:rPr lang="en-US" dirty="0"/>
              <a:t>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10</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37992660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Annual Report – Contents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11</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pic>
        <p:nvPicPr>
          <p:cNvPr id="8" name="Content Placeholder 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5256" y="1714403"/>
            <a:ext cx="7881750" cy="4403919"/>
          </a:xfrm>
          <a:prstGeom prst="rect">
            <a:avLst/>
          </a:prstGeom>
          <a:noFill/>
          <a:ln>
            <a:noFill/>
          </a:ln>
        </p:spPr>
      </p:pic>
    </p:spTree>
    <p:extLst>
      <p:ext uri="{BB962C8B-B14F-4D97-AF65-F5344CB8AC3E}">
        <p14:creationId xmlns:p14="http://schemas.microsoft.com/office/powerpoint/2010/main" val="27643352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WIOA Annual Report – Contents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447675" y="1571625"/>
            <a:ext cx="8448675" cy="4605338"/>
          </a:xfrm>
        </p:spPr>
        <p:txBody>
          <a:bodyPr>
            <a:normAutofit fontScale="77500" lnSpcReduction="20000"/>
          </a:bodyPr>
          <a:lstStyle/>
          <a:p>
            <a:pPr>
              <a:lnSpc>
                <a:spcPct val="120000"/>
              </a:lnSpc>
            </a:pPr>
            <a:r>
              <a:rPr lang="en-US" u="sng" dirty="0">
                <a:solidFill>
                  <a:srgbClr val="C00000"/>
                </a:solidFill>
              </a:rPr>
              <a:t>Participants Served</a:t>
            </a:r>
            <a:r>
              <a:rPr lang="en-US" dirty="0"/>
              <a:t> – Including participant characteristics and services received</a:t>
            </a:r>
          </a:p>
          <a:p>
            <a:pPr>
              <a:lnSpc>
                <a:spcPct val="120000"/>
              </a:lnSpc>
            </a:pPr>
            <a:r>
              <a:rPr lang="en-US" u="sng" dirty="0">
                <a:solidFill>
                  <a:srgbClr val="C00000"/>
                </a:solidFill>
              </a:rPr>
              <a:t>Funds Expended</a:t>
            </a:r>
            <a:r>
              <a:rPr lang="en-US" dirty="0">
                <a:solidFill>
                  <a:srgbClr val="C00000"/>
                </a:solidFill>
              </a:rPr>
              <a:t> </a:t>
            </a:r>
            <a:r>
              <a:rPr lang="en-US" dirty="0"/>
              <a:t>– The amount expended on participants during the reporting period</a:t>
            </a:r>
          </a:p>
          <a:p>
            <a:pPr>
              <a:lnSpc>
                <a:spcPct val="120000"/>
              </a:lnSpc>
            </a:pPr>
            <a:r>
              <a:rPr lang="en-US" u="sng" dirty="0">
                <a:solidFill>
                  <a:srgbClr val="C00000"/>
                </a:solidFill>
              </a:rPr>
              <a:t>Cost per participant</a:t>
            </a:r>
            <a:r>
              <a:rPr lang="en-US" dirty="0">
                <a:solidFill>
                  <a:srgbClr val="C00000"/>
                </a:solidFill>
              </a:rPr>
              <a:t> </a:t>
            </a:r>
            <a:r>
              <a:rPr lang="en-US" dirty="0"/>
              <a:t>– Funds expended divided by the count of participants</a:t>
            </a:r>
          </a:p>
          <a:p>
            <a:pPr>
              <a:lnSpc>
                <a:spcPct val="120000"/>
              </a:lnSpc>
            </a:pPr>
            <a:r>
              <a:rPr lang="en-US" u="sng" dirty="0">
                <a:solidFill>
                  <a:srgbClr val="C00000"/>
                </a:solidFill>
              </a:rPr>
              <a:t>Exiters</a:t>
            </a:r>
            <a:r>
              <a:rPr lang="en-US" dirty="0"/>
              <a:t> – The count of participants who exited during the reporting period</a:t>
            </a:r>
          </a:p>
          <a:p>
            <a:pPr>
              <a:lnSpc>
                <a:spcPct val="120000"/>
              </a:lnSpc>
            </a:pPr>
            <a:r>
              <a:rPr lang="en-US" u="sng" dirty="0">
                <a:solidFill>
                  <a:srgbClr val="C00000"/>
                </a:solidFill>
              </a:rPr>
              <a:t>Reportable Individuals</a:t>
            </a:r>
            <a:r>
              <a:rPr lang="en-US" dirty="0">
                <a:solidFill>
                  <a:srgbClr val="C00000"/>
                </a:solidFill>
              </a:rPr>
              <a:t> </a:t>
            </a:r>
            <a:r>
              <a:rPr lang="en-US" dirty="0"/>
              <a:t>– The WIOA Statewide Annual Report </a:t>
            </a:r>
            <a:r>
              <a:rPr lang="en-US" u="sng" dirty="0">
                <a:solidFill>
                  <a:srgbClr val="C00000"/>
                </a:solidFill>
              </a:rPr>
              <a:t>does not</a:t>
            </a:r>
            <a:r>
              <a:rPr lang="en-US" dirty="0">
                <a:solidFill>
                  <a:srgbClr val="C00000"/>
                </a:solidFill>
              </a:rPr>
              <a:t> </a:t>
            </a:r>
            <a:r>
              <a:rPr lang="en-US" dirty="0"/>
              <a:t>include counts of reportable individuals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12</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16876965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dirty="0"/>
              <a:t>Workforce Integrated Performance System (WIPS)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fontScale="85000" lnSpcReduction="10000"/>
          </a:bodyPr>
          <a:lstStyle/>
          <a:p>
            <a:pPr>
              <a:lnSpc>
                <a:spcPct val="120000"/>
              </a:lnSpc>
            </a:pPr>
            <a:r>
              <a:rPr lang="en-US" dirty="0"/>
              <a:t>WIPS – accepts State and grantee performance reporting data and generates quarterly and annual performance reports for States to certify</a:t>
            </a:r>
          </a:p>
          <a:p>
            <a:pPr>
              <a:lnSpc>
                <a:spcPct val="120000"/>
              </a:lnSpc>
            </a:pPr>
            <a:r>
              <a:rPr lang="en-US" dirty="0"/>
              <a:t>WIPS will continue to be enhanced and improved over time  </a:t>
            </a:r>
          </a:p>
          <a:p>
            <a:pPr>
              <a:lnSpc>
                <a:spcPct val="120000"/>
              </a:lnSpc>
            </a:pPr>
            <a:r>
              <a:rPr lang="en-US" dirty="0"/>
              <a:t>WIPS users with technical questions should reference the ETA WIPS User Resource Library Information Page at:  </a:t>
            </a:r>
            <a:r>
              <a:rPr lang="en-US" dirty="0">
                <a:hlinkClick r:id="rId2"/>
              </a:rPr>
              <a:t>https://doleta.gov/performance/wips/</a:t>
            </a:r>
            <a:r>
              <a:rPr lang="en-US" dirty="0"/>
              <a:t> </a:t>
            </a:r>
          </a:p>
          <a:p>
            <a:pPr marL="0" indent="0">
              <a:lnSpc>
                <a:spcPct val="120000"/>
              </a:lnSpc>
              <a:buNone/>
            </a:pPr>
            <a:r>
              <a:rPr lang="en-US" dirty="0"/>
              <a:t>  </a:t>
            </a:r>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13</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Tree>
    <p:extLst>
      <p:ext uri="{BB962C8B-B14F-4D97-AF65-F5344CB8AC3E}">
        <p14:creationId xmlns:p14="http://schemas.microsoft.com/office/powerpoint/2010/main" val="1778128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73200" y="365126"/>
            <a:ext cx="7594600" cy="1051560"/>
          </a:xfrm>
        </p:spPr>
        <p:txBody>
          <a:bodyPr>
            <a:normAutofit/>
          </a:bodyPr>
          <a:lstStyle/>
          <a:p>
            <a:r>
              <a:rPr lang="en-US" dirty="0"/>
              <a:t>WIPS WIOA Annual Report Landing Page</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200025" y="1646790"/>
            <a:ext cx="3867150" cy="4406348"/>
          </a:xfrm>
        </p:spPr>
        <p:txBody>
          <a:bodyPr>
            <a:normAutofit/>
          </a:bodyPr>
          <a:lstStyle/>
          <a:p>
            <a:r>
              <a:rPr lang="en-US" sz="2200" dirty="0"/>
              <a:t>If a user chooses to view APRs, they are taken to an overview of current and previous APRs  </a:t>
            </a:r>
          </a:p>
          <a:p>
            <a:r>
              <a:rPr lang="en-US" sz="2200" dirty="0"/>
              <a:t>Users can select a specific APR to view a detailed report</a:t>
            </a:r>
          </a:p>
          <a:p>
            <a:r>
              <a:rPr lang="en-US" sz="2200" dirty="0"/>
              <a:t>Multiple reports are generated when a user submits a file with multiple programs’ data   </a:t>
            </a:r>
          </a:p>
          <a:p>
            <a:pPr marL="0" indent="0">
              <a:buNone/>
            </a:pPr>
            <a:r>
              <a:rPr lang="en-US" sz="2200" dirty="0"/>
              <a:t>  </a:t>
            </a:r>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14</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75" y="1739430"/>
            <a:ext cx="4572000" cy="31906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640233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dirty="0"/>
              <a:t>WIPS WIOA Annual Report</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238125" y="1770615"/>
            <a:ext cx="4191000" cy="4406348"/>
          </a:xfrm>
        </p:spPr>
        <p:txBody>
          <a:bodyPr>
            <a:normAutofit fontScale="92500" lnSpcReduction="20000"/>
          </a:bodyPr>
          <a:lstStyle/>
          <a:p>
            <a:r>
              <a:rPr lang="en-US" sz="2000" dirty="0"/>
              <a:t>WIOA Annual Reports are split into three sections that users can toggle between:</a:t>
            </a:r>
          </a:p>
          <a:p>
            <a:pPr lvl="1"/>
            <a:r>
              <a:rPr lang="en-US" sz="1600" dirty="0"/>
              <a:t>Statewide Performance Report</a:t>
            </a:r>
          </a:p>
          <a:p>
            <a:pPr lvl="1"/>
            <a:r>
              <a:rPr lang="en-US" sz="1600" dirty="0"/>
              <a:t>Measurable Skill Gains</a:t>
            </a:r>
          </a:p>
          <a:p>
            <a:pPr lvl="1"/>
            <a:r>
              <a:rPr lang="en-US" sz="1600" dirty="0"/>
              <a:t>Effectiveness in Serving Employers</a:t>
            </a:r>
          </a:p>
          <a:p>
            <a:r>
              <a:rPr lang="en-US" sz="2000" dirty="0"/>
              <a:t>Users must input “state” before submitting</a:t>
            </a:r>
          </a:p>
          <a:p>
            <a:r>
              <a:rPr lang="en-US" sz="2000" dirty="0"/>
              <a:t>Certification process for Annual Report is the same as QPR</a:t>
            </a:r>
          </a:p>
          <a:p>
            <a:r>
              <a:rPr lang="en-US" sz="2000" dirty="0"/>
              <a:t>Users must certify their 4</a:t>
            </a:r>
            <a:r>
              <a:rPr lang="en-US" sz="2000" baseline="30000" dirty="0"/>
              <a:t>th</a:t>
            </a:r>
            <a:r>
              <a:rPr lang="en-US" sz="2000" dirty="0"/>
              <a:t> Quarter QPRs before certifying their annual reports</a:t>
            </a:r>
          </a:p>
          <a:p>
            <a:pPr marL="0" indent="0">
              <a:buNone/>
            </a:pPr>
            <a:r>
              <a:rPr lang="en-US" sz="2000" dirty="0"/>
              <a:t>  </a:t>
            </a:r>
          </a:p>
          <a:p>
            <a:endParaRPr lang="en-US" sz="2000"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15</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975" y="1781175"/>
            <a:ext cx="4572000" cy="35717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119658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dirty="0"/>
              <a:t>WIPS - WIOA Annual Report</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238125" y="1770615"/>
            <a:ext cx="2595074" cy="4406348"/>
          </a:xfrm>
        </p:spPr>
        <p:txBody>
          <a:bodyPr>
            <a:normAutofit/>
          </a:bodyPr>
          <a:lstStyle/>
          <a:p>
            <a:pPr marL="0" indent="0">
              <a:buNone/>
            </a:pPr>
            <a:r>
              <a:rPr lang="en-US" sz="2000" dirty="0"/>
              <a:t>Statewide Performance Report</a:t>
            </a:r>
          </a:p>
          <a:p>
            <a:r>
              <a:rPr lang="en-US" sz="2000" dirty="0"/>
              <a:t>Users enter the fields highlighted in RED</a:t>
            </a:r>
          </a:p>
          <a:p>
            <a:r>
              <a:rPr lang="en-US" sz="2000" dirty="0"/>
              <a:t>Once a “state” is selected, that information is populated on all pages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16</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pic>
        <p:nvPicPr>
          <p:cNvPr id="10"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049" y="1174061"/>
            <a:ext cx="6310801" cy="509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Rounded Corners 5"/>
          <p:cNvSpPr/>
          <p:nvPr/>
        </p:nvSpPr>
        <p:spPr>
          <a:xfrm>
            <a:off x="2971800" y="2362200"/>
            <a:ext cx="2895600" cy="22860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Rounded Corners 6"/>
          <p:cNvSpPr/>
          <p:nvPr/>
        </p:nvSpPr>
        <p:spPr>
          <a:xfrm>
            <a:off x="6705600" y="4941893"/>
            <a:ext cx="685800" cy="22860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Rounded Corners 7"/>
          <p:cNvSpPr/>
          <p:nvPr/>
        </p:nvSpPr>
        <p:spPr>
          <a:xfrm>
            <a:off x="6705600" y="5143501"/>
            <a:ext cx="685800" cy="22860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Rounded Corners 8"/>
          <p:cNvSpPr/>
          <p:nvPr/>
        </p:nvSpPr>
        <p:spPr>
          <a:xfrm>
            <a:off x="7467600" y="4940429"/>
            <a:ext cx="1447800" cy="203071"/>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Rounded Corners 9"/>
          <p:cNvSpPr/>
          <p:nvPr/>
        </p:nvSpPr>
        <p:spPr>
          <a:xfrm>
            <a:off x="7467600" y="5166691"/>
            <a:ext cx="1447800" cy="203071"/>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Rounded Corners 10"/>
          <p:cNvSpPr/>
          <p:nvPr/>
        </p:nvSpPr>
        <p:spPr>
          <a:xfrm>
            <a:off x="7467600" y="5761905"/>
            <a:ext cx="1447800" cy="203071"/>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2807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4018" y="1227553"/>
            <a:ext cx="5723356" cy="500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dirty="0"/>
              <a:t>WIPS - WIOA Annual Report</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238125" y="1770615"/>
            <a:ext cx="2595074" cy="4406348"/>
          </a:xfrm>
        </p:spPr>
        <p:txBody>
          <a:bodyPr>
            <a:normAutofit/>
          </a:bodyPr>
          <a:lstStyle/>
          <a:p>
            <a:pPr marL="0" indent="0">
              <a:buNone/>
            </a:pPr>
            <a:r>
              <a:rPr lang="en-US" sz="2000" dirty="0"/>
              <a:t>Measurable Skill Gains</a:t>
            </a:r>
          </a:p>
          <a:p>
            <a:r>
              <a:rPr lang="en-US" sz="2000" dirty="0"/>
              <a:t>Users enter the fields highlighted in RED</a:t>
            </a:r>
          </a:p>
          <a:p>
            <a:r>
              <a:rPr lang="en-US" sz="2000" dirty="0"/>
              <a:t>Once a “state” is selected, that information is populated on all pages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17</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
        <p:nvSpPr>
          <p:cNvPr id="17" name="Rectangle: Rounded Corners 5"/>
          <p:cNvSpPr/>
          <p:nvPr/>
        </p:nvSpPr>
        <p:spPr>
          <a:xfrm>
            <a:off x="3533775" y="4181475"/>
            <a:ext cx="2628900" cy="22860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4711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160" y="1115530"/>
            <a:ext cx="5960165" cy="514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dirty="0"/>
              <a:t>WIPS - WIOA Annual Report</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18</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
        <p:nvSpPr>
          <p:cNvPr id="10" name="Rectangle: Rounded Corners 6"/>
          <p:cNvSpPr/>
          <p:nvPr/>
        </p:nvSpPr>
        <p:spPr>
          <a:xfrm>
            <a:off x="3298572" y="4394054"/>
            <a:ext cx="2788078" cy="189166"/>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7"/>
          <p:cNvSpPr/>
          <p:nvPr/>
        </p:nvSpPr>
        <p:spPr>
          <a:xfrm>
            <a:off x="6163917" y="5167643"/>
            <a:ext cx="2834640" cy="18288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Rounded Corners 8"/>
          <p:cNvSpPr/>
          <p:nvPr/>
        </p:nvSpPr>
        <p:spPr>
          <a:xfrm>
            <a:off x="6163917" y="5350523"/>
            <a:ext cx="2834640" cy="226351"/>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Rounded Corners 9"/>
          <p:cNvSpPr/>
          <p:nvPr/>
        </p:nvSpPr>
        <p:spPr>
          <a:xfrm>
            <a:off x="6163917" y="5576874"/>
            <a:ext cx="2834640" cy="22860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Rounded Corners 10"/>
          <p:cNvSpPr/>
          <p:nvPr/>
        </p:nvSpPr>
        <p:spPr>
          <a:xfrm>
            <a:off x="6163917" y="5805474"/>
            <a:ext cx="2834640" cy="191419"/>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Rounded Corners 11"/>
          <p:cNvSpPr/>
          <p:nvPr/>
        </p:nvSpPr>
        <p:spPr>
          <a:xfrm>
            <a:off x="6162646" y="5996893"/>
            <a:ext cx="2834640" cy="213173"/>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Rounded Corners 6"/>
          <p:cNvSpPr/>
          <p:nvPr/>
        </p:nvSpPr>
        <p:spPr>
          <a:xfrm>
            <a:off x="3298572" y="3452540"/>
            <a:ext cx="2788078" cy="189166"/>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5">
            <a:extLst>
              <a:ext uri="{FF2B5EF4-FFF2-40B4-BE49-F238E27FC236}">
                <a16:creationId xmlns:a16="http://schemas.microsoft.com/office/drawing/2014/main" id="{8B0334B3-CF99-4FB9-972A-FEE5054D2356}"/>
              </a:ext>
            </a:extLst>
          </p:cNvPr>
          <p:cNvSpPr txBox="1">
            <a:spLocks/>
          </p:cNvSpPr>
          <p:nvPr/>
        </p:nvSpPr>
        <p:spPr>
          <a:xfrm>
            <a:off x="238125" y="1770615"/>
            <a:ext cx="2595074" cy="4406348"/>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2" panose="05020102010507070707" pitchFamily="18" charset="2"/>
              <a:buNone/>
            </a:pPr>
            <a:r>
              <a:rPr lang="en-US" sz="2000" dirty="0"/>
              <a:t>Effectiveness in Serving Employers</a:t>
            </a:r>
          </a:p>
          <a:p>
            <a:r>
              <a:rPr lang="en-US" sz="2000" dirty="0"/>
              <a:t>Users enter the fields highlighted in RED</a:t>
            </a:r>
          </a:p>
          <a:p>
            <a:r>
              <a:rPr lang="en-US" sz="2000" dirty="0"/>
              <a:t>Once a “state” is selected, that information is populated on all pages</a:t>
            </a:r>
          </a:p>
          <a:p>
            <a:r>
              <a:rPr lang="en-US" sz="2000" dirty="0"/>
              <a:t>All report items are user-filled</a:t>
            </a:r>
          </a:p>
        </p:txBody>
      </p:sp>
    </p:spTree>
    <p:extLst>
      <p:ext uri="{BB962C8B-B14F-4D97-AF65-F5344CB8AC3E}">
        <p14:creationId xmlns:p14="http://schemas.microsoft.com/office/powerpoint/2010/main" val="32532374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dirty="0"/>
              <a:t>WIPS - WIOA Annual Report</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19</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
        <p:nvSpPr>
          <p:cNvPr id="19" name="Content Placeholder 5">
            <a:extLst>
              <a:ext uri="{FF2B5EF4-FFF2-40B4-BE49-F238E27FC236}">
                <a16:creationId xmlns:a16="http://schemas.microsoft.com/office/drawing/2014/main" id="{8B0334B3-CF99-4FB9-972A-FEE5054D2356}"/>
              </a:ext>
            </a:extLst>
          </p:cNvPr>
          <p:cNvSpPr txBox="1">
            <a:spLocks/>
          </p:cNvSpPr>
          <p:nvPr/>
        </p:nvSpPr>
        <p:spPr>
          <a:xfrm>
            <a:off x="238125" y="1770615"/>
            <a:ext cx="2595074" cy="4406348"/>
          </a:xfrm>
          <a:prstGeom prst="rect">
            <a:avLst/>
          </a:prstGeom>
        </p:spPr>
        <p:txBody>
          <a:bodyPr vert="horz" lIns="91440" tIns="45720" rIns="91440" bIns="45720" rtlCol="0">
            <a:normAutofit lnSpcReduction="10000"/>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2" panose="05020102010507070707" pitchFamily="18" charset="2"/>
              <a:buNone/>
            </a:pPr>
            <a:r>
              <a:rPr lang="en-US" sz="2000" dirty="0"/>
              <a:t>Effectiveness in Serving Employers </a:t>
            </a:r>
            <a:r>
              <a:rPr lang="en-US" sz="1200" dirty="0"/>
              <a:t>cont’d</a:t>
            </a:r>
            <a:endParaRPr lang="en-US" sz="2000" dirty="0"/>
          </a:p>
          <a:p>
            <a:r>
              <a:rPr lang="en-US" sz="2000" dirty="0"/>
              <a:t>Users enter the fields highlighted in RED</a:t>
            </a:r>
          </a:p>
          <a:p>
            <a:r>
              <a:rPr lang="en-US" sz="2000" dirty="0"/>
              <a:t>All report items are user-filled; items that are not applicable may be left blank</a:t>
            </a:r>
          </a:p>
          <a:p>
            <a:r>
              <a:rPr lang="en-US" sz="2000" dirty="0"/>
              <a:t>Indicate pilot measures in the comment field</a:t>
            </a:r>
          </a:p>
        </p:txBody>
      </p:sp>
      <p:grpSp>
        <p:nvGrpSpPr>
          <p:cNvPr id="2" name="Group 1"/>
          <p:cNvGrpSpPr/>
          <p:nvPr/>
        </p:nvGrpSpPr>
        <p:grpSpPr>
          <a:xfrm>
            <a:off x="3049331" y="1185072"/>
            <a:ext cx="6019800" cy="5085100"/>
            <a:chOff x="3144581" y="1229436"/>
            <a:chExt cx="6019800" cy="5085100"/>
          </a:xfrm>
        </p:grpSpPr>
        <p:pic>
          <p:nvPicPr>
            <p:cNvPr id="17" name="Picture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581" y="1229436"/>
              <a:ext cx="6019800" cy="508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Rounded Corners 5"/>
            <p:cNvSpPr/>
            <p:nvPr/>
          </p:nvSpPr>
          <p:spPr>
            <a:xfrm>
              <a:off x="5231081" y="2541319"/>
              <a:ext cx="1869194" cy="194261"/>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Rounded Corners 9"/>
            <p:cNvSpPr/>
            <p:nvPr/>
          </p:nvSpPr>
          <p:spPr>
            <a:xfrm>
              <a:off x="5231079" y="2735580"/>
              <a:ext cx="1869195" cy="24066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Rounded Corners 10"/>
            <p:cNvSpPr/>
            <p:nvPr/>
          </p:nvSpPr>
          <p:spPr>
            <a:xfrm>
              <a:off x="5231080" y="2975025"/>
              <a:ext cx="1870760" cy="23505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Rounded Corners 11"/>
            <p:cNvSpPr/>
            <p:nvPr/>
          </p:nvSpPr>
          <p:spPr>
            <a:xfrm>
              <a:off x="5231078" y="3210075"/>
              <a:ext cx="1870761" cy="19814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Rounded Corners 12"/>
            <p:cNvSpPr/>
            <p:nvPr/>
          </p:nvSpPr>
          <p:spPr>
            <a:xfrm>
              <a:off x="5231080" y="3408219"/>
              <a:ext cx="1870760" cy="184067"/>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Rounded Corners 13"/>
            <p:cNvSpPr/>
            <p:nvPr/>
          </p:nvSpPr>
          <p:spPr>
            <a:xfrm>
              <a:off x="5231080" y="3592286"/>
              <a:ext cx="1874072" cy="238955"/>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Rounded Corners 14"/>
            <p:cNvSpPr/>
            <p:nvPr/>
          </p:nvSpPr>
          <p:spPr>
            <a:xfrm>
              <a:off x="5231078" y="3831241"/>
              <a:ext cx="1870762" cy="188556"/>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Rounded Corners 15"/>
            <p:cNvSpPr/>
            <p:nvPr/>
          </p:nvSpPr>
          <p:spPr>
            <a:xfrm>
              <a:off x="5231079" y="4019797"/>
              <a:ext cx="1869195" cy="21969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Rounded Corners 16"/>
            <p:cNvSpPr/>
            <p:nvPr/>
          </p:nvSpPr>
          <p:spPr>
            <a:xfrm>
              <a:off x="4206240" y="4533492"/>
              <a:ext cx="4789650" cy="584773"/>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Rounded Corners 17"/>
            <p:cNvSpPr/>
            <p:nvPr/>
          </p:nvSpPr>
          <p:spPr>
            <a:xfrm>
              <a:off x="4206240" y="5260770"/>
              <a:ext cx="4789650" cy="207818"/>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Rounded Corners 18"/>
            <p:cNvSpPr/>
            <p:nvPr/>
          </p:nvSpPr>
          <p:spPr>
            <a:xfrm>
              <a:off x="4206240" y="5539839"/>
              <a:ext cx="4789650" cy="237506"/>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Rounded Corners 19"/>
            <p:cNvSpPr/>
            <p:nvPr/>
          </p:nvSpPr>
          <p:spPr>
            <a:xfrm>
              <a:off x="4206240" y="5830785"/>
              <a:ext cx="4789650" cy="219693"/>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Rounded Corners 20"/>
            <p:cNvSpPr/>
            <p:nvPr/>
          </p:nvSpPr>
          <p:spPr>
            <a:xfrm>
              <a:off x="4206240" y="6050480"/>
              <a:ext cx="4789650" cy="219692"/>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Rounded Corners 22"/>
            <p:cNvSpPr/>
            <p:nvPr/>
          </p:nvSpPr>
          <p:spPr>
            <a:xfrm>
              <a:off x="6137412" y="1555241"/>
              <a:ext cx="2843237" cy="18288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Rounded Corners 23"/>
            <p:cNvSpPr/>
            <p:nvPr/>
          </p:nvSpPr>
          <p:spPr>
            <a:xfrm>
              <a:off x="6137412" y="1756321"/>
              <a:ext cx="2843237" cy="18288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Rounded Corners 24"/>
            <p:cNvSpPr/>
            <p:nvPr/>
          </p:nvSpPr>
          <p:spPr>
            <a:xfrm>
              <a:off x="6134100" y="1946516"/>
              <a:ext cx="2843237" cy="18288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29399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2</a:t>
            </a:fld>
            <a:endParaRPr lang="en-US"/>
          </a:p>
        </p:txBody>
      </p:sp>
    </p:spTree>
    <p:extLst>
      <p:ext uri="{BB962C8B-B14F-4D97-AF65-F5344CB8AC3E}">
        <p14:creationId xmlns:p14="http://schemas.microsoft.com/office/powerpoint/2010/main" val="29042827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dirty="0"/>
              <a:t>WIPS - WIOA Annual Report FAQs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fontScale="70000" lnSpcReduction="20000"/>
          </a:bodyPr>
          <a:lstStyle/>
          <a:p>
            <a:pPr>
              <a:lnSpc>
                <a:spcPct val="120000"/>
              </a:lnSpc>
            </a:pPr>
            <a:r>
              <a:rPr lang="en-US" dirty="0"/>
              <a:t>If there are no errors within the submitted Q4 file, the system will generate both a QPR and an APR</a:t>
            </a:r>
          </a:p>
          <a:p>
            <a:pPr>
              <a:lnSpc>
                <a:spcPct val="120000"/>
              </a:lnSpc>
            </a:pPr>
            <a:r>
              <a:rPr lang="en-US" dirty="0"/>
              <a:t>The grantee must certify the Q4 QPR before certifying the APR</a:t>
            </a:r>
          </a:p>
          <a:p>
            <a:pPr>
              <a:lnSpc>
                <a:spcPct val="120000"/>
              </a:lnSpc>
            </a:pPr>
            <a:r>
              <a:rPr lang="en-US" dirty="0"/>
              <a:t>WIPS does not provide the capability to produce Quarterly or Annual Reports for workforce development boards at this time</a:t>
            </a:r>
          </a:p>
          <a:p>
            <a:pPr>
              <a:lnSpc>
                <a:spcPct val="120000"/>
              </a:lnSpc>
            </a:pPr>
            <a:r>
              <a:rPr lang="en-US" dirty="0"/>
              <a:t>States may resubmit and recertify PY 2016 Q4 reports up until the Annual Report deadline on October 16, 2017</a:t>
            </a:r>
          </a:p>
          <a:p>
            <a:pPr>
              <a:lnSpc>
                <a:spcPct val="120000"/>
              </a:lnSpc>
            </a:pPr>
            <a:r>
              <a:rPr lang="en-US" dirty="0"/>
              <a:t>The WIOA  Credential Attainment Rate Report will not be in the system for the PY 2016 annual reporting cycle  </a:t>
            </a:r>
          </a:p>
          <a:p>
            <a:pPr marL="0" indent="0">
              <a:buNone/>
            </a:pPr>
            <a:r>
              <a:rPr lang="en-US" dirty="0"/>
              <a:t>  </a:t>
            </a:r>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20</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Tree>
    <p:extLst>
      <p:ext uri="{BB962C8B-B14F-4D97-AF65-F5344CB8AC3E}">
        <p14:creationId xmlns:p14="http://schemas.microsoft.com/office/powerpoint/2010/main" val="36809007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dirty="0"/>
              <a:t>Eligible Training Provider (ETP) Reports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r>
              <a:rPr lang="en-US" dirty="0"/>
              <a:t>No ETP report is required for PY 2016 Annual Report</a:t>
            </a:r>
          </a:p>
          <a:p>
            <a:r>
              <a:rPr lang="en-US" dirty="0"/>
              <a:t>Guidance and Technical Assistance on ETP reports will be available after the ETP report is finalized through the ICR process </a:t>
            </a:r>
          </a:p>
          <a:p>
            <a:endParaRPr lang="en-US" dirty="0"/>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21</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4</a:t>
            </a:r>
          </a:p>
        </p:txBody>
      </p:sp>
    </p:spTree>
    <p:extLst>
      <p:ext uri="{BB962C8B-B14F-4D97-AF65-F5344CB8AC3E}">
        <p14:creationId xmlns:p14="http://schemas.microsoft.com/office/powerpoint/2010/main" val="6769534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82725" y="317501"/>
            <a:ext cx="7110730" cy="1051560"/>
          </a:xfrm>
        </p:spPr>
        <p:txBody>
          <a:bodyPr>
            <a:normAutofit/>
          </a:bodyPr>
          <a:lstStyle/>
          <a:p>
            <a:r>
              <a:rPr lang="en-US" dirty="0"/>
              <a:t>Effectiveness In Serving Employers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22</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5</a:t>
            </a:r>
          </a:p>
        </p:txBody>
      </p:sp>
      <p:sp>
        <p:nvSpPr>
          <p:cNvPr id="8" name="Content Placeholder 5">
            <a:extLst>
              <a:ext uri="{FF2B5EF4-FFF2-40B4-BE49-F238E27FC236}">
                <a16:creationId xmlns:a16="http://schemas.microsoft.com/office/drawing/2014/main" id="{8B0334B3-CF99-4FB9-972A-FEE5054D2356}"/>
              </a:ext>
            </a:extLst>
          </p:cNvPr>
          <p:cNvSpPr txBox="1">
            <a:spLocks/>
          </p:cNvSpPr>
          <p:nvPr/>
        </p:nvSpPr>
        <p:spPr>
          <a:xfrm>
            <a:off x="628650" y="1808715"/>
            <a:ext cx="7955280" cy="4406348"/>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Pilot programs began July 2016</a:t>
            </a:r>
          </a:p>
          <a:p>
            <a:pPr>
              <a:lnSpc>
                <a:spcPct val="110000"/>
              </a:lnSpc>
            </a:pPr>
            <a:r>
              <a:rPr lang="en-US" dirty="0"/>
              <a:t>States should report which approaches they are using in their pilot programs</a:t>
            </a:r>
          </a:p>
          <a:p>
            <a:pPr>
              <a:lnSpc>
                <a:spcPct val="110000"/>
              </a:lnSpc>
            </a:pPr>
            <a:r>
              <a:rPr lang="en-US" dirty="0"/>
              <a:t>States will begin reporting outcomes in October 2018</a:t>
            </a:r>
          </a:p>
          <a:p>
            <a:pPr>
              <a:lnSpc>
                <a:spcPct val="110000"/>
              </a:lnSpc>
            </a:pPr>
            <a:r>
              <a:rPr lang="en-US" dirty="0"/>
              <a:t>States must select one lead agency to report data on this indicator.  All data for each core program should be combined and reported to the Department of Labor or Department of Education by the State as one set of data.</a:t>
            </a:r>
          </a:p>
          <a:p>
            <a:endParaRPr lang="en-US" dirty="0"/>
          </a:p>
          <a:p>
            <a:endParaRPr lang="en-US" dirty="0"/>
          </a:p>
          <a:p>
            <a:endParaRPr lang="en-US" dirty="0"/>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3584648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WIOA Annual Report – Submission Questions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23</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6</a:t>
            </a:r>
          </a:p>
        </p:txBody>
      </p:sp>
      <p:sp>
        <p:nvSpPr>
          <p:cNvPr id="8" name="Content Placeholder 5">
            <a:extLst>
              <a:ext uri="{FF2B5EF4-FFF2-40B4-BE49-F238E27FC236}">
                <a16:creationId xmlns:a16="http://schemas.microsoft.com/office/drawing/2014/main" id="{8B0334B3-CF99-4FB9-972A-FEE5054D2356}"/>
              </a:ext>
            </a:extLst>
          </p:cNvPr>
          <p:cNvSpPr txBox="1">
            <a:spLocks/>
          </p:cNvSpPr>
          <p:nvPr/>
        </p:nvSpPr>
        <p:spPr>
          <a:xfrm>
            <a:off x="714375" y="1703939"/>
            <a:ext cx="7955280" cy="4925461"/>
          </a:xfrm>
          <a:prstGeom prst="rect">
            <a:avLst/>
          </a:prstGeom>
        </p:spPr>
        <p:txBody>
          <a:bodyPr vert="horz" lIns="91440" tIns="45720" rIns="91440" bIns="45720" rtlCol="0">
            <a:normAutofit fontScale="62500" lnSpcReduction="20000"/>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600" dirty="0"/>
              <a:t>Are States expected to collect and report any new data </a:t>
            </a:r>
            <a:r>
              <a:rPr lang="en-US" sz="2600"/>
              <a:t>elements proposed </a:t>
            </a:r>
            <a:r>
              <a:rPr lang="en-US" sz="2600" dirty="0"/>
              <a:t>in the amended WIOA Common Performance Reporting ICR, published in January 2017, or the DOL-only Performance Accountability, Information, and Reporting System ICR, published in May 2017?</a:t>
            </a:r>
          </a:p>
          <a:p>
            <a:pPr lvl="1">
              <a:lnSpc>
                <a:spcPct val="120000"/>
              </a:lnSpc>
            </a:pPr>
            <a:r>
              <a:rPr lang="en-US" dirty="0"/>
              <a:t>No</a:t>
            </a:r>
          </a:p>
          <a:p>
            <a:pPr>
              <a:lnSpc>
                <a:spcPct val="120000"/>
              </a:lnSpc>
            </a:pPr>
            <a:r>
              <a:rPr lang="en-US" sz="2600" dirty="0"/>
              <a:t>Which of the two (2) PIRLs should be used to submit data to ETA?</a:t>
            </a:r>
          </a:p>
          <a:p>
            <a:pPr lvl="1">
              <a:lnSpc>
                <a:spcPct val="120000"/>
              </a:lnSpc>
            </a:pPr>
            <a:r>
              <a:rPr lang="en-US" dirty="0"/>
              <a:t>The DOL-only PIRL (ETA-9172)</a:t>
            </a:r>
          </a:p>
          <a:p>
            <a:pPr>
              <a:lnSpc>
                <a:spcPct val="120000"/>
              </a:lnSpc>
            </a:pPr>
            <a:r>
              <a:rPr lang="en-US" sz="2600" dirty="0"/>
              <a:t>Will subsequent data file submissions in WIPS overwrite previously-submitted files?</a:t>
            </a:r>
          </a:p>
          <a:p>
            <a:pPr lvl="1">
              <a:lnSpc>
                <a:spcPct val="120000"/>
              </a:lnSpc>
            </a:pPr>
            <a:r>
              <a:rPr lang="en-US" dirty="0"/>
              <a:t>Yes</a:t>
            </a:r>
          </a:p>
          <a:p>
            <a:pPr>
              <a:lnSpc>
                <a:spcPct val="120000"/>
              </a:lnSpc>
            </a:pPr>
            <a:r>
              <a:rPr lang="en-US" sz="2600" dirty="0"/>
              <a:t>How will the reporting system handle participants that choose not to disclose their SSNs?</a:t>
            </a:r>
          </a:p>
          <a:p>
            <a:pPr lvl="1">
              <a:lnSpc>
                <a:spcPct val="120000"/>
              </a:lnSpc>
            </a:pPr>
            <a:r>
              <a:rPr lang="en-US" dirty="0"/>
              <a:t>WIPS will allow for a blank in the SSN field.  The lack of an SSN will not exclude any individuals from performance indicators.  States have the option to provide supplemental wage information to obtain data for performance indicators.</a:t>
            </a:r>
          </a:p>
        </p:txBody>
      </p:sp>
    </p:spTree>
    <p:extLst>
      <p:ext uri="{BB962C8B-B14F-4D97-AF65-F5344CB8AC3E}">
        <p14:creationId xmlns:p14="http://schemas.microsoft.com/office/powerpoint/2010/main" val="31012219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6225" y="519114"/>
            <a:ext cx="8648699" cy="2852737"/>
          </a:xfrm>
        </p:spPr>
        <p:txBody>
          <a:bodyPr>
            <a:normAutofit fontScale="90000"/>
          </a:bodyPr>
          <a:lstStyle/>
          <a:p>
            <a:r>
              <a:rPr lang="en-US" dirty="0"/>
              <a:t>Poll Question #2</a:t>
            </a:r>
            <a:br>
              <a:rPr lang="en-US" dirty="0"/>
            </a:br>
            <a:br>
              <a:rPr lang="en-US" dirty="0"/>
            </a:br>
            <a:r>
              <a:rPr lang="en-US" sz="3000" b="0" dirty="0">
                <a:solidFill>
                  <a:schemeClr val="tx1"/>
                </a:solidFill>
              </a:rPr>
              <a:t>For Effectiveness in Serving Employers, States must choose two of the three approaches described in the regulation to report on during the pilot program.</a:t>
            </a:r>
          </a:p>
        </p:txBody>
      </p:sp>
      <p:sp>
        <p:nvSpPr>
          <p:cNvPr id="7" name="Text Placeholder 6"/>
          <p:cNvSpPr>
            <a:spLocks noGrp="1"/>
          </p:cNvSpPr>
          <p:nvPr>
            <p:ph type="body" idx="1"/>
          </p:nvPr>
        </p:nvSpPr>
        <p:spPr>
          <a:xfrm>
            <a:off x="623888" y="4017964"/>
            <a:ext cx="7863840" cy="1912936"/>
          </a:xfrm>
        </p:spPr>
        <p:txBody>
          <a:bodyPr>
            <a:normAutofit/>
          </a:bodyPr>
          <a:lstStyle/>
          <a:p>
            <a:pPr marL="514350" indent="-514350">
              <a:buFont typeface="Wingdings" panose="05000000000000000000" pitchFamily="2" charset="2"/>
              <a:buChar char="q"/>
            </a:pPr>
            <a:r>
              <a:rPr lang="en-US" dirty="0"/>
              <a:t>True</a:t>
            </a:r>
          </a:p>
          <a:p>
            <a:pPr marL="514350" indent="-514350">
              <a:buFont typeface="Wingdings" panose="05000000000000000000" pitchFamily="2" charset="2"/>
              <a:buChar char="q"/>
            </a:pPr>
            <a:r>
              <a:rPr lang="en-US" dirty="0"/>
              <a:t>False</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24</a:t>
            </a:fld>
            <a:endParaRPr lang="en-US" dirty="0"/>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9" name="TextBox 8">
            <a:extLst>
              <a:ext uri="{FF2B5EF4-FFF2-40B4-BE49-F238E27FC236}">
                <a16:creationId xmlns:a16="http://schemas.microsoft.com/office/drawing/2014/main" id="{53571A4E-C4B0-4CA2-936E-E627457E6BED}"/>
              </a:ext>
            </a:extLst>
          </p:cNvPr>
          <p:cNvSpPr txBox="1"/>
          <p:nvPr/>
        </p:nvSpPr>
        <p:spPr>
          <a:xfrm>
            <a:off x="2887979" y="3545965"/>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best answer(s)</a:t>
            </a:r>
          </a:p>
        </p:txBody>
      </p:sp>
    </p:spTree>
    <p:extLst>
      <p:ext uri="{BB962C8B-B14F-4D97-AF65-F5344CB8AC3E}">
        <p14:creationId xmlns:p14="http://schemas.microsoft.com/office/powerpoint/2010/main" val="22674979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6225" y="519114"/>
            <a:ext cx="8648699" cy="2852737"/>
          </a:xfrm>
        </p:spPr>
        <p:txBody>
          <a:bodyPr>
            <a:normAutofit fontScale="90000"/>
          </a:bodyPr>
          <a:lstStyle/>
          <a:p>
            <a:r>
              <a:rPr lang="en-US" dirty="0"/>
              <a:t>Poll Question #2</a:t>
            </a:r>
            <a:br>
              <a:rPr lang="en-US" dirty="0"/>
            </a:br>
            <a:r>
              <a:rPr lang="en-US" dirty="0"/>
              <a:t>Discussion</a:t>
            </a:r>
            <a:br>
              <a:rPr lang="en-US" dirty="0"/>
            </a:br>
            <a:br>
              <a:rPr lang="en-US" dirty="0"/>
            </a:br>
            <a:r>
              <a:rPr lang="en-US" sz="3000" b="0" dirty="0">
                <a:solidFill>
                  <a:schemeClr val="tx1"/>
                </a:solidFill>
              </a:rPr>
              <a:t>For Effectiveness in Serving Employers, States must choose two of the three approaches described in the regulation to report on during the pilot program.</a:t>
            </a:r>
          </a:p>
        </p:txBody>
      </p:sp>
      <p:sp>
        <p:nvSpPr>
          <p:cNvPr id="7" name="Text Placeholder 6"/>
          <p:cNvSpPr>
            <a:spLocks noGrp="1"/>
          </p:cNvSpPr>
          <p:nvPr>
            <p:ph type="body" idx="1"/>
          </p:nvPr>
        </p:nvSpPr>
        <p:spPr>
          <a:xfrm>
            <a:off x="623888" y="4017964"/>
            <a:ext cx="7863840" cy="1912936"/>
          </a:xfrm>
        </p:spPr>
        <p:txBody>
          <a:bodyPr>
            <a:normAutofit/>
          </a:bodyPr>
          <a:lstStyle/>
          <a:p>
            <a:pPr marL="514350" lvl="0" indent="-514350">
              <a:buClr>
                <a:srgbClr val="9E1C30"/>
              </a:buClr>
              <a:buFont typeface="Wingdings" panose="05000000000000000000" pitchFamily="2" charset="2"/>
              <a:buChar char="ü"/>
            </a:pPr>
            <a:r>
              <a:rPr lang="en-US" dirty="0">
                <a:solidFill>
                  <a:srgbClr val="9E1C30"/>
                </a:solidFill>
              </a:rPr>
              <a:t>True</a:t>
            </a:r>
          </a:p>
          <a:p>
            <a:pPr marL="514350" indent="-514350">
              <a:buFont typeface="Wingdings" panose="05000000000000000000" pitchFamily="2" charset="2"/>
              <a:buChar char="q"/>
            </a:pPr>
            <a:r>
              <a:rPr lang="en-US" dirty="0"/>
              <a:t>False</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25</a:t>
            </a:fld>
            <a:endParaRPr lang="en-US" dirty="0"/>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9" name="TextBox 8">
            <a:extLst>
              <a:ext uri="{FF2B5EF4-FFF2-40B4-BE49-F238E27FC236}">
                <a16:creationId xmlns:a16="http://schemas.microsoft.com/office/drawing/2014/main" id="{53571A4E-C4B0-4CA2-936E-E627457E6BED}"/>
              </a:ext>
            </a:extLst>
          </p:cNvPr>
          <p:cNvSpPr txBox="1"/>
          <p:nvPr/>
        </p:nvSpPr>
        <p:spPr>
          <a:xfrm>
            <a:off x="2887979" y="3545965"/>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best answer(s)</a:t>
            </a:r>
          </a:p>
        </p:txBody>
      </p:sp>
    </p:spTree>
    <p:extLst>
      <p:ext uri="{BB962C8B-B14F-4D97-AF65-F5344CB8AC3E}">
        <p14:creationId xmlns:p14="http://schemas.microsoft.com/office/powerpoint/2010/main" val="41160557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6225" y="519114"/>
            <a:ext cx="8648699" cy="3173045"/>
          </a:xfrm>
        </p:spPr>
        <p:txBody>
          <a:bodyPr>
            <a:normAutofit fontScale="90000"/>
          </a:bodyPr>
          <a:lstStyle/>
          <a:p>
            <a:r>
              <a:rPr lang="en-US" dirty="0"/>
              <a:t>Poll Question #3</a:t>
            </a:r>
            <a:br>
              <a:rPr lang="en-US" dirty="0"/>
            </a:br>
            <a:br>
              <a:rPr lang="en-US" dirty="0"/>
            </a:br>
            <a:r>
              <a:rPr lang="en-US" sz="3000" b="0" dirty="0">
                <a:solidFill>
                  <a:schemeClr val="tx1"/>
                </a:solidFill>
              </a:rPr>
              <a:t>For Effectiveness in Serving Employers, States may develop their own approaches in lieu of reporting on two of the three approaches defined in the regulations and  guidance (TEGL 10-16) and submit them as alternate options on the WIOA Annual Report.</a:t>
            </a:r>
          </a:p>
        </p:txBody>
      </p:sp>
      <p:sp>
        <p:nvSpPr>
          <p:cNvPr id="7" name="Text Placeholder 6"/>
          <p:cNvSpPr>
            <a:spLocks noGrp="1"/>
          </p:cNvSpPr>
          <p:nvPr>
            <p:ph type="body" idx="1"/>
          </p:nvPr>
        </p:nvSpPr>
        <p:spPr>
          <a:xfrm>
            <a:off x="623888" y="4017964"/>
            <a:ext cx="7863840" cy="1912936"/>
          </a:xfrm>
        </p:spPr>
        <p:txBody>
          <a:bodyPr>
            <a:normAutofit/>
          </a:bodyPr>
          <a:lstStyle/>
          <a:p>
            <a:pPr marL="514350" indent="-514350">
              <a:buFont typeface="Wingdings" panose="05000000000000000000" pitchFamily="2" charset="2"/>
              <a:buChar char="q"/>
            </a:pPr>
            <a:r>
              <a:rPr lang="en-US" dirty="0"/>
              <a:t>True</a:t>
            </a:r>
          </a:p>
          <a:p>
            <a:pPr marL="514350" indent="-514350">
              <a:buFont typeface="Wingdings" panose="05000000000000000000" pitchFamily="2" charset="2"/>
              <a:buChar char="q"/>
            </a:pPr>
            <a:r>
              <a:rPr lang="en-US" dirty="0"/>
              <a:t>False</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26</a:t>
            </a:fld>
            <a:endParaRPr lang="en-US" dirty="0"/>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9" name="TextBox 8">
            <a:extLst>
              <a:ext uri="{FF2B5EF4-FFF2-40B4-BE49-F238E27FC236}">
                <a16:creationId xmlns:a16="http://schemas.microsoft.com/office/drawing/2014/main" id="{53571A4E-C4B0-4CA2-936E-E627457E6BED}"/>
              </a:ext>
            </a:extLst>
          </p:cNvPr>
          <p:cNvSpPr txBox="1"/>
          <p:nvPr/>
        </p:nvSpPr>
        <p:spPr>
          <a:xfrm>
            <a:off x="2887979" y="3545965"/>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best answer(s)</a:t>
            </a:r>
          </a:p>
        </p:txBody>
      </p:sp>
    </p:spTree>
    <p:extLst>
      <p:ext uri="{BB962C8B-B14F-4D97-AF65-F5344CB8AC3E}">
        <p14:creationId xmlns:p14="http://schemas.microsoft.com/office/powerpoint/2010/main" val="16803029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6225" y="519114"/>
            <a:ext cx="8648699" cy="3173045"/>
          </a:xfrm>
        </p:spPr>
        <p:txBody>
          <a:bodyPr>
            <a:normAutofit fontScale="90000"/>
          </a:bodyPr>
          <a:lstStyle/>
          <a:p>
            <a:r>
              <a:rPr lang="en-US" dirty="0"/>
              <a:t>Poll Question #3</a:t>
            </a:r>
            <a:br>
              <a:rPr lang="en-US" dirty="0"/>
            </a:br>
            <a:r>
              <a:rPr lang="en-US" dirty="0">
                <a:solidFill>
                  <a:schemeClr val="accent2"/>
                </a:solidFill>
              </a:rPr>
              <a:t>Discussion</a:t>
            </a:r>
            <a:br>
              <a:rPr lang="en-US" dirty="0"/>
            </a:br>
            <a:r>
              <a:rPr lang="en-US" sz="2700" b="0" dirty="0">
                <a:solidFill>
                  <a:schemeClr val="tx1"/>
                </a:solidFill>
              </a:rPr>
              <a:t>For Effectiveness in Serving Employers, States may develop their own approaches in lieu of reporting on two of the three approaches defined in the regulations and  guidance</a:t>
            </a:r>
            <a:br>
              <a:rPr lang="en-US" sz="2700" b="0" dirty="0">
                <a:solidFill>
                  <a:schemeClr val="tx1"/>
                </a:solidFill>
              </a:rPr>
            </a:br>
            <a:r>
              <a:rPr lang="en-US" sz="2700" b="0" dirty="0">
                <a:solidFill>
                  <a:schemeClr val="tx1"/>
                </a:solidFill>
              </a:rPr>
              <a:t>(TEGL 10-16) and submit them as alternate options on the WIOA Annual Report</a:t>
            </a:r>
            <a:r>
              <a:rPr lang="en-US" sz="2800" b="0" dirty="0">
                <a:solidFill>
                  <a:schemeClr val="tx1"/>
                </a:solidFill>
              </a:rPr>
              <a:t>.</a:t>
            </a:r>
            <a:endParaRPr lang="en-US" sz="2700" b="0" dirty="0">
              <a:solidFill>
                <a:schemeClr val="tx1"/>
              </a:solidFill>
            </a:endParaRPr>
          </a:p>
        </p:txBody>
      </p:sp>
      <p:sp>
        <p:nvSpPr>
          <p:cNvPr id="7" name="Text Placeholder 6"/>
          <p:cNvSpPr>
            <a:spLocks noGrp="1"/>
          </p:cNvSpPr>
          <p:nvPr>
            <p:ph type="body" idx="1"/>
          </p:nvPr>
        </p:nvSpPr>
        <p:spPr>
          <a:xfrm>
            <a:off x="623888" y="4017964"/>
            <a:ext cx="7863840" cy="1912936"/>
          </a:xfrm>
        </p:spPr>
        <p:txBody>
          <a:bodyPr>
            <a:normAutofit/>
          </a:bodyPr>
          <a:lstStyle/>
          <a:p>
            <a:pPr marL="514350" indent="-514350">
              <a:buFont typeface="Wingdings" panose="05000000000000000000" pitchFamily="2" charset="2"/>
              <a:buChar char="q"/>
            </a:pPr>
            <a:r>
              <a:rPr lang="en-US" dirty="0"/>
              <a:t>True</a:t>
            </a:r>
          </a:p>
          <a:p>
            <a:pPr marL="514350" indent="-514350">
              <a:buFont typeface="Wingdings" panose="05000000000000000000" pitchFamily="2" charset="2"/>
              <a:buChar char="ü"/>
            </a:pPr>
            <a:r>
              <a:rPr lang="en-US" dirty="0">
                <a:solidFill>
                  <a:schemeClr val="accent2"/>
                </a:solidFill>
              </a:rPr>
              <a:t>False</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27</a:t>
            </a:fld>
            <a:endParaRPr lang="en-US" dirty="0"/>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Tree>
    <p:extLst>
      <p:ext uri="{BB962C8B-B14F-4D97-AF65-F5344CB8AC3E}">
        <p14:creationId xmlns:p14="http://schemas.microsoft.com/office/powerpoint/2010/main" val="37432800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dirty="0"/>
              <a:t>Key Take </a:t>
            </a:r>
            <a:r>
              <a:rPr lang="en-US" dirty="0" err="1"/>
              <a:t>Aways</a:t>
            </a:r>
            <a:endParaRPr lang="en-US"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r>
              <a:rPr lang="en-US" dirty="0"/>
              <a:t>Annual Report – Important Dates</a:t>
            </a:r>
          </a:p>
          <a:p>
            <a:pPr lvl="1"/>
            <a:r>
              <a:rPr lang="en-US" dirty="0">
                <a:solidFill>
                  <a:srgbClr val="C00000"/>
                </a:solidFill>
              </a:rPr>
              <a:t>October 16, 2017</a:t>
            </a:r>
          </a:p>
          <a:p>
            <a:pPr lvl="1"/>
            <a:r>
              <a:rPr lang="en-US" dirty="0">
                <a:solidFill>
                  <a:srgbClr val="C00000"/>
                </a:solidFill>
              </a:rPr>
              <a:t>October 1, 2018</a:t>
            </a:r>
          </a:p>
          <a:p>
            <a:r>
              <a:rPr lang="en-US" dirty="0"/>
              <a:t>Annual Report – Q4 report must be certified first</a:t>
            </a:r>
          </a:p>
          <a:p>
            <a:r>
              <a:rPr lang="en-US" dirty="0"/>
              <a:t>ETP Reports – Not due for PY 2016</a:t>
            </a:r>
          </a:p>
          <a:p>
            <a:r>
              <a:rPr lang="en-US" dirty="0"/>
              <a:t>Effectiveness in Serving Employers – Indicate two pilot measures</a:t>
            </a:r>
          </a:p>
          <a:p>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28</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5</a:t>
            </a:r>
          </a:p>
        </p:txBody>
      </p:sp>
    </p:spTree>
    <p:extLst>
      <p:ext uri="{BB962C8B-B14F-4D97-AF65-F5344CB8AC3E}">
        <p14:creationId xmlns:p14="http://schemas.microsoft.com/office/powerpoint/2010/main" val="9019069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p:txBody>
          <a:bodyPr/>
          <a:lstStyle/>
          <a:p>
            <a:r>
              <a:rPr lang="en-US" dirty="0"/>
              <a:t>Workforce Innovation and Opportunity Act, Pub. L. 113-1128</a:t>
            </a:r>
          </a:p>
          <a:p>
            <a:pPr lvl="1"/>
            <a:r>
              <a:rPr lang="en-US" dirty="0"/>
              <a:t>Workforce Innovation and Opportunity Act Statute</a:t>
            </a:r>
          </a:p>
          <a:p>
            <a:pPr lvl="2"/>
            <a:r>
              <a:rPr lang="en-US" sz="1200" dirty="0"/>
              <a:t>https://www.gpo.gov/fdsys/pkg/PLAW-113publ128/pdf/PLAW-113publ128.pdf</a:t>
            </a:r>
          </a:p>
          <a:p>
            <a:r>
              <a:rPr lang="en-US" dirty="0"/>
              <a:t>WIOA Joint Rule for United and Combined State Plans, Performance Accountability, and the One-Stop System Joint Provisions, 81 FED. REG. 55791 (Aug. 19, 2016)</a:t>
            </a:r>
          </a:p>
          <a:p>
            <a:pPr lvl="1"/>
            <a:r>
              <a:rPr lang="en-US" dirty="0"/>
              <a:t>This Joint WIOA Joint Final Rule provides guidance for State and local workforce development systems</a:t>
            </a:r>
          </a:p>
          <a:p>
            <a:pPr lvl="2"/>
            <a:r>
              <a:rPr lang="en-US" sz="1200" dirty="0"/>
              <a:t>https://www.gpo.gov/fdsys/pkg/FR-2018-08-19/pdf/2016-15977.pdf</a:t>
            </a:r>
          </a:p>
          <a:p>
            <a:r>
              <a:rPr lang="en-US" dirty="0"/>
              <a:t>Training and Employment Guidance Letter (TEGL) No. 10-16</a:t>
            </a:r>
          </a:p>
          <a:p>
            <a:pPr lvl="1"/>
            <a:r>
              <a:rPr lang="en-US" dirty="0"/>
              <a:t>Performance Accountability Guidance for WIOA Title I, Title II, Title III and Title IV Core Programs</a:t>
            </a:r>
          </a:p>
          <a:p>
            <a:pPr lvl="2"/>
            <a:r>
              <a:rPr lang="en-US" sz="1200" dirty="0"/>
              <a:t>https://wdr.doleta.gov/directives/corr_doc.cfm?DOCN=8226</a:t>
            </a:r>
          </a:p>
          <a:p>
            <a:r>
              <a:rPr lang="en-US" dirty="0"/>
              <a:t>Training and Employment Guidance Letter (TEGL) No. 3-17</a:t>
            </a:r>
          </a:p>
          <a:p>
            <a:pPr lvl="1"/>
            <a:r>
              <a:rPr lang="en-US" dirty="0"/>
              <a:t>WIOA Annual Performance Report Submission</a:t>
            </a:r>
          </a:p>
          <a:p>
            <a:pPr lvl="2"/>
            <a:r>
              <a:rPr lang="en-US" sz="1200" dirty="0"/>
              <a:t>https://wdr.doleta.gov/directives/corr_doc.cfm?docn=9924. </a:t>
            </a:r>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29</a:t>
            </a:fld>
            <a:endParaRPr lang="en-US"/>
          </a:p>
        </p:txBody>
      </p:sp>
    </p:spTree>
    <p:extLst>
      <p:ext uri="{BB962C8B-B14F-4D97-AF65-F5344CB8AC3E}">
        <p14:creationId xmlns:p14="http://schemas.microsoft.com/office/powerpoint/2010/main" val="24246680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a:xfrm>
            <a:off x="4190999" y="2483662"/>
            <a:ext cx="4886326" cy="1818203"/>
          </a:xfrm>
        </p:spPr>
        <p:txBody>
          <a:bodyPr/>
          <a:lstStyle/>
          <a:p>
            <a:r>
              <a:rPr lang="en-US" dirty="0"/>
              <a:t>Shelia F. Lewis</a:t>
            </a:r>
          </a:p>
          <a:p>
            <a:pPr lvl="1"/>
            <a:r>
              <a:rPr lang="en-US" dirty="0"/>
              <a:t>Workforce Analyst</a:t>
            </a:r>
          </a:p>
          <a:p>
            <a:pPr lvl="2"/>
            <a:r>
              <a:rPr lang="en-US" dirty="0"/>
              <a:t>Employment &amp; Training Administration</a:t>
            </a:r>
          </a:p>
          <a:p>
            <a:pPr lvl="2"/>
            <a:r>
              <a:rPr lang="en-US" dirty="0"/>
              <a:t>U.S. Department of Labor</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3</a:t>
            </a:fld>
            <a:endParaRPr lang="en-US"/>
          </a:p>
        </p:txBody>
      </p:sp>
    </p:spTree>
    <p:extLst>
      <p:ext uri="{BB962C8B-B14F-4D97-AF65-F5344CB8AC3E}">
        <p14:creationId xmlns:p14="http://schemas.microsoft.com/office/powerpoint/2010/main" val="12103712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459517" y="1110821"/>
            <a:ext cx="8265383" cy="5056617"/>
          </a:xfrm>
        </p:spPr>
        <p:txBody>
          <a:bodyPr/>
          <a:lstStyle/>
          <a:p>
            <a:r>
              <a:rPr lang="en-US" sz="2200" dirty="0"/>
              <a:t>WIOA Resource Page</a:t>
            </a:r>
          </a:p>
          <a:p>
            <a:pPr lvl="1"/>
            <a:r>
              <a:rPr lang="en-US" sz="1600" dirty="0"/>
              <a:t>The Department of Labor (DOL), in coordination with the U.S. Departments of Education (ED) and Health and Human Services (HHS), has worked to prepare everyone for the implementation of WIOA.  The WIOA resource page provides information and resources for States, local areas, non-profits and other grantees, and other stakeholders to assist with implementation of the Act.  </a:t>
            </a:r>
          </a:p>
          <a:p>
            <a:pPr lvl="2"/>
            <a:r>
              <a:rPr lang="en-US" sz="1400" dirty="0">
                <a:hlinkClick r:id="rId2"/>
              </a:rPr>
              <a:t>www.doleta.gov/wioa</a:t>
            </a:r>
            <a:endParaRPr lang="en-US" sz="1400" dirty="0"/>
          </a:p>
          <a:p>
            <a:r>
              <a:rPr lang="en-US" sz="2200" dirty="0"/>
              <a:t>Performance and Results Web Site</a:t>
            </a:r>
          </a:p>
          <a:p>
            <a:pPr lvl="1"/>
            <a:r>
              <a:rPr lang="en-US" sz="1600" dirty="0"/>
              <a:t>The Performance and Results Web Site will assist you in understanding how performance is measured, reported, and evaluated at ETA.</a:t>
            </a:r>
          </a:p>
          <a:p>
            <a:pPr lvl="2"/>
            <a:r>
              <a:rPr lang="en-US" sz="1400" dirty="0"/>
              <a:t>www.doleta.gov/performance</a:t>
            </a:r>
          </a:p>
          <a:p>
            <a:r>
              <a:rPr lang="en-US" sz="2200" dirty="0"/>
              <a:t>ETA WIPS User Resource Library Information Page</a:t>
            </a:r>
          </a:p>
          <a:p>
            <a:pPr lvl="1"/>
            <a:r>
              <a:rPr lang="en-US" sz="1600" dirty="0"/>
              <a:t>WIPS users with technical questions may access this page for assistance.</a:t>
            </a:r>
          </a:p>
          <a:p>
            <a:pPr lvl="2"/>
            <a:r>
              <a:rPr lang="en-US" sz="1400" dirty="0"/>
              <a:t>https://doleta.gov/performance/wips</a:t>
            </a:r>
          </a:p>
          <a:p>
            <a:pPr lvl="2"/>
            <a:endParaRPr lang="en-US" sz="1200" dirty="0"/>
          </a:p>
          <a:p>
            <a:endParaRPr lang="en-US" sz="1200" dirty="0"/>
          </a:p>
          <a:p>
            <a:pPr lvl="2"/>
            <a:endParaRPr lang="en-US" sz="1200" dirty="0"/>
          </a:p>
          <a:p>
            <a:pPr lvl="2"/>
            <a:endParaRPr lang="en-US" sz="1200" dirty="0"/>
          </a:p>
          <a:p>
            <a:pPr lvl="2"/>
            <a:endParaRPr lang="en-US" sz="1200" b="1" dirty="0"/>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30</a:t>
            </a:fld>
            <a:endParaRPr lang="en-US"/>
          </a:p>
        </p:txBody>
      </p:sp>
    </p:spTree>
    <p:extLst>
      <p:ext uri="{BB962C8B-B14F-4D97-AF65-F5344CB8AC3E}">
        <p14:creationId xmlns:p14="http://schemas.microsoft.com/office/powerpoint/2010/main" val="34628908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31</a:t>
            </a:fld>
            <a:endParaRPr lang="en-US"/>
          </a:p>
        </p:txBody>
      </p:sp>
    </p:spTree>
    <p:extLst>
      <p:ext uri="{BB962C8B-B14F-4D97-AF65-F5344CB8AC3E}">
        <p14:creationId xmlns:p14="http://schemas.microsoft.com/office/powerpoint/2010/main" val="14894709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a:xfrm>
            <a:off x="4371975" y="1190625"/>
            <a:ext cx="4229100" cy="5165726"/>
          </a:xfrm>
        </p:spPr>
        <p:txBody>
          <a:bodyPr>
            <a:normAutofit/>
          </a:bodyPr>
          <a:lstStyle/>
          <a:p>
            <a:r>
              <a:rPr lang="en-US" dirty="0"/>
              <a:t>Annie Leonetti</a:t>
            </a:r>
          </a:p>
          <a:p>
            <a:pPr lvl="1"/>
            <a:r>
              <a:rPr lang="en-US" dirty="0"/>
              <a:t>Supervisory Workforce Analyst</a:t>
            </a:r>
          </a:p>
          <a:p>
            <a:pPr lvl="2"/>
            <a:r>
              <a:rPr lang="en-US" dirty="0"/>
              <a:t>Employment and Training Administration</a:t>
            </a:r>
          </a:p>
          <a:p>
            <a:pPr lvl="2"/>
            <a:r>
              <a:rPr lang="en-US" dirty="0"/>
              <a:t>U.S. Department of Labor</a:t>
            </a:r>
          </a:p>
          <a:p>
            <a:pPr lvl="3"/>
            <a:r>
              <a:rPr lang="en-US" u="sng" dirty="0">
                <a:hlinkClick r:id="rId2"/>
              </a:rPr>
              <a:t>ETAperforms@dol.gov</a:t>
            </a:r>
            <a:endParaRPr lang="en-US" dirty="0"/>
          </a:p>
          <a:p>
            <a:r>
              <a:rPr lang="en-US" dirty="0"/>
              <a:t>Cesar Acevedo</a:t>
            </a:r>
          </a:p>
          <a:p>
            <a:pPr lvl="1"/>
            <a:r>
              <a:rPr lang="en-US" dirty="0"/>
              <a:t>Workforce Analyst</a:t>
            </a:r>
          </a:p>
          <a:p>
            <a:pPr lvl="2"/>
            <a:r>
              <a:rPr lang="en-US" dirty="0"/>
              <a:t>Employment and Training Administration</a:t>
            </a:r>
          </a:p>
          <a:p>
            <a:pPr lvl="2"/>
            <a:r>
              <a:rPr lang="en-US" dirty="0"/>
              <a:t>U.S. Department of Labor</a:t>
            </a:r>
          </a:p>
          <a:p>
            <a:pPr lvl="3"/>
            <a:r>
              <a:rPr lang="en-US" u="sng" dirty="0">
                <a:hlinkClick r:id="rId2"/>
              </a:rPr>
              <a:t>ETAperforms@dol.gov</a:t>
            </a:r>
            <a:endParaRPr lang="en-US" dirty="0"/>
          </a:p>
          <a:p>
            <a:pPr marL="0" lvl="2">
              <a:spcBef>
                <a:spcPts val="3000"/>
              </a:spcBef>
              <a:buClr>
                <a:schemeClr val="accent2"/>
              </a:buClr>
            </a:pPr>
            <a:r>
              <a:rPr lang="en-US" sz="2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All questions related to reporting via WIPS should be emailed to:</a:t>
            </a:r>
          </a:p>
          <a:p>
            <a:pPr lvl="3"/>
            <a:r>
              <a:rPr lang="en-US" dirty="0">
                <a:hlinkClick r:id="rId3"/>
              </a:rPr>
              <a:t>WIOA.Feedback@dol.gov</a:t>
            </a:r>
            <a:endParaRPr lang="en-US" dirty="0"/>
          </a:p>
          <a:p>
            <a:pPr lvl="3"/>
            <a:endParaRPr lang="en-US" dirty="0"/>
          </a:p>
        </p:txBody>
      </p:sp>
    </p:spTree>
    <p:extLst>
      <p:ext uri="{BB962C8B-B14F-4D97-AF65-F5344CB8AC3E}">
        <p14:creationId xmlns:p14="http://schemas.microsoft.com/office/powerpoint/2010/main" val="42454201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33</a:t>
            </a:fld>
            <a:endParaRPr lang="en-US" dirty="0"/>
          </a:p>
        </p:txBody>
      </p:sp>
    </p:spTree>
    <p:extLst>
      <p:ext uri="{BB962C8B-B14F-4D97-AF65-F5344CB8AC3E}">
        <p14:creationId xmlns:p14="http://schemas.microsoft.com/office/powerpoint/2010/main" val="14887830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a:xfrm>
            <a:off x="4190999" y="1769287"/>
            <a:ext cx="4848226" cy="1818203"/>
          </a:xfrm>
        </p:spPr>
        <p:txBody>
          <a:bodyPr/>
          <a:lstStyle/>
          <a:p>
            <a:r>
              <a:rPr lang="en-US" dirty="0"/>
              <a:t>Annie Leonetti</a:t>
            </a:r>
          </a:p>
          <a:p>
            <a:pPr lvl="1"/>
            <a:r>
              <a:rPr lang="en-US" dirty="0"/>
              <a:t>Supervisory Workforce Analyst</a:t>
            </a:r>
          </a:p>
          <a:p>
            <a:pPr lvl="2"/>
            <a:r>
              <a:rPr lang="en-US" dirty="0"/>
              <a:t>Employment and Training Administration</a:t>
            </a:r>
          </a:p>
          <a:p>
            <a:pPr lvl="2"/>
            <a:r>
              <a:rPr lang="en-US" dirty="0"/>
              <a:t>U.S. Department of Labor</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4</a:t>
            </a:fld>
            <a:endParaRPr lang="en-US"/>
          </a:p>
        </p:txBody>
      </p:sp>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a:xfrm>
            <a:off x="4190999" y="4115205"/>
            <a:ext cx="4829176" cy="1818203"/>
          </a:xfrm>
        </p:spPr>
        <p:txBody>
          <a:bodyPr/>
          <a:lstStyle/>
          <a:p>
            <a:r>
              <a:rPr lang="en-US" dirty="0"/>
              <a:t>Cesar Acevedo</a:t>
            </a:r>
          </a:p>
          <a:p>
            <a:pPr lvl="1"/>
            <a:r>
              <a:rPr lang="en-US" dirty="0"/>
              <a:t>Workforce Analyst</a:t>
            </a:r>
          </a:p>
          <a:p>
            <a:pPr lvl="2"/>
            <a:r>
              <a:rPr lang="en-US" dirty="0"/>
              <a:t>Employment and Training Administration</a:t>
            </a:r>
          </a:p>
          <a:p>
            <a:pPr lvl="2"/>
            <a:r>
              <a:rPr lang="en-US" dirty="0"/>
              <a:t>U.S. Department of Labor</a:t>
            </a:r>
          </a:p>
        </p:txBody>
      </p:sp>
    </p:spTree>
    <p:extLst>
      <p:ext uri="{BB962C8B-B14F-4D97-AF65-F5344CB8AC3E}">
        <p14:creationId xmlns:p14="http://schemas.microsoft.com/office/powerpoint/2010/main" val="3672749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normAutofit/>
          </a:bodyPr>
          <a:lstStyle/>
          <a:p>
            <a:pPr marL="0" indent="0">
              <a:buNone/>
            </a:pPr>
            <a:r>
              <a:rPr lang="en-US" dirty="0"/>
              <a:t>We will cover the following topics: </a:t>
            </a:r>
          </a:p>
          <a:p>
            <a:pPr marL="514350" indent="-514350">
              <a:buFont typeface="+mj-lt"/>
              <a:buAutoNum type="arabicPeriod"/>
            </a:pPr>
            <a:r>
              <a:rPr lang="en-US" sz="2600" dirty="0"/>
              <a:t>WIOA  Statewide Annual Performance Report Requirements and Expectations:</a:t>
            </a:r>
          </a:p>
          <a:p>
            <a:pPr marL="685800" lvl="2" indent="-274320">
              <a:spcBef>
                <a:spcPts val="1800"/>
              </a:spcBef>
              <a:buClr>
                <a:schemeClr val="accent2"/>
              </a:buClr>
              <a:buSzPct val="130000"/>
              <a:buFont typeface="Wingdings 2" panose="05020102010507070707" pitchFamily="18" charset="2"/>
              <a:buChar char=""/>
            </a:pPr>
            <a:r>
              <a:rPr lang="en-US" dirty="0">
                <a:solidFill>
                  <a:schemeClr val="tx1"/>
                </a:solidFill>
              </a:rPr>
              <a:t>Who reports</a:t>
            </a:r>
          </a:p>
          <a:p>
            <a:pPr marL="685800" lvl="2" indent="-274320">
              <a:spcBef>
                <a:spcPts val="1800"/>
              </a:spcBef>
              <a:buClr>
                <a:schemeClr val="accent2"/>
              </a:buClr>
              <a:buSzPct val="130000"/>
              <a:buFont typeface="Wingdings 2" panose="05020102010507070707" pitchFamily="18" charset="2"/>
              <a:buChar char=""/>
            </a:pPr>
            <a:r>
              <a:rPr lang="en-US" dirty="0">
                <a:solidFill>
                  <a:schemeClr val="tx1"/>
                </a:solidFill>
              </a:rPr>
              <a:t>Important dates</a:t>
            </a:r>
          </a:p>
          <a:p>
            <a:pPr marL="685800" lvl="2" indent="-274320">
              <a:spcBef>
                <a:spcPts val="1800"/>
              </a:spcBef>
              <a:buClr>
                <a:schemeClr val="accent2"/>
              </a:buClr>
              <a:buSzPct val="130000"/>
              <a:buFont typeface="Wingdings 2" panose="05020102010507070707" pitchFamily="18" charset="2"/>
              <a:buChar char=""/>
            </a:pPr>
            <a:r>
              <a:rPr lang="en-US" dirty="0">
                <a:solidFill>
                  <a:schemeClr val="tx1"/>
                </a:solidFill>
              </a:rPr>
              <a:t>Contents</a:t>
            </a:r>
          </a:p>
          <a:p>
            <a:pPr marL="457200" lvl="1" indent="-457200">
              <a:spcBef>
                <a:spcPts val="1800"/>
              </a:spcBef>
              <a:buClr>
                <a:schemeClr val="accent2"/>
              </a:buClr>
              <a:buSzPct val="130000"/>
              <a:buFont typeface="+mj-lt"/>
              <a:buAutoNum type="arabicPeriod" startAt="2"/>
            </a:pPr>
            <a:r>
              <a:rPr lang="en-US" dirty="0">
                <a:solidFill>
                  <a:schemeClr val="tx1"/>
                </a:solidFill>
              </a:rPr>
              <a:t>How to Certify and Submit the WIOA Statewide Annual Performance Report to DOL</a:t>
            </a:r>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5</a:t>
            </a:fld>
            <a:endParaRPr lang="en-US"/>
          </a:p>
        </p:txBody>
      </p:sp>
    </p:spTree>
    <p:extLst>
      <p:ext uri="{BB962C8B-B14F-4D97-AF65-F5344CB8AC3E}">
        <p14:creationId xmlns:p14="http://schemas.microsoft.com/office/powerpoint/2010/main" val="32682443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WIOA Statewide Annual Report</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r>
              <a:rPr lang="en-US" dirty="0"/>
              <a:t>States must submit to DOL required individual records containing performance information for titles I and III programs</a:t>
            </a:r>
          </a:p>
          <a:p>
            <a:r>
              <a:rPr lang="en-US" dirty="0"/>
              <a:t>The WIOA Statewide Annual Report will be generated from this submitted data</a:t>
            </a:r>
          </a:p>
          <a:p>
            <a:r>
              <a:rPr lang="en-US" dirty="0"/>
              <a:t>States must then certify the WIOA Statewide Annual Report  </a:t>
            </a:r>
          </a:p>
          <a:p>
            <a:endParaRPr lang="en-US" dirty="0"/>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6</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7568520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WIOA Annual Report:</a:t>
            </a:r>
            <a:br>
              <a:rPr lang="en-US" dirty="0"/>
            </a:br>
            <a:r>
              <a:rPr lang="en-US" dirty="0"/>
              <a:t>Important Dates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lnSpcReduction="10000"/>
          </a:bodyPr>
          <a:lstStyle/>
          <a:p>
            <a:r>
              <a:rPr lang="en-US" dirty="0"/>
              <a:t>On or before </a:t>
            </a:r>
            <a:r>
              <a:rPr lang="en-US" u="sng" dirty="0">
                <a:solidFill>
                  <a:srgbClr val="C00000"/>
                </a:solidFill>
              </a:rPr>
              <a:t>October 16, 2017</a:t>
            </a:r>
            <a:r>
              <a:rPr lang="en-US" dirty="0">
                <a:solidFill>
                  <a:srgbClr val="C00000"/>
                </a:solidFill>
              </a:rPr>
              <a:t> </a:t>
            </a:r>
            <a:r>
              <a:rPr lang="en-US" dirty="0"/>
              <a:t>– Submission deadline for PY 2016</a:t>
            </a:r>
          </a:p>
          <a:p>
            <a:endParaRPr lang="en-US" dirty="0"/>
          </a:p>
          <a:p>
            <a:r>
              <a:rPr lang="en-US" dirty="0"/>
              <a:t>On or before </a:t>
            </a:r>
            <a:r>
              <a:rPr lang="en-US" u="sng" dirty="0">
                <a:solidFill>
                  <a:srgbClr val="C00000"/>
                </a:solidFill>
              </a:rPr>
              <a:t>September 15, 2017</a:t>
            </a:r>
            <a:r>
              <a:rPr lang="en-US" dirty="0">
                <a:solidFill>
                  <a:srgbClr val="C00000"/>
                </a:solidFill>
              </a:rPr>
              <a:t> </a:t>
            </a:r>
            <a:r>
              <a:rPr lang="en-US" dirty="0"/>
              <a:t>– Extension request deadline for PY 2016</a:t>
            </a:r>
          </a:p>
          <a:p>
            <a:endParaRPr lang="en-US" dirty="0"/>
          </a:p>
          <a:p>
            <a:r>
              <a:rPr lang="en-US" dirty="0"/>
              <a:t>On or before </a:t>
            </a:r>
            <a:r>
              <a:rPr lang="en-US" u="sng" dirty="0">
                <a:solidFill>
                  <a:srgbClr val="C00000"/>
                </a:solidFill>
              </a:rPr>
              <a:t>October 1, 2018</a:t>
            </a:r>
            <a:r>
              <a:rPr lang="en-US" dirty="0">
                <a:solidFill>
                  <a:srgbClr val="C00000"/>
                </a:solidFill>
              </a:rPr>
              <a:t> </a:t>
            </a:r>
            <a:r>
              <a:rPr lang="en-US" dirty="0"/>
              <a:t>– Submission deadline for PY 2017; subsequent reports will be due on October 1 of each year</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7</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6266306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6225" y="519114"/>
            <a:ext cx="8648699" cy="2852737"/>
          </a:xfrm>
        </p:spPr>
        <p:txBody>
          <a:bodyPr>
            <a:normAutofit/>
          </a:bodyPr>
          <a:lstStyle/>
          <a:p>
            <a:r>
              <a:rPr lang="en-US" dirty="0"/>
              <a:t>Poll Question #1</a:t>
            </a:r>
            <a:br>
              <a:rPr lang="en-US" dirty="0"/>
            </a:br>
            <a:br>
              <a:rPr lang="en-US" dirty="0"/>
            </a:br>
            <a:r>
              <a:rPr lang="en-US" sz="3000" b="0" dirty="0">
                <a:solidFill>
                  <a:schemeClr val="tx1"/>
                </a:solidFill>
              </a:rPr>
              <a:t>What results can States expect to see in the WIOA Statewide Annual Performance Report for PY 2016?</a:t>
            </a:r>
          </a:p>
        </p:txBody>
      </p:sp>
      <p:sp>
        <p:nvSpPr>
          <p:cNvPr id="7" name="Text Placeholder 6"/>
          <p:cNvSpPr>
            <a:spLocks noGrp="1"/>
          </p:cNvSpPr>
          <p:nvPr>
            <p:ph type="body" idx="1"/>
          </p:nvPr>
        </p:nvSpPr>
        <p:spPr>
          <a:xfrm>
            <a:off x="623888" y="4017964"/>
            <a:ext cx="7863840" cy="1912936"/>
          </a:xfrm>
        </p:spPr>
        <p:txBody>
          <a:bodyPr>
            <a:normAutofit fontScale="70000" lnSpcReduction="20000"/>
          </a:bodyPr>
          <a:lstStyle/>
          <a:p>
            <a:pPr marL="514350" indent="-514350">
              <a:buFont typeface="+mj-lt"/>
              <a:buAutoNum type="alphaLcPeriod"/>
            </a:pPr>
            <a:r>
              <a:rPr lang="en-US" dirty="0"/>
              <a:t>Measurable skill gains</a:t>
            </a:r>
          </a:p>
          <a:p>
            <a:pPr marL="514350" indent="-514350">
              <a:buFont typeface="+mj-lt"/>
              <a:buAutoNum type="alphaLcPeriod"/>
            </a:pPr>
            <a:r>
              <a:rPr lang="en-US" dirty="0"/>
              <a:t>Effectiveness in Serving Employers</a:t>
            </a:r>
          </a:p>
          <a:p>
            <a:pPr marL="514350" indent="-514350">
              <a:buFont typeface="+mj-lt"/>
              <a:buAutoNum type="alphaLcPeriod"/>
            </a:pPr>
            <a:r>
              <a:rPr lang="en-US" dirty="0"/>
              <a:t>Median Earnings</a:t>
            </a:r>
          </a:p>
          <a:p>
            <a:pPr marL="514350" indent="-514350">
              <a:buFont typeface="+mj-lt"/>
              <a:buAutoNum type="alphaLcPeriod"/>
            </a:pPr>
            <a:r>
              <a:rPr lang="en-US" dirty="0"/>
              <a:t>Participants served</a:t>
            </a:r>
          </a:p>
          <a:p>
            <a:pPr marL="514350" indent="-514350">
              <a:buFont typeface="+mj-lt"/>
              <a:buAutoNum type="alphaLcPeriod"/>
            </a:pPr>
            <a:r>
              <a:rPr lang="en-US" dirty="0"/>
              <a:t>All of the above</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8</a:t>
            </a:fld>
            <a:endParaRPr lang="en-US" dirty="0"/>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9" name="TextBox 8">
            <a:extLst>
              <a:ext uri="{FF2B5EF4-FFF2-40B4-BE49-F238E27FC236}">
                <a16:creationId xmlns:a16="http://schemas.microsoft.com/office/drawing/2014/main" id="{53571A4E-C4B0-4CA2-936E-E627457E6BED}"/>
              </a:ext>
            </a:extLst>
          </p:cNvPr>
          <p:cNvSpPr txBox="1"/>
          <p:nvPr/>
        </p:nvSpPr>
        <p:spPr>
          <a:xfrm>
            <a:off x="2916554" y="3549395"/>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best answer(s)</a:t>
            </a:r>
          </a:p>
        </p:txBody>
      </p:sp>
    </p:spTree>
    <p:extLst>
      <p:ext uri="{BB962C8B-B14F-4D97-AF65-F5344CB8AC3E}">
        <p14:creationId xmlns:p14="http://schemas.microsoft.com/office/powerpoint/2010/main" val="40548322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871539"/>
            <a:ext cx="8648699" cy="2852737"/>
          </a:xfrm>
        </p:spPr>
        <p:txBody>
          <a:bodyPr>
            <a:normAutofit fontScale="90000"/>
          </a:bodyPr>
          <a:lstStyle/>
          <a:p>
            <a:r>
              <a:rPr lang="en-US" dirty="0"/>
              <a:t>Poll Question #1</a:t>
            </a:r>
            <a:br>
              <a:rPr lang="en-US" dirty="0"/>
            </a:br>
            <a:r>
              <a:rPr lang="en-US" dirty="0"/>
              <a:t>Discussion</a:t>
            </a:r>
            <a:br>
              <a:rPr lang="en-US" dirty="0"/>
            </a:br>
            <a:br>
              <a:rPr lang="en-US" dirty="0"/>
            </a:br>
            <a:r>
              <a:rPr lang="en-US" sz="3200" b="0" dirty="0">
                <a:solidFill>
                  <a:schemeClr val="tx1"/>
                </a:solidFill>
              </a:rPr>
              <a:t>What results can States expect to see in the WIOA Statewide Annual Performance Report for </a:t>
            </a:r>
            <a:br>
              <a:rPr lang="en-US" sz="3200" b="0" dirty="0">
                <a:solidFill>
                  <a:schemeClr val="tx1"/>
                </a:solidFill>
              </a:rPr>
            </a:br>
            <a:r>
              <a:rPr lang="en-US" sz="3200" b="0" dirty="0">
                <a:solidFill>
                  <a:schemeClr val="tx1"/>
                </a:solidFill>
              </a:rPr>
              <a:t>PY 2016?</a:t>
            </a:r>
            <a:endParaRPr lang="en-US" sz="3000" b="0" dirty="0">
              <a:solidFill>
                <a:schemeClr val="tx1"/>
              </a:solidFill>
            </a:endParaRPr>
          </a:p>
        </p:txBody>
      </p:sp>
      <p:sp>
        <p:nvSpPr>
          <p:cNvPr id="7" name="Text Placeholder 6"/>
          <p:cNvSpPr>
            <a:spLocks noGrp="1"/>
          </p:cNvSpPr>
          <p:nvPr>
            <p:ph type="body" idx="1"/>
          </p:nvPr>
        </p:nvSpPr>
        <p:spPr>
          <a:xfrm>
            <a:off x="623888" y="4017964"/>
            <a:ext cx="7863840" cy="1912936"/>
          </a:xfrm>
        </p:spPr>
        <p:txBody>
          <a:bodyPr>
            <a:normAutofit fontScale="70000" lnSpcReduction="20000"/>
          </a:bodyPr>
          <a:lstStyle/>
          <a:p>
            <a:pPr marL="514350" indent="-514350">
              <a:buFont typeface="+mj-lt"/>
              <a:buAutoNum type="alphaLcPeriod"/>
            </a:pPr>
            <a:r>
              <a:rPr lang="en-US" dirty="0">
                <a:solidFill>
                  <a:schemeClr val="accent2"/>
                </a:solidFill>
              </a:rPr>
              <a:t>Measurable Skill Gains </a:t>
            </a:r>
            <a:r>
              <a:rPr lang="en-US" dirty="0">
                <a:solidFill>
                  <a:schemeClr val="accent2"/>
                </a:solidFill>
                <a:sym typeface="Wingdings"/>
              </a:rPr>
              <a:t></a:t>
            </a:r>
            <a:endParaRPr lang="en-US" dirty="0">
              <a:solidFill>
                <a:schemeClr val="accent2"/>
              </a:solidFill>
            </a:endParaRPr>
          </a:p>
          <a:p>
            <a:pPr marL="514350" indent="-514350">
              <a:buFont typeface="+mj-lt"/>
              <a:buAutoNum type="alphaLcPeriod"/>
            </a:pPr>
            <a:r>
              <a:rPr lang="en-US" dirty="0"/>
              <a:t>Effectiveness in Serving Employers  </a:t>
            </a:r>
          </a:p>
          <a:p>
            <a:pPr marL="514350" indent="-514350">
              <a:buFont typeface="+mj-lt"/>
              <a:buAutoNum type="alphaLcPeriod"/>
            </a:pPr>
            <a:r>
              <a:rPr lang="en-US" dirty="0"/>
              <a:t>Median Earnings </a:t>
            </a:r>
            <a:endParaRPr lang="en-US" dirty="0">
              <a:solidFill>
                <a:srgbClr val="C00000"/>
              </a:solidFill>
            </a:endParaRPr>
          </a:p>
          <a:p>
            <a:pPr marL="514350" indent="-514350">
              <a:buFont typeface="+mj-lt"/>
              <a:buAutoNum type="alphaLcPeriod"/>
            </a:pPr>
            <a:r>
              <a:rPr lang="en-US" dirty="0">
                <a:solidFill>
                  <a:schemeClr val="accent2"/>
                </a:solidFill>
              </a:rPr>
              <a:t>Participants served </a:t>
            </a:r>
            <a:r>
              <a:rPr lang="en-US" dirty="0">
                <a:solidFill>
                  <a:schemeClr val="accent2"/>
                </a:solidFill>
                <a:sym typeface="Wingdings"/>
              </a:rPr>
              <a:t></a:t>
            </a:r>
            <a:endParaRPr lang="en-US" dirty="0">
              <a:solidFill>
                <a:schemeClr val="accent2"/>
              </a:solidFill>
            </a:endParaRPr>
          </a:p>
          <a:p>
            <a:pPr marL="514350" indent="-514350">
              <a:buFont typeface="+mj-lt"/>
              <a:buAutoNum type="alphaLcPeriod"/>
            </a:pPr>
            <a:r>
              <a:rPr lang="en-US" dirty="0"/>
              <a:t>All of the above</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9</a:t>
            </a:fld>
            <a:endParaRPr lang="en-US" dirty="0"/>
          </a:p>
        </p:txBody>
      </p:sp>
    </p:spTree>
    <p:extLst>
      <p:ext uri="{BB962C8B-B14F-4D97-AF65-F5344CB8AC3E}">
        <p14:creationId xmlns:p14="http://schemas.microsoft.com/office/powerpoint/2010/main" val="35982948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8&quot;/&gt;&lt;/object&gt;&lt;object type=&quot;3&quot; unique_id=&quot;10004&quot;&gt;&lt;property id=&quot;20148&quot; value=&quot;5&quot;/&gt;&lt;property id=&quot;20300&quot; value=&quot;Slide 2 - &amp;quot;WIOA Annual Performance Report&amp;quot;&quot;/&gt;&lt;property id=&quot;20307&quot; value=&quot;287&quot;/&gt;&lt;/object&gt;&lt;object type=&quot;3&quot; unique_id=&quot;10005&quot;&gt;&lt;property id=&quot;20148&quot; value=&quot;5&quot;/&gt;&lt;property id=&quot;20300&quot; value=&quot;Slide 3&quot;/&gt;&lt;property id=&quot;20307&quot; value=&quot;280&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86&quot;/&gt;&lt;/object&gt;&lt;object type=&quot;3&quot; unique_id=&quot;10008&quot;&gt;&lt;property id=&quot;20148&quot; value=&quot;5&quot;/&gt;&lt;property id=&quot;20300&quot; value=&quot;Slide 6&quot;/&gt;&lt;property id=&quot;20307&quot; value=&quot;272&quot;/&gt;&lt;/object&gt;&lt;object type=&quot;3&quot; unique_id=&quot;10009&quot;&gt;&lt;property id=&quot;20148&quot; value=&quot;5&quot;/&gt;&lt;property id=&quot;20300&quot; value=&quot;Slide 7 - &amp;quot;WIOA Statewide Annual Report&amp;quot;&quot;/&gt;&lt;property id=&quot;20307&quot; value=&quot;276&quot;/&gt;&lt;/object&gt;&lt;object type=&quot;3&quot; unique_id=&quot;10010&quot;&gt;&lt;property id=&quot;20148&quot; value=&quot;5&quot;/&gt;&lt;property id=&quot;20300&quot; value=&quot;Slide 8 - &amp;quot;WIOA Annual Report: Important Dates&amp;quot;&quot;/&gt;&lt;property id=&quot;20307&quot; value=&quot;291&quot;/&gt;&lt;/object&gt;&lt;object type=&quot;3&quot; unique_id=&quot;10011&quot;&gt;&lt;property id=&quot;20148&quot; value=&quot;5&quot;/&gt;&lt;property id=&quot;20300&quot; value=&quot;Slide 9 - &amp;quot;Poll Question #1  What results can States expect to see in the WIOA Statewide Annual Performance Report for PY 2016&quot;/&gt;&lt;property id=&quot;20307&quot; value=&quot;258&quot;/&gt;&lt;/object&gt;&lt;object type=&quot;3&quot; unique_id=&quot;10012&quot;&gt;&lt;property id=&quot;20148&quot; value=&quot;5&quot;/&gt;&lt;property id=&quot;20300&quot; value=&quot;Slide 10 - &amp;quot;Poll Question #1 Discussion  What results can States expect to see in the WIOA Statewide Annual Performance Report&quot;/&gt;&lt;property id=&quot;20307&quot; value=&quot;290&quot;/&gt;&lt;/object&gt;&lt;object type=&quot;3&quot; unique_id=&quot;10013&quot;&gt;&lt;property id=&quot;20148&quot; value=&quot;5&quot;/&gt;&lt;property id=&quot;20300&quot; value=&quot;Slide 11 - &amp;quot;WIOA Annual Report – Contents: Indicators of Performance&amp;quot;&quot;/&gt;&lt;property id=&quot;20307&quot; value=&quot;292&quot;/&gt;&lt;/object&gt;&lt;object type=&quot;3&quot; unique_id=&quot;10014&quot;&gt;&lt;property id=&quot;20148&quot; value=&quot;5&quot;/&gt;&lt;property id=&quot;20300&quot; value=&quot;Slide 12 - &amp;quot;Annual Report – Contents &amp;quot;&quot;/&gt;&lt;property id=&quot;20307&quot; value=&quot;305&quot;/&gt;&lt;/object&gt;&lt;object type=&quot;3&quot; unique_id=&quot;10015&quot;&gt;&lt;property id=&quot;20148&quot; value=&quot;5&quot;/&gt;&lt;property id=&quot;20300&quot; value=&quot;Slide 13 - &amp;quot;WIOA Annual Report – Contents&amp;quot;&quot;/&gt;&lt;property id=&quot;20307&quot; value=&quot;304&quot;/&gt;&lt;/object&gt;&lt;object type=&quot;3&quot; unique_id=&quot;10016&quot;&gt;&lt;property id=&quot;20148&quot; value=&quot;5&quot;/&gt;&lt;property id=&quot;20300&quot; value=&quot;Slide 14 - &amp;quot;Workforce Integrated Performance System (WIPS)&amp;quot;&quot;/&gt;&lt;property id=&quot;20307&quot; value=&quot;296&quot;/&gt;&lt;/object&gt;&lt;object type=&quot;3&quot; unique_id=&quot;10017&quot;&gt;&lt;property id=&quot;20148&quot; value=&quot;5&quot;/&gt;&lt;property id=&quot;20300&quot; value=&quot;Slide 15 - &amp;quot;WIPS WIOA Annual Report Landing Page&amp;quot;&quot;/&gt;&lt;property id=&quot;20307&quot; value=&quot;299&quot;/&gt;&lt;/object&gt;&lt;object type=&quot;3&quot; unique_id=&quot;10018&quot;&gt;&lt;property id=&quot;20148&quot; value=&quot;5&quot;/&gt;&lt;property id=&quot;20300&quot; value=&quot;Slide 16 - &amp;quot;WIPS WIOA Annual Report&amp;quot;&quot;/&gt;&lt;property id=&quot;20307&quot; value=&quot;300&quot;/&gt;&lt;/object&gt;&lt;object type=&quot;3&quot; unique_id=&quot;10019&quot;&gt;&lt;property id=&quot;20148&quot; value=&quot;5&quot;/&gt;&lt;property id=&quot;20300&quot; value=&quot;Slide 17 - &amp;quot;WIPS - WIOA Annual Report&amp;quot;&quot;/&gt;&lt;property id=&quot;20307&quot; value=&quot;309&quot;/&gt;&lt;/object&gt;&lt;object type=&quot;3&quot; unique_id=&quot;10020&quot;&gt;&lt;property id=&quot;20148&quot; value=&quot;5&quot;/&gt;&lt;property id=&quot;20300&quot; value=&quot;Slide 18 - &amp;quot;WIPS - WIOA Annual Report&amp;quot;&quot;/&gt;&lt;property id=&quot;20307&quot; value=&quot;310&quot;/&gt;&lt;/object&gt;&lt;object type=&quot;3&quot; unique_id=&quot;10021&quot;&gt;&lt;property id=&quot;20148&quot; value=&quot;5&quot;/&gt;&lt;property id=&quot;20300&quot; value=&quot;Slide 19 - &amp;quot;WIPS - WIOA Annual Report&amp;quot;&quot;/&gt;&lt;property id=&quot;20307&quot; value=&quot;311&quot;/&gt;&lt;/object&gt;&lt;object type=&quot;3&quot; unique_id=&quot;10022&quot;&gt;&lt;property id=&quot;20148&quot; value=&quot;5&quot;/&gt;&lt;property id=&quot;20300&quot; value=&quot;Slide 20 - &amp;quot;WIPS - WIOA Annual Report&amp;quot;&quot;/&gt;&lt;property id=&quot;20307&quot; value=&quot;312&quot;/&gt;&lt;/object&gt;&lt;object type=&quot;3&quot; unique_id=&quot;10023&quot;&gt;&lt;property id=&quot;20148&quot; value=&quot;5&quot;/&gt;&lt;property id=&quot;20300&quot; value=&quot;Slide 21 - &amp;quot;WIPS - WIOA Annual Report FAQs&amp;quot;&quot;/&gt;&lt;property id=&quot;20307&quot; value=&quot;301&quot;/&gt;&lt;/object&gt;&lt;object type=&quot;3&quot; unique_id=&quot;10024&quot;&gt;&lt;property id=&quot;20148&quot; value=&quot;5&quot;/&gt;&lt;property id=&quot;20300&quot; value=&quot;Slide 22 - &amp;quot;Eligible Training Provider (ETP) Reports&amp;quot;&quot;/&gt;&lt;property id=&quot;20307&quot; value=&quot;298&quot;/&gt;&lt;/object&gt;&lt;object type=&quot;3&quot; unique_id=&quot;10025&quot;&gt;&lt;property id=&quot;20148&quot; value=&quot;5&quot;/&gt;&lt;property id=&quot;20300&quot; value=&quot;Slide 23 - &amp;quot;Effectiveness In Serving Employers&amp;quot;&quot;/&gt;&lt;property id=&quot;20307&quot; value=&quot;294&quot;/&gt;&lt;/object&gt;&lt;object type=&quot;3&quot; unique_id=&quot;10026&quot;&gt;&lt;property id=&quot;20148&quot; value=&quot;5&quot;/&gt;&lt;property id=&quot;20300&quot; value=&quot;Slide 24 - &amp;quot;WIOA Annual Report – Submission Questions&amp;quot;&quot;/&gt;&lt;property id=&quot;20307&quot; value=&quot;293&quot;/&gt;&lt;/object&gt;&lt;object type=&quot;3&quot; unique_id=&quot;10027&quot;&gt;&lt;property id=&quot;20148&quot; value=&quot;5&quot;/&gt;&lt;property id=&quot;20300&quot; value=&quot;Slide 25 - &amp;quot;Poll Question #2  For Effectiveness in Serving Employers, States must choose two of the three approaches described&quot;/&gt;&lt;property id=&quot;20307&quot; value=&quot;297&quot;/&gt;&lt;/object&gt;&lt;object type=&quot;3&quot; unique_id=&quot;10028&quot;&gt;&lt;property id=&quot;20148&quot; value=&quot;5&quot;/&gt;&lt;property id=&quot;20300&quot; value=&quot;Slide 26 - &amp;quot;Poll Question #2 Discussion  For Effectiveness in Serving Employers, States must choose two of the three approache&quot;/&gt;&lt;property id=&quot;20307&quot; value=&quot;306&quot;/&gt;&lt;/object&gt;&lt;object type=&quot;3&quot; unique_id=&quot;10029&quot;&gt;&lt;property id=&quot;20148&quot; value=&quot;5&quot;/&gt;&lt;property id=&quot;20300&quot; value=&quot;Slide 27 - &amp;quot;Poll Question #3  For Effectiveness in Serving Employers, States may develop their own approaches in lieu of repor&quot;/&gt;&lt;property id=&quot;20307&quot; value=&quot;307&quot;/&gt;&lt;/object&gt;&lt;object type=&quot;3&quot; unique_id=&quot;10030&quot;&gt;&lt;property id=&quot;20148&quot; value=&quot;5&quot;/&gt;&lt;property id=&quot;20300&quot; value=&quot;Slide 28 - &amp;quot;Poll Question #3 Discussion For Effectiveness in Serving Employers, States may develop their own approaches in lie&quot;/&gt;&lt;property id=&quot;20307&quot; value=&quot;308&quot;/&gt;&lt;/object&gt;&lt;object type=&quot;3&quot; unique_id=&quot;10031&quot;&gt;&lt;property id=&quot;20148&quot; value=&quot;5&quot;/&gt;&lt;property id=&quot;20300&quot; value=&quot;Slide 29 - &amp;quot;Key Take Aways&amp;quot;&quot;/&gt;&lt;property id=&quot;20307&quot; value=&quot;303&quot;/&gt;&lt;/object&gt;&lt;object type=&quot;3&quot; unique_id=&quot;10032&quot;&gt;&lt;property id=&quot;20148&quot; value=&quot;5&quot;/&gt;&lt;property id=&quot;20300&quot; value=&quot;Slide 30&quot;/&gt;&lt;property id=&quot;20307&quot; value=&quot;284&quot;/&gt;&lt;/object&gt;&lt;object type=&quot;3&quot; unique_id=&quot;10033&quot;&gt;&lt;property id=&quot;20148&quot; value=&quot;5&quot;/&gt;&lt;property id=&quot;20300&quot; value=&quot;Slide 31&quot;/&gt;&lt;property id=&quot;20307&quot; value=&quot;302&quot;/&gt;&lt;/object&gt;&lt;object type=&quot;3&quot; unique_id=&quot;10034&quot;&gt;&lt;property id=&quot;20148&quot; value=&quot;5&quot;/&gt;&lt;property id=&quot;20300&quot; value=&quot;Slide 32&quot;/&gt;&lt;property id=&quot;20307&quot; value=&quot;281&quot;/&gt;&lt;/object&gt;&lt;object type=&quot;3&quot; unique_id=&quot;10035&quot;&gt;&lt;property id=&quot;20148&quot; value=&quot;5&quot;/&gt;&lt;property id=&quot;20300&quot; value=&quot;Slide 33&quot;/&gt;&lt;property id=&quot;20307&quot; value=&quot;275&quot;/&gt;&lt;/object&gt;&lt;object type=&quot;3&quot; unique_id=&quot;10036&quot;&gt;&lt;property id=&quot;20148&quot; value=&quot;5&quot;/&gt;&lt;property id=&quot;20300&quot; value=&quot;Slide 34&quot;/&gt;&lt;property id=&quot;20307&quot; value=&quot;282&quot;/&gt;&lt;/object&gt;&lt;/object&gt;&lt;object type=&quot;8&quot; unique_id=&quot;10072&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F015E-6999-426A-BC7D-409AC2FCC986}">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89D6581-FF20-4325-BA6A-D76F7645C3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5872</TotalTime>
  <Words>1571</Words>
  <Application>Microsoft Office PowerPoint</Application>
  <PresentationFormat>On-screen Show (4:3)</PresentationFormat>
  <Paragraphs>245</Paragraphs>
  <Slides>33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Calibri</vt:lpstr>
      <vt:lpstr>Impact</vt:lpstr>
      <vt:lpstr>Times New Roman</vt:lpstr>
      <vt:lpstr>Webdings</vt:lpstr>
      <vt:lpstr>Wingdings</vt:lpstr>
      <vt:lpstr>Wingdings 2</vt:lpstr>
      <vt:lpstr>Wingdings 3</vt:lpstr>
      <vt:lpstr>Standard Slides</vt:lpstr>
      <vt:lpstr>Interactive Slides</vt:lpstr>
      <vt:lpstr>WIOA Annual Performance Report</vt:lpstr>
      <vt:lpstr>PowerPoint Presentation</vt:lpstr>
      <vt:lpstr>PowerPoint Presentation</vt:lpstr>
      <vt:lpstr>PowerPoint Presentation</vt:lpstr>
      <vt:lpstr>PowerPoint Presentation</vt:lpstr>
      <vt:lpstr>WIOA Statewide Annual Report</vt:lpstr>
      <vt:lpstr>WIOA Annual Report: Important Dates</vt:lpstr>
      <vt:lpstr>Poll Question #1  What results can States expect to see in the WIOA Statewide Annual Performance Report for PY 2016?</vt:lpstr>
      <vt:lpstr>Poll Question #1 Discussion  What results can States expect to see in the WIOA Statewide Annual Performance Report for  PY 2016?</vt:lpstr>
      <vt:lpstr>WIOA Annual Report – Contents: Indicators of Performance</vt:lpstr>
      <vt:lpstr>Annual Report – Contents </vt:lpstr>
      <vt:lpstr>WIOA Annual Report – Contents</vt:lpstr>
      <vt:lpstr>Workforce Integrated Performance System (WIPS)</vt:lpstr>
      <vt:lpstr>WIPS WIOA Annual Report Landing Page</vt:lpstr>
      <vt:lpstr>WIPS WIOA Annual Report</vt:lpstr>
      <vt:lpstr>WIPS - WIOA Annual Report</vt:lpstr>
      <vt:lpstr>WIPS - WIOA Annual Report</vt:lpstr>
      <vt:lpstr>WIPS - WIOA Annual Report</vt:lpstr>
      <vt:lpstr>WIPS - WIOA Annual Report</vt:lpstr>
      <vt:lpstr>WIPS - WIOA Annual Report FAQs</vt:lpstr>
      <vt:lpstr>Eligible Training Provider (ETP) Reports</vt:lpstr>
      <vt:lpstr>Effectiveness In Serving Employers</vt:lpstr>
      <vt:lpstr>WIOA Annual Report – Submission Questions</vt:lpstr>
      <vt:lpstr>Poll Question #2  For Effectiveness in Serving Employers, States must choose two of the three approaches described in the regulation to report on during the pilot program.</vt:lpstr>
      <vt:lpstr>Poll Question #2 Discussion  For Effectiveness in Serving Employers, States must choose two of the three approaches described in the regulation to report on during the pilot program.</vt:lpstr>
      <vt:lpstr>Poll Question #3  For Effectiveness in Serving Employers, States may develop their own approaches in lieu of reporting on two of the three approaches defined in the regulations and  guidance (TEGL 10-16) and submit them as alternate options on the WIOA Annual Report.</vt:lpstr>
      <vt:lpstr>Poll Question #3 Discussion For Effectiveness in Serving Employers, States may develop their own approaches in lieu of reporting on two of the three approaches defined in the regulations and  guidance (TEGL 10-16) and submit them as alternate options on the WIOA Annual Report.</vt:lpstr>
      <vt:lpstr>Key Take Aways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Jennifer Jacobs</cp:lastModifiedBy>
  <cp:revision>254</cp:revision>
  <cp:lastPrinted>2017-09-13T15:16:45Z</cp:lastPrinted>
  <dcterms:created xsi:type="dcterms:W3CDTF">2017-06-21T17:13:53Z</dcterms:created>
  <dcterms:modified xsi:type="dcterms:W3CDTF">2017-09-13T16:14:25Z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