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86" r:id="rId2"/>
    <p:sldId id="462" r:id="rId3"/>
    <p:sldId id="463" r:id="rId4"/>
    <p:sldId id="259" r:id="rId5"/>
    <p:sldId id="360" r:id="rId6"/>
    <p:sldId id="425" r:id="rId7"/>
    <p:sldId id="426" r:id="rId8"/>
    <p:sldId id="422" r:id="rId9"/>
    <p:sldId id="431" r:id="rId10"/>
    <p:sldId id="501" r:id="rId11"/>
    <p:sldId id="502" r:id="rId12"/>
    <p:sldId id="432" r:id="rId13"/>
    <p:sldId id="458" r:id="rId14"/>
    <p:sldId id="471" r:id="rId15"/>
    <p:sldId id="487" r:id="rId16"/>
    <p:sldId id="488" r:id="rId17"/>
    <p:sldId id="485" r:id="rId18"/>
    <p:sldId id="489" r:id="rId19"/>
    <p:sldId id="464" r:id="rId20"/>
    <p:sldId id="465" r:id="rId21"/>
    <p:sldId id="472" r:id="rId22"/>
    <p:sldId id="466" r:id="rId23"/>
    <p:sldId id="468" r:id="rId24"/>
    <p:sldId id="470" r:id="rId25"/>
    <p:sldId id="469" r:id="rId26"/>
    <p:sldId id="467" r:id="rId27"/>
    <p:sldId id="492" r:id="rId28"/>
    <p:sldId id="491" r:id="rId29"/>
    <p:sldId id="474" r:id="rId30"/>
    <p:sldId id="473" r:id="rId31"/>
    <p:sldId id="490" r:id="rId32"/>
    <p:sldId id="493" r:id="rId33"/>
    <p:sldId id="494" r:id="rId34"/>
    <p:sldId id="476" r:id="rId35"/>
    <p:sldId id="477" r:id="rId36"/>
    <p:sldId id="480" r:id="rId37"/>
    <p:sldId id="479" r:id="rId38"/>
    <p:sldId id="478" r:id="rId39"/>
    <p:sldId id="481" r:id="rId40"/>
    <p:sldId id="495" r:id="rId41"/>
    <p:sldId id="496" r:id="rId42"/>
    <p:sldId id="498" r:id="rId43"/>
    <p:sldId id="500" r:id="rId44"/>
    <p:sldId id="452" r:id="rId45"/>
    <p:sldId id="497" r:id="rId46"/>
    <p:sldId id="310" r:id="rId47"/>
  </p:sldIdLst>
  <p:sldSz cx="9144000" cy="6858000" type="screen4x3"/>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Acev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4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661" autoAdjust="0"/>
    <p:restoredTop sz="73504" autoAdjust="0"/>
  </p:normalViewPr>
  <p:slideViewPr>
    <p:cSldViewPr snapToGrid="0" snapToObjects="1">
      <p:cViewPr varScale="1">
        <p:scale>
          <a:sx n="64" d="100"/>
          <a:sy n="64" d="100"/>
        </p:scale>
        <p:origin x="1421" y="67"/>
      </p:cViewPr>
      <p:guideLst>
        <p:guide orient="horz" pos="2160"/>
        <p:guide pos="2880"/>
      </p:guideLst>
    </p:cSldViewPr>
  </p:slideViewPr>
  <p:outlineViewPr>
    <p:cViewPr>
      <p:scale>
        <a:sx n="33" d="100"/>
        <a:sy n="33" d="100"/>
      </p:scale>
      <p:origin x="18" y="100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9/13/2017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9/13/2017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11</a:t>
            </a:fld>
            <a:endParaRPr lang="en-US"/>
          </a:p>
        </p:txBody>
      </p:sp>
    </p:spTree>
    <p:extLst>
      <p:ext uri="{BB962C8B-B14F-4D97-AF65-F5344CB8AC3E}">
        <p14:creationId xmlns:p14="http://schemas.microsoft.com/office/powerpoint/2010/main" val="150967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13</a:t>
            </a:fld>
            <a:endParaRPr lang="en-US"/>
          </a:p>
        </p:txBody>
      </p:sp>
    </p:spTree>
    <p:extLst>
      <p:ext uri="{BB962C8B-B14F-4D97-AF65-F5344CB8AC3E}">
        <p14:creationId xmlns:p14="http://schemas.microsoft.com/office/powerpoint/2010/main" val="359257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14</a:t>
            </a:fld>
            <a:endParaRPr lang="en-US"/>
          </a:p>
        </p:txBody>
      </p:sp>
    </p:spTree>
    <p:extLst>
      <p:ext uri="{BB962C8B-B14F-4D97-AF65-F5344CB8AC3E}">
        <p14:creationId xmlns:p14="http://schemas.microsoft.com/office/powerpoint/2010/main" val="418771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15</a:t>
            </a:fld>
            <a:endParaRPr lang="en-US"/>
          </a:p>
        </p:txBody>
      </p:sp>
    </p:spTree>
    <p:extLst>
      <p:ext uri="{BB962C8B-B14F-4D97-AF65-F5344CB8AC3E}">
        <p14:creationId xmlns:p14="http://schemas.microsoft.com/office/powerpoint/2010/main" val="418771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16</a:t>
            </a:fld>
            <a:endParaRPr lang="en-US"/>
          </a:p>
        </p:txBody>
      </p:sp>
    </p:spTree>
    <p:extLst>
      <p:ext uri="{BB962C8B-B14F-4D97-AF65-F5344CB8AC3E}">
        <p14:creationId xmlns:p14="http://schemas.microsoft.com/office/powerpoint/2010/main" val="418771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17</a:t>
            </a:fld>
            <a:endParaRPr lang="en-US"/>
          </a:p>
        </p:txBody>
      </p:sp>
    </p:spTree>
    <p:extLst>
      <p:ext uri="{BB962C8B-B14F-4D97-AF65-F5344CB8AC3E}">
        <p14:creationId xmlns:p14="http://schemas.microsoft.com/office/powerpoint/2010/main" val="149823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18</a:t>
            </a:fld>
            <a:endParaRPr lang="en-US"/>
          </a:p>
        </p:txBody>
      </p:sp>
    </p:spTree>
    <p:extLst>
      <p:ext uri="{BB962C8B-B14F-4D97-AF65-F5344CB8AC3E}">
        <p14:creationId xmlns:p14="http://schemas.microsoft.com/office/powerpoint/2010/main" val="258165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19</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20</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21</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22</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23</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24</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25</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26</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27</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28</a:t>
            </a:fld>
            <a:endParaRPr lang="en-US"/>
          </a:p>
        </p:txBody>
      </p:sp>
    </p:spTree>
    <p:extLst>
      <p:ext uri="{BB962C8B-B14F-4D97-AF65-F5344CB8AC3E}">
        <p14:creationId xmlns:p14="http://schemas.microsoft.com/office/powerpoint/2010/main" val="2581656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29</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30</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31</a:t>
            </a:fld>
            <a:endParaRPr lang="en-US"/>
          </a:p>
        </p:txBody>
      </p:sp>
    </p:spTree>
    <p:extLst>
      <p:ext uri="{BB962C8B-B14F-4D97-AF65-F5344CB8AC3E}">
        <p14:creationId xmlns:p14="http://schemas.microsoft.com/office/powerpoint/2010/main" val="258165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32</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33</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34</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35</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36</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37</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38</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39</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40</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41</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134252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42</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43</a:t>
            </a:fld>
            <a:endParaRPr lang="en-US"/>
          </a:p>
        </p:txBody>
      </p:sp>
    </p:spTree>
    <p:extLst>
      <p:ext uri="{BB962C8B-B14F-4D97-AF65-F5344CB8AC3E}">
        <p14:creationId xmlns:p14="http://schemas.microsoft.com/office/powerpoint/2010/main" val="211823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44</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45</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46</a:t>
            </a:fld>
            <a:endParaRPr lang="en-US"/>
          </a:p>
        </p:txBody>
      </p:sp>
    </p:spTree>
    <p:extLst>
      <p:ext uri="{BB962C8B-B14F-4D97-AF65-F5344CB8AC3E}">
        <p14:creationId xmlns:p14="http://schemas.microsoft.com/office/powerpoint/2010/main" val="58795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5</a:t>
            </a:fld>
            <a:endParaRPr lang="en-US"/>
          </a:p>
        </p:txBody>
      </p:sp>
    </p:spTree>
    <p:extLst>
      <p:ext uri="{BB962C8B-B14F-4D97-AF65-F5344CB8AC3E}">
        <p14:creationId xmlns:p14="http://schemas.microsoft.com/office/powerpoint/2010/main" val="417885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6</a:t>
            </a:fld>
            <a:endParaRPr lang="en-US"/>
          </a:p>
        </p:txBody>
      </p:sp>
    </p:spTree>
    <p:extLst>
      <p:ext uri="{BB962C8B-B14F-4D97-AF65-F5344CB8AC3E}">
        <p14:creationId xmlns:p14="http://schemas.microsoft.com/office/powerpoint/2010/main" val="214207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353269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9</a:t>
            </a:fld>
            <a:endParaRPr lang="en-US"/>
          </a:p>
        </p:txBody>
      </p:sp>
    </p:spTree>
    <p:extLst>
      <p:ext uri="{BB962C8B-B14F-4D97-AF65-F5344CB8AC3E}">
        <p14:creationId xmlns:p14="http://schemas.microsoft.com/office/powerpoint/2010/main" val="424610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10</a:t>
            </a:fld>
            <a:endParaRPr lang="en-US"/>
          </a:p>
        </p:txBody>
      </p:sp>
    </p:spTree>
    <p:extLst>
      <p:ext uri="{BB962C8B-B14F-4D97-AF65-F5344CB8AC3E}">
        <p14:creationId xmlns:p14="http://schemas.microsoft.com/office/powerpoint/2010/main" val="258517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a:t>Clicks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spTree>
    <p:extLst>
      <p:ext uri="{BB962C8B-B14F-4D97-AF65-F5344CB8AC3E}">
        <p14:creationId xmlns:p14="http://schemas.microsoft.com/office/powerpoint/2010/main" val="151282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descr="TAACCCT-Learning-Network-logo.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478816" y="6121397"/>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hdr="0" ftr="0" dt="0"/>
  <p:txStyles>
    <p:titleStyle>
      <a:lvl1pPr algn="l" defTabSz="457200" rtl="0" eaLnBrk="1" latinLnBrk="0" hangingPunct="1">
        <a:spcBef>
          <a:spcPct val="0"/>
        </a:spcBef>
        <a:buNone/>
        <a:defRPr sz="1600" b="1" i="0" u="none"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TAACCCT@dol.gov"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TAACCCT.workforceGPS.org"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mailto:TAACCCT@dol.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accct.workforcegps.org/resources/2016/07/13/11/53/TAACCCT_Performance_Key_Resourc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Opening Poll</a:t>
            </a:r>
          </a:p>
        </p:txBody>
      </p:sp>
      <p:sp>
        <p:nvSpPr>
          <p:cNvPr id="3" name="Content Placeholder 2"/>
          <p:cNvSpPr>
            <a:spLocks noGrp="1"/>
          </p:cNvSpPr>
          <p:nvPr>
            <p:ph idx="1"/>
          </p:nvPr>
        </p:nvSpPr>
        <p:spPr/>
        <p:txBody>
          <a:bodyPr/>
          <a:lstStyle/>
          <a:p>
            <a:pPr marL="0" indent="0">
              <a:buNone/>
            </a:pPr>
            <a:r>
              <a:rPr lang="en-US" dirty="0"/>
              <a:t>Which grant rounds do you work on?  </a:t>
            </a:r>
          </a:p>
          <a:p>
            <a:pPr marL="0" indent="0">
              <a:buNone/>
            </a:pPr>
            <a:endParaRPr lang="en-US" dirty="0"/>
          </a:p>
          <a:p>
            <a:pPr marL="0" indent="0">
              <a:buNone/>
            </a:pPr>
            <a:r>
              <a:rPr lang="en-US" dirty="0"/>
              <a:t>(Select One)</a:t>
            </a:r>
          </a:p>
          <a:p>
            <a:pPr marL="0" indent="0">
              <a:buNone/>
            </a:pPr>
            <a:endParaRPr lang="en-US" dirty="0"/>
          </a:p>
          <a:p>
            <a:pPr marL="457200" indent="-457200">
              <a:buAutoNum type="alphaLcParenR"/>
            </a:pPr>
            <a:r>
              <a:rPr lang="en-US" dirty="0"/>
              <a:t>Round 3</a:t>
            </a:r>
          </a:p>
          <a:p>
            <a:pPr marL="457200" indent="-457200">
              <a:buAutoNum type="alphaLcParenR"/>
            </a:pPr>
            <a:r>
              <a:rPr lang="en-US" dirty="0"/>
              <a:t>Round 4</a:t>
            </a:r>
          </a:p>
          <a:p>
            <a:pPr marL="457200" indent="-457200">
              <a:buAutoNum type="alphaLcParenR"/>
            </a:pPr>
            <a:r>
              <a:rPr lang="en-US" dirty="0"/>
              <a:t>Rounds 3 and 4</a:t>
            </a:r>
          </a:p>
          <a:p>
            <a:pPr marL="457200" indent="-457200">
              <a:buAutoNum type="alphaLcParenR"/>
            </a:pPr>
            <a:r>
              <a:rPr lang="en-US" dirty="0"/>
              <a:t>I’m not a grantee</a:t>
            </a:r>
          </a:p>
          <a:p>
            <a:pPr marL="0" indent="0">
              <a:buNone/>
            </a:pPr>
            <a:endParaRPr lang="en-US" dirty="0"/>
          </a:p>
          <a:p>
            <a:pPr marL="457200" indent="-457200">
              <a:buAutoNum type="alphaLcParen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a:t>
            </a:fld>
            <a:endParaRPr lang="en-US"/>
          </a:p>
        </p:txBody>
      </p:sp>
    </p:spTree>
    <p:extLst>
      <p:ext uri="{BB962C8B-B14F-4D97-AF65-F5344CB8AC3E}">
        <p14:creationId xmlns:p14="http://schemas.microsoft.com/office/powerpoint/2010/main" val="38436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a:t>
            </a:r>
          </a:p>
        </p:txBody>
      </p:sp>
      <p:sp>
        <p:nvSpPr>
          <p:cNvPr id="3" name="Content Placeholder 2"/>
          <p:cNvSpPr>
            <a:spLocks noGrp="1"/>
          </p:cNvSpPr>
          <p:nvPr>
            <p:ph idx="1"/>
          </p:nvPr>
        </p:nvSpPr>
        <p:spPr/>
        <p:txBody>
          <a:bodyPr/>
          <a:lstStyle/>
          <a:p>
            <a:pPr marL="0" indent="0">
              <a:buNone/>
            </a:pPr>
            <a:r>
              <a:rPr lang="en-US" sz="2800" dirty="0"/>
              <a:t>If a student earns a certificate or a degree in year one and another certificate or degree in year two, do you only count them in B.6a and B.6c for the year they earned these certificates?  </a:t>
            </a:r>
          </a:p>
          <a:p>
            <a:pPr marL="0" indent="0">
              <a:buNone/>
            </a:pPr>
            <a:endParaRPr lang="en-US" sz="2800" dirty="0"/>
          </a:p>
          <a:p>
            <a:pPr marL="0" indent="0">
              <a:buNone/>
            </a:pPr>
            <a:r>
              <a:rPr lang="en-US" sz="2800" dirty="0"/>
              <a:t>If we add all the APRs together, wouldn’t that double count the number of students earning a certificate?</a:t>
            </a:r>
          </a:p>
          <a:p>
            <a:pPr marL="0" indent="0">
              <a:buNone/>
            </a:pP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10</a:t>
            </a:fld>
            <a:endParaRPr lang="en-US"/>
          </a:p>
        </p:txBody>
      </p:sp>
    </p:spTree>
    <p:extLst>
      <p:ext uri="{BB962C8B-B14F-4D97-AF65-F5344CB8AC3E}">
        <p14:creationId xmlns:p14="http://schemas.microsoft.com/office/powerpoint/2010/main" val="368160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Answer</a:t>
            </a:r>
          </a:p>
        </p:txBody>
      </p:sp>
      <p:sp>
        <p:nvSpPr>
          <p:cNvPr id="3" name="Content Placeholder 2"/>
          <p:cNvSpPr>
            <a:spLocks noGrp="1"/>
          </p:cNvSpPr>
          <p:nvPr>
            <p:ph idx="1"/>
          </p:nvPr>
        </p:nvSpPr>
        <p:spPr>
          <a:xfrm>
            <a:off x="457200" y="1600200"/>
            <a:ext cx="8398042" cy="4525963"/>
          </a:xfrm>
        </p:spPr>
        <p:txBody>
          <a:bodyPr>
            <a:normAutofit/>
          </a:bodyPr>
          <a:lstStyle/>
          <a:p>
            <a:pPr marL="0" indent="0">
              <a:buNone/>
            </a:pPr>
            <a:r>
              <a:rPr lang="en-US" sz="2400" dirty="0"/>
              <a:t>Yes, [you count them in the year the certificate was earned.]</a:t>
            </a:r>
          </a:p>
          <a:p>
            <a:r>
              <a:rPr lang="en-US" sz="2400" dirty="0"/>
              <a:t>Because of this, you can’t extract the number of students earning a certificate from the performance data (though you might be able to from your own internal data)</a:t>
            </a:r>
          </a:p>
          <a:p>
            <a:r>
              <a:rPr lang="en-US" sz="2400" dirty="0"/>
              <a:t>In addition, a student could be double counted in a single year because he/she can be counted in more than one sub category of B.6 (B.6a, B.6b or B,6c)</a:t>
            </a:r>
          </a:p>
          <a:p>
            <a:r>
              <a:rPr lang="en-US" sz="2400" dirty="0"/>
              <a:t>The closest you can get to counting how many students earned a certificate is B.2, because to qualify as a completer you have to earn a certificate and you only count them as a completer once</a:t>
            </a:r>
          </a:p>
        </p:txBody>
      </p:sp>
      <p:sp>
        <p:nvSpPr>
          <p:cNvPr id="4" name="Slide Number Placeholder 3"/>
          <p:cNvSpPr>
            <a:spLocks noGrp="1"/>
          </p:cNvSpPr>
          <p:nvPr>
            <p:ph type="sldNum" sz="quarter" idx="12"/>
          </p:nvPr>
        </p:nvSpPr>
        <p:spPr/>
        <p:txBody>
          <a:bodyPr/>
          <a:lstStyle/>
          <a:p>
            <a:fld id="{2F535CF6-78E6-204E-AB98-C09B348E109C}" type="slidenum">
              <a:rPr lang="en-US" smtClean="0"/>
              <a:t>11</a:t>
            </a:fld>
            <a:endParaRPr lang="en-US"/>
          </a:p>
        </p:txBody>
      </p:sp>
    </p:spTree>
    <p:extLst>
      <p:ext uri="{BB962C8B-B14F-4D97-AF65-F5344CB8AC3E}">
        <p14:creationId xmlns:p14="http://schemas.microsoft.com/office/powerpoint/2010/main" val="408900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Quarterly Narrative Progress Report (QNPR) Best Practices and Tips</a:t>
            </a:r>
          </a:p>
        </p:txBody>
      </p:sp>
      <p:sp>
        <p:nvSpPr>
          <p:cNvPr id="3" name="Text Placeholder 2"/>
          <p:cNvSpPr>
            <a:spLocks noGrp="1"/>
          </p:cNvSpPr>
          <p:nvPr>
            <p:ph type="body" idx="1"/>
          </p:nvPr>
        </p:nvSpPr>
        <p:spPr/>
        <p:txBody>
          <a:bodyPr/>
          <a:lstStyle/>
          <a:p>
            <a:r>
              <a:rPr lang="en-US" sz="4800" dirty="0"/>
              <a:t>Today’s Special Topic</a:t>
            </a:r>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12</a:t>
            </a:fld>
            <a:endParaRPr lang="en-US"/>
          </a:p>
        </p:txBody>
      </p:sp>
    </p:spTree>
    <p:extLst>
      <p:ext uri="{BB962C8B-B14F-4D97-AF65-F5344CB8AC3E}">
        <p14:creationId xmlns:p14="http://schemas.microsoft.com/office/powerpoint/2010/main" val="328553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What is the QNPR?</a:t>
            </a:r>
          </a:p>
        </p:txBody>
      </p:sp>
      <p:sp>
        <p:nvSpPr>
          <p:cNvPr id="3" name="Content Placeholder 2"/>
          <p:cNvSpPr>
            <a:spLocks noGrp="1"/>
          </p:cNvSpPr>
          <p:nvPr>
            <p:ph idx="1"/>
          </p:nvPr>
        </p:nvSpPr>
        <p:spPr/>
        <p:txBody>
          <a:bodyPr/>
          <a:lstStyle/>
          <a:p>
            <a:r>
              <a:rPr lang="en-US" sz="2800" dirty="0"/>
              <a:t>Quarterly Narrative Progress Report</a:t>
            </a:r>
          </a:p>
          <a:p>
            <a:pPr lvl="1"/>
            <a:r>
              <a:rPr lang="en-US" sz="2800" dirty="0"/>
              <a:t>It is a quarterly progress report on your program activities</a:t>
            </a:r>
          </a:p>
          <a:p>
            <a:pPr lvl="1"/>
            <a:endParaRPr lang="en-US" sz="2800" dirty="0"/>
          </a:p>
          <a:p>
            <a:pPr lvl="1"/>
            <a:r>
              <a:rPr lang="en-US" sz="2800" dirty="0"/>
              <a:t>Status update to the regional and national office on achieving your objectives in your SOW</a:t>
            </a:r>
          </a:p>
          <a:p>
            <a:pPr lvl="1"/>
            <a:endParaRPr lang="en-US" sz="2800" dirty="0"/>
          </a:p>
          <a:p>
            <a:pPr lvl="1"/>
            <a:r>
              <a:rPr lang="en-US" sz="2800" dirty="0"/>
              <a:t>More Qualitative than Quantitative </a:t>
            </a:r>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13</a:t>
            </a:fld>
            <a:endParaRPr lang="en-US"/>
          </a:p>
        </p:txBody>
      </p:sp>
    </p:spTree>
    <p:extLst>
      <p:ext uri="{BB962C8B-B14F-4D97-AF65-F5344CB8AC3E}">
        <p14:creationId xmlns:p14="http://schemas.microsoft.com/office/powerpoint/2010/main" val="143957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Notes on Today’s Webinar</a:t>
            </a:r>
          </a:p>
        </p:txBody>
      </p:sp>
      <p:sp>
        <p:nvSpPr>
          <p:cNvPr id="3" name="Content Placeholder 2"/>
          <p:cNvSpPr>
            <a:spLocks noGrp="1"/>
          </p:cNvSpPr>
          <p:nvPr>
            <p:ph idx="1"/>
          </p:nvPr>
        </p:nvSpPr>
        <p:spPr/>
        <p:txBody>
          <a:bodyPr/>
          <a:lstStyle/>
          <a:p>
            <a:r>
              <a:rPr lang="en-US" sz="2800" dirty="0"/>
              <a:t>We are covering both </a:t>
            </a:r>
            <a:r>
              <a:rPr lang="en-US" sz="2800" b="1" dirty="0"/>
              <a:t>requirements</a:t>
            </a:r>
            <a:r>
              <a:rPr lang="en-US" sz="2800" dirty="0"/>
              <a:t> and </a:t>
            </a:r>
            <a:r>
              <a:rPr lang="en-US" sz="2800" b="1" dirty="0"/>
              <a:t>best practices</a:t>
            </a:r>
          </a:p>
          <a:p>
            <a:pPr marL="0" indent="0">
              <a:buNone/>
            </a:pPr>
            <a:endParaRPr lang="en-US" sz="2800" b="1" dirty="0"/>
          </a:p>
          <a:p>
            <a:r>
              <a:rPr lang="en-US" sz="2800" dirty="0"/>
              <a:t>Offering TLN’s perspective, not necessarily your FPO’s perspective</a:t>
            </a:r>
          </a:p>
          <a:p>
            <a:endParaRPr lang="en-US" sz="2800" dirty="0"/>
          </a:p>
          <a:p>
            <a:r>
              <a:rPr lang="en-US" sz="2800" dirty="0"/>
              <a:t>TAACCCT is a capacity building grant, the QNPR can be the best report to DOL to capture your capacity building effort</a:t>
            </a:r>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14</a:t>
            </a:fld>
            <a:endParaRPr lang="en-US"/>
          </a:p>
        </p:txBody>
      </p:sp>
    </p:spTree>
    <p:extLst>
      <p:ext uri="{BB962C8B-B14F-4D97-AF65-F5344CB8AC3E}">
        <p14:creationId xmlns:p14="http://schemas.microsoft.com/office/powerpoint/2010/main" val="303336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Last QNPR for Round 3 Grantees</a:t>
            </a:r>
          </a:p>
        </p:txBody>
      </p:sp>
      <p:sp>
        <p:nvSpPr>
          <p:cNvPr id="3" name="Content Placeholder 2"/>
          <p:cNvSpPr>
            <a:spLocks noGrp="1"/>
          </p:cNvSpPr>
          <p:nvPr>
            <p:ph idx="1"/>
          </p:nvPr>
        </p:nvSpPr>
        <p:spPr/>
        <p:txBody>
          <a:bodyPr/>
          <a:lstStyle/>
          <a:p>
            <a:r>
              <a:rPr lang="en-US" dirty="0"/>
              <a:t>The next QNPR due (by November 14) will be the last one due for Round 3 Grantees</a:t>
            </a:r>
          </a:p>
          <a:p>
            <a:pPr marL="0" indent="0">
              <a:buNone/>
            </a:pPr>
            <a:endParaRPr lang="en-US" dirty="0"/>
          </a:p>
          <a:p>
            <a:pPr lvl="1"/>
            <a:r>
              <a:rPr lang="en-US" dirty="0"/>
              <a:t>For Round 3, this QNPR should be a final summary of the entire life of the grant</a:t>
            </a:r>
          </a:p>
          <a:p>
            <a:pPr lvl="2"/>
            <a:r>
              <a:rPr lang="en-US" dirty="0"/>
              <a:t>Not just of the year or quarter</a:t>
            </a:r>
          </a:p>
          <a:p>
            <a:pPr lvl="1"/>
            <a:endParaRPr lang="en-US" dirty="0"/>
          </a:p>
          <a:p>
            <a:pPr lvl="1"/>
            <a:r>
              <a:rPr lang="en-US" dirty="0"/>
              <a:t>All activities and deliverables should be marked as either complete or incomplete. If some are incomplete, you can use the text section to describe their status</a:t>
            </a:r>
          </a:p>
          <a:p>
            <a:pPr marL="338137" lvl="1" indent="0">
              <a:buNone/>
            </a:pPr>
            <a:endParaRPr lang="en-US" sz="2800"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15</a:t>
            </a:fld>
            <a:endParaRPr lang="en-US"/>
          </a:p>
        </p:txBody>
      </p:sp>
    </p:spTree>
    <p:extLst>
      <p:ext uri="{BB962C8B-B14F-4D97-AF65-F5344CB8AC3E}">
        <p14:creationId xmlns:p14="http://schemas.microsoft.com/office/powerpoint/2010/main" val="231089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Last QNPR for Round 3 Grantees</a:t>
            </a:r>
          </a:p>
        </p:txBody>
      </p:sp>
      <p:sp>
        <p:nvSpPr>
          <p:cNvPr id="3" name="Content Placeholder 2"/>
          <p:cNvSpPr>
            <a:spLocks noGrp="1"/>
          </p:cNvSpPr>
          <p:nvPr>
            <p:ph idx="1"/>
          </p:nvPr>
        </p:nvSpPr>
        <p:spPr/>
        <p:txBody>
          <a:bodyPr/>
          <a:lstStyle/>
          <a:p>
            <a:r>
              <a:rPr lang="en-US" dirty="0"/>
              <a:t>Reports generate automatically on </a:t>
            </a:r>
            <a:r>
              <a:rPr lang="en-US" b="1" dirty="0"/>
              <a:t>October 1</a:t>
            </a:r>
          </a:p>
          <a:p>
            <a:pPr lvl="1"/>
            <a:r>
              <a:rPr lang="en-US" dirty="0"/>
              <a:t>Not available ahead of time</a:t>
            </a:r>
          </a:p>
          <a:p>
            <a:pPr lvl="1"/>
            <a:r>
              <a:rPr lang="en-US" dirty="0"/>
              <a:t>We understand this is </a:t>
            </a:r>
            <a:r>
              <a:rPr lang="en-US" b="1" dirty="0"/>
              <a:t>AFTER</a:t>
            </a:r>
            <a:r>
              <a:rPr lang="en-US" dirty="0"/>
              <a:t> the end of the 2017 fiscal year</a:t>
            </a:r>
          </a:p>
          <a:p>
            <a:pPr lvl="1"/>
            <a:r>
              <a:rPr lang="en-US" dirty="0"/>
              <a:t>This is done on purpose so as not to shorten the last quarter</a:t>
            </a:r>
          </a:p>
          <a:p>
            <a:endParaRPr lang="en-US" dirty="0"/>
          </a:p>
          <a:p>
            <a:r>
              <a:rPr lang="en-US" dirty="0"/>
              <a:t>Is someone who is unfamiliar with this process be the one submitting this report? Did you answer C in the above poll?</a:t>
            </a:r>
          </a:p>
          <a:p>
            <a:pPr lvl="1"/>
            <a:r>
              <a:rPr lang="en-US" dirty="0"/>
              <a:t>Please do not hesitate to ask for assistance through the TAACCCT mailbox and copy your FPO</a:t>
            </a:r>
          </a:p>
          <a:p>
            <a:pPr lvl="1"/>
            <a:r>
              <a:rPr lang="en-US" dirty="0"/>
              <a:t>Make sure your Authorized Rep is up to date (more on this to come)</a:t>
            </a:r>
          </a:p>
          <a:p>
            <a:pPr lvl="1"/>
            <a:endParaRPr lang="en-US" dirty="0"/>
          </a:p>
          <a:p>
            <a:pPr lvl="1"/>
            <a:endParaRPr lang="en-US" sz="2800"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16</a:t>
            </a:fld>
            <a:endParaRPr lang="en-US"/>
          </a:p>
        </p:txBody>
      </p:sp>
    </p:spTree>
    <p:extLst>
      <p:ext uri="{BB962C8B-B14F-4D97-AF65-F5344CB8AC3E}">
        <p14:creationId xmlns:p14="http://schemas.microsoft.com/office/powerpoint/2010/main" val="290804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QNPRs by the Numbers</a:t>
            </a:r>
          </a:p>
        </p:txBody>
      </p:sp>
      <p:sp>
        <p:nvSpPr>
          <p:cNvPr id="3" name="Content Placeholder 2"/>
          <p:cNvSpPr>
            <a:spLocks noGrp="1"/>
          </p:cNvSpPr>
          <p:nvPr>
            <p:ph idx="1"/>
          </p:nvPr>
        </p:nvSpPr>
        <p:spPr>
          <a:xfrm>
            <a:off x="457200" y="1600200"/>
            <a:ext cx="4813443" cy="4525963"/>
          </a:xfrm>
        </p:spPr>
        <p:txBody>
          <a:bodyPr/>
          <a:lstStyle/>
          <a:p>
            <a:r>
              <a:rPr lang="en-US" sz="2400" dirty="0"/>
              <a:t>2,657 Programs Launched Nationally to Date!</a:t>
            </a:r>
          </a:p>
          <a:p>
            <a:endParaRPr lang="en-US" sz="2400" dirty="0"/>
          </a:p>
          <a:p>
            <a:pPr lvl="1"/>
            <a:r>
              <a:rPr lang="en-US" sz="2400" dirty="0"/>
              <a:t>96% of Round 3 programs planned have been launched as of March 31, 2017</a:t>
            </a:r>
          </a:p>
          <a:p>
            <a:pPr lvl="1"/>
            <a:r>
              <a:rPr lang="en-US" sz="2400" dirty="0"/>
              <a:t>94% of Round 4 programs planned have been launched as of March 31, 2017</a:t>
            </a:r>
          </a:p>
          <a:p>
            <a:endParaRPr lang="en-US" sz="2400" dirty="0"/>
          </a:p>
          <a:p>
            <a:pPr lvl="1"/>
            <a:endParaRPr lang="en-US" sz="2800" b="1"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17</a:t>
            </a:fld>
            <a:endParaRPr lang="en-US"/>
          </a:p>
        </p:txBody>
      </p:sp>
      <p:pic>
        <p:nvPicPr>
          <p:cNvPr id="1026" name="Picture 2" descr="C:\Users\martin.cheryl.l\AppData\Local\Microsoft\Windows\Temporary Internet Files\Content.IE5\6BL70ZVG\img-th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643" y="1359612"/>
            <a:ext cx="3428144" cy="499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1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QNPRs by the Numbers</a:t>
            </a:r>
          </a:p>
        </p:txBody>
      </p:sp>
      <p:sp>
        <p:nvSpPr>
          <p:cNvPr id="3" name="Content Placeholder 2"/>
          <p:cNvSpPr>
            <a:spLocks noGrp="1"/>
          </p:cNvSpPr>
          <p:nvPr>
            <p:ph idx="1"/>
          </p:nvPr>
        </p:nvSpPr>
        <p:spPr>
          <a:xfrm>
            <a:off x="457200" y="1360170"/>
            <a:ext cx="8229600" cy="4765993"/>
          </a:xfrm>
        </p:spPr>
        <p:txBody>
          <a:bodyPr>
            <a:normAutofit/>
          </a:bodyPr>
          <a:lstStyle/>
          <a:p>
            <a:pPr marL="0" indent="0">
              <a:buNone/>
            </a:pPr>
            <a:r>
              <a:rPr lang="en-US" sz="2400" dirty="0"/>
              <a:t>Were there any direct hires of program of study completers by employer?</a:t>
            </a:r>
          </a:p>
          <a:p>
            <a:pPr marL="0" indent="0">
              <a:buNone/>
            </a:pPr>
            <a:endParaRPr lang="en-US" sz="2400" dirty="0"/>
          </a:p>
          <a:p>
            <a:r>
              <a:rPr lang="en-US" sz="2400" dirty="0"/>
              <a:t>226 out of 256 grantees (88%) responded “yes” in at least one quarter</a:t>
            </a:r>
          </a:p>
          <a:p>
            <a:r>
              <a:rPr lang="en-US" sz="2400" dirty="0"/>
              <a:t>8 grantees have had direct hires in every quarter to date (Rounds 3 and 4)</a:t>
            </a:r>
          </a:p>
          <a:p>
            <a:pPr lvl="1"/>
            <a:r>
              <a:rPr lang="en-US" sz="2400" dirty="0"/>
              <a:t>1-3 quarters: 31 (12%)</a:t>
            </a:r>
          </a:p>
          <a:p>
            <a:pPr lvl="1"/>
            <a:r>
              <a:rPr lang="en-US" sz="2400" dirty="0"/>
              <a:t>4-6 quarters:  19  (7%)</a:t>
            </a:r>
          </a:p>
          <a:p>
            <a:pPr lvl="1"/>
            <a:r>
              <a:rPr lang="en-US" sz="2400" dirty="0"/>
              <a:t>7-9 quarters:  71 (28%)</a:t>
            </a:r>
          </a:p>
          <a:p>
            <a:pPr lvl="1"/>
            <a:r>
              <a:rPr lang="en-US" sz="2400" dirty="0"/>
              <a:t>10 or more: 105  (41%)</a:t>
            </a:r>
          </a:p>
          <a:p>
            <a:endParaRPr lang="en-US" sz="2400" dirty="0"/>
          </a:p>
          <a:p>
            <a:pPr lvl="1"/>
            <a:endParaRPr lang="en-US" sz="2800" b="1"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18</a:t>
            </a:fld>
            <a:endParaRPr lang="en-US"/>
          </a:p>
        </p:txBody>
      </p:sp>
    </p:spTree>
    <p:extLst>
      <p:ext uri="{BB962C8B-B14F-4D97-AF65-F5344CB8AC3E}">
        <p14:creationId xmlns:p14="http://schemas.microsoft.com/office/powerpoint/2010/main" val="128436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When is the QNPR due?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420567"/>
            <a:ext cx="8229600" cy="330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F535CF6-78E6-204E-AB98-C09B348E109C}" type="slidenum">
              <a:rPr lang="en-US" smtClean="0"/>
              <a:t>19</a:t>
            </a:fld>
            <a:endParaRPr lang="en-US"/>
          </a:p>
        </p:txBody>
      </p:sp>
    </p:spTree>
    <p:extLst>
      <p:ext uri="{BB962C8B-B14F-4D97-AF65-F5344CB8AC3E}">
        <p14:creationId xmlns:p14="http://schemas.microsoft.com/office/powerpoint/2010/main" val="220742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Opening Poll</a:t>
            </a:r>
          </a:p>
        </p:txBody>
      </p:sp>
      <p:sp>
        <p:nvSpPr>
          <p:cNvPr id="3" name="Content Placeholder 2"/>
          <p:cNvSpPr>
            <a:spLocks noGrp="1"/>
          </p:cNvSpPr>
          <p:nvPr>
            <p:ph idx="1"/>
          </p:nvPr>
        </p:nvSpPr>
        <p:spPr/>
        <p:txBody>
          <a:bodyPr/>
          <a:lstStyle/>
          <a:p>
            <a:pPr marL="0" indent="0">
              <a:buNone/>
            </a:pPr>
            <a:r>
              <a:rPr lang="en-US" dirty="0"/>
              <a:t>Which option best describes the status of your 2017 APR?</a:t>
            </a:r>
          </a:p>
          <a:p>
            <a:pPr marL="0" indent="0">
              <a:buNone/>
            </a:pPr>
            <a:endParaRPr lang="en-US" dirty="0"/>
          </a:p>
          <a:p>
            <a:pPr marL="0" indent="0">
              <a:buNone/>
            </a:pPr>
            <a:r>
              <a:rPr lang="en-US" dirty="0"/>
              <a:t>(Please select only one)</a:t>
            </a:r>
          </a:p>
          <a:p>
            <a:pPr marL="0" indent="0">
              <a:buNone/>
            </a:pPr>
            <a:endParaRPr lang="en-US" dirty="0"/>
          </a:p>
          <a:p>
            <a:pPr marL="457200" indent="-457200">
              <a:buFont typeface="+mj-lt"/>
              <a:buAutoNum type="alphaLcParenR"/>
            </a:pPr>
            <a:r>
              <a:rPr lang="en-US" dirty="0"/>
              <a:t>I haven’t started working on it yet but will start soon</a:t>
            </a:r>
          </a:p>
          <a:p>
            <a:pPr marL="457200" indent="-457200">
              <a:buFont typeface="+mj-lt"/>
              <a:buAutoNum type="alphaLcParenR"/>
            </a:pPr>
            <a:r>
              <a:rPr lang="en-US" dirty="0"/>
              <a:t>I work on my APR data year round</a:t>
            </a:r>
          </a:p>
          <a:p>
            <a:pPr marL="457200" indent="-457200">
              <a:buFont typeface="+mj-lt"/>
              <a:buAutoNum type="alphaLcParenR"/>
            </a:pPr>
            <a:r>
              <a:rPr lang="en-US" dirty="0"/>
              <a:t>I’m starting to collect and review the data now</a:t>
            </a:r>
          </a:p>
          <a:p>
            <a:pPr marL="457200" indent="-457200">
              <a:buFont typeface="+mj-lt"/>
              <a:buAutoNum type="alphaLcParenR"/>
            </a:pPr>
            <a:r>
              <a:rPr lang="en-US" dirty="0"/>
              <a:t>I am done and could submit it now if my report was available</a:t>
            </a:r>
          </a:p>
          <a:p>
            <a:pPr marL="457200" indent="-457200">
              <a:buFont typeface="+mj-lt"/>
              <a:buAutoNum type="alphaLcParenR"/>
            </a:pPr>
            <a:r>
              <a:rPr lang="en-US" dirty="0"/>
              <a:t>Why are you asking me this, when is the APR due?</a:t>
            </a:r>
          </a:p>
          <a:p>
            <a:pPr marL="457200" indent="-457200">
              <a:buFont typeface="+mj-lt"/>
              <a:buAutoNum type="alphaLcParenR"/>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a:t>
            </a:fld>
            <a:endParaRPr lang="en-US"/>
          </a:p>
        </p:txBody>
      </p:sp>
    </p:spTree>
    <p:extLst>
      <p:ext uri="{BB962C8B-B14F-4D97-AF65-F5344CB8AC3E}">
        <p14:creationId xmlns:p14="http://schemas.microsoft.com/office/powerpoint/2010/main" val="2875139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General Makeup of the QNPR</a:t>
            </a:r>
          </a:p>
        </p:txBody>
      </p:sp>
      <p:sp>
        <p:nvSpPr>
          <p:cNvPr id="3" name="Content Placeholder 2"/>
          <p:cNvSpPr>
            <a:spLocks noGrp="1"/>
          </p:cNvSpPr>
          <p:nvPr>
            <p:ph idx="1"/>
          </p:nvPr>
        </p:nvSpPr>
        <p:spPr>
          <a:xfrm>
            <a:off x="457200" y="1467848"/>
            <a:ext cx="8229600" cy="4525963"/>
          </a:xfrm>
        </p:spPr>
        <p:txBody>
          <a:bodyPr>
            <a:normAutofit lnSpcReduction="10000"/>
          </a:bodyPr>
          <a:lstStyle/>
          <a:p>
            <a:pPr>
              <a:spcBef>
                <a:spcPts val="1200"/>
              </a:spcBef>
            </a:pPr>
            <a:r>
              <a:rPr lang="en-US" dirty="0"/>
              <a:t>Sections;</a:t>
            </a:r>
          </a:p>
          <a:p>
            <a:pPr lvl="1">
              <a:spcBef>
                <a:spcPts val="1200"/>
              </a:spcBef>
            </a:pPr>
            <a:r>
              <a:rPr lang="en-US" dirty="0"/>
              <a:t>A. Summary of Grant Activities </a:t>
            </a:r>
          </a:p>
          <a:p>
            <a:pPr lvl="1">
              <a:spcBef>
                <a:spcPts val="1200"/>
              </a:spcBef>
            </a:pPr>
            <a:r>
              <a:rPr lang="en-US" dirty="0"/>
              <a:t>B. Status Update on Leveraged Resources</a:t>
            </a:r>
          </a:p>
          <a:p>
            <a:pPr lvl="1">
              <a:spcBef>
                <a:spcPts val="1200"/>
              </a:spcBef>
            </a:pPr>
            <a:r>
              <a:rPr lang="en-US" dirty="0"/>
              <a:t>C. Status Update on Employer(s) Involvement </a:t>
            </a:r>
          </a:p>
          <a:p>
            <a:pPr lvl="1">
              <a:spcBef>
                <a:spcPts val="1200"/>
              </a:spcBef>
            </a:pPr>
            <a:r>
              <a:rPr lang="en-US" dirty="0"/>
              <a:t>D. Timeline for Grant Activities and Deliverables</a:t>
            </a:r>
          </a:p>
          <a:p>
            <a:pPr lvl="1">
              <a:spcBef>
                <a:spcPts val="1200"/>
              </a:spcBef>
            </a:pPr>
            <a:r>
              <a:rPr lang="en-US" dirty="0"/>
              <a:t>E. Key Issues and Technical Assistance Needs </a:t>
            </a:r>
          </a:p>
          <a:p>
            <a:pPr lvl="1">
              <a:spcBef>
                <a:spcPts val="1200"/>
              </a:spcBef>
            </a:pPr>
            <a:r>
              <a:rPr lang="en-US" dirty="0"/>
              <a:t>F. Best Practices, Promising New Strategies and Success Stories</a:t>
            </a:r>
          </a:p>
          <a:p>
            <a:pPr lvl="1">
              <a:spcBef>
                <a:spcPts val="1200"/>
              </a:spcBef>
            </a:pPr>
            <a:r>
              <a:rPr lang="en-US" dirty="0"/>
              <a:t>G. Additional Outcome Information </a:t>
            </a:r>
          </a:p>
          <a:p>
            <a:pPr lvl="1">
              <a:spcBef>
                <a:spcPts val="1200"/>
              </a:spcBef>
            </a:pPr>
            <a:r>
              <a:rPr lang="en-US" dirty="0"/>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20</a:t>
            </a:fld>
            <a:endParaRPr lang="en-US"/>
          </a:p>
        </p:txBody>
      </p:sp>
    </p:spTree>
    <p:extLst>
      <p:ext uri="{BB962C8B-B14F-4D97-AF65-F5344CB8AC3E}">
        <p14:creationId xmlns:p14="http://schemas.microsoft.com/office/powerpoint/2010/main" val="67929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Summary of Grant Activities </a:t>
            </a:r>
          </a:p>
        </p:txBody>
      </p:sp>
      <p:sp>
        <p:nvSpPr>
          <p:cNvPr id="3" name="Content Placeholder 2"/>
          <p:cNvSpPr>
            <a:spLocks noGrp="1"/>
          </p:cNvSpPr>
          <p:nvPr>
            <p:ph idx="1"/>
          </p:nvPr>
        </p:nvSpPr>
        <p:spPr/>
        <p:txBody>
          <a:bodyPr/>
          <a:lstStyle/>
          <a:p>
            <a:r>
              <a:rPr lang="en-US" dirty="0"/>
              <a:t>Sections;</a:t>
            </a:r>
          </a:p>
          <a:p>
            <a:pPr lvl="1"/>
            <a:r>
              <a:rPr lang="en-US" sz="2400" b="1" dirty="0"/>
              <a:t>A. Summary of Grant Activities </a:t>
            </a:r>
          </a:p>
          <a:p>
            <a:pPr lvl="1"/>
            <a:r>
              <a:rPr lang="en-US" dirty="0">
                <a:solidFill>
                  <a:schemeClr val="bg1">
                    <a:lumMod val="65000"/>
                  </a:schemeClr>
                </a:solidFill>
              </a:rPr>
              <a:t>B. Status Update on Leveraged Resources</a:t>
            </a:r>
          </a:p>
          <a:p>
            <a:pPr lvl="1"/>
            <a:r>
              <a:rPr lang="en-US" dirty="0">
                <a:solidFill>
                  <a:schemeClr val="bg1">
                    <a:lumMod val="65000"/>
                  </a:schemeClr>
                </a:solidFill>
              </a:rPr>
              <a:t>C. Status Update on Employer(s) Involvement </a:t>
            </a:r>
          </a:p>
          <a:p>
            <a:pPr lvl="1"/>
            <a:r>
              <a:rPr lang="en-US" dirty="0">
                <a:solidFill>
                  <a:schemeClr val="bg1">
                    <a:lumMod val="65000"/>
                  </a:schemeClr>
                </a:solidFill>
              </a:rPr>
              <a:t>D. Timeline for Grant Activities and Deliverables</a:t>
            </a:r>
          </a:p>
          <a:p>
            <a:pPr lvl="1"/>
            <a:r>
              <a:rPr lang="en-US" dirty="0">
                <a:solidFill>
                  <a:schemeClr val="bg1">
                    <a:lumMod val="65000"/>
                  </a:schemeClr>
                </a:solidFill>
              </a:rPr>
              <a:t>E. Key Issues and Technical Assistance Needs </a:t>
            </a:r>
          </a:p>
          <a:p>
            <a:pPr lvl="1"/>
            <a:r>
              <a:rPr lang="en-US" dirty="0">
                <a:solidFill>
                  <a:schemeClr val="bg1">
                    <a:lumMod val="65000"/>
                  </a:schemeClr>
                </a:solidFill>
              </a:rPr>
              <a:t>F. Best Practices, Promising New Strategies and Success Stories</a:t>
            </a:r>
          </a:p>
          <a:p>
            <a:pPr lvl="1"/>
            <a:r>
              <a:rPr lang="en-US" dirty="0">
                <a:solidFill>
                  <a:schemeClr val="bg1">
                    <a:lumMod val="65000"/>
                  </a:schemeClr>
                </a:solidFill>
              </a:rPr>
              <a:t>G. Additional Outcome Information </a:t>
            </a:r>
          </a:p>
          <a:p>
            <a:pPr lvl="1"/>
            <a:r>
              <a:rPr lang="en-US" dirty="0">
                <a:solidFill>
                  <a:schemeClr val="bg1">
                    <a:lumMod val="65000"/>
                  </a:schemeClr>
                </a:solidFill>
              </a:rPr>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21</a:t>
            </a:fld>
            <a:endParaRPr lang="en-US"/>
          </a:p>
        </p:txBody>
      </p:sp>
    </p:spTree>
    <p:extLst>
      <p:ext uri="{BB962C8B-B14F-4D97-AF65-F5344CB8AC3E}">
        <p14:creationId xmlns:p14="http://schemas.microsoft.com/office/powerpoint/2010/main" val="290439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Summary of Grant Activities </a:t>
            </a:r>
          </a:p>
        </p:txBody>
      </p:sp>
      <p:sp>
        <p:nvSpPr>
          <p:cNvPr id="3" name="Content Placeholder 2"/>
          <p:cNvSpPr>
            <a:spLocks noGrp="1"/>
          </p:cNvSpPr>
          <p:nvPr>
            <p:ph idx="1"/>
          </p:nvPr>
        </p:nvSpPr>
        <p:spPr/>
        <p:txBody>
          <a:bodyPr/>
          <a:lstStyle/>
          <a:p>
            <a:pPr lvl="1"/>
            <a:r>
              <a:rPr lang="en-US" dirty="0"/>
              <a:t>“This section is an executive summary of grant activities for the quarter, and should serve as the annual summary each fourth quarter.” – OMB Reporting Package</a:t>
            </a:r>
          </a:p>
          <a:p>
            <a:pPr lvl="1"/>
            <a:endParaRPr lang="en-US" dirty="0"/>
          </a:p>
          <a:p>
            <a:pPr lvl="1"/>
            <a:r>
              <a:rPr lang="en-US" dirty="0"/>
              <a:t>Expectations and Tips</a:t>
            </a:r>
          </a:p>
          <a:p>
            <a:pPr lvl="2"/>
            <a:r>
              <a:rPr lang="en-US" dirty="0"/>
              <a:t>Concise and substantive</a:t>
            </a:r>
          </a:p>
          <a:p>
            <a:pPr lvl="3"/>
            <a:r>
              <a:rPr lang="en-US" dirty="0"/>
              <a:t>But not too much – don’t need every meeting.</a:t>
            </a:r>
          </a:p>
          <a:p>
            <a:pPr lvl="2"/>
            <a:r>
              <a:rPr lang="en-US" dirty="0"/>
              <a:t>Ok to use </a:t>
            </a:r>
            <a:r>
              <a:rPr lang="en-US" dirty="0" err="1"/>
              <a:t>abbrevs</a:t>
            </a:r>
            <a:r>
              <a:rPr lang="en-US" dirty="0"/>
              <a:t>. incomplete sentences, etc. </a:t>
            </a:r>
          </a:p>
          <a:p>
            <a:pPr lvl="2"/>
            <a:r>
              <a:rPr lang="en-US" dirty="0"/>
              <a:t>4</a:t>
            </a:r>
            <a:r>
              <a:rPr lang="en-US" baseline="30000" dirty="0"/>
              <a:t>th</a:t>
            </a:r>
            <a:r>
              <a:rPr lang="en-US" dirty="0"/>
              <a:t> quarter report should summarize the grant’s activities for entire year</a:t>
            </a:r>
          </a:p>
          <a:p>
            <a:pPr lvl="2"/>
            <a:r>
              <a:rPr lang="en-US" dirty="0"/>
              <a:t>Last report of grant should summarize entire life of grant </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22</a:t>
            </a:fld>
            <a:endParaRPr lang="en-US"/>
          </a:p>
        </p:txBody>
      </p:sp>
    </p:spTree>
    <p:extLst>
      <p:ext uri="{BB962C8B-B14F-4D97-AF65-F5344CB8AC3E}">
        <p14:creationId xmlns:p14="http://schemas.microsoft.com/office/powerpoint/2010/main" val="326180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Summary of Grant Activities </a:t>
            </a:r>
          </a:p>
        </p:txBody>
      </p:sp>
      <p:sp>
        <p:nvSpPr>
          <p:cNvPr id="3" name="Content Placeholder 2"/>
          <p:cNvSpPr>
            <a:spLocks noGrp="1"/>
          </p:cNvSpPr>
          <p:nvPr>
            <p:ph idx="1"/>
          </p:nvPr>
        </p:nvSpPr>
        <p:spPr/>
        <p:txBody>
          <a:bodyPr/>
          <a:lstStyle/>
          <a:p>
            <a:pPr marL="338137" lvl="1" indent="0">
              <a:buNone/>
            </a:pPr>
            <a:r>
              <a:rPr lang="en-US" sz="2800" b="1" dirty="0"/>
              <a:t>“Do Not Do’s”</a:t>
            </a:r>
          </a:p>
          <a:p>
            <a:pPr lvl="2"/>
            <a:endParaRPr lang="en-US" dirty="0"/>
          </a:p>
          <a:p>
            <a:pPr lvl="2"/>
            <a:r>
              <a:rPr lang="en-US" dirty="0"/>
              <a:t>Don’t copy and paste past QNPR summaries</a:t>
            </a:r>
          </a:p>
          <a:p>
            <a:pPr lvl="3"/>
            <a:r>
              <a:rPr lang="en-US" dirty="0"/>
              <a:t>Show new activities and progress this quarter</a:t>
            </a:r>
          </a:p>
          <a:p>
            <a:pPr lvl="2"/>
            <a:r>
              <a:rPr lang="en-US" dirty="0"/>
              <a:t>Don’t be TOO concise</a:t>
            </a:r>
          </a:p>
          <a:p>
            <a:pPr lvl="3"/>
            <a:r>
              <a:rPr lang="en-US" dirty="0"/>
              <a:t>2,500 characters is not a lot, try to use most of it</a:t>
            </a:r>
          </a:p>
          <a:p>
            <a:pPr lvl="2"/>
            <a:r>
              <a:rPr lang="en-US" dirty="0"/>
              <a:t>Don’t repeat performance data that is on the APR</a:t>
            </a:r>
          </a:p>
          <a:p>
            <a:pPr lvl="3"/>
            <a:r>
              <a:rPr lang="en-US" dirty="0"/>
              <a:t>If additional to APR, OK</a:t>
            </a:r>
          </a:p>
          <a:p>
            <a:pPr lvl="3"/>
            <a:r>
              <a:rPr lang="en-US" dirty="0"/>
              <a:t>If used to tell a larger story of program success or challenges, OK</a:t>
            </a:r>
          </a:p>
          <a:p>
            <a:pPr lvl="2"/>
            <a:endParaRPr lang="en-US" dirty="0"/>
          </a:p>
          <a:p>
            <a:pPr lvl="2"/>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23</a:t>
            </a:fld>
            <a:endParaRPr lang="en-US"/>
          </a:p>
        </p:txBody>
      </p:sp>
    </p:spTree>
    <p:extLst>
      <p:ext uri="{BB962C8B-B14F-4D97-AF65-F5344CB8AC3E}">
        <p14:creationId xmlns:p14="http://schemas.microsoft.com/office/powerpoint/2010/main" val="1749716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Good Example</a:t>
            </a:r>
          </a:p>
        </p:txBody>
      </p:sp>
      <p:sp>
        <p:nvSpPr>
          <p:cNvPr id="3" name="Content Placeholder 2"/>
          <p:cNvSpPr>
            <a:spLocks noGrp="1"/>
          </p:cNvSpPr>
          <p:nvPr>
            <p:ph idx="1"/>
          </p:nvPr>
        </p:nvSpPr>
        <p:spPr/>
        <p:txBody>
          <a:bodyPr/>
          <a:lstStyle/>
          <a:p>
            <a:pPr lvl="2"/>
            <a:endParaRPr lang="en-US" dirty="0"/>
          </a:p>
          <a:p>
            <a:pPr lvl="2"/>
            <a:endParaRPr lang="en-US" dirty="0"/>
          </a:p>
          <a:p>
            <a:pPr lvl="2"/>
            <a:endParaRPr lang="en-US" dirty="0"/>
          </a:p>
          <a:p>
            <a:pPr lvl="1"/>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 y="1298223"/>
            <a:ext cx="8899791" cy="482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F535CF6-78E6-204E-AB98-C09B348E109C}" type="slidenum">
              <a:rPr lang="en-US" smtClean="0"/>
              <a:t>24</a:t>
            </a:fld>
            <a:endParaRPr lang="en-US"/>
          </a:p>
        </p:txBody>
      </p:sp>
    </p:spTree>
    <p:extLst>
      <p:ext uri="{BB962C8B-B14F-4D97-AF65-F5344CB8AC3E}">
        <p14:creationId xmlns:p14="http://schemas.microsoft.com/office/powerpoint/2010/main" val="386886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Not Quite as Good Example</a:t>
            </a:r>
          </a:p>
        </p:txBody>
      </p:sp>
      <p:sp>
        <p:nvSpPr>
          <p:cNvPr id="3" name="Content Placeholder 2"/>
          <p:cNvSpPr>
            <a:spLocks noGrp="1"/>
          </p:cNvSpPr>
          <p:nvPr>
            <p:ph idx="1"/>
          </p:nvPr>
        </p:nvSpPr>
        <p:spPr/>
        <p:txBody>
          <a:bodyPr/>
          <a:lstStyle/>
          <a:p>
            <a:pPr lvl="2"/>
            <a:endParaRPr lang="en-US" dirty="0"/>
          </a:p>
          <a:p>
            <a:pPr lvl="2"/>
            <a:endParaRPr lang="en-US" dirty="0"/>
          </a:p>
          <a:p>
            <a:pPr lvl="2"/>
            <a:endParaRPr lang="en-US" dirty="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2" y="1509713"/>
            <a:ext cx="8966697" cy="322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F535CF6-78E6-204E-AB98-C09B348E109C}" type="slidenum">
              <a:rPr lang="en-US" smtClean="0"/>
              <a:t>25</a:t>
            </a:fld>
            <a:endParaRPr lang="en-US"/>
          </a:p>
        </p:txBody>
      </p:sp>
    </p:spTree>
    <p:extLst>
      <p:ext uri="{BB962C8B-B14F-4D97-AF65-F5344CB8AC3E}">
        <p14:creationId xmlns:p14="http://schemas.microsoft.com/office/powerpoint/2010/main" val="288251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B. Status Update on Leveraged Resources</a:t>
            </a:r>
          </a:p>
        </p:txBody>
      </p:sp>
      <p:sp>
        <p:nvSpPr>
          <p:cNvPr id="3" name="Content Placeholder 2"/>
          <p:cNvSpPr>
            <a:spLocks noGrp="1"/>
          </p:cNvSpPr>
          <p:nvPr>
            <p:ph idx="1"/>
          </p:nvPr>
        </p:nvSpPr>
        <p:spPr/>
        <p:txBody>
          <a:bodyPr/>
          <a:lstStyle/>
          <a:p>
            <a:r>
              <a:rPr lang="en-US" dirty="0"/>
              <a:t>Sections;</a:t>
            </a:r>
          </a:p>
          <a:p>
            <a:pPr lvl="1"/>
            <a:r>
              <a:rPr lang="en-US" dirty="0">
                <a:solidFill>
                  <a:schemeClr val="bg1">
                    <a:lumMod val="65000"/>
                  </a:schemeClr>
                </a:solidFill>
              </a:rPr>
              <a:t>A. Summary of Grant Activities </a:t>
            </a:r>
          </a:p>
          <a:p>
            <a:pPr lvl="1"/>
            <a:r>
              <a:rPr lang="en-US" sz="2400" b="1" dirty="0"/>
              <a:t>B. Status Update on Leveraged Resources</a:t>
            </a:r>
          </a:p>
          <a:p>
            <a:pPr lvl="1"/>
            <a:r>
              <a:rPr lang="en-US" dirty="0">
                <a:solidFill>
                  <a:schemeClr val="bg1">
                    <a:lumMod val="65000"/>
                  </a:schemeClr>
                </a:solidFill>
              </a:rPr>
              <a:t>C. Status Update on Employer(s) Involvement </a:t>
            </a:r>
          </a:p>
          <a:p>
            <a:pPr lvl="1"/>
            <a:r>
              <a:rPr lang="en-US" dirty="0">
                <a:solidFill>
                  <a:schemeClr val="bg1">
                    <a:lumMod val="65000"/>
                  </a:schemeClr>
                </a:solidFill>
              </a:rPr>
              <a:t>D. Timeline for Grant Activities and Deliverables</a:t>
            </a:r>
          </a:p>
          <a:p>
            <a:pPr lvl="1"/>
            <a:r>
              <a:rPr lang="en-US" dirty="0">
                <a:solidFill>
                  <a:schemeClr val="bg1">
                    <a:lumMod val="65000"/>
                  </a:schemeClr>
                </a:solidFill>
              </a:rPr>
              <a:t>E. Key Issues and Technical Assistance Needs </a:t>
            </a:r>
          </a:p>
          <a:p>
            <a:pPr lvl="1"/>
            <a:r>
              <a:rPr lang="en-US" dirty="0">
                <a:solidFill>
                  <a:schemeClr val="bg1">
                    <a:lumMod val="65000"/>
                  </a:schemeClr>
                </a:solidFill>
              </a:rPr>
              <a:t>F. Best Practices, Promising New Strategies and Success Stories</a:t>
            </a:r>
          </a:p>
          <a:p>
            <a:pPr lvl="1"/>
            <a:r>
              <a:rPr lang="en-US" dirty="0">
                <a:solidFill>
                  <a:schemeClr val="bg1">
                    <a:lumMod val="65000"/>
                  </a:schemeClr>
                </a:solidFill>
              </a:rPr>
              <a:t>G. Additional Outcome Information </a:t>
            </a:r>
          </a:p>
          <a:p>
            <a:pPr lvl="1"/>
            <a:r>
              <a:rPr lang="en-US" dirty="0">
                <a:solidFill>
                  <a:schemeClr val="bg1">
                    <a:lumMod val="65000"/>
                  </a:schemeClr>
                </a:solidFill>
              </a:rPr>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26</a:t>
            </a:fld>
            <a:endParaRPr lang="en-US"/>
          </a:p>
        </p:txBody>
      </p:sp>
    </p:spTree>
    <p:extLst>
      <p:ext uri="{BB962C8B-B14F-4D97-AF65-F5344CB8AC3E}">
        <p14:creationId xmlns:p14="http://schemas.microsoft.com/office/powerpoint/2010/main" val="55046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B. Status Update on Leveraged Resources</a:t>
            </a:r>
          </a:p>
        </p:txBody>
      </p:sp>
      <p:sp>
        <p:nvSpPr>
          <p:cNvPr id="3" name="Content Placeholder 2"/>
          <p:cNvSpPr>
            <a:spLocks noGrp="1"/>
          </p:cNvSpPr>
          <p:nvPr>
            <p:ph idx="1"/>
          </p:nvPr>
        </p:nvSpPr>
        <p:spPr/>
        <p:txBody>
          <a:bodyPr/>
          <a:lstStyle/>
          <a:p>
            <a:pPr marL="338137" lvl="1" indent="0">
              <a:buNone/>
            </a:pPr>
            <a:r>
              <a:rPr lang="en-US" dirty="0"/>
              <a:t>“Use this section of the narrative to report leveraged resources used to support grant activities. Leveraged resources include both Federal and non Federal funds, and may take the form of cash or in-kind contributions.” –OMB Reporting Package </a:t>
            </a:r>
          </a:p>
          <a:p>
            <a:pPr marL="338137" lvl="1" indent="0">
              <a:buNone/>
            </a:pPr>
            <a:endParaRPr lang="en-US" dirty="0"/>
          </a:p>
          <a:p>
            <a:pPr marL="338137" lvl="1" indent="0">
              <a:buNone/>
            </a:pPr>
            <a:r>
              <a:rPr lang="en-US" dirty="0"/>
              <a:t>Update: </a:t>
            </a:r>
          </a:p>
          <a:p>
            <a:pPr lvl="1"/>
            <a:r>
              <a:rPr lang="en-US" dirty="0"/>
              <a:t>The organizations that contributed the resources</a:t>
            </a:r>
          </a:p>
          <a:p>
            <a:pPr lvl="1"/>
            <a:r>
              <a:rPr lang="en-US" dirty="0"/>
              <a:t> The ways in which the resources were used during the current quarter</a:t>
            </a:r>
          </a:p>
        </p:txBody>
      </p:sp>
      <p:sp>
        <p:nvSpPr>
          <p:cNvPr id="4" name="Slide Number Placeholder 3"/>
          <p:cNvSpPr>
            <a:spLocks noGrp="1"/>
          </p:cNvSpPr>
          <p:nvPr>
            <p:ph type="sldNum" sz="quarter" idx="12"/>
          </p:nvPr>
        </p:nvSpPr>
        <p:spPr/>
        <p:txBody>
          <a:bodyPr/>
          <a:lstStyle/>
          <a:p>
            <a:fld id="{2F535CF6-78E6-204E-AB98-C09B348E109C}" type="slidenum">
              <a:rPr lang="en-US" smtClean="0"/>
              <a:t>27</a:t>
            </a:fld>
            <a:endParaRPr lang="en-US"/>
          </a:p>
        </p:txBody>
      </p:sp>
    </p:spTree>
    <p:extLst>
      <p:ext uri="{BB962C8B-B14F-4D97-AF65-F5344CB8AC3E}">
        <p14:creationId xmlns:p14="http://schemas.microsoft.com/office/powerpoint/2010/main" val="1780022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QNPRs by the Numbers</a:t>
            </a:r>
          </a:p>
        </p:txBody>
      </p:sp>
      <p:sp>
        <p:nvSpPr>
          <p:cNvPr id="3" name="Content Placeholder 2"/>
          <p:cNvSpPr>
            <a:spLocks noGrp="1"/>
          </p:cNvSpPr>
          <p:nvPr>
            <p:ph idx="1"/>
          </p:nvPr>
        </p:nvSpPr>
        <p:spPr>
          <a:xfrm>
            <a:off x="457200" y="1360170"/>
            <a:ext cx="8229600" cy="4765993"/>
          </a:xfrm>
        </p:spPr>
        <p:txBody>
          <a:bodyPr>
            <a:normAutofit/>
          </a:bodyPr>
          <a:lstStyle/>
          <a:p>
            <a:pPr marL="0" indent="0">
              <a:buNone/>
            </a:pPr>
            <a:r>
              <a:rPr lang="en-US" sz="2400" dirty="0"/>
              <a:t>During this quarter, did you receive any additional leveraged resources beyond what is listed in your statement of work? </a:t>
            </a:r>
          </a:p>
          <a:p>
            <a:pPr marL="0" indent="0">
              <a:buNone/>
            </a:pPr>
            <a:endParaRPr lang="en-US" sz="2400" dirty="0"/>
          </a:p>
          <a:p>
            <a:r>
              <a:rPr lang="en-US" sz="2400" dirty="0"/>
              <a:t>181 of 256 grantees (71%) responded “yes” in at least one quarter</a:t>
            </a:r>
          </a:p>
          <a:p>
            <a:pPr lvl="1"/>
            <a:r>
              <a:rPr lang="en-US" sz="2400" dirty="0"/>
              <a:t>1-3 quarters: 93 (36%)</a:t>
            </a:r>
          </a:p>
          <a:p>
            <a:pPr lvl="1"/>
            <a:r>
              <a:rPr lang="en-US" sz="2400" dirty="0"/>
              <a:t>4-6 quarters:  30 (7%)</a:t>
            </a:r>
          </a:p>
          <a:p>
            <a:pPr lvl="1"/>
            <a:r>
              <a:rPr lang="en-US" sz="2400" dirty="0"/>
              <a:t>7-9 quarters:  35 (14 %)</a:t>
            </a:r>
          </a:p>
          <a:p>
            <a:pPr lvl="1"/>
            <a:r>
              <a:rPr lang="en-US" sz="2400" dirty="0"/>
              <a:t>10 or more: 23 (9%)</a:t>
            </a:r>
          </a:p>
          <a:p>
            <a:endParaRPr lang="en-US" sz="2400" dirty="0"/>
          </a:p>
          <a:p>
            <a:pPr lvl="1"/>
            <a:endParaRPr lang="en-US" sz="2800" b="1"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28</a:t>
            </a:fld>
            <a:endParaRPr lang="en-US"/>
          </a:p>
        </p:txBody>
      </p:sp>
    </p:spTree>
    <p:extLst>
      <p:ext uri="{BB962C8B-B14F-4D97-AF65-F5344CB8AC3E}">
        <p14:creationId xmlns:p14="http://schemas.microsoft.com/office/powerpoint/2010/main" val="4101005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 Status Update on Employer(s) Involvement </a:t>
            </a:r>
          </a:p>
        </p:txBody>
      </p:sp>
      <p:sp>
        <p:nvSpPr>
          <p:cNvPr id="3" name="Content Placeholder 2"/>
          <p:cNvSpPr>
            <a:spLocks noGrp="1"/>
          </p:cNvSpPr>
          <p:nvPr>
            <p:ph idx="1"/>
          </p:nvPr>
        </p:nvSpPr>
        <p:spPr/>
        <p:txBody>
          <a:bodyPr/>
          <a:lstStyle/>
          <a:p>
            <a:r>
              <a:rPr lang="en-US" dirty="0"/>
              <a:t>Sections;</a:t>
            </a:r>
          </a:p>
          <a:p>
            <a:pPr lvl="1"/>
            <a:r>
              <a:rPr lang="en-US" dirty="0">
                <a:solidFill>
                  <a:schemeClr val="bg1">
                    <a:lumMod val="65000"/>
                  </a:schemeClr>
                </a:solidFill>
              </a:rPr>
              <a:t>A. Summary of Grant Activities </a:t>
            </a:r>
          </a:p>
          <a:p>
            <a:pPr lvl="1"/>
            <a:r>
              <a:rPr lang="en-US" dirty="0">
                <a:solidFill>
                  <a:schemeClr val="bg1">
                    <a:lumMod val="65000"/>
                  </a:schemeClr>
                </a:solidFill>
              </a:rPr>
              <a:t>B. Status Update on Leveraged Resources</a:t>
            </a:r>
          </a:p>
          <a:p>
            <a:pPr lvl="1"/>
            <a:r>
              <a:rPr lang="en-US" sz="2400" b="1" dirty="0"/>
              <a:t>C. Status Update on Employer(s) Involvement </a:t>
            </a:r>
          </a:p>
          <a:p>
            <a:pPr lvl="1"/>
            <a:r>
              <a:rPr lang="en-US" dirty="0">
                <a:solidFill>
                  <a:schemeClr val="bg1">
                    <a:lumMod val="65000"/>
                  </a:schemeClr>
                </a:solidFill>
              </a:rPr>
              <a:t>D. Timeline for Grant Activities and Deliverables</a:t>
            </a:r>
          </a:p>
          <a:p>
            <a:pPr lvl="1"/>
            <a:r>
              <a:rPr lang="en-US" dirty="0">
                <a:solidFill>
                  <a:schemeClr val="bg1">
                    <a:lumMod val="65000"/>
                  </a:schemeClr>
                </a:solidFill>
              </a:rPr>
              <a:t>E. Key Issues and Technical Assistance Needs </a:t>
            </a:r>
          </a:p>
          <a:p>
            <a:pPr lvl="1"/>
            <a:r>
              <a:rPr lang="en-US" dirty="0">
                <a:solidFill>
                  <a:schemeClr val="bg1">
                    <a:lumMod val="65000"/>
                  </a:schemeClr>
                </a:solidFill>
              </a:rPr>
              <a:t>F. Best Practices, Promising New Strategies and Success Stories</a:t>
            </a:r>
          </a:p>
          <a:p>
            <a:pPr lvl="1"/>
            <a:r>
              <a:rPr lang="en-US" dirty="0">
                <a:solidFill>
                  <a:schemeClr val="bg1">
                    <a:lumMod val="65000"/>
                  </a:schemeClr>
                </a:solidFill>
              </a:rPr>
              <a:t>G. Additional Outcome Information </a:t>
            </a:r>
          </a:p>
          <a:p>
            <a:pPr lvl="1"/>
            <a:r>
              <a:rPr lang="en-US" dirty="0">
                <a:solidFill>
                  <a:schemeClr val="bg1">
                    <a:lumMod val="65000"/>
                  </a:schemeClr>
                </a:solidFill>
              </a:rPr>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29</a:t>
            </a:fld>
            <a:endParaRPr lang="en-US"/>
          </a:p>
        </p:txBody>
      </p:sp>
    </p:spTree>
    <p:extLst>
      <p:ext uri="{BB962C8B-B14F-4D97-AF65-F5344CB8AC3E}">
        <p14:creationId xmlns:p14="http://schemas.microsoft.com/office/powerpoint/2010/main" val="276063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Opening Poll</a:t>
            </a:r>
          </a:p>
        </p:txBody>
      </p:sp>
      <p:sp>
        <p:nvSpPr>
          <p:cNvPr id="3" name="Content Placeholder 2"/>
          <p:cNvSpPr>
            <a:spLocks noGrp="1"/>
          </p:cNvSpPr>
          <p:nvPr>
            <p:ph idx="1"/>
          </p:nvPr>
        </p:nvSpPr>
        <p:spPr/>
        <p:txBody>
          <a:bodyPr/>
          <a:lstStyle/>
          <a:p>
            <a:pPr marL="0" indent="0">
              <a:buNone/>
            </a:pPr>
            <a:r>
              <a:rPr lang="en-US" dirty="0"/>
              <a:t>If you’re a Round 3 grantee, who will be submitting your final APR and QNPR?</a:t>
            </a:r>
          </a:p>
          <a:p>
            <a:pPr marL="0" indent="0">
              <a:buNone/>
            </a:pPr>
            <a:endParaRPr lang="en-US" dirty="0"/>
          </a:p>
          <a:p>
            <a:pPr marL="457200" indent="-457200">
              <a:buAutoNum type="alphaLcParenR"/>
            </a:pPr>
            <a:r>
              <a:rPr lang="en-US" dirty="0"/>
              <a:t>Someone very familiar with the performance reporting requirements</a:t>
            </a:r>
          </a:p>
          <a:p>
            <a:pPr marL="457200" indent="-457200">
              <a:buAutoNum type="alphaLcParenR"/>
            </a:pPr>
            <a:r>
              <a:rPr lang="en-US" dirty="0"/>
              <a:t>Someone new to the performance reporting requirements</a:t>
            </a:r>
          </a:p>
          <a:p>
            <a:pPr marL="457200" indent="-457200">
              <a:buAutoNum type="alphaLcParenR"/>
            </a:pPr>
            <a:r>
              <a:rPr lang="en-US" dirty="0"/>
              <a:t>Someone unfamiliar with the performance reporting requirements who will be given instructions because the program manager will no longer be on staff</a:t>
            </a:r>
          </a:p>
          <a:p>
            <a:pPr marL="457200" indent="-457200">
              <a:buAutoNum type="alphaLcParen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a:t>
            </a:fld>
            <a:endParaRPr lang="en-US"/>
          </a:p>
        </p:txBody>
      </p:sp>
    </p:spTree>
    <p:extLst>
      <p:ext uri="{BB962C8B-B14F-4D97-AF65-F5344CB8AC3E}">
        <p14:creationId xmlns:p14="http://schemas.microsoft.com/office/powerpoint/2010/main" val="2345736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 Status Update on Employer(s) Involvement </a:t>
            </a:r>
          </a:p>
        </p:txBody>
      </p:sp>
      <p:sp>
        <p:nvSpPr>
          <p:cNvPr id="3" name="Content Placeholder 2"/>
          <p:cNvSpPr>
            <a:spLocks noGrp="1"/>
          </p:cNvSpPr>
          <p:nvPr>
            <p:ph idx="1"/>
          </p:nvPr>
        </p:nvSpPr>
        <p:spPr>
          <a:xfrm>
            <a:off x="457200" y="1405890"/>
            <a:ext cx="8229600" cy="4720273"/>
          </a:xfrm>
        </p:spPr>
        <p:txBody>
          <a:bodyPr>
            <a:normAutofit/>
          </a:bodyPr>
          <a:lstStyle/>
          <a:p>
            <a:pPr marL="338137" lvl="1" indent="0">
              <a:buNone/>
            </a:pPr>
            <a:r>
              <a:rPr lang="en-US" dirty="0"/>
              <a:t>“This section should be used to: </a:t>
            </a:r>
          </a:p>
          <a:p>
            <a:pPr marL="338137" lvl="1" indent="0">
              <a:buNone/>
            </a:pPr>
            <a:endParaRPr lang="en-US" dirty="0"/>
          </a:p>
          <a:p>
            <a:pPr marL="795337" lvl="1" indent="-457200">
              <a:buAutoNum type="arabicParenBoth"/>
            </a:pPr>
            <a:r>
              <a:rPr lang="en-US" dirty="0"/>
              <a:t>discuss how the required employer(s) has been involved during the current phase of the project; </a:t>
            </a:r>
          </a:p>
          <a:p>
            <a:pPr marL="795337" lvl="1" indent="-457200">
              <a:buAutoNum type="arabicParenBoth"/>
            </a:pPr>
            <a:r>
              <a:rPr lang="en-US" dirty="0"/>
              <a:t>outline specific roles and contributions of the employer(s) during this quarter; </a:t>
            </a:r>
          </a:p>
          <a:p>
            <a:pPr marL="795337" lvl="1" indent="-457200">
              <a:buAutoNum type="arabicParenBoth"/>
            </a:pPr>
            <a:r>
              <a:rPr lang="en-US" dirty="0"/>
              <a:t>identify any challenges encountered/resolved in the development and management of the employer involvement; and </a:t>
            </a:r>
          </a:p>
          <a:p>
            <a:pPr marL="795337" lvl="1" indent="-457200">
              <a:buAutoNum type="arabicParenBoth"/>
            </a:pPr>
            <a:r>
              <a:rPr lang="en-US" dirty="0"/>
              <a:t>discuss new employers and commitments that may have been added to support the project..” </a:t>
            </a:r>
          </a:p>
          <a:p>
            <a:pPr marL="338137" lvl="1" indent="0">
              <a:buNone/>
            </a:pPr>
            <a:r>
              <a:rPr lang="en-US" dirty="0"/>
              <a:t>			</a:t>
            </a:r>
          </a:p>
          <a:p>
            <a:pPr marL="338137" lvl="1" indent="0">
              <a:buNone/>
            </a:pPr>
            <a:r>
              <a:rPr lang="en-US" dirty="0"/>
              <a:t>– OMB Reporting Package </a:t>
            </a:r>
          </a:p>
          <a:p>
            <a:pPr marL="338137" lvl="1" indent="0">
              <a:buNone/>
            </a:pP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30</a:t>
            </a:fld>
            <a:endParaRPr lang="en-US"/>
          </a:p>
        </p:txBody>
      </p:sp>
    </p:spTree>
    <p:extLst>
      <p:ext uri="{BB962C8B-B14F-4D97-AF65-F5344CB8AC3E}">
        <p14:creationId xmlns:p14="http://schemas.microsoft.com/office/powerpoint/2010/main" val="123714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QNPRs by the Numbers</a:t>
            </a:r>
          </a:p>
        </p:txBody>
      </p:sp>
      <p:sp>
        <p:nvSpPr>
          <p:cNvPr id="3" name="Content Placeholder 2"/>
          <p:cNvSpPr>
            <a:spLocks noGrp="1"/>
          </p:cNvSpPr>
          <p:nvPr>
            <p:ph idx="1"/>
          </p:nvPr>
        </p:nvSpPr>
        <p:spPr>
          <a:xfrm>
            <a:off x="457200" y="1360170"/>
            <a:ext cx="8229600" cy="4765993"/>
          </a:xfrm>
        </p:spPr>
        <p:txBody>
          <a:bodyPr>
            <a:normAutofit/>
          </a:bodyPr>
          <a:lstStyle/>
          <a:p>
            <a:pPr marL="0" indent="0">
              <a:buNone/>
            </a:pPr>
            <a:r>
              <a:rPr lang="en-US" sz="2400" dirty="0"/>
              <a:t>Have you had any consultation or advisory meetings with business or employer partners during this quarter?</a:t>
            </a:r>
          </a:p>
          <a:p>
            <a:pPr marL="0" indent="0">
              <a:buNone/>
            </a:pPr>
            <a:endParaRPr lang="en-US" sz="2400" dirty="0"/>
          </a:p>
          <a:p>
            <a:r>
              <a:rPr lang="en-US" sz="2400" dirty="0"/>
              <a:t>253 of 256 (99%) grantees responded “yes” in at least one quarter</a:t>
            </a:r>
          </a:p>
          <a:p>
            <a:r>
              <a:rPr lang="en-US" sz="2400" dirty="0"/>
              <a:t>77 grantees have held meetings in every quarter of their grant (all rounds)</a:t>
            </a:r>
          </a:p>
          <a:p>
            <a:pPr lvl="1"/>
            <a:r>
              <a:rPr lang="en-US" sz="2400" dirty="0"/>
              <a:t>1-3 quarters: 0 (0%)</a:t>
            </a:r>
          </a:p>
          <a:p>
            <a:pPr lvl="1"/>
            <a:r>
              <a:rPr lang="en-US" sz="2400" dirty="0"/>
              <a:t>4-6 quarters:  6 (2%)</a:t>
            </a:r>
          </a:p>
          <a:p>
            <a:pPr lvl="1"/>
            <a:r>
              <a:rPr lang="en-US" sz="2400" dirty="0"/>
              <a:t>7-9 quarters:  80 (31 %)</a:t>
            </a:r>
          </a:p>
          <a:p>
            <a:pPr lvl="1"/>
            <a:r>
              <a:rPr lang="en-US" sz="2400" dirty="0"/>
              <a:t>10 or more: 167 (65%)</a:t>
            </a:r>
          </a:p>
          <a:p>
            <a:endParaRPr lang="en-US" sz="2400" dirty="0"/>
          </a:p>
          <a:p>
            <a:pPr lvl="1"/>
            <a:endParaRPr lang="en-US" sz="2800" b="1"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31</a:t>
            </a:fld>
            <a:endParaRPr lang="en-US"/>
          </a:p>
        </p:txBody>
      </p:sp>
    </p:spTree>
    <p:extLst>
      <p:ext uri="{BB962C8B-B14F-4D97-AF65-F5344CB8AC3E}">
        <p14:creationId xmlns:p14="http://schemas.microsoft.com/office/powerpoint/2010/main" val="3086483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 Timeline for Grant Activities and Deliverables</a:t>
            </a:r>
          </a:p>
        </p:txBody>
      </p:sp>
      <p:sp>
        <p:nvSpPr>
          <p:cNvPr id="3" name="Content Placeholder 2"/>
          <p:cNvSpPr>
            <a:spLocks noGrp="1"/>
          </p:cNvSpPr>
          <p:nvPr>
            <p:ph idx="1"/>
          </p:nvPr>
        </p:nvSpPr>
        <p:spPr/>
        <p:txBody>
          <a:bodyPr/>
          <a:lstStyle/>
          <a:p>
            <a:r>
              <a:rPr lang="en-US" dirty="0">
                <a:solidFill>
                  <a:schemeClr val="bg1">
                    <a:lumMod val="65000"/>
                  </a:schemeClr>
                </a:solidFill>
              </a:rPr>
              <a:t>Sections;</a:t>
            </a:r>
          </a:p>
          <a:p>
            <a:pPr lvl="1"/>
            <a:r>
              <a:rPr lang="en-US" dirty="0">
                <a:solidFill>
                  <a:schemeClr val="bg1">
                    <a:lumMod val="65000"/>
                  </a:schemeClr>
                </a:solidFill>
              </a:rPr>
              <a:t>A. Summary of Grant Activities </a:t>
            </a:r>
          </a:p>
          <a:p>
            <a:pPr lvl="1"/>
            <a:r>
              <a:rPr lang="en-US" dirty="0">
                <a:solidFill>
                  <a:schemeClr val="bg1">
                    <a:lumMod val="65000"/>
                  </a:schemeClr>
                </a:solidFill>
              </a:rPr>
              <a:t>B. Status Update on Leveraged Resources</a:t>
            </a:r>
          </a:p>
          <a:p>
            <a:pPr lvl="1"/>
            <a:r>
              <a:rPr lang="en-US" dirty="0">
                <a:solidFill>
                  <a:schemeClr val="bg1">
                    <a:lumMod val="65000"/>
                  </a:schemeClr>
                </a:solidFill>
              </a:rPr>
              <a:t>C. Status Update on Employer(s) Involvement </a:t>
            </a:r>
          </a:p>
          <a:p>
            <a:pPr lvl="1"/>
            <a:r>
              <a:rPr lang="en-US" sz="2400" b="1" dirty="0"/>
              <a:t>D. Timeline for Grant Activities and Deliverables</a:t>
            </a:r>
          </a:p>
          <a:p>
            <a:pPr lvl="1"/>
            <a:r>
              <a:rPr lang="en-US" dirty="0">
                <a:solidFill>
                  <a:schemeClr val="bg1">
                    <a:lumMod val="65000"/>
                  </a:schemeClr>
                </a:solidFill>
              </a:rPr>
              <a:t>E. Key Issues and Technical Assistance Needs </a:t>
            </a:r>
          </a:p>
          <a:p>
            <a:pPr lvl="1"/>
            <a:r>
              <a:rPr lang="en-US" dirty="0">
                <a:solidFill>
                  <a:schemeClr val="bg1">
                    <a:lumMod val="65000"/>
                  </a:schemeClr>
                </a:solidFill>
              </a:rPr>
              <a:t>F. Best Practices, Promising New Strategies and Success Stories</a:t>
            </a:r>
          </a:p>
          <a:p>
            <a:pPr lvl="1"/>
            <a:r>
              <a:rPr lang="en-US" dirty="0">
                <a:solidFill>
                  <a:schemeClr val="bg1">
                    <a:lumMod val="65000"/>
                  </a:schemeClr>
                </a:solidFill>
              </a:rPr>
              <a:t>G. Additional Outcome Information </a:t>
            </a:r>
          </a:p>
          <a:p>
            <a:pPr lvl="1"/>
            <a:r>
              <a:rPr lang="en-US" dirty="0">
                <a:solidFill>
                  <a:schemeClr val="bg1">
                    <a:lumMod val="65000"/>
                  </a:schemeClr>
                </a:solidFill>
              </a:rPr>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32</a:t>
            </a:fld>
            <a:endParaRPr lang="en-US"/>
          </a:p>
        </p:txBody>
      </p:sp>
    </p:spTree>
    <p:extLst>
      <p:ext uri="{BB962C8B-B14F-4D97-AF65-F5344CB8AC3E}">
        <p14:creationId xmlns:p14="http://schemas.microsoft.com/office/powerpoint/2010/main" val="3855536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 Status Update on Employer(s) Involvement </a:t>
            </a:r>
          </a:p>
        </p:txBody>
      </p:sp>
      <p:sp>
        <p:nvSpPr>
          <p:cNvPr id="3" name="Content Placeholder 2"/>
          <p:cNvSpPr>
            <a:spLocks noGrp="1"/>
          </p:cNvSpPr>
          <p:nvPr>
            <p:ph idx="1"/>
          </p:nvPr>
        </p:nvSpPr>
        <p:spPr>
          <a:xfrm>
            <a:off x="457200" y="1405890"/>
            <a:ext cx="8229600" cy="4720273"/>
          </a:xfrm>
        </p:spPr>
        <p:txBody>
          <a:bodyPr>
            <a:normAutofit/>
          </a:bodyPr>
          <a:lstStyle/>
          <a:p>
            <a:pPr marL="338137" lvl="1" indent="0">
              <a:buNone/>
            </a:pPr>
            <a:r>
              <a:rPr lang="en-US" dirty="0"/>
              <a:t>“Use this section to provide a timeline of the progress of grant activities, key deliverables for this quarter, and if applicable, deliverables available this quarter for broad dissemination. Use the timeline in the grant’s statement of work to identify all major</a:t>
            </a:r>
          </a:p>
          <a:p>
            <a:pPr marL="338137" lvl="1" indent="0">
              <a:buNone/>
            </a:pPr>
            <a:r>
              <a:rPr lang="en-US" dirty="0"/>
              <a:t>program activities for the entire life of the grant…”</a:t>
            </a:r>
          </a:p>
          <a:p>
            <a:pPr marL="338137" lvl="1" indent="0">
              <a:buNone/>
            </a:pPr>
            <a:endParaRPr lang="en-US" dirty="0"/>
          </a:p>
          <a:p>
            <a:pPr marL="338137" lvl="1" indent="0">
              <a:buNone/>
            </a:pPr>
            <a:endParaRPr lang="en-US" dirty="0"/>
          </a:p>
          <a:p>
            <a:pPr marL="338137" lvl="1" indent="0">
              <a:buNone/>
            </a:pPr>
            <a:r>
              <a:rPr lang="en-US" dirty="0"/>
              <a:t> 	“Items to incorporate in the timeline include: project goals, benchmarks, milestones, special events, important deadlines and deliverables.”</a:t>
            </a:r>
          </a:p>
          <a:p>
            <a:pPr marL="338137" lvl="1" indent="0">
              <a:buNone/>
            </a:pPr>
            <a:endParaRPr lang="en-US" dirty="0"/>
          </a:p>
          <a:p>
            <a:pPr marL="338137" lvl="1" indent="0">
              <a:buNone/>
            </a:pPr>
            <a:r>
              <a:rPr lang="en-US" dirty="0"/>
              <a:t>			- OMB Reporting Package </a:t>
            </a:r>
          </a:p>
        </p:txBody>
      </p:sp>
      <p:sp>
        <p:nvSpPr>
          <p:cNvPr id="4" name="Slide Number Placeholder 3"/>
          <p:cNvSpPr>
            <a:spLocks noGrp="1"/>
          </p:cNvSpPr>
          <p:nvPr>
            <p:ph type="sldNum" sz="quarter" idx="12"/>
          </p:nvPr>
        </p:nvSpPr>
        <p:spPr/>
        <p:txBody>
          <a:bodyPr/>
          <a:lstStyle/>
          <a:p>
            <a:fld id="{2F535CF6-78E6-204E-AB98-C09B348E109C}" type="slidenum">
              <a:rPr lang="en-US" smtClean="0"/>
              <a:t>33</a:t>
            </a:fld>
            <a:endParaRPr lang="en-US"/>
          </a:p>
        </p:txBody>
      </p:sp>
    </p:spTree>
    <p:extLst>
      <p:ext uri="{BB962C8B-B14F-4D97-AF65-F5344CB8AC3E}">
        <p14:creationId xmlns:p14="http://schemas.microsoft.com/office/powerpoint/2010/main" val="169782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 &amp; F. Key Issues and Technical Assistance Needs </a:t>
            </a:r>
          </a:p>
        </p:txBody>
      </p:sp>
      <p:sp>
        <p:nvSpPr>
          <p:cNvPr id="3" name="Content Placeholder 2"/>
          <p:cNvSpPr>
            <a:spLocks noGrp="1"/>
          </p:cNvSpPr>
          <p:nvPr>
            <p:ph idx="1"/>
          </p:nvPr>
        </p:nvSpPr>
        <p:spPr/>
        <p:txBody>
          <a:bodyPr/>
          <a:lstStyle/>
          <a:p>
            <a:r>
              <a:rPr lang="en-US" dirty="0">
                <a:solidFill>
                  <a:schemeClr val="bg1">
                    <a:lumMod val="65000"/>
                  </a:schemeClr>
                </a:solidFill>
              </a:rPr>
              <a:t>Sections;</a:t>
            </a:r>
          </a:p>
          <a:p>
            <a:pPr lvl="1"/>
            <a:r>
              <a:rPr lang="en-US" dirty="0">
                <a:solidFill>
                  <a:schemeClr val="bg1">
                    <a:lumMod val="65000"/>
                  </a:schemeClr>
                </a:solidFill>
              </a:rPr>
              <a:t>A. Summary of Grant Activities </a:t>
            </a:r>
          </a:p>
          <a:p>
            <a:pPr lvl="1"/>
            <a:r>
              <a:rPr lang="en-US" dirty="0">
                <a:solidFill>
                  <a:schemeClr val="bg1">
                    <a:lumMod val="65000"/>
                  </a:schemeClr>
                </a:solidFill>
              </a:rPr>
              <a:t>B. Status Update on Leveraged Resources</a:t>
            </a:r>
          </a:p>
          <a:p>
            <a:pPr lvl="1"/>
            <a:r>
              <a:rPr lang="en-US" dirty="0">
                <a:solidFill>
                  <a:schemeClr val="bg1">
                    <a:lumMod val="65000"/>
                  </a:schemeClr>
                </a:solidFill>
              </a:rPr>
              <a:t>C. Status Update on Employer(s) Involvement </a:t>
            </a:r>
          </a:p>
          <a:p>
            <a:pPr lvl="1"/>
            <a:r>
              <a:rPr lang="en-US" dirty="0">
                <a:solidFill>
                  <a:schemeClr val="bg1">
                    <a:lumMod val="65000"/>
                  </a:schemeClr>
                </a:solidFill>
              </a:rPr>
              <a:t>D. Timeline for Grant Activities and Deliverables</a:t>
            </a:r>
          </a:p>
          <a:p>
            <a:pPr lvl="1"/>
            <a:r>
              <a:rPr lang="en-US" sz="2400" b="1" dirty="0"/>
              <a:t>E. Key Issues and Technical Assistance Needs </a:t>
            </a:r>
          </a:p>
          <a:p>
            <a:pPr lvl="1"/>
            <a:r>
              <a:rPr lang="en-US" sz="2400" b="1" dirty="0"/>
              <a:t>F. Best Practices, Promising New Strategies and Success Stories</a:t>
            </a:r>
          </a:p>
          <a:p>
            <a:pPr lvl="1"/>
            <a:r>
              <a:rPr lang="en-US" dirty="0">
                <a:solidFill>
                  <a:schemeClr val="bg1">
                    <a:lumMod val="65000"/>
                  </a:schemeClr>
                </a:solidFill>
              </a:rPr>
              <a:t>G. Additional Outcome Information </a:t>
            </a:r>
          </a:p>
          <a:p>
            <a:pPr lvl="1"/>
            <a:r>
              <a:rPr lang="en-US" dirty="0">
                <a:solidFill>
                  <a:schemeClr val="bg1">
                    <a:lumMod val="65000"/>
                  </a:schemeClr>
                </a:solidFill>
              </a:rPr>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34</a:t>
            </a:fld>
            <a:endParaRPr lang="en-US"/>
          </a:p>
        </p:txBody>
      </p:sp>
    </p:spTree>
    <p:extLst>
      <p:ext uri="{BB962C8B-B14F-4D97-AF65-F5344CB8AC3E}">
        <p14:creationId xmlns:p14="http://schemas.microsoft.com/office/powerpoint/2010/main" val="2214019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 Key Issues and Technical Assistance Needs </a:t>
            </a:r>
          </a:p>
        </p:txBody>
      </p:sp>
      <p:sp>
        <p:nvSpPr>
          <p:cNvPr id="3" name="Content Placeholder 2"/>
          <p:cNvSpPr>
            <a:spLocks noGrp="1"/>
          </p:cNvSpPr>
          <p:nvPr>
            <p:ph idx="1"/>
          </p:nvPr>
        </p:nvSpPr>
        <p:spPr/>
        <p:txBody>
          <a:bodyPr/>
          <a:lstStyle/>
          <a:p>
            <a:pPr marL="338137" lvl="1" indent="0">
              <a:buNone/>
            </a:pPr>
            <a:r>
              <a:rPr lang="en-US" dirty="0"/>
              <a:t>“Summarize any significant issues or problems encountered during the quarter and resolution of previous issues and challenges identified in previous quarters. Describe any actions taken or plans for addressing issues, any question you have for DOL, and any need for assistance from DOL or others.”</a:t>
            </a:r>
          </a:p>
          <a:p>
            <a:pPr marL="338137" lvl="1" indent="0">
              <a:buNone/>
            </a:pPr>
            <a:r>
              <a:rPr lang="en-US" dirty="0"/>
              <a:t>			 –OMB Reporting Package </a:t>
            </a:r>
          </a:p>
          <a:p>
            <a:pPr marL="338137" lvl="1" indent="0">
              <a:buNone/>
            </a:pP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35</a:t>
            </a:fld>
            <a:endParaRPr lang="en-US"/>
          </a:p>
        </p:txBody>
      </p:sp>
    </p:spTree>
    <p:extLst>
      <p:ext uri="{BB962C8B-B14F-4D97-AF65-F5344CB8AC3E}">
        <p14:creationId xmlns:p14="http://schemas.microsoft.com/office/powerpoint/2010/main" val="195453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 Best Practices, Promising New Strategies and Success Stories</a:t>
            </a:r>
          </a:p>
        </p:txBody>
      </p:sp>
      <p:sp>
        <p:nvSpPr>
          <p:cNvPr id="3" name="Content Placeholder 2"/>
          <p:cNvSpPr>
            <a:spLocks noGrp="1"/>
          </p:cNvSpPr>
          <p:nvPr>
            <p:ph idx="1"/>
          </p:nvPr>
        </p:nvSpPr>
        <p:spPr/>
        <p:txBody>
          <a:bodyPr/>
          <a:lstStyle/>
          <a:p>
            <a:pPr marL="338137" lvl="1" indent="0">
              <a:buNone/>
            </a:pPr>
            <a:r>
              <a:rPr lang="en-US" dirty="0"/>
              <a:t>“Describe promising approaches, innovative processes, and grant-level and/or participant level success stories. Examples may include developing and implementing an outreach plan, developing new or enhancing existing curriculum, and creating new career assistance tools and resources.”</a:t>
            </a:r>
          </a:p>
          <a:p>
            <a:pPr marL="338137" lvl="1" indent="0">
              <a:buNone/>
            </a:pPr>
            <a:endParaRPr lang="en-US" dirty="0"/>
          </a:p>
          <a:p>
            <a:pPr marL="338137" lvl="1" indent="0">
              <a:buNone/>
            </a:pPr>
            <a:r>
              <a:rPr lang="en-US" dirty="0"/>
              <a:t>			-OMB Reporting Package</a:t>
            </a:r>
          </a:p>
        </p:txBody>
      </p:sp>
      <p:sp>
        <p:nvSpPr>
          <p:cNvPr id="4" name="Slide Number Placeholder 3"/>
          <p:cNvSpPr>
            <a:spLocks noGrp="1"/>
          </p:cNvSpPr>
          <p:nvPr>
            <p:ph type="sldNum" sz="quarter" idx="12"/>
          </p:nvPr>
        </p:nvSpPr>
        <p:spPr/>
        <p:txBody>
          <a:bodyPr/>
          <a:lstStyle/>
          <a:p>
            <a:fld id="{2F535CF6-78E6-204E-AB98-C09B348E109C}" type="slidenum">
              <a:rPr lang="en-US" smtClean="0"/>
              <a:t>36</a:t>
            </a:fld>
            <a:endParaRPr lang="en-US"/>
          </a:p>
        </p:txBody>
      </p:sp>
    </p:spTree>
    <p:extLst>
      <p:ext uri="{BB962C8B-B14F-4D97-AF65-F5344CB8AC3E}">
        <p14:creationId xmlns:p14="http://schemas.microsoft.com/office/powerpoint/2010/main" val="137000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 Key Issues,  TA Needs, Best Practices &amp; Success Stories</a:t>
            </a:r>
          </a:p>
        </p:txBody>
      </p:sp>
      <p:sp>
        <p:nvSpPr>
          <p:cNvPr id="3" name="Content Placeholder 2"/>
          <p:cNvSpPr>
            <a:spLocks noGrp="1"/>
          </p:cNvSpPr>
          <p:nvPr>
            <p:ph idx="1"/>
          </p:nvPr>
        </p:nvSpPr>
        <p:spPr/>
        <p:txBody>
          <a:bodyPr/>
          <a:lstStyle/>
          <a:p>
            <a:pPr lvl="1"/>
            <a:r>
              <a:rPr lang="en-US" dirty="0"/>
              <a:t>Along with the FPOs’ review at the grant level, Jobs For the Future reviews all QNPRs every quarter for TA Needs, Best Practices and Success Stories.</a:t>
            </a:r>
          </a:p>
          <a:p>
            <a:pPr lvl="1"/>
            <a:endParaRPr lang="en-US" dirty="0"/>
          </a:p>
          <a:p>
            <a:pPr lvl="2"/>
            <a:r>
              <a:rPr lang="en-US" dirty="0"/>
              <a:t>Trends in TA needs </a:t>
            </a:r>
            <a:r>
              <a:rPr lang="en-US" dirty="0">
                <a:sym typeface="Wingdings" panose="05000000000000000000" pitchFamily="2" charset="2"/>
              </a:rPr>
              <a:t> help </a:t>
            </a:r>
            <a:r>
              <a:rPr lang="en-US" dirty="0"/>
              <a:t>develop event topics</a:t>
            </a:r>
          </a:p>
          <a:p>
            <a:pPr lvl="2"/>
            <a:r>
              <a:rPr lang="en-US" dirty="0"/>
              <a:t>Best practices/ solutions to challenges </a:t>
            </a:r>
            <a:r>
              <a:rPr lang="en-US" dirty="0">
                <a:sym typeface="Wingdings" panose="05000000000000000000" pitchFamily="2" charset="2"/>
              </a:rPr>
              <a:t> </a:t>
            </a:r>
            <a:r>
              <a:rPr lang="en-US" dirty="0"/>
              <a:t>relay them to other grantees</a:t>
            </a:r>
          </a:p>
          <a:p>
            <a:pPr lvl="2"/>
            <a:r>
              <a:rPr lang="en-US" dirty="0"/>
              <a:t>JFF’s QNPR review is one way to get the whole TAACCCT picture</a:t>
            </a:r>
          </a:p>
          <a:p>
            <a:pPr marL="690563" lvl="2"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37</a:t>
            </a:fld>
            <a:endParaRPr lang="en-US"/>
          </a:p>
        </p:txBody>
      </p:sp>
    </p:spTree>
    <p:extLst>
      <p:ext uri="{BB962C8B-B14F-4D97-AF65-F5344CB8AC3E}">
        <p14:creationId xmlns:p14="http://schemas.microsoft.com/office/powerpoint/2010/main" val="519781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What Not to Do</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916" y="986373"/>
            <a:ext cx="8337883" cy="513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F535CF6-78E6-204E-AB98-C09B348E109C}" type="slidenum">
              <a:rPr lang="en-US" smtClean="0"/>
              <a:t>38</a:t>
            </a:fld>
            <a:endParaRPr lang="en-US"/>
          </a:p>
        </p:txBody>
      </p:sp>
    </p:spTree>
    <p:extLst>
      <p:ext uri="{BB962C8B-B14F-4D97-AF65-F5344CB8AC3E}">
        <p14:creationId xmlns:p14="http://schemas.microsoft.com/office/powerpoint/2010/main" val="625278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Good Example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2841" y="1057398"/>
            <a:ext cx="7339263" cy="534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F535CF6-78E6-204E-AB98-C09B348E109C}" type="slidenum">
              <a:rPr lang="en-US" smtClean="0"/>
              <a:t>39</a:t>
            </a:fld>
            <a:endParaRPr lang="en-US"/>
          </a:p>
        </p:txBody>
      </p:sp>
    </p:spTree>
    <p:extLst>
      <p:ext uri="{BB962C8B-B14F-4D97-AF65-F5344CB8AC3E}">
        <p14:creationId xmlns:p14="http://schemas.microsoft.com/office/powerpoint/2010/main" val="335755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34892" y="782053"/>
            <a:ext cx="8539992" cy="3513221"/>
          </a:xfrm>
        </p:spPr>
        <p:txBody>
          <a:bodyPr>
            <a:normAutofit fontScale="85000" lnSpcReduction="20000"/>
          </a:bodyPr>
          <a:lstStyle/>
          <a:p>
            <a:pPr algn="ctr"/>
            <a:r>
              <a:rPr lang="en-US" sz="4000" dirty="0"/>
              <a:t>TAACCCT Performance Reporting</a:t>
            </a:r>
            <a:br>
              <a:rPr lang="en-US" sz="4000" dirty="0"/>
            </a:br>
            <a:r>
              <a:rPr lang="en-US" sz="4000" dirty="0"/>
              <a:t>September Q&amp;A:</a:t>
            </a:r>
          </a:p>
          <a:p>
            <a:pPr algn="ctr"/>
            <a:br>
              <a:rPr lang="en-US" sz="4000" dirty="0"/>
            </a:br>
            <a:r>
              <a:rPr lang="en-US" sz="4000" dirty="0"/>
              <a:t>Quarterly Narrative Progress Report (QNPR) Best Practices and Tips</a:t>
            </a:r>
            <a:endParaRPr lang="en-US" sz="3200" dirty="0"/>
          </a:p>
          <a:p>
            <a:pPr algn="ctr"/>
            <a:endParaRPr lang="en-US" sz="3200" dirty="0"/>
          </a:p>
          <a:p>
            <a:pPr algn="ctr"/>
            <a:r>
              <a:rPr lang="en-US" sz="3200" dirty="0"/>
              <a:t>September 14, 2017</a:t>
            </a:r>
          </a:p>
          <a:p>
            <a:pPr algn="ctr"/>
            <a:r>
              <a:rPr lang="en-US" sz="2900" dirty="0"/>
              <a:t> </a:t>
            </a:r>
          </a:p>
        </p:txBody>
      </p:sp>
      <p:sp>
        <p:nvSpPr>
          <p:cNvPr id="8" name="Title 1"/>
          <p:cNvSpPr txBox="1">
            <a:spLocks/>
          </p:cNvSpPr>
          <p:nvPr/>
        </p:nvSpPr>
        <p:spPr>
          <a:xfrm>
            <a:off x="722313" y="3314700"/>
            <a:ext cx="7772400" cy="831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endParaRPr lang="en-US" dirty="0"/>
          </a:p>
        </p:txBody>
      </p:sp>
    </p:spTree>
    <p:extLst>
      <p:ext uri="{BB962C8B-B14F-4D97-AF65-F5344CB8AC3E}">
        <p14:creationId xmlns:p14="http://schemas.microsoft.com/office/powerpoint/2010/main" val="3834845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 Additional Outcome Information </a:t>
            </a:r>
          </a:p>
        </p:txBody>
      </p:sp>
      <p:sp>
        <p:nvSpPr>
          <p:cNvPr id="3" name="Content Placeholder 2"/>
          <p:cNvSpPr>
            <a:spLocks noGrp="1"/>
          </p:cNvSpPr>
          <p:nvPr>
            <p:ph idx="1"/>
          </p:nvPr>
        </p:nvSpPr>
        <p:spPr/>
        <p:txBody>
          <a:bodyPr/>
          <a:lstStyle/>
          <a:p>
            <a:r>
              <a:rPr lang="en-US" dirty="0">
                <a:solidFill>
                  <a:schemeClr val="bg1">
                    <a:lumMod val="65000"/>
                  </a:schemeClr>
                </a:solidFill>
              </a:rPr>
              <a:t>Sections;</a:t>
            </a:r>
          </a:p>
          <a:p>
            <a:pPr lvl="1"/>
            <a:r>
              <a:rPr lang="en-US" dirty="0">
                <a:solidFill>
                  <a:schemeClr val="bg1">
                    <a:lumMod val="65000"/>
                  </a:schemeClr>
                </a:solidFill>
              </a:rPr>
              <a:t>A. Summary of Grant Activities </a:t>
            </a:r>
          </a:p>
          <a:p>
            <a:pPr lvl="1"/>
            <a:r>
              <a:rPr lang="en-US" dirty="0">
                <a:solidFill>
                  <a:schemeClr val="bg1">
                    <a:lumMod val="65000"/>
                  </a:schemeClr>
                </a:solidFill>
              </a:rPr>
              <a:t>B. Status Update on Leveraged Resources</a:t>
            </a:r>
          </a:p>
          <a:p>
            <a:pPr lvl="1"/>
            <a:r>
              <a:rPr lang="en-US" dirty="0">
                <a:solidFill>
                  <a:schemeClr val="bg1">
                    <a:lumMod val="65000"/>
                  </a:schemeClr>
                </a:solidFill>
              </a:rPr>
              <a:t>C. Status Update on Employer(s) Involvement </a:t>
            </a:r>
          </a:p>
          <a:p>
            <a:pPr lvl="1"/>
            <a:r>
              <a:rPr lang="en-US" dirty="0">
                <a:solidFill>
                  <a:schemeClr val="bg1">
                    <a:lumMod val="65000"/>
                  </a:schemeClr>
                </a:solidFill>
              </a:rPr>
              <a:t>D. Timeline for Grant Activities and Deliverables</a:t>
            </a:r>
          </a:p>
          <a:p>
            <a:pPr lvl="1"/>
            <a:r>
              <a:rPr lang="en-US" dirty="0">
                <a:solidFill>
                  <a:schemeClr val="bg1">
                    <a:lumMod val="65000"/>
                  </a:schemeClr>
                </a:solidFill>
              </a:rPr>
              <a:t>E. Key Issues and Technical Assistance Needs </a:t>
            </a:r>
          </a:p>
          <a:p>
            <a:pPr lvl="1"/>
            <a:r>
              <a:rPr lang="en-US" dirty="0">
                <a:solidFill>
                  <a:schemeClr val="bg1">
                    <a:lumMod val="65000"/>
                  </a:schemeClr>
                </a:solidFill>
              </a:rPr>
              <a:t>F. Best Practices, Promising New Strategies and Success Stories</a:t>
            </a:r>
          </a:p>
          <a:p>
            <a:pPr lvl="1"/>
            <a:r>
              <a:rPr lang="en-US" sz="2400" b="1" dirty="0"/>
              <a:t>G. Additional Outcome Information </a:t>
            </a:r>
          </a:p>
          <a:p>
            <a:pPr lvl="1"/>
            <a:r>
              <a:rPr lang="en-US" dirty="0">
                <a:solidFill>
                  <a:schemeClr val="bg1">
                    <a:lumMod val="65000"/>
                  </a:schemeClr>
                </a:solidFill>
              </a:rPr>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40</a:t>
            </a:fld>
            <a:endParaRPr lang="en-US"/>
          </a:p>
        </p:txBody>
      </p:sp>
    </p:spTree>
    <p:extLst>
      <p:ext uri="{BB962C8B-B14F-4D97-AF65-F5344CB8AC3E}">
        <p14:creationId xmlns:p14="http://schemas.microsoft.com/office/powerpoint/2010/main" val="42326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 Additional Outcome Information </a:t>
            </a:r>
          </a:p>
        </p:txBody>
      </p:sp>
      <p:sp>
        <p:nvSpPr>
          <p:cNvPr id="3" name="Content Placeholder 2"/>
          <p:cNvSpPr>
            <a:spLocks noGrp="1"/>
          </p:cNvSpPr>
          <p:nvPr>
            <p:ph idx="1"/>
          </p:nvPr>
        </p:nvSpPr>
        <p:spPr/>
        <p:txBody>
          <a:bodyPr/>
          <a:lstStyle/>
          <a:p>
            <a:pPr lvl="1"/>
            <a:r>
              <a:rPr lang="en-US" dirty="0"/>
              <a:t>“This section allows grantees to report any grant-specific outcomes not captured in other sections of the quarterly narrative progress report, including, but not limited to, any specific outcomes included in the statement of work…” </a:t>
            </a:r>
          </a:p>
          <a:p>
            <a:pPr lvl="1"/>
            <a:r>
              <a:rPr lang="en-US" dirty="0"/>
              <a:t>“…for every fourth quarterly report, this update may include additional information about activities and outcomes to supplement data submitted on the </a:t>
            </a:r>
            <a:r>
              <a:rPr lang="en-US" b="1" dirty="0"/>
              <a:t>Annual Performance Report </a:t>
            </a:r>
            <a:r>
              <a:rPr lang="en-US" dirty="0"/>
              <a:t>form.”</a:t>
            </a:r>
          </a:p>
          <a:p>
            <a:pPr lvl="4">
              <a:buFontTx/>
              <a:buChar char="-"/>
            </a:pPr>
            <a:r>
              <a:rPr lang="en-US" dirty="0"/>
              <a:t>OMB Reporting Package </a:t>
            </a:r>
          </a:p>
          <a:p>
            <a:pPr lvl="1">
              <a:buFontTx/>
              <a:buChar char="-"/>
            </a:pPr>
            <a:endParaRPr lang="en-US" dirty="0"/>
          </a:p>
          <a:p>
            <a:pPr lvl="1"/>
            <a:r>
              <a:rPr lang="en-US" dirty="0"/>
              <a:t>DO NOT USE UPLOAD FUNCTION FOR SUPPLEMENTARY INFORMATION (Technical glitch: You can see it but we can’t)</a:t>
            </a:r>
          </a:p>
          <a:p>
            <a:pPr lvl="2"/>
            <a:r>
              <a:rPr lang="en-US" dirty="0"/>
              <a:t>Send to FPO and </a:t>
            </a:r>
            <a:r>
              <a:rPr lang="en-US" dirty="0">
                <a:hlinkClick r:id="rId3"/>
              </a:rPr>
              <a:t>TAACCCT@dol.gov</a:t>
            </a:r>
            <a:r>
              <a:rPr lang="en-US" dirty="0"/>
              <a:t> instead</a:t>
            </a:r>
          </a:p>
          <a:p>
            <a:pPr lvl="1"/>
            <a:endParaRPr lang="en-US" dirty="0"/>
          </a:p>
          <a:p>
            <a:pPr marL="690563" lvl="2"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41</a:t>
            </a:fld>
            <a:endParaRPr lang="en-US"/>
          </a:p>
        </p:txBody>
      </p:sp>
    </p:spTree>
    <p:extLst>
      <p:ext uri="{BB962C8B-B14F-4D97-AF65-F5344CB8AC3E}">
        <p14:creationId xmlns:p14="http://schemas.microsoft.com/office/powerpoint/2010/main" val="26107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I., J. &amp; K. , Name of Grantee Certifying Official, Telephone Number, Email Address </a:t>
            </a:r>
          </a:p>
        </p:txBody>
      </p:sp>
      <p:sp>
        <p:nvSpPr>
          <p:cNvPr id="3" name="Content Placeholder 2"/>
          <p:cNvSpPr>
            <a:spLocks noGrp="1"/>
          </p:cNvSpPr>
          <p:nvPr>
            <p:ph idx="1"/>
          </p:nvPr>
        </p:nvSpPr>
        <p:spPr/>
        <p:txBody>
          <a:bodyPr/>
          <a:lstStyle/>
          <a:p>
            <a:r>
              <a:rPr lang="en-US" dirty="0">
                <a:solidFill>
                  <a:schemeClr val="bg1">
                    <a:lumMod val="65000"/>
                  </a:schemeClr>
                </a:solidFill>
              </a:rPr>
              <a:t>Sections;</a:t>
            </a:r>
          </a:p>
          <a:p>
            <a:pPr lvl="1"/>
            <a:r>
              <a:rPr lang="en-US" dirty="0">
                <a:solidFill>
                  <a:schemeClr val="bg1">
                    <a:lumMod val="65000"/>
                  </a:schemeClr>
                </a:solidFill>
              </a:rPr>
              <a:t>A. Summary of Grant Activities </a:t>
            </a:r>
          </a:p>
          <a:p>
            <a:pPr lvl="1"/>
            <a:r>
              <a:rPr lang="en-US" dirty="0">
                <a:solidFill>
                  <a:schemeClr val="bg1">
                    <a:lumMod val="65000"/>
                  </a:schemeClr>
                </a:solidFill>
              </a:rPr>
              <a:t>B. Status Update on Leveraged Resources</a:t>
            </a:r>
          </a:p>
          <a:p>
            <a:pPr lvl="1"/>
            <a:r>
              <a:rPr lang="en-US" dirty="0">
                <a:solidFill>
                  <a:schemeClr val="bg1">
                    <a:lumMod val="65000"/>
                  </a:schemeClr>
                </a:solidFill>
              </a:rPr>
              <a:t>C. Status Update on Employer(s) Involvement </a:t>
            </a:r>
          </a:p>
          <a:p>
            <a:pPr lvl="1"/>
            <a:r>
              <a:rPr lang="en-US" dirty="0">
                <a:solidFill>
                  <a:schemeClr val="bg1">
                    <a:lumMod val="65000"/>
                  </a:schemeClr>
                </a:solidFill>
              </a:rPr>
              <a:t>D. Timeline for Grant Activities and Deliverables</a:t>
            </a:r>
          </a:p>
          <a:p>
            <a:pPr lvl="1"/>
            <a:r>
              <a:rPr lang="en-US" dirty="0">
                <a:solidFill>
                  <a:schemeClr val="bg1">
                    <a:lumMod val="65000"/>
                  </a:schemeClr>
                </a:solidFill>
              </a:rPr>
              <a:t>E. Key Issues and Technical Assistance Needs </a:t>
            </a:r>
          </a:p>
          <a:p>
            <a:pPr lvl="1"/>
            <a:r>
              <a:rPr lang="en-US" dirty="0">
                <a:solidFill>
                  <a:schemeClr val="bg1">
                    <a:lumMod val="65000"/>
                  </a:schemeClr>
                </a:solidFill>
              </a:rPr>
              <a:t>F. Best Practices, Promising New Strategies and Success Stories</a:t>
            </a:r>
          </a:p>
          <a:p>
            <a:pPr lvl="1"/>
            <a:r>
              <a:rPr lang="en-US" dirty="0">
                <a:solidFill>
                  <a:schemeClr val="bg1">
                    <a:lumMod val="65000"/>
                  </a:schemeClr>
                </a:solidFill>
              </a:rPr>
              <a:t>G. Additional Outcome Information </a:t>
            </a:r>
          </a:p>
          <a:p>
            <a:pPr lvl="1"/>
            <a:r>
              <a:rPr lang="en-US" sz="2400" b="1" dirty="0"/>
              <a:t>I., J. &amp; K. , Name of Grantee Certifying Official, Telephone Number, Email Address </a:t>
            </a:r>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42</a:t>
            </a:fld>
            <a:endParaRPr lang="en-US"/>
          </a:p>
        </p:txBody>
      </p:sp>
    </p:spTree>
    <p:extLst>
      <p:ext uri="{BB962C8B-B14F-4D97-AF65-F5344CB8AC3E}">
        <p14:creationId xmlns:p14="http://schemas.microsoft.com/office/powerpoint/2010/main" val="322798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I., J. &amp; K. , Name of Grantee Certifying Official, Telephone Number, Email Address </a:t>
            </a:r>
          </a:p>
        </p:txBody>
      </p:sp>
      <p:sp>
        <p:nvSpPr>
          <p:cNvPr id="3" name="Content Placeholder 2"/>
          <p:cNvSpPr>
            <a:spLocks noGrp="1"/>
          </p:cNvSpPr>
          <p:nvPr>
            <p:ph idx="1"/>
          </p:nvPr>
        </p:nvSpPr>
        <p:spPr>
          <a:xfrm>
            <a:off x="457200" y="1360170"/>
            <a:ext cx="8229600" cy="4765993"/>
          </a:xfrm>
        </p:spPr>
        <p:txBody>
          <a:bodyPr>
            <a:normAutofit lnSpcReduction="10000"/>
          </a:bodyPr>
          <a:lstStyle/>
          <a:p>
            <a:pPr lvl="1"/>
            <a:r>
              <a:rPr lang="en-US" dirty="0"/>
              <a:t>Only 2 people can access EBSS</a:t>
            </a:r>
          </a:p>
          <a:p>
            <a:pPr lvl="2"/>
            <a:r>
              <a:rPr lang="en-US" dirty="0"/>
              <a:t>The Authorized Representative; to certify the contents for the report</a:t>
            </a:r>
          </a:p>
          <a:p>
            <a:pPr lvl="3"/>
            <a:r>
              <a:rPr lang="en-US" dirty="0"/>
              <a:t>Someone who has been granted the legal authority by the board of trustees or president of the college to verify the contents of the report</a:t>
            </a:r>
          </a:p>
          <a:p>
            <a:pPr lvl="2"/>
            <a:r>
              <a:rPr lang="en-US" dirty="0"/>
              <a:t>The Point of Contact (not the SF 424 POC); to enter the information</a:t>
            </a:r>
          </a:p>
          <a:p>
            <a:pPr lvl="3"/>
            <a:r>
              <a:rPr lang="en-US" dirty="0"/>
              <a:t>Often times a program manager, </a:t>
            </a:r>
          </a:p>
          <a:p>
            <a:pPr lvl="3"/>
            <a:r>
              <a:rPr lang="en-US" dirty="0"/>
              <a:t>Changing the Program Manager doesn’t require a mod</a:t>
            </a:r>
          </a:p>
          <a:p>
            <a:pPr lvl="2"/>
            <a:r>
              <a:rPr lang="en-US" dirty="0"/>
              <a:t>Changing the names on the SF-424 requires an administrative grant modification</a:t>
            </a:r>
          </a:p>
          <a:p>
            <a:pPr lvl="1"/>
            <a:r>
              <a:rPr lang="en-US" dirty="0"/>
              <a:t>If the authorized representative changes before November 14, please submit a modification ASAP!</a:t>
            </a:r>
          </a:p>
          <a:p>
            <a:pPr lvl="1"/>
            <a:endParaRPr lang="en-US" dirty="0"/>
          </a:p>
          <a:p>
            <a:pPr lvl="1"/>
            <a:endParaRPr lang="en-US" dirty="0"/>
          </a:p>
          <a:p>
            <a:pPr marL="690563" lvl="2"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43</a:t>
            </a:fld>
            <a:endParaRPr lang="en-US"/>
          </a:p>
        </p:txBody>
      </p:sp>
    </p:spTree>
    <p:extLst>
      <p:ext uri="{BB962C8B-B14F-4D97-AF65-F5344CB8AC3E}">
        <p14:creationId xmlns:p14="http://schemas.microsoft.com/office/powerpoint/2010/main" val="344124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3286" y="3048184"/>
            <a:ext cx="4777740" cy="2798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416320"/>
          </a:xfrm>
          <a:prstGeom prst="rect">
            <a:avLst/>
          </a:prstGeom>
          <a:noFill/>
        </p:spPr>
        <p:txBody>
          <a:bodyPr wrap="square" rtlCol="0">
            <a:spAutoFit/>
          </a:bodyPr>
          <a:lstStyle/>
          <a:p>
            <a:pPr algn="ctr"/>
            <a:r>
              <a:rPr lang="en-US" sz="6000" b="1" dirty="0"/>
              <a:t>Questions ABOUT THE QNPR?</a:t>
            </a:r>
          </a:p>
          <a:p>
            <a:endParaRPr lang="en-US" sz="9600" dirty="0"/>
          </a:p>
        </p:txBody>
      </p:sp>
      <p:sp>
        <p:nvSpPr>
          <p:cNvPr id="3" name="Slide Number Placeholder 2"/>
          <p:cNvSpPr>
            <a:spLocks noGrp="1"/>
          </p:cNvSpPr>
          <p:nvPr>
            <p:ph type="sldNum" sz="quarter" idx="12"/>
          </p:nvPr>
        </p:nvSpPr>
        <p:spPr/>
        <p:txBody>
          <a:bodyPr/>
          <a:lstStyle/>
          <a:p>
            <a:fld id="{2F535CF6-78E6-204E-AB98-C09B348E109C}" type="slidenum">
              <a:rPr lang="en-US" smtClean="0"/>
              <a:t>44</a:t>
            </a:fld>
            <a:endParaRPr lang="en-US"/>
          </a:p>
        </p:txBody>
      </p:sp>
    </p:spTree>
    <p:extLst>
      <p:ext uri="{BB962C8B-B14F-4D97-AF65-F5344CB8AC3E}">
        <p14:creationId xmlns:p14="http://schemas.microsoft.com/office/powerpoint/2010/main" val="1533816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3291" y="3048184"/>
            <a:ext cx="4777740" cy="2798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416320"/>
          </a:xfrm>
          <a:prstGeom prst="rect">
            <a:avLst/>
          </a:prstGeom>
          <a:noFill/>
        </p:spPr>
        <p:txBody>
          <a:bodyPr wrap="square" rtlCol="0">
            <a:spAutoFit/>
          </a:bodyPr>
          <a:lstStyle/>
          <a:p>
            <a:r>
              <a:rPr lang="en-US" sz="6000" b="1" dirty="0"/>
              <a:t>OPEN QUESTIONS 				PERIOD</a:t>
            </a:r>
          </a:p>
          <a:p>
            <a:endParaRPr lang="en-US" sz="9600" dirty="0"/>
          </a:p>
        </p:txBody>
      </p:sp>
      <p:sp>
        <p:nvSpPr>
          <p:cNvPr id="3" name="Slide Number Placeholder 2"/>
          <p:cNvSpPr>
            <a:spLocks noGrp="1"/>
          </p:cNvSpPr>
          <p:nvPr>
            <p:ph type="sldNum" sz="quarter" idx="12"/>
          </p:nvPr>
        </p:nvSpPr>
        <p:spPr/>
        <p:txBody>
          <a:bodyPr/>
          <a:lstStyle/>
          <a:p>
            <a:fld id="{2F535CF6-78E6-204E-AB98-C09B348E109C}" type="slidenum">
              <a:rPr lang="en-US" smtClean="0"/>
              <a:t>45</a:t>
            </a:fld>
            <a:endParaRPr lang="en-US"/>
          </a:p>
        </p:txBody>
      </p:sp>
    </p:spTree>
    <p:extLst>
      <p:ext uri="{BB962C8B-B14F-4D97-AF65-F5344CB8AC3E}">
        <p14:creationId xmlns:p14="http://schemas.microsoft.com/office/powerpoint/2010/main" val="1594138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332" y="1114778"/>
            <a:ext cx="7986889" cy="5011386"/>
          </a:xfrm>
        </p:spPr>
        <p:txBody>
          <a:bodyPr>
            <a:normAutofit fontScale="92500" lnSpcReduction="20000"/>
          </a:bodyPr>
          <a:lstStyle/>
          <a:p>
            <a:pPr marL="0" indent="0" algn="ctr">
              <a:buNone/>
            </a:pPr>
            <a:endParaRPr lang="en-US" dirty="0"/>
          </a:p>
          <a:p>
            <a:pPr marL="0" indent="0" algn="ctr">
              <a:buNone/>
            </a:pPr>
            <a:endParaRPr lang="en-US" dirty="0"/>
          </a:p>
          <a:p>
            <a:pPr marL="0" indent="0" algn="ctr">
              <a:buNone/>
            </a:pPr>
            <a:r>
              <a:rPr lang="en-US" sz="5400" b="1" i="1" dirty="0">
                <a:solidFill>
                  <a:srgbClr val="376092"/>
                </a:solidFill>
                <a:effectLst>
                  <a:outerShdw blurRad="38100" dist="38100" dir="2700000" algn="tl">
                    <a:srgbClr val="000000">
                      <a:alpha val="43137"/>
                    </a:srgbClr>
                  </a:outerShdw>
                </a:effectLst>
                <a:latin typeface="Comic Sans MS" pitchFamily="66" charset="0"/>
              </a:rPr>
              <a:t>Thank You!</a:t>
            </a:r>
            <a:endParaRPr lang="en-US" sz="5400" b="1" dirty="0">
              <a:solidFill>
                <a:srgbClr val="376092"/>
              </a:solidFill>
              <a:effectLst>
                <a:outerShdw blurRad="38100" dist="38100" dir="2700000" algn="tl">
                  <a:srgbClr val="000000">
                    <a:alpha val="43137"/>
                  </a:srgbClr>
                </a:outerShdw>
              </a:effectLst>
              <a:latin typeface="Comic Sans MS" pitchFamily="66" charset="0"/>
            </a:endParaRPr>
          </a:p>
          <a:p>
            <a:pPr marL="0" indent="0" algn="ctr">
              <a:buNone/>
            </a:pPr>
            <a:endParaRPr lang="en-US" sz="2400" dirty="0">
              <a:effectLst>
                <a:outerShdw blurRad="38100" dist="38100" dir="2700000" algn="tl">
                  <a:srgbClr val="000000">
                    <a:alpha val="43137"/>
                  </a:srgbClr>
                </a:outerShdw>
              </a:effectLst>
            </a:endParaRPr>
          </a:p>
          <a:p>
            <a:pPr marL="0" indent="0" algn="ctr">
              <a:buNone/>
            </a:pPr>
            <a:endParaRPr lang="en-US" sz="2400" dirty="0">
              <a:effectLst>
                <a:outerShdw blurRad="38100" dist="38100" dir="2700000" algn="tl">
                  <a:srgbClr val="000000">
                    <a:alpha val="43137"/>
                  </a:srgbClr>
                </a:outerShdw>
              </a:effectLst>
            </a:endParaRPr>
          </a:p>
          <a:p>
            <a:pPr marL="0" indent="0" algn="ctr">
              <a:spcAft>
                <a:spcPts val="0"/>
              </a:spcAft>
              <a:buNone/>
            </a:pPr>
            <a:r>
              <a:rPr lang="en-US" sz="2400" dirty="0"/>
              <a:t>Connect with the NEW TAACCCT Community of Practice and search for TAACCCT resources at:</a:t>
            </a:r>
          </a:p>
          <a:p>
            <a:pPr marL="0" indent="0" algn="ctr">
              <a:spcAft>
                <a:spcPts val="0"/>
              </a:spcAft>
              <a:buNone/>
            </a:pPr>
            <a:r>
              <a:rPr lang="en-US" sz="2400" dirty="0">
                <a:hlinkClick r:id="rId3"/>
              </a:rPr>
              <a:t>https://TAACCCT.workforceGPS.org</a:t>
            </a:r>
            <a:r>
              <a:rPr lang="en-US" sz="2400" dirty="0"/>
              <a:t>  </a:t>
            </a:r>
          </a:p>
          <a:p>
            <a:pPr marL="0" indent="0" algn="ctr">
              <a:spcAft>
                <a:spcPts val="0"/>
              </a:spcAft>
              <a:buNone/>
            </a:pPr>
            <a:endParaRPr lang="en-US" sz="2400" dirty="0"/>
          </a:p>
          <a:p>
            <a:pPr marL="0" indent="0" algn="ctr">
              <a:spcAft>
                <a:spcPts val="0"/>
              </a:spcAft>
              <a:buNone/>
            </a:pPr>
            <a:r>
              <a:rPr lang="en-US" sz="2400" dirty="0"/>
              <a:t>Ask questions and to connect with peers and resources at </a:t>
            </a:r>
            <a:r>
              <a:rPr lang="en-US" sz="2400" dirty="0">
                <a:hlinkClick r:id="rId4"/>
              </a:rPr>
              <a:t>TAACCCT@dol.gov</a:t>
            </a:r>
            <a:r>
              <a:rPr lang="en-US" sz="2400" dirty="0"/>
              <a:t> </a:t>
            </a:r>
          </a:p>
          <a:p>
            <a:pPr marL="0" indent="0" algn="ctr">
              <a:spcAft>
                <a:spcPts val="0"/>
              </a:spcAft>
              <a:buNone/>
            </a:pPr>
            <a:endParaRPr lang="en-US" sz="2400" dirty="0"/>
          </a:p>
          <a:p>
            <a:pPr marL="0" indent="0" algn="ctr">
              <a:spcAft>
                <a:spcPts val="0"/>
              </a:spcAft>
              <a:buNone/>
            </a:pPr>
            <a:r>
              <a:rPr lang="en-US" sz="2400" dirty="0"/>
              <a:t>If you want to learn more about peer mentoring email </a:t>
            </a:r>
            <a:r>
              <a:rPr lang="en-US" sz="2400" dirty="0">
                <a:hlinkClick r:id="rId4"/>
              </a:rPr>
              <a:t>TAACCCT@dol.gov</a:t>
            </a:r>
            <a:r>
              <a:rPr lang="en-US" sz="2400" dirty="0"/>
              <a:t> </a:t>
            </a:r>
          </a:p>
          <a:p>
            <a:pPr marL="0" indent="0" algn="ctr">
              <a:spcAft>
                <a:spcPts val="0"/>
              </a:spcAft>
              <a:buNone/>
            </a:pPr>
            <a:endParaRPr lang="en-US" sz="2400" dirty="0"/>
          </a:p>
        </p:txBody>
      </p:sp>
      <p:sp>
        <p:nvSpPr>
          <p:cNvPr id="2" name="Slide Number Placeholder 1"/>
          <p:cNvSpPr>
            <a:spLocks noGrp="1"/>
          </p:cNvSpPr>
          <p:nvPr>
            <p:ph type="sldNum" sz="quarter" idx="12"/>
          </p:nvPr>
        </p:nvSpPr>
        <p:spPr/>
        <p:txBody>
          <a:bodyPr/>
          <a:lstStyle/>
          <a:p>
            <a:fld id="{2F535CF6-78E6-204E-AB98-C09B348E109C}" type="slidenum">
              <a:rPr lang="en-US" smtClean="0"/>
              <a:t>46</a:t>
            </a:fld>
            <a:endParaRPr lang="en-US"/>
          </a:p>
        </p:txBody>
      </p:sp>
    </p:spTree>
    <p:extLst>
      <p:ext uri="{BB962C8B-B14F-4D97-AF65-F5344CB8AC3E}">
        <p14:creationId xmlns:p14="http://schemas.microsoft.com/office/powerpoint/2010/main" val="177392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574067"/>
            <a:ext cx="7852771" cy="4596486"/>
          </a:xfrm>
        </p:spPr>
        <p:txBody>
          <a:bodyPr>
            <a:normAutofit/>
          </a:bodyPr>
          <a:lstStyle/>
          <a:p>
            <a:pPr marL="0" indent="0">
              <a:buNone/>
            </a:pPr>
            <a:r>
              <a:rPr lang="en-US" u="sng" dirty="0"/>
              <a:t>Moderator:</a:t>
            </a:r>
          </a:p>
          <a:p>
            <a:pPr marL="0" indent="0">
              <a:buNone/>
            </a:pPr>
            <a:r>
              <a:rPr lang="en-US" b="1" dirty="0"/>
              <a:t>Cheryl Martin</a:t>
            </a:r>
            <a:r>
              <a:rPr lang="en-US" dirty="0"/>
              <a:t>, Program Manager, TAACCCT Grants, U.S. Department of Labor, Employment and Training Administration</a:t>
            </a:r>
          </a:p>
          <a:p>
            <a:pPr marL="0" indent="0">
              <a:buNone/>
            </a:pPr>
            <a:endParaRPr lang="en-US" dirty="0"/>
          </a:p>
          <a:p>
            <a:pPr marL="0" indent="0">
              <a:buNone/>
            </a:pPr>
            <a:r>
              <a:rPr lang="en-US" u="sng" dirty="0"/>
              <a:t>Presenter:</a:t>
            </a:r>
          </a:p>
          <a:p>
            <a:pPr marL="0" indent="0">
              <a:buNone/>
            </a:pPr>
            <a:r>
              <a:rPr lang="en-US" b="1" dirty="0"/>
              <a:t>Scott Estrada</a:t>
            </a:r>
            <a:r>
              <a:rPr lang="en-US" dirty="0"/>
              <a:t>, Performance Specialist, Maher &amp; Maher, TAACCCT Grants</a:t>
            </a:r>
          </a:p>
          <a:p>
            <a:pPr marL="0" indent="0">
              <a:buNone/>
            </a:pPr>
            <a:endParaRPr lang="en-US" dirty="0"/>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Presenters</a:t>
            </a:r>
          </a:p>
        </p:txBody>
      </p:sp>
      <p:sp>
        <p:nvSpPr>
          <p:cNvPr id="2" name="Slide Number Placeholder 1"/>
          <p:cNvSpPr>
            <a:spLocks noGrp="1"/>
          </p:cNvSpPr>
          <p:nvPr>
            <p:ph type="sldNum" sz="quarter" idx="12"/>
          </p:nvPr>
        </p:nvSpPr>
        <p:spPr/>
        <p:txBody>
          <a:bodyPr/>
          <a:lstStyle/>
          <a:p>
            <a:fld id="{2F535CF6-78E6-204E-AB98-C09B348E109C}" type="slidenum">
              <a:rPr lang="en-US" smtClean="0"/>
              <a:t>5</a:t>
            </a:fld>
            <a:endParaRPr lang="en-US"/>
          </a:p>
        </p:txBody>
      </p:sp>
    </p:spTree>
    <p:extLst>
      <p:ext uri="{BB962C8B-B14F-4D97-AF65-F5344CB8AC3E}">
        <p14:creationId xmlns:p14="http://schemas.microsoft.com/office/powerpoint/2010/main" val="261035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21304"/>
            <a:ext cx="7772400" cy="4288056"/>
          </a:xfrm>
        </p:spPr>
        <p:txBody>
          <a:bodyPr>
            <a:normAutofit/>
          </a:bodyPr>
          <a:lstStyle/>
          <a:p>
            <a:r>
              <a:rPr lang="en-US" sz="2400" b="1" dirty="0" err="1">
                <a:solidFill>
                  <a:schemeClr val="tx1"/>
                </a:solidFill>
              </a:rPr>
              <a:t>apr</a:t>
            </a:r>
            <a:r>
              <a:rPr lang="en-US" sz="2400" b="1" dirty="0">
                <a:solidFill>
                  <a:schemeClr val="tx1"/>
                </a:solidFill>
              </a:rPr>
              <a:t> and Quarter 4 QNPR due November 14</a:t>
            </a:r>
            <a:r>
              <a:rPr lang="en-US" sz="2400" b="1" baseline="30000" dirty="0">
                <a:solidFill>
                  <a:schemeClr val="tx1"/>
                </a:solidFill>
              </a:rPr>
              <a:t>th</a:t>
            </a:r>
            <a:br>
              <a:rPr lang="en-US" sz="2400" b="1" baseline="30000" dirty="0">
                <a:solidFill>
                  <a:schemeClr val="tx1"/>
                </a:solidFill>
              </a:rPr>
            </a:br>
            <a:br>
              <a:rPr lang="en-US" sz="2400" b="1" dirty="0">
                <a:solidFill>
                  <a:schemeClr val="tx1"/>
                </a:solidFill>
              </a:rPr>
            </a:br>
            <a:r>
              <a:rPr lang="en-US" sz="2400" b="1" dirty="0">
                <a:solidFill>
                  <a:schemeClr val="tx1"/>
                </a:solidFill>
              </a:rPr>
              <a:t>Next webinar is on </a:t>
            </a:r>
            <a:r>
              <a:rPr lang="en-US" sz="2400" b="1">
                <a:solidFill>
                  <a:schemeClr val="tx1"/>
                </a:solidFill>
              </a:rPr>
              <a:t>October 19</a:t>
            </a:r>
            <a:r>
              <a:rPr lang="en-US" sz="2400" b="1" baseline="30000">
                <a:solidFill>
                  <a:schemeClr val="tx1"/>
                </a:solidFill>
              </a:rPr>
              <a:t>th</a:t>
            </a:r>
            <a:r>
              <a:rPr lang="en-US" sz="2400" b="1">
                <a:solidFill>
                  <a:schemeClr val="tx1"/>
                </a:solidFill>
              </a:rPr>
              <a:t> </a:t>
            </a:r>
            <a:br>
              <a:rPr lang="en-US" sz="2400" b="1" dirty="0">
                <a:solidFill>
                  <a:schemeClr val="tx1"/>
                </a:solidFill>
              </a:rPr>
            </a:br>
            <a:br>
              <a:rPr lang="en-US" sz="2400" b="1" dirty="0">
                <a:solidFill>
                  <a:schemeClr val="tx1"/>
                </a:solidFill>
              </a:rPr>
            </a:br>
            <a:r>
              <a:rPr lang="en-US" sz="2400" b="1" dirty="0">
                <a:solidFill>
                  <a:schemeClr val="tx1"/>
                </a:solidFill>
              </a:rPr>
              <a:t>Round 4 grantees: Performance office hours are available during convening, email the taaccct mailbox if you want to set up an appointment</a:t>
            </a:r>
            <a:br>
              <a:rPr lang="en-US" sz="2400" b="1" dirty="0">
                <a:solidFill>
                  <a:schemeClr val="tx1"/>
                </a:solidFill>
              </a:rPr>
            </a:br>
            <a:br>
              <a:rPr lang="en-US" sz="2400" b="1" dirty="0">
                <a:solidFill>
                  <a:schemeClr val="tx1"/>
                </a:solidFill>
              </a:rPr>
            </a:br>
            <a:r>
              <a:rPr lang="en-US" sz="2400" b="1" dirty="0">
                <a:solidFill>
                  <a:schemeClr val="tx1"/>
                </a:solidFill>
              </a:rPr>
              <a:t>ROUND 3 OER and Evaluations due by sep 30!</a:t>
            </a:r>
            <a:br>
              <a:rPr lang="en-US" dirty="0"/>
            </a:br>
            <a:endParaRPr lang="en-US" dirty="0"/>
          </a:p>
        </p:txBody>
      </p:sp>
      <p:sp>
        <p:nvSpPr>
          <p:cNvPr id="3" name="Text Placeholder 2"/>
          <p:cNvSpPr>
            <a:spLocks noGrp="1"/>
          </p:cNvSpPr>
          <p:nvPr>
            <p:ph type="body" idx="1"/>
          </p:nvPr>
        </p:nvSpPr>
        <p:spPr>
          <a:xfrm>
            <a:off x="565903" y="1198229"/>
            <a:ext cx="7772400" cy="823075"/>
          </a:xfrm>
        </p:spPr>
        <p:txBody>
          <a:bodyPr>
            <a:normAutofit/>
          </a:bodyPr>
          <a:lstStyle/>
          <a:p>
            <a:r>
              <a:rPr lang="en-US" sz="3200" dirty="0"/>
              <a:t>TAACCCT Announcements </a:t>
            </a:r>
          </a:p>
        </p:txBody>
      </p:sp>
      <p:sp>
        <p:nvSpPr>
          <p:cNvPr id="4" name="Slide Number Placeholder 3"/>
          <p:cNvSpPr>
            <a:spLocks noGrp="1"/>
          </p:cNvSpPr>
          <p:nvPr>
            <p:ph type="sldNum" sz="quarter" idx="12"/>
          </p:nvPr>
        </p:nvSpPr>
        <p:spPr/>
        <p:txBody>
          <a:bodyPr/>
          <a:lstStyle/>
          <a:p>
            <a:fld id="{2F535CF6-78E6-204E-AB98-C09B348E109C}" type="slidenum">
              <a:rPr lang="en-US" smtClean="0"/>
              <a:t>6</a:t>
            </a:fld>
            <a:endParaRPr lang="en-US"/>
          </a:p>
        </p:txBody>
      </p:sp>
    </p:spTree>
    <p:extLst>
      <p:ext uri="{BB962C8B-B14F-4D97-AF65-F5344CB8AC3E}">
        <p14:creationId xmlns:p14="http://schemas.microsoft.com/office/powerpoint/2010/main" val="186787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58" y="274638"/>
            <a:ext cx="5502442" cy="792162"/>
          </a:xfrm>
        </p:spPr>
        <p:txBody>
          <a:bodyPr>
            <a:noAutofit/>
          </a:bodyPr>
          <a:lstStyle/>
          <a:p>
            <a:r>
              <a:rPr lang="en-US" sz="2400" b="1" dirty="0"/>
              <a:t>TAACCCT Performance Reporting Key Resources</a:t>
            </a:r>
          </a:p>
        </p:txBody>
      </p:sp>
      <p:sp>
        <p:nvSpPr>
          <p:cNvPr id="3" name="Content Placeholder 2"/>
          <p:cNvSpPr>
            <a:spLocks noGrp="1"/>
          </p:cNvSpPr>
          <p:nvPr>
            <p:ph idx="1"/>
          </p:nvPr>
        </p:nvSpPr>
        <p:spPr>
          <a:xfrm>
            <a:off x="457200" y="5546558"/>
            <a:ext cx="8229600" cy="579605"/>
          </a:xfrm>
        </p:spPr>
        <p:txBody>
          <a:bodyPr>
            <a:normAutofit fontScale="92500" lnSpcReduction="20000"/>
          </a:bodyPr>
          <a:lstStyle/>
          <a:p>
            <a:pPr marL="0" indent="0">
              <a:buNone/>
            </a:pPr>
            <a:r>
              <a:rPr lang="en-US" dirty="0">
                <a:hlinkClick r:id="rId3"/>
              </a:rPr>
              <a:t>https://taaccct.workforcegps.org/resources/2016/07/13/11/53/TAACCCT_Performance_Key_Resources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293" y="1066800"/>
            <a:ext cx="5392403" cy="447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F535CF6-78E6-204E-AB98-C09B348E109C}" type="slidenum">
              <a:rPr lang="en-US" smtClean="0"/>
              <a:t>7</a:t>
            </a:fld>
            <a:endParaRPr lang="en-US"/>
          </a:p>
        </p:txBody>
      </p:sp>
    </p:spTree>
    <p:extLst>
      <p:ext uri="{BB962C8B-B14F-4D97-AF65-F5344CB8AC3E}">
        <p14:creationId xmlns:p14="http://schemas.microsoft.com/office/powerpoint/2010/main" val="63414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557062"/>
            <a:ext cx="8238807" cy="4538991"/>
          </a:xfrm>
        </p:spPr>
        <p:txBody>
          <a:bodyPr>
            <a:normAutofit/>
          </a:bodyPr>
          <a:lstStyle/>
          <a:p>
            <a:pPr algn="just"/>
            <a:r>
              <a:rPr lang="en-US" sz="2800" b="1" dirty="0"/>
              <a:t>Questions From You</a:t>
            </a:r>
          </a:p>
          <a:p>
            <a:pPr marL="0" indent="0" algn="just">
              <a:buNone/>
            </a:pPr>
            <a:endParaRPr lang="en-US" sz="2800" dirty="0"/>
          </a:p>
          <a:p>
            <a:pPr algn="just"/>
            <a:r>
              <a:rPr lang="en-US" sz="2800" b="1" dirty="0"/>
              <a:t>Today’s Special Topic</a:t>
            </a:r>
          </a:p>
          <a:p>
            <a:pPr lvl="1" algn="just"/>
            <a:r>
              <a:rPr lang="en-US" sz="2800" dirty="0"/>
              <a:t>Quarterly Narrative Progress Report (QNPR) Best Practices and Tips</a:t>
            </a:r>
          </a:p>
          <a:p>
            <a:pPr marL="338137" lvl="1" indent="0" algn="just">
              <a:buNone/>
            </a:pPr>
            <a:endParaRPr lang="en-US" sz="2800" dirty="0"/>
          </a:p>
          <a:p>
            <a:pPr algn="just"/>
            <a:r>
              <a:rPr lang="en-US" sz="2800" b="1" dirty="0"/>
              <a:t>Open Question Period</a:t>
            </a:r>
          </a:p>
          <a:p>
            <a:pPr lvl="1" algn="just"/>
            <a:endParaRPr lang="en-US" sz="2800" dirty="0"/>
          </a:p>
          <a:p>
            <a:pPr marL="0" indent="0" algn="just">
              <a:buNone/>
            </a:pPr>
            <a:r>
              <a:rPr lang="en-US" sz="2800" dirty="0"/>
              <a:t>	</a:t>
            </a:r>
          </a:p>
        </p:txBody>
      </p:sp>
      <p:sp>
        <p:nvSpPr>
          <p:cNvPr id="13" name="Title Placeholder 1"/>
          <p:cNvSpPr txBox="1">
            <a:spLocks/>
          </p:cNvSpPr>
          <p:nvPr/>
        </p:nvSpPr>
        <p:spPr>
          <a:xfrm>
            <a:off x="3242235" y="274638"/>
            <a:ext cx="5444564"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Agenda</a:t>
            </a:r>
          </a:p>
        </p:txBody>
      </p:sp>
      <p:sp>
        <p:nvSpPr>
          <p:cNvPr id="2" name="Slide Number Placeholder 1"/>
          <p:cNvSpPr>
            <a:spLocks noGrp="1"/>
          </p:cNvSpPr>
          <p:nvPr>
            <p:ph type="sldNum" sz="quarter" idx="12"/>
          </p:nvPr>
        </p:nvSpPr>
        <p:spPr/>
        <p:txBody>
          <a:bodyPr/>
          <a:lstStyle/>
          <a:p>
            <a:fld id="{2F535CF6-78E6-204E-AB98-C09B348E109C}" type="slidenum">
              <a:rPr lang="en-US" smtClean="0"/>
              <a:t>8</a:t>
            </a:fld>
            <a:endParaRPr lang="en-US"/>
          </a:p>
        </p:txBody>
      </p:sp>
    </p:spTree>
    <p:extLst>
      <p:ext uri="{BB962C8B-B14F-4D97-AF65-F5344CB8AC3E}">
        <p14:creationId xmlns:p14="http://schemas.microsoft.com/office/powerpoint/2010/main" val="1378646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4800" dirty="0"/>
              <a:t>Questions From You</a:t>
            </a:r>
          </a:p>
        </p:txBody>
      </p:sp>
      <p:sp>
        <p:nvSpPr>
          <p:cNvPr id="4" name="Slide Number Placeholder 3"/>
          <p:cNvSpPr>
            <a:spLocks noGrp="1"/>
          </p:cNvSpPr>
          <p:nvPr>
            <p:ph type="sldNum" sz="quarter" idx="12"/>
          </p:nvPr>
        </p:nvSpPr>
        <p:spPr/>
        <p:txBody>
          <a:bodyPr/>
          <a:lstStyle/>
          <a:p>
            <a:fld id="{2F535CF6-78E6-204E-AB98-C09B348E109C}" type="slidenum">
              <a:rPr lang="en-US" smtClean="0"/>
              <a:t>9</a:t>
            </a:fld>
            <a:endParaRPr lang="en-US"/>
          </a:p>
        </p:txBody>
      </p:sp>
    </p:spTree>
    <p:extLst>
      <p:ext uri="{BB962C8B-B14F-4D97-AF65-F5344CB8AC3E}">
        <p14:creationId xmlns:p14="http://schemas.microsoft.com/office/powerpoint/2010/main" val="1370535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4&quot;/&gt;&lt;property id=&quot;20307&quot; value=&quot;259&quot;/&gt;&lt;/object&gt;&lt;object type=&quot;3&quot; unique_id=&quot;10032&quot;&gt;&lt;property id=&quot;20148&quot; value=&quot;5&quot;/&gt;&lt;property id=&quot;20300&quot; value=&quot;Slide 46&quot;/&gt;&lt;property id=&quot;20307&quot; value=&quot;310&quot;/&gt;&lt;/object&gt;&lt;object type=&quot;3&quot; unique_id=&quot;10065&quot;&gt;&lt;property id=&quot;20148&quot; value=&quot;5&quot;/&gt;&lt;property id=&quot;20300&quot; value=&quot;Slide 1 - &amp;quot;Opening Poll&amp;quot;&quot;/&gt;&lt;property id=&quot;20307&quot; value=&quot;486&quot;/&gt;&lt;/object&gt;&lt;object type=&quot;3&quot; unique_id=&quot;10066&quot;&gt;&lt;property id=&quot;20148&quot; value=&quot;5&quot;/&gt;&lt;property id=&quot;20300&quot; value=&quot;Slide 2 - &amp;quot;Opening Poll&amp;quot;&quot;/&gt;&lt;property id=&quot;20307&quot; value=&quot;462&quot;/&gt;&lt;/object&gt;&lt;object type=&quot;3&quot; unique_id=&quot;10067&quot;&gt;&lt;property id=&quot;20148&quot; value=&quot;5&quot;/&gt;&lt;property id=&quot;20300&quot; value=&quot;Slide 3 - &amp;quot;Opening Poll&amp;quot;&quot;/&gt;&lt;property id=&quot;20307&quot; value=&quot;463&quot;/&gt;&lt;/object&gt;&lt;object type=&quot;3&quot; unique_id=&quot;10068&quot;&gt;&lt;property id=&quot;20148&quot; value=&quot;5&quot;/&gt;&lt;property id=&quot;20300&quot; value=&quot;Slide 5&quot;/&gt;&lt;property id=&quot;20307&quot; value=&quot;360&quot;/&gt;&lt;/object&gt;&lt;object type=&quot;3&quot; unique_id=&quot;10069&quot;&gt;&lt;property id=&quot;20148&quot; value=&quot;5&quot;/&gt;&lt;property id=&quot;20300&quot; value=&quot;Slide 6 - &amp;quot;apr and Quarter 4 QNPR due November 14th  Next webinar is on October 19th   Round 4 grantees: Performance office ho&quot;/&gt;&lt;property id=&quot;20307&quot; value=&quot;425&quot;/&gt;&lt;/object&gt;&lt;object type=&quot;3&quot; unique_id=&quot;10070&quot;&gt;&lt;property id=&quot;20148&quot; value=&quot;5&quot;/&gt;&lt;property id=&quot;20300&quot; value=&quot;Slide 7 - &amp;quot;TAACCCT Performance Reporting Key Resources&amp;quot;&quot;/&gt;&lt;property id=&quot;20307&quot; value=&quot;426&quot;/&gt;&lt;/object&gt;&lt;object type=&quot;3&quot; unique_id=&quot;10071&quot;&gt;&lt;property id=&quot;20148&quot; value=&quot;5&quot;/&gt;&lt;property id=&quot;20300&quot; value=&quot;Slide 8&quot;/&gt;&lt;property id=&quot;20307&quot; value=&quot;422&quot;/&gt;&lt;/object&gt;&lt;object type=&quot;3&quot; unique_id=&quot;10072&quot;&gt;&lt;property id=&quot;20148&quot; value=&quot;5&quot;/&gt;&lt;property id=&quot;20300&quot; value=&quot;Slide 9&quot;/&gt;&lt;property id=&quot;20307&quot; value=&quot;431&quot;/&gt;&lt;/object&gt;&lt;object type=&quot;3&quot; unique_id=&quot;10073&quot;&gt;&lt;property id=&quot;20148&quot; value=&quot;5&quot;/&gt;&lt;property id=&quot;20300&quot; value=&quot;Slide 10 - &amp;quot;Question&amp;quot;&quot;/&gt;&lt;property id=&quot;20307&quot; value=&quot;501&quot;/&gt;&lt;/object&gt;&lt;object type=&quot;3&quot; unique_id=&quot;10074&quot;&gt;&lt;property id=&quot;20148&quot; value=&quot;5&quot;/&gt;&lt;property id=&quot;20300&quot; value=&quot;Slide 11 - &amp;quot;Answer&amp;quot;&quot;/&gt;&lt;property id=&quot;20307&quot; value=&quot;502&quot;/&gt;&lt;/object&gt;&lt;object type=&quot;3&quot; unique_id=&quot;10075&quot;&gt;&lt;property id=&quot;20148&quot; value=&quot;5&quot;/&gt;&lt;property id=&quot;20300&quot; value=&quot;Slide 12 - &amp;quot;Quarterly Narrative Progress Report (QNPR) Best Practices and Tips&amp;quot;&quot;/&gt;&lt;property id=&quot;20307&quot; value=&quot;432&quot;/&gt;&lt;/object&gt;&lt;object type=&quot;3&quot; unique_id=&quot;10076&quot;&gt;&lt;property id=&quot;20148&quot; value=&quot;5&quot;/&gt;&lt;property id=&quot;20300&quot; value=&quot;Slide 13 - &amp;quot;What is the QNPR?&amp;quot;&quot;/&gt;&lt;property id=&quot;20307&quot; value=&quot;458&quot;/&gt;&lt;/object&gt;&lt;object type=&quot;3&quot; unique_id=&quot;10077&quot;&gt;&lt;property id=&quot;20148&quot; value=&quot;5&quot;/&gt;&lt;property id=&quot;20300&quot; value=&quot;Slide 14 - &amp;quot;Notes on Today’s Webinar&amp;quot;&quot;/&gt;&lt;property id=&quot;20307&quot; value=&quot;471&quot;/&gt;&lt;/object&gt;&lt;object type=&quot;3&quot; unique_id=&quot;10078&quot;&gt;&lt;property id=&quot;20148&quot; value=&quot;5&quot;/&gt;&lt;property id=&quot;20300&quot; value=&quot;Slide 15 - &amp;quot;Last QNPR for Round 3 Grantees&amp;quot;&quot;/&gt;&lt;property id=&quot;20307&quot; value=&quot;487&quot;/&gt;&lt;/object&gt;&lt;object type=&quot;3&quot; unique_id=&quot;10079&quot;&gt;&lt;property id=&quot;20148&quot; value=&quot;5&quot;/&gt;&lt;property id=&quot;20300&quot; value=&quot;Slide 16 - &amp;quot;Last QNPR for Round 3 Grantees&amp;quot;&quot;/&gt;&lt;property id=&quot;20307&quot; value=&quot;488&quot;/&gt;&lt;/object&gt;&lt;object type=&quot;3&quot; unique_id=&quot;10080&quot;&gt;&lt;property id=&quot;20148&quot; value=&quot;5&quot;/&gt;&lt;property id=&quot;20300&quot; value=&quot;Slide 17 - &amp;quot;QNPRs by the Numbers&amp;quot;&quot;/&gt;&lt;property id=&quot;20307&quot; value=&quot;485&quot;/&gt;&lt;/object&gt;&lt;object type=&quot;3&quot; unique_id=&quot;10081&quot;&gt;&lt;property id=&quot;20148&quot; value=&quot;5&quot;/&gt;&lt;property id=&quot;20300&quot; value=&quot;Slide 18 - &amp;quot;QNPRs by the Numbers&amp;quot;&quot;/&gt;&lt;property id=&quot;20307&quot; value=&quot;489&quot;/&gt;&lt;/object&gt;&lt;object type=&quot;3&quot; unique_id=&quot;10082&quot;&gt;&lt;property id=&quot;20148&quot; value=&quot;5&quot;/&gt;&lt;property id=&quot;20300&quot; value=&quot;Slide 19 - &amp;quot;When is the QNPR due?&amp;quot;&quot;/&gt;&lt;property id=&quot;20307&quot; value=&quot;464&quot;/&gt;&lt;/object&gt;&lt;object type=&quot;3&quot; unique_id=&quot;10083&quot;&gt;&lt;property id=&quot;20148&quot; value=&quot;5&quot;/&gt;&lt;property id=&quot;20300&quot; value=&quot;Slide 20 - &amp;quot;General Makeup of the QNPR&amp;quot;&quot;/&gt;&lt;property id=&quot;20307&quot; value=&quot;465&quot;/&gt;&lt;/object&gt;&lt;object type=&quot;3&quot; unique_id=&quot;10084&quot;&gt;&lt;property id=&quot;20148&quot; value=&quot;5&quot;/&gt;&lt;property id=&quot;20300&quot; value=&quot;Slide 21 - &amp;quot;A. Summary of Grant Activities &amp;quot;&quot;/&gt;&lt;property id=&quot;20307&quot; value=&quot;472&quot;/&gt;&lt;/object&gt;&lt;object type=&quot;3&quot; unique_id=&quot;10085&quot;&gt;&lt;property id=&quot;20148&quot; value=&quot;5&quot;/&gt;&lt;property id=&quot;20300&quot; value=&quot;Slide 22 - &amp;quot;A. Summary of Grant Activities &amp;quot;&quot;/&gt;&lt;property id=&quot;20307&quot; value=&quot;466&quot;/&gt;&lt;/object&gt;&lt;object type=&quot;3&quot; unique_id=&quot;10086&quot;&gt;&lt;property id=&quot;20148&quot; value=&quot;5&quot;/&gt;&lt;property id=&quot;20300&quot; value=&quot;Slide 23 - &amp;quot;A. Summary of Grant Activities &amp;quot;&quot;/&gt;&lt;property id=&quot;20307&quot; value=&quot;468&quot;/&gt;&lt;/object&gt;&lt;object type=&quot;3&quot; unique_id=&quot;10087&quot;&gt;&lt;property id=&quot;20148&quot; value=&quot;5&quot;/&gt;&lt;property id=&quot;20300&quot; value=&quot;Slide 24 - &amp;quot;Good Example&amp;quot;&quot;/&gt;&lt;property id=&quot;20307&quot; value=&quot;470&quot;/&gt;&lt;/object&gt;&lt;object type=&quot;3&quot; unique_id=&quot;10088&quot;&gt;&lt;property id=&quot;20148&quot; value=&quot;5&quot;/&gt;&lt;property id=&quot;20300&quot; value=&quot;Slide 25 - &amp;quot;Not Quite as Good Example&amp;quot;&quot;/&gt;&lt;property id=&quot;20307&quot; value=&quot;469&quot;/&gt;&lt;/object&gt;&lt;object type=&quot;3&quot; unique_id=&quot;10089&quot;&gt;&lt;property id=&quot;20148&quot; value=&quot;5&quot;/&gt;&lt;property id=&quot;20300&quot; value=&quot;Slide 26 - &amp;quot;B. Status Update on Leveraged Resources&amp;quot;&quot;/&gt;&lt;property id=&quot;20307&quot; value=&quot;467&quot;/&gt;&lt;/object&gt;&lt;object type=&quot;3&quot; unique_id=&quot;10090&quot;&gt;&lt;property id=&quot;20148&quot; value=&quot;5&quot;/&gt;&lt;property id=&quot;20300&quot; value=&quot;Slide 27 - &amp;quot;B. Status Update on Leveraged Resources&amp;quot;&quot;/&gt;&lt;property id=&quot;20307&quot; value=&quot;492&quot;/&gt;&lt;/object&gt;&lt;object type=&quot;3&quot; unique_id=&quot;10091&quot;&gt;&lt;property id=&quot;20148&quot; value=&quot;5&quot;/&gt;&lt;property id=&quot;20300&quot; value=&quot;Slide 28 - &amp;quot;QNPRs by the Numbers&amp;quot;&quot;/&gt;&lt;property id=&quot;20307&quot; value=&quot;491&quot;/&gt;&lt;/object&gt;&lt;object type=&quot;3&quot; unique_id=&quot;10092&quot;&gt;&lt;property id=&quot;20148&quot; value=&quot;5&quot;/&gt;&lt;property id=&quot;20300&quot; value=&quot;Slide 29 - &amp;quot;C. Status Update on Employer(s) Involvement &amp;quot;&quot;/&gt;&lt;property id=&quot;20307&quot; value=&quot;474&quot;/&gt;&lt;/object&gt;&lt;object type=&quot;3&quot; unique_id=&quot;10093&quot;&gt;&lt;property id=&quot;20148&quot; value=&quot;5&quot;/&gt;&lt;property id=&quot;20300&quot; value=&quot;Slide 30 - &amp;quot;C. Status Update on Employer(s) Involvement &amp;quot;&quot;/&gt;&lt;property id=&quot;20307&quot; value=&quot;473&quot;/&gt;&lt;/object&gt;&lt;object type=&quot;3&quot; unique_id=&quot;10094&quot;&gt;&lt;property id=&quot;20148&quot; value=&quot;5&quot;/&gt;&lt;property id=&quot;20300&quot; value=&quot;Slide 31 - &amp;quot;QNPRs by the Numbers&amp;quot;&quot;/&gt;&lt;property id=&quot;20307&quot; value=&quot;490&quot;/&gt;&lt;/object&gt;&lt;object type=&quot;3&quot; unique_id=&quot;10095&quot;&gt;&lt;property id=&quot;20148&quot; value=&quot;5&quot;/&gt;&lt;property id=&quot;20300&quot; value=&quot;Slide 32 - &amp;quot;D. Timeline for Grant Activities and Deliverables&amp;quot;&quot;/&gt;&lt;property id=&quot;20307&quot; value=&quot;493&quot;/&gt;&lt;/object&gt;&lt;object type=&quot;3&quot; unique_id=&quot;10096&quot;&gt;&lt;property id=&quot;20148&quot; value=&quot;5&quot;/&gt;&lt;property id=&quot;20300&quot; value=&quot;Slide 33 - &amp;quot;C. Status Update on Employer(s) Involvement &amp;quot;&quot;/&gt;&lt;property id=&quot;20307&quot; value=&quot;494&quot;/&gt;&lt;/object&gt;&lt;object type=&quot;3&quot; unique_id=&quot;10097&quot;&gt;&lt;property id=&quot;20148&quot; value=&quot;5&quot;/&gt;&lt;property id=&quot;20300&quot; value=&quot;Slide 34 - &amp;quot;E. &amp;amp; F. Key Issues and Technical Assistance Needs &amp;quot;&quot;/&gt;&lt;property id=&quot;20307&quot; value=&quot;476&quot;/&gt;&lt;/object&gt;&lt;object type=&quot;3&quot; unique_id=&quot;10098&quot;&gt;&lt;property id=&quot;20148&quot; value=&quot;5&quot;/&gt;&lt;property id=&quot;20300&quot; value=&quot;Slide 35 - &amp;quot;E. Key Issues and Technical Assistance Needs &amp;quot;&quot;/&gt;&lt;property id=&quot;20307&quot; value=&quot;477&quot;/&gt;&lt;/object&gt;&lt;object type=&quot;3&quot; unique_id=&quot;10099&quot;&gt;&lt;property id=&quot;20148&quot; value=&quot;5&quot;/&gt;&lt;property id=&quot;20300&quot; value=&quot;Slide 36 - &amp;quot;F. Best Practices, Promising New Strategies and Success Stories&amp;quot;&quot;/&gt;&lt;property id=&quot;20307&quot; value=&quot;480&quot;/&gt;&lt;/object&gt;&lt;object type=&quot;3&quot; unique_id=&quot;10100&quot;&gt;&lt;property id=&quot;20148&quot; value=&quot;5&quot;/&gt;&lt;property id=&quot;20300&quot; value=&quot;Slide 37 - &amp;quot;E. Key Issues,  TA Needs, Best Practices &amp;amp; Success Stories&amp;quot;&quot;/&gt;&lt;property id=&quot;20307&quot; value=&quot;479&quot;/&gt;&lt;/object&gt;&lt;object type=&quot;3&quot; unique_id=&quot;10101&quot;&gt;&lt;property id=&quot;20148&quot; value=&quot;5&quot;/&gt;&lt;property id=&quot;20300&quot; value=&quot;Slide 38 - &amp;quot;What Not to Do&amp;quot;&quot;/&gt;&lt;property id=&quot;20307&quot; value=&quot;478&quot;/&gt;&lt;/object&gt;&lt;object type=&quot;3&quot; unique_id=&quot;10102&quot;&gt;&lt;property id=&quot;20148&quot; value=&quot;5&quot;/&gt;&lt;property id=&quot;20300&quot; value=&quot;Slide 39 - &amp;quot;Good Example&amp;quot;&quot;/&gt;&lt;property id=&quot;20307&quot; value=&quot;481&quot;/&gt;&lt;/object&gt;&lt;object type=&quot;3&quot; unique_id=&quot;10103&quot;&gt;&lt;property id=&quot;20148&quot; value=&quot;5&quot;/&gt;&lt;property id=&quot;20300&quot; value=&quot;Slide 40 - &amp;quot;G. Additional Outcome Information &amp;quot;&quot;/&gt;&lt;property id=&quot;20307&quot; value=&quot;495&quot;/&gt;&lt;/object&gt;&lt;object type=&quot;3&quot; unique_id=&quot;10104&quot;&gt;&lt;property id=&quot;20148&quot; value=&quot;5&quot;/&gt;&lt;property id=&quot;20300&quot; value=&quot;Slide 41 - &amp;quot;G. Additional Outcome Information &amp;quot;&quot;/&gt;&lt;property id=&quot;20307&quot; value=&quot;496&quot;/&gt;&lt;/object&gt;&lt;object type=&quot;3&quot; unique_id=&quot;10105&quot;&gt;&lt;property id=&quot;20148&quot; value=&quot;5&quot;/&gt;&lt;property id=&quot;20300&quot; value=&quot;Slide 42 - &amp;quot;I., J. &amp;amp; K. , Name of Grantee Certifying Official, Telephone Number, Email Address &amp;quot;&quot;/&gt;&lt;property id=&quot;20307&quot; value=&quot;498&quot;/&gt;&lt;/object&gt;&lt;object type=&quot;3&quot; unique_id=&quot;10106&quot;&gt;&lt;property id=&quot;20148&quot; value=&quot;5&quot;/&gt;&lt;property id=&quot;20300&quot; value=&quot;Slide 43 - &amp;quot;I., J. &amp;amp; K. , Name of Grantee Certifying Official, Telephone Number, Email Address &amp;quot;&quot;/&gt;&lt;property id=&quot;20307&quot; value=&quot;500&quot;/&gt;&lt;/object&gt;&lt;object type=&quot;3&quot; unique_id=&quot;10107&quot;&gt;&lt;property id=&quot;20148&quot; value=&quot;5&quot;/&gt;&lt;property id=&quot;20300&quot; value=&quot;Slide 44&quot;/&gt;&lt;property id=&quot;20307&quot; value=&quot;452&quot;/&gt;&lt;/object&gt;&lt;object type=&quot;3&quot; unique_id=&quot;10108&quot;&gt;&lt;property id=&quot;20148&quot; value=&quot;5&quot;/&gt;&lt;property id=&quot;20300&quot; value=&quot;Slide 45&quot;/&gt;&lt;property id=&quot;20307&quot; value=&quot;497&quot;/&gt;&lt;/object&gt;&lt;/object&gt;&lt;object type=&quot;8&quot; unique_id=&quot;1006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8913</TotalTime>
  <Words>2623</Words>
  <Application>Microsoft Office PowerPoint</Application>
  <PresentationFormat>On-screen Show (4:3)</PresentationFormat>
  <Paragraphs>401</Paragraphs>
  <Slides>46</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Comic Sans MS</vt:lpstr>
      <vt:lpstr>Wingdings</vt:lpstr>
      <vt:lpstr>Office Theme</vt:lpstr>
      <vt:lpstr>Opening Poll</vt:lpstr>
      <vt:lpstr>Opening Poll</vt:lpstr>
      <vt:lpstr>Opening Poll</vt:lpstr>
      <vt:lpstr>PowerPoint Presentation</vt:lpstr>
      <vt:lpstr>PowerPoint Presentation</vt:lpstr>
      <vt:lpstr>apr and Quarter 4 QNPR due November 14th  Next webinar is on October 19th   Round 4 grantees: Performance office hours are available during convening, email the taaccct mailbox if you want to set up an appointment  ROUND 3 OER and Evaluations due by sep 30! </vt:lpstr>
      <vt:lpstr>TAACCCT Performance Reporting Key Resources</vt:lpstr>
      <vt:lpstr>PowerPoint Presentation</vt:lpstr>
      <vt:lpstr>PowerPoint Presentation</vt:lpstr>
      <vt:lpstr>Question</vt:lpstr>
      <vt:lpstr>Answer</vt:lpstr>
      <vt:lpstr>Quarterly Narrative Progress Report (QNPR) Best Practices and Tips</vt:lpstr>
      <vt:lpstr>What is the QNPR?</vt:lpstr>
      <vt:lpstr>Notes on Today’s Webinar</vt:lpstr>
      <vt:lpstr>Last QNPR for Round 3 Grantees</vt:lpstr>
      <vt:lpstr>Last QNPR for Round 3 Grantees</vt:lpstr>
      <vt:lpstr>QNPRs by the Numbers</vt:lpstr>
      <vt:lpstr>QNPRs by the Numbers</vt:lpstr>
      <vt:lpstr>When is the QNPR due?</vt:lpstr>
      <vt:lpstr>General Makeup of the QNPR</vt:lpstr>
      <vt:lpstr>A. Summary of Grant Activities </vt:lpstr>
      <vt:lpstr>A. Summary of Grant Activities </vt:lpstr>
      <vt:lpstr>A. Summary of Grant Activities </vt:lpstr>
      <vt:lpstr>Good Example</vt:lpstr>
      <vt:lpstr>Not Quite as Good Example</vt:lpstr>
      <vt:lpstr>B. Status Update on Leveraged Resources</vt:lpstr>
      <vt:lpstr>B. Status Update on Leveraged Resources</vt:lpstr>
      <vt:lpstr>QNPRs by the Numbers</vt:lpstr>
      <vt:lpstr>C. Status Update on Employer(s) Involvement </vt:lpstr>
      <vt:lpstr>C. Status Update on Employer(s) Involvement </vt:lpstr>
      <vt:lpstr>QNPRs by the Numbers</vt:lpstr>
      <vt:lpstr>D. Timeline for Grant Activities and Deliverables</vt:lpstr>
      <vt:lpstr>C. Status Update on Employer(s) Involvement </vt:lpstr>
      <vt:lpstr>E. &amp; F. Key Issues and Technical Assistance Needs </vt:lpstr>
      <vt:lpstr>E. Key Issues and Technical Assistance Needs </vt:lpstr>
      <vt:lpstr>F. Best Practices, Promising New Strategies and Success Stories</vt:lpstr>
      <vt:lpstr>E. Key Issues,  TA Needs, Best Practices &amp; Success Stories</vt:lpstr>
      <vt:lpstr>What Not to Do</vt:lpstr>
      <vt:lpstr>Good Example</vt:lpstr>
      <vt:lpstr>G. Additional Outcome Information </vt:lpstr>
      <vt:lpstr>G. Additional Outcome Information </vt:lpstr>
      <vt:lpstr>I., J. &amp; K. , Name of Grantee Certifying Official, Telephone Number, Email Address </vt:lpstr>
      <vt:lpstr>I., J. &amp; K. , Name of Grantee Certifying Official, Telephone Number, Email Address </vt:lpstr>
      <vt:lpstr>PowerPoint Presentation</vt:lpstr>
      <vt:lpstr>PowerPoint Presentation</vt:lpstr>
      <vt:lpstr>PowerPoint Presentation</vt:lpstr>
    </vt:vector>
  </TitlesOfParts>
  <Company>JFF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Jonathan Vehlow</cp:lastModifiedBy>
  <cp:revision>528</cp:revision>
  <dcterms:created xsi:type="dcterms:W3CDTF">2012-12-12T14:53:33Z</dcterms:created>
  <dcterms:modified xsi:type="dcterms:W3CDTF">2017-09-13T13:17:45Z</dcterms:modified>
</cp:coreProperties>
</file>