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9"/>
  </p:notesMasterIdLst>
  <p:sldIdLst>
    <p:sldId id="273" r:id="rId5"/>
    <p:sldId id="256" r:id="rId6"/>
    <p:sldId id="264" r:id="rId7"/>
    <p:sldId id="275" r:id="rId8"/>
    <p:sldId id="276" r:id="rId9"/>
    <p:sldId id="277" r:id="rId10"/>
    <p:sldId id="261" r:id="rId11"/>
    <p:sldId id="270" r:id="rId12"/>
    <p:sldId id="257" r:id="rId13"/>
    <p:sldId id="291" r:id="rId14"/>
    <p:sldId id="292" r:id="rId15"/>
    <p:sldId id="297" r:id="rId16"/>
    <p:sldId id="298" r:id="rId17"/>
    <p:sldId id="299" r:id="rId18"/>
    <p:sldId id="308" r:id="rId19"/>
    <p:sldId id="313" r:id="rId20"/>
    <p:sldId id="309" r:id="rId21"/>
    <p:sldId id="310" r:id="rId22"/>
    <p:sldId id="283" r:id="rId23"/>
    <p:sldId id="286" r:id="rId24"/>
    <p:sldId id="287" r:id="rId25"/>
    <p:sldId id="282" r:id="rId26"/>
    <p:sldId id="278" r:id="rId27"/>
    <p:sldId id="312" r:id="rId28"/>
    <p:sldId id="258" r:id="rId29"/>
    <p:sldId id="280" r:id="rId30"/>
    <p:sldId id="284" r:id="rId31"/>
    <p:sldId id="311" r:id="rId32"/>
    <p:sldId id="288" r:id="rId33"/>
    <p:sldId id="290" r:id="rId34"/>
    <p:sldId id="279" r:id="rId35"/>
    <p:sldId id="289" r:id="rId36"/>
    <p:sldId id="267" r:id="rId37"/>
    <p:sldId id="269" r:id="rId38"/>
  </p:sldIdLst>
  <p:sldSz cx="9144000" cy="6858000" type="screen4x3"/>
  <p:notesSz cx="6858000" cy="9144000"/>
  <p:custDataLst>
    <p:tags r:id="rId4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1C30"/>
    <a:srgbClr val="4675B8"/>
    <a:srgbClr val="004874"/>
    <a:srgbClr val="275A99"/>
    <a:srgbClr val="124D95"/>
    <a:srgbClr val="002C47"/>
    <a:srgbClr val="041F36"/>
    <a:srgbClr val="7A232E"/>
    <a:srgbClr val="B85759"/>
    <a:srgbClr val="4A7E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89" autoAdjust="0"/>
    <p:restoredTop sz="76471" autoAdjust="0"/>
  </p:normalViewPr>
  <p:slideViewPr>
    <p:cSldViewPr snapToGrid="0">
      <p:cViewPr varScale="1">
        <p:scale>
          <a:sx n="52" d="100"/>
          <a:sy n="52" d="100"/>
        </p:scale>
        <p:origin x="1992" y="6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7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tags" Target="tags/tag1.xml"/><Relationship Id="rId45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7FE954-A412-4B0F-A27E-484460923CC9}" type="doc">
      <dgm:prSet loTypeId="urn:microsoft.com/office/officeart/2005/8/layout/cycle8" loCatId="cycle" qsTypeId="urn:microsoft.com/office/officeart/2005/8/quickstyle/simple1" qsCatId="simple" csTypeId="urn:microsoft.com/office/officeart/2005/8/colors/colorful5" csCatId="colorful" phldr="1"/>
      <dgm:spPr/>
    </dgm:pt>
    <dgm:pt modelId="{D49AF672-96CD-4FC1-B315-697A4064B15C}">
      <dgm:prSet phldrT="[Text]"/>
      <dgm:spPr/>
      <dgm:t>
        <a:bodyPr/>
        <a:lstStyle/>
        <a:p>
          <a:r>
            <a:rPr lang="en-US" dirty="0"/>
            <a:t>Response</a:t>
          </a:r>
        </a:p>
      </dgm:t>
    </dgm:pt>
    <dgm:pt modelId="{2A877667-3DA6-47F4-ACFB-1CA44E51744D}" type="parTrans" cxnId="{3DBF8777-224A-49C7-A15E-9D70A06A65EC}">
      <dgm:prSet/>
      <dgm:spPr/>
      <dgm:t>
        <a:bodyPr/>
        <a:lstStyle/>
        <a:p>
          <a:endParaRPr lang="en-US"/>
        </a:p>
      </dgm:t>
    </dgm:pt>
    <dgm:pt modelId="{18C157B7-72A0-4368-8506-076DAF1E5747}" type="sibTrans" cxnId="{3DBF8777-224A-49C7-A15E-9D70A06A65EC}">
      <dgm:prSet/>
      <dgm:spPr/>
      <dgm:t>
        <a:bodyPr/>
        <a:lstStyle/>
        <a:p>
          <a:endParaRPr lang="en-US"/>
        </a:p>
      </dgm:t>
    </dgm:pt>
    <dgm:pt modelId="{59C6D0C2-4B80-431A-8A0E-382BC51F5967}">
      <dgm:prSet phldrT="[Text]"/>
      <dgm:spPr/>
      <dgm:t>
        <a:bodyPr/>
        <a:lstStyle/>
        <a:p>
          <a:r>
            <a:rPr lang="en-US" dirty="0"/>
            <a:t>Intervention</a:t>
          </a:r>
        </a:p>
      </dgm:t>
    </dgm:pt>
    <dgm:pt modelId="{B191C776-D390-4849-AD96-85D9AE9ED065}" type="parTrans" cxnId="{49BAAFC5-9CC5-4353-A603-389AB903F240}">
      <dgm:prSet/>
      <dgm:spPr/>
      <dgm:t>
        <a:bodyPr/>
        <a:lstStyle/>
        <a:p>
          <a:endParaRPr lang="en-US"/>
        </a:p>
      </dgm:t>
    </dgm:pt>
    <dgm:pt modelId="{FE040989-3AE5-4160-ABDA-5ABA23967C92}" type="sibTrans" cxnId="{49BAAFC5-9CC5-4353-A603-389AB903F240}">
      <dgm:prSet/>
      <dgm:spPr/>
      <dgm:t>
        <a:bodyPr/>
        <a:lstStyle/>
        <a:p>
          <a:endParaRPr lang="en-US"/>
        </a:p>
      </dgm:t>
    </dgm:pt>
    <dgm:pt modelId="{B8C87E8B-90B3-491C-B421-69189484AE72}">
      <dgm:prSet phldrT="[Text]"/>
      <dgm:spPr/>
      <dgm:t>
        <a:bodyPr/>
        <a:lstStyle/>
        <a:p>
          <a:r>
            <a:rPr lang="en-US" dirty="0"/>
            <a:t>Prevention</a:t>
          </a:r>
        </a:p>
      </dgm:t>
    </dgm:pt>
    <dgm:pt modelId="{EA6E9E30-C31C-404D-A43E-395B87DA1F80}" type="parTrans" cxnId="{EA89CEA2-8091-41D6-AAD1-73A924B7BDD4}">
      <dgm:prSet/>
      <dgm:spPr/>
      <dgm:t>
        <a:bodyPr/>
        <a:lstStyle/>
        <a:p>
          <a:endParaRPr lang="en-US"/>
        </a:p>
      </dgm:t>
    </dgm:pt>
    <dgm:pt modelId="{7CF57FE2-69D0-454D-A438-3A15DAB02E9B}" type="sibTrans" cxnId="{EA89CEA2-8091-41D6-AAD1-73A924B7BDD4}">
      <dgm:prSet/>
      <dgm:spPr/>
      <dgm:t>
        <a:bodyPr/>
        <a:lstStyle/>
        <a:p>
          <a:endParaRPr lang="en-US"/>
        </a:p>
      </dgm:t>
    </dgm:pt>
    <dgm:pt modelId="{46A3DDBF-89C7-42AD-B435-36CA0BF56B47}" type="pres">
      <dgm:prSet presAssocID="{4F7FE954-A412-4B0F-A27E-484460923CC9}" presName="compositeShape" presStyleCnt="0">
        <dgm:presLayoutVars>
          <dgm:chMax val="7"/>
          <dgm:dir/>
          <dgm:resizeHandles val="exact"/>
        </dgm:presLayoutVars>
      </dgm:prSet>
      <dgm:spPr/>
    </dgm:pt>
    <dgm:pt modelId="{79ACF4EF-2102-4437-ADF0-21A5B30E114F}" type="pres">
      <dgm:prSet presAssocID="{4F7FE954-A412-4B0F-A27E-484460923CC9}" presName="wedge1" presStyleLbl="node1" presStyleIdx="0" presStyleCnt="3"/>
      <dgm:spPr/>
    </dgm:pt>
    <dgm:pt modelId="{977CE17C-E8FF-400E-9836-A63B6589F729}" type="pres">
      <dgm:prSet presAssocID="{4F7FE954-A412-4B0F-A27E-484460923CC9}" presName="dummy1a" presStyleCnt="0"/>
      <dgm:spPr/>
    </dgm:pt>
    <dgm:pt modelId="{41131826-F571-46F5-99DB-50B83149AC6F}" type="pres">
      <dgm:prSet presAssocID="{4F7FE954-A412-4B0F-A27E-484460923CC9}" presName="dummy1b" presStyleCnt="0"/>
      <dgm:spPr/>
    </dgm:pt>
    <dgm:pt modelId="{78D91B11-BE68-4ECB-901B-A4F360BE2BC6}" type="pres">
      <dgm:prSet presAssocID="{4F7FE954-A412-4B0F-A27E-484460923CC9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EA4BC7A7-A54B-40B9-BB81-A4F18D78E183}" type="pres">
      <dgm:prSet presAssocID="{4F7FE954-A412-4B0F-A27E-484460923CC9}" presName="wedge2" presStyleLbl="node1" presStyleIdx="1" presStyleCnt="3"/>
      <dgm:spPr/>
    </dgm:pt>
    <dgm:pt modelId="{F4A315C9-0F3B-4899-A8D0-74F97A7436A4}" type="pres">
      <dgm:prSet presAssocID="{4F7FE954-A412-4B0F-A27E-484460923CC9}" presName="dummy2a" presStyleCnt="0"/>
      <dgm:spPr/>
    </dgm:pt>
    <dgm:pt modelId="{07D8EAD6-31FC-49B1-9FB9-3259F90F8214}" type="pres">
      <dgm:prSet presAssocID="{4F7FE954-A412-4B0F-A27E-484460923CC9}" presName="dummy2b" presStyleCnt="0"/>
      <dgm:spPr/>
    </dgm:pt>
    <dgm:pt modelId="{D54BB42E-64E4-4FF5-A062-0159504C3FE9}" type="pres">
      <dgm:prSet presAssocID="{4F7FE954-A412-4B0F-A27E-484460923CC9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0CCF506C-F4AF-451F-9B23-8F8048B49998}" type="pres">
      <dgm:prSet presAssocID="{4F7FE954-A412-4B0F-A27E-484460923CC9}" presName="wedge3" presStyleLbl="node1" presStyleIdx="2" presStyleCnt="3"/>
      <dgm:spPr/>
    </dgm:pt>
    <dgm:pt modelId="{D88A1CF2-C001-45B3-93C7-171F1259A3C2}" type="pres">
      <dgm:prSet presAssocID="{4F7FE954-A412-4B0F-A27E-484460923CC9}" presName="dummy3a" presStyleCnt="0"/>
      <dgm:spPr/>
    </dgm:pt>
    <dgm:pt modelId="{9D534281-BA47-49C6-85FF-74162086B17E}" type="pres">
      <dgm:prSet presAssocID="{4F7FE954-A412-4B0F-A27E-484460923CC9}" presName="dummy3b" presStyleCnt="0"/>
      <dgm:spPr/>
    </dgm:pt>
    <dgm:pt modelId="{A5D9558A-DD54-4094-8ED2-68B6BFEBA98D}" type="pres">
      <dgm:prSet presAssocID="{4F7FE954-A412-4B0F-A27E-484460923CC9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3A56EE6A-8100-4FC0-9ED0-B48ED41AEF1D}" type="pres">
      <dgm:prSet presAssocID="{18C157B7-72A0-4368-8506-076DAF1E5747}" presName="arrowWedge1" presStyleLbl="fgSibTrans2D1" presStyleIdx="0" presStyleCnt="3"/>
      <dgm:spPr/>
    </dgm:pt>
    <dgm:pt modelId="{C35C2489-1911-468D-9BA0-F3FE9F990EC5}" type="pres">
      <dgm:prSet presAssocID="{FE040989-3AE5-4160-ABDA-5ABA23967C92}" presName="arrowWedge2" presStyleLbl="fgSibTrans2D1" presStyleIdx="1" presStyleCnt="3"/>
      <dgm:spPr/>
    </dgm:pt>
    <dgm:pt modelId="{B1B5798C-25BB-4185-9910-313FBE7A4055}" type="pres">
      <dgm:prSet presAssocID="{7CF57FE2-69D0-454D-A438-3A15DAB02E9B}" presName="arrowWedge3" presStyleLbl="fgSibTrans2D1" presStyleIdx="2" presStyleCnt="3"/>
      <dgm:spPr/>
    </dgm:pt>
  </dgm:ptLst>
  <dgm:cxnLst>
    <dgm:cxn modelId="{B4228B26-C136-4633-969A-E1D0BA12E023}" type="presOf" srcId="{D49AF672-96CD-4FC1-B315-697A4064B15C}" destId="{78D91B11-BE68-4ECB-901B-A4F360BE2BC6}" srcOrd="1" destOrd="0" presId="urn:microsoft.com/office/officeart/2005/8/layout/cycle8"/>
    <dgm:cxn modelId="{B0E28D3D-7529-4381-9419-F82E4173C315}" type="presOf" srcId="{B8C87E8B-90B3-491C-B421-69189484AE72}" destId="{A5D9558A-DD54-4094-8ED2-68B6BFEBA98D}" srcOrd="1" destOrd="0" presId="urn:microsoft.com/office/officeart/2005/8/layout/cycle8"/>
    <dgm:cxn modelId="{7E55D960-04D9-4D9D-82F0-AF4712165FF5}" type="presOf" srcId="{59C6D0C2-4B80-431A-8A0E-382BC51F5967}" destId="{D54BB42E-64E4-4FF5-A062-0159504C3FE9}" srcOrd="1" destOrd="0" presId="urn:microsoft.com/office/officeart/2005/8/layout/cycle8"/>
    <dgm:cxn modelId="{B01E9067-13A4-4FAD-9107-B4AE939BD04A}" type="presOf" srcId="{4F7FE954-A412-4B0F-A27E-484460923CC9}" destId="{46A3DDBF-89C7-42AD-B435-36CA0BF56B47}" srcOrd="0" destOrd="0" presId="urn:microsoft.com/office/officeart/2005/8/layout/cycle8"/>
    <dgm:cxn modelId="{3DBF8777-224A-49C7-A15E-9D70A06A65EC}" srcId="{4F7FE954-A412-4B0F-A27E-484460923CC9}" destId="{D49AF672-96CD-4FC1-B315-697A4064B15C}" srcOrd="0" destOrd="0" parTransId="{2A877667-3DA6-47F4-ACFB-1CA44E51744D}" sibTransId="{18C157B7-72A0-4368-8506-076DAF1E5747}"/>
    <dgm:cxn modelId="{EA89CEA2-8091-41D6-AAD1-73A924B7BDD4}" srcId="{4F7FE954-A412-4B0F-A27E-484460923CC9}" destId="{B8C87E8B-90B3-491C-B421-69189484AE72}" srcOrd="2" destOrd="0" parTransId="{EA6E9E30-C31C-404D-A43E-395B87DA1F80}" sibTransId="{7CF57FE2-69D0-454D-A438-3A15DAB02E9B}"/>
    <dgm:cxn modelId="{E1BBD0C4-C3ED-44E3-AFF5-B6A517367B51}" type="presOf" srcId="{B8C87E8B-90B3-491C-B421-69189484AE72}" destId="{0CCF506C-F4AF-451F-9B23-8F8048B49998}" srcOrd="0" destOrd="0" presId="urn:microsoft.com/office/officeart/2005/8/layout/cycle8"/>
    <dgm:cxn modelId="{49BAAFC5-9CC5-4353-A603-389AB903F240}" srcId="{4F7FE954-A412-4B0F-A27E-484460923CC9}" destId="{59C6D0C2-4B80-431A-8A0E-382BC51F5967}" srcOrd="1" destOrd="0" parTransId="{B191C776-D390-4849-AD96-85D9AE9ED065}" sibTransId="{FE040989-3AE5-4160-ABDA-5ABA23967C92}"/>
    <dgm:cxn modelId="{39B5C9E9-345B-4D4D-AEF4-86BD5058D4A6}" type="presOf" srcId="{59C6D0C2-4B80-431A-8A0E-382BC51F5967}" destId="{EA4BC7A7-A54B-40B9-BB81-A4F18D78E183}" srcOrd="0" destOrd="0" presId="urn:microsoft.com/office/officeart/2005/8/layout/cycle8"/>
    <dgm:cxn modelId="{158D17FB-2AC2-422A-8F3A-0DAA00C255D3}" type="presOf" srcId="{D49AF672-96CD-4FC1-B315-697A4064B15C}" destId="{79ACF4EF-2102-4437-ADF0-21A5B30E114F}" srcOrd="0" destOrd="0" presId="urn:microsoft.com/office/officeart/2005/8/layout/cycle8"/>
    <dgm:cxn modelId="{44A8A833-4DC6-407C-93F0-977C514DCF27}" type="presParOf" srcId="{46A3DDBF-89C7-42AD-B435-36CA0BF56B47}" destId="{79ACF4EF-2102-4437-ADF0-21A5B30E114F}" srcOrd="0" destOrd="0" presId="urn:microsoft.com/office/officeart/2005/8/layout/cycle8"/>
    <dgm:cxn modelId="{6D66ED93-B339-445B-9851-3D3DE5219672}" type="presParOf" srcId="{46A3DDBF-89C7-42AD-B435-36CA0BF56B47}" destId="{977CE17C-E8FF-400E-9836-A63B6589F729}" srcOrd="1" destOrd="0" presId="urn:microsoft.com/office/officeart/2005/8/layout/cycle8"/>
    <dgm:cxn modelId="{D40DC52C-05F3-479B-909C-402AA3D387DB}" type="presParOf" srcId="{46A3DDBF-89C7-42AD-B435-36CA0BF56B47}" destId="{41131826-F571-46F5-99DB-50B83149AC6F}" srcOrd="2" destOrd="0" presId="urn:microsoft.com/office/officeart/2005/8/layout/cycle8"/>
    <dgm:cxn modelId="{D8F8B0BA-1921-49DA-A4B3-0D3FD2981CC5}" type="presParOf" srcId="{46A3DDBF-89C7-42AD-B435-36CA0BF56B47}" destId="{78D91B11-BE68-4ECB-901B-A4F360BE2BC6}" srcOrd="3" destOrd="0" presId="urn:microsoft.com/office/officeart/2005/8/layout/cycle8"/>
    <dgm:cxn modelId="{5FED9CB9-65D8-49B9-9D60-E299BA944ACC}" type="presParOf" srcId="{46A3DDBF-89C7-42AD-B435-36CA0BF56B47}" destId="{EA4BC7A7-A54B-40B9-BB81-A4F18D78E183}" srcOrd="4" destOrd="0" presId="urn:microsoft.com/office/officeart/2005/8/layout/cycle8"/>
    <dgm:cxn modelId="{6CCE9776-157D-4D5F-8098-1503F6F797FA}" type="presParOf" srcId="{46A3DDBF-89C7-42AD-B435-36CA0BF56B47}" destId="{F4A315C9-0F3B-4899-A8D0-74F97A7436A4}" srcOrd="5" destOrd="0" presId="urn:microsoft.com/office/officeart/2005/8/layout/cycle8"/>
    <dgm:cxn modelId="{3537E1AD-7F12-4C4B-8AB4-15023E021230}" type="presParOf" srcId="{46A3DDBF-89C7-42AD-B435-36CA0BF56B47}" destId="{07D8EAD6-31FC-49B1-9FB9-3259F90F8214}" srcOrd="6" destOrd="0" presId="urn:microsoft.com/office/officeart/2005/8/layout/cycle8"/>
    <dgm:cxn modelId="{F574C703-3CEB-4AEB-BE6F-E5A950C9D9C4}" type="presParOf" srcId="{46A3DDBF-89C7-42AD-B435-36CA0BF56B47}" destId="{D54BB42E-64E4-4FF5-A062-0159504C3FE9}" srcOrd="7" destOrd="0" presId="urn:microsoft.com/office/officeart/2005/8/layout/cycle8"/>
    <dgm:cxn modelId="{BF73E715-09C1-40BD-BC3D-3EE894067F5F}" type="presParOf" srcId="{46A3DDBF-89C7-42AD-B435-36CA0BF56B47}" destId="{0CCF506C-F4AF-451F-9B23-8F8048B49998}" srcOrd="8" destOrd="0" presId="urn:microsoft.com/office/officeart/2005/8/layout/cycle8"/>
    <dgm:cxn modelId="{8C3C3E40-377A-4AA6-949C-877402AC3729}" type="presParOf" srcId="{46A3DDBF-89C7-42AD-B435-36CA0BF56B47}" destId="{D88A1CF2-C001-45B3-93C7-171F1259A3C2}" srcOrd="9" destOrd="0" presId="urn:microsoft.com/office/officeart/2005/8/layout/cycle8"/>
    <dgm:cxn modelId="{C8DDC3D8-9EA6-4004-B4A2-D727873DD25F}" type="presParOf" srcId="{46A3DDBF-89C7-42AD-B435-36CA0BF56B47}" destId="{9D534281-BA47-49C6-85FF-74162086B17E}" srcOrd="10" destOrd="0" presId="urn:microsoft.com/office/officeart/2005/8/layout/cycle8"/>
    <dgm:cxn modelId="{45A07330-728F-407C-B8F0-ADFEDF67915C}" type="presParOf" srcId="{46A3DDBF-89C7-42AD-B435-36CA0BF56B47}" destId="{A5D9558A-DD54-4094-8ED2-68B6BFEBA98D}" srcOrd="11" destOrd="0" presId="urn:microsoft.com/office/officeart/2005/8/layout/cycle8"/>
    <dgm:cxn modelId="{6F882D2A-00F4-47E5-B7F7-B8D287EFD0A2}" type="presParOf" srcId="{46A3DDBF-89C7-42AD-B435-36CA0BF56B47}" destId="{3A56EE6A-8100-4FC0-9ED0-B48ED41AEF1D}" srcOrd="12" destOrd="0" presId="urn:microsoft.com/office/officeart/2005/8/layout/cycle8"/>
    <dgm:cxn modelId="{C9601DCE-887A-4088-91C3-76E70C2FC80C}" type="presParOf" srcId="{46A3DDBF-89C7-42AD-B435-36CA0BF56B47}" destId="{C35C2489-1911-468D-9BA0-F3FE9F990EC5}" srcOrd="13" destOrd="0" presId="urn:microsoft.com/office/officeart/2005/8/layout/cycle8"/>
    <dgm:cxn modelId="{FE8CE3B9-7411-4DC5-9F57-5767D157A1ED}" type="presParOf" srcId="{46A3DDBF-89C7-42AD-B435-36CA0BF56B47}" destId="{B1B5798C-25BB-4185-9910-313FBE7A4055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ACF4EF-2102-4437-ADF0-21A5B30E114F}">
      <dsp:nvSpPr>
        <dsp:cNvPr id="0" name=""/>
        <dsp:cNvSpPr/>
      </dsp:nvSpPr>
      <dsp:spPr>
        <a:xfrm>
          <a:off x="838516" y="282836"/>
          <a:ext cx="3655123" cy="3655123"/>
        </a:xfrm>
        <a:prstGeom prst="pie">
          <a:avLst>
            <a:gd name="adj1" fmla="val 16200000"/>
            <a:gd name="adj2" fmla="val 18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Response</a:t>
          </a:r>
        </a:p>
      </dsp:txBody>
      <dsp:txXfrm>
        <a:off x="2764853" y="1057375"/>
        <a:ext cx="1305401" cy="1087834"/>
      </dsp:txXfrm>
    </dsp:sp>
    <dsp:sp modelId="{EA4BC7A7-A54B-40B9-BB81-A4F18D78E183}">
      <dsp:nvSpPr>
        <dsp:cNvPr id="0" name=""/>
        <dsp:cNvSpPr/>
      </dsp:nvSpPr>
      <dsp:spPr>
        <a:xfrm>
          <a:off x="763238" y="413377"/>
          <a:ext cx="3655123" cy="3655123"/>
        </a:xfrm>
        <a:prstGeom prst="pie">
          <a:avLst>
            <a:gd name="adj1" fmla="val 1800000"/>
            <a:gd name="adj2" fmla="val 900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Intervention</a:t>
          </a:r>
        </a:p>
      </dsp:txBody>
      <dsp:txXfrm>
        <a:off x="1633505" y="2784856"/>
        <a:ext cx="1958102" cy="957294"/>
      </dsp:txXfrm>
    </dsp:sp>
    <dsp:sp modelId="{0CCF506C-F4AF-451F-9B23-8F8048B49998}">
      <dsp:nvSpPr>
        <dsp:cNvPr id="0" name=""/>
        <dsp:cNvSpPr/>
      </dsp:nvSpPr>
      <dsp:spPr>
        <a:xfrm>
          <a:off x="687959" y="282836"/>
          <a:ext cx="3655123" cy="3655123"/>
        </a:xfrm>
        <a:prstGeom prst="pie">
          <a:avLst>
            <a:gd name="adj1" fmla="val 9000000"/>
            <a:gd name="adj2" fmla="val 1620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Prevention</a:t>
          </a:r>
        </a:p>
      </dsp:txBody>
      <dsp:txXfrm>
        <a:off x="1111345" y="1057375"/>
        <a:ext cx="1305401" cy="1087834"/>
      </dsp:txXfrm>
    </dsp:sp>
    <dsp:sp modelId="{3A56EE6A-8100-4FC0-9ED0-B48ED41AEF1D}">
      <dsp:nvSpPr>
        <dsp:cNvPr id="0" name=""/>
        <dsp:cNvSpPr/>
      </dsp:nvSpPr>
      <dsp:spPr>
        <a:xfrm>
          <a:off x="612548" y="56567"/>
          <a:ext cx="4107663" cy="4107663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5C2489-1911-468D-9BA0-F3FE9F990EC5}">
      <dsp:nvSpPr>
        <dsp:cNvPr id="0" name=""/>
        <dsp:cNvSpPr/>
      </dsp:nvSpPr>
      <dsp:spPr>
        <a:xfrm>
          <a:off x="536968" y="186876"/>
          <a:ext cx="4107663" cy="4107663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B5798C-25BB-4185-9910-313FBE7A4055}">
      <dsp:nvSpPr>
        <dsp:cNvPr id="0" name=""/>
        <dsp:cNvSpPr/>
      </dsp:nvSpPr>
      <dsp:spPr>
        <a:xfrm>
          <a:off x="461388" y="56567"/>
          <a:ext cx="4107663" cy="4107663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FBD6B5-AD14-4D41-8A0D-AFF5136F4E09}" type="datetimeFigureOut">
              <a:rPr lang="en-US" smtClean="0"/>
              <a:t>9/25/2017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118022-50D0-43CE-B9C3-944277464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435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629BF-128B-4E85-A777-688D76DB7827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6455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137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E01D492-42C1-D84F-901F-EB903604CB9C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7156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649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953E38D-110F-F14D-86F5-DFFBE7110AC3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1382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75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BB4A62C-A207-4C40-BEF0-00A3B3A6563E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7002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854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5D1EA20-53BD-9F44-A217-394BD292DF71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0843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87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628650" lvl="1" indent="-171450">
              <a:buFontTx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7C6535C-41AE-184A-8DBA-D52146358F1C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113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98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A2D1F1-B972-AD41-9886-4A942BD68B36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0597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08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3637465-4B9B-DA44-A06D-F08416CA711B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1075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18022-50D0-43CE-B9C3-944277464A3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418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hyperlink" Target="mailto:ETAsupport@wfgpshelpdesk.atlassian.net" TargetMode="Externa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mplate Informa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 userDrawn="1"/>
        </p:nvSpPr>
        <p:spPr>
          <a:xfrm>
            <a:off x="0" y="3752850"/>
            <a:ext cx="4429402" cy="295275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 userDrawn="1"/>
        </p:nvSpPr>
        <p:spPr>
          <a:xfrm>
            <a:off x="0" y="5620716"/>
            <a:ext cx="4429402" cy="295275"/>
          </a:xfrm>
          <a:prstGeom prst="rect">
            <a:avLst/>
          </a:prstGeom>
          <a:gradFill>
            <a:gsLst>
              <a:gs pos="0">
                <a:schemeClr val="accent3">
                  <a:shade val="15000"/>
                  <a:satMod val="180000"/>
                  <a:lumMod val="72000"/>
                </a:schemeClr>
              </a:gs>
              <a:gs pos="78000">
                <a:schemeClr val="accent3">
                  <a:shade val="45000"/>
                  <a:satMod val="170000"/>
                  <a:lumMod val="85000"/>
                </a:schemeClr>
              </a:gs>
              <a:gs pos="100000">
                <a:schemeClr val="accent3">
                  <a:tint val="99000"/>
                  <a:shade val="65000"/>
                  <a:satMod val="15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 userDrawn="1"/>
        </p:nvSpPr>
        <p:spPr>
          <a:xfrm>
            <a:off x="4695825" y="1571624"/>
            <a:ext cx="4297680" cy="51911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indent="0"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Beyond</a:t>
            </a:r>
            <a:r>
              <a:rPr lang="en-US" sz="1400" b="1" baseline="0" dirty="0">
                <a:latin typeface="Arial" panose="020B0604020202020204" pitchFamily="34" charset="0"/>
                <a:cs typeface="Arial" panose="020B0604020202020204" pitchFamily="34" charset="0"/>
              </a:rPr>
              <a:t> the standard offerings</a:t>
            </a:r>
            <a:r>
              <a:rPr lang="en-US" sz="1150" b="0" baseline="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1150" b="1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50" b="0" baseline="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150" b="0" dirty="0">
                <a:latin typeface="Arial" panose="020B0604020202020204" pitchFamily="34" charset="0"/>
                <a:cs typeface="Arial" panose="020B0604020202020204" pitchFamily="34" charset="0"/>
              </a:rPr>
              <a:t>his</a:t>
            </a:r>
            <a:r>
              <a:rPr lang="en-US" sz="1150" b="0" baseline="0" dirty="0">
                <a:latin typeface="Arial" panose="020B0604020202020204" pitchFamily="34" charset="0"/>
                <a:cs typeface="Arial" panose="020B0604020202020204" pitchFamily="34" charset="0"/>
              </a:rPr>
              <a:t> template contains a set of custom slides built to help you prepare your presentation.  Included are: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>
                <a:latin typeface="Arial" panose="020B0604020202020204" pitchFamily="34" charset="0"/>
                <a:cs typeface="Arial" panose="020B0604020202020204" pitchFamily="34" charset="0"/>
              </a:rPr>
              <a:t>3 Speaker Slide choices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>
                <a:latin typeface="Arial" panose="020B0604020202020204" pitchFamily="34" charset="0"/>
                <a:cs typeface="Arial" panose="020B0604020202020204" pitchFamily="34" charset="0"/>
              </a:rPr>
              <a:t>Where Are You?  </a:t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000" b="0" i="1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(location slide)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>
                <a:latin typeface="Arial" panose="020B0604020202020204" pitchFamily="34" charset="0"/>
                <a:cs typeface="Arial" panose="020B0604020202020204" pitchFamily="34" charset="0"/>
              </a:rPr>
              <a:t>Series Set</a:t>
            </a:r>
            <a:endParaRPr 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Title Slide:</a:t>
            </a:r>
          </a:p>
          <a:p>
            <a:pPr marL="6286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The titles are formatted to display as “Small Caps”.  </a:t>
            </a:r>
          </a:p>
          <a:p>
            <a:pPr marL="628650" lvl="1" indent="-17145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z="1050" baseline="0" dirty="0">
                <a:latin typeface="Arial" panose="020B0604020202020204" pitchFamily="34" charset="0"/>
                <a:cs typeface="Arial" panose="020B0604020202020204" pitchFamily="34" charset="0"/>
              </a:rPr>
              <a:t> date on the title slide updates automatically to the current day.  On the day of the Webinar, it will reflect the proper date.</a:t>
            </a:r>
          </a:p>
          <a:p>
            <a:pPr marL="171450" indent="-171450">
              <a:spcBef>
                <a:spcPts val="6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200" b="1" baseline="0" dirty="0">
                <a:latin typeface="Arial" panose="020B0604020202020204" pitchFamily="34" charset="0"/>
                <a:cs typeface="Arial" panose="020B0604020202020204" pitchFamily="34" charset="0"/>
              </a:rPr>
              <a:t>Resources:</a:t>
            </a:r>
            <a:br>
              <a:rPr lang="en-US" sz="1050" b="1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aseline="0" dirty="0">
                <a:latin typeface="Arial" panose="020B0604020202020204" pitchFamily="34" charset="0"/>
                <a:cs typeface="Arial" panose="020B0604020202020204" pitchFamily="34" charset="0"/>
              </a:rPr>
              <a:t>This works like a multi-level bulleted list.  Use the list level buttons on your “Home” tab to</a:t>
            </a:r>
            <a:br>
              <a:rPr lang="en-US" sz="105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aseline="0" dirty="0">
                <a:latin typeface="Arial" panose="020B0604020202020204" pitchFamily="34" charset="0"/>
                <a:cs typeface="Arial" panose="020B0604020202020204" pitchFamily="34" charset="0"/>
              </a:rPr>
              <a:t>change levels.</a:t>
            </a:r>
          </a:p>
          <a:p>
            <a:pPr marL="628650" lvl="1" indent="-171450"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050" baseline="0" dirty="0">
                <a:latin typeface="Arial" panose="020B0604020202020204" pitchFamily="34" charset="0"/>
                <a:cs typeface="Arial" panose="020B0604020202020204" pitchFamily="34" charset="0"/>
              </a:rPr>
              <a:t>The first level is the name of the resource</a:t>
            </a:r>
          </a:p>
          <a:p>
            <a:pPr marL="628650" lvl="1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050" baseline="0" dirty="0">
                <a:latin typeface="Arial" panose="020B0604020202020204" pitchFamily="34" charset="0"/>
                <a:cs typeface="Arial" panose="020B0604020202020204" pitchFamily="34" charset="0"/>
              </a:rPr>
              <a:t>The second level is the Resource Information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050" baseline="0" dirty="0">
                <a:latin typeface="Arial" panose="020B0604020202020204" pitchFamily="34" charset="0"/>
                <a:cs typeface="Arial" panose="020B0604020202020204" pitchFamily="34" charset="0"/>
              </a:rPr>
              <a:t>The third level is the Resource Link.</a:t>
            </a:r>
          </a:p>
          <a:p>
            <a:pPr marL="171450" lvl="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05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6728086" y="5023409"/>
            <a:ext cx="1296075" cy="481538"/>
            <a:chOff x="6721200" y="5603662"/>
            <a:chExt cx="1296075" cy="481538"/>
          </a:xfrm>
        </p:grpSpPr>
        <p:grpSp>
          <p:nvGrpSpPr>
            <p:cNvPr id="8" name="Group 7"/>
            <p:cNvGrpSpPr/>
            <p:nvPr userDrawn="1"/>
          </p:nvGrpSpPr>
          <p:grpSpPr>
            <a:xfrm>
              <a:off x="6721200" y="5603662"/>
              <a:ext cx="881689" cy="481538"/>
              <a:chOff x="6721200" y="5603662"/>
              <a:chExt cx="881689" cy="481538"/>
            </a:xfrm>
          </p:grpSpPr>
          <p:pic>
            <p:nvPicPr>
              <p:cNvPr id="4" name="Picture 3"/>
              <p:cNvPicPr>
                <a:picLocks noChangeAspect="1"/>
              </p:cNvPicPr>
              <p:nvPr userDrawn="1"/>
            </p:nvPicPr>
            <p:blipFill>
              <a:blip r:embed="rId2"/>
              <a:stretch>
                <a:fillRect/>
              </a:stretch>
            </p:blipFill>
            <p:spPr>
              <a:xfrm>
                <a:off x="6721200" y="5603662"/>
                <a:ext cx="881689" cy="481538"/>
              </a:xfrm>
              <a:prstGeom prst="rect">
                <a:avLst/>
              </a:prstGeom>
            </p:spPr>
          </p:pic>
          <p:sp>
            <p:nvSpPr>
              <p:cNvPr id="5" name="Rectangle 4"/>
              <p:cNvSpPr/>
              <p:nvPr userDrawn="1"/>
            </p:nvSpPr>
            <p:spPr>
              <a:xfrm>
                <a:off x="7236000" y="5644800"/>
                <a:ext cx="366889" cy="178031"/>
              </a:xfrm>
              <a:prstGeom prst="rect">
                <a:avLst/>
              </a:prstGeom>
              <a:solidFill>
                <a:srgbClr val="FFC000">
                  <a:alpha val="10000"/>
                </a:srgbClr>
              </a:solidFill>
              <a:ln w="19050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Left Arrow 16"/>
            <p:cNvSpPr/>
            <p:nvPr userDrawn="1"/>
          </p:nvSpPr>
          <p:spPr>
            <a:xfrm>
              <a:off x="7642875" y="5644800"/>
              <a:ext cx="374400" cy="178031"/>
            </a:xfrm>
            <a:prstGeom prst="leftArrow">
              <a:avLst>
                <a:gd name="adj1" fmla="val 33673"/>
                <a:gd name="adj2" fmla="val 50000"/>
              </a:avLst>
            </a:prstGeom>
            <a:gradFill>
              <a:gsLst>
                <a:gs pos="0">
                  <a:srgbClr val="7A232E"/>
                </a:gs>
                <a:gs pos="98230">
                  <a:srgbClr val="B85759"/>
                </a:gs>
                <a:gs pos="45000">
                  <a:srgbClr val="9D1C30"/>
                </a:gs>
              </a:gsLst>
            </a:gradFill>
            <a:ln>
              <a:solidFill>
                <a:srgbClr val="7A232E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Rectangle 27"/>
          <p:cNvSpPr/>
          <p:nvPr userDrawn="1"/>
        </p:nvSpPr>
        <p:spPr>
          <a:xfrm>
            <a:off x="5509122" y="1"/>
            <a:ext cx="278130" cy="11975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 userDrawn="1"/>
        </p:nvSpPr>
        <p:spPr>
          <a:xfrm>
            <a:off x="4429402" y="1501813"/>
            <a:ext cx="278130" cy="5356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0" y="54831"/>
            <a:ext cx="544830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b="0" i="0" kern="1200" cap="small" spc="40" baseline="0" dirty="0">
                <a:gradFill flip="none" rotWithShape="1">
                  <a:gsLst>
                    <a:gs pos="0">
                      <a:srgbClr val="752832">
                        <a:lumMod val="28000"/>
                      </a:srgb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1"/>
                  <a:tileRect/>
                </a:gradFill>
                <a:latin typeface="Impact" panose="020B0806030902050204" pitchFamily="34" charset="0"/>
                <a:ea typeface="+mj-ea"/>
                <a:cs typeface="Myriad Pro Cond"/>
              </a:rPr>
              <a:t>This Slide Is Hidden.  </a:t>
            </a:r>
          </a:p>
          <a:p>
            <a:pPr algn="ctr">
              <a:lnSpc>
                <a:spcPct val="90000"/>
              </a:lnSpc>
            </a:pPr>
            <a:r>
              <a:rPr lang="en-US" sz="2800" b="0" i="0" kern="1200" cap="small" spc="40" baseline="0" dirty="0">
                <a:gradFill flip="none" rotWithShape="1">
                  <a:gsLst>
                    <a:gs pos="0">
                      <a:srgbClr val="752832">
                        <a:lumMod val="28000"/>
                      </a:srgb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1"/>
                  <a:tileRect/>
                </a:gradFill>
                <a:latin typeface="Impact" panose="020B0806030902050204" pitchFamily="34" charset="0"/>
                <a:ea typeface="+mj-ea"/>
                <a:cs typeface="Myriad Pro Cond"/>
              </a:rPr>
              <a:t>It will not display in your presentation.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91736" y="1613703"/>
            <a:ext cx="4297680" cy="51490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300"/>
              </a:spcAft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How to use</a:t>
            </a:r>
            <a:r>
              <a:rPr lang="en-US" sz="1400" b="1" baseline="0" dirty="0">
                <a:latin typeface="Arial" panose="020B0604020202020204" pitchFamily="34" charset="0"/>
                <a:cs typeface="Arial" panose="020B0604020202020204" pitchFamily="34" charset="0"/>
              </a:rPr>
              <a:t> this template: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When creating a new slide, click the arrow under the “New Slide” button.  This will display the template master slides available.  Select the layout you </a:t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need from the list.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Likewise, to </a:t>
            </a:r>
            <a:r>
              <a:rPr lang="en-US" sz="1050" b="0" i="1" baseline="0" dirty="0">
                <a:latin typeface="Arial" panose="020B0604020202020204" pitchFamily="34" charset="0"/>
                <a:cs typeface="Arial" panose="020B0604020202020204" pitchFamily="34" charset="0"/>
              </a:rPr>
              <a:t>change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template master of a slide,</a:t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click the “Layout” button </a:t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right next to the </a:t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“New Slide” button.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General Template Notes:</a:t>
            </a:r>
          </a:p>
          <a:p>
            <a:pPr marL="274320" lv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800" b="0" u="sng" spc="60" baseline="0" dirty="0"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DO NOT:</a:t>
            </a:r>
          </a:p>
          <a:p>
            <a:pPr marL="6286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050" b="1" baseline="0" dirty="0">
                <a:latin typeface="Arial" panose="020B0604020202020204" pitchFamily="34" charset="0"/>
                <a:cs typeface="Arial" panose="020B0604020202020204" pitchFamily="34" charset="0"/>
              </a:rPr>
              <a:t>Space out your bullets using the “enter” key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.  If a spacing adjustment is needed, it will be handled by the design team.</a:t>
            </a:r>
            <a:endParaRPr lang="en-US" sz="105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050" b="1" baseline="0" dirty="0">
                <a:latin typeface="Arial" panose="020B0604020202020204" pitchFamily="34" charset="0"/>
                <a:cs typeface="Arial" panose="020B0604020202020204" pitchFamily="34" charset="0"/>
              </a:rPr>
              <a:t>Type any titles in all uppercase or with caps lock on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, as formatting is automatic. Type using standard title caps.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050" b="1" baseline="0" dirty="0">
                <a:latin typeface="Arial" panose="020B0604020202020204" pitchFamily="34" charset="0"/>
                <a:cs typeface="Arial" panose="020B0604020202020204" pitchFamily="34" charset="0"/>
              </a:rPr>
              <a:t>Change heading alignment or location. 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Any issues present in the display of your slides will be repaired by the design team.</a:t>
            </a:r>
          </a:p>
          <a:p>
            <a:pPr marL="27432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sng" strike="noStrike" kern="1200" cap="none" spc="6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DO:</a:t>
            </a:r>
          </a:p>
          <a:p>
            <a:pPr marL="6286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Reference your graphics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 Add a note at the top of the “Slide notes” section that indicates where your graphic originated.  Note that any graphics not referenced or in violation of 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US Copyright Law, Title 17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will be replaced to ensure your protection.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endParaRPr lang="en-US" sz="1100" b="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95250" y="1177480"/>
            <a:ext cx="8953500" cy="325901"/>
            <a:chOff x="95250" y="1177480"/>
            <a:chExt cx="8953500" cy="325901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95250" y="1177480"/>
              <a:ext cx="8953500" cy="30427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1600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This slide contains information</a:t>
              </a:r>
              <a:r>
                <a:rPr lang="en-US" sz="1600" i="1" baseline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on how to use this template.  It is not a part of the presentation.</a:t>
              </a:r>
              <a:endParaRPr lang="en-US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2" name="Group 11"/>
            <p:cNvGrpSpPr/>
            <p:nvPr userDrawn="1"/>
          </p:nvGrpSpPr>
          <p:grpSpPr>
            <a:xfrm>
              <a:off x="114300" y="1197535"/>
              <a:ext cx="8915400" cy="305846"/>
              <a:chOff x="114300" y="1188010"/>
              <a:chExt cx="8915400" cy="305846"/>
            </a:xfrm>
          </p:grpSpPr>
          <p:cxnSp>
            <p:nvCxnSpPr>
              <p:cNvPr id="9" name="Straight Connector 8"/>
              <p:cNvCxnSpPr/>
              <p:nvPr userDrawn="1"/>
            </p:nvCxnSpPr>
            <p:spPr>
              <a:xfrm>
                <a:off x="114300" y="1493856"/>
                <a:ext cx="8915400" cy="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 userDrawn="1"/>
            </p:nvCxnSpPr>
            <p:spPr>
              <a:xfrm>
                <a:off x="114300" y="1188010"/>
                <a:ext cx="8915400" cy="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15" name="TextBox 14"/>
          <p:cNvSpPr txBox="1"/>
          <p:nvPr userDrawn="1"/>
        </p:nvSpPr>
        <p:spPr>
          <a:xfrm>
            <a:off x="7084799" y="2272914"/>
            <a:ext cx="1317601" cy="11543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/>
              <a:t>Quote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/>
              <a:t>Questions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/>
              <a:t>Resources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/>
              <a:t>Contact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/>
              <a:t>Thank You</a:t>
            </a:r>
            <a:endParaRPr lang="en-US" sz="1100" b="0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5040000" y="2239425"/>
            <a:ext cx="3362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5040000" y="3477150"/>
            <a:ext cx="3362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 userDrawn="1"/>
        </p:nvGrpSpPr>
        <p:grpSpPr>
          <a:xfrm>
            <a:off x="6000750" y="-37309"/>
            <a:ext cx="3143249" cy="1262157"/>
            <a:chOff x="6000750" y="-37309"/>
            <a:chExt cx="3143249" cy="1262157"/>
          </a:xfrm>
        </p:grpSpPr>
        <p:sp>
          <p:nvSpPr>
            <p:cNvPr id="23" name="TextBox 22"/>
            <p:cNvSpPr txBox="1"/>
            <p:nvPr userDrawn="1"/>
          </p:nvSpPr>
          <p:spPr>
            <a:xfrm>
              <a:off x="7205266" y="66207"/>
              <a:ext cx="1938733" cy="104403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1300" b="1" i="0" spc="4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rPr>
                <a:t>Don’t Delete this slide until the presentation is final.</a:t>
              </a:r>
              <a:endParaRPr lang="en-US" sz="1300" b="1" i="0" spc="4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endParaRPr>
            </a:p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r>
                <a:rPr lang="en-US" sz="1500" b="1" i="0" spc="40" baseline="0" dirty="0">
                  <a:solidFill>
                    <a:srgbClr val="9D1C30"/>
                  </a:solidFill>
                  <a:latin typeface="+mj-lt"/>
                </a:rPr>
                <a:t>Keep it in the template.</a:t>
              </a:r>
              <a:endParaRPr lang="en-US" sz="1500" b="1" i="0" spc="40" dirty="0">
                <a:solidFill>
                  <a:srgbClr val="9D1C30"/>
                </a:solidFill>
                <a:latin typeface="+mj-lt"/>
              </a:endParaRPr>
            </a:p>
          </p:txBody>
        </p:sp>
        <p:grpSp>
          <p:nvGrpSpPr>
            <p:cNvPr id="25" name="Group 24"/>
            <p:cNvGrpSpPr/>
            <p:nvPr userDrawn="1"/>
          </p:nvGrpSpPr>
          <p:grpSpPr>
            <a:xfrm>
              <a:off x="6000750" y="-37309"/>
              <a:ext cx="1262157" cy="1262157"/>
              <a:chOff x="1714500" y="4547858"/>
              <a:chExt cx="1262157" cy="1262157"/>
            </a:xfrm>
          </p:grpSpPr>
          <p:grpSp>
            <p:nvGrpSpPr>
              <p:cNvPr id="24" name="Group 23"/>
              <p:cNvGrpSpPr/>
              <p:nvPr userDrawn="1"/>
            </p:nvGrpSpPr>
            <p:grpSpPr>
              <a:xfrm>
                <a:off x="1714500" y="4547858"/>
                <a:ext cx="1262157" cy="1262157"/>
                <a:chOff x="1714500" y="4547858"/>
                <a:chExt cx="1262157" cy="1262157"/>
              </a:xfrm>
            </p:grpSpPr>
            <p:sp>
              <p:nvSpPr>
                <p:cNvPr id="21" name="8-Point Star 20"/>
                <p:cNvSpPr/>
                <p:nvPr userDrawn="1"/>
              </p:nvSpPr>
              <p:spPr>
                <a:xfrm rot="20240074">
                  <a:off x="1714500" y="4547858"/>
                  <a:ext cx="1262157" cy="1262157"/>
                </a:xfrm>
                <a:prstGeom prst="star8">
                  <a:avLst>
                    <a:gd name="adj" fmla="val 45801"/>
                  </a:avLst>
                </a:prstGeom>
                <a:gradFill>
                  <a:gsLst>
                    <a:gs pos="0">
                      <a:srgbClr val="7A232E"/>
                    </a:gs>
                    <a:gs pos="100000">
                      <a:srgbClr val="B85759"/>
                    </a:gs>
                    <a:gs pos="55000">
                      <a:srgbClr val="9D1C30"/>
                    </a:gs>
                  </a:gsLst>
                </a:gra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2" name="8-Point Star 21"/>
                <p:cNvSpPr/>
                <p:nvPr userDrawn="1"/>
              </p:nvSpPr>
              <p:spPr>
                <a:xfrm rot="20240074">
                  <a:off x="1776599" y="4609957"/>
                  <a:ext cx="1137960" cy="1137960"/>
                </a:xfrm>
                <a:prstGeom prst="star8">
                  <a:avLst>
                    <a:gd name="adj" fmla="val 45801"/>
                  </a:avLst>
                </a:prstGeom>
                <a:noFill/>
                <a:ln w="444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9" name="TextBox 18"/>
              <p:cNvSpPr txBox="1"/>
              <p:nvPr userDrawn="1"/>
            </p:nvSpPr>
            <p:spPr>
              <a:xfrm>
                <a:off x="1849335" y="4755916"/>
                <a:ext cx="992486" cy="838221"/>
              </a:xfrm>
              <a:prstGeom prst="rect">
                <a:avLst/>
              </a:prstGeom>
              <a:noFill/>
              <a:effectLst>
                <a:outerShdw blurRad="50800" dist="254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noAutofit/>
              </a:bodyPr>
              <a:lstStyle/>
              <a:p>
                <a:pPr algn="ctr"/>
                <a:r>
                  <a:rPr lang="en-US" sz="2300" b="0" i="0" spc="40" baseline="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  <a:t>DON’T</a:t>
                </a:r>
                <a:br>
                  <a:rPr lang="en-US" sz="2300" b="0" i="0" spc="40" baseline="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</a:br>
                <a:r>
                  <a:rPr lang="en-US" sz="2300" b="0" i="0" spc="40" baseline="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  <a:t>DELETE</a:t>
                </a:r>
              </a:p>
            </p:txBody>
          </p:sp>
        </p:grpSp>
      </p:grpSp>
      <p:grpSp>
        <p:nvGrpSpPr>
          <p:cNvPr id="20" name="Group 19"/>
          <p:cNvGrpSpPr/>
          <p:nvPr userDrawn="1"/>
        </p:nvGrpSpPr>
        <p:grpSpPr>
          <a:xfrm>
            <a:off x="1939046" y="2334674"/>
            <a:ext cx="2645179" cy="1166059"/>
            <a:chOff x="1534687" y="2189208"/>
            <a:chExt cx="3049009" cy="1344077"/>
          </a:xfrm>
        </p:grpSpPr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534687" y="2189208"/>
              <a:ext cx="2695575" cy="1162050"/>
            </a:xfrm>
            <a:prstGeom prst="rect">
              <a:avLst/>
            </a:prstGeom>
          </p:spPr>
        </p:pic>
        <p:sp>
          <p:nvSpPr>
            <p:cNvPr id="29" name="Rectangle 28"/>
            <p:cNvSpPr/>
            <p:nvPr userDrawn="1"/>
          </p:nvSpPr>
          <p:spPr>
            <a:xfrm>
              <a:off x="3454181" y="2483307"/>
              <a:ext cx="736819" cy="221793"/>
            </a:xfrm>
            <a:prstGeom prst="rect">
              <a:avLst/>
            </a:prstGeom>
            <a:solidFill>
              <a:srgbClr val="FFC000">
                <a:alpha val="10000"/>
              </a:srgbClr>
            </a:solidFill>
            <a:ln w="190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Left Arrow 29"/>
            <p:cNvSpPr/>
            <p:nvPr userDrawn="1"/>
          </p:nvSpPr>
          <p:spPr>
            <a:xfrm>
              <a:off x="4209296" y="2514699"/>
              <a:ext cx="374400" cy="178031"/>
            </a:xfrm>
            <a:prstGeom prst="leftArrow">
              <a:avLst>
                <a:gd name="adj1" fmla="val 33673"/>
                <a:gd name="adj2" fmla="val 50000"/>
              </a:avLst>
            </a:prstGeom>
            <a:gradFill>
              <a:gsLst>
                <a:gs pos="0">
                  <a:srgbClr val="7A232E"/>
                </a:gs>
                <a:gs pos="98230">
                  <a:srgbClr val="B85759"/>
                </a:gs>
                <a:gs pos="45000">
                  <a:srgbClr val="9D1C30"/>
                </a:gs>
              </a:gsLst>
            </a:gradFill>
            <a:ln>
              <a:solidFill>
                <a:srgbClr val="7A232E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3061701" y="2843369"/>
              <a:ext cx="382955" cy="322936"/>
            </a:xfrm>
            <a:prstGeom prst="rect">
              <a:avLst/>
            </a:prstGeom>
            <a:solidFill>
              <a:srgbClr val="FFC000">
                <a:alpha val="10000"/>
              </a:srgbClr>
            </a:solidFill>
            <a:ln w="190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Left Arrow 31"/>
            <p:cNvSpPr/>
            <p:nvPr userDrawn="1"/>
          </p:nvSpPr>
          <p:spPr>
            <a:xfrm rot="7656475">
              <a:off x="3026394" y="3257070"/>
              <a:ext cx="374400" cy="178030"/>
            </a:xfrm>
            <a:prstGeom prst="leftArrow">
              <a:avLst>
                <a:gd name="adj1" fmla="val 33673"/>
                <a:gd name="adj2" fmla="val 50000"/>
              </a:avLst>
            </a:prstGeom>
            <a:gradFill>
              <a:gsLst>
                <a:gs pos="0">
                  <a:srgbClr val="7A232E"/>
                </a:gs>
                <a:gs pos="98230">
                  <a:srgbClr val="B85759"/>
                </a:gs>
                <a:gs pos="45000">
                  <a:srgbClr val="9D1C30"/>
                </a:gs>
              </a:gsLst>
            </a:gradFill>
            <a:ln>
              <a:solidFill>
                <a:srgbClr val="7A232E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TextBox 34"/>
          <p:cNvSpPr txBox="1"/>
          <p:nvPr userDrawn="1"/>
        </p:nvSpPr>
        <p:spPr>
          <a:xfrm>
            <a:off x="114300" y="910225"/>
            <a:ext cx="5313591" cy="3042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200" b="1" i="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numbers will set properly when deck is</a:t>
            </a:r>
            <a:r>
              <a:rPr lang="en-US" sz="1200" b="1" i="0" baseline="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finalized.</a:t>
            </a:r>
            <a:endParaRPr lang="en-US" sz="1200" b="1" i="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angle 35"/>
          <p:cNvSpPr/>
          <p:nvPr userDrawn="1"/>
        </p:nvSpPr>
        <p:spPr>
          <a:xfrm>
            <a:off x="4714598" y="6248400"/>
            <a:ext cx="4429402" cy="610606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Questions</a:t>
            </a:r>
            <a:r>
              <a:rPr lang="en-US" sz="2000" b="1" baseline="0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 about this template?</a:t>
            </a:r>
          </a:p>
          <a:p>
            <a:pPr algn="ctr"/>
            <a:r>
              <a:rPr lang="en-US" sz="1400" baseline="0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Email: </a:t>
            </a:r>
            <a:r>
              <a:rPr lang="en-US" sz="1400" baseline="0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hlinkClick r:id="rId4"/>
              </a:rPr>
              <a:t>ETAsupport@wfgpshelpdesk.atlassian.net</a:t>
            </a:r>
            <a:r>
              <a:rPr lang="en-US" sz="1400" baseline="0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endParaRPr lang="en-US" sz="1400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57383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1603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2400" b="0" spc="40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</a:defRPr>
            </a:lvl1pPr>
          </a:lstStyle>
          <a:p>
            <a:r>
              <a:rPr lang="en-US" dirty="0"/>
              <a:t>Picture Title Here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316038" y="612775"/>
            <a:ext cx="5486400" cy="4114800"/>
          </a:xfrm>
          <a:solidFill>
            <a:schemeClr val="bg1">
              <a:lumMod val="85000"/>
            </a:schemeClr>
          </a:solidFill>
          <a:ln w="73025">
            <a:gradFill>
              <a:gsLst>
                <a:gs pos="0">
                  <a:srgbClr val="002C47"/>
                </a:gs>
                <a:gs pos="100000">
                  <a:srgbClr val="002C47"/>
                </a:gs>
                <a:gs pos="75000">
                  <a:srgbClr val="275A99"/>
                </a:gs>
                <a:gs pos="26000">
                  <a:srgbClr val="275A99"/>
                </a:gs>
              </a:gsLst>
              <a:lin ang="5400000" scaled="1"/>
            </a:gradFill>
          </a:ln>
          <a:effectLst>
            <a:outerShdw blurRad="139700" dist="38100" dir="8100000" algn="tr" rotWithShape="0">
              <a:prstClr val="black">
                <a:alpha val="82000"/>
              </a:prstClr>
            </a:outerShdw>
          </a:effectLst>
          <a:scene3d>
            <a:camera prst="orthographicFront"/>
            <a:lightRig rig="threePt" dir="t"/>
          </a:scene3d>
          <a:sp3d contourW="50800">
            <a:contourClr>
              <a:schemeClr val="bg1"/>
            </a:contourClr>
          </a:sp3d>
        </p:spPr>
        <p:txBody>
          <a:bodyPr vert="horz" lIns="91440" tIns="45720" rIns="91440" bIns="45720" rtlCol="0" anchor="ctr" anchorCtr="0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52832"/>
              </a:buClr>
              <a:buSzTx/>
              <a:buFont typeface="Wingdings" panose="05000000000000000000" pitchFamily="2" charset="2"/>
              <a:buNone/>
              <a:tabLst/>
              <a:defRPr lang="en-US" sz="3200" i="1" baseline="0">
                <a:ln>
                  <a:noFill/>
                </a:ln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52832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dirty="0"/>
              <a:t>drop picture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628900" y="5396366"/>
            <a:ext cx="4649788" cy="804862"/>
          </a:xfrm>
        </p:spPr>
        <p:txBody>
          <a:bodyPr/>
          <a:lstStyle>
            <a:lvl1pPr marL="0" indent="0">
              <a:buNone/>
              <a:defRPr sz="140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Picture caption here</a:t>
            </a:r>
          </a:p>
        </p:txBody>
      </p:sp>
      <p:pic>
        <p:nvPicPr>
          <p:cNvPr id="6" name="Picture 5" descr="wrfgps-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7" y="6106511"/>
            <a:ext cx="2230783" cy="75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144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peaker Slide - Si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49613" y="1875238"/>
            <a:ext cx="4837112" cy="533400"/>
          </a:xfrm>
        </p:spPr>
        <p:txBody>
          <a:bodyPr lIns="0" tIns="0" rIns="0" bIns="0" anchor="t" anchorCtr="0">
            <a:normAutofit/>
          </a:bodyPr>
          <a:lstStyle>
            <a:lvl1pPr algn="l">
              <a:defRPr sz="3200" b="0" spc="40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</a:defRPr>
            </a:lvl1pPr>
          </a:lstStyle>
          <a:p>
            <a:r>
              <a:rPr lang="en-US" dirty="0"/>
              <a:t>Speaker’s Name Goes Here.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49613" y="2390776"/>
            <a:ext cx="4837112" cy="354807"/>
          </a:xfrm>
        </p:spPr>
        <p:txBody>
          <a:bodyPr lIns="182880">
            <a:normAutofit/>
          </a:bodyPr>
          <a:lstStyle>
            <a:lvl1pPr marL="0" indent="0">
              <a:buNone/>
              <a:defRPr sz="1800" b="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Speaker’s job title here.</a:t>
            </a:r>
          </a:p>
        </p:txBody>
      </p:sp>
      <p:pic>
        <p:nvPicPr>
          <p:cNvPr id="8" name="Picture 7" descr="wrfgps-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26" y="5916894"/>
            <a:ext cx="2230783" cy="754553"/>
          </a:xfrm>
          <a:prstGeom prst="rect">
            <a:avLst/>
          </a:prstGeom>
        </p:spPr>
      </p:pic>
      <p:sp>
        <p:nvSpPr>
          <p:cNvPr id="6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1066800" y="1914525"/>
            <a:ext cx="1828800" cy="2514600"/>
          </a:xfrm>
          <a:solidFill>
            <a:schemeClr val="bg1">
              <a:lumMod val="85000"/>
            </a:schemeClr>
          </a:solidFill>
          <a:ln w="73025">
            <a:gradFill>
              <a:gsLst>
                <a:gs pos="0">
                  <a:srgbClr val="002C47"/>
                </a:gs>
                <a:gs pos="100000">
                  <a:srgbClr val="002C47"/>
                </a:gs>
                <a:gs pos="75000">
                  <a:srgbClr val="275A99"/>
                </a:gs>
                <a:gs pos="26000">
                  <a:srgbClr val="275A99"/>
                </a:gs>
              </a:gsLst>
              <a:lin ang="5400000" scaled="1"/>
            </a:gradFill>
          </a:ln>
          <a:effectLst>
            <a:outerShdw blurRad="139700" dist="38100" dir="8100000" algn="tr" rotWithShape="0">
              <a:prstClr val="black">
                <a:alpha val="82000"/>
              </a:prstClr>
            </a:outerShdw>
          </a:effectLst>
          <a:scene3d>
            <a:camera prst="orthographicFront"/>
            <a:lightRig rig="threePt" dir="t"/>
          </a:scene3d>
          <a:sp3d contourW="50800">
            <a:contourClr>
              <a:schemeClr val="bg1"/>
            </a:contourClr>
          </a:sp3d>
        </p:spPr>
        <p:txBody>
          <a:bodyPr anchor="ctr" anchorCtr="0">
            <a:normAutofit/>
          </a:bodyPr>
          <a:lstStyle>
            <a:lvl1pPr marL="0" indent="0" algn="ctr">
              <a:buNone/>
              <a:defRPr sz="2000" i="1">
                <a:ln>
                  <a:noFill/>
                </a:ln>
              </a:defRPr>
            </a:lvl1pPr>
          </a:lstStyle>
          <a:p>
            <a:r>
              <a:rPr lang="en-US" dirty="0"/>
              <a:t>drop</a:t>
            </a:r>
            <a:br>
              <a:rPr lang="en-US" dirty="0"/>
            </a:br>
            <a:r>
              <a:rPr lang="en-US" dirty="0"/>
              <a:t>picture </a:t>
            </a:r>
            <a:br>
              <a:rPr lang="en-US" dirty="0"/>
            </a:br>
            <a:r>
              <a:rPr lang="en-US" dirty="0"/>
              <a:t>here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3249613" y="2905126"/>
            <a:ext cx="4837112" cy="1347790"/>
          </a:xfrm>
        </p:spPr>
        <p:txBody>
          <a:bodyPr lIns="18288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Speaker’s organization info here.</a:t>
            </a:r>
          </a:p>
        </p:txBody>
      </p:sp>
      <p:sp>
        <p:nvSpPr>
          <p:cNvPr id="11" name="Title 1"/>
          <p:cNvSpPr txBox="1">
            <a:spLocks/>
          </p:cNvSpPr>
          <p:nvPr userDrawn="1"/>
        </p:nvSpPr>
        <p:spPr>
          <a:xfrm rot="17343955">
            <a:off x="6363212" y="4800076"/>
            <a:ext cx="3474685" cy="533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algn="ctr"/>
            <a:r>
              <a:rPr lang="en-US" sz="3300" b="0" i="0" spc="40" baseline="0" dirty="0">
                <a:latin typeface="Franklin Gothic Medium" panose="020B0603020102020204" pitchFamily="34" charset="0"/>
              </a:rPr>
              <a:t>Today’s Moderator</a:t>
            </a:r>
          </a:p>
        </p:txBody>
      </p:sp>
    </p:spTree>
    <p:extLst>
      <p:ext uri="{BB962C8B-B14F-4D97-AF65-F5344CB8AC3E}">
        <p14:creationId xmlns:p14="http://schemas.microsoft.com/office/powerpoint/2010/main" val="24795663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Slide - Si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49613" y="1875238"/>
            <a:ext cx="4837112" cy="533400"/>
          </a:xfrm>
        </p:spPr>
        <p:txBody>
          <a:bodyPr lIns="0" tIns="0" rIns="0" bIns="0" anchor="t" anchorCtr="0">
            <a:normAutofit/>
          </a:bodyPr>
          <a:lstStyle>
            <a:lvl1pPr algn="l">
              <a:defRPr sz="3200" b="0" spc="40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</a:defRPr>
            </a:lvl1pPr>
          </a:lstStyle>
          <a:p>
            <a:r>
              <a:rPr lang="en-US" dirty="0"/>
              <a:t>Speaker’s Name Goes Here.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49613" y="2390776"/>
            <a:ext cx="4837112" cy="354807"/>
          </a:xfrm>
        </p:spPr>
        <p:txBody>
          <a:bodyPr lIns="182880">
            <a:normAutofit/>
          </a:bodyPr>
          <a:lstStyle>
            <a:lvl1pPr marL="0" indent="0">
              <a:buNone/>
              <a:defRPr sz="1800" b="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Speaker’s job title here.</a:t>
            </a:r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1066800" y="1914525"/>
            <a:ext cx="1828800" cy="2514600"/>
          </a:xfrm>
          <a:solidFill>
            <a:schemeClr val="bg1">
              <a:lumMod val="85000"/>
            </a:schemeClr>
          </a:solidFill>
          <a:ln w="73025">
            <a:gradFill>
              <a:gsLst>
                <a:gs pos="0">
                  <a:srgbClr val="002C47"/>
                </a:gs>
                <a:gs pos="100000">
                  <a:srgbClr val="002C47"/>
                </a:gs>
                <a:gs pos="75000">
                  <a:srgbClr val="275A99"/>
                </a:gs>
                <a:gs pos="26000">
                  <a:srgbClr val="275A99"/>
                </a:gs>
              </a:gsLst>
              <a:lin ang="5400000" scaled="1"/>
            </a:gradFill>
          </a:ln>
          <a:effectLst>
            <a:outerShdw blurRad="139700" dist="38100" dir="8100000" algn="tr" rotWithShape="0">
              <a:prstClr val="black">
                <a:alpha val="82000"/>
              </a:prstClr>
            </a:outerShdw>
          </a:effectLst>
          <a:scene3d>
            <a:camera prst="orthographicFront"/>
            <a:lightRig rig="threePt" dir="t"/>
          </a:scene3d>
          <a:sp3d contourW="50800">
            <a:contourClr>
              <a:schemeClr val="bg1"/>
            </a:contourClr>
          </a:sp3d>
        </p:spPr>
        <p:txBody>
          <a:bodyPr anchor="ctr" anchorCtr="0">
            <a:normAutofit/>
          </a:bodyPr>
          <a:lstStyle>
            <a:lvl1pPr marL="0" indent="0" algn="ctr">
              <a:buNone/>
              <a:defRPr sz="2000" i="1">
                <a:ln>
                  <a:noFill/>
                </a:ln>
              </a:defRPr>
            </a:lvl1pPr>
          </a:lstStyle>
          <a:p>
            <a:r>
              <a:rPr lang="en-US" dirty="0"/>
              <a:t>drop</a:t>
            </a:r>
            <a:br>
              <a:rPr lang="en-US" dirty="0"/>
            </a:br>
            <a:r>
              <a:rPr lang="en-US" dirty="0"/>
              <a:t>picture </a:t>
            </a:r>
            <a:br>
              <a:rPr lang="en-US" dirty="0"/>
            </a:br>
            <a:r>
              <a:rPr lang="en-US" dirty="0"/>
              <a:t>here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249613" y="2793209"/>
            <a:ext cx="3303587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3249613" y="2905126"/>
            <a:ext cx="4837112" cy="1347790"/>
          </a:xfrm>
        </p:spPr>
        <p:txBody>
          <a:bodyPr lIns="18288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Speaker’s organization info here.</a:t>
            </a:r>
          </a:p>
        </p:txBody>
      </p:sp>
      <p:sp>
        <p:nvSpPr>
          <p:cNvPr id="11" name="Title 1"/>
          <p:cNvSpPr txBox="1">
            <a:spLocks/>
          </p:cNvSpPr>
          <p:nvPr userDrawn="1"/>
        </p:nvSpPr>
        <p:spPr>
          <a:xfrm rot="17343955">
            <a:off x="6256333" y="4876220"/>
            <a:ext cx="3635812" cy="533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algn="ctr"/>
            <a:r>
              <a:rPr lang="en-US" sz="3500" b="0" i="0" spc="40" baseline="0" dirty="0">
                <a:latin typeface="Franklin Gothic Medium" panose="020B0603020102020204" pitchFamily="34" charset="0"/>
              </a:rPr>
              <a:t>Today’s Presenter</a:t>
            </a:r>
          </a:p>
        </p:txBody>
      </p:sp>
      <p:pic>
        <p:nvPicPr>
          <p:cNvPr id="9" name="Picture 8" descr="wrfgps-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7" y="6106511"/>
            <a:ext cx="2230783" cy="75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1453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Slide - 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3249612" y="3454341"/>
            <a:ext cx="4621068" cy="457200"/>
          </a:xfrm>
        </p:spPr>
        <p:txBody>
          <a:bodyPr lIns="0" tIns="0" rIns="0" bIns="0" anchor="t" anchorCtr="0">
            <a:normAutofit/>
          </a:bodyPr>
          <a:lstStyle>
            <a:lvl1pPr marL="0" indent="0"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3100" b="0" i="0" kern="1200" cap="small" spc="40" baseline="0" dirty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Franklin Gothic Medium" panose="020B0603020102020204" pitchFamily="34" charset="0"/>
                <a:ea typeface="+mj-ea"/>
                <a:cs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Speaker’s Name Goes Here.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49613" y="541738"/>
            <a:ext cx="4621067" cy="457200"/>
          </a:xfrm>
        </p:spPr>
        <p:txBody>
          <a:bodyPr lIns="0" tIns="0" rIns="0" bIns="0" anchor="t" anchorCtr="0">
            <a:normAutofit/>
          </a:bodyPr>
          <a:lstStyle>
            <a:lvl1pPr algn="l">
              <a:defRPr sz="3100" b="0" spc="40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</a:defRPr>
            </a:lvl1pPr>
          </a:lstStyle>
          <a:p>
            <a:r>
              <a:rPr lang="en-US" dirty="0"/>
              <a:t>Speaker’s Name Goes Here.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49613" y="1057276"/>
            <a:ext cx="3970337" cy="354807"/>
          </a:xfrm>
        </p:spPr>
        <p:txBody>
          <a:bodyPr lIns="182880">
            <a:noAutofit/>
          </a:bodyPr>
          <a:lstStyle>
            <a:lvl1pPr marL="0" indent="0">
              <a:buNone/>
              <a:defRPr sz="1900" b="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Speaker’s job title here.</a:t>
            </a:r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1362320" y="581025"/>
            <a:ext cx="1533279" cy="2108259"/>
          </a:xfrm>
          <a:solidFill>
            <a:schemeClr val="bg1">
              <a:lumMod val="85000"/>
            </a:schemeClr>
          </a:solidFill>
          <a:ln w="73025">
            <a:gradFill>
              <a:gsLst>
                <a:gs pos="0">
                  <a:srgbClr val="002C47"/>
                </a:gs>
                <a:gs pos="100000">
                  <a:srgbClr val="002C47"/>
                </a:gs>
                <a:gs pos="75000">
                  <a:srgbClr val="275A99"/>
                </a:gs>
                <a:gs pos="26000">
                  <a:srgbClr val="275A99"/>
                </a:gs>
              </a:gsLst>
              <a:lin ang="5400000" scaled="1"/>
            </a:gradFill>
          </a:ln>
          <a:effectLst>
            <a:outerShdw blurRad="139700" dist="38100" dir="8100000" algn="tr" rotWithShape="0">
              <a:prstClr val="black">
                <a:alpha val="82000"/>
              </a:prstClr>
            </a:outerShdw>
          </a:effectLst>
          <a:scene3d>
            <a:camera prst="orthographicFront"/>
            <a:lightRig rig="threePt" dir="t"/>
          </a:scene3d>
          <a:sp3d contourW="50800">
            <a:contourClr>
              <a:schemeClr val="bg1"/>
            </a:contourClr>
          </a:sp3d>
        </p:spPr>
        <p:txBody>
          <a:bodyPr anchor="ctr" anchorCtr="0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52832"/>
              </a:buClr>
              <a:buSzTx/>
              <a:buFont typeface="Wingdings" panose="05000000000000000000" pitchFamily="2" charset="2"/>
              <a:buNone/>
              <a:tabLst/>
              <a:defRPr sz="2000" i="1">
                <a:ln>
                  <a:noFill/>
                </a:ln>
              </a:defRPr>
            </a:lvl1pPr>
          </a:lstStyle>
          <a:p>
            <a:r>
              <a:rPr lang="en-US" dirty="0"/>
              <a:t>drop</a:t>
            </a:r>
            <a:br>
              <a:rPr lang="en-US" dirty="0"/>
            </a:br>
            <a:r>
              <a:rPr lang="en-US" dirty="0"/>
              <a:t>picture </a:t>
            </a:r>
            <a:br>
              <a:rPr lang="en-US" dirty="0"/>
            </a:br>
            <a:r>
              <a:rPr lang="en-US" dirty="0"/>
              <a:t>here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249613" y="1459709"/>
            <a:ext cx="3303587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3249613" y="1571626"/>
            <a:ext cx="3970337" cy="1117658"/>
          </a:xfrm>
        </p:spPr>
        <p:txBody>
          <a:bodyPr lIns="18288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Speaker’s organization info here.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3249613" y="3968692"/>
            <a:ext cx="3970337" cy="354807"/>
          </a:xfrm>
        </p:spPr>
        <p:txBody>
          <a:bodyPr lIns="182880">
            <a:noAutofit/>
          </a:bodyPr>
          <a:lstStyle>
            <a:lvl1pPr marL="0" indent="0">
              <a:buNone/>
              <a:defRPr sz="1900" b="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Speaker’s job title here.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1362320" y="3492441"/>
            <a:ext cx="1533279" cy="2108259"/>
          </a:xfrm>
          <a:solidFill>
            <a:schemeClr val="bg1">
              <a:lumMod val="85000"/>
            </a:schemeClr>
          </a:solidFill>
          <a:ln w="73025">
            <a:gradFill>
              <a:gsLst>
                <a:gs pos="0">
                  <a:srgbClr val="002C47"/>
                </a:gs>
                <a:gs pos="100000">
                  <a:srgbClr val="002C47"/>
                </a:gs>
                <a:gs pos="75000">
                  <a:srgbClr val="275A99"/>
                </a:gs>
                <a:gs pos="26000">
                  <a:srgbClr val="275A99"/>
                </a:gs>
              </a:gsLst>
              <a:lin ang="5400000" scaled="1"/>
            </a:gradFill>
          </a:ln>
          <a:effectLst>
            <a:outerShdw blurRad="139700" dist="38100" dir="8100000" algn="tr" rotWithShape="0">
              <a:prstClr val="black">
                <a:alpha val="82000"/>
              </a:prstClr>
            </a:outerShdw>
          </a:effectLst>
          <a:scene3d>
            <a:camera prst="orthographicFront"/>
            <a:lightRig rig="threePt" dir="t"/>
          </a:scene3d>
          <a:sp3d contourW="50800">
            <a:contourClr>
              <a:schemeClr val="bg1"/>
            </a:contourClr>
          </a:sp3d>
        </p:spPr>
        <p:txBody>
          <a:bodyPr anchor="ctr" anchorCtr="0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52832"/>
              </a:buClr>
              <a:buSzTx/>
              <a:buFont typeface="Wingdings" panose="05000000000000000000" pitchFamily="2" charset="2"/>
              <a:buNone/>
              <a:tabLst/>
              <a:defRPr sz="2000" i="1">
                <a:ln>
                  <a:noFill/>
                </a:ln>
              </a:defRPr>
            </a:lvl1pPr>
          </a:lstStyle>
          <a:p>
            <a:r>
              <a:rPr lang="en-US" dirty="0"/>
              <a:t>drop</a:t>
            </a:r>
            <a:br>
              <a:rPr lang="en-US" dirty="0"/>
            </a:br>
            <a:r>
              <a:rPr lang="en-US" dirty="0"/>
              <a:t>picture </a:t>
            </a:r>
            <a:br>
              <a:rPr lang="en-US" dirty="0"/>
            </a:br>
            <a:r>
              <a:rPr lang="en-US" dirty="0"/>
              <a:t>here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3249613" y="4371125"/>
            <a:ext cx="3303587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3"/>
          <p:cNvSpPr>
            <a:spLocks noGrp="1"/>
          </p:cNvSpPr>
          <p:nvPr>
            <p:ph type="body" sz="half" idx="14" hasCustomPrompt="1"/>
          </p:nvPr>
        </p:nvSpPr>
        <p:spPr>
          <a:xfrm>
            <a:off x="3249613" y="4483042"/>
            <a:ext cx="3970337" cy="1117658"/>
          </a:xfrm>
        </p:spPr>
        <p:txBody>
          <a:bodyPr lIns="18288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Speaker’s organization info here.</a:t>
            </a:r>
          </a:p>
        </p:txBody>
      </p:sp>
      <p:sp>
        <p:nvSpPr>
          <p:cNvPr id="16" name="Title 1"/>
          <p:cNvSpPr txBox="1">
            <a:spLocks/>
          </p:cNvSpPr>
          <p:nvPr userDrawn="1"/>
        </p:nvSpPr>
        <p:spPr>
          <a:xfrm rot="17343955">
            <a:off x="6244495" y="4884653"/>
            <a:ext cx="3653658" cy="533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algn="ctr"/>
            <a:r>
              <a:rPr lang="en-US" sz="3500" b="0" i="0" spc="40" baseline="0" dirty="0">
                <a:latin typeface="Franklin Gothic Medium" panose="020B0603020102020204" pitchFamily="34" charset="0"/>
              </a:rPr>
              <a:t>Today’s Presenters</a:t>
            </a:r>
          </a:p>
        </p:txBody>
      </p:sp>
      <p:pic>
        <p:nvPicPr>
          <p:cNvPr id="15" name="Picture 14" descr="wrfgps-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7" y="6106511"/>
            <a:ext cx="2230783" cy="75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8052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Slide - Tri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 userDrawn="1"/>
        </p:nvSpPr>
        <p:spPr>
          <a:xfrm>
            <a:off x="0" y="2124678"/>
            <a:ext cx="8239125" cy="1625896"/>
          </a:xfrm>
          <a:prstGeom prst="rect">
            <a:avLst/>
          </a:prstGeom>
          <a:gradFill flip="none" rotWithShape="1">
            <a:gsLst>
              <a:gs pos="0">
                <a:srgbClr val="EEF9FD">
                  <a:lumMod val="99000"/>
                </a:srgbClr>
              </a:gs>
              <a:gs pos="65000">
                <a:srgbClr val="EEF9FD">
                  <a:alpha val="50000"/>
                </a:srgbClr>
              </a:gs>
              <a:gs pos="91000">
                <a:schemeClr val="bg1">
                  <a:lumMod val="95000"/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-1" y="2097246"/>
            <a:ext cx="8239126" cy="1681481"/>
            <a:chOff x="-1" y="2097246"/>
            <a:chExt cx="8239126" cy="1681481"/>
          </a:xfrm>
        </p:grpSpPr>
        <p:sp>
          <p:nvSpPr>
            <p:cNvPr id="30" name="Rectangle 29"/>
            <p:cNvSpPr/>
            <p:nvPr userDrawn="1"/>
          </p:nvSpPr>
          <p:spPr>
            <a:xfrm>
              <a:off x="0" y="3751295"/>
              <a:ext cx="8239125" cy="27432"/>
            </a:xfrm>
            <a:prstGeom prst="rect">
              <a:avLst/>
            </a:prstGeom>
            <a:gradFill flip="none" rotWithShape="1">
              <a:gsLst>
                <a:gs pos="0">
                  <a:srgbClr val="EEF9FD">
                    <a:lumMod val="94000"/>
                  </a:srgbClr>
                </a:gs>
                <a:gs pos="52200">
                  <a:schemeClr val="bg1">
                    <a:alpha val="50000"/>
                    <a:lumMod val="91000"/>
                  </a:schemeClr>
                </a:gs>
                <a:gs pos="91000">
                  <a:schemeClr val="bg1">
                    <a:lumMod val="95000"/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-1" y="2097246"/>
              <a:ext cx="8239125" cy="27432"/>
            </a:xfrm>
            <a:prstGeom prst="rect">
              <a:avLst/>
            </a:prstGeom>
            <a:gradFill flip="none" rotWithShape="1">
              <a:gsLst>
                <a:gs pos="0">
                  <a:srgbClr val="EEF9FD">
                    <a:lumMod val="94000"/>
                  </a:srgbClr>
                </a:gs>
                <a:gs pos="52200">
                  <a:schemeClr val="bg1">
                    <a:alpha val="50000"/>
                    <a:lumMod val="91000"/>
                  </a:schemeClr>
                </a:gs>
                <a:gs pos="91000">
                  <a:schemeClr val="bg1">
                    <a:lumMod val="95000"/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035283" y="2078559"/>
            <a:ext cx="4397517" cy="459267"/>
          </a:xfrm>
        </p:spPr>
        <p:txBody>
          <a:bodyPr lIns="0" tIns="0" rIns="0" bIns="0" anchor="b" anchorCtr="0">
            <a:norm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lang="en-US" sz="2800" b="0" i="0" kern="1200" cap="small" spc="40" baseline="0" dirty="0">
                <a:ln w="6350">
                  <a:noFill/>
                </a:ln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Franklin Gothic Medium" panose="020B0603020102020204" pitchFamily="34" charset="0"/>
                <a:ea typeface="+mj-ea"/>
                <a:cs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Speaker’s Name Goes Here.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2297112" y="3931873"/>
            <a:ext cx="4306888" cy="477644"/>
          </a:xfrm>
        </p:spPr>
        <p:txBody>
          <a:bodyPr lIns="0" tIns="0" rIns="0" bIns="0" anchor="b" anchorCtr="0">
            <a:norm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lang="en-US" sz="2800" b="0" i="0" kern="1200" cap="small" spc="40" baseline="0" dirty="0">
                <a:ln w="6350">
                  <a:noFill/>
                </a:ln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Franklin Gothic Medium" panose="020B0603020102020204" pitchFamily="34" charset="0"/>
                <a:ea typeface="+mj-ea"/>
                <a:cs typeface="Franklin Gothic Medium" panose="020B0603020102020204" pitchFamily="34" charset="0"/>
              </a:defRPr>
            </a:lvl1pPr>
          </a:lstStyle>
          <a:p>
            <a:pPr marL="0" lvl="0" indent="0" algn="l" defTabSz="457200" rtl="0" eaLnBrk="1" latinLnBrk="0" hangingPunct="1">
              <a:lnSpc>
                <a:spcPct val="85000"/>
              </a:lnSpc>
              <a:spcBef>
                <a:spcPts val="0"/>
              </a:spcBef>
              <a:buClr>
                <a:srgbClr val="752832"/>
              </a:buClr>
              <a:buFont typeface="Wingdings" panose="05000000000000000000" pitchFamily="2" charset="2"/>
              <a:buNone/>
            </a:pPr>
            <a:r>
              <a:rPr lang="en-US" dirty="0"/>
              <a:t>Speaker’s Name Goes Here.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97113" y="290227"/>
            <a:ext cx="4675187" cy="331230"/>
          </a:xfrm>
        </p:spPr>
        <p:txBody>
          <a:bodyPr lIns="0" tIns="0" rIns="0" bIns="0" anchor="b" anchorCtr="0">
            <a:normAutofit/>
          </a:bodyPr>
          <a:lstStyle>
            <a:lvl1pPr algn="l">
              <a:defRPr sz="2800" b="0" spc="40" baseline="0">
                <a:ln w="6350">
                  <a:noFill/>
                </a:ln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</a:defRPr>
            </a:lvl1pPr>
          </a:lstStyle>
          <a:p>
            <a:r>
              <a:rPr lang="en-US" dirty="0"/>
              <a:t>Speaker’s Name Goes Here.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297112" y="685801"/>
            <a:ext cx="3970337" cy="274320"/>
          </a:xfrm>
        </p:spPr>
        <p:txBody>
          <a:bodyPr lIns="182880" tIns="0">
            <a:noAutofit/>
          </a:bodyPr>
          <a:lstStyle>
            <a:lvl1pPr marL="0" indent="0">
              <a:buNone/>
              <a:defRPr sz="1700" b="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Speaker’s job title here.</a:t>
            </a:r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558941" y="265513"/>
            <a:ext cx="1193659" cy="1641281"/>
          </a:xfrm>
          <a:solidFill>
            <a:schemeClr val="bg1">
              <a:lumMod val="85000"/>
            </a:schemeClr>
          </a:solidFill>
          <a:ln w="73025">
            <a:gradFill>
              <a:gsLst>
                <a:gs pos="0">
                  <a:srgbClr val="002C47"/>
                </a:gs>
                <a:gs pos="100000">
                  <a:srgbClr val="002C47"/>
                </a:gs>
                <a:gs pos="75000">
                  <a:srgbClr val="275A99"/>
                </a:gs>
                <a:gs pos="26000">
                  <a:srgbClr val="275A99"/>
                </a:gs>
              </a:gsLst>
              <a:lin ang="5400000" scaled="1"/>
            </a:gradFill>
          </a:ln>
          <a:effectLst>
            <a:outerShdw blurRad="139700" dist="38100" dir="8100000" algn="tr" rotWithShape="0">
              <a:prstClr val="black">
                <a:alpha val="82000"/>
              </a:prstClr>
            </a:outerShdw>
          </a:effectLst>
          <a:scene3d>
            <a:camera prst="orthographicFront"/>
            <a:lightRig rig="threePt" dir="t"/>
          </a:scene3d>
          <a:sp3d contourW="50800">
            <a:contourClr>
              <a:schemeClr val="bg1"/>
            </a:contourClr>
          </a:sp3d>
        </p:spPr>
        <p:txBody>
          <a:bodyPr anchor="ctr" anchorCtr="0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52832"/>
              </a:buClr>
              <a:buSzTx/>
              <a:buFont typeface="Wingdings" panose="05000000000000000000" pitchFamily="2" charset="2"/>
              <a:buNone/>
              <a:tabLst/>
              <a:defRPr sz="2000" i="1">
                <a:ln>
                  <a:noFill/>
                </a:ln>
              </a:defRPr>
            </a:lvl1pPr>
          </a:lstStyle>
          <a:p>
            <a:r>
              <a:rPr lang="en-US" dirty="0"/>
              <a:t>drop</a:t>
            </a:r>
            <a:br>
              <a:rPr lang="en-US" dirty="0"/>
            </a:br>
            <a:r>
              <a:rPr lang="en-US" dirty="0"/>
              <a:t>picture </a:t>
            </a:r>
            <a:br>
              <a:rPr lang="en-US" dirty="0"/>
            </a:br>
            <a:r>
              <a:rPr lang="en-US" dirty="0"/>
              <a:t>here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297113" y="1002509"/>
            <a:ext cx="3303587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297113" y="1038226"/>
            <a:ext cx="3970337" cy="907855"/>
          </a:xfrm>
        </p:spPr>
        <p:txBody>
          <a:bodyPr lIns="182880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Speaker’s organization info here.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297113" y="4438144"/>
            <a:ext cx="3970337" cy="274320"/>
          </a:xfrm>
        </p:spPr>
        <p:txBody>
          <a:bodyPr lIns="182880" tIns="0">
            <a:noAutofit/>
          </a:bodyPr>
          <a:lstStyle>
            <a:lvl1pPr marL="0" indent="0">
              <a:buNone/>
              <a:defRPr sz="1700" b="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Speaker’s job title here.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558941" y="3989281"/>
            <a:ext cx="1193659" cy="1641281"/>
          </a:xfrm>
          <a:solidFill>
            <a:schemeClr val="bg1">
              <a:lumMod val="85000"/>
            </a:schemeClr>
          </a:solidFill>
          <a:ln w="73025">
            <a:gradFill>
              <a:gsLst>
                <a:gs pos="0">
                  <a:srgbClr val="002C47"/>
                </a:gs>
                <a:gs pos="100000">
                  <a:srgbClr val="002C47"/>
                </a:gs>
                <a:gs pos="75000">
                  <a:srgbClr val="275A99"/>
                </a:gs>
                <a:gs pos="26000">
                  <a:srgbClr val="275A99"/>
                </a:gs>
              </a:gsLst>
              <a:lin ang="5400000" scaled="1"/>
            </a:gradFill>
          </a:ln>
          <a:effectLst>
            <a:outerShdw blurRad="139700" dist="38100" dir="8100000" algn="tr" rotWithShape="0">
              <a:prstClr val="black">
                <a:alpha val="82000"/>
              </a:prstClr>
            </a:outerShdw>
          </a:effectLst>
          <a:scene3d>
            <a:camera prst="orthographicFront"/>
            <a:lightRig rig="threePt" dir="t"/>
          </a:scene3d>
          <a:sp3d contourW="50800">
            <a:contourClr>
              <a:schemeClr val="bg1"/>
            </a:contourClr>
          </a:sp3d>
        </p:spPr>
        <p:txBody>
          <a:bodyPr anchor="ctr" anchorCtr="0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52832"/>
              </a:buClr>
              <a:buSzTx/>
              <a:buFont typeface="Wingdings" panose="05000000000000000000" pitchFamily="2" charset="2"/>
              <a:buNone/>
              <a:tabLst/>
              <a:defRPr sz="2000" i="1">
                <a:ln>
                  <a:noFill/>
                </a:ln>
              </a:defRPr>
            </a:lvl1pPr>
          </a:lstStyle>
          <a:p>
            <a:r>
              <a:rPr lang="en-US" dirty="0"/>
              <a:t>drop</a:t>
            </a:r>
            <a:br>
              <a:rPr lang="en-US" dirty="0"/>
            </a:br>
            <a:r>
              <a:rPr lang="en-US" dirty="0"/>
              <a:t>picture </a:t>
            </a:r>
            <a:br>
              <a:rPr lang="en-US" dirty="0"/>
            </a:br>
            <a:r>
              <a:rPr lang="en-US" dirty="0"/>
              <a:t>here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297113" y="4754852"/>
            <a:ext cx="3303587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3"/>
          <p:cNvSpPr>
            <a:spLocks noGrp="1"/>
          </p:cNvSpPr>
          <p:nvPr>
            <p:ph type="body" sz="half" idx="14" hasCustomPrompt="1"/>
          </p:nvPr>
        </p:nvSpPr>
        <p:spPr>
          <a:xfrm>
            <a:off x="2297113" y="4790569"/>
            <a:ext cx="3970337" cy="907855"/>
          </a:xfrm>
        </p:spPr>
        <p:txBody>
          <a:bodyPr lIns="182880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Speaker’s organization info here.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6" hasCustomPrompt="1"/>
          </p:nvPr>
        </p:nvSpPr>
        <p:spPr>
          <a:xfrm>
            <a:off x="4035283" y="2567164"/>
            <a:ext cx="3970337" cy="274320"/>
          </a:xfrm>
        </p:spPr>
        <p:txBody>
          <a:bodyPr lIns="182880" tIns="0">
            <a:noAutofit/>
          </a:bodyPr>
          <a:lstStyle>
            <a:lvl1pPr marL="0" indent="0">
              <a:buNone/>
              <a:defRPr sz="1700" b="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Speaker’s job title here.</a:t>
            </a:r>
          </a:p>
        </p:txBody>
      </p:sp>
      <p:sp>
        <p:nvSpPr>
          <p:cNvPr id="25" name="Picture Placeholder 6"/>
          <p:cNvSpPr>
            <a:spLocks noGrp="1"/>
          </p:cNvSpPr>
          <p:nvPr>
            <p:ph type="pic" sz="quarter" idx="17" hasCustomPrompt="1"/>
          </p:nvPr>
        </p:nvSpPr>
        <p:spPr>
          <a:xfrm>
            <a:off x="2297112" y="2103112"/>
            <a:ext cx="1193659" cy="1641281"/>
          </a:xfrm>
          <a:solidFill>
            <a:schemeClr val="bg1">
              <a:lumMod val="85000"/>
            </a:schemeClr>
          </a:solidFill>
          <a:ln w="73025">
            <a:gradFill>
              <a:gsLst>
                <a:gs pos="0">
                  <a:srgbClr val="002C47"/>
                </a:gs>
                <a:gs pos="100000">
                  <a:srgbClr val="002C47"/>
                </a:gs>
                <a:gs pos="75000">
                  <a:srgbClr val="275A99"/>
                </a:gs>
                <a:gs pos="26000">
                  <a:srgbClr val="275A99"/>
                </a:gs>
              </a:gsLst>
              <a:lin ang="5400000" scaled="1"/>
            </a:gradFill>
          </a:ln>
          <a:effectLst>
            <a:outerShdw blurRad="139700" dist="38100" dir="8100000" algn="tr" rotWithShape="0">
              <a:prstClr val="black">
                <a:alpha val="82000"/>
              </a:prstClr>
            </a:outerShdw>
          </a:effectLst>
          <a:scene3d>
            <a:camera prst="orthographicFront"/>
            <a:lightRig rig="threePt" dir="t"/>
          </a:scene3d>
          <a:sp3d contourW="50800">
            <a:contourClr>
              <a:schemeClr val="bg1"/>
            </a:contourClr>
          </a:sp3d>
        </p:spPr>
        <p:txBody>
          <a:bodyPr anchor="ctr" anchorCtr="0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52832"/>
              </a:buClr>
              <a:buSzTx/>
              <a:buFont typeface="Wingdings" panose="05000000000000000000" pitchFamily="2" charset="2"/>
              <a:buNone/>
              <a:tabLst/>
              <a:defRPr sz="2000" i="1">
                <a:ln>
                  <a:noFill/>
                </a:ln>
              </a:defRPr>
            </a:lvl1pPr>
          </a:lstStyle>
          <a:p>
            <a:r>
              <a:rPr lang="en-US" dirty="0"/>
              <a:t>drop</a:t>
            </a:r>
            <a:br>
              <a:rPr lang="en-US" dirty="0"/>
            </a:br>
            <a:r>
              <a:rPr lang="en-US" dirty="0"/>
              <a:t>picture </a:t>
            </a:r>
            <a:br>
              <a:rPr lang="en-US" dirty="0"/>
            </a:br>
            <a:r>
              <a:rPr lang="en-US" dirty="0"/>
              <a:t>here</a:t>
            </a:r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4035283" y="2883872"/>
            <a:ext cx="3303587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3"/>
          <p:cNvSpPr>
            <a:spLocks noGrp="1"/>
          </p:cNvSpPr>
          <p:nvPr>
            <p:ph type="body" sz="half" idx="18" hasCustomPrompt="1"/>
          </p:nvPr>
        </p:nvSpPr>
        <p:spPr>
          <a:xfrm>
            <a:off x="4035283" y="2919590"/>
            <a:ext cx="3970337" cy="905256"/>
          </a:xfrm>
        </p:spPr>
        <p:txBody>
          <a:bodyPr lIns="182880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Speaker’s organization info here.</a:t>
            </a:r>
          </a:p>
        </p:txBody>
      </p:sp>
      <p:sp>
        <p:nvSpPr>
          <p:cNvPr id="23" name="Title 1"/>
          <p:cNvSpPr txBox="1">
            <a:spLocks/>
          </p:cNvSpPr>
          <p:nvPr userDrawn="1"/>
        </p:nvSpPr>
        <p:spPr>
          <a:xfrm rot="17343955">
            <a:off x="6225688" y="4898052"/>
            <a:ext cx="3682011" cy="533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algn="ctr"/>
            <a:r>
              <a:rPr lang="en-US" sz="3500" b="0" i="0" spc="40" baseline="0" dirty="0">
                <a:latin typeface="Franklin Gothic Medium" panose="020B0603020102020204" pitchFamily="34" charset="0"/>
              </a:rPr>
              <a:t>Today’s Presenters</a:t>
            </a:r>
          </a:p>
        </p:txBody>
      </p:sp>
      <p:pic>
        <p:nvPicPr>
          <p:cNvPr id="29" name="Picture 28" descr="wrfgps-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7" y="6106511"/>
            <a:ext cx="2230783" cy="75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6754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ere Are You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 userDrawn="1"/>
        </p:nvSpPr>
        <p:spPr>
          <a:xfrm>
            <a:off x="-15780" y="217489"/>
            <a:ext cx="3194592" cy="7744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r>
              <a:rPr lang="en-US" sz="3800" b="0" spc="40" baseline="0" dirty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Franklin Gothic Medium" panose="020B0603020102020204" pitchFamily="34" charset="0"/>
              </a:rPr>
              <a:t>Where Are You?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3026982" y="373931"/>
            <a:ext cx="4903076" cy="6463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lvl="0" indent="0" algn="ctr" defTabSz="457200" rtl="0" eaLnBrk="1" latinLnBrk="0" hangingPunct="1">
              <a:spcBef>
                <a:spcPts val="0"/>
              </a:spcBef>
              <a:buClr>
                <a:srgbClr val="752832"/>
              </a:buClr>
              <a:buFont typeface="Wingdings" panose="05000000000000000000" pitchFamily="2" charset="2"/>
              <a:buNone/>
            </a:pPr>
            <a:r>
              <a:rPr lang="en-US" sz="2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Myriad Pro"/>
              </a:rPr>
              <a:t>Enter your location in the Chat window!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849106"/>
            <a:ext cx="8295970" cy="5656620"/>
          </a:xfrm>
          <a:prstGeom prst="rect">
            <a:avLst/>
          </a:prstGeom>
          <a:effectLst>
            <a:outerShdw blurRad="63500" dist="38100" dir="8100000" algn="tr" rotWithShape="0">
              <a:prstClr val="black">
                <a:alpha val="20000"/>
              </a:prstClr>
            </a:outerShdw>
          </a:effectLst>
        </p:spPr>
      </p:pic>
      <p:sp>
        <p:nvSpPr>
          <p:cNvPr id="7" name="Chevron 6"/>
          <p:cNvSpPr/>
          <p:nvPr userDrawn="1"/>
        </p:nvSpPr>
        <p:spPr>
          <a:xfrm>
            <a:off x="3024722" y="347552"/>
            <a:ext cx="150520" cy="450049"/>
          </a:xfrm>
          <a:prstGeom prst="chevron">
            <a:avLst/>
          </a:prstGeom>
          <a:solidFill>
            <a:srgbClr val="9D1C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wrfgps-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7" y="6106511"/>
            <a:ext cx="2230783" cy="75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122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743200"/>
            <a:ext cx="8064341" cy="4023497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 userDrawn="1"/>
        </p:nvSpPr>
        <p:spPr>
          <a:xfrm>
            <a:off x="457200" y="217489"/>
            <a:ext cx="6908800" cy="7744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marL="0"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</a:pPr>
            <a:r>
              <a:rPr lang="en-US" sz="3800" b="0" i="0" kern="1200" cap="small" spc="40" baseline="0" dirty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Franklin Gothic Medium" panose="020B0603020102020204" pitchFamily="34" charset="0"/>
                <a:ea typeface="+mj-ea"/>
                <a:cs typeface="Myriad Pro Cond"/>
              </a:rPr>
              <a:t>Today’s Objectives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209470"/>
            <a:ext cx="6908800" cy="4654617"/>
          </a:xfrm>
        </p:spPr>
        <p:txBody>
          <a:bodyPr/>
          <a:lstStyle>
            <a:lvl1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lvl1pPr>
            <a:lvl2pPr>
              <a:spcBef>
                <a:spcPts val="0"/>
              </a:spcBef>
              <a:spcAft>
                <a:spcPts val="600"/>
              </a:spcAft>
              <a:defRPr/>
            </a:lvl2pPr>
            <a:lvl3pPr>
              <a:spcBef>
                <a:spcPts val="0"/>
              </a:spcBef>
              <a:spcAft>
                <a:spcPts val="600"/>
              </a:spcAft>
              <a:defRPr/>
            </a:lvl3pPr>
            <a:lvl4pPr>
              <a:spcBef>
                <a:spcPts val="0"/>
              </a:spcBef>
              <a:spcAft>
                <a:spcPts val="600"/>
              </a:spcAft>
              <a:defRPr/>
            </a:lvl4pPr>
            <a:lvl5pPr>
              <a:spcBef>
                <a:spcPts val="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 descr="wrfgps-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7" y="6106511"/>
            <a:ext cx="2230783" cy="75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8522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37876" y="0"/>
            <a:ext cx="2803928" cy="2041991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 userDrawn="1"/>
        </p:nvSpPr>
        <p:spPr>
          <a:xfrm>
            <a:off x="457200" y="217489"/>
            <a:ext cx="6908800" cy="7744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marL="0"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</a:pPr>
            <a:r>
              <a:rPr lang="en-US" sz="3800" b="0" i="0" kern="1200" cap="small" spc="40" baseline="0" dirty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Franklin Gothic Medium" panose="020B0603020102020204" pitchFamily="34" charset="0"/>
                <a:ea typeface="+mj-ea"/>
                <a:cs typeface="Myriad Pro Cond"/>
              </a:rPr>
              <a:t>Today’s Agenda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209470"/>
            <a:ext cx="6908800" cy="4654617"/>
          </a:xfrm>
        </p:spPr>
        <p:txBody>
          <a:bodyPr/>
          <a:lstStyle>
            <a:lvl1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lvl1pPr>
            <a:lvl2pPr>
              <a:spcBef>
                <a:spcPts val="0"/>
              </a:spcBef>
              <a:spcAft>
                <a:spcPts val="600"/>
              </a:spcAft>
              <a:defRPr/>
            </a:lvl2pPr>
            <a:lvl3pPr>
              <a:spcBef>
                <a:spcPts val="0"/>
              </a:spcBef>
              <a:spcAft>
                <a:spcPts val="600"/>
              </a:spcAft>
              <a:defRPr/>
            </a:lvl3pPr>
            <a:lvl4pPr>
              <a:spcBef>
                <a:spcPts val="0"/>
              </a:spcBef>
              <a:spcAft>
                <a:spcPts val="600"/>
              </a:spcAft>
              <a:defRPr/>
            </a:lvl4pPr>
            <a:lvl5pPr>
              <a:spcBef>
                <a:spcPts val="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 descr="wrfgps-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7" y="6106511"/>
            <a:ext cx="2230783" cy="75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2154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Poll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813" y="2574767"/>
            <a:ext cx="1822480" cy="2730500"/>
          </a:xfrm>
          <a:prstGeom prst="rect">
            <a:avLst/>
          </a:prstGeom>
        </p:spPr>
      </p:pic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457200" y="2950005"/>
            <a:ext cx="6908800" cy="3485834"/>
          </a:xfrm>
        </p:spPr>
        <p:txBody>
          <a:bodyPr/>
          <a:lstStyle>
            <a:lvl1pPr marL="3429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lvl1pPr>
            <a:lvl2pPr>
              <a:spcBef>
                <a:spcPts val="0"/>
              </a:spcBef>
              <a:spcAft>
                <a:spcPts val="600"/>
              </a:spcAft>
              <a:defRPr/>
            </a:lvl2pPr>
            <a:lvl3pPr>
              <a:spcBef>
                <a:spcPts val="0"/>
              </a:spcBef>
              <a:spcAft>
                <a:spcPts val="600"/>
              </a:spcAft>
              <a:defRPr/>
            </a:lvl3pPr>
            <a:lvl4pPr>
              <a:spcBef>
                <a:spcPts val="0"/>
              </a:spcBef>
              <a:spcAft>
                <a:spcPts val="600"/>
              </a:spcAft>
              <a:defRPr/>
            </a:lvl4pPr>
            <a:lvl5pPr>
              <a:spcBef>
                <a:spcPts val="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Freeform 18"/>
          <p:cNvSpPr/>
          <p:nvPr userDrawn="1"/>
        </p:nvSpPr>
        <p:spPr>
          <a:xfrm>
            <a:off x="88903" y="1218088"/>
            <a:ext cx="7480297" cy="1505810"/>
          </a:xfrm>
          <a:custGeom>
            <a:avLst/>
            <a:gdLst>
              <a:gd name="connsiteX0" fmla="*/ 0 w 8376408"/>
              <a:gd name="connsiteY0" fmla="*/ 150581 h 1505810"/>
              <a:gd name="connsiteX1" fmla="*/ 150581 w 8376408"/>
              <a:gd name="connsiteY1" fmla="*/ 0 h 1505810"/>
              <a:gd name="connsiteX2" fmla="*/ 8225827 w 8376408"/>
              <a:gd name="connsiteY2" fmla="*/ 0 h 1505810"/>
              <a:gd name="connsiteX3" fmla="*/ 8376408 w 8376408"/>
              <a:gd name="connsiteY3" fmla="*/ 150581 h 1505810"/>
              <a:gd name="connsiteX4" fmla="*/ 8376408 w 8376408"/>
              <a:gd name="connsiteY4" fmla="*/ 1355229 h 1505810"/>
              <a:gd name="connsiteX5" fmla="*/ 8225827 w 8376408"/>
              <a:gd name="connsiteY5" fmla="*/ 1505810 h 1505810"/>
              <a:gd name="connsiteX6" fmla="*/ 150581 w 8376408"/>
              <a:gd name="connsiteY6" fmla="*/ 1505810 h 1505810"/>
              <a:gd name="connsiteX7" fmla="*/ 0 w 8376408"/>
              <a:gd name="connsiteY7" fmla="*/ 1355229 h 1505810"/>
              <a:gd name="connsiteX8" fmla="*/ 0 w 8376408"/>
              <a:gd name="connsiteY8" fmla="*/ 150581 h 1505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76408" h="1505810">
                <a:moveTo>
                  <a:pt x="0" y="150581"/>
                </a:moveTo>
                <a:cubicBezTo>
                  <a:pt x="0" y="67417"/>
                  <a:pt x="67417" y="0"/>
                  <a:pt x="150581" y="0"/>
                </a:cubicBezTo>
                <a:lnTo>
                  <a:pt x="8225827" y="0"/>
                </a:lnTo>
                <a:cubicBezTo>
                  <a:pt x="8308991" y="0"/>
                  <a:pt x="8376408" y="67417"/>
                  <a:pt x="8376408" y="150581"/>
                </a:cubicBezTo>
                <a:lnTo>
                  <a:pt x="8376408" y="1355229"/>
                </a:lnTo>
                <a:cubicBezTo>
                  <a:pt x="8376408" y="1438393"/>
                  <a:pt x="8308991" y="1505810"/>
                  <a:pt x="8225827" y="1505810"/>
                </a:cubicBezTo>
                <a:lnTo>
                  <a:pt x="150581" y="1505810"/>
                </a:lnTo>
                <a:cubicBezTo>
                  <a:pt x="67417" y="1505810"/>
                  <a:pt x="0" y="1438393"/>
                  <a:pt x="0" y="1355229"/>
                </a:cubicBezTo>
                <a:lnTo>
                  <a:pt x="0" y="150581"/>
                </a:lnTo>
                <a:close/>
              </a:path>
            </a:pathLst>
          </a:custGeom>
          <a:noFill/>
          <a:ln w="38100" cap="rnd">
            <a:solidFill>
              <a:schemeClr val="accent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9824" tIns="74584" rIns="89824" bIns="74584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7321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ie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3504" y="217489"/>
            <a:ext cx="6710174" cy="774492"/>
          </a:xfrm>
        </p:spPr>
        <p:txBody>
          <a:bodyPr>
            <a:normAutofit/>
          </a:bodyPr>
          <a:lstStyle>
            <a:lvl1pPr>
              <a:defRPr sz="3800" spc="40" baseline="0">
                <a:gradFill flip="none" rotWithShape="1"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0" y="991981"/>
            <a:ext cx="9144000" cy="5104019"/>
            <a:chOff x="0" y="991981"/>
            <a:chExt cx="9144000" cy="4951619"/>
          </a:xfrm>
        </p:grpSpPr>
        <p:sp>
          <p:nvSpPr>
            <p:cNvPr id="7" name="Rectangle 6"/>
            <p:cNvSpPr/>
            <p:nvPr userDrawn="1"/>
          </p:nvSpPr>
          <p:spPr>
            <a:xfrm>
              <a:off x="0" y="991981"/>
              <a:ext cx="9144000" cy="4951619"/>
            </a:xfrm>
            <a:prstGeom prst="rect">
              <a:avLst/>
            </a:prstGeom>
            <a:solidFill>
              <a:srgbClr val="275A99">
                <a:alpha val="16000"/>
              </a:srgb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0" y="1017198"/>
              <a:ext cx="9144000" cy="4901184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90000">
                  <a:srgbClr val="F6F6F6"/>
                </a:gs>
                <a:gs pos="72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600000" scaled="0"/>
              <a:tileRect/>
            </a:gra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Rectangle 11"/>
          <p:cNvSpPr/>
          <p:nvPr userDrawn="1"/>
        </p:nvSpPr>
        <p:spPr>
          <a:xfrm>
            <a:off x="5882795" y="6070006"/>
            <a:ext cx="2438400" cy="787994"/>
          </a:xfrm>
          <a:prstGeom prst="rect">
            <a:avLst/>
          </a:prstGeom>
          <a:gradFill flip="none" rotWithShape="1">
            <a:gsLst>
              <a:gs pos="55720">
                <a:srgbClr val="002C47">
                  <a:alpha val="11000"/>
                </a:srgbClr>
              </a:gs>
              <a:gs pos="10000">
                <a:srgbClr val="002C47">
                  <a:alpha val="0"/>
                </a:srgbClr>
              </a:gs>
              <a:gs pos="100000">
                <a:srgbClr val="002C47">
                  <a:alpha val="34000"/>
                </a:srgbClr>
              </a:gs>
            </a:gsLst>
            <a:lin ang="600000" scaled="0"/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6474454" y="-1933"/>
            <a:ext cx="2047874" cy="1019623"/>
          </a:xfrm>
          <a:prstGeom prst="rect">
            <a:avLst/>
          </a:prstGeom>
          <a:gradFill flip="none" rotWithShape="1">
            <a:gsLst>
              <a:gs pos="81000">
                <a:schemeClr val="tx1">
                  <a:alpha val="14000"/>
                </a:schemeClr>
              </a:gs>
              <a:gs pos="10000">
                <a:srgbClr val="002C47">
                  <a:alpha val="0"/>
                </a:srgbClr>
              </a:gs>
              <a:gs pos="100000">
                <a:schemeClr val="tx1">
                  <a:alpha val="34000"/>
                </a:schemeClr>
              </a:gs>
            </a:gsLst>
            <a:lin ang="20400000" scaled="0"/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/>
          <a:srcRect r="66253"/>
          <a:stretch/>
        </p:blipFill>
        <p:spPr>
          <a:xfrm>
            <a:off x="7498391" y="567"/>
            <a:ext cx="1645609" cy="6857433"/>
          </a:xfrm>
          <a:prstGeom prst="rect">
            <a:avLst/>
          </a:prstGeom>
          <a:effectLst/>
        </p:spPr>
      </p:pic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/>
        <p:txBody>
          <a:bodyPr/>
          <a:lstStyle>
            <a:lvl1pPr>
              <a:spcBef>
                <a:spcPts val="0"/>
              </a:spcBef>
              <a:spcAft>
                <a:spcPts val="600"/>
              </a:spcAft>
              <a:defRPr/>
            </a:lvl1pPr>
            <a:lvl2pPr>
              <a:spcBef>
                <a:spcPts val="0"/>
              </a:spcBef>
              <a:spcAft>
                <a:spcPts val="600"/>
              </a:spcAft>
              <a:defRPr/>
            </a:lvl2pPr>
            <a:lvl3pPr>
              <a:spcBef>
                <a:spcPts val="0"/>
              </a:spcBef>
              <a:spcAft>
                <a:spcPts val="600"/>
              </a:spcAft>
              <a:defRPr/>
            </a:lvl3pPr>
            <a:lvl4pPr>
              <a:spcBef>
                <a:spcPts val="0"/>
              </a:spcBef>
              <a:spcAft>
                <a:spcPts val="600"/>
              </a:spcAft>
              <a:defRPr/>
            </a:lvl4pPr>
            <a:lvl5pPr>
              <a:spcBef>
                <a:spcPts val="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20" name="Group 19"/>
          <p:cNvGrpSpPr/>
          <p:nvPr userDrawn="1"/>
        </p:nvGrpSpPr>
        <p:grpSpPr>
          <a:xfrm flipV="1">
            <a:off x="8515350" y="0"/>
            <a:ext cx="628650" cy="1820427"/>
            <a:chOff x="8515350" y="5037573"/>
            <a:chExt cx="628650" cy="1820427"/>
          </a:xfrm>
        </p:grpSpPr>
        <p:sp>
          <p:nvSpPr>
            <p:cNvPr id="21" name="Isosceles Triangle 20"/>
            <p:cNvSpPr/>
            <p:nvPr userDrawn="1"/>
          </p:nvSpPr>
          <p:spPr>
            <a:xfrm>
              <a:off x="8515350" y="5037573"/>
              <a:ext cx="628650" cy="1820427"/>
            </a:xfrm>
            <a:prstGeom prst="triangle">
              <a:avLst>
                <a:gd name="adj" fmla="val 100000"/>
              </a:avLst>
            </a:prstGeom>
            <a:solidFill>
              <a:srgbClr val="124D95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Isosceles Triangle 21"/>
            <p:cNvSpPr/>
            <p:nvPr userDrawn="1"/>
          </p:nvSpPr>
          <p:spPr>
            <a:xfrm>
              <a:off x="8639494" y="5397070"/>
              <a:ext cx="504505" cy="1460930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8410574" y="13773"/>
            <a:ext cx="73342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D1979C8-7284-479F-8A15-DF92145F6DDA}" type="slidenum">
              <a:rPr lang="en-US" sz="1700" b="0" spc="40" baseline="0" smtClean="0">
                <a:solidFill>
                  <a:srgbClr val="004874"/>
                </a:solidFill>
                <a:latin typeface="Impact" panose="020B0806030902050204" pitchFamily="34" charset="0"/>
              </a:rPr>
              <a:pPr algn="r"/>
              <a:t>‹#›</a:t>
            </a:fld>
            <a:endParaRPr lang="en-US" sz="1700" b="0" spc="40" baseline="0" dirty="0">
              <a:solidFill>
                <a:srgbClr val="004874"/>
              </a:solidFill>
              <a:latin typeface="Impact" panose="020B0806030902050204" pitchFamily="34" charset="0"/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>
            <a:off x="163880" y="1"/>
            <a:ext cx="1019623" cy="1198094"/>
            <a:chOff x="163880" y="1"/>
            <a:chExt cx="1019623" cy="1198094"/>
          </a:xfrm>
          <a:effectLst>
            <a:outerShdw blurRad="50800" dist="38100" dir="5400000" sx="101000" sy="101000" algn="t" rotWithShape="0">
              <a:prstClr val="black">
                <a:alpha val="40000"/>
              </a:prstClr>
            </a:outerShdw>
          </a:effectLst>
        </p:grpSpPr>
        <p:sp>
          <p:nvSpPr>
            <p:cNvPr id="4" name="Pentagon 3"/>
            <p:cNvSpPr/>
            <p:nvPr userDrawn="1"/>
          </p:nvSpPr>
          <p:spPr>
            <a:xfrm rot="5400000">
              <a:off x="74645" y="89236"/>
              <a:ext cx="1198094" cy="1019623"/>
            </a:xfrm>
            <a:prstGeom prst="homePlate">
              <a:avLst>
                <a:gd name="adj" fmla="val 24591"/>
              </a:avLst>
            </a:prstGeom>
            <a:gradFill flip="none" rotWithShape="1">
              <a:gsLst>
                <a:gs pos="9000">
                  <a:schemeClr val="bg1">
                    <a:lumMod val="75000"/>
                  </a:schemeClr>
                </a:gs>
                <a:gs pos="26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 rot="5400000">
              <a:off x="564947" y="-401066"/>
              <a:ext cx="217490" cy="1019623"/>
            </a:xfrm>
            <a:prstGeom prst="rect">
              <a:avLst/>
            </a:prstGeom>
            <a:gradFill flip="none" rotWithShape="1">
              <a:gsLst>
                <a:gs pos="0">
                  <a:srgbClr val="7A232E"/>
                </a:gs>
                <a:gs pos="48000">
                  <a:srgbClr val="9D1C30"/>
                </a:gs>
                <a:gs pos="100000">
                  <a:srgbClr val="B85759">
                    <a:alpha val="0"/>
                  </a:srgbClr>
                </a:gs>
                <a:gs pos="97000">
                  <a:srgbClr val="B85759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 Placeholder 3"/>
          <p:cNvSpPr>
            <a:spLocks noGrp="1"/>
          </p:cNvSpPr>
          <p:nvPr userDrawn="1">
            <p:ph type="body" sz="half" idx="2" hasCustomPrompt="1"/>
          </p:nvPr>
        </p:nvSpPr>
        <p:spPr>
          <a:xfrm>
            <a:off x="210398" y="198689"/>
            <a:ext cx="921646" cy="804862"/>
          </a:xfrm>
        </p:spPr>
        <p:txBody>
          <a:bodyPr tIns="64008">
            <a:normAutofit/>
          </a:bodyPr>
          <a:lstStyle>
            <a:lvl1pPr marL="0" indent="0" algn="ctr">
              <a:buNone/>
              <a:defRPr lang="en-US" sz="4000" b="0" i="0" kern="1200" cap="small" spc="40" baseline="0" dirty="0" smtClean="0">
                <a:ln w="15875">
                  <a:gradFill flip="none" rotWithShape="1">
                    <a:gsLst>
                      <a:gs pos="0">
                        <a:srgbClr val="9D1C30">
                          <a:lumMod val="83000"/>
                        </a:srgbClr>
                      </a:gs>
                      <a:gs pos="100000">
                        <a:srgbClr val="7A232E">
                          <a:lumMod val="93000"/>
                        </a:srgbClr>
                      </a:gs>
                    </a:gsLst>
                    <a:lin ang="16200000" scaled="1"/>
                    <a:tileRect/>
                  </a:gradFill>
                </a:ln>
                <a:gradFill flip="none" rotWithShape="1">
                  <a:gsLst>
                    <a:gs pos="0">
                      <a:srgbClr val="9D1C30">
                        <a:lumMod val="0"/>
                        <a:lumOff val="100000"/>
                      </a:srgbClr>
                    </a:gs>
                    <a:gs pos="34000">
                      <a:srgbClr val="9D1C30"/>
                    </a:gs>
                    <a:gs pos="100000">
                      <a:srgbClr val="7A232E">
                        <a:lumMod val="67000"/>
                      </a:srgbClr>
                    </a:gs>
                  </a:gsLst>
                  <a:lin ang="5400000" scaled="1"/>
                  <a:tileRect/>
                </a:gradFill>
                <a:effectLst>
                  <a:innerShdw blurRad="101600" dist="76200" dir="18900000">
                    <a:prstClr val="black">
                      <a:alpha val="50000"/>
                    </a:prstClr>
                  </a:innerShdw>
                </a:effectLst>
                <a:latin typeface="Impact" panose="020B0806030902050204" pitchFamily="34" charset="0"/>
                <a:ea typeface="+mj-ea"/>
                <a:cs typeface="Impact" panose="020B080603090205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##</a:t>
            </a:r>
          </a:p>
        </p:txBody>
      </p:sp>
      <p:pic>
        <p:nvPicPr>
          <p:cNvPr id="23" name="Picture 22" descr="wrfgps-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7" y="6106511"/>
            <a:ext cx="2230783" cy="754553"/>
          </a:xfrm>
          <a:prstGeom prst="rect">
            <a:avLst/>
          </a:prstGeom>
        </p:spPr>
      </p:pic>
      <p:grpSp>
        <p:nvGrpSpPr>
          <p:cNvPr id="24" name="Group 23"/>
          <p:cNvGrpSpPr/>
          <p:nvPr userDrawn="1"/>
        </p:nvGrpSpPr>
        <p:grpSpPr>
          <a:xfrm rot="10800000" flipH="1" flipV="1">
            <a:off x="8553860" y="5040637"/>
            <a:ext cx="592563" cy="1820427"/>
            <a:chOff x="8515350" y="5037573"/>
            <a:chExt cx="628650" cy="1820427"/>
          </a:xfrm>
        </p:grpSpPr>
        <p:sp>
          <p:nvSpPr>
            <p:cNvPr id="25" name="Isosceles Triangle 24"/>
            <p:cNvSpPr/>
            <p:nvPr userDrawn="1"/>
          </p:nvSpPr>
          <p:spPr>
            <a:xfrm>
              <a:off x="8515350" y="5037573"/>
              <a:ext cx="628650" cy="1820427"/>
            </a:xfrm>
            <a:prstGeom prst="triangle">
              <a:avLst>
                <a:gd name="adj" fmla="val 100000"/>
              </a:avLst>
            </a:prstGeom>
            <a:solidFill>
              <a:srgbClr val="124D95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Isosceles Triangle 25"/>
            <p:cNvSpPr/>
            <p:nvPr userDrawn="1"/>
          </p:nvSpPr>
          <p:spPr>
            <a:xfrm>
              <a:off x="8639494" y="5397070"/>
              <a:ext cx="504505" cy="1460930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55519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PPT-Background.png"/>
          <p:cNvPicPr>
            <a:picLocks noChangeAspect="1"/>
          </p:cNvPicPr>
          <p:nvPr userDrawn="1"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" b="3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Rectangle 4"/>
          <p:cNvSpPr/>
          <p:nvPr userDrawn="1"/>
        </p:nvSpPr>
        <p:spPr>
          <a:xfrm>
            <a:off x="-1" y="6117905"/>
            <a:ext cx="5307845" cy="740095"/>
          </a:xfrm>
          <a:prstGeom prst="rect">
            <a:avLst/>
          </a:prstGeom>
          <a:solidFill>
            <a:srgbClr val="7A232E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4870" y="1280052"/>
            <a:ext cx="5002696" cy="1470025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800" b="0" i="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Franklin Gothic Medium" panose="020B0603020102020204" pitchFamily="34" charset="0"/>
                <a:cs typeface="Franklin Gothic Medium" panose="020B06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2784" y="3576972"/>
            <a:ext cx="5024782" cy="132634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800" b="0" i="0" cap="all" baseline="0">
                <a:solidFill>
                  <a:srgbClr val="275A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 descr="wrfgps-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685" y="5047573"/>
            <a:ext cx="2424806" cy="820181"/>
          </a:xfrm>
          <a:prstGeom prst="rect">
            <a:avLst/>
          </a:prstGeom>
        </p:spPr>
      </p:pic>
      <p:grpSp>
        <p:nvGrpSpPr>
          <p:cNvPr id="7" name="Group 6"/>
          <p:cNvGrpSpPr/>
          <p:nvPr userDrawn="1"/>
        </p:nvGrpSpPr>
        <p:grpSpPr>
          <a:xfrm>
            <a:off x="728807" y="6200285"/>
            <a:ext cx="3460479" cy="590826"/>
            <a:chOff x="3197079" y="5516217"/>
            <a:chExt cx="3460479" cy="590826"/>
          </a:xfrm>
        </p:grpSpPr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3197079" y="5516217"/>
              <a:ext cx="590826" cy="590826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 userDrawn="1"/>
          </p:nvSpPr>
          <p:spPr>
            <a:xfrm>
              <a:off x="3750362" y="5611203"/>
              <a:ext cx="29071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i="0" kern="800" cap="all" spc="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Employment and Training</a:t>
              </a:r>
              <a:r>
                <a:rPr lang="en-US" sz="900" b="1" i="0" kern="800" cap="all" spc="0" baseline="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Administration</a:t>
              </a:r>
            </a:p>
            <a:p>
              <a:pPr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900" b="0" i="0" kern="800" cap="all" spc="0" baseline="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United States Department of Labor</a:t>
              </a:r>
            </a:p>
          </p:txBody>
        </p:sp>
      </p:grp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5"/>
          <a:srcRect r="12034"/>
          <a:stretch/>
        </p:blipFill>
        <p:spPr>
          <a:xfrm>
            <a:off x="4854453" y="567"/>
            <a:ext cx="4289548" cy="6857433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>
          <a:xfrm>
            <a:off x="5930349" y="5212404"/>
            <a:ext cx="286702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i="0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Presented By: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5632384" y="275442"/>
            <a:ext cx="3440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875B8B45-955B-4B98-9CF8-C4EF3E1D75FE}" type="datetime4">
              <a:rPr lang="en-US" sz="2400" b="1" i="0" spc="-40" baseline="0" smtClean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September 25, 2017</a:t>
            </a:fld>
            <a:endParaRPr lang="en-US" sz="2400" b="1" i="0" spc="-40" baseline="0" dirty="0">
              <a:solidFill>
                <a:schemeClr val="bg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Placeholder 3"/>
          <p:cNvSpPr>
            <a:spLocks noGrp="1"/>
          </p:cNvSpPr>
          <p:nvPr userDrawn="1">
            <p:ph type="body" sz="half" idx="12" hasCustomPrompt="1"/>
          </p:nvPr>
        </p:nvSpPr>
        <p:spPr>
          <a:xfrm>
            <a:off x="5654470" y="5730973"/>
            <a:ext cx="3418783" cy="77386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2300" b="0" i="0" spc="50" baseline="0">
                <a:ln>
                  <a:solidFill>
                    <a:srgbClr val="004874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Organization Name</a:t>
            </a:r>
          </a:p>
        </p:txBody>
      </p:sp>
    </p:spTree>
    <p:extLst>
      <p:ext uri="{BB962C8B-B14F-4D97-AF65-F5344CB8AC3E}">
        <p14:creationId xmlns:p14="http://schemas.microsoft.com/office/powerpoint/2010/main" val="34960960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16038" y="4800600"/>
            <a:ext cx="6551612" cy="566738"/>
          </a:xfrm>
        </p:spPr>
        <p:txBody>
          <a:bodyPr anchor="b">
            <a:normAutofit/>
          </a:bodyPr>
          <a:lstStyle>
            <a:lvl1pPr marL="457200" indent="-457200" algn="r">
              <a:buClr>
                <a:srgbClr val="7A232E"/>
              </a:buClr>
              <a:buFont typeface="Wingdings" panose="05000000000000000000" pitchFamily="2" charset="2"/>
              <a:buChar char="Ø"/>
              <a:defRPr sz="3200" b="0" spc="40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</a:defRPr>
            </a:lvl1pPr>
          </a:lstStyle>
          <a:p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2026" y="1076325"/>
            <a:ext cx="6724650" cy="2962275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1162050" y="5398235"/>
            <a:ext cx="6705600" cy="354865"/>
          </a:xfrm>
        </p:spPr>
        <p:txBody>
          <a:bodyPr anchor="ctr" anchorCtr="0">
            <a:noAutofit/>
          </a:bodyPr>
          <a:lstStyle>
            <a:lvl1pPr marL="0" indent="0" algn="r">
              <a:buNone/>
              <a:defRPr sz="1800" i="1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Additional info if applicable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0" y="729116"/>
            <a:ext cx="962025" cy="189706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algn="r"/>
            <a:r>
              <a:rPr lang="en-US" sz="1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 rot="10800000">
            <a:off x="7686675" y="2155824"/>
            <a:ext cx="971550" cy="189706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algn="r"/>
            <a:r>
              <a:rPr lang="en-US" sz="1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</a:p>
        </p:txBody>
      </p:sp>
      <p:pic>
        <p:nvPicPr>
          <p:cNvPr id="10" name="Picture 9" descr="wrfgps-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7" y="6106511"/>
            <a:ext cx="2230783" cy="75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4061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our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65705" y="1475005"/>
            <a:ext cx="3803589" cy="3736539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33350" y="190500"/>
            <a:ext cx="3543300" cy="5638800"/>
          </a:xfrm>
        </p:spPr>
        <p:txBody>
          <a:bodyPr lIns="0" tIns="0" rIns="0" bIns="0"/>
          <a:lstStyle>
            <a:lvl1pPr marL="0" indent="0">
              <a:spcBef>
                <a:spcPts val="1200"/>
              </a:spcBef>
              <a:buNone/>
              <a:defRPr lang="en-US" sz="2800" b="0" i="0" kern="1200" cap="small" spc="40" baseline="0" dirty="0" smtClean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Franklin Gothic Medium" panose="020B0603020102020204" pitchFamily="34" charset="0"/>
                <a:ea typeface="+mj-ea"/>
                <a:cs typeface="Franklin Gothic Medium" panose="020B0603020102020204" pitchFamily="34" charset="0"/>
              </a:defRPr>
            </a:lvl1pPr>
            <a:lvl2pPr marL="182880" indent="0">
              <a:spcBef>
                <a:spcPts val="0"/>
              </a:spcBef>
              <a:buNone/>
              <a:defRPr sz="1600"/>
            </a:lvl2pPr>
            <a:lvl3pPr marL="0" indent="-182880"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 sz="1600">
                <a:solidFill>
                  <a:srgbClr val="275A99"/>
                </a:solidFill>
              </a:defRPr>
            </a:lvl3pPr>
          </a:lstStyle>
          <a:p>
            <a:pPr lvl="0"/>
            <a:r>
              <a:rPr lang="en-US" dirty="0"/>
              <a:t>Name of Resource</a:t>
            </a:r>
          </a:p>
          <a:p>
            <a:pPr lvl="1"/>
            <a:r>
              <a:rPr lang="en-US" dirty="0"/>
              <a:t>Resource Information</a:t>
            </a:r>
          </a:p>
          <a:p>
            <a:pPr lvl="2"/>
            <a:r>
              <a:rPr lang="en-US" dirty="0"/>
              <a:t>Resource Link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914775" y="190500"/>
            <a:ext cx="3543300" cy="5638800"/>
          </a:xfrm>
        </p:spPr>
        <p:txBody>
          <a:bodyPr lIns="0" tIns="0" rIns="0" bIns="0"/>
          <a:lstStyle>
            <a:lvl1pPr marL="0" indent="0">
              <a:spcBef>
                <a:spcPts val="1200"/>
              </a:spcBef>
              <a:buNone/>
              <a:defRPr lang="en-US" sz="2800" b="0" i="0" kern="1200" cap="small" spc="40" baseline="0" dirty="0" smtClean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Franklin Gothic Medium" panose="020B0603020102020204" pitchFamily="34" charset="0"/>
                <a:ea typeface="+mj-ea"/>
                <a:cs typeface="Franklin Gothic Medium" panose="020B0603020102020204" pitchFamily="34" charset="0"/>
              </a:defRPr>
            </a:lvl1pPr>
            <a:lvl2pPr marL="182880" indent="0">
              <a:spcBef>
                <a:spcPts val="0"/>
              </a:spcBef>
              <a:buNone/>
              <a:defRPr sz="1600"/>
            </a:lvl2pPr>
            <a:lvl3pPr marL="0" indent="-182880"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 sz="1600">
                <a:solidFill>
                  <a:srgbClr val="275A99"/>
                </a:solidFill>
              </a:defRPr>
            </a:lvl3pPr>
          </a:lstStyle>
          <a:p>
            <a:pPr lvl="0"/>
            <a:r>
              <a:rPr lang="en-US" dirty="0"/>
              <a:t>Name of Resource</a:t>
            </a:r>
          </a:p>
          <a:p>
            <a:pPr lvl="1"/>
            <a:r>
              <a:rPr lang="en-US" dirty="0"/>
              <a:t>Resource Information</a:t>
            </a:r>
          </a:p>
          <a:p>
            <a:pPr lvl="2"/>
            <a:r>
              <a:rPr lang="en-US" dirty="0"/>
              <a:t>Resource Link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 rot="17343955">
            <a:off x="6363212" y="4800076"/>
            <a:ext cx="3474685" cy="533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algn="ctr"/>
            <a:r>
              <a:rPr lang="en-US" sz="3500" b="0" i="0" spc="40" baseline="0" dirty="0">
                <a:latin typeface="Impact" panose="020B0806030902050204" pitchFamily="34" charset="0"/>
              </a:rPr>
              <a:t>Resources</a:t>
            </a:r>
          </a:p>
        </p:txBody>
      </p:sp>
      <p:pic>
        <p:nvPicPr>
          <p:cNvPr id="10" name="Picture 9" descr="wrfgps-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7" y="6106511"/>
            <a:ext cx="2230783" cy="75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945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 userDrawn="1"/>
        </p:nvSpPr>
        <p:spPr>
          <a:xfrm>
            <a:off x="2180" y="204789"/>
            <a:ext cx="3152321" cy="7744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marL="0"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</a:pPr>
            <a:r>
              <a:rPr lang="en-US" sz="3800" b="0" i="0" kern="1200" cap="small" spc="40" baseline="0" dirty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Franklin Gothic Medium" panose="020B0603020102020204" pitchFamily="34" charset="0"/>
                <a:ea typeface="+mj-ea"/>
                <a:cs typeface="Myriad Pro Cond"/>
              </a:rPr>
              <a:t>Any Questions?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844029"/>
            <a:ext cx="9144001" cy="5420142"/>
          </a:xfrm>
          <a:prstGeom prst="rect">
            <a:avLst/>
          </a:prstGeom>
        </p:spPr>
      </p:pic>
      <p:pic>
        <p:nvPicPr>
          <p:cNvPr id="8" name="Picture 7" descr="wrfgps-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7" y="6106511"/>
            <a:ext cx="2230783" cy="754553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3026982" y="383750"/>
            <a:ext cx="4903076" cy="6463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lvl="0" indent="0" algn="ctr" defTabSz="457200" rtl="0" eaLnBrk="1" latinLnBrk="0" hangingPunct="1">
              <a:spcBef>
                <a:spcPts val="0"/>
              </a:spcBef>
              <a:buClr>
                <a:srgbClr val="752832"/>
              </a:buClr>
              <a:buFont typeface="Wingdings" panose="05000000000000000000" pitchFamily="2" charset="2"/>
              <a:buNone/>
            </a:pPr>
            <a:r>
              <a:rPr lang="en-US" sz="19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Myriad Pro"/>
              </a:rPr>
              <a:t>Enter your questions in the Chat window!</a:t>
            </a:r>
          </a:p>
        </p:txBody>
      </p:sp>
      <p:sp>
        <p:nvSpPr>
          <p:cNvPr id="10" name="Chevron 9"/>
          <p:cNvSpPr/>
          <p:nvPr userDrawn="1"/>
        </p:nvSpPr>
        <p:spPr>
          <a:xfrm>
            <a:off x="3062822" y="347552"/>
            <a:ext cx="150520" cy="450049"/>
          </a:xfrm>
          <a:prstGeom prst="chevron">
            <a:avLst/>
          </a:prstGeom>
          <a:solidFill>
            <a:srgbClr val="9D1C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1343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72085" y="2600200"/>
            <a:ext cx="5095324" cy="566738"/>
          </a:xfrm>
        </p:spPr>
        <p:txBody>
          <a:bodyPr anchor="b">
            <a:normAutofit/>
          </a:bodyPr>
          <a:lstStyle>
            <a:lvl1pPr marL="0" indent="0" algn="l">
              <a:buClr>
                <a:srgbClr val="7A232E"/>
              </a:buClr>
              <a:buFont typeface="Wingdings" panose="05000000000000000000" pitchFamily="2" charset="2"/>
              <a:buNone/>
              <a:defRPr sz="3600" b="0" spc="40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</a:defRPr>
            </a:lvl1pPr>
          </a:lstStyle>
          <a:p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1772085" y="3202597"/>
            <a:ext cx="5095324" cy="354865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2400" i="1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Position/Title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1772085" y="3653875"/>
            <a:ext cx="5095324" cy="354865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2000" i="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Organization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1772085" y="3593121"/>
            <a:ext cx="3840480" cy="27432"/>
          </a:xfrm>
          <a:solidFill>
            <a:srgbClr val="4A7EBB"/>
          </a:solidFill>
        </p:spPr>
        <p:txBody>
          <a:bodyPr>
            <a:noAutofit/>
          </a:bodyPr>
          <a:lstStyle>
            <a:lvl1pPr marL="0" indent="0">
              <a:buNone/>
              <a:defRPr sz="100">
                <a:solidFill>
                  <a:schemeClr val="accent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1772085" y="4261387"/>
            <a:ext cx="5095324" cy="354865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2000" i="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Phone or Email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0922" y="128938"/>
            <a:ext cx="2182188" cy="2304097"/>
          </a:xfrm>
          <a:prstGeom prst="rect">
            <a:avLst/>
          </a:prstGeom>
        </p:spPr>
      </p:pic>
      <p:sp>
        <p:nvSpPr>
          <p:cNvPr id="19" name="Text Placeholder 3"/>
          <p:cNvSpPr>
            <a:spLocks noGrp="1"/>
          </p:cNvSpPr>
          <p:nvPr>
            <p:ph type="body" sz="half" idx="14" hasCustomPrompt="1"/>
          </p:nvPr>
        </p:nvSpPr>
        <p:spPr>
          <a:xfrm>
            <a:off x="1772085" y="4680671"/>
            <a:ext cx="5095324" cy="354865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2000" i="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Phone or Email</a:t>
            </a:r>
          </a:p>
        </p:txBody>
      </p:sp>
      <p:sp>
        <p:nvSpPr>
          <p:cNvPr id="12" name="Title 1"/>
          <p:cNvSpPr txBox="1">
            <a:spLocks/>
          </p:cNvSpPr>
          <p:nvPr userDrawn="1"/>
        </p:nvSpPr>
        <p:spPr>
          <a:xfrm rot="17343955">
            <a:off x="6363212" y="4800076"/>
            <a:ext cx="3474685" cy="533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algn="ctr"/>
            <a:r>
              <a:rPr lang="en-US" sz="3500" b="0" i="0" spc="40" baseline="0" dirty="0">
                <a:latin typeface="Impact" panose="020B0806030902050204" pitchFamily="34" charset="0"/>
              </a:rPr>
              <a:t>Contact</a:t>
            </a:r>
          </a:p>
        </p:txBody>
      </p:sp>
      <p:pic>
        <p:nvPicPr>
          <p:cNvPr id="11" name="Picture 10" descr="wrfgps-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7" y="6106511"/>
            <a:ext cx="2230783" cy="75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2882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766" y="472966"/>
            <a:ext cx="8655269" cy="6400800"/>
          </a:xfrm>
          <a:prstGeom prst="rect">
            <a:avLst/>
          </a:prstGeom>
          <a:effectLst>
            <a:innerShdw blurRad="88900" dist="38100" dir="18900000">
              <a:prstClr val="black">
                <a:alpha val="27000"/>
              </a:prstClr>
            </a:innerShdw>
          </a:effectLst>
        </p:spPr>
      </p:pic>
      <p:pic>
        <p:nvPicPr>
          <p:cNvPr id="4" name="Picture 3" descr="wrfgps-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7" y="6106511"/>
            <a:ext cx="2230783" cy="75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574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ection-Slide-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8885" y="2191006"/>
            <a:ext cx="5494337" cy="1168599"/>
          </a:xfrm>
        </p:spPr>
        <p:txBody>
          <a:bodyPr anchor="b" anchorCtr="0">
            <a:normAutofit/>
          </a:bodyPr>
          <a:lstStyle>
            <a:lvl1pPr algn="l">
              <a:defRPr sz="4000" b="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18885" y="3536723"/>
            <a:ext cx="5240509" cy="893387"/>
          </a:xfrm>
        </p:spPr>
        <p:txBody>
          <a:bodyPr anchor="t">
            <a:noAutofit/>
          </a:bodyPr>
          <a:lstStyle>
            <a:lvl1pPr marL="0" indent="0">
              <a:buNone/>
              <a:defRPr sz="2200" b="0" i="0" cap="all" baseline="0">
                <a:solidFill>
                  <a:srgbClr val="275A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41F36"/>
                </a:solidFill>
              </a:defRPr>
            </a:lvl1pPr>
          </a:lstStyle>
          <a:p>
            <a:fld id="{42234874-4AE6-EC41-8F27-0640F467241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/>
          <a:srcRect r="12034"/>
          <a:stretch/>
        </p:blipFill>
        <p:spPr>
          <a:xfrm>
            <a:off x="4854453" y="567"/>
            <a:ext cx="4289548" cy="6857433"/>
          </a:xfrm>
          <a:prstGeom prst="rect">
            <a:avLst/>
          </a:prstGeom>
        </p:spPr>
      </p:pic>
      <p:grpSp>
        <p:nvGrpSpPr>
          <p:cNvPr id="17" name="Group 16"/>
          <p:cNvGrpSpPr/>
          <p:nvPr userDrawn="1"/>
        </p:nvGrpSpPr>
        <p:grpSpPr>
          <a:xfrm flipV="1">
            <a:off x="8515350" y="0"/>
            <a:ext cx="628650" cy="1820427"/>
            <a:chOff x="8515350" y="5037573"/>
            <a:chExt cx="628650" cy="1820427"/>
          </a:xfrm>
        </p:grpSpPr>
        <p:sp>
          <p:nvSpPr>
            <p:cNvPr id="18" name="Isosceles Triangle 17"/>
            <p:cNvSpPr/>
            <p:nvPr userDrawn="1"/>
          </p:nvSpPr>
          <p:spPr>
            <a:xfrm>
              <a:off x="8515350" y="5037573"/>
              <a:ext cx="628650" cy="1820427"/>
            </a:xfrm>
            <a:prstGeom prst="triangle">
              <a:avLst>
                <a:gd name="adj" fmla="val 100000"/>
              </a:avLst>
            </a:prstGeom>
            <a:solidFill>
              <a:srgbClr val="124D95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Isosceles Triangle 18"/>
            <p:cNvSpPr/>
            <p:nvPr userDrawn="1"/>
          </p:nvSpPr>
          <p:spPr>
            <a:xfrm>
              <a:off x="8639494" y="5397070"/>
              <a:ext cx="504505" cy="1460930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TextBox 19"/>
          <p:cNvSpPr txBox="1"/>
          <p:nvPr userDrawn="1"/>
        </p:nvSpPr>
        <p:spPr>
          <a:xfrm>
            <a:off x="8410574" y="13773"/>
            <a:ext cx="73342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D1979C8-7284-479F-8A15-DF92145F6DDA}" type="slidenum">
              <a:rPr lang="en-US" sz="1700" b="0" spc="40" baseline="0" smtClean="0">
                <a:solidFill>
                  <a:srgbClr val="004874"/>
                </a:solidFill>
                <a:latin typeface="Impact" panose="020B0806030902050204" pitchFamily="34" charset="0"/>
              </a:rPr>
              <a:pPr algn="r"/>
              <a:t>‹#›</a:t>
            </a:fld>
            <a:endParaRPr lang="en-US" sz="1700" b="0" spc="40" baseline="0" dirty="0">
              <a:solidFill>
                <a:srgbClr val="004874"/>
              </a:solidFill>
              <a:latin typeface="Impact" panose="020B0806030902050204" pitchFamily="34" charset="0"/>
            </a:endParaRPr>
          </a:p>
        </p:txBody>
      </p:sp>
      <p:pic>
        <p:nvPicPr>
          <p:cNvPr id="12" name="Picture 11" descr="wrfgps-logo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685" y="5047573"/>
            <a:ext cx="2424806" cy="820181"/>
          </a:xfrm>
          <a:prstGeom prst="rect">
            <a:avLst/>
          </a:prstGeom>
        </p:spPr>
      </p:pic>
      <p:grpSp>
        <p:nvGrpSpPr>
          <p:cNvPr id="13" name="Group 12"/>
          <p:cNvGrpSpPr/>
          <p:nvPr userDrawn="1"/>
        </p:nvGrpSpPr>
        <p:grpSpPr>
          <a:xfrm rot="10800000" flipH="1" flipV="1">
            <a:off x="8553860" y="5040637"/>
            <a:ext cx="592563" cy="1820427"/>
            <a:chOff x="8515350" y="5037573"/>
            <a:chExt cx="628650" cy="1820427"/>
          </a:xfrm>
        </p:grpSpPr>
        <p:sp>
          <p:nvSpPr>
            <p:cNvPr id="14" name="Isosceles Triangle 13"/>
            <p:cNvSpPr/>
            <p:nvPr userDrawn="1"/>
          </p:nvSpPr>
          <p:spPr>
            <a:xfrm>
              <a:off x="8515350" y="5037573"/>
              <a:ext cx="628650" cy="1820427"/>
            </a:xfrm>
            <a:prstGeom prst="triangle">
              <a:avLst>
                <a:gd name="adj" fmla="val 100000"/>
              </a:avLst>
            </a:prstGeom>
            <a:solidFill>
              <a:srgbClr val="124D95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Isosceles Triangle 14"/>
            <p:cNvSpPr/>
            <p:nvPr userDrawn="1"/>
          </p:nvSpPr>
          <p:spPr>
            <a:xfrm>
              <a:off x="8639494" y="5397070"/>
              <a:ext cx="504505" cy="1460930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2488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800">
                <a:gradFill flip="none" rotWithShape="1"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0" y="991981"/>
            <a:ext cx="9144000" cy="5104019"/>
            <a:chOff x="0" y="991981"/>
            <a:chExt cx="9144000" cy="4951619"/>
          </a:xfrm>
        </p:grpSpPr>
        <p:sp>
          <p:nvSpPr>
            <p:cNvPr id="7" name="Rectangle 6"/>
            <p:cNvSpPr/>
            <p:nvPr userDrawn="1"/>
          </p:nvSpPr>
          <p:spPr>
            <a:xfrm>
              <a:off x="0" y="991981"/>
              <a:ext cx="9144000" cy="4951619"/>
            </a:xfrm>
            <a:prstGeom prst="rect">
              <a:avLst/>
            </a:prstGeom>
            <a:solidFill>
              <a:srgbClr val="275A99">
                <a:alpha val="16000"/>
              </a:srgb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0" y="1017198"/>
              <a:ext cx="9144000" cy="4901184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90000">
                  <a:srgbClr val="F6F6F6"/>
                </a:gs>
                <a:gs pos="72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600000" scaled="0"/>
              <a:tileRect/>
            </a:gra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" name="Picture 10" descr="wrfgps-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7" y="6106511"/>
            <a:ext cx="2230783" cy="754553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5882795" y="6070006"/>
            <a:ext cx="2438400" cy="787994"/>
          </a:xfrm>
          <a:prstGeom prst="rect">
            <a:avLst/>
          </a:prstGeom>
          <a:gradFill flip="none" rotWithShape="1">
            <a:gsLst>
              <a:gs pos="55720">
                <a:srgbClr val="002C47">
                  <a:alpha val="11000"/>
                </a:srgbClr>
              </a:gs>
              <a:gs pos="10000">
                <a:srgbClr val="002C47">
                  <a:alpha val="0"/>
                </a:srgbClr>
              </a:gs>
              <a:gs pos="100000">
                <a:srgbClr val="002C47">
                  <a:alpha val="34000"/>
                </a:srgbClr>
              </a:gs>
            </a:gsLst>
            <a:lin ang="600000" scaled="0"/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6474454" y="-1933"/>
            <a:ext cx="2047874" cy="1019623"/>
          </a:xfrm>
          <a:prstGeom prst="rect">
            <a:avLst/>
          </a:prstGeom>
          <a:gradFill flip="none" rotWithShape="1">
            <a:gsLst>
              <a:gs pos="81000">
                <a:schemeClr val="tx1">
                  <a:alpha val="14000"/>
                </a:schemeClr>
              </a:gs>
              <a:gs pos="10000">
                <a:srgbClr val="002C47">
                  <a:alpha val="0"/>
                </a:srgbClr>
              </a:gs>
              <a:gs pos="100000">
                <a:schemeClr val="tx1">
                  <a:alpha val="34000"/>
                </a:schemeClr>
              </a:gs>
            </a:gsLst>
            <a:lin ang="20400000" scaled="0"/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/>
          <a:srcRect r="66253"/>
          <a:stretch/>
        </p:blipFill>
        <p:spPr>
          <a:xfrm>
            <a:off x="7498391" y="567"/>
            <a:ext cx="1645609" cy="6857433"/>
          </a:xfrm>
          <a:prstGeom prst="rect">
            <a:avLst/>
          </a:prstGeom>
          <a:effectLst/>
        </p:spPr>
      </p:pic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/>
        <p:txBody>
          <a:bodyPr/>
          <a:lstStyle>
            <a:lvl1pPr>
              <a:spcBef>
                <a:spcPts val="0"/>
              </a:spcBef>
              <a:spcAft>
                <a:spcPts val="600"/>
              </a:spcAft>
              <a:defRPr/>
            </a:lvl1pPr>
            <a:lvl2pPr>
              <a:spcBef>
                <a:spcPts val="0"/>
              </a:spcBef>
              <a:spcAft>
                <a:spcPts val="600"/>
              </a:spcAft>
              <a:defRPr/>
            </a:lvl2pPr>
            <a:lvl3pPr>
              <a:spcBef>
                <a:spcPts val="0"/>
              </a:spcBef>
              <a:spcAft>
                <a:spcPts val="600"/>
              </a:spcAft>
              <a:defRPr/>
            </a:lvl3pPr>
            <a:lvl4pPr>
              <a:spcBef>
                <a:spcPts val="0"/>
              </a:spcBef>
              <a:spcAft>
                <a:spcPts val="600"/>
              </a:spcAft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20" name="Group 19"/>
          <p:cNvGrpSpPr/>
          <p:nvPr userDrawn="1"/>
        </p:nvGrpSpPr>
        <p:grpSpPr>
          <a:xfrm flipV="1">
            <a:off x="8515350" y="0"/>
            <a:ext cx="628650" cy="1820427"/>
            <a:chOff x="8515350" y="5037573"/>
            <a:chExt cx="628650" cy="1820427"/>
          </a:xfrm>
        </p:grpSpPr>
        <p:sp>
          <p:nvSpPr>
            <p:cNvPr id="21" name="Isosceles Triangle 20"/>
            <p:cNvSpPr/>
            <p:nvPr userDrawn="1"/>
          </p:nvSpPr>
          <p:spPr>
            <a:xfrm>
              <a:off x="8515350" y="5037573"/>
              <a:ext cx="628650" cy="1820427"/>
            </a:xfrm>
            <a:prstGeom prst="triangle">
              <a:avLst>
                <a:gd name="adj" fmla="val 100000"/>
              </a:avLst>
            </a:prstGeom>
            <a:solidFill>
              <a:srgbClr val="124D95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Isosceles Triangle 21"/>
            <p:cNvSpPr/>
            <p:nvPr userDrawn="1"/>
          </p:nvSpPr>
          <p:spPr>
            <a:xfrm>
              <a:off x="8639494" y="5397070"/>
              <a:ext cx="504505" cy="1460930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8410574" y="13773"/>
            <a:ext cx="73342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D1979C8-7284-479F-8A15-DF92145F6DDA}" type="slidenum">
              <a:rPr lang="en-US" sz="1700" b="0" spc="40" baseline="0" smtClean="0">
                <a:solidFill>
                  <a:srgbClr val="004874"/>
                </a:solidFill>
                <a:latin typeface="Impact" panose="020B0806030902050204" pitchFamily="34" charset="0"/>
              </a:rPr>
              <a:pPr algn="r"/>
              <a:t>‹#›</a:t>
            </a:fld>
            <a:endParaRPr lang="en-US" sz="1700" b="0" spc="40" baseline="0" dirty="0">
              <a:solidFill>
                <a:srgbClr val="004874"/>
              </a:solidFill>
              <a:latin typeface="Impact" panose="020B0806030902050204" pitchFamily="34" charset="0"/>
            </a:endParaRPr>
          </a:p>
        </p:txBody>
      </p:sp>
      <p:grpSp>
        <p:nvGrpSpPr>
          <p:cNvPr id="16" name="Group 15"/>
          <p:cNvGrpSpPr/>
          <p:nvPr userDrawn="1"/>
        </p:nvGrpSpPr>
        <p:grpSpPr>
          <a:xfrm rot="10800000" flipH="1" flipV="1">
            <a:off x="8553860" y="5040637"/>
            <a:ext cx="592563" cy="1820427"/>
            <a:chOff x="8515350" y="5037573"/>
            <a:chExt cx="628650" cy="1820427"/>
          </a:xfrm>
        </p:grpSpPr>
        <p:sp>
          <p:nvSpPr>
            <p:cNvPr id="18" name="Isosceles Triangle 17"/>
            <p:cNvSpPr/>
            <p:nvPr userDrawn="1"/>
          </p:nvSpPr>
          <p:spPr>
            <a:xfrm>
              <a:off x="8515350" y="5037573"/>
              <a:ext cx="628650" cy="1820427"/>
            </a:xfrm>
            <a:prstGeom prst="triangle">
              <a:avLst>
                <a:gd name="adj" fmla="val 100000"/>
              </a:avLst>
            </a:prstGeom>
            <a:solidFill>
              <a:srgbClr val="124D95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Isosceles Triangle 18"/>
            <p:cNvSpPr/>
            <p:nvPr userDrawn="1"/>
          </p:nvSpPr>
          <p:spPr>
            <a:xfrm>
              <a:off x="8639494" y="5397070"/>
              <a:ext cx="504505" cy="1460930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68892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0" y="991981"/>
            <a:ext cx="9144000" cy="5104019"/>
            <a:chOff x="0" y="991981"/>
            <a:chExt cx="9144000" cy="4951619"/>
          </a:xfrm>
        </p:grpSpPr>
        <p:sp>
          <p:nvSpPr>
            <p:cNvPr id="15" name="Rectangle 14"/>
            <p:cNvSpPr/>
            <p:nvPr userDrawn="1"/>
          </p:nvSpPr>
          <p:spPr>
            <a:xfrm>
              <a:off x="0" y="991981"/>
              <a:ext cx="9144000" cy="4951619"/>
            </a:xfrm>
            <a:prstGeom prst="rect">
              <a:avLst/>
            </a:prstGeom>
            <a:solidFill>
              <a:srgbClr val="275A99">
                <a:alpha val="16000"/>
              </a:srgb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0" y="1017198"/>
              <a:ext cx="9144000" cy="4901184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90000">
                  <a:srgbClr val="F6F6F6"/>
                </a:gs>
                <a:gs pos="72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600000" scaled="0"/>
              <a:tileRect/>
            </a:gra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Rectangle 11"/>
          <p:cNvSpPr/>
          <p:nvPr userDrawn="1"/>
        </p:nvSpPr>
        <p:spPr>
          <a:xfrm>
            <a:off x="5882795" y="6070006"/>
            <a:ext cx="2438400" cy="787994"/>
          </a:xfrm>
          <a:prstGeom prst="rect">
            <a:avLst/>
          </a:prstGeom>
          <a:gradFill flip="none" rotWithShape="1">
            <a:gsLst>
              <a:gs pos="55720">
                <a:srgbClr val="002C47">
                  <a:alpha val="11000"/>
                </a:srgbClr>
              </a:gs>
              <a:gs pos="10000">
                <a:srgbClr val="002C47">
                  <a:alpha val="0"/>
                </a:srgbClr>
              </a:gs>
              <a:gs pos="100000">
                <a:srgbClr val="002C47">
                  <a:alpha val="34000"/>
                </a:srgbClr>
              </a:gs>
            </a:gsLst>
            <a:lin ang="600000" scaled="0"/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6474454" y="-1933"/>
            <a:ext cx="2047874" cy="1019623"/>
          </a:xfrm>
          <a:prstGeom prst="rect">
            <a:avLst/>
          </a:prstGeom>
          <a:gradFill flip="none" rotWithShape="1">
            <a:gsLst>
              <a:gs pos="81000">
                <a:schemeClr val="tx1">
                  <a:alpha val="14000"/>
                </a:schemeClr>
              </a:gs>
              <a:gs pos="10000">
                <a:srgbClr val="002C47">
                  <a:alpha val="0"/>
                </a:srgbClr>
              </a:gs>
              <a:gs pos="100000">
                <a:schemeClr val="tx1">
                  <a:alpha val="34000"/>
                </a:schemeClr>
              </a:gs>
            </a:gsLst>
            <a:lin ang="20400000" scaled="0"/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/>
          <a:srcRect r="66253"/>
          <a:stretch/>
        </p:blipFill>
        <p:spPr>
          <a:xfrm>
            <a:off x="7498390" y="-1934"/>
            <a:ext cx="1645609" cy="6857433"/>
          </a:xfrm>
          <a:prstGeom prst="rect">
            <a:avLst/>
          </a:prstGeom>
          <a:effectLst/>
        </p:spPr>
      </p:pic>
      <p:sp>
        <p:nvSpPr>
          <p:cNvPr id="3" name="Content Placeholder 2"/>
          <p:cNvSpPr>
            <a:spLocks noGrp="1"/>
          </p:cNvSpPr>
          <p:nvPr userDrawn="1">
            <p:ph sz="half" idx="1"/>
          </p:nvPr>
        </p:nvSpPr>
        <p:spPr>
          <a:xfrm>
            <a:off x="457200" y="1281009"/>
            <a:ext cx="3619500" cy="45259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19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 userDrawn="1">
            <p:ph sz="half" idx="2"/>
          </p:nvPr>
        </p:nvSpPr>
        <p:spPr>
          <a:xfrm>
            <a:off x="4305300" y="1281009"/>
            <a:ext cx="3619500" cy="45259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19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Pentagon 16"/>
          <p:cNvSpPr/>
          <p:nvPr userDrawn="1"/>
        </p:nvSpPr>
        <p:spPr>
          <a:xfrm rot="5400000">
            <a:off x="1731394" y="3439196"/>
            <a:ext cx="4899204" cy="56191"/>
          </a:xfrm>
          <a:prstGeom prst="homePlate">
            <a:avLst/>
          </a:prstGeom>
          <a:gradFill flip="none" rotWithShape="1">
            <a:gsLst>
              <a:gs pos="0">
                <a:srgbClr val="275A99">
                  <a:alpha val="19000"/>
                </a:srgbClr>
              </a:gs>
              <a:gs pos="99000">
                <a:srgbClr val="275A9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/>
          <p:cNvGrpSpPr/>
          <p:nvPr userDrawn="1"/>
        </p:nvGrpSpPr>
        <p:grpSpPr>
          <a:xfrm flipV="1">
            <a:off x="8515350" y="0"/>
            <a:ext cx="628650" cy="1820427"/>
            <a:chOff x="8515350" y="5037573"/>
            <a:chExt cx="628650" cy="1820427"/>
          </a:xfrm>
        </p:grpSpPr>
        <p:sp>
          <p:nvSpPr>
            <p:cNvPr id="24" name="Isosceles Triangle 23"/>
            <p:cNvSpPr/>
            <p:nvPr userDrawn="1"/>
          </p:nvSpPr>
          <p:spPr>
            <a:xfrm>
              <a:off x="8515350" y="5037573"/>
              <a:ext cx="628650" cy="1820427"/>
            </a:xfrm>
            <a:prstGeom prst="triangle">
              <a:avLst>
                <a:gd name="adj" fmla="val 100000"/>
              </a:avLst>
            </a:prstGeom>
            <a:solidFill>
              <a:srgbClr val="124D95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Isosceles Triangle 24"/>
            <p:cNvSpPr/>
            <p:nvPr userDrawn="1"/>
          </p:nvSpPr>
          <p:spPr>
            <a:xfrm>
              <a:off x="8639494" y="5397070"/>
              <a:ext cx="504505" cy="1460930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Box 25"/>
          <p:cNvSpPr txBox="1"/>
          <p:nvPr userDrawn="1"/>
        </p:nvSpPr>
        <p:spPr>
          <a:xfrm>
            <a:off x="8410574" y="13773"/>
            <a:ext cx="73342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D1979C8-7284-479F-8A15-DF92145F6DDA}" type="slidenum">
              <a:rPr lang="en-US" sz="1700" b="0" spc="40" baseline="0" smtClean="0">
                <a:solidFill>
                  <a:srgbClr val="004874"/>
                </a:solidFill>
                <a:latin typeface="Impact" panose="020B0806030902050204" pitchFamily="34" charset="0"/>
              </a:rPr>
              <a:pPr algn="r"/>
              <a:t>‹#›</a:t>
            </a:fld>
            <a:endParaRPr lang="en-US" sz="1700" b="0" spc="40" baseline="0" dirty="0">
              <a:solidFill>
                <a:srgbClr val="004874"/>
              </a:solidFill>
              <a:latin typeface="Impact" panose="020B0806030902050204" pitchFamily="34" charset="0"/>
            </a:endParaRPr>
          </a:p>
        </p:txBody>
      </p:sp>
      <p:pic>
        <p:nvPicPr>
          <p:cNvPr id="18" name="Picture 17" descr="wrfgps-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7" y="6106511"/>
            <a:ext cx="2230783" cy="754553"/>
          </a:xfrm>
          <a:prstGeom prst="rect">
            <a:avLst/>
          </a:prstGeom>
        </p:spPr>
      </p:pic>
      <p:grpSp>
        <p:nvGrpSpPr>
          <p:cNvPr id="19" name="Group 18"/>
          <p:cNvGrpSpPr/>
          <p:nvPr userDrawn="1"/>
        </p:nvGrpSpPr>
        <p:grpSpPr>
          <a:xfrm rot="10800000" flipH="1" flipV="1">
            <a:off x="8553860" y="5040637"/>
            <a:ext cx="592563" cy="1820427"/>
            <a:chOff x="8515350" y="5037573"/>
            <a:chExt cx="628650" cy="1820427"/>
          </a:xfrm>
        </p:grpSpPr>
        <p:sp>
          <p:nvSpPr>
            <p:cNvPr id="20" name="Isosceles Triangle 19"/>
            <p:cNvSpPr/>
            <p:nvPr userDrawn="1"/>
          </p:nvSpPr>
          <p:spPr>
            <a:xfrm>
              <a:off x="8515350" y="5037573"/>
              <a:ext cx="628650" cy="1820427"/>
            </a:xfrm>
            <a:prstGeom prst="triangle">
              <a:avLst>
                <a:gd name="adj" fmla="val 100000"/>
              </a:avLst>
            </a:prstGeom>
            <a:solidFill>
              <a:srgbClr val="124D95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sosceles Triangle 20"/>
            <p:cNvSpPr/>
            <p:nvPr userDrawn="1"/>
          </p:nvSpPr>
          <p:spPr>
            <a:xfrm>
              <a:off x="8639494" y="5397070"/>
              <a:ext cx="504505" cy="1460930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33732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800" spc="40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0" y="991981"/>
            <a:ext cx="9144000" cy="5104019"/>
            <a:chOff x="0" y="991981"/>
            <a:chExt cx="9144000" cy="4951619"/>
          </a:xfrm>
        </p:grpSpPr>
        <p:sp>
          <p:nvSpPr>
            <p:cNvPr id="15" name="Rectangle 14"/>
            <p:cNvSpPr/>
            <p:nvPr userDrawn="1"/>
          </p:nvSpPr>
          <p:spPr>
            <a:xfrm>
              <a:off x="0" y="991981"/>
              <a:ext cx="9144000" cy="4951619"/>
            </a:xfrm>
            <a:prstGeom prst="rect">
              <a:avLst/>
            </a:prstGeom>
            <a:solidFill>
              <a:srgbClr val="275A99">
                <a:alpha val="16000"/>
              </a:srgb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0" y="1017198"/>
              <a:ext cx="9144000" cy="4901184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90000">
                  <a:srgbClr val="F6F6F6"/>
                </a:gs>
                <a:gs pos="72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600000" scaled="0"/>
              <a:tileRect/>
            </a:gra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Rectangle 11"/>
          <p:cNvSpPr/>
          <p:nvPr userDrawn="1"/>
        </p:nvSpPr>
        <p:spPr>
          <a:xfrm>
            <a:off x="5882795" y="6070006"/>
            <a:ext cx="2438400" cy="787994"/>
          </a:xfrm>
          <a:prstGeom prst="rect">
            <a:avLst/>
          </a:prstGeom>
          <a:gradFill flip="none" rotWithShape="1">
            <a:gsLst>
              <a:gs pos="55720">
                <a:srgbClr val="002C47">
                  <a:alpha val="11000"/>
                </a:srgbClr>
              </a:gs>
              <a:gs pos="10000">
                <a:srgbClr val="002C47">
                  <a:alpha val="0"/>
                </a:srgbClr>
              </a:gs>
              <a:gs pos="100000">
                <a:srgbClr val="002C47">
                  <a:alpha val="34000"/>
                </a:srgbClr>
              </a:gs>
            </a:gsLst>
            <a:lin ang="600000" scaled="0"/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6474454" y="-1933"/>
            <a:ext cx="2047874" cy="1019623"/>
          </a:xfrm>
          <a:prstGeom prst="rect">
            <a:avLst/>
          </a:prstGeom>
          <a:gradFill flip="none" rotWithShape="1">
            <a:gsLst>
              <a:gs pos="81000">
                <a:schemeClr val="tx1">
                  <a:alpha val="14000"/>
                </a:schemeClr>
              </a:gs>
              <a:gs pos="10000">
                <a:srgbClr val="002C47">
                  <a:alpha val="0"/>
                </a:srgbClr>
              </a:gs>
              <a:gs pos="100000">
                <a:schemeClr val="tx1">
                  <a:alpha val="34000"/>
                </a:schemeClr>
              </a:gs>
            </a:gsLst>
            <a:lin ang="20400000" scaled="0"/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/>
          <a:srcRect r="66253"/>
          <a:stretch/>
        </p:blipFill>
        <p:spPr>
          <a:xfrm>
            <a:off x="7498391" y="284"/>
            <a:ext cx="1645609" cy="6857433"/>
          </a:xfrm>
          <a:prstGeom prst="rect">
            <a:avLst/>
          </a:prstGeom>
          <a:effectLst/>
        </p:spPr>
      </p:pic>
      <p:sp>
        <p:nvSpPr>
          <p:cNvPr id="3" name="Content Placeholder 2"/>
          <p:cNvSpPr>
            <a:spLocks noGrp="1"/>
          </p:cNvSpPr>
          <p:nvPr userDrawn="1">
            <p:ph sz="half" idx="1"/>
          </p:nvPr>
        </p:nvSpPr>
        <p:spPr>
          <a:xfrm>
            <a:off x="457200" y="1877012"/>
            <a:ext cx="3619500" cy="392996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 userDrawn="1">
            <p:ph sz="half" idx="2"/>
          </p:nvPr>
        </p:nvSpPr>
        <p:spPr>
          <a:xfrm>
            <a:off x="4305300" y="1877012"/>
            <a:ext cx="3619500" cy="392996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Pentagon 16"/>
          <p:cNvSpPr/>
          <p:nvPr userDrawn="1"/>
        </p:nvSpPr>
        <p:spPr>
          <a:xfrm rot="5400000">
            <a:off x="1731394" y="3439196"/>
            <a:ext cx="4899204" cy="56191"/>
          </a:xfrm>
          <a:prstGeom prst="homePlate">
            <a:avLst/>
          </a:prstGeom>
          <a:gradFill flip="none" rotWithShape="1">
            <a:gsLst>
              <a:gs pos="0">
                <a:srgbClr val="275A99">
                  <a:alpha val="19000"/>
                </a:srgbClr>
              </a:gs>
              <a:gs pos="99000">
                <a:srgbClr val="275A9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2"/>
          <p:cNvSpPr>
            <a:spLocks noGrp="1"/>
          </p:cNvSpPr>
          <p:nvPr userDrawn="1">
            <p:ph type="body" idx="10"/>
          </p:nvPr>
        </p:nvSpPr>
        <p:spPr>
          <a:xfrm>
            <a:off x="457200" y="1085850"/>
            <a:ext cx="3621253" cy="719624"/>
          </a:xfrm>
          <a:prstGeom prst="snip1Rect">
            <a:avLst/>
          </a:prstGeom>
          <a:gradFill flip="none" rotWithShape="1">
            <a:gsLst>
              <a:gs pos="0">
                <a:srgbClr val="004874">
                  <a:lumMod val="93000"/>
                  <a:lumOff val="7000"/>
                </a:srgbClr>
              </a:gs>
              <a:gs pos="99000">
                <a:srgbClr val="002C47"/>
              </a:gs>
            </a:gsLst>
            <a:lin ang="2700000" scaled="1"/>
            <a:tileRect/>
          </a:gradFill>
        </p:spPr>
        <p:txBody>
          <a:bodyPr tIns="0" anchor="ctr" anchorCtr="0">
            <a:normAutofit/>
          </a:bodyPr>
          <a:lstStyle>
            <a:lvl1pPr marL="0" indent="0" algn="ctr">
              <a:lnSpc>
                <a:spcPct val="90000"/>
              </a:lnSpc>
              <a:buNone/>
              <a:defRPr sz="2000" b="0" spc="40" baseline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Franklin Gothic Medium" panose="020B0603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4"/>
          <p:cNvSpPr>
            <a:spLocks noGrp="1"/>
          </p:cNvSpPr>
          <p:nvPr userDrawn="1">
            <p:ph type="body" sz="quarter" idx="3"/>
          </p:nvPr>
        </p:nvSpPr>
        <p:spPr>
          <a:xfrm>
            <a:off x="4319588" y="1085850"/>
            <a:ext cx="3622675" cy="719624"/>
          </a:xfrm>
          <a:prstGeom prst="snip1Rect">
            <a:avLst/>
          </a:prstGeom>
          <a:gradFill flip="none" rotWithShape="1">
            <a:gsLst>
              <a:gs pos="0">
                <a:srgbClr val="004874">
                  <a:lumMod val="93000"/>
                  <a:lumOff val="7000"/>
                </a:srgbClr>
              </a:gs>
              <a:gs pos="99000">
                <a:srgbClr val="002C47"/>
              </a:gs>
            </a:gsLst>
            <a:lin ang="2700000" scaled="1"/>
            <a:tileRect/>
          </a:gradFill>
        </p:spPr>
        <p:txBody>
          <a:bodyPr tIns="0" anchor="ctr" anchorCtr="0">
            <a:normAutofit/>
          </a:bodyPr>
          <a:lstStyle>
            <a:lvl1pPr marL="0" indent="0" algn="ctr">
              <a:lnSpc>
                <a:spcPct val="90000"/>
              </a:lnSpc>
              <a:buNone/>
              <a:defRPr sz="2000" b="0" spc="40" baseline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Franklin Gothic Medium" panose="020B0603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457200" y="1872149"/>
            <a:ext cx="36195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>
            <a:off x="4305300" y="1872149"/>
            <a:ext cx="36195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 userDrawn="1"/>
        </p:nvGrpSpPr>
        <p:grpSpPr>
          <a:xfrm flipV="1">
            <a:off x="8515350" y="0"/>
            <a:ext cx="628650" cy="1820427"/>
            <a:chOff x="8515350" y="5037573"/>
            <a:chExt cx="628650" cy="1820427"/>
          </a:xfrm>
        </p:grpSpPr>
        <p:sp>
          <p:nvSpPr>
            <p:cNvPr id="24" name="Isosceles Triangle 23"/>
            <p:cNvSpPr/>
            <p:nvPr userDrawn="1"/>
          </p:nvSpPr>
          <p:spPr>
            <a:xfrm>
              <a:off x="8515350" y="5037573"/>
              <a:ext cx="628650" cy="1820427"/>
            </a:xfrm>
            <a:prstGeom prst="triangle">
              <a:avLst>
                <a:gd name="adj" fmla="val 100000"/>
              </a:avLst>
            </a:prstGeom>
            <a:solidFill>
              <a:srgbClr val="124D95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Isosceles Triangle 24"/>
            <p:cNvSpPr/>
            <p:nvPr userDrawn="1"/>
          </p:nvSpPr>
          <p:spPr>
            <a:xfrm>
              <a:off x="8639494" y="5397070"/>
              <a:ext cx="504505" cy="1460930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Box 25"/>
          <p:cNvSpPr txBox="1"/>
          <p:nvPr userDrawn="1"/>
        </p:nvSpPr>
        <p:spPr>
          <a:xfrm>
            <a:off x="8410574" y="13773"/>
            <a:ext cx="73342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D1979C8-7284-479F-8A15-DF92145F6DDA}" type="slidenum">
              <a:rPr lang="en-US" sz="1700" b="0" spc="40" baseline="0" smtClean="0">
                <a:solidFill>
                  <a:srgbClr val="004874"/>
                </a:solidFill>
                <a:latin typeface="Impact" panose="020B0806030902050204" pitchFamily="34" charset="0"/>
              </a:rPr>
              <a:pPr algn="r"/>
              <a:t>‹#›</a:t>
            </a:fld>
            <a:endParaRPr lang="en-US" sz="1700" b="0" spc="40" baseline="0" dirty="0">
              <a:solidFill>
                <a:srgbClr val="004874"/>
              </a:solidFill>
              <a:latin typeface="Impact" panose="020B0806030902050204" pitchFamily="34" charset="0"/>
            </a:endParaRPr>
          </a:p>
        </p:txBody>
      </p:sp>
      <p:pic>
        <p:nvPicPr>
          <p:cNvPr id="27" name="Picture 26" descr="wrfgps-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7" y="6106511"/>
            <a:ext cx="2230783" cy="754553"/>
          </a:xfrm>
          <a:prstGeom prst="rect">
            <a:avLst/>
          </a:prstGeom>
        </p:spPr>
      </p:pic>
      <p:grpSp>
        <p:nvGrpSpPr>
          <p:cNvPr id="28" name="Group 27"/>
          <p:cNvGrpSpPr/>
          <p:nvPr userDrawn="1"/>
        </p:nvGrpSpPr>
        <p:grpSpPr>
          <a:xfrm rot="10800000" flipH="1" flipV="1">
            <a:off x="8553860" y="5040637"/>
            <a:ext cx="592563" cy="1820427"/>
            <a:chOff x="8515350" y="5037573"/>
            <a:chExt cx="628650" cy="1820427"/>
          </a:xfrm>
        </p:grpSpPr>
        <p:sp>
          <p:nvSpPr>
            <p:cNvPr id="29" name="Isosceles Triangle 28"/>
            <p:cNvSpPr/>
            <p:nvPr userDrawn="1"/>
          </p:nvSpPr>
          <p:spPr>
            <a:xfrm>
              <a:off x="8515350" y="5037573"/>
              <a:ext cx="628650" cy="1820427"/>
            </a:xfrm>
            <a:prstGeom prst="triangle">
              <a:avLst>
                <a:gd name="adj" fmla="val 100000"/>
              </a:avLst>
            </a:prstGeom>
            <a:solidFill>
              <a:srgbClr val="124D95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Isosceles Triangle 29"/>
            <p:cNvSpPr/>
            <p:nvPr userDrawn="1"/>
          </p:nvSpPr>
          <p:spPr>
            <a:xfrm>
              <a:off x="8639494" y="5397070"/>
              <a:ext cx="504505" cy="1460930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20535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 userDrawn="1"/>
        </p:nvGrpSpPr>
        <p:grpSpPr>
          <a:xfrm>
            <a:off x="0" y="991981"/>
            <a:ext cx="9144000" cy="5104019"/>
            <a:chOff x="0" y="991981"/>
            <a:chExt cx="9144000" cy="4951619"/>
          </a:xfrm>
        </p:grpSpPr>
        <p:sp>
          <p:nvSpPr>
            <p:cNvPr id="20" name="Rectangle 19"/>
            <p:cNvSpPr/>
            <p:nvPr userDrawn="1"/>
          </p:nvSpPr>
          <p:spPr>
            <a:xfrm>
              <a:off x="0" y="991981"/>
              <a:ext cx="9144000" cy="4951619"/>
            </a:xfrm>
            <a:prstGeom prst="rect">
              <a:avLst/>
            </a:prstGeom>
            <a:solidFill>
              <a:srgbClr val="275A99">
                <a:alpha val="16000"/>
              </a:srgb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0" y="1017198"/>
              <a:ext cx="9144000" cy="4901184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90000">
                  <a:srgbClr val="F6F6F6"/>
                </a:gs>
                <a:gs pos="72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600000" scaled="0"/>
              <a:tileRect/>
            </a:gra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/>
          <p:cNvSpPr/>
          <p:nvPr userDrawn="1"/>
        </p:nvSpPr>
        <p:spPr>
          <a:xfrm>
            <a:off x="5882795" y="6070006"/>
            <a:ext cx="2438400" cy="787994"/>
          </a:xfrm>
          <a:prstGeom prst="rect">
            <a:avLst/>
          </a:prstGeom>
          <a:gradFill flip="none" rotWithShape="1">
            <a:gsLst>
              <a:gs pos="55720">
                <a:srgbClr val="002C47">
                  <a:alpha val="11000"/>
                </a:srgbClr>
              </a:gs>
              <a:gs pos="10000">
                <a:srgbClr val="002C47">
                  <a:alpha val="0"/>
                </a:srgbClr>
              </a:gs>
              <a:gs pos="100000">
                <a:srgbClr val="002C47">
                  <a:alpha val="34000"/>
                </a:srgbClr>
              </a:gs>
            </a:gsLst>
            <a:lin ang="600000" scaled="0"/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6474454" y="-1933"/>
            <a:ext cx="2047874" cy="1019623"/>
          </a:xfrm>
          <a:prstGeom prst="rect">
            <a:avLst/>
          </a:prstGeom>
          <a:gradFill flip="none" rotWithShape="1">
            <a:gsLst>
              <a:gs pos="81000">
                <a:schemeClr val="tx1">
                  <a:alpha val="14000"/>
                </a:schemeClr>
              </a:gs>
              <a:gs pos="10000">
                <a:srgbClr val="002C47">
                  <a:alpha val="0"/>
                </a:srgbClr>
              </a:gs>
              <a:gs pos="100000">
                <a:schemeClr val="tx1">
                  <a:alpha val="34000"/>
                </a:schemeClr>
              </a:gs>
            </a:gsLst>
            <a:lin ang="20400000" scaled="0"/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2"/>
          <a:srcRect r="66253"/>
          <a:stretch/>
        </p:blipFill>
        <p:spPr>
          <a:xfrm>
            <a:off x="7498391" y="284"/>
            <a:ext cx="1645609" cy="6857433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 userDrawn="1">
            <p:ph type="title"/>
          </p:nvPr>
        </p:nvSpPr>
        <p:spPr/>
        <p:txBody>
          <a:bodyPr>
            <a:normAutofit/>
          </a:bodyPr>
          <a:lstStyle>
            <a:lvl1pPr>
              <a:defRPr sz="3800" spc="40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22" name="Group 21"/>
          <p:cNvGrpSpPr/>
          <p:nvPr userDrawn="1"/>
        </p:nvGrpSpPr>
        <p:grpSpPr>
          <a:xfrm flipV="1">
            <a:off x="8515350" y="0"/>
            <a:ext cx="628650" cy="1820427"/>
            <a:chOff x="8515350" y="5037573"/>
            <a:chExt cx="628650" cy="1820427"/>
          </a:xfrm>
        </p:grpSpPr>
        <p:sp>
          <p:nvSpPr>
            <p:cNvPr id="23" name="Isosceles Triangle 22"/>
            <p:cNvSpPr/>
            <p:nvPr userDrawn="1"/>
          </p:nvSpPr>
          <p:spPr>
            <a:xfrm>
              <a:off x="8515350" y="5037573"/>
              <a:ext cx="628650" cy="1820427"/>
            </a:xfrm>
            <a:prstGeom prst="triangle">
              <a:avLst>
                <a:gd name="adj" fmla="val 100000"/>
              </a:avLst>
            </a:prstGeom>
            <a:solidFill>
              <a:srgbClr val="124D95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Isosceles Triangle 23"/>
            <p:cNvSpPr/>
            <p:nvPr userDrawn="1"/>
          </p:nvSpPr>
          <p:spPr>
            <a:xfrm>
              <a:off x="8639494" y="5397070"/>
              <a:ext cx="504505" cy="1460930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TextBox 24"/>
          <p:cNvSpPr txBox="1"/>
          <p:nvPr userDrawn="1"/>
        </p:nvSpPr>
        <p:spPr>
          <a:xfrm>
            <a:off x="8410574" y="13773"/>
            <a:ext cx="73342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D1979C8-7284-479F-8A15-DF92145F6DDA}" type="slidenum">
              <a:rPr lang="en-US" sz="1700" b="0" spc="40" baseline="0" smtClean="0">
                <a:solidFill>
                  <a:srgbClr val="004874"/>
                </a:solidFill>
                <a:latin typeface="Impact" panose="020B0806030902050204" pitchFamily="34" charset="0"/>
              </a:rPr>
              <a:pPr algn="r"/>
              <a:t>‹#›</a:t>
            </a:fld>
            <a:endParaRPr lang="en-US" sz="1700" b="0" spc="40" baseline="0" dirty="0">
              <a:solidFill>
                <a:srgbClr val="004874"/>
              </a:solidFill>
              <a:latin typeface="Impact" panose="020B0806030902050204" pitchFamily="34" charset="0"/>
            </a:endParaRPr>
          </a:p>
        </p:txBody>
      </p:sp>
      <p:pic>
        <p:nvPicPr>
          <p:cNvPr id="26" name="Picture 25" descr="wrfgps-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7" y="6106511"/>
            <a:ext cx="2230783" cy="754553"/>
          </a:xfrm>
          <a:prstGeom prst="rect">
            <a:avLst/>
          </a:prstGeom>
        </p:spPr>
      </p:pic>
      <p:grpSp>
        <p:nvGrpSpPr>
          <p:cNvPr id="27" name="Group 26"/>
          <p:cNvGrpSpPr/>
          <p:nvPr userDrawn="1"/>
        </p:nvGrpSpPr>
        <p:grpSpPr>
          <a:xfrm rot="10800000" flipH="1" flipV="1">
            <a:off x="8553860" y="5040637"/>
            <a:ext cx="592563" cy="1820427"/>
            <a:chOff x="8515350" y="5037573"/>
            <a:chExt cx="628650" cy="1820427"/>
          </a:xfrm>
        </p:grpSpPr>
        <p:sp>
          <p:nvSpPr>
            <p:cNvPr id="28" name="Isosceles Triangle 27"/>
            <p:cNvSpPr/>
            <p:nvPr userDrawn="1"/>
          </p:nvSpPr>
          <p:spPr>
            <a:xfrm>
              <a:off x="8515350" y="5037573"/>
              <a:ext cx="628650" cy="1820427"/>
            </a:xfrm>
            <a:prstGeom prst="triangle">
              <a:avLst>
                <a:gd name="adj" fmla="val 100000"/>
              </a:avLst>
            </a:prstGeom>
            <a:solidFill>
              <a:srgbClr val="124D95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Isosceles Triangle 28"/>
            <p:cNvSpPr/>
            <p:nvPr userDrawn="1"/>
          </p:nvSpPr>
          <p:spPr>
            <a:xfrm>
              <a:off x="8639494" y="5397070"/>
              <a:ext cx="504505" cy="1460930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46989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rfgps-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7" y="6106511"/>
            <a:ext cx="2230783" cy="75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205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0" y="991981"/>
            <a:ext cx="9144000" cy="5104019"/>
            <a:chOff x="0" y="991981"/>
            <a:chExt cx="9144000" cy="4951619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991981"/>
              <a:ext cx="9144000" cy="4951619"/>
            </a:xfrm>
            <a:prstGeom prst="rect">
              <a:avLst/>
            </a:prstGeom>
            <a:solidFill>
              <a:srgbClr val="275A99">
                <a:alpha val="16000"/>
              </a:srgb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0" y="1017198"/>
              <a:ext cx="9144000" cy="4901184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90000">
                  <a:srgbClr val="F6F6F6"/>
                </a:gs>
                <a:gs pos="72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600000" scaled="0"/>
              <a:tileRect/>
            </a:gra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ectangle 4"/>
          <p:cNvSpPr/>
          <p:nvPr userDrawn="1"/>
        </p:nvSpPr>
        <p:spPr>
          <a:xfrm>
            <a:off x="5882795" y="6070006"/>
            <a:ext cx="2438400" cy="787994"/>
          </a:xfrm>
          <a:prstGeom prst="rect">
            <a:avLst/>
          </a:prstGeom>
          <a:gradFill flip="none" rotWithShape="1">
            <a:gsLst>
              <a:gs pos="55720">
                <a:srgbClr val="002C47">
                  <a:alpha val="11000"/>
                </a:srgbClr>
              </a:gs>
              <a:gs pos="10000">
                <a:srgbClr val="002C47">
                  <a:alpha val="0"/>
                </a:srgbClr>
              </a:gs>
              <a:gs pos="100000">
                <a:srgbClr val="002C47">
                  <a:alpha val="34000"/>
                </a:srgbClr>
              </a:gs>
            </a:gsLst>
            <a:lin ang="600000" scaled="0"/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6474454" y="-1933"/>
            <a:ext cx="2047874" cy="1019623"/>
          </a:xfrm>
          <a:prstGeom prst="rect">
            <a:avLst/>
          </a:prstGeom>
          <a:gradFill flip="none" rotWithShape="1">
            <a:gsLst>
              <a:gs pos="81000">
                <a:schemeClr val="tx1">
                  <a:alpha val="14000"/>
                </a:schemeClr>
              </a:gs>
              <a:gs pos="10000">
                <a:srgbClr val="002C47">
                  <a:alpha val="0"/>
                </a:srgbClr>
              </a:gs>
              <a:gs pos="100000">
                <a:schemeClr val="tx1">
                  <a:alpha val="34000"/>
                </a:schemeClr>
              </a:gs>
            </a:gsLst>
            <a:lin ang="20400000" scaled="0"/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r="66253"/>
          <a:stretch/>
        </p:blipFill>
        <p:spPr>
          <a:xfrm>
            <a:off x="7498391" y="284"/>
            <a:ext cx="1645609" cy="6857433"/>
          </a:xfrm>
          <a:prstGeom prst="rect">
            <a:avLst/>
          </a:prstGeom>
          <a:effectLst/>
        </p:spPr>
      </p:pic>
      <p:grpSp>
        <p:nvGrpSpPr>
          <p:cNvPr id="10" name="Group 9"/>
          <p:cNvGrpSpPr/>
          <p:nvPr userDrawn="1"/>
        </p:nvGrpSpPr>
        <p:grpSpPr>
          <a:xfrm flipV="1">
            <a:off x="8515350" y="0"/>
            <a:ext cx="628650" cy="1820427"/>
            <a:chOff x="8515350" y="5037573"/>
            <a:chExt cx="628650" cy="1820427"/>
          </a:xfrm>
        </p:grpSpPr>
        <p:sp>
          <p:nvSpPr>
            <p:cNvPr id="11" name="Isosceles Triangle 10"/>
            <p:cNvSpPr/>
            <p:nvPr userDrawn="1"/>
          </p:nvSpPr>
          <p:spPr>
            <a:xfrm>
              <a:off x="8515350" y="5037573"/>
              <a:ext cx="628650" cy="1820427"/>
            </a:xfrm>
            <a:prstGeom prst="triangle">
              <a:avLst>
                <a:gd name="adj" fmla="val 100000"/>
              </a:avLst>
            </a:prstGeom>
            <a:solidFill>
              <a:srgbClr val="124D95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Isosceles Triangle 11"/>
            <p:cNvSpPr/>
            <p:nvPr userDrawn="1"/>
          </p:nvSpPr>
          <p:spPr>
            <a:xfrm>
              <a:off x="8639494" y="5397070"/>
              <a:ext cx="504505" cy="1460930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/>
          <p:cNvSpPr txBox="1"/>
          <p:nvPr userDrawn="1"/>
        </p:nvSpPr>
        <p:spPr>
          <a:xfrm>
            <a:off x="8410574" y="13773"/>
            <a:ext cx="73342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D1979C8-7284-479F-8A15-DF92145F6DDA}" type="slidenum">
              <a:rPr lang="en-US" sz="1700" b="0" spc="40" baseline="0" smtClean="0">
                <a:solidFill>
                  <a:srgbClr val="004874"/>
                </a:solidFill>
                <a:latin typeface="Impact" panose="020B0806030902050204" pitchFamily="34" charset="0"/>
              </a:rPr>
              <a:pPr algn="r"/>
              <a:t>‹#›</a:t>
            </a:fld>
            <a:endParaRPr lang="en-US" sz="1700" b="0" spc="40" baseline="0" dirty="0">
              <a:solidFill>
                <a:srgbClr val="004874"/>
              </a:solidFill>
              <a:latin typeface="Impact" panose="020B0806030902050204" pitchFamily="34" charset="0"/>
            </a:endParaRPr>
          </a:p>
        </p:txBody>
      </p:sp>
      <p:pic>
        <p:nvPicPr>
          <p:cNvPr id="14" name="Picture 13" descr="wrfgps-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7" y="6106511"/>
            <a:ext cx="2230783" cy="754553"/>
          </a:xfrm>
          <a:prstGeom prst="rect">
            <a:avLst/>
          </a:prstGeom>
        </p:spPr>
      </p:pic>
      <p:grpSp>
        <p:nvGrpSpPr>
          <p:cNvPr id="15" name="Group 14"/>
          <p:cNvGrpSpPr/>
          <p:nvPr userDrawn="1"/>
        </p:nvGrpSpPr>
        <p:grpSpPr>
          <a:xfrm rot="10800000" flipH="1" flipV="1">
            <a:off x="8553860" y="5040637"/>
            <a:ext cx="592563" cy="1820427"/>
            <a:chOff x="8515350" y="5037573"/>
            <a:chExt cx="628650" cy="1820427"/>
          </a:xfrm>
        </p:grpSpPr>
        <p:sp>
          <p:nvSpPr>
            <p:cNvPr id="16" name="Isosceles Triangle 15"/>
            <p:cNvSpPr/>
            <p:nvPr userDrawn="1"/>
          </p:nvSpPr>
          <p:spPr>
            <a:xfrm>
              <a:off x="8515350" y="5037573"/>
              <a:ext cx="628650" cy="1820427"/>
            </a:xfrm>
            <a:prstGeom prst="triangle">
              <a:avLst>
                <a:gd name="adj" fmla="val 100000"/>
              </a:avLst>
            </a:prstGeom>
            <a:solidFill>
              <a:srgbClr val="124D95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Isosceles Triangle 16"/>
            <p:cNvSpPr/>
            <p:nvPr userDrawn="1"/>
          </p:nvSpPr>
          <p:spPr>
            <a:xfrm>
              <a:off x="8639494" y="5397070"/>
              <a:ext cx="504505" cy="1460930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54068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T-Background.png"/>
          <p:cNvPicPr>
            <a:picLocks noChangeAspect="1"/>
          </p:cNvPicPr>
          <p:nvPr userDrawn="1"/>
        </p:nvPicPr>
        <p:blipFill rotWithShape="1">
          <a:blip r:embed="rId26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" b="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17489"/>
            <a:ext cx="6908800" cy="7744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9470"/>
            <a:ext cx="6908800" cy="465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7"/>
          <a:srcRect r="66253"/>
          <a:stretch/>
        </p:blipFill>
        <p:spPr>
          <a:xfrm>
            <a:off x="7498391" y="284"/>
            <a:ext cx="1645609" cy="6857433"/>
          </a:xfrm>
          <a:prstGeom prst="rect">
            <a:avLst/>
          </a:prstGeom>
        </p:spPr>
      </p:pic>
      <p:grpSp>
        <p:nvGrpSpPr>
          <p:cNvPr id="15" name="Group 14"/>
          <p:cNvGrpSpPr/>
          <p:nvPr userDrawn="1"/>
        </p:nvGrpSpPr>
        <p:grpSpPr>
          <a:xfrm flipV="1">
            <a:off x="8515350" y="0"/>
            <a:ext cx="628650" cy="1820427"/>
            <a:chOff x="8515350" y="5037573"/>
            <a:chExt cx="628650" cy="1820427"/>
          </a:xfrm>
        </p:grpSpPr>
        <p:sp>
          <p:nvSpPr>
            <p:cNvPr id="16" name="Isosceles Triangle 15"/>
            <p:cNvSpPr/>
            <p:nvPr userDrawn="1"/>
          </p:nvSpPr>
          <p:spPr>
            <a:xfrm>
              <a:off x="8515350" y="5037573"/>
              <a:ext cx="628650" cy="1820427"/>
            </a:xfrm>
            <a:prstGeom prst="triangle">
              <a:avLst>
                <a:gd name="adj" fmla="val 100000"/>
              </a:avLst>
            </a:prstGeom>
            <a:solidFill>
              <a:srgbClr val="124D95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Isosceles Triangle 16"/>
            <p:cNvSpPr/>
            <p:nvPr userDrawn="1"/>
          </p:nvSpPr>
          <p:spPr>
            <a:xfrm>
              <a:off x="8639494" y="5397070"/>
              <a:ext cx="504505" cy="1460930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/>
          <p:cNvSpPr txBox="1"/>
          <p:nvPr userDrawn="1"/>
        </p:nvSpPr>
        <p:spPr>
          <a:xfrm>
            <a:off x="8410574" y="13773"/>
            <a:ext cx="73342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D1979C8-7284-479F-8A15-DF92145F6DDA}" type="slidenum">
              <a:rPr lang="en-US" sz="1700" b="0" spc="40" baseline="0" smtClean="0">
                <a:solidFill>
                  <a:srgbClr val="004874"/>
                </a:solidFill>
                <a:latin typeface="Impact" panose="020B0806030902050204" pitchFamily="34" charset="0"/>
              </a:rPr>
              <a:pPr algn="r"/>
              <a:t>‹#›</a:t>
            </a:fld>
            <a:endParaRPr lang="en-US" sz="1700" b="0" spc="40" baseline="0" dirty="0">
              <a:solidFill>
                <a:srgbClr val="004874"/>
              </a:solidFill>
              <a:latin typeface="Impact" panose="020B0806030902050204" pitchFamily="34" charset="0"/>
            </a:endParaRPr>
          </a:p>
        </p:txBody>
      </p:sp>
      <p:grpSp>
        <p:nvGrpSpPr>
          <p:cNvPr id="10" name="Group 9"/>
          <p:cNvGrpSpPr/>
          <p:nvPr userDrawn="1"/>
        </p:nvGrpSpPr>
        <p:grpSpPr>
          <a:xfrm rot="10800000" flipH="1" flipV="1">
            <a:off x="8553860" y="5040637"/>
            <a:ext cx="592563" cy="1820427"/>
            <a:chOff x="8515350" y="5037573"/>
            <a:chExt cx="628650" cy="1820427"/>
          </a:xfrm>
        </p:grpSpPr>
        <p:sp>
          <p:nvSpPr>
            <p:cNvPr id="11" name="Isosceles Triangle 10"/>
            <p:cNvSpPr/>
            <p:nvPr userDrawn="1"/>
          </p:nvSpPr>
          <p:spPr>
            <a:xfrm>
              <a:off x="8515350" y="5037573"/>
              <a:ext cx="628650" cy="1820427"/>
            </a:xfrm>
            <a:prstGeom prst="triangle">
              <a:avLst>
                <a:gd name="adj" fmla="val 100000"/>
              </a:avLst>
            </a:prstGeom>
            <a:solidFill>
              <a:srgbClr val="124D95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Isosceles Triangle 11"/>
            <p:cNvSpPr/>
            <p:nvPr userDrawn="1"/>
          </p:nvSpPr>
          <p:spPr>
            <a:xfrm>
              <a:off x="8639494" y="5397070"/>
              <a:ext cx="504505" cy="1460930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1200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49" r:id="rId2"/>
    <p:sldLayoutId id="2147483651" r:id="rId3"/>
    <p:sldLayoutId id="2147483650" r:id="rId4"/>
    <p:sldLayoutId id="2147483652" r:id="rId5"/>
    <p:sldLayoutId id="2147483660" r:id="rId6"/>
    <p:sldLayoutId id="2147483654" r:id="rId7"/>
    <p:sldLayoutId id="2147483655" r:id="rId8"/>
    <p:sldLayoutId id="2147483661" r:id="rId9"/>
    <p:sldLayoutId id="2147483657" r:id="rId10"/>
    <p:sldLayoutId id="2147483676" r:id="rId11"/>
    <p:sldLayoutId id="2147483663" r:id="rId12"/>
    <p:sldLayoutId id="2147483664" r:id="rId13"/>
    <p:sldLayoutId id="2147483665" r:id="rId14"/>
    <p:sldLayoutId id="2147483666" r:id="rId15"/>
    <p:sldLayoutId id="2147483669" r:id="rId16"/>
    <p:sldLayoutId id="2147483673" r:id="rId17"/>
    <p:sldLayoutId id="2147483675" r:id="rId18"/>
    <p:sldLayoutId id="2147483674" r:id="rId19"/>
    <p:sldLayoutId id="2147483670" r:id="rId20"/>
    <p:sldLayoutId id="2147483668" r:id="rId21"/>
    <p:sldLayoutId id="2147483667" r:id="rId22"/>
    <p:sldLayoutId id="2147483671" r:id="rId23"/>
    <p:sldLayoutId id="2147483672" r:id="rId24"/>
  </p:sldLayoutIdLst>
  <p:txStyles>
    <p:titleStyle>
      <a:lvl1pPr algn="l" defTabSz="457200" rtl="0" eaLnBrk="1" latinLnBrk="0" hangingPunct="1">
        <a:lnSpc>
          <a:spcPct val="85000"/>
        </a:lnSpc>
        <a:spcBef>
          <a:spcPct val="0"/>
        </a:spcBef>
        <a:buNone/>
        <a:defRPr sz="3800" b="0" i="0" u="none" kern="1200" cap="small" spc="40" baseline="0">
          <a:gradFill>
            <a:gsLst>
              <a:gs pos="0">
                <a:srgbClr val="004874"/>
              </a:gs>
              <a:gs pos="100000">
                <a:srgbClr val="041F36"/>
              </a:gs>
            </a:gsLst>
            <a:lin ang="5400000" scaled="1"/>
          </a:gradFill>
          <a:latin typeface="Franklin Gothic Medium" panose="020B0603020102020204" pitchFamily="34" charset="0"/>
          <a:ea typeface="+mj-ea"/>
          <a:cs typeface="Franklin Gothic Medium" panose="020B0603020102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ts val="0"/>
        </a:spcBef>
        <a:spcAft>
          <a:spcPts val="600"/>
        </a:spcAft>
        <a:buClr>
          <a:srgbClr val="752832"/>
        </a:buClr>
        <a:buFont typeface="Wingdings" panose="05000000000000000000" pitchFamily="2" charset="2"/>
        <a:buChar char="Ø"/>
        <a:defRPr sz="30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600"/>
        </a:spcAft>
        <a:buClr>
          <a:srgbClr val="752832"/>
        </a:buClr>
        <a:buFont typeface="Arial" panose="020B0604020202020204" pitchFamily="34" charset="0"/>
        <a:buChar char="•"/>
        <a:defRPr sz="26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457200" rtl="0" eaLnBrk="1" latinLnBrk="0" hangingPunct="1">
        <a:spcBef>
          <a:spcPts val="0"/>
        </a:spcBef>
        <a:spcAft>
          <a:spcPts val="600"/>
        </a:spcAft>
        <a:buClr>
          <a:srgbClr val="752832"/>
        </a:buClr>
        <a:buFont typeface="Myriad Pro" panose="020B0503030403020204" pitchFamily="34" charset="0"/>
        <a:buChar char="–"/>
        <a:defRPr sz="22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57200" rtl="0" eaLnBrk="1" latinLnBrk="0" hangingPunct="1">
        <a:spcBef>
          <a:spcPts val="0"/>
        </a:spcBef>
        <a:spcAft>
          <a:spcPts val="600"/>
        </a:spcAft>
        <a:buClr>
          <a:srgbClr val="75283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457200" rtl="0" eaLnBrk="1" latinLnBrk="0" hangingPunct="1">
        <a:spcBef>
          <a:spcPts val="0"/>
        </a:spcBef>
        <a:spcAft>
          <a:spcPts val="600"/>
        </a:spcAft>
        <a:buClr>
          <a:srgbClr val="752832"/>
        </a:buClr>
        <a:buFont typeface="Arial"/>
        <a:buChar char="»"/>
        <a:defRPr sz="18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meg@tradeswomen.org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Relationship Id="rId4" Type="http://schemas.openxmlformats.org/officeDocument/2006/relationships/hyperlink" Target="http://www.tradeswomen.org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mailto:Patrick.Reardon@jfs.ohio.gov" TargetMode="External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vwyZb0pw3lo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adeswomen.net/" TargetMode="External"/><Relationship Id="rId2" Type="http://schemas.openxmlformats.org/officeDocument/2006/relationships/hyperlink" Target="mailto:tiffany@tradeswomen.net" TargetMode="External"/><Relationship Id="rId1" Type="http://schemas.openxmlformats.org/officeDocument/2006/relationships/slideLayout" Target="../slideLayouts/slideLayout23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outube.com/watch?v=3KdXNTs5uCs" TargetMode="External"/><Relationship Id="rId3" Type="http://schemas.openxmlformats.org/officeDocument/2006/relationships/hyperlink" Target="http://www.womensequitycenter.org/" TargetMode="External"/><Relationship Id="rId7" Type="http://schemas.openxmlformats.org/officeDocument/2006/relationships/hyperlink" Target="http://www.worksafebc.com/en/health-safety/hazards-exposures/bullying-harassment/resource-tool-kit" TargetMode="External"/><Relationship Id="rId2" Type="http://schemas.openxmlformats.org/officeDocument/2006/relationships/hyperlink" Target="http://womeninapprenticeship.org/" TargetMode="External"/><Relationship Id="rId1" Type="http://schemas.openxmlformats.org/officeDocument/2006/relationships/slideLayout" Target="../slideLayouts/slideLayout21.xml"/><Relationship Id="rId6" Type="http://schemas.openxmlformats.org/officeDocument/2006/relationships/hyperlink" Target="http://www.itsonus.org/" TargetMode="External"/><Relationship Id="rId5" Type="http://schemas.openxmlformats.org/officeDocument/2006/relationships/hyperlink" Target="http://www.eeoc.gov/eeoc/task_force/harassment/report.cfm" TargetMode="External"/><Relationship Id="rId4" Type="http://schemas.openxmlformats.org/officeDocument/2006/relationships/hyperlink" Target="http://www.doleta.gov/oa/eeo/anti_harassment_resources/" TargetMode="External"/><Relationship Id="rId9" Type="http://schemas.openxmlformats.org/officeDocument/2006/relationships/hyperlink" Target="http://www.livethegreendot.com/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59110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Tradeswomen Inc.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61870"/>
            <a:ext cx="7791450" cy="465461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900" b="1" dirty="0">
                <a:latin typeface="Calibri" panose="020F0502020204030204" pitchFamily="34" charset="0"/>
              </a:rPr>
              <a:t>Tradeswomen Inc. was founded 1979 by tradeswomen and tradeswomen advocates to serve women in nontraditional trades. </a:t>
            </a:r>
          </a:p>
          <a:p>
            <a:pPr lvl="1"/>
            <a:endParaRPr lang="en-US" sz="2300" dirty="0">
              <a:latin typeface="Calibri" panose="020F0502020204030204" pitchFamily="34" charset="0"/>
            </a:endParaRPr>
          </a:p>
          <a:p>
            <a:r>
              <a:rPr lang="en-US" sz="2300" dirty="0">
                <a:latin typeface="Calibri" panose="020F0502020204030204" pitchFamily="34" charset="0"/>
              </a:rPr>
              <a:t>Our mission is to support…</a:t>
            </a:r>
          </a:p>
          <a:p>
            <a:pPr lvl="1"/>
            <a:r>
              <a:rPr lang="en-US" sz="2300" dirty="0">
                <a:latin typeface="Calibri" panose="020F0502020204030204" pitchFamily="34" charset="0"/>
              </a:rPr>
              <a:t>Outreach</a:t>
            </a:r>
          </a:p>
          <a:p>
            <a:pPr lvl="1"/>
            <a:r>
              <a:rPr lang="en-US" sz="2300" dirty="0">
                <a:latin typeface="Calibri" panose="020F0502020204030204" pitchFamily="34" charset="0"/>
              </a:rPr>
              <a:t>Recruitment</a:t>
            </a:r>
          </a:p>
          <a:p>
            <a:pPr lvl="1"/>
            <a:r>
              <a:rPr lang="en-US" sz="2300" dirty="0">
                <a:latin typeface="Calibri" panose="020F0502020204030204" pitchFamily="34" charset="0"/>
              </a:rPr>
              <a:t>Retention </a:t>
            </a:r>
          </a:p>
          <a:p>
            <a:pPr lvl="1"/>
            <a:r>
              <a:rPr lang="en-US" sz="2300" dirty="0">
                <a:latin typeface="Calibri" panose="020F0502020204030204" pitchFamily="34" charset="0"/>
              </a:rPr>
              <a:t>Leadership development</a:t>
            </a:r>
          </a:p>
          <a:p>
            <a:pPr marL="57150" indent="0">
              <a:buNone/>
            </a:pPr>
            <a:endParaRPr lang="en-US" sz="2300" dirty="0">
              <a:latin typeface="Calibri" panose="020F0502020204030204" pitchFamily="34" charset="0"/>
            </a:endParaRPr>
          </a:p>
          <a:p>
            <a:r>
              <a:rPr lang="en-US" sz="2300" dirty="0">
                <a:latin typeface="Calibri" panose="020F0502020204030204" pitchFamily="34" charset="0"/>
              </a:rPr>
              <a:t>For women, Tradeswomen Inc. provides…</a:t>
            </a:r>
          </a:p>
          <a:p>
            <a:pPr lvl="1"/>
            <a:r>
              <a:rPr lang="en-US" sz="2300" dirty="0">
                <a:latin typeface="Calibri" panose="020F0502020204030204" pitchFamily="34" charset="0"/>
              </a:rPr>
              <a:t>Information</a:t>
            </a:r>
          </a:p>
          <a:p>
            <a:pPr lvl="1"/>
            <a:r>
              <a:rPr lang="en-US" sz="2300" dirty="0">
                <a:latin typeface="Calibri" panose="020F0502020204030204" pitchFamily="34" charset="0"/>
              </a:rPr>
              <a:t>Direct services</a:t>
            </a:r>
          </a:p>
          <a:p>
            <a:pPr lvl="1"/>
            <a:r>
              <a:rPr lang="en-US" sz="2300" dirty="0">
                <a:latin typeface="Calibri" panose="020F0502020204030204" pitchFamily="34" charset="0"/>
              </a:rPr>
              <a:t>Technical assistance</a:t>
            </a:r>
          </a:p>
          <a:p>
            <a:pPr lvl="1"/>
            <a:r>
              <a:rPr lang="en-US" sz="2300" dirty="0">
                <a:latin typeface="Calibri" panose="020F0502020204030204" pitchFamily="34" charset="0"/>
              </a:rPr>
              <a:t>Policy advocacy</a:t>
            </a:r>
          </a:p>
          <a:p>
            <a:pPr marL="457200" lvl="1" indent="0">
              <a:buNone/>
            </a:pPr>
            <a:endParaRPr lang="en-US" sz="2000" dirty="0"/>
          </a:p>
          <a:p>
            <a:pPr lvl="1"/>
            <a:endParaRPr lang="en-US" sz="2000" dirty="0"/>
          </a:p>
          <a:p>
            <a:pPr marL="457200" lvl="1" indent="0">
              <a:buNone/>
            </a:pPr>
            <a:endParaRPr lang="en-US" sz="2000" dirty="0"/>
          </a:p>
        </p:txBody>
      </p:sp>
      <p:pic>
        <p:nvPicPr>
          <p:cNvPr id="4" name="Content Placeholder 3" descr="Instructor Talking to Young Women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14" r="12714"/>
          <a:stretch>
            <a:fillRect/>
          </a:stretch>
        </p:blipFill>
        <p:spPr>
          <a:xfrm>
            <a:off x="5047226" y="2378921"/>
            <a:ext cx="3030565" cy="270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4214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>
                <a:latin typeface="Trebuchet MS" panose="020B0603020202020204" pitchFamily="34" charset="0"/>
              </a:rPr>
              <a:t>Phase-In Schedule for Sponsors Registered with OA</a:t>
            </a:r>
          </a:p>
        </p:txBody>
      </p:sp>
      <p:graphicFrame>
        <p:nvGraphicFramePr>
          <p:cNvPr id="5" name="Content Placeholder 4">
            <a:extLst/>
          </p:cNvPr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4291772179"/>
              </p:ext>
            </p:extLst>
          </p:nvPr>
        </p:nvGraphicFramePr>
        <p:xfrm>
          <a:off x="457200" y="1025317"/>
          <a:ext cx="7202902" cy="493208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6014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3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374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3704">
                <a:tc>
                  <a:txBody>
                    <a:bodyPr/>
                    <a:lstStyle/>
                    <a:p>
                      <a:endParaRPr lang="en-US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anose="020F0502020204030204" pitchFamily="34" charset="0"/>
                        </a:rPr>
                        <a:t>Existing Sponsors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anose="020F0502020204030204" pitchFamily="34" charset="0"/>
                        </a:rPr>
                        <a:t>New Sponsors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3704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anose="020F0502020204030204" pitchFamily="34" charset="0"/>
                        </a:rPr>
                        <a:t>Initial Requirements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anose="020F0502020204030204" pitchFamily="34" charset="0"/>
                        </a:rPr>
                        <a:t>January 18, 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anose="020F0502020204030204" pitchFamily="34" charset="0"/>
                        </a:rPr>
                        <a:t>Upon registration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2556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anose="020F0502020204030204" pitchFamily="34" charset="0"/>
                        </a:rPr>
                        <a:t>July 17, 2017 Requirements: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latin typeface="Calibri" panose="020F0502020204030204" pitchFamily="34" charset="0"/>
                        </a:rPr>
                        <a:t>New bases protected from discrimination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latin typeface="Calibri" panose="020F0502020204030204" pitchFamily="34" charset="0"/>
                        </a:rPr>
                        <a:t>Assignment of EEO responsibility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latin typeface="Calibri" panose="020F0502020204030204" pitchFamily="34" charset="0"/>
                        </a:rPr>
                        <a:t>Internal dissemination of equal opportunity policy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latin typeface="Calibri" panose="020F0502020204030204" pitchFamily="34" charset="0"/>
                        </a:rPr>
                        <a:t>Universal outreach and development of a recruitment sources list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latin typeface="Calibri" panose="020F0502020204030204" pitchFamily="34" charset="0"/>
                        </a:rPr>
                        <a:t>Maintenance of an environment free from harassment (including providing anti-harassment training)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libri" panose="020F0502020204030204" pitchFamily="34" charset="0"/>
                      </a:endParaRPr>
                    </a:p>
                    <a:p>
                      <a:endParaRPr lang="en-US" sz="1600" dirty="0">
                        <a:latin typeface="Calibri" panose="020F0502020204030204" pitchFamily="34" charset="0"/>
                      </a:endParaRPr>
                    </a:p>
                    <a:p>
                      <a:endParaRPr lang="en-US" sz="1600" dirty="0">
                        <a:latin typeface="Calibri" panose="020F0502020204030204" pitchFamily="34" charset="0"/>
                      </a:endParaRPr>
                    </a:p>
                    <a:p>
                      <a:r>
                        <a:rPr lang="en-US" sz="1600" dirty="0">
                          <a:latin typeface="Calibri" panose="020F0502020204030204" pitchFamily="34" charset="0"/>
                        </a:rPr>
                        <a:t>July 17, 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libri" panose="020F0502020204030204" pitchFamily="34" charset="0"/>
                      </a:endParaRPr>
                    </a:p>
                    <a:p>
                      <a:endParaRPr lang="en-US" sz="1600" dirty="0">
                        <a:latin typeface="Calibri" panose="020F0502020204030204" pitchFamily="34" charset="0"/>
                      </a:endParaRPr>
                    </a:p>
                    <a:p>
                      <a:endParaRPr lang="en-US" sz="1600" dirty="0">
                        <a:latin typeface="Calibri" panose="020F0502020204030204" pitchFamily="34" charset="0"/>
                      </a:endParaRPr>
                    </a:p>
                    <a:p>
                      <a:r>
                        <a:rPr lang="en-US" sz="1600" dirty="0">
                          <a:latin typeface="Calibri" panose="020F0502020204030204" pitchFamily="34" charset="0"/>
                        </a:rPr>
                        <a:t>Upon registration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3704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600" dirty="0">
                          <a:latin typeface="Calibri" panose="020F0502020204030204" pitchFamily="34" charset="0"/>
                        </a:rPr>
                        <a:t>Further Affirmative Action Requirements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anose="020F0502020204030204" pitchFamily="34" charset="0"/>
                        </a:rPr>
                        <a:t>January 18, 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anose="020F0502020204030204" pitchFamily="34" charset="0"/>
                        </a:rPr>
                        <a:t>Two years after registration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85160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Discrimination Prohibited</a:t>
            </a:r>
          </a:p>
        </p:txBody>
      </p:sp>
      <p:sp>
        <p:nvSpPr>
          <p:cNvPr id="83970" name="Content Placeholder 4"/>
          <p:cNvSpPr>
            <a:spLocks noGrp="1"/>
          </p:cNvSpPr>
          <p:nvPr>
            <p:ph idx="1"/>
          </p:nvPr>
        </p:nvSpPr>
        <p:spPr>
          <a:xfrm>
            <a:off x="0" y="996883"/>
            <a:ext cx="6908800" cy="4654617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Calibri" panose="020F0502020204030204" pitchFamily="34" charset="0"/>
              </a:rPr>
              <a:t>It is unlawful for a sponsor of a registered apprenticeship program to discriminate against an apprentice or applicant for apprenticeship on the basis of </a:t>
            </a:r>
            <a:r>
              <a:rPr lang="en-US" sz="2800" b="1" dirty="0">
                <a:latin typeface="Calibri" panose="020F0502020204030204" pitchFamily="34" charset="0"/>
              </a:rPr>
              <a:t>race, color, religion, national origin, sex, sexual orientation, age (40 or older), genetic information, or disability.</a:t>
            </a:r>
          </a:p>
        </p:txBody>
      </p:sp>
      <p:sp>
        <p:nvSpPr>
          <p:cNvPr id="83971" name="Content Placeholder 4"/>
          <p:cNvSpPr txBox="1">
            <a:spLocks/>
          </p:cNvSpPr>
          <p:nvPr/>
        </p:nvSpPr>
        <p:spPr bwMode="auto">
          <a:xfrm>
            <a:off x="4793227" y="5456903"/>
            <a:ext cx="2572773" cy="72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>
              <a:lnSpc>
                <a:spcPct val="90000"/>
              </a:lnSpc>
              <a:spcBef>
                <a:spcPts val="1800"/>
              </a:spcBef>
              <a:buClr>
                <a:schemeClr val="accent2"/>
              </a:buClr>
              <a:buFont typeface="Wingdings 2" charset="0"/>
              <a:buChar char="¡"/>
            </a:pPr>
            <a:r>
              <a:rPr lang="en-US" sz="2800" dirty="0">
                <a:latin typeface="Calibri" panose="020F0502020204030204" pitchFamily="34" charset="0"/>
              </a:rPr>
              <a:t>§30.3(a)(1)</a:t>
            </a:r>
          </a:p>
        </p:txBody>
      </p:sp>
    </p:spTree>
    <p:extLst>
      <p:ext uri="{BB962C8B-B14F-4D97-AF65-F5344CB8AC3E}">
        <p14:creationId xmlns:p14="http://schemas.microsoft.com/office/powerpoint/2010/main" val="406986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Prohibited Discriminatory Acts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Font typeface="Wingdings" charset="0"/>
              <a:buNone/>
              <a:defRPr/>
            </a:pPr>
            <a:r>
              <a:rPr lang="en-US" sz="2400" dirty="0">
                <a:latin typeface="Calibri" panose="020F0502020204030204" pitchFamily="34" charset="0"/>
              </a:rPr>
              <a:t>Discrimination with respect to the following employment actions is prohibited: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400" dirty="0">
                <a:latin typeface="Calibri" panose="020F0502020204030204" pitchFamily="34" charset="0"/>
              </a:rPr>
              <a:t>Recruitment, outreach, and selection procedures. 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400" dirty="0">
                <a:latin typeface="Calibri" panose="020F0502020204030204" pitchFamily="34" charset="0"/>
              </a:rPr>
              <a:t>Hiring and/or placement, upgrading, periodic advancement, promotion, demotion, transfer, layoff, termination, right of return from layoff, and rehiring.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400" dirty="0">
                <a:latin typeface="Calibri" panose="020F0502020204030204" pitchFamily="34" charset="0"/>
              </a:rPr>
              <a:t>Rotation among work processes.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400" dirty="0">
                <a:latin typeface="Calibri" panose="020F0502020204030204" pitchFamily="34" charset="0"/>
              </a:rPr>
              <a:t>Imposition of penalties or other disciplinary action.</a:t>
            </a:r>
          </a:p>
        </p:txBody>
      </p:sp>
    </p:spTree>
    <p:extLst>
      <p:ext uri="{BB962C8B-B14F-4D97-AF65-F5344CB8AC3E}">
        <p14:creationId xmlns:p14="http://schemas.microsoft.com/office/powerpoint/2010/main" val="15171150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Prohibited Discriminatory Acts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618"/>
            <a:ext cx="7832725" cy="44069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5"/>
              <a:defRPr/>
            </a:pPr>
            <a:r>
              <a:rPr lang="en-US" sz="2400" dirty="0">
                <a:latin typeface="Calibri" panose="020F0502020204030204" pitchFamily="34" charset="0"/>
              </a:rPr>
              <a:t>Rates of pay or any other form of compensation and changes in compensation.</a:t>
            </a:r>
          </a:p>
          <a:p>
            <a:pPr marL="514350" indent="-514350">
              <a:buFont typeface="+mj-lt"/>
              <a:buAutoNum type="arabicPeriod" startAt="5"/>
              <a:defRPr/>
            </a:pPr>
            <a:r>
              <a:rPr lang="en-US" sz="2400" dirty="0">
                <a:latin typeface="Calibri" panose="020F0502020204030204" pitchFamily="34" charset="0"/>
              </a:rPr>
              <a:t>Conditions of work.</a:t>
            </a:r>
          </a:p>
          <a:p>
            <a:pPr marL="514350" indent="-514350">
              <a:buFont typeface="+mj-lt"/>
              <a:buAutoNum type="arabicPeriod" startAt="5"/>
              <a:defRPr/>
            </a:pPr>
            <a:r>
              <a:rPr lang="en-US" sz="2400" dirty="0">
                <a:latin typeface="Calibri" panose="020F0502020204030204" pitchFamily="34" charset="0"/>
              </a:rPr>
              <a:t>Hours of work and hours of training provided.</a:t>
            </a:r>
          </a:p>
          <a:p>
            <a:pPr marL="514350" indent="-514350">
              <a:buFont typeface="+mj-lt"/>
              <a:buAutoNum type="arabicPeriod" startAt="5"/>
              <a:defRPr/>
            </a:pPr>
            <a:r>
              <a:rPr lang="en-US" sz="2400" dirty="0">
                <a:latin typeface="Calibri" panose="020F0502020204030204" pitchFamily="34" charset="0"/>
              </a:rPr>
              <a:t>Job assignments.</a:t>
            </a:r>
          </a:p>
          <a:p>
            <a:pPr marL="514350" indent="-514350">
              <a:buFont typeface="+mj-lt"/>
              <a:buAutoNum type="arabicPeriod" startAt="5"/>
              <a:defRPr/>
            </a:pPr>
            <a:r>
              <a:rPr lang="en-US" sz="2400" dirty="0">
                <a:latin typeface="Calibri" panose="020F0502020204030204" pitchFamily="34" charset="0"/>
              </a:rPr>
              <a:t>Leaves of absence, sick leave, or any other leave.</a:t>
            </a:r>
          </a:p>
          <a:p>
            <a:pPr marL="514350" indent="-514350">
              <a:buFont typeface="+mj-lt"/>
              <a:buAutoNum type="arabicPeriod" startAt="5"/>
              <a:defRPr/>
            </a:pPr>
            <a:r>
              <a:rPr lang="en-US" sz="2400" dirty="0">
                <a:latin typeface="Calibri" panose="020F0502020204030204" pitchFamily="34" charset="0"/>
              </a:rPr>
              <a:t>Any other benefit, term, condition, or privilege associated with apprenticeship.</a:t>
            </a:r>
          </a:p>
        </p:txBody>
      </p:sp>
      <p:sp>
        <p:nvSpPr>
          <p:cNvPr id="86019" name="TextBox 4"/>
          <p:cNvSpPr txBox="1">
            <a:spLocks noChangeArrowheads="1"/>
          </p:cNvSpPr>
          <p:nvPr/>
        </p:nvSpPr>
        <p:spPr bwMode="auto">
          <a:xfrm>
            <a:off x="5486400" y="6411913"/>
            <a:ext cx="3581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386683B7-BD3B-934D-A021-C4CA88D9A2DD}" type="slidenum">
              <a:rPr lang="en-US" sz="1800">
                <a:solidFill>
                  <a:schemeClr val="bg1"/>
                </a:solidFill>
              </a:rPr>
              <a:pPr algn="r"/>
              <a:t>14</a:t>
            </a:fld>
            <a:endParaRPr lang="en-US" sz="1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9486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Harassment Prevention Requirements</a:t>
            </a:r>
          </a:p>
        </p:txBody>
      </p:sp>
      <p:sp>
        <p:nvSpPr>
          <p:cNvPr id="3" name="Content Placeholder 2">
            <a:extLst/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2200" dirty="0">
                <a:latin typeface="Calibri" panose="020F0502020204030204" pitchFamily="34" charset="0"/>
              </a:rPr>
              <a:t>Sponsors must: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200" dirty="0">
                <a:latin typeface="Calibri" panose="020F0502020204030204" pitchFamily="34" charset="0"/>
              </a:rPr>
              <a:t>Provide interactive anti-harassment training that communicates, at a minimum:</a:t>
            </a:r>
          </a:p>
          <a:p>
            <a:pPr lvl="1">
              <a:defRPr/>
            </a:pPr>
            <a:r>
              <a:rPr lang="en-US" sz="1900" dirty="0">
                <a:latin typeface="Calibri" panose="020F0502020204030204" pitchFamily="34" charset="0"/>
              </a:rPr>
              <a:t>That harassing conduct will not be tolerated</a:t>
            </a:r>
          </a:p>
          <a:p>
            <a:pPr lvl="1">
              <a:defRPr/>
            </a:pPr>
            <a:r>
              <a:rPr lang="en-US" sz="1900" dirty="0">
                <a:latin typeface="Calibri" panose="020F0502020204030204" pitchFamily="34" charset="0"/>
              </a:rPr>
              <a:t>The definition of harassment and the types of conduct that constitute unlawful harassment</a:t>
            </a:r>
          </a:p>
          <a:p>
            <a:pPr lvl="1">
              <a:defRPr/>
            </a:pPr>
            <a:r>
              <a:rPr lang="en-US" sz="1900" dirty="0">
                <a:latin typeface="Calibri" panose="020F0502020204030204" pitchFamily="34" charset="0"/>
              </a:rPr>
              <a:t>The right to file a harassment complaint with the registration agency (for OA states, this is OA)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200" dirty="0">
                <a:latin typeface="Calibri" panose="020F0502020204030204" pitchFamily="34" charset="0"/>
              </a:rPr>
              <a:t>Make facilities and activities available to all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200" dirty="0">
                <a:latin typeface="Calibri" panose="020F0502020204030204" pitchFamily="34" charset="0"/>
              </a:rPr>
              <a:t>Establish and implement their own procedures for handling and resolving complaints about harassment or retaliation</a:t>
            </a:r>
          </a:p>
          <a:p>
            <a:pPr lvl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8224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4" t="6348" r="3204" b="4783"/>
          <a:stretch/>
        </p:blipFill>
        <p:spPr>
          <a:xfrm>
            <a:off x="0" y="1246403"/>
            <a:ext cx="7858338" cy="4239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198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Looking Ahead:  2019 Phase-In</a:t>
            </a:r>
          </a:p>
        </p:txBody>
      </p:sp>
      <p:sp>
        <p:nvSpPr>
          <p:cNvPr id="3" name="Content Placeholder 2">
            <a:extLst/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2400" dirty="0">
                <a:latin typeface="Calibri" panose="020F0502020204030204" pitchFamily="34" charset="0"/>
              </a:rPr>
              <a:t>Provisions phasing in January 18, 2019 for OA-Registered Sponsors:</a:t>
            </a:r>
          </a:p>
          <a:p>
            <a:pPr lvl="1">
              <a:defRPr/>
            </a:pPr>
            <a:r>
              <a:rPr lang="en-US" sz="2000" dirty="0">
                <a:latin typeface="Calibri" panose="020F0502020204030204" pitchFamily="34" charset="0"/>
              </a:rPr>
              <a:t>Draft written AAP (§30.4(e))</a:t>
            </a:r>
          </a:p>
          <a:p>
            <a:pPr lvl="1">
              <a:defRPr/>
            </a:pPr>
            <a:r>
              <a:rPr lang="en-US" sz="2000" dirty="0">
                <a:latin typeface="Calibri" panose="020F0502020204030204" pitchFamily="34" charset="0"/>
              </a:rPr>
              <a:t>Conduct initial workforce analysis for race/sex (§30.5(b))</a:t>
            </a:r>
          </a:p>
          <a:p>
            <a:pPr lvl="1">
              <a:defRPr/>
            </a:pPr>
            <a:r>
              <a:rPr lang="en-US" sz="2000" dirty="0">
                <a:latin typeface="Calibri" panose="020F0502020204030204" pitchFamily="34" charset="0"/>
              </a:rPr>
              <a:t>Conduct initial workforce analysis for individuals with disabilities (§30.7(d)(2))</a:t>
            </a:r>
          </a:p>
          <a:p>
            <a:pPr lvl="1">
              <a:defRPr/>
            </a:pPr>
            <a:r>
              <a:rPr lang="en-US" sz="2000" dirty="0">
                <a:latin typeface="Calibri" panose="020F0502020204030204" pitchFamily="34" charset="0"/>
              </a:rPr>
              <a:t>Conduct initial review of personnel practices (§30.9)</a:t>
            </a:r>
          </a:p>
          <a:p>
            <a:pPr lvl="1">
              <a:defRPr/>
            </a:pPr>
            <a:r>
              <a:rPr lang="en-US" sz="2000" dirty="0">
                <a:latin typeface="Calibri" panose="020F0502020204030204" pitchFamily="34" charset="0"/>
              </a:rPr>
              <a:t>Begin invitations to self-identify as having a disability at pre-offer and post-offer stages (§30.11)</a:t>
            </a:r>
          </a:p>
          <a:p>
            <a:pPr lvl="1">
              <a:defRPr/>
            </a:pPr>
            <a:r>
              <a:rPr lang="en-US" sz="2000" dirty="0">
                <a:latin typeface="Calibri" panose="020F0502020204030204" pitchFamily="34" charset="0"/>
              </a:rPr>
              <a:t>Disseminate one-time invitation to self-identify for all current apprentices (§30.11)</a:t>
            </a:r>
          </a:p>
        </p:txBody>
      </p:sp>
    </p:spTree>
    <p:extLst>
      <p:ext uri="{BB962C8B-B14F-4D97-AF65-F5344CB8AC3E}">
        <p14:creationId xmlns:p14="http://schemas.microsoft.com/office/powerpoint/2010/main" val="33352774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Looking Ahead:  2019 Phase-In</a:t>
            </a:r>
          </a:p>
        </p:txBody>
      </p:sp>
      <p:sp>
        <p:nvSpPr>
          <p:cNvPr id="98306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At the time of a sponsor’s first  compliance review following implementation of these provisions, sponsors will also need to:</a:t>
            </a:r>
          </a:p>
          <a:p>
            <a:pPr lvl="1"/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Arial" charset="0"/>
              </a:rPr>
              <a:t>Conduct a utilization analysis for race/sex (§30.5(c)) and for individuals with disabilities (§30.7)</a:t>
            </a:r>
          </a:p>
          <a:p>
            <a:pPr lvl="1"/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Arial" charset="0"/>
              </a:rPr>
              <a:t>If necessary, set a utilization goal and assess impediments to EEO and undertake action-oriented programs (§30.6, 30.8)</a:t>
            </a:r>
          </a:p>
        </p:txBody>
      </p:sp>
    </p:spTree>
    <p:extLst>
      <p:ext uri="{BB962C8B-B14F-4D97-AF65-F5344CB8AC3E}">
        <p14:creationId xmlns:p14="http://schemas.microsoft.com/office/powerpoint/2010/main" val="32512185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2085" y="2458762"/>
            <a:ext cx="5095324" cy="566738"/>
          </a:xfrm>
        </p:spPr>
        <p:txBody>
          <a:bodyPr>
            <a:no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Meg Vasey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0"/>
          </p:nvPr>
        </p:nvSpPr>
        <p:spPr>
          <a:xfrm>
            <a:off x="1772084" y="3640749"/>
            <a:ext cx="5882328" cy="354865"/>
          </a:xfrm>
        </p:spPr>
        <p:txBody>
          <a:bodyPr/>
          <a:lstStyle/>
          <a:p>
            <a:endParaRPr lang="en-US" sz="2800" i="0" dirty="0">
              <a:latin typeface="Calibri" panose="020F0502020204030204" pitchFamily="34" charset="0"/>
            </a:endParaRPr>
          </a:p>
          <a:p>
            <a:r>
              <a:rPr lang="en-US" sz="2800" i="0" dirty="0">
                <a:latin typeface="Calibri" panose="020F0502020204030204" pitchFamily="34" charset="0"/>
              </a:rPr>
              <a:t>Executive Director</a:t>
            </a:r>
          </a:p>
          <a:p>
            <a:r>
              <a:rPr lang="en-US" sz="2800" i="0" dirty="0">
                <a:latin typeface="Calibri" panose="020F0502020204030204" pitchFamily="34" charset="0"/>
              </a:rPr>
              <a:t>Tradeswomen Inc. </a:t>
            </a:r>
          </a:p>
          <a:p>
            <a:endParaRPr lang="en-US" sz="2800" i="0" dirty="0">
              <a:latin typeface="Calibri" panose="020F0502020204030204" pitchFamily="34" charset="0"/>
            </a:endParaRPr>
          </a:p>
          <a:p>
            <a:endParaRPr lang="en-US" sz="2800" i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2"/>
          </p:nvPr>
        </p:nvSpPr>
        <p:spPr>
          <a:xfrm>
            <a:off x="1772085" y="3083896"/>
            <a:ext cx="3840480" cy="2743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3"/>
          </p:nvPr>
        </p:nvSpPr>
        <p:spPr>
          <a:xfrm>
            <a:off x="1772084" y="4869180"/>
            <a:ext cx="3840481" cy="251460"/>
          </a:xfrm>
        </p:spPr>
        <p:txBody>
          <a:bodyPr/>
          <a:lstStyle/>
          <a:p>
            <a:r>
              <a:rPr lang="en-US" sz="2800" u="sng" dirty="0">
                <a:latin typeface="Calibri" panose="020F0502020204030204" pitchFamily="34" charset="0"/>
                <a:hlinkClick r:id="rId3"/>
              </a:rPr>
              <a:t>meg@tradeswomen.org</a:t>
            </a:r>
            <a:endParaRPr lang="en-US" sz="2800" dirty="0">
              <a:latin typeface="Calibri" panose="020F0502020204030204" pitchFamily="34" charset="0"/>
            </a:endParaRPr>
          </a:p>
          <a:p>
            <a:r>
              <a:rPr lang="en-US" sz="2800" dirty="0">
                <a:latin typeface="Calibri" panose="020F0502020204030204" pitchFamily="34" charset="0"/>
                <a:hlinkClick r:id="rId4"/>
              </a:rPr>
              <a:t>www.tradeswomen.org</a:t>
            </a:r>
            <a:endParaRPr lang="en-US" sz="2800" dirty="0">
              <a:latin typeface="Calibri" panose="020F0502020204030204" pitchFamily="34" charset="0"/>
            </a:endParaRPr>
          </a:p>
          <a:p>
            <a:endParaRPr lang="en-US" sz="2800" dirty="0">
              <a:latin typeface="Calibri" panose="020F0502020204030204" pitchFamily="34" charset="0"/>
            </a:endParaRPr>
          </a:p>
          <a:p>
            <a:endParaRPr lang="en-US" sz="2800" dirty="0">
              <a:latin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72084" y="4379357"/>
            <a:ext cx="6074057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>
              <a:latin typeface="Calibri" panose="020F0502020204030204" pitchFamily="34" charset="0"/>
            </a:endParaRPr>
          </a:p>
          <a:p>
            <a:endParaRPr lang="en-US" sz="2800" dirty="0">
              <a:latin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431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6220" y="1737252"/>
            <a:ext cx="4980609" cy="1470025"/>
          </a:xfrm>
        </p:spPr>
        <p:txBody>
          <a:bodyPr/>
          <a:lstStyle/>
          <a:p>
            <a:r>
              <a:rPr lang="en-US" dirty="0"/>
              <a:t>Best Practices for Adopting or Implementing Updated EEO Regulations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2"/>
          </p:nvPr>
        </p:nvSpPr>
        <p:spPr>
          <a:xfrm>
            <a:off x="5565979" y="5627734"/>
            <a:ext cx="3418783" cy="773865"/>
          </a:xfrm>
        </p:spPr>
        <p:txBody>
          <a:bodyPr/>
          <a:lstStyle/>
          <a:p>
            <a:r>
              <a:rPr lang="en-US" dirty="0">
                <a:latin typeface="Franklin Gothic Medium" panose="020B0603020102020204" pitchFamily="34" charset="0"/>
              </a:rPr>
              <a:t>Women in Apprenticeship and Non-Traditional Occupations Grantees</a:t>
            </a:r>
          </a:p>
        </p:txBody>
      </p:sp>
    </p:spTree>
    <p:extLst>
      <p:ext uri="{BB962C8B-B14F-4D97-AF65-F5344CB8AC3E}">
        <p14:creationId xmlns:p14="http://schemas.microsoft.com/office/powerpoint/2010/main" val="4030764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0899" y="1689561"/>
            <a:ext cx="4949528" cy="1168599"/>
          </a:xfrm>
        </p:spPr>
        <p:txBody>
          <a:bodyPr>
            <a:normAutofit fontScale="90000"/>
          </a:bodyPr>
          <a:lstStyle/>
          <a:p>
            <a:r>
              <a:rPr lang="en-US" dirty="0"/>
              <a:t>Best practices for adopting consistent regulations by SAAs </a:t>
            </a:r>
            <a:r>
              <a:rPr lang="en-US" dirty="0">
                <a:latin typeface="Calibri" panose="020F0502020204030204" pitchFamily="34" charset="0"/>
              </a:rPr>
              <a:t>   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63132" y="3462981"/>
            <a:ext cx="5240509" cy="893387"/>
          </a:xfrm>
        </p:spPr>
        <p:txBody>
          <a:bodyPr/>
          <a:lstStyle/>
          <a:p>
            <a:r>
              <a:rPr lang="en-US" dirty="0">
                <a:latin typeface="Franklin Gothic Medium" panose="020B0603020102020204" pitchFamily="34" charset="0"/>
              </a:rPr>
              <a:t>Patrick Reardon</a:t>
            </a:r>
          </a:p>
          <a:p>
            <a:r>
              <a:rPr lang="en-US" dirty="0">
                <a:latin typeface="Franklin Gothic Medium" panose="020B0603020102020204" pitchFamily="34" charset="0"/>
              </a:rPr>
              <a:t>Executive Administrator</a:t>
            </a:r>
          </a:p>
          <a:p>
            <a:r>
              <a:rPr lang="en-US" dirty="0">
                <a:latin typeface="Franklin Gothic Medium" panose="020B0603020102020204" pitchFamily="34" charset="0"/>
              </a:rPr>
              <a:t>Apprentice Ohio</a:t>
            </a:r>
          </a:p>
        </p:txBody>
      </p:sp>
    </p:spTree>
    <p:extLst>
      <p:ext uri="{BB962C8B-B14F-4D97-AF65-F5344CB8AC3E}">
        <p14:creationId xmlns:p14="http://schemas.microsoft.com/office/powerpoint/2010/main" val="15753068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State VS. FEDERAL Regulations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61870"/>
            <a:ext cx="7791450" cy="4654617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sz="2400" dirty="0">
                <a:ea typeface="Verdana" panose="020B0604030504040204" pitchFamily="34" charset="0"/>
                <a:cs typeface="Verdana" panose="020B0604030504040204" pitchFamily="34" charset="0"/>
              </a:rPr>
              <a:t>U.S. Department of Labor – Title 29 CFR Part 30 – final </a:t>
            </a:r>
            <a:r>
              <a:rPr lang="en-US" sz="2400" u="sng" dirty="0">
                <a:ea typeface="Verdana" panose="020B0604030504040204" pitchFamily="34" charset="0"/>
                <a:cs typeface="Verdana" panose="020B0604030504040204" pitchFamily="34" charset="0"/>
              </a:rPr>
              <a:t>federal</a:t>
            </a:r>
            <a:r>
              <a:rPr lang="en-US" sz="2400" dirty="0">
                <a:ea typeface="Verdana" panose="020B0604030504040204" pitchFamily="34" charset="0"/>
                <a:cs typeface="Verdana" panose="020B0604030504040204" pitchFamily="34" charset="0"/>
              </a:rPr>
              <a:t> rule – December 2016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>
                <a:ea typeface="Verdana" panose="020B0604030504040204" pitchFamily="34" charset="0"/>
                <a:cs typeface="Verdana" panose="020B0604030504040204" pitchFamily="34" charset="0"/>
              </a:rPr>
              <a:t> 29 CFR 30.18 – State Apprenticeship Agencies – submit draft </a:t>
            </a:r>
            <a:r>
              <a:rPr lang="en-US" sz="2400" u="sng" dirty="0">
                <a:ea typeface="Verdana" panose="020B0604030504040204" pitchFamily="34" charset="0"/>
                <a:cs typeface="Verdana" panose="020B0604030504040204" pitchFamily="34" charset="0"/>
              </a:rPr>
              <a:t>state</a:t>
            </a:r>
            <a:r>
              <a:rPr lang="en-US" sz="2400" dirty="0">
                <a:ea typeface="Verdana" panose="020B0604030504040204" pitchFamily="34" charset="0"/>
                <a:cs typeface="Verdana" panose="020B0604030504040204" pitchFamily="34" charset="0"/>
              </a:rPr>
              <a:t> regulations by January 18, 2018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>
                <a:ea typeface="Verdana" panose="020B0604030504040204" pitchFamily="34" charset="0"/>
                <a:cs typeface="Verdana" panose="020B0604030504040204" pitchFamily="34" charset="0"/>
              </a:rPr>
              <a:t> Sponsors have 180 days from date of U.S. Department of Labor approval to comply for </a:t>
            </a:r>
            <a:r>
              <a:rPr lang="en-US" sz="2400" u="sng" dirty="0">
                <a:ea typeface="Verdana" panose="020B0604030504040204" pitchFamily="34" charset="0"/>
                <a:cs typeface="Verdana" panose="020B0604030504040204" pitchFamily="34" charset="0"/>
              </a:rPr>
              <a:t>federal</a:t>
            </a:r>
            <a:r>
              <a:rPr lang="en-US" sz="2400" dirty="0">
                <a:ea typeface="Verdana" panose="020B0604030504040204" pitchFamily="34" charset="0"/>
                <a:cs typeface="Verdana" panose="020B0604030504040204" pitchFamily="34" charset="0"/>
              </a:rPr>
              <a:t> purposes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>
                <a:ea typeface="Verdana" panose="020B0604030504040204" pitchFamily="34" charset="0"/>
                <a:cs typeface="Verdana" panose="020B0604030504040204" pitchFamily="34" charset="0"/>
              </a:rPr>
              <a:t> Council subcommittee to review state regulations </a:t>
            </a:r>
          </a:p>
          <a:p>
            <a:pPr marL="457200" lvl="1" indent="0">
              <a:buNone/>
            </a:pPr>
            <a:endParaRPr lang="en-US" sz="2000" dirty="0"/>
          </a:p>
          <a:p>
            <a:pPr lvl="1"/>
            <a:endParaRPr lang="en-US" sz="2000" dirty="0"/>
          </a:p>
          <a:p>
            <a:pPr marL="457200" lvl="1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620037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2085" y="2458762"/>
            <a:ext cx="5095324" cy="566738"/>
          </a:xfrm>
        </p:spPr>
        <p:txBody>
          <a:bodyPr>
            <a:no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Patrick Reardon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0"/>
          </p:nvPr>
        </p:nvSpPr>
        <p:spPr>
          <a:xfrm>
            <a:off x="1772084" y="3640749"/>
            <a:ext cx="5882328" cy="354865"/>
          </a:xfrm>
        </p:spPr>
        <p:txBody>
          <a:bodyPr/>
          <a:lstStyle/>
          <a:p>
            <a:r>
              <a:rPr lang="en-US" sz="2800" i="0" dirty="0">
                <a:latin typeface="Calibri" panose="020F0502020204030204" pitchFamily="34" charset="0"/>
              </a:rPr>
              <a:t>Executive Administrator</a:t>
            </a:r>
          </a:p>
          <a:p>
            <a:r>
              <a:rPr lang="en-US" sz="2800" i="0" dirty="0" err="1">
                <a:latin typeface="Calibri" panose="020F0502020204030204" pitchFamily="34" charset="0"/>
              </a:rPr>
              <a:t>ApprenticeOhio</a:t>
            </a:r>
            <a:endParaRPr lang="en-US" sz="2800" i="0" dirty="0">
              <a:latin typeface="Calibri" panose="020F0502020204030204" pitchFamily="34" charset="0"/>
            </a:endParaRPr>
          </a:p>
          <a:p>
            <a:endParaRPr lang="en-US" sz="2800" i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2"/>
          </p:nvPr>
        </p:nvSpPr>
        <p:spPr>
          <a:xfrm>
            <a:off x="1772085" y="3083896"/>
            <a:ext cx="3840480" cy="27432"/>
          </a:xfrm>
        </p:spPr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3"/>
          </p:nvPr>
        </p:nvSpPr>
        <p:spPr>
          <a:xfrm>
            <a:off x="1772084" y="4595556"/>
            <a:ext cx="6826225" cy="354865"/>
          </a:xfrm>
        </p:spPr>
        <p:txBody>
          <a:bodyPr/>
          <a:lstStyle/>
          <a:p>
            <a:r>
              <a:rPr lang="en-US" sz="2800" u="sng" dirty="0">
                <a:latin typeface="Calibri" panose="020F0502020204030204" pitchFamily="34" charset="0"/>
                <a:hlinkClick r:id="rId2"/>
              </a:rPr>
              <a:t>Patrick.Reardon@jfs.ohio.gov</a:t>
            </a:r>
            <a:r>
              <a:rPr lang="en-US" sz="2800" u="sng" dirty="0"/>
              <a:t> </a:t>
            </a:r>
            <a:endParaRPr lang="en-US" sz="2800" dirty="0"/>
          </a:p>
          <a:p>
            <a:endParaRPr lang="en-US" sz="2800" dirty="0">
              <a:latin typeface="Calibri" panose="020F0502020204030204" pitchFamily="34" charset="0"/>
            </a:endParaRPr>
          </a:p>
          <a:p>
            <a:endParaRPr lang="en-US" sz="2800" dirty="0">
              <a:latin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72084" y="4595556"/>
            <a:ext cx="6074057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>
              <a:latin typeface="Calibri" panose="020F0502020204030204" pitchFamily="34" charset="0"/>
            </a:endParaRPr>
          </a:p>
          <a:p>
            <a:endParaRPr lang="en-US" sz="2800" dirty="0">
              <a:latin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4536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18886" y="2210671"/>
            <a:ext cx="4949528" cy="1168599"/>
          </a:xfrm>
        </p:spPr>
        <p:txBody>
          <a:bodyPr>
            <a:normAutofit/>
          </a:bodyPr>
          <a:lstStyle/>
          <a:p>
            <a:r>
              <a:rPr lang="en-US" dirty="0"/>
              <a:t>Anti-Harassment training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18886" y="3684070"/>
            <a:ext cx="5240509" cy="893387"/>
          </a:xfrm>
        </p:spPr>
        <p:txBody>
          <a:bodyPr/>
          <a:lstStyle/>
          <a:p>
            <a:r>
              <a:rPr lang="en-US" dirty="0">
                <a:latin typeface="Franklin Gothic Medium" panose="020B0603020102020204" pitchFamily="34" charset="0"/>
              </a:rPr>
              <a:t>Tiffany Thompson</a:t>
            </a:r>
          </a:p>
          <a:p>
            <a:r>
              <a:rPr lang="en-US" dirty="0">
                <a:latin typeface="Franklin Gothic Medium" panose="020B0603020102020204" pitchFamily="34" charset="0"/>
              </a:rPr>
              <a:t>Advocacy Program Manager</a:t>
            </a:r>
          </a:p>
          <a:p>
            <a:r>
              <a:rPr lang="en-US" dirty="0">
                <a:latin typeface="Franklin Gothic Medium" panose="020B0603020102020204" pitchFamily="34" charset="0"/>
              </a:rPr>
              <a:t>Oregon Tradeswomen</a:t>
            </a:r>
          </a:p>
        </p:txBody>
      </p:sp>
    </p:spTree>
    <p:extLst>
      <p:ext uri="{BB962C8B-B14F-4D97-AF65-F5344CB8AC3E}">
        <p14:creationId xmlns:p14="http://schemas.microsoft.com/office/powerpoint/2010/main" val="5690632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Oregon Tradeswomen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144" y="1150682"/>
            <a:ext cx="3490912" cy="4654550"/>
          </a:xfrm>
        </p:spPr>
      </p:pic>
    </p:spTree>
    <p:extLst>
      <p:ext uri="{BB962C8B-B14F-4D97-AF65-F5344CB8AC3E}">
        <p14:creationId xmlns:p14="http://schemas.microsoft.com/office/powerpoint/2010/main" val="37752456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Levels of Training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350" y="1209470"/>
            <a:ext cx="2919566" cy="4654617"/>
          </a:xfrm>
        </p:spPr>
        <p:txBody>
          <a:bodyPr/>
          <a:lstStyle/>
          <a:p>
            <a:r>
              <a:rPr lang="en-US" sz="2400" b="1" dirty="0">
                <a:latin typeface="Calibri" panose="020F0502020204030204" pitchFamily="34" charset="0"/>
              </a:rPr>
              <a:t>Response</a:t>
            </a:r>
          </a:p>
          <a:p>
            <a:pPr lvl="1"/>
            <a:r>
              <a:rPr lang="en-US" sz="2200" dirty="0">
                <a:latin typeface="Calibri" panose="020F0502020204030204" pitchFamily="34" charset="0"/>
              </a:rPr>
              <a:t>“After” an incident</a:t>
            </a:r>
          </a:p>
          <a:p>
            <a:pPr lvl="1"/>
            <a:r>
              <a:rPr lang="en-US" sz="2200" dirty="0">
                <a:latin typeface="Calibri" panose="020F0502020204030204" pitchFamily="34" charset="0"/>
              </a:rPr>
              <a:t>Focus on legal definitions</a:t>
            </a:r>
          </a:p>
          <a:p>
            <a:pPr lvl="1"/>
            <a:r>
              <a:rPr lang="en-US" sz="2200" dirty="0">
                <a:latin typeface="Calibri" panose="020F0502020204030204" pitchFamily="34" charset="0"/>
              </a:rPr>
              <a:t>Outline policies </a:t>
            </a:r>
          </a:p>
          <a:p>
            <a:pPr lvl="1"/>
            <a:r>
              <a:rPr lang="en-US" sz="2200" dirty="0">
                <a:latin typeface="Calibri" panose="020F0502020204030204" pitchFamily="34" charset="0"/>
              </a:rPr>
              <a:t>Explain reporting process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marL="457200" lvl="1" indent="0">
              <a:buNone/>
            </a:pPr>
            <a:endParaRPr lang="en-US" sz="20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670174" y="1209469"/>
            <a:ext cx="2644775" cy="465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752832"/>
              </a:buClr>
              <a:buFont typeface="Wingdings" panose="05000000000000000000" pitchFamily="2" charset="2"/>
              <a:buChar char="Ø"/>
              <a:defRPr sz="3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752832"/>
              </a:buClr>
              <a:buFont typeface="Arial" panose="020B0604020202020204" pitchFamily="34" charset="0"/>
              <a:buChar char="•"/>
              <a:defRPr sz="2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752832"/>
              </a:buClr>
              <a:buFont typeface="Myriad Pro" panose="020B0503030403020204" pitchFamily="34" charset="0"/>
              <a:buChar char="–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75283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752832"/>
              </a:buClr>
              <a:buFont typeface="Arial"/>
              <a:buChar char="»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latin typeface="Calibri" panose="020F0502020204030204" pitchFamily="34" charset="0"/>
              </a:rPr>
              <a:t>Intervention 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</a:rPr>
              <a:t>“</a:t>
            </a:r>
            <a:r>
              <a:rPr lang="en-US" sz="2200" dirty="0">
                <a:latin typeface="Calibri" panose="020F0502020204030204" pitchFamily="34" charset="0"/>
              </a:rPr>
              <a:t>During” an incident </a:t>
            </a:r>
          </a:p>
          <a:p>
            <a:pPr lvl="1"/>
            <a:r>
              <a:rPr lang="en-US" sz="2200" dirty="0">
                <a:latin typeface="Calibri" panose="020F0502020204030204" pitchFamily="34" charset="0"/>
              </a:rPr>
              <a:t>Focus on immediacy </a:t>
            </a:r>
          </a:p>
          <a:p>
            <a:pPr lvl="1"/>
            <a:r>
              <a:rPr lang="en-US" sz="2200" dirty="0">
                <a:latin typeface="Calibri" panose="020F0502020204030204" pitchFamily="34" charset="0"/>
              </a:rPr>
              <a:t>Awareness training</a:t>
            </a:r>
          </a:p>
          <a:p>
            <a:pPr lvl="1"/>
            <a:r>
              <a:rPr lang="en-US" sz="2200" dirty="0">
                <a:latin typeface="Calibri" panose="020F0502020204030204" pitchFamily="34" charset="0"/>
              </a:rPr>
              <a:t>Skill Building 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marL="457200" lvl="1" indent="0">
              <a:buFont typeface="Arial" panose="020B0604020202020204" pitchFamily="34" charset="0"/>
              <a:buNone/>
            </a:pPr>
            <a:endParaRPr lang="en-US" sz="20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153024" y="1209469"/>
            <a:ext cx="2886076" cy="465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752832"/>
              </a:buClr>
              <a:buFont typeface="Wingdings" panose="05000000000000000000" pitchFamily="2" charset="2"/>
              <a:buChar char="Ø"/>
              <a:defRPr sz="3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752832"/>
              </a:buClr>
              <a:buFont typeface="Arial" panose="020B0604020202020204" pitchFamily="34" charset="0"/>
              <a:buChar char="•"/>
              <a:defRPr sz="2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752832"/>
              </a:buClr>
              <a:buFont typeface="Myriad Pro" panose="020B0503030403020204" pitchFamily="34" charset="0"/>
              <a:buChar char="–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75283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752832"/>
              </a:buClr>
              <a:buFont typeface="Arial"/>
              <a:buChar char="»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latin typeface="Calibri" panose="020F0502020204030204" pitchFamily="34" charset="0"/>
              </a:rPr>
              <a:t>Prevention</a:t>
            </a:r>
          </a:p>
          <a:p>
            <a:pPr lvl="1"/>
            <a:r>
              <a:rPr lang="en-US" sz="2200" dirty="0">
                <a:latin typeface="Calibri" panose="020F0502020204030204" pitchFamily="34" charset="0"/>
              </a:rPr>
              <a:t>“Before” an incident </a:t>
            </a:r>
          </a:p>
          <a:p>
            <a:pPr lvl="1"/>
            <a:r>
              <a:rPr lang="en-US" sz="2200" dirty="0">
                <a:latin typeface="Calibri" panose="020F0502020204030204" pitchFamily="34" charset="0"/>
              </a:rPr>
              <a:t>Focus on culture shift</a:t>
            </a:r>
          </a:p>
          <a:p>
            <a:pPr lvl="1"/>
            <a:r>
              <a:rPr lang="en-US" sz="2200" dirty="0">
                <a:latin typeface="Calibri" panose="020F0502020204030204" pitchFamily="34" charset="0"/>
              </a:rPr>
              <a:t>Communicate expectations verbally and non-verbally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marL="457200" lvl="1" indent="0">
              <a:buFont typeface="Arial" panose="020B0604020202020204" pitchFamily="34" charset="0"/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237463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cs typeface="Arial" panose="020B0604020202020204" pitchFamily="34" charset="0"/>
              </a:rPr>
              <a:t>Response: DOL Office of Apprenticeship</a:t>
            </a:r>
            <a:endParaRPr lang="en-US" b="1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47325"/>
            <a:ext cx="6908800" cy="3979249"/>
          </a:xfrm>
        </p:spPr>
      </p:pic>
    </p:spTree>
    <p:extLst>
      <p:ext uri="{BB962C8B-B14F-4D97-AF65-F5344CB8AC3E}">
        <p14:creationId xmlns:p14="http://schemas.microsoft.com/office/powerpoint/2010/main" val="29059088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884" y="320728"/>
            <a:ext cx="7477432" cy="774492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Response: </a:t>
            </a:r>
            <a:r>
              <a:rPr lang="en-US" sz="3600" dirty="0">
                <a:cs typeface="Arial" panose="020B0604020202020204" pitchFamily="34" charset="0"/>
              </a:rPr>
              <a:t>Equal Employment Opportunity Commission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66568"/>
            <a:ext cx="7460713" cy="3483098"/>
          </a:xfrm>
        </p:spPr>
      </p:pic>
    </p:spTree>
    <p:extLst>
      <p:ext uri="{BB962C8B-B14F-4D97-AF65-F5344CB8AC3E}">
        <p14:creationId xmlns:p14="http://schemas.microsoft.com/office/powerpoint/2010/main" val="28846149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Intervention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2438" y="2084260"/>
            <a:ext cx="3170903" cy="2340257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Worksafe</a:t>
            </a:r>
            <a:r>
              <a:rPr lang="en-US" dirty="0"/>
              <a:t> BC</a:t>
            </a:r>
          </a:p>
          <a:p>
            <a:r>
              <a:rPr lang="en-US" dirty="0"/>
              <a:t>Bystander Intervention</a:t>
            </a:r>
          </a:p>
        </p:txBody>
      </p:sp>
      <p:pic>
        <p:nvPicPr>
          <p:cNvPr id="4" name="vwyZb0pw3lo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57200" y="2084260"/>
            <a:ext cx="4160457" cy="2340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5832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</a:t>
            </a:r>
          </a:p>
        </p:txBody>
      </p:sp>
    </p:spTree>
    <p:extLst>
      <p:ext uri="{BB962C8B-B14F-4D97-AF65-F5344CB8AC3E}">
        <p14:creationId xmlns:p14="http://schemas.microsoft.com/office/powerpoint/2010/main" val="1361051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3814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Prevention</a:t>
            </a:r>
          </a:p>
        </p:txBody>
      </p:sp>
      <p:graphicFrame>
        <p:nvGraphicFramePr>
          <p:cNvPr id="3" name="Content Placeholder 4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023127634"/>
              </p:ext>
            </p:extLst>
          </p:nvPr>
        </p:nvGraphicFramePr>
        <p:xfrm>
          <a:off x="1320800" y="1406525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599176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2085" y="2458762"/>
            <a:ext cx="5095324" cy="566738"/>
          </a:xfrm>
        </p:spPr>
        <p:txBody>
          <a:bodyPr>
            <a:no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Tiffany Thompson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0"/>
          </p:nvPr>
        </p:nvSpPr>
        <p:spPr>
          <a:xfrm>
            <a:off x="1772084" y="3519265"/>
            <a:ext cx="5882328" cy="354865"/>
          </a:xfrm>
        </p:spPr>
        <p:txBody>
          <a:bodyPr/>
          <a:lstStyle/>
          <a:p>
            <a:r>
              <a:rPr lang="en-US" sz="2800" i="0" dirty="0">
                <a:solidFill>
                  <a:schemeClr val="tx1"/>
                </a:solidFill>
                <a:latin typeface="Calibri" panose="020F0502020204030204" pitchFamily="34" charset="0"/>
              </a:rPr>
              <a:t>Advocacy Program Manager</a:t>
            </a:r>
            <a:br>
              <a:rPr lang="en-US" sz="2800" i="0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en-US" sz="2800" i="0" dirty="0">
                <a:solidFill>
                  <a:schemeClr val="tx1"/>
                </a:solidFill>
                <a:latin typeface="Calibri" panose="020F0502020204030204" pitchFamily="34" charset="0"/>
              </a:rPr>
              <a:t>Oregon Tradeswomen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2"/>
          </p:nvPr>
        </p:nvSpPr>
        <p:spPr>
          <a:xfrm>
            <a:off x="1772085" y="3083896"/>
            <a:ext cx="3840480" cy="27432"/>
          </a:xfrm>
        </p:spPr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3"/>
          </p:nvPr>
        </p:nvSpPr>
        <p:spPr>
          <a:xfrm>
            <a:off x="1772084" y="4418124"/>
            <a:ext cx="6826225" cy="354865"/>
          </a:xfrm>
        </p:spPr>
        <p:txBody>
          <a:bodyPr/>
          <a:lstStyle/>
          <a:p>
            <a:r>
              <a:rPr lang="en-US" sz="2800" dirty="0">
                <a:latin typeface="Calibri" panose="020F0502020204030204" pitchFamily="34" charset="0"/>
                <a:hlinkClick r:id="rId2"/>
              </a:rPr>
              <a:t>tiffany@tradeswomen.net</a:t>
            </a:r>
            <a:endParaRPr lang="en-US" sz="2800" dirty="0">
              <a:latin typeface="Calibri" panose="020F0502020204030204" pitchFamily="34" charset="0"/>
            </a:endParaRPr>
          </a:p>
          <a:p>
            <a:endParaRPr lang="en-US" sz="2800" dirty="0">
              <a:latin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72084" y="4595556"/>
            <a:ext cx="6074057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hlinkClick r:id="rId3"/>
              </a:rPr>
              <a:t>www.tradeswomen.net</a:t>
            </a:r>
            <a:endParaRPr lang="en-US" sz="2800" dirty="0">
              <a:latin typeface="Calibri" panose="020F0502020204030204" pitchFamily="34" charset="0"/>
            </a:endParaRPr>
          </a:p>
          <a:p>
            <a:endParaRPr lang="en-US" sz="2800" dirty="0">
              <a:latin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5234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Western Resource for Women in Apprenticeship</a:t>
            </a:r>
          </a:p>
          <a:p>
            <a:pPr lvl="2"/>
            <a:r>
              <a:rPr lang="en-US" dirty="0">
                <a:latin typeface="+mj-lt"/>
                <a:hlinkClick r:id="rId2"/>
              </a:rPr>
              <a:t>womeninapprenticeship.org</a:t>
            </a:r>
            <a:endParaRPr lang="en-US" dirty="0">
              <a:latin typeface="+mj-lt"/>
            </a:endParaRPr>
          </a:p>
          <a:p>
            <a:r>
              <a:rPr lang="en-US" dirty="0"/>
              <a:t>National Center for Women’s Equity in Apprenticeship and Employment </a:t>
            </a:r>
          </a:p>
          <a:p>
            <a:pPr lvl="2"/>
            <a:r>
              <a:rPr lang="en-US" dirty="0">
                <a:latin typeface="+mj-lt"/>
                <a:hlinkClick r:id="rId3"/>
              </a:rPr>
              <a:t>www.womensequitycenter.org</a:t>
            </a:r>
            <a:r>
              <a:rPr lang="en-US" dirty="0">
                <a:latin typeface="+mj-lt"/>
              </a:rPr>
              <a:t> </a:t>
            </a:r>
          </a:p>
          <a:p>
            <a:r>
              <a:rPr lang="en-US" dirty="0"/>
              <a:t>DOL Office of Apprenticeship</a:t>
            </a:r>
          </a:p>
          <a:p>
            <a:pPr lvl="2"/>
            <a:r>
              <a:rPr lang="en-US" dirty="0">
                <a:hlinkClick r:id="rId4"/>
              </a:rPr>
              <a:t>www.doleta.gov/oa/eeo/anti_harassment_resources/</a:t>
            </a:r>
            <a:endParaRPr lang="en-US" dirty="0"/>
          </a:p>
          <a:p>
            <a:r>
              <a:rPr lang="en-US" dirty="0"/>
              <a:t>Equal Employment Opportunity Commission</a:t>
            </a:r>
          </a:p>
          <a:p>
            <a:pPr lvl="2"/>
            <a:r>
              <a:rPr lang="en-US" dirty="0">
                <a:latin typeface="Arial "/>
                <a:hlinkClick r:id="rId5"/>
              </a:rPr>
              <a:t>www.eeoc.gov/eeoc/task_force/harassment/report.cfm</a:t>
            </a:r>
            <a:endParaRPr lang="en-US" dirty="0">
              <a:latin typeface="Arial 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Bystander Intervention</a:t>
            </a:r>
          </a:p>
          <a:p>
            <a:pPr lvl="2"/>
            <a:r>
              <a:rPr lang="en-US" sz="1500" dirty="0">
                <a:latin typeface="+mj-lt"/>
                <a:hlinkClick r:id="rId6"/>
              </a:rPr>
              <a:t>www.itsonus.org</a:t>
            </a:r>
            <a:endParaRPr lang="en-US" sz="1500" dirty="0">
              <a:latin typeface="+mj-lt"/>
            </a:endParaRPr>
          </a:p>
          <a:p>
            <a:r>
              <a:rPr lang="en-US" dirty="0" err="1"/>
              <a:t>Worksafe</a:t>
            </a:r>
            <a:r>
              <a:rPr lang="en-US" dirty="0"/>
              <a:t> BC</a:t>
            </a:r>
          </a:p>
          <a:p>
            <a:pPr lvl="2"/>
            <a:r>
              <a:rPr lang="en-US" sz="1500" dirty="0">
                <a:hlinkClick r:id="rId7"/>
              </a:rPr>
              <a:t>www.worksafebc.com/en/health-safety/hazards-exposures/bullying-harassment/resource-tool-kit</a:t>
            </a:r>
            <a:endParaRPr lang="en-US" sz="1500" dirty="0"/>
          </a:p>
          <a:p>
            <a:r>
              <a:rPr lang="en-US" dirty="0"/>
              <a:t>Video</a:t>
            </a:r>
          </a:p>
          <a:p>
            <a:pPr lvl="2"/>
            <a:r>
              <a:rPr lang="en-US" dirty="0">
                <a:hlinkClick r:id="rId8"/>
              </a:rPr>
              <a:t>www.youtube.com/watch?v=3KdXNTs5uCs</a:t>
            </a:r>
            <a:endParaRPr lang="en-US" dirty="0"/>
          </a:p>
          <a:p>
            <a:r>
              <a:rPr lang="en-US" dirty="0"/>
              <a:t>Green Dot</a:t>
            </a:r>
          </a:p>
          <a:p>
            <a:pPr lvl="2"/>
            <a:r>
              <a:rPr lang="en-US" dirty="0">
                <a:hlinkClick r:id="rId9"/>
              </a:rPr>
              <a:t>www.livethegreendot.com</a:t>
            </a:r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8854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40667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160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713" y="2035969"/>
            <a:ext cx="4837112" cy="533400"/>
          </a:xfrm>
        </p:spPr>
        <p:txBody>
          <a:bodyPr>
            <a:noAutofit/>
          </a:bodyPr>
          <a:lstStyle/>
          <a:p>
            <a:r>
              <a:rPr lang="en-US" sz="4400" dirty="0"/>
              <a:t>Felecia Hart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630363" y="2569369"/>
            <a:ext cx="4837112" cy="354807"/>
          </a:xfrm>
        </p:spPr>
        <p:txBody>
          <a:bodyPr>
            <a:noAutofit/>
          </a:bodyPr>
          <a:lstStyle/>
          <a:p>
            <a:r>
              <a:rPr lang="en-US" sz="3200" i="0" dirty="0"/>
              <a:t>Office of Apprenticeship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1"/>
          </p:nvPr>
        </p:nvSpPr>
        <p:spPr>
          <a:xfrm>
            <a:off x="1630363" y="3102769"/>
            <a:ext cx="5970587" cy="354807"/>
          </a:xfrm>
        </p:spPr>
        <p:txBody>
          <a:bodyPr>
            <a:noAutofit/>
          </a:bodyPr>
          <a:lstStyle/>
          <a:p>
            <a:r>
              <a:rPr lang="en-US" sz="3200" dirty="0"/>
              <a:t>U.S. Department of Labor</a:t>
            </a:r>
          </a:p>
        </p:txBody>
      </p:sp>
    </p:spTree>
    <p:extLst>
      <p:ext uri="{BB962C8B-B14F-4D97-AF65-F5344CB8AC3E}">
        <p14:creationId xmlns:p14="http://schemas.microsoft.com/office/powerpoint/2010/main" val="3706395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283110"/>
            <a:ext cx="8019435" cy="4141814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</a:rPr>
              <a:t>The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</a:rPr>
              <a:t>Women in Apprenticeship and Nontraditional Occupations (WANTO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</a:rPr>
              <a:t>) Act of 1992 authorized the U.S. Department of Labor to award grants to Community-based Organizations to assist employers and labor unions in promoting the recruitment, training, employment and retention of women in apprenticeship and nontraditional occupations.</a:t>
            </a:r>
          </a:p>
          <a:p>
            <a:endParaRPr lang="en-US" sz="24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</a:rPr>
              <a:t>The U.S. Department of Labor funded a total of $1,998,000 in grants to help women through the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</a:rPr>
              <a:t>WANTO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</a:rPr>
              <a:t> program, an initiative designed to recruit, train and retain women in high-skill occupations in advanced manufacturing, transportation, energy, construction, information technology and other industries.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1350" b="1" dirty="0"/>
          </a:p>
          <a:p>
            <a:pPr marL="82296" indent="0">
              <a:buNone/>
            </a:pPr>
            <a:endParaRPr lang="en-US" sz="1350" b="1" dirty="0"/>
          </a:p>
          <a:p>
            <a:pPr marL="82296" indent="0">
              <a:buNone/>
            </a:pPr>
            <a:endParaRPr lang="en-US" sz="1350" b="1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WANTO OVERVIEW</a:t>
            </a:r>
          </a:p>
        </p:txBody>
      </p:sp>
    </p:spTree>
    <p:extLst>
      <p:ext uri="{BB962C8B-B14F-4D97-AF65-F5344CB8AC3E}">
        <p14:creationId xmlns:p14="http://schemas.microsoft.com/office/powerpoint/2010/main" val="3752321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14450" y="1968246"/>
            <a:ext cx="6686550" cy="34610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100" dirty="0"/>
              <a:t>	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64785"/>
            <a:ext cx="8001000" cy="857250"/>
          </a:xfrm>
        </p:spPr>
        <p:txBody>
          <a:bodyPr>
            <a:normAutofit/>
          </a:bodyPr>
          <a:lstStyle/>
          <a:p>
            <a:r>
              <a:rPr lang="en-US" sz="3000" dirty="0"/>
              <a:t>WANTO Regional Technical Assistance Centers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165124" y="1639587"/>
            <a:ext cx="6641273" cy="3812746"/>
            <a:chOff x="363981" y="1425387"/>
            <a:chExt cx="8855031" cy="5083661"/>
          </a:xfrm>
        </p:grpSpPr>
        <p:grpSp>
          <p:nvGrpSpPr>
            <p:cNvPr id="6" name="Group 16"/>
            <p:cNvGrpSpPr/>
            <p:nvPr/>
          </p:nvGrpSpPr>
          <p:grpSpPr>
            <a:xfrm>
              <a:off x="423442" y="1425387"/>
              <a:ext cx="8297116" cy="4741209"/>
              <a:chOff x="423442" y="1425387"/>
              <a:chExt cx="8297116" cy="4741209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3442" y="1425387"/>
                <a:ext cx="8297116" cy="4741209"/>
              </a:xfrm>
              <a:prstGeom prst="rect">
                <a:avLst/>
              </a:prstGeom>
            </p:spPr>
          </p:pic>
          <p:grpSp>
            <p:nvGrpSpPr>
              <p:cNvPr id="11" name="Group 15"/>
              <p:cNvGrpSpPr/>
              <p:nvPr/>
            </p:nvGrpSpPr>
            <p:grpSpPr>
              <a:xfrm>
                <a:off x="676836" y="1963271"/>
                <a:ext cx="7255739" cy="1992071"/>
                <a:chOff x="676836" y="1963271"/>
                <a:chExt cx="7255739" cy="1992071"/>
              </a:xfrm>
            </p:grpSpPr>
            <p:sp>
              <p:nvSpPr>
                <p:cNvPr id="12" name="5-Point Star 8"/>
                <p:cNvSpPr/>
                <p:nvPr/>
              </p:nvSpPr>
              <p:spPr>
                <a:xfrm>
                  <a:off x="712694" y="1963271"/>
                  <a:ext cx="242047" cy="228600"/>
                </a:xfrm>
                <a:prstGeom prst="star5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dirty="0"/>
                </a:p>
              </p:txBody>
            </p:sp>
            <p:sp>
              <p:nvSpPr>
                <p:cNvPr id="13" name="5-Point Star 12"/>
                <p:cNvSpPr/>
                <p:nvPr/>
              </p:nvSpPr>
              <p:spPr>
                <a:xfrm>
                  <a:off x="676836" y="2316707"/>
                  <a:ext cx="242047" cy="228600"/>
                </a:xfrm>
                <a:prstGeom prst="star5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dirty="0"/>
                </a:p>
              </p:txBody>
            </p:sp>
            <p:sp>
              <p:nvSpPr>
                <p:cNvPr id="14" name="5-Point Star 13"/>
                <p:cNvSpPr/>
                <p:nvPr/>
              </p:nvSpPr>
              <p:spPr>
                <a:xfrm>
                  <a:off x="747363" y="3726742"/>
                  <a:ext cx="242047" cy="228600"/>
                </a:xfrm>
                <a:prstGeom prst="star5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dirty="0"/>
                </a:p>
              </p:txBody>
            </p:sp>
            <p:sp>
              <p:nvSpPr>
                <p:cNvPr id="15" name="5-Point Star 14"/>
                <p:cNvSpPr/>
                <p:nvPr/>
              </p:nvSpPr>
              <p:spPr>
                <a:xfrm>
                  <a:off x="5625352" y="2968889"/>
                  <a:ext cx="242047" cy="228600"/>
                </a:xfrm>
                <a:prstGeom prst="star5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dirty="0"/>
                </a:p>
              </p:txBody>
            </p:sp>
            <p:sp>
              <p:nvSpPr>
                <p:cNvPr id="16" name="5-Point Star 15"/>
                <p:cNvSpPr/>
                <p:nvPr/>
              </p:nvSpPr>
              <p:spPr>
                <a:xfrm>
                  <a:off x="6347013" y="3158451"/>
                  <a:ext cx="242047" cy="228600"/>
                </a:xfrm>
                <a:prstGeom prst="star5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dirty="0"/>
                </a:p>
              </p:txBody>
            </p:sp>
            <p:sp>
              <p:nvSpPr>
                <p:cNvPr id="17" name="5-Point Star 16"/>
                <p:cNvSpPr/>
                <p:nvPr/>
              </p:nvSpPr>
              <p:spPr>
                <a:xfrm>
                  <a:off x="7690528" y="3259304"/>
                  <a:ext cx="242047" cy="228600"/>
                </a:xfrm>
                <a:prstGeom prst="star5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dirty="0"/>
                </a:p>
              </p:txBody>
            </p:sp>
          </p:grpSp>
        </p:grpSp>
        <p:sp>
          <p:nvSpPr>
            <p:cNvPr id="7" name="TextBox 6"/>
            <p:cNvSpPr txBox="1"/>
            <p:nvPr/>
          </p:nvSpPr>
          <p:spPr>
            <a:xfrm>
              <a:off x="363981" y="5000943"/>
              <a:ext cx="7106911" cy="1508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b="1" dirty="0">
                  <a:latin typeface="Calibri" panose="020F0502020204030204" pitchFamily="34" charset="0"/>
                </a:rPr>
                <a:t>Western WANTO Consortium</a:t>
              </a:r>
            </a:p>
            <a:p>
              <a:r>
                <a:rPr lang="en-US" sz="1350" dirty="0">
                  <a:latin typeface="Calibri" panose="020F0502020204030204" pitchFamily="34" charset="0"/>
                </a:rPr>
                <a:t>Oregon Tradeswomen, Inc.</a:t>
              </a:r>
            </a:p>
            <a:p>
              <a:r>
                <a:rPr lang="en-US" sz="1350" dirty="0">
                  <a:latin typeface="Calibri" panose="020F0502020204030204" pitchFamily="34" charset="0"/>
                </a:rPr>
                <a:t>Tradeswomen, Inc. (CA)</a:t>
              </a:r>
            </a:p>
            <a:p>
              <a:r>
                <a:rPr lang="en-US" sz="1350" dirty="0">
                  <a:latin typeface="Calibri" panose="020F0502020204030204" pitchFamily="34" charset="0"/>
                </a:rPr>
                <a:t>Apprenticeship and Nontraditional Employment for Women (ANEW – WA)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598138" y="2528535"/>
              <a:ext cx="2689413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b="1" dirty="0">
                  <a:latin typeface="Calibri" panose="020F0502020204030204" pitchFamily="34" charset="0"/>
                </a:rPr>
                <a:t>Chicago Women in Trades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529599" y="1481794"/>
              <a:ext cx="2689413" cy="954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b="1" dirty="0">
                  <a:latin typeface="Calibri" panose="020F0502020204030204" pitchFamily="34" charset="0"/>
                </a:rPr>
                <a:t>Nontraditional Employment for Women (NEW NYC</a:t>
              </a:r>
              <a:r>
                <a:rPr lang="en-US" sz="1350" b="1" dirty="0"/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924724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Patrick Reardon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Tiffany Thompson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39833" y="354571"/>
            <a:ext cx="4675187" cy="331230"/>
          </a:xfrm>
        </p:spPr>
        <p:txBody>
          <a:bodyPr>
            <a:normAutofit fontScale="90000"/>
          </a:bodyPr>
          <a:lstStyle/>
          <a:p>
            <a:r>
              <a:rPr lang="en-US" dirty="0"/>
              <a:t>Meg Vasey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Executive Director</a:t>
            </a:r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5" r="5295"/>
          <a:stretch>
            <a:fillRect/>
          </a:stretch>
        </p:blipFill>
        <p:spPr>
          <a:xfrm>
            <a:off x="558941" y="4170695"/>
            <a:ext cx="1193659" cy="1641281"/>
          </a:xfrm>
        </p:spPr>
      </p:pic>
      <p:sp>
        <p:nvSpPr>
          <p:cNvPr id="7" name="Text Placeholder 6"/>
          <p:cNvSpPr>
            <a:spLocks noGrp="1"/>
          </p:cNvSpPr>
          <p:nvPr>
            <p:ph type="body" sz="half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Tradeswomen Inc.</a:t>
            </a:r>
          </a:p>
          <a:p>
            <a:r>
              <a:rPr lang="en-US" dirty="0"/>
              <a:t>Oakland, CA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2"/>
          </p:nvPr>
        </p:nvSpPr>
        <p:spPr/>
        <p:txBody>
          <a:bodyPr/>
          <a:lstStyle/>
          <a:p>
            <a:r>
              <a:rPr lang="en-US" dirty="0"/>
              <a:t>Advocacy Program Manager</a:t>
            </a:r>
          </a:p>
        </p:txBody>
      </p:sp>
      <p:pic>
        <p:nvPicPr>
          <p:cNvPr id="14" name="Picture Placeholder 13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6" r="13636"/>
          <a:stretch>
            <a:fillRect/>
          </a:stretch>
        </p:blipFill>
        <p:spPr>
          <a:xfrm>
            <a:off x="2339975" y="2081213"/>
            <a:ext cx="1193800" cy="1641475"/>
          </a:xfrm>
        </p:spPr>
      </p:pic>
      <p:sp>
        <p:nvSpPr>
          <p:cNvPr id="10" name="Text Placeholder 9"/>
          <p:cNvSpPr>
            <a:spLocks noGrp="1"/>
          </p:cNvSpPr>
          <p:nvPr>
            <p:ph type="body" sz="half" idx="14"/>
          </p:nvPr>
        </p:nvSpPr>
        <p:spPr/>
        <p:txBody>
          <a:bodyPr>
            <a:normAutofit/>
          </a:bodyPr>
          <a:lstStyle/>
          <a:p>
            <a:r>
              <a:rPr lang="en-US" dirty="0"/>
              <a:t>Oregon Tradeswomen </a:t>
            </a:r>
          </a:p>
          <a:p>
            <a:r>
              <a:rPr lang="en-US" dirty="0"/>
              <a:t>Portland, OR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r>
              <a:rPr lang="en-US" dirty="0"/>
              <a:t>Executive Administrator</a:t>
            </a:r>
          </a:p>
        </p:txBody>
      </p:sp>
      <p:pic>
        <p:nvPicPr>
          <p:cNvPr id="12" name="Picture Placeholder 11"/>
          <p:cNvPicPr>
            <a:picLocks noGrp="1" noChangeAspect="1"/>
          </p:cNvPicPr>
          <p:nvPr>
            <p:ph type="pic" sz="quarter" idx="17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6" r="19906"/>
          <a:stretch>
            <a:fillRect/>
          </a:stretch>
        </p:blipFill>
        <p:spPr>
          <a:xfrm>
            <a:off x="558941" y="304800"/>
            <a:ext cx="1193659" cy="1641281"/>
          </a:xfrm>
        </p:spPr>
      </p:pic>
      <p:sp>
        <p:nvSpPr>
          <p:cNvPr id="13" name="Text Placeholder 12"/>
          <p:cNvSpPr>
            <a:spLocks noGrp="1"/>
          </p:cNvSpPr>
          <p:nvPr>
            <p:ph type="body" sz="half" idx="18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ApprenticeOhio</a:t>
            </a:r>
            <a:endParaRPr lang="en-US" dirty="0"/>
          </a:p>
          <a:p>
            <a:r>
              <a:rPr lang="en-US" dirty="0"/>
              <a:t>Columbus, OH</a:t>
            </a:r>
          </a:p>
        </p:txBody>
      </p:sp>
    </p:spTree>
    <p:extLst>
      <p:ext uri="{BB962C8B-B14F-4D97-AF65-F5344CB8AC3E}">
        <p14:creationId xmlns:p14="http://schemas.microsoft.com/office/powerpoint/2010/main" val="24820593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latin typeface="Calibri" panose="020F0502020204030204" pitchFamily="34" charset="0"/>
              </a:rPr>
              <a:t>1:00 pm  </a:t>
            </a:r>
            <a:r>
              <a:rPr lang="en-US" sz="2400" dirty="0">
                <a:latin typeface="Calibri" panose="020F0502020204030204" pitchFamily="34" charset="0"/>
              </a:rPr>
              <a:t>| Introduction </a:t>
            </a:r>
          </a:p>
          <a:p>
            <a:r>
              <a:rPr lang="en-US" sz="2400" b="1" dirty="0">
                <a:latin typeface="Calibri" panose="020F0502020204030204" pitchFamily="34" charset="0"/>
              </a:rPr>
              <a:t>1:05 pm </a:t>
            </a:r>
            <a:r>
              <a:rPr lang="en-US" sz="2400" dirty="0">
                <a:latin typeface="Calibri" panose="020F0502020204030204" pitchFamily="34" charset="0"/>
              </a:rPr>
              <a:t> | Overview of Updated EEO Regulations and Best Practices for Implementing the Regulations by Programs Registered with OA </a:t>
            </a:r>
          </a:p>
          <a:p>
            <a:r>
              <a:rPr lang="en-US" sz="2400" b="1" dirty="0">
                <a:latin typeface="Calibri" panose="020F0502020204030204" pitchFamily="34" charset="0"/>
              </a:rPr>
              <a:t>1:20</a:t>
            </a:r>
            <a:r>
              <a:rPr lang="en-US" sz="2400" dirty="0">
                <a:latin typeface="Calibri" panose="020F0502020204030204" pitchFamily="34" charset="0"/>
              </a:rPr>
              <a:t> </a:t>
            </a:r>
            <a:r>
              <a:rPr lang="en-US" sz="2400" b="1" dirty="0">
                <a:latin typeface="Calibri" panose="020F0502020204030204" pitchFamily="34" charset="0"/>
              </a:rPr>
              <a:t>pm</a:t>
            </a:r>
            <a:r>
              <a:rPr lang="en-US" sz="2400" dirty="0">
                <a:latin typeface="Calibri" panose="020F0502020204030204" pitchFamily="34" charset="0"/>
              </a:rPr>
              <a:t>  | Best practices for adopting consistent regulations by SAAs         </a:t>
            </a:r>
          </a:p>
          <a:p>
            <a:r>
              <a:rPr lang="en-US" sz="2400" b="1" dirty="0">
                <a:latin typeface="Calibri" panose="020F0502020204030204" pitchFamily="34" charset="0"/>
              </a:rPr>
              <a:t>1:30</a:t>
            </a:r>
            <a:r>
              <a:rPr lang="en-US" sz="2400" dirty="0">
                <a:latin typeface="Calibri" panose="020F0502020204030204" pitchFamily="34" charset="0"/>
              </a:rPr>
              <a:t> </a:t>
            </a:r>
            <a:r>
              <a:rPr lang="en-US" sz="2400" b="1" dirty="0">
                <a:latin typeface="Calibri" panose="020F0502020204030204" pitchFamily="34" charset="0"/>
              </a:rPr>
              <a:t>pm</a:t>
            </a:r>
            <a:r>
              <a:rPr lang="en-US" sz="2400" dirty="0">
                <a:latin typeface="Calibri" panose="020F0502020204030204" pitchFamily="34" charset="0"/>
              </a:rPr>
              <a:t>  | Best Practices in Providing Anti-Harassment Training  </a:t>
            </a:r>
          </a:p>
          <a:p>
            <a:r>
              <a:rPr lang="en-US" sz="2400" b="1" dirty="0">
                <a:latin typeface="Calibri" panose="020F0502020204030204" pitchFamily="34" charset="0"/>
              </a:rPr>
              <a:t>1:40 pm  </a:t>
            </a:r>
            <a:r>
              <a:rPr lang="en-US" sz="2400" dirty="0">
                <a:latin typeface="Calibri" panose="020F0502020204030204" pitchFamily="34" charset="0"/>
              </a:rPr>
              <a:t>| Question &amp; Answer </a:t>
            </a:r>
          </a:p>
          <a:p>
            <a:r>
              <a:rPr lang="en-US" sz="2400" b="1" dirty="0">
                <a:latin typeface="Calibri" panose="020F0502020204030204" pitchFamily="34" charset="0"/>
              </a:rPr>
              <a:t>2:00 pm </a:t>
            </a:r>
            <a:r>
              <a:rPr lang="en-US" sz="2400" dirty="0">
                <a:latin typeface="Calibri" panose="020F0502020204030204" pitchFamily="34" charset="0"/>
              </a:rPr>
              <a:t> | Thank you &amp; Wrap Up </a:t>
            </a:r>
          </a:p>
        </p:txBody>
      </p:sp>
    </p:spTree>
    <p:extLst>
      <p:ext uri="{BB962C8B-B14F-4D97-AF65-F5344CB8AC3E}">
        <p14:creationId xmlns:p14="http://schemas.microsoft.com/office/powerpoint/2010/main" val="34521982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18886" y="2515471"/>
            <a:ext cx="4949528" cy="1168599"/>
          </a:xfrm>
        </p:spPr>
        <p:txBody>
          <a:bodyPr>
            <a:normAutofit fontScale="90000"/>
          </a:bodyPr>
          <a:lstStyle/>
          <a:p>
            <a:r>
              <a:rPr lang="en-US" dirty="0"/>
              <a:t>Overview of Updated EEO Regulations and Best Practices for Implementing the Regulations by Programs Registered with OA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18886" y="3964426"/>
            <a:ext cx="5240509" cy="893387"/>
          </a:xfrm>
        </p:spPr>
        <p:txBody>
          <a:bodyPr/>
          <a:lstStyle/>
          <a:p>
            <a:r>
              <a:rPr lang="en-US" dirty="0">
                <a:latin typeface="Franklin Gothic Medium" panose="020B0603020102020204" pitchFamily="34" charset="0"/>
              </a:rPr>
              <a:t>Meg Vasey</a:t>
            </a:r>
          </a:p>
          <a:p>
            <a:r>
              <a:rPr lang="en-US" dirty="0">
                <a:latin typeface="Franklin Gothic Medium" panose="020B0603020102020204" pitchFamily="34" charset="0"/>
              </a:rPr>
              <a:t>Executive Director</a:t>
            </a:r>
          </a:p>
          <a:p>
            <a:r>
              <a:rPr lang="en-US" dirty="0">
                <a:latin typeface="Franklin Gothic Medium" panose="020B0603020102020204" pitchFamily="34" charset="0"/>
              </a:rPr>
              <a:t>Tradeswomen Inc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7343667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676&quot;&gt;&lt;object type=&quot;3&quot; unique_id=&quot;10677&quot;&gt;&lt;property id=&quot;20148&quot; value=&quot;5&quot;/&gt;&lt;property id=&quot;20300&quot; value=&quot;Slide 1&quot;/&gt;&lt;property id=&quot;20307&quot; value=&quot;273&quot;/&gt;&lt;/object&gt;&lt;object type=&quot;3&quot; unique_id=&quot;10678&quot;&gt;&lt;property id=&quot;20148&quot; value=&quot;5&quot;/&gt;&lt;property id=&quot;20300&quot; value=&quot;Slide 2 - &amp;quot;Best Practices for Adopting or Implementing Updated EEO Regulations&amp;quot;&quot;/&gt;&lt;property id=&quot;20307&quot; value=&quot;256&quot;/&gt;&lt;/object&gt;&lt;object type=&quot;3&quot; unique_id=&quot;10679&quot;&gt;&lt;property id=&quot;20148&quot; value=&quot;5&quot;/&gt;&lt;property id=&quot;20300&quot; value=&quot;Slide 3&quot;/&gt;&lt;property id=&quot;20307&quot; value=&quot;264&quot;/&gt;&lt;/object&gt;&lt;object type=&quot;3&quot; unique_id=&quot;10682&quot;&gt;&lt;property id=&quot;20148&quot; value=&quot;5&quot;/&gt;&lt;property id=&quot;20300&quot; value=&quot;Slide 7 - &amp;quot;Meg Vasey&amp;quot;&quot;/&gt;&lt;property id=&quot;20307&quot; value=&quot;261&quot;/&gt;&lt;/object&gt;&lt;object type=&quot;3&quot; unique_id=&quot;10684&quot;&gt;&lt;property id=&quot;20148&quot; value=&quot;5&quot;/&gt;&lt;property id=&quot;20300&quot; value=&quot;Slide 8&quot;/&gt;&lt;property id=&quot;20307&quot; value=&quot;270&quot;/&gt;&lt;/object&gt;&lt;object type=&quot;3&quot; unique_id=&quot;10685&quot;&gt;&lt;property id=&quot;20148&quot; value=&quot;5&quot;/&gt;&lt;property id=&quot;20300&quot; value=&quot;Slide 9 - &amp;quot;Overview of Updated EEO Regulations and Best Practices for Implementing the Regulations by Programs Registered with&quot;/&gt;&lt;property id=&quot;20307&quot; value=&quot;257&quot;/&gt;&lt;/object&gt;&lt;object type=&quot;3&quot; unique_id=&quot;10686&quot;&gt;&lt;property id=&quot;20148&quot; value=&quot;5&quot;/&gt;&lt;property id=&quot;20300&quot; value=&quot;Slide 25 - &amp;quot;Three Levels of Training&amp;quot;&quot;/&gt;&lt;property id=&quot;20307&quot; value=&quot;258&quot;/&gt;&lt;/object&gt;&lt;object type=&quot;3&quot; unique_id=&quot;10691&quot;&gt;&lt;property id=&quot;20148&quot; value=&quot;5&quot;/&gt;&lt;property id=&quot;20300&quot; value=&quot;Slide 33&quot;/&gt;&lt;property id=&quot;20307&quot; value=&quot;267&quot;/&gt;&lt;/object&gt;&lt;object type=&quot;3&quot; unique_id=&quot;10693&quot;&gt;&lt;property id=&quot;20148&quot; value=&quot;5&quot;/&gt;&lt;property id=&quot;20300&quot; value=&quot;Slide 34&quot;/&gt;&lt;property id=&quot;20307&quot; value=&quot;269&quot;/&gt;&lt;/object&gt;&lt;object type=&quot;3&quot; unique_id=&quot;21579&quot;&gt;&lt;property id=&quot;20148&quot; value=&quot;5&quot;/&gt;&lt;property id=&quot;20300&quot; value=&quot;Slide 4 - &amp;quot;Felecia Hart&amp;quot;&quot;/&gt;&lt;property id=&quot;20307&quot; value=&quot;275&quot;/&gt;&lt;/object&gt;&lt;object type=&quot;3&quot; unique_id=&quot;21581&quot;&gt;&lt;property id=&quot;20148&quot; value=&quot;5&quot;/&gt;&lt;property id=&quot;20300&quot; value=&quot;Slide 5 - &amp;quot;WANTO OVERVIEW&amp;quot;&quot;/&gt;&lt;property id=&quot;20307&quot; value=&quot;276&quot;/&gt;&lt;/object&gt;&lt;object type=&quot;3&quot; unique_id=&quot;21582&quot;&gt;&lt;property id=&quot;20148&quot; value=&quot;5&quot;/&gt;&lt;property id=&quot;20300&quot; value=&quot;Slide 6 - &amp;quot;WANTO Regional Technical Assistance Centers&amp;quot;&quot;/&gt;&lt;property id=&quot;20307&quot; value=&quot;277&quot;/&gt;&lt;/object&gt;&lt;object type=&quot;3&quot; unique_id=&quot;21583&quot;&gt;&lt;property id=&quot;20148&quot; value=&quot;5&quot;/&gt;&lt;property id=&quot;20300&quot; value=&quot;Slide 10 - &amp;quot;Tradeswomen Inc. &amp;quot;&quot;/&gt;&lt;property id=&quot;20307&quot; value=&quot;291&quot;/&gt;&lt;/object&gt;&lt;object type=&quot;3&quot; unique_id=&quot;21584&quot;&gt;&lt;property id=&quot;20148&quot; value=&quot;5&quot;/&gt;&lt;property id=&quot;20300&quot; value=&quot;Slide 11 - &amp;quot;Phase-In Schedule for Sponsors Registered with OA&amp;quot;&quot;/&gt;&lt;property id=&quot;20307&quot; value=&quot;292&quot;/&gt;&lt;/object&gt;&lt;object type=&quot;3&quot; unique_id=&quot;21585&quot;&gt;&lt;property id=&quot;20148&quot; value=&quot;5&quot;/&gt;&lt;property id=&quot;20300&quot; value=&quot;Slide 12 - &amp;quot;Discrimination Prohibited&amp;quot;&quot;/&gt;&lt;property id=&quot;20307&quot; value=&quot;297&quot;/&gt;&lt;/object&gt;&lt;object type=&quot;3&quot; unique_id=&quot;21586&quot;&gt;&lt;property id=&quot;20148&quot; value=&quot;5&quot;/&gt;&lt;property id=&quot;20300&quot; value=&quot;Slide 13 - &amp;quot;Prohibited Discriminatory Acts&amp;quot;&quot;/&gt;&lt;property id=&quot;20307&quot; value=&quot;298&quot;/&gt;&lt;/object&gt;&lt;object type=&quot;3&quot; unique_id=&quot;21587&quot;&gt;&lt;property id=&quot;20148&quot; value=&quot;5&quot;/&gt;&lt;property id=&quot;20300&quot; value=&quot;Slide 14 - &amp;quot;Prohibited Discriminatory Acts&amp;quot;&quot;/&gt;&lt;property id=&quot;20307&quot; value=&quot;299&quot;/&gt;&lt;/object&gt;&lt;object type=&quot;3&quot; unique_id=&quot;21588&quot;&gt;&lt;property id=&quot;20148&quot; value=&quot;5&quot;/&gt;&lt;property id=&quot;20300&quot; value=&quot;Slide 15 - &amp;quot;Harassment Prevention Requirements&amp;quot;&quot;/&gt;&lt;property id=&quot;20307&quot; value=&quot;308&quot;/&gt;&lt;/object&gt;&lt;object type=&quot;3&quot; unique_id=&quot;21589&quot;&gt;&lt;property id=&quot;20148&quot; value=&quot;5&quot;/&gt;&lt;property id=&quot;20300&quot; value=&quot;Slide 16&quot;/&gt;&lt;property id=&quot;20307&quot; value=&quot;313&quot;/&gt;&lt;/object&gt;&lt;object type=&quot;3&quot; unique_id=&quot;21590&quot;&gt;&lt;property id=&quot;20148&quot; value=&quot;5&quot;/&gt;&lt;property id=&quot;20300&quot; value=&quot;Slide 17 - &amp;quot;Looking Ahead:  2019 Phase-In&amp;quot;&quot;/&gt;&lt;property id=&quot;20307&quot; value=&quot;309&quot;/&gt;&lt;/object&gt;&lt;object type=&quot;3&quot; unique_id=&quot;21591&quot;&gt;&lt;property id=&quot;20148&quot; value=&quot;5&quot;/&gt;&lt;property id=&quot;20300&quot; value=&quot;Slide 18 - &amp;quot;Looking Ahead:  2019 Phase-In&amp;quot;&quot;/&gt;&lt;property id=&quot;20307&quot; value=&quot;310&quot;/&gt;&lt;/object&gt;&lt;object type=&quot;3&quot; unique_id=&quot;21592&quot;&gt;&lt;property id=&quot;20148&quot; value=&quot;5&quot;/&gt;&lt;property id=&quot;20300&quot; value=&quot;Slide 19 - &amp;quot;Meg Vasey&amp;quot;&quot;/&gt;&lt;property id=&quot;20307&quot; value=&quot;283&quot;/&gt;&lt;/object&gt;&lt;object type=&quot;3&quot; unique_id=&quot;21593&quot;&gt;&lt;property id=&quot;20148&quot; value=&quot;5&quot;/&gt;&lt;property id=&quot;20300&quot; value=&quot;Slide 20 - &amp;quot;Best practices for adopting consistent regulations by SAAs    &amp;quot;&quot;/&gt;&lt;property id=&quot;20307&quot; value=&quot;286&quot;/&gt;&lt;/object&gt;&lt;object type=&quot;3&quot; unique_id=&quot;21594&quot;&gt;&lt;property id=&quot;20148&quot; value=&quot;5&quot;/&gt;&lt;property id=&quot;20300&quot; value=&quot;Slide 21 - &amp;quot;State VS. FEDERAL Regulations&amp;quot;&quot;/&gt;&lt;property id=&quot;20307&quot; value=&quot;287&quot;/&gt;&lt;/object&gt;&lt;object type=&quot;3&quot; unique_id=&quot;21595&quot;&gt;&lt;property id=&quot;20148&quot; value=&quot;5&quot;/&gt;&lt;property id=&quot;20300&quot; value=&quot;Slide 22 - &amp;quot;Patrick Reardon&amp;quot;&quot;/&gt;&lt;property id=&quot;20307&quot; value=&quot;282&quot;/&gt;&lt;/object&gt;&lt;object type=&quot;3&quot; unique_id=&quot;21596&quot;&gt;&lt;property id=&quot;20148&quot; value=&quot;5&quot;/&gt;&lt;property id=&quot;20300&quot; value=&quot;Slide 23 - &amp;quot;Anti-Harassment training&amp;quot;&quot;/&gt;&lt;property id=&quot;20307&quot; value=&quot;278&quot;/&gt;&lt;/object&gt;&lt;object type=&quot;3&quot; unique_id=&quot;21597&quot;&gt;&lt;property id=&quot;20148&quot; value=&quot;5&quot;/&gt;&lt;property id=&quot;20300&quot; value=&quot;Slide 24 - &amp;quot;Oregon Tradeswomen&amp;quot;&quot;/&gt;&lt;property id=&quot;20307&quot; value=&quot;312&quot;/&gt;&lt;/object&gt;&lt;object type=&quot;3&quot; unique_id=&quot;21598&quot;&gt;&lt;property id=&quot;20148&quot; value=&quot;5&quot;/&gt;&lt;property id=&quot;20300&quot; value=&quot;Slide 26 - &amp;quot;Response: DOL Office of Apprenticeship&amp;quot;&quot;/&gt;&lt;property id=&quot;20307&quot; value=&quot;280&quot;/&gt;&lt;/object&gt;&lt;object type=&quot;3&quot; unique_id=&quot;21599&quot;&gt;&lt;property id=&quot;20148&quot; value=&quot;5&quot;/&gt;&lt;property id=&quot;20300&quot; value=&quot;Slide 27 - &amp;quot;Response: Equal Employment Opportunity Commission &amp;quot;&quot;/&gt;&lt;property id=&quot;20307&quot; value=&quot;284&quot;/&gt;&lt;/object&gt;&lt;object type=&quot;3&quot; unique_id=&quot;21600&quot;&gt;&lt;property id=&quot;20148&quot; value=&quot;5&quot;/&gt;&lt;property id=&quot;20300&quot; value=&quot;Slide 28 - &amp;quot;Intervention&amp;quot;&quot;/&gt;&lt;property id=&quot;20307&quot; value=&quot;311&quot;/&gt;&lt;/object&gt;&lt;object type=&quot;3&quot; unique_id=&quot;21601&quot;&gt;&lt;property id=&quot;20148&quot; value=&quot;5&quot;/&gt;&lt;property id=&quot;20300&quot; value=&quot;Slide 29 - &amp;quot;Video&amp;quot;&quot;/&gt;&lt;property id=&quot;20307&quot; value=&quot;288&quot;/&gt;&lt;/object&gt;&lt;object type=&quot;3&quot; unique_id=&quot;21602&quot;&gt;&lt;property id=&quot;20148&quot; value=&quot;5&quot;/&gt;&lt;property id=&quot;20300&quot; value=&quot;Slide 30 - &amp;quot;Prevention&amp;quot;&quot;/&gt;&lt;property id=&quot;20307&quot; value=&quot;290&quot;/&gt;&lt;/object&gt;&lt;object type=&quot;3&quot; unique_id=&quot;21603&quot;&gt;&lt;property id=&quot;20148&quot; value=&quot;5&quot;/&gt;&lt;property id=&quot;20300&quot; value=&quot;Slide 31 - &amp;quot;Tiffany Thompson&amp;quot;&quot;/&gt;&lt;property id=&quot;20307&quot; value=&quot;279&quot;/&gt;&lt;/object&gt;&lt;object type=&quot;3&quot; unique_id=&quot;21604&quot;&gt;&lt;property id=&quot;20148&quot; value=&quot;5&quot;/&gt;&lt;property id=&quot;20300&quot; value=&quot;Slide 32&quot;/&gt;&lt;property id=&quot;20307&quot; value=&quot;289&quot;/&gt;&lt;/object&gt;&lt;/object&gt;&lt;object type=&quot;8&quot; unique_id=&quot;10712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lossy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18FBA55B8DA5045BFCD6003A0206EBB" ma:contentTypeVersion="0" ma:contentTypeDescription="Create a new document." ma:contentTypeScope="" ma:versionID="9af4df16691a9af1e934d66c9f31676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CC49AA9-F75E-4759-B9AE-64F2C0E5A53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21FA3AD-3432-4526-89EB-7A5B323DBCF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C2AA1B5B-069E-4BDD-A79A-68D5FBCBDE35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5130</TotalTime>
  <Words>1139</Words>
  <Application>Microsoft Office PowerPoint</Application>
  <PresentationFormat>On-screen Show (4:3)</PresentationFormat>
  <Paragraphs>201</Paragraphs>
  <Slides>34</Slides>
  <Notes>9</Notes>
  <HiddenSlides>1</HiddenSlides>
  <MMClips>1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8" baseType="lpstr">
      <vt:lpstr>ＭＳ Ｐゴシック</vt:lpstr>
      <vt:lpstr>Arial</vt:lpstr>
      <vt:lpstr>Arial </vt:lpstr>
      <vt:lpstr>Calibri</vt:lpstr>
      <vt:lpstr>Franklin Gothic Medium</vt:lpstr>
      <vt:lpstr>Impact</vt:lpstr>
      <vt:lpstr>Myriad Pro</vt:lpstr>
      <vt:lpstr>Myriad Pro Cond</vt:lpstr>
      <vt:lpstr>Times New Roman</vt:lpstr>
      <vt:lpstr>Trebuchet MS</vt:lpstr>
      <vt:lpstr>Verdana</vt:lpstr>
      <vt:lpstr>Wingdings</vt:lpstr>
      <vt:lpstr>Wingdings 2</vt:lpstr>
      <vt:lpstr>Office Theme</vt:lpstr>
      <vt:lpstr>PowerPoint Presentation</vt:lpstr>
      <vt:lpstr>Best Practices for Adopting or Implementing Updated EEO Regulations</vt:lpstr>
      <vt:lpstr>PowerPoint Presentation</vt:lpstr>
      <vt:lpstr>Felecia Hart</vt:lpstr>
      <vt:lpstr>WANTO OVERVIEW</vt:lpstr>
      <vt:lpstr>WANTO Regional Technical Assistance Centers</vt:lpstr>
      <vt:lpstr>Meg Vasey</vt:lpstr>
      <vt:lpstr>PowerPoint Presentation</vt:lpstr>
      <vt:lpstr>Overview of Updated EEO Regulations and Best Practices for Implementing the Regulations by Programs Registered with OA</vt:lpstr>
      <vt:lpstr>Tradeswomen Inc. </vt:lpstr>
      <vt:lpstr>Phase-In Schedule for Sponsors Registered with OA</vt:lpstr>
      <vt:lpstr>Discrimination Prohibited</vt:lpstr>
      <vt:lpstr>Prohibited Discriminatory Acts</vt:lpstr>
      <vt:lpstr>Prohibited Discriminatory Acts</vt:lpstr>
      <vt:lpstr>Harassment Prevention Requirements</vt:lpstr>
      <vt:lpstr>PowerPoint Presentation</vt:lpstr>
      <vt:lpstr>Looking Ahead:  2019 Phase-In</vt:lpstr>
      <vt:lpstr>Looking Ahead:  2019 Phase-In</vt:lpstr>
      <vt:lpstr>Meg Vasey</vt:lpstr>
      <vt:lpstr>Best practices for adopting consistent regulations by SAAs    </vt:lpstr>
      <vt:lpstr>State VS. FEDERAL Regulations</vt:lpstr>
      <vt:lpstr>Patrick Reardon</vt:lpstr>
      <vt:lpstr>Anti-Harassment training</vt:lpstr>
      <vt:lpstr>Oregon Tradeswomen</vt:lpstr>
      <vt:lpstr>Three Levels of Training</vt:lpstr>
      <vt:lpstr>Response: DOL Office of Apprenticeship</vt:lpstr>
      <vt:lpstr>Response: Equal Employment Opportunity Commission </vt:lpstr>
      <vt:lpstr>Intervention</vt:lpstr>
      <vt:lpstr>Video</vt:lpstr>
      <vt:lpstr>Prevention</vt:lpstr>
      <vt:lpstr>Tiffany Thompson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Fernando Medrano</dc:creator>
  <cp:lastModifiedBy>Laura Casertano</cp:lastModifiedBy>
  <cp:revision>178</cp:revision>
  <dcterms:created xsi:type="dcterms:W3CDTF">2014-04-10T03:33:57Z</dcterms:created>
  <dcterms:modified xsi:type="dcterms:W3CDTF">2017-09-25T14:02:16Z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0x010100618FBA55B8DA5045BFCD6003A0206EBB</vt:lpwstr>
  </property>
</Properties>
</file>