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charts/chart5.xml" ContentType="application/vnd.openxmlformats-officedocument.drawingml.chart+xml"/>
  <Override PartName="/ppt/notesSlides/notesSlide28.xml" ContentType="application/vnd.openxmlformats-officedocument.presentationml.notesSlide+xml"/>
  <Override PartName="/ppt/charts/chart6.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46"/>
  </p:notesMasterIdLst>
  <p:sldIdLst>
    <p:sldId id="324" r:id="rId6"/>
    <p:sldId id="327" r:id="rId7"/>
    <p:sldId id="280" r:id="rId8"/>
    <p:sldId id="326" r:id="rId9"/>
    <p:sldId id="286" r:id="rId10"/>
    <p:sldId id="321" r:id="rId11"/>
    <p:sldId id="328" r:id="rId12"/>
    <p:sldId id="322" r:id="rId13"/>
    <p:sldId id="258" r:id="rId14"/>
    <p:sldId id="289" r:id="rId15"/>
    <p:sldId id="290" r:id="rId16"/>
    <p:sldId id="291" r:id="rId17"/>
    <p:sldId id="292" r:id="rId18"/>
    <p:sldId id="293" r:id="rId19"/>
    <p:sldId id="294" r:id="rId20"/>
    <p:sldId id="295" r:id="rId21"/>
    <p:sldId id="319" r:id="rId22"/>
    <p:sldId id="296" r:id="rId23"/>
    <p:sldId id="297" r:id="rId24"/>
    <p:sldId id="298" r:id="rId25"/>
    <p:sldId id="302" r:id="rId26"/>
    <p:sldId id="303" r:id="rId27"/>
    <p:sldId id="304" r:id="rId28"/>
    <p:sldId id="305" r:id="rId29"/>
    <p:sldId id="306" r:id="rId30"/>
    <p:sldId id="307" r:id="rId31"/>
    <p:sldId id="308" r:id="rId32"/>
    <p:sldId id="309" r:id="rId33"/>
    <p:sldId id="312" r:id="rId34"/>
    <p:sldId id="313" r:id="rId35"/>
    <p:sldId id="314" r:id="rId36"/>
    <p:sldId id="315" r:id="rId37"/>
    <p:sldId id="316" r:id="rId38"/>
    <p:sldId id="317" r:id="rId39"/>
    <p:sldId id="300" r:id="rId40"/>
    <p:sldId id="301" r:id="rId41"/>
    <p:sldId id="320" r:id="rId42"/>
    <p:sldId id="281" r:id="rId43"/>
    <p:sldId id="323" r:id="rId44"/>
    <p:sldId id="282" r:id="rId45"/>
  </p:sldIdLst>
  <p:sldSz cx="9144000" cy="6858000" type="screen4x3"/>
  <p:notesSz cx="7010400" cy="92964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ne Bellotti" initials="JB" lastIdx="5" clrIdx="0"/>
  <p:cmAuthor id="1" name="Scheib, Gregory - ETA" initials="GP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3" autoAdjust="0"/>
    <p:restoredTop sz="76068" autoAdjust="0"/>
  </p:normalViewPr>
  <p:slideViewPr>
    <p:cSldViewPr snapToGrid="0">
      <p:cViewPr varScale="1">
        <p:scale>
          <a:sx n="92" d="100"/>
          <a:sy n="92" d="100"/>
        </p:scale>
        <p:origin x="201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Partnerships on prior grants</c:v>
                </c:pt>
              </c:strCache>
            </c:strRef>
          </c:tx>
          <c:spPr>
            <a:solidFill>
              <a:schemeClr val="accent1"/>
            </a:solidFill>
            <a:ln w="19050">
              <a:solidFill>
                <a:schemeClr val="lt1"/>
              </a:solidFill>
            </a:ln>
            <a:effectLst/>
          </c:spPr>
          <c:invertIfNegative val="0"/>
          <c:cat>
            <c:strRef>
              <c:f>Sheet1!$A$2:$A$6</c:f>
              <c:strCache>
                <c:ptCount val="5"/>
                <c:pt idx="0">
                  <c:v>TAACCCT</c:v>
                </c:pt>
                <c:pt idx="1">
                  <c:v>JIAC</c:v>
                </c:pt>
                <c:pt idx="2">
                  <c:v>TechHire</c:v>
                </c:pt>
                <c:pt idx="3">
                  <c:v>SWFI</c:v>
                </c:pt>
                <c:pt idx="4">
                  <c:v>H-1B Ready to Work</c:v>
                </c:pt>
              </c:strCache>
            </c:strRef>
          </c:cat>
          <c:val>
            <c:numRef>
              <c:f>Sheet1!$B$2:$B$6</c:f>
              <c:numCache>
                <c:formatCode>General</c:formatCode>
                <c:ptCount val="5"/>
                <c:pt idx="0">
                  <c:v>22</c:v>
                </c:pt>
                <c:pt idx="1">
                  <c:v>6</c:v>
                </c:pt>
                <c:pt idx="2">
                  <c:v>7</c:v>
                </c:pt>
                <c:pt idx="3">
                  <c:v>5</c:v>
                </c:pt>
                <c:pt idx="4">
                  <c:v>6</c:v>
                </c:pt>
              </c:numCache>
            </c:numRef>
          </c:val>
          <c:extLst>
            <c:ext xmlns:c16="http://schemas.microsoft.com/office/drawing/2014/chart" uri="{C3380CC4-5D6E-409C-BE32-E72D297353CC}">
              <c16:uniqueId val="{00000000-9055-475E-A08B-23836AF0B524}"/>
            </c:ext>
          </c:extLst>
        </c:ser>
        <c:dLbls>
          <c:showLegendKey val="0"/>
          <c:showVal val="0"/>
          <c:showCatName val="0"/>
          <c:showSerName val="0"/>
          <c:showPercent val="0"/>
          <c:showBubbleSize val="0"/>
        </c:dLbls>
        <c:gapWidth val="100"/>
        <c:axId val="52816384"/>
        <c:axId val="33335552"/>
      </c:barChart>
      <c:catAx>
        <c:axId val="52816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35552"/>
        <c:crosses val="autoZero"/>
        <c:auto val="1"/>
        <c:lblAlgn val="ctr"/>
        <c:lblOffset val="100"/>
        <c:noMultiLvlLbl val="0"/>
      </c:catAx>
      <c:valAx>
        <c:axId val="33335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816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Type of lead grant organization</a:t>
            </a:r>
          </a:p>
        </c:rich>
      </c:tx>
      <c:overlay val="0"/>
      <c:spPr>
        <a:noFill/>
        <a:ln>
          <a:noFill/>
        </a:ln>
        <a:effectLst/>
      </c:spPr>
    </c:title>
    <c:autoTitleDeleted val="0"/>
    <c:plotArea>
      <c:layout/>
      <c:pieChart>
        <c:varyColors val="1"/>
        <c:ser>
          <c:idx val="0"/>
          <c:order val="0"/>
          <c:tx>
            <c:strRef>
              <c:f>Sheet1!$B$1</c:f>
              <c:strCache>
                <c:ptCount val="1"/>
                <c:pt idx="0">
                  <c:v>Type of organization leading the grant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46-4797-BB86-2556AAF490B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446-4797-BB86-2556AAF490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446-4797-BB86-2556AAF490B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446-4797-BB86-2556AAF490B0}"/>
              </c:ext>
            </c:extLst>
          </c:dPt>
          <c:cat>
            <c:strRef>
              <c:f>Sheet1!$A$2:$A$5</c:f>
              <c:strCache>
                <c:ptCount val="4"/>
                <c:pt idx="0">
                  <c:v>Workforce entity</c:v>
                </c:pt>
                <c:pt idx="1">
                  <c:v>Community college</c:v>
                </c:pt>
                <c:pt idx="2">
                  <c:v>Industry organization</c:v>
                </c:pt>
                <c:pt idx="3">
                  <c:v>University</c:v>
                </c:pt>
              </c:strCache>
            </c:strRef>
          </c:cat>
          <c:val>
            <c:numRef>
              <c:f>Sheet1!$B$2:$B$5</c:f>
              <c:numCache>
                <c:formatCode>General</c:formatCode>
                <c:ptCount val="4"/>
                <c:pt idx="0">
                  <c:v>11</c:v>
                </c:pt>
                <c:pt idx="1">
                  <c:v>7</c:v>
                </c:pt>
                <c:pt idx="2">
                  <c:v>1</c:v>
                </c:pt>
                <c:pt idx="3">
                  <c:v>4</c:v>
                </c:pt>
              </c:numCache>
            </c:numRef>
          </c:val>
          <c:extLst>
            <c:ext xmlns:c16="http://schemas.microsoft.com/office/drawing/2014/chart" uri="{C3380CC4-5D6E-409C-BE32-E72D297353CC}">
              <c16:uniqueId val="{00000008-4446-4797-BB86-2556AAF490B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number of partners in grant application</c:v>
                </c:pt>
              </c:strCache>
            </c:strRef>
          </c:tx>
          <c:spPr>
            <a:solidFill>
              <a:schemeClr val="accent1"/>
            </a:solidFill>
            <a:ln w="19050">
              <a:solidFill>
                <a:schemeClr val="lt1"/>
              </a:solidFill>
            </a:ln>
            <a:effectLst/>
          </c:spPr>
          <c:invertIfNegative val="0"/>
          <c:cat>
            <c:strRef>
              <c:f>Sheet1!$A$2:$A$4</c:f>
              <c:strCache>
                <c:ptCount val="3"/>
                <c:pt idx="0">
                  <c:v>9-15</c:v>
                </c:pt>
                <c:pt idx="1">
                  <c:v>16-29</c:v>
                </c:pt>
                <c:pt idx="2">
                  <c:v>30 or more</c:v>
                </c:pt>
              </c:strCache>
            </c:strRef>
          </c:cat>
          <c:val>
            <c:numRef>
              <c:f>Sheet1!$B$2:$B$4</c:f>
              <c:numCache>
                <c:formatCode>General</c:formatCode>
                <c:ptCount val="3"/>
                <c:pt idx="0">
                  <c:v>9</c:v>
                </c:pt>
                <c:pt idx="1">
                  <c:v>10</c:v>
                </c:pt>
                <c:pt idx="2">
                  <c:v>4</c:v>
                </c:pt>
              </c:numCache>
            </c:numRef>
          </c:val>
          <c:extLst>
            <c:ext xmlns:c16="http://schemas.microsoft.com/office/drawing/2014/chart" uri="{C3380CC4-5D6E-409C-BE32-E72D297353CC}">
              <c16:uniqueId val="{00000000-9178-4E9B-B067-F93D5701C0E0}"/>
            </c:ext>
          </c:extLst>
        </c:ser>
        <c:dLbls>
          <c:showLegendKey val="0"/>
          <c:showVal val="0"/>
          <c:showCatName val="0"/>
          <c:showSerName val="0"/>
          <c:showPercent val="0"/>
          <c:showBubbleSize val="0"/>
        </c:dLbls>
        <c:gapWidth val="100"/>
        <c:axId val="52946944"/>
        <c:axId val="33339584"/>
      </c:barChart>
      <c:catAx>
        <c:axId val="52946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39584"/>
        <c:crosses val="autoZero"/>
        <c:auto val="1"/>
        <c:lblAlgn val="ctr"/>
        <c:lblOffset val="100"/>
        <c:noMultiLvlLbl val="0"/>
      </c:catAx>
      <c:valAx>
        <c:axId val="3333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46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Main role of employers to date</a:t>
            </a:r>
          </a:p>
        </c:rich>
      </c:tx>
      <c:overlay val="0"/>
      <c:spPr>
        <a:noFill/>
        <a:ln>
          <a:noFill/>
        </a:ln>
        <a:effectLst/>
      </c:spPr>
    </c:title>
    <c:autoTitleDeleted val="0"/>
    <c:plotArea>
      <c:layout/>
      <c:barChart>
        <c:barDir val="bar"/>
        <c:grouping val="clustered"/>
        <c:varyColors val="0"/>
        <c:ser>
          <c:idx val="0"/>
          <c:order val="0"/>
          <c:tx>
            <c:strRef>
              <c:f>Sheet1!$B$1</c:f>
              <c:strCache>
                <c:ptCount val="1"/>
                <c:pt idx="0">
                  <c:v>Number of Grantees</c:v>
                </c:pt>
              </c:strCache>
            </c:strRef>
          </c:tx>
          <c:spPr>
            <a:solidFill>
              <a:schemeClr val="accent1"/>
            </a:solidFill>
            <a:ln w="19050">
              <a:solidFill>
                <a:schemeClr val="lt1"/>
              </a:solidFill>
            </a:ln>
            <a:effectLst/>
          </c:spPr>
          <c:invertIfNegative val="0"/>
          <c:cat>
            <c:strRef>
              <c:f>Sheet1!$A$2:$A$7</c:f>
              <c:strCache>
                <c:ptCount val="6"/>
                <c:pt idx="0">
                  <c:v>No involvement to date</c:v>
                </c:pt>
                <c:pt idx="1">
                  <c:v>Referring participants</c:v>
                </c:pt>
                <c:pt idx="2">
                  <c:v>Development of WBL opportunities</c:v>
                </c:pt>
                <c:pt idx="3">
                  <c:v>Training development</c:v>
                </c:pt>
                <c:pt idx="4">
                  <c:v>Career pathway development</c:v>
                </c:pt>
                <c:pt idx="5">
                  <c:v>Advisory board member</c:v>
                </c:pt>
              </c:strCache>
            </c:strRef>
          </c:cat>
          <c:val>
            <c:numRef>
              <c:f>Sheet1!$B$2:$B$7</c:f>
              <c:numCache>
                <c:formatCode>General</c:formatCode>
                <c:ptCount val="6"/>
                <c:pt idx="0">
                  <c:v>3</c:v>
                </c:pt>
                <c:pt idx="1">
                  <c:v>1</c:v>
                </c:pt>
                <c:pt idx="2">
                  <c:v>3</c:v>
                </c:pt>
                <c:pt idx="3">
                  <c:v>5</c:v>
                </c:pt>
                <c:pt idx="4">
                  <c:v>5</c:v>
                </c:pt>
                <c:pt idx="5">
                  <c:v>6</c:v>
                </c:pt>
              </c:numCache>
            </c:numRef>
          </c:val>
          <c:extLst>
            <c:ext xmlns:c16="http://schemas.microsoft.com/office/drawing/2014/chart" uri="{C3380CC4-5D6E-409C-BE32-E72D297353CC}">
              <c16:uniqueId val="{00000000-3686-46C8-A253-DE7FD2AD6234}"/>
            </c:ext>
          </c:extLst>
        </c:ser>
        <c:ser>
          <c:idx val="1"/>
          <c:order val="1"/>
          <c:tx>
            <c:strRef>
              <c:f>Sheet1!$C$1</c:f>
              <c:strCache>
                <c:ptCount val="1"/>
                <c:pt idx="0">
                  <c:v>Column1</c:v>
                </c:pt>
              </c:strCache>
            </c:strRef>
          </c:tx>
          <c:spPr>
            <a:solidFill>
              <a:schemeClr val="accent2"/>
            </a:solidFill>
            <a:ln w="19050">
              <a:solidFill>
                <a:schemeClr val="lt1"/>
              </a:solidFill>
            </a:ln>
            <a:effectLst/>
          </c:spPr>
          <c:invertIfNegative val="0"/>
          <c:cat>
            <c:strRef>
              <c:f>Sheet1!$A$2:$A$7</c:f>
              <c:strCache>
                <c:ptCount val="6"/>
                <c:pt idx="0">
                  <c:v>No involvement to date</c:v>
                </c:pt>
                <c:pt idx="1">
                  <c:v>Referring participants</c:v>
                </c:pt>
                <c:pt idx="2">
                  <c:v>Development of WBL opportunities</c:v>
                </c:pt>
                <c:pt idx="3">
                  <c:v>Training development</c:v>
                </c:pt>
                <c:pt idx="4">
                  <c:v>Career pathway development</c:v>
                </c:pt>
                <c:pt idx="5">
                  <c:v>Advisory board member</c:v>
                </c:pt>
              </c:strCache>
            </c:strRef>
          </c:cat>
          <c:val>
            <c:numRef>
              <c:f>Sheet1!$C$2:$C$7</c:f>
              <c:numCache>
                <c:formatCode>General</c:formatCode>
                <c:ptCount val="6"/>
              </c:numCache>
            </c:numRef>
          </c:val>
          <c:extLst>
            <c:ext xmlns:c16="http://schemas.microsoft.com/office/drawing/2014/chart" uri="{C3380CC4-5D6E-409C-BE32-E72D297353CC}">
              <c16:uniqueId val="{00000001-3686-46C8-A253-DE7FD2AD6234}"/>
            </c:ext>
          </c:extLst>
        </c:ser>
        <c:ser>
          <c:idx val="2"/>
          <c:order val="2"/>
          <c:tx>
            <c:strRef>
              <c:f>Sheet1!$D$1</c:f>
              <c:strCache>
                <c:ptCount val="1"/>
                <c:pt idx="0">
                  <c:v>Column2</c:v>
                </c:pt>
              </c:strCache>
            </c:strRef>
          </c:tx>
          <c:spPr>
            <a:solidFill>
              <a:schemeClr val="accent3"/>
            </a:solidFill>
            <a:ln w="19050">
              <a:solidFill>
                <a:schemeClr val="lt1"/>
              </a:solidFill>
            </a:ln>
            <a:effectLst/>
          </c:spPr>
          <c:invertIfNegative val="0"/>
          <c:cat>
            <c:strRef>
              <c:f>Sheet1!$A$2:$A$7</c:f>
              <c:strCache>
                <c:ptCount val="6"/>
                <c:pt idx="0">
                  <c:v>No involvement to date</c:v>
                </c:pt>
                <c:pt idx="1">
                  <c:v>Referring participants</c:v>
                </c:pt>
                <c:pt idx="2">
                  <c:v>Development of WBL opportunities</c:v>
                </c:pt>
                <c:pt idx="3">
                  <c:v>Training development</c:v>
                </c:pt>
                <c:pt idx="4">
                  <c:v>Career pathway development</c:v>
                </c:pt>
                <c:pt idx="5">
                  <c:v>Advisory board member</c:v>
                </c:pt>
              </c:strCache>
            </c:strRef>
          </c:cat>
          <c:val>
            <c:numRef>
              <c:f>Sheet1!$D$2:$D$7</c:f>
              <c:numCache>
                <c:formatCode>General</c:formatCode>
                <c:ptCount val="6"/>
              </c:numCache>
            </c:numRef>
          </c:val>
          <c:extLst>
            <c:ext xmlns:c16="http://schemas.microsoft.com/office/drawing/2014/chart" uri="{C3380CC4-5D6E-409C-BE32-E72D297353CC}">
              <c16:uniqueId val="{00000002-3686-46C8-A253-DE7FD2AD6234}"/>
            </c:ext>
          </c:extLst>
        </c:ser>
        <c:dLbls>
          <c:showLegendKey val="0"/>
          <c:showVal val="0"/>
          <c:showCatName val="0"/>
          <c:showSerName val="0"/>
          <c:showPercent val="0"/>
          <c:showBubbleSize val="0"/>
        </c:dLbls>
        <c:gapWidth val="100"/>
        <c:axId val="53259264"/>
        <c:axId val="112886336"/>
      </c:barChart>
      <c:catAx>
        <c:axId val="532592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886336"/>
        <c:crosses val="autoZero"/>
        <c:auto val="1"/>
        <c:lblAlgn val="ctr"/>
        <c:lblOffset val="100"/>
        <c:noMultiLvlLbl val="0"/>
      </c:catAx>
      <c:valAx>
        <c:axId val="112886336"/>
        <c:scaling>
          <c:orientation val="minMax"/>
        </c:scaling>
        <c:delete val="0"/>
        <c:axPos val="b"/>
        <c:majorGridlines>
          <c:spPr>
            <a:ln w="9525" cap="flat" cmpd="dbl"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25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Types of H-1B industries targeted</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cat>
            <c:strRef>
              <c:f>Sheet1!$A$2:$A$5</c:f>
              <c:strCache>
                <c:ptCount val="4"/>
                <c:pt idx="0">
                  <c:v>Advanced manufacturing</c:v>
                </c:pt>
                <c:pt idx="1">
                  <c:v>Information technology</c:v>
                </c:pt>
                <c:pt idx="2">
                  <c:v>Healthcare</c:v>
                </c:pt>
                <c:pt idx="3">
                  <c:v>Other</c:v>
                </c:pt>
              </c:strCache>
            </c:strRef>
          </c:cat>
          <c:val>
            <c:numRef>
              <c:f>Sheet1!$B$2:$B$5</c:f>
              <c:numCache>
                <c:formatCode>General</c:formatCode>
                <c:ptCount val="4"/>
                <c:pt idx="0">
                  <c:v>14</c:v>
                </c:pt>
                <c:pt idx="1">
                  <c:v>11</c:v>
                </c:pt>
                <c:pt idx="2">
                  <c:v>8</c:v>
                </c:pt>
                <c:pt idx="3">
                  <c:v>4</c:v>
                </c:pt>
              </c:numCache>
            </c:numRef>
          </c:val>
          <c:extLst>
            <c:ext xmlns:c16="http://schemas.microsoft.com/office/drawing/2014/chart" uri="{C3380CC4-5D6E-409C-BE32-E72D297353CC}">
              <c16:uniqueId val="{00000000-24BF-4652-ACAD-C93EC25BF396}"/>
            </c:ext>
          </c:extLst>
        </c:ser>
        <c:dLbls>
          <c:showLegendKey val="0"/>
          <c:showVal val="0"/>
          <c:showCatName val="0"/>
          <c:showSerName val="0"/>
          <c:showPercent val="0"/>
          <c:showBubbleSize val="0"/>
        </c:dLbls>
        <c:gapWidth val="100"/>
        <c:axId val="78301184"/>
        <c:axId val="112888640"/>
      </c:barChart>
      <c:catAx>
        <c:axId val="78301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888640"/>
        <c:crosses val="autoZero"/>
        <c:auto val="1"/>
        <c:lblAlgn val="ctr"/>
        <c:lblOffset val="100"/>
        <c:noMultiLvlLbl val="0"/>
      </c:catAx>
      <c:valAx>
        <c:axId val="11288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301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Expected number of enrollees based</a:t>
            </a:r>
            <a:r>
              <a:rPr lang="en-US" baseline="0" dirty="0"/>
              <a:t> on grant applications</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cat>
            <c:strRef>
              <c:f>Sheet1!$A$2:$A$5</c:f>
              <c:strCache>
                <c:ptCount val="4"/>
                <c:pt idx="0">
                  <c:v>Less than 400</c:v>
                </c:pt>
                <c:pt idx="1">
                  <c:v>400 to 999</c:v>
                </c:pt>
                <c:pt idx="2">
                  <c:v>1,000 to 1,199</c:v>
                </c:pt>
                <c:pt idx="3">
                  <c:v>1,200 and up</c:v>
                </c:pt>
              </c:strCache>
            </c:strRef>
          </c:cat>
          <c:val>
            <c:numRef>
              <c:f>Sheet1!$B$2:$B$5</c:f>
              <c:numCache>
                <c:formatCode>General</c:formatCode>
                <c:ptCount val="4"/>
                <c:pt idx="0">
                  <c:v>4</c:v>
                </c:pt>
                <c:pt idx="1">
                  <c:v>9</c:v>
                </c:pt>
                <c:pt idx="2">
                  <c:v>6</c:v>
                </c:pt>
                <c:pt idx="3">
                  <c:v>4</c:v>
                </c:pt>
              </c:numCache>
            </c:numRef>
          </c:val>
          <c:extLst>
            <c:ext xmlns:c16="http://schemas.microsoft.com/office/drawing/2014/chart" uri="{C3380CC4-5D6E-409C-BE32-E72D297353CC}">
              <c16:uniqueId val="{00000000-934F-48A4-B856-3D06BBBCF202}"/>
            </c:ext>
          </c:extLst>
        </c:ser>
        <c:dLbls>
          <c:showLegendKey val="0"/>
          <c:showVal val="0"/>
          <c:showCatName val="0"/>
          <c:showSerName val="0"/>
          <c:showPercent val="0"/>
          <c:showBubbleSize val="0"/>
        </c:dLbls>
        <c:gapWidth val="100"/>
        <c:axId val="157988352"/>
        <c:axId val="112890944"/>
      </c:barChart>
      <c:catAx>
        <c:axId val="157988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890944"/>
        <c:crosses val="autoZero"/>
        <c:auto val="1"/>
        <c:lblAlgn val="ctr"/>
        <c:lblOffset val="100"/>
        <c:noMultiLvlLbl val="0"/>
      </c:catAx>
      <c:valAx>
        <c:axId val="11289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988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788989-C4F2-419E-8CC5-53E2453B8A9F}" type="datetimeFigureOut">
              <a:rPr lang="en-US" smtClean="0"/>
              <a:t>9/26/2017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a:t>
            </a:fld>
            <a:endParaRPr lang="en-US"/>
          </a:p>
        </p:txBody>
      </p:sp>
    </p:spTree>
    <p:extLst>
      <p:ext uri="{BB962C8B-B14F-4D97-AF65-F5344CB8AC3E}">
        <p14:creationId xmlns:p14="http://schemas.microsoft.com/office/powerpoint/2010/main" val="220391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a:p>
        </p:txBody>
      </p:sp>
    </p:spTree>
    <p:extLst>
      <p:ext uri="{BB962C8B-B14F-4D97-AF65-F5344CB8AC3E}">
        <p14:creationId xmlns:p14="http://schemas.microsoft.com/office/powerpoint/2010/main" val="309874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205442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101985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90744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82834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a:p>
        </p:txBody>
      </p:sp>
    </p:spTree>
    <p:extLst>
      <p:ext uri="{BB962C8B-B14F-4D97-AF65-F5344CB8AC3E}">
        <p14:creationId xmlns:p14="http://schemas.microsoft.com/office/powerpoint/2010/main" val="416523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601726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460967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113764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14127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a:p>
        </p:txBody>
      </p:sp>
    </p:spTree>
    <p:extLst>
      <p:ext uri="{BB962C8B-B14F-4D97-AF65-F5344CB8AC3E}">
        <p14:creationId xmlns:p14="http://schemas.microsoft.com/office/powerpoint/2010/main" val="1245701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1614897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2654346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a:p>
        </p:txBody>
      </p:sp>
    </p:spTree>
    <p:extLst>
      <p:ext uri="{BB962C8B-B14F-4D97-AF65-F5344CB8AC3E}">
        <p14:creationId xmlns:p14="http://schemas.microsoft.com/office/powerpoint/2010/main" val="1272419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1466358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a:p>
        </p:txBody>
      </p:sp>
    </p:spTree>
    <p:extLst>
      <p:ext uri="{BB962C8B-B14F-4D97-AF65-F5344CB8AC3E}">
        <p14:creationId xmlns:p14="http://schemas.microsoft.com/office/powerpoint/2010/main" val="2444920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a:p>
        </p:txBody>
      </p:sp>
    </p:spTree>
    <p:extLst>
      <p:ext uri="{BB962C8B-B14F-4D97-AF65-F5344CB8AC3E}">
        <p14:creationId xmlns:p14="http://schemas.microsoft.com/office/powerpoint/2010/main" val="1989872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a:p>
        </p:txBody>
      </p:sp>
    </p:spTree>
    <p:extLst>
      <p:ext uri="{BB962C8B-B14F-4D97-AF65-F5344CB8AC3E}">
        <p14:creationId xmlns:p14="http://schemas.microsoft.com/office/powerpoint/2010/main" val="1777332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a:p>
        </p:txBody>
      </p:sp>
    </p:spTree>
    <p:extLst>
      <p:ext uri="{BB962C8B-B14F-4D97-AF65-F5344CB8AC3E}">
        <p14:creationId xmlns:p14="http://schemas.microsoft.com/office/powerpoint/2010/main" val="891236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29</a:t>
            </a:fld>
            <a:endParaRPr lang="en-US"/>
          </a:p>
        </p:txBody>
      </p:sp>
    </p:spTree>
    <p:extLst>
      <p:ext uri="{BB962C8B-B14F-4D97-AF65-F5344CB8AC3E}">
        <p14:creationId xmlns:p14="http://schemas.microsoft.com/office/powerpoint/2010/main" val="1364982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a:p>
        </p:txBody>
      </p:sp>
    </p:spTree>
    <p:extLst>
      <p:ext uri="{BB962C8B-B14F-4D97-AF65-F5344CB8AC3E}">
        <p14:creationId xmlns:p14="http://schemas.microsoft.com/office/powerpoint/2010/main" val="405037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2169467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31</a:t>
            </a:fld>
            <a:endParaRPr lang="en-US"/>
          </a:p>
        </p:txBody>
      </p:sp>
    </p:spTree>
    <p:extLst>
      <p:ext uri="{BB962C8B-B14F-4D97-AF65-F5344CB8AC3E}">
        <p14:creationId xmlns:p14="http://schemas.microsoft.com/office/powerpoint/2010/main" val="4038573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32</a:t>
            </a:fld>
            <a:endParaRPr lang="en-US"/>
          </a:p>
        </p:txBody>
      </p:sp>
    </p:spTree>
    <p:extLst>
      <p:ext uri="{BB962C8B-B14F-4D97-AF65-F5344CB8AC3E}">
        <p14:creationId xmlns:p14="http://schemas.microsoft.com/office/powerpoint/2010/main" val="779991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33</a:t>
            </a:fld>
            <a:endParaRPr lang="en-US"/>
          </a:p>
        </p:txBody>
      </p:sp>
    </p:spTree>
    <p:extLst>
      <p:ext uri="{BB962C8B-B14F-4D97-AF65-F5344CB8AC3E}">
        <p14:creationId xmlns:p14="http://schemas.microsoft.com/office/powerpoint/2010/main" val="3370414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34</a:t>
            </a:fld>
            <a:endParaRPr lang="en-US"/>
          </a:p>
        </p:txBody>
      </p:sp>
    </p:spTree>
    <p:extLst>
      <p:ext uri="{BB962C8B-B14F-4D97-AF65-F5344CB8AC3E}">
        <p14:creationId xmlns:p14="http://schemas.microsoft.com/office/powerpoint/2010/main" val="595703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35</a:t>
            </a:fld>
            <a:endParaRPr lang="en-US"/>
          </a:p>
        </p:txBody>
      </p:sp>
    </p:spTree>
    <p:extLst>
      <p:ext uri="{BB962C8B-B14F-4D97-AF65-F5344CB8AC3E}">
        <p14:creationId xmlns:p14="http://schemas.microsoft.com/office/powerpoint/2010/main" val="1977718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36</a:t>
            </a:fld>
            <a:endParaRPr lang="en-US"/>
          </a:p>
        </p:txBody>
      </p:sp>
    </p:spTree>
    <p:extLst>
      <p:ext uri="{BB962C8B-B14F-4D97-AF65-F5344CB8AC3E}">
        <p14:creationId xmlns:p14="http://schemas.microsoft.com/office/powerpoint/2010/main" val="1239280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37</a:t>
            </a:fld>
            <a:endParaRPr lang="en-US"/>
          </a:p>
        </p:txBody>
      </p:sp>
    </p:spTree>
    <p:extLst>
      <p:ext uri="{BB962C8B-B14F-4D97-AF65-F5344CB8AC3E}">
        <p14:creationId xmlns:p14="http://schemas.microsoft.com/office/powerpoint/2010/main" val="185070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38</a:t>
            </a:fld>
            <a:endParaRPr lang="en-US"/>
          </a:p>
        </p:txBody>
      </p:sp>
    </p:spTree>
    <p:extLst>
      <p:ext uri="{BB962C8B-B14F-4D97-AF65-F5344CB8AC3E}">
        <p14:creationId xmlns:p14="http://schemas.microsoft.com/office/powerpoint/2010/main" val="2478378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39</a:t>
            </a:fld>
            <a:endParaRPr lang="en-US"/>
          </a:p>
        </p:txBody>
      </p:sp>
    </p:spTree>
    <p:extLst>
      <p:ext uri="{BB962C8B-B14F-4D97-AF65-F5344CB8AC3E}">
        <p14:creationId xmlns:p14="http://schemas.microsoft.com/office/powerpoint/2010/main" val="2331045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40</a:t>
            </a:fld>
            <a:endParaRPr lang="en-US"/>
          </a:p>
        </p:txBody>
      </p:sp>
    </p:spTree>
    <p:extLst>
      <p:ext uri="{BB962C8B-B14F-4D97-AF65-F5344CB8AC3E}">
        <p14:creationId xmlns:p14="http://schemas.microsoft.com/office/powerpoint/2010/main" val="318942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a:p>
        </p:txBody>
      </p:sp>
    </p:spTree>
    <p:extLst>
      <p:ext uri="{BB962C8B-B14F-4D97-AF65-F5344CB8AC3E}">
        <p14:creationId xmlns:p14="http://schemas.microsoft.com/office/powerpoint/2010/main" val="424235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106768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7</a:t>
            </a:fld>
            <a:endParaRPr lang="en-US"/>
          </a:p>
        </p:txBody>
      </p:sp>
    </p:spTree>
    <p:extLst>
      <p:ext uri="{BB962C8B-B14F-4D97-AF65-F5344CB8AC3E}">
        <p14:creationId xmlns:p14="http://schemas.microsoft.com/office/powerpoint/2010/main" val="106768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15978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9</a:t>
            </a:fld>
            <a:endParaRPr lang="en-US"/>
          </a:p>
        </p:txBody>
      </p:sp>
    </p:spTree>
    <p:extLst>
      <p:ext uri="{BB962C8B-B14F-4D97-AF65-F5344CB8AC3E}">
        <p14:creationId xmlns:p14="http://schemas.microsoft.com/office/powerpoint/2010/main" val="84524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2816849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99483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2.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hyperlink" Target="mailto:AmericasPromise@dol.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mericasPromise@dol.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1</a:t>
            </a:fld>
            <a:endParaRPr lang="en-US"/>
          </a:p>
        </p:txBody>
      </p:sp>
    </p:spTree>
    <p:extLst>
      <p:ext uri="{BB962C8B-B14F-4D97-AF65-F5344CB8AC3E}">
        <p14:creationId xmlns:p14="http://schemas.microsoft.com/office/powerpoint/2010/main" val="586724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focus on evidence?</a:t>
            </a:r>
          </a:p>
        </p:txBody>
      </p:sp>
      <p:sp>
        <p:nvSpPr>
          <p:cNvPr id="3" name="Content Placeholder 2"/>
          <p:cNvSpPr>
            <a:spLocks noGrp="1"/>
          </p:cNvSpPr>
          <p:nvPr>
            <p:ph idx="1"/>
          </p:nvPr>
        </p:nvSpPr>
        <p:spPr/>
        <p:txBody>
          <a:bodyPr>
            <a:normAutofit fontScale="55000" lnSpcReduction="20000"/>
          </a:bodyPr>
          <a:lstStyle/>
          <a:p>
            <a:r>
              <a:rPr lang="en-US" sz="3600" dirty="0"/>
              <a:t>Increased emphasis on evidence-based policymaking at all levels of government and in the private sector; for example:</a:t>
            </a:r>
          </a:p>
          <a:p>
            <a:pPr marL="0" indent="0">
              <a:buNone/>
            </a:pPr>
            <a:endParaRPr lang="en-US" sz="3000" dirty="0"/>
          </a:p>
          <a:p>
            <a:pPr lvl="1">
              <a:buFont typeface="Courier New" panose="02070309020205020404" pitchFamily="49" charset="0"/>
              <a:buChar char="o"/>
            </a:pPr>
            <a:r>
              <a:rPr lang="en-US" sz="3200" dirty="0">
                <a:solidFill>
                  <a:schemeClr val="tx1"/>
                </a:solidFill>
              </a:rPr>
              <a:t>The President’s FY18 budget: </a:t>
            </a:r>
            <a:r>
              <a:rPr lang="en-US" sz="2900" i="1" dirty="0">
                <a:solidFill>
                  <a:schemeClr val="tx1"/>
                </a:solidFill>
              </a:rPr>
              <a:t>An effective and efficient Federal government requires evidence—evidence about where needs are greatest, what works and what does not work, where and how programs could be improved...</a:t>
            </a:r>
          </a:p>
          <a:p>
            <a:pPr lvl="1">
              <a:buFont typeface="Courier New" panose="02070309020205020404" pitchFamily="49" charset="0"/>
              <a:buChar char="o"/>
            </a:pPr>
            <a:r>
              <a:rPr lang="en-US" sz="3300" dirty="0">
                <a:solidFill>
                  <a:schemeClr val="tx1"/>
                </a:solidFill>
              </a:rPr>
              <a:t>The Commission on Evidence-Based Policymaking</a:t>
            </a:r>
          </a:p>
          <a:p>
            <a:pPr lvl="1">
              <a:buFont typeface="Courier New" panose="02070309020205020404" pitchFamily="49" charset="0"/>
              <a:buChar char="o"/>
            </a:pPr>
            <a:r>
              <a:rPr lang="en-US" sz="3200" dirty="0">
                <a:solidFill>
                  <a:schemeClr val="tx1"/>
                </a:solidFill>
              </a:rPr>
              <a:t>Evidence reviews and tiered-evidence funding initiatives </a:t>
            </a:r>
          </a:p>
          <a:p>
            <a:pPr lvl="1">
              <a:buFont typeface="Courier New" panose="02070309020205020404" pitchFamily="49" charset="0"/>
              <a:buChar char="o"/>
            </a:pPr>
            <a:r>
              <a:rPr lang="en-US" sz="3200" dirty="0">
                <a:solidFill>
                  <a:schemeClr val="tx1"/>
                </a:solidFill>
              </a:rPr>
              <a:t>Private philanthropic organizations calling for evaluation and the use of </a:t>
            </a:r>
            <a:r>
              <a:rPr lang="en-US" sz="3300" dirty="0">
                <a:solidFill>
                  <a:schemeClr val="tx1"/>
                </a:solidFill>
              </a:rPr>
              <a:t>evidence</a:t>
            </a:r>
          </a:p>
          <a:p>
            <a:pPr lvl="1">
              <a:buFont typeface="Courier New" panose="02070309020205020404" pitchFamily="49" charset="0"/>
              <a:buChar char="o"/>
            </a:pPr>
            <a:endParaRPr lang="en-US" sz="2500" dirty="0">
              <a:solidFill>
                <a:schemeClr val="tx1"/>
              </a:solidFill>
            </a:endParaRPr>
          </a:p>
          <a:p>
            <a:r>
              <a:rPr lang="en-US" sz="3600" dirty="0"/>
              <a:t>DOL evaluations are tied to research questions posed by programs and other stakeholders, which add to the evidence base. The answers can increase informed decision making/program design.</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10</a:t>
            </a:fld>
            <a:endParaRPr lang="en-US"/>
          </a:p>
        </p:txBody>
      </p:sp>
    </p:spTree>
    <p:extLst>
      <p:ext uri="{BB962C8B-B14F-4D97-AF65-F5344CB8AC3E}">
        <p14:creationId xmlns:p14="http://schemas.microsoft.com/office/powerpoint/2010/main" val="346378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Evaluation in Policy/Program Implementation</a:t>
            </a:r>
          </a:p>
        </p:txBody>
      </p:sp>
      <p:sp>
        <p:nvSpPr>
          <p:cNvPr id="3" name="Slide Number Placeholder 2"/>
          <p:cNvSpPr>
            <a:spLocks noGrp="1"/>
          </p:cNvSpPr>
          <p:nvPr>
            <p:ph type="sldNum" sz="quarter" idx="10"/>
          </p:nvPr>
        </p:nvSpPr>
        <p:spPr/>
        <p:txBody>
          <a:bodyPr/>
          <a:lstStyle/>
          <a:p>
            <a:fld id="{706D636C-90A3-4979-BA37-BAB384B22101}" type="slidenum">
              <a:rPr lang="en-US" smtClean="0"/>
              <a:pPr/>
              <a:t>11</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481" y="4776108"/>
            <a:ext cx="2005758" cy="124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65612"/>
            <a:ext cx="2149519"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298" y="3365611"/>
            <a:ext cx="20050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ent Arrow 6"/>
          <p:cNvSpPr/>
          <p:nvPr/>
        </p:nvSpPr>
        <p:spPr>
          <a:xfrm rot="5400000">
            <a:off x="5864335" y="2334660"/>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0000"/>
              </a:solidFill>
            </a:endParaRPr>
          </a:p>
        </p:txBody>
      </p:sp>
      <p:sp>
        <p:nvSpPr>
          <p:cNvPr id="8" name="TextBox 7"/>
          <p:cNvSpPr txBox="1"/>
          <p:nvPr/>
        </p:nvSpPr>
        <p:spPr>
          <a:xfrm>
            <a:off x="6065350" y="3756285"/>
            <a:ext cx="1402948" cy="461665"/>
          </a:xfrm>
          <a:prstGeom prst="rect">
            <a:avLst/>
          </a:prstGeom>
          <a:noFill/>
        </p:spPr>
        <p:txBody>
          <a:bodyPr wrap="none" rtlCol="0">
            <a:spAutoFit/>
          </a:bodyPr>
          <a:lstStyle/>
          <a:p>
            <a:pPr algn="ctr" defTabSz="457200"/>
            <a:r>
              <a:rPr lang="en-US" sz="2400" dirty="0">
                <a:solidFill>
                  <a:prstClr val="white"/>
                </a:solidFill>
              </a:rPr>
              <a:t>Implement</a:t>
            </a:r>
          </a:p>
        </p:txBody>
      </p:sp>
      <p:sp>
        <p:nvSpPr>
          <p:cNvPr id="9" name="TextBox 8"/>
          <p:cNvSpPr txBox="1"/>
          <p:nvPr/>
        </p:nvSpPr>
        <p:spPr>
          <a:xfrm>
            <a:off x="4174721" y="5162392"/>
            <a:ext cx="1116331" cy="461665"/>
          </a:xfrm>
          <a:prstGeom prst="rect">
            <a:avLst/>
          </a:prstGeom>
          <a:noFill/>
        </p:spPr>
        <p:txBody>
          <a:bodyPr wrap="none" rtlCol="0">
            <a:spAutoFit/>
          </a:bodyPr>
          <a:lstStyle/>
          <a:p>
            <a:pPr algn="ctr" defTabSz="457200"/>
            <a:r>
              <a:rPr lang="en-US" sz="2400" dirty="0">
                <a:solidFill>
                  <a:prstClr val="white"/>
                </a:solidFill>
              </a:rPr>
              <a:t>Evaluate</a:t>
            </a:r>
          </a:p>
        </p:txBody>
      </p:sp>
      <p:sp>
        <p:nvSpPr>
          <p:cNvPr id="10" name="TextBox 9"/>
          <p:cNvSpPr txBox="1"/>
          <p:nvPr/>
        </p:nvSpPr>
        <p:spPr>
          <a:xfrm>
            <a:off x="1730696" y="3571619"/>
            <a:ext cx="1755609" cy="830997"/>
          </a:xfrm>
          <a:prstGeom prst="rect">
            <a:avLst/>
          </a:prstGeom>
          <a:noFill/>
        </p:spPr>
        <p:txBody>
          <a:bodyPr wrap="none" rtlCol="0">
            <a:spAutoFit/>
          </a:bodyPr>
          <a:lstStyle/>
          <a:p>
            <a:pPr algn="ctr" defTabSz="457200"/>
            <a:r>
              <a:rPr lang="en-US" sz="2400" dirty="0">
                <a:solidFill>
                  <a:prstClr val="white"/>
                </a:solidFill>
              </a:rPr>
              <a:t>Use Evidence </a:t>
            </a:r>
          </a:p>
          <a:p>
            <a:pPr algn="ctr" defTabSz="457200"/>
            <a:r>
              <a:rPr lang="en-US" sz="2400" dirty="0">
                <a:solidFill>
                  <a:prstClr val="white"/>
                </a:solidFill>
              </a:rPr>
              <a:t>to Improve </a:t>
            </a:r>
          </a:p>
        </p:txBody>
      </p:sp>
      <p:sp>
        <p:nvSpPr>
          <p:cNvPr id="11" name="Bent Arrow 10"/>
          <p:cNvSpPr/>
          <p:nvPr/>
        </p:nvSpPr>
        <p:spPr>
          <a:xfrm rot="10800000">
            <a:off x="5956828" y="4839196"/>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0000"/>
              </a:solidFill>
            </a:endParaRPr>
          </a:p>
        </p:txBody>
      </p:sp>
      <p:sp>
        <p:nvSpPr>
          <p:cNvPr id="12" name="Bent Arrow 11"/>
          <p:cNvSpPr/>
          <p:nvPr/>
        </p:nvSpPr>
        <p:spPr>
          <a:xfrm rot="16200000">
            <a:off x="2406123" y="4742984"/>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0000"/>
              </a:solidFill>
            </a:endParaRPr>
          </a:p>
        </p:txBody>
      </p:sp>
      <p:sp>
        <p:nvSpPr>
          <p:cNvPr id="13" name="Bent Arrow 12"/>
          <p:cNvSpPr/>
          <p:nvPr/>
        </p:nvSpPr>
        <p:spPr>
          <a:xfrm>
            <a:off x="2406122" y="2284368"/>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0000"/>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325" y="1944462"/>
            <a:ext cx="2005758" cy="124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325420" y="2335475"/>
            <a:ext cx="665567" cy="461665"/>
          </a:xfrm>
          <a:prstGeom prst="rect">
            <a:avLst/>
          </a:prstGeom>
          <a:noFill/>
        </p:spPr>
        <p:txBody>
          <a:bodyPr wrap="none" rtlCol="0">
            <a:spAutoFit/>
          </a:bodyPr>
          <a:lstStyle/>
          <a:p>
            <a:pPr algn="ctr" defTabSz="457200"/>
            <a:r>
              <a:rPr lang="en-US" sz="2400" dirty="0">
                <a:solidFill>
                  <a:prstClr val="white"/>
                </a:solidFill>
              </a:rPr>
              <a:t>Plan</a:t>
            </a:r>
          </a:p>
        </p:txBody>
      </p:sp>
    </p:spTree>
    <p:extLst>
      <p:ext uri="{BB962C8B-B14F-4D97-AF65-F5344CB8AC3E}">
        <p14:creationId xmlns:p14="http://schemas.microsoft.com/office/powerpoint/2010/main" val="148425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now</a:t>
            </a:r>
          </a:p>
        </p:txBody>
      </p:sp>
      <p:sp>
        <p:nvSpPr>
          <p:cNvPr id="3" name="Content Placeholder 2"/>
          <p:cNvSpPr>
            <a:spLocks noGrp="1"/>
          </p:cNvSpPr>
          <p:nvPr>
            <p:ph idx="1"/>
          </p:nvPr>
        </p:nvSpPr>
        <p:spPr/>
        <p:txBody>
          <a:bodyPr>
            <a:normAutofit fontScale="92500"/>
          </a:bodyPr>
          <a:lstStyle/>
          <a:p>
            <a:r>
              <a:rPr lang="en-US" dirty="0"/>
              <a:t>There is growing evidence that sector strategies can increase the employability, employment, earnings, and outcomes of job seekers, and at the same time benefit employers through improved worker productivity, job retention, and enhanced profitability</a:t>
            </a:r>
          </a:p>
          <a:p>
            <a:r>
              <a:rPr lang="en-US" dirty="0"/>
              <a:t>Career pathways is gaining acceptance as a potentially promising strategy to meet the needs of workers and businesses, though it is still relatively new and there is much to be learned</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12</a:t>
            </a:fld>
            <a:endParaRPr lang="en-US"/>
          </a:p>
        </p:txBody>
      </p:sp>
    </p:spTree>
    <p:extLst>
      <p:ext uri="{BB962C8B-B14F-4D97-AF65-F5344CB8AC3E}">
        <p14:creationId xmlns:p14="http://schemas.microsoft.com/office/powerpoint/2010/main" val="145274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the America’s Promise Program Evaluation will add to the literature</a:t>
            </a:r>
          </a:p>
        </p:txBody>
      </p:sp>
      <p:sp>
        <p:nvSpPr>
          <p:cNvPr id="3" name="Content Placeholder 2"/>
          <p:cNvSpPr>
            <a:spLocks noGrp="1"/>
          </p:cNvSpPr>
          <p:nvPr>
            <p:ph idx="1"/>
          </p:nvPr>
        </p:nvSpPr>
        <p:spPr>
          <a:xfrm>
            <a:off x="628650" y="1770614"/>
            <a:ext cx="8210550" cy="4680986"/>
          </a:xfrm>
        </p:spPr>
        <p:txBody>
          <a:bodyPr>
            <a:normAutofit fontScale="92500" lnSpcReduction="20000"/>
          </a:bodyPr>
          <a:lstStyle/>
          <a:p>
            <a:pPr marL="0" indent="0">
              <a:buNone/>
            </a:pPr>
            <a:r>
              <a:rPr lang="en-US" sz="3300" dirty="0"/>
              <a:t>It will seek to answer these questions:</a:t>
            </a:r>
          </a:p>
          <a:p>
            <a:pPr>
              <a:buFont typeface="Wingdings" panose="05000000000000000000" pitchFamily="2" charset="2"/>
              <a:buChar char="§"/>
            </a:pPr>
            <a:r>
              <a:rPr lang="en-US" dirty="0"/>
              <a:t>How were regional partnerships built and maintained?  What factors influenced the regional partnerships and the engagement of employers?</a:t>
            </a:r>
          </a:p>
          <a:p>
            <a:pPr>
              <a:buFont typeface="Wingdings" panose="05000000000000000000" pitchFamily="2" charset="2"/>
              <a:buChar char="§"/>
            </a:pPr>
            <a:r>
              <a:rPr lang="en-US" dirty="0"/>
              <a:t>What are the types and combinations of services and approaches provided?  How were they implemented?</a:t>
            </a:r>
          </a:p>
          <a:p>
            <a:pPr>
              <a:buFont typeface="Wingdings" panose="05000000000000000000" pitchFamily="2" charset="2"/>
              <a:buChar char="§"/>
            </a:pPr>
            <a:r>
              <a:rPr lang="en-US" dirty="0"/>
              <a:t>What are the characteristics of the target population?</a:t>
            </a:r>
          </a:p>
          <a:p>
            <a:pPr>
              <a:buFont typeface="Wingdings" panose="05000000000000000000" pitchFamily="2" charset="2"/>
              <a:buChar char="§"/>
            </a:pPr>
            <a:r>
              <a:rPr lang="en-US" dirty="0"/>
              <a:t>What impact does America’s Promise have on the training and employment outcomes of participants and subgroups of participants?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13</a:t>
            </a:fld>
            <a:endParaRPr lang="en-US"/>
          </a:p>
        </p:txBody>
      </p:sp>
    </p:spTree>
    <p:extLst>
      <p:ext uri="{BB962C8B-B14F-4D97-AF65-F5344CB8AC3E}">
        <p14:creationId xmlns:p14="http://schemas.microsoft.com/office/powerpoint/2010/main" val="84887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you fit in</a:t>
            </a:r>
          </a:p>
        </p:txBody>
      </p:sp>
      <p:sp>
        <p:nvSpPr>
          <p:cNvPr id="3" name="Content Placeholder 2"/>
          <p:cNvSpPr>
            <a:spLocks noGrp="1"/>
          </p:cNvSpPr>
          <p:nvPr>
            <p:ph idx="1"/>
          </p:nvPr>
        </p:nvSpPr>
        <p:spPr>
          <a:xfrm>
            <a:off x="628650" y="1770614"/>
            <a:ext cx="8210550" cy="4680986"/>
          </a:xfrm>
        </p:spPr>
        <p:txBody>
          <a:bodyPr>
            <a:normAutofit/>
          </a:bodyPr>
          <a:lstStyle/>
          <a:p>
            <a:pPr marL="0" indent="0">
              <a:buNone/>
            </a:pPr>
            <a:r>
              <a:rPr lang="en-US" sz="3300" b="1" u="sng" dirty="0"/>
              <a:t>As partners</a:t>
            </a:r>
            <a:r>
              <a:rPr lang="en-US" sz="3300" dirty="0"/>
              <a:t> in building evidence base workforce programs so we can continue to improve the programs and outcomes for the people we serve.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14</a:t>
            </a:fld>
            <a:endParaRPr lang="en-US"/>
          </a:p>
        </p:txBody>
      </p:sp>
    </p:spTree>
    <p:extLst>
      <p:ext uri="{BB962C8B-B14F-4D97-AF65-F5344CB8AC3E}">
        <p14:creationId xmlns:p14="http://schemas.microsoft.com/office/powerpoint/2010/main" val="336127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About the America’s Promise Job Driven Grants Program Evaluation</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15</a:t>
            </a:fld>
            <a:endParaRPr lang="en-US" dirty="0"/>
          </a:p>
        </p:txBody>
      </p:sp>
    </p:spTree>
    <p:extLst>
      <p:ext uri="{BB962C8B-B14F-4D97-AF65-F5344CB8AC3E}">
        <p14:creationId xmlns:p14="http://schemas.microsoft.com/office/powerpoint/2010/main" val="324281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evaluation</a:t>
            </a:r>
          </a:p>
        </p:txBody>
      </p:sp>
      <p:sp>
        <p:nvSpPr>
          <p:cNvPr id="3" name="Content Placeholder 2"/>
          <p:cNvSpPr>
            <a:spLocks noGrp="1"/>
          </p:cNvSpPr>
          <p:nvPr>
            <p:ph idx="1"/>
          </p:nvPr>
        </p:nvSpPr>
        <p:spPr/>
        <p:txBody>
          <a:bodyPr>
            <a:normAutofit/>
          </a:bodyPr>
          <a:lstStyle/>
          <a:p>
            <a:pPr marL="0" indent="0">
              <a:buNone/>
            </a:pPr>
            <a:r>
              <a:rPr lang="en-US" dirty="0"/>
              <a:t>DOL has contracted with an independent, third party to conduct a rigorous evaluation of the America’s Promise Job Driven Grant Program </a:t>
            </a:r>
          </a:p>
          <a:p>
            <a:r>
              <a:rPr lang="en-US" dirty="0"/>
              <a:t>Evaluation contractor: Mathematica Policy Research, with Social Policy Research Associates</a:t>
            </a:r>
          </a:p>
          <a:p>
            <a:r>
              <a:rPr lang="en-US" dirty="0"/>
              <a:t>Period of performance: 2017-2022</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16</a:t>
            </a:fld>
            <a:endParaRPr lang="en-US"/>
          </a:p>
        </p:txBody>
      </p:sp>
    </p:spTree>
    <p:extLst>
      <p:ext uri="{BB962C8B-B14F-4D97-AF65-F5344CB8AC3E}">
        <p14:creationId xmlns:p14="http://schemas.microsoft.com/office/powerpoint/2010/main" val="246893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the evaluation</a:t>
            </a:r>
          </a:p>
        </p:txBody>
      </p:sp>
      <p:sp>
        <p:nvSpPr>
          <p:cNvPr id="3" name="Content Placeholder 2"/>
          <p:cNvSpPr>
            <a:spLocks noGrp="1"/>
          </p:cNvSpPr>
          <p:nvPr>
            <p:ph idx="1"/>
          </p:nvPr>
        </p:nvSpPr>
        <p:spPr/>
        <p:txBody>
          <a:bodyPr/>
          <a:lstStyle/>
          <a:p>
            <a:pPr marL="0" indent="0">
              <a:buNone/>
            </a:pPr>
            <a:r>
              <a:rPr lang="en-US" dirty="0"/>
              <a:t>How will we answer the research questions?</a:t>
            </a:r>
          </a:p>
          <a:p>
            <a:r>
              <a:rPr lang="en-US" dirty="0"/>
              <a:t>Implementation evaluation (all 23 grantees will participate)</a:t>
            </a:r>
          </a:p>
          <a:p>
            <a:pPr lvl="1"/>
            <a:r>
              <a:rPr lang="en-US" dirty="0"/>
              <a:t>In-depth implementation study (12 grantees will participate)</a:t>
            </a:r>
          </a:p>
          <a:p>
            <a:pPr lvl="1"/>
            <a:r>
              <a:rPr lang="en-US" dirty="0"/>
              <a:t>Network analysis (6 grantees will participate)</a:t>
            </a:r>
          </a:p>
          <a:p>
            <a:r>
              <a:rPr lang="en-US" dirty="0"/>
              <a:t>Impact evaluation (3-5 grantees will participate)</a:t>
            </a:r>
          </a:p>
          <a:p>
            <a:r>
              <a:rPr lang="en-US" dirty="0"/>
              <a:t>The timeline for reports and other dissemination deliverables is forthcoming.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17</a:t>
            </a:fld>
            <a:endParaRPr lang="en-US"/>
          </a:p>
        </p:txBody>
      </p:sp>
    </p:spTree>
    <p:extLst>
      <p:ext uri="{BB962C8B-B14F-4D97-AF65-F5344CB8AC3E}">
        <p14:creationId xmlns:p14="http://schemas.microsoft.com/office/powerpoint/2010/main" val="247117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study: data sources</a:t>
            </a:r>
          </a:p>
        </p:txBody>
      </p:sp>
      <p:sp>
        <p:nvSpPr>
          <p:cNvPr id="3" name="Content Placeholder 2"/>
          <p:cNvSpPr>
            <a:spLocks noGrp="1"/>
          </p:cNvSpPr>
          <p:nvPr>
            <p:ph idx="1"/>
          </p:nvPr>
        </p:nvSpPr>
        <p:spPr/>
        <p:txBody>
          <a:bodyPr/>
          <a:lstStyle/>
          <a:p>
            <a:r>
              <a:rPr lang="en-US" dirty="0"/>
              <a:t>Documents from all 23 grantees</a:t>
            </a:r>
          </a:p>
          <a:p>
            <a:r>
              <a:rPr lang="en-US" dirty="0"/>
              <a:t>Web-based survey with all 23 grantees</a:t>
            </a:r>
          </a:p>
          <a:p>
            <a:r>
              <a:rPr lang="en-US" dirty="0"/>
              <a:t>Interviews with all 23 grantees</a:t>
            </a:r>
          </a:p>
          <a:p>
            <a:pPr lvl="1"/>
            <a:r>
              <a:rPr lang="en-US" dirty="0"/>
              <a:t>Telephone interviews with 11 grantees</a:t>
            </a:r>
          </a:p>
          <a:p>
            <a:pPr lvl="1"/>
            <a:r>
              <a:rPr lang="en-US" dirty="0"/>
              <a:t>Two-day site visits to 12 grantees</a:t>
            </a:r>
          </a:p>
          <a:p>
            <a:r>
              <a:rPr lang="en-US" dirty="0"/>
              <a:t>Partner network survey with 6 grantees</a:t>
            </a:r>
          </a:p>
          <a:p>
            <a:pPr lvl="1"/>
            <a:r>
              <a:rPr lang="en-US" dirty="0"/>
              <a:t>Two rounds to assess systems change over time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18</a:t>
            </a:fld>
            <a:endParaRPr lang="en-US"/>
          </a:p>
        </p:txBody>
      </p:sp>
    </p:spTree>
    <p:extLst>
      <p:ext uri="{BB962C8B-B14F-4D97-AF65-F5344CB8AC3E}">
        <p14:creationId xmlns:p14="http://schemas.microsoft.com/office/powerpoint/2010/main" val="405157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study: assessing feasibility</a:t>
            </a:r>
          </a:p>
        </p:txBody>
      </p:sp>
      <p:sp>
        <p:nvSpPr>
          <p:cNvPr id="3" name="Content Placeholder 2"/>
          <p:cNvSpPr>
            <a:spLocks noGrp="1"/>
          </p:cNvSpPr>
          <p:nvPr>
            <p:ph idx="1"/>
          </p:nvPr>
        </p:nvSpPr>
        <p:spPr/>
        <p:txBody>
          <a:bodyPr/>
          <a:lstStyle/>
          <a:p>
            <a:r>
              <a:rPr lang="en-US" dirty="0"/>
              <a:t>Review grant materials</a:t>
            </a:r>
          </a:p>
          <a:p>
            <a:r>
              <a:rPr lang="en-US" dirty="0"/>
              <a:t>Conduct clarifying calls with all 23 grantees</a:t>
            </a:r>
          </a:p>
          <a:p>
            <a:r>
              <a:rPr lang="en-US" dirty="0"/>
              <a:t>Conduct site visits to up to 5 promising grantees</a:t>
            </a:r>
          </a:p>
          <a:p>
            <a:pPr>
              <a:tabLst>
                <a:tab pos="800100" algn="l"/>
              </a:tabLst>
            </a:pPr>
            <a:r>
              <a:rPr lang="en-US" dirty="0"/>
              <a:t>Develop recommended design and 3 to 5 grantees for inclusion</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19</a:t>
            </a:fld>
            <a:endParaRPr lang="en-US"/>
          </a:p>
        </p:txBody>
      </p:sp>
    </p:spTree>
    <p:extLst>
      <p:ext uri="{BB962C8B-B14F-4D97-AF65-F5344CB8AC3E}">
        <p14:creationId xmlns:p14="http://schemas.microsoft.com/office/powerpoint/2010/main" val="331113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September 26, 2017</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fontScale="90000"/>
          </a:bodyPr>
          <a:lstStyle/>
          <a:p>
            <a:r>
              <a:rPr lang="en-US" dirty="0"/>
              <a:t>Building Evidence</a:t>
            </a:r>
            <a:br>
              <a:rPr lang="en-US" dirty="0"/>
            </a:br>
            <a:r>
              <a:rPr lang="en-US" sz="3900" dirty="0"/>
              <a:t>The Evaluation of the America’s Promise Job Driven Grant Program</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a:xfrm>
            <a:off x="3659544" y="4425120"/>
            <a:ext cx="5382856" cy="1835979"/>
          </a:xfrm>
        </p:spPr>
        <p:txBody>
          <a:bodyPr>
            <a:normAutofit/>
          </a:bodyPr>
          <a:lstStyle/>
          <a:p>
            <a:pPr>
              <a:spcBef>
                <a:spcPts val="0"/>
              </a:spcBef>
            </a:pPr>
            <a:r>
              <a:rPr lang="en-US" sz="1800" b="1" dirty="0"/>
              <a:t>Megan Baird</a:t>
            </a:r>
            <a:r>
              <a:rPr lang="en-US" sz="1800" dirty="0"/>
              <a:t>, H-1B Program Manager, DOL</a:t>
            </a:r>
          </a:p>
          <a:p>
            <a:pPr>
              <a:spcBef>
                <a:spcPts val="600"/>
              </a:spcBef>
            </a:pPr>
            <a:r>
              <a:rPr lang="en-US" sz="1800" b="1" dirty="0"/>
              <a:t>Molly Irwin</a:t>
            </a:r>
            <a:r>
              <a:rPr lang="en-US" sz="1800" dirty="0"/>
              <a:t>, Chief Evaluation Officer, DOL</a:t>
            </a:r>
          </a:p>
          <a:p>
            <a:pPr>
              <a:spcBef>
                <a:spcPts val="600"/>
              </a:spcBef>
            </a:pPr>
            <a:r>
              <a:rPr lang="en-US" sz="1800" b="1" dirty="0"/>
              <a:t>Megan Lizik</a:t>
            </a:r>
            <a:r>
              <a:rPr lang="en-US" sz="1800" dirty="0"/>
              <a:t>, Chief Evaluation Office, DOL</a:t>
            </a:r>
          </a:p>
          <a:p>
            <a:pPr>
              <a:spcBef>
                <a:spcPts val="600"/>
              </a:spcBef>
            </a:pPr>
            <a:r>
              <a:rPr lang="en-US" sz="1800" b="1" dirty="0"/>
              <a:t>Jeanne Bellotti</a:t>
            </a:r>
            <a:r>
              <a:rPr lang="en-US" sz="1800" dirty="0"/>
              <a:t>, Mathematica Policy Resea</a:t>
            </a:r>
            <a:r>
              <a:rPr lang="en-US" sz="1800" dirty="0">
                <a:solidFill>
                  <a:schemeClr val="bg1"/>
                </a:solidFill>
              </a:rPr>
              <a:t>rch</a:t>
            </a:r>
          </a:p>
        </p:txBody>
      </p:sp>
    </p:spTree>
    <p:extLst>
      <p:ext uri="{BB962C8B-B14F-4D97-AF65-F5344CB8AC3E}">
        <p14:creationId xmlns:p14="http://schemas.microsoft.com/office/powerpoint/2010/main" val="2973554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study: key considerations</a:t>
            </a:r>
          </a:p>
        </p:txBody>
      </p:sp>
      <p:sp>
        <p:nvSpPr>
          <p:cNvPr id="3" name="Content Placeholder 2"/>
          <p:cNvSpPr>
            <a:spLocks noGrp="1"/>
          </p:cNvSpPr>
          <p:nvPr>
            <p:ph idx="1"/>
          </p:nvPr>
        </p:nvSpPr>
        <p:spPr/>
        <p:txBody>
          <a:bodyPr>
            <a:normAutofit/>
          </a:bodyPr>
          <a:lstStyle/>
          <a:p>
            <a:r>
              <a:rPr lang="en-US" dirty="0"/>
              <a:t>Is America’s Promise different from the counterfactual?</a:t>
            </a:r>
          </a:p>
          <a:p>
            <a:pPr lvl="1"/>
            <a:r>
              <a:rPr lang="en-US" dirty="0"/>
              <a:t>What does “business as usual” look like?</a:t>
            </a:r>
          </a:p>
          <a:p>
            <a:r>
              <a:rPr lang="en-US" dirty="0"/>
              <a:t>Is the expected number of people served realistic and large enough to be an adequate sample size?</a:t>
            </a:r>
          </a:p>
          <a:p>
            <a:pPr lvl="1"/>
            <a:r>
              <a:rPr lang="en-US" dirty="0"/>
              <a:t>Is random assignment feasible?</a:t>
            </a:r>
          </a:p>
          <a:p>
            <a:pPr lvl="1"/>
            <a:r>
              <a:rPr lang="en-US" dirty="0"/>
              <a:t>Is high quality administrative data available for a Quasi-Experimental Design?</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20</a:t>
            </a:fld>
            <a:endParaRPr lang="en-US"/>
          </a:p>
        </p:txBody>
      </p:sp>
    </p:spTree>
    <p:extLst>
      <p:ext uri="{BB962C8B-B14F-4D97-AF65-F5344CB8AC3E}">
        <p14:creationId xmlns:p14="http://schemas.microsoft.com/office/powerpoint/2010/main" val="402394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Early Knowledge Development</a:t>
            </a:r>
          </a:p>
        </p:txBody>
      </p:sp>
      <p:sp>
        <p:nvSpPr>
          <p:cNvPr id="7" name="Text Placeholder 6"/>
          <p:cNvSpPr>
            <a:spLocks noGrp="1"/>
          </p:cNvSpPr>
          <p:nvPr>
            <p:ph type="body" idx="1"/>
          </p:nvPr>
        </p:nvSpPr>
        <p:spPr>
          <a:xfrm>
            <a:off x="623888" y="4017964"/>
            <a:ext cx="7863840" cy="1912936"/>
          </a:xfrm>
        </p:spPr>
        <p:txBody>
          <a:bodyPr/>
          <a:lstStyle/>
          <a:p>
            <a:r>
              <a:rPr lang="en-US" dirty="0"/>
              <a:t>What we’ve learned so far about America’s Promise</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21</a:t>
            </a:fld>
            <a:endParaRPr lang="en-US" dirty="0"/>
          </a:p>
        </p:txBody>
      </p:sp>
    </p:spTree>
    <p:extLst>
      <p:ext uri="{BB962C8B-B14F-4D97-AF65-F5344CB8AC3E}">
        <p14:creationId xmlns:p14="http://schemas.microsoft.com/office/powerpoint/2010/main" val="2767664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Basic structure of America’s Promise</a:t>
            </a:r>
          </a:p>
        </p:txBody>
      </p:sp>
      <p:sp>
        <p:nvSpPr>
          <p:cNvPr id="9" name="Content Placeholder 8"/>
          <p:cNvSpPr>
            <a:spLocks noGrp="1"/>
          </p:cNvSpPr>
          <p:nvPr>
            <p:ph sz="half" idx="1"/>
          </p:nvPr>
        </p:nvSpPr>
        <p:spPr/>
        <p:txBody>
          <a:bodyPr>
            <a:normAutofit/>
          </a:bodyPr>
          <a:lstStyle/>
          <a:p>
            <a:r>
              <a:rPr lang="en-US" dirty="0"/>
              <a:t>DOL awarded $111 million in grants to 23 regional partnerships in January 2017</a:t>
            </a:r>
          </a:p>
          <a:p>
            <a:r>
              <a:rPr lang="en-US" dirty="0"/>
              <a:t>Grants are 4 years, including 6 to 9 month planning phase</a:t>
            </a:r>
          </a:p>
          <a:p>
            <a:pPr lvl="1"/>
            <a:r>
              <a:rPr lang="en-US" dirty="0"/>
              <a:t>Many have begun enrolling participants as of August 2017</a:t>
            </a:r>
          </a:p>
        </p:txBody>
      </p:sp>
      <p:sp>
        <p:nvSpPr>
          <p:cNvPr id="10" name="Content Placeholder 9"/>
          <p:cNvSpPr>
            <a:spLocks noGrp="1"/>
          </p:cNvSpPr>
          <p:nvPr>
            <p:ph sz="half" idx="2"/>
          </p:nvPr>
        </p:nvSpPr>
        <p:spPr/>
        <p:txBody>
          <a:bodyPr>
            <a:normAutofit/>
          </a:bodyPr>
          <a:lstStyle/>
          <a:p>
            <a:r>
              <a:rPr lang="en-US" dirty="0"/>
              <a:t>Required activities are:</a:t>
            </a:r>
          </a:p>
          <a:p>
            <a:pPr lvl="1"/>
            <a:r>
              <a:rPr lang="en-US" dirty="0"/>
              <a:t>Education or training leading to a career pathway in an  H-1B industry or occupation</a:t>
            </a:r>
          </a:p>
          <a:p>
            <a:pPr lvl="1"/>
            <a:r>
              <a:rPr lang="en-US" dirty="0"/>
              <a:t>Expansion of regional workforce partnerships</a:t>
            </a:r>
          </a:p>
          <a:p>
            <a:pPr lvl="1"/>
            <a:r>
              <a:rPr lang="en-US" dirty="0"/>
              <a:t>Employer engagement in sector strategies</a:t>
            </a:r>
          </a:p>
          <a:p>
            <a:pPr lvl="1"/>
            <a:r>
              <a:rPr lang="en-US" dirty="0"/>
              <a:t>Strong commitment to customer-centered design</a:t>
            </a:r>
          </a:p>
        </p:txBody>
      </p:sp>
      <p:sp>
        <p:nvSpPr>
          <p:cNvPr id="11" name="Slide Number Placeholder 10"/>
          <p:cNvSpPr>
            <a:spLocks noGrp="1"/>
          </p:cNvSpPr>
          <p:nvPr>
            <p:ph type="sldNum" sz="quarter" idx="10"/>
          </p:nvPr>
        </p:nvSpPr>
        <p:spPr>
          <a:xfrm>
            <a:off x="8190595" y="6356351"/>
            <a:ext cx="753001" cy="365125"/>
          </a:xfrm>
        </p:spPr>
        <p:txBody>
          <a:bodyPr/>
          <a:lstStyle/>
          <a:p>
            <a:fld id="{78651A17-9376-40A4-9325-34268FB0E92D}" type="slidenum">
              <a:rPr lang="en-US" smtClean="0"/>
              <a:pPr/>
              <a:t>22</a:t>
            </a:fld>
            <a:endParaRPr lang="en-US" dirty="0"/>
          </a:p>
        </p:txBody>
      </p:sp>
    </p:spTree>
    <p:extLst>
      <p:ext uri="{BB962C8B-B14F-4D97-AF65-F5344CB8AC3E}">
        <p14:creationId xmlns:p14="http://schemas.microsoft.com/office/powerpoint/2010/main" val="375260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Grants are spread across the country</a:t>
            </a:r>
          </a:p>
        </p:txBody>
      </p:sp>
      <p:sp>
        <p:nvSpPr>
          <p:cNvPr id="11" name="Slide Number Placeholder 10"/>
          <p:cNvSpPr>
            <a:spLocks noGrp="1"/>
          </p:cNvSpPr>
          <p:nvPr>
            <p:ph type="sldNum" sz="quarter" idx="10"/>
          </p:nvPr>
        </p:nvSpPr>
        <p:spPr>
          <a:xfrm>
            <a:off x="8190595" y="6356351"/>
            <a:ext cx="753001" cy="365125"/>
          </a:xfrm>
        </p:spPr>
        <p:txBody>
          <a:bodyPr/>
          <a:lstStyle/>
          <a:p>
            <a:fld id="{78651A17-9376-40A4-9325-34268FB0E92D}" type="slidenum">
              <a:rPr lang="en-US" smtClean="0"/>
              <a:pPr/>
              <a:t>23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912" y="1687362"/>
            <a:ext cx="6223562" cy="4668989"/>
          </a:xfrm>
          <a:prstGeom prst="rect">
            <a:avLst/>
          </a:prstGeom>
        </p:spPr>
      </p:pic>
    </p:spTree>
    <p:extLst>
      <p:ext uri="{BB962C8B-B14F-4D97-AF65-F5344CB8AC3E}">
        <p14:creationId xmlns:p14="http://schemas.microsoft.com/office/powerpoint/2010/main" val="2771575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Regional partnership structure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98363897"/>
              </p:ext>
            </p:extLst>
          </p:nvPr>
        </p:nvGraphicFramePr>
        <p:xfrm>
          <a:off x="3887788" y="457200"/>
          <a:ext cx="4629150" cy="5403850"/>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 Placeholder 34"/>
          <p:cNvSpPr>
            <a:spLocks noGrp="1"/>
          </p:cNvSpPr>
          <p:nvPr>
            <p:ph type="body" sz="half" idx="2"/>
          </p:nvPr>
        </p:nvSpPr>
        <p:spPr/>
        <p:txBody>
          <a:bodyPr lIns="182880">
            <a:normAutofit lnSpcReduction="10000"/>
          </a:bodyPr>
          <a:lstStyle/>
          <a:p>
            <a:pPr marL="0" indent="0">
              <a:buNone/>
            </a:pPr>
            <a:r>
              <a:rPr lang="en-US" dirty="0"/>
              <a:t>Most regional partnerships had already formed before the America’s Promise grant.</a:t>
            </a:r>
          </a:p>
          <a:p>
            <a:pPr marL="0" indent="0">
              <a:buNone/>
            </a:pPr>
            <a:r>
              <a:rPr lang="en-US" dirty="0"/>
              <a:t>Applications and grantee phone calls referenced partnerships on prior grants.</a:t>
            </a:r>
          </a:p>
        </p:txBody>
      </p:sp>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pPr/>
              <a:t>24</a:t>
            </a:fld>
            <a:endParaRPr lang="en-US" dirty="0"/>
          </a:p>
        </p:txBody>
      </p:sp>
    </p:spTree>
    <p:extLst>
      <p:ext uri="{BB962C8B-B14F-4D97-AF65-F5344CB8AC3E}">
        <p14:creationId xmlns:p14="http://schemas.microsoft.com/office/powerpoint/2010/main" val="2057583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Regional partnership structure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19446325"/>
              </p:ext>
            </p:extLst>
          </p:nvPr>
        </p:nvGraphicFramePr>
        <p:xfrm>
          <a:off x="3887788" y="457200"/>
          <a:ext cx="4629150" cy="5403850"/>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 Placeholder 34"/>
          <p:cNvSpPr>
            <a:spLocks noGrp="1"/>
          </p:cNvSpPr>
          <p:nvPr>
            <p:ph type="body" sz="half" idx="2"/>
          </p:nvPr>
        </p:nvSpPr>
        <p:spPr/>
        <p:txBody>
          <a:bodyPr lIns="182880"/>
          <a:lstStyle/>
          <a:p>
            <a:pPr marL="0" indent="0">
              <a:buNone/>
            </a:pPr>
            <a:r>
              <a:rPr lang="en-US" dirty="0"/>
              <a:t>Workforce (11) and higher education (7) entities lead most of the grants.</a:t>
            </a:r>
          </a:p>
        </p:txBody>
      </p:sp>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pPr/>
              <a:t>25</a:t>
            </a:fld>
            <a:endParaRPr lang="en-US" dirty="0"/>
          </a:p>
        </p:txBody>
      </p:sp>
    </p:spTree>
    <p:extLst>
      <p:ext uri="{BB962C8B-B14F-4D97-AF65-F5344CB8AC3E}">
        <p14:creationId xmlns:p14="http://schemas.microsoft.com/office/powerpoint/2010/main" val="3872071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Regional partnership structure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08090542"/>
              </p:ext>
            </p:extLst>
          </p:nvPr>
        </p:nvGraphicFramePr>
        <p:xfrm>
          <a:off x="3887788" y="457200"/>
          <a:ext cx="4629150" cy="5403850"/>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 Placeholder 34"/>
          <p:cNvSpPr>
            <a:spLocks noGrp="1"/>
          </p:cNvSpPr>
          <p:nvPr>
            <p:ph type="body" sz="half" idx="2"/>
          </p:nvPr>
        </p:nvSpPr>
        <p:spPr/>
        <p:txBody>
          <a:bodyPr lIns="182880">
            <a:normAutofit lnSpcReduction="10000"/>
          </a:bodyPr>
          <a:lstStyle/>
          <a:p>
            <a:pPr marL="0" indent="0">
              <a:buNone/>
            </a:pPr>
            <a:r>
              <a:rPr lang="en-US" dirty="0"/>
              <a:t>Grantees had an average of 22 partners at application. </a:t>
            </a:r>
          </a:p>
          <a:p>
            <a:pPr marL="0" indent="0">
              <a:buNone/>
            </a:pPr>
            <a:r>
              <a:rPr lang="en-US" dirty="0"/>
              <a:t>Phone interviews suggest fewer partners (average of 6) are actively engaged with early activities.</a:t>
            </a:r>
          </a:p>
        </p:txBody>
      </p:sp>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pPr/>
              <a:t>26</a:t>
            </a:fld>
            <a:endParaRPr lang="en-US" dirty="0"/>
          </a:p>
        </p:txBody>
      </p:sp>
    </p:spTree>
    <p:extLst>
      <p:ext uri="{BB962C8B-B14F-4D97-AF65-F5344CB8AC3E}">
        <p14:creationId xmlns:p14="http://schemas.microsoft.com/office/powerpoint/2010/main" val="2339380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Regional partnership structure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33934474"/>
              </p:ext>
            </p:extLst>
          </p:nvPr>
        </p:nvGraphicFramePr>
        <p:xfrm>
          <a:off x="3736622" y="457200"/>
          <a:ext cx="5080000" cy="5403850"/>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 Placeholder 34"/>
          <p:cNvSpPr>
            <a:spLocks noGrp="1"/>
          </p:cNvSpPr>
          <p:nvPr>
            <p:ph type="body" sz="half" idx="2"/>
          </p:nvPr>
        </p:nvSpPr>
        <p:spPr/>
        <p:txBody>
          <a:bodyPr lIns="182880">
            <a:normAutofit/>
          </a:bodyPr>
          <a:lstStyle/>
          <a:p>
            <a:pPr marL="0" indent="0">
              <a:buNone/>
            </a:pPr>
            <a:r>
              <a:rPr lang="en-US" dirty="0"/>
              <a:t>Based on calls with grantees, employers have been engaged most commonly with advisory boards and development of career pathways. </a:t>
            </a:r>
          </a:p>
        </p:txBody>
      </p:sp>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pPr/>
              <a:t>27</a:t>
            </a:fld>
            <a:endParaRPr lang="en-US" dirty="0"/>
          </a:p>
        </p:txBody>
      </p:sp>
      <p:sp>
        <p:nvSpPr>
          <p:cNvPr id="3" name="TextBox 2"/>
          <p:cNvSpPr txBox="1"/>
          <p:nvPr/>
        </p:nvSpPr>
        <p:spPr>
          <a:xfrm>
            <a:off x="6311900" y="5778500"/>
            <a:ext cx="2311400" cy="292388"/>
          </a:xfrm>
          <a:prstGeom prst="rect">
            <a:avLst/>
          </a:prstGeom>
          <a:noFill/>
        </p:spPr>
        <p:txBody>
          <a:bodyPr wrap="square" rtlCol="0">
            <a:spAutoFit/>
          </a:bodyPr>
          <a:lstStyle/>
          <a:p>
            <a:pPr algn="ctr"/>
            <a:r>
              <a:rPr lang="en-US" sz="1300" dirty="0">
                <a:solidFill>
                  <a:schemeClr val="accent4">
                    <a:lumMod val="50000"/>
                  </a:schemeClr>
                </a:solidFill>
              </a:rPr>
              <a:t>Number of grantees</a:t>
            </a:r>
          </a:p>
        </p:txBody>
      </p:sp>
    </p:spTree>
    <p:extLst>
      <p:ext uri="{BB962C8B-B14F-4D97-AF65-F5344CB8AC3E}">
        <p14:creationId xmlns:p14="http://schemas.microsoft.com/office/powerpoint/2010/main" val="388997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Sector focus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39898134"/>
              </p:ext>
            </p:extLst>
          </p:nvPr>
        </p:nvGraphicFramePr>
        <p:xfrm>
          <a:off x="3887788" y="457200"/>
          <a:ext cx="4629150" cy="5403850"/>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 Placeholder 34"/>
          <p:cNvSpPr>
            <a:spLocks noGrp="1"/>
          </p:cNvSpPr>
          <p:nvPr>
            <p:ph type="body" sz="half" idx="2"/>
          </p:nvPr>
        </p:nvSpPr>
        <p:spPr/>
        <p:txBody>
          <a:bodyPr lIns="182880">
            <a:normAutofit/>
          </a:bodyPr>
          <a:lstStyle/>
          <a:p>
            <a:pPr marL="0" indent="0">
              <a:buNone/>
            </a:pPr>
            <a:r>
              <a:rPr lang="en-US" dirty="0"/>
              <a:t>Manufacturing, IT and healthcare were the primary industries.</a:t>
            </a:r>
          </a:p>
          <a:p>
            <a:pPr marL="0" indent="0">
              <a:buNone/>
            </a:pPr>
            <a:r>
              <a:rPr lang="en-US" dirty="0"/>
              <a:t>Nine grantees are focusing on two or more H-1B industry sectors.</a:t>
            </a:r>
          </a:p>
        </p:txBody>
      </p:sp>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pPr/>
              <a:t>28</a:t>
            </a:fld>
            <a:endParaRPr lang="en-US" dirty="0"/>
          </a:p>
        </p:txBody>
      </p:sp>
    </p:spTree>
    <p:extLst>
      <p:ext uri="{BB962C8B-B14F-4D97-AF65-F5344CB8AC3E}">
        <p14:creationId xmlns:p14="http://schemas.microsoft.com/office/powerpoint/2010/main" val="305117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Number of participants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84679347"/>
              </p:ext>
            </p:extLst>
          </p:nvPr>
        </p:nvGraphicFramePr>
        <p:xfrm>
          <a:off x="3887788" y="457200"/>
          <a:ext cx="4629150" cy="5403850"/>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 Placeholder 34"/>
          <p:cNvSpPr>
            <a:spLocks noGrp="1"/>
          </p:cNvSpPr>
          <p:nvPr>
            <p:ph type="body" sz="half" idx="2"/>
          </p:nvPr>
        </p:nvSpPr>
        <p:spPr/>
        <p:txBody>
          <a:bodyPr lIns="182880">
            <a:normAutofit fontScale="92500"/>
          </a:bodyPr>
          <a:lstStyle/>
          <a:p>
            <a:pPr marL="0" indent="0">
              <a:buNone/>
            </a:pPr>
            <a:r>
              <a:rPr lang="en-US" dirty="0"/>
              <a:t>The expected number of participants varies widely.</a:t>
            </a:r>
          </a:p>
          <a:p>
            <a:pPr marL="0" indent="0">
              <a:buNone/>
            </a:pPr>
            <a:r>
              <a:rPr lang="en-US" dirty="0"/>
              <a:t>Total of 21,716 participants expected across grantees.</a:t>
            </a:r>
          </a:p>
          <a:p>
            <a:pPr marL="0" indent="0">
              <a:buNone/>
            </a:pPr>
            <a:r>
              <a:rPr lang="en-US" dirty="0"/>
              <a:t>Average of 944 with range from 250 to 3,000.</a:t>
            </a:r>
          </a:p>
        </p:txBody>
      </p:sp>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pPr/>
              <a:t>29</a:t>
            </a:fld>
            <a:endParaRPr lang="en-US" dirty="0"/>
          </a:p>
        </p:txBody>
      </p:sp>
    </p:spTree>
    <p:extLst>
      <p:ext uri="{BB962C8B-B14F-4D97-AF65-F5344CB8AC3E}">
        <p14:creationId xmlns:p14="http://schemas.microsoft.com/office/powerpoint/2010/main" val="344866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lstStyle/>
          <a:p>
            <a:r>
              <a:rPr lang="en-US" dirty="0"/>
              <a:t>Megan Baird</a:t>
            </a:r>
          </a:p>
          <a:p>
            <a:pPr lvl="1"/>
            <a:r>
              <a:rPr lang="en-US" sz="1800" dirty="0"/>
              <a:t>Program Manager, H-1B Grants</a:t>
            </a:r>
          </a:p>
          <a:p>
            <a:pPr lvl="2"/>
            <a:r>
              <a:rPr lang="en-US" dirty="0"/>
              <a:t>U.S. Department of Labor</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3</a:t>
            </a:fld>
            <a:endParaRPr lang="en-US"/>
          </a:p>
        </p:txBody>
      </p:sp>
      <p:pic>
        <p:nvPicPr>
          <p:cNvPr id="5" name="Picture Placeholder 4" descr="C:\Users\baird.megan\Desktop\pics\MB head shot 2.jpg"/>
          <p:cNvPicPr>
            <a:picLocks noGrp="1" noChangeAspect="1" noChangeArrowheads="1"/>
          </p:cNvPicPr>
          <p:nvPr>
            <p:ph type="pic" idx="11"/>
          </p:nvPr>
        </p:nvPicPr>
        <p:blipFill>
          <a:blip r:embed="rId3" cstate="print">
            <a:extLst>
              <a:ext uri="{28A0092B-C50C-407E-A947-70E740481C1C}">
                <a14:useLocalDpi xmlns:a14="http://schemas.microsoft.com/office/drawing/2010/main" val="0"/>
              </a:ext>
            </a:extLst>
          </a:blip>
          <a:srcRect t="6782" b="678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7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Target populations</a:t>
            </a:r>
          </a:p>
        </p:txBody>
      </p:sp>
      <p:sp>
        <p:nvSpPr>
          <p:cNvPr id="5" name="Slide Number Placeholder 4"/>
          <p:cNvSpPr>
            <a:spLocks noGrp="1"/>
          </p:cNvSpPr>
          <p:nvPr>
            <p:ph type="sldNum" sz="quarter" idx="10"/>
          </p:nvPr>
        </p:nvSpPr>
        <p:spPr/>
        <p:txBody>
          <a:bodyPr/>
          <a:lstStyle/>
          <a:p>
            <a:fld id="{706D636C-90A3-4979-BA37-BAB384B22101}" type="slidenum">
              <a:rPr lang="en-US" smtClean="0"/>
              <a:pPr/>
              <a:t>30</a:t>
            </a:fld>
            <a:endParaRPr lang="en-US" dirty="0"/>
          </a:p>
        </p:txBody>
      </p:sp>
      <p:sp>
        <p:nvSpPr>
          <p:cNvPr id="12" name="Content Placeholder 11"/>
          <p:cNvSpPr>
            <a:spLocks noGrp="1"/>
          </p:cNvSpPr>
          <p:nvPr>
            <p:ph idx="1"/>
          </p:nvPr>
        </p:nvSpPr>
        <p:spPr>
          <a:xfrm>
            <a:off x="628650" y="1770614"/>
            <a:ext cx="7981950" cy="4515885"/>
          </a:xfrm>
        </p:spPr>
        <p:txBody>
          <a:bodyPr>
            <a:normAutofit fontScale="92500" lnSpcReduction="10000"/>
          </a:bodyPr>
          <a:lstStyle/>
          <a:p>
            <a:r>
              <a:rPr lang="en-US" dirty="0"/>
              <a:t>Grantees can serve unemployed, underemployed and incumbent workers, but not all are serving all three target populations.</a:t>
            </a:r>
          </a:p>
          <a:p>
            <a:r>
              <a:rPr lang="en-US" dirty="0"/>
              <a:t>Within these target populations, most grantees are also serving  at least one special population.</a:t>
            </a:r>
          </a:p>
          <a:p>
            <a:r>
              <a:rPr lang="en-US" dirty="0"/>
              <a:t>18 of 23 grantees are targeting veterans, but expected numbers vary based on phone calls.</a:t>
            </a:r>
          </a:p>
          <a:p>
            <a:r>
              <a:rPr lang="en-US" dirty="0"/>
              <a:t>Other key target populations include: </a:t>
            </a:r>
          </a:p>
          <a:p>
            <a:pPr lvl="1"/>
            <a:r>
              <a:rPr lang="en-US" dirty="0"/>
              <a:t>Low-income individuals</a:t>
            </a:r>
          </a:p>
          <a:p>
            <a:pPr lvl="1"/>
            <a:r>
              <a:rPr lang="en-US" dirty="0"/>
              <a:t>Groups underrepresented in the target occupation</a:t>
            </a:r>
          </a:p>
          <a:p>
            <a:pPr lvl="1"/>
            <a:r>
              <a:rPr lang="en-US" dirty="0"/>
              <a:t>Recent HS graduates or non-degree completers </a:t>
            </a:r>
          </a:p>
        </p:txBody>
      </p:sp>
    </p:spTree>
    <p:extLst>
      <p:ext uri="{BB962C8B-B14F-4D97-AF65-F5344CB8AC3E}">
        <p14:creationId xmlns:p14="http://schemas.microsoft.com/office/powerpoint/2010/main" val="396135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Recruitment and intake activities</a:t>
            </a:r>
          </a:p>
        </p:txBody>
      </p:sp>
      <p:sp>
        <p:nvSpPr>
          <p:cNvPr id="7" name="Content Placeholder 6"/>
          <p:cNvSpPr>
            <a:spLocks noGrp="1"/>
          </p:cNvSpPr>
          <p:nvPr>
            <p:ph idx="1"/>
          </p:nvPr>
        </p:nvSpPr>
        <p:spPr/>
        <p:txBody>
          <a:bodyPr>
            <a:normAutofit/>
          </a:bodyPr>
          <a:lstStyle/>
          <a:p>
            <a:r>
              <a:rPr lang="en-US" dirty="0"/>
              <a:t>16 grantees are using a centralized approach for recruiting and enrolling participants, based on phone calls</a:t>
            </a:r>
          </a:p>
          <a:p>
            <a:pPr lvl="1"/>
            <a:r>
              <a:rPr lang="en-US" dirty="0"/>
              <a:t>7 grantees through education providers</a:t>
            </a:r>
          </a:p>
          <a:p>
            <a:pPr lvl="1"/>
            <a:r>
              <a:rPr lang="en-US" dirty="0"/>
              <a:t>6 grantees through workforce partners</a:t>
            </a:r>
          </a:p>
          <a:p>
            <a:pPr lvl="1"/>
            <a:r>
              <a:rPr lang="en-US" dirty="0"/>
              <a:t>3 grantees will rely on grant-funded staff for intake</a:t>
            </a:r>
          </a:p>
          <a:p>
            <a:r>
              <a:rPr lang="en-US" dirty="0"/>
              <a:t>The remaining 7 grantees plan to use a decentralized approach with multiple partner types completing intake.</a:t>
            </a:r>
          </a:p>
        </p:txBody>
      </p:sp>
      <p:sp>
        <p:nvSpPr>
          <p:cNvPr id="5" name="Slide Number Placeholder 4"/>
          <p:cNvSpPr>
            <a:spLocks noGrp="1"/>
          </p:cNvSpPr>
          <p:nvPr>
            <p:ph type="sldNum" sz="quarter" idx="10"/>
          </p:nvPr>
        </p:nvSpPr>
        <p:spPr/>
        <p:txBody>
          <a:bodyPr/>
          <a:lstStyle/>
          <a:p>
            <a:fld id="{706D636C-90A3-4979-BA37-BAB384B22101}" type="slidenum">
              <a:rPr lang="en-US" smtClean="0"/>
              <a:pPr/>
              <a:t>31</a:t>
            </a:fld>
            <a:endParaRPr lang="en-US" dirty="0"/>
          </a:p>
        </p:txBody>
      </p:sp>
    </p:spTree>
    <p:extLst>
      <p:ext uri="{BB962C8B-B14F-4D97-AF65-F5344CB8AC3E}">
        <p14:creationId xmlns:p14="http://schemas.microsoft.com/office/powerpoint/2010/main" val="156597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Common types of training</a:t>
            </a:r>
          </a:p>
        </p:txBody>
      </p:sp>
      <p:sp>
        <p:nvSpPr>
          <p:cNvPr id="7" name="Content Placeholder 6"/>
          <p:cNvSpPr>
            <a:spLocks noGrp="1"/>
          </p:cNvSpPr>
          <p:nvPr>
            <p:ph idx="1"/>
          </p:nvPr>
        </p:nvSpPr>
        <p:spPr/>
        <p:txBody>
          <a:bodyPr/>
          <a:lstStyle/>
          <a:p>
            <a:r>
              <a:rPr lang="en-US" dirty="0"/>
              <a:t>16 grantees will offer on-the-job training.</a:t>
            </a:r>
          </a:p>
          <a:p>
            <a:r>
              <a:rPr lang="en-US" dirty="0"/>
              <a:t>Paid internships (14 grantees) and paid work experience (11 grantees) are also common.</a:t>
            </a:r>
          </a:p>
          <a:p>
            <a:r>
              <a:rPr lang="en-US" dirty="0"/>
              <a:t>10 grantees mentioned registered apprenticeships in their applications but only 4 discussed them in telephone interviews.</a:t>
            </a:r>
          </a:p>
        </p:txBody>
      </p:sp>
      <p:sp>
        <p:nvSpPr>
          <p:cNvPr id="5" name="Slide Number Placeholder 4"/>
          <p:cNvSpPr>
            <a:spLocks noGrp="1"/>
          </p:cNvSpPr>
          <p:nvPr>
            <p:ph type="sldNum" sz="quarter" idx="10"/>
          </p:nvPr>
        </p:nvSpPr>
        <p:spPr/>
        <p:txBody>
          <a:bodyPr/>
          <a:lstStyle/>
          <a:p>
            <a:fld id="{706D636C-90A3-4979-BA37-BAB384B22101}" type="slidenum">
              <a:rPr lang="en-US" smtClean="0"/>
              <a:pPr/>
              <a:t>32</a:t>
            </a:fld>
            <a:endParaRPr lang="en-US" dirty="0"/>
          </a:p>
        </p:txBody>
      </p:sp>
    </p:spTree>
    <p:extLst>
      <p:ext uri="{BB962C8B-B14F-4D97-AF65-F5344CB8AC3E}">
        <p14:creationId xmlns:p14="http://schemas.microsoft.com/office/powerpoint/2010/main" val="3906070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Your past evaluation experience</a:t>
            </a:r>
          </a:p>
        </p:txBody>
      </p:sp>
      <p:sp>
        <p:nvSpPr>
          <p:cNvPr id="7" name="Content Placeholder 6"/>
          <p:cNvSpPr>
            <a:spLocks noGrp="1"/>
          </p:cNvSpPr>
          <p:nvPr>
            <p:ph idx="1"/>
          </p:nvPr>
        </p:nvSpPr>
        <p:spPr/>
        <p:txBody>
          <a:bodyPr/>
          <a:lstStyle/>
          <a:p>
            <a:r>
              <a:rPr lang="en-US" dirty="0"/>
              <a:t>15 grantees reported participating in some type of evaluation before America’s Promise.</a:t>
            </a:r>
          </a:p>
          <a:p>
            <a:r>
              <a:rPr lang="en-US" dirty="0"/>
              <a:t>6 grantees have participated in random assignment studies.</a:t>
            </a:r>
          </a:p>
        </p:txBody>
      </p:sp>
      <p:sp>
        <p:nvSpPr>
          <p:cNvPr id="5" name="Slide Number Placeholder 4"/>
          <p:cNvSpPr>
            <a:spLocks noGrp="1"/>
          </p:cNvSpPr>
          <p:nvPr>
            <p:ph type="sldNum" sz="quarter" idx="10"/>
          </p:nvPr>
        </p:nvSpPr>
        <p:spPr/>
        <p:txBody>
          <a:bodyPr/>
          <a:lstStyle/>
          <a:p>
            <a:fld id="{706D636C-90A3-4979-BA37-BAB384B22101}" type="slidenum">
              <a:rPr lang="en-US" smtClean="0"/>
              <a:pPr/>
              <a:t>33</a:t>
            </a:fld>
            <a:endParaRPr lang="en-US" dirty="0"/>
          </a:p>
        </p:txBody>
      </p:sp>
    </p:spTree>
    <p:extLst>
      <p:ext uri="{BB962C8B-B14F-4D97-AF65-F5344CB8AC3E}">
        <p14:creationId xmlns:p14="http://schemas.microsoft.com/office/powerpoint/2010/main" val="1483891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What’s next?</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34</a:t>
            </a:fld>
            <a:endParaRPr lang="en-US" dirty="0"/>
          </a:p>
        </p:txBody>
      </p:sp>
    </p:spTree>
    <p:extLst>
      <p:ext uri="{BB962C8B-B14F-4D97-AF65-F5344CB8AC3E}">
        <p14:creationId xmlns:p14="http://schemas.microsoft.com/office/powerpoint/2010/main" val="2246961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next steps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2311297"/>
              </p:ext>
            </p:extLst>
          </p:nvPr>
        </p:nvGraphicFramePr>
        <p:xfrm>
          <a:off x="628650" y="1770063"/>
          <a:ext cx="7954964" cy="2763520"/>
        </p:xfrm>
        <a:graphic>
          <a:graphicData uri="http://schemas.openxmlformats.org/drawingml/2006/table">
            <a:tbl>
              <a:tblPr firstRow="1" bandRow="1">
                <a:tableStyleId>{5C22544A-7EE6-4342-B048-85BDC9FD1C3A}</a:tableStyleId>
              </a:tblPr>
              <a:tblGrid>
                <a:gridCol w="3977482">
                  <a:extLst>
                    <a:ext uri="{9D8B030D-6E8A-4147-A177-3AD203B41FA5}">
                      <a16:colId xmlns:a16="http://schemas.microsoft.com/office/drawing/2014/main" val="20000"/>
                    </a:ext>
                  </a:extLst>
                </a:gridCol>
                <a:gridCol w="3977482">
                  <a:extLst>
                    <a:ext uri="{9D8B030D-6E8A-4147-A177-3AD203B41FA5}">
                      <a16:colId xmlns:a16="http://schemas.microsoft.com/office/drawing/2014/main" val="20001"/>
                    </a:ext>
                  </a:extLst>
                </a:gridCol>
              </a:tblGrid>
              <a:tr h="370840">
                <a:tc>
                  <a:txBody>
                    <a:bodyPr/>
                    <a:lstStyle/>
                    <a:p>
                      <a:r>
                        <a:rPr lang="en-US" dirty="0"/>
                        <a:t>Activity</a:t>
                      </a:r>
                    </a:p>
                  </a:txBody>
                  <a:tcPr/>
                </a:tc>
                <a:tc>
                  <a:txBody>
                    <a:bodyPr/>
                    <a:lstStyle/>
                    <a:p>
                      <a:r>
                        <a:rPr lang="en-US" dirty="0"/>
                        <a:t>Month</a:t>
                      </a:r>
                    </a:p>
                  </a:txBody>
                  <a:tcPr/>
                </a:tc>
                <a:extLst>
                  <a:ext uri="{0D108BD9-81ED-4DB2-BD59-A6C34878D82A}">
                    <a16:rowId xmlns:a16="http://schemas.microsoft.com/office/drawing/2014/main" val="10000"/>
                  </a:ext>
                </a:extLst>
              </a:tr>
              <a:tr h="370840">
                <a:tc>
                  <a:txBody>
                    <a:bodyPr/>
                    <a:lstStyle/>
                    <a:p>
                      <a:r>
                        <a:rPr lang="en-US" dirty="0"/>
                        <a:t>Knowledge development</a:t>
                      </a:r>
                    </a:p>
                  </a:txBody>
                  <a:tcPr/>
                </a:tc>
                <a:tc>
                  <a:txBody>
                    <a:bodyPr/>
                    <a:lstStyle/>
                    <a:p>
                      <a:r>
                        <a:rPr lang="en-US" dirty="0"/>
                        <a:t>June 2017-September 2017</a:t>
                      </a:r>
                    </a:p>
                  </a:txBody>
                  <a:tcPr/>
                </a:tc>
                <a:extLst>
                  <a:ext uri="{0D108BD9-81ED-4DB2-BD59-A6C34878D82A}">
                    <a16:rowId xmlns:a16="http://schemas.microsoft.com/office/drawing/2014/main" val="10001"/>
                  </a:ext>
                </a:extLst>
              </a:tr>
              <a:tr h="370840">
                <a:tc>
                  <a:txBody>
                    <a:bodyPr/>
                    <a:lstStyle/>
                    <a:p>
                      <a:r>
                        <a:rPr lang="en-US" dirty="0"/>
                        <a:t>Site visits</a:t>
                      </a:r>
                    </a:p>
                  </a:txBody>
                  <a:tcPr/>
                </a:tc>
                <a:tc>
                  <a:txBody>
                    <a:bodyPr/>
                    <a:lstStyle/>
                    <a:p>
                      <a:r>
                        <a:rPr lang="en-US" dirty="0"/>
                        <a:t>October 2017</a:t>
                      </a:r>
                    </a:p>
                  </a:txBody>
                  <a:tcPr/>
                </a:tc>
                <a:extLst>
                  <a:ext uri="{0D108BD9-81ED-4DB2-BD59-A6C34878D82A}">
                    <a16:rowId xmlns:a16="http://schemas.microsoft.com/office/drawing/2014/main" val="10002"/>
                  </a:ext>
                </a:extLst>
              </a:tr>
              <a:tr h="370840">
                <a:tc>
                  <a:txBody>
                    <a:bodyPr/>
                    <a:lstStyle/>
                    <a:p>
                      <a:r>
                        <a:rPr lang="en-US" dirty="0"/>
                        <a:t>Site selection recommendations</a:t>
                      </a:r>
                    </a:p>
                  </a:txBody>
                  <a:tcPr/>
                </a:tc>
                <a:tc>
                  <a:txBody>
                    <a:bodyPr/>
                    <a:lstStyle/>
                    <a:p>
                      <a:r>
                        <a:rPr lang="en-US" dirty="0"/>
                        <a:t>October 2017</a:t>
                      </a:r>
                    </a:p>
                  </a:txBody>
                  <a:tcPr/>
                </a:tc>
                <a:extLst>
                  <a:ext uri="{0D108BD9-81ED-4DB2-BD59-A6C34878D82A}">
                    <a16:rowId xmlns:a16="http://schemas.microsoft.com/office/drawing/2014/main" val="10003"/>
                  </a:ext>
                </a:extLst>
              </a:tr>
              <a:tr h="370840">
                <a:tc>
                  <a:txBody>
                    <a:bodyPr/>
                    <a:lstStyle/>
                    <a:p>
                      <a:r>
                        <a:rPr lang="en-US" dirty="0"/>
                        <a:t>Grantee meetings to discuss evaluation design</a:t>
                      </a:r>
                      <a:r>
                        <a:rPr lang="en-US" baseline="0" dirty="0"/>
                        <a:t> and participation</a:t>
                      </a:r>
                      <a:endParaRPr lang="en-US" dirty="0"/>
                    </a:p>
                  </a:txBody>
                  <a:tcPr/>
                </a:tc>
                <a:tc>
                  <a:txBody>
                    <a:bodyPr/>
                    <a:lstStyle/>
                    <a:p>
                      <a:r>
                        <a:rPr lang="en-US" dirty="0"/>
                        <a:t>October – December 2017</a:t>
                      </a:r>
                    </a:p>
                  </a:txBody>
                  <a:tcPr/>
                </a:tc>
                <a:extLst>
                  <a:ext uri="{0D108BD9-81ED-4DB2-BD59-A6C34878D82A}">
                    <a16:rowId xmlns:a16="http://schemas.microsoft.com/office/drawing/2014/main" val="10004"/>
                  </a:ext>
                </a:extLst>
              </a:tr>
              <a:tr h="370840">
                <a:tc>
                  <a:txBody>
                    <a:bodyPr/>
                    <a:lstStyle/>
                    <a:p>
                      <a:r>
                        <a:rPr lang="en-US" dirty="0"/>
                        <a:t>Development of final evaluation design</a:t>
                      </a:r>
                    </a:p>
                  </a:txBody>
                  <a:tcPr/>
                </a:tc>
                <a:tc>
                  <a:txBody>
                    <a:bodyPr/>
                    <a:lstStyle/>
                    <a:p>
                      <a:r>
                        <a:rPr lang="en-US" dirty="0"/>
                        <a:t>November 2017</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fld id="{706D636C-90A3-4979-BA37-BAB384B22101}" type="slidenum">
              <a:rPr lang="en-US" smtClean="0"/>
              <a:pPr/>
              <a:t>35</a:t>
            </a:fld>
            <a:endParaRPr lang="en-US"/>
          </a:p>
        </p:txBody>
      </p:sp>
    </p:spTree>
    <p:extLst>
      <p:ext uri="{BB962C8B-B14F-4D97-AF65-F5344CB8AC3E}">
        <p14:creationId xmlns:p14="http://schemas.microsoft.com/office/powerpoint/2010/main" val="2449025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grantees expect for the implementation study?</a:t>
            </a:r>
          </a:p>
        </p:txBody>
      </p:sp>
      <p:sp>
        <p:nvSpPr>
          <p:cNvPr id="3" name="Content Placeholder 2"/>
          <p:cNvSpPr>
            <a:spLocks noGrp="1"/>
          </p:cNvSpPr>
          <p:nvPr>
            <p:ph idx="1"/>
          </p:nvPr>
        </p:nvSpPr>
        <p:spPr>
          <a:xfrm>
            <a:off x="628650" y="1770614"/>
            <a:ext cx="8147050" cy="4541285"/>
          </a:xfrm>
        </p:spPr>
        <p:txBody>
          <a:bodyPr>
            <a:normAutofit/>
          </a:bodyPr>
          <a:lstStyle/>
          <a:p>
            <a:r>
              <a:rPr lang="en-US" sz="2600" dirty="0"/>
              <a:t>A brief survey of all 23 grantees in spring 2018.</a:t>
            </a:r>
          </a:p>
          <a:p>
            <a:r>
              <a:rPr lang="en-US" sz="2600" dirty="0"/>
              <a:t>A partner survey with a subset of 6 partnerships in summer 2018 and winter 2020.</a:t>
            </a:r>
          </a:p>
          <a:p>
            <a:r>
              <a:rPr lang="en-US" sz="2600" dirty="0"/>
              <a:t>Site visits to a subset of 12 partnerships for two to three days in summer/fall 2019.</a:t>
            </a:r>
          </a:p>
          <a:p>
            <a:r>
              <a:rPr lang="en-US" sz="2600" dirty="0"/>
              <a:t>Telephone interviews with the remaining 11 partnerships in summer/fall 2019.</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36</a:t>
            </a:fld>
            <a:endParaRPr lang="en-US"/>
          </a:p>
        </p:txBody>
      </p:sp>
    </p:spTree>
    <p:extLst>
      <p:ext uri="{BB962C8B-B14F-4D97-AF65-F5344CB8AC3E}">
        <p14:creationId xmlns:p14="http://schemas.microsoft.com/office/powerpoint/2010/main" val="1624947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grantees expect for the impact study?</a:t>
            </a:r>
          </a:p>
        </p:txBody>
      </p:sp>
      <p:sp>
        <p:nvSpPr>
          <p:cNvPr id="3" name="Content Placeholder 2"/>
          <p:cNvSpPr>
            <a:spLocks noGrp="1"/>
          </p:cNvSpPr>
          <p:nvPr>
            <p:ph idx="1"/>
          </p:nvPr>
        </p:nvSpPr>
        <p:spPr>
          <a:xfrm>
            <a:off x="628650" y="1770614"/>
            <a:ext cx="8147050" cy="4541285"/>
          </a:xfrm>
        </p:spPr>
        <p:txBody>
          <a:bodyPr>
            <a:normAutofit fontScale="85000" lnSpcReduction="20000"/>
          </a:bodyPr>
          <a:lstStyle/>
          <a:p>
            <a:r>
              <a:rPr lang="en-US" dirty="0"/>
              <a:t>One-day site visits to a subset of 5 grantees in fall 2017</a:t>
            </a:r>
          </a:p>
          <a:p>
            <a:r>
              <a:rPr lang="en-US" dirty="0"/>
              <a:t>DOL and Mathematica will finalize the impact design and select sites in early 2018</a:t>
            </a:r>
          </a:p>
          <a:p>
            <a:r>
              <a:rPr lang="en-US" dirty="0"/>
              <a:t>Mathematica will work in partnership with sites selected for the impact study to:</a:t>
            </a:r>
          </a:p>
          <a:p>
            <a:pPr lvl="1"/>
            <a:r>
              <a:rPr lang="en-US" dirty="0"/>
              <a:t>Develop a memorandum of understanding for the evaluation</a:t>
            </a:r>
          </a:p>
          <a:p>
            <a:pPr lvl="1"/>
            <a:r>
              <a:rPr lang="en-US" dirty="0"/>
              <a:t>Customize impact evaluation procedures to minimize burden</a:t>
            </a:r>
          </a:p>
          <a:p>
            <a:pPr lvl="1"/>
            <a:r>
              <a:rPr lang="en-US" dirty="0"/>
              <a:t>Train local staff in evaluation procedures</a:t>
            </a:r>
          </a:p>
          <a:p>
            <a:pPr lvl="1"/>
            <a:r>
              <a:rPr lang="en-US" dirty="0"/>
              <a:t>Provide ongoing evaluation technical assistance through a dedicated liaison.</a:t>
            </a:r>
          </a:p>
          <a:p>
            <a:pPr marL="0" indent="0">
              <a:buNone/>
            </a:pPr>
            <a:r>
              <a:rPr lang="en-US" sz="2100" i="1" dirty="0"/>
              <a:t>For more information, check out our evaluation one-pager. You can download it now from the file share window!</a:t>
            </a:r>
          </a:p>
          <a:p>
            <a:pPr marL="0" indent="0" algn="ctr">
              <a:buNone/>
            </a:pPr>
            <a:r>
              <a:rPr lang="en-US" sz="2100" dirty="0"/>
              <a:t>We’ll also be talking to you again at your grantee meeting                             and as we finalize the design!</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37</a:t>
            </a:fld>
            <a:endParaRPr lang="en-US"/>
          </a:p>
        </p:txBody>
      </p:sp>
    </p:spTree>
    <p:extLst>
      <p:ext uri="{BB962C8B-B14F-4D97-AF65-F5344CB8AC3E}">
        <p14:creationId xmlns:p14="http://schemas.microsoft.com/office/powerpoint/2010/main" val="398878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38</a:t>
            </a:fld>
            <a:endParaRPr lang="en-US"/>
          </a:p>
        </p:txBody>
      </p:sp>
    </p:spTree>
    <p:extLst>
      <p:ext uri="{BB962C8B-B14F-4D97-AF65-F5344CB8AC3E}">
        <p14:creationId xmlns:p14="http://schemas.microsoft.com/office/powerpoint/2010/main" val="1489470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 have evaluation-related  questions?</a:t>
            </a:r>
          </a:p>
        </p:txBody>
      </p:sp>
      <p:sp>
        <p:nvSpPr>
          <p:cNvPr id="3" name="Content Placeholder 2"/>
          <p:cNvSpPr>
            <a:spLocks noGrp="1"/>
          </p:cNvSpPr>
          <p:nvPr>
            <p:ph idx="1"/>
          </p:nvPr>
        </p:nvSpPr>
        <p:spPr/>
        <p:txBody>
          <a:bodyPr/>
          <a:lstStyle/>
          <a:p>
            <a:endParaRPr lang="en-US" dirty="0"/>
          </a:p>
          <a:p>
            <a:pPr marL="0" indent="0" algn="ctr">
              <a:buNone/>
            </a:pPr>
            <a:r>
              <a:rPr lang="en-US" dirty="0"/>
              <a:t>Please send any questions or concerns you may to the program office (DSI) at:</a:t>
            </a:r>
          </a:p>
          <a:p>
            <a:pPr marL="0" indent="0" algn="ctr">
              <a:buNone/>
            </a:pPr>
            <a:endParaRPr lang="en-US" dirty="0"/>
          </a:p>
          <a:p>
            <a:pPr marL="457200" lvl="1" indent="0" algn="ctr">
              <a:buNone/>
            </a:pPr>
            <a:r>
              <a:rPr lang="en-US" b="1" dirty="0">
                <a:hlinkClick r:id="rId3"/>
              </a:rPr>
              <a:t>AmericasPromise@dol.gov</a:t>
            </a:r>
            <a:r>
              <a:rPr lang="en-US" b="1" dirty="0"/>
              <a:t>  </a:t>
            </a:r>
          </a:p>
          <a:p>
            <a:pPr marL="457200" lvl="1" indent="0" algn="ctr">
              <a:buNone/>
            </a:pPr>
            <a:endParaRPr lang="en-US" b="1" dirty="0"/>
          </a:p>
          <a:p>
            <a:pPr marL="457200" lvl="1" indent="0" algn="ctr">
              <a:buNone/>
            </a:pPr>
            <a:r>
              <a:rPr lang="en-US" b="1" dirty="0"/>
              <a:t>* </a:t>
            </a:r>
            <a:r>
              <a:rPr lang="en-US" dirty="0"/>
              <a:t>Please be sure to cc to your FPO *</a:t>
            </a:r>
          </a:p>
          <a:p>
            <a:pPr marL="0" indent="0">
              <a:buNone/>
            </a:pPr>
            <a:endParaRPr lang="en-US" sz="32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39</a:t>
            </a:fld>
            <a:endParaRPr lang="en-US"/>
          </a:p>
        </p:txBody>
      </p:sp>
    </p:spTree>
    <p:extLst>
      <p:ext uri="{BB962C8B-B14F-4D97-AF65-F5344CB8AC3E}">
        <p14:creationId xmlns:p14="http://schemas.microsoft.com/office/powerpoint/2010/main" val="272938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endParaRPr lang="en-US" dirty="0"/>
          </a:p>
          <a:p>
            <a:r>
              <a:rPr lang="en-US" sz="5100" dirty="0"/>
              <a:t>Molly Irwin</a:t>
            </a:r>
          </a:p>
          <a:p>
            <a:pPr lvl="1"/>
            <a:r>
              <a:rPr lang="en-US" sz="3800" dirty="0"/>
              <a:t>Chief Evaluation Officer</a:t>
            </a:r>
          </a:p>
          <a:p>
            <a:pPr lvl="2"/>
            <a:r>
              <a:rPr lang="en-US" sz="3800" dirty="0"/>
              <a:t>U.S. Department of Labor</a:t>
            </a:r>
          </a:p>
          <a:p>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4</a:t>
            </a:fld>
            <a:endParaRPr lang="en-US"/>
          </a:p>
        </p:txBody>
      </p:sp>
      <p:pic>
        <p:nvPicPr>
          <p:cNvPr id="8" name="Picture Placeholder 7" descr="A person posing for the camera&#10;&#10;Description generated with very high confidence">
            <a:extLst>
              <a:ext uri="{FF2B5EF4-FFF2-40B4-BE49-F238E27FC236}">
                <a16:creationId xmlns:a16="http://schemas.microsoft.com/office/drawing/2014/main" id="{C3C3D228-2AA3-44FC-936E-50AC53B8C0B7}"/>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t="4498" b="4498"/>
          <a:stretch>
            <a:fillRect/>
          </a:stretch>
        </p:blipFill>
        <p:spPr>
          <a:xfrm>
            <a:off x="2289175" y="1550988"/>
            <a:ext cx="1023938" cy="1182687"/>
          </a:xfrm>
        </p:spPr>
      </p:pic>
      <p:sp>
        <p:nvSpPr>
          <p:cNvPr id="5" name="Content Placeholder 4"/>
          <p:cNvSpPr>
            <a:spLocks noGrp="1"/>
          </p:cNvSpPr>
          <p:nvPr>
            <p:ph idx="12"/>
          </p:nvPr>
        </p:nvSpPr>
        <p:spPr/>
        <p:txBody>
          <a:bodyPr>
            <a:normAutofit fontScale="32500" lnSpcReduction="20000"/>
          </a:bodyPr>
          <a:lstStyle/>
          <a:p>
            <a:endParaRPr lang="en-US" dirty="0"/>
          </a:p>
          <a:p>
            <a:r>
              <a:rPr lang="en-US" sz="7400" dirty="0"/>
              <a:t>Megan Lizik</a:t>
            </a:r>
          </a:p>
          <a:p>
            <a:pPr lvl="1"/>
            <a:r>
              <a:rPr lang="en-US" sz="5500" dirty="0"/>
              <a:t>Senior Evaluation Specialist </a:t>
            </a:r>
          </a:p>
          <a:p>
            <a:pPr lvl="1"/>
            <a:r>
              <a:rPr lang="en-US" sz="5500" i="0" dirty="0">
                <a:solidFill>
                  <a:schemeClr val="tx1"/>
                </a:solidFill>
              </a:rPr>
              <a:t>U.S. Department of Labor</a:t>
            </a:r>
          </a:p>
          <a:p>
            <a:endParaRPr lang="en-US" dirty="0"/>
          </a:p>
        </p:txBody>
      </p:sp>
      <p:sp>
        <p:nvSpPr>
          <p:cNvPr id="7" name="Content Placeholder 6"/>
          <p:cNvSpPr>
            <a:spLocks noGrp="1"/>
          </p:cNvSpPr>
          <p:nvPr>
            <p:ph idx="14"/>
          </p:nvPr>
        </p:nvSpPr>
        <p:spPr/>
        <p:txBody>
          <a:bodyPr>
            <a:normAutofit fontScale="70000" lnSpcReduction="20000"/>
          </a:bodyPr>
          <a:lstStyle/>
          <a:p>
            <a:endParaRPr lang="en-US" dirty="0"/>
          </a:p>
          <a:p>
            <a:r>
              <a:rPr lang="en-US" sz="2800" dirty="0"/>
              <a:t>Jeanne Bellotti</a:t>
            </a:r>
          </a:p>
          <a:p>
            <a:pPr lvl="1"/>
            <a:r>
              <a:rPr lang="en-US" sz="2300" dirty="0"/>
              <a:t>Project Director</a:t>
            </a:r>
          </a:p>
          <a:p>
            <a:pPr lvl="1"/>
            <a:r>
              <a:rPr lang="en-US" sz="2600" i="0" dirty="0">
                <a:solidFill>
                  <a:schemeClr val="tx1"/>
                </a:solidFill>
              </a:rPr>
              <a:t>Mathematica Policy Research</a:t>
            </a:r>
          </a:p>
          <a:p>
            <a:endParaRPr lang="en-US" dirty="0"/>
          </a:p>
        </p:txBody>
      </p:sp>
      <p:pic>
        <p:nvPicPr>
          <p:cNvPr id="9" name="Picture Placeholder 3"/>
          <p:cNvPicPr>
            <a:picLocks noGrp="1" noChangeAspect="1"/>
          </p:cNvPicPr>
          <p:nvPr>
            <p:ph type="pic" idx="15"/>
          </p:nvPr>
        </p:nvPicPr>
        <p:blipFill>
          <a:blip r:embed="rId4">
            <a:extLst>
              <a:ext uri="{28A0092B-C50C-407E-A947-70E740481C1C}">
                <a14:useLocalDpi xmlns:a14="http://schemas.microsoft.com/office/drawing/2010/main" val="0"/>
              </a:ext>
            </a:extLst>
          </a:blip>
          <a:srcRect l="6769" r="6769"/>
          <a:stretch>
            <a:fillRect/>
          </a:stretch>
        </p:blipFill>
        <p:spPr/>
      </p:pic>
      <p:pic>
        <p:nvPicPr>
          <p:cNvPr id="10" name="Picture Placeholder 1"/>
          <p:cNvPicPr>
            <a:picLocks noGrp="1" noChangeAspect="1"/>
          </p:cNvPicPr>
          <p:nvPr>
            <p:ph type="pic" idx="13"/>
          </p:nvPr>
        </p:nvPicPr>
        <p:blipFill>
          <a:blip r:embed="rId5" cstate="print">
            <a:extLst>
              <a:ext uri="{28A0092B-C50C-407E-A947-70E740481C1C}">
                <a14:useLocalDpi xmlns:a14="http://schemas.microsoft.com/office/drawing/2010/main" val="0"/>
              </a:ext>
            </a:extLst>
          </a:blip>
          <a:srcRect t="8442" b="8442"/>
          <a:stretch>
            <a:fillRect/>
          </a:stretch>
        </p:blipFill>
        <p:spPr/>
      </p:pic>
    </p:spTree>
    <p:extLst>
      <p:ext uri="{BB962C8B-B14F-4D97-AF65-F5344CB8AC3E}">
        <p14:creationId xmlns:p14="http://schemas.microsoft.com/office/powerpoint/2010/main" val="2281782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40</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r>
              <a:rPr lang="en-US" dirty="0"/>
              <a:t>Why the focus on evidence</a:t>
            </a:r>
          </a:p>
          <a:p>
            <a:r>
              <a:rPr lang="en-US" dirty="0"/>
              <a:t>About the America’s Promise evaluation</a:t>
            </a:r>
          </a:p>
          <a:p>
            <a:r>
              <a:rPr lang="en-US" dirty="0"/>
              <a:t>What we’ve learned so far…</a:t>
            </a:r>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5</a:t>
            </a:fld>
            <a:endParaRPr lang="en-US"/>
          </a:p>
        </p:txBody>
      </p:sp>
    </p:spTree>
    <p:extLst>
      <p:ext uri="{BB962C8B-B14F-4D97-AF65-F5344CB8AC3E}">
        <p14:creationId xmlns:p14="http://schemas.microsoft.com/office/powerpoint/2010/main" val="326824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Polling Question #1</a:t>
            </a:r>
          </a:p>
        </p:txBody>
      </p:sp>
      <p:sp>
        <p:nvSpPr>
          <p:cNvPr id="3" name="Content Placeholder 2"/>
          <p:cNvSpPr>
            <a:spLocks noGrp="1"/>
          </p:cNvSpPr>
          <p:nvPr>
            <p:ph idx="1"/>
          </p:nvPr>
        </p:nvSpPr>
        <p:spPr>
          <a:xfrm>
            <a:off x="628650" y="1770614"/>
            <a:ext cx="8172450" cy="4655585"/>
          </a:xfrm>
        </p:spPr>
        <p:txBody>
          <a:bodyPr>
            <a:normAutofit/>
          </a:bodyPr>
          <a:lstStyle/>
          <a:p>
            <a:r>
              <a:rPr lang="en-US" dirty="0"/>
              <a:t>Does your organization have a  continuous improvement initiative or otherwise make learning a priority? </a:t>
            </a:r>
          </a:p>
          <a:p>
            <a:endParaRPr lang="en-US" sz="36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6</a:t>
            </a:fld>
            <a:endParaRPr lang="en-US"/>
          </a:p>
        </p:txBody>
      </p:sp>
    </p:spTree>
    <p:extLst>
      <p:ext uri="{BB962C8B-B14F-4D97-AF65-F5344CB8AC3E}">
        <p14:creationId xmlns:p14="http://schemas.microsoft.com/office/powerpoint/2010/main" val="411188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Polling Questions #2</a:t>
            </a:r>
          </a:p>
        </p:txBody>
      </p:sp>
      <p:sp>
        <p:nvSpPr>
          <p:cNvPr id="3" name="Content Placeholder 2"/>
          <p:cNvSpPr>
            <a:spLocks noGrp="1"/>
          </p:cNvSpPr>
          <p:nvPr>
            <p:ph idx="1"/>
          </p:nvPr>
        </p:nvSpPr>
        <p:spPr>
          <a:xfrm>
            <a:off x="628650" y="1770614"/>
            <a:ext cx="8172450" cy="4655585"/>
          </a:xfrm>
        </p:spPr>
        <p:txBody>
          <a:bodyPr>
            <a:normAutofit/>
          </a:bodyPr>
          <a:lstStyle/>
          <a:p>
            <a:r>
              <a:rPr lang="en-US" dirty="0"/>
              <a:t>How often do you use data or research to inform program decisions? </a:t>
            </a:r>
          </a:p>
          <a:p>
            <a:endParaRPr lang="en-US" sz="36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7</a:t>
            </a:fld>
            <a:endParaRPr lang="en-US"/>
          </a:p>
        </p:txBody>
      </p:sp>
    </p:spTree>
    <p:extLst>
      <p:ext uri="{BB962C8B-B14F-4D97-AF65-F5344CB8AC3E}">
        <p14:creationId xmlns:p14="http://schemas.microsoft.com/office/powerpoint/2010/main" val="306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Evaluating America’s Promise Job Driven Grant Program</a:t>
            </a:r>
          </a:p>
        </p:txBody>
      </p:sp>
      <p:sp>
        <p:nvSpPr>
          <p:cNvPr id="3" name="Content Placeholder 2"/>
          <p:cNvSpPr>
            <a:spLocks noGrp="1"/>
          </p:cNvSpPr>
          <p:nvPr>
            <p:ph idx="1"/>
          </p:nvPr>
        </p:nvSpPr>
        <p:spPr>
          <a:xfrm>
            <a:off x="457200" y="1511300"/>
            <a:ext cx="8126730" cy="4665663"/>
          </a:xfrm>
        </p:spPr>
        <p:txBody>
          <a:bodyPr>
            <a:normAutofit fontScale="55000" lnSpcReduction="20000"/>
          </a:bodyPr>
          <a:lstStyle/>
          <a:p>
            <a:pPr>
              <a:spcAft>
                <a:spcPts val="1200"/>
              </a:spcAft>
              <a:defRPr/>
            </a:pPr>
            <a:r>
              <a:rPr lang="en-US" sz="3600" dirty="0"/>
              <a:t>The Division of Strategic Investment’s (DSI) goal is to support the successful evaluation of the America’s Promise Grant Program</a:t>
            </a:r>
          </a:p>
          <a:p>
            <a:pPr lvl="0">
              <a:spcAft>
                <a:spcPts val="1200"/>
              </a:spcAft>
              <a:defRPr/>
            </a:pPr>
            <a:r>
              <a:rPr lang="en-US" sz="3600" dirty="0"/>
              <a:t>DSI will facilitate the coordination of evaluation efforts and communication between:</a:t>
            </a:r>
          </a:p>
          <a:p>
            <a:pPr lvl="1">
              <a:spcAft>
                <a:spcPts val="1200"/>
              </a:spcAft>
              <a:defRPr/>
            </a:pPr>
            <a:r>
              <a:rPr lang="en-US" sz="3300" dirty="0">
                <a:solidFill>
                  <a:schemeClr val="tx1"/>
                </a:solidFill>
              </a:rPr>
              <a:t>Grantees;</a:t>
            </a:r>
          </a:p>
          <a:p>
            <a:pPr lvl="1">
              <a:spcAft>
                <a:spcPts val="1200"/>
              </a:spcAft>
              <a:defRPr/>
            </a:pPr>
            <a:r>
              <a:rPr lang="en-US" sz="3200" dirty="0">
                <a:solidFill>
                  <a:schemeClr val="tx1"/>
                </a:solidFill>
              </a:rPr>
              <a:t>Federal Project Officers (FPO);</a:t>
            </a:r>
          </a:p>
          <a:p>
            <a:pPr lvl="1">
              <a:spcAft>
                <a:spcPts val="1200"/>
              </a:spcAft>
              <a:defRPr/>
            </a:pPr>
            <a:r>
              <a:rPr lang="en-US" sz="3200" dirty="0">
                <a:solidFill>
                  <a:schemeClr val="tx1"/>
                </a:solidFill>
              </a:rPr>
              <a:t>The Chief Evaluation Office (CEO); and </a:t>
            </a:r>
          </a:p>
          <a:p>
            <a:pPr lvl="1">
              <a:spcAft>
                <a:spcPts val="1200"/>
              </a:spcAft>
              <a:defRPr/>
            </a:pPr>
            <a:r>
              <a:rPr lang="en-US" sz="3200" dirty="0">
                <a:solidFill>
                  <a:schemeClr val="tx1"/>
                </a:solidFill>
              </a:rPr>
              <a:t>The evaluation team (Mathematica Policy Research)</a:t>
            </a:r>
            <a:endParaRPr lang="en-US" dirty="0"/>
          </a:p>
          <a:p>
            <a:pPr>
              <a:spcAft>
                <a:spcPts val="1200"/>
              </a:spcAft>
              <a:defRPr/>
            </a:pPr>
            <a:r>
              <a:rPr lang="en-US" sz="3700" dirty="0">
                <a:solidFill>
                  <a:schemeClr val="tx1"/>
                </a:solidFill>
              </a:rPr>
              <a:t>Please send any questions or concerns to us at:</a:t>
            </a:r>
          </a:p>
          <a:p>
            <a:pPr lvl="1">
              <a:spcAft>
                <a:spcPts val="1200"/>
              </a:spcAft>
              <a:defRPr/>
            </a:pPr>
            <a:r>
              <a:rPr lang="en-US" sz="3300" dirty="0">
                <a:solidFill>
                  <a:schemeClr val="tx1"/>
                </a:solidFill>
                <a:hlinkClick r:id="rId3"/>
              </a:rPr>
              <a:t>AmericasPromise@dol.gov</a:t>
            </a:r>
            <a:r>
              <a:rPr lang="en-US" sz="3300" dirty="0">
                <a:solidFill>
                  <a:schemeClr val="tx1"/>
                </a:solidFill>
              </a:rPr>
              <a:t> with a cc to your FPO</a:t>
            </a:r>
          </a:p>
          <a:p>
            <a:pPr>
              <a:spcAft>
                <a:spcPts val="1200"/>
              </a:spcAft>
              <a:defRPr/>
            </a:pPr>
            <a:endParaRPr lang="en-US" sz="3600" dirty="0">
              <a:solidFill>
                <a:schemeClr val="tx1"/>
              </a:solidFill>
            </a:endParaRPr>
          </a:p>
          <a:p>
            <a:endParaRPr lang="en-US" sz="36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8</a:t>
            </a:fld>
            <a:endParaRPr lang="en-US"/>
          </a:p>
        </p:txBody>
      </p:sp>
    </p:spTree>
    <p:extLst>
      <p:ext uri="{BB962C8B-B14F-4D97-AF65-F5344CB8AC3E}">
        <p14:creationId xmlns:p14="http://schemas.microsoft.com/office/powerpoint/2010/main" val="258868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the focus on evidence</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9</a:t>
            </a:fld>
            <a:endParaRPr lang="en-US" dirty="0"/>
          </a:p>
        </p:txBody>
      </p:sp>
    </p:spTree>
    <p:extLst>
      <p:ext uri="{BB962C8B-B14F-4D97-AF65-F5344CB8AC3E}">
        <p14:creationId xmlns:p14="http://schemas.microsoft.com/office/powerpoint/2010/main" val="4054832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324&quot;/&gt;&lt;/object&gt;&lt;object type=&quot;3&quot; unique_id=&quot;10005&quot;&gt;&lt;property id=&quot;20148&quot; value=&quot;5&quot;/&gt;&lt;property id=&quot;20300&quot; value=&quot;Slide 2 - &amp;quot;Building Evidence The Evaluation of the America’s Promise Job Driven Grant Program&amp;quot;&quot;/&gt;&lt;property id=&quot;20307&quot; value=&quot;327&quot;/&gt;&lt;/object&gt;&lt;object type=&quot;3&quot; unique_id=&quot;10006&quot;&gt;&lt;property id=&quot;20148&quot; value=&quot;5&quot;/&gt;&lt;property id=&quot;20300&quot; value=&quot;Slide 3&quot;/&gt;&lt;property id=&quot;20307&quot; value=&quot;280&quot;/&gt;&lt;/object&gt;&lt;object type=&quot;3&quot; unique_id=&quot;10007&quot;&gt;&lt;property id=&quot;20148&quot; value=&quot;5&quot;/&gt;&lt;property id=&quot;20300&quot; value=&quot;Slide 4&quot;/&gt;&lt;property id=&quot;20307&quot; value=&quot;326&quot;/&gt;&lt;/object&gt;&lt;object type=&quot;3&quot; unique_id=&quot;10008&quot;&gt;&lt;property id=&quot;20148&quot; value=&quot;5&quot;/&gt;&lt;property id=&quot;20300&quot; value=&quot;Slide 5&quot;/&gt;&lt;property id=&quot;20307&quot; value=&quot;286&quot;/&gt;&lt;/object&gt;&lt;object type=&quot;3&quot; unique_id=&quot;10009&quot;&gt;&lt;property id=&quot;20148&quot; value=&quot;5&quot;/&gt;&lt;property id=&quot;20300&quot; value=&quot;Slide 6 - &amp;quot;Polling Question #1&amp;quot;&quot;/&gt;&lt;property id=&quot;20307&quot; value=&quot;321&quot;/&gt;&lt;/object&gt;&lt;object type=&quot;3&quot; unique_id=&quot;10010&quot;&gt;&lt;property id=&quot;20148&quot; value=&quot;5&quot;/&gt;&lt;property id=&quot;20300&quot; value=&quot;Slide 7 - &amp;quot;Polling Questions #2&amp;quot;&quot;/&gt;&lt;property id=&quot;20307&quot; value=&quot;328&quot;/&gt;&lt;/object&gt;&lt;object type=&quot;3&quot; unique_id=&quot;10011&quot;&gt;&lt;property id=&quot;20148&quot; value=&quot;5&quot;/&gt;&lt;property id=&quot;20300&quot; value=&quot;Slide 8 - &amp;quot;Evaluating America’s Promise Job Driven Grant Program&amp;quot;&quot;/&gt;&lt;property id=&quot;20307&quot; value=&quot;322&quot;/&gt;&lt;/object&gt;&lt;object type=&quot;3&quot; unique_id=&quot;10012&quot;&gt;&lt;property id=&quot;20148&quot; value=&quot;5&quot;/&gt;&lt;property id=&quot;20300&quot; value=&quot;Slide 9 - &amp;quot;Why the focus on evidence&amp;quot;&quot;/&gt;&lt;property id=&quot;20307&quot; value=&quot;258&quot;/&gt;&lt;/object&gt;&lt;object type=&quot;3&quot; unique_id=&quot;10013&quot;&gt;&lt;property id=&quot;20148&quot; value=&quot;5&quot;/&gt;&lt;property id=&quot;20300&quot; value=&quot;Slide 10 - &amp;quot;Why focus on evidence?&amp;quot;&quot;/&gt;&lt;property id=&quot;20307&quot; value=&quot;289&quot;/&gt;&lt;/object&gt;&lt;object type=&quot;3&quot; unique_id=&quot;10014&quot;&gt;&lt;property id=&quot;20148&quot; value=&quot;5&quot;/&gt;&lt;property id=&quot;20300&quot; value=&quot;Slide 11 - &amp;quot;Use of Evaluation in Policy/Program Implementation&amp;quot;&quot;/&gt;&lt;property id=&quot;20307&quot; value=&quot;290&quot;/&gt;&lt;/object&gt;&lt;object type=&quot;3&quot; unique_id=&quot;10015&quot;&gt;&lt;property id=&quot;20148&quot; value=&quot;5&quot;/&gt;&lt;property id=&quot;20300&quot; value=&quot;Slide 12 - &amp;quot;What we know now&amp;quot;&quot;/&gt;&lt;property id=&quot;20307&quot; value=&quot;291&quot;/&gt;&lt;/object&gt;&lt;object type=&quot;3&quot; unique_id=&quot;10016&quot;&gt;&lt;property id=&quot;20148&quot; value=&quot;5&quot;/&gt;&lt;property id=&quot;20300&quot; value=&quot;Slide 13 - &amp;quot;How the America’s Promise Program Evaluation will add to the literature&amp;quot;&quot;/&gt;&lt;property id=&quot;20307&quot; value=&quot;292&quot;/&gt;&lt;/object&gt;&lt;object type=&quot;3&quot; unique_id=&quot;10017&quot;&gt;&lt;property id=&quot;20148&quot; value=&quot;5&quot;/&gt;&lt;property id=&quot;20300&quot; value=&quot;Slide 14 - &amp;quot;Where you fit in&amp;quot;&quot;/&gt;&lt;property id=&quot;20307&quot; value=&quot;293&quot;/&gt;&lt;/object&gt;&lt;object type=&quot;3&quot; unique_id=&quot;10018&quot;&gt;&lt;property id=&quot;20148&quot; value=&quot;5&quot;/&gt;&lt;property id=&quot;20300&quot; value=&quot;Slide 15 - &amp;quot;About the America’s Promise Job Driven Grants Program Evaluation&amp;quot;&quot;/&gt;&lt;property id=&quot;20307&quot; value=&quot;294&quot;/&gt;&lt;/object&gt;&lt;object type=&quot;3&quot; unique_id=&quot;10019&quot;&gt;&lt;property id=&quot;20148&quot; value=&quot;5&quot;/&gt;&lt;property id=&quot;20300&quot; value=&quot;Slide 16 - &amp;quot;Independent evaluation&amp;quot;&quot;/&gt;&lt;property id=&quot;20307&quot; value=&quot;295&quot;/&gt;&lt;/object&gt;&lt;object type=&quot;3&quot; unique_id=&quot;10020&quot;&gt;&lt;property id=&quot;20148&quot; value=&quot;5&quot;/&gt;&lt;property id=&quot;20300&quot; value=&quot;Slide 17 - &amp;quot;Components of the evaluation&amp;quot;&quot;/&gt;&lt;property id=&quot;20307&quot; value=&quot;319&quot;/&gt;&lt;/object&gt;&lt;object type=&quot;3&quot; unique_id=&quot;10021&quot;&gt;&lt;property id=&quot;20148&quot; value=&quot;5&quot;/&gt;&lt;property id=&quot;20300&quot; value=&quot;Slide 18 - &amp;quot;Implementation study: data sources&amp;quot;&quot;/&gt;&lt;property id=&quot;20307&quot; value=&quot;296&quot;/&gt;&lt;/object&gt;&lt;object type=&quot;3&quot; unique_id=&quot;10022&quot;&gt;&lt;property id=&quot;20148&quot; value=&quot;5&quot;/&gt;&lt;property id=&quot;20300&quot; value=&quot;Slide 19 - &amp;quot;Impact study: assessing feasibility&amp;quot;&quot;/&gt;&lt;property id=&quot;20307&quot; value=&quot;297&quot;/&gt;&lt;/object&gt;&lt;object type=&quot;3&quot; unique_id=&quot;10023&quot;&gt;&lt;property id=&quot;20148&quot; value=&quot;5&quot;/&gt;&lt;property id=&quot;20300&quot; value=&quot;Slide 20 - &amp;quot;Impact study: key considerations&amp;quot;&quot;/&gt;&lt;property id=&quot;20307&quot; value=&quot;298&quot;/&gt;&lt;/object&gt;&lt;object type=&quot;3&quot; unique_id=&quot;10024&quot;&gt;&lt;property id=&quot;20148&quot; value=&quot;5&quot;/&gt;&lt;property id=&quot;20300&quot; value=&quot;Slide 21 - &amp;quot;Early Knowledge Development&amp;quot;&quot;/&gt;&lt;property id=&quot;20307&quot; value=&quot;302&quot;/&gt;&lt;/object&gt;&lt;object type=&quot;3&quot; unique_id=&quot;10025&quot;&gt;&lt;property id=&quot;20148&quot; value=&quot;5&quot;/&gt;&lt;property id=&quot;20300&quot; value=&quot;Slide 22 - &amp;quot;Basic structure of America’s Promise&amp;quot;&quot;/&gt;&lt;property id=&quot;20307&quot; value=&quot;303&quot;/&gt;&lt;/object&gt;&lt;object type=&quot;3&quot; unique_id=&quot;10026&quot;&gt;&lt;property id=&quot;20148&quot; value=&quot;5&quot;/&gt;&lt;property id=&quot;20300&quot; value=&quot;Slide 23 - &amp;quot;Grants are spread across the country&amp;quot;&quot;/&gt;&lt;property id=&quot;20307&quot; value=&quot;304&quot;/&gt;&lt;/object&gt;&lt;object type=&quot;3&quot; unique_id=&quot;10027&quot;&gt;&lt;property id=&quot;20148&quot; value=&quot;5&quot;/&gt;&lt;property id=&quot;20300&quot; value=&quot;Slide 24 - &amp;quot;Regional partnership structure&amp;quot;&quot;/&gt;&lt;property id=&quot;20307&quot; value=&quot;305&quot;/&gt;&lt;/object&gt;&lt;object type=&quot;3&quot; unique_id=&quot;10028&quot;&gt;&lt;property id=&quot;20148&quot; value=&quot;5&quot;/&gt;&lt;property id=&quot;20300&quot; value=&quot;Slide 25 - &amp;quot;Regional partnership structure&amp;quot;&quot;/&gt;&lt;property id=&quot;20307&quot; value=&quot;306&quot;/&gt;&lt;/object&gt;&lt;object type=&quot;3&quot; unique_id=&quot;10029&quot;&gt;&lt;property id=&quot;20148&quot; value=&quot;5&quot;/&gt;&lt;property id=&quot;20300&quot; value=&quot;Slide 26 - &amp;quot;Regional partnership structure&amp;quot;&quot;/&gt;&lt;property id=&quot;20307&quot; value=&quot;307&quot;/&gt;&lt;/object&gt;&lt;object type=&quot;3&quot; unique_id=&quot;10030&quot;&gt;&lt;property id=&quot;20148&quot; value=&quot;5&quot;/&gt;&lt;property id=&quot;20300&quot; value=&quot;Slide 27 - &amp;quot;Regional partnership structure&amp;quot;&quot;/&gt;&lt;property id=&quot;20307&quot; value=&quot;308&quot;/&gt;&lt;/object&gt;&lt;object type=&quot;3&quot; unique_id=&quot;10031&quot;&gt;&lt;property id=&quot;20148&quot; value=&quot;5&quot;/&gt;&lt;property id=&quot;20300&quot; value=&quot;Slide 28 - &amp;quot;Sector focus&amp;quot;&quot;/&gt;&lt;property id=&quot;20307&quot; value=&quot;309&quot;/&gt;&lt;/object&gt;&lt;object type=&quot;3&quot; unique_id=&quot;10032&quot;&gt;&lt;property id=&quot;20148&quot; value=&quot;5&quot;/&gt;&lt;property id=&quot;20300&quot; value=&quot;Slide 29 - &amp;quot;Number of participants&amp;quot;&quot;/&gt;&lt;property id=&quot;20307&quot; value=&quot;312&quot;/&gt;&lt;/object&gt;&lt;object type=&quot;3&quot; unique_id=&quot;10033&quot;&gt;&lt;property id=&quot;20148&quot; value=&quot;5&quot;/&gt;&lt;property id=&quot;20300&quot; value=&quot;Slide 30 - &amp;quot;Target populations&amp;quot;&quot;/&gt;&lt;property id=&quot;20307&quot; value=&quot;313&quot;/&gt;&lt;/object&gt;&lt;object type=&quot;3&quot; unique_id=&quot;10034&quot;&gt;&lt;property id=&quot;20148&quot; value=&quot;5&quot;/&gt;&lt;property id=&quot;20300&quot; value=&quot;Slide 31 - &amp;quot;Recruitment and intake activities&amp;quot;&quot;/&gt;&lt;property id=&quot;20307&quot; value=&quot;314&quot;/&gt;&lt;/object&gt;&lt;object type=&quot;3&quot; unique_id=&quot;10035&quot;&gt;&lt;property id=&quot;20148&quot; value=&quot;5&quot;/&gt;&lt;property id=&quot;20300&quot; value=&quot;Slide 32 - &amp;quot;Common types of training&amp;quot;&quot;/&gt;&lt;property id=&quot;20307&quot; value=&quot;315&quot;/&gt;&lt;/object&gt;&lt;object type=&quot;3&quot; unique_id=&quot;10036&quot;&gt;&lt;property id=&quot;20148&quot; value=&quot;5&quot;/&gt;&lt;property id=&quot;20300&quot; value=&quot;Slide 33 - &amp;quot;Your past evaluation experience&amp;quot;&quot;/&gt;&lt;property id=&quot;20307&quot; value=&quot;316&quot;/&gt;&lt;/object&gt;&lt;object type=&quot;3&quot; unique_id=&quot;10037&quot;&gt;&lt;property id=&quot;20148&quot; value=&quot;5&quot;/&gt;&lt;property id=&quot;20300&quot; value=&quot;Slide 34 - &amp;quot;What’s next?&amp;quot;&quot;/&gt;&lt;property id=&quot;20307&quot; value=&quot;317&quot;/&gt;&lt;/object&gt;&lt;object type=&quot;3&quot; unique_id=&quot;10038&quot;&gt;&lt;property id=&quot;20148&quot; value=&quot;5&quot;/&gt;&lt;property id=&quot;20300&quot; value=&quot;Slide 35 - &amp;quot;Immediate next steps&amp;quot;&quot;/&gt;&lt;property id=&quot;20307&quot; value=&quot;300&quot;/&gt;&lt;/object&gt;&lt;object type=&quot;3&quot; unique_id=&quot;10039&quot;&gt;&lt;property id=&quot;20148&quot; value=&quot;5&quot;/&gt;&lt;property id=&quot;20300&quot; value=&quot;Slide 36 - &amp;quot;What can grantees expect for the implementation study?&amp;quot;&quot;/&gt;&lt;property id=&quot;20307&quot; value=&quot;301&quot;/&gt;&lt;/object&gt;&lt;object type=&quot;3&quot; unique_id=&quot;10040&quot;&gt;&lt;property id=&quot;20148&quot; value=&quot;5&quot;/&gt;&lt;property id=&quot;20300&quot; value=&quot;Slide 37 - &amp;quot;What can grantees expect for the impact study?&amp;quot;&quot;/&gt;&lt;property id=&quot;20307&quot; value=&quot;320&quot;/&gt;&lt;/object&gt;&lt;object type=&quot;3&quot; unique_id=&quot;10041&quot;&gt;&lt;property id=&quot;20148&quot; value=&quot;5&quot;/&gt;&lt;property id=&quot;20300&quot; value=&quot;Slide 38&quot;/&gt;&lt;property id=&quot;20307&quot; value=&quot;281&quot;/&gt;&lt;/object&gt;&lt;object type=&quot;3&quot; unique_id=&quot;10042&quot;&gt;&lt;property id=&quot;20148&quot; value=&quot;5&quot;/&gt;&lt;property id=&quot;20300&quot; value=&quot;Slide 39 - &amp;quot;Still have evaluation-related  questions?&amp;quot;&quot;/&gt;&lt;property id=&quot;20307&quot; value=&quot;323&quot;/&gt;&lt;/object&gt;&lt;object type=&quot;3&quot; unique_id=&quot;10043&quot;&gt;&lt;property id=&quot;20148&quot; value=&quot;5&quot;/&gt;&lt;property id=&quot;20300&quot; value=&quot;Slide 40&quot;/&gt;&lt;property id=&quot;20307&quot; value=&quot;282&quot;/&gt;&lt;/object&gt;&lt;/object&gt;&lt;object type=&quot;8&quot; unique_id=&quot;10086&quot;&gt;&lt;/object&gt;&lt;/object&gt;&lt;/database&gt;"/>
  <p:tag name="MMPROD_NEXTUNIQUEID" val="10009"/>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3.xml><?xml version="1.0" encoding="utf-8"?>
<ds:datastoreItem xmlns:ds="http://schemas.openxmlformats.org/officeDocument/2006/customXml" ds:itemID="{A7CF015E-6999-426A-BC7D-409AC2FCC986}">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4908</TotalTime>
  <Words>1610</Words>
  <Application>Microsoft Office PowerPoint</Application>
  <PresentationFormat>On-screen Show (4:3)</PresentationFormat>
  <Paragraphs>266</Paragraphs>
  <Slides>40</Slides>
  <Notes>39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Courier New</vt:lpstr>
      <vt:lpstr>Impact</vt:lpstr>
      <vt:lpstr>Times New Roman</vt:lpstr>
      <vt:lpstr>Webdings</vt:lpstr>
      <vt:lpstr>Wingdings</vt:lpstr>
      <vt:lpstr>Wingdings 2</vt:lpstr>
      <vt:lpstr>Wingdings 3</vt:lpstr>
      <vt:lpstr>Standard Slides</vt:lpstr>
      <vt:lpstr>Interactive Slides</vt:lpstr>
      <vt:lpstr>PowerPoint Presentation</vt:lpstr>
      <vt:lpstr>Building Evidence The Evaluation of the America’s Promise Job Driven Grant Program</vt:lpstr>
      <vt:lpstr>PowerPoint Presentation</vt:lpstr>
      <vt:lpstr>PowerPoint Presentation</vt:lpstr>
      <vt:lpstr>PowerPoint Presentation</vt:lpstr>
      <vt:lpstr>Polling Question #1</vt:lpstr>
      <vt:lpstr>Polling Questions #2</vt:lpstr>
      <vt:lpstr>Evaluating America’s Promise Job Driven Grant Program</vt:lpstr>
      <vt:lpstr>Why the focus on evidence</vt:lpstr>
      <vt:lpstr>Why focus on evidence?</vt:lpstr>
      <vt:lpstr>Use of Evaluation in Policy/Program Implementation</vt:lpstr>
      <vt:lpstr>What we know now</vt:lpstr>
      <vt:lpstr>How the America’s Promise Program Evaluation will add to the literature</vt:lpstr>
      <vt:lpstr>Where you fit in</vt:lpstr>
      <vt:lpstr>About the America’s Promise Job Driven Grants Program Evaluation</vt:lpstr>
      <vt:lpstr>Independent evaluation</vt:lpstr>
      <vt:lpstr>Components of the evaluation</vt:lpstr>
      <vt:lpstr>Implementation study: data sources</vt:lpstr>
      <vt:lpstr>Impact study: assessing feasibility</vt:lpstr>
      <vt:lpstr>Impact study: key considerations</vt:lpstr>
      <vt:lpstr>Early Knowledge Development</vt:lpstr>
      <vt:lpstr>Basic structure of America’s Promise</vt:lpstr>
      <vt:lpstr>Grants are spread across the country</vt:lpstr>
      <vt:lpstr>Regional partnership structure</vt:lpstr>
      <vt:lpstr>Regional partnership structure</vt:lpstr>
      <vt:lpstr>Regional partnership structure</vt:lpstr>
      <vt:lpstr>Regional partnership structure</vt:lpstr>
      <vt:lpstr>Sector focus</vt:lpstr>
      <vt:lpstr>Number of participants</vt:lpstr>
      <vt:lpstr>Target populations</vt:lpstr>
      <vt:lpstr>Recruitment and intake activities</vt:lpstr>
      <vt:lpstr>Common types of training</vt:lpstr>
      <vt:lpstr>Your past evaluation experience</vt:lpstr>
      <vt:lpstr>What’s next?</vt:lpstr>
      <vt:lpstr>Immediate next steps</vt:lpstr>
      <vt:lpstr>What can grantees expect for the implementation study?</vt:lpstr>
      <vt:lpstr>What can grantees expect for the impact study?</vt:lpstr>
      <vt:lpstr>PowerPoint Presentation</vt:lpstr>
      <vt:lpstr>Still have evaluation-related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233</cp:revision>
  <cp:lastPrinted>2017-09-25T20:17:22Z</cp:lastPrinted>
  <dcterms:created xsi:type="dcterms:W3CDTF">2017-06-21T17:13:53Z</dcterms:created>
  <dcterms:modified xsi:type="dcterms:W3CDTF">2017-09-26T19:47:32Z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