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31"/>
  </p:notesMasterIdLst>
  <p:sldIdLst>
    <p:sldId id="287" r:id="rId6"/>
    <p:sldId id="272" r:id="rId7"/>
    <p:sldId id="280" r:id="rId8"/>
    <p:sldId id="302" r:id="rId9"/>
    <p:sldId id="300" r:id="rId10"/>
    <p:sldId id="274" r:id="rId11"/>
    <p:sldId id="289" r:id="rId12"/>
    <p:sldId id="286" r:id="rId13"/>
    <p:sldId id="258" r:id="rId14"/>
    <p:sldId id="290" r:id="rId15"/>
    <p:sldId id="260" r:id="rId16"/>
    <p:sldId id="259" r:id="rId17"/>
    <p:sldId id="297" r:id="rId18"/>
    <p:sldId id="291" r:id="rId19"/>
    <p:sldId id="292" r:id="rId20"/>
    <p:sldId id="293" r:id="rId21"/>
    <p:sldId id="298" r:id="rId22"/>
    <p:sldId id="299" r:id="rId23"/>
    <p:sldId id="303" r:id="rId24"/>
    <p:sldId id="294" r:id="rId25"/>
    <p:sldId id="295" r:id="rId26"/>
    <p:sldId id="296" r:id="rId27"/>
    <p:sldId id="281" r:id="rId28"/>
    <p:sldId id="275" r:id="rId29"/>
    <p:sldId id="282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Horgan" userId="aa26e31c77536fe1" providerId="LiveId" clId="{AF4FACA2-422D-4903-8C91-28C155B138CE}"/>
    <pc:docChg chg="custSel addSld modSld sldOrd">
      <pc:chgData name="Daniel Horgan" userId="aa26e31c77536fe1" providerId="LiveId" clId="{AF4FACA2-422D-4903-8C91-28C155B138CE}" dt="2018-01-08T14:31:56.542" v="854" actId="20577"/>
      <pc:docMkLst>
        <pc:docMk/>
      </pc:docMkLst>
      <pc:sldChg chg="addSp modSp">
        <pc:chgData name="Daniel Horgan" userId="aa26e31c77536fe1" providerId="LiveId" clId="{AF4FACA2-422D-4903-8C91-28C155B138CE}" dt="2018-01-06T19:53:17.902" v="194" actId="1076"/>
        <pc:sldMkLst>
          <pc:docMk/>
          <pc:sldMk cId="619871656" sldId="259"/>
        </pc:sldMkLst>
        <pc:spChg chg="mod">
          <ac:chgData name="Daniel Horgan" userId="aa26e31c77536fe1" providerId="LiveId" clId="{AF4FACA2-422D-4903-8C91-28C155B138CE}" dt="2018-01-06T19:51:07.443" v="123" actId="255"/>
          <ac:spMkLst>
            <pc:docMk/>
            <pc:sldMk cId="619871656" sldId="259"/>
            <ac:spMk id="9" creationId="{00000000-0000-0000-0000-000000000000}"/>
          </ac:spMkLst>
        </pc:spChg>
        <pc:spChg chg="mod">
          <ac:chgData name="Daniel Horgan" userId="aa26e31c77536fe1" providerId="LiveId" clId="{AF4FACA2-422D-4903-8C91-28C155B138CE}" dt="2018-01-06T19:52:12.235" v="183" actId="255"/>
          <ac:spMkLst>
            <pc:docMk/>
            <pc:sldMk cId="619871656" sldId="259"/>
            <ac:spMk id="10" creationId="{00000000-0000-0000-0000-000000000000}"/>
          </ac:spMkLst>
        </pc:spChg>
        <pc:picChg chg="mod">
          <ac:chgData name="Daniel Horgan" userId="aa26e31c77536fe1" providerId="LiveId" clId="{AF4FACA2-422D-4903-8C91-28C155B138CE}" dt="2018-01-06T19:53:11.505" v="192" actId="1076"/>
          <ac:picMkLst>
            <pc:docMk/>
            <pc:sldMk cId="619871656" sldId="259"/>
            <ac:picMk id="3" creationId="{D00D90C1-8306-4F56-A42E-934783A35ECA}"/>
          </ac:picMkLst>
        </pc:picChg>
        <pc:picChg chg="add mod modCrop">
          <ac:chgData name="Daniel Horgan" userId="aa26e31c77536fe1" providerId="LiveId" clId="{AF4FACA2-422D-4903-8C91-28C155B138CE}" dt="2018-01-06T19:53:17.902" v="194" actId="1076"/>
          <ac:picMkLst>
            <pc:docMk/>
            <pc:sldMk cId="619871656" sldId="259"/>
            <ac:picMk id="4" creationId="{ECCBF5C6-8F26-4726-BD2B-E7C70E4119C4}"/>
          </ac:picMkLst>
        </pc:picChg>
        <pc:picChg chg="mod">
          <ac:chgData name="Daniel Horgan" userId="aa26e31c77536fe1" providerId="LiveId" clId="{AF4FACA2-422D-4903-8C91-28C155B138CE}" dt="2018-01-06T19:52:21.209" v="184" actId="1076"/>
          <ac:picMkLst>
            <pc:docMk/>
            <pc:sldMk cId="619871656" sldId="259"/>
            <ac:picMk id="6" creationId="{6C404903-EB5A-4E24-B0B3-E40E5BFD9B55}"/>
          </ac:picMkLst>
        </pc:picChg>
      </pc:sldChg>
      <pc:sldChg chg="modSp">
        <pc:chgData name="Daniel Horgan" userId="aa26e31c77536fe1" providerId="LiveId" clId="{AF4FACA2-422D-4903-8C91-28C155B138CE}" dt="2018-01-08T14:31:56.542" v="854" actId="20577"/>
        <pc:sldMkLst>
          <pc:docMk/>
          <pc:sldMk cId="1342162461" sldId="260"/>
        </pc:sldMkLst>
        <pc:spChg chg="mod">
          <ac:chgData name="Daniel Horgan" userId="aa26e31c77536fe1" providerId="LiveId" clId="{AF4FACA2-422D-4903-8C91-28C155B138CE}" dt="2018-01-08T14:31:53.156" v="827" actId="27636"/>
          <ac:spMkLst>
            <pc:docMk/>
            <pc:sldMk cId="1342162461" sldId="260"/>
            <ac:spMk id="14" creationId="{00000000-0000-0000-0000-000000000000}"/>
          </ac:spMkLst>
        </pc:spChg>
        <pc:spChg chg="mod">
          <ac:chgData name="Daniel Horgan" userId="aa26e31c77536fe1" providerId="LiveId" clId="{AF4FACA2-422D-4903-8C91-28C155B138CE}" dt="2018-01-08T14:31:56.542" v="854" actId="20577"/>
          <ac:spMkLst>
            <pc:docMk/>
            <pc:sldMk cId="1342162461" sldId="260"/>
            <ac:spMk id="16" creationId="{00000000-0000-0000-0000-000000000000}"/>
          </ac:spMkLst>
        </pc:spChg>
      </pc:sldChg>
      <pc:sldChg chg="modSp">
        <pc:chgData name="Daniel Horgan" userId="aa26e31c77536fe1" providerId="LiveId" clId="{AF4FACA2-422D-4903-8C91-28C155B138CE}" dt="2018-01-06T19:46:49.883" v="122" actId="20577"/>
        <pc:sldMkLst>
          <pc:docMk/>
          <pc:sldMk cId="3734839721" sldId="290"/>
        </pc:sldMkLst>
        <pc:spChg chg="mod">
          <ac:chgData name="Daniel Horgan" userId="aa26e31c77536fe1" providerId="LiveId" clId="{AF4FACA2-422D-4903-8C91-28C155B138CE}" dt="2018-01-06T19:46:49.883" v="122" actId="20577"/>
          <ac:spMkLst>
            <pc:docMk/>
            <pc:sldMk cId="3734839721" sldId="290"/>
            <ac:spMk id="6" creationId="{8B0334B3-CF99-4FB9-972A-FEE5054D2356}"/>
          </ac:spMkLst>
        </pc:spChg>
      </pc:sldChg>
      <pc:sldChg chg="modSp">
        <pc:chgData name="Daniel Horgan" userId="aa26e31c77536fe1" providerId="LiveId" clId="{AF4FACA2-422D-4903-8C91-28C155B138CE}" dt="2018-01-06T19:57:04.933" v="498" actId="20577"/>
        <pc:sldMkLst>
          <pc:docMk/>
          <pc:sldMk cId="4052758465" sldId="291"/>
        </pc:sldMkLst>
        <pc:spChg chg="mod">
          <ac:chgData name="Daniel Horgan" userId="aa26e31c77536fe1" providerId="LiveId" clId="{AF4FACA2-422D-4903-8C91-28C155B138CE}" dt="2018-01-06T19:57:04.933" v="498" actId="20577"/>
          <ac:spMkLst>
            <pc:docMk/>
            <pc:sldMk cId="4052758465" sldId="291"/>
            <ac:spMk id="6" creationId="{8B0334B3-CF99-4FB9-972A-FEE5054D2356}"/>
          </ac:spMkLst>
        </pc:spChg>
      </pc:sldChg>
      <pc:sldChg chg="modSp">
        <pc:chgData name="Daniel Horgan" userId="aa26e31c77536fe1" providerId="LiveId" clId="{AF4FACA2-422D-4903-8C91-28C155B138CE}" dt="2018-01-06T20:09:26.754" v="679" actId="1582"/>
        <pc:sldMkLst>
          <pc:docMk/>
          <pc:sldMk cId="1159891054" sldId="293"/>
        </pc:sldMkLst>
        <pc:picChg chg="mod">
          <ac:chgData name="Daniel Horgan" userId="aa26e31c77536fe1" providerId="LiveId" clId="{AF4FACA2-422D-4903-8C91-28C155B138CE}" dt="2018-01-06T20:09:26.754" v="679" actId="1582"/>
          <ac:picMkLst>
            <pc:docMk/>
            <pc:sldMk cId="1159891054" sldId="293"/>
            <ac:picMk id="7" creationId="{346AE279-E1BC-4ABD-B3B1-45A22BF06BF8}"/>
          </ac:picMkLst>
        </pc:picChg>
        <pc:picChg chg="mod">
          <ac:chgData name="Daniel Horgan" userId="aa26e31c77536fe1" providerId="LiveId" clId="{AF4FACA2-422D-4903-8C91-28C155B138CE}" dt="2018-01-06T19:58:10.506" v="499" actId="1076"/>
          <ac:picMkLst>
            <pc:docMk/>
            <pc:sldMk cId="1159891054" sldId="293"/>
            <ac:picMk id="12" creationId="{735499B3-3449-4008-855B-CAB980E6FBD5}"/>
          </ac:picMkLst>
        </pc:picChg>
      </pc:sldChg>
      <pc:sldChg chg="modSp">
        <pc:chgData name="Daniel Horgan" userId="aa26e31c77536fe1" providerId="LiveId" clId="{AF4FACA2-422D-4903-8C91-28C155B138CE}" dt="2018-01-06T20:02:58.500" v="508" actId="255"/>
        <pc:sldMkLst>
          <pc:docMk/>
          <pc:sldMk cId="2959243647" sldId="294"/>
        </pc:sldMkLst>
        <pc:spChg chg="mod">
          <ac:chgData name="Daniel Horgan" userId="aa26e31c77536fe1" providerId="LiveId" clId="{AF4FACA2-422D-4903-8C91-28C155B138CE}" dt="2018-01-06T20:02:58.500" v="508" actId="255"/>
          <ac:spMkLst>
            <pc:docMk/>
            <pc:sldMk cId="2959243647" sldId="294"/>
            <ac:spMk id="6" creationId="{8B0334B3-CF99-4FB9-972A-FEE5054D2356}"/>
          </ac:spMkLst>
        </pc:spChg>
      </pc:sldChg>
      <pc:sldChg chg="modSp">
        <pc:chgData name="Daniel Horgan" userId="aa26e31c77536fe1" providerId="LiveId" clId="{AF4FACA2-422D-4903-8C91-28C155B138CE}" dt="2018-01-06T20:09:09.228" v="676" actId="1582"/>
        <pc:sldMkLst>
          <pc:docMk/>
          <pc:sldMk cId="1259160772" sldId="296"/>
        </pc:sldMkLst>
        <pc:picChg chg="mod">
          <ac:chgData name="Daniel Horgan" userId="aa26e31c77536fe1" providerId="LiveId" clId="{AF4FACA2-422D-4903-8C91-28C155B138CE}" dt="2018-01-06T20:09:09.228" v="676" actId="1582"/>
          <ac:picMkLst>
            <pc:docMk/>
            <pc:sldMk cId="1259160772" sldId="296"/>
            <ac:picMk id="3" creationId="{509B6CE8-776A-4107-B464-6B9B2C57C4CF}"/>
          </ac:picMkLst>
        </pc:picChg>
      </pc:sldChg>
      <pc:sldChg chg="addSp modSp ord">
        <pc:chgData name="Daniel Horgan" userId="aa26e31c77536fe1" providerId="LiveId" clId="{AF4FACA2-422D-4903-8C91-28C155B138CE}" dt="2018-01-06T20:02:27.462" v="505" actId="255"/>
        <pc:sldMkLst>
          <pc:docMk/>
          <pc:sldMk cId="1025476373" sldId="299"/>
        </pc:sldMkLst>
        <pc:spChg chg="add mod">
          <ac:chgData name="Daniel Horgan" userId="aa26e31c77536fe1" providerId="LiveId" clId="{AF4FACA2-422D-4903-8C91-28C155B138CE}" dt="2018-01-06T20:02:27.462" v="505" actId="255"/>
          <ac:spMkLst>
            <pc:docMk/>
            <pc:sldMk cId="1025476373" sldId="299"/>
            <ac:spMk id="2" creationId="{275CD26E-8CF2-4FB7-8317-A50F86BD7BAC}"/>
          </ac:spMkLst>
        </pc:spChg>
      </pc:sldChg>
      <pc:sldChg chg="addSp delSp modSp add ord">
        <pc:chgData name="Daniel Horgan" userId="aa26e31c77536fe1" providerId="LiveId" clId="{AF4FACA2-422D-4903-8C91-28C155B138CE}" dt="2018-01-06T20:08:13.992" v="675" actId="1582"/>
        <pc:sldMkLst>
          <pc:docMk/>
          <pc:sldMk cId="1313195915" sldId="303"/>
        </pc:sldMkLst>
        <pc:spChg chg="add del mod">
          <ac:chgData name="Daniel Horgan" userId="aa26e31c77536fe1" providerId="LiveId" clId="{AF4FACA2-422D-4903-8C91-28C155B138CE}" dt="2018-01-06T20:03:11.303" v="510" actId="478"/>
          <ac:spMkLst>
            <pc:docMk/>
            <pc:sldMk cId="1313195915" sldId="303"/>
            <ac:spMk id="3" creationId="{20130053-A429-43B1-B323-95AE959899A5}"/>
          </ac:spMkLst>
        </pc:spChg>
        <pc:spChg chg="del">
          <ac:chgData name="Daniel Horgan" userId="aa26e31c77536fe1" providerId="LiveId" clId="{AF4FACA2-422D-4903-8C91-28C155B138CE}" dt="2018-01-06T20:03:07.371" v="509" actId="478"/>
          <ac:spMkLst>
            <pc:docMk/>
            <pc:sldMk cId="1313195915" sldId="303"/>
            <ac:spMk id="6" creationId="{8B0334B3-CF99-4FB9-972A-FEE5054D2356}"/>
          </ac:spMkLst>
        </pc:spChg>
        <pc:spChg chg="add mod">
          <ac:chgData name="Daniel Horgan" userId="aa26e31c77536fe1" providerId="LiveId" clId="{AF4FACA2-422D-4903-8C91-28C155B138CE}" dt="2018-01-06T20:07:44.225" v="668" actId="20577"/>
          <ac:spMkLst>
            <pc:docMk/>
            <pc:sldMk cId="1313195915" sldId="303"/>
            <ac:spMk id="7" creationId="{64E6840A-9DDC-401E-8516-B103DA1414EA}"/>
          </ac:spMkLst>
        </pc:spChg>
        <pc:graphicFrameChg chg="add mod">
          <ac:chgData name="Daniel Horgan" userId="aa26e31c77536fe1" providerId="LiveId" clId="{AF4FACA2-422D-4903-8C91-28C155B138CE}" dt="2018-01-06T20:08:00.949" v="674" actId="20577"/>
          <ac:graphicFrameMkLst>
            <pc:docMk/>
            <pc:sldMk cId="1313195915" sldId="303"/>
            <ac:graphicFrameMk id="8" creationId="{CA11C6CA-CE2E-4088-AA6B-7D067788822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72C6C-FA4F-48BF-9CE1-82E486CEE58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242E191-43CF-4742-998E-0AF18986F10F}">
      <dgm:prSet/>
      <dgm:spPr/>
      <dgm:t>
        <a:bodyPr/>
        <a:lstStyle/>
        <a:p>
          <a:pPr marL="228600" marR="0" lvl="0" indent="-228600" algn="ctr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umnst777 BT" pitchFamily="34" charset="0"/>
            </a:rPr>
            <a:t>Youth</a:t>
          </a:r>
        </a:p>
        <a:p>
          <a:pPr marL="228600" marR="0" lvl="0" indent="-228600" algn="ctr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umnst777 BT" pitchFamily="34" charset="0"/>
            </a:rPr>
            <a:t>Goals</a:t>
          </a:r>
        </a:p>
      </dgm:t>
    </dgm:pt>
    <dgm:pt modelId="{3792501D-CAF9-496D-B9B2-726331EC0681}" type="parTrans" cxnId="{A4047512-D1F7-404C-9E8B-6D21B6581F67}">
      <dgm:prSet/>
      <dgm:spPr/>
      <dgm:t>
        <a:bodyPr/>
        <a:lstStyle/>
        <a:p>
          <a:endParaRPr lang="en-US"/>
        </a:p>
      </dgm:t>
    </dgm:pt>
    <dgm:pt modelId="{A80639A8-502C-4114-B771-9D6B40CEBFA4}" type="sibTrans" cxnId="{A4047512-D1F7-404C-9E8B-6D21B6581F67}">
      <dgm:prSet/>
      <dgm:spPr/>
      <dgm:t>
        <a:bodyPr/>
        <a:lstStyle/>
        <a:p>
          <a:endParaRPr lang="en-US"/>
        </a:p>
      </dgm:t>
    </dgm:pt>
    <dgm:pt modelId="{D46D60BE-1161-422B-9D5A-0609FB901309}">
      <dgm:prSet/>
      <dgm:spPr/>
      <dgm:t>
        <a:bodyPr/>
        <a:lstStyle/>
        <a:p>
          <a:pPr marL="228600" marR="0" lvl="0" indent="-228600" algn="ctr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umnst777 BT" pitchFamily="34" charset="0"/>
            </a:rPr>
            <a:t>Business</a:t>
          </a:r>
        </a:p>
        <a:p>
          <a:pPr marL="228600" marR="0" lvl="0" indent="-228600" algn="ctr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umnst777 BT" pitchFamily="34" charset="0"/>
            </a:rPr>
            <a:t>Goals</a:t>
          </a:r>
        </a:p>
      </dgm:t>
    </dgm:pt>
    <dgm:pt modelId="{6C94EC49-75A6-427C-80B1-B24DD0933A0D}" type="parTrans" cxnId="{D540CDC2-850C-4CE4-AB3E-EB80E3937D1C}">
      <dgm:prSet/>
      <dgm:spPr/>
      <dgm:t>
        <a:bodyPr/>
        <a:lstStyle/>
        <a:p>
          <a:endParaRPr lang="en-US"/>
        </a:p>
      </dgm:t>
    </dgm:pt>
    <dgm:pt modelId="{CE196E49-83EE-4E8C-8819-FAA90529CB90}" type="sibTrans" cxnId="{D540CDC2-850C-4CE4-AB3E-EB80E3937D1C}">
      <dgm:prSet/>
      <dgm:spPr/>
      <dgm:t>
        <a:bodyPr/>
        <a:lstStyle/>
        <a:p>
          <a:endParaRPr lang="en-US"/>
        </a:p>
      </dgm:t>
    </dgm:pt>
    <dgm:pt modelId="{0F2E0F38-C2C7-492B-800B-AFFE9A0BDD7D}">
      <dgm:prSet/>
      <dgm:spPr/>
      <dgm:t>
        <a:bodyPr/>
        <a:lstStyle/>
        <a:p>
          <a:pPr marL="228600" marR="0" lvl="0" indent="-228600" algn="ctr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umnst777 BT" pitchFamily="34" charset="0"/>
            </a:rPr>
            <a:t>Nonprofit Goals</a:t>
          </a:r>
        </a:p>
      </dgm:t>
    </dgm:pt>
    <dgm:pt modelId="{91CEC3ED-DC45-4B51-94E2-B62D1CB00ED7}" type="parTrans" cxnId="{B4F69847-A848-4A53-B352-C0FB6AA04433}">
      <dgm:prSet/>
      <dgm:spPr/>
      <dgm:t>
        <a:bodyPr/>
        <a:lstStyle/>
        <a:p>
          <a:endParaRPr lang="en-US"/>
        </a:p>
      </dgm:t>
    </dgm:pt>
    <dgm:pt modelId="{61C964D1-7C32-405D-8CCC-998669F7CD3E}" type="sibTrans" cxnId="{B4F69847-A848-4A53-B352-C0FB6AA04433}">
      <dgm:prSet/>
      <dgm:spPr/>
      <dgm:t>
        <a:bodyPr/>
        <a:lstStyle/>
        <a:p>
          <a:endParaRPr lang="en-US"/>
        </a:p>
      </dgm:t>
    </dgm:pt>
    <dgm:pt modelId="{9531B281-2106-4DD0-BB85-F2076527A58B}" type="pres">
      <dgm:prSet presAssocID="{06072C6C-FA4F-48BF-9CE1-82E486CEE589}" presName="compositeShape" presStyleCnt="0">
        <dgm:presLayoutVars>
          <dgm:chMax val="7"/>
          <dgm:dir/>
          <dgm:resizeHandles val="exact"/>
        </dgm:presLayoutVars>
      </dgm:prSet>
      <dgm:spPr/>
    </dgm:pt>
    <dgm:pt modelId="{6C817A55-DADE-4FB2-965B-D484ED47731D}" type="pres">
      <dgm:prSet presAssocID="{6242E191-43CF-4742-998E-0AF18986F10F}" presName="circ1" presStyleLbl="vennNode1" presStyleIdx="0" presStyleCnt="3"/>
      <dgm:spPr/>
    </dgm:pt>
    <dgm:pt modelId="{67FAEA08-491E-4EFB-9865-C45E1764E5DA}" type="pres">
      <dgm:prSet presAssocID="{6242E191-43CF-4742-998E-0AF18986F1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97F8CA-8657-4EB1-8E81-407E1C1B8CD8}" type="pres">
      <dgm:prSet presAssocID="{D46D60BE-1161-422B-9D5A-0609FB901309}" presName="circ2" presStyleLbl="vennNode1" presStyleIdx="1" presStyleCnt="3"/>
      <dgm:spPr/>
    </dgm:pt>
    <dgm:pt modelId="{1F5B084F-4725-462C-A1DD-86DAAF1BC443}" type="pres">
      <dgm:prSet presAssocID="{D46D60BE-1161-422B-9D5A-0609FB9013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D56D53-BEBF-41B7-A25C-C06292E9800B}" type="pres">
      <dgm:prSet presAssocID="{0F2E0F38-C2C7-492B-800B-AFFE9A0BDD7D}" presName="circ3" presStyleLbl="vennNode1" presStyleIdx="2" presStyleCnt="3"/>
      <dgm:spPr/>
    </dgm:pt>
    <dgm:pt modelId="{17C1AF22-59E0-4BE1-A631-AB9F93369E47}" type="pres">
      <dgm:prSet presAssocID="{0F2E0F38-C2C7-492B-800B-AFFE9A0BDD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4047512-D1F7-404C-9E8B-6D21B6581F67}" srcId="{06072C6C-FA4F-48BF-9CE1-82E486CEE589}" destId="{6242E191-43CF-4742-998E-0AF18986F10F}" srcOrd="0" destOrd="0" parTransId="{3792501D-CAF9-496D-B9B2-726331EC0681}" sibTransId="{A80639A8-502C-4114-B771-9D6B40CEBFA4}"/>
    <dgm:cxn modelId="{89219D29-DFD0-4943-93D9-020EC9710A43}" type="presOf" srcId="{0F2E0F38-C2C7-492B-800B-AFFE9A0BDD7D}" destId="{E3D56D53-BEBF-41B7-A25C-C06292E9800B}" srcOrd="0" destOrd="0" presId="urn:microsoft.com/office/officeart/2005/8/layout/venn1"/>
    <dgm:cxn modelId="{8D1AA038-B767-4A3C-A88C-9CED637FE450}" type="presOf" srcId="{0F2E0F38-C2C7-492B-800B-AFFE9A0BDD7D}" destId="{17C1AF22-59E0-4BE1-A631-AB9F93369E47}" srcOrd="1" destOrd="0" presId="urn:microsoft.com/office/officeart/2005/8/layout/venn1"/>
    <dgm:cxn modelId="{B4F69847-A848-4A53-B352-C0FB6AA04433}" srcId="{06072C6C-FA4F-48BF-9CE1-82E486CEE589}" destId="{0F2E0F38-C2C7-492B-800B-AFFE9A0BDD7D}" srcOrd="2" destOrd="0" parTransId="{91CEC3ED-DC45-4B51-94E2-B62D1CB00ED7}" sibTransId="{61C964D1-7C32-405D-8CCC-998669F7CD3E}"/>
    <dgm:cxn modelId="{F925538B-490B-4EE9-82D6-8928777239AC}" type="presOf" srcId="{D46D60BE-1161-422B-9D5A-0609FB901309}" destId="{1F5B084F-4725-462C-A1DD-86DAAF1BC443}" srcOrd="1" destOrd="0" presId="urn:microsoft.com/office/officeart/2005/8/layout/venn1"/>
    <dgm:cxn modelId="{804E8CB3-DCAC-40E2-852B-212F87531CF1}" type="presOf" srcId="{6242E191-43CF-4742-998E-0AF18986F10F}" destId="{67FAEA08-491E-4EFB-9865-C45E1764E5DA}" srcOrd="1" destOrd="0" presId="urn:microsoft.com/office/officeart/2005/8/layout/venn1"/>
    <dgm:cxn modelId="{D540CDC2-850C-4CE4-AB3E-EB80E3937D1C}" srcId="{06072C6C-FA4F-48BF-9CE1-82E486CEE589}" destId="{D46D60BE-1161-422B-9D5A-0609FB901309}" srcOrd="1" destOrd="0" parTransId="{6C94EC49-75A6-427C-80B1-B24DD0933A0D}" sibTransId="{CE196E49-83EE-4E8C-8819-FAA90529CB90}"/>
    <dgm:cxn modelId="{502A66C6-82EF-40FB-9C35-C6426F93D5DE}" type="presOf" srcId="{6242E191-43CF-4742-998E-0AF18986F10F}" destId="{6C817A55-DADE-4FB2-965B-D484ED47731D}" srcOrd="0" destOrd="0" presId="urn:microsoft.com/office/officeart/2005/8/layout/venn1"/>
    <dgm:cxn modelId="{23211EC9-CCE7-4B17-9A1E-CC09E5261F74}" type="presOf" srcId="{D46D60BE-1161-422B-9D5A-0609FB901309}" destId="{3197F8CA-8657-4EB1-8E81-407E1C1B8CD8}" srcOrd="0" destOrd="0" presId="urn:microsoft.com/office/officeart/2005/8/layout/venn1"/>
    <dgm:cxn modelId="{A7FF75F6-DE23-47BE-B91D-5892663A6442}" type="presOf" srcId="{06072C6C-FA4F-48BF-9CE1-82E486CEE589}" destId="{9531B281-2106-4DD0-BB85-F2076527A58B}" srcOrd="0" destOrd="0" presId="urn:microsoft.com/office/officeart/2005/8/layout/venn1"/>
    <dgm:cxn modelId="{917851D3-6691-4DFA-9F4A-D17E36AFEE27}" type="presParOf" srcId="{9531B281-2106-4DD0-BB85-F2076527A58B}" destId="{6C817A55-DADE-4FB2-965B-D484ED47731D}" srcOrd="0" destOrd="0" presId="urn:microsoft.com/office/officeart/2005/8/layout/venn1"/>
    <dgm:cxn modelId="{5B383FDD-4DBA-45BD-818A-AA2B9E71FEFD}" type="presParOf" srcId="{9531B281-2106-4DD0-BB85-F2076527A58B}" destId="{67FAEA08-491E-4EFB-9865-C45E1764E5DA}" srcOrd="1" destOrd="0" presId="urn:microsoft.com/office/officeart/2005/8/layout/venn1"/>
    <dgm:cxn modelId="{0A09AC9A-B5DD-42BE-A372-38B9BD53D8A9}" type="presParOf" srcId="{9531B281-2106-4DD0-BB85-F2076527A58B}" destId="{3197F8CA-8657-4EB1-8E81-407E1C1B8CD8}" srcOrd="2" destOrd="0" presId="urn:microsoft.com/office/officeart/2005/8/layout/venn1"/>
    <dgm:cxn modelId="{FD19D417-F795-4B49-854D-FC28FBFBAA22}" type="presParOf" srcId="{9531B281-2106-4DD0-BB85-F2076527A58B}" destId="{1F5B084F-4725-462C-A1DD-86DAAF1BC443}" srcOrd="3" destOrd="0" presId="urn:microsoft.com/office/officeart/2005/8/layout/venn1"/>
    <dgm:cxn modelId="{32DCE43D-B81E-447C-A98B-F8DE5004A6F1}" type="presParOf" srcId="{9531B281-2106-4DD0-BB85-F2076527A58B}" destId="{E3D56D53-BEBF-41B7-A25C-C06292E9800B}" srcOrd="4" destOrd="0" presId="urn:microsoft.com/office/officeart/2005/8/layout/venn1"/>
    <dgm:cxn modelId="{2B7BFC66-8D07-41B4-85BE-AB24BE3C1037}" type="presParOf" srcId="{9531B281-2106-4DD0-BB85-F2076527A58B}" destId="{17C1AF22-59E0-4BE1-A631-AB9F93369E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17A55-DADE-4FB2-965B-D484ED47731D}">
      <dsp:nvSpPr>
        <dsp:cNvPr id="0" name=""/>
        <dsp:cNvSpPr/>
      </dsp:nvSpPr>
      <dsp:spPr>
        <a:xfrm>
          <a:off x="1431365" y="23444"/>
          <a:ext cx="1125344" cy="1125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marR="0" lvl="0" indent="-228600" algn="ctr" defTabSz="914400" rtl="0" eaLnBrk="0" fontAlgn="base" latinLnBrk="0" hangingPunct="0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umnst777 BT" pitchFamily="34" charset="0"/>
            </a:rPr>
            <a:t>Youth</a:t>
          </a:r>
        </a:p>
        <a:p>
          <a:pPr marL="228600" marR="0" lvl="0" indent="-228600" algn="ctr" defTabSz="914400" rtl="0" eaLnBrk="0" fontAlgn="base" latinLnBrk="0" hangingPunct="0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umnst777 BT" pitchFamily="34" charset="0"/>
            </a:rPr>
            <a:t>Goals</a:t>
          </a:r>
        </a:p>
      </dsp:txBody>
      <dsp:txXfrm>
        <a:off x="1581411" y="220379"/>
        <a:ext cx="825252" cy="506404"/>
      </dsp:txXfrm>
    </dsp:sp>
    <dsp:sp modelId="{3197F8CA-8657-4EB1-8E81-407E1C1B8CD8}">
      <dsp:nvSpPr>
        <dsp:cNvPr id="0" name=""/>
        <dsp:cNvSpPr/>
      </dsp:nvSpPr>
      <dsp:spPr>
        <a:xfrm>
          <a:off x="1837427" y="726784"/>
          <a:ext cx="1125344" cy="1125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marR="0" lvl="0" indent="-228600" algn="ctr" defTabSz="914400" rtl="0" eaLnBrk="0" fontAlgn="base" latinLnBrk="0" hangingPunct="0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umnst777 BT" pitchFamily="34" charset="0"/>
            </a:rPr>
            <a:t>Business</a:t>
          </a:r>
        </a:p>
        <a:p>
          <a:pPr marL="228600" marR="0" lvl="0" indent="-228600" algn="ctr" defTabSz="914400" rtl="0" eaLnBrk="0" fontAlgn="base" latinLnBrk="0" hangingPunct="0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umnst777 BT" pitchFamily="34" charset="0"/>
            </a:rPr>
            <a:t>Goals</a:t>
          </a:r>
        </a:p>
      </dsp:txBody>
      <dsp:txXfrm>
        <a:off x="2181595" y="1017498"/>
        <a:ext cx="675206" cy="618939"/>
      </dsp:txXfrm>
    </dsp:sp>
    <dsp:sp modelId="{E3D56D53-BEBF-41B7-A25C-C06292E9800B}">
      <dsp:nvSpPr>
        <dsp:cNvPr id="0" name=""/>
        <dsp:cNvSpPr/>
      </dsp:nvSpPr>
      <dsp:spPr>
        <a:xfrm>
          <a:off x="1025304" y="726784"/>
          <a:ext cx="1125344" cy="1125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marR="0" lvl="0" indent="-228600" algn="ctr" defTabSz="914400" rtl="0" eaLnBrk="0" fontAlgn="base" latinLnBrk="0" hangingPunct="0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umnst777 BT" pitchFamily="34" charset="0"/>
            </a:rPr>
            <a:t>Nonprofit Goals</a:t>
          </a:r>
        </a:p>
      </dsp:txBody>
      <dsp:txXfrm>
        <a:off x="1131273" y="1017498"/>
        <a:ext cx="675206" cy="618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MJYUlj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://bit.ly/2fFGXc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://bit.ly/2CsgWrb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njn90B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zaJ7sb" TargetMode="External"/><Relationship Id="rId2" Type="http://schemas.openxmlformats.org/officeDocument/2006/relationships/hyperlink" Target="http://bit.ly/1njn90B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bit.ly/2hHA8v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horgan@mentoring.org" TargetMode="External"/><Relationship Id="rId2" Type="http://schemas.openxmlformats.org/officeDocument/2006/relationships/hyperlink" Target="mailto:Youth.services@dol.gov" TargetMode="Externa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h.workforcegps.org/resources/2017/01/27/12/39/Adult-Mento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January 9,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Journey Together: </a:t>
            </a:r>
            <a:br>
              <a:rPr lang="en-US" dirty="0"/>
            </a:br>
            <a:r>
              <a:rPr lang="en-US" dirty="0"/>
              <a:t>The Power of Relationships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Workplace Mentoring with Youth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Case for Mentoring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rgbClr val="D81D1D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To engage employees and customers</a:t>
            </a:r>
          </a:p>
          <a:p>
            <a:pPr marL="342900" indent="-342900">
              <a:lnSpc>
                <a:spcPct val="150000"/>
              </a:lnSpc>
              <a:buClr>
                <a:srgbClr val="D81D1D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To recruit, develop and retain talent</a:t>
            </a:r>
          </a:p>
          <a:p>
            <a:pPr marL="342900" indent="-342900">
              <a:lnSpc>
                <a:spcPct val="150000"/>
              </a:lnSpc>
              <a:buClr>
                <a:srgbClr val="D81D1D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To elevate brand recognition</a:t>
            </a:r>
          </a:p>
          <a:p>
            <a:pPr marL="342900" indent="-342900">
              <a:lnSpc>
                <a:spcPct val="150000"/>
              </a:lnSpc>
              <a:buClr>
                <a:srgbClr val="D81D1D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To strengthen communities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3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Spotlights:</a:t>
            </a:r>
            <a:br>
              <a:rPr lang="en-US" dirty="0"/>
            </a:br>
            <a:r>
              <a:rPr lang="en-US" dirty="0"/>
              <a:t>The Business Case for Mentoring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Gap Inc.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This Way Ahead</a:t>
            </a:r>
          </a:p>
          <a:p>
            <a:r>
              <a:rPr lang="en-US" dirty="0"/>
              <a:t>A life skills and paid store internship program, to help teens and young adults from low-income communities land their first job</a:t>
            </a:r>
          </a:p>
          <a:p>
            <a:r>
              <a:rPr lang="en-US" dirty="0"/>
              <a:t>Leverages the powerful connections between employee volunteers, the young people served and the training ground that stores provide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EY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College MAP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multi-year, group-mentoring program focused on empowering students in underserved high schools so that they can gain access to college and succeed in higher education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MAP is led by EY professionals who work with students to demystify the college admissions process and help Scholars build the skills they need to persist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college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partnership with College for Every Student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6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Toolbox: </a:t>
            </a:r>
            <a:br>
              <a:rPr lang="en-US" dirty="0"/>
            </a:br>
            <a:r>
              <a:rPr lang="en-US" dirty="0"/>
              <a:t>The Business Case for Mentoring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Mentoring: At the Crossroads of Education, Business and Community </a:t>
            </a:r>
          </a:p>
          <a:p>
            <a:pPr lvl="1"/>
            <a:r>
              <a:rPr lang="en-US" sz="1800" u="sng" dirty="0">
                <a:hlinkClick r:id="rId2"/>
              </a:rPr>
              <a:t>http://bit.ly/2fFGXc9</a:t>
            </a:r>
            <a:r>
              <a:rPr lang="en-US" sz="1800" u="sng" dirty="0"/>
              <a:t> </a:t>
            </a:r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Mentoring Effect</a:t>
            </a:r>
          </a:p>
          <a:p>
            <a:pPr lvl="1"/>
            <a:r>
              <a:rPr lang="en-US" sz="1800" u="sng" dirty="0">
                <a:hlinkClick r:id="rId3"/>
              </a:rPr>
              <a:t>http://bit.ly/1MJYUlj</a:t>
            </a:r>
            <a:endParaRPr lang="en-US" sz="1800" u="sng" dirty="0"/>
          </a:p>
          <a:p>
            <a:endParaRPr lang="en-US" sz="2100" u="sng" dirty="0"/>
          </a:p>
          <a:p>
            <a:endParaRPr lang="en-US" sz="2100" u="sng" dirty="0"/>
          </a:p>
          <a:p>
            <a:endParaRPr lang="en-US" sz="2100" u="sng" dirty="0"/>
          </a:p>
          <a:p>
            <a:endParaRPr lang="en-US" sz="2100" u="sng" dirty="0"/>
          </a:p>
          <a:p>
            <a:r>
              <a:rPr lang="en-US" sz="1800" dirty="0"/>
              <a:t>Creating a Culture of Mentorship</a:t>
            </a:r>
          </a:p>
          <a:p>
            <a:pPr lvl="1"/>
            <a:r>
              <a:rPr lang="en-US" sz="1800" dirty="0">
                <a:hlinkClick r:id="rId4"/>
              </a:rPr>
              <a:t>http://bit.ly/2CsgWrb</a:t>
            </a:r>
            <a:r>
              <a:rPr lang="en-US" sz="1800" dirty="0"/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04903-EB5A-4E24-B0B3-E40E5BFD9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70" y="3296618"/>
            <a:ext cx="1863812" cy="2411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0D90C1-8306-4F56-A42E-934783A35E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4" t="9371" r="31560"/>
          <a:stretch/>
        </p:blipFill>
        <p:spPr>
          <a:xfrm>
            <a:off x="5010793" y="2608721"/>
            <a:ext cx="1559552" cy="2030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CBF5C6-8F26-4726-BD2B-E7C70E4119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 t="15321" r="39541" b="2025"/>
          <a:stretch/>
        </p:blipFill>
        <p:spPr>
          <a:xfrm>
            <a:off x="6844885" y="2608721"/>
            <a:ext cx="1535276" cy="20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7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Diversity of  Corporate Engagement in Youth Mentoring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Diversity of Corporate Engagement in Youth Mentoring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3600"/>
              </a:spcBef>
              <a:buClr>
                <a:srgbClr val="D81D1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Engage employees and/or customers as mentors</a:t>
            </a:r>
          </a:p>
          <a:p>
            <a:pPr marL="342900" indent="-342900">
              <a:spcBef>
                <a:spcPts val="3600"/>
              </a:spcBef>
              <a:buClr>
                <a:srgbClr val="D81D1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Leverage communication channels to advocate for and promote mentoring</a:t>
            </a:r>
          </a:p>
          <a:p>
            <a:pPr marL="342900" indent="-342900">
              <a:spcBef>
                <a:spcPts val="3600"/>
              </a:spcBef>
              <a:buClr>
                <a:srgbClr val="D81D1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Capacity building via research, pro bono / skills-based volunteerism, board leadership, in-kind donations</a:t>
            </a:r>
          </a:p>
          <a:p>
            <a:pPr marL="342900" indent="-342900">
              <a:spcBef>
                <a:spcPts val="3600"/>
              </a:spcBef>
              <a:buClr>
                <a:srgbClr val="D81D1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Invest in mentoring programs and mentoring field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58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Spotlights:</a:t>
            </a:r>
            <a:br>
              <a:rPr lang="en-US" dirty="0"/>
            </a:br>
            <a:r>
              <a:rPr lang="en-US" dirty="0"/>
              <a:t>Diverse Corporate Engagement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JPMorgan Chase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The Fellowship Initiative</a:t>
            </a:r>
          </a:p>
          <a:p>
            <a:r>
              <a:rPr lang="en-US" sz="2000" dirty="0"/>
              <a:t>A 3-year comprehensive academic, socio-emotional, college access and career readiness support program operating in LA, Chicago, NYC &amp; Dallas</a:t>
            </a:r>
          </a:p>
          <a:p>
            <a:r>
              <a:rPr lang="en-US" sz="2000" dirty="0"/>
              <a:t>1:1 employee volunteer mentoring</a:t>
            </a:r>
          </a:p>
          <a:p>
            <a:r>
              <a:rPr lang="en-US" sz="2000" dirty="0"/>
              <a:t>Employee resource and affinity </a:t>
            </a:r>
            <a:r>
              <a:rPr lang="en-US" sz="2000"/>
              <a:t>group engagement</a:t>
            </a:r>
            <a:endParaRPr lang="en-US" sz="2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General Motors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/>
              <a:t>Student Corps</a:t>
            </a:r>
          </a:p>
          <a:p>
            <a:r>
              <a:rPr lang="en-US" sz="2000" dirty="0"/>
              <a:t>Nine-week program helping young people in underserved school districts transform their communities and jump start their futures through paid internships, important life skills training, career and college preparation</a:t>
            </a:r>
          </a:p>
          <a:p>
            <a:r>
              <a:rPr lang="en-US" sz="2000" dirty="0"/>
              <a:t>College intern and GM retiree engagement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7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Toolbox: </a:t>
            </a:r>
            <a:br>
              <a:rPr lang="en-US" dirty="0"/>
            </a:br>
            <a:r>
              <a:rPr lang="en-US" dirty="0"/>
              <a:t>Diverse Corporate Engagement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IMPACT Webinar Series </a:t>
            </a:r>
          </a:p>
          <a:p>
            <a:pPr lvl="1"/>
            <a:r>
              <a:rPr lang="en-US" sz="2200" u="sng" dirty="0"/>
              <a:t>http://bit.ly/2vI9DfH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Connecting Youth &amp; Business</a:t>
            </a:r>
          </a:p>
          <a:p>
            <a:pPr lvl="1"/>
            <a:r>
              <a:rPr lang="en-US" sz="2200" u="sng" dirty="0"/>
              <a:t>http://bit.ly/2p7lot2</a:t>
            </a:r>
            <a:endParaRPr lang="en-US" sz="2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5499B3-3449-4008-855B-CAB980E6F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18582" r="19691" b="31213"/>
          <a:stretch/>
        </p:blipFill>
        <p:spPr>
          <a:xfrm>
            <a:off x="34962" y="3027252"/>
            <a:ext cx="4441575" cy="194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6AE279-E1BC-4ABD-B3B1-45A22BF06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5" t="20741" r="35963" b="12019"/>
          <a:stretch/>
        </p:blipFill>
        <p:spPr>
          <a:xfrm>
            <a:off x="5228106" y="2998203"/>
            <a:ext cx="2674323" cy="31787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989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Corporate Engagement Practices in Youth Mentoring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9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Corporate Engagement Practices in Youth Mentoring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3E5A7B-8839-42E5-8435-1119D8638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18801"/>
              </p:ext>
            </p:extLst>
          </p:nvPr>
        </p:nvGraphicFramePr>
        <p:xfrm>
          <a:off x="377506" y="1786854"/>
          <a:ext cx="8206424" cy="402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518">
                <a:tc>
                  <a:txBody>
                    <a:bodyPr/>
                    <a:lstStyle/>
                    <a:p>
                      <a:r>
                        <a:rPr lang="en-US" i="1" dirty="0"/>
                        <a:t>Elements of Effective Practice in Mentoring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63">
                <a:tc>
                  <a:txBody>
                    <a:bodyPr/>
                    <a:lstStyle/>
                    <a:p>
                      <a:r>
                        <a:rPr lang="en-US" sz="1400" b="1" dirty="0"/>
                        <a:t>Standard 1: Recruitment</a:t>
                      </a:r>
                    </a:p>
                    <a:p>
                      <a:r>
                        <a:rPr lang="en-US" sz="1200" dirty="0"/>
                        <a:t>Recruit appropriate</a:t>
                      </a:r>
                      <a:r>
                        <a:rPr lang="en-US" sz="1200" baseline="0" dirty="0"/>
                        <a:t> mentors and mentees by realistically describing the program’s aims and expected outcomes.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036">
                <a:tc>
                  <a:txBody>
                    <a:bodyPr/>
                    <a:lstStyle/>
                    <a:p>
                      <a:r>
                        <a:rPr lang="en-US" sz="1400" b="1" dirty="0"/>
                        <a:t>Standard</a:t>
                      </a:r>
                      <a:r>
                        <a:rPr lang="en-US" sz="1400" b="1" baseline="0" dirty="0"/>
                        <a:t> 2: Screening</a:t>
                      </a:r>
                    </a:p>
                    <a:p>
                      <a:r>
                        <a:rPr lang="en-US" sz="1200" baseline="0" dirty="0"/>
                        <a:t>Screen prospective mentors to determine whether they have the time, commitment and personal qualities to be an effective mentor.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368">
                <a:tc>
                  <a:txBody>
                    <a:bodyPr/>
                    <a:lstStyle/>
                    <a:p>
                      <a:r>
                        <a:rPr lang="en-US" sz="1400" b="1" dirty="0"/>
                        <a:t>Standard</a:t>
                      </a:r>
                      <a:r>
                        <a:rPr lang="en-US" sz="1400" b="1" baseline="0" dirty="0"/>
                        <a:t> 3: Training</a:t>
                      </a:r>
                    </a:p>
                    <a:p>
                      <a:r>
                        <a:rPr lang="en-US" sz="1200" baseline="0" dirty="0"/>
                        <a:t>Train prospective mentors in the basic knowledge and skills needed to build an effective mentoring relationship.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95">
                <a:tc>
                  <a:txBody>
                    <a:bodyPr/>
                    <a:lstStyle/>
                    <a:p>
                      <a:r>
                        <a:rPr lang="en-US" sz="1400" b="1" dirty="0"/>
                        <a:t>Standard</a:t>
                      </a:r>
                      <a:r>
                        <a:rPr lang="en-US" sz="1400" b="1" baseline="0" dirty="0"/>
                        <a:t> 4: Matching</a:t>
                      </a:r>
                    </a:p>
                    <a:p>
                      <a:r>
                        <a:rPr lang="en-US" sz="1200" baseline="0" dirty="0"/>
                        <a:t>Match mentors/mentees along dimensions likely to increase the odds that relationships will endure.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036">
                <a:tc>
                  <a:txBody>
                    <a:bodyPr/>
                    <a:lstStyle/>
                    <a:p>
                      <a:r>
                        <a:rPr lang="en-US" sz="1400" b="1" dirty="0"/>
                        <a:t>Standard 5: Monitoring and Support</a:t>
                      </a:r>
                    </a:p>
                    <a:p>
                      <a:r>
                        <a:rPr lang="en-US" sz="1200" dirty="0"/>
                        <a:t>Monitor</a:t>
                      </a:r>
                      <a:r>
                        <a:rPr lang="en-US" sz="1200" baseline="0" dirty="0"/>
                        <a:t> mentoring relationship milestones and support mentors with ongoing advice, problem-solving support, and training opportunities for the duration of the relationship.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036">
                <a:tc>
                  <a:txBody>
                    <a:bodyPr/>
                    <a:lstStyle/>
                    <a:p>
                      <a:r>
                        <a:rPr lang="en-US" sz="1400" b="1" dirty="0"/>
                        <a:t>Standard 6: Closure</a:t>
                      </a:r>
                    </a:p>
                    <a:p>
                      <a:r>
                        <a:rPr lang="en-US" sz="1200" dirty="0"/>
                        <a:t>Facilitate bringing</a:t>
                      </a:r>
                      <a:r>
                        <a:rPr lang="en-US" sz="1200" baseline="0" dirty="0"/>
                        <a:t> the match to closure in a way that affirms the contributions of both the mentor and mentee and offers both individuals the opportunity to assess the experience.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75CD26E-8CF2-4FB7-8317-A50F86BD7BAC}"/>
              </a:ext>
            </a:extLst>
          </p:cNvPr>
          <p:cNvSpPr/>
          <p:nvPr/>
        </p:nvSpPr>
        <p:spPr>
          <a:xfrm>
            <a:off x="310813" y="5897433"/>
            <a:ext cx="1757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http://bit.ly/1njn90B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547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Corporate Engagement Practices in Youth Mentoring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6840A-9DDC-401E-8516-B103DA1414EA}"/>
              </a:ext>
            </a:extLst>
          </p:cNvPr>
          <p:cNvSpPr txBox="1"/>
          <p:nvPr/>
        </p:nvSpPr>
        <p:spPr>
          <a:xfrm>
            <a:off x="352339" y="1687907"/>
            <a:ext cx="78520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Industry alignment </a:t>
            </a:r>
            <a:r>
              <a:rPr lang="en-US" dirty="0">
                <a:solidFill>
                  <a:srgbClr val="002060"/>
                </a:solidFill>
              </a:rPr>
              <a:t>(i.e. school vendors &amp; education programs)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Corporate giving alignment </a:t>
            </a:r>
            <a:r>
              <a:rPr lang="en-US" dirty="0">
                <a:solidFill>
                  <a:srgbClr val="002060"/>
                </a:solidFill>
              </a:rPr>
              <a:t>(i.e. health/wellness focus and  	   sports-based mentoring)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Employee engagement alignment </a:t>
            </a:r>
            <a:r>
              <a:rPr lang="en-US" dirty="0">
                <a:solidFill>
                  <a:srgbClr val="002060"/>
                </a:solidFill>
              </a:rPr>
              <a:t>(i.e. service days; 	                    skill-based volunteers; board leadership; diversity networks)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Workforce alignment </a:t>
            </a:r>
            <a:r>
              <a:rPr lang="en-US" dirty="0">
                <a:solidFill>
                  <a:srgbClr val="002060"/>
                </a:solidFill>
              </a:rPr>
              <a:t>(i.e. talent recruitment; skill building)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Customer alignment </a:t>
            </a:r>
            <a:r>
              <a:rPr lang="en-US" dirty="0">
                <a:solidFill>
                  <a:srgbClr val="002060"/>
                </a:solidFill>
              </a:rPr>
              <a:t>(i.e. ice cream shop and mentoring milestones)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Brand alignment </a:t>
            </a:r>
            <a:r>
              <a:rPr lang="en-US" dirty="0">
                <a:solidFill>
                  <a:srgbClr val="002060"/>
                </a:solidFill>
              </a:rPr>
              <a:t>(i.e. brand/PR agency and mentor match storytelling)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Geographic alignment </a:t>
            </a:r>
            <a:r>
              <a:rPr lang="en-US" dirty="0">
                <a:solidFill>
                  <a:srgbClr val="002060"/>
                </a:solidFill>
              </a:rPr>
              <a:t>(i.e. neighborhood focus; multiple markets)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Network alignment </a:t>
            </a:r>
            <a:r>
              <a:rPr lang="en-US" dirty="0">
                <a:solidFill>
                  <a:srgbClr val="002060"/>
                </a:solidFill>
              </a:rPr>
              <a:t>(i.e. existing relationships)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A11C6CA-CE2E-4088-AA6B-7D0677888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57587"/>
              </p:ext>
            </p:extLst>
          </p:nvPr>
        </p:nvGraphicFramePr>
        <p:xfrm>
          <a:off x="5922628" y="1687907"/>
          <a:ext cx="3988076" cy="187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19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Corporate Engagement Practices in Youth Mentoring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D81D1D"/>
              </a:buClr>
              <a:buFont typeface="Wingdings" panose="05000000000000000000" pitchFamily="2" charset="2"/>
              <a:buChar char="§"/>
            </a:pPr>
            <a:r>
              <a:rPr lang="en-US" sz="2000" b="1" i="1" dirty="0"/>
              <a:t>Strong commitment from leadership </a:t>
            </a:r>
            <a:r>
              <a:rPr lang="en-US" sz="2000" dirty="0"/>
              <a:t>demonstrated by adequately resourcing mentoring initiatives, establishing a culture of mentoring throughout the entire organization and being directly involved in mentoring.</a:t>
            </a:r>
          </a:p>
          <a:p>
            <a:pPr marL="342900" indent="-342900">
              <a:buClr>
                <a:srgbClr val="D81D1D"/>
              </a:buClr>
              <a:buFont typeface="Wingdings" panose="05000000000000000000" pitchFamily="2" charset="2"/>
              <a:buChar char="§"/>
            </a:pPr>
            <a:r>
              <a:rPr lang="en-US" sz="2000" b="1" i="1" dirty="0"/>
              <a:t>Thoughtfully developed partner relationships </a:t>
            </a:r>
            <a:r>
              <a:rPr lang="en-US" sz="2000" dirty="0"/>
              <a:t>that connect partner needs with company resources and are sustained through respect, trust and open communication.</a:t>
            </a:r>
          </a:p>
          <a:p>
            <a:pPr marL="342900" indent="-342900">
              <a:buClr>
                <a:srgbClr val="D81D1D"/>
              </a:buClr>
              <a:buFont typeface="Wingdings" panose="05000000000000000000" pitchFamily="2" charset="2"/>
              <a:buChar char="§"/>
            </a:pPr>
            <a:r>
              <a:rPr lang="en-US" sz="2000" b="1" i="1" dirty="0"/>
              <a:t>Genuine and targeted employee engagement </a:t>
            </a:r>
            <a:r>
              <a:rPr lang="en-US" sz="2000" dirty="0"/>
              <a:t>including personal invitations from leadership, consistent recruitment campaigns, a variety of mentoring options with different partners, policies and incentives that encourage participation, training and support, and recognition.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3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9841" y="365126"/>
            <a:ext cx="8203766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Spotlights:</a:t>
            </a:r>
            <a:br>
              <a:rPr lang="en-US" dirty="0"/>
            </a:br>
            <a:r>
              <a:rPr lang="en-US" dirty="0"/>
              <a:t>Effective Corporate Engagement Practices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 descr="General Motors">
            <a:extLst>
              <a:ext uri="{FF2B5EF4-FFF2-40B4-BE49-F238E27FC236}">
                <a16:creationId xmlns:a16="http://schemas.microsoft.com/office/drawing/2014/main" id="{57B8970A-CC5F-4502-9714-EC9035DE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6" y="5195358"/>
            <a:ext cx="3640909" cy="1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PMorgan Chase and Co. Logo">
            <a:extLst>
              <a:ext uri="{FF2B5EF4-FFF2-40B4-BE49-F238E27FC236}">
                <a16:creationId xmlns:a16="http://schemas.microsoft.com/office/drawing/2014/main" id="{D74A5E35-AFB3-4FF9-A47D-269D27F41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08" y="2576469"/>
            <a:ext cx="33337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Y Ernst Young logo">
            <a:extLst>
              <a:ext uri="{FF2B5EF4-FFF2-40B4-BE49-F238E27FC236}">
                <a16:creationId xmlns:a16="http://schemas.microsoft.com/office/drawing/2014/main" id="{B2E960DD-3E5A-4A8A-868D-4C8BECF09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07" y="3429000"/>
            <a:ext cx="2883552" cy="15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7C8ED-B8AE-4511-A29E-9E3DB53D7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2" y="2659999"/>
            <a:ext cx="36099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1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46902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Toolbox: </a:t>
            </a:r>
            <a:br>
              <a:rPr lang="en-US" dirty="0"/>
            </a:br>
            <a:r>
              <a:rPr lang="en-US" dirty="0"/>
              <a:t>Effective Corporate Engagement Practices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Elements of Effective Practice for Mentoring</a:t>
            </a:r>
          </a:p>
          <a:p>
            <a:pPr lvl="1"/>
            <a:r>
              <a:rPr lang="en-US" sz="2200" u="sng" dirty="0">
                <a:hlinkClick r:id="rId2"/>
              </a:rPr>
              <a:t>http://bit.ly/1njn90B</a:t>
            </a:r>
            <a:endParaRPr lang="en-US" sz="2200" u="sng" dirty="0"/>
          </a:p>
          <a:p>
            <a:endParaRPr lang="en-US" sz="3000" u="sng" dirty="0"/>
          </a:p>
          <a:p>
            <a:endParaRPr lang="en-US" sz="3000" u="sng" dirty="0"/>
          </a:p>
          <a:p>
            <a:endParaRPr lang="en-US" sz="3000" u="sng" dirty="0"/>
          </a:p>
          <a:p>
            <a:r>
              <a:rPr lang="en-US" sz="2200" dirty="0"/>
              <a:t>Growth Mindset Toolkit</a:t>
            </a:r>
          </a:p>
          <a:p>
            <a:pPr lvl="1"/>
            <a:r>
              <a:rPr lang="en-US" sz="2200" u="sng" dirty="0">
                <a:hlinkClick r:id="rId3"/>
              </a:rPr>
              <a:t>http://bit.ly/2zaJ7sb</a:t>
            </a:r>
            <a:r>
              <a:rPr lang="en-US" sz="2200" u="sng" dirty="0"/>
              <a:t> 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Finding the Greatness Within</a:t>
            </a:r>
          </a:p>
          <a:p>
            <a:pPr lvl="1"/>
            <a:r>
              <a:rPr lang="en-US" sz="2200" u="sng" dirty="0">
                <a:hlinkClick r:id="rId4"/>
              </a:rPr>
              <a:t>http://bit.ly/2hHA8vn</a:t>
            </a:r>
            <a:r>
              <a:rPr lang="en-US" sz="2200" u="sng" dirty="0"/>
              <a:t> </a:t>
            </a:r>
            <a:endParaRPr lang="en-US" sz="2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219502-0DB2-432C-BE06-DB79F8D46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182" y="3187719"/>
            <a:ext cx="1299326" cy="1627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9B6CE8-776A-4107-B464-6B9B2C57C4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10579" r="32294" b="3211"/>
          <a:stretch/>
        </p:blipFill>
        <p:spPr>
          <a:xfrm>
            <a:off x="5641227" y="3263317"/>
            <a:ext cx="1858236" cy="23824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160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25" y="1190625"/>
            <a:ext cx="3810612" cy="51657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Division of Youth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hlinkClick r:id="rId2"/>
              </a:rPr>
              <a:t>Youth.services@dol.gov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Daniel Horgan – MENTOR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hlinkClick r:id="rId3"/>
              </a:rPr>
              <a:t>dhorgan@mentoring.org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55" y="2483662"/>
            <a:ext cx="4781725" cy="181820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Maisha Meminger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</a:rPr>
              <a:t>US Department of Labor, 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</a:rPr>
              <a:t>Employment and Training Administration, 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</a:rPr>
              <a:t>Division of Youth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" b="3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A7291D1-E469-42A5-A6D6-C0D485ED0AF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Mentoring in important!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Happy National Mentoring Month! </a:t>
            </a:r>
          </a:p>
          <a:p>
            <a:r>
              <a:rPr lang="en-US" dirty="0"/>
              <a:t>Mentoring is one of the 14 program elements for the WIOA youth program (20 CFR 681.460).</a:t>
            </a:r>
          </a:p>
          <a:p>
            <a:r>
              <a:rPr lang="en-US"/>
              <a:t>20 CFR </a:t>
            </a:r>
            <a:r>
              <a:rPr lang="en-US" dirty="0"/>
              <a:t>681.490 notes mentoring is a formal relationship between a youth participant and an adult mentor that includes structured activities where the mentor offers guidance, support, and encouragement to develop the competence and character of the mentee.</a:t>
            </a: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Last at least 12 months and may take place both during the program and following exit from the program;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While group mentoring activities and mentoring through electronic means are allowable as part of the mentoring activities, at a minimum, the local youth program must match the youth with an individual mentor with whom the youth interacts with on a face-to-face basis.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Mentoring may include workplace mentoring where the local program matches a youth participant with an employer or employee of a company. </a:t>
            </a:r>
          </a:p>
          <a:p>
            <a:r>
              <a:rPr lang="en-US" altLang="en-US" dirty="0"/>
              <a:t>Additional Resources, </a:t>
            </a:r>
            <a:r>
              <a:rPr lang="en-US" altLang="en-US" dirty="0">
                <a:hlinkClick r:id="rId2"/>
              </a:rPr>
              <a:t>https://youth.workforcegps.org/resources/2017/01/27/12/39/Adult-Mentoring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571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55" y="2483662"/>
            <a:ext cx="4781725" cy="18182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Daniel Horgan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</a:rPr>
              <a:t>Senior Director – Corporate Engagement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</a:rPr>
              <a:t>MENTOR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EDD607A-BB2D-4E97-BF7A-0ABE65092252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 r="17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974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Carolina Dominguez</a:t>
            </a:r>
          </a:p>
          <a:p>
            <a:pPr algn="ctr"/>
            <a:r>
              <a:rPr lang="en-US" sz="1900" b="0" dirty="0">
                <a:solidFill>
                  <a:schemeClr val="tx1"/>
                </a:solidFill>
              </a:rPr>
              <a:t>Assistant Director –           Americas Corporate Responsibility</a:t>
            </a:r>
          </a:p>
          <a:p>
            <a:pPr algn="ctr"/>
            <a:r>
              <a:rPr lang="en-US" sz="1900" b="0" dirty="0">
                <a:solidFill>
                  <a:schemeClr val="tx1"/>
                </a:solidFill>
              </a:rPr>
              <a:t>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08857EB-8612-4B62-BA51-0DAEDA00E0E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3716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BDEEC3F-D9C3-41F3-849B-7D2181E83DD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763"/>
          <a:stretch>
            <a:fillRect/>
          </a:stretch>
        </p:blipFill>
        <p:spPr/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C0D88BE-51F0-4E5B-9967-A236873E8496}"/>
              </a:ext>
            </a:extLst>
          </p:cNvPr>
          <p:cNvSpPr txBox="1">
            <a:spLocks/>
          </p:cNvSpPr>
          <p:nvPr/>
        </p:nvSpPr>
        <p:spPr>
          <a:xfrm>
            <a:off x="4190999" y="4115206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Linda Rodriguez</a:t>
            </a:r>
          </a:p>
          <a:p>
            <a:pPr algn="ctr"/>
            <a:r>
              <a:rPr lang="en-US" sz="1900" b="0" dirty="0">
                <a:solidFill>
                  <a:schemeClr val="tx1"/>
                </a:solidFill>
              </a:rPr>
              <a:t>Head of The Fellowship Initiative &amp; Program Officer for Youth Employment</a:t>
            </a:r>
          </a:p>
          <a:p>
            <a:pPr algn="ctr"/>
            <a:r>
              <a:rPr lang="en-US" sz="1900" b="0" dirty="0">
                <a:solidFill>
                  <a:schemeClr val="tx1"/>
                </a:solidFill>
              </a:rPr>
              <a:t>JPMorgan Chase &amp; Co.</a:t>
            </a:r>
          </a:p>
        </p:txBody>
      </p:sp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Gail Gershon</a:t>
            </a:r>
          </a:p>
          <a:p>
            <a:pPr algn="ctr"/>
            <a:r>
              <a:rPr lang="en-US" sz="1900" b="0" dirty="0">
                <a:solidFill>
                  <a:schemeClr val="tx1"/>
                </a:solidFill>
              </a:rPr>
              <a:t>Executive Director –       Community Leadership</a:t>
            </a:r>
          </a:p>
          <a:p>
            <a:pPr algn="ctr"/>
            <a:r>
              <a:rPr lang="en-US" sz="1900" b="0" dirty="0">
                <a:solidFill>
                  <a:schemeClr val="tx1"/>
                </a:solidFill>
              </a:rPr>
              <a:t>Gap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08857EB-8612-4B62-BA51-0DAEDA00E0E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05" y="1673468"/>
            <a:ext cx="1573420" cy="2009843"/>
          </a:xfrm>
        </p:spPr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C0D88BE-51F0-4E5B-9967-A236873E8496}"/>
              </a:ext>
            </a:extLst>
          </p:cNvPr>
          <p:cNvSpPr txBox="1">
            <a:spLocks/>
          </p:cNvSpPr>
          <p:nvPr/>
        </p:nvSpPr>
        <p:spPr>
          <a:xfrm>
            <a:off x="4190999" y="4115206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Matt Ybarra</a:t>
            </a:r>
          </a:p>
          <a:p>
            <a:pPr algn="ctr"/>
            <a:r>
              <a:rPr lang="en-US" sz="1900" b="0" dirty="0">
                <a:solidFill>
                  <a:schemeClr val="tx1"/>
                </a:solidFill>
              </a:rPr>
              <a:t>Community Outreach Coordinator</a:t>
            </a:r>
          </a:p>
          <a:p>
            <a:pPr algn="ctr"/>
            <a:r>
              <a:rPr lang="en-US" sz="1900" b="0" dirty="0">
                <a:solidFill>
                  <a:schemeClr val="tx1"/>
                </a:solidFill>
              </a:rPr>
              <a:t>General Motors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E45464A-BA12-48F5-8652-87804275A91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087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62100"/>
            <a:ext cx="8221735" cy="4614863"/>
          </a:xfrm>
        </p:spPr>
        <p:txBody>
          <a:bodyPr/>
          <a:lstStyle/>
          <a:p>
            <a:r>
              <a:rPr lang="en-US" dirty="0"/>
              <a:t>Articulate the business case for youth mentoring </a:t>
            </a:r>
            <a:endParaRPr lang="en-US" sz="3600" dirty="0"/>
          </a:p>
          <a:p>
            <a:r>
              <a:rPr lang="en-US" dirty="0"/>
              <a:t>Align diversity of mentoring programs with business priorities</a:t>
            </a:r>
            <a:endParaRPr lang="en-US" sz="3600" dirty="0"/>
          </a:p>
          <a:p>
            <a:r>
              <a:rPr lang="en-US" dirty="0"/>
              <a:t>Integrate effective private-sector engagement practices in youth mentoring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Case        for Mentoring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Our Journey Together:  The Power of Relationships&amp;quot;&quot;/&gt;&lt;property id=&quot;20307&quot; value=&quot;287&quot;/&gt;&lt;/object&gt;&lt;object type=&quot;3&quot; unique_id=&quot;10004&quot;&gt;&lt;property id=&quot;20148&quot; value=&quot;5&quot;/&gt;&lt;property id=&quot;20300&quot; value=&quot;Slide 2&quot;/&gt;&lt;property id=&quot;20307&quot; value=&quot;272&quot;/&gt;&lt;/object&gt;&lt;object type=&quot;3&quot; unique_id=&quot;10005&quot;&gt;&lt;property id=&quot;20148&quot; value=&quot;5&quot;/&gt;&lt;property id=&quot;20300&quot; value=&quot;Slide 3&quot;/&gt;&lt;property id=&quot;20307&quot; value=&quot;280&quot;/&gt;&lt;/object&gt;&lt;object type=&quot;3&quot; unique_id=&quot;10006&quot;&gt;&lt;property id=&quot;20148&quot; value=&quot;5&quot;/&gt;&lt;property id=&quot;20300&quot; value=&quot;Slide 4 - &amp;quot;Mentoring in important! &amp;quot;&quot;/&gt;&lt;property id=&quot;20307&quot; value=&quot;302&quot;/&gt;&lt;/object&gt;&lt;object type=&quot;3&quot; unique_id=&quot;10007&quot;&gt;&lt;property id=&quot;20148&quot; value=&quot;5&quot;/&gt;&lt;property id=&quot;20300&quot; value=&quot;Slide 5&quot;/&gt;&lt;property id=&quot;20307&quot; value=&quot;300&quot;/&gt;&lt;/object&gt;&lt;object type=&quot;3&quot; unique_id=&quot;10008&quot;&gt;&lt;property id=&quot;20148&quot; value=&quot;5&quot;/&gt;&lt;property id=&quot;20300&quot; value=&quot;Slide 6&quot;/&gt;&lt;property id=&quot;20307&quot; value=&quot;274&quot;/&gt;&lt;/object&gt;&lt;object type=&quot;3&quot; unique_id=&quot;10009&quot;&gt;&lt;property id=&quot;20148&quot; value=&quot;5&quot;/&gt;&lt;property id=&quot;20300&quot; value=&quot;Slide 7&quot;/&gt;&lt;property id=&quot;20307&quot; value=&quot;289&quot;/&gt;&lt;/object&gt;&lt;object type=&quot;3&quot; unique_id=&quot;10010&quot;&gt;&lt;property id=&quot;20148&quot; value=&quot;5&quot;/&gt;&lt;property id=&quot;20300&quot; value=&quot;Slide 8&quot;/&gt;&lt;property id=&quot;20307&quot; value=&quot;286&quot;/&gt;&lt;/object&gt;&lt;object type=&quot;3&quot; unique_id=&quot;10011&quot;&gt;&lt;property id=&quot;20148&quot; value=&quot;5&quot;/&gt;&lt;property id=&quot;20300&quot; value=&quot;Slide 9 - &amp;quot;The Business Case        for Mentoring&amp;quot;&quot;/&gt;&lt;property id=&quot;20307&quot; value=&quot;258&quot;/&gt;&lt;/object&gt;&lt;object type=&quot;3&quot; unique_id=&quot;10012&quot;&gt;&lt;property id=&quot;20148&quot; value=&quot;5&quot;/&gt;&lt;property id=&quot;20300&quot; value=&quot;Slide 10 - &amp;quot;The Business Case for Mentoring&amp;quot;&quot;/&gt;&lt;property id=&quot;20307&quot; value=&quot;290&quot;/&gt;&lt;/object&gt;&lt;object type=&quot;3&quot; unique_id=&quot;10013&quot;&gt;&lt;property id=&quot;20148&quot; value=&quot;5&quot;/&gt;&lt;property id=&quot;20300&quot; value=&quot;Slide 11 - &amp;quot;Spotlights: The Business Case for Mentoring&amp;quot;&quot;/&gt;&lt;property id=&quot;20307&quot; value=&quot;260&quot;/&gt;&lt;/object&gt;&lt;object type=&quot;3&quot; unique_id=&quot;10014&quot;&gt;&lt;property id=&quot;20148&quot; value=&quot;5&quot;/&gt;&lt;property id=&quot;20300&quot; value=&quot;Slide 12 - &amp;quot;Toolbox:  The Business Case for Mentoring&amp;quot;&quot;/&gt;&lt;property id=&quot;20307&quot; value=&quot;259&quot;/&gt;&lt;/object&gt;&lt;object type=&quot;3&quot; unique_id=&quot;10015&quot;&gt;&lt;property id=&quot;20148&quot; value=&quot;5&quot;/&gt;&lt;property id=&quot;20300&quot; value=&quot;Slide 13 - &amp;quot;The Diversity of  Corporate Engagement in Youth Mentoring&amp;quot;&quot;/&gt;&lt;property id=&quot;20307&quot; value=&quot;297&quot;/&gt;&lt;/object&gt;&lt;object type=&quot;3&quot; unique_id=&quot;10016&quot;&gt;&lt;property id=&quot;20148&quot; value=&quot;5&quot;/&gt;&lt;property id=&quot;20300&quot; value=&quot;Slide 14 - &amp;quot;The Diversity of Corporate Engagement in Youth Mentoring&amp;quot;&quot;/&gt;&lt;property id=&quot;20307&quot; value=&quot;291&quot;/&gt;&lt;/object&gt;&lt;object type=&quot;3&quot; unique_id=&quot;10017&quot;&gt;&lt;property id=&quot;20148&quot; value=&quot;5&quot;/&gt;&lt;property id=&quot;20300&quot; value=&quot;Slide 15 - &amp;quot;Spotlights: Diverse Corporate Engagement&amp;quot;&quot;/&gt;&lt;property id=&quot;20307&quot; value=&quot;292&quot;/&gt;&lt;/object&gt;&lt;object type=&quot;3&quot; unique_id=&quot;10018&quot;&gt;&lt;property id=&quot;20148&quot; value=&quot;5&quot;/&gt;&lt;property id=&quot;20300&quot; value=&quot;Slide 16 - &amp;quot;Toolbox:  Diverse Corporate Engagement&amp;quot;&quot;/&gt;&lt;property id=&quot;20307&quot; value=&quot;293&quot;/&gt;&lt;/object&gt;&lt;object type=&quot;3&quot; unique_id=&quot;10019&quot;&gt;&lt;property id=&quot;20148&quot; value=&quot;5&quot;/&gt;&lt;property id=&quot;20300&quot; value=&quot;Slide 17 - &amp;quot;Effective Corporate Engagement Practices in Youth Mentoring&amp;quot;&quot;/&gt;&lt;property id=&quot;20307&quot; value=&quot;298&quot;/&gt;&lt;/object&gt;&lt;object type=&quot;3&quot; unique_id=&quot;10020&quot;&gt;&lt;property id=&quot;20148&quot; value=&quot;5&quot;/&gt;&lt;property id=&quot;20300&quot; value=&quot;Slide 18 - &amp;quot;Effective Corporate Engagement Practices in Youth Mentoring&amp;quot;&quot;/&gt;&lt;property id=&quot;20307&quot; value=&quot;299&quot;/&gt;&lt;/object&gt;&lt;object type=&quot;3&quot; unique_id=&quot;10021&quot;&gt;&lt;property id=&quot;20148&quot; value=&quot;5&quot;/&gt;&lt;property id=&quot;20300&quot; value=&quot;Slide 19 - &amp;quot;Effective Corporate Engagement Practices in Youth Mentoring&amp;quot;&quot;/&gt;&lt;property id=&quot;20307&quot; value=&quot;303&quot;/&gt;&lt;/object&gt;&lt;object type=&quot;3&quot; unique_id=&quot;10022&quot;&gt;&lt;property id=&quot;20148&quot; value=&quot;5&quot;/&gt;&lt;property id=&quot;20300&quot; value=&quot;Slide 20 - &amp;quot;Effective Corporate Engagement Practices in Youth Mentoring&amp;quot;&quot;/&gt;&lt;property id=&quot;20307&quot; value=&quot;294&quot;/&gt;&lt;/object&gt;&lt;object type=&quot;3&quot; unique_id=&quot;10023&quot;&gt;&lt;property id=&quot;20148&quot; value=&quot;5&quot;/&gt;&lt;property id=&quot;20300&quot; value=&quot;Slide 21 - &amp;quot;Spotlights: Effective Corporate Engagement Practices&amp;quot;&quot;/&gt;&lt;property id=&quot;20307&quot; value=&quot;295&quot;/&gt;&lt;/object&gt;&lt;object type=&quot;3&quot; unique_id=&quot;10024&quot;&gt;&lt;property id=&quot;20148&quot; value=&quot;5&quot;/&gt;&lt;property id=&quot;20300&quot; value=&quot;Slide 22 - &amp;quot;Toolbox:  Effective Corporate Engagement Practices&amp;quot;&quot;/&gt;&lt;property id=&quot;20307&quot; value=&quot;296&quot;/&gt;&lt;/object&gt;&lt;object type=&quot;3&quot; unique_id=&quot;10025&quot;&gt;&lt;property id=&quot;20148&quot; value=&quot;5&quot;/&gt;&lt;property id=&quot;20300&quot; value=&quot;Slide 23&quot;/&gt;&lt;property id=&quot;20307&quot; value=&quot;281&quot;/&gt;&lt;/object&gt;&lt;object type=&quot;3&quot; unique_id=&quot;10026&quot;&gt;&lt;property id=&quot;20148&quot; value=&quot;5&quot;/&gt;&lt;property id=&quot;20300&quot; value=&quot;Slide 24&quot;/&gt;&lt;property id=&quot;20307&quot; value=&quot;275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CF015E-6999-426A-BC7D-409AC2FCC9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4713</TotalTime>
  <Words>1009</Words>
  <Application>Microsoft Office PowerPoint</Application>
  <PresentationFormat>On-screen Show (4:3)</PresentationFormat>
  <Paragraphs>160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Humnst777 BT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Our Journey Together:  The Power of Relationships</vt:lpstr>
      <vt:lpstr>PowerPoint Presentation</vt:lpstr>
      <vt:lpstr>PowerPoint Presentation</vt:lpstr>
      <vt:lpstr>Mentoring in important! </vt:lpstr>
      <vt:lpstr>PowerPoint Presentation</vt:lpstr>
      <vt:lpstr>PowerPoint Presentation</vt:lpstr>
      <vt:lpstr>PowerPoint Presentation</vt:lpstr>
      <vt:lpstr>PowerPoint Presentation</vt:lpstr>
      <vt:lpstr>The Business Case        for Mentoring</vt:lpstr>
      <vt:lpstr>The Business Case for Mentoring</vt:lpstr>
      <vt:lpstr>Spotlights: The Business Case for Mentoring</vt:lpstr>
      <vt:lpstr>Toolbox:  The Business Case for Mentoring</vt:lpstr>
      <vt:lpstr>The Diversity of  Corporate Engagement in Youth Mentoring</vt:lpstr>
      <vt:lpstr>The Diversity of Corporate Engagement in Youth Mentoring</vt:lpstr>
      <vt:lpstr>Spotlights: Diverse Corporate Engagement</vt:lpstr>
      <vt:lpstr>Toolbox:  Diverse Corporate Engagement</vt:lpstr>
      <vt:lpstr>Effective Corporate Engagement Practices in Youth Mentoring</vt:lpstr>
      <vt:lpstr>Effective Corporate Engagement Practices in Youth Mentoring</vt:lpstr>
      <vt:lpstr>Effective Corporate Engagement Practices in Youth Mentoring</vt:lpstr>
      <vt:lpstr>Effective Corporate Engagement Practices in Youth Mentoring</vt:lpstr>
      <vt:lpstr>Spotlights: Effective Corporate Engagement Practices</vt:lpstr>
      <vt:lpstr>Toolbox:  Effective Corporate Engagement Practices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Jonathan Vehlow</cp:lastModifiedBy>
  <cp:revision>176</cp:revision>
  <dcterms:created xsi:type="dcterms:W3CDTF">2017-06-21T17:13:53Z</dcterms:created>
  <dcterms:modified xsi:type="dcterms:W3CDTF">2018-01-08T15:08:31Z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