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37"/>
  </p:notesMasterIdLst>
  <p:sldIdLst>
    <p:sldId id="287" r:id="rId3"/>
    <p:sldId id="280" r:id="rId4"/>
    <p:sldId id="290" r:id="rId5"/>
    <p:sldId id="286" r:id="rId6"/>
    <p:sldId id="272" r:id="rId7"/>
    <p:sldId id="276" r:id="rId8"/>
    <p:sldId id="289" r:id="rId9"/>
    <p:sldId id="291" r:id="rId10"/>
    <p:sldId id="292" r:id="rId11"/>
    <p:sldId id="293" r:id="rId12"/>
    <p:sldId id="294" r:id="rId13"/>
    <p:sldId id="295" r:id="rId14"/>
    <p:sldId id="271" r:id="rId15"/>
    <p:sldId id="298" r:id="rId16"/>
    <p:sldId id="281" r:id="rId17"/>
    <p:sldId id="297" r:id="rId18"/>
    <p:sldId id="302" r:id="rId19"/>
    <p:sldId id="303" r:id="rId20"/>
    <p:sldId id="304" r:id="rId21"/>
    <p:sldId id="300" r:id="rId22"/>
    <p:sldId id="305" r:id="rId23"/>
    <p:sldId id="306" r:id="rId24"/>
    <p:sldId id="308" r:id="rId25"/>
    <p:sldId id="307" r:id="rId26"/>
    <p:sldId id="309" r:id="rId27"/>
    <p:sldId id="301" r:id="rId28"/>
    <p:sldId id="310" r:id="rId29"/>
    <p:sldId id="299" r:id="rId30"/>
    <p:sldId id="296" r:id="rId31"/>
    <p:sldId id="312" r:id="rId32"/>
    <p:sldId id="311" r:id="rId33"/>
    <p:sldId id="284" r:id="rId34"/>
    <p:sldId id="275" r:id="rId35"/>
    <p:sldId id="282"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69042" autoAdjust="0"/>
  </p:normalViewPr>
  <p:slideViewPr>
    <p:cSldViewPr snapToGrid="0">
      <p:cViewPr varScale="1">
        <p:scale>
          <a:sx n="60" d="100"/>
          <a:sy n="60" d="100"/>
        </p:scale>
        <p:origin x="1987"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Workforce Investment Act (WIA) to WIA regulations to Workforce Innovation and Opportunity Act (WIOA) and WIOA regulations to clearly establish that the term WIOA regulations includes all WIOA and Wagner – </a:t>
            </a:r>
            <a:r>
              <a:rPr lang="en-US" baseline="0" dirty="0" err="1"/>
              <a:t>Peyser</a:t>
            </a:r>
            <a:r>
              <a:rPr lang="en-US" baseline="0" dirty="0"/>
              <a:t> Act regulations, including the regulations implementing WIOA sec 188. Similarly to align the text of the SCSEP definitions with the terms used in WIOA.  </a:t>
            </a:r>
          </a:p>
          <a:p>
            <a:r>
              <a:rPr lang="en-US" baseline="0" dirty="0"/>
              <a:t>2. To also align with WIOA </a:t>
            </a:r>
          </a:p>
          <a:p>
            <a:r>
              <a:rPr lang="en-US" dirty="0"/>
              <a:t>3. Removed Local Workforce investment area or local area and replaced</a:t>
            </a:r>
            <a:r>
              <a:rPr lang="en-US" baseline="0" dirty="0"/>
              <a:t> with </a:t>
            </a:r>
            <a:r>
              <a:rPr lang="en-US" dirty="0"/>
              <a:t>local workforce development area was part of aligning SCSEP with WIOA</a:t>
            </a:r>
          </a:p>
          <a:p>
            <a:r>
              <a:rPr lang="en-US" dirty="0"/>
              <a:t> 4. The CS employment definition was added because</a:t>
            </a:r>
            <a:r>
              <a:rPr lang="en-US" baseline="0" dirty="0"/>
              <a:t> the term in used in sec 513 of the 2016 OAA.  To avoid confusion the definition of </a:t>
            </a:r>
            <a:r>
              <a:rPr lang="en-US" dirty="0"/>
              <a:t>CS employment is the same as CS</a:t>
            </a:r>
            <a:r>
              <a:rPr lang="en-US" baseline="0" dirty="0"/>
              <a:t> </a:t>
            </a:r>
            <a:r>
              <a:rPr lang="en-US" dirty="0"/>
              <a:t>assignment and can be used interchangeably</a:t>
            </a:r>
          </a:p>
          <a:p>
            <a:r>
              <a:rPr lang="en-US" dirty="0"/>
              <a:t>3.</a:t>
            </a:r>
            <a:r>
              <a:rPr lang="en-US" baseline="0" dirty="0"/>
              <a:t> </a:t>
            </a:r>
            <a:r>
              <a:rPr lang="en-US" dirty="0"/>
              <a:t>Removed additional measures because the 2016 OAA removed them from the SCSEP performance </a:t>
            </a:r>
          </a:p>
          <a:p>
            <a:r>
              <a:rPr lang="en-US" dirty="0"/>
              <a:t>4.</a:t>
            </a:r>
            <a:r>
              <a:rPr lang="en-US" baseline="0" dirty="0"/>
              <a:t> </a:t>
            </a:r>
            <a:r>
              <a:rPr lang="en-US" dirty="0"/>
              <a:t>Removed Volunteer work because the 2016 OAA removed the term from the SCSEP performance measures</a:t>
            </a:r>
          </a:p>
          <a:p>
            <a:endParaRPr lang="en-US"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116016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above</a:t>
            </a:r>
            <a:r>
              <a:rPr lang="en-US" baseline="0" dirty="0"/>
              <a:t> increasing coordination with WIOA is one of the main purposes of the OAA amendments – This may not be the primary focus in the IFR – but it is for the department and for SCSEP</a:t>
            </a:r>
          </a:p>
          <a:p>
            <a:endParaRPr lang="en-US" baseline="0" dirty="0"/>
          </a:p>
          <a:p>
            <a:r>
              <a:rPr lang="en-US" baseline="0" dirty="0"/>
              <a:t>The joint WIOA Final Rule – has significant changes that are intended to make substantial improvements to the public workforce delivery system</a:t>
            </a:r>
          </a:p>
          <a:p>
            <a:endParaRPr lang="en-US" dirty="0"/>
          </a:p>
          <a:p>
            <a:r>
              <a:rPr lang="en-US" baseline="0" dirty="0"/>
              <a:t>**Memorandum of Understanding (MOU), which is an agreement developed and executed between the Local Workforce</a:t>
            </a:r>
          </a:p>
          <a:p>
            <a:r>
              <a:rPr lang="en-US" baseline="0" dirty="0"/>
              <a:t>Development Board, with the agreement of the chief local elected official, and the One-Stop partners relating to the</a:t>
            </a:r>
          </a:p>
          <a:p>
            <a:r>
              <a:rPr lang="en-US" baseline="0" dirty="0"/>
              <a:t>operation of the One-Stop delivery system in the local area. The MOU is further described in the WIOA</a:t>
            </a:r>
          </a:p>
          <a:p>
            <a:r>
              <a:rPr lang="en-US" baseline="0" dirty="0"/>
              <a:t>regulations at 20 CFR 678.500 through 678.510. </a:t>
            </a:r>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111733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National grantees serving older American Indians, pacific island and Asian American, with funds reserved under OAA sec 506(a)(3) are exempted from the requirements to participant in state planning processes – THE DEPARTMENT DOES ENCOURAGE THEIR PARTICIPATION </a:t>
            </a:r>
            <a:r>
              <a:rPr lang="en-US" sz="1600" baseline="0" dirty="0">
                <a:solidFill>
                  <a:srgbClr val="C00000"/>
                </a:solidFill>
              </a:rPr>
              <a:t> </a:t>
            </a:r>
          </a:p>
          <a:p>
            <a:endParaRPr lang="en-US" sz="1600" baseline="0" dirty="0">
              <a:solidFill>
                <a:srgbClr val="C00000"/>
              </a:solidFill>
            </a:endParaRPr>
          </a:p>
          <a:p>
            <a:r>
              <a:rPr lang="en-US" baseline="0" dirty="0"/>
              <a:t> In SCSEP terminology – non-reserved grant funds  IS General grant,  reserved funds  IS Set-Aside Grant</a:t>
            </a:r>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a:p>
        </p:txBody>
      </p:sp>
    </p:spTree>
    <p:extLst>
      <p:ext uri="{BB962C8B-B14F-4D97-AF65-F5344CB8AC3E}">
        <p14:creationId xmlns:p14="http://schemas.microsoft.com/office/powerpoint/2010/main" val="411404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closing </a:t>
            </a:r>
            <a:r>
              <a:rPr lang="en-US"/>
              <a:t>– Recommend</a:t>
            </a:r>
            <a:r>
              <a:rPr lang="en-US" baseline="0"/>
              <a:t> </a:t>
            </a:r>
            <a:r>
              <a:rPr lang="en-US" baseline="0" dirty="0"/>
              <a:t>that you open it up again for any Final Questions – especially after springing the Virtual Conference announcement and POLL on them </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31</a:t>
            </a:fld>
            <a:endParaRPr lang="en-US"/>
          </a:p>
        </p:txBody>
      </p:sp>
    </p:spTree>
    <p:extLst>
      <p:ext uri="{BB962C8B-B14F-4D97-AF65-F5344CB8AC3E}">
        <p14:creationId xmlns:p14="http://schemas.microsoft.com/office/powerpoint/2010/main" val="3191102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hyperlink" Target="https://www.doleta.gov/Seniors/html_docs/regs.cfm" TargetMode="External"/><Relationship Id="rId2" Type="http://schemas.openxmlformats.org/officeDocument/2006/relationships/hyperlink" Target="https://www.doleta.gov/seniors/html_docs/announcements.cfm" TargetMode="External"/><Relationship Id="rId1" Type="http://schemas.openxmlformats.org/officeDocument/2006/relationships/slideLayout" Target="../slideLayouts/slideLayout18.xml"/><Relationship Id="rId4" Type="http://schemas.openxmlformats.org/officeDocument/2006/relationships/hyperlink" Target="https://wdr.doleta.gov/directives/corr_doc.cfm?DOCN=9603"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mailto:Chapman.LaMia@dol.gov" TargetMode="Externa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January 8, 2018</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a:bodyPr>
          <a:lstStyle/>
          <a:p>
            <a:r>
              <a:rPr lang="en-US" sz="4400" dirty="0"/>
              <a:t>Senior Community Service Employment Program </a:t>
            </a:r>
            <a:br>
              <a:rPr lang="en-US" sz="4400" dirty="0"/>
            </a:br>
            <a:r>
              <a:rPr lang="en-US" sz="4400" dirty="0"/>
              <a:t>(SCSEP)  </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normAutofit/>
          </a:bodyPr>
          <a:lstStyle/>
          <a:p>
            <a:r>
              <a:rPr lang="en-US" sz="3200" b="1" dirty="0"/>
              <a:t>Interim Final Rule (IFR)</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582A34-7490-4D57-9103-AEB2B48E7900}"/>
              </a:ext>
            </a:extLst>
          </p:cNvPr>
          <p:cNvSpPr>
            <a:spLocks noGrp="1"/>
          </p:cNvSpPr>
          <p:nvPr>
            <p:ph type="sldNum" sz="quarter" idx="10"/>
          </p:nvPr>
        </p:nvSpPr>
        <p:spPr/>
        <p:txBody>
          <a:bodyPr/>
          <a:lstStyle/>
          <a:p>
            <a:fld id="{706D636C-90A3-4979-BA37-BAB384B22101}" type="slidenum">
              <a:rPr lang="en-US" smtClean="0"/>
              <a:pPr/>
              <a:t>10</a:t>
            </a:fld>
            <a:endParaRPr lang="en-US"/>
          </a:p>
        </p:txBody>
      </p:sp>
      <p:sp>
        <p:nvSpPr>
          <p:cNvPr id="7" name="Title 1">
            <a:extLst>
              <a:ext uri="{FF2B5EF4-FFF2-40B4-BE49-F238E27FC236}">
                <a16:creationId xmlns:a16="http://schemas.microsoft.com/office/drawing/2014/main" id="{EB15504E-602F-4177-BEAD-6A3A057E9245}"/>
              </a:ext>
            </a:extLst>
          </p:cNvPr>
          <p:cNvSpPr>
            <a:spLocks noGrp="1"/>
          </p:cNvSpPr>
          <p:nvPr>
            <p:ph type="title"/>
          </p:nvPr>
        </p:nvSpPr>
        <p:spPr/>
        <p:txBody>
          <a:bodyPr>
            <a:normAutofit/>
          </a:bodyPr>
          <a:lstStyle/>
          <a:p>
            <a:pPr algn="ctr"/>
            <a:r>
              <a:rPr lang="en-US" sz="4400" cap="small" spc="40" dirty="0">
                <a:gradFill>
                  <a:gsLst>
                    <a:gs pos="0">
                      <a:srgbClr val="004874"/>
                    </a:gs>
                    <a:gs pos="100000">
                      <a:srgbClr val="041F36"/>
                    </a:gs>
                  </a:gsLst>
                  <a:lin ang="5400000" scaled="1"/>
                </a:gradFill>
                <a:effectLst/>
                <a:latin typeface="Franklin Gothic Medium" panose="020B0603020102020204" pitchFamily="34" charset="0"/>
              </a:rPr>
              <a:t>WIOA COORDINATION </a:t>
            </a:r>
            <a:r>
              <a:rPr lang="en-US" sz="4000" dirty="0">
                <a:effectLst/>
                <a:latin typeface="Franklin Gothic Medium" panose="020B0603020102020204" pitchFamily="34" charset="0"/>
              </a:rPr>
              <a:t> </a:t>
            </a:r>
            <a:br>
              <a:rPr lang="en-US" dirty="0">
                <a:effectLst/>
                <a:latin typeface="Franklin Gothic Medium" panose="020B0603020102020204" pitchFamily="34" charset="0"/>
              </a:rPr>
            </a:br>
            <a:endParaRPr lang="en-US" sz="2200" dirty="0">
              <a:effectLst/>
              <a:latin typeface="Franklin Gothic Medium" panose="020B0603020102020204" pitchFamily="34" charset="0"/>
            </a:endParaRPr>
          </a:p>
        </p:txBody>
      </p:sp>
      <p:sp>
        <p:nvSpPr>
          <p:cNvPr id="8" name="TextBox 7">
            <a:extLst>
              <a:ext uri="{FF2B5EF4-FFF2-40B4-BE49-F238E27FC236}">
                <a16:creationId xmlns:a16="http://schemas.microsoft.com/office/drawing/2014/main" id="{0CA70429-93BF-40CE-93DA-50CEA72F568A}"/>
              </a:ext>
            </a:extLst>
          </p:cNvPr>
          <p:cNvSpPr txBox="1"/>
          <p:nvPr/>
        </p:nvSpPr>
        <p:spPr>
          <a:xfrm>
            <a:off x="3395049" y="1108909"/>
            <a:ext cx="5830442" cy="307777"/>
          </a:xfrm>
          <a:prstGeom prst="rect">
            <a:avLst/>
          </a:prstGeom>
          <a:noFill/>
        </p:spPr>
        <p:txBody>
          <a:bodyPr wrap="none" rtlCol="0">
            <a:spAutoFit/>
          </a:bodyPr>
          <a:lstStyle/>
          <a:p>
            <a:r>
              <a:rPr lang="en-US" sz="1400" dirty="0"/>
              <a:t>(IFR § 641.200,210, 220, 230 &amp; 240 - preamble pages 56871 &amp; 56872)</a:t>
            </a:r>
          </a:p>
        </p:txBody>
      </p:sp>
      <p:sp>
        <p:nvSpPr>
          <p:cNvPr id="9" name="Rectangle 8">
            <a:extLst>
              <a:ext uri="{FF2B5EF4-FFF2-40B4-BE49-F238E27FC236}">
                <a16:creationId xmlns:a16="http://schemas.microsoft.com/office/drawing/2014/main" id="{5C9D089A-5D4F-4C06-B61E-08B24FE0F584}"/>
              </a:ext>
            </a:extLst>
          </p:cNvPr>
          <p:cNvSpPr/>
          <p:nvPr/>
        </p:nvSpPr>
        <p:spPr>
          <a:xfrm>
            <a:off x="553672" y="1575415"/>
            <a:ext cx="7659149" cy="4770537"/>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en-US" sz="1400" b="0" i="0" u="none" strike="noStrike" kern="0" cap="none" spc="0" normalizeH="0" baseline="0" noProof="0" dirty="0">
                <a:ln>
                  <a:noFill/>
                </a:ln>
                <a:solidFill>
                  <a:prstClr val="black"/>
                </a:solidFill>
                <a:effectLst/>
                <a:uLnTx/>
                <a:uFillTx/>
              </a:rPr>
              <a:t>Coordination between SCSEP and the WIOA programs continues to be an important objective of the OAA </a:t>
            </a:r>
          </a:p>
          <a:p>
            <a:pPr marL="914400" lvl="4" defTabSz="914400">
              <a:buClr>
                <a:srgbClr val="C00000"/>
              </a:buClr>
              <a:buFont typeface="Wingdings" panose="05000000000000000000" pitchFamily="2" charset="2"/>
              <a:buChar char="ü"/>
              <a:defRPr/>
            </a:pPr>
            <a:r>
              <a:rPr kumimoji="0" lang="en-US" sz="1400" b="0" i="0" u="none" strike="noStrike" kern="0" cap="none" spc="0" normalizeH="0" baseline="0" noProof="0" dirty="0">
                <a:ln>
                  <a:noFill/>
                </a:ln>
                <a:solidFill>
                  <a:prstClr val="black"/>
                </a:solidFill>
                <a:effectLst/>
                <a:uLnTx/>
                <a:uFillTx/>
              </a:rPr>
              <a:t> SCSEP is a required partner in the workforce development system (per WIOA sec.121(b)(1)(B)(v)</a:t>
            </a:r>
          </a:p>
          <a:p>
            <a:pPr marL="914400" lvl="4" defTabSz="914400">
              <a:buClr>
                <a:srgbClr val="C00000"/>
              </a:buClr>
              <a:buFont typeface="Wingdings" panose="05000000000000000000" pitchFamily="2" charset="2"/>
              <a:buChar char="ü"/>
              <a:defRPr/>
            </a:pPr>
            <a:r>
              <a:rPr kumimoji="0" lang="en-US" sz="1400" b="0" i="0" u="none" strike="noStrike" kern="0" cap="none" spc="0" normalizeH="0" baseline="0" noProof="0" dirty="0">
                <a:ln>
                  <a:noFill/>
                </a:ln>
                <a:solidFill>
                  <a:prstClr val="black"/>
                </a:solidFill>
                <a:effectLst/>
                <a:uLnTx/>
                <a:uFillTx/>
              </a:rPr>
              <a:t> SCSEP is required to coordinate with the WIOA One-Stop delivery system OAA sec. 511, 42 U.S.C. 3056i) </a:t>
            </a:r>
          </a:p>
          <a:p>
            <a:pPr marL="285750" marR="0" lvl="2" indent="-285750" defTabSz="91440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en-US" sz="1400" b="0" i="0" u="none" strike="noStrike" kern="0" cap="none" spc="0" normalizeH="0" baseline="0" noProof="0" dirty="0">
                <a:ln>
                  <a:noFill/>
                </a:ln>
                <a:solidFill>
                  <a:prstClr val="black"/>
                </a:solidFill>
                <a:effectLst/>
                <a:uLnTx/>
                <a:uFillTx/>
              </a:rPr>
              <a:t>Joint Rule requires partners to collaborate to support a seamless customer-focused service delivery network</a:t>
            </a: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en-US" sz="1400" b="0" i="0" u="none" strike="noStrike" kern="0" cap="none" spc="0" normalizeH="0" baseline="0" noProof="0" dirty="0">
                <a:ln>
                  <a:noFill/>
                </a:ln>
                <a:solidFill>
                  <a:prstClr val="black"/>
                </a:solidFill>
                <a:effectLst/>
                <a:uLnTx/>
                <a:uFillTx/>
              </a:rPr>
              <a:t>Grantees and Sub-grantees must make arrangements through the One-Stop delivery system to provide eligible participants and ineligible applicants with referrals to WIOA career services and the ability to access other activities and programs offered by other One-Stop partners. </a:t>
            </a:r>
          </a:p>
          <a:p>
            <a:pPr marL="1200150" marR="0" lvl="2" indent="-285750" defTabSz="91440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en-US" sz="1400" b="0" i="0" u="none" strike="noStrike" kern="0" cap="none" spc="0" normalizeH="0" baseline="0" noProof="0" dirty="0">
                <a:ln>
                  <a:noFill/>
                </a:ln>
                <a:solidFill>
                  <a:prstClr val="black"/>
                </a:solidFill>
                <a:effectLst/>
                <a:uLnTx/>
                <a:uFillTx/>
              </a:rPr>
              <a:t>These arrangements should be negotiated in the Memorandum of Understanding (MOU)</a:t>
            </a: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en-US" sz="1400" b="0" i="0" u="none" strike="noStrike" kern="0" cap="none" spc="0" normalizeH="0" baseline="0" noProof="0" dirty="0">
                <a:ln>
                  <a:noFill/>
                </a:ln>
                <a:solidFill>
                  <a:prstClr val="black"/>
                </a:solidFill>
                <a:effectLst/>
                <a:uLnTx/>
                <a:uFillTx/>
              </a:rPr>
              <a:t>The reciprocal arrangement between SCSEP and WIOA regarding assessments, service strategies, or Individual Employment Plan (IEP) completed by the One-Stop or SCSEP grantee can be accepted for use by either entity  </a:t>
            </a:r>
          </a:p>
          <a:p>
            <a:pPr marL="1200150" marR="0" lvl="2" indent="-285750" defTabSz="91440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en-US" sz="1400" b="0" i="0" u="none" strike="noStrike" kern="0" cap="none" spc="0" normalizeH="0" baseline="0" noProof="0" dirty="0">
                <a:ln>
                  <a:noFill/>
                </a:ln>
                <a:solidFill>
                  <a:prstClr val="black"/>
                </a:solidFill>
                <a:effectLst/>
                <a:uLnTx/>
                <a:uFillTx/>
              </a:rPr>
              <a:t>These  arrangements should be negotiated in the MOU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en-US" sz="1400" b="0" i="0" u="none" strike="noStrike" kern="0" cap="none" spc="0" normalizeH="0" baseline="0" noProof="0" dirty="0">
                <a:ln>
                  <a:noFill/>
                </a:ln>
                <a:solidFill>
                  <a:prstClr val="black"/>
                </a:solidFill>
                <a:effectLst/>
                <a:uLnTx/>
                <a:uFillTx/>
              </a:rPr>
              <a:t>This IFR codifies the 2016 OAA revisions to the program that align senior employment services with the workforce development system under WIOA </a:t>
            </a:r>
          </a:p>
        </p:txBody>
      </p:sp>
    </p:spTree>
    <p:extLst>
      <p:ext uri="{BB962C8B-B14F-4D97-AF65-F5344CB8AC3E}">
        <p14:creationId xmlns:p14="http://schemas.microsoft.com/office/powerpoint/2010/main" val="279534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AE97-0F48-469F-8E4E-5A7CC2597F8F}"/>
              </a:ext>
            </a:extLst>
          </p:cNvPr>
          <p:cNvSpPr>
            <a:spLocks noGrp="1"/>
          </p:cNvSpPr>
          <p:nvPr>
            <p:ph type="title"/>
          </p:nvPr>
        </p:nvSpPr>
        <p:spPr>
          <a:xfrm>
            <a:off x="594360" y="365126"/>
            <a:ext cx="7955280" cy="809333"/>
          </a:xfrm>
        </p:spPr>
        <p:txBody>
          <a:bodyPr>
            <a:normAutofit/>
          </a:bodyPr>
          <a:lstStyle/>
          <a:p>
            <a:pPr algn="ctr"/>
            <a:r>
              <a:rPr lang="en-US" sz="4400" cap="small" spc="40" dirty="0">
                <a:gradFill>
                  <a:gsLst>
                    <a:gs pos="0">
                      <a:srgbClr val="004874"/>
                    </a:gs>
                    <a:gs pos="100000">
                      <a:srgbClr val="041F36"/>
                    </a:gs>
                  </a:gsLst>
                  <a:lin ang="5400000" scaled="1"/>
                </a:gradFill>
                <a:effectLst/>
                <a:latin typeface="Franklin Gothic Medium" panose="020B0603020102020204" pitchFamily="34" charset="0"/>
              </a:rPr>
              <a:t>SCSEP STATE PLAN</a:t>
            </a:r>
            <a:endParaRPr lang="en-US" sz="4400" dirty="0">
              <a:effectLst/>
            </a:endParaRPr>
          </a:p>
        </p:txBody>
      </p:sp>
      <p:sp>
        <p:nvSpPr>
          <p:cNvPr id="3" name="Slide Number Placeholder 2">
            <a:extLst>
              <a:ext uri="{FF2B5EF4-FFF2-40B4-BE49-F238E27FC236}">
                <a16:creationId xmlns:a16="http://schemas.microsoft.com/office/drawing/2014/main" id="{31AA8A13-72CA-4BE4-91A1-EFD20614ADB7}"/>
              </a:ext>
            </a:extLst>
          </p:cNvPr>
          <p:cNvSpPr>
            <a:spLocks noGrp="1"/>
          </p:cNvSpPr>
          <p:nvPr>
            <p:ph type="sldNum" sz="quarter" idx="10"/>
          </p:nvPr>
        </p:nvSpPr>
        <p:spPr/>
        <p:txBody>
          <a:bodyPr/>
          <a:lstStyle/>
          <a:p>
            <a:fld id="{706D636C-90A3-4979-BA37-BAB384B22101}" type="slidenum">
              <a:rPr lang="en-US" smtClean="0"/>
              <a:pPr/>
              <a:t>11</a:t>
            </a:fld>
            <a:endParaRPr lang="en-US"/>
          </a:p>
        </p:txBody>
      </p:sp>
      <p:sp>
        <p:nvSpPr>
          <p:cNvPr id="4" name="Rectangle 3">
            <a:extLst>
              <a:ext uri="{FF2B5EF4-FFF2-40B4-BE49-F238E27FC236}">
                <a16:creationId xmlns:a16="http://schemas.microsoft.com/office/drawing/2014/main" id="{F2286FED-4BA3-46BD-AC09-9E1C3771642F}"/>
              </a:ext>
            </a:extLst>
          </p:cNvPr>
          <p:cNvSpPr/>
          <p:nvPr/>
        </p:nvSpPr>
        <p:spPr>
          <a:xfrm>
            <a:off x="5427023" y="704892"/>
            <a:ext cx="2403418" cy="738664"/>
          </a:xfrm>
          <a:prstGeom prst="rect">
            <a:avLst/>
          </a:prstGeom>
        </p:spPr>
        <p:txBody>
          <a:bodyPr wrap="square">
            <a:spAutoFit/>
          </a:bodyPr>
          <a:lstStyle/>
          <a:p>
            <a:pPr algn="r"/>
            <a:endParaRPr lang="en-US" sz="1400" dirty="0">
              <a:solidFill>
                <a:prstClr val="black"/>
              </a:solidFill>
            </a:endParaRPr>
          </a:p>
          <a:p>
            <a:pPr algn="r"/>
            <a:endParaRPr lang="en-US" sz="1400" dirty="0">
              <a:solidFill>
                <a:prstClr val="black"/>
              </a:solidFill>
            </a:endParaRPr>
          </a:p>
          <a:p>
            <a:pPr algn="r"/>
            <a:r>
              <a:rPr lang="en-US" sz="1400" dirty="0">
                <a:solidFill>
                  <a:prstClr val="black"/>
                </a:solidFill>
              </a:rPr>
              <a:t>(IFR § 641. 300 &amp; 370)</a:t>
            </a:r>
            <a:endParaRPr lang="en-US" dirty="0"/>
          </a:p>
        </p:txBody>
      </p:sp>
      <p:sp>
        <p:nvSpPr>
          <p:cNvPr id="5" name="Rectangle 4">
            <a:extLst>
              <a:ext uri="{FF2B5EF4-FFF2-40B4-BE49-F238E27FC236}">
                <a16:creationId xmlns:a16="http://schemas.microsoft.com/office/drawing/2014/main" id="{DA166CBE-2CB0-45CB-AF2C-4A28BBC0FA25}"/>
              </a:ext>
            </a:extLst>
          </p:cNvPr>
          <p:cNvSpPr/>
          <p:nvPr/>
        </p:nvSpPr>
        <p:spPr>
          <a:xfrm>
            <a:off x="594360" y="1657135"/>
            <a:ext cx="7600426" cy="4216539"/>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State Plan is intended to foster coordination among the various SCSEP grantees and sub-grantees operating within the State and facilitate the efforts of stakeholders, including State and local boards under WIOA, and to work collaboratively through a participatory process to accomplish the SCSEP’s goals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8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State Plan must outline a 4 year strategy for the statewide provision of community service employment and other authorized activities for participants in SCSEP</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8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All National grantees receiving non-reserved grant funds are required to participate in the State planning process; those National grantees serving older American Indians, Pacific Islander and Asian Americans with funds reserved under OAA sec. 506(a)(3), are exempted from the requirement to participate in the State planning processes under sec. 503(a)(9) of the OAA</a:t>
            </a:r>
          </a:p>
        </p:txBody>
      </p:sp>
    </p:spTree>
    <p:extLst>
      <p:ext uri="{BB962C8B-B14F-4D97-AF65-F5344CB8AC3E}">
        <p14:creationId xmlns:p14="http://schemas.microsoft.com/office/powerpoint/2010/main" val="295069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2131-5FF6-4C54-8841-A334127A0B68}"/>
              </a:ext>
            </a:extLst>
          </p:cNvPr>
          <p:cNvSpPr>
            <a:spLocks noGrp="1"/>
          </p:cNvSpPr>
          <p:nvPr>
            <p:ph type="title"/>
          </p:nvPr>
        </p:nvSpPr>
        <p:spPr>
          <a:xfrm>
            <a:off x="369570" y="319871"/>
            <a:ext cx="7955280" cy="1051560"/>
          </a:xfrm>
        </p:spPr>
        <p:txBody>
          <a:bodyPr>
            <a:normAutofit fontScale="90000"/>
          </a:bodyPr>
          <a:lstStyle/>
          <a:p>
            <a:pPr algn="ctr"/>
            <a:r>
              <a:rPr lang="en-US" sz="3600" dirty="0">
                <a:solidFill>
                  <a:schemeClr val="accent6">
                    <a:lumMod val="50000"/>
                  </a:schemeClr>
                </a:solidFill>
                <a:latin typeface="Franklin Gothic Medium" panose="020B0603020102020204" pitchFamily="34" charset="0"/>
              </a:rPr>
              <a:t>WHAT CHANGES IN SUBPART C</a:t>
            </a:r>
            <a:br>
              <a:rPr lang="en-US" sz="3600" dirty="0">
                <a:solidFill>
                  <a:schemeClr val="accent6">
                    <a:lumMod val="50000"/>
                  </a:schemeClr>
                </a:solidFill>
                <a:latin typeface="Franklin Gothic Medium" panose="020B0603020102020204" pitchFamily="34" charset="0"/>
              </a:rPr>
            </a:br>
            <a:endParaRPr lang="en-US" sz="3600" dirty="0">
              <a:solidFill>
                <a:schemeClr val="accent6">
                  <a:lumMod val="50000"/>
                </a:schemeClr>
              </a:solidFill>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EC8F1112-32E2-44CB-B535-2B191E1DC3BE}"/>
              </a:ext>
            </a:extLst>
          </p:cNvPr>
          <p:cNvSpPr>
            <a:spLocks noGrp="1"/>
          </p:cNvSpPr>
          <p:nvPr>
            <p:ph type="sldNum" sz="quarter" idx="10"/>
          </p:nvPr>
        </p:nvSpPr>
        <p:spPr/>
        <p:txBody>
          <a:bodyPr/>
          <a:lstStyle/>
          <a:p>
            <a:fld id="{706D636C-90A3-4979-BA37-BAB384B22101}" type="slidenum">
              <a:rPr lang="en-US" smtClean="0"/>
              <a:pPr/>
              <a:t>12</a:t>
            </a:fld>
            <a:endParaRPr lang="en-US"/>
          </a:p>
        </p:txBody>
      </p:sp>
      <p:graphicFrame>
        <p:nvGraphicFramePr>
          <p:cNvPr id="4" name="Table 3">
            <a:extLst>
              <a:ext uri="{FF2B5EF4-FFF2-40B4-BE49-F238E27FC236}">
                <a16:creationId xmlns:a16="http://schemas.microsoft.com/office/drawing/2014/main" id="{E64860C6-C862-4FC2-A501-AACED025557E}"/>
              </a:ext>
            </a:extLst>
          </p:cNvPr>
          <p:cNvGraphicFramePr>
            <a:graphicFrameLocks noGrp="1"/>
          </p:cNvGraphicFramePr>
          <p:nvPr>
            <p:extLst>
              <p:ext uri="{D42A27DB-BD31-4B8C-83A1-F6EECF244321}">
                <p14:modId xmlns:p14="http://schemas.microsoft.com/office/powerpoint/2010/main" val="3351832388"/>
              </p:ext>
            </p:extLst>
          </p:nvPr>
        </p:nvGraphicFramePr>
        <p:xfrm>
          <a:off x="292605" y="1517764"/>
          <a:ext cx="7957288" cy="4545920"/>
        </p:xfrm>
        <a:graphic>
          <a:graphicData uri="http://schemas.openxmlformats.org/drawingml/2006/table">
            <a:tbl>
              <a:tblPr firstRow="1" bandRow="1"/>
              <a:tblGrid>
                <a:gridCol w="4147042">
                  <a:extLst>
                    <a:ext uri="{9D8B030D-6E8A-4147-A177-3AD203B41FA5}">
                      <a16:colId xmlns:a16="http://schemas.microsoft.com/office/drawing/2014/main" val="20000"/>
                    </a:ext>
                  </a:extLst>
                </a:gridCol>
                <a:gridCol w="3810246">
                  <a:extLst>
                    <a:ext uri="{9D8B030D-6E8A-4147-A177-3AD203B41FA5}">
                      <a16:colId xmlns:a16="http://schemas.microsoft.com/office/drawing/2014/main" val="20001"/>
                    </a:ext>
                  </a:extLst>
                </a:gridCol>
              </a:tblGrid>
              <a:tr h="26939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t>SCSEP Final</a:t>
                      </a:r>
                      <a:r>
                        <a:rPr lang="en-US" baseline="0" dirty="0"/>
                        <a:t> Rule 2010</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t>SCSEP IFR 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68373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US" sz="1200" dirty="0">
                          <a:solidFill>
                            <a:schemeClr val="tx1"/>
                          </a:solidFill>
                        </a:rPr>
                        <a:t>§ 641.300 What is the State Plan?</a:t>
                      </a:r>
                    </a:p>
                    <a:p>
                      <a:pPr algn="l"/>
                      <a:r>
                        <a:rPr lang="en-US" sz="1200" dirty="0">
                          <a:solidFill>
                            <a:schemeClr val="tx1"/>
                          </a:solidFill>
                        </a:rPr>
                        <a:t>The State Plan is a plan, submitted by the Governor, or the highest government official, in each State, as an independent document or as part of the </a:t>
                      </a:r>
                      <a:r>
                        <a:rPr lang="en-US" sz="1200" dirty="0">
                          <a:solidFill>
                            <a:srgbClr val="C00000"/>
                          </a:solidFill>
                        </a:rPr>
                        <a:t>WIA Unified Plan,</a:t>
                      </a:r>
                      <a:r>
                        <a:rPr lang="en-US" sz="1200" dirty="0">
                          <a:solidFill>
                            <a:schemeClr val="tx1"/>
                          </a:solidFill>
                        </a:rPr>
                        <a:t> that outlines a four-year strategy</a:t>
                      </a:r>
                    </a:p>
                    <a:p>
                      <a:pPr algn="l"/>
                      <a:r>
                        <a:rPr lang="en-US" sz="1200" dirty="0">
                          <a:solidFill>
                            <a:schemeClr val="tx1"/>
                          </a:solidFill>
                        </a:rPr>
                        <a:t>for the statewide provision of community service employment and other authorized activities for eligible individuals under the SCSEP as described in § 641.302.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 641.300 What is the State Plan?</a:t>
                      </a:r>
                    </a:p>
                    <a:p>
                      <a:r>
                        <a:rPr lang="en-US" sz="1200" dirty="0"/>
                        <a:t>The State Plan is a plan, submitted by the Governor, or the highest government official, in each State, as an independent document or as part of the </a:t>
                      </a:r>
                      <a:r>
                        <a:rPr lang="en-US" sz="1200" dirty="0">
                          <a:solidFill>
                            <a:srgbClr val="C00000"/>
                          </a:solidFill>
                        </a:rPr>
                        <a:t>WIOA</a:t>
                      </a:r>
                    </a:p>
                    <a:p>
                      <a:r>
                        <a:rPr lang="en-US" sz="1200" dirty="0">
                          <a:solidFill>
                            <a:srgbClr val="C00000"/>
                          </a:solidFill>
                        </a:rPr>
                        <a:t>Combined State Plan, </a:t>
                      </a:r>
                      <a:r>
                        <a:rPr lang="en-US" sz="1200" dirty="0"/>
                        <a:t>that outlines a 4- year strategy for the statewide provision of community service employment and other authorized activities for eligible individuals under the SCSEP as</a:t>
                      </a:r>
                    </a:p>
                    <a:p>
                      <a:r>
                        <a:rPr lang="en-US" sz="1200" dirty="0"/>
                        <a:t>described in § 641.302.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0102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 641.302 What is a four-year strategy?</a:t>
                      </a:r>
                    </a:p>
                    <a:p>
                      <a:r>
                        <a:rPr lang="en-US" sz="1200" dirty="0"/>
                        <a:t>(f) The State’s strategy for continuous improvement in the level of performance for entry into</a:t>
                      </a:r>
                      <a:r>
                        <a:rPr lang="en-US" sz="1200" baseline="0" dirty="0"/>
                        <a:t> u</a:t>
                      </a:r>
                      <a:r>
                        <a:rPr lang="en-US" sz="1200" dirty="0"/>
                        <a:t>nsubsidized employment, </a:t>
                      </a:r>
                      <a:r>
                        <a:rPr lang="en-US" sz="1200" dirty="0">
                          <a:solidFill>
                            <a:srgbClr val="C00000"/>
                          </a:solidFill>
                        </a:rPr>
                        <a:t>and to achieve, at a minimum, the levels specified in § 513(a)(2)(E)(ii) of the OAA;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 641.302 What is a four-year strategy?</a:t>
                      </a:r>
                    </a:p>
                    <a:p>
                      <a:r>
                        <a:rPr lang="en-US" sz="1200" dirty="0"/>
                        <a:t>(f) The State’s strategy for continuous</a:t>
                      </a:r>
                    </a:p>
                    <a:p>
                      <a:r>
                        <a:rPr lang="en-US" sz="1200" dirty="0"/>
                        <a:t>improvement in the level of performance for entry into unsubsidized employment.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05513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Clr>
                          <a:srgbClr val="9D1C30"/>
                        </a:buClr>
                        <a:buFont typeface="Wingdings" panose="05000000000000000000" pitchFamily="2" charset="2"/>
                        <a:buChar char="Ø"/>
                      </a:pPr>
                      <a:r>
                        <a:rPr lang="en-US" sz="1200" dirty="0">
                          <a:solidFill>
                            <a:srgbClr val="C00000"/>
                          </a:solidFill>
                        </a:rPr>
                        <a:t>§ 641.370 was added </a:t>
                      </a:r>
                      <a:r>
                        <a:rPr lang="en-US" sz="1200" dirty="0"/>
                        <a:t>for a State that obtains approval of a WIOA Combined State Plan under 20 CFR 676.143, the requirements of WIOA sec. 103 and 20 CFR part 6787 will apply in lieu of OAA sec 503(a) and part 641, subpart C. </a:t>
                      </a:r>
                    </a:p>
                    <a:p>
                      <a:pPr marL="342900" indent="-342900">
                        <a:buClr>
                          <a:srgbClr val="9D1C30"/>
                        </a:buClr>
                        <a:buFont typeface="Wingdings" panose="05000000000000000000" pitchFamily="2" charset="2"/>
                        <a:buChar char="Ø"/>
                      </a:pPr>
                      <a:endParaRPr lang="en-US" sz="1600" dirty="0"/>
                    </a:p>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528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b="0" dirty="0">
                <a:solidFill>
                  <a:schemeClr val="tx1"/>
                </a:solidFill>
              </a:rPr>
              <a:t>What Type of SCSEP State Plan Does Your State Currently Have?</a:t>
            </a:r>
          </a:p>
        </p:txBody>
      </p:sp>
      <p:sp>
        <p:nvSpPr>
          <p:cNvPr id="6" name="Content Placeholder 5"/>
          <p:cNvSpPr>
            <a:spLocks noGrp="1"/>
          </p:cNvSpPr>
          <p:nvPr>
            <p:ph idx="1"/>
          </p:nvPr>
        </p:nvSpPr>
        <p:spPr>
          <a:xfrm>
            <a:off x="1503267" y="2142647"/>
            <a:ext cx="7364627" cy="3693690"/>
          </a:xfrm>
        </p:spPr>
        <p:txBody>
          <a:bodyPr/>
          <a:lstStyle/>
          <a:p>
            <a:r>
              <a:rPr lang="en-US" dirty="0"/>
              <a:t>Combined</a:t>
            </a:r>
          </a:p>
          <a:p>
            <a:r>
              <a:rPr lang="en-US" dirty="0"/>
              <a:t>Standalone </a:t>
            </a:r>
          </a:p>
          <a:p>
            <a:r>
              <a:rPr lang="en-US" dirty="0"/>
              <a:t>I have no idea</a:t>
            </a:r>
          </a:p>
          <a:p>
            <a:r>
              <a:rPr lang="en-US" dirty="0"/>
              <a:t>What is a State Plan? </a:t>
            </a:r>
          </a:p>
        </p:txBody>
      </p:sp>
      <p:sp>
        <p:nvSpPr>
          <p:cNvPr id="4" name="Slide Number Placeholder 3"/>
          <p:cNvSpPr>
            <a:spLocks noGrp="1"/>
          </p:cNvSpPr>
          <p:nvPr>
            <p:ph type="sldNum" sz="quarter" idx="10"/>
          </p:nvPr>
        </p:nvSpPr>
        <p:spPr/>
        <p:txBody>
          <a:bodyPr/>
          <a:lstStyle/>
          <a:p>
            <a:fld id="{78651A17-9376-40A4-9325-34268FB0E92D}" type="slidenum">
              <a:rPr lang="en-US" smtClean="0"/>
              <a:pPr/>
              <a:t>13</a:t>
            </a:fld>
            <a:endParaRPr lang="en-US" dirty="0"/>
          </a:p>
        </p:txBody>
      </p:sp>
    </p:spTree>
    <p:extLst>
      <p:ext uri="{BB962C8B-B14F-4D97-AF65-F5344CB8AC3E}">
        <p14:creationId xmlns:p14="http://schemas.microsoft.com/office/powerpoint/2010/main" val="212390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4" y="400594"/>
            <a:ext cx="7176358" cy="1317833"/>
          </a:xfrm>
        </p:spPr>
        <p:txBody>
          <a:bodyPr>
            <a:normAutofit/>
          </a:bodyPr>
          <a:lstStyle/>
          <a:p>
            <a:r>
              <a:rPr lang="en-US" sz="2700" b="0" dirty="0">
                <a:solidFill>
                  <a:schemeClr val="tx1"/>
                </a:solidFill>
              </a:rPr>
              <a:t>Do You Participate In Your State’s State Planning Process?</a:t>
            </a:r>
            <a:br>
              <a:rPr lang="en-US" sz="3600" dirty="0"/>
            </a:br>
            <a:endParaRPr lang="en-US" dirty="0"/>
          </a:p>
        </p:txBody>
      </p:sp>
      <p:sp>
        <p:nvSpPr>
          <p:cNvPr id="3" name="Content Placeholder 2"/>
          <p:cNvSpPr>
            <a:spLocks noGrp="1"/>
          </p:cNvSpPr>
          <p:nvPr>
            <p:ph idx="1"/>
          </p:nvPr>
        </p:nvSpPr>
        <p:spPr>
          <a:xfrm>
            <a:off x="1531297" y="2301338"/>
            <a:ext cx="7364627" cy="3693690"/>
          </a:xfrm>
        </p:spPr>
        <p:txBody>
          <a:bodyPr/>
          <a:lstStyle/>
          <a:p>
            <a:r>
              <a:rPr lang="en-US" dirty="0"/>
              <a:t>I make sure that I’m included</a:t>
            </a:r>
          </a:p>
          <a:p>
            <a:r>
              <a:rPr lang="en-US" dirty="0"/>
              <a:t>No – not at all</a:t>
            </a:r>
          </a:p>
          <a:p>
            <a:r>
              <a:rPr lang="en-US" dirty="0"/>
              <a:t>I’ve never been asked to!</a:t>
            </a:r>
          </a:p>
          <a:p>
            <a:r>
              <a:rPr lang="en-US" dirty="0"/>
              <a:t>Am I suppose to?</a:t>
            </a:r>
          </a:p>
          <a:p>
            <a:r>
              <a:rPr lang="en-US" dirty="0"/>
              <a:t>No, but I will now</a:t>
            </a:r>
          </a:p>
          <a:p>
            <a:r>
              <a:rPr lang="en-US" dirty="0"/>
              <a:t>Yes - sometimes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14</a:t>
            </a:fld>
            <a:endParaRPr lang="en-US"/>
          </a:p>
        </p:txBody>
      </p:sp>
    </p:spTree>
    <p:extLst>
      <p:ext uri="{BB962C8B-B14F-4D97-AF65-F5344CB8AC3E}">
        <p14:creationId xmlns:p14="http://schemas.microsoft.com/office/powerpoint/2010/main" val="105269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15</a:t>
            </a:fld>
            <a:endParaRPr lang="en-US"/>
          </a:p>
        </p:txBody>
      </p:sp>
    </p:spTree>
    <p:extLst>
      <p:ext uri="{BB962C8B-B14F-4D97-AF65-F5344CB8AC3E}">
        <p14:creationId xmlns:p14="http://schemas.microsoft.com/office/powerpoint/2010/main" val="1489470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0EEC99-2598-428F-9A18-C8A89BD5BB05}"/>
              </a:ext>
            </a:extLst>
          </p:cNvPr>
          <p:cNvSpPr>
            <a:spLocks noGrp="1"/>
          </p:cNvSpPr>
          <p:nvPr>
            <p:ph idx="1"/>
          </p:nvPr>
        </p:nvSpPr>
        <p:spPr/>
        <p:txBody>
          <a:bodyPr>
            <a:normAutofit/>
          </a:bodyPr>
          <a:lstStyle/>
          <a:p>
            <a:pPr marL="0" indent="0" algn="ctr">
              <a:buNone/>
            </a:pPr>
            <a:r>
              <a:rPr lang="en-US" sz="4000" b="1" dirty="0">
                <a:latin typeface="Franklin Gothic Medium" panose="020B0603020102020204" pitchFamily="34" charset="0"/>
              </a:rPr>
              <a:t>	</a:t>
            </a:r>
          </a:p>
          <a:p>
            <a:pPr marL="0" indent="0" algn="ctr">
              <a:buNone/>
            </a:pPr>
            <a:r>
              <a:rPr lang="en-US" sz="4000" b="1" dirty="0">
                <a:effectLst>
                  <a:outerShdw blurRad="38100" dist="38100" dir="2700000" algn="tl">
                    <a:srgbClr val="000000">
                      <a:alpha val="43137"/>
                    </a:srgbClr>
                  </a:outerShdw>
                </a:effectLst>
                <a:latin typeface="Franklin Gothic Medium" panose="020B0603020102020204" pitchFamily="34" charset="0"/>
              </a:rPr>
              <a:t>Performance Measures  </a:t>
            </a:r>
          </a:p>
          <a:p>
            <a:pPr marL="0" indent="0" algn="ctr">
              <a:buNone/>
            </a:pPr>
            <a:r>
              <a:rPr lang="en-US" sz="4000" b="1" dirty="0">
                <a:effectLst>
                  <a:outerShdw blurRad="38100" dist="38100" dir="2700000" algn="tl">
                    <a:srgbClr val="000000">
                      <a:alpha val="43137"/>
                    </a:srgbClr>
                  </a:outerShdw>
                </a:effectLst>
                <a:latin typeface="Franklin Gothic Medium" panose="020B0603020102020204" pitchFamily="34" charset="0"/>
              </a:rPr>
              <a:t>&amp;</a:t>
            </a:r>
          </a:p>
          <a:p>
            <a:pPr marL="0" indent="0" algn="ctr">
              <a:buNone/>
            </a:pPr>
            <a:r>
              <a:rPr lang="en-US" sz="4000" b="1" dirty="0">
                <a:effectLst>
                  <a:outerShdw blurRad="38100" dist="38100" dir="2700000" algn="tl">
                    <a:srgbClr val="000000">
                      <a:alpha val="43137"/>
                    </a:srgbClr>
                  </a:outerShdw>
                </a:effectLst>
                <a:latin typeface="Franklin Gothic Medium" panose="020B0603020102020204" pitchFamily="34" charset="0"/>
              </a:rPr>
              <a:t>Goal Negotiation</a:t>
            </a:r>
          </a:p>
        </p:txBody>
      </p:sp>
      <p:sp>
        <p:nvSpPr>
          <p:cNvPr id="3" name="Slide Number Placeholder 2">
            <a:extLst>
              <a:ext uri="{FF2B5EF4-FFF2-40B4-BE49-F238E27FC236}">
                <a16:creationId xmlns:a16="http://schemas.microsoft.com/office/drawing/2014/main" id="{69010883-BCE6-4936-8F1B-BE8060EC703E}"/>
              </a:ext>
            </a:extLst>
          </p:cNvPr>
          <p:cNvSpPr>
            <a:spLocks noGrp="1"/>
          </p:cNvSpPr>
          <p:nvPr>
            <p:ph type="sldNum" sz="quarter" idx="10"/>
          </p:nvPr>
        </p:nvSpPr>
        <p:spPr/>
        <p:txBody>
          <a:bodyPr/>
          <a:lstStyle/>
          <a:p>
            <a:fld id="{706D636C-90A3-4979-BA37-BAB384B22101}" type="slidenum">
              <a:rPr lang="en-US" smtClean="0"/>
              <a:pPr/>
              <a:t>16</a:t>
            </a:fld>
            <a:endParaRPr lang="en-US"/>
          </a:p>
        </p:txBody>
      </p:sp>
      <p:sp>
        <p:nvSpPr>
          <p:cNvPr id="6" name="Text Placeholder 5">
            <a:extLst>
              <a:ext uri="{FF2B5EF4-FFF2-40B4-BE49-F238E27FC236}">
                <a16:creationId xmlns:a16="http://schemas.microsoft.com/office/drawing/2014/main" id="{6703B05D-9CF9-43E2-9F6C-6DB0DE7AEBCF}"/>
              </a:ext>
            </a:extLst>
          </p:cNvPr>
          <p:cNvSpPr>
            <a:spLocks noGrp="1"/>
          </p:cNvSpPr>
          <p:nvPr>
            <p:ph type="body" sz="half" idx="2"/>
          </p:nvPr>
        </p:nvSpPr>
        <p:spPr/>
        <p:txBody>
          <a:bodyPr/>
          <a:lstStyle/>
          <a:p>
            <a:r>
              <a:rPr lang="en-US" dirty="0"/>
              <a:t>3</a:t>
            </a:r>
          </a:p>
        </p:txBody>
      </p:sp>
      <p:pic>
        <p:nvPicPr>
          <p:cNvPr id="7" name="Picture 6">
            <a:extLst>
              <a:ext uri="{FF2B5EF4-FFF2-40B4-BE49-F238E27FC236}">
                <a16:creationId xmlns:a16="http://schemas.microsoft.com/office/drawing/2014/main" id="{14F3F125-BD48-4EB7-988D-2034444F69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2195" y1="43558" x2="61585" y2="42331"/>
                      </a14:backgroundRemoval>
                    </a14:imgEffect>
                  </a14:imgLayer>
                </a14:imgProps>
              </a:ext>
              <a:ext uri="{28A0092B-C50C-407E-A947-70E740481C1C}">
                <a14:useLocalDpi xmlns:a14="http://schemas.microsoft.com/office/drawing/2010/main" val="0"/>
              </a:ext>
            </a:extLst>
          </a:blip>
          <a:stretch>
            <a:fillRect/>
          </a:stretch>
        </p:blipFill>
        <p:spPr>
          <a:xfrm>
            <a:off x="6254716" y="207279"/>
            <a:ext cx="1874216" cy="1862788"/>
          </a:xfrm>
          <a:prstGeom prst="rect">
            <a:avLst/>
          </a:prstGeom>
        </p:spPr>
      </p:pic>
    </p:spTree>
    <p:extLst>
      <p:ext uri="{BB962C8B-B14F-4D97-AF65-F5344CB8AC3E}">
        <p14:creationId xmlns:p14="http://schemas.microsoft.com/office/powerpoint/2010/main" val="933069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051" y="217713"/>
            <a:ext cx="8786949" cy="1471749"/>
          </a:xfrm>
        </p:spPr>
        <p:txBody>
          <a:bodyPr>
            <a:normAutofit fontScale="90000"/>
          </a:bodyPr>
          <a:lstStyle/>
          <a:p>
            <a:br>
              <a:rPr lang="en-US" sz="3600" dirty="0">
                <a:latin typeface="Franklin Gothic Medium" panose="020B0603020102020204" pitchFamily="34" charset="0"/>
              </a:rPr>
            </a:br>
            <a:br>
              <a:rPr lang="en-US" sz="3600" dirty="0">
                <a:latin typeface="Franklin Gothic Medium" panose="020B0603020102020204" pitchFamily="34" charset="0"/>
              </a:rPr>
            </a:br>
            <a:br>
              <a:rPr lang="en-US" sz="3600" dirty="0">
                <a:latin typeface="Franklin Gothic Medium" panose="020B0603020102020204" pitchFamily="34" charset="0"/>
              </a:rPr>
            </a:br>
            <a:br>
              <a:rPr lang="en-US" sz="3600" dirty="0">
                <a:latin typeface="Franklin Gothic Medium" panose="020B0603020102020204" pitchFamily="34" charset="0"/>
              </a:rPr>
            </a:br>
            <a:br>
              <a:rPr lang="en-US" sz="3600" dirty="0">
                <a:latin typeface="Franklin Gothic Medium" panose="020B0603020102020204" pitchFamily="34" charset="0"/>
              </a:rPr>
            </a:br>
            <a:r>
              <a:rPr lang="en-US" sz="3600" dirty="0"/>
              <a:t>				</a:t>
            </a:r>
            <a:br>
              <a:rPr lang="en-US" sz="3600" dirty="0"/>
            </a:br>
            <a:r>
              <a:rPr lang="en-US" sz="33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Franklin Gothic Medium" panose="020B0603020102020204" pitchFamily="34" charset="0"/>
              </a:rPr>
              <a:t>PERFORMANCE MEASURES STARTING IN PY 2018</a:t>
            </a:r>
            <a:r>
              <a:rPr lang="en-US" sz="3300" dirty="0"/>
              <a:t>                                                   						    </a:t>
            </a:r>
            <a:r>
              <a:rPr lang="en-US" sz="2000" b="0" dirty="0">
                <a:solidFill>
                  <a:prstClr val="black"/>
                </a:solidFill>
              </a:rPr>
              <a:t>(IFR §641.700 and .710)</a:t>
            </a:r>
            <a:br>
              <a:rPr lang="en-US" sz="2000" b="0" dirty="0"/>
            </a:br>
            <a:endParaRPr lang="en-US" sz="2000" b="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17</a:t>
            </a:fld>
            <a:endParaRPr lang="en-US"/>
          </a:p>
        </p:txBody>
      </p:sp>
      <p:sp>
        <p:nvSpPr>
          <p:cNvPr id="7" name="Rectangle 6"/>
          <p:cNvSpPr/>
          <p:nvPr/>
        </p:nvSpPr>
        <p:spPr>
          <a:xfrm>
            <a:off x="461554" y="1393453"/>
            <a:ext cx="7698377" cy="4962897"/>
          </a:xfrm>
          <a:prstGeom prst="rect">
            <a:avLst/>
          </a:prstGeom>
        </p:spPr>
        <p:txBody>
          <a:bodyPr wrap="square">
            <a:spAutoFit/>
          </a:bodyPr>
          <a:lstStyle/>
          <a:p>
            <a:pPr marL="285750" lvl="0" indent="-285750">
              <a:buClr>
                <a:srgbClr val="9D1C30"/>
              </a:buClr>
              <a:buFont typeface="Wingdings" panose="05000000000000000000" pitchFamily="2" charset="2"/>
              <a:buChar char="Ø"/>
            </a:pPr>
            <a:r>
              <a:rPr lang="en-US" sz="1750" dirty="0">
                <a:solidFill>
                  <a:srgbClr val="9D1C30"/>
                </a:solidFill>
              </a:rPr>
              <a:t>What’s Changed?</a:t>
            </a:r>
            <a:r>
              <a:rPr lang="en-US" sz="1600" dirty="0">
                <a:solidFill>
                  <a:prstClr val="black"/>
                </a:solidFill>
              </a:rPr>
              <a:t>                                                      </a:t>
            </a:r>
            <a:endParaRPr lang="en-US" sz="1750" dirty="0">
              <a:solidFill>
                <a:srgbClr val="9D1C30"/>
              </a:solidFill>
            </a:endParaRPr>
          </a:p>
          <a:p>
            <a:pPr marL="285750" lvl="0" indent="-285750">
              <a:buClr>
                <a:srgbClr val="9D1C30"/>
              </a:buClr>
              <a:buFont typeface="Wingdings" panose="05000000000000000000" pitchFamily="2" charset="2"/>
              <a:buChar char="Ø"/>
            </a:pPr>
            <a:endParaRPr lang="en-US" sz="800" dirty="0">
              <a:solidFill>
                <a:srgbClr val="9D1C30"/>
              </a:solidFill>
            </a:endParaRPr>
          </a:p>
          <a:p>
            <a:pPr marL="742950" lvl="1" indent="-285750">
              <a:buClr>
                <a:srgbClr val="9D1C30"/>
              </a:buClr>
              <a:buFont typeface="Arial" panose="020B0604020202020204" pitchFamily="34" charset="0"/>
              <a:buChar char="•"/>
            </a:pPr>
            <a:r>
              <a:rPr lang="en-US" sz="1600" dirty="0">
                <a:solidFill>
                  <a:prstClr val="black"/>
                </a:solidFill>
              </a:rPr>
              <a:t>Three employment outcome measures now use the WIOA common measures instead of the WIA common measures</a:t>
            </a:r>
          </a:p>
          <a:p>
            <a:pPr marL="742950" lvl="1" indent="-285750">
              <a:buClr>
                <a:srgbClr val="9D1C30"/>
              </a:buClr>
              <a:buFont typeface="Arial" panose="020B0604020202020204" pitchFamily="34" charset="0"/>
              <a:buChar char="•"/>
            </a:pPr>
            <a:endParaRPr lang="en-US" sz="800" dirty="0">
              <a:solidFill>
                <a:prstClr val="black"/>
              </a:solidFill>
            </a:endParaRPr>
          </a:p>
          <a:p>
            <a:pPr marL="742950" lvl="1" indent="-285750">
              <a:buClr>
                <a:srgbClr val="9D1C30"/>
              </a:buClr>
              <a:buFont typeface="Arial" panose="020B0604020202020204" pitchFamily="34" charset="0"/>
              <a:buChar char="•"/>
            </a:pPr>
            <a:r>
              <a:rPr lang="en-US" sz="1600" dirty="0">
                <a:solidFill>
                  <a:prstClr val="black"/>
                </a:solidFill>
              </a:rPr>
              <a:t>Case management follow-up still required for now; DOL will obtain access to UI wage records for all grantees and will also permit supplemental data</a:t>
            </a:r>
          </a:p>
          <a:p>
            <a:pPr lvl="1">
              <a:buClr>
                <a:srgbClr val="9D1C30"/>
              </a:buClr>
            </a:pPr>
            <a:endParaRPr lang="en-US" sz="800" dirty="0">
              <a:solidFill>
                <a:prstClr val="black"/>
              </a:solidFill>
            </a:endParaRPr>
          </a:p>
          <a:p>
            <a:pPr marL="742950" lvl="1" indent="-285750">
              <a:buClr>
                <a:srgbClr val="9D1C30"/>
              </a:buClr>
              <a:buFont typeface="Arial" panose="020B0604020202020204" pitchFamily="34" charset="0"/>
              <a:buChar char="•"/>
            </a:pPr>
            <a:r>
              <a:rPr lang="en-US" sz="1600" dirty="0">
                <a:solidFill>
                  <a:prstClr val="black"/>
                </a:solidFill>
              </a:rPr>
              <a:t>No more additional measures: retention at one year; customer satisfaction; and volunteerism </a:t>
            </a:r>
          </a:p>
          <a:p>
            <a:pPr marL="742950" lvl="1" indent="-285750">
              <a:buClr>
                <a:srgbClr val="9D1C30"/>
              </a:buClr>
              <a:buFont typeface="Arial" panose="020B0604020202020204" pitchFamily="34" charset="0"/>
              <a:buChar char="•"/>
            </a:pPr>
            <a:endParaRPr lang="en-US" sz="800" dirty="0">
              <a:solidFill>
                <a:prstClr val="black"/>
              </a:solidFill>
            </a:endParaRPr>
          </a:p>
          <a:p>
            <a:pPr marL="285750" lvl="0" indent="-285750">
              <a:buClr>
                <a:srgbClr val="9D1C30"/>
              </a:buClr>
              <a:buFont typeface="Wingdings" panose="05000000000000000000" pitchFamily="2" charset="2"/>
              <a:buChar char="Ø"/>
            </a:pPr>
            <a:r>
              <a:rPr lang="en-US" sz="1750" dirty="0">
                <a:solidFill>
                  <a:srgbClr val="9D1C30"/>
                </a:solidFill>
              </a:rPr>
              <a:t>What’s Repurposed?</a:t>
            </a:r>
          </a:p>
          <a:p>
            <a:pPr marL="285750" lvl="0" indent="-285750">
              <a:buClr>
                <a:srgbClr val="9D1C30"/>
              </a:buClr>
              <a:buFont typeface="Wingdings" panose="05000000000000000000" pitchFamily="2" charset="2"/>
              <a:buChar char="Ø"/>
            </a:pPr>
            <a:endParaRPr lang="en-US" sz="800" dirty="0">
              <a:solidFill>
                <a:srgbClr val="9D1C30"/>
              </a:solidFill>
            </a:endParaRPr>
          </a:p>
          <a:p>
            <a:pPr marL="742950" lvl="1" indent="-285750">
              <a:buClr>
                <a:srgbClr val="9D1C30"/>
              </a:buClr>
              <a:buFont typeface="Arial" panose="020B0604020202020204" pitchFamily="34" charset="0"/>
              <a:buChar char="•"/>
            </a:pPr>
            <a:r>
              <a:rPr lang="en-US" sz="1600" dirty="0">
                <a:solidFill>
                  <a:prstClr val="black"/>
                </a:solidFill>
              </a:rPr>
              <a:t>The three customer satisfaction surveys that are currently an additional measure become the new core measure of effectiveness in serving our three customer groups</a:t>
            </a:r>
          </a:p>
          <a:p>
            <a:pPr marL="742950" lvl="1" indent="-285750">
              <a:buClr>
                <a:srgbClr val="9D1C30"/>
              </a:buClr>
              <a:buFont typeface="Arial" panose="020B0604020202020204" pitchFamily="34" charset="0"/>
              <a:buChar char="•"/>
            </a:pPr>
            <a:endParaRPr lang="en-US" sz="800" dirty="0">
              <a:solidFill>
                <a:prstClr val="black"/>
              </a:solidFill>
            </a:endParaRPr>
          </a:p>
          <a:p>
            <a:pPr marL="285750" lvl="0" indent="-285750">
              <a:buClr>
                <a:srgbClr val="9D1C30"/>
              </a:buClr>
              <a:buFont typeface="Wingdings" panose="05000000000000000000" pitchFamily="2" charset="2"/>
              <a:buChar char="Ø"/>
            </a:pPr>
            <a:r>
              <a:rPr lang="en-US" sz="1750" dirty="0">
                <a:solidFill>
                  <a:srgbClr val="9D1C30"/>
                </a:solidFill>
              </a:rPr>
              <a:t>What’s Unchanged?</a:t>
            </a:r>
          </a:p>
          <a:p>
            <a:pPr marL="285750" lvl="0" indent="-285750">
              <a:buClr>
                <a:srgbClr val="9D1C30"/>
              </a:buClr>
              <a:buFont typeface="Wingdings" panose="05000000000000000000" pitchFamily="2" charset="2"/>
              <a:buChar char="Ø"/>
            </a:pPr>
            <a:endParaRPr lang="en-US" sz="800" dirty="0">
              <a:solidFill>
                <a:srgbClr val="9D1C30"/>
              </a:solidFill>
            </a:endParaRPr>
          </a:p>
          <a:p>
            <a:pPr marL="742950" lvl="1" indent="-285750">
              <a:buClr>
                <a:srgbClr val="9D1C30"/>
              </a:buClr>
              <a:buFont typeface="Arial" panose="020B0604020202020204" pitchFamily="34" charset="0"/>
              <a:buChar char="•"/>
            </a:pPr>
            <a:r>
              <a:rPr lang="en-US" sz="1600" dirty="0">
                <a:solidFill>
                  <a:prstClr val="black"/>
                </a:solidFill>
              </a:rPr>
              <a:t>The three SCSEP participation measures remain the same </a:t>
            </a:r>
          </a:p>
          <a:p>
            <a:pPr marL="1200150" lvl="2" indent="-285750">
              <a:buClr>
                <a:srgbClr val="9D1C30"/>
              </a:buClr>
              <a:buFont typeface="Wingdings" panose="05000000000000000000" pitchFamily="2" charset="2"/>
              <a:buChar char="ü"/>
            </a:pPr>
            <a:r>
              <a:rPr lang="en-US" sz="1600" dirty="0">
                <a:solidFill>
                  <a:prstClr val="black"/>
                </a:solidFill>
              </a:rPr>
              <a:t>service level </a:t>
            </a:r>
          </a:p>
          <a:p>
            <a:pPr marL="1200150" lvl="2" indent="-285750">
              <a:buClr>
                <a:srgbClr val="9D1C30"/>
              </a:buClr>
              <a:buFont typeface="Wingdings" panose="05000000000000000000" pitchFamily="2" charset="2"/>
              <a:buChar char="ü"/>
            </a:pPr>
            <a:r>
              <a:rPr lang="en-US" sz="1600" dirty="0">
                <a:solidFill>
                  <a:prstClr val="black"/>
                </a:solidFill>
              </a:rPr>
              <a:t>community service </a:t>
            </a:r>
          </a:p>
          <a:p>
            <a:pPr marL="1200150" lvl="2" indent="-285750">
              <a:buClr>
                <a:srgbClr val="9D1C30"/>
              </a:buClr>
              <a:buFont typeface="Wingdings" panose="05000000000000000000" pitchFamily="2" charset="2"/>
              <a:buChar char="ü"/>
            </a:pPr>
            <a:r>
              <a:rPr lang="en-US" sz="1600" dirty="0">
                <a:solidFill>
                  <a:prstClr val="black"/>
                </a:solidFill>
              </a:rPr>
              <a:t>most-in-need</a:t>
            </a:r>
          </a:p>
        </p:txBody>
      </p:sp>
    </p:spTree>
    <p:extLst>
      <p:ext uri="{BB962C8B-B14F-4D97-AF65-F5344CB8AC3E}">
        <p14:creationId xmlns:p14="http://schemas.microsoft.com/office/powerpoint/2010/main" val="208307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584108"/>
          </a:xfrm>
        </p:spPr>
        <p:txBody>
          <a:bodyPr>
            <a:normAutofit/>
          </a:bodyPr>
          <a:lstStyle/>
          <a:p>
            <a:r>
              <a:rPr lang="en-US" sz="3000" cap="small" spc="40" dirty="0">
                <a:gradFill flip="none" rotWithShape="1">
                  <a:gsLst>
                    <a:gs pos="0">
                      <a:srgbClr val="004874"/>
                    </a:gs>
                    <a:gs pos="100000">
                      <a:srgbClr val="041F36"/>
                    </a:gs>
                  </a:gsLst>
                  <a:lin ang="5400000" scaled="1"/>
                  <a:tileRect/>
                </a:gradFill>
                <a:effectLst/>
                <a:latin typeface="Franklin Gothic Medium" panose="020B0603020102020204" pitchFamily="34" charset="0"/>
              </a:rPr>
              <a:t>Three Revised Employment Outcome Measures</a:t>
            </a:r>
            <a:endParaRPr lang="en-US" sz="3000"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18</a:t>
            </a:fld>
            <a:endParaRPr lang="en-US"/>
          </a:p>
        </p:txBody>
      </p:sp>
      <p:graphicFrame>
        <p:nvGraphicFramePr>
          <p:cNvPr id="4" name="Content Placeholder 3">
            <a:extLst>
              <a:ext uri="{FF2B5EF4-FFF2-40B4-BE49-F238E27FC236}">
                <a16:creationId xmlns:a16="http://schemas.microsoft.com/office/drawing/2014/main" id="{0E0B6FDD-1A1C-4EBB-A378-B476E22E8D54}"/>
              </a:ext>
            </a:extLst>
          </p:cNvPr>
          <p:cNvGraphicFramePr>
            <a:graphicFrameLocks/>
          </p:cNvGraphicFramePr>
          <p:nvPr>
            <p:extLst>
              <p:ext uri="{D42A27DB-BD31-4B8C-83A1-F6EECF244321}">
                <p14:modId xmlns:p14="http://schemas.microsoft.com/office/powerpoint/2010/main" val="2713329140"/>
              </p:ext>
            </p:extLst>
          </p:nvPr>
        </p:nvGraphicFramePr>
        <p:xfrm>
          <a:off x="491368" y="1196214"/>
          <a:ext cx="7702061" cy="4913156"/>
        </p:xfrm>
        <a:graphic>
          <a:graphicData uri="http://schemas.openxmlformats.org/drawingml/2006/table">
            <a:tbl>
              <a:tblPr firstRow="1" bandRow="1"/>
              <a:tblGrid>
                <a:gridCol w="3355092">
                  <a:extLst>
                    <a:ext uri="{9D8B030D-6E8A-4147-A177-3AD203B41FA5}">
                      <a16:colId xmlns:a16="http://schemas.microsoft.com/office/drawing/2014/main" val="65611128"/>
                    </a:ext>
                  </a:extLst>
                </a:gridCol>
                <a:gridCol w="2152785">
                  <a:extLst>
                    <a:ext uri="{9D8B030D-6E8A-4147-A177-3AD203B41FA5}">
                      <a16:colId xmlns:a16="http://schemas.microsoft.com/office/drawing/2014/main" val="4273546990"/>
                    </a:ext>
                  </a:extLst>
                </a:gridCol>
                <a:gridCol w="2194184">
                  <a:extLst>
                    <a:ext uri="{9D8B030D-6E8A-4147-A177-3AD203B41FA5}">
                      <a16:colId xmlns:a16="http://schemas.microsoft.com/office/drawing/2014/main" val="4239973657"/>
                    </a:ext>
                  </a:extLst>
                </a:gridCol>
              </a:tblGrid>
              <a:tr h="49355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600" dirty="0"/>
                        <a:t>Current Measure/2018 Measure</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600" dirty="0"/>
                        <a:t>Current Calculation</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600" dirty="0"/>
                        <a:t>PY 2018 Calculation</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201246912"/>
                  </a:ext>
                </a:extLst>
              </a:tr>
              <a:tr h="63457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Entered employment/unsubsidized employment during 2</a:t>
                      </a:r>
                      <a:r>
                        <a:rPr lang="en-US" sz="1600" baseline="30000" dirty="0"/>
                        <a:t>nd</a:t>
                      </a:r>
                      <a:r>
                        <a:rPr lang="en-US" sz="1600" dirty="0"/>
                        <a:t> quarter after exit quarter</a:t>
                      </a:r>
                    </a:p>
                  </a:txBody>
                  <a:tcPr marL="68580" marR="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First quarter after exit quarter</a:t>
                      </a:r>
                    </a:p>
                  </a:txBody>
                  <a:tcPr marL="68580" marR="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Second quarter after exit quarter</a:t>
                      </a:r>
                    </a:p>
                    <a:p>
                      <a:endParaRPr lang="en-US" sz="1600" dirty="0"/>
                    </a:p>
                  </a:txBody>
                  <a:tcPr marL="68580" marR="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647951812"/>
                  </a:ext>
                </a:extLst>
              </a:tr>
              <a:tr h="11986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Employment retention/</a:t>
                      </a:r>
                      <a:r>
                        <a:rPr kumimoji="0" lang="en-US" sz="1600" b="0" i="0" u="none" strike="noStrike" kern="1200" cap="none" spc="0" normalizeH="0" baseline="0" noProof="0" dirty="0">
                          <a:ln>
                            <a:noFill/>
                          </a:ln>
                          <a:solidFill>
                            <a:prstClr val="black"/>
                          </a:solidFill>
                          <a:effectLst/>
                          <a:uLnTx/>
                          <a:uFillTx/>
                          <a:latin typeface="+mn-lt"/>
                          <a:ea typeface="+mn-ea"/>
                          <a:cs typeface="+mn-cs"/>
                        </a:rPr>
                        <a:t>unsubsidized employment during 4</a:t>
                      </a:r>
                      <a:r>
                        <a:rPr kumimoji="0" lang="en-US" sz="1600" b="0" i="0" u="none" strike="noStrike" kern="1200" cap="none" spc="0" normalizeH="0" baseline="30000" noProof="0" dirty="0">
                          <a:ln>
                            <a:noFill/>
                          </a:ln>
                          <a:solidFill>
                            <a:prstClr val="black"/>
                          </a:solidFill>
                          <a:effectLst/>
                          <a:uLnTx/>
                          <a:uFillTx/>
                          <a:latin typeface="+mn-lt"/>
                          <a:ea typeface="+mn-ea"/>
                          <a:cs typeface="+mn-cs"/>
                        </a:rPr>
                        <a:t>th</a:t>
                      </a:r>
                      <a:r>
                        <a:rPr kumimoji="0" lang="en-US" sz="1600" b="0" i="0" u="none" strike="noStrike" kern="1200" cap="none" spc="0" normalizeH="0" baseline="0" noProof="0" dirty="0">
                          <a:ln>
                            <a:noFill/>
                          </a:ln>
                          <a:solidFill>
                            <a:prstClr val="black"/>
                          </a:solidFill>
                          <a:effectLst/>
                          <a:uLnTx/>
                          <a:uFillTx/>
                          <a:latin typeface="+mn-lt"/>
                          <a:ea typeface="+mn-ea"/>
                          <a:cs typeface="+mn-cs"/>
                        </a:rPr>
                        <a:t> quarter after exit quarter</a:t>
                      </a:r>
                      <a:endParaRPr lang="en-US" sz="1600" dirty="0"/>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Second and third quarters after exit quarter; only for those employed in 1</a:t>
                      </a:r>
                      <a:r>
                        <a:rPr lang="en-US" sz="1600" baseline="30000" dirty="0"/>
                        <a:t>st</a:t>
                      </a:r>
                      <a:r>
                        <a:rPr lang="en-US" sz="1600" dirty="0"/>
                        <a:t> quarter after exit quarter</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Fourth quarter after exit quarter, regardless of whether there was prior employment</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15438431"/>
                  </a:ext>
                </a:extLst>
              </a:tr>
              <a:tr h="157467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Average earnings/median earnings </a:t>
                      </a:r>
                      <a:r>
                        <a:rPr kumimoji="0" lang="en-US" sz="1600" b="0" i="0" u="none" strike="noStrike" kern="1200" cap="none" spc="0" normalizeH="0" baseline="0" noProof="0" dirty="0">
                          <a:ln>
                            <a:noFill/>
                          </a:ln>
                          <a:solidFill>
                            <a:prstClr val="black"/>
                          </a:solidFill>
                          <a:effectLst/>
                          <a:uLnTx/>
                          <a:uFillTx/>
                          <a:latin typeface="+mn-lt"/>
                          <a:ea typeface="+mn-ea"/>
                          <a:cs typeface="+mn-cs"/>
                        </a:rPr>
                        <a:t>during 2</a:t>
                      </a:r>
                      <a:r>
                        <a:rPr kumimoji="0" lang="en-US" sz="1600" b="0" i="0" u="none" strike="noStrike" kern="1200" cap="none" spc="0" normalizeH="0" baseline="30000" noProof="0" dirty="0">
                          <a:ln>
                            <a:noFill/>
                          </a:ln>
                          <a:solidFill>
                            <a:prstClr val="black"/>
                          </a:solidFill>
                          <a:effectLst/>
                          <a:uLnTx/>
                          <a:uFillTx/>
                          <a:latin typeface="+mn-lt"/>
                          <a:ea typeface="+mn-ea"/>
                          <a:cs typeface="+mn-cs"/>
                        </a:rPr>
                        <a:t>nd</a:t>
                      </a:r>
                      <a:r>
                        <a:rPr kumimoji="0" lang="en-US" sz="1600" b="0" i="0" u="none" strike="noStrike" kern="1200" cap="none" spc="0" normalizeH="0" baseline="0" noProof="0" dirty="0">
                          <a:ln>
                            <a:noFill/>
                          </a:ln>
                          <a:solidFill>
                            <a:prstClr val="black"/>
                          </a:solidFill>
                          <a:effectLst/>
                          <a:uLnTx/>
                          <a:uFillTx/>
                          <a:latin typeface="+mn-lt"/>
                          <a:ea typeface="+mn-ea"/>
                          <a:cs typeface="+mn-cs"/>
                        </a:rPr>
                        <a:t> quarter after exit quarter</a:t>
                      </a:r>
                      <a:endParaRPr lang="en-US" sz="1600" dirty="0"/>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Mean wages in the second and third quarters after the exit quarter, only for those employed in 1</a:t>
                      </a:r>
                      <a:r>
                        <a:rPr lang="en-US" sz="1600" baseline="30000" dirty="0"/>
                        <a:t>st</a:t>
                      </a:r>
                      <a:r>
                        <a:rPr lang="en-US" sz="1600" dirty="0"/>
                        <a:t>, 2</a:t>
                      </a:r>
                      <a:r>
                        <a:rPr lang="en-US" sz="1600" baseline="30000" dirty="0"/>
                        <a:t>nd</a:t>
                      </a:r>
                      <a:r>
                        <a:rPr lang="en-US" sz="1600" dirty="0"/>
                        <a:t>, and 3</a:t>
                      </a:r>
                      <a:r>
                        <a:rPr lang="en-US" sz="1600" baseline="30000" dirty="0"/>
                        <a:t>rd</a:t>
                      </a:r>
                      <a:r>
                        <a:rPr lang="en-US" sz="1600" dirty="0"/>
                        <a:t>  quarters after exit quarter</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Median (midpoint between highest and lowest) wages for those employed in 2</a:t>
                      </a:r>
                      <a:r>
                        <a:rPr lang="en-US" sz="1600" baseline="30000" dirty="0"/>
                        <a:t>nd</a:t>
                      </a:r>
                      <a:r>
                        <a:rPr lang="en-US" sz="1600" dirty="0"/>
                        <a:t> quarter after exit quarter,</a:t>
                      </a:r>
                      <a:r>
                        <a:rPr kumimoji="0" lang="en-US" sz="1600" b="0" i="0" u="none" strike="noStrike" kern="1200" cap="none" spc="0" normalizeH="0" baseline="0" noProof="0" dirty="0">
                          <a:ln>
                            <a:noFill/>
                          </a:ln>
                          <a:solidFill>
                            <a:prstClr val="black"/>
                          </a:solidFill>
                          <a:effectLst/>
                          <a:uLnTx/>
                          <a:uFillTx/>
                          <a:latin typeface="+mn-lt"/>
                          <a:ea typeface="+mn-ea"/>
                          <a:cs typeface="+mn-cs"/>
                        </a:rPr>
                        <a:t>  regardless of whether there was prior employment</a:t>
                      </a:r>
                      <a:endParaRPr lang="en-US" sz="1600" dirty="0"/>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836942946"/>
                  </a:ext>
                </a:extLst>
              </a:tr>
            </a:tbl>
          </a:graphicData>
        </a:graphic>
      </p:graphicFrame>
    </p:spTree>
    <p:extLst>
      <p:ext uri="{BB962C8B-B14F-4D97-AF65-F5344CB8AC3E}">
        <p14:creationId xmlns:p14="http://schemas.microsoft.com/office/powerpoint/2010/main" val="569053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87" y="470263"/>
            <a:ext cx="8334942" cy="1651817"/>
          </a:xfrm>
        </p:spPr>
        <p:txBody>
          <a:bodyPr>
            <a:normAutofit fontScale="90000"/>
          </a:bodyPr>
          <a:lstStyle/>
          <a:p>
            <a:pPr lvl="0" defTabSz="457200">
              <a:lnSpc>
                <a:spcPct val="100000"/>
              </a:lnSpc>
              <a:spcBef>
                <a:spcPts val="0"/>
              </a:spcBef>
            </a:pPr>
            <a:r>
              <a:rPr lang="en-US" sz="3100" cap="small" spc="40" dirty="0">
                <a:gradFill>
                  <a:gsLst>
                    <a:gs pos="0">
                      <a:srgbClr val="004874"/>
                    </a:gs>
                    <a:gs pos="100000">
                      <a:srgbClr val="041F36"/>
                    </a:gs>
                  </a:gsLst>
                  <a:lin ang="5400000" scaled="1"/>
                </a:gradFill>
                <a:effectLst/>
                <a:latin typeface="Franklin Gothic Medium" panose="020B0603020102020204" pitchFamily="34" charset="0"/>
              </a:rPr>
              <a:t>Indicators of effectiveness in serving employers, host agencies, and project participants</a:t>
            </a:r>
            <a:br>
              <a:rPr lang="en-US" sz="2400" cap="small" spc="40" dirty="0">
                <a:gradFill>
                  <a:gsLst>
                    <a:gs pos="0">
                      <a:srgbClr val="004874"/>
                    </a:gs>
                    <a:gs pos="100000">
                      <a:srgbClr val="041F36"/>
                    </a:gs>
                  </a:gsLst>
                  <a:lin ang="5400000" scaled="1"/>
                </a:gradFill>
                <a:effectLst/>
                <a:latin typeface="Franklin Gothic Medium" panose="020B0603020102020204" pitchFamily="34" charset="0"/>
              </a:rPr>
            </a:br>
            <a:r>
              <a:rPr lang="en-US" sz="2400" b="0" cap="small" spc="40" dirty="0">
                <a:gradFill>
                  <a:gsLst>
                    <a:gs pos="0">
                      <a:srgbClr val="004874"/>
                    </a:gs>
                    <a:gs pos="100000">
                      <a:srgbClr val="041F36"/>
                    </a:gs>
                  </a:gsLst>
                  <a:lin ang="5400000" scaled="1"/>
                </a:gradFill>
                <a:effectLst/>
                <a:latin typeface="Franklin Gothic Medium" panose="020B0603020102020204" pitchFamily="34" charset="0"/>
              </a:rPr>
              <a:t>									</a:t>
            </a:r>
            <a:r>
              <a:rPr lang="en-US" sz="1400" b="0" dirty="0">
                <a:solidFill>
                  <a:prstClr val="black"/>
                </a:solidFill>
                <a:effectLst/>
                <a:ea typeface="+mn-ea"/>
                <a:cs typeface="+mn-cs"/>
              </a:rPr>
              <a:t>(IFR §641.710(e), Preamble pages 56874-56875)</a:t>
            </a:r>
            <a:br>
              <a:rPr lang="en-US" sz="1400" b="0" dirty="0">
                <a:solidFill>
                  <a:prstClr val="black"/>
                </a:solidFill>
                <a:effectLst/>
                <a:ea typeface="+mn-ea"/>
                <a:cs typeface="+mn-cs"/>
              </a:rPr>
            </a:br>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19</a:t>
            </a:fld>
            <a:endParaRPr lang="en-US"/>
          </a:p>
        </p:txBody>
      </p:sp>
      <p:sp>
        <p:nvSpPr>
          <p:cNvPr id="4" name="Rectangle 3"/>
          <p:cNvSpPr/>
          <p:nvPr/>
        </p:nvSpPr>
        <p:spPr>
          <a:xfrm>
            <a:off x="261257" y="1874639"/>
            <a:ext cx="8438606" cy="3816429"/>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Defined as the combined results of customer assessments of the services received by each of the three customer groups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SCSEP may revise this measure when DOL finalizes the definition of the corresponding WIOA performance measure, ‘‘effectiveness in serving employers’’ </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For now, SCSEP will continue using the three current customer satisfaction surveys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 Will explore ways to better capture the concept of “effectiveness” in addition to overall satisfaction and ways to improve the efficiency of survey administration, especially for the employer survey</a:t>
            </a:r>
          </a:p>
        </p:txBody>
      </p:sp>
    </p:spTree>
    <p:extLst>
      <p:ext uri="{BB962C8B-B14F-4D97-AF65-F5344CB8AC3E}">
        <p14:creationId xmlns:p14="http://schemas.microsoft.com/office/powerpoint/2010/main" val="289690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226503" y="1846217"/>
            <a:ext cx="8414158" cy="3117669"/>
          </a:xfrm>
        </p:spPr>
        <p:txBody>
          <a:bodyPr>
            <a:normAutofit fontScale="55000" lnSpcReduction="20000"/>
          </a:bodyPr>
          <a:lstStyle/>
          <a:p>
            <a:pPr algn="ctr"/>
            <a:r>
              <a:rPr lang="en-US" sz="4500" dirty="0"/>
              <a:t>STEVEN RIETZKE </a:t>
            </a:r>
          </a:p>
          <a:p>
            <a:pPr algn="ctr"/>
            <a:endParaRPr lang="en-US" sz="3600" dirty="0"/>
          </a:p>
          <a:p>
            <a:pPr lvl="1" algn="ctr"/>
            <a:r>
              <a:rPr lang="en-US" sz="3600" dirty="0"/>
              <a:t>Division Chief </a:t>
            </a:r>
          </a:p>
          <a:p>
            <a:pPr lvl="1" algn="ctr"/>
            <a:endParaRPr lang="en-US" sz="3600" dirty="0"/>
          </a:p>
          <a:p>
            <a:pPr lvl="2" algn="ctr"/>
            <a:r>
              <a:rPr lang="en-US" sz="3600" dirty="0"/>
              <a:t>Division of National Programs, Tools, and Technical</a:t>
            </a:r>
          </a:p>
          <a:p>
            <a:pPr lvl="2" algn="ctr"/>
            <a:r>
              <a:rPr lang="en-US" sz="3600" dirty="0"/>
              <a:t> Assistance (DNPTTA)</a:t>
            </a:r>
          </a:p>
          <a:p>
            <a:pPr lvl="2" algn="ctr"/>
            <a:r>
              <a:rPr lang="en-US" sz="3600" dirty="0"/>
              <a:t>Employment and Training Administration/Office of </a:t>
            </a:r>
          </a:p>
          <a:p>
            <a:pPr lvl="2" algn="ctr"/>
            <a:r>
              <a:rPr lang="en-US" sz="3600" dirty="0"/>
              <a:t>Workforce Investment </a:t>
            </a:r>
          </a:p>
          <a:p>
            <a:pPr lvl="2" algn="ctr"/>
            <a:r>
              <a:rPr lang="en-US" sz="3600" dirty="0"/>
              <a:t>U.S. Department of Labor </a:t>
            </a:r>
          </a:p>
          <a:p>
            <a:pPr lvl="2" algn="ctr"/>
            <a:endParaRPr lang="en-US" dirty="0"/>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121037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457200">
              <a:lnSpc>
                <a:spcPct val="100000"/>
              </a:lnSpc>
              <a:spcBef>
                <a:spcPts val="0"/>
              </a:spcBef>
            </a:pPr>
            <a:r>
              <a:rPr lang="en-US" sz="2400" b="0" dirty="0">
                <a:solidFill>
                  <a:prstClr val="black"/>
                </a:solidFill>
                <a:effectLst/>
                <a:ea typeface="+mn-ea"/>
                <a:cs typeface="+mn-cs"/>
              </a:rPr>
              <a:t>How Will You Calculate The Replacement For Entered Employment in PY 2018?   </a:t>
            </a:r>
            <a:br>
              <a:rPr lang="en-US" sz="2400" dirty="0">
                <a:solidFill>
                  <a:prstClr val="black"/>
                </a:solidFill>
                <a:effectLst/>
                <a:ea typeface="+mn-ea"/>
                <a:cs typeface="+mn-cs"/>
              </a:rPr>
            </a:br>
            <a:endParaRPr lang="en-US" dirty="0"/>
          </a:p>
        </p:txBody>
      </p:sp>
      <p:sp>
        <p:nvSpPr>
          <p:cNvPr id="3" name="Content Placeholder 2"/>
          <p:cNvSpPr>
            <a:spLocks noGrp="1"/>
          </p:cNvSpPr>
          <p:nvPr>
            <p:ph idx="1"/>
          </p:nvPr>
        </p:nvSpPr>
        <p:spPr>
          <a:xfrm>
            <a:off x="1503267" y="2222961"/>
            <a:ext cx="7364627" cy="3693690"/>
          </a:xfrm>
        </p:spPr>
        <p:txBody>
          <a:bodyPr/>
          <a:lstStyle/>
          <a:p>
            <a:r>
              <a:rPr lang="en-US" dirty="0"/>
              <a:t>First day after Exit </a:t>
            </a:r>
          </a:p>
          <a:p>
            <a:r>
              <a:rPr lang="en-US" dirty="0"/>
              <a:t>Second Quarter after Exit Quarter</a:t>
            </a:r>
            <a:endParaRPr lang="en-US" dirty="0">
              <a:solidFill>
                <a:srgbClr val="FF0000"/>
              </a:solidFill>
            </a:endParaRPr>
          </a:p>
          <a:p>
            <a:r>
              <a:rPr lang="en-US" dirty="0"/>
              <a:t>First Quarter after Exit Quarter</a:t>
            </a:r>
          </a:p>
          <a:p>
            <a:r>
              <a:rPr lang="en-US" dirty="0"/>
              <a:t>Fourth Quarter after Exit</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20</a:t>
            </a:fld>
            <a:endParaRPr lang="en-US"/>
          </a:p>
        </p:txBody>
      </p:sp>
    </p:spTree>
    <p:extLst>
      <p:ext uri="{BB962C8B-B14F-4D97-AF65-F5344CB8AC3E}">
        <p14:creationId xmlns:p14="http://schemas.microsoft.com/office/powerpoint/2010/main" val="72864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391887"/>
            <a:ext cx="7939496" cy="1341119"/>
          </a:xfrm>
        </p:spPr>
        <p:txBody>
          <a:bodyPr>
            <a:normAutofit fontScale="90000"/>
          </a:bodyPr>
          <a:lstStyle/>
          <a:p>
            <a:pPr lvl="0" algn="ctr" defTabSz="457200">
              <a:lnSpc>
                <a:spcPct val="100000"/>
              </a:lnSpc>
              <a:spcBef>
                <a:spcPts val="0"/>
              </a:spcBef>
            </a:pPr>
            <a:r>
              <a:rPr lang="en-US" sz="4000" cap="small" spc="40" dirty="0">
                <a:gradFill>
                  <a:gsLst>
                    <a:gs pos="0">
                      <a:srgbClr val="004874"/>
                    </a:gs>
                    <a:gs pos="100000">
                      <a:srgbClr val="041F36"/>
                    </a:gs>
                  </a:gsLst>
                  <a:lin ang="5400000" scaled="1"/>
                </a:gradFill>
                <a:effectLst/>
                <a:latin typeface="Franklin Gothic Medium" panose="020B0603020102020204" pitchFamily="34" charset="0"/>
              </a:rPr>
              <a:t>Implementation Process </a:t>
            </a:r>
            <a:r>
              <a:rPr lang="en-US" sz="4000" b="0" cap="small" spc="40" dirty="0">
                <a:gradFill>
                  <a:gsLst>
                    <a:gs pos="0">
                      <a:srgbClr val="004874"/>
                    </a:gs>
                    <a:gs pos="100000">
                      <a:srgbClr val="041F36"/>
                    </a:gs>
                  </a:gsLst>
                  <a:lin ang="5400000" scaled="1"/>
                </a:gradFill>
                <a:effectLst/>
                <a:latin typeface="Franklin Gothic Medium" panose="020B0603020102020204" pitchFamily="34" charset="0"/>
              </a:rPr>
              <a:t>                                               									</a:t>
            </a:r>
            <a:r>
              <a:rPr lang="en-US" sz="3200" b="0" cap="small" spc="40" dirty="0">
                <a:gradFill>
                  <a:gsLst>
                    <a:gs pos="0">
                      <a:srgbClr val="004874"/>
                    </a:gs>
                    <a:gs pos="100000">
                      <a:srgbClr val="041F36"/>
                    </a:gs>
                  </a:gsLst>
                  <a:lin ang="5400000" scaled="1"/>
                </a:gradFill>
                <a:effectLst/>
                <a:latin typeface="Franklin Gothic Medium" panose="020B0603020102020204" pitchFamily="34" charset="0"/>
              </a:rPr>
              <a:t>	</a:t>
            </a:r>
            <a:r>
              <a:rPr lang="en-US" sz="1600" b="0" dirty="0">
                <a:solidFill>
                  <a:prstClr val="black"/>
                </a:solidFill>
                <a:effectLst/>
                <a:ea typeface="+mn-ea"/>
                <a:cs typeface="+mn-cs"/>
              </a:rPr>
              <a:t>(IFR §641.720, Preamble page 56876)</a:t>
            </a:r>
            <a:br>
              <a:rPr lang="en-US" sz="1600" b="0" dirty="0">
                <a:solidFill>
                  <a:prstClr val="black"/>
                </a:solidFill>
                <a:effectLst/>
                <a:ea typeface="+mn-ea"/>
                <a:cs typeface="+mn-cs"/>
              </a:rPr>
            </a:br>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21</a:t>
            </a:fld>
            <a:endParaRPr lang="en-US"/>
          </a:p>
        </p:txBody>
      </p:sp>
      <p:sp>
        <p:nvSpPr>
          <p:cNvPr id="4" name="Rectangle 3"/>
          <p:cNvSpPr/>
          <p:nvPr/>
        </p:nvSpPr>
        <p:spPr>
          <a:xfrm>
            <a:off x="548640" y="1454247"/>
            <a:ext cx="7733211" cy="4555093"/>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Current measures will be reported throughout PY 2017.  Some data used in the current measures for the final PY 2017 performance will be used again in the new measures for PY 2018</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In the next few months, the Department will recalculate existing outcome data under the new employment outcome measures; this will provide the baseline for the new goals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DOL will provide TA to grantees that appear to be struggling with the new measures, as well as the other performance measures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In early spring 2018, DOL will issue proposed goals for PY 2018 and PY 2019, using the statistical adjustment model required by the regulations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As in the current process, grantees may negotiate for reduced goals based on data they submit to DOL</a:t>
            </a:r>
          </a:p>
        </p:txBody>
      </p:sp>
    </p:spTree>
    <p:extLst>
      <p:ext uri="{BB962C8B-B14F-4D97-AF65-F5344CB8AC3E}">
        <p14:creationId xmlns:p14="http://schemas.microsoft.com/office/powerpoint/2010/main" val="1715044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cap="small" spc="40" dirty="0">
                <a:gradFill>
                  <a:gsLst>
                    <a:gs pos="0">
                      <a:srgbClr val="004874"/>
                    </a:gs>
                    <a:gs pos="100000">
                      <a:srgbClr val="041F36"/>
                    </a:gs>
                  </a:gsLst>
                  <a:lin ang="5400000" scaled="1"/>
                </a:gradFill>
                <a:effectLst/>
                <a:latin typeface="Franklin Gothic Medium" panose="020B0603020102020204" pitchFamily="34" charset="0"/>
              </a:rPr>
              <a:t>Implementation Process   cont</a:t>
            </a:r>
            <a:r>
              <a:rPr lang="en-US" sz="3600" b="0" cap="small" spc="40" dirty="0">
                <a:gradFill>
                  <a:gsLst>
                    <a:gs pos="0">
                      <a:srgbClr val="004874"/>
                    </a:gs>
                    <a:gs pos="100000">
                      <a:srgbClr val="041F36"/>
                    </a:gs>
                  </a:gsLst>
                  <a:lin ang="5400000" scaled="1"/>
                </a:gradFill>
                <a:effectLst/>
                <a:latin typeface="Franklin Gothic Medium" panose="020B0603020102020204" pitchFamily="34" charset="0"/>
              </a:rPr>
              <a:t>.</a:t>
            </a:r>
            <a:br>
              <a:rPr lang="en-US" sz="3200" b="0" cap="small" spc="40" dirty="0">
                <a:gradFill>
                  <a:gsLst>
                    <a:gs pos="0">
                      <a:srgbClr val="004874"/>
                    </a:gs>
                    <a:gs pos="100000">
                      <a:srgbClr val="041F36"/>
                    </a:gs>
                  </a:gsLst>
                  <a:lin ang="5400000" scaled="1"/>
                </a:gradFill>
                <a:effectLst/>
                <a:latin typeface="Franklin Gothic Medium" panose="020B0603020102020204" pitchFamily="34" charset="0"/>
              </a:rPr>
            </a:br>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22</a:t>
            </a:fld>
            <a:endParaRPr lang="en-US"/>
          </a:p>
        </p:txBody>
      </p:sp>
      <p:sp>
        <p:nvSpPr>
          <p:cNvPr id="4" name="Rectangle 3"/>
          <p:cNvSpPr/>
          <p:nvPr/>
        </p:nvSpPr>
        <p:spPr>
          <a:xfrm>
            <a:off x="302078" y="1493137"/>
            <a:ext cx="8281852" cy="3785652"/>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200" b="0" i="0" u="none" strike="noStrike" kern="0" cap="none" spc="0" normalizeH="0" baseline="0" noProof="0" dirty="0">
                <a:ln>
                  <a:noFill/>
                </a:ln>
                <a:solidFill>
                  <a:prstClr val="black"/>
                </a:solidFill>
                <a:effectLst/>
                <a:uLnTx/>
                <a:uFillTx/>
              </a:rPr>
              <a:t>If the grantee and the department fail to reach  agreement on the goals, no funds can be released</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200" b="0" i="0" u="none" strike="noStrike" kern="0" cap="none" spc="0" normalizeH="0" baseline="0" noProof="0" dirty="0">
                <a:ln>
                  <a:noFill/>
                </a:ln>
                <a:solidFill>
                  <a:prstClr val="black"/>
                </a:solidFill>
                <a:effectLst/>
                <a:uLnTx/>
                <a:uFillTx/>
              </a:rPr>
              <a:t>At conclusion of the negotiations, grantees may submit comments about their satisfaction with the goals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200" b="0" i="0" u="none" strike="noStrike" kern="0" cap="none" spc="0" normalizeH="0" baseline="0" noProof="0" dirty="0">
                <a:ln>
                  <a:noFill/>
                </a:ln>
                <a:solidFill>
                  <a:prstClr val="black"/>
                </a:solidFill>
                <a:effectLst/>
                <a:uLnTx/>
                <a:uFillTx/>
              </a:rPr>
              <a:t>In fall 2019 and fall of 2020, DOL will evaluate grantees’ performance against goals, after applying the updated adjustment factors used for the proposed goals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200" b="0" i="0" u="none" strike="noStrike" kern="0" cap="none" spc="0" normalizeH="0" baseline="0" noProof="0" dirty="0">
                <a:ln>
                  <a:noFill/>
                </a:ln>
                <a:solidFill>
                  <a:prstClr val="black"/>
                </a:solidFill>
                <a:effectLst/>
                <a:uLnTx/>
                <a:uFillTx/>
              </a:rPr>
              <a:t>The same negotiation and evaluation process will start in spring 2020 for PY 2020 and PY 2021</a:t>
            </a:r>
          </a:p>
        </p:txBody>
      </p:sp>
    </p:spTree>
    <p:extLst>
      <p:ext uri="{BB962C8B-B14F-4D97-AF65-F5344CB8AC3E}">
        <p14:creationId xmlns:p14="http://schemas.microsoft.com/office/powerpoint/2010/main" val="2756708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22" y="470262"/>
            <a:ext cx="7955280" cy="1410789"/>
          </a:xfrm>
        </p:spPr>
        <p:txBody>
          <a:bodyPr>
            <a:normAutofit fontScale="90000"/>
          </a:bodyPr>
          <a:lstStyle/>
          <a:p>
            <a:pPr lvl="0" algn="ctr" defTabSz="457200">
              <a:lnSpc>
                <a:spcPct val="100000"/>
              </a:lnSpc>
              <a:spcBef>
                <a:spcPts val="0"/>
              </a:spcBef>
            </a:pPr>
            <a:r>
              <a:rPr lang="en-US" sz="4000" cap="small" spc="40" dirty="0">
                <a:gradFill>
                  <a:gsLst>
                    <a:gs pos="0">
                      <a:srgbClr val="004874"/>
                    </a:gs>
                    <a:gs pos="100000">
                      <a:srgbClr val="041F36"/>
                    </a:gs>
                  </a:gsLst>
                  <a:lin ang="5400000" scaled="1"/>
                </a:gradFill>
                <a:effectLst/>
                <a:latin typeface="Franklin Gothic Medium" panose="020B0603020102020204" pitchFamily="34" charset="0"/>
              </a:rPr>
              <a:t>Developing the New Baseline</a:t>
            </a:r>
            <a:br>
              <a:rPr lang="en-US" sz="3200" cap="small" spc="40" dirty="0">
                <a:gradFill>
                  <a:gsLst>
                    <a:gs pos="0">
                      <a:srgbClr val="004874"/>
                    </a:gs>
                    <a:gs pos="100000">
                      <a:srgbClr val="041F36"/>
                    </a:gs>
                  </a:gsLst>
                  <a:lin ang="5400000" scaled="1"/>
                </a:gradFill>
                <a:effectLst/>
                <a:latin typeface="Franklin Gothic Medium" panose="020B0603020102020204" pitchFamily="34" charset="0"/>
              </a:rPr>
            </a:br>
            <a:r>
              <a:rPr lang="en-US" sz="3200" b="0" cap="small" spc="40" dirty="0">
                <a:gradFill>
                  <a:gsLst>
                    <a:gs pos="0">
                      <a:srgbClr val="004874"/>
                    </a:gs>
                    <a:gs pos="100000">
                      <a:srgbClr val="041F36"/>
                    </a:gs>
                  </a:gsLst>
                  <a:lin ang="5400000" scaled="1"/>
                </a:gradFill>
                <a:effectLst/>
                <a:latin typeface="Franklin Gothic Medium" panose="020B0603020102020204" pitchFamily="34" charset="0"/>
              </a:rPr>
              <a:t>										</a:t>
            </a:r>
            <a:r>
              <a:rPr lang="en-US" sz="1600" b="0" dirty="0">
                <a:solidFill>
                  <a:prstClr val="black"/>
                </a:solidFill>
                <a:effectLst/>
                <a:ea typeface="+mn-ea"/>
                <a:cs typeface="+mn-cs"/>
              </a:rPr>
              <a:t>(IFR §641.730, Preamble page 56877)</a:t>
            </a:r>
            <a:br>
              <a:rPr lang="en-US" sz="1600" b="0" dirty="0">
                <a:solidFill>
                  <a:prstClr val="black"/>
                </a:solidFill>
                <a:effectLst/>
                <a:ea typeface="+mn-ea"/>
                <a:cs typeface="+mn-cs"/>
              </a:rPr>
            </a:br>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23</a:t>
            </a:fld>
            <a:endParaRPr lang="en-US"/>
          </a:p>
        </p:txBody>
      </p:sp>
      <p:sp>
        <p:nvSpPr>
          <p:cNvPr id="4" name="Rectangle 3"/>
          <p:cNvSpPr/>
          <p:nvPr/>
        </p:nvSpPr>
        <p:spPr>
          <a:xfrm>
            <a:off x="255022" y="1373135"/>
            <a:ext cx="7782990" cy="4801314"/>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Starting in January 2018, we will re-compute existing outcome data in SPARQ using the formulas for the new WIOA outcome measures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We will then create a cross-walk from the old to new performance measures, analyze the correlation between the two sets of measures, and use the data to create a baseline for the new goals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We will share this analysis with the grantees as soon as it is available  </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DOL will also use the analysis to provide TA to any grantees that appear to be having difficulty with the new measures or with any of the existing measures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34074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947" y="287382"/>
            <a:ext cx="7955280" cy="1355726"/>
          </a:xfrm>
        </p:spPr>
        <p:txBody>
          <a:bodyPr>
            <a:normAutofit fontScale="90000"/>
          </a:bodyPr>
          <a:lstStyle/>
          <a:p>
            <a:pPr lvl="0" algn="ctr" defTabSz="457200">
              <a:lnSpc>
                <a:spcPct val="100000"/>
              </a:lnSpc>
              <a:spcBef>
                <a:spcPts val="0"/>
              </a:spcBef>
            </a:pPr>
            <a:r>
              <a:rPr lang="en-US" sz="4000" cap="small" spc="40" dirty="0">
                <a:gradFill>
                  <a:gsLst>
                    <a:gs pos="0">
                      <a:srgbClr val="004874"/>
                    </a:gs>
                    <a:gs pos="100000">
                      <a:srgbClr val="041F36"/>
                    </a:gs>
                  </a:gsLst>
                  <a:lin ang="5400000" scaled="1"/>
                </a:gradFill>
                <a:effectLst/>
                <a:latin typeface="Franklin Gothic Medium" panose="020B0603020102020204" pitchFamily="34" charset="0"/>
              </a:rPr>
              <a:t>Statistical Adjustment Model</a:t>
            </a:r>
            <a:br>
              <a:rPr lang="en-US" sz="4000" cap="small" spc="40" dirty="0">
                <a:gradFill>
                  <a:gsLst>
                    <a:gs pos="0">
                      <a:srgbClr val="004874"/>
                    </a:gs>
                    <a:gs pos="100000">
                      <a:srgbClr val="041F36"/>
                    </a:gs>
                  </a:gsLst>
                  <a:lin ang="5400000" scaled="1"/>
                </a:gradFill>
                <a:effectLst/>
                <a:latin typeface="Franklin Gothic Medium" panose="020B0603020102020204" pitchFamily="34" charset="0"/>
              </a:rPr>
            </a:br>
            <a:r>
              <a:rPr lang="en-US" sz="3200" b="0" cap="small" spc="40" dirty="0">
                <a:gradFill>
                  <a:gsLst>
                    <a:gs pos="0">
                      <a:srgbClr val="004874"/>
                    </a:gs>
                    <a:gs pos="100000">
                      <a:srgbClr val="041F36"/>
                    </a:gs>
                  </a:gsLst>
                  <a:lin ang="5400000" scaled="1"/>
                </a:gradFill>
                <a:effectLst/>
                <a:latin typeface="Franklin Gothic Medium" panose="020B0603020102020204" pitchFamily="34" charset="0"/>
              </a:rPr>
              <a:t>                                    </a:t>
            </a:r>
            <a:r>
              <a:rPr lang="en-US" sz="1600" b="0" dirty="0">
                <a:solidFill>
                  <a:prstClr val="black">
                    <a:lumMod val="75000"/>
                    <a:lumOff val="25000"/>
                  </a:prstClr>
                </a:solidFill>
                <a:effectLst/>
                <a:ea typeface="+mn-ea"/>
                <a:cs typeface="+mn-cs"/>
              </a:rPr>
              <a:t>(IFR §641.720(c) and .740(a), </a:t>
            </a:r>
            <a:r>
              <a:rPr lang="en-US" sz="1600" b="0" dirty="0">
                <a:solidFill>
                  <a:prstClr val="black"/>
                </a:solidFill>
                <a:effectLst/>
                <a:ea typeface="+mn-ea"/>
                <a:cs typeface="+mn-cs"/>
              </a:rPr>
              <a:t>Preamble page 56876)</a:t>
            </a:r>
            <a:br>
              <a:rPr lang="en-US" sz="1600" b="0" dirty="0">
                <a:solidFill>
                  <a:prstClr val="black"/>
                </a:solidFill>
                <a:effectLst/>
                <a:ea typeface="+mn-ea"/>
                <a:cs typeface="+mn-cs"/>
              </a:rPr>
            </a:br>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24</a:t>
            </a:fld>
            <a:endParaRPr lang="en-US"/>
          </a:p>
        </p:txBody>
      </p:sp>
      <p:sp>
        <p:nvSpPr>
          <p:cNvPr id="4" name="Rectangle 3"/>
          <p:cNvSpPr/>
          <p:nvPr/>
        </p:nvSpPr>
        <p:spPr>
          <a:xfrm>
            <a:off x="174171" y="1226633"/>
            <a:ext cx="8116389" cy="5016758"/>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The negotiated goals must: </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600" b="0" i="0" u="none" strike="noStrike" kern="0" cap="none" spc="0" normalizeH="0" baseline="0" noProof="0" dirty="0">
              <a:ln>
                <a:noFill/>
              </a:ln>
              <a:solidFill>
                <a:prstClr val="black"/>
              </a:solidFill>
              <a:effectLst/>
              <a:uLnTx/>
              <a:uFillTx/>
            </a:endParaRPr>
          </a:p>
          <a:p>
            <a:pPr marL="1257300" marR="0" lvl="2" indent="-342900" defTabSz="914400" eaLnBrk="1" fontAlgn="auto" latinLnBrk="0" hangingPunct="1">
              <a:lnSpc>
                <a:spcPct val="100000"/>
              </a:lnSpc>
              <a:spcBef>
                <a:spcPts val="0"/>
              </a:spcBef>
              <a:spcAft>
                <a:spcPts val="0"/>
              </a:spcAft>
              <a:buClr>
                <a:srgbClr val="9D1C30"/>
              </a:buClr>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rPr>
              <a:t>Take account of how the grantee’s goals compare to the goals for other grantees</a:t>
            </a:r>
          </a:p>
          <a:p>
            <a:pPr marL="1257300" marR="0" lvl="2" indent="-342900" defTabSz="914400" eaLnBrk="1" fontAlgn="auto" latinLnBrk="0" hangingPunct="1">
              <a:lnSpc>
                <a:spcPct val="100000"/>
              </a:lnSpc>
              <a:spcBef>
                <a:spcPts val="0"/>
              </a:spcBef>
              <a:spcAft>
                <a:spcPts val="0"/>
              </a:spcAft>
              <a:buClr>
                <a:srgbClr val="9D1C30"/>
              </a:buClr>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rPr>
              <a:t>Be adjusted using an objective statistical model based on the WIOA model </a:t>
            </a:r>
          </a:p>
          <a:p>
            <a:pPr marL="1257300" marR="0" lvl="2" indent="-342900" defTabSz="914400" eaLnBrk="1" fontAlgn="auto" latinLnBrk="0" hangingPunct="1">
              <a:lnSpc>
                <a:spcPct val="100000"/>
              </a:lnSpc>
              <a:spcBef>
                <a:spcPts val="0"/>
              </a:spcBef>
              <a:spcAft>
                <a:spcPts val="0"/>
              </a:spcAft>
              <a:buClr>
                <a:srgbClr val="9D1C30"/>
              </a:buClr>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rPr>
              <a:t>Promote continuous improvement and optimize return on the investment of federal funds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6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The current SCSEP statistical model, like the WIOA model, includes participants’ characteristics and the economic conditions in their geographic areas  </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endParaRPr kumimoji="0" lang="en-US" sz="16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rPr>
              <a:t>We will review the model to see if any additional aspects of the WIOA model should be incorporated into the SCSEP model or if other changes are appropriate</a:t>
            </a:r>
          </a:p>
        </p:txBody>
      </p:sp>
    </p:spTree>
    <p:extLst>
      <p:ext uri="{BB962C8B-B14F-4D97-AF65-F5344CB8AC3E}">
        <p14:creationId xmlns:p14="http://schemas.microsoft.com/office/powerpoint/2010/main" val="309157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16" y="435429"/>
            <a:ext cx="7955280" cy="1347017"/>
          </a:xfrm>
        </p:spPr>
        <p:txBody>
          <a:bodyPr>
            <a:normAutofit fontScale="90000"/>
          </a:bodyPr>
          <a:lstStyle/>
          <a:p>
            <a:pPr lvl="0" algn="ctr" defTabSz="457200">
              <a:lnSpc>
                <a:spcPct val="100000"/>
              </a:lnSpc>
              <a:spcBef>
                <a:spcPts val="0"/>
              </a:spcBef>
            </a:pPr>
            <a:r>
              <a:rPr lang="en-US" sz="3600" cap="small" spc="40" dirty="0">
                <a:gradFill>
                  <a:gsLst>
                    <a:gs pos="0">
                      <a:srgbClr val="004874"/>
                    </a:gs>
                    <a:gs pos="100000">
                      <a:srgbClr val="041F36"/>
                    </a:gs>
                  </a:gsLst>
                  <a:lin ang="5400000" scaled="1"/>
                </a:gradFill>
                <a:effectLst/>
                <a:latin typeface="Franklin Gothic Medium" panose="020B0603020102020204" pitchFamily="34" charset="0"/>
              </a:rPr>
              <a:t>Annual Evaluation of Grantee Performance</a:t>
            </a:r>
            <a:br>
              <a:rPr lang="en-US" sz="3000" b="0" cap="small" spc="40" dirty="0">
                <a:gradFill>
                  <a:gsLst>
                    <a:gs pos="0">
                      <a:srgbClr val="004874"/>
                    </a:gs>
                    <a:gs pos="100000">
                      <a:srgbClr val="041F36"/>
                    </a:gs>
                  </a:gsLst>
                  <a:lin ang="5400000" scaled="1"/>
                </a:gradFill>
                <a:effectLst/>
                <a:latin typeface="Franklin Gothic Medium" panose="020B0603020102020204" pitchFamily="34" charset="0"/>
              </a:rPr>
            </a:br>
            <a:r>
              <a:rPr lang="en-US" sz="3000" b="0" cap="small" spc="40" dirty="0">
                <a:gradFill>
                  <a:gsLst>
                    <a:gs pos="0">
                      <a:srgbClr val="004874"/>
                    </a:gs>
                    <a:gs pos="100000">
                      <a:srgbClr val="041F36"/>
                    </a:gs>
                  </a:gsLst>
                  <a:lin ang="5400000" scaled="1"/>
                </a:gradFill>
                <a:effectLst/>
                <a:latin typeface="Franklin Gothic Medium" panose="020B0603020102020204" pitchFamily="34" charset="0"/>
              </a:rPr>
              <a:t>                                            </a:t>
            </a:r>
            <a:r>
              <a:rPr lang="en-US" sz="1600" b="0" dirty="0">
                <a:solidFill>
                  <a:prstClr val="black"/>
                </a:solidFill>
                <a:effectLst/>
                <a:ea typeface="+mn-ea"/>
                <a:cs typeface="+mn-cs"/>
              </a:rPr>
              <a:t>(IFR §641.740, Preamble pages 56977-56878)</a:t>
            </a:r>
            <a:br>
              <a:rPr lang="en-US" sz="1600" b="0" dirty="0">
                <a:solidFill>
                  <a:prstClr val="black"/>
                </a:solidFill>
                <a:effectLst/>
                <a:ea typeface="+mn-ea"/>
                <a:cs typeface="+mn-cs"/>
              </a:rPr>
            </a:br>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25</a:t>
            </a:fld>
            <a:endParaRPr lang="en-US"/>
          </a:p>
        </p:txBody>
      </p:sp>
      <p:sp>
        <p:nvSpPr>
          <p:cNvPr id="4" name="Rectangle 3"/>
          <p:cNvSpPr/>
          <p:nvPr/>
        </p:nvSpPr>
        <p:spPr>
          <a:xfrm>
            <a:off x="400594" y="1379705"/>
            <a:ext cx="7750628" cy="4801314"/>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Performance for each year is evaluated at the end of that year</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Goals will be readjusted under the statistical model using the latest available data at the time of each annual evaluation</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No change in the formal standard for the evaluation of performance: &lt;80% of aggregate performance, 80%-100%, and &gt; 100%. </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No change in the consequences</a:t>
            </a:r>
          </a:p>
          <a:p>
            <a:pPr marL="1200150" marR="0" lvl="2" indent="-285750" defTabSz="914400" eaLnBrk="1" fontAlgn="auto" latinLnBrk="0" hangingPunct="1">
              <a:lnSpc>
                <a:spcPct val="100000"/>
              </a:lnSpc>
              <a:spcBef>
                <a:spcPts val="0"/>
              </a:spcBef>
              <a:spcAft>
                <a:spcPts val="0"/>
              </a:spcAft>
              <a:buClr>
                <a:srgbClr val="9D1C30"/>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rPr>
              <a:t>Failure to meet expected levels of performance in any year requires TA and corrective action</a:t>
            </a:r>
          </a:p>
          <a:p>
            <a:pPr marL="1200150" marR="0" lvl="2" indent="-285750" defTabSz="914400" eaLnBrk="1" fontAlgn="auto" latinLnBrk="0" hangingPunct="1">
              <a:lnSpc>
                <a:spcPct val="100000"/>
              </a:lnSpc>
              <a:spcBef>
                <a:spcPts val="0"/>
              </a:spcBef>
              <a:spcAft>
                <a:spcPts val="0"/>
              </a:spcAft>
              <a:buClr>
                <a:srgbClr val="9D1C30"/>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rPr>
              <a:t>Failure to meet expected levels of performance for 4 years (national grantees) or 3 years (state grantees) results in loss of grant for the next period </a:t>
            </a:r>
          </a:p>
          <a:p>
            <a:pPr marL="1657350" marR="0" lvl="3"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ü"/>
              <a:tabLst/>
              <a:defRPr/>
            </a:pPr>
            <a:r>
              <a:rPr kumimoji="0" lang="en-US" sz="1800" b="0" i="0" u="none" strike="noStrike" kern="0" cap="none" spc="0" normalizeH="0" baseline="0" noProof="0" dirty="0">
                <a:ln>
                  <a:noFill/>
                </a:ln>
                <a:solidFill>
                  <a:prstClr val="black"/>
                </a:solidFill>
                <a:effectLst/>
                <a:uLnTx/>
                <a:uFillTx/>
              </a:rPr>
              <a:t>Look-back period for sanctions includes years under the current performance measures, as well as years under the new measures</a:t>
            </a:r>
          </a:p>
          <a:p>
            <a:pPr marL="285750" marR="0" lvl="0" indent="-285750" defTabSz="914400" eaLnBrk="1" fontAlgn="auto" latinLnBrk="0" hangingPunct="1">
              <a:lnSpc>
                <a:spcPct val="100000"/>
              </a:lnSpc>
              <a:spcBef>
                <a:spcPts val="0"/>
              </a:spcBef>
              <a:spcAft>
                <a:spcPts val="0"/>
              </a:spcAft>
              <a:buClr>
                <a:srgbClr val="9D1C30"/>
              </a:buClr>
              <a:buSzTx/>
              <a:buFont typeface="Wingdings" panose="05000000000000000000" pitchFamily="2" charset="2"/>
              <a:buChar char="Ø"/>
              <a:tabLst/>
              <a:defRPr/>
            </a:pPr>
            <a:r>
              <a:rPr kumimoji="0" lang="en-US" sz="1800" b="0" i="0" u="none" strike="noStrike" kern="0" cap="none" spc="0" normalizeH="0" baseline="0" noProof="0" dirty="0">
                <a:ln>
                  <a:noFill/>
                </a:ln>
                <a:solidFill>
                  <a:prstClr val="black"/>
                </a:solidFill>
                <a:effectLst/>
                <a:uLnTx/>
                <a:uFillTx/>
              </a:rPr>
              <a:t>DOL will continue to examine each grantee’s actual performance (compared to nationwide average) on each of the performance measures for purposes of TA</a:t>
            </a:r>
          </a:p>
        </p:txBody>
      </p:sp>
    </p:spTree>
    <p:extLst>
      <p:ext uri="{BB962C8B-B14F-4D97-AF65-F5344CB8AC3E}">
        <p14:creationId xmlns:p14="http://schemas.microsoft.com/office/powerpoint/2010/main" val="2735748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457200">
              <a:lnSpc>
                <a:spcPct val="100000"/>
              </a:lnSpc>
              <a:spcBef>
                <a:spcPts val="0"/>
              </a:spcBef>
            </a:pPr>
            <a:r>
              <a:rPr lang="en-US" sz="3000" b="0" dirty="0">
                <a:solidFill>
                  <a:prstClr val="black"/>
                </a:solidFill>
                <a:effectLst/>
                <a:ea typeface="+mn-ea"/>
                <a:cs typeface="+mn-cs"/>
              </a:rPr>
              <a:t>What Are The Indicators Of Effectiveness? </a:t>
            </a:r>
            <a:br>
              <a:rPr lang="en-US" sz="3000" b="0" dirty="0">
                <a:solidFill>
                  <a:prstClr val="black"/>
                </a:solidFill>
                <a:effectLst/>
                <a:ea typeface="+mn-ea"/>
                <a:cs typeface="+mn-cs"/>
              </a:rPr>
            </a:br>
            <a:endParaRPr lang="en-US" dirty="0"/>
          </a:p>
        </p:txBody>
      </p:sp>
      <p:sp>
        <p:nvSpPr>
          <p:cNvPr id="3" name="Content Placeholder 2"/>
          <p:cNvSpPr>
            <a:spLocks noGrp="1"/>
          </p:cNvSpPr>
          <p:nvPr>
            <p:ph idx="1"/>
          </p:nvPr>
        </p:nvSpPr>
        <p:spPr>
          <a:xfrm>
            <a:off x="1503267" y="2214253"/>
            <a:ext cx="7364627" cy="3693690"/>
          </a:xfrm>
        </p:spPr>
        <p:txBody>
          <a:bodyPr/>
          <a:lstStyle/>
          <a:p>
            <a:r>
              <a:rPr lang="en-US" sz="2300" dirty="0"/>
              <a:t>Your effectiveness in meeting your  performance goals</a:t>
            </a:r>
            <a:endParaRPr lang="en-US" sz="2300" dirty="0">
              <a:solidFill>
                <a:srgbClr val="FF0000"/>
              </a:solidFill>
            </a:endParaRPr>
          </a:p>
          <a:p>
            <a:r>
              <a:rPr lang="en-US" sz="2300" dirty="0"/>
              <a:t>How efficiently you fill employers’ job orders</a:t>
            </a:r>
            <a:endParaRPr lang="en-US" sz="2300" strike="sngStrike" dirty="0">
              <a:solidFill>
                <a:srgbClr val="FF0000"/>
              </a:solidFill>
            </a:endParaRPr>
          </a:p>
          <a:p>
            <a:r>
              <a:rPr lang="en-US" sz="2300" dirty="0"/>
              <a:t>The combined results of customers’ assessments of the services received by each of the three customer groups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26</a:t>
            </a:fld>
            <a:endParaRPr lang="en-US"/>
          </a:p>
        </p:txBody>
      </p:sp>
    </p:spTree>
    <p:extLst>
      <p:ext uri="{BB962C8B-B14F-4D97-AF65-F5344CB8AC3E}">
        <p14:creationId xmlns:p14="http://schemas.microsoft.com/office/powerpoint/2010/main" val="3981367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457200">
              <a:lnSpc>
                <a:spcPct val="100000"/>
              </a:lnSpc>
              <a:spcBef>
                <a:spcPts val="0"/>
              </a:spcBef>
            </a:pPr>
            <a:r>
              <a:rPr lang="en-US" sz="3000" b="0" dirty="0">
                <a:solidFill>
                  <a:prstClr val="black"/>
                </a:solidFill>
                <a:effectLst/>
                <a:ea typeface="+mn-ea"/>
                <a:cs typeface="+mn-cs"/>
              </a:rPr>
              <a:t>Who Are Those Three Customer Groups?  </a:t>
            </a:r>
            <a:br>
              <a:rPr lang="en-US" sz="3000" b="0" dirty="0">
                <a:solidFill>
                  <a:prstClr val="black"/>
                </a:solidFill>
                <a:effectLst/>
                <a:ea typeface="+mn-ea"/>
                <a:cs typeface="+mn-cs"/>
              </a:rPr>
            </a:br>
            <a:endParaRPr lang="en-US" dirty="0"/>
          </a:p>
        </p:txBody>
      </p:sp>
      <p:sp>
        <p:nvSpPr>
          <p:cNvPr id="3" name="Content Placeholder 2"/>
          <p:cNvSpPr>
            <a:spLocks noGrp="1"/>
          </p:cNvSpPr>
          <p:nvPr>
            <p:ph idx="1"/>
          </p:nvPr>
        </p:nvSpPr>
        <p:spPr>
          <a:xfrm>
            <a:off x="1503267" y="2310047"/>
            <a:ext cx="7364627" cy="3693690"/>
          </a:xfrm>
        </p:spPr>
        <p:txBody>
          <a:bodyPr/>
          <a:lstStyle/>
          <a:p>
            <a:r>
              <a:rPr lang="en-US" dirty="0"/>
              <a:t>Employer</a:t>
            </a:r>
          </a:p>
          <a:p>
            <a:r>
              <a:rPr lang="en-US" dirty="0"/>
              <a:t>U.S. Department of Labor</a:t>
            </a:r>
          </a:p>
          <a:p>
            <a:r>
              <a:rPr lang="en-US" dirty="0"/>
              <a:t>Participants</a:t>
            </a:r>
          </a:p>
          <a:p>
            <a:r>
              <a:rPr lang="en-US" dirty="0"/>
              <a:t>Grantees</a:t>
            </a:r>
          </a:p>
          <a:p>
            <a:r>
              <a:rPr lang="en-US" dirty="0"/>
              <a:t>Older Workers Unit </a:t>
            </a:r>
          </a:p>
          <a:p>
            <a:r>
              <a:rPr lang="en-US" dirty="0"/>
              <a:t>Host Agencies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27</a:t>
            </a:fld>
            <a:endParaRPr lang="en-US"/>
          </a:p>
        </p:txBody>
      </p:sp>
    </p:spTree>
    <p:extLst>
      <p:ext uri="{BB962C8B-B14F-4D97-AF65-F5344CB8AC3E}">
        <p14:creationId xmlns:p14="http://schemas.microsoft.com/office/powerpoint/2010/main" val="304984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28</a:t>
            </a:fld>
            <a:endParaRPr lang="en-US"/>
          </a:p>
        </p:txBody>
      </p:sp>
    </p:spTree>
    <p:extLst>
      <p:ext uri="{BB962C8B-B14F-4D97-AF65-F5344CB8AC3E}">
        <p14:creationId xmlns:p14="http://schemas.microsoft.com/office/powerpoint/2010/main" val="1436189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5373-2CAF-4994-8B36-63B2CBEEE88B}"/>
              </a:ext>
            </a:extLst>
          </p:cNvPr>
          <p:cNvSpPr>
            <a:spLocks noGrp="1"/>
          </p:cNvSpPr>
          <p:nvPr>
            <p:ph type="title"/>
          </p:nvPr>
        </p:nvSpPr>
        <p:spPr>
          <a:xfrm>
            <a:off x="926737" y="2524852"/>
            <a:ext cx="7110730" cy="1051560"/>
          </a:xfrm>
        </p:spPr>
        <p:txBody>
          <a:bodyPr>
            <a:normAutofit/>
          </a:bodyPr>
          <a:lstStyle/>
          <a:p>
            <a:r>
              <a:rPr lang="en-US" sz="4000" dirty="0">
                <a:solidFill>
                  <a:srgbClr val="242021"/>
                </a:solidFill>
                <a:effectLst>
                  <a:outerShdw blurRad="38100" dist="38100" dir="2700000" algn="tl">
                    <a:srgbClr val="000000">
                      <a:alpha val="43137"/>
                    </a:srgbClr>
                  </a:outerShdw>
                </a:effectLst>
                <a:latin typeface="Franklin Gothic Medium" panose="020B0603020102020204" pitchFamily="34" charset="0"/>
                <a:ea typeface="+mn-ea"/>
                <a:cs typeface="+mn-cs"/>
              </a:rPr>
              <a:t>Next Steps – What’s Coming Up</a:t>
            </a:r>
            <a:endParaRPr lang="en-US" dirty="0">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39BDFF66-F79D-4F60-92A4-8E091E4D904D}"/>
              </a:ext>
            </a:extLst>
          </p:cNvPr>
          <p:cNvSpPr>
            <a:spLocks noGrp="1"/>
          </p:cNvSpPr>
          <p:nvPr>
            <p:ph type="sldNum" sz="quarter" idx="10"/>
          </p:nvPr>
        </p:nvSpPr>
        <p:spPr/>
        <p:txBody>
          <a:bodyPr/>
          <a:lstStyle/>
          <a:p>
            <a:fld id="{706D636C-90A3-4979-BA37-BAB384B22101}" type="slidenum">
              <a:rPr lang="en-US" smtClean="0"/>
              <a:pPr/>
              <a:t>29</a:t>
            </a:fld>
            <a:endParaRPr lang="en-US"/>
          </a:p>
        </p:txBody>
      </p:sp>
      <p:sp>
        <p:nvSpPr>
          <p:cNvPr id="6" name="Text Placeholder 5"/>
          <p:cNvSpPr>
            <a:spLocks noGrp="1"/>
          </p:cNvSpPr>
          <p:nvPr>
            <p:ph type="body" sz="half" idx="2"/>
          </p:nvPr>
        </p:nvSpPr>
        <p:spPr/>
        <p:txBody>
          <a:bodyPr/>
          <a:lstStyle/>
          <a:p>
            <a:r>
              <a:rPr lang="en-US" dirty="0"/>
              <a:t>4</a:t>
            </a:r>
          </a:p>
        </p:txBody>
      </p:sp>
      <p:pic>
        <p:nvPicPr>
          <p:cNvPr id="7" name="Picture 6"/>
          <p:cNvPicPr>
            <a:picLocks noChangeAspect="1"/>
          </p:cNvPicPr>
          <p:nvPr/>
        </p:nvPicPr>
        <p:blipFill>
          <a:blip r:embed="rId2"/>
          <a:stretch>
            <a:fillRect/>
          </a:stretch>
        </p:blipFill>
        <p:spPr>
          <a:xfrm>
            <a:off x="926737" y="4004675"/>
            <a:ext cx="1871634" cy="1865538"/>
          </a:xfrm>
          <a:prstGeom prst="rect">
            <a:avLst/>
          </a:prstGeom>
        </p:spPr>
      </p:pic>
    </p:spTree>
    <p:extLst>
      <p:ext uri="{BB962C8B-B14F-4D97-AF65-F5344CB8AC3E}">
        <p14:creationId xmlns:p14="http://schemas.microsoft.com/office/powerpoint/2010/main" val="405690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9EB6CA-D8C2-4C4F-8791-8FE410CCF4D3}"/>
              </a:ext>
            </a:extLst>
          </p:cNvPr>
          <p:cNvSpPr>
            <a:spLocks noGrp="1"/>
          </p:cNvSpPr>
          <p:nvPr>
            <p:ph idx="1"/>
          </p:nvPr>
        </p:nvSpPr>
        <p:spPr/>
        <p:txBody>
          <a:bodyPr>
            <a:normAutofit fontScale="77500" lnSpcReduction="20000"/>
          </a:bodyPr>
          <a:lstStyle/>
          <a:p>
            <a:pPr lvl="0">
              <a:buClr>
                <a:srgbClr val="9E1C30"/>
              </a:buClr>
            </a:pPr>
            <a:r>
              <a:rPr lang="en-US" sz="32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Steven Rietzke</a:t>
            </a:r>
          </a:p>
          <a:p>
            <a:pPr lvl="0" defTabSz="457200">
              <a:lnSpc>
                <a:spcPct val="110000"/>
              </a:lnSpc>
              <a:spcBef>
                <a:spcPts val="0"/>
              </a:spcBef>
              <a:buClr>
                <a:srgbClr val="752832"/>
              </a:buClr>
            </a:pPr>
            <a:r>
              <a:rPr lang="en-US" sz="2000" b="0" dirty="0">
                <a:solidFill>
                  <a:prstClr val="black">
                    <a:lumMod val="75000"/>
                    <a:lumOff val="25000"/>
                  </a:prstClr>
                </a:solidFill>
                <a:effectLst/>
                <a:latin typeface="Arial" panose="020B0604020202020204" pitchFamily="34" charset="0"/>
                <a:cs typeface="Arial" panose="020B0604020202020204" pitchFamily="34" charset="0"/>
              </a:rPr>
              <a:t>U.S. Department of Labor </a:t>
            </a:r>
          </a:p>
          <a:p>
            <a:pPr lvl="0" defTabSz="457200">
              <a:lnSpc>
                <a:spcPct val="110000"/>
              </a:lnSpc>
              <a:spcBef>
                <a:spcPts val="0"/>
              </a:spcBef>
              <a:buClr>
                <a:srgbClr val="752832"/>
              </a:buClr>
            </a:pPr>
            <a:r>
              <a:rPr lang="en-US" sz="2000" b="0" dirty="0">
                <a:solidFill>
                  <a:prstClr val="black">
                    <a:lumMod val="75000"/>
                    <a:lumOff val="25000"/>
                  </a:prstClr>
                </a:solidFill>
                <a:effectLst/>
                <a:latin typeface="Arial" panose="020B0604020202020204" pitchFamily="34" charset="0"/>
                <a:cs typeface="Arial" panose="020B0604020202020204" pitchFamily="34" charset="0"/>
              </a:rPr>
              <a:t>Employment and Training Administration </a:t>
            </a:r>
          </a:p>
          <a:p>
            <a:pPr lvl="0" defTabSz="457200">
              <a:lnSpc>
                <a:spcPct val="110000"/>
              </a:lnSpc>
              <a:spcBef>
                <a:spcPts val="0"/>
              </a:spcBef>
              <a:buClr>
                <a:srgbClr val="752832"/>
              </a:buClr>
            </a:pPr>
            <a:r>
              <a:rPr lang="en-US" sz="2000" b="0" dirty="0">
                <a:solidFill>
                  <a:prstClr val="black">
                    <a:lumMod val="75000"/>
                    <a:lumOff val="25000"/>
                  </a:prstClr>
                </a:solidFill>
                <a:effectLst/>
                <a:latin typeface="Arial" panose="020B0604020202020204" pitchFamily="34" charset="0"/>
                <a:cs typeface="Arial" panose="020B0604020202020204" pitchFamily="34" charset="0"/>
              </a:rPr>
              <a:t>National SCSEP Team </a:t>
            </a:r>
          </a:p>
          <a:p>
            <a:endParaRPr lang="en-US" dirty="0"/>
          </a:p>
        </p:txBody>
      </p:sp>
      <p:sp>
        <p:nvSpPr>
          <p:cNvPr id="3" name="Slide Number Placeholder 2">
            <a:extLst>
              <a:ext uri="{FF2B5EF4-FFF2-40B4-BE49-F238E27FC236}">
                <a16:creationId xmlns:a16="http://schemas.microsoft.com/office/drawing/2014/main" id="{D5C04AE6-C0BD-4087-86D8-3481F9A6528B}"/>
              </a:ext>
            </a:extLst>
          </p:cNvPr>
          <p:cNvSpPr>
            <a:spLocks noGrp="1"/>
          </p:cNvSpPr>
          <p:nvPr>
            <p:ph type="sldNum" sz="quarter" idx="10"/>
          </p:nvPr>
        </p:nvSpPr>
        <p:spPr/>
        <p:txBody>
          <a:bodyPr/>
          <a:lstStyle/>
          <a:p>
            <a:fld id="{706D636C-90A3-4979-BA37-BAB384B22101}" type="slidenum">
              <a:rPr lang="en-US" smtClean="0"/>
              <a:pPr/>
              <a:t>3</a:t>
            </a:fld>
            <a:endParaRPr lang="en-US"/>
          </a:p>
        </p:txBody>
      </p:sp>
      <p:sp>
        <p:nvSpPr>
          <p:cNvPr id="7" name="Content Placeholder 6">
            <a:extLst>
              <a:ext uri="{FF2B5EF4-FFF2-40B4-BE49-F238E27FC236}">
                <a16:creationId xmlns:a16="http://schemas.microsoft.com/office/drawing/2014/main" id="{B15C7BBC-1D16-476A-9F3B-B163B38D9E32}"/>
              </a:ext>
            </a:extLst>
          </p:cNvPr>
          <p:cNvSpPr>
            <a:spLocks noGrp="1"/>
          </p:cNvSpPr>
          <p:nvPr>
            <p:ph idx="12"/>
          </p:nvPr>
        </p:nvSpPr>
        <p:spPr/>
        <p:txBody>
          <a:bodyPr>
            <a:normAutofit lnSpcReduction="10000"/>
          </a:bodyPr>
          <a:lstStyle/>
          <a:p>
            <a:pPr lvl="0">
              <a:buClr>
                <a:srgbClr val="9E1C30"/>
              </a:buClr>
            </a:pPr>
            <a:r>
              <a:rPr lang="en-US" sz="24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Bennett Pudlin </a:t>
            </a:r>
          </a:p>
          <a:p>
            <a:pPr lvl="0" defTabSz="457200">
              <a:lnSpc>
                <a:spcPct val="110000"/>
              </a:lnSpc>
              <a:spcBef>
                <a:spcPts val="0"/>
              </a:spcBef>
              <a:buClr>
                <a:srgbClr val="752832"/>
              </a:buClr>
            </a:pPr>
            <a:r>
              <a:rPr lang="en-US" sz="1600" b="0" dirty="0">
                <a:solidFill>
                  <a:prstClr val="black">
                    <a:lumMod val="75000"/>
                    <a:lumOff val="25000"/>
                  </a:prstClr>
                </a:solidFill>
                <a:effectLst/>
                <a:latin typeface="Arial" panose="020B0604020202020204" pitchFamily="34" charset="0"/>
                <a:cs typeface="Arial" panose="020B0604020202020204" pitchFamily="34" charset="0"/>
              </a:rPr>
              <a:t>U.S. Department of Labor </a:t>
            </a:r>
          </a:p>
          <a:p>
            <a:pPr lvl="0" defTabSz="457200">
              <a:lnSpc>
                <a:spcPct val="110000"/>
              </a:lnSpc>
              <a:spcBef>
                <a:spcPts val="0"/>
              </a:spcBef>
              <a:buClr>
                <a:srgbClr val="752832"/>
              </a:buClr>
            </a:pPr>
            <a:r>
              <a:rPr lang="en-US" sz="1600" b="0" dirty="0">
                <a:solidFill>
                  <a:prstClr val="black">
                    <a:lumMod val="75000"/>
                    <a:lumOff val="25000"/>
                  </a:prstClr>
                </a:solidFill>
                <a:effectLst/>
                <a:latin typeface="Arial" panose="020B0604020202020204" pitchFamily="34" charset="0"/>
                <a:cs typeface="Arial" panose="020B0604020202020204" pitchFamily="34" charset="0"/>
              </a:rPr>
              <a:t>Employment and Training Administration </a:t>
            </a:r>
          </a:p>
          <a:p>
            <a:pPr lvl="0" defTabSz="457200">
              <a:lnSpc>
                <a:spcPct val="110000"/>
              </a:lnSpc>
              <a:spcBef>
                <a:spcPts val="0"/>
              </a:spcBef>
              <a:buClr>
                <a:srgbClr val="752832"/>
              </a:buClr>
            </a:pPr>
            <a:r>
              <a:rPr lang="en-US" sz="1600" b="0" dirty="0">
                <a:solidFill>
                  <a:prstClr val="black">
                    <a:lumMod val="75000"/>
                    <a:lumOff val="25000"/>
                  </a:prstClr>
                </a:solidFill>
                <a:effectLst/>
                <a:latin typeface="Arial" panose="020B0604020202020204" pitchFamily="34" charset="0"/>
                <a:cs typeface="Arial" panose="020B0604020202020204" pitchFamily="34" charset="0"/>
              </a:rPr>
              <a:t>National SCSEP Team </a:t>
            </a:r>
          </a:p>
          <a:p>
            <a:endParaRPr lang="en-US" dirty="0"/>
          </a:p>
        </p:txBody>
      </p:sp>
      <p:sp>
        <p:nvSpPr>
          <p:cNvPr id="9" name="Content Placeholder 8">
            <a:extLst>
              <a:ext uri="{FF2B5EF4-FFF2-40B4-BE49-F238E27FC236}">
                <a16:creationId xmlns:a16="http://schemas.microsoft.com/office/drawing/2014/main" id="{22235621-0C8F-454B-9CE4-F14503AE0FE4}"/>
              </a:ext>
            </a:extLst>
          </p:cNvPr>
          <p:cNvSpPr>
            <a:spLocks noGrp="1"/>
          </p:cNvSpPr>
          <p:nvPr>
            <p:ph idx="14"/>
          </p:nvPr>
        </p:nvSpPr>
        <p:spPr/>
        <p:txBody>
          <a:bodyPr/>
          <a:lstStyle/>
          <a:p>
            <a:pPr lvl="0">
              <a:buClr>
                <a:srgbClr val="9E1C30"/>
              </a:buClr>
            </a:pPr>
            <a:r>
              <a:rPr lang="en-US" sz="24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Ron Schack </a:t>
            </a:r>
          </a:p>
          <a:p>
            <a:pPr lvl="0" defTabSz="457200">
              <a:lnSpc>
                <a:spcPct val="100000"/>
              </a:lnSpc>
              <a:spcBef>
                <a:spcPts val="0"/>
              </a:spcBef>
              <a:buClr>
                <a:srgbClr val="752832"/>
              </a:buClr>
              <a:defRPr/>
            </a:pPr>
            <a:r>
              <a:rPr lang="en-US" sz="1600" b="0" dirty="0">
                <a:solidFill>
                  <a:sysClr val="windowText" lastClr="000000">
                    <a:lumMod val="75000"/>
                    <a:lumOff val="25000"/>
                  </a:sysClr>
                </a:solidFill>
                <a:effectLst/>
                <a:latin typeface="Arial" panose="020B0604020202020204" pitchFamily="34" charset="0"/>
                <a:ea typeface="+mn-ea"/>
                <a:cs typeface="Arial" panose="020B0604020202020204" pitchFamily="34" charset="0"/>
              </a:rPr>
              <a:t>U.S. Department of Labor</a:t>
            </a:r>
          </a:p>
          <a:p>
            <a:pPr lvl="0" defTabSz="457200">
              <a:lnSpc>
                <a:spcPct val="100000"/>
              </a:lnSpc>
              <a:spcBef>
                <a:spcPts val="0"/>
              </a:spcBef>
              <a:buClr>
                <a:srgbClr val="752832"/>
              </a:buClr>
              <a:defRPr/>
            </a:pPr>
            <a:r>
              <a:rPr lang="en-US" sz="1600" b="0" dirty="0">
                <a:solidFill>
                  <a:sysClr val="windowText" lastClr="000000">
                    <a:lumMod val="75000"/>
                    <a:lumOff val="25000"/>
                  </a:sysClr>
                </a:solidFill>
                <a:effectLst/>
                <a:latin typeface="Arial" panose="020B0604020202020204" pitchFamily="34" charset="0"/>
                <a:ea typeface="+mn-ea"/>
                <a:cs typeface="Arial" panose="020B0604020202020204" pitchFamily="34" charset="0"/>
              </a:rPr>
              <a:t>Employment and Training Administration </a:t>
            </a:r>
          </a:p>
          <a:p>
            <a:pPr lvl="0" defTabSz="457200">
              <a:lnSpc>
                <a:spcPct val="100000"/>
              </a:lnSpc>
              <a:spcBef>
                <a:spcPts val="0"/>
              </a:spcBef>
              <a:buClr>
                <a:srgbClr val="752832"/>
              </a:buClr>
              <a:defRPr/>
            </a:pPr>
            <a:r>
              <a:rPr lang="en-US" sz="1600" b="0" dirty="0">
                <a:solidFill>
                  <a:sysClr val="windowText" lastClr="000000">
                    <a:lumMod val="75000"/>
                    <a:lumOff val="25000"/>
                  </a:sysClr>
                </a:solidFill>
                <a:effectLst/>
                <a:latin typeface="Arial" panose="020B0604020202020204" pitchFamily="34" charset="0"/>
                <a:ea typeface="+mn-ea"/>
                <a:cs typeface="Arial" panose="020B0604020202020204" pitchFamily="34" charset="0"/>
              </a:rPr>
              <a:t>National SCSEP Team </a:t>
            </a:r>
          </a:p>
          <a:p>
            <a:endParaRPr lang="en-US" dirty="0"/>
          </a:p>
        </p:txBody>
      </p:sp>
      <p:pic>
        <p:nvPicPr>
          <p:cNvPr id="11" name="Picture Placeholder 10">
            <a:extLst>
              <a:ext uri="{FF2B5EF4-FFF2-40B4-BE49-F238E27FC236}">
                <a16:creationId xmlns:a16="http://schemas.microsoft.com/office/drawing/2014/main" id="{55588531-1A56-4F4F-A064-0826D5F62B6F}"/>
              </a:ext>
            </a:extLst>
          </p:cNvPr>
          <p:cNvPicPr>
            <a:picLocks noGrp="1" noChangeAspect="1"/>
          </p:cNvPicPr>
          <p:nvPr>
            <p:ph type="pic" idx="11"/>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rcRect l="6711" r="6711"/>
          <a:stretch>
            <a:fillRect/>
          </a:stretch>
        </p:blipFill>
        <p:spPr>
          <a:xfrm>
            <a:off x="2289149" y="1550214"/>
            <a:ext cx="1024487" cy="1183870"/>
          </a:xfrm>
          <a:prstGeom prst="rect">
            <a:avLst/>
          </a:prstGeom>
        </p:spPr>
      </p:pic>
      <p:pic>
        <p:nvPicPr>
          <p:cNvPr id="12" name="Picture Placeholder 11">
            <a:extLst>
              <a:ext uri="{FF2B5EF4-FFF2-40B4-BE49-F238E27FC236}">
                <a16:creationId xmlns:a16="http://schemas.microsoft.com/office/drawing/2014/main" id="{34F284D9-6266-453B-A66A-5969B1F62A6D}"/>
              </a:ext>
            </a:extLst>
          </p:cNvPr>
          <p:cNvPicPr>
            <a:picLocks noGrp="1" noChangeAspect="1"/>
          </p:cNvPicPr>
          <p:nvPr>
            <p:ph type="pic" idx="13"/>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rcRect l="6769" r="6769"/>
          <a:stretch>
            <a:fillRect/>
          </a:stretch>
        </p:blipFill>
        <p:spPr>
          <a:prstGeom prst="rect">
            <a:avLst/>
          </a:prstGeom>
        </p:spPr>
      </p:pic>
      <p:pic>
        <p:nvPicPr>
          <p:cNvPr id="13" name="Picture Placeholder 12">
            <a:extLst>
              <a:ext uri="{FF2B5EF4-FFF2-40B4-BE49-F238E27FC236}">
                <a16:creationId xmlns:a16="http://schemas.microsoft.com/office/drawing/2014/main" id="{CA4AECB8-01AA-4772-A497-E11EC8C91E07}"/>
              </a:ext>
            </a:extLst>
          </p:cNvPr>
          <p:cNvPicPr>
            <a:picLocks noGrp="1" noChangeAspect="1"/>
          </p:cNvPicPr>
          <p:nvPr>
            <p:ph type="pic" idx="15"/>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rcRect l="6769" r="6769"/>
          <a:stretch>
            <a:fillRect/>
          </a:stretch>
        </p:blipFill>
        <p:spPr>
          <a:prstGeom prst="rect">
            <a:avLst/>
          </a:prstGeom>
        </p:spPr>
      </p:pic>
    </p:spTree>
    <p:extLst>
      <p:ext uri="{BB962C8B-B14F-4D97-AF65-F5344CB8AC3E}">
        <p14:creationId xmlns:p14="http://schemas.microsoft.com/office/powerpoint/2010/main" val="2661562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30</a:t>
            </a:fld>
            <a:endParaRPr lang="en-US"/>
          </a:p>
        </p:txBody>
      </p:sp>
      <p:sp>
        <p:nvSpPr>
          <p:cNvPr id="7" name="Rectangle 6"/>
          <p:cNvSpPr/>
          <p:nvPr/>
        </p:nvSpPr>
        <p:spPr>
          <a:xfrm>
            <a:off x="836022" y="1004731"/>
            <a:ext cx="7297783" cy="4154984"/>
          </a:xfrm>
          <a:prstGeom prst="rect">
            <a:avLst/>
          </a:prstGeom>
        </p:spPr>
        <p:txBody>
          <a:bodyPr wrap="square">
            <a:spAutoFit/>
          </a:bodyPr>
          <a:lstStyle/>
          <a:p>
            <a:pPr marL="285750" lvl="0" indent="-285750" defTabSz="914400">
              <a:buClr>
                <a:srgbClr val="9D1C30"/>
              </a:buClr>
              <a:buFont typeface="Wingdings" panose="05000000000000000000" pitchFamily="2" charset="2"/>
              <a:buChar char="Ø"/>
              <a:defRPr/>
            </a:pPr>
            <a:r>
              <a:rPr lang="en-US" sz="2400" kern="0" dirty="0">
                <a:solidFill>
                  <a:prstClr val="black"/>
                </a:solidFill>
              </a:rPr>
              <a:t> State Plan – 2-Year Modification</a:t>
            </a:r>
          </a:p>
          <a:p>
            <a:pPr lvl="0" defTabSz="914400">
              <a:buClr>
                <a:srgbClr val="9D1C30"/>
              </a:buClr>
              <a:defRPr/>
            </a:pPr>
            <a:endParaRPr lang="en-US" sz="2400" kern="0" dirty="0">
              <a:solidFill>
                <a:prstClr val="black"/>
              </a:solidFill>
            </a:endParaRPr>
          </a:p>
          <a:p>
            <a:pPr marL="285750" lvl="0" indent="-285750" defTabSz="914400">
              <a:buClr>
                <a:srgbClr val="9D1C30"/>
              </a:buClr>
              <a:buFont typeface="Wingdings" panose="05000000000000000000" pitchFamily="2" charset="2"/>
              <a:buChar char="Ø"/>
              <a:defRPr/>
            </a:pPr>
            <a:r>
              <a:rPr lang="en-US" sz="2400" kern="0" dirty="0">
                <a:solidFill>
                  <a:prstClr val="black"/>
                </a:solidFill>
              </a:rPr>
              <a:t> Proposed Goals Early Spring 2018 </a:t>
            </a:r>
          </a:p>
          <a:p>
            <a:pPr lvl="0" defTabSz="914400">
              <a:buClr>
                <a:srgbClr val="9D1C30"/>
              </a:buClr>
              <a:defRPr/>
            </a:pPr>
            <a:endParaRPr lang="en-US" sz="2400" kern="0" dirty="0">
              <a:solidFill>
                <a:prstClr val="black"/>
              </a:solidFill>
            </a:endParaRPr>
          </a:p>
          <a:p>
            <a:pPr marL="285750" lvl="0" indent="-285750" defTabSz="914400">
              <a:buClr>
                <a:srgbClr val="9D1C30"/>
              </a:buClr>
              <a:buFont typeface="Wingdings" panose="05000000000000000000" pitchFamily="2" charset="2"/>
              <a:buChar char="Ø"/>
              <a:defRPr/>
            </a:pPr>
            <a:r>
              <a:rPr lang="en-US" sz="2400" kern="0" dirty="0">
                <a:solidFill>
                  <a:prstClr val="black"/>
                </a:solidFill>
              </a:rPr>
              <a:t> Goal Negotiations</a:t>
            </a:r>
          </a:p>
          <a:p>
            <a:pPr marL="285750" lvl="0" indent="-285750" defTabSz="914400">
              <a:buClr>
                <a:srgbClr val="9D1C30"/>
              </a:buClr>
              <a:buFont typeface="Wingdings" panose="05000000000000000000" pitchFamily="2" charset="2"/>
              <a:buChar char="Ø"/>
              <a:defRPr/>
            </a:pPr>
            <a:endParaRPr lang="en-US" sz="2400" kern="0" dirty="0">
              <a:solidFill>
                <a:prstClr val="black"/>
              </a:solidFill>
            </a:endParaRPr>
          </a:p>
          <a:p>
            <a:pPr marL="285750" lvl="0" indent="-285750" defTabSz="914400">
              <a:buClr>
                <a:srgbClr val="9D1C30"/>
              </a:buClr>
              <a:buFont typeface="Wingdings" panose="05000000000000000000" pitchFamily="2" charset="2"/>
              <a:buChar char="Ø"/>
              <a:defRPr/>
            </a:pPr>
            <a:r>
              <a:rPr lang="en-US" sz="2400" kern="0" dirty="0">
                <a:solidFill>
                  <a:prstClr val="black"/>
                </a:solidFill>
              </a:rPr>
              <a:t> Performance Measures Starting July 2018</a:t>
            </a:r>
          </a:p>
          <a:p>
            <a:pPr marL="285750" lvl="0" indent="-285750" defTabSz="914400">
              <a:buClr>
                <a:srgbClr val="9D1C30"/>
              </a:buClr>
              <a:buFont typeface="Wingdings" panose="05000000000000000000" pitchFamily="2" charset="2"/>
              <a:buChar char="Ø"/>
              <a:defRPr/>
            </a:pPr>
            <a:endParaRPr lang="en-US" sz="2400" kern="0" dirty="0">
              <a:solidFill>
                <a:prstClr val="black"/>
              </a:solidFill>
            </a:endParaRPr>
          </a:p>
          <a:p>
            <a:pPr marL="285750" lvl="0" indent="-285750" defTabSz="914400">
              <a:buClr>
                <a:srgbClr val="9D1C30"/>
              </a:buClr>
              <a:buFont typeface="Wingdings" panose="05000000000000000000" pitchFamily="2" charset="2"/>
              <a:buChar char="Ø"/>
              <a:defRPr/>
            </a:pPr>
            <a:r>
              <a:rPr lang="en-US" sz="2400" kern="0" dirty="0">
                <a:solidFill>
                  <a:prstClr val="black"/>
                </a:solidFill>
              </a:rPr>
              <a:t> Virtual SCSEP Conference Spring 2018</a:t>
            </a:r>
          </a:p>
          <a:p>
            <a:pPr marL="285750" lvl="0" indent="-285750" defTabSz="914400">
              <a:buClr>
                <a:srgbClr val="9D1C30"/>
              </a:buClr>
              <a:buFont typeface="Wingdings" panose="05000000000000000000" pitchFamily="2" charset="2"/>
              <a:buChar char="Ø"/>
              <a:defRPr/>
            </a:pPr>
            <a:endParaRPr lang="en-US" sz="2400" kern="0" dirty="0">
              <a:solidFill>
                <a:prstClr val="black"/>
              </a:solidFill>
            </a:endParaRPr>
          </a:p>
          <a:p>
            <a:pPr marL="285750" lvl="0" indent="-285750" defTabSz="914400">
              <a:buClr>
                <a:srgbClr val="9D1C30"/>
              </a:buClr>
              <a:buFont typeface="Wingdings" panose="05000000000000000000" pitchFamily="2" charset="2"/>
              <a:buChar char="Ø"/>
              <a:defRPr/>
            </a:pPr>
            <a:r>
              <a:rPr lang="en-US" sz="2400" kern="0" dirty="0">
                <a:solidFill>
                  <a:prstClr val="black"/>
                </a:solidFill>
              </a:rPr>
              <a:t> PY 2018  Grant Planning </a:t>
            </a:r>
          </a:p>
        </p:txBody>
      </p:sp>
    </p:spTree>
    <p:extLst>
      <p:ext uri="{BB962C8B-B14F-4D97-AF65-F5344CB8AC3E}">
        <p14:creationId xmlns:p14="http://schemas.microsoft.com/office/powerpoint/2010/main" val="2994572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4" y="261257"/>
            <a:ext cx="6796695" cy="1361377"/>
          </a:xfrm>
        </p:spPr>
        <p:txBody>
          <a:bodyPr>
            <a:normAutofit fontScale="90000"/>
          </a:bodyPr>
          <a:lstStyle/>
          <a:p>
            <a:pPr lvl="0" defTabSz="457200">
              <a:lnSpc>
                <a:spcPct val="100000"/>
              </a:lnSpc>
              <a:spcBef>
                <a:spcPts val="0"/>
              </a:spcBef>
            </a:pPr>
            <a:br>
              <a:rPr lang="en-US" sz="2000" b="0" dirty="0">
                <a:solidFill>
                  <a:prstClr val="black"/>
                </a:solidFill>
                <a:effectLst/>
                <a:ea typeface="+mn-ea"/>
                <a:cs typeface="+mn-cs"/>
              </a:rPr>
            </a:br>
            <a:r>
              <a:rPr lang="en-US" sz="2000" b="0" dirty="0">
                <a:solidFill>
                  <a:prstClr val="black"/>
                </a:solidFill>
                <a:effectLst/>
                <a:ea typeface="+mn-ea"/>
                <a:cs typeface="+mn-cs"/>
              </a:rPr>
              <a:t>SCSEP VIRTUAL CONFERENCE!!!!!!!!</a:t>
            </a:r>
            <a:br>
              <a:rPr lang="en-US" sz="2000" b="0" dirty="0">
                <a:solidFill>
                  <a:prstClr val="black"/>
                </a:solidFill>
                <a:effectLst/>
                <a:ea typeface="+mn-ea"/>
                <a:cs typeface="+mn-cs"/>
              </a:rPr>
            </a:br>
            <a:br>
              <a:rPr lang="en-US" sz="2000" b="0" dirty="0">
                <a:solidFill>
                  <a:prstClr val="black"/>
                </a:solidFill>
                <a:effectLst/>
                <a:ea typeface="+mn-ea"/>
                <a:cs typeface="+mn-cs"/>
              </a:rPr>
            </a:br>
            <a:r>
              <a:rPr lang="en-US" sz="2000" b="0" dirty="0">
                <a:solidFill>
                  <a:prstClr val="black"/>
                </a:solidFill>
                <a:effectLst/>
                <a:ea typeface="+mn-ea"/>
                <a:cs typeface="+mn-cs"/>
              </a:rPr>
              <a:t>Tell Us What You Think Would Be The Best Schedule </a:t>
            </a:r>
            <a:br>
              <a:rPr lang="en-US" sz="2000" b="0" dirty="0">
                <a:solidFill>
                  <a:prstClr val="black"/>
                </a:solidFill>
                <a:effectLst/>
                <a:ea typeface="+mn-ea"/>
                <a:cs typeface="+mn-cs"/>
              </a:rPr>
            </a:br>
            <a:endParaRPr lang="en-US" dirty="0"/>
          </a:p>
        </p:txBody>
      </p:sp>
      <p:sp>
        <p:nvSpPr>
          <p:cNvPr id="3" name="Content Placeholder 2"/>
          <p:cNvSpPr>
            <a:spLocks noGrp="1"/>
          </p:cNvSpPr>
          <p:nvPr>
            <p:ph idx="1"/>
          </p:nvPr>
        </p:nvSpPr>
        <p:spPr>
          <a:xfrm>
            <a:off x="1787234" y="2344881"/>
            <a:ext cx="6464256" cy="3693690"/>
          </a:xfrm>
        </p:spPr>
        <p:txBody>
          <a:bodyPr>
            <a:normAutofit/>
          </a:bodyPr>
          <a:lstStyle/>
          <a:p>
            <a:r>
              <a:rPr lang="en-US" sz="2000" dirty="0"/>
              <a:t>1- 2 full days ( 1 main session per day and 2 breakouts per day 1-1.5 hours per session)</a:t>
            </a:r>
          </a:p>
          <a:p>
            <a:r>
              <a:rPr lang="en-US" sz="2000" dirty="0"/>
              <a:t>Over 3 days (1 main session and 3 sessions per day, 1 - 1.5 hours per session)</a:t>
            </a:r>
          </a:p>
          <a:p>
            <a:r>
              <a:rPr lang="en-US" sz="2000" dirty="0"/>
              <a:t>Over a 30 day period ( 1 session a day (up to 8-10 sessions scattered throughout a 30 day period, 1- 1.5 hours per session)</a:t>
            </a:r>
          </a:p>
          <a:p>
            <a:r>
              <a:rPr lang="en-US" sz="2000" dirty="0"/>
              <a:t>It doesn’t matter to me!</a:t>
            </a:r>
          </a:p>
          <a:p>
            <a:r>
              <a:rPr lang="en-US" sz="2000" dirty="0"/>
              <a:t>Can I help?</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31</a:t>
            </a:fld>
            <a:endParaRPr lang="en-US"/>
          </a:p>
        </p:txBody>
      </p:sp>
    </p:spTree>
    <p:extLst>
      <p:ext uri="{BB962C8B-B14F-4D97-AF65-F5344CB8AC3E}">
        <p14:creationId xmlns:p14="http://schemas.microsoft.com/office/powerpoint/2010/main" val="229675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endParaRPr lang="en-US" sz="1800" dirty="0"/>
          </a:p>
          <a:p>
            <a:r>
              <a:rPr lang="en-US" dirty="0"/>
              <a:t>Senior Community Service Employment Program Interim Final Rule</a:t>
            </a:r>
          </a:p>
          <a:p>
            <a:pPr lvl="2"/>
            <a:r>
              <a:rPr lang="en-US" dirty="0">
                <a:hlinkClick r:id="rId2"/>
              </a:rPr>
              <a:t>Resource Link </a:t>
            </a:r>
            <a:endParaRPr lang="en-US" dirty="0"/>
          </a:p>
          <a:p>
            <a:pPr lvl="2"/>
            <a:endParaRPr lang="en-US" dirty="0"/>
          </a:p>
          <a:p>
            <a:pPr lvl="2"/>
            <a:endParaRPr lang="en-US" dirty="0"/>
          </a:p>
          <a:p>
            <a:r>
              <a:rPr lang="en-US" dirty="0"/>
              <a:t>Older American Act Reauthorization Act of 2016</a:t>
            </a:r>
          </a:p>
          <a:p>
            <a:pPr lvl="2"/>
            <a:r>
              <a:rPr lang="en-US" dirty="0">
                <a:hlinkClick r:id="rId3"/>
              </a:rPr>
              <a:t>Resource Link </a:t>
            </a:r>
            <a:endParaRPr lang="en-US" dirty="0"/>
          </a:p>
          <a:p>
            <a:pPr lvl="2"/>
            <a:endParaRPr lang="en-US" dirty="0"/>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a:xfrm>
            <a:off x="4695824" y="1120345"/>
            <a:ext cx="4032504" cy="5056617"/>
          </a:xfrm>
        </p:spPr>
        <p:txBody>
          <a:bodyPr/>
          <a:lstStyle/>
          <a:p>
            <a:endParaRPr lang="en-US" dirty="0"/>
          </a:p>
          <a:p>
            <a:r>
              <a:rPr lang="en-US" dirty="0"/>
              <a:t>Training and Employment Notice No. 09-17</a:t>
            </a:r>
          </a:p>
          <a:p>
            <a:pPr lvl="2"/>
            <a:r>
              <a:rPr lang="en-US" dirty="0">
                <a:hlinkClick r:id="rId4"/>
              </a:rPr>
              <a:t>Resource Link </a:t>
            </a:r>
            <a:endParaRPr lang="en-US" dirty="0"/>
          </a:p>
          <a:p>
            <a:pPr lvl="2"/>
            <a:endParaRPr lang="en-US" dirty="0"/>
          </a:p>
          <a:p>
            <a:pPr lvl="2"/>
            <a:endParaRPr lang="en-US" dirty="0"/>
          </a:p>
          <a:p>
            <a:r>
              <a:rPr lang="en-US" dirty="0"/>
              <a:t>Workforce Innovation and Opportunity Act (2014)</a:t>
            </a:r>
          </a:p>
          <a:p>
            <a:pPr lvl="2"/>
            <a:r>
              <a:rPr lang="en-US" dirty="0">
                <a:hlinkClick r:id="rId3"/>
              </a:rPr>
              <a:t>Resource Link </a:t>
            </a:r>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32</a:t>
            </a:fld>
            <a:endParaRPr lang="en-US"/>
          </a:p>
        </p:txBody>
      </p:sp>
    </p:spTree>
    <p:extLst>
      <p:ext uri="{BB962C8B-B14F-4D97-AF65-F5344CB8AC3E}">
        <p14:creationId xmlns:p14="http://schemas.microsoft.com/office/powerpoint/2010/main" val="2424668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a:xfrm>
            <a:off x="4345578" y="1619793"/>
            <a:ext cx="3788228" cy="3465105"/>
          </a:xfrm>
        </p:spPr>
        <p:txBody>
          <a:bodyPr/>
          <a:lstStyle/>
          <a:p>
            <a:r>
              <a:rPr lang="en-US" sz="2400" dirty="0"/>
              <a:t>LaMia Chapman</a:t>
            </a:r>
          </a:p>
          <a:p>
            <a:pPr lvl="1"/>
            <a:r>
              <a:rPr lang="en-US" sz="2000" dirty="0"/>
              <a:t>Unit Chief</a:t>
            </a:r>
          </a:p>
          <a:p>
            <a:pPr lvl="2"/>
            <a:r>
              <a:rPr lang="en-US" sz="2000" dirty="0"/>
              <a:t>Older Workers Unit </a:t>
            </a:r>
          </a:p>
          <a:p>
            <a:pPr lvl="2"/>
            <a:r>
              <a:rPr lang="en-US" sz="2000" dirty="0"/>
              <a:t>U.S. DOL/ETA </a:t>
            </a:r>
          </a:p>
          <a:p>
            <a:pPr lvl="2"/>
            <a:r>
              <a:rPr lang="en-US" sz="2000" dirty="0">
                <a:hlinkClick r:id="rId2"/>
              </a:rPr>
              <a:t>Chapman.LaMia@dol.gov</a:t>
            </a:r>
            <a:endParaRPr lang="en-US" sz="2000" dirty="0"/>
          </a:p>
          <a:p>
            <a:pPr lvl="2"/>
            <a:endParaRPr lang="en-US" dirty="0"/>
          </a:p>
        </p:txBody>
      </p:sp>
    </p:spTree>
    <p:extLst>
      <p:ext uri="{BB962C8B-B14F-4D97-AF65-F5344CB8AC3E}">
        <p14:creationId xmlns:p14="http://schemas.microsoft.com/office/powerpoint/2010/main" val="4245420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34</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a:xfrm>
            <a:off x="369570" y="1662768"/>
            <a:ext cx="7955280" cy="4614863"/>
          </a:xfrm>
        </p:spPr>
        <p:txBody>
          <a:bodyPr>
            <a:normAutofit fontScale="92500"/>
          </a:bodyPr>
          <a:lstStyle/>
          <a:p>
            <a:pPr marL="342900" indent="-342900" defTabSz="457200">
              <a:lnSpc>
                <a:spcPct val="100000"/>
              </a:lnSpc>
              <a:spcBef>
                <a:spcPts val="0"/>
              </a:spcBef>
              <a:spcAft>
                <a:spcPts val="600"/>
              </a:spcAft>
              <a:buClr>
                <a:srgbClr val="752832"/>
              </a:buClr>
              <a:buSzTx/>
              <a:buFont typeface="Wingdings" panose="05000000000000000000" pitchFamily="2" charset="2"/>
              <a:buChar char="ü"/>
            </a:pPr>
            <a:r>
              <a:rPr lang="en-US" sz="2600" dirty="0">
                <a:solidFill>
                  <a:prstClr val="black">
                    <a:lumMod val="75000"/>
                    <a:lumOff val="25000"/>
                  </a:prstClr>
                </a:solidFill>
                <a:latin typeface="Arial" panose="020B0604020202020204" pitchFamily="34" charset="0"/>
                <a:cs typeface="Arial" panose="020B0604020202020204" pitchFamily="34" charset="0"/>
              </a:rPr>
              <a:t>Provide an overview of key regulatory changes in the 2017 SCSEP Interim Final Rule</a:t>
            </a:r>
          </a:p>
          <a:p>
            <a:pPr marL="342900" indent="-342900" defTabSz="457200">
              <a:lnSpc>
                <a:spcPct val="100000"/>
              </a:lnSpc>
              <a:spcBef>
                <a:spcPts val="0"/>
              </a:spcBef>
              <a:spcAft>
                <a:spcPts val="600"/>
              </a:spcAft>
              <a:buClr>
                <a:srgbClr val="752832"/>
              </a:buClr>
              <a:buSzTx/>
              <a:buFont typeface="Wingdings" panose="05000000000000000000" pitchFamily="2" charset="2"/>
              <a:buChar char="ü"/>
            </a:pPr>
            <a:endParaRPr lang="en-US" sz="1500" dirty="0">
              <a:solidFill>
                <a:prstClr val="black">
                  <a:lumMod val="75000"/>
                  <a:lumOff val="25000"/>
                </a:prstClr>
              </a:solidFill>
              <a:latin typeface="Arial" panose="020B0604020202020204" pitchFamily="34" charset="0"/>
              <a:cs typeface="Arial" panose="020B0604020202020204" pitchFamily="34" charset="0"/>
            </a:endParaRPr>
          </a:p>
          <a:p>
            <a:pPr marL="342900" lvl="0" indent="-342900" defTabSz="457200">
              <a:lnSpc>
                <a:spcPct val="100000"/>
              </a:lnSpc>
              <a:spcBef>
                <a:spcPts val="0"/>
              </a:spcBef>
              <a:spcAft>
                <a:spcPts val="600"/>
              </a:spcAft>
              <a:buClr>
                <a:srgbClr val="752832"/>
              </a:buClr>
              <a:buSzTx/>
              <a:buFont typeface="Wingdings" panose="05000000000000000000" pitchFamily="2" charset="2"/>
              <a:buChar char="ü"/>
            </a:pPr>
            <a:r>
              <a:rPr lang="en-US" sz="2600" dirty="0">
                <a:solidFill>
                  <a:prstClr val="black">
                    <a:lumMod val="75000"/>
                    <a:lumOff val="25000"/>
                  </a:prstClr>
                </a:solidFill>
                <a:latin typeface="Arial" panose="020B0604020202020204" pitchFamily="34" charset="0"/>
                <a:cs typeface="Arial" panose="020B0604020202020204" pitchFamily="34" charset="0"/>
              </a:rPr>
              <a:t>Review the revised measures of performance amended by the Older Americans Act Reauthorization Act of 2016 (OAA), which largely align with the Workforce Innovation and Opportunity Act (WIOA)</a:t>
            </a:r>
          </a:p>
          <a:p>
            <a:pPr marL="342900" lvl="0" indent="-342900" defTabSz="457200">
              <a:lnSpc>
                <a:spcPct val="100000"/>
              </a:lnSpc>
              <a:spcBef>
                <a:spcPts val="0"/>
              </a:spcBef>
              <a:spcAft>
                <a:spcPts val="600"/>
              </a:spcAft>
              <a:buClr>
                <a:srgbClr val="752832"/>
              </a:buClr>
              <a:buSzTx/>
              <a:buFont typeface="Wingdings" panose="05000000000000000000" pitchFamily="2" charset="2"/>
              <a:buChar char="ü"/>
            </a:pPr>
            <a:endParaRPr lang="en-US" sz="1500" dirty="0">
              <a:solidFill>
                <a:prstClr val="black">
                  <a:lumMod val="75000"/>
                  <a:lumOff val="25000"/>
                </a:prstClr>
              </a:solidFill>
              <a:latin typeface="Arial" panose="020B0604020202020204" pitchFamily="34" charset="0"/>
              <a:cs typeface="Arial" panose="020B0604020202020204" pitchFamily="34" charset="0"/>
            </a:endParaRPr>
          </a:p>
          <a:p>
            <a:pPr marL="342900" lvl="0" indent="-342900" defTabSz="457200">
              <a:lnSpc>
                <a:spcPct val="100000"/>
              </a:lnSpc>
              <a:spcBef>
                <a:spcPts val="0"/>
              </a:spcBef>
              <a:spcAft>
                <a:spcPts val="600"/>
              </a:spcAft>
              <a:buClr>
                <a:srgbClr val="752832"/>
              </a:buClr>
              <a:buSzTx/>
              <a:buFont typeface="Wingdings" panose="05000000000000000000" pitchFamily="2" charset="2"/>
              <a:buChar char="ü"/>
            </a:pPr>
            <a:r>
              <a:rPr lang="en-US" sz="2600" dirty="0">
                <a:solidFill>
                  <a:prstClr val="black">
                    <a:lumMod val="75000"/>
                    <a:lumOff val="25000"/>
                  </a:prstClr>
                </a:solidFill>
                <a:latin typeface="Arial" panose="020B0604020202020204" pitchFamily="34" charset="0"/>
                <a:cs typeface="Arial" panose="020B0604020202020204" pitchFamily="34" charset="0"/>
              </a:rPr>
              <a:t>Explain next steps in implementing the Interim Final Rule, including setting goals for expected levels of performance in Program Years 2018 and 2019</a:t>
            </a:r>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4</a:t>
            </a:fld>
            <a:endParaRPr lang="en-US"/>
          </a:p>
        </p:txBody>
      </p:sp>
    </p:spTree>
    <p:extLst>
      <p:ext uri="{BB962C8B-B14F-4D97-AF65-F5344CB8AC3E}">
        <p14:creationId xmlns:p14="http://schemas.microsoft.com/office/powerpoint/2010/main" val="326824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5</a:t>
            </a:fld>
            <a:endParaRPr lang="en-US"/>
          </a:p>
        </p:txBody>
      </p:sp>
    </p:spTree>
    <p:extLst>
      <p:ext uri="{BB962C8B-B14F-4D97-AF65-F5344CB8AC3E}">
        <p14:creationId xmlns:p14="http://schemas.microsoft.com/office/powerpoint/2010/main" val="290428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506730" y="495754"/>
            <a:ext cx="7955280" cy="1051560"/>
          </a:xfrm>
        </p:spPr>
        <p:txBody>
          <a:bodyPr/>
          <a:lstStyle/>
          <a:p>
            <a:pPr algn="ctr"/>
            <a:r>
              <a:rPr lang="en-US" sz="43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Background </a:t>
            </a: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a:t>
            </a:fld>
            <a:endParaRPr lang="en-US"/>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4294967295"/>
          </p:nvPr>
        </p:nvSpPr>
        <p:spPr>
          <a:xfrm>
            <a:off x="628650" y="1613309"/>
            <a:ext cx="7954962" cy="4406900"/>
          </a:xfrm>
        </p:spPr>
        <p:txBody>
          <a:bodyPr/>
          <a:lstStyle/>
          <a:p>
            <a:pPr marL="0" lvl="0" indent="0" defTabSz="457200">
              <a:lnSpc>
                <a:spcPct val="100000"/>
              </a:lnSpc>
              <a:spcBef>
                <a:spcPts val="0"/>
              </a:spcBef>
              <a:buClrTx/>
              <a:buNone/>
            </a:pPr>
            <a:r>
              <a:rPr lang="en-US" sz="1800" dirty="0">
                <a:solidFill>
                  <a:prstClr val="black"/>
                </a:solidFill>
              </a:rPr>
              <a:t>The OAA, Public Law 114-144 (Apr. 19, 2016), amended the statutory provisions authorizing SCSEP and required the Department to implement the amendments to SCSEP performance and to implement the core measures of performance measures by December 31, 2017.  </a:t>
            </a:r>
          </a:p>
          <a:p>
            <a:pPr marL="0" lvl="0" indent="0" defTabSz="457200">
              <a:lnSpc>
                <a:spcPct val="100000"/>
              </a:lnSpc>
              <a:spcBef>
                <a:spcPts val="0"/>
              </a:spcBef>
              <a:buClrTx/>
              <a:buNone/>
            </a:pPr>
            <a:endParaRPr lang="en-US" sz="1200" dirty="0">
              <a:solidFill>
                <a:prstClr val="black"/>
              </a:solidFill>
            </a:endParaRPr>
          </a:p>
          <a:p>
            <a:pPr marL="0" lvl="0" indent="0" defTabSz="457200">
              <a:lnSpc>
                <a:spcPct val="100000"/>
              </a:lnSpc>
              <a:spcBef>
                <a:spcPts val="0"/>
              </a:spcBef>
              <a:buClrTx/>
              <a:buNone/>
            </a:pPr>
            <a:r>
              <a:rPr lang="en-US" sz="1800" dirty="0">
                <a:solidFill>
                  <a:prstClr val="black"/>
                </a:solidFill>
              </a:rPr>
              <a:t>The IFR also makes non-substantive technical amendments to SCSEP program language to reflect the 2016 OAA amendments by aligning the terminology with WIOA, requiring coordination of services with the SCSEP and WIOA One-Stop delivery system, updating and implementing the processes by which the Department and grantees will initially determine and then adjust expected levels of performance, as well as how the Department will determine whether a grantee fails, meets, or exceeds the levels of performance, and how the Department will assist the grantees in the transition to the new core performance measures. </a:t>
            </a:r>
          </a:p>
          <a:p>
            <a:pPr marL="0" lvl="0" indent="0" defTabSz="457200">
              <a:lnSpc>
                <a:spcPct val="100000"/>
              </a:lnSpc>
              <a:spcBef>
                <a:spcPts val="0"/>
              </a:spcBef>
              <a:buClrTx/>
              <a:buNone/>
            </a:pPr>
            <a:endParaRPr lang="en-US" sz="1800" dirty="0">
              <a:solidFill>
                <a:prstClr val="black"/>
              </a:solidFill>
            </a:endParaRPr>
          </a:p>
          <a:p>
            <a:pPr marL="0" lvl="0" indent="0" defTabSz="457200">
              <a:lnSpc>
                <a:spcPct val="100000"/>
              </a:lnSpc>
              <a:spcBef>
                <a:spcPts val="0"/>
              </a:spcBef>
              <a:buClrTx/>
              <a:buNone/>
            </a:pPr>
            <a:r>
              <a:rPr lang="en-US" sz="1800" dirty="0">
                <a:solidFill>
                  <a:prstClr val="black"/>
                </a:solidFill>
              </a:rPr>
              <a:t>The purpose of the IFR is to fulfill that statutory requirement.</a:t>
            </a:r>
          </a:p>
          <a:p>
            <a:pPr marL="0" lvl="0" indent="0" defTabSz="457200">
              <a:lnSpc>
                <a:spcPct val="100000"/>
              </a:lnSpc>
              <a:spcBef>
                <a:spcPts val="0"/>
              </a:spcBef>
              <a:buClrTx/>
              <a:buNone/>
            </a:pPr>
            <a:endParaRPr lang="en-US" sz="1800" dirty="0">
              <a:solidFill>
                <a:prstClr val="black"/>
              </a:solidFill>
            </a:endParaRPr>
          </a:p>
        </p:txBody>
      </p:sp>
    </p:spTree>
    <p:extLst>
      <p:ext uri="{BB962C8B-B14F-4D97-AF65-F5344CB8AC3E}">
        <p14:creationId xmlns:p14="http://schemas.microsoft.com/office/powerpoint/2010/main" val="75685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B64E4-DA70-4882-972D-C0725BEC5B75}"/>
              </a:ext>
            </a:extLst>
          </p:cNvPr>
          <p:cNvSpPr>
            <a:spLocks noGrp="1"/>
          </p:cNvSpPr>
          <p:nvPr>
            <p:ph idx="1"/>
          </p:nvPr>
        </p:nvSpPr>
        <p:spPr>
          <a:xfrm>
            <a:off x="594360" y="2105637"/>
            <a:ext cx="7955280" cy="3760934"/>
          </a:xfrm>
        </p:spPr>
        <p:txBody>
          <a:bodyPr>
            <a:normAutofit/>
          </a:bodyPr>
          <a:lstStyle/>
          <a:p>
            <a:pPr marL="0" indent="0" algn="ctr">
              <a:buNone/>
            </a:pPr>
            <a:r>
              <a:rPr lang="en-US" sz="4400" b="1" dirty="0">
                <a:effectLst>
                  <a:outerShdw blurRad="38100" dist="38100" dir="2700000" algn="tl">
                    <a:srgbClr val="000000">
                      <a:alpha val="43137"/>
                    </a:srgbClr>
                  </a:outerShdw>
                </a:effectLst>
                <a:latin typeface="Franklin Gothic Medium" panose="020B0603020102020204" pitchFamily="34" charset="0"/>
              </a:rPr>
              <a:t>TERMINOLOGY CHANGES</a:t>
            </a:r>
          </a:p>
        </p:txBody>
      </p:sp>
      <p:sp>
        <p:nvSpPr>
          <p:cNvPr id="4" name="Slide Number Placeholder 3">
            <a:extLst>
              <a:ext uri="{FF2B5EF4-FFF2-40B4-BE49-F238E27FC236}">
                <a16:creationId xmlns:a16="http://schemas.microsoft.com/office/drawing/2014/main" id="{1BD9E38E-9F20-4841-AED1-A3291C39B4E6}"/>
              </a:ext>
            </a:extLst>
          </p:cNvPr>
          <p:cNvSpPr>
            <a:spLocks noGrp="1"/>
          </p:cNvSpPr>
          <p:nvPr>
            <p:ph type="sldNum" sz="quarter" idx="10"/>
          </p:nvPr>
        </p:nvSpPr>
        <p:spPr/>
        <p:txBody>
          <a:bodyPr/>
          <a:lstStyle/>
          <a:p>
            <a:fld id="{706D636C-90A3-4979-BA37-BAB384B22101}" type="slidenum">
              <a:rPr lang="en-US" smtClean="0"/>
              <a:pPr/>
              <a:t>7</a:t>
            </a:fld>
            <a:endParaRPr lang="en-US"/>
          </a:p>
        </p:txBody>
      </p:sp>
      <p:sp>
        <p:nvSpPr>
          <p:cNvPr id="5" name="Text Placeholder 4">
            <a:extLst>
              <a:ext uri="{FF2B5EF4-FFF2-40B4-BE49-F238E27FC236}">
                <a16:creationId xmlns:a16="http://schemas.microsoft.com/office/drawing/2014/main" id="{34097532-BBC6-441D-935D-6072410B1AF6}"/>
              </a:ext>
            </a:extLst>
          </p:cNvPr>
          <p:cNvSpPr>
            <a:spLocks noGrp="1"/>
          </p:cNvSpPr>
          <p:nvPr>
            <p:ph type="body" sz="half" idx="2"/>
          </p:nvPr>
        </p:nvSpPr>
        <p:spPr/>
        <p:txBody>
          <a:bodyPr/>
          <a:lstStyle/>
          <a:p>
            <a:r>
              <a:rPr lang="en-US" dirty="0"/>
              <a:t>1</a:t>
            </a:r>
          </a:p>
        </p:txBody>
      </p:sp>
      <p:pic>
        <p:nvPicPr>
          <p:cNvPr id="6" name="Picture 5">
            <a:extLst>
              <a:ext uri="{FF2B5EF4-FFF2-40B4-BE49-F238E27FC236}">
                <a16:creationId xmlns:a16="http://schemas.microsoft.com/office/drawing/2014/main" id="{4EA689AC-E9A3-451C-B231-4E6D26330D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2195" y1="43558" x2="61585" y2="42331"/>
                      </a14:backgroundRemoval>
                    </a14:imgEffect>
                  </a14:imgLayer>
                </a14:imgProps>
              </a:ext>
              <a:ext uri="{28A0092B-C50C-407E-A947-70E740481C1C}">
                <a14:useLocalDpi xmlns:a14="http://schemas.microsoft.com/office/drawing/2010/main" val="0"/>
              </a:ext>
            </a:extLst>
          </a:blip>
          <a:stretch>
            <a:fillRect/>
          </a:stretch>
        </p:blipFill>
        <p:spPr>
          <a:xfrm>
            <a:off x="3486350" y="3562875"/>
            <a:ext cx="1874216" cy="1862788"/>
          </a:xfrm>
          <a:prstGeom prst="rect">
            <a:avLst/>
          </a:prstGeom>
        </p:spPr>
      </p:pic>
    </p:spTree>
    <p:extLst>
      <p:ext uri="{BB962C8B-B14F-4D97-AF65-F5344CB8AC3E}">
        <p14:creationId xmlns:p14="http://schemas.microsoft.com/office/powerpoint/2010/main" val="416039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B65-0743-4ACD-9C48-E797479E211C}"/>
              </a:ext>
            </a:extLst>
          </p:cNvPr>
          <p:cNvSpPr>
            <a:spLocks noGrp="1"/>
          </p:cNvSpPr>
          <p:nvPr>
            <p:ph type="title"/>
          </p:nvPr>
        </p:nvSpPr>
        <p:spPr>
          <a:xfrm>
            <a:off x="178725" y="548006"/>
            <a:ext cx="8699384" cy="1051560"/>
          </a:xfrm>
        </p:spPr>
        <p:txBody>
          <a:bodyPr>
            <a:normAutofit fontScale="90000"/>
          </a:bodyPr>
          <a:lstStyle/>
          <a:p>
            <a:pPr algn="ctr"/>
            <a:r>
              <a:rPr lang="en-US" sz="3600" b="0" cap="small" spc="40" dirty="0">
                <a:gradFill flip="none" rotWithShape="1">
                  <a:gsLst>
                    <a:gs pos="0">
                      <a:srgbClr val="004874"/>
                    </a:gs>
                    <a:gs pos="100000">
                      <a:srgbClr val="041F36"/>
                    </a:gs>
                  </a:gsLst>
                  <a:lin ang="5400000" scaled="1"/>
                  <a:tileRect/>
                </a:gradFill>
                <a:effectLst/>
                <a:latin typeface="Franklin Gothic Medium" panose="020B0603020102020204" pitchFamily="34" charset="0"/>
              </a:rPr>
              <a:t>Alignment of SCSEP Terminology with </a:t>
            </a:r>
            <a:br>
              <a:rPr lang="en-US" sz="3600" b="0" cap="small" spc="40" dirty="0">
                <a:gradFill flip="none" rotWithShape="1">
                  <a:gsLst>
                    <a:gs pos="0">
                      <a:srgbClr val="004874"/>
                    </a:gs>
                    <a:gs pos="100000">
                      <a:srgbClr val="041F36"/>
                    </a:gs>
                  </a:gsLst>
                  <a:lin ang="5400000" scaled="1"/>
                  <a:tileRect/>
                </a:gradFill>
                <a:effectLst/>
                <a:latin typeface="Franklin Gothic Medium" panose="020B0603020102020204" pitchFamily="34" charset="0"/>
              </a:rPr>
            </a:br>
            <a:r>
              <a:rPr lang="en-US" sz="3600" b="0" cap="small" spc="40" dirty="0">
                <a:gradFill flip="none" rotWithShape="1">
                  <a:gsLst>
                    <a:gs pos="0">
                      <a:srgbClr val="004874"/>
                    </a:gs>
                    <a:gs pos="100000">
                      <a:srgbClr val="041F36"/>
                    </a:gs>
                  </a:gsLst>
                  <a:lin ang="5400000" scaled="1"/>
                  <a:tileRect/>
                </a:gradFill>
                <a:effectLst/>
                <a:latin typeface="Franklin Gothic Medium" panose="020B0603020102020204" pitchFamily="34" charset="0"/>
              </a:rPr>
              <a:t>WIOA Terminology</a:t>
            </a:r>
            <a:br>
              <a:rPr lang="en-US" sz="2200" b="0" cap="small" spc="40" dirty="0">
                <a:gradFill flip="none" rotWithShape="1">
                  <a:gsLst>
                    <a:gs pos="0">
                      <a:srgbClr val="004874"/>
                    </a:gs>
                    <a:gs pos="100000">
                      <a:srgbClr val="041F36"/>
                    </a:gs>
                  </a:gsLst>
                  <a:lin ang="5400000" scaled="1"/>
                  <a:tileRect/>
                </a:gradFill>
                <a:effectLst/>
                <a:latin typeface="Franklin Gothic Medium" panose="020B0603020102020204" pitchFamily="34" charset="0"/>
              </a:rPr>
            </a:br>
            <a:endParaRPr lang="en-US" sz="2200" dirty="0"/>
          </a:p>
        </p:txBody>
      </p:sp>
      <p:sp>
        <p:nvSpPr>
          <p:cNvPr id="3" name="Slide Number Placeholder 2">
            <a:extLst>
              <a:ext uri="{FF2B5EF4-FFF2-40B4-BE49-F238E27FC236}">
                <a16:creationId xmlns:a16="http://schemas.microsoft.com/office/drawing/2014/main" id="{97F454F8-B2E8-46DF-AAEC-DAA477ADED1B}"/>
              </a:ext>
            </a:extLst>
          </p:cNvPr>
          <p:cNvSpPr>
            <a:spLocks noGrp="1"/>
          </p:cNvSpPr>
          <p:nvPr>
            <p:ph type="sldNum" sz="quarter" idx="10"/>
          </p:nvPr>
        </p:nvSpPr>
        <p:spPr/>
        <p:txBody>
          <a:bodyPr/>
          <a:lstStyle/>
          <a:p>
            <a:fld id="{706D636C-90A3-4979-BA37-BAB384B22101}" type="slidenum">
              <a:rPr lang="en-US" smtClean="0"/>
              <a:pPr/>
              <a:t>8</a:t>
            </a:fld>
            <a:endParaRPr lang="en-US"/>
          </a:p>
        </p:txBody>
      </p:sp>
      <p:graphicFrame>
        <p:nvGraphicFramePr>
          <p:cNvPr id="4" name="Content Placeholder 3">
            <a:extLst>
              <a:ext uri="{FF2B5EF4-FFF2-40B4-BE49-F238E27FC236}">
                <a16:creationId xmlns:a16="http://schemas.microsoft.com/office/drawing/2014/main" id="{F5B2A45F-9228-4024-A005-7F072007A140}"/>
              </a:ext>
            </a:extLst>
          </p:cNvPr>
          <p:cNvGraphicFramePr>
            <a:graphicFrameLocks/>
          </p:cNvGraphicFramePr>
          <p:nvPr>
            <p:extLst>
              <p:ext uri="{D42A27DB-BD31-4B8C-83A1-F6EECF244321}">
                <p14:modId xmlns:p14="http://schemas.microsoft.com/office/powerpoint/2010/main" val="935109700"/>
              </p:ext>
            </p:extLst>
          </p:nvPr>
        </p:nvGraphicFramePr>
        <p:xfrm>
          <a:off x="665574" y="1738160"/>
          <a:ext cx="7444492" cy="3792809"/>
        </p:xfrm>
        <a:graphic>
          <a:graphicData uri="http://schemas.openxmlformats.org/drawingml/2006/table">
            <a:tbl>
              <a:tblPr firstRow="1" bandRow="1"/>
              <a:tblGrid>
                <a:gridCol w="3732254">
                  <a:extLst>
                    <a:ext uri="{9D8B030D-6E8A-4147-A177-3AD203B41FA5}">
                      <a16:colId xmlns:a16="http://schemas.microsoft.com/office/drawing/2014/main" val="4273546990"/>
                    </a:ext>
                  </a:extLst>
                </a:gridCol>
                <a:gridCol w="3712238">
                  <a:extLst>
                    <a:ext uri="{9D8B030D-6E8A-4147-A177-3AD203B41FA5}">
                      <a16:colId xmlns:a16="http://schemas.microsoft.com/office/drawing/2014/main" val="4239973657"/>
                    </a:ext>
                  </a:extLst>
                </a:gridCol>
              </a:tblGrid>
              <a:tr h="39031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600" dirty="0"/>
                        <a:t>Removed Definitions</a:t>
                      </a:r>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600" dirty="0"/>
                        <a:t>Revised or Added</a:t>
                      </a:r>
                      <a:r>
                        <a:rPr lang="en-US" sz="1600" baseline="0" dirty="0"/>
                        <a:t> </a:t>
                      </a:r>
                      <a:r>
                        <a:rPr lang="en-US" sz="1600" dirty="0"/>
                        <a:t>Definitions</a:t>
                      </a:r>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201246912"/>
                  </a:ext>
                </a:extLst>
              </a:tr>
              <a:tr h="7806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Workforce Investment Act (WIA)</a:t>
                      </a:r>
                    </a:p>
                    <a:p>
                      <a:r>
                        <a:rPr lang="en-US" sz="1400" dirty="0"/>
                        <a:t>WIA regulations</a:t>
                      </a:r>
                    </a:p>
                  </a:txBody>
                  <a:tcPr marL="51435" marR="5143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Workforce Innovation and Opportunity Act (WIOA) - WIOA regulations</a:t>
                      </a:r>
                      <a:r>
                        <a:rPr lang="en-US" sz="1400" baseline="0" dirty="0"/>
                        <a:t> </a:t>
                      </a:r>
                      <a:endParaRPr lang="en-US" sz="1400" dirty="0"/>
                    </a:p>
                  </a:txBody>
                  <a:tcPr marL="51435" marR="5143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51528258"/>
                  </a:ext>
                </a:extLst>
              </a:tr>
              <a:tr h="44841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Core services</a:t>
                      </a:r>
                      <a:r>
                        <a:rPr lang="en-US" sz="1400" baseline="0" dirty="0"/>
                        <a:t> and Intensive services</a:t>
                      </a:r>
                      <a:endParaRPr lang="en-US" sz="1400" dirty="0"/>
                    </a:p>
                    <a:p>
                      <a:endParaRPr lang="en-US" sz="1400" dirty="0"/>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Career</a:t>
                      </a:r>
                      <a:r>
                        <a:rPr lang="en-US" sz="1400" baseline="0" dirty="0"/>
                        <a:t> Services </a:t>
                      </a:r>
                      <a:endParaRPr lang="en-US" sz="1400" dirty="0"/>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647951812"/>
                  </a:ext>
                </a:extLst>
              </a:tr>
              <a:tr h="44841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Local Workforce Investment Area or local area</a:t>
                      </a:r>
                    </a:p>
                    <a:p>
                      <a:endParaRPr lang="en-US" sz="1400" dirty="0"/>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US" sz="1400" dirty="0"/>
                        <a:t>Local</a:t>
                      </a:r>
                      <a:r>
                        <a:rPr lang="en-US" sz="1400" baseline="0" dirty="0"/>
                        <a:t> Workforce Development Area</a:t>
                      </a:r>
                      <a:endParaRPr lang="en-US" sz="1400" dirty="0"/>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15438431"/>
                  </a:ext>
                </a:extLst>
              </a:tr>
              <a:tr h="3358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400" dirty="0"/>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Community Service Employment</a:t>
                      </a:r>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567949329"/>
                  </a:ext>
                </a:extLst>
              </a:tr>
              <a:tr h="34731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Additional Indicators</a:t>
                      </a:r>
                      <a:r>
                        <a:rPr lang="en-US" sz="1400" baseline="0" dirty="0"/>
                        <a:t> </a:t>
                      </a:r>
                      <a:endParaRPr lang="en-US" sz="1400" dirty="0"/>
                    </a:p>
                    <a:p>
                      <a:endParaRPr lang="en-US" sz="1400" dirty="0"/>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400" dirty="0"/>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171908176"/>
                  </a:ext>
                </a:extLst>
              </a:tr>
              <a:tr h="25336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Volunteer Work</a:t>
                      </a:r>
                    </a:p>
                    <a:p>
                      <a:endParaRPr lang="en-US" sz="1400" dirty="0"/>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400" dirty="0"/>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778947206"/>
                  </a:ext>
                </a:extLst>
              </a:tr>
            </a:tbl>
          </a:graphicData>
        </a:graphic>
      </p:graphicFrame>
    </p:spTree>
    <p:extLst>
      <p:ext uri="{BB962C8B-B14F-4D97-AF65-F5344CB8AC3E}">
        <p14:creationId xmlns:p14="http://schemas.microsoft.com/office/powerpoint/2010/main" val="276419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8000EA-12CE-4DC3-9570-419E11DA9455}"/>
              </a:ext>
            </a:extLst>
          </p:cNvPr>
          <p:cNvSpPr>
            <a:spLocks noGrp="1"/>
          </p:cNvSpPr>
          <p:nvPr>
            <p:ph idx="1"/>
          </p:nvPr>
        </p:nvSpPr>
        <p:spPr>
          <a:xfrm>
            <a:off x="487015" y="2749947"/>
            <a:ext cx="7955280" cy="2037987"/>
          </a:xfrm>
        </p:spPr>
        <p:txBody>
          <a:bodyPr>
            <a:normAutofit/>
          </a:bodyPr>
          <a:lstStyle/>
          <a:p>
            <a:pPr marL="0" lvl="0" indent="0" algn="ctr" defTabSz="457200">
              <a:lnSpc>
                <a:spcPct val="100000"/>
              </a:lnSpc>
              <a:spcBef>
                <a:spcPts val="0"/>
              </a:spcBef>
              <a:buClrTx/>
              <a:buNone/>
            </a:pPr>
            <a:r>
              <a:rPr lang="en-US" sz="4000" b="1" dirty="0">
                <a:effectLst>
                  <a:outerShdw blurRad="38100" dist="38100" dir="2700000" algn="tl">
                    <a:srgbClr val="000000">
                      <a:alpha val="43137"/>
                    </a:srgbClr>
                  </a:outerShdw>
                </a:effectLst>
                <a:latin typeface="Franklin Gothic Medium" panose="020B0603020102020204" pitchFamily="34" charset="0"/>
              </a:rPr>
              <a:t>WIOA COORDINATION  </a:t>
            </a:r>
          </a:p>
          <a:p>
            <a:pPr marL="0" lvl="0" indent="0" algn="ctr" defTabSz="457200">
              <a:lnSpc>
                <a:spcPct val="100000"/>
              </a:lnSpc>
              <a:spcBef>
                <a:spcPts val="0"/>
              </a:spcBef>
              <a:buClrTx/>
              <a:buNone/>
            </a:pPr>
            <a:r>
              <a:rPr lang="en-US" sz="4000" b="1" dirty="0">
                <a:effectLst>
                  <a:outerShdw blurRad="38100" dist="38100" dir="2700000" algn="tl">
                    <a:srgbClr val="000000">
                      <a:alpha val="43137"/>
                    </a:srgbClr>
                  </a:outerShdw>
                </a:effectLst>
                <a:latin typeface="Franklin Gothic Medium" panose="020B0603020102020204" pitchFamily="34" charset="0"/>
              </a:rPr>
              <a:t>AND </a:t>
            </a:r>
          </a:p>
          <a:p>
            <a:pPr marL="0" lvl="0" indent="0" algn="ctr" defTabSz="457200">
              <a:lnSpc>
                <a:spcPct val="100000"/>
              </a:lnSpc>
              <a:spcBef>
                <a:spcPts val="0"/>
              </a:spcBef>
              <a:buClrTx/>
              <a:buNone/>
            </a:pPr>
            <a:r>
              <a:rPr lang="en-US" sz="4000" b="1" dirty="0">
                <a:effectLst>
                  <a:outerShdw blurRad="38100" dist="38100" dir="2700000" algn="tl">
                    <a:srgbClr val="000000">
                      <a:alpha val="43137"/>
                    </a:srgbClr>
                  </a:outerShdw>
                </a:effectLst>
                <a:latin typeface="Franklin Gothic Medium" panose="020B0603020102020204" pitchFamily="34" charset="0"/>
              </a:rPr>
              <a:t>SCSEP STATE PLAN </a:t>
            </a:r>
            <a:endParaRPr lang="en-US" dirty="0">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FD5F1E20-7983-45EE-956D-2C5CBBB617B5}"/>
              </a:ext>
            </a:extLst>
          </p:cNvPr>
          <p:cNvSpPr>
            <a:spLocks noGrp="1"/>
          </p:cNvSpPr>
          <p:nvPr>
            <p:ph type="sldNum" sz="quarter" idx="10"/>
          </p:nvPr>
        </p:nvSpPr>
        <p:spPr/>
        <p:txBody>
          <a:bodyPr/>
          <a:lstStyle/>
          <a:p>
            <a:fld id="{706D636C-90A3-4979-BA37-BAB384B22101}" type="slidenum">
              <a:rPr lang="en-US" smtClean="0"/>
              <a:pPr/>
              <a:t>9</a:t>
            </a:fld>
            <a:endParaRPr lang="en-US"/>
          </a:p>
        </p:txBody>
      </p:sp>
      <p:sp>
        <p:nvSpPr>
          <p:cNvPr id="6" name="Text Placeholder 5">
            <a:extLst>
              <a:ext uri="{FF2B5EF4-FFF2-40B4-BE49-F238E27FC236}">
                <a16:creationId xmlns:a16="http://schemas.microsoft.com/office/drawing/2014/main" id="{15F459CC-2EE6-401A-838E-2215242C59A0}"/>
              </a:ext>
            </a:extLst>
          </p:cNvPr>
          <p:cNvSpPr>
            <a:spLocks noGrp="1"/>
          </p:cNvSpPr>
          <p:nvPr>
            <p:ph type="body" sz="half" idx="2"/>
          </p:nvPr>
        </p:nvSpPr>
        <p:spPr/>
        <p:txBody>
          <a:bodyPr/>
          <a:lstStyle/>
          <a:p>
            <a:r>
              <a:rPr lang="en-US" dirty="0"/>
              <a:t>2</a:t>
            </a:r>
          </a:p>
        </p:txBody>
      </p:sp>
      <p:pic>
        <p:nvPicPr>
          <p:cNvPr id="7" name="Picture 6">
            <a:extLst>
              <a:ext uri="{FF2B5EF4-FFF2-40B4-BE49-F238E27FC236}">
                <a16:creationId xmlns:a16="http://schemas.microsoft.com/office/drawing/2014/main" id="{14F3F125-BD48-4EB7-988D-2034444F69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2195" y1="43558" x2="61585" y2="42331"/>
                      </a14:backgroundRemoval>
                    </a14:imgEffect>
                  </a14:imgLayer>
                </a14:imgProps>
              </a:ext>
              <a:ext uri="{28A0092B-C50C-407E-A947-70E740481C1C}">
                <a14:useLocalDpi xmlns:a14="http://schemas.microsoft.com/office/drawing/2010/main" val="0"/>
              </a:ext>
            </a:extLst>
          </a:blip>
          <a:stretch>
            <a:fillRect/>
          </a:stretch>
        </p:blipFill>
        <p:spPr>
          <a:xfrm>
            <a:off x="6254716" y="207279"/>
            <a:ext cx="1874216" cy="1862788"/>
          </a:xfrm>
          <a:prstGeom prst="rect">
            <a:avLst/>
          </a:prstGeom>
        </p:spPr>
      </p:pic>
    </p:spTree>
    <p:extLst>
      <p:ext uri="{BB962C8B-B14F-4D97-AF65-F5344CB8AC3E}">
        <p14:creationId xmlns:p14="http://schemas.microsoft.com/office/powerpoint/2010/main" val="4127974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 - &amp;quot;Senior Community Service Employment Program  (SCSEP)  &amp;quot;&quot;/&gt;&lt;property id=&quot;20307&quot; value=&quot;287&quot;/&gt;&lt;/object&gt;&lt;object type=&quot;3&quot; unique_id=&quot;10005&quot;&gt;&lt;property id=&quot;20148&quot; value=&quot;5&quot;/&gt;&lt;property id=&quot;20300&quot; value=&quot;Slide 2&quot;/&gt;&lt;property id=&quot;20307&quot; value=&quot;280&quot;/&gt;&lt;/object&gt;&lt;object type=&quot;3&quot; unique_id=&quot;10006&quot;&gt;&lt;property id=&quot;20148&quot; value=&quot;5&quot;/&gt;&lt;property id=&quot;20300&quot; value=&quot;Slide 3&quot;/&gt;&lt;property id=&quot;20307&quot; value=&quot;290&quot;/&gt;&lt;/object&gt;&lt;object type=&quot;3&quot; unique_id=&quot;10007&quot;&gt;&lt;property id=&quot;20148&quot; value=&quot;5&quot;/&gt;&lt;property id=&quot;20300&quot; value=&quot;Slide 4&quot;/&gt;&lt;property id=&quot;20307&quot; value=&quot;286&quot;/&gt;&lt;/object&gt;&lt;object type=&quot;3&quot; unique_id=&quot;10008&quot;&gt;&lt;property id=&quot;20148&quot; value=&quot;5&quot;/&gt;&lt;property id=&quot;20300&quot; value=&quot;Slide 5&quot;/&gt;&lt;property id=&quot;20307&quot; value=&quot;272&quot;/&gt;&lt;/object&gt;&lt;object type=&quot;3&quot; unique_id=&quot;10009&quot;&gt;&lt;property id=&quot;20148&quot; value=&quot;5&quot;/&gt;&lt;property id=&quot;20300&quot; value=&quot;Slide 6 - &amp;quot;Background &amp;quot;&quot;/&gt;&lt;property id=&quot;20307&quot; value=&quot;276&quot;/&gt;&lt;/object&gt;&lt;object type=&quot;3&quot; unique_id=&quot;10010&quot;&gt;&lt;property id=&quot;20148&quot; value=&quot;5&quot;/&gt;&lt;property id=&quot;20300&quot; value=&quot;Slide 7&quot;/&gt;&lt;property id=&quot;20307&quot; value=&quot;289&quot;/&gt;&lt;/object&gt;&lt;object type=&quot;3&quot; unique_id=&quot;10011&quot;&gt;&lt;property id=&quot;20148&quot; value=&quot;5&quot;/&gt;&lt;property id=&quot;20300&quot; value=&quot;Slide 8 - &amp;quot;Alignment of SCSEP Terminology with  WIOA Terminology &amp;quot;&quot;/&gt;&lt;property id=&quot;20307&quot; value=&quot;291&quot;/&gt;&lt;/object&gt;&lt;object type=&quot;3&quot; unique_id=&quot;10012&quot;&gt;&lt;property id=&quot;20148&quot; value=&quot;5&quot;/&gt;&lt;property id=&quot;20300&quot; value=&quot;Slide 9&quot;/&gt;&lt;property id=&quot;20307&quot; value=&quot;292&quot;/&gt;&lt;/object&gt;&lt;object type=&quot;3&quot; unique_id=&quot;10013&quot;&gt;&lt;property id=&quot;20148&quot; value=&quot;5&quot;/&gt;&lt;property id=&quot;20300&quot; value=&quot;Slide 10 - &amp;quot;WIOA COORDINATION   &amp;quot;&quot;/&gt;&lt;property id=&quot;20307&quot; value=&quot;293&quot;/&gt;&lt;/object&gt;&lt;object type=&quot;3&quot; unique_id=&quot;10014&quot;&gt;&lt;property id=&quot;20148&quot; value=&quot;5&quot;/&gt;&lt;property id=&quot;20300&quot; value=&quot;Slide 11 - &amp;quot;SCSEP STATE PLAN&amp;quot;&quot;/&gt;&lt;property id=&quot;20307&quot; value=&quot;294&quot;/&gt;&lt;/object&gt;&lt;object type=&quot;3&quot; unique_id=&quot;10015&quot;&gt;&lt;property id=&quot;20148&quot; value=&quot;5&quot;/&gt;&lt;property id=&quot;20300&quot; value=&quot;Slide 12 - &amp;quot;WHAT CHANGES IN SUBPART C &amp;quot;&quot;/&gt;&lt;property id=&quot;20307&quot; value=&quot;295&quot;/&gt;&lt;/object&gt;&lt;object type=&quot;3&quot; unique_id=&quot;10016&quot;&gt;&lt;property id=&quot;20148&quot; value=&quot;5&quot;/&gt;&lt;property id=&quot;20300&quot; value=&quot;Slide 13 - &amp;quot;What Type of SCSEP State Plan Does Your State Currently Have?&amp;quot;&quot;/&gt;&lt;property id=&quot;20307&quot; value=&quot;271&quot;/&gt;&lt;/object&gt;&lt;object type=&quot;3&quot; unique_id=&quot;10017&quot;&gt;&lt;property id=&quot;20148&quot; value=&quot;5&quot;/&gt;&lt;property id=&quot;20300&quot; value=&quot;Slide 14 - &amp;quot;Do You Participate In Your State’s State Planning Process? &amp;quot;&quot;/&gt;&lt;property id=&quot;20307&quot; value=&quot;298&quot;/&gt;&lt;/object&gt;&lt;object type=&quot;3&quot; unique_id=&quot;10018&quot;&gt;&lt;property id=&quot;20148&quot; value=&quot;5&quot;/&gt;&lt;property id=&quot;20300&quot; value=&quot;Slide 15&quot;/&gt;&lt;property id=&quot;20307&quot; value=&quot;281&quot;/&gt;&lt;/object&gt;&lt;object type=&quot;3&quot; unique_id=&quot;10019&quot;&gt;&lt;property id=&quot;20148&quot; value=&quot;5&quot;/&gt;&lt;property id=&quot;20300&quot; value=&quot;Slide 16&quot;/&gt;&lt;property id=&quot;20307&quot; value=&quot;297&quot;/&gt;&lt;/object&gt;&lt;object type=&quot;3&quot; unique_id=&quot;10020&quot;&gt;&lt;property id=&quot;20148&quot; value=&quot;5&quot;/&gt;&lt;property id=&quot;20300&quot; value=&quot;Slide 17 - &amp;quot;     &amp;amp;#x09;&amp;amp;#x09;&amp;amp;#x09;&amp;amp;#x09; PERFORMANCE MEASURES STARTING IN PY 2018                                                   &amp;amp;#x09;&amp;amp;#x09;&amp;amp;#x09;&amp;amp;#x09;&amp;amp;#x09;&amp;amp;#x09;    (IF&quot;/&gt;&lt;property id=&quot;20307&quot; value=&quot;302&quot;/&gt;&lt;/object&gt;&lt;object type=&quot;3&quot; unique_id=&quot;10021&quot;&gt;&lt;property id=&quot;20148&quot; value=&quot;5&quot;/&gt;&lt;property id=&quot;20300&quot; value=&quot;Slide 18 - &amp;quot;Three Revised Employment Outcome Measures&amp;quot;&quot;/&gt;&lt;property id=&quot;20307&quot; value=&quot;303&quot;/&gt;&lt;/object&gt;&lt;object type=&quot;3&quot; unique_id=&quot;10022&quot;&gt;&lt;property id=&quot;20148&quot; value=&quot;5&quot;/&gt;&lt;property id=&quot;20300&quot; value=&quot;Slide 19 - &amp;quot;Indicators of effectiveness in serving employers, host agencies, and project participants &amp;amp;#x09;&amp;amp;#x09;&amp;amp;#x09;&amp;amp;#x09;&amp;amp;#x09;&amp;amp;#x09;&amp;amp;#x09;&amp;amp;#x09;&amp;amp;#x09;(IFR §641.710(e&quot;/&gt;&lt;property id=&quot;20307&quot; value=&quot;304&quot;/&gt;&lt;/object&gt;&lt;object type=&quot;3&quot; unique_id=&quot;10023&quot;&gt;&lt;property id=&quot;20148&quot; value=&quot;5&quot;/&gt;&lt;property id=&quot;20300&quot; value=&quot;Slide 20 - &amp;quot;How Will You Calculate The Replacement For Entered Employment in PY 2018?    &amp;quot;&quot;/&gt;&lt;property id=&quot;20307&quot; value=&quot;300&quot;/&gt;&lt;/object&gt;&lt;object type=&quot;3&quot; unique_id=&quot;10024&quot;&gt;&lt;property id=&quot;20148&quot; value=&quot;5&quot;/&gt;&lt;property id=&quot;20300&quot; value=&quot;Slide 21 - &amp;quot;Implementation Process                                                &amp;amp;#x09;&amp;amp;#x09;&amp;amp;#x09;&amp;amp;#x09;&amp;amp;#x09;&amp;amp;#x09;&amp;amp;#x09;&amp;amp;#x09;&amp;amp;#x09;&amp;amp;#x09;(IFR §641.720, Preamble page 56876&quot;/&gt;&lt;property id=&quot;20307&quot; value=&quot;305&quot;/&gt;&lt;/object&gt;&lt;object type=&quot;3&quot; unique_id=&quot;10025&quot;&gt;&lt;property id=&quot;20148&quot; value=&quot;5&quot;/&gt;&lt;property id=&quot;20300&quot; value=&quot;Slide 22 - &amp;quot;Implementation Process   cont. &amp;quot;&quot;/&gt;&lt;property id=&quot;20307&quot; value=&quot;306&quot;/&gt;&lt;/object&gt;&lt;object type=&quot;3&quot; unique_id=&quot;10026&quot;&gt;&lt;property id=&quot;20148&quot; value=&quot;5&quot;/&gt;&lt;property id=&quot;20300&quot; value=&quot;Slide 23 - &amp;quot;Developing the New Baseline &amp;amp;#x09;&amp;amp;#x09;&amp;amp;#x09;&amp;amp;#x09;&amp;amp;#x09;&amp;amp;#x09;&amp;amp;#x09;&amp;amp;#x09;&amp;amp;#x09;&amp;amp;#x09;(IFR §641.730, Preamble page 56877) &amp;quot;&quot;/&gt;&lt;property id=&quot;20307&quot; value=&quot;308&quot;/&gt;&lt;/object&gt;&lt;object type=&quot;3&quot; unique_id=&quot;10027&quot;&gt;&lt;property id=&quot;20148&quot; value=&quot;5&quot;/&gt;&lt;property id=&quot;20300&quot; value=&quot;Slide 24 - &amp;quot;Statistical Adjustment Model                                     (IFR §641.720(c) and .740(a), Preamble page 56876&quot;/&gt;&lt;property id=&quot;20307&quot; value=&quot;307&quot;/&gt;&lt;/object&gt;&lt;object type=&quot;3&quot; unique_id=&quot;10028&quot;&gt;&lt;property id=&quot;20148&quot; value=&quot;5&quot;/&gt;&lt;property id=&quot;20300&quot; value=&quot;Slide 25 - &amp;quot;Annual Evaluation of Grantee Performance                                             (IFR §641.740, Preamble pages&quot;/&gt;&lt;property id=&quot;20307&quot; value=&quot;309&quot;/&gt;&lt;/object&gt;&lt;object type=&quot;3&quot; unique_id=&quot;10029&quot;&gt;&lt;property id=&quot;20148&quot; value=&quot;5&quot;/&gt;&lt;property id=&quot;20300&quot; value=&quot;Slide 26 - &amp;quot;What Are The Indicators Of Effectiveness?  &amp;quot;&quot;/&gt;&lt;property id=&quot;20307&quot; value=&quot;301&quot;/&gt;&lt;/object&gt;&lt;object type=&quot;3&quot; unique_id=&quot;10030&quot;&gt;&lt;property id=&quot;20148&quot; value=&quot;5&quot;/&gt;&lt;property id=&quot;20300&quot; value=&quot;Slide 27 - &amp;quot;Who Are Those Three Customer Groups?   &amp;quot;&quot;/&gt;&lt;property id=&quot;20307&quot; value=&quot;310&quot;/&gt;&lt;/object&gt;&lt;object type=&quot;3&quot; unique_id=&quot;10031&quot;&gt;&lt;property id=&quot;20148&quot; value=&quot;5&quot;/&gt;&lt;property id=&quot;20300&quot; value=&quot;Slide 28&quot;/&gt;&lt;property id=&quot;20307&quot; value=&quot;299&quot;/&gt;&lt;/object&gt;&lt;object type=&quot;3&quot; unique_id=&quot;10032&quot;&gt;&lt;property id=&quot;20148&quot; value=&quot;5&quot;/&gt;&lt;property id=&quot;20300&quot; value=&quot;Slide 29 - &amp;quot;Next Steps – What’s Coming Up&amp;quot;&quot;/&gt;&lt;property id=&quot;20307&quot; value=&quot;296&quot;/&gt;&lt;/object&gt;&lt;object type=&quot;3&quot; unique_id=&quot;10033&quot;&gt;&lt;property id=&quot;20148&quot; value=&quot;5&quot;/&gt;&lt;property id=&quot;20300&quot; value=&quot;Slide 30&quot;/&gt;&lt;property id=&quot;20307&quot; value=&quot;312&quot;/&gt;&lt;/object&gt;&lt;object type=&quot;3&quot; unique_id=&quot;10034&quot;&gt;&lt;property id=&quot;20148&quot; value=&quot;5&quot;/&gt;&lt;property id=&quot;20300&quot; value=&quot;Slide 31 - &amp;quot; SCSEP VIRTUAL CONFERENCE!!!!!!!!  Tell Us What You Think Would Be The Best Schedule  &amp;quot;&quot;/&gt;&lt;property id=&quot;20307&quot; value=&quot;311&quot;/&gt;&lt;/object&gt;&lt;object type=&quot;3&quot; unique_id=&quot;10035&quot;&gt;&lt;property id=&quot;20148&quot; value=&quot;5&quot;/&gt;&lt;property id=&quot;20300&quot; value=&quot;Slide 32&quot;/&gt;&lt;property id=&quot;20307&quot; value=&quot;284&quot;/&gt;&lt;/object&gt;&lt;object type=&quot;3&quot; unique_id=&quot;10036&quot;&gt;&lt;property id=&quot;20148&quot; value=&quot;5&quot;/&gt;&lt;property id=&quot;20300&quot; value=&quot;Slide 33&quot;/&gt;&lt;property id=&quot;20307&quot; value=&quot;275&quot;/&gt;&lt;/object&gt;&lt;object type=&quot;3&quot; unique_id=&quot;10037&quot;&gt;&lt;property id=&quot;20148&quot; value=&quot;5&quot;/&gt;&lt;property id=&quot;20300&quot; value=&quot;Slide 34&quot;/&gt;&lt;property id=&quot;20307&quot; value=&quot;282&quot;/&gt;&lt;/object&gt;&lt;/object&gt;&lt;object type=&quot;8&quot; unique_id=&quot;10074&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4702</TotalTime>
  <Words>2608</Words>
  <Application>Microsoft Office PowerPoint</Application>
  <PresentationFormat>On-screen Show (4:3)</PresentationFormat>
  <Paragraphs>303</Paragraphs>
  <Slides>34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Franklin Gothic Medium</vt:lpstr>
      <vt:lpstr>Impact</vt:lpstr>
      <vt:lpstr>Times New Roman</vt:lpstr>
      <vt:lpstr>Webdings</vt:lpstr>
      <vt:lpstr>Wingdings</vt:lpstr>
      <vt:lpstr>Wingdings 2</vt:lpstr>
      <vt:lpstr>Wingdings 3</vt:lpstr>
      <vt:lpstr>Standard Slides</vt:lpstr>
      <vt:lpstr>Interactive Slides</vt:lpstr>
      <vt:lpstr>Senior Community Service Employment Program  (SCSEP)  </vt:lpstr>
      <vt:lpstr>PowerPoint Presentation</vt:lpstr>
      <vt:lpstr>PowerPoint Presentation</vt:lpstr>
      <vt:lpstr>PowerPoint Presentation</vt:lpstr>
      <vt:lpstr>PowerPoint Presentation</vt:lpstr>
      <vt:lpstr>Background </vt:lpstr>
      <vt:lpstr>PowerPoint Presentation</vt:lpstr>
      <vt:lpstr>Alignment of SCSEP Terminology with  WIOA Terminology </vt:lpstr>
      <vt:lpstr>PowerPoint Presentation</vt:lpstr>
      <vt:lpstr>WIOA COORDINATION   </vt:lpstr>
      <vt:lpstr>SCSEP STATE PLAN</vt:lpstr>
      <vt:lpstr>WHAT CHANGES IN SUBPART C </vt:lpstr>
      <vt:lpstr>What Type of SCSEP State Plan Does Your State Currently Have?</vt:lpstr>
      <vt:lpstr>Do You Participate In Your State’s State Planning Process? </vt:lpstr>
      <vt:lpstr>PowerPoint Presentation</vt:lpstr>
      <vt:lpstr>PowerPoint Presentation</vt:lpstr>
      <vt:lpstr>          PERFORMANCE MEASURES STARTING IN PY 2018                                                             (IFR §641.700 and .710) </vt:lpstr>
      <vt:lpstr>Three Revised Employment Outcome Measures</vt:lpstr>
      <vt:lpstr>Indicators of effectiveness in serving employers, host agencies, and project participants          (IFR §641.710(e), Preamble pages 56874-56875) </vt:lpstr>
      <vt:lpstr>How Will You Calculate The Replacement For Entered Employment in PY 2018?    </vt:lpstr>
      <vt:lpstr>Implementation Process                                                          (IFR §641.720, Preamble page 56876) </vt:lpstr>
      <vt:lpstr>Implementation Process   cont. </vt:lpstr>
      <vt:lpstr>Developing the New Baseline           (IFR §641.730, Preamble page 56877) </vt:lpstr>
      <vt:lpstr>Statistical Adjustment Model                                     (IFR §641.720(c) and .740(a), Preamble page 56876) </vt:lpstr>
      <vt:lpstr>Annual Evaluation of Grantee Performance                                             (IFR §641.740, Preamble pages 56977-56878) </vt:lpstr>
      <vt:lpstr>What Are The Indicators Of Effectiveness?  </vt:lpstr>
      <vt:lpstr>Who Are Those Three Customer Groups?   </vt:lpstr>
      <vt:lpstr>PowerPoint Presentation</vt:lpstr>
      <vt:lpstr>Next Steps – What’s Coming Up</vt:lpstr>
      <vt:lpstr>PowerPoint Presentation</vt:lpstr>
      <vt:lpstr> SCSEP VIRTUAL CONFERENCE!!!!!!!!  Tell Us What You Think Would Be The Best Schedule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Michi McNeace</dc:creator>
  <cp:lastModifiedBy>Jonathan Vehlow</cp:lastModifiedBy>
  <cp:revision>195</cp:revision>
  <dcterms:created xsi:type="dcterms:W3CDTF">2017-06-21T17:13:53Z</dcterms:created>
  <dcterms:modified xsi:type="dcterms:W3CDTF">2018-01-08T14:44:02Z</dcterms:modified>
</cp:coreProperties>
</file>