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28"/>
  </p:notesMasterIdLst>
  <p:sldIdLst>
    <p:sldId id="287" r:id="rId3"/>
    <p:sldId id="273" r:id="rId4"/>
    <p:sldId id="262" r:id="rId5"/>
    <p:sldId id="289" r:id="rId6"/>
    <p:sldId id="290" r:id="rId7"/>
    <p:sldId id="292" r:id="rId8"/>
    <p:sldId id="294" r:id="rId9"/>
    <p:sldId id="296" r:id="rId10"/>
    <p:sldId id="297" r:id="rId11"/>
    <p:sldId id="284" r:id="rId12"/>
    <p:sldId id="27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81" r:id="rId25"/>
    <p:sldId id="309" r:id="rId26"/>
    <p:sldId id="282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71628" autoAdjust="0"/>
  </p:normalViewPr>
  <p:slideViewPr>
    <p:cSldViewPr snapToGrid="0">
      <p:cViewPr>
        <p:scale>
          <a:sx n="100" d="100"/>
          <a:sy n="100" d="100"/>
        </p:scale>
        <p:origin x="17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97B07-9E72-4155-9C19-F26196E67E5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17CE2-4E38-4B31-A144-8DBE9DC15A51}">
      <dgm:prSet phldrT="[Text]" custT="1"/>
      <dgm:spPr/>
      <dgm:t>
        <a:bodyPr/>
        <a:lstStyle/>
        <a:p>
          <a:r>
            <a:rPr lang="en-US" sz="2000" dirty="0"/>
            <a:t>Barriers to </a:t>
          </a:r>
          <a:r>
            <a:rPr lang="en-US" sz="2000" dirty="0" smtClean="0"/>
            <a:t>Access </a:t>
          </a:r>
          <a:r>
            <a:rPr lang="en-US" sz="2000" dirty="0"/>
            <a:t>Services</a:t>
          </a:r>
        </a:p>
      </dgm:t>
    </dgm:pt>
    <dgm:pt modelId="{9F6A78C1-1CC6-4FA1-9006-4368548DE46B}" type="parTrans" cxnId="{05CD4513-7590-473F-B062-BA73489C6354}">
      <dgm:prSet/>
      <dgm:spPr/>
      <dgm:t>
        <a:bodyPr/>
        <a:lstStyle/>
        <a:p>
          <a:endParaRPr lang="en-US"/>
        </a:p>
      </dgm:t>
    </dgm:pt>
    <dgm:pt modelId="{22E608EB-BD29-4214-B371-32E64D45BD8C}" type="sibTrans" cxnId="{05CD4513-7590-473F-B062-BA73489C6354}">
      <dgm:prSet/>
      <dgm:spPr/>
      <dgm:t>
        <a:bodyPr/>
        <a:lstStyle/>
        <a:p>
          <a:endParaRPr lang="en-US"/>
        </a:p>
      </dgm:t>
    </dgm:pt>
    <dgm:pt modelId="{11DA979B-9E43-41CF-AB2F-9E05D0FB8835}">
      <dgm:prSet phldrT="[Text]"/>
      <dgm:spPr/>
      <dgm:t>
        <a:bodyPr/>
        <a:lstStyle/>
        <a:p>
          <a:r>
            <a:rPr lang="en-US" dirty="0"/>
            <a:t>Geographically Isolated</a:t>
          </a:r>
        </a:p>
      </dgm:t>
    </dgm:pt>
    <dgm:pt modelId="{F111E0EC-7AAF-481B-8D07-E854482E1B14}" type="parTrans" cxnId="{1BA92D1B-829A-4957-866D-DF162AB8D1B4}">
      <dgm:prSet/>
      <dgm:spPr/>
      <dgm:t>
        <a:bodyPr/>
        <a:lstStyle/>
        <a:p>
          <a:endParaRPr lang="en-US"/>
        </a:p>
      </dgm:t>
    </dgm:pt>
    <dgm:pt modelId="{1BA33898-FB4E-4D7C-A9D2-27918435E922}" type="sibTrans" cxnId="{1BA92D1B-829A-4957-866D-DF162AB8D1B4}">
      <dgm:prSet/>
      <dgm:spPr/>
      <dgm:t>
        <a:bodyPr/>
        <a:lstStyle/>
        <a:p>
          <a:endParaRPr lang="en-US"/>
        </a:p>
      </dgm:t>
    </dgm:pt>
    <dgm:pt modelId="{81F74011-93F1-4E42-86B9-B577945DAA5A}">
      <dgm:prSet phldrT="[Text]"/>
      <dgm:spPr/>
      <dgm:t>
        <a:bodyPr/>
        <a:lstStyle/>
        <a:p>
          <a:r>
            <a:rPr lang="en-US" dirty="0"/>
            <a:t>English Language Learners</a:t>
          </a:r>
        </a:p>
      </dgm:t>
    </dgm:pt>
    <dgm:pt modelId="{F2CD85A8-F655-4A10-B873-624E0CC20256}" type="parTrans" cxnId="{67911791-D2B9-4B4F-95F4-F5ABD5BE5408}">
      <dgm:prSet/>
      <dgm:spPr/>
      <dgm:t>
        <a:bodyPr/>
        <a:lstStyle/>
        <a:p>
          <a:endParaRPr lang="en-US"/>
        </a:p>
      </dgm:t>
    </dgm:pt>
    <dgm:pt modelId="{59CF6DDB-709C-496F-AFD3-E5D6B5715CA3}" type="sibTrans" cxnId="{67911791-D2B9-4B4F-95F4-F5ABD5BE5408}">
      <dgm:prSet/>
      <dgm:spPr/>
      <dgm:t>
        <a:bodyPr/>
        <a:lstStyle/>
        <a:p>
          <a:endParaRPr lang="en-US"/>
        </a:p>
      </dgm:t>
    </dgm:pt>
    <dgm:pt modelId="{482BF532-562A-4970-89E6-7467E826C416}">
      <dgm:prSet phldrT="[Text]"/>
      <dgm:spPr/>
      <dgm:t>
        <a:bodyPr/>
        <a:lstStyle/>
        <a:p>
          <a:r>
            <a:rPr lang="en-US" dirty="0"/>
            <a:t>Migrant and Seasonal </a:t>
          </a:r>
          <a:r>
            <a:rPr lang="en-US" b="1" dirty="0"/>
            <a:t>Farmworkers</a:t>
          </a:r>
        </a:p>
      </dgm:t>
    </dgm:pt>
    <dgm:pt modelId="{BDCD6BEE-51F2-4909-BDD9-301605BD4ADA}" type="parTrans" cxnId="{D68D9212-AD91-42F3-A65E-3053C5C07418}">
      <dgm:prSet/>
      <dgm:spPr/>
      <dgm:t>
        <a:bodyPr/>
        <a:lstStyle/>
        <a:p>
          <a:endParaRPr lang="en-US"/>
        </a:p>
      </dgm:t>
    </dgm:pt>
    <dgm:pt modelId="{350457EE-CA26-4F33-BADE-C97E03FEBFF4}" type="sibTrans" cxnId="{D68D9212-AD91-42F3-A65E-3053C5C07418}">
      <dgm:prSet/>
      <dgm:spPr/>
      <dgm:t>
        <a:bodyPr/>
        <a:lstStyle/>
        <a:p>
          <a:endParaRPr lang="en-US"/>
        </a:p>
      </dgm:t>
    </dgm:pt>
    <dgm:pt modelId="{12EFB189-66F1-413B-BCC6-92951CBAAFAA}">
      <dgm:prSet phldrT="[Text]"/>
      <dgm:spPr/>
      <dgm:t>
        <a:bodyPr/>
        <a:lstStyle/>
        <a:p>
          <a:r>
            <a:rPr lang="en-US" dirty="0"/>
            <a:t>Low-Income Individuals</a:t>
          </a:r>
        </a:p>
      </dgm:t>
    </dgm:pt>
    <dgm:pt modelId="{B29B48C2-9468-416B-82C8-E0AB98A02FE2}" type="parTrans" cxnId="{46D2DC16-CEF9-4481-A1E3-0A2B7FBE1B71}">
      <dgm:prSet/>
      <dgm:spPr/>
      <dgm:t>
        <a:bodyPr/>
        <a:lstStyle/>
        <a:p>
          <a:endParaRPr lang="en-US"/>
        </a:p>
      </dgm:t>
    </dgm:pt>
    <dgm:pt modelId="{92F69DB9-0A1E-4A40-A44A-41607F3F82F4}" type="sibTrans" cxnId="{46D2DC16-CEF9-4481-A1E3-0A2B7FBE1B71}">
      <dgm:prSet/>
      <dgm:spPr/>
      <dgm:t>
        <a:bodyPr/>
        <a:lstStyle/>
        <a:p>
          <a:endParaRPr lang="en-US"/>
        </a:p>
      </dgm:t>
    </dgm:pt>
    <dgm:pt modelId="{424AA608-E1B1-4EA4-BDD7-CCED0C1B403A}" type="pres">
      <dgm:prSet presAssocID="{E4B97B07-9E72-4155-9C19-F26196E67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B5A20-6B25-4A79-B1B8-771679273AA0}" type="pres">
      <dgm:prSet presAssocID="{E4B97B07-9E72-4155-9C19-F26196E67E52}" presName="radial" presStyleCnt="0">
        <dgm:presLayoutVars>
          <dgm:animLvl val="ctr"/>
        </dgm:presLayoutVars>
      </dgm:prSet>
      <dgm:spPr/>
    </dgm:pt>
    <dgm:pt modelId="{C7B46FA0-F54B-4BBB-8962-B72289BA71B2}" type="pres">
      <dgm:prSet presAssocID="{F9A17CE2-4E38-4B31-A144-8DBE9DC15A51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57F4AA1-5A1C-4123-AE21-2DF0ACC9CDFA}" type="pres">
      <dgm:prSet presAssocID="{11DA979B-9E43-41CF-AB2F-9E05D0FB8835}" presName="node" presStyleLbl="vennNode1" presStyleIdx="1" presStyleCnt="5" custScaleY="106856" custRadScaleRad="98846" custRadScaleInc="-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62C48-1134-4384-A690-A19DB3F966B1}" type="pres">
      <dgm:prSet presAssocID="{81F74011-93F1-4E42-86B9-B577945DAA5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D9C25-38BA-4D4A-965A-D558B8B24E0B}" type="pres">
      <dgm:prSet presAssocID="{482BF532-562A-4970-89E6-7467E826C416}" presName="node" presStyleLbl="vennNode1" presStyleIdx="3" presStyleCnt="5" custRadScaleRad="9592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4F3A4-5D8C-4593-931B-54EBFE4586AD}" type="pres">
      <dgm:prSet presAssocID="{12EFB189-66F1-413B-BCC6-92951CBAAFAA}" presName="node" presStyleLbl="vennNode1" presStyleIdx="4" presStyleCnt="5" custRadScaleRad="102842" custRadScaleInc="1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A581B-639A-48FF-B143-28347CA471E1}" type="presOf" srcId="{81F74011-93F1-4E42-86B9-B577945DAA5A}" destId="{E2D62C48-1134-4384-A690-A19DB3F966B1}" srcOrd="0" destOrd="0" presId="urn:microsoft.com/office/officeart/2005/8/layout/radial3"/>
    <dgm:cxn modelId="{3A891CC2-9988-48EC-8790-45C9152E51B4}" type="presOf" srcId="{F9A17CE2-4E38-4B31-A144-8DBE9DC15A51}" destId="{C7B46FA0-F54B-4BBB-8962-B72289BA71B2}" srcOrd="0" destOrd="0" presId="urn:microsoft.com/office/officeart/2005/8/layout/radial3"/>
    <dgm:cxn modelId="{2ADFA2FA-CD7A-4574-B81C-184BA2927F90}" type="presOf" srcId="{482BF532-562A-4970-89E6-7467E826C416}" destId="{599D9C25-38BA-4D4A-965A-D558B8B24E0B}" srcOrd="0" destOrd="0" presId="urn:microsoft.com/office/officeart/2005/8/layout/radial3"/>
    <dgm:cxn modelId="{1BA92D1B-829A-4957-866D-DF162AB8D1B4}" srcId="{F9A17CE2-4E38-4B31-A144-8DBE9DC15A51}" destId="{11DA979B-9E43-41CF-AB2F-9E05D0FB8835}" srcOrd="0" destOrd="0" parTransId="{F111E0EC-7AAF-481B-8D07-E854482E1B14}" sibTransId="{1BA33898-FB4E-4D7C-A9D2-27918435E922}"/>
    <dgm:cxn modelId="{D43C04E9-A25D-4330-A32F-7A17929A8FE7}" type="presOf" srcId="{11DA979B-9E43-41CF-AB2F-9E05D0FB8835}" destId="{E57F4AA1-5A1C-4123-AE21-2DF0ACC9CDFA}" srcOrd="0" destOrd="0" presId="urn:microsoft.com/office/officeart/2005/8/layout/radial3"/>
    <dgm:cxn modelId="{363E809B-78B2-4690-841A-B08431EBD44C}" type="presOf" srcId="{12EFB189-66F1-413B-BCC6-92951CBAAFAA}" destId="{A544F3A4-5D8C-4593-931B-54EBFE4586AD}" srcOrd="0" destOrd="0" presId="urn:microsoft.com/office/officeart/2005/8/layout/radial3"/>
    <dgm:cxn modelId="{05CD4513-7590-473F-B062-BA73489C6354}" srcId="{E4B97B07-9E72-4155-9C19-F26196E67E52}" destId="{F9A17CE2-4E38-4B31-A144-8DBE9DC15A51}" srcOrd="0" destOrd="0" parTransId="{9F6A78C1-1CC6-4FA1-9006-4368548DE46B}" sibTransId="{22E608EB-BD29-4214-B371-32E64D45BD8C}"/>
    <dgm:cxn modelId="{F607DF52-940F-4816-B5CF-CDF1FD1532CE}" type="presOf" srcId="{E4B97B07-9E72-4155-9C19-F26196E67E52}" destId="{424AA608-E1B1-4EA4-BDD7-CCED0C1B403A}" srcOrd="0" destOrd="0" presId="urn:microsoft.com/office/officeart/2005/8/layout/radial3"/>
    <dgm:cxn modelId="{67911791-D2B9-4B4F-95F4-F5ABD5BE5408}" srcId="{F9A17CE2-4E38-4B31-A144-8DBE9DC15A51}" destId="{81F74011-93F1-4E42-86B9-B577945DAA5A}" srcOrd="1" destOrd="0" parTransId="{F2CD85A8-F655-4A10-B873-624E0CC20256}" sibTransId="{59CF6DDB-709C-496F-AFD3-E5D6B5715CA3}"/>
    <dgm:cxn modelId="{46D2DC16-CEF9-4481-A1E3-0A2B7FBE1B71}" srcId="{F9A17CE2-4E38-4B31-A144-8DBE9DC15A51}" destId="{12EFB189-66F1-413B-BCC6-92951CBAAFAA}" srcOrd="3" destOrd="0" parTransId="{B29B48C2-9468-416B-82C8-E0AB98A02FE2}" sibTransId="{92F69DB9-0A1E-4A40-A44A-41607F3F82F4}"/>
    <dgm:cxn modelId="{D68D9212-AD91-42F3-A65E-3053C5C07418}" srcId="{F9A17CE2-4E38-4B31-A144-8DBE9DC15A51}" destId="{482BF532-562A-4970-89E6-7467E826C416}" srcOrd="2" destOrd="0" parTransId="{BDCD6BEE-51F2-4909-BDD9-301605BD4ADA}" sibTransId="{350457EE-CA26-4F33-BADE-C97E03FEBFF4}"/>
    <dgm:cxn modelId="{FED2513D-9343-409C-9BA7-CC19D1FC0D89}" type="presParOf" srcId="{424AA608-E1B1-4EA4-BDD7-CCED0C1B403A}" destId="{F1EB5A20-6B25-4A79-B1B8-771679273AA0}" srcOrd="0" destOrd="0" presId="urn:microsoft.com/office/officeart/2005/8/layout/radial3"/>
    <dgm:cxn modelId="{6B15E717-159D-4317-844A-E9F7375EEA21}" type="presParOf" srcId="{F1EB5A20-6B25-4A79-B1B8-771679273AA0}" destId="{C7B46FA0-F54B-4BBB-8962-B72289BA71B2}" srcOrd="0" destOrd="0" presId="urn:microsoft.com/office/officeart/2005/8/layout/radial3"/>
    <dgm:cxn modelId="{592413BD-9E64-41D2-9BC4-51F938461A4F}" type="presParOf" srcId="{F1EB5A20-6B25-4A79-B1B8-771679273AA0}" destId="{E57F4AA1-5A1C-4123-AE21-2DF0ACC9CDFA}" srcOrd="1" destOrd="0" presId="urn:microsoft.com/office/officeart/2005/8/layout/radial3"/>
    <dgm:cxn modelId="{F429ED49-4946-4B01-A181-AA3F7E5D0709}" type="presParOf" srcId="{F1EB5A20-6B25-4A79-B1B8-771679273AA0}" destId="{E2D62C48-1134-4384-A690-A19DB3F966B1}" srcOrd="2" destOrd="0" presId="urn:microsoft.com/office/officeart/2005/8/layout/radial3"/>
    <dgm:cxn modelId="{903D7DA1-60A4-4958-BF4C-62D64F1A343B}" type="presParOf" srcId="{F1EB5A20-6B25-4A79-B1B8-771679273AA0}" destId="{599D9C25-38BA-4D4A-965A-D558B8B24E0B}" srcOrd="3" destOrd="0" presId="urn:microsoft.com/office/officeart/2005/8/layout/radial3"/>
    <dgm:cxn modelId="{87EA9903-A385-429E-AA40-2D38FC69986D}" type="presParOf" srcId="{F1EB5A20-6B25-4A79-B1B8-771679273AA0}" destId="{A544F3A4-5D8C-4593-931B-54EBFE4586A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46FA0-F54B-4BBB-8962-B72289BA71B2}">
      <dsp:nvSpPr>
        <dsp:cNvPr id="0" name=""/>
        <dsp:cNvSpPr/>
      </dsp:nvSpPr>
      <dsp:spPr>
        <a:xfrm>
          <a:off x="2275283" y="958035"/>
          <a:ext cx="2336794" cy="2336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Barriers to </a:t>
          </a:r>
          <a:r>
            <a:rPr lang="en-US" sz="2000" kern="1200" dirty="0" smtClean="0"/>
            <a:t>Access </a:t>
          </a:r>
          <a:r>
            <a:rPr lang="en-US" sz="2000" kern="1200" dirty="0"/>
            <a:t>Services</a:t>
          </a:r>
        </a:p>
      </dsp:txBody>
      <dsp:txXfrm>
        <a:off x="2617499" y="1300251"/>
        <a:ext cx="1652362" cy="1652362"/>
      </dsp:txXfrm>
    </dsp:sp>
    <dsp:sp modelId="{E57F4AA1-5A1C-4123-AE21-2DF0ACC9CDFA}">
      <dsp:nvSpPr>
        <dsp:cNvPr id="0" name=""/>
        <dsp:cNvSpPr/>
      </dsp:nvSpPr>
      <dsp:spPr>
        <a:xfrm>
          <a:off x="2847738" y="-2001"/>
          <a:ext cx="1168397" cy="12485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Geographically Isolated</a:t>
          </a:r>
        </a:p>
      </dsp:txBody>
      <dsp:txXfrm>
        <a:off x="3018846" y="180838"/>
        <a:ext cx="826181" cy="882824"/>
      </dsp:txXfrm>
    </dsp:sp>
    <dsp:sp modelId="{E2D62C48-1134-4384-A690-A19DB3F966B1}">
      <dsp:nvSpPr>
        <dsp:cNvPr id="0" name=""/>
        <dsp:cNvSpPr/>
      </dsp:nvSpPr>
      <dsp:spPr>
        <a:xfrm>
          <a:off x="4381272" y="1542234"/>
          <a:ext cx="1168397" cy="1168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English Language Learners</a:t>
          </a:r>
        </a:p>
      </dsp:txBody>
      <dsp:txXfrm>
        <a:off x="4552380" y="1713342"/>
        <a:ext cx="826181" cy="826181"/>
      </dsp:txXfrm>
    </dsp:sp>
    <dsp:sp modelId="{599D9C25-38BA-4D4A-965A-D558B8B24E0B}">
      <dsp:nvSpPr>
        <dsp:cNvPr id="0" name=""/>
        <dsp:cNvSpPr/>
      </dsp:nvSpPr>
      <dsp:spPr>
        <a:xfrm>
          <a:off x="2859481" y="3002042"/>
          <a:ext cx="1168397" cy="1168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Migrant and Seasonal </a:t>
          </a:r>
          <a:r>
            <a:rPr lang="en-US" sz="900" b="1" kern="1200" dirty="0"/>
            <a:t>Farmworkers</a:t>
          </a:r>
        </a:p>
      </dsp:txBody>
      <dsp:txXfrm>
        <a:off x="3030589" y="3173150"/>
        <a:ext cx="826181" cy="826181"/>
      </dsp:txXfrm>
    </dsp:sp>
    <dsp:sp modelId="{A544F3A4-5D8C-4593-931B-54EBFE4586AD}">
      <dsp:nvSpPr>
        <dsp:cNvPr id="0" name=""/>
        <dsp:cNvSpPr/>
      </dsp:nvSpPr>
      <dsp:spPr>
        <a:xfrm>
          <a:off x="1295138" y="1495532"/>
          <a:ext cx="1168397" cy="1168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Low-Income Individuals</a:t>
          </a:r>
        </a:p>
      </dsp:txBody>
      <dsp:txXfrm>
        <a:off x="1466246" y="1666640"/>
        <a:ext cx="826181" cy="82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4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2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5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3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89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7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5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33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49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9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7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9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5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6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4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2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2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Senio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doleta.gov/Seniors/html_docs/announcements.cfm" TargetMode="External"/><Relationship Id="rId4" Type="http://schemas.openxmlformats.org/officeDocument/2006/relationships/hyperlink" Target="https://www.doleta.gov/Seniors/html_docs/regs.cf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fferson.irene@dol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Troxler.Susanna.K@dol.gov" TargetMode="External"/><Relationship Id="rId4" Type="http://schemas.openxmlformats.org/officeDocument/2006/relationships/hyperlink" Target="mailto:Atolagbe.Simisola.M@dol.go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Farmworker/html/NFJP.cfm" TargetMode="External"/><Relationship Id="rId2" Type="http://schemas.openxmlformats.org/officeDocument/2006/relationships/hyperlink" Target="http://cts.vresp.com/c/?SisterSky/d2d9fa0b0a/67aaed2858/6c47a3374c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ion.workforcegps.org/resources/2017/07/19/10/02/AJC_Customer_Flow_Scenarios" TargetMode="External"/><Relationship Id="rId5" Type="http://schemas.openxmlformats.org/officeDocument/2006/relationships/hyperlink" Target="https://wdr.doleta.gov/directives/attach/TEGL/TEGL_18-16_acc.pdf" TargetMode="External"/><Relationship Id="rId4" Type="http://schemas.openxmlformats.org/officeDocument/2006/relationships/hyperlink" Target="https://www.doleta.gov/farmworker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on.Lianna@dol.gov" TargetMode="External"/><Relationship Id="rId2" Type="http://schemas.openxmlformats.org/officeDocument/2006/relationships/hyperlink" Target="mailto:Hampton.Marcia@dol.gov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January 19, 2018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WIOA Partner Program Briefing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Senior Community Service Employment Program (SCSEP)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About SCSEP</a:t>
            </a:r>
          </a:p>
          <a:p>
            <a:pPr lvl="1"/>
            <a:r>
              <a:rPr lang="en-US" dirty="0"/>
              <a:t>ETA’s main webpage for SCSEP.</a:t>
            </a:r>
          </a:p>
          <a:p>
            <a:pPr lvl="2"/>
            <a:r>
              <a:rPr lang="en-US" dirty="0">
                <a:hlinkClick r:id="rId3"/>
              </a:rPr>
              <a:t>https://www.doleta.gov/Seniors/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SCSEP Laws &amp; Regulations</a:t>
            </a:r>
          </a:p>
          <a:p>
            <a:pPr lvl="1"/>
            <a:r>
              <a:rPr lang="en-US" dirty="0"/>
              <a:t>The laws and regulations that SCSEP grantees must follow.</a:t>
            </a:r>
          </a:p>
          <a:p>
            <a:pPr lvl="2"/>
            <a:r>
              <a:rPr lang="en-US" dirty="0">
                <a:hlinkClick r:id="rId4"/>
              </a:rPr>
              <a:t>https://www.doleta.gov/Seniors/html_docs/regs.cfm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SCSEP Guidance &amp; Resources</a:t>
            </a:r>
          </a:p>
          <a:p>
            <a:pPr lvl="1"/>
            <a:r>
              <a:rPr lang="en-US" dirty="0"/>
              <a:t>Guidance and resources for SCSEP grantees and other interested parties.</a:t>
            </a:r>
          </a:p>
          <a:p>
            <a:pPr lvl="2"/>
            <a:r>
              <a:rPr lang="en-US" dirty="0"/>
              <a:t>https://www.doleta.gov/Seniors/html_docs/TechAssist.cfm</a:t>
            </a:r>
          </a:p>
          <a:p>
            <a:pPr lvl="2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SCSEP Announcements</a:t>
            </a:r>
          </a:p>
          <a:p>
            <a:pPr lvl="1"/>
            <a:r>
              <a:rPr lang="en-US" dirty="0"/>
              <a:t>New developments in the world of SCSEP.</a:t>
            </a:r>
          </a:p>
          <a:p>
            <a:pPr lvl="2"/>
            <a:r>
              <a:rPr lang="en-US" dirty="0">
                <a:hlinkClick r:id="rId5"/>
              </a:rPr>
              <a:t>https://www.doleta.gov/Seniors/html_docs/announcements.cfm</a:t>
            </a:r>
            <a:endParaRPr lang="en-US" dirty="0"/>
          </a:p>
          <a:p>
            <a:r>
              <a:rPr lang="en-US" dirty="0"/>
              <a:t>SCSEP Performance Information</a:t>
            </a:r>
          </a:p>
          <a:p>
            <a:pPr lvl="1"/>
            <a:r>
              <a:rPr lang="en-US" dirty="0"/>
              <a:t>SCSEP performance information for Program Years 2010-2016.</a:t>
            </a:r>
          </a:p>
          <a:p>
            <a:pPr lvl="2"/>
            <a:r>
              <a:rPr lang="en-US" dirty="0"/>
              <a:t>https://www.doleta.gov/Seniors/html_docs/GranteePerf.cfm</a:t>
            </a:r>
          </a:p>
          <a:p>
            <a:r>
              <a:rPr lang="en-US" dirty="0"/>
              <a:t>SCSEP Community of Practice</a:t>
            </a:r>
          </a:p>
          <a:p>
            <a:pPr lvl="1"/>
            <a:r>
              <a:rPr lang="en-US" dirty="0"/>
              <a:t>SCSEP community of Practice on </a:t>
            </a:r>
            <a:r>
              <a:rPr lang="en-US" dirty="0"/>
              <a:t>WorkforceGPS</a:t>
            </a:r>
            <a:r>
              <a:rPr lang="en-US" dirty="0"/>
              <a:t>.  Online hub for resources, news, and emerging practices.</a:t>
            </a:r>
          </a:p>
          <a:p>
            <a:pPr lvl="2"/>
            <a:r>
              <a:rPr lang="en-US" dirty="0"/>
              <a:t>https://olderworkers.workforcegps.org/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045" y="1150373"/>
            <a:ext cx="4234384" cy="520597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LaMia Chapman</a:t>
            </a:r>
          </a:p>
          <a:p>
            <a:pPr lvl="1"/>
            <a:r>
              <a:rPr lang="en-US" dirty="0"/>
              <a:t>Supervisory Workforce Analyst</a:t>
            </a:r>
          </a:p>
          <a:p>
            <a:pPr lvl="2"/>
            <a:r>
              <a:rPr lang="en-US" dirty="0"/>
              <a:t>DOLETA/OWI/DNPTTA</a:t>
            </a:r>
          </a:p>
          <a:p>
            <a:pPr lvl="2"/>
            <a:r>
              <a:rPr lang="en-US" dirty="0"/>
              <a:t>Older Workers Unit</a:t>
            </a:r>
          </a:p>
          <a:p>
            <a:pPr lvl="3"/>
            <a:r>
              <a:rPr lang="en-US" dirty="0"/>
              <a:t>Chapman.LaMia@dol.gov</a:t>
            </a:r>
          </a:p>
          <a:p>
            <a:r>
              <a:rPr lang="en-US" dirty="0"/>
              <a:t>Older Workers Unit:</a:t>
            </a:r>
          </a:p>
          <a:p>
            <a:r>
              <a:rPr lang="en-US" dirty="0"/>
              <a:t>Irene Jefferson</a:t>
            </a:r>
          </a:p>
          <a:p>
            <a:pPr lvl="2"/>
            <a:r>
              <a:rPr lang="en-US" sz="1600" b="0" i="1" dirty="0"/>
              <a:t>Workforce Analyst</a:t>
            </a:r>
          </a:p>
          <a:p>
            <a:pPr lvl="3"/>
            <a:r>
              <a:rPr lang="en-US" dirty="0">
                <a:hlinkClick r:id="rId3"/>
              </a:rPr>
              <a:t>Jefferson.Irene@dol.gov</a:t>
            </a:r>
            <a:endParaRPr lang="en-US" dirty="0"/>
          </a:p>
          <a:p>
            <a:r>
              <a:rPr lang="en-US" dirty="0"/>
              <a:t>Simi Atolagbe</a:t>
            </a:r>
          </a:p>
          <a:p>
            <a:pPr lvl="2"/>
            <a:r>
              <a:rPr lang="en-US" b="0" i="1" dirty="0"/>
              <a:t>Workforce Analyst</a:t>
            </a:r>
          </a:p>
          <a:p>
            <a:pPr lvl="3"/>
            <a:r>
              <a:rPr lang="en-US" dirty="0">
                <a:hlinkClick r:id="rId4"/>
              </a:rPr>
              <a:t>Atolagbe.Simisola.M@dol.govI</a:t>
            </a:r>
            <a:endParaRPr lang="en-US" dirty="0"/>
          </a:p>
          <a:p>
            <a:r>
              <a:rPr lang="en-US" dirty="0"/>
              <a:t>Susanna Troxler</a:t>
            </a:r>
          </a:p>
          <a:p>
            <a:pPr lvl="2"/>
            <a:r>
              <a:rPr lang="en-US" sz="1600" b="0" i="1" dirty="0"/>
              <a:t>Workforce Analyst</a:t>
            </a:r>
          </a:p>
          <a:p>
            <a:pPr lvl="3"/>
            <a:r>
              <a:rPr lang="en-US" dirty="0">
                <a:hlinkClick r:id="rId5"/>
              </a:rPr>
              <a:t>Troxler.Susanna.K@dol.gov</a:t>
            </a:r>
            <a:endParaRPr lang="en-US" dirty="0"/>
          </a:p>
          <a:p>
            <a:r>
              <a:rPr lang="en-US" dirty="0"/>
              <a:t>Aaron Mitchell</a:t>
            </a:r>
          </a:p>
          <a:p>
            <a:pPr lvl="2"/>
            <a:r>
              <a:rPr lang="en-US" sz="1600" b="0" i="1" dirty="0"/>
              <a:t>Workforce Analyst</a:t>
            </a:r>
          </a:p>
          <a:p>
            <a:pPr lvl="3"/>
            <a:r>
              <a:rPr lang="en-US" dirty="0"/>
              <a:t>Mitchell.Aaron.T@dol.gov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48" y="1814449"/>
            <a:ext cx="3983355" cy="1818203"/>
          </a:xfrm>
        </p:spPr>
        <p:txBody>
          <a:bodyPr/>
          <a:lstStyle/>
          <a:p>
            <a:pPr algn="ctr"/>
            <a:r>
              <a:rPr lang="en-US" dirty="0"/>
              <a:t>     Laura Ibañez</a:t>
            </a:r>
          </a:p>
          <a:p>
            <a:pPr lvl="1" algn="ctr"/>
            <a:r>
              <a:rPr lang="en-US" dirty="0"/>
              <a:t>Unit Chief</a:t>
            </a:r>
          </a:p>
          <a:p>
            <a:pPr lvl="2" algn="ctr"/>
            <a:r>
              <a:rPr lang="en-US" dirty="0"/>
              <a:t>DOLETA/OWI/DNPTTA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81303" y="1894494"/>
            <a:ext cx="3983355" cy="1818203"/>
          </a:xfrm>
        </p:spPr>
        <p:txBody>
          <a:bodyPr/>
          <a:lstStyle/>
          <a:p>
            <a:pPr algn="ctr"/>
            <a:r>
              <a:rPr lang="en-US" dirty="0"/>
              <a:t>    Juan Regalado</a:t>
            </a:r>
          </a:p>
          <a:p>
            <a:pPr lvl="1" algn="ctr"/>
            <a:r>
              <a:rPr lang="en-US" dirty="0"/>
              <a:t>National Monitor Advocate</a:t>
            </a:r>
          </a:p>
          <a:p>
            <a:pPr lvl="2" algn="ctr"/>
            <a:r>
              <a:rPr lang="en-US" dirty="0"/>
              <a:t>DOLETA/OWI/DNPTTA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4391024" y="3381779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776"/>
            <a:ext cx="7955280" cy="1051560"/>
          </a:xfrm>
        </p:spPr>
        <p:txBody>
          <a:bodyPr/>
          <a:lstStyle/>
          <a:p>
            <a:r>
              <a:rPr lang="en-US" dirty="0"/>
              <a:t>Barriers to Access </a:t>
            </a:r>
            <a:r>
              <a:rPr lang="en-US" dirty="0" smtClean="0"/>
              <a:t>Services </a:t>
            </a:r>
            <a:r>
              <a:rPr lang="en-US" dirty="0"/>
              <a:t>and Employment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060128"/>
              </p:ext>
            </p:extLst>
          </p:nvPr>
        </p:nvGraphicFramePr>
        <p:xfrm>
          <a:off x="1118923" y="1964150"/>
          <a:ext cx="6887361" cy="421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32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Did You Know?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Agricultural work is </a:t>
            </a:r>
            <a:r>
              <a:rPr lang="en-US" b="1" dirty="0"/>
              <a:t>THE MOST</a:t>
            </a:r>
            <a:r>
              <a:rPr lang="en-US" dirty="0"/>
              <a:t> dangerous industrial sector in the </a:t>
            </a:r>
            <a:r>
              <a:rPr lang="en-US" dirty="0" smtClean="0"/>
              <a:t>U.S. </a:t>
            </a:r>
            <a:endParaRPr lang="en-US" dirty="0"/>
          </a:p>
          <a:p>
            <a:r>
              <a:rPr lang="en-US" dirty="0"/>
              <a:t>Farmworkers are </a:t>
            </a:r>
            <a:r>
              <a:rPr lang="en-US" b="1" dirty="0"/>
              <a:t>20 times</a:t>
            </a:r>
            <a:r>
              <a:rPr lang="en-US" dirty="0"/>
              <a:t> more likely to suffer a heat-related death than U.S. workers overall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Farmworkers’ average annual wages </a:t>
            </a:r>
            <a:r>
              <a:rPr lang="en-US" dirty="0"/>
              <a:t>–$15,000 to $17,499</a:t>
            </a:r>
          </a:p>
          <a:p>
            <a:r>
              <a:rPr lang="en-US" b="1" dirty="0"/>
              <a:t>1-2 million farmworkers </a:t>
            </a:r>
            <a:r>
              <a:rPr lang="en-US" dirty="0"/>
              <a:t>and over </a:t>
            </a:r>
            <a:r>
              <a:rPr lang="en-US" b="1" dirty="0" smtClean="0"/>
              <a:t>500,000</a:t>
            </a:r>
            <a:r>
              <a:rPr lang="en-US" b="1" dirty="0" smtClean="0"/>
              <a:t> </a:t>
            </a:r>
            <a:r>
              <a:rPr lang="en-US" b="1" dirty="0"/>
              <a:t>farms </a:t>
            </a:r>
            <a:r>
              <a:rPr lang="en-US" dirty="0"/>
              <a:t>that hire in the U.S.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4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Advocate (MA)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1972</a:t>
            </a:r>
            <a:r>
              <a:rPr lang="en-US" dirty="0"/>
              <a:t>: Advocacy groups filed suit against the U.S. Department of Labor, alleging discriminatory practices against farmworkers</a:t>
            </a:r>
          </a:p>
          <a:p>
            <a:r>
              <a:rPr lang="en-US" b="1" dirty="0"/>
              <a:t>1974</a:t>
            </a:r>
            <a:r>
              <a:rPr lang="en-US" dirty="0"/>
              <a:t>: Judge Ritchey court order mandated the U.S. Department of Labor to ensure all workforce development services, benefits and protections are provided on an equitable and non-discriminatory basis across the country  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6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13F3490-AF0B-4F2A-AEF4-037542B9D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56" y="3608402"/>
            <a:ext cx="2211185" cy="253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28649" y="1669409"/>
            <a:ext cx="7356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Today</a:t>
            </a:r>
            <a:r>
              <a:rPr lang="en-US" sz="2400" dirty="0"/>
              <a:t>, the MA System helps ensure farmworkers receive career and training services (i.e. career guidance, assessment, job development, training, and job referral) and workforce protections on an equal and non-discriminatory basis </a:t>
            </a:r>
          </a:p>
        </p:txBody>
      </p:sp>
    </p:spTree>
    <p:extLst>
      <p:ext uri="{BB962C8B-B14F-4D97-AF65-F5344CB8AC3E}">
        <p14:creationId xmlns:p14="http://schemas.microsoft.com/office/powerpoint/2010/main" val="182359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 Advocates (1 National Monitor Advocate, 6 Regional Monitor Advocates, and 52 Monitor Advocates)</a:t>
            </a:r>
          </a:p>
          <a:p>
            <a:pPr lvl="1"/>
            <a:r>
              <a:rPr lang="en-US" dirty="0"/>
              <a:t>Foster Partnerships </a:t>
            </a:r>
          </a:p>
          <a:p>
            <a:pPr lvl="1"/>
            <a:r>
              <a:rPr lang="en-US" dirty="0"/>
              <a:t>Connect Employment Services</a:t>
            </a:r>
          </a:p>
          <a:p>
            <a:pPr lvl="1"/>
            <a:r>
              <a:rPr lang="en-US" dirty="0"/>
              <a:t>Sustain Outreach</a:t>
            </a:r>
          </a:p>
          <a:p>
            <a:pPr lvl="1"/>
            <a:r>
              <a:rPr lang="en-US" dirty="0"/>
              <a:t>Administer Complain System</a:t>
            </a:r>
          </a:p>
          <a:p>
            <a:pPr lvl="1"/>
            <a:r>
              <a:rPr lang="en-US" dirty="0"/>
              <a:t>Monitor Legal Compliance</a:t>
            </a:r>
          </a:p>
          <a:p>
            <a:pPr lvl="1"/>
            <a:r>
              <a:rPr lang="en-US" dirty="0"/>
              <a:t>Ensure Equitable Service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5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>
                <a:solidFill>
                  <a:schemeClr val="tx1"/>
                </a:solidFill>
              </a:rPr>
              <a:t>On average each year: </a:t>
            </a:r>
            <a:endParaRPr lang="en-US" sz="1000" dirty="0">
              <a:solidFill>
                <a:schemeClr val="tx1"/>
              </a:solidFill>
            </a:endParaRPr>
          </a:p>
          <a:p>
            <a:pPr lvl="2"/>
            <a:r>
              <a:rPr lang="en-US" sz="3600" b="1" dirty="0">
                <a:solidFill>
                  <a:schemeClr val="tx1"/>
                </a:solidFill>
              </a:rPr>
              <a:t>315,874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Outreach Contacts  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</a:rPr>
              <a:t>163,867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Farmworkers received Wagner-Peyser 			  Services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</a:rPr>
              <a:t>627</a:t>
            </a:r>
            <a:r>
              <a:rPr lang="en-US" dirty="0">
                <a:solidFill>
                  <a:schemeClr val="tx1"/>
                </a:solidFill>
              </a:rPr>
              <a:t> Violations ranging from wage theft to human trafficking are processed through the Complaint System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Of the migrant and seasonal farmworkers (MSFW) registered in Wagner Peyser, </a:t>
            </a:r>
            <a:r>
              <a:rPr lang="en-US" b="1" dirty="0">
                <a:solidFill>
                  <a:schemeClr val="tx1"/>
                </a:solidFill>
              </a:rPr>
              <a:t>80% </a:t>
            </a:r>
            <a:r>
              <a:rPr lang="en-US" dirty="0">
                <a:solidFill>
                  <a:schemeClr val="tx1"/>
                </a:solidFill>
              </a:rPr>
              <a:t>of MSFWs received staff assisted services, while only </a:t>
            </a:r>
            <a:r>
              <a:rPr lang="en-US" b="1" dirty="0">
                <a:solidFill>
                  <a:schemeClr val="tx1"/>
                </a:solidFill>
              </a:rPr>
              <a:t>60% </a:t>
            </a:r>
            <a:r>
              <a:rPr lang="en-US" dirty="0">
                <a:solidFill>
                  <a:schemeClr val="tx1"/>
                </a:solidFill>
              </a:rPr>
              <a:t>of the Non-MSFWs received same services 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</a:rPr>
              <a:t>$4.8M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back wages in 2016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2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Farmworker Jobs Program (NFJP)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NFJP program was created under the 1964 Civil Rights Act and is currently authorized under Section 167 of WIOA</a:t>
            </a:r>
          </a:p>
          <a:p>
            <a:r>
              <a:rPr lang="en-US" dirty="0"/>
              <a:t>The Department invests $75,885,000 to award 52 Career Services and Training grants and $5, 517,000 to award 11 Housing grants across the U.S. and Puerto Rico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202" y="2599572"/>
            <a:ext cx="3983355" cy="1818203"/>
          </a:xfrm>
        </p:spPr>
        <p:txBody>
          <a:bodyPr/>
          <a:lstStyle/>
          <a:p>
            <a:r>
              <a:rPr lang="en-US" dirty="0"/>
              <a:t>LaMia Chapman</a:t>
            </a:r>
          </a:p>
          <a:p>
            <a:pPr lvl="1"/>
            <a:r>
              <a:rPr lang="en-US" dirty="0"/>
              <a:t> Unit Chief</a:t>
            </a:r>
          </a:p>
          <a:p>
            <a:pPr lvl="2"/>
            <a:r>
              <a:rPr lang="en-US" dirty="0"/>
              <a:t>DOLETA/OWI/DNPTTA</a:t>
            </a:r>
          </a:p>
          <a:p>
            <a:pPr lvl="2"/>
            <a:r>
              <a:rPr lang="en-US" dirty="0"/>
              <a:t>Older Workers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NFJP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Provides career services, training services, housing assistance services, youth services, and other related assistance services to help retain agricultural jobs or acquire new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6826E7D2-192C-42A4-A505-76F2B0E4E249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01" y="3655671"/>
            <a:ext cx="2553494" cy="2231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ACB21-7C57-40A9-A956-DC7DD85B6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95" y="3655671"/>
            <a:ext cx="2551906" cy="2231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12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NFJP- </a:t>
            </a:r>
            <a:br>
              <a:rPr lang="en-US" dirty="0"/>
            </a:br>
            <a:r>
              <a:rPr lang="en-US" dirty="0"/>
              <a:t>Program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3" y="1818240"/>
            <a:ext cx="8296277" cy="4406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Program Year 2015,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0A12B8-3DB8-410F-931F-3871D37A5E89}"/>
              </a:ext>
            </a:extLst>
          </p:cNvPr>
          <p:cNvSpPr txBox="1">
            <a:spLocks/>
          </p:cNvSpPr>
          <p:nvPr/>
        </p:nvSpPr>
        <p:spPr>
          <a:xfrm>
            <a:off x="457200" y="2249424"/>
            <a:ext cx="4191000" cy="432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b="1" dirty="0"/>
              <a:t>Entered Employment Rate </a:t>
            </a:r>
            <a:r>
              <a:rPr lang="en-US" dirty="0"/>
              <a:t>(90.5%)</a:t>
            </a:r>
            <a:endParaRPr lang="es-PE" dirty="0"/>
          </a:p>
          <a:p>
            <a:pPr fontAlgn="t"/>
            <a:r>
              <a:rPr lang="en-US" b="1" dirty="0"/>
              <a:t>Employment Retention Rate </a:t>
            </a:r>
            <a:r>
              <a:rPr lang="en-US" dirty="0"/>
              <a:t>(86.9%)</a:t>
            </a:r>
            <a:endParaRPr lang="es-PE" dirty="0"/>
          </a:p>
          <a:p>
            <a:r>
              <a:rPr lang="en-US" b="1" dirty="0"/>
              <a:t>Average Earnings </a:t>
            </a:r>
            <a:r>
              <a:rPr lang="en-US" dirty="0"/>
              <a:t>($12,174)</a:t>
            </a:r>
            <a:endParaRPr lang="es-P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F0597-8FBE-4E02-BC7D-4719E1758872}"/>
              </a:ext>
            </a:extLst>
          </p:cNvPr>
          <p:cNvSpPr txBox="1"/>
          <p:nvPr/>
        </p:nvSpPr>
        <p:spPr>
          <a:xfrm>
            <a:off x="4648200" y="181824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Permanent Housing Activities </a:t>
            </a:r>
          </a:p>
          <a:p>
            <a:pPr fontAlgn="t"/>
            <a:r>
              <a:rPr lang="en-US" sz="2800" dirty="0"/>
              <a:t>(6,575 Individuals Served; 1,017 Families Served)</a:t>
            </a:r>
          </a:p>
          <a:p>
            <a:pPr fontAlgn="t"/>
            <a:r>
              <a:rPr lang="en-US" sz="2800" b="1" dirty="0"/>
              <a:t>Temporary Housing Activities</a:t>
            </a:r>
          </a:p>
          <a:p>
            <a:pPr fontAlgn="t"/>
            <a:r>
              <a:rPr lang="en-US" sz="2800" dirty="0"/>
              <a:t>(4,231 Individuals Served; 1528 Families Served)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40866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Agricultural Connection: </a:t>
            </a:r>
            <a:r>
              <a:rPr lang="en-US" dirty="0"/>
              <a:t>If you have not done so already, please register on WorkforceGPS, and subscribe to Agricultural Connection: </a:t>
            </a:r>
            <a:r>
              <a:rPr lang="en-US" u="sng" dirty="0">
                <a:hlinkClick r:id="rId2"/>
              </a:rPr>
              <a:t>https://farmworker.workforcegps.org/</a:t>
            </a:r>
            <a:r>
              <a:rPr lang="en-US" dirty="0"/>
              <a:t>.</a:t>
            </a:r>
            <a:endParaRPr lang="en-US" sz="1200" i="0" dirty="0"/>
          </a:p>
          <a:p>
            <a:r>
              <a:rPr lang="en-US" sz="1800" dirty="0"/>
              <a:t>NFJP </a:t>
            </a:r>
            <a:r>
              <a:rPr lang="en-US" sz="1800" dirty="0">
                <a:hlinkClick r:id="rId3"/>
              </a:rPr>
              <a:t>http://www.doleta.gov/Farmworker/html/NFJP.cfm</a:t>
            </a:r>
            <a:r>
              <a:rPr lang="en-US" sz="1800" dirty="0"/>
              <a:t> </a:t>
            </a:r>
          </a:p>
          <a:p>
            <a:r>
              <a:rPr lang="en-US" sz="1800" dirty="0"/>
              <a:t>MA System </a:t>
            </a:r>
            <a:r>
              <a:rPr lang="en-US" sz="1800" dirty="0">
                <a:hlinkClick r:id="rId4"/>
              </a:rPr>
              <a:t>https://www.doleta.gov/farmworker/</a:t>
            </a:r>
            <a:r>
              <a:rPr lang="en-US" sz="18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1600" dirty="0"/>
              <a:t>Training and Employment Guidance Letter (TEGL) 18-16: Program Eligibility and Enrollment Guidance for the National Farmworker Jobs Program </a:t>
            </a:r>
            <a:r>
              <a:rPr lang="en-US" sz="1600" dirty="0">
                <a:hlinkClick r:id="rId5"/>
              </a:rPr>
              <a:t>https://wdr.doleta.gov/directives/attach/TEGL/TEGL_18-16_acc.pdf</a:t>
            </a:r>
            <a:r>
              <a:rPr lang="en-US" sz="1600" dirty="0"/>
              <a:t> 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American Job Center Customer Flow Scenarios</a:t>
            </a:r>
          </a:p>
          <a:p>
            <a:pPr lvl="1"/>
            <a:r>
              <a:rPr lang="en-US" sz="1600" i="0" dirty="0">
                <a:solidFill>
                  <a:schemeClr val="tx1"/>
                </a:solidFill>
              </a:rPr>
              <a:t>This booklet features five illustrated stories that represent scenarios of customer experiences, and the guidance an AJC staff member might provide. </a:t>
            </a:r>
            <a:endParaRPr lang="en-US" sz="1600" dirty="0">
              <a:solidFill>
                <a:schemeClr val="tx1"/>
              </a:solidFill>
            </a:endParaRPr>
          </a:p>
          <a:p>
            <a:pPr marL="301752" lvl="2" indent="0">
              <a:buNone/>
            </a:pPr>
            <a:r>
              <a:rPr lang="en-US" sz="1600" dirty="0">
                <a:solidFill>
                  <a:schemeClr val="tx1"/>
                </a:solidFill>
                <a:hlinkClick r:id="rId6"/>
              </a:rPr>
              <a:t>https://ion.workforcegps.org/resources/2017/07/19/10/02/AJC_Customer_Flow_Scenarios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Laura Ibañez</a:t>
            </a:r>
          </a:p>
          <a:p>
            <a:pPr lvl="1"/>
            <a:r>
              <a:rPr lang="en-US" dirty="0"/>
              <a:t>Unit Chief</a:t>
            </a:r>
          </a:p>
          <a:p>
            <a:pPr lvl="2"/>
            <a:r>
              <a:rPr lang="en-US" dirty="0"/>
              <a:t>DOLETA/OWI/DNPTTA</a:t>
            </a:r>
          </a:p>
          <a:p>
            <a:pPr lvl="3"/>
            <a:r>
              <a:rPr lang="en-US" dirty="0"/>
              <a:t>Ibanez.laura@dol.gov</a:t>
            </a:r>
          </a:p>
          <a:p>
            <a:r>
              <a:rPr lang="en-US" dirty="0"/>
              <a:t>Juan Regalado</a:t>
            </a:r>
          </a:p>
          <a:p>
            <a:pPr lvl="1"/>
            <a:r>
              <a:rPr lang="en-US" dirty="0"/>
              <a:t>National Monitor Advocate</a:t>
            </a:r>
          </a:p>
          <a:p>
            <a:pPr lvl="2"/>
            <a:r>
              <a:rPr lang="en-US" dirty="0"/>
              <a:t>DOLETA/OWI/DNPTTA</a:t>
            </a:r>
          </a:p>
          <a:p>
            <a:pPr lvl="3"/>
            <a:r>
              <a:rPr lang="en-US" dirty="0"/>
              <a:t>Regalado.Juan@dol.gov</a:t>
            </a:r>
          </a:p>
          <a:p>
            <a:r>
              <a:rPr lang="en-US" dirty="0"/>
              <a:t>Marcia Hampton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DOLETA/OWI/DNPTTA</a:t>
            </a:r>
          </a:p>
          <a:p>
            <a:pPr lvl="3"/>
            <a:r>
              <a:rPr lang="en-US" dirty="0">
                <a:hlinkClick r:id="rId2"/>
              </a:rPr>
              <a:t>Hampton.Marcia@dol.gov</a:t>
            </a:r>
            <a:endParaRPr lang="en-US" dirty="0"/>
          </a:p>
          <a:p>
            <a:r>
              <a:rPr lang="en-US" dirty="0"/>
              <a:t>Lianna Shannon</a:t>
            </a:r>
          </a:p>
          <a:p>
            <a:pPr lvl="1"/>
            <a:r>
              <a:rPr lang="en-US" dirty="0"/>
              <a:t>Workforce </a:t>
            </a:r>
            <a:r>
              <a:rPr lang="en-US" dirty="0" smtClean="0"/>
              <a:t>Development Specialist</a:t>
            </a:r>
            <a:endParaRPr lang="en-US" dirty="0"/>
          </a:p>
          <a:p>
            <a:pPr lvl="2"/>
            <a:r>
              <a:rPr lang="en-US" dirty="0"/>
              <a:t>DOLETA/OWI/DNPTTA</a:t>
            </a:r>
          </a:p>
          <a:p>
            <a:pPr lvl="3"/>
            <a:r>
              <a:rPr lang="en-US" dirty="0">
                <a:hlinkClick r:id="rId3"/>
              </a:rPr>
              <a:t>Shannon.Lianna@dol.gov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Bhavani Arabandi, </a:t>
            </a:r>
            <a:r>
              <a:rPr lang="en-US" dirty="0" smtClean="0"/>
              <a:t>Ph.D.</a:t>
            </a:r>
            <a:endParaRPr lang="en-US" dirty="0"/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DOLETA/OWI/DNPTTA</a:t>
            </a:r>
          </a:p>
          <a:p>
            <a:pPr lvl="3"/>
            <a:r>
              <a:rPr lang="en-US" dirty="0"/>
              <a:t>Arabandi.Bhavani.P@dol.gov</a:t>
            </a:r>
          </a:p>
          <a:p>
            <a:pPr lvl="3"/>
            <a:endParaRPr lang="en-US" dirty="0"/>
          </a:p>
          <a:p>
            <a:pPr marL="640080" lvl="4" indent="0">
              <a:buNone/>
            </a:pPr>
            <a:endParaRPr lang="en-US" dirty="0"/>
          </a:p>
          <a:p>
            <a:pPr marL="64008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3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78450" cy="946727"/>
          </a:xfrm>
        </p:spPr>
        <p:txBody>
          <a:bodyPr/>
          <a:lstStyle/>
          <a:p>
            <a:r>
              <a:rPr lang="en-US" dirty="0"/>
              <a:t>What is SCSEP?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711777" y="1884219"/>
            <a:ext cx="7814577" cy="41985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Authorized by Title V of the Older Americans Act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Job training program for low-income seniors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Dual goals: Move participants into unsubsidized employment and promote useful opportunities in community service employment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Serves approximately 60,000 seniors annually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Places participants in part-time community service employment assignments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Provides $334 million hours of community service to non-profits and public agencies each year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22% of funds to states and territories, 78% to national non-profits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Services equitable distributed to every county in the U.S.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4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78450" cy="946727"/>
          </a:xfrm>
        </p:spPr>
        <p:txBody>
          <a:bodyPr/>
          <a:lstStyle/>
          <a:p>
            <a:r>
              <a:rPr lang="en-US" dirty="0"/>
              <a:t>Who’s eligible for SCSEP?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711777" y="1041176"/>
            <a:ext cx="7814577" cy="4321074"/>
          </a:xfrm>
        </p:spPr>
        <p:txBody>
          <a:bodyPr>
            <a:normAutofit/>
          </a:bodyPr>
          <a:lstStyle/>
          <a:p>
            <a:r>
              <a:rPr lang="en-US" altLang="en-US" dirty="0"/>
              <a:t>55+ years old</a:t>
            </a:r>
          </a:p>
          <a:p>
            <a:r>
              <a:rPr lang="en-US" altLang="en-US" dirty="0"/>
              <a:t>Unemployed</a:t>
            </a:r>
          </a:p>
          <a:p>
            <a:r>
              <a:rPr lang="en-US" altLang="en-US" dirty="0"/>
              <a:t>Not job-ready</a:t>
            </a:r>
          </a:p>
          <a:p>
            <a:r>
              <a:rPr lang="en-US" altLang="en-US" dirty="0"/>
              <a:t>Income less than 125% DHHS poverty guidelines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3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78450" cy="946727"/>
          </a:xfrm>
        </p:spPr>
        <p:txBody>
          <a:bodyPr/>
          <a:lstStyle/>
          <a:p>
            <a:r>
              <a:rPr lang="en-US" dirty="0"/>
              <a:t>Who gets priority enrollment in SCSEP?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711777" y="1884219"/>
            <a:ext cx="7814577" cy="4198506"/>
          </a:xfrm>
        </p:spPr>
        <p:txBody>
          <a:bodyPr/>
          <a:lstStyle/>
          <a:p>
            <a:r>
              <a:rPr lang="en-US" dirty="0"/>
              <a:t>Priority of enrollment is given to veterans and qualified spouses, then to individuals who are:</a:t>
            </a:r>
          </a:p>
          <a:p>
            <a:pPr lvl="1"/>
            <a:r>
              <a:rPr lang="en-US" sz="1900" dirty="0"/>
              <a:t>&gt; age 65;</a:t>
            </a:r>
          </a:p>
          <a:p>
            <a:pPr lvl="1"/>
            <a:r>
              <a:rPr lang="en-US" sz="1900" dirty="0"/>
              <a:t>Have a disability;</a:t>
            </a:r>
          </a:p>
          <a:p>
            <a:pPr lvl="1"/>
            <a:r>
              <a:rPr lang="en-US" sz="1900" dirty="0"/>
              <a:t>Have low literacy skills or limited English proficiency;</a:t>
            </a:r>
          </a:p>
          <a:p>
            <a:pPr lvl="1"/>
            <a:r>
              <a:rPr lang="en-US" sz="1900" dirty="0"/>
              <a:t>Reside in a rural area;</a:t>
            </a:r>
          </a:p>
          <a:p>
            <a:pPr lvl="1"/>
            <a:r>
              <a:rPr lang="en-US" sz="1900" dirty="0"/>
              <a:t>Are homeless or at risk of homelessness;</a:t>
            </a:r>
          </a:p>
          <a:p>
            <a:pPr lvl="1"/>
            <a:r>
              <a:rPr lang="en-US" sz="1900" dirty="0"/>
              <a:t>Have low employment prospects; or</a:t>
            </a:r>
          </a:p>
          <a:p>
            <a:pPr lvl="1"/>
            <a:r>
              <a:rPr lang="en-US" sz="1900" dirty="0"/>
              <a:t>Have failed to find employment after using services through AJCs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0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78450" cy="946727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 &amp; </a:t>
            </a:r>
            <a:br>
              <a:rPr lang="en-US" dirty="0"/>
            </a:br>
            <a:r>
              <a:rPr lang="en-US" dirty="0"/>
              <a:t>Individual Employment Plan (IEP)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711777" y="1884219"/>
            <a:ext cx="7814577" cy="419850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dirty="0"/>
              <a:t>Participants are assessed at enrollment and at least twice annually to determine: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Skill assessments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Knowledge, skills, and interests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Suitable community service employment assignments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Training interest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Appropriate unsubsidized employment opportunities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/>
              <a:t>The assessment is the basis for the IEP.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9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78450" cy="946727"/>
          </a:xfrm>
        </p:spPr>
        <p:txBody>
          <a:bodyPr/>
          <a:lstStyle/>
          <a:p>
            <a:r>
              <a:rPr lang="en-US" dirty="0"/>
              <a:t>SCSEP Delivery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278023" y="1780886"/>
            <a:ext cx="7814577" cy="4198506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Host Agencies p</a:t>
            </a:r>
            <a:r>
              <a:rPr lang="en-US" altLang="en-US" sz="2400" dirty="0"/>
              <a:t>rovide work experience and training under worksite supervision, </a:t>
            </a:r>
            <a:endParaRPr lang="en-US" sz="2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Community Service Assignments give participants work experience while they contribute to their communities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Participant Support Services help ensure that participants can fully participate in SCSEP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9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78450" cy="946727"/>
          </a:xfrm>
        </p:spPr>
        <p:txBody>
          <a:bodyPr/>
          <a:lstStyle/>
          <a:p>
            <a:r>
              <a:rPr lang="en-US" dirty="0"/>
              <a:t>SCSEP and the Workforce System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376018" y="1403927"/>
            <a:ext cx="8064597" cy="4952424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6400" dirty="0"/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6400" dirty="0"/>
              <a:t>Coordination between SCSEP and WIOA is an important statutory objective:</a:t>
            </a:r>
          </a:p>
          <a:p>
            <a:pPr lvl="2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5600" dirty="0"/>
              <a:t>SCSEP is a required partner in the workforce development system (WIOA sec.121(b)(1)(B)(v)</a:t>
            </a:r>
          </a:p>
          <a:p>
            <a:pPr lvl="2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5600" dirty="0"/>
              <a:t>SCSEP is required to coordinate with the WIOA One-Stop delivery system (OAA sec. 511, 42 U.S.C. 3056i) 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6400" dirty="0"/>
              <a:t>The Joint Rule requires the partners to collaborate to support a seamless customer-focused service delivery network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6400" dirty="0"/>
              <a:t>In 2017 grantees worked with Workforce Development Boards and other partners to develop MOUs detailing collaboration plans and contributions to AJC infrastructure costs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6400" dirty="0"/>
              <a:t>SCSEP Grantees must use the One-Stop delivery system to provide eligible participants and ineligible applicants referrals to WIOA career services and access to activities and programs offered by other One-Stop partners. 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6400" dirty="0"/>
              <a:t>Reciprocal arrangement between SCSEP and WIOA allows assessments, service strategies, and Individual Employment Plans completed by either party to be used by either party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6400" dirty="0"/>
              <a:t>Grantees provide access to SCSEP at AJCs through physical presence or direct linkage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9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78450" cy="946727"/>
          </a:xfrm>
        </p:spPr>
        <p:txBody>
          <a:bodyPr/>
          <a:lstStyle/>
          <a:p>
            <a:r>
              <a:rPr lang="en-US" dirty="0"/>
              <a:t>SCSEP State Plan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692009" y="1169466"/>
            <a:ext cx="7814577" cy="467879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9D1C30"/>
              </a:buClr>
              <a:buFont typeface="Wingdings" panose="05000000000000000000" pitchFamily="2" charset="2"/>
              <a:buChar char="§"/>
              <a:defRPr/>
            </a:pPr>
            <a:r>
              <a:rPr lang="en-US" sz="1900" kern="0" dirty="0">
                <a:solidFill>
                  <a:prstClr val="black"/>
                </a:solidFill>
              </a:rPr>
              <a:t>Every 4 years SCSEP State grantees must submit a State Plan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9D1C30"/>
              </a:buClr>
              <a:buFont typeface="Wingdings" panose="05000000000000000000" pitchFamily="2" charset="2"/>
              <a:buChar char="§"/>
              <a:defRPr/>
            </a:pPr>
            <a:endParaRPr lang="en-US" sz="1900" kern="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9D1C30"/>
              </a:buClr>
              <a:buFont typeface="Wingdings" panose="05000000000000000000" pitchFamily="2" charset="2"/>
              <a:buChar char="§"/>
              <a:defRPr/>
            </a:pPr>
            <a:r>
              <a:rPr lang="en-US" sz="1900" kern="0" dirty="0">
                <a:solidFill>
                  <a:prstClr val="black"/>
                </a:solidFill>
              </a:rPr>
              <a:t>The State Plan: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9D1C30"/>
              </a:buClr>
              <a:buFont typeface="Wingdings" panose="05000000000000000000" pitchFamily="2" charset="2"/>
              <a:buChar char="Ø"/>
              <a:defRPr/>
            </a:pPr>
            <a:r>
              <a:rPr lang="en-US" sz="1700" kern="0" dirty="0">
                <a:solidFill>
                  <a:prstClr val="black"/>
                </a:solidFill>
              </a:rPr>
              <a:t>Fosters coordination among the SCSEP grantees operating within each State and facilitates the efforts of stakeholders, including State and local boards under WIOA, to accomplish SCSEP’s goals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9D1C30"/>
              </a:buClr>
              <a:buFont typeface="Wingdings" panose="05000000000000000000" pitchFamily="2" charset="2"/>
              <a:buChar char="Ø"/>
              <a:defRPr/>
            </a:pPr>
            <a:r>
              <a:rPr lang="en-US" sz="1700" kern="0" dirty="0">
                <a:solidFill>
                  <a:prstClr val="black"/>
                </a:solidFill>
              </a:rPr>
              <a:t>Outlines a 4 year strategy for the statewide provision of community service employment and other authorized activities for SCSEP participants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9D1C30"/>
              </a:buClr>
              <a:buNone/>
              <a:defRPr/>
            </a:pPr>
            <a:endParaRPr lang="en-US" sz="1900" kern="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D1C30"/>
              </a:buClr>
              <a:buFont typeface="Wingdings" panose="05000000000000000000" pitchFamily="2" charset="2"/>
              <a:buChar char="§"/>
              <a:defRPr/>
            </a:pPr>
            <a:r>
              <a:rPr lang="en-US" sz="1900" kern="0" dirty="0">
                <a:solidFill>
                  <a:prstClr val="black"/>
                </a:solidFill>
              </a:rPr>
              <a:t>All SCSEP National grantees receiving non-reserved grant funds must participate in the State planning process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22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IOA Partner Program Briefing&amp;quot;&quot;/&gt;&lt;property id=&quot;20307&quot; value=&quot;287&quot;/&gt;&lt;/object&gt;&lt;object type=&quot;3&quot; unique_id=&quot;10004&quot;&gt;&lt;property id=&quot;20148&quot; value=&quot;5&quot;/&gt;&lt;property id=&quot;20300&quot; value=&quot;Slide 2&quot;/&gt;&lt;property id=&quot;20307&quot; value=&quot;273&quot;/&gt;&lt;/object&gt;&lt;object type=&quot;3&quot; unique_id=&quot;10005&quot;&gt;&lt;property id=&quot;20148&quot; value=&quot;5&quot;/&gt;&lt;property id=&quot;20300&quot; value=&quot;Slide 3 - &amp;quot;What is SCSEP?&amp;quot;&quot;/&gt;&lt;property id=&quot;20307&quot; value=&quot;262&quot;/&gt;&lt;/object&gt;&lt;object type=&quot;3&quot; unique_id=&quot;10006&quot;&gt;&lt;property id=&quot;20148&quot; value=&quot;5&quot;/&gt;&lt;property id=&quot;20300&quot; value=&quot;Slide 4 - &amp;quot;Who’s eligible for SCSEP?&amp;quot;&quot;/&gt;&lt;property id=&quot;20307&quot; value=&quot;289&quot;/&gt;&lt;/object&gt;&lt;object type=&quot;3&quot; unique_id=&quot;10007&quot;&gt;&lt;property id=&quot;20148&quot; value=&quot;5&quot;/&gt;&lt;property id=&quot;20300&quot; value=&quot;Slide 5 - &amp;quot;Who gets priority enrollment in SCSEP?&amp;quot;&quot;/&gt;&lt;property id=&quot;20307&quot; value=&quot;290&quot;/&gt;&lt;/object&gt;&lt;object type=&quot;3&quot; unique_id=&quot;10008&quot;&gt;&lt;property id=&quot;20148&quot; value=&quot;5&quot;/&gt;&lt;property id=&quot;20300&quot; value=&quot;Slide 6 - &amp;quot;Assessment &amp;amp;  Individual Employment Plan (IEP)&amp;quot;&quot;/&gt;&lt;property id=&quot;20307&quot; value=&quot;292&quot;/&gt;&lt;/object&gt;&lt;object type=&quot;3&quot; unique_id=&quot;10009&quot;&gt;&lt;property id=&quot;20148&quot; value=&quot;5&quot;/&gt;&lt;property id=&quot;20300&quot; value=&quot;Slide 7 - &amp;quot;SCSEP Delivery Model&amp;quot;&quot;/&gt;&lt;property id=&quot;20307&quot; value=&quot;294&quot;/&gt;&lt;/object&gt;&lt;object type=&quot;3&quot; unique_id=&quot;10010&quot;&gt;&lt;property id=&quot;20148&quot; value=&quot;5&quot;/&gt;&lt;property id=&quot;20300&quot; value=&quot;Slide 8 - &amp;quot;SCSEP and the Workforce System&amp;quot;&quot;/&gt;&lt;property id=&quot;20307&quot; value=&quot;296&quot;/&gt;&lt;/object&gt;&lt;object type=&quot;3&quot; unique_id=&quot;10011&quot;&gt;&lt;property id=&quot;20148&quot; value=&quot;5&quot;/&gt;&lt;property id=&quot;20300&quot; value=&quot;Slide 9 - &amp;quot;SCSEP State Plan&amp;quot;&quot;/&gt;&lt;property id=&quot;20307&quot; value=&quot;297&quot;/&gt;&lt;/object&gt;&lt;object type=&quot;3&quot; unique_id=&quot;10012&quot;&gt;&lt;property id=&quot;20148&quot; value=&quot;5&quot;/&gt;&lt;property id=&quot;20300&quot; value=&quot;Slide 10&quot;/&gt;&lt;property id=&quot;20307&quot; value=&quot;284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23&quot;/&gt;&lt;property id=&quot;20307&quot; value=&quot;281&quot;/&gt;&lt;/object&gt;&lt;object type=&quot;3&quot; unique_id=&quot;10015&quot;&gt;&lt;property id=&quot;20148&quot; value=&quot;5&quot;/&gt;&lt;property id=&quot;20300&quot; value=&quot;Slide 25&quot;/&gt;&lt;property id=&quot;20307&quot; value=&quot;282&quot;/&gt;&lt;/object&gt;&lt;object type=&quot;3&quot; unique_id=&quot;10239&quot;&gt;&lt;property id=&quot;20148&quot; value=&quot;5&quot;/&gt;&lt;property id=&quot;20300&quot; value=&quot;Slide 12&quot;/&gt;&lt;property id=&quot;20307&quot; value=&quot;298&quot;/&gt;&lt;/object&gt;&lt;object type=&quot;3&quot; unique_id=&quot;10240&quot;&gt;&lt;property id=&quot;20148&quot; value=&quot;5&quot;/&gt;&lt;property id=&quot;20300&quot; value=&quot;Slide 13 - &amp;quot;Barriers to Access to Services and Employment  &amp;quot;&quot;/&gt;&lt;property id=&quot;20307&quot; value=&quot;299&quot;/&gt;&lt;/object&gt;&lt;object type=&quot;3&quot; unique_id=&quot;10241&quot;&gt;&lt;property id=&quot;20148&quot; value=&quot;5&quot;/&gt;&lt;property id=&quot;20300&quot; value=&quot;Slide 14 - &amp;quot;Did You Know? &amp;quot;&quot;/&gt;&lt;property id=&quot;20307&quot; value=&quot;300&quot;/&gt;&lt;/object&gt;&lt;object type=&quot;3&quot; unique_id=&quot;10242&quot;&gt;&lt;property id=&quot;20148&quot; value=&quot;5&quot;/&gt;&lt;property id=&quot;20300&quot; value=&quot;Slide 15 - &amp;quot;Monitor Advocate (MA) System&amp;quot;&quot;/&gt;&lt;property id=&quot;20307&quot; value=&quot;301&quot;/&gt;&lt;/object&gt;&lt;object type=&quot;3&quot; unique_id=&quot;10243&quot;&gt;&lt;property id=&quot;20148&quot; value=&quot;5&quot;/&gt;&lt;property id=&quot;20300&quot; value=&quot;Slide 16 - &amp;quot;MA System&amp;quot;&quot;/&gt;&lt;property id=&quot;20307&quot; value=&quot;302&quot;/&gt;&lt;/object&gt;&lt;object type=&quot;3&quot; unique_id=&quot;10244&quot;&gt;&lt;property id=&quot;20148&quot; value=&quot;5&quot;/&gt;&lt;property id=&quot;20300&quot; value=&quot;Slide 17 - &amp;quot;MA System&amp;quot;&quot;/&gt;&lt;property id=&quot;20307&quot; value=&quot;303&quot;/&gt;&lt;/object&gt;&lt;object type=&quot;3&quot; unique_id=&quot;10245&quot;&gt;&lt;property id=&quot;20148&quot; value=&quot;5&quot;/&gt;&lt;property id=&quot;20300&quot; value=&quot;Slide 18 - &amp;quot;MA System&amp;quot;&quot;/&gt;&lt;property id=&quot;20307&quot; value=&quot;304&quot;/&gt;&lt;/object&gt;&lt;object type=&quot;3&quot; unique_id=&quot;10246&quot;&gt;&lt;property id=&quot;20148&quot; value=&quot;5&quot;/&gt;&lt;property id=&quot;20300&quot; value=&quot;Slide 19 - &amp;quot;National Farmworker Jobs Program (NFJP)&amp;quot;&quot;/&gt;&lt;property id=&quot;20307&quot; value=&quot;305&quot;/&gt;&lt;/object&gt;&lt;object type=&quot;3&quot; unique_id=&quot;10247&quot;&gt;&lt;property id=&quot;20148&quot; value=&quot;5&quot;/&gt;&lt;property id=&quot;20300&quot; value=&quot;Slide 20 - &amp;quot;NFJP &amp;quot;&quot;/&gt;&lt;property id=&quot;20307&quot; value=&quot;306&quot;/&gt;&lt;/object&gt;&lt;object type=&quot;3&quot; unique_id=&quot;10248&quot;&gt;&lt;property id=&quot;20148&quot; value=&quot;5&quot;/&gt;&lt;property id=&quot;20300&quot; value=&quot;Slide 21 - &amp;quot;NFJP-  Program Performance&amp;quot;&quot;/&gt;&lt;property id=&quot;20307&quot; value=&quot;307&quot;/&gt;&lt;/object&gt;&lt;object type=&quot;3&quot; unique_id=&quot;10249&quot;&gt;&lt;property id=&quot;20148&quot; value=&quot;5&quot;/&gt;&lt;property id=&quot;20300&quot; value=&quot;Slide 22&quot;/&gt;&lt;property id=&quot;20307&quot; value=&quot;308&quot;/&gt;&lt;/object&gt;&lt;object type=&quot;3&quot; unique_id=&quot;10250&quot;&gt;&lt;property id=&quot;20148&quot; value=&quot;5&quot;/&gt;&lt;property id=&quot;20300&quot; value=&quot;Slide 24&quot;/&gt;&lt;property id=&quot;20307&quot; value=&quot;309&quot;/&gt;&lt;/object&gt;&lt;/object&gt;&lt;object type=&quot;8&quot; unique_id=&quot;10030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4446</TotalTime>
  <Words>1177</Words>
  <Application>Microsoft Office PowerPoint</Application>
  <PresentationFormat>On-screen Show (4:3)</PresentationFormat>
  <Paragraphs>225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WIOA Partner Program Briefing</vt:lpstr>
      <vt:lpstr>PowerPoint Presentation</vt:lpstr>
      <vt:lpstr>What is SCSEP?</vt:lpstr>
      <vt:lpstr>Who’s eligible for SCSEP?</vt:lpstr>
      <vt:lpstr>Who gets priority enrollment in SCSEP?</vt:lpstr>
      <vt:lpstr>Assessment &amp;  Individual Employment Plan (IEP)</vt:lpstr>
      <vt:lpstr>SCSEP Delivery Model</vt:lpstr>
      <vt:lpstr>SCSEP and the Workforce System</vt:lpstr>
      <vt:lpstr>SCSEP State Plan</vt:lpstr>
      <vt:lpstr>PowerPoint Presentation</vt:lpstr>
      <vt:lpstr>PowerPoint Presentation</vt:lpstr>
      <vt:lpstr>PowerPoint Presentation</vt:lpstr>
      <vt:lpstr>Barriers to Access Services and Employment  </vt:lpstr>
      <vt:lpstr>Did You Know? </vt:lpstr>
      <vt:lpstr>Monitor Advocate (MA) System</vt:lpstr>
      <vt:lpstr>MA System</vt:lpstr>
      <vt:lpstr>MA System</vt:lpstr>
      <vt:lpstr>MA System</vt:lpstr>
      <vt:lpstr>National Farmworker Jobs Program (NFJP)</vt:lpstr>
      <vt:lpstr>NFJP </vt:lpstr>
      <vt:lpstr>NFJP-  Program Performance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Ibanez, Laura - ETA</cp:lastModifiedBy>
  <cp:revision>201</cp:revision>
  <dcterms:created xsi:type="dcterms:W3CDTF">2017-06-21T17:13:53Z</dcterms:created>
  <dcterms:modified xsi:type="dcterms:W3CDTF">2018-01-19T20:56:11Z</dcterms:modified>
</cp:coreProperties>
</file>