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1" r:id="rId5"/>
  </p:sldMasterIdLst>
  <p:notesMasterIdLst>
    <p:notesMasterId r:id="rId34"/>
  </p:notesMasterIdLst>
  <p:sldIdLst>
    <p:sldId id="317" r:id="rId6"/>
    <p:sldId id="287" r:id="rId7"/>
    <p:sldId id="272" r:id="rId8"/>
    <p:sldId id="280" r:id="rId9"/>
    <p:sldId id="273" r:id="rId10"/>
    <p:sldId id="286" r:id="rId11"/>
    <p:sldId id="290" r:id="rId12"/>
    <p:sldId id="313" r:id="rId13"/>
    <p:sldId id="314" r:id="rId14"/>
    <p:sldId id="315" r:id="rId15"/>
    <p:sldId id="301" r:id="rId16"/>
    <p:sldId id="304" r:id="rId17"/>
    <p:sldId id="303" r:id="rId18"/>
    <p:sldId id="305" r:id="rId19"/>
    <p:sldId id="306" r:id="rId20"/>
    <p:sldId id="318" r:id="rId21"/>
    <p:sldId id="307" r:id="rId22"/>
    <p:sldId id="308" r:id="rId23"/>
    <p:sldId id="309" r:id="rId24"/>
    <p:sldId id="310" r:id="rId25"/>
    <p:sldId id="271" r:id="rId26"/>
    <p:sldId id="311" r:id="rId27"/>
    <p:sldId id="281" r:id="rId28"/>
    <p:sldId id="285" r:id="rId29"/>
    <p:sldId id="312" r:id="rId30"/>
    <p:sldId id="284" r:id="rId31"/>
    <p:sldId id="275" r:id="rId32"/>
    <p:sldId id="282" r:id="rId33"/>
  </p:sldIdLst>
  <p:sldSz cx="9144000" cy="6858000" type="screen4x3"/>
  <p:notesSz cx="6858000" cy="9144000"/>
  <p:custDataLst>
    <p:tags r:id="rId3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13" autoAdjust="0"/>
    <p:restoredTop sz="83023" autoAdjust="0"/>
  </p:normalViewPr>
  <p:slideViewPr>
    <p:cSldViewPr snapToGrid="0">
      <p:cViewPr varScale="1">
        <p:scale>
          <a:sx n="72" d="100"/>
          <a:sy n="72" d="100"/>
        </p:scale>
        <p:origin x="1646"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788989-C4F2-419E-8CC5-53E2453B8A9F}" type="datetimeFigureOut">
              <a:rPr lang="en-US" smtClean="0"/>
              <a:t>2/2/2018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0D2C8-4E9D-4ABA-936B-5E500A1B423B}" type="slidenum">
              <a:rPr lang="en-US" smtClean="0"/>
              <a:t>‹#›</a:t>
            </a:fld>
            <a:endParaRPr lang="en-US"/>
          </a:p>
        </p:txBody>
      </p:sp>
    </p:spTree>
    <p:extLst>
      <p:ext uri="{BB962C8B-B14F-4D97-AF65-F5344CB8AC3E}">
        <p14:creationId xmlns:p14="http://schemas.microsoft.com/office/powerpoint/2010/main" val="3026740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8023226" y="2924758"/>
            <a:ext cx="1120774" cy="3933242"/>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a:grpSpLocks noChangeAspect="1"/>
          </p:cNvGrpSpPr>
          <p:nvPr userDrawn="1"/>
        </p:nvGrpSpPr>
        <p:grpSpPr>
          <a:xfrm rot="16200000" flipV="1">
            <a:off x="2158718" y="-2158721"/>
            <a:ext cx="1720507" cy="6037943"/>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userDrawn="1"/>
        </p:nvPicPr>
        <p:blipFill>
          <a:blip r:embed="rId2"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360324" y="121812"/>
            <a:ext cx="996650" cy="983981"/>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324" y="4512772"/>
            <a:ext cx="2952750" cy="997405"/>
          </a:xfrm>
          <a:prstGeom prst="rect">
            <a:avLst/>
          </a:prstGeom>
        </p:spPr>
      </p:pic>
      <p:sp>
        <p:nvSpPr>
          <p:cNvPr id="15" name="Rectangle 14"/>
          <p:cNvSpPr/>
          <p:nvPr userDrawn="1"/>
        </p:nvSpPr>
        <p:spPr>
          <a:xfrm>
            <a:off x="3572635" y="4425121"/>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17" name="Text Placeholder 4"/>
          <p:cNvSpPr>
            <a:spLocks noGrp="1"/>
          </p:cNvSpPr>
          <p:nvPr>
            <p:ph type="body" sz="quarter" idx="12" hasCustomPrompt="1"/>
          </p:nvPr>
        </p:nvSpPr>
        <p:spPr>
          <a:xfrm>
            <a:off x="1591081" y="113503"/>
            <a:ext cx="2221861" cy="356956"/>
          </a:xfrm>
        </p:spPr>
        <p:txBody>
          <a:bodyPr anchor="ctr">
            <a:normAutofit/>
          </a:bodyPr>
          <a:lstStyle>
            <a:lvl1pPr marL="0" indent="0" algn="l">
              <a:buNone/>
              <a:defRPr sz="1200" spc="50" baseline="0">
                <a:solidFill>
                  <a:schemeClr val="bg1">
                    <a:alpha val="85000"/>
                  </a:schemeClr>
                </a:solidFill>
              </a:defRPr>
            </a:lvl1pPr>
            <a:lvl2pPr marL="457200" indent="0">
              <a:buNone/>
              <a:defRPr/>
            </a:lvl2pPr>
          </a:lstStyle>
          <a:p>
            <a:r>
              <a:rPr lang="en-US"/>
              <a:t>Month ##, 2017</a:t>
            </a:r>
            <a:endParaRPr lang="en-US" dirty="0"/>
          </a:p>
        </p:txBody>
      </p:sp>
      <p:sp>
        <p:nvSpPr>
          <p:cNvPr id="2" name="Title 1"/>
          <p:cNvSpPr>
            <a:spLocks noGrp="1"/>
          </p:cNvSpPr>
          <p:nvPr>
            <p:ph type="ctrTitle"/>
          </p:nvPr>
        </p:nvSpPr>
        <p:spPr>
          <a:xfrm>
            <a:off x="685800" y="1311836"/>
            <a:ext cx="7772400" cy="2387600"/>
          </a:xfrm>
        </p:spPr>
        <p:txBody>
          <a:bodyPr anchor="b">
            <a:normAutofit/>
          </a:bodyPr>
          <a:lstStyle>
            <a:lvl1pPr algn="ctr" defTabSz="914400"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3659544" y="4425121"/>
            <a:ext cx="4798656"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200" indent="-182880">
              <a:buClr>
                <a:schemeClr val="accent1"/>
              </a:buClr>
              <a:defRPr sz="1800"/>
            </a:lvl2pPr>
            <a:lvl3pPr>
              <a:defRPr/>
            </a:lvl3pPr>
          </a:lstStyle>
          <a:p>
            <a:pPr marL="274320" lvl="0" indent="-274320">
              <a:buSzPct val="101000"/>
            </a:pPr>
            <a:r>
              <a:rPr lang="en-US" dirty="0"/>
              <a:t>Click to edit Master subtitle style</a:t>
            </a:r>
          </a:p>
          <a:p>
            <a:pPr marL="960120" lvl="1" indent="-274320">
              <a:buSzPct val="101000"/>
            </a:pPr>
            <a:r>
              <a:rPr lang="en-US" dirty="0"/>
              <a:t>If a note is needed, list here</a:t>
            </a:r>
          </a:p>
        </p:txBody>
      </p:sp>
    </p:spTree>
    <p:extLst>
      <p:ext uri="{BB962C8B-B14F-4D97-AF65-F5344CB8AC3E}">
        <p14:creationId xmlns:p14="http://schemas.microsoft.com/office/powerpoint/2010/main" val="1414540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oderato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Your Moderator:</a:t>
            </a:r>
            <a:endParaRPr lang="en-US" dirty="0"/>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Moderator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983630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4084530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90999" y="1769287"/>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1769288"/>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4190999" y="4115205"/>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827005" y="4115206"/>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786560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04211" y="1550213"/>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2289149" y="1550214"/>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3603599" y="3169259"/>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788537" y="3169260"/>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Content Placeholder 2">
            <a:extLst>
              <a:ext uri="{FF2B5EF4-FFF2-40B4-BE49-F238E27FC236}">
                <a16:creationId xmlns:a16="http://schemas.microsoft.com/office/drawing/2014/main" id="{5F412FA4-B02E-44E6-8B54-8C543AF12548}"/>
              </a:ext>
            </a:extLst>
          </p:cNvPr>
          <p:cNvSpPr>
            <a:spLocks noGrp="1"/>
          </p:cNvSpPr>
          <p:nvPr>
            <p:ph idx="14" hasCustomPrompt="1"/>
          </p:nvPr>
        </p:nvSpPr>
        <p:spPr>
          <a:xfrm>
            <a:off x="3041624" y="4788305"/>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10" name="Picture Placeholder 2">
            <a:extLst>
              <a:ext uri="{FF2B5EF4-FFF2-40B4-BE49-F238E27FC236}">
                <a16:creationId xmlns:a16="http://schemas.microsoft.com/office/drawing/2014/main" id="{681D4FF5-6288-4D27-802B-1F68F7152C8A}"/>
              </a:ext>
            </a:extLst>
          </p:cNvPr>
          <p:cNvSpPr>
            <a:spLocks noGrp="1" noChangeAspect="1"/>
          </p:cNvSpPr>
          <p:nvPr>
            <p:ph type="pic" idx="15"/>
          </p:nvPr>
        </p:nvSpPr>
        <p:spPr>
          <a:xfrm>
            <a:off x="1226562" y="4788306"/>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851879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62100"/>
            <a:ext cx="7955280" cy="4614863"/>
          </a:xfrm>
        </p:spPr>
        <p:txBody>
          <a:bodyPr anchor="ctr"/>
          <a:lstStyle>
            <a:lvl1pPr marL="274320" indent="-274320">
              <a:buSzPct val="130000"/>
              <a:buFont typeface="Wingdings 2" panose="05020102010507070707" pitchFamily="18" charset="2"/>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5" name="TextBox 4">
            <a:extLst>
              <a:ext uri="{FF2B5EF4-FFF2-40B4-BE49-F238E27FC236}">
                <a16:creationId xmlns:a16="http://schemas.microsoft.com/office/drawing/2014/main" id="{4EFF1AEB-41C4-4F09-A84E-76A8A2E5FB0C}"/>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Today’s Objectives:</a:t>
            </a:r>
            <a:endParaRPr lang="en-US" dirty="0"/>
          </a:p>
        </p:txBody>
      </p:sp>
      <p:pic>
        <p:nvPicPr>
          <p:cNvPr id="7" name="Picture 6">
            <a:extLst>
              <a:ext uri="{FF2B5EF4-FFF2-40B4-BE49-F238E27FC236}">
                <a16:creationId xmlns:a16="http://schemas.microsoft.com/office/drawing/2014/main" id="{3A1BC28C-8AF2-4940-BDB9-E673A86117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82823" y="365126"/>
            <a:ext cx="2206570" cy="1095374"/>
          </a:xfrm>
          <a:prstGeom prst="rect">
            <a:avLst/>
          </a:prstGeom>
        </p:spPr>
      </p:pic>
      <p:sp>
        <p:nvSpPr>
          <p:cNvPr id="8" name="Rectangle 7">
            <a:extLst>
              <a:ext uri="{FF2B5EF4-FFF2-40B4-BE49-F238E27FC236}">
                <a16:creationId xmlns:a16="http://schemas.microsoft.com/office/drawing/2014/main" id="{B39BDA01-EE61-49D4-8FAA-01389FC14AC8}"/>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86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2" name="Title 1"/>
          <p:cNvSpPr>
            <a:spLocks noGrp="1"/>
          </p:cNvSpPr>
          <p:nvPr>
            <p:ph type="title"/>
          </p:nvPr>
        </p:nvSpPr>
        <p:spPr>
          <a:xfrm>
            <a:off x="1473200" y="365126"/>
            <a:ext cx="7110730" cy="1051560"/>
          </a:xfrm>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grpSp>
        <p:nvGrpSpPr>
          <p:cNvPr id="9" name="Group 8">
            <a:extLst>
              <a:ext uri="{FF2B5EF4-FFF2-40B4-BE49-F238E27FC236}">
                <a16:creationId xmlns:a16="http://schemas.microsoft.com/office/drawing/2014/main" id="{C748CE21-7AFE-4E43-95C7-CE54C7F8E328}"/>
              </a:ext>
            </a:extLst>
          </p:cNvPr>
          <p:cNvGrpSpPr/>
          <p:nvPr userDrawn="1"/>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8"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0" name="Text Placeholder 3">
            <a:extLst>
              <a:ext uri="{FF2B5EF4-FFF2-40B4-BE49-F238E27FC236}">
                <a16:creationId xmlns:a16="http://schemas.microsoft.com/office/drawing/2014/main" id="{121EAC3E-DB16-448B-9877-1345E9FF81BC}"/>
              </a:ext>
            </a:extLst>
          </p:cNvPr>
          <p:cNvSpPr>
            <a:spLocks noGrp="1"/>
          </p:cNvSpPr>
          <p:nvPr>
            <p:ph type="body" sz="half" idx="2" hasCustomPrompt="1"/>
          </p:nvPr>
        </p:nvSpPr>
        <p:spPr>
          <a:xfrm>
            <a:off x="339424" y="528805"/>
            <a:ext cx="921646"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
            </a:r>
            <a:endParaRPr lang="en-US" dirty="0"/>
          </a:p>
        </p:txBody>
      </p:sp>
    </p:spTree>
    <p:extLst>
      <p:ext uri="{BB962C8B-B14F-4D97-AF65-F5344CB8AC3E}">
        <p14:creationId xmlns:p14="http://schemas.microsoft.com/office/powerpoint/2010/main" val="3972518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025" y="4800600"/>
            <a:ext cx="6724083"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chemeClr val="accent6">
                        <a:lumMod val="50000"/>
                      </a:schemeClr>
                    </a:gs>
                    <a:gs pos="100000">
                      <a:schemeClr val="accent1">
                        <a:lumMod val="50000"/>
                      </a:schemeClr>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hasCustomPrompt="1"/>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Type quote here</a:t>
            </a:r>
          </a:p>
        </p:txBody>
      </p:sp>
      <p:sp>
        <p:nvSpPr>
          <p:cNvPr id="6" name="Text Placeholder 3"/>
          <p:cNvSpPr>
            <a:spLocks noGrp="1"/>
          </p:cNvSpPr>
          <p:nvPr>
            <p:ph type="body" sz="half" idx="10" hasCustomPrompt="1"/>
          </p:nvPr>
        </p:nvSpPr>
        <p:spPr>
          <a:xfrm>
            <a:off x="962025" y="5398235"/>
            <a:ext cx="6724083" cy="354865"/>
          </a:xfrm>
        </p:spPr>
        <p:txBody>
          <a:bodyPr anchor="ctr" anchorCtr="0">
            <a:noAutofit/>
          </a:bodyPr>
          <a:lstStyle>
            <a:lvl1pPr marL="0" indent="0" algn="r">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a:p>
        </p:txBody>
      </p:sp>
      <p:sp>
        <p:nvSpPr>
          <p:cNvPr id="8" name="Rectangle 7">
            <a:extLst>
              <a:ext uri="{FF2B5EF4-FFF2-40B4-BE49-F238E27FC236}">
                <a16:creationId xmlns:a16="http://schemas.microsoft.com/office/drawing/2014/main" id="{43D77594-847C-4D9F-8E9C-BA000729C35F}"/>
              </a:ext>
            </a:extLst>
          </p:cNvPr>
          <p:cNvSpPr/>
          <p:nvPr userDrawn="1"/>
        </p:nvSpPr>
        <p:spPr>
          <a:xfrm rot="5400000">
            <a:off x="4311972" y="1309431"/>
            <a:ext cx="27432" cy="672084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7301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B4496C-42F2-4A52-9C95-651EE67206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725" y="693411"/>
            <a:ext cx="2343150" cy="761532"/>
          </a:xfrm>
          <a:prstGeom prst="rect">
            <a:avLst/>
          </a:prstGeom>
        </p:spPr>
      </p:pic>
      <p:sp>
        <p:nvSpPr>
          <p:cNvPr id="4" name="Text Placeholder 3"/>
          <p:cNvSpPr>
            <a:spLocks noGrp="1"/>
          </p:cNvSpPr>
          <p:nvPr>
            <p:ph type="body" sz="half" idx="2" hasCustomPrompt="1"/>
          </p:nvPr>
        </p:nvSpPr>
        <p:spPr>
          <a:xfrm>
            <a:off x="390525" y="1756800"/>
            <a:ext cx="8307704" cy="3251942"/>
          </a:xfrm>
        </p:spPr>
        <p:txBody>
          <a:bodyPr anchor="ctr" anchorCtr="0">
            <a:normAutofit/>
          </a:bodyPr>
          <a:lstStyle>
            <a:lvl1pPr marL="0" indent="0">
              <a:lnSpc>
                <a:spcPct val="95000"/>
              </a:lnSpc>
              <a:spcBef>
                <a:spcPts val="1000"/>
              </a:spcBef>
              <a:buNone/>
              <a:defRPr sz="2200" b="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This slide format is to draw attention to precise legal language.  Place legal language here.</a:t>
            </a:r>
            <a:endParaRPr lang="en-US" dirty="0"/>
          </a:p>
        </p:txBody>
      </p:sp>
      <p:sp>
        <p:nvSpPr>
          <p:cNvPr id="6" name="Text Placeholder 3"/>
          <p:cNvSpPr>
            <a:spLocks noGrp="1"/>
          </p:cNvSpPr>
          <p:nvPr>
            <p:ph type="body" sz="half" idx="10" hasCustomPrompt="1"/>
          </p:nvPr>
        </p:nvSpPr>
        <p:spPr>
          <a:xfrm>
            <a:off x="2543174" y="1064168"/>
            <a:ext cx="6155055" cy="354865"/>
          </a:xfrm>
        </p:spPr>
        <p:txBody>
          <a:bodyPr anchor="ctr" anchorCtr="0">
            <a:noAutofit/>
          </a:bodyPr>
          <a:lstStyle>
            <a:lvl1pPr marL="0" indent="0" algn="l">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a:p>
        </p:txBody>
      </p:sp>
      <p:sp>
        <p:nvSpPr>
          <p:cNvPr id="8" name="Rectangle 7">
            <a:extLst>
              <a:ext uri="{FF2B5EF4-FFF2-40B4-BE49-F238E27FC236}">
                <a16:creationId xmlns:a16="http://schemas.microsoft.com/office/drawing/2014/main" id="{4768B8A7-EB81-4FD2-82D4-E645AB5DA130}"/>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A81F1B3-A836-409F-B9E6-2E2CAEB1F57F}"/>
              </a:ext>
            </a:extLst>
          </p:cNvPr>
          <p:cNvSpPr>
            <a:spLocks noGrp="1"/>
          </p:cNvSpPr>
          <p:nvPr>
            <p:ph type="title" hasCustomPrompt="1"/>
          </p:nvPr>
        </p:nvSpPr>
        <p:spPr>
          <a:xfrm>
            <a:off x="2324100" y="119319"/>
            <a:ext cx="6374129" cy="862470"/>
          </a:xfrm>
        </p:spPr>
        <p:txBody>
          <a:bodyPr>
            <a:normAutofit/>
          </a:bodyPr>
          <a:lstStyle>
            <a:lvl1pPr>
              <a:defRPr sz="2600"/>
            </a:lvl1pPr>
          </a:lstStyle>
          <a:p>
            <a:r>
              <a:rPr lang="en-US"/>
              <a:t>Section name / Title / Reference Info</a:t>
            </a:r>
          </a:p>
        </p:txBody>
      </p:sp>
      <p:sp>
        <p:nvSpPr>
          <p:cNvPr id="13" name="Text Placeholder 3">
            <a:extLst>
              <a:ext uri="{FF2B5EF4-FFF2-40B4-BE49-F238E27FC236}">
                <a16:creationId xmlns:a16="http://schemas.microsoft.com/office/drawing/2014/main" id="{73153095-E629-4333-A9E6-44B7EAB756CC}"/>
              </a:ext>
            </a:extLst>
          </p:cNvPr>
          <p:cNvSpPr>
            <a:spLocks noGrp="1"/>
          </p:cNvSpPr>
          <p:nvPr>
            <p:ph type="body" sz="half" idx="12" hasCustomPrompt="1"/>
          </p:nvPr>
        </p:nvSpPr>
        <p:spPr>
          <a:xfrm>
            <a:off x="390526" y="5095875"/>
            <a:ext cx="7905749" cy="1197102"/>
          </a:xfrm>
        </p:spPr>
        <p:txBody>
          <a:bodyPr anchor="ctr" anchorCtr="0">
            <a:noAutofit/>
          </a:bodyPr>
          <a:lstStyle>
            <a:lvl1pPr marL="0" indent="0" algn="ctr">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If needed, include a callout note about the legal language here.</a:t>
            </a:r>
            <a:endParaRPr lang="en-US" dirty="0"/>
          </a:p>
        </p:txBody>
      </p:sp>
    </p:spTree>
    <p:extLst>
      <p:ext uri="{BB962C8B-B14F-4D97-AF65-F5344CB8AC3E}">
        <p14:creationId xmlns:p14="http://schemas.microsoft.com/office/powerpoint/2010/main" val="2505059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11892" y="1120346"/>
            <a:ext cx="4032473" cy="5056617"/>
          </a:xfrm>
        </p:spPr>
        <p:txBody>
          <a:bodyPr>
            <a:noAutofit/>
          </a:bodyPr>
          <a:lstStyle>
            <a:lvl1pPr>
              <a:spcBef>
                <a:spcPts val="3000"/>
              </a:spcBef>
              <a:defRPr sz="2000"/>
            </a:lvl1pPr>
            <a:lvl2pPr marL="292608" indent="0">
              <a:spcBef>
                <a:spcPts val="600"/>
              </a:spcBef>
              <a:spcAft>
                <a:spcPts val="200"/>
              </a:spcAft>
              <a:buNone/>
              <a:defRPr sz="1400" i="1">
                <a:solidFill>
                  <a:schemeClr val="accent3">
                    <a:lumMod val="75000"/>
                    <a:lumOff val="25000"/>
                  </a:schemeClr>
                </a:solidFill>
              </a:defRPr>
            </a:lvl2pPr>
            <a:lvl3pPr marL="576072" indent="-274320">
              <a:spcBef>
                <a:spcPts val="400"/>
              </a:spcBef>
              <a:buClr>
                <a:schemeClr val="accent3">
                  <a:lumMod val="75000"/>
                  <a:lumOff val="25000"/>
                </a:schemeClr>
              </a:buClr>
              <a:buFont typeface="Wingdings" panose="05000000000000000000" pitchFamily="2" charset="2"/>
              <a:buChar char=""/>
              <a:defRPr sz="1300" u="sng">
                <a:solidFill>
                  <a:schemeClr val="accent6"/>
                </a:solidFill>
              </a:defRPr>
            </a:lvl3pPr>
          </a:lstStyle>
          <a:p>
            <a:pPr lvl="0"/>
            <a:r>
              <a:rPr lang="en-US" dirty="0"/>
              <a:t>Name of Resource</a:t>
            </a:r>
          </a:p>
          <a:p>
            <a:pPr lvl="1"/>
            <a:r>
              <a:rPr lang="en-US" dirty="0"/>
              <a:t>Details about resource listed here.</a:t>
            </a:r>
          </a:p>
          <a:p>
            <a:pPr lvl="2"/>
            <a:r>
              <a:rPr lang="en-US" dirty="0"/>
              <a:t>web address</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95824" y="1120346"/>
            <a:ext cx="4032504" cy="5056617"/>
          </a:xfrm>
        </p:spPr>
        <p:txBody>
          <a:bodyPr>
            <a:noAutofit/>
          </a:bodyPr>
          <a:lstStyle>
            <a:lvl1pPr>
              <a:spcBef>
                <a:spcPts val="3000"/>
              </a:spcBef>
              <a:defRPr sz="2000"/>
            </a:lvl1pPr>
            <a:lvl2pPr marL="274320" indent="0" algn="l" defTabSz="914400" rtl="0" eaLnBrk="1" latinLnBrk="0" hangingPunct="1">
              <a:lnSpc>
                <a:spcPct val="90000"/>
              </a:lnSpc>
              <a:spcBef>
                <a:spcPts val="800"/>
              </a:spcBef>
              <a:spcAft>
                <a:spcPts val="200"/>
              </a:spcAft>
              <a:buClr>
                <a:schemeClr val="bg1">
                  <a:lumMod val="65000"/>
                </a:schemeClr>
              </a:buClr>
              <a:buFont typeface="Arial" panose="020B0604020202020204" pitchFamily="34" charset="0"/>
              <a:buNone/>
              <a:defRPr lang="en-US" sz="1400" i="1" kern="1200" dirty="0">
                <a:solidFill>
                  <a:schemeClr val="accent3">
                    <a:lumMod val="75000"/>
                    <a:lumOff val="25000"/>
                  </a:schemeClr>
                </a:solidFill>
                <a:latin typeface="+mn-lt"/>
                <a:ea typeface="+mn-ea"/>
                <a:cs typeface="+mn-cs"/>
              </a:defRPr>
            </a:lvl2pPr>
            <a:lvl3pPr marL="587502" indent="-285750">
              <a:spcBef>
                <a:spcPts val="400"/>
              </a:spcBef>
              <a:buClr>
                <a:schemeClr val="accent3">
                  <a:lumMod val="75000"/>
                  <a:lumOff val="25000"/>
                </a:schemeClr>
              </a:buClr>
              <a:buFont typeface="Wingdings" panose="05000000000000000000" pitchFamily="2" charset="2"/>
              <a:buChar char=""/>
              <a:defRPr lang="en-US" sz="1300" u="sng" kern="1200" baseline="0" dirty="0">
                <a:solidFill>
                  <a:schemeClr val="accent6"/>
                </a:solidFill>
                <a:latin typeface="+mn-lt"/>
                <a:ea typeface="+mn-ea"/>
                <a:cs typeface="+mn-cs"/>
              </a:defRPr>
            </a:lvl3pPr>
          </a:lstStyle>
          <a:p>
            <a:pPr lvl="0"/>
            <a:r>
              <a:rPr lang="en-US" dirty="0"/>
              <a:t>Name of Resource</a:t>
            </a:r>
          </a:p>
          <a:p>
            <a:pPr marL="560070" lvl="1" indent="-285750" algn="l" defTabSz="914400" rtl="0" eaLnBrk="1" latinLnBrk="0" hangingPunct="1">
              <a:lnSpc>
                <a:spcPct val="90000"/>
              </a:lnSpc>
              <a:spcBef>
                <a:spcPts val="800"/>
              </a:spcBef>
              <a:buClr>
                <a:schemeClr val="bg1">
                  <a:lumMod val="65000"/>
                </a:schemeClr>
              </a:buClr>
            </a:pPr>
            <a:r>
              <a:rPr lang="en-US" dirty="0"/>
              <a:t>Details about resource listed here.</a:t>
            </a:r>
          </a:p>
          <a:p>
            <a:pPr marL="587502" lvl="2" indent="-285750" algn="l" defTabSz="914400" rtl="0" eaLnBrk="1" latinLnBrk="0" hangingPunct="1">
              <a:lnSpc>
                <a:spcPct val="90000"/>
              </a:lnSpc>
              <a:spcBef>
                <a:spcPts val="800"/>
              </a:spcBef>
              <a:buClr>
                <a:schemeClr val="bg1">
                  <a:lumMod val="65000"/>
                </a:schemeClr>
              </a:buClr>
            </a:pPr>
            <a:r>
              <a:rPr lang="en-US" dirty="0"/>
              <a:t>Web address</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8" y="1003986"/>
            <a:ext cx="45720" cy="585216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4" y="-357680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9D9F95-E05B-461F-9AB6-FCC469E64AE0}"/>
              </a:ext>
            </a:extLst>
          </p:cNvPr>
          <p:cNvSpPr txBox="1"/>
          <p:nvPr userDrawn="1"/>
        </p:nvSpPr>
        <p:spPr>
          <a:xfrm>
            <a:off x="1309816" y="365126"/>
            <a:ext cx="6880779" cy="616352"/>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dirty="0"/>
              <a:t>Resources:</a:t>
            </a:r>
          </a:p>
        </p:txBody>
      </p:sp>
      <p:sp>
        <p:nvSpPr>
          <p:cNvPr id="11" name="TextBox 10">
            <a:extLst>
              <a:ext uri="{FF2B5EF4-FFF2-40B4-BE49-F238E27FC236}">
                <a16:creationId xmlns:a16="http://schemas.microsoft.com/office/drawing/2014/main" id="{3C7C2AD0-E385-4C6D-9FC1-7C6479504B69}"/>
              </a:ext>
            </a:extLst>
          </p:cNvPr>
          <p:cNvSpPr txBox="1"/>
          <p:nvPr userDrawn="1"/>
        </p:nvSpPr>
        <p:spPr>
          <a:xfrm>
            <a:off x="2509079" y="205945"/>
            <a:ext cx="1318054" cy="947351"/>
          </a:xfrm>
          <a:prstGeom prst="rect">
            <a:avLst/>
          </a:prstGeom>
          <a:noFill/>
        </p:spPr>
        <p:txBody>
          <a:bodyPr wrap="none" rtlCol="0">
            <a:noAutofit/>
          </a:bodyPr>
          <a:lstStyle/>
          <a:p>
            <a:pPr algn="l">
              <a:lnSpc>
                <a:spcPct val="85000"/>
              </a:lnSpc>
            </a:pPr>
            <a:r>
              <a:rPr lang="en-US" sz="6600" dirty="0">
                <a:solidFill>
                  <a:schemeClr val="bg1">
                    <a:lumMod val="75000"/>
                  </a:schemeClr>
                </a:solidFill>
                <a:sym typeface="Webdings" panose="05030102010509060703" pitchFamily="18" charset="2"/>
              </a:rPr>
              <a:t></a:t>
            </a:r>
            <a:endParaRPr lang="en-US" sz="6600" dirty="0">
              <a:solidFill>
                <a:schemeClr val="bg1">
                  <a:lumMod val="75000"/>
                </a:schemeClr>
              </a:solidFill>
            </a:endParaRPr>
          </a:p>
        </p:txBody>
      </p:sp>
      <p:sp>
        <p:nvSpPr>
          <p:cNvPr id="2" name="Slide Number Placeholder 1">
            <a:extLst>
              <a:ext uri="{FF2B5EF4-FFF2-40B4-BE49-F238E27FC236}">
                <a16:creationId xmlns:a16="http://schemas.microsoft.com/office/drawing/2014/main" id="{5A246DD3-D6C3-4914-8E87-5DA06C7256DC}"/>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075813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95825" y="1190625"/>
            <a:ext cx="3697604" cy="5165726"/>
          </a:xfrm>
        </p:spPr>
        <p:txBody>
          <a:bodyPr anchor="ctr"/>
          <a:lstStyle>
            <a:lvl1pPr marL="0" indent="0">
              <a:spcBef>
                <a:spcPts val="3000"/>
              </a:spcBef>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spcBef>
                <a:spcPts val="300"/>
              </a:spcBef>
              <a:buNone/>
              <a:defRPr sz="1600" i="1"/>
            </a:lvl2pPr>
            <a:lvl3pPr marL="365760" indent="0">
              <a:spcBef>
                <a:spcPts val="400"/>
              </a:spcBef>
              <a:buFontTx/>
              <a:buNone/>
              <a:defRPr sz="1400" b="1">
                <a:solidFill>
                  <a:schemeClr val="tx1"/>
                </a:solidFill>
              </a:defRPr>
            </a:lvl3pPr>
            <a:lvl4pPr marL="914400" indent="-274320">
              <a:spcBef>
                <a:spcPts val="1200"/>
              </a:spcBef>
              <a:buClr>
                <a:schemeClr val="accent6"/>
              </a:buClr>
              <a:buSzPct val="90000"/>
              <a:buFont typeface="Wingdings" panose="05000000000000000000" pitchFamily="2" charset="2"/>
              <a:buChar char=""/>
              <a:defRPr sz="1300" i="1">
                <a:solidFill>
                  <a:schemeClr val="accent1"/>
                </a:solidFill>
              </a:defRPr>
            </a:lvl4pPr>
            <a:lvl5pPr marL="914400" indent="-274320">
              <a:spcBef>
                <a:spcPts val="200"/>
              </a:spcBef>
              <a:buClr>
                <a:schemeClr val="accent2"/>
              </a:buClr>
              <a:buSzPct val="120000"/>
              <a:buFont typeface="Wingdings" panose="05000000000000000000" pitchFamily="2" charset="2"/>
              <a:buChar char=""/>
              <a:defRPr sz="1300" b="0" i="0" spc="50" baseline="0">
                <a:solidFill>
                  <a:schemeClr val="accent3">
                    <a:lumMod val="75000"/>
                    <a:lumOff val="25000"/>
                  </a:schemeClr>
                </a:solidFill>
              </a:defRPr>
            </a:lvl5pPr>
          </a:lstStyle>
          <a:p>
            <a:pPr lvl="0"/>
            <a:r>
              <a:rPr lang="en-US" dirty="0"/>
              <a:t>Presenter Name</a:t>
            </a:r>
          </a:p>
          <a:p>
            <a:pPr lvl="1"/>
            <a:r>
              <a:rPr lang="en-US" dirty="0"/>
              <a:t>Position</a:t>
            </a:r>
          </a:p>
          <a:p>
            <a:pPr lvl="2"/>
            <a:r>
              <a:rPr lang="en-US" dirty="0"/>
              <a:t>Organization</a:t>
            </a:r>
          </a:p>
          <a:p>
            <a:pPr lvl="3"/>
            <a:r>
              <a:rPr lang="en-US" dirty="0"/>
              <a:t>Email</a:t>
            </a:r>
          </a:p>
          <a:p>
            <a:pPr lvl="4"/>
            <a:r>
              <a:rPr lang="en-US" dirty="0"/>
              <a:t>Phone</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8" name="TextBox 7">
            <a:extLst>
              <a:ext uri="{FF2B5EF4-FFF2-40B4-BE49-F238E27FC236}">
                <a16:creationId xmlns:a16="http://schemas.microsoft.com/office/drawing/2014/main" id="{5E098955-8651-419E-86A8-56788A65E26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Contact Information:</a:t>
            </a:r>
            <a:endParaRPr lang="en-US" dirty="0"/>
          </a:p>
        </p:txBody>
      </p:sp>
      <p:pic>
        <p:nvPicPr>
          <p:cNvPr id="6" name="Picture 5">
            <a:extLst>
              <a:ext uri="{FF2B5EF4-FFF2-40B4-BE49-F238E27FC236}">
                <a16:creationId xmlns:a16="http://schemas.microsoft.com/office/drawing/2014/main" id="{184F4F1A-CF95-4957-953C-C908BBDF28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6285" y="2543613"/>
            <a:ext cx="2974602" cy="1389773"/>
          </a:xfrm>
          <a:prstGeom prst="rect">
            <a:avLst/>
          </a:prstGeom>
        </p:spPr>
      </p:pic>
    </p:spTree>
    <p:extLst>
      <p:ext uri="{BB962C8B-B14F-4D97-AF65-F5344CB8AC3E}">
        <p14:creationId xmlns:p14="http://schemas.microsoft.com/office/powerpoint/2010/main" val="395652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115955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E19837-98EC-4FB4-8EB6-9858802534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1469" y="2270681"/>
            <a:ext cx="7180494" cy="1590924"/>
          </a:xfrm>
          <a:prstGeom prst="rect">
            <a:avLst/>
          </a:prstGeom>
        </p:spPr>
      </p:pic>
      <p:sp>
        <p:nvSpPr>
          <p:cNvPr id="2" name="Slide Number Placeholder 1">
            <a:extLst>
              <a:ext uri="{FF2B5EF4-FFF2-40B4-BE49-F238E27FC236}">
                <a16:creationId xmlns:a16="http://schemas.microsoft.com/office/drawing/2014/main" id="{A3F84F2E-6236-45E4-BF4A-77147E579450}"/>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351136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8D146980-D8A2-4012-978A-9289360E76CE}"/>
              </a:ext>
            </a:extLst>
          </p:cNvPr>
          <p:cNvCxnSpPr>
            <a:cxnSpLocks/>
          </p:cNvCxnSpPr>
          <p:nvPr userDrawn="1"/>
        </p:nvCxnSpPr>
        <p:spPr>
          <a:xfrm>
            <a:off x="4568467" y="5377715"/>
            <a:ext cx="4572000" cy="0"/>
          </a:xfrm>
          <a:prstGeom prst="line">
            <a:avLst/>
          </a:prstGeom>
          <a:ln w="762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3" name="Rectangle 32"/>
          <p:cNvSpPr/>
          <p:nvPr userDrawn="1"/>
        </p:nvSpPr>
        <p:spPr>
          <a:xfrm>
            <a:off x="0" y="3981452"/>
            <a:ext cx="4429402" cy="295275"/>
          </a:xfrm>
          <a:prstGeom prst="rect">
            <a:avLst/>
          </a:prstGeom>
          <a:gradFill flip="none" rotWithShape="1">
            <a:gsLst>
              <a:gs pos="0">
                <a:schemeClr val="accent2">
                  <a:lumMod val="67000"/>
                </a:schemeClr>
              </a:gs>
              <a:gs pos="100000">
                <a:schemeClr val="accent2">
                  <a:lumMod val="97000"/>
                  <a:lumOff val="3000"/>
                </a:schemeClr>
              </a:gs>
            </a:gsLst>
            <a:lin ang="1620000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4" name="Rectangle 33"/>
          <p:cNvSpPr/>
          <p:nvPr userDrawn="1"/>
        </p:nvSpPr>
        <p:spPr>
          <a:xfrm>
            <a:off x="0" y="5513221"/>
            <a:ext cx="4429402" cy="295275"/>
          </a:xfrm>
          <a:prstGeom prst="rect">
            <a:avLst/>
          </a:prstGeom>
          <a:gradFill flip="none" rotWithShape="1">
            <a:gsLst>
              <a:gs pos="0">
                <a:schemeClr val="accent1">
                  <a:lumMod val="67000"/>
                </a:schemeClr>
              </a:gs>
              <a:gs pos="100000">
                <a:schemeClr val="accent1">
                  <a:lumMod val="97000"/>
                  <a:lumOff val="3000"/>
                </a:schemeClr>
              </a:gs>
            </a:gsLst>
            <a:lin ang="16200000" scaled="1"/>
            <a:tileRec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4" name="TextBox 13"/>
          <p:cNvSpPr txBox="1"/>
          <p:nvPr userDrawn="1"/>
        </p:nvSpPr>
        <p:spPr>
          <a:xfrm>
            <a:off x="4695825" y="1480004"/>
            <a:ext cx="4297680" cy="5191126"/>
          </a:xfrm>
          <a:prstGeom prst="rect">
            <a:avLst/>
          </a:prstGeom>
          <a:noFill/>
        </p:spPr>
        <p:txBody>
          <a:bodyPr wrap="square" rtlCol="0">
            <a:noAutofit/>
          </a:bodyPr>
          <a:lstStyle/>
          <a:p>
            <a:pPr marL="0" indent="0">
              <a:spcAft>
                <a:spcPts val="0"/>
              </a:spcAft>
              <a:buFont typeface="Arial" panose="020B0604020202020204" pitchFamily="34" charset="0"/>
              <a:buNone/>
            </a:pPr>
            <a:r>
              <a:rPr lang="en-US" sz="2000" b="1" dirty="0">
                <a:solidFill>
                  <a:schemeClr val="accent1"/>
                </a:solidFill>
                <a:latin typeface="Arial" panose="020B0604020202020204" pitchFamily="34" charset="0"/>
                <a:cs typeface="Arial" panose="020B0604020202020204" pitchFamily="34" charset="0"/>
              </a:rPr>
              <a:t>Beyond</a:t>
            </a:r>
            <a:r>
              <a:rPr lang="en-US" sz="2000" b="1" baseline="0" dirty="0">
                <a:solidFill>
                  <a:schemeClr val="accent1"/>
                </a:solidFill>
                <a:latin typeface="Arial" panose="020B0604020202020204" pitchFamily="34" charset="0"/>
                <a:cs typeface="Arial" panose="020B0604020202020204" pitchFamily="34" charset="0"/>
              </a:rPr>
              <a:t> the </a:t>
            </a:r>
            <a:r>
              <a:rPr lang="en-US" sz="2000" b="1" baseline="0">
                <a:solidFill>
                  <a:schemeClr val="accent1"/>
                </a:solidFill>
                <a:latin typeface="Arial" panose="020B0604020202020204" pitchFamily="34" charset="0"/>
                <a:cs typeface="Arial" panose="020B0604020202020204" pitchFamily="34" charset="0"/>
              </a:rPr>
              <a:t>standard offerings,</a:t>
            </a:r>
          </a:p>
          <a:p>
            <a:pPr marL="0" indent="0">
              <a:spcAft>
                <a:spcPts val="1000"/>
              </a:spcAft>
              <a:buFont typeface="Arial" panose="020B0604020202020204" pitchFamily="34" charset="0"/>
              <a:buNone/>
            </a:pPr>
            <a:r>
              <a:rPr lang="en-US" sz="1150" b="0" baseline="0">
                <a:latin typeface="Arial" panose="020B0604020202020204" pitchFamily="34" charset="0"/>
                <a:cs typeface="Arial" panose="020B0604020202020204" pitchFamily="34" charset="0"/>
              </a:rPr>
              <a:t>t</a:t>
            </a:r>
            <a:r>
              <a:rPr lang="en-US" sz="1150" b="0">
                <a:latin typeface="Arial" panose="020B0604020202020204" pitchFamily="34" charset="0"/>
                <a:cs typeface="Arial" panose="020B0604020202020204" pitchFamily="34" charset="0"/>
              </a:rPr>
              <a:t>his</a:t>
            </a:r>
            <a:r>
              <a:rPr lang="en-US" sz="1150" b="0" baseline="0">
                <a:latin typeface="Arial" panose="020B0604020202020204" pitchFamily="34" charset="0"/>
                <a:cs typeface="Arial" panose="020B0604020202020204" pitchFamily="34" charset="0"/>
              </a:rPr>
              <a:t> </a:t>
            </a:r>
            <a:r>
              <a:rPr lang="en-US" sz="1150" b="0" baseline="0" dirty="0">
                <a:latin typeface="Arial" panose="020B0604020202020204" pitchFamily="34" charset="0"/>
                <a:cs typeface="Arial" panose="020B0604020202020204" pitchFamily="34" charset="0"/>
              </a:rPr>
              <a:t>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Your Moderator</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3 </a:t>
            </a:r>
            <a:r>
              <a:rPr lang="en-US" sz="1100" b="0" baseline="0" dirty="0">
                <a:latin typeface="Arial" panose="020B0604020202020204" pitchFamily="34" charset="0"/>
                <a:cs typeface="Arial" panose="020B0604020202020204" pitchFamily="34" charset="0"/>
              </a:rPr>
              <a:t>Speaker </a:t>
            </a:r>
            <a:r>
              <a:rPr lang="en-US" sz="1100" b="0" baseline="0">
                <a:latin typeface="Arial" panose="020B0604020202020204" pitchFamily="34" charset="0"/>
                <a:cs typeface="Arial" panose="020B0604020202020204" pitchFamily="34" charset="0"/>
              </a:rPr>
              <a:t>Slide choices</a:t>
            </a:r>
            <a:endParaRPr lang="en-US" sz="1100" b="0" baseline="0" dirty="0">
              <a:latin typeface="Arial" panose="020B0604020202020204" pitchFamily="34" charset="0"/>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Where Are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  </a:t>
            </a:r>
            <a:r>
              <a:rPr lang="en-US" sz="1000" b="0" i="1" baseline="0" dirty="0">
                <a:solidFill>
                  <a:schemeClr val="tx1">
                    <a:lumMod val="75000"/>
                    <a:lumOff val="25000"/>
                  </a:schemeClr>
                </a:solidFill>
                <a:latin typeface="Arial" panose="020B0604020202020204" pitchFamily="34" charset="0"/>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Today’s Objectives</a:t>
            </a:r>
            <a:endParaRPr lang="en-US" sz="1100" b="0" baseline="0" dirty="0">
              <a:latin typeface="Arial" panose="020B0604020202020204" pitchFamily="34" charset="0"/>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Series Set</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Quote</a:t>
            </a:r>
          </a:p>
          <a:p>
            <a:pPr marL="0" indent="0">
              <a:spcBef>
                <a:spcPts val="3000"/>
              </a:spcBef>
              <a:spcAft>
                <a:spcPts val="0"/>
              </a:spcAft>
              <a:buFont typeface="Arial" panose="020B0604020202020204" pitchFamily="34" charset="0"/>
              <a:buNone/>
            </a:pPr>
            <a:r>
              <a:rPr lang="en-US" sz="1500" b="1" baseline="0">
                <a:solidFill>
                  <a:schemeClr val="accent1"/>
                </a:solidFill>
                <a:latin typeface="Arial" panose="020B0604020202020204" pitchFamily="34" charset="0"/>
                <a:cs typeface="Arial" panose="020B0604020202020204" pitchFamily="34" charset="0"/>
              </a:rPr>
              <a:t>Resources &amp; Name / Occupation / Org boxes:</a:t>
            </a:r>
            <a:endParaRPr lang="en-US" sz="1500" b="1" baseline="0" dirty="0">
              <a:solidFill>
                <a:schemeClr val="accent1"/>
              </a:solidFill>
              <a:latin typeface="Arial" panose="020B0604020202020204" pitchFamily="34" charset="0"/>
              <a:cs typeface="Arial" panose="020B0604020202020204" pitchFamily="34" charset="0"/>
            </a:endParaRPr>
          </a:p>
          <a:p>
            <a:pPr marL="0" indent="0">
              <a:spcBef>
                <a:spcPts val="400"/>
              </a:spcBef>
              <a:spcAft>
                <a:spcPts val="800"/>
              </a:spcAft>
              <a:buFont typeface="Arial" panose="020B0604020202020204" pitchFamily="34" charset="0"/>
              <a:buNone/>
            </a:pPr>
            <a:r>
              <a:rPr lang="en-US" sz="1050" baseline="0">
                <a:latin typeface="Arial" panose="020B0604020202020204" pitchFamily="34" charset="0"/>
                <a:cs typeface="Arial" panose="020B0604020202020204" pitchFamily="34" charset="0"/>
              </a:rPr>
              <a:t>This </a:t>
            </a:r>
            <a:r>
              <a:rPr lang="en-US" sz="1050" baseline="0" dirty="0">
                <a:latin typeface="Arial" panose="020B0604020202020204" pitchFamily="34" charset="0"/>
                <a:cs typeface="Arial" panose="020B0604020202020204" pitchFamily="34" charset="0"/>
              </a:rPr>
              <a:t>works like a multi-level bulleted list</a:t>
            </a:r>
            <a:r>
              <a:rPr lang="en-US" sz="1050" baseline="0">
                <a:latin typeface="Arial" panose="020B0604020202020204" pitchFamily="34" charset="0"/>
                <a:cs typeface="Arial" panose="020B0604020202020204" pitchFamily="34" charset="0"/>
              </a:rPr>
              <a:t>.  Use </a:t>
            </a:r>
            <a:r>
              <a:rPr lang="en-US" sz="1050" baseline="0" dirty="0">
                <a:latin typeface="Arial" panose="020B0604020202020204" pitchFamily="34" charset="0"/>
                <a:cs typeface="Arial" panose="020B0604020202020204" pitchFamily="34" charset="0"/>
              </a:rPr>
              <a:t>the list level buttons on your “Home” tab to</a:t>
            </a:r>
            <a:br>
              <a:rPr lang="en-US" sz="1050" baseline="0">
                <a:latin typeface="Arial" panose="020B0604020202020204" pitchFamily="34" charset="0"/>
                <a:cs typeface="Arial" panose="020B0604020202020204" pitchFamily="34" charset="0"/>
              </a:rPr>
            </a:br>
            <a:r>
              <a:rPr lang="en-US" sz="1050" baseline="0">
                <a:latin typeface="Arial" panose="020B0604020202020204" pitchFamily="34" charset="0"/>
                <a:cs typeface="Arial" panose="020B0604020202020204" pitchFamily="34" charset="0"/>
              </a:rPr>
              <a:t>change formatting levels.</a:t>
            </a:r>
            <a:endParaRPr lang="en-US" sz="1050" baseline="0" dirty="0">
              <a:latin typeface="Arial" panose="020B0604020202020204" pitchFamily="34" charset="0"/>
              <a:cs typeface="Arial" panose="020B0604020202020204" pitchFamily="34" charset="0"/>
            </a:endParaRPr>
          </a:p>
          <a:p>
            <a:pPr marL="0" indent="0">
              <a:spcAft>
                <a:spcPts val="600"/>
              </a:spcAft>
              <a:buFont typeface="Arial" panose="020B0604020202020204" pitchFamily="34" charset="0"/>
              <a:buNone/>
            </a:pPr>
            <a:endParaRPr lang="en-US" sz="1050" dirty="0">
              <a:latin typeface="Arial" panose="020B0604020202020204" pitchFamily="34" charset="0"/>
              <a:cs typeface="Arial" panose="020B0604020202020204" pitchFamily="34" charset="0"/>
            </a:endParaRPr>
          </a:p>
        </p:txBody>
      </p:sp>
      <p:grpSp>
        <p:nvGrpSpPr>
          <p:cNvPr id="18" name="Group 17"/>
          <p:cNvGrpSpPr/>
          <p:nvPr userDrawn="1"/>
        </p:nvGrpSpPr>
        <p:grpSpPr>
          <a:xfrm>
            <a:off x="7084799" y="4562930"/>
            <a:ext cx="1734243" cy="644333"/>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28" name="Rectangle 27"/>
          <p:cNvSpPr/>
          <p:nvPr userDrawn="1"/>
        </p:nvSpPr>
        <p:spPr>
          <a:xfrm>
            <a:off x="5040000" y="1"/>
            <a:ext cx="278130" cy="13763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Rectangle 26"/>
          <p:cNvSpPr/>
          <p:nvPr userDrawn="1"/>
        </p:nvSpPr>
        <p:spPr>
          <a:xfrm>
            <a:off x="4429402" y="1376381"/>
            <a:ext cx="278130" cy="548162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userDrawn="1"/>
        </p:nvSpPr>
        <p:spPr>
          <a:xfrm>
            <a:off x="91736" y="1480004"/>
            <a:ext cx="4337666" cy="5352299"/>
          </a:xfrm>
          <a:prstGeom prst="rect">
            <a:avLst/>
          </a:prstGeom>
          <a:noFill/>
        </p:spPr>
        <p:txBody>
          <a:bodyPr wrap="square" rtlCol="0">
            <a:noAutofit/>
          </a:bodyPr>
          <a:lstStyle/>
          <a:p>
            <a:pPr>
              <a:spcAft>
                <a:spcPts val="300"/>
              </a:spcAft>
            </a:pPr>
            <a:r>
              <a:rPr lang="en-US" sz="2000" b="1" dirty="0">
                <a:solidFill>
                  <a:schemeClr val="accent1"/>
                </a:solidFill>
                <a:latin typeface="Arial" panose="020B0604020202020204" pitchFamily="34" charset="0"/>
                <a:cs typeface="Arial" panose="020B0604020202020204" pitchFamily="34" charset="0"/>
              </a:rPr>
              <a:t>How to use</a:t>
            </a:r>
            <a:r>
              <a:rPr lang="en-US" sz="2000" b="1" baseline="0" dirty="0">
                <a:solidFill>
                  <a:schemeClr val="accent1"/>
                </a:solidFill>
                <a:latin typeface="Arial" panose="020B0604020202020204" pitchFamily="34" charset="0"/>
                <a:cs typeface="Arial" panose="020B0604020202020204" pitchFamily="34" charset="0"/>
              </a:rPr>
              <a:t> this template:</a:t>
            </a:r>
          </a:p>
          <a:p>
            <a:pPr marL="171450" indent="-171450">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When creating a new slide, click the arrow under the “New Slide” button.  This will display the template master slides </a:t>
            </a:r>
            <a:r>
              <a:rPr lang="en-US" sz="1050" b="0" baseline="0">
                <a:latin typeface="Arial" panose="020B0604020202020204" pitchFamily="34" charset="0"/>
                <a:cs typeface="Arial" panose="020B0604020202020204" pitchFamily="34" charset="0"/>
              </a:rPr>
              <a:t>available.</a:t>
            </a:r>
          </a:p>
          <a:p>
            <a:pPr marL="171450" indent="-171450">
              <a:spcBef>
                <a:spcPts val="600"/>
              </a:spcBef>
              <a:buFont typeface="Arial" panose="020B0604020202020204" pitchFamily="34" charset="0"/>
              <a:buChar char="•"/>
            </a:pPr>
            <a:r>
              <a:rPr lang="en-US" sz="1050" b="0" baseline="0">
                <a:latin typeface="Arial" panose="020B0604020202020204" pitchFamily="34" charset="0"/>
                <a:cs typeface="Arial" panose="020B0604020202020204" pitchFamily="34" charset="0"/>
              </a:rPr>
              <a:t>Select </a:t>
            </a:r>
            <a:r>
              <a:rPr lang="en-US" sz="1050" b="0" baseline="0" dirty="0">
                <a:latin typeface="Arial" panose="020B0604020202020204" pitchFamily="34" charset="0"/>
                <a:cs typeface="Arial" panose="020B0604020202020204" pitchFamily="34" charset="0"/>
              </a:rPr>
              <a:t>the layout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Likewise, to </a:t>
            </a:r>
            <a:r>
              <a:rPr lang="en-US" sz="1050" b="0" i="1" baseline="0" dirty="0">
                <a:latin typeface="Arial" panose="020B0604020202020204" pitchFamily="34" charset="0"/>
                <a:cs typeface="Arial" panose="020B0604020202020204" pitchFamily="34" charset="0"/>
              </a:rPr>
              <a:t>change</a:t>
            </a:r>
            <a:r>
              <a:rPr lang="en-US" sz="1050" b="0" baseline="0" dirty="0">
                <a:latin typeface="Arial" panose="020B0604020202020204" pitchFamily="34" charset="0"/>
                <a:cs typeface="Arial" panose="020B0604020202020204" pitchFamily="34" charset="0"/>
              </a:rPr>
              <a:t>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template master </a:t>
            </a:r>
            <a:r>
              <a:rPr lang="en-US" sz="1050" b="0" baseline="0">
                <a:latin typeface="Arial" panose="020B0604020202020204" pitchFamily="34" charset="0"/>
                <a:cs typeface="Arial" panose="020B0604020202020204" pitchFamily="34" charset="0"/>
              </a:rPr>
              <a:t>of an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existing slide, click the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a:t>
            </a:r>
            <a:r>
              <a:rPr lang="en-US" sz="1050" b="0" baseline="0" dirty="0">
                <a:latin typeface="Arial" panose="020B0604020202020204" pitchFamily="34" charset="0"/>
                <a:cs typeface="Arial" panose="020B0604020202020204" pitchFamily="34" charset="0"/>
              </a:rPr>
              <a:t>Layout” </a:t>
            </a:r>
            <a:r>
              <a:rPr lang="en-US" sz="1050" b="0" baseline="0">
                <a:latin typeface="Arial" panose="020B0604020202020204" pitchFamily="34" charset="0"/>
                <a:cs typeface="Arial" panose="020B0604020202020204" pitchFamily="34" charset="0"/>
              </a:rPr>
              <a:t>button right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next </a:t>
            </a:r>
            <a:r>
              <a:rPr lang="en-US" sz="1050" b="0" baseline="0" dirty="0">
                <a:latin typeface="Arial" panose="020B0604020202020204" pitchFamily="34" charset="0"/>
                <a:cs typeface="Arial" panose="020B0604020202020204" pitchFamily="34" charset="0"/>
              </a:rPr>
              <a:t>to </a:t>
            </a:r>
            <a:r>
              <a:rPr lang="en-US" sz="1050" b="0" baseline="0">
                <a:latin typeface="Arial" panose="020B0604020202020204" pitchFamily="34" charset="0"/>
                <a:cs typeface="Arial" panose="020B0604020202020204" pitchFamily="34" charset="0"/>
              </a:rPr>
              <a:t>the “</a:t>
            </a:r>
            <a:r>
              <a:rPr lang="en-US" sz="1050" b="0" baseline="0" dirty="0">
                <a:latin typeface="Arial" panose="020B0604020202020204" pitchFamily="34" charset="0"/>
                <a:cs typeface="Arial" panose="020B0604020202020204" pitchFamily="34" charset="0"/>
              </a:rPr>
              <a:t>New Slide” button.</a:t>
            </a:r>
          </a:p>
          <a:p>
            <a:pPr marL="0" marR="0" lvl="0" indent="0" algn="l" defTabSz="457200" rtl="0" eaLnBrk="1" fontAlgn="auto" latinLnBrk="0" hangingPunct="1">
              <a:lnSpc>
                <a:spcPct val="100000"/>
              </a:lnSpc>
              <a:spcBef>
                <a:spcPts val="1200"/>
              </a:spcBef>
              <a:spcAft>
                <a:spcPts val="30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General Template Notes:</a:t>
            </a:r>
          </a:p>
          <a:p>
            <a:pPr marL="91440" lvl="0" indent="0">
              <a:spcAft>
                <a:spcPts val="600"/>
              </a:spcAft>
              <a:buFont typeface="Arial" panose="020B0604020202020204" pitchFamily="34" charset="0"/>
              <a:buNone/>
            </a:pPr>
            <a:r>
              <a:rPr lang="en-US" sz="1800" b="0" u="none" spc="60" baseline="0">
                <a:solidFill>
                  <a:schemeClr val="accent5">
                    <a:lumMod val="20000"/>
                    <a:lumOff val="80000"/>
                  </a:schemeClr>
                </a:solidFill>
                <a:effectLst>
                  <a:outerShdw blurRad="76200" dist="38100" dir="8100000" algn="tr" rotWithShape="0">
                    <a:prstClr val="black">
                      <a:alpha val="60000"/>
                    </a:prstClr>
                  </a:outerShdw>
                </a:effectLst>
                <a:latin typeface="+mj-lt"/>
                <a:cs typeface="Arial" panose="020B0604020202020204" pitchFamily="34" charset="0"/>
                <a:sym typeface="Wingdings" panose="05000000000000000000" pitchFamily="2" charset="2"/>
              </a:rPr>
              <a:t></a:t>
            </a:r>
            <a:r>
              <a:rPr lang="en-US" sz="1800" b="1" u="none" spc="60" baseline="0">
                <a:solidFill>
                  <a:schemeClr val="bg1"/>
                </a:solidFill>
                <a:effectLst>
                  <a:outerShdw blurRad="76200" dist="38100" dir="8100000" algn="tr" rotWithShape="0">
                    <a:prstClr val="black">
                      <a:alpha val="60000"/>
                    </a:prstClr>
                  </a:outerShdw>
                </a:effectLst>
                <a:latin typeface="+mj-lt"/>
                <a:cs typeface="Arial" panose="020B0604020202020204" pitchFamily="34" charset="0"/>
              </a:rPr>
              <a:t> </a:t>
            </a:r>
            <a:r>
              <a:rPr lang="en-US" sz="1800" b="1" u="sng" spc="60" baseline="0">
                <a:solidFill>
                  <a:schemeClr val="bg1"/>
                </a:solidFill>
                <a:effectLst>
                  <a:outerShdw blurRad="76200" dist="38100" dir="8100000" algn="tr" rotWithShape="0">
                    <a:prstClr val="black">
                      <a:alpha val="60000"/>
                    </a:prstClr>
                  </a:outerShdw>
                </a:effectLst>
                <a:latin typeface="+mj-lt"/>
                <a:cs typeface="Arial" panose="020B0604020202020204" pitchFamily="34" charset="0"/>
              </a:rPr>
              <a:t>DO </a:t>
            </a:r>
            <a:r>
              <a:rPr lang="en-US" sz="1800" b="1" u="sng"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NOT</a:t>
            </a:r>
            <a:r>
              <a:rPr lang="en-US" sz="1800" b="1" u="none"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chemeClr val="accent2"/>
              </a:buClr>
              <a:buSzTx/>
              <a:buFont typeface="Wingdings" panose="05000000000000000000" pitchFamily="2" charset="2"/>
              <a:buChar char="ý"/>
              <a:tabLst/>
              <a:defRPr/>
            </a:pPr>
            <a:r>
              <a:rPr lang="en-US" sz="1050" b="1" baseline="0" dirty="0">
                <a:latin typeface="Arial" panose="020B0604020202020204" pitchFamily="34" charset="0"/>
                <a:cs typeface="Arial" panose="020B0604020202020204" pitchFamily="34" charset="0"/>
              </a:rPr>
              <a:t>Space out your bullets using the “enter” key</a:t>
            </a:r>
            <a:r>
              <a:rPr lang="en-US" sz="1050" b="0" baseline="0">
                <a:latin typeface="Arial" panose="020B0604020202020204" pitchFamily="34" charset="0"/>
                <a:cs typeface="Arial" panose="020B0604020202020204" pitchFamily="34" charset="0"/>
              </a:rPr>
              <a:t>.  Please note if a spacing adjustment is required.</a:t>
            </a:r>
            <a:endParaRPr lang="en-US" sz="1050" b="0" dirty="0">
              <a:latin typeface="Arial" panose="020B0604020202020204" pitchFamily="34" charset="0"/>
              <a:cs typeface="Arial" panose="020B0604020202020204" pitchFamily="34" charset="0"/>
            </a:endParaRP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Type any titles in all uppercase or with caps lock on</a:t>
            </a:r>
            <a:r>
              <a:rPr lang="en-US" sz="1050" b="0" baseline="0" dirty="0">
                <a:latin typeface="Arial" panose="020B0604020202020204" pitchFamily="34" charset="0"/>
                <a:cs typeface="Arial" panose="020B0604020202020204" pitchFamily="34" charset="0"/>
              </a:rPr>
              <a:t>, as formatting is automatic. Type using standard title caps.</a:t>
            </a: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Change heading alignment </a:t>
            </a:r>
            <a:r>
              <a:rPr lang="en-US" sz="1050" b="1" baseline="0">
                <a:latin typeface="Arial" panose="020B0604020202020204" pitchFamily="34" charset="0"/>
                <a:cs typeface="Arial" panose="020B0604020202020204" pitchFamily="34" charset="0"/>
              </a:rPr>
              <a:t>or location for standard content slide material</a:t>
            </a:r>
            <a:r>
              <a:rPr lang="en-US" sz="1050" b="0" baseline="0">
                <a:latin typeface="Arial" panose="020B0604020202020204" pitchFamily="34" charset="0"/>
                <a:cs typeface="Arial" panose="020B0604020202020204" pitchFamily="34" charset="0"/>
              </a:rPr>
              <a:t>.</a:t>
            </a:r>
          </a:p>
          <a:p>
            <a:pPr marL="9144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800" b="0" u="none" kern="1200" spc="60" baseline="0">
                <a:solidFill>
                  <a:srgbClr val="92D050"/>
                </a:solidFill>
                <a:effectLst>
                  <a:outerShdw blurRad="76200" dist="38100" dir="8100000" algn="tr" rotWithShape="0">
                    <a:prstClr val="black">
                      <a:alpha val="60000"/>
                    </a:prstClr>
                  </a:outerShdw>
                </a:effectLst>
                <a:latin typeface="+mn-lt"/>
                <a:ea typeface="+mn-ea"/>
                <a:cs typeface="Arial" panose="020B0604020202020204" pitchFamily="34" charset="0"/>
                <a:sym typeface="Wingdings" panose="05000000000000000000" pitchFamily="2" charset="2"/>
              </a:rPr>
              <a:t></a:t>
            </a:r>
            <a:r>
              <a:rPr kumimoji="0" lang="en-US" sz="1800" b="1" i="0" u="none"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 </a:t>
            </a:r>
            <a:r>
              <a:rPr kumimoji="0" lang="en-US" sz="1800" b="1" i="0" u="sng"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DO</a:t>
            </a:r>
            <a:r>
              <a:rPr kumimoji="0" lang="en-US" sz="1800" b="1" i="0" u="none"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rgbClr val="72AF2F"/>
              </a:buClr>
              <a:buSzTx/>
              <a:buFont typeface="Wingdings" panose="05000000000000000000" pitchFamily="2" charset="2"/>
              <a:buChar char="þ"/>
              <a:tabLst/>
              <a:defRPr/>
            </a:pPr>
            <a:r>
              <a:rPr kumimoji="0" lang="en-US" sz="10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Reference </a:t>
            </a: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graphics</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Add a note at the top of the “Slide notes” section that indicates where your graphic </a:t>
            </a: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originated.</a:t>
            </a:r>
          </a:p>
          <a:p>
            <a:pPr marL="457200" marR="0" lvl="1"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Note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that any graphics not referenced or in violation of </a:t>
            </a:r>
            <a:r>
              <a:rPr kumimoji="0" lang="en-US" sz="1050" b="1" i="0" u="none" strike="noStrike" kern="1200" cap="none" spc="0" normalizeH="0" baseline="0" noProof="0" dirty="0">
                <a:ln>
                  <a:noFill/>
                </a:ln>
                <a:solidFill>
                  <a:schemeClr val="accent4">
                    <a:lumMod val="25000"/>
                  </a:schemeClr>
                </a:solidFill>
                <a:effectLst/>
                <a:uLnTx/>
                <a:uFillTx/>
                <a:latin typeface="Arial" panose="020B0604020202020204" pitchFamily="34" charset="0"/>
                <a:ea typeface="+mn-ea"/>
                <a:cs typeface="Arial" panose="020B0604020202020204" pitchFamily="34" charset="0"/>
              </a:rPr>
              <a:t>US Copyright Law, Title 17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replaced to ensure your protection.</a:t>
            </a:r>
          </a:p>
          <a:p>
            <a:pPr marL="0" indent="0">
              <a:spcBef>
                <a:spcPts val="600"/>
              </a:spcBef>
              <a:buFont typeface="Arial" panose="020B0604020202020204" pitchFamily="34" charset="0"/>
              <a:buNone/>
            </a:pPr>
            <a:endParaRPr lang="en-US" sz="1100" b="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10" name="TextBox 9"/>
          <p:cNvSpPr txBox="1"/>
          <p:nvPr userDrawn="1"/>
        </p:nvSpPr>
        <p:spPr>
          <a:xfrm>
            <a:off x="5308798" y="88691"/>
            <a:ext cx="3245631" cy="1102812"/>
          </a:xfrm>
          <a:prstGeom prst="rect">
            <a:avLst/>
          </a:prstGeom>
          <a:noFill/>
        </p:spPr>
        <p:txBody>
          <a:bodyPr wrap="square" rtlCol="0" anchor="ctr">
            <a:noAutofit/>
          </a:bodyPr>
          <a:lstStyle/>
          <a:p>
            <a:pPr algn="l"/>
            <a: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t>This slide contains information on how to use </a:t>
            </a: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this template, and is hidden. </a:t>
            </a:r>
          </a:p>
          <a:p>
            <a:pPr algn="l">
              <a:spcBef>
                <a:spcPts val="300"/>
              </a:spcBef>
            </a:pP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It is not a part of </a:t>
            </a:r>
            <a:b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b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the presentation.</a:t>
            </a:r>
            <a:endPar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endParaRPr>
          </a:p>
        </p:txBody>
      </p:sp>
      <p:cxnSp>
        <p:nvCxnSpPr>
          <p:cNvPr id="9" name="Straight Connector 8"/>
          <p:cNvCxnSpPr/>
          <p:nvPr userDrawn="1"/>
        </p:nvCxnSpPr>
        <p:spPr>
          <a:xfrm>
            <a:off x="0" y="1376381"/>
            <a:ext cx="9144000" cy="0"/>
          </a:xfrm>
          <a:prstGeom prst="line">
            <a:avLst/>
          </a:prstGeom>
          <a:ln w="1016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userDrawn="1"/>
        </p:nvSpPr>
        <p:spPr>
          <a:xfrm>
            <a:off x="7084799" y="2286069"/>
            <a:ext cx="1619719" cy="1620538"/>
          </a:xfrm>
          <a:prstGeom prst="rect">
            <a:avLst/>
          </a:prstGeom>
          <a:noFill/>
        </p:spPr>
        <p:txBody>
          <a:bodyPr wrap="square" rtlCol="0">
            <a:noAutofit/>
          </a:bodyPr>
          <a:lstStyle/>
          <a:p>
            <a:pPr marL="0" marR="0" lvl="1" indent="-171450" algn="l" defTabSz="457200" rtl="0" eaLnBrk="1" fontAlgn="auto" latinLnBrk="0" hangingPunct="1">
              <a:lnSpc>
                <a:spcPct val="90000"/>
              </a:lnSpc>
              <a:spcBef>
                <a:spcPts val="0"/>
              </a:spcBef>
              <a:spcAft>
                <a:spcPts val="400"/>
              </a:spcAft>
              <a:buClrTx/>
              <a:buSzTx/>
              <a:buFont typeface="Arial" panose="020B0604020202020204" pitchFamily="34" charset="0"/>
              <a:buChar char="•"/>
              <a:tabLst/>
              <a:defRPr/>
            </a:pPr>
            <a:r>
              <a:rPr lang="en-US" sz="1100" b="0" baseline="0">
                <a:latin typeface="Arial" panose="020B0604020202020204" pitchFamily="34" charset="0"/>
                <a:cs typeface="Arial" panose="020B0604020202020204" pitchFamily="34" charset="0"/>
              </a:rPr>
              <a:t>Legal Language</a:t>
            </a:r>
            <a:endParaRPr lang="en-US" sz="1100" b="0" baseline="0"/>
          </a:p>
          <a:p>
            <a:pPr marL="0" lvl="1" indent="-171450">
              <a:lnSpc>
                <a:spcPct val="90000"/>
              </a:lnSpc>
              <a:spcAft>
                <a:spcPts val="400"/>
              </a:spcAft>
              <a:buFont typeface="Arial" panose="020B0604020202020204" pitchFamily="34" charset="0"/>
              <a:buChar char="•"/>
            </a:pPr>
            <a:r>
              <a:rPr lang="en-US" sz="1100" b="0" baseline="0"/>
              <a:t>Poll</a:t>
            </a:r>
          </a:p>
          <a:p>
            <a:pPr marL="0" lvl="1" indent="-171450">
              <a:lnSpc>
                <a:spcPct val="90000"/>
              </a:lnSpc>
              <a:spcAft>
                <a:spcPts val="400"/>
              </a:spcAft>
              <a:buFont typeface="Arial" panose="020B0604020202020204" pitchFamily="34" charset="0"/>
              <a:buChar char="•"/>
            </a:pPr>
            <a:r>
              <a:rPr lang="en-US" sz="1100" b="0" baseline="0"/>
              <a:t>Save the Date</a:t>
            </a:r>
          </a:p>
          <a:p>
            <a:pPr marL="0" lvl="1" indent="-171450">
              <a:lnSpc>
                <a:spcPct val="90000"/>
              </a:lnSpc>
              <a:spcAft>
                <a:spcPts val="400"/>
              </a:spcAft>
              <a:buFont typeface="Arial" panose="020B0604020202020204" pitchFamily="34" charset="0"/>
              <a:buChar char="•"/>
            </a:pPr>
            <a:r>
              <a:rPr lang="en-US" sz="1100" b="0" baseline="0"/>
              <a:t>Questions</a:t>
            </a:r>
            <a:endParaRPr lang="en-US" sz="1100" b="0" baseline="0" dirty="0"/>
          </a:p>
          <a:p>
            <a:pPr marL="0" lvl="1" indent="-171450">
              <a:lnSpc>
                <a:spcPct val="90000"/>
              </a:lnSpc>
              <a:spcAft>
                <a:spcPts val="400"/>
              </a:spcAft>
              <a:buFont typeface="Arial" panose="020B0604020202020204" pitchFamily="34" charset="0"/>
              <a:buChar char="•"/>
            </a:pPr>
            <a:r>
              <a:rPr lang="en-US" sz="1100" b="0" baseline="0" dirty="0"/>
              <a:t>Resources</a:t>
            </a:r>
          </a:p>
          <a:p>
            <a:pPr marL="0" lvl="1" indent="-171450">
              <a:lnSpc>
                <a:spcPct val="90000"/>
              </a:lnSpc>
              <a:spcAft>
                <a:spcPts val="400"/>
              </a:spcAft>
              <a:buFont typeface="Arial" panose="020B0604020202020204" pitchFamily="34" charset="0"/>
              <a:buChar char="•"/>
            </a:pPr>
            <a:r>
              <a:rPr lang="en-US" sz="1100" b="0" baseline="0" dirty="0"/>
              <a:t>Contact</a:t>
            </a:r>
          </a:p>
          <a:p>
            <a:pPr marL="0" lvl="1" indent="-171450">
              <a:lnSpc>
                <a:spcPct val="90000"/>
              </a:lnSpc>
              <a:spcAft>
                <a:spcPts val="400"/>
              </a:spcAft>
              <a:buFont typeface="Arial" panose="020B0604020202020204" pitchFamily="34" charset="0"/>
              <a:buChar char="•"/>
            </a:pPr>
            <a:r>
              <a:rPr lang="en-US" sz="1100" b="0" baseline="0" dirty="0"/>
              <a:t>Thank You</a:t>
            </a:r>
            <a:endParaRPr lang="en-US" sz="1100" b="0" dirty="0"/>
          </a:p>
        </p:txBody>
      </p:sp>
      <p:cxnSp>
        <p:nvCxnSpPr>
          <p:cNvPr id="3" name="Straight Connector 2"/>
          <p:cNvCxnSpPr/>
          <p:nvPr userDrawn="1"/>
        </p:nvCxnSpPr>
        <p:spPr>
          <a:xfrm>
            <a:off x="5040000" y="225258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76653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54EBE4A4-93BC-4F5F-96D7-3EB1B9477815}"/>
              </a:ext>
            </a:extLst>
          </p:cNvPr>
          <p:cNvGrpSpPr/>
          <p:nvPr userDrawn="1"/>
        </p:nvGrpSpPr>
        <p:grpSpPr>
          <a:xfrm>
            <a:off x="5101094" y="5519741"/>
            <a:ext cx="3776420" cy="1204516"/>
            <a:chOff x="9823451" y="-913608"/>
            <a:chExt cx="3776420" cy="1204516"/>
          </a:xfrm>
        </p:grpSpPr>
        <p:sp>
          <p:nvSpPr>
            <p:cNvPr id="23" name="TextBox 22"/>
            <p:cNvSpPr txBox="1"/>
            <p:nvPr userDrawn="1"/>
          </p:nvSpPr>
          <p:spPr>
            <a:xfrm>
              <a:off x="11200962" y="-833368"/>
              <a:ext cx="2398909" cy="1044036"/>
            </a:xfrm>
            <a:prstGeom prst="rect">
              <a:avLst/>
            </a:prstGeom>
            <a:noFill/>
          </p:spPr>
          <p:txBody>
            <a:bodyPr wrap="square" rtlCol="0" anchor="ctr">
              <a:noAutofit/>
            </a:bodyPr>
            <a:lstStyle/>
            <a:p>
              <a:pPr algn="l">
                <a:lnSpc>
                  <a:spcPct val="90000"/>
                </a:lnSpc>
              </a:pPr>
              <a:r>
                <a:rPr lang="en-US" sz="1200" b="1" i="0" spc="40">
                  <a:solidFill>
                    <a:schemeClr val="tx1">
                      <a:lumMod val="85000"/>
                      <a:lumOff val="15000"/>
                    </a:schemeClr>
                  </a:solidFill>
                  <a:latin typeface="+mj-lt"/>
                </a:rPr>
                <a:t>Don’t delete </a:t>
              </a:r>
              <a:r>
                <a:rPr lang="en-US" sz="1200" b="1" i="0" spc="40" dirty="0">
                  <a:solidFill>
                    <a:schemeClr val="tx1">
                      <a:lumMod val="85000"/>
                      <a:lumOff val="15000"/>
                    </a:schemeClr>
                  </a:solidFill>
                  <a:latin typeface="+mj-lt"/>
                </a:rPr>
                <a:t>this slide until the presentation is final.</a:t>
              </a:r>
              <a:endParaRPr lang="en-US" sz="1200" b="1" i="0" spc="40" baseline="0" dirty="0">
                <a:solidFill>
                  <a:schemeClr val="tx1">
                    <a:lumMod val="85000"/>
                    <a:lumOff val="15000"/>
                  </a:schemeClr>
                </a:solidFill>
                <a:latin typeface="+mj-lt"/>
              </a:endParaRPr>
            </a:p>
            <a:p>
              <a:pPr algn="ctr">
                <a:lnSpc>
                  <a:spcPct val="90000"/>
                </a:lnSpc>
                <a:spcBef>
                  <a:spcPts val="600"/>
                </a:spcBef>
              </a:pPr>
              <a:r>
                <a:rPr lang="en-US" sz="1500" b="1" i="0" spc="40" baseline="0" dirty="0">
                  <a:solidFill>
                    <a:srgbClr val="9D1C30"/>
                  </a:solidFill>
                  <a:latin typeface="+mj-lt"/>
                </a:rPr>
                <a:t>Keep it </a:t>
              </a:r>
              <a:r>
                <a:rPr lang="en-US" sz="1500" b="1" i="0" spc="40" baseline="0">
                  <a:solidFill>
                    <a:srgbClr val="9D1C30"/>
                  </a:solidFill>
                  <a:latin typeface="+mj-lt"/>
                </a:rPr>
                <a:t>in the template</a:t>
              </a:r>
              <a:r>
                <a:rPr lang="en-US" sz="1500" b="1" i="0" spc="40" baseline="0" dirty="0">
                  <a:solidFill>
                    <a:srgbClr val="9D1C30"/>
                  </a:solidFill>
                  <a:latin typeface="+mj-lt"/>
                </a:rPr>
                <a:t>.</a:t>
              </a:r>
              <a:endParaRPr lang="en-US" sz="1500" b="1" i="0" spc="40" dirty="0">
                <a:solidFill>
                  <a:srgbClr val="9D1C30"/>
                </a:solidFill>
                <a:latin typeface="+mj-lt"/>
              </a:endParaRPr>
            </a:p>
          </p:txBody>
        </p:sp>
        <p:grpSp>
          <p:nvGrpSpPr>
            <p:cNvPr id="39" name="Group 38">
              <a:extLst>
                <a:ext uri="{FF2B5EF4-FFF2-40B4-BE49-F238E27FC236}">
                  <a16:creationId xmlns:a16="http://schemas.microsoft.com/office/drawing/2014/main" id="{C27DF8FF-D711-4A8A-8948-673270B8AE9D}"/>
                </a:ext>
              </a:extLst>
            </p:cNvPr>
            <p:cNvGrpSpPr/>
            <p:nvPr userDrawn="1"/>
          </p:nvGrpSpPr>
          <p:grpSpPr>
            <a:xfrm>
              <a:off x="9823451" y="-913608"/>
              <a:ext cx="1204516" cy="1204516"/>
              <a:chOff x="9823451" y="-913608"/>
              <a:chExt cx="1204516" cy="1204516"/>
            </a:xfrm>
          </p:grpSpPr>
          <p:grpSp>
            <p:nvGrpSpPr>
              <p:cNvPr id="24" name="Group 23"/>
              <p:cNvGrpSpPr/>
              <p:nvPr userDrawn="1"/>
            </p:nvGrpSpPr>
            <p:grpSpPr>
              <a:xfrm>
                <a:off x="9823451" y="-913608"/>
                <a:ext cx="1204516" cy="1204516"/>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9" name="TextBox 18"/>
              <p:cNvSpPr txBox="1"/>
              <p:nvPr userDrawn="1"/>
            </p:nvSpPr>
            <p:spPr>
              <a:xfrm>
                <a:off x="9929466" y="-730460"/>
                <a:ext cx="992486" cy="838221"/>
              </a:xfrm>
              <a:prstGeom prst="rect">
                <a:avLst/>
              </a:prstGeom>
              <a:noFill/>
              <a:effectLst>
                <a:outerShdw blurRad="50800" dist="25400" dir="8100000" algn="tr" rotWithShape="0">
                  <a:prstClr val="black">
                    <a:alpha val="40000"/>
                  </a:prstClr>
                </a:outerShdw>
              </a:effectLst>
            </p:spPr>
            <p:txBody>
              <a:bodyPr wrap="square" rtlCol="0" anchor="ctr">
                <a:noAutofit/>
              </a:bodyPr>
              <a:lstStyle/>
              <a:p>
                <a:pPr algn="ctr"/>
                <a:r>
                  <a:rPr lang="en-US" sz="2000" b="0" i="0" spc="40" baseline="0" dirty="0">
                    <a:solidFill>
                      <a:schemeClr val="bg1"/>
                    </a:solidFill>
                    <a:latin typeface="Impact" panose="020B0806030902050204" pitchFamily="34" charset="0"/>
                  </a:rPr>
                  <a:t>DON’T</a:t>
                </a:r>
                <a:br>
                  <a:rPr lang="en-US" sz="2000" b="0" i="0" spc="40" baseline="0" dirty="0">
                    <a:solidFill>
                      <a:schemeClr val="bg1"/>
                    </a:solidFill>
                    <a:latin typeface="Impact" panose="020B0806030902050204" pitchFamily="34" charset="0"/>
                  </a:rPr>
                </a:br>
                <a:r>
                  <a:rPr lang="en-US" sz="2000" b="0" i="0" spc="40" baseline="0" dirty="0">
                    <a:solidFill>
                      <a:schemeClr val="bg1"/>
                    </a:solidFill>
                    <a:latin typeface="Impact" panose="020B0806030902050204" pitchFamily="34" charset="0"/>
                  </a:rPr>
                  <a:t>DELETE</a:t>
                </a:r>
              </a:p>
            </p:txBody>
          </p:sp>
        </p:grpSp>
      </p:grpSp>
      <p:grpSp>
        <p:nvGrpSpPr>
          <p:cNvPr id="20" name="Group 19"/>
          <p:cNvGrpSpPr/>
          <p:nvPr userDrawn="1"/>
        </p:nvGrpSpPr>
        <p:grpSpPr>
          <a:xfrm>
            <a:off x="1939046" y="2247590"/>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8F6D14EF-EBC7-433A-8C95-1D2C470B7DF1}"/>
              </a:ext>
            </a:extLst>
          </p:cNvPr>
          <p:cNvSpPr txBox="1"/>
          <p:nvPr userDrawn="1"/>
        </p:nvSpPr>
        <p:spPr>
          <a:xfrm>
            <a:off x="7427" y="161985"/>
            <a:ext cx="5040000" cy="1051560"/>
          </a:xfrm>
          <a:prstGeom prst="rect">
            <a:avLst/>
          </a:prstGeom>
        </p:spPr>
        <p:txBody>
          <a:bodyPr vert="horz" lIns="91440" tIns="45720" rIns="91440" bIns="45720" rtlCol="0" anchor="ctr">
            <a:no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lnSpc>
                <a:spcPct val="85000"/>
              </a:lnSpc>
            </a:pPr>
            <a:r>
              <a:rPr lang="en-US" sz="50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2017 Template</a:t>
            </a:r>
          </a:p>
          <a:p>
            <a:pPr lvl="0" algn="ctr">
              <a:lnSpc>
                <a:spcPct val="85000"/>
              </a:lnSpc>
            </a:pPr>
            <a:r>
              <a:rPr lang="en-US" sz="4000" b="0" spc="60" baseline="0" dirty="0"/>
              <a:t>Usage Instructions</a:t>
            </a:r>
          </a:p>
        </p:txBody>
      </p:sp>
      <p:pic>
        <p:nvPicPr>
          <p:cNvPr id="44" name="Picture 43">
            <a:extLst>
              <a:ext uri="{FF2B5EF4-FFF2-40B4-BE49-F238E27FC236}">
                <a16:creationId xmlns:a16="http://schemas.microsoft.com/office/drawing/2014/main" id="{5AAE9CEC-A7E3-43C1-AC4A-1C3889F3666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57143" y="626792"/>
            <a:ext cx="1736362" cy="586522"/>
          </a:xfrm>
          <a:prstGeom prst="rect">
            <a:avLst/>
          </a:prstGeom>
        </p:spPr>
      </p:pic>
    </p:spTree>
    <p:extLst>
      <p:ext uri="{BB962C8B-B14F-4D97-AF65-F5344CB8AC3E}">
        <p14:creationId xmlns:p14="http://schemas.microsoft.com/office/powerpoint/2010/main" val="2258890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6A5BAF-C39D-44C3-B998-7CF83B21A06F}"/>
              </a:ext>
            </a:extLst>
          </p:cNvPr>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0" y="1500059"/>
            <a:ext cx="4955638" cy="5357941"/>
          </a:xfrm>
          <a:prstGeom prst="rect">
            <a:avLst/>
          </a:prstGeom>
        </p:spPr>
      </p:pic>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Save the Date:</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1112107" y="1699826"/>
            <a:ext cx="7661189" cy="4505325"/>
          </a:xfrm>
        </p:spPr>
        <p:txBody>
          <a:bodyPr/>
          <a:lstStyle>
            <a:lvl1pPr marL="91440" indent="-365760">
              <a:buSzPct val="130000"/>
              <a:buFont typeface="Webdings" panose="05030102010509060703" pitchFamily="18" charset="2"/>
              <a:buChar char=""/>
              <a:defRPr sz="2600"/>
            </a:lvl1pPr>
            <a:lvl2pPr marL="685800" indent="0">
              <a:spcBef>
                <a:spcPts val="0"/>
              </a:spcBef>
              <a:buNone/>
              <a:defRPr sz="1700">
                <a:solidFill>
                  <a:schemeClr val="accent3">
                    <a:lumMod val="75000"/>
                    <a:lumOff val="25000"/>
                  </a:schemeClr>
                </a:solidFill>
              </a:defRPr>
            </a:lvl2pPr>
            <a:lvl3pPr marL="1005840" indent="-365760" algn="l">
              <a:spcAft>
                <a:spcPts val="1200"/>
              </a:spcAft>
              <a:buFont typeface="Webdings" panose="05030102010509060703" pitchFamily="18" charset="2"/>
              <a:buChar char=""/>
              <a:defRPr b="1">
                <a:solidFill>
                  <a:schemeClr val="accent1"/>
                </a:solidFill>
              </a:defRPr>
            </a:lvl3pPr>
          </a:lstStyle>
          <a:p>
            <a:pPr lvl="0"/>
            <a:r>
              <a:rPr lang="en-US"/>
              <a:t>Event Title Here</a:t>
            </a:r>
          </a:p>
          <a:p>
            <a:pPr lvl="1"/>
            <a:r>
              <a:rPr lang="en-US"/>
              <a:t>Event summary goes here</a:t>
            </a:r>
          </a:p>
          <a:p>
            <a:pPr lvl="2"/>
            <a:r>
              <a:rPr lang="en-US"/>
              <a:t>Event date</a:t>
            </a:r>
          </a:p>
          <a:p>
            <a:pPr lvl="3"/>
            <a:r>
              <a:rPr lang="en-US"/>
              <a:t>Fourth level</a:t>
            </a:r>
          </a:p>
          <a:p>
            <a:pPr lvl="4"/>
            <a:r>
              <a:rPr lang="en-US"/>
              <a:t>Fifth level</a:t>
            </a:r>
          </a:p>
        </p:txBody>
      </p:sp>
    </p:spTree>
    <p:extLst>
      <p:ext uri="{BB962C8B-B14F-4D97-AF65-F5344CB8AC3E}">
        <p14:creationId xmlns:p14="http://schemas.microsoft.com/office/powerpoint/2010/main" val="1387802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kout Room List">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AA60EFC-21EF-4756-ABD1-14D137A0BA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4103" y="-1"/>
            <a:ext cx="3379489" cy="3456222"/>
          </a:xfrm>
          <a:prstGeom prst="ellipse">
            <a:avLst/>
          </a:prstGeom>
          <a:ln>
            <a:noFill/>
          </a:ln>
          <a:effectLst>
            <a:softEdge rad="112500"/>
          </a:effectLst>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628655" y="1319429"/>
            <a:ext cx="7528945" cy="1448602"/>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60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i="0"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grpSp>
        <p:nvGrpSpPr>
          <p:cNvPr id="20" name="Group 19">
            <a:extLst>
              <a:ext uri="{FF2B5EF4-FFF2-40B4-BE49-F238E27FC236}">
                <a16:creationId xmlns:a16="http://schemas.microsoft.com/office/drawing/2014/main" id="{57C394F9-EFD5-42F9-891E-4F9A50F08A68}"/>
              </a:ext>
            </a:extLst>
          </p:cNvPr>
          <p:cNvGrpSpPr/>
          <p:nvPr userDrawn="1"/>
        </p:nvGrpSpPr>
        <p:grpSpPr>
          <a:xfrm>
            <a:off x="4848225" y="193023"/>
            <a:ext cx="4019550" cy="1264286"/>
            <a:chOff x="4895850" y="193023"/>
            <a:chExt cx="4019550" cy="1264286"/>
          </a:xfrm>
        </p:grpSpPr>
        <p:sp>
          <p:nvSpPr>
            <p:cNvPr id="18" name="Speech Bubble: Rectangle with Corners Rounded 17">
              <a:extLst>
                <a:ext uri="{FF2B5EF4-FFF2-40B4-BE49-F238E27FC236}">
                  <a16:creationId xmlns:a16="http://schemas.microsoft.com/office/drawing/2014/main" id="{CFC41472-478F-4A01-9B2E-B66290F9B7CB}"/>
                </a:ext>
              </a:extLst>
            </p:cNvPr>
            <p:cNvSpPr/>
            <p:nvPr userDrawn="1"/>
          </p:nvSpPr>
          <p:spPr>
            <a:xfrm>
              <a:off x="4895850" y="193023"/>
              <a:ext cx="4019550" cy="1264286"/>
            </a:xfrm>
            <a:prstGeom prst="wedgeRoundRectCallout">
              <a:avLst>
                <a:gd name="adj1" fmla="val 1245"/>
                <a:gd name="adj2" fmla="val 95649"/>
                <a:gd name="adj3" fmla="val 16667"/>
              </a:avLst>
            </a:prstGeom>
            <a:solidFill>
              <a:schemeClr val="bg1">
                <a:lumMod val="95000"/>
              </a:schemeClr>
            </a:solidFill>
            <a:ln>
              <a:solidFill>
                <a:schemeClr val="tx1">
                  <a:lumMod val="10000"/>
                  <a:lumOff val="90000"/>
                </a:schemeClr>
              </a:solidFill>
            </a:ln>
          </p:spPr>
          <p:style>
            <a:lnRef idx="0">
              <a:scrgbClr r="0" g="0" b="0"/>
            </a:lnRef>
            <a:fillRef idx="0">
              <a:scrgbClr r="0" g="0" b="0"/>
            </a:fillRef>
            <a:effectRef idx="0">
              <a:scrgbClr r="0" g="0" b="0"/>
            </a:effectRef>
            <a:fontRef idx="minor">
              <a:schemeClr val="lt1"/>
            </a:fontRef>
          </p:style>
          <p:txBody>
            <a:bodyPr rtlCol="0" anchor="b"/>
            <a:lstStyle/>
            <a:p>
              <a:pPr marL="0" marR="0" lvl="0" indent="0" algn="ctr" defTabSz="914400" rtl="0" eaLnBrk="1" fontAlgn="auto" latinLnBrk="0" hangingPunct="1">
                <a:lnSpc>
                  <a:spcPct val="110000"/>
                </a:lnSpc>
                <a:spcBef>
                  <a:spcPct val="0"/>
                </a:spcBef>
                <a:spcAft>
                  <a:spcPts val="0"/>
                </a:spcAft>
                <a:buClrTx/>
                <a:buSzTx/>
                <a:buFontTx/>
                <a:buNone/>
                <a:tabLst/>
                <a:defRPr/>
              </a:pPr>
              <a:r>
                <a:rPr lang="en-US" sz="3300" b="1" kern="1200" cap="none" spc="0" baseline="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Breakout Room</a:t>
              </a:r>
              <a:r>
                <a:rPr lang="en-US" sz="3300" b="1" kern="1200" cap="none" spc="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 </a:t>
              </a:r>
              <a:r>
                <a:rPr lang="en-US" sz="3200" b="0" kern="1200" cap="all" spc="220" baseline="0" noProof="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Discussions</a:t>
              </a:r>
              <a:endParaRPr lang="en-US" sz="3400" b="0" kern="1200" cap="all" spc="220" baseline="0" noProof="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
          <p:nvSpPr>
            <p:cNvPr id="19" name="Rectangle 18">
              <a:extLst>
                <a:ext uri="{FF2B5EF4-FFF2-40B4-BE49-F238E27FC236}">
                  <a16:creationId xmlns:a16="http://schemas.microsoft.com/office/drawing/2014/main" id="{7AD30ECD-A8EE-4AE1-AE33-FD6E6D3A1A06}"/>
                </a:ext>
              </a:extLst>
            </p:cNvPr>
            <p:cNvSpPr/>
            <p:nvPr userDrawn="1"/>
          </p:nvSpPr>
          <p:spPr>
            <a:xfrm rot="5400000">
              <a:off x="6882765" y="-738460"/>
              <a:ext cx="45720" cy="308152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29" name="Text Placeholder 8">
            <a:extLst>
              <a:ext uri="{FF2B5EF4-FFF2-40B4-BE49-F238E27FC236}">
                <a16:creationId xmlns:a16="http://schemas.microsoft.com/office/drawing/2014/main" id="{D5AA38BA-BC5A-4469-A67D-0B1D8AF2EB5E}"/>
              </a:ext>
            </a:extLst>
          </p:cNvPr>
          <p:cNvSpPr>
            <a:spLocks noGrp="1"/>
          </p:cNvSpPr>
          <p:nvPr>
            <p:ph type="body" sz="quarter" idx="12" hasCustomPrompt="1"/>
          </p:nvPr>
        </p:nvSpPr>
        <p:spPr>
          <a:xfrm>
            <a:off x="628655" y="3037379"/>
            <a:ext cx="7528945" cy="1371658"/>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
        <p:nvSpPr>
          <p:cNvPr id="30" name="Text Placeholder 8">
            <a:extLst>
              <a:ext uri="{FF2B5EF4-FFF2-40B4-BE49-F238E27FC236}">
                <a16:creationId xmlns:a16="http://schemas.microsoft.com/office/drawing/2014/main" id="{09447CD6-F586-496A-B33A-672175DDF8C4}"/>
              </a:ext>
            </a:extLst>
          </p:cNvPr>
          <p:cNvSpPr>
            <a:spLocks noGrp="1"/>
          </p:cNvSpPr>
          <p:nvPr>
            <p:ph type="body" sz="quarter" idx="13" hasCustomPrompt="1"/>
          </p:nvPr>
        </p:nvSpPr>
        <p:spPr>
          <a:xfrm>
            <a:off x="628655" y="4678385"/>
            <a:ext cx="7528945" cy="1371658"/>
          </a:xfrm>
          <a:prstGeom prst="rect">
            <a:avLst/>
          </a:prstGeom>
          <a:noFill/>
          <a:ln w="9525">
            <a:no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Tree>
    <p:extLst>
      <p:ext uri="{BB962C8B-B14F-4D97-AF65-F5344CB8AC3E}">
        <p14:creationId xmlns:p14="http://schemas.microsoft.com/office/powerpoint/2010/main" val="3732768000"/>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1000"/>
                                  </p:stCondLst>
                                  <p:childTnLst>
                                    <p:set>
                                      <p:cBhvr>
                                        <p:cTn id="6" dur="1" fill="hold">
                                          <p:stCondLst>
                                            <p:cond delay="0"/>
                                          </p:stCondLst>
                                        </p:cTn>
                                        <p:tgtEl>
                                          <p:spTgt spid="28"/>
                                        </p:tgtEl>
                                        <p:attrNameLst>
                                          <p:attrName>style.visibility</p:attrName>
                                        </p:attrNameLst>
                                      </p:cBhvr>
                                      <p:to>
                                        <p:strVal val="visible"/>
                                      </p:to>
                                    </p:set>
                                    <p:animEffect transition="in" filter="circle(out)">
                                      <p:cBhvr>
                                        <p:cTn id="7" dur="1000"/>
                                        <p:tgtEl>
                                          <p:spTgt spid="28"/>
                                        </p:tgtEl>
                                      </p:cBhvr>
                                    </p:animEffect>
                                  </p:childTnLst>
                                </p:cTn>
                              </p:par>
                            </p:childTnLst>
                          </p:cTn>
                        </p:par>
                        <p:par>
                          <p:cTn id="8" fill="hold">
                            <p:stCondLst>
                              <p:cond delay="2000"/>
                            </p:stCondLst>
                            <p:childTnLst>
                              <p:par>
                                <p:cTn id="9" presetID="10" presetClass="exit" presetSubtype="0" fill="hold" nodeType="afterEffect">
                                  <p:stCondLst>
                                    <p:cond delay="1500"/>
                                  </p:stCondLst>
                                  <p:childTnLst>
                                    <p:animEffect transition="out" filter="fade">
                                      <p:cBhvr>
                                        <p:cTn id="10" dur="3000"/>
                                        <p:tgtEl>
                                          <p:spTgt spid="28"/>
                                        </p:tgtEl>
                                      </p:cBhvr>
                                    </p:animEffect>
                                    <p:set>
                                      <p:cBhvr>
                                        <p:cTn id="11" dur="1" fill="hold">
                                          <p:stCondLst>
                                            <p:cond delay="2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628650" y="365126"/>
            <a:ext cx="7955279"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r"/>
            <a:r>
              <a:rPr lang="en-US" sz="3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Where Are You?</a:t>
            </a:r>
          </a:p>
        </p:txBody>
      </p:sp>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2BB10FC-1879-4D54-9DBF-A84DD16609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50" y="636507"/>
            <a:ext cx="8295970" cy="5656619"/>
          </a:xfrm>
          <a:prstGeom prst="rect">
            <a:avLst/>
          </a:prstGeom>
          <a:effectLst>
            <a:innerShdw blurRad="63500" dist="25400" dir="18900000">
              <a:schemeClr val="accent1">
                <a:lumMod val="50000"/>
                <a:alpha val="50000"/>
              </a:schemeClr>
            </a:innerShdw>
          </a:effectLst>
        </p:spPr>
      </p:pic>
      <p:sp>
        <p:nvSpPr>
          <p:cNvPr id="9" name="TextBox 8">
            <a:extLst>
              <a:ext uri="{FF2B5EF4-FFF2-40B4-BE49-F238E27FC236}">
                <a16:creationId xmlns:a16="http://schemas.microsoft.com/office/drawing/2014/main" id="{4F6D1450-DC26-4EDD-BBBC-73EB1D776CF7}"/>
              </a:ext>
            </a:extLst>
          </p:cNvPr>
          <p:cNvSpPr txBox="1"/>
          <p:nvPr userDrawn="1"/>
        </p:nvSpPr>
        <p:spPr>
          <a:xfrm>
            <a:off x="5601600" y="1207559"/>
            <a:ext cx="2982329" cy="492443"/>
          </a:xfrm>
          <a:prstGeom prst="rect">
            <a:avLst/>
          </a:prstGeom>
          <a:noFill/>
        </p:spPr>
        <p:txBody>
          <a:bodyPr wrap="square" rtlCol="0">
            <a:spAutoFit/>
          </a:bodyPr>
          <a:lstStyle/>
          <a:p>
            <a:pPr marL="457200" indent="-457200" algn="ctr"/>
            <a:r>
              <a:rPr lang="en-US" sz="1300" i="1">
                <a:solidFill>
                  <a:schemeClr val="accent3">
                    <a:lumMod val="75000"/>
                    <a:lumOff val="25000"/>
                  </a:schemeClr>
                </a:solidFill>
              </a:rPr>
              <a:t>Enter your location in the chat window</a:t>
            </a:r>
            <a:br>
              <a:rPr lang="en-US" sz="1300" i="1">
                <a:solidFill>
                  <a:schemeClr val="accent3">
                    <a:lumMod val="75000"/>
                    <a:lumOff val="25000"/>
                  </a:schemeClr>
                </a:solidFill>
              </a:rPr>
            </a:br>
            <a:r>
              <a:rPr lang="en-US" sz="1200" i="1">
                <a:solidFill>
                  <a:schemeClr val="accent3">
                    <a:lumMod val="50000"/>
                    <a:lumOff val="50000"/>
                  </a:schemeClr>
                </a:solidFill>
              </a:rPr>
              <a:t>(lower left of screen)</a:t>
            </a:r>
            <a:endParaRPr lang="en-US" sz="1200" i="1" dirty="0">
              <a:solidFill>
                <a:schemeClr val="accent3">
                  <a:lumMod val="50000"/>
                  <a:lumOff val="50000"/>
                </a:schemeClr>
              </a:solidFill>
            </a:endParaRPr>
          </a:p>
        </p:txBody>
      </p:sp>
    </p:spTree>
    <p:extLst>
      <p:ext uri="{BB962C8B-B14F-4D97-AF65-F5344CB8AC3E}">
        <p14:creationId xmlns:p14="http://schemas.microsoft.com/office/powerpoint/2010/main" val="22033544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9A1E24-4FA0-4F98-8BF9-EB39417922D0}"/>
              </a:ext>
            </a:extLst>
          </p:cNvPr>
          <p:cNvGrpSpPr/>
          <p:nvPr userDrawn="1"/>
        </p:nvGrpSpPr>
        <p:grpSpPr>
          <a:xfrm>
            <a:off x="1037844" y="4477392"/>
            <a:ext cx="7068312" cy="477054"/>
            <a:chOff x="1435608" y="1207559"/>
            <a:chExt cx="7068312" cy="477054"/>
          </a:xfrm>
        </p:grpSpPr>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E9049AB-A84D-4A1B-AD47-FEAF1B009A4D}"/>
                </a:ext>
              </a:extLst>
            </p:cNvPr>
            <p:cNvSpPr txBox="1"/>
            <p:nvPr userDrawn="1"/>
          </p:nvSpPr>
          <p:spPr>
            <a:xfrm>
              <a:off x="3396199" y="1207559"/>
              <a:ext cx="3126329" cy="477054"/>
            </a:xfrm>
            <a:prstGeom prst="rect">
              <a:avLst/>
            </a:prstGeom>
            <a:noFill/>
          </p:spPr>
          <p:txBody>
            <a:bodyPr wrap="square" rtlCol="0">
              <a:spAutoFit/>
            </a:bodyPr>
            <a:lstStyle/>
            <a:p>
              <a:pPr marL="594360" indent="-594360" algn="ctr"/>
              <a:r>
                <a:rPr lang="en-US" sz="1300" i="1" dirty="0">
                  <a:solidFill>
                    <a:schemeClr val="accent3">
                      <a:lumMod val="75000"/>
                      <a:lumOff val="25000"/>
                    </a:schemeClr>
                  </a:solidFill>
                </a:rPr>
                <a:t>Enter your questions in the chat window</a:t>
              </a:r>
              <a:br>
                <a:rPr lang="en-US" sz="1300" i="1" dirty="0">
                  <a:solidFill>
                    <a:schemeClr val="accent3">
                      <a:lumMod val="75000"/>
                      <a:lumOff val="25000"/>
                    </a:schemeClr>
                  </a:solidFill>
                </a:rPr>
              </a:br>
              <a:r>
                <a:rPr lang="en-US" sz="1200" i="1" spc="50" baseline="0" dirty="0">
                  <a:solidFill>
                    <a:schemeClr val="accent3">
                      <a:lumMod val="50000"/>
                      <a:lumOff val="50000"/>
                    </a:schemeClr>
                  </a:solidFill>
                </a:rPr>
                <a:t>(lower left of screen)</a:t>
              </a:r>
            </a:p>
          </p:txBody>
        </p:sp>
      </p:grpSp>
      <p:pic>
        <p:nvPicPr>
          <p:cNvPr id="20" name="Picture 19">
            <a:extLst>
              <a:ext uri="{FF2B5EF4-FFF2-40B4-BE49-F238E27FC236}">
                <a16:creationId xmlns:a16="http://schemas.microsoft.com/office/drawing/2014/main" id="{042EA7E5-CDEF-40A6-89F7-A9078661101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32754" y="0"/>
            <a:ext cx="3535388" cy="6150355"/>
          </a:xfrm>
          <a:prstGeom prst="rect">
            <a:avLst/>
          </a:prstGeom>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594360" y="2394251"/>
            <a:ext cx="5730240" cy="2120786"/>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Any</a:t>
            </a:r>
          </a:p>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Questions?</a:t>
            </a:r>
            <a:endPar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Tree>
    <p:extLst>
      <p:ext uri="{BB962C8B-B14F-4D97-AF65-F5344CB8AC3E}">
        <p14:creationId xmlns:p14="http://schemas.microsoft.com/office/powerpoint/2010/main" val="9665325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Poll">
    <p:spTree>
      <p:nvGrpSpPr>
        <p:cNvPr id="1" name=""/>
        <p:cNvGrpSpPr/>
        <p:nvPr/>
      </p:nvGrpSpPr>
      <p:grpSpPr>
        <a:xfrm>
          <a:off x="0" y="0"/>
          <a:ext cx="0" cy="0"/>
          <a:chOff x="0" y="0"/>
          <a:chExt cx="0" cy="0"/>
        </a:xfrm>
      </p:grpSpPr>
      <p:sp>
        <p:nvSpPr>
          <p:cNvPr id="8" name="Arrow: Down 7">
            <a:extLst>
              <a:ext uri="{FF2B5EF4-FFF2-40B4-BE49-F238E27FC236}">
                <a16:creationId xmlns:a16="http://schemas.microsoft.com/office/drawing/2014/main" id="{8D1EBE43-28AC-4EDE-922C-0DEE355DCAF4}"/>
              </a:ext>
            </a:extLst>
          </p:cNvPr>
          <p:cNvSpPr/>
          <p:nvPr userDrawn="1"/>
        </p:nvSpPr>
        <p:spPr>
          <a:xfrm>
            <a:off x="795232" y="1197034"/>
            <a:ext cx="640080" cy="5046431"/>
          </a:xfrm>
          <a:prstGeom prst="downArrow">
            <a:avLst>
              <a:gd name="adj1" fmla="val 100000"/>
              <a:gd name="adj2" fmla="val 50000"/>
            </a:avLst>
          </a:prstGeom>
          <a:gradFill flip="none" rotWithShape="1">
            <a:gsLst>
              <a:gs pos="49000">
                <a:schemeClr val="bg1">
                  <a:lumMod val="95000"/>
                  <a:alpha val="65000"/>
                </a:schemeClr>
              </a:gs>
              <a:gs pos="51000">
                <a:schemeClr val="bg1">
                  <a:lumMod val="85000"/>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787234" y="571074"/>
            <a:ext cx="6796695" cy="1051560"/>
          </a:xfrm>
        </p:spPr>
        <p:txBody>
          <a:bodyPr anchor="ctr"/>
          <a:lstStyle>
            <a:lvl1pPr>
              <a:defRPr/>
            </a:lvl1pPr>
          </a:lstStyle>
          <a:p>
            <a:r>
              <a:rPr lang="en-US" dirty="0"/>
              <a:t>Type your polling question here. </a:t>
            </a:r>
          </a:p>
        </p:txBody>
      </p:sp>
      <p:sp>
        <p:nvSpPr>
          <p:cNvPr id="3" name="Content Placeholder 2"/>
          <p:cNvSpPr>
            <a:spLocks noGrp="1"/>
          </p:cNvSpPr>
          <p:nvPr>
            <p:ph idx="1" hasCustomPrompt="1"/>
          </p:nvPr>
        </p:nvSpPr>
        <p:spPr>
          <a:xfrm>
            <a:off x="939114" y="2188127"/>
            <a:ext cx="7364627" cy="3693690"/>
          </a:xfrm>
        </p:spPr>
        <p:txBody>
          <a:bodyPr anchor="ctr"/>
          <a:lstStyle>
            <a:lvl1pPr marL="514350" indent="-514350">
              <a:spcBef>
                <a:spcPts val="1800"/>
              </a:spcBef>
              <a:buFont typeface="+mj-lt"/>
              <a:buAutoNum type="arabicPeriod"/>
              <a:defRPr sz="2400"/>
            </a:lvl1pPr>
            <a:lvl2pPr marL="777240" indent="-228600">
              <a:lnSpc>
                <a:spcPct val="95000"/>
              </a:lnSpc>
              <a:spcBef>
                <a:spcPts val="200"/>
              </a:spcBef>
              <a:buSzPct val="70000"/>
              <a:buFont typeface="+mj-lt"/>
              <a:buAutoNum type="alphaLcParenR"/>
              <a:defRPr sz="2100"/>
            </a:lvl2pPr>
            <a:lvl3pPr marL="1143000" indent="-228600">
              <a:spcBef>
                <a:spcPts val="200"/>
              </a:spcBef>
              <a:buClr>
                <a:schemeClr val="accent1">
                  <a:lumMod val="60000"/>
                  <a:lumOff val="40000"/>
                </a:schemeClr>
              </a:buClr>
              <a:buSzPct val="70000"/>
              <a:buFont typeface="+mj-lt"/>
              <a:buAutoNum type="romanLcPeriod"/>
              <a:defRPr sz="1900"/>
            </a:lvl3pPr>
            <a:lvl4pPr marL="1417320" indent="-228600">
              <a:spcBef>
                <a:spcPts val="200"/>
              </a:spcBef>
              <a:buSzPct val="70000"/>
              <a:buFont typeface="+mj-lt"/>
              <a:buAutoNum type="arabicPeriod"/>
              <a:defRPr/>
            </a:lvl4pPr>
            <a:lvl5pPr marL="1645920" indent="-201168">
              <a:spcBef>
                <a:spcPts val="200"/>
              </a:spcBef>
              <a:buSzPct val="70000"/>
              <a:buFont typeface="+mj-lt"/>
              <a:buAutoNum type="arabicPeriod"/>
              <a:defRPr/>
            </a:lvl5pPr>
          </a:lstStyle>
          <a:p>
            <a:pPr lvl="0"/>
            <a:r>
              <a:rPr lang="en-US" dirty="0"/>
              <a:t>Type your possible choices/answers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5" name="Rectangle 4">
            <a:extLst>
              <a:ext uri="{FF2B5EF4-FFF2-40B4-BE49-F238E27FC236}">
                <a16:creationId xmlns:a16="http://schemas.microsoft.com/office/drawing/2014/main" id="{EA14D85F-6F7F-45C7-83F3-FD9113F0E7CB}"/>
              </a:ext>
            </a:extLst>
          </p:cNvPr>
          <p:cNvSpPr/>
          <p:nvPr userDrawn="1"/>
        </p:nvSpPr>
        <p:spPr>
          <a:xfrm rot="5400000">
            <a:off x="4946904" y="-1628776"/>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6728CEE-638E-4D8A-8127-346A257906F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aturation sat="66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43310" y="449939"/>
            <a:ext cx="1343925" cy="1343925"/>
          </a:xfrm>
          <a:prstGeom prst="rect">
            <a:avLst/>
          </a:prstGeom>
        </p:spPr>
      </p:pic>
      <p:sp>
        <p:nvSpPr>
          <p:cNvPr id="7" name="TextBox 6">
            <a:extLst>
              <a:ext uri="{FF2B5EF4-FFF2-40B4-BE49-F238E27FC236}">
                <a16:creationId xmlns:a16="http://schemas.microsoft.com/office/drawing/2014/main" id="{53571A4E-C4B0-4CA2-936E-E627457E6BED}"/>
              </a:ext>
            </a:extLst>
          </p:cNvPr>
          <p:cNvSpPr txBox="1"/>
          <p:nvPr userDrawn="1"/>
        </p:nvSpPr>
        <p:spPr>
          <a:xfrm>
            <a:off x="2630804" y="1882520"/>
            <a:ext cx="5953125" cy="292388"/>
          </a:xfrm>
          <a:prstGeom prst="rect">
            <a:avLst/>
          </a:prstGeom>
          <a:noFill/>
        </p:spPr>
        <p:txBody>
          <a:bodyPr wrap="square" rtlCol="0">
            <a:spAutoFit/>
          </a:bodyPr>
          <a:lstStyle/>
          <a:p>
            <a:pPr algn="r"/>
            <a:r>
              <a:rPr lang="en-US" sz="1300" i="1">
                <a:solidFill>
                  <a:schemeClr val="accent3">
                    <a:lumMod val="75000"/>
                    <a:lumOff val="25000"/>
                  </a:schemeClr>
                </a:solidFill>
              </a:rPr>
              <a:t>Choose the answer that best reflects you (or your organization)</a:t>
            </a:r>
          </a:p>
        </p:txBody>
      </p:sp>
    </p:spTree>
    <p:extLst>
      <p:ext uri="{BB962C8B-B14F-4D97-AF65-F5344CB8AC3E}">
        <p14:creationId xmlns:p14="http://schemas.microsoft.com/office/powerpoint/2010/main" val="1289106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842964"/>
            <a:ext cx="7863840" cy="2852737"/>
          </a:xfrm>
        </p:spPr>
        <p:txBody>
          <a:bodyPr anchor="b">
            <a:normAutofit/>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a:t>
            </a:r>
            <a:r>
              <a:rPr lang="en-US"/>
              <a:t>to add section heading</a:t>
            </a:r>
            <a:endParaRPr lang="en-US" dirty="0"/>
          </a:p>
        </p:txBody>
      </p:sp>
      <p:sp>
        <p:nvSpPr>
          <p:cNvPr id="3" name="Text Placeholder 2"/>
          <p:cNvSpPr>
            <a:spLocks noGrp="1"/>
          </p:cNvSpPr>
          <p:nvPr>
            <p:ph type="body" idx="1" hasCustomPrompt="1"/>
          </p:nvPr>
        </p:nvSpPr>
        <p:spPr>
          <a:xfrm>
            <a:off x="921021" y="4064000"/>
            <a:ext cx="7269574" cy="1866900"/>
          </a:xfrm>
        </p:spPr>
        <p:txBody>
          <a:bodyPr>
            <a:normAutofit/>
          </a:bodyPr>
          <a:lstStyle>
            <a:lvl1pPr marL="0" indent="0">
              <a:lnSpc>
                <a:spcPct val="100000"/>
              </a:lnSpc>
              <a:spcBef>
                <a:spcPts val="1200"/>
              </a:spcBef>
              <a:buNone/>
              <a:defRPr sz="2600" i="1">
                <a:solidFill>
                  <a:schemeClr val="accent3">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subheading</a:t>
            </a:r>
          </a:p>
        </p:txBody>
      </p:sp>
      <p:sp>
        <p:nvSpPr>
          <p:cNvPr id="8" name="Rectangle 7"/>
          <p:cNvSpPr/>
          <p:nvPr userDrawn="1"/>
        </p:nvSpPr>
        <p:spPr>
          <a:xfrm rot="5400000">
            <a:off x="4549140" y="-68775"/>
            <a:ext cx="45720" cy="786384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C001FC9-B0F6-44E9-9D41-A14F6DF4100A}"/>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2229910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53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58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2" y="-292233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3857564-4952-4BB3-8D17-85D07E8E4219}"/>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464673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10C90F-ED6C-4D1B-A25F-8C9CF9B83DA2}"/>
              </a:ext>
            </a:extLst>
          </p:cNvPr>
          <p:cNvSpPr/>
          <p:nvPr userDrawn="1"/>
        </p:nvSpPr>
        <p:spPr>
          <a:xfrm rot="5400000">
            <a:off x="4321982" y="-2686037"/>
            <a:ext cx="500034"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841" y="365126"/>
            <a:ext cx="7886700" cy="1051560"/>
          </a:xfrm>
        </p:spPr>
        <p:txBody>
          <a:bodyPr vert="horz" lIns="91440" tIns="45720" rIns="91440" bIns="45720" rtlCol="0" anchor="b">
            <a:normAutofit/>
          </a:bodyPr>
          <a:lstStyle>
            <a:lvl1pPr>
              <a:defRPr lang="en-US"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defRPr>
            </a:lvl1pPr>
          </a:lstStyle>
          <a:p>
            <a:pPr lvl="0"/>
            <a:r>
              <a:rPr lang="en-US"/>
              <a:t>Click to edit Master title style</a:t>
            </a:r>
            <a:endParaRPr lang="en-US" dirty="0"/>
          </a:p>
        </p:txBody>
      </p:sp>
      <p:sp>
        <p:nvSpPr>
          <p:cNvPr id="3" name="Text Placeholder 2"/>
          <p:cNvSpPr>
            <a:spLocks noGrp="1"/>
          </p:cNvSpPr>
          <p:nvPr>
            <p:ph type="body" idx="1" hasCustomPrompt="1"/>
          </p:nvPr>
        </p:nvSpPr>
        <p:spPr>
          <a:xfrm>
            <a:off x="629842" y="1668895"/>
            <a:ext cx="3868340"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4" name="Content Placeholder 3"/>
          <p:cNvSpPr>
            <a:spLocks noGrp="1"/>
          </p:cNvSpPr>
          <p:nvPr>
            <p:ph sz="half" idx="2"/>
          </p:nvPr>
        </p:nvSpPr>
        <p:spPr>
          <a:xfrm>
            <a:off x="715567" y="2350452"/>
            <a:ext cx="3749040" cy="3839211"/>
          </a:xfrm>
        </p:spPr>
        <p:txBody>
          <a:bodyPr/>
          <a:lstStyle>
            <a:lvl1pPr>
              <a:defRPr sz="2300"/>
            </a:lvl1pPr>
            <a:lvl2pPr>
              <a:defRPr sz="2100"/>
            </a:lvl2pPr>
            <a:lvl3pPr>
              <a:defRPr sz="19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0" y="1668895"/>
            <a:ext cx="3887391"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6" name="Content Placeholder 5"/>
          <p:cNvSpPr>
            <a:spLocks noGrp="1"/>
          </p:cNvSpPr>
          <p:nvPr>
            <p:ph sz="quarter" idx="4"/>
          </p:nvPr>
        </p:nvSpPr>
        <p:spPr>
          <a:xfrm>
            <a:off x="4714875" y="2350452"/>
            <a:ext cx="3749040" cy="3839211"/>
          </a:xfrm>
        </p:spPr>
        <p:txBody>
          <a:bodyPr/>
          <a:lstStyle>
            <a:lvl1pPr>
              <a:defRPr sz="23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A0B3D28B-CE3D-4466-9666-609B2668EC8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BC407D7D-3897-4B51-871B-6518969A743B}"/>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191392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7BD7B24-A705-44C8-8854-0D01A5CB6C9F}"/>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99062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71510A-CF9F-4994-9B30-C2AB139BB631}"/>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579945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457200"/>
            <a:ext cx="4629150" cy="5403851"/>
          </a:xfrm>
        </p:spPr>
        <p:txBody>
          <a:bodyPr anchor="ctr"/>
          <a:lstStyle>
            <a:lvl1pPr>
              <a:defRPr sz="2400"/>
            </a:lvl1pPr>
            <a:lvl2pPr>
              <a:defRPr sz="2200"/>
            </a:lvl2pPr>
            <a:lvl3pPr>
              <a:defRPr sz="19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641390" y="3089276"/>
            <a:ext cx="2926080" cy="2743200"/>
          </a:xfr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dirty="0">
                <a:solidFill>
                  <a:schemeClr val="accent2"/>
                </a:solidFill>
              </a:defRPr>
            </a:lvl1pPr>
          </a:lstStyle>
          <a:p>
            <a:pPr marL="0" lvl="0" indent="0">
              <a:buNone/>
            </a:pPr>
            <a:r>
              <a:rPr lang="en-US" dirty="0"/>
              <a:t>Click to add caption</a:t>
            </a:r>
          </a:p>
        </p:txBody>
      </p:sp>
      <p:sp>
        <p:nvSpPr>
          <p:cNvPr id="5" name="Slide Number Placeholder 4">
            <a:extLst>
              <a:ext uri="{FF2B5EF4-FFF2-40B4-BE49-F238E27FC236}">
                <a16:creationId xmlns:a16="http://schemas.microsoft.com/office/drawing/2014/main" id="{F48D562C-A495-48E7-A662-90C4D7E5E3FB}"/>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951283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494950"/>
            <a:ext cx="4629150" cy="534932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200000"/>
              </a:lnSpc>
              <a:buNone/>
              <a:defRPr sz="28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641390" y="3089276"/>
            <a:ext cx="2926080" cy="2743200"/>
          </a:xfrm>
          <a:prstGeom prst="rect">
            <a:avLst/>
          </a:prstGeo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a:solidFill>
                  <a:schemeClr val="accent2"/>
                </a:solidFill>
              </a:defRPr>
            </a:lvl1pPr>
          </a:lstStyle>
          <a:p>
            <a:pPr marL="0" lvl="0" indent="0">
              <a:buNone/>
            </a:pPr>
            <a:r>
              <a:rPr lang="en-US"/>
              <a:t>Click to add caption</a:t>
            </a:r>
          </a:p>
        </p:txBody>
      </p:sp>
      <p:sp>
        <p:nvSpPr>
          <p:cNvPr id="5" name="Slide Number Placeholder 4">
            <a:extLst>
              <a:ext uri="{FF2B5EF4-FFF2-40B4-BE49-F238E27FC236}">
                <a16:creationId xmlns:a16="http://schemas.microsoft.com/office/drawing/2014/main" id="{EB6008F9-D6D9-4EDB-9511-1995786E12DA}"/>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2807628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2.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a:off x="8239885" y="3685101"/>
              <a:ext cx="904115" cy="3172899"/>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a:off x="8314926" y="3948449"/>
              <a:ext cx="829074" cy="2909552"/>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3">
                    <a:lumMod val="75000"/>
                    <a:lumOff val="25000"/>
                  </a:schemeClr>
                </a:solidFill>
              </a:defRPr>
            </a:lvl1pPr>
          </a:lstStyle>
          <a:p>
            <a:fld id="{706D636C-90A3-4979-BA37-BAB384B22101}" type="slidenum">
              <a:rPr lang="en-US" smtClean="0"/>
              <a:pPr/>
              <a:t>‹#›</a:t>
            </a:fld>
            <a:endParaRPr lang="en-US"/>
          </a:p>
        </p:txBody>
      </p:sp>
    </p:spTree>
    <p:extLst>
      <p:ext uri="{BB962C8B-B14F-4D97-AF65-F5344CB8AC3E}">
        <p14:creationId xmlns:p14="http://schemas.microsoft.com/office/powerpoint/2010/main" val="257799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93" r:id="rId10"/>
    <p:sldLayoutId id="2147483684" r:id="rId11"/>
    <p:sldLayoutId id="2147483685" r:id="rId12"/>
    <p:sldLayoutId id="2147483686" r:id="rId13"/>
    <p:sldLayoutId id="2147483702" r:id="rId14"/>
    <p:sldLayoutId id="2147483696" r:id="rId15"/>
    <p:sldLayoutId id="2147483689" r:id="rId16"/>
    <p:sldLayoutId id="2147483701" r:id="rId17"/>
    <p:sldLayoutId id="2147483700" r:id="rId18"/>
    <p:sldLayoutId id="2147483690" r:id="rId19"/>
    <p:sldLayoutId id="2147483695" r:id="rId20"/>
    <p:sldLayoutId id="2147483704" r:id="rId21"/>
  </p:sldLayoutIdLst>
  <p:hf hdr="0" ftr="0" dt="0"/>
  <p:txStyles>
    <p:titleStyle>
      <a:lvl1pPr algn="l" defTabSz="914400" rtl="0" eaLnBrk="1" latinLnBrk="0" hangingPunct="1">
        <a:lnSpc>
          <a:spcPct val="90000"/>
        </a:lnSpc>
        <a:spcBef>
          <a:spcPct val="0"/>
        </a:spcBef>
        <a:buNone/>
        <a:defRPr lang="en-US" sz="3400" b="1" i="0" u="none"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3BC8923-5990-4505-8338-F181A486DCBA}"/>
              </a:ext>
            </a:extLst>
          </p:cNvPr>
          <p:cNvGrpSpPr/>
          <p:nvPr userDrawn="1"/>
        </p:nvGrpSpPr>
        <p:grpSpPr>
          <a:xfrm>
            <a:off x="-1" y="0"/>
            <a:ext cx="9144001" cy="6858000"/>
            <a:chOff x="-1" y="0"/>
            <a:chExt cx="9144001" cy="685800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a:off x="8314926" y="3948449"/>
                <a:ext cx="829074" cy="2909552"/>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8" name="Picture 1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1">
                    <a:lumMod val="40000"/>
                    <a:lumOff val="60000"/>
                  </a:schemeClr>
                </a:solidFill>
              </a:defRPr>
            </a:lvl1pPr>
          </a:lstStyle>
          <a:p>
            <a:fld id="{706D636C-90A3-4979-BA37-BAB384B22101}" type="slidenum">
              <a:rPr lang="en-US" smtClean="0"/>
              <a:pPr/>
              <a:t>‹#›</a:t>
            </a:fld>
            <a:endParaRPr lang="en-US"/>
          </a:p>
        </p:txBody>
      </p:sp>
    </p:spTree>
    <p:extLst>
      <p:ext uri="{BB962C8B-B14F-4D97-AF65-F5344CB8AC3E}">
        <p14:creationId xmlns:p14="http://schemas.microsoft.com/office/powerpoint/2010/main" val="1584901017"/>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87" r:id="rId3"/>
    <p:sldLayoutId id="2147483692" r:id="rId4"/>
    <p:sldLayoutId id="2147483683" r:id="rId5"/>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hyperlink" Target="https://www.ecfr.gov/cgi-bin/text-idx?SID=80ab37a3affa43609234e35fd537bf91&amp;mc=true&amp;node=pt20.3.653&amp;rgn=div5#se20.3.653_1107" TargetMode="Externa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hyperlink" Target="https://wdr.doleta.gov/directives/corr_doc.cfm?DOCN=9779" TargetMode="Externa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hyperlink" Target="https://farmworker.workforcegps.org/" TargetMode="External"/><Relationship Id="rId2" Type="http://schemas.openxmlformats.org/officeDocument/2006/relationships/hyperlink" Target="https://www.doleta.gov/programs/msfw.cfm" TargetMode="Externa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hyperlink" Target="mailto:Regalado.juan@dol.gov" TargetMode="External"/><Relationship Id="rId2" Type="http://schemas.openxmlformats.org/officeDocument/2006/relationships/hyperlink" Target="mailto:Jorge.a.acero@maine.gov" TargetMode="Externa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Getting to know our partners: </a:t>
            </a:r>
            <a:br>
              <a:rPr lang="en-US" dirty="0"/>
            </a:br>
            <a:r>
              <a:rPr lang="en-US" dirty="0"/>
              <a:t>What role do you play in your organization?</a:t>
            </a:r>
          </a:p>
        </p:txBody>
      </p:sp>
      <p:sp>
        <p:nvSpPr>
          <p:cNvPr id="6" name="Content Placeholder 5"/>
          <p:cNvSpPr>
            <a:spLocks noGrp="1"/>
          </p:cNvSpPr>
          <p:nvPr>
            <p:ph idx="1"/>
          </p:nvPr>
        </p:nvSpPr>
        <p:spPr/>
        <p:txBody>
          <a:bodyPr/>
          <a:lstStyle/>
          <a:p>
            <a:r>
              <a:rPr lang="en-US"/>
              <a:t>Outreach Worker</a:t>
            </a:r>
          </a:p>
          <a:p>
            <a:r>
              <a:rPr lang="en-US"/>
              <a:t>Workforce Professional (provide direct service)</a:t>
            </a:r>
          </a:p>
          <a:p>
            <a:r>
              <a:rPr lang="en-US"/>
              <a:t>Administrator or Policymaker</a:t>
            </a:r>
          </a:p>
          <a:p>
            <a:r>
              <a:rPr lang="en-US"/>
              <a:t>Employer</a:t>
            </a:r>
          </a:p>
          <a:p>
            <a:r>
              <a:rPr lang="en-US"/>
              <a:t>Other</a:t>
            </a:r>
            <a:endParaRPr lang="en-US" dirty="0"/>
          </a:p>
        </p:txBody>
      </p:sp>
      <p:sp>
        <p:nvSpPr>
          <p:cNvPr id="4" name="Slide Number Placeholder 3"/>
          <p:cNvSpPr>
            <a:spLocks noGrp="1"/>
          </p:cNvSpPr>
          <p:nvPr>
            <p:ph type="sldNum" sz="quarter" idx="10"/>
          </p:nvPr>
        </p:nvSpPr>
        <p:spPr/>
        <p:txBody>
          <a:bodyPr/>
          <a:lstStyle/>
          <a:p>
            <a:fld id="{78651A17-9376-40A4-9325-34268FB0E92D}" type="slidenum">
              <a:rPr lang="en-US" smtClean="0"/>
              <a:pPr/>
              <a:t>1</a:t>
            </a:fld>
            <a:endParaRPr lang="en-US" dirty="0"/>
          </a:p>
        </p:txBody>
      </p:sp>
    </p:spTree>
    <p:extLst>
      <p:ext uri="{BB962C8B-B14F-4D97-AF65-F5344CB8AC3E}">
        <p14:creationId xmlns:p14="http://schemas.microsoft.com/office/powerpoint/2010/main" val="59910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84EF49-BA62-4105-9F26-3323CF52A3B8}"/>
              </a:ext>
            </a:extLst>
          </p:cNvPr>
          <p:cNvPicPr>
            <a:picLocks noChangeAspect="1"/>
          </p:cNvPicPr>
          <p:nvPr/>
        </p:nvPicPr>
        <p:blipFill rotWithShape="1">
          <a:blip r:embed="rId2">
            <a:extLst>
              <a:ext uri="{28A0092B-C50C-407E-A947-70E740481C1C}">
                <a14:useLocalDpi xmlns:a14="http://schemas.microsoft.com/office/drawing/2010/main" val="0"/>
              </a:ext>
            </a:extLst>
          </a:blip>
          <a:srcRect l="17225" t="1957" r="17225"/>
          <a:stretch/>
        </p:blipFill>
        <p:spPr>
          <a:xfrm>
            <a:off x="2576029" y="2540573"/>
            <a:ext cx="3991942" cy="3982467"/>
          </a:xfrm>
          <a:prstGeom prst="ellipse">
            <a:avLst/>
          </a:prstGeom>
        </p:spPr>
      </p:pic>
      <p:sp>
        <p:nvSpPr>
          <p:cNvPr id="5" name="Rectangle 4">
            <a:extLst>
              <a:ext uri="{FF2B5EF4-FFF2-40B4-BE49-F238E27FC236}">
                <a16:creationId xmlns:a16="http://schemas.microsoft.com/office/drawing/2014/main" id="{928C1DE9-97A1-4B70-98EA-42B48071F626}"/>
              </a:ext>
            </a:extLst>
          </p:cNvPr>
          <p:cNvSpPr/>
          <p:nvPr/>
        </p:nvSpPr>
        <p:spPr>
          <a:xfrm rot="5400000">
            <a:off x="4141103" y="-2652266"/>
            <a:ext cx="861789"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16482A45-5E01-418D-AFA4-8138084E119C}"/>
              </a:ext>
            </a:extLst>
          </p:cNvPr>
          <p:cNvSpPr txBox="1">
            <a:spLocks/>
          </p:cNvSpPr>
          <p:nvPr/>
        </p:nvSpPr>
        <p:spPr>
          <a:xfrm>
            <a:off x="776288" y="995365"/>
            <a:ext cx="7863840" cy="13213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Human Trafficking</a:t>
            </a:r>
          </a:p>
        </p:txBody>
      </p:sp>
      <p:sp>
        <p:nvSpPr>
          <p:cNvPr id="9" name="&quot;Not Allowed&quot; Symbol 8">
            <a:extLst>
              <a:ext uri="{FF2B5EF4-FFF2-40B4-BE49-F238E27FC236}">
                <a16:creationId xmlns:a16="http://schemas.microsoft.com/office/drawing/2014/main" id="{7CEC2B5A-CF24-4E9C-BA00-1711114FF022}"/>
              </a:ext>
            </a:extLst>
          </p:cNvPr>
          <p:cNvSpPr/>
          <p:nvPr/>
        </p:nvSpPr>
        <p:spPr>
          <a:xfrm>
            <a:off x="2532185" y="2491991"/>
            <a:ext cx="4079630" cy="4079630"/>
          </a:xfrm>
          <a:prstGeom prst="noSmoking">
            <a:avLst>
              <a:gd name="adj" fmla="val 1062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12" name="Content Placeholder 2">
            <a:extLst>
              <a:ext uri="{FF2B5EF4-FFF2-40B4-BE49-F238E27FC236}">
                <a16:creationId xmlns:a16="http://schemas.microsoft.com/office/drawing/2014/main" id="{490786CB-D88E-489F-811E-EA1BEE4AC284}"/>
              </a:ext>
            </a:extLst>
          </p:cNvPr>
          <p:cNvSpPr txBox="1">
            <a:spLocks/>
          </p:cNvSpPr>
          <p:nvPr/>
        </p:nvSpPr>
        <p:spPr>
          <a:xfrm rot="2700000">
            <a:off x="3161219" y="3736351"/>
            <a:ext cx="3494440" cy="772275"/>
          </a:xfrm>
          <a:prstGeom prst="rect">
            <a:avLst/>
          </a:prstGeom>
          <a:effectLst>
            <a:outerShdw blurRad="88900" dist="25400" dir="8100000" algn="tr" rotWithShape="0">
              <a:prstClr val="black">
                <a:alpha val="90000"/>
              </a:prstClr>
            </a:outerShdw>
          </a:effectLst>
        </p:spPr>
        <p:txBody>
          <a:bodyPr lIns="0" tIns="0" rIns="0" bIns="0" anchor="ctr">
            <a:no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600"/>
              </a:spcAft>
              <a:buSzPct val="130000"/>
              <a:buFont typeface="Wingdings 2" panose="05020102010507070707" pitchFamily="18" charset="2"/>
              <a:buNone/>
            </a:pPr>
            <a:r>
              <a:rPr lang="en-US" sz="3000" i="1" dirty="0">
                <a:ln w="0"/>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a:rPr>
              <a:t>Sex Trafficking</a:t>
            </a:r>
          </a:p>
        </p:txBody>
      </p:sp>
      <p:sp>
        <p:nvSpPr>
          <p:cNvPr id="13" name="Content Placeholder 2">
            <a:extLst>
              <a:ext uri="{FF2B5EF4-FFF2-40B4-BE49-F238E27FC236}">
                <a16:creationId xmlns:a16="http://schemas.microsoft.com/office/drawing/2014/main" id="{9C79A8B7-EDE3-4D79-984A-D854D187B92E}"/>
              </a:ext>
            </a:extLst>
          </p:cNvPr>
          <p:cNvSpPr txBox="1">
            <a:spLocks/>
          </p:cNvSpPr>
          <p:nvPr/>
        </p:nvSpPr>
        <p:spPr>
          <a:xfrm rot="2700000">
            <a:off x="2492376" y="4526430"/>
            <a:ext cx="3338628" cy="772275"/>
          </a:xfrm>
          <a:prstGeom prst="rect">
            <a:avLst/>
          </a:prstGeom>
          <a:effectLst>
            <a:outerShdw blurRad="88900" dist="25400" dir="8100000" algn="tr" rotWithShape="0">
              <a:prstClr val="black">
                <a:alpha val="90000"/>
              </a:prstClr>
            </a:outerShdw>
          </a:effectLst>
        </p:spPr>
        <p:txBody>
          <a:bodyPr lIns="0" tIns="0" rIns="0" bIns="0" anchor="ctr">
            <a:no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600"/>
              </a:spcAft>
              <a:buSzPct val="130000"/>
              <a:buFont typeface="Wingdings 2" panose="05020102010507070707" pitchFamily="18" charset="2"/>
              <a:buNone/>
            </a:pPr>
            <a:r>
              <a:rPr lang="en-US" sz="3000" i="1" dirty="0">
                <a:ln w="0"/>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a:rPr>
              <a:t>Labor Trafficking</a:t>
            </a:r>
          </a:p>
        </p:txBody>
      </p:sp>
    </p:spTree>
    <p:extLst>
      <p:ext uri="{BB962C8B-B14F-4D97-AF65-F5344CB8AC3E}">
        <p14:creationId xmlns:p14="http://schemas.microsoft.com/office/powerpoint/2010/main" val="54459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1250"/>
                            </p:stCondLst>
                            <p:childTnLst>
                              <p:par>
                                <p:cTn id="9" presetID="2" presetClass="entr" presetSubtype="9"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0-#ppt_w/2"/>
                                          </p:val>
                                        </p:tav>
                                        <p:tav tm="100000">
                                          <p:val>
                                            <p:strVal val="#ppt_x"/>
                                          </p:val>
                                        </p:tav>
                                      </p:tavLst>
                                    </p:anim>
                                    <p:anim calcmode="lin" valueType="num">
                                      <p:cBhvr additive="base">
                                        <p:cTn id="12" dur="750" fill="hold"/>
                                        <p:tgtEl>
                                          <p:spTgt spid="12"/>
                                        </p:tgtEl>
                                        <p:attrNameLst>
                                          <p:attrName>ppt_y</p:attrName>
                                        </p:attrNameLst>
                                      </p:cBhvr>
                                      <p:tavLst>
                                        <p:tav tm="0">
                                          <p:val>
                                            <p:strVal val="0-#ppt_h/2"/>
                                          </p:val>
                                        </p:tav>
                                        <p:tav tm="100000">
                                          <p:val>
                                            <p:strVal val="#ppt_y"/>
                                          </p:val>
                                        </p:tav>
                                      </p:tavLst>
                                    </p:anim>
                                  </p:childTnLst>
                                </p:cTn>
                              </p:par>
                            </p:childTnLst>
                          </p:cTn>
                        </p:par>
                        <p:par>
                          <p:cTn id="13" fill="hold">
                            <p:stCondLst>
                              <p:cond delay="2500"/>
                            </p:stCondLst>
                            <p:childTnLst>
                              <p:par>
                                <p:cTn id="14" presetID="2" presetClass="entr" presetSubtype="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750" fill="hold"/>
                                        <p:tgtEl>
                                          <p:spTgt spid="13"/>
                                        </p:tgtEl>
                                        <p:attrNameLst>
                                          <p:attrName>ppt_x</p:attrName>
                                        </p:attrNameLst>
                                      </p:cBhvr>
                                      <p:tavLst>
                                        <p:tav tm="0">
                                          <p:val>
                                            <p:strVal val="1+#ppt_w/2"/>
                                          </p:val>
                                        </p:tav>
                                        <p:tav tm="100000">
                                          <p:val>
                                            <p:strVal val="#ppt_x"/>
                                          </p:val>
                                        </p:tav>
                                      </p:tavLst>
                                    </p:anim>
                                    <p:anim calcmode="lin" valueType="num">
                                      <p:cBhvr additive="base">
                                        <p:cTn id="17" dur="750" fill="hold"/>
                                        <p:tgtEl>
                                          <p:spTgt spid="13"/>
                                        </p:tgtEl>
                                        <p:attrNameLst>
                                          <p:attrName>ppt_y</p:attrName>
                                        </p:attrNameLst>
                                      </p:cBhvr>
                                      <p:tavLst>
                                        <p:tav tm="0">
                                          <p:val>
                                            <p:strVal val="1+#ppt_h/2"/>
                                          </p:val>
                                        </p:tav>
                                        <p:tav tm="100000">
                                          <p:val>
                                            <p:strVal val="#ppt_y"/>
                                          </p:val>
                                        </p:tav>
                                      </p:tavLst>
                                    </p:anim>
                                  </p:childTnLst>
                                </p:cTn>
                              </p:par>
                            </p:childTnLst>
                          </p:cTn>
                        </p:par>
                        <p:par>
                          <p:cTn id="18" fill="hold">
                            <p:stCondLst>
                              <p:cond delay="3250"/>
                            </p:stCondLst>
                            <p:childTnLst>
                              <p:par>
                                <p:cTn id="19" presetID="53" presetClass="entr" presetSubtype="16" fill="hold" grpId="0" nodeType="afterEffect">
                                  <p:stCondLst>
                                    <p:cond delay="75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87234" y="571074"/>
            <a:ext cx="6874445" cy="1051560"/>
          </a:xfrm>
        </p:spPr>
        <p:txBody>
          <a:bodyPr>
            <a:noAutofit/>
          </a:bodyPr>
          <a:lstStyle/>
          <a:p>
            <a:r>
              <a:rPr lang="en-US" sz="2600" dirty="0"/>
              <a:t>What is the prevalence of sexual harassment and human trafficking among farmworkers or others in your state?</a:t>
            </a:r>
          </a:p>
        </p:txBody>
      </p:sp>
      <p:sp>
        <p:nvSpPr>
          <p:cNvPr id="6" name="Content Placeholder 5"/>
          <p:cNvSpPr>
            <a:spLocks noGrp="1"/>
          </p:cNvSpPr>
          <p:nvPr>
            <p:ph idx="1"/>
          </p:nvPr>
        </p:nvSpPr>
        <p:spPr/>
        <p:txBody>
          <a:bodyPr/>
          <a:lstStyle/>
          <a:p>
            <a:r>
              <a:rPr lang="en-US"/>
              <a:t>High</a:t>
            </a:r>
          </a:p>
          <a:p>
            <a:r>
              <a:rPr lang="en-US"/>
              <a:t>Moderate</a:t>
            </a:r>
          </a:p>
          <a:p>
            <a:r>
              <a:rPr lang="en-US"/>
              <a:t>Low</a:t>
            </a:r>
          </a:p>
          <a:p>
            <a:r>
              <a:rPr lang="en-US"/>
              <a:t>Non existent</a:t>
            </a:r>
          </a:p>
          <a:p>
            <a:r>
              <a:rPr lang="en-US"/>
              <a:t>Not sure </a:t>
            </a:r>
          </a:p>
          <a:p>
            <a:endParaRPr lang="en-US" dirty="0"/>
          </a:p>
        </p:txBody>
      </p:sp>
      <p:sp>
        <p:nvSpPr>
          <p:cNvPr id="4" name="Slide Number Placeholder 3"/>
          <p:cNvSpPr>
            <a:spLocks noGrp="1"/>
          </p:cNvSpPr>
          <p:nvPr>
            <p:ph type="sldNum" sz="quarter" idx="10"/>
          </p:nvPr>
        </p:nvSpPr>
        <p:spPr/>
        <p:txBody>
          <a:bodyPr/>
          <a:lstStyle/>
          <a:p>
            <a:fld id="{78651A17-9376-40A4-9325-34268FB0E92D}" type="slidenum">
              <a:rPr lang="en-US" smtClean="0"/>
              <a:pPr/>
              <a:t>11</a:t>
            </a:fld>
            <a:endParaRPr lang="en-US" dirty="0"/>
          </a:p>
        </p:txBody>
      </p:sp>
    </p:spTree>
    <p:extLst>
      <p:ext uri="{BB962C8B-B14F-4D97-AF65-F5344CB8AC3E}">
        <p14:creationId xmlns:p14="http://schemas.microsoft.com/office/powerpoint/2010/main" val="712535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pPr lvl="0"/>
            <a:r>
              <a:rPr lang="en-US"/>
              <a:t>What was the driving force?</a:t>
            </a:r>
            <a:br>
              <a:rPr lang="en-US"/>
            </a:br>
            <a:endParaRPr lang="en-US" dirty="0"/>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a:xfrm>
            <a:off x="628650" y="1770615"/>
            <a:ext cx="7955280" cy="4406348"/>
          </a:xfrm>
        </p:spPr>
        <p:txBody>
          <a:bodyPr/>
          <a:lstStyle/>
          <a:p>
            <a:r>
              <a:rPr lang="en-US" dirty="0"/>
              <a:t>What are the Workforce Innovation and Opportunity Act (WIOA) regulations on sexual harassment and human trafficking?</a:t>
            </a:r>
          </a:p>
          <a:p>
            <a:r>
              <a:rPr lang="en-US" dirty="0"/>
              <a:t>What was the driving force behind including this in WIOA regulations? </a:t>
            </a:r>
            <a:br>
              <a:rPr lang="en-US" dirty="0"/>
            </a:b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12</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a:t>1</a:t>
            </a:r>
            <a:endParaRPr lang="en-US" dirty="0"/>
          </a:p>
        </p:txBody>
      </p:sp>
    </p:spTree>
    <p:extLst>
      <p:ext uri="{BB962C8B-B14F-4D97-AF65-F5344CB8AC3E}">
        <p14:creationId xmlns:p14="http://schemas.microsoft.com/office/powerpoint/2010/main" val="3279750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normAutofit fontScale="90000"/>
          </a:bodyPr>
          <a:lstStyle/>
          <a:p>
            <a:r>
              <a:rPr lang="en-US"/>
              <a:t>What was the driving force behind your involvement in this initiative?</a:t>
            </a:r>
            <a:endParaRPr lang="en-US" dirty="0"/>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lstStyle/>
          <a:p>
            <a:r>
              <a:rPr lang="en-US"/>
              <a:t>Training and Employment Guidance Letter (TEGL) No. 9-12</a:t>
            </a:r>
          </a:p>
          <a:p>
            <a:r>
              <a:rPr lang="en-US"/>
              <a:t>Human Trafficking Work Group </a:t>
            </a:r>
          </a:p>
          <a:p>
            <a:r>
              <a:rPr lang="en-US"/>
              <a:t>2014 National Monitor Advocate (NMA) / State Monitor Advocate (SMA) National Training</a:t>
            </a:r>
          </a:p>
          <a:p>
            <a:r>
              <a:rPr lang="en-US"/>
              <a:t>Advisory Committee</a:t>
            </a:r>
            <a:endParaRPr lang="en-US"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13</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a:t>2</a:t>
            </a:r>
            <a:endParaRPr lang="en-US" dirty="0"/>
          </a:p>
        </p:txBody>
      </p:sp>
    </p:spTree>
    <p:extLst>
      <p:ext uri="{BB962C8B-B14F-4D97-AF65-F5344CB8AC3E}">
        <p14:creationId xmlns:p14="http://schemas.microsoft.com/office/powerpoint/2010/main" val="2545431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a:t>How does it relate to the Department of Labor’s mission? </a:t>
            </a:r>
            <a:endParaRPr lang="en-US" dirty="0"/>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idx="1"/>
          </p:nvPr>
        </p:nvSpPr>
        <p:spPr>
          <a:xfrm>
            <a:off x="348596" y="1668895"/>
            <a:ext cx="4149586" cy="429348"/>
          </a:xfrm>
        </p:spPr>
        <p:txBody>
          <a:bodyPr/>
          <a:lstStyle/>
          <a:p>
            <a:r>
              <a:rPr lang="en-US" dirty="0"/>
              <a:t>U.S. Department of Labor</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sz="half" idx="2"/>
          </p:nvPr>
        </p:nvSpPr>
        <p:spPr/>
        <p:txBody>
          <a:bodyPr>
            <a:normAutofit/>
          </a:bodyPr>
          <a:lstStyle/>
          <a:p>
            <a:r>
              <a:rPr lang="en-US" dirty="0"/>
              <a:t>Welfare of wage earners</a:t>
            </a:r>
          </a:p>
          <a:p>
            <a:r>
              <a:rPr lang="en-US" dirty="0"/>
              <a:t>Working conditions</a:t>
            </a:r>
          </a:p>
        </p:txBody>
      </p:sp>
      <p:sp>
        <p:nvSpPr>
          <p:cNvPr id="11" name="Text Placeholder 10">
            <a:extLst>
              <a:ext uri="{FF2B5EF4-FFF2-40B4-BE49-F238E27FC236}">
                <a16:creationId xmlns:a16="http://schemas.microsoft.com/office/drawing/2014/main" id="{72FB5ED3-E4CF-4846-B7AC-3D5FF89313EA}"/>
              </a:ext>
            </a:extLst>
          </p:cNvPr>
          <p:cNvSpPr>
            <a:spLocks noGrp="1"/>
          </p:cNvSpPr>
          <p:nvPr>
            <p:ph type="body" sz="quarter" idx="3"/>
          </p:nvPr>
        </p:nvSpPr>
        <p:spPr>
          <a:xfrm>
            <a:off x="4629150" y="1668895"/>
            <a:ext cx="4166254" cy="429348"/>
          </a:xfrm>
        </p:spPr>
        <p:txBody>
          <a:bodyPr/>
          <a:lstStyle/>
          <a:p>
            <a:r>
              <a:rPr lang="en-US" dirty="0"/>
              <a:t>Maine Department of Labor</a:t>
            </a:r>
          </a:p>
        </p:txBody>
      </p:sp>
      <p:sp>
        <p:nvSpPr>
          <p:cNvPr id="12" name="Content Placeholder 11">
            <a:extLst>
              <a:ext uri="{FF2B5EF4-FFF2-40B4-BE49-F238E27FC236}">
                <a16:creationId xmlns:a16="http://schemas.microsoft.com/office/drawing/2014/main" id="{F3B1E2BC-7B99-4CC6-A6E4-D44598484F39}"/>
              </a:ext>
            </a:extLst>
          </p:cNvPr>
          <p:cNvSpPr>
            <a:spLocks noGrp="1"/>
          </p:cNvSpPr>
          <p:nvPr>
            <p:ph sz="quarter" idx="4"/>
          </p:nvPr>
        </p:nvSpPr>
        <p:spPr/>
        <p:txBody>
          <a:bodyPr>
            <a:normAutofit/>
          </a:bodyPr>
          <a:lstStyle/>
          <a:p>
            <a:r>
              <a:rPr lang="en-US" dirty="0"/>
              <a:t>Barriers to employment</a:t>
            </a:r>
          </a:p>
          <a:p>
            <a:r>
              <a:rPr lang="en-US" dirty="0"/>
              <a:t>Barriers to service delivery</a:t>
            </a:r>
          </a:p>
          <a:p>
            <a:r>
              <a:rPr lang="en-US" dirty="0"/>
              <a:t>Safe positive work environments</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14</a:t>
            </a:fld>
            <a:endParaRPr lang="en-US"/>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321104" y="3567164"/>
            <a:ext cx="2204570" cy="2202979"/>
          </a:xfrm>
          <a:prstGeom prst="rect">
            <a:avLst/>
          </a:prstGeom>
        </p:spPr>
      </p:pic>
    </p:spTree>
    <p:extLst>
      <p:ext uri="{BB962C8B-B14F-4D97-AF65-F5344CB8AC3E}">
        <p14:creationId xmlns:p14="http://schemas.microsoft.com/office/powerpoint/2010/main" val="293685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a:t>How did you lay the ground work for this? </a:t>
            </a:r>
            <a:endParaRPr lang="en-US" dirty="0"/>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a:xfrm>
            <a:off x="628650" y="2351313"/>
            <a:ext cx="7955280" cy="3825649"/>
          </a:xfrm>
        </p:spPr>
        <p:txBody>
          <a:bodyPr/>
          <a:lstStyle/>
          <a:p>
            <a:r>
              <a:rPr lang="en-US" dirty="0"/>
              <a:t>Outline plan</a:t>
            </a:r>
          </a:p>
          <a:p>
            <a:r>
              <a:rPr lang="en-US" dirty="0"/>
              <a:t>Educating the state administration</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15</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a:t>4</a:t>
            </a:r>
            <a:endParaRPr lang="en-US" dirty="0"/>
          </a:p>
        </p:txBody>
      </p:sp>
    </p:spTree>
    <p:extLst>
      <p:ext uri="{BB962C8B-B14F-4D97-AF65-F5344CB8AC3E}">
        <p14:creationId xmlns:p14="http://schemas.microsoft.com/office/powerpoint/2010/main" val="1510627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Are you a member of a Human Trafficking Taskforce </a:t>
            </a:r>
            <a:br>
              <a:rPr lang="en-US" dirty="0"/>
            </a:br>
            <a:r>
              <a:rPr lang="en-US" dirty="0"/>
              <a:t>(at any level)?</a:t>
            </a:r>
            <a:br>
              <a:rPr lang="en-US" dirty="0"/>
            </a:br>
            <a:endParaRPr lang="en-US" dirty="0"/>
          </a:p>
        </p:txBody>
      </p:sp>
      <p:sp>
        <p:nvSpPr>
          <p:cNvPr id="6" name="Content Placeholder 5"/>
          <p:cNvSpPr>
            <a:spLocks noGrp="1"/>
          </p:cNvSpPr>
          <p:nvPr>
            <p:ph idx="1"/>
          </p:nvPr>
        </p:nvSpPr>
        <p:spPr>
          <a:xfrm>
            <a:off x="939114" y="2188127"/>
            <a:ext cx="7364627" cy="1980013"/>
          </a:xfrm>
        </p:spPr>
        <p:txBody>
          <a:bodyPr/>
          <a:lstStyle/>
          <a:p>
            <a:r>
              <a:rPr lang="en-US" dirty="0"/>
              <a:t>Yes</a:t>
            </a:r>
          </a:p>
          <a:p>
            <a:r>
              <a:rPr lang="en-US" dirty="0"/>
              <a:t>No</a:t>
            </a:r>
          </a:p>
          <a:p>
            <a:endParaRPr lang="en-US" dirty="0"/>
          </a:p>
        </p:txBody>
      </p:sp>
      <p:sp>
        <p:nvSpPr>
          <p:cNvPr id="4" name="Slide Number Placeholder 3"/>
          <p:cNvSpPr>
            <a:spLocks noGrp="1"/>
          </p:cNvSpPr>
          <p:nvPr>
            <p:ph type="sldNum" sz="quarter" idx="10"/>
          </p:nvPr>
        </p:nvSpPr>
        <p:spPr/>
        <p:txBody>
          <a:bodyPr/>
          <a:lstStyle/>
          <a:p>
            <a:fld id="{78651A17-9376-40A4-9325-34268FB0E92D}" type="slidenum">
              <a:rPr lang="en-US" smtClean="0"/>
              <a:pPr/>
              <a:t>16</a:t>
            </a:fld>
            <a:endParaRPr lang="en-US" dirty="0"/>
          </a:p>
        </p:txBody>
      </p:sp>
    </p:spTree>
    <p:extLst>
      <p:ext uri="{BB962C8B-B14F-4D97-AF65-F5344CB8AC3E}">
        <p14:creationId xmlns:p14="http://schemas.microsoft.com/office/powerpoint/2010/main" val="1148259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normAutofit fontScale="90000"/>
          </a:bodyPr>
          <a:lstStyle/>
          <a:p>
            <a:r>
              <a:rPr lang="en-US"/>
              <a:t>How did you keep the ground swell going? How are you going to sustain this?</a:t>
            </a:r>
            <a:endParaRPr lang="en-US" dirty="0"/>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a:xfrm>
            <a:off x="4572000" y="1899138"/>
            <a:ext cx="4011930" cy="4277825"/>
          </a:xfrm>
        </p:spPr>
        <p:txBody>
          <a:bodyPr>
            <a:noAutofit/>
          </a:bodyPr>
          <a:lstStyle/>
          <a:p>
            <a:r>
              <a:rPr lang="en-US" sz="2400" dirty="0"/>
              <a:t>Work collaboratively</a:t>
            </a:r>
          </a:p>
          <a:p>
            <a:r>
              <a:rPr lang="en-US" sz="2400" dirty="0"/>
              <a:t>Community groups</a:t>
            </a:r>
          </a:p>
          <a:p>
            <a:r>
              <a:rPr lang="en-US" sz="2400" dirty="0"/>
              <a:t>Multi-Disciplinary Referral Network </a:t>
            </a:r>
          </a:p>
          <a:p>
            <a:r>
              <a:rPr lang="en-US" sz="2400" dirty="0"/>
              <a:t>American Job Center (AJC) staff training </a:t>
            </a:r>
          </a:p>
          <a:p>
            <a:r>
              <a:rPr lang="en-US" sz="2400" dirty="0"/>
              <a:t>Discussions with trainers to develop training content </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17</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a:t>5</a:t>
            </a:r>
            <a:endParaRPr lang="en-US" dirty="0"/>
          </a:p>
        </p:txBody>
      </p:sp>
      <p:pic>
        <p:nvPicPr>
          <p:cNvPr id="12" name="Picture 11">
            <a:extLst>
              <a:ext uri="{FF2B5EF4-FFF2-40B4-BE49-F238E27FC236}">
                <a16:creationId xmlns:a16="http://schemas.microsoft.com/office/drawing/2014/main" id="{834EB83A-AB34-42D2-9043-56BA27C9F0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424" y="2180357"/>
            <a:ext cx="3653114" cy="3426621"/>
          </a:xfrm>
          <a:prstGeom prst="rect">
            <a:avLst/>
          </a:prstGeom>
        </p:spPr>
      </p:pic>
    </p:spTree>
    <p:extLst>
      <p:ext uri="{BB962C8B-B14F-4D97-AF65-F5344CB8AC3E}">
        <p14:creationId xmlns:p14="http://schemas.microsoft.com/office/powerpoint/2010/main" val="1333800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noAutofit/>
          </a:bodyPr>
          <a:lstStyle/>
          <a:p>
            <a:r>
              <a:rPr lang="en-US" sz="2800" dirty="0"/>
              <a:t>What are some of the challenges you faced and how did you overcome them or change them into opportunities? </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a:xfrm>
            <a:off x="628650" y="2291023"/>
            <a:ext cx="7955280" cy="3885939"/>
          </a:xfrm>
        </p:spPr>
        <p:txBody>
          <a:bodyPr>
            <a:normAutofit/>
          </a:bodyPr>
          <a:lstStyle/>
          <a:p>
            <a:pPr>
              <a:spcBef>
                <a:spcPts val="2400"/>
              </a:spcBef>
            </a:pPr>
            <a:r>
              <a:rPr lang="en-US" sz="2600" dirty="0"/>
              <a:t>Maine does not have a large mass of migrant workers</a:t>
            </a:r>
          </a:p>
          <a:p>
            <a:pPr lvl="0">
              <a:spcBef>
                <a:spcPts val="2400"/>
              </a:spcBef>
            </a:pPr>
            <a:r>
              <a:rPr lang="en-US" sz="2600" dirty="0"/>
              <a:t>Who will provide such training</a:t>
            </a:r>
          </a:p>
          <a:p>
            <a:pPr lvl="0">
              <a:spcBef>
                <a:spcPts val="2400"/>
              </a:spcBef>
            </a:pPr>
            <a:r>
              <a:rPr lang="en-US" sz="2600" dirty="0"/>
              <a:t>State Administrators’ buy-in</a:t>
            </a:r>
          </a:p>
          <a:p>
            <a:pPr>
              <a:spcBef>
                <a:spcPts val="2400"/>
              </a:spcBef>
            </a:pPr>
            <a:endParaRPr lang="en-US" sz="2600"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18</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a:t>6</a:t>
            </a:r>
            <a:endParaRPr lang="en-US" dirty="0"/>
          </a:p>
        </p:txBody>
      </p:sp>
    </p:spTree>
    <p:extLst>
      <p:ext uri="{BB962C8B-B14F-4D97-AF65-F5344CB8AC3E}">
        <p14:creationId xmlns:p14="http://schemas.microsoft.com/office/powerpoint/2010/main" val="3297902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79239" y="3636756"/>
            <a:ext cx="3484353" cy="2465264"/>
          </a:xfrm>
          <a:prstGeom prst="rect">
            <a:avLst/>
          </a:prstGeom>
        </p:spPr>
      </p:pic>
      <p:grpSp>
        <p:nvGrpSpPr>
          <p:cNvPr id="11" name="Group 10">
            <a:extLst>
              <a:ext uri="{FF2B5EF4-FFF2-40B4-BE49-F238E27FC236}">
                <a16:creationId xmlns:a16="http://schemas.microsoft.com/office/drawing/2014/main" id="{9A7D172A-5733-4623-90ED-5A5EE44182C9}"/>
              </a:ext>
            </a:extLst>
          </p:cNvPr>
          <p:cNvGrpSpPr>
            <a:grpSpLocks noChangeAspect="1"/>
          </p:cNvGrpSpPr>
          <p:nvPr/>
        </p:nvGrpSpPr>
        <p:grpSpPr>
          <a:xfrm>
            <a:off x="8023226" y="2924758"/>
            <a:ext cx="1120774" cy="3933242"/>
            <a:chOff x="8023226" y="2924758"/>
            <a:chExt cx="1120774" cy="3933242"/>
          </a:xfrm>
        </p:grpSpPr>
        <p:sp>
          <p:nvSpPr>
            <p:cNvPr id="12" name="Isosceles Triangle 11">
              <a:extLst>
                <a:ext uri="{FF2B5EF4-FFF2-40B4-BE49-F238E27FC236}">
                  <a16:creationId xmlns:a16="http://schemas.microsoft.com/office/drawing/2014/main" id="{DDC1DC85-5C72-47B1-BD14-9F3091E35430}"/>
                </a:ext>
              </a:extLst>
            </p:cNvPr>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E516ACDD-13E6-415B-82AD-F3608D03AB27}"/>
                </a:ext>
              </a:extLst>
            </p:cNvPr>
            <p:cNvSpPr/>
            <p:nvPr userDrawn="1"/>
          </p:nvSpPr>
          <p:spPr>
            <a:xfrm>
              <a:off x="8239885" y="3685101"/>
              <a:ext cx="904115" cy="3172899"/>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normAutofit fontScale="90000"/>
          </a:bodyPr>
          <a:lstStyle/>
          <a:p>
            <a:r>
              <a:rPr lang="en-US"/>
              <a:t>As a result of the efforts you’ve described today, what is the impact? </a:t>
            </a:r>
            <a:endParaRPr lang="en-US" dirty="0"/>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a:xfrm>
            <a:off x="628650" y="2411603"/>
            <a:ext cx="7955280" cy="3765359"/>
          </a:xfrm>
        </p:spPr>
        <p:txBody>
          <a:bodyPr/>
          <a:lstStyle/>
          <a:p>
            <a:r>
              <a:rPr lang="en-US" dirty="0"/>
              <a:t>Broadening awareness</a:t>
            </a:r>
          </a:p>
          <a:p>
            <a:r>
              <a:rPr lang="en-US" dirty="0"/>
              <a:t>Connected to resources/agencies</a:t>
            </a:r>
          </a:p>
          <a:p>
            <a:r>
              <a:rPr lang="en-US" dirty="0"/>
              <a:t>Continuous improvement</a:t>
            </a:r>
          </a:p>
          <a:p>
            <a:endParaRPr lang="en-US"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19</a:t>
            </a:fld>
            <a:endParaRPr lang="en-US" dirty="0"/>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a:t>7</a:t>
            </a:r>
            <a:endParaRPr lang="en-US" dirty="0"/>
          </a:p>
        </p:txBody>
      </p:sp>
    </p:spTree>
    <p:extLst>
      <p:ext uri="{BB962C8B-B14F-4D97-AF65-F5344CB8AC3E}">
        <p14:creationId xmlns:p14="http://schemas.microsoft.com/office/powerpoint/2010/main" val="1326161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7FF2BB-E1BF-49EA-A117-CAD4FED05404}"/>
              </a:ext>
            </a:extLst>
          </p:cNvPr>
          <p:cNvSpPr>
            <a:spLocks noGrp="1"/>
          </p:cNvSpPr>
          <p:nvPr>
            <p:ph type="body" sz="quarter" idx="12"/>
          </p:nvPr>
        </p:nvSpPr>
        <p:spPr/>
        <p:txBody>
          <a:bodyPr/>
          <a:lstStyle/>
          <a:p>
            <a:fld id="{F9B4886A-ACCF-4465-9905-FF6BD48FB85A}" type="datetime4">
              <a:rPr lang="en-US" smtClean="0"/>
              <a:pPr/>
              <a:t>February 2, 2018</a:t>
            </a:fld>
            <a:endParaRPr lang="en-US"/>
          </a:p>
        </p:txBody>
      </p:sp>
      <p:sp>
        <p:nvSpPr>
          <p:cNvPr id="3" name="Title 2">
            <a:extLst>
              <a:ext uri="{FF2B5EF4-FFF2-40B4-BE49-F238E27FC236}">
                <a16:creationId xmlns:a16="http://schemas.microsoft.com/office/drawing/2014/main" id="{EBF54E9F-EE23-4326-AFBD-5DC41FCD0D5C}"/>
              </a:ext>
            </a:extLst>
          </p:cNvPr>
          <p:cNvSpPr>
            <a:spLocks noGrp="1"/>
          </p:cNvSpPr>
          <p:nvPr>
            <p:ph type="ctrTitle"/>
          </p:nvPr>
        </p:nvSpPr>
        <p:spPr/>
        <p:txBody>
          <a:bodyPr>
            <a:noAutofit/>
          </a:bodyPr>
          <a:lstStyle/>
          <a:p>
            <a:r>
              <a:rPr lang="en-US" sz="4800" dirty="0"/>
              <a:t>Protecting Farmworkers from Sexual Harassment &amp; Human Trafficking</a:t>
            </a:r>
          </a:p>
        </p:txBody>
      </p:sp>
      <p:sp>
        <p:nvSpPr>
          <p:cNvPr id="4" name="Subtitle 3">
            <a:extLst>
              <a:ext uri="{FF2B5EF4-FFF2-40B4-BE49-F238E27FC236}">
                <a16:creationId xmlns:a16="http://schemas.microsoft.com/office/drawing/2014/main" id="{93B88AC5-1443-4329-92A3-834FF78723F4}"/>
              </a:ext>
            </a:extLst>
          </p:cNvPr>
          <p:cNvSpPr>
            <a:spLocks noGrp="1"/>
          </p:cNvSpPr>
          <p:nvPr>
            <p:ph type="subTitle" idx="1"/>
          </p:nvPr>
        </p:nvSpPr>
        <p:spPr/>
        <p:txBody>
          <a:bodyPr/>
          <a:lstStyle/>
          <a:p>
            <a:r>
              <a:rPr lang="en-US"/>
              <a:t>State Level Activities</a:t>
            </a:r>
            <a:endParaRPr lang="en-US" dirty="0"/>
          </a:p>
        </p:txBody>
      </p:sp>
    </p:spTree>
    <p:extLst>
      <p:ext uri="{BB962C8B-B14F-4D97-AF65-F5344CB8AC3E}">
        <p14:creationId xmlns:p14="http://schemas.microsoft.com/office/powerpoint/2010/main" val="3579039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a:xfrm>
            <a:off x="1473200" y="286032"/>
            <a:ext cx="7110730" cy="2095270"/>
          </a:xfrm>
        </p:spPr>
        <p:txBody>
          <a:bodyPr>
            <a:noAutofit/>
          </a:bodyPr>
          <a:lstStyle/>
          <a:p>
            <a:r>
              <a:rPr lang="en-US" sz="2800" dirty="0">
                <a:effectLst/>
              </a:rPr>
              <a:t>How would this training be useful for other programs such as Youth Build, adult services, and AJC staff? Do you have any best practices to share with the audience?</a:t>
            </a:r>
            <a:endParaRPr lang="en-US" sz="2800" dirty="0"/>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a:xfrm>
            <a:off x="4567545" y="3001682"/>
            <a:ext cx="3913263" cy="2950034"/>
          </a:xfrm>
        </p:spPr>
        <p:txBody>
          <a:bodyPr>
            <a:normAutofit/>
          </a:bodyPr>
          <a:lstStyle/>
          <a:p>
            <a:r>
              <a:rPr lang="en-US" sz="2600" dirty="0"/>
              <a:t>These issues are prevalent across many populations we serve</a:t>
            </a:r>
          </a:p>
          <a:p>
            <a:r>
              <a:rPr lang="en-US" sz="2600" dirty="0"/>
              <a:t>Improve awareness across agencies</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20</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8</a:t>
            </a:r>
          </a:p>
        </p:txBody>
      </p:sp>
      <p:pic>
        <p:nvPicPr>
          <p:cNvPr id="3" name="Picture 2">
            <a:extLst>
              <a:ext uri="{FF2B5EF4-FFF2-40B4-BE49-F238E27FC236}">
                <a16:creationId xmlns:a16="http://schemas.microsoft.com/office/drawing/2014/main" id="{66240687-1B03-4615-BD31-9A24536C46EE}"/>
              </a:ext>
            </a:extLst>
          </p:cNvPr>
          <p:cNvPicPr>
            <a:picLocks noChangeAspect="1"/>
          </p:cNvPicPr>
          <p:nvPr/>
        </p:nvPicPr>
        <p:blipFill rotWithShape="1">
          <a:blip r:embed="rId2">
            <a:extLst>
              <a:ext uri="{28A0092B-C50C-407E-A947-70E740481C1C}">
                <a14:useLocalDpi xmlns:a14="http://schemas.microsoft.com/office/drawing/2010/main" val="0"/>
              </a:ext>
            </a:extLst>
          </a:blip>
          <a:srcRect l="4352" r="3339" b="15495"/>
          <a:stretch/>
        </p:blipFill>
        <p:spPr>
          <a:xfrm>
            <a:off x="693336" y="2763140"/>
            <a:ext cx="3456633" cy="2632825"/>
          </a:xfrm>
          <a:prstGeom prst="ellipse">
            <a:avLst/>
          </a:prstGeom>
        </p:spPr>
      </p:pic>
    </p:spTree>
    <p:extLst>
      <p:ext uri="{BB962C8B-B14F-4D97-AF65-F5344CB8AC3E}">
        <p14:creationId xmlns:p14="http://schemas.microsoft.com/office/powerpoint/2010/main" val="1006704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87234" y="571074"/>
            <a:ext cx="7176358" cy="1051560"/>
          </a:xfrm>
        </p:spPr>
        <p:txBody>
          <a:bodyPr>
            <a:noAutofit/>
          </a:bodyPr>
          <a:lstStyle/>
          <a:p>
            <a:r>
              <a:rPr lang="en-US" sz="2700" dirty="0"/>
              <a:t>Has your organization provided or developed any training on combating sexual harassment and human trafficking?</a:t>
            </a:r>
          </a:p>
        </p:txBody>
      </p:sp>
      <p:sp>
        <p:nvSpPr>
          <p:cNvPr id="6" name="Content Placeholder 5"/>
          <p:cNvSpPr>
            <a:spLocks noGrp="1"/>
          </p:cNvSpPr>
          <p:nvPr>
            <p:ph idx="1"/>
          </p:nvPr>
        </p:nvSpPr>
        <p:spPr/>
        <p:txBody>
          <a:bodyPr/>
          <a:lstStyle/>
          <a:p>
            <a:r>
              <a:rPr lang="en-US"/>
              <a:t>Yes</a:t>
            </a:r>
          </a:p>
          <a:p>
            <a:r>
              <a:rPr lang="en-US"/>
              <a:t>No</a:t>
            </a:r>
          </a:p>
          <a:p>
            <a:r>
              <a:rPr lang="en-US"/>
              <a:t>I don’t know</a:t>
            </a:r>
          </a:p>
          <a:p>
            <a:endParaRPr lang="en-US" dirty="0"/>
          </a:p>
        </p:txBody>
      </p:sp>
      <p:sp>
        <p:nvSpPr>
          <p:cNvPr id="4" name="Slide Number Placeholder 3"/>
          <p:cNvSpPr>
            <a:spLocks noGrp="1"/>
          </p:cNvSpPr>
          <p:nvPr>
            <p:ph type="sldNum" sz="quarter" idx="10"/>
          </p:nvPr>
        </p:nvSpPr>
        <p:spPr/>
        <p:txBody>
          <a:bodyPr/>
          <a:lstStyle/>
          <a:p>
            <a:fld id="{78651A17-9376-40A4-9325-34268FB0E92D}" type="slidenum">
              <a:rPr lang="en-US" smtClean="0"/>
              <a:pPr/>
              <a:t>21</a:t>
            </a:fld>
            <a:endParaRPr lang="en-US" dirty="0"/>
          </a:p>
        </p:txBody>
      </p:sp>
    </p:spTree>
    <p:extLst>
      <p:ext uri="{BB962C8B-B14F-4D97-AF65-F5344CB8AC3E}">
        <p14:creationId xmlns:p14="http://schemas.microsoft.com/office/powerpoint/2010/main" val="2123901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a:xfrm>
            <a:off x="1395563" y="1477962"/>
            <a:ext cx="7110730" cy="2762442"/>
          </a:xfrm>
        </p:spPr>
        <p:txBody>
          <a:bodyPr>
            <a:normAutofit/>
          </a:bodyPr>
          <a:lstStyle/>
          <a:p>
            <a:r>
              <a:rPr lang="en-US" dirty="0">
                <a:effectLst/>
              </a:rPr>
              <a:t>Any last take-</a:t>
            </a:r>
            <a:r>
              <a:rPr lang="en-US" dirty="0" err="1">
                <a:effectLst/>
              </a:rPr>
              <a:t>aways</a:t>
            </a:r>
            <a:r>
              <a:rPr lang="en-US" dirty="0">
                <a:effectLst/>
              </a:rPr>
              <a:t> for our audience as they go about setting up collaborations and services in their own states?</a:t>
            </a:r>
            <a:endParaRPr lang="en-US"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22</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9</a:t>
            </a:r>
          </a:p>
        </p:txBody>
      </p:sp>
    </p:spTree>
    <p:extLst>
      <p:ext uri="{BB962C8B-B14F-4D97-AF65-F5344CB8AC3E}">
        <p14:creationId xmlns:p14="http://schemas.microsoft.com/office/powerpoint/2010/main" val="556115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7C1EBB-5DB1-4804-A3A0-418D6756477C}"/>
              </a:ext>
            </a:extLst>
          </p:cNvPr>
          <p:cNvSpPr>
            <a:spLocks noGrp="1"/>
          </p:cNvSpPr>
          <p:nvPr>
            <p:ph type="sldNum" sz="quarter" idx="10"/>
          </p:nvPr>
        </p:nvSpPr>
        <p:spPr/>
        <p:txBody>
          <a:bodyPr/>
          <a:lstStyle/>
          <a:p>
            <a:fld id="{706D636C-90A3-4979-BA37-BAB384B22101}" type="slidenum">
              <a:rPr lang="en-US" smtClean="0"/>
              <a:pPr/>
              <a:t>23</a:t>
            </a:fld>
            <a:endParaRPr lang="en-US"/>
          </a:p>
        </p:txBody>
      </p:sp>
    </p:spTree>
    <p:extLst>
      <p:ext uri="{BB962C8B-B14F-4D97-AF65-F5344CB8AC3E}">
        <p14:creationId xmlns:p14="http://schemas.microsoft.com/office/powerpoint/2010/main" val="1489470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487B74-92EE-41C9-96F9-4C2A8F95D158}"/>
              </a:ext>
            </a:extLst>
          </p:cNvPr>
          <p:cNvSpPr>
            <a:spLocks noGrp="1"/>
          </p:cNvSpPr>
          <p:nvPr>
            <p:ph type="body" sz="half" idx="2"/>
          </p:nvPr>
        </p:nvSpPr>
        <p:spPr>
          <a:xfrm>
            <a:off x="390525" y="1756800"/>
            <a:ext cx="8065318" cy="4514604"/>
          </a:xfrm>
        </p:spPr>
        <p:txBody>
          <a:bodyPr>
            <a:normAutofit/>
          </a:bodyPr>
          <a:lstStyle/>
          <a:p>
            <a:r>
              <a:rPr lang="en-US" sz="2000"/>
              <a:t>(7) Outreach workers must be trained in local office procedures and in the services, benefits, and protections afforded MSFWs by the ES, including </a:t>
            </a:r>
            <a:r>
              <a:rPr lang="en-US" sz="2000" b="1"/>
              <a:t>training on protecting farmworkers against sexual harassment</a:t>
            </a:r>
            <a:r>
              <a:rPr lang="en-US" sz="2000"/>
              <a:t>. While sexual harassment is the primary requirement, training also may include similar issues such as </a:t>
            </a:r>
            <a:r>
              <a:rPr lang="en-US" sz="2000" b="1"/>
              <a:t>sexual coercion, assault, and human trafficking</a:t>
            </a:r>
            <a:r>
              <a:rPr lang="en-US" sz="2000"/>
              <a:t>. Such trainings are intended to help outreach workers </a:t>
            </a:r>
            <a:r>
              <a:rPr lang="en-US" sz="2000" b="1"/>
              <a:t>identify when such issues may be occurring in the fields </a:t>
            </a:r>
            <a:r>
              <a:rPr lang="en-US" sz="2000"/>
              <a:t>and </a:t>
            </a:r>
            <a:r>
              <a:rPr lang="en-US" sz="2000" b="1"/>
              <a:t>how to document and refer the cases</a:t>
            </a:r>
            <a:r>
              <a:rPr lang="en-US" sz="2000"/>
              <a:t> to the appropriate enforcement agencies. They also must be trained in the procedure for informal resolution of complaints. The program for such training must be formulated by the State Administrator, pursuant to uniform guidelines developed by the Employment and Training Administration (ETA). The SMA must be given an opportunity to review and comment on the State's program.</a:t>
            </a:r>
            <a:endParaRPr lang="en-US" sz="2000" b="1"/>
          </a:p>
          <a:p>
            <a:endParaRPr lang="en-US" dirty="0"/>
          </a:p>
        </p:txBody>
      </p:sp>
      <p:sp>
        <p:nvSpPr>
          <p:cNvPr id="3" name="Text Placeholder 2">
            <a:extLst>
              <a:ext uri="{FF2B5EF4-FFF2-40B4-BE49-F238E27FC236}">
                <a16:creationId xmlns:a16="http://schemas.microsoft.com/office/drawing/2014/main" id="{9D2B5D69-EF96-4E38-9521-59A46E765696}"/>
              </a:ext>
            </a:extLst>
          </p:cNvPr>
          <p:cNvSpPr>
            <a:spLocks noGrp="1"/>
          </p:cNvSpPr>
          <p:nvPr>
            <p:ph type="body" sz="half" idx="10"/>
          </p:nvPr>
        </p:nvSpPr>
        <p:spPr/>
        <p:txBody>
          <a:bodyPr/>
          <a:lstStyle/>
          <a:p>
            <a:r>
              <a:rPr lang="en-US" b="1">
                <a:hlinkClick r:id="rId2"/>
              </a:rPr>
              <a:t>§653.107</a:t>
            </a:r>
            <a:r>
              <a:rPr lang="en-US">
                <a:hlinkClick r:id="rId2"/>
              </a:rPr>
              <a:t> (b): </a:t>
            </a:r>
            <a:r>
              <a:rPr lang="en-US" b="1">
                <a:hlinkClick r:id="rId2"/>
              </a:rPr>
              <a:t>Outreach worker responsibilities</a:t>
            </a:r>
            <a:endParaRPr lang="en-US" b="1" dirty="0"/>
          </a:p>
        </p:txBody>
      </p:sp>
      <p:sp>
        <p:nvSpPr>
          <p:cNvPr id="4" name="Slide Number Placeholder 3">
            <a:extLst>
              <a:ext uri="{FF2B5EF4-FFF2-40B4-BE49-F238E27FC236}">
                <a16:creationId xmlns:a16="http://schemas.microsoft.com/office/drawing/2014/main" id="{6A898836-9ABF-4E10-896A-C24724D63955}"/>
              </a:ext>
            </a:extLst>
          </p:cNvPr>
          <p:cNvSpPr>
            <a:spLocks noGrp="1"/>
          </p:cNvSpPr>
          <p:nvPr>
            <p:ph type="sldNum" sz="quarter" idx="11"/>
          </p:nvPr>
        </p:nvSpPr>
        <p:spPr/>
        <p:txBody>
          <a:bodyPr/>
          <a:lstStyle/>
          <a:p>
            <a:fld id="{706D636C-90A3-4979-BA37-BAB384B22101}" type="slidenum">
              <a:rPr lang="en-US" smtClean="0"/>
              <a:pPr/>
              <a:t>24</a:t>
            </a:fld>
            <a:endParaRPr lang="en-US"/>
          </a:p>
        </p:txBody>
      </p:sp>
      <p:sp>
        <p:nvSpPr>
          <p:cNvPr id="5" name="Title 4">
            <a:extLst>
              <a:ext uri="{FF2B5EF4-FFF2-40B4-BE49-F238E27FC236}">
                <a16:creationId xmlns:a16="http://schemas.microsoft.com/office/drawing/2014/main" id="{4AA2D095-79B2-48E6-B1BB-FC18BA88E042}"/>
              </a:ext>
            </a:extLst>
          </p:cNvPr>
          <p:cNvSpPr>
            <a:spLocks noGrp="1"/>
          </p:cNvSpPr>
          <p:nvPr>
            <p:ph type="title"/>
          </p:nvPr>
        </p:nvSpPr>
        <p:spPr/>
        <p:txBody>
          <a:bodyPr/>
          <a:lstStyle/>
          <a:p>
            <a:r>
              <a:rPr lang="en-US"/>
              <a:t>WIOA Regulations</a:t>
            </a:r>
            <a:endParaRPr lang="en-US" dirty="0"/>
          </a:p>
        </p:txBody>
      </p:sp>
    </p:spTree>
    <p:extLst>
      <p:ext uri="{BB962C8B-B14F-4D97-AF65-F5344CB8AC3E}">
        <p14:creationId xmlns:p14="http://schemas.microsoft.com/office/powerpoint/2010/main" val="1125008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US">
                <a:hlinkClick r:id="rId2"/>
              </a:rPr>
              <a:t>TEGL No. 9-12</a:t>
            </a:r>
            <a:r>
              <a:rPr lang="en-US"/>
              <a:t>: Human Trafficking: The Role of the Public Workforce System in the Delivery of Services and Referrals to Victims of Trafficking</a:t>
            </a:r>
          </a:p>
          <a:p>
            <a:r>
              <a:rPr lang="en-US"/>
              <a:t>MOU TEGL</a:t>
            </a:r>
            <a:endParaRPr lang="en-US" dirty="0"/>
          </a:p>
        </p:txBody>
      </p:sp>
      <p:sp>
        <p:nvSpPr>
          <p:cNvPr id="4" name="Slide Number Placeholder 3"/>
          <p:cNvSpPr>
            <a:spLocks noGrp="1"/>
          </p:cNvSpPr>
          <p:nvPr>
            <p:ph type="sldNum" sz="quarter" idx="11"/>
          </p:nvPr>
        </p:nvSpPr>
        <p:spPr/>
        <p:txBody>
          <a:bodyPr/>
          <a:lstStyle/>
          <a:p>
            <a:fld id="{706D636C-90A3-4979-BA37-BAB384B22101}" type="slidenum">
              <a:rPr lang="en-US" smtClean="0"/>
              <a:pPr/>
              <a:t>25</a:t>
            </a:fld>
            <a:endParaRPr lang="en-US"/>
          </a:p>
        </p:txBody>
      </p:sp>
      <p:sp>
        <p:nvSpPr>
          <p:cNvPr id="5" name="Title 4"/>
          <p:cNvSpPr>
            <a:spLocks noGrp="1"/>
          </p:cNvSpPr>
          <p:nvPr>
            <p:ph type="title"/>
          </p:nvPr>
        </p:nvSpPr>
        <p:spPr>
          <a:xfrm>
            <a:off x="2324100" y="409192"/>
            <a:ext cx="6374129" cy="862470"/>
          </a:xfrm>
        </p:spPr>
        <p:txBody>
          <a:bodyPr/>
          <a:lstStyle/>
          <a:p>
            <a:r>
              <a:rPr lang="en-US" dirty="0"/>
              <a:t>Training and Employment Guidance Letter (TEGL)</a:t>
            </a:r>
          </a:p>
        </p:txBody>
      </p:sp>
    </p:spTree>
    <p:extLst>
      <p:ext uri="{BB962C8B-B14F-4D97-AF65-F5344CB8AC3E}">
        <p14:creationId xmlns:p14="http://schemas.microsoft.com/office/powerpoint/2010/main" val="3946543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B7772EF-269F-4291-BE88-2FED5287E897}"/>
              </a:ext>
            </a:extLst>
          </p:cNvPr>
          <p:cNvSpPr>
            <a:spLocks noGrp="1"/>
          </p:cNvSpPr>
          <p:nvPr>
            <p:ph sz="half" idx="1"/>
          </p:nvPr>
        </p:nvSpPr>
        <p:spPr>
          <a:xfrm>
            <a:off x="247430" y="1411749"/>
            <a:ext cx="4361398" cy="5056617"/>
          </a:xfrm>
        </p:spPr>
        <p:txBody>
          <a:bodyPr/>
          <a:lstStyle/>
          <a:p>
            <a:r>
              <a:rPr lang="en-US" sz="2400" dirty="0"/>
              <a:t>Migrant and Seasonal Farmworkers Monitor Advocate System</a:t>
            </a:r>
          </a:p>
          <a:p>
            <a:pPr lvl="2"/>
            <a:r>
              <a:rPr lang="en-US" sz="1400" dirty="0">
                <a:hlinkClick r:id="rId2"/>
              </a:rPr>
              <a:t>https://www.doleta.gov/programs/msfw.cfm</a:t>
            </a:r>
            <a:endParaRPr lang="en-US" sz="1400" dirty="0"/>
          </a:p>
          <a:p>
            <a:pPr lvl="2"/>
            <a:endParaRPr lang="en-US" dirty="0"/>
          </a:p>
        </p:txBody>
      </p:sp>
      <p:sp>
        <p:nvSpPr>
          <p:cNvPr id="7" name="Content Placeholder 6">
            <a:extLst>
              <a:ext uri="{FF2B5EF4-FFF2-40B4-BE49-F238E27FC236}">
                <a16:creationId xmlns:a16="http://schemas.microsoft.com/office/drawing/2014/main" id="{40B874D4-F0B3-474E-9408-860544EAFBFF}"/>
              </a:ext>
            </a:extLst>
          </p:cNvPr>
          <p:cNvSpPr>
            <a:spLocks noGrp="1"/>
          </p:cNvSpPr>
          <p:nvPr>
            <p:ph sz="half" idx="2"/>
          </p:nvPr>
        </p:nvSpPr>
        <p:spPr>
          <a:xfrm>
            <a:off x="4712231" y="1411750"/>
            <a:ext cx="4361430" cy="3230590"/>
          </a:xfrm>
        </p:spPr>
        <p:txBody>
          <a:bodyPr/>
          <a:lstStyle/>
          <a:p>
            <a:r>
              <a:rPr lang="en-US" sz="2400" dirty="0"/>
              <a:t>Agricultural Connection</a:t>
            </a:r>
          </a:p>
          <a:p>
            <a:pPr lvl="2"/>
            <a:r>
              <a:rPr lang="en-US" sz="1400" dirty="0">
                <a:hlinkClick r:id="rId3"/>
              </a:rPr>
              <a:t>https://farmworker.workforcegps.org/</a:t>
            </a:r>
            <a:r>
              <a:rPr lang="en-US" sz="1400" dirty="0"/>
              <a:t> </a:t>
            </a:r>
          </a:p>
          <a:p>
            <a:endParaRPr lang="en-US" dirty="0"/>
          </a:p>
        </p:txBody>
      </p:sp>
      <p:sp>
        <p:nvSpPr>
          <p:cNvPr id="2" name="Slide Number Placeholder 1">
            <a:extLst>
              <a:ext uri="{FF2B5EF4-FFF2-40B4-BE49-F238E27FC236}">
                <a16:creationId xmlns:a16="http://schemas.microsoft.com/office/drawing/2014/main" id="{065D8615-B6E2-4A7E-818D-E96159DE7304}"/>
              </a:ext>
            </a:extLst>
          </p:cNvPr>
          <p:cNvSpPr>
            <a:spLocks noGrp="1"/>
          </p:cNvSpPr>
          <p:nvPr>
            <p:ph type="sldNum" sz="quarter" idx="10"/>
          </p:nvPr>
        </p:nvSpPr>
        <p:spPr/>
        <p:txBody>
          <a:bodyPr/>
          <a:lstStyle/>
          <a:p>
            <a:fld id="{706D636C-90A3-4979-BA37-BAB384B22101}" type="slidenum">
              <a:rPr lang="en-US" smtClean="0"/>
              <a:pPr/>
              <a:t>26</a:t>
            </a:fld>
            <a:endParaRPr lang="en-US"/>
          </a:p>
        </p:txBody>
      </p:sp>
    </p:spTree>
    <p:extLst>
      <p:ext uri="{BB962C8B-B14F-4D97-AF65-F5344CB8AC3E}">
        <p14:creationId xmlns:p14="http://schemas.microsoft.com/office/powerpoint/2010/main" val="2424668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EC64D59-29FA-4179-A338-CB713E8B3EEB}"/>
              </a:ext>
            </a:extLst>
          </p:cNvPr>
          <p:cNvSpPr>
            <a:spLocks noGrp="1"/>
          </p:cNvSpPr>
          <p:nvPr>
            <p:ph idx="1"/>
          </p:nvPr>
        </p:nvSpPr>
        <p:spPr/>
        <p:txBody>
          <a:bodyPr/>
          <a:lstStyle/>
          <a:p>
            <a:r>
              <a:rPr lang="en-US" dirty="0"/>
              <a:t>Jorge </a:t>
            </a:r>
            <a:r>
              <a:rPr lang="en-US" dirty="0" err="1"/>
              <a:t>Acero</a:t>
            </a:r>
            <a:endParaRPr lang="en-US" dirty="0"/>
          </a:p>
          <a:p>
            <a:pPr lvl="1"/>
            <a:r>
              <a:rPr lang="en-US" dirty="0"/>
              <a:t>State Monitor Advocate</a:t>
            </a:r>
          </a:p>
          <a:p>
            <a:pPr lvl="2"/>
            <a:r>
              <a:rPr lang="en-US" dirty="0"/>
              <a:t>Maine Department of Labor</a:t>
            </a:r>
          </a:p>
          <a:p>
            <a:pPr lvl="3"/>
            <a:r>
              <a:rPr lang="en-US" u="sng" dirty="0">
                <a:solidFill>
                  <a:srgbClr val="0000FF"/>
                </a:solidFill>
                <a:ea typeface="Calibri" panose="020F0502020204030204" pitchFamily="34" charset="0"/>
                <a:cs typeface="Times New Roman" panose="02020603050405020304" pitchFamily="18" charset="0"/>
                <a:hlinkClick r:id="rId2"/>
              </a:rPr>
              <a:t>Jorge.a.acero@maine.gov</a:t>
            </a:r>
            <a:endParaRPr lang="en-US" dirty="0"/>
          </a:p>
          <a:p>
            <a:pPr lvl="4"/>
            <a:r>
              <a:rPr lang="en-US" dirty="0"/>
              <a:t>207.623.7928</a:t>
            </a:r>
          </a:p>
          <a:p>
            <a:r>
              <a:rPr lang="en-US" dirty="0"/>
              <a:t>Juan Regalado</a:t>
            </a:r>
          </a:p>
          <a:p>
            <a:pPr lvl="1"/>
            <a:r>
              <a:rPr lang="en-US" dirty="0"/>
              <a:t>National Monitor Advocate</a:t>
            </a:r>
          </a:p>
          <a:p>
            <a:pPr lvl="2"/>
            <a:r>
              <a:rPr lang="en-US" dirty="0"/>
              <a:t>U.S. Department of Labor</a:t>
            </a:r>
          </a:p>
          <a:p>
            <a:pPr lvl="3"/>
            <a:r>
              <a:rPr lang="en-US" dirty="0">
                <a:hlinkClick r:id="rId3"/>
              </a:rPr>
              <a:t>Regalado.juan@dol.gov</a:t>
            </a:r>
            <a:r>
              <a:rPr lang="en-US" dirty="0"/>
              <a:t> </a:t>
            </a:r>
          </a:p>
          <a:p>
            <a:pPr lvl="4"/>
            <a:r>
              <a:rPr lang="en-US" dirty="0"/>
              <a:t>415.625.7904</a:t>
            </a:r>
          </a:p>
        </p:txBody>
      </p:sp>
    </p:spTree>
    <p:extLst>
      <p:ext uri="{BB962C8B-B14F-4D97-AF65-F5344CB8AC3E}">
        <p14:creationId xmlns:p14="http://schemas.microsoft.com/office/powerpoint/2010/main" val="4245420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2103DD-18C2-4FF0-9612-CE3A974CEC6E}"/>
              </a:ext>
            </a:extLst>
          </p:cNvPr>
          <p:cNvSpPr>
            <a:spLocks noGrp="1"/>
          </p:cNvSpPr>
          <p:nvPr>
            <p:ph type="sldNum" sz="quarter" idx="10"/>
          </p:nvPr>
        </p:nvSpPr>
        <p:spPr>
          <a:xfrm>
            <a:off x="8190595" y="6356351"/>
            <a:ext cx="753001" cy="365125"/>
          </a:xfrm>
        </p:spPr>
        <p:txBody>
          <a:bodyPr/>
          <a:lstStyle/>
          <a:p>
            <a:fld id="{78651A17-9376-40A4-9325-34268FB0E92D}" type="slidenum">
              <a:rPr lang="en-US" smtClean="0"/>
              <a:pPr/>
              <a:t>28</a:t>
            </a:fld>
            <a:endParaRPr lang="en-US" dirty="0"/>
          </a:p>
        </p:txBody>
      </p:sp>
    </p:spTree>
    <p:extLst>
      <p:ext uri="{BB962C8B-B14F-4D97-AF65-F5344CB8AC3E}">
        <p14:creationId xmlns:p14="http://schemas.microsoft.com/office/powerpoint/2010/main" val="1488783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D68BA9-AB21-4A23-988F-B0FEAE20B66E}"/>
              </a:ext>
            </a:extLst>
          </p:cNvPr>
          <p:cNvSpPr>
            <a:spLocks noGrp="1"/>
          </p:cNvSpPr>
          <p:nvPr>
            <p:ph type="sldNum" sz="quarter" idx="10"/>
          </p:nvPr>
        </p:nvSpPr>
        <p:spPr/>
        <p:txBody>
          <a:bodyPr/>
          <a:lstStyle/>
          <a:p>
            <a:fld id="{706D636C-90A3-4979-BA37-BAB384B22101}" type="slidenum">
              <a:rPr lang="en-US" smtClean="0"/>
              <a:pPr/>
              <a:t>3</a:t>
            </a:fld>
            <a:endParaRPr lang="en-US"/>
          </a:p>
        </p:txBody>
      </p:sp>
    </p:spTree>
    <p:extLst>
      <p:ext uri="{BB962C8B-B14F-4D97-AF65-F5344CB8AC3E}">
        <p14:creationId xmlns:p14="http://schemas.microsoft.com/office/powerpoint/2010/main" val="2904282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43AF2F-C8D2-45F3-9DD0-5FBC6628D72C}"/>
              </a:ext>
            </a:extLst>
          </p:cNvPr>
          <p:cNvSpPr>
            <a:spLocks noGrp="1"/>
          </p:cNvSpPr>
          <p:nvPr>
            <p:ph idx="1"/>
          </p:nvPr>
        </p:nvSpPr>
        <p:spPr>
          <a:xfrm>
            <a:off x="4190999" y="1757798"/>
            <a:ext cx="3983355" cy="1818203"/>
          </a:xfrm>
        </p:spPr>
        <p:txBody>
          <a:bodyPr/>
          <a:lstStyle/>
          <a:p>
            <a:r>
              <a:rPr lang="en-US"/>
              <a:t>Bhavani Arabandi, Ph.D. </a:t>
            </a:r>
          </a:p>
          <a:p>
            <a:pPr lvl="1"/>
            <a:r>
              <a:rPr lang="en-US">
                <a:solidFill>
                  <a:schemeClr val="tx1"/>
                </a:solidFill>
              </a:rPr>
              <a:t>Workforce Analyst, National Monitor Advocate Team</a:t>
            </a:r>
          </a:p>
          <a:p>
            <a:pPr lvl="1"/>
            <a:r>
              <a:rPr lang="en-US" i="0">
                <a:solidFill>
                  <a:schemeClr val="tx1"/>
                </a:solidFill>
              </a:rPr>
              <a:t>U.S. Department of Labor</a:t>
            </a:r>
            <a:endParaRPr lang="en-US" i="0" dirty="0">
              <a:solidFill>
                <a:schemeClr val="tx1"/>
              </a:solidFill>
            </a:endParaRPr>
          </a:p>
        </p:txBody>
      </p:sp>
      <p:sp>
        <p:nvSpPr>
          <p:cNvPr id="3" name="Slide Number Placeholder 2">
            <a:extLst>
              <a:ext uri="{FF2B5EF4-FFF2-40B4-BE49-F238E27FC236}">
                <a16:creationId xmlns:a16="http://schemas.microsoft.com/office/drawing/2014/main" id="{06618E1A-B751-4EF3-859E-FAFBE09EEC66}"/>
              </a:ext>
            </a:extLst>
          </p:cNvPr>
          <p:cNvSpPr>
            <a:spLocks noGrp="1"/>
          </p:cNvSpPr>
          <p:nvPr>
            <p:ph type="sldNum" sz="quarter" idx="10"/>
          </p:nvPr>
        </p:nvSpPr>
        <p:spPr/>
        <p:txBody>
          <a:bodyPr/>
          <a:lstStyle/>
          <a:p>
            <a:fld id="{706D636C-90A3-4979-BA37-BAB384B22101}" type="slidenum">
              <a:rPr lang="en-US" smtClean="0"/>
              <a:pPr/>
              <a:t>4</a:t>
            </a:fld>
            <a:endParaRPr lang="en-US"/>
          </a:p>
        </p:txBody>
      </p:sp>
      <p:pic>
        <p:nvPicPr>
          <p:cNvPr id="5" name="Picture Placeholder 4"/>
          <p:cNvPicPr>
            <a:picLocks noGrp="1" noChangeAspect="1"/>
          </p:cNvPicPr>
          <p:nvPr>
            <p:ph type="pic" idx="11"/>
          </p:nvPr>
        </p:nvPicPr>
        <p:blipFill>
          <a:blip r:embed="rId2" cstate="hqprint">
            <a:extLst>
              <a:ext uri="{28A0092B-C50C-407E-A947-70E740481C1C}">
                <a14:useLocalDpi xmlns:a14="http://schemas.microsoft.com/office/drawing/2010/main" val="0"/>
              </a:ext>
            </a:extLst>
          </a:blip>
          <a:srcRect l="21175" r="21175"/>
          <a:stretch>
            <a:fillRect/>
          </a:stretch>
        </p:blipFill>
        <p:spPr>
          <a:xfrm>
            <a:off x="2070711" y="1887196"/>
            <a:ext cx="1284784" cy="1485734"/>
          </a:xfrm>
        </p:spPr>
      </p:pic>
      <p:sp>
        <p:nvSpPr>
          <p:cNvPr id="4" name="Rectangle 3"/>
          <p:cNvSpPr/>
          <p:nvPr/>
        </p:nvSpPr>
        <p:spPr>
          <a:xfrm>
            <a:off x="4190999" y="4054099"/>
            <a:ext cx="4572000" cy="1224951"/>
          </a:xfrm>
          <a:prstGeom prst="rect">
            <a:avLst/>
          </a:prstGeom>
        </p:spPr>
        <p:txBody>
          <a:bodyPr>
            <a:spAutoFit/>
          </a:bodyPr>
          <a:lstStyle/>
          <a:p>
            <a:pPr>
              <a:lnSpc>
                <a:spcPct val="115000"/>
              </a:lnSpc>
            </a:pPr>
            <a:r>
              <a:rPr lang="en-US" sz="2400" b="1"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Juan</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Regalado</a:t>
            </a:r>
          </a:p>
          <a:p>
            <a:pPr>
              <a:lnSpc>
                <a:spcPct val="115000"/>
              </a:lnSpc>
            </a:pPr>
            <a:r>
              <a:rPr lang="en-US" sz="2000" i="1" dirty="0"/>
              <a:t>   National Monitor Advocate</a:t>
            </a:r>
          </a:p>
          <a:p>
            <a:pPr>
              <a:lnSpc>
                <a:spcPct val="115000"/>
              </a:lnSpc>
            </a:pPr>
            <a:r>
              <a:rPr lang="en-US" sz="2000" dirty="0"/>
              <a:t>   U.S. Department of Labor</a:t>
            </a:r>
          </a:p>
        </p:txBody>
      </p:sp>
      <p:pic>
        <p:nvPicPr>
          <p:cNvPr id="1026"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2986" y="4054098"/>
            <a:ext cx="1380711" cy="1587577"/>
          </a:xfrm>
          <a:prstGeom prst="rect">
            <a:avLst/>
          </a:prstGeo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a:extLst/>
        </p:spPr>
      </p:pic>
    </p:spTree>
    <p:extLst>
      <p:ext uri="{BB962C8B-B14F-4D97-AF65-F5344CB8AC3E}">
        <p14:creationId xmlns:p14="http://schemas.microsoft.com/office/powerpoint/2010/main" val="1210371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4A4C43-9D9E-4AEC-B6F4-D7F125677847}"/>
              </a:ext>
            </a:extLst>
          </p:cNvPr>
          <p:cNvSpPr>
            <a:spLocks noGrp="1"/>
          </p:cNvSpPr>
          <p:nvPr>
            <p:ph idx="1"/>
          </p:nvPr>
        </p:nvSpPr>
        <p:spPr>
          <a:xfrm>
            <a:off x="4190999" y="2408247"/>
            <a:ext cx="3983355" cy="1818203"/>
          </a:xfrm>
        </p:spPr>
        <p:txBody>
          <a:bodyPr/>
          <a:lstStyle/>
          <a:p>
            <a:pPr indent="457200">
              <a:lnSpc>
                <a:spcPct val="115000"/>
              </a:lnSpc>
            </a:pPr>
            <a:r>
              <a:rPr lang="en-US" dirty="0">
                <a:latin typeface="Arial" panose="020B0604020202020204" pitchFamily="34" charset="0"/>
                <a:ea typeface="Calibri" panose="020F0502020204030204" pitchFamily="34" charset="0"/>
                <a:cs typeface="Arial" panose="020B0604020202020204" pitchFamily="34" charset="0"/>
              </a:rPr>
              <a:t>Jorge </a:t>
            </a:r>
            <a:r>
              <a:rPr lang="en-US" dirty="0" err="1">
                <a:latin typeface="Arial" panose="020B0604020202020204" pitchFamily="34" charset="0"/>
                <a:ea typeface="Calibri" panose="020F0502020204030204" pitchFamily="34" charset="0"/>
                <a:cs typeface="Arial" panose="020B0604020202020204" pitchFamily="34" charset="0"/>
              </a:rPr>
              <a:t>Acero</a:t>
            </a:r>
            <a:endParaRPr lang="en-US" dirty="0">
              <a:latin typeface="Arial" panose="020B0604020202020204" pitchFamily="34" charset="0"/>
              <a:ea typeface="Calibri" panose="020F0502020204030204" pitchFamily="34" charset="0"/>
              <a:cs typeface="Arial" panose="020B0604020202020204" pitchFamily="34" charset="0"/>
            </a:endParaRPr>
          </a:p>
          <a:p>
            <a:pPr lvl="1"/>
            <a:r>
              <a:rPr lang="en-US" i="1" dirty="0"/>
              <a:t>    State Monitor Advocate</a:t>
            </a:r>
          </a:p>
          <a:p>
            <a:pPr lvl="2"/>
            <a:r>
              <a:rPr lang="en-US" dirty="0"/>
              <a:t>  </a:t>
            </a:r>
            <a:r>
              <a:rPr lang="en-US" sz="2000" dirty="0"/>
              <a:t>Maine Department of Labor</a:t>
            </a:r>
          </a:p>
        </p:txBody>
      </p:sp>
      <p:sp>
        <p:nvSpPr>
          <p:cNvPr id="3" name="Slide Number Placeholder 2">
            <a:extLst>
              <a:ext uri="{FF2B5EF4-FFF2-40B4-BE49-F238E27FC236}">
                <a16:creationId xmlns:a16="http://schemas.microsoft.com/office/drawing/2014/main" id="{3695DFCD-7B15-48DD-8149-0E8ABCBC59DF}"/>
              </a:ext>
            </a:extLst>
          </p:cNvPr>
          <p:cNvSpPr>
            <a:spLocks noGrp="1"/>
          </p:cNvSpPr>
          <p:nvPr>
            <p:ph type="sldNum" sz="quarter" idx="10"/>
          </p:nvPr>
        </p:nvSpPr>
        <p:spPr/>
        <p:txBody>
          <a:bodyPr/>
          <a:lstStyle/>
          <a:p>
            <a:fld id="{706D636C-90A3-4979-BA37-BAB384B22101}" type="slidenum">
              <a:rPr lang="en-US" smtClean="0"/>
              <a:pPr/>
              <a:t>5</a:t>
            </a:fld>
            <a:endParaRPr lang="en-US"/>
          </a:p>
        </p:txBody>
      </p:sp>
      <p:pic>
        <p:nvPicPr>
          <p:cNvPr id="5" name="Picture Placeholder 4" descr="A close up of a person&#10;&#10;Description generated with high confidence">
            <a:extLst>
              <a:ext uri="{FF2B5EF4-FFF2-40B4-BE49-F238E27FC236}">
                <a16:creationId xmlns:a16="http://schemas.microsoft.com/office/drawing/2014/main" id="{8ECEB206-8D6E-47A9-BE60-C0338DE02981}"/>
              </a:ext>
            </a:extLst>
          </p:cNvPr>
          <p:cNvPicPr>
            <a:picLocks noGrp="1" noChangeAspect="1"/>
          </p:cNvPicPr>
          <p:nvPr>
            <p:ph type="pic" idx="11"/>
          </p:nvPr>
        </p:nvPicPr>
        <p:blipFill>
          <a:blip r:embed="rId2">
            <a:extLst>
              <a:ext uri="{28A0092B-C50C-407E-A947-70E740481C1C}">
                <a14:useLocalDpi xmlns:a14="http://schemas.microsoft.com/office/drawing/2010/main" val="0"/>
              </a:ext>
            </a:extLst>
          </a:blip>
          <a:srcRect l="6136" r="6136"/>
          <a:stretch>
            <a:fillRect/>
          </a:stretch>
        </p:blipFill>
        <p:spPr/>
      </p:pic>
    </p:spTree>
    <p:extLst>
      <p:ext uri="{BB962C8B-B14F-4D97-AF65-F5344CB8AC3E}">
        <p14:creationId xmlns:p14="http://schemas.microsoft.com/office/powerpoint/2010/main" val="56106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E22188-D1D2-45BA-AC90-706C412C915B}"/>
              </a:ext>
            </a:extLst>
          </p:cNvPr>
          <p:cNvSpPr>
            <a:spLocks noGrp="1"/>
          </p:cNvSpPr>
          <p:nvPr>
            <p:ph idx="1"/>
          </p:nvPr>
        </p:nvSpPr>
        <p:spPr/>
        <p:txBody>
          <a:bodyPr>
            <a:noAutofit/>
          </a:bodyPr>
          <a:lstStyle/>
          <a:p>
            <a:pPr marL="0" indent="0">
              <a:buNone/>
            </a:pPr>
            <a:endParaRPr lang="en-US" b="1" dirty="0"/>
          </a:p>
          <a:p>
            <a:pPr marL="0" indent="0">
              <a:spcAft>
                <a:spcPts val="600"/>
              </a:spcAft>
              <a:buNone/>
            </a:pPr>
            <a:r>
              <a:rPr lang="en-US" sz="3000" i="1" dirty="0">
                <a:ln w="0"/>
                <a:gradFill>
                  <a:gsLst>
                    <a:gs pos="0">
                      <a:schemeClr val="accent5">
                        <a:lumMod val="50000"/>
                      </a:schemeClr>
                    </a:gs>
                    <a:gs pos="50000">
                      <a:schemeClr val="accent5"/>
                    </a:gs>
                    <a:gs pos="100000">
                      <a:schemeClr val="accent5">
                        <a:lumMod val="60000"/>
                        <a:lumOff val="40000"/>
                      </a:schemeClr>
                    </a:gs>
                  </a:gsLst>
                  <a:lin ang="5400000"/>
                </a:gradFill>
                <a:effectLst/>
              </a:rPr>
              <a:t>To learn about:</a:t>
            </a:r>
          </a:p>
          <a:p>
            <a:pPr marL="548640" lvl="0" indent="-365760">
              <a:lnSpc>
                <a:spcPct val="95000"/>
              </a:lnSpc>
            </a:pPr>
            <a:r>
              <a:rPr lang="en-US" sz="2200" dirty="0"/>
              <a:t>The prevalence of sexual harassment and human trafficking within the farmworker community;</a:t>
            </a:r>
          </a:p>
          <a:p>
            <a:pPr marL="548640" lvl="0" indent="-365760">
              <a:lnSpc>
                <a:spcPct val="95000"/>
              </a:lnSpc>
            </a:pPr>
            <a:r>
              <a:rPr lang="en-US" sz="2200" dirty="0"/>
              <a:t>WIOA regulation on sexual harassment and human trafficking;</a:t>
            </a:r>
          </a:p>
          <a:p>
            <a:pPr marL="548640" lvl="0" indent="-365760">
              <a:lnSpc>
                <a:spcPct val="95000"/>
              </a:lnSpc>
            </a:pPr>
            <a:r>
              <a:rPr lang="en-US" sz="2200" dirty="0"/>
              <a:t>Leveraging resources and support from state administration and partners;</a:t>
            </a:r>
          </a:p>
          <a:p>
            <a:pPr marL="548640" lvl="0" indent="-365760">
              <a:lnSpc>
                <a:spcPct val="95000"/>
              </a:lnSpc>
            </a:pPr>
            <a:r>
              <a:rPr lang="en-US" sz="2200" dirty="0"/>
              <a:t>Developing a sexual harassment and human trafficking training plan that outlines audience, needs, objectives, strategy, and key training contents. </a:t>
            </a:r>
            <a:endParaRPr lang="en-US" sz="2200" b="1" dirty="0"/>
          </a:p>
          <a:p>
            <a:endParaRPr lang="en-US" dirty="0"/>
          </a:p>
        </p:txBody>
      </p:sp>
      <p:sp>
        <p:nvSpPr>
          <p:cNvPr id="3" name="Slide Number Placeholder 2">
            <a:extLst>
              <a:ext uri="{FF2B5EF4-FFF2-40B4-BE49-F238E27FC236}">
                <a16:creationId xmlns:a16="http://schemas.microsoft.com/office/drawing/2014/main" id="{E296C4BC-6A15-44C1-B2D2-31CC1EE831EF}"/>
              </a:ext>
            </a:extLst>
          </p:cNvPr>
          <p:cNvSpPr>
            <a:spLocks noGrp="1"/>
          </p:cNvSpPr>
          <p:nvPr>
            <p:ph type="sldNum" sz="quarter" idx="10"/>
          </p:nvPr>
        </p:nvSpPr>
        <p:spPr/>
        <p:txBody>
          <a:bodyPr/>
          <a:lstStyle/>
          <a:p>
            <a:fld id="{706D636C-90A3-4979-BA37-BAB384B22101}" type="slidenum">
              <a:rPr lang="en-US" smtClean="0"/>
              <a:pPr/>
              <a:t>6</a:t>
            </a:fld>
            <a:endParaRPr lang="en-US"/>
          </a:p>
        </p:txBody>
      </p:sp>
      <p:sp>
        <p:nvSpPr>
          <p:cNvPr id="4" name="Rectangle 3">
            <a:extLst>
              <a:ext uri="{FF2B5EF4-FFF2-40B4-BE49-F238E27FC236}">
                <a16:creationId xmlns:a16="http://schemas.microsoft.com/office/drawing/2014/main" id="{711F25AD-B9E8-4058-A805-92B8AE7905E9}"/>
              </a:ext>
            </a:extLst>
          </p:cNvPr>
          <p:cNvSpPr/>
          <p:nvPr/>
        </p:nvSpPr>
        <p:spPr>
          <a:xfrm rot="5400000">
            <a:off x="1965981" y="901236"/>
            <a:ext cx="27432" cy="265176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8244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Webinar Format: Live Podcast</a:t>
            </a:r>
            <a:endParaRPr lang="en-US" dirty="0"/>
          </a:p>
        </p:txBody>
      </p:sp>
      <p:sp>
        <p:nvSpPr>
          <p:cNvPr id="3" name="Content Placeholder 2"/>
          <p:cNvSpPr>
            <a:spLocks noGrp="1"/>
          </p:cNvSpPr>
          <p:nvPr>
            <p:ph idx="1"/>
          </p:nvPr>
        </p:nvSpPr>
        <p:spPr>
          <a:xfrm>
            <a:off x="628650" y="1661558"/>
            <a:ext cx="7955280" cy="4406348"/>
          </a:xfrm>
        </p:spPr>
        <p:txBody>
          <a:bodyPr>
            <a:noAutofit/>
          </a:bodyPr>
          <a:lstStyle/>
          <a:p>
            <a:pPr marL="0" indent="0">
              <a:spcAft>
                <a:spcPts val="600"/>
              </a:spcAft>
              <a:buSzPct val="130000"/>
              <a:buNone/>
            </a:pPr>
            <a:r>
              <a:rPr lang="en-US" sz="3000" i="1" dirty="0">
                <a:ln w="0"/>
                <a:gradFill>
                  <a:gsLst>
                    <a:gs pos="0">
                      <a:schemeClr val="accent5">
                        <a:lumMod val="50000"/>
                      </a:schemeClr>
                    </a:gs>
                    <a:gs pos="50000">
                      <a:schemeClr val="accent5"/>
                    </a:gs>
                    <a:gs pos="100000">
                      <a:schemeClr val="accent5">
                        <a:lumMod val="60000"/>
                        <a:lumOff val="40000"/>
                      </a:schemeClr>
                    </a:gs>
                  </a:gsLst>
                  <a:lin ang="5400000"/>
                </a:gradFill>
                <a:effectLst/>
              </a:rPr>
              <a:t>Questions to be discussed:</a:t>
            </a:r>
          </a:p>
          <a:p>
            <a:pPr marL="548640" indent="-365760"/>
            <a:r>
              <a:rPr lang="en-US" sz="2100" dirty="0"/>
              <a:t>What was the driving force behind WIOA regulations &amp; state level work?</a:t>
            </a:r>
          </a:p>
          <a:p>
            <a:pPr marL="548640" indent="-365760"/>
            <a:r>
              <a:rPr lang="en-US" sz="2100" dirty="0"/>
              <a:t>How does it relate to the Department of Labor’s mission? </a:t>
            </a:r>
          </a:p>
          <a:p>
            <a:pPr marL="548640" indent="-365760"/>
            <a:r>
              <a:rPr lang="en-US" sz="2100" dirty="0"/>
              <a:t>How did Maine lay the ground work for this?</a:t>
            </a:r>
          </a:p>
          <a:p>
            <a:pPr marL="548640" indent="-365760"/>
            <a:r>
              <a:rPr lang="en-US" sz="2100" dirty="0"/>
              <a:t>What are some of the challenges you faced?</a:t>
            </a:r>
          </a:p>
          <a:p>
            <a:pPr marL="548640" indent="-365760"/>
            <a:r>
              <a:rPr lang="en-US" sz="2100" dirty="0"/>
              <a:t>What is the impact?</a:t>
            </a:r>
          </a:p>
          <a:p>
            <a:pPr marL="548640" indent="-365760"/>
            <a:r>
              <a:rPr lang="en-US" sz="2100" dirty="0"/>
              <a:t>Would this training be useful for other programs? </a:t>
            </a:r>
          </a:p>
          <a:p>
            <a:endParaRPr lang="en-US" sz="2100"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7</a:t>
            </a:fld>
            <a:endParaRPr lang="en-US"/>
          </a:p>
        </p:txBody>
      </p:sp>
      <p:sp>
        <p:nvSpPr>
          <p:cNvPr id="8" name="Rectangle 7">
            <a:extLst>
              <a:ext uri="{FF2B5EF4-FFF2-40B4-BE49-F238E27FC236}">
                <a16:creationId xmlns:a16="http://schemas.microsoft.com/office/drawing/2014/main" id="{C0C1D1AB-C93B-4739-A690-CF4BC013027A}"/>
              </a:ext>
            </a:extLst>
          </p:cNvPr>
          <p:cNvSpPr/>
          <p:nvPr/>
        </p:nvSpPr>
        <p:spPr>
          <a:xfrm rot="5400000">
            <a:off x="3042941" y="-333204"/>
            <a:ext cx="27432" cy="512064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18E9B8-1CAA-40B9-8237-9D38E839DC13}"/>
              </a:ext>
            </a:extLst>
          </p:cNvPr>
          <p:cNvSpPr/>
          <p:nvPr/>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0385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5ABB9CD-52F3-4CA1-A50D-B1CA4DFA8EB3}"/>
              </a:ext>
            </a:extLst>
          </p:cNvPr>
          <p:cNvSpPr txBox="1"/>
          <p:nvPr/>
        </p:nvSpPr>
        <p:spPr>
          <a:xfrm>
            <a:off x="349734" y="4228857"/>
            <a:ext cx="2439789" cy="338554"/>
          </a:xfrm>
          <a:prstGeom prst="rect">
            <a:avLst/>
          </a:prstGeom>
          <a:noFill/>
        </p:spPr>
        <p:txBody>
          <a:bodyPr wrap="square" rtlCol="0">
            <a:spAutoFit/>
          </a:bodyPr>
          <a:lstStyle/>
          <a:p>
            <a:r>
              <a:rPr lang="en-US" sz="800" dirty="0" err="1">
                <a:solidFill>
                  <a:schemeClr val="bg1">
                    <a:lumMod val="75000"/>
                  </a:schemeClr>
                </a:solidFill>
              </a:rPr>
              <a:t>Yeung,B</a:t>
            </a:r>
            <a:r>
              <a:rPr lang="en-US" sz="800" dirty="0">
                <a:solidFill>
                  <a:schemeClr val="bg1">
                    <a:lumMod val="75000"/>
                  </a:schemeClr>
                </a:solidFill>
              </a:rPr>
              <a:t> 2013 "Female Workers Face Rape, Harassment in U.S. Agriculture Industry" PBS</a:t>
            </a:r>
            <a:endParaRPr lang="en-US" dirty="0"/>
          </a:p>
        </p:txBody>
      </p:sp>
      <p:sp>
        <p:nvSpPr>
          <p:cNvPr id="2" name="TextBox 1">
            <a:extLst>
              <a:ext uri="{FF2B5EF4-FFF2-40B4-BE49-F238E27FC236}">
                <a16:creationId xmlns:a16="http://schemas.microsoft.com/office/drawing/2014/main" id="{A8B2FE5D-742F-4CDC-B1E3-78B83BF8341B}"/>
              </a:ext>
            </a:extLst>
          </p:cNvPr>
          <p:cNvSpPr txBox="1"/>
          <p:nvPr/>
        </p:nvSpPr>
        <p:spPr>
          <a:xfrm>
            <a:off x="6781800" y="3963073"/>
            <a:ext cx="2439789" cy="738664"/>
          </a:xfrm>
          <a:prstGeom prst="rect">
            <a:avLst/>
          </a:prstGeom>
          <a:noFill/>
        </p:spPr>
        <p:txBody>
          <a:bodyPr wrap="square" rtlCol="0">
            <a:spAutoFit/>
          </a:bodyPr>
          <a:lstStyle/>
          <a:p>
            <a:r>
              <a:rPr lang="en-US" sz="800" dirty="0" err="1">
                <a:solidFill>
                  <a:schemeClr val="bg1">
                    <a:lumMod val="75000"/>
                  </a:schemeClr>
                </a:solidFill>
              </a:rPr>
              <a:t>Campesinas,A</a:t>
            </a:r>
            <a:r>
              <a:rPr lang="en-US" sz="800" dirty="0">
                <a:solidFill>
                  <a:schemeClr val="bg1">
                    <a:lumMod val="75000"/>
                  </a:schemeClr>
                </a:solidFill>
              </a:rPr>
              <a:t> 2017 "700,000 Female Farmworkers Say They Stand With Hollywood Actors Against Sexual Assault" Time</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164" y="471169"/>
            <a:ext cx="3925297" cy="3739906"/>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120" y="2421400"/>
            <a:ext cx="3503805" cy="357935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8264" y="950119"/>
            <a:ext cx="4421443" cy="2953105"/>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7504" y="1707356"/>
            <a:ext cx="3932822" cy="4039115"/>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11" name="TextBox 10">
            <a:extLst>
              <a:ext uri="{FF2B5EF4-FFF2-40B4-BE49-F238E27FC236}">
                <a16:creationId xmlns:a16="http://schemas.microsoft.com/office/drawing/2014/main" id="{9E71BBD3-A71E-4BB1-925B-11DABDD9F004}"/>
              </a:ext>
            </a:extLst>
          </p:cNvPr>
          <p:cNvSpPr txBox="1"/>
          <p:nvPr/>
        </p:nvSpPr>
        <p:spPr>
          <a:xfrm>
            <a:off x="4873925" y="5806320"/>
            <a:ext cx="2636789" cy="338554"/>
          </a:xfrm>
          <a:prstGeom prst="rect">
            <a:avLst/>
          </a:prstGeom>
          <a:noFill/>
        </p:spPr>
        <p:txBody>
          <a:bodyPr wrap="square" rtlCol="0">
            <a:spAutoFit/>
          </a:bodyPr>
          <a:lstStyle/>
          <a:p>
            <a:r>
              <a:rPr lang="en-US" sz="800" dirty="0" err="1">
                <a:solidFill>
                  <a:schemeClr val="bg1">
                    <a:lumMod val="75000"/>
                  </a:schemeClr>
                </a:solidFill>
              </a:rPr>
              <a:t>Ramchandani</a:t>
            </a:r>
            <a:r>
              <a:rPr lang="en-US" sz="800" dirty="0">
                <a:solidFill>
                  <a:schemeClr val="bg1">
                    <a:lumMod val="75000"/>
                  </a:schemeClr>
                </a:solidFill>
              </a:rPr>
              <a:t>, A 2018 "There's a Sexual-Harassment Epidemic on America’s Farms" The Atlantic</a:t>
            </a:r>
            <a:endParaRPr lang="en-US" dirty="0"/>
          </a:p>
        </p:txBody>
      </p:sp>
      <p:sp>
        <p:nvSpPr>
          <p:cNvPr id="12" name="TextBox 11">
            <a:extLst>
              <a:ext uri="{FF2B5EF4-FFF2-40B4-BE49-F238E27FC236}">
                <a16:creationId xmlns:a16="http://schemas.microsoft.com/office/drawing/2014/main" id="{B9C4574A-E651-4A3F-8F00-C0EC641CF5AE}"/>
              </a:ext>
            </a:extLst>
          </p:cNvPr>
          <p:cNvSpPr txBox="1"/>
          <p:nvPr/>
        </p:nvSpPr>
        <p:spPr>
          <a:xfrm>
            <a:off x="1259875" y="6018532"/>
            <a:ext cx="2439789" cy="338554"/>
          </a:xfrm>
          <a:prstGeom prst="rect">
            <a:avLst/>
          </a:prstGeom>
          <a:noFill/>
        </p:spPr>
        <p:txBody>
          <a:bodyPr wrap="square" rtlCol="0">
            <a:spAutoFit/>
          </a:bodyPr>
          <a:lstStyle/>
          <a:p>
            <a:r>
              <a:rPr lang="en-US" sz="800" dirty="0" err="1">
                <a:solidFill>
                  <a:schemeClr val="bg1">
                    <a:lumMod val="75000"/>
                  </a:schemeClr>
                </a:solidFill>
              </a:rPr>
              <a:t>Bacon,D</a:t>
            </a:r>
            <a:r>
              <a:rPr lang="en-US" sz="800" dirty="0">
                <a:solidFill>
                  <a:schemeClr val="bg1">
                    <a:lumMod val="75000"/>
                  </a:schemeClr>
                </a:solidFill>
              </a:rPr>
              <a:t> 2016"Protect Female Farmworkers" New York Times</a:t>
            </a:r>
            <a:endParaRPr lang="en-US" dirty="0"/>
          </a:p>
        </p:txBody>
      </p:sp>
    </p:spTree>
    <p:extLst>
      <p:ext uri="{BB962C8B-B14F-4D97-AF65-F5344CB8AC3E}">
        <p14:creationId xmlns:p14="http://schemas.microsoft.com/office/powerpoint/2010/main" val="1747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34632FC-A9ED-4D02-B3FE-14BE6E4CB9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7374" y="2454029"/>
            <a:ext cx="4326094" cy="2885504"/>
          </a:xfrm>
          <a:prstGeom prst="rect">
            <a:avLst/>
          </a:prstGeom>
          <a:ln>
            <a:noFill/>
          </a:ln>
          <a:effectLst>
            <a:softEdge rad="317500"/>
          </a:effectLst>
        </p:spPr>
      </p:pic>
      <p:sp>
        <p:nvSpPr>
          <p:cNvPr id="11" name="Rectangle 10">
            <a:extLst>
              <a:ext uri="{FF2B5EF4-FFF2-40B4-BE49-F238E27FC236}">
                <a16:creationId xmlns:a16="http://schemas.microsoft.com/office/drawing/2014/main" id="{E6E153B5-E99E-44F1-8D15-64B072A03DFE}"/>
              </a:ext>
            </a:extLst>
          </p:cNvPr>
          <p:cNvSpPr/>
          <p:nvPr/>
        </p:nvSpPr>
        <p:spPr>
          <a:xfrm rot="5400000">
            <a:off x="4141103" y="-2652266"/>
            <a:ext cx="861789"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AutoShape 2" descr="Image result for sexual harassment in agriculture fields"/>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7" name="Picture 6"/>
          <p:cNvPicPr>
            <a:picLocks noChangeAspect="1"/>
          </p:cNvPicPr>
          <p:nvPr/>
        </p:nvPicPr>
        <p:blipFill>
          <a:blip r:embed="rId3"/>
          <a:stretch>
            <a:fillRect/>
          </a:stretch>
        </p:blipFill>
        <p:spPr>
          <a:xfrm>
            <a:off x="230981" y="2649271"/>
            <a:ext cx="4572000" cy="2528888"/>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10" name="Title 1">
            <a:extLst>
              <a:ext uri="{FF2B5EF4-FFF2-40B4-BE49-F238E27FC236}">
                <a16:creationId xmlns:a16="http://schemas.microsoft.com/office/drawing/2014/main" id="{47C333D4-5CAE-48FE-988B-A1EAF0E1E5A0}"/>
              </a:ext>
            </a:extLst>
          </p:cNvPr>
          <p:cNvSpPr txBox="1">
            <a:spLocks/>
          </p:cNvSpPr>
          <p:nvPr/>
        </p:nvSpPr>
        <p:spPr>
          <a:xfrm>
            <a:off x="776288" y="995365"/>
            <a:ext cx="7863840" cy="13213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Sexual Harassment</a:t>
            </a:r>
          </a:p>
        </p:txBody>
      </p:sp>
    </p:spTree>
    <p:extLst>
      <p:ext uri="{BB962C8B-B14F-4D97-AF65-F5344CB8AC3E}">
        <p14:creationId xmlns:p14="http://schemas.microsoft.com/office/powerpoint/2010/main" val="3953864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4&quot;&gt;&lt;property id=&quot;20148&quot; value=&quot;5&quot;/&gt;&lt;property id=&quot;20300&quot; value=&quot;Slide 1 - &amp;quot;Getting to know our partners:  What role do you play in your organization?&amp;quot;&quot;/&gt;&lt;property id=&quot;20307&quot; value=&quot;317&quot;/&gt;&lt;/object&gt;&lt;object type=&quot;3&quot; unique_id=&quot;10005&quot;&gt;&lt;property id=&quot;20148&quot; value=&quot;5&quot;/&gt;&lt;property id=&quot;20300&quot; value=&quot;Slide 2 - &amp;quot;Protecting Farmworkers from Sexual Harassment &amp;amp; Human Trafficking&amp;quot;&quot;/&gt;&lt;property id=&quot;20307&quot; value=&quot;287&quot;/&gt;&lt;/object&gt;&lt;object type=&quot;3&quot; unique_id=&quot;10006&quot;&gt;&lt;property id=&quot;20148&quot; value=&quot;5&quot;/&gt;&lt;property id=&quot;20300&quot; value=&quot;Slide 3&quot;/&gt;&lt;property id=&quot;20307&quot; value=&quot;272&quot;/&gt;&lt;/object&gt;&lt;object type=&quot;3&quot; unique_id=&quot;10007&quot;&gt;&lt;property id=&quot;20148&quot; value=&quot;5&quot;/&gt;&lt;property id=&quot;20300&quot; value=&quot;Slide 4&quot;/&gt;&lt;property id=&quot;20307&quot; value=&quot;280&quot;/&gt;&lt;/object&gt;&lt;object type=&quot;3&quot; unique_id=&quot;10008&quot;&gt;&lt;property id=&quot;20148&quot; value=&quot;5&quot;/&gt;&lt;property id=&quot;20300&quot; value=&quot;Slide 5&quot;/&gt;&lt;property id=&quot;20307&quot; value=&quot;273&quot;/&gt;&lt;/object&gt;&lt;object type=&quot;3&quot; unique_id=&quot;10009&quot;&gt;&lt;property id=&quot;20148&quot; value=&quot;5&quot;/&gt;&lt;property id=&quot;20300&quot; value=&quot;Slide 6&quot;/&gt;&lt;property id=&quot;20307&quot; value=&quot;286&quot;/&gt;&lt;/object&gt;&lt;object type=&quot;3&quot; unique_id=&quot;10010&quot;&gt;&lt;property id=&quot;20148&quot; value=&quot;5&quot;/&gt;&lt;property id=&quot;20300&quot; value=&quot;Slide 7 - &amp;quot;Webinar Format: Live Podcast&amp;quot;&quot;/&gt;&lt;property id=&quot;20307&quot; value=&quot;290&quot;/&gt;&lt;/object&gt;&lt;object type=&quot;3&quot; unique_id=&quot;10011&quot;&gt;&lt;property id=&quot;20148&quot; value=&quot;5&quot;/&gt;&lt;property id=&quot;20300&quot; value=&quot;Slide 8&quot;/&gt;&lt;property id=&quot;20307&quot; value=&quot;313&quot;/&gt;&lt;/object&gt;&lt;object type=&quot;3&quot; unique_id=&quot;10012&quot;&gt;&lt;property id=&quot;20148&quot; value=&quot;5&quot;/&gt;&lt;property id=&quot;20300&quot; value=&quot;Slide 9&quot;/&gt;&lt;property id=&quot;20307&quot; value=&quot;314&quot;/&gt;&lt;/object&gt;&lt;object type=&quot;3&quot; unique_id=&quot;10013&quot;&gt;&lt;property id=&quot;20148&quot; value=&quot;5&quot;/&gt;&lt;property id=&quot;20300&quot; value=&quot;Slide 10&quot;/&gt;&lt;property id=&quot;20307&quot; value=&quot;315&quot;/&gt;&lt;/object&gt;&lt;object type=&quot;3&quot; unique_id=&quot;10014&quot;&gt;&lt;property id=&quot;20148&quot; value=&quot;5&quot;/&gt;&lt;property id=&quot;20300&quot; value=&quot;Slide 11 - &amp;quot;What is the prevalence of sexual harassment and human trafficking among farmworkers or others in your state?&amp;quot;&quot;/&gt;&lt;property id=&quot;20307&quot; value=&quot;301&quot;/&gt;&lt;/object&gt;&lt;object type=&quot;3&quot; unique_id=&quot;10015&quot;&gt;&lt;property id=&quot;20148&quot; value=&quot;5&quot;/&gt;&lt;property id=&quot;20300&quot; value=&quot;Slide 12 - &amp;quot;What was the driving force? &amp;quot;&quot;/&gt;&lt;property id=&quot;20307&quot; value=&quot;304&quot;/&gt;&lt;/object&gt;&lt;object type=&quot;3&quot; unique_id=&quot;10016&quot;&gt;&lt;property id=&quot;20148&quot; value=&quot;5&quot;/&gt;&lt;property id=&quot;20300&quot; value=&quot;Slide 13 - &amp;quot;What was the driving force behind your involvement in this initiative?&amp;quot;&quot;/&gt;&lt;property id=&quot;20307&quot; value=&quot;303&quot;/&gt;&lt;/object&gt;&lt;object type=&quot;3&quot; unique_id=&quot;10017&quot;&gt;&lt;property id=&quot;20148&quot; value=&quot;5&quot;/&gt;&lt;property id=&quot;20300&quot; value=&quot;Slide 14 - &amp;quot;How does it relate to the Department of Labor’s mission? &amp;quot;&quot;/&gt;&lt;property id=&quot;20307&quot; value=&quot;305&quot;/&gt;&lt;/object&gt;&lt;object type=&quot;3&quot; unique_id=&quot;10018&quot;&gt;&lt;property id=&quot;20148&quot; value=&quot;5&quot;/&gt;&lt;property id=&quot;20300&quot; value=&quot;Slide 15 - &amp;quot;How did you lay the ground work for this? &amp;quot;&quot;/&gt;&lt;property id=&quot;20307&quot; value=&quot;306&quot;/&gt;&lt;/object&gt;&lt;object type=&quot;3&quot; unique_id=&quot;10019&quot;&gt;&lt;property id=&quot;20148&quot; value=&quot;5&quot;/&gt;&lt;property id=&quot;20300&quot; value=&quot;Slide 16 - &amp;quot;Are you a member of a Human Trafficking Taskforce  (at any level)? &amp;quot;&quot;/&gt;&lt;property id=&quot;20307&quot; value=&quot;318&quot;/&gt;&lt;/object&gt;&lt;object type=&quot;3&quot; unique_id=&quot;10020&quot;&gt;&lt;property id=&quot;20148&quot; value=&quot;5&quot;/&gt;&lt;property id=&quot;20300&quot; value=&quot;Slide 17 - &amp;quot;How did you keep the ground swell going? How are you going to sustain this?&amp;quot;&quot;/&gt;&lt;property id=&quot;20307&quot; value=&quot;307&quot;/&gt;&lt;/object&gt;&lt;object type=&quot;3&quot; unique_id=&quot;10021&quot;&gt;&lt;property id=&quot;20148&quot; value=&quot;5&quot;/&gt;&lt;property id=&quot;20300&quot; value=&quot;Slide 18 - &amp;quot;What are some of the challenges you faced and how did you overcome them or change them into opportunities? &amp;quot;&quot;/&gt;&lt;property id=&quot;20307&quot; value=&quot;308&quot;/&gt;&lt;/object&gt;&lt;object type=&quot;3&quot; unique_id=&quot;10022&quot;&gt;&lt;property id=&quot;20148&quot; value=&quot;5&quot;/&gt;&lt;property id=&quot;20300&quot; value=&quot;Slide 19 - &amp;quot;As a result of the efforts you’ve described today, what is the impact? &amp;quot;&quot;/&gt;&lt;property id=&quot;20307&quot; value=&quot;309&quot;/&gt;&lt;/object&gt;&lt;object type=&quot;3&quot; unique_id=&quot;10023&quot;&gt;&lt;property id=&quot;20148&quot; value=&quot;5&quot;/&gt;&lt;property id=&quot;20300&quot; value=&quot;Slide 20 - &amp;quot;How would this training be useful for other programs such as Youth Build, adult services, and AJC staff? Do you ha&quot;/&gt;&lt;property id=&quot;20307&quot; value=&quot;310&quot;/&gt;&lt;/object&gt;&lt;object type=&quot;3&quot; unique_id=&quot;10024&quot;&gt;&lt;property id=&quot;20148&quot; value=&quot;5&quot;/&gt;&lt;property id=&quot;20300&quot; value=&quot;Slide 21 - &amp;quot;Has your organization provided or developed any training on combating sexual harassment and human trafficking?&amp;quot;&quot;/&gt;&lt;property id=&quot;20307&quot; value=&quot;271&quot;/&gt;&lt;/object&gt;&lt;object type=&quot;3&quot; unique_id=&quot;10025&quot;&gt;&lt;property id=&quot;20148&quot; value=&quot;5&quot;/&gt;&lt;property id=&quot;20300&quot; value=&quot;Slide 22 - &amp;quot;Any last take-aways for our audience as they go about setting up collaborations and services in their own states?&amp;quot;&quot;/&gt;&lt;property id=&quot;20307&quot; value=&quot;311&quot;/&gt;&lt;/object&gt;&lt;object type=&quot;3&quot; unique_id=&quot;10026&quot;&gt;&lt;property id=&quot;20148&quot; value=&quot;5&quot;/&gt;&lt;property id=&quot;20300&quot; value=&quot;Slide 23&quot;/&gt;&lt;property id=&quot;20307&quot; value=&quot;281&quot;/&gt;&lt;/object&gt;&lt;object type=&quot;3&quot; unique_id=&quot;10027&quot;&gt;&lt;property id=&quot;20148&quot; value=&quot;5&quot;/&gt;&lt;property id=&quot;20300&quot; value=&quot;Slide 24 - &amp;quot;WIOA Regulations&amp;quot;&quot;/&gt;&lt;property id=&quot;20307&quot; value=&quot;285&quot;/&gt;&lt;/object&gt;&lt;object type=&quot;3&quot; unique_id=&quot;10028&quot;&gt;&lt;property id=&quot;20148&quot; value=&quot;5&quot;/&gt;&lt;property id=&quot;20300&quot; value=&quot;Slide 25 - &amp;quot;Training and Employment Guidance Letter (TEGL)&amp;quot;&quot;/&gt;&lt;property id=&quot;20307&quot; value=&quot;312&quot;/&gt;&lt;/object&gt;&lt;object type=&quot;3&quot; unique_id=&quot;10029&quot;&gt;&lt;property id=&quot;20148&quot; value=&quot;5&quot;/&gt;&lt;property id=&quot;20300&quot; value=&quot;Slide 26&quot;/&gt;&lt;property id=&quot;20307&quot; value=&quot;284&quot;/&gt;&lt;/object&gt;&lt;object type=&quot;3&quot; unique_id=&quot;10030&quot;&gt;&lt;property id=&quot;20148&quot; value=&quot;5&quot;/&gt;&lt;property id=&quot;20300&quot; value=&quot;Slide 27&quot;/&gt;&lt;property id=&quot;20307&quot; value=&quot;275&quot;/&gt;&lt;/object&gt;&lt;object type=&quot;3&quot; unique_id=&quot;10031&quot;&gt;&lt;property id=&quot;20148&quot; value=&quot;5&quot;/&gt;&lt;property id=&quot;20300&quot; value=&quot;Slide 28&quot;/&gt;&lt;property id=&quot;20307&quot; value=&quot;282&quot;/&gt;&lt;/object&gt;&lt;/object&gt;&lt;object type=&quot;8&quot; unique_id=&quot;10062&quot;&gt;&lt;/object&gt;&lt;/object&gt;&lt;/database&gt;"/>
  <p:tag name="SECTOMILLISECCONVERTED" val="1"/>
</p:tagLst>
</file>

<file path=ppt/theme/theme1.xml><?xml version="1.0" encoding="utf-8"?>
<a:theme xmlns:a="http://schemas.openxmlformats.org/drawingml/2006/main" name="Standard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ractive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27ECA4697952647996E3DCC2F1F08AE" ma:contentTypeVersion="0" ma:contentTypeDescription="Create a new document." ma:contentTypeScope="" ma:versionID="f2c62b2e7a6d721f16ce36fba2ae524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CF015E-6999-426A-BC7D-409AC2FCC986}">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189D6581-FF20-4325-BA6A-D76F7645C343}">
  <ds:schemaRefs>
    <ds:schemaRef ds:uri="http://schemas.microsoft.com/sharepoint/v3/contenttype/forms"/>
  </ds:schemaRefs>
</ds:datastoreItem>
</file>

<file path=customXml/itemProps3.xml><?xml version="1.0" encoding="utf-8"?>
<ds:datastoreItem xmlns:ds="http://schemas.openxmlformats.org/officeDocument/2006/customXml" ds:itemID="{A917E154-514E-4C5D-93EA-A1288BAA4E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4717</TotalTime>
  <Words>937</Words>
  <Application>Microsoft Office PowerPoint</Application>
  <PresentationFormat>On-screen Show (4:3)</PresentationFormat>
  <Paragraphs>141</Paragraphs>
  <Slides>28</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Arial</vt:lpstr>
      <vt:lpstr>Calibri</vt:lpstr>
      <vt:lpstr>Impact</vt:lpstr>
      <vt:lpstr>Times New Roman</vt:lpstr>
      <vt:lpstr>Webdings</vt:lpstr>
      <vt:lpstr>Wingdings</vt:lpstr>
      <vt:lpstr>Wingdings 2</vt:lpstr>
      <vt:lpstr>Wingdings 3</vt:lpstr>
      <vt:lpstr>Standard Slides</vt:lpstr>
      <vt:lpstr>Interactive Slides</vt:lpstr>
      <vt:lpstr>Getting to know our partners:  What role do you play in your organization?</vt:lpstr>
      <vt:lpstr>Protecting Farmworkers from Sexual Harassment &amp; Human Trafficking</vt:lpstr>
      <vt:lpstr>PowerPoint Presentation</vt:lpstr>
      <vt:lpstr>PowerPoint Presentation</vt:lpstr>
      <vt:lpstr>PowerPoint Presentation</vt:lpstr>
      <vt:lpstr>PowerPoint Presentation</vt:lpstr>
      <vt:lpstr>Webinar Format: Live Podcast</vt:lpstr>
      <vt:lpstr>PowerPoint Presentation</vt:lpstr>
      <vt:lpstr>PowerPoint Presentation</vt:lpstr>
      <vt:lpstr>PowerPoint Presentation</vt:lpstr>
      <vt:lpstr>What is the prevalence of sexual harassment and human trafficking among farmworkers or others in your state?</vt:lpstr>
      <vt:lpstr>What was the driving force? </vt:lpstr>
      <vt:lpstr>What was the driving force behind your involvement in this initiative?</vt:lpstr>
      <vt:lpstr>How does it relate to the Department of Labor’s mission? </vt:lpstr>
      <vt:lpstr>How did you lay the ground work for this? </vt:lpstr>
      <vt:lpstr>Are you a member of a Human Trafficking Taskforce  (at any level)? </vt:lpstr>
      <vt:lpstr>How did you keep the ground swell going? How are you going to sustain this?</vt:lpstr>
      <vt:lpstr>What are some of the challenges you faced and how did you overcome them or change them into opportunities? </vt:lpstr>
      <vt:lpstr>As a result of the efforts you’ve described today, what is the impact? </vt:lpstr>
      <vt:lpstr>How would this training be useful for other programs such as Youth Build, adult services, and AJC staff? Do you have any best practices to share with the audience?</vt:lpstr>
      <vt:lpstr>Has your organization provided or developed any training on combating sexual harassment and human trafficking?</vt:lpstr>
      <vt:lpstr>Any last take-aways for our audience as they go about setting up collaborations and services in their own states?</vt:lpstr>
      <vt:lpstr>PowerPoint Presentation</vt:lpstr>
      <vt:lpstr>WIOA Regulations</vt:lpstr>
      <vt:lpstr>Training and Employment Guidance Letter (TEGL)</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Jonathan Vehlow</cp:lastModifiedBy>
  <cp:revision>215</cp:revision>
  <dcterms:created xsi:type="dcterms:W3CDTF">2017-06-21T17:13:53Z</dcterms:created>
  <dcterms:modified xsi:type="dcterms:W3CDTF">2018-02-02T14:48:22Z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0x010100727ECA4697952647996E3DCC2F1F08AE</vt:lpwstr>
  </property>
</Properties>
</file>