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1"/>
  </p:notesMasterIdLst>
  <p:handoutMasterIdLst>
    <p:handoutMasterId r:id="rId42"/>
  </p:handoutMasterIdLst>
  <p:sldIdLst>
    <p:sldId id="282" r:id="rId2"/>
    <p:sldId id="447" r:id="rId3"/>
    <p:sldId id="457" r:id="rId4"/>
    <p:sldId id="459" r:id="rId5"/>
    <p:sldId id="461" r:id="rId6"/>
    <p:sldId id="401" r:id="rId7"/>
    <p:sldId id="311" r:id="rId8"/>
    <p:sldId id="462" r:id="rId9"/>
    <p:sldId id="409" r:id="rId10"/>
    <p:sldId id="484" r:id="rId11"/>
    <p:sldId id="485" r:id="rId12"/>
    <p:sldId id="465" r:id="rId13"/>
    <p:sldId id="469" r:id="rId14"/>
    <p:sldId id="466" r:id="rId15"/>
    <p:sldId id="483" r:id="rId16"/>
    <p:sldId id="451" r:id="rId17"/>
    <p:sldId id="470" r:id="rId18"/>
    <p:sldId id="471" r:id="rId19"/>
    <p:sldId id="472" r:id="rId20"/>
    <p:sldId id="473" r:id="rId21"/>
    <p:sldId id="475" r:id="rId22"/>
    <p:sldId id="343" r:id="rId23"/>
    <p:sldId id="345" r:id="rId24"/>
    <p:sldId id="406" r:id="rId25"/>
    <p:sldId id="407" r:id="rId26"/>
    <p:sldId id="312" r:id="rId27"/>
    <p:sldId id="349" r:id="rId28"/>
    <p:sldId id="482" r:id="rId29"/>
    <p:sldId id="419" r:id="rId30"/>
    <p:sldId id="486" r:id="rId31"/>
    <p:sldId id="487" r:id="rId32"/>
    <p:sldId id="488" r:id="rId33"/>
    <p:sldId id="489" r:id="rId34"/>
    <p:sldId id="490" r:id="rId35"/>
    <p:sldId id="491" r:id="rId36"/>
    <p:sldId id="467" r:id="rId37"/>
    <p:sldId id="421" r:id="rId38"/>
    <p:sldId id="379" r:id="rId39"/>
    <p:sldId id="380" r:id="rId40"/>
  </p:sldIdLst>
  <p:sldSz cx="9144000" cy="6858000" type="screen4x3"/>
  <p:notesSz cx="7010400" cy="92964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37" autoAdjust="0"/>
    <p:restoredTop sz="79602" autoAdjust="0"/>
  </p:normalViewPr>
  <p:slideViewPr>
    <p:cSldViewPr showGuides="1">
      <p:cViewPr varScale="1">
        <p:scale>
          <a:sx n="69" d="100"/>
          <a:sy n="69" d="100"/>
        </p:scale>
        <p:origin x="1661" y="77"/>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sorterViewPr>
    <p:cViewPr>
      <p:scale>
        <a:sx n="66" d="100"/>
        <a:sy n="66" d="100"/>
      </p:scale>
      <p:origin x="0" y="-749"/>
    </p:cViewPr>
  </p:sorterViewPr>
  <p:notesViewPr>
    <p:cSldViewPr>
      <p:cViewPr>
        <p:scale>
          <a:sx n="89" d="100"/>
          <a:sy n="89" d="100"/>
        </p:scale>
        <p:origin x="-1051" y="614"/>
      </p:cViewPr>
      <p:guideLst>
        <p:guide orient="horz" pos="2932"/>
        <p:guide pos="2212"/>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endParaRPr lang="en-US" dirty="0"/>
          </a:p>
        </p:txBody>
      </p:sp>
      <p:sp>
        <p:nvSpPr>
          <p:cNvPr id="3" name="Date Placeholder 2"/>
          <p:cNvSpPr>
            <a:spLocks noGrp="1"/>
          </p:cNvSpPr>
          <p:nvPr>
            <p:ph type="dt" sz="quarter" idx="1"/>
          </p:nvPr>
        </p:nvSpPr>
        <p:spPr>
          <a:xfrm>
            <a:off x="3971081" y="0"/>
            <a:ext cx="3037735" cy="464503"/>
          </a:xfrm>
          <a:prstGeom prst="rect">
            <a:avLst/>
          </a:prstGeom>
        </p:spPr>
        <p:txBody>
          <a:bodyPr vert="horz" lIns="91294" tIns="45647" rIns="91294" bIns="45647" rtlCol="0"/>
          <a:lstStyle>
            <a:lvl1pPr algn="r">
              <a:defRPr sz="1200"/>
            </a:lvl1pPr>
          </a:lstStyle>
          <a:p>
            <a:fld id="{9EF384E7-3149-427F-97D2-6CECA1A70302}" type="datetimeFigureOut">
              <a:rPr lang="en-US" smtClean="0"/>
              <a:t>2/7/2018</a:t>
            </a:fld>
            <a:endParaRPr lang="en-US" dirty="0"/>
          </a:p>
        </p:txBody>
      </p:sp>
      <p:sp>
        <p:nvSpPr>
          <p:cNvPr id="4" name="Footer Placeholder 3"/>
          <p:cNvSpPr>
            <a:spLocks noGrp="1"/>
          </p:cNvSpPr>
          <p:nvPr>
            <p:ph type="ftr" sz="quarter" idx="2"/>
          </p:nvPr>
        </p:nvSpPr>
        <p:spPr>
          <a:xfrm>
            <a:off x="0" y="8830312"/>
            <a:ext cx="3037735" cy="464503"/>
          </a:xfrm>
          <a:prstGeom prst="rect">
            <a:avLst/>
          </a:prstGeom>
        </p:spPr>
        <p:txBody>
          <a:bodyPr vert="horz" lIns="91294" tIns="45647" rIns="91294" bIns="4564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081" y="8830312"/>
            <a:ext cx="3037735" cy="464503"/>
          </a:xfrm>
          <a:prstGeom prst="rect">
            <a:avLst/>
          </a:prstGeom>
        </p:spPr>
        <p:txBody>
          <a:bodyPr vert="horz" lIns="91294" tIns="45647" rIns="91294" bIns="45647" rtlCol="0" anchor="b"/>
          <a:lstStyle>
            <a:lvl1pPr algn="r">
              <a:defRPr sz="1200"/>
            </a:lvl1pPr>
          </a:lstStyle>
          <a:p>
            <a:fld id="{8C32A8EB-9A68-499C-9CE0-70D092CACEF3}" type="slidenum">
              <a:rPr lang="en-US" smtClean="0"/>
              <a:t>‹#›</a:t>
            </a:fld>
            <a:endParaRPr lang="en-US" dirty="0"/>
          </a:p>
        </p:txBody>
      </p:sp>
    </p:spTree>
    <p:extLst>
      <p:ext uri="{BB962C8B-B14F-4D97-AF65-F5344CB8AC3E}">
        <p14:creationId xmlns:p14="http://schemas.microsoft.com/office/powerpoint/2010/main" val="40300944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7521C267-C851-49F1-98E4-5046A542CD27}" type="datetimeFigureOut">
              <a:rPr lang="en-US" smtClean="0"/>
              <a:pPr/>
              <a:t>2/7/2018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89963435-CF12-4FD2-8142-C5E7E85581FA}" type="slidenum">
              <a:rPr lang="en-US" smtClean="0"/>
              <a:pPr/>
              <a:t>‹#›</a:t>
            </a:fld>
            <a:endParaRPr lang="en-US" dirty="0"/>
          </a:p>
        </p:txBody>
      </p:sp>
    </p:spTree>
    <p:extLst>
      <p:ext uri="{BB962C8B-B14F-4D97-AF65-F5344CB8AC3E}">
        <p14:creationId xmlns:p14="http://schemas.microsoft.com/office/powerpoint/2010/main" val="10733112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937">
              <a:defRPr/>
            </a:pPr>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1</a:t>
            </a:fld>
            <a:endParaRPr lang="en-US" dirty="0"/>
          </a:p>
        </p:txBody>
      </p:sp>
    </p:spTree>
    <p:extLst>
      <p:ext uri="{BB962C8B-B14F-4D97-AF65-F5344CB8AC3E}">
        <p14:creationId xmlns:p14="http://schemas.microsoft.com/office/powerpoint/2010/main" val="2251477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10</a:t>
            </a:fld>
            <a:endParaRPr lang="en-US"/>
          </a:p>
        </p:txBody>
      </p:sp>
    </p:spTree>
    <p:extLst>
      <p:ext uri="{BB962C8B-B14F-4D97-AF65-F5344CB8AC3E}">
        <p14:creationId xmlns:p14="http://schemas.microsoft.com/office/powerpoint/2010/main" val="1928860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12</a:t>
            </a:fld>
            <a:endParaRPr lang="en-US" dirty="0"/>
          </a:p>
        </p:txBody>
      </p:sp>
    </p:spTree>
    <p:extLst>
      <p:ext uri="{BB962C8B-B14F-4D97-AF65-F5344CB8AC3E}">
        <p14:creationId xmlns:p14="http://schemas.microsoft.com/office/powerpoint/2010/main" val="2099554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13</a:t>
            </a:fld>
            <a:endParaRPr lang="en-US"/>
          </a:p>
        </p:txBody>
      </p:sp>
    </p:spTree>
    <p:extLst>
      <p:ext uri="{BB962C8B-B14F-4D97-AF65-F5344CB8AC3E}">
        <p14:creationId xmlns:p14="http://schemas.microsoft.com/office/powerpoint/2010/main" val="2279787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14</a:t>
            </a:fld>
            <a:endParaRPr lang="en-US"/>
          </a:p>
        </p:txBody>
      </p:sp>
    </p:spTree>
    <p:extLst>
      <p:ext uri="{BB962C8B-B14F-4D97-AF65-F5344CB8AC3E}">
        <p14:creationId xmlns:p14="http://schemas.microsoft.com/office/powerpoint/2010/main" val="532083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15</a:t>
            </a:fld>
            <a:endParaRPr lang="en-US"/>
          </a:p>
        </p:txBody>
      </p:sp>
    </p:spTree>
    <p:extLst>
      <p:ext uri="{BB962C8B-B14F-4D97-AF65-F5344CB8AC3E}">
        <p14:creationId xmlns:p14="http://schemas.microsoft.com/office/powerpoint/2010/main" val="1372746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16</a:t>
            </a:fld>
            <a:endParaRPr lang="en-US"/>
          </a:p>
        </p:txBody>
      </p:sp>
    </p:spTree>
    <p:extLst>
      <p:ext uri="{BB962C8B-B14F-4D97-AF65-F5344CB8AC3E}">
        <p14:creationId xmlns:p14="http://schemas.microsoft.com/office/powerpoint/2010/main" val="142379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17</a:t>
            </a:fld>
            <a:endParaRPr lang="en-US"/>
          </a:p>
        </p:txBody>
      </p:sp>
    </p:spTree>
    <p:extLst>
      <p:ext uri="{BB962C8B-B14F-4D97-AF65-F5344CB8AC3E}">
        <p14:creationId xmlns:p14="http://schemas.microsoft.com/office/powerpoint/2010/main" val="6750903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18</a:t>
            </a:fld>
            <a:endParaRPr lang="en-US"/>
          </a:p>
        </p:txBody>
      </p:sp>
    </p:spTree>
    <p:extLst>
      <p:ext uri="{BB962C8B-B14F-4D97-AF65-F5344CB8AC3E}">
        <p14:creationId xmlns:p14="http://schemas.microsoft.com/office/powerpoint/2010/main" val="3504413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19</a:t>
            </a:fld>
            <a:endParaRPr lang="en-US"/>
          </a:p>
        </p:txBody>
      </p:sp>
    </p:spTree>
    <p:extLst>
      <p:ext uri="{BB962C8B-B14F-4D97-AF65-F5344CB8AC3E}">
        <p14:creationId xmlns:p14="http://schemas.microsoft.com/office/powerpoint/2010/main" val="12161159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20</a:t>
            </a:fld>
            <a:endParaRPr lang="en-US"/>
          </a:p>
        </p:txBody>
      </p:sp>
    </p:spTree>
    <p:extLst>
      <p:ext uri="{BB962C8B-B14F-4D97-AF65-F5344CB8AC3E}">
        <p14:creationId xmlns:p14="http://schemas.microsoft.com/office/powerpoint/2010/main" val="3548228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9DFF2-12C4-2742-9B2A-E17C3F136243}" type="slidenum">
              <a:rPr lang="en-US" smtClean="0"/>
              <a:t>2</a:t>
            </a:fld>
            <a:endParaRPr lang="en-US"/>
          </a:p>
        </p:txBody>
      </p:sp>
    </p:spTree>
    <p:extLst>
      <p:ext uri="{BB962C8B-B14F-4D97-AF65-F5344CB8AC3E}">
        <p14:creationId xmlns:p14="http://schemas.microsoft.com/office/powerpoint/2010/main" val="41156141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21</a:t>
            </a:fld>
            <a:endParaRPr lang="en-US" dirty="0"/>
          </a:p>
        </p:txBody>
      </p:sp>
    </p:spTree>
    <p:extLst>
      <p:ext uri="{BB962C8B-B14F-4D97-AF65-F5344CB8AC3E}">
        <p14:creationId xmlns:p14="http://schemas.microsoft.com/office/powerpoint/2010/main" val="30831870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22</a:t>
            </a:fld>
            <a:endParaRPr lang="en-US"/>
          </a:p>
        </p:txBody>
      </p:sp>
    </p:spTree>
    <p:extLst>
      <p:ext uri="{BB962C8B-B14F-4D97-AF65-F5344CB8AC3E}">
        <p14:creationId xmlns:p14="http://schemas.microsoft.com/office/powerpoint/2010/main" val="794339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23</a:t>
            </a:fld>
            <a:endParaRPr lang="en-US"/>
          </a:p>
        </p:txBody>
      </p:sp>
    </p:spTree>
    <p:extLst>
      <p:ext uri="{BB962C8B-B14F-4D97-AF65-F5344CB8AC3E}">
        <p14:creationId xmlns:p14="http://schemas.microsoft.com/office/powerpoint/2010/main" val="2129689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24</a:t>
            </a:fld>
            <a:endParaRPr lang="en-US"/>
          </a:p>
        </p:txBody>
      </p:sp>
    </p:spTree>
    <p:extLst>
      <p:ext uri="{BB962C8B-B14F-4D97-AF65-F5344CB8AC3E}">
        <p14:creationId xmlns:p14="http://schemas.microsoft.com/office/powerpoint/2010/main" val="2184339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25</a:t>
            </a:fld>
            <a:endParaRPr lang="en-US"/>
          </a:p>
        </p:txBody>
      </p:sp>
    </p:spTree>
    <p:extLst>
      <p:ext uri="{BB962C8B-B14F-4D97-AF65-F5344CB8AC3E}">
        <p14:creationId xmlns:p14="http://schemas.microsoft.com/office/powerpoint/2010/main" val="38701665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26</a:t>
            </a:fld>
            <a:endParaRPr lang="en-US"/>
          </a:p>
        </p:txBody>
      </p:sp>
    </p:spTree>
    <p:extLst>
      <p:ext uri="{BB962C8B-B14F-4D97-AF65-F5344CB8AC3E}">
        <p14:creationId xmlns:p14="http://schemas.microsoft.com/office/powerpoint/2010/main" val="11000831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27</a:t>
            </a:fld>
            <a:endParaRPr lang="en-US"/>
          </a:p>
        </p:txBody>
      </p:sp>
    </p:spTree>
    <p:extLst>
      <p:ext uri="{BB962C8B-B14F-4D97-AF65-F5344CB8AC3E}">
        <p14:creationId xmlns:p14="http://schemas.microsoft.com/office/powerpoint/2010/main" val="11000831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28</a:t>
            </a:fld>
            <a:endParaRPr lang="en-US" dirty="0"/>
          </a:p>
        </p:txBody>
      </p:sp>
    </p:spTree>
    <p:extLst>
      <p:ext uri="{BB962C8B-B14F-4D97-AF65-F5344CB8AC3E}">
        <p14:creationId xmlns:p14="http://schemas.microsoft.com/office/powerpoint/2010/main" val="32122036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29</a:t>
            </a:fld>
            <a:endParaRPr lang="en-US" dirty="0"/>
          </a:p>
        </p:txBody>
      </p:sp>
    </p:spTree>
    <p:extLst>
      <p:ext uri="{BB962C8B-B14F-4D97-AF65-F5344CB8AC3E}">
        <p14:creationId xmlns:p14="http://schemas.microsoft.com/office/powerpoint/2010/main" val="8336980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30</a:t>
            </a:fld>
            <a:endParaRPr lang="en-US" dirty="0"/>
          </a:p>
        </p:txBody>
      </p:sp>
    </p:spTree>
    <p:extLst>
      <p:ext uri="{BB962C8B-B14F-4D97-AF65-F5344CB8AC3E}">
        <p14:creationId xmlns:p14="http://schemas.microsoft.com/office/powerpoint/2010/main" val="16182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3</a:t>
            </a:fld>
            <a:endParaRPr lang="en-US"/>
          </a:p>
        </p:txBody>
      </p:sp>
    </p:spTree>
    <p:extLst>
      <p:ext uri="{BB962C8B-B14F-4D97-AF65-F5344CB8AC3E}">
        <p14:creationId xmlns:p14="http://schemas.microsoft.com/office/powerpoint/2010/main" val="42017333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31</a:t>
            </a:fld>
            <a:endParaRPr lang="en-US"/>
          </a:p>
        </p:txBody>
      </p:sp>
    </p:spTree>
    <p:extLst>
      <p:ext uri="{BB962C8B-B14F-4D97-AF65-F5344CB8AC3E}">
        <p14:creationId xmlns:p14="http://schemas.microsoft.com/office/powerpoint/2010/main" val="30482582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32</a:t>
            </a:fld>
            <a:endParaRPr lang="en-US"/>
          </a:p>
        </p:txBody>
      </p:sp>
    </p:spTree>
    <p:extLst>
      <p:ext uri="{BB962C8B-B14F-4D97-AF65-F5344CB8AC3E}">
        <p14:creationId xmlns:p14="http://schemas.microsoft.com/office/powerpoint/2010/main" val="7747531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33</a:t>
            </a:fld>
            <a:endParaRPr lang="en-US"/>
          </a:p>
        </p:txBody>
      </p:sp>
    </p:spTree>
    <p:extLst>
      <p:ext uri="{BB962C8B-B14F-4D97-AF65-F5344CB8AC3E}">
        <p14:creationId xmlns:p14="http://schemas.microsoft.com/office/powerpoint/2010/main" val="5757312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34</a:t>
            </a:fld>
            <a:endParaRPr lang="en-US"/>
          </a:p>
        </p:txBody>
      </p:sp>
    </p:spTree>
    <p:extLst>
      <p:ext uri="{BB962C8B-B14F-4D97-AF65-F5344CB8AC3E}">
        <p14:creationId xmlns:p14="http://schemas.microsoft.com/office/powerpoint/2010/main" val="34738058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35</a:t>
            </a:fld>
            <a:endParaRPr lang="en-US"/>
          </a:p>
        </p:txBody>
      </p:sp>
    </p:spTree>
    <p:extLst>
      <p:ext uri="{BB962C8B-B14F-4D97-AF65-F5344CB8AC3E}">
        <p14:creationId xmlns:p14="http://schemas.microsoft.com/office/powerpoint/2010/main" val="12993328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36</a:t>
            </a:fld>
            <a:endParaRPr lang="en-US" dirty="0"/>
          </a:p>
        </p:txBody>
      </p:sp>
    </p:spTree>
    <p:extLst>
      <p:ext uri="{BB962C8B-B14F-4D97-AF65-F5344CB8AC3E}">
        <p14:creationId xmlns:p14="http://schemas.microsoft.com/office/powerpoint/2010/main" val="27525356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37</a:t>
            </a:fld>
            <a:endParaRPr lang="en-US" dirty="0"/>
          </a:p>
        </p:txBody>
      </p:sp>
    </p:spTree>
    <p:extLst>
      <p:ext uri="{BB962C8B-B14F-4D97-AF65-F5344CB8AC3E}">
        <p14:creationId xmlns:p14="http://schemas.microsoft.com/office/powerpoint/2010/main" val="38078938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38</a:t>
            </a:fld>
            <a:endParaRPr lang="en-US" dirty="0"/>
          </a:p>
        </p:txBody>
      </p:sp>
    </p:spTree>
    <p:extLst>
      <p:ext uri="{BB962C8B-B14F-4D97-AF65-F5344CB8AC3E}">
        <p14:creationId xmlns:p14="http://schemas.microsoft.com/office/powerpoint/2010/main" val="1423796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39</a:t>
            </a:fld>
            <a:endParaRPr lang="en-US" dirty="0"/>
          </a:p>
        </p:txBody>
      </p:sp>
    </p:spTree>
    <p:extLst>
      <p:ext uri="{BB962C8B-B14F-4D97-AF65-F5344CB8AC3E}">
        <p14:creationId xmlns:p14="http://schemas.microsoft.com/office/powerpoint/2010/main" val="587950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4</a:t>
            </a:fld>
            <a:endParaRPr lang="en-US"/>
          </a:p>
        </p:txBody>
      </p:sp>
    </p:spTree>
    <p:extLst>
      <p:ext uri="{BB962C8B-B14F-4D97-AF65-F5344CB8AC3E}">
        <p14:creationId xmlns:p14="http://schemas.microsoft.com/office/powerpoint/2010/main" val="2101236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3A03-D9C5-8D44-BB7A-5665F947E76F}" type="slidenum">
              <a:rPr lang="en-US" smtClean="0"/>
              <a:t>5</a:t>
            </a:fld>
            <a:endParaRPr lang="en-US"/>
          </a:p>
        </p:txBody>
      </p:sp>
    </p:spTree>
    <p:extLst>
      <p:ext uri="{BB962C8B-B14F-4D97-AF65-F5344CB8AC3E}">
        <p14:creationId xmlns:p14="http://schemas.microsoft.com/office/powerpoint/2010/main" val="2267298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6</a:t>
            </a:fld>
            <a:endParaRPr lang="en-US"/>
          </a:p>
        </p:txBody>
      </p:sp>
    </p:spTree>
    <p:extLst>
      <p:ext uri="{BB962C8B-B14F-4D97-AF65-F5344CB8AC3E}">
        <p14:creationId xmlns:p14="http://schemas.microsoft.com/office/powerpoint/2010/main" val="1271298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7</a:t>
            </a:fld>
            <a:endParaRPr lang="en-US"/>
          </a:p>
        </p:txBody>
      </p:sp>
    </p:spTree>
    <p:extLst>
      <p:ext uri="{BB962C8B-B14F-4D97-AF65-F5344CB8AC3E}">
        <p14:creationId xmlns:p14="http://schemas.microsoft.com/office/powerpoint/2010/main" val="794339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Tx/>
              <a:buNone/>
            </a:pPr>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8</a:t>
            </a:fld>
            <a:endParaRPr lang="en-US"/>
          </a:p>
        </p:txBody>
      </p:sp>
    </p:spTree>
    <p:extLst>
      <p:ext uri="{BB962C8B-B14F-4D97-AF65-F5344CB8AC3E}">
        <p14:creationId xmlns:p14="http://schemas.microsoft.com/office/powerpoint/2010/main" val="1316147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9</a:t>
            </a:fld>
            <a:endParaRPr lang="en-US"/>
          </a:p>
        </p:txBody>
      </p:sp>
    </p:spTree>
    <p:extLst>
      <p:ext uri="{BB962C8B-B14F-4D97-AF65-F5344CB8AC3E}">
        <p14:creationId xmlns:p14="http://schemas.microsoft.com/office/powerpoint/2010/main" val="2169092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6" descr="taaccct_bann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normAutofit/>
          </a:bodyPr>
          <a:lstStyle>
            <a:lvl1pPr>
              <a:defRPr sz="4000" b="1">
                <a:latin typeface="Franklin Gothic Dem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884107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dirty="0"/>
          </a:p>
        </p:txBody>
      </p:sp>
    </p:spTree>
    <p:extLst>
      <p:ext uri="{BB962C8B-B14F-4D97-AF65-F5344CB8AC3E}">
        <p14:creationId xmlns:p14="http://schemas.microsoft.com/office/powerpoint/2010/main" val="1200240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dirty="0"/>
          </a:p>
        </p:txBody>
      </p:sp>
    </p:spTree>
    <p:extLst>
      <p:ext uri="{BB962C8B-B14F-4D97-AF65-F5344CB8AC3E}">
        <p14:creationId xmlns:p14="http://schemas.microsoft.com/office/powerpoint/2010/main" val="3941716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E8E615-DDF5-41E1-AA26-44423466D30B}" type="slidenum">
              <a:rPr lang="en-US" smtClean="0"/>
              <a:pPr/>
              <a:t>‹#›</a:t>
            </a:fld>
            <a:endParaRPr lang="en-US" dirty="0"/>
          </a:p>
        </p:txBody>
      </p:sp>
    </p:spTree>
    <p:extLst>
      <p:ext uri="{BB962C8B-B14F-4D97-AF65-F5344CB8AC3E}">
        <p14:creationId xmlns:p14="http://schemas.microsoft.com/office/powerpoint/2010/main" val="424237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taaccct_banner.jpg"/>
          <p:cNvPicPr>
            <a:picLocks noChangeAspect="1"/>
          </p:cNvPicPr>
          <p:nvPr/>
        </p:nvPicPr>
        <p:blipFill>
          <a:blip r:embed="rId2">
            <a:extLst>
              <a:ext uri="{28A0092B-C50C-407E-A947-70E740481C1C}">
                <a14:useLocalDpi xmlns:a14="http://schemas.microsoft.com/office/drawing/2010/main" val="0"/>
              </a:ext>
            </a:extLst>
          </a:blip>
          <a:srcRect t="2493" b="-11583"/>
          <a:stretch>
            <a:fillRect/>
          </a:stretch>
        </p:blipFill>
        <p:spPr bwMode="auto">
          <a:xfrm>
            <a:off x="2241550" y="6158352"/>
            <a:ext cx="6889750" cy="775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8"/>
          <p:cNvCxnSpPr/>
          <p:nvPr/>
        </p:nvCxnSpPr>
        <p:spPr>
          <a:xfrm>
            <a:off x="457200" y="1030288"/>
            <a:ext cx="8229600" cy="0"/>
          </a:xfrm>
          <a:prstGeom prst="line">
            <a:avLst/>
          </a:prstGeom>
          <a:ln cap="rnd" cmpd="sng">
            <a:gradFill flip="none" rotWithShape="1">
              <a:gsLst>
                <a:gs pos="0">
                  <a:schemeClr val="tx2">
                    <a:lumMod val="75000"/>
                  </a:schemeClr>
                </a:gs>
                <a:gs pos="50000">
                  <a:schemeClr val="accent1">
                    <a:lumMod val="50000"/>
                  </a:schemeClr>
                </a:gs>
                <a:gs pos="100000">
                  <a:schemeClr val="accent1">
                    <a:lumMod val="60000"/>
                    <a:lumOff val="40000"/>
                  </a:schemeClr>
                </a:gs>
              </a:gsLst>
              <a:lin ang="2700000" scaled="1"/>
              <a:tileRect/>
            </a:gradFill>
          </a:ln>
          <a:effectLst/>
          <a:scene3d>
            <a:camera prst="orthographicFront"/>
            <a:lightRig rig="threePt" dir="t"/>
          </a:scene3d>
          <a:sp3d>
            <a:bevelT w="0" h="0"/>
          </a:sp3d>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457200" y="350838"/>
            <a:ext cx="8229600" cy="792162"/>
          </a:xfrm>
        </p:spPr>
        <p:txBody>
          <a:bodyPr>
            <a:normAutofit/>
          </a:bodyPr>
          <a:lstStyle>
            <a:lvl1pPr algn="l">
              <a:defRPr sz="3600" b="0" cap="none" spc="0">
                <a:ln>
                  <a:noFill/>
                </a:ln>
                <a:solidFill>
                  <a:schemeClr val="tx1">
                    <a:lumMod val="95000"/>
                    <a:lumOff val="5000"/>
                  </a:schemeClr>
                </a:solidFill>
                <a:effectLst/>
                <a:latin typeface="+mj-lt"/>
              </a:defRPr>
            </a:lvl1pPr>
          </a:lstStyle>
          <a:p>
            <a:r>
              <a:rPr lang="en-US" dirty="0"/>
              <a:t>Click to edit Master title style</a:t>
            </a:r>
          </a:p>
        </p:txBody>
      </p:sp>
      <p:sp>
        <p:nvSpPr>
          <p:cNvPr id="3" name="Content Placeholder 2"/>
          <p:cNvSpPr>
            <a:spLocks noGrp="1"/>
          </p:cNvSpPr>
          <p:nvPr>
            <p:ph idx="1"/>
          </p:nvPr>
        </p:nvSpPr>
        <p:spPr>
          <a:xfrm>
            <a:off x="457200" y="1143000"/>
            <a:ext cx="8229600" cy="4754563"/>
          </a:xfrm>
        </p:spPr>
        <p:txBody>
          <a:bodyPr>
            <a:normAutofit/>
          </a:bodyPr>
          <a:lstStyle>
            <a:lvl1pPr>
              <a:buNone/>
              <a:defRPr sz="2800" b="1">
                <a:solidFill>
                  <a:schemeClr val="accent1">
                    <a:lumMod val="50000"/>
                  </a:schemeClr>
                </a:solidFill>
                <a:latin typeface="+mn-lt"/>
              </a:defRPr>
            </a:lvl1pPr>
            <a:lvl2pPr marL="468313" indent="-285750">
              <a:buFont typeface="Arial" pitchFamily="34" charset="0"/>
              <a:buChar char="•"/>
              <a:defRPr sz="2400">
                <a:latin typeface="+mn-lt"/>
              </a:defRPr>
            </a:lvl2pPr>
            <a:lvl3pPr marL="909638" indent="-228600">
              <a:defRPr sz="2000">
                <a:latin typeface="+mn-lt"/>
              </a:defRPr>
            </a:lvl3pPr>
            <a:lvl4pPr marL="1382713" indent="-228600">
              <a:defRPr sz="1800">
                <a:latin typeface="+mn-lt"/>
              </a:defRPr>
            </a:lvl4pPr>
            <a:lvl5pPr marL="1825625" indent="-228600">
              <a:defRPr sz="18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77040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400" y="1447800"/>
            <a:ext cx="7315200" cy="1500187"/>
          </a:xfrm>
        </p:spPr>
        <p:txBody>
          <a:bodyPr anchor="ctr"/>
          <a:lstStyle>
            <a:lvl1pPr marL="0" indent="0" algn="r">
              <a:buNone/>
              <a:defRPr sz="3600">
                <a:solidFill>
                  <a:schemeClr val="tx1">
                    <a:tint val="75000"/>
                  </a:schemeClr>
                </a:solidFill>
                <a:latin typeface="Franklin Gothic Medium" panose="020B0603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pic>
        <p:nvPicPr>
          <p:cNvPr id="7" name="Picture 6" descr="taaccct_banner.jpg"/>
          <p:cNvPicPr>
            <a:picLocks noChangeAspect="1"/>
          </p:cNvPicPr>
          <p:nvPr userDrawn="1"/>
        </p:nvPicPr>
        <p:blipFill>
          <a:blip r:embed="rId2">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t="2493" b="-11583"/>
          <a:stretch>
            <a:fillRect/>
          </a:stretch>
        </p:blipFill>
        <p:spPr bwMode="auto">
          <a:xfrm rot="16200000">
            <a:off x="-3056950" y="3056951"/>
            <a:ext cx="6889750" cy="775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a:spLocks noGrp="1"/>
          </p:cNvSpPr>
          <p:nvPr>
            <p:ph type="body" idx="10"/>
          </p:nvPr>
        </p:nvSpPr>
        <p:spPr>
          <a:xfrm>
            <a:off x="914400" y="3581400"/>
            <a:ext cx="7315200" cy="1500187"/>
          </a:xfrm>
        </p:spPr>
        <p:txBody>
          <a:bodyPr anchor="ctr">
            <a:normAutofit/>
          </a:bodyPr>
          <a:lstStyle/>
          <a:p>
            <a:pPr marL="0" indent="0" algn="r">
              <a:spcBef>
                <a:spcPts val="0"/>
              </a:spcBef>
              <a:buNone/>
            </a:pPr>
            <a:r>
              <a:rPr lang="en-US" sz="2000" b="1" dirty="0">
                <a:solidFill>
                  <a:schemeClr val="tx1">
                    <a:lumMod val="75000"/>
                    <a:lumOff val="25000"/>
                  </a:schemeClr>
                </a:solidFill>
              </a:rPr>
              <a:t>Sharon Leu</a:t>
            </a:r>
          </a:p>
          <a:p>
            <a:pPr marL="0" indent="0" algn="r">
              <a:spcBef>
                <a:spcPts val="0"/>
              </a:spcBef>
              <a:buNone/>
            </a:pPr>
            <a:r>
              <a:rPr lang="en-US" sz="2000" dirty="0">
                <a:solidFill>
                  <a:schemeClr val="tx1">
                    <a:lumMod val="75000"/>
                    <a:lumOff val="25000"/>
                  </a:schemeClr>
                </a:solidFill>
              </a:rPr>
              <a:t>Workforce Analyst</a:t>
            </a:r>
          </a:p>
          <a:p>
            <a:pPr marL="0" indent="0" algn="r">
              <a:spcBef>
                <a:spcPts val="0"/>
              </a:spcBef>
              <a:buNone/>
            </a:pPr>
            <a:r>
              <a:rPr lang="en-US" sz="2000" dirty="0">
                <a:solidFill>
                  <a:schemeClr val="tx1">
                    <a:lumMod val="75000"/>
                    <a:lumOff val="25000"/>
                  </a:schemeClr>
                </a:solidFill>
              </a:rPr>
              <a:t>Division of Strategic Investments</a:t>
            </a:r>
          </a:p>
          <a:p>
            <a:pPr marL="0" indent="0" algn="r">
              <a:spcBef>
                <a:spcPts val="0"/>
              </a:spcBef>
              <a:buNone/>
            </a:pPr>
            <a:r>
              <a:rPr lang="en-US" sz="2000" dirty="0">
                <a:solidFill>
                  <a:schemeClr val="tx1">
                    <a:lumMod val="75000"/>
                    <a:lumOff val="25000"/>
                  </a:schemeClr>
                </a:solidFill>
              </a:rPr>
              <a:t>ETA Office of Workforce Investments</a:t>
            </a:r>
          </a:p>
        </p:txBody>
      </p:sp>
      <p:pic>
        <p:nvPicPr>
          <p:cNvPr id="2050"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934200" y="5943600"/>
            <a:ext cx="198755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8661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dirty="0"/>
          </a:p>
        </p:txBody>
      </p:sp>
    </p:spTree>
    <p:extLst>
      <p:ext uri="{BB962C8B-B14F-4D97-AF65-F5344CB8AC3E}">
        <p14:creationId xmlns:p14="http://schemas.microsoft.com/office/powerpoint/2010/main" val="1642770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dirty="0"/>
          </a:p>
        </p:txBody>
      </p:sp>
    </p:spTree>
    <p:extLst>
      <p:ext uri="{BB962C8B-B14F-4D97-AF65-F5344CB8AC3E}">
        <p14:creationId xmlns:p14="http://schemas.microsoft.com/office/powerpoint/2010/main" val="319638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dirty="0"/>
          </a:p>
        </p:txBody>
      </p:sp>
    </p:spTree>
    <p:extLst>
      <p:ext uri="{BB962C8B-B14F-4D97-AF65-F5344CB8AC3E}">
        <p14:creationId xmlns:p14="http://schemas.microsoft.com/office/powerpoint/2010/main" val="3233829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dirty="0"/>
          </a:p>
        </p:txBody>
      </p:sp>
    </p:spTree>
    <p:extLst>
      <p:ext uri="{BB962C8B-B14F-4D97-AF65-F5344CB8AC3E}">
        <p14:creationId xmlns:p14="http://schemas.microsoft.com/office/powerpoint/2010/main" val="324787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dirty="0"/>
          </a:p>
        </p:txBody>
      </p:sp>
    </p:spTree>
    <p:extLst>
      <p:ext uri="{BB962C8B-B14F-4D97-AF65-F5344CB8AC3E}">
        <p14:creationId xmlns:p14="http://schemas.microsoft.com/office/powerpoint/2010/main" val="3862821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dirty="0"/>
          </a:p>
        </p:txBody>
      </p:sp>
    </p:spTree>
    <p:extLst>
      <p:ext uri="{BB962C8B-B14F-4D97-AF65-F5344CB8AC3E}">
        <p14:creationId xmlns:p14="http://schemas.microsoft.com/office/powerpoint/2010/main" val="2841853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defRPr>
            </a:lvl1pPr>
          </a:lstStyle>
          <a:p>
            <a:r>
              <a:rPr lang="en-US" dirty="0"/>
              <a:t>1</a:t>
            </a:r>
          </a:p>
        </p:txBody>
      </p:sp>
      <p:pic>
        <p:nvPicPr>
          <p:cNvPr id="2"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2400" y="6136481"/>
            <a:ext cx="198755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dt="0"/>
  <p:txStyles>
    <p:titleStyle>
      <a:lvl1pPr algn="ctr" rtl="0" eaLnBrk="1" fontAlgn="base" hangingPunct="1">
        <a:spcBef>
          <a:spcPct val="0"/>
        </a:spcBef>
        <a:spcAft>
          <a:spcPct val="0"/>
        </a:spcAft>
        <a:defRPr sz="4400" b="0" i="0" u="none"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b="0" i="0" u="none"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TAACCCT@dol.gov"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taacccteval.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TAACCCTeval@urban.org" TargetMode="External"/><Relationship Id="rId5" Type="http://schemas.openxmlformats.org/officeDocument/2006/relationships/hyperlink" Target="mailto:TAACCCT@dol.gov" TargetMode="External"/><Relationship Id="rId4" Type="http://schemas.openxmlformats.org/officeDocument/2006/relationships/hyperlink" Target="http://www.skillscommons.or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accct.workforcegps.org/resources/2016/08/29/13/25/Compilation_of_TAACCCT_FAQ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skillscommons.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info@skillscommons.org"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doleta.gov/grants/grant_closeout.cfm"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TAACCCT@dol.gov"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taaccct.workforcegps.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828800"/>
          </a:xfrm>
        </p:spPr>
        <p:txBody>
          <a:bodyPr>
            <a:normAutofit/>
          </a:bodyPr>
          <a:lstStyle/>
          <a:p>
            <a:r>
              <a:rPr lang="en-US" b="0" dirty="0">
                <a:latin typeface="Franklin Gothic Medium" panose="020B0603020102020204" pitchFamily="34" charset="0"/>
              </a:rPr>
              <a:t>Understanding Grant Closeout for TAACCCT Round 4</a:t>
            </a:r>
            <a:endParaRPr lang="en-US" sz="2700" b="0" i="1" dirty="0">
              <a:latin typeface="Franklin Gothic Medium" panose="020B0603020102020204" pitchFamily="34" charset="0"/>
            </a:endParaRPr>
          </a:p>
        </p:txBody>
      </p:sp>
      <p:sp>
        <p:nvSpPr>
          <p:cNvPr id="4" name="Subtitle 2"/>
          <p:cNvSpPr txBox="1">
            <a:spLocks/>
          </p:cNvSpPr>
          <p:nvPr/>
        </p:nvSpPr>
        <p:spPr>
          <a:xfrm>
            <a:off x="4876800" y="5715000"/>
            <a:ext cx="3352800" cy="457200"/>
          </a:xfrm>
          <a:prstGeom prst="rect">
            <a:avLst/>
          </a:prstGeom>
        </p:spPr>
        <p:txBody>
          <a:bodyPr tIns="0" anchor="ctr">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a:spcBef>
                <a:spcPts val="0"/>
              </a:spcBef>
            </a:pPr>
            <a:endParaRPr lang="en-US" sz="1600" dirty="0"/>
          </a:p>
        </p:txBody>
      </p:sp>
      <p:sp>
        <p:nvSpPr>
          <p:cNvPr id="5" name="Subtitle 2"/>
          <p:cNvSpPr txBox="1">
            <a:spLocks/>
          </p:cNvSpPr>
          <p:nvPr/>
        </p:nvSpPr>
        <p:spPr>
          <a:xfrm>
            <a:off x="4953000" y="6019800"/>
            <a:ext cx="3352800" cy="533400"/>
          </a:xfrm>
          <a:prstGeom prst="rect">
            <a:avLst/>
          </a:prstGeom>
        </p:spPr>
        <p:txBody>
          <a:bodyPr tIns="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Bef>
                <a:spcPts val="0"/>
              </a:spcBef>
            </a:pPr>
            <a:r>
              <a:rPr lang="en-US" b="1" dirty="0">
                <a:solidFill>
                  <a:schemeClr val="tx1">
                    <a:lumMod val="85000"/>
                    <a:lumOff val="15000"/>
                  </a:schemeClr>
                </a:solidFill>
              </a:rPr>
              <a:t>February 8, 2018</a:t>
            </a:r>
          </a:p>
        </p:txBody>
      </p:sp>
      <p:sp>
        <p:nvSpPr>
          <p:cNvPr id="7" name="TextBox 6"/>
          <p:cNvSpPr txBox="1"/>
          <p:nvPr/>
        </p:nvSpPr>
        <p:spPr>
          <a:xfrm>
            <a:off x="3657600" y="4343400"/>
            <a:ext cx="4648200" cy="646331"/>
          </a:xfrm>
          <a:prstGeom prst="rect">
            <a:avLst/>
          </a:prstGeom>
          <a:noFill/>
        </p:spPr>
        <p:txBody>
          <a:bodyPr wrap="square" rtlCol="0">
            <a:spAutoFit/>
          </a:bodyPr>
          <a:lstStyle/>
          <a:p>
            <a:r>
              <a:rPr lang="en-US" dirty="0"/>
              <a:t>U.S. Department of Labor</a:t>
            </a:r>
          </a:p>
          <a:p>
            <a:r>
              <a:rPr lang="en-US" dirty="0"/>
              <a:t>Employment &amp; Training Administration </a:t>
            </a:r>
          </a:p>
        </p:txBody>
      </p:sp>
    </p:spTree>
    <p:extLst>
      <p:ext uri="{BB962C8B-B14F-4D97-AF65-F5344CB8AC3E}">
        <p14:creationId xmlns:p14="http://schemas.microsoft.com/office/powerpoint/2010/main" val="3040231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 Transition </a:t>
            </a:r>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dirty="0"/>
              <a:t>As Round 4 comes to an staff transitions are inevitable</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In this transition period, it is important to ensure new &amp; existing staff are properly prepared</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TLN developed a Transition Planning Checklist to help grantees as they move into their last 6 months of their grant</a:t>
            </a:r>
          </a:p>
        </p:txBody>
      </p:sp>
    </p:spTree>
    <p:extLst>
      <p:ext uri="{BB962C8B-B14F-4D97-AF65-F5344CB8AC3E}">
        <p14:creationId xmlns:p14="http://schemas.microsoft.com/office/powerpoint/2010/main" val="1251295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 Transition – Checklist Key Tasks</a:t>
            </a:r>
          </a:p>
        </p:txBody>
      </p:sp>
      <p:sp>
        <p:nvSpPr>
          <p:cNvPr id="3" name="Content Placeholder 2"/>
          <p:cNvSpPr>
            <a:spLocks noGrp="1"/>
          </p:cNvSpPr>
          <p:nvPr>
            <p:ph idx="1"/>
          </p:nvPr>
        </p:nvSpPr>
        <p:spPr/>
        <p:txBody>
          <a:bodyPr/>
          <a:lstStyle/>
          <a:p>
            <a:pPr marL="0" lvl="0" indent="0"/>
            <a:r>
              <a:rPr lang="en-US" dirty="0"/>
              <a:t>Here are a few examples you’ll see on the checklist:</a:t>
            </a:r>
          </a:p>
          <a:p>
            <a:pPr marL="0" lvl="0" indent="0"/>
            <a:endParaRPr lang="en-US" dirty="0"/>
          </a:p>
          <a:p>
            <a:pPr lvl="1">
              <a:buFont typeface="Arial" panose="020B0604020202020204" pitchFamily="34" charset="0"/>
              <a:buChar char="❏"/>
            </a:pPr>
            <a:r>
              <a:rPr lang="en-US" dirty="0"/>
              <a:t> Develop a plan for the major deliverables/activities in the last 6 months</a:t>
            </a:r>
          </a:p>
          <a:p>
            <a:pPr lvl="1">
              <a:buFont typeface="Arial" panose="020B0604020202020204" pitchFamily="34" charset="0"/>
              <a:buChar char="❏"/>
            </a:pPr>
            <a:r>
              <a:rPr lang="en-US" dirty="0"/>
              <a:t>  Identify key project staff and the longevity of their roles within the project.</a:t>
            </a:r>
          </a:p>
          <a:p>
            <a:pPr lvl="1">
              <a:buFont typeface="Arial" panose="020B0604020202020204" pitchFamily="34" charset="0"/>
              <a:buChar char="❏"/>
            </a:pPr>
            <a:r>
              <a:rPr lang="en-US" dirty="0"/>
              <a:t> Ensure clear transfer of knowledge</a:t>
            </a:r>
          </a:p>
          <a:p>
            <a:pPr lvl="1">
              <a:buFont typeface="Arial" panose="020B0604020202020204" pitchFamily="34" charset="0"/>
              <a:buChar char="❏"/>
            </a:pPr>
            <a:r>
              <a:rPr lang="en-US" dirty="0"/>
              <a:t> Identify a staff person who is not funded by the grant who will have knowledge of the programmatic and fiscal nature of the initiative </a:t>
            </a:r>
          </a:p>
          <a:p>
            <a:endParaRPr lang="en-US" dirty="0"/>
          </a:p>
        </p:txBody>
      </p:sp>
    </p:spTree>
    <p:extLst>
      <p:ext uri="{BB962C8B-B14F-4D97-AF65-F5344CB8AC3E}">
        <p14:creationId xmlns:p14="http://schemas.microsoft.com/office/powerpoint/2010/main" val="3176839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Your Contacts</a:t>
            </a:r>
          </a:p>
        </p:txBody>
      </p:sp>
      <p:sp>
        <p:nvSpPr>
          <p:cNvPr id="3" name="Content Placeholder 2"/>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An initial letter from your closeout specialist will arrive sometime in August</a:t>
            </a:r>
          </a:p>
          <a:p>
            <a:pPr marL="457200" indent="-457200">
              <a:buFont typeface="Arial" panose="020B0604020202020204" pitchFamily="34" charset="0"/>
              <a:buChar char="•"/>
            </a:pPr>
            <a:r>
              <a:rPr lang="en-US" dirty="0"/>
              <a:t>The letter will be sent via email to your:</a:t>
            </a:r>
          </a:p>
          <a:p>
            <a:pPr marL="1023938" lvl="2" indent="-457200"/>
            <a:r>
              <a:rPr lang="en-US" sz="2800" dirty="0">
                <a:solidFill>
                  <a:schemeClr val="accent2"/>
                </a:solidFill>
              </a:rPr>
              <a:t>Authorized Representative</a:t>
            </a:r>
          </a:p>
          <a:p>
            <a:pPr marL="1023938" lvl="2" indent="-457200"/>
            <a:r>
              <a:rPr lang="en-US" sz="2800" dirty="0">
                <a:solidFill>
                  <a:schemeClr val="accent2"/>
                </a:solidFill>
              </a:rPr>
              <a:t>SF 424 Point of Contact (listed on your SOW)</a:t>
            </a:r>
          </a:p>
          <a:p>
            <a:pPr marL="1023938" lvl="2" indent="-457200"/>
            <a:r>
              <a:rPr lang="en-US" sz="2800" dirty="0">
                <a:solidFill>
                  <a:schemeClr val="accent2"/>
                </a:solidFill>
              </a:rPr>
              <a:t>Your Main Point of Contact that your FPO has on file</a:t>
            </a:r>
          </a:p>
          <a:p>
            <a:pPr marL="457200" indent="-457200">
              <a:buFont typeface="Arial" panose="020B0604020202020204" pitchFamily="34" charset="0"/>
              <a:buChar char="•"/>
            </a:pPr>
            <a:r>
              <a:rPr lang="en-US" dirty="0"/>
              <a:t>Please ensure ALL of these contacts are up to date by August 1, 2018 so you receive your close-out info</a:t>
            </a:r>
          </a:p>
          <a:p>
            <a:pPr marL="457200" indent="-457200">
              <a:buFont typeface="Arial" panose="020B0604020202020204" pitchFamily="34" charset="0"/>
              <a:buChar char="•"/>
            </a:pPr>
            <a:r>
              <a:rPr lang="en-US" dirty="0"/>
              <a:t>The SF 424 and Authorized Rep require Mods to update</a:t>
            </a:r>
          </a:p>
        </p:txBody>
      </p:sp>
    </p:spTree>
    <p:extLst>
      <p:ext uri="{BB962C8B-B14F-4D97-AF65-F5344CB8AC3E}">
        <p14:creationId xmlns:p14="http://schemas.microsoft.com/office/powerpoint/2010/main" val="2308388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569810"/>
            <a:ext cx="2921000" cy="278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350838"/>
            <a:ext cx="8305800" cy="1401762"/>
          </a:xfrm>
        </p:spPr>
        <p:txBody>
          <a:bodyPr>
            <a:normAutofit/>
          </a:bodyPr>
          <a:lstStyle/>
          <a:p>
            <a:r>
              <a:rPr lang="en-US" i="1" dirty="0"/>
              <a:t>TELLING THE ROUND 4 STORY</a:t>
            </a:r>
            <a:br>
              <a:rPr lang="en-US" dirty="0"/>
            </a:br>
            <a:r>
              <a:rPr lang="en-US" dirty="0"/>
              <a:t>What is your legacy? </a:t>
            </a:r>
          </a:p>
        </p:txBody>
      </p:sp>
      <p:sp>
        <p:nvSpPr>
          <p:cNvPr id="3" name="Content Placeholder 2"/>
          <p:cNvSpPr>
            <a:spLocks noGrp="1"/>
          </p:cNvSpPr>
          <p:nvPr>
            <p:ph idx="1"/>
          </p:nvPr>
        </p:nvSpPr>
        <p:spPr>
          <a:xfrm>
            <a:off x="457200" y="1905000"/>
            <a:ext cx="8229600" cy="3992563"/>
          </a:xfrm>
        </p:spPr>
        <p:txBody>
          <a:bodyPr>
            <a:normAutofit fontScale="62500" lnSpcReduction="20000"/>
          </a:bodyPr>
          <a:lstStyle/>
          <a:p>
            <a:r>
              <a:rPr lang="en-US" sz="3600" b="0" dirty="0"/>
              <a:t>We encourage you to share the following – either in your QNPR, or via email to TAACCCT mailbox (</a:t>
            </a:r>
            <a:r>
              <a:rPr lang="en-US" sz="3600" b="0" dirty="0">
                <a:hlinkClick r:id="rId4"/>
              </a:rPr>
              <a:t>TAACCCT@dol.gov</a:t>
            </a:r>
            <a:r>
              <a:rPr lang="en-US" sz="3600" b="0" dirty="0"/>
              <a:t>).  E.g., </a:t>
            </a:r>
            <a:br>
              <a:rPr lang="en-US" sz="3600" b="0" dirty="0"/>
            </a:br>
            <a:endParaRPr lang="en-US" sz="3600" b="0" dirty="0"/>
          </a:p>
          <a:p>
            <a:pPr>
              <a:buFont typeface="Arial"/>
              <a:buChar char="•"/>
            </a:pPr>
            <a:r>
              <a:rPr lang="en-US" sz="3200" b="0" dirty="0"/>
              <a:t>In what TAACCCT </a:t>
            </a:r>
            <a:r>
              <a:rPr lang="en-US" sz="3200" b="0" dirty="0">
                <a:solidFill>
                  <a:srgbClr val="FF0000"/>
                </a:solidFill>
              </a:rPr>
              <a:t>strategy area(s) </a:t>
            </a:r>
            <a:r>
              <a:rPr lang="en-US" sz="3200" b="0" dirty="0"/>
              <a:t>have you experienced the greatest success?</a:t>
            </a:r>
          </a:p>
          <a:p>
            <a:pPr>
              <a:buFont typeface="Arial"/>
              <a:buChar char="•"/>
            </a:pPr>
            <a:r>
              <a:rPr lang="en-US" sz="3200" b="0" dirty="0"/>
              <a:t>Please describe the </a:t>
            </a:r>
            <a:r>
              <a:rPr lang="en-US" sz="3200" b="0" dirty="0">
                <a:solidFill>
                  <a:srgbClr val="FF0000"/>
                </a:solidFill>
              </a:rPr>
              <a:t>new policies, practices or programs that have had the greatest impact </a:t>
            </a:r>
            <a:r>
              <a:rPr lang="en-US" sz="3200" b="0" dirty="0"/>
              <a:t>on student credential and job attainment.</a:t>
            </a:r>
          </a:p>
          <a:p>
            <a:pPr>
              <a:buFont typeface="Arial"/>
              <a:buChar char="•"/>
            </a:pPr>
            <a:r>
              <a:rPr lang="en-US" sz="3200" b="0" dirty="0"/>
              <a:t>What will be </a:t>
            </a:r>
            <a:r>
              <a:rPr lang="en-US" sz="3200" b="0" dirty="0">
                <a:solidFill>
                  <a:srgbClr val="FF0000"/>
                </a:solidFill>
              </a:rPr>
              <a:t>sustained and/or institutionalized and scaled </a:t>
            </a:r>
            <a:r>
              <a:rPr lang="en-US" sz="3200" b="0" dirty="0"/>
              <a:t>to reach more students?</a:t>
            </a:r>
          </a:p>
          <a:p>
            <a:pPr>
              <a:buFont typeface="Arial"/>
              <a:buChar char="•"/>
            </a:pPr>
            <a:r>
              <a:rPr lang="en-US" sz="3200" b="0" dirty="0"/>
              <a:t>Any </a:t>
            </a:r>
            <a:r>
              <a:rPr lang="en-US" sz="3200" b="0" dirty="0">
                <a:solidFill>
                  <a:srgbClr val="FF0000"/>
                </a:solidFill>
              </a:rPr>
              <a:t>“ripple effects”/surprising outcomes </a:t>
            </a:r>
            <a:r>
              <a:rPr lang="en-US" sz="3200" b="0" dirty="0"/>
              <a:t>as a result of your work?</a:t>
            </a:r>
          </a:p>
          <a:p>
            <a:endParaRPr lang="en-US" sz="1200" b="0" dirty="0"/>
          </a:p>
          <a:p>
            <a:pPr algn="just"/>
            <a:r>
              <a:rPr lang="en-US" sz="3600" b="0" dirty="0"/>
              <a:t>Please share any prepared documents, videos or other materials that illustrate your TAACCCT story!  (Send to TAACCCT@dol.gov)</a:t>
            </a:r>
          </a:p>
          <a:p>
            <a:endParaRPr lang="en-US" dirty="0"/>
          </a:p>
        </p:txBody>
      </p:sp>
      <p:sp>
        <p:nvSpPr>
          <p:cNvPr id="5" name="TextBox 4"/>
          <p:cNvSpPr txBox="1"/>
          <p:nvPr/>
        </p:nvSpPr>
        <p:spPr>
          <a:xfrm>
            <a:off x="8305800" y="6324600"/>
            <a:ext cx="609600" cy="369332"/>
          </a:xfrm>
          <a:prstGeom prst="rect">
            <a:avLst/>
          </a:prstGeom>
          <a:noFill/>
        </p:spPr>
        <p:txBody>
          <a:bodyPr wrap="square" rtlCol="0">
            <a:spAutoFit/>
          </a:bodyPr>
          <a:lstStyle/>
          <a:p>
            <a:r>
              <a:rPr lang="en-US" dirty="0"/>
              <a:t>7</a:t>
            </a:r>
          </a:p>
        </p:txBody>
      </p:sp>
    </p:spTree>
    <p:extLst>
      <p:ext uri="{BB962C8B-B14F-4D97-AF65-F5344CB8AC3E}">
        <p14:creationId xmlns:p14="http://schemas.microsoft.com/office/powerpoint/2010/main" val="2518835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Third Party Evaluation Reports (TPEs)</a:t>
            </a:r>
          </a:p>
        </p:txBody>
      </p:sp>
      <p:sp>
        <p:nvSpPr>
          <p:cNvPr id="3" name="Content Placeholder 2"/>
          <p:cNvSpPr>
            <a:spLocks noGrp="1"/>
          </p:cNvSpPr>
          <p:nvPr>
            <p:ph idx="1"/>
          </p:nvPr>
        </p:nvSpPr>
        <p:spPr/>
        <p:txBody>
          <a:bodyPr>
            <a:normAutofit fontScale="92500" lnSpcReduction="10000"/>
          </a:bodyPr>
          <a:lstStyle/>
          <a:p>
            <a:pPr marL="457200" lvl="0" indent="-457200">
              <a:buFont typeface="Arial" panose="020B0604020202020204" pitchFamily="34" charset="0"/>
              <a:buChar char="•"/>
            </a:pPr>
            <a:r>
              <a:rPr lang="en-US" b="0" dirty="0"/>
              <a:t>Due by September 30, 2018</a:t>
            </a:r>
          </a:p>
          <a:p>
            <a:pPr marL="457200" lvl="0" indent="-457200">
              <a:buFont typeface="Arial" panose="020B0604020202020204" pitchFamily="34" charset="0"/>
              <a:buChar char="•"/>
            </a:pPr>
            <a:r>
              <a:rPr lang="en-US" b="0" dirty="0"/>
              <a:t>Review and share Round 4 report guidance (included today and on www.TAACCCTeval.org  with your TPE</a:t>
            </a:r>
          </a:p>
          <a:p>
            <a:pPr marL="457200" lvl="0" indent="-457200">
              <a:buFont typeface="Arial" panose="020B0604020202020204" pitchFamily="34" charset="0"/>
              <a:buChar char="•"/>
            </a:pPr>
            <a:r>
              <a:rPr lang="en-US" b="0" dirty="0"/>
              <a:t>Use the Recommended Executive Summary Outline – benefits you and us!</a:t>
            </a:r>
          </a:p>
          <a:p>
            <a:pPr marL="457200" lvl="0" indent="-457200">
              <a:buFont typeface="Arial" panose="020B0604020202020204" pitchFamily="34" charset="0"/>
              <a:buChar char="•"/>
            </a:pPr>
            <a:r>
              <a:rPr lang="en-US" b="0" dirty="0"/>
              <a:t>See </a:t>
            </a:r>
            <a:r>
              <a:rPr lang="en-US" b="0" dirty="0">
                <a:hlinkClick r:id="rId3"/>
              </a:rPr>
              <a:t>www.TAACCCTeval.org</a:t>
            </a:r>
            <a:r>
              <a:rPr lang="en-US" b="0" dirty="0"/>
              <a:t> for webinars on final reports and data visualization and examples from previous TPEs</a:t>
            </a:r>
          </a:p>
          <a:p>
            <a:pPr marL="457200" lvl="0" indent="-457200">
              <a:buFont typeface="Arial" panose="020B0604020202020204" pitchFamily="34" charset="0"/>
              <a:buChar char="•"/>
            </a:pPr>
            <a:r>
              <a:rPr lang="en-US" b="0" dirty="0"/>
              <a:t>Post final report to </a:t>
            </a:r>
            <a:r>
              <a:rPr lang="en-US" b="0" dirty="0">
                <a:hlinkClick r:id="rId4"/>
              </a:rPr>
              <a:t>www.SkillsCommons.org</a:t>
            </a:r>
            <a:r>
              <a:rPr lang="en-US" b="0" dirty="0"/>
              <a:t>  </a:t>
            </a:r>
          </a:p>
          <a:p>
            <a:pPr marL="0" lvl="0" indent="0"/>
            <a:r>
              <a:rPr lang="en-US" dirty="0"/>
              <a:t>For questions: </a:t>
            </a:r>
          </a:p>
          <a:p>
            <a:pPr lvl="1"/>
            <a:r>
              <a:rPr lang="en-US" dirty="0"/>
              <a:t>Grant requirements for TPE: Your Federal Project Officer or </a:t>
            </a:r>
            <a:r>
              <a:rPr lang="en-US" u="sng" dirty="0">
                <a:hlinkClick r:id="rId5"/>
              </a:rPr>
              <a:t>TAACCCT@dol.gov</a:t>
            </a:r>
            <a:endParaRPr lang="en-US" dirty="0"/>
          </a:p>
          <a:p>
            <a:pPr lvl="1"/>
            <a:r>
              <a:rPr lang="en-US" dirty="0"/>
              <a:t>Information and advice on final report: </a:t>
            </a:r>
            <a:r>
              <a:rPr lang="en-US" u="sng" dirty="0">
                <a:hlinkClick r:id="rId6"/>
              </a:rPr>
              <a:t>TAACCCTeval@urban.org</a:t>
            </a:r>
            <a:endParaRPr lang="en-US" dirty="0"/>
          </a:p>
          <a:p>
            <a:pPr marL="1023938" lvl="2" indent="-457200"/>
            <a:endParaRPr lang="en-US" sz="2800"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150895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FAQs During Last 6 Months</a:t>
            </a:r>
          </a:p>
        </p:txBody>
      </p:sp>
      <p:sp>
        <p:nvSpPr>
          <p:cNvPr id="3" name="Content Placeholder 2"/>
          <p:cNvSpPr>
            <a:spLocks noGrp="1"/>
          </p:cNvSpPr>
          <p:nvPr>
            <p:ph idx="1"/>
          </p:nvPr>
        </p:nvSpPr>
        <p:spPr>
          <a:xfrm>
            <a:off x="457200" y="1143000"/>
            <a:ext cx="8229600" cy="4953000"/>
          </a:xfrm>
        </p:spPr>
        <p:txBody>
          <a:bodyPr>
            <a:normAutofit fontScale="92500" lnSpcReduction="10000"/>
          </a:bodyPr>
          <a:lstStyle/>
          <a:p>
            <a:pPr marL="457200" indent="-457200">
              <a:buFont typeface="Arial" charset="0"/>
              <a:buChar char="•"/>
            </a:pPr>
            <a:r>
              <a:rPr lang="en-US" dirty="0"/>
              <a:t>What can be paid for with grant funds after March 31?</a:t>
            </a:r>
          </a:p>
          <a:p>
            <a:pPr marL="457200" indent="-457200">
              <a:buFont typeface="Arial" charset="0"/>
              <a:buChar char="•"/>
            </a:pPr>
            <a:r>
              <a:rPr lang="en-US" dirty="0"/>
              <a:t>During the extension of program activities, which outcomes do I track and report? </a:t>
            </a:r>
          </a:p>
          <a:p>
            <a:pPr marL="457200" indent="-457200">
              <a:buFont typeface="Arial" charset="0"/>
              <a:buChar char="•"/>
            </a:pPr>
            <a:r>
              <a:rPr lang="en-US" dirty="0"/>
              <a:t>When will ETA begin the grant closeout process with Grantees?</a:t>
            </a:r>
          </a:p>
          <a:p>
            <a:pPr marL="457200" indent="-457200">
              <a:buFont typeface="Arial" charset="0"/>
              <a:buChar char="•"/>
            </a:pPr>
            <a:r>
              <a:rPr lang="en-US" dirty="0"/>
              <a:t>Are activities and costs related to reviewing and posting deliverables allowable during the final year (or six months)?</a:t>
            </a:r>
          </a:p>
          <a:p>
            <a:pPr marL="457200" indent="-457200">
              <a:buFont typeface="Arial" charset="0"/>
              <a:buChar char="•"/>
            </a:pPr>
            <a:r>
              <a:rPr lang="en-US" dirty="0"/>
              <a:t>What is the latest date that final bills need to be submitted?</a:t>
            </a:r>
          </a:p>
          <a:p>
            <a:pPr marL="457200" indent="-457200">
              <a:buFont typeface="Arial" charset="0"/>
              <a:buChar char="•"/>
            </a:pPr>
            <a:r>
              <a:rPr lang="en-US" dirty="0">
                <a:hlinkClick r:id="rId3"/>
              </a:rPr>
              <a:t>https://taaccct.workforcegps.org/resources/2016/08/29/13/25/Compilation_of_TAACCCT_FAQs</a:t>
            </a:r>
            <a:endParaRPr lang="en-US" dirty="0"/>
          </a:p>
          <a:p>
            <a:pPr marL="457200" indent="-457200">
              <a:buFont typeface="Arial" charset="0"/>
              <a:buChar char="•"/>
            </a:pPr>
            <a:endParaRPr lang="en-US" dirty="0"/>
          </a:p>
        </p:txBody>
      </p:sp>
      <p:sp>
        <p:nvSpPr>
          <p:cNvPr id="4" name="TextBox 3"/>
          <p:cNvSpPr txBox="1"/>
          <p:nvPr/>
        </p:nvSpPr>
        <p:spPr>
          <a:xfrm>
            <a:off x="8305800" y="6324600"/>
            <a:ext cx="609600" cy="369332"/>
          </a:xfrm>
          <a:prstGeom prst="rect">
            <a:avLst/>
          </a:prstGeom>
          <a:noFill/>
        </p:spPr>
        <p:txBody>
          <a:bodyPr wrap="square" rtlCol="0">
            <a:spAutoFit/>
          </a:bodyPr>
          <a:lstStyle/>
          <a:p>
            <a:r>
              <a:rPr lang="en-US" dirty="0"/>
              <a:t>21</a:t>
            </a:r>
          </a:p>
        </p:txBody>
      </p:sp>
    </p:spTree>
    <p:extLst>
      <p:ext uri="{BB962C8B-B14F-4D97-AF65-F5344CB8AC3E}">
        <p14:creationId xmlns:p14="http://schemas.microsoft.com/office/powerpoint/2010/main" val="1198215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750" y="1600200"/>
            <a:ext cx="6026484" cy="3505200"/>
          </a:xfrm>
          <a:prstGeom prst="rect">
            <a:avLst/>
          </a:prstGeom>
          <a:ln w="57150"/>
        </p:spPr>
        <p:style>
          <a:lnRef idx="0">
            <a:schemeClr val="accent4"/>
          </a:lnRef>
          <a:fillRef idx="3">
            <a:schemeClr val="accent4"/>
          </a:fillRef>
          <a:effectRef idx="3">
            <a:schemeClr val="accent4"/>
          </a:effectRef>
          <a:fontRef idx="minor">
            <a:schemeClr val="lt1"/>
          </a:fontRef>
        </p:style>
      </p:pic>
    </p:spTree>
    <p:extLst>
      <p:ext uri="{BB962C8B-B14F-4D97-AF65-F5344CB8AC3E}">
        <p14:creationId xmlns:p14="http://schemas.microsoft.com/office/powerpoint/2010/main" val="4269657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762000" y="5181600"/>
            <a:ext cx="7507287" cy="1119187"/>
          </a:xfrm>
        </p:spPr>
        <p:txBody>
          <a:bodyPr anchor="ctr">
            <a:normAutofit/>
          </a:bodyPr>
          <a:lstStyle/>
          <a:p>
            <a:pPr marL="0" indent="0" algn="r">
              <a:spcBef>
                <a:spcPts val="0"/>
              </a:spcBef>
              <a:buNone/>
            </a:pPr>
            <a:endParaRPr lang="en-US" sz="2000" dirty="0">
              <a:solidFill>
                <a:schemeClr val="tx1">
                  <a:lumMod val="75000"/>
                  <a:lumOff val="25000"/>
                </a:schemeClr>
              </a:solidFill>
            </a:endParaRPr>
          </a:p>
        </p:txBody>
      </p:sp>
      <p:sp>
        <p:nvSpPr>
          <p:cNvPr id="2" name="Title 1"/>
          <p:cNvSpPr>
            <a:spLocks noGrp="1"/>
          </p:cNvSpPr>
          <p:nvPr>
            <p:ph type="ctrTitle" idx="4294967295"/>
          </p:nvPr>
        </p:nvSpPr>
        <p:spPr>
          <a:xfrm>
            <a:off x="457200" y="2133600"/>
            <a:ext cx="7772400" cy="1470025"/>
          </a:xfrm>
        </p:spPr>
        <p:txBody>
          <a:bodyPr/>
          <a:lstStyle/>
          <a:p>
            <a:pPr algn="r"/>
            <a:r>
              <a:rPr lang="en-US" dirty="0">
                <a:latin typeface="Franklin Gothic Medium" panose="020B0603020102020204" pitchFamily="34" charset="0"/>
              </a:rPr>
              <a:t>Product Submission Process</a:t>
            </a:r>
          </a:p>
        </p:txBody>
      </p:sp>
    </p:spTree>
    <p:extLst>
      <p:ext uri="{BB962C8B-B14F-4D97-AF65-F5344CB8AC3E}">
        <p14:creationId xmlns:p14="http://schemas.microsoft.com/office/powerpoint/2010/main" val="2209801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Products and Deliverables</a:t>
            </a:r>
          </a:p>
        </p:txBody>
      </p:sp>
      <p:sp>
        <p:nvSpPr>
          <p:cNvPr id="3" name="Content Placeholder 2"/>
          <p:cNvSpPr>
            <a:spLocks noGrp="1"/>
          </p:cNvSpPr>
          <p:nvPr>
            <p:ph idx="1"/>
          </p:nvPr>
        </p:nvSpPr>
        <p:spPr>
          <a:xfrm>
            <a:off x="457200" y="1143000"/>
            <a:ext cx="8229600" cy="4953000"/>
          </a:xfrm>
        </p:spPr>
        <p:txBody>
          <a:bodyPr>
            <a:normAutofit/>
          </a:bodyPr>
          <a:lstStyle/>
          <a:p>
            <a:r>
              <a:rPr lang="en-US" dirty="0"/>
              <a:t>Creative Commons Attribution License</a:t>
            </a:r>
          </a:p>
          <a:p>
            <a:pPr lvl="1"/>
            <a:r>
              <a:rPr lang="en-US" dirty="0"/>
              <a:t>Grantees will license to the public all work created with the support of the grant under a Creative Commons Attribution 4.0 (CC BY) license;</a:t>
            </a:r>
          </a:p>
          <a:p>
            <a:pPr lvl="1"/>
            <a:r>
              <a:rPr lang="en-US" dirty="0"/>
              <a:t>Grantee will release all new source code developed or created with grant funds under an open license acceptable to either the Free Software Foundation and/or the Open Source Initiative; and</a:t>
            </a:r>
          </a:p>
          <a:p>
            <a:pPr lvl="1"/>
            <a:r>
              <a:rPr lang="en-US" dirty="0"/>
              <a:t>Work that must be licensed under the CC BY includes both new content created with the grant funds and modifications made to pre-existing, grantee-owned content using grant funds.</a:t>
            </a:r>
          </a:p>
        </p:txBody>
      </p:sp>
      <p:sp>
        <p:nvSpPr>
          <p:cNvPr id="4" name="TextBox 3"/>
          <p:cNvSpPr txBox="1"/>
          <p:nvPr/>
        </p:nvSpPr>
        <p:spPr>
          <a:xfrm>
            <a:off x="8305800" y="6324600"/>
            <a:ext cx="609600" cy="369332"/>
          </a:xfrm>
          <a:prstGeom prst="rect">
            <a:avLst/>
          </a:prstGeom>
          <a:noFill/>
        </p:spPr>
        <p:txBody>
          <a:bodyPr wrap="square" rtlCol="0">
            <a:spAutoFit/>
          </a:bodyPr>
          <a:lstStyle/>
          <a:p>
            <a:r>
              <a:rPr lang="en-US" dirty="0"/>
              <a:t>23</a:t>
            </a:r>
          </a:p>
        </p:txBody>
      </p:sp>
    </p:spTree>
    <p:extLst>
      <p:ext uri="{BB962C8B-B14F-4D97-AF65-F5344CB8AC3E}">
        <p14:creationId xmlns:p14="http://schemas.microsoft.com/office/powerpoint/2010/main" val="1657886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Products and Deliverables</a:t>
            </a:r>
          </a:p>
        </p:txBody>
      </p:sp>
      <p:sp>
        <p:nvSpPr>
          <p:cNvPr id="3" name="Content Placeholder 2"/>
          <p:cNvSpPr>
            <a:spLocks noGrp="1"/>
          </p:cNvSpPr>
          <p:nvPr>
            <p:ph idx="1"/>
          </p:nvPr>
        </p:nvSpPr>
        <p:spPr/>
        <p:txBody>
          <a:bodyPr/>
          <a:lstStyle/>
          <a:p>
            <a:r>
              <a:rPr lang="en-US" dirty="0"/>
              <a:t>Third Party Review of Deliverables</a:t>
            </a:r>
          </a:p>
          <a:p>
            <a:pPr lvl="1"/>
            <a:r>
              <a:rPr lang="en-US" dirty="0"/>
              <a:t>Grantees will be required to identify third-party subject matter experts to conduct reviews of the deliverables produced through the grant.</a:t>
            </a:r>
          </a:p>
          <a:p>
            <a:pPr lvl="1"/>
            <a:r>
              <a:rPr lang="en-US" dirty="0"/>
              <a:t>Grantees must provide the Department with the results of the review and the qualifications of the reviewer(s) at the time the deliverables are provided to the Department.</a:t>
            </a:r>
          </a:p>
        </p:txBody>
      </p:sp>
      <p:sp>
        <p:nvSpPr>
          <p:cNvPr id="4" name="TextBox 3"/>
          <p:cNvSpPr txBox="1"/>
          <p:nvPr/>
        </p:nvSpPr>
        <p:spPr>
          <a:xfrm>
            <a:off x="8305800" y="6324600"/>
            <a:ext cx="609600" cy="369332"/>
          </a:xfrm>
          <a:prstGeom prst="rect">
            <a:avLst/>
          </a:prstGeom>
          <a:noFill/>
        </p:spPr>
        <p:txBody>
          <a:bodyPr wrap="square" rtlCol="0">
            <a:spAutoFit/>
          </a:bodyPr>
          <a:lstStyle/>
          <a:p>
            <a:r>
              <a:rPr lang="en-US" dirty="0"/>
              <a:t>24</a:t>
            </a:r>
          </a:p>
        </p:txBody>
      </p:sp>
    </p:spTree>
    <p:extLst>
      <p:ext uri="{BB962C8B-B14F-4D97-AF65-F5344CB8AC3E}">
        <p14:creationId xmlns:p14="http://schemas.microsoft.com/office/powerpoint/2010/main" val="1787487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Presenters</a:t>
            </a:r>
          </a:p>
        </p:txBody>
      </p:sp>
      <p:sp>
        <p:nvSpPr>
          <p:cNvPr id="6" name="Content Placeholder 2"/>
          <p:cNvSpPr txBox="1">
            <a:spLocks/>
          </p:cNvSpPr>
          <p:nvPr/>
        </p:nvSpPr>
        <p:spPr>
          <a:xfrm>
            <a:off x="1927989" y="1143000"/>
            <a:ext cx="5232400" cy="911087"/>
          </a:xfrm>
          <a:prstGeom prst="rect">
            <a:avLst/>
          </a:prstGeom>
          <a:solidFill>
            <a:schemeClr val="bg1">
              <a:lumMod val="75000"/>
              <a:alpha val="85000"/>
            </a:schemeClr>
          </a:solidFill>
        </p:spPr>
        <p:txBody>
          <a:bodyPr vert="horz" lIns="91440" tIns="45720" rIns="91440" bIns="45720" rtlCol="0">
            <a:normAutofit fontScale="85000" lnSpcReduction="20000"/>
          </a:bodyPr>
          <a:lst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100" b="1" dirty="0"/>
              <a:t>Cheryl Martin</a:t>
            </a:r>
            <a:endParaRPr lang="en-US" sz="2100" dirty="0"/>
          </a:p>
          <a:p>
            <a:pPr marL="0" indent="0">
              <a:buNone/>
            </a:pPr>
            <a:r>
              <a:rPr lang="en-US" sz="2100" dirty="0"/>
              <a:t>Program Manager, TAACCT, U.S. Department of Labor, Employment and Training Administration </a:t>
            </a:r>
          </a:p>
        </p:txBody>
      </p:sp>
      <p:sp>
        <p:nvSpPr>
          <p:cNvPr id="7" name="Content Placeholder 2"/>
          <p:cNvSpPr txBox="1">
            <a:spLocks/>
          </p:cNvSpPr>
          <p:nvPr/>
        </p:nvSpPr>
        <p:spPr>
          <a:xfrm>
            <a:off x="1919111" y="4764155"/>
            <a:ext cx="5232400" cy="1143000"/>
          </a:xfrm>
          <a:prstGeom prst="rect">
            <a:avLst/>
          </a:prstGeom>
          <a:solidFill>
            <a:schemeClr val="bg1">
              <a:lumMod val="75000"/>
              <a:alpha val="85000"/>
            </a:schemeClr>
          </a:solidFill>
        </p:spPr>
        <p:txBody>
          <a:bodyPr vert="horz" lIns="91440" tIns="45720" rIns="91440" bIns="45720" rtlCol="0">
            <a:noAutofit/>
          </a:bodyPr>
          <a:lst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a:t>Kevin </a:t>
            </a:r>
            <a:r>
              <a:rPr lang="en-US" sz="1800" b="1" dirty="0" err="1"/>
              <a:t>Brumback</a:t>
            </a:r>
            <a:endParaRPr lang="en-US" sz="1800" b="1" dirty="0"/>
          </a:p>
          <a:p>
            <a:pPr marL="0" indent="0">
              <a:buNone/>
            </a:pPr>
            <a:r>
              <a:rPr lang="en-US" sz="1800" dirty="0"/>
              <a:t>Closeout Grant Officer, U.S. Department of Labor, Employment and Training Administration </a:t>
            </a:r>
          </a:p>
        </p:txBody>
      </p:sp>
      <p:sp>
        <p:nvSpPr>
          <p:cNvPr id="8" name="TextBox 7"/>
          <p:cNvSpPr txBox="1"/>
          <p:nvPr/>
        </p:nvSpPr>
        <p:spPr>
          <a:xfrm>
            <a:off x="8305800" y="6324600"/>
            <a:ext cx="609600" cy="369332"/>
          </a:xfrm>
          <a:prstGeom prst="rect">
            <a:avLst/>
          </a:prstGeom>
          <a:noFill/>
        </p:spPr>
        <p:txBody>
          <a:bodyPr wrap="square" rtlCol="0">
            <a:spAutoFit/>
          </a:bodyPr>
          <a:lstStyle/>
          <a:p>
            <a:r>
              <a:rPr lang="en-US" dirty="0"/>
              <a:t>3</a:t>
            </a:r>
          </a:p>
        </p:txBody>
      </p:sp>
      <p:sp>
        <p:nvSpPr>
          <p:cNvPr id="10" name="Content Placeholder 2"/>
          <p:cNvSpPr txBox="1">
            <a:spLocks/>
          </p:cNvSpPr>
          <p:nvPr/>
        </p:nvSpPr>
        <p:spPr>
          <a:xfrm>
            <a:off x="1921933" y="3428999"/>
            <a:ext cx="5232400" cy="1219200"/>
          </a:xfrm>
          <a:prstGeom prst="rect">
            <a:avLst/>
          </a:prstGeom>
          <a:solidFill>
            <a:schemeClr val="bg1">
              <a:lumMod val="75000"/>
              <a:alpha val="85000"/>
            </a:schemeClr>
          </a:solidFill>
        </p:spPr>
        <p:txBody>
          <a:bodyPr vert="horz" lIns="91440" tIns="45720" rIns="91440" bIns="45720" rtlCol="0">
            <a:normAutofit fontScale="92500"/>
          </a:bodyPr>
          <a:lst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100" b="1" dirty="0"/>
              <a:t>Meron Assefa</a:t>
            </a:r>
          </a:p>
          <a:p>
            <a:pPr marL="0" indent="0">
              <a:buNone/>
            </a:pPr>
            <a:r>
              <a:rPr lang="en-US" sz="1900" dirty="0"/>
              <a:t>Closeout Grant Officer, U.S. Department of Labor, Employment and Training Administration</a:t>
            </a:r>
          </a:p>
        </p:txBody>
      </p:sp>
      <p:sp>
        <p:nvSpPr>
          <p:cNvPr id="11" name="Content Placeholder 2"/>
          <p:cNvSpPr txBox="1">
            <a:spLocks/>
          </p:cNvSpPr>
          <p:nvPr/>
        </p:nvSpPr>
        <p:spPr>
          <a:xfrm>
            <a:off x="1922345" y="2170043"/>
            <a:ext cx="5232400" cy="1143000"/>
          </a:xfrm>
          <a:prstGeom prst="rect">
            <a:avLst/>
          </a:prstGeom>
          <a:solidFill>
            <a:schemeClr val="bg1">
              <a:lumMod val="75000"/>
              <a:alpha val="85000"/>
            </a:schemeClr>
          </a:solidFill>
        </p:spPr>
        <p:txBody>
          <a:bodyPr vert="horz" lIns="91440" tIns="45720" rIns="91440" bIns="45720" rtlCol="0">
            <a:noAutofit/>
          </a:bodyPr>
          <a:lst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a:t>Lauren </a:t>
            </a:r>
            <a:r>
              <a:rPr lang="en-US" sz="1800" b="1" dirty="0" err="1"/>
              <a:t>Eyster</a:t>
            </a:r>
            <a:endParaRPr lang="en-US" sz="1800" b="1" dirty="0"/>
          </a:p>
          <a:p>
            <a:pPr marL="0" indent="0">
              <a:buNone/>
            </a:pPr>
            <a:r>
              <a:rPr lang="en-US" sz="1800" dirty="0"/>
              <a:t>Senior Research Associate, Income and Benefits Policy Center, Urban Institute </a:t>
            </a:r>
          </a:p>
        </p:txBody>
      </p:sp>
    </p:spTree>
    <p:extLst>
      <p:ext uri="{BB962C8B-B14F-4D97-AF65-F5344CB8AC3E}">
        <p14:creationId xmlns:p14="http://schemas.microsoft.com/office/powerpoint/2010/main" val="2156518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Products and Deliverables</a:t>
            </a:r>
          </a:p>
        </p:txBody>
      </p:sp>
      <p:sp>
        <p:nvSpPr>
          <p:cNvPr id="3" name="Content Placeholder 2"/>
          <p:cNvSpPr>
            <a:spLocks noGrp="1"/>
          </p:cNvSpPr>
          <p:nvPr>
            <p:ph idx="1"/>
          </p:nvPr>
        </p:nvSpPr>
        <p:spPr/>
        <p:txBody>
          <a:bodyPr>
            <a:normAutofit fontScale="92500" lnSpcReduction="10000"/>
          </a:bodyPr>
          <a:lstStyle/>
          <a:p>
            <a:pPr algn="ctr"/>
            <a:r>
              <a:rPr lang="en-US" dirty="0"/>
              <a:t>TAACCCT Repository of OER</a:t>
            </a:r>
          </a:p>
          <a:p>
            <a:pPr marL="182563" lvl="1" indent="0" algn="ctr">
              <a:buNone/>
            </a:pPr>
            <a:r>
              <a:rPr lang="en-US" sz="4000" dirty="0">
                <a:hlinkClick r:id="rId3"/>
              </a:rPr>
              <a:t>www.skillscommons.org</a:t>
            </a:r>
            <a:endParaRPr lang="en-US" sz="4000" dirty="0"/>
          </a:p>
          <a:p>
            <a:pPr marL="182563" lvl="1" indent="0" algn="ctr">
              <a:buNone/>
            </a:pPr>
            <a:r>
              <a:rPr lang="en-US" sz="4000" dirty="0"/>
              <a:t>Support: </a:t>
            </a:r>
            <a:r>
              <a:rPr lang="en-US" sz="4000" dirty="0">
                <a:hlinkClick r:id="rId4"/>
              </a:rPr>
              <a:t>support@skillscommons.org</a:t>
            </a:r>
            <a:r>
              <a:rPr lang="en-US" sz="4000" dirty="0"/>
              <a:t> </a:t>
            </a:r>
          </a:p>
          <a:p>
            <a:pPr lvl="1"/>
            <a:endParaRPr lang="en-US" dirty="0"/>
          </a:p>
          <a:p>
            <a:pPr marL="57150" indent="0" algn="ctr"/>
            <a:r>
              <a:rPr lang="en-US" sz="3200" b="1" u="sng" dirty="0"/>
              <a:t>BEGIN UPLOADING PRODUCTS</a:t>
            </a:r>
          </a:p>
          <a:p>
            <a:pPr marL="57150" indent="0" algn="ctr"/>
            <a:r>
              <a:rPr lang="en-US" sz="3200" b="1" u="sng" dirty="0"/>
              <a:t>AS SOON AS POSSIBLE!</a:t>
            </a:r>
          </a:p>
          <a:p>
            <a:pPr marL="57150" indent="0" algn="ctr"/>
            <a:endParaRPr lang="en-US" sz="3200" u="sng" dirty="0"/>
          </a:p>
          <a:p>
            <a:pPr marL="57150" lvl="1" indent="0" algn="ctr">
              <a:buNone/>
            </a:pPr>
            <a:r>
              <a:rPr lang="en-US" dirty="0"/>
              <a:t>Managed through USDOL cooperative agreement with California State University – MERLOT (Multimedia Education Resources for Learning and Online Technology</a:t>
            </a:r>
          </a:p>
          <a:p>
            <a:pPr marL="57150" indent="0" algn="ctr"/>
            <a:endParaRPr lang="en-US" sz="3200" b="1" u="sng" dirty="0"/>
          </a:p>
        </p:txBody>
      </p:sp>
      <p:sp>
        <p:nvSpPr>
          <p:cNvPr id="4" name="TextBox 3"/>
          <p:cNvSpPr txBox="1"/>
          <p:nvPr/>
        </p:nvSpPr>
        <p:spPr>
          <a:xfrm>
            <a:off x="8305800" y="6324600"/>
            <a:ext cx="609600" cy="369332"/>
          </a:xfrm>
          <a:prstGeom prst="rect">
            <a:avLst/>
          </a:prstGeom>
          <a:noFill/>
        </p:spPr>
        <p:txBody>
          <a:bodyPr wrap="square" rtlCol="0">
            <a:spAutoFit/>
          </a:bodyPr>
          <a:lstStyle/>
          <a:p>
            <a:r>
              <a:rPr lang="en-US" dirty="0"/>
              <a:t>25</a:t>
            </a:r>
          </a:p>
        </p:txBody>
      </p:sp>
    </p:spTree>
    <p:extLst>
      <p:ext uri="{BB962C8B-B14F-4D97-AF65-F5344CB8AC3E}">
        <p14:creationId xmlns:p14="http://schemas.microsoft.com/office/powerpoint/2010/main" val="101707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750" y="1600200"/>
            <a:ext cx="6026484" cy="3505200"/>
          </a:xfrm>
          <a:prstGeom prst="rect">
            <a:avLst/>
          </a:prstGeom>
          <a:ln w="57150"/>
        </p:spPr>
        <p:style>
          <a:lnRef idx="0">
            <a:schemeClr val="accent4"/>
          </a:lnRef>
          <a:fillRef idx="3">
            <a:schemeClr val="accent4"/>
          </a:fillRef>
          <a:effectRef idx="3">
            <a:schemeClr val="accent4"/>
          </a:effectRef>
          <a:fontRef idx="minor">
            <a:schemeClr val="lt1"/>
          </a:fontRef>
        </p:style>
      </p:pic>
    </p:spTree>
    <p:extLst>
      <p:ext uri="{BB962C8B-B14F-4D97-AF65-F5344CB8AC3E}">
        <p14:creationId xmlns:p14="http://schemas.microsoft.com/office/powerpoint/2010/main" val="4238245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762000" y="3886200"/>
            <a:ext cx="7507287" cy="1042987"/>
          </a:xfrm>
        </p:spPr>
        <p:txBody>
          <a:bodyPr anchor="ctr">
            <a:normAutofit/>
          </a:bodyPr>
          <a:lstStyle/>
          <a:p>
            <a:pPr marL="0" indent="0" algn="r">
              <a:spcBef>
                <a:spcPts val="0"/>
              </a:spcBef>
              <a:buNone/>
            </a:pPr>
            <a:r>
              <a:rPr lang="en-US" sz="2000" b="1" dirty="0">
                <a:solidFill>
                  <a:schemeClr val="tx1">
                    <a:lumMod val="75000"/>
                    <a:lumOff val="25000"/>
                  </a:schemeClr>
                </a:solidFill>
              </a:rPr>
              <a:t>Cheryl Martin</a:t>
            </a:r>
          </a:p>
          <a:p>
            <a:pPr marL="0" indent="0" algn="r">
              <a:spcBef>
                <a:spcPts val="0"/>
              </a:spcBef>
              <a:buNone/>
            </a:pPr>
            <a:r>
              <a:rPr lang="en-US" sz="2000" dirty="0">
                <a:solidFill>
                  <a:schemeClr val="tx1">
                    <a:lumMod val="75000"/>
                    <a:lumOff val="25000"/>
                  </a:schemeClr>
                </a:solidFill>
              </a:rPr>
              <a:t>Division of Strategic Investments</a:t>
            </a:r>
          </a:p>
          <a:p>
            <a:pPr marL="0" indent="0" algn="r">
              <a:spcBef>
                <a:spcPts val="0"/>
              </a:spcBef>
              <a:buNone/>
            </a:pPr>
            <a:r>
              <a:rPr lang="en-US" sz="2000" dirty="0">
                <a:solidFill>
                  <a:schemeClr val="tx1">
                    <a:lumMod val="75000"/>
                    <a:lumOff val="25000"/>
                  </a:schemeClr>
                </a:solidFill>
              </a:rPr>
              <a:t>ETA Office of Workforce Investments</a:t>
            </a:r>
          </a:p>
        </p:txBody>
      </p:sp>
      <p:sp>
        <p:nvSpPr>
          <p:cNvPr id="2" name="Title 1"/>
          <p:cNvSpPr>
            <a:spLocks noGrp="1"/>
          </p:cNvSpPr>
          <p:nvPr>
            <p:ph type="ctrTitle" idx="4294967295"/>
          </p:nvPr>
        </p:nvSpPr>
        <p:spPr>
          <a:xfrm>
            <a:off x="381000" y="1295400"/>
            <a:ext cx="7772400" cy="1470025"/>
          </a:xfrm>
        </p:spPr>
        <p:txBody>
          <a:bodyPr/>
          <a:lstStyle/>
          <a:p>
            <a:pPr algn="r"/>
            <a:r>
              <a:rPr lang="en-US" dirty="0">
                <a:latin typeface="Franklin Gothic Medium" panose="020B0603020102020204" pitchFamily="34" charset="0"/>
              </a:rPr>
              <a:t>Final Performance and</a:t>
            </a:r>
            <a:br>
              <a:rPr lang="en-US" dirty="0">
                <a:latin typeface="Franklin Gothic Medium" panose="020B0603020102020204" pitchFamily="34" charset="0"/>
              </a:rPr>
            </a:br>
            <a:r>
              <a:rPr lang="en-US" dirty="0">
                <a:latin typeface="Franklin Gothic Medium" panose="020B0603020102020204" pitchFamily="34" charset="0"/>
              </a:rPr>
              <a:t>Progress Reports</a:t>
            </a:r>
            <a:br>
              <a:rPr lang="en-US" dirty="0">
                <a:latin typeface="Franklin Gothic Medium" panose="020B0603020102020204" pitchFamily="34" charset="0"/>
              </a:rPr>
            </a:br>
            <a:r>
              <a:rPr lang="en-US" dirty="0">
                <a:latin typeface="Franklin Gothic Medium" panose="020B0603020102020204" pitchFamily="34" charset="0"/>
              </a:rPr>
              <a:t>(and other numbers)</a:t>
            </a:r>
          </a:p>
        </p:txBody>
      </p:sp>
    </p:spTree>
    <p:extLst>
      <p:ext uri="{BB962C8B-B14F-4D97-AF65-F5344CB8AC3E}">
        <p14:creationId xmlns:p14="http://schemas.microsoft.com/office/powerpoint/2010/main" val="1730320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Heads Up</a:t>
            </a:r>
          </a:p>
        </p:txBody>
      </p:sp>
      <p:sp>
        <p:nvSpPr>
          <p:cNvPr id="3" name="Content Placeholder 2"/>
          <p:cNvSpPr>
            <a:spLocks noGrp="1"/>
          </p:cNvSpPr>
          <p:nvPr>
            <p:ph idx="1"/>
          </p:nvPr>
        </p:nvSpPr>
        <p:spPr/>
        <p:txBody>
          <a:bodyPr>
            <a:normAutofit/>
          </a:bodyPr>
          <a:lstStyle/>
          <a:p>
            <a:pPr marL="0" indent="0"/>
            <a:endParaRPr lang="en-US" b="0" dirty="0"/>
          </a:p>
          <a:p>
            <a:pPr marL="457200" indent="-457200">
              <a:buFont typeface="Arial" panose="020B0604020202020204" pitchFamily="34" charset="0"/>
              <a:buChar char="•"/>
            </a:pPr>
            <a:r>
              <a:rPr lang="en-US" b="0" dirty="0"/>
              <a:t>Round 4 Grantees will receive data validity letters in early spring.   </a:t>
            </a:r>
          </a:p>
          <a:p>
            <a:pPr marL="457200" indent="-457200">
              <a:buFont typeface="Arial" panose="020B0604020202020204" pitchFamily="34" charset="0"/>
              <a:buChar char="•"/>
            </a:pPr>
            <a:r>
              <a:rPr lang="en-US" b="0" dirty="0"/>
              <a:t>Use Consolidated FAQ document (Aug 2016)</a:t>
            </a:r>
          </a:p>
          <a:p>
            <a:pPr marL="457200" indent="-457200">
              <a:buFont typeface="Arial" panose="020B0604020202020204" pitchFamily="34" charset="0"/>
              <a:buChar char="•"/>
            </a:pPr>
            <a:endParaRPr lang="en-US" b="0" dirty="0"/>
          </a:p>
        </p:txBody>
      </p:sp>
      <p:sp>
        <p:nvSpPr>
          <p:cNvPr id="4" name="TextBox 3"/>
          <p:cNvSpPr txBox="1"/>
          <p:nvPr/>
        </p:nvSpPr>
        <p:spPr>
          <a:xfrm>
            <a:off x="8305800" y="6324600"/>
            <a:ext cx="609600" cy="369332"/>
          </a:xfrm>
          <a:prstGeom prst="rect">
            <a:avLst/>
          </a:prstGeom>
          <a:noFill/>
        </p:spPr>
        <p:txBody>
          <a:bodyPr wrap="square" rtlCol="0">
            <a:spAutoFit/>
          </a:bodyPr>
          <a:lstStyle/>
          <a:p>
            <a:r>
              <a:rPr lang="en-US" dirty="0"/>
              <a:t>10</a:t>
            </a:r>
          </a:p>
        </p:txBody>
      </p:sp>
    </p:spTree>
    <p:extLst>
      <p:ext uri="{BB962C8B-B14F-4D97-AF65-F5344CB8AC3E}">
        <p14:creationId xmlns:p14="http://schemas.microsoft.com/office/powerpoint/2010/main" val="718418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Final Progress Reports</a:t>
            </a:r>
          </a:p>
        </p:txBody>
      </p:sp>
      <p:sp>
        <p:nvSpPr>
          <p:cNvPr id="3" name="Content Placeholder 2"/>
          <p:cNvSpPr>
            <a:spLocks noGrp="1"/>
          </p:cNvSpPr>
          <p:nvPr>
            <p:ph idx="1"/>
          </p:nvPr>
        </p:nvSpPr>
        <p:spPr/>
        <p:txBody>
          <a:bodyPr>
            <a:normAutofit lnSpcReduction="10000"/>
          </a:bodyPr>
          <a:lstStyle/>
          <a:p>
            <a:pPr marL="0" indent="0"/>
            <a:r>
              <a:rPr lang="en-US" dirty="0"/>
              <a:t>The last Quarterly Progress and Annual Performance Reports will serve as the grant’s Final Performance and Outcomes Report. </a:t>
            </a:r>
          </a:p>
          <a:p>
            <a:pPr marL="582613" lvl="1" indent="-457200"/>
            <a:r>
              <a:rPr lang="en-US" dirty="0"/>
              <a:t>Consortium leads gather information and report for entire consortium – as in previous years</a:t>
            </a:r>
          </a:p>
          <a:p>
            <a:pPr marL="582613" lvl="1" indent="-457200"/>
            <a:r>
              <a:rPr lang="en-US" dirty="0"/>
              <a:t>The final QNPR will provide both quarterly and cumulative information on grant activity</a:t>
            </a:r>
          </a:p>
          <a:p>
            <a:pPr marL="582613" lvl="1" indent="-457200"/>
            <a:r>
              <a:rPr lang="en-US" dirty="0"/>
              <a:t>The final APR will provide </a:t>
            </a:r>
            <a:r>
              <a:rPr lang="en-US" b="1" dirty="0">
                <a:solidFill>
                  <a:srgbClr val="FF0000"/>
                </a:solidFill>
              </a:rPr>
              <a:t>annual</a:t>
            </a:r>
            <a:r>
              <a:rPr lang="en-US" dirty="0"/>
              <a:t> information on grant activity from October 1, 2017 to September 30, 2018 (the fourth year only)  </a:t>
            </a:r>
          </a:p>
          <a:p>
            <a:pPr marL="1023938" lvl="2" indent="-457200"/>
            <a:r>
              <a:rPr lang="en-US" i="1" dirty="0">
                <a:solidFill>
                  <a:srgbClr val="FF0000"/>
                </a:solidFill>
              </a:rPr>
              <a:t>The system will  automatically aggregate all four years in the “thermometer” reports to provide cumulative data</a:t>
            </a:r>
          </a:p>
        </p:txBody>
      </p:sp>
      <p:sp>
        <p:nvSpPr>
          <p:cNvPr id="4" name="TextBox 3"/>
          <p:cNvSpPr txBox="1"/>
          <p:nvPr/>
        </p:nvSpPr>
        <p:spPr>
          <a:xfrm>
            <a:off x="8305800" y="6324600"/>
            <a:ext cx="609600" cy="369332"/>
          </a:xfrm>
          <a:prstGeom prst="rect">
            <a:avLst/>
          </a:prstGeom>
          <a:noFill/>
        </p:spPr>
        <p:txBody>
          <a:bodyPr wrap="square" rtlCol="0">
            <a:spAutoFit/>
          </a:bodyPr>
          <a:lstStyle/>
          <a:p>
            <a:r>
              <a:rPr lang="en-US" dirty="0"/>
              <a:t>11</a:t>
            </a:r>
          </a:p>
        </p:txBody>
      </p:sp>
    </p:spTree>
    <p:extLst>
      <p:ext uri="{BB962C8B-B14F-4D97-AF65-F5344CB8AC3E}">
        <p14:creationId xmlns:p14="http://schemas.microsoft.com/office/powerpoint/2010/main" val="3612945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When to Report</a:t>
            </a:r>
          </a:p>
        </p:txBody>
      </p:sp>
      <p:sp>
        <p:nvSpPr>
          <p:cNvPr id="3" name="Content Placeholder 2"/>
          <p:cNvSpPr>
            <a:spLocks noGrp="1"/>
          </p:cNvSpPr>
          <p:nvPr>
            <p:ph idx="1"/>
          </p:nvPr>
        </p:nvSpPr>
        <p:spPr/>
        <p:txBody>
          <a:bodyPr/>
          <a:lstStyle/>
          <a:p>
            <a:pPr marL="0" indent="0"/>
            <a:r>
              <a:rPr lang="en-US" dirty="0"/>
              <a:t>Reporting Requirement: </a:t>
            </a:r>
          </a:p>
          <a:p>
            <a:pPr marL="285750" indent="0"/>
            <a:r>
              <a:rPr lang="en-US" b="0" dirty="0"/>
              <a:t>Not later than 45 days after the end of the reporting period.</a:t>
            </a:r>
          </a:p>
          <a:p>
            <a:pPr marL="285750" indent="0"/>
            <a:endParaRPr lang="en-US" dirty="0"/>
          </a:p>
          <a:p>
            <a:pPr marL="0" indent="0"/>
            <a:r>
              <a:rPr lang="en-US" dirty="0"/>
              <a:t>For grants ending September 30, 2018:</a:t>
            </a:r>
          </a:p>
          <a:p>
            <a:pPr marL="582613" lvl="1" indent="-457200"/>
            <a:r>
              <a:rPr lang="en-US" dirty="0"/>
              <a:t>Final QNPR is due not later than November 14, 2018</a:t>
            </a:r>
          </a:p>
          <a:p>
            <a:pPr marL="582613" lvl="1" indent="-457200"/>
            <a:r>
              <a:rPr lang="en-US" dirty="0"/>
              <a:t>Final APR is due not later than November 14, 2018</a:t>
            </a:r>
          </a:p>
          <a:p>
            <a:endParaRPr lang="en-US" dirty="0"/>
          </a:p>
          <a:p>
            <a:pPr marL="125413" lvl="1" indent="0">
              <a:buNone/>
            </a:pPr>
            <a:endParaRPr lang="en-US" dirty="0"/>
          </a:p>
          <a:p>
            <a:pPr marL="0" indent="0"/>
            <a:endParaRPr lang="en-US" dirty="0"/>
          </a:p>
        </p:txBody>
      </p:sp>
      <p:sp>
        <p:nvSpPr>
          <p:cNvPr id="4" name="TextBox 3"/>
          <p:cNvSpPr txBox="1"/>
          <p:nvPr/>
        </p:nvSpPr>
        <p:spPr>
          <a:xfrm>
            <a:off x="8305800" y="6324600"/>
            <a:ext cx="609600" cy="369332"/>
          </a:xfrm>
          <a:prstGeom prst="rect">
            <a:avLst/>
          </a:prstGeom>
          <a:noFill/>
        </p:spPr>
        <p:txBody>
          <a:bodyPr wrap="square" rtlCol="0">
            <a:spAutoFit/>
          </a:bodyPr>
          <a:lstStyle/>
          <a:p>
            <a:r>
              <a:rPr lang="en-US" dirty="0"/>
              <a:t>12</a:t>
            </a:r>
          </a:p>
        </p:txBody>
      </p:sp>
    </p:spTree>
    <p:extLst>
      <p:ext uri="{BB962C8B-B14F-4D97-AF65-F5344CB8AC3E}">
        <p14:creationId xmlns:p14="http://schemas.microsoft.com/office/powerpoint/2010/main" val="2377466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to Report</a:t>
            </a:r>
          </a:p>
        </p:txBody>
      </p:sp>
      <p:sp>
        <p:nvSpPr>
          <p:cNvPr id="3" name="Content Placeholder 2"/>
          <p:cNvSpPr>
            <a:spLocks noGrp="1"/>
          </p:cNvSpPr>
          <p:nvPr>
            <p:ph idx="1"/>
          </p:nvPr>
        </p:nvSpPr>
        <p:spPr>
          <a:xfrm>
            <a:off x="457200" y="1143000"/>
            <a:ext cx="8229600" cy="4953000"/>
          </a:xfrm>
        </p:spPr>
        <p:txBody>
          <a:bodyPr>
            <a:normAutofit/>
          </a:bodyPr>
          <a:lstStyle/>
          <a:p>
            <a:pPr marL="0" indent="-1">
              <a:spcBef>
                <a:spcPts val="600"/>
              </a:spcBef>
            </a:pPr>
            <a:r>
              <a:rPr lang="en-US" dirty="0"/>
              <a:t>Final Quarterly Narrative Progress Report</a:t>
            </a:r>
          </a:p>
          <a:p>
            <a:pPr marL="463550" lvl="1" indent="-338138">
              <a:spcBef>
                <a:spcPts val="0"/>
              </a:spcBef>
            </a:pPr>
            <a:r>
              <a:rPr lang="en-US" dirty="0">
                <a:solidFill>
                  <a:srgbClr val="FF0000"/>
                </a:solidFill>
              </a:rPr>
              <a:t>Information on grant activities during the </a:t>
            </a:r>
            <a:r>
              <a:rPr lang="en-US" b="1" dirty="0">
                <a:solidFill>
                  <a:srgbClr val="FF0000"/>
                </a:solidFill>
              </a:rPr>
              <a:t>last quarter </a:t>
            </a:r>
            <a:r>
              <a:rPr lang="en-US" u="sng" dirty="0">
                <a:solidFill>
                  <a:srgbClr val="FF0000"/>
                </a:solidFill>
              </a:rPr>
              <a:t>and</a:t>
            </a:r>
            <a:r>
              <a:rPr lang="en-US" dirty="0">
                <a:solidFill>
                  <a:srgbClr val="FF0000"/>
                </a:solidFill>
              </a:rPr>
              <a:t> cumulative information on grant activities during the entire period of performance</a:t>
            </a:r>
          </a:p>
          <a:p>
            <a:pPr marL="0" indent="-1">
              <a:spcBef>
                <a:spcPts val="0"/>
              </a:spcBef>
            </a:pPr>
            <a:endParaRPr lang="en-US" dirty="0"/>
          </a:p>
          <a:p>
            <a:pPr lvl="1" indent="-342900">
              <a:tabLst>
                <a:tab pos="625475" algn="l"/>
              </a:tabLst>
            </a:pPr>
            <a:r>
              <a:rPr lang="en-US" dirty="0"/>
              <a:t>For example:  Section C:  Status Update on Employer Involvement</a:t>
            </a:r>
          </a:p>
          <a:p>
            <a:pPr marL="630238" lvl="1" indent="0">
              <a:buNone/>
              <a:tabLst>
                <a:tab pos="698500" algn="l"/>
              </a:tabLst>
            </a:pPr>
            <a:r>
              <a:rPr lang="en-US" i="1" dirty="0"/>
              <a:t>This quarter</a:t>
            </a:r>
            <a:r>
              <a:rPr lang="en-US" dirty="0"/>
              <a:t>: One new employer interested in hiring graduates </a:t>
            </a:r>
          </a:p>
          <a:p>
            <a:pPr marL="630238" lvl="1" indent="0">
              <a:buNone/>
              <a:tabLst>
                <a:tab pos="698500" algn="l"/>
              </a:tabLst>
            </a:pPr>
            <a:r>
              <a:rPr lang="en-US" i="1" dirty="0"/>
              <a:t>Cumulative</a:t>
            </a:r>
            <a:r>
              <a:rPr lang="en-US" dirty="0"/>
              <a:t>: Seven employers total hired graduates throughout the grant period</a:t>
            </a:r>
          </a:p>
          <a:p>
            <a:pPr marL="0" indent="0"/>
            <a:endParaRPr lang="en-US" dirty="0"/>
          </a:p>
        </p:txBody>
      </p:sp>
      <p:sp>
        <p:nvSpPr>
          <p:cNvPr id="4" name="TextBox 3"/>
          <p:cNvSpPr txBox="1"/>
          <p:nvPr/>
        </p:nvSpPr>
        <p:spPr>
          <a:xfrm>
            <a:off x="8305800" y="6324600"/>
            <a:ext cx="609600" cy="369332"/>
          </a:xfrm>
          <a:prstGeom prst="rect">
            <a:avLst/>
          </a:prstGeom>
          <a:noFill/>
        </p:spPr>
        <p:txBody>
          <a:bodyPr wrap="square" rtlCol="0">
            <a:spAutoFit/>
          </a:bodyPr>
          <a:lstStyle/>
          <a:p>
            <a:r>
              <a:rPr lang="en-US" dirty="0"/>
              <a:t>13</a:t>
            </a:r>
          </a:p>
        </p:txBody>
      </p:sp>
    </p:spTree>
    <p:extLst>
      <p:ext uri="{BB962C8B-B14F-4D97-AF65-F5344CB8AC3E}">
        <p14:creationId xmlns:p14="http://schemas.microsoft.com/office/powerpoint/2010/main" val="3686508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to Report</a:t>
            </a:r>
          </a:p>
        </p:txBody>
      </p:sp>
      <p:sp>
        <p:nvSpPr>
          <p:cNvPr id="3" name="Content Placeholder 2"/>
          <p:cNvSpPr>
            <a:spLocks noGrp="1"/>
          </p:cNvSpPr>
          <p:nvPr>
            <p:ph idx="1"/>
          </p:nvPr>
        </p:nvSpPr>
        <p:spPr>
          <a:xfrm>
            <a:off x="457200" y="1143000"/>
            <a:ext cx="8229600" cy="4953000"/>
          </a:xfrm>
        </p:spPr>
        <p:txBody>
          <a:bodyPr>
            <a:normAutofit/>
          </a:bodyPr>
          <a:lstStyle/>
          <a:p>
            <a:pPr marL="0" indent="-1">
              <a:spcBef>
                <a:spcPts val="0"/>
              </a:spcBef>
            </a:pPr>
            <a:r>
              <a:rPr lang="en-US" dirty="0"/>
              <a:t>Final Annual Performance Report</a:t>
            </a:r>
          </a:p>
          <a:p>
            <a:pPr marL="468312" lvl="1" indent="-342900">
              <a:spcBef>
                <a:spcPts val="0"/>
              </a:spcBef>
            </a:pPr>
            <a:r>
              <a:rPr lang="en-US" dirty="0"/>
              <a:t>The final APR will reflect the activities since the third year APR, that is, your fourth year program activities (plus any B.8 or B.9 activities that occur during the closeout period; see Compiled FAQs Section VII.D.4).</a:t>
            </a:r>
          </a:p>
          <a:p>
            <a:pPr marL="909637" lvl="2" indent="-342900">
              <a:spcBef>
                <a:spcPts val="0"/>
              </a:spcBef>
            </a:pPr>
            <a:r>
              <a:rPr lang="en-US" dirty="0">
                <a:solidFill>
                  <a:srgbClr val="FF0000"/>
                </a:solidFill>
              </a:rPr>
              <a:t>Never submit cumulative data on your APR!</a:t>
            </a:r>
          </a:p>
          <a:p>
            <a:pPr marL="125412" lvl="1" indent="0">
              <a:spcBef>
                <a:spcPts val="0"/>
              </a:spcBef>
              <a:buNone/>
            </a:pPr>
            <a:endParaRPr lang="en-US" dirty="0"/>
          </a:p>
          <a:p>
            <a:pPr marL="468312" lvl="1" indent="-342900">
              <a:spcBef>
                <a:spcPts val="0"/>
              </a:spcBef>
            </a:pPr>
            <a:r>
              <a:rPr lang="en-US" dirty="0"/>
              <a:t>Your final APR and QNPR are due </a:t>
            </a:r>
            <a:r>
              <a:rPr lang="en-US" b="1" dirty="0"/>
              <a:t>November 14, 2018.</a:t>
            </a:r>
            <a:endParaRPr lang="en-US" dirty="0"/>
          </a:p>
          <a:p>
            <a:pPr marL="0" indent="0"/>
            <a:endParaRPr lang="en-US" dirty="0"/>
          </a:p>
        </p:txBody>
      </p:sp>
      <p:sp>
        <p:nvSpPr>
          <p:cNvPr id="4" name="TextBox 3"/>
          <p:cNvSpPr txBox="1"/>
          <p:nvPr/>
        </p:nvSpPr>
        <p:spPr>
          <a:xfrm>
            <a:off x="8305800" y="6324600"/>
            <a:ext cx="609600" cy="369332"/>
          </a:xfrm>
          <a:prstGeom prst="rect">
            <a:avLst/>
          </a:prstGeom>
          <a:noFill/>
        </p:spPr>
        <p:txBody>
          <a:bodyPr wrap="square" rtlCol="0">
            <a:spAutoFit/>
          </a:bodyPr>
          <a:lstStyle/>
          <a:p>
            <a:r>
              <a:rPr lang="en-US" dirty="0"/>
              <a:t>14</a:t>
            </a:r>
          </a:p>
        </p:txBody>
      </p:sp>
    </p:spTree>
    <p:extLst>
      <p:ext uri="{BB962C8B-B14F-4D97-AF65-F5344CB8AC3E}">
        <p14:creationId xmlns:p14="http://schemas.microsoft.com/office/powerpoint/2010/main" val="1555480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750" y="1600200"/>
            <a:ext cx="6026484" cy="3505200"/>
          </a:xfrm>
          <a:prstGeom prst="rect">
            <a:avLst/>
          </a:prstGeom>
          <a:ln w="57150"/>
        </p:spPr>
        <p:style>
          <a:lnRef idx="0">
            <a:schemeClr val="accent4"/>
          </a:lnRef>
          <a:fillRef idx="3">
            <a:schemeClr val="accent4"/>
          </a:fillRef>
          <a:effectRef idx="3">
            <a:schemeClr val="accent4"/>
          </a:effectRef>
          <a:fontRef idx="minor">
            <a:schemeClr val="lt1"/>
          </a:fontRef>
        </p:style>
      </p:pic>
    </p:spTree>
    <p:extLst>
      <p:ext uri="{BB962C8B-B14F-4D97-AF65-F5344CB8AC3E}">
        <p14:creationId xmlns:p14="http://schemas.microsoft.com/office/powerpoint/2010/main" val="2025679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762000" y="4724400"/>
            <a:ext cx="7507287" cy="1500187"/>
          </a:xfrm>
        </p:spPr>
        <p:txBody>
          <a:bodyPr anchor="ctr">
            <a:normAutofit/>
          </a:bodyPr>
          <a:lstStyle/>
          <a:p>
            <a:pPr marL="0" indent="0" algn="r">
              <a:spcBef>
                <a:spcPts val="0"/>
              </a:spcBef>
              <a:buNone/>
            </a:pPr>
            <a:r>
              <a:rPr lang="en-US" sz="2000" b="1" dirty="0">
                <a:solidFill>
                  <a:schemeClr val="tx1">
                    <a:lumMod val="75000"/>
                    <a:lumOff val="25000"/>
                  </a:schemeClr>
                </a:solidFill>
              </a:rPr>
              <a:t>Avery Malone, Meron Assefa</a:t>
            </a:r>
          </a:p>
          <a:p>
            <a:pPr marL="0" indent="0" algn="r">
              <a:spcBef>
                <a:spcPts val="0"/>
              </a:spcBef>
              <a:buNone/>
            </a:pPr>
            <a:r>
              <a:rPr lang="en-US" sz="2000" dirty="0">
                <a:solidFill>
                  <a:schemeClr val="tx1">
                    <a:lumMod val="75000"/>
                    <a:lumOff val="25000"/>
                  </a:schemeClr>
                </a:solidFill>
              </a:rPr>
              <a:t>Division of Policy Review and Resolution</a:t>
            </a:r>
          </a:p>
          <a:p>
            <a:pPr marL="0" indent="0" algn="r">
              <a:spcBef>
                <a:spcPts val="0"/>
              </a:spcBef>
              <a:buNone/>
            </a:pPr>
            <a:r>
              <a:rPr lang="en-US" sz="2000" dirty="0">
                <a:solidFill>
                  <a:schemeClr val="tx1">
                    <a:lumMod val="75000"/>
                    <a:lumOff val="25000"/>
                  </a:schemeClr>
                </a:solidFill>
              </a:rPr>
              <a:t>ETA Office of Grants Management</a:t>
            </a:r>
          </a:p>
        </p:txBody>
      </p:sp>
      <p:sp>
        <p:nvSpPr>
          <p:cNvPr id="2" name="Title 1"/>
          <p:cNvSpPr>
            <a:spLocks noGrp="1"/>
          </p:cNvSpPr>
          <p:nvPr>
            <p:ph type="ctrTitle" idx="4294967295"/>
          </p:nvPr>
        </p:nvSpPr>
        <p:spPr>
          <a:xfrm>
            <a:off x="457200" y="2133600"/>
            <a:ext cx="7772400" cy="1470025"/>
          </a:xfrm>
        </p:spPr>
        <p:txBody>
          <a:bodyPr/>
          <a:lstStyle/>
          <a:p>
            <a:pPr algn="r"/>
            <a:r>
              <a:rPr lang="en-US" dirty="0">
                <a:latin typeface="Franklin Gothic Medium" panose="020B0603020102020204" pitchFamily="34" charset="0"/>
              </a:rPr>
              <a:t>Grant Closeout Process</a:t>
            </a:r>
            <a:br>
              <a:rPr lang="en-US" dirty="0">
                <a:latin typeface="Franklin Gothic Medium" panose="020B0603020102020204" pitchFamily="34" charset="0"/>
              </a:rPr>
            </a:br>
            <a:r>
              <a:rPr lang="en-US" dirty="0">
                <a:latin typeface="Franklin Gothic Medium" panose="020B0603020102020204" pitchFamily="34" charset="0"/>
              </a:rPr>
              <a:t>Q&amp;A</a:t>
            </a:r>
          </a:p>
        </p:txBody>
      </p:sp>
    </p:spTree>
    <p:extLst>
      <p:ext uri="{BB962C8B-B14F-4D97-AF65-F5344CB8AC3E}">
        <p14:creationId xmlns:p14="http://schemas.microsoft.com/office/powerpoint/2010/main" val="2684271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Participant Poll</a:t>
            </a:r>
          </a:p>
        </p:txBody>
      </p:sp>
      <p:sp>
        <p:nvSpPr>
          <p:cNvPr id="3" name="Content Placeholder 2"/>
          <p:cNvSpPr>
            <a:spLocks noGrp="1"/>
          </p:cNvSpPr>
          <p:nvPr>
            <p:ph idx="1"/>
          </p:nvPr>
        </p:nvSpPr>
        <p:spPr>
          <a:xfrm>
            <a:off x="457200" y="1143000"/>
            <a:ext cx="8229600" cy="4964289"/>
          </a:xfrm>
        </p:spPr>
        <p:txBody>
          <a:bodyPr>
            <a:normAutofit/>
          </a:bodyPr>
          <a:lstStyle/>
          <a:p>
            <a:pPr marL="457200" indent="-457200">
              <a:buFont typeface="+mj-lt"/>
              <a:buAutoNum type="arabicPeriod"/>
            </a:pPr>
            <a:r>
              <a:rPr lang="en-US" b="1" dirty="0"/>
              <a:t>Have you been through closeout for a TAACCCT Grant before?</a:t>
            </a:r>
            <a:endParaRPr lang="en-US" dirty="0"/>
          </a:p>
          <a:p>
            <a:pPr marL="800100" lvl="1" indent="-457200">
              <a:buFont typeface="+mj-lt"/>
              <a:buAutoNum type="alphaLcPeriod"/>
            </a:pPr>
            <a:r>
              <a:rPr lang="en-US" dirty="0"/>
              <a:t>Yes, I was part of a previous TAACCCT Grant</a:t>
            </a:r>
          </a:p>
          <a:p>
            <a:pPr marL="800100" lvl="1" indent="-457200">
              <a:buFont typeface="+mj-lt"/>
              <a:buAutoNum type="alphaLcPeriod"/>
            </a:pPr>
            <a:r>
              <a:rPr lang="en-US" dirty="0"/>
              <a:t>No</a:t>
            </a:r>
          </a:p>
          <a:p>
            <a:pPr marL="457200" indent="-457200">
              <a:buFont typeface="+mj-lt"/>
              <a:buAutoNum type="arabicPeriod"/>
            </a:pPr>
            <a:r>
              <a:rPr lang="en-US" dirty="0"/>
              <a:t>Did you review the Round 3 Closeout Webinar? </a:t>
            </a:r>
          </a:p>
          <a:p>
            <a:pPr marL="582613" lvl="1" indent="-457200">
              <a:buFont typeface="+mj-lt"/>
              <a:buAutoNum type="alphaLcPeriod"/>
            </a:pPr>
            <a:r>
              <a:rPr lang="en-US" dirty="0"/>
              <a:t>Yes, thoroughly</a:t>
            </a:r>
          </a:p>
          <a:p>
            <a:pPr marL="582613" lvl="1" indent="-457200">
              <a:buFont typeface="+mj-lt"/>
              <a:buAutoNum type="alphaLcPeriod"/>
            </a:pPr>
            <a:r>
              <a:rPr lang="en-US" dirty="0"/>
              <a:t>Yes, somewhat</a:t>
            </a:r>
          </a:p>
          <a:p>
            <a:pPr marL="800100" lvl="1" indent="-457200">
              <a:buFont typeface="+mj-lt"/>
              <a:buAutoNum type="alphaLcPeriod"/>
            </a:pPr>
            <a:r>
              <a:rPr lang="en-US" dirty="0"/>
              <a:t>Not really </a:t>
            </a:r>
          </a:p>
          <a:p>
            <a:pPr marL="0" indent="0"/>
            <a:endParaRPr lang="en-US" dirty="0"/>
          </a:p>
          <a:p>
            <a:pPr marL="800100" lvl="1" indent="-457200">
              <a:buFont typeface="+mj-lt"/>
              <a:buAutoNum type="alphaLcPeriod"/>
            </a:pPr>
            <a:endParaRPr lang="en-US" dirty="0"/>
          </a:p>
          <a:p>
            <a:pPr marL="800100" lvl="1" indent="-457200">
              <a:buFont typeface="+mj-lt"/>
              <a:buAutoNum type="alphaLcPeriod"/>
            </a:pPr>
            <a:endParaRPr lang="en-US" dirty="0"/>
          </a:p>
        </p:txBody>
      </p:sp>
    </p:spTree>
    <p:extLst>
      <p:ext uri="{BB962C8B-B14F-4D97-AF65-F5344CB8AC3E}">
        <p14:creationId xmlns:p14="http://schemas.microsoft.com/office/powerpoint/2010/main" val="1181789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Knowledge Check </a:t>
            </a:r>
          </a:p>
        </p:txBody>
      </p:sp>
      <p:pic>
        <p:nvPicPr>
          <p:cNvPr id="5" name="Content Placeholder 4" descr="Clipart - primary &lt;strong&gt;test&lt;/strong&gt; it"/>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124200" y="1676400"/>
            <a:ext cx="3810000" cy="3810000"/>
          </a:xfrm>
        </p:spPr>
      </p:pic>
      <p:sp>
        <p:nvSpPr>
          <p:cNvPr id="4" name="TextBox 3"/>
          <p:cNvSpPr txBox="1"/>
          <p:nvPr/>
        </p:nvSpPr>
        <p:spPr>
          <a:xfrm>
            <a:off x="8305800" y="6324600"/>
            <a:ext cx="609600" cy="369332"/>
          </a:xfrm>
          <a:prstGeom prst="rect">
            <a:avLst/>
          </a:prstGeom>
          <a:noFill/>
        </p:spPr>
        <p:txBody>
          <a:bodyPr wrap="square" rtlCol="0">
            <a:spAutoFit/>
          </a:bodyPr>
          <a:lstStyle/>
          <a:p>
            <a:r>
              <a:rPr lang="en-US" dirty="0"/>
              <a:t>32</a:t>
            </a:r>
          </a:p>
        </p:txBody>
      </p:sp>
    </p:spTree>
    <p:extLst>
      <p:ext uri="{BB962C8B-B14F-4D97-AF65-F5344CB8AC3E}">
        <p14:creationId xmlns:p14="http://schemas.microsoft.com/office/powerpoint/2010/main" val="2446147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Participant Poll</a:t>
            </a:r>
          </a:p>
        </p:txBody>
      </p:sp>
      <p:sp>
        <p:nvSpPr>
          <p:cNvPr id="3" name="Content Placeholder 2"/>
          <p:cNvSpPr>
            <a:spLocks noGrp="1"/>
          </p:cNvSpPr>
          <p:nvPr>
            <p:ph idx="1"/>
          </p:nvPr>
        </p:nvSpPr>
        <p:spPr>
          <a:xfrm>
            <a:off x="457200" y="1143000"/>
            <a:ext cx="8229600" cy="4964289"/>
          </a:xfrm>
        </p:spPr>
        <p:txBody>
          <a:bodyPr>
            <a:normAutofit/>
          </a:bodyPr>
          <a:lstStyle/>
          <a:p>
            <a:pPr marL="0" indent="0"/>
            <a:r>
              <a:rPr lang="en-US" dirty="0"/>
              <a:t>5. Closeout is the process by which the Federal awarding agency determines that all administrative, financial actions, and required work of the award have been completed. </a:t>
            </a:r>
          </a:p>
          <a:p>
            <a:pPr marL="800100" lvl="1" indent="-457200">
              <a:buFont typeface="+mj-lt"/>
              <a:buAutoNum type="alphaLcPeriod"/>
            </a:pPr>
            <a:r>
              <a:rPr lang="en-US" dirty="0"/>
              <a:t>True</a:t>
            </a:r>
          </a:p>
          <a:p>
            <a:pPr marL="800100" lvl="1" indent="-457200">
              <a:buFont typeface="+mj-lt"/>
              <a:buAutoNum type="alphaLcPeriod"/>
            </a:pPr>
            <a:r>
              <a:rPr lang="en-US" dirty="0"/>
              <a:t>False</a:t>
            </a:r>
          </a:p>
          <a:p>
            <a:pPr marL="800100" lvl="1" indent="-457200">
              <a:buFont typeface="+mj-lt"/>
              <a:buAutoNum type="alphaLcPeriod"/>
            </a:pPr>
            <a:endParaRPr lang="en-US" dirty="0"/>
          </a:p>
          <a:p>
            <a:pPr marL="800100" lvl="1" indent="-457200">
              <a:buFont typeface="+mj-lt"/>
              <a:buAutoNum type="alphaLcPeriod"/>
            </a:pPr>
            <a:endParaRPr lang="en-US" dirty="0"/>
          </a:p>
        </p:txBody>
      </p:sp>
    </p:spTree>
    <p:extLst>
      <p:ext uri="{BB962C8B-B14F-4D97-AF65-F5344CB8AC3E}">
        <p14:creationId xmlns:p14="http://schemas.microsoft.com/office/powerpoint/2010/main" val="21881788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Participant Poll</a:t>
            </a:r>
          </a:p>
        </p:txBody>
      </p:sp>
      <p:sp>
        <p:nvSpPr>
          <p:cNvPr id="3" name="Content Placeholder 2"/>
          <p:cNvSpPr>
            <a:spLocks noGrp="1"/>
          </p:cNvSpPr>
          <p:nvPr>
            <p:ph idx="1"/>
          </p:nvPr>
        </p:nvSpPr>
        <p:spPr>
          <a:xfrm>
            <a:off x="457200" y="1143000"/>
            <a:ext cx="8229600" cy="4964289"/>
          </a:xfrm>
        </p:spPr>
        <p:txBody>
          <a:bodyPr>
            <a:normAutofit/>
          </a:bodyPr>
          <a:lstStyle/>
          <a:p>
            <a:pPr marL="0" indent="0"/>
            <a:r>
              <a:rPr lang="en-US" dirty="0"/>
              <a:t>6. Recipients are required to submit the Final ETA-9130 Report within 6 months of the period of performance end date.</a:t>
            </a:r>
          </a:p>
          <a:p>
            <a:pPr marL="800100" lvl="1" indent="-457200">
              <a:buFont typeface="+mj-lt"/>
              <a:buAutoNum type="alphaLcPeriod"/>
            </a:pPr>
            <a:r>
              <a:rPr lang="en-US" dirty="0"/>
              <a:t>True</a:t>
            </a:r>
          </a:p>
          <a:p>
            <a:pPr marL="800100" lvl="1" indent="-457200">
              <a:buFont typeface="+mj-lt"/>
              <a:buAutoNum type="alphaLcPeriod"/>
            </a:pPr>
            <a:r>
              <a:rPr lang="en-US" dirty="0"/>
              <a:t>False</a:t>
            </a:r>
          </a:p>
          <a:p>
            <a:pPr marL="800100" lvl="1" indent="-457200">
              <a:buFont typeface="+mj-lt"/>
              <a:buAutoNum type="alphaLcPeriod"/>
            </a:pPr>
            <a:endParaRPr lang="en-US" dirty="0"/>
          </a:p>
          <a:p>
            <a:pPr marL="800100" lvl="1" indent="-457200">
              <a:buFont typeface="+mj-lt"/>
              <a:buAutoNum type="alphaLcPeriod"/>
            </a:pPr>
            <a:endParaRPr lang="en-US" dirty="0"/>
          </a:p>
        </p:txBody>
      </p:sp>
    </p:spTree>
    <p:extLst>
      <p:ext uri="{BB962C8B-B14F-4D97-AF65-F5344CB8AC3E}">
        <p14:creationId xmlns:p14="http://schemas.microsoft.com/office/powerpoint/2010/main" val="41415863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Participant Poll</a:t>
            </a:r>
          </a:p>
        </p:txBody>
      </p:sp>
      <p:sp>
        <p:nvSpPr>
          <p:cNvPr id="3" name="Content Placeholder 2"/>
          <p:cNvSpPr>
            <a:spLocks noGrp="1"/>
          </p:cNvSpPr>
          <p:nvPr>
            <p:ph idx="1"/>
          </p:nvPr>
        </p:nvSpPr>
        <p:spPr>
          <a:xfrm>
            <a:off x="457200" y="1143000"/>
            <a:ext cx="8229600" cy="4964289"/>
          </a:xfrm>
        </p:spPr>
        <p:txBody>
          <a:bodyPr>
            <a:normAutofit/>
          </a:bodyPr>
          <a:lstStyle/>
          <a:p>
            <a:pPr marL="0" indent="0"/>
            <a:r>
              <a:rPr lang="en-US" dirty="0"/>
              <a:t>7. Grant closeout documents are due no later than 90 calendar days after the grant’s expiration. </a:t>
            </a:r>
          </a:p>
          <a:p>
            <a:pPr marL="800100" lvl="1" indent="-457200">
              <a:buFont typeface="+mj-lt"/>
              <a:buAutoNum type="alphaLcPeriod"/>
            </a:pPr>
            <a:r>
              <a:rPr lang="en-US" dirty="0"/>
              <a:t>True</a:t>
            </a:r>
          </a:p>
          <a:p>
            <a:pPr marL="800100" lvl="1" indent="-457200">
              <a:buFont typeface="+mj-lt"/>
              <a:buAutoNum type="alphaLcPeriod"/>
            </a:pPr>
            <a:r>
              <a:rPr lang="en-US" dirty="0"/>
              <a:t>False</a:t>
            </a:r>
          </a:p>
          <a:p>
            <a:pPr marL="800100" lvl="1" indent="-457200">
              <a:buFont typeface="+mj-lt"/>
              <a:buAutoNum type="alphaLcPeriod"/>
            </a:pPr>
            <a:endParaRPr lang="en-US" dirty="0"/>
          </a:p>
          <a:p>
            <a:pPr marL="800100" lvl="1" indent="-457200">
              <a:buFont typeface="+mj-lt"/>
              <a:buAutoNum type="alphaLcPeriod"/>
            </a:pPr>
            <a:endParaRPr lang="en-US" dirty="0"/>
          </a:p>
        </p:txBody>
      </p:sp>
    </p:spTree>
    <p:extLst>
      <p:ext uri="{BB962C8B-B14F-4D97-AF65-F5344CB8AC3E}">
        <p14:creationId xmlns:p14="http://schemas.microsoft.com/office/powerpoint/2010/main" val="10336522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Participant Poll</a:t>
            </a:r>
          </a:p>
        </p:txBody>
      </p:sp>
      <p:sp>
        <p:nvSpPr>
          <p:cNvPr id="3" name="Content Placeholder 2"/>
          <p:cNvSpPr>
            <a:spLocks noGrp="1"/>
          </p:cNvSpPr>
          <p:nvPr>
            <p:ph idx="1"/>
          </p:nvPr>
        </p:nvSpPr>
        <p:spPr>
          <a:xfrm>
            <a:off x="457200" y="1143000"/>
            <a:ext cx="8229600" cy="4964289"/>
          </a:xfrm>
        </p:spPr>
        <p:txBody>
          <a:bodyPr>
            <a:normAutofit/>
          </a:bodyPr>
          <a:lstStyle/>
          <a:p>
            <a:pPr marL="0" indent="0"/>
            <a:r>
              <a:rPr lang="en-US" dirty="0"/>
              <a:t>8. During the closeout phase, recipients are allowed to take on new obligations.</a:t>
            </a:r>
          </a:p>
          <a:p>
            <a:pPr marL="800100" lvl="1" indent="-457200">
              <a:buFont typeface="+mj-lt"/>
              <a:buAutoNum type="alphaLcPeriod"/>
            </a:pPr>
            <a:r>
              <a:rPr lang="en-US" dirty="0"/>
              <a:t>True</a:t>
            </a:r>
          </a:p>
          <a:p>
            <a:pPr marL="800100" lvl="1" indent="-457200">
              <a:buFont typeface="+mj-lt"/>
              <a:buAutoNum type="alphaLcPeriod"/>
            </a:pPr>
            <a:r>
              <a:rPr lang="en-US" dirty="0"/>
              <a:t>False</a:t>
            </a:r>
          </a:p>
          <a:p>
            <a:pPr marL="800100" lvl="1" indent="-457200">
              <a:buFont typeface="+mj-lt"/>
              <a:buAutoNum type="alphaLcPeriod"/>
            </a:pPr>
            <a:endParaRPr lang="en-US" dirty="0"/>
          </a:p>
          <a:p>
            <a:pPr marL="800100" lvl="1" indent="-457200">
              <a:buFont typeface="+mj-lt"/>
              <a:buAutoNum type="alphaLcPeriod"/>
            </a:pPr>
            <a:endParaRPr lang="en-US" dirty="0"/>
          </a:p>
        </p:txBody>
      </p:sp>
    </p:spTree>
    <p:extLst>
      <p:ext uri="{BB962C8B-B14F-4D97-AF65-F5344CB8AC3E}">
        <p14:creationId xmlns:p14="http://schemas.microsoft.com/office/powerpoint/2010/main" val="41823904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Participant Poll</a:t>
            </a:r>
          </a:p>
        </p:txBody>
      </p:sp>
      <p:sp>
        <p:nvSpPr>
          <p:cNvPr id="3" name="Content Placeholder 2"/>
          <p:cNvSpPr>
            <a:spLocks noGrp="1"/>
          </p:cNvSpPr>
          <p:nvPr>
            <p:ph idx="1"/>
          </p:nvPr>
        </p:nvSpPr>
        <p:spPr>
          <a:xfrm>
            <a:off x="457200" y="1143000"/>
            <a:ext cx="8229600" cy="4964289"/>
          </a:xfrm>
        </p:spPr>
        <p:txBody>
          <a:bodyPr>
            <a:normAutofit/>
          </a:bodyPr>
          <a:lstStyle/>
          <a:p>
            <a:pPr marL="0" indent="0"/>
            <a:r>
              <a:rPr lang="en-US" dirty="0"/>
              <a:t>9. If equipment costing more than $5,000 was purchased with grant funds, what document must also be submitted with the Property Certification form?</a:t>
            </a:r>
          </a:p>
          <a:p>
            <a:pPr marL="800100" lvl="1" indent="-457200">
              <a:buFont typeface="+mj-lt"/>
              <a:buAutoNum type="alphaLcPeriod"/>
            </a:pPr>
            <a:r>
              <a:rPr lang="en-US" dirty="0"/>
              <a:t>No other documents</a:t>
            </a:r>
          </a:p>
          <a:p>
            <a:pPr marL="800100" lvl="1" indent="-457200">
              <a:buFont typeface="+mj-lt"/>
              <a:buAutoNum type="alphaLcPeriod"/>
            </a:pPr>
            <a:r>
              <a:rPr lang="en-US" dirty="0"/>
              <a:t>An inventory list</a:t>
            </a:r>
          </a:p>
          <a:p>
            <a:pPr marL="800100" lvl="1" indent="-457200">
              <a:buFont typeface="+mj-lt"/>
              <a:buAutoNum type="alphaLcPeriod"/>
            </a:pPr>
            <a:r>
              <a:rPr lang="en-US" dirty="0"/>
              <a:t>A current price list</a:t>
            </a:r>
          </a:p>
          <a:p>
            <a:pPr marL="800100" lvl="1" indent="-457200">
              <a:buFont typeface="+mj-lt"/>
              <a:buAutoNum type="alphaLcPeriod"/>
            </a:pPr>
            <a:endParaRPr lang="en-US" dirty="0"/>
          </a:p>
          <a:p>
            <a:pPr marL="800100" lvl="1" indent="-457200">
              <a:buFont typeface="+mj-lt"/>
              <a:buAutoNum type="alphaLcPeriod"/>
            </a:pPr>
            <a:endParaRPr lang="en-US" dirty="0"/>
          </a:p>
        </p:txBody>
      </p:sp>
    </p:spTree>
    <p:extLst>
      <p:ext uri="{BB962C8B-B14F-4D97-AF65-F5344CB8AC3E}">
        <p14:creationId xmlns:p14="http://schemas.microsoft.com/office/powerpoint/2010/main" val="11910367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Grant Closeout?</a:t>
            </a:r>
          </a:p>
        </p:txBody>
      </p:sp>
      <p:sp>
        <p:nvSpPr>
          <p:cNvPr id="3" name="Content Placeholder 2"/>
          <p:cNvSpPr>
            <a:spLocks noGrp="1"/>
          </p:cNvSpPr>
          <p:nvPr>
            <p:ph idx="1"/>
          </p:nvPr>
        </p:nvSpPr>
        <p:spPr/>
        <p:txBody>
          <a:bodyPr>
            <a:normAutofit/>
          </a:bodyPr>
          <a:lstStyle/>
          <a:p>
            <a:pPr>
              <a:spcBef>
                <a:spcPts val="600"/>
              </a:spcBef>
            </a:pPr>
            <a:r>
              <a:rPr lang="en-US" dirty="0"/>
              <a:t>The completion of the grant life cycle</a:t>
            </a:r>
          </a:p>
          <a:p>
            <a:pPr>
              <a:spcBef>
                <a:spcPts val="600"/>
              </a:spcBef>
            </a:pPr>
            <a:r>
              <a:rPr lang="en-US" dirty="0"/>
              <a:t>The official end of the government’s relationship with the grantee</a:t>
            </a:r>
          </a:p>
          <a:p>
            <a:pPr>
              <a:spcBef>
                <a:spcPts val="600"/>
              </a:spcBef>
            </a:pPr>
            <a:r>
              <a:rPr lang="en-US" dirty="0"/>
              <a:t>29 CFR Part 95, Subpart D – After-the-Award Requirements</a:t>
            </a:r>
          </a:p>
          <a:p>
            <a:pPr lvl="1">
              <a:spcBef>
                <a:spcPts val="600"/>
              </a:spcBef>
            </a:pPr>
            <a:r>
              <a:rPr lang="en-US" dirty="0"/>
              <a:t>Part 95.70- .73</a:t>
            </a:r>
          </a:p>
          <a:p>
            <a:pPr>
              <a:spcBef>
                <a:spcPts val="600"/>
              </a:spcBef>
            </a:pPr>
            <a:r>
              <a:rPr lang="en-US" dirty="0"/>
              <a:t>29 CFR Part 97, Subpart D – After-the-Grant Requirements </a:t>
            </a:r>
          </a:p>
          <a:p>
            <a:pPr lvl="1">
              <a:spcBef>
                <a:spcPts val="600"/>
              </a:spcBef>
            </a:pPr>
            <a:r>
              <a:rPr lang="en-US" dirty="0"/>
              <a:t>Part 97.50 – .52</a:t>
            </a:r>
          </a:p>
          <a:p>
            <a:pPr>
              <a:spcBef>
                <a:spcPts val="600"/>
              </a:spcBef>
            </a:pPr>
            <a:r>
              <a:rPr lang="en-US" dirty="0"/>
              <a:t>Why do we close a grant in the first place?</a:t>
            </a:r>
          </a:p>
          <a:p>
            <a:pPr lvl="1">
              <a:spcBef>
                <a:spcPts val="600"/>
              </a:spcBef>
            </a:pPr>
            <a:endParaRPr lang="en-US" dirty="0"/>
          </a:p>
        </p:txBody>
      </p:sp>
      <p:sp>
        <p:nvSpPr>
          <p:cNvPr id="4" name="TextBox 3"/>
          <p:cNvSpPr txBox="1"/>
          <p:nvPr/>
        </p:nvSpPr>
        <p:spPr>
          <a:xfrm>
            <a:off x="8305800" y="6324600"/>
            <a:ext cx="609600" cy="369332"/>
          </a:xfrm>
          <a:prstGeom prst="rect">
            <a:avLst/>
          </a:prstGeom>
          <a:noFill/>
        </p:spPr>
        <p:txBody>
          <a:bodyPr wrap="square" rtlCol="0">
            <a:spAutoFit/>
          </a:bodyPr>
          <a:lstStyle/>
          <a:p>
            <a:r>
              <a:rPr lang="en-US" dirty="0"/>
              <a:t>32</a:t>
            </a:r>
          </a:p>
        </p:txBody>
      </p:sp>
    </p:spTree>
    <p:extLst>
      <p:ext uri="{BB962C8B-B14F-4D97-AF65-F5344CB8AC3E}">
        <p14:creationId xmlns:p14="http://schemas.microsoft.com/office/powerpoint/2010/main" val="26565103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Closeout Items</a:t>
            </a:r>
          </a:p>
        </p:txBody>
      </p:sp>
      <p:sp>
        <p:nvSpPr>
          <p:cNvPr id="3" name="Content Placeholder 2"/>
          <p:cNvSpPr>
            <a:spLocks noGrp="1"/>
          </p:cNvSpPr>
          <p:nvPr>
            <p:ph idx="1"/>
          </p:nvPr>
        </p:nvSpPr>
        <p:spPr/>
        <p:txBody>
          <a:bodyPr>
            <a:normAutofit fontScale="92500"/>
          </a:bodyPr>
          <a:lstStyle/>
          <a:p>
            <a:pPr lvl="0">
              <a:lnSpc>
                <a:spcPct val="115000"/>
              </a:lnSpc>
              <a:spcBef>
                <a:spcPts val="0"/>
              </a:spcBef>
              <a:spcAft>
                <a:spcPts val="0"/>
              </a:spcAft>
              <a:buFont typeface="+mj-lt"/>
              <a:buAutoNum type="arabicParenR"/>
            </a:pPr>
            <a:r>
              <a:rPr lang="en-US" dirty="0">
                <a:latin typeface="Calibri" panose="020F0502020204030204" pitchFamily="34" charset="0"/>
                <a:ea typeface="Calibri" panose="020F0502020204030204" pitchFamily="34" charset="0"/>
                <a:cs typeface="Times New Roman" panose="02020603050405020304" pitchFamily="18" charset="0"/>
              </a:rPr>
              <a:t>Closeout managed by the Office of Grants Management </a:t>
            </a:r>
          </a:p>
          <a:p>
            <a:pPr lvl="0">
              <a:lnSpc>
                <a:spcPct val="115000"/>
              </a:lnSpc>
              <a:spcBef>
                <a:spcPts val="0"/>
              </a:spcBef>
              <a:spcAft>
                <a:spcPts val="0"/>
              </a:spcAft>
              <a:buFont typeface="+mj-lt"/>
              <a:buAutoNum type="arabicParenR"/>
            </a:pPr>
            <a:r>
              <a:rPr lang="en-US" dirty="0">
                <a:latin typeface="Calibri" panose="020F0502020204030204" pitchFamily="34" charset="0"/>
                <a:ea typeface="Calibri" panose="020F0502020204030204" pitchFamily="34" charset="0"/>
                <a:cs typeface="Times New Roman" panose="02020603050405020304" pitchFamily="18" charset="0"/>
              </a:rPr>
              <a:t>Not less than 7 days prior to POP end date – closeout specialist sends out initial closeout notification letter to grantee (Typically in August)</a:t>
            </a:r>
          </a:p>
          <a:p>
            <a:pPr lvl="0">
              <a:lnSpc>
                <a:spcPct val="115000"/>
              </a:lnSpc>
              <a:spcBef>
                <a:spcPts val="0"/>
              </a:spcBef>
              <a:spcAft>
                <a:spcPts val="0"/>
              </a:spcAft>
              <a:buFont typeface="+mj-lt"/>
              <a:buAutoNum type="arabicParenR"/>
            </a:pPr>
            <a:r>
              <a:rPr lang="en-US" dirty="0">
                <a:latin typeface="Calibri" panose="020F0502020204030204" pitchFamily="34" charset="0"/>
                <a:ea typeface="Calibri" panose="020F0502020204030204" pitchFamily="34" charset="0"/>
                <a:cs typeface="Times New Roman" panose="02020603050405020304" pitchFamily="18" charset="0"/>
              </a:rPr>
              <a:t>Closeout begins October 1, 2018 – 9130 report due 45 days after</a:t>
            </a:r>
          </a:p>
          <a:p>
            <a:pPr marL="742950" lvl="1">
              <a:lnSpc>
                <a:spcPct val="115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All remaining closeout documentation is due Dec 30, 2018</a:t>
            </a:r>
          </a:p>
          <a:p>
            <a:pPr lvl="0">
              <a:lnSpc>
                <a:spcPct val="115000"/>
              </a:lnSpc>
              <a:spcBef>
                <a:spcPts val="0"/>
              </a:spcBef>
              <a:spcAft>
                <a:spcPts val="1000"/>
              </a:spcAft>
              <a:buFont typeface="+mj-lt"/>
              <a:buAutoNum type="arabicParenR"/>
            </a:pPr>
            <a:r>
              <a:rPr lang="en-US" dirty="0">
                <a:latin typeface="Calibri" panose="020F0502020204030204" pitchFamily="34" charset="0"/>
                <a:ea typeface="Calibri" panose="020F0502020204030204" pitchFamily="34" charset="0"/>
                <a:cs typeface="Times New Roman" panose="02020603050405020304" pitchFamily="18" charset="0"/>
              </a:rPr>
              <a:t>End User Manual and FAQs on Closeout can be found here: </a:t>
            </a:r>
            <a:r>
              <a:rPr lang="en-US"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https://www.doleta.gov/grants/grant_closeout.cfm</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Box 3"/>
          <p:cNvSpPr txBox="1"/>
          <p:nvPr/>
        </p:nvSpPr>
        <p:spPr>
          <a:xfrm>
            <a:off x="8305800" y="6324600"/>
            <a:ext cx="609600" cy="369332"/>
          </a:xfrm>
          <a:prstGeom prst="rect">
            <a:avLst/>
          </a:prstGeom>
          <a:noFill/>
        </p:spPr>
        <p:txBody>
          <a:bodyPr wrap="square" rtlCol="0">
            <a:spAutoFit/>
          </a:bodyPr>
          <a:lstStyle/>
          <a:p>
            <a:r>
              <a:rPr lang="en-US" dirty="0"/>
              <a:t>34</a:t>
            </a:r>
          </a:p>
        </p:txBody>
      </p:sp>
    </p:spTree>
    <p:extLst>
      <p:ext uri="{BB962C8B-B14F-4D97-AF65-F5344CB8AC3E}">
        <p14:creationId xmlns:p14="http://schemas.microsoft.com/office/powerpoint/2010/main" val="38285508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750" y="1600200"/>
            <a:ext cx="6026484" cy="3505200"/>
          </a:xfrm>
          <a:prstGeom prst="rect">
            <a:avLst/>
          </a:prstGeom>
          <a:ln w="57150"/>
        </p:spPr>
        <p:style>
          <a:lnRef idx="0">
            <a:schemeClr val="accent4"/>
          </a:lnRef>
          <a:fillRef idx="3">
            <a:schemeClr val="accent4"/>
          </a:fillRef>
          <a:effectRef idx="3">
            <a:schemeClr val="accent4"/>
          </a:effectRef>
          <a:fontRef idx="minor">
            <a:schemeClr val="lt1"/>
          </a:fontRef>
        </p:style>
      </p:pic>
      <p:sp>
        <p:nvSpPr>
          <p:cNvPr id="3" name="TextBox 2"/>
          <p:cNvSpPr txBox="1"/>
          <p:nvPr/>
        </p:nvSpPr>
        <p:spPr>
          <a:xfrm>
            <a:off x="8305800" y="6324600"/>
            <a:ext cx="609600" cy="369332"/>
          </a:xfrm>
          <a:prstGeom prst="rect">
            <a:avLst/>
          </a:prstGeom>
          <a:noFill/>
        </p:spPr>
        <p:txBody>
          <a:bodyPr wrap="square" rtlCol="0">
            <a:spAutoFit/>
          </a:bodyPr>
          <a:lstStyle/>
          <a:p>
            <a:r>
              <a:rPr lang="en-US" dirty="0"/>
              <a:t>58</a:t>
            </a:r>
          </a:p>
        </p:txBody>
      </p:sp>
    </p:spTree>
    <p:extLst>
      <p:ext uri="{BB962C8B-B14F-4D97-AF65-F5344CB8AC3E}">
        <p14:creationId xmlns:p14="http://schemas.microsoft.com/office/powerpoint/2010/main" val="21645231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367" y="1219200"/>
            <a:ext cx="7620000" cy="4906963"/>
          </a:xfrm>
        </p:spPr>
        <p:txBody>
          <a:bodyPr>
            <a:normAutofit/>
          </a:bodyPr>
          <a:lstStyle/>
          <a:p>
            <a:pPr marL="0" indent="0" algn="ctr">
              <a:buNone/>
            </a:pPr>
            <a:endParaRPr lang="en-US" dirty="0"/>
          </a:p>
          <a:p>
            <a:pPr marL="0" indent="0" algn="ctr">
              <a:spcAft>
                <a:spcPts val="0"/>
              </a:spcAft>
              <a:buNone/>
            </a:pPr>
            <a:r>
              <a:rPr lang="en-US" sz="2200" dirty="0">
                <a:solidFill>
                  <a:srgbClr val="000000"/>
                </a:solidFill>
              </a:rPr>
              <a:t>Please refer to the TAACCCT Compiled FAQs included in the handouts with this webinar.  It will also be posted with the recording of this webinar. </a:t>
            </a:r>
          </a:p>
          <a:p>
            <a:pPr marL="0" indent="0" algn="ctr">
              <a:spcAft>
                <a:spcPts val="0"/>
              </a:spcAft>
              <a:buNone/>
            </a:pPr>
            <a:endParaRPr lang="en-US" sz="2200" dirty="0">
              <a:solidFill>
                <a:srgbClr val="000000"/>
              </a:solidFill>
            </a:endParaRPr>
          </a:p>
          <a:p>
            <a:pPr marL="0" indent="0" algn="ctr">
              <a:spcAft>
                <a:spcPts val="0"/>
              </a:spcAft>
              <a:buNone/>
            </a:pPr>
            <a:r>
              <a:rPr lang="en-US" sz="2200" dirty="0">
                <a:solidFill>
                  <a:srgbClr val="000000"/>
                </a:solidFill>
              </a:rPr>
              <a:t>Find resources for TAACCCT success at:</a:t>
            </a:r>
          </a:p>
          <a:p>
            <a:pPr marL="0" indent="0" algn="ctr">
              <a:spcAft>
                <a:spcPts val="0"/>
              </a:spcAft>
              <a:buNone/>
            </a:pPr>
            <a:endParaRPr lang="en-US" sz="2200" dirty="0">
              <a:solidFill>
                <a:srgbClr val="17375E"/>
              </a:solidFill>
            </a:endParaRPr>
          </a:p>
          <a:p>
            <a:pPr marL="0" indent="0" algn="ctr">
              <a:spcAft>
                <a:spcPts val="0"/>
              </a:spcAft>
              <a:buNone/>
            </a:pPr>
            <a:endParaRPr lang="en-US" sz="2200" dirty="0">
              <a:solidFill>
                <a:srgbClr val="17375E"/>
              </a:solidFill>
            </a:endParaRPr>
          </a:p>
          <a:p>
            <a:pPr marL="0" indent="0" algn="ctr">
              <a:spcAft>
                <a:spcPts val="0"/>
              </a:spcAft>
            </a:pPr>
            <a:r>
              <a:rPr lang="en-US" sz="2200" dirty="0">
                <a:solidFill>
                  <a:srgbClr val="17375E"/>
                </a:solidFill>
              </a:rPr>
              <a:t>https://taaccct.workforcegps.org/</a:t>
            </a:r>
          </a:p>
          <a:p>
            <a:pPr marL="0" indent="0" algn="ctr">
              <a:spcAft>
                <a:spcPts val="0"/>
              </a:spcAft>
              <a:buNone/>
            </a:pPr>
            <a:r>
              <a:rPr lang="en-US" sz="2200" dirty="0">
                <a:solidFill>
                  <a:srgbClr val="000000"/>
                </a:solidFill>
              </a:rPr>
              <a:t>Subscribe to TLN resources, ask questions or connect with peers at </a:t>
            </a:r>
            <a:r>
              <a:rPr lang="en-US" sz="2200" dirty="0">
                <a:solidFill>
                  <a:srgbClr val="17375E"/>
                </a:solidFill>
                <a:hlinkClick r:id="rId3"/>
              </a:rPr>
              <a:t>TAACCCT@dol.gov</a:t>
            </a:r>
            <a:r>
              <a:rPr lang="en-US" sz="2200" dirty="0">
                <a:solidFill>
                  <a:srgbClr val="17375E"/>
                </a:solidFill>
              </a:rPr>
              <a:t> </a:t>
            </a:r>
          </a:p>
          <a:p>
            <a:pPr marL="0" indent="0" algn="ctr">
              <a:spcAft>
                <a:spcPts val="0"/>
              </a:spcAft>
              <a:buNone/>
            </a:pPr>
            <a:endParaRPr lang="en-US" sz="2400" dirty="0"/>
          </a:p>
        </p:txBody>
      </p:sp>
      <p:sp>
        <p:nvSpPr>
          <p:cNvPr id="2" name="Rectangle 1"/>
          <p:cNvSpPr/>
          <p:nvPr/>
        </p:nvSpPr>
        <p:spPr>
          <a:xfrm>
            <a:off x="2514600" y="152400"/>
            <a:ext cx="4648200" cy="830997"/>
          </a:xfrm>
          <a:prstGeom prst="rect">
            <a:avLst/>
          </a:prstGeom>
        </p:spPr>
        <p:txBody>
          <a:bodyPr wrap="square">
            <a:spAutoFit/>
          </a:bodyPr>
          <a:lstStyle/>
          <a:p>
            <a:pPr algn="ctr"/>
            <a:r>
              <a:rPr lang="en-US" sz="4800" b="1" i="1" dirty="0">
                <a:solidFill>
                  <a:schemeClr val="tx2">
                    <a:lumMod val="75000"/>
                  </a:schemeClr>
                </a:solidFill>
                <a:effectLst>
                  <a:outerShdw blurRad="38100" dist="38100" dir="2700000" algn="tl">
                    <a:srgbClr val="000000">
                      <a:alpha val="43137"/>
                    </a:srgbClr>
                  </a:outerShdw>
                </a:effectLst>
              </a:rPr>
              <a:t>Thank You!</a:t>
            </a:r>
          </a:p>
        </p:txBody>
      </p:sp>
      <p:pic>
        <p:nvPicPr>
          <p:cNvPr id="1026"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3775" y="3673361"/>
            <a:ext cx="198120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305800" y="6324600"/>
            <a:ext cx="609600" cy="369332"/>
          </a:xfrm>
          <a:prstGeom prst="rect">
            <a:avLst/>
          </a:prstGeom>
          <a:noFill/>
        </p:spPr>
        <p:txBody>
          <a:bodyPr wrap="square" rtlCol="0">
            <a:spAutoFit/>
          </a:bodyPr>
          <a:lstStyle/>
          <a:p>
            <a:r>
              <a:rPr lang="en-US" dirty="0"/>
              <a:t>59</a:t>
            </a:r>
          </a:p>
        </p:txBody>
      </p:sp>
    </p:spTree>
    <p:extLst>
      <p:ext uri="{BB962C8B-B14F-4D97-AF65-F5344CB8AC3E}">
        <p14:creationId xmlns:p14="http://schemas.microsoft.com/office/powerpoint/2010/main" val="3314550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Participant Poll</a:t>
            </a:r>
          </a:p>
        </p:txBody>
      </p:sp>
      <p:sp>
        <p:nvSpPr>
          <p:cNvPr id="3" name="Content Placeholder 2"/>
          <p:cNvSpPr>
            <a:spLocks noGrp="1"/>
          </p:cNvSpPr>
          <p:nvPr>
            <p:ph idx="1"/>
          </p:nvPr>
        </p:nvSpPr>
        <p:spPr>
          <a:xfrm>
            <a:off x="457200" y="1143000"/>
            <a:ext cx="8229600" cy="4964289"/>
          </a:xfrm>
        </p:spPr>
        <p:txBody>
          <a:bodyPr>
            <a:normAutofit/>
          </a:bodyPr>
          <a:lstStyle/>
          <a:p>
            <a:pPr marL="0" indent="0"/>
            <a:r>
              <a:rPr lang="en-US" dirty="0"/>
              <a:t>3. </a:t>
            </a:r>
            <a:r>
              <a:rPr lang="en-US" b="1" dirty="0"/>
              <a:t>Which part of this webinar are you </a:t>
            </a:r>
            <a:r>
              <a:rPr lang="en-US" dirty="0"/>
              <a:t>m</a:t>
            </a:r>
            <a:r>
              <a:rPr lang="en-US" b="1" dirty="0"/>
              <a:t>ost </a:t>
            </a:r>
            <a:r>
              <a:rPr lang="en-US" dirty="0"/>
              <a:t>i</a:t>
            </a:r>
            <a:r>
              <a:rPr lang="en-US" b="1" dirty="0"/>
              <a:t>nterested in learning?  (check all that apply)</a:t>
            </a:r>
            <a:endParaRPr lang="en-US" dirty="0"/>
          </a:p>
          <a:p>
            <a:pPr marL="800100" lvl="1" indent="-457200">
              <a:buFont typeface="+mj-lt"/>
              <a:buAutoNum type="alphaLcPeriod"/>
            </a:pPr>
            <a:r>
              <a:rPr lang="en-US" dirty="0"/>
              <a:t>Overview of key dates and tasks</a:t>
            </a:r>
          </a:p>
          <a:p>
            <a:pPr marL="800100" lvl="1" indent="-457200">
              <a:buFont typeface="+mj-lt"/>
              <a:buAutoNum type="alphaLcPeriod"/>
            </a:pPr>
            <a:r>
              <a:rPr lang="en-US" dirty="0"/>
              <a:t>Third party evaluation</a:t>
            </a:r>
          </a:p>
          <a:p>
            <a:pPr marL="800100" lvl="1" indent="-457200">
              <a:buFont typeface="+mj-lt"/>
              <a:buAutoNum type="alphaLcPeriod"/>
            </a:pPr>
            <a:r>
              <a:rPr lang="en-US" dirty="0"/>
              <a:t>Uploading my deliverables to </a:t>
            </a:r>
            <a:r>
              <a:rPr lang="en-US" dirty="0" err="1"/>
              <a:t>SkillsCommons</a:t>
            </a:r>
            <a:r>
              <a:rPr lang="en-US" dirty="0"/>
              <a:t> </a:t>
            </a:r>
          </a:p>
          <a:p>
            <a:pPr marL="800100" lvl="1" indent="-457200">
              <a:buFont typeface="+mj-lt"/>
              <a:buAutoNum type="alphaLcPeriod"/>
            </a:pPr>
            <a:r>
              <a:rPr lang="en-US" dirty="0"/>
              <a:t>Performance reporting</a:t>
            </a:r>
          </a:p>
          <a:p>
            <a:pPr marL="800100" lvl="1" indent="-457200">
              <a:buFont typeface="+mj-lt"/>
              <a:buAutoNum type="alphaLcPeriod"/>
            </a:pPr>
            <a:r>
              <a:rPr lang="en-US" dirty="0"/>
              <a:t>Financial closeout period (after Sep 30)</a:t>
            </a:r>
          </a:p>
          <a:p>
            <a:pPr marL="800100" lvl="1" indent="-457200">
              <a:buFont typeface="+mj-lt"/>
              <a:buAutoNum type="alphaLcPeriod"/>
            </a:pPr>
            <a:r>
              <a:rPr lang="en-US" dirty="0"/>
              <a:t>I have no idea, that’s why I am here!</a:t>
            </a:r>
          </a:p>
          <a:p>
            <a:pPr marL="800100" lvl="1" indent="-457200">
              <a:buFont typeface="+mj-lt"/>
              <a:buAutoNum type="alphaLcPeriod"/>
            </a:pPr>
            <a:endParaRPr lang="en-US" dirty="0"/>
          </a:p>
          <a:p>
            <a:pPr marL="800100" lvl="1" indent="-457200">
              <a:buFont typeface="+mj-lt"/>
              <a:buAutoNum type="alphaLcPeriod"/>
            </a:pPr>
            <a:endParaRPr lang="en-US" dirty="0"/>
          </a:p>
        </p:txBody>
      </p:sp>
    </p:spTree>
    <p:extLst>
      <p:ext uri="{BB962C8B-B14F-4D97-AF65-F5344CB8AC3E}">
        <p14:creationId xmlns:p14="http://schemas.microsoft.com/office/powerpoint/2010/main" val="343246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Participant Poll</a:t>
            </a:r>
          </a:p>
        </p:txBody>
      </p:sp>
      <p:sp>
        <p:nvSpPr>
          <p:cNvPr id="3" name="Content Placeholder 2"/>
          <p:cNvSpPr>
            <a:spLocks noGrp="1"/>
          </p:cNvSpPr>
          <p:nvPr>
            <p:ph idx="1"/>
          </p:nvPr>
        </p:nvSpPr>
        <p:spPr>
          <a:xfrm>
            <a:off x="457200" y="1143000"/>
            <a:ext cx="8229600" cy="4964289"/>
          </a:xfrm>
        </p:spPr>
        <p:txBody>
          <a:bodyPr>
            <a:normAutofit/>
          </a:bodyPr>
          <a:lstStyle/>
          <a:p>
            <a:pPr marL="0" indent="0"/>
            <a:r>
              <a:rPr lang="en-US" dirty="0"/>
              <a:t>4. Have you dedicated staff to cover the responsibilities of the last 6 months of your grant and the official closeout period?</a:t>
            </a:r>
          </a:p>
          <a:p>
            <a:pPr marL="514350" indent="-514350">
              <a:buAutoNum type="alphaLcPeriod"/>
            </a:pPr>
            <a:r>
              <a:rPr lang="en-US" b="0" dirty="0">
                <a:solidFill>
                  <a:schemeClr val="tx1"/>
                </a:solidFill>
              </a:rPr>
              <a:t>Yes</a:t>
            </a:r>
          </a:p>
          <a:p>
            <a:pPr marL="514350" indent="-514350">
              <a:buAutoNum type="alphaLcPeriod"/>
            </a:pPr>
            <a:r>
              <a:rPr lang="en-US" b="0" dirty="0">
                <a:solidFill>
                  <a:schemeClr val="tx1"/>
                </a:solidFill>
              </a:rPr>
              <a:t>No </a:t>
            </a:r>
          </a:p>
          <a:p>
            <a:pPr marL="514350" indent="-514350">
              <a:buAutoNum type="alphaLcPeriod"/>
            </a:pPr>
            <a:r>
              <a:rPr lang="en-US" b="0" dirty="0">
                <a:solidFill>
                  <a:schemeClr val="tx1"/>
                </a:solidFill>
              </a:rPr>
              <a:t>I have some idea but haven’t formalized anything</a:t>
            </a:r>
          </a:p>
          <a:p>
            <a:pPr marL="800100" lvl="1" indent="-457200">
              <a:buFont typeface="+mj-lt"/>
              <a:buAutoNum type="alphaLcPeriod"/>
            </a:pPr>
            <a:endParaRPr lang="en-US" dirty="0"/>
          </a:p>
          <a:p>
            <a:pPr marL="800100" lvl="1" indent="-457200">
              <a:buFont typeface="+mj-lt"/>
              <a:buAutoNum type="alphaLcPeriod"/>
            </a:pPr>
            <a:endParaRPr lang="en-US" dirty="0"/>
          </a:p>
        </p:txBody>
      </p:sp>
    </p:spTree>
    <p:extLst>
      <p:ext uri="{BB962C8B-B14F-4D97-AF65-F5344CB8AC3E}">
        <p14:creationId xmlns:p14="http://schemas.microsoft.com/office/powerpoint/2010/main" val="2826616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dirty="0"/>
              <a:t>Overview</a:t>
            </a:r>
          </a:p>
          <a:p>
            <a:pPr marL="582613" lvl="1" indent="-457200"/>
            <a:r>
              <a:rPr lang="en-US" dirty="0"/>
              <a:t>Key Dates</a:t>
            </a:r>
          </a:p>
          <a:p>
            <a:pPr marL="582613" lvl="1" indent="-457200"/>
            <a:r>
              <a:rPr lang="en-US" dirty="0"/>
              <a:t>Key Tasks</a:t>
            </a:r>
          </a:p>
          <a:p>
            <a:pPr marL="582613" lvl="1" indent="-457200"/>
            <a:r>
              <a:rPr lang="en-US" dirty="0"/>
              <a:t>Telling the Round 4 Story: </a:t>
            </a:r>
            <a:r>
              <a:rPr lang="en-US" b="0" i="1" dirty="0">
                <a:solidFill>
                  <a:schemeClr val="accent1"/>
                </a:solidFill>
              </a:rPr>
              <a:t>Showcasing your innovations!</a:t>
            </a:r>
          </a:p>
          <a:p>
            <a:pPr marL="582613" lvl="1" indent="-457200"/>
            <a:r>
              <a:rPr lang="en-US" dirty="0"/>
              <a:t>Final Third-Party Evaluations</a:t>
            </a:r>
          </a:p>
          <a:p>
            <a:pPr marL="582613" lvl="1" indent="-457200"/>
            <a:r>
              <a:rPr lang="en-US" dirty="0"/>
              <a:t>Common Questions – See the FAQs!</a:t>
            </a:r>
          </a:p>
          <a:p>
            <a:pPr marL="457200" indent="-457200">
              <a:buFont typeface="Arial" panose="020B0604020202020204" pitchFamily="34" charset="0"/>
              <a:buChar char="•"/>
            </a:pPr>
            <a:r>
              <a:rPr lang="en-US" dirty="0"/>
              <a:t>Submitting Grant Products and Deliverables </a:t>
            </a:r>
          </a:p>
          <a:p>
            <a:pPr marL="457200" indent="-457200">
              <a:buFont typeface="Arial" panose="020B0604020202020204" pitchFamily="34" charset="0"/>
              <a:buChar char="•"/>
            </a:pPr>
            <a:r>
              <a:rPr lang="en-US" dirty="0"/>
              <a:t>Final Performance Reports and Other Numbers</a:t>
            </a:r>
          </a:p>
          <a:p>
            <a:pPr marL="457200" indent="-457200">
              <a:buFont typeface="Arial" panose="020B0604020202020204" pitchFamily="34" charset="0"/>
              <a:buChar char="•"/>
            </a:pPr>
            <a:r>
              <a:rPr lang="en-US" dirty="0"/>
              <a:t>Closeout Process Q&amp;A</a:t>
            </a:r>
            <a:endParaRPr lang="en-US" b="0" i="1" dirty="0"/>
          </a:p>
        </p:txBody>
      </p:sp>
      <p:sp>
        <p:nvSpPr>
          <p:cNvPr id="4" name="TextBox 3"/>
          <p:cNvSpPr txBox="1"/>
          <p:nvPr/>
        </p:nvSpPr>
        <p:spPr>
          <a:xfrm>
            <a:off x="8305800" y="6324600"/>
            <a:ext cx="609600" cy="369332"/>
          </a:xfrm>
          <a:prstGeom prst="rect">
            <a:avLst/>
          </a:prstGeom>
          <a:noFill/>
        </p:spPr>
        <p:txBody>
          <a:bodyPr wrap="square" rtlCol="0">
            <a:spAutoFit/>
          </a:bodyPr>
          <a:lstStyle/>
          <a:p>
            <a:r>
              <a:rPr lang="en-US" dirty="0"/>
              <a:t>4</a:t>
            </a:r>
          </a:p>
        </p:txBody>
      </p:sp>
    </p:spTree>
    <p:extLst>
      <p:ext uri="{BB962C8B-B14F-4D97-AF65-F5344CB8AC3E}">
        <p14:creationId xmlns:p14="http://schemas.microsoft.com/office/powerpoint/2010/main" val="1073369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685800" y="4114800"/>
            <a:ext cx="7507287" cy="1042987"/>
          </a:xfrm>
        </p:spPr>
        <p:txBody>
          <a:bodyPr anchor="ctr">
            <a:normAutofit/>
          </a:bodyPr>
          <a:lstStyle/>
          <a:p>
            <a:pPr marL="0" indent="0" algn="r">
              <a:spcBef>
                <a:spcPts val="0"/>
              </a:spcBef>
              <a:buNone/>
            </a:pPr>
            <a:r>
              <a:rPr lang="en-US" sz="2000" b="1" dirty="0">
                <a:solidFill>
                  <a:schemeClr val="tx1">
                    <a:lumMod val="75000"/>
                    <a:lumOff val="25000"/>
                  </a:schemeClr>
                </a:solidFill>
              </a:rPr>
              <a:t>Cheryl Martin</a:t>
            </a:r>
          </a:p>
          <a:p>
            <a:pPr marL="0" indent="0" algn="r">
              <a:spcBef>
                <a:spcPts val="0"/>
              </a:spcBef>
              <a:buNone/>
            </a:pPr>
            <a:r>
              <a:rPr lang="en-US" sz="2000" dirty="0">
                <a:solidFill>
                  <a:schemeClr val="tx1">
                    <a:lumMod val="75000"/>
                    <a:lumOff val="25000"/>
                  </a:schemeClr>
                </a:solidFill>
              </a:rPr>
              <a:t>Division of Strategic Investments</a:t>
            </a:r>
          </a:p>
          <a:p>
            <a:pPr marL="0" indent="0" algn="r">
              <a:spcBef>
                <a:spcPts val="0"/>
              </a:spcBef>
              <a:buNone/>
            </a:pPr>
            <a:r>
              <a:rPr lang="en-US" sz="2000" dirty="0">
                <a:solidFill>
                  <a:schemeClr val="tx1">
                    <a:lumMod val="75000"/>
                    <a:lumOff val="25000"/>
                  </a:schemeClr>
                </a:solidFill>
              </a:rPr>
              <a:t>USDOL/ETA Office of Workforce Investments</a:t>
            </a:r>
          </a:p>
        </p:txBody>
      </p:sp>
      <p:sp>
        <p:nvSpPr>
          <p:cNvPr id="2" name="Title 1"/>
          <p:cNvSpPr>
            <a:spLocks noGrp="1"/>
          </p:cNvSpPr>
          <p:nvPr>
            <p:ph type="ctrTitle" idx="4294967295"/>
          </p:nvPr>
        </p:nvSpPr>
        <p:spPr>
          <a:xfrm>
            <a:off x="457200" y="2133600"/>
            <a:ext cx="7772400" cy="1470025"/>
          </a:xfrm>
        </p:spPr>
        <p:txBody>
          <a:bodyPr/>
          <a:lstStyle/>
          <a:p>
            <a:pPr algn="r"/>
            <a:r>
              <a:rPr lang="en-US" dirty="0">
                <a:latin typeface="Franklin Gothic Medium" panose="020B0603020102020204" pitchFamily="34" charset="0"/>
              </a:rPr>
              <a:t>Overview</a:t>
            </a:r>
          </a:p>
        </p:txBody>
      </p:sp>
    </p:spTree>
    <p:extLst>
      <p:ext uri="{BB962C8B-B14F-4D97-AF65-F5344CB8AC3E}">
        <p14:creationId xmlns:p14="http://schemas.microsoft.com/office/powerpoint/2010/main" val="4177936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Key Dates for TAACCCT Round 4</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15470265"/>
              </p:ext>
            </p:extLst>
          </p:nvPr>
        </p:nvGraphicFramePr>
        <p:xfrm>
          <a:off x="457200" y="1143000"/>
          <a:ext cx="8229600" cy="4942840"/>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tblGrid>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10000"/>
                  </a:ext>
                </a:extLst>
              </a:tr>
              <a:tr h="370840">
                <a:tc>
                  <a:txBody>
                    <a:bodyPr/>
                    <a:lstStyle/>
                    <a:p>
                      <a:r>
                        <a:rPr lang="en-US" sz="2000" dirty="0"/>
                        <a:t>Round</a:t>
                      </a:r>
                      <a:r>
                        <a:rPr lang="en-US" sz="2000" baseline="0" dirty="0"/>
                        <a:t> 4 Start Date</a:t>
                      </a:r>
                      <a:endParaRPr lang="en-US" sz="2000" dirty="0"/>
                    </a:p>
                  </a:txBody>
                  <a:tcPr/>
                </a:tc>
                <a:tc>
                  <a:txBody>
                    <a:bodyPr/>
                    <a:lstStyle/>
                    <a:p>
                      <a:r>
                        <a:rPr lang="en-US" sz="2000" dirty="0"/>
                        <a:t>Oct. 1, 2014</a:t>
                      </a:r>
                    </a:p>
                  </a:txBody>
                  <a:tcPr/>
                </a:tc>
                <a:extLst>
                  <a:ext uri="{0D108BD9-81ED-4DB2-BD59-A6C34878D82A}">
                    <a16:rowId xmlns:a16="http://schemas.microsoft.com/office/drawing/2014/main" val="10001"/>
                  </a:ext>
                </a:extLst>
              </a:tr>
              <a:tr h="370840">
                <a:tc>
                  <a:txBody>
                    <a:bodyPr/>
                    <a:lstStyle/>
                    <a:p>
                      <a:r>
                        <a:rPr lang="en-US" sz="2000" dirty="0"/>
                        <a:t>Submit Interim Third-Party Evaluation</a:t>
                      </a:r>
                    </a:p>
                  </a:txBody>
                  <a:tcPr/>
                </a:tc>
                <a:tc>
                  <a:txBody>
                    <a:bodyPr/>
                    <a:lstStyle/>
                    <a:p>
                      <a:r>
                        <a:rPr lang="en-US" sz="2000" dirty="0"/>
                        <a:t>Per your </a:t>
                      </a:r>
                      <a:r>
                        <a:rPr lang="en-US" sz="2000" dirty="0" err="1"/>
                        <a:t>eval</a:t>
                      </a:r>
                      <a:r>
                        <a:rPr lang="en-US" sz="2000" dirty="0"/>
                        <a:t> plan</a:t>
                      </a:r>
                    </a:p>
                  </a:txBody>
                  <a:tcPr/>
                </a:tc>
                <a:extLst>
                  <a:ext uri="{0D108BD9-81ED-4DB2-BD59-A6C34878D82A}">
                    <a16:rowId xmlns:a16="http://schemas.microsoft.com/office/drawing/2014/main" val="10002"/>
                  </a:ext>
                </a:extLst>
              </a:tr>
              <a:tr h="370840">
                <a:tc>
                  <a:txBody>
                    <a:bodyPr/>
                    <a:lstStyle/>
                    <a:p>
                      <a:r>
                        <a:rPr lang="en-US" sz="2000" dirty="0"/>
                        <a:t>WE ARE HERE: 40+ </a:t>
                      </a:r>
                      <a:r>
                        <a:rPr lang="en-US" sz="2000" baseline="0" dirty="0"/>
                        <a:t>months into 48 months </a:t>
                      </a:r>
                      <a:endParaRPr lang="en-US" sz="2000" dirty="0"/>
                    </a:p>
                  </a:txBody>
                  <a:tcPr/>
                </a:tc>
                <a:tc>
                  <a:txBody>
                    <a:bodyPr/>
                    <a:lstStyle/>
                    <a:p>
                      <a:r>
                        <a:rPr lang="en-US" sz="2000" dirty="0"/>
                        <a:t>Feb. 8, 2018</a:t>
                      </a:r>
                    </a:p>
                  </a:txBody>
                  <a:tcPr/>
                </a:tc>
                <a:extLst>
                  <a:ext uri="{0D108BD9-81ED-4DB2-BD59-A6C34878D82A}">
                    <a16:rowId xmlns:a16="http://schemas.microsoft.com/office/drawing/2014/main" val="10003"/>
                  </a:ext>
                </a:extLst>
              </a:tr>
              <a:tr h="370840">
                <a:tc>
                  <a:txBody>
                    <a:bodyPr/>
                    <a:lstStyle/>
                    <a:p>
                      <a:r>
                        <a:rPr lang="en-US" sz="2000" dirty="0"/>
                        <a:t>Data Validity Letters </a:t>
                      </a:r>
                    </a:p>
                  </a:txBody>
                  <a:tcPr/>
                </a:tc>
                <a:tc>
                  <a:txBody>
                    <a:bodyPr/>
                    <a:lstStyle/>
                    <a:p>
                      <a:r>
                        <a:rPr lang="en-US" sz="2000" dirty="0"/>
                        <a:t>Early spring 2018</a:t>
                      </a:r>
                    </a:p>
                  </a:txBody>
                  <a:tcPr/>
                </a:tc>
                <a:extLst>
                  <a:ext uri="{0D108BD9-81ED-4DB2-BD59-A6C34878D82A}">
                    <a16:rowId xmlns:a16="http://schemas.microsoft.com/office/drawing/2014/main" val="10004"/>
                  </a:ext>
                </a:extLst>
              </a:tr>
              <a:tr h="370840">
                <a:tc>
                  <a:txBody>
                    <a:bodyPr/>
                    <a:lstStyle/>
                    <a:p>
                      <a:r>
                        <a:rPr lang="en-US" sz="2000" dirty="0"/>
                        <a:t>End Date for</a:t>
                      </a:r>
                      <a:r>
                        <a:rPr lang="en-US" sz="2000" baseline="0" dirty="0"/>
                        <a:t> </a:t>
                      </a:r>
                      <a:r>
                        <a:rPr lang="en-US" sz="2000" dirty="0"/>
                        <a:t>Grant-Funded Program Activities</a:t>
                      </a:r>
                      <a:r>
                        <a:rPr lang="en-US" sz="2000" baseline="0" dirty="0"/>
                        <a:t> (extended from Sep. 30, 2017)</a:t>
                      </a:r>
                      <a:endParaRPr lang="en-US" sz="2000" dirty="0"/>
                    </a:p>
                  </a:txBody>
                  <a:tcPr/>
                </a:tc>
                <a:tc>
                  <a:txBody>
                    <a:bodyPr/>
                    <a:lstStyle/>
                    <a:p>
                      <a:r>
                        <a:rPr lang="en-US" sz="2000" dirty="0"/>
                        <a:t>Mar. 31, 2018</a:t>
                      </a:r>
                    </a:p>
                  </a:txBody>
                  <a:tcPr/>
                </a:tc>
                <a:extLst>
                  <a:ext uri="{0D108BD9-81ED-4DB2-BD59-A6C34878D82A}">
                    <a16:rowId xmlns:a16="http://schemas.microsoft.com/office/drawing/2014/main" val="10005"/>
                  </a:ext>
                </a:extLst>
              </a:tr>
              <a:tr h="370840">
                <a:tc>
                  <a:txBody>
                    <a:bodyPr/>
                    <a:lstStyle/>
                    <a:p>
                      <a:r>
                        <a:rPr lang="en-US" sz="2000" dirty="0"/>
                        <a:t>Finalize</a:t>
                      </a:r>
                      <a:r>
                        <a:rPr lang="en-US" sz="2000" baseline="0" dirty="0"/>
                        <a:t> data-gathering, reporting, third-party evaluation, </a:t>
                      </a:r>
                      <a:r>
                        <a:rPr lang="en-US" sz="2000" baseline="0" dirty="0">
                          <a:solidFill>
                            <a:srgbClr val="FF0000"/>
                          </a:solidFill>
                        </a:rPr>
                        <a:t>posting of product deliverables</a:t>
                      </a:r>
                      <a:endParaRPr lang="en-US" sz="2000" dirty="0">
                        <a:solidFill>
                          <a:srgbClr val="FF0000"/>
                        </a:solidFill>
                      </a:endParaRPr>
                    </a:p>
                  </a:txBody>
                  <a:tcPr/>
                </a:tc>
                <a:tc>
                  <a:txBody>
                    <a:bodyPr/>
                    <a:lstStyle/>
                    <a:p>
                      <a:r>
                        <a:rPr lang="en-US" sz="2000" dirty="0"/>
                        <a:t>Apr</a:t>
                      </a:r>
                      <a:r>
                        <a:rPr lang="en-US" sz="2000" baseline="0" dirty="0"/>
                        <a:t> 1, 2018 – </a:t>
                      </a:r>
                    </a:p>
                    <a:p>
                      <a:r>
                        <a:rPr lang="en-US" sz="2000" baseline="0" dirty="0"/>
                        <a:t>Sep. 30, 2018</a:t>
                      </a:r>
                      <a:endParaRPr lang="en-US" sz="2000" dirty="0"/>
                    </a:p>
                  </a:txBody>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FF0000"/>
                          </a:solidFill>
                        </a:rPr>
                        <a:t>Submit Final Third-Party Evaluation</a:t>
                      </a:r>
                    </a:p>
                  </a:txBody>
                  <a:tcPr/>
                </a:tc>
                <a:tc>
                  <a:txBody>
                    <a:bodyPr/>
                    <a:lstStyle/>
                    <a:p>
                      <a:r>
                        <a:rPr lang="en-US" sz="2000" dirty="0"/>
                        <a:t>Due Sep. 30, 2018</a:t>
                      </a:r>
                    </a:p>
                  </a:txBody>
                  <a:tcPr/>
                </a:tc>
                <a:extLst>
                  <a:ext uri="{0D108BD9-81ED-4DB2-BD59-A6C34878D82A}">
                    <a16:rowId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t>Round 4 End Date</a:t>
                      </a:r>
                    </a:p>
                  </a:txBody>
                  <a:tcPr/>
                </a:tc>
                <a:tc>
                  <a:txBody>
                    <a:bodyPr/>
                    <a:lstStyle/>
                    <a:p>
                      <a:r>
                        <a:rPr lang="en-US" sz="2000" dirty="0"/>
                        <a:t>Sep. 30,</a:t>
                      </a:r>
                      <a:r>
                        <a:rPr lang="en-US" sz="2000" baseline="0" dirty="0"/>
                        <a:t> 2018</a:t>
                      </a:r>
                      <a:endParaRPr lang="en-US" sz="2000" dirty="0"/>
                    </a:p>
                  </a:txBody>
                  <a:tcPr/>
                </a:tc>
                <a:extLst>
                  <a:ext uri="{0D108BD9-81ED-4DB2-BD59-A6C34878D82A}">
                    <a16:rowId xmlns:a16="http://schemas.microsoft.com/office/drawing/2014/main" val="10008"/>
                  </a:ext>
                </a:extLst>
              </a:tr>
              <a:tr h="370840">
                <a:tc>
                  <a:txBody>
                    <a:bodyPr/>
                    <a:lstStyle/>
                    <a:p>
                      <a:r>
                        <a:rPr lang="en-US" sz="2000" dirty="0"/>
                        <a:t>Submit</a:t>
                      </a:r>
                      <a:r>
                        <a:rPr lang="en-US" sz="2000" baseline="0" dirty="0"/>
                        <a:t> Final APR, QNPR, 9130 </a:t>
                      </a:r>
                      <a:endParaRPr lang="en-US" sz="2000" dirty="0"/>
                    </a:p>
                  </a:txBody>
                  <a:tcPr/>
                </a:tc>
                <a:tc>
                  <a:txBody>
                    <a:bodyPr/>
                    <a:lstStyle/>
                    <a:p>
                      <a:r>
                        <a:rPr lang="en-US" sz="2000" dirty="0"/>
                        <a:t>Nov. 14, 2018 (45 days)</a:t>
                      </a:r>
                    </a:p>
                  </a:txBody>
                  <a:tcPr/>
                </a:tc>
                <a:extLst>
                  <a:ext uri="{0D108BD9-81ED-4DB2-BD59-A6C34878D82A}">
                    <a16:rowId xmlns:a16="http://schemas.microsoft.com/office/drawing/2014/main" val="10009"/>
                  </a:ext>
                </a:extLst>
              </a:tr>
              <a:tr h="370840">
                <a:tc>
                  <a:txBody>
                    <a:bodyPr/>
                    <a:lstStyle/>
                    <a:p>
                      <a:r>
                        <a:rPr lang="en-US" sz="2000" dirty="0"/>
                        <a:t>Remaining</a:t>
                      </a:r>
                      <a:r>
                        <a:rPr lang="en-US" sz="2000" baseline="0" dirty="0"/>
                        <a:t> Closeout Documentation</a:t>
                      </a:r>
                      <a:endParaRPr lang="en-US" sz="2000" dirty="0"/>
                    </a:p>
                  </a:txBody>
                  <a:tcPr/>
                </a:tc>
                <a:tc>
                  <a:txBody>
                    <a:bodyPr/>
                    <a:lstStyle/>
                    <a:p>
                      <a:r>
                        <a:rPr lang="en-US" sz="2000" dirty="0"/>
                        <a:t>Dec. 30, 2018 (90 days)</a:t>
                      </a:r>
                    </a:p>
                  </a:txBody>
                  <a:tcPr/>
                </a:tc>
                <a:extLst>
                  <a:ext uri="{0D108BD9-81ED-4DB2-BD59-A6C34878D82A}">
                    <a16:rowId xmlns:a16="http://schemas.microsoft.com/office/drawing/2014/main" val="10010"/>
                  </a:ext>
                </a:extLst>
              </a:tr>
            </a:tbl>
          </a:graphicData>
        </a:graphic>
      </p:graphicFrame>
      <p:sp>
        <p:nvSpPr>
          <p:cNvPr id="5" name="TextBox 4"/>
          <p:cNvSpPr txBox="1"/>
          <p:nvPr/>
        </p:nvSpPr>
        <p:spPr>
          <a:xfrm>
            <a:off x="8305800" y="6324600"/>
            <a:ext cx="609600" cy="369332"/>
          </a:xfrm>
          <a:prstGeom prst="rect">
            <a:avLst/>
          </a:prstGeom>
          <a:noFill/>
        </p:spPr>
        <p:txBody>
          <a:bodyPr wrap="square" rtlCol="0">
            <a:spAutoFit/>
          </a:bodyPr>
          <a:lstStyle/>
          <a:p>
            <a:r>
              <a:rPr lang="en-US" dirty="0"/>
              <a:t>6</a:t>
            </a:r>
          </a:p>
        </p:txBody>
      </p:sp>
    </p:spTree>
    <p:extLst>
      <p:ext uri="{BB962C8B-B14F-4D97-AF65-F5344CB8AC3E}">
        <p14:creationId xmlns:p14="http://schemas.microsoft.com/office/powerpoint/2010/main" val="4083445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Closeout Differences for Round 4</a:t>
            </a:r>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dirty="0"/>
              <a:t>No differences for single institution grants</a:t>
            </a:r>
          </a:p>
          <a:p>
            <a:pPr marL="457200" indent="-457200">
              <a:buFont typeface="Arial" panose="020B0604020202020204" pitchFamily="34" charset="0"/>
              <a:buChar char="•"/>
            </a:pPr>
            <a:r>
              <a:rPr lang="en-US" dirty="0"/>
              <a:t>For consortiums: </a:t>
            </a:r>
          </a:p>
          <a:p>
            <a:pPr marL="1023938" lvl="2" indent="-457200"/>
            <a:r>
              <a:rPr lang="en-US" sz="2400" dirty="0"/>
              <a:t>(For Round 3 only, each consortium member with its own grant number received a separate close-out letter and conducted close-out separately.)</a:t>
            </a:r>
          </a:p>
          <a:p>
            <a:pPr marL="1023938" lvl="2" indent="-457200"/>
            <a:r>
              <a:rPr lang="en-US" sz="3200" dirty="0"/>
              <a:t>For Round 4, once again only the consortium leads will receive closeout information; they will gather all needed information for the entire consortium.</a:t>
            </a:r>
          </a:p>
        </p:txBody>
      </p:sp>
      <p:sp>
        <p:nvSpPr>
          <p:cNvPr id="4" name="TextBox 3"/>
          <p:cNvSpPr txBox="1"/>
          <p:nvPr/>
        </p:nvSpPr>
        <p:spPr>
          <a:xfrm>
            <a:off x="8305800" y="6324600"/>
            <a:ext cx="609600" cy="369332"/>
          </a:xfrm>
          <a:prstGeom prst="rect">
            <a:avLst/>
          </a:prstGeom>
          <a:noFill/>
        </p:spPr>
        <p:txBody>
          <a:bodyPr wrap="square" rtlCol="0">
            <a:spAutoFit/>
          </a:bodyPr>
          <a:lstStyle/>
          <a:p>
            <a:r>
              <a:rPr lang="en-US" dirty="0"/>
              <a:t>8</a:t>
            </a:r>
          </a:p>
        </p:txBody>
      </p:sp>
    </p:spTree>
    <p:extLst>
      <p:ext uri="{BB962C8B-B14F-4D97-AF65-F5344CB8AC3E}">
        <p14:creationId xmlns:p14="http://schemas.microsoft.com/office/powerpoint/2010/main" val="16471586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Understanding Grant Closeout for TAACCCT Round 4&amp;quot;&quot;/&gt;&lt;property id=&quot;20307&quot; value=&quot;282&quot;/&gt;&lt;/object&gt;&lt;object type=&quot;3&quot; unique_id=&quot;10004&quot;&gt;&lt;property id=&quot;20148&quot; value=&quot;5&quot;/&gt;&lt;property id=&quot;20300&quot; value=&quot;Slide 2 - &amp;quot;Presenters&amp;quot;&quot;/&gt;&lt;property id=&quot;20307&quot; value=&quot;447&quot;/&gt;&lt;/object&gt;&lt;object type=&quot;3&quot; unique_id=&quot;10005&quot;&gt;&lt;property id=&quot;20148&quot; value=&quot;5&quot;/&gt;&lt;property id=&quot;20300&quot; value=&quot;Slide 3 - &amp;quot;Participant Poll&amp;quot;&quot;/&gt;&lt;property id=&quot;20307&quot; value=&quot;457&quot;/&gt;&lt;/object&gt;&lt;object type=&quot;3&quot; unique_id=&quot;10006&quot;&gt;&lt;property id=&quot;20148&quot; value=&quot;5&quot;/&gt;&lt;property id=&quot;20300&quot; value=&quot;Slide 4 - &amp;quot;Participant Poll&amp;quot;&quot;/&gt;&lt;property id=&quot;20307&quot; value=&quot;459&quot;/&gt;&lt;/object&gt;&lt;object type=&quot;3&quot; unique_id=&quot;10007&quot;&gt;&lt;property id=&quot;20148&quot; value=&quot;5&quot;/&gt;&lt;property id=&quot;20300&quot; value=&quot;Slide 5 - &amp;quot;Participant Poll&amp;quot;&quot;/&gt;&lt;property id=&quot;20307&quot; value=&quot;461&quot;/&gt;&lt;/object&gt;&lt;object type=&quot;3&quot; unique_id=&quot;10008&quot;&gt;&lt;property id=&quot;20148&quot; value=&quot;5&quot;/&gt;&lt;property id=&quot;20300&quot; value=&quot;Slide 6 - &amp;quot;Agenda&amp;quot;&quot;/&gt;&lt;property id=&quot;20307&quot; value=&quot;401&quot;/&gt;&lt;/object&gt;&lt;object type=&quot;3&quot; unique_id=&quot;10009&quot;&gt;&lt;property id=&quot;20148&quot; value=&quot;5&quot;/&gt;&lt;property id=&quot;20300&quot; value=&quot;Slide 7 - &amp;quot;Overview&amp;quot;&quot;/&gt;&lt;property id=&quot;20307&quot; value=&quot;311&quot;/&gt;&lt;/object&gt;&lt;object type=&quot;3&quot; unique_id=&quot;10010&quot;&gt;&lt;property id=&quot;20148&quot; value=&quot;5&quot;/&gt;&lt;property id=&quot;20300&quot; value=&quot;Slide 8 - &amp;quot;Key Dates for TAACCCT Round 4&amp;quot;&quot;/&gt;&lt;property id=&quot;20307&quot; value=&quot;462&quot;/&gt;&lt;/object&gt;&lt;object type=&quot;3&quot; unique_id=&quot;10011&quot;&gt;&lt;property id=&quot;20148&quot; value=&quot;5&quot;/&gt;&lt;property id=&quot;20300&quot; value=&quot;Slide 9 - &amp;quot;Key Closeout Differences for Round 4&amp;quot;&quot;/&gt;&lt;property id=&quot;20307&quot; value=&quot;409&quot;/&gt;&lt;/object&gt;&lt;object type=&quot;3&quot; unique_id=&quot;10012&quot;&gt;&lt;property id=&quot;20148&quot; value=&quot;5&quot;/&gt;&lt;property id=&quot;20300&quot; value=&quot;Slide 10 - &amp;quot;Staff Transition &amp;quot;&quot;/&gt;&lt;property id=&quot;20307&quot; value=&quot;484&quot;/&gt;&lt;/object&gt;&lt;object type=&quot;3&quot; unique_id=&quot;10013&quot;&gt;&lt;property id=&quot;20148&quot; value=&quot;5&quot;/&gt;&lt;property id=&quot;20300&quot; value=&quot;Slide 11 - &amp;quot;Staff Transition – Checklist Key Tasks&amp;quot;&quot;/&gt;&lt;property id=&quot;20307&quot; value=&quot;485&quot;/&gt;&lt;/object&gt;&lt;object type=&quot;3&quot; unique_id=&quot;10014&quot;&gt;&lt;property id=&quot;20148&quot; value=&quot;5&quot;/&gt;&lt;property id=&quot;20300&quot; value=&quot;Slide 12 - &amp;quot;Update Your Contacts&amp;quot;&quot;/&gt;&lt;property id=&quot;20307&quot; value=&quot;465&quot;/&gt;&lt;/object&gt;&lt;object type=&quot;3&quot; unique_id=&quot;10015&quot;&gt;&lt;property id=&quot;20148&quot; value=&quot;5&quot;/&gt;&lt;property id=&quot;20300&quot; value=&quot;Slide 13 - &amp;quot;TELLING THE ROUND 4 STORY What is your legacy? &amp;quot;&quot;/&gt;&lt;property id=&quot;20307&quot; value=&quot;469&quot;/&gt;&lt;/object&gt;&lt;object type=&quot;3&quot; unique_id=&quot;10016&quot;&gt;&lt;property id=&quot;20148&quot; value=&quot;5&quot;/&gt;&lt;property id=&quot;20300&quot; value=&quot;Slide 14 - &amp;quot;Final Third Party Evaluation Reports (TPEs)&amp;quot;&quot;/&gt;&lt;property id=&quot;20307&quot; value=&quot;466&quot;/&gt;&lt;/object&gt;&lt;object type=&quot;3&quot; unique_id=&quot;10017&quot;&gt;&lt;property id=&quot;20148&quot; value=&quot;5&quot;/&gt;&lt;property id=&quot;20300&quot; value=&quot;Slide 15 - &amp;quot;Common FAQs During Last 6 Months&amp;quot;&quot;/&gt;&lt;property id=&quot;20307&quot; value=&quot;483&quot;/&gt;&lt;/object&gt;&lt;object type=&quot;3&quot; unique_id=&quot;10018&quot;&gt;&lt;property id=&quot;20148&quot; value=&quot;5&quot;/&gt;&lt;property id=&quot;20300&quot; value=&quot;Slide 16&quot;/&gt;&lt;property id=&quot;20307&quot; value=&quot;451&quot;/&gt;&lt;/object&gt;&lt;object type=&quot;3&quot; unique_id=&quot;10019&quot;&gt;&lt;property id=&quot;20148&quot; value=&quot;5&quot;/&gt;&lt;property id=&quot;20300&quot; value=&quot;Slide 17 - &amp;quot;Product Submission Process&amp;quot;&quot;/&gt;&lt;property id=&quot;20307&quot; value=&quot;470&quot;/&gt;&lt;/object&gt;&lt;object type=&quot;3&quot; unique_id=&quot;10020&quot;&gt;&lt;property id=&quot;20148&quot; value=&quot;5&quot;/&gt;&lt;property id=&quot;20300&quot; value=&quot;Slide 18 - &amp;quot;Grant Products and Deliverables&amp;quot;&quot;/&gt;&lt;property id=&quot;20307&quot; value=&quot;471&quot;/&gt;&lt;/object&gt;&lt;object type=&quot;3&quot; unique_id=&quot;10021&quot;&gt;&lt;property id=&quot;20148&quot; value=&quot;5&quot;/&gt;&lt;property id=&quot;20300&quot; value=&quot;Slide 19 - &amp;quot;Grant Products and Deliverables&amp;quot;&quot;/&gt;&lt;property id=&quot;20307&quot; value=&quot;472&quot;/&gt;&lt;/object&gt;&lt;object type=&quot;3&quot; unique_id=&quot;10022&quot;&gt;&lt;property id=&quot;20148&quot; value=&quot;5&quot;/&gt;&lt;property id=&quot;20300&quot; value=&quot;Slide 20 - &amp;quot;Grant Products and Deliverables&amp;quot;&quot;/&gt;&lt;property id=&quot;20307&quot; value=&quot;473&quot;/&gt;&lt;/object&gt;&lt;object type=&quot;3&quot; unique_id=&quot;10023&quot;&gt;&lt;property id=&quot;20148&quot; value=&quot;5&quot;/&gt;&lt;property id=&quot;20300&quot; value=&quot;Slide 21&quot;/&gt;&lt;property id=&quot;20307&quot; value=&quot;475&quot;/&gt;&lt;/object&gt;&lt;object type=&quot;3&quot; unique_id=&quot;10024&quot;&gt;&lt;property id=&quot;20148&quot; value=&quot;5&quot;/&gt;&lt;property id=&quot;20300&quot; value=&quot;Slide 22 - &amp;quot;Final Performance and Progress Reports (and other numbers)&amp;quot;&quot;/&gt;&lt;property id=&quot;20307&quot; value=&quot;343&quot;/&gt;&lt;/object&gt;&lt;object type=&quot;3&quot; unique_id=&quot;10025&quot;&gt;&lt;property id=&quot;20148&quot; value=&quot;5&quot;/&gt;&lt;property id=&quot;20300&quot; value=&quot;Slide 23 - &amp;quot;Heads Up&amp;quot;&quot;/&gt;&lt;property id=&quot;20307&quot; value=&quot;345&quot;/&gt;&lt;/object&gt;&lt;object type=&quot;3&quot; unique_id=&quot;10026&quot;&gt;&lt;property id=&quot;20148&quot; value=&quot;5&quot;/&gt;&lt;property id=&quot;20300&quot; value=&quot;Slide 24 - &amp;quot;Final Progress Reports&amp;quot;&quot;/&gt;&lt;property id=&quot;20307&quot; value=&quot;406&quot;/&gt;&lt;/object&gt;&lt;object type=&quot;3&quot; unique_id=&quot;10027&quot;&gt;&lt;property id=&quot;20148&quot; value=&quot;5&quot;/&gt;&lt;property id=&quot;20300&quot; value=&quot;Slide 25 - &amp;quot;When to Report&amp;quot;&quot;/&gt;&lt;property id=&quot;20307&quot; value=&quot;407&quot;/&gt;&lt;/object&gt;&lt;object type=&quot;3&quot; unique_id=&quot;10028&quot;&gt;&lt;property id=&quot;20148&quot; value=&quot;5&quot;/&gt;&lt;property id=&quot;20300&quot; value=&quot;Slide 26 - &amp;quot;What to Report&amp;quot;&quot;/&gt;&lt;property id=&quot;20307&quot; value=&quot;312&quot;/&gt;&lt;/object&gt;&lt;object type=&quot;3&quot; unique_id=&quot;10029&quot;&gt;&lt;property id=&quot;20148&quot; value=&quot;5&quot;/&gt;&lt;property id=&quot;20300&quot; value=&quot;Slide 27 - &amp;quot;What to Report&amp;quot;&quot;/&gt;&lt;property id=&quot;20307&quot; value=&quot;349&quot;/&gt;&lt;/object&gt;&lt;object type=&quot;3&quot; unique_id=&quot;10030&quot;&gt;&lt;property id=&quot;20148&quot; value=&quot;5&quot;/&gt;&lt;property id=&quot;20300&quot; value=&quot;Slide 28&quot;/&gt;&lt;property id=&quot;20307&quot; value=&quot;482&quot;/&gt;&lt;/object&gt;&lt;object type=&quot;3&quot; unique_id=&quot;10031&quot;&gt;&lt;property id=&quot;20148&quot; value=&quot;5&quot;/&gt;&lt;property id=&quot;20300&quot; value=&quot;Slide 29 - &amp;quot;Grant Closeout Process Q&amp;amp;A&amp;quot;&quot;/&gt;&lt;property id=&quot;20307&quot; value=&quot;419&quot;/&gt;&lt;/object&gt;&lt;object type=&quot;3&quot; unique_id=&quot;10032&quot;&gt;&lt;property id=&quot;20148&quot; value=&quot;5&quot;/&gt;&lt;property id=&quot;20300&quot; value=&quot;Slide 30 - &amp;quot;Knowledge Check &amp;quot;&quot;/&gt;&lt;property id=&quot;20307&quot; value=&quot;486&quot;/&gt;&lt;/object&gt;&lt;object type=&quot;3&quot; unique_id=&quot;10033&quot;&gt;&lt;property id=&quot;20148&quot; value=&quot;5&quot;/&gt;&lt;property id=&quot;20300&quot; value=&quot;Slide 31 - &amp;quot;Participant Poll&amp;quot;&quot;/&gt;&lt;property id=&quot;20307&quot; value=&quot;487&quot;/&gt;&lt;/object&gt;&lt;object type=&quot;3&quot; unique_id=&quot;10034&quot;&gt;&lt;property id=&quot;20148&quot; value=&quot;5&quot;/&gt;&lt;property id=&quot;20300&quot; value=&quot;Slide 32 - &amp;quot;Participant Poll&amp;quot;&quot;/&gt;&lt;property id=&quot;20307&quot; value=&quot;488&quot;/&gt;&lt;/object&gt;&lt;object type=&quot;3&quot; unique_id=&quot;10035&quot;&gt;&lt;property id=&quot;20148&quot; value=&quot;5&quot;/&gt;&lt;property id=&quot;20300&quot; value=&quot;Slide 33 - &amp;quot;Participant Poll&amp;quot;&quot;/&gt;&lt;property id=&quot;20307&quot; value=&quot;489&quot;/&gt;&lt;/object&gt;&lt;object type=&quot;3&quot; unique_id=&quot;10036&quot;&gt;&lt;property id=&quot;20148&quot; value=&quot;5&quot;/&gt;&lt;property id=&quot;20300&quot; value=&quot;Slide 34 - &amp;quot;Participant Poll&amp;quot;&quot;/&gt;&lt;property id=&quot;20307&quot; value=&quot;490&quot;/&gt;&lt;/object&gt;&lt;object type=&quot;3&quot; unique_id=&quot;10037&quot;&gt;&lt;property id=&quot;20148&quot; value=&quot;5&quot;/&gt;&lt;property id=&quot;20300&quot; value=&quot;Slide 35 - &amp;quot;Participant Poll&amp;quot;&quot;/&gt;&lt;property id=&quot;20307&quot; value=&quot;491&quot;/&gt;&lt;/object&gt;&lt;object type=&quot;3&quot; unique_id=&quot;10038&quot;&gt;&lt;property id=&quot;20148&quot; value=&quot;5&quot;/&gt;&lt;property id=&quot;20300&quot; value=&quot;Slide 36 - &amp;quot;What is Grant Closeout?&amp;quot;&quot;/&gt;&lt;property id=&quot;20307&quot; value=&quot;467&quot;/&gt;&lt;/object&gt;&lt;object type=&quot;3&quot; unique_id=&quot;10039&quot;&gt;&lt;property id=&quot;20148&quot; value=&quot;5&quot;/&gt;&lt;property id=&quot;20300&quot; value=&quot;Slide 37 - &amp;quot;Key Closeout Items&amp;quot;&quot;/&gt;&lt;property id=&quot;20307&quot; value=&quot;421&quot;/&gt;&lt;/object&gt;&lt;object type=&quot;3&quot; unique_id=&quot;10040&quot;&gt;&lt;property id=&quot;20148&quot; value=&quot;5&quot;/&gt;&lt;property id=&quot;20300&quot; value=&quot;Slide 38&quot;/&gt;&lt;property id=&quot;20307&quot; value=&quot;379&quot;/&gt;&lt;/object&gt;&lt;object type=&quot;3&quot; unique_id=&quot;10041&quot;&gt;&lt;property id=&quot;20148&quot; value=&quot;5&quot;/&gt;&lt;property id=&quot;20300&quot; value=&quot;Slide 39&quot;/&gt;&lt;property id=&quot;20307&quot; value=&quot;380&quot;/&gt;&lt;/object&gt;&lt;/object&gt;&lt;object type=&quot;8&quot; unique_id=&quot;10082&quot;&gt;&lt;/object&gt;&lt;/object&gt;&lt;/database&gt;"/>
  <p:tag name="MMPROD_NEXTUNIQUEID" val="10009"/>
  <p:tag name="SECTOMILLISECCONVERTED" val="1"/>
</p:tagLst>
</file>

<file path=ppt/theme/theme1.xml><?xml version="1.0" encoding="utf-8"?>
<a:theme xmlns:a="http://schemas.openxmlformats.org/drawingml/2006/main" name="TAC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TACT Theme</Template>
  <TotalTime>11431</TotalTime>
  <Words>1876</Words>
  <Application>Microsoft Office PowerPoint</Application>
  <PresentationFormat>On-screen Show (4:3)</PresentationFormat>
  <Paragraphs>281</Paragraphs>
  <Slides>39</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Franklin Gothic Demi</vt:lpstr>
      <vt:lpstr>Franklin Gothic Medium</vt:lpstr>
      <vt:lpstr>Times New Roman</vt:lpstr>
      <vt:lpstr>Wingdings 2</vt:lpstr>
      <vt:lpstr>TACT Theme</vt:lpstr>
      <vt:lpstr>Understanding Grant Closeout for TAACCCT Round 4</vt:lpstr>
      <vt:lpstr>Presenters</vt:lpstr>
      <vt:lpstr>Participant Poll</vt:lpstr>
      <vt:lpstr>Participant Poll</vt:lpstr>
      <vt:lpstr>Participant Poll</vt:lpstr>
      <vt:lpstr>Agenda</vt:lpstr>
      <vt:lpstr>Overview</vt:lpstr>
      <vt:lpstr>Key Dates for TAACCCT Round 4</vt:lpstr>
      <vt:lpstr>Key Closeout Differences for Round 4</vt:lpstr>
      <vt:lpstr>Staff Transition </vt:lpstr>
      <vt:lpstr>Staff Transition – Checklist Key Tasks</vt:lpstr>
      <vt:lpstr>Update Your Contacts</vt:lpstr>
      <vt:lpstr>TELLING THE ROUND 4 STORY What is your legacy? </vt:lpstr>
      <vt:lpstr>Final Third Party Evaluation Reports (TPEs)</vt:lpstr>
      <vt:lpstr>Common FAQs During Last 6 Months</vt:lpstr>
      <vt:lpstr>PowerPoint Presentation</vt:lpstr>
      <vt:lpstr>Product Submission Process</vt:lpstr>
      <vt:lpstr>Grant Products and Deliverables</vt:lpstr>
      <vt:lpstr>Grant Products and Deliverables</vt:lpstr>
      <vt:lpstr>Grant Products and Deliverables</vt:lpstr>
      <vt:lpstr>PowerPoint Presentation</vt:lpstr>
      <vt:lpstr>Final Performance and Progress Reports (and other numbers)</vt:lpstr>
      <vt:lpstr>Heads Up</vt:lpstr>
      <vt:lpstr>Final Progress Reports</vt:lpstr>
      <vt:lpstr>When to Report</vt:lpstr>
      <vt:lpstr>What to Report</vt:lpstr>
      <vt:lpstr>What to Report</vt:lpstr>
      <vt:lpstr>PowerPoint Presentation</vt:lpstr>
      <vt:lpstr>Grant Closeout Process Q&amp;A</vt:lpstr>
      <vt:lpstr>Knowledge Check </vt:lpstr>
      <vt:lpstr>Participant Poll</vt:lpstr>
      <vt:lpstr>Participant Poll</vt:lpstr>
      <vt:lpstr>Participant Poll</vt:lpstr>
      <vt:lpstr>Participant Poll</vt:lpstr>
      <vt:lpstr>Participant Poll</vt:lpstr>
      <vt:lpstr>What is Grant Closeout?</vt:lpstr>
      <vt:lpstr>Key Closeout Items</vt:lpstr>
      <vt:lpstr>PowerPoint Presentation</vt:lpstr>
      <vt:lpstr>PowerPoint Presentation</vt:lpstr>
    </vt:vector>
  </TitlesOfParts>
  <Company>Employment &amp; Training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ducut.edward</dc:creator>
  <cp:lastModifiedBy>Jonathan Vehlow</cp:lastModifiedBy>
  <cp:revision>384</cp:revision>
  <cp:lastPrinted>2018-02-02T22:48:35Z</cp:lastPrinted>
  <dcterms:created xsi:type="dcterms:W3CDTF">2014-03-04T15:26:59Z</dcterms:created>
  <dcterms:modified xsi:type="dcterms:W3CDTF">2018-02-07T19:15:59Z</dcterms:modified>
</cp:coreProperties>
</file>