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37"/>
  </p:notesMasterIdLst>
  <p:sldIdLst>
    <p:sldId id="287" r:id="rId6"/>
    <p:sldId id="280" r:id="rId7"/>
    <p:sldId id="272" r:id="rId8"/>
    <p:sldId id="286" r:id="rId9"/>
    <p:sldId id="274" r:id="rId10"/>
    <p:sldId id="309" r:id="rId11"/>
    <p:sldId id="310" r:id="rId12"/>
    <p:sldId id="258" r:id="rId13"/>
    <p:sldId id="295" r:id="rId14"/>
    <p:sldId id="296" r:id="rId15"/>
    <p:sldId id="297" r:id="rId16"/>
    <p:sldId id="313" r:id="rId17"/>
    <p:sldId id="298" r:id="rId18"/>
    <p:sldId id="314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284" r:id="rId30"/>
    <p:sldId id="281" r:id="rId31"/>
    <p:sldId id="290" r:id="rId32"/>
    <p:sldId id="311" r:id="rId33"/>
    <p:sldId id="289" r:id="rId34"/>
    <p:sldId id="312" r:id="rId35"/>
    <p:sldId id="282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ikowski, Susan - ETA" initials="MS-E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39" autoAdjust="0"/>
    <p:restoredTop sz="82102" autoAdjust="0"/>
  </p:normalViewPr>
  <p:slideViewPr>
    <p:cSldViewPr snapToGrid="0">
      <p:cViewPr varScale="1">
        <p:scale>
          <a:sx n="72" d="100"/>
          <a:sy n="72" d="100"/>
        </p:scale>
        <p:origin x="118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929B4-AD55-41FC-803C-A2E61B88D1A7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E96325-9484-4B7C-A7F4-EED23CF20843}">
      <dgm:prSet phldrT="[Text]"/>
      <dgm:spPr>
        <a:xfrm>
          <a:off x="4154760" y="2014233"/>
          <a:ext cx="2143733" cy="214373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College &amp; Career Readiness Outcomes</a:t>
          </a:r>
        </a:p>
      </dgm:t>
    </dgm:pt>
    <dgm:pt modelId="{9BC9B905-ADCF-4BEB-A020-E1CECC309B07}" type="parTrans" cxnId="{D89DDBAB-9237-4E5D-9B1A-ACE83E3EE629}">
      <dgm:prSet/>
      <dgm:spPr/>
      <dgm:t>
        <a:bodyPr/>
        <a:lstStyle/>
        <a:p>
          <a:endParaRPr lang="en-US"/>
        </a:p>
      </dgm:t>
    </dgm:pt>
    <dgm:pt modelId="{745E38DD-35BB-4095-AFC9-85D7F6AD9C2D}" type="sibTrans" cxnId="{D89DDBAB-9237-4E5D-9B1A-ACE83E3EE629}">
      <dgm:prSet/>
      <dgm:spPr/>
      <dgm:t>
        <a:bodyPr/>
        <a:lstStyle/>
        <a:p>
          <a:endParaRPr lang="en-US"/>
        </a:p>
      </dgm:t>
    </dgm:pt>
    <dgm:pt modelId="{9786EF13-3E73-4768-8853-E70C9BD958A1}">
      <dgm:prSet phldrT="[Text]"/>
      <dgm:spPr>
        <a:xfrm>
          <a:off x="4476320" y="1639"/>
          <a:ext cx="1500613" cy="1500613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GED / Secondary credential</a:t>
          </a:r>
        </a:p>
      </dgm:t>
    </dgm:pt>
    <dgm:pt modelId="{B27CDD98-E4A6-4FDA-9EB3-103F126D8C4A}" type="parTrans" cxnId="{6D74FC54-1AF4-4C8B-B01D-9EEED2860E20}">
      <dgm:prSet/>
      <dgm:spPr/>
      <dgm:t>
        <a:bodyPr/>
        <a:lstStyle/>
        <a:p>
          <a:endParaRPr lang="en-US"/>
        </a:p>
      </dgm:t>
    </dgm:pt>
    <dgm:pt modelId="{7AB9E28E-C385-4866-AD16-CC7675589209}" type="sibTrans" cxnId="{6D74FC54-1AF4-4C8B-B01D-9EEED2860E20}">
      <dgm:prSet/>
      <dgm:spPr>
        <a:xfrm>
          <a:off x="2838450" y="697923"/>
          <a:ext cx="4776352" cy="4776352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DEA6F4CF-A312-4C4D-B2DA-4F6B4424DE81}">
      <dgm:prSet phldrT="[Text]"/>
      <dgm:spPr>
        <a:xfrm>
          <a:off x="4476320" y="4669947"/>
          <a:ext cx="1500613" cy="1500613"/>
        </a:xfrm>
        <a:prstGeom prst="ellipse">
          <a:avLst/>
        </a:prstGeom>
        <a:solidFill>
          <a:srgbClr val="F79646">
            <a:hueOff val="1889030"/>
            <a:satOff val="-29898"/>
            <a:lumOff val="-482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Digital Literacy Certification</a:t>
          </a:r>
        </a:p>
      </dgm:t>
    </dgm:pt>
    <dgm:pt modelId="{1D6B9EE9-1C41-4E61-8346-A0B145FD227F}" type="parTrans" cxnId="{0A5B50DB-1B92-42BB-AF67-13663EDFB0C3}">
      <dgm:prSet/>
      <dgm:spPr/>
      <dgm:t>
        <a:bodyPr/>
        <a:lstStyle/>
        <a:p>
          <a:endParaRPr lang="en-US"/>
        </a:p>
      </dgm:t>
    </dgm:pt>
    <dgm:pt modelId="{12EDC703-F231-4724-92EF-A77F29222A45}" type="sibTrans" cxnId="{0A5B50DB-1B92-42BB-AF67-13663EDFB0C3}">
      <dgm:prSet/>
      <dgm:spPr>
        <a:xfrm>
          <a:off x="2838450" y="697923"/>
          <a:ext cx="4776352" cy="4776352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rgbClr val="F79646">
            <a:hueOff val="1889030"/>
            <a:satOff val="-29898"/>
            <a:lumOff val="-482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F6ADDC83-82F7-4002-99B4-52DB959933C0}">
      <dgm:prSet phldrT="[Text]"/>
      <dgm:spPr>
        <a:xfrm>
          <a:off x="2454883" y="3502870"/>
          <a:ext cx="1500613" cy="1500613"/>
        </a:xfrm>
        <a:prstGeom prst="ellipse">
          <a:avLst/>
        </a:prstGeom>
        <a:solidFill>
          <a:srgbClr val="F79646">
            <a:hueOff val="2518706"/>
            <a:satOff val="-39864"/>
            <a:lumOff val="-6431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A Workplace Readiness Certificate</a:t>
          </a:r>
        </a:p>
      </dgm:t>
    </dgm:pt>
    <dgm:pt modelId="{C89DF97F-58C3-4DA0-86FC-20EE53F87881}" type="parTrans" cxnId="{587AD654-CD85-4413-B911-BF5C304B9435}">
      <dgm:prSet/>
      <dgm:spPr/>
      <dgm:t>
        <a:bodyPr/>
        <a:lstStyle/>
        <a:p>
          <a:endParaRPr lang="en-US"/>
        </a:p>
      </dgm:t>
    </dgm:pt>
    <dgm:pt modelId="{C9FBBB9A-67D4-4842-AE10-D6D75D862EE3}" type="sibTrans" cxnId="{587AD654-CD85-4413-B911-BF5C304B9435}">
      <dgm:prSet/>
      <dgm:spPr>
        <a:xfrm>
          <a:off x="2838450" y="697923"/>
          <a:ext cx="4776352" cy="4776352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solidFill>
          <a:srgbClr val="F79646">
            <a:hueOff val="2518706"/>
            <a:satOff val="-39864"/>
            <a:lumOff val="-643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177C63E8-200D-4C6A-8F44-1E83A260FCEA}">
      <dgm:prSet phldrT="[Text]"/>
      <dgm:spPr>
        <a:xfrm>
          <a:off x="2454883" y="1168716"/>
          <a:ext cx="1500613" cy="1500613"/>
        </a:xfrm>
        <a:prstGeom prst="ellipse">
          <a:avLst/>
        </a:prstGeom>
        <a:solidFill>
          <a:srgbClr val="F79646">
            <a:hueOff val="3148383"/>
            <a:satOff val="-49830"/>
            <a:lumOff val="-803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Industry Certifications</a:t>
          </a:r>
        </a:p>
      </dgm:t>
    </dgm:pt>
    <dgm:pt modelId="{28B3DC04-B7B5-454D-9760-2FAF37843B42}" type="parTrans" cxnId="{13941FE7-99C2-489A-9F8D-C292A1BD7701}">
      <dgm:prSet/>
      <dgm:spPr/>
      <dgm:t>
        <a:bodyPr/>
        <a:lstStyle/>
        <a:p>
          <a:endParaRPr lang="en-US"/>
        </a:p>
      </dgm:t>
    </dgm:pt>
    <dgm:pt modelId="{120A8E7E-E3CA-497F-9BE8-91838D978B0A}" type="sibTrans" cxnId="{13941FE7-99C2-489A-9F8D-C292A1BD7701}">
      <dgm:prSet/>
      <dgm:spPr>
        <a:xfrm>
          <a:off x="2838450" y="697923"/>
          <a:ext cx="4776352" cy="4776352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solidFill>
          <a:srgbClr val="F79646">
            <a:hueOff val="3148383"/>
            <a:satOff val="-49830"/>
            <a:lumOff val="-8039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A39DF3DA-5519-4C82-BB8D-D3FC40297366}">
      <dgm:prSet/>
      <dgm:spPr>
        <a:xfrm>
          <a:off x="6497756" y="1168716"/>
          <a:ext cx="1500613" cy="1500613"/>
        </a:xfrm>
        <a:prstGeom prst="ellipse">
          <a:avLst/>
        </a:prstGeom>
        <a:solidFill>
          <a:srgbClr val="F79646">
            <a:hueOff val="629677"/>
            <a:satOff val="-9966"/>
            <a:lumOff val="-160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Academic Skills Gain</a:t>
          </a:r>
        </a:p>
      </dgm:t>
    </dgm:pt>
    <dgm:pt modelId="{1D739823-00DE-4668-995E-23F0B6A32A96}" type="parTrans" cxnId="{EB3E45ED-0E08-49CE-BF58-65DEDC00D881}">
      <dgm:prSet/>
      <dgm:spPr/>
      <dgm:t>
        <a:bodyPr/>
        <a:lstStyle/>
        <a:p>
          <a:endParaRPr lang="en-US"/>
        </a:p>
      </dgm:t>
    </dgm:pt>
    <dgm:pt modelId="{6305F470-2D65-4BE8-B615-D4A67F16D2DC}" type="sibTrans" cxnId="{EB3E45ED-0E08-49CE-BF58-65DEDC00D881}">
      <dgm:prSet/>
      <dgm:spPr>
        <a:xfrm>
          <a:off x="2838450" y="697923"/>
          <a:ext cx="4776352" cy="4776352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rgbClr val="F79646">
            <a:hueOff val="629677"/>
            <a:satOff val="-9966"/>
            <a:lumOff val="-160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AECF2DD3-6028-40A8-BBF9-35E8CAD92CF5}">
      <dgm:prSet/>
      <dgm:spPr>
        <a:xfrm>
          <a:off x="6497756" y="3502870"/>
          <a:ext cx="1500613" cy="1500613"/>
        </a:xfrm>
        <a:prstGeom prst="ellipse">
          <a:avLst/>
        </a:prstGeom>
        <a:solidFill>
          <a:srgbClr val="F79646">
            <a:hueOff val="1259353"/>
            <a:satOff val="-19932"/>
            <a:lumOff val="-321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Transferrable / Stackable Occupational Training</a:t>
          </a:r>
        </a:p>
      </dgm:t>
    </dgm:pt>
    <dgm:pt modelId="{32AA7217-4CBD-4F77-8DBE-002203646578}" type="parTrans" cxnId="{E710B53C-0721-4529-92FA-B99DC6E45DE0}">
      <dgm:prSet/>
      <dgm:spPr/>
      <dgm:t>
        <a:bodyPr/>
        <a:lstStyle/>
        <a:p>
          <a:endParaRPr lang="en-US"/>
        </a:p>
      </dgm:t>
    </dgm:pt>
    <dgm:pt modelId="{4F32B965-2642-471D-8933-AD7316F73EAD}" type="sibTrans" cxnId="{E710B53C-0721-4529-92FA-B99DC6E45DE0}">
      <dgm:prSet/>
      <dgm:spPr>
        <a:xfrm>
          <a:off x="2838450" y="697923"/>
          <a:ext cx="4776352" cy="4776352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rgbClr val="F79646">
            <a:hueOff val="1259353"/>
            <a:satOff val="-19932"/>
            <a:lumOff val="-3216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206BCF9B-6D41-44F8-94A3-9166171233CA}" type="pres">
      <dgm:prSet presAssocID="{72C929B4-AD55-41FC-803C-A2E61B88D1A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9AB84E-A89D-49A7-8CC0-3718F57D4694}" type="pres">
      <dgm:prSet presAssocID="{83E96325-9484-4B7C-A7F4-EED23CF20843}" presName="centerShape" presStyleLbl="node0" presStyleIdx="0" presStyleCnt="1"/>
      <dgm:spPr/>
    </dgm:pt>
    <dgm:pt modelId="{DF7A5AE5-2BC8-4987-902A-939EABCD990B}" type="pres">
      <dgm:prSet presAssocID="{9786EF13-3E73-4768-8853-E70C9BD958A1}" presName="node" presStyleLbl="node1" presStyleIdx="0" presStyleCnt="6">
        <dgm:presLayoutVars>
          <dgm:bulletEnabled val="1"/>
        </dgm:presLayoutVars>
      </dgm:prSet>
      <dgm:spPr/>
    </dgm:pt>
    <dgm:pt modelId="{FED25669-21CB-42A3-A161-AD605780AE8A}" type="pres">
      <dgm:prSet presAssocID="{9786EF13-3E73-4768-8853-E70C9BD958A1}" presName="dummy" presStyleCnt="0"/>
      <dgm:spPr/>
    </dgm:pt>
    <dgm:pt modelId="{AB743444-EB5D-4461-A7C0-3D0C933DAF82}" type="pres">
      <dgm:prSet presAssocID="{7AB9E28E-C385-4866-AD16-CC7675589209}" presName="sibTrans" presStyleLbl="sibTrans2D1" presStyleIdx="0" presStyleCnt="6"/>
      <dgm:spPr/>
    </dgm:pt>
    <dgm:pt modelId="{F895808F-B800-4D5C-86BF-C400E0E6E81C}" type="pres">
      <dgm:prSet presAssocID="{A39DF3DA-5519-4C82-BB8D-D3FC40297366}" presName="node" presStyleLbl="node1" presStyleIdx="1" presStyleCnt="6">
        <dgm:presLayoutVars>
          <dgm:bulletEnabled val="1"/>
        </dgm:presLayoutVars>
      </dgm:prSet>
      <dgm:spPr/>
    </dgm:pt>
    <dgm:pt modelId="{37E0CD62-D94A-465A-8816-9F5750F8716D}" type="pres">
      <dgm:prSet presAssocID="{A39DF3DA-5519-4C82-BB8D-D3FC40297366}" presName="dummy" presStyleCnt="0"/>
      <dgm:spPr/>
    </dgm:pt>
    <dgm:pt modelId="{46C228FA-04E2-447B-AF41-BE36911BC7F2}" type="pres">
      <dgm:prSet presAssocID="{6305F470-2D65-4BE8-B615-D4A67F16D2DC}" presName="sibTrans" presStyleLbl="sibTrans2D1" presStyleIdx="1" presStyleCnt="6"/>
      <dgm:spPr/>
    </dgm:pt>
    <dgm:pt modelId="{1C597B63-C82F-4658-97DE-0BF1E7D7EEAA}" type="pres">
      <dgm:prSet presAssocID="{AECF2DD3-6028-40A8-BBF9-35E8CAD92CF5}" presName="node" presStyleLbl="node1" presStyleIdx="2" presStyleCnt="6">
        <dgm:presLayoutVars>
          <dgm:bulletEnabled val="1"/>
        </dgm:presLayoutVars>
      </dgm:prSet>
      <dgm:spPr/>
    </dgm:pt>
    <dgm:pt modelId="{03C1AAD1-D5DB-4A19-808F-5B5B8D4E4C80}" type="pres">
      <dgm:prSet presAssocID="{AECF2DD3-6028-40A8-BBF9-35E8CAD92CF5}" presName="dummy" presStyleCnt="0"/>
      <dgm:spPr/>
    </dgm:pt>
    <dgm:pt modelId="{FCA5D3F2-30E0-4297-8E16-21F2A46B7228}" type="pres">
      <dgm:prSet presAssocID="{4F32B965-2642-471D-8933-AD7316F73EAD}" presName="sibTrans" presStyleLbl="sibTrans2D1" presStyleIdx="2" presStyleCnt="6"/>
      <dgm:spPr/>
    </dgm:pt>
    <dgm:pt modelId="{BE399111-6FE9-4437-8483-BE7E83430462}" type="pres">
      <dgm:prSet presAssocID="{DEA6F4CF-A312-4C4D-B2DA-4F6B4424DE81}" presName="node" presStyleLbl="node1" presStyleIdx="3" presStyleCnt="6">
        <dgm:presLayoutVars>
          <dgm:bulletEnabled val="1"/>
        </dgm:presLayoutVars>
      </dgm:prSet>
      <dgm:spPr/>
    </dgm:pt>
    <dgm:pt modelId="{1F5A1696-4DBC-40A9-85DD-C6056DA4C4F4}" type="pres">
      <dgm:prSet presAssocID="{DEA6F4CF-A312-4C4D-B2DA-4F6B4424DE81}" presName="dummy" presStyleCnt="0"/>
      <dgm:spPr/>
    </dgm:pt>
    <dgm:pt modelId="{59BB3F82-C5AF-41A4-8374-057860A9FBFF}" type="pres">
      <dgm:prSet presAssocID="{12EDC703-F231-4724-92EF-A77F29222A45}" presName="sibTrans" presStyleLbl="sibTrans2D1" presStyleIdx="3" presStyleCnt="6"/>
      <dgm:spPr/>
    </dgm:pt>
    <dgm:pt modelId="{1596DC0E-BCCC-43E9-85B9-55645B4767B6}" type="pres">
      <dgm:prSet presAssocID="{F6ADDC83-82F7-4002-99B4-52DB959933C0}" presName="node" presStyleLbl="node1" presStyleIdx="4" presStyleCnt="6">
        <dgm:presLayoutVars>
          <dgm:bulletEnabled val="1"/>
        </dgm:presLayoutVars>
      </dgm:prSet>
      <dgm:spPr/>
    </dgm:pt>
    <dgm:pt modelId="{9BD1DFC3-11B8-4513-9668-E7CC3EB9657A}" type="pres">
      <dgm:prSet presAssocID="{F6ADDC83-82F7-4002-99B4-52DB959933C0}" presName="dummy" presStyleCnt="0"/>
      <dgm:spPr/>
    </dgm:pt>
    <dgm:pt modelId="{56BB5080-4940-49DD-BE47-E36E2A3519A0}" type="pres">
      <dgm:prSet presAssocID="{C9FBBB9A-67D4-4842-AE10-D6D75D862EE3}" presName="sibTrans" presStyleLbl="sibTrans2D1" presStyleIdx="4" presStyleCnt="6"/>
      <dgm:spPr/>
    </dgm:pt>
    <dgm:pt modelId="{33D43C66-6624-4751-9400-1815B42C26B6}" type="pres">
      <dgm:prSet presAssocID="{177C63E8-200D-4C6A-8F44-1E83A260FCEA}" presName="node" presStyleLbl="node1" presStyleIdx="5" presStyleCnt="6">
        <dgm:presLayoutVars>
          <dgm:bulletEnabled val="1"/>
        </dgm:presLayoutVars>
      </dgm:prSet>
      <dgm:spPr/>
    </dgm:pt>
    <dgm:pt modelId="{E5BE7C03-35DF-4DAC-82C2-D92FE8443325}" type="pres">
      <dgm:prSet presAssocID="{177C63E8-200D-4C6A-8F44-1E83A260FCEA}" presName="dummy" presStyleCnt="0"/>
      <dgm:spPr/>
    </dgm:pt>
    <dgm:pt modelId="{628448B5-441F-43A4-888A-63104FFB0D8C}" type="pres">
      <dgm:prSet presAssocID="{120A8E7E-E3CA-497F-9BE8-91838D978B0A}" presName="sibTrans" presStyleLbl="sibTrans2D1" presStyleIdx="5" presStyleCnt="6"/>
      <dgm:spPr/>
    </dgm:pt>
  </dgm:ptLst>
  <dgm:cxnLst>
    <dgm:cxn modelId="{C4310C25-B458-4E31-89E2-A66A62DC4F6E}" type="presOf" srcId="{AECF2DD3-6028-40A8-BBF9-35E8CAD92CF5}" destId="{1C597B63-C82F-4658-97DE-0BF1E7D7EEAA}" srcOrd="0" destOrd="0" presId="urn:microsoft.com/office/officeart/2005/8/layout/radial6"/>
    <dgm:cxn modelId="{484CBB2E-A9F0-4136-A406-2BD198966255}" type="presOf" srcId="{4F32B965-2642-471D-8933-AD7316F73EAD}" destId="{FCA5D3F2-30E0-4297-8E16-21F2A46B7228}" srcOrd="0" destOrd="0" presId="urn:microsoft.com/office/officeart/2005/8/layout/radial6"/>
    <dgm:cxn modelId="{88FDB434-699D-4AF1-8EC0-9D3D406033FC}" type="presOf" srcId="{177C63E8-200D-4C6A-8F44-1E83A260FCEA}" destId="{33D43C66-6624-4751-9400-1815B42C26B6}" srcOrd="0" destOrd="0" presId="urn:microsoft.com/office/officeart/2005/8/layout/radial6"/>
    <dgm:cxn modelId="{49B84236-8F21-41FC-821D-AE702A6CAA3B}" type="presOf" srcId="{F6ADDC83-82F7-4002-99B4-52DB959933C0}" destId="{1596DC0E-BCCC-43E9-85B9-55645B4767B6}" srcOrd="0" destOrd="0" presId="urn:microsoft.com/office/officeart/2005/8/layout/radial6"/>
    <dgm:cxn modelId="{E710B53C-0721-4529-92FA-B99DC6E45DE0}" srcId="{83E96325-9484-4B7C-A7F4-EED23CF20843}" destId="{AECF2DD3-6028-40A8-BBF9-35E8CAD92CF5}" srcOrd="2" destOrd="0" parTransId="{32AA7217-4CBD-4F77-8DBE-002203646578}" sibTransId="{4F32B965-2642-471D-8933-AD7316F73EAD}"/>
    <dgm:cxn modelId="{15259B5E-20D2-4E1A-AF8A-D2B78EE1BD23}" type="presOf" srcId="{DEA6F4CF-A312-4C4D-B2DA-4F6B4424DE81}" destId="{BE399111-6FE9-4437-8483-BE7E83430462}" srcOrd="0" destOrd="0" presId="urn:microsoft.com/office/officeart/2005/8/layout/radial6"/>
    <dgm:cxn modelId="{587AD654-CD85-4413-B911-BF5C304B9435}" srcId="{83E96325-9484-4B7C-A7F4-EED23CF20843}" destId="{F6ADDC83-82F7-4002-99B4-52DB959933C0}" srcOrd="4" destOrd="0" parTransId="{C89DF97F-58C3-4DA0-86FC-20EE53F87881}" sibTransId="{C9FBBB9A-67D4-4842-AE10-D6D75D862EE3}"/>
    <dgm:cxn modelId="{6D74FC54-1AF4-4C8B-B01D-9EEED2860E20}" srcId="{83E96325-9484-4B7C-A7F4-EED23CF20843}" destId="{9786EF13-3E73-4768-8853-E70C9BD958A1}" srcOrd="0" destOrd="0" parTransId="{B27CDD98-E4A6-4FDA-9EB3-103F126D8C4A}" sibTransId="{7AB9E28E-C385-4866-AD16-CC7675589209}"/>
    <dgm:cxn modelId="{93B0207C-9FFA-469B-ACFF-34EDB0D26FD1}" type="presOf" srcId="{72C929B4-AD55-41FC-803C-A2E61B88D1A7}" destId="{206BCF9B-6D41-44F8-94A3-9166171233CA}" srcOrd="0" destOrd="0" presId="urn:microsoft.com/office/officeart/2005/8/layout/radial6"/>
    <dgm:cxn modelId="{4E8B0481-B0BD-4BEF-8EA0-09F4DE42B614}" type="presOf" srcId="{12EDC703-F231-4724-92EF-A77F29222A45}" destId="{59BB3F82-C5AF-41A4-8374-057860A9FBFF}" srcOrd="0" destOrd="0" presId="urn:microsoft.com/office/officeart/2005/8/layout/radial6"/>
    <dgm:cxn modelId="{4B654B9A-770A-4DA1-A710-C3206E7C3FF9}" type="presOf" srcId="{120A8E7E-E3CA-497F-9BE8-91838D978B0A}" destId="{628448B5-441F-43A4-888A-63104FFB0D8C}" srcOrd="0" destOrd="0" presId="urn:microsoft.com/office/officeart/2005/8/layout/radial6"/>
    <dgm:cxn modelId="{B5B9B1A2-4966-4C40-AF71-325F2E15B1E5}" type="presOf" srcId="{9786EF13-3E73-4768-8853-E70C9BD958A1}" destId="{DF7A5AE5-2BC8-4987-902A-939EABCD990B}" srcOrd="0" destOrd="0" presId="urn:microsoft.com/office/officeart/2005/8/layout/radial6"/>
    <dgm:cxn modelId="{D89DDBAB-9237-4E5D-9B1A-ACE83E3EE629}" srcId="{72C929B4-AD55-41FC-803C-A2E61B88D1A7}" destId="{83E96325-9484-4B7C-A7F4-EED23CF20843}" srcOrd="0" destOrd="0" parTransId="{9BC9B905-ADCF-4BEB-A020-E1CECC309B07}" sibTransId="{745E38DD-35BB-4095-AFC9-85D7F6AD9C2D}"/>
    <dgm:cxn modelId="{532CCABB-1EFD-414B-A36F-FE5BC2DE8396}" type="presOf" srcId="{7AB9E28E-C385-4866-AD16-CC7675589209}" destId="{AB743444-EB5D-4461-A7C0-3D0C933DAF82}" srcOrd="0" destOrd="0" presId="urn:microsoft.com/office/officeart/2005/8/layout/radial6"/>
    <dgm:cxn modelId="{243D2CBE-8358-4575-980E-D074E4ED08AA}" type="presOf" srcId="{A39DF3DA-5519-4C82-BB8D-D3FC40297366}" destId="{F895808F-B800-4D5C-86BF-C400E0E6E81C}" srcOrd="0" destOrd="0" presId="urn:microsoft.com/office/officeart/2005/8/layout/radial6"/>
    <dgm:cxn modelId="{1ACC29BF-9B83-4F93-9607-869486E83347}" type="presOf" srcId="{C9FBBB9A-67D4-4842-AE10-D6D75D862EE3}" destId="{56BB5080-4940-49DD-BE47-E36E2A3519A0}" srcOrd="0" destOrd="0" presId="urn:microsoft.com/office/officeart/2005/8/layout/radial6"/>
    <dgm:cxn modelId="{DFCD8FC7-50BD-470D-8F78-F5165D34E13E}" type="presOf" srcId="{6305F470-2D65-4BE8-B615-D4A67F16D2DC}" destId="{46C228FA-04E2-447B-AF41-BE36911BC7F2}" srcOrd="0" destOrd="0" presId="urn:microsoft.com/office/officeart/2005/8/layout/radial6"/>
    <dgm:cxn modelId="{FB8463D5-9F0B-4FE1-90F0-FF55F5E6A3C2}" type="presOf" srcId="{83E96325-9484-4B7C-A7F4-EED23CF20843}" destId="{159AB84E-A89D-49A7-8CC0-3718F57D4694}" srcOrd="0" destOrd="0" presId="urn:microsoft.com/office/officeart/2005/8/layout/radial6"/>
    <dgm:cxn modelId="{0A5B50DB-1B92-42BB-AF67-13663EDFB0C3}" srcId="{83E96325-9484-4B7C-A7F4-EED23CF20843}" destId="{DEA6F4CF-A312-4C4D-B2DA-4F6B4424DE81}" srcOrd="3" destOrd="0" parTransId="{1D6B9EE9-1C41-4E61-8346-A0B145FD227F}" sibTransId="{12EDC703-F231-4724-92EF-A77F29222A45}"/>
    <dgm:cxn modelId="{13941FE7-99C2-489A-9F8D-C292A1BD7701}" srcId="{83E96325-9484-4B7C-A7F4-EED23CF20843}" destId="{177C63E8-200D-4C6A-8F44-1E83A260FCEA}" srcOrd="5" destOrd="0" parTransId="{28B3DC04-B7B5-454D-9760-2FAF37843B42}" sibTransId="{120A8E7E-E3CA-497F-9BE8-91838D978B0A}"/>
    <dgm:cxn modelId="{EB3E45ED-0E08-49CE-BF58-65DEDC00D881}" srcId="{83E96325-9484-4B7C-A7F4-EED23CF20843}" destId="{A39DF3DA-5519-4C82-BB8D-D3FC40297366}" srcOrd="1" destOrd="0" parTransId="{1D739823-00DE-4668-995E-23F0B6A32A96}" sibTransId="{6305F470-2D65-4BE8-B615-D4A67F16D2DC}"/>
    <dgm:cxn modelId="{37BB0BFD-FE25-46EA-A2C6-7952F235185B}" type="presParOf" srcId="{206BCF9B-6D41-44F8-94A3-9166171233CA}" destId="{159AB84E-A89D-49A7-8CC0-3718F57D4694}" srcOrd="0" destOrd="0" presId="urn:microsoft.com/office/officeart/2005/8/layout/radial6"/>
    <dgm:cxn modelId="{B48CA816-AC5B-4296-AC15-7B02ACF6DD06}" type="presParOf" srcId="{206BCF9B-6D41-44F8-94A3-9166171233CA}" destId="{DF7A5AE5-2BC8-4987-902A-939EABCD990B}" srcOrd="1" destOrd="0" presId="urn:microsoft.com/office/officeart/2005/8/layout/radial6"/>
    <dgm:cxn modelId="{FC9378AA-5CD0-48C1-BBF3-7BDAEFD66CBE}" type="presParOf" srcId="{206BCF9B-6D41-44F8-94A3-9166171233CA}" destId="{FED25669-21CB-42A3-A161-AD605780AE8A}" srcOrd="2" destOrd="0" presId="urn:microsoft.com/office/officeart/2005/8/layout/radial6"/>
    <dgm:cxn modelId="{6AC1DC3D-B6AF-4220-82DF-CE2477133E35}" type="presParOf" srcId="{206BCF9B-6D41-44F8-94A3-9166171233CA}" destId="{AB743444-EB5D-4461-A7C0-3D0C933DAF82}" srcOrd="3" destOrd="0" presId="urn:microsoft.com/office/officeart/2005/8/layout/radial6"/>
    <dgm:cxn modelId="{4B650508-6FA9-4EB4-B481-32D160A473F0}" type="presParOf" srcId="{206BCF9B-6D41-44F8-94A3-9166171233CA}" destId="{F895808F-B800-4D5C-86BF-C400E0E6E81C}" srcOrd="4" destOrd="0" presId="urn:microsoft.com/office/officeart/2005/8/layout/radial6"/>
    <dgm:cxn modelId="{BF9218C6-B371-436F-BD9D-4DC47C2972D5}" type="presParOf" srcId="{206BCF9B-6D41-44F8-94A3-9166171233CA}" destId="{37E0CD62-D94A-465A-8816-9F5750F8716D}" srcOrd="5" destOrd="0" presId="urn:microsoft.com/office/officeart/2005/8/layout/radial6"/>
    <dgm:cxn modelId="{0F41F4C7-9B84-4076-908B-8AB3DBE6EF25}" type="presParOf" srcId="{206BCF9B-6D41-44F8-94A3-9166171233CA}" destId="{46C228FA-04E2-447B-AF41-BE36911BC7F2}" srcOrd="6" destOrd="0" presId="urn:microsoft.com/office/officeart/2005/8/layout/radial6"/>
    <dgm:cxn modelId="{C8B2E922-7F9D-4F09-AB96-13A3C52A1900}" type="presParOf" srcId="{206BCF9B-6D41-44F8-94A3-9166171233CA}" destId="{1C597B63-C82F-4658-97DE-0BF1E7D7EEAA}" srcOrd="7" destOrd="0" presId="urn:microsoft.com/office/officeart/2005/8/layout/radial6"/>
    <dgm:cxn modelId="{A3644F80-6614-4089-9FEF-C5EE93D95910}" type="presParOf" srcId="{206BCF9B-6D41-44F8-94A3-9166171233CA}" destId="{03C1AAD1-D5DB-4A19-808F-5B5B8D4E4C80}" srcOrd="8" destOrd="0" presId="urn:microsoft.com/office/officeart/2005/8/layout/radial6"/>
    <dgm:cxn modelId="{88149E53-0841-4A6E-9E2B-57CF5FAC7C1F}" type="presParOf" srcId="{206BCF9B-6D41-44F8-94A3-9166171233CA}" destId="{FCA5D3F2-30E0-4297-8E16-21F2A46B7228}" srcOrd="9" destOrd="0" presId="urn:microsoft.com/office/officeart/2005/8/layout/radial6"/>
    <dgm:cxn modelId="{B5A645A2-217D-4B94-A0B3-9B84D4E6EC3C}" type="presParOf" srcId="{206BCF9B-6D41-44F8-94A3-9166171233CA}" destId="{BE399111-6FE9-4437-8483-BE7E83430462}" srcOrd="10" destOrd="0" presId="urn:microsoft.com/office/officeart/2005/8/layout/radial6"/>
    <dgm:cxn modelId="{50DB0D30-A730-4190-974E-5B086A6C8C3D}" type="presParOf" srcId="{206BCF9B-6D41-44F8-94A3-9166171233CA}" destId="{1F5A1696-4DBC-40A9-85DD-C6056DA4C4F4}" srcOrd="11" destOrd="0" presId="urn:microsoft.com/office/officeart/2005/8/layout/radial6"/>
    <dgm:cxn modelId="{CFDA17AE-6AD6-475B-80F6-6BC2F9435972}" type="presParOf" srcId="{206BCF9B-6D41-44F8-94A3-9166171233CA}" destId="{59BB3F82-C5AF-41A4-8374-057860A9FBFF}" srcOrd="12" destOrd="0" presId="urn:microsoft.com/office/officeart/2005/8/layout/radial6"/>
    <dgm:cxn modelId="{CD00F4B0-EE47-4F2B-B12A-62CC5B2479C7}" type="presParOf" srcId="{206BCF9B-6D41-44F8-94A3-9166171233CA}" destId="{1596DC0E-BCCC-43E9-85B9-55645B4767B6}" srcOrd="13" destOrd="0" presId="urn:microsoft.com/office/officeart/2005/8/layout/radial6"/>
    <dgm:cxn modelId="{813CA5D7-C5AD-4738-8F6B-867D41F24D2D}" type="presParOf" srcId="{206BCF9B-6D41-44F8-94A3-9166171233CA}" destId="{9BD1DFC3-11B8-4513-9668-E7CC3EB9657A}" srcOrd="14" destOrd="0" presId="urn:microsoft.com/office/officeart/2005/8/layout/radial6"/>
    <dgm:cxn modelId="{4453C1E2-80BD-4414-9597-1B0F651B3924}" type="presParOf" srcId="{206BCF9B-6D41-44F8-94A3-9166171233CA}" destId="{56BB5080-4940-49DD-BE47-E36E2A3519A0}" srcOrd="15" destOrd="0" presId="urn:microsoft.com/office/officeart/2005/8/layout/radial6"/>
    <dgm:cxn modelId="{B37B9FB5-0D27-4112-ACE4-654F3F24DC63}" type="presParOf" srcId="{206BCF9B-6D41-44F8-94A3-9166171233CA}" destId="{33D43C66-6624-4751-9400-1815B42C26B6}" srcOrd="16" destOrd="0" presId="urn:microsoft.com/office/officeart/2005/8/layout/radial6"/>
    <dgm:cxn modelId="{9AE81B43-A13A-43EC-AF60-3CEDEC361ECD}" type="presParOf" srcId="{206BCF9B-6D41-44F8-94A3-9166171233CA}" destId="{E5BE7C03-35DF-4DAC-82C2-D92FE8443325}" srcOrd="17" destOrd="0" presId="urn:microsoft.com/office/officeart/2005/8/layout/radial6"/>
    <dgm:cxn modelId="{7D266777-495C-40B8-84D9-508ED8958678}" type="presParOf" srcId="{206BCF9B-6D41-44F8-94A3-9166171233CA}" destId="{628448B5-441F-43A4-888A-63104FFB0D8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FE402-C10E-9548-A39E-ECB6A7EFC684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5BEA98-3609-3A4A-93C9-2D0E02C584E8}">
      <dgm:prSet phldrT="[Text]"/>
      <dgm:spPr/>
      <dgm:t>
        <a:bodyPr/>
        <a:lstStyle/>
        <a:p>
          <a:r>
            <a:rPr lang="en-US" dirty="0"/>
            <a:t>Relationships</a:t>
          </a:r>
        </a:p>
      </dgm:t>
    </dgm:pt>
    <dgm:pt modelId="{43565DEB-D76E-0142-B659-6A4B912C87E1}" type="parTrans" cxnId="{1AF1E4D8-AE0C-4E4B-81B4-97686EB440F0}">
      <dgm:prSet/>
      <dgm:spPr/>
      <dgm:t>
        <a:bodyPr/>
        <a:lstStyle/>
        <a:p>
          <a:endParaRPr lang="en-US"/>
        </a:p>
      </dgm:t>
    </dgm:pt>
    <dgm:pt modelId="{8536F257-E846-7D4B-A4B8-1590438C826E}" type="sibTrans" cxnId="{1AF1E4D8-AE0C-4E4B-81B4-97686EB440F0}">
      <dgm:prSet/>
      <dgm:spPr/>
      <dgm:t>
        <a:bodyPr/>
        <a:lstStyle/>
        <a:p>
          <a:endParaRPr lang="en-US"/>
        </a:p>
      </dgm:t>
    </dgm:pt>
    <dgm:pt modelId="{70C73A1A-DDC8-7241-A8BB-E17E19AE91C2}">
      <dgm:prSet phldrT="[Text]"/>
      <dgm:spPr/>
      <dgm:t>
        <a:bodyPr/>
        <a:lstStyle/>
        <a:p>
          <a:r>
            <a:rPr lang="en-US" dirty="0"/>
            <a:t>Adult Education</a:t>
          </a:r>
        </a:p>
      </dgm:t>
    </dgm:pt>
    <dgm:pt modelId="{C6D9F43E-5EA7-6148-A6D7-98EFB03B91BD}" type="parTrans" cxnId="{CF638CC6-4F6C-D04B-B8D3-06DB4A1B5914}">
      <dgm:prSet/>
      <dgm:spPr/>
      <dgm:t>
        <a:bodyPr/>
        <a:lstStyle/>
        <a:p>
          <a:endParaRPr lang="en-US"/>
        </a:p>
      </dgm:t>
    </dgm:pt>
    <dgm:pt modelId="{1FBD412F-5738-7141-9B30-04BF0525C1C0}" type="sibTrans" cxnId="{CF638CC6-4F6C-D04B-B8D3-06DB4A1B5914}">
      <dgm:prSet/>
      <dgm:spPr/>
      <dgm:t>
        <a:bodyPr/>
        <a:lstStyle/>
        <a:p>
          <a:endParaRPr lang="en-US"/>
        </a:p>
      </dgm:t>
    </dgm:pt>
    <dgm:pt modelId="{EA22EBBC-ED9D-3C46-BC67-3E6F3ECF8B95}">
      <dgm:prSet phldrT="[Text]"/>
      <dgm:spPr/>
      <dgm:t>
        <a:bodyPr/>
        <a:lstStyle/>
        <a:p>
          <a:r>
            <a:rPr lang="en-US" dirty="0"/>
            <a:t>Workforce Development</a:t>
          </a:r>
        </a:p>
      </dgm:t>
    </dgm:pt>
    <dgm:pt modelId="{423300BA-A4D1-EB42-A353-CAE51A370CE6}" type="parTrans" cxnId="{34FD98B9-9F40-E24A-AF1D-0CE8BDD03137}">
      <dgm:prSet/>
      <dgm:spPr/>
      <dgm:t>
        <a:bodyPr/>
        <a:lstStyle/>
        <a:p>
          <a:endParaRPr lang="en-US"/>
        </a:p>
      </dgm:t>
    </dgm:pt>
    <dgm:pt modelId="{8382C175-3F69-1D49-8DA8-55142DD03A2B}" type="sibTrans" cxnId="{34FD98B9-9F40-E24A-AF1D-0CE8BDD03137}">
      <dgm:prSet/>
      <dgm:spPr/>
      <dgm:t>
        <a:bodyPr/>
        <a:lstStyle/>
        <a:p>
          <a:endParaRPr lang="en-US"/>
        </a:p>
      </dgm:t>
    </dgm:pt>
    <dgm:pt modelId="{279804F1-E29C-EA40-8DEA-DFD6151C0DFA}">
      <dgm:prSet phldrT="[Text]"/>
      <dgm:spPr/>
      <dgm:t>
        <a:bodyPr/>
        <a:lstStyle/>
        <a:p>
          <a:r>
            <a:rPr lang="en-US" dirty="0"/>
            <a:t>Employers</a:t>
          </a:r>
        </a:p>
      </dgm:t>
    </dgm:pt>
    <dgm:pt modelId="{1DAA0925-BB67-2542-B7BD-0E97482114D2}" type="parTrans" cxnId="{2C16B8F7-E6F3-EB45-A0E3-857914C83C7B}">
      <dgm:prSet/>
      <dgm:spPr/>
      <dgm:t>
        <a:bodyPr/>
        <a:lstStyle/>
        <a:p>
          <a:endParaRPr lang="en-US"/>
        </a:p>
      </dgm:t>
    </dgm:pt>
    <dgm:pt modelId="{8AD80EDE-EE21-E947-85FF-6B3C256E568B}" type="sibTrans" cxnId="{2C16B8F7-E6F3-EB45-A0E3-857914C83C7B}">
      <dgm:prSet/>
      <dgm:spPr/>
      <dgm:t>
        <a:bodyPr/>
        <a:lstStyle/>
        <a:p>
          <a:endParaRPr lang="en-US"/>
        </a:p>
      </dgm:t>
    </dgm:pt>
    <dgm:pt modelId="{2586C12F-46CE-E64D-A707-41073105BB36}">
      <dgm:prSet phldrT="[Text]"/>
      <dgm:spPr/>
      <dgm:t>
        <a:bodyPr/>
        <a:lstStyle/>
        <a:p>
          <a:r>
            <a:rPr lang="en-US" dirty="0"/>
            <a:t>Postsecondary</a:t>
          </a:r>
        </a:p>
      </dgm:t>
    </dgm:pt>
    <dgm:pt modelId="{2C6A59AF-A9DD-F54F-BB81-C3818016E832}" type="parTrans" cxnId="{3A97B337-0AFB-0E49-A819-A89ACF147611}">
      <dgm:prSet/>
      <dgm:spPr/>
      <dgm:t>
        <a:bodyPr/>
        <a:lstStyle/>
        <a:p>
          <a:endParaRPr lang="en-US"/>
        </a:p>
      </dgm:t>
    </dgm:pt>
    <dgm:pt modelId="{6375F8D3-3BE7-5A41-ACD0-E0C4652626B2}" type="sibTrans" cxnId="{3A97B337-0AFB-0E49-A819-A89ACF147611}">
      <dgm:prSet/>
      <dgm:spPr/>
      <dgm:t>
        <a:bodyPr/>
        <a:lstStyle/>
        <a:p>
          <a:endParaRPr lang="en-US"/>
        </a:p>
      </dgm:t>
    </dgm:pt>
    <dgm:pt modelId="{FBFCEA76-DCA0-2145-A10B-621EBB3B5FD7}" type="pres">
      <dgm:prSet presAssocID="{C87FE402-C10E-9548-A39E-ECB6A7EFC68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46B178-F121-EA48-8E08-4E39B7269F80}" type="pres">
      <dgm:prSet presAssocID="{2F5BEA98-3609-3A4A-93C9-2D0E02C584E8}" presName="centerShape" presStyleLbl="node0" presStyleIdx="0" presStyleCnt="1"/>
      <dgm:spPr/>
    </dgm:pt>
    <dgm:pt modelId="{B9361F1F-145C-1C48-A120-CFAB5F1FC28A}" type="pres">
      <dgm:prSet presAssocID="{70C73A1A-DDC8-7241-A8BB-E17E19AE91C2}" presName="node" presStyleLbl="node1" presStyleIdx="0" presStyleCnt="4">
        <dgm:presLayoutVars>
          <dgm:bulletEnabled val="1"/>
        </dgm:presLayoutVars>
      </dgm:prSet>
      <dgm:spPr/>
    </dgm:pt>
    <dgm:pt modelId="{3362C8B6-8F5D-7B48-8678-8386E7A06F5C}" type="pres">
      <dgm:prSet presAssocID="{70C73A1A-DDC8-7241-A8BB-E17E19AE91C2}" presName="dummy" presStyleCnt="0"/>
      <dgm:spPr/>
    </dgm:pt>
    <dgm:pt modelId="{E4D6A742-9CF2-4D40-B1E2-B00C1E8C8E33}" type="pres">
      <dgm:prSet presAssocID="{1FBD412F-5738-7141-9B30-04BF0525C1C0}" presName="sibTrans" presStyleLbl="sibTrans2D1" presStyleIdx="0" presStyleCnt="4"/>
      <dgm:spPr/>
    </dgm:pt>
    <dgm:pt modelId="{4EDA0DE5-684F-114A-9A7A-F02E43B38A81}" type="pres">
      <dgm:prSet presAssocID="{EA22EBBC-ED9D-3C46-BC67-3E6F3ECF8B95}" presName="node" presStyleLbl="node1" presStyleIdx="1" presStyleCnt="4">
        <dgm:presLayoutVars>
          <dgm:bulletEnabled val="1"/>
        </dgm:presLayoutVars>
      </dgm:prSet>
      <dgm:spPr/>
    </dgm:pt>
    <dgm:pt modelId="{3BDE265C-C5AF-824A-9D24-FE1D5A29A859}" type="pres">
      <dgm:prSet presAssocID="{EA22EBBC-ED9D-3C46-BC67-3E6F3ECF8B95}" presName="dummy" presStyleCnt="0"/>
      <dgm:spPr/>
    </dgm:pt>
    <dgm:pt modelId="{3BF5178C-73B9-D349-B5ED-0CEB45D99726}" type="pres">
      <dgm:prSet presAssocID="{8382C175-3F69-1D49-8DA8-55142DD03A2B}" presName="sibTrans" presStyleLbl="sibTrans2D1" presStyleIdx="1" presStyleCnt="4"/>
      <dgm:spPr/>
    </dgm:pt>
    <dgm:pt modelId="{B536CD5B-2ED1-664E-8F00-AAFC39F6A353}" type="pres">
      <dgm:prSet presAssocID="{279804F1-E29C-EA40-8DEA-DFD6151C0DFA}" presName="node" presStyleLbl="node1" presStyleIdx="2" presStyleCnt="4">
        <dgm:presLayoutVars>
          <dgm:bulletEnabled val="1"/>
        </dgm:presLayoutVars>
      </dgm:prSet>
      <dgm:spPr/>
    </dgm:pt>
    <dgm:pt modelId="{48D3F1FB-07FC-864F-B585-D82360EB0CC5}" type="pres">
      <dgm:prSet presAssocID="{279804F1-E29C-EA40-8DEA-DFD6151C0DFA}" presName="dummy" presStyleCnt="0"/>
      <dgm:spPr/>
    </dgm:pt>
    <dgm:pt modelId="{B07BF74D-4C7A-0647-9D36-2B878BC3BA5C}" type="pres">
      <dgm:prSet presAssocID="{8AD80EDE-EE21-E947-85FF-6B3C256E568B}" presName="sibTrans" presStyleLbl="sibTrans2D1" presStyleIdx="2" presStyleCnt="4"/>
      <dgm:spPr/>
    </dgm:pt>
    <dgm:pt modelId="{5228D9CB-E9BF-E848-B7AF-E04D1BA13710}" type="pres">
      <dgm:prSet presAssocID="{2586C12F-46CE-E64D-A707-41073105BB36}" presName="node" presStyleLbl="node1" presStyleIdx="3" presStyleCnt="4">
        <dgm:presLayoutVars>
          <dgm:bulletEnabled val="1"/>
        </dgm:presLayoutVars>
      </dgm:prSet>
      <dgm:spPr/>
    </dgm:pt>
    <dgm:pt modelId="{4B7C39F1-F9BF-6442-899F-36D4AFA75F5A}" type="pres">
      <dgm:prSet presAssocID="{2586C12F-46CE-E64D-A707-41073105BB36}" presName="dummy" presStyleCnt="0"/>
      <dgm:spPr/>
    </dgm:pt>
    <dgm:pt modelId="{CBEBCA73-738B-FE41-83D0-EC96C8275F99}" type="pres">
      <dgm:prSet presAssocID="{6375F8D3-3BE7-5A41-ACD0-E0C4652626B2}" presName="sibTrans" presStyleLbl="sibTrans2D1" presStyleIdx="3" presStyleCnt="4"/>
      <dgm:spPr/>
    </dgm:pt>
  </dgm:ptLst>
  <dgm:cxnLst>
    <dgm:cxn modelId="{FC5BCE35-367E-CF49-9462-88EEB7CF37AC}" type="presOf" srcId="{6375F8D3-3BE7-5A41-ACD0-E0C4652626B2}" destId="{CBEBCA73-738B-FE41-83D0-EC96C8275F99}" srcOrd="0" destOrd="0" presId="urn:microsoft.com/office/officeart/2005/8/layout/radial6"/>
    <dgm:cxn modelId="{3A97B337-0AFB-0E49-A819-A89ACF147611}" srcId="{2F5BEA98-3609-3A4A-93C9-2D0E02C584E8}" destId="{2586C12F-46CE-E64D-A707-41073105BB36}" srcOrd="3" destOrd="0" parTransId="{2C6A59AF-A9DD-F54F-BB81-C3818016E832}" sibTransId="{6375F8D3-3BE7-5A41-ACD0-E0C4652626B2}"/>
    <dgm:cxn modelId="{CCDAF93E-D034-E642-883F-9B8B747AD70E}" type="presOf" srcId="{1FBD412F-5738-7141-9B30-04BF0525C1C0}" destId="{E4D6A742-9CF2-4D40-B1E2-B00C1E8C8E33}" srcOrd="0" destOrd="0" presId="urn:microsoft.com/office/officeart/2005/8/layout/radial6"/>
    <dgm:cxn modelId="{6881C14A-4831-BD4B-903C-41D9B485BCFA}" type="presOf" srcId="{C87FE402-C10E-9548-A39E-ECB6A7EFC684}" destId="{FBFCEA76-DCA0-2145-A10B-621EBB3B5FD7}" srcOrd="0" destOrd="0" presId="urn:microsoft.com/office/officeart/2005/8/layout/radial6"/>
    <dgm:cxn modelId="{CAC5DDB7-50F9-A345-BFEF-7D4D253FBFF3}" type="presOf" srcId="{2586C12F-46CE-E64D-A707-41073105BB36}" destId="{5228D9CB-E9BF-E848-B7AF-E04D1BA13710}" srcOrd="0" destOrd="0" presId="urn:microsoft.com/office/officeart/2005/8/layout/radial6"/>
    <dgm:cxn modelId="{34FD98B9-9F40-E24A-AF1D-0CE8BDD03137}" srcId="{2F5BEA98-3609-3A4A-93C9-2D0E02C584E8}" destId="{EA22EBBC-ED9D-3C46-BC67-3E6F3ECF8B95}" srcOrd="1" destOrd="0" parTransId="{423300BA-A4D1-EB42-A353-CAE51A370CE6}" sibTransId="{8382C175-3F69-1D49-8DA8-55142DD03A2B}"/>
    <dgm:cxn modelId="{CF638CC6-4F6C-D04B-B8D3-06DB4A1B5914}" srcId="{2F5BEA98-3609-3A4A-93C9-2D0E02C584E8}" destId="{70C73A1A-DDC8-7241-A8BB-E17E19AE91C2}" srcOrd="0" destOrd="0" parTransId="{C6D9F43E-5EA7-6148-A6D7-98EFB03B91BD}" sibTransId="{1FBD412F-5738-7141-9B30-04BF0525C1C0}"/>
    <dgm:cxn modelId="{576ABECA-6305-234E-A94F-BCF5FBC0027D}" type="presOf" srcId="{8AD80EDE-EE21-E947-85FF-6B3C256E568B}" destId="{B07BF74D-4C7A-0647-9D36-2B878BC3BA5C}" srcOrd="0" destOrd="0" presId="urn:microsoft.com/office/officeart/2005/8/layout/radial6"/>
    <dgm:cxn modelId="{1AF1E4D8-AE0C-4E4B-81B4-97686EB440F0}" srcId="{C87FE402-C10E-9548-A39E-ECB6A7EFC684}" destId="{2F5BEA98-3609-3A4A-93C9-2D0E02C584E8}" srcOrd="0" destOrd="0" parTransId="{43565DEB-D76E-0142-B659-6A4B912C87E1}" sibTransId="{8536F257-E846-7D4B-A4B8-1590438C826E}"/>
    <dgm:cxn modelId="{EEEF3ADC-E95C-8241-B413-6DC587AA95E5}" type="presOf" srcId="{EA22EBBC-ED9D-3C46-BC67-3E6F3ECF8B95}" destId="{4EDA0DE5-684F-114A-9A7A-F02E43B38A81}" srcOrd="0" destOrd="0" presId="urn:microsoft.com/office/officeart/2005/8/layout/radial6"/>
    <dgm:cxn modelId="{81E232E0-C924-AB42-AB7D-764ED6A98E01}" type="presOf" srcId="{279804F1-E29C-EA40-8DEA-DFD6151C0DFA}" destId="{B536CD5B-2ED1-664E-8F00-AAFC39F6A353}" srcOrd="0" destOrd="0" presId="urn:microsoft.com/office/officeart/2005/8/layout/radial6"/>
    <dgm:cxn modelId="{A98902E5-927E-014E-9E3E-A9C6C1A4C84F}" type="presOf" srcId="{8382C175-3F69-1D49-8DA8-55142DD03A2B}" destId="{3BF5178C-73B9-D349-B5ED-0CEB45D99726}" srcOrd="0" destOrd="0" presId="urn:microsoft.com/office/officeart/2005/8/layout/radial6"/>
    <dgm:cxn modelId="{62A7ADE8-8BB8-854E-A956-B4F2C7748AF8}" type="presOf" srcId="{2F5BEA98-3609-3A4A-93C9-2D0E02C584E8}" destId="{D846B178-F121-EA48-8E08-4E39B7269F80}" srcOrd="0" destOrd="0" presId="urn:microsoft.com/office/officeart/2005/8/layout/radial6"/>
    <dgm:cxn modelId="{FB43B2EC-63AA-8F46-8BD5-23BAAFC53D99}" type="presOf" srcId="{70C73A1A-DDC8-7241-A8BB-E17E19AE91C2}" destId="{B9361F1F-145C-1C48-A120-CFAB5F1FC28A}" srcOrd="0" destOrd="0" presId="urn:microsoft.com/office/officeart/2005/8/layout/radial6"/>
    <dgm:cxn modelId="{2C16B8F7-E6F3-EB45-A0E3-857914C83C7B}" srcId="{2F5BEA98-3609-3A4A-93C9-2D0E02C584E8}" destId="{279804F1-E29C-EA40-8DEA-DFD6151C0DFA}" srcOrd="2" destOrd="0" parTransId="{1DAA0925-BB67-2542-B7BD-0E97482114D2}" sibTransId="{8AD80EDE-EE21-E947-85FF-6B3C256E568B}"/>
    <dgm:cxn modelId="{AA7FC63B-AC29-CF4A-BD34-40B95613316C}" type="presParOf" srcId="{FBFCEA76-DCA0-2145-A10B-621EBB3B5FD7}" destId="{D846B178-F121-EA48-8E08-4E39B7269F80}" srcOrd="0" destOrd="0" presId="urn:microsoft.com/office/officeart/2005/8/layout/radial6"/>
    <dgm:cxn modelId="{AAC93EAB-C1FA-794B-9760-5B57FE13D416}" type="presParOf" srcId="{FBFCEA76-DCA0-2145-A10B-621EBB3B5FD7}" destId="{B9361F1F-145C-1C48-A120-CFAB5F1FC28A}" srcOrd="1" destOrd="0" presId="urn:microsoft.com/office/officeart/2005/8/layout/radial6"/>
    <dgm:cxn modelId="{2853F3AB-C13F-8C42-B7AD-A514E520F471}" type="presParOf" srcId="{FBFCEA76-DCA0-2145-A10B-621EBB3B5FD7}" destId="{3362C8B6-8F5D-7B48-8678-8386E7A06F5C}" srcOrd="2" destOrd="0" presId="urn:microsoft.com/office/officeart/2005/8/layout/radial6"/>
    <dgm:cxn modelId="{11A7371F-964B-7A43-9066-2E0645E8F374}" type="presParOf" srcId="{FBFCEA76-DCA0-2145-A10B-621EBB3B5FD7}" destId="{E4D6A742-9CF2-4D40-B1E2-B00C1E8C8E33}" srcOrd="3" destOrd="0" presId="urn:microsoft.com/office/officeart/2005/8/layout/radial6"/>
    <dgm:cxn modelId="{9D0A4058-372D-4C43-8993-4B69E5C8DF15}" type="presParOf" srcId="{FBFCEA76-DCA0-2145-A10B-621EBB3B5FD7}" destId="{4EDA0DE5-684F-114A-9A7A-F02E43B38A81}" srcOrd="4" destOrd="0" presId="urn:microsoft.com/office/officeart/2005/8/layout/radial6"/>
    <dgm:cxn modelId="{F4666EDA-C4D2-2F4E-BDAB-53D3384DCA91}" type="presParOf" srcId="{FBFCEA76-DCA0-2145-A10B-621EBB3B5FD7}" destId="{3BDE265C-C5AF-824A-9D24-FE1D5A29A859}" srcOrd="5" destOrd="0" presId="urn:microsoft.com/office/officeart/2005/8/layout/radial6"/>
    <dgm:cxn modelId="{D5015DCB-0703-AB49-BB43-7E43FA9AF8A1}" type="presParOf" srcId="{FBFCEA76-DCA0-2145-A10B-621EBB3B5FD7}" destId="{3BF5178C-73B9-D349-B5ED-0CEB45D99726}" srcOrd="6" destOrd="0" presId="urn:microsoft.com/office/officeart/2005/8/layout/radial6"/>
    <dgm:cxn modelId="{ADD4F4CB-962F-B643-AB66-B0B5A3765C20}" type="presParOf" srcId="{FBFCEA76-DCA0-2145-A10B-621EBB3B5FD7}" destId="{B536CD5B-2ED1-664E-8F00-AAFC39F6A353}" srcOrd="7" destOrd="0" presId="urn:microsoft.com/office/officeart/2005/8/layout/radial6"/>
    <dgm:cxn modelId="{B2659662-7C86-974A-A3FB-039E0FA0AF01}" type="presParOf" srcId="{FBFCEA76-DCA0-2145-A10B-621EBB3B5FD7}" destId="{48D3F1FB-07FC-864F-B585-D82360EB0CC5}" srcOrd="8" destOrd="0" presId="urn:microsoft.com/office/officeart/2005/8/layout/radial6"/>
    <dgm:cxn modelId="{269A4E17-284D-4844-9FC9-3D055F6A14D8}" type="presParOf" srcId="{FBFCEA76-DCA0-2145-A10B-621EBB3B5FD7}" destId="{B07BF74D-4C7A-0647-9D36-2B878BC3BA5C}" srcOrd="9" destOrd="0" presId="urn:microsoft.com/office/officeart/2005/8/layout/radial6"/>
    <dgm:cxn modelId="{9B7BA75C-1F91-824F-BC27-E3E68097C9BF}" type="presParOf" srcId="{FBFCEA76-DCA0-2145-A10B-621EBB3B5FD7}" destId="{5228D9CB-E9BF-E848-B7AF-E04D1BA13710}" srcOrd="10" destOrd="0" presId="urn:microsoft.com/office/officeart/2005/8/layout/radial6"/>
    <dgm:cxn modelId="{C66E5FB1-EB6D-1C49-B1CD-A2B9A481EAE4}" type="presParOf" srcId="{FBFCEA76-DCA0-2145-A10B-621EBB3B5FD7}" destId="{4B7C39F1-F9BF-6442-899F-36D4AFA75F5A}" srcOrd="11" destOrd="0" presId="urn:microsoft.com/office/officeart/2005/8/layout/radial6"/>
    <dgm:cxn modelId="{503104A4-E0EE-3740-9298-FCCF4DC4159D}" type="presParOf" srcId="{FBFCEA76-DCA0-2145-A10B-621EBB3B5FD7}" destId="{CBEBCA73-738B-FE41-83D0-EC96C8275F99}" srcOrd="12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4460DA-6A66-466F-9BDF-CCA8710A95B2}" type="doc">
      <dgm:prSet loTypeId="urn:microsoft.com/office/officeart/2005/8/layout/arrow2" loCatId="process" qsTypeId="urn:microsoft.com/office/officeart/2005/8/quickstyle/3d3" qsCatId="3D" csTypeId="urn:microsoft.com/office/officeart/2005/8/colors/accent1_5" csCatId="accent1" phldr="1"/>
      <dgm:spPr/>
    </dgm:pt>
    <dgm:pt modelId="{91943DC4-81B7-446D-B008-F343FCCE09CC}">
      <dgm:prSet phldrT="[Text]"/>
      <dgm:spPr/>
      <dgm:t>
        <a:bodyPr/>
        <a:lstStyle/>
        <a:p>
          <a:r>
            <a:rPr lang="en-US" b="1" dirty="0"/>
            <a:t>Pathways (Literacy – 4</a:t>
          </a:r>
          <a:r>
            <a:rPr lang="en-US" b="1" baseline="30000" dirty="0"/>
            <a:t>th</a:t>
          </a:r>
          <a:r>
            <a:rPr lang="en-US" b="1" dirty="0"/>
            <a:t>)</a:t>
          </a:r>
        </a:p>
      </dgm:t>
    </dgm:pt>
    <dgm:pt modelId="{A5B357BC-7CB0-4982-92DD-EB84D951F6C8}" type="parTrans" cxnId="{53A7D8F4-164F-4C83-928A-8B004A797CFD}">
      <dgm:prSet/>
      <dgm:spPr/>
      <dgm:t>
        <a:bodyPr/>
        <a:lstStyle/>
        <a:p>
          <a:endParaRPr lang="en-US"/>
        </a:p>
      </dgm:t>
    </dgm:pt>
    <dgm:pt modelId="{54DD3FEA-C538-476F-9F58-E78CC8D4AC87}" type="sibTrans" cxnId="{53A7D8F4-164F-4C83-928A-8B004A797CFD}">
      <dgm:prSet/>
      <dgm:spPr/>
      <dgm:t>
        <a:bodyPr/>
        <a:lstStyle/>
        <a:p>
          <a:endParaRPr lang="en-US"/>
        </a:p>
      </dgm:t>
    </dgm:pt>
    <dgm:pt modelId="{E9980908-8BDB-43CB-8472-76AF2A9A2C14}">
      <dgm:prSet phldrT="[Text]"/>
      <dgm:spPr/>
      <dgm:t>
        <a:bodyPr/>
        <a:lstStyle/>
        <a:p>
          <a:r>
            <a:rPr lang="en-US" b="1" dirty="0"/>
            <a:t>Workforce (5</a:t>
          </a:r>
          <a:r>
            <a:rPr lang="en-US" b="1" baseline="30000" dirty="0"/>
            <a:t>th</a:t>
          </a:r>
          <a:r>
            <a:rPr lang="en-US" b="1" dirty="0"/>
            <a:t> to 8</a:t>
          </a:r>
          <a:r>
            <a:rPr lang="en-US" b="1" baseline="30000" dirty="0"/>
            <a:t>th</a:t>
          </a:r>
          <a:r>
            <a:rPr lang="en-US" b="1" dirty="0"/>
            <a:t>)</a:t>
          </a:r>
        </a:p>
      </dgm:t>
    </dgm:pt>
    <dgm:pt modelId="{D5C2E8F2-5D35-4BFE-80F7-675A7CCA834D}" type="parTrans" cxnId="{18265D5A-9575-4F72-AA6F-0881E10CAC1B}">
      <dgm:prSet/>
      <dgm:spPr/>
      <dgm:t>
        <a:bodyPr/>
        <a:lstStyle/>
        <a:p>
          <a:endParaRPr lang="en-US"/>
        </a:p>
      </dgm:t>
    </dgm:pt>
    <dgm:pt modelId="{AB0464D6-56EF-4220-B47A-7334944B3614}" type="sibTrans" cxnId="{18265D5A-9575-4F72-AA6F-0881E10CAC1B}">
      <dgm:prSet/>
      <dgm:spPr/>
      <dgm:t>
        <a:bodyPr/>
        <a:lstStyle/>
        <a:p>
          <a:endParaRPr lang="en-US"/>
        </a:p>
      </dgm:t>
    </dgm:pt>
    <dgm:pt modelId="{3F8374E1-67E3-4240-A346-C0A9CB884FB8}">
      <dgm:prSet phldrT="[Text]"/>
      <dgm:spPr/>
      <dgm:t>
        <a:bodyPr/>
        <a:lstStyle/>
        <a:p>
          <a:r>
            <a:rPr lang="en-US" b="1" dirty="0"/>
            <a:t>Careers (9</a:t>
          </a:r>
          <a:r>
            <a:rPr lang="en-US" b="1" baseline="30000" dirty="0"/>
            <a:t>th</a:t>
          </a:r>
          <a:r>
            <a:rPr lang="en-US" b="1" dirty="0"/>
            <a:t> to postsecondary) </a:t>
          </a:r>
        </a:p>
      </dgm:t>
    </dgm:pt>
    <dgm:pt modelId="{FCA7CAD4-B6CA-40F7-B33A-98FCAB488C2F}" type="parTrans" cxnId="{792B4761-AC7B-45A7-9FE3-6693E8EEC226}">
      <dgm:prSet/>
      <dgm:spPr/>
      <dgm:t>
        <a:bodyPr/>
        <a:lstStyle/>
        <a:p>
          <a:endParaRPr lang="en-US"/>
        </a:p>
      </dgm:t>
    </dgm:pt>
    <dgm:pt modelId="{D67E54D7-E0F6-448E-AA57-EB1A201495B3}" type="sibTrans" cxnId="{792B4761-AC7B-45A7-9FE3-6693E8EEC226}">
      <dgm:prSet/>
      <dgm:spPr/>
      <dgm:t>
        <a:bodyPr/>
        <a:lstStyle/>
        <a:p>
          <a:endParaRPr lang="en-US"/>
        </a:p>
      </dgm:t>
    </dgm:pt>
    <dgm:pt modelId="{EC541B49-AF77-431D-8B11-EFE1872F5016}" type="pres">
      <dgm:prSet presAssocID="{594460DA-6A66-466F-9BDF-CCA8710A95B2}" presName="arrowDiagram" presStyleCnt="0">
        <dgm:presLayoutVars>
          <dgm:chMax val="5"/>
          <dgm:dir/>
          <dgm:resizeHandles val="exact"/>
        </dgm:presLayoutVars>
      </dgm:prSet>
      <dgm:spPr/>
    </dgm:pt>
    <dgm:pt modelId="{84A1AA3D-12FA-48CC-A755-A7171390DAD9}" type="pres">
      <dgm:prSet presAssocID="{594460DA-6A66-466F-9BDF-CCA8710A95B2}" presName="arrow" presStyleLbl="bgShp" presStyleIdx="0" presStyleCnt="1"/>
      <dgm:spPr/>
    </dgm:pt>
    <dgm:pt modelId="{1F2FCFF6-23B0-4FF1-9A3B-B4B0C3A70A62}" type="pres">
      <dgm:prSet presAssocID="{594460DA-6A66-466F-9BDF-CCA8710A95B2}" presName="arrowDiagram3" presStyleCnt="0"/>
      <dgm:spPr/>
    </dgm:pt>
    <dgm:pt modelId="{70F7FC2B-88DA-4168-BE97-7B1673CE0D6E}" type="pres">
      <dgm:prSet presAssocID="{91943DC4-81B7-446D-B008-F343FCCE09CC}" presName="bullet3a" presStyleLbl="node1" presStyleIdx="0" presStyleCnt="3"/>
      <dgm:spPr/>
    </dgm:pt>
    <dgm:pt modelId="{E7D619BA-8A2B-49D8-9375-6B0AD1140B37}" type="pres">
      <dgm:prSet presAssocID="{91943DC4-81B7-446D-B008-F343FCCE09CC}" presName="textBox3a" presStyleLbl="revTx" presStyleIdx="0" presStyleCnt="3">
        <dgm:presLayoutVars>
          <dgm:bulletEnabled val="1"/>
        </dgm:presLayoutVars>
      </dgm:prSet>
      <dgm:spPr/>
    </dgm:pt>
    <dgm:pt modelId="{6DF392B0-F169-4B3D-8E63-827C071A42CC}" type="pres">
      <dgm:prSet presAssocID="{E9980908-8BDB-43CB-8472-76AF2A9A2C14}" presName="bullet3b" presStyleLbl="node1" presStyleIdx="1" presStyleCnt="3"/>
      <dgm:spPr/>
    </dgm:pt>
    <dgm:pt modelId="{E81B6E68-A5C1-44D2-B5FA-E18D80147ADA}" type="pres">
      <dgm:prSet presAssocID="{E9980908-8BDB-43CB-8472-76AF2A9A2C14}" presName="textBox3b" presStyleLbl="revTx" presStyleIdx="1" presStyleCnt="3">
        <dgm:presLayoutVars>
          <dgm:bulletEnabled val="1"/>
        </dgm:presLayoutVars>
      </dgm:prSet>
      <dgm:spPr/>
    </dgm:pt>
    <dgm:pt modelId="{578563D4-E884-4ECF-8B31-C71D6A91F020}" type="pres">
      <dgm:prSet presAssocID="{3F8374E1-67E3-4240-A346-C0A9CB884FB8}" presName="bullet3c" presStyleLbl="node1" presStyleIdx="2" presStyleCnt="3"/>
      <dgm:spPr/>
    </dgm:pt>
    <dgm:pt modelId="{06F7929B-54D2-4D71-9869-570DF6AD47A4}" type="pres">
      <dgm:prSet presAssocID="{3F8374E1-67E3-4240-A346-C0A9CB884FB8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CA9C555F-DBE9-4F44-8667-360D44363DA9}" type="presOf" srcId="{3F8374E1-67E3-4240-A346-C0A9CB884FB8}" destId="{06F7929B-54D2-4D71-9869-570DF6AD47A4}" srcOrd="0" destOrd="0" presId="urn:microsoft.com/office/officeart/2005/8/layout/arrow2"/>
    <dgm:cxn modelId="{792B4761-AC7B-45A7-9FE3-6693E8EEC226}" srcId="{594460DA-6A66-466F-9BDF-CCA8710A95B2}" destId="{3F8374E1-67E3-4240-A346-C0A9CB884FB8}" srcOrd="2" destOrd="0" parTransId="{FCA7CAD4-B6CA-40F7-B33A-98FCAB488C2F}" sibTransId="{D67E54D7-E0F6-448E-AA57-EB1A201495B3}"/>
    <dgm:cxn modelId="{18265D5A-9575-4F72-AA6F-0881E10CAC1B}" srcId="{594460DA-6A66-466F-9BDF-CCA8710A95B2}" destId="{E9980908-8BDB-43CB-8472-76AF2A9A2C14}" srcOrd="1" destOrd="0" parTransId="{D5C2E8F2-5D35-4BFE-80F7-675A7CCA834D}" sibTransId="{AB0464D6-56EF-4220-B47A-7334944B3614}"/>
    <dgm:cxn modelId="{BF073990-4391-4B1B-AF28-01334089BB4B}" type="presOf" srcId="{594460DA-6A66-466F-9BDF-CCA8710A95B2}" destId="{EC541B49-AF77-431D-8B11-EFE1872F5016}" srcOrd="0" destOrd="0" presId="urn:microsoft.com/office/officeart/2005/8/layout/arrow2"/>
    <dgm:cxn modelId="{3A36E991-A9E2-40D6-BA2F-DA35481FFBEC}" type="presOf" srcId="{91943DC4-81B7-446D-B008-F343FCCE09CC}" destId="{E7D619BA-8A2B-49D8-9375-6B0AD1140B37}" srcOrd="0" destOrd="0" presId="urn:microsoft.com/office/officeart/2005/8/layout/arrow2"/>
    <dgm:cxn modelId="{53A7D8F4-164F-4C83-928A-8B004A797CFD}" srcId="{594460DA-6A66-466F-9BDF-CCA8710A95B2}" destId="{91943DC4-81B7-446D-B008-F343FCCE09CC}" srcOrd="0" destOrd="0" parTransId="{A5B357BC-7CB0-4982-92DD-EB84D951F6C8}" sibTransId="{54DD3FEA-C538-476F-9F58-E78CC8D4AC87}"/>
    <dgm:cxn modelId="{17BD5CFA-91A2-4F9A-B63D-C92A2FDAF47D}" type="presOf" srcId="{E9980908-8BDB-43CB-8472-76AF2A9A2C14}" destId="{E81B6E68-A5C1-44D2-B5FA-E18D80147ADA}" srcOrd="0" destOrd="0" presId="urn:microsoft.com/office/officeart/2005/8/layout/arrow2"/>
    <dgm:cxn modelId="{4C96AA32-24D2-4DB4-A141-AB98C8318FB5}" type="presParOf" srcId="{EC541B49-AF77-431D-8B11-EFE1872F5016}" destId="{84A1AA3D-12FA-48CC-A755-A7171390DAD9}" srcOrd="0" destOrd="0" presId="urn:microsoft.com/office/officeart/2005/8/layout/arrow2"/>
    <dgm:cxn modelId="{2C0DC4B0-FA56-4733-AC8C-60D83F04CE86}" type="presParOf" srcId="{EC541B49-AF77-431D-8B11-EFE1872F5016}" destId="{1F2FCFF6-23B0-4FF1-9A3B-B4B0C3A70A62}" srcOrd="1" destOrd="0" presId="urn:microsoft.com/office/officeart/2005/8/layout/arrow2"/>
    <dgm:cxn modelId="{33A4BC1F-09B9-40EF-A34B-61963A5AF1D9}" type="presParOf" srcId="{1F2FCFF6-23B0-4FF1-9A3B-B4B0C3A70A62}" destId="{70F7FC2B-88DA-4168-BE97-7B1673CE0D6E}" srcOrd="0" destOrd="0" presId="urn:microsoft.com/office/officeart/2005/8/layout/arrow2"/>
    <dgm:cxn modelId="{7DCFB1FD-A7EC-431D-A70A-8E3B3ABF0777}" type="presParOf" srcId="{1F2FCFF6-23B0-4FF1-9A3B-B4B0C3A70A62}" destId="{E7D619BA-8A2B-49D8-9375-6B0AD1140B37}" srcOrd="1" destOrd="0" presId="urn:microsoft.com/office/officeart/2005/8/layout/arrow2"/>
    <dgm:cxn modelId="{69436A2F-0160-411B-B3A3-20282A9284C9}" type="presParOf" srcId="{1F2FCFF6-23B0-4FF1-9A3B-B4B0C3A70A62}" destId="{6DF392B0-F169-4B3D-8E63-827C071A42CC}" srcOrd="2" destOrd="0" presId="urn:microsoft.com/office/officeart/2005/8/layout/arrow2"/>
    <dgm:cxn modelId="{2E087698-464A-4606-A540-B5BC6A9B2A49}" type="presParOf" srcId="{1F2FCFF6-23B0-4FF1-9A3B-B4B0C3A70A62}" destId="{E81B6E68-A5C1-44D2-B5FA-E18D80147ADA}" srcOrd="3" destOrd="0" presId="urn:microsoft.com/office/officeart/2005/8/layout/arrow2"/>
    <dgm:cxn modelId="{399AF421-2712-4C5C-A284-1DC735C5E746}" type="presParOf" srcId="{1F2FCFF6-23B0-4FF1-9A3B-B4B0C3A70A62}" destId="{578563D4-E884-4ECF-8B31-C71D6A91F020}" srcOrd="4" destOrd="0" presId="urn:microsoft.com/office/officeart/2005/8/layout/arrow2"/>
    <dgm:cxn modelId="{029B422B-88BB-4182-9849-2D075A8AADD1}" type="presParOf" srcId="{1F2FCFF6-23B0-4FF1-9A3B-B4B0C3A70A62}" destId="{06F7929B-54D2-4D71-9869-570DF6AD47A4}" srcOrd="5" destOrd="0" presId="urn:microsoft.com/office/officeart/2005/8/layout/arrow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448B5-441F-43A4-888A-63104FFB0D8C}">
      <dsp:nvSpPr>
        <dsp:cNvPr id="0" name=""/>
        <dsp:cNvSpPr/>
      </dsp:nvSpPr>
      <dsp:spPr>
        <a:xfrm>
          <a:off x="2838450" y="697923"/>
          <a:ext cx="4776352" cy="4776352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solidFill>
          <a:srgbClr val="F79646">
            <a:hueOff val="3148383"/>
            <a:satOff val="-49830"/>
            <a:lumOff val="-8039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B5080-4940-49DD-BE47-E36E2A3519A0}">
      <dsp:nvSpPr>
        <dsp:cNvPr id="0" name=""/>
        <dsp:cNvSpPr/>
      </dsp:nvSpPr>
      <dsp:spPr>
        <a:xfrm>
          <a:off x="2838450" y="697923"/>
          <a:ext cx="4776352" cy="4776352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solidFill>
          <a:srgbClr val="F79646">
            <a:hueOff val="2518706"/>
            <a:satOff val="-39864"/>
            <a:lumOff val="-643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B3F82-C5AF-41A4-8374-057860A9FBFF}">
      <dsp:nvSpPr>
        <dsp:cNvPr id="0" name=""/>
        <dsp:cNvSpPr/>
      </dsp:nvSpPr>
      <dsp:spPr>
        <a:xfrm>
          <a:off x="2838450" y="697923"/>
          <a:ext cx="4776352" cy="4776352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rgbClr val="F79646">
            <a:hueOff val="1889030"/>
            <a:satOff val="-29898"/>
            <a:lumOff val="-482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5D3F2-30E0-4297-8E16-21F2A46B7228}">
      <dsp:nvSpPr>
        <dsp:cNvPr id="0" name=""/>
        <dsp:cNvSpPr/>
      </dsp:nvSpPr>
      <dsp:spPr>
        <a:xfrm>
          <a:off x="2838450" y="697923"/>
          <a:ext cx="4776352" cy="4776352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rgbClr val="F79646">
            <a:hueOff val="1259353"/>
            <a:satOff val="-19932"/>
            <a:lumOff val="-321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28FA-04E2-447B-AF41-BE36911BC7F2}">
      <dsp:nvSpPr>
        <dsp:cNvPr id="0" name=""/>
        <dsp:cNvSpPr/>
      </dsp:nvSpPr>
      <dsp:spPr>
        <a:xfrm>
          <a:off x="2838450" y="697923"/>
          <a:ext cx="4776352" cy="4776352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rgbClr val="F79646">
            <a:hueOff val="629677"/>
            <a:satOff val="-9966"/>
            <a:lumOff val="-160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43444-EB5D-4461-A7C0-3D0C933DAF82}">
      <dsp:nvSpPr>
        <dsp:cNvPr id="0" name=""/>
        <dsp:cNvSpPr/>
      </dsp:nvSpPr>
      <dsp:spPr>
        <a:xfrm>
          <a:off x="2838450" y="697923"/>
          <a:ext cx="4776352" cy="4776352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AB84E-A89D-49A7-8CC0-3718F57D4694}">
      <dsp:nvSpPr>
        <dsp:cNvPr id="0" name=""/>
        <dsp:cNvSpPr/>
      </dsp:nvSpPr>
      <dsp:spPr>
        <a:xfrm>
          <a:off x="4154760" y="2014233"/>
          <a:ext cx="2143733" cy="214373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College &amp; Career Readiness Outcomes</a:t>
          </a:r>
        </a:p>
      </dsp:txBody>
      <dsp:txXfrm>
        <a:off x="4468702" y="2328175"/>
        <a:ext cx="1515849" cy="1515849"/>
      </dsp:txXfrm>
    </dsp:sp>
    <dsp:sp modelId="{DF7A5AE5-2BC8-4987-902A-939EABCD990B}">
      <dsp:nvSpPr>
        <dsp:cNvPr id="0" name=""/>
        <dsp:cNvSpPr/>
      </dsp:nvSpPr>
      <dsp:spPr>
        <a:xfrm>
          <a:off x="4476320" y="1639"/>
          <a:ext cx="1500613" cy="1500613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GED / Secondary credential</a:t>
          </a:r>
        </a:p>
      </dsp:txBody>
      <dsp:txXfrm>
        <a:off x="4696080" y="221399"/>
        <a:ext cx="1061093" cy="1061093"/>
      </dsp:txXfrm>
    </dsp:sp>
    <dsp:sp modelId="{F895808F-B800-4D5C-86BF-C400E0E6E81C}">
      <dsp:nvSpPr>
        <dsp:cNvPr id="0" name=""/>
        <dsp:cNvSpPr/>
      </dsp:nvSpPr>
      <dsp:spPr>
        <a:xfrm>
          <a:off x="6497756" y="1168716"/>
          <a:ext cx="1500613" cy="1500613"/>
        </a:xfrm>
        <a:prstGeom prst="ellipse">
          <a:avLst/>
        </a:prstGeom>
        <a:solidFill>
          <a:srgbClr val="F79646">
            <a:hueOff val="629677"/>
            <a:satOff val="-9966"/>
            <a:lumOff val="-160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Academic Skills Gain</a:t>
          </a:r>
        </a:p>
      </dsp:txBody>
      <dsp:txXfrm>
        <a:off x="6717516" y="1388476"/>
        <a:ext cx="1061093" cy="1061093"/>
      </dsp:txXfrm>
    </dsp:sp>
    <dsp:sp modelId="{1C597B63-C82F-4658-97DE-0BF1E7D7EEAA}">
      <dsp:nvSpPr>
        <dsp:cNvPr id="0" name=""/>
        <dsp:cNvSpPr/>
      </dsp:nvSpPr>
      <dsp:spPr>
        <a:xfrm>
          <a:off x="6497756" y="3502870"/>
          <a:ext cx="1500613" cy="1500613"/>
        </a:xfrm>
        <a:prstGeom prst="ellipse">
          <a:avLst/>
        </a:prstGeom>
        <a:solidFill>
          <a:srgbClr val="F79646">
            <a:hueOff val="1259353"/>
            <a:satOff val="-19932"/>
            <a:lumOff val="-321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Transferrable / Stackable Occupational Training</a:t>
          </a:r>
        </a:p>
      </dsp:txBody>
      <dsp:txXfrm>
        <a:off x="6717516" y="3722630"/>
        <a:ext cx="1061093" cy="1061093"/>
      </dsp:txXfrm>
    </dsp:sp>
    <dsp:sp modelId="{BE399111-6FE9-4437-8483-BE7E83430462}">
      <dsp:nvSpPr>
        <dsp:cNvPr id="0" name=""/>
        <dsp:cNvSpPr/>
      </dsp:nvSpPr>
      <dsp:spPr>
        <a:xfrm>
          <a:off x="4476320" y="4669947"/>
          <a:ext cx="1500613" cy="1500613"/>
        </a:xfrm>
        <a:prstGeom prst="ellipse">
          <a:avLst/>
        </a:prstGeom>
        <a:solidFill>
          <a:srgbClr val="F79646">
            <a:hueOff val="1889030"/>
            <a:satOff val="-29898"/>
            <a:lumOff val="-482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Digital Literacy Certification</a:t>
          </a:r>
        </a:p>
      </dsp:txBody>
      <dsp:txXfrm>
        <a:off x="4696080" y="4889707"/>
        <a:ext cx="1061093" cy="1061093"/>
      </dsp:txXfrm>
    </dsp:sp>
    <dsp:sp modelId="{1596DC0E-BCCC-43E9-85B9-55645B4767B6}">
      <dsp:nvSpPr>
        <dsp:cNvPr id="0" name=""/>
        <dsp:cNvSpPr/>
      </dsp:nvSpPr>
      <dsp:spPr>
        <a:xfrm>
          <a:off x="2454883" y="3502870"/>
          <a:ext cx="1500613" cy="1500613"/>
        </a:xfrm>
        <a:prstGeom prst="ellipse">
          <a:avLst/>
        </a:prstGeom>
        <a:solidFill>
          <a:srgbClr val="F79646">
            <a:hueOff val="2518706"/>
            <a:satOff val="-39864"/>
            <a:lumOff val="-6431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A Workplace Readiness Certificate</a:t>
          </a:r>
        </a:p>
      </dsp:txBody>
      <dsp:txXfrm>
        <a:off x="2674643" y="3722630"/>
        <a:ext cx="1061093" cy="1061093"/>
      </dsp:txXfrm>
    </dsp:sp>
    <dsp:sp modelId="{33D43C66-6624-4751-9400-1815B42C26B6}">
      <dsp:nvSpPr>
        <dsp:cNvPr id="0" name=""/>
        <dsp:cNvSpPr/>
      </dsp:nvSpPr>
      <dsp:spPr>
        <a:xfrm>
          <a:off x="2454883" y="1168716"/>
          <a:ext cx="1500613" cy="1500613"/>
        </a:xfrm>
        <a:prstGeom prst="ellipse">
          <a:avLst/>
        </a:prstGeom>
        <a:solidFill>
          <a:srgbClr val="F79646">
            <a:hueOff val="3148383"/>
            <a:satOff val="-49830"/>
            <a:lumOff val="-803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Industry Certifications</a:t>
          </a:r>
        </a:p>
      </dsp:txBody>
      <dsp:txXfrm>
        <a:off x="2674643" y="1388476"/>
        <a:ext cx="1061093" cy="1061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BCA73-738B-FE41-83D0-EC96C8275F99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7BF74D-4C7A-0647-9D36-2B878BC3BA5C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5178C-73B9-D349-B5ED-0CEB45D99726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D6A742-9CF2-4D40-B1E2-B00C1E8C8E33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46B178-F121-EA48-8E08-4E39B7269F80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Relationships</a:t>
          </a:r>
        </a:p>
      </dsp:txBody>
      <dsp:txXfrm>
        <a:off x="3547939" y="1696120"/>
        <a:ext cx="1133721" cy="1133721"/>
      </dsp:txXfrm>
    </dsp:sp>
    <dsp:sp modelId="{B9361F1F-145C-1C48-A120-CFAB5F1FC28A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Adult Education</a:t>
          </a:r>
        </a:p>
      </dsp:txBody>
      <dsp:txXfrm>
        <a:off x="3717997" y="165440"/>
        <a:ext cx="793605" cy="793605"/>
      </dsp:txXfrm>
    </dsp:sp>
    <dsp:sp modelId="{4EDA0DE5-684F-114A-9A7A-F02E43B38A81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Workforce Development</a:t>
          </a:r>
        </a:p>
      </dsp:txBody>
      <dsp:txXfrm>
        <a:off x="5418734" y="1866178"/>
        <a:ext cx="793605" cy="793605"/>
      </dsp:txXfrm>
    </dsp:sp>
    <dsp:sp modelId="{B536CD5B-2ED1-664E-8F00-AAFC39F6A353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Employers</a:t>
          </a:r>
        </a:p>
      </dsp:txBody>
      <dsp:txXfrm>
        <a:off x="3717997" y="3566916"/>
        <a:ext cx="793605" cy="793605"/>
      </dsp:txXfrm>
    </dsp:sp>
    <dsp:sp modelId="{5228D9CB-E9BF-E848-B7AF-E04D1BA13710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Postsecondary</a:t>
          </a:r>
        </a:p>
      </dsp:txBody>
      <dsp:txXfrm>
        <a:off x="2017259" y="1866178"/>
        <a:ext cx="793605" cy="793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1AA3D-12FA-48CC-A755-A7171390DAD9}">
      <dsp:nvSpPr>
        <dsp:cNvPr id="0" name=""/>
        <dsp:cNvSpPr/>
      </dsp:nvSpPr>
      <dsp:spPr>
        <a:xfrm>
          <a:off x="3035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7FC2B-88DA-4168-BE97-7B1673CE0D6E}">
      <dsp:nvSpPr>
        <dsp:cNvPr id="0" name=""/>
        <dsp:cNvSpPr/>
      </dsp:nvSpPr>
      <dsp:spPr>
        <a:xfrm>
          <a:off x="1223205" y="3123819"/>
          <a:ext cx="188280" cy="18828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D619BA-8A2B-49D8-9375-6B0AD1140B37}">
      <dsp:nvSpPr>
        <dsp:cNvPr id="0" name=""/>
        <dsp:cNvSpPr/>
      </dsp:nvSpPr>
      <dsp:spPr>
        <a:xfrm>
          <a:off x="1317345" y="3217959"/>
          <a:ext cx="1687279" cy="130800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Pathways (Literacy – 4</a:t>
          </a:r>
          <a:r>
            <a:rPr lang="en-US" sz="1500" b="1" kern="1200" baseline="30000" dirty="0"/>
            <a:t>th</a:t>
          </a:r>
          <a:r>
            <a:rPr lang="en-US" sz="1500" b="1" kern="1200" dirty="0"/>
            <a:t>)</a:t>
          </a:r>
        </a:p>
      </dsp:txBody>
      <dsp:txXfrm>
        <a:off x="1317345" y="3217959"/>
        <a:ext cx="1687279" cy="1308003"/>
      </dsp:txXfrm>
    </dsp:sp>
    <dsp:sp modelId="{6DF392B0-F169-4B3D-8E63-827C071A42CC}">
      <dsp:nvSpPr>
        <dsp:cNvPr id="0" name=""/>
        <dsp:cNvSpPr/>
      </dsp:nvSpPr>
      <dsp:spPr>
        <a:xfrm>
          <a:off x="2885138" y="1893662"/>
          <a:ext cx="340352" cy="340352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1B6E68-A5C1-44D2-B5FA-E18D80147ADA}">
      <dsp:nvSpPr>
        <dsp:cNvPr id="0" name=""/>
        <dsp:cNvSpPr/>
      </dsp:nvSpPr>
      <dsp:spPr>
        <a:xfrm>
          <a:off x="3055315" y="2063839"/>
          <a:ext cx="1737969" cy="246212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Workforce (5</a:t>
          </a:r>
          <a:r>
            <a:rPr lang="en-US" sz="1500" b="1" kern="1200" baseline="30000" dirty="0"/>
            <a:t>th</a:t>
          </a:r>
          <a:r>
            <a:rPr lang="en-US" sz="1500" b="1" kern="1200" dirty="0"/>
            <a:t> to 8</a:t>
          </a:r>
          <a:r>
            <a:rPr lang="en-US" sz="1500" b="1" kern="1200" baseline="30000" dirty="0"/>
            <a:t>th</a:t>
          </a:r>
          <a:r>
            <a:rPr lang="en-US" sz="1500" b="1" kern="1200" dirty="0"/>
            <a:t>)</a:t>
          </a:r>
        </a:p>
      </dsp:txBody>
      <dsp:txXfrm>
        <a:off x="3055315" y="2063839"/>
        <a:ext cx="1737969" cy="2462123"/>
      </dsp:txXfrm>
    </dsp:sp>
    <dsp:sp modelId="{578563D4-E884-4ECF-8B31-C71D6A91F020}">
      <dsp:nvSpPr>
        <dsp:cNvPr id="0" name=""/>
        <dsp:cNvSpPr/>
      </dsp:nvSpPr>
      <dsp:spPr>
        <a:xfrm>
          <a:off x="4883804" y="1145068"/>
          <a:ext cx="470700" cy="47070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F7929B-54D2-4D71-9869-570DF6AD47A4}">
      <dsp:nvSpPr>
        <dsp:cNvPr id="0" name=""/>
        <dsp:cNvSpPr/>
      </dsp:nvSpPr>
      <dsp:spPr>
        <a:xfrm>
          <a:off x="5119154" y="1380418"/>
          <a:ext cx="1737969" cy="314554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Careers (9</a:t>
          </a:r>
          <a:r>
            <a:rPr lang="en-US" sz="1500" b="1" kern="1200" baseline="30000" dirty="0"/>
            <a:t>th</a:t>
          </a:r>
          <a:r>
            <a:rPr lang="en-US" sz="1500" b="1" kern="1200" dirty="0"/>
            <a:t> to postsecondary) </a:t>
          </a:r>
        </a:p>
      </dsp:txBody>
      <dsp:txXfrm>
        <a:off x="5119154" y="1380418"/>
        <a:ext cx="1737969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6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6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2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9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81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43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74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5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9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  <p:sldLayoutId id="214748370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kforcegps.org/events/2014/07/08/13/59/trade-adjustment-assistance-taa-fiscal-and-state-best-practices-webinar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kedaly@vcu.edu" TargetMode="Externa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epdc.org/members/members_home.html" TargetMode="Externa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leta.gov/tradeact/contacts.cfm#State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February 6, 2018</a:t>
            </a:fld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Career Pathways</a:t>
            </a:r>
          </a:p>
          <a:p>
            <a:r>
              <a:rPr lang="en-US" dirty="0"/>
              <a:t>January 2018</a:t>
            </a:r>
          </a:p>
        </p:txBody>
      </p:sp>
      <p:pic>
        <p:nvPicPr>
          <p:cNvPr id="5" name="Picture 4" descr="plugged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5700" y="1848886"/>
            <a:ext cx="6858000" cy="20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95324" y="1825625"/>
            <a:ext cx="8004175" cy="43338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rabicPeriod"/>
              <a:defRPr/>
            </a:pP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Industry-specific contextualized curriculum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Co-enrollment at a postsecondary institution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Industry-recognized credentials or certificates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Career Coaching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business participation / curriculum input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Capstone project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Cohort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Supportive services through partnerships (TAA)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9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44717"/>
              </p:ext>
            </p:extLst>
          </p:nvPr>
        </p:nvGraphicFramePr>
        <p:xfrm>
          <a:off x="-699654" y="152400"/>
          <a:ext cx="10453254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8881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E39A796-BE83-48B1-B33F-35C4A32AAB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84632"/>
            <a:ext cx="4938073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r="7012"/>
          <a:stretch>
            <a:fillRect/>
          </a:stretch>
        </p:blipFill>
        <p:spPr>
          <a:xfrm>
            <a:off x="4219103" y="771516"/>
            <a:ext cx="2903484" cy="3354574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Capstone Projects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86698" y="2118010"/>
            <a:ext cx="2629120" cy="181084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Rigorous community-engaged team projects that showcase 21</a:t>
            </a:r>
            <a:r>
              <a:rPr lang="en-US" sz="1700" baseline="30000">
                <a:solidFill>
                  <a:schemeClr val="tx1"/>
                </a:solidFill>
              </a:rPr>
              <a:t>st</a:t>
            </a:r>
            <a:r>
              <a:rPr lang="en-US" sz="1700">
                <a:solidFill>
                  <a:schemeClr val="tx1"/>
                </a:solidFill>
              </a:rPr>
              <a:t> century skills, IT skills, and soft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06D636C-90A3-4979-BA37-BAB384B22101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15" y="3605145"/>
            <a:ext cx="3260035" cy="244502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8" y="4162090"/>
            <a:ext cx="2862078" cy="21942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3973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6155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</p:spPr>
        <p:txBody>
          <a:bodyPr>
            <a:normAutofit/>
          </a:bodyPr>
          <a:lstStyle/>
          <a:p>
            <a:pPr algn="l"/>
            <a:r>
              <a:rPr lang="en-US" sz="34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</a:rPr>
              <a:t>Partnerships Make it Work</a:t>
            </a:r>
          </a:p>
        </p:txBody>
      </p:sp>
    </p:spTree>
    <p:extLst>
      <p:ext uri="{BB962C8B-B14F-4D97-AF65-F5344CB8AC3E}">
        <p14:creationId xmlns:p14="http://schemas.microsoft.com/office/powerpoint/2010/main" val="3658570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Engagement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9" r="2114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How are businesses engaged? </a:t>
            </a:r>
          </a:p>
          <a:p>
            <a:r>
              <a:rPr lang="en-US" dirty="0"/>
              <a:t>What does engagement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4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731520" y="89993"/>
            <a:ext cx="7955280" cy="1051560"/>
          </a:xfrm>
        </p:spPr>
        <p:txBody>
          <a:bodyPr>
            <a:normAutofit/>
          </a:bodyPr>
          <a:lstStyle/>
          <a:p>
            <a:r>
              <a:rPr lang="en-US" sz="36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</a:rPr>
              <a:t>Overall Framework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09" y="1141552"/>
            <a:ext cx="7005685" cy="52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2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PluggedInVA</a:t>
            </a:r>
            <a:r>
              <a:rPr lang="en-US" dirty="0"/>
              <a:t> Curriculum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Aligns with</a:t>
            </a:r>
          </a:p>
          <a:p>
            <a:pPr lvl="1"/>
            <a:r>
              <a:rPr lang="en-US" dirty="0"/>
              <a:t>Secondary completion</a:t>
            </a:r>
          </a:p>
          <a:p>
            <a:pPr lvl="1"/>
            <a:r>
              <a:rPr lang="en-US" dirty="0"/>
              <a:t>College readiness</a:t>
            </a:r>
          </a:p>
          <a:p>
            <a:pPr lvl="1"/>
            <a:r>
              <a:rPr lang="en-US" dirty="0"/>
              <a:t>Workplace readiness</a:t>
            </a:r>
          </a:p>
          <a:p>
            <a:pPr lvl="1"/>
            <a:r>
              <a:rPr lang="en-US" dirty="0"/>
              <a:t>Assessments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Assessments</a:t>
            </a:r>
          </a:p>
          <a:p>
            <a:pPr lvl="1"/>
            <a:r>
              <a:rPr lang="en-US" dirty="0"/>
              <a:t>VPT (Virginia Placement Test)</a:t>
            </a:r>
          </a:p>
          <a:p>
            <a:pPr lvl="1"/>
            <a:r>
              <a:rPr lang="en-US" dirty="0"/>
              <a:t>CRC (Career Readiness Certificate)</a:t>
            </a:r>
          </a:p>
          <a:p>
            <a:pPr lvl="1"/>
            <a:r>
              <a:rPr lang="en-US" dirty="0"/>
              <a:t>GED2014</a:t>
            </a:r>
          </a:p>
          <a:p>
            <a:pPr lvl="1"/>
            <a:r>
              <a:rPr lang="en-US" dirty="0"/>
              <a:t>Digital Literacy Certificate(s)</a:t>
            </a:r>
          </a:p>
          <a:p>
            <a:pPr lvl="1"/>
            <a:r>
              <a:rPr lang="en-US" dirty="0"/>
              <a:t>Industry-recognized credentials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92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122391" cy="589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7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304800"/>
            <a:ext cx="7038771" cy="584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vert="horz" wrap="square" lIns="91440" tIns="45720" rIns="91440" bIns="45720" anchor="ctr" anchorCtr="0">
            <a:spAutoFit/>
          </a:bodyPr>
          <a:lstStyle/>
          <a:p>
            <a:pPr algn="ctr"/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CERTIFICATES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069301"/>
            <a:ext cx="792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marR="0" lvl="0" indent="-460375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IC3				NCCER			HIPAA	</a:t>
            </a:r>
          </a:p>
          <a:p>
            <a:pPr marL="460375" marR="0" lvl="0" indent="-460375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CEHRS			OSHA Safety		CPR &amp; First Aid</a:t>
            </a:r>
          </a:p>
          <a:p>
            <a:pPr marL="460375" marR="0" lvl="0" indent="-460375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CNA				Medication Administration	Pharmacy Technology</a:t>
            </a:r>
          </a:p>
          <a:p>
            <a:pPr marL="460375" marR="0" lvl="0" indent="-460375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Refrigeration Recovery	OSHA 10			Welding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Phlebotomy		HVAC			CNC Machining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Electronic Medical Records	Electricity		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Dental Assisting/X-ray 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CDL-A (Commercial Driver)	Grounds Maintenance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599" y="3192959"/>
            <a:ext cx="7038771" cy="584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vert="horz" wrap="square" lIns="91440" tIns="45720" rIns="91440" bIns="45720" anchor="ctr" anchorCtr="0">
            <a:spAutoFit/>
          </a:bodyPr>
          <a:lstStyle/>
          <a:p>
            <a:pPr algn="ctr"/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CAREER STUDIES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3964900"/>
            <a:ext cx="7924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Information Technology 		Manufacturing Technician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Construction/Weatherization		Entrepreneurship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Electrician Helper			Customer Care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Software Quality Assurance		Electronic Medical Records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Phlebotomy			HVAC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CNC (machining)			Welding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Customer Care			Phlebotomy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Industrial Maintenance		Aviation Mechanic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Carpentry</a:t>
            </a:r>
          </a:p>
          <a:p>
            <a:pPr marL="460375" marR="0" lvl="0" indent="-460375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863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8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Susan Worden</a:t>
            </a:r>
          </a:p>
          <a:p>
            <a:pPr lvl="1"/>
            <a:r>
              <a:rPr lang="en-US" dirty="0"/>
              <a:t>Supervisory Program Analyst</a:t>
            </a:r>
          </a:p>
          <a:p>
            <a:pPr lvl="2"/>
            <a:r>
              <a:rPr lang="en-US" dirty="0"/>
              <a:t>Performance and Data Reporting Unit</a:t>
            </a:r>
          </a:p>
          <a:p>
            <a:pPr lvl="2"/>
            <a:r>
              <a:rPr lang="en-US" dirty="0"/>
              <a:t>Office of Trade Adjustment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3" b="6673"/>
          <a:stretch>
            <a:fillRect/>
          </a:stretch>
        </p:blipFill>
        <p:spPr>
          <a:xfrm>
            <a:off x="1865105" y="2483661"/>
            <a:ext cx="1573420" cy="1818203"/>
          </a:xfrm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</p:spPr>
        <p:txBody>
          <a:bodyPr>
            <a:normAutofit/>
          </a:bodyPr>
          <a:lstStyle/>
          <a:p>
            <a:pPr algn="l"/>
            <a:r>
              <a:rPr lang="en-US" sz="34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</a:rPr>
              <a:t>Expanding the Pipeline from Literacy to Careers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325352"/>
              </p:ext>
            </p:extLst>
          </p:nvPr>
        </p:nvGraphicFramePr>
        <p:xfrm>
          <a:off x="457200" y="1600200"/>
          <a:ext cx="784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2227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TAA/NRCC Project</a:t>
            </a:r>
            <a:br>
              <a:rPr lang="en-US" dirty="0"/>
            </a:br>
            <a:r>
              <a:rPr lang="en-US" sz="2800" dirty="0"/>
              <a:t>Managing multiple levels and cohorts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Assessments and Placement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Building cohorts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Participant training schedules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Staff preparation and management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Curriculum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Outcomes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Lessons Learned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13219"/>
          <a:stretch/>
        </p:blipFill>
        <p:spPr bwMode="auto">
          <a:xfrm>
            <a:off x="4982600" y="1825625"/>
            <a:ext cx="317612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115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0" dirty="0">
                <a:solidFill>
                  <a:srgbClr val="4F81BD"/>
                </a:solidFill>
                <a:effectLst/>
                <a:latin typeface="Calibri"/>
              </a:rPr>
              <a:t>TAA/NRCC Project</a:t>
            </a:r>
            <a:br>
              <a:rPr lang="en-US" sz="4400" b="0" dirty="0">
                <a:solidFill>
                  <a:srgbClr val="4F81BD"/>
                </a:solidFill>
                <a:effectLst/>
                <a:latin typeface="Calibri"/>
              </a:rPr>
            </a:br>
            <a:r>
              <a:rPr lang="en-US" sz="4400" b="0" dirty="0">
                <a:solidFill>
                  <a:srgbClr val="4F81BD"/>
                </a:solidFill>
                <a:effectLst/>
                <a:latin typeface="Calibri"/>
              </a:rPr>
              <a:t>Outcomes after one semester…</a:t>
            </a:r>
            <a:endParaRPr lang="en-US" sz="3400" dirty="0">
              <a:gradFill>
                <a:gsLst>
                  <a:gs pos="58000">
                    <a:schemeClr val="accent6">
                      <a:lumMod val="75000"/>
                    </a:schemeClr>
                  </a:gs>
                  <a:gs pos="100000">
                    <a:schemeClr val="accent1"/>
                  </a:gs>
                  <a:gs pos="19000">
                    <a:schemeClr val="accent1">
                      <a:lumMod val="75000"/>
                    </a:schemeClr>
                  </a:gs>
                  <a:gs pos="46885">
                    <a:schemeClr val="accent1"/>
                  </a:gs>
                  <a:gs pos="59000">
                    <a:schemeClr val="accent1">
                      <a:lumMod val="70000"/>
                    </a:schemeClr>
                  </a:gs>
                </a:gsLst>
                <a:lin ang="5400000" scaled="1"/>
              </a:gradFill>
              <a:effectLst>
                <a:innerShdw blurRad="101600" dist="50800" dir="18900000">
                  <a:schemeClr val="accent1">
                    <a:lumMod val="50000"/>
                    <a:alpha val="70000"/>
                  </a:schemeClr>
                </a:inn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1676400"/>
          <a:ext cx="6400800" cy="469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48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PIVA</a:t>
                      </a:r>
                      <a:r>
                        <a:rPr lang="en-US" baseline="0" dirty="0"/>
                        <a:t> Pathways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PIVA</a:t>
                      </a:r>
                      <a:r>
                        <a:rPr lang="en-US" baseline="0" dirty="0"/>
                        <a:t> Workforce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PIVA Careers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Enrolled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Post-tested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Educational</a:t>
                      </a:r>
                      <a:r>
                        <a:rPr lang="en-US" baseline="0" dirty="0"/>
                        <a:t> Gains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Enrolled in Postsecondary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Retained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Left:</a:t>
                      </a:r>
                      <a:r>
                        <a:rPr lang="en-US" baseline="0" dirty="0"/>
                        <a:t>  Gained Employment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89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95324" y="1825625"/>
            <a:ext cx="8004175" cy="43338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Through FY2012-13, 70% of completers continued with at least one additional semester at the community college level—4 times the rate of general adult education students.</a:t>
            </a:r>
          </a:p>
          <a:p>
            <a:r>
              <a:rPr lang="en-US" dirty="0"/>
              <a:t>47% of students enrolled in 2012-13 gained or retained employment by September 1, 2013.</a:t>
            </a:r>
          </a:p>
          <a:p>
            <a:r>
              <a:rPr lang="en-US" dirty="0" err="1"/>
              <a:t>PluggedInVA</a:t>
            </a:r>
            <a:r>
              <a:rPr lang="en-US" dirty="0"/>
              <a:t> cohorts are operating in 14 adult education regions in Virginia – in both urban and rural areas.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71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456481"/>
              </p:ext>
            </p:extLst>
          </p:nvPr>
        </p:nvGraphicFramePr>
        <p:xfrm>
          <a:off x="609600" y="487680"/>
          <a:ext cx="8229600" cy="5633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PluggedInVA</a:t>
                      </a:r>
                      <a:r>
                        <a:rPr lang="en-US" sz="2400" dirty="0"/>
                        <a:t> Outcomes 2009 - 2018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Cohorts Completed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Learners</a:t>
                      </a:r>
                      <a:r>
                        <a:rPr lang="en-US" baseline="0" dirty="0"/>
                        <a:t> Completing Cohorts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&gt;1600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GED Completion</a:t>
                      </a:r>
                      <a:r>
                        <a:rPr lang="en-US" baseline="0" dirty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Industry-Recognized</a:t>
                      </a:r>
                      <a:r>
                        <a:rPr lang="en-US" baseline="0" dirty="0"/>
                        <a:t> Credentials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Funding Streams</a:t>
                      </a:r>
                      <a:r>
                        <a:rPr lang="en-US" sz="2400" b="1" baseline="0" dirty="0"/>
                        <a:t> and Partnerships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Virginia</a:t>
                      </a:r>
                      <a:r>
                        <a:rPr lang="en-US" baseline="0" dirty="0"/>
                        <a:t> Governor’s 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2013 - 2018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TAA, New</a:t>
                      </a:r>
                      <a:r>
                        <a:rPr lang="en-US" baseline="0" dirty="0"/>
                        <a:t> River Valley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Title II,  Career</a:t>
                      </a:r>
                      <a:r>
                        <a:rPr lang="en-US" baseline="0" dirty="0"/>
                        <a:t> and Technical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  <a:r>
                        <a:rPr lang="en-US" baseline="0" dirty="0"/>
                        <a:t> - 2018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Governor’s Innovation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2012 - 2013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SNAP E&amp;T, U.S.</a:t>
                      </a:r>
                      <a:r>
                        <a:rPr lang="en-US" baseline="0" dirty="0"/>
                        <a:t> Dept. of Agriculture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2015 - 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</a:t>
                      </a:r>
                      <a:r>
                        <a:rPr lang="en-US" baseline="0" dirty="0"/>
                        <a:t> DARS - CPID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2017 - 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 DSS, VCCS - RSVP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2017 - 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VCCS, </a:t>
                      </a:r>
                      <a:r>
                        <a:rPr lang="en-US" dirty="0" err="1"/>
                        <a:t>Strada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2016 - 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4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to File a TAA Petition Online (2015)</a:t>
            </a:r>
          </a:p>
          <a:p>
            <a:pPr lvl="1"/>
            <a:r>
              <a:rPr lang="en-US" dirty="0"/>
              <a:t>Tips and Tricks for Quality Petition Filing to Support Expedited Group Eligibility</a:t>
            </a:r>
          </a:p>
          <a:p>
            <a:pPr lvl="2"/>
            <a:r>
              <a:rPr lang="en-US" dirty="0"/>
              <a:t>https://www.workforcegps.org/events/2016/04/20/12/59/How_to_File_a_TAA_Petition_OnlineName of reference item</a:t>
            </a:r>
          </a:p>
          <a:p>
            <a:r>
              <a:rPr lang="en-US" dirty="0"/>
              <a:t>Who is the TAA Customer. Resources, Characteristics and Strategies for TAA and other Adult Learners (2015)</a:t>
            </a:r>
          </a:p>
          <a:p>
            <a:pPr lvl="1"/>
            <a:r>
              <a:rPr lang="en-US" dirty="0"/>
              <a:t>Tips and Tricks for Quality Petition Filing to Support Expedited Group Eligibility</a:t>
            </a:r>
          </a:p>
          <a:p>
            <a:pPr lvl="2"/>
            <a:r>
              <a:rPr lang="en-US" dirty="0"/>
              <a:t>https://taaccct.workforcegps.org/resources/2016/04/15/16/28/Who_-is_the_TAA_Customer-_Resources-_Characteristics_and_Strategies_for_TAA_and_other_Adult_Learners</a:t>
            </a:r>
          </a:p>
          <a:p>
            <a:pPr lvl="2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TAA Fiscal and State Best Practice Webinar (2013)</a:t>
            </a:r>
          </a:p>
          <a:p>
            <a:pPr lvl="1"/>
            <a:r>
              <a:rPr lang="en-US" dirty="0"/>
              <a:t>Provides Fiscal overviews for spending TAA Program Funds and State Best Practices to provide ideas for leveraging resources</a:t>
            </a:r>
          </a:p>
          <a:p>
            <a:pPr lvl="2"/>
            <a:r>
              <a:rPr lang="en-US" dirty="0">
                <a:hlinkClick r:id="rId2"/>
              </a:rPr>
              <a:t>https://www.workforcegps.org/events/2014/07/08/13/59/trade-adjustment-assistance-taa-fiscal-and-state-best-practices-webinar</a:t>
            </a:r>
            <a:endParaRPr lang="en-US" dirty="0"/>
          </a:p>
          <a:p>
            <a:r>
              <a:rPr lang="en-US" dirty="0"/>
              <a:t>TAA State Best Practice - Oregon</a:t>
            </a:r>
          </a:p>
          <a:p>
            <a:pPr lvl="1"/>
            <a:r>
              <a:rPr lang="en-US" dirty="0"/>
              <a:t>Oregon’s Trade Navigator system addresses outreach, identification of on the job training (OJT), leveraging resources, and increasing take up.</a:t>
            </a:r>
          </a:p>
          <a:p>
            <a:pPr lvl="2"/>
            <a:r>
              <a:rPr lang="en-US" dirty="0"/>
              <a:t>https://www.workforcegps.org/events/2017/09/27/11/10/Trade-Adjustment-Assistance-Oregon-Best-Practice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8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Susan Worden</a:t>
            </a:r>
          </a:p>
          <a:p>
            <a:pPr lvl="1"/>
            <a:r>
              <a:rPr lang="en-US" dirty="0"/>
              <a:t>Supervisory Program Analyst</a:t>
            </a:r>
          </a:p>
          <a:p>
            <a:pPr lvl="2"/>
            <a:r>
              <a:rPr lang="en-US" dirty="0"/>
              <a:t>Office of Trade Adjustment Assistance</a:t>
            </a:r>
          </a:p>
          <a:p>
            <a:pPr lvl="3"/>
            <a:r>
              <a:rPr lang="en-US" dirty="0"/>
              <a:t>worden.susan@dol.gov</a:t>
            </a:r>
          </a:p>
          <a:p>
            <a:pPr lvl="4"/>
            <a:r>
              <a:rPr lang="en-US" dirty="0"/>
              <a:t>(202) 285.4372</a:t>
            </a:r>
          </a:p>
          <a:p>
            <a:pPr lvl="4"/>
            <a:endParaRPr lang="en-US" dirty="0"/>
          </a:p>
          <a:p>
            <a:r>
              <a:rPr lang="en-US" dirty="0"/>
              <a:t>Kate Daley </a:t>
            </a:r>
            <a:r>
              <a:rPr lang="en-US" dirty="0" err="1"/>
              <a:t>Rolander</a:t>
            </a:r>
            <a:endParaRPr lang="en-US" dirty="0"/>
          </a:p>
          <a:p>
            <a:pPr lvl="1"/>
            <a:r>
              <a:rPr lang="en-US" dirty="0"/>
              <a:t>Workforce Education Specialist</a:t>
            </a:r>
          </a:p>
          <a:p>
            <a:pPr lvl="2"/>
            <a:r>
              <a:rPr lang="en-US" dirty="0"/>
              <a:t>Virginia Commonwealth University</a:t>
            </a:r>
          </a:p>
          <a:p>
            <a:pPr lvl="3"/>
            <a:r>
              <a:rPr lang="en-US" u="sng" dirty="0">
                <a:hlinkClick r:id="rId2"/>
              </a:rPr>
              <a:t>kedaly@vcu.edu</a:t>
            </a:r>
            <a:r>
              <a:rPr lang="en-US" dirty="0"/>
              <a:t> </a:t>
            </a:r>
            <a:endParaRPr lang="en-US" i="0" u="sng" dirty="0"/>
          </a:p>
          <a:p>
            <a:pPr lvl="4"/>
            <a:r>
              <a:rPr lang="en-US" dirty="0"/>
              <a:t>(804) 827-1946</a:t>
            </a:r>
          </a:p>
          <a:p>
            <a:pPr marL="640080" lvl="3" indent="0">
              <a:buNone/>
            </a:pPr>
            <a:endParaRPr lang="en-US" i="0" dirty="0"/>
          </a:p>
          <a:p>
            <a:pPr marL="0" lvl="2">
              <a:spcBef>
                <a:spcPts val="3000"/>
              </a:spcBef>
              <a:buClr>
                <a:schemeClr val="accent2"/>
              </a:buClr>
            </a:pPr>
            <a:r>
              <a:rPr lang="en-US" sz="2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Anna Rice-Wright</a:t>
            </a:r>
          </a:p>
          <a:p>
            <a:pPr lvl="1"/>
            <a:r>
              <a:rPr lang="en-US" dirty="0"/>
              <a:t>TAA State Coordinator</a:t>
            </a:r>
          </a:p>
          <a:p>
            <a:pPr lvl="2"/>
            <a:r>
              <a:rPr lang="en-US" dirty="0"/>
              <a:t>Virginia Employment Commission</a:t>
            </a:r>
          </a:p>
          <a:p>
            <a:pPr lvl="3"/>
            <a:r>
              <a:rPr lang="en-US" i="0" u="sng" dirty="0"/>
              <a:t>Anna.rice-wright@vec.Virginia.gov</a:t>
            </a:r>
          </a:p>
          <a:p>
            <a:pPr lvl="4"/>
            <a:r>
              <a:rPr lang="en-US" dirty="0"/>
              <a:t>(804) 786-8825</a:t>
            </a:r>
          </a:p>
          <a:p>
            <a:pPr marL="640080" lvl="4" indent="0">
              <a:buNone/>
            </a:pPr>
            <a:endParaRPr lang="en-US" dirty="0"/>
          </a:p>
          <a:p>
            <a:pPr marL="640080" lvl="4" indent="0">
              <a:buNone/>
            </a:pPr>
            <a:r>
              <a:rPr lang="en-US" sz="1700" dirty="0"/>
              <a:t>www.pluggedinva.com</a:t>
            </a:r>
            <a:endParaRPr lang="en-US" dirty="0"/>
          </a:p>
          <a:p>
            <a:pPr marL="91440"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8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5209" y="1611235"/>
            <a:ext cx="768569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200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National Adult Education State Directors:</a:t>
            </a:r>
          </a:p>
          <a:p>
            <a:pPr defTabSz="914400">
              <a:lnSpc>
                <a:spcPct val="70000"/>
              </a:lnSpc>
              <a:buClr>
                <a:schemeClr val="accent2"/>
              </a:buClr>
            </a:pPr>
            <a:r>
              <a:rPr lang="en-US" altLang="en-US" sz="2200" dirty="0">
                <a:latin typeface="+mj-lt"/>
                <a:cs typeface="Times New Roman" panose="02020603050405020304" pitchFamily="18" charset="0"/>
                <a:hlinkClick r:id="rId2"/>
              </a:rPr>
              <a:t>www.naepdc.org/members/members_home.html</a:t>
            </a:r>
            <a:r>
              <a:rPr lang="en-US" altLang="en-US" sz="2200" dirty="0">
                <a:latin typeface="+mj-lt"/>
                <a:cs typeface="Segoe UI" panose="020B0502040204020203" pitchFamily="34" charset="0"/>
              </a:rPr>
              <a:t> </a:t>
            </a:r>
            <a:endParaRPr lang="en-US" sz="2200" u="sng" dirty="0">
              <a:solidFill>
                <a:schemeClr val="tx2">
                  <a:lumMod val="90000"/>
                  <a:lumOff val="10000"/>
                </a:schemeClr>
              </a:soli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2515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5209" y="1245475"/>
            <a:ext cx="7685690" cy="334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200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66274" y="2618071"/>
            <a:ext cx="7527155" cy="3738279"/>
          </a:xfrm>
        </p:spPr>
        <p:txBody>
          <a:bodyPr/>
          <a:lstStyle/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State Trade Coordinators: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hlinkClick r:id="rId2"/>
              </a:rPr>
              <a:t>https://www.doleta.gov/tradeact/contacts.cfm#State</a:t>
            </a:r>
            <a:endParaRPr lang="en-US" b="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Regional Trade Coordinators: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https://www.doleta.gov/tradeact/FedContacts_Regional.cfm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5556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Leveraging TAA Data</a:t>
            </a:r>
          </a:p>
          <a:p>
            <a:pPr lvl="2"/>
            <a:r>
              <a:rPr lang="en-US" dirty="0"/>
              <a:t>March 20, 2018, 2-3:30PM Eastern </a:t>
            </a:r>
          </a:p>
        </p:txBody>
      </p:sp>
    </p:spTree>
    <p:extLst>
      <p:ext uri="{BB962C8B-B14F-4D97-AF65-F5344CB8AC3E}">
        <p14:creationId xmlns:p14="http://schemas.microsoft.com/office/powerpoint/2010/main" val="100706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Discussion of </a:t>
            </a:r>
            <a:r>
              <a:rPr lang="en-US" dirty="0" err="1"/>
              <a:t>PluggedinVA</a:t>
            </a:r>
            <a:endParaRPr lang="en-US" dirty="0"/>
          </a:p>
          <a:p>
            <a:r>
              <a:rPr lang="en-US" dirty="0"/>
              <a:t>Partnership with TAA and its resources</a:t>
            </a:r>
          </a:p>
          <a:p>
            <a:r>
              <a:rPr lang="en-US" dirty="0"/>
              <a:t>Considerations for what other states can explore</a:t>
            </a:r>
          </a:p>
          <a:p>
            <a:pPr lvl="1"/>
            <a:r>
              <a:rPr lang="en-US" dirty="0"/>
              <a:t>Partnering with Adult Ed (understands training needs of TAA demographic)</a:t>
            </a:r>
          </a:p>
          <a:p>
            <a:pPr lvl="1"/>
            <a:r>
              <a:rPr lang="en-US" dirty="0"/>
              <a:t>Identifying Employer Needs</a:t>
            </a:r>
          </a:p>
          <a:p>
            <a:pPr lvl="1"/>
            <a:r>
              <a:rPr lang="en-US" dirty="0"/>
              <a:t>Tiered levels of remedial training that is work contextualized</a:t>
            </a:r>
          </a:p>
          <a:p>
            <a:pPr lvl="1"/>
            <a:r>
              <a:rPr lang="en-US" dirty="0"/>
              <a:t>Cohort model</a:t>
            </a:r>
          </a:p>
          <a:p>
            <a:pPr lvl="1"/>
            <a:r>
              <a:rPr lang="en-US" dirty="0"/>
              <a:t>Integration of soft skills and IT Competencies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Kate Daly </a:t>
            </a:r>
            <a:r>
              <a:rPr lang="en-US" dirty="0" err="1">
                <a:effectLst/>
              </a:rPr>
              <a:t>Rolander</a:t>
            </a:r>
            <a:endParaRPr lang="en-US" dirty="0"/>
          </a:p>
          <a:p>
            <a:pPr lvl="1"/>
            <a:r>
              <a:rPr lang="en-US" dirty="0"/>
              <a:t>Workforce Education Specialist</a:t>
            </a:r>
          </a:p>
          <a:p>
            <a:pPr lvl="2"/>
            <a:r>
              <a:rPr lang="en-US" dirty="0"/>
              <a:t>Virginia Adult Learning Resource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Anna Rice-Wright</a:t>
            </a:r>
            <a:endParaRPr lang="en-US" dirty="0"/>
          </a:p>
          <a:p>
            <a:pPr lvl="1"/>
            <a:r>
              <a:rPr lang="en-US" dirty="0"/>
              <a:t>TAA State Coordinator</a:t>
            </a:r>
          </a:p>
          <a:p>
            <a:pPr lvl="2"/>
            <a:r>
              <a:rPr lang="en-US" dirty="0"/>
              <a:t>Virginia Employment Commission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r="8796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62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What are your biggest challenges in developing/identifying effective employer based training in your state?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Foundational skill levels (literacy/numeracy)</a:t>
            </a:r>
          </a:p>
          <a:p>
            <a:r>
              <a:rPr lang="en-US" dirty="0"/>
              <a:t>Soft skills</a:t>
            </a:r>
          </a:p>
          <a:p>
            <a:r>
              <a:rPr lang="en-US" dirty="0"/>
              <a:t>Staff levels</a:t>
            </a:r>
          </a:p>
          <a:p>
            <a:r>
              <a:rPr lang="en-US" dirty="0"/>
              <a:t>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24D9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24D95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25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What resource/strategy would resolve this issue in your mind?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engagement expertise</a:t>
            </a:r>
          </a:p>
          <a:p>
            <a:r>
              <a:rPr lang="en-US" dirty="0"/>
              <a:t>Ability to engage partners to come up with comprehensive solutions/eliminating partner silos</a:t>
            </a:r>
          </a:p>
          <a:p>
            <a:r>
              <a:rPr lang="en-US" dirty="0"/>
              <a:t>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24D9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24D95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04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plugged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700" y="635000"/>
            <a:ext cx="4552950" cy="1352550"/>
          </a:xfrm>
          <a:prstGeom prst="rect">
            <a:avLst/>
          </a:prstGeom>
        </p:spPr>
      </p:pic>
      <p:pic>
        <p:nvPicPr>
          <p:cNvPr id="9" name="Content Placeholder 11" descr="C:\Users\kedaly\Documents\P2P\PIVA\P2P\PIVA Files\PluggedIn VA\Capstone\Capstone projects\Weatherization\Dickenson County Plugged In 2011 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3650" y="819786"/>
            <a:ext cx="3749675" cy="2811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ontent Placeholder 6"/>
          <p:cNvSpPr>
            <a:spLocks noGrp="1"/>
          </p:cNvSpPr>
          <p:nvPr>
            <p:ph type="body" idx="1"/>
          </p:nvPr>
        </p:nvSpPr>
        <p:spPr>
          <a:xfrm>
            <a:off x="623253" y="4322649"/>
            <a:ext cx="7864475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i="0" dirty="0" err="1">
                <a:solidFill>
                  <a:srgbClr val="4F81BD"/>
                </a:solidFill>
                <a:latin typeface="Arial" charset="0"/>
              </a:rPr>
              <a:t>PluggedInVA</a:t>
            </a:r>
            <a:r>
              <a:rPr lang="en-US" sz="2400" i="0" dirty="0">
                <a:solidFill>
                  <a:srgbClr val="4F81BD"/>
                </a:solidFill>
                <a:latin typeface="Arial" charset="0"/>
              </a:rPr>
              <a:t> is a career pathways bridge program that prepares adult learners with the knowledge, skills, and credentials they need to succeed in postsecondary education, training, and high-demand, high-wage careers in the 21st century.</a:t>
            </a:r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Brief History of </a:t>
            </a:r>
            <a:r>
              <a:rPr lang="en-US" dirty="0" err="1"/>
              <a:t>PluggedInVA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95324" y="1825625"/>
            <a:ext cx="8004175" cy="433387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2008</a:t>
            </a:r>
            <a:r>
              <a:rPr lang="en-US" dirty="0"/>
              <a:t>: </a:t>
            </a:r>
            <a:r>
              <a:rPr lang="en-US" dirty="0" err="1"/>
              <a:t>PluggedInVA</a:t>
            </a:r>
            <a:r>
              <a:rPr lang="en-US" dirty="0"/>
              <a:t> development at VCU’s Literacy Institute</a:t>
            </a:r>
          </a:p>
          <a:p>
            <a:r>
              <a:rPr lang="en-US" b="1" dirty="0"/>
              <a:t>2009</a:t>
            </a:r>
            <a:r>
              <a:rPr lang="en-US" dirty="0"/>
              <a:t>: First </a:t>
            </a:r>
            <a:r>
              <a:rPr lang="en-US" dirty="0" err="1"/>
              <a:t>PluggedInVA</a:t>
            </a:r>
            <a:r>
              <a:rPr lang="en-US" dirty="0"/>
              <a:t> pilot began in Feb. in Southwest Virginia in Information Technology</a:t>
            </a:r>
          </a:p>
          <a:p>
            <a:r>
              <a:rPr lang="en-US" b="1" dirty="0"/>
              <a:t>2011-12</a:t>
            </a:r>
            <a:r>
              <a:rPr lang="en-US" dirty="0"/>
              <a:t>: Governor’s Innovation Fund -Expansion to 2 additional sites</a:t>
            </a:r>
          </a:p>
          <a:p>
            <a:r>
              <a:rPr lang="en-US" b="1" dirty="0"/>
              <a:t>2014</a:t>
            </a:r>
            <a:r>
              <a:rPr lang="en-US" dirty="0"/>
              <a:t>: Line item in the VA Governor’s budget – Expansion to 12 additional sites </a:t>
            </a:r>
          </a:p>
          <a:p>
            <a:r>
              <a:rPr lang="en-US" b="1" dirty="0"/>
              <a:t>2013</a:t>
            </a:r>
            <a:r>
              <a:rPr lang="en-US" dirty="0"/>
              <a:t>: Development of models to expand to lower skill levels:</a:t>
            </a:r>
          </a:p>
          <a:p>
            <a:pPr lvl="1"/>
            <a:r>
              <a:rPr lang="en-US" sz="2400" dirty="0" err="1"/>
              <a:t>PluggedInVA</a:t>
            </a:r>
            <a:r>
              <a:rPr lang="en-US" sz="2400" dirty="0"/>
              <a:t> Workforce (5</a:t>
            </a:r>
            <a:r>
              <a:rPr lang="en-US" sz="2400" baseline="30000" dirty="0"/>
              <a:t>th</a:t>
            </a:r>
            <a:r>
              <a:rPr lang="en-US" sz="2400" dirty="0"/>
              <a:t> – 8</a:t>
            </a:r>
            <a:r>
              <a:rPr lang="en-US" sz="2400" baseline="30000" dirty="0"/>
              <a:t>th</a:t>
            </a:r>
            <a:r>
              <a:rPr lang="en-US" sz="2400" dirty="0"/>
              <a:t> grade)</a:t>
            </a:r>
          </a:p>
          <a:p>
            <a:pPr lvl="1"/>
            <a:r>
              <a:rPr lang="en-US" sz="2400" dirty="0" err="1"/>
              <a:t>PluggedInVA</a:t>
            </a:r>
            <a:r>
              <a:rPr lang="en-US" sz="2400" dirty="0"/>
              <a:t> Pathways (literacy – 4</a:t>
            </a:r>
            <a:r>
              <a:rPr lang="en-US" sz="2400" baseline="30000" dirty="0"/>
              <a:t>th</a:t>
            </a:r>
            <a:r>
              <a:rPr lang="en-US" sz="2400" dirty="0"/>
              <a:t> grade)</a:t>
            </a:r>
          </a:p>
          <a:p>
            <a:r>
              <a:rPr lang="en-US" b="1" dirty="0"/>
              <a:t>2013 – 2018</a:t>
            </a:r>
            <a:r>
              <a:rPr lang="en-US" dirty="0"/>
              <a:t>: Expansion through partnerships: TAA; SNAP E&amp;T; DARS, CPID; VCCS Initiatives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419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87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272&quot;/&gt;&lt;/object&gt;&lt;object type=&quot;3&quot; unique_id=&quot;10007&quot;&gt;&lt;property id=&quot;20148&quot; value=&quot;5&quot;/&gt;&lt;property id=&quot;20300&quot; value=&quot;Slide 4&quot;/&gt;&lt;property id=&quot;20307&quot; value=&quot;286&quot;/&gt;&lt;/object&gt;&lt;object type=&quot;3&quot; unique_id=&quot;10008&quot;&gt;&lt;property id=&quot;20148&quot; value=&quot;5&quot;/&gt;&lt;property id=&quot;20300&quot; value=&quot;Slide 5&quot;/&gt;&lt;property id=&quot;20307&quot; value=&quot;274&quot;/&gt;&lt;/object&gt;&lt;object type=&quot;3&quot; unique_id=&quot;10009&quot;&gt;&lt;property id=&quot;20148&quot; value=&quot;5&quot;/&gt;&lt;property id=&quot;20300&quot; value=&quot;Slide 6 - &amp;quot;What are your biggest challenges in developing/identifying effective employer based training in your state?&amp;quot;&quot;/&gt;&lt;property id=&quot;20307&quot; value=&quot;309&quot;/&gt;&lt;/object&gt;&lt;object type=&quot;3&quot; unique_id=&quot;10010&quot;&gt;&lt;property id=&quot;20148&quot; value=&quot;5&quot;/&gt;&lt;property id=&quot;20300&quot; value=&quot;Slide 7 - &amp;quot;What resource/strategy would resolve this issue in your mind?&amp;quot;&quot;/&gt;&lt;property id=&quot;20307&quot; value=&quot;310&quot;/&gt;&lt;/object&gt;&lt;object type=&quot;3&quot; unique_id=&quot;10011&quot;&gt;&lt;property id=&quot;20148&quot; value=&quot;5&quot;/&gt;&lt;property id=&quot;20300&quot; value=&quot;Slide 8&quot;/&gt;&lt;property id=&quot;20307&quot; value=&quot;258&quot;/&gt;&lt;/object&gt;&lt;object type=&quot;3&quot; unique_id=&quot;10012&quot;&gt;&lt;property id=&quot;20148&quot; value=&quot;5&quot;/&gt;&lt;property id=&quot;20300&quot; value=&quot;Slide 9 - &amp;quot;A Very Brief History of PluggedInVA&amp;quot;&quot;/&gt;&lt;property id=&quot;20307&quot; value=&quot;295&quot;/&gt;&lt;/object&gt;&lt;object type=&quot;3&quot; unique_id=&quot;10013&quot;&gt;&lt;property id=&quot;20148&quot; value=&quot;5&quot;/&gt;&lt;property id=&quot;20300&quot; value=&quot;Slide 10 - &amp;quot;Key Elements&amp;quot;&quot;/&gt;&lt;property id=&quot;20307&quot; value=&quot;296&quot;/&gt;&lt;/object&gt;&lt;object type=&quot;3&quot; unique_id=&quot;10014&quot;&gt;&lt;property id=&quot;20148&quot; value=&quot;5&quot;/&gt;&lt;property id=&quot;20300&quot; value=&quot;Slide 11&quot;/&gt;&lt;property id=&quot;20307&quot; value=&quot;297&quot;/&gt;&lt;/object&gt;&lt;object type=&quot;3&quot; unique_id=&quot;10015&quot;&gt;&lt;property id=&quot;20148&quot; value=&quot;5&quot;/&gt;&lt;property id=&quot;20300&quot; value=&quot;Slide 12 - &amp;quot;Capstone Projects&amp;quot;&quot;/&gt;&lt;property id=&quot;20307&quot; value=&quot;313&quot;/&gt;&lt;/object&gt;&lt;object type=&quot;3&quot; unique_id=&quot;10016&quot;&gt;&lt;property id=&quot;20148&quot; value=&quot;5&quot;/&gt;&lt;property id=&quot;20300&quot; value=&quot;Slide 13 - &amp;quot;Partnerships Make it Work&amp;quot;&quot;/&gt;&lt;property id=&quot;20307&quot; value=&quot;298&quot;/&gt;&lt;/object&gt;&lt;object type=&quot;3&quot; unique_id=&quot;10017&quot;&gt;&lt;property id=&quot;20148&quot; value=&quot;5&quot;/&gt;&lt;property id=&quot;20300&quot; value=&quot;Slide 14 - &amp;quot;Business Engagement&amp;quot;&quot;/&gt;&lt;property id=&quot;20307&quot; value=&quot;314&quot;/&gt;&lt;/object&gt;&lt;object type=&quot;3&quot; unique_id=&quot;10018&quot;&gt;&lt;property id=&quot;20148&quot; value=&quot;5&quot;/&gt;&lt;property id=&quot;20300&quot; value=&quot;Slide 15 - &amp;quot;Overall Framework&amp;quot;&quot;/&gt;&lt;property id=&quot;20307&quot; value=&quot;299&quot;/&gt;&lt;/object&gt;&lt;object type=&quot;3&quot; unique_id=&quot;10019&quot;&gt;&lt;property id=&quot;20148&quot; value=&quot;5&quot;/&gt;&lt;property id=&quot;20300&quot; value=&quot;Slide 16 - &amp;quot;PluggedInVA Curriculum&amp;quot;&quot;/&gt;&lt;property id=&quot;20307&quot; value=&quot;300&quot;/&gt;&lt;/object&gt;&lt;object type=&quot;3&quot; unique_id=&quot;10020&quot;&gt;&lt;property id=&quot;20148&quot; value=&quot;5&quot;/&gt;&lt;property id=&quot;20300&quot; value=&quot;Slide 17&quot;/&gt;&lt;property id=&quot;20307&quot; value=&quot;301&quot;/&gt;&lt;/object&gt;&lt;object type=&quot;3&quot; unique_id=&quot;10021&quot;&gt;&lt;property id=&quot;20148&quot; value=&quot;5&quot;/&gt;&lt;property id=&quot;20300&quot; value=&quot;Slide 18&quot;/&gt;&lt;property id=&quot;20307&quot; value=&quot;302&quot;/&gt;&lt;/object&gt;&lt;object type=&quot;3&quot; unique_id=&quot;10022&quot;&gt;&lt;property id=&quot;20148&quot; value=&quot;5&quot;/&gt;&lt;property id=&quot;20300&quot; value=&quot;Slide 19&quot;/&gt;&lt;property id=&quot;20307&quot; value=&quot;303&quot;/&gt;&lt;/object&gt;&lt;object type=&quot;3&quot; unique_id=&quot;10023&quot;&gt;&lt;property id=&quot;20148&quot; value=&quot;5&quot;/&gt;&lt;property id=&quot;20300&quot; value=&quot;Slide 20 - &amp;quot;Expanding the Pipeline from Literacy to Careers&amp;quot;&quot;/&gt;&lt;property id=&quot;20307&quot; value=&quot;304&quot;/&gt;&lt;/object&gt;&lt;object type=&quot;3&quot; unique_id=&quot;10024&quot;&gt;&lt;property id=&quot;20148&quot; value=&quot;5&quot;/&gt;&lt;property id=&quot;20300&quot; value=&quot;Slide 21 - &amp;quot;TAA/NRCC Project Managing multiple levels and cohorts&amp;quot;&quot;/&gt;&lt;property id=&quot;20307&quot; value=&quot;305&quot;/&gt;&lt;/object&gt;&lt;object type=&quot;3&quot; unique_id=&quot;10025&quot;&gt;&lt;property id=&quot;20148&quot; value=&quot;5&quot;/&gt;&lt;property id=&quot;20300&quot; value=&quot;Slide 22 - &amp;quot;TAA/NRCC Project Outcomes after one semester…&amp;quot;&quot;/&gt;&lt;property id=&quot;20307&quot; value=&quot;306&quot;/&gt;&lt;/object&gt;&lt;object type=&quot;3&quot; unique_id=&quot;10026&quot;&gt;&lt;property id=&quot;20148&quot; value=&quot;5&quot;/&gt;&lt;property id=&quot;20300&quot; value=&quot;Slide 23 - &amp;quot;Outcomes&amp;quot;&quot;/&gt;&lt;property id=&quot;20307&quot; value=&quot;307&quot;/&gt;&lt;/object&gt;&lt;object type=&quot;3&quot; unique_id=&quot;10027&quot;&gt;&lt;property id=&quot;20148&quot; value=&quot;5&quot;/&gt;&lt;property id=&quot;20300&quot; value=&quot;Slide 24&quot;/&gt;&lt;property id=&quot;20307&quot; value=&quot;308&quot;/&gt;&lt;/object&gt;&lt;object type=&quot;3&quot; unique_id=&quot;10028&quot;&gt;&lt;property id=&quot;20148&quot; value=&quot;5&quot;/&gt;&lt;property id=&quot;20300&quot; value=&quot;Slide 25&quot;/&gt;&lt;property id=&quot;20307&quot; value=&quot;284&quot;/&gt;&lt;/object&gt;&lt;object type=&quot;3&quot; unique_id=&quot;10029&quot;&gt;&lt;property id=&quot;20148&quot; value=&quot;5&quot;/&gt;&lt;property id=&quot;20300&quot; value=&quot;Slide 26&quot;/&gt;&lt;property id=&quot;20307&quot; value=&quot;281&quot;/&gt;&lt;/object&gt;&lt;object type=&quot;3&quot; unique_id=&quot;10030&quot;&gt;&lt;property id=&quot;20148&quot; value=&quot;5&quot;/&gt;&lt;property id=&quot;20300&quot; value=&quot;Slide 27&quot;/&gt;&lt;property id=&quot;20307&quot; value=&quot;290&quot;/&gt;&lt;/object&gt;&lt;object type=&quot;3&quot; unique_id=&quot;10031&quot;&gt;&lt;property id=&quot;20148&quot; value=&quot;5&quot;/&gt;&lt;property id=&quot;20300&quot; value=&quot;Slide 28&quot;/&gt;&lt;property id=&quot;20307&quot; value=&quot;311&quot;/&gt;&lt;/object&gt;&lt;object type=&quot;3&quot; unique_id=&quot;10032&quot;&gt;&lt;property id=&quot;20148&quot; value=&quot;5&quot;/&gt;&lt;property id=&quot;20300&quot; value=&quot;Slide 29&quot;/&gt;&lt;property id=&quot;20307&quot; value=&quot;289&quot;/&gt;&lt;/object&gt;&lt;object type=&quot;3&quot; unique_id=&quot;10033&quot;&gt;&lt;property id=&quot;20148&quot; value=&quot;5&quot;/&gt;&lt;property id=&quot;20300&quot; value=&quot;Slide 30&quot;/&gt;&lt;property id=&quot;20307&quot; value=&quot;312&quot;/&gt;&lt;/object&gt;&lt;object type=&quot;3&quot; unique_id=&quot;10034&quot;&gt;&lt;property id=&quot;20148&quot; value=&quot;5&quot;/&gt;&lt;property id=&quot;20300&quot; value=&quot;Slide 31&quot;/&gt;&lt;property id=&quot;20307&quot; value=&quot;282&quot;/&gt;&lt;/object&gt;&lt;/object&gt;&lt;object type=&quot;8&quot; unique_id=&quot;100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CF015E-6999-426A-BC7D-409AC2FCC986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4799</TotalTime>
  <Words>1029</Words>
  <Application>Microsoft Office PowerPoint</Application>
  <PresentationFormat>On-screen Show (4:3)</PresentationFormat>
  <Paragraphs>251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Arial Unicode MS</vt:lpstr>
      <vt:lpstr>Calibri</vt:lpstr>
      <vt:lpstr>Courier New</vt:lpstr>
      <vt:lpstr>Impact</vt:lpstr>
      <vt:lpstr>Segoe UI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your biggest challenges in developing/identifying effective employer based training in your state?</vt:lpstr>
      <vt:lpstr>What resource/strategy would resolve this issue in your mind?</vt:lpstr>
      <vt:lpstr>PowerPoint Presentation</vt:lpstr>
      <vt:lpstr>A Very Brief History of PluggedInVA</vt:lpstr>
      <vt:lpstr>Key Elements</vt:lpstr>
      <vt:lpstr>PowerPoint Presentation</vt:lpstr>
      <vt:lpstr>Capstone Projects</vt:lpstr>
      <vt:lpstr>Partnerships Make it Work</vt:lpstr>
      <vt:lpstr>Business Engagement</vt:lpstr>
      <vt:lpstr>Overall Framework</vt:lpstr>
      <vt:lpstr>PluggedInVA Curriculum</vt:lpstr>
      <vt:lpstr>PowerPoint Presentation</vt:lpstr>
      <vt:lpstr>PowerPoint Presentation</vt:lpstr>
      <vt:lpstr>PowerPoint Presentation</vt:lpstr>
      <vt:lpstr>Expanding the Pipeline from Literacy to Careers</vt:lpstr>
      <vt:lpstr>TAA/NRCC Project Managing multiple levels and cohorts</vt:lpstr>
      <vt:lpstr>TAA/NRCC Project Outcomes after one semester…</vt:lpstr>
      <vt:lpstr>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Jonathan Vehlow</cp:lastModifiedBy>
  <cp:revision>197</cp:revision>
  <dcterms:created xsi:type="dcterms:W3CDTF">2017-06-21T17:13:53Z</dcterms:created>
  <dcterms:modified xsi:type="dcterms:W3CDTF">2018-02-06T14:09:42Z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