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85" r:id="rId2"/>
    <p:sldId id="287" r:id="rId3"/>
    <p:sldId id="322" r:id="rId4"/>
    <p:sldId id="341" r:id="rId5"/>
    <p:sldId id="335" r:id="rId6"/>
    <p:sldId id="326" r:id="rId7"/>
    <p:sldId id="328" r:id="rId8"/>
    <p:sldId id="329" r:id="rId9"/>
    <p:sldId id="307" r:id="rId10"/>
    <p:sldId id="294" r:id="rId11"/>
    <p:sldId id="298" r:id="rId12"/>
    <p:sldId id="319" r:id="rId13"/>
    <p:sldId id="299" r:id="rId14"/>
    <p:sldId id="300" r:id="rId15"/>
    <p:sldId id="301" r:id="rId16"/>
    <p:sldId id="302" r:id="rId17"/>
    <p:sldId id="303" r:id="rId18"/>
    <p:sldId id="304" r:id="rId19"/>
    <p:sldId id="305" r:id="rId20"/>
    <p:sldId id="308" r:id="rId21"/>
    <p:sldId id="306" r:id="rId22"/>
    <p:sldId id="311" r:id="rId23"/>
    <p:sldId id="312" r:id="rId24"/>
    <p:sldId id="313" r:id="rId25"/>
    <p:sldId id="315" r:id="rId26"/>
    <p:sldId id="316" r:id="rId27"/>
    <p:sldId id="317" r:id="rId28"/>
    <p:sldId id="340" r:id="rId29"/>
    <p:sldId id="338" r:id="rId30"/>
    <p:sldId id="331" r:id="rId31"/>
    <p:sldId id="339" r:id="rId32"/>
    <p:sldId id="342" r:id="rId33"/>
  </p:sldIdLst>
  <p:sldSz cx="9144000" cy="6858000" type="screen4x3"/>
  <p:notesSz cx="6858000" cy="91440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5">
          <p15:clr>
            <a:srgbClr val="A4A3A4"/>
          </p15:clr>
        </p15:guide>
        <p15:guide id="4" pos="29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9BFF"/>
    <a:srgbClr val="D9D9D9"/>
    <a:srgbClr val="2C2C84"/>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77" autoAdjust="0"/>
    <p:restoredTop sz="83803" autoAdjust="0"/>
  </p:normalViewPr>
  <p:slideViewPr>
    <p:cSldViewPr snapToGrid="0" snapToObjects="1">
      <p:cViewPr varScale="1">
        <p:scale>
          <a:sx n="60" d="100"/>
          <a:sy n="60" d="100"/>
        </p:scale>
        <p:origin x="1524" y="78"/>
      </p:cViewPr>
      <p:guideLst>
        <p:guide orient="horz" pos="2160"/>
        <p:guide pos="2880"/>
        <p:guide orient="horz" pos="2165"/>
        <p:guide pos="2942"/>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4B235B-72BD-441D-B49D-1721B6A71699}"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US"/>
        </a:p>
      </dgm:t>
    </dgm:pt>
    <dgm:pt modelId="{65A85896-D258-4376-975A-6FAB78FA29BB}">
      <dgm:prSet phldrT="[Text]"/>
      <dgm:spPr/>
      <dgm:t>
        <a:bodyPr/>
        <a:lstStyle/>
        <a:p>
          <a:r>
            <a:rPr lang="en-US" dirty="0"/>
            <a:t>Strategy</a:t>
          </a:r>
        </a:p>
      </dgm:t>
    </dgm:pt>
    <dgm:pt modelId="{8312F2EC-D2CD-46D9-8924-C29C8D68EB10}" type="parTrans" cxnId="{124E58F3-8749-4689-A38B-EF789C644BFD}">
      <dgm:prSet/>
      <dgm:spPr/>
      <dgm:t>
        <a:bodyPr/>
        <a:lstStyle/>
        <a:p>
          <a:endParaRPr lang="en-US"/>
        </a:p>
      </dgm:t>
    </dgm:pt>
    <dgm:pt modelId="{F6670567-C121-4893-97E5-DD86432024DF}" type="sibTrans" cxnId="{124E58F3-8749-4689-A38B-EF789C644BFD}">
      <dgm:prSet/>
      <dgm:spPr/>
      <dgm:t>
        <a:bodyPr/>
        <a:lstStyle/>
        <a:p>
          <a:endParaRPr lang="en-US"/>
        </a:p>
      </dgm:t>
    </dgm:pt>
    <dgm:pt modelId="{4D5190F6-1EB7-4307-B7CE-361FD9F5F27A}">
      <dgm:prSet phldrT="[Text]"/>
      <dgm:spPr/>
      <dgm:t>
        <a:bodyPr/>
        <a:lstStyle/>
        <a:p>
          <a:r>
            <a:rPr lang="en-US" dirty="0"/>
            <a:t>Chemistry</a:t>
          </a:r>
        </a:p>
      </dgm:t>
    </dgm:pt>
    <dgm:pt modelId="{5DF33D05-D3C9-4750-8717-9058A618E5F9}" type="parTrans" cxnId="{7829B165-A2E9-464D-AA4B-6CA89A3AA2BD}">
      <dgm:prSet/>
      <dgm:spPr/>
      <dgm:t>
        <a:bodyPr/>
        <a:lstStyle/>
        <a:p>
          <a:endParaRPr lang="en-US"/>
        </a:p>
      </dgm:t>
    </dgm:pt>
    <dgm:pt modelId="{56498EA3-23CE-4DB6-91B4-223CF76249E2}" type="sibTrans" cxnId="{7829B165-A2E9-464D-AA4B-6CA89A3AA2BD}">
      <dgm:prSet/>
      <dgm:spPr/>
      <dgm:t>
        <a:bodyPr/>
        <a:lstStyle/>
        <a:p>
          <a:endParaRPr lang="en-US"/>
        </a:p>
      </dgm:t>
    </dgm:pt>
    <dgm:pt modelId="{46DCB836-0A9A-4D33-B5B7-20FD3ACE7A0A}">
      <dgm:prSet phldrT="[Text]"/>
      <dgm:spPr/>
      <dgm:t>
        <a:bodyPr/>
        <a:lstStyle/>
        <a:p>
          <a:r>
            <a:rPr lang="en-US" dirty="0"/>
            <a:t>Operational Management</a:t>
          </a:r>
        </a:p>
      </dgm:t>
    </dgm:pt>
    <dgm:pt modelId="{467FAF1D-DE06-44B4-9490-29E47D78CCBE}" type="parTrans" cxnId="{986F2EEE-A055-4739-A15E-4F40EFA4E9A4}">
      <dgm:prSet/>
      <dgm:spPr/>
      <dgm:t>
        <a:bodyPr/>
        <a:lstStyle/>
        <a:p>
          <a:endParaRPr lang="en-US"/>
        </a:p>
      </dgm:t>
    </dgm:pt>
    <dgm:pt modelId="{3C501B54-725B-490F-9398-220E44A0F7D7}" type="sibTrans" cxnId="{986F2EEE-A055-4739-A15E-4F40EFA4E9A4}">
      <dgm:prSet/>
      <dgm:spPr/>
      <dgm:t>
        <a:bodyPr/>
        <a:lstStyle/>
        <a:p>
          <a:endParaRPr lang="en-US"/>
        </a:p>
      </dgm:t>
    </dgm:pt>
    <dgm:pt modelId="{118149FC-5E0C-496D-98E6-0C90BC8C405B}" type="pres">
      <dgm:prSet presAssocID="{4C4B235B-72BD-441D-B49D-1721B6A71699}" presName="Name0" presStyleCnt="0">
        <dgm:presLayoutVars>
          <dgm:chMax val="7"/>
          <dgm:chPref val="7"/>
          <dgm:dir/>
          <dgm:animLvl val="lvl"/>
        </dgm:presLayoutVars>
      </dgm:prSet>
      <dgm:spPr/>
    </dgm:pt>
    <dgm:pt modelId="{AF5A294C-CB7B-4856-9044-479C90890BAF}" type="pres">
      <dgm:prSet presAssocID="{65A85896-D258-4376-975A-6FAB78FA29BB}" presName="Accent1" presStyleCnt="0"/>
      <dgm:spPr/>
    </dgm:pt>
    <dgm:pt modelId="{35326E1B-566C-4534-9E8D-63C1122758FE}" type="pres">
      <dgm:prSet presAssocID="{65A85896-D258-4376-975A-6FAB78FA29BB}" presName="Accent" presStyleLbl="node1" presStyleIdx="0" presStyleCnt="3"/>
      <dgm:spPr>
        <a:solidFill>
          <a:srgbClr val="6699CC"/>
        </a:solidFill>
      </dgm:spPr>
    </dgm:pt>
    <dgm:pt modelId="{393C8E2E-5AF6-47F2-BA6A-5DA9ABDDDEC2}" type="pres">
      <dgm:prSet presAssocID="{65A85896-D258-4376-975A-6FAB78FA29BB}" presName="Parent1" presStyleLbl="revTx" presStyleIdx="0" presStyleCnt="3">
        <dgm:presLayoutVars>
          <dgm:chMax val="1"/>
          <dgm:chPref val="1"/>
          <dgm:bulletEnabled val="1"/>
        </dgm:presLayoutVars>
      </dgm:prSet>
      <dgm:spPr/>
    </dgm:pt>
    <dgm:pt modelId="{F74AF200-ADFD-4588-B93D-189B7AED562A}" type="pres">
      <dgm:prSet presAssocID="{4D5190F6-1EB7-4307-B7CE-361FD9F5F27A}" presName="Accent2" presStyleCnt="0"/>
      <dgm:spPr/>
    </dgm:pt>
    <dgm:pt modelId="{982DF46D-D5E4-43B0-8016-B4CFA100C488}" type="pres">
      <dgm:prSet presAssocID="{4D5190F6-1EB7-4307-B7CE-361FD9F5F27A}" presName="Accent" presStyleLbl="node1" presStyleIdx="1" presStyleCnt="3"/>
      <dgm:spPr>
        <a:solidFill>
          <a:srgbClr val="6699CC"/>
        </a:solidFill>
      </dgm:spPr>
    </dgm:pt>
    <dgm:pt modelId="{9A64B232-00C1-4C4B-B798-06B11B1CF9C1}" type="pres">
      <dgm:prSet presAssocID="{4D5190F6-1EB7-4307-B7CE-361FD9F5F27A}" presName="Parent2" presStyleLbl="revTx" presStyleIdx="1" presStyleCnt="3">
        <dgm:presLayoutVars>
          <dgm:chMax val="1"/>
          <dgm:chPref val="1"/>
          <dgm:bulletEnabled val="1"/>
        </dgm:presLayoutVars>
      </dgm:prSet>
      <dgm:spPr/>
    </dgm:pt>
    <dgm:pt modelId="{A0D19942-CF9E-40B5-B024-C09EFD2FE49B}" type="pres">
      <dgm:prSet presAssocID="{46DCB836-0A9A-4D33-B5B7-20FD3ACE7A0A}" presName="Accent3" presStyleCnt="0"/>
      <dgm:spPr/>
    </dgm:pt>
    <dgm:pt modelId="{20D33DC7-3FC4-4758-8CC6-E751EBC7003F}" type="pres">
      <dgm:prSet presAssocID="{46DCB836-0A9A-4D33-B5B7-20FD3ACE7A0A}" presName="Accent" presStyleLbl="node1" presStyleIdx="2" presStyleCnt="3"/>
      <dgm:spPr>
        <a:solidFill>
          <a:srgbClr val="6699CC"/>
        </a:solidFill>
      </dgm:spPr>
    </dgm:pt>
    <dgm:pt modelId="{AF00360C-E4A5-4D0D-B984-1E177B8BE46E}" type="pres">
      <dgm:prSet presAssocID="{46DCB836-0A9A-4D33-B5B7-20FD3ACE7A0A}" presName="Parent3" presStyleLbl="revTx" presStyleIdx="2" presStyleCnt="3">
        <dgm:presLayoutVars>
          <dgm:chMax val="1"/>
          <dgm:chPref val="1"/>
          <dgm:bulletEnabled val="1"/>
        </dgm:presLayoutVars>
      </dgm:prSet>
      <dgm:spPr/>
    </dgm:pt>
  </dgm:ptLst>
  <dgm:cxnLst>
    <dgm:cxn modelId="{D442BB01-7A89-488A-B29D-D2E9E3896596}" type="presOf" srcId="{65A85896-D258-4376-975A-6FAB78FA29BB}" destId="{393C8E2E-5AF6-47F2-BA6A-5DA9ABDDDEC2}" srcOrd="0" destOrd="0" presId="urn:microsoft.com/office/officeart/2009/layout/CircleArrowProcess"/>
    <dgm:cxn modelId="{545BFB01-7CDF-429A-A35F-0FF24E26285C}" type="presOf" srcId="{4D5190F6-1EB7-4307-B7CE-361FD9F5F27A}" destId="{9A64B232-00C1-4C4B-B798-06B11B1CF9C1}" srcOrd="0" destOrd="0" presId="urn:microsoft.com/office/officeart/2009/layout/CircleArrowProcess"/>
    <dgm:cxn modelId="{0F37E42E-1EC1-4D69-9218-62CD98A628E5}" type="presOf" srcId="{4C4B235B-72BD-441D-B49D-1721B6A71699}" destId="{118149FC-5E0C-496D-98E6-0C90BC8C405B}" srcOrd="0" destOrd="0" presId="urn:microsoft.com/office/officeart/2009/layout/CircleArrowProcess"/>
    <dgm:cxn modelId="{1CE2E263-D64D-402D-B7C4-1D2A86180D96}" type="presOf" srcId="{46DCB836-0A9A-4D33-B5B7-20FD3ACE7A0A}" destId="{AF00360C-E4A5-4D0D-B984-1E177B8BE46E}" srcOrd="0" destOrd="0" presId="urn:microsoft.com/office/officeart/2009/layout/CircleArrowProcess"/>
    <dgm:cxn modelId="{7829B165-A2E9-464D-AA4B-6CA89A3AA2BD}" srcId="{4C4B235B-72BD-441D-B49D-1721B6A71699}" destId="{4D5190F6-1EB7-4307-B7CE-361FD9F5F27A}" srcOrd="1" destOrd="0" parTransId="{5DF33D05-D3C9-4750-8717-9058A618E5F9}" sibTransId="{56498EA3-23CE-4DB6-91B4-223CF76249E2}"/>
    <dgm:cxn modelId="{986F2EEE-A055-4739-A15E-4F40EFA4E9A4}" srcId="{4C4B235B-72BD-441D-B49D-1721B6A71699}" destId="{46DCB836-0A9A-4D33-B5B7-20FD3ACE7A0A}" srcOrd="2" destOrd="0" parTransId="{467FAF1D-DE06-44B4-9490-29E47D78CCBE}" sibTransId="{3C501B54-725B-490F-9398-220E44A0F7D7}"/>
    <dgm:cxn modelId="{124E58F3-8749-4689-A38B-EF789C644BFD}" srcId="{4C4B235B-72BD-441D-B49D-1721B6A71699}" destId="{65A85896-D258-4376-975A-6FAB78FA29BB}" srcOrd="0" destOrd="0" parTransId="{8312F2EC-D2CD-46D9-8924-C29C8D68EB10}" sibTransId="{F6670567-C121-4893-97E5-DD86432024DF}"/>
    <dgm:cxn modelId="{8868AD11-DE8B-47F5-8146-4A7D279CFFA8}" type="presParOf" srcId="{118149FC-5E0C-496D-98E6-0C90BC8C405B}" destId="{AF5A294C-CB7B-4856-9044-479C90890BAF}" srcOrd="0" destOrd="0" presId="urn:microsoft.com/office/officeart/2009/layout/CircleArrowProcess"/>
    <dgm:cxn modelId="{2500F61C-5912-4D0C-A9E4-CAC80E582D39}" type="presParOf" srcId="{AF5A294C-CB7B-4856-9044-479C90890BAF}" destId="{35326E1B-566C-4534-9E8D-63C1122758FE}" srcOrd="0" destOrd="0" presId="urn:microsoft.com/office/officeart/2009/layout/CircleArrowProcess"/>
    <dgm:cxn modelId="{19D993F7-2B24-42D6-AF29-15863170B849}" type="presParOf" srcId="{118149FC-5E0C-496D-98E6-0C90BC8C405B}" destId="{393C8E2E-5AF6-47F2-BA6A-5DA9ABDDDEC2}" srcOrd="1" destOrd="0" presId="urn:microsoft.com/office/officeart/2009/layout/CircleArrowProcess"/>
    <dgm:cxn modelId="{54BFC465-55A9-42EB-A28F-62A943D20171}" type="presParOf" srcId="{118149FC-5E0C-496D-98E6-0C90BC8C405B}" destId="{F74AF200-ADFD-4588-B93D-189B7AED562A}" srcOrd="2" destOrd="0" presId="urn:microsoft.com/office/officeart/2009/layout/CircleArrowProcess"/>
    <dgm:cxn modelId="{90AD7EAF-46D4-484F-BEEB-C0B5CA052281}" type="presParOf" srcId="{F74AF200-ADFD-4588-B93D-189B7AED562A}" destId="{982DF46D-D5E4-43B0-8016-B4CFA100C488}" srcOrd="0" destOrd="0" presId="urn:microsoft.com/office/officeart/2009/layout/CircleArrowProcess"/>
    <dgm:cxn modelId="{C87E701B-EF28-4D91-8E87-3B23E3100739}" type="presParOf" srcId="{118149FC-5E0C-496D-98E6-0C90BC8C405B}" destId="{9A64B232-00C1-4C4B-B798-06B11B1CF9C1}" srcOrd="3" destOrd="0" presId="urn:microsoft.com/office/officeart/2009/layout/CircleArrowProcess"/>
    <dgm:cxn modelId="{06B831C9-71AA-4138-898E-6C08BADFAF22}" type="presParOf" srcId="{118149FC-5E0C-496D-98E6-0C90BC8C405B}" destId="{A0D19942-CF9E-40B5-B024-C09EFD2FE49B}" srcOrd="4" destOrd="0" presId="urn:microsoft.com/office/officeart/2009/layout/CircleArrowProcess"/>
    <dgm:cxn modelId="{D4D5D34C-92DC-41C8-9D21-A38F360E96D1}" type="presParOf" srcId="{A0D19942-CF9E-40B5-B024-C09EFD2FE49B}" destId="{20D33DC7-3FC4-4758-8CC6-E751EBC7003F}" srcOrd="0" destOrd="0" presId="urn:microsoft.com/office/officeart/2009/layout/CircleArrowProcess"/>
    <dgm:cxn modelId="{481D1080-1B66-4B42-8F61-2E6176AE22E2}" type="presParOf" srcId="{118149FC-5E0C-496D-98E6-0C90BC8C405B}" destId="{AF00360C-E4A5-4D0D-B984-1E177B8BE46E}"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CDDF41-BA19-4740-AE5E-85F55B98BF58}" type="doc">
      <dgm:prSet loTypeId="urn:microsoft.com/office/officeart/2005/8/layout/equation2" loCatId="relationship" qsTypeId="urn:microsoft.com/office/officeart/2005/8/quickstyle/simple1" qsCatId="simple" csTypeId="urn:microsoft.com/office/officeart/2005/8/colors/colorful5" csCatId="colorful" phldr="1"/>
      <dgm:spPr/>
    </dgm:pt>
    <dgm:pt modelId="{50CD9264-14A7-4EA9-A873-9CAC5015EA6F}">
      <dgm:prSet phldrT="[Text]"/>
      <dgm:spPr/>
      <dgm:t>
        <a:bodyPr/>
        <a:lstStyle/>
        <a:p>
          <a:r>
            <a:rPr lang="en-US" dirty="0"/>
            <a:t>Career Pathway</a:t>
          </a:r>
        </a:p>
      </dgm:t>
    </dgm:pt>
    <dgm:pt modelId="{26064203-FBEA-4AEB-BE2D-E4C8EC5556B9}" type="parTrans" cxnId="{CD579E08-F9FB-48BF-8B0F-9270FCF727D5}">
      <dgm:prSet/>
      <dgm:spPr/>
      <dgm:t>
        <a:bodyPr/>
        <a:lstStyle/>
        <a:p>
          <a:endParaRPr lang="en-US"/>
        </a:p>
      </dgm:t>
    </dgm:pt>
    <dgm:pt modelId="{6C7D4D89-40F8-4AC2-BE81-1C1D0E85A968}" type="sibTrans" cxnId="{CD579E08-F9FB-48BF-8B0F-9270FCF727D5}">
      <dgm:prSet/>
      <dgm:spPr/>
      <dgm:t>
        <a:bodyPr/>
        <a:lstStyle/>
        <a:p>
          <a:endParaRPr lang="en-US" dirty="0"/>
        </a:p>
      </dgm:t>
    </dgm:pt>
    <dgm:pt modelId="{6C837F44-3DC9-45DA-866B-9FB7DCCD4364}">
      <dgm:prSet phldrT="[Text]"/>
      <dgm:spPr/>
      <dgm:t>
        <a:bodyPr/>
        <a:lstStyle/>
        <a:p>
          <a:r>
            <a:rPr lang="en-US" dirty="0"/>
            <a:t>WTCS Student Success Center</a:t>
          </a:r>
        </a:p>
      </dgm:t>
    </dgm:pt>
    <dgm:pt modelId="{86411AE6-1B74-4641-B071-B20E2913D4F9}" type="parTrans" cxnId="{C042FFCD-B5FF-4FBD-82D8-D96E266D87E1}">
      <dgm:prSet/>
      <dgm:spPr/>
      <dgm:t>
        <a:bodyPr/>
        <a:lstStyle/>
        <a:p>
          <a:endParaRPr lang="en-US"/>
        </a:p>
      </dgm:t>
    </dgm:pt>
    <dgm:pt modelId="{03DB7625-7272-44A2-9B7A-62D228861B19}" type="sibTrans" cxnId="{C042FFCD-B5FF-4FBD-82D8-D96E266D87E1}">
      <dgm:prSet/>
      <dgm:spPr/>
      <dgm:t>
        <a:bodyPr/>
        <a:lstStyle/>
        <a:p>
          <a:endParaRPr lang="en-US"/>
        </a:p>
      </dgm:t>
    </dgm:pt>
    <dgm:pt modelId="{A5E8448B-4573-44E0-A3B5-F4F17B773223}">
      <dgm:prSet phldrT="[Text]"/>
      <dgm:spPr/>
      <dgm:t>
        <a:bodyPr/>
        <a:lstStyle/>
        <a:p>
          <a:r>
            <a:rPr lang="en-US" dirty="0"/>
            <a:t>Guided Pathway</a:t>
          </a:r>
        </a:p>
      </dgm:t>
    </dgm:pt>
    <dgm:pt modelId="{C67B6C7E-FD30-47CF-A2C7-A0B5063D9D75}" type="parTrans" cxnId="{B8672490-338F-489E-B4FB-3756AFD5E24B}">
      <dgm:prSet/>
      <dgm:spPr/>
      <dgm:t>
        <a:bodyPr/>
        <a:lstStyle/>
        <a:p>
          <a:endParaRPr lang="en-US"/>
        </a:p>
      </dgm:t>
    </dgm:pt>
    <dgm:pt modelId="{5C8683E3-593C-4AEA-8FE9-0BB8B96EB06B}" type="sibTrans" cxnId="{B8672490-338F-489E-B4FB-3756AFD5E24B}">
      <dgm:prSet/>
      <dgm:spPr/>
      <dgm:t>
        <a:bodyPr/>
        <a:lstStyle/>
        <a:p>
          <a:endParaRPr lang="en-US" dirty="0"/>
        </a:p>
      </dgm:t>
    </dgm:pt>
    <dgm:pt modelId="{FB6B05C7-DA76-4296-ABAA-8306EF93FCB5}" type="pres">
      <dgm:prSet presAssocID="{07CDDF41-BA19-4740-AE5E-85F55B98BF58}" presName="Name0" presStyleCnt="0">
        <dgm:presLayoutVars>
          <dgm:dir/>
          <dgm:resizeHandles val="exact"/>
        </dgm:presLayoutVars>
      </dgm:prSet>
      <dgm:spPr/>
    </dgm:pt>
    <dgm:pt modelId="{C6450B51-1391-4863-8554-5F9F218A5235}" type="pres">
      <dgm:prSet presAssocID="{07CDDF41-BA19-4740-AE5E-85F55B98BF58}" presName="vNodes" presStyleCnt="0"/>
      <dgm:spPr/>
    </dgm:pt>
    <dgm:pt modelId="{07376172-BC62-4DD8-8A4E-1CE5ED40E34A}" type="pres">
      <dgm:prSet presAssocID="{50CD9264-14A7-4EA9-A873-9CAC5015EA6F}" presName="node" presStyleLbl="node1" presStyleIdx="0" presStyleCnt="3" custLinFactX="-69404" custLinFactY="82632" custLinFactNeighborX="-100000" custLinFactNeighborY="100000">
        <dgm:presLayoutVars>
          <dgm:bulletEnabled val="1"/>
        </dgm:presLayoutVars>
      </dgm:prSet>
      <dgm:spPr/>
    </dgm:pt>
    <dgm:pt modelId="{890B202E-C8E4-4DD2-B3C1-E78FE0065AF8}" type="pres">
      <dgm:prSet presAssocID="{6C7D4D89-40F8-4AC2-BE81-1C1D0E85A968}" presName="spacerT" presStyleCnt="0"/>
      <dgm:spPr/>
    </dgm:pt>
    <dgm:pt modelId="{15A39811-C29A-448E-968F-5F54E13FAF16}" type="pres">
      <dgm:prSet presAssocID="{6C7D4D89-40F8-4AC2-BE81-1C1D0E85A968}" presName="sibTrans" presStyleLbl="sibTrans2D1" presStyleIdx="0" presStyleCnt="2" custLinFactNeighborX="-63464" custLinFactNeighborY="34333"/>
      <dgm:spPr/>
    </dgm:pt>
    <dgm:pt modelId="{B856336B-F73C-42EA-8AE5-E4367DADD99B}" type="pres">
      <dgm:prSet presAssocID="{6C7D4D89-40F8-4AC2-BE81-1C1D0E85A968}" presName="spacerB" presStyleCnt="0"/>
      <dgm:spPr/>
    </dgm:pt>
    <dgm:pt modelId="{75D5D95C-E2B8-4CDE-A1A1-B02BA8B97323}" type="pres">
      <dgm:prSet presAssocID="{A5E8448B-4573-44E0-A3B5-F4F17B773223}" presName="node" presStyleLbl="node1" presStyleIdx="1" presStyleCnt="3" custLinFactY="-75732" custLinFactNeighborX="68849" custLinFactNeighborY="-100000">
        <dgm:presLayoutVars>
          <dgm:bulletEnabled val="1"/>
        </dgm:presLayoutVars>
      </dgm:prSet>
      <dgm:spPr/>
    </dgm:pt>
    <dgm:pt modelId="{2661F4DC-6B36-4519-80D1-38CB7C458A8E}" type="pres">
      <dgm:prSet presAssocID="{07CDDF41-BA19-4740-AE5E-85F55B98BF58}" presName="sibTransLast" presStyleLbl="sibTrans2D1" presStyleIdx="1" presStyleCnt="2" custScaleX="108679" custLinFactNeighborX="-9730" custLinFactNeighborY="2498"/>
      <dgm:spPr/>
    </dgm:pt>
    <dgm:pt modelId="{E455DFB5-8C8B-4E12-8C72-96038CCFED3F}" type="pres">
      <dgm:prSet presAssocID="{07CDDF41-BA19-4740-AE5E-85F55B98BF58}" presName="connectorText" presStyleLbl="sibTrans2D1" presStyleIdx="1" presStyleCnt="2"/>
      <dgm:spPr/>
    </dgm:pt>
    <dgm:pt modelId="{4588AA55-76A3-4E34-9C74-2FACBE2DAC01}" type="pres">
      <dgm:prSet presAssocID="{07CDDF41-BA19-4740-AE5E-85F55B98BF58}" presName="lastNode" presStyleLbl="node1" presStyleIdx="2" presStyleCnt="3" custLinFactX="19716" custLinFactNeighborX="100000" custLinFactNeighborY="-929">
        <dgm:presLayoutVars>
          <dgm:bulletEnabled val="1"/>
        </dgm:presLayoutVars>
      </dgm:prSet>
      <dgm:spPr/>
    </dgm:pt>
  </dgm:ptLst>
  <dgm:cxnLst>
    <dgm:cxn modelId="{CD579E08-F9FB-48BF-8B0F-9270FCF727D5}" srcId="{07CDDF41-BA19-4740-AE5E-85F55B98BF58}" destId="{50CD9264-14A7-4EA9-A873-9CAC5015EA6F}" srcOrd="0" destOrd="0" parTransId="{26064203-FBEA-4AEB-BE2D-E4C8EC5556B9}" sibTransId="{6C7D4D89-40F8-4AC2-BE81-1C1D0E85A968}"/>
    <dgm:cxn modelId="{8F63F65B-A6E0-4050-84A4-7909B793EB83}" type="presOf" srcId="{50CD9264-14A7-4EA9-A873-9CAC5015EA6F}" destId="{07376172-BC62-4DD8-8A4E-1CE5ED40E34A}" srcOrd="0" destOrd="0" presId="urn:microsoft.com/office/officeart/2005/8/layout/equation2"/>
    <dgm:cxn modelId="{38EAA074-D2B2-4255-AE50-3810C1A380BE}" type="presOf" srcId="{6C837F44-3DC9-45DA-866B-9FB7DCCD4364}" destId="{4588AA55-76A3-4E34-9C74-2FACBE2DAC01}" srcOrd="0" destOrd="0" presId="urn:microsoft.com/office/officeart/2005/8/layout/equation2"/>
    <dgm:cxn modelId="{2CFDF887-4893-4855-BE2F-83259F3A7ADD}" type="presOf" srcId="{07CDDF41-BA19-4740-AE5E-85F55B98BF58}" destId="{FB6B05C7-DA76-4296-ABAA-8306EF93FCB5}" srcOrd="0" destOrd="0" presId="urn:microsoft.com/office/officeart/2005/8/layout/equation2"/>
    <dgm:cxn modelId="{B8672490-338F-489E-B4FB-3756AFD5E24B}" srcId="{07CDDF41-BA19-4740-AE5E-85F55B98BF58}" destId="{A5E8448B-4573-44E0-A3B5-F4F17B773223}" srcOrd="1" destOrd="0" parTransId="{C67B6C7E-FD30-47CF-A2C7-A0B5063D9D75}" sibTransId="{5C8683E3-593C-4AEA-8FE9-0BB8B96EB06B}"/>
    <dgm:cxn modelId="{38BBF790-728F-49D0-BE80-511EC83AD9E8}" type="presOf" srcId="{A5E8448B-4573-44E0-A3B5-F4F17B773223}" destId="{75D5D95C-E2B8-4CDE-A1A1-B02BA8B97323}" srcOrd="0" destOrd="0" presId="urn:microsoft.com/office/officeart/2005/8/layout/equation2"/>
    <dgm:cxn modelId="{994B1D92-3A9E-4150-87CD-0F79FFC1BC48}" type="presOf" srcId="{5C8683E3-593C-4AEA-8FE9-0BB8B96EB06B}" destId="{E455DFB5-8C8B-4E12-8C72-96038CCFED3F}" srcOrd="1" destOrd="0" presId="urn:microsoft.com/office/officeart/2005/8/layout/equation2"/>
    <dgm:cxn modelId="{C042FFCD-B5FF-4FBD-82D8-D96E266D87E1}" srcId="{07CDDF41-BA19-4740-AE5E-85F55B98BF58}" destId="{6C837F44-3DC9-45DA-866B-9FB7DCCD4364}" srcOrd="2" destOrd="0" parTransId="{86411AE6-1B74-4641-B071-B20E2913D4F9}" sibTransId="{03DB7625-7272-44A2-9B7A-62D228861B19}"/>
    <dgm:cxn modelId="{54345ADB-2ACF-4D71-9177-F125C819F0CC}" type="presOf" srcId="{5C8683E3-593C-4AEA-8FE9-0BB8B96EB06B}" destId="{2661F4DC-6B36-4519-80D1-38CB7C458A8E}" srcOrd="0" destOrd="0" presId="urn:microsoft.com/office/officeart/2005/8/layout/equation2"/>
    <dgm:cxn modelId="{D6D585EF-853D-4DE0-A22E-7664CC08F4BA}" type="presOf" srcId="{6C7D4D89-40F8-4AC2-BE81-1C1D0E85A968}" destId="{15A39811-C29A-448E-968F-5F54E13FAF16}" srcOrd="0" destOrd="0" presId="urn:microsoft.com/office/officeart/2005/8/layout/equation2"/>
    <dgm:cxn modelId="{DEDD82F2-29C1-4C75-BC16-18B62A63112C}" type="presParOf" srcId="{FB6B05C7-DA76-4296-ABAA-8306EF93FCB5}" destId="{C6450B51-1391-4863-8554-5F9F218A5235}" srcOrd="0" destOrd="0" presId="urn:microsoft.com/office/officeart/2005/8/layout/equation2"/>
    <dgm:cxn modelId="{44F54259-8473-45FB-A6CC-D6E1E3EF3E55}" type="presParOf" srcId="{C6450B51-1391-4863-8554-5F9F218A5235}" destId="{07376172-BC62-4DD8-8A4E-1CE5ED40E34A}" srcOrd="0" destOrd="0" presId="urn:microsoft.com/office/officeart/2005/8/layout/equation2"/>
    <dgm:cxn modelId="{1041A7EA-042D-406A-ADB2-9A5811200B9D}" type="presParOf" srcId="{C6450B51-1391-4863-8554-5F9F218A5235}" destId="{890B202E-C8E4-4DD2-B3C1-E78FE0065AF8}" srcOrd="1" destOrd="0" presId="urn:microsoft.com/office/officeart/2005/8/layout/equation2"/>
    <dgm:cxn modelId="{2BE83159-C903-4B4E-B25B-1AEB98F66A54}" type="presParOf" srcId="{C6450B51-1391-4863-8554-5F9F218A5235}" destId="{15A39811-C29A-448E-968F-5F54E13FAF16}" srcOrd="2" destOrd="0" presId="urn:microsoft.com/office/officeart/2005/8/layout/equation2"/>
    <dgm:cxn modelId="{4AA9581C-EC41-4AEE-A777-5627E50D8CC7}" type="presParOf" srcId="{C6450B51-1391-4863-8554-5F9F218A5235}" destId="{B856336B-F73C-42EA-8AE5-E4367DADD99B}" srcOrd="3" destOrd="0" presId="urn:microsoft.com/office/officeart/2005/8/layout/equation2"/>
    <dgm:cxn modelId="{F000C93C-3E9B-481A-9795-3B2E2E30E422}" type="presParOf" srcId="{C6450B51-1391-4863-8554-5F9F218A5235}" destId="{75D5D95C-E2B8-4CDE-A1A1-B02BA8B97323}" srcOrd="4" destOrd="0" presId="urn:microsoft.com/office/officeart/2005/8/layout/equation2"/>
    <dgm:cxn modelId="{208BA669-E3D2-4BA0-8412-7E90E4B38F3A}" type="presParOf" srcId="{FB6B05C7-DA76-4296-ABAA-8306EF93FCB5}" destId="{2661F4DC-6B36-4519-80D1-38CB7C458A8E}" srcOrd="1" destOrd="0" presId="urn:microsoft.com/office/officeart/2005/8/layout/equation2"/>
    <dgm:cxn modelId="{25CDEBB9-0AFE-4C04-B274-5495DBFE69B9}" type="presParOf" srcId="{2661F4DC-6B36-4519-80D1-38CB7C458A8E}" destId="{E455DFB5-8C8B-4E12-8C72-96038CCFED3F}" srcOrd="0" destOrd="0" presId="urn:microsoft.com/office/officeart/2005/8/layout/equation2"/>
    <dgm:cxn modelId="{310007EC-04BE-4A19-AD87-6EB4A393165A}" type="presParOf" srcId="{FB6B05C7-DA76-4296-ABAA-8306EF93FCB5}" destId="{4588AA55-76A3-4E34-9C74-2FACBE2DAC01}"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26E1B-566C-4534-9E8D-63C1122758FE}">
      <dsp:nvSpPr>
        <dsp:cNvPr id="0" name=""/>
        <dsp:cNvSpPr/>
      </dsp:nvSpPr>
      <dsp:spPr>
        <a:xfrm>
          <a:off x="2811059" y="0"/>
          <a:ext cx="2555171" cy="2555560"/>
        </a:xfrm>
        <a:prstGeom prst="circularArrow">
          <a:avLst>
            <a:gd name="adj1" fmla="val 10980"/>
            <a:gd name="adj2" fmla="val 1142322"/>
            <a:gd name="adj3" fmla="val 4500000"/>
            <a:gd name="adj4" fmla="val 10800000"/>
            <a:gd name="adj5" fmla="val 12500"/>
          </a:avLst>
        </a:prstGeom>
        <a:solidFill>
          <a:srgbClr val="6699CC"/>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3C8E2E-5AF6-47F2-BA6A-5DA9ABDDDEC2}">
      <dsp:nvSpPr>
        <dsp:cNvPr id="0" name=""/>
        <dsp:cNvSpPr/>
      </dsp:nvSpPr>
      <dsp:spPr>
        <a:xfrm>
          <a:off x="3375836" y="922634"/>
          <a:ext cx="1419859" cy="709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Strategy</a:t>
          </a:r>
        </a:p>
      </dsp:txBody>
      <dsp:txXfrm>
        <a:off x="3375836" y="922634"/>
        <a:ext cx="1419859" cy="709759"/>
      </dsp:txXfrm>
    </dsp:sp>
    <dsp:sp modelId="{982DF46D-D5E4-43B0-8016-B4CFA100C488}">
      <dsp:nvSpPr>
        <dsp:cNvPr id="0" name=""/>
        <dsp:cNvSpPr/>
      </dsp:nvSpPr>
      <dsp:spPr>
        <a:xfrm>
          <a:off x="2101369" y="1468358"/>
          <a:ext cx="2555171" cy="2555560"/>
        </a:xfrm>
        <a:prstGeom prst="leftCircularArrow">
          <a:avLst>
            <a:gd name="adj1" fmla="val 10980"/>
            <a:gd name="adj2" fmla="val 1142322"/>
            <a:gd name="adj3" fmla="val 6300000"/>
            <a:gd name="adj4" fmla="val 18900000"/>
            <a:gd name="adj5" fmla="val 12500"/>
          </a:avLst>
        </a:prstGeom>
        <a:solidFill>
          <a:srgbClr val="6699CC"/>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64B232-00C1-4C4B-B798-06B11B1CF9C1}">
      <dsp:nvSpPr>
        <dsp:cNvPr id="0" name=""/>
        <dsp:cNvSpPr/>
      </dsp:nvSpPr>
      <dsp:spPr>
        <a:xfrm>
          <a:off x="2669025" y="2399487"/>
          <a:ext cx="1419859" cy="709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Chemistry</a:t>
          </a:r>
        </a:p>
      </dsp:txBody>
      <dsp:txXfrm>
        <a:off x="2669025" y="2399487"/>
        <a:ext cx="1419859" cy="709759"/>
      </dsp:txXfrm>
    </dsp:sp>
    <dsp:sp modelId="{20D33DC7-3FC4-4758-8CC6-E751EBC7003F}">
      <dsp:nvSpPr>
        <dsp:cNvPr id="0" name=""/>
        <dsp:cNvSpPr/>
      </dsp:nvSpPr>
      <dsp:spPr>
        <a:xfrm>
          <a:off x="2992920" y="3112432"/>
          <a:ext cx="2195287" cy="2196167"/>
        </a:xfrm>
        <a:prstGeom prst="blockArc">
          <a:avLst>
            <a:gd name="adj1" fmla="val 13500000"/>
            <a:gd name="adj2" fmla="val 10800000"/>
            <a:gd name="adj3" fmla="val 12740"/>
          </a:avLst>
        </a:prstGeom>
        <a:solidFill>
          <a:srgbClr val="6699CC"/>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00360C-E4A5-4D0D-B984-1E177B8BE46E}">
      <dsp:nvSpPr>
        <dsp:cNvPr id="0" name=""/>
        <dsp:cNvSpPr/>
      </dsp:nvSpPr>
      <dsp:spPr>
        <a:xfrm>
          <a:off x="3379195" y="3878463"/>
          <a:ext cx="1419859" cy="709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Operational Management</a:t>
          </a:r>
        </a:p>
      </dsp:txBody>
      <dsp:txXfrm>
        <a:off x="3379195" y="3878463"/>
        <a:ext cx="1419859" cy="7097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376172-BC62-4DD8-8A4E-1CE5ED40E34A}">
      <dsp:nvSpPr>
        <dsp:cNvPr id="0" name=""/>
        <dsp:cNvSpPr/>
      </dsp:nvSpPr>
      <dsp:spPr>
        <a:xfrm>
          <a:off x="0" y="841081"/>
          <a:ext cx="925238" cy="925238"/>
        </a:xfrm>
        <a:prstGeom prst="ellipse">
          <a:avLst/>
        </a:prstGeom>
        <a:solidFill>
          <a:schemeClr val="accent5">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Career Pathway</a:t>
          </a:r>
        </a:p>
      </dsp:txBody>
      <dsp:txXfrm>
        <a:off x="135498" y="976579"/>
        <a:ext cx="654242" cy="654242"/>
      </dsp:txXfrm>
    </dsp:sp>
    <dsp:sp modelId="{15A39811-C29A-448E-968F-5F54E13FAF16}">
      <dsp:nvSpPr>
        <dsp:cNvPr id="0" name=""/>
        <dsp:cNvSpPr/>
      </dsp:nvSpPr>
      <dsp:spPr>
        <a:xfrm>
          <a:off x="1234743" y="1027570"/>
          <a:ext cx="536638" cy="536638"/>
        </a:xfrm>
        <a:prstGeom prst="mathPl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305874" y="1232780"/>
        <a:ext cx="394376" cy="126218"/>
      </dsp:txXfrm>
    </dsp:sp>
    <dsp:sp modelId="{75D5D95C-E2B8-4CDE-A1A1-B02BA8B97323}">
      <dsp:nvSpPr>
        <dsp:cNvPr id="0" name=""/>
        <dsp:cNvSpPr/>
      </dsp:nvSpPr>
      <dsp:spPr>
        <a:xfrm>
          <a:off x="2018032" y="837713"/>
          <a:ext cx="925238" cy="925238"/>
        </a:xfrm>
        <a:prstGeom prst="ellipse">
          <a:avLst/>
        </a:prstGeom>
        <a:solidFill>
          <a:schemeClr val="accent5">
            <a:hueOff val="-2372701"/>
            <a:satOff val="3190"/>
            <a:lumOff val="392"/>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Guided Pathway</a:t>
          </a:r>
        </a:p>
      </dsp:txBody>
      <dsp:txXfrm>
        <a:off x="2153530" y="973211"/>
        <a:ext cx="654242" cy="654242"/>
      </dsp:txXfrm>
    </dsp:sp>
    <dsp:sp modelId="{2661F4DC-6B36-4519-80D1-38CB7C458A8E}">
      <dsp:nvSpPr>
        <dsp:cNvPr id="0" name=""/>
        <dsp:cNvSpPr/>
      </dsp:nvSpPr>
      <dsp:spPr>
        <a:xfrm rot="21547089">
          <a:off x="3082512" y="1109575"/>
          <a:ext cx="457331" cy="344188"/>
        </a:xfrm>
        <a:prstGeom prst="rightArrow">
          <a:avLst>
            <a:gd name="adj1" fmla="val 60000"/>
            <a:gd name="adj2" fmla="val 50000"/>
          </a:avLst>
        </a:prstGeom>
        <a:solidFill>
          <a:schemeClr val="accent5">
            <a:hueOff val="-4745403"/>
            <a:satOff val="6379"/>
            <a:lumOff val="78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3082518" y="1179208"/>
        <a:ext cx="354075" cy="206512"/>
      </dsp:txXfrm>
    </dsp:sp>
    <dsp:sp modelId="{4588AA55-76A3-4E34-9C74-2FACBE2DAC01}">
      <dsp:nvSpPr>
        <dsp:cNvPr id="0" name=""/>
        <dsp:cNvSpPr/>
      </dsp:nvSpPr>
      <dsp:spPr>
        <a:xfrm>
          <a:off x="3737047" y="327666"/>
          <a:ext cx="1850477" cy="1850477"/>
        </a:xfrm>
        <a:prstGeom prst="ellipse">
          <a:avLst/>
        </a:prstGeom>
        <a:solidFill>
          <a:schemeClr val="accent5">
            <a:hueOff val="-4745403"/>
            <a:satOff val="6379"/>
            <a:lumOff val="785"/>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WTCS Student Success Center</a:t>
          </a:r>
        </a:p>
      </dsp:txBody>
      <dsp:txXfrm>
        <a:off x="4008043" y="598662"/>
        <a:ext cx="1308485" cy="1308485"/>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CD9E089-0E4E-5349-8B5F-20E0DBCF8228}" type="datetimeFigureOut">
              <a:rPr lang="en-US" smtClean="0"/>
              <a:t>3/14/2018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2AF6C5-AD94-4445-9CA6-DAF91F56E336}" type="slidenum">
              <a:rPr lang="en-US" smtClean="0"/>
              <a:t>‹#›</a:t>
            </a:fld>
            <a:endParaRPr lang="en-US" dirty="0"/>
          </a:p>
        </p:txBody>
      </p:sp>
    </p:spTree>
    <p:extLst>
      <p:ext uri="{BB962C8B-B14F-4D97-AF65-F5344CB8AC3E}">
        <p14:creationId xmlns:p14="http://schemas.microsoft.com/office/powerpoint/2010/main" val="3910089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7DF9A7-AF53-6F4B-8208-5DC7C5BC65B5}" type="datetimeFigureOut">
              <a:rPr lang="en-US" smtClean="0"/>
              <a:t>3/14/2018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580594-8C7B-B847-9B81-BE6A37F408AA}" type="slidenum">
              <a:rPr lang="en-US" smtClean="0"/>
              <a:t>‹#›</a:t>
            </a:fld>
            <a:endParaRPr lang="en-US" dirty="0"/>
          </a:p>
        </p:txBody>
      </p:sp>
    </p:spTree>
    <p:extLst>
      <p:ext uri="{BB962C8B-B14F-4D97-AF65-F5344CB8AC3E}">
        <p14:creationId xmlns:p14="http://schemas.microsoft.com/office/powerpoint/2010/main" val="11472555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1</a:t>
            </a:fld>
            <a:endParaRPr lang="en-US" dirty="0"/>
          </a:p>
        </p:txBody>
      </p:sp>
    </p:spTree>
    <p:extLst>
      <p:ext uri="{BB962C8B-B14F-4D97-AF65-F5344CB8AC3E}">
        <p14:creationId xmlns:p14="http://schemas.microsoft.com/office/powerpoint/2010/main" val="1740201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10</a:t>
            </a:fld>
            <a:endParaRPr lang="en-US" dirty="0"/>
          </a:p>
        </p:txBody>
      </p:sp>
    </p:spTree>
    <p:extLst>
      <p:ext uri="{BB962C8B-B14F-4D97-AF65-F5344CB8AC3E}">
        <p14:creationId xmlns:p14="http://schemas.microsoft.com/office/powerpoint/2010/main" val="2514907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11</a:t>
            </a:fld>
            <a:endParaRPr lang="en-US" dirty="0"/>
          </a:p>
        </p:txBody>
      </p:sp>
    </p:spTree>
    <p:extLst>
      <p:ext uri="{BB962C8B-B14F-4D97-AF65-F5344CB8AC3E}">
        <p14:creationId xmlns:p14="http://schemas.microsoft.com/office/powerpoint/2010/main" val="1598100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12</a:t>
            </a:fld>
            <a:endParaRPr lang="en-US" dirty="0"/>
          </a:p>
        </p:txBody>
      </p:sp>
    </p:spTree>
    <p:extLst>
      <p:ext uri="{BB962C8B-B14F-4D97-AF65-F5344CB8AC3E}">
        <p14:creationId xmlns:p14="http://schemas.microsoft.com/office/powerpoint/2010/main" val="1774169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13</a:t>
            </a:fld>
            <a:endParaRPr lang="en-US" dirty="0"/>
          </a:p>
        </p:txBody>
      </p:sp>
    </p:spTree>
    <p:extLst>
      <p:ext uri="{BB962C8B-B14F-4D97-AF65-F5344CB8AC3E}">
        <p14:creationId xmlns:p14="http://schemas.microsoft.com/office/powerpoint/2010/main" val="798710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14</a:t>
            </a:fld>
            <a:endParaRPr lang="en-US" dirty="0"/>
          </a:p>
        </p:txBody>
      </p:sp>
    </p:spTree>
    <p:extLst>
      <p:ext uri="{BB962C8B-B14F-4D97-AF65-F5344CB8AC3E}">
        <p14:creationId xmlns:p14="http://schemas.microsoft.com/office/powerpoint/2010/main" val="1988800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15</a:t>
            </a:fld>
            <a:endParaRPr lang="en-US" dirty="0"/>
          </a:p>
        </p:txBody>
      </p:sp>
    </p:spTree>
    <p:extLst>
      <p:ext uri="{BB962C8B-B14F-4D97-AF65-F5344CB8AC3E}">
        <p14:creationId xmlns:p14="http://schemas.microsoft.com/office/powerpoint/2010/main" val="2271948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16</a:t>
            </a:fld>
            <a:endParaRPr lang="en-US" dirty="0"/>
          </a:p>
        </p:txBody>
      </p:sp>
    </p:spTree>
    <p:extLst>
      <p:ext uri="{BB962C8B-B14F-4D97-AF65-F5344CB8AC3E}">
        <p14:creationId xmlns:p14="http://schemas.microsoft.com/office/powerpoint/2010/main" val="1559457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17</a:t>
            </a:fld>
            <a:endParaRPr lang="en-US" dirty="0"/>
          </a:p>
        </p:txBody>
      </p:sp>
    </p:spTree>
    <p:extLst>
      <p:ext uri="{BB962C8B-B14F-4D97-AF65-F5344CB8AC3E}">
        <p14:creationId xmlns:p14="http://schemas.microsoft.com/office/powerpoint/2010/main" val="29899099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18</a:t>
            </a:fld>
            <a:endParaRPr lang="en-US" dirty="0"/>
          </a:p>
        </p:txBody>
      </p:sp>
    </p:spTree>
    <p:extLst>
      <p:ext uri="{BB962C8B-B14F-4D97-AF65-F5344CB8AC3E}">
        <p14:creationId xmlns:p14="http://schemas.microsoft.com/office/powerpoint/2010/main" val="145309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19</a:t>
            </a:fld>
            <a:endParaRPr lang="en-US" dirty="0"/>
          </a:p>
        </p:txBody>
      </p:sp>
    </p:spTree>
    <p:extLst>
      <p:ext uri="{BB962C8B-B14F-4D97-AF65-F5344CB8AC3E}">
        <p14:creationId xmlns:p14="http://schemas.microsoft.com/office/powerpoint/2010/main" val="1423295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2</a:t>
            </a:fld>
            <a:endParaRPr lang="en-US" dirty="0"/>
          </a:p>
        </p:txBody>
      </p:sp>
    </p:spTree>
    <p:extLst>
      <p:ext uri="{BB962C8B-B14F-4D97-AF65-F5344CB8AC3E}">
        <p14:creationId xmlns:p14="http://schemas.microsoft.com/office/powerpoint/2010/main" val="1963119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20</a:t>
            </a:fld>
            <a:endParaRPr lang="en-US" dirty="0"/>
          </a:p>
        </p:txBody>
      </p:sp>
    </p:spTree>
    <p:extLst>
      <p:ext uri="{BB962C8B-B14F-4D97-AF65-F5344CB8AC3E}">
        <p14:creationId xmlns:p14="http://schemas.microsoft.com/office/powerpoint/2010/main" val="8173280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21</a:t>
            </a:fld>
            <a:endParaRPr lang="en-US" dirty="0"/>
          </a:p>
        </p:txBody>
      </p:sp>
    </p:spTree>
    <p:extLst>
      <p:ext uri="{BB962C8B-B14F-4D97-AF65-F5344CB8AC3E}">
        <p14:creationId xmlns:p14="http://schemas.microsoft.com/office/powerpoint/2010/main" val="17351839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22</a:t>
            </a:fld>
            <a:endParaRPr lang="en-US" dirty="0"/>
          </a:p>
        </p:txBody>
      </p:sp>
    </p:spTree>
    <p:extLst>
      <p:ext uri="{BB962C8B-B14F-4D97-AF65-F5344CB8AC3E}">
        <p14:creationId xmlns:p14="http://schemas.microsoft.com/office/powerpoint/2010/main" val="34202750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23</a:t>
            </a:fld>
            <a:endParaRPr lang="en-US" dirty="0"/>
          </a:p>
        </p:txBody>
      </p:sp>
    </p:spTree>
    <p:extLst>
      <p:ext uri="{BB962C8B-B14F-4D97-AF65-F5344CB8AC3E}">
        <p14:creationId xmlns:p14="http://schemas.microsoft.com/office/powerpoint/2010/main" val="2838597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24</a:t>
            </a:fld>
            <a:endParaRPr lang="en-US" dirty="0"/>
          </a:p>
        </p:txBody>
      </p:sp>
    </p:spTree>
    <p:extLst>
      <p:ext uri="{BB962C8B-B14F-4D97-AF65-F5344CB8AC3E}">
        <p14:creationId xmlns:p14="http://schemas.microsoft.com/office/powerpoint/2010/main" val="23616340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25</a:t>
            </a:fld>
            <a:endParaRPr lang="en-US" dirty="0"/>
          </a:p>
        </p:txBody>
      </p:sp>
    </p:spTree>
    <p:extLst>
      <p:ext uri="{BB962C8B-B14F-4D97-AF65-F5344CB8AC3E}">
        <p14:creationId xmlns:p14="http://schemas.microsoft.com/office/powerpoint/2010/main" val="28536471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26</a:t>
            </a:fld>
            <a:endParaRPr lang="en-US" dirty="0"/>
          </a:p>
        </p:txBody>
      </p:sp>
    </p:spTree>
    <p:extLst>
      <p:ext uri="{BB962C8B-B14F-4D97-AF65-F5344CB8AC3E}">
        <p14:creationId xmlns:p14="http://schemas.microsoft.com/office/powerpoint/2010/main" val="2688833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27</a:t>
            </a:fld>
            <a:endParaRPr lang="en-US" dirty="0"/>
          </a:p>
        </p:txBody>
      </p:sp>
    </p:spTree>
    <p:extLst>
      <p:ext uri="{BB962C8B-B14F-4D97-AF65-F5344CB8AC3E}">
        <p14:creationId xmlns:p14="http://schemas.microsoft.com/office/powerpoint/2010/main" val="2985129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15CA73-AAF8-476E-926A-1AC3BE94A0C5}" type="slidenum">
              <a:rPr lang="en-US" smtClean="0"/>
              <a:t>28</a:t>
            </a:fld>
            <a:endParaRPr lang="en-US" dirty="0"/>
          </a:p>
        </p:txBody>
      </p:sp>
    </p:spTree>
    <p:extLst>
      <p:ext uri="{BB962C8B-B14F-4D97-AF65-F5344CB8AC3E}">
        <p14:creationId xmlns:p14="http://schemas.microsoft.com/office/powerpoint/2010/main" val="750184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29</a:t>
            </a:fld>
            <a:endParaRPr lang="en-US" dirty="0"/>
          </a:p>
        </p:txBody>
      </p:sp>
    </p:spTree>
    <p:extLst>
      <p:ext uri="{BB962C8B-B14F-4D97-AF65-F5344CB8AC3E}">
        <p14:creationId xmlns:p14="http://schemas.microsoft.com/office/powerpoint/2010/main" val="3942752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3</a:t>
            </a:fld>
            <a:endParaRPr lang="en-US" dirty="0"/>
          </a:p>
        </p:txBody>
      </p:sp>
    </p:spTree>
    <p:extLst>
      <p:ext uri="{BB962C8B-B14F-4D97-AF65-F5344CB8AC3E}">
        <p14:creationId xmlns:p14="http://schemas.microsoft.com/office/powerpoint/2010/main" val="26463820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30</a:t>
            </a:fld>
            <a:endParaRPr lang="en-US" dirty="0"/>
          </a:p>
        </p:txBody>
      </p:sp>
    </p:spTree>
    <p:extLst>
      <p:ext uri="{BB962C8B-B14F-4D97-AF65-F5344CB8AC3E}">
        <p14:creationId xmlns:p14="http://schemas.microsoft.com/office/powerpoint/2010/main" val="34255384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31</a:t>
            </a:fld>
            <a:endParaRPr lang="en-US" dirty="0"/>
          </a:p>
        </p:txBody>
      </p:sp>
    </p:spTree>
    <p:extLst>
      <p:ext uri="{BB962C8B-B14F-4D97-AF65-F5344CB8AC3E}">
        <p14:creationId xmlns:p14="http://schemas.microsoft.com/office/powerpoint/2010/main" val="30866902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32</a:t>
            </a:fld>
            <a:endParaRPr lang="en-US" dirty="0"/>
          </a:p>
        </p:txBody>
      </p:sp>
    </p:spTree>
    <p:extLst>
      <p:ext uri="{BB962C8B-B14F-4D97-AF65-F5344CB8AC3E}">
        <p14:creationId xmlns:p14="http://schemas.microsoft.com/office/powerpoint/2010/main" val="2306761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4</a:t>
            </a:fld>
            <a:endParaRPr lang="en-US" dirty="0"/>
          </a:p>
        </p:txBody>
      </p:sp>
    </p:spTree>
    <p:extLst>
      <p:ext uri="{BB962C8B-B14F-4D97-AF65-F5344CB8AC3E}">
        <p14:creationId xmlns:p14="http://schemas.microsoft.com/office/powerpoint/2010/main" val="3945479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5</a:t>
            </a:fld>
            <a:endParaRPr lang="en-US" dirty="0"/>
          </a:p>
        </p:txBody>
      </p:sp>
    </p:spTree>
    <p:extLst>
      <p:ext uri="{BB962C8B-B14F-4D97-AF65-F5344CB8AC3E}">
        <p14:creationId xmlns:p14="http://schemas.microsoft.com/office/powerpoint/2010/main" val="3586161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6</a:t>
            </a:fld>
            <a:endParaRPr lang="en-US" dirty="0"/>
          </a:p>
        </p:txBody>
      </p:sp>
    </p:spTree>
    <p:extLst>
      <p:ext uri="{BB962C8B-B14F-4D97-AF65-F5344CB8AC3E}">
        <p14:creationId xmlns:p14="http://schemas.microsoft.com/office/powerpoint/2010/main" val="367001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7</a:t>
            </a:fld>
            <a:endParaRPr lang="en-US" dirty="0"/>
          </a:p>
        </p:txBody>
      </p:sp>
    </p:spTree>
    <p:extLst>
      <p:ext uri="{BB962C8B-B14F-4D97-AF65-F5344CB8AC3E}">
        <p14:creationId xmlns:p14="http://schemas.microsoft.com/office/powerpoint/2010/main" val="4046508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8</a:t>
            </a:fld>
            <a:endParaRPr lang="en-US" dirty="0"/>
          </a:p>
        </p:txBody>
      </p:sp>
    </p:spTree>
    <p:extLst>
      <p:ext uri="{BB962C8B-B14F-4D97-AF65-F5344CB8AC3E}">
        <p14:creationId xmlns:p14="http://schemas.microsoft.com/office/powerpoint/2010/main" val="1004518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0B3CB-C936-274F-833C-B433EA252623}" type="slidenum">
              <a:rPr lang="en-US" smtClean="0"/>
              <a:t>9</a:t>
            </a:fld>
            <a:endParaRPr lang="en-US" dirty="0"/>
          </a:p>
        </p:txBody>
      </p:sp>
    </p:spTree>
    <p:extLst>
      <p:ext uri="{BB962C8B-B14F-4D97-AF65-F5344CB8AC3E}">
        <p14:creationId xmlns:p14="http://schemas.microsoft.com/office/powerpoint/2010/main" val="3671902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dirty="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A4B9111D-AFCC-254B-9B67-176B9711A305}" type="datetime1">
              <a:rPr lang="en-US" smtClean="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E86AB8-48A9-8241-A222-87359A9A9A1C}" type="datetime1">
              <a:rPr lang="en-US" smtClean="0"/>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5FFBEBB9-A5D1-D04D-BDB4-DFE7FF78F2CF}" type="datetime1">
              <a:rPr lang="en-US" smtClean="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E86F122E-45EC-DF4F-A3C8-166F4605B1D1}" type="datetime1">
              <a:rPr lang="en-US" smtClean="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8473B6C-149C-9445-8DD4-A1104F078887}" type="datetime1">
              <a:rPr lang="en-US" smtClean="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6D7905B-9210-3944-A8D7-AA33FEA32D99}" type="datetime1">
              <a:rPr lang="en-US" smtClean="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8DF592-E49B-4C40-ABB1-24EF2A88DB99}" type="datetime1">
              <a:rPr lang="en-US" smtClean="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9F7DF105-FC71-8E41-A9D4-8F99C54B3C20}" type="datetime1">
              <a:rPr lang="en-US" smtClean="0"/>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9E1D581C-FDA5-A040-965D-06FED10F28B3}" type="datetime1">
              <a:rPr lang="en-US" smtClean="0"/>
              <a:t>3/14/2018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063A6B6-122B-B941-A679-C1034E7ADD1B}" type="datetime1">
              <a:rPr lang="en-US" smtClean="0"/>
              <a:t>3/14/2018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4659C-17FA-6F44-81C6-A94343AD662D}" type="datetime1">
              <a:rPr lang="en-US" smtClean="0"/>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A1181C-2BBD-284E-A4CA-2058080C58CF}" type="datetime1">
              <a:rPr lang="en-US" smtClean="0"/>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ECAAE49E-F888-9947-B2D1-B402175787EC}" type="datetime1">
              <a:rPr lang="en-US" smtClean="0"/>
              <a:t>3/14/2018</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dirty="0"/>
          </a:p>
        </p:txBody>
      </p:sp>
      <p:pic>
        <p:nvPicPr>
          <p:cNvPr id="7" name="Picture 2"/>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bwMode="auto">
          <a:xfrm>
            <a:off x="-1587" y="6193236"/>
            <a:ext cx="1984373" cy="6647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defTabSz="914400" rtl="0" eaLnBrk="1" latinLnBrk="0" hangingPunct="1">
        <a:spcBef>
          <a:spcPct val="0"/>
        </a:spcBef>
        <a:buNone/>
        <a:defRPr sz="4600" b="0" i="0" u="none"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b="0" i="0" u="none"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scott.dubenske@wtcsystem.edu"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15.gif"/><Relationship Id="rId4" Type="http://schemas.openxmlformats.org/officeDocument/2006/relationships/hyperlink" Target="mailto:support@skillscommons.org"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www.skillscommons.org/handle/taaccct/1073" TargetMode="External"/><Relationship Id="rId3" Type="http://schemas.openxmlformats.org/officeDocument/2006/relationships/image" Target="../media/image2.jpeg"/><Relationship Id="rId7" Type="http://schemas.openxmlformats.org/officeDocument/2006/relationships/hyperlink" Target="http://www.skillscommons.org/handle/taaccct/4123"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www.skillscommons.org/handle/taaccct/800" TargetMode="External"/><Relationship Id="rId5" Type="http://schemas.openxmlformats.org/officeDocument/2006/relationships/hyperlink" Target="http://www.skillscommons.org/handle/taaccct/2525" TargetMode="External"/><Relationship Id="rId4" Type="http://schemas.openxmlformats.org/officeDocument/2006/relationships/hyperlink" Target="https://www.skillscommons.org/handle/taaccct/14894"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doleta.gov/taaccc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careerpathways.workforcegps.or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hyperlink" Target="https://careerpathways.workforcegps.org/announcements/2016/10/20/09/37/Career_Pathways_Toolkit_An_Enhanced_Guide_and_Workbook"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cte.ed.gov/initiatives/career-pathways-systems"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s://cte.ed.gov/initiatives/community-college-stackable-credentials" TargetMode="External"/><Relationship Id="rId4" Type="http://schemas.openxmlformats.org/officeDocument/2006/relationships/hyperlink" Target="https://cte.ed.gov/initiatives/advancing-career-pathways"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workforcegps.org/events/2018/01/31/17/47/Make-Industry-Experts-into-Expert-Instructors-to-Increase-Student-Success" TargetMode="External"/><Relationship Id="rId7" Type="http://schemas.openxmlformats.org/officeDocument/2006/relationships/hyperlink" Target="https://www.workforcegps.org/events/2018/03/12/15/04/Free-Resources-for-Apprenticeship-Work-based-Learnin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www.workforcegps.org/events/2018/03/12/14/25/Sustaining-Grant-funded-Projects-for-Long-term-Success" TargetMode="External"/><Relationship Id="rId5" Type="http://schemas.openxmlformats.org/officeDocument/2006/relationships/hyperlink" Target="https://www.workforcegps.org/events/2018/03/12/12/33/Lowering-the-Cost-of-Course-Materials-with-Free-and-Open-Educational-Resources" TargetMode="External"/><Relationship Id="rId4" Type="http://schemas.openxmlformats.org/officeDocument/2006/relationships/hyperlink" Target="https://www.workforcegps.org/events/2018/03/06/15/15/Resources-for-Developmental-Education-Using-Competency-Based-Education-CB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workforcegps.org/events/2018/03/12/15/04/Free-Resources-for-Apprenticeship-Work-based-Learning" TargetMode="External"/><Relationship Id="rId3" Type="http://schemas.openxmlformats.org/officeDocument/2006/relationships/hyperlink" Target="https://www.workforcegps.org/events/2018/01/31/17/47/Make-Industry-Experts-into-Expert-Instructors-to-Increase-Student-Success" TargetMode="External"/><Relationship Id="rId7" Type="http://schemas.openxmlformats.org/officeDocument/2006/relationships/hyperlink" Target="https://www.workforcegps.org/events/2018/03/12/14/25/Sustaining-Grant-funded-Projects-for-Long-term-Succes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workforcegps.org/events/2018/03/12/12/33/Lowering-the-Cost-of-Course-Materials-with-Free-and-Open-Educational-Resources" TargetMode="External"/><Relationship Id="rId5" Type="http://schemas.openxmlformats.org/officeDocument/2006/relationships/hyperlink" Target="https://www.workforcegps.org/events/2018/03/06/15/15/Resources-for-Developmental-Education-Using-Competency-Based-Education-CBE" TargetMode="External"/><Relationship Id="rId4" Type="http://schemas.openxmlformats.org/officeDocument/2006/relationships/hyperlink" Target="https://cms.workforcegps.org/events/2018/02/16/17/51/Scaling-Career-Pathways-in-Wisconsin" TargetMode="External"/><Relationship Id="rId9" Type="http://schemas.openxmlformats.org/officeDocument/2006/relationships/hyperlink" Target="https://www.workforcegps.org/sitecore/content/sites/TAACCCT/resources/2018/02/15/20/51/Innovations_Leading_to_Career_Success_Webinar_Serie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Box 2"/>
          <p:cNvSpPr txBox="1"/>
          <p:nvPr/>
        </p:nvSpPr>
        <p:spPr>
          <a:xfrm>
            <a:off x="838831" y="839296"/>
            <a:ext cx="7488770" cy="954107"/>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Scaling Career Pathways in Wisconsin</a:t>
            </a:r>
          </a:p>
          <a:p>
            <a:pPr algn="ctr"/>
            <a:r>
              <a:rPr lang="en-US" sz="2800" dirty="0">
                <a:solidFill>
                  <a:schemeClr val="bg1"/>
                </a:solidFill>
                <a:latin typeface="Arial" panose="020B0604020202020204" pitchFamily="34" charset="0"/>
                <a:cs typeface="Arial" panose="020B0604020202020204" pitchFamily="34" charset="0"/>
              </a:rPr>
              <a:t>March 15, 2018</a:t>
            </a:r>
          </a:p>
        </p:txBody>
      </p:sp>
      <p:grpSp>
        <p:nvGrpSpPr>
          <p:cNvPr id="7" name="Group 6"/>
          <p:cNvGrpSpPr/>
          <p:nvPr/>
        </p:nvGrpSpPr>
        <p:grpSpPr>
          <a:xfrm>
            <a:off x="1031358" y="2837598"/>
            <a:ext cx="3374064" cy="3093992"/>
            <a:chOff x="1384005" y="2930994"/>
            <a:chExt cx="3374064" cy="3093992"/>
          </a:xfrm>
        </p:grpSpPr>
        <p:sp>
          <p:nvSpPr>
            <p:cNvPr id="2" name="TextBox 1"/>
            <p:cNvSpPr txBox="1"/>
            <p:nvPr/>
          </p:nvSpPr>
          <p:spPr>
            <a:xfrm>
              <a:off x="1384005" y="5378655"/>
              <a:ext cx="3374064" cy="646331"/>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Employment and Training Administration</a:t>
              </a:r>
            </a:p>
          </p:txBody>
        </p:sp>
        <p:pic>
          <p:nvPicPr>
            <p:cNvPr id="8" name="Picture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851837" y="2930994"/>
              <a:ext cx="2438400" cy="2438400"/>
            </a:xfrm>
            <a:prstGeom prst="rect">
              <a:avLst/>
            </a:prstGeom>
          </p:spPr>
        </p:pic>
      </p:grpSp>
      <p:grpSp>
        <p:nvGrpSpPr>
          <p:cNvPr id="5" name="Group 4"/>
          <p:cNvGrpSpPr/>
          <p:nvPr/>
        </p:nvGrpSpPr>
        <p:grpSpPr>
          <a:xfrm>
            <a:off x="4678735" y="2837598"/>
            <a:ext cx="3724120" cy="3093992"/>
            <a:chOff x="4467856" y="4191517"/>
            <a:chExt cx="3724120" cy="3093992"/>
          </a:xfrm>
        </p:grpSpPr>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127183" y="4191517"/>
              <a:ext cx="2405467" cy="2438400"/>
            </a:xfrm>
            <a:prstGeom prst="rect">
              <a:avLst/>
            </a:prstGeom>
          </p:spPr>
        </p:pic>
        <p:sp>
          <p:nvSpPr>
            <p:cNvPr id="10" name="TextBox 9"/>
            <p:cNvSpPr txBox="1"/>
            <p:nvPr/>
          </p:nvSpPr>
          <p:spPr>
            <a:xfrm>
              <a:off x="4467856" y="6639178"/>
              <a:ext cx="3724120" cy="646331"/>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Office of Career, Technical, and Adult Education</a:t>
              </a:r>
            </a:p>
          </p:txBody>
        </p:sp>
      </p:grpSp>
      <p:sp>
        <p:nvSpPr>
          <p:cNvPr id="11" name="TextBox 10"/>
          <p:cNvSpPr txBox="1"/>
          <p:nvPr/>
        </p:nvSpPr>
        <p:spPr>
          <a:xfrm>
            <a:off x="1071840" y="2145485"/>
            <a:ext cx="7488770" cy="400110"/>
          </a:xfrm>
          <a:prstGeom prst="rect">
            <a:avLst/>
          </a:prstGeom>
          <a:noFill/>
        </p:spPr>
        <p:txBody>
          <a:bodyPr wrap="square" rtlCol="0">
            <a:spAutoFit/>
          </a:bodyPr>
          <a:lstStyle/>
          <a:p>
            <a:pPr algn="ctr"/>
            <a:r>
              <a:rPr lang="en-US" sz="2000" dirty="0">
                <a:solidFill>
                  <a:schemeClr val="accent4"/>
                </a:solidFill>
              </a:rPr>
              <a:t>Innovations Leading to Career Success Webinar Series</a:t>
            </a:r>
            <a:endParaRPr lang="en-US" sz="2000" dirty="0">
              <a:solidFill>
                <a:schemeClr val="accent4"/>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60409" y="6245525"/>
            <a:ext cx="1822862" cy="480642"/>
          </a:xfrm>
          <a:prstGeom prst="rect">
            <a:avLst/>
          </a:prstGeom>
        </p:spPr>
      </p:pic>
    </p:spTree>
    <p:extLst>
      <p:ext uri="{BB962C8B-B14F-4D97-AF65-F5344CB8AC3E}">
        <p14:creationId xmlns:p14="http://schemas.microsoft.com/office/powerpoint/2010/main" val="2378685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b="1" dirty="0">
                <a:solidFill>
                  <a:schemeClr val="bg1"/>
                </a:solidFill>
              </a:rPr>
              <a:t>ACT 2</a:t>
            </a:r>
          </a:p>
        </p:txBody>
      </p:sp>
      <p:sp>
        <p:nvSpPr>
          <p:cNvPr id="11" name="Text Placeholder 8">
            <a:extLst>
              <a:ext uri="{FF2B5EF4-FFF2-40B4-BE49-F238E27FC236}">
                <a16:creationId xmlns:a16="http://schemas.microsoft.com/office/drawing/2014/main" id="{45E169B3-BD6A-448D-9FCE-2225EF107EE8}"/>
              </a:ext>
            </a:extLst>
          </p:cNvPr>
          <p:cNvSpPr>
            <a:spLocks noGrp="1"/>
          </p:cNvSpPr>
          <p:nvPr>
            <p:ph idx="1"/>
          </p:nvPr>
        </p:nvSpPr>
        <p:spPr>
          <a:xfrm>
            <a:off x="457200" y="1793421"/>
            <a:ext cx="8229600" cy="3743221"/>
          </a:xfrm>
        </p:spPr>
        <p:txBody>
          <a:bodyPr>
            <a:normAutofit/>
          </a:bodyPr>
          <a:lstStyle/>
          <a:p>
            <a:pPr marL="171450" indent="-171450">
              <a:buFont typeface="Arial" panose="020B0604020202020204" pitchFamily="34" charset="0"/>
              <a:buChar char="•"/>
              <a:defRPr/>
            </a:pPr>
            <a:r>
              <a:rPr lang="en-US" altLang="en-US" sz="2100" dirty="0">
                <a:cs typeface="Arial" panose="020B0604020202020204" pitchFamily="34" charset="0"/>
              </a:rPr>
              <a:t>DOL TAACCCT Round 4 Exceeding the Cap</a:t>
            </a:r>
          </a:p>
          <a:p>
            <a:pPr marL="628650" lvl="1" indent="-171450">
              <a:buFont typeface="Arial" panose="020B0604020202020204" pitchFamily="34" charset="0"/>
              <a:buChar char="•"/>
              <a:defRPr/>
            </a:pPr>
            <a:r>
              <a:rPr lang="en-US" altLang="en-US" sz="2100" dirty="0">
                <a:cs typeface="Arial" panose="020B0604020202020204" pitchFamily="34" charset="0"/>
              </a:rPr>
              <a:t>$5,000,000</a:t>
            </a:r>
          </a:p>
          <a:p>
            <a:pPr marL="171450" indent="-171450">
              <a:buFont typeface="Arial" panose="020B0604020202020204" pitchFamily="34" charset="0"/>
              <a:buChar char="•"/>
              <a:defRPr/>
            </a:pPr>
            <a:r>
              <a:rPr lang="en-US" altLang="en-US" sz="2100" dirty="0">
                <a:cs typeface="Arial" panose="020B0604020202020204" pitchFamily="34" charset="0"/>
              </a:rPr>
              <a:t>Take Career Pathway advancement in Wisconsin to greater scale and alignment.</a:t>
            </a:r>
          </a:p>
          <a:p>
            <a:pPr marL="171450" indent="-171450">
              <a:buFont typeface="Arial" panose="020B0604020202020204" pitchFamily="34" charset="0"/>
              <a:buChar char="•"/>
              <a:defRPr/>
            </a:pPr>
            <a:r>
              <a:rPr lang="en-US" altLang="en-US" sz="2100" dirty="0">
                <a:cs typeface="Arial" panose="020B0604020202020204" pitchFamily="34" charset="0"/>
              </a:rPr>
              <a:t>“Scale does not simply mean simply increasing the number of career pathways established…(it means) credentialing and building better ladders and lattices for adult learners… engage deeply in alignment.”</a:t>
            </a:r>
          </a:p>
          <a:p>
            <a:pPr marL="0" indent="0">
              <a:buNone/>
              <a:defRPr/>
            </a:pPr>
            <a:endParaRPr lang="en-US" altLang="en-US" sz="2100" dirty="0">
              <a:cs typeface="Arial" panose="020B0604020202020204" pitchFamily="34" charset="0"/>
            </a:endParaRPr>
          </a:p>
        </p:txBody>
      </p:sp>
    </p:spTree>
    <p:extLst>
      <p:ext uri="{BB962C8B-B14F-4D97-AF65-F5344CB8AC3E}">
        <p14:creationId xmlns:p14="http://schemas.microsoft.com/office/powerpoint/2010/main" val="2075160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b="1" dirty="0">
                <a:solidFill>
                  <a:schemeClr val="bg1"/>
                </a:solidFill>
              </a:rPr>
              <a:t>ACT 2 Goals</a:t>
            </a:r>
          </a:p>
        </p:txBody>
      </p:sp>
      <p:sp>
        <p:nvSpPr>
          <p:cNvPr id="9" name="Content Placeholder 2">
            <a:extLst>
              <a:ext uri="{FF2B5EF4-FFF2-40B4-BE49-F238E27FC236}">
                <a16:creationId xmlns:a16="http://schemas.microsoft.com/office/drawing/2014/main" id="{1E53E032-EA78-40BC-AF78-18C76CB65202}"/>
              </a:ext>
            </a:extLst>
          </p:cNvPr>
          <p:cNvSpPr>
            <a:spLocks noGrp="1"/>
          </p:cNvSpPr>
          <p:nvPr>
            <p:ph idx="1"/>
          </p:nvPr>
        </p:nvSpPr>
        <p:spPr>
          <a:xfrm>
            <a:off x="304800" y="1405503"/>
            <a:ext cx="8534400" cy="4525963"/>
          </a:xfrm>
        </p:spPr>
        <p:txBody>
          <a:bodyPr/>
          <a:lstStyle/>
          <a:p>
            <a:pPr marL="0" indent="0">
              <a:buNone/>
            </a:pPr>
            <a:r>
              <a:rPr lang="en-US" altLang="en-US" sz="2000" dirty="0"/>
              <a:t>Goal 1: Aligning career pathway policy between systems through 	collaboration;</a:t>
            </a:r>
          </a:p>
          <a:p>
            <a:endParaRPr lang="en-US" altLang="en-US" sz="2000" u="sng" dirty="0"/>
          </a:p>
          <a:p>
            <a:pPr marL="0" indent="0">
              <a:buNone/>
            </a:pPr>
            <a:r>
              <a:rPr lang="en-US" altLang="en-US" sz="2000" dirty="0"/>
              <a:t>Goal 2: Taking district career pathways to scale using coordinated    	learning and professional development for WTCS staff, partners’ 	staff, and college personnel;</a:t>
            </a:r>
          </a:p>
          <a:p>
            <a:endParaRPr lang="en-US" altLang="en-US" sz="2000" dirty="0"/>
          </a:p>
          <a:p>
            <a:pPr marL="0" indent="0">
              <a:buNone/>
            </a:pPr>
            <a:r>
              <a:rPr lang="en-US" altLang="en-US" sz="2000" dirty="0"/>
              <a:t>Goal 3: Evaluating and incorporating effective best practices and 	supports to better transition </a:t>
            </a:r>
            <a:r>
              <a:rPr lang="en-US" altLang="en-US" sz="2000" i="1" dirty="0"/>
              <a:t>all</a:t>
            </a:r>
            <a:r>
              <a:rPr lang="en-US" altLang="en-US" sz="2000" dirty="0"/>
              <a:t> TAA, and other adult learners 	to improve other transition and success outcomes among 	the population.</a:t>
            </a:r>
          </a:p>
          <a:p>
            <a:endParaRPr lang="en-US" altLang="en-US" dirty="0"/>
          </a:p>
        </p:txBody>
      </p:sp>
    </p:spTree>
    <p:extLst>
      <p:ext uri="{BB962C8B-B14F-4D97-AF65-F5344CB8AC3E}">
        <p14:creationId xmlns:p14="http://schemas.microsoft.com/office/powerpoint/2010/main" val="1167706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b="1" dirty="0">
                <a:solidFill>
                  <a:schemeClr val="bg1"/>
                </a:solidFill>
              </a:rPr>
              <a:t>Wisconsin Pathways Committee</a:t>
            </a:r>
          </a:p>
        </p:txBody>
      </p:sp>
      <p:sp>
        <p:nvSpPr>
          <p:cNvPr id="6" name="Text Placeholder 8">
            <a:extLst>
              <a:ext uri="{FF2B5EF4-FFF2-40B4-BE49-F238E27FC236}">
                <a16:creationId xmlns:a16="http://schemas.microsoft.com/office/drawing/2014/main" id="{EC819FC0-55E9-44FB-8AA1-9F67D6D2F895}"/>
              </a:ext>
            </a:extLst>
          </p:cNvPr>
          <p:cNvSpPr txBox="1">
            <a:spLocks/>
          </p:cNvSpPr>
          <p:nvPr/>
        </p:nvSpPr>
        <p:spPr>
          <a:xfrm>
            <a:off x="4592638" y="1617663"/>
            <a:ext cx="3711575" cy="4006850"/>
          </a:xfrm>
          <a:prstGeom prst="rect">
            <a:avLst/>
          </a:prstGeom>
        </p:spPr>
        <p:txBody>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171450" indent="-171450">
              <a:lnSpc>
                <a:spcPct val="150000"/>
              </a:lnSpc>
              <a:buFont typeface="Wingdings" panose="05000000000000000000" pitchFamily="2" charset="2"/>
              <a:buChar char="ü"/>
            </a:pPr>
            <a:r>
              <a:rPr lang="en-US" altLang="en-US" sz="1800" dirty="0">
                <a:cs typeface="Arial" panose="020B0604020202020204" pitchFamily="34" charset="0"/>
              </a:rPr>
              <a:t>Guide and support state-wide agency collaboration</a:t>
            </a:r>
          </a:p>
          <a:p>
            <a:pPr marL="171450" indent="-171450">
              <a:lnSpc>
                <a:spcPct val="150000"/>
              </a:lnSpc>
              <a:buFont typeface="Wingdings" panose="05000000000000000000" pitchFamily="2" charset="2"/>
              <a:buChar char="ü"/>
            </a:pPr>
            <a:r>
              <a:rPr lang="en-US" altLang="en-US" sz="1800" dirty="0">
                <a:cs typeface="Arial" panose="020B0604020202020204" pitchFamily="34" charset="0"/>
              </a:rPr>
              <a:t>Create a state level system</a:t>
            </a:r>
          </a:p>
          <a:p>
            <a:pPr marL="171450" indent="-171450">
              <a:lnSpc>
                <a:spcPct val="150000"/>
              </a:lnSpc>
              <a:buFont typeface="Wingdings" panose="05000000000000000000" pitchFamily="2" charset="2"/>
              <a:buChar char="ü"/>
            </a:pPr>
            <a:r>
              <a:rPr lang="en-US" altLang="en-US" sz="1800" dirty="0">
                <a:cs typeface="Arial" panose="020B0604020202020204" pitchFamily="34" charset="0"/>
              </a:rPr>
              <a:t>Create alignment within agencies</a:t>
            </a:r>
          </a:p>
          <a:p>
            <a:pPr marL="171450" indent="-171450">
              <a:lnSpc>
                <a:spcPct val="150000"/>
              </a:lnSpc>
              <a:buFont typeface="Wingdings" panose="05000000000000000000" pitchFamily="2" charset="2"/>
              <a:buChar char="ü"/>
            </a:pPr>
            <a:r>
              <a:rPr lang="en-US" altLang="en-US" sz="1800" dirty="0">
                <a:cs typeface="Arial" panose="020B0604020202020204" pitchFamily="34" charset="0"/>
              </a:rPr>
              <a:t>Plan and support professional development</a:t>
            </a:r>
          </a:p>
        </p:txBody>
      </p:sp>
      <p:sp>
        <p:nvSpPr>
          <p:cNvPr id="7" name="TextBox 7">
            <a:extLst>
              <a:ext uri="{FF2B5EF4-FFF2-40B4-BE49-F238E27FC236}">
                <a16:creationId xmlns:a16="http://schemas.microsoft.com/office/drawing/2014/main" id="{34484752-6BE6-4AF8-AB3E-B2480FAF6927}"/>
              </a:ext>
            </a:extLst>
          </p:cNvPr>
          <p:cNvSpPr txBox="1">
            <a:spLocks noChangeArrowheads="1"/>
          </p:cNvSpPr>
          <p:nvPr/>
        </p:nvSpPr>
        <p:spPr bwMode="auto">
          <a:xfrm>
            <a:off x="0" y="-1185863"/>
            <a:ext cx="5330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2800" b="1">
                <a:solidFill>
                  <a:srgbClr val="39607E"/>
                </a:solidFill>
                <a:latin typeface="Arial" panose="020B0604020202020204" pitchFamily="34" charset="0"/>
              </a:defRPr>
            </a:lvl1pPr>
            <a:lvl2pPr marL="742950" indent="-285750">
              <a:spcBef>
                <a:spcPct val="20000"/>
              </a:spcBef>
              <a:buChar char="–"/>
              <a:defRPr sz="2800" b="1">
                <a:solidFill>
                  <a:srgbClr val="39607E"/>
                </a:solidFill>
                <a:latin typeface="Arial" panose="020B0604020202020204" pitchFamily="34" charset="0"/>
              </a:defRPr>
            </a:lvl2pPr>
            <a:lvl3pPr marL="1143000" indent="-228600">
              <a:spcBef>
                <a:spcPct val="20000"/>
              </a:spcBef>
              <a:buChar char="•"/>
              <a:defRPr sz="2400" b="1">
                <a:solidFill>
                  <a:srgbClr val="39607E"/>
                </a:solidFill>
                <a:latin typeface="Arial" panose="020B0604020202020204" pitchFamily="34" charset="0"/>
              </a:defRPr>
            </a:lvl3pPr>
            <a:lvl4pPr marL="1600200" indent="-228600">
              <a:spcBef>
                <a:spcPct val="20000"/>
              </a:spcBef>
              <a:buChar char="–"/>
              <a:defRPr sz="2000" b="1">
                <a:solidFill>
                  <a:srgbClr val="39607E"/>
                </a:solidFill>
                <a:latin typeface="Arial" panose="020B0604020202020204" pitchFamily="34" charset="0"/>
              </a:defRPr>
            </a:lvl4pPr>
            <a:lvl5pPr marL="2057400" indent="-228600">
              <a:spcBef>
                <a:spcPct val="20000"/>
              </a:spcBef>
              <a:buChar char="»"/>
              <a:defRPr sz="2000" b="1">
                <a:solidFill>
                  <a:srgbClr val="39607E"/>
                </a:solidFill>
                <a:latin typeface="Arial" panose="020B0604020202020204" pitchFamily="34" charset="0"/>
              </a:defRPr>
            </a:lvl5pPr>
            <a:lvl6pPr marL="2514600" indent="-228600" eaLnBrk="0" fontAlgn="base" hangingPunct="0">
              <a:spcBef>
                <a:spcPct val="20000"/>
              </a:spcBef>
              <a:spcAft>
                <a:spcPct val="0"/>
              </a:spcAft>
              <a:buChar char="»"/>
              <a:defRPr sz="2000" b="1">
                <a:solidFill>
                  <a:srgbClr val="39607E"/>
                </a:solidFill>
                <a:latin typeface="Arial" panose="020B0604020202020204" pitchFamily="34" charset="0"/>
              </a:defRPr>
            </a:lvl6pPr>
            <a:lvl7pPr marL="2971800" indent="-228600" eaLnBrk="0" fontAlgn="base" hangingPunct="0">
              <a:spcBef>
                <a:spcPct val="20000"/>
              </a:spcBef>
              <a:spcAft>
                <a:spcPct val="0"/>
              </a:spcAft>
              <a:buChar char="»"/>
              <a:defRPr sz="2000" b="1">
                <a:solidFill>
                  <a:srgbClr val="39607E"/>
                </a:solidFill>
                <a:latin typeface="Arial" panose="020B0604020202020204" pitchFamily="34" charset="0"/>
              </a:defRPr>
            </a:lvl7pPr>
            <a:lvl8pPr marL="3429000" indent="-228600" eaLnBrk="0" fontAlgn="base" hangingPunct="0">
              <a:spcBef>
                <a:spcPct val="20000"/>
              </a:spcBef>
              <a:spcAft>
                <a:spcPct val="0"/>
              </a:spcAft>
              <a:buChar char="»"/>
              <a:defRPr sz="2000" b="1">
                <a:solidFill>
                  <a:srgbClr val="39607E"/>
                </a:solidFill>
                <a:latin typeface="Arial" panose="020B0604020202020204" pitchFamily="34" charset="0"/>
              </a:defRPr>
            </a:lvl8pPr>
            <a:lvl9pPr marL="3886200" indent="-228600" eaLnBrk="0" fontAlgn="base" hangingPunct="0">
              <a:spcBef>
                <a:spcPct val="20000"/>
              </a:spcBef>
              <a:spcAft>
                <a:spcPct val="0"/>
              </a:spcAft>
              <a:buChar char="»"/>
              <a:defRPr sz="2000" b="1">
                <a:solidFill>
                  <a:srgbClr val="39607E"/>
                </a:solidFill>
                <a:latin typeface="Arial" panose="020B0604020202020204" pitchFamily="34" charset="0"/>
              </a:defRPr>
            </a:lvl9pPr>
          </a:lstStyle>
          <a:p>
            <a:pPr eaLnBrk="1" hangingPunct="1">
              <a:lnSpc>
                <a:spcPct val="90000"/>
              </a:lnSpc>
              <a:spcBef>
                <a:spcPct val="0"/>
              </a:spcBef>
            </a:pPr>
            <a:r>
              <a:rPr lang="en-US" altLang="en-US" sz="1800" b="0" dirty="0">
                <a:solidFill>
                  <a:schemeClr val="tx1"/>
                </a:solidFill>
                <a:latin typeface="Calibri" panose="020F0502020204030204" pitchFamily="34" charset="0"/>
                <a:ea typeface="MS PGothic" panose="020B0600070205080204" pitchFamily="34" charset="-128"/>
              </a:rPr>
              <a:t>Layout: </a:t>
            </a:r>
            <a:r>
              <a:rPr lang="en-US" altLang="en-US" sz="1800" dirty="0">
                <a:solidFill>
                  <a:schemeClr val="tx1"/>
                </a:solidFill>
                <a:latin typeface="Calibri" panose="020F0502020204030204" pitchFamily="34" charset="0"/>
                <a:ea typeface="MS PGothic" panose="020B0600070205080204" pitchFamily="34" charset="-128"/>
              </a:rPr>
              <a:t>Narrow Left Column</a:t>
            </a:r>
          </a:p>
        </p:txBody>
      </p:sp>
      <p:sp>
        <p:nvSpPr>
          <p:cNvPr id="8" name="Text Placeholder 8">
            <a:extLst>
              <a:ext uri="{FF2B5EF4-FFF2-40B4-BE49-F238E27FC236}">
                <a16:creationId xmlns:a16="http://schemas.microsoft.com/office/drawing/2014/main" id="{445A92BE-CBDE-4EF5-A2C3-798654A9A3F6}"/>
              </a:ext>
            </a:extLst>
          </p:cNvPr>
          <p:cNvSpPr txBox="1">
            <a:spLocks/>
          </p:cNvSpPr>
          <p:nvPr/>
        </p:nvSpPr>
        <p:spPr bwMode="auto">
          <a:xfrm>
            <a:off x="733530" y="1597567"/>
            <a:ext cx="2808183" cy="4179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a:spcBef>
                <a:spcPct val="20000"/>
              </a:spcBef>
              <a:defRPr sz="2800" b="1">
                <a:solidFill>
                  <a:srgbClr val="39607E"/>
                </a:solidFill>
                <a:latin typeface="Arial" panose="020B0604020202020204" pitchFamily="34" charset="0"/>
              </a:defRPr>
            </a:lvl1pPr>
            <a:lvl2pPr marL="742950" indent="-285750">
              <a:spcBef>
                <a:spcPct val="20000"/>
              </a:spcBef>
              <a:buChar char="–"/>
              <a:defRPr sz="2800" b="1">
                <a:solidFill>
                  <a:srgbClr val="39607E"/>
                </a:solidFill>
                <a:latin typeface="Arial" panose="020B0604020202020204" pitchFamily="34" charset="0"/>
              </a:defRPr>
            </a:lvl2pPr>
            <a:lvl3pPr marL="1143000" indent="-228600">
              <a:spcBef>
                <a:spcPct val="20000"/>
              </a:spcBef>
              <a:buChar char="•"/>
              <a:defRPr sz="2400" b="1">
                <a:solidFill>
                  <a:srgbClr val="39607E"/>
                </a:solidFill>
                <a:latin typeface="Arial" panose="020B0604020202020204" pitchFamily="34" charset="0"/>
              </a:defRPr>
            </a:lvl3pPr>
            <a:lvl4pPr marL="1600200" indent="-228600">
              <a:spcBef>
                <a:spcPct val="20000"/>
              </a:spcBef>
              <a:buChar char="–"/>
              <a:defRPr sz="2000" b="1">
                <a:solidFill>
                  <a:srgbClr val="39607E"/>
                </a:solidFill>
                <a:latin typeface="Arial" panose="020B0604020202020204" pitchFamily="34" charset="0"/>
              </a:defRPr>
            </a:lvl4pPr>
            <a:lvl5pPr marL="2057400" indent="-228600">
              <a:spcBef>
                <a:spcPct val="20000"/>
              </a:spcBef>
              <a:buChar char="»"/>
              <a:defRPr sz="2000" b="1">
                <a:solidFill>
                  <a:srgbClr val="39607E"/>
                </a:solidFill>
                <a:latin typeface="Arial" panose="020B0604020202020204" pitchFamily="34" charset="0"/>
              </a:defRPr>
            </a:lvl5pPr>
            <a:lvl6pPr marL="2514600" indent="-228600" eaLnBrk="0" fontAlgn="base" hangingPunct="0">
              <a:spcBef>
                <a:spcPct val="20000"/>
              </a:spcBef>
              <a:spcAft>
                <a:spcPct val="0"/>
              </a:spcAft>
              <a:buChar char="»"/>
              <a:defRPr sz="2000" b="1">
                <a:solidFill>
                  <a:srgbClr val="39607E"/>
                </a:solidFill>
                <a:latin typeface="Arial" panose="020B0604020202020204" pitchFamily="34" charset="0"/>
              </a:defRPr>
            </a:lvl6pPr>
            <a:lvl7pPr marL="2971800" indent="-228600" eaLnBrk="0" fontAlgn="base" hangingPunct="0">
              <a:spcBef>
                <a:spcPct val="20000"/>
              </a:spcBef>
              <a:spcAft>
                <a:spcPct val="0"/>
              </a:spcAft>
              <a:buChar char="»"/>
              <a:defRPr sz="2000" b="1">
                <a:solidFill>
                  <a:srgbClr val="39607E"/>
                </a:solidFill>
                <a:latin typeface="Arial" panose="020B0604020202020204" pitchFamily="34" charset="0"/>
              </a:defRPr>
            </a:lvl7pPr>
            <a:lvl8pPr marL="3429000" indent="-228600" eaLnBrk="0" fontAlgn="base" hangingPunct="0">
              <a:spcBef>
                <a:spcPct val="20000"/>
              </a:spcBef>
              <a:spcAft>
                <a:spcPct val="0"/>
              </a:spcAft>
              <a:buChar char="»"/>
              <a:defRPr sz="2000" b="1">
                <a:solidFill>
                  <a:srgbClr val="39607E"/>
                </a:solidFill>
                <a:latin typeface="Arial" panose="020B0604020202020204" pitchFamily="34" charset="0"/>
              </a:defRPr>
            </a:lvl8pPr>
            <a:lvl9pPr marL="3886200" indent="-228600" eaLnBrk="0" fontAlgn="base" hangingPunct="0">
              <a:spcBef>
                <a:spcPct val="20000"/>
              </a:spcBef>
              <a:spcAft>
                <a:spcPct val="0"/>
              </a:spcAft>
              <a:buChar char="»"/>
              <a:defRPr sz="2000" b="1">
                <a:solidFill>
                  <a:srgbClr val="39607E"/>
                </a:solidFill>
                <a:latin typeface="Arial" panose="020B0604020202020204" pitchFamily="34" charset="0"/>
              </a:defRPr>
            </a:lvl9pPr>
          </a:lstStyle>
          <a:p>
            <a:pPr eaLnBrk="1" hangingPunct="1">
              <a:lnSpc>
                <a:spcPct val="150000"/>
              </a:lnSpc>
              <a:buFontTx/>
              <a:buChar char="•"/>
            </a:pPr>
            <a:r>
              <a:rPr lang="en-US" altLang="en-US" sz="1600" b="0" i="1" dirty="0">
                <a:solidFill>
                  <a:srgbClr val="4D4D4D"/>
                </a:solidFill>
                <a:ea typeface="MS PGothic" panose="020B0600070205080204" pitchFamily="34" charset="-128"/>
              </a:rPr>
              <a:t>14 members</a:t>
            </a:r>
          </a:p>
          <a:p>
            <a:pPr eaLnBrk="1" hangingPunct="1">
              <a:lnSpc>
                <a:spcPct val="150000"/>
              </a:lnSpc>
              <a:buFontTx/>
              <a:buChar char="•"/>
            </a:pPr>
            <a:r>
              <a:rPr lang="en-US" altLang="en-US" sz="1600" b="0" i="1" dirty="0">
                <a:solidFill>
                  <a:srgbClr val="4D4D4D"/>
                </a:solidFill>
                <a:ea typeface="MS PGothic" panose="020B0600070205080204" pitchFamily="34" charset="-128"/>
              </a:rPr>
              <a:t>Technical Colleges</a:t>
            </a:r>
          </a:p>
          <a:p>
            <a:pPr eaLnBrk="1" hangingPunct="1">
              <a:lnSpc>
                <a:spcPct val="150000"/>
              </a:lnSpc>
              <a:buFontTx/>
              <a:buChar char="•"/>
            </a:pPr>
            <a:r>
              <a:rPr lang="en-US" altLang="en-US" sz="1600" b="0" i="1" dirty="0">
                <a:solidFill>
                  <a:srgbClr val="4D4D4D"/>
                </a:solidFill>
                <a:ea typeface="MS PGothic" panose="020B0600070205080204" pitchFamily="34" charset="-128"/>
              </a:rPr>
              <a:t>K-12</a:t>
            </a:r>
          </a:p>
          <a:p>
            <a:pPr eaLnBrk="1" hangingPunct="1">
              <a:lnSpc>
                <a:spcPct val="150000"/>
              </a:lnSpc>
              <a:buFontTx/>
              <a:buChar char="•"/>
            </a:pPr>
            <a:r>
              <a:rPr lang="en-US" altLang="en-US" sz="1600" b="0" i="1" dirty="0">
                <a:solidFill>
                  <a:srgbClr val="4D4D4D"/>
                </a:solidFill>
                <a:ea typeface="MS PGothic" panose="020B0600070205080204" pitchFamily="34" charset="-128"/>
              </a:rPr>
              <a:t>Workforce Development</a:t>
            </a:r>
          </a:p>
          <a:p>
            <a:pPr eaLnBrk="1" hangingPunct="1">
              <a:lnSpc>
                <a:spcPct val="150000"/>
              </a:lnSpc>
              <a:buFontTx/>
              <a:buChar char="•"/>
            </a:pPr>
            <a:r>
              <a:rPr lang="en-US" altLang="en-US" sz="1600" b="0" i="1" dirty="0">
                <a:solidFill>
                  <a:srgbClr val="4D4D4D"/>
                </a:solidFill>
                <a:ea typeface="MS PGothic" panose="020B0600070205080204" pitchFamily="34" charset="-128"/>
              </a:rPr>
              <a:t>Economic Development</a:t>
            </a:r>
          </a:p>
          <a:p>
            <a:pPr eaLnBrk="1" hangingPunct="1">
              <a:lnSpc>
                <a:spcPct val="150000"/>
              </a:lnSpc>
              <a:buFontTx/>
              <a:buChar char="•"/>
            </a:pPr>
            <a:r>
              <a:rPr lang="en-US" altLang="en-US" sz="1600" b="0" i="1" dirty="0">
                <a:solidFill>
                  <a:srgbClr val="4D4D4D"/>
                </a:solidFill>
                <a:ea typeface="MS PGothic" panose="020B0600070205080204" pitchFamily="34" charset="-128"/>
              </a:rPr>
              <a:t>Veterans</a:t>
            </a:r>
          </a:p>
          <a:p>
            <a:pPr eaLnBrk="1" hangingPunct="1">
              <a:lnSpc>
                <a:spcPct val="150000"/>
              </a:lnSpc>
              <a:buFontTx/>
              <a:buChar char="•"/>
            </a:pPr>
            <a:r>
              <a:rPr lang="en-US" altLang="en-US" sz="1600" b="0" i="1" dirty="0">
                <a:solidFill>
                  <a:srgbClr val="4D4D4D"/>
                </a:solidFill>
                <a:ea typeface="MS PGothic" panose="020B0600070205080204" pitchFamily="34" charset="-128"/>
              </a:rPr>
              <a:t>Vocational Rehabilitation</a:t>
            </a:r>
          </a:p>
          <a:p>
            <a:pPr eaLnBrk="1" hangingPunct="1">
              <a:lnSpc>
                <a:spcPct val="150000"/>
              </a:lnSpc>
              <a:buFontTx/>
              <a:buChar char="•"/>
            </a:pPr>
            <a:r>
              <a:rPr lang="en-US" altLang="en-US" sz="1600" b="0" i="1" dirty="0">
                <a:solidFill>
                  <a:srgbClr val="4D4D4D"/>
                </a:solidFill>
                <a:ea typeface="MS PGothic" panose="020B0600070205080204" pitchFamily="34" charset="-128"/>
              </a:rPr>
              <a:t>Community Based Org</a:t>
            </a:r>
          </a:p>
          <a:p>
            <a:pPr eaLnBrk="1" hangingPunct="1">
              <a:lnSpc>
                <a:spcPct val="150000"/>
              </a:lnSpc>
              <a:buFontTx/>
              <a:buChar char="•"/>
            </a:pPr>
            <a:r>
              <a:rPr lang="en-US" altLang="en-US" sz="1600" b="0" i="1" dirty="0">
                <a:solidFill>
                  <a:srgbClr val="4D4D4D"/>
                </a:solidFill>
                <a:ea typeface="MS PGothic" panose="020B0600070205080204" pitchFamily="34" charset="-128"/>
              </a:rPr>
              <a:t>Workforce Development Boards Assoc.</a:t>
            </a:r>
          </a:p>
        </p:txBody>
      </p:sp>
      <p:sp>
        <p:nvSpPr>
          <p:cNvPr id="9" name="Right Brace 8">
            <a:extLst>
              <a:ext uri="{FF2B5EF4-FFF2-40B4-BE49-F238E27FC236}">
                <a16:creationId xmlns:a16="http://schemas.microsoft.com/office/drawing/2014/main" id="{61CFF90D-91D5-46A5-A4C7-DD29CDF9E4D4}"/>
              </a:ext>
            </a:extLst>
          </p:cNvPr>
          <p:cNvSpPr/>
          <p:nvPr/>
        </p:nvSpPr>
        <p:spPr>
          <a:xfrm>
            <a:off x="3732213" y="1425575"/>
            <a:ext cx="739775" cy="4198938"/>
          </a:xfrm>
          <a:prstGeom prst="rightBrace">
            <a:avLst/>
          </a:prstGeom>
        </p:spPr>
        <p:style>
          <a:lnRef idx="2">
            <a:schemeClr val="accent1"/>
          </a:lnRef>
          <a:fillRef idx="0">
            <a:schemeClr val="accent1"/>
          </a:fillRef>
          <a:effectRef idx="1">
            <a:schemeClr val="accent1"/>
          </a:effectRef>
          <a:fontRef idx="minor">
            <a:schemeClr val="tx1"/>
          </a:fontRef>
        </p:style>
        <p:txBody>
          <a:bodyPr anchor="ctr"/>
          <a:lstStyle/>
          <a:p>
            <a:pPr algn="ctr" eaLnBrk="1" hangingPunct="1">
              <a:lnSpc>
                <a:spcPct val="90000"/>
              </a:lnSpc>
              <a:spcBef>
                <a:spcPct val="20000"/>
              </a:spcBef>
              <a:buFontTx/>
              <a:buChar char="•"/>
              <a:defRPr/>
            </a:pPr>
            <a:endParaRPr lang="en-US" dirty="0"/>
          </a:p>
        </p:txBody>
      </p:sp>
    </p:spTree>
    <p:extLst>
      <p:ext uri="{BB962C8B-B14F-4D97-AF65-F5344CB8AC3E}">
        <p14:creationId xmlns:p14="http://schemas.microsoft.com/office/powerpoint/2010/main" val="3785021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b="1" dirty="0">
                <a:solidFill>
                  <a:schemeClr val="bg1"/>
                </a:solidFill>
              </a:rPr>
              <a:t>Composition and Purpose</a:t>
            </a:r>
          </a:p>
        </p:txBody>
      </p:sp>
      <p:sp>
        <p:nvSpPr>
          <p:cNvPr id="6" name="Rectangle 5">
            <a:extLst>
              <a:ext uri="{FF2B5EF4-FFF2-40B4-BE49-F238E27FC236}">
                <a16:creationId xmlns:a16="http://schemas.microsoft.com/office/drawing/2014/main" id="{3C5BFD91-86F7-40AB-8253-90C71CF04EFD}"/>
              </a:ext>
            </a:extLst>
          </p:cNvPr>
          <p:cNvSpPr/>
          <p:nvPr/>
        </p:nvSpPr>
        <p:spPr>
          <a:xfrm>
            <a:off x="3694113" y="3905250"/>
            <a:ext cx="5319712" cy="523875"/>
          </a:xfrm>
          <a:prstGeom prst="rect">
            <a:avLst/>
          </a:prstGeom>
        </p:spPr>
        <p:txBody>
          <a:bodyPr>
            <a:spAutoFit/>
          </a:bodyPr>
          <a:lstStyle/>
          <a:p>
            <a:pPr>
              <a:defRPr/>
            </a:pPr>
            <a:r>
              <a:rPr lang="en-US" sz="2800" b="1" kern="0" dirty="0">
                <a:solidFill>
                  <a:srgbClr val="39607E"/>
                </a:solidFill>
                <a:latin typeface="Arial"/>
                <a:cs typeface="+mn-cs"/>
              </a:rPr>
              <a:t>Organizations, not individuals</a:t>
            </a:r>
          </a:p>
        </p:txBody>
      </p:sp>
      <p:pic>
        <p:nvPicPr>
          <p:cNvPr id="7" name="Picture 1">
            <a:extLst>
              <a:ext uri="{FF2B5EF4-FFF2-40B4-BE49-F238E27FC236}">
                <a16:creationId xmlns:a16="http://schemas.microsoft.com/office/drawing/2014/main" id="{4327458E-3333-4ACE-9488-75B3BF9B806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505075"/>
            <a:ext cx="3465513"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B0951C00-BF61-4F06-A50A-96D7F39F949A}"/>
              </a:ext>
            </a:extLst>
          </p:cNvPr>
          <p:cNvSpPr/>
          <p:nvPr/>
        </p:nvSpPr>
        <p:spPr>
          <a:xfrm>
            <a:off x="3694113" y="3055938"/>
            <a:ext cx="4424362" cy="523875"/>
          </a:xfrm>
          <a:prstGeom prst="rect">
            <a:avLst/>
          </a:prstGeom>
        </p:spPr>
        <p:txBody>
          <a:bodyPr>
            <a:spAutoFit/>
          </a:bodyPr>
          <a:lstStyle/>
          <a:p>
            <a:pPr>
              <a:defRPr/>
            </a:pPr>
            <a:r>
              <a:rPr lang="en-US" sz="2800" b="1" kern="0" dirty="0">
                <a:solidFill>
                  <a:srgbClr val="39607E"/>
                </a:solidFill>
                <a:latin typeface="Arial"/>
                <a:cs typeface="+mn-cs"/>
              </a:rPr>
              <a:t>Authority and legitimacy</a:t>
            </a:r>
          </a:p>
        </p:txBody>
      </p:sp>
      <p:sp>
        <p:nvSpPr>
          <p:cNvPr id="9" name="Rectangle 8">
            <a:extLst>
              <a:ext uri="{FF2B5EF4-FFF2-40B4-BE49-F238E27FC236}">
                <a16:creationId xmlns:a16="http://schemas.microsoft.com/office/drawing/2014/main" id="{37C3D1CA-32EB-4B5E-BEA1-1BF813F595DC}"/>
              </a:ext>
            </a:extLst>
          </p:cNvPr>
          <p:cNvSpPr/>
          <p:nvPr/>
        </p:nvSpPr>
        <p:spPr>
          <a:xfrm>
            <a:off x="3694113" y="4754563"/>
            <a:ext cx="2286000" cy="523875"/>
          </a:xfrm>
          <a:prstGeom prst="rect">
            <a:avLst/>
          </a:prstGeom>
        </p:spPr>
        <p:txBody>
          <a:bodyPr>
            <a:spAutoFit/>
          </a:bodyPr>
          <a:lstStyle/>
          <a:p>
            <a:pPr>
              <a:defRPr/>
            </a:pPr>
            <a:r>
              <a:rPr lang="en-US" sz="2800" b="1" kern="0" dirty="0">
                <a:solidFill>
                  <a:srgbClr val="39607E"/>
                </a:solidFill>
                <a:latin typeface="Arial"/>
                <a:cs typeface="+mn-cs"/>
              </a:rPr>
              <a:t>Parameters</a:t>
            </a:r>
          </a:p>
        </p:txBody>
      </p:sp>
      <p:sp>
        <p:nvSpPr>
          <p:cNvPr id="11" name="Rectangle 10">
            <a:extLst>
              <a:ext uri="{FF2B5EF4-FFF2-40B4-BE49-F238E27FC236}">
                <a16:creationId xmlns:a16="http://schemas.microsoft.com/office/drawing/2014/main" id="{F6E207D4-CDC3-42D4-9491-869223FD2F81}"/>
              </a:ext>
            </a:extLst>
          </p:cNvPr>
          <p:cNvSpPr/>
          <p:nvPr/>
        </p:nvSpPr>
        <p:spPr>
          <a:xfrm>
            <a:off x="3694113" y="2206625"/>
            <a:ext cx="2286000" cy="523875"/>
          </a:xfrm>
          <a:prstGeom prst="rect">
            <a:avLst/>
          </a:prstGeom>
        </p:spPr>
        <p:txBody>
          <a:bodyPr>
            <a:spAutoFit/>
          </a:bodyPr>
          <a:lstStyle/>
          <a:p>
            <a:pPr>
              <a:defRPr/>
            </a:pPr>
            <a:r>
              <a:rPr lang="en-US" sz="2800" b="1" kern="0" dirty="0">
                <a:solidFill>
                  <a:srgbClr val="39607E"/>
                </a:solidFill>
                <a:latin typeface="Arial"/>
                <a:cs typeface="+mn-cs"/>
              </a:rPr>
              <a:t>Convener</a:t>
            </a:r>
          </a:p>
        </p:txBody>
      </p:sp>
    </p:spTree>
    <p:extLst>
      <p:ext uri="{BB962C8B-B14F-4D97-AF65-F5344CB8AC3E}">
        <p14:creationId xmlns:p14="http://schemas.microsoft.com/office/powerpoint/2010/main" val="335710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b="1" dirty="0">
                <a:solidFill>
                  <a:schemeClr val="bg1"/>
                </a:solidFill>
              </a:rPr>
              <a:t>Getting the </a:t>
            </a:r>
            <a:r>
              <a:rPr lang="en-US" sz="4000" b="1" dirty="0">
                <a:solidFill>
                  <a:srgbClr val="FF0000"/>
                </a:solidFill>
              </a:rPr>
              <a:t>Right</a:t>
            </a:r>
            <a:r>
              <a:rPr lang="en-US" sz="4000" b="1" dirty="0">
                <a:solidFill>
                  <a:schemeClr val="bg1"/>
                </a:solidFill>
              </a:rPr>
              <a:t> People</a:t>
            </a:r>
            <a:r>
              <a:rPr lang="en-US" sz="4000" b="1" dirty="0">
                <a:solidFill>
                  <a:srgbClr val="FF0000"/>
                </a:solidFill>
              </a:rPr>
              <a:t> </a:t>
            </a:r>
            <a:endParaRPr lang="en-US" sz="4000" b="1" dirty="0">
              <a:solidFill>
                <a:schemeClr val="bg1"/>
              </a:solidFill>
            </a:endParaRPr>
          </a:p>
        </p:txBody>
      </p:sp>
      <p:pic>
        <p:nvPicPr>
          <p:cNvPr id="6" name="Picture 1">
            <a:extLst>
              <a:ext uri="{FF2B5EF4-FFF2-40B4-BE49-F238E27FC236}">
                <a16:creationId xmlns:a16="http://schemas.microsoft.com/office/drawing/2014/main" id="{09D3C57A-714B-41C2-9DD2-451804922A5C}"/>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232694" y="1545431"/>
            <a:ext cx="6675438" cy="37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9483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b="1" dirty="0">
                <a:solidFill>
                  <a:schemeClr val="bg1"/>
                </a:solidFill>
              </a:rPr>
              <a:t>Keeping People Engaged</a:t>
            </a:r>
          </a:p>
        </p:txBody>
      </p:sp>
      <p:graphicFrame>
        <p:nvGraphicFramePr>
          <p:cNvPr id="6" name="Diagram 5">
            <a:extLst>
              <a:ext uri="{FF2B5EF4-FFF2-40B4-BE49-F238E27FC236}">
                <a16:creationId xmlns:a16="http://schemas.microsoft.com/office/drawing/2014/main" id="{F208D1ED-967C-49CF-BB43-678C71FC6ACD}"/>
              </a:ext>
            </a:extLst>
          </p:cNvPr>
          <p:cNvGraphicFramePr/>
          <p:nvPr>
            <p:extLst>
              <p:ext uri="{D42A27DB-BD31-4B8C-83A1-F6EECF244321}">
                <p14:modId xmlns:p14="http://schemas.microsoft.com/office/powerpoint/2010/main" val="282098238"/>
              </p:ext>
            </p:extLst>
          </p:nvPr>
        </p:nvGraphicFramePr>
        <p:xfrm>
          <a:off x="836613" y="1081749"/>
          <a:ext cx="7467600" cy="530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6002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b="1" dirty="0">
                <a:solidFill>
                  <a:schemeClr val="bg1"/>
                </a:solidFill>
              </a:rPr>
              <a:t>Strategy</a:t>
            </a:r>
          </a:p>
        </p:txBody>
      </p:sp>
      <p:sp>
        <p:nvSpPr>
          <p:cNvPr id="7" name="Content Placeholder 2">
            <a:extLst>
              <a:ext uri="{FF2B5EF4-FFF2-40B4-BE49-F238E27FC236}">
                <a16:creationId xmlns:a16="http://schemas.microsoft.com/office/drawing/2014/main" id="{69FD1D71-82F1-4BDF-9E88-DB66AC0C042F}"/>
              </a:ext>
            </a:extLst>
          </p:cNvPr>
          <p:cNvSpPr>
            <a:spLocks noGrp="1"/>
          </p:cNvSpPr>
          <p:nvPr>
            <p:ph idx="1"/>
          </p:nvPr>
        </p:nvSpPr>
        <p:spPr>
          <a:xfrm>
            <a:off x="832757" y="1992085"/>
            <a:ext cx="7478486" cy="3516086"/>
          </a:xfrm>
        </p:spPr>
        <p:txBody>
          <a:bodyPr>
            <a:normAutofit/>
          </a:bodyPr>
          <a:lstStyle/>
          <a:p>
            <a:pPr>
              <a:buFontTx/>
              <a:buChar char="•"/>
            </a:pPr>
            <a:r>
              <a:rPr lang="en-US" altLang="en-US" sz="2100" dirty="0"/>
              <a:t>Agenda that allows people to have an IMPACT</a:t>
            </a:r>
          </a:p>
          <a:p>
            <a:pPr>
              <a:buFontTx/>
              <a:buChar char="•"/>
            </a:pPr>
            <a:r>
              <a:rPr lang="en-US" altLang="en-US" sz="2100" dirty="0"/>
              <a:t>Access to one another</a:t>
            </a:r>
          </a:p>
          <a:p>
            <a:pPr>
              <a:buFontTx/>
              <a:buChar char="•"/>
            </a:pPr>
            <a:r>
              <a:rPr lang="en-US" altLang="en-US" sz="2100" dirty="0"/>
              <a:t>Follow up</a:t>
            </a:r>
          </a:p>
          <a:p>
            <a:pPr>
              <a:buFontTx/>
              <a:buChar char="•"/>
            </a:pPr>
            <a:r>
              <a:rPr lang="en-US" altLang="en-US" sz="2100" dirty="0"/>
              <a:t>Membership is key (scope of influence)</a:t>
            </a:r>
          </a:p>
          <a:p>
            <a:pPr>
              <a:buFontTx/>
              <a:buChar char="•"/>
            </a:pPr>
            <a:r>
              <a:rPr lang="en-US" altLang="en-US" sz="2100" dirty="0"/>
              <a:t>No wasted time</a:t>
            </a:r>
          </a:p>
          <a:p>
            <a:pPr>
              <a:buFontTx/>
              <a:buChar char="•"/>
            </a:pPr>
            <a:r>
              <a:rPr lang="en-US" altLang="en-US" sz="2100" dirty="0"/>
              <a:t>Communication expectations</a:t>
            </a:r>
          </a:p>
          <a:p>
            <a:pPr>
              <a:buFontTx/>
              <a:buChar char="•"/>
            </a:pPr>
            <a:endParaRPr lang="en-US" altLang="en-US" dirty="0"/>
          </a:p>
        </p:txBody>
      </p:sp>
    </p:spTree>
    <p:extLst>
      <p:ext uri="{BB962C8B-B14F-4D97-AF65-F5344CB8AC3E}">
        <p14:creationId xmlns:p14="http://schemas.microsoft.com/office/powerpoint/2010/main" val="2698115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b="1" dirty="0">
                <a:solidFill>
                  <a:schemeClr val="bg1"/>
                </a:solidFill>
              </a:rPr>
              <a:t>Chemistry</a:t>
            </a:r>
          </a:p>
        </p:txBody>
      </p:sp>
      <p:pic>
        <p:nvPicPr>
          <p:cNvPr id="6" name="Picture 1">
            <a:extLst>
              <a:ext uri="{FF2B5EF4-FFF2-40B4-BE49-F238E27FC236}">
                <a16:creationId xmlns:a16="http://schemas.microsoft.com/office/drawing/2014/main" id="{D4B6AA4E-C815-4513-890C-0DE0F7E3DDE5}"/>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91088" y="2057400"/>
            <a:ext cx="3884612"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70490A48-D374-4588-A383-36304ADFEAA9}"/>
              </a:ext>
            </a:extLst>
          </p:cNvPr>
          <p:cNvSpPr>
            <a:spLocks noGrp="1"/>
          </p:cNvSpPr>
          <p:nvPr>
            <p:ph idx="1"/>
          </p:nvPr>
        </p:nvSpPr>
        <p:spPr>
          <a:xfrm>
            <a:off x="152400" y="2047875"/>
            <a:ext cx="4630615" cy="3297848"/>
          </a:xfrm>
        </p:spPr>
        <p:txBody>
          <a:bodyPr>
            <a:normAutofit fontScale="92500" lnSpcReduction="10000"/>
          </a:bodyPr>
          <a:lstStyle/>
          <a:p>
            <a:pPr>
              <a:buFontTx/>
              <a:buChar char="•"/>
            </a:pPr>
            <a:r>
              <a:rPr lang="en-US" altLang="en-US" sz="2000" dirty="0"/>
              <a:t>Intrinsic value</a:t>
            </a:r>
          </a:p>
          <a:p>
            <a:pPr>
              <a:buFontTx/>
              <a:buChar char="•"/>
            </a:pPr>
            <a:r>
              <a:rPr lang="en-US" altLang="en-US" sz="2000" dirty="0"/>
              <a:t>Positive past experiences</a:t>
            </a:r>
          </a:p>
          <a:p>
            <a:pPr>
              <a:buFontTx/>
              <a:buChar char="•"/>
            </a:pPr>
            <a:r>
              <a:rPr lang="en-US" altLang="en-US" sz="2000" dirty="0"/>
              <a:t>Connections in other settings</a:t>
            </a:r>
          </a:p>
          <a:p>
            <a:pPr>
              <a:buFontTx/>
              <a:buChar char="•"/>
            </a:pPr>
            <a:r>
              <a:rPr lang="en-US" altLang="en-US" sz="2000" dirty="0"/>
              <a:t>Food, informal interactions</a:t>
            </a:r>
          </a:p>
          <a:p>
            <a:pPr>
              <a:buFontTx/>
              <a:buChar char="•"/>
            </a:pPr>
            <a:r>
              <a:rPr lang="en-US" altLang="en-US" sz="2000" dirty="0"/>
              <a:t>Mutual investment in supporting each other</a:t>
            </a:r>
          </a:p>
          <a:p>
            <a:pPr>
              <a:buFontTx/>
              <a:buChar char="•"/>
            </a:pPr>
            <a:r>
              <a:rPr lang="en-US" altLang="en-US" sz="2000" dirty="0"/>
              <a:t>Accomplishments</a:t>
            </a:r>
          </a:p>
        </p:txBody>
      </p:sp>
    </p:spTree>
    <p:extLst>
      <p:ext uri="{BB962C8B-B14F-4D97-AF65-F5344CB8AC3E}">
        <p14:creationId xmlns:p14="http://schemas.microsoft.com/office/powerpoint/2010/main" val="3414525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b="1" dirty="0">
                <a:solidFill>
                  <a:schemeClr val="bg1"/>
                </a:solidFill>
              </a:rPr>
              <a:t>Operational Management</a:t>
            </a:r>
          </a:p>
        </p:txBody>
      </p:sp>
      <p:sp>
        <p:nvSpPr>
          <p:cNvPr id="6" name="Content Placeholder 2">
            <a:extLst>
              <a:ext uri="{FF2B5EF4-FFF2-40B4-BE49-F238E27FC236}">
                <a16:creationId xmlns:a16="http://schemas.microsoft.com/office/drawing/2014/main" id="{ED61C45D-0BDC-4F28-9073-6A2CDE93B466}"/>
              </a:ext>
            </a:extLst>
          </p:cNvPr>
          <p:cNvSpPr>
            <a:spLocks noGrp="1"/>
          </p:cNvSpPr>
          <p:nvPr>
            <p:ph idx="1"/>
          </p:nvPr>
        </p:nvSpPr>
        <p:spPr>
          <a:xfrm>
            <a:off x="337457" y="1894113"/>
            <a:ext cx="4018416" cy="3080657"/>
          </a:xfrm>
        </p:spPr>
        <p:txBody>
          <a:bodyPr>
            <a:normAutofit/>
          </a:bodyPr>
          <a:lstStyle/>
          <a:p>
            <a:pPr>
              <a:buFontTx/>
              <a:buChar char="•"/>
            </a:pPr>
            <a:r>
              <a:rPr lang="en-US" altLang="en-US" sz="2000" dirty="0"/>
              <a:t>Convener</a:t>
            </a:r>
          </a:p>
          <a:p>
            <a:pPr>
              <a:buFontTx/>
              <a:buChar char="•"/>
            </a:pPr>
            <a:r>
              <a:rPr lang="en-US" altLang="en-US" sz="2000" dirty="0"/>
              <a:t>Facilitator</a:t>
            </a:r>
          </a:p>
          <a:p>
            <a:pPr>
              <a:buFontTx/>
              <a:buChar char="•"/>
            </a:pPr>
            <a:r>
              <a:rPr lang="en-US" altLang="en-US" sz="2000" dirty="0"/>
              <a:t>Regularity</a:t>
            </a:r>
          </a:p>
          <a:p>
            <a:pPr>
              <a:buFontTx/>
              <a:buChar char="•"/>
            </a:pPr>
            <a:r>
              <a:rPr lang="en-US" altLang="en-US" sz="2000" dirty="0"/>
              <a:t>Follow-up</a:t>
            </a:r>
          </a:p>
          <a:p>
            <a:pPr>
              <a:buFontTx/>
              <a:buChar char="•"/>
            </a:pPr>
            <a:r>
              <a:rPr lang="en-US" altLang="en-US" sz="2000" dirty="0"/>
              <a:t>Interest based perspective</a:t>
            </a:r>
          </a:p>
        </p:txBody>
      </p:sp>
      <p:pic>
        <p:nvPicPr>
          <p:cNvPr id="7" name="Picture 10">
            <a:extLst>
              <a:ext uri="{FF2B5EF4-FFF2-40B4-BE49-F238E27FC236}">
                <a16:creationId xmlns:a16="http://schemas.microsoft.com/office/drawing/2014/main" id="{320FC59B-803F-4F1A-ABB8-F50C0AC6BFF7}"/>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351564" y="1773450"/>
            <a:ext cx="4454979" cy="2778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8526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b="1" dirty="0">
                <a:solidFill>
                  <a:schemeClr val="bg1"/>
                </a:solidFill>
              </a:rPr>
              <a:t>Scope of Influence</a:t>
            </a:r>
          </a:p>
        </p:txBody>
      </p:sp>
      <p:sp>
        <p:nvSpPr>
          <p:cNvPr id="7" name="Content Placeholder 2">
            <a:extLst>
              <a:ext uri="{FF2B5EF4-FFF2-40B4-BE49-F238E27FC236}">
                <a16:creationId xmlns:a16="http://schemas.microsoft.com/office/drawing/2014/main" id="{CAD8C3DD-88F1-4A2D-8FEA-65F91C90D278}"/>
              </a:ext>
            </a:extLst>
          </p:cNvPr>
          <p:cNvSpPr>
            <a:spLocks noGrp="1"/>
          </p:cNvSpPr>
          <p:nvPr>
            <p:ph idx="1"/>
          </p:nvPr>
        </p:nvSpPr>
        <p:spPr>
          <a:xfrm>
            <a:off x="549274" y="2449285"/>
            <a:ext cx="7957456" cy="1959430"/>
          </a:xfrm>
        </p:spPr>
        <p:txBody>
          <a:bodyPr>
            <a:normAutofit/>
          </a:bodyPr>
          <a:lstStyle/>
          <a:p>
            <a:pPr>
              <a:buFontTx/>
              <a:buChar char="•"/>
            </a:pPr>
            <a:r>
              <a:rPr lang="en-US" altLang="en-US" dirty="0"/>
              <a:t>Role Clarity</a:t>
            </a:r>
          </a:p>
          <a:p>
            <a:pPr>
              <a:buFontTx/>
              <a:buChar char="•"/>
            </a:pPr>
            <a:r>
              <a:rPr lang="en-US" altLang="en-US" dirty="0"/>
              <a:t>Win/Win Perspective</a:t>
            </a:r>
          </a:p>
          <a:p>
            <a:pPr>
              <a:buFontTx/>
              <a:buChar char="•"/>
            </a:pPr>
            <a:r>
              <a:rPr lang="en-US" altLang="en-US" dirty="0"/>
              <a:t>Empowerment</a:t>
            </a:r>
          </a:p>
          <a:p>
            <a:pPr marL="0" indent="0">
              <a:buNone/>
            </a:pPr>
            <a:endParaRPr lang="en-US" altLang="en-US" sz="2000" dirty="0"/>
          </a:p>
        </p:txBody>
      </p:sp>
      <p:sp>
        <p:nvSpPr>
          <p:cNvPr id="8" name="Content Placeholder 2">
            <a:extLst>
              <a:ext uri="{FF2B5EF4-FFF2-40B4-BE49-F238E27FC236}">
                <a16:creationId xmlns:a16="http://schemas.microsoft.com/office/drawing/2014/main" id="{D759FFE4-CB85-412E-A1FB-2663CE22E13F}"/>
              </a:ext>
            </a:extLst>
          </p:cNvPr>
          <p:cNvSpPr txBox="1">
            <a:spLocks/>
          </p:cNvSpPr>
          <p:nvPr/>
        </p:nvSpPr>
        <p:spPr>
          <a:xfrm>
            <a:off x="549274" y="1217681"/>
            <a:ext cx="7745639" cy="1155924"/>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buNone/>
            </a:pPr>
            <a:r>
              <a:rPr lang="en-US" altLang="en-US" sz="2800" b="1" dirty="0"/>
              <a:t>Scope of influence and resources expands as the network grows.</a:t>
            </a:r>
          </a:p>
        </p:txBody>
      </p:sp>
    </p:spTree>
    <p:extLst>
      <p:ext uri="{BB962C8B-B14F-4D97-AF65-F5344CB8AC3E}">
        <p14:creationId xmlns:p14="http://schemas.microsoft.com/office/powerpoint/2010/main" val="1528632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819174"/>
            <a:ext cx="8229600" cy="5067181"/>
          </a:xfrm>
        </p:spPr>
        <p:txBody>
          <a:bodyPr>
            <a:noAutofit/>
          </a:bodyPr>
          <a:lstStyle/>
          <a:p>
            <a:pPr marL="0" indent="0">
              <a:buClr>
                <a:schemeClr val="tx2"/>
              </a:buClr>
              <a:buNone/>
            </a:pPr>
            <a:r>
              <a:rPr lang="en-US" b="1" dirty="0">
                <a:latin typeface="Arial" panose="020B0604020202020204" pitchFamily="34" charset="0"/>
                <a:cs typeface="Arial" panose="020B0604020202020204" pitchFamily="34" charset="0"/>
              </a:rPr>
              <a:t>Robin Fernkas</a:t>
            </a:r>
            <a:r>
              <a:rPr lang="en-US" dirty="0">
                <a:latin typeface="Arial" panose="020B0604020202020204" pitchFamily="34" charset="0"/>
                <a:cs typeface="Arial" panose="020B0604020202020204" pitchFamily="34" charset="0"/>
              </a:rPr>
              <a:t>, Director, Division of Strategic Investments, Employment and Training Administration, U.S. Department of Labor</a:t>
            </a:r>
          </a:p>
          <a:p>
            <a:pPr marL="0" indent="0">
              <a:buClr>
                <a:schemeClr val="tx2"/>
              </a:buClr>
              <a:buNone/>
            </a:pPr>
            <a:endParaRPr lang="en-US" dirty="0">
              <a:latin typeface="Arial" panose="020B0604020202020204" pitchFamily="34" charset="0"/>
              <a:cs typeface="Arial" panose="020B0604020202020204" pitchFamily="34" charset="0"/>
            </a:endParaRPr>
          </a:p>
          <a:p>
            <a:pPr marL="0" indent="0">
              <a:buClr>
                <a:schemeClr val="tx2"/>
              </a:buClr>
              <a:buNone/>
            </a:pPr>
            <a:r>
              <a:rPr lang="en-US" b="1" dirty="0">
                <a:latin typeface="Arial" panose="020B0604020202020204" pitchFamily="34" charset="0"/>
                <a:cs typeface="Arial" panose="020B0604020202020204" pitchFamily="34" charset="0"/>
              </a:rPr>
              <a:t>Erin Berg</a:t>
            </a:r>
            <a:r>
              <a:rPr lang="en-US" dirty="0">
                <a:latin typeface="Arial" panose="020B0604020202020204" pitchFamily="34" charset="0"/>
                <a:cs typeface="Arial" panose="020B0604020202020204" pitchFamily="34" charset="0"/>
              </a:rPr>
              <a:t>,</a:t>
            </a:r>
            <a:r>
              <a:rPr lang="en-US" dirty="0"/>
              <a:t> Community College Program Specialist, Office of Career, Technical, and Adult Education, U.S. Department of Education</a:t>
            </a:r>
            <a:endParaRPr lang="en-US" sz="600" dirty="0">
              <a:latin typeface="Arial" panose="020B0604020202020204" pitchFamily="34" charset="0"/>
              <a:cs typeface="Arial" panose="020B0604020202020204" pitchFamily="34" charset="0"/>
            </a:endParaRPr>
          </a:p>
        </p:txBody>
      </p:sp>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dirty="0">
                <a:solidFill>
                  <a:schemeClr val="bg1"/>
                </a:solidFill>
              </a:rPr>
              <a:t>Moderators</a:t>
            </a:r>
          </a:p>
        </p:txBody>
      </p:sp>
    </p:spTree>
    <p:extLst>
      <p:ext uri="{BB962C8B-B14F-4D97-AF65-F5344CB8AC3E}">
        <p14:creationId xmlns:p14="http://schemas.microsoft.com/office/powerpoint/2010/main" val="2672334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b="1" dirty="0">
                <a:solidFill>
                  <a:schemeClr val="bg1"/>
                </a:solidFill>
              </a:rPr>
              <a:t>Building Statewide Systems</a:t>
            </a:r>
          </a:p>
        </p:txBody>
      </p:sp>
      <p:sp>
        <p:nvSpPr>
          <p:cNvPr id="6" name="Text Placeholder 8">
            <a:extLst>
              <a:ext uri="{FF2B5EF4-FFF2-40B4-BE49-F238E27FC236}">
                <a16:creationId xmlns:a16="http://schemas.microsoft.com/office/drawing/2014/main" id="{E0A676BE-102A-4E01-9803-D042CAE9A27A}"/>
              </a:ext>
            </a:extLst>
          </p:cNvPr>
          <p:cNvSpPr txBox="1">
            <a:spLocks/>
          </p:cNvSpPr>
          <p:nvPr/>
        </p:nvSpPr>
        <p:spPr>
          <a:xfrm>
            <a:off x="255361" y="1557688"/>
            <a:ext cx="8042276" cy="4221594"/>
          </a:xfrm>
          <a:prstGeom prst="rect">
            <a:avLst/>
          </a:prstGeom>
        </p:spPr>
        <p:txBody>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171450" indent="-171450">
              <a:lnSpc>
                <a:spcPct val="150000"/>
              </a:lnSpc>
              <a:buFont typeface="Arial" panose="020B0604020202020204" pitchFamily="34" charset="0"/>
              <a:buChar char="•"/>
            </a:pPr>
            <a:r>
              <a:rPr lang="en-US" altLang="en-US" sz="2000" dirty="0">
                <a:latin typeface="+mj-lt"/>
                <a:cs typeface="Arial" panose="020B0604020202020204" pitchFamily="34" charset="0"/>
              </a:rPr>
              <a:t>Multi-agency stakeholder policy team meetings!</a:t>
            </a:r>
          </a:p>
          <a:p>
            <a:pPr marL="171450" indent="-171450">
              <a:lnSpc>
                <a:spcPct val="150000"/>
              </a:lnSpc>
              <a:buFont typeface="Arial" panose="020B0604020202020204" pitchFamily="34" charset="0"/>
              <a:buChar char="•"/>
            </a:pPr>
            <a:r>
              <a:rPr lang="en-US" altLang="en-US" sz="2000" dirty="0">
                <a:latin typeface="+mj-lt"/>
                <a:cs typeface="Arial" panose="020B0604020202020204" pitchFamily="34" charset="0"/>
              </a:rPr>
              <a:t>Mutual definition accepted!</a:t>
            </a:r>
          </a:p>
          <a:p>
            <a:pPr marL="171450" indent="-171450">
              <a:lnSpc>
                <a:spcPct val="150000"/>
              </a:lnSpc>
              <a:buFont typeface="Arial" panose="020B0604020202020204" pitchFamily="34" charset="0"/>
              <a:buChar char="•"/>
            </a:pPr>
            <a:r>
              <a:rPr lang="en-US" altLang="en-US" sz="2000" dirty="0">
                <a:latin typeface="+mj-lt"/>
                <a:cs typeface="Arial" panose="020B0604020202020204" pitchFamily="34" charset="0"/>
              </a:rPr>
              <a:t>Mutual vision statement accepted!</a:t>
            </a:r>
          </a:p>
          <a:p>
            <a:pPr marL="171450" indent="-171450">
              <a:lnSpc>
                <a:spcPct val="150000"/>
              </a:lnSpc>
              <a:buFont typeface="Arial" panose="020B0604020202020204" pitchFamily="34" charset="0"/>
              <a:buChar char="•"/>
            </a:pPr>
            <a:r>
              <a:rPr lang="en-US" altLang="en-US" sz="2000" dirty="0">
                <a:latin typeface="+mj-lt"/>
                <a:cs typeface="Arial" panose="020B0604020202020204" pitchFamily="34" charset="0"/>
              </a:rPr>
              <a:t>Mutual strategy development underway!</a:t>
            </a:r>
          </a:p>
          <a:p>
            <a:pPr marL="171450" indent="-171450">
              <a:lnSpc>
                <a:spcPct val="150000"/>
              </a:lnSpc>
              <a:buFont typeface="Arial" panose="020B0604020202020204" pitchFamily="34" charset="0"/>
              <a:buChar char="•"/>
            </a:pPr>
            <a:r>
              <a:rPr lang="en-US" altLang="en-US" sz="2000" dirty="0">
                <a:latin typeface="+mj-lt"/>
                <a:cs typeface="Arial" panose="020B0604020202020204" pitchFamily="34" charset="0"/>
              </a:rPr>
              <a:t>Testing metrics!</a:t>
            </a:r>
          </a:p>
          <a:p>
            <a:pPr marL="171450" indent="-171450">
              <a:lnSpc>
                <a:spcPct val="150000"/>
              </a:lnSpc>
              <a:buFont typeface="Arial" panose="020B0604020202020204" pitchFamily="34" charset="0"/>
              <a:buChar char="•"/>
            </a:pPr>
            <a:r>
              <a:rPr lang="en-US" altLang="en-US" sz="2000" dirty="0">
                <a:latin typeface="+mj-lt"/>
                <a:cs typeface="Arial" panose="020B0604020202020204" pitchFamily="34" charset="0"/>
              </a:rPr>
              <a:t>WIOA</a:t>
            </a:r>
          </a:p>
        </p:txBody>
      </p:sp>
    </p:spTree>
    <p:extLst>
      <p:ext uri="{BB962C8B-B14F-4D97-AF65-F5344CB8AC3E}">
        <p14:creationId xmlns:p14="http://schemas.microsoft.com/office/powerpoint/2010/main" val="301624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b="1" dirty="0">
                <a:solidFill>
                  <a:schemeClr val="bg1"/>
                </a:solidFill>
              </a:rPr>
              <a:t>Career Pathway Coordinators</a:t>
            </a:r>
          </a:p>
        </p:txBody>
      </p:sp>
      <p:sp>
        <p:nvSpPr>
          <p:cNvPr id="7" name="Content Placeholder 2">
            <a:extLst>
              <a:ext uri="{FF2B5EF4-FFF2-40B4-BE49-F238E27FC236}">
                <a16:creationId xmlns:a16="http://schemas.microsoft.com/office/drawing/2014/main" id="{B5A0BA16-371F-4201-BCC0-359F205BD81C}"/>
              </a:ext>
            </a:extLst>
          </p:cNvPr>
          <p:cNvSpPr>
            <a:spLocks noGrp="1"/>
          </p:cNvSpPr>
          <p:nvPr>
            <p:ph idx="1"/>
          </p:nvPr>
        </p:nvSpPr>
        <p:spPr>
          <a:xfrm>
            <a:off x="350837" y="1643742"/>
            <a:ext cx="8439151" cy="4124011"/>
          </a:xfrm>
        </p:spPr>
        <p:txBody>
          <a:bodyPr>
            <a:normAutofit fontScale="47500" lnSpcReduction="20000"/>
          </a:bodyPr>
          <a:lstStyle/>
          <a:p>
            <a:pPr>
              <a:defRPr/>
            </a:pPr>
            <a:r>
              <a:rPr lang="en-US" altLang="en-US" sz="4500" dirty="0"/>
              <a:t>Coordinate across college departments &amp; systems; </a:t>
            </a:r>
          </a:p>
          <a:p>
            <a:pPr>
              <a:defRPr/>
            </a:pPr>
            <a:r>
              <a:rPr lang="en-US" altLang="en-US" sz="4500" dirty="0"/>
              <a:t>Collaborate with faculty and staff; </a:t>
            </a:r>
          </a:p>
          <a:p>
            <a:pPr>
              <a:defRPr/>
            </a:pPr>
            <a:r>
              <a:rPr lang="en-US" altLang="en-US" sz="4500" dirty="0"/>
              <a:t>Coordinate with education, workforce and business partners;</a:t>
            </a:r>
          </a:p>
          <a:p>
            <a:pPr>
              <a:defRPr/>
            </a:pPr>
            <a:r>
              <a:rPr lang="en-US" altLang="en-US" sz="4500" dirty="0"/>
              <a:t>Bring together appropriate experts/resources; </a:t>
            </a:r>
          </a:p>
          <a:p>
            <a:pPr>
              <a:defRPr/>
            </a:pPr>
            <a:r>
              <a:rPr lang="en-US" altLang="en-US" sz="4500" dirty="0"/>
              <a:t>Guide development of Career Pathway maps and communication tools;</a:t>
            </a:r>
          </a:p>
          <a:p>
            <a:pPr>
              <a:defRPr/>
            </a:pPr>
            <a:r>
              <a:rPr lang="en-US" altLang="en-US" sz="4500" dirty="0"/>
              <a:t>Monitor progress, facilitate improvement and report on impact of Career Pathways.</a:t>
            </a:r>
          </a:p>
          <a:p>
            <a:pPr marL="0" indent="0">
              <a:buNone/>
              <a:defRPr/>
            </a:pPr>
            <a:br>
              <a:rPr lang="en-US" altLang="en-US" dirty="0"/>
            </a:br>
            <a:br>
              <a:rPr lang="en-US" altLang="en-US" dirty="0"/>
            </a:br>
            <a:endParaRPr lang="en-US" altLang="en-US" dirty="0"/>
          </a:p>
        </p:txBody>
      </p:sp>
    </p:spTree>
    <p:extLst>
      <p:ext uri="{BB962C8B-B14F-4D97-AF65-F5344CB8AC3E}">
        <p14:creationId xmlns:p14="http://schemas.microsoft.com/office/powerpoint/2010/main" val="2806500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b="1" dirty="0">
                <a:solidFill>
                  <a:schemeClr val="bg1"/>
                </a:solidFill>
              </a:rPr>
              <a:t>Pathways Scorecard</a:t>
            </a:r>
          </a:p>
        </p:txBody>
      </p:sp>
      <p:sp>
        <p:nvSpPr>
          <p:cNvPr id="9" name="TextBox 8">
            <a:extLst>
              <a:ext uri="{FF2B5EF4-FFF2-40B4-BE49-F238E27FC236}">
                <a16:creationId xmlns:a16="http://schemas.microsoft.com/office/drawing/2014/main" id="{7DD46FFC-7EE2-472B-ADC1-75AD56C2D402}"/>
              </a:ext>
            </a:extLst>
          </p:cNvPr>
          <p:cNvSpPr txBox="1"/>
          <p:nvPr/>
        </p:nvSpPr>
        <p:spPr>
          <a:xfrm>
            <a:off x="176328" y="2061693"/>
            <a:ext cx="3036456" cy="4247317"/>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cs typeface="Arial" panose="020B0604020202020204" pitchFamily="34" charset="0"/>
              </a:rPr>
              <a:t>20 Indicators</a:t>
            </a:r>
          </a:p>
          <a:p>
            <a:endParaRPr lang="en-US" dirty="0">
              <a:cs typeface="Arial" panose="020B0604020202020204" pitchFamily="34" charset="0"/>
            </a:endParaRPr>
          </a:p>
          <a:p>
            <a:pPr marL="285750" indent="-285750">
              <a:buFont typeface="Arial" panose="020B0604020202020204" pitchFamily="34" charset="0"/>
              <a:buChar char="•"/>
            </a:pPr>
            <a:r>
              <a:rPr lang="en-US" dirty="0">
                <a:cs typeface="Arial" panose="020B0604020202020204" pitchFamily="34" charset="0"/>
              </a:rPr>
              <a:t>Key Transition Points</a:t>
            </a:r>
          </a:p>
          <a:p>
            <a:endParaRPr lang="en-US" dirty="0">
              <a:cs typeface="Arial" panose="020B0604020202020204" pitchFamily="34" charset="0"/>
            </a:endParaRPr>
          </a:p>
          <a:p>
            <a:pPr marL="285750" indent="-285750">
              <a:buFont typeface="Arial" panose="020B0604020202020204" pitchFamily="34" charset="0"/>
              <a:buChar char="•"/>
            </a:pPr>
            <a:r>
              <a:rPr lang="en-US" dirty="0">
                <a:cs typeface="Arial" panose="020B0604020202020204" pitchFamily="34" charset="0"/>
              </a:rPr>
              <a:t>Multiple Data Sources</a:t>
            </a:r>
          </a:p>
          <a:p>
            <a:pPr marL="285750" indent="-285750">
              <a:buFont typeface="Arial" panose="020B0604020202020204" pitchFamily="34" charset="0"/>
              <a:buChar char="•"/>
            </a:pPr>
            <a:endParaRPr lang="en-US" dirty="0">
              <a:cs typeface="Arial" panose="020B0604020202020204" pitchFamily="34" charset="0"/>
            </a:endParaRPr>
          </a:p>
          <a:p>
            <a:pPr marL="285750" indent="-285750">
              <a:buFont typeface="Arial" panose="020B0604020202020204" pitchFamily="34" charset="0"/>
              <a:buChar char="•"/>
            </a:pPr>
            <a:r>
              <a:rPr lang="en-US" dirty="0">
                <a:cs typeface="Arial" panose="020B0604020202020204" pitchFamily="34" charset="0"/>
              </a:rPr>
              <a:t>Institutional Research Staff</a:t>
            </a:r>
          </a:p>
          <a:p>
            <a:pPr marL="285750" indent="-285750">
              <a:buFont typeface="Arial" panose="020B0604020202020204" pitchFamily="34" charset="0"/>
              <a:buChar char="•"/>
            </a:pPr>
            <a:endParaRPr lang="en-US" dirty="0">
              <a:cs typeface="Arial" panose="020B0604020202020204" pitchFamily="34" charset="0"/>
            </a:endParaRPr>
          </a:p>
          <a:p>
            <a:pPr marL="285750" indent="-285750">
              <a:buFont typeface="Arial" panose="020B0604020202020204" pitchFamily="34" charset="0"/>
              <a:buChar char="•"/>
            </a:pPr>
            <a:r>
              <a:rPr lang="en-US" dirty="0">
                <a:cs typeface="Arial" panose="020B0604020202020204" pitchFamily="34" charset="0"/>
              </a:rPr>
              <a:t>Curriculum Development/Approval Process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4D9B3FE5-A636-4541-8219-CBB510935D82}"/>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t="7392"/>
          <a:stretch/>
        </p:blipFill>
        <p:spPr>
          <a:xfrm>
            <a:off x="3693214" y="1045579"/>
            <a:ext cx="5180585" cy="5796779"/>
          </a:xfrm>
          <a:prstGeom prst="rect">
            <a:avLst/>
          </a:prstGeom>
        </p:spPr>
      </p:pic>
      <p:sp>
        <p:nvSpPr>
          <p:cNvPr id="12" name="Rectangle 11">
            <a:extLst>
              <a:ext uri="{FF2B5EF4-FFF2-40B4-BE49-F238E27FC236}">
                <a16:creationId xmlns:a16="http://schemas.microsoft.com/office/drawing/2014/main" id="{66999883-80D8-48E9-9F6F-E698A433B181}"/>
              </a:ext>
            </a:extLst>
          </p:cNvPr>
          <p:cNvSpPr/>
          <p:nvPr/>
        </p:nvSpPr>
        <p:spPr>
          <a:xfrm>
            <a:off x="176328" y="1213322"/>
            <a:ext cx="3200740" cy="707886"/>
          </a:xfrm>
          <a:prstGeom prst="rect">
            <a:avLst/>
          </a:prstGeom>
        </p:spPr>
        <p:txBody>
          <a:bodyPr wrap="square">
            <a:spAutoFit/>
          </a:bodyPr>
          <a:lstStyle/>
          <a:p>
            <a:r>
              <a:rPr lang="en-US" sz="2000" b="1" dirty="0">
                <a:cs typeface="Arial" panose="020B0604020202020204" pitchFamily="34" charset="0"/>
              </a:rPr>
              <a:t>Using Data to Inform Decisions</a:t>
            </a:r>
          </a:p>
        </p:txBody>
      </p:sp>
    </p:spTree>
    <p:extLst>
      <p:ext uri="{BB962C8B-B14F-4D97-AF65-F5344CB8AC3E}">
        <p14:creationId xmlns:p14="http://schemas.microsoft.com/office/powerpoint/2010/main" val="1891471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A83BD820-D40F-45B5-9434-96777A1402D5}"/>
              </a:ext>
            </a:extLst>
          </p:cNvPr>
          <p:cNvPicPr>
            <a:picLocks noChangeAspect="1"/>
          </p:cNvPicPr>
          <p:nvPr/>
        </p:nvPicPr>
        <p:blipFill>
          <a:blip r:embed="rId3"/>
          <a:stretch>
            <a:fillRect/>
          </a:stretch>
        </p:blipFill>
        <p:spPr>
          <a:xfrm>
            <a:off x="205834" y="1647539"/>
            <a:ext cx="8729157" cy="3562921"/>
          </a:xfrm>
          <a:prstGeom prst="rect">
            <a:avLst/>
          </a:prstGeom>
        </p:spPr>
      </p:pic>
    </p:spTree>
    <p:extLst>
      <p:ext uri="{BB962C8B-B14F-4D97-AF65-F5344CB8AC3E}">
        <p14:creationId xmlns:p14="http://schemas.microsoft.com/office/powerpoint/2010/main" val="3199622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6645320" cy="735940"/>
          </a:xfrm>
        </p:spPr>
        <p:txBody>
          <a:bodyPr>
            <a:normAutofit/>
          </a:bodyPr>
          <a:lstStyle/>
          <a:p>
            <a:r>
              <a:rPr lang="en-US" sz="4000" b="1" dirty="0">
                <a:solidFill>
                  <a:schemeClr val="bg1"/>
                </a:solidFill>
              </a:rPr>
              <a:t>Engaging Stakeholders</a:t>
            </a:r>
          </a:p>
        </p:txBody>
      </p:sp>
      <p:sp>
        <p:nvSpPr>
          <p:cNvPr id="7" name="TextBox 7">
            <a:extLst>
              <a:ext uri="{FF2B5EF4-FFF2-40B4-BE49-F238E27FC236}">
                <a16:creationId xmlns:a16="http://schemas.microsoft.com/office/drawing/2014/main" id="{A131B7D8-DAF2-45C5-AE0A-D2F9D453775F}"/>
              </a:ext>
            </a:extLst>
          </p:cNvPr>
          <p:cNvSpPr txBox="1">
            <a:spLocks noChangeArrowheads="1"/>
          </p:cNvSpPr>
          <p:nvPr/>
        </p:nvSpPr>
        <p:spPr bwMode="auto">
          <a:xfrm>
            <a:off x="1524001" y="-1185863"/>
            <a:ext cx="440485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4D4D4D"/>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rgbClr val="4D4D4D"/>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rgbClr val="4D4D4D"/>
                </a:solidFill>
                <a:latin typeface="Arial" panose="020B0604020202020204" pitchFamily="34" charset="0"/>
                <a:ea typeface="MS PGothic"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cs typeface="Arial" panose="020B0604020202020204" pitchFamily="34" charset="0"/>
              </a:defRPr>
            </a:lvl9pPr>
          </a:lstStyle>
          <a:p>
            <a:pPr defTabSz="457200" fontAlgn="base">
              <a:spcBef>
                <a:spcPct val="0"/>
              </a:spcBef>
              <a:spcAft>
                <a:spcPct val="0"/>
              </a:spcAft>
              <a:buNone/>
            </a:pPr>
            <a:r>
              <a:rPr lang="en-US" altLang="en-US" sz="1800" dirty="0">
                <a:solidFill>
                  <a:prstClr val="black"/>
                </a:solidFill>
                <a:latin typeface="Calibri" panose="020F0502020204030204" pitchFamily="34" charset="0"/>
              </a:rPr>
              <a:t>Unique page - not a template layout</a:t>
            </a:r>
          </a:p>
        </p:txBody>
      </p:sp>
      <p:sp>
        <p:nvSpPr>
          <p:cNvPr id="9" name="Content Placeholder 2">
            <a:extLst>
              <a:ext uri="{FF2B5EF4-FFF2-40B4-BE49-F238E27FC236}">
                <a16:creationId xmlns:a16="http://schemas.microsoft.com/office/drawing/2014/main" id="{252EFD39-ACCE-43EE-AB69-9EBF7D1414A4}"/>
              </a:ext>
            </a:extLst>
          </p:cNvPr>
          <p:cNvSpPr txBox="1">
            <a:spLocks/>
          </p:cNvSpPr>
          <p:nvPr/>
        </p:nvSpPr>
        <p:spPr>
          <a:xfrm>
            <a:off x="-289708" y="949840"/>
            <a:ext cx="9432122" cy="5483189"/>
          </a:xfrm>
          <a:prstGeom prst="rect">
            <a:avLst/>
          </a:prstGeom>
          <a:noFill/>
          <a:ln>
            <a:no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lvl="1" indent="0">
              <a:buFont typeface="Arial" panose="020B0604020202020204" pitchFamily="34" charset="0"/>
              <a:buNone/>
            </a:pPr>
            <a:endParaRPr lang="en-US" sz="1600" b="1" i="1" u="sng" dirty="0"/>
          </a:p>
          <a:p>
            <a:pPr lvl="1" indent="0">
              <a:buFont typeface="Arial" panose="020B0604020202020204" pitchFamily="34" charset="0"/>
              <a:buNone/>
            </a:pPr>
            <a:r>
              <a:rPr lang="en-US" sz="1600" b="1" i="1" u="sng" dirty="0"/>
              <a:t>Scenario:</a:t>
            </a:r>
          </a:p>
          <a:p>
            <a:pPr lvl="1" indent="0">
              <a:buFont typeface="Arial" panose="020B0604020202020204" pitchFamily="34" charset="0"/>
              <a:buNone/>
            </a:pPr>
            <a:r>
              <a:rPr lang="en-US" sz="1600" dirty="0"/>
              <a:t>“I want to engage my Dean with outcome data related to embedded credential progression.  How can I identify how many completers of Office Assistant (embedded credential) continue on to Executive Assistant (parent program)?”</a:t>
            </a:r>
          </a:p>
          <a:p>
            <a:pPr lvl="1" indent="0">
              <a:buFont typeface="Arial" panose="020B0604020202020204" pitchFamily="34" charset="0"/>
              <a:buNone/>
            </a:pPr>
            <a:br>
              <a:rPr lang="en-US" sz="2000" b="1" i="1" u="sng" dirty="0"/>
            </a:br>
            <a:endParaRPr lang="en-US" sz="2000" b="1" i="1" u="sng" dirty="0"/>
          </a:p>
          <a:p>
            <a:pPr lvl="1" indent="0">
              <a:buFont typeface="Arial" panose="020B0604020202020204" pitchFamily="34" charset="0"/>
              <a:buNone/>
            </a:pPr>
            <a:endParaRPr lang="en-US" sz="2000" b="1" i="1" u="sng" dirty="0"/>
          </a:p>
          <a:p>
            <a:pPr lvl="1" indent="0">
              <a:buFont typeface="Arial" panose="020B0604020202020204" pitchFamily="34" charset="0"/>
              <a:buNone/>
            </a:pPr>
            <a:endParaRPr lang="en-US" sz="2000" b="1" i="1" u="sng" dirty="0"/>
          </a:p>
          <a:p>
            <a:pPr lvl="1" indent="0">
              <a:buFont typeface="Arial" panose="020B0604020202020204" pitchFamily="34" charset="0"/>
              <a:buNone/>
            </a:pPr>
            <a:endParaRPr lang="en-US" sz="2000" b="1" i="1" u="sng" dirty="0"/>
          </a:p>
          <a:p>
            <a:pPr lvl="1" indent="0">
              <a:buFont typeface="Arial" panose="020B0604020202020204" pitchFamily="34" charset="0"/>
              <a:buNone/>
            </a:pPr>
            <a:endParaRPr lang="en-US" sz="2000" b="1" i="1" u="sng" dirty="0"/>
          </a:p>
          <a:p>
            <a:pPr lvl="1" indent="0">
              <a:buFont typeface="Arial" panose="020B0604020202020204" pitchFamily="34" charset="0"/>
              <a:buNone/>
            </a:pPr>
            <a:endParaRPr lang="en-US" sz="2000" b="1" i="1" u="sng" dirty="0"/>
          </a:p>
          <a:p>
            <a:pPr lvl="1" indent="0">
              <a:buFont typeface="Arial" panose="020B0604020202020204" pitchFamily="34" charset="0"/>
              <a:buNone/>
            </a:pPr>
            <a:endParaRPr lang="en-US" sz="2000" dirty="0"/>
          </a:p>
        </p:txBody>
      </p:sp>
      <p:grpSp>
        <p:nvGrpSpPr>
          <p:cNvPr id="11" name="Group 10">
            <a:extLst>
              <a:ext uri="{FF2B5EF4-FFF2-40B4-BE49-F238E27FC236}">
                <a16:creationId xmlns:a16="http://schemas.microsoft.com/office/drawing/2014/main" id="{07F8915D-F919-4BE6-B330-BAD8A4B50BD2}"/>
              </a:ext>
            </a:extLst>
          </p:cNvPr>
          <p:cNvGrpSpPr/>
          <p:nvPr/>
        </p:nvGrpSpPr>
        <p:grpSpPr>
          <a:xfrm>
            <a:off x="364584" y="2466661"/>
            <a:ext cx="8516520" cy="3722786"/>
            <a:chOff x="922151" y="2564969"/>
            <a:chExt cx="10306832" cy="3722786"/>
          </a:xfrm>
        </p:grpSpPr>
        <p:sp>
          <p:nvSpPr>
            <p:cNvPr id="12" name="Rounded Rectangle 7">
              <a:extLst>
                <a:ext uri="{FF2B5EF4-FFF2-40B4-BE49-F238E27FC236}">
                  <a16:creationId xmlns:a16="http://schemas.microsoft.com/office/drawing/2014/main" id="{273C4EFB-A32C-47CC-B3B8-6FB2E6EFFEB8}"/>
                </a:ext>
              </a:extLst>
            </p:cNvPr>
            <p:cNvSpPr/>
            <p:nvPr/>
          </p:nvSpPr>
          <p:spPr>
            <a:xfrm>
              <a:off x="7719074" y="3642097"/>
              <a:ext cx="3479369" cy="211551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i="1" u="sng" dirty="0"/>
                <a:t>Source</a:t>
              </a:r>
              <a:r>
                <a:rPr lang="en-US" sz="1600" i="1" dirty="0"/>
                <a:t>:</a:t>
              </a:r>
            </a:p>
            <a:p>
              <a:pPr algn="ctr"/>
              <a:r>
                <a:rPr lang="en-US" sz="1600" i="1" dirty="0"/>
                <a:t>WTCS Program Approval &amp; Client Reporting</a:t>
              </a:r>
            </a:p>
            <a:p>
              <a:pPr algn="ctr"/>
              <a:endParaRPr lang="en-US" sz="1600" i="1" dirty="0"/>
            </a:p>
            <a:p>
              <a:pPr algn="ctr"/>
              <a:r>
                <a:rPr lang="en-US" sz="1600" i="1" u="sng" dirty="0"/>
                <a:t>Required Data Points</a:t>
              </a:r>
              <a:r>
                <a:rPr lang="en-US" sz="1600" i="1" dirty="0"/>
                <a:t>:</a:t>
              </a:r>
            </a:p>
            <a:p>
              <a:pPr algn="ctr"/>
              <a:r>
                <a:rPr lang="en-US" sz="1600" i="1" dirty="0"/>
                <a:t>District</a:t>
              </a:r>
            </a:p>
            <a:p>
              <a:pPr algn="ctr"/>
              <a:r>
                <a:rPr lang="en-US" sz="1600" i="1" dirty="0"/>
                <a:t>Fiscal Year</a:t>
              </a:r>
            </a:p>
            <a:p>
              <a:pPr algn="ctr"/>
              <a:r>
                <a:rPr lang="en-US" sz="1600" i="1" dirty="0"/>
                <a:t>Parent Program</a:t>
              </a:r>
            </a:p>
          </p:txBody>
        </p:sp>
        <p:sp>
          <p:nvSpPr>
            <p:cNvPr id="13" name="Rounded Rectangle 9">
              <a:extLst>
                <a:ext uri="{FF2B5EF4-FFF2-40B4-BE49-F238E27FC236}">
                  <a16:creationId xmlns:a16="http://schemas.microsoft.com/office/drawing/2014/main" id="{DC2F01F0-729D-472B-BFB2-A35C76CA17C5}"/>
                </a:ext>
              </a:extLst>
            </p:cNvPr>
            <p:cNvSpPr/>
            <p:nvPr/>
          </p:nvSpPr>
          <p:spPr>
            <a:xfrm>
              <a:off x="7719074" y="2564969"/>
              <a:ext cx="3479369" cy="101513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Parent Program Enrollment</a:t>
              </a:r>
            </a:p>
          </p:txBody>
        </p:sp>
        <p:grpSp>
          <p:nvGrpSpPr>
            <p:cNvPr id="14" name="Group 13">
              <a:extLst>
                <a:ext uri="{FF2B5EF4-FFF2-40B4-BE49-F238E27FC236}">
                  <a16:creationId xmlns:a16="http://schemas.microsoft.com/office/drawing/2014/main" id="{77D9606C-C6C1-4C03-9109-438DBCE9CC4A}"/>
                </a:ext>
              </a:extLst>
            </p:cNvPr>
            <p:cNvGrpSpPr/>
            <p:nvPr/>
          </p:nvGrpSpPr>
          <p:grpSpPr>
            <a:xfrm>
              <a:off x="922151" y="2564969"/>
              <a:ext cx="6703013" cy="3192649"/>
              <a:chOff x="922151" y="2564969"/>
              <a:chExt cx="6703013" cy="3192649"/>
            </a:xfrm>
          </p:grpSpPr>
          <p:sp>
            <p:nvSpPr>
              <p:cNvPr id="16" name="Rounded Rectangle 6">
                <a:extLst>
                  <a:ext uri="{FF2B5EF4-FFF2-40B4-BE49-F238E27FC236}">
                    <a16:creationId xmlns:a16="http://schemas.microsoft.com/office/drawing/2014/main" id="{6727DD72-2214-4A44-B351-D78B6DE96060}"/>
                  </a:ext>
                </a:extLst>
              </p:cNvPr>
              <p:cNvSpPr/>
              <p:nvPr/>
            </p:nvSpPr>
            <p:spPr>
              <a:xfrm>
                <a:off x="922151" y="3642097"/>
                <a:ext cx="3479369" cy="211552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i="1" u="sng" dirty="0"/>
                  <a:t>Source</a:t>
                </a:r>
                <a:r>
                  <a:rPr lang="en-US" sz="1600" i="1" dirty="0"/>
                  <a:t>:</a:t>
                </a:r>
              </a:p>
              <a:p>
                <a:pPr algn="ctr"/>
                <a:r>
                  <a:rPr lang="en-US" sz="1600" i="1" dirty="0"/>
                  <a:t>WTCS Program Approval &amp; Client Reporting</a:t>
                </a:r>
              </a:p>
              <a:p>
                <a:pPr algn="ctr"/>
                <a:endParaRPr lang="en-US" sz="1600" i="1" dirty="0"/>
              </a:p>
              <a:p>
                <a:pPr algn="ctr"/>
                <a:r>
                  <a:rPr lang="en-US" sz="1600" i="1" u="sng" dirty="0"/>
                  <a:t>Required Data Points</a:t>
                </a:r>
                <a:r>
                  <a:rPr lang="en-US" sz="1600" i="1" dirty="0"/>
                  <a:t>:</a:t>
                </a:r>
              </a:p>
              <a:p>
                <a:pPr algn="ctr"/>
                <a:r>
                  <a:rPr lang="en-US" sz="1600" i="1" dirty="0"/>
                  <a:t>District</a:t>
                </a:r>
              </a:p>
              <a:p>
                <a:pPr algn="ctr"/>
                <a:r>
                  <a:rPr lang="en-US" sz="1600" i="1" dirty="0"/>
                  <a:t>Fiscal Year</a:t>
                </a:r>
              </a:p>
              <a:p>
                <a:pPr algn="ctr"/>
                <a:r>
                  <a:rPr lang="en-US" sz="1600" i="1" dirty="0"/>
                  <a:t>Embedded Credential</a:t>
                </a:r>
              </a:p>
            </p:txBody>
          </p:sp>
          <p:sp>
            <p:nvSpPr>
              <p:cNvPr id="17" name="Rounded Rectangle 8">
                <a:extLst>
                  <a:ext uri="{FF2B5EF4-FFF2-40B4-BE49-F238E27FC236}">
                    <a16:creationId xmlns:a16="http://schemas.microsoft.com/office/drawing/2014/main" id="{8BB88D96-7E4E-427F-9A83-235ECA59ECCD}"/>
                  </a:ext>
                </a:extLst>
              </p:cNvPr>
              <p:cNvSpPr/>
              <p:nvPr/>
            </p:nvSpPr>
            <p:spPr>
              <a:xfrm>
                <a:off x="922151" y="2564969"/>
                <a:ext cx="3475153" cy="10151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Embedded Technical Diploma or WTCS Pathway Certificate Completion</a:t>
                </a:r>
              </a:p>
            </p:txBody>
          </p:sp>
          <p:sp>
            <p:nvSpPr>
              <p:cNvPr id="18" name="Right Arrow 10">
                <a:extLst>
                  <a:ext uri="{FF2B5EF4-FFF2-40B4-BE49-F238E27FC236}">
                    <a16:creationId xmlns:a16="http://schemas.microsoft.com/office/drawing/2014/main" id="{73CB16F6-F4A6-476A-8E62-A7F33D4244E8}"/>
                  </a:ext>
                </a:extLst>
              </p:cNvPr>
              <p:cNvSpPr/>
              <p:nvPr/>
            </p:nvSpPr>
            <p:spPr>
              <a:xfrm>
                <a:off x="4510007" y="2564969"/>
                <a:ext cx="3115157" cy="101513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Pathway Progression</a:t>
                </a:r>
              </a:p>
            </p:txBody>
          </p:sp>
        </p:grpSp>
        <p:sp>
          <p:nvSpPr>
            <p:cNvPr id="15" name="Rounded Rectangle 11">
              <a:extLst>
                <a:ext uri="{FF2B5EF4-FFF2-40B4-BE49-F238E27FC236}">
                  <a16:creationId xmlns:a16="http://schemas.microsoft.com/office/drawing/2014/main" id="{703081C4-BA5C-4AE8-8D3B-DAA9A7DD7A8D}"/>
                </a:ext>
              </a:extLst>
            </p:cNvPr>
            <p:cNvSpPr/>
            <p:nvPr/>
          </p:nvSpPr>
          <p:spPr>
            <a:xfrm>
              <a:off x="922151" y="5863940"/>
              <a:ext cx="10306832" cy="42381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QRP Pathway Progression Cube</a:t>
              </a:r>
            </a:p>
          </p:txBody>
        </p:sp>
      </p:grpSp>
      <p:pic>
        <p:nvPicPr>
          <p:cNvPr id="19" name="Picture 6" descr="wtcs_logo.png">
            <a:extLst>
              <a:ext uri="{FF2B5EF4-FFF2-40B4-BE49-F238E27FC236}">
                <a16:creationId xmlns:a16="http://schemas.microsoft.com/office/drawing/2014/main" id="{892DF43A-F89D-4143-9377-98F1D6EEDF32}"/>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018318" y="6280497"/>
            <a:ext cx="1124095" cy="548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5439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294691"/>
            <a:ext cx="8042276" cy="735940"/>
          </a:xfrm>
        </p:spPr>
        <p:txBody>
          <a:bodyPr>
            <a:noAutofit/>
          </a:bodyPr>
          <a:lstStyle/>
          <a:p>
            <a:r>
              <a:rPr lang="en-US" sz="3200" b="1" dirty="0">
                <a:solidFill>
                  <a:schemeClr val="bg1"/>
                </a:solidFill>
              </a:rPr>
              <a:t>WTCS Business Intelligence for </a:t>
            </a:r>
            <a:br>
              <a:rPr lang="en-US" sz="3200" b="1" dirty="0">
                <a:solidFill>
                  <a:schemeClr val="bg1"/>
                </a:solidFill>
              </a:rPr>
            </a:br>
            <a:r>
              <a:rPr lang="en-US" sz="3200" b="1" dirty="0">
                <a:solidFill>
                  <a:schemeClr val="bg1"/>
                </a:solidFill>
              </a:rPr>
              <a:t>Student Success</a:t>
            </a:r>
          </a:p>
        </p:txBody>
      </p:sp>
      <p:pic>
        <p:nvPicPr>
          <p:cNvPr id="3" name="Picture 2">
            <a:extLst>
              <a:ext uri="{FF2B5EF4-FFF2-40B4-BE49-F238E27FC236}">
                <a16:creationId xmlns:a16="http://schemas.microsoft.com/office/drawing/2014/main" id="{72566E2C-4B50-4EB2-9589-C7F60BB6B171}"/>
              </a:ext>
            </a:extLst>
          </p:cNvPr>
          <p:cNvPicPr>
            <a:picLocks noChangeAspect="1"/>
          </p:cNvPicPr>
          <p:nvPr/>
        </p:nvPicPr>
        <p:blipFill>
          <a:blip r:embed="rId3"/>
          <a:stretch>
            <a:fillRect/>
          </a:stretch>
        </p:blipFill>
        <p:spPr>
          <a:xfrm>
            <a:off x="171869" y="1255938"/>
            <a:ext cx="8970544" cy="4726169"/>
          </a:xfrm>
          <a:prstGeom prst="rect">
            <a:avLst/>
          </a:prstGeom>
        </p:spPr>
      </p:pic>
      <p:sp>
        <p:nvSpPr>
          <p:cNvPr id="28" name="Rectangle 27">
            <a:extLst>
              <a:ext uri="{FF2B5EF4-FFF2-40B4-BE49-F238E27FC236}">
                <a16:creationId xmlns:a16="http://schemas.microsoft.com/office/drawing/2014/main" id="{F9310343-85E2-4273-9B3D-75D07E97CBBF}"/>
              </a:ext>
            </a:extLst>
          </p:cNvPr>
          <p:cNvSpPr/>
          <p:nvPr/>
        </p:nvSpPr>
        <p:spPr>
          <a:xfrm>
            <a:off x="7836061" y="5231757"/>
            <a:ext cx="1306352" cy="86810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1531654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b="1" dirty="0">
                <a:solidFill>
                  <a:schemeClr val="bg1"/>
                </a:solidFill>
              </a:rPr>
              <a:t>Looking Forward</a:t>
            </a:r>
          </a:p>
        </p:txBody>
      </p:sp>
      <p:graphicFrame>
        <p:nvGraphicFramePr>
          <p:cNvPr id="9" name="Diagram 8">
            <a:extLst>
              <a:ext uri="{FF2B5EF4-FFF2-40B4-BE49-F238E27FC236}">
                <a16:creationId xmlns:a16="http://schemas.microsoft.com/office/drawing/2014/main" id="{6BC38979-3EE8-4E37-9D84-989A339579EA}"/>
              </a:ext>
            </a:extLst>
          </p:cNvPr>
          <p:cNvGraphicFramePr/>
          <p:nvPr>
            <p:extLst>
              <p:ext uri="{D42A27DB-BD31-4B8C-83A1-F6EECF244321}">
                <p14:modId xmlns:p14="http://schemas.microsoft.com/office/powerpoint/2010/main" val="1313582077"/>
              </p:ext>
            </p:extLst>
          </p:nvPr>
        </p:nvGraphicFramePr>
        <p:xfrm>
          <a:off x="1523968" y="3420858"/>
          <a:ext cx="6092890" cy="2540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ectangle 10">
            <a:extLst>
              <a:ext uri="{FF2B5EF4-FFF2-40B4-BE49-F238E27FC236}">
                <a16:creationId xmlns:a16="http://schemas.microsoft.com/office/drawing/2014/main" id="{DAE71A04-A5F3-41E6-A1BE-F4E7B1228726}"/>
              </a:ext>
            </a:extLst>
          </p:cNvPr>
          <p:cNvSpPr/>
          <p:nvPr/>
        </p:nvSpPr>
        <p:spPr>
          <a:xfrm>
            <a:off x="237183" y="1181851"/>
            <a:ext cx="8666460" cy="2554545"/>
          </a:xfrm>
          <a:prstGeom prst="rect">
            <a:avLst/>
          </a:prstGeom>
        </p:spPr>
        <p:txBody>
          <a:bodyPr wrap="square">
            <a:spAutoFit/>
          </a:bodyPr>
          <a:lstStyle/>
          <a:p>
            <a:r>
              <a:rPr lang="en-US" sz="2000" dirty="0"/>
              <a:t>The Guided Pathways model supports students through a strong </a:t>
            </a:r>
            <a:r>
              <a:rPr lang="en-US" sz="2000" b="1" dirty="0"/>
              <a:t>advising </a:t>
            </a:r>
            <a:r>
              <a:rPr lang="en-US" sz="2000" dirty="0"/>
              <a:t>process, embedded and ongoing in the pathway experience to help students make informed choices. </a:t>
            </a:r>
          </a:p>
          <a:p>
            <a:endParaRPr lang="en-US" sz="2000" dirty="0"/>
          </a:p>
          <a:p>
            <a:pPr marL="342900" indent="-342900">
              <a:buFont typeface="Arial" panose="020B0604020202020204" pitchFamily="34" charset="0"/>
              <a:buChar char="•"/>
            </a:pPr>
            <a:r>
              <a:rPr lang="en-US" sz="2000" dirty="0"/>
              <a:t>Mapping Pathways to Student End Goals;</a:t>
            </a:r>
          </a:p>
          <a:p>
            <a:pPr marL="342900" indent="-342900">
              <a:buFont typeface="Arial" panose="020B0604020202020204" pitchFamily="34" charset="0"/>
              <a:buChar char="•"/>
            </a:pPr>
            <a:r>
              <a:rPr lang="en-US" sz="2000" dirty="0"/>
              <a:t>Helping Students Choose and Enter a Pathway;</a:t>
            </a:r>
          </a:p>
          <a:p>
            <a:pPr marL="342900" indent="-342900">
              <a:buFont typeface="Arial" panose="020B0604020202020204" pitchFamily="34" charset="0"/>
              <a:buChar char="•"/>
            </a:pPr>
            <a:r>
              <a:rPr lang="en-US" sz="2000" dirty="0"/>
              <a:t>Keeping Students on the Pathway, and; </a:t>
            </a:r>
          </a:p>
          <a:p>
            <a:pPr marL="342900" indent="-342900">
              <a:buFont typeface="Arial" panose="020B0604020202020204" pitchFamily="34" charset="0"/>
              <a:buChar char="•"/>
            </a:pPr>
            <a:r>
              <a:rPr lang="en-US" sz="2000" dirty="0"/>
              <a:t>Ensuring that Students are Learning.</a:t>
            </a:r>
            <a:endParaRPr lang="en-US" sz="2000" i="1" dirty="0"/>
          </a:p>
        </p:txBody>
      </p:sp>
      <p:sp>
        <p:nvSpPr>
          <p:cNvPr id="12" name="Rectangle 11">
            <a:extLst>
              <a:ext uri="{FF2B5EF4-FFF2-40B4-BE49-F238E27FC236}">
                <a16:creationId xmlns:a16="http://schemas.microsoft.com/office/drawing/2014/main" id="{B18FE3A3-AD84-4B2A-9F5A-4DFC62B496D3}"/>
              </a:ext>
            </a:extLst>
          </p:cNvPr>
          <p:cNvSpPr/>
          <p:nvPr/>
        </p:nvSpPr>
        <p:spPr>
          <a:xfrm>
            <a:off x="1202888" y="5696895"/>
            <a:ext cx="6735049" cy="400110"/>
          </a:xfrm>
          <a:prstGeom prst="rect">
            <a:avLst/>
          </a:prstGeom>
        </p:spPr>
        <p:txBody>
          <a:bodyPr wrap="square">
            <a:spAutoFit/>
          </a:bodyPr>
          <a:lstStyle/>
          <a:p>
            <a:r>
              <a:rPr lang="en-US" sz="2000" dirty="0"/>
              <a:t>Career Pathways are</a:t>
            </a:r>
            <a:r>
              <a:rPr lang="en-US" sz="2000" b="1" dirty="0"/>
              <a:t> What; </a:t>
            </a:r>
            <a:r>
              <a:rPr lang="en-US" sz="2000" dirty="0"/>
              <a:t>Guided Pathways are </a:t>
            </a:r>
            <a:r>
              <a:rPr lang="en-US" sz="2000" b="1" dirty="0"/>
              <a:t>How</a:t>
            </a:r>
            <a:endParaRPr lang="en-US" sz="2000" i="1" dirty="0"/>
          </a:p>
        </p:txBody>
      </p:sp>
    </p:spTree>
    <p:extLst>
      <p:ext uri="{BB962C8B-B14F-4D97-AF65-F5344CB8AC3E}">
        <p14:creationId xmlns:p14="http://schemas.microsoft.com/office/powerpoint/2010/main" val="2722153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b="1" dirty="0">
                <a:solidFill>
                  <a:schemeClr val="bg1"/>
                </a:solidFill>
              </a:rPr>
              <a:t>Sustaining Pathways Success</a:t>
            </a:r>
          </a:p>
        </p:txBody>
      </p:sp>
      <p:sp>
        <p:nvSpPr>
          <p:cNvPr id="6" name="Content Placeholder 2">
            <a:extLst>
              <a:ext uri="{FF2B5EF4-FFF2-40B4-BE49-F238E27FC236}">
                <a16:creationId xmlns:a16="http://schemas.microsoft.com/office/drawing/2014/main" id="{29F5F26A-648F-4398-894A-E9A2C657C693}"/>
              </a:ext>
            </a:extLst>
          </p:cNvPr>
          <p:cNvSpPr>
            <a:spLocks noGrp="1"/>
          </p:cNvSpPr>
          <p:nvPr>
            <p:ph idx="1"/>
          </p:nvPr>
        </p:nvSpPr>
        <p:spPr>
          <a:xfrm>
            <a:off x="549274" y="1216573"/>
            <a:ext cx="7957456" cy="4878729"/>
          </a:xfrm>
        </p:spPr>
        <p:txBody>
          <a:bodyPr>
            <a:normAutofit/>
          </a:bodyPr>
          <a:lstStyle/>
          <a:p>
            <a:pPr>
              <a:buFontTx/>
              <a:buChar char="•"/>
            </a:pPr>
            <a:r>
              <a:rPr lang="en-US" altLang="en-US" sz="2000" dirty="0"/>
              <a:t>Wisconsin Pathways Committee</a:t>
            </a:r>
          </a:p>
          <a:p>
            <a:pPr lvl="1">
              <a:buFontTx/>
              <a:buChar char="•"/>
            </a:pPr>
            <a:r>
              <a:rPr lang="en-US" altLang="en-US" sz="2000" dirty="0"/>
              <a:t>Additional Partners</a:t>
            </a:r>
          </a:p>
          <a:p>
            <a:pPr lvl="1">
              <a:buFontTx/>
              <a:buChar char="•"/>
            </a:pPr>
            <a:r>
              <a:rPr lang="en-US" altLang="en-US" sz="2000" dirty="0"/>
              <a:t>WIOA State Plan</a:t>
            </a:r>
          </a:p>
          <a:p>
            <a:pPr>
              <a:buFontTx/>
              <a:buChar char="•"/>
            </a:pPr>
            <a:r>
              <a:rPr lang="en-US" altLang="en-US" sz="2000" dirty="0"/>
              <a:t>Career Pathway Coordinators</a:t>
            </a:r>
          </a:p>
          <a:p>
            <a:pPr lvl="1">
              <a:buFontTx/>
              <a:buChar char="•"/>
            </a:pPr>
            <a:r>
              <a:rPr lang="en-US" altLang="en-US" sz="2000" dirty="0"/>
              <a:t>11 of 16</a:t>
            </a:r>
          </a:p>
          <a:p>
            <a:pPr lvl="1">
              <a:buFontTx/>
              <a:buChar char="•"/>
            </a:pPr>
            <a:r>
              <a:rPr lang="en-US" altLang="en-US" sz="2000" dirty="0"/>
              <a:t>Multiple Roles</a:t>
            </a:r>
          </a:p>
          <a:p>
            <a:pPr lvl="1">
              <a:buFontTx/>
              <a:buChar char="•"/>
            </a:pPr>
            <a:r>
              <a:rPr lang="en-US" altLang="en-US" sz="2000" dirty="0"/>
              <a:t>Sustained Value</a:t>
            </a:r>
          </a:p>
          <a:p>
            <a:pPr>
              <a:buFontTx/>
              <a:buChar char="•"/>
            </a:pPr>
            <a:r>
              <a:rPr lang="en-US" altLang="en-US" sz="2000" dirty="0"/>
              <a:t>Wisconsin Student Success Center</a:t>
            </a:r>
          </a:p>
          <a:p>
            <a:pPr lvl="1">
              <a:buFontTx/>
              <a:buChar char="•"/>
            </a:pPr>
            <a:r>
              <a:rPr lang="en-US" altLang="en-US" sz="2000" dirty="0"/>
              <a:t>Guided Pathways Approach</a:t>
            </a:r>
          </a:p>
          <a:p>
            <a:pPr lvl="1">
              <a:buFontTx/>
              <a:buChar char="•"/>
            </a:pPr>
            <a:r>
              <a:rPr lang="en-US" altLang="en-US" sz="2000" dirty="0"/>
              <a:t>Data Infrastructure</a:t>
            </a:r>
          </a:p>
          <a:p>
            <a:pPr lvl="1">
              <a:buFontTx/>
              <a:buChar char="•"/>
            </a:pPr>
            <a:r>
              <a:rPr lang="en-US" altLang="en-US" sz="2000" dirty="0"/>
              <a:t>Additional Partners</a:t>
            </a:r>
          </a:p>
          <a:p>
            <a:pPr marL="0" indent="0">
              <a:buNone/>
            </a:pPr>
            <a:endParaRPr lang="en-US" altLang="en-US" sz="2000" dirty="0"/>
          </a:p>
        </p:txBody>
      </p:sp>
    </p:spTree>
    <p:extLst>
      <p:ext uri="{BB962C8B-B14F-4D97-AF65-F5344CB8AC3E}">
        <p14:creationId xmlns:p14="http://schemas.microsoft.com/office/powerpoint/2010/main" val="2492168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 y="-1696"/>
            <a:ext cx="9144001" cy="1124711"/>
          </a:xfrm>
          <a:prstGeom prst="rect">
            <a:avLst/>
          </a:prstGeom>
          <a:solidFill>
            <a:srgbClr val="1A3564"/>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800" b="1" dirty="0">
              <a:solidFill>
                <a:schemeClr val="bg1"/>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2286000" y="-19985"/>
            <a:ext cx="4267200" cy="970614"/>
          </a:xfrm>
        </p:spPr>
        <p:txBody>
          <a:bodyPr/>
          <a:lstStyle/>
          <a:p>
            <a:r>
              <a:rPr lang="en-US" b="1" dirty="0">
                <a:solidFill>
                  <a:schemeClr val="bg1"/>
                </a:solidFill>
              </a:rPr>
              <a:t>Questions?</a:t>
            </a:r>
          </a:p>
        </p:txBody>
      </p:sp>
      <p:sp>
        <p:nvSpPr>
          <p:cNvPr id="3" name="Content Placeholder 2"/>
          <p:cNvSpPr>
            <a:spLocks noGrp="1"/>
          </p:cNvSpPr>
          <p:nvPr>
            <p:ph idx="1"/>
          </p:nvPr>
        </p:nvSpPr>
        <p:spPr>
          <a:xfrm>
            <a:off x="149713" y="1295400"/>
            <a:ext cx="5000257" cy="5486400"/>
          </a:xfrm>
        </p:spPr>
        <p:txBody>
          <a:bodyPr>
            <a:normAutofit/>
          </a:bodyPr>
          <a:lstStyle/>
          <a:p>
            <a:pPr marL="0" indent="0">
              <a:spcBef>
                <a:spcPts val="0"/>
              </a:spcBef>
              <a:buNone/>
            </a:pPr>
            <a:endParaRPr lang="en-US" b="1" dirty="0"/>
          </a:p>
          <a:p>
            <a:pPr marL="0" indent="0">
              <a:spcBef>
                <a:spcPts val="0"/>
              </a:spcBef>
              <a:buNone/>
            </a:pPr>
            <a:r>
              <a:rPr lang="en-US" b="1" dirty="0"/>
              <a:t>Scott DuBenske</a:t>
            </a:r>
            <a:endParaRPr lang="en-US" sz="2400" b="1" dirty="0"/>
          </a:p>
          <a:p>
            <a:pPr marL="0" indent="0">
              <a:spcBef>
                <a:spcPts val="0"/>
              </a:spcBef>
              <a:buNone/>
            </a:pPr>
            <a:r>
              <a:rPr lang="en-US" dirty="0">
                <a:latin typeface="Arial" panose="020B0604020202020204" pitchFamily="34" charset="0"/>
                <a:cs typeface="Arial" panose="020B0604020202020204" pitchFamily="34" charset="0"/>
              </a:rPr>
              <a:t>Education Director - Career Transition/Workforce Development, Wisconsin Technical College System</a:t>
            </a:r>
            <a:endParaRPr lang="en-US" sz="2400" dirty="0"/>
          </a:p>
          <a:p>
            <a:pPr marL="0" indent="0">
              <a:spcBef>
                <a:spcPts val="0"/>
              </a:spcBef>
              <a:buNone/>
            </a:pPr>
            <a:r>
              <a:rPr lang="en-US" dirty="0">
                <a:hlinkClick r:id="rId3"/>
              </a:rPr>
              <a:t>scott.dubenske@wtcsystem.edu</a:t>
            </a:r>
            <a:endParaRPr lang="en-US" dirty="0"/>
          </a:p>
          <a:p>
            <a:pPr marL="0" indent="0">
              <a:spcBef>
                <a:spcPts val="0"/>
              </a:spcBef>
              <a:buNone/>
            </a:pPr>
            <a:endParaRPr lang="en-US" b="1" dirty="0"/>
          </a:p>
          <a:p>
            <a:pPr marL="0" indent="0">
              <a:spcBef>
                <a:spcPts val="0"/>
              </a:spcBef>
              <a:buNone/>
            </a:pPr>
            <a:r>
              <a:rPr lang="en-US" b="1" dirty="0"/>
              <a:t>SkillsCommons Support</a:t>
            </a:r>
          </a:p>
          <a:p>
            <a:pPr marL="0" indent="0">
              <a:spcBef>
                <a:spcPts val="0"/>
              </a:spcBef>
              <a:buNone/>
            </a:pPr>
            <a:r>
              <a:rPr lang="en-US" dirty="0">
                <a:hlinkClick r:id="rId4"/>
              </a:rPr>
              <a:t>support@skillscommons.org</a:t>
            </a:r>
            <a:r>
              <a:rPr lang="en-US" dirty="0"/>
              <a:t> </a:t>
            </a:r>
          </a:p>
          <a:p>
            <a:pPr marL="0" indent="0">
              <a:spcBef>
                <a:spcPts val="0"/>
              </a:spcBef>
              <a:buNone/>
            </a:pPr>
            <a:endParaRPr lang="en-US" sz="2400" b="1" dirty="0"/>
          </a:p>
        </p:txBody>
      </p:sp>
      <p:sp>
        <p:nvSpPr>
          <p:cNvPr id="5" name="AutoShape 2" descr="Image result for questi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4" descr="Image result for question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30" name="Picture 6" descr="Related 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7512" y="1123014"/>
            <a:ext cx="4106487" cy="5734986"/>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Tree>
    <p:extLst>
      <p:ext uri="{BB962C8B-B14F-4D97-AF65-F5344CB8AC3E}">
        <p14:creationId xmlns:p14="http://schemas.microsoft.com/office/powerpoint/2010/main" val="12589941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608416"/>
          </a:xfrm>
        </p:spPr>
        <p:txBody>
          <a:bodyPr>
            <a:noAutofit/>
          </a:bodyPr>
          <a:lstStyle/>
          <a:p>
            <a:r>
              <a:rPr lang="en-US" sz="2800" b="1" dirty="0">
                <a:solidFill>
                  <a:schemeClr val="bg1"/>
                </a:solidFill>
              </a:rPr>
              <a:t>SkillsCommons.org Resources</a:t>
            </a:r>
          </a:p>
        </p:txBody>
      </p:sp>
      <p:pic>
        <p:nvPicPr>
          <p:cNvPr id="10"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6207414"/>
            <a:ext cx="1984373" cy="6647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Content Placeholder 2">
            <a:extLst>
              <a:ext uri="{FF2B5EF4-FFF2-40B4-BE49-F238E27FC236}">
                <a16:creationId xmlns:a16="http://schemas.microsoft.com/office/drawing/2014/main" id="{29F5F26A-648F-4398-894A-E9A2C657C693}"/>
              </a:ext>
            </a:extLst>
          </p:cNvPr>
          <p:cNvSpPr>
            <a:spLocks noGrp="1"/>
          </p:cNvSpPr>
          <p:nvPr>
            <p:ph idx="1"/>
          </p:nvPr>
        </p:nvSpPr>
        <p:spPr>
          <a:xfrm>
            <a:off x="549274" y="1216573"/>
            <a:ext cx="7957456" cy="4878729"/>
          </a:xfrm>
        </p:spPr>
        <p:txBody>
          <a:bodyPr>
            <a:normAutofit fontScale="92500" lnSpcReduction="10000"/>
          </a:bodyPr>
          <a:lstStyle/>
          <a:p>
            <a:r>
              <a:rPr lang="en-US" sz="2000" dirty="0"/>
              <a:t>Missouri Community College Association/Missouri STEM Workforce Innovation Networks: </a:t>
            </a:r>
            <a:r>
              <a:rPr lang="en-US" sz="2000" u="sng" dirty="0">
                <a:hlinkClick r:id="rId4"/>
              </a:rPr>
              <a:t>https://www.skillscommons.org//handle/taaccct</a:t>
            </a:r>
            <a:r>
              <a:rPr lang="en-US" u="sng" dirty="0">
                <a:hlinkClick r:id="rId4"/>
              </a:rPr>
              <a:t>/14894</a:t>
            </a:r>
            <a:endParaRPr lang="en-US" sz="2000" dirty="0"/>
          </a:p>
          <a:p>
            <a:r>
              <a:rPr lang="en-US" sz="2000" dirty="0"/>
              <a:t>Northern Virginia Community College/Credentials to Career Consortium: </a:t>
            </a:r>
            <a:r>
              <a:rPr lang="en-US" sz="2000" u="sng" dirty="0">
                <a:hlinkClick r:id="rId5"/>
              </a:rPr>
              <a:t>http://www.skillscommons.org/handle/taaccct/2525</a:t>
            </a:r>
            <a:endParaRPr lang="en-US" sz="2000" dirty="0"/>
          </a:p>
          <a:p>
            <a:r>
              <a:rPr lang="en-US" sz="2000" dirty="0"/>
              <a:t>Community College of Rhode Island/Pathways Community of Practice: </a:t>
            </a:r>
            <a:r>
              <a:rPr lang="en-US" sz="2000" u="sng" dirty="0">
                <a:hlinkClick r:id="rId6"/>
              </a:rPr>
              <a:t>http://www.skillscommons.org/handle/taaccct/800</a:t>
            </a:r>
            <a:r>
              <a:rPr lang="en-US" sz="2000" u="sng" dirty="0"/>
              <a:t> </a:t>
            </a:r>
            <a:endParaRPr lang="en-US" sz="2000" dirty="0"/>
          </a:p>
          <a:p>
            <a:r>
              <a:rPr lang="en-US" sz="2000" dirty="0"/>
              <a:t>Mississippi Delta Community College/Retraining the Gulf Coast Workforce through IT Pathways Consortium: </a:t>
            </a:r>
            <a:r>
              <a:rPr lang="en-US" sz="2000" u="sng" dirty="0">
                <a:hlinkClick r:id="rId7"/>
              </a:rPr>
              <a:t>http://www.skillscommons.org/handle/taaccct/4123</a:t>
            </a:r>
            <a:endParaRPr lang="en-US" sz="2000" dirty="0"/>
          </a:p>
          <a:p>
            <a:r>
              <a:rPr lang="en-US" sz="2000" dirty="0"/>
              <a:t>Washburn Institute of Technology/Technical Retraining to Achieve Credentials: </a:t>
            </a:r>
            <a:r>
              <a:rPr lang="en-US" sz="2000" u="sng" dirty="0">
                <a:hlinkClick r:id="rId8"/>
              </a:rPr>
              <a:t>http://www.skillscommons.org/handle/taaccct/1073</a:t>
            </a:r>
            <a:endParaRPr lang="en-US" sz="2000" dirty="0"/>
          </a:p>
          <a:p>
            <a:pPr>
              <a:spcBef>
                <a:spcPts val="0"/>
              </a:spcBef>
              <a:buFontTx/>
              <a:buChar char="•"/>
            </a:pPr>
            <a:endParaRPr lang="en-US" altLang="en-US" sz="2000" dirty="0"/>
          </a:p>
          <a:p>
            <a:pPr>
              <a:spcBef>
                <a:spcPts val="0"/>
              </a:spcBef>
              <a:buFontTx/>
              <a:buChar char="•"/>
            </a:pPr>
            <a:endParaRPr lang="en-US" altLang="en-US" sz="2000" dirty="0"/>
          </a:p>
        </p:txBody>
      </p:sp>
    </p:spTree>
    <p:extLst>
      <p:ext uri="{BB962C8B-B14F-4D97-AF65-F5344CB8AC3E}">
        <p14:creationId xmlns:p14="http://schemas.microsoft.com/office/powerpoint/2010/main" val="3533223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442" y="1174277"/>
            <a:ext cx="8805333" cy="5473494"/>
          </a:xfrm>
        </p:spPr>
        <p:txBody>
          <a:bodyPr>
            <a:noAutofit/>
          </a:bodyPr>
          <a:lstStyle/>
          <a:p>
            <a:pPr>
              <a:buClr>
                <a:schemeClr val="tx2"/>
              </a:buClr>
            </a:pPr>
            <a:r>
              <a:rPr lang="en-US" sz="2000" dirty="0"/>
              <a:t>Learn about Wisconsin’s major statewide career pathway effort to align the programs of the 16 colleges in the Wisconsin Technical College System (WTCS) with labor market needs, in partnership with secondary schools, workforce development and more.</a:t>
            </a:r>
          </a:p>
          <a:p>
            <a:pPr>
              <a:buClr>
                <a:schemeClr val="tx2"/>
              </a:buClr>
            </a:pPr>
            <a:r>
              <a:rPr lang="en-US" sz="2000" dirty="0">
                <a:latin typeface="Arial" panose="020B0604020202020204" pitchFamily="34" charset="0"/>
                <a:cs typeface="Arial" panose="020B0604020202020204" pitchFamily="34" charset="0"/>
              </a:rPr>
              <a:t>The Wisconsin career pathways effort featured in this webinar was funded in part though the </a:t>
            </a:r>
            <a:r>
              <a:rPr lang="en-US" sz="2000" u="sng" dirty="0">
                <a:latin typeface="Arial" panose="020B0604020202020204" pitchFamily="34" charset="0"/>
                <a:cs typeface="Arial" panose="020B0604020202020204" pitchFamily="34" charset="0"/>
                <a:hlinkClick r:id="rId3"/>
              </a:rPr>
              <a:t>Trade Adjustment Assistance Community College and Career Training (TAACCCT) program</a:t>
            </a:r>
            <a:r>
              <a:rPr lang="en-US" sz="2000" dirty="0">
                <a:latin typeface="Arial" panose="020B0604020202020204" pitchFamily="34" charset="0"/>
                <a:cs typeface="Arial" panose="020B0604020202020204" pitchFamily="34" charset="0"/>
              </a:rPr>
              <a:t>, a collaboration between the US Department of Labor and the US Department of Education.</a:t>
            </a:r>
          </a:p>
          <a:p>
            <a:pPr>
              <a:buClr>
                <a:schemeClr val="tx2"/>
              </a:buClr>
            </a:pPr>
            <a:r>
              <a:rPr lang="en-US" sz="2000" dirty="0">
                <a:latin typeface="Arial" panose="020B0604020202020204" pitchFamily="34" charset="0"/>
                <a:cs typeface="Arial" panose="020B0604020202020204" pitchFamily="34" charset="0"/>
              </a:rPr>
              <a:t>Part of a webinar series showcasing strategies and resources developed by community colleges that are of broad interest to educational institutions engaged in career-focused education and training. </a:t>
            </a:r>
          </a:p>
        </p:txBody>
      </p:sp>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dirty="0">
                <a:solidFill>
                  <a:schemeClr val="bg1"/>
                </a:solidFill>
              </a:rPr>
              <a:t>About this Webinar</a:t>
            </a:r>
          </a:p>
        </p:txBody>
      </p:sp>
      <p:sp>
        <p:nvSpPr>
          <p:cNvPr id="7" name="Rectangle 6"/>
          <p:cNvSpPr/>
          <p:nvPr/>
        </p:nvSpPr>
        <p:spPr>
          <a:xfrm>
            <a:off x="240242" y="1244600"/>
            <a:ext cx="313266" cy="276249"/>
          </a:xfrm>
          <a:prstGeom prst="rect">
            <a:avLst/>
          </a:prstGeom>
          <a:solidFill>
            <a:schemeClr val="tx2">
              <a:lumMod val="90000"/>
              <a:lumOff val="1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236009" y="2745760"/>
            <a:ext cx="313266" cy="276249"/>
          </a:xfrm>
          <a:prstGeom prst="rect">
            <a:avLst/>
          </a:prstGeom>
          <a:solidFill>
            <a:schemeClr val="tx2">
              <a:lumMod val="90000"/>
              <a:lumOff val="1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260260" y="4522257"/>
            <a:ext cx="313266" cy="276249"/>
          </a:xfrm>
          <a:prstGeom prst="rect">
            <a:avLst/>
          </a:prstGeom>
          <a:solidFill>
            <a:schemeClr val="tx2">
              <a:lumMod val="90000"/>
              <a:lumOff val="1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72176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fontScale="90000"/>
          </a:bodyPr>
          <a:lstStyle/>
          <a:p>
            <a:r>
              <a:rPr lang="en-US" sz="4000" b="1" dirty="0">
                <a:solidFill>
                  <a:schemeClr val="bg1"/>
                </a:solidFill>
              </a:rPr>
              <a:t>DOL Career Pathways Resources</a:t>
            </a:r>
          </a:p>
        </p:txBody>
      </p:sp>
      <p:sp>
        <p:nvSpPr>
          <p:cNvPr id="6" name="Content Placeholder 2">
            <a:extLst>
              <a:ext uri="{FF2B5EF4-FFF2-40B4-BE49-F238E27FC236}">
                <a16:creationId xmlns:a16="http://schemas.microsoft.com/office/drawing/2014/main" id="{29F5F26A-648F-4398-894A-E9A2C657C693}"/>
              </a:ext>
            </a:extLst>
          </p:cNvPr>
          <p:cNvSpPr>
            <a:spLocks noGrp="1"/>
          </p:cNvSpPr>
          <p:nvPr>
            <p:ph idx="1"/>
          </p:nvPr>
        </p:nvSpPr>
        <p:spPr>
          <a:xfrm>
            <a:off x="549274" y="1216573"/>
            <a:ext cx="7957456" cy="4878729"/>
          </a:xfrm>
        </p:spPr>
        <p:txBody>
          <a:bodyPr>
            <a:normAutofit/>
          </a:bodyPr>
          <a:lstStyle/>
          <a:p>
            <a:pPr>
              <a:buFontTx/>
              <a:buChar char="•"/>
            </a:pPr>
            <a:r>
              <a:rPr lang="en-US" altLang="en-US" sz="2800" dirty="0"/>
              <a:t>Career Pathways Community of Practice  </a:t>
            </a:r>
            <a:r>
              <a:rPr lang="en-US" altLang="en-US" dirty="0">
                <a:hlinkClick r:id="rId3"/>
              </a:rPr>
              <a:t>https://careerpathways.workforcegps.org/</a:t>
            </a:r>
            <a:endParaRPr lang="en-US" altLang="en-US" dirty="0"/>
          </a:p>
          <a:p>
            <a:pPr>
              <a:buFontTx/>
              <a:buChar char="•"/>
            </a:pPr>
            <a:r>
              <a:rPr lang="en-US" altLang="en-US" sz="2800" dirty="0"/>
              <a:t>Career Pathways Toolkit </a:t>
            </a:r>
            <a:r>
              <a:rPr lang="en-US" altLang="en-US" dirty="0">
                <a:hlinkClick r:id="rId4"/>
              </a:rPr>
              <a:t>https://careerpathways.workforcegps.org/announcements/2016/10/20/09/37/Career_Pathways_Toolkit_An_Enhanced_Guide_and_Workbook</a:t>
            </a:r>
            <a:endParaRPr lang="en-US" altLang="en-US" dirty="0"/>
          </a:p>
          <a:p>
            <a:pPr marL="0" indent="0">
              <a:buNone/>
            </a:pPr>
            <a:endParaRPr lang="en-US" altLang="en-US" sz="2800" dirty="0"/>
          </a:p>
          <a:p>
            <a:pPr marL="0" indent="0">
              <a:buNone/>
            </a:pPr>
            <a:endParaRPr lang="en-US" altLang="en-US" sz="2000" dirty="0"/>
          </a:p>
        </p:txBody>
      </p:sp>
      <p:pic>
        <p:nvPicPr>
          <p:cNvPr id="9" name="Picture 2" descr="Enhanced Career Pathways Toolkit Image"/>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113901" y="3992957"/>
            <a:ext cx="3077399" cy="2679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5945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0" y="107576"/>
            <a:ext cx="9142413" cy="735940"/>
          </a:xfrm>
        </p:spPr>
        <p:txBody>
          <a:bodyPr>
            <a:normAutofit/>
          </a:bodyPr>
          <a:lstStyle/>
          <a:p>
            <a:r>
              <a:rPr lang="en-US" sz="3200" b="1" dirty="0">
                <a:solidFill>
                  <a:schemeClr val="bg1"/>
                </a:solidFill>
              </a:rPr>
              <a:t>OCTAE Career Pathways Resources</a:t>
            </a:r>
          </a:p>
        </p:txBody>
      </p:sp>
      <p:sp>
        <p:nvSpPr>
          <p:cNvPr id="6" name="Content Placeholder 2">
            <a:extLst>
              <a:ext uri="{FF2B5EF4-FFF2-40B4-BE49-F238E27FC236}">
                <a16:creationId xmlns:a16="http://schemas.microsoft.com/office/drawing/2014/main" id="{29F5F26A-648F-4398-894A-E9A2C657C693}"/>
              </a:ext>
            </a:extLst>
          </p:cNvPr>
          <p:cNvSpPr>
            <a:spLocks noGrp="1"/>
          </p:cNvSpPr>
          <p:nvPr>
            <p:ph idx="1"/>
          </p:nvPr>
        </p:nvSpPr>
        <p:spPr>
          <a:xfrm>
            <a:off x="549274" y="1216573"/>
            <a:ext cx="7957456" cy="4878729"/>
          </a:xfrm>
        </p:spPr>
        <p:txBody>
          <a:bodyPr>
            <a:normAutofit fontScale="92500"/>
          </a:bodyPr>
          <a:lstStyle/>
          <a:p>
            <a:r>
              <a:rPr lang="en-US" altLang="en-US" sz="3200" dirty="0"/>
              <a:t>Career Pathways Systems Resources</a:t>
            </a:r>
          </a:p>
          <a:p>
            <a:pPr marL="349250" lvl="1" indent="0">
              <a:buNone/>
            </a:pPr>
            <a:r>
              <a:rPr lang="en-US" altLang="en-US" sz="2400" dirty="0">
                <a:hlinkClick r:id="rId3"/>
              </a:rPr>
              <a:t>https://cte.ed.gov/initiatives/career-pathways-systems</a:t>
            </a:r>
            <a:r>
              <a:rPr lang="en-US" altLang="en-US" sz="2400" dirty="0"/>
              <a:t> </a:t>
            </a:r>
          </a:p>
          <a:p>
            <a:r>
              <a:rPr lang="en-US" altLang="en-US" sz="3200" dirty="0"/>
              <a:t>Advancing Career Pathways Technical Assistance Project</a:t>
            </a:r>
          </a:p>
          <a:p>
            <a:pPr marL="336550" lvl="1" indent="0">
              <a:buNone/>
            </a:pPr>
            <a:r>
              <a:rPr lang="en-US" altLang="en-US" dirty="0">
                <a:hlinkClick r:id="rId4"/>
              </a:rPr>
              <a:t>https://cte.ed.gov/initiatives/advancing-career-pathways</a:t>
            </a:r>
            <a:endParaRPr lang="en-US" altLang="en-US" dirty="0"/>
          </a:p>
          <a:p>
            <a:pPr marL="457200" indent="-457200"/>
            <a:r>
              <a:rPr lang="en-US" altLang="en-US" sz="3200" dirty="0"/>
              <a:t>Mapping Upward: Stackable Credentials that Lead to Careers</a:t>
            </a:r>
          </a:p>
          <a:p>
            <a:pPr marL="336550" lvl="1" indent="0">
              <a:buNone/>
            </a:pPr>
            <a:r>
              <a:rPr lang="en-US" altLang="en-US" dirty="0">
                <a:hlinkClick r:id="rId5"/>
              </a:rPr>
              <a:t>https://cte.ed.gov/initiatives/community-college-stackable-credentials</a:t>
            </a:r>
            <a:r>
              <a:rPr lang="en-US" altLang="en-US" dirty="0"/>
              <a:t> </a:t>
            </a:r>
          </a:p>
          <a:p>
            <a:pPr marL="457200" indent="-457200"/>
            <a:endParaRPr lang="en-US" altLang="en-US" sz="3200" dirty="0"/>
          </a:p>
        </p:txBody>
      </p:sp>
    </p:spTree>
    <p:extLst>
      <p:ext uri="{BB962C8B-B14F-4D97-AF65-F5344CB8AC3E}">
        <p14:creationId xmlns:p14="http://schemas.microsoft.com/office/powerpoint/2010/main" val="18956186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442" y="1174277"/>
            <a:ext cx="8805333" cy="5473494"/>
          </a:xfrm>
        </p:spPr>
        <p:txBody>
          <a:bodyPr>
            <a:noAutofit/>
          </a:bodyPr>
          <a:lstStyle/>
          <a:p>
            <a:pPr marL="0" indent="0">
              <a:buClr>
                <a:schemeClr val="tx2"/>
              </a:buClr>
              <a:buNone/>
            </a:pPr>
            <a:r>
              <a:rPr lang="en-US" dirty="0"/>
              <a:t>Please join us for the other webinars in the series:</a:t>
            </a:r>
          </a:p>
          <a:p>
            <a:pPr>
              <a:buClr>
                <a:schemeClr val="tx2"/>
              </a:buClr>
              <a:buFont typeface="Wingdings" panose="05000000000000000000" pitchFamily="2" charset="2"/>
              <a:buChar char="q"/>
            </a:pPr>
            <a:r>
              <a:rPr lang="en-US" sz="2000" b="1" dirty="0">
                <a:latin typeface="Arial" panose="020B0604020202020204" pitchFamily="34" charset="0"/>
                <a:cs typeface="Arial" panose="020B0604020202020204" pitchFamily="34" charset="0"/>
              </a:rPr>
              <a:t>February 28 </a:t>
            </a:r>
            <a:r>
              <a:rPr lang="en-US" sz="2000" dirty="0">
                <a:latin typeface="Arial" panose="020B0604020202020204" pitchFamily="34" charset="0"/>
                <a:cs typeface="Arial" panose="020B0604020202020204" pitchFamily="34" charset="0"/>
              </a:rPr>
              <a:t>(recording)</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t>
            </a:r>
            <a:r>
              <a:rPr lang="en-US" sz="2000" b="1" dirty="0">
                <a:hlinkClick r:id="rId3"/>
              </a:rPr>
              <a:t>Make Industry Experts into Expert Instructors to Increase Student Success</a:t>
            </a:r>
            <a:r>
              <a:rPr lang="en-US" sz="2000" b="1" dirty="0"/>
              <a:t>  </a:t>
            </a:r>
          </a:p>
          <a:p>
            <a:pPr lvl="0">
              <a:buClr>
                <a:srgbClr val="09213B"/>
              </a:buClr>
              <a:buFont typeface="Wingdings" panose="05000000000000000000" pitchFamily="2" charset="2"/>
              <a:buChar char="q"/>
            </a:pPr>
            <a:r>
              <a:rPr lang="en-US" sz="1800" b="1" dirty="0">
                <a:solidFill>
                  <a:prstClr val="black">
                    <a:lumMod val="65000"/>
                    <a:lumOff val="35000"/>
                  </a:prstClr>
                </a:solidFill>
                <a:latin typeface="Arial" panose="020B0604020202020204" pitchFamily="34" charset="0"/>
                <a:cs typeface="Arial" panose="020B0604020202020204" pitchFamily="34" charset="0"/>
              </a:rPr>
              <a:t>March 28 </a:t>
            </a:r>
            <a:r>
              <a:rPr lang="en-US" sz="1800" dirty="0">
                <a:solidFill>
                  <a:prstClr val="black">
                    <a:lumMod val="65000"/>
                    <a:lumOff val="35000"/>
                  </a:prstClr>
                </a:solidFill>
                <a:latin typeface="Arial" panose="020B0604020202020204" pitchFamily="34" charset="0"/>
                <a:cs typeface="Arial" panose="020B0604020202020204" pitchFamily="34" charset="0"/>
              </a:rPr>
              <a:t>– </a:t>
            </a:r>
            <a:r>
              <a:rPr lang="en-US" sz="1800" b="1" dirty="0">
                <a:solidFill>
                  <a:prstClr val="black">
                    <a:lumMod val="65000"/>
                    <a:lumOff val="35000"/>
                  </a:prstClr>
                </a:solidFill>
                <a:hlinkClick r:id="rId4"/>
              </a:rPr>
              <a:t>Resources for Developmental Education Using Competency-Based Education</a:t>
            </a:r>
            <a:endParaRPr lang="en-US" sz="1800" b="1" dirty="0">
              <a:solidFill>
                <a:prstClr val="black">
                  <a:lumMod val="65000"/>
                  <a:lumOff val="35000"/>
                </a:prstClr>
              </a:solidFill>
            </a:endParaRPr>
          </a:p>
          <a:p>
            <a:pPr lvl="0">
              <a:buClr>
                <a:srgbClr val="09213B"/>
              </a:buClr>
              <a:buFont typeface="Wingdings" panose="05000000000000000000" pitchFamily="2" charset="2"/>
              <a:buChar char="q"/>
            </a:pPr>
            <a:r>
              <a:rPr lang="en-US" sz="1800" b="1" dirty="0">
                <a:solidFill>
                  <a:prstClr val="black">
                    <a:lumMod val="65000"/>
                    <a:lumOff val="35000"/>
                  </a:prstClr>
                </a:solidFill>
                <a:latin typeface="Arial" panose="020B0604020202020204" pitchFamily="34" charset="0"/>
                <a:cs typeface="Arial" panose="020B0604020202020204" pitchFamily="34" charset="0"/>
              </a:rPr>
              <a:t>April 11 </a:t>
            </a:r>
            <a:r>
              <a:rPr lang="en-US" sz="1800" dirty="0">
                <a:solidFill>
                  <a:prstClr val="black">
                    <a:lumMod val="65000"/>
                    <a:lumOff val="35000"/>
                  </a:prstClr>
                </a:solidFill>
                <a:latin typeface="Arial" panose="020B0604020202020204" pitchFamily="34" charset="0"/>
                <a:cs typeface="Arial" panose="020B0604020202020204" pitchFamily="34" charset="0"/>
              </a:rPr>
              <a:t>-</a:t>
            </a:r>
            <a:r>
              <a:rPr lang="en-US" sz="1800" b="1" dirty="0">
                <a:solidFill>
                  <a:prstClr val="black">
                    <a:lumMod val="65000"/>
                    <a:lumOff val="35000"/>
                  </a:prstClr>
                </a:solidFill>
                <a:latin typeface="Arial" panose="020B0604020202020204" pitchFamily="34" charset="0"/>
                <a:cs typeface="Arial" panose="020B0604020202020204" pitchFamily="34" charset="0"/>
              </a:rPr>
              <a:t> </a:t>
            </a:r>
            <a:r>
              <a:rPr lang="en-US" sz="1800" b="1" dirty="0">
                <a:solidFill>
                  <a:prstClr val="black">
                    <a:lumMod val="65000"/>
                    <a:lumOff val="35000"/>
                  </a:prstClr>
                </a:solidFill>
                <a:latin typeface="Arial" panose="020B0604020202020204" pitchFamily="34" charset="0"/>
                <a:cs typeface="Arial" panose="020B0604020202020204" pitchFamily="34" charset="0"/>
                <a:hlinkClick r:id="rId5"/>
              </a:rPr>
              <a:t>Lowering the Cost of Course Materials with Free and Open Educational Resources</a:t>
            </a:r>
            <a:endParaRPr lang="en-US" sz="1800" b="1" dirty="0">
              <a:solidFill>
                <a:prstClr val="black">
                  <a:lumMod val="65000"/>
                  <a:lumOff val="35000"/>
                </a:prstClr>
              </a:solidFill>
              <a:latin typeface="Arial" panose="020B0604020202020204" pitchFamily="34" charset="0"/>
              <a:cs typeface="Arial" panose="020B0604020202020204" pitchFamily="34" charset="0"/>
            </a:endParaRPr>
          </a:p>
          <a:p>
            <a:pPr lvl="0">
              <a:buClr>
                <a:srgbClr val="09213B"/>
              </a:buClr>
              <a:buFont typeface="Wingdings" panose="05000000000000000000" pitchFamily="2" charset="2"/>
              <a:buChar char="q"/>
            </a:pPr>
            <a:r>
              <a:rPr lang="en-US" sz="1800" b="1" dirty="0">
                <a:solidFill>
                  <a:prstClr val="black">
                    <a:lumMod val="65000"/>
                    <a:lumOff val="35000"/>
                  </a:prstClr>
                </a:solidFill>
                <a:latin typeface="Arial" panose="020B0604020202020204" pitchFamily="34" charset="0"/>
                <a:cs typeface="Arial" panose="020B0604020202020204" pitchFamily="34" charset="0"/>
              </a:rPr>
              <a:t>May 2 </a:t>
            </a:r>
            <a:r>
              <a:rPr lang="en-US" sz="1800" dirty="0">
                <a:solidFill>
                  <a:prstClr val="black">
                    <a:lumMod val="65000"/>
                    <a:lumOff val="35000"/>
                  </a:prstClr>
                </a:solidFill>
                <a:latin typeface="Arial" panose="020B0604020202020204" pitchFamily="34" charset="0"/>
                <a:cs typeface="Arial" panose="020B0604020202020204" pitchFamily="34" charset="0"/>
              </a:rPr>
              <a:t>-</a:t>
            </a:r>
            <a:r>
              <a:rPr lang="en-US" sz="1800" b="1" dirty="0">
                <a:solidFill>
                  <a:prstClr val="black">
                    <a:lumMod val="65000"/>
                    <a:lumOff val="35000"/>
                  </a:prstClr>
                </a:solidFill>
                <a:latin typeface="Arial" panose="020B0604020202020204" pitchFamily="34" charset="0"/>
                <a:cs typeface="Arial" panose="020B0604020202020204" pitchFamily="34" charset="0"/>
              </a:rPr>
              <a:t> </a:t>
            </a:r>
            <a:r>
              <a:rPr lang="en-US" sz="1800" b="1" dirty="0">
                <a:solidFill>
                  <a:prstClr val="black">
                    <a:lumMod val="65000"/>
                    <a:lumOff val="35000"/>
                  </a:prstClr>
                </a:solidFill>
                <a:latin typeface="Arial" panose="020B0604020202020204" pitchFamily="34" charset="0"/>
                <a:cs typeface="Arial" panose="020B0604020202020204" pitchFamily="34" charset="0"/>
                <a:hlinkClick r:id="rId6"/>
              </a:rPr>
              <a:t>Sustaining Grant-Funded Products for Long-Term Success</a:t>
            </a:r>
            <a:endParaRPr lang="en-US" sz="1800" b="1" dirty="0">
              <a:solidFill>
                <a:prstClr val="black">
                  <a:lumMod val="65000"/>
                  <a:lumOff val="35000"/>
                </a:prstClr>
              </a:solidFill>
              <a:latin typeface="Arial" panose="020B0604020202020204" pitchFamily="34" charset="0"/>
              <a:cs typeface="Arial" panose="020B0604020202020204" pitchFamily="34" charset="0"/>
            </a:endParaRPr>
          </a:p>
          <a:p>
            <a:pPr lvl="0">
              <a:buClr>
                <a:srgbClr val="09213B"/>
              </a:buClr>
              <a:buFont typeface="Wingdings" panose="05000000000000000000" pitchFamily="2" charset="2"/>
              <a:buChar char="q"/>
            </a:pPr>
            <a:r>
              <a:rPr lang="en-US" sz="1800" b="1" dirty="0">
                <a:solidFill>
                  <a:prstClr val="black">
                    <a:lumMod val="65000"/>
                    <a:lumOff val="35000"/>
                  </a:prstClr>
                </a:solidFill>
                <a:latin typeface="Arial" panose="020B0604020202020204" pitchFamily="34" charset="0"/>
                <a:cs typeface="Arial" panose="020B0604020202020204" pitchFamily="34" charset="0"/>
              </a:rPr>
              <a:t>May 16</a:t>
            </a:r>
            <a:r>
              <a:rPr lang="en-US" sz="1800" dirty="0">
                <a:solidFill>
                  <a:prstClr val="black">
                    <a:lumMod val="65000"/>
                    <a:lumOff val="35000"/>
                  </a:prstClr>
                </a:solidFill>
                <a:latin typeface="Arial" panose="020B0604020202020204" pitchFamily="34" charset="0"/>
                <a:cs typeface="Arial" panose="020B0604020202020204" pitchFamily="34" charset="0"/>
              </a:rPr>
              <a:t> – </a:t>
            </a:r>
            <a:r>
              <a:rPr lang="en-US" sz="1800" b="1" dirty="0">
                <a:solidFill>
                  <a:prstClr val="black">
                    <a:lumMod val="65000"/>
                    <a:lumOff val="35000"/>
                  </a:prstClr>
                </a:solidFill>
                <a:latin typeface="Arial" panose="020B0604020202020204" pitchFamily="34" charset="0"/>
                <a:cs typeface="Arial" panose="020B0604020202020204" pitchFamily="34" charset="0"/>
                <a:hlinkClick r:id="rId7"/>
              </a:rPr>
              <a:t>Free Resources for Apprenticeship &amp; Work-based Learning</a:t>
            </a:r>
            <a:endParaRPr lang="en-US" sz="1800" b="1" dirty="0">
              <a:solidFill>
                <a:prstClr val="black">
                  <a:lumMod val="65000"/>
                  <a:lumOff val="35000"/>
                </a:prstClr>
              </a:solidFill>
              <a:latin typeface="Arial" panose="020B0604020202020204" pitchFamily="34" charset="0"/>
              <a:cs typeface="Arial" panose="020B0604020202020204" pitchFamily="34" charset="0"/>
            </a:endParaRPr>
          </a:p>
          <a:p>
            <a:pPr marL="0" indent="0">
              <a:buClr>
                <a:schemeClr val="tx2"/>
              </a:buClr>
              <a:buNone/>
            </a:pPr>
            <a:endParaRPr lang="en-US" sz="1200" dirty="0">
              <a:latin typeface="Arial" panose="020B0604020202020204" pitchFamily="34" charset="0"/>
              <a:cs typeface="Arial" panose="020B0604020202020204" pitchFamily="34" charset="0"/>
            </a:endParaRPr>
          </a:p>
        </p:txBody>
      </p:sp>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dirty="0">
                <a:solidFill>
                  <a:schemeClr val="bg1"/>
                </a:solidFill>
              </a:rPr>
              <a:t>Thank you!</a:t>
            </a:r>
          </a:p>
        </p:txBody>
      </p:sp>
    </p:spTree>
    <p:extLst>
      <p:ext uri="{BB962C8B-B14F-4D97-AF65-F5344CB8AC3E}">
        <p14:creationId xmlns:p14="http://schemas.microsoft.com/office/powerpoint/2010/main" val="1625194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442" y="1174277"/>
            <a:ext cx="8805333" cy="5473494"/>
          </a:xfrm>
        </p:spPr>
        <p:txBody>
          <a:bodyPr>
            <a:noAutofit/>
          </a:bodyPr>
          <a:lstStyle/>
          <a:p>
            <a:pPr>
              <a:buClr>
                <a:schemeClr val="tx2"/>
              </a:buClr>
              <a:buFont typeface="Wingdings" panose="05000000000000000000" pitchFamily="2" charset="2"/>
              <a:buChar char="q"/>
            </a:pPr>
            <a:r>
              <a:rPr lang="en-US" sz="1800" b="1" dirty="0">
                <a:latin typeface="Arial" panose="020B0604020202020204" pitchFamily="34" charset="0"/>
                <a:cs typeface="Arial" panose="020B0604020202020204" pitchFamily="34" charset="0"/>
              </a:rPr>
              <a:t>February 28 </a:t>
            </a:r>
            <a:r>
              <a:rPr lang="en-US" sz="1800" dirty="0">
                <a:latin typeface="Arial" panose="020B0604020202020204" pitchFamily="34" charset="0"/>
                <a:cs typeface="Arial" panose="020B0604020202020204" pitchFamily="34" charset="0"/>
              </a:rPr>
              <a:t>- </a:t>
            </a:r>
            <a:r>
              <a:rPr lang="en-US" sz="1800" dirty="0">
                <a:hlinkClick r:id="rId3"/>
              </a:rPr>
              <a:t>Make Industry Experts into Expert Instructors to Increase Student Success</a:t>
            </a:r>
            <a:endParaRPr lang="en-US" sz="1800" dirty="0">
              <a:latin typeface="Arial" panose="020B0604020202020204" pitchFamily="34" charset="0"/>
              <a:cs typeface="Arial" panose="020B0604020202020204" pitchFamily="34" charset="0"/>
            </a:endParaRPr>
          </a:p>
          <a:p>
            <a:pPr>
              <a:buClr>
                <a:schemeClr val="tx2"/>
              </a:buClr>
              <a:buFont typeface="Wingdings" panose="05000000000000000000" pitchFamily="2" charset="2"/>
              <a:buChar char="q"/>
            </a:pPr>
            <a:r>
              <a:rPr lang="en-US" sz="1800" b="1" dirty="0">
                <a:latin typeface="Arial" panose="020B0604020202020204" pitchFamily="34" charset="0"/>
                <a:cs typeface="Arial" panose="020B0604020202020204" pitchFamily="34" charset="0"/>
              </a:rPr>
              <a:t>March 14 </a:t>
            </a:r>
            <a:r>
              <a:rPr lang="en-US" sz="1800" dirty="0">
                <a:latin typeface="Arial" panose="020B0604020202020204" pitchFamily="34" charset="0"/>
                <a:cs typeface="Arial" panose="020B0604020202020204" pitchFamily="34" charset="0"/>
              </a:rPr>
              <a:t>- </a:t>
            </a:r>
            <a:r>
              <a:rPr lang="en-US" sz="1800" dirty="0">
                <a:hlinkClick r:id="rId4"/>
              </a:rPr>
              <a:t>Scaling Career Pathways in Wisconsin</a:t>
            </a:r>
            <a:endParaRPr lang="en-US" sz="1800" dirty="0">
              <a:latin typeface="Arial" panose="020B0604020202020204" pitchFamily="34" charset="0"/>
              <a:cs typeface="Arial" panose="020B0604020202020204" pitchFamily="34" charset="0"/>
            </a:endParaRPr>
          </a:p>
          <a:p>
            <a:pPr>
              <a:buClr>
                <a:schemeClr val="tx2"/>
              </a:buClr>
              <a:buFont typeface="Wingdings" panose="05000000000000000000" pitchFamily="2" charset="2"/>
              <a:buChar char="q"/>
            </a:pPr>
            <a:r>
              <a:rPr lang="en-US" sz="1800" b="1" dirty="0">
                <a:latin typeface="Arial" panose="020B0604020202020204" pitchFamily="34" charset="0"/>
                <a:cs typeface="Arial" panose="020B0604020202020204" pitchFamily="34" charset="0"/>
              </a:rPr>
              <a:t>March 28 </a:t>
            </a:r>
            <a:r>
              <a:rPr lang="en-US" sz="1800" dirty="0">
                <a:latin typeface="Arial" panose="020B0604020202020204" pitchFamily="34" charset="0"/>
                <a:cs typeface="Arial" panose="020B0604020202020204" pitchFamily="34" charset="0"/>
              </a:rPr>
              <a:t>– </a:t>
            </a:r>
            <a:r>
              <a:rPr lang="en-US" sz="1800" dirty="0">
                <a:hlinkClick r:id="rId5"/>
              </a:rPr>
              <a:t>Resources for Developmental Education Using Competency-Based Education</a:t>
            </a:r>
            <a:endParaRPr lang="en-US" sz="1800" dirty="0"/>
          </a:p>
          <a:p>
            <a:pPr>
              <a:buClr>
                <a:schemeClr val="tx2"/>
              </a:buClr>
              <a:buFont typeface="Wingdings" panose="05000000000000000000" pitchFamily="2" charset="2"/>
              <a:buChar char="q"/>
            </a:pPr>
            <a:r>
              <a:rPr lang="en-US" sz="1800" b="1" dirty="0">
                <a:latin typeface="Arial" panose="020B0604020202020204" pitchFamily="34" charset="0"/>
                <a:cs typeface="Arial" panose="020B0604020202020204" pitchFamily="34" charset="0"/>
              </a:rPr>
              <a:t>April 11 </a:t>
            </a:r>
            <a:r>
              <a:rPr lang="en-US" sz="1800" dirty="0">
                <a:latin typeface="Arial" panose="020B0604020202020204" pitchFamily="34" charset="0"/>
                <a:cs typeface="Arial" panose="020B0604020202020204" pitchFamily="34" charset="0"/>
              </a:rPr>
              <a:t>-</a:t>
            </a:r>
            <a:r>
              <a:rPr lang="en-US" sz="1800" b="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hlinkClick r:id="rId6"/>
              </a:rPr>
              <a:t>Lowering the Cost of Course Materials with Free and Open Educational Resources</a:t>
            </a:r>
            <a:endParaRPr lang="en-US" sz="1800" b="1" dirty="0">
              <a:latin typeface="Arial" panose="020B0604020202020204" pitchFamily="34" charset="0"/>
              <a:cs typeface="Arial" panose="020B0604020202020204" pitchFamily="34" charset="0"/>
            </a:endParaRPr>
          </a:p>
          <a:p>
            <a:pPr>
              <a:buClr>
                <a:schemeClr val="tx2"/>
              </a:buClr>
              <a:buFont typeface="Wingdings" panose="05000000000000000000" pitchFamily="2" charset="2"/>
              <a:buChar char="q"/>
            </a:pPr>
            <a:r>
              <a:rPr lang="en-US" sz="1800" b="1" dirty="0">
                <a:latin typeface="Arial" panose="020B0604020202020204" pitchFamily="34" charset="0"/>
                <a:cs typeface="Arial" panose="020B0604020202020204" pitchFamily="34" charset="0"/>
              </a:rPr>
              <a:t>May 2 </a:t>
            </a:r>
            <a:r>
              <a:rPr lang="en-US" sz="1800" dirty="0">
                <a:latin typeface="Arial" panose="020B0604020202020204" pitchFamily="34" charset="0"/>
                <a:cs typeface="Arial" panose="020B0604020202020204" pitchFamily="34" charset="0"/>
              </a:rPr>
              <a:t>-</a:t>
            </a:r>
            <a:r>
              <a:rPr lang="en-US" sz="1800" b="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hlinkClick r:id="rId7"/>
              </a:rPr>
              <a:t>Sustaining Grant-Funded Products for Long-Term Success</a:t>
            </a:r>
            <a:endParaRPr lang="en-US" sz="1800" b="1" dirty="0">
              <a:latin typeface="Arial" panose="020B0604020202020204" pitchFamily="34" charset="0"/>
              <a:cs typeface="Arial" panose="020B0604020202020204" pitchFamily="34" charset="0"/>
            </a:endParaRPr>
          </a:p>
          <a:p>
            <a:pPr>
              <a:buClr>
                <a:schemeClr val="tx2"/>
              </a:buClr>
              <a:buFont typeface="Wingdings" panose="05000000000000000000" pitchFamily="2" charset="2"/>
              <a:buChar char="q"/>
            </a:pPr>
            <a:r>
              <a:rPr lang="en-US" sz="1800" b="1" dirty="0">
                <a:latin typeface="Arial" panose="020B0604020202020204" pitchFamily="34" charset="0"/>
                <a:cs typeface="Arial" panose="020B0604020202020204" pitchFamily="34" charset="0"/>
              </a:rPr>
              <a:t>May 16</a:t>
            </a:r>
            <a:r>
              <a:rPr lang="en-US" sz="1800" dirty="0">
                <a:latin typeface="Arial" panose="020B0604020202020204" pitchFamily="34" charset="0"/>
                <a:cs typeface="Arial" panose="020B0604020202020204" pitchFamily="34" charset="0"/>
              </a:rPr>
              <a:t> – </a:t>
            </a:r>
            <a:r>
              <a:rPr lang="en-US" sz="1800" dirty="0">
                <a:latin typeface="Arial" panose="020B0604020202020204" pitchFamily="34" charset="0"/>
                <a:cs typeface="Arial" panose="020B0604020202020204" pitchFamily="34" charset="0"/>
                <a:hlinkClick r:id="rId8"/>
              </a:rPr>
              <a:t>Free Resources for Apprenticeship &amp; Work-based Learning</a:t>
            </a:r>
            <a:endParaRPr lang="en-US" sz="1800" dirty="0">
              <a:latin typeface="Arial" panose="020B0604020202020204" pitchFamily="34" charset="0"/>
              <a:cs typeface="Arial" panose="020B0604020202020204" pitchFamily="34" charset="0"/>
            </a:endParaRPr>
          </a:p>
          <a:p>
            <a:pPr marL="0" indent="0" algn="ctr">
              <a:buClr>
                <a:schemeClr val="tx2"/>
              </a:buClr>
              <a:buNone/>
            </a:pPr>
            <a:r>
              <a:rPr lang="en-US" b="1" dirty="0">
                <a:latin typeface="Arial" panose="020B0604020202020204" pitchFamily="34" charset="0"/>
                <a:cs typeface="Arial" panose="020B0604020202020204" pitchFamily="34" charset="0"/>
              </a:rPr>
              <a:t>For more information, please visit: </a:t>
            </a:r>
            <a:r>
              <a:rPr lang="en-US" dirty="0">
                <a:hlinkClick r:id="rId9"/>
              </a:rPr>
              <a:t>Innovations Leading to Career Success Webinar Series</a:t>
            </a:r>
            <a:endParaRPr lang="en-US" dirty="0">
              <a:latin typeface="Arial" panose="020B0604020202020204" pitchFamily="34" charset="0"/>
              <a:cs typeface="Arial" panose="020B0604020202020204" pitchFamily="34" charset="0"/>
            </a:endParaRPr>
          </a:p>
          <a:p>
            <a:pPr marL="0" indent="0">
              <a:buClr>
                <a:schemeClr val="tx2"/>
              </a:buClr>
              <a:buNone/>
            </a:pPr>
            <a:endParaRPr lang="en-US" sz="1200" dirty="0">
              <a:latin typeface="Arial" panose="020B0604020202020204" pitchFamily="34" charset="0"/>
              <a:cs typeface="Arial" panose="020B0604020202020204" pitchFamily="34" charset="0"/>
            </a:endParaRPr>
          </a:p>
        </p:txBody>
      </p:sp>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Autofit/>
          </a:bodyPr>
          <a:lstStyle/>
          <a:p>
            <a:r>
              <a:rPr lang="en-US" sz="2400" b="1" dirty="0">
                <a:solidFill>
                  <a:schemeClr val="bg1"/>
                </a:solidFill>
              </a:rPr>
              <a:t>Innovations Leading to Career Success </a:t>
            </a:r>
            <a:br>
              <a:rPr lang="en-US" sz="2400" b="1" dirty="0">
                <a:solidFill>
                  <a:schemeClr val="bg1"/>
                </a:solidFill>
              </a:rPr>
            </a:br>
            <a:r>
              <a:rPr lang="en-US" sz="2400" b="1" dirty="0">
                <a:solidFill>
                  <a:schemeClr val="bg1"/>
                </a:solidFill>
              </a:rPr>
              <a:t>Webinar Series</a:t>
            </a:r>
            <a:endParaRPr lang="en-US" sz="2400" dirty="0">
              <a:solidFill>
                <a:schemeClr val="bg1"/>
              </a:solidFill>
            </a:endParaRPr>
          </a:p>
        </p:txBody>
      </p:sp>
    </p:spTree>
    <p:extLst>
      <p:ext uri="{BB962C8B-B14F-4D97-AF65-F5344CB8AC3E}">
        <p14:creationId xmlns:p14="http://schemas.microsoft.com/office/powerpoint/2010/main" val="1767695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851" y="1466491"/>
            <a:ext cx="5791192" cy="4502988"/>
          </a:xfrm>
        </p:spPr>
        <p:txBody>
          <a:bodyPr>
            <a:noAutofit/>
          </a:bodyPr>
          <a:lstStyle/>
          <a:p>
            <a:pPr marL="0" indent="0">
              <a:buNone/>
            </a:pPr>
            <a:r>
              <a:rPr lang="en-US" sz="3200" dirty="0">
                <a:latin typeface="Arial" panose="020B0604020202020204" pitchFamily="34" charset="0"/>
                <a:cs typeface="Arial" panose="020B0604020202020204" pitchFamily="34" charset="0"/>
              </a:rPr>
              <a:t>What best describes your organization?</a:t>
            </a:r>
            <a:endParaRPr lang="en-US" sz="3200" dirty="0">
              <a:solidFill>
                <a:schemeClr val="accent3"/>
              </a:solidFill>
              <a:latin typeface="Arial" panose="020B0604020202020204" pitchFamily="34" charset="0"/>
              <a:cs typeface="Arial" panose="020B0604020202020204" pitchFamily="34" charset="0"/>
            </a:endParaRP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Secondary Career/Technical</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Community or Technical College</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Four-Year Institution </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Workforce System</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Other</a:t>
            </a:r>
          </a:p>
        </p:txBody>
      </p:sp>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dirty="0">
                <a:solidFill>
                  <a:schemeClr val="bg1"/>
                </a:solidFill>
              </a:rPr>
              <a:t>Polling Question</a:t>
            </a:r>
          </a:p>
        </p:txBody>
      </p:sp>
      <p:grpSp>
        <p:nvGrpSpPr>
          <p:cNvPr id="7" name="Group 6"/>
          <p:cNvGrpSpPr/>
          <p:nvPr/>
        </p:nvGrpSpPr>
        <p:grpSpPr>
          <a:xfrm>
            <a:off x="7188049" y="728664"/>
            <a:ext cx="1865623" cy="6350513"/>
            <a:chOff x="7107011" y="768658"/>
            <a:chExt cx="1865623" cy="6350513"/>
          </a:xfrm>
        </p:grpSpPr>
        <p:sp>
          <p:nvSpPr>
            <p:cNvPr id="8" name="Rectangle 7"/>
            <p:cNvSpPr/>
            <p:nvPr/>
          </p:nvSpPr>
          <p:spPr>
            <a:xfrm rot="19800000">
              <a:off x="7107011" y="2734940"/>
              <a:ext cx="915868" cy="1862048"/>
            </a:xfrm>
            <a:prstGeom prst="rect">
              <a:avLst/>
            </a:prstGeom>
            <a:noFill/>
          </p:spPr>
          <p:txBody>
            <a:bodyPr wrap="square" lIns="91440" tIns="45720" rIns="91440" bIns="45720">
              <a:spAutoFit/>
            </a:bodyPr>
            <a:lstStyle/>
            <a:p>
              <a:pPr algn="ctr"/>
              <a:r>
                <a:rPr lang="en-US" sz="11500" b="1" cap="none" spc="0" dirty="0">
                  <a:ln w="12700">
                    <a:solidFill>
                      <a:schemeClr val="accent1"/>
                    </a:solidFill>
                    <a:prstDash val="solid"/>
                  </a:ln>
                  <a:solidFill>
                    <a:schemeClr val="accent1"/>
                  </a:solidFill>
                  <a:effectLst>
                    <a:outerShdw dist="38100" dir="2640000" algn="bl" rotWithShape="0">
                      <a:schemeClr val="accent1"/>
                    </a:outerShdw>
                  </a:effectLst>
                </a:rPr>
                <a:t>?</a:t>
              </a:r>
            </a:p>
          </p:txBody>
        </p:sp>
        <p:sp>
          <p:nvSpPr>
            <p:cNvPr id="9" name="Rectangle 8"/>
            <p:cNvSpPr/>
            <p:nvPr/>
          </p:nvSpPr>
          <p:spPr>
            <a:xfrm rot="1800000">
              <a:off x="8056766" y="1805540"/>
              <a:ext cx="915868" cy="1862048"/>
            </a:xfrm>
            <a:prstGeom prst="rect">
              <a:avLst/>
            </a:prstGeom>
            <a:noFill/>
          </p:spPr>
          <p:txBody>
            <a:bodyPr wrap="square" lIns="91440" tIns="45720" rIns="91440" bIns="45720">
              <a:spAutoFit/>
            </a:bodyPr>
            <a:lstStyle/>
            <a:p>
              <a:pPr algn="ctr"/>
              <a:r>
                <a:rPr lang="en-US" sz="11500" b="1" cap="none" spc="0" dirty="0">
                  <a:ln w="12700">
                    <a:solidFill>
                      <a:schemeClr val="accent1"/>
                    </a:solidFill>
                    <a:prstDash val="solid"/>
                  </a:ln>
                  <a:solidFill>
                    <a:schemeClr val="accent4"/>
                  </a:solidFill>
                  <a:effectLst>
                    <a:outerShdw dist="38100" dir="2640000" algn="bl" rotWithShape="0">
                      <a:schemeClr val="accent1"/>
                    </a:outerShdw>
                  </a:effectLst>
                </a:rPr>
                <a:t>?</a:t>
              </a:r>
            </a:p>
          </p:txBody>
        </p:sp>
        <p:sp>
          <p:nvSpPr>
            <p:cNvPr id="10" name="Rectangle 9"/>
            <p:cNvSpPr/>
            <p:nvPr/>
          </p:nvSpPr>
          <p:spPr>
            <a:xfrm>
              <a:off x="7323610" y="768658"/>
              <a:ext cx="915868" cy="1862048"/>
            </a:xfrm>
            <a:prstGeom prst="rect">
              <a:avLst/>
            </a:prstGeom>
            <a:noFill/>
          </p:spPr>
          <p:txBody>
            <a:bodyPr wrap="square" lIns="91440" tIns="45720" rIns="91440" bIns="45720">
              <a:spAutoFit/>
            </a:bodyPr>
            <a:lstStyle/>
            <a:p>
              <a:pPr algn="ctr"/>
              <a:r>
                <a:rPr lang="en-US" sz="11500" b="1" cap="none" spc="0" dirty="0">
                  <a:ln w="12700">
                    <a:solidFill>
                      <a:schemeClr val="accent1"/>
                    </a:solidFill>
                    <a:prstDash val="solid"/>
                  </a:ln>
                  <a:solidFill>
                    <a:schemeClr val="accent5"/>
                  </a:solidFill>
                  <a:effectLst>
                    <a:outerShdw dist="38100" dir="2640000" algn="bl" rotWithShape="0">
                      <a:schemeClr val="accent1"/>
                    </a:outerShdw>
                  </a:effectLst>
                </a:rPr>
                <a:t>?</a:t>
              </a:r>
            </a:p>
          </p:txBody>
        </p:sp>
        <p:sp>
          <p:nvSpPr>
            <p:cNvPr id="11" name="Rectangle 10"/>
            <p:cNvSpPr/>
            <p:nvPr/>
          </p:nvSpPr>
          <p:spPr>
            <a:xfrm rot="900000">
              <a:off x="7931305" y="3964945"/>
              <a:ext cx="915868" cy="1862048"/>
            </a:xfrm>
            <a:prstGeom prst="rect">
              <a:avLst/>
            </a:prstGeom>
            <a:noFill/>
          </p:spPr>
          <p:txBody>
            <a:bodyPr wrap="square" lIns="91440" tIns="45720" rIns="91440" bIns="45720">
              <a:spAutoFit/>
            </a:bodyPr>
            <a:lstStyle/>
            <a:p>
              <a:pPr algn="ctr"/>
              <a:r>
                <a:rPr lang="en-US" sz="11500" b="1" cap="none" spc="0" dirty="0">
                  <a:ln w="12700">
                    <a:solidFill>
                      <a:schemeClr val="accent1"/>
                    </a:solidFill>
                    <a:prstDash val="solid"/>
                  </a:ln>
                  <a:solidFill>
                    <a:schemeClr val="accent3"/>
                  </a:solidFill>
                  <a:effectLst>
                    <a:outerShdw dist="38100" dir="2640000" algn="bl" rotWithShape="0">
                      <a:schemeClr val="accent1"/>
                    </a:outerShdw>
                  </a:effectLst>
                </a:rPr>
                <a:t>?</a:t>
              </a:r>
            </a:p>
          </p:txBody>
        </p:sp>
        <p:sp>
          <p:nvSpPr>
            <p:cNvPr id="12" name="Rectangle 11"/>
            <p:cNvSpPr/>
            <p:nvPr/>
          </p:nvSpPr>
          <p:spPr>
            <a:xfrm rot="20262919">
              <a:off x="7323610" y="5257123"/>
              <a:ext cx="915868" cy="1862048"/>
            </a:xfrm>
            <a:prstGeom prst="rect">
              <a:avLst/>
            </a:prstGeom>
            <a:noFill/>
          </p:spPr>
          <p:txBody>
            <a:bodyPr wrap="square" lIns="91440" tIns="45720" rIns="91440" bIns="45720">
              <a:spAutoFit/>
            </a:bodyPr>
            <a:lstStyle/>
            <a:p>
              <a:pPr algn="ctr"/>
              <a:r>
                <a:rPr lang="en-US" sz="11500" b="1" cap="none" spc="0" dirty="0">
                  <a:ln w="12700">
                    <a:solidFill>
                      <a:schemeClr val="accent1"/>
                    </a:solidFill>
                    <a:prstDash val="solid"/>
                  </a:ln>
                  <a:solidFill>
                    <a:srgbClr val="00B0F0"/>
                  </a:solidFill>
                  <a:effectLst>
                    <a:outerShdw dist="38100" dir="2640000" algn="bl" rotWithShape="0">
                      <a:schemeClr val="accent1"/>
                    </a:outerShdw>
                  </a:effectLst>
                </a:rPr>
                <a:t>?</a:t>
              </a:r>
            </a:p>
          </p:txBody>
        </p:sp>
      </p:grpSp>
    </p:spTree>
    <p:extLst>
      <p:ext uri="{BB962C8B-B14F-4D97-AF65-F5344CB8AC3E}">
        <p14:creationId xmlns:p14="http://schemas.microsoft.com/office/powerpoint/2010/main" val="4138081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851" y="1466491"/>
            <a:ext cx="5791192" cy="4502988"/>
          </a:xfrm>
        </p:spPr>
        <p:txBody>
          <a:bodyPr>
            <a:noAutofit/>
          </a:bodyPr>
          <a:lstStyle/>
          <a:p>
            <a:pPr marL="0" indent="0">
              <a:buNone/>
            </a:pPr>
            <a:r>
              <a:rPr lang="en-US" sz="3000" dirty="0">
                <a:latin typeface="Arial" panose="020B0604020202020204" pitchFamily="34" charset="0"/>
                <a:cs typeface="Arial" panose="020B0604020202020204" pitchFamily="34" charset="0"/>
              </a:rPr>
              <a:t>What best describes your experience developing career pathways </a:t>
            </a:r>
            <a:r>
              <a:rPr lang="en-US" sz="3000" i="1" dirty="0">
                <a:solidFill>
                  <a:schemeClr val="accent3"/>
                </a:solidFill>
                <a:latin typeface="Arial" panose="020B0604020202020204" pitchFamily="34" charset="0"/>
                <a:cs typeface="Arial" panose="020B0604020202020204" pitchFamily="34" charset="0"/>
              </a:rPr>
              <a:t>at your organization?</a:t>
            </a:r>
            <a:endParaRPr lang="en-US" sz="3000" dirty="0">
              <a:solidFill>
                <a:schemeClr val="accent3"/>
              </a:solidFill>
              <a:latin typeface="Arial" panose="020B0604020202020204" pitchFamily="34" charset="0"/>
              <a:cs typeface="Arial" panose="020B0604020202020204" pitchFamily="34" charset="0"/>
            </a:endParaRP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We have very little experience</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We’re in the process of developing career pathways </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We have a robust, well-defined career pathways system</a:t>
            </a:r>
          </a:p>
        </p:txBody>
      </p:sp>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dirty="0">
                <a:solidFill>
                  <a:schemeClr val="bg1"/>
                </a:solidFill>
              </a:rPr>
              <a:t>Polling Question</a:t>
            </a:r>
          </a:p>
        </p:txBody>
      </p:sp>
      <p:grpSp>
        <p:nvGrpSpPr>
          <p:cNvPr id="7" name="Group 6"/>
          <p:cNvGrpSpPr/>
          <p:nvPr/>
        </p:nvGrpSpPr>
        <p:grpSpPr>
          <a:xfrm>
            <a:off x="7188049" y="728664"/>
            <a:ext cx="1865623" cy="6350513"/>
            <a:chOff x="7107011" y="768658"/>
            <a:chExt cx="1865623" cy="6350513"/>
          </a:xfrm>
        </p:grpSpPr>
        <p:sp>
          <p:nvSpPr>
            <p:cNvPr id="8" name="Rectangle 7"/>
            <p:cNvSpPr/>
            <p:nvPr/>
          </p:nvSpPr>
          <p:spPr>
            <a:xfrm rot="19800000">
              <a:off x="7107011" y="2734940"/>
              <a:ext cx="915868" cy="1862048"/>
            </a:xfrm>
            <a:prstGeom prst="rect">
              <a:avLst/>
            </a:prstGeom>
            <a:noFill/>
          </p:spPr>
          <p:txBody>
            <a:bodyPr wrap="square" lIns="91440" tIns="45720" rIns="91440" bIns="45720">
              <a:spAutoFit/>
            </a:bodyPr>
            <a:lstStyle/>
            <a:p>
              <a:pPr algn="ctr"/>
              <a:r>
                <a:rPr lang="en-US" sz="11500" b="1" cap="none" spc="0" dirty="0">
                  <a:ln w="12700">
                    <a:solidFill>
                      <a:schemeClr val="accent1"/>
                    </a:solidFill>
                    <a:prstDash val="solid"/>
                  </a:ln>
                  <a:solidFill>
                    <a:schemeClr val="accent1"/>
                  </a:solidFill>
                  <a:effectLst>
                    <a:outerShdw dist="38100" dir="2640000" algn="bl" rotWithShape="0">
                      <a:schemeClr val="accent1"/>
                    </a:outerShdw>
                  </a:effectLst>
                </a:rPr>
                <a:t>?</a:t>
              </a:r>
            </a:p>
          </p:txBody>
        </p:sp>
        <p:sp>
          <p:nvSpPr>
            <p:cNvPr id="9" name="Rectangle 8"/>
            <p:cNvSpPr/>
            <p:nvPr/>
          </p:nvSpPr>
          <p:spPr>
            <a:xfrm rot="1800000">
              <a:off x="8056766" y="1805540"/>
              <a:ext cx="915868" cy="1862048"/>
            </a:xfrm>
            <a:prstGeom prst="rect">
              <a:avLst/>
            </a:prstGeom>
            <a:noFill/>
          </p:spPr>
          <p:txBody>
            <a:bodyPr wrap="square" lIns="91440" tIns="45720" rIns="91440" bIns="45720">
              <a:spAutoFit/>
            </a:bodyPr>
            <a:lstStyle/>
            <a:p>
              <a:pPr algn="ctr"/>
              <a:r>
                <a:rPr lang="en-US" sz="11500" b="1" cap="none" spc="0" dirty="0">
                  <a:ln w="12700">
                    <a:solidFill>
                      <a:schemeClr val="accent1"/>
                    </a:solidFill>
                    <a:prstDash val="solid"/>
                  </a:ln>
                  <a:solidFill>
                    <a:schemeClr val="accent4"/>
                  </a:solidFill>
                  <a:effectLst>
                    <a:outerShdw dist="38100" dir="2640000" algn="bl" rotWithShape="0">
                      <a:schemeClr val="accent1"/>
                    </a:outerShdw>
                  </a:effectLst>
                </a:rPr>
                <a:t>?</a:t>
              </a:r>
            </a:p>
          </p:txBody>
        </p:sp>
        <p:sp>
          <p:nvSpPr>
            <p:cNvPr id="10" name="Rectangle 9"/>
            <p:cNvSpPr/>
            <p:nvPr/>
          </p:nvSpPr>
          <p:spPr>
            <a:xfrm>
              <a:off x="7323610" y="768658"/>
              <a:ext cx="915868" cy="1862048"/>
            </a:xfrm>
            <a:prstGeom prst="rect">
              <a:avLst/>
            </a:prstGeom>
            <a:noFill/>
          </p:spPr>
          <p:txBody>
            <a:bodyPr wrap="square" lIns="91440" tIns="45720" rIns="91440" bIns="45720">
              <a:spAutoFit/>
            </a:bodyPr>
            <a:lstStyle/>
            <a:p>
              <a:pPr algn="ctr"/>
              <a:r>
                <a:rPr lang="en-US" sz="11500" b="1" cap="none" spc="0" dirty="0">
                  <a:ln w="12700">
                    <a:solidFill>
                      <a:schemeClr val="accent1"/>
                    </a:solidFill>
                    <a:prstDash val="solid"/>
                  </a:ln>
                  <a:solidFill>
                    <a:schemeClr val="accent5"/>
                  </a:solidFill>
                  <a:effectLst>
                    <a:outerShdw dist="38100" dir="2640000" algn="bl" rotWithShape="0">
                      <a:schemeClr val="accent1"/>
                    </a:outerShdw>
                  </a:effectLst>
                </a:rPr>
                <a:t>?</a:t>
              </a:r>
            </a:p>
          </p:txBody>
        </p:sp>
        <p:sp>
          <p:nvSpPr>
            <p:cNvPr id="11" name="Rectangle 10"/>
            <p:cNvSpPr/>
            <p:nvPr/>
          </p:nvSpPr>
          <p:spPr>
            <a:xfrm rot="900000">
              <a:off x="7931305" y="3964945"/>
              <a:ext cx="915868" cy="1862048"/>
            </a:xfrm>
            <a:prstGeom prst="rect">
              <a:avLst/>
            </a:prstGeom>
            <a:noFill/>
          </p:spPr>
          <p:txBody>
            <a:bodyPr wrap="square" lIns="91440" tIns="45720" rIns="91440" bIns="45720">
              <a:spAutoFit/>
            </a:bodyPr>
            <a:lstStyle/>
            <a:p>
              <a:pPr algn="ctr"/>
              <a:r>
                <a:rPr lang="en-US" sz="11500" b="1" cap="none" spc="0" dirty="0">
                  <a:ln w="12700">
                    <a:solidFill>
                      <a:schemeClr val="accent1"/>
                    </a:solidFill>
                    <a:prstDash val="solid"/>
                  </a:ln>
                  <a:solidFill>
                    <a:schemeClr val="accent3"/>
                  </a:solidFill>
                  <a:effectLst>
                    <a:outerShdw dist="38100" dir="2640000" algn="bl" rotWithShape="0">
                      <a:schemeClr val="accent1"/>
                    </a:outerShdw>
                  </a:effectLst>
                </a:rPr>
                <a:t>?</a:t>
              </a:r>
            </a:p>
          </p:txBody>
        </p:sp>
        <p:sp>
          <p:nvSpPr>
            <p:cNvPr id="12" name="Rectangle 11"/>
            <p:cNvSpPr/>
            <p:nvPr/>
          </p:nvSpPr>
          <p:spPr>
            <a:xfrm rot="20262919">
              <a:off x="7323610" y="5257123"/>
              <a:ext cx="915868" cy="1862048"/>
            </a:xfrm>
            <a:prstGeom prst="rect">
              <a:avLst/>
            </a:prstGeom>
            <a:noFill/>
          </p:spPr>
          <p:txBody>
            <a:bodyPr wrap="square" lIns="91440" tIns="45720" rIns="91440" bIns="45720">
              <a:spAutoFit/>
            </a:bodyPr>
            <a:lstStyle/>
            <a:p>
              <a:pPr algn="ctr"/>
              <a:r>
                <a:rPr lang="en-US" sz="11500" b="1" cap="none" spc="0" dirty="0">
                  <a:ln w="12700">
                    <a:solidFill>
                      <a:schemeClr val="accent1"/>
                    </a:solidFill>
                    <a:prstDash val="solid"/>
                  </a:ln>
                  <a:solidFill>
                    <a:srgbClr val="00B0F0"/>
                  </a:solidFill>
                  <a:effectLst>
                    <a:outerShdw dist="38100" dir="2640000" algn="bl" rotWithShape="0">
                      <a:schemeClr val="accent1"/>
                    </a:outerShdw>
                  </a:effectLst>
                </a:rPr>
                <a:t>?</a:t>
              </a:r>
            </a:p>
          </p:txBody>
        </p:sp>
      </p:grpSp>
    </p:spTree>
    <p:extLst>
      <p:ext uri="{BB962C8B-B14F-4D97-AF65-F5344CB8AC3E}">
        <p14:creationId xmlns:p14="http://schemas.microsoft.com/office/powerpoint/2010/main" val="2007103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851" y="1466491"/>
            <a:ext cx="5791192" cy="4502988"/>
          </a:xfrm>
        </p:spPr>
        <p:txBody>
          <a:bodyPr>
            <a:noAutofit/>
          </a:bodyPr>
          <a:lstStyle/>
          <a:p>
            <a:pPr marL="0" indent="0">
              <a:buNone/>
            </a:pPr>
            <a:r>
              <a:rPr lang="en-US" sz="2800" dirty="0">
                <a:latin typeface="Arial" panose="020B0604020202020204" pitchFamily="34" charset="0"/>
                <a:cs typeface="Arial" panose="020B0604020202020204" pitchFamily="34" charset="0"/>
              </a:rPr>
              <a:t>What best describes your experience building a career pathways system </a:t>
            </a:r>
            <a:r>
              <a:rPr lang="en-US" sz="2800" i="1" dirty="0">
                <a:solidFill>
                  <a:schemeClr val="accent3"/>
                </a:solidFill>
                <a:latin typeface="Arial" panose="020B0604020202020204" pitchFamily="34" charset="0"/>
                <a:cs typeface="Arial" panose="020B0604020202020204" pitchFamily="34" charset="0"/>
              </a:rPr>
              <a:t>in your state</a:t>
            </a:r>
            <a:r>
              <a:rPr lang="en-US" sz="2800" dirty="0">
                <a:solidFill>
                  <a:schemeClr val="accent3"/>
                </a:solidFill>
                <a:latin typeface="Arial" panose="020B0604020202020204" pitchFamily="34" charset="0"/>
                <a:cs typeface="Arial" panose="020B0604020202020204" pitchFamily="34" charset="0"/>
              </a:rPr>
              <a:t>?</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We have very little experience</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Our state is in the process of building a career pathways system</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We are coordinated at the state level</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I’m not aware of what’s happening at the state level</a:t>
            </a:r>
          </a:p>
          <a:p>
            <a:pPr>
              <a:buFont typeface="Wingdings" panose="05000000000000000000" pitchFamily="2" charset="2"/>
              <a:buChar char="§"/>
            </a:pPr>
            <a:endParaRPr lang="en-US" sz="2800" dirty="0">
              <a:latin typeface="Arial" panose="020B0604020202020204" pitchFamily="34" charset="0"/>
              <a:cs typeface="Arial" panose="020B0604020202020204" pitchFamily="34" charset="0"/>
            </a:endParaRPr>
          </a:p>
        </p:txBody>
      </p:sp>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dirty="0">
                <a:solidFill>
                  <a:schemeClr val="bg1"/>
                </a:solidFill>
              </a:rPr>
              <a:t>Polling Question</a:t>
            </a:r>
          </a:p>
        </p:txBody>
      </p:sp>
      <p:grpSp>
        <p:nvGrpSpPr>
          <p:cNvPr id="7" name="Group 6"/>
          <p:cNvGrpSpPr/>
          <p:nvPr/>
        </p:nvGrpSpPr>
        <p:grpSpPr>
          <a:xfrm>
            <a:off x="7188049" y="728664"/>
            <a:ext cx="1865623" cy="6350513"/>
            <a:chOff x="7107011" y="768658"/>
            <a:chExt cx="1865623" cy="6350513"/>
          </a:xfrm>
        </p:grpSpPr>
        <p:sp>
          <p:nvSpPr>
            <p:cNvPr id="8" name="Rectangle 7"/>
            <p:cNvSpPr/>
            <p:nvPr/>
          </p:nvSpPr>
          <p:spPr>
            <a:xfrm rot="19800000">
              <a:off x="7107011" y="2734940"/>
              <a:ext cx="915868" cy="1862048"/>
            </a:xfrm>
            <a:prstGeom prst="rect">
              <a:avLst/>
            </a:prstGeom>
            <a:noFill/>
          </p:spPr>
          <p:txBody>
            <a:bodyPr wrap="square" lIns="91440" tIns="45720" rIns="91440" bIns="45720">
              <a:spAutoFit/>
            </a:bodyPr>
            <a:lstStyle/>
            <a:p>
              <a:pPr algn="ctr"/>
              <a:r>
                <a:rPr lang="en-US" sz="11500" b="1" cap="none" spc="0" dirty="0">
                  <a:ln w="12700">
                    <a:solidFill>
                      <a:schemeClr val="accent1"/>
                    </a:solidFill>
                    <a:prstDash val="solid"/>
                  </a:ln>
                  <a:solidFill>
                    <a:schemeClr val="accent1"/>
                  </a:solidFill>
                  <a:effectLst>
                    <a:outerShdw dist="38100" dir="2640000" algn="bl" rotWithShape="0">
                      <a:schemeClr val="accent1"/>
                    </a:outerShdw>
                  </a:effectLst>
                </a:rPr>
                <a:t>?</a:t>
              </a:r>
            </a:p>
          </p:txBody>
        </p:sp>
        <p:sp>
          <p:nvSpPr>
            <p:cNvPr id="9" name="Rectangle 8"/>
            <p:cNvSpPr/>
            <p:nvPr/>
          </p:nvSpPr>
          <p:spPr>
            <a:xfrm rot="1800000">
              <a:off x="8056766" y="1805540"/>
              <a:ext cx="915868" cy="1862048"/>
            </a:xfrm>
            <a:prstGeom prst="rect">
              <a:avLst/>
            </a:prstGeom>
            <a:noFill/>
          </p:spPr>
          <p:txBody>
            <a:bodyPr wrap="square" lIns="91440" tIns="45720" rIns="91440" bIns="45720">
              <a:spAutoFit/>
            </a:bodyPr>
            <a:lstStyle/>
            <a:p>
              <a:pPr algn="ctr"/>
              <a:r>
                <a:rPr lang="en-US" sz="11500" b="1" cap="none" spc="0" dirty="0">
                  <a:ln w="12700">
                    <a:solidFill>
                      <a:schemeClr val="accent1"/>
                    </a:solidFill>
                    <a:prstDash val="solid"/>
                  </a:ln>
                  <a:solidFill>
                    <a:schemeClr val="accent4"/>
                  </a:solidFill>
                  <a:effectLst>
                    <a:outerShdw dist="38100" dir="2640000" algn="bl" rotWithShape="0">
                      <a:schemeClr val="accent1"/>
                    </a:outerShdw>
                  </a:effectLst>
                </a:rPr>
                <a:t>?</a:t>
              </a:r>
            </a:p>
          </p:txBody>
        </p:sp>
        <p:sp>
          <p:nvSpPr>
            <p:cNvPr id="10" name="Rectangle 9"/>
            <p:cNvSpPr/>
            <p:nvPr/>
          </p:nvSpPr>
          <p:spPr>
            <a:xfrm>
              <a:off x="7323610" y="768658"/>
              <a:ext cx="915868" cy="1862048"/>
            </a:xfrm>
            <a:prstGeom prst="rect">
              <a:avLst/>
            </a:prstGeom>
            <a:noFill/>
          </p:spPr>
          <p:txBody>
            <a:bodyPr wrap="square" lIns="91440" tIns="45720" rIns="91440" bIns="45720">
              <a:spAutoFit/>
            </a:bodyPr>
            <a:lstStyle/>
            <a:p>
              <a:pPr algn="ctr"/>
              <a:r>
                <a:rPr lang="en-US" sz="11500" b="1" cap="none" spc="0" dirty="0">
                  <a:ln w="12700">
                    <a:solidFill>
                      <a:schemeClr val="accent1"/>
                    </a:solidFill>
                    <a:prstDash val="solid"/>
                  </a:ln>
                  <a:solidFill>
                    <a:schemeClr val="accent5"/>
                  </a:solidFill>
                  <a:effectLst>
                    <a:outerShdw dist="38100" dir="2640000" algn="bl" rotWithShape="0">
                      <a:schemeClr val="accent1"/>
                    </a:outerShdw>
                  </a:effectLst>
                </a:rPr>
                <a:t>?</a:t>
              </a:r>
            </a:p>
          </p:txBody>
        </p:sp>
        <p:sp>
          <p:nvSpPr>
            <p:cNvPr id="11" name="Rectangle 10"/>
            <p:cNvSpPr/>
            <p:nvPr/>
          </p:nvSpPr>
          <p:spPr>
            <a:xfrm rot="900000">
              <a:off x="7931305" y="3964945"/>
              <a:ext cx="915868" cy="1862048"/>
            </a:xfrm>
            <a:prstGeom prst="rect">
              <a:avLst/>
            </a:prstGeom>
            <a:noFill/>
          </p:spPr>
          <p:txBody>
            <a:bodyPr wrap="square" lIns="91440" tIns="45720" rIns="91440" bIns="45720">
              <a:spAutoFit/>
            </a:bodyPr>
            <a:lstStyle/>
            <a:p>
              <a:pPr algn="ctr"/>
              <a:r>
                <a:rPr lang="en-US" sz="11500" b="1" cap="none" spc="0" dirty="0">
                  <a:ln w="12700">
                    <a:solidFill>
                      <a:schemeClr val="accent1"/>
                    </a:solidFill>
                    <a:prstDash val="solid"/>
                  </a:ln>
                  <a:solidFill>
                    <a:schemeClr val="accent3"/>
                  </a:solidFill>
                  <a:effectLst>
                    <a:outerShdw dist="38100" dir="2640000" algn="bl" rotWithShape="0">
                      <a:schemeClr val="accent1"/>
                    </a:outerShdw>
                  </a:effectLst>
                </a:rPr>
                <a:t>?</a:t>
              </a:r>
            </a:p>
          </p:txBody>
        </p:sp>
        <p:sp>
          <p:nvSpPr>
            <p:cNvPr id="12" name="Rectangle 11"/>
            <p:cNvSpPr/>
            <p:nvPr/>
          </p:nvSpPr>
          <p:spPr>
            <a:xfrm rot="20262919">
              <a:off x="7323610" y="5257123"/>
              <a:ext cx="915868" cy="1862048"/>
            </a:xfrm>
            <a:prstGeom prst="rect">
              <a:avLst/>
            </a:prstGeom>
            <a:noFill/>
          </p:spPr>
          <p:txBody>
            <a:bodyPr wrap="square" lIns="91440" tIns="45720" rIns="91440" bIns="45720">
              <a:spAutoFit/>
            </a:bodyPr>
            <a:lstStyle/>
            <a:p>
              <a:pPr algn="ctr"/>
              <a:r>
                <a:rPr lang="en-US" sz="11500" b="1" cap="none" spc="0" dirty="0">
                  <a:ln w="12700">
                    <a:solidFill>
                      <a:schemeClr val="accent1"/>
                    </a:solidFill>
                    <a:prstDash val="solid"/>
                  </a:ln>
                  <a:solidFill>
                    <a:srgbClr val="00B0F0"/>
                  </a:solidFill>
                  <a:effectLst>
                    <a:outerShdw dist="38100" dir="2640000" algn="bl" rotWithShape="0">
                      <a:schemeClr val="accent1"/>
                    </a:outerShdw>
                  </a:effectLst>
                </a:rPr>
                <a:t>?</a:t>
              </a:r>
            </a:p>
          </p:txBody>
        </p:sp>
      </p:grpSp>
    </p:spTree>
    <p:extLst>
      <p:ext uri="{BB962C8B-B14F-4D97-AF65-F5344CB8AC3E}">
        <p14:creationId xmlns:p14="http://schemas.microsoft.com/office/powerpoint/2010/main" val="514774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201" y="1742692"/>
            <a:ext cx="4608580" cy="3097731"/>
          </a:xfrm>
        </p:spPr>
        <p:txBody>
          <a:bodyPr>
            <a:noAutofit/>
          </a:bodyPr>
          <a:lstStyle/>
          <a:p>
            <a:pPr marL="0" indent="0">
              <a:spcBef>
                <a:spcPts val="0"/>
              </a:spcBef>
              <a:buNone/>
            </a:pPr>
            <a:r>
              <a:rPr lang="en-US" b="1" dirty="0">
                <a:latin typeface="Arial" panose="020B0604020202020204" pitchFamily="34" charset="0"/>
                <a:cs typeface="Arial" panose="020B0604020202020204" pitchFamily="34" charset="0"/>
              </a:rPr>
              <a:t>Scott DuBenske </a:t>
            </a:r>
          </a:p>
          <a:p>
            <a:pPr marL="0" indent="0">
              <a:spcBef>
                <a:spcPts val="0"/>
              </a:spcBef>
              <a:buNone/>
            </a:pPr>
            <a:r>
              <a:rPr lang="en-US" dirty="0">
                <a:latin typeface="Arial" panose="020B0604020202020204" pitchFamily="34" charset="0"/>
                <a:cs typeface="Arial" panose="020B0604020202020204" pitchFamily="34" charset="0"/>
              </a:rPr>
              <a:t>Education Director - Career Transition/Workforce Development, Wisconsin Technical College System</a:t>
            </a:r>
          </a:p>
          <a:p>
            <a:pPr marL="0" indent="0">
              <a:buNone/>
            </a:pPr>
            <a:endParaRPr lang="en-US" dirty="0">
              <a:latin typeface="Arial" panose="020B0604020202020204" pitchFamily="34" charset="0"/>
              <a:cs typeface="Arial" panose="020B0604020202020204" pitchFamily="34" charset="0"/>
            </a:endParaRPr>
          </a:p>
        </p:txBody>
      </p:sp>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dirty="0">
                <a:solidFill>
                  <a:schemeClr val="bg1"/>
                </a:solidFill>
              </a:rPr>
              <a:t>Presenter</a:t>
            </a:r>
          </a:p>
        </p:txBody>
      </p:sp>
      <p:sp>
        <p:nvSpPr>
          <p:cNvPr id="7" name="Content Placeholder 2"/>
          <p:cNvSpPr txBox="1">
            <a:spLocks/>
          </p:cNvSpPr>
          <p:nvPr/>
        </p:nvSpPr>
        <p:spPr>
          <a:xfrm>
            <a:off x="2213025" y="4840423"/>
            <a:ext cx="6796221" cy="1258338"/>
          </a:xfrm>
          <a:prstGeom prst="rect">
            <a:avLst/>
          </a:prstGeom>
        </p:spPr>
        <p:txBody>
          <a:bodyPr vert="horz" lIns="91440" tIns="45720" rIns="91440" bIns="45720" rtlCol="0">
            <a:no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buNone/>
            </a:pPr>
            <a:endParaRPr lang="en-US" sz="6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415063" y="1421730"/>
            <a:ext cx="2940900" cy="4119220"/>
          </a:xfrm>
          <a:prstGeom prst="rect">
            <a:avLst/>
          </a:prstGeom>
        </p:spPr>
      </p:pic>
    </p:spTree>
    <p:extLst>
      <p:ext uri="{BB962C8B-B14F-4D97-AF65-F5344CB8AC3E}">
        <p14:creationId xmlns:p14="http://schemas.microsoft.com/office/powerpoint/2010/main" val="2992059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356"/>
            <a:ext cx="9142413" cy="978196"/>
          </a:xfrm>
          <a:prstGeom prst="rect">
            <a:avLst/>
          </a:prstGeom>
          <a:solidFill>
            <a:srgbClr val="1A35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9275" y="107576"/>
            <a:ext cx="8042276" cy="735940"/>
          </a:xfrm>
        </p:spPr>
        <p:txBody>
          <a:bodyPr>
            <a:normAutofit/>
          </a:bodyPr>
          <a:lstStyle/>
          <a:p>
            <a:r>
              <a:rPr lang="en-US" sz="4000" b="1" dirty="0">
                <a:solidFill>
                  <a:schemeClr val="bg1"/>
                </a:solidFill>
              </a:rPr>
              <a:t>WIOA – Wisconsin’s Vision</a:t>
            </a:r>
          </a:p>
        </p:txBody>
      </p:sp>
      <p:sp>
        <p:nvSpPr>
          <p:cNvPr id="9" name="Content Placeholder 2">
            <a:extLst>
              <a:ext uri="{FF2B5EF4-FFF2-40B4-BE49-F238E27FC236}">
                <a16:creationId xmlns:a16="http://schemas.microsoft.com/office/drawing/2014/main" id="{FA9E2368-C92F-4846-94BE-26110D0C38C2}"/>
              </a:ext>
            </a:extLst>
          </p:cNvPr>
          <p:cNvSpPr>
            <a:spLocks noGrp="1"/>
          </p:cNvSpPr>
          <p:nvPr>
            <p:ph idx="1"/>
          </p:nvPr>
        </p:nvSpPr>
        <p:spPr>
          <a:xfrm>
            <a:off x="661851" y="1402082"/>
            <a:ext cx="7306491" cy="1828800"/>
          </a:xfrm>
        </p:spPr>
        <p:txBody>
          <a:bodyPr>
            <a:noAutofit/>
          </a:bodyPr>
          <a:lstStyle/>
          <a:p>
            <a:pPr marL="0" indent="0" algn="ctr">
              <a:buNone/>
            </a:pPr>
            <a:r>
              <a:rPr lang="en-US" altLang="en-US" sz="3600" i="1" dirty="0">
                <a:solidFill>
                  <a:schemeClr val="tx1"/>
                </a:solidFill>
              </a:rPr>
              <a:t>We will deliver a results-driven talent development system providing opportunity for the Wisconsin current and future workforce, and businesses to sustain economic viability and self-sufficiency. </a:t>
            </a:r>
          </a:p>
        </p:txBody>
      </p:sp>
    </p:spTree>
    <p:extLst>
      <p:ext uri="{BB962C8B-B14F-4D97-AF65-F5344CB8AC3E}">
        <p14:creationId xmlns:p14="http://schemas.microsoft.com/office/powerpoint/2010/main" val="17954675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285&quot;/&gt;&lt;/object&gt;&lt;object type=&quot;3&quot; unique_id=&quot;10004&quot;&gt;&lt;property id=&quot;20148&quot; value=&quot;5&quot;/&gt;&lt;property id=&quot;20300&quot; value=&quot;Slide 2 - &amp;quot;Moderators&amp;quot;&quot;/&gt;&lt;property id=&quot;20307&quot; value=&quot;287&quot;/&gt;&lt;/object&gt;&lt;object type=&quot;3&quot; unique_id=&quot;10005&quot;&gt;&lt;property id=&quot;20148&quot; value=&quot;5&quot;/&gt;&lt;property id=&quot;20300&quot; value=&quot;Slide 3 - &amp;quot;About this Webinar&amp;quot;&quot;/&gt;&lt;property id=&quot;20307&quot; value=&quot;322&quot;/&gt;&lt;/object&gt;&lt;object type=&quot;3&quot; unique_id=&quot;10007&quot;&gt;&lt;property id=&quot;20148&quot; value=&quot;5&quot;/&gt;&lt;property id=&quot;20300&quot; value=&quot;Slide 5 - &amp;quot;Polling Question&amp;quot;&quot;/&gt;&lt;property id=&quot;20307&quot; value=&quot;335&quot;/&gt;&lt;/object&gt;&lt;object type=&quot;3&quot; unique_id=&quot;10008&quot;&gt;&lt;property id=&quot;20148&quot; value=&quot;5&quot;/&gt;&lt;property id=&quot;20300&quot; value=&quot;Slide 6 - &amp;quot;Polling Question&amp;quot;&quot;/&gt;&lt;property id=&quot;20307&quot; value=&quot;326&quot;/&gt;&lt;/object&gt;&lt;object type=&quot;3&quot; unique_id=&quot;10009&quot;&gt;&lt;property id=&quot;20148&quot; value=&quot;5&quot;/&gt;&lt;property id=&quot;20300&quot; value=&quot;Slide 7 - &amp;quot;Polling Question&amp;quot;&quot;/&gt;&lt;property id=&quot;20307&quot; value=&quot;328&quot;/&gt;&lt;/object&gt;&lt;object type=&quot;3&quot; unique_id=&quot;10010&quot;&gt;&lt;property id=&quot;20148&quot; value=&quot;5&quot;/&gt;&lt;property id=&quot;20300&quot; value=&quot;Slide 8 - &amp;quot;Presenter&amp;quot;&quot;/&gt;&lt;property id=&quot;20307&quot; value=&quot;329&quot;/&gt;&lt;/object&gt;&lt;object type=&quot;3&quot; unique_id=&quot;10011&quot;&gt;&lt;property id=&quot;20148&quot; value=&quot;5&quot;/&gt;&lt;property id=&quot;20300&quot; value=&quot;Slide 9 - &amp;quot;WIOA – Wisconsin’s Vision&amp;quot;&quot;/&gt;&lt;property id=&quot;20307&quot; value=&quot;307&quot;/&gt;&lt;/object&gt;&lt;object type=&quot;3&quot; unique_id=&quot;10012&quot;&gt;&lt;property id=&quot;20148&quot; value=&quot;5&quot;/&gt;&lt;property id=&quot;20300&quot; value=&quot;Slide 10 - &amp;quot;ACT 2&amp;quot;&quot;/&gt;&lt;property id=&quot;20307&quot; value=&quot;294&quot;/&gt;&lt;/object&gt;&lt;object type=&quot;3&quot; unique_id=&quot;10013&quot;&gt;&lt;property id=&quot;20148&quot; value=&quot;5&quot;/&gt;&lt;property id=&quot;20300&quot; value=&quot;Slide 11 - &amp;quot;ACT 2 Goals&amp;quot;&quot;/&gt;&lt;property id=&quot;20307&quot; value=&quot;298&quot;/&gt;&lt;/object&gt;&lt;object type=&quot;3&quot; unique_id=&quot;10014&quot;&gt;&lt;property id=&quot;20148&quot; value=&quot;5&quot;/&gt;&lt;property id=&quot;20300&quot; value=&quot;Slide 12 - &amp;quot;Wisconsin Pathways Committee&amp;quot;&quot;/&gt;&lt;property id=&quot;20307&quot; value=&quot;319&quot;/&gt;&lt;/object&gt;&lt;object type=&quot;3&quot; unique_id=&quot;10015&quot;&gt;&lt;property id=&quot;20148&quot; value=&quot;5&quot;/&gt;&lt;property id=&quot;20300&quot; value=&quot;Slide 13 - &amp;quot;Composition and Purpose&amp;quot;&quot;/&gt;&lt;property id=&quot;20307&quot; value=&quot;299&quot;/&gt;&lt;/object&gt;&lt;object type=&quot;3&quot; unique_id=&quot;10016&quot;&gt;&lt;property id=&quot;20148&quot; value=&quot;5&quot;/&gt;&lt;property id=&quot;20300&quot; value=&quot;Slide 14 - &amp;quot;Getting the Right People &amp;quot;&quot;/&gt;&lt;property id=&quot;20307&quot; value=&quot;300&quot;/&gt;&lt;/object&gt;&lt;object type=&quot;3&quot; unique_id=&quot;10017&quot;&gt;&lt;property id=&quot;20148&quot; value=&quot;5&quot;/&gt;&lt;property id=&quot;20300&quot; value=&quot;Slide 15 - &amp;quot;Keeping People Engaged&amp;quot;&quot;/&gt;&lt;property id=&quot;20307&quot; value=&quot;301&quot;/&gt;&lt;/object&gt;&lt;object type=&quot;3&quot; unique_id=&quot;10018&quot;&gt;&lt;property id=&quot;20148&quot; value=&quot;5&quot;/&gt;&lt;property id=&quot;20300&quot; value=&quot;Slide 16 - &amp;quot;Strategy&amp;quot;&quot;/&gt;&lt;property id=&quot;20307&quot; value=&quot;302&quot;/&gt;&lt;/object&gt;&lt;object type=&quot;3&quot; unique_id=&quot;10019&quot;&gt;&lt;property id=&quot;20148&quot; value=&quot;5&quot;/&gt;&lt;property id=&quot;20300&quot; value=&quot;Slide 17 - &amp;quot;Chemistry&amp;quot;&quot;/&gt;&lt;property id=&quot;20307&quot; value=&quot;303&quot;/&gt;&lt;/object&gt;&lt;object type=&quot;3&quot; unique_id=&quot;10020&quot;&gt;&lt;property id=&quot;20148&quot; value=&quot;5&quot;/&gt;&lt;property id=&quot;20300&quot; value=&quot;Slide 18 - &amp;quot;Operational Management&amp;quot;&quot;/&gt;&lt;property id=&quot;20307&quot; value=&quot;304&quot;/&gt;&lt;/object&gt;&lt;object type=&quot;3&quot; unique_id=&quot;10021&quot;&gt;&lt;property id=&quot;20148&quot; value=&quot;5&quot;/&gt;&lt;property id=&quot;20300&quot; value=&quot;Slide 19 - &amp;quot;Scope of Influence&amp;quot;&quot;/&gt;&lt;property id=&quot;20307&quot; value=&quot;305&quot;/&gt;&lt;/object&gt;&lt;object type=&quot;3&quot; unique_id=&quot;10022&quot;&gt;&lt;property id=&quot;20148&quot; value=&quot;5&quot;/&gt;&lt;property id=&quot;20300&quot; value=&quot;Slide 20 - &amp;quot;Building Statewide Systems&amp;quot;&quot;/&gt;&lt;property id=&quot;20307&quot; value=&quot;308&quot;/&gt;&lt;/object&gt;&lt;object type=&quot;3&quot; unique_id=&quot;10023&quot;&gt;&lt;property id=&quot;20148&quot; value=&quot;5&quot;/&gt;&lt;property id=&quot;20300&quot; value=&quot;Slide 21 - &amp;quot;Career Pathway Coordinators&amp;quot;&quot;/&gt;&lt;property id=&quot;20307&quot; value=&quot;306&quot;/&gt;&lt;/object&gt;&lt;object type=&quot;3&quot; unique_id=&quot;10024&quot;&gt;&lt;property id=&quot;20148&quot; value=&quot;5&quot;/&gt;&lt;property id=&quot;20300&quot; value=&quot;Slide 22 - &amp;quot;Pathways Scorecard&amp;quot;&quot;/&gt;&lt;property id=&quot;20307&quot; value=&quot;311&quot;/&gt;&lt;/object&gt;&lt;object type=&quot;3&quot; unique_id=&quot;10025&quot;&gt;&lt;property id=&quot;20148&quot; value=&quot;5&quot;/&gt;&lt;property id=&quot;20300&quot; value=&quot;Slide 23&quot;/&gt;&lt;property id=&quot;20307&quot; value=&quot;312&quot;/&gt;&lt;/object&gt;&lt;object type=&quot;3&quot; unique_id=&quot;10026&quot;&gt;&lt;property id=&quot;20148&quot; value=&quot;5&quot;/&gt;&lt;property id=&quot;20300&quot; value=&quot;Slide 24 - &amp;quot;Engaging Stakeholders&amp;quot;&quot;/&gt;&lt;property id=&quot;20307&quot; value=&quot;313&quot;/&gt;&lt;/object&gt;&lt;object type=&quot;3&quot; unique_id=&quot;10027&quot;&gt;&lt;property id=&quot;20148&quot; value=&quot;5&quot;/&gt;&lt;property id=&quot;20300&quot; value=&quot;Slide 25 - &amp;quot;WTCS Business Intelligence for  Student Success&amp;quot;&quot;/&gt;&lt;property id=&quot;20307&quot; value=&quot;315&quot;/&gt;&lt;/object&gt;&lt;object type=&quot;3&quot; unique_id=&quot;10028&quot;&gt;&lt;property id=&quot;20148&quot; value=&quot;5&quot;/&gt;&lt;property id=&quot;20300&quot; value=&quot;Slide 26 - &amp;quot;Looking Forward&amp;quot;&quot;/&gt;&lt;property id=&quot;20307&quot; value=&quot;316&quot;/&gt;&lt;/object&gt;&lt;object type=&quot;3&quot; unique_id=&quot;10029&quot;&gt;&lt;property id=&quot;20148&quot; value=&quot;5&quot;/&gt;&lt;property id=&quot;20300&quot; value=&quot;Slide 27 - &amp;quot;Sustaining Pathways Success&amp;quot;&quot;/&gt;&lt;property id=&quot;20307&quot; value=&quot;317&quot;/&gt;&lt;/object&gt;&lt;object type=&quot;3&quot; unique_id=&quot;10030&quot;&gt;&lt;property id=&quot;20148&quot; value=&quot;5&quot;/&gt;&lt;property id=&quot;20300&quot; value=&quot;Slide 28 - &amp;quot;Questions?&amp;quot;&quot;/&gt;&lt;property id=&quot;20307&quot; value=&quot;340&quot;/&gt;&lt;/object&gt;&lt;object type=&quot;3&quot; unique_id=&quot;10031&quot;&gt;&lt;property id=&quot;20148&quot; value=&quot;5&quot;/&gt;&lt;property id=&quot;20300&quot; value=&quot;Slide 29 - &amp;quot;SkillsCommons.org Resources&amp;quot;&quot;/&gt;&lt;property id=&quot;20307&quot; value=&quot;338&quot;/&gt;&lt;/object&gt;&lt;object type=&quot;3&quot; unique_id=&quot;10032&quot;&gt;&lt;property id=&quot;20148&quot; value=&quot;5&quot;/&gt;&lt;property id=&quot;20300&quot; value=&quot;Slide 30 - &amp;quot;DOL Career Pathways Resources&amp;quot;&quot;/&gt;&lt;property id=&quot;20307&quot; value=&quot;331&quot;/&gt;&lt;/object&gt;&lt;object type=&quot;3&quot; unique_id=&quot;10033&quot;&gt;&lt;property id=&quot;20148&quot; value=&quot;5&quot;/&gt;&lt;property id=&quot;20300&quot; value=&quot;Slide 31 - &amp;quot;OCTAE Career Pathways Resources&amp;quot;&quot;/&gt;&lt;property id=&quot;20307&quot; value=&quot;339&quot;/&gt;&lt;/object&gt;&lt;object type=&quot;3&quot; unique_id=&quot;10850&quot;&gt;&lt;property id=&quot;20148&quot; value=&quot;5&quot;/&gt;&lt;property id=&quot;20300&quot; value=&quot;Slide 4 - &amp;quot;Innovations Leading to Career Success  Webinar Series&amp;quot;&quot;/&gt;&lt;property id=&quot;20307&quot; value=&quot;341&quot;/&gt;&lt;/object&gt;&lt;object type=&quot;3&quot; unique_id=&quot;10851&quot;&gt;&lt;property id=&quot;20148&quot; value=&quot;5&quot;/&gt;&lt;property id=&quot;20300&quot; value=&quot;Slide 32 - &amp;quot;Thank you!&amp;quot;&quot;/&gt;&lt;property id=&quot;20307&quot; value=&quot;342&quot;/&gt;&lt;/object&gt;&lt;/object&gt;&lt;object type=&quot;8&quot; unique_id=&quot;10068&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1626</TotalTime>
  <Words>1303</Words>
  <Application>Microsoft Office PowerPoint</Application>
  <PresentationFormat>On-screen Show (4:3)</PresentationFormat>
  <Paragraphs>263</Paragraphs>
  <Slides>32</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MS PGothic</vt:lpstr>
      <vt:lpstr>Arial</vt:lpstr>
      <vt:lpstr>Calibri</vt:lpstr>
      <vt:lpstr>News Gothic MT</vt:lpstr>
      <vt:lpstr>Wingdings</vt:lpstr>
      <vt:lpstr>Wingdings 2</vt:lpstr>
      <vt:lpstr>Breeze</vt:lpstr>
      <vt:lpstr>PowerPoint Presentation</vt:lpstr>
      <vt:lpstr>Moderators</vt:lpstr>
      <vt:lpstr>About this Webinar</vt:lpstr>
      <vt:lpstr>Innovations Leading to Career Success  Webinar Series</vt:lpstr>
      <vt:lpstr>Polling Question</vt:lpstr>
      <vt:lpstr>Polling Question</vt:lpstr>
      <vt:lpstr>Polling Question</vt:lpstr>
      <vt:lpstr>Presenter</vt:lpstr>
      <vt:lpstr>WIOA – Wisconsin’s Vision</vt:lpstr>
      <vt:lpstr>ACT 2</vt:lpstr>
      <vt:lpstr>ACT 2 Goals</vt:lpstr>
      <vt:lpstr>Wisconsin Pathways Committee</vt:lpstr>
      <vt:lpstr>Composition and Purpose</vt:lpstr>
      <vt:lpstr>Getting the Right People </vt:lpstr>
      <vt:lpstr>Keeping People Engaged</vt:lpstr>
      <vt:lpstr>Strategy</vt:lpstr>
      <vt:lpstr>Chemistry</vt:lpstr>
      <vt:lpstr>Operational Management</vt:lpstr>
      <vt:lpstr>Scope of Influence</vt:lpstr>
      <vt:lpstr>Building Statewide Systems</vt:lpstr>
      <vt:lpstr>Career Pathway Coordinators</vt:lpstr>
      <vt:lpstr>Pathways Scorecard</vt:lpstr>
      <vt:lpstr>PowerPoint Presentation</vt:lpstr>
      <vt:lpstr>Engaging Stakeholders</vt:lpstr>
      <vt:lpstr>WTCS Business Intelligence for  Student Success</vt:lpstr>
      <vt:lpstr>Looking Forward</vt:lpstr>
      <vt:lpstr>Sustaining Pathways Success</vt:lpstr>
      <vt:lpstr>Questions?</vt:lpstr>
      <vt:lpstr>SkillsCommons.org Resources</vt:lpstr>
      <vt:lpstr>DOL Career Pathways Resources</vt:lpstr>
      <vt:lpstr>OCTAE Career Pathways 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and Andy Fieth</dc:creator>
  <cp:lastModifiedBy>Laura Casertano</cp:lastModifiedBy>
  <cp:revision>151</cp:revision>
  <dcterms:created xsi:type="dcterms:W3CDTF">2017-08-28T16:24:28Z</dcterms:created>
  <dcterms:modified xsi:type="dcterms:W3CDTF">2018-03-14T17:19:01Z</dcterms:modified>
</cp:coreProperties>
</file>