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85" r:id="rId2"/>
    <p:sldId id="287" r:id="rId3"/>
    <p:sldId id="322" r:id="rId4"/>
    <p:sldId id="367" r:id="rId5"/>
    <p:sldId id="373" r:id="rId6"/>
    <p:sldId id="328" r:id="rId7"/>
    <p:sldId id="326" r:id="rId8"/>
    <p:sldId id="363" r:id="rId9"/>
    <p:sldId id="329" r:id="rId10"/>
    <p:sldId id="394"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91" r:id="rId25"/>
    <p:sldId id="393" r:id="rId26"/>
    <p:sldId id="362" r:id="rId27"/>
    <p:sldId id="360" r:id="rId28"/>
    <p:sldId id="361" r:id="rId29"/>
    <p:sldId id="335" r:id="rId30"/>
    <p:sldId id="336" r:id="rId31"/>
    <p:sldId id="337" r:id="rId32"/>
    <p:sldId id="338" r:id="rId33"/>
    <p:sldId id="304" r:id="rId34"/>
    <p:sldId id="339" r:id="rId35"/>
    <p:sldId id="365" r:id="rId36"/>
    <p:sldId id="340" r:id="rId37"/>
    <p:sldId id="389" r:id="rId38"/>
    <p:sldId id="390" r:id="rId39"/>
    <p:sldId id="369"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5">
          <p15:clr>
            <a:srgbClr val="A4A3A4"/>
          </p15:clr>
        </p15:guide>
        <p15:guide id="4" pos="29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ke, Evan T - ETA" initials="BET-E" lastIdx="2" clrIdx="0">
    <p:extLst>
      <p:ext uri="{19B8F6BF-5375-455C-9EA6-DF929625EA0E}">
        <p15:presenceInfo xmlns:p15="http://schemas.microsoft.com/office/powerpoint/2012/main" userId="S-1-5-21-2522062978-2635407418-847139880-47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84"/>
    <a:srgbClr val="333399"/>
    <a:srgbClr val="159B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34" autoAdjust="0"/>
    <p:restoredTop sz="73710" autoAdjust="0"/>
  </p:normalViewPr>
  <p:slideViewPr>
    <p:cSldViewPr snapToGrid="0" snapToObjects="1">
      <p:cViewPr varScale="1">
        <p:scale>
          <a:sx n="64" d="100"/>
          <a:sy n="64" d="100"/>
        </p:scale>
        <p:origin x="1651" y="86"/>
      </p:cViewPr>
      <p:guideLst>
        <p:guide orient="horz" pos="2160"/>
        <p:guide pos="2880"/>
        <p:guide orient="horz" pos="2165"/>
        <p:guide pos="294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D9E089-0E4E-5349-8B5F-20E0DBCF8228}" type="datetimeFigureOut">
              <a:rPr lang="en-US" smtClean="0"/>
              <a:t>3/27/2018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2AF6C5-AD94-4445-9CA6-DAF91F56E336}" type="slidenum">
              <a:rPr lang="en-US" smtClean="0"/>
              <a:t>‹#›</a:t>
            </a:fld>
            <a:endParaRPr lang="en-US"/>
          </a:p>
        </p:txBody>
      </p:sp>
    </p:spTree>
    <p:extLst>
      <p:ext uri="{BB962C8B-B14F-4D97-AF65-F5344CB8AC3E}">
        <p14:creationId xmlns:p14="http://schemas.microsoft.com/office/powerpoint/2010/main" val="3910089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DF9A7-AF53-6F4B-8208-5DC7C5BC65B5}" type="datetimeFigureOut">
              <a:rPr lang="en-US" smtClean="0"/>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0594-8C7B-B847-9B81-BE6A37F408AA}" type="slidenum">
              <a:rPr lang="en-US" smtClean="0"/>
              <a:t>‹#›</a:t>
            </a:fld>
            <a:endParaRPr lang="en-US"/>
          </a:p>
        </p:txBody>
      </p:sp>
    </p:spTree>
    <p:extLst>
      <p:ext uri="{BB962C8B-B14F-4D97-AF65-F5344CB8AC3E}">
        <p14:creationId xmlns:p14="http://schemas.microsoft.com/office/powerpoint/2010/main" val="1147255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a:t>
            </a:fld>
            <a:endParaRPr lang="en-US" dirty="0"/>
          </a:p>
        </p:txBody>
      </p:sp>
    </p:spTree>
    <p:extLst>
      <p:ext uri="{BB962C8B-B14F-4D97-AF65-F5344CB8AC3E}">
        <p14:creationId xmlns:p14="http://schemas.microsoft.com/office/powerpoint/2010/main" val="174020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10</a:t>
            </a:fld>
            <a:endParaRPr lang="en-US" dirty="0"/>
          </a:p>
        </p:txBody>
      </p:sp>
    </p:spTree>
    <p:extLst>
      <p:ext uri="{BB962C8B-B14F-4D97-AF65-F5344CB8AC3E}">
        <p14:creationId xmlns:p14="http://schemas.microsoft.com/office/powerpoint/2010/main" val="81562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11</a:t>
            </a:fld>
            <a:endParaRPr lang="en-US" dirty="0"/>
          </a:p>
        </p:txBody>
      </p:sp>
    </p:spTree>
    <p:extLst>
      <p:ext uri="{BB962C8B-B14F-4D97-AF65-F5344CB8AC3E}">
        <p14:creationId xmlns:p14="http://schemas.microsoft.com/office/powerpoint/2010/main" val="407947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12</a:t>
            </a:fld>
            <a:endParaRPr lang="en-US" dirty="0"/>
          </a:p>
        </p:txBody>
      </p:sp>
    </p:spTree>
    <p:extLst>
      <p:ext uri="{BB962C8B-B14F-4D97-AF65-F5344CB8AC3E}">
        <p14:creationId xmlns:p14="http://schemas.microsoft.com/office/powerpoint/2010/main" val="176422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13</a:t>
            </a:fld>
            <a:endParaRPr lang="en-US" dirty="0"/>
          </a:p>
        </p:txBody>
      </p:sp>
    </p:spTree>
    <p:extLst>
      <p:ext uri="{BB962C8B-B14F-4D97-AF65-F5344CB8AC3E}">
        <p14:creationId xmlns:p14="http://schemas.microsoft.com/office/powerpoint/2010/main" val="266189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15</a:t>
            </a:fld>
            <a:endParaRPr lang="en-US" dirty="0"/>
          </a:p>
        </p:txBody>
      </p:sp>
    </p:spTree>
    <p:extLst>
      <p:ext uri="{BB962C8B-B14F-4D97-AF65-F5344CB8AC3E}">
        <p14:creationId xmlns:p14="http://schemas.microsoft.com/office/powerpoint/2010/main" val="93945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16</a:t>
            </a:fld>
            <a:endParaRPr lang="en-US" dirty="0"/>
          </a:p>
        </p:txBody>
      </p:sp>
    </p:spTree>
    <p:extLst>
      <p:ext uri="{BB962C8B-B14F-4D97-AF65-F5344CB8AC3E}">
        <p14:creationId xmlns:p14="http://schemas.microsoft.com/office/powerpoint/2010/main" val="3548768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17</a:t>
            </a:fld>
            <a:endParaRPr lang="en-US" dirty="0"/>
          </a:p>
        </p:txBody>
      </p:sp>
    </p:spTree>
    <p:extLst>
      <p:ext uri="{BB962C8B-B14F-4D97-AF65-F5344CB8AC3E}">
        <p14:creationId xmlns:p14="http://schemas.microsoft.com/office/powerpoint/2010/main" val="108642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24</a:t>
            </a:fld>
            <a:endParaRPr lang="en-US" dirty="0"/>
          </a:p>
        </p:txBody>
      </p:sp>
    </p:spTree>
    <p:extLst>
      <p:ext uri="{BB962C8B-B14F-4D97-AF65-F5344CB8AC3E}">
        <p14:creationId xmlns:p14="http://schemas.microsoft.com/office/powerpoint/2010/main" val="3581762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25</a:t>
            </a:fld>
            <a:endParaRPr lang="en-US" dirty="0"/>
          </a:p>
        </p:txBody>
      </p:sp>
    </p:spTree>
    <p:extLst>
      <p:ext uri="{BB962C8B-B14F-4D97-AF65-F5344CB8AC3E}">
        <p14:creationId xmlns:p14="http://schemas.microsoft.com/office/powerpoint/2010/main" val="133125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26</a:t>
            </a:fld>
            <a:endParaRPr lang="en-US" dirty="0"/>
          </a:p>
        </p:txBody>
      </p:sp>
    </p:spTree>
    <p:extLst>
      <p:ext uri="{BB962C8B-B14F-4D97-AF65-F5344CB8AC3E}">
        <p14:creationId xmlns:p14="http://schemas.microsoft.com/office/powerpoint/2010/main" val="101996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2</a:t>
            </a:fld>
            <a:endParaRPr lang="en-US" dirty="0"/>
          </a:p>
        </p:txBody>
      </p:sp>
    </p:spTree>
    <p:extLst>
      <p:ext uri="{BB962C8B-B14F-4D97-AF65-F5344CB8AC3E}">
        <p14:creationId xmlns:p14="http://schemas.microsoft.com/office/powerpoint/2010/main" val="196311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27</a:t>
            </a:fld>
            <a:endParaRPr lang="en-US" dirty="0"/>
          </a:p>
        </p:txBody>
      </p:sp>
    </p:spTree>
    <p:extLst>
      <p:ext uri="{BB962C8B-B14F-4D97-AF65-F5344CB8AC3E}">
        <p14:creationId xmlns:p14="http://schemas.microsoft.com/office/powerpoint/2010/main" val="373262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0594-8C7B-B847-9B81-BE6A37F408AA}" type="slidenum">
              <a:rPr lang="en-US" smtClean="0"/>
              <a:t>32</a:t>
            </a:fld>
            <a:endParaRPr lang="en-US"/>
          </a:p>
        </p:txBody>
      </p:sp>
    </p:spTree>
    <p:extLst>
      <p:ext uri="{BB962C8B-B14F-4D97-AF65-F5344CB8AC3E}">
        <p14:creationId xmlns:p14="http://schemas.microsoft.com/office/powerpoint/2010/main" val="3796127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33</a:t>
            </a:fld>
            <a:endParaRPr lang="en-US" dirty="0"/>
          </a:p>
        </p:txBody>
      </p:sp>
    </p:spTree>
    <p:extLst>
      <p:ext uri="{BB962C8B-B14F-4D97-AF65-F5344CB8AC3E}">
        <p14:creationId xmlns:p14="http://schemas.microsoft.com/office/powerpoint/2010/main" val="145309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38</a:t>
            </a:fld>
            <a:endParaRPr lang="en-US" dirty="0"/>
          </a:p>
        </p:txBody>
      </p:sp>
    </p:spTree>
    <p:extLst>
      <p:ext uri="{BB962C8B-B14F-4D97-AF65-F5344CB8AC3E}">
        <p14:creationId xmlns:p14="http://schemas.microsoft.com/office/powerpoint/2010/main" val="336643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39</a:t>
            </a:fld>
            <a:endParaRPr lang="en-US" dirty="0"/>
          </a:p>
        </p:txBody>
      </p:sp>
    </p:spTree>
    <p:extLst>
      <p:ext uri="{BB962C8B-B14F-4D97-AF65-F5344CB8AC3E}">
        <p14:creationId xmlns:p14="http://schemas.microsoft.com/office/powerpoint/2010/main" val="243834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3</a:t>
            </a:fld>
            <a:endParaRPr lang="en-US" dirty="0"/>
          </a:p>
        </p:txBody>
      </p:sp>
    </p:spTree>
    <p:extLst>
      <p:ext uri="{BB962C8B-B14F-4D97-AF65-F5344CB8AC3E}">
        <p14:creationId xmlns:p14="http://schemas.microsoft.com/office/powerpoint/2010/main" val="264638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4</a:t>
            </a:fld>
            <a:endParaRPr lang="en-US" dirty="0"/>
          </a:p>
        </p:txBody>
      </p:sp>
    </p:spTree>
    <p:extLst>
      <p:ext uri="{BB962C8B-B14F-4D97-AF65-F5344CB8AC3E}">
        <p14:creationId xmlns:p14="http://schemas.microsoft.com/office/powerpoint/2010/main" val="205724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5</a:t>
            </a:fld>
            <a:endParaRPr lang="en-US" dirty="0"/>
          </a:p>
        </p:txBody>
      </p:sp>
    </p:spTree>
    <p:extLst>
      <p:ext uri="{BB962C8B-B14F-4D97-AF65-F5344CB8AC3E}">
        <p14:creationId xmlns:p14="http://schemas.microsoft.com/office/powerpoint/2010/main" val="363598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6</a:t>
            </a:fld>
            <a:endParaRPr lang="en-US" dirty="0"/>
          </a:p>
        </p:txBody>
      </p:sp>
    </p:spTree>
    <p:extLst>
      <p:ext uri="{BB962C8B-B14F-4D97-AF65-F5344CB8AC3E}">
        <p14:creationId xmlns:p14="http://schemas.microsoft.com/office/powerpoint/2010/main" val="404650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7</a:t>
            </a:fld>
            <a:endParaRPr lang="en-US" dirty="0"/>
          </a:p>
        </p:txBody>
      </p:sp>
    </p:spTree>
    <p:extLst>
      <p:ext uri="{BB962C8B-B14F-4D97-AF65-F5344CB8AC3E}">
        <p14:creationId xmlns:p14="http://schemas.microsoft.com/office/powerpoint/2010/main" val="36700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8</a:t>
            </a:fld>
            <a:endParaRPr lang="en-US" dirty="0"/>
          </a:p>
        </p:txBody>
      </p:sp>
    </p:spTree>
    <p:extLst>
      <p:ext uri="{BB962C8B-B14F-4D97-AF65-F5344CB8AC3E}">
        <p14:creationId xmlns:p14="http://schemas.microsoft.com/office/powerpoint/2010/main" val="376510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9</a:t>
            </a:fld>
            <a:endParaRPr lang="en-US" dirty="0"/>
          </a:p>
        </p:txBody>
      </p:sp>
    </p:spTree>
    <p:extLst>
      <p:ext uri="{BB962C8B-B14F-4D97-AF65-F5344CB8AC3E}">
        <p14:creationId xmlns:p14="http://schemas.microsoft.com/office/powerpoint/2010/main" val="100451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4B9111D-AFCC-254B-9B67-176B9711A305}" type="datetime1">
              <a:rPr lang="en-US" smtClean="0"/>
              <a:t>3/27/2018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86AB8-48A9-8241-A222-87359A9A9A1C}" type="datetime1">
              <a:rPr lang="en-US" smtClean="0"/>
              <a:t>3/27/2018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FFBEBB9-A5D1-D04D-BDB4-DFE7FF78F2CF}" type="datetime1">
              <a:rPr lang="en-US" smtClean="0"/>
              <a:t>3/27/2018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86F122E-45EC-DF4F-A3C8-166F4605B1D1}" type="datetime1">
              <a:rPr lang="en-US" smtClean="0"/>
              <a:t>3/27/2018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8473B6C-149C-9445-8DD4-A1104F078887}" type="datetime1">
              <a:rPr lang="en-US" smtClean="0"/>
              <a:t>3/27/2018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6D7905B-9210-3944-A8D7-AA33FEA32D99}" type="datetime1">
              <a:rPr lang="en-US" smtClean="0"/>
              <a:t>3/27/2018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DF592-E49B-4C40-ABB1-24EF2A88DB99}" type="datetime1">
              <a:rPr lang="en-US" smtClean="0"/>
              <a:t>3/27/2018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F7DF105-FC71-8E41-A9D4-8F99C54B3C20}" type="datetime1">
              <a:rPr lang="en-US" smtClean="0"/>
              <a:t>3/27/2018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9E1D581C-FDA5-A040-965D-06FED10F28B3}" type="datetime1">
              <a:rPr lang="en-US" smtClean="0"/>
              <a:t>3/27/2018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063A6B6-122B-B941-A679-C1034E7ADD1B}" type="datetime1">
              <a:rPr lang="en-US" smtClean="0"/>
              <a:t>3/27/2018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4659C-17FA-6F44-81C6-A94343AD662D}" type="datetime1">
              <a:rPr lang="en-US" smtClean="0"/>
              <a:t>3/27/2018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1181C-2BBD-284E-A4CA-2058080C58CF}" type="datetime1">
              <a:rPr lang="en-US" smtClean="0"/>
              <a:t>3/27/2018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CAAE49E-F888-9947-B2D1-B402175787EC}" type="datetime1">
              <a:rPr lang="en-US" smtClean="0"/>
              <a:t>3/27/2018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pic>
        <p:nvPicPr>
          <p:cNvPr id="7"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1587" y="6193236"/>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600" b="0" i="0" u="none"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b="0" i="0" u="none"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jff.org/publications/next-generation-cbe-designing-competency-based-education-underprepared-college-learn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jff.org/publications/next-generation-cbe-designing-competency-based-education-underprepared-college-learn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jdeegan@jff.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www.doleta.gov/taacc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pport.skillscommons.org/showcases/open-courseware/dev-ed/"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benetwork.org/" TargetMode="External"/><Relationship Id="rId7" Type="http://schemas.openxmlformats.org/officeDocument/2006/relationships/hyperlink" Target="http://www.jff.org/publications/next-generation-cbe-designing-competency-based-education-underprepared-college-learners" TargetMode="External"/><Relationship Id="rId2" Type="http://schemas.openxmlformats.org/officeDocument/2006/relationships/hyperlink" Target="https://www.careeronestop.org/competencymodel/" TargetMode="External"/><Relationship Id="rId1" Type="http://schemas.openxmlformats.org/officeDocument/2006/relationships/slideLayout" Target="../slideLayouts/slideLayout2.xml"/><Relationship Id="rId6" Type="http://schemas.openxmlformats.org/officeDocument/2006/relationships/hyperlink" Target="https://www.highered.org/cbe" TargetMode="External"/><Relationship Id="rId5" Type="http://schemas.openxmlformats.org/officeDocument/2006/relationships/hyperlink" Target="http://www.cbexchange.org/" TargetMode="External"/><Relationship Id="rId4" Type="http://schemas.openxmlformats.org/officeDocument/2006/relationships/hyperlink" Target="http://www.cbenetwork.org/sites/457/uploaded/files/CBE17__Quality_Standards_FINAL.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jmilam@lfcc.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9.xml.rels><?xml version="1.0" encoding="UTF-8" standalone="yes"?>
<Relationships xmlns="http://schemas.openxmlformats.org/package/2006/relationships"><Relationship Id="rId8" Type="http://schemas.openxmlformats.org/officeDocument/2006/relationships/hyperlink" Target="https://www.workforcegps.org/events/2018/03/12/15/04/Free-Resources-for-Apprenticeship-Work-based-Learning" TargetMode="External"/><Relationship Id="rId3" Type="http://schemas.openxmlformats.org/officeDocument/2006/relationships/hyperlink" Target="https://www.workforcegps.org/events/2018/01/31/17/47/Make-Industry-Experts-into-Expert-Instructors-to-Increase-Student-Success" TargetMode="External"/><Relationship Id="rId7" Type="http://schemas.openxmlformats.org/officeDocument/2006/relationships/hyperlink" Target="https://www.workforcegps.org/events/2018/03/12/14/25/Sustaining-Grant-funded-Projects-for-Long-term-Succes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workforcegps.org/events/2018/03/12/12/33/Lowering-the-Cost-of-Course-Materials-with-Free-and-Open-Educational-Resources" TargetMode="External"/><Relationship Id="rId5" Type="http://schemas.openxmlformats.org/officeDocument/2006/relationships/hyperlink" Target="https://www.workforcegps.org/events/2018/03/06/15/15/Resources-for-Developmental-Education-Using-Competency-Based-Education-CBE/" TargetMode="External"/><Relationship Id="rId10" Type="http://schemas.openxmlformats.org/officeDocument/2006/relationships/image" Target="../media/image2.jpeg"/><Relationship Id="rId4" Type="http://schemas.openxmlformats.org/officeDocument/2006/relationships/hyperlink" Target="https://cms.workforcegps.org/events/2018/02/16/17/51/Scaling-Career-Pathways-in-Wisconsin" TargetMode="External"/><Relationship Id="rId9" Type="http://schemas.openxmlformats.org/officeDocument/2006/relationships/hyperlink" Target="https://taaccct.workforcegps.org/resources/2018/02/15/20/51/Innovations_Leading_to_Career_Success_Webinar_Seri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workforcegps.org/events/2018/03/12/15/04/Free-Resources-for-Apprenticeship-Work-based-Learning" TargetMode="External"/><Relationship Id="rId3" Type="http://schemas.openxmlformats.org/officeDocument/2006/relationships/hyperlink" Target="https://www.workforcegps.org/events/2018/01/31/17/47/Make-Industry-Experts-into-Expert-Instructors-to-Increase-Student-Success" TargetMode="External"/><Relationship Id="rId7" Type="http://schemas.openxmlformats.org/officeDocument/2006/relationships/hyperlink" Target="https://www.workforcegps.org/events/2018/03/12/14/25/Sustaining-Grant-funded-Projects-for-Long-term-Succe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workforcegps.org/events/2018/03/12/12/33/Lowering-the-Cost-of-Course-Materials-with-Free-and-Open-Educational-Resources" TargetMode="External"/><Relationship Id="rId5" Type="http://schemas.openxmlformats.org/officeDocument/2006/relationships/hyperlink" Target="https://www.workforcegps.org/events/2018/03/06/15/15/Resources-for-Developmental-Education-Using-Competency-Based-Education-CBE/" TargetMode="External"/><Relationship Id="rId10" Type="http://schemas.openxmlformats.org/officeDocument/2006/relationships/image" Target="../media/image2.jpeg"/><Relationship Id="rId4" Type="http://schemas.openxmlformats.org/officeDocument/2006/relationships/hyperlink" Target="https://cms.workforcegps.org/events/2018/02/16/17/51/Scaling-Career-Pathways-in-Wisconsin" TargetMode="External"/><Relationship Id="rId9" Type="http://schemas.openxmlformats.org/officeDocument/2006/relationships/hyperlink" Target="https://taaccct.workforcegps.org/resources/2018/02/15/20/51/Innovations_Leading_to_Career_Success_Webinar_Se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killscommons.org" TargetMode="External"/><Relationship Id="rId4" Type="http://schemas.openxmlformats.org/officeDocument/2006/relationships/hyperlink" Target="http://knowledgetowor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838831" y="839296"/>
            <a:ext cx="7488770" cy="1384995"/>
          </a:xfrm>
          <a:prstGeom prst="rect">
            <a:avLst/>
          </a:prstGeom>
          <a:no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Resources for Developmental Education Using Competency-Based Education </a:t>
            </a:r>
            <a:endParaRPr lang="en-US" sz="3000" b="1"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March 28, 2018</a:t>
            </a:r>
          </a:p>
        </p:txBody>
      </p:sp>
      <p:grpSp>
        <p:nvGrpSpPr>
          <p:cNvPr id="7" name="Group 6"/>
          <p:cNvGrpSpPr/>
          <p:nvPr/>
        </p:nvGrpSpPr>
        <p:grpSpPr>
          <a:xfrm>
            <a:off x="1031358" y="2837598"/>
            <a:ext cx="3374064" cy="3093992"/>
            <a:chOff x="1384005" y="2930994"/>
            <a:chExt cx="3374064" cy="3093992"/>
          </a:xfrm>
        </p:grpSpPr>
        <p:sp>
          <p:nvSpPr>
            <p:cNvPr id="2" name="TextBox 1"/>
            <p:cNvSpPr txBox="1"/>
            <p:nvPr/>
          </p:nvSpPr>
          <p:spPr>
            <a:xfrm>
              <a:off x="1384005" y="5378655"/>
              <a:ext cx="3374064"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Employment and Training Administration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1837" y="2930994"/>
              <a:ext cx="2438400" cy="2438400"/>
            </a:xfrm>
            <a:prstGeom prst="rect">
              <a:avLst/>
            </a:prstGeom>
          </p:spPr>
        </p:pic>
      </p:grpSp>
      <p:grpSp>
        <p:nvGrpSpPr>
          <p:cNvPr id="5" name="Group 4"/>
          <p:cNvGrpSpPr/>
          <p:nvPr/>
        </p:nvGrpSpPr>
        <p:grpSpPr>
          <a:xfrm>
            <a:off x="4678735" y="2837598"/>
            <a:ext cx="3724120" cy="3093992"/>
            <a:chOff x="4467856" y="4191517"/>
            <a:chExt cx="3724120" cy="3093992"/>
          </a:xfrm>
        </p:grpSpPr>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7183" y="4191517"/>
              <a:ext cx="2405467" cy="2438400"/>
            </a:xfrm>
            <a:prstGeom prst="rect">
              <a:avLst/>
            </a:prstGeom>
          </p:spPr>
        </p:pic>
        <p:sp>
          <p:nvSpPr>
            <p:cNvPr id="10" name="TextBox 9"/>
            <p:cNvSpPr txBox="1"/>
            <p:nvPr/>
          </p:nvSpPr>
          <p:spPr>
            <a:xfrm>
              <a:off x="4467856" y="6639178"/>
              <a:ext cx="3724120"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Office of Career, Technical, and Adult Education</a:t>
              </a:r>
            </a:p>
          </p:txBody>
        </p:sp>
      </p:grpSp>
      <p:sp>
        <p:nvSpPr>
          <p:cNvPr id="11" name="TextBox 10"/>
          <p:cNvSpPr txBox="1"/>
          <p:nvPr/>
        </p:nvSpPr>
        <p:spPr>
          <a:xfrm>
            <a:off x="1071840" y="2145485"/>
            <a:ext cx="7488770" cy="400110"/>
          </a:xfrm>
          <a:prstGeom prst="rect">
            <a:avLst/>
          </a:prstGeom>
          <a:noFill/>
        </p:spPr>
        <p:txBody>
          <a:bodyPr wrap="square" rtlCol="0">
            <a:spAutoFit/>
          </a:bodyPr>
          <a:lstStyle/>
          <a:p>
            <a:pPr algn="ctr"/>
            <a:r>
              <a:rPr lang="en-US" sz="2000" dirty="0">
                <a:solidFill>
                  <a:schemeClr val="accent4"/>
                </a:solidFill>
              </a:rPr>
              <a:t>Innovations Leading to Career Success Webinar Series</a:t>
            </a:r>
            <a:endParaRPr lang="en-US" sz="2000" dirty="0">
              <a:solidFill>
                <a:schemeClr val="accent4"/>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 y="6212460"/>
            <a:ext cx="2007910" cy="637277"/>
          </a:xfrm>
          <a:prstGeom prst="rect">
            <a:avLst/>
          </a:prstGeom>
        </p:spPr>
      </p:pic>
    </p:spTree>
    <p:extLst>
      <p:ext uri="{BB962C8B-B14F-4D97-AF65-F5344CB8AC3E}">
        <p14:creationId xmlns:p14="http://schemas.microsoft.com/office/powerpoint/2010/main" val="237868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696"/>
            <a:ext cx="9144001" cy="1124711"/>
          </a:xfrm>
          <a:prstGeom prst="rect">
            <a:avLst/>
          </a:prstGeom>
          <a:solidFill>
            <a:srgbClr val="1A356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19985"/>
            <a:ext cx="9448800" cy="970614"/>
          </a:xfrm>
        </p:spPr>
        <p:txBody>
          <a:bodyPr/>
          <a:lstStyle/>
          <a:p>
            <a:r>
              <a:rPr lang="en-US" sz="4000" b="1" dirty="0">
                <a:solidFill>
                  <a:schemeClr val="bg1"/>
                </a:solidFill>
              </a:rPr>
              <a:t>Latest Research on Dev Ed &amp; CBE</a:t>
            </a:r>
          </a:p>
        </p:txBody>
      </p:sp>
      <p:sp>
        <p:nvSpPr>
          <p:cNvPr id="5"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p:cNvSpPr>
          <p:nvPr/>
        </p:nvSpPr>
        <p:spPr>
          <a:xfrm>
            <a:off x="0" y="2447993"/>
            <a:ext cx="9144000" cy="2428807"/>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spcBef>
                <a:spcPts val="0"/>
              </a:spcBef>
              <a:buNone/>
            </a:pPr>
            <a:r>
              <a:rPr lang="en-US" sz="3200" dirty="0">
                <a:latin typeface="Arial" panose="020B0604020202020204" pitchFamily="34" charset="0"/>
                <a:cs typeface="Arial" panose="020B0604020202020204" pitchFamily="34" charset="0"/>
              </a:rPr>
              <a:t>What does the latest research say about Developmental Education using </a:t>
            </a:r>
          </a:p>
          <a:p>
            <a:pPr marL="0" indent="0" algn="ctr">
              <a:spcBef>
                <a:spcPts val="0"/>
              </a:spcBef>
              <a:buNone/>
            </a:pPr>
            <a:r>
              <a:rPr lang="en-US" sz="3200" dirty="0">
                <a:latin typeface="Arial" panose="020B0604020202020204" pitchFamily="34" charset="0"/>
                <a:cs typeface="Arial" panose="020B0604020202020204" pitchFamily="34" charset="0"/>
              </a:rPr>
              <a:t>Competency-Based Education (CBE)?</a:t>
            </a:r>
          </a:p>
        </p:txBody>
      </p:sp>
    </p:spTree>
    <p:extLst>
      <p:ext uri="{BB962C8B-B14F-4D97-AF65-F5344CB8AC3E}">
        <p14:creationId xmlns:p14="http://schemas.microsoft.com/office/powerpoint/2010/main" val="2112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Autofit/>
          </a:bodyPr>
          <a:lstStyle/>
          <a:p>
            <a:r>
              <a:rPr lang="en-US" sz="3600" b="1" dirty="0">
                <a:solidFill>
                  <a:schemeClr val="bg1"/>
                </a:solidFill>
              </a:rPr>
              <a:t>CBE for Dev Ed: Research</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5A0BA16-371F-4201-BCC0-359F205BD81C}"/>
              </a:ext>
            </a:extLst>
          </p:cNvPr>
          <p:cNvSpPr>
            <a:spLocks noGrp="1"/>
          </p:cNvSpPr>
          <p:nvPr>
            <p:ph idx="1"/>
          </p:nvPr>
        </p:nvSpPr>
        <p:spPr>
          <a:xfrm>
            <a:off x="350837" y="1643744"/>
            <a:ext cx="8439151" cy="1601261"/>
          </a:xfrm>
        </p:spPr>
        <p:txBody>
          <a:bodyPr>
            <a:normAutofit/>
          </a:bodyPr>
          <a:lstStyle/>
          <a:p>
            <a:pPr marL="0" indent="0" algn="ctr">
              <a:buNone/>
              <a:defRPr/>
            </a:pPr>
            <a:br>
              <a:rPr lang="en-US" altLang="en-US" dirty="0"/>
            </a:br>
            <a:endParaRPr lang="en-US" altLang="en-US" dirty="0"/>
          </a:p>
        </p:txBody>
      </p:sp>
      <p:sp>
        <p:nvSpPr>
          <p:cNvPr id="3" name="Rectangle 2"/>
          <p:cNvSpPr/>
          <p:nvPr/>
        </p:nvSpPr>
        <p:spPr>
          <a:xfrm>
            <a:off x="992186" y="2036268"/>
            <a:ext cx="6980662" cy="2086725"/>
          </a:xfrm>
          <a:prstGeom prst="rect">
            <a:avLst/>
          </a:prstGeom>
        </p:spPr>
        <p:txBody>
          <a:bodyPr wrap="square">
            <a:spAutoFit/>
          </a:bodyPr>
          <a:lstStyle/>
          <a:p>
            <a:pPr lvl="0">
              <a:lnSpc>
                <a:spcPct val="90000"/>
              </a:lnSpc>
              <a:spcBef>
                <a:spcPts val="1000"/>
              </a:spcBef>
              <a:spcAft>
                <a:spcPts val="2400"/>
              </a:spcAft>
              <a:defRPr/>
            </a:pPr>
            <a:r>
              <a:rPr lang="en-US" sz="3600" dirty="0">
                <a:solidFill>
                  <a:srgbClr val="E7E6E6">
                    <a:lumMod val="25000"/>
                  </a:srgbClr>
                </a:solidFill>
                <a:latin typeface="Arial" charset="0"/>
                <a:cs typeface="Arial" charset="0"/>
              </a:rPr>
              <a:t>TAACCCT helped strengthen innovations that were already underway at the nation’s community colleges.  </a:t>
            </a:r>
          </a:p>
        </p:txBody>
      </p:sp>
      <p:pic>
        <p:nvPicPr>
          <p:cNvPr id="9" name="Picture 8">
            <a:extLst>
              <a:ext uri="{FF2B5EF4-FFF2-40B4-BE49-F238E27FC236}">
                <a16:creationId xmlns:a16="http://schemas.microsoft.com/office/drawing/2014/main" id="{A32EE3EE-3D81-7344-96A0-8A957564578E}"/>
              </a:ext>
            </a:extLst>
          </p:cNvPr>
          <p:cNvPicPr>
            <a:picLocks noChangeAspect="1"/>
          </p:cNvPicPr>
          <p:nvPr/>
        </p:nvPicPr>
        <p:blipFill>
          <a:blip r:embed="rId4"/>
          <a:stretch>
            <a:fillRect/>
          </a:stretch>
        </p:blipFill>
        <p:spPr>
          <a:xfrm>
            <a:off x="7898800" y="5524500"/>
            <a:ext cx="1155700" cy="1333500"/>
          </a:xfrm>
          <a:prstGeom prst="rect">
            <a:avLst/>
          </a:prstGeom>
        </p:spPr>
      </p:pic>
    </p:spTree>
    <p:extLst>
      <p:ext uri="{BB962C8B-B14F-4D97-AF65-F5344CB8AC3E}">
        <p14:creationId xmlns:p14="http://schemas.microsoft.com/office/powerpoint/2010/main" val="112611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Accelerated Learning </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5A0BA16-371F-4201-BCC0-359F205BD81C}"/>
              </a:ext>
            </a:extLst>
          </p:cNvPr>
          <p:cNvSpPr>
            <a:spLocks noGrp="1"/>
          </p:cNvSpPr>
          <p:nvPr>
            <p:ph idx="1"/>
          </p:nvPr>
        </p:nvSpPr>
        <p:spPr>
          <a:xfrm>
            <a:off x="350837" y="1643744"/>
            <a:ext cx="8439151" cy="1864388"/>
          </a:xfrm>
        </p:spPr>
        <p:txBody>
          <a:bodyPr>
            <a:normAutofit/>
          </a:bodyPr>
          <a:lstStyle/>
          <a:p>
            <a:pPr marL="0" indent="0">
              <a:buNone/>
              <a:defRPr/>
            </a:pPr>
            <a:br>
              <a:rPr lang="en-US" altLang="en-US" dirty="0"/>
            </a:br>
            <a:endParaRPr lang="en-US" altLang="en-US" b="1" dirty="0"/>
          </a:p>
        </p:txBody>
      </p:sp>
      <p:sp>
        <p:nvSpPr>
          <p:cNvPr id="3" name="Rectangle 2"/>
          <p:cNvSpPr/>
          <p:nvPr/>
        </p:nvSpPr>
        <p:spPr>
          <a:xfrm>
            <a:off x="2092569" y="2154116"/>
            <a:ext cx="4765431" cy="2903359"/>
          </a:xfrm>
          <a:prstGeom prst="rect">
            <a:avLst/>
          </a:prstGeom>
        </p:spPr>
        <p:txBody>
          <a:bodyPr wrap="square">
            <a:spAutoFit/>
          </a:bodyPr>
          <a:lstStyle/>
          <a:p>
            <a:pPr marL="457200" lvl="0" indent="-457200">
              <a:lnSpc>
                <a:spcPct val="90000"/>
              </a:lnSpc>
              <a:spcBef>
                <a:spcPts val="1000"/>
              </a:spcBef>
              <a:spcAft>
                <a:spcPts val="24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Prior Learning Assessment (PLA)</a:t>
            </a:r>
          </a:p>
          <a:p>
            <a:pPr marL="457200" lvl="0" indent="-457200">
              <a:lnSpc>
                <a:spcPct val="90000"/>
              </a:lnSpc>
              <a:spcBef>
                <a:spcPts val="1000"/>
              </a:spcBef>
              <a:spcAft>
                <a:spcPts val="24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Competency-based Education (CBE)</a:t>
            </a:r>
          </a:p>
          <a:p>
            <a:pPr marL="457200" lvl="0" indent="-457200">
              <a:lnSpc>
                <a:spcPct val="90000"/>
              </a:lnSpc>
              <a:spcBef>
                <a:spcPts val="1000"/>
              </a:spcBef>
              <a:spcAft>
                <a:spcPts val="24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Online/hybrid Models</a:t>
            </a:r>
          </a:p>
        </p:txBody>
      </p:sp>
      <p:pic>
        <p:nvPicPr>
          <p:cNvPr id="8" name="Picture 7">
            <a:extLst>
              <a:ext uri="{FF2B5EF4-FFF2-40B4-BE49-F238E27FC236}">
                <a16:creationId xmlns:a16="http://schemas.microsoft.com/office/drawing/2014/main" id="{A32EE3EE-3D81-7344-96A0-8A957564578E}"/>
              </a:ext>
            </a:extLst>
          </p:cNvPr>
          <p:cNvPicPr>
            <a:picLocks noChangeAspect="1"/>
          </p:cNvPicPr>
          <p:nvPr/>
        </p:nvPicPr>
        <p:blipFill>
          <a:blip r:embed="rId4"/>
          <a:stretch>
            <a:fillRect/>
          </a:stretch>
        </p:blipFill>
        <p:spPr>
          <a:xfrm>
            <a:off x="7898800" y="5524500"/>
            <a:ext cx="1155700" cy="1333500"/>
          </a:xfrm>
          <a:prstGeom prst="rect">
            <a:avLst/>
          </a:prstGeom>
        </p:spPr>
      </p:pic>
    </p:spTree>
    <p:extLst>
      <p:ext uri="{BB962C8B-B14F-4D97-AF65-F5344CB8AC3E}">
        <p14:creationId xmlns:p14="http://schemas.microsoft.com/office/powerpoint/2010/main" val="359873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Completion Strategies </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5A0BA16-371F-4201-BCC0-359F205BD81C}"/>
              </a:ext>
            </a:extLst>
          </p:cNvPr>
          <p:cNvSpPr>
            <a:spLocks noGrp="1"/>
          </p:cNvSpPr>
          <p:nvPr>
            <p:ph idx="1"/>
          </p:nvPr>
        </p:nvSpPr>
        <p:spPr>
          <a:xfrm>
            <a:off x="350837" y="1643744"/>
            <a:ext cx="8439151" cy="1864388"/>
          </a:xfrm>
        </p:spPr>
        <p:txBody>
          <a:bodyPr>
            <a:normAutofit/>
          </a:bodyPr>
          <a:lstStyle/>
          <a:p>
            <a:pPr marL="0" indent="0">
              <a:buNone/>
              <a:defRPr/>
            </a:pPr>
            <a:br>
              <a:rPr lang="en-US" altLang="en-US" dirty="0"/>
            </a:br>
            <a:endParaRPr lang="en-US" altLang="en-US" b="1" dirty="0"/>
          </a:p>
        </p:txBody>
      </p:sp>
      <p:sp>
        <p:nvSpPr>
          <p:cNvPr id="3" name="Rectangle 2"/>
          <p:cNvSpPr/>
          <p:nvPr/>
        </p:nvSpPr>
        <p:spPr>
          <a:xfrm>
            <a:off x="2092569" y="2154116"/>
            <a:ext cx="4765431" cy="3339376"/>
          </a:xfrm>
          <a:prstGeom prst="rect">
            <a:avLst/>
          </a:prstGeom>
        </p:spPr>
        <p:txBody>
          <a:bodyPr wrap="square">
            <a:spAutoFit/>
          </a:bodyPr>
          <a:lstStyle/>
          <a:p>
            <a:pPr marL="457200" lvl="0" indent="-457200">
              <a:lnSpc>
                <a:spcPct val="90000"/>
              </a:lnSpc>
              <a:spcBef>
                <a:spcPts val="1000"/>
              </a:spcBef>
              <a:spcAft>
                <a:spcPts val="2400"/>
              </a:spcAft>
              <a:buFont typeface="Arial" panose="020B0604020202020204" pitchFamily="34" charset="0"/>
              <a:buChar char="•"/>
              <a:defRPr/>
            </a:pPr>
            <a:r>
              <a:rPr lang="en-US" sz="2800" dirty="0">
                <a:solidFill>
                  <a:srgbClr val="E7E6E6">
                    <a:lumMod val="25000"/>
                  </a:srgbClr>
                </a:solidFill>
                <a:latin typeface="Arial" panose="020B0604020202020204" pitchFamily="34" charset="0"/>
                <a:cs typeface="Arial" panose="020B0604020202020204" pitchFamily="34" charset="0"/>
              </a:rPr>
              <a:t>Developmental Education Redesign</a:t>
            </a:r>
          </a:p>
          <a:p>
            <a:pPr marL="457200" lvl="0" indent="-457200">
              <a:lnSpc>
                <a:spcPct val="90000"/>
              </a:lnSpc>
              <a:spcBef>
                <a:spcPts val="1000"/>
              </a:spcBef>
              <a:spcAft>
                <a:spcPts val="2400"/>
              </a:spcAft>
              <a:buFont typeface="Arial" panose="020B0604020202020204" pitchFamily="34" charset="0"/>
              <a:buChar char="•"/>
              <a:defRPr/>
            </a:pPr>
            <a:r>
              <a:rPr lang="en-US" sz="2800" dirty="0">
                <a:solidFill>
                  <a:srgbClr val="E7E6E6">
                    <a:lumMod val="25000"/>
                  </a:srgbClr>
                </a:solidFill>
                <a:latin typeface="Arial" panose="020B0604020202020204" pitchFamily="34" charset="0"/>
                <a:cs typeface="Arial" panose="020B0604020202020204" pitchFamily="34" charset="0"/>
              </a:rPr>
              <a:t>Student Supports</a:t>
            </a:r>
          </a:p>
          <a:p>
            <a:pPr marL="457200" lvl="0" indent="-457200">
              <a:lnSpc>
                <a:spcPct val="90000"/>
              </a:lnSpc>
              <a:spcBef>
                <a:spcPts val="1000"/>
              </a:spcBef>
              <a:spcAft>
                <a:spcPts val="2400"/>
              </a:spcAft>
              <a:buFont typeface="Arial" panose="020B0604020202020204" pitchFamily="34" charset="0"/>
              <a:buChar char="•"/>
              <a:defRPr/>
            </a:pPr>
            <a:r>
              <a:rPr lang="en-US" sz="2800" dirty="0">
                <a:solidFill>
                  <a:srgbClr val="E7E6E6">
                    <a:lumMod val="25000"/>
                  </a:srgbClr>
                </a:solidFill>
                <a:latin typeface="Arial" panose="020B0604020202020204" pitchFamily="34" charset="0"/>
                <a:cs typeface="Arial" panose="020B0604020202020204" pitchFamily="34" charset="0"/>
              </a:rPr>
              <a:t>Revised Scheduling</a:t>
            </a:r>
          </a:p>
          <a:p>
            <a:pPr lvl="0">
              <a:lnSpc>
                <a:spcPct val="90000"/>
              </a:lnSpc>
              <a:spcBef>
                <a:spcPts val="1000"/>
              </a:spcBef>
              <a:spcAft>
                <a:spcPts val="2400"/>
              </a:spcAft>
              <a:defRPr/>
            </a:pPr>
            <a:endParaRPr lang="en-US" sz="2800" dirty="0">
              <a:solidFill>
                <a:srgbClr val="E7E6E6">
                  <a:lumMod val="25000"/>
                </a:srgb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32EE3EE-3D81-7344-96A0-8A957564578E}"/>
              </a:ext>
            </a:extLst>
          </p:cNvPr>
          <p:cNvPicPr>
            <a:picLocks noChangeAspect="1"/>
          </p:cNvPicPr>
          <p:nvPr/>
        </p:nvPicPr>
        <p:blipFill>
          <a:blip r:embed="rId4"/>
          <a:stretch>
            <a:fillRect/>
          </a:stretch>
        </p:blipFill>
        <p:spPr>
          <a:xfrm>
            <a:off x="7898800" y="5524500"/>
            <a:ext cx="1155700" cy="1333500"/>
          </a:xfrm>
          <a:prstGeom prst="rect">
            <a:avLst/>
          </a:prstGeom>
        </p:spPr>
      </p:pic>
    </p:spTree>
    <p:extLst>
      <p:ext uri="{BB962C8B-B14F-4D97-AF65-F5344CB8AC3E}">
        <p14:creationId xmlns:p14="http://schemas.microsoft.com/office/powerpoint/2010/main" val="259848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9CDA3C-237A-FA47-9A6E-06DC266E93B4}"/>
              </a:ext>
            </a:extLst>
          </p:cNvPr>
          <p:cNvPicPr>
            <a:picLocks noGrp="1" noChangeAspect="1"/>
          </p:cNvPicPr>
          <p:nvPr>
            <p:ph idx="1"/>
          </p:nvPr>
        </p:nvPicPr>
        <p:blipFill>
          <a:blip r:embed="rId2"/>
          <a:stretch>
            <a:fillRect/>
          </a:stretch>
        </p:blipFill>
        <p:spPr>
          <a:xfrm>
            <a:off x="1037372" y="378069"/>
            <a:ext cx="7526336" cy="5588778"/>
          </a:xfrm>
          <a:prstGeom prst="rect">
            <a:avLst/>
          </a:prstGeom>
        </p:spPr>
      </p:pic>
      <p:pic>
        <p:nvPicPr>
          <p:cNvPr id="10" name="Picture 9">
            <a:extLst>
              <a:ext uri="{FF2B5EF4-FFF2-40B4-BE49-F238E27FC236}">
                <a16:creationId xmlns:a16="http://schemas.microsoft.com/office/drawing/2014/main" id="{A32EE3EE-3D81-7344-96A0-8A957564578E}"/>
              </a:ext>
            </a:extLst>
          </p:cNvPr>
          <p:cNvPicPr>
            <a:picLocks noChangeAspect="1"/>
          </p:cNvPicPr>
          <p:nvPr/>
        </p:nvPicPr>
        <p:blipFill>
          <a:blip r:embed="rId3"/>
          <a:stretch>
            <a:fillRect/>
          </a:stretch>
        </p:blipFill>
        <p:spPr>
          <a:xfrm>
            <a:off x="7898800" y="5524500"/>
            <a:ext cx="1155700" cy="1333500"/>
          </a:xfrm>
          <a:prstGeom prst="rect">
            <a:avLst/>
          </a:prstGeom>
        </p:spPr>
      </p:pic>
    </p:spTree>
    <p:extLst>
      <p:ext uri="{BB962C8B-B14F-4D97-AF65-F5344CB8AC3E}">
        <p14:creationId xmlns:p14="http://schemas.microsoft.com/office/powerpoint/2010/main" val="125808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Challenge</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5A0BA16-371F-4201-BCC0-359F205BD81C}"/>
              </a:ext>
            </a:extLst>
          </p:cNvPr>
          <p:cNvSpPr>
            <a:spLocks noGrp="1"/>
          </p:cNvSpPr>
          <p:nvPr>
            <p:ph idx="1"/>
          </p:nvPr>
        </p:nvSpPr>
        <p:spPr>
          <a:xfrm>
            <a:off x="350837" y="1643744"/>
            <a:ext cx="8439151" cy="1864388"/>
          </a:xfrm>
        </p:spPr>
        <p:txBody>
          <a:bodyPr>
            <a:normAutofit/>
          </a:bodyPr>
          <a:lstStyle/>
          <a:p>
            <a:pPr marL="0" indent="0">
              <a:buNone/>
              <a:defRPr/>
            </a:pPr>
            <a:br>
              <a:rPr lang="en-US" altLang="en-US" dirty="0"/>
            </a:br>
            <a:endParaRPr lang="en-US" altLang="en-US" b="1" dirty="0"/>
          </a:p>
        </p:txBody>
      </p:sp>
      <p:sp>
        <p:nvSpPr>
          <p:cNvPr id="13" name="Content Placeholder 2">
            <a:extLst>
              <a:ext uri="{FF2B5EF4-FFF2-40B4-BE49-F238E27FC236}">
                <a16:creationId xmlns:a16="http://schemas.microsoft.com/office/drawing/2014/main" id="{B5A0BA16-371F-4201-BCC0-359F205BD81C}"/>
              </a:ext>
            </a:extLst>
          </p:cNvPr>
          <p:cNvSpPr txBox="1">
            <a:spLocks/>
          </p:cNvSpPr>
          <p:nvPr/>
        </p:nvSpPr>
        <p:spPr>
          <a:xfrm>
            <a:off x="503237" y="1796144"/>
            <a:ext cx="8439151" cy="186438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defRPr/>
            </a:pPr>
            <a:br>
              <a:rPr lang="en-US" altLang="en-US"/>
            </a:br>
            <a:endParaRPr lang="en-US" altLang="en-US" b="1" dirty="0"/>
          </a:p>
        </p:txBody>
      </p:sp>
      <p:sp>
        <p:nvSpPr>
          <p:cNvPr id="11" name="Text Placeholder 2">
            <a:extLst>
              <a:ext uri="{FF2B5EF4-FFF2-40B4-BE49-F238E27FC236}">
                <a16:creationId xmlns:a16="http://schemas.microsoft.com/office/drawing/2014/main" id="{454A8288-BF96-3A4D-AECE-135D3310E021}"/>
              </a:ext>
            </a:extLst>
          </p:cNvPr>
          <p:cNvSpPr txBox="1">
            <a:spLocks/>
          </p:cNvSpPr>
          <p:nvPr/>
        </p:nvSpPr>
        <p:spPr>
          <a:xfrm>
            <a:off x="269882" y="982936"/>
            <a:ext cx="8542648" cy="4412023"/>
          </a:xfrm>
          <a:prstGeom prst="rect">
            <a:avLst/>
          </a:prstGeom>
        </p:spPr>
        <p:txBody>
          <a:bodyPr anchor="ctr"/>
          <a:lstStyle>
            <a:lvl1pPr marL="0" indent="0" algn="l" defTabSz="914400" rtl="0" eaLnBrk="1" latinLnBrk="0" hangingPunct="1">
              <a:lnSpc>
                <a:spcPct val="90000"/>
              </a:lnSpc>
              <a:spcBef>
                <a:spcPts val="1000"/>
              </a:spcBef>
              <a:spcAft>
                <a:spcPts val="2400"/>
              </a:spcAft>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2400"/>
              </a:spcAft>
              <a:buClrTx/>
              <a:buSzTx/>
              <a:buFont typeface="Arial"/>
              <a:buNone/>
              <a:tabLst/>
              <a:defRPr/>
            </a:pPr>
            <a:r>
              <a:rPr lang="en-US" sz="3200" noProof="0" dirty="0">
                <a:solidFill>
                  <a:srgbClr val="E7E6E6">
                    <a:lumMod val="25000"/>
                  </a:srgbClr>
                </a:solidFill>
              </a:rPr>
              <a:t>Most</a:t>
            </a:r>
            <a:r>
              <a:rPr lang="en-US" sz="3200" dirty="0">
                <a:solidFill>
                  <a:srgbClr val="E7E6E6">
                    <a:lumMod val="25000"/>
                  </a:srgbClr>
                </a:solidFill>
              </a:rPr>
              <a:t> </a:t>
            </a:r>
            <a:r>
              <a:rPr kumimoji="0" lang="en-US" sz="3200" b="0" i="0" u="none" strike="noStrike" kern="1200" cap="none" spc="0" normalizeH="0" baseline="0" noProof="0" dirty="0">
                <a:ln>
                  <a:noFill/>
                </a:ln>
                <a:solidFill>
                  <a:srgbClr val="E7E6E6">
                    <a:lumMod val="25000"/>
                  </a:srgbClr>
                </a:solidFill>
                <a:effectLst/>
                <a:uLnTx/>
                <a:uFillTx/>
                <a:latin typeface="Arial" charset="0"/>
                <a:cs typeface="Arial" charset="0"/>
              </a:rPr>
              <a:t>developmental education is still course-based and tied to the credit hour (Carnegie Unit).</a:t>
            </a:r>
          </a:p>
        </p:txBody>
      </p:sp>
      <p:pic>
        <p:nvPicPr>
          <p:cNvPr id="9" name="Picture 8">
            <a:extLst>
              <a:ext uri="{FF2B5EF4-FFF2-40B4-BE49-F238E27FC236}">
                <a16:creationId xmlns:a16="http://schemas.microsoft.com/office/drawing/2014/main" id="{A32EE3EE-3D81-7344-96A0-8A957564578E}"/>
              </a:ext>
            </a:extLst>
          </p:cNvPr>
          <p:cNvPicPr>
            <a:picLocks noChangeAspect="1"/>
          </p:cNvPicPr>
          <p:nvPr/>
        </p:nvPicPr>
        <p:blipFill>
          <a:blip r:embed="rId4"/>
          <a:stretch>
            <a:fillRect/>
          </a:stretch>
        </p:blipFill>
        <p:spPr>
          <a:xfrm>
            <a:off x="7898800" y="5524500"/>
            <a:ext cx="1155700" cy="1333500"/>
          </a:xfrm>
          <a:prstGeom prst="rect">
            <a:avLst/>
          </a:prstGeom>
        </p:spPr>
      </p:pic>
    </p:spTree>
    <p:extLst>
      <p:ext uri="{BB962C8B-B14F-4D97-AF65-F5344CB8AC3E}">
        <p14:creationId xmlns:p14="http://schemas.microsoft.com/office/powerpoint/2010/main" val="171290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Next Generation CBE Series</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5A0BA16-371F-4201-BCC0-359F205BD81C}"/>
              </a:ext>
            </a:extLst>
          </p:cNvPr>
          <p:cNvSpPr>
            <a:spLocks noGrp="1"/>
          </p:cNvSpPr>
          <p:nvPr>
            <p:ph idx="1"/>
          </p:nvPr>
        </p:nvSpPr>
        <p:spPr>
          <a:xfrm>
            <a:off x="350837" y="1643744"/>
            <a:ext cx="8439151" cy="1864388"/>
          </a:xfrm>
        </p:spPr>
        <p:txBody>
          <a:bodyPr>
            <a:normAutofit/>
          </a:bodyPr>
          <a:lstStyle/>
          <a:p>
            <a:pPr marL="0" indent="0">
              <a:buNone/>
              <a:defRPr/>
            </a:pPr>
            <a:br>
              <a:rPr lang="en-US" altLang="en-US" dirty="0"/>
            </a:br>
            <a:endParaRPr lang="en-US" altLang="en-US" b="1" dirty="0"/>
          </a:p>
        </p:txBody>
      </p:sp>
      <p:pic>
        <p:nvPicPr>
          <p:cNvPr id="9" name="Picture 8">
            <a:extLst>
              <a:ext uri="{FF2B5EF4-FFF2-40B4-BE49-F238E27FC236}">
                <a16:creationId xmlns:a16="http://schemas.microsoft.com/office/drawing/2014/main" id="{C931436C-15EC-384F-AE7E-0CB8C35A686C}"/>
              </a:ext>
            </a:extLst>
          </p:cNvPr>
          <p:cNvPicPr>
            <a:picLocks noChangeAspect="1"/>
          </p:cNvPicPr>
          <p:nvPr/>
        </p:nvPicPr>
        <p:blipFill>
          <a:blip r:embed="rId4"/>
          <a:stretch>
            <a:fillRect/>
          </a:stretch>
        </p:blipFill>
        <p:spPr>
          <a:xfrm>
            <a:off x="746760" y="2080217"/>
            <a:ext cx="2095500" cy="2717800"/>
          </a:xfrm>
          <a:prstGeom prst="rect">
            <a:avLst/>
          </a:prstGeom>
        </p:spPr>
      </p:pic>
      <p:pic>
        <p:nvPicPr>
          <p:cNvPr id="11" name="Picture 10">
            <a:extLst>
              <a:ext uri="{FF2B5EF4-FFF2-40B4-BE49-F238E27FC236}">
                <a16:creationId xmlns:a16="http://schemas.microsoft.com/office/drawing/2014/main" id="{38765341-6A9F-2C48-B9EB-8053B87575D9}"/>
              </a:ext>
            </a:extLst>
          </p:cNvPr>
          <p:cNvPicPr>
            <a:picLocks noChangeAspect="1"/>
          </p:cNvPicPr>
          <p:nvPr/>
        </p:nvPicPr>
        <p:blipFill>
          <a:blip r:embed="rId5"/>
          <a:stretch>
            <a:fillRect/>
          </a:stretch>
        </p:blipFill>
        <p:spPr>
          <a:xfrm>
            <a:off x="3319138" y="2080217"/>
            <a:ext cx="2095500" cy="2717800"/>
          </a:xfrm>
          <a:prstGeom prst="rect">
            <a:avLst/>
          </a:prstGeom>
        </p:spPr>
      </p:pic>
      <p:pic>
        <p:nvPicPr>
          <p:cNvPr id="12" name="Picture 11">
            <a:extLst>
              <a:ext uri="{FF2B5EF4-FFF2-40B4-BE49-F238E27FC236}">
                <a16:creationId xmlns:a16="http://schemas.microsoft.com/office/drawing/2014/main" id="{CCFE8B64-5973-C844-9EB0-C47408F955E0}"/>
              </a:ext>
            </a:extLst>
          </p:cNvPr>
          <p:cNvPicPr>
            <a:picLocks noChangeAspect="1"/>
          </p:cNvPicPr>
          <p:nvPr/>
        </p:nvPicPr>
        <p:blipFill>
          <a:blip r:embed="rId6"/>
          <a:stretch>
            <a:fillRect/>
          </a:stretch>
        </p:blipFill>
        <p:spPr>
          <a:xfrm>
            <a:off x="5891516" y="2080217"/>
            <a:ext cx="2095500" cy="2717800"/>
          </a:xfrm>
          <a:prstGeom prst="rect">
            <a:avLst/>
          </a:prstGeom>
        </p:spPr>
      </p:pic>
      <p:pic>
        <p:nvPicPr>
          <p:cNvPr id="13" name="Picture 12">
            <a:extLst>
              <a:ext uri="{FF2B5EF4-FFF2-40B4-BE49-F238E27FC236}">
                <a16:creationId xmlns:a16="http://schemas.microsoft.com/office/drawing/2014/main" id="{A32EE3EE-3D81-7344-96A0-8A957564578E}"/>
              </a:ext>
            </a:extLst>
          </p:cNvPr>
          <p:cNvPicPr>
            <a:picLocks noChangeAspect="1"/>
          </p:cNvPicPr>
          <p:nvPr/>
        </p:nvPicPr>
        <p:blipFill>
          <a:blip r:embed="rId7"/>
          <a:stretch>
            <a:fillRect/>
          </a:stretch>
        </p:blipFill>
        <p:spPr>
          <a:xfrm>
            <a:off x="7897599" y="5524500"/>
            <a:ext cx="1155700" cy="1333500"/>
          </a:xfrm>
          <a:prstGeom prst="rect">
            <a:avLst/>
          </a:prstGeom>
        </p:spPr>
      </p:pic>
    </p:spTree>
    <p:extLst>
      <p:ext uri="{BB962C8B-B14F-4D97-AF65-F5344CB8AC3E}">
        <p14:creationId xmlns:p14="http://schemas.microsoft.com/office/powerpoint/2010/main" val="375174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Next Generation CBE Series</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5A0BA16-371F-4201-BCC0-359F205BD81C}"/>
              </a:ext>
            </a:extLst>
          </p:cNvPr>
          <p:cNvSpPr>
            <a:spLocks noGrp="1"/>
          </p:cNvSpPr>
          <p:nvPr>
            <p:ph idx="1"/>
          </p:nvPr>
        </p:nvSpPr>
        <p:spPr>
          <a:xfrm>
            <a:off x="350837" y="1643744"/>
            <a:ext cx="8439151" cy="1864388"/>
          </a:xfrm>
        </p:spPr>
        <p:txBody>
          <a:bodyPr>
            <a:normAutofit/>
          </a:bodyPr>
          <a:lstStyle/>
          <a:p>
            <a:pPr marL="0" indent="0">
              <a:buNone/>
              <a:defRPr/>
            </a:pPr>
            <a:br>
              <a:rPr lang="en-US" altLang="en-US" dirty="0"/>
            </a:br>
            <a:endParaRPr lang="en-US" altLang="en-US" b="1" dirty="0"/>
          </a:p>
        </p:txBody>
      </p:sp>
      <p:sp>
        <p:nvSpPr>
          <p:cNvPr id="13" name="Content Placeholder 2">
            <a:extLst>
              <a:ext uri="{FF2B5EF4-FFF2-40B4-BE49-F238E27FC236}">
                <a16:creationId xmlns:a16="http://schemas.microsoft.com/office/drawing/2014/main" id="{B5A0BA16-371F-4201-BCC0-359F205BD81C}"/>
              </a:ext>
            </a:extLst>
          </p:cNvPr>
          <p:cNvSpPr txBox="1">
            <a:spLocks/>
          </p:cNvSpPr>
          <p:nvPr/>
        </p:nvSpPr>
        <p:spPr>
          <a:xfrm>
            <a:off x="503237" y="1796144"/>
            <a:ext cx="8439151" cy="186438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defRPr/>
            </a:pPr>
            <a:br>
              <a:rPr lang="en-US" altLang="en-US"/>
            </a:br>
            <a:endParaRPr lang="en-US" altLang="en-US" b="1" dirty="0"/>
          </a:p>
        </p:txBody>
      </p:sp>
      <p:sp>
        <p:nvSpPr>
          <p:cNvPr id="4" name="Rectangle 3"/>
          <p:cNvSpPr/>
          <p:nvPr/>
        </p:nvSpPr>
        <p:spPr>
          <a:xfrm>
            <a:off x="2286000" y="1846003"/>
            <a:ext cx="4572000" cy="3830792"/>
          </a:xfrm>
          <a:prstGeom prst="rect">
            <a:avLst/>
          </a:prstGeom>
        </p:spPr>
        <p:txBody>
          <a:bodyPr>
            <a:spAutoFit/>
          </a:bodyPr>
          <a:lstStyle/>
          <a:p>
            <a:pPr marL="457200" lvl="0" indent="-457200">
              <a:lnSpc>
                <a:spcPct val="90000"/>
              </a:lnSpc>
              <a:spcBef>
                <a:spcPts val="1000"/>
              </a:spcBef>
              <a:spcAft>
                <a:spcPts val="2400"/>
              </a:spcAft>
              <a:buFont typeface="+mj-lt"/>
              <a:buAutoNum type="arabicPeriod"/>
              <a:defRPr/>
            </a:pPr>
            <a:r>
              <a:rPr lang="en-US" sz="2400" dirty="0">
                <a:solidFill>
                  <a:srgbClr val="E7E6E6">
                    <a:lumMod val="25000"/>
                  </a:srgbClr>
                </a:solidFill>
                <a:latin typeface="Arial" panose="020B0604020202020204" pitchFamily="34" charset="0"/>
                <a:cs typeface="Arial" panose="020B0604020202020204" pitchFamily="34" charset="0"/>
              </a:rPr>
              <a:t>Concept Paper</a:t>
            </a:r>
          </a:p>
          <a:p>
            <a:pPr marL="457200" lvl="0" indent="-457200">
              <a:lnSpc>
                <a:spcPct val="90000"/>
              </a:lnSpc>
              <a:spcBef>
                <a:spcPts val="1000"/>
              </a:spcBef>
              <a:spcAft>
                <a:spcPts val="2400"/>
              </a:spcAft>
              <a:buFont typeface="+mj-lt"/>
              <a:buAutoNum type="arabicPeriod"/>
              <a:defRPr/>
            </a:pPr>
            <a:r>
              <a:rPr lang="en-US" sz="2400" dirty="0">
                <a:solidFill>
                  <a:srgbClr val="E7E6E6">
                    <a:lumMod val="25000"/>
                  </a:srgbClr>
                </a:solidFill>
                <a:latin typeface="Arial" panose="020B0604020202020204" pitchFamily="34" charset="0"/>
                <a:cs typeface="Arial" panose="020B0604020202020204" pitchFamily="34" charset="0"/>
              </a:rPr>
              <a:t>Entry and Placement</a:t>
            </a:r>
          </a:p>
          <a:p>
            <a:pPr marL="457200" lvl="0" indent="-457200">
              <a:lnSpc>
                <a:spcPct val="90000"/>
              </a:lnSpc>
              <a:spcBef>
                <a:spcPts val="1000"/>
              </a:spcBef>
              <a:spcAft>
                <a:spcPts val="2400"/>
              </a:spcAft>
              <a:buFont typeface="+mj-lt"/>
              <a:buAutoNum type="arabicPeriod"/>
              <a:defRPr/>
            </a:pPr>
            <a:r>
              <a:rPr lang="en-US" sz="2400" dirty="0">
                <a:solidFill>
                  <a:srgbClr val="E7E6E6">
                    <a:lumMod val="25000"/>
                  </a:srgbClr>
                </a:solidFill>
                <a:latin typeface="Arial" panose="020B0604020202020204" pitchFamily="34" charset="0"/>
                <a:cs typeface="Arial" panose="020B0604020202020204" pitchFamily="34" charset="0"/>
              </a:rPr>
              <a:t>Co-Requisite Models</a:t>
            </a:r>
          </a:p>
          <a:p>
            <a:pPr marL="457200" lvl="0" indent="-457200">
              <a:lnSpc>
                <a:spcPct val="90000"/>
              </a:lnSpc>
              <a:spcBef>
                <a:spcPts val="1000"/>
              </a:spcBef>
              <a:spcAft>
                <a:spcPts val="2400"/>
              </a:spcAft>
              <a:buFont typeface="+mj-lt"/>
              <a:buAutoNum type="arabicPeriod"/>
              <a:defRPr/>
            </a:pPr>
            <a:r>
              <a:rPr lang="en-US" sz="2400" dirty="0">
                <a:solidFill>
                  <a:srgbClr val="E7E6E6">
                    <a:lumMod val="25000"/>
                  </a:srgbClr>
                </a:solidFill>
                <a:latin typeface="Arial" panose="020B0604020202020204" pitchFamily="34" charset="0"/>
                <a:cs typeface="Arial" panose="020B0604020202020204" pitchFamily="34" charset="0"/>
              </a:rPr>
              <a:t>Student Supports</a:t>
            </a:r>
          </a:p>
          <a:p>
            <a:pPr marL="457200" lvl="0" indent="-457200">
              <a:lnSpc>
                <a:spcPct val="90000"/>
              </a:lnSpc>
              <a:spcBef>
                <a:spcPts val="1000"/>
              </a:spcBef>
              <a:spcAft>
                <a:spcPts val="2400"/>
              </a:spcAft>
              <a:buFont typeface="+mj-lt"/>
              <a:buAutoNum type="arabicPeriod"/>
              <a:defRPr/>
            </a:pPr>
            <a:r>
              <a:rPr lang="en-US" sz="2400" dirty="0">
                <a:solidFill>
                  <a:srgbClr val="E7E6E6">
                    <a:lumMod val="25000"/>
                  </a:srgbClr>
                </a:solidFill>
                <a:latin typeface="Arial" panose="020B0604020202020204" pitchFamily="34" charset="0"/>
                <a:cs typeface="Arial" panose="020B0604020202020204" pitchFamily="34" charset="0"/>
              </a:rPr>
              <a:t>Curriculum, Assessment and Pacing</a:t>
            </a:r>
          </a:p>
        </p:txBody>
      </p:sp>
      <p:pic>
        <p:nvPicPr>
          <p:cNvPr id="8" name="Picture 7">
            <a:extLst>
              <a:ext uri="{FF2B5EF4-FFF2-40B4-BE49-F238E27FC236}">
                <a16:creationId xmlns:a16="http://schemas.microsoft.com/office/drawing/2014/main" id="{A32EE3EE-3D81-7344-96A0-8A957564578E}"/>
              </a:ext>
            </a:extLst>
          </p:cNvPr>
          <p:cNvPicPr>
            <a:picLocks noChangeAspect="1"/>
          </p:cNvPicPr>
          <p:nvPr/>
        </p:nvPicPr>
        <p:blipFill>
          <a:blip r:embed="rId4"/>
          <a:stretch>
            <a:fillRect/>
          </a:stretch>
        </p:blipFill>
        <p:spPr>
          <a:xfrm>
            <a:off x="7897599" y="5524500"/>
            <a:ext cx="1155700" cy="1333500"/>
          </a:xfrm>
          <a:prstGeom prst="rect">
            <a:avLst/>
          </a:prstGeom>
        </p:spPr>
      </p:pic>
    </p:spTree>
    <p:extLst>
      <p:ext uri="{BB962C8B-B14F-4D97-AF65-F5344CB8AC3E}">
        <p14:creationId xmlns:p14="http://schemas.microsoft.com/office/powerpoint/2010/main" val="398377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EE5555-B834-5E4E-8673-F1F5DD28ABA5}"/>
              </a:ext>
            </a:extLst>
          </p:cNvPr>
          <p:cNvPicPr>
            <a:picLocks noGrp="1" noChangeAspect="1"/>
          </p:cNvPicPr>
          <p:nvPr>
            <p:ph idx="1"/>
          </p:nvPr>
        </p:nvPicPr>
        <p:blipFill>
          <a:blip r:embed="rId2"/>
          <a:stretch>
            <a:fillRect/>
          </a:stretch>
        </p:blipFill>
        <p:spPr>
          <a:xfrm>
            <a:off x="549275" y="2057366"/>
            <a:ext cx="8042275" cy="3429068"/>
          </a:xfrm>
          <a:prstGeom prst="rect">
            <a:avLst/>
          </a:prstGeom>
        </p:spPr>
      </p:pic>
      <p:sp>
        <p:nvSpPr>
          <p:cNvPr id="7" name="Rectangle 6"/>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Benefits of CBE</a:t>
            </a:r>
          </a:p>
        </p:txBody>
      </p:sp>
      <p:pic>
        <p:nvPicPr>
          <p:cNvPr id="6" name="Picture 5">
            <a:extLst>
              <a:ext uri="{FF2B5EF4-FFF2-40B4-BE49-F238E27FC236}">
                <a16:creationId xmlns:a16="http://schemas.microsoft.com/office/drawing/2014/main" id="{A32EE3EE-3D81-7344-96A0-8A957564578E}"/>
              </a:ext>
            </a:extLst>
          </p:cNvPr>
          <p:cNvPicPr>
            <a:picLocks noChangeAspect="1"/>
          </p:cNvPicPr>
          <p:nvPr/>
        </p:nvPicPr>
        <p:blipFill>
          <a:blip r:embed="rId3"/>
          <a:stretch>
            <a:fillRect/>
          </a:stretch>
        </p:blipFill>
        <p:spPr>
          <a:xfrm>
            <a:off x="7897599" y="5524500"/>
            <a:ext cx="1155700" cy="1333500"/>
          </a:xfrm>
          <a:prstGeom prst="rect">
            <a:avLst/>
          </a:prstGeom>
        </p:spPr>
      </p:pic>
    </p:spTree>
    <p:extLst>
      <p:ext uri="{BB962C8B-B14F-4D97-AF65-F5344CB8AC3E}">
        <p14:creationId xmlns:p14="http://schemas.microsoft.com/office/powerpoint/2010/main" val="132146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spcBef>
                <a:spcPts val="1000"/>
              </a:spcBef>
              <a:spcAft>
                <a:spcPts val="2400"/>
              </a:spcAft>
              <a:buClrTx/>
              <a:buSzTx/>
              <a:defRPr/>
            </a:pPr>
            <a:r>
              <a:rPr lang="en-US" dirty="0">
                <a:solidFill>
                  <a:srgbClr val="E7E6E6">
                    <a:lumMod val="25000"/>
                  </a:srgbClr>
                </a:solidFill>
                <a:latin typeface="Arial" charset="0"/>
                <a:cs typeface="Arial" charset="0"/>
              </a:rPr>
              <a:t>How might CBE align with the what works in developmental education redesign ?</a:t>
            </a:r>
          </a:p>
          <a:p>
            <a:pPr>
              <a:lnSpc>
                <a:spcPct val="90000"/>
              </a:lnSpc>
              <a:spcBef>
                <a:spcPts val="1000"/>
              </a:spcBef>
              <a:spcAft>
                <a:spcPts val="2400"/>
              </a:spcAft>
              <a:buClrTx/>
              <a:buSzTx/>
              <a:defRPr/>
            </a:pPr>
            <a:r>
              <a:rPr lang="en-US" dirty="0">
                <a:solidFill>
                  <a:srgbClr val="E7E6E6">
                    <a:lumMod val="25000"/>
                  </a:srgbClr>
                </a:solidFill>
                <a:latin typeface="Arial" charset="0"/>
                <a:cs typeface="Arial" charset="0"/>
              </a:rPr>
              <a:t>What can we learn from existing pockets of innovation that resemble a CBE approach to developmental education?</a:t>
            </a:r>
          </a:p>
          <a:p>
            <a:pPr>
              <a:lnSpc>
                <a:spcPct val="90000"/>
              </a:lnSpc>
              <a:spcBef>
                <a:spcPts val="1000"/>
              </a:spcBef>
              <a:spcAft>
                <a:spcPts val="2400"/>
              </a:spcAft>
              <a:buClrTx/>
              <a:buSzTx/>
              <a:defRPr/>
            </a:pPr>
            <a:r>
              <a:rPr lang="en-US" dirty="0">
                <a:solidFill>
                  <a:srgbClr val="E7E6E6">
                    <a:lumMod val="25000"/>
                  </a:srgbClr>
                </a:solidFill>
                <a:latin typeface="Arial" panose="020B0604020202020204" pitchFamily="34" charset="0"/>
                <a:cs typeface="Arial" panose="020B0604020202020204" pitchFamily="34" charset="0"/>
              </a:rPr>
              <a:t>Where are the gaps in evidence?</a:t>
            </a:r>
          </a:p>
          <a:p>
            <a:pPr>
              <a:lnSpc>
                <a:spcPct val="90000"/>
              </a:lnSpc>
              <a:spcBef>
                <a:spcPts val="1000"/>
              </a:spcBef>
              <a:spcAft>
                <a:spcPts val="2400"/>
              </a:spcAft>
              <a:buClrTx/>
              <a:buSzTx/>
              <a:defRPr/>
            </a:pPr>
            <a:r>
              <a:rPr lang="en-US" dirty="0">
                <a:solidFill>
                  <a:srgbClr val="E7E6E6">
                    <a:lumMod val="25000"/>
                  </a:srgbClr>
                </a:solidFill>
                <a:latin typeface="Arial" charset="0"/>
                <a:cs typeface="Arial" charset="0"/>
              </a:rPr>
              <a:t>What can we draw upon to create the OER and frameworks to bring Dev Ed CBE to scale?</a:t>
            </a:r>
          </a:p>
          <a:p>
            <a:endParaRPr lang="en-US" dirty="0"/>
          </a:p>
        </p:txBody>
      </p:sp>
      <p:sp>
        <p:nvSpPr>
          <p:cNvPr id="5" name="Title 4"/>
          <p:cNvSpPr>
            <a:spLocks noGrp="1"/>
          </p:cNvSpPr>
          <p:nvPr>
            <p:ph type="title"/>
          </p:nvPr>
        </p:nvSpPr>
        <p:spPr>
          <a:xfrm>
            <a:off x="0" y="0"/>
            <a:ext cx="9143999"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Questions From the Field</a:t>
            </a:r>
          </a:p>
        </p:txBody>
      </p:sp>
      <p:pic>
        <p:nvPicPr>
          <p:cNvPr id="10" name="Picture 9">
            <a:extLst>
              <a:ext uri="{FF2B5EF4-FFF2-40B4-BE49-F238E27FC236}">
                <a16:creationId xmlns:a16="http://schemas.microsoft.com/office/drawing/2014/main" id="{A32EE3EE-3D81-7344-96A0-8A957564578E}"/>
              </a:ext>
            </a:extLst>
          </p:cNvPr>
          <p:cNvPicPr>
            <a:picLocks noChangeAspect="1"/>
          </p:cNvPicPr>
          <p:nvPr/>
        </p:nvPicPr>
        <p:blipFill>
          <a:blip r:embed="rId2"/>
          <a:stretch>
            <a:fillRect/>
          </a:stretch>
        </p:blipFill>
        <p:spPr>
          <a:xfrm>
            <a:off x="7897599" y="5524500"/>
            <a:ext cx="1155700" cy="1333500"/>
          </a:xfrm>
          <a:prstGeom prst="rect">
            <a:avLst/>
          </a:prstGeom>
        </p:spPr>
      </p:pic>
    </p:spTree>
    <p:extLst>
      <p:ext uri="{BB962C8B-B14F-4D97-AF65-F5344CB8AC3E}">
        <p14:creationId xmlns:p14="http://schemas.microsoft.com/office/powerpoint/2010/main" val="45381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5613" y="1819174"/>
            <a:ext cx="8229600" cy="5067181"/>
          </a:xfrm>
        </p:spPr>
        <p:txBody>
          <a:bodyPr>
            <a:noAutofit/>
          </a:bodyPr>
          <a:lstStyle/>
          <a:p>
            <a:pPr marL="0" indent="0">
              <a:buClr>
                <a:schemeClr val="tx2"/>
              </a:buClr>
              <a:buNone/>
            </a:pPr>
            <a:r>
              <a:rPr lang="en-US" b="1" dirty="0">
                <a:latin typeface="Arial" panose="020B0604020202020204" pitchFamily="34" charset="0"/>
                <a:cs typeface="Arial" panose="020B0604020202020204" pitchFamily="34" charset="0"/>
              </a:rPr>
              <a:t>Cheryl Martin</a:t>
            </a:r>
            <a:r>
              <a:rPr lang="en-US" dirty="0">
                <a:latin typeface="Arial" panose="020B0604020202020204" pitchFamily="34" charset="0"/>
                <a:cs typeface="Arial" panose="020B0604020202020204" pitchFamily="34" charset="0"/>
              </a:rPr>
              <a:t>, TAACCCT Program Manager, Division of Strategic Investments, Employment and Training Administration, U.S. Department of Labor</a:t>
            </a:r>
          </a:p>
          <a:p>
            <a:pPr marL="0" indent="0">
              <a:buClr>
                <a:schemeClr val="tx2"/>
              </a:buClr>
              <a:buNone/>
            </a:pPr>
            <a:endParaRPr lang="en-US" dirty="0">
              <a:latin typeface="Arial" panose="020B0604020202020204" pitchFamily="34" charset="0"/>
              <a:cs typeface="Arial" panose="020B0604020202020204" pitchFamily="34" charset="0"/>
            </a:endParaRPr>
          </a:p>
          <a:p>
            <a:pPr marL="0" indent="0">
              <a:buClr>
                <a:schemeClr val="tx2"/>
              </a:buClr>
              <a:buNone/>
            </a:pPr>
            <a:r>
              <a:rPr lang="en-US" b="1" dirty="0">
                <a:latin typeface="Arial" panose="020B0604020202020204" pitchFamily="34" charset="0"/>
                <a:cs typeface="Arial" panose="020B0604020202020204" pitchFamily="34" charset="0"/>
              </a:rPr>
              <a:t>Erin Berg</a:t>
            </a:r>
            <a:r>
              <a:rPr lang="en-US" dirty="0">
                <a:latin typeface="Arial" panose="020B0604020202020204" pitchFamily="34" charset="0"/>
                <a:cs typeface="Arial" panose="020B0604020202020204" pitchFamily="34" charset="0"/>
              </a:rPr>
              <a:t>,</a:t>
            </a:r>
            <a:r>
              <a:rPr lang="en-US" dirty="0"/>
              <a:t> Community College Program Specialist, Office of Career, Technical, and Adult Education, U.S. Department of Education</a:t>
            </a:r>
            <a:endParaRPr lang="en-US" sz="6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Moderators</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33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TAACCCT Model: Salt Lake Community College </a:t>
            </a:r>
          </a:p>
        </p:txBody>
      </p:sp>
      <p:sp>
        <p:nvSpPr>
          <p:cNvPr id="2" name="Content Placeholder 1"/>
          <p:cNvSpPr>
            <a:spLocks noGrp="1"/>
          </p:cNvSpPr>
          <p:nvPr>
            <p:ph idx="1"/>
          </p:nvPr>
        </p:nvSpPr>
        <p:spPr/>
        <p:txBody>
          <a:bodyPr/>
          <a:lstStyle/>
          <a:p>
            <a:pPr lvl="0">
              <a:lnSpc>
                <a:spcPct val="90000"/>
              </a:lnSpc>
              <a:spcBef>
                <a:spcPts val="1000"/>
              </a:spcBef>
              <a:spcAft>
                <a:spcPts val="2400"/>
              </a:spcAft>
              <a:buClrTx/>
              <a:buSzTx/>
              <a:buFont typeface="Arial" panose="020B0604020202020204" pitchFamily="34" charset="0"/>
              <a:buChar char="•"/>
              <a:defRPr/>
            </a:pPr>
            <a:r>
              <a:rPr lang="en-US" dirty="0">
                <a:solidFill>
                  <a:srgbClr val="E7E6E6">
                    <a:lumMod val="25000"/>
                  </a:srgbClr>
                </a:solidFill>
                <a:latin typeface="Arial" panose="020B0604020202020204" pitchFamily="34" charset="0"/>
                <a:cs typeface="Arial" panose="020B0604020202020204" pitchFamily="34" charset="0"/>
              </a:rPr>
              <a:t>College Academic Readiness (KCAR)</a:t>
            </a:r>
          </a:p>
          <a:p>
            <a:pPr lvl="0">
              <a:lnSpc>
                <a:spcPct val="90000"/>
              </a:lnSpc>
              <a:spcBef>
                <a:spcPts val="1000"/>
              </a:spcBef>
              <a:spcAft>
                <a:spcPts val="2400"/>
              </a:spcAft>
              <a:buClrTx/>
              <a:buSzTx/>
              <a:buFont typeface="Arial" panose="020B0604020202020204" pitchFamily="34" charset="0"/>
              <a:buChar char="•"/>
              <a:defRPr/>
            </a:pPr>
            <a:r>
              <a:rPr lang="en-US" dirty="0">
                <a:solidFill>
                  <a:srgbClr val="E7E6E6">
                    <a:lumMod val="25000"/>
                  </a:srgbClr>
                </a:solidFill>
                <a:latin typeface="Arial" panose="020B0604020202020204" pitchFamily="34" charset="0"/>
                <a:cs typeface="Arial" panose="020B0604020202020204" pitchFamily="34" charset="0"/>
              </a:rPr>
              <a:t>Lab-based, individualized, with flexible pacing supported by faculty</a:t>
            </a:r>
          </a:p>
          <a:p>
            <a:pPr lvl="0">
              <a:lnSpc>
                <a:spcPct val="90000"/>
              </a:lnSpc>
              <a:spcBef>
                <a:spcPts val="1000"/>
              </a:spcBef>
              <a:spcAft>
                <a:spcPts val="2400"/>
              </a:spcAft>
              <a:buClrTx/>
              <a:buSzTx/>
              <a:buFont typeface="Arial" panose="020B0604020202020204" pitchFamily="34" charset="0"/>
              <a:buChar char="•"/>
              <a:defRPr/>
            </a:pPr>
            <a:r>
              <a:rPr lang="en-US" dirty="0">
                <a:solidFill>
                  <a:srgbClr val="E7E6E6">
                    <a:lumMod val="25000"/>
                  </a:srgbClr>
                </a:solidFill>
                <a:latin typeface="Arial" panose="020B0604020202020204" pitchFamily="34" charset="0"/>
                <a:cs typeface="Arial" panose="020B0604020202020204" pitchFamily="34" charset="0"/>
              </a:rPr>
              <a:t>Open entry/open exit</a:t>
            </a:r>
          </a:p>
          <a:p>
            <a:pPr marL="0" indent="0">
              <a:buNone/>
            </a:pPr>
            <a:r>
              <a:rPr lang="en-US" sz="1400" dirty="0">
                <a:solidFill>
                  <a:schemeClr val="tx1"/>
                </a:solidFill>
                <a:latin typeface="Arial" panose="020B0604020202020204" pitchFamily="34" charset="0"/>
                <a:cs typeface="Arial" panose="020B0604020202020204" pitchFamily="34" charset="0"/>
              </a:rPr>
              <a:t>JFF Paper Series: Next Generation CBE</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hlinkClick r:id="rId2"/>
              </a:rPr>
              <a:t>http://www.jff.org/publications/next-generation-cbe-designing-competency-based-education-underprepared-college-learners</a:t>
            </a:r>
            <a:r>
              <a:rPr lang="en-US" sz="1400" dirty="0">
                <a:solidFill>
                  <a:schemeClr val="tx1"/>
                </a:solidFill>
                <a:latin typeface="Arial" panose="020B0604020202020204" pitchFamily="34" charset="0"/>
                <a:cs typeface="Arial" panose="020B0604020202020204" pitchFamily="34" charset="0"/>
              </a:rPr>
              <a:t>  </a:t>
            </a:r>
          </a:p>
          <a:p>
            <a:endParaRPr lang="en-US" dirty="0"/>
          </a:p>
        </p:txBody>
      </p:sp>
      <p:pic>
        <p:nvPicPr>
          <p:cNvPr id="6" name="Picture 5">
            <a:extLst>
              <a:ext uri="{FF2B5EF4-FFF2-40B4-BE49-F238E27FC236}">
                <a16:creationId xmlns:a16="http://schemas.microsoft.com/office/drawing/2014/main" id="{A32EE3EE-3D81-7344-96A0-8A957564578E}"/>
              </a:ext>
            </a:extLst>
          </p:cNvPr>
          <p:cNvPicPr>
            <a:picLocks noChangeAspect="1"/>
          </p:cNvPicPr>
          <p:nvPr/>
        </p:nvPicPr>
        <p:blipFill>
          <a:blip r:embed="rId3"/>
          <a:stretch>
            <a:fillRect/>
          </a:stretch>
        </p:blipFill>
        <p:spPr>
          <a:xfrm>
            <a:off x="7898800" y="5524500"/>
            <a:ext cx="1155700" cy="1333500"/>
          </a:xfrm>
          <a:prstGeom prst="rect">
            <a:avLst/>
          </a:prstGeom>
        </p:spPr>
      </p:pic>
    </p:spTree>
    <p:extLst>
      <p:ext uri="{BB962C8B-B14F-4D97-AF65-F5344CB8AC3E}">
        <p14:creationId xmlns:p14="http://schemas.microsoft.com/office/powerpoint/2010/main" val="87272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TAACCCT Model: State University of New York (SUNY) Empire State </a:t>
            </a:r>
          </a:p>
        </p:txBody>
      </p:sp>
      <p:sp>
        <p:nvSpPr>
          <p:cNvPr id="2" name="Content Placeholder 1"/>
          <p:cNvSpPr>
            <a:spLocks noGrp="1"/>
          </p:cNvSpPr>
          <p:nvPr>
            <p:ph idx="1"/>
          </p:nvPr>
        </p:nvSpPr>
        <p:spPr/>
        <p:txBody>
          <a:bodyPr>
            <a:normAutofit lnSpcReduction="10000"/>
          </a:bodyPr>
          <a:lstStyle/>
          <a:p>
            <a:pPr lvl="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Starts with rigorous prior learning assessment (PLA) to identify gaps. SUNY Empire State developed the Global Learning Qualifications Framework (GLQF) to cover eight learning domains</a:t>
            </a:r>
          </a:p>
          <a:p>
            <a:pPr lvl="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Faculty mentors use PLA results to engage in flexible degree planning</a:t>
            </a:r>
          </a:p>
          <a:p>
            <a:pPr lvl="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Students can opt in to customized independent study courses to fill in gaps</a:t>
            </a:r>
          </a:p>
          <a:p>
            <a:pPr marL="0" indent="0">
              <a:buNone/>
            </a:pPr>
            <a:r>
              <a:rPr lang="en-US" sz="1500" dirty="0">
                <a:solidFill>
                  <a:schemeClr val="tx1"/>
                </a:solidFill>
                <a:latin typeface="Arial" panose="020B0604020202020204" pitchFamily="34" charset="0"/>
                <a:cs typeface="Arial" panose="020B0604020202020204" pitchFamily="34" charset="0"/>
              </a:rPr>
              <a:t>JFF Paper Series: Next Generation CBE</a:t>
            </a:r>
            <a:br>
              <a:rPr lang="en-US" sz="1500" dirty="0">
                <a:solidFill>
                  <a:schemeClr val="tx1"/>
                </a:solidFill>
                <a:latin typeface="Arial" panose="020B0604020202020204" pitchFamily="34" charset="0"/>
                <a:cs typeface="Arial" panose="020B0604020202020204" pitchFamily="34" charset="0"/>
              </a:rPr>
            </a:br>
            <a:r>
              <a:rPr lang="en-US" sz="1500" dirty="0">
                <a:solidFill>
                  <a:schemeClr val="tx1"/>
                </a:solidFill>
                <a:latin typeface="Arial" panose="020B0604020202020204" pitchFamily="34" charset="0"/>
                <a:cs typeface="Arial" panose="020B0604020202020204" pitchFamily="34" charset="0"/>
                <a:hlinkClick r:id="rId2"/>
              </a:rPr>
              <a:t>http://www.jff.org/publications/next-generation-cbe-designing-competency-based-education-underprepared-college-learners</a:t>
            </a:r>
            <a:r>
              <a:rPr lang="en-US" sz="1500" dirty="0">
                <a:solidFill>
                  <a:schemeClr val="tx1"/>
                </a:solidFill>
                <a:latin typeface="Arial" panose="020B0604020202020204" pitchFamily="34" charset="0"/>
                <a:cs typeface="Arial" panose="020B0604020202020204" pitchFamily="34" charset="0"/>
              </a:rPr>
              <a:t>  </a:t>
            </a:r>
          </a:p>
          <a:p>
            <a:pPr lvl="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A32EE3EE-3D81-7344-96A0-8A957564578E}"/>
              </a:ext>
            </a:extLst>
          </p:cNvPr>
          <p:cNvPicPr>
            <a:picLocks noChangeAspect="1"/>
          </p:cNvPicPr>
          <p:nvPr/>
        </p:nvPicPr>
        <p:blipFill>
          <a:blip r:embed="rId3"/>
          <a:stretch>
            <a:fillRect/>
          </a:stretch>
        </p:blipFill>
        <p:spPr>
          <a:xfrm>
            <a:off x="7898800" y="5524500"/>
            <a:ext cx="1155700" cy="1333500"/>
          </a:xfrm>
          <a:prstGeom prst="rect">
            <a:avLst/>
          </a:prstGeom>
        </p:spPr>
      </p:pic>
    </p:spTree>
    <p:extLst>
      <p:ext uri="{BB962C8B-B14F-4D97-AF65-F5344CB8AC3E}">
        <p14:creationId xmlns:p14="http://schemas.microsoft.com/office/powerpoint/2010/main" val="112527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Existing National Frameworks </a:t>
            </a:r>
          </a:p>
        </p:txBody>
      </p:sp>
      <p:sp>
        <p:nvSpPr>
          <p:cNvPr id="9" name="Text Placeholder 2">
            <a:extLst>
              <a:ext uri="{FF2B5EF4-FFF2-40B4-BE49-F238E27FC236}">
                <a16:creationId xmlns:a16="http://schemas.microsoft.com/office/drawing/2014/main" id="{3AB98218-4608-4641-ADB7-CCBBF933C0A1}"/>
              </a:ext>
            </a:extLst>
          </p:cNvPr>
          <p:cNvSpPr txBox="1">
            <a:spLocks noGrp="1"/>
          </p:cNvSpPr>
          <p:nvPr>
            <p:ph idx="1"/>
          </p:nvPr>
        </p:nvSpPr>
        <p:spPr>
          <a:xfrm>
            <a:off x="549275" y="1828800"/>
            <a:ext cx="2273056" cy="3086100"/>
          </a:xfrm>
          <a:prstGeom prst="rect">
            <a:avLst/>
          </a:prstGeom>
          <a:solidFill>
            <a:srgbClr val="1BBC9C"/>
          </a:solidFill>
        </p:spPr>
        <p:txBody>
          <a:bodyPr/>
          <a:lstStyle>
            <a:lvl1pPr marL="0" indent="0" algn="l" defTabSz="914400" rtl="0" eaLnBrk="1" latinLnBrk="0" hangingPunct="1">
              <a:lnSpc>
                <a:spcPct val="90000"/>
              </a:lnSpc>
              <a:spcBef>
                <a:spcPts val="1000"/>
              </a:spcBef>
              <a:spcAft>
                <a:spcPts val="2400"/>
              </a:spcAft>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2400"/>
              </a:spcAft>
              <a:buClrTx/>
              <a:buSzTx/>
              <a:buFont typeface="Arial"/>
              <a:buNone/>
              <a:tabLst/>
              <a:defRPr/>
            </a:pPr>
            <a:r>
              <a:rPr kumimoji="0" lang="en-US" sz="2400" b="1" i="0" u="none" strike="noStrike" kern="1200" cap="none" spc="0" normalizeH="0" baseline="0" noProof="0" dirty="0">
                <a:ln>
                  <a:noFill/>
                </a:ln>
                <a:solidFill>
                  <a:srgbClr val="E7E6E6">
                    <a:lumMod val="25000"/>
                  </a:srgbClr>
                </a:solidFill>
                <a:effectLst/>
                <a:uLnTx/>
                <a:uFillTx/>
                <a:latin typeface="Arial" charset="0"/>
                <a:cs typeface="Arial" charset="0"/>
              </a:rPr>
              <a:t>K-12</a:t>
            </a:r>
            <a:r>
              <a:rPr kumimoji="0" lang="en-US" sz="2400" b="0" i="0" u="none" strike="noStrike" kern="1200" cap="none" spc="0" normalizeH="0" baseline="0" noProof="0" dirty="0">
                <a:ln>
                  <a:noFill/>
                </a:ln>
                <a:solidFill>
                  <a:srgbClr val="E7E6E6">
                    <a:lumMod val="25000"/>
                  </a:srgbClr>
                </a:solidFill>
                <a:effectLst/>
                <a:uLnTx/>
                <a:uFillTx/>
                <a:latin typeface="Arial" charset="0"/>
                <a:cs typeface="Arial" charset="0"/>
              </a:rPr>
              <a:t> </a:t>
            </a:r>
          </a:p>
          <a:p>
            <a:pPr marL="0" marR="0" lvl="0" indent="0" algn="l" defTabSz="914400" rtl="0" eaLnBrk="1" fontAlgn="auto" latinLnBrk="0" hangingPunct="1">
              <a:lnSpc>
                <a:spcPct val="90000"/>
              </a:lnSpc>
              <a:spcBef>
                <a:spcPts val="1000"/>
              </a:spcBef>
              <a:spcAft>
                <a:spcPts val="2400"/>
              </a:spcAft>
              <a:buClrTx/>
              <a:buSzTx/>
              <a:buFont typeface="Arial"/>
              <a:buNone/>
              <a:tabLst/>
              <a:defRPr/>
            </a:pPr>
            <a:r>
              <a:rPr lang="en-US" dirty="0">
                <a:solidFill>
                  <a:srgbClr val="E7E6E6">
                    <a:lumMod val="25000"/>
                  </a:srgbClr>
                </a:solidFill>
              </a:rPr>
              <a:t>College &amp; Career Readiness Competency Frameworks</a:t>
            </a:r>
          </a:p>
        </p:txBody>
      </p:sp>
      <p:sp>
        <p:nvSpPr>
          <p:cNvPr id="10" name="Text Placeholder 2">
            <a:extLst>
              <a:ext uri="{FF2B5EF4-FFF2-40B4-BE49-F238E27FC236}">
                <a16:creationId xmlns:a16="http://schemas.microsoft.com/office/drawing/2014/main" id="{3EB576AD-6178-5143-852B-18323965A753}"/>
              </a:ext>
            </a:extLst>
          </p:cNvPr>
          <p:cNvSpPr txBox="1">
            <a:spLocks/>
          </p:cNvSpPr>
          <p:nvPr/>
        </p:nvSpPr>
        <p:spPr>
          <a:xfrm>
            <a:off x="6480810" y="1828801"/>
            <a:ext cx="2374258" cy="3086100"/>
          </a:xfrm>
          <a:prstGeom prst="rect">
            <a:avLst/>
          </a:prstGeom>
          <a:solidFill>
            <a:srgbClr val="1BBC9C"/>
          </a:solidFill>
        </p:spPr>
        <p:txBody>
          <a:bodyPr/>
          <a:lstStyle>
            <a:lvl1pPr marL="0" indent="0" algn="l" defTabSz="914400" rtl="0" eaLnBrk="1" latinLnBrk="0" hangingPunct="1">
              <a:lnSpc>
                <a:spcPct val="90000"/>
              </a:lnSpc>
              <a:spcBef>
                <a:spcPts val="1000"/>
              </a:spcBef>
              <a:spcAft>
                <a:spcPts val="2400"/>
              </a:spcAft>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2400"/>
              </a:spcAft>
              <a:buClrTx/>
              <a:buSzTx/>
              <a:buFont typeface="Arial"/>
              <a:buNone/>
              <a:tabLst/>
              <a:defRPr/>
            </a:pPr>
            <a:r>
              <a:rPr kumimoji="0" lang="en-US" sz="2400" b="1" i="0" u="none" strike="noStrike" kern="1200" cap="none" spc="0" normalizeH="0" baseline="0" noProof="0" dirty="0">
                <a:ln>
                  <a:noFill/>
                </a:ln>
                <a:solidFill>
                  <a:srgbClr val="E7E6E6">
                    <a:lumMod val="25000"/>
                  </a:srgbClr>
                </a:solidFill>
                <a:effectLst/>
                <a:uLnTx/>
                <a:uFillTx/>
                <a:latin typeface="Arial" charset="0"/>
                <a:cs typeface="Arial" charset="0"/>
              </a:rPr>
              <a:t>Workforce</a:t>
            </a:r>
            <a:r>
              <a:rPr kumimoji="0" lang="en-US" sz="2400" b="0" i="0" u="none" strike="noStrike" kern="1200" cap="none" spc="0" normalizeH="0" baseline="0" noProof="0" dirty="0">
                <a:ln>
                  <a:noFill/>
                </a:ln>
                <a:solidFill>
                  <a:srgbClr val="E7E6E6">
                    <a:lumMod val="25000"/>
                  </a:srgbClr>
                </a:solidFill>
                <a:effectLst/>
                <a:uLnTx/>
                <a:uFillTx/>
                <a:latin typeface="Arial" charset="0"/>
                <a:cs typeface="Arial" charset="0"/>
              </a:rPr>
              <a:t> </a:t>
            </a:r>
          </a:p>
          <a:p>
            <a:pPr marL="0" marR="0" lvl="0" indent="0" algn="l" defTabSz="914400" rtl="0" eaLnBrk="1" fontAlgn="auto" latinLnBrk="0" hangingPunct="1">
              <a:lnSpc>
                <a:spcPct val="90000"/>
              </a:lnSpc>
              <a:spcBef>
                <a:spcPts val="1000"/>
              </a:spcBef>
              <a:spcAft>
                <a:spcPts val="2400"/>
              </a:spcAft>
              <a:buClrTx/>
              <a:buSzTx/>
              <a:buFont typeface="Arial"/>
              <a:buNone/>
              <a:tabLst/>
              <a:defRPr/>
            </a:pPr>
            <a:r>
              <a:rPr lang="en-US" dirty="0">
                <a:solidFill>
                  <a:srgbClr val="E7E6E6">
                    <a:lumMod val="25000"/>
                  </a:srgbClr>
                </a:solidFill>
              </a:rPr>
              <a:t>Industry and Occupational Competency  Frameworks</a:t>
            </a:r>
            <a:endParaRPr kumimoji="0" lang="en-US" sz="2400" b="0" i="0" u="none" strike="noStrike" kern="1200" cap="none" spc="0" normalizeH="0" baseline="0" noProof="0" dirty="0">
              <a:ln>
                <a:noFill/>
              </a:ln>
              <a:solidFill>
                <a:srgbClr val="E7E6E6">
                  <a:lumMod val="25000"/>
                </a:srgbClr>
              </a:solidFill>
              <a:effectLst/>
              <a:uLnTx/>
              <a:uFillTx/>
              <a:latin typeface="Arial" charset="0"/>
              <a:cs typeface="Arial" charset="0"/>
            </a:endParaRPr>
          </a:p>
        </p:txBody>
      </p:sp>
      <p:pic>
        <p:nvPicPr>
          <p:cNvPr id="6" name="Picture 5">
            <a:extLst>
              <a:ext uri="{FF2B5EF4-FFF2-40B4-BE49-F238E27FC236}">
                <a16:creationId xmlns:a16="http://schemas.microsoft.com/office/drawing/2014/main" id="{A32EE3EE-3D81-7344-96A0-8A957564578E}"/>
              </a:ext>
            </a:extLst>
          </p:cNvPr>
          <p:cNvPicPr>
            <a:picLocks noChangeAspect="1"/>
          </p:cNvPicPr>
          <p:nvPr/>
        </p:nvPicPr>
        <p:blipFill>
          <a:blip r:embed="rId2"/>
          <a:stretch>
            <a:fillRect/>
          </a:stretch>
        </p:blipFill>
        <p:spPr>
          <a:xfrm>
            <a:off x="7897599" y="5524500"/>
            <a:ext cx="1155700" cy="1333500"/>
          </a:xfrm>
          <a:prstGeom prst="rect">
            <a:avLst/>
          </a:prstGeom>
        </p:spPr>
      </p:pic>
    </p:spTree>
    <p:extLst>
      <p:ext uri="{BB962C8B-B14F-4D97-AF65-F5344CB8AC3E}">
        <p14:creationId xmlns:p14="http://schemas.microsoft.com/office/powerpoint/2010/main" val="276141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Existing National Frameworks </a:t>
            </a:r>
          </a:p>
        </p:txBody>
      </p:sp>
      <p:sp>
        <p:nvSpPr>
          <p:cNvPr id="6" name="Text Placeholder 2">
            <a:extLst>
              <a:ext uri="{FF2B5EF4-FFF2-40B4-BE49-F238E27FC236}">
                <a16:creationId xmlns:a16="http://schemas.microsoft.com/office/drawing/2014/main" id="{FCC73D70-E5EA-164D-A44E-FBBA1878A3EF}"/>
              </a:ext>
            </a:extLst>
          </p:cNvPr>
          <p:cNvSpPr txBox="1">
            <a:spLocks/>
          </p:cNvSpPr>
          <p:nvPr/>
        </p:nvSpPr>
        <p:spPr>
          <a:xfrm>
            <a:off x="3354705" y="1848706"/>
            <a:ext cx="2415540" cy="3097574"/>
          </a:xfrm>
          <a:prstGeom prst="rect">
            <a:avLst/>
          </a:prstGeom>
          <a:noFill/>
          <a:ln w="76200">
            <a:solidFill>
              <a:srgbClr val="1BBC9C"/>
            </a:solidFill>
            <a:prstDash val="dash"/>
          </a:ln>
        </p:spPr>
        <p:txBody>
          <a:bodyPr anchor="ctr"/>
          <a:lstStyle>
            <a:lvl1pPr marL="0" indent="0" algn="l" defTabSz="914400" rtl="0" eaLnBrk="1" latinLnBrk="0" hangingPunct="1">
              <a:lnSpc>
                <a:spcPct val="90000"/>
              </a:lnSpc>
              <a:spcBef>
                <a:spcPts val="1000"/>
              </a:spcBef>
              <a:spcAft>
                <a:spcPts val="2400"/>
              </a:spcAft>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2400"/>
              </a:spcAft>
              <a:buClrTx/>
              <a:buSzTx/>
              <a:buFont typeface="Arial"/>
              <a:buNone/>
              <a:tabLst/>
              <a:defRPr/>
            </a:pPr>
            <a:r>
              <a:rPr kumimoji="0" lang="en-US" sz="2400" b="1" i="0" u="none" strike="noStrike" kern="1200" cap="none" spc="0" normalizeH="0" baseline="0" noProof="0" dirty="0">
                <a:ln>
                  <a:noFill/>
                </a:ln>
                <a:solidFill>
                  <a:srgbClr val="E7E6E6">
                    <a:lumMod val="25000"/>
                  </a:srgbClr>
                </a:solidFill>
                <a:effectLst/>
                <a:uLnTx/>
                <a:uFillTx/>
                <a:latin typeface="Arial" charset="0"/>
                <a:cs typeface="Arial" charset="0"/>
              </a:rPr>
              <a:t>Developmental Education </a:t>
            </a:r>
            <a:r>
              <a:rPr lang="en-US" b="1" dirty="0">
                <a:solidFill>
                  <a:srgbClr val="E7E6E6">
                    <a:lumMod val="25000"/>
                  </a:srgbClr>
                </a:solidFill>
              </a:rPr>
              <a:t>Competency Framework</a:t>
            </a:r>
            <a:r>
              <a:rPr kumimoji="0" lang="en-US" sz="2400" b="0" i="0" u="none" strike="noStrike" kern="1200" cap="none" spc="0" normalizeH="0" baseline="0" noProof="0" dirty="0">
                <a:ln>
                  <a:noFill/>
                </a:ln>
                <a:solidFill>
                  <a:srgbClr val="E7E6E6">
                    <a:lumMod val="25000"/>
                  </a:srgbClr>
                </a:solidFill>
                <a:effectLst/>
                <a:uLnTx/>
                <a:uFillTx/>
                <a:latin typeface="Arial" charset="0"/>
                <a:cs typeface="Arial" charset="0"/>
              </a:rPr>
              <a:t> </a:t>
            </a:r>
          </a:p>
        </p:txBody>
      </p:sp>
      <p:pic>
        <p:nvPicPr>
          <p:cNvPr id="8" name="Picture 7">
            <a:extLst>
              <a:ext uri="{FF2B5EF4-FFF2-40B4-BE49-F238E27FC236}">
                <a16:creationId xmlns:a16="http://schemas.microsoft.com/office/drawing/2014/main" id="{A32EE3EE-3D81-7344-96A0-8A957564578E}"/>
              </a:ext>
            </a:extLst>
          </p:cNvPr>
          <p:cNvPicPr>
            <a:picLocks noChangeAspect="1"/>
          </p:cNvPicPr>
          <p:nvPr/>
        </p:nvPicPr>
        <p:blipFill>
          <a:blip r:embed="rId2"/>
          <a:stretch>
            <a:fillRect/>
          </a:stretch>
        </p:blipFill>
        <p:spPr>
          <a:xfrm>
            <a:off x="7897599" y="5524500"/>
            <a:ext cx="1155700" cy="1333500"/>
          </a:xfrm>
          <a:prstGeom prst="rect">
            <a:avLst/>
          </a:prstGeom>
        </p:spPr>
      </p:pic>
      <p:sp>
        <p:nvSpPr>
          <p:cNvPr id="11" name="Text Placeholder 2">
            <a:extLst>
              <a:ext uri="{FF2B5EF4-FFF2-40B4-BE49-F238E27FC236}">
                <a16:creationId xmlns:a16="http://schemas.microsoft.com/office/drawing/2014/main" id="{3AB98218-4608-4641-ADB7-CCBBF933C0A1}"/>
              </a:ext>
            </a:extLst>
          </p:cNvPr>
          <p:cNvSpPr txBox="1">
            <a:spLocks/>
          </p:cNvSpPr>
          <p:nvPr/>
        </p:nvSpPr>
        <p:spPr>
          <a:xfrm>
            <a:off x="549275" y="1828800"/>
            <a:ext cx="2273056" cy="3086100"/>
          </a:xfrm>
          <a:prstGeom prst="rect">
            <a:avLst/>
          </a:prstGeom>
          <a:solidFill>
            <a:srgbClr val="1BBC9C"/>
          </a:solidFill>
        </p:spPr>
        <p:txBody>
          <a:bodyPr vert="horz" lIns="91440" tIns="45720" rIns="91440" bIns="45720" rtlCol="0">
            <a:normAutofit/>
          </a:bodyPr>
          <a:lstStyle>
            <a:lvl1pPr marL="0" indent="0" algn="l" defTabSz="914400" rtl="0" eaLnBrk="1" latinLnBrk="0" hangingPunct="1">
              <a:lnSpc>
                <a:spcPct val="90000"/>
              </a:lnSpc>
              <a:spcBef>
                <a:spcPts val="1000"/>
              </a:spcBef>
              <a:spcAft>
                <a:spcPts val="2400"/>
              </a:spcAft>
              <a:buClr>
                <a:schemeClr val="accent1">
                  <a:lumMod val="60000"/>
                  <a:lumOff val="40000"/>
                </a:schemeClr>
              </a:buClr>
              <a:buSzPct val="110000"/>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Clr>
                <a:schemeClr val="accent1">
                  <a:lumMod val="75000"/>
                </a:schemeClr>
              </a:buClr>
              <a:buSzPct val="110000"/>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1">
                  <a:lumMod val="60000"/>
                  <a:lumOff val="40000"/>
                </a:schemeClr>
              </a:buClr>
              <a:buSzPct val="110000"/>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1">
                  <a:lumMod val="75000"/>
                </a:schemeClr>
              </a:buClr>
              <a:buSzPct val="110000"/>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60000"/>
                  <a:lumOff val="40000"/>
                </a:schemeClr>
              </a:buClr>
              <a:buSzPct val="110000"/>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SzPct val="110000"/>
              <a:buFont typeface="Arial"/>
              <a:buChar char="•"/>
              <a:defRPr 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lumMod val="60000"/>
                  <a:lumOff val="40000"/>
                </a:schemeClr>
              </a:buClr>
              <a:buSzPct val="110000"/>
              <a:buFont typeface="Arial"/>
              <a:buChar char="•"/>
              <a:defRPr 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SzPct val="110000"/>
              <a:buFont typeface="Arial"/>
              <a:buChar char="•"/>
              <a:defRPr 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lumMod val="60000"/>
                  <a:lumOff val="40000"/>
                </a:schemeClr>
              </a:buClr>
              <a:buSzPct val="110000"/>
              <a:buFont typeface="Arial"/>
              <a:buChar char="•"/>
              <a:defRPr lang="en-US" sz="1800" kern="1200">
                <a:solidFill>
                  <a:schemeClr val="tx1"/>
                </a:solidFill>
                <a:latin typeface="+mn-lt"/>
                <a:ea typeface="+mn-ea"/>
                <a:cs typeface="+mn-cs"/>
              </a:defRPr>
            </a:lvl9pPr>
          </a:lstStyle>
          <a:p>
            <a:pPr algn="ctr">
              <a:buClrTx/>
              <a:buSzTx/>
              <a:defRPr/>
            </a:pPr>
            <a:r>
              <a:rPr lang="en-US" b="1">
                <a:solidFill>
                  <a:srgbClr val="E7E6E6">
                    <a:lumMod val="25000"/>
                  </a:srgbClr>
                </a:solidFill>
              </a:rPr>
              <a:t>K-12</a:t>
            </a:r>
            <a:r>
              <a:rPr lang="en-US">
                <a:solidFill>
                  <a:srgbClr val="E7E6E6">
                    <a:lumMod val="25000"/>
                  </a:srgbClr>
                </a:solidFill>
              </a:rPr>
              <a:t> </a:t>
            </a:r>
          </a:p>
          <a:p>
            <a:pPr>
              <a:buClrTx/>
              <a:buSzTx/>
              <a:defRPr/>
            </a:pPr>
            <a:r>
              <a:rPr lang="en-US">
                <a:solidFill>
                  <a:srgbClr val="E7E6E6">
                    <a:lumMod val="25000"/>
                  </a:srgbClr>
                </a:solidFill>
              </a:rPr>
              <a:t>College &amp; Career Readiness Competency Frameworks</a:t>
            </a:r>
            <a:endParaRPr lang="en-US" dirty="0">
              <a:solidFill>
                <a:srgbClr val="E7E6E6">
                  <a:lumMod val="25000"/>
                </a:srgbClr>
              </a:solidFill>
            </a:endParaRPr>
          </a:p>
        </p:txBody>
      </p:sp>
      <p:sp>
        <p:nvSpPr>
          <p:cNvPr id="12" name="Text Placeholder 2">
            <a:extLst>
              <a:ext uri="{FF2B5EF4-FFF2-40B4-BE49-F238E27FC236}">
                <a16:creationId xmlns:a16="http://schemas.microsoft.com/office/drawing/2014/main" id="{3EB576AD-6178-5143-852B-18323965A753}"/>
              </a:ext>
            </a:extLst>
          </p:cNvPr>
          <p:cNvSpPr txBox="1">
            <a:spLocks/>
          </p:cNvSpPr>
          <p:nvPr/>
        </p:nvSpPr>
        <p:spPr>
          <a:xfrm>
            <a:off x="6480810" y="1828801"/>
            <a:ext cx="2374258" cy="3086100"/>
          </a:xfrm>
          <a:prstGeom prst="rect">
            <a:avLst/>
          </a:prstGeom>
          <a:solidFill>
            <a:srgbClr val="1BBC9C"/>
          </a:solidFill>
        </p:spPr>
        <p:txBody>
          <a:bodyPr/>
          <a:lstStyle>
            <a:lvl1pPr marL="0" indent="0" algn="l" defTabSz="914400" rtl="0" eaLnBrk="1" latinLnBrk="0" hangingPunct="1">
              <a:lnSpc>
                <a:spcPct val="90000"/>
              </a:lnSpc>
              <a:spcBef>
                <a:spcPts val="1000"/>
              </a:spcBef>
              <a:spcAft>
                <a:spcPts val="2400"/>
              </a:spcAft>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2400"/>
              </a:spcAft>
              <a:buClrTx/>
              <a:buSzTx/>
              <a:buFont typeface="Arial"/>
              <a:buNone/>
              <a:tabLst/>
              <a:defRPr/>
            </a:pPr>
            <a:r>
              <a:rPr kumimoji="0" lang="en-US" sz="2400" b="1" i="0" u="none" strike="noStrike" kern="1200" cap="none" spc="0" normalizeH="0" baseline="0" noProof="0" dirty="0">
                <a:ln>
                  <a:noFill/>
                </a:ln>
                <a:solidFill>
                  <a:srgbClr val="E7E6E6">
                    <a:lumMod val="25000"/>
                  </a:srgbClr>
                </a:solidFill>
                <a:effectLst/>
                <a:uLnTx/>
                <a:uFillTx/>
                <a:latin typeface="Arial" charset="0"/>
                <a:cs typeface="Arial" charset="0"/>
              </a:rPr>
              <a:t>Workforce</a:t>
            </a:r>
            <a:r>
              <a:rPr kumimoji="0" lang="en-US" sz="2400" b="0" i="0" u="none" strike="noStrike" kern="1200" cap="none" spc="0" normalizeH="0" baseline="0" noProof="0" dirty="0">
                <a:ln>
                  <a:noFill/>
                </a:ln>
                <a:solidFill>
                  <a:srgbClr val="E7E6E6">
                    <a:lumMod val="25000"/>
                  </a:srgbClr>
                </a:solidFill>
                <a:effectLst/>
                <a:uLnTx/>
                <a:uFillTx/>
                <a:latin typeface="Arial" charset="0"/>
                <a:cs typeface="Arial" charset="0"/>
              </a:rPr>
              <a:t> </a:t>
            </a:r>
          </a:p>
          <a:p>
            <a:pPr marL="0" marR="0" lvl="0" indent="0" algn="l" defTabSz="914400" rtl="0" eaLnBrk="1" fontAlgn="auto" latinLnBrk="0" hangingPunct="1">
              <a:lnSpc>
                <a:spcPct val="90000"/>
              </a:lnSpc>
              <a:spcBef>
                <a:spcPts val="1000"/>
              </a:spcBef>
              <a:spcAft>
                <a:spcPts val="2400"/>
              </a:spcAft>
              <a:buClrTx/>
              <a:buSzTx/>
              <a:buFont typeface="Arial"/>
              <a:buNone/>
              <a:tabLst/>
              <a:defRPr/>
            </a:pPr>
            <a:r>
              <a:rPr lang="en-US" dirty="0">
                <a:solidFill>
                  <a:srgbClr val="E7E6E6">
                    <a:lumMod val="25000"/>
                  </a:srgbClr>
                </a:solidFill>
              </a:rPr>
              <a:t>Industry and Occupational Competency  Frameworks</a:t>
            </a:r>
            <a:endParaRPr kumimoji="0" lang="en-US" sz="2400" b="0" i="0" u="none" strike="noStrike" kern="1200" cap="none" spc="0" normalizeH="0" baseline="0" noProof="0" dirty="0">
              <a:ln>
                <a:noFill/>
              </a:ln>
              <a:solidFill>
                <a:srgbClr val="E7E6E6">
                  <a:lumMod val="25000"/>
                </a:srgbClr>
              </a:solidFill>
              <a:effectLst/>
              <a:uLnTx/>
              <a:uFillTx/>
              <a:latin typeface="Arial" charset="0"/>
              <a:cs typeface="Arial" charset="0"/>
            </a:endParaRPr>
          </a:p>
        </p:txBody>
      </p:sp>
    </p:spTree>
    <p:extLst>
      <p:ext uri="{BB962C8B-B14F-4D97-AF65-F5344CB8AC3E}">
        <p14:creationId xmlns:p14="http://schemas.microsoft.com/office/powerpoint/2010/main" val="106609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696"/>
            <a:ext cx="9144001" cy="1124711"/>
          </a:xfrm>
          <a:prstGeom prst="rect">
            <a:avLst/>
          </a:prstGeom>
          <a:solidFill>
            <a:srgbClr val="1A356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0" y="-19985"/>
            <a:ext cx="4267200" cy="970614"/>
          </a:xfrm>
        </p:spPr>
        <p:txBody>
          <a:bodyPr/>
          <a:lstStyle/>
          <a:p>
            <a:r>
              <a:rPr lang="en-US" b="1" dirty="0">
                <a:solidFill>
                  <a:schemeClr val="bg1"/>
                </a:solidFill>
              </a:rPr>
              <a:t>Questions?</a:t>
            </a:r>
          </a:p>
        </p:txBody>
      </p:sp>
      <p:sp>
        <p:nvSpPr>
          <p:cNvPr id="5"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512" y="1123014"/>
            <a:ext cx="4106487" cy="57349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
        <p:nvSpPr>
          <p:cNvPr id="9" name="Content Placeholder 2"/>
          <p:cNvSpPr txBox="1">
            <a:spLocks/>
          </p:cNvSpPr>
          <p:nvPr/>
        </p:nvSpPr>
        <p:spPr>
          <a:xfrm>
            <a:off x="155574" y="1408213"/>
            <a:ext cx="4881937" cy="2236323"/>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ts val="0"/>
              </a:spcBef>
              <a:buNone/>
            </a:pPr>
            <a:r>
              <a:rPr lang="en-US" b="1" dirty="0">
                <a:latin typeface="Arial" panose="020B0604020202020204" pitchFamily="34" charset="0"/>
                <a:cs typeface="Arial" panose="020B0604020202020204" pitchFamily="34" charset="0"/>
              </a:rPr>
              <a:t>Joe Deegan</a:t>
            </a:r>
            <a:r>
              <a:rPr lang="en-US" dirty="0">
                <a:latin typeface="Arial" panose="020B0604020202020204" pitchFamily="34" charset="0"/>
                <a:cs typeface="Arial" panose="020B0604020202020204" pitchFamily="34" charset="0"/>
              </a:rPr>
              <a:t> </a:t>
            </a:r>
          </a:p>
          <a:p>
            <a:pPr marL="0" indent="0">
              <a:spcBef>
                <a:spcPts val="0"/>
              </a:spcBef>
              <a:buNone/>
            </a:pPr>
            <a:r>
              <a:rPr lang="en-US" dirty="0">
                <a:latin typeface="Arial" panose="020B0604020202020204" pitchFamily="34" charset="0"/>
                <a:cs typeface="Arial" panose="020B0604020202020204" pitchFamily="34" charset="0"/>
              </a:rPr>
              <a:t>Program Manager, </a:t>
            </a:r>
          </a:p>
          <a:p>
            <a:pPr marL="0" indent="0">
              <a:spcBef>
                <a:spcPts val="0"/>
              </a:spcBef>
              <a:buNone/>
            </a:pPr>
            <a:r>
              <a:rPr lang="en-US" dirty="0">
                <a:latin typeface="Arial" panose="020B0604020202020204" pitchFamily="34" charset="0"/>
                <a:cs typeface="Arial" panose="020B0604020202020204" pitchFamily="34" charset="0"/>
              </a:rPr>
              <a:t>Building Economic Opportunities Group, Jobs for the Future</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hlinkClick r:id="rId4"/>
              </a:rPr>
              <a:t>jdeegan@jff.org</a:t>
            </a:r>
            <a:r>
              <a:rPr lang="en-US" dirty="0">
                <a:latin typeface="Arial" panose="020B0604020202020204" pitchFamily="34" charset="0"/>
                <a:cs typeface="Arial" panose="020B0604020202020204" pitchFamily="34" charset="0"/>
              </a:rPr>
              <a:t> </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Lato Light" panose="020F0302020204030203" pitchFamily="34" charset="0"/>
            </a:endParaRPr>
          </a:p>
          <a:p>
            <a:pPr marL="0" indent="0">
              <a:spcBef>
                <a:spcPts val="0"/>
              </a:spcBef>
              <a:buFont typeface="Wingdings 2" pitchFamily="18" charset="2"/>
              <a:buNone/>
            </a:pPr>
            <a:endParaRPr lang="en-US" dirty="0">
              <a:latin typeface="Arial" panose="020B0604020202020204" pitchFamily="34" charset="0"/>
              <a:cs typeface="Arial" panose="020B0604020202020204" pitchFamily="34" charset="0"/>
            </a:endParaRPr>
          </a:p>
          <a:p>
            <a:pPr marL="0" indent="0">
              <a:spcBef>
                <a:spcPts val="0"/>
              </a:spcBef>
              <a:buFont typeface="Wingdings 2" pitchFamily="18" charset="2"/>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82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696"/>
            <a:ext cx="9144001" cy="1124711"/>
          </a:xfrm>
          <a:prstGeom prst="rect">
            <a:avLst/>
          </a:prstGeom>
          <a:solidFill>
            <a:srgbClr val="1A356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19985"/>
            <a:ext cx="9448800" cy="970614"/>
          </a:xfrm>
        </p:spPr>
        <p:txBody>
          <a:bodyPr/>
          <a:lstStyle/>
          <a:p>
            <a:r>
              <a:rPr lang="en-US" b="1" dirty="0">
                <a:solidFill>
                  <a:schemeClr val="bg1"/>
                </a:solidFill>
              </a:rPr>
              <a:t>Dev Ed and CBE at LFCC</a:t>
            </a:r>
          </a:p>
        </p:txBody>
      </p:sp>
      <p:sp>
        <p:nvSpPr>
          <p:cNvPr id="5"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p:cNvSpPr>
          <p:nvPr/>
        </p:nvSpPr>
        <p:spPr>
          <a:xfrm>
            <a:off x="0" y="2447993"/>
            <a:ext cx="9144000" cy="577341"/>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spcBef>
                <a:spcPts val="0"/>
              </a:spcBef>
              <a:buNone/>
            </a:pPr>
            <a:r>
              <a:rPr lang="en-US" sz="4000" b="1" dirty="0">
                <a:latin typeface="Arial" panose="020B0604020202020204" pitchFamily="34" charset="0"/>
                <a:cs typeface="Arial" panose="020B0604020202020204" pitchFamily="34" charset="0"/>
              </a:rPr>
              <a:t>How do Dev Ed &amp; CBE play out at </a:t>
            </a:r>
          </a:p>
          <a:p>
            <a:pPr marL="0" indent="0" algn="ctr">
              <a:spcBef>
                <a:spcPts val="0"/>
              </a:spcBef>
              <a:buNone/>
            </a:pPr>
            <a:r>
              <a:rPr lang="en-US" sz="4000" b="1" dirty="0">
                <a:latin typeface="Arial" panose="020B0604020202020204" pitchFamily="34" charset="0"/>
                <a:cs typeface="Arial" panose="020B0604020202020204" pitchFamily="34" charset="0"/>
              </a:rPr>
              <a:t>Lord Fairfax Community College?</a:t>
            </a:r>
          </a:p>
        </p:txBody>
      </p:sp>
    </p:spTree>
    <p:extLst>
      <p:ext uri="{BB962C8B-B14F-4D97-AF65-F5344CB8AC3E}">
        <p14:creationId xmlns:p14="http://schemas.microsoft.com/office/powerpoint/2010/main" val="201819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9485"/>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A Vision for CBE Using OER</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8">
            <a:extLst>
              <a:ext uri="{FF2B5EF4-FFF2-40B4-BE49-F238E27FC236}">
                <a16:creationId xmlns:a16="http://schemas.microsoft.com/office/drawing/2014/main" id="{45E169B3-BD6A-448D-9FCE-2225EF107EE8}"/>
              </a:ext>
            </a:extLst>
          </p:cNvPr>
          <p:cNvSpPr>
            <a:spLocks noGrp="1"/>
          </p:cNvSpPr>
          <p:nvPr>
            <p:ph idx="1"/>
          </p:nvPr>
        </p:nvSpPr>
        <p:spPr>
          <a:xfrm>
            <a:off x="455613" y="1217681"/>
            <a:ext cx="8229600" cy="3271157"/>
          </a:xfrm>
        </p:spPr>
        <p:txBody>
          <a:bodyPr>
            <a:no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Direct assessment CBE: New paradigm for learning that focuses on attainment of competencies regardless of delivery and time</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Potential for great savings in cost and time and reducing barriers to completion</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Takes PLA to the next level, looking forward in a personalized way</a:t>
            </a:r>
          </a:p>
          <a:p>
            <a:pPr lvl="1">
              <a:buFont typeface="Courier New" panose="02070309020205020404" pitchFamily="49" charset="0"/>
              <a:buChar char="o"/>
            </a:pPr>
            <a:r>
              <a:rPr lang="en-US" sz="1700" dirty="0">
                <a:latin typeface="Arial" panose="020B0604020202020204" pitchFamily="34" charset="0"/>
                <a:cs typeface="Arial" panose="020B0604020202020204" pitchFamily="34" charset="0"/>
              </a:rPr>
              <a:t>Captures how we really learn 24/7 on our smart phone with knowledge chunks</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Still need to ensure quality and use faculty in the discipline to create OER  </a:t>
            </a:r>
          </a:p>
          <a:p>
            <a:pPr lvl="1">
              <a:buFont typeface="Courier New" panose="02070309020205020404" pitchFamily="49" charset="0"/>
              <a:buChar char="o"/>
            </a:pPr>
            <a:r>
              <a:rPr lang="en-US" sz="1700" dirty="0">
                <a:latin typeface="Arial" panose="020B0604020202020204" pitchFamily="34" charset="0"/>
                <a:cs typeface="Arial" panose="020B0604020202020204" pitchFamily="34" charset="0"/>
              </a:rPr>
              <a:t>Use new Competency-Based Education Network’s Quality Standards, such as alignment with national competency frameworks</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Direct assessment is not course-based. Title IV aid is prohibited for PLA and for Dev Ed through direct assessment, so hybrid approach needed</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LFCC offered direct assessment in 7 programs with TAACCCT grant, then switched to course-based to increase enrollment and serve employers </a:t>
            </a:r>
          </a:p>
          <a:p>
            <a:pPr marL="0" indent="0">
              <a:buNone/>
              <a:defRPr/>
            </a:pPr>
            <a:endParaRPr lang="en-US" altLang="en-US" sz="1700" dirty="0">
              <a:cs typeface="Arial" panose="020B0604020202020204" pitchFamily="34" charset="0"/>
            </a:endParaRPr>
          </a:p>
        </p:txBody>
      </p:sp>
      <p:pic>
        <p:nvPicPr>
          <p:cNvPr id="8" name="Picture 7" descr="LFCC_Logo_2010_Reflex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16296" y="6308690"/>
            <a:ext cx="1577189" cy="704477"/>
          </a:xfrm>
          <a:prstGeom prst="rect">
            <a:avLst/>
          </a:prstGeom>
        </p:spPr>
      </p:pic>
    </p:spTree>
    <p:extLst>
      <p:ext uri="{BB962C8B-B14F-4D97-AF65-F5344CB8AC3E}">
        <p14:creationId xmlns:p14="http://schemas.microsoft.com/office/powerpoint/2010/main" val="118049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 y="239485"/>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Autofit/>
          </a:bodyPr>
          <a:lstStyle/>
          <a:p>
            <a:pPr algn="l"/>
            <a:r>
              <a:rPr lang="en-US" sz="3200" dirty="0">
                <a:solidFill>
                  <a:schemeClr val="bg1"/>
                </a:solidFill>
              </a:rPr>
              <a:t>Alternatives for ABE, Soft Skills, Dev Ed</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1E53E032-EA78-40BC-AF78-18C76CB65202}"/>
              </a:ext>
            </a:extLst>
          </p:cNvPr>
          <p:cNvSpPr>
            <a:spLocks noGrp="1"/>
          </p:cNvSpPr>
          <p:nvPr>
            <p:ph idx="1"/>
          </p:nvPr>
        </p:nvSpPr>
        <p:spPr>
          <a:xfrm>
            <a:off x="304800" y="1111357"/>
            <a:ext cx="8534400" cy="5307531"/>
          </a:xfrm>
        </p:spPr>
        <p:txBody>
          <a:bodyPr>
            <a:normAutofit fontScale="70000" lnSpcReduction="20000"/>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Knowledge to Work portal meets the continuum of learning, from ABE to associate degrees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Incorporates national competency frameworks for programs from variety of sources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Worked with AHIMA and created new model for IT in Healthcare with national certification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a:t>
            </a:r>
            <a:r>
              <a:rPr lang="en-US" dirty="0" err="1">
                <a:latin typeface="Arial" panose="020B0604020202020204" pitchFamily="34" charset="0"/>
                <a:cs typeface="Arial" panose="020B0604020202020204" pitchFamily="34" charset="0"/>
              </a:rPr>
              <a:t>PluggedInVA</a:t>
            </a:r>
            <a:r>
              <a:rPr lang="en-US" dirty="0">
                <a:latin typeface="Arial" panose="020B0604020202020204" pitchFamily="34" charset="0"/>
                <a:cs typeface="Arial" panose="020B0604020202020204" pitchFamily="34" charset="0"/>
              </a:rPr>
              <a:t> model, a TAACCCT grant success story for ABE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Part of Virginia Community College System redesign of Dev Ed, featuring: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new placement test</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use of modular approach to working on core competencies</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co-requisite courses</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contextualized math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multiple measures</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longitudinal tracking of success with gateway courses</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professional development of faculty and student services staff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creative commons practice materials</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early alerts</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case management</a:t>
            </a:r>
          </a:p>
          <a:p>
            <a:endParaRPr lang="en-US" altLang="en-US" dirty="0"/>
          </a:p>
        </p:txBody>
      </p:sp>
      <p:pic>
        <p:nvPicPr>
          <p:cNvPr id="11" name="Picture 10" descr="LFCC_Logo_2010_Reflex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16296" y="6153523"/>
            <a:ext cx="1577189" cy="704477"/>
          </a:xfrm>
          <a:prstGeom prst="rect">
            <a:avLst/>
          </a:prstGeom>
        </p:spPr>
      </p:pic>
    </p:spTree>
    <p:extLst>
      <p:ext uri="{BB962C8B-B14F-4D97-AF65-F5344CB8AC3E}">
        <p14:creationId xmlns:p14="http://schemas.microsoft.com/office/powerpoint/2010/main" val="186013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Identified OER with faculty and digital librarian and mapped to competencies for personalized learning for direct assessment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Created open source software for personalized learning plans, with case management and extended transcripts of competencies and courses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Moved plan software, competency frameworks, and OER links to web with free portal</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Spanish version available</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includes resources from Learning Registry, Merlot, </a:t>
            </a:r>
            <a:r>
              <a:rPr lang="en-US" dirty="0" err="1">
                <a:latin typeface="Arial" panose="020B0604020202020204" pitchFamily="34" charset="0"/>
                <a:cs typeface="Arial" panose="020B0604020202020204" pitchFamily="34" charset="0"/>
              </a:rPr>
              <a:t>SkillsCommons</a:t>
            </a:r>
            <a:r>
              <a:rPr lang="en-US" dirty="0">
                <a:latin typeface="Arial" panose="020B0604020202020204" pitchFamily="34" charset="0"/>
                <a:cs typeface="Arial" panose="020B0604020202020204" pitchFamily="34" charset="0"/>
              </a:rPr>
              <a:t>, OER Commons, and others</a:t>
            </a:r>
          </a:p>
          <a:p>
            <a:endParaRPr lang="en-US" dirty="0"/>
          </a:p>
        </p:txBody>
      </p:sp>
      <p:sp>
        <p:nvSpPr>
          <p:cNvPr id="5" name="Title 4"/>
          <p:cNvSpPr>
            <a:spLocks noGrp="1"/>
          </p:cNvSpPr>
          <p:nvPr>
            <p:ph type="title"/>
          </p:nvPr>
        </p:nvSpPr>
        <p:spPr>
          <a:xfrm>
            <a:off x="0" y="0"/>
            <a:ext cx="9140826" cy="973777"/>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bg1"/>
                </a:solidFill>
              </a:rPr>
              <a:t>Alternatives for ABE, Soft Skills, Dev Ed (cont.)</a:t>
            </a:r>
            <a:endParaRPr lang="en-US" sz="2800" dirty="0"/>
          </a:p>
        </p:txBody>
      </p:sp>
      <p:pic>
        <p:nvPicPr>
          <p:cNvPr id="6" name="Picture 5" descr="LFCC_Logo_2010_ReflexBlu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16296" y="6153523"/>
            <a:ext cx="1577189" cy="704477"/>
          </a:xfrm>
          <a:prstGeom prst="rect">
            <a:avLst/>
          </a:prstGeom>
        </p:spPr>
      </p:pic>
    </p:spTree>
    <p:extLst>
      <p:ext uri="{BB962C8B-B14F-4D97-AF65-F5344CB8AC3E}">
        <p14:creationId xmlns:p14="http://schemas.microsoft.com/office/powerpoint/2010/main" val="3277723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0059" y="1844820"/>
            <a:ext cx="4398075" cy="3471389"/>
          </a:xfrm>
          <a:prstGeom prst="rect">
            <a:avLst/>
          </a:prstGeom>
        </p:spPr>
      </p:pic>
      <p:pic>
        <p:nvPicPr>
          <p:cNvPr id="14" name="Picture 13"/>
          <p:cNvPicPr>
            <a:picLocks noChangeAspect="1"/>
          </p:cNvPicPr>
          <p:nvPr/>
        </p:nvPicPr>
        <p:blipFill rotWithShape="1">
          <a:blip r:embed="rId3" cstate="email">
            <a:extLst>
              <a:ext uri="{28A0092B-C50C-407E-A947-70E740481C1C}">
                <a14:useLocalDpi xmlns:a14="http://schemas.microsoft.com/office/drawing/2010/main" val="0"/>
              </a:ext>
            </a:extLst>
          </a:blip>
          <a:srcRect t="-1" b="-2539"/>
          <a:stretch/>
        </p:blipFill>
        <p:spPr>
          <a:xfrm>
            <a:off x="4329606" y="2643082"/>
            <a:ext cx="4258573" cy="2796895"/>
          </a:xfrm>
          <a:prstGeom prst="rect">
            <a:avLst/>
          </a:prstGeom>
          <a:solidFill>
            <a:schemeClr val="bg1"/>
          </a:solidFill>
          <a:ln>
            <a:solidFill>
              <a:schemeClr val="tx1">
                <a:lumMod val="50000"/>
                <a:lumOff val="50000"/>
              </a:schemeClr>
            </a:solidFill>
          </a:ln>
        </p:spPr>
      </p:pic>
      <p:pic>
        <p:nvPicPr>
          <p:cNvPr id="9" name="Picture 8"/>
          <p:cNvPicPr>
            <a:picLocks noChangeAspect="1"/>
          </p:cNvPicPr>
          <p:nvPr/>
        </p:nvPicPr>
        <p:blipFill>
          <a:blip r:embed="rId4" cstate="email">
            <a:biLevel thresh="25000"/>
            <a:extLst>
              <a:ext uri="{28A0092B-C50C-407E-A947-70E740481C1C}">
                <a14:useLocalDpi xmlns:a14="http://schemas.microsoft.com/office/drawing/2010/main" val="0"/>
              </a:ext>
            </a:extLst>
          </a:blip>
          <a:stretch>
            <a:fillRect/>
          </a:stretch>
        </p:blipFill>
        <p:spPr>
          <a:xfrm>
            <a:off x="7407137" y="5993531"/>
            <a:ext cx="1377897" cy="617127"/>
          </a:xfrm>
          <a:prstGeom prst="rect">
            <a:avLst/>
          </a:prstGeom>
        </p:spPr>
      </p:pic>
      <p:sp>
        <p:nvSpPr>
          <p:cNvPr id="15" name="Title 1"/>
          <p:cNvSpPr txBox="1">
            <a:spLocks/>
          </p:cNvSpPr>
          <p:nvPr/>
        </p:nvSpPr>
        <p:spPr>
          <a:xfrm>
            <a:off x="357915" y="715107"/>
            <a:ext cx="8427120" cy="674043"/>
          </a:xfrm>
          <a:prstGeom prst="rect">
            <a:avLst/>
          </a:prstGeom>
        </p:spPr>
        <p:txBody>
          <a:bodyPr vert="horz" lIns="121920" tIns="60960" rIns="121920" bIns="6096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solidFill>
                  <a:schemeClr val="bg1"/>
                </a:solidFill>
              </a:rPr>
              <a:t>KnowledgeToWork.com</a:t>
            </a:r>
          </a:p>
        </p:txBody>
      </p:sp>
      <p:sp>
        <p:nvSpPr>
          <p:cNvPr id="10" name="Rectangle 9"/>
          <p:cNvSpPr/>
          <p:nvPr/>
        </p:nvSpPr>
        <p:spPr>
          <a:xfrm>
            <a:off x="5099281" y="1787301"/>
            <a:ext cx="3559708" cy="800219"/>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467" b="1" dirty="0">
                <a:solidFill>
                  <a:schemeClr val="tx1">
                    <a:lumMod val="65000"/>
                    <a:lumOff val="35000"/>
                  </a:schemeClr>
                </a:solidFill>
              </a:rPr>
              <a:t>Use Free… Search then Sign Up. </a:t>
            </a:r>
          </a:p>
          <a:p>
            <a:r>
              <a:rPr lang="en-US" sz="1467" dirty="0">
                <a:solidFill>
                  <a:schemeClr val="tx1">
                    <a:lumMod val="65000"/>
                    <a:lumOff val="35000"/>
                  </a:schemeClr>
                </a:solidFill>
              </a:rPr>
              <a:t>Kick the tires, find what is useful </a:t>
            </a:r>
          </a:p>
          <a:p>
            <a:r>
              <a:rPr lang="en-US" sz="1467" dirty="0">
                <a:solidFill>
                  <a:schemeClr val="tx1">
                    <a:lumMod val="65000"/>
                    <a:lumOff val="35000"/>
                  </a:schemeClr>
                </a:solidFill>
              </a:rPr>
              <a:t>to your learning method.</a:t>
            </a:r>
          </a:p>
        </p:txBody>
      </p:sp>
      <p:sp>
        <p:nvSpPr>
          <p:cNvPr id="3" name="Rectangle 2"/>
          <p:cNvSpPr/>
          <p:nvPr/>
        </p:nvSpPr>
        <p:spPr>
          <a:xfrm>
            <a:off x="1797653" y="5001390"/>
            <a:ext cx="2020135" cy="31482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1" name="Rectangle 10"/>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rPr>
              <a:t>KnowledgeToWork.com</a:t>
            </a:r>
            <a:endParaRPr lang="en-US" sz="4000" dirty="0"/>
          </a:p>
        </p:txBody>
      </p:sp>
      <p:pic>
        <p:nvPicPr>
          <p:cNvPr id="16" name="Picture 15" descr="LFCC_Logo_2010_ReflexBlu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16296" y="6153523"/>
            <a:ext cx="1577189" cy="704477"/>
          </a:xfrm>
          <a:prstGeom prst="rect">
            <a:avLst/>
          </a:prstGeom>
        </p:spPr>
      </p:pic>
    </p:spTree>
    <p:extLst>
      <p:ext uri="{BB962C8B-B14F-4D97-AF65-F5344CB8AC3E}">
        <p14:creationId xmlns:p14="http://schemas.microsoft.com/office/powerpoint/2010/main" val="159446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16442" y="1174277"/>
            <a:ext cx="8805333" cy="5473494"/>
          </a:xfrm>
        </p:spPr>
        <p:txBody>
          <a:bodyPr>
            <a:noAutofit/>
          </a:bodyPr>
          <a:lstStyle/>
          <a:p>
            <a:pPr>
              <a:buClr>
                <a:schemeClr val="tx2"/>
              </a:buClr>
            </a:pPr>
            <a:r>
              <a:rPr lang="en-US" sz="2000" dirty="0">
                <a:latin typeface="Arial" panose="020B0604020202020204" pitchFamily="34" charset="0"/>
                <a:cs typeface="Arial" panose="020B0604020202020204" pitchFamily="34" charset="0"/>
              </a:rPr>
              <a:t>Learn about the use of open educational resources (OER) for competency-based education (CBE), including competency frameworks for a variety of career pathways, soft skills, and developmental education (Dev Ed), as well as the latest research on CBE and Dev Ed.</a:t>
            </a:r>
          </a:p>
          <a:p>
            <a:pPr>
              <a:buClr>
                <a:schemeClr val="tx2"/>
              </a:buClr>
            </a:pPr>
            <a:r>
              <a:rPr lang="en-US" sz="2000" dirty="0">
                <a:latin typeface="Arial" panose="020B0604020202020204" pitchFamily="34" charset="0"/>
                <a:cs typeface="Arial" panose="020B0604020202020204" pitchFamily="34" charset="0"/>
              </a:rPr>
              <a:t>The Knowledge to Work web portal featured in this webinar was funded in part though the </a:t>
            </a:r>
            <a:r>
              <a:rPr lang="en-US" sz="2000" u="sng" dirty="0">
                <a:latin typeface="Arial" panose="020B0604020202020204" pitchFamily="34" charset="0"/>
                <a:cs typeface="Arial" panose="020B0604020202020204" pitchFamily="34" charset="0"/>
                <a:hlinkClick r:id="rId3"/>
              </a:rPr>
              <a:t>Trade Adjustment Assistance Community College and Career Training (TAACCCT) program</a:t>
            </a:r>
            <a:r>
              <a:rPr lang="en-US" sz="2000" dirty="0">
                <a:latin typeface="Arial" panose="020B0604020202020204" pitchFamily="34" charset="0"/>
                <a:cs typeface="Arial" panose="020B0604020202020204" pitchFamily="34" charset="0"/>
              </a:rPr>
              <a:t>, a collaboration between the US Department of Labor and the US Department of Education.</a:t>
            </a:r>
          </a:p>
          <a:p>
            <a:pPr>
              <a:buClr>
                <a:schemeClr val="tx2"/>
              </a:buClr>
            </a:pPr>
            <a:r>
              <a:rPr lang="en-US" sz="2000" dirty="0">
                <a:latin typeface="Arial" panose="020B0604020202020204" pitchFamily="34" charset="0"/>
                <a:cs typeface="Arial" panose="020B0604020202020204" pitchFamily="34" charset="0"/>
              </a:rPr>
              <a:t>Part of a webinar series showcasing strategies and resources developed by community colleges that are of broad interest to educational institutions engaged in career-focused education and training. </a:t>
            </a: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About this Webinar</a:t>
            </a:r>
          </a:p>
        </p:txBody>
      </p:sp>
      <p:sp>
        <p:nvSpPr>
          <p:cNvPr id="7" name="Rectangle 6"/>
          <p:cNvSpPr/>
          <p:nvPr/>
        </p:nvSpPr>
        <p:spPr>
          <a:xfrm>
            <a:off x="322060" y="1230315"/>
            <a:ext cx="313266" cy="276249"/>
          </a:xfrm>
          <a:prstGeom prst="rect">
            <a:avLst/>
          </a:prstGeom>
          <a:solidFill>
            <a:schemeClr val="tx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16442" y="2772424"/>
            <a:ext cx="313266" cy="276249"/>
          </a:xfrm>
          <a:prstGeom prst="rect">
            <a:avLst/>
          </a:prstGeom>
          <a:solidFill>
            <a:schemeClr val="tx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14732" y="4162123"/>
            <a:ext cx="313266" cy="276249"/>
          </a:xfrm>
          <a:prstGeom prst="rect">
            <a:avLst/>
          </a:prstGeom>
          <a:solidFill>
            <a:schemeClr val="tx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7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5400000">
            <a:off x="1885345" y="-1204152"/>
            <a:ext cx="5372259" cy="8427120"/>
          </a:xfrm>
          <a:prstGeom prst="round2SameRect">
            <a:avLst>
              <a:gd name="adj1" fmla="val 0"/>
              <a:gd name="adj2" fmla="val 0"/>
            </a:avLst>
          </a:prstGeom>
          <a:solidFill>
            <a:schemeClr val="bg1"/>
          </a:solidFill>
          <a:ln w="0">
            <a:noFill/>
          </a:ln>
        </p:spPr>
        <p:style>
          <a:lnRef idx="1">
            <a:schemeClr val="dk1"/>
          </a:lnRef>
          <a:fillRef idx="3">
            <a:schemeClr val="dk1"/>
          </a:fillRef>
          <a:effectRef idx="2">
            <a:schemeClr val="dk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noFill/>
            </a:endParaRPr>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val="0"/>
              </a:ext>
            </a:extLst>
          </a:blip>
          <a:stretch>
            <a:fillRect/>
          </a:stretch>
        </p:blipFill>
        <p:spPr>
          <a:xfrm>
            <a:off x="7407137" y="5993531"/>
            <a:ext cx="1377897" cy="617127"/>
          </a:xfrm>
          <a:prstGeom prst="rect">
            <a:avLst/>
          </a:prstGeom>
        </p:spPr>
      </p:pic>
      <p:pic>
        <p:nvPicPr>
          <p:cNvPr id="13" name="Picture 12"/>
          <p:cNvPicPr>
            <a:picLocks noChangeAspect="1"/>
          </p:cNvPicPr>
          <p:nvPr/>
        </p:nvPicPr>
        <p:blipFill>
          <a:blip r:embed="rId3"/>
          <a:stretch>
            <a:fillRect/>
          </a:stretch>
        </p:blipFill>
        <p:spPr>
          <a:xfrm>
            <a:off x="477410" y="1611105"/>
            <a:ext cx="5026324" cy="3973324"/>
          </a:xfrm>
          <a:prstGeom prst="rect">
            <a:avLst/>
          </a:prstGeom>
        </p:spPr>
      </p:pic>
      <p:sp>
        <p:nvSpPr>
          <p:cNvPr id="14" name="Rectangle 13"/>
          <p:cNvSpPr/>
          <p:nvPr/>
        </p:nvSpPr>
        <p:spPr>
          <a:xfrm>
            <a:off x="4398241" y="1979425"/>
            <a:ext cx="4207353" cy="1446935"/>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467" dirty="0">
                <a:solidFill>
                  <a:schemeClr val="tx1">
                    <a:lumMod val="65000"/>
                    <a:lumOff val="35000"/>
                  </a:schemeClr>
                </a:solidFill>
              </a:rPr>
              <a:t>We will automatically load competencies associated with the credential they select into their Learning Plan. Plus, they can create “Custom Goals” within their plan and select individual competencies they want to learn.</a:t>
            </a:r>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val="0"/>
              </a:ext>
            </a:extLst>
          </a:blip>
          <a:srcRect l="3982" t="25573" r="4006" b="6066"/>
          <a:stretch/>
        </p:blipFill>
        <p:spPr>
          <a:xfrm>
            <a:off x="4003387" y="3224316"/>
            <a:ext cx="4707764" cy="2121345"/>
          </a:xfrm>
          <a:prstGeom prst="rect">
            <a:avLst/>
          </a:prstGeom>
        </p:spPr>
      </p:pic>
      <p:sp>
        <p:nvSpPr>
          <p:cNvPr id="17" name="Right Arrow 16"/>
          <p:cNvSpPr/>
          <p:nvPr/>
        </p:nvSpPr>
        <p:spPr>
          <a:xfrm>
            <a:off x="3390621" y="3393081"/>
            <a:ext cx="711943" cy="46276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8" name="Rectangle 17"/>
          <p:cNvSpPr/>
          <p:nvPr/>
        </p:nvSpPr>
        <p:spPr>
          <a:xfrm>
            <a:off x="742952" y="3505201"/>
            <a:ext cx="2573785" cy="209551"/>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19" name="Rectangle 18"/>
          <p:cNvSpPr/>
          <p:nvPr/>
        </p:nvSpPr>
        <p:spPr>
          <a:xfrm>
            <a:off x="4172801" y="3597766"/>
            <a:ext cx="1404817" cy="179338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20" name="Rectangle 19"/>
          <p:cNvSpPr/>
          <p:nvPr/>
        </p:nvSpPr>
        <p:spPr>
          <a:xfrm>
            <a:off x="2172374" y="2068303"/>
            <a:ext cx="4798201" cy="2947816"/>
          </a:xfrm>
          <a:prstGeom prst="rect">
            <a:avLst/>
          </a:prstGeom>
          <a:solidFill>
            <a:schemeClr val="accent1">
              <a:lumMod val="20000"/>
              <a:lumOff val="80000"/>
            </a:schemeClr>
          </a:solid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00" b="1" dirty="0">
                <a:solidFill>
                  <a:schemeClr val="tx1">
                    <a:lumMod val="65000"/>
                    <a:lumOff val="35000"/>
                  </a:schemeClr>
                </a:solidFill>
              </a:rPr>
              <a:t>Loading competencies for credentials:</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AAS Health Information Management</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AAS Information Systems Technology with Cyber Security</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AAS Information Systems Technology with Networking Specialist</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AHIMA Foundation Clinical Documentation Improvement Specialist</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AHIMA Foundation Health Information Management Business Analyst</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AHIMA Foundation Health Information Management Data Analyst</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AHIMA Foundation Hospital/Facility Coder</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Certificate in Office Systems Assistant</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CSC in Cyber Security</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CSC in Hospital Facility Coding</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CSC in Information Processing Technician</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CSC in Networking Specialist</a:t>
            </a:r>
          </a:p>
          <a:p>
            <a:pPr marL="121917" indent="-121917">
              <a:spcBef>
                <a:spcPts val="267"/>
              </a:spcBef>
              <a:buFont typeface="Arial" panose="020B0604020202020204" pitchFamily="34" charset="0"/>
              <a:buChar char="•"/>
            </a:pPr>
            <a:r>
              <a:rPr lang="en-US" sz="1067" dirty="0">
                <a:solidFill>
                  <a:schemeClr val="tx1">
                    <a:lumMod val="65000"/>
                    <a:lumOff val="35000"/>
                  </a:schemeClr>
                </a:solidFill>
              </a:rPr>
              <a:t>IAAP Certified Administrative Professional (CAP) Exam</a:t>
            </a:r>
          </a:p>
        </p:txBody>
      </p:sp>
      <p:sp>
        <p:nvSpPr>
          <p:cNvPr id="21" name="Rectangle 20"/>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rPr>
              <a:t>Sign Up Free… Load Competencies</a:t>
            </a:r>
          </a:p>
        </p:txBody>
      </p:sp>
      <p:pic>
        <p:nvPicPr>
          <p:cNvPr id="22" name="Picture 21" descr="LFCC_Logo_2010_ReflexBlu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16296" y="6153523"/>
            <a:ext cx="1577189" cy="704477"/>
          </a:xfrm>
          <a:prstGeom prst="rect">
            <a:avLst/>
          </a:prstGeom>
        </p:spPr>
      </p:pic>
    </p:spTree>
    <p:extLst>
      <p:ext uri="{BB962C8B-B14F-4D97-AF65-F5344CB8AC3E}">
        <p14:creationId xmlns:p14="http://schemas.microsoft.com/office/powerpoint/2010/main" val="39251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rot="5400000">
            <a:off x="1818869" y="-1203604"/>
            <a:ext cx="5372259" cy="8427120"/>
          </a:xfrm>
          <a:prstGeom prst="round2SameRect">
            <a:avLst>
              <a:gd name="adj1" fmla="val 0"/>
              <a:gd name="adj2" fmla="val 0"/>
            </a:avLst>
          </a:prstGeom>
          <a:solidFill>
            <a:schemeClr val="bg1"/>
          </a:solidFill>
          <a:ln w="0">
            <a:noFill/>
          </a:ln>
        </p:spPr>
        <p:style>
          <a:lnRef idx="1">
            <a:schemeClr val="dk1"/>
          </a:lnRef>
          <a:fillRef idx="3">
            <a:schemeClr val="dk1"/>
          </a:fillRef>
          <a:effectRef idx="2">
            <a:schemeClr val="dk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noFill/>
            </a:endParaRPr>
          </a:p>
        </p:txBody>
      </p:sp>
      <p:pic>
        <p:nvPicPr>
          <p:cNvPr id="6" name="Picture 5"/>
          <p:cNvPicPr>
            <a:picLocks noChangeAspect="1"/>
          </p:cNvPicPr>
          <p:nvPr/>
        </p:nvPicPr>
        <p:blipFill>
          <a:blip r:embed="rId2" cstate="email">
            <a:biLevel thresh="25000"/>
            <a:extLst>
              <a:ext uri="{28A0092B-C50C-407E-A947-70E740481C1C}">
                <a14:useLocalDpi xmlns:a14="http://schemas.microsoft.com/office/drawing/2010/main" val="0"/>
              </a:ext>
            </a:extLst>
          </a:blip>
          <a:stretch>
            <a:fillRect/>
          </a:stretch>
        </p:blipFill>
        <p:spPr>
          <a:xfrm>
            <a:off x="7407137" y="5993531"/>
            <a:ext cx="1377897" cy="617127"/>
          </a:xfrm>
          <a:prstGeom prst="rect">
            <a:avLst/>
          </a:prstGeom>
        </p:spPr>
      </p:pic>
      <p:pic>
        <p:nvPicPr>
          <p:cNvPr id="11" name="Picture 10"/>
          <p:cNvPicPr>
            <a:picLocks noChangeAspect="1"/>
          </p:cNvPicPr>
          <p:nvPr/>
        </p:nvPicPr>
        <p:blipFill>
          <a:blip r:embed="rId3"/>
          <a:stretch>
            <a:fillRect/>
          </a:stretch>
        </p:blipFill>
        <p:spPr>
          <a:xfrm>
            <a:off x="427815" y="1665946"/>
            <a:ext cx="4077183" cy="3629417"/>
          </a:xfrm>
          <a:prstGeom prst="rect">
            <a:avLst/>
          </a:prstGeom>
        </p:spPr>
      </p:pic>
      <p:pic>
        <p:nvPicPr>
          <p:cNvPr id="12" name="Picture 11"/>
          <p:cNvPicPr>
            <a:picLocks noChangeAspect="1"/>
          </p:cNvPicPr>
          <p:nvPr/>
        </p:nvPicPr>
        <p:blipFill>
          <a:blip r:embed="rId4"/>
          <a:stretch>
            <a:fillRect/>
          </a:stretch>
        </p:blipFill>
        <p:spPr>
          <a:xfrm>
            <a:off x="4731002" y="1660145"/>
            <a:ext cx="3987029" cy="2949527"/>
          </a:xfrm>
          <a:prstGeom prst="rect">
            <a:avLst/>
          </a:prstGeom>
        </p:spPr>
      </p:pic>
      <p:sp>
        <p:nvSpPr>
          <p:cNvPr id="13" name="Bent Arrow 12"/>
          <p:cNvSpPr/>
          <p:nvPr/>
        </p:nvSpPr>
        <p:spPr>
          <a:xfrm>
            <a:off x="3454483" y="2655981"/>
            <a:ext cx="1451104" cy="732528"/>
          </a:xfrm>
          <a:prstGeom prst="bentArrow">
            <a:avLst>
              <a:gd name="adj1" fmla="val 25000"/>
              <a:gd name="adj2" fmla="val 23785"/>
              <a:gd name="adj3" fmla="val 25000"/>
              <a:gd name="adj4" fmla="val 43750"/>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solidFill>
                <a:schemeClr val="tx1"/>
              </a:solidFill>
            </a:endParaRPr>
          </a:p>
        </p:txBody>
      </p:sp>
      <p:sp>
        <p:nvSpPr>
          <p:cNvPr id="15" name="Title 1"/>
          <p:cNvSpPr txBox="1">
            <a:spLocks/>
          </p:cNvSpPr>
          <p:nvPr/>
        </p:nvSpPr>
        <p:spPr>
          <a:xfrm>
            <a:off x="357915" y="715107"/>
            <a:ext cx="8427120" cy="674043"/>
          </a:xfrm>
          <a:prstGeom prst="rect">
            <a:avLst/>
          </a:prstGeom>
        </p:spPr>
        <p:txBody>
          <a:bodyPr vert="horz" lIns="121920" tIns="60960" rIns="121920" bIns="6096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dirty="0">
                <a:solidFill>
                  <a:schemeClr val="bg1"/>
                </a:solidFill>
              </a:rPr>
              <a:t>Click Competency, Launch Search</a:t>
            </a:r>
          </a:p>
        </p:txBody>
      </p:sp>
      <p:sp>
        <p:nvSpPr>
          <p:cNvPr id="18" name="Rectangle 17"/>
          <p:cNvSpPr/>
          <p:nvPr/>
        </p:nvSpPr>
        <p:spPr>
          <a:xfrm>
            <a:off x="4280549" y="4783272"/>
            <a:ext cx="4437481" cy="707694"/>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333" dirty="0">
                <a:solidFill>
                  <a:schemeClr val="tx1">
                    <a:lumMod val="65000"/>
                    <a:lumOff val="35000"/>
                  </a:schemeClr>
                </a:solidFill>
                <a:latin typeface="Arial" panose="020B0604020202020204" pitchFamily="34" charset="0"/>
                <a:cs typeface="Arial" panose="020B0604020202020204" pitchFamily="34" charset="0"/>
              </a:rPr>
              <a:t>When users click a competency in their Learning Plan, </a:t>
            </a:r>
          </a:p>
          <a:p>
            <a:r>
              <a:rPr lang="en-US" sz="1333" dirty="0">
                <a:solidFill>
                  <a:schemeClr val="tx1">
                    <a:lumMod val="65000"/>
                    <a:lumOff val="35000"/>
                  </a:schemeClr>
                </a:solidFill>
                <a:latin typeface="Arial" panose="020B0604020202020204" pitchFamily="34" charset="0"/>
                <a:cs typeface="Arial" panose="020B0604020202020204" pitchFamily="34" charset="0"/>
              </a:rPr>
              <a:t>it launches a new search displaying the learning resources that are aligned to that competency.</a:t>
            </a:r>
          </a:p>
        </p:txBody>
      </p:sp>
      <p:sp>
        <p:nvSpPr>
          <p:cNvPr id="10" name="Rectangle 9"/>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rPr>
              <a:t>Click Competency, Launch Search</a:t>
            </a:r>
          </a:p>
        </p:txBody>
      </p:sp>
      <p:pic>
        <p:nvPicPr>
          <p:cNvPr id="17" name="Picture 16" descr="LFCC_Logo_2010_ReflexBlu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16296" y="6153523"/>
            <a:ext cx="1577189" cy="704477"/>
          </a:xfrm>
          <a:prstGeom prst="rect">
            <a:avLst/>
          </a:prstGeom>
        </p:spPr>
      </p:pic>
    </p:spTree>
    <p:extLst>
      <p:ext uri="{BB962C8B-B14F-4D97-AF65-F5344CB8AC3E}">
        <p14:creationId xmlns:p14="http://schemas.microsoft.com/office/powerpoint/2010/main" val="39700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424354"/>
            <a:ext cx="8042276" cy="4519247"/>
          </a:xfrm>
        </p:spPr>
        <p:txBody>
          <a:bodyPr>
            <a:normAutofit fontScale="25000" lnSpcReduction="20000"/>
          </a:bodyPr>
          <a:lstStyle/>
          <a:p>
            <a:pPr marL="285750" indent="-285750">
              <a:buFont typeface="Arial" panose="020B0604020202020204" pitchFamily="34" charset="0"/>
              <a:buChar char="•"/>
            </a:pPr>
            <a:r>
              <a:rPr lang="en-US" sz="7200" dirty="0">
                <a:solidFill>
                  <a:schemeClr val="tx1"/>
                </a:solidFill>
                <a:latin typeface="Arial" panose="020B0604020202020204" pitchFamily="34" charset="0"/>
                <a:cs typeface="Arial" panose="020B0604020202020204" pitchFamily="34" charset="0"/>
              </a:rPr>
              <a:t>Created special collections with one for dev ed. Use icon or filter by subject in search menu</a:t>
            </a:r>
            <a:br>
              <a:rPr lang="en-US" sz="7200" dirty="0">
                <a:solidFill>
                  <a:schemeClr val="tx1"/>
                </a:solidFill>
                <a:latin typeface="Arial" panose="020B0604020202020204" pitchFamily="34" charset="0"/>
                <a:cs typeface="Arial" panose="020B0604020202020204" pitchFamily="34" charset="0"/>
              </a:rPr>
            </a:br>
            <a:br>
              <a:rPr lang="en-US" sz="7200" dirty="0">
                <a:solidFill>
                  <a:schemeClr val="tx1"/>
                </a:solidFill>
                <a:latin typeface="Arial" panose="020B0604020202020204" pitchFamily="34" charset="0"/>
                <a:cs typeface="Arial" panose="020B0604020202020204" pitchFamily="34" charset="0"/>
              </a:rPr>
            </a:br>
            <a:br>
              <a:rPr lang="en-US" sz="7200" dirty="0">
                <a:solidFill>
                  <a:schemeClr val="tx1"/>
                </a:solidFill>
                <a:latin typeface="Arial" panose="020B0604020202020204" pitchFamily="34" charset="0"/>
                <a:cs typeface="Arial" panose="020B0604020202020204" pitchFamily="34" charset="0"/>
              </a:rPr>
            </a:br>
            <a:br>
              <a:rPr lang="en-US" sz="7200" dirty="0">
                <a:solidFill>
                  <a:schemeClr val="tx1"/>
                </a:solidFill>
                <a:latin typeface="Arial" panose="020B0604020202020204" pitchFamily="34" charset="0"/>
                <a:cs typeface="Arial" panose="020B0604020202020204" pitchFamily="34" charset="0"/>
              </a:rPr>
            </a:br>
            <a:endParaRPr lang="en-US" sz="72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7200" dirty="0">
                <a:solidFill>
                  <a:schemeClr val="tx1"/>
                </a:solidFill>
                <a:latin typeface="Arial" panose="020B0604020202020204" pitchFamily="34" charset="0"/>
                <a:cs typeface="Arial" panose="020B0604020202020204" pitchFamily="34" charset="0"/>
              </a:rPr>
              <a:t>No clear Dev Ed competency framework to adopt </a:t>
            </a:r>
            <a:r>
              <a:rPr lang="en-US" sz="7200" i="1" dirty="0">
                <a:solidFill>
                  <a:schemeClr val="tx1"/>
                </a:solidFill>
                <a:latin typeface="Arial" panose="020B0604020202020204" pitchFamily="34" charset="0"/>
                <a:cs typeface="Arial" panose="020B0604020202020204" pitchFamily="34" charset="0"/>
              </a:rPr>
              <a:t>yet </a:t>
            </a:r>
          </a:p>
          <a:p>
            <a:pPr marL="285750" indent="-285750">
              <a:buFont typeface="Arial" panose="020B0604020202020204" pitchFamily="34" charset="0"/>
              <a:buChar char="•"/>
            </a:pPr>
            <a:r>
              <a:rPr lang="en-US" sz="7200" dirty="0">
                <a:solidFill>
                  <a:schemeClr val="tx1"/>
                </a:solidFill>
                <a:latin typeface="Arial" panose="020B0604020202020204" pitchFamily="34" charset="0"/>
                <a:cs typeface="Arial" panose="020B0604020202020204" pitchFamily="34" charset="0"/>
              </a:rPr>
              <a:t>Six+ subjects/topics with OER, including:</a:t>
            </a:r>
          </a:p>
          <a:p>
            <a:pPr marL="1193800" lvl="1" indent="-338328">
              <a:buFont typeface="Courier New" panose="02070309020205020404" pitchFamily="49" charset="0"/>
              <a:buChar char="o"/>
            </a:pPr>
            <a:r>
              <a:rPr lang="en-US" sz="7200" dirty="0">
                <a:solidFill>
                  <a:schemeClr val="tx1"/>
                </a:solidFill>
                <a:latin typeface="Arial" panose="020B0604020202020204" pitchFamily="34" charset="0"/>
                <a:cs typeface="Arial" panose="020B0604020202020204" pitchFamily="34" charset="0"/>
              </a:rPr>
              <a:t>Study skills – 52</a:t>
            </a:r>
          </a:p>
          <a:p>
            <a:pPr marL="1193800" lvl="1" indent="-338328">
              <a:buFont typeface="Courier New" panose="02070309020205020404" pitchFamily="49" charset="0"/>
              <a:buChar char="o"/>
            </a:pPr>
            <a:r>
              <a:rPr lang="en-US" sz="7200" dirty="0">
                <a:solidFill>
                  <a:schemeClr val="tx1"/>
                </a:solidFill>
                <a:latin typeface="Arial" panose="020B0604020202020204" pitchFamily="34" charset="0"/>
                <a:cs typeface="Arial" panose="020B0604020202020204" pitchFamily="34" charset="0"/>
              </a:rPr>
              <a:t>College readiness – 162</a:t>
            </a:r>
          </a:p>
          <a:p>
            <a:pPr marL="1193800" lvl="1" indent="-338328">
              <a:buFont typeface="Courier New" panose="02070309020205020404" pitchFamily="49" charset="0"/>
              <a:buChar char="o"/>
            </a:pPr>
            <a:r>
              <a:rPr lang="en-US" sz="7200" dirty="0">
                <a:solidFill>
                  <a:schemeClr val="tx1"/>
                </a:solidFill>
                <a:latin typeface="Arial" panose="020B0604020202020204" pitchFamily="34" charset="0"/>
                <a:cs typeface="Arial" panose="020B0604020202020204" pitchFamily="34" charset="0"/>
              </a:rPr>
              <a:t>Reading comprehension – 51</a:t>
            </a:r>
          </a:p>
          <a:p>
            <a:pPr marL="1193800" lvl="1" indent="-338328">
              <a:buFont typeface="Courier New" panose="02070309020205020404" pitchFamily="49" charset="0"/>
              <a:buChar char="o"/>
            </a:pPr>
            <a:r>
              <a:rPr lang="en-US" sz="7200" dirty="0">
                <a:solidFill>
                  <a:schemeClr val="tx1"/>
                </a:solidFill>
                <a:latin typeface="Arial" panose="020B0604020202020204" pitchFamily="34" charset="0"/>
                <a:cs typeface="Arial" panose="020B0604020202020204" pitchFamily="34" charset="0"/>
              </a:rPr>
              <a:t>Basic math – 55</a:t>
            </a:r>
          </a:p>
          <a:p>
            <a:pPr marL="1193800" lvl="1" indent="-338328">
              <a:buFont typeface="Courier New" panose="02070309020205020404" pitchFamily="49" charset="0"/>
              <a:buChar char="o"/>
            </a:pPr>
            <a:r>
              <a:rPr lang="en-US" sz="7200" dirty="0">
                <a:solidFill>
                  <a:schemeClr val="tx1"/>
                </a:solidFill>
                <a:latin typeface="Arial" panose="020B0604020202020204" pitchFamily="34" charset="0"/>
                <a:cs typeface="Arial" panose="020B0604020202020204" pitchFamily="34" charset="0"/>
              </a:rPr>
              <a:t>Basic computer skills – 135</a:t>
            </a:r>
          </a:p>
          <a:p>
            <a:pPr marL="1193800" lvl="1" indent="-338328">
              <a:buFont typeface="Courier New" panose="02070309020205020404" pitchFamily="49" charset="0"/>
              <a:buChar char="o"/>
            </a:pPr>
            <a:r>
              <a:rPr lang="en-US" sz="7200" dirty="0">
                <a:solidFill>
                  <a:schemeClr val="tx1"/>
                </a:solidFill>
                <a:latin typeface="Arial" panose="020B0604020202020204" pitchFamily="34" charset="0"/>
                <a:cs typeface="Arial" panose="020B0604020202020204" pitchFamily="34" charset="0"/>
              </a:rPr>
              <a:t>Basic writing - 249</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4846" y="2007863"/>
            <a:ext cx="5453653" cy="891126"/>
          </a:xfrm>
          <a:prstGeom prst="rect">
            <a:avLst/>
          </a:prstGeom>
        </p:spPr>
      </p:pic>
      <p:sp>
        <p:nvSpPr>
          <p:cNvPr id="6" name="Title 5"/>
          <p:cNvSpPr>
            <a:spLocks noGrp="1"/>
          </p:cNvSpPr>
          <p:nvPr>
            <p:ph type="title"/>
          </p:nvPr>
        </p:nvSpPr>
        <p:spPr>
          <a:xfrm>
            <a:off x="0" y="0"/>
            <a:ext cx="9143999" cy="97015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br>
              <a:rPr lang="en-US" sz="2000" dirty="0"/>
            </a:br>
            <a:r>
              <a:rPr lang="en-US" sz="3200" dirty="0"/>
              <a:t>Dev Ed Resources: KnowledgetoWork.com</a:t>
            </a:r>
            <a:br>
              <a:rPr lang="en-US" sz="2800" dirty="0"/>
            </a:br>
            <a:endParaRPr lang="en-US" sz="2800" dirty="0"/>
          </a:p>
        </p:txBody>
      </p:sp>
      <p:pic>
        <p:nvPicPr>
          <p:cNvPr id="8" name="Picture 7" descr="LFCC_Logo_2010_Reflex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16296" y="6153523"/>
            <a:ext cx="1577189" cy="704477"/>
          </a:xfrm>
          <a:prstGeom prst="rect">
            <a:avLst/>
          </a:prstGeom>
        </p:spPr>
      </p:pic>
    </p:spTree>
    <p:extLst>
      <p:ext uri="{BB962C8B-B14F-4D97-AF65-F5344CB8AC3E}">
        <p14:creationId xmlns:p14="http://schemas.microsoft.com/office/powerpoint/2010/main" val="192744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Operational Management</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ED61C45D-0BDC-4F28-9073-6A2CDE93B466}"/>
              </a:ext>
            </a:extLst>
          </p:cNvPr>
          <p:cNvSpPr>
            <a:spLocks noGrp="1"/>
          </p:cNvSpPr>
          <p:nvPr>
            <p:ph idx="1"/>
          </p:nvPr>
        </p:nvSpPr>
        <p:spPr>
          <a:xfrm>
            <a:off x="337457" y="1894113"/>
            <a:ext cx="4018416" cy="3080657"/>
          </a:xfrm>
        </p:spPr>
        <p:txBody>
          <a:bodyPr>
            <a:normAutofit/>
          </a:bodyPr>
          <a:lstStyle/>
          <a:p>
            <a:pPr>
              <a:buFontTx/>
              <a:buChar char="•"/>
            </a:pPr>
            <a:r>
              <a:rPr lang="en-US" altLang="en-US" sz="2000" dirty="0"/>
              <a:t>Convener</a:t>
            </a:r>
          </a:p>
          <a:p>
            <a:pPr>
              <a:buFontTx/>
              <a:buChar char="•"/>
            </a:pPr>
            <a:r>
              <a:rPr lang="en-US" altLang="en-US" sz="2000" dirty="0"/>
              <a:t>Facilitator</a:t>
            </a:r>
          </a:p>
          <a:p>
            <a:pPr>
              <a:buFontTx/>
              <a:buChar char="•"/>
            </a:pPr>
            <a:r>
              <a:rPr lang="en-US" altLang="en-US" sz="2000" dirty="0"/>
              <a:t>Regularity</a:t>
            </a:r>
          </a:p>
          <a:p>
            <a:pPr>
              <a:buFontTx/>
              <a:buChar char="•"/>
            </a:pPr>
            <a:r>
              <a:rPr lang="en-US" altLang="en-US" sz="2000" dirty="0"/>
              <a:t>Follow-up</a:t>
            </a:r>
          </a:p>
          <a:p>
            <a:pPr>
              <a:buFontTx/>
              <a:buChar char="•"/>
            </a:pPr>
            <a:r>
              <a:rPr lang="en-US" altLang="en-US" sz="2000" dirty="0"/>
              <a:t>Interest based perspective</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2591" y="356885"/>
            <a:ext cx="8295643" cy="5915486"/>
          </a:xfrm>
          <a:prstGeom prst="rect">
            <a:avLst/>
          </a:prstGeom>
        </p:spPr>
      </p:pic>
      <p:pic>
        <p:nvPicPr>
          <p:cNvPr id="11" name="Picture 10" descr="LFCC_Logo_2010_ReflexBlu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16296" y="6153523"/>
            <a:ext cx="1577189" cy="704477"/>
          </a:xfrm>
          <a:prstGeom prst="rect">
            <a:avLst/>
          </a:prstGeom>
        </p:spPr>
      </p:pic>
    </p:spTree>
    <p:extLst>
      <p:ext uri="{BB962C8B-B14F-4D97-AF65-F5344CB8AC3E}">
        <p14:creationId xmlns:p14="http://schemas.microsoft.com/office/powerpoint/2010/main" val="2568526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037492"/>
            <a:ext cx="8042276" cy="4906109"/>
          </a:xfrm>
        </p:spPr>
        <p:txBody>
          <a:bodyPr>
            <a:noAutofit/>
          </a:bodyPr>
          <a:lstStyle/>
          <a:p>
            <a:pPr marL="285750" indent="-285750">
              <a:spcBef>
                <a:spcPts val="1000"/>
              </a:spcBef>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Created special industry collection for dev ed.  View by audience and types of materials from TAACCCT grants</a:t>
            </a:r>
          </a:p>
          <a:p>
            <a:pPr marL="285750" indent="-285750">
              <a:spcBef>
                <a:spcPts val="1000"/>
              </a:spcBef>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Within Dev Ed, the audiences include training/instruction (1,357) and administration/ marketing (846)</a:t>
            </a:r>
          </a:p>
          <a:p>
            <a:pPr marL="285750" indent="-285750">
              <a:spcBef>
                <a:spcPts val="1000"/>
              </a:spcBef>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Types include assignment (97), drill &amp; practice (105), grant management role (156), online course (86), online course module (297), presentation (177), and quiz/test (109)</a:t>
            </a:r>
          </a:p>
          <a:p>
            <a:pPr marL="285750" indent="-285750">
              <a:spcBef>
                <a:spcPts val="1000"/>
              </a:spcBef>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Seven+  subjects/topics with resources, including:</a:t>
            </a:r>
          </a:p>
          <a:p>
            <a:pPr marL="622300" lvl="1" indent="-338328">
              <a:lnSpc>
                <a:spcPct val="80000"/>
              </a:lnSpc>
              <a:spcBef>
                <a:spcPts val="10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Study skills – 2</a:t>
            </a:r>
          </a:p>
          <a:p>
            <a:pPr marL="622300" lvl="1" indent="-338328">
              <a:lnSpc>
                <a:spcPct val="80000"/>
              </a:lnSpc>
              <a:spcBef>
                <a:spcPts val="10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College readiness – 44</a:t>
            </a:r>
          </a:p>
          <a:p>
            <a:pPr marL="622300" lvl="1" indent="-338328">
              <a:lnSpc>
                <a:spcPct val="80000"/>
              </a:lnSpc>
              <a:spcBef>
                <a:spcPts val="10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Reading – 7</a:t>
            </a:r>
          </a:p>
          <a:p>
            <a:pPr marL="622300" lvl="1" indent="-338328">
              <a:lnSpc>
                <a:spcPct val="80000"/>
              </a:lnSpc>
              <a:spcBef>
                <a:spcPts val="10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Math – 203</a:t>
            </a:r>
          </a:p>
          <a:p>
            <a:pPr marL="622300" lvl="1" indent="-338328">
              <a:lnSpc>
                <a:spcPct val="80000"/>
              </a:lnSpc>
              <a:spcBef>
                <a:spcPts val="10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Basic computer skills – 12</a:t>
            </a:r>
          </a:p>
          <a:p>
            <a:pPr marL="622300" lvl="1" indent="-338328">
              <a:lnSpc>
                <a:spcPct val="80000"/>
              </a:lnSpc>
              <a:spcBef>
                <a:spcPts val="10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Writing – 111</a:t>
            </a:r>
          </a:p>
          <a:p>
            <a:pPr marL="622300" lvl="1" indent="-338328">
              <a:lnSpc>
                <a:spcPct val="80000"/>
              </a:lnSpc>
              <a:spcBef>
                <a:spcPts val="1000"/>
              </a:spcBef>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Reading and writing - 46</a:t>
            </a:r>
          </a:p>
          <a:p>
            <a:endParaRPr lang="en-US" sz="1400" dirty="0"/>
          </a:p>
        </p:txBody>
      </p:sp>
      <p:sp>
        <p:nvSpPr>
          <p:cNvPr id="6" name="Title 5"/>
          <p:cNvSpPr>
            <a:spLocks noGrp="1"/>
          </p:cNvSpPr>
          <p:nvPr>
            <p:ph type="title"/>
          </p:nvPr>
        </p:nvSpPr>
        <p:spPr>
          <a:xfrm>
            <a:off x="0" y="0"/>
            <a:ext cx="9144000"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t>Dev Ed Resources: SkillsCommons.org</a:t>
            </a:r>
          </a:p>
        </p:txBody>
      </p:sp>
      <p:grpSp>
        <p:nvGrpSpPr>
          <p:cNvPr id="10" name="Group 9"/>
          <p:cNvGrpSpPr/>
          <p:nvPr/>
        </p:nvGrpSpPr>
        <p:grpSpPr>
          <a:xfrm>
            <a:off x="6858000" y="6367819"/>
            <a:ext cx="2218452" cy="420673"/>
            <a:chOff x="4394200" y="5879804"/>
            <a:chExt cx="4622800" cy="876596"/>
          </a:xfrm>
        </p:grpSpPr>
        <p:sp>
          <p:nvSpPr>
            <p:cNvPr id="11" name="Title 5"/>
            <p:cNvSpPr txBox="1">
              <a:spLocks/>
            </p:cNvSpPr>
            <p:nvPr/>
          </p:nvSpPr>
          <p:spPr>
            <a:xfrm>
              <a:off x="4394200" y="5879804"/>
              <a:ext cx="4622800" cy="876596"/>
            </a:xfrm>
            <a:prstGeom prst="rect">
              <a:avLst/>
            </a:prstGeom>
            <a:solidFill>
              <a:srgbClr val="1A3564"/>
            </a:solidFill>
            <a:ln w="12700"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3200" dirty="0"/>
            </a:p>
          </p:txBody>
        </p:sp>
        <p:pic>
          <p:nvPicPr>
            <p:cNvPr id="12" name="Picture 11" descr="Skills Common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0413" y="6002897"/>
              <a:ext cx="4319587" cy="643499"/>
            </a:xfrm>
            <a:prstGeom prst="rect">
              <a:avLst/>
            </a:prstGeom>
            <a:noFill/>
            <a:ln>
              <a:noFill/>
            </a:ln>
          </p:spPr>
        </p:pic>
      </p:grpSp>
    </p:spTree>
    <p:extLst>
      <p:ext uri="{BB962C8B-B14F-4D97-AF65-F5344CB8AC3E}">
        <p14:creationId xmlns:p14="http://schemas.microsoft.com/office/powerpoint/2010/main" val="1112114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3174" y="0"/>
            <a:ext cx="9147174" cy="955144"/>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t>Dev Ed Resources: SkillsCommons.org</a:t>
            </a:r>
          </a:p>
        </p:txBody>
      </p:sp>
      <p:sp>
        <p:nvSpPr>
          <p:cNvPr id="4" name="Footer Placeholder 3"/>
          <p:cNvSpPr>
            <a:spLocks noGrp="1"/>
          </p:cNvSpPr>
          <p:nvPr>
            <p:ph type="ftr" sz="quarter" idx="11"/>
          </p:nvPr>
        </p:nvSpPr>
        <p:spPr>
          <a:xfrm>
            <a:off x="2183143" y="5949904"/>
            <a:ext cx="4967285" cy="365125"/>
          </a:xfrm>
        </p:spPr>
        <p:txBody>
          <a:bodyPr/>
          <a:lstStyle/>
          <a:p>
            <a:r>
              <a:rPr lang="en-US" dirty="0">
                <a:solidFill>
                  <a:schemeClr val="tx1"/>
                </a:solidFill>
                <a:hlinkClick r:id="rId2"/>
              </a:rPr>
              <a:t>http://support.skillscommons.org/showcases/open-courseware/dev-ed/</a:t>
            </a:r>
            <a:r>
              <a:rPr lang="en-US" dirty="0">
                <a:solidFill>
                  <a:schemeClr val="tx1"/>
                </a:solidFill>
              </a:rPr>
              <a:t> </a:t>
            </a:r>
          </a:p>
        </p:txBody>
      </p:sp>
      <p:pic>
        <p:nvPicPr>
          <p:cNvPr id="5" name="Content Placeholder 4"/>
          <p:cNvPicPr>
            <a:picLocks noGrp="1" noChangeAspect="1"/>
          </p:cNvPicPr>
          <p:nvPr>
            <p:ph idx="1"/>
          </p:nvPr>
        </p:nvPicPr>
        <p:blipFill>
          <a:blip r:embed="rId3"/>
          <a:stretch>
            <a:fillRect/>
          </a:stretch>
        </p:blipFill>
        <p:spPr>
          <a:xfrm>
            <a:off x="1048216" y="1193180"/>
            <a:ext cx="7237140" cy="4750420"/>
          </a:xfrm>
          <a:prstGeom prst="rect">
            <a:avLst/>
          </a:prstGeom>
        </p:spPr>
      </p:pic>
      <p:grpSp>
        <p:nvGrpSpPr>
          <p:cNvPr id="6" name="Group 5"/>
          <p:cNvGrpSpPr/>
          <p:nvPr/>
        </p:nvGrpSpPr>
        <p:grpSpPr>
          <a:xfrm>
            <a:off x="6858000" y="6367819"/>
            <a:ext cx="2218452" cy="420673"/>
            <a:chOff x="4394200" y="5879804"/>
            <a:chExt cx="4622800" cy="876596"/>
          </a:xfrm>
        </p:grpSpPr>
        <p:sp>
          <p:nvSpPr>
            <p:cNvPr id="8" name="Title 5"/>
            <p:cNvSpPr txBox="1">
              <a:spLocks/>
            </p:cNvSpPr>
            <p:nvPr/>
          </p:nvSpPr>
          <p:spPr>
            <a:xfrm>
              <a:off x="4394200" y="5879804"/>
              <a:ext cx="4622800" cy="876596"/>
            </a:xfrm>
            <a:prstGeom prst="rect">
              <a:avLst/>
            </a:prstGeom>
            <a:solidFill>
              <a:srgbClr val="1A3564"/>
            </a:solidFill>
            <a:ln w="12700"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3200" dirty="0"/>
            </a:p>
          </p:txBody>
        </p:sp>
        <p:pic>
          <p:nvPicPr>
            <p:cNvPr id="9" name="Picture 8" descr="Skills Commons"/>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0413" y="6002897"/>
              <a:ext cx="4319587" cy="643499"/>
            </a:xfrm>
            <a:prstGeom prst="rect">
              <a:avLst/>
            </a:prstGeom>
            <a:noFill/>
            <a:ln>
              <a:noFill/>
            </a:ln>
          </p:spPr>
        </p:pic>
      </p:grpSp>
    </p:spTree>
    <p:extLst>
      <p:ext uri="{BB962C8B-B14F-4D97-AF65-F5344CB8AC3E}">
        <p14:creationId xmlns:p14="http://schemas.microsoft.com/office/powerpoint/2010/main" val="2431553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b="14938"/>
          <a:stretch/>
        </p:blipFill>
        <p:spPr>
          <a:xfrm>
            <a:off x="549275" y="276045"/>
            <a:ext cx="8042276" cy="5667555"/>
          </a:xfrm>
          <a:prstGeom prst="rect">
            <a:avLst/>
          </a:prstGeom>
        </p:spPr>
      </p:pic>
      <p:grpSp>
        <p:nvGrpSpPr>
          <p:cNvPr id="5" name="Group 4"/>
          <p:cNvGrpSpPr/>
          <p:nvPr/>
        </p:nvGrpSpPr>
        <p:grpSpPr>
          <a:xfrm>
            <a:off x="6858000" y="6367819"/>
            <a:ext cx="2218452" cy="420673"/>
            <a:chOff x="4394200" y="5879804"/>
            <a:chExt cx="4622800" cy="876596"/>
          </a:xfrm>
        </p:grpSpPr>
        <p:sp>
          <p:nvSpPr>
            <p:cNvPr id="7" name="Title 5"/>
            <p:cNvSpPr txBox="1">
              <a:spLocks/>
            </p:cNvSpPr>
            <p:nvPr/>
          </p:nvSpPr>
          <p:spPr>
            <a:xfrm>
              <a:off x="4394200" y="5879804"/>
              <a:ext cx="4622800" cy="876596"/>
            </a:xfrm>
            <a:prstGeom prst="rect">
              <a:avLst/>
            </a:prstGeom>
            <a:solidFill>
              <a:srgbClr val="1A3564"/>
            </a:solidFill>
            <a:ln w="12700"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3200" dirty="0"/>
            </a:p>
          </p:txBody>
        </p:sp>
        <p:pic>
          <p:nvPicPr>
            <p:cNvPr id="8" name="Picture 7" descr="Skills Common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0413" y="6002897"/>
              <a:ext cx="4319587" cy="643499"/>
            </a:xfrm>
            <a:prstGeom prst="rect">
              <a:avLst/>
            </a:prstGeom>
            <a:noFill/>
            <a:ln>
              <a:noFill/>
            </a:ln>
          </p:spPr>
        </p:pic>
      </p:grpSp>
    </p:spTree>
    <p:extLst>
      <p:ext uri="{BB962C8B-B14F-4D97-AF65-F5344CB8AC3E}">
        <p14:creationId xmlns:p14="http://schemas.microsoft.com/office/powerpoint/2010/main" val="1480315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Resources</a:t>
            </a:r>
          </a:p>
        </p:txBody>
      </p:sp>
      <p:sp>
        <p:nvSpPr>
          <p:cNvPr id="2" name="Content Placeholder 1"/>
          <p:cNvSpPr>
            <a:spLocks noGrp="1"/>
          </p:cNvSpPr>
          <p:nvPr>
            <p:ph idx="1"/>
          </p:nvPr>
        </p:nvSpPr>
        <p:spPr>
          <a:xfrm>
            <a:off x="550068" y="1194613"/>
            <a:ext cx="8304000" cy="5263617"/>
          </a:xfrm>
        </p:spPr>
        <p:txBody>
          <a:bodyPr>
            <a:normAutofit fontScale="70000" lnSpcReduction="20000"/>
          </a:bodyPr>
          <a:lstStyle/>
          <a:p>
            <a:pPr marL="0" lvl="0" indent="0">
              <a:lnSpc>
                <a:spcPct val="120000"/>
              </a:lnSpc>
              <a:spcBef>
                <a:spcPts val="100"/>
              </a:spcBef>
              <a:buNone/>
            </a:pPr>
            <a:r>
              <a:rPr lang="en-US" sz="2600" dirty="0">
                <a:solidFill>
                  <a:schemeClr val="tx1"/>
                </a:solidFill>
                <a:latin typeface="Arial" panose="020B0604020202020204" pitchFamily="34" charset="0"/>
                <a:cs typeface="Arial" panose="020B0604020202020204" pitchFamily="34" charset="0"/>
              </a:rPr>
              <a:t>ETA Competency Model Clearinghouse</a:t>
            </a:r>
            <a:br>
              <a:rPr lang="en-US" sz="2600" dirty="0">
                <a:solidFill>
                  <a:schemeClr val="tx1"/>
                </a:solidFill>
                <a:latin typeface="Arial" panose="020B0604020202020204" pitchFamily="34" charset="0"/>
                <a:cs typeface="Arial" panose="020B0604020202020204" pitchFamily="34" charset="0"/>
              </a:rPr>
            </a:br>
            <a:r>
              <a:rPr lang="en-US" sz="2600" dirty="0">
                <a:solidFill>
                  <a:schemeClr val="tx1"/>
                </a:solidFill>
                <a:latin typeface="Arial" panose="020B0604020202020204" pitchFamily="34" charset="0"/>
                <a:cs typeface="Arial" panose="020B0604020202020204" pitchFamily="34" charset="0"/>
                <a:hlinkClick r:id="rId2"/>
              </a:rPr>
              <a:t>https://www.careeronestop.org/competencymodel/</a:t>
            </a:r>
            <a:r>
              <a:rPr lang="en-US" sz="2600" dirty="0">
                <a:solidFill>
                  <a:schemeClr val="tx1"/>
                </a:solidFill>
                <a:latin typeface="Arial" panose="020B0604020202020204" pitchFamily="34" charset="0"/>
                <a:cs typeface="Arial" panose="020B0604020202020204" pitchFamily="34" charset="0"/>
              </a:rPr>
              <a:t> </a:t>
            </a:r>
          </a:p>
          <a:p>
            <a:pPr marL="0" lvl="0" indent="0">
              <a:lnSpc>
                <a:spcPct val="120000"/>
              </a:lnSpc>
              <a:spcBef>
                <a:spcPts val="100"/>
              </a:spcBef>
              <a:buNone/>
            </a:pPr>
            <a:endParaRPr lang="en-US" sz="2600" dirty="0">
              <a:solidFill>
                <a:schemeClr val="tx1"/>
              </a:solidFill>
              <a:latin typeface="Arial" panose="020B0604020202020204" pitchFamily="34" charset="0"/>
              <a:cs typeface="Arial" panose="020B0604020202020204" pitchFamily="34" charset="0"/>
            </a:endParaRPr>
          </a:p>
          <a:p>
            <a:pPr marL="0" lvl="0" indent="0">
              <a:lnSpc>
                <a:spcPct val="120000"/>
              </a:lnSpc>
              <a:spcBef>
                <a:spcPts val="100"/>
              </a:spcBef>
              <a:buNone/>
            </a:pPr>
            <a:r>
              <a:rPr lang="en-US" sz="2600" dirty="0">
                <a:solidFill>
                  <a:schemeClr val="tx1"/>
                </a:solidFill>
                <a:latin typeface="Arial" panose="020B0604020202020204" pitchFamily="34" charset="0"/>
                <a:cs typeface="Arial" panose="020B0604020202020204" pitchFamily="34" charset="0"/>
              </a:rPr>
              <a:t>Competency-Based Education Network </a:t>
            </a:r>
            <a:r>
              <a:rPr lang="en-US" sz="2600" dirty="0">
                <a:solidFill>
                  <a:schemeClr val="tx1"/>
                </a:solidFill>
                <a:latin typeface="Arial" panose="020B0604020202020204" pitchFamily="34" charset="0"/>
                <a:cs typeface="Arial" panose="020B0604020202020204" pitchFamily="34" charset="0"/>
                <a:hlinkClick r:id="rId3"/>
              </a:rPr>
              <a:t>http://www.cbenetwork.org/</a:t>
            </a:r>
            <a:r>
              <a:rPr lang="en-US" sz="2600" dirty="0">
                <a:solidFill>
                  <a:schemeClr val="tx1"/>
                </a:solidFill>
                <a:latin typeface="Arial" panose="020B0604020202020204" pitchFamily="34" charset="0"/>
                <a:cs typeface="Arial" panose="020B0604020202020204" pitchFamily="34" charset="0"/>
              </a:rPr>
              <a:t> </a:t>
            </a:r>
            <a:br>
              <a:rPr lang="en-US" sz="26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anose="020B0604020202020204" pitchFamily="34" charset="0"/>
              <a:cs typeface="Arial" panose="020B0604020202020204" pitchFamily="34" charset="0"/>
            </a:endParaRPr>
          </a:p>
          <a:p>
            <a:pPr marL="0" indent="0">
              <a:lnSpc>
                <a:spcPct val="120000"/>
              </a:lnSpc>
              <a:spcBef>
                <a:spcPts val="100"/>
              </a:spcBef>
              <a:buNone/>
            </a:pPr>
            <a:r>
              <a:rPr lang="en-US" sz="2600" dirty="0">
                <a:solidFill>
                  <a:schemeClr val="tx1"/>
                </a:solidFill>
                <a:latin typeface="Arial" panose="020B0604020202020204" pitchFamily="34" charset="0"/>
                <a:cs typeface="Arial" panose="020B0604020202020204" pitchFamily="34" charset="0"/>
              </a:rPr>
              <a:t>C-BEN Quality Standards </a:t>
            </a:r>
            <a:r>
              <a:rPr lang="en-US" sz="2600" dirty="0">
                <a:solidFill>
                  <a:schemeClr val="tx1"/>
                </a:solidFill>
                <a:latin typeface="Arial" panose="020B0604020202020204" pitchFamily="34" charset="0"/>
                <a:cs typeface="Arial" panose="020B0604020202020204" pitchFamily="34" charset="0"/>
                <a:hlinkClick r:id="rId4"/>
              </a:rPr>
              <a:t>http://www.cbenetwork.org/sites/457/uploaded/files/CBE17__Quality_Standards_FINAL.pdf</a:t>
            </a:r>
            <a:r>
              <a:rPr lang="en-US" sz="2600" dirty="0">
                <a:solidFill>
                  <a:schemeClr val="tx1"/>
                </a:solidFill>
                <a:latin typeface="Arial" panose="020B0604020202020204" pitchFamily="34" charset="0"/>
                <a:cs typeface="Arial" panose="020B0604020202020204" pitchFamily="34" charset="0"/>
              </a:rPr>
              <a:t> </a:t>
            </a:r>
          </a:p>
          <a:p>
            <a:pPr marL="0" lvl="0" indent="0">
              <a:lnSpc>
                <a:spcPct val="120000"/>
              </a:lnSpc>
              <a:spcBef>
                <a:spcPts val="100"/>
              </a:spcBef>
              <a:buNone/>
            </a:pPr>
            <a:endParaRPr lang="en-US" sz="2600" dirty="0">
              <a:solidFill>
                <a:schemeClr val="tx1"/>
              </a:solidFill>
              <a:latin typeface="Arial" panose="020B0604020202020204" pitchFamily="34" charset="0"/>
              <a:cs typeface="Arial" panose="020B0604020202020204" pitchFamily="34" charset="0"/>
            </a:endParaRPr>
          </a:p>
          <a:p>
            <a:pPr marL="0" lvl="0" indent="0">
              <a:lnSpc>
                <a:spcPct val="120000"/>
              </a:lnSpc>
              <a:spcBef>
                <a:spcPts val="100"/>
              </a:spcBef>
              <a:buNone/>
            </a:pPr>
            <a:r>
              <a:rPr lang="en-US" sz="2600" dirty="0" err="1">
                <a:solidFill>
                  <a:schemeClr val="tx1"/>
                </a:solidFill>
                <a:latin typeface="Arial" panose="020B0604020202020204" pitchFamily="34" charset="0"/>
                <a:cs typeface="Arial" panose="020B0604020202020204" pitchFamily="34" charset="0"/>
              </a:rPr>
              <a:t>CBExchange</a:t>
            </a:r>
            <a:r>
              <a:rPr lang="en-US" sz="2600" dirty="0">
                <a:solidFill>
                  <a:schemeClr val="tx1"/>
                </a:solidFill>
                <a:latin typeface="Arial" panose="020B0604020202020204" pitchFamily="34" charset="0"/>
                <a:cs typeface="Arial" panose="020B0604020202020204" pitchFamily="34" charset="0"/>
              </a:rPr>
              <a:t> Conference Sept 24-27 – Disney World Resort</a:t>
            </a:r>
            <a:br>
              <a:rPr lang="en-US" sz="2600" dirty="0">
                <a:solidFill>
                  <a:schemeClr val="tx1"/>
                </a:solidFill>
                <a:latin typeface="Arial" panose="020B0604020202020204" pitchFamily="34" charset="0"/>
                <a:cs typeface="Arial" panose="020B0604020202020204" pitchFamily="34" charset="0"/>
              </a:rPr>
            </a:br>
            <a:r>
              <a:rPr lang="en-US" sz="2600" dirty="0">
                <a:solidFill>
                  <a:schemeClr val="tx1"/>
                </a:solidFill>
                <a:latin typeface="Arial" panose="020B0604020202020204" pitchFamily="34" charset="0"/>
                <a:cs typeface="Arial" panose="020B0604020202020204" pitchFamily="34" charset="0"/>
                <a:hlinkClick r:id="rId5"/>
              </a:rPr>
              <a:t>http://www.cbexchange.org/</a:t>
            </a:r>
            <a:r>
              <a:rPr lang="en-US" sz="2600" dirty="0">
                <a:solidFill>
                  <a:schemeClr val="tx1"/>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lvl="0" indent="0">
              <a:lnSpc>
                <a:spcPct val="120000"/>
              </a:lnSpc>
              <a:spcBef>
                <a:spcPts val="100"/>
              </a:spcBef>
              <a:buNone/>
            </a:pPr>
            <a:br>
              <a:rPr lang="en-US" sz="2600" dirty="0">
                <a:solidFill>
                  <a:schemeClr val="tx1"/>
                </a:solidFill>
                <a:latin typeface="Arial" panose="020B0604020202020204" pitchFamily="34" charset="0"/>
                <a:cs typeface="Arial" panose="020B0604020202020204" pitchFamily="34" charset="0"/>
              </a:rPr>
            </a:br>
            <a:r>
              <a:rPr lang="en-US" sz="2600" dirty="0">
                <a:solidFill>
                  <a:schemeClr val="tx1"/>
                </a:solidFill>
                <a:latin typeface="Arial" panose="020B0604020202020204" pitchFamily="34" charset="0"/>
                <a:cs typeface="Arial" panose="020B0604020202020204" pitchFamily="34" charset="0"/>
              </a:rPr>
              <a:t>CBE Links </a:t>
            </a:r>
            <a:r>
              <a:rPr lang="en-US" sz="2600" dirty="0">
                <a:solidFill>
                  <a:schemeClr val="tx1"/>
                </a:solidFill>
                <a:latin typeface="Arial" panose="020B0604020202020204" pitchFamily="34" charset="0"/>
                <a:cs typeface="Arial" panose="020B0604020202020204" pitchFamily="34" charset="0"/>
                <a:hlinkClick r:id="rId6"/>
              </a:rPr>
              <a:t>https://www.highered.org/cbe</a:t>
            </a:r>
            <a:r>
              <a:rPr lang="en-US" sz="2600" dirty="0">
                <a:solidFill>
                  <a:schemeClr val="tx1"/>
                </a:solidFill>
                <a:latin typeface="Arial" panose="020B0604020202020204" pitchFamily="34" charset="0"/>
                <a:cs typeface="Arial" panose="020B0604020202020204" pitchFamily="34" charset="0"/>
              </a:rPr>
              <a:t> </a:t>
            </a:r>
            <a:br>
              <a:rPr lang="en-US" sz="26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anose="020B0604020202020204" pitchFamily="34" charset="0"/>
              <a:cs typeface="Arial" panose="020B0604020202020204" pitchFamily="34" charset="0"/>
            </a:endParaRPr>
          </a:p>
          <a:p>
            <a:pPr marL="0" indent="0">
              <a:lnSpc>
                <a:spcPct val="120000"/>
              </a:lnSpc>
              <a:spcBef>
                <a:spcPts val="100"/>
              </a:spcBef>
              <a:buNone/>
            </a:pPr>
            <a:r>
              <a:rPr lang="en-US" sz="2600" dirty="0">
                <a:solidFill>
                  <a:schemeClr val="tx1"/>
                </a:solidFill>
                <a:latin typeface="Arial" panose="020B0604020202020204" pitchFamily="34" charset="0"/>
                <a:cs typeface="Arial" panose="020B0604020202020204" pitchFamily="34" charset="0"/>
              </a:rPr>
              <a:t>JFF Paper Series</a:t>
            </a:r>
            <a:br>
              <a:rPr lang="en-US" sz="2600" dirty="0">
                <a:solidFill>
                  <a:schemeClr val="tx1"/>
                </a:solidFill>
                <a:latin typeface="Arial" panose="020B0604020202020204" pitchFamily="34" charset="0"/>
                <a:cs typeface="Arial" panose="020B0604020202020204" pitchFamily="34" charset="0"/>
              </a:rPr>
            </a:br>
            <a:r>
              <a:rPr lang="en-US" sz="2600" dirty="0">
                <a:solidFill>
                  <a:schemeClr val="tx1"/>
                </a:solidFill>
                <a:latin typeface="Arial" panose="020B0604020202020204" pitchFamily="34" charset="0"/>
                <a:cs typeface="Arial" panose="020B0604020202020204" pitchFamily="34" charset="0"/>
                <a:hlinkClick r:id="rId7"/>
              </a:rPr>
              <a:t>http://www.jff.org/publications/next-generation-cbe-designing-competency-based-education-underprepared-college-learners</a:t>
            </a:r>
            <a:r>
              <a:rPr lang="en-US" sz="2600" dirty="0">
                <a:solidFill>
                  <a:schemeClr val="tx1"/>
                </a:solidFill>
                <a:latin typeface="Arial" panose="020B0604020202020204" pitchFamily="34" charset="0"/>
                <a:cs typeface="Arial" panose="020B0604020202020204" pitchFamily="34" charset="0"/>
              </a:rPr>
              <a:t>  </a:t>
            </a:r>
          </a:p>
          <a:p>
            <a:pPr marL="0" lvl="0" indent="0">
              <a:lnSpc>
                <a:spcPct val="120000"/>
              </a:lnSpc>
              <a:spcBef>
                <a:spcPts val="100"/>
              </a:spcBef>
              <a:buNone/>
            </a:pP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792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696"/>
            <a:ext cx="9144001" cy="1124711"/>
          </a:xfrm>
          <a:prstGeom prst="rect">
            <a:avLst/>
          </a:prstGeom>
          <a:solidFill>
            <a:srgbClr val="1A356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0" y="-19985"/>
            <a:ext cx="4267200" cy="970614"/>
          </a:xfrm>
        </p:spPr>
        <p:txBody>
          <a:bodyPr/>
          <a:lstStyle/>
          <a:p>
            <a:r>
              <a:rPr lang="en-US" b="1" dirty="0">
                <a:solidFill>
                  <a:schemeClr val="bg1"/>
                </a:solidFill>
              </a:rPr>
              <a:t>Questions?</a:t>
            </a:r>
          </a:p>
        </p:txBody>
      </p:sp>
      <p:sp>
        <p:nvSpPr>
          <p:cNvPr id="3" name="Content Placeholder 2"/>
          <p:cNvSpPr>
            <a:spLocks noGrp="1"/>
          </p:cNvSpPr>
          <p:nvPr>
            <p:ph idx="1"/>
          </p:nvPr>
        </p:nvSpPr>
        <p:spPr>
          <a:xfrm>
            <a:off x="149713" y="1295400"/>
            <a:ext cx="5000257" cy="5486400"/>
          </a:xfrm>
        </p:spPr>
        <p:txBody>
          <a:bodyPr>
            <a:normAutofit/>
          </a:bodyPr>
          <a:lstStyle/>
          <a:p>
            <a:pPr marL="0" indent="0">
              <a:spcBef>
                <a:spcPts val="0"/>
              </a:spcBef>
              <a:buNone/>
            </a:pPr>
            <a:r>
              <a:rPr lang="en-US" b="1" dirty="0">
                <a:latin typeface="Arial" panose="020B0604020202020204" pitchFamily="34" charset="0"/>
                <a:cs typeface="Arial" panose="020B0604020202020204" pitchFamily="34" charset="0"/>
              </a:rPr>
              <a:t>John Milam</a:t>
            </a:r>
            <a:r>
              <a:rPr lang="en-US" dirty="0">
                <a:latin typeface="Arial" panose="020B0604020202020204" pitchFamily="34" charset="0"/>
                <a:cs typeface="Arial" panose="020B0604020202020204" pitchFamily="34" charset="0"/>
              </a:rPr>
              <a:t>, Ph.D. </a:t>
            </a:r>
          </a:p>
          <a:p>
            <a:pPr marL="0" indent="0">
              <a:spcBef>
                <a:spcPts val="0"/>
              </a:spcBef>
              <a:buNone/>
            </a:pPr>
            <a:r>
              <a:rPr lang="en-US" dirty="0">
                <a:latin typeface="Arial" panose="020B0604020202020204" pitchFamily="34" charset="0"/>
                <a:cs typeface="Arial" panose="020B0604020202020204" pitchFamily="34" charset="0"/>
              </a:rPr>
              <a:t>Executive Director, Knowledge to Work TAACCCT Grant, Lord Fairfax Community College</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hlinkClick r:id="rId3"/>
              </a:rPr>
              <a:t>jmilam@lfcc.edu</a:t>
            </a:r>
            <a:r>
              <a:rPr lang="en-US" dirty="0">
                <a:latin typeface="Arial" panose="020B0604020202020204" pitchFamily="34" charset="0"/>
                <a:cs typeface="Arial" panose="020B0604020202020204" pitchFamily="34" charset="0"/>
              </a:rPr>
              <a:t> </a:t>
            </a:r>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512" y="1123014"/>
            <a:ext cx="4106487" cy="573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8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2452" y="1057416"/>
            <a:ext cx="8679323" cy="5590355"/>
          </a:xfrm>
        </p:spPr>
        <p:txBody>
          <a:bodyPr>
            <a:noAutofit/>
          </a:bodyPr>
          <a:lstStyle/>
          <a:p>
            <a:pPr marL="0" indent="0">
              <a:buClr>
                <a:schemeClr val="tx2"/>
              </a:buClr>
              <a:buNone/>
            </a:pPr>
            <a:r>
              <a:rPr lang="en-US" sz="1800" dirty="0"/>
              <a:t>Please join us for the other webinars in the series:</a:t>
            </a: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February 28 </a:t>
            </a:r>
            <a:r>
              <a:rPr lang="en-US" sz="1800" dirty="0">
                <a:latin typeface="Arial" panose="020B0604020202020204" pitchFamily="34" charset="0"/>
                <a:cs typeface="Arial" panose="020B0604020202020204" pitchFamily="34" charset="0"/>
              </a:rPr>
              <a:t>- </a:t>
            </a:r>
            <a:r>
              <a:rPr lang="en-US" sz="1800" dirty="0">
                <a:hlinkClick r:id="rId3"/>
              </a:rPr>
              <a:t>Make Industry Experts into Expert Instructors to Increase Student Success</a:t>
            </a:r>
            <a:endParaRPr lang="en-US" sz="1800"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March 14 </a:t>
            </a:r>
            <a:r>
              <a:rPr lang="en-US" sz="1800" dirty="0">
                <a:latin typeface="Arial" panose="020B0604020202020204" pitchFamily="34" charset="0"/>
                <a:cs typeface="Arial" panose="020B0604020202020204" pitchFamily="34" charset="0"/>
              </a:rPr>
              <a:t>- </a:t>
            </a:r>
            <a:r>
              <a:rPr lang="en-US" sz="1800" dirty="0">
                <a:hlinkClick r:id="rId4"/>
              </a:rPr>
              <a:t>Scaling Career Pathways in Wisconsin</a:t>
            </a:r>
            <a:endParaRPr lang="en-US" sz="1800"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March 28 </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5"/>
              </a:rPr>
              <a:t>Resources for Developmental Education Using Competency-Based Education </a:t>
            </a:r>
            <a:endParaRPr lang="en-US" sz="1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April 11 </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6"/>
              </a:rPr>
              <a:t>Lowering the Cost of Course Materials with Free and Open Educational Resources</a:t>
            </a:r>
            <a:endParaRPr lang="en-US" sz="1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May 2 </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7"/>
              </a:rPr>
              <a:t>Sustaining Grant-funded Projects for Long-term Success</a:t>
            </a:r>
            <a:endParaRPr lang="en-US" sz="1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May 16</a:t>
            </a:r>
            <a:r>
              <a:rPr lang="en-US" sz="18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hlinkClick r:id="rId8"/>
              </a:rPr>
              <a:t>Free Resources for Apprenticeship &amp; Work-based Learning</a:t>
            </a:r>
            <a:endParaRPr lang="en-US" sz="1800" dirty="0">
              <a:latin typeface="Arial" panose="020B0604020202020204" pitchFamily="34" charset="0"/>
              <a:cs typeface="Arial" panose="020B0604020202020204" pitchFamily="34" charset="0"/>
            </a:endParaRPr>
          </a:p>
          <a:p>
            <a:pPr marL="0" indent="0" algn="ctr">
              <a:buClr>
                <a:schemeClr val="tx2"/>
              </a:buClr>
              <a:buNone/>
            </a:pPr>
            <a:r>
              <a:rPr lang="en-US" b="1" dirty="0">
                <a:latin typeface="Arial" panose="020B0604020202020204" pitchFamily="34" charset="0"/>
                <a:cs typeface="Arial" panose="020B0604020202020204" pitchFamily="34" charset="0"/>
              </a:rPr>
              <a:t>For more information, please visit: </a:t>
            </a:r>
            <a:r>
              <a:rPr lang="en-US" dirty="0">
                <a:latin typeface="Arial" panose="020B0604020202020204" pitchFamily="34" charset="0"/>
                <a:cs typeface="Arial" panose="020B0604020202020204" pitchFamily="34" charset="0"/>
                <a:hlinkClick r:id="rId9"/>
              </a:rPr>
              <a:t>Innovations Leading to Career Success Webinar Series</a:t>
            </a:r>
            <a:endParaRPr lang="en-US" dirty="0">
              <a:latin typeface="Arial" panose="020B0604020202020204" pitchFamily="34" charset="0"/>
              <a:cs typeface="Arial" panose="020B0604020202020204" pitchFamily="34" charset="0"/>
            </a:endParaRPr>
          </a:p>
          <a:p>
            <a:pPr marL="0" indent="0">
              <a:buClr>
                <a:schemeClr val="tx2"/>
              </a:buClr>
              <a:buNone/>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Autofit/>
          </a:bodyPr>
          <a:lstStyle/>
          <a:p>
            <a:r>
              <a:rPr lang="en-US" sz="4800" dirty="0">
                <a:solidFill>
                  <a:schemeClr val="bg1"/>
                </a:solidFill>
              </a:rPr>
              <a:t>Thank you!</a:t>
            </a:r>
          </a:p>
        </p:txBody>
      </p:sp>
      <p:pic>
        <p:nvPicPr>
          <p:cNvPr id="10"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0" y="618836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48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2452" y="1057416"/>
            <a:ext cx="8679323" cy="5590355"/>
          </a:xfrm>
        </p:spPr>
        <p:txBody>
          <a:bodyPr>
            <a:noAutofit/>
          </a:bodyPr>
          <a:lstStyle/>
          <a:p>
            <a:pPr marL="0" indent="0">
              <a:buClr>
                <a:schemeClr val="tx2"/>
              </a:buClr>
              <a:buNone/>
            </a:pPr>
            <a:r>
              <a:rPr lang="en-US" sz="1800" dirty="0">
                <a:latin typeface="Arial" panose="020B0604020202020204" pitchFamily="34" charset="0"/>
                <a:cs typeface="Arial" panose="020B0604020202020204" pitchFamily="34" charset="0"/>
              </a:rPr>
              <a:t>This webinar series showcases strategies and resources that are of broad interest to educational institutions engaged in career-focused education and training.</a:t>
            </a:r>
            <a:endParaRPr lang="en-US" sz="1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February 28 </a:t>
            </a:r>
            <a:r>
              <a:rPr lang="en-US" sz="1800" dirty="0">
                <a:latin typeface="Arial" panose="020B0604020202020204" pitchFamily="34" charset="0"/>
                <a:cs typeface="Arial" panose="020B0604020202020204" pitchFamily="34" charset="0"/>
              </a:rPr>
              <a:t>- </a:t>
            </a:r>
            <a:r>
              <a:rPr lang="en-US" sz="1800" dirty="0">
                <a:hlinkClick r:id="rId3"/>
              </a:rPr>
              <a:t>Make Industry Experts into Expert Instructors to Increase Student Success</a:t>
            </a:r>
            <a:endParaRPr lang="en-US" sz="1800"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March 14 </a:t>
            </a:r>
            <a:r>
              <a:rPr lang="en-US" sz="1800" dirty="0">
                <a:latin typeface="Arial" panose="020B0604020202020204" pitchFamily="34" charset="0"/>
                <a:cs typeface="Arial" panose="020B0604020202020204" pitchFamily="34" charset="0"/>
              </a:rPr>
              <a:t>- </a:t>
            </a:r>
            <a:r>
              <a:rPr lang="en-US" sz="1800" dirty="0">
                <a:hlinkClick r:id="rId4"/>
              </a:rPr>
              <a:t>Scaling Career Pathways in Wisconsin</a:t>
            </a:r>
            <a:endParaRPr lang="en-US" sz="1800"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March 28 </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5"/>
              </a:rPr>
              <a:t>Resources for Developmental Education Using Competency-Based Education </a:t>
            </a:r>
            <a:endParaRPr lang="en-US" sz="1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April 11 </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6"/>
              </a:rPr>
              <a:t>Lowering the Cost of Course Materials with Free and Open Educational Resources</a:t>
            </a:r>
            <a:endParaRPr lang="en-US" sz="1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May 2 </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7"/>
              </a:rPr>
              <a:t>Sustaining Grant-funded Projects for Long-term Success</a:t>
            </a:r>
            <a:endParaRPr lang="en-US" sz="1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May 16</a:t>
            </a:r>
            <a:r>
              <a:rPr lang="en-US" sz="18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hlinkClick r:id="rId8"/>
              </a:rPr>
              <a:t>Free Resources for Apprenticeship &amp; Work-based Learning</a:t>
            </a:r>
            <a:endParaRPr lang="en-US" sz="1800" dirty="0">
              <a:latin typeface="Arial" panose="020B0604020202020204" pitchFamily="34" charset="0"/>
              <a:cs typeface="Arial" panose="020B0604020202020204" pitchFamily="34" charset="0"/>
            </a:endParaRPr>
          </a:p>
          <a:p>
            <a:pPr marL="0" indent="0" algn="ctr">
              <a:buClr>
                <a:srgbClr val="002060"/>
              </a:buClr>
              <a:buNone/>
            </a:pPr>
            <a:r>
              <a:rPr lang="en-US" b="1" dirty="0">
                <a:latin typeface="Arial" panose="020B0604020202020204" pitchFamily="34" charset="0"/>
                <a:cs typeface="Arial" panose="020B0604020202020204" pitchFamily="34" charset="0"/>
              </a:rPr>
              <a:t>For more information, please visit: </a:t>
            </a:r>
            <a:r>
              <a:rPr lang="en-US" dirty="0">
                <a:latin typeface="Arial" panose="020B0604020202020204" pitchFamily="34" charset="0"/>
                <a:cs typeface="Arial" panose="020B0604020202020204" pitchFamily="34" charset="0"/>
                <a:hlinkClick r:id="rId9"/>
              </a:rPr>
              <a:t>Innovations Leading to Career Success Webinar Series</a:t>
            </a:r>
            <a:endParaRPr lang="en-US" dirty="0">
              <a:latin typeface="Arial" panose="020B0604020202020204" pitchFamily="34" charset="0"/>
              <a:cs typeface="Arial" panose="020B0604020202020204" pitchFamily="34" charset="0"/>
            </a:endParaRPr>
          </a:p>
          <a:p>
            <a:pPr marL="0" indent="0">
              <a:buClr>
                <a:schemeClr val="tx2"/>
              </a:buClr>
              <a:buNone/>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Autofit/>
          </a:bodyPr>
          <a:lstStyle/>
          <a:p>
            <a:r>
              <a:rPr lang="en-US" sz="2400" b="1" dirty="0">
                <a:solidFill>
                  <a:schemeClr val="bg1"/>
                </a:solidFill>
              </a:rPr>
              <a:t>Innovations Leading to Career Success </a:t>
            </a:r>
            <a:br>
              <a:rPr lang="en-US" sz="2400" b="1" dirty="0">
                <a:solidFill>
                  <a:schemeClr val="bg1"/>
                </a:solidFill>
              </a:rPr>
            </a:br>
            <a:r>
              <a:rPr lang="en-US" sz="2400" b="1" dirty="0">
                <a:solidFill>
                  <a:schemeClr val="bg1"/>
                </a:solidFill>
              </a:rPr>
              <a:t>Webinar Series</a:t>
            </a:r>
            <a:endParaRPr lang="en-US" sz="2400" dirty="0">
              <a:solidFill>
                <a:schemeClr val="bg1"/>
              </a:solidFill>
            </a:endParaRPr>
          </a:p>
        </p:txBody>
      </p:sp>
      <p:pic>
        <p:nvPicPr>
          <p:cNvPr id="10"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7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50" y="1237867"/>
            <a:ext cx="7317419" cy="4747212"/>
          </a:xfrm>
        </p:spPr>
        <p:txBody>
          <a:bodyPr>
            <a:noAutofit/>
          </a:bodyPr>
          <a:lstStyle/>
          <a:p>
            <a:pPr marL="0" indent="0">
              <a:spcBef>
                <a:spcPts val="0"/>
              </a:spcBef>
              <a:buNone/>
            </a:pPr>
            <a:r>
              <a:rPr lang="en-US" sz="2500" b="1" dirty="0"/>
              <a:t>Which describes your role in regard to Developmental Education?</a:t>
            </a:r>
            <a:r>
              <a:rPr lang="en-US" sz="2500" dirty="0"/>
              <a:t> (check all that apply)</a:t>
            </a:r>
          </a:p>
          <a:p>
            <a:pPr lvl="0">
              <a:spcBef>
                <a:spcPts val="1000"/>
              </a:spcBef>
              <a:buFont typeface="Wingdings" panose="05000000000000000000" pitchFamily="2" charset="2"/>
              <a:buChar char="§"/>
            </a:pPr>
            <a:r>
              <a:rPr lang="en-US" sz="2500" dirty="0"/>
              <a:t>I am an instructor</a:t>
            </a:r>
          </a:p>
          <a:p>
            <a:pPr lvl="0">
              <a:spcBef>
                <a:spcPts val="1000"/>
              </a:spcBef>
              <a:buFont typeface="Wingdings" panose="05000000000000000000" pitchFamily="2" charset="2"/>
              <a:buChar char="§"/>
            </a:pPr>
            <a:r>
              <a:rPr lang="en-US" sz="2500" dirty="0"/>
              <a:t>I am a school administrator</a:t>
            </a:r>
          </a:p>
          <a:p>
            <a:pPr lvl="0">
              <a:spcBef>
                <a:spcPts val="1000"/>
              </a:spcBef>
              <a:buFont typeface="Wingdings" panose="05000000000000000000" pitchFamily="2" charset="2"/>
              <a:buChar char="§"/>
            </a:pPr>
            <a:r>
              <a:rPr lang="en-US" sz="2500" dirty="0"/>
              <a:t>I design course materials and/or curricula</a:t>
            </a:r>
          </a:p>
          <a:p>
            <a:pPr lvl="0">
              <a:spcBef>
                <a:spcPts val="1000"/>
              </a:spcBef>
              <a:buFont typeface="Wingdings" panose="05000000000000000000" pitchFamily="2" charset="2"/>
              <a:buChar char="§"/>
            </a:pPr>
            <a:r>
              <a:rPr lang="en-US" sz="2500" dirty="0"/>
              <a:t>I use it in my work at a Workforce Board or American Job Center (AJC)</a:t>
            </a:r>
          </a:p>
          <a:p>
            <a:pPr lvl="0">
              <a:spcBef>
                <a:spcPts val="1000"/>
              </a:spcBef>
              <a:buFont typeface="Wingdings" panose="05000000000000000000" pitchFamily="2" charset="2"/>
              <a:buChar char="§"/>
            </a:pPr>
            <a:r>
              <a:rPr lang="en-US" sz="2500" dirty="0"/>
              <a:t>I don’t work with Dev Ed yet, but I want to!</a:t>
            </a:r>
          </a:p>
          <a:p>
            <a:pPr lvl="0">
              <a:spcBef>
                <a:spcPts val="1000"/>
              </a:spcBef>
              <a:buFont typeface="Wingdings" panose="05000000000000000000" pitchFamily="2" charset="2"/>
              <a:buChar char="§"/>
            </a:pPr>
            <a:r>
              <a:rPr lang="en-US" sz="2500" dirty="0"/>
              <a:t>Other</a:t>
            </a:r>
            <a:endParaRPr lang="en-US" sz="28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Polling Question</a:t>
            </a:r>
          </a:p>
        </p:txBody>
      </p:sp>
      <p:grpSp>
        <p:nvGrpSpPr>
          <p:cNvPr id="7" name="Group 6"/>
          <p:cNvGrpSpPr/>
          <p:nvPr/>
        </p:nvGrpSpPr>
        <p:grpSpPr>
          <a:xfrm>
            <a:off x="7188049"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pic>
        <p:nvPicPr>
          <p:cNvPr id="1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59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12" y="804979"/>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85968" y="1085772"/>
            <a:ext cx="5791192" cy="4919655"/>
          </a:xfrm>
        </p:spPr>
        <p:txBody>
          <a:bodyPr>
            <a:noAutofit/>
          </a:bodyPr>
          <a:lstStyle/>
          <a:p>
            <a:pPr marL="0" indent="0">
              <a:buNone/>
            </a:pPr>
            <a:r>
              <a:rPr lang="en-US" b="1" dirty="0">
                <a:latin typeface="Arial" panose="020B0604020202020204" pitchFamily="34" charset="0"/>
                <a:cs typeface="Arial" panose="020B0604020202020204" pitchFamily="34" charset="0"/>
              </a:rPr>
              <a:t>Do you use competency-based education at your organization? </a:t>
            </a:r>
            <a:r>
              <a:rPr lang="en-US" dirty="0">
                <a:latin typeface="Arial" panose="020B0604020202020204" pitchFamily="34" charset="0"/>
                <a:cs typeface="Arial" panose="020B0604020202020204" pitchFamily="34" charset="0"/>
              </a:rPr>
              <a:t>(Check all that apply)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We use CBE extensively!</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We’re starting to incorporate CBE into our strategies</a:t>
            </a:r>
          </a:p>
          <a:p>
            <a:pPr>
              <a:buFont typeface="Wingdings" panose="05000000000000000000" pitchFamily="2" charset="2"/>
              <a:buChar char="§"/>
            </a:pPr>
            <a:r>
              <a:rPr lang="en-US" dirty="0"/>
              <a:t>We’ve recently redesigned our developmental education program using competency-based education to be more effective</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No, what’s CBE?</a:t>
            </a: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Polling Question</a:t>
            </a:r>
          </a:p>
        </p:txBody>
      </p:sp>
      <p:grpSp>
        <p:nvGrpSpPr>
          <p:cNvPr id="7" name="Group 6"/>
          <p:cNvGrpSpPr/>
          <p:nvPr/>
        </p:nvGrpSpPr>
        <p:grpSpPr>
          <a:xfrm>
            <a:off x="7188049"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pic>
        <p:nvPicPr>
          <p:cNvPr id="1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77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12" y="804979"/>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851" y="1466491"/>
            <a:ext cx="5791192" cy="4502988"/>
          </a:xfrm>
        </p:spPr>
        <p:txBody>
          <a:bodyPr>
            <a:noAutofit/>
          </a:bodyPr>
          <a:lstStyle/>
          <a:p>
            <a:pPr marL="0" indent="0">
              <a:buNone/>
            </a:pPr>
            <a:r>
              <a:rPr lang="en-US" sz="3000" b="1" dirty="0">
                <a:latin typeface="Arial" panose="020B0604020202020204" pitchFamily="34" charset="0"/>
                <a:cs typeface="Arial" panose="020B0604020202020204" pitchFamily="34" charset="0"/>
              </a:rPr>
              <a:t>Do you use open educational resources (OER) at your organization?</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Yes, frequently!</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Yes, just starting to explore</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No, what is OER?</a:t>
            </a:r>
          </a:p>
          <a:p>
            <a:pPr marL="0" indent="0">
              <a:buNone/>
            </a:pP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Polling Question</a:t>
            </a:r>
          </a:p>
        </p:txBody>
      </p:sp>
      <p:grpSp>
        <p:nvGrpSpPr>
          <p:cNvPr id="7" name="Group 6"/>
          <p:cNvGrpSpPr/>
          <p:nvPr/>
        </p:nvGrpSpPr>
        <p:grpSpPr>
          <a:xfrm>
            <a:off x="7188049"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pic>
        <p:nvPicPr>
          <p:cNvPr id="1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10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9485"/>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b="1" dirty="0">
                <a:solidFill>
                  <a:schemeClr val="bg1"/>
                </a:solidFill>
              </a:rPr>
              <a:t>Agenda</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FA9E2368-C92F-4846-94BE-26110D0C38C2}"/>
              </a:ext>
            </a:extLst>
          </p:cNvPr>
          <p:cNvSpPr>
            <a:spLocks noGrp="1"/>
          </p:cNvSpPr>
          <p:nvPr>
            <p:ph idx="1"/>
          </p:nvPr>
        </p:nvSpPr>
        <p:spPr>
          <a:xfrm>
            <a:off x="661851" y="1402082"/>
            <a:ext cx="7306491" cy="4699008"/>
          </a:xfrm>
        </p:spPr>
        <p:txBody>
          <a:bodyPr>
            <a:no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Leverage latest research on CBE Dev Ed, including TAACCCT grantee models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Explore use of OER for CBE, including soft skills and Dev Ed, that prepare students for career pathways in healthcare, IT, and manufacturing</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Showcase Lord Fairfax Community College’s (LFCC) </a:t>
            </a:r>
            <a:r>
              <a:rPr lang="en-US" sz="1800" dirty="0">
                <a:latin typeface="Arial" panose="020B0604020202020204" pitchFamily="34" charset="0"/>
                <a:cs typeface="Arial" panose="020B0604020202020204" pitchFamily="34" charset="0"/>
                <a:hlinkClick r:id="rId4"/>
              </a:rPr>
              <a:t>http://knowledgetowork.com</a:t>
            </a:r>
            <a:r>
              <a:rPr lang="en-US" sz="1800" dirty="0">
                <a:latin typeface="Arial" panose="020B0604020202020204" pitchFamily="34" charset="0"/>
                <a:cs typeface="Arial" panose="020B0604020202020204" pitchFamily="34" charset="0"/>
              </a:rPr>
              <a:t> portal for personalized learning tied to competencies using OER</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Describe LFCC CBE work with adult basic education (ABE), soft skills, and Dev Ed</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Share Dev Ed resources available at </a:t>
            </a:r>
            <a:r>
              <a:rPr lang="en-US" sz="1800" dirty="0">
                <a:latin typeface="Arial" panose="020B0604020202020204" pitchFamily="34" charset="0"/>
                <a:cs typeface="Arial" panose="020B0604020202020204" pitchFamily="34" charset="0"/>
                <a:hlinkClick r:id="rId5"/>
              </a:rPr>
              <a:t>http://skillscommons.org</a:t>
            </a:r>
            <a:r>
              <a:rPr lang="en-US" sz="1800" dirty="0">
                <a:latin typeface="Arial" panose="020B0604020202020204" pitchFamily="34" charset="0"/>
                <a:cs typeface="Arial" panose="020B0604020202020204" pitchFamily="34" charset="0"/>
              </a:rPr>
              <a:t> and </a:t>
            </a:r>
            <a:r>
              <a:rPr lang="en-US" sz="1800" dirty="0">
                <a:latin typeface="Arial" panose="020B0604020202020204" pitchFamily="34" charset="0"/>
                <a:cs typeface="Arial" panose="020B0604020202020204" pitchFamily="34" charset="0"/>
                <a:hlinkClick r:id="rId4"/>
              </a:rPr>
              <a:t>http://knowledgetowork.com</a:t>
            </a:r>
            <a:r>
              <a:rPr lang="en-US" sz="1800" dirty="0">
                <a:latin typeface="Arial" panose="020B0604020202020204" pitchFamily="34" charset="0"/>
                <a:cs typeface="Arial" panose="020B0604020202020204" pitchFamily="34" charset="0"/>
              </a:rPr>
              <a:t> </a:t>
            </a:r>
          </a:p>
          <a:p>
            <a:pPr marL="0" indent="0" algn="ctr">
              <a:buNone/>
            </a:pPr>
            <a:endParaRPr lang="en-US" altLang="en-US" sz="1800" dirty="0">
              <a:solidFill>
                <a:schemeClr val="tx1"/>
              </a:solidFill>
            </a:endParaRPr>
          </a:p>
        </p:txBody>
      </p:sp>
    </p:spTree>
    <p:extLst>
      <p:ext uri="{BB962C8B-B14F-4D97-AF65-F5344CB8AC3E}">
        <p14:creationId xmlns:p14="http://schemas.microsoft.com/office/powerpoint/2010/main" val="301306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79" y="4219695"/>
            <a:ext cx="5885290" cy="1347017"/>
          </a:xfrm>
        </p:spPr>
        <p:txBody>
          <a:bodyPr>
            <a:noAutofit/>
          </a:bodyPr>
          <a:lstStyle/>
          <a:p>
            <a:pPr marL="0" indent="0">
              <a:buNone/>
            </a:pPr>
            <a:r>
              <a:rPr lang="en-US" b="1" dirty="0">
                <a:latin typeface="Arial" panose="020B0604020202020204" pitchFamily="34" charset="0"/>
                <a:cs typeface="Arial" panose="020B0604020202020204" pitchFamily="34" charset="0"/>
              </a:rPr>
              <a:t>John Milam</a:t>
            </a:r>
            <a:r>
              <a:rPr lang="en-US" dirty="0">
                <a:latin typeface="Arial" panose="020B0604020202020204" pitchFamily="34" charset="0"/>
                <a:cs typeface="Arial" panose="020B0604020202020204" pitchFamily="34" charset="0"/>
              </a:rPr>
              <a:t>, Ph.D. Executive Director, Knowledge to Work TAACCCT Grant, Lord Fairfax Community College</a:t>
            </a:r>
            <a:endParaRPr lang="en-US" dirty="0">
              <a:latin typeface="Lato Light" panose="020F0302020204030203"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Presenters</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2706261" y="1679511"/>
            <a:ext cx="5885290" cy="1347017"/>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Joe Deegan,</a:t>
            </a:r>
            <a:r>
              <a:rPr lang="en-US" dirty="0">
                <a:latin typeface="Arial" panose="020B0604020202020204" pitchFamily="34" charset="0"/>
                <a:cs typeface="Arial" panose="020B0604020202020204" pitchFamily="34" charset="0"/>
              </a:rPr>
              <a:t> Program Manager,    Building Economic Opportunities Group, Jobs for the Future</a:t>
            </a:r>
            <a:endParaRPr lang="en-US" dirty="0">
              <a:latin typeface="Lato Light" panose="020F0302020204030203" pitchFamily="34" charset="0"/>
            </a:endParaRPr>
          </a:p>
          <a:p>
            <a:pPr marL="0" indent="0">
              <a:buFont typeface="Wingdings 2" pitchFamily="18" charset="2"/>
              <a:buNone/>
            </a:pPr>
            <a:endParaRPr lang="en-US" dirty="0">
              <a:latin typeface="Arial" panose="020B0604020202020204" pitchFamily="34" charset="0"/>
              <a:cs typeface="Arial" panose="020B0604020202020204" pitchFamily="34" charset="0"/>
            </a:endParaRPr>
          </a:p>
          <a:p>
            <a:pPr marL="0" indent="0">
              <a:buFont typeface="Wingdings 2" pitchFamily="18" charset="2"/>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04264" y="3756199"/>
            <a:ext cx="1207282" cy="1810512"/>
          </a:xfrm>
          <a:prstGeom prst="rect">
            <a:avLst/>
          </a:prstGeom>
        </p:spPr>
      </p:pic>
      <p:pic>
        <p:nvPicPr>
          <p:cNvPr id="9" name="Picture 8">
            <a:extLst>
              <a:ext uri="{FF2B5EF4-FFF2-40B4-BE49-F238E27FC236}">
                <a16:creationId xmlns:a16="http://schemas.microsoft.com/office/drawing/2014/main" id="{D384221A-F681-5C42-B218-297943696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0179" y="1679511"/>
            <a:ext cx="1294593" cy="1812430"/>
          </a:xfrm>
          <a:prstGeom prst="rect">
            <a:avLst/>
          </a:prstGeom>
        </p:spPr>
      </p:pic>
    </p:spTree>
    <p:extLst>
      <p:ext uri="{BB962C8B-B14F-4D97-AF65-F5344CB8AC3E}">
        <p14:creationId xmlns:p14="http://schemas.microsoft.com/office/powerpoint/2010/main" val="2992059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5&quot;/&gt;&lt;/object&gt;&lt;object type=&quot;3&quot; unique_id=&quot;10004&quot;&gt;&lt;property id=&quot;20148&quot; value=&quot;5&quot;/&gt;&lt;property id=&quot;20300&quot; value=&quot;Slide 2 - &amp;quot;Moderators&amp;quot;&quot;/&gt;&lt;property id=&quot;20307&quot; value=&quot;287&quot;/&gt;&lt;/object&gt;&lt;object type=&quot;3&quot; unique_id=&quot;10005&quot;&gt;&lt;property id=&quot;20148&quot; value=&quot;5&quot;/&gt;&lt;property id=&quot;20300&quot; value=&quot;Slide 3 - &amp;quot;About this Webinar&amp;quot;&quot;/&gt;&lt;property id=&quot;20307&quot; value=&quot;322&quot;/&gt;&lt;/object&gt;&lt;object type=&quot;3&quot; unique_id=&quot;10006&quot;&gt;&lt;property id=&quot;20148&quot; value=&quot;5&quot;/&gt;&lt;property id=&quot;20300&quot; value=&quot;Slide 4 - &amp;quot;Innovations Leading to Career Success  Webinar Series&amp;quot;&quot;/&gt;&lt;property id=&quot;20307&quot; value=&quot;367&quot;/&gt;&lt;/object&gt;&lt;object type=&quot;3&quot; unique_id=&quot;10007&quot;&gt;&lt;property id=&quot;20148&quot; value=&quot;5&quot;/&gt;&lt;property id=&quot;20300&quot; value=&quot;Slide 5 - &amp;quot;Polling Question&amp;quot;&quot;/&gt;&lt;property id=&quot;20307&quot; value=&quot;373&quot;/&gt;&lt;/object&gt;&lt;object type=&quot;3&quot; unique_id=&quot;10008&quot;&gt;&lt;property id=&quot;20148&quot; value=&quot;5&quot;/&gt;&lt;property id=&quot;20300&quot; value=&quot;Slide 6 - &amp;quot;Polling Question&amp;quot;&quot;/&gt;&lt;property id=&quot;20307&quot; value=&quot;328&quot;/&gt;&lt;/object&gt;&lt;object type=&quot;3&quot; unique_id=&quot;10009&quot;&gt;&lt;property id=&quot;20148&quot; value=&quot;5&quot;/&gt;&lt;property id=&quot;20300&quot; value=&quot;Slide 7 - &amp;quot;Polling Question&amp;quot;&quot;/&gt;&lt;property id=&quot;20307&quot; value=&quot;326&quot;/&gt;&lt;/object&gt;&lt;object type=&quot;3&quot; unique_id=&quot;10010&quot;&gt;&lt;property id=&quot;20148&quot; value=&quot;5&quot;/&gt;&lt;property id=&quot;20300&quot; value=&quot;Slide 8 - &amp;quot;Agenda&amp;quot;&quot;/&gt;&lt;property id=&quot;20307&quot; value=&quot;363&quot;/&gt;&lt;/object&gt;&lt;object type=&quot;3&quot; unique_id=&quot;10011&quot;&gt;&lt;property id=&quot;20148&quot; value=&quot;5&quot;/&gt;&lt;property id=&quot;20300&quot; value=&quot;Slide 9 - &amp;quot;Presenters&amp;quot;&quot;/&gt;&lt;property id=&quot;20307&quot; value=&quot;329&quot;/&gt;&lt;/object&gt;&lt;object type=&quot;3&quot; unique_id=&quot;10012&quot;&gt;&lt;property id=&quot;20148&quot; value=&quot;5&quot;/&gt;&lt;property id=&quot;20300&quot; value=&quot;Slide 10 - &amp;quot;Latest Research on Dev Ed &amp;amp; CBE&amp;quot;&quot;/&gt;&lt;property id=&quot;20307&quot; value=&quot;394&quot;/&gt;&lt;/object&gt;&lt;object type=&quot;3&quot; unique_id=&quot;10013&quot;&gt;&lt;property id=&quot;20148&quot; value=&quot;5&quot;/&gt;&lt;property id=&quot;20300&quot; value=&quot;Slide 11 - &amp;quot;CBE for Dev Ed: Research&amp;quot;&quot;/&gt;&lt;property id=&quot;20307&quot; value=&quot;374&quot;/&gt;&lt;/object&gt;&lt;object type=&quot;3&quot; unique_id=&quot;10014&quot;&gt;&lt;property id=&quot;20148&quot; value=&quot;5&quot;/&gt;&lt;property id=&quot;20300&quot; value=&quot;Slide 12 - &amp;quot;Accelerated Learning &amp;quot;&quot;/&gt;&lt;property id=&quot;20307&quot; value=&quot;375&quot;/&gt;&lt;/object&gt;&lt;object type=&quot;3&quot; unique_id=&quot;10015&quot;&gt;&lt;property id=&quot;20148&quot; value=&quot;5&quot;/&gt;&lt;property id=&quot;20300&quot; value=&quot;Slide 13 - &amp;quot;Completion Strategies &amp;quot;&quot;/&gt;&lt;property id=&quot;20307&quot; value=&quot;376&quot;/&gt;&lt;/object&gt;&lt;object type=&quot;3&quot; unique_id=&quot;10016&quot;&gt;&lt;property id=&quot;20148&quot; value=&quot;5&quot;/&gt;&lt;property id=&quot;20300&quot; value=&quot;Slide 14&quot;/&gt;&lt;property id=&quot;20307&quot; value=&quot;377&quot;/&gt;&lt;/object&gt;&lt;object type=&quot;3&quot; unique_id=&quot;10017&quot;&gt;&lt;property id=&quot;20148&quot; value=&quot;5&quot;/&gt;&lt;property id=&quot;20300&quot; value=&quot;Slide 15 - &amp;quot;Challenge&amp;quot;&quot;/&gt;&lt;property id=&quot;20307&quot; value=&quot;378&quot;/&gt;&lt;/object&gt;&lt;object type=&quot;3&quot; unique_id=&quot;10018&quot;&gt;&lt;property id=&quot;20148&quot; value=&quot;5&quot;/&gt;&lt;property id=&quot;20300&quot; value=&quot;Slide 16 - &amp;quot;Next Generation CBE Series&amp;quot;&quot;/&gt;&lt;property id=&quot;20307&quot; value=&quot;379&quot;/&gt;&lt;/object&gt;&lt;object type=&quot;3&quot; unique_id=&quot;10019&quot;&gt;&lt;property id=&quot;20148&quot; value=&quot;5&quot;/&gt;&lt;property id=&quot;20300&quot; value=&quot;Slide 17 - &amp;quot;Next Generation CBE Series&amp;quot;&quot;/&gt;&lt;property id=&quot;20307&quot; value=&quot;380&quot;/&gt;&lt;/object&gt;&lt;object type=&quot;3&quot; unique_id=&quot;10020&quot;&gt;&lt;property id=&quot;20148&quot; value=&quot;5&quot;/&gt;&lt;property id=&quot;20300&quot; value=&quot;Slide 18&quot;/&gt;&lt;property id=&quot;20307&quot; value=&quot;381&quot;/&gt;&lt;/object&gt;&lt;object type=&quot;3&quot; unique_id=&quot;10021&quot;&gt;&lt;property id=&quot;20148&quot; value=&quot;5&quot;/&gt;&lt;property id=&quot;20300&quot; value=&quot;Slide 19 - &amp;quot;Questions From the Field&amp;quot;&quot;/&gt;&lt;property id=&quot;20307&quot; value=&quot;382&quot;/&gt;&lt;/object&gt;&lt;object type=&quot;3&quot; unique_id=&quot;10022&quot;&gt;&lt;property id=&quot;20148&quot; value=&quot;5&quot;/&gt;&lt;property id=&quot;20300&quot; value=&quot;Slide 20&quot;/&gt;&lt;property id=&quot;20307&quot; value=&quot;383&quot;/&gt;&lt;/object&gt;&lt;object type=&quot;3&quot; unique_id=&quot;10023&quot;&gt;&lt;property id=&quot;20148&quot; value=&quot;5&quot;/&gt;&lt;property id=&quot;20300&quot; value=&quot;Slide 21&quot;/&gt;&lt;property id=&quot;20307&quot; value=&quot;384&quot;/&gt;&lt;/object&gt;&lt;object type=&quot;3&quot; unique_id=&quot;10024&quot;&gt;&lt;property id=&quot;20148&quot; value=&quot;5&quot;/&gt;&lt;property id=&quot;20300&quot; value=&quot;Slide 22&quot;/&gt;&lt;property id=&quot;20307&quot; value=&quot;385&quot;/&gt;&lt;/object&gt;&lt;object type=&quot;3&quot; unique_id=&quot;10025&quot;&gt;&lt;property id=&quot;20148&quot; value=&quot;5&quot;/&gt;&lt;property id=&quot;20300&quot; value=&quot;Slide 23&quot;/&gt;&lt;property id=&quot;20307&quot; value=&quot;386&quot;/&gt;&lt;/object&gt;&lt;object type=&quot;3&quot; unique_id=&quot;10026&quot;&gt;&lt;property id=&quot;20148&quot; value=&quot;5&quot;/&gt;&lt;property id=&quot;20300&quot; value=&quot;Slide 24 - &amp;quot;Questions?&amp;quot;&quot;/&gt;&lt;property id=&quot;20307&quot; value=&quot;391&quot;/&gt;&lt;/object&gt;&lt;object type=&quot;3&quot; unique_id=&quot;10027&quot;&gt;&lt;property id=&quot;20148&quot; value=&quot;5&quot;/&gt;&lt;property id=&quot;20300&quot; value=&quot;Slide 25 - &amp;quot;Dev Ed and CBE at LFCC&amp;quot;&quot;/&gt;&lt;property id=&quot;20307&quot; value=&quot;393&quot;/&gt;&lt;/object&gt;&lt;object type=&quot;3&quot; unique_id=&quot;10028&quot;&gt;&lt;property id=&quot;20148&quot; value=&quot;5&quot;/&gt;&lt;property id=&quot;20300&quot; value=&quot;Slide 26 - &amp;quot;A Vision for CBE Using OER&amp;quot;&quot;/&gt;&lt;property id=&quot;20307&quot; value=&quot;362&quot;/&gt;&lt;/object&gt;&lt;object type=&quot;3&quot; unique_id=&quot;10029&quot;&gt;&lt;property id=&quot;20148&quot; value=&quot;5&quot;/&gt;&lt;property id=&quot;20300&quot; value=&quot;Slide 27 - &amp;quot;Alternatives for ABE, Soft Skills, Dev Ed&amp;quot;&quot;/&gt;&lt;property id=&quot;20307&quot; value=&quot;360&quot;/&gt;&lt;/object&gt;&lt;object type=&quot;3&quot; unique_id=&quot;10030&quot;&gt;&lt;property id=&quot;20148&quot; value=&quot;5&quot;/&gt;&lt;property id=&quot;20300&quot; value=&quot;Slide 28 - &amp;quot;Alternatives for ABE, Soft Skills, Dev Ed (cont.)&amp;quot;&quot;/&gt;&lt;property id=&quot;20307&quot; value=&quot;361&quot;/&gt;&lt;/object&gt;&lt;object type=&quot;3&quot; unique_id=&quot;10031&quot;&gt;&lt;property id=&quot;20148&quot; value=&quot;5&quot;/&gt;&lt;property id=&quot;20300&quot; value=&quot;Slide 29&quot;/&gt;&lt;property id=&quot;20307&quot; value=&quot;335&quot;/&gt;&lt;/object&gt;&lt;object type=&quot;3&quot; unique_id=&quot;10032&quot;&gt;&lt;property id=&quot;20148&quot; value=&quot;5&quot;/&gt;&lt;property id=&quot;20300&quot; value=&quot;Slide 30&quot;/&gt;&lt;property id=&quot;20307&quot; value=&quot;336&quot;/&gt;&lt;/object&gt;&lt;object type=&quot;3&quot; unique_id=&quot;10033&quot;&gt;&lt;property id=&quot;20148&quot; value=&quot;5&quot;/&gt;&lt;property id=&quot;20300&quot; value=&quot;Slide 31&quot;/&gt;&lt;property id=&quot;20307&quot; value=&quot;337&quot;/&gt;&lt;/object&gt;&lt;object type=&quot;3&quot; unique_id=&quot;10034&quot;&gt;&lt;property id=&quot;20148&quot; value=&quot;5&quot;/&gt;&lt;property id=&quot;20300&quot; value=&quot;Slide 32 - &amp;quot; Dev Ed Resources: KnowledgetoWork.com &amp;quot;&quot;/&gt;&lt;property id=&quot;20307&quot; value=&quot;338&quot;/&gt;&lt;/object&gt;&lt;object type=&quot;3&quot; unique_id=&quot;10035&quot;&gt;&lt;property id=&quot;20148&quot; value=&quot;5&quot;/&gt;&lt;property id=&quot;20300&quot; value=&quot;Slide 33 - &amp;quot;Operational Management&amp;quot;&quot;/&gt;&lt;property id=&quot;20307&quot; value=&quot;304&quot;/&gt;&lt;/object&gt;&lt;object type=&quot;3&quot; unique_id=&quot;10036&quot;&gt;&lt;property id=&quot;20148&quot; value=&quot;5&quot;/&gt;&lt;property id=&quot;20300&quot; value=&quot;Slide 34 - &amp;quot;Dev Ed Resources: SkillsCommons.org&amp;quot;&quot;/&gt;&lt;property id=&quot;20307&quot; value=&quot;339&quot;/&gt;&lt;/object&gt;&lt;object type=&quot;3&quot; unique_id=&quot;10037&quot;&gt;&lt;property id=&quot;20148&quot; value=&quot;5&quot;/&gt;&lt;property id=&quot;20300&quot; value=&quot;Slide 35 - &amp;quot;Dev Ed Resources: SkillsCommons.org&amp;quot;&quot;/&gt;&lt;property id=&quot;20307&quot; value=&quot;365&quot;/&gt;&lt;/object&gt;&lt;object type=&quot;3&quot; unique_id=&quot;10038&quot;&gt;&lt;property id=&quot;20148&quot; value=&quot;5&quot;/&gt;&lt;property id=&quot;20300&quot; value=&quot;Slide 36&quot;/&gt;&lt;property id=&quot;20307&quot; value=&quot;340&quot;/&gt;&lt;/object&gt;&lt;object type=&quot;3&quot; unique_id=&quot;10039&quot;&gt;&lt;property id=&quot;20148&quot; value=&quot;5&quot;/&gt;&lt;property id=&quot;20300&quot; value=&quot;Slide 37&quot;/&gt;&lt;property id=&quot;20307&quot; value=&quot;389&quot;/&gt;&lt;/object&gt;&lt;object type=&quot;3&quot; unique_id=&quot;10040&quot;&gt;&lt;property id=&quot;20148&quot; value=&quot;5&quot;/&gt;&lt;property id=&quot;20300&quot; value=&quot;Slide 38 - &amp;quot;Questions?&amp;quot;&quot;/&gt;&lt;property id=&quot;20307&quot; value=&quot;390&quot;/&gt;&lt;/object&gt;&lt;object type=&quot;3&quot; unique_id=&quot;10041&quot;&gt;&lt;property id=&quot;20148&quot; value=&quot;5&quot;/&gt;&lt;property id=&quot;20300&quot; value=&quot;Slide 39 - &amp;quot;Thank you!&amp;quot;&quot;/&gt;&lt;property id=&quot;20307&quot; value=&quot;369&quot;/&gt;&lt;/object&gt;&lt;/object&gt;&lt;object type=&quot;8&quot; unique_id=&quot;10082&quot;&gt;&lt;/object&gt;&lt;/object&gt;&lt;/database&gt;"/>
  <p:tag name="MMPROD_NEXTUNIQUEID" val="10010"/>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2207</TotalTime>
  <Words>1764</Words>
  <Application>Microsoft Office PowerPoint</Application>
  <PresentationFormat>On-screen Show (4:3)</PresentationFormat>
  <Paragraphs>269</Paragraphs>
  <Slides>39</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Courier New</vt:lpstr>
      <vt:lpstr>Lato Light</vt:lpstr>
      <vt:lpstr>News Gothic MT</vt:lpstr>
      <vt:lpstr>Wingdings</vt:lpstr>
      <vt:lpstr>Wingdings 2</vt:lpstr>
      <vt:lpstr>Breeze</vt:lpstr>
      <vt:lpstr>PowerPoint Presentation</vt:lpstr>
      <vt:lpstr>Moderators</vt:lpstr>
      <vt:lpstr>About this Webinar</vt:lpstr>
      <vt:lpstr>Innovations Leading to Career Success  Webinar Series</vt:lpstr>
      <vt:lpstr>Polling Question</vt:lpstr>
      <vt:lpstr>Polling Question</vt:lpstr>
      <vt:lpstr>Polling Question</vt:lpstr>
      <vt:lpstr>Agenda</vt:lpstr>
      <vt:lpstr>Presenters</vt:lpstr>
      <vt:lpstr>Latest Research on Dev Ed &amp; CBE</vt:lpstr>
      <vt:lpstr>CBE for Dev Ed: Research</vt:lpstr>
      <vt:lpstr>Accelerated Learning </vt:lpstr>
      <vt:lpstr>Completion Strategies </vt:lpstr>
      <vt:lpstr>PowerPoint Presentation</vt:lpstr>
      <vt:lpstr>Challenge</vt:lpstr>
      <vt:lpstr>Next Generation CBE Series</vt:lpstr>
      <vt:lpstr>Next Generation CBE Series</vt:lpstr>
      <vt:lpstr>PowerPoint Presentation</vt:lpstr>
      <vt:lpstr>Questions From the Field</vt:lpstr>
      <vt:lpstr>PowerPoint Presentation</vt:lpstr>
      <vt:lpstr>PowerPoint Presentation</vt:lpstr>
      <vt:lpstr>PowerPoint Presentation</vt:lpstr>
      <vt:lpstr>PowerPoint Presentation</vt:lpstr>
      <vt:lpstr>Questions?</vt:lpstr>
      <vt:lpstr>Dev Ed and CBE at LFCC</vt:lpstr>
      <vt:lpstr>A Vision for CBE Using OER</vt:lpstr>
      <vt:lpstr>Alternatives for ABE, Soft Skills, Dev Ed</vt:lpstr>
      <vt:lpstr>Alternatives for ABE, Soft Skills, Dev Ed (cont.)</vt:lpstr>
      <vt:lpstr>PowerPoint Presentation</vt:lpstr>
      <vt:lpstr>PowerPoint Presentation</vt:lpstr>
      <vt:lpstr>PowerPoint Presentation</vt:lpstr>
      <vt:lpstr> Dev Ed Resources: KnowledgetoWork.com </vt:lpstr>
      <vt:lpstr>Operational Management</vt:lpstr>
      <vt:lpstr>Dev Ed Resources: SkillsCommons.org</vt:lpstr>
      <vt:lpstr>Dev Ed Resources: SkillsCommons.org</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and Andy Fieth</dc:creator>
  <cp:lastModifiedBy>Jonathan Vehlow</cp:lastModifiedBy>
  <cp:revision>221</cp:revision>
  <dcterms:created xsi:type="dcterms:W3CDTF">2017-08-28T16:24:28Z</dcterms:created>
  <dcterms:modified xsi:type="dcterms:W3CDTF">2018-03-27T20:36:27Z</dcterms:modified>
</cp:coreProperties>
</file>