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74130" autoAdjust="0"/>
  </p:normalViewPr>
  <p:slideViewPr>
    <p:cSldViewPr snapToGrid="0">
      <p:cViewPr>
        <p:scale>
          <a:sx n="70" d="100"/>
          <a:sy n="70" d="100"/>
        </p:scale>
        <p:origin x="1188"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4/6/2018</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4/6/2018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events/2018/03/28/13/59/State-Apprenticeship-Expansion-Grant-Continuation-Funding"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5" Type="http://schemas.openxmlformats.org/officeDocument/2006/relationships/hyperlink" Target="https://www.workforcegps.org/About/MemberDirectory/MemberDetails?uid=140220" TargetMode="External"/><Relationship Id="rId4" Type="http://schemas.openxmlformats.org/officeDocument/2006/relationships/hyperlink" Target="https://www.workforcegps.org/About/MemberDirectory/MemberDetails?uid=8552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318284"/>
            <a:ext cx="5200164" cy="1467478"/>
          </a:xfrm>
        </p:spPr>
        <p:txBody>
          <a:bodyPr>
            <a:normAutofit fontScale="90000"/>
          </a:bodyPr>
          <a:lstStyle/>
          <a:p>
            <a:r>
              <a:rPr lang="en-US" sz="2400" dirty="0"/>
              <a:t>Executive Summary</a:t>
            </a:r>
            <a:br>
              <a:rPr lang="en-US" sz="2400" dirty="0"/>
            </a:br>
            <a:r>
              <a:rPr lang="en-US" sz="1600" dirty="0">
                <a:hlinkClick r:id="rId3"/>
              </a:rPr>
              <a:t>State Apprenticeship Expansion Grant Continuation Funding Discussion</a:t>
            </a:r>
            <a:br>
              <a:rPr lang="en-US" sz="1600" dirty="0"/>
            </a:br>
            <a:r>
              <a:rPr lang="en-US" sz="1100" dirty="0"/>
              <a:t>04/03/2018</a:t>
            </a:r>
            <a:br>
              <a:rPr lang="en-US" sz="1600" dirty="0"/>
            </a:br>
            <a:r>
              <a:rPr lang="en-US" sz="1100" dirty="0"/>
              <a:t>Moderator: </a:t>
            </a:r>
            <a:r>
              <a:rPr lang="en-US" sz="1100" dirty="0">
                <a:hlinkClick r:id="rId4"/>
              </a:rPr>
              <a:t>Chad Aleshire</a:t>
            </a:r>
            <a:br>
              <a:rPr lang="en-US" sz="1100" dirty="0"/>
            </a:br>
            <a:r>
              <a:rPr lang="en-US" sz="1100" dirty="0"/>
              <a:t>Speaker(s): Mike Qualter, </a:t>
            </a:r>
            <a:r>
              <a:rPr lang="en-US" sz="1100" dirty="0">
                <a:hlinkClick r:id="rId5"/>
              </a:rPr>
              <a:t>Gabrielle Aponte Henkel</a:t>
            </a:r>
            <a:r>
              <a:rPr lang="en-US" sz="1100" dirty="0"/>
              <a:t>, &amp; Melissa Abdullah</a:t>
            </a:r>
            <a:br>
              <a:rPr lang="en-US" sz="1100" dirty="0"/>
            </a:br>
            <a:br>
              <a:rPr lang="en-US" sz="1600" dirty="0"/>
            </a:br>
            <a:br>
              <a:rPr lang="en-US" sz="2400" dirty="0"/>
            </a:br>
            <a:endParaRPr lang="en-US" sz="2400" dirty="0"/>
          </a:p>
        </p:txBody>
      </p:sp>
      <p:sp>
        <p:nvSpPr>
          <p:cNvPr id="35" name="Text Placeholder 34"/>
          <p:cNvSpPr>
            <a:spLocks noGrp="1"/>
          </p:cNvSpPr>
          <p:nvPr>
            <p:ph type="body" sz="half" idx="2"/>
          </p:nvPr>
        </p:nvSpPr>
        <p:spPr>
          <a:xfrm>
            <a:off x="306097" y="1296537"/>
            <a:ext cx="5079403" cy="4908935"/>
          </a:xfrm>
          <a:ln w="12700"/>
        </p:spPr>
        <p:txBody>
          <a:bodyPr lIns="182880" anchor="t">
            <a:normAutofit/>
          </a:bodyPr>
          <a:lstStyle/>
          <a:p>
            <a:pPr marL="0" indent="0">
              <a:buNone/>
            </a:pPr>
            <a:r>
              <a:rPr lang="en-US" sz="1200" dirty="0">
                <a:solidFill>
                  <a:schemeClr val="tx1"/>
                </a:solidFill>
              </a:rPr>
              <a:t>The Employment and Training Administration (ETA) recently announced a second round of funding to states that received State Apprenticeship Expansion (SAE) awards.  This webinar provides an opportunity for current SAE grantees to hear more about the opportunity for continuation funding, and submit questions to ETA regarding this funding.  </a:t>
            </a:r>
          </a:p>
          <a:p>
            <a:pPr marL="0" indent="0">
              <a:buNone/>
            </a:pPr>
            <a:r>
              <a:rPr lang="en-US" sz="1200" dirty="0">
                <a:solidFill>
                  <a:schemeClr val="tx2"/>
                </a:solidFill>
              </a:rPr>
              <a:t>Chad Aleshire, Mike Qualter, </a:t>
            </a:r>
            <a:r>
              <a:rPr lang="en-US" sz="1200" dirty="0">
                <a:solidFill>
                  <a:schemeClr val="tx1"/>
                </a:solidFill>
              </a:rPr>
              <a:t>and</a:t>
            </a:r>
            <a:r>
              <a:rPr lang="en-US" sz="1200" dirty="0">
                <a:solidFill>
                  <a:schemeClr val="tx2"/>
                </a:solidFill>
              </a:rPr>
              <a:t> Gabrielle Aponte Henkel </a:t>
            </a:r>
            <a:r>
              <a:rPr lang="en-US" sz="1200" dirty="0">
                <a:solidFill>
                  <a:schemeClr val="tx1"/>
                </a:solidFill>
              </a:rPr>
              <a:t>of the </a:t>
            </a:r>
            <a:r>
              <a:rPr lang="en-US" sz="1200" dirty="0">
                <a:solidFill>
                  <a:schemeClr val="tx2"/>
                </a:solidFill>
              </a:rPr>
              <a:t>Office of Apprenticeship, </a:t>
            </a:r>
            <a:r>
              <a:rPr lang="en-US" sz="1200" dirty="0">
                <a:solidFill>
                  <a:schemeClr val="tx1"/>
                </a:solidFill>
              </a:rPr>
              <a:t>along with </a:t>
            </a:r>
            <a:r>
              <a:rPr lang="en-US" sz="1200" dirty="0">
                <a:solidFill>
                  <a:schemeClr val="tx2"/>
                </a:solidFill>
              </a:rPr>
              <a:t>Melissa Abdullah </a:t>
            </a:r>
            <a:r>
              <a:rPr lang="en-US" sz="1200" dirty="0">
                <a:solidFill>
                  <a:schemeClr val="tx1"/>
                </a:solidFill>
              </a:rPr>
              <a:t>of the </a:t>
            </a:r>
            <a:r>
              <a:rPr lang="en-US" sz="1200" dirty="0">
                <a:solidFill>
                  <a:schemeClr val="tx2"/>
                </a:solidFill>
              </a:rPr>
              <a:t>Office of Grants Management, </a:t>
            </a:r>
            <a:r>
              <a:rPr lang="en-US" sz="1200" dirty="0">
                <a:solidFill>
                  <a:schemeClr val="tx1"/>
                </a:solidFill>
              </a:rPr>
              <a:t>will cover topics including ETA’s vision for continued apprenticeship expansion, allowable grant activities, required documentation, and the documentation submission process.</a:t>
            </a: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1113641293"/>
              </p:ext>
            </p:extLst>
          </p:nvPr>
        </p:nvGraphicFramePr>
        <p:xfrm>
          <a:off x="5506262" y="701040"/>
          <a:ext cx="3402846" cy="5455920"/>
        </p:xfrm>
        <a:graphic>
          <a:graphicData uri="http://schemas.openxmlformats.org/drawingml/2006/table">
            <a:tbl>
              <a:tblPr firstRow="1" bandRow="1">
                <a:tableStyleId>{5C22544A-7EE6-4342-B048-85BDC9FD1C3A}</a:tableStyleId>
              </a:tblPr>
              <a:tblGrid>
                <a:gridCol w="2705555">
                  <a:extLst>
                    <a:ext uri="{9D8B030D-6E8A-4147-A177-3AD203B41FA5}">
                      <a16:colId xmlns:a16="http://schemas.microsoft.com/office/drawing/2014/main" val="4092781157"/>
                    </a:ext>
                  </a:extLst>
                </a:gridCol>
                <a:gridCol w="697291">
                  <a:extLst>
                    <a:ext uri="{9D8B030D-6E8A-4147-A177-3AD203B41FA5}">
                      <a16:colId xmlns:a16="http://schemas.microsoft.com/office/drawing/2014/main" val="106451588"/>
                    </a:ext>
                  </a:extLst>
                </a:gridCol>
              </a:tblGrid>
              <a:tr h="436023">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232546">
                <a:tc>
                  <a:txBody>
                    <a:bodyPr/>
                    <a:lstStyle/>
                    <a:p>
                      <a:pPr marL="0" indent="0">
                        <a:buFont typeface="Arial" panose="020B0604020202020204" pitchFamily="34" charset="0"/>
                        <a:buNone/>
                      </a:pPr>
                      <a:r>
                        <a:rPr lang="en-US" sz="1000" b="1" dirty="0"/>
                        <a:t>Objectives</a:t>
                      </a:r>
                    </a:p>
                  </a:txBody>
                  <a:tcPr/>
                </a:tc>
                <a:tc>
                  <a:txBody>
                    <a:bodyPr/>
                    <a:lstStyle/>
                    <a:p>
                      <a:pPr marL="0" indent="0" algn="ctr"/>
                      <a:r>
                        <a:rPr lang="en-US" sz="900" dirty="0"/>
                        <a:t>1:11</a:t>
                      </a:r>
                    </a:p>
                  </a:txBody>
                  <a:tcPr anchor="ctr"/>
                </a:tc>
                <a:extLst>
                  <a:ext uri="{0D108BD9-81ED-4DB2-BD59-A6C34878D82A}">
                    <a16:rowId xmlns:a16="http://schemas.microsoft.com/office/drawing/2014/main" val="3310568495"/>
                  </a:ext>
                </a:extLst>
              </a:tr>
              <a:tr h="377887">
                <a:tc>
                  <a:txBody>
                    <a:bodyPr/>
                    <a:lstStyle/>
                    <a:p>
                      <a:pPr marL="0" indent="0" algn="l">
                        <a:buFont typeface="Arial" panose="020B0604020202020204" pitchFamily="34" charset="0"/>
                        <a:buNone/>
                      </a:pPr>
                      <a:r>
                        <a:rPr lang="en-US" sz="1000" b="1" dirty="0"/>
                        <a:t>Vision for State Apprenticeship Expansion Continuation Funding</a:t>
                      </a:r>
                    </a:p>
                  </a:txBody>
                  <a:tcPr/>
                </a:tc>
                <a:tc>
                  <a:txBody>
                    <a:bodyPr/>
                    <a:lstStyle/>
                    <a:p>
                      <a:pPr algn="ctr"/>
                      <a:r>
                        <a:rPr lang="en-US" sz="900" dirty="0"/>
                        <a:t>2:20</a:t>
                      </a:r>
                    </a:p>
                  </a:txBody>
                  <a:tcPr anchor="ctr"/>
                </a:tc>
                <a:extLst>
                  <a:ext uri="{0D108BD9-81ED-4DB2-BD59-A6C34878D82A}">
                    <a16:rowId xmlns:a16="http://schemas.microsoft.com/office/drawing/2014/main" val="2075400689"/>
                  </a:ext>
                </a:extLst>
              </a:tr>
              <a:tr h="232546">
                <a:tc>
                  <a:txBody>
                    <a:bodyPr/>
                    <a:lstStyle/>
                    <a:p>
                      <a:pPr marL="0" indent="0">
                        <a:buFont typeface="Arial" panose="020B0604020202020204" pitchFamily="34" charset="0"/>
                        <a:buNone/>
                      </a:pPr>
                      <a:r>
                        <a:rPr lang="en-US" sz="1000" b="1" dirty="0"/>
                        <a:t>Requirements for Funding</a:t>
                      </a:r>
                    </a:p>
                  </a:txBody>
                  <a:tcPr/>
                </a:tc>
                <a:tc>
                  <a:txBody>
                    <a:bodyPr/>
                    <a:lstStyle/>
                    <a:p>
                      <a:pPr algn="ctr"/>
                      <a:r>
                        <a:rPr lang="en-US" sz="900" dirty="0"/>
                        <a:t>8:45</a:t>
                      </a:r>
                    </a:p>
                  </a:txBody>
                  <a:tcPr anchor="ctr"/>
                </a:tc>
                <a:extLst>
                  <a:ext uri="{0D108BD9-81ED-4DB2-BD59-A6C34878D82A}">
                    <a16:rowId xmlns:a16="http://schemas.microsoft.com/office/drawing/2014/main" val="812580546"/>
                  </a:ext>
                </a:extLst>
              </a:tr>
              <a:tr h="232546">
                <a:tc>
                  <a:txBody>
                    <a:bodyPr/>
                    <a:lstStyle/>
                    <a:p>
                      <a:pPr marL="171450" indent="-171450">
                        <a:buFont typeface="Arial" panose="020B0604020202020204" pitchFamily="34" charset="0"/>
                        <a:buChar char="•"/>
                      </a:pPr>
                      <a:r>
                        <a:rPr lang="en-US" sz="1000" b="0" dirty="0"/>
                        <a:t>Performance Goals</a:t>
                      </a:r>
                    </a:p>
                  </a:txBody>
                  <a:tcPr/>
                </a:tc>
                <a:tc>
                  <a:txBody>
                    <a:bodyPr/>
                    <a:lstStyle/>
                    <a:p>
                      <a:pPr algn="ctr"/>
                      <a:r>
                        <a:rPr lang="en-US" sz="900" dirty="0"/>
                        <a:t>8:55</a:t>
                      </a:r>
                    </a:p>
                  </a:txBody>
                  <a:tcPr anchor="ctr"/>
                </a:tc>
                <a:extLst>
                  <a:ext uri="{0D108BD9-81ED-4DB2-BD59-A6C34878D82A}">
                    <a16:rowId xmlns:a16="http://schemas.microsoft.com/office/drawing/2014/main" val="10004"/>
                  </a:ext>
                </a:extLst>
              </a:tr>
              <a:tr h="377887">
                <a:tc>
                  <a:txBody>
                    <a:bodyPr/>
                    <a:lstStyle/>
                    <a:p>
                      <a:pPr marL="171450" indent="-171450">
                        <a:buFont typeface="Arial" panose="020B0604020202020204" pitchFamily="34" charset="0"/>
                        <a:buChar char="•"/>
                      </a:pPr>
                      <a:r>
                        <a:rPr lang="en-US" sz="1000" b="0" dirty="0"/>
                        <a:t>Special Conditions &amp; Compliance Review Findings</a:t>
                      </a:r>
                    </a:p>
                  </a:txBody>
                  <a:tcPr/>
                </a:tc>
                <a:tc>
                  <a:txBody>
                    <a:bodyPr/>
                    <a:lstStyle/>
                    <a:p>
                      <a:pPr algn="ctr"/>
                      <a:r>
                        <a:rPr lang="en-US" sz="900" dirty="0"/>
                        <a:t>11:05</a:t>
                      </a:r>
                    </a:p>
                  </a:txBody>
                  <a:tcPr anchor="ctr"/>
                </a:tc>
                <a:extLst>
                  <a:ext uri="{0D108BD9-81ED-4DB2-BD59-A6C34878D82A}">
                    <a16:rowId xmlns:a16="http://schemas.microsoft.com/office/drawing/2014/main" val="10005"/>
                  </a:ext>
                </a:extLst>
              </a:tr>
              <a:tr h="377887">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dirty="0"/>
                        <a:t>Application Process and Timeline for Submission and Award</a:t>
                      </a:r>
                    </a:p>
                  </a:txBody>
                  <a:tcPr/>
                </a:tc>
                <a:tc>
                  <a:txBody>
                    <a:bodyPr/>
                    <a:lstStyle/>
                    <a:p>
                      <a:pPr algn="ctr"/>
                      <a:r>
                        <a:rPr lang="en-US" sz="900" dirty="0"/>
                        <a:t>12:30</a:t>
                      </a:r>
                    </a:p>
                  </a:txBody>
                  <a:tcPr anchor="ctr"/>
                </a:tc>
                <a:extLst>
                  <a:ext uri="{0D108BD9-81ED-4DB2-BD59-A6C34878D82A}">
                    <a16:rowId xmlns:a16="http://schemas.microsoft.com/office/drawing/2014/main" val="10006"/>
                  </a:ext>
                </a:extLst>
              </a:tr>
              <a:tr h="232546">
                <a:tc>
                  <a:txBody>
                    <a:bodyPr/>
                    <a:lstStyle/>
                    <a:p>
                      <a:pPr marL="171450" indent="-171450">
                        <a:buFont typeface="Arial" panose="020B0604020202020204" pitchFamily="34" charset="0"/>
                        <a:buChar char="•"/>
                      </a:pPr>
                      <a:r>
                        <a:rPr lang="en-US" sz="1000" b="0" dirty="0"/>
                        <a:t>Funding Level and Period of Performance</a:t>
                      </a:r>
                    </a:p>
                  </a:txBody>
                  <a:tcPr/>
                </a:tc>
                <a:tc>
                  <a:txBody>
                    <a:bodyPr/>
                    <a:lstStyle/>
                    <a:p>
                      <a:pPr algn="ctr"/>
                      <a:r>
                        <a:rPr lang="en-US" sz="900" dirty="0"/>
                        <a:t>12:38</a:t>
                      </a:r>
                    </a:p>
                  </a:txBody>
                  <a:tcPr anchor="ctr"/>
                </a:tc>
                <a:extLst>
                  <a:ext uri="{0D108BD9-81ED-4DB2-BD59-A6C34878D82A}">
                    <a16:rowId xmlns:a16="http://schemas.microsoft.com/office/drawing/2014/main" val="1365116506"/>
                  </a:ext>
                </a:extLst>
              </a:tr>
              <a:tr h="232546">
                <a:tc>
                  <a:txBody>
                    <a:bodyPr/>
                    <a:lstStyle/>
                    <a:p>
                      <a:pPr marL="171450" indent="-171450">
                        <a:buFont typeface="Arial" panose="020B0604020202020204" pitchFamily="34" charset="0"/>
                        <a:buChar char="•"/>
                      </a:pPr>
                      <a:r>
                        <a:rPr lang="en-US" sz="1000" b="0" dirty="0"/>
                        <a:t>Application Process</a:t>
                      </a:r>
                    </a:p>
                  </a:txBody>
                  <a:tcPr/>
                </a:tc>
                <a:tc>
                  <a:txBody>
                    <a:bodyPr/>
                    <a:lstStyle/>
                    <a:p>
                      <a:pPr algn="ctr"/>
                      <a:r>
                        <a:rPr lang="en-US" sz="900" dirty="0"/>
                        <a:t>14:06</a:t>
                      </a:r>
                    </a:p>
                  </a:txBody>
                  <a:tcPr anchor="ctr"/>
                </a:tc>
                <a:extLst>
                  <a:ext uri="{0D108BD9-81ED-4DB2-BD59-A6C34878D82A}">
                    <a16:rowId xmlns:a16="http://schemas.microsoft.com/office/drawing/2014/main" val="10009"/>
                  </a:ext>
                </a:extLst>
              </a:tr>
              <a:tr h="232546">
                <a:tc>
                  <a:txBody>
                    <a:bodyPr/>
                    <a:lstStyle/>
                    <a:p>
                      <a:pPr marL="171450" indent="-171450">
                        <a:buFont typeface="Arial" panose="020B0604020202020204" pitchFamily="34" charset="0"/>
                        <a:buChar char="•"/>
                      </a:pPr>
                      <a:r>
                        <a:rPr lang="en-US" sz="1000" b="0" dirty="0"/>
                        <a:t>Submission</a:t>
                      </a:r>
                    </a:p>
                  </a:txBody>
                  <a:tcPr/>
                </a:tc>
                <a:tc>
                  <a:txBody>
                    <a:bodyPr/>
                    <a:lstStyle/>
                    <a:p>
                      <a:pPr algn="ctr"/>
                      <a:r>
                        <a:rPr lang="en-US" sz="900" dirty="0"/>
                        <a:t>15:12</a:t>
                      </a:r>
                    </a:p>
                  </a:txBody>
                  <a:tcPr anchor="ctr"/>
                </a:tc>
                <a:extLst>
                  <a:ext uri="{0D108BD9-81ED-4DB2-BD59-A6C34878D82A}">
                    <a16:rowId xmlns:a16="http://schemas.microsoft.com/office/drawing/2014/main" val="2501489609"/>
                  </a:ext>
                </a:extLst>
              </a:tr>
              <a:tr h="232546">
                <a:tc>
                  <a:txBody>
                    <a:bodyPr/>
                    <a:lstStyle/>
                    <a:p>
                      <a:pPr marL="171450" indent="-171450">
                        <a:buFont typeface="Arial" panose="020B0604020202020204" pitchFamily="34" charset="0"/>
                        <a:buChar char="•"/>
                      </a:pPr>
                      <a:r>
                        <a:rPr lang="en-US" sz="1000" b="0" dirty="0"/>
                        <a:t>Award</a:t>
                      </a:r>
                    </a:p>
                  </a:txBody>
                  <a:tcPr/>
                </a:tc>
                <a:tc>
                  <a:txBody>
                    <a:bodyPr/>
                    <a:lstStyle/>
                    <a:p>
                      <a:pPr algn="ctr"/>
                      <a:r>
                        <a:rPr lang="en-US" sz="900" dirty="0"/>
                        <a:t>15:39</a:t>
                      </a:r>
                    </a:p>
                  </a:txBody>
                  <a:tcPr anchor="ctr"/>
                </a:tc>
                <a:extLst>
                  <a:ext uri="{0D108BD9-81ED-4DB2-BD59-A6C34878D82A}">
                    <a16:rowId xmlns:a16="http://schemas.microsoft.com/office/drawing/2014/main" val="1577649460"/>
                  </a:ext>
                </a:extLst>
              </a:tr>
              <a:tr h="377887">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dirty="0"/>
                        <a:t>Continuation Project Narrative – Required Elements</a:t>
                      </a:r>
                    </a:p>
                  </a:txBody>
                  <a:tcPr/>
                </a:tc>
                <a:tc>
                  <a:txBody>
                    <a:bodyPr/>
                    <a:lstStyle/>
                    <a:p>
                      <a:pPr algn="ctr"/>
                      <a:r>
                        <a:rPr lang="en-US" sz="900" dirty="0"/>
                        <a:t>17:10</a:t>
                      </a:r>
                    </a:p>
                  </a:txBody>
                  <a:tcPr anchor="ctr"/>
                </a:tc>
                <a:extLst>
                  <a:ext uri="{0D108BD9-81ED-4DB2-BD59-A6C34878D82A}">
                    <a16:rowId xmlns:a16="http://schemas.microsoft.com/office/drawing/2014/main" val="3231640449"/>
                  </a:ext>
                </a:extLst>
              </a:tr>
              <a:tr h="232546">
                <a:tc>
                  <a:txBody>
                    <a:bodyPr/>
                    <a:lstStyle/>
                    <a:p>
                      <a:pPr marL="171450" indent="-171450" algn="l" defTabSz="914400" rtl="0" eaLnBrk="1" latinLnBrk="0" hangingPunct="1">
                        <a:buFont typeface="Arial" panose="020B0604020202020204" pitchFamily="34" charset="0"/>
                        <a:buChar char="•"/>
                      </a:pPr>
                      <a:r>
                        <a:rPr lang="en-US" sz="1000" b="0" kern="1200" dirty="0">
                          <a:solidFill>
                            <a:schemeClr val="dk1"/>
                          </a:solidFill>
                          <a:latin typeface="+mn-lt"/>
                          <a:ea typeface="+mn-ea"/>
                          <a:cs typeface="+mn-cs"/>
                        </a:rPr>
                        <a:t>Justification of Need</a:t>
                      </a:r>
                    </a:p>
                  </a:txBody>
                  <a:tcPr/>
                </a:tc>
                <a:tc>
                  <a:txBody>
                    <a:bodyPr/>
                    <a:lstStyle/>
                    <a:p>
                      <a:pPr algn="ctr"/>
                      <a:r>
                        <a:rPr lang="en-US" sz="900" dirty="0"/>
                        <a:t>17:40</a:t>
                      </a:r>
                    </a:p>
                  </a:txBody>
                  <a:tcPr anchor="ctr"/>
                </a:tc>
                <a:extLst>
                  <a:ext uri="{0D108BD9-81ED-4DB2-BD59-A6C34878D82A}">
                    <a16:rowId xmlns:a16="http://schemas.microsoft.com/office/drawing/2014/main" val="206804161"/>
                  </a:ext>
                </a:extLst>
              </a:tr>
              <a:tr h="232546">
                <a:tc>
                  <a:txBody>
                    <a:bodyPr/>
                    <a:lstStyle/>
                    <a:p>
                      <a:pPr marL="171450" indent="-171450" algn="l" defTabSz="914400" rtl="0" eaLnBrk="1" latinLnBrk="0" hangingPunct="1">
                        <a:buFont typeface="Arial" panose="020B0604020202020204" pitchFamily="34" charset="0"/>
                        <a:buChar char="•"/>
                      </a:pPr>
                      <a:r>
                        <a:rPr lang="en-US" sz="1000" b="0" kern="1200" dirty="0">
                          <a:solidFill>
                            <a:schemeClr val="dk1"/>
                          </a:solidFill>
                          <a:latin typeface="+mn-lt"/>
                          <a:ea typeface="+mn-ea"/>
                          <a:cs typeface="+mn-cs"/>
                        </a:rPr>
                        <a:t>Proposed Expansion Activities</a:t>
                      </a:r>
                    </a:p>
                  </a:txBody>
                  <a:tcPr/>
                </a:tc>
                <a:tc>
                  <a:txBody>
                    <a:bodyPr/>
                    <a:lstStyle/>
                    <a:p>
                      <a:pPr algn="ctr"/>
                      <a:r>
                        <a:rPr lang="en-US" sz="900" dirty="0"/>
                        <a:t>19:25</a:t>
                      </a:r>
                    </a:p>
                  </a:txBody>
                  <a:tcPr anchor="ctr"/>
                </a:tc>
                <a:extLst>
                  <a:ext uri="{0D108BD9-81ED-4DB2-BD59-A6C34878D82A}">
                    <a16:rowId xmlns:a16="http://schemas.microsoft.com/office/drawing/2014/main" val="1716858679"/>
                  </a:ext>
                </a:extLst>
              </a:tr>
              <a:tr h="232546">
                <a:tc>
                  <a:txBody>
                    <a:bodyPr/>
                    <a:lstStyle/>
                    <a:p>
                      <a:pPr marL="171450" indent="-171450" algn="l" defTabSz="914400" rtl="0" eaLnBrk="1" latinLnBrk="0" hangingPunct="1">
                        <a:buFont typeface="Arial" panose="020B0604020202020204" pitchFamily="34" charset="0"/>
                        <a:buChar char="•"/>
                      </a:pPr>
                      <a:r>
                        <a:rPr lang="en-US" sz="1000" b="0" kern="1200" dirty="0">
                          <a:solidFill>
                            <a:schemeClr val="dk1"/>
                          </a:solidFill>
                          <a:latin typeface="+mn-lt"/>
                          <a:ea typeface="+mn-ea"/>
                          <a:cs typeface="+mn-cs"/>
                        </a:rPr>
                        <a:t>Sustainability Plan</a:t>
                      </a:r>
                    </a:p>
                  </a:txBody>
                  <a:tcPr/>
                </a:tc>
                <a:tc>
                  <a:txBody>
                    <a:bodyPr/>
                    <a:lstStyle/>
                    <a:p>
                      <a:pPr algn="ctr"/>
                      <a:r>
                        <a:rPr lang="en-US" sz="900" dirty="0"/>
                        <a:t>20:57</a:t>
                      </a:r>
                    </a:p>
                  </a:txBody>
                  <a:tcPr anchor="ctr"/>
                </a:tc>
                <a:extLst>
                  <a:ext uri="{0D108BD9-81ED-4DB2-BD59-A6C34878D82A}">
                    <a16:rowId xmlns:a16="http://schemas.microsoft.com/office/drawing/2014/main" val="3995260037"/>
                  </a:ext>
                </a:extLst>
              </a:tr>
              <a:tr h="232546">
                <a:tc>
                  <a:txBody>
                    <a:bodyPr/>
                    <a:lstStyle/>
                    <a:p>
                      <a:pPr marL="171450" indent="-171450" algn="l" defTabSz="914400" rtl="0" eaLnBrk="1" latinLnBrk="0" hangingPunct="1">
                        <a:buFont typeface="Arial" panose="020B0604020202020204" pitchFamily="34" charset="0"/>
                        <a:buChar char="•"/>
                      </a:pPr>
                      <a:r>
                        <a:rPr lang="en-US" sz="1000" b="0" kern="1200" dirty="0">
                          <a:solidFill>
                            <a:schemeClr val="dk1"/>
                          </a:solidFill>
                          <a:latin typeface="+mn-lt"/>
                          <a:ea typeface="+mn-ea"/>
                          <a:cs typeface="+mn-cs"/>
                        </a:rPr>
                        <a:t>Identifying Unregistered Apprenticeships</a:t>
                      </a:r>
                    </a:p>
                  </a:txBody>
                  <a:tcPr/>
                </a:tc>
                <a:tc>
                  <a:txBody>
                    <a:bodyPr/>
                    <a:lstStyle/>
                    <a:p>
                      <a:pPr algn="ctr"/>
                      <a:r>
                        <a:rPr lang="en-US" sz="900" dirty="0"/>
                        <a:t>22:48</a:t>
                      </a:r>
                    </a:p>
                  </a:txBody>
                  <a:tcPr anchor="ctr"/>
                </a:tc>
                <a:extLst>
                  <a:ext uri="{0D108BD9-81ED-4DB2-BD59-A6C34878D82A}">
                    <a16:rowId xmlns:a16="http://schemas.microsoft.com/office/drawing/2014/main" val="3130188558"/>
                  </a:ext>
                </a:extLst>
              </a:tr>
              <a:tr h="232546">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SAE Allowable Activities</a:t>
                      </a:r>
                    </a:p>
                  </a:txBody>
                  <a:tcPr/>
                </a:tc>
                <a:tc>
                  <a:txBody>
                    <a:bodyPr/>
                    <a:lstStyle/>
                    <a:p>
                      <a:pPr algn="ctr"/>
                      <a:r>
                        <a:rPr lang="en-US" sz="900" dirty="0"/>
                        <a:t>26:57</a:t>
                      </a:r>
                    </a:p>
                  </a:txBody>
                  <a:tcPr anchor="ctr"/>
                </a:tc>
                <a:extLst>
                  <a:ext uri="{0D108BD9-81ED-4DB2-BD59-A6C34878D82A}">
                    <a16:rowId xmlns:a16="http://schemas.microsoft.com/office/drawing/2014/main" val="2122160807"/>
                  </a:ext>
                </a:extLst>
              </a:tr>
              <a:tr h="232546">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Ongoing Technical Assistance</a:t>
                      </a:r>
                    </a:p>
                  </a:txBody>
                  <a:tcPr/>
                </a:tc>
                <a:tc>
                  <a:txBody>
                    <a:bodyPr/>
                    <a:lstStyle/>
                    <a:p>
                      <a:pPr algn="ctr"/>
                      <a:r>
                        <a:rPr lang="en-US" sz="900" dirty="0"/>
                        <a:t>31:31</a:t>
                      </a:r>
                    </a:p>
                  </a:txBody>
                  <a:tcPr anchor="ctr"/>
                </a:tc>
                <a:extLst>
                  <a:ext uri="{0D108BD9-81ED-4DB2-BD59-A6C34878D82A}">
                    <a16:rowId xmlns:a16="http://schemas.microsoft.com/office/drawing/2014/main" val="1080788399"/>
                  </a:ext>
                </a:extLst>
              </a:tr>
              <a:tr h="209720">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Q&amp;A</a:t>
                      </a:r>
                    </a:p>
                  </a:txBody>
                  <a:tcPr/>
                </a:tc>
                <a:tc>
                  <a:txBody>
                    <a:bodyPr/>
                    <a:lstStyle/>
                    <a:p>
                      <a:pPr algn="ctr"/>
                      <a:r>
                        <a:rPr lang="en-US" sz="900" dirty="0"/>
                        <a:t>35:07</a:t>
                      </a:r>
                    </a:p>
                  </a:txBody>
                  <a:tcPr anchor="ctr"/>
                </a:tc>
                <a:extLst>
                  <a:ext uri="{0D108BD9-81ED-4DB2-BD59-A6C34878D82A}">
                    <a16:rowId xmlns:a16="http://schemas.microsoft.com/office/drawing/2014/main" val="1990730680"/>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Event Title Date Moderator(s): Speaker(s):   &amp;quot;&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6202</TotalTime>
  <Words>193</Words>
  <Application>Microsoft Office PowerPoint</Application>
  <PresentationFormat>On-screen Show (4:3)</PresentationFormat>
  <Paragraphs>41</Paragraphs>
  <Slides>1</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vt:i4>
      </vt:variant>
    </vt:vector>
  </HeadingPairs>
  <TitlesOfParts>
    <vt:vector size="11" baseType="lpstr">
      <vt:lpstr>Arial</vt:lpstr>
      <vt:lpstr>Calibri</vt:lpstr>
      <vt:lpstr>Impact</vt:lpstr>
      <vt:lpstr>Times New Roman</vt:lpstr>
      <vt:lpstr>Webdings</vt:lpstr>
      <vt:lpstr>Wingdings</vt:lpstr>
      <vt:lpstr>Wingdings 2</vt:lpstr>
      <vt:lpstr>Wingdings 3</vt:lpstr>
      <vt:lpstr>Standard Slides</vt:lpstr>
      <vt:lpstr>2_Standard Slides</vt:lpstr>
      <vt:lpstr>Executive Summary State Apprenticeship Expansion Grant Continuation Funding Discussion 04/03/2018 Moderator: Chad Aleshire Speaker(s): Mike Qualter, Gabrielle Aponte Henkel, &amp; Melissa Abdullah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Callie Murray</cp:lastModifiedBy>
  <cp:revision>101</cp:revision>
  <dcterms:created xsi:type="dcterms:W3CDTF">2017-09-27T21:43:17Z</dcterms:created>
  <dcterms:modified xsi:type="dcterms:W3CDTF">2018-04-06T21:15:41Z</dcterms:modified>
</cp:coreProperties>
</file>