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2"/>
  </p:notesMasterIdLst>
  <p:handoutMasterIdLst>
    <p:handoutMasterId r:id="rId23"/>
  </p:handoutMasterIdLst>
  <p:sldIdLst>
    <p:sldId id="287" r:id="rId6"/>
    <p:sldId id="272" r:id="rId7"/>
    <p:sldId id="280" r:id="rId8"/>
    <p:sldId id="274" r:id="rId9"/>
    <p:sldId id="286" r:id="rId10"/>
    <p:sldId id="258" r:id="rId11"/>
    <p:sldId id="259" r:id="rId12"/>
    <p:sldId id="293" r:id="rId13"/>
    <p:sldId id="260" r:id="rId14"/>
    <p:sldId id="285" r:id="rId15"/>
    <p:sldId id="295" r:id="rId16"/>
    <p:sldId id="281" r:id="rId17"/>
    <p:sldId id="276" r:id="rId18"/>
    <p:sldId id="294" r:id="rId19"/>
    <p:sldId id="275" r:id="rId20"/>
    <p:sldId id="282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ha, Karen - ETA" initials="SK-E" lastIdx="5" clrIdx="0">
    <p:extLst>
      <p:ext uri="{19B8F6BF-5375-455C-9EA6-DF929625EA0E}">
        <p15:presenceInfo xmlns:p15="http://schemas.microsoft.com/office/powerpoint/2012/main" userId="S-1-5-21-2522062978-2635407418-847139880-5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75995" autoAdjust="0"/>
  </p:normalViewPr>
  <p:slideViewPr>
    <p:cSldViewPr snapToGrid="0">
      <p:cViewPr varScale="1">
        <p:scale>
          <a:sx n="55" d="100"/>
          <a:sy n="55" d="100"/>
        </p:scale>
        <p:origin x="17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353FB-7ED7-4DB9-B32B-68ECFFDD8FB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2C537-2AAF-4C50-A75B-AF3A048F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24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8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6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4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2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0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5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4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2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1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5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58130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135082" y="1953492"/>
            <a:ext cx="6189518" cy="270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 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So Far?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performance/guidance/docs/PY2018-2019-WIOA-Negotiation-Tool.xl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dr.doleta.gov/directives/attach/TEGL/TEGL_9-17_Acc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/>
              </a:rPr>
              <a:t>Using the Statistical Adjustment Model for Negotiating WIOA Performance Levels</a:t>
            </a:r>
            <a:endParaRPr lang="en-US" sz="4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487B74-92EE-41C9-96F9-4C2A8F95D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WIOA identified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four negotiation factors</a:t>
            </a:r>
            <a:r>
              <a:rPr lang="en-US" sz="2800" dirty="0">
                <a:latin typeface="+mn-lt"/>
              </a:rPr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latin typeface="+mn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These four factors shall be considered by States and US DOL when reaching agreement on negotiated levels of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B5D69-EF96-4E38-9521-59A46E76569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WIOA sec. 116(b)(3)(A)(v)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8836-9ABF-4E10-896A-C24724D63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A2D095-79B2-48E6-B1BB-FC18BA88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Sec. 116 Performance Accountability 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19000D-876D-4F43-8A31-AB37285ED11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00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Negotiation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Comparisons</a:t>
            </a:r>
          </a:p>
          <a:p>
            <a:r>
              <a:rPr lang="en-US" dirty="0"/>
              <a:t>Statistical Adjustment Model</a:t>
            </a:r>
          </a:p>
          <a:p>
            <a:r>
              <a:rPr lang="en-US" dirty="0"/>
              <a:t>Continuous Improvement</a:t>
            </a:r>
          </a:p>
          <a:p>
            <a:r>
              <a:rPr lang="en-US" dirty="0"/>
              <a:t>GPRA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9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WIOA Performance Negotiations Tool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https://www.doleta.gov/performance/guidance/docs/PY2018-2019-WIOA-Negotiation-Tool.xlsx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685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7203E6-5AAD-4CC5-BDF6-680D8F03ECB1}"/>
              </a:ext>
            </a:extLst>
          </p:cNvPr>
          <p:cNvSpPr/>
          <p:nvPr/>
        </p:nvSpPr>
        <p:spPr>
          <a:xfrm>
            <a:off x="1068309" y="2018923"/>
            <a:ext cx="4300396" cy="2453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19702-1568-4D40-972C-8BC3CF3C556E}"/>
              </a:ext>
            </a:extLst>
          </p:cNvPr>
          <p:cNvSpPr txBox="1"/>
          <p:nvPr/>
        </p:nvSpPr>
        <p:spPr>
          <a:xfrm>
            <a:off x="606582" y="2399169"/>
            <a:ext cx="52238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</a:rPr>
              <a:t>Additional Questions?</a:t>
            </a:r>
            <a:endParaRPr lang="en-US" sz="6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Cesar Acevedo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US Department of Labor</a:t>
            </a:r>
          </a:p>
          <a:p>
            <a:pPr lvl="2"/>
            <a:r>
              <a:rPr lang="en-US" dirty="0"/>
              <a:t>Employment and Training Administration</a:t>
            </a:r>
          </a:p>
          <a:p>
            <a:r>
              <a:rPr lang="en-US" dirty="0"/>
              <a:t>Annie Leonetti</a:t>
            </a:r>
          </a:p>
          <a:p>
            <a:pPr lvl="1"/>
            <a:r>
              <a:rPr lang="en-US" dirty="0"/>
              <a:t>Supervisory Workforce Analyst</a:t>
            </a:r>
          </a:p>
          <a:p>
            <a:pPr lvl="2"/>
            <a:r>
              <a:rPr lang="en-US" dirty="0"/>
              <a:t>US Department of Labor</a:t>
            </a:r>
          </a:p>
          <a:p>
            <a:pPr lvl="2"/>
            <a:r>
              <a:rPr lang="en-US" dirty="0"/>
              <a:t>Employment and Training Administration</a:t>
            </a:r>
          </a:p>
          <a:p>
            <a:pPr lvl="2"/>
            <a:endParaRPr lang="en-US" dirty="0"/>
          </a:p>
          <a:p>
            <a:pPr marL="285750" lvl="3" indent="-273050"/>
            <a:r>
              <a:rPr lang="en-US" dirty="0"/>
              <a:t>ETAPerforms@dol.gov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Shelia Lewis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US Department of Labor</a:t>
            </a:r>
          </a:p>
          <a:p>
            <a:pPr lvl="2"/>
            <a:r>
              <a:rPr lang="en-US" dirty="0"/>
              <a:t>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5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Cesar Acevedo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US Department of Labor</a:t>
            </a:r>
          </a:p>
          <a:p>
            <a:pPr lvl="2"/>
            <a:r>
              <a:rPr lang="en-US" dirty="0"/>
              <a:t>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Annie Leonetti</a:t>
            </a:r>
          </a:p>
          <a:p>
            <a:pPr lvl="1"/>
            <a:r>
              <a:rPr lang="en-US" dirty="0"/>
              <a:t>Supervisory Workforce Analyst</a:t>
            </a:r>
          </a:p>
          <a:p>
            <a:pPr lvl="2"/>
            <a:r>
              <a:rPr lang="en-US" dirty="0"/>
              <a:t>US Department of Labor</a:t>
            </a:r>
          </a:p>
          <a:p>
            <a:pPr lvl="2"/>
            <a:r>
              <a:rPr lang="en-US" dirty="0"/>
              <a:t>Employment and Training Administration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7524"/>
          <a:stretch/>
        </p:blipFill>
        <p:spPr>
          <a:xfrm>
            <a:off x="1806706" y="4115205"/>
            <a:ext cx="1614360" cy="1919835"/>
          </a:xfrm>
        </p:spPr>
      </p:pic>
      <p:pic>
        <p:nvPicPr>
          <p:cNvPr id="7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Discuss expectations for PY 2018-2019 Negotiations</a:t>
            </a:r>
          </a:p>
          <a:p>
            <a:r>
              <a:rPr lang="en-US" dirty="0"/>
              <a:t>Provide a brief overview of TEGL 9-17</a:t>
            </a:r>
          </a:p>
          <a:p>
            <a:r>
              <a:rPr lang="en-US" dirty="0"/>
              <a:t>Explore the 4 negotiation factors</a:t>
            </a:r>
          </a:p>
          <a:p>
            <a:pPr marL="342900" indent="-342900"/>
            <a:r>
              <a:rPr lang="en-US" dirty="0"/>
              <a:t>Introduce and explore the PY 2018-2019 Negotiation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and Expectations for PY 2018 and PY 2019 Negotiations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3914775"/>
            <a:ext cx="7863840" cy="2016125"/>
          </a:xfrm>
        </p:spPr>
        <p:txBody>
          <a:bodyPr>
            <a:noAutofit/>
          </a:bodyPr>
          <a:lstStyle/>
          <a:p>
            <a:r>
              <a:rPr lang="en-US" sz="2000" u="sng" dirty="0"/>
              <a:t>Reference:</a:t>
            </a:r>
            <a:r>
              <a:rPr lang="en-US" sz="2000" dirty="0"/>
              <a:t> Training and Employment Guidance Letter (TEGL) No. 9-17, “Negotiating Performance Goals for the Workforce Innovation and Opportunity Act (WIOA) Title I Programs and the Wagner-Peyser Act Employment Service as amended by Title III of WIOA, for Program Years (PYs) 2018 and PY 2019”</a:t>
            </a:r>
          </a:p>
          <a:p>
            <a:r>
              <a:rPr lang="en-US" sz="2000" dirty="0">
                <a:hlinkClick r:id="rId3"/>
              </a:rPr>
              <a:t>https://wdr.doleta.gov/directives/attach/TEGL/TEGL_9-17_Acc.pdf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TEGL 9-17 Key Takeaways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 2018 - 2019 state negotiations should be completed by June 30, 2018</a:t>
            </a:r>
          </a:p>
          <a:p>
            <a:r>
              <a:rPr lang="en-US" dirty="0"/>
              <a:t>Levels of performance should be agreed upon for PY 2018 and PY 2019</a:t>
            </a:r>
          </a:p>
          <a:p>
            <a:r>
              <a:rPr lang="en-US" dirty="0"/>
              <a:t>Definition of terms: Expected, Negotiated, and Adjusted Levels of Performance and Actual Results</a:t>
            </a:r>
          </a:p>
          <a:p>
            <a:r>
              <a:rPr lang="en-US" dirty="0"/>
              <a:t>Negotiated versus baseline indicators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 2018 and PY 2019 Negotiations Process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State submits expected levels of performance via WIOA Unified or Combined State Plan two-year modification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State and US DOL reach agreement on negotiated levels of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State incorporates the negotiated levels of performance into its Unified or Combined State Plan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1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Performance Indicators are being negotiated?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WIOA title I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Employment Rate 2</a:t>
            </a:r>
            <a:r>
              <a:rPr lang="en-US" baseline="30000" dirty="0"/>
              <a:t>nd</a:t>
            </a:r>
            <a:r>
              <a:rPr lang="en-US" dirty="0"/>
              <a:t> Quarter after Exit</a:t>
            </a:r>
          </a:p>
          <a:p>
            <a:r>
              <a:rPr lang="en-US" dirty="0"/>
              <a:t>Employment Rate 4</a:t>
            </a:r>
            <a:r>
              <a:rPr lang="en-US" baseline="30000" dirty="0"/>
              <a:t>th</a:t>
            </a:r>
            <a:r>
              <a:rPr lang="en-US" dirty="0"/>
              <a:t> Quarter after Exit</a:t>
            </a:r>
          </a:p>
          <a:p>
            <a:r>
              <a:rPr lang="en-US" dirty="0"/>
              <a:t>Median Earnings in the 2</a:t>
            </a:r>
            <a:r>
              <a:rPr lang="en-US" baseline="30000" dirty="0"/>
              <a:t>nd</a:t>
            </a:r>
            <a:r>
              <a:rPr lang="en-US" dirty="0"/>
              <a:t> Quarter after Exit</a:t>
            </a:r>
          </a:p>
          <a:p>
            <a:pPr lvl="1"/>
            <a:r>
              <a:rPr lang="en-US" sz="1500" dirty="0"/>
              <a:t>WIOA Adult and Dislocated Worker programs only</a:t>
            </a:r>
          </a:p>
          <a:p>
            <a:r>
              <a:rPr lang="en-US" dirty="0"/>
              <a:t>Credential Attainment Rate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WIOA title III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Employment Rate 2</a:t>
            </a:r>
            <a:r>
              <a:rPr lang="en-US" baseline="30000" dirty="0"/>
              <a:t>nd</a:t>
            </a:r>
            <a:r>
              <a:rPr lang="en-US" dirty="0"/>
              <a:t> Quarter after Exit</a:t>
            </a:r>
          </a:p>
          <a:p>
            <a:r>
              <a:rPr lang="en-US" dirty="0"/>
              <a:t>Employment Rate 4</a:t>
            </a:r>
            <a:r>
              <a:rPr lang="en-US" baseline="30000" dirty="0"/>
              <a:t>th</a:t>
            </a:r>
            <a:r>
              <a:rPr lang="en-US" dirty="0"/>
              <a:t> Quarter after Exit</a:t>
            </a:r>
          </a:p>
          <a:p>
            <a:r>
              <a:rPr lang="en-US" dirty="0"/>
              <a:t>Median Earnings in the 2</a:t>
            </a:r>
            <a:r>
              <a:rPr lang="en-US" baseline="30000" dirty="0"/>
              <a:t>nd</a:t>
            </a:r>
            <a:r>
              <a:rPr lang="en-US" dirty="0"/>
              <a:t> Quarter after Exit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97&quot;&gt;&lt;/object&gt;&lt;object type=&quot;2&quot; unique_id=&quot;10098&quot;&gt;&lt;object type=&quot;3&quot; unique_id=&quot;10100&quot;&gt;&lt;property id=&quot;20148&quot; value=&quot;5&quot;/&gt;&lt;property id=&quot;20300&quot; value=&quot;Slide 1 - &amp;quot;Using the Statistical Adjustment Model for Negotiating WIOA Performance Levels&amp;quot;&quot;/&gt;&lt;property id=&quot;20307&quot; value=&quot;287&quot;/&gt;&lt;/object&gt;&lt;object type=&quot;3&quot; unique_id=&quot;10101&quot;&gt;&lt;property id=&quot;20148&quot; value=&quot;5&quot;/&gt;&lt;property id=&quot;20300&quot; value=&quot;Slide 3&quot;/&gt;&lt;property id=&quot;20307&quot; value=&quot;280&quot;/&gt;&lt;/object&gt;&lt;object type=&quot;3&quot; unique_id=&quot;10102&quot;&gt;&lt;property id=&quot;20148&quot; value=&quot;5&quot;/&gt;&lt;property id=&quot;20300&quot; value=&quot;Slide 4&quot;/&gt;&lt;property id=&quot;20307&quot; value=&quot;274&quot;/&gt;&lt;/object&gt;&lt;object type=&quot;3&quot; unique_id=&quot;10103&quot;&gt;&lt;property id=&quot;20148&quot; value=&quot;5&quot;/&gt;&lt;property id=&quot;20300&quot; value=&quot;Slide 5&quot;/&gt;&lt;property id=&quot;20307&quot; value=&quot;286&quot;/&gt;&lt;/object&gt;&lt;object type=&quot;3&quot; unique_id=&quot;10104&quot;&gt;&lt;property id=&quot;20148&quot; value=&quot;5&quot;/&gt;&lt;property id=&quot;20300&quot; value=&quot;Slide 2&quot;/&gt;&lt;property id=&quot;20307&quot; value=&quot;272&quot;/&gt;&lt;/object&gt;&lt;object type=&quot;3&quot; unique_id=&quot;10105&quot;&gt;&lt;property id=&quot;20148&quot; value=&quot;5&quot;/&gt;&lt;property id=&quot;20300&quot; value=&quot;Slide 6 - &amp;quot;Introduction and Expectations for PY 2018 and PY 2019 Negotiations &amp;quot;&quot;/&gt;&lt;property id=&quot;20307&quot; value=&quot;258&quot;/&gt;&lt;/object&gt;&lt;object type=&quot;3&quot; unique_id=&quot;10106&quot;&gt;&lt;property id=&quot;20148&quot; value=&quot;5&quot;/&gt;&lt;property id=&quot;20300&quot; value=&quot;Slide 7 - &amp;quot;TEGL 9-17 Key Takeaways&amp;quot;&quot;/&gt;&lt;property id=&quot;20307&quot; value=&quot;259&quot;/&gt;&lt;/object&gt;&lt;object type=&quot;3&quot; unique_id=&quot;10107&quot;&gt;&lt;property id=&quot;20148&quot; value=&quot;5&quot;/&gt;&lt;property id=&quot;20300&quot; value=&quot;Slide 8 - &amp;quot;PY 2018 and PY 2019 Negotiations Process&amp;quot;&quot;/&gt;&lt;property id=&quot;20307&quot; value=&quot;293&quot;/&gt;&lt;/object&gt;&lt;object type=&quot;3&quot; unique_id=&quot;10108&quot;&gt;&lt;property id=&quot;20148&quot; value=&quot;5&quot;/&gt;&lt;property id=&quot;20300&quot; value=&quot;Slide 9 - &amp;quot;What Performance Indicators are being negotiated?&amp;quot;&quot;/&gt;&lt;property id=&quot;20307&quot; value=&quot;260&quot;/&gt;&lt;/object&gt;&lt;object type=&quot;3&quot; unique_id=&quot;10109&quot;&gt;&lt;property id=&quot;20148&quot; value=&quot;5&quot;/&gt;&lt;property id=&quot;20300&quot; value=&quot;Slide 10 - &amp;quot;WIOA Sec. 116 Performance Accountability System&amp;quot;&quot;/&gt;&lt;property id=&quot;20307&quot; value=&quot;285&quot;/&gt;&lt;/object&gt;&lt;object type=&quot;3&quot; unique_id=&quot;10114&quot;&gt;&lt;property id=&quot;20148&quot; value=&quot;5&quot;/&gt;&lt;property id=&quot;20300&quot; value=&quot;Slide 12&quot;/&gt;&lt;property id=&quot;20307&quot; value=&quot;281&quot;/&gt;&lt;/object&gt;&lt;object type=&quot;3&quot; unique_id=&quot;10115&quot;&gt;&lt;property id=&quot;20148&quot; value=&quot;5&quot;/&gt;&lt;property id=&quot;20300&quot; value=&quot;Slide 13 - &amp;quot;Demonstration: WIOA Performance Negotiations Tool&amp;quot;&quot;/&gt;&lt;property id=&quot;20307&quot; value=&quot;276&quot;/&gt;&lt;/object&gt;&lt;object type=&quot;3&quot; unique_id=&quot;10116&quot;&gt;&lt;property id=&quot;20148&quot; value=&quot;5&quot;/&gt;&lt;property id=&quot;20300&quot; value=&quot;Slide 14&quot;/&gt;&lt;property id=&quot;20307&quot; value=&quot;294&quot;/&gt;&lt;/object&gt;&lt;object type=&quot;3&quot; unique_id=&quot;10117&quot;&gt;&lt;property id=&quot;20148&quot; value=&quot;5&quot;/&gt;&lt;property id=&quot;20300&quot; value=&quot;Slide 15&quot;/&gt;&lt;property id=&quot;20307&quot; value=&quot;275&quot;/&gt;&lt;/object&gt;&lt;object type=&quot;3&quot; unique_id=&quot;10118&quot;&gt;&lt;property id=&quot;20148&quot; value=&quot;5&quot;/&gt;&lt;property id=&quot;20300&quot; value=&quot;Slide 16&quot;/&gt;&lt;property id=&quot;20307&quot; value=&quot;282&quot;/&gt;&lt;/object&gt;&lt;object type=&quot;3&quot; unique_id=&quot;10119&quot;&gt;&lt;property id=&quot;20148&quot; value=&quot;5&quot;/&gt;&lt;property id=&quot;20300&quot; value=&quot;Slide 11 - &amp;quot;Four Negotiation Factors&amp;quot;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CF015E-6999-426A-BC7D-409AC2FCC9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6269</TotalTime>
  <Words>467</Words>
  <Application>Microsoft Office PowerPoint</Application>
  <PresentationFormat>On-screen Show (4:3)</PresentationFormat>
  <Paragraphs>93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Using the Statistical Adjustment Model for Negotiating WIOA Performance Levels</vt:lpstr>
      <vt:lpstr>PowerPoint Presentation</vt:lpstr>
      <vt:lpstr>PowerPoint Presentation</vt:lpstr>
      <vt:lpstr>PowerPoint Presentation</vt:lpstr>
      <vt:lpstr>PowerPoint Presentation</vt:lpstr>
      <vt:lpstr>Introduction and Expectations for PY 2018 and PY 2019 Negotiations </vt:lpstr>
      <vt:lpstr>TEGL 9-17 Key Takeaways</vt:lpstr>
      <vt:lpstr>PY 2018 and PY 2019 Negotiations Process</vt:lpstr>
      <vt:lpstr>What Performance Indicators are being negotiated?</vt:lpstr>
      <vt:lpstr>WIOA Sec. 116 Performance Accountability System</vt:lpstr>
      <vt:lpstr>Four Negotiation Factors</vt:lpstr>
      <vt:lpstr>PowerPoint Presentation</vt:lpstr>
      <vt:lpstr>Demonstration: WIOA Performance Negotiations Tool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Jennifer Jacobs</cp:lastModifiedBy>
  <cp:revision>210</cp:revision>
  <dcterms:created xsi:type="dcterms:W3CDTF">2017-06-21T17:13:53Z</dcterms:created>
  <dcterms:modified xsi:type="dcterms:W3CDTF">2018-04-04T13:10:51Z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