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2.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3.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40"/>
  </p:notesMasterIdLst>
  <p:sldIdLst>
    <p:sldId id="28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23" r:id="rId38"/>
    <p:sldId id="321" r:id="rId39"/>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1550" autoAdjust="0"/>
  </p:normalViewPr>
  <p:slideViewPr>
    <p:cSldViewPr snapToGrid="0">
      <p:cViewPr varScale="1">
        <p:scale>
          <a:sx n="59" d="100"/>
          <a:sy n="59" d="100"/>
        </p:scale>
        <p:origin x="1050"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4/5/2018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rs.usda.gov/topics/rural-economy-population/rural-classifications.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Alexander</a:t>
            </a:r>
            <a:r>
              <a:rPr lang="en-US" dirty="0"/>
              <a:t>: Welcome to the pre-recorded Reentry</a:t>
            </a:r>
            <a:r>
              <a:rPr lang="en-US" baseline="0" dirty="0"/>
              <a:t> Employment Opportunities</a:t>
            </a:r>
            <a:r>
              <a:rPr lang="en-US" dirty="0"/>
              <a:t> 2018</a:t>
            </a:r>
            <a:r>
              <a:rPr lang="en-US" baseline="0" dirty="0"/>
              <a:t> Applicant Information webinar, for the Funding Opportunity Announcement titled Reentry Projects.</a:t>
            </a: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207434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The checklist shown here should be used as a guide when preparing your application package to ensure that the application has met all of the screening criteria. Note</a:t>
            </a:r>
            <a:r>
              <a:rPr lang="en-US" b="0" baseline="0" dirty="0"/>
              <a:t> this checklist is only an aid for applicants and should not be included in the application package. We urge you to use this checklist to ensure your application contains all required items. If your application does not meet all of the screening criteria, it will not move forward through the merit review process.</a:t>
            </a: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10</a:t>
            </a:fld>
            <a:endParaRPr lang="en-US" dirty="0"/>
          </a:p>
        </p:txBody>
      </p:sp>
    </p:spTree>
    <p:extLst>
      <p:ext uri="{BB962C8B-B14F-4D97-AF65-F5344CB8AC3E}">
        <p14:creationId xmlns:p14="http://schemas.microsoft.com/office/powerpoint/2010/main" val="406337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Applications</a:t>
            </a:r>
            <a:r>
              <a:rPr lang="en-US" b="0" baseline="0" dirty="0"/>
              <a:t> must be received by 4:00:00pm (Eastern Time) on the closing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can submit applications by regular mail, overnight mail, hand delivery, or online at www.grants.gov. The mailing address can be found in the FOA. Please reference FOA-ETA-18-02 in your application submission. See the FOA for details on how to submit your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11</a:t>
            </a:fld>
            <a:endParaRPr lang="en-US" dirty="0"/>
          </a:p>
        </p:txBody>
      </p:sp>
    </p:spTree>
    <p:extLst>
      <p:ext uri="{BB962C8B-B14F-4D97-AF65-F5344CB8AC3E}">
        <p14:creationId xmlns:p14="http://schemas.microsoft.com/office/powerpoint/2010/main" val="429275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Eligible</a:t>
            </a:r>
            <a:r>
              <a:rPr lang="en-US" b="0" baseline="0" dirty="0"/>
              <a:t> applicants must indicate if they are applying as an intermediary organization or a non-intermediary organization. For purposes of this announcement intermediary organizations are defined as organizations that have an affiliate network or offices in at least 3 communities and across 2 states; and non-intermediary organizations are those that have single sites or multiple sites within one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Applicants must then choose their target population. Applicants may propose to serve either adults or young adults. See the FOA for definitions of the target populations and eligible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Applicants may submit up to two (2) applications in response to this FOA, a maximum of one (1) to serve adults and one (1) to serve young adults.  Applicants may not propose to serve young adults and adults in the same application, and applicants selected to receive a grant award under this FOA may not serve adults and young adults in the same program. </a:t>
            </a:r>
            <a:r>
              <a:rPr lang="en-US" b="0" baseline="0" dirty="0"/>
              <a:t>If we receive multiple applications from the same organization for the same target population, we will only consider the most recently received application that met the deadline. If the most recent application is disqualified for any reason we will not replace it with an earlier application. Any application proposing to serve both target populations in the same application will be disqualified and will not move forward in the merit review process.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12</a:t>
            </a:fld>
            <a:endParaRPr lang="en-US" dirty="0"/>
          </a:p>
        </p:txBody>
      </p:sp>
    </p:spTree>
    <p:extLst>
      <p:ext uri="{BB962C8B-B14F-4D97-AF65-F5344CB8AC3E}">
        <p14:creationId xmlns:p14="http://schemas.microsoft.com/office/powerpoint/2010/main" val="420432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i="1" dirty="0"/>
              <a:t>Melissa</a:t>
            </a:r>
            <a:r>
              <a:rPr lang="en-US" i="1" dirty="0"/>
              <a:t> </a:t>
            </a:r>
            <a:r>
              <a:rPr lang="en-US" b="1" i="1" dirty="0"/>
              <a:t>TO Alexander</a:t>
            </a:r>
            <a:r>
              <a:rPr lang="en-US" dirty="0"/>
              <a:t>:</a:t>
            </a:r>
            <a:r>
              <a:rPr lang="en-US" baseline="0" dirty="0"/>
              <a:t> </a:t>
            </a:r>
            <a:r>
              <a:rPr lang="en-US" dirty="0"/>
              <a:t>Now I would like to turn it back</a:t>
            </a:r>
            <a:r>
              <a:rPr lang="en-US" baseline="0" dirty="0"/>
              <a:t> </a:t>
            </a:r>
            <a:r>
              <a:rPr lang="en-US" dirty="0"/>
              <a:t>over to Alexander.</a:t>
            </a:r>
            <a:r>
              <a:rPr lang="en-US" baseline="0" dirty="0"/>
              <a:t> Alex?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Alexander: </a:t>
            </a:r>
            <a:r>
              <a:rPr lang="en-US" b="0" baseline="0" dirty="0"/>
              <a:t>Thank you Melissa. We wanted to touch on some of the main changes this year as it pertains to Eligible Applicants and </a:t>
            </a:r>
            <a:r>
              <a:rPr lang="en-US" baseline="0" dirty="0"/>
              <a:t>High-Crime, High-Poverty Requirements</a:t>
            </a:r>
            <a:endParaRPr lang="en-US" b="1" dirty="0"/>
          </a:p>
        </p:txBody>
      </p:sp>
      <p:sp>
        <p:nvSpPr>
          <p:cNvPr id="4" name="Slide Number Placeholder 3"/>
          <p:cNvSpPr>
            <a:spLocks noGrp="1"/>
          </p:cNvSpPr>
          <p:nvPr>
            <p:ph type="sldNum" sz="quarter" idx="10"/>
          </p:nvPr>
        </p:nvSpPr>
        <p:spPr/>
        <p:txBody>
          <a:bodyPr/>
          <a:lstStyle/>
          <a:p>
            <a:fld id="{11DD20AB-E7C9-49A0-9C47-FF852F93A70F}" type="slidenum">
              <a:rPr lang="en-US" smtClean="0"/>
              <a:t>13</a:t>
            </a:fld>
            <a:endParaRPr lang="en-US" dirty="0"/>
          </a:p>
        </p:txBody>
      </p:sp>
    </p:spTree>
    <p:extLst>
      <p:ext uri="{BB962C8B-B14F-4D97-AF65-F5344CB8AC3E}">
        <p14:creationId xmlns:p14="http://schemas.microsoft.com/office/powerpoint/2010/main" val="77828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Alexander: As far as Eligible Applicants</a:t>
            </a:r>
          </a:p>
          <a:p>
            <a:pPr>
              <a:spcBef>
                <a:spcPct val="0"/>
              </a:spcBef>
            </a:pPr>
            <a:r>
              <a:rPr lang="en-US" dirty="0"/>
              <a:t>Eligibility is determined</a:t>
            </a:r>
            <a:r>
              <a:rPr lang="en-US" baseline="0" dirty="0"/>
              <a:t> by the Workforce Innovation and Opportunity Act. For these grants:</a:t>
            </a:r>
          </a:p>
          <a:p>
            <a:pPr marL="688975" marR="0" lvl="0" indent="-349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All eligible applicants must be community-or faith-based organizations with IRS 501(c)(3) non-profit status, (which</a:t>
            </a:r>
            <a:r>
              <a:rPr lang="en-US" sz="1200" kern="1200" baseline="0" dirty="0">
                <a:solidFill>
                  <a:schemeClr val="tx1"/>
                </a:solidFill>
                <a:effectLst/>
                <a:latin typeface="+mn-lt"/>
                <a:ea typeface="+mn-ea"/>
                <a:cs typeface="+mn-cs"/>
              </a:rPr>
              <a:t> also includes)</a:t>
            </a:r>
            <a:r>
              <a:rPr lang="en-US" sz="1200" kern="1200" dirty="0">
                <a:solidFill>
                  <a:schemeClr val="tx1"/>
                </a:solidFill>
                <a:effectLst/>
                <a:latin typeface="+mn-lt"/>
                <a:ea typeface="+mn-ea"/>
                <a:cs typeface="+mn-cs"/>
              </a:rPr>
              <a:t> women’s and minority organizations; (also) state or local governments; or any Indian and Native American entity eligible for grants under section 166 of the Workforce Innovation and Opportunity Act (WIOA).</a:t>
            </a: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Eligible applicants may be rural-serving or urban-serving organizations. This applies to both the young-adult and the adult projects</a:t>
            </a:r>
            <a:r>
              <a:rPr lang="en-US" sz="1200" baseline="0" dirty="0"/>
              <a:t> that will be</a:t>
            </a:r>
            <a:r>
              <a:rPr lang="en-US" sz="1200" dirty="0"/>
              <a:t> proposed.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This, specifically, is</a:t>
            </a:r>
            <a:r>
              <a:rPr lang="en-US" sz="1200" baseline="0" dirty="0"/>
              <a:t> a change from last year. </a:t>
            </a:r>
            <a:r>
              <a:rPr lang="en-US" sz="1200" dirty="0"/>
              <a:t>the applicant pool proposing to serve adults has now been broadened to include rural-serving organizations and not just urban-serving organizations proposing to serve the adult population.</a:t>
            </a:r>
            <a:r>
              <a:rPr lang="en-US" sz="1200" baseline="0" dirty="0"/>
              <a:t> just like the young adult projects can. Another change from last year is that both State and Local Governments, as well as Indian and Native American entities eligible under Section 166 of WIOA are eligible. </a:t>
            </a:r>
            <a:endParaRPr lang="en-US" sz="1200"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53017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Alexander</a:t>
            </a:r>
            <a:r>
              <a:rPr lang="en-US" dirty="0"/>
              <a:t>:</a:t>
            </a:r>
            <a:r>
              <a:rPr lang="en-US" baseline="0" dirty="0"/>
              <a:t> </a:t>
            </a:r>
            <a:r>
              <a:rPr lang="en-US" dirty="0"/>
              <a:t>Please note that the Department evaluates applications on the need of the proposed service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projects must serve high-crime, high-poverty communities. For the purpose of this FOA, high-crime and high-poverty communities are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High-crime</a:t>
            </a:r>
            <a:r>
              <a:rPr lang="en-US" sz="1200" dirty="0"/>
              <a:t>: communities with crime rates within the targeted area that are higher than the rate for the overall city (for urban areas) or of non-metropolitan counties in the state (for rural areas).  (For more information on metropolitan and non-metropolitan counties, see the following link: </a:t>
            </a:r>
            <a:r>
              <a:rPr lang="en-US" sz="1200" u="sng" dirty="0">
                <a:hlinkClick r:id="rId3"/>
              </a:rPr>
              <a:t>http://www.ers.usda.gov/topics/rural-economy-population/rural-classifications.aspx</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High-poverty</a:t>
            </a:r>
            <a:r>
              <a:rPr lang="en-US" sz="1200" dirty="0"/>
              <a:t>: communities with poverty rates of at least 25 percent as exhibited through the use of American Community Survey (ACS) data.  Instructions on using ACS data are outlined in Section VIII.F of the Funding</a:t>
            </a:r>
            <a:r>
              <a:rPr lang="en-US" sz="1200" baseline="0" dirty="0"/>
              <a:t> Opportunity Announcement</a:t>
            </a:r>
            <a:r>
              <a:rPr lang="en-US" sz="1200" dirty="0"/>
              <a:t>.</a:t>
            </a:r>
          </a:p>
        </p:txBody>
      </p:sp>
      <p:sp>
        <p:nvSpPr>
          <p:cNvPr id="4" name="Slide Number Placeholder 3"/>
          <p:cNvSpPr>
            <a:spLocks noGrp="1"/>
          </p:cNvSpPr>
          <p:nvPr>
            <p:ph type="sldNum" sz="quarter" idx="10"/>
          </p:nvPr>
        </p:nvSpPr>
        <p:spPr/>
        <p:txBody>
          <a:bodyPr/>
          <a:lstStyle/>
          <a:p>
            <a:fld id="{11DD20AB-E7C9-49A0-9C47-FF852F93A70F}" type="slidenum">
              <a:rPr lang="en-US" smtClean="0"/>
              <a:t>15</a:t>
            </a:fld>
            <a:endParaRPr lang="en-US" dirty="0"/>
          </a:p>
        </p:txBody>
      </p:sp>
    </p:spTree>
    <p:extLst>
      <p:ext uri="{BB962C8B-B14F-4D97-AF65-F5344CB8AC3E}">
        <p14:creationId xmlns:p14="http://schemas.microsoft.com/office/powerpoint/2010/main" val="288460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r>
              <a:rPr lang="en-US" dirty="0"/>
              <a:t>: In regards to High-Crime</a:t>
            </a:r>
            <a:r>
              <a:rPr lang="en-US" baseline="0" dirty="0"/>
              <a:t> , High-Poverty</a:t>
            </a: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All projects’ target areas must be located in high-crime, high-poverty communities; applicants must submit documentation demonstrating this, in a table format, which is a slight change from last year.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Applicants must use the latest available American Community Survey Five-Year data to find the cumulative poverty rate of the various Census Tracts or counties included in their target community or communities. </a:t>
            </a:r>
            <a:endParaRPr lang="en-US" baseline="0" dirty="0"/>
          </a:p>
          <a:p>
            <a:r>
              <a:rPr lang="en-US" sz="2400" dirty="0"/>
              <a:t>Applicants must also compare the most recently available crime rates of the police precinct, sheriff’s office, county police department, or other relevant jurisdiction that most closely overlaps with their target community or communities to the crime rate of the overall city (for urban areas) or of non-metropolitan counties in the state (for rural areas) where each target community is located.</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6404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Applicants must justify the number of participants that they will serve.  Applicants must provide a table that shows: 1) the overall population; 2) the population below the poverty level in each of the Census Tracts in the target community; and 3) all Census Tracts combined.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The table must also show the high-crime rate for each target community.  Instructions for accessing American Community Survey data for applicants to include in their applications are in Section VIII, Part F of the FOA.</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4955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The applicant must submit an attachment confirming that the project is located in high-crime, high-poverty communities. This attachment must include the following two tables: </a:t>
            </a:r>
            <a:r>
              <a:rPr lang="en-US" sz="1200" i="1" dirty="0"/>
              <a:t>(</a:t>
            </a:r>
            <a:r>
              <a:rPr lang="en-US" sz="1200" b="1" i="1" dirty="0"/>
              <a:t>Don’t say the # ‘1’)</a:t>
            </a:r>
            <a:endParaRPr lang="en-US" sz="1200"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1.) The first</a:t>
            </a:r>
            <a:r>
              <a:rPr lang="en-US" sz="1200" baseline="0" dirty="0"/>
              <a:t> of two tables, that </a:t>
            </a:r>
            <a:r>
              <a:rPr lang="en-US" sz="1200" dirty="0"/>
              <a:t>Applicants must include, is a </a:t>
            </a:r>
            <a:r>
              <a:rPr lang="en-US" sz="1200" b="1" dirty="0"/>
              <a:t>crime rate table</a:t>
            </a:r>
            <a:r>
              <a:rPr lang="en-US" sz="1200" dirty="0"/>
              <a:t> showing the most recently available crime rate of the police precinct, sheriff’s office, county police department, or other relevant jurisdiction that most closely overlaps with the target community compared to the crime rate of the overall city or of the non-metropolitan counties in the state for each target area.  Applicants applying as intermediary organizations must submit this information for each sub-grantee.  A suggested format is as follows: </a:t>
            </a:r>
            <a:r>
              <a:rPr lang="en-US" sz="900" dirty="0"/>
              <a:t> </a:t>
            </a:r>
            <a:r>
              <a:rPr lang="en-US" sz="900" i="1" dirty="0"/>
              <a:t>(</a:t>
            </a:r>
            <a:r>
              <a:rPr lang="en-US" sz="900" b="1" i="1" dirty="0"/>
              <a:t>Delay,</a:t>
            </a:r>
            <a:r>
              <a:rPr lang="en-US" sz="900" b="1" i="1" baseline="0" dirty="0"/>
              <a:t> and count 5 seconds to give them a chance to look at the table</a:t>
            </a:r>
            <a:r>
              <a:rPr lang="en-US" sz="900" i="1" baseline="0" dirty="0"/>
              <a:t>)</a:t>
            </a:r>
            <a:endParaRPr lang="en-US" sz="9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a:spcBef>
                <a:spcPct val="0"/>
              </a:spcBef>
            </a:pPr>
            <a:endParaRPr 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9850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p>
          <a:p>
            <a:pPr>
              <a:spcBef>
                <a:spcPct val="0"/>
              </a:spcBef>
            </a:pPr>
            <a:endParaRPr lang="en-US" dirty="0"/>
          </a:p>
          <a:p>
            <a:pPr>
              <a:spcBef>
                <a:spcPct val="0"/>
              </a:spcBef>
            </a:pPr>
            <a:r>
              <a:rPr lang="en-US" dirty="0"/>
              <a:t>This is an example of the 2</a:t>
            </a:r>
            <a:r>
              <a:rPr lang="en-US" baseline="30000" dirty="0"/>
              <a:t>nd</a:t>
            </a:r>
            <a:r>
              <a:rPr lang="en-US" baseline="0" dirty="0"/>
              <a:t> table that must be submitted as an attachment to confirm that the project is </a:t>
            </a:r>
            <a:r>
              <a:rPr lang="en-US" sz="1200" dirty="0"/>
              <a:t>located in high-crime, high-poverty communities. The poverty rate table </a:t>
            </a:r>
            <a:r>
              <a:rPr lang="en-US" sz="1200" baseline="0" dirty="0"/>
              <a:t>must show the overall population and the population living below the poverty level by Census Tract in the applicant’s target area or area(s). </a:t>
            </a:r>
            <a:r>
              <a:rPr lang="en-US" sz="1200" dirty="0"/>
              <a:t>If the target area is an entire *county, applicants do not need to break this down to the census tract level.  Applications using zip codes instead of census tracts or counties on this attachment will be disqualified and not move forward through the merit review process.  The table must include the percentage of the entire target area living beneath the poverty line.  At least 25 percent of the overall population of the target service area must be living below the poverty line.  Applications that have a service area wherein less than 25 percent of the total population lives below the poverty line will be disqualified and not move forward through the merit review process. Below is a suggested format. </a:t>
            </a:r>
            <a:r>
              <a:rPr lang="en-US" sz="1200" i="1" dirty="0"/>
              <a:t>(</a:t>
            </a:r>
            <a:r>
              <a:rPr lang="en-US" sz="1200" b="1" i="1" dirty="0"/>
              <a:t>Delay,</a:t>
            </a:r>
            <a:r>
              <a:rPr lang="en-US" sz="1200" b="1" i="1" baseline="0" dirty="0"/>
              <a:t> and count 5 seconds to give them a chance to look at the table</a:t>
            </a:r>
            <a:r>
              <a:rPr lang="en-US" sz="1200" i="1" baseline="0" dirty="0"/>
              <a:t>)</a:t>
            </a:r>
            <a:endParaRPr 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1788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r>
              <a:rPr lang="en-US" dirty="0"/>
              <a:t>: Today, you’ll be hearing from Melissa</a:t>
            </a:r>
            <a:r>
              <a:rPr lang="en-US" baseline="0" dirty="0"/>
              <a:t> Abdullah, Grant Officer in the Office of Grants Management, Alexander Green, in the Reentry Employment Opportunities Unit, and Jessica Lohmann, Senior Evaluation Specialist from the Chief Evaluation Office.</a:t>
            </a:r>
            <a:endParaRPr lang="en-US" dirty="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81218-FD76-42A4-B274-73539C736810}"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5196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Alexander:</a:t>
            </a:r>
            <a:r>
              <a:rPr lang="en-US" b="1" baseline="0" dirty="0"/>
              <a:t> </a:t>
            </a:r>
            <a:r>
              <a:rPr lang="en-US" sz="1200" dirty="0"/>
              <a:t>The Department is especially interested in program models that offer apprenticeship opportunities, including in registered apprenticeship programs, industry-recognized apprenticeship programs, as well as pre-apprenticeship opportunities.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Under the June 15, 2017 Presidential Executive Order on Expanding Apprenticeships in America, it is the policy of the Federal Government to provide more affordable pathways to secure high-paying jobs by promoting apprenticeships and effective workforce development programs.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Included is the Department</a:t>
            </a:r>
            <a:r>
              <a:rPr lang="en-US" sz="1200" kern="1200" baseline="0" dirty="0">
                <a:solidFill>
                  <a:schemeClr val="tx1"/>
                </a:solidFill>
                <a:effectLst/>
                <a:latin typeface="+mn-lt"/>
                <a:ea typeface="+mn-ea"/>
                <a:cs typeface="+mn-cs"/>
              </a:rPr>
              <a:t> of Labor Office of Apprenticeships website for additional information.</a:t>
            </a:r>
            <a:endParaRPr lang="en-US" sz="1200" dirty="0"/>
          </a:p>
          <a:p>
            <a:pPr>
              <a:spcBef>
                <a:spcPct val="0"/>
              </a:spcBef>
            </a:pPr>
            <a:endParaRPr lang="en-US" b="1"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9044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r>
              <a:rPr lang="en-US" dirty="0"/>
              <a:t>: </a:t>
            </a:r>
            <a:r>
              <a:rPr lang="en-US" baseline="0" dirty="0"/>
              <a:t>We will now turn it over to Jessica in the Chief Evaluation Office. Jessica?</a:t>
            </a:r>
          </a:p>
          <a:p>
            <a:pPr>
              <a:spcBef>
                <a:spcPct val="0"/>
              </a:spcBef>
            </a:pPr>
            <a:endParaRPr lang="en-US" baseline="0" dirty="0"/>
          </a:p>
          <a:p>
            <a:pPr>
              <a:spcBef>
                <a:spcPct val="0"/>
              </a:spcBef>
            </a:pPr>
            <a:r>
              <a:rPr lang="en-US" b="1" baseline="0" dirty="0"/>
              <a:t>Jessica</a:t>
            </a:r>
            <a:r>
              <a:rPr lang="en-US" baseline="0" dirty="0"/>
              <a:t>: Thanks, Alex. My name is Jessica Lohmann and I’m a Senior Evaluation Specialist in DOL’s Chief Evaluation Office and the Federal Project Officer for the Reentry Employment Opportunities Evaluation. The Chief Evaluation Office is an independent evaluation office at DOL that coordinates, manages, and implements DOL’s evaluation program. We are committed to rigorous, independent evaluations and building an evidence-based culture at DOL. </a:t>
            </a:r>
          </a:p>
          <a:p>
            <a:pPr>
              <a:spcBef>
                <a:spcPct val="0"/>
              </a:spcBef>
            </a:pPr>
            <a:endParaRPr lang="en-US" baseline="0" dirty="0"/>
          </a:p>
          <a:p>
            <a:pPr>
              <a:spcBef>
                <a:spcPct val="0"/>
              </a:spcBef>
            </a:pPr>
            <a:r>
              <a:rPr lang="en-US" baseline="0" dirty="0"/>
              <a:t>Today I am going to discuss the importance of evidence and evaluation, give an overview of the REO evaluation, and explain where you fit in. </a:t>
            </a:r>
            <a:endParaRPr lang="en-US" dirty="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E3F85A-53C7-4CEE-BF6E-0C7477556B6D}"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31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55">
              <a:defRPr/>
            </a:pPr>
            <a:r>
              <a:rPr lang="en-US" b="1" dirty="0"/>
              <a:t>Jessica: </a:t>
            </a:r>
          </a:p>
          <a:p>
            <a:r>
              <a:rPr lang="en-US" dirty="0"/>
              <a:t>There</a:t>
            </a:r>
            <a:r>
              <a:rPr lang="en-US" baseline="0" dirty="0"/>
              <a:t> has been an increased focus and emphasis on using evidence to inform policy making in recent years. This is reflected in a number of areas including the President’s FY2018 budget which states, “An effective and efficient Federal government requires evidence – evidence about where needs are greatest, what works and what does not work, where and how programs can be improved…”; </a:t>
            </a:r>
          </a:p>
          <a:p>
            <a:r>
              <a:rPr lang="en-US" baseline="0" dirty="0"/>
              <a:t>A bi-partisan independent Commission on Evidence-Based Policymaking was established from September 2017 to July 2018 to </a:t>
            </a:r>
            <a:r>
              <a:rPr lang="en-US" dirty="0"/>
              <a:t>develop a strategy for increasing the availability and use of data in order to build evidence about government programs. The Commission published a final report that discusses their recommendations and is accessible via the link on the slide. The Commission quote, </a:t>
            </a:r>
            <a:r>
              <a:rPr lang="en-US" baseline="0" dirty="0"/>
              <a:t>“</a:t>
            </a:r>
            <a:r>
              <a:rPr lang="en-US" dirty="0"/>
              <a:t>envisions a future in which rigorous evidence is created efficiently, as a routine part of government operations, and used to construct effective public policy.”</a:t>
            </a:r>
          </a:p>
          <a:p>
            <a:r>
              <a:rPr lang="en-US" dirty="0"/>
              <a:t>There are </a:t>
            </a:r>
            <a:r>
              <a:rPr lang="en-US" baseline="0" dirty="0"/>
              <a:t>numerous other organizations and areas focused on using and building evidence to improve programs including tiered funding in which funding levels are tied to the strength of evidence and private organizations pushing for and requiring evaluation as part of pilot projects. </a:t>
            </a:r>
          </a:p>
          <a:p>
            <a:endParaRPr lang="en-US" baseline="0" dirty="0"/>
          </a:p>
          <a:p>
            <a:r>
              <a:rPr lang="en-US" baseline="0" dirty="0"/>
              <a:t>DOL understands the importance of using data and evidence to make decisions. We want to fund programs that we know have been successful in the past and continue to learn about new strategies being implemented in the field. </a:t>
            </a:r>
          </a:p>
          <a:p>
            <a:endParaRPr lang="en-US" baseline="0" dirty="0"/>
          </a:p>
          <a:p>
            <a:pPr defTabSz="919155">
              <a:defRPr/>
            </a:pPr>
            <a:r>
              <a:rPr lang="en-US" baseline="0" dirty="0"/>
              <a:t>This increased focus on evidence-based policy-making also emphasizes the need for continuous learning and program improvement on the ground. It is important to build evidence where it does not exist and continue to build upon what we already know. For those programs that we don’t have evidence on, we want to pair the experience of those in the field with evaluations to build that knowledge. It is important to test theory and practice in the field to understand it’s impact on those we serve. </a:t>
            </a:r>
          </a:p>
        </p:txBody>
      </p:sp>
      <p:sp>
        <p:nvSpPr>
          <p:cNvPr id="4" name="Slide Number Placeholder 3"/>
          <p:cNvSpPr>
            <a:spLocks noGrp="1"/>
          </p:cNvSpPr>
          <p:nvPr>
            <p:ph type="sldNum" sz="quarter" idx="10"/>
          </p:nvPr>
        </p:nvSpPr>
        <p:spPr/>
        <p:txBody>
          <a:bodyPr/>
          <a:lstStyle/>
          <a:p>
            <a:fld id="{26C03954-19E3-49C3-86DD-54BE729C3AAA}" type="slidenum">
              <a:rPr lang="en-US" smtClean="0"/>
              <a:t>22</a:t>
            </a:fld>
            <a:endParaRPr lang="en-US"/>
          </a:p>
        </p:txBody>
      </p:sp>
    </p:spTree>
    <p:extLst>
      <p:ext uri="{BB962C8B-B14F-4D97-AF65-F5344CB8AC3E}">
        <p14:creationId xmlns:p14="http://schemas.microsoft.com/office/powerpoint/2010/main" val="339077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155">
              <a:defRPr/>
            </a:pPr>
            <a:r>
              <a:rPr lang="en-US" b="1" dirty="0"/>
              <a:t>Jessica:</a:t>
            </a:r>
            <a:r>
              <a:rPr lang="en-US" b="1" baseline="0" dirty="0"/>
              <a:t> </a:t>
            </a:r>
            <a:r>
              <a:rPr lang="en-US" dirty="0"/>
              <a:t>Building evidence and evaluation is</a:t>
            </a:r>
            <a:r>
              <a:rPr lang="en-US" baseline="0" dirty="0"/>
              <a:t> a continuous cycle. When building evidence it is important to plan ahead and determine how to structure your program in a way that will hopefully lead to successful outcomes for participants. To do this, you need to examine what, if any, data and evidence can help inform your program. The planning process can also apply theory, particularly in cases when there is little to no evidence. Developing a theory of change will help ground the program model and lay the groundwork for what the intended impacts are. Once you have planned and determined your key program components then it is time to implement it in the field. Evaluating the results of the program will help inform potential program improvements. It is vital that the evaluation be used to then inform future planning. </a:t>
            </a:r>
          </a:p>
          <a:p>
            <a:pPr defTabSz="919155">
              <a:defRPr/>
            </a:pPr>
            <a:endParaRPr lang="en-US" baseline="0" dirty="0"/>
          </a:p>
          <a:p>
            <a:pPr defTabSz="919155">
              <a:defRPr/>
            </a:pPr>
            <a:r>
              <a:rPr lang="en-US" baseline="0" dirty="0"/>
              <a:t>This cyclical process helps ensure programs and policies are continuously informed with the latest information and evidence. We all want to help the people we serve and evaluation provides the evidence, or “tools”, so that we can do so as effectively as possible.</a:t>
            </a:r>
          </a:p>
        </p:txBody>
      </p:sp>
      <p:sp>
        <p:nvSpPr>
          <p:cNvPr id="4" name="Slide Number Placeholder 3"/>
          <p:cNvSpPr>
            <a:spLocks noGrp="1"/>
          </p:cNvSpPr>
          <p:nvPr>
            <p:ph type="sldNum" sz="quarter" idx="10"/>
          </p:nvPr>
        </p:nvSpPr>
        <p:spPr/>
        <p:txBody>
          <a:bodyPr/>
          <a:lstStyle/>
          <a:p>
            <a:fld id="{11DD20AB-E7C9-49A0-9C47-FF852F93A70F}" type="slidenum">
              <a:rPr lang="en-US" smtClean="0"/>
              <a:t>23</a:t>
            </a:fld>
            <a:endParaRPr lang="en-US" dirty="0"/>
          </a:p>
        </p:txBody>
      </p:sp>
    </p:spTree>
    <p:extLst>
      <p:ext uri="{BB962C8B-B14F-4D97-AF65-F5344CB8AC3E}">
        <p14:creationId xmlns:p14="http://schemas.microsoft.com/office/powerpoint/2010/main" val="61641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Jessica: </a:t>
            </a:r>
            <a:r>
              <a:rPr lang="en-US" b="0" dirty="0"/>
              <a:t>DOL’s REO program</a:t>
            </a:r>
            <a:r>
              <a:rPr lang="en-US" b="0" baseline="0" dirty="0"/>
              <a:t> is committed to learning what strategies work best </a:t>
            </a:r>
            <a:r>
              <a:rPr lang="en-US" dirty="0"/>
              <a:t>to assist communities in planning and implementing comprehensive reentry programs to address the full range of challenges involved in helping formerly incarcerated adults and young adults who have been involved in the juvenile or adult justice system make successful transitions back to the community including employment opportunities. That is why we are funding an independent evaluation of REO grants which I will discuss in a moment. First, I’d like to take a minute to discuss some of what we currently know about reentry and employment. </a:t>
            </a:r>
          </a:p>
          <a:p>
            <a:pPr lvl="0"/>
            <a:endParaRPr lang="en-US" b="1" dirty="0"/>
          </a:p>
          <a:p>
            <a:pPr lvl="0"/>
            <a:r>
              <a:rPr lang="en-US" dirty="0"/>
              <a:t>There is strong empirical evidence for the connection between employment and criminal activity, including recidivism. Those who are employed are less likely to become involved in criminal activity and those with previous criminal involvement are less likely to commit a new offence if they are gainfully employed. </a:t>
            </a:r>
          </a:p>
          <a:p>
            <a:pPr lvl="0"/>
            <a:r>
              <a:rPr lang="en-US" i="0" dirty="0"/>
              <a:t>However, there have been few rigorous studies on the cause-and-effect relationship, particularly in the context of employment-focused reentry models. Further, among the few studies produced so far, r</a:t>
            </a:r>
            <a:r>
              <a:rPr lang="en-US" dirty="0"/>
              <a:t>esults have been mixed. It</a:t>
            </a:r>
            <a:r>
              <a:rPr lang="en-US" baseline="0" dirty="0"/>
              <a:t> is the goal of the REO evaluation to add to the evidence base of employment-focused reentry models. </a:t>
            </a:r>
          </a:p>
          <a:p>
            <a:pPr lvl="0"/>
            <a:r>
              <a:rPr lang="en-US" baseline="0" dirty="0"/>
              <a:t>Past research suggests that p</a:t>
            </a:r>
            <a:r>
              <a:rPr lang="en-US" dirty="0"/>
              <a:t>rograms that focus on older ex-prisoners, integrated services, and perhaps models using financial incentives can have modest positive results. A study of the Center for Employment Opportunity, a transitional jobs program in New York City, found small effects on </a:t>
            </a:r>
            <a:r>
              <a:rPr lang="en-US" i="0" dirty="0"/>
              <a:t>reducing recidivism</a:t>
            </a:r>
            <a:r>
              <a:rPr lang="en-US" dirty="0"/>
              <a:t>, but a larger study of a transitional jobs program in four sites found no such effects. A rigorous study of DOL’s Enhanced Transitional Jobs Demonstration (ETJD) program found promising early employment results but they are partially the result of </a:t>
            </a:r>
            <a:r>
              <a:rPr lang="en-US" i="0" dirty="0"/>
              <a:t>the participants’ </a:t>
            </a:r>
            <a:r>
              <a:rPr lang="en-US" dirty="0"/>
              <a:t>placement in the programs’ transitional jobs. Full results are anticipated later this year.</a:t>
            </a:r>
            <a:endParaRPr lang="en-US" b="1" dirty="0"/>
          </a:p>
        </p:txBody>
      </p:sp>
      <p:sp>
        <p:nvSpPr>
          <p:cNvPr id="4" name="Slide Number Placeholder 3"/>
          <p:cNvSpPr>
            <a:spLocks noGrp="1"/>
          </p:cNvSpPr>
          <p:nvPr>
            <p:ph type="sldNum" sz="quarter" idx="10"/>
          </p:nvPr>
        </p:nvSpPr>
        <p:spPr/>
        <p:txBody>
          <a:bodyPr/>
          <a:lstStyle/>
          <a:p>
            <a:fld id="{11DD20AB-E7C9-49A0-9C47-FF852F93A70F}" type="slidenum">
              <a:rPr lang="en-US" smtClean="0"/>
              <a:t>24</a:t>
            </a:fld>
            <a:endParaRPr lang="en-US" dirty="0"/>
          </a:p>
        </p:txBody>
      </p:sp>
    </p:spTree>
    <p:extLst>
      <p:ext uri="{BB962C8B-B14F-4D97-AF65-F5344CB8AC3E}">
        <p14:creationId xmlns:p14="http://schemas.microsoft.com/office/powerpoint/2010/main" val="2588859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Jessica: </a:t>
            </a:r>
            <a:r>
              <a:rPr lang="en-US" dirty="0"/>
              <a:t>Ancillary services can help to make employment programs more effective. For example, past research has found positive results for employment assistance programs with an intervention that included intensive case management and wrap-around services.</a:t>
            </a:r>
          </a:p>
          <a:p>
            <a:pPr lvl="0"/>
            <a:r>
              <a:rPr lang="en-US" dirty="0"/>
              <a:t>Cognitive behavioral therapy has also consistently been shown to be important in reducing recidivism.</a:t>
            </a:r>
          </a:p>
          <a:p>
            <a:pPr lvl="0"/>
            <a:r>
              <a:rPr lang="en-US" dirty="0"/>
              <a:t>There are many new strategies being implemented by practitioners that have yet to be rigorously examined. This includes interventions and programs that target higher quality jobs to reduce recidivism and workforce services that emphasize skill building and career preparation which may be more effective than those providing job placement assistance only. </a:t>
            </a:r>
          </a:p>
          <a:p>
            <a:pPr lvl="0"/>
            <a:r>
              <a:rPr lang="en-US" dirty="0"/>
              <a:t>Evidence is continuously being developed in this area and we hope to build off of that by learning from the programs implemented under this grant.  </a:t>
            </a:r>
          </a:p>
        </p:txBody>
      </p:sp>
      <p:sp>
        <p:nvSpPr>
          <p:cNvPr id="4" name="Slide Number Placeholder 3"/>
          <p:cNvSpPr>
            <a:spLocks noGrp="1"/>
          </p:cNvSpPr>
          <p:nvPr>
            <p:ph type="sldNum" sz="quarter" idx="10"/>
          </p:nvPr>
        </p:nvSpPr>
        <p:spPr/>
        <p:txBody>
          <a:bodyPr/>
          <a:lstStyle/>
          <a:p>
            <a:fld id="{11DD20AB-E7C9-49A0-9C47-FF852F93A70F}" type="slidenum">
              <a:rPr lang="en-US" smtClean="0"/>
              <a:t>25</a:t>
            </a:fld>
            <a:endParaRPr lang="en-US" dirty="0"/>
          </a:p>
        </p:txBody>
      </p:sp>
    </p:spTree>
    <p:extLst>
      <p:ext uri="{BB962C8B-B14F-4D97-AF65-F5344CB8AC3E}">
        <p14:creationId xmlns:p14="http://schemas.microsoft.com/office/powerpoint/2010/main" val="162378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r>
              <a:rPr lang="en-US" dirty="0"/>
              <a:t>A number of the strategies I just discussed can be found in the resources listed on this page</a:t>
            </a:r>
            <a:r>
              <a:rPr lang="en-US" i="0" dirty="0"/>
              <a:t>. Besides providing descriptive information</a:t>
            </a:r>
            <a:r>
              <a:rPr lang="en-US" i="0" baseline="0" dirty="0"/>
              <a:t> about program approaches, several of the websites also provide syntheses, or summaries, of the strength of a collection of studies to establishing evidence in the field.  Further, t</a:t>
            </a:r>
            <a:r>
              <a:rPr lang="en-US" i="0" dirty="0"/>
              <a:t>hese webpages</a:t>
            </a:r>
            <a:r>
              <a:rPr lang="en-US" i="0" baseline="0" dirty="0"/>
              <a:t> include information about programs that have been evaluated as well as theories and strategies that have yet to be tested. This list is by no means comprehensive and additional research and models exist</a:t>
            </a:r>
            <a:r>
              <a:rPr lang="en-US" baseline="0" dirty="0"/>
              <a:t>. </a:t>
            </a:r>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26</a:t>
            </a:fld>
            <a:endParaRPr lang="en-US" dirty="0"/>
          </a:p>
        </p:txBody>
      </p:sp>
    </p:spTree>
    <p:extLst>
      <p:ext uri="{BB962C8B-B14F-4D97-AF65-F5344CB8AC3E}">
        <p14:creationId xmlns:p14="http://schemas.microsoft.com/office/powerpoint/2010/main" val="2615375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a:t>
            </a:r>
            <a:r>
              <a:rPr lang="en-US" b="1" i="0" dirty="0"/>
              <a:t>: </a:t>
            </a:r>
            <a:r>
              <a:rPr lang="en-US" b="0" i="0" dirty="0"/>
              <a:t>As I mentioned, DOL</a:t>
            </a:r>
            <a:r>
              <a:rPr lang="en-US" b="0" i="0" baseline="0" dirty="0"/>
              <a:t> hopes to add to the evidence base to better understand reentry and employment.  In partnership with ETA and the REO office, the Chief Evaluation Office contracted with Mathematica Policy Research and its partner Social Policy Research in 2017 to conduct an independent, rigorous </a:t>
            </a:r>
            <a:r>
              <a:rPr lang="en-US" b="0" i="0" strike="noStrike" baseline="0" dirty="0"/>
              <a:t>5-year</a:t>
            </a:r>
            <a:r>
              <a:rPr lang="en-US" b="0" i="0" baseline="0" dirty="0"/>
              <a:t> evaluation of DOL’s REO grant programs, including 2018 grantees. </a:t>
            </a:r>
          </a:p>
          <a:p>
            <a:pPr lvl="0"/>
            <a:r>
              <a:rPr lang="en-US" i="0" dirty="0"/>
              <a:t>The goal of the REO evaluation is to identify and evaluate promising practices used in reentry employment programs which are comprehensive strategies to address the range of challenges formerly incarcerated adults and young adults who have been involved in the juvenile or adult justice system face in making a successful transitions back to the community.</a:t>
            </a:r>
          </a:p>
          <a:p>
            <a:pPr lvl="0"/>
            <a:r>
              <a:rPr lang="en-US" i="0" dirty="0"/>
              <a:t>This evaluation will include an implementation and an impact study among select REO grantees to understand their effectiveness in achieving the goals of improving participant outcomes such as employment, earning, and recidivism.</a:t>
            </a:r>
          </a:p>
        </p:txBody>
      </p:sp>
      <p:sp>
        <p:nvSpPr>
          <p:cNvPr id="4" name="Slide Number Placeholder 3"/>
          <p:cNvSpPr>
            <a:spLocks noGrp="1"/>
          </p:cNvSpPr>
          <p:nvPr>
            <p:ph type="sldNum" sz="quarter" idx="10"/>
          </p:nvPr>
        </p:nvSpPr>
        <p:spPr/>
        <p:txBody>
          <a:bodyPr/>
          <a:lstStyle/>
          <a:p>
            <a:fld id="{11DD20AB-E7C9-49A0-9C47-FF852F93A70F}" type="slidenum">
              <a:rPr lang="en-US" smtClean="0"/>
              <a:t>27</a:t>
            </a:fld>
            <a:endParaRPr lang="en-US" dirty="0"/>
          </a:p>
        </p:txBody>
      </p:sp>
    </p:spTree>
    <p:extLst>
      <p:ext uri="{BB962C8B-B14F-4D97-AF65-F5344CB8AC3E}">
        <p14:creationId xmlns:p14="http://schemas.microsoft.com/office/powerpoint/2010/main" val="335281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r>
              <a:rPr lang="en-US" dirty="0"/>
              <a:t>As part of the evaluation we hope to learn</a:t>
            </a:r>
            <a:r>
              <a:rPr lang="en-US" baseline="0" dirty="0"/>
              <a:t> about how programs are implemented and their impacts on participants. This includes answering the following questions: </a:t>
            </a:r>
          </a:p>
          <a:p>
            <a:pPr lvl="0"/>
            <a:r>
              <a:rPr lang="en-US" dirty="0"/>
              <a:t>How were programs implemented? What are the types and combinations of services and approaches provided? What employment focused services were offered?</a:t>
            </a:r>
          </a:p>
          <a:p>
            <a:pPr lvl="0"/>
            <a:r>
              <a:rPr lang="en-US" dirty="0"/>
              <a:t>What impact does the REO program, or strategies implemented under this program, have on the outcomes of participants?</a:t>
            </a:r>
          </a:p>
          <a:p>
            <a:pPr lvl="0"/>
            <a:r>
              <a:rPr lang="en-US" dirty="0"/>
              <a:t>To what extent do outcomes and impacts vary across selected subpopulations, including type of offense, age, and veteran status?</a:t>
            </a:r>
          </a:p>
          <a:p>
            <a:pPr lvl="0"/>
            <a:r>
              <a:rPr lang="en-US" dirty="0"/>
              <a:t>Are there key program elements that are common to successful models of comprehensive reentry programs (for</a:t>
            </a:r>
            <a:r>
              <a:rPr lang="en-US" baseline="0" dirty="0"/>
              <a:t> example</a:t>
            </a:r>
            <a:r>
              <a:rPr lang="en-US" dirty="0"/>
              <a:t>, structure, organization, service delivery, or partnerships)?</a:t>
            </a:r>
          </a:p>
        </p:txBody>
      </p:sp>
      <p:sp>
        <p:nvSpPr>
          <p:cNvPr id="4" name="Slide Number Placeholder 3"/>
          <p:cNvSpPr>
            <a:spLocks noGrp="1"/>
          </p:cNvSpPr>
          <p:nvPr>
            <p:ph type="sldNum" sz="quarter" idx="10"/>
          </p:nvPr>
        </p:nvSpPr>
        <p:spPr/>
        <p:txBody>
          <a:bodyPr/>
          <a:lstStyle/>
          <a:p>
            <a:fld id="{11DD20AB-E7C9-49A0-9C47-FF852F93A70F}" type="slidenum">
              <a:rPr lang="en-US" smtClean="0"/>
              <a:t>28</a:t>
            </a:fld>
            <a:endParaRPr lang="en-US" dirty="0"/>
          </a:p>
        </p:txBody>
      </p:sp>
    </p:spTree>
    <p:extLst>
      <p:ext uri="{BB962C8B-B14F-4D97-AF65-F5344CB8AC3E}">
        <p14:creationId xmlns:p14="http://schemas.microsoft.com/office/powerpoint/2010/main" val="21847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r>
              <a:rPr lang="en-US" b="0" dirty="0"/>
              <a:t>As I discussed earlier, the REO evaluation will include an</a:t>
            </a:r>
            <a:r>
              <a:rPr lang="en-US" b="0" baseline="0" dirty="0"/>
              <a:t> impact study to assess the effects of the program on participants. The evaluators will use the most rigorous design possible, either a random control trial or a quasi-experimental design, so that we are able to learn as much as possible about the programs that grantees offer and are confident that any positive outcomes there are, are caused by the services provided and not external factors that are unrelated to the program such as changes to the economy. </a:t>
            </a:r>
          </a:p>
          <a:p>
            <a:endParaRPr lang="en-US" b="0" baseline="0" dirty="0"/>
          </a:p>
          <a:p>
            <a:r>
              <a:rPr lang="en-US" b="0" baseline="0" dirty="0"/>
              <a:t>In random control trials, individuals are randomly assigned to two groups: the treatment group who are eligible to receive the program services or the control group who do not receive program services. </a:t>
            </a:r>
          </a:p>
          <a:p>
            <a:endParaRPr lang="en-US" b="0" baseline="0" dirty="0"/>
          </a:p>
          <a:p>
            <a:r>
              <a:rPr lang="en-US" dirty="0"/>
              <a:t>Without random assignment, there may be other factors influencing the difference between the treatment and comparison group and we are unable to see the true impact of the intervention. For example, if the study were to compare people who completed a program with people who did not, then the difference between the outcomes could be attributed to the fact that the first group is more motivated or had other traits that led them to be more successful—independent of their participation in or benefit from the program. </a:t>
            </a:r>
          </a:p>
          <a:p>
            <a:endParaRPr lang="en-US" dirty="0"/>
          </a:p>
          <a:p>
            <a:r>
              <a:rPr lang="en-US" dirty="0"/>
              <a:t>I’d like to give a quick example that highlights why random assignment is so important. </a:t>
            </a:r>
            <a:r>
              <a:rPr lang="en-US" i="1" dirty="0"/>
              <a:t>(pop up red bar) </a:t>
            </a:r>
            <a:r>
              <a:rPr lang="en-US" dirty="0"/>
              <a:t>Imagine that an evaluation has been conducted on a program offering employment services to unemployed men and women. When the program has concluded 75% of men have found work, but only 50% of women have. This may lead one to believe that the program is more effective for men. </a:t>
            </a:r>
          </a:p>
          <a:p>
            <a:r>
              <a:rPr lang="en-US" i="1" dirty="0"/>
              <a:t>(pop up blue bar) </a:t>
            </a:r>
            <a:r>
              <a:rPr lang="en-US" dirty="0"/>
              <a:t>However, when compared to a control group, we find that 75% of men not offered the program services also found work, while only 40% of women in the control group were working, indicating that the program was in fact more effective for women. The ability to see what would have happened if the services were not provided allows us to see the true impacts of the program services on participants. </a:t>
            </a:r>
            <a:endParaRPr lang="en-US" b="1" dirty="0"/>
          </a:p>
        </p:txBody>
      </p:sp>
      <p:sp>
        <p:nvSpPr>
          <p:cNvPr id="4" name="Slide Number Placeholder 3"/>
          <p:cNvSpPr>
            <a:spLocks noGrp="1"/>
          </p:cNvSpPr>
          <p:nvPr>
            <p:ph type="sldNum" sz="quarter" idx="10"/>
          </p:nvPr>
        </p:nvSpPr>
        <p:spPr/>
        <p:txBody>
          <a:bodyPr/>
          <a:lstStyle/>
          <a:p>
            <a:fld id="{11DD20AB-E7C9-49A0-9C47-FF852F93A70F}" type="slidenum">
              <a:rPr lang="en-US" smtClean="0"/>
              <a:t>29</a:t>
            </a:fld>
            <a:endParaRPr lang="en-US" dirty="0"/>
          </a:p>
        </p:txBody>
      </p:sp>
    </p:spTree>
    <p:extLst>
      <p:ext uri="{BB962C8B-B14F-4D97-AF65-F5344CB8AC3E}">
        <p14:creationId xmlns:p14="http://schemas.microsoft.com/office/powerpoint/2010/main" val="110862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Alexander</a:t>
            </a:r>
            <a:r>
              <a:rPr lang="en-US" dirty="0"/>
              <a:t>:</a:t>
            </a:r>
            <a:r>
              <a:rPr lang="en-US" baseline="0" dirty="0"/>
              <a:t>  Today we will focus on </a:t>
            </a:r>
            <a:r>
              <a:rPr lang="en-US" baseline="0" dirty="0">
                <a:solidFill>
                  <a:srgbClr val="FF0000"/>
                </a:solidFill>
              </a:rPr>
              <a:t>three</a:t>
            </a:r>
            <a:r>
              <a:rPr lang="en-US" baseline="0" dirty="0"/>
              <a:t> key areas of the FOA: </a:t>
            </a:r>
            <a:endParaRPr lang="en-US" dirty="0"/>
          </a:p>
          <a:p>
            <a:pPr lvl="1">
              <a:spcBef>
                <a:spcPct val="0"/>
              </a:spcBef>
              <a:buFont typeface="Wingdings" panose="05000000000000000000" pitchFamily="2" charset="2"/>
              <a:buChar char="Ø"/>
            </a:pPr>
            <a:r>
              <a:rPr lang="en-US" sz="3200" dirty="0">
                <a:latin typeface="Arial" charset="0"/>
                <a:cs typeface="Arial" charset="0"/>
              </a:rPr>
              <a:t>Eligible Applicants and High-Crime,</a:t>
            </a:r>
            <a:r>
              <a:rPr lang="en-US" sz="3200" baseline="0" dirty="0">
                <a:latin typeface="Arial" charset="0"/>
                <a:cs typeface="Arial" charset="0"/>
              </a:rPr>
              <a:t> High-Poverty Requirements</a:t>
            </a:r>
            <a:endParaRPr lang="en-US" sz="3200" dirty="0">
              <a:latin typeface="Arial" charset="0"/>
              <a:cs typeface="Arial" charset="0"/>
            </a:endParaRPr>
          </a:p>
          <a:p>
            <a:pPr lvl="1">
              <a:spcBef>
                <a:spcPct val="0"/>
              </a:spcBef>
              <a:buFont typeface="Wingdings" panose="05000000000000000000" pitchFamily="2" charset="2"/>
              <a:buChar char="Ø"/>
            </a:pPr>
            <a:r>
              <a:rPr lang="en-US" sz="3200" dirty="0">
                <a:latin typeface="Arial" charset="0"/>
                <a:cs typeface="Arial" charset="0"/>
              </a:rPr>
              <a:t>Application Submission Requirements;</a:t>
            </a:r>
            <a:r>
              <a:rPr lang="en-US" sz="3200" baseline="0" dirty="0">
                <a:latin typeface="Arial" charset="0"/>
                <a:cs typeface="Arial" charset="0"/>
              </a:rPr>
              <a:t> and the</a:t>
            </a:r>
            <a:endParaRPr lang="en-US" sz="3200" dirty="0">
              <a:latin typeface="Arial" charset="0"/>
              <a:cs typeface="Arial" charset="0"/>
            </a:endParaRPr>
          </a:p>
          <a:p>
            <a:pPr lvl="1">
              <a:spcBef>
                <a:spcPct val="0"/>
              </a:spcBef>
              <a:buFont typeface="Wingdings" panose="05000000000000000000" pitchFamily="2" charset="2"/>
              <a:buChar char="Ø"/>
            </a:pPr>
            <a:r>
              <a:rPr lang="en-US" sz="3200" dirty="0">
                <a:latin typeface="Arial" charset="0"/>
                <a:cs typeface="Arial" charset="0"/>
              </a:rPr>
              <a:t>ETA</a:t>
            </a:r>
            <a:r>
              <a:rPr lang="en-US" sz="3200" baseline="0" dirty="0">
                <a:latin typeface="Arial" charset="0"/>
                <a:cs typeface="Arial" charset="0"/>
              </a:rPr>
              <a:t> Evaluation</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33A2B-9849-426C-AD5E-D6B66AD0F6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9102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p>
          <a:p>
            <a:r>
              <a:rPr lang="en-US" dirty="0"/>
              <a:t>The</a:t>
            </a:r>
            <a:r>
              <a:rPr lang="en-US" baseline="0" dirty="0"/>
              <a:t> REO evaluation will also include an implementation evaluation to help us better understand how program services were delivered or implemented. An implementation evaluation looks at the extent to which a program was implemented with fidelity or as intended and provides important information on how program services were delivered. An implementation evaluation often involves surveys, interviews, focus groups, site visits and document review.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30</a:t>
            </a:fld>
            <a:endParaRPr lang="en-US"/>
          </a:p>
        </p:txBody>
      </p:sp>
    </p:spTree>
    <p:extLst>
      <p:ext uri="{BB962C8B-B14F-4D97-AF65-F5344CB8AC3E}">
        <p14:creationId xmlns:p14="http://schemas.microsoft.com/office/powerpoint/2010/main" val="2304335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r>
              <a:rPr lang="en-US" b="0" dirty="0"/>
              <a:t>All</a:t>
            </a:r>
            <a:r>
              <a:rPr lang="en-US" b="0" baseline="0" dirty="0"/>
              <a:t> of the 2018 REO grantees will be partners in the evaluation. By partnering with DOL and the evaluators from Mathematica Policy Research and Social Policy Research, the 2018 grantees will help build evidence and inform the field of the latest strategies for assisting reentering individuals with employment opportunities. If selected, not only will you have the opportunity to learn about your own program, but you will be able to add to the evidence base and inform other programs. </a:t>
            </a:r>
          </a:p>
          <a:p>
            <a:endParaRPr lang="en-US" b="0" baseline="0" dirty="0"/>
          </a:p>
          <a:p>
            <a:pPr defTabSz="919155">
              <a:defRPr/>
            </a:pPr>
            <a:r>
              <a:rPr lang="en-US" b="0" dirty="0"/>
              <a:t>Those who are selected for the evaluation will partner with DOL and</a:t>
            </a:r>
            <a:r>
              <a:rPr lang="en-US" b="0" baseline="0" dirty="0"/>
              <a:t> the evaluators pre-evaluation to </a:t>
            </a:r>
            <a:r>
              <a:rPr lang="en-US" dirty="0"/>
              <a:t>(1) document clear goals and objectives for your program (such</a:t>
            </a:r>
            <a:r>
              <a:rPr lang="en-US" baseline="0" dirty="0"/>
              <a:t> as </a:t>
            </a:r>
            <a:r>
              <a:rPr lang="en-US" dirty="0"/>
              <a:t>developing a theory of change, or developing a program logic model); and (2) develop questions on what you'd like to learn about the program;  During evaluation grantees will work with DOL</a:t>
            </a:r>
            <a:r>
              <a:rPr lang="en-US" baseline="0" dirty="0"/>
              <a:t> and the evaluators to</a:t>
            </a:r>
            <a:r>
              <a:rPr lang="en-US" dirty="0"/>
              <a:t>: (1) share data and insights on program implementation, including any ways that the data being collected are accurate or inaccurate; (2) work with evaluator to identify ways that the program has been implemented as documented as well as ways that it's different;  and post-evaluation: (1) identify ways that you'd appreciate learning about the evaluation findings (such as webinars, short papers, or presentations); (2) share what you've learned with others; and (3) integrate evaluation findings into program improvements.</a:t>
            </a:r>
            <a:r>
              <a:rPr lang="en-US" baseline="0" dirty="0"/>
              <a:t> </a:t>
            </a:r>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31</a:t>
            </a:fld>
            <a:endParaRPr lang="en-US" dirty="0"/>
          </a:p>
        </p:txBody>
      </p:sp>
    </p:spTree>
    <p:extLst>
      <p:ext uri="{BB962C8B-B14F-4D97-AF65-F5344CB8AC3E}">
        <p14:creationId xmlns:p14="http://schemas.microsoft.com/office/powerpoint/2010/main" val="135829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Jessica: </a:t>
            </a:r>
            <a:r>
              <a:rPr lang="en-US" dirty="0"/>
              <a:t>As you will see in the FOA, a commitment to participate in the evaluation is a condition of award. This includes willingness to actively participate in the implementation and/or impact study and to assist in obtaining the cooperation of program partners. Conducting an impact analysis could involve random assignment (which, as described earlier, involves randomly</a:t>
            </a:r>
            <a:r>
              <a:rPr lang="en-US" baseline="0" dirty="0"/>
              <a:t> assigning </a:t>
            </a:r>
            <a:r>
              <a:rPr lang="en-US" dirty="0"/>
              <a:t>eligible participants into a treatment group that would receive program services or enhanced program services, or into a control group that would receive no program services or program services that are not enhanced,</a:t>
            </a:r>
            <a:r>
              <a:rPr lang="en-US" baseline="0" dirty="0"/>
              <a:t> i.e.</a:t>
            </a:r>
            <a:r>
              <a:rPr lang="en-US" dirty="0"/>
              <a:t> “business as usual”). The use of random assignment means that</a:t>
            </a:r>
            <a:r>
              <a:rPr lang="en-US" baseline="0" dirty="0"/>
              <a:t> select grantees will need to over-recruit to be able fill both the treatment and control groups. </a:t>
            </a:r>
            <a:endParaRPr lang="en-US" dirty="0"/>
          </a:p>
          <a:p>
            <a:r>
              <a:rPr lang="en-US" dirty="0"/>
              <a:t>We may require grantees to collect data elements to aid the evaluation. As a part of the evaluation, as a condition of award, grantees must agree to: (1) make records available to the evaluation contractor on:  participants, employers, and funding; (2) provide access to the program’s operating personnel, site participants, and operational and financial records, and any other pertaining documents to calculate program costs and benefits; and (3) in the case of an impact analysis, facilitate or support as requested the assignment by lottery of participants to program services (i.e. treatment group) or to the control group (i.e., no program services), (including the possible increased recruitment of potential participants); and (4) follow evaluation procedures as specified by the national evaluator evaluation contractor under the direction of DOL,</a:t>
            </a:r>
            <a:r>
              <a:rPr lang="en-US" baseline="0" dirty="0"/>
              <a:t> including following random assignment procedures and recording data. </a:t>
            </a:r>
            <a:endParaRPr lang="en-US" dirty="0"/>
          </a:p>
          <a:p>
            <a:endParaRPr lang="en-US" dirty="0"/>
          </a:p>
          <a:p>
            <a:r>
              <a:rPr lang="en-US" dirty="0"/>
              <a:t>CEO</a:t>
            </a:r>
            <a:r>
              <a:rPr lang="en-US" baseline="0" dirty="0"/>
              <a:t> and the evaluators from Mathematica Policy Research and Social Policy Research will provide technical assistance for the evaluation throughout the grant. </a:t>
            </a:r>
            <a:r>
              <a:rPr lang="en-US" dirty="0"/>
              <a:t>We look forward to working with the grantees on this evaluation and sharing the results with the REO community. </a:t>
            </a:r>
          </a:p>
          <a:p>
            <a:pPr defTabSz="919155">
              <a:defRPr/>
            </a:pPr>
            <a:endParaRPr lang="en-US" dirty="0"/>
          </a:p>
          <a:p>
            <a:pPr defTabSz="919155">
              <a:defRPr/>
            </a:pPr>
            <a:r>
              <a:rPr lang="en-US" dirty="0"/>
              <a:t>I will now</a:t>
            </a:r>
            <a:r>
              <a:rPr lang="en-US" baseline="0" dirty="0"/>
              <a:t> turn it back over to Alex to wrap up the webinar.</a:t>
            </a:r>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32</a:t>
            </a:fld>
            <a:endParaRPr lang="en-US" dirty="0"/>
          </a:p>
        </p:txBody>
      </p:sp>
    </p:spTree>
    <p:extLst>
      <p:ext uri="{BB962C8B-B14F-4D97-AF65-F5344CB8AC3E}">
        <p14:creationId xmlns:p14="http://schemas.microsoft.com/office/powerpoint/2010/main" val="187137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Alexander</a:t>
            </a:r>
            <a:r>
              <a:rPr lang="en-US" dirty="0"/>
              <a:t>:</a:t>
            </a:r>
            <a:r>
              <a:rPr lang="en-US" baseline="0" dirty="0"/>
              <a:t> </a:t>
            </a:r>
            <a:r>
              <a:rPr lang="en-US" dirty="0"/>
              <a:t>This concludes our prospective</a:t>
            </a:r>
            <a:r>
              <a:rPr lang="en-US" baseline="0" dirty="0"/>
              <a:t> applicant webinar.  If you have additional questions on the Reentry Employment Opportunities Funding Opportunity Announcement, you can contact Aiyana Pucci, the grants management specialist listed as the contact in the Funding Opportunity Announcement.</a:t>
            </a: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3073165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a:t>
            </a:r>
            <a:r>
              <a:rPr lang="en-US" dirty="0"/>
              <a:t>: Thank</a:t>
            </a:r>
            <a:r>
              <a:rPr lang="en-US" baseline="0" dirty="0"/>
              <a:t> you!</a:t>
            </a:r>
            <a:endParaRPr lang="en-US" dirty="0"/>
          </a:p>
        </p:txBody>
      </p:sp>
      <p:sp>
        <p:nvSpPr>
          <p:cNvPr id="4" name="Slide Number Placeholder 3"/>
          <p:cNvSpPr>
            <a:spLocks noGrp="1"/>
          </p:cNvSpPr>
          <p:nvPr>
            <p:ph type="sldNum" sz="quarter" idx="10"/>
          </p:nvPr>
        </p:nvSpPr>
        <p:spPr/>
        <p:txBody>
          <a:bodyPr/>
          <a:lstStyle/>
          <a:p>
            <a:fld id="{085DD105-809F-44F6-AB5E-18592B7A5840}" type="slidenum">
              <a:rPr lang="en-US" smtClean="0"/>
              <a:t>34</a:t>
            </a:fld>
            <a:endParaRPr lang="en-US"/>
          </a:p>
        </p:txBody>
      </p:sp>
    </p:spTree>
    <p:extLst>
      <p:ext uri="{BB962C8B-B14F-4D97-AF65-F5344CB8AC3E}">
        <p14:creationId xmlns:p14="http://schemas.microsoft.com/office/powerpoint/2010/main" val="86579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Alexander</a:t>
            </a:r>
            <a:r>
              <a:rPr lang="en-US" dirty="0"/>
              <a:t>:</a:t>
            </a:r>
            <a:r>
              <a:rPr lang="en-US" baseline="0" dirty="0"/>
              <a:t> </a:t>
            </a:r>
            <a:r>
              <a:rPr lang="en-US" dirty="0"/>
              <a:t>Now we will be turning it over to Melissa in the Office</a:t>
            </a:r>
            <a:r>
              <a:rPr lang="en-US" baseline="0" dirty="0"/>
              <a:t> of Grants Management</a:t>
            </a:r>
            <a:r>
              <a:rPr lang="en-US" dirty="0"/>
              <a:t>…Melissa?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Thanks, Alexander. In</a:t>
            </a:r>
            <a:r>
              <a:rPr lang="en-US" b="0" baseline="0" dirty="0"/>
              <a:t> the next few slides I will go over the application submission requirements.</a:t>
            </a:r>
            <a:endParaRPr lang="en-US" b="0" dirty="0"/>
          </a:p>
          <a:p>
            <a:endParaRPr lang="en-US" b="1" dirty="0"/>
          </a:p>
        </p:txBody>
      </p:sp>
      <p:sp>
        <p:nvSpPr>
          <p:cNvPr id="4" name="Slide Number Placeholder 3"/>
          <p:cNvSpPr>
            <a:spLocks noGrp="1"/>
          </p:cNvSpPr>
          <p:nvPr>
            <p:ph type="sldNum" sz="quarter" idx="10"/>
          </p:nvPr>
        </p:nvSpPr>
        <p:spPr/>
        <p:txBody>
          <a:bodyPr/>
          <a:lstStyle/>
          <a:p>
            <a:fld id="{11DD20AB-E7C9-49A0-9C47-FF852F93A70F}" type="slidenum">
              <a:rPr lang="en-US" smtClean="0"/>
              <a:t>4</a:t>
            </a:fld>
            <a:endParaRPr lang="en-US" dirty="0"/>
          </a:p>
        </p:txBody>
      </p:sp>
    </p:spTree>
    <p:extLst>
      <p:ext uri="{BB962C8B-B14F-4D97-AF65-F5344CB8AC3E}">
        <p14:creationId xmlns:p14="http://schemas.microsoft.com/office/powerpoint/2010/main" val="282235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Proposals submitted in response to this FOA must consist of four separate and distinct parts: (1) the Standard Form (SF) 424, Application for Federal Assistance;</a:t>
            </a:r>
            <a:r>
              <a:rPr lang="en-US" b="0" baseline="0" dirty="0"/>
              <a:t> (2) Project Budget, which consists of the SF-424A and the budget narrative; (3) Project Narrative; and (4) attachments to the Project Narrative. It is the applicant’s responsibility to ensure that the funding amount requested is consistent across all parts and sub-parts of the application. </a:t>
            </a: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5</a:t>
            </a:fld>
            <a:endParaRPr lang="en-US" dirty="0"/>
          </a:p>
        </p:txBody>
      </p:sp>
    </p:spTree>
    <p:extLst>
      <p:ext uri="{BB962C8B-B14F-4D97-AF65-F5344CB8AC3E}">
        <p14:creationId xmlns:p14="http://schemas.microsoft.com/office/powerpoint/2010/main" val="359137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Applicants must include the items listed here. There is no exception to this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SF-424, Application</a:t>
            </a:r>
            <a:r>
              <a:rPr lang="en-US" b="0" baseline="0" dirty="0"/>
              <a:t> for Federal Assistance – all applicants for Federal grant and funding opportunities must have a DUNS number and must supply their DUNS number on the SF-424. Applicants must also register with the System for Award Management (SAM)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 Project Budget must consist of the SF-424A, Budget Information Form and the Budget Narrative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Each of these items are explained in more detail in the FOA, and all must be addressed in the application or it will be deemed non-responsive and will not be reviewed. </a:t>
            </a: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6</a:t>
            </a:fld>
            <a:endParaRPr lang="en-US" dirty="0"/>
          </a:p>
        </p:txBody>
      </p:sp>
    </p:spTree>
    <p:extLst>
      <p:ext uri="{BB962C8B-B14F-4D97-AF65-F5344CB8AC3E}">
        <p14:creationId xmlns:p14="http://schemas.microsoft.com/office/powerpoint/2010/main" val="35485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 </a:t>
            </a:r>
            <a:r>
              <a:rPr lang="en-US" b="0" dirty="0"/>
              <a:t>Applicants will most likely spend</a:t>
            </a:r>
            <a:r>
              <a:rPr lang="en-US" b="0" baseline="0" dirty="0"/>
              <a:t> the majority of their time preparing the Project Narrative. This is where applicants demonstrate their capability to implement the grant project in accordance with the provisions of this announcement. Applicants should provide a comprehensive framework and description of all aspects of the proposed project. It must be succinct, self-explanatory, and well organized so that reviewers can understand the proposed project. The guidelines for preparing the Project Narrative are found in Section IV.B.3.A and it will be evaluated using the criteria identified in Section 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Project Narrative is limited to 25 double-spaced single-sided 8.5 x 11 inch pages for intermediary organizations and 20 double-spaced single-sided 8.5 x 11 inch pages for non-intermediaries. All narratives must use Times New Roman 12 point text font and 1 inch margins. You must number the Project Narrative beginning with page number 1. We will not read or consider any materials beyond the specified page limit in the application review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Applicants applying as intermediary organizations should describe throughout the Project Narrative the role of the sub-grantees in implementing the project, as appropriate. Applicants applying as non-intermediary organizations should describe how they will directly implement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7</a:t>
            </a:fld>
            <a:endParaRPr lang="en-US" dirty="0"/>
          </a:p>
        </p:txBody>
      </p:sp>
    </p:spTree>
    <p:extLst>
      <p:ext uri="{BB962C8B-B14F-4D97-AF65-F5344CB8AC3E}">
        <p14:creationId xmlns:p14="http://schemas.microsoft.com/office/powerpoint/2010/main" val="357476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Melissa: In addition to the Project Narrative applicants must submit attachments.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a:t>
            </a:r>
            <a:r>
              <a:rPr lang="en-US" b="0" baseline="0" dirty="0"/>
              <a:t> attachments must be clearly labeled as Attachments. We will only exclude those attachments listed in Section IV.B.4 from the page limit. You must not include additional materials such as resumes or general letters of support. You must submit your application in one package because documents received separately will be tracked separately and will not be attached to the application for review. </a:t>
            </a: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8</a:t>
            </a:fld>
            <a:endParaRPr lang="en-US" dirty="0"/>
          </a:p>
        </p:txBody>
      </p:sp>
    </p:spTree>
    <p:extLst>
      <p:ext uri="{BB962C8B-B14F-4D97-AF65-F5344CB8AC3E}">
        <p14:creationId xmlns:p14="http://schemas.microsoft.com/office/powerpoint/2010/main" val="325532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Melissa:</a:t>
            </a:r>
            <a:r>
              <a:rPr lang="en-US" b="1" baseline="0" dirty="0"/>
              <a:t> </a:t>
            </a:r>
            <a:r>
              <a:rPr lang="en-US" b="0" baseline="0" dirty="0"/>
              <a:t>We have instituted procedures for assessing the technical merit of applications to provide for an objective review of the applications and to assist you in understanding the standards against which your application will be judged. The evaluation criteria are based on the information required in the application as described in Sections IV.B.2 (Project Budget) and IV.B.3.A (Project Narrative). Reviewers will award points based on the evaluation criteria as shown in this chart. See the FOA for the full description of each criterion.</a:t>
            </a:r>
            <a:endParaRPr lang="en-US" b="0" dirty="0"/>
          </a:p>
          <a:p>
            <a:endParaRPr lang="en-US" dirty="0"/>
          </a:p>
        </p:txBody>
      </p:sp>
      <p:sp>
        <p:nvSpPr>
          <p:cNvPr id="4" name="Slide Number Placeholder 3"/>
          <p:cNvSpPr>
            <a:spLocks noGrp="1"/>
          </p:cNvSpPr>
          <p:nvPr>
            <p:ph type="sldNum" sz="quarter" idx="10"/>
          </p:nvPr>
        </p:nvSpPr>
        <p:spPr/>
        <p:txBody>
          <a:bodyPr/>
          <a:lstStyle/>
          <a:p>
            <a:fld id="{11DD20AB-E7C9-49A0-9C47-FF852F93A70F}" type="slidenum">
              <a:rPr lang="en-US" smtClean="0"/>
              <a:t>9</a:t>
            </a:fld>
            <a:endParaRPr lang="en-US" dirty="0"/>
          </a:p>
        </p:txBody>
      </p:sp>
    </p:spTree>
    <p:extLst>
      <p:ext uri="{BB962C8B-B14F-4D97-AF65-F5344CB8AC3E}">
        <p14:creationId xmlns:p14="http://schemas.microsoft.com/office/powerpoint/2010/main" val="6474418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4.png"/><Relationship Id="rId5" Type="http://schemas.openxmlformats.org/officeDocument/2006/relationships/tags" Target="../tags/tag13.xml"/><Relationship Id="rId10" Type="http://schemas.openxmlformats.org/officeDocument/2006/relationships/image" Target="../media/image3.pn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7" name="Group 6"/>
          <p:cNvGrpSpPr>
            <a:grpSpLocks noChangeAspect="1"/>
          </p:cNvGrpSpPr>
          <p:nvPr/>
        </p:nvGrpSpPr>
        <p:grpSpPr>
          <a:xfrm>
            <a:off x="8023226" y="2924758"/>
            <a:ext cx="1120774" cy="3933242"/>
            <a:chOff x="8023226" y="2924758"/>
            <a:chExt cx="1120774" cy="3933242"/>
          </a:xfrm>
        </p:grpSpPr>
        <p:sp>
          <p:nvSpPr>
            <p:cNvPr id="8" name="Isosceles Triangle 7"/>
            <p:cNvSpPr/>
            <p:nvPr userDrawn="1">
              <p:custDataLst>
                <p:tags r:id="rId7"/>
              </p:custDataLst>
            </p:nvPr>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custDataLst>
                <p:tags r:id="rId8"/>
              </p:custDataLst>
            </p:nvPr>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p:nvGrpSpPr>
        <p:grpSpPr>
          <a:xfrm rot="16200000" flipV="1">
            <a:off x="2158718" y="-2158721"/>
            <a:ext cx="1720507" cy="6037943"/>
            <a:chOff x="8150764" y="3372336"/>
            <a:chExt cx="993237" cy="3485664"/>
          </a:xfrm>
        </p:grpSpPr>
        <p:sp>
          <p:nvSpPr>
            <p:cNvPr id="11" name="Isosceles Triangle 10"/>
            <p:cNvSpPr/>
            <p:nvPr userDrawn="1">
              <p:custDataLst>
                <p:tags r:id="rId5"/>
              </p:custDataLst>
            </p:nvPr>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custDataLst>
                <p:tags r:id="rId6"/>
              </p:custDataLst>
            </p:nvPr>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10"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p:custDataLst>
              <p:tags r:id="rId1"/>
            </p:custDataLst>
          </p:nvPr>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custDataLst>
              <p:tags r:id="rId2"/>
            </p:custDataLst>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custDataLst>
              <p:tags r:id="rId3"/>
            </p:custDataLst>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custDataLst>
              <p:tags r:id="rId4"/>
            </p:custDataLst>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custDataLst>
              <p:tags r:id="rId1"/>
            </p:custDataLst>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custDataLst>
              <p:tags r:id="rId2"/>
            </p:custDataLst>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p:custDataLst>
              <p:tags r:id="rId3"/>
            </p:custDataLst>
          </p:nvPr>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custDataLst>
              <p:tags r:id="rId3"/>
            </p:custDataLst>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custDataLst>
              <p:tags r:id="rId1"/>
            </p:custDataLst>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custDataLst>
              <p:tags r:id="rId2"/>
            </p:custDataLst>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p:custDataLst>
              <p:tags r:id="rId3"/>
            </p:custDataLst>
          </p:nvPr>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custDataLst>
              <p:tags r:id="rId4"/>
            </p:custDataLst>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6.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8"/>
            <a:ext cx="1120774" cy="3933242"/>
            <a:chOff x="8023226" y="2924758"/>
            <a:chExt cx="1120774" cy="3933242"/>
          </a:xfrm>
        </p:grpSpPr>
        <p:sp>
          <p:nvSpPr>
            <p:cNvPr id="13" name="Isosceles Triangle 12"/>
            <p:cNvSpPr/>
            <p:nvPr userDrawn="1">
              <p:custDataLst>
                <p:tags r:id="rId28"/>
              </p:custDataLst>
            </p:nvPr>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custDataLst>
                <p:tags r:id="rId29"/>
              </p:custDataLst>
            </p:nvPr>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rot="16200000" flipV="1">
            <a:off x="837624" y="-837625"/>
            <a:ext cx="667903" cy="2343153"/>
            <a:chOff x="8023226" y="2924758"/>
            <a:chExt cx="1120774" cy="3933243"/>
          </a:xfrm>
        </p:grpSpPr>
        <p:sp>
          <p:nvSpPr>
            <p:cNvPr id="16" name="Isosceles Triangle 15"/>
            <p:cNvSpPr/>
            <p:nvPr userDrawn="1">
              <p:custDataLst>
                <p:tags r:id="rId26"/>
              </p:custDataLst>
            </p:nvPr>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custDataLst>
                <p:tags r:id="rId27"/>
              </p:custDataLst>
            </p:nvPr>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custDataLst>
              <p:tags r:id="rId23"/>
            </p:custDataLst>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custDataLst>
              <p:tags r:id="rId24"/>
            </p:custDataLst>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custDataLst>
              <p:tags r:id="rId25"/>
            </p:custDataLst>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1.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www.grants.gov/" TargetMode="Externa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www.ers.usda.gov/topics/rural-economy-population/rural-classifications.aspx"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8.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9.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7.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2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https://www.dol.gov/apprenticeship/" TargetMode="Externa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s://www.cep.gov/content/dam/cep/report/cep-final-report.pdf" TargetMode="Externa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20.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notesSlide" Target="../notesSlides/notesSlide2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s/_rels/slide2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crimesolutions.gov/TopicDetails.aspx?ID=192" TargetMode="External"/><Relationship Id="rId13" Type="http://schemas.openxmlformats.org/officeDocument/2006/relationships/hyperlink" Target="http://employmentstrategies.acf.hhs.gov/" TargetMode="External"/><Relationship Id="rId3" Type="http://schemas.openxmlformats.org/officeDocument/2006/relationships/tags" Target="../tags/tag113.xml"/><Relationship Id="rId7" Type="http://schemas.openxmlformats.org/officeDocument/2006/relationships/hyperlink" Target="https://clear.dol.gov/" TargetMode="External"/><Relationship Id="rId12" Type="http://schemas.openxmlformats.org/officeDocument/2006/relationships/hyperlink" Target="https://reo.workforcegps.org/"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hyperlink" Target="http://whatworks.csgjusticecenter.org/focus-area/employment-topic" TargetMode="External"/><Relationship Id="rId11" Type="http://schemas.openxmlformats.org/officeDocument/2006/relationships/hyperlink" Target="http://www.blueprintsprograms.com/" TargetMode="External"/><Relationship Id="rId5" Type="http://schemas.openxmlformats.org/officeDocument/2006/relationships/notesSlide" Target="../notesSlides/notesSlide26.xml"/><Relationship Id="rId10" Type="http://schemas.openxmlformats.org/officeDocument/2006/relationships/hyperlink" Target="https://www.ojjdp.gov/mpg/" TargetMode="External"/><Relationship Id="rId4" Type="http://schemas.openxmlformats.org/officeDocument/2006/relationships/slideLayout" Target="../slideLayouts/slideLayout2.xml"/><Relationship Id="rId9" Type="http://schemas.openxmlformats.org/officeDocument/2006/relationships/hyperlink" Target="https://youth.gov/youth-topics/juvenile-justice" TargetMode="External"/></Relationships>
</file>

<file path=ppt/slides/_rels/slide2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slideLayout" Target="../slideLayouts/slideLayout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 Type="http://schemas.openxmlformats.org/officeDocument/2006/relationships/tags" Target="../tags/tag121.xml"/><Relationship Id="rId16" Type="http://schemas.openxmlformats.org/officeDocument/2006/relationships/tags" Target="../tags/tag135.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19" Type="http://schemas.openxmlformats.org/officeDocument/2006/relationships/notesSlide" Target="../notesSlides/notesSlide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33.xml"/><Relationship Id="rId5" Type="http://schemas.openxmlformats.org/officeDocument/2006/relationships/slideLayout" Target="../slideLayouts/slideLayout19.xml"/><Relationship Id="rId4" Type="http://schemas.openxmlformats.org/officeDocument/2006/relationships/tags" Target="../tags/tag14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Outcomes"/><Relationship Id="rId13" Type="http://schemas.openxmlformats.org/officeDocument/2006/relationships/hyperlink" Target="#PromiseZone"/><Relationship Id="rId3" Type="http://schemas.openxmlformats.org/officeDocument/2006/relationships/tags" Target="../tags/tag55.xml"/><Relationship Id="rId7" Type="http://schemas.openxmlformats.org/officeDocument/2006/relationships/hyperlink" Target="#ProjectNarrative"/><Relationship Id="rId12" Type="http://schemas.openxmlformats.org/officeDocument/2006/relationships/hyperlink" Target="#BudgetJust"/><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9.xml"/><Relationship Id="rId11" Type="http://schemas.openxmlformats.org/officeDocument/2006/relationships/hyperlink" Target="#PastPerform"/><Relationship Id="rId5" Type="http://schemas.openxmlformats.org/officeDocument/2006/relationships/slideLayout" Target="../slideLayouts/slideLayout2.xml"/><Relationship Id="rId10" Type="http://schemas.openxmlformats.org/officeDocument/2006/relationships/hyperlink" Target="#OrgCapacity"/><Relationship Id="rId4" Type="http://schemas.openxmlformats.org/officeDocument/2006/relationships/tags" Target="../tags/tag56.xml"/><Relationship Id="rId9" Type="http://schemas.openxmlformats.org/officeDocument/2006/relationships/hyperlink" Target="#ProjectDesig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custDataLst>
              <p:tags r:id="rId2"/>
            </p:custDataLst>
          </p:nvPr>
        </p:nvSpPr>
        <p:spPr>
          <a:xfrm>
            <a:off x="1591081" y="113503"/>
            <a:ext cx="2221861" cy="356956"/>
          </a:xfrm>
        </p:spPr>
        <p:txBody>
          <a:bodyPr/>
          <a:lstStyle/>
          <a:p>
            <a:fld id="{F9B4886A-ACCF-4465-9905-FF6BD48FB85A}" type="datetime4">
              <a:rPr lang="en-US" smtClean="0"/>
              <a:t>April 5, 2018</a:t>
            </a:fld>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custDataLst>
              <p:tags r:id="rId3"/>
            </p:custDataLst>
          </p:nvPr>
        </p:nvSpPr>
        <p:spPr>
          <a:xfrm>
            <a:off x="-161488" y="2267549"/>
            <a:ext cx="9146097" cy="1612784"/>
          </a:xfrm>
        </p:spPr>
        <p:txBody>
          <a:bodyPr>
            <a:noAutofit/>
          </a:bodyPr>
          <a:lstStyle/>
          <a:p>
            <a:r>
              <a:rPr lang="en-US" sz="4400" dirty="0"/>
              <a:t>Reentry Employment Opportunities (REO) Reentry Projects 2018 </a:t>
            </a:r>
            <a:br>
              <a:rPr lang="en-US" sz="4400" dirty="0"/>
            </a:br>
            <a:r>
              <a:rPr lang="en-US" sz="4400" dirty="0"/>
              <a:t>Prospective Applicant Webinar</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custDataLst>
              <p:tags r:id="rId4"/>
            </p:custDataLst>
          </p:nvPr>
        </p:nvSpPr>
        <p:spPr>
          <a:xfrm>
            <a:off x="3659544" y="4425121"/>
            <a:ext cx="4798656" cy="1392508"/>
          </a:xfrm>
        </p:spPr>
        <p:txBody>
          <a:bodyPr/>
          <a:lstStyle/>
          <a:p>
            <a:r>
              <a:rPr lang="en-US" b="1" dirty="0"/>
              <a:t>Presented By</a:t>
            </a:r>
            <a:r>
              <a:rPr lang="en-US" dirty="0"/>
              <a:t>:</a:t>
            </a:r>
          </a:p>
          <a:p>
            <a:r>
              <a:rPr lang="en-US" dirty="0"/>
              <a:t>U.S. Department of Labor/ETA</a:t>
            </a:r>
          </a:p>
        </p:txBody>
      </p:sp>
    </p:spTree>
    <p:custDataLst>
      <p:tags r:id="rId1"/>
    </p:custDataLst>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94360" y="-210978"/>
            <a:ext cx="7955280" cy="1051560"/>
          </a:xfrm>
        </p:spPr>
        <p:txBody>
          <a:bodyPr/>
          <a:lstStyle/>
          <a:p>
            <a:pPr algn="ctr"/>
            <a:r>
              <a:rPr lang="en-US" dirty="0"/>
              <a:t>Application Screening Criteria</a:t>
            </a:r>
          </a:p>
        </p:txBody>
      </p:sp>
      <p:sp>
        <p:nvSpPr>
          <p:cNvPr id="3" name="Content Placeholder 2"/>
          <p:cNvSpPr>
            <a:spLocks noGrp="1"/>
          </p:cNvSpPr>
          <p:nvPr>
            <p:ph idx="1"/>
            <p:custDataLst>
              <p:tags r:id="rId3"/>
            </p:custDataLst>
          </p:nvPr>
        </p:nvSpPr>
        <p:spPr>
          <a:xfrm>
            <a:off x="734060" y="992981"/>
            <a:ext cx="6908800" cy="4872037"/>
          </a:xfrm>
        </p:spPr>
        <p:txBody>
          <a:bodyPr>
            <a:normAutofit/>
          </a:bodyPr>
          <a:lstStyle/>
          <a:p>
            <a:pPr marL="0" indent="0" algn="ctr">
              <a:buNone/>
            </a:pPr>
            <a:r>
              <a:rPr lang="en-US" sz="1400" dirty="0">
                <a:solidFill>
                  <a:srgbClr val="C00000"/>
                </a:solidFill>
              </a:rPr>
              <a:t>Section III.C.1</a:t>
            </a:r>
          </a:p>
          <a:p>
            <a:pPr marL="0" indent="0" algn="ctr">
              <a:buNone/>
            </a:pPr>
            <a:endParaRPr lang="en-US" sz="1400" dirty="0">
              <a:solidFill>
                <a:srgbClr val="C00000"/>
              </a:solidFill>
            </a:endParaRPr>
          </a:p>
          <a:p>
            <a:pPr marL="0" indent="0">
              <a:buNone/>
            </a:pPr>
            <a:endParaRPr lang="en-US" sz="1400" dirty="0">
              <a:solidFill>
                <a:srgbClr val="C00000"/>
              </a:solidFill>
            </a:endParaRPr>
          </a:p>
        </p:txBody>
      </p:sp>
      <p:graphicFrame>
        <p:nvGraphicFramePr>
          <p:cNvPr id="4" name="Table 3"/>
          <p:cNvGraphicFramePr>
            <a:graphicFrameLocks noGrp="1"/>
          </p:cNvGraphicFramePr>
          <p:nvPr>
            <p:custDataLst>
              <p:tags r:id="rId4"/>
            </p:custDataLst>
            <p:extLst>
              <p:ext uri="{D42A27DB-BD31-4B8C-83A1-F6EECF244321}">
                <p14:modId xmlns:p14="http://schemas.microsoft.com/office/powerpoint/2010/main" val="3435769819"/>
              </p:ext>
            </p:extLst>
          </p:nvPr>
        </p:nvGraphicFramePr>
        <p:xfrm>
          <a:off x="1442720" y="1438013"/>
          <a:ext cx="5491480" cy="4648198"/>
        </p:xfrm>
        <a:graphic>
          <a:graphicData uri="http://schemas.openxmlformats.org/drawingml/2006/table">
            <a:tbl>
              <a:tblPr firstRow="1" firstCol="1" bandRow="1"/>
              <a:tblGrid>
                <a:gridCol w="3367204">
                  <a:extLst>
                    <a:ext uri="{9D8B030D-6E8A-4147-A177-3AD203B41FA5}">
                      <a16:colId xmlns:a16="http://schemas.microsoft.com/office/drawing/2014/main" val="1899589027"/>
                    </a:ext>
                  </a:extLst>
                </a:gridCol>
                <a:gridCol w="1122872">
                  <a:extLst>
                    <a:ext uri="{9D8B030D-6E8A-4147-A177-3AD203B41FA5}">
                      <a16:colId xmlns:a16="http://schemas.microsoft.com/office/drawing/2014/main" val="3645828393"/>
                    </a:ext>
                  </a:extLst>
                </a:gridCol>
                <a:gridCol w="1001404">
                  <a:extLst>
                    <a:ext uri="{9D8B030D-6E8A-4147-A177-3AD203B41FA5}">
                      <a16:colId xmlns:a16="http://schemas.microsoft.com/office/drawing/2014/main" val="3481178537"/>
                    </a:ext>
                  </a:extLst>
                </a:gridCol>
              </a:tblGrid>
              <a:tr h="352108">
                <a:tc>
                  <a:txBody>
                    <a:bodyPr/>
                    <a:lstStyle/>
                    <a:p>
                      <a:pPr marL="0" marR="0" algn="ctr">
                        <a:lnSpc>
                          <a:spcPct val="107000"/>
                        </a:lnSpc>
                        <a:spcBef>
                          <a:spcPts val="0"/>
                        </a:spcBef>
                        <a:spcAft>
                          <a:spcPts val="0"/>
                        </a:spcAft>
                      </a:pPr>
                      <a:r>
                        <a:rPr lang="en-US" sz="1200" b="1">
                          <a:effectLst/>
                          <a:latin typeface="Cambria" panose="02040503050406030204" pitchFamily="18" charset="0"/>
                          <a:ea typeface="Calibri" panose="020F0502020204030204" pitchFamily="34" charset="0"/>
                          <a:cs typeface="Times New Roman" panose="02020603050405020304" pitchFamily="18" charset="0"/>
                        </a:rPr>
                        <a:t>Application Requirement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200" b="1">
                          <a:effectLst/>
                          <a:latin typeface="Cambria" panose="02040503050406030204" pitchFamily="18" charset="0"/>
                          <a:ea typeface="Calibri" panose="020F0502020204030204" pitchFamily="34" charset="0"/>
                          <a:cs typeface="Times New Roman" panose="02020603050405020304" pitchFamily="18" charset="0"/>
                        </a:rPr>
                        <a:t>Instructions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200" b="1">
                          <a:effectLst/>
                          <a:latin typeface="Cambria" panose="02040503050406030204" pitchFamily="18" charset="0"/>
                          <a:ea typeface="Calibri" panose="020F0502020204030204" pitchFamily="34" charset="0"/>
                          <a:cs typeface="Times New Roman" panose="02020603050405020304" pitchFamily="18" charset="0"/>
                        </a:rPr>
                        <a:t>Complete?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67691657"/>
                  </a:ext>
                </a:extLst>
              </a:tr>
              <a:tr h="278591">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The deadline submission requirements are met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070089"/>
                  </a:ext>
                </a:extLst>
              </a:tr>
              <a:tr h="269320">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Eligibility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III.A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329830"/>
                  </a:ext>
                </a:extLst>
              </a:tr>
              <a:tr h="650045">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If submitted through Grants.gov, the components of the application are saved in any of the specified formats and are not corrupt.  (</a:t>
                      </a:r>
                      <a:r>
                        <a:rPr lang="en-US" sz="800" i="1">
                          <a:effectLst/>
                          <a:latin typeface="Cambria" panose="02040503050406030204" pitchFamily="18" charset="0"/>
                          <a:ea typeface="Calibri" panose="020F0502020204030204" pitchFamily="34" charset="0"/>
                          <a:cs typeface="Times New Roman" panose="02020603050405020304" pitchFamily="18" charset="0"/>
                        </a:rPr>
                        <a:t>We will attempt to open the document, but will not take any additional measures in the event of problems with opening</a:t>
                      </a:r>
                      <a:r>
                        <a:rPr lang="en-US" sz="800">
                          <a:effectLst/>
                          <a:latin typeface="Cambria" panose="02040503050406030204" pitchFamily="18"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IV.C.</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580180"/>
                  </a:ext>
                </a:extLst>
              </a:tr>
              <a:tr h="464317">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Application Federal funds request does not exceed the ceiling amount of $4,500,000 for intermediary organizations or $1,500,000 for non-intermediaries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668787"/>
                  </a:ext>
                </a:extLst>
              </a:tr>
              <a:tr h="371455">
                <a:tc>
                  <a:txBody>
                    <a:bodyPr/>
                    <a:lstStyle/>
                    <a:p>
                      <a:pPr marL="0" marR="0" algn="ctr">
                        <a:lnSpc>
                          <a:spcPct val="107000"/>
                        </a:lnSpc>
                        <a:spcBef>
                          <a:spcPts val="0"/>
                        </a:spcBef>
                        <a:spcAft>
                          <a:spcPts val="0"/>
                        </a:spcAft>
                      </a:pPr>
                      <a:r>
                        <a:rPr lang="en-US" sz="800" dirty="0">
                          <a:effectLst/>
                          <a:latin typeface="Cambria" panose="02040503050406030204" pitchFamily="18" charset="0"/>
                          <a:ea typeface="Calibri" panose="020F0502020204030204" pitchFamily="34" charset="0"/>
                          <a:cs typeface="Times New Roman" panose="02020603050405020304" pitchFamily="18" charset="0"/>
                        </a:rPr>
                        <a:t>Application must not exceed the $8,000 cost-per-participant (CPP) rate.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611065"/>
                  </a:ext>
                </a:extLst>
              </a:tr>
              <a:tr h="464317">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Application must not include serving both young adults and adults.  Applications that propose serving both will be disqualified and not move forward in the merit review process.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III.A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865779"/>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SAM Registration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346383"/>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SF-424, Application for Federal Assistance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24327"/>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SF-424 includes a DUNS Number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715456"/>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SF-424A, Budget Information Form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274035"/>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Budget Narrative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386463"/>
                  </a:ext>
                </a:extLst>
              </a:tr>
              <a:tr h="185726">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Project Narrative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655629"/>
                  </a:ext>
                </a:extLst>
              </a:tr>
              <a:tr h="683689">
                <a:tc>
                  <a:txBody>
                    <a:bodyPr/>
                    <a:lstStyle/>
                    <a:p>
                      <a:pPr marL="0" marR="0" algn="ctr">
                        <a:lnSpc>
                          <a:spcPct val="107000"/>
                        </a:lnSpc>
                        <a:spcBef>
                          <a:spcPts val="0"/>
                        </a:spcBef>
                        <a:spcAft>
                          <a:spcPts val="0"/>
                        </a:spcAft>
                      </a:pPr>
                      <a:r>
                        <a:rPr lang="en-US" sz="800" dirty="0">
                          <a:effectLst/>
                          <a:latin typeface="Cambria" panose="02040503050406030204" pitchFamily="18" charset="0"/>
                          <a:ea typeface="Calibri" panose="020F0502020204030204" pitchFamily="34" charset="0"/>
                          <a:cs typeface="Times New Roman" panose="02020603050405020304" pitchFamily="18" charset="0"/>
                        </a:rPr>
                        <a:t>Poverty Table Attachment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dirty="0">
                          <a:effectLst/>
                          <a:latin typeface="Cambria" panose="02040503050406030204" pitchFamily="18" charset="0"/>
                          <a:ea typeface="Times New Roman" panose="02020603050405020304" pitchFamily="18" charset="0"/>
                          <a:cs typeface="Times New Roman" panose="02020603050405020304" pitchFamily="18" charset="0"/>
                        </a:rPr>
                        <a:t>Poverty level by Census Tracts or County(s),(applicants using </a:t>
                      </a:r>
                      <a:r>
                        <a:rPr lang="en-US" sz="800" dirty="0" err="1">
                          <a:effectLst/>
                          <a:latin typeface="Cambria" panose="02040503050406030204" pitchFamily="18" charset="0"/>
                          <a:ea typeface="Times New Roman" panose="02020603050405020304" pitchFamily="18" charset="0"/>
                          <a:cs typeface="Times New Roman" panose="02020603050405020304" pitchFamily="18" charset="0"/>
                        </a:rPr>
                        <a:t>zipcodes</a:t>
                      </a:r>
                      <a:r>
                        <a:rPr lang="en-US" sz="800" dirty="0">
                          <a:effectLst/>
                          <a:latin typeface="Cambria" panose="02040503050406030204" pitchFamily="18" charset="0"/>
                          <a:ea typeface="Times New Roman" panose="02020603050405020304" pitchFamily="18" charset="0"/>
                          <a:cs typeface="Times New Roman" panose="02020603050405020304" pitchFamily="18" charset="0"/>
                        </a:rPr>
                        <a:t> instead of census tracks or counties will be disqualified) and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dirty="0">
                          <a:effectLst/>
                          <a:latin typeface="Cambria" panose="02040503050406030204" pitchFamily="18" charset="0"/>
                          <a:ea typeface="Calibri" panose="020F0502020204030204" pitchFamily="34" charset="0"/>
                          <a:cs typeface="Times New Roman" panose="02020603050405020304" pitchFamily="18" charset="0"/>
                        </a:rPr>
                        <a:t>Overall poverty rate of at least 25%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Cambria" panose="02040503050406030204" pitchFamily="18" charset="0"/>
                          <a:ea typeface="Calibri" panose="020F0502020204030204" pitchFamily="34" charset="0"/>
                          <a:cs typeface="Times New Roman" panose="02020603050405020304" pitchFamily="18" charset="0"/>
                        </a:rPr>
                        <a:t>Section IV.B.4(b)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439143"/>
                  </a:ext>
                </a:extLst>
              </a:tr>
            </a:tbl>
          </a:graphicData>
        </a:graphic>
      </p:graphicFrame>
    </p:spTree>
    <p:custDataLst>
      <p:tags r:id="rId1"/>
    </p:custDataLst>
    <p:extLst>
      <p:ext uri="{BB962C8B-B14F-4D97-AF65-F5344CB8AC3E}">
        <p14:creationId xmlns:p14="http://schemas.microsoft.com/office/powerpoint/2010/main" val="427312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1119" y="343323"/>
            <a:ext cx="7061200" cy="774700"/>
          </a:xfrm>
        </p:spPr>
        <p:txBody>
          <a:bodyPr>
            <a:noAutofit/>
          </a:bodyPr>
          <a:lstStyle/>
          <a:p>
            <a:pPr algn="ctr"/>
            <a:r>
              <a:rPr lang="en-US" sz="3600" dirty="0"/>
              <a:t>Proposal Submission</a:t>
            </a:r>
          </a:p>
        </p:txBody>
      </p:sp>
      <p:sp>
        <p:nvSpPr>
          <p:cNvPr id="3" name="Content Placeholder 2"/>
          <p:cNvSpPr>
            <a:spLocks noGrp="1"/>
          </p:cNvSpPr>
          <p:nvPr>
            <p:ph idx="1"/>
            <p:custDataLst>
              <p:tags r:id="rId3"/>
            </p:custDataLst>
          </p:nvPr>
        </p:nvSpPr>
        <p:spPr>
          <a:xfrm>
            <a:off x="527319" y="1327558"/>
            <a:ext cx="6908800" cy="4654550"/>
          </a:xfrm>
        </p:spPr>
        <p:txBody>
          <a:bodyPr>
            <a:normAutofit lnSpcReduction="10000"/>
          </a:bodyPr>
          <a:lstStyle/>
          <a:p>
            <a:pPr marL="0" indent="0" algn="ctr">
              <a:buNone/>
            </a:pPr>
            <a:r>
              <a:rPr lang="en-US" sz="1400" dirty="0">
                <a:solidFill>
                  <a:schemeClr val="accent5"/>
                </a:solidFill>
              </a:rPr>
              <a:t>Section IV.C </a:t>
            </a:r>
          </a:p>
          <a:p>
            <a:pPr marL="0" indent="0" algn="ctr">
              <a:buNone/>
            </a:pPr>
            <a:r>
              <a:rPr lang="en-US" sz="2400" b="1" dirty="0">
                <a:solidFill>
                  <a:schemeClr val="accent2"/>
                </a:solidFill>
              </a:rPr>
              <a:t>Applications must be received by 4:00:00 p.m. (ET) on the closing date</a:t>
            </a:r>
          </a:p>
          <a:p>
            <a:pPr marL="0" indent="0">
              <a:buNone/>
            </a:pPr>
            <a:r>
              <a:rPr lang="en-US" sz="2400" b="1" dirty="0">
                <a:solidFill>
                  <a:schemeClr val="tx1"/>
                </a:solidFill>
              </a:rPr>
              <a:t>Methods of Submission</a:t>
            </a:r>
          </a:p>
          <a:p>
            <a:r>
              <a:rPr lang="en-US" sz="2000" dirty="0">
                <a:solidFill>
                  <a:schemeClr val="tx1"/>
                </a:solidFill>
              </a:rPr>
              <a:t>Regular Mail</a:t>
            </a:r>
          </a:p>
          <a:p>
            <a:r>
              <a:rPr lang="en-US" sz="2000" dirty="0">
                <a:solidFill>
                  <a:schemeClr val="tx1"/>
                </a:solidFill>
              </a:rPr>
              <a:t>Overnight Mail</a:t>
            </a:r>
          </a:p>
          <a:p>
            <a:r>
              <a:rPr lang="en-US" sz="2000" dirty="0">
                <a:solidFill>
                  <a:schemeClr val="tx1"/>
                </a:solidFill>
              </a:rPr>
              <a:t>Hand Delivery</a:t>
            </a:r>
          </a:p>
          <a:p>
            <a:r>
              <a:rPr lang="en-US" sz="2000" dirty="0">
                <a:solidFill>
                  <a:schemeClr val="tx1"/>
                </a:solidFill>
              </a:rPr>
              <a:t>Online at </a:t>
            </a:r>
            <a:r>
              <a:rPr lang="en-US" sz="2000" dirty="0">
                <a:solidFill>
                  <a:schemeClr val="tx1"/>
                </a:solidFill>
                <a:hlinkClick r:id="rId6"/>
              </a:rPr>
              <a:t>www.grants.gov</a:t>
            </a:r>
            <a:r>
              <a:rPr lang="en-US" sz="2000" dirty="0">
                <a:solidFill>
                  <a:schemeClr val="tx1"/>
                </a:solidFill>
              </a:rPr>
              <a:t> </a:t>
            </a:r>
          </a:p>
          <a:p>
            <a:endParaRPr lang="en-US" sz="2000" dirty="0">
              <a:solidFill>
                <a:schemeClr val="tx1"/>
              </a:solidFill>
            </a:endParaRPr>
          </a:p>
          <a:p>
            <a:r>
              <a:rPr lang="en-US" sz="2000" dirty="0">
                <a:solidFill>
                  <a:schemeClr val="tx1"/>
                </a:solidFill>
              </a:rPr>
              <a:t>Reference FOA-ETA-18-02</a:t>
            </a:r>
          </a:p>
          <a:p>
            <a:pPr>
              <a:buFont typeface="Arial" panose="020B0604020202020204" pitchFamily="34" charset="0"/>
              <a:buChar char="•"/>
            </a:pPr>
            <a:endParaRPr lang="en-US" sz="2000" dirty="0">
              <a:solidFill>
                <a:schemeClr val="tx1"/>
              </a:solidFill>
            </a:endParaRPr>
          </a:p>
        </p:txBody>
      </p:sp>
    </p:spTree>
    <p:custDataLst>
      <p:tags r:id="rId1"/>
    </p:custDataLst>
    <p:extLst>
      <p:ext uri="{BB962C8B-B14F-4D97-AF65-F5344CB8AC3E}">
        <p14:creationId xmlns:p14="http://schemas.microsoft.com/office/powerpoint/2010/main" val="18722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76300" y="447034"/>
            <a:ext cx="7391400" cy="774700"/>
          </a:xfrm>
        </p:spPr>
        <p:txBody>
          <a:bodyPr>
            <a:noAutofit/>
          </a:bodyPr>
          <a:lstStyle/>
          <a:p>
            <a:pPr algn="ctr"/>
            <a:r>
              <a:rPr lang="en-US" sz="3200" dirty="0"/>
              <a:t>Eligible Applicants and Number of Applications</a:t>
            </a:r>
          </a:p>
        </p:txBody>
      </p:sp>
      <p:sp>
        <p:nvSpPr>
          <p:cNvPr id="3" name="Content Placeholder 2"/>
          <p:cNvSpPr>
            <a:spLocks noGrp="1"/>
          </p:cNvSpPr>
          <p:nvPr>
            <p:ph idx="1"/>
            <p:custDataLst>
              <p:tags r:id="rId3"/>
            </p:custDataLst>
          </p:nvPr>
        </p:nvSpPr>
        <p:spPr>
          <a:xfrm>
            <a:off x="1117600" y="1310081"/>
            <a:ext cx="6908800" cy="4797425"/>
          </a:xfrm>
        </p:spPr>
        <p:txBody>
          <a:bodyPr>
            <a:normAutofit/>
          </a:bodyPr>
          <a:lstStyle/>
          <a:p>
            <a:pPr marL="0" indent="0" algn="ctr">
              <a:buNone/>
            </a:pPr>
            <a:r>
              <a:rPr lang="en-US" sz="1400" dirty="0">
                <a:solidFill>
                  <a:schemeClr val="accent2"/>
                </a:solidFill>
              </a:rPr>
              <a:t>Section III.A and Section III.C.2</a:t>
            </a:r>
          </a:p>
          <a:p>
            <a:r>
              <a:rPr lang="en-US" sz="2400" dirty="0">
                <a:solidFill>
                  <a:schemeClr val="tx1"/>
                </a:solidFill>
              </a:rPr>
              <a:t>Eligible</a:t>
            </a:r>
            <a:r>
              <a:rPr lang="en-US" sz="2400" dirty="0">
                <a:solidFill>
                  <a:srgbClr val="C00000"/>
                </a:solidFill>
              </a:rPr>
              <a:t> </a:t>
            </a:r>
            <a:r>
              <a:rPr lang="en-US" sz="2400" dirty="0">
                <a:solidFill>
                  <a:schemeClr val="tx1"/>
                </a:solidFill>
              </a:rPr>
              <a:t>applicants must indicate if applying as an intermediary organization or non-intermediary organization.</a:t>
            </a:r>
          </a:p>
          <a:p>
            <a:r>
              <a:rPr lang="en-US" sz="2400" dirty="0">
                <a:solidFill>
                  <a:schemeClr val="tx1"/>
                </a:solidFill>
              </a:rPr>
              <a:t>Applicants must then select their target population – adults or young adults</a:t>
            </a:r>
          </a:p>
          <a:p>
            <a:pPr lvl="1"/>
            <a:r>
              <a:rPr lang="en-US" sz="2000" dirty="0">
                <a:solidFill>
                  <a:schemeClr val="accent2"/>
                </a:solidFill>
              </a:rPr>
              <a:t>May not serve both in the same program</a:t>
            </a:r>
          </a:p>
          <a:p>
            <a:pPr lvl="1"/>
            <a:endParaRPr lang="en-US" sz="2000" dirty="0">
              <a:solidFill>
                <a:schemeClr val="tx1"/>
              </a:solidFill>
            </a:endParaRPr>
          </a:p>
          <a:p>
            <a:r>
              <a:rPr lang="en-US" sz="2400" dirty="0">
                <a:solidFill>
                  <a:schemeClr val="tx1"/>
                </a:solidFill>
              </a:rPr>
              <a:t>Up to 2 applications considered – 1 for each target population</a:t>
            </a:r>
          </a:p>
          <a:p>
            <a:pPr lvl="1"/>
            <a:r>
              <a:rPr lang="en-US" sz="2000" dirty="0">
                <a:solidFill>
                  <a:schemeClr val="accent2"/>
                </a:solidFill>
              </a:rPr>
              <a:t>Applications proposing to serve both populations in one application will be disqualified</a:t>
            </a:r>
          </a:p>
          <a:p>
            <a:pPr>
              <a:buFont typeface="Arial" panose="020B0604020202020204" pitchFamily="34" charset="0"/>
              <a:buChar char="•"/>
            </a:pPr>
            <a:endParaRPr lang="en-US" sz="2400" dirty="0">
              <a:solidFill>
                <a:schemeClr val="tx1"/>
              </a:solidFill>
            </a:endParaRPr>
          </a:p>
        </p:txBody>
      </p:sp>
    </p:spTree>
    <p:custDataLst>
      <p:tags r:id="rId1"/>
    </p:custDataLst>
    <p:extLst>
      <p:ext uri="{BB962C8B-B14F-4D97-AF65-F5344CB8AC3E}">
        <p14:creationId xmlns:p14="http://schemas.microsoft.com/office/powerpoint/2010/main" val="151571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ormAutofit/>
          </a:bodyPr>
          <a:lstStyle/>
          <a:p>
            <a:r>
              <a:rPr lang="en-US" dirty="0"/>
              <a:t>Eligibility of Applicants and High-Crime, High-Poverty Requirements</a:t>
            </a:r>
          </a:p>
        </p:txBody>
      </p:sp>
    </p:spTree>
    <p:custDataLst>
      <p:tags r:id="rId1"/>
    </p:custDataLst>
    <p:extLst>
      <p:ext uri="{BB962C8B-B14F-4D97-AF65-F5344CB8AC3E}">
        <p14:creationId xmlns:p14="http://schemas.microsoft.com/office/powerpoint/2010/main" val="164653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164447" y="251671"/>
            <a:ext cx="4312465" cy="586176"/>
          </a:xfrm>
        </p:spPr>
        <p:txBody>
          <a:bodyPr/>
          <a:lstStyle/>
          <a:p>
            <a:pPr fontAlgn="auto">
              <a:spcAft>
                <a:spcPts val="0"/>
              </a:spcAft>
              <a:defRPr/>
            </a:pPr>
            <a:r>
              <a:rPr lang="en-US" dirty="0"/>
              <a:t>Eligible Applicants</a:t>
            </a:r>
          </a:p>
        </p:txBody>
      </p:sp>
      <p:sp>
        <p:nvSpPr>
          <p:cNvPr id="41988" name="Content Placeholder 3"/>
          <p:cNvSpPr>
            <a:spLocks noGrp="1"/>
          </p:cNvSpPr>
          <p:nvPr>
            <p:ph idx="1"/>
            <p:custDataLst>
              <p:tags r:id="rId3"/>
            </p:custDataLst>
          </p:nvPr>
        </p:nvSpPr>
        <p:spPr>
          <a:xfrm>
            <a:off x="320179" y="998990"/>
            <a:ext cx="7674529" cy="5275976"/>
          </a:xfrm>
        </p:spPr>
        <p:txBody>
          <a:bodyPr>
            <a:normAutofit/>
          </a:bodyPr>
          <a:lstStyle/>
          <a:p>
            <a:r>
              <a:rPr lang="en-US" sz="1600" dirty="0"/>
              <a:t>Eligible applicants for these grants must comply with the eligibility requirements below:</a:t>
            </a:r>
          </a:p>
          <a:p>
            <a:pPr marL="625475" indent="-285750">
              <a:buClr>
                <a:schemeClr val="accent4"/>
              </a:buClr>
              <a:buFont typeface="Wingdings" panose="05000000000000000000" pitchFamily="2" charset="2"/>
              <a:buChar char="Ø"/>
            </a:pPr>
            <a:r>
              <a:rPr lang="en-US" sz="1600" dirty="0"/>
              <a:t>All eligible applicants must be community- or faith-based organizations with IRS 501(c)(3) non-profit status, including women’s and minority organizations; </a:t>
            </a:r>
          </a:p>
          <a:p>
            <a:pPr marL="625475" indent="-285750">
              <a:buClr>
                <a:schemeClr val="accent4"/>
              </a:buClr>
              <a:buFont typeface="Wingdings" panose="05000000000000000000" pitchFamily="2" charset="2"/>
              <a:buChar char="Ø"/>
            </a:pPr>
            <a:r>
              <a:rPr lang="en-US" sz="1600" dirty="0"/>
              <a:t>state or local governments; or</a:t>
            </a:r>
          </a:p>
          <a:p>
            <a:pPr marL="625475" indent="-285750">
              <a:buClr>
                <a:schemeClr val="accent4"/>
              </a:buClr>
              <a:buFont typeface="Wingdings" panose="05000000000000000000" pitchFamily="2" charset="2"/>
              <a:buChar char="Ø"/>
            </a:pPr>
            <a:r>
              <a:rPr lang="en-US" sz="1600" dirty="0"/>
              <a:t>any Indian and Native American entity eligible for grants under Section 166 of the Workforce Innovation and Opportunity Act (WIOA). </a:t>
            </a:r>
          </a:p>
          <a:p>
            <a:r>
              <a:rPr lang="en-US" sz="1600" dirty="0"/>
              <a:t>Eligible applicants may be rural-serving or urban-serving organizations. This applies to both the young adult and the adult target populations that organizations will be proposing to serve. </a:t>
            </a:r>
          </a:p>
          <a:p>
            <a:endParaRPr lang="en-US" sz="1600" dirty="0"/>
          </a:p>
          <a:p>
            <a:pPr marL="0" indent="0">
              <a:buNone/>
            </a:pPr>
            <a:r>
              <a:rPr lang="en-US" sz="1600" dirty="0"/>
              <a:t>Note: This is a change from last year. In this FOA, the applicant pool proposing to serve adults has now been broadened to also include rural-serving organizations. An additional change from last year is that both state and local governments are eligible.</a:t>
            </a:r>
          </a:p>
        </p:txBody>
      </p:sp>
    </p:spTree>
    <p:custDataLst>
      <p:tags r:id="rId1"/>
    </p:custDataLst>
    <p:extLst>
      <p:ext uri="{BB962C8B-B14F-4D97-AF65-F5344CB8AC3E}">
        <p14:creationId xmlns:p14="http://schemas.microsoft.com/office/powerpoint/2010/main" val="12377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High-Crime, High-Poverty Requirements</a:t>
            </a:r>
          </a:p>
        </p:txBody>
      </p:sp>
      <p:sp>
        <p:nvSpPr>
          <p:cNvPr id="3" name="Content Placeholder 2"/>
          <p:cNvSpPr>
            <a:spLocks noGrp="1"/>
          </p:cNvSpPr>
          <p:nvPr>
            <p:ph idx="1"/>
            <p:custDataLst>
              <p:tags r:id="rId3"/>
            </p:custDataLst>
          </p:nvPr>
        </p:nvSpPr>
        <p:spPr>
          <a:xfrm>
            <a:off x="155197" y="1620735"/>
            <a:ext cx="7696200" cy="4654550"/>
          </a:xfrm>
        </p:spPr>
        <p:txBody>
          <a:bodyPr/>
          <a:lstStyle/>
          <a:p>
            <a:r>
              <a:rPr lang="en-US" sz="2000" dirty="0"/>
              <a:t>All projects must serve high-crime, high-poverty communities. For the purpose of this FOA, high-crime and high-poverty communities are defined as:</a:t>
            </a:r>
          </a:p>
          <a:p>
            <a:pPr lvl="1">
              <a:buFont typeface="Wingdings" panose="05000000000000000000" pitchFamily="2" charset="2"/>
              <a:buChar char="Ø"/>
            </a:pPr>
            <a:r>
              <a:rPr lang="en-US" sz="2000" b="1" dirty="0"/>
              <a:t>High-crime</a:t>
            </a:r>
            <a:r>
              <a:rPr lang="en-US" sz="2000" dirty="0"/>
              <a:t>: communities with crime rates within the targeted area that are higher than the rate for the overall city (for urban areas) or of non-metropolitan counties in the state (for rural areas). (For more information on metropolitan and non-metropolitan counties, see: </a:t>
            </a:r>
            <a:r>
              <a:rPr lang="en-US" sz="2000" u="sng" dirty="0">
                <a:hlinkClick r:id="rId6"/>
              </a:rPr>
              <a:t>http://www.ers.usda.gov/topics/rural-economy-population/rural-classifications.aspx</a:t>
            </a:r>
            <a:r>
              <a:rPr lang="en-US" sz="2000" dirty="0"/>
              <a:t>)</a:t>
            </a:r>
          </a:p>
          <a:p>
            <a:pPr lvl="1">
              <a:buFont typeface="Wingdings" panose="05000000000000000000" pitchFamily="2" charset="2"/>
              <a:buChar char="Ø"/>
            </a:pPr>
            <a:r>
              <a:rPr lang="en-US" sz="2000" b="1" dirty="0"/>
              <a:t>High-poverty</a:t>
            </a:r>
            <a:r>
              <a:rPr lang="en-US" sz="2000" dirty="0"/>
              <a:t>: communities with poverty rates of at least 25 percent as exhibited through the use of American Community Survey (ACS) data.  Instructions on using ACS data are outlined in Section VIII.F. of the FOA.</a:t>
            </a:r>
          </a:p>
        </p:txBody>
      </p:sp>
    </p:spTree>
    <p:custDataLst>
      <p:tags r:id="rId1"/>
    </p:custDataLst>
    <p:extLst>
      <p:ext uri="{BB962C8B-B14F-4D97-AF65-F5344CB8AC3E}">
        <p14:creationId xmlns:p14="http://schemas.microsoft.com/office/powerpoint/2010/main" val="210304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fontAlgn="auto">
              <a:spcAft>
                <a:spcPts val="0"/>
              </a:spcAft>
              <a:defRPr/>
            </a:pPr>
            <a:r>
              <a:rPr lang="en-US" dirty="0"/>
              <a:t>High-Crime, High-Poverty Requirements</a:t>
            </a:r>
          </a:p>
        </p:txBody>
      </p:sp>
      <p:sp>
        <p:nvSpPr>
          <p:cNvPr id="41988" name="Content Placeholder 3"/>
          <p:cNvSpPr>
            <a:spLocks noGrp="1"/>
          </p:cNvSpPr>
          <p:nvPr>
            <p:ph idx="1"/>
            <p:custDataLst>
              <p:tags r:id="rId3"/>
            </p:custDataLst>
          </p:nvPr>
        </p:nvSpPr>
        <p:spPr>
          <a:xfrm>
            <a:off x="204132" y="1752246"/>
            <a:ext cx="7597775" cy="4975225"/>
          </a:xfrm>
        </p:spPr>
        <p:txBody>
          <a:bodyPr/>
          <a:lstStyle/>
          <a:p>
            <a:r>
              <a:rPr lang="en-US" sz="1800" dirty="0"/>
              <a:t>All projects’ target areas must be located in high-crime, high-poverty communities; applicants must submit documentation demonstrating this in a table format.</a:t>
            </a:r>
          </a:p>
          <a:p>
            <a:r>
              <a:rPr lang="en-US" sz="1800" dirty="0"/>
              <a:t>Applicants must use the latest available American Community Survey Five-Year data to find the cumulative poverty rate of the various census tracts or counties included in their target community or communities. </a:t>
            </a:r>
          </a:p>
          <a:p>
            <a:r>
              <a:rPr lang="en-US" sz="1800" dirty="0"/>
              <a:t>Applicants must also compare the most recently available crime rates of the police precinct, sheriff’s office, county police department, or other relevant jurisdiction that most closely overlaps with their target community or communities to the crime rate of the overall city (for urban areas) or of non-metropolitan counties in the state (for rural areas) where each target community is located.</a:t>
            </a:r>
          </a:p>
        </p:txBody>
      </p:sp>
    </p:spTree>
    <p:custDataLst>
      <p:tags r:id="rId1"/>
    </p:custDataLst>
    <p:extLst>
      <p:ext uri="{BB962C8B-B14F-4D97-AF65-F5344CB8AC3E}">
        <p14:creationId xmlns:p14="http://schemas.microsoft.com/office/powerpoint/2010/main" val="22324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fontAlgn="auto">
              <a:spcAft>
                <a:spcPts val="0"/>
              </a:spcAft>
              <a:defRPr/>
            </a:pPr>
            <a:r>
              <a:rPr lang="en-US" dirty="0"/>
              <a:t>High-Crime, High-Poverty Requirements</a:t>
            </a:r>
          </a:p>
        </p:txBody>
      </p:sp>
      <p:sp>
        <p:nvSpPr>
          <p:cNvPr id="41988" name="Content Placeholder 3"/>
          <p:cNvSpPr>
            <a:spLocks noGrp="1"/>
          </p:cNvSpPr>
          <p:nvPr>
            <p:ph idx="1"/>
            <p:custDataLst>
              <p:tags r:id="rId3"/>
            </p:custDataLst>
          </p:nvPr>
        </p:nvSpPr>
        <p:spPr>
          <a:xfrm>
            <a:off x="262855" y="1579927"/>
            <a:ext cx="7597775" cy="3277299"/>
          </a:xfrm>
        </p:spPr>
        <p:txBody>
          <a:bodyPr/>
          <a:lstStyle/>
          <a:p>
            <a:pPr>
              <a:spcBef>
                <a:spcPct val="0"/>
              </a:spcBef>
            </a:pPr>
            <a:r>
              <a:rPr lang="en-US" sz="2000" dirty="0"/>
              <a:t>Applicants must justify the number of participants that they will serve.  Applicants must provide a table that shows: 1) the overall population; 2) the population below the poverty level in each of the census tracts in the target community; and 3) all census tracts combined.  </a:t>
            </a:r>
          </a:p>
          <a:p>
            <a:pPr marL="0" indent="0">
              <a:spcBef>
                <a:spcPct val="0"/>
              </a:spcBef>
              <a:buNone/>
            </a:pPr>
            <a:endParaRPr lang="en-US" sz="2000" dirty="0"/>
          </a:p>
          <a:p>
            <a:pPr>
              <a:spcBef>
                <a:spcPct val="0"/>
              </a:spcBef>
            </a:pPr>
            <a:r>
              <a:rPr lang="en-US" sz="2000" dirty="0"/>
              <a:t>The table must also show the crime rate for each target community.  Instructions for accessing American Community Survey data for applicants to include in their applications are in Section VIII, Part F of the FOA.</a:t>
            </a:r>
            <a:endParaRPr lang="en-US" sz="2000" dirty="0">
              <a:latin typeface="Arial" charset="0"/>
              <a:cs typeface="Arial" charset="0"/>
            </a:endParaRPr>
          </a:p>
          <a:p>
            <a:pPr marL="0" indent="0">
              <a:spcBef>
                <a:spcPct val="0"/>
              </a:spcBef>
              <a:buNone/>
            </a:pP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186496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fontAlgn="auto">
              <a:spcAft>
                <a:spcPts val="0"/>
              </a:spcAft>
              <a:defRPr/>
            </a:pPr>
            <a:r>
              <a:rPr lang="en-US" dirty="0"/>
              <a:t>High-Crime, High-Poverty Requirements</a:t>
            </a:r>
          </a:p>
        </p:txBody>
      </p:sp>
      <p:sp>
        <p:nvSpPr>
          <p:cNvPr id="41988" name="Content Placeholder 3"/>
          <p:cNvSpPr>
            <a:spLocks noGrp="1"/>
          </p:cNvSpPr>
          <p:nvPr>
            <p:ph idx="1"/>
            <p:custDataLst>
              <p:tags r:id="rId3"/>
            </p:custDataLst>
          </p:nvPr>
        </p:nvSpPr>
        <p:spPr>
          <a:xfrm>
            <a:off x="304800" y="1488519"/>
            <a:ext cx="7606018" cy="2560040"/>
          </a:xfrm>
        </p:spPr>
        <p:txBody>
          <a:bodyPr>
            <a:normAutofit/>
          </a:bodyPr>
          <a:lstStyle/>
          <a:p>
            <a:pPr marL="0" indent="0">
              <a:spcBef>
                <a:spcPct val="0"/>
              </a:spcBef>
              <a:buNone/>
            </a:pPr>
            <a:r>
              <a:rPr lang="en-US" sz="1600" b="1" dirty="0"/>
              <a:t>Poverty and Crime Rates</a:t>
            </a:r>
            <a:r>
              <a:rPr lang="en-US" sz="1600" dirty="0"/>
              <a:t>: the applicant must submit an attachment confirming that the project is located in high-crime, high-poverty communities. This attachment must include the following two tables:</a:t>
            </a:r>
          </a:p>
          <a:p>
            <a:pPr lvl="0"/>
            <a:r>
              <a:rPr lang="en-US" sz="1600" dirty="0"/>
              <a:t>1.) Applicants must include a </a:t>
            </a:r>
            <a:r>
              <a:rPr lang="en-US" sz="1600" b="1" dirty="0"/>
              <a:t>crime rate table</a:t>
            </a:r>
            <a:r>
              <a:rPr lang="en-US" sz="1600" dirty="0"/>
              <a:t> showing the most recently available crime rate of the police precinct, sheriff’s office, county police department, or other relevant jurisdiction that most closely overlaps with the target community compared to the crime rate of the overall city or of the non-metropolitan counties in the state for each target area.  Applicants applying as intermediary organizations must submit this information for each sub-grantee.  A suggested format is as follows:  </a:t>
            </a:r>
          </a:p>
          <a:p>
            <a:pPr marL="0" indent="0">
              <a:buNone/>
            </a:pPr>
            <a:endParaRPr lang="en-US" sz="1200" dirty="0"/>
          </a:p>
          <a:p>
            <a:pPr marL="0" indent="0">
              <a:buNone/>
            </a:pPr>
            <a:endParaRPr lang="en-US" sz="1200" dirty="0"/>
          </a:p>
        </p:txBody>
      </p:sp>
      <p:pic>
        <p:nvPicPr>
          <p:cNvPr id="2052" name="Picture 1" descr="High Crime D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909" y="4120393"/>
            <a:ext cx="601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3603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fontAlgn="auto">
              <a:spcAft>
                <a:spcPts val="0"/>
              </a:spcAft>
              <a:defRPr/>
            </a:pPr>
            <a:r>
              <a:rPr lang="en-US" dirty="0"/>
              <a:t>High-Crime, High-Poverty Requirements</a:t>
            </a:r>
          </a:p>
        </p:txBody>
      </p:sp>
      <p:sp>
        <p:nvSpPr>
          <p:cNvPr id="41988" name="Content Placeholder 3"/>
          <p:cNvSpPr>
            <a:spLocks noGrp="1"/>
          </p:cNvSpPr>
          <p:nvPr>
            <p:ph idx="1"/>
            <p:custDataLst>
              <p:tags r:id="rId3"/>
            </p:custDataLst>
          </p:nvPr>
        </p:nvSpPr>
        <p:spPr>
          <a:xfrm>
            <a:off x="205531" y="1517649"/>
            <a:ext cx="3886200" cy="4975225"/>
          </a:xfrm>
        </p:spPr>
        <p:txBody>
          <a:bodyPr/>
          <a:lstStyle/>
          <a:p>
            <a:pPr lvl="0"/>
            <a:r>
              <a:rPr lang="en-US" sz="1400" dirty="0"/>
              <a:t>2.) Applicants must include a </a:t>
            </a:r>
            <a:r>
              <a:rPr lang="en-US" sz="1400" b="1" dirty="0"/>
              <a:t>poverty rate table </a:t>
            </a:r>
            <a:r>
              <a:rPr lang="en-US" sz="1400" dirty="0"/>
              <a:t>that shows the overall population and the population living below the poverty level by census tract in the applicant’s target area(s).  If the target area is an entire county, applicants do not need to break this down to the census tract level.  Applications using zip codes instead of census tracts or counties on this attachment will be disqualified and will not move forward through the merit review process.  The table must include the percentage of the entire target area living beneath the poverty line.  At least 25 percent of the overall population of the target service area must be living below the poverty line.  Applications that have a service area wherein less than 25 percent of the total population lives below the poverty line will be disqualified and will not move forward through the merit review process. A suggested format is: </a:t>
            </a:r>
          </a:p>
          <a:p>
            <a:pPr marL="0" indent="0">
              <a:buNone/>
            </a:pPr>
            <a:endParaRPr lang="en-US" sz="1200" dirty="0"/>
          </a:p>
        </p:txBody>
      </p:sp>
      <p:pic>
        <p:nvPicPr>
          <p:cNvPr id="1026"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057" y="1676400"/>
            <a:ext cx="4140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1274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17489"/>
            <a:ext cx="6908800" cy="774492"/>
          </a:xfrm>
        </p:spPr>
        <p:txBody>
          <a:bodyPr/>
          <a:lstStyle/>
          <a:p>
            <a:pPr fontAlgn="auto">
              <a:spcAft>
                <a:spcPts val="0"/>
              </a:spcAft>
              <a:defRPr/>
            </a:pPr>
            <a:r>
              <a:rPr lang="en-US" dirty="0"/>
              <a:t>Your Presenters: </a:t>
            </a:r>
          </a:p>
        </p:txBody>
      </p:sp>
      <p:pic>
        <p:nvPicPr>
          <p:cNvPr id="4" name="Picture 3">
            <a:extLst>
              <a:ext uri="{FF2B5EF4-FFF2-40B4-BE49-F238E27FC236}">
                <a16:creationId xmlns:a16="http://schemas.microsoft.com/office/drawing/2014/main" id="{5842EA29-3D50-496E-80B6-05A17A1382C6}"/>
              </a:ext>
            </a:extLst>
          </p:cNvPr>
          <p:cNvPicPr>
            <a:picLocks noChangeAspect="1"/>
          </p:cNvPicPr>
          <p:nvPr/>
        </p:nvPicPr>
        <p:blipFill>
          <a:blip r:embed="rId7"/>
          <a:stretch>
            <a:fillRect/>
          </a:stretch>
        </p:blipFill>
        <p:spPr>
          <a:xfrm>
            <a:off x="1727674" y="991981"/>
            <a:ext cx="3981033" cy="1822862"/>
          </a:xfrm>
          <a:prstGeom prst="rect">
            <a:avLst/>
          </a:prstGeom>
        </p:spPr>
      </p:pic>
      <p:sp>
        <p:nvSpPr>
          <p:cNvPr id="8" name="Content Placeholder 1">
            <a:extLst>
              <a:ext uri="{FF2B5EF4-FFF2-40B4-BE49-F238E27FC236}">
                <a16:creationId xmlns:a16="http://schemas.microsoft.com/office/drawing/2014/main" id="{5D63D3F3-21CF-4EE0-B65D-1DFFDED79CC2}"/>
              </a:ext>
            </a:extLst>
          </p:cNvPr>
          <p:cNvSpPr txBox="1">
            <a:spLocks/>
          </p:cNvSpPr>
          <p:nvPr>
            <p:custDataLst>
              <p:tags r:id="rId3"/>
            </p:custDataLst>
          </p:nvPr>
        </p:nvSpPr>
        <p:spPr>
          <a:xfrm>
            <a:off x="1727674" y="4250331"/>
            <a:ext cx="3983355"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Jessica Lohmann </a:t>
            </a:r>
          </a:p>
          <a:p>
            <a:pPr lvl="1"/>
            <a:r>
              <a:rPr lang="en-US" dirty="0"/>
              <a:t>Senior Evaluation Specialist </a:t>
            </a:r>
          </a:p>
          <a:p>
            <a:pPr lvl="2"/>
            <a:r>
              <a:rPr lang="en-US" dirty="0"/>
              <a:t>Chief Evaluation Office</a:t>
            </a:r>
          </a:p>
          <a:p>
            <a:pPr lvl="2"/>
            <a:r>
              <a:rPr lang="en-US" dirty="0"/>
              <a:t>U.S. Department of Labor</a:t>
            </a:r>
          </a:p>
        </p:txBody>
      </p:sp>
      <p:sp>
        <p:nvSpPr>
          <p:cNvPr id="10" name="Content Placeholder 1">
            <a:extLst>
              <a:ext uri="{FF2B5EF4-FFF2-40B4-BE49-F238E27FC236}">
                <a16:creationId xmlns:a16="http://schemas.microsoft.com/office/drawing/2014/main" id="{B5BED70F-910E-4D59-83BB-C790D594002B}"/>
              </a:ext>
            </a:extLst>
          </p:cNvPr>
          <p:cNvSpPr txBox="1">
            <a:spLocks/>
          </p:cNvSpPr>
          <p:nvPr>
            <p:custDataLst>
              <p:tags r:id="rId4"/>
            </p:custDataLst>
          </p:nvPr>
        </p:nvSpPr>
        <p:spPr>
          <a:xfrm>
            <a:off x="4211274" y="2607669"/>
            <a:ext cx="3983355"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Alexander Green </a:t>
            </a:r>
          </a:p>
          <a:p>
            <a:pPr lvl="1"/>
            <a:r>
              <a:rPr lang="en-US" dirty="0"/>
              <a:t>Workforce Analyst, REO</a:t>
            </a:r>
          </a:p>
          <a:p>
            <a:pPr lvl="2"/>
            <a:r>
              <a:rPr lang="en-US" dirty="0"/>
              <a:t>U.S. Department of Labor</a:t>
            </a:r>
          </a:p>
        </p:txBody>
      </p:sp>
    </p:spTree>
    <p:custDataLst>
      <p:tags r:id="rId1"/>
    </p:custDataLst>
    <p:extLst>
      <p:ext uri="{BB962C8B-B14F-4D97-AF65-F5344CB8AC3E}">
        <p14:creationId xmlns:p14="http://schemas.microsoft.com/office/powerpoint/2010/main" val="259695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94360" y="172179"/>
            <a:ext cx="7955280" cy="1051560"/>
          </a:xfrm>
        </p:spPr>
        <p:txBody>
          <a:bodyPr>
            <a:normAutofit/>
          </a:bodyPr>
          <a:lstStyle/>
          <a:p>
            <a:pPr fontAlgn="auto">
              <a:spcAft>
                <a:spcPts val="0"/>
              </a:spcAft>
              <a:defRPr/>
            </a:pPr>
            <a:r>
              <a:rPr lang="en-US" dirty="0"/>
              <a:t>Apprenticeships</a:t>
            </a:r>
          </a:p>
        </p:txBody>
      </p:sp>
      <p:sp>
        <p:nvSpPr>
          <p:cNvPr id="41988" name="Content Placeholder 3"/>
          <p:cNvSpPr>
            <a:spLocks noGrp="1"/>
          </p:cNvSpPr>
          <p:nvPr>
            <p:ph idx="1"/>
            <p:custDataLst>
              <p:tags r:id="rId3"/>
            </p:custDataLst>
          </p:nvPr>
        </p:nvSpPr>
        <p:spPr>
          <a:xfrm>
            <a:off x="246077" y="1542521"/>
            <a:ext cx="7597775" cy="4161993"/>
          </a:xfrm>
        </p:spPr>
        <p:txBody>
          <a:bodyPr/>
          <a:lstStyle/>
          <a:p>
            <a:pPr>
              <a:spcBef>
                <a:spcPct val="0"/>
              </a:spcBef>
            </a:pPr>
            <a:r>
              <a:rPr lang="en-US" sz="2000" dirty="0">
                <a:solidFill>
                  <a:schemeClr val="tx1"/>
                </a:solidFill>
                <a:latin typeface="+mn-lt"/>
              </a:rPr>
              <a:t>The Department is especially interested in program models that offer apprenticeship opportunities, including in registered apprenticeship programs, industry-recognized apprenticeship programs, as well as pre-apprenticeship opportunities.</a:t>
            </a:r>
          </a:p>
          <a:p>
            <a:pPr marL="0" indent="0">
              <a:spcBef>
                <a:spcPct val="0"/>
              </a:spcBef>
              <a:buNone/>
            </a:pPr>
            <a:endParaRPr lang="en-US" sz="2000" dirty="0">
              <a:solidFill>
                <a:schemeClr val="tx1"/>
              </a:solidFill>
              <a:latin typeface="+mn-lt"/>
            </a:endParaRPr>
          </a:p>
          <a:p>
            <a:pPr>
              <a:spcBef>
                <a:spcPct val="0"/>
              </a:spcBef>
            </a:pPr>
            <a:r>
              <a:rPr lang="en-US" sz="2000" dirty="0">
                <a:solidFill>
                  <a:schemeClr val="tx1"/>
                </a:solidFill>
                <a:latin typeface="+mn-lt"/>
              </a:rPr>
              <a:t>Under the June 15, 2017 Presidential Executive Order on Expanding Apprenticeships in America, it is the policy of the Federal Government to provide more affordable pathways to secure high-paying jobs by promoting apprenticeships and effective workforce development programs.</a:t>
            </a:r>
          </a:p>
          <a:p>
            <a:pPr marL="0" indent="0">
              <a:spcBef>
                <a:spcPct val="0"/>
              </a:spcBef>
              <a:buNone/>
            </a:pPr>
            <a:endParaRPr lang="en-US" sz="2000" dirty="0"/>
          </a:p>
          <a:p>
            <a:pPr>
              <a:spcBef>
                <a:spcPct val="0"/>
              </a:spcBef>
            </a:pPr>
            <a:r>
              <a:rPr lang="en-US" sz="2000" dirty="0"/>
              <a:t>Office of Apprenticeship: </a:t>
            </a:r>
            <a:r>
              <a:rPr lang="en-US" sz="2000" dirty="0">
                <a:latin typeface="Arial" charset="0"/>
                <a:cs typeface="Arial" charset="0"/>
                <a:hlinkClick r:id="rId6"/>
              </a:rPr>
              <a:t>https://www.dol.gov/apprenticeship/</a:t>
            </a:r>
            <a:endParaRPr lang="en-US" sz="2000" dirty="0">
              <a:latin typeface="Arial" charset="0"/>
              <a:cs typeface="Arial" charset="0"/>
            </a:endParaRPr>
          </a:p>
          <a:p>
            <a:pPr marL="0" indent="0">
              <a:spcBef>
                <a:spcPct val="0"/>
              </a:spcBef>
              <a:buNone/>
            </a:pPr>
            <a:r>
              <a:rPr lang="en-US" sz="2000" dirty="0">
                <a:latin typeface="Arial" charset="0"/>
                <a:cs typeface="Arial" charset="0"/>
              </a:rPr>
              <a:t>		</a:t>
            </a:r>
          </a:p>
        </p:txBody>
      </p:sp>
    </p:spTree>
    <p:custDataLst>
      <p:tags r:id="rId1"/>
    </p:custDataLst>
    <p:extLst>
      <p:ext uri="{BB962C8B-B14F-4D97-AF65-F5344CB8AC3E}">
        <p14:creationId xmlns:p14="http://schemas.microsoft.com/office/powerpoint/2010/main" val="176066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marL="0" indent="0"/>
            <a:r>
              <a:rPr lang="en-US" b="1" dirty="0"/>
              <a:t>Reentry Employment Opportunities Evaluation</a:t>
            </a:r>
            <a:endParaRPr lang="en-US" dirty="0"/>
          </a:p>
        </p:txBody>
      </p:sp>
    </p:spTree>
    <p:custDataLst>
      <p:tags r:id="rId1"/>
    </p:custDataLst>
    <p:extLst>
      <p:ext uri="{BB962C8B-B14F-4D97-AF65-F5344CB8AC3E}">
        <p14:creationId xmlns:p14="http://schemas.microsoft.com/office/powerpoint/2010/main" val="919531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01335" y="0"/>
            <a:ext cx="7955280" cy="1051560"/>
          </a:xfrm>
        </p:spPr>
        <p:txBody>
          <a:bodyPr/>
          <a:lstStyle/>
          <a:p>
            <a:r>
              <a:rPr lang="en-US" dirty="0"/>
              <a:t>Why The Focus On Evidence?</a:t>
            </a:r>
          </a:p>
        </p:txBody>
      </p:sp>
      <p:sp>
        <p:nvSpPr>
          <p:cNvPr id="3" name="Content Placeholder 2"/>
          <p:cNvSpPr>
            <a:spLocks noGrp="1"/>
          </p:cNvSpPr>
          <p:nvPr>
            <p:ph idx="1"/>
            <p:custDataLst>
              <p:tags r:id="rId3"/>
            </p:custDataLst>
          </p:nvPr>
        </p:nvSpPr>
        <p:spPr>
          <a:xfrm>
            <a:off x="203215" y="1218062"/>
            <a:ext cx="8153400" cy="5551853"/>
          </a:xfrm>
        </p:spPr>
        <p:txBody>
          <a:bodyPr>
            <a:normAutofit lnSpcReduction="10000"/>
          </a:bodyPr>
          <a:lstStyle/>
          <a:p>
            <a:r>
              <a:rPr lang="en-US" sz="2200" dirty="0"/>
              <a:t>Increased emphasis on evidence-based policymaking at all levels of government and in the private sector, for example:</a:t>
            </a:r>
          </a:p>
          <a:p>
            <a:pPr lvl="1">
              <a:buFont typeface="Wingdings" panose="05000000000000000000" pitchFamily="2" charset="2"/>
              <a:buChar char="Ø"/>
            </a:pPr>
            <a:r>
              <a:rPr lang="en-US" sz="2200" dirty="0"/>
              <a:t>The President’s FY18 budget, </a:t>
            </a:r>
            <a:r>
              <a:rPr lang="en-US" sz="2200" b="1" dirty="0"/>
              <a:t>“An effective and efficient Federal government requires evidence—evidence about where needs are greatest, what works and what does not work, where and how programs could be improved...”</a:t>
            </a:r>
          </a:p>
          <a:p>
            <a:pPr lvl="1">
              <a:buFont typeface="Wingdings" panose="05000000000000000000" pitchFamily="2" charset="2"/>
              <a:buChar char="Ø"/>
            </a:pPr>
            <a:r>
              <a:rPr lang="en-US" sz="2200" dirty="0"/>
              <a:t>The Commission on Evidence-Based Policymaking (</a:t>
            </a:r>
            <a:r>
              <a:rPr lang="en-US" sz="2200" dirty="0">
                <a:hlinkClick r:id="rId6"/>
              </a:rPr>
              <a:t>https://www.cep.gov/content/dam/cep/report/cep-final-report.pdf</a:t>
            </a:r>
            <a:r>
              <a:rPr lang="en-US" sz="2200" dirty="0"/>
              <a:t>)</a:t>
            </a:r>
          </a:p>
          <a:p>
            <a:pPr lvl="1">
              <a:buFont typeface="Wingdings" panose="05000000000000000000" pitchFamily="2" charset="2"/>
              <a:buChar char="Ø"/>
            </a:pPr>
            <a:r>
              <a:rPr lang="en-US" sz="2200" dirty="0"/>
              <a:t>Evidence reviews and tiered-evidence funding initiatives </a:t>
            </a:r>
          </a:p>
          <a:p>
            <a:pPr lvl="1">
              <a:buFont typeface="Wingdings" panose="05000000000000000000" pitchFamily="2" charset="2"/>
              <a:buChar char="Ø"/>
            </a:pPr>
            <a:r>
              <a:rPr lang="en-US" sz="2200" dirty="0"/>
              <a:t>Private philanthropic organizations calling for evaluation and the use of evidence</a:t>
            </a:r>
          </a:p>
          <a:p>
            <a:pPr marL="365760" lvl="1" indent="0">
              <a:buNone/>
            </a:pPr>
            <a:endParaRPr lang="en-US" sz="2200" dirty="0"/>
          </a:p>
          <a:p>
            <a:r>
              <a:rPr lang="en-US" sz="2200" dirty="0"/>
              <a:t>Increased emphasis on learning and program improvement on the ground</a:t>
            </a:r>
          </a:p>
          <a:p>
            <a:pPr lvl="1"/>
            <a:endParaRPr lang="en-US" b="1" dirty="0"/>
          </a:p>
          <a:p>
            <a:pPr lvl="1"/>
            <a:endParaRPr lang="en-US" b="1" dirty="0"/>
          </a:p>
          <a:p>
            <a:pPr lvl="1"/>
            <a:endParaRPr lang="en-US" b="1" dirty="0"/>
          </a:p>
        </p:txBody>
      </p:sp>
    </p:spTree>
    <p:custDataLst>
      <p:tags r:id="rId1"/>
    </p:custDataLst>
    <p:extLst>
      <p:ext uri="{BB962C8B-B14F-4D97-AF65-F5344CB8AC3E}">
        <p14:creationId xmlns:p14="http://schemas.microsoft.com/office/powerpoint/2010/main" val="245982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Use of Evaluation in Policy/Program Implementation</a:t>
            </a:r>
          </a:p>
        </p:txBody>
      </p:sp>
      <p:pic>
        <p:nvPicPr>
          <p:cNvPr id="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9121" y="4478323"/>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16440" y="3067827"/>
            <a:ext cx="235992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9938" y="3067826"/>
            <a:ext cx="20050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ent Arrow 7"/>
          <p:cNvSpPr/>
          <p:nvPr>
            <p:custDataLst>
              <p:tags r:id="rId3"/>
            </p:custDataLst>
          </p:nvPr>
        </p:nvSpPr>
        <p:spPr>
          <a:xfrm rot="5400000">
            <a:off x="5732975" y="2036875"/>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custDataLst>
              <p:tags r:id="rId4"/>
            </p:custDataLst>
          </p:nvPr>
        </p:nvSpPr>
        <p:spPr>
          <a:xfrm>
            <a:off x="5825468" y="3458500"/>
            <a:ext cx="1553952" cy="461665"/>
          </a:xfrm>
          <a:prstGeom prst="rect">
            <a:avLst/>
          </a:prstGeom>
          <a:noFill/>
        </p:spPr>
        <p:txBody>
          <a:bodyPr wrap="none" rtlCol="0">
            <a:spAutoFit/>
          </a:bodyPr>
          <a:lstStyle/>
          <a:p>
            <a:r>
              <a:rPr lang="en-US" sz="2400" dirty="0">
                <a:solidFill>
                  <a:schemeClr val="bg1"/>
                </a:solidFill>
              </a:rPr>
              <a:t>Implement</a:t>
            </a:r>
          </a:p>
        </p:txBody>
      </p:sp>
      <p:sp>
        <p:nvSpPr>
          <p:cNvPr id="13" name="TextBox 12"/>
          <p:cNvSpPr txBox="1"/>
          <p:nvPr>
            <p:custDataLst>
              <p:tags r:id="rId5"/>
            </p:custDataLst>
          </p:nvPr>
        </p:nvSpPr>
        <p:spPr>
          <a:xfrm>
            <a:off x="3981165" y="4864607"/>
            <a:ext cx="1240724" cy="461665"/>
          </a:xfrm>
          <a:prstGeom prst="rect">
            <a:avLst/>
          </a:prstGeom>
          <a:noFill/>
        </p:spPr>
        <p:txBody>
          <a:bodyPr wrap="none" rtlCol="0">
            <a:spAutoFit/>
          </a:bodyPr>
          <a:lstStyle/>
          <a:p>
            <a:r>
              <a:rPr lang="en-US" sz="2400" dirty="0">
                <a:solidFill>
                  <a:schemeClr val="bg1"/>
                </a:solidFill>
              </a:rPr>
              <a:t>Evaluate</a:t>
            </a:r>
          </a:p>
        </p:txBody>
      </p:sp>
      <p:sp>
        <p:nvSpPr>
          <p:cNvPr id="14" name="TextBox 13"/>
          <p:cNvSpPr txBox="1"/>
          <p:nvPr>
            <p:custDataLst>
              <p:tags r:id="rId6"/>
            </p:custDataLst>
          </p:nvPr>
        </p:nvSpPr>
        <p:spPr>
          <a:xfrm>
            <a:off x="1430315" y="3273834"/>
            <a:ext cx="2093650" cy="830997"/>
          </a:xfrm>
          <a:prstGeom prst="rect">
            <a:avLst/>
          </a:prstGeom>
          <a:noFill/>
        </p:spPr>
        <p:txBody>
          <a:bodyPr wrap="none" rtlCol="0">
            <a:spAutoFit/>
          </a:bodyPr>
          <a:lstStyle/>
          <a:p>
            <a:pPr algn="ctr"/>
            <a:r>
              <a:rPr lang="en-US" sz="2400" dirty="0">
                <a:solidFill>
                  <a:schemeClr val="bg1"/>
                </a:solidFill>
              </a:rPr>
              <a:t>Use Evaluation </a:t>
            </a:r>
          </a:p>
          <a:p>
            <a:pPr algn="ctr"/>
            <a:r>
              <a:rPr lang="en-US" sz="2400" dirty="0">
                <a:solidFill>
                  <a:schemeClr val="bg1"/>
                </a:solidFill>
              </a:rPr>
              <a:t>to Improve </a:t>
            </a:r>
          </a:p>
        </p:txBody>
      </p:sp>
      <p:sp>
        <p:nvSpPr>
          <p:cNvPr id="15" name="Bent Arrow 14"/>
          <p:cNvSpPr/>
          <p:nvPr>
            <p:custDataLst>
              <p:tags r:id="rId7"/>
            </p:custDataLst>
          </p:nvPr>
        </p:nvSpPr>
        <p:spPr>
          <a:xfrm rot="10800000">
            <a:off x="5825468" y="4541411"/>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Bent Arrow 15"/>
          <p:cNvSpPr/>
          <p:nvPr>
            <p:custDataLst>
              <p:tags r:id="rId8"/>
            </p:custDataLst>
          </p:nvPr>
        </p:nvSpPr>
        <p:spPr>
          <a:xfrm rot="16200000">
            <a:off x="2274763" y="4661099"/>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Bent Arrow 16"/>
          <p:cNvSpPr/>
          <p:nvPr>
            <p:custDataLst>
              <p:tags r:id="rId9"/>
            </p:custDataLst>
          </p:nvPr>
        </p:nvSpPr>
        <p:spPr>
          <a:xfrm>
            <a:off x="2274762" y="1834183"/>
            <a:ext cx="813816" cy="868680"/>
          </a:xfrm>
          <a:prstGeom prst="ben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3965" y="1646677"/>
            <a:ext cx="2005758" cy="124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custDataLst>
              <p:tags r:id="rId10"/>
            </p:custDataLst>
          </p:nvPr>
        </p:nvSpPr>
        <p:spPr>
          <a:xfrm>
            <a:off x="4125932" y="2037690"/>
            <a:ext cx="801823" cy="461665"/>
          </a:xfrm>
          <a:prstGeom prst="rect">
            <a:avLst/>
          </a:prstGeom>
          <a:noFill/>
        </p:spPr>
        <p:txBody>
          <a:bodyPr wrap="none" rtlCol="0">
            <a:spAutoFit/>
          </a:bodyPr>
          <a:lstStyle/>
          <a:p>
            <a:r>
              <a:rPr lang="en-US" sz="2400" dirty="0">
                <a:solidFill>
                  <a:schemeClr val="bg1"/>
                </a:solidFill>
              </a:rPr>
              <a:t>Plan</a:t>
            </a:r>
          </a:p>
        </p:txBody>
      </p:sp>
    </p:spTree>
    <p:custDataLst>
      <p:tags r:id="rId1"/>
    </p:custDataLst>
    <p:extLst>
      <p:ext uri="{BB962C8B-B14F-4D97-AF65-F5344CB8AC3E}">
        <p14:creationId xmlns:p14="http://schemas.microsoft.com/office/powerpoint/2010/main" val="290216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b="1" dirty="0"/>
              <a:t>What We Know Now</a:t>
            </a:r>
            <a:endParaRPr lang="en-US" dirty="0"/>
          </a:p>
        </p:txBody>
      </p:sp>
      <p:sp>
        <p:nvSpPr>
          <p:cNvPr id="3" name="Content Placeholder 2"/>
          <p:cNvSpPr>
            <a:spLocks noGrp="1"/>
          </p:cNvSpPr>
          <p:nvPr>
            <p:ph idx="1"/>
            <p:custDataLst>
              <p:tags r:id="rId3"/>
            </p:custDataLst>
          </p:nvPr>
        </p:nvSpPr>
        <p:spPr>
          <a:xfrm>
            <a:off x="398477" y="1521334"/>
            <a:ext cx="7772400" cy="3815331"/>
          </a:xfrm>
        </p:spPr>
        <p:txBody>
          <a:bodyPr/>
          <a:lstStyle/>
          <a:p>
            <a:r>
              <a:rPr lang="en-US" sz="2400" dirty="0"/>
              <a:t>Connection between employment and criminal activity</a:t>
            </a:r>
          </a:p>
          <a:p>
            <a:r>
              <a:rPr lang="en-US" sz="2400" dirty="0"/>
              <a:t>Limited research on reemployment-focused reentry models with mixed results</a:t>
            </a:r>
          </a:p>
          <a:p>
            <a:r>
              <a:rPr lang="en-US" sz="2400" dirty="0"/>
              <a:t>Modest positive results found in programs targeting older ex-prisoners and with:</a:t>
            </a:r>
          </a:p>
          <a:p>
            <a:pPr lvl="1">
              <a:buFont typeface="Wingdings" panose="05000000000000000000" pitchFamily="2" charset="2"/>
              <a:buChar char="Ø"/>
            </a:pPr>
            <a:r>
              <a:rPr lang="en-US" sz="2000" dirty="0"/>
              <a:t>integrated services </a:t>
            </a:r>
          </a:p>
          <a:p>
            <a:pPr lvl="1">
              <a:buFont typeface="Wingdings" panose="05000000000000000000" pitchFamily="2" charset="2"/>
              <a:buChar char="Ø"/>
            </a:pPr>
            <a:r>
              <a:rPr lang="en-US" sz="2000" dirty="0"/>
              <a:t>models using financial incentives</a:t>
            </a:r>
          </a:p>
          <a:p>
            <a:pPr lvl="1">
              <a:buFont typeface="Wingdings" panose="05000000000000000000" pitchFamily="2" charset="2"/>
              <a:buChar char="Ø"/>
            </a:pPr>
            <a:r>
              <a:rPr lang="en-US" sz="2000" dirty="0"/>
              <a:t>transitional jobs</a:t>
            </a:r>
          </a:p>
          <a:p>
            <a:pPr lvl="1"/>
            <a:endParaRPr lang="en-US" sz="2000" dirty="0"/>
          </a:p>
        </p:txBody>
      </p:sp>
    </p:spTree>
    <p:custDataLst>
      <p:tags r:id="rId1"/>
    </p:custDataLst>
    <p:extLst>
      <p:ext uri="{BB962C8B-B14F-4D97-AF65-F5344CB8AC3E}">
        <p14:creationId xmlns:p14="http://schemas.microsoft.com/office/powerpoint/2010/main" val="1033688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What We Know Now (Continued) </a:t>
            </a:r>
          </a:p>
        </p:txBody>
      </p:sp>
      <p:sp>
        <p:nvSpPr>
          <p:cNvPr id="3" name="Content Placeholder 2"/>
          <p:cNvSpPr>
            <a:spLocks noGrp="1"/>
          </p:cNvSpPr>
          <p:nvPr>
            <p:ph idx="1"/>
            <p:custDataLst>
              <p:tags r:id="rId3"/>
            </p:custDataLst>
          </p:nvPr>
        </p:nvSpPr>
        <p:spPr>
          <a:xfrm>
            <a:off x="628650" y="1770615"/>
            <a:ext cx="7955280" cy="4406348"/>
          </a:xfrm>
        </p:spPr>
        <p:txBody>
          <a:bodyPr/>
          <a:lstStyle/>
          <a:p>
            <a:r>
              <a:rPr lang="en-US" dirty="0"/>
              <a:t>Using ancillary services to make employment programs more effective</a:t>
            </a:r>
          </a:p>
          <a:p>
            <a:pPr lvl="1">
              <a:buFont typeface="Wingdings" panose="05000000000000000000" pitchFamily="2" charset="2"/>
              <a:buChar char="Ø"/>
            </a:pPr>
            <a:r>
              <a:rPr lang="en-US" dirty="0"/>
              <a:t>Case management</a:t>
            </a:r>
          </a:p>
          <a:p>
            <a:pPr lvl="1">
              <a:buFont typeface="Wingdings" panose="05000000000000000000" pitchFamily="2" charset="2"/>
              <a:buChar char="Ø"/>
            </a:pPr>
            <a:r>
              <a:rPr lang="en-US" dirty="0"/>
              <a:t>Wrap-around services</a:t>
            </a:r>
          </a:p>
          <a:p>
            <a:pPr lvl="1">
              <a:buFont typeface="Wingdings" panose="05000000000000000000" pitchFamily="2" charset="2"/>
              <a:buChar char="Ø"/>
            </a:pPr>
            <a:r>
              <a:rPr lang="en-US" dirty="0"/>
              <a:t>Cognitive behavioral therapy</a:t>
            </a:r>
          </a:p>
          <a:p>
            <a:pPr lvl="1">
              <a:buFont typeface="Wingdings" panose="05000000000000000000" pitchFamily="2" charset="2"/>
              <a:buChar char="Ø"/>
            </a:pPr>
            <a:r>
              <a:rPr lang="en-US" dirty="0"/>
              <a:t>Additional supports</a:t>
            </a:r>
          </a:p>
          <a:p>
            <a:r>
              <a:rPr lang="en-US" dirty="0"/>
              <a:t>New strategies and evidence continue to emerge!</a:t>
            </a:r>
          </a:p>
        </p:txBody>
      </p:sp>
    </p:spTree>
    <p:custDataLst>
      <p:tags r:id="rId1"/>
    </p:custDataLst>
    <p:extLst>
      <p:ext uri="{BB962C8B-B14F-4D97-AF65-F5344CB8AC3E}">
        <p14:creationId xmlns:p14="http://schemas.microsoft.com/office/powerpoint/2010/main" val="306759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8811" y="394282"/>
            <a:ext cx="7955280" cy="678455"/>
          </a:xfrm>
        </p:spPr>
        <p:txBody>
          <a:bodyPr/>
          <a:lstStyle/>
          <a:p>
            <a:r>
              <a:rPr lang="en-US" dirty="0"/>
              <a:t>Resources on Reentry</a:t>
            </a:r>
          </a:p>
        </p:txBody>
      </p:sp>
      <p:sp>
        <p:nvSpPr>
          <p:cNvPr id="3" name="Content Placeholder 2"/>
          <p:cNvSpPr>
            <a:spLocks noGrp="1"/>
          </p:cNvSpPr>
          <p:nvPr>
            <p:ph idx="1"/>
            <p:custDataLst>
              <p:tags r:id="rId3"/>
            </p:custDataLst>
          </p:nvPr>
        </p:nvSpPr>
        <p:spPr>
          <a:xfrm>
            <a:off x="448811" y="1285803"/>
            <a:ext cx="7543800" cy="4951412"/>
          </a:xfrm>
        </p:spPr>
        <p:txBody>
          <a:bodyPr>
            <a:normAutofit fontScale="77500" lnSpcReduction="20000"/>
          </a:bodyPr>
          <a:lstStyle/>
          <a:p>
            <a:r>
              <a:rPr lang="en-US" sz="1800" dirty="0"/>
              <a:t>What Works in Reentry Clearinghouse</a:t>
            </a:r>
          </a:p>
          <a:p>
            <a:pPr lvl="1"/>
            <a:r>
              <a:rPr lang="en-US" sz="1600" dirty="0">
                <a:hlinkClick r:id="rId6"/>
              </a:rPr>
              <a:t>http://whatworks.csgjusticecenter.org/focus-area/employment-topic</a:t>
            </a:r>
            <a:endParaRPr lang="en-US" sz="1600" dirty="0"/>
          </a:p>
          <a:p>
            <a:r>
              <a:rPr lang="en-US" sz="1800" dirty="0"/>
              <a:t>Clearinghouse on Labor Evaluation and Research (CLEAR</a:t>
            </a:r>
            <a:r>
              <a:rPr lang="en-US" sz="1600" dirty="0"/>
              <a:t>)</a:t>
            </a:r>
          </a:p>
          <a:p>
            <a:pPr lvl="1"/>
            <a:r>
              <a:rPr lang="en-US" sz="1600" dirty="0">
                <a:hlinkClick r:id="rId7"/>
              </a:rPr>
              <a:t>https://clear.dol.gov/</a:t>
            </a:r>
            <a:endParaRPr lang="en-US" sz="1600" dirty="0"/>
          </a:p>
          <a:p>
            <a:r>
              <a:rPr lang="en-US" sz="1800" dirty="0"/>
              <a:t>Crime Solutions Employment Topic</a:t>
            </a:r>
          </a:p>
          <a:p>
            <a:pPr lvl="1"/>
            <a:r>
              <a:rPr lang="en-US" sz="1600" dirty="0">
                <a:hlinkClick r:id="rId8"/>
              </a:rPr>
              <a:t>https://www.crimesolutions.gov/TopicDetails.aspx?ID=192</a:t>
            </a:r>
            <a:r>
              <a:rPr lang="en-US" sz="1600" dirty="0"/>
              <a:t> </a:t>
            </a:r>
          </a:p>
          <a:p>
            <a:r>
              <a:rPr lang="en-US" sz="1800" dirty="0"/>
              <a:t>Youth.gov Juvenile Justice Topic</a:t>
            </a:r>
          </a:p>
          <a:p>
            <a:pPr lvl="1"/>
            <a:r>
              <a:rPr lang="en-US" sz="1600" dirty="0">
                <a:hlinkClick r:id="rId9"/>
              </a:rPr>
              <a:t>https://youth.gov/youth-topics/juvenile-justice</a:t>
            </a:r>
            <a:r>
              <a:rPr lang="en-US" sz="1600" dirty="0"/>
              <a:t> </a:t>
            </a:r>
          </a:p>
          <a:p>
            <a:r>
              <a:rPr lang="en-US" sz="1800" dirty="0"/>
              <a:t>OJJDP Model Programs Guide</a:t>
            </a:r>
          </a:p>
          <a:p>
            <a:pPr lvl="1"/>
            <a:r>
              <a:rPr lang="en-US" sz="1600" dirty="0">
                <a:hlinkClick r:id="rId10"/>
              </a:rPr>
              <a:t>https://www.ojjdp.gov/mpg/</a:t>
            </a:r>
            <a:r>
              <a:rPr lang="en-US" sz="1600" dirty="0"/>
              <a:t> </a:t>
            </a:r>
          </a:p>
          <a:p>
            <a:r>
              <a:rPr lang="en-US" sz="1800" dirty="0"/>
              <a:t>Blueprints Program</a:t>
            </a:r>
          </a:p>
          <a:p>
            <a:pPr lvl="1"/>
            <a:r>
              <a:rPr lang="en-US" sz="1600" u="sng" dirty="0">
                <a:hlinkClick r:id="rId11"/>
              </a:rPr>
              <a:t>http://www.blueprintsprograms.com/</a:t>
            </a:r>
            <a:endParaRPr lang="en-US" sz="1600" u="sng" dirty="0"/>
          </a:p>
          <a:p>
            <a:r>
              <a:rPr lang="en-US" sz="1800" dirty="0" err="1"/>
              <a:t>WorkforceGPS</a:t>
            </a:r>
            <a:r>
              <a:rPr lang="en-US" sz="1800" dirty="0"/>
              <a:t> REO Page</a:t>
            </a:r>
          </a:p>
          <a:p>
            <a:pPr lvl="1"/>
            <a:r>
              <a:rPr lang="en-US" sz="1600" dirty="0">
                <a:hlinkClick r:id="rId12"/>
              </a:rPr>
              <a:t>https://reo.workforcegps.org/</a:t>
            </a:r>
            <a:endParaRPr lang="en-US" sz="1600" dirty="0"/>
          </a:p>
          <a:p>
            <a:r>
              <a:rPr lang="en-US" sz="1800" dirty="0"/>
              <a:t>Employment Strategies for Low Income Adults Evidence Review</a:t>
            </a:r>
          </a:p>
          <a:p>
            <a:pPr lvl="1"/>
            <a:r>
              <a:rPr lang="en-US" sz="1600" u="sng" dirty="0">
                <a:hlinkClick r:id="rId13"/>
              </a:rPr>
              <a:t>http://employmentstrategies.acf.hhs.gov/</a:t>
            </a:r>
            <a:endParaRPr lang="en-US" sz="1600" dirty="0"/>
          </a:p>
          <a:p>
            <a:endParaRPr lang="en-US" sz="1600" dirty="0"/>
          </a:p>
        </p:txBody>
      </p:sp>
    </p:spTree>
    <p:custDataLst>
      <p:tags r:id="rId1"/>
    </p:custDataLst>
    <p:extLst>
      <p:ext uri="{BB962C8B-B14F-4D97-AF65-F5344CB8AC3E}">
        <p14:creationId xmlns:p14="http://schemas.microsoft.com/office/powerpoint/2010/main" val="4989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76981" y="298015"/>
            <a:ext cx="7955280" cy="1051560"/>
          </a:xfrm>
        </p:spPr>
        <p:txBody>
          <a:bodyPr>
            <a:normAutofit/>
          </a:bodyPr>
          <a:lstStyle/>
          <a:p>
            <a:r>
              <a:rPr lang="en-US" b="1" dirty="0"/>
              <a:t>REO Evaluation</a:t>
            </a:r>
            <a:endParaRPr lang="en-US" dirty="0"/>
          </a:p>
        </p:txBody>
      </p:sp>
      <p:sp>
        <p:nvSpPr>
          <p:cNvPr id="3" name="Content Placeholder 2"/>
          <p:cNvSpPr>
            <a:spLocks noGrp="1"/>
          </p:cNvSpPr>
          <p:nvPr>
            <p:ph idx="1"/>
            <p:custDataLst>
              <p:tags r:id="rId3"/>
            </p:custDataLst>
          </p:nvPr>
        </p:nvSpPr>
        <p:spPr>
          <a:xfrm>
            <a:off x="376981" y="1428416"/>
            <a:ext cx="7772400" cy="4393544"/>
          </a:xfrm>
        </p:spPr>
        <p:txBody>
          <a:bodyPr/>
          <a:lstStyle/>
          <a:p>
            <a:pPr marL="0" indent="0">
              <a:spcBef>
                <a:spcPts val="0"/>
              </a:spcBef>
              <a:spcAft>
                <a:spcPts val="600"/>
              </a:spcAft>
              <a:buNone/>
            </a:pPr>
            <a:r>
              <a:rPr lang="en-US" sz="2400" dirty="0"/>
              <a:t>DOL contracted with Mathematica Policy Research and its partner Social Policy Research to conduct an independent, rigorous evaluation of DOL’s REO grant portfolio</a:t>
            </a:r>
          </a:p>
          <a:p>
            <a:pPr>
              <a:spcBef>
                <a:spcPts val="0"/>
              </a:spcBef>
              <a:spcAft>
                <a:spcPts val="600"/>
              </a:spcAft>
            </a:pPr>
            <a:r>
              <a:rPr lang="en-US" sz="2200" b="1" dirty="0"/>
              <a:t>Implementation study</a:t>
            </a:r>
            <a:r>
              <a:rPr lang="en-US" sz="2200" dirty="0"/>
              <a:t> to examine how grantees implemented their programs including organizational structure and partnerships, recruitment and enrollment, and services and supports</a:t>
            </a:r>
          </a:p>
          <a:p>
            <a:pPr>
              <a:spcBef>
                <a:spcPts val="0"/>
              </a:spcBef>
              <a:spcAft>
                <a:spcPts val="600"/>
              </a:spcAft>
            </a:pPr>
            <a:r>
              <a:rPr lang="en-US" sz="2200" b="1" dirty="0"/>
              <a:t>Impact study</a:t>
            </a:r>
            <a:r>
              <a:rPr lang="en-US" sz="2200" dirty="0"/>
              <a:t> using random assignment or quasi-experimental design to examine effects on participants’ outcomes, particularly receipt of training and services, attainment of credentials, employment and earnings, and recidivism </a:t>
            </a:r>
          </a:p>
          <a:p>
            <a:endParaRPr lang="en-US" sz="2600" dirty="0"/>
          </a:p>
        </p:txBody>
      </p:sp>
    </p:spTree>
    <p:custDataLst>
      <p:tags r:id="rId1"/>
    </p:custDataLst>
    <p:extLst>
      <p:ext uri="{BB962C8B-B14F-4D97-AF65-F5344CB8AC3E}">
        <p14:creationId xmlns:p14="http://schemas.microsoft.com/office/powerpoint/2010/main" val="154353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REO Evaluation Research Questions</a:t>
            </a:r>
          </a:p>
        </p:txBody>
      </p:sp>
      <p:sp>
        <p:nvSpPr>
          <p:cNvPr id="3" name="Content Placeholder 2"/>
          <p:cNvSpPr>
            <a:spLocks noGrp="1"/>
          </p:cNvSpPr>
          <p:nvPr>
            <p:ph idx="1"/>
            <p:custDataLst>
              <p:tags r:id="rId3"/>
            </p:custDataLst>
          </p:nvPr>
        </p:nvSpPr>
        <p:spPr>
          <a:xfrm>
            <a:off x="628650" y="1770615"/>
            <a:ext cx="7955280" cy="4406348"/>
          </a:xfrm>
        </p:spPr>
        <p:txBody>
          <a:bodyPr/>
          <a:lstStyle/>
          <a:p>
            <a:pPr lvl="0"/>
            <a:r>
              <a:rPr lang="en-US" sz="2000" dirty="0"/>
              <a:t>How were programs implemented? What are the types and combinations of services and approaches provided? What employment focused services were offered?</a:t>
            </a:r>
          </a:p>
          <a:p>
            <a:pPr lvl="0"/>
            <a:r>
              <a:rPr lang="en-US" sz="2000" dirty="0"/>
              <a:t>What impact does the REO program, or strategies implemented under this program, have on the outcomes of participants?</a:t>
            </a:r>
          </a:p>
          <a:p>
            <a:pPr lvl="0"/>
            <a:r>
              <a:rPr lang="en-US" sz="2000" dirty="0"/>
              <a:t>To what extent do outcomes and impacts vary across selected subpopulations, including type of offense (felony, misdemeanor, violent, etc.), age, and veteran status?</a:t>
            </a:r>
          </a:p>
          <a:p>
            <a:pPr lvl="0"/>
            <a:r>
              <a:rPr lang="en-US" sz="2000" dirty="0"/>
              <a:t>Are there key program elements that are common to successful models of comprehensive reentry programs (e.g., structure, organization, service delivery, partnerships, etc.)?</a:t>
            </a:r>
          </a:p>
        </p:txBody>
      </p:sp>
    </p:spTree>
    <p:custDataLst>
      <p:tags r:id="rId1"/>
    </p:custDataLst>
    <p:extLst>
      <p:ext uri="{BB962C8B-B14F-4D97-AF65-F5344CB8AC3E}">
        <p14:creationId xmlns:p14="http://schemas.microsoft.com/office/powerpoint/2010/main" val="1359434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Impact Evaluation</a:t>
            </a:r>
          </a:p>
        </p:txBody>
      </p:sp>
      <p:sp>
        <p:nvSpPr>
          <p:cNvPr id="3" name="Content Placeholder 2"/>
          <p:cNvSpPr>
            <a:spLocks noGrp="1"/>
          </p:cNvSpPr>
          <p:nvPr>
            <p:ph idx="1"/>
            <p:custDataLst>
              <p:tags r:id="rId3"/>
            </p:custDataLst>
          </p:nvPr>
        </p:nvSpPr>
        <p:spPr>
          <a:xfrm>
            <a:off x="556260" y="1525588"/>
            <a:ext cx="7955280" cy="4406348"/>
          </a:xfrm>
        </p:spPr>
        <p:txBody>
          <a:bodyPr/>
          <a:lstStyle/>
          <a:p>
            <a:pPr marL="0" indent="0">
              <a:buNone/>
            </a:pPr>
            <a:r>
              <a:rPr lang="en-US" sz="2000" dirty="0"/>
              <a:t>What does random assignment allow the study team to do?</a:t>
            </a:r>
          </a:p>
          <a:p>
            <a:pPr>
              <a:buFont typeface="Wingdings" panose="05000000000000000000" pitchFamily="2" charset="2"/>
              <a:buChar char="Ø"/>
            </a:pPr>
            <a:r>
              <a:rPr lang="en-US" sz="2000" dirty="0"/>
              <a:t>Objectively compare the outcomes (time in education/training, education levels, employment rate, earnings, etc.)</a:t>
            </a:r>
            <a:endParaRPr lang="en-US" sz="2000" dirty="0">
              <a:solidFill>
                <a:srgbClr val="404040"/>
              </a:solidFill>
            </a:endParaRPr>
          </a:p>
          <a:p>
            <a:pPr marL="0" indent="0">
              <a:buNone/>
            </a:pPr>
            <a:r>
              <a:rPr lang="en-US" sz="2000" dirty="0"/>
              <a:t>How do we know the outcomes are due to REO grantee services?</a:t>
            </a:r>
          </a:p>
          <a:p>
            <a:pPr>
              <a:buFont typeface="Wingdings" panose="05000000000000000000" pitchFamily="2" charset="2"/>
              <a:buChar char="Ø"/>
            </a:pPr>
            <a:r>
              <a:rPr lang="en-US" sz="2000" dirty="0"/>
              <a:t>The two study groups are similar except the treatment group were offered services from REO grantees</a:t>
            </a:r>
          </a:p>
          <a:p>
            <a:pPr marL="0" indent="0">
              <a:buNone/>
            </a:pPr>
            <a:endParaRPr lang="en-US" sz="2000" dirty="0"/>
          </a:p>
        </p:txBody>
      </p:sp>
      <p:sp>
        <p:nvSpPr>
          <p:cNvPr id="9" name="Rectangle 8"/>
          <p:cNvSpPr/>
          <p:nvPr>
            <p:custDataLst>
              <p:tags r:id="rId4"/>
            </p:custDataLst>
          </p:nvPr>
        </p:nvSpPr>
        <p:spPr>
          <a:xfrm>
            <a:off x="2143252" y="4468183"/>
            <a:ext cx="533400" cy="12160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custDataLst>
              <p:tags r:id="rId5"/>
            </p:custDataLst>
          </p:nvPr>
        </p:nvSpPr>
        <p:spPr>
          <a:xfrm>
            <a:off x="2824734" y="4463533"/>
            <a:ext cx="533400" cy="12160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p:custDataLst>
              <p:tags r:id="rId6"/>
            </p:custDataLst>
          </p:nvPr>
        </p:nvSpPr>
        <p:spPr>
          <a:xfrm>
            <a:off x="4000500" y="4920733"/>
            <a:ext cx="533400" cy="7588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custDataLst>
              <p:tags r:id="rId7"/>
            </p:custDataLst>
          </p:nvPr>
        </p:nvSpPr>
        <p:spPr>
          <a:xfrm>
            <a:off x="4629150" y="5138219"/>
            <a:ext cx="533400" cy="5397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p:custDataLst>
              <p:tags r:id="rId8"/>
            </p:custDataLst>
          </p:nvPr>
        </p:nvSpPr>
        <p:spPr>
          <a:xfrm>
            <a:off x="6096000" y="4572000"/>
            <a:ext cx="2286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custDataLst>
              <p:tags r:id="rId9"/>
            </p:custDataLst>
          </p:nvPr>
        </p:nvSpPr>
        <p:spPr>
          <a:xfrm>
            <a:off x="6096000" y="5180012"/>
            <a:ext cx="228600" cy="15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custDataLst>
              <p:tags r:id="rId10"/>
            </p:custDataLst>
          </p:nvPr>
        </p:nvSpPr>
        <p:spPr>
          <a:xfrm>
            <a:off x="6324600" y="4463533"/>
            <a:ext cx="1739900" cy="369332"/>
          </a:xfrm>
          <a:prstGeom prst="rect">
            <a:avLst/>
          </a:prstGeom>
          <a:noFill/>
        </p:spPr>
        <p:txBody>
          <a:bodyPr wrap="square" rtlCol="0">
            <a:spAutoFit/>
          </a:bodyPr>
          <a:lstStyle/>
          <a:p>
            <a:r>
              <a:rPr lang="en-US" dirty="0"/>
              <a:t>Treatment</a:t>
            </a:r>
          </a:p>
        </p:txBody>
      </p:sp>
      <p:sp>
        <p:nvSpPr>
          <p:cNvPr id="17" name="TextBox 16"/>
          <p:cNvSpPr txBox="1"/>
          <p:nvPr>
            <p:custDataLst>
              <p:tags r:id="rId11"/>
            </p:custDataLst>
          </p:nvPr>
        </p:nvSpPr>
        <p:spPr>
          <a:xfrm>
            <a:off x="6324600" y="5076196"/>
            <a:ext cx="1739900" cy="369332"/>
          </a:xfrm>
          <a:prstGeom prst="rect">
            <a:avLst/>
          </a:prstGeom>
          <a:noFill/>
        </p:spPr>
        <p:txBody>
          <a:bodyPr wrap="square" rtlCol="0">
            <a:spAutoFit/>
          </a:bodyPr>
          <a:lstStyle/>
          <a:p>
            <a:r>
              <a:rPr lang="en-US" dirty="0"/>
              <a:t>Control</a:t>
            </a:r>
          </a:p>
        </p:txBody>
      </p:sp>
      <p:sp>
        <p:nvSpPr>
          <p:cNvPr id="18" name="TextBox 17"/>
          <p:cNvSpPr txBox="1"/>
          <p:nvPr>
            <p:custDataLst>
              <p:tags r:id="rId12"/>
            </p:custDataLst>
          </p:nvPr>
        </p:nvSpPr>
        <p:spPr>
          <a:xfrm>
            <a:off x="2425700" y="5754372"/>
            <a:ext cx="760476" cy="369332"/>
          </a:xfrm>
          <a:prstGeom prst="rect">
            <a:avLst/>
          </a:prstGeom>
          <a:noFill/>
        </p:spPr>
        <p:txBody>
          <a:bodyPr wrap="square" rtlCol="0">
            <a:spAutoFit/>
          </a:bodyPr>
          <a:lstStyle/>
          <a:p>
            <a:r>
              <a:rPr lang="en-US" dirty="0"/>
              <a:t>Men</a:t>
            </a:r>
          </a:p>
        </p:txBody>
      </p:sp>
      <p:sp>
        <p:nvSpPr>
          <p:cNvPr id="19" name="TextBox 18"/>
          <p:cNvSpPr txBox="1"/>
          <p:nvPr>
            <p:custDataLst>
              <p:tags r:id="rId13"/>
            </p:custDataLst>
          </p:nvPr>
        </p:nvSpPr>
        <p:spPr>
          <a:xfrm>
            <a:off x="4124706" y="5771893"/>
            <a:ext cx="1542288" cy="369332"/>
          </a:xfrm>
          <a:prstGeom prst="rect">
            <a:avLst/>
          </a:prstGeom>
          <a:noFill/>
        </p:spPr>
        <p:txBody>
          <a:bodyPr wrap="square" rtlCol="0">
            <a:spAutoFit/>
          </a:bodyPr>
          <a:lstStyle/>
          <a:p>
            <a:r>
              <a:rPr lang="en-US" dirty="0"/>
              <a:t>Women</a:t>
            </a:r>
          </a:p>
        </p:txBody>
      </p:sp>
      <p:sp>
        <p:nvSpPr>
          <p:cNvPr id="20" name="TextBox 19"/>
          <p:cNvSpPr txBox="1"/>
          <p:nvPr>
            <p:custDataLst>
              <p:tags r:id="rId14"/>
            </p:custDataLst>
          </p:nvPr>
        </p:nvSpPr>
        <p:spPr>
          <a:xfrm>
            <a:off x="2086229" y="4174774"/>
            <a:ext cx="678942" cy="369332"/>
          </a:xfrm>
          <a:prstGeom prst="rect">
            <a:avLst/>
          </a:prstGeom>
          <a:noFill/>
        </p:spPr>
        <p:txBody>
          <a:bodyPr wrap="square" rtlCol="0">
            <a:spAutoFit/>
          </a:bodyPr>
          <a:lstStyle/>
          <a:p>
            <a:r>
              <a:rPr lang="en-US" dirty="0"/>
              <a:t>75%</a:t>
            </a:r>
          </a:p>
        </p:txBody>
      </p:sp>
      <p:sp>
        <p:nvSpPr>
          <p:cNvPr id="21" name="TextBox 20"/>
          <p:cNvSpPr txBox="1"/>
          <p:nvPr>
            <p:custDataLst>
              <p:tags r:id="rId15"/>
            </p:custDataLst>
          </p:nvPr>
        </p:nvSpPr>
        <p:spPr>
          <a:xfrm>
            <a:off x="2797302" y="4174774"/>
            <a:ext cx="760476" cy="369332"/>
          </a:xfrm>
          <a:prstGeom prst="rect">
            <a:avLst/>
          </a:prstGeom>
          <a:noFill/>
        </p:spPr>
        <p:txBody>
          <a:bodyPr wrap="square" rtlCol="0">
            <a:spAutoFit/>
          </a:bodyPr>
          <a:lstStyle/>
          <a:p>
            <a:r>
              <a:rPr lang="en-US" dirty="0"/>
              <a:t>75%</a:t>
            </a:r>
          </a:p>
        </p:txBody>
      </p:sp>
      <p:sp>
        <p:nvSpPr>
          <p:cNvPr id="22" name="TextBox 21"/>
          <p:cNvSpPr txBox="1"/>
          <p:nvPr>
            <p:custDataLst>
              <p:tags r:id="rId16"/>
            </p:custDataLst>
          </p:nvPr>
        </p:nvSpPr>
        <p:spPr>
          <a:xfrm>
            <a:off x="3952113" y="4551400"/>
            <a:ext cx="760476" cy="369332"/>
          </a:xfrm>
          <a:prstGeom prst="rect">
            <a:avLst/>
          </a:prstGeom>
          <a:noFill/>
        </p:spPr>
        <p:txBody>
          <a:bodyPr wrap="square" rtlCol="0">
            <a:spAutoFit/>
          </a:bodyPr>
          <a:lstStyle/>
          <a:p>
            <a:r>
              <a:rPr lang="en-US" dirty="0"/>
              <a:t>50%</a:t>
            </a:r>
          </a:p>
        </p:txBody>
      </p:sp>
      <p:sp>
        <p:nvSpPr>
          <p:cNvPr id="23" name="TextBox 22"/>
          <p:cNvSpPr txBox="1"/>
          <p:nvPr>
            <p:custDataLst>
              <p:tags r:id="rId17"/>
            </p:custDataLst>
          </p:nvPr>
        </p:nvSpPr>
        <p:spPr>
          <a:xfrm>
            <a:off x="4560951" y="4722145"/>
            <a:ext cx="760476" cy="369332"/>
          </a:xfrm>
          <a:prstGeom prst="rect">
            <a:avLst/>
          </a:prstGeom>
          <a:noFill/>
        </p:spPr>
        <p:txBody>
          <a:bodyPr wrap="square" rtlCol="0">
            <a:spAutoFit/>
          </a:bodyPr>
          <a:lstStyle/>
          <a:p>
            <a:r>
              <a:rPr lang="en-US" dirty="0"/>
              <a:t>40%</a:t>
            </a:r>
          </a:p>
        </p:txBody>
      </p:sp>
    </p:spTree>
    <p:custDataLst>
      <p:tags r:id="rId1"/>
    </p:custDataLst>
    <p:extLst>
      <p:ext uri="{BB962C8B-B14F-4D97-AF65-F5344CB8AC3E}">
        <p14:creationId xmlns:p14="http://schemas.microsoft.com/office/powerpoint/2010/main" val="8634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fontAlgn="auto">
              <a:spcAft>
                <a:spcPts val="0"/>
              </a:spcAft>
              <a:defRPr/>
            </a:pPr>
            <a:r>
              <a:rPr lang="en-US" dirty="0"/>
              <a:t>Key 2018 Reentry Projects FOA </a:t>
            </a:r>
            <a:br>
              <a:rPr lang="en-US" dirty="0"/>
            </a:br>
            <a:r>
              <a:rPr lang="en-US" dirty="0"/>
              <a:t>Areas of Focus</a:t>
            </a:r>
          </a:p>
        </p:txBody>
      </p:sp>
      <p:sp>
        <p:nvSpPr>
          <p:cNvPr id="41988" name="Content Placeholder 3"/>
          <p:cNvSpPr>
            <a:spLocks noGrp="1"/>
          </p:cNvSpPr>
          <p:nvPr>
            <p:ph idx="1"/>
            <p:custDataLst>
              <p:tags r:id="rId3"/>
            </p:custDataLst>
          </p:nvPr>
        </p:nvSpPr>
        <p:spPr>
          <a:xfrm>
            <a:off x="229299" y="1294193"/>
            <a:ext cx="7597775" cy="4951412"/>
          </a:xfrm>
        </p:spPr>
        <p:txBody>
          <a:bodyPr/>
          <a:lstStyle/>
          <a:p>
            <a:pPr marL="457200" lvl="1" indent="0">
              <a:spcBef>
                <a:spcPct val="0"/>
              </a:spcBef>
              <a:buNone/>
            </a:pPr>
            <a:endParaRPr lang="en-US" sz="3200" dirty="0">
              <a:latin typeface="Arial" charset="0"/>
              <a:cs typeface="Arial" charset="0"/>
            </a:endParaRPr>
          </a:p>
          <a:p>
            <a:pPr lvl="1">
              <a:spcBef>
                <a:spcPct val="0"/>
              </a:spcBef>
              <a:buClr>
                <a:schemeClr val="accent5"/>
              </a:buClr>
              <a:buFont typeface="Wingdings" panose="05000000000000000000" pitchFamily="2" charset="2"/>
              <a:buChar char="ü"/>
            </a:pPr>
            <a:r>
              <a:rPr lang="en-US" sz="3200" dirty="0">
                <a:solidFill>
                  <a:schemeClr val="tx1"/>
                </a:solidFill>
                <a:latin typeface="Arial" charset="0"/>
                <a:cs typeface="Arial" charset="0"/>
              </a:rPr>
              <a:t>Application Submission Requirements </a:t>
            </a:r>
          </a:p>
          <a:p>
            <a:pPr lvl="1">
              <a:spcBef>
                <a:spcPct val="0"/>
              </a:spcBef>
              <a:buClr>
                <a:schemeClr val="accent5"/>
              </a:buClr>
              <a:buFont typeface="Wingdings" panose="05000000000000000000" pitchFamily="2" charset="2"/>
              <a:buChar char="ü"/>
            </a:pPr>
            <a:endParaRPr lang="en-US" sz="3200" dirty="0">
              <a:latin typeface="Arial" charset="0"/>
              <a:cs typeface="Arial" charset="0"/>
            </a:endParaRPr>
          </a:p>
          <a:p>
            <a:pPr lvl="1">
              <a:spcBef>
                <a:spcPct val="0"/>
              </a:spcBef>
              <a:buClr>
                <a:schemeClr val="accent5"/>
              </a:buClr>
              <a:buFont typeface="Wingdings" panose="05000000000000000000" pitchFamily="2" charset="2"/>
              <a:buChar char="ü"/>
            </a:pPr>
            <a:r>
              <a:rPr lang="en-US" sz="3200" dirty="0">
                <a:solidFill>
                  <a:schemeClr val="tx1"/>
                </a:solidFill>
                <a:latin typeface="Arial" charset="0"/>
                <a:cs typeface="Arial" charset="0"/>
              </a:rPr>
              <a:t>Eligible Applicants and High-Crime, High-Poverty Requirements</a:t>
            </a:r>
          </a:p>
          <a:p>
            <a:pPr lvl="1">
              <a:spcBef>
                <a:spcPct val="0"/>
              </a:spcBef>
              <a:buClr>
                <a:schemeClr val="accent5"/>
              </a:buClr>
              <a:buFont typeface="Wingdings" panose="05000000000000000000" pitchFamily="2" charset="2"/>
              <a:buChar char="ü"/>
            </a:pPr>
            <a:endParaRPr lang="en-US" sz="3200" dirty="0">
              <a:latin typeface="Arial" charset="0"/>
              <a:cs typeface="Arial" charset="0"/>
            </a:endParaRPr>
          </a:p>
          <a:p>
            <a:pPr lvl="1">
              <a:spcBef>
                <a:spcPct val="0"/>
              </a:spcBef>
              <a:buClr>
                <a:schemeClr val="accent5"/>
              </a:buClr>
              <a:buFont typeface="Wingdings" panose="05000000000000000000" pitchFamily="2" charset="2"/>
              <a:buChar char="ü"/>
            </a:pPr>
            <a:r>
              <a:rPr lang="en-US" sz="3200" dirty="0">
                <a:solidFill>
                  <a:schemeClr val="tx1"/>
                </a:solidFill>
                <a:latin typeface="Arial" charset="0"/>
                <a:cs typeface="Arial" charset="0"/>
              </a:rPr>
              <a:t>ETA Evaluation </a:t>
            </a:r>
          </a:p>
        </p:txBody>
      </p:sp>
    </p:spTree>
    <p:custDataLst>
      <p:tags r:id="rId1"/>
    </p:custDataLst>
    <p:extLst>
      <p:ext uri="{BB962C8B-B14F-4D97-AF65-F5344CB8AC3E}">
        <p14:creationId xmlns:p14="http://schemas.microsoft.com/office/powerpoint/2010/main" val="137891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Implementation Evaluation</a:t>
            </a:r>
          </a:p>
        </p:txBody>
      </p:sp>
      <p:sp>
        <p:nvSpPr>
          <p:cNvPr id="3" name="Content Placeholder 2"/>
          <p:cNvSpPr>
            <a:spLocks noGrp="1"/>
          </p:cNvSpPr>
          <p:nvPr>
            <p:ph idx="1"/>
            <p:custDataLst>
              <p:tags r:id="rId3"/>
            </p:custDataLst>
          </p:nvPr>
        </p:nvSpPr>
        <p:spPr>
          <a:xfrm>
            <a:off x="628650" y="1770615"/>
            <a:ext cx="7955280" cy="4406348"/>
          </a:xfrm>
        </p:spPr>
        <p:txBody>
          <a:bodyPr>
            <a:normAutofit/>
          </a:bodyPr>
          <a:lstStyle/>
          <a:p>
            <a:r>
              <a:rPr lang="en-US" sz="3200" dirty="0">
                <a:latin typeface="Arial" panose="020B0604020202020204" pitchFamily="34" charset="0"/>
                <a:cs typeface="Arial" panose="020B0604020202020204" pitchFamily="34" charset="0"/>
              </a:rPr>
              <a:t>To determine how program activities were implemented</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Was the program implemented as designed?</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What factors influenced implementation?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What challenges did the program face in implementation and how were they overcome?</a:t>
            </a:r>
          </a:p>
          <a:p>
            <a:endParaRPr lang="en-US" sz="32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3073808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Where Grantees Fit In</a:t>
            </a:r>
            <a:endParaRPr lang="en-US" dirty="0"/>
          </a:p>
        </p:txBody>
      </p:sp>
      <p:sp>
        <p:nvSpPr>
          <p:cNvPr id="3" name="Content Placeholder 2"/>
          <p:cNvSpPr>
            <a:spLocks noGrp="1"/>
          </p:cNvSpPr>
          <p:nvPr>
            <p:ph idx="1"/>
            <p:custDataLst>
              <p:tags r:id="rId3"/>
            </p:custDataLst>
          </p:nvPr>
        </p:nvSpPr>
        <p:spPr>
          <a:xfrm>
            <a:off x="628650" y="1612346"/>
            <a:ext cx="7772400" cy="1726472"/>
          </a:xfrm>
        </p:spPr>
        <p:txBody>
          <a:bodyPr/>
          <a:lstStyle/>
          <a:p>
            <a:r>
              <a:rPr lang="en-US" sz="2800" b="1" u="sng" dirty="0"/>
              <a:t>As partners </a:t>
            </a:r>
            <a:r>
              <a:rPr lang="en-US" sz="2800" dirty="0"/>
              <a:t>in building evidence about reentry workforce programs so we can continue to improve the programs and outcomes for those we serve.</a:t>
            </a:r>
          </a:p>
          <a:p>
            <a:endParaRPr lang="en-US" sz="2800" dirty="0"/>
          </a:p>
        </p:txBody>
      </p:sp>
    </p:spTree>
    <p:custDataLst>
      <p:tags r:id="rId1"/>
    </p:custDataLst>
    <p:extLst>
      <p:ext uri="{BB962C8B-B14F-4D97-AF65-F5344CB8AC3E}">
        <p14:creationId xmlns:p14="http://schemas.microsoft.com/office/powerpoint/2010/main" val="3506376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86037" y="182770"/>
            <a:ext cx="7955280" cy="1051560"/>
          </a:xfrm>
        </p:spPr>
        <p:txBody>
          <a:bodyPr/>
          <a:lstStyle/>
          <a:p>
            <a:r>
              <a:rPr lang="en-US" b="1" dirty="0"/>
              <a:t>Evaluation Requirements</a:t>
            </a:r>
            <a:endParaRPr lang="en-US" dirty="0"/>
          </a:p>
        </p:txBody>
      </p:sp>
      <p:sp>
        <p:nvSpPr>
          <p:cNvPr id="3" name="Content Placeholder 2"/>
          <p:cNvSpPr>
            <a:spLocks noGrp="1"/>
          </p:cNvSpPr>
          <p:nvPr>
            <p:ph idx="1"/>
            <p:custDataLst>
              <p:tags r:id="rId3"/>
            </p:custDataLst>
          </p:nvPr>
        </p:nvSpPr>
        <p:spPr>
          <a:xfrm>
            <a:off x="331365" y="1494900"/>
            <a:ext cx="7772400" cy="4654550"/>
          </a:xfrm>
        </p:spPr>
        <p:txBody>
          <a:bodyPr/>
          <a:lstStyle/>
          <a:p>
            <a:r>
              <a:rPr lang="en-US" sz="2400" dirty="0">
                <a:solidFill>
                  <a:schemeClr val="tx1"/>
                </a:solidFill>
              </a:rPr>
              <a:t>As a condition of award, grantees must agree to: </a:t>
            </a:r>
          </a:p>
          <a:p>
            <a:pPr marL="914400" lvl="1" indent="-457200">
              <a:buFont typeface="+mj-lt"/>
              <a:buAutoNum type="arabicPeriod"/>
            </a:pPr>
            <a:r>
              <a:rPr lang="en-US" sz="2000" dirty="0">
                <a:solidFill>
                  <a:schemeClr val="tx1"/>
                </a:solidFill>
              </a:rPr>
              <a:t>make records available to the evaluation contractor on:  participants, employers, and funding; </a:t>
            </a:r>
          </a:p>
          <a:p>
            <a:pPr marL="914400" lvl="1" indent="-457200">
              <a:buFont typeface="+mj-lt"/>
              <a:buAutoNum type="arabicPeriod"/>
            </a:pPr>
            <a:r>
              <a:rPr lang="en-US" sz="2000" dirty="0">
                <a:solidFill>
                  <a:schemeClr val="tx1"/>
                </a:solidFill>
              </a:rPr>
              <a:t>provide access to the program’s operating personnel, site participants, and operational and financial records, and any other pertaining documents to calculate program costs and benefits; </a:t>
            </a:r>
          </a:p>
          <a:p>
            <a:pPr marL="914400" lvl="1" indent="-457200">
              <a:buFont typeface="+mj-lt"/>
              <a:buAutoNum type="arabicPeriod"/>
            </a:pPr>
            <a:r>
              <a:rPr lang="en-US" sz="2000" dirty="0">
                <a:solidFill>
                  <a:schemeClr val="tx1"/>
                </a:solidFill>
              </a:rPr>
              <a:t>in the case of an impact analysis, facilitate or support as requested the assignment by lottery of participants to program services (i.e. treatment group) or to the control group (i.e., no program services), (including the possible increased recruitment of potential participants); and </a:t>
            </a:r>
          </a:p>
          <a:p>
            <a:pPr marL="914400" lvl="1" indent="-457200">
              <a:buFont typeface="+mj-lt"/>
              <a:buAutoNum type="arabicPeriod"/>
            </a:pPr>
            <a:r>
              <a:rPr lang="en-US" sz="2000" dirty="0">
                <a:solidFill>
                  <a:schemeClr val="tx1"/>
                </a:solidFill>
              </a:rPr>
              <a:t>follow evaluation procedures as specified by the national evaluator evaluation contractor under the direction of DOL.</a:t>
            </a:r>
            <a:endParaRPr lang="en-US" sz="2000" dirty="0"/>
          </a:p>
        </p:txBody>
      </p:sp>
    </p:spTree>
    <p:custDataLst>
      <p:tags r:id="rId1"/>
    </p:custDataLst>
    <p:extLst>
      <p:ext uri="{BB962C8B-B14F-4D97-AF65-F5344CB8AC3E}">
        <p14:creationId xmlns:p14="http://schemas.microsoft.com/office/powerpoint/2010/main" val="398797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custDataLst>
              <p:tags r:id="rId2"/>
            </p:custDataLst>
          </p:nvPr>
        </p:nvSpPr>
        <p:spPr>
          <a:xfrm>
            <a:off x="4572000" y="1122974"/>
            <a:ext cx="3697604" cy="5165726"/>
          </a:xfrm>
        </p:spPr>
        <p:txBody>
          <a:bodyPr/>
          <a:lstStyle/>
          <a:p>
            <a:r>
              <a:rPr lang="en-US" dirty="0"/>
              <a:t>Aiyana Pucci</a:t>
            </a:r>
          </a:p>
          <a:p>
            <a:pPr lvl="1"/>
            <a:r>
              <a:rPr lang="en-US" dirty="0"/>
              <a:t>Grants Management Specialist</a:t>
            </a:r>
          </a:p>
          <a:p>
            <a:pPr lvl="2"/>
            <a:r>
              <a:rPr lang="en-US" dirty="0"/>
              <a:t>U.S. Department of Labor</a:t>
            </a:r>
          </a:p>
          <a:p>
            <a:pPr lvl="3"/>
            <a:r>
              <a:rPr lang="en-US" dirty="0"/>
              <a:t>pucci.Aiyana@dol.gov</a:t>
            </a:r>
          </a:p>
          <a:p>
            <a:pPr lvl="4"/>
            <a:r>
              <a:rPr lang="en-US" dirty="0"/>
              <a:t>202.693.3403</a:t>
            </a:r>
          </a:p>
        </p:txBody>
      </p:sp>
      <p:sp>
        <p:nvSpPr>
          <p:cNvPr id="3" name="TextBox 2">
            <a:extLst>
              <a:ext uri="{FF2B5EF4-FFF2-40B4-BE49-F238E27FC236}">
                <a16:creationId xmlns:a16="http://schemas.microsoft.com/office/drawing/2014/main" id="{C9C1CB4D-CE40-4E9B-A744-1F00622A944F}"/>
              </a:ext>
            </a:extLst>
          </p:cNvPr>
          <p:cNvSpPr txBox="1"/>
          <p:nvPr>
            <p:custDataLst>
              <p:tags r:id="rId3"/>
            </p:custDataLst>
          </p:nvPr>
        </p:nvSpPr>
        <p:spPr>
          <a:xfrm>
            <a:off x="4572000" y="1442295"/>
            <a:ext cx="4190545" cy="1200329"/>
          </a:xfrm>
          <a:prstGeom prst="rect">
            <a:avLst/>
          </a:prstGeom>
          <a:noFill/>
        </p:spPr>
        <p:txBody>
          <a:bodyPr wrap="square" rtlCol="0">
            <a:spAutoFit/>
          </a:bodyPr>
          <a:lstStyle/>
          <a:p>
            <a:r>
              <a:rPr lang="en-US" dirty="0"/>
              <a:t>For questions related to the 2018 Reentry Employment Opportunities (REO) Funding Opportunity Announcement, please contact:</a:t>
            </a:r>
          </a:p>
        </p:txBody>
      </p:sp>
      <p:sp>
        <p:nvSpPr>
          <p:cNvPr id="2" name="Title 1">
            <a:extLst>
              <a:ext uri="{FF2B5EF4-FFF2-40B4-BE49-F238E27FC236}">
                <a16:creationId xmlns:a16="http://schemas.microsoft.com/office/drawing/2014/main" id="{102DAAE3-6EBB-4BAD-AA59-BC4B941EC836}"/>
              </a:ext>
            </a:extLst>
          </p:cNvPr>
          <p:cNvSpPr>
            <a:spLocks noGrp="1"/>
          </p:cNvSpPr>
          <p:nvPr>
            <p:ph type="title" idx="4294967295"/>
            <p:custDataLst>
              <p:tags r:id="rId4"/>
            </p:custDataLst>
          </p:nvPr>
        </p:nvSpPr>
        <p:spPr>
          <a:xfrm flipH="1">
            <a:off x="-1580826" y="690590"/>
            <a:ext cx="225694" cy="130820"/>
          </a:xfrm>
        </p:spPr>
        <p:txBody>
          <a:bodyPr>
            <a:normAutofit/>
          </a:bodyPr>
          <a:lstStyle/>
          <a:p>
            <a:r>
              <a:rPr lang="en-US" sz="100" dirty="0">
                <a:solidFill>
                  <a:schemeClr val="bg1"/>
                </a:solidFill>
              </a:rPr>
              <a:t>Questions?</a:t>
            </a:r>
          </a:p>
        </p:txBody>
      </p:sp>
    </p:spTree>
    <p:custDataLst>
      <p:tags r:id="rId1"/>
    </p:custDataLst>
    <p:extLst>
      <p:ext uri="{BB962C8B-B14F-4D97-AF65-F5344CB8AC3E}">
        <p14:creationId xmlns:p14="http://schemas.microsoft.com/office/powerpoint/2010/main" val="424542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E829-41F5-44B2-9BAA-B857F0AC2978}"/>
              </a:ext>
            </a:extLst>
          </p:cNvPr>
          <p:cNvSpPr>
            <a:spLocks noGrp="1"/>
          </p:cNvSpPr>
          <p:nvPr>
            <p:ph type="title" idx="4294967295"/>
            <p:custDataLst>
              <p:tags r:id="rId2"/>
            </p:custDataLst>
          </p:nvPr>
        </p:nvSpPr>
        <p:spPr>
          <a:xfrm>
            <a:off x="-1153655" y="752583"/>
            <a:ext cx="332245" cy="130820"/>
          </a:xfrm>
        </p:spPr>
        <p:txBody>
          <a:bodyPr>
            <a:normAutofit/>
          </a:bodyPr>
          <a:lstStyle/>
          <a:p>
            <a:r>
              <a:rPr lang="en-US" sz="100" dirty="0">
                <a:solidFill>
                  <a:schemeClr val="bg1"/>
                </a:solidFill>
              </a:rPr>
              <a:t>Thank you!</a:t>
            </a:r>
          </a:p>
        </p:txBody>
      </p:sp>
    </p:spTree>
    <p:custDataLst>
      <p:tags r:id="rId1"/>
    </p:custDataLst>
    <p:extLst>
      <p:ext uri="{BB962C8B-B14F-4D97-AF65-F5344CB8AC3E}">
        <p14:creationId xmlns:p14="http://schemas.microsoft.com/office/powerpoint/2010/main" val="96549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ormAutofit/>
          </a:bodyPr>
          <a:lstStyle/>
          <a:p>
            <a:r>
              <a:rPr lang="en-US" dirty="0"/>
              <a:t>Application Submission Requirements</a:t>
            </a:r>
          </a:p>
        </p:txBody>
      </p:sp>
    </p:spTree>
    <p:custDataLst>
      <p:tags r:id="rId1"/>
    </p:custDataLst>
    <p:extLst>
      <p:ext uri="{BB962C8B-B14F-4D97-AF65-F5344CB8AC3E}">
        <p14:creationId xmlns:p14="http://schemas.microsoft.com/office/powerpoint/2010/main" val="29138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76300" y="434770"/>
            <a:ext cx="7391400" cy="774700"/>
          </a:xfrm>
        </p:spPr>
        <p:txBody>
          <a:bodyPr>
            <a:normAutofit fontScale="90000"/>
          </a:bodyPr>
          <a:lstStyle/>
          <a:p>
            <a:pPr algn="ctr"/>
            <a:r>
              <a:rPr lang="en-US" dirty="0"/>
              <a:t>Content and Form of Application Submission</a:t>
            </a:r>
          </a:p>
        </p:txBody>
      </p:sp>
      <p:sp>
        <p:nvSpPr>
          <p:cNvPr id="3" name="Content Placeholder 2"/>
          <p:cNvSpPr>
            <a:spLocks noGrp="1"/>
          </p:cNvSpPr>
          <p:nvPr>
            <p:ph idx="1"/>
            <p:custDataLst>
              <p:tags r:id="rId3"/>
            </p:custDataLst>
          </p:nvPr>
        </p:nvSpPr>
        <p:spPr>
          <a:xfrm>
            <a:off x="647700" y="1377250"/>
            <a:ext cx="7620000" cy="4654617"/>
          </a:xfrm>
        </p:spPr>
        <p:txBody>
          <a:bodyPr>
            <a:normAutofit/>
          </a:bodyPr>
          <a:lstStyle/>
          <a:p>
            <a:pPr marL="0" indent="0" algn="ctr">
              <a:buNone/>
            </a:pPr>
            <a:r>
              <a:rPr lang="en-US" sz="1400" dirty="0">
                <a:solidFill>
                  <a:schemeClr val="accent2"/>
                </a:solidFill>
              </a:rPr>
              <a:t>Section IV.B</a:t>
            </a:r>
          </a:p>
          <a:p>
            <a:pPr marL="0" indent="0">
              <a:buNone/>
            </a:pPr>
            <a:endParaRPr lang="en-US" sz="1400" dirty="0">
              <a:solidFill>
                <a:srgbClr val="C00000"/>
              </a:solidFill>
            </a:endParaRPr>
          </a:p>
          <a:p>
            <a:pPr>
              <a:buFont typeface="Wingdings" panose="05000000000000000000" pitchFamily="2" charset="2"/>
              <a:buChar char="§"/>
            </a:pPr>
            <a:r>
              <a:rPr lang="en-US" sz="3200" dirty="0">
                <a:solidFill>
                  <a:schemeClr val="tx1"/>
                </a:solidFill>
              </a:rPr>
              <a:t>SF-424 Application for Federal Assistance</a:t>
            </a:r>
          </a:p>
          <a:p>
            <a:pPr>
              <a:buFont typeface="Wingdings" panose="05000000000000000000" pitchFamily="2" charset="2"/>
              <a:buChar char="§"/>
            </a:pPr>
            <a:r>
              <a:rPr lang="en-US" sz="3200" dirty="0">
                <a:solidFill>
                  <a:schemeClr val="tx1"/>
                </a:solidFill>
              </a:rPr>
              <a:t>Project Budget (SF-424A and Budget Narrative)</a:t>
            </a:r>
          </a:p>
          <a:p>
            <a:pPr>
              <a:buFont typeface="Wingdings" panose="05000000000000000000" pitchFamily="2" charset="2"/>
              <a:buChar char="§"/>
            </a:pPr>
            <a:r>
              <a:rPr lang="en-US" sz="3200" dirty="0">
                <a:solidFill>
                  <a:schemeClr val="tx1"/>
                </a:solidFill>
              </a:rPr>
              <a:t>Project Narrative</a:t>
            </a:r>
          </a:p>
          <a:p>
            <a:pPr>
              <a:buFont typeface="Wingdings" panose="05000000000000000000" pitchFamily="2" charset="2"/>
              <a:buChar char="§"/>
            </a:pPr>
            <a:r>
              <a:rPr lang="en-US" sz="3200" dirty="0">
                <a:solidFill>
                  <a:schemeClr val="tx1"/>
                </a:solidFill>
              </a:rPr>
              <a:t>Attachments to the Project Narrative</a:t>
            </a:r>
          </a:p>
          <a:p>
            <a:pPr marL="457200" lvl="1" indent="0">
              <a:buNone/>
            </a:pPr>
            <a:endParaRPr lang="en-US" sz="2000" dirty="0">
              <a:solidFill>
                <a:schemeClr val="tx1"/>
              </a:solidFill>
            </a:endParaRPr>
          </a:p>
        </p:txBody>
      </p:sp>
    </p:spTree>
    <p:custDataLst>
      <p:tags r:id="rId1"/>
    </p:custDataLst>
    <p:extLst>
      <p:ext uri="{BB962C8B-B14F-4D97-AF65-F5344CB8AC3E}">
        <p14:creationId xmlns:p14="http://schemas.microsoft.com/office/powerpoint/2010/main" val="112515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8650" y="365126"/>
            <a:ext cx="7955280" cy="1051560"/>
          </a:xfrm>
        </p:spPr>
        <p:txBody>
          <a:bodyPr/>
          <a:lstStyle/>
          <a:p>
            <a:pPr algn="ctr"/>
            <a:r>
              <a:rPr lang="en-US" dirty="0"/>
              <a:t>SF-424 and Project Budget</a:t>
            </a:r>
          </a:p>
        </p:txBody>
      </p:sp>
      <p:sp>
        <p:nvSpPr>
          <p:cNvPr id="3" name="Content Placeholder 2"/>
          <p:cNvSpPr>
            <a:spLocks noGrp="1"/>
          </p:cNvSpPr>
          <p:nvPr>
            <p:ph idx="1"/>
            <p:custDataLst>
              <p:tags r:id="rId3"/>
            </p:custDataLst>
          </p:nvPr>
        </p:nvSpPr>
        <p:spPr>
          <a:xfrm>
            <a:off x="628650" y="1770615"/>
            <a:ext cx="7955280" cy="4406348"/>
          </a:xfrm>
        </p:spPr>
        <p:txBody>
          <a:bodyPr>
            <a:normAutofit/>
          </a:bodyPr>
          <a:lstStyle/>
          <a:p>
            <a:pPr marL="0" indent="0" algn="ctr">
              <a:buNone/>
            </a:pPr>
            <a:r>
              <a:rPr lang="en-US" sz="1400" dirty="0">
                <a:solidFill>
                  <a:schemeClr val="accent2"/>
                </a:solidFill>
              </a:rPr>
              <a:t>Section IV.B.1 and Section IV.B.2</a:t>
            </a:r>
          </a:p>
          <a:p>
            <a:pPr marL="0" indent="0">
              <a:buNone/>
            </a:pPr>
            <a:endParaRPr lang="en-US" sz="1400" dirty="0">
              <a:solidFill>
                <a:srgbClr val="C00000"/>
              </a:solidFill>
            </a:endParaRPr>
          </a:p>
          <a:p>
            <a:r>
              <a:rPr lang="en-US" sz="2400" dirty="0">
                <a:solidFill>
                  <a:schemeClr val="tx1"/>
                </a:solidFill>
              </a:rPr>
              <a:t>SF-424: Application for Federal Assistance</a:t>
            </a:r>
          </a:p>
          <a:p>
            <a:pPr lvl="1">
              <a:buFont typeface="Wingdings" panose="05000000000000000000" pitchFamily="2" charset="2"/>
              <a:buChar char="Ø"/>
            </a:pPr>
            <a:r>
              <a:rPr lang="en-US" sz="2000" dirty="0">
                <a:solidFill>
                  <a:schemeClr val="tx1"/>
                </a:solidFill>
              </a:rPr>
              <a:t>Data Universal Numbering System (D-U-N-S)</a:t>
            </a:r>
          </a:p>
          <a:p>
            <a:pPr lvl="1">
              <a:buFont typeface="Wingdings" panose="05000000000000000000" pitchFamily="2" charset="2"/>
              <a:buChar char="Ø"/>
            </a:pPr>
            <a:r>
              <a:rPr lang="en-US" sz="2000" dirty="0">
                <a:solidFill>
                  <a:schemeClr val="tx1"/>
                </a:solidFill>
              </a:rPr>
              <a:t>Must register with the System for Award Management (SAM)</a:t>
            </a:r>
          </a:p>
          <a:p>
            <a:pPr lvl="1"/>
            <a:endParaRPr lang="en-US" sz="2000" dirty="0">
              <a:solidFill>
                <a:schemeClr val="tx1"/>
              </a:solidFill>
            </a:endParaRPr>
          </a:p>
          <a:p>
            <a:r>
              <a:rPr lang="en-US" sz="2400" dirty="0">
                <a:solidFill>
                  <a:schemeClr val="tx1"/>
                </a:solidFill>
              </a:rPr>
              <a:t>Project Budget</a:t>
            </a:r>
          </a:p>
          <a:p>
            <a:pPr lvl="1">
              <a:buFont typeface="Wingdings" panose="05000000000000000000" pitchFamily="2" charset="2"/>
              <a:buChar char="Ø"/>
            </a:pPr>
            <a:r>
              <a:rPr lang="en-US" sz="2000" dirty="0">
                <a:solidFill>
                  <a:schemeClr val="tx1"/>
                </a:solidFill>
              </a:rPr>
              <a:t>SF-424A: Budget Information Form</a:t>
            </a:r>
          </a:p>
          <a:p>
            <a:pPr lvl="1">
              <a:buFont typeface="Wingdings" panose="05000000000000000000" pitchFamily="2" charset="2"/>
              <a:buChar char="Ø"/>
            </a:pPr>
            <a:r>
              <a:rPr lang="en-US" sz="2000" dirty="0">
                <a:solidFill>
                  <a:schemeClr val="tx1"/>
                </a:solidFill>
              </a:rPr>
              <a:t>Budget Narrative</a:t>
            </a:r>
          </a:p>
        </p:txBody>
      </p:sp>
    </p:spTree>
    <p:custDataLst>
      <p:tags r:id="rId1"/>
    </p:custDataLst>
    <p:extLst>
      <p:ext uri="{BB962C8B-B14F-4D97-AF65-F5344CB8AC3E}">
        <p14:creationId xmlns:p14="http://schemas.microsoft.com/office/powerpoint/2010/main" val="411213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94360" y="247680"/>
            <a:ext cx="7955280" cy="1051560"/>
          </a:xfrm>
        </p:spPr>
        <p:txBody>
          <a:bodyPr/>
          <a:lstStyle/>
          <a:p>
            <a:pPr algn="ctr"/>
            <a:r>
              <a:rPr lang="en-US" dirty="0"/>
              <a:t>Project Narrative</a:t>
            </a:r>
          </a:p>
        </p:txBody>
      </p:sp>
      <p:sp>
        <p:nvSpPr>
          <p:cNvPr id="3" name="Content Placeholder 2"/>
          <p:cNvSpPr>
            <a:spLocks noGrp="1"/>
          </p:cNvSpPr>
          <p:nvPr>
            <p:ph idx="1"/>
            <p:custDataLst>
              <p:tags r:id="rId3"/>
            </p:custDataLst>
          </p:nvPr>
        </p:nvSpPr>
        <p:spPr>
          <a:xfrm>
            <a:off x="402147" y="1477000"/>
            <a:ext cx="7955280" cy="4406348"/>
          </a:xfrm>
        </p:spPr>
        <p:txBody>
          <a:bodyPr>
            <a:normAutofit fontScale="92500" lnSpcReduction="10000"/>
          </a:bodyPr>
          <a:lstStyle/>
          <a:p>
            <a:pPr marL="0" indent="0" algn="ctr">
              <a:buNone/>
            </a:pPr>
            <a:r>
              <a:rPr lang="en-US" sz="1400" dirty="0">
                <a:solidFill>
                  <a:schemeClr val="accent2"/>
                </a:solidFill>
              </a:rPr>
              <a:t>Section IV.B.3.A</a:t>
            </a:r>
          </a:p>
          <a:p>
            <a:r>
              <a:rPr lang="en-US" sz="2400" dirty="0">
                <a:solidFill>
                  <a:schemeClr val="tx1"/>
                </a:solidFill>
              </a:rPr>
              <a:t>Guidelines are found in Section IV.B.3.A, Preparing the Project Narrative</a:t>
            </a:r>
          </a:p>
          <a:p>
            <a:endParaRPr lang="en-US" sz="2400" dirty="0">
              <a:solidFill>
                <a:schemeClr val="tx1"/>
              </a:solidFill>
            </a:endParaRPr>
          </a:p>
          <a:p>
            <a:r>
              <a:rPr lang="en-US" sz="2400" dirty="0">
                <a:solidFill>
                  <a:schemeClr val="tx1"/>
                </a:solidFill>
              </a:rPr>
              <a:t>All narratives must use Times New Roman 12 point text font and 1 inch margins, double spaced, single-sided 8.5 x 11 inch pages</a:t>
            </a:r>
          </a:p>
          <a:p>
            <a:pPr lvl="1">
              <a:buFont typeface="Wingdings" panose="05000000000000000000" pitchFamily="2" charset="2"/>
              <a:buChar char="Ø"/>
            </a:pPr>
            <a:r>
              <a:rPr lang="en-US" sz="1600" dirty="0">
                <a:solidFill>
                  <a:schemeClr val="tx1"/>
                </a:solidFill>
              </a:rPr>
              <a:t>25 page limit for intermediaries</a:t>
            </a:r>
          </a:p>
          <a:p>
            <a:pPr lvl="1">
              <a:buFont typeface="Wingdings" panose="05000000000000000000" pitchFamily="2" charset="2"/>
              <a:buChar char="Ø"/>
            </a:pPr>
            <a:r>
              <a:rPr lang="en-US" sz="1600" dirty="0">
                <a:solidFill>
                  <a:schemeClr val="tx1"/>
                </a:solidFill>
              </a:rPr>
              <a:t>20 page limit for non-intermediaries</a:t>
            </a:r>
          </a:p>
          <a:p>
            <a:pPr lvl="1"/>
            <a:endParaRPr lang="en-US" sz="2400" dirty="0">
              <a:solidFill>
                <a:schemeClr val="tx1"/>
              </a:solidFill>
            </a:endParaRPr>
          </a:p>
          <a:p>
            <a:r>
              <a:rPr lang="en-US" sz="2400" dirty="0">
                <a:solidFill>
                  <a:schemeClr val="tx1"/>
                </a:solidFill>
              </a:rPr>
              <a:t>Evaluated using the evaluation criteria identified in Section V.A</a:t>
            </a:r>
          </a:p>
        </p:txBody>
      </p:sp>
    </p:spTree>
    <p:custDataLst>
      <p:tags r:id="rId1"/>
    </p:custDataLst>
    <p:extLst>
      <p:ext uri="{BB962C8B-B14F-4D97-AF65-F5344CB8AC3E}">
        <p14:creationId xmlns:p14="http://schemas.microsoft.com/office/powerpoint/2010/main" val="344563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Attachments to the Project Narrative</a:t>
            </a:r>
          </a:p>
        </p:txBody>
      </p:sp>
      <p:sp>
        <p:nvSpPr>
          <p:cNvPr id="3" name="Content Placeholder 2"/>
          <p:cNvSpPr>
            <a:spLocks noGrp="1"/>
          </p:cNvSpPr>
          <p:nvPr>
            <p:ph idx="1"/>
            <p:custDataLst>
              <p:tags r:id="rId3"/>
            </p:custDataLst>
          </p:nvPr>
        </p:nvSpPr>
        <p:spPr>
          <a:xfrm>
            <a:off x="628650" y="1770615"/>
            <a:ext cx="7955280" cy="4406348"/>
          </a:xfrm>
        </p:spPr>
        <p:txBody>
          <a:bodyPr>
            <a:normAutofit/>
          </a:bodyPr>
          <a:lstStyle/>
          <a:p>
            <a:pPr marL="0" indent="0" algn="ctr">
              <a:buNone/>
            </a:pPr>
            <a:r>
              <a:rPr lang="en-US" sz="1400" dirty="0">
                <a:solidFill>
                  <a:srgbClr val="C00000"/>
                </a:solidFill>
              </a:rPr>
              <a:t>Section IV.B.4</a:t>
            </a:r>
          </a:p>
          <a:p>
            <a:pPr marL="0" indent="0">
              <a:buNone/>
            </a:pPr>
            <a:r>
              <a:rPr lang="en-US" sz="2400" dirty="0">
                <a:solidFill>
                  <a:schemeClr val="tx1"/>
                </a:solidFill>
              </a:rPr>
              <a:t>In addition to the Project Narrative applicants must submit attachments.</a:t>
            </a:r>
          </a:p>
          <a:p>
            <a:r>
              <a:rPr lang="en-US" sz="2400" dirty="0">
                <a:solidFill>
                  <a:schemeClr val="tx1"/>
                </a:solidFill>
              </a:rPr>
              <a:t>Must be clearly labeled as Attachments</a:t>
            </a:r>
          </a:p>
          <a:p>
            <a:r>
              <a:rPr lang="en-US" sz="2400" dirty="0">
                <a:solidFill>
                  <a:schemeClr val="tx1"/>
                </a:solidFill>
              </a:rPr>
              <a:t>Only Attachments listed in Section IV.B.4 of the FOA are excluded from the page limit.</a:t>
            </a:r>
          </a:p>
          <a:p>
            <a:r>
              <a:rPr lang="en-US" sz="2400" dirty="0">
                <a:solidFill>
                  <a:schemeClr val="tx1"/>
                </a:solidFill>
              </a:rPr>
              <a:t>No additional materials will be considered</a:t>
            </a:r>
          </a:p>
          <a:p>
            <a:r>
              <a:rPr lang="en-US" sz="2400" dirty="0">
                <a:solidFill>
                  <a:schemeClr val="tx1"/>
                </a:solidFill>
              </a:rPr>
              <a:t>See Section IV.B.4 for information on valid attachment file names</a:t>
            </a:r>
          </a:p>
        </p:txBody>
      </p:sp>
    </p:spTree>
    <p:custDataLst>
      <p:tags r:id="rId1"/>
    </p:custDataLst>
    <p:extLst>
      <p:ext uri="{BB962C8B-B14F-4D97-AF65-F5344CB8AC3E}">
        <p14:creationId xmlns:p14="http://schemas.microsoft.com/office/powerpoint/2010/main" val="284025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04412" y="-80197"/>
            <a:ext cx="7955280" cy="1051560"/>
          </a:xfrm>
        </p:spPr>
        <p:txBody>
          <a:bodyPr/>
          <a:lstStyle/>
          <a:p>
            <a:pPr algn="ctr"/>
            <a:r>
              <a:rPr lang="en-US" dirty="0"/>
              <a:t>Criteria</a:t>
            </a:r>
          </a:p>
        </p:txBody>
      </p:sp>
      <p:sp>
        <p:nvSpPr>
          <p:cNvPr id="3" name="Content Placeholder 2"/>
          <p:cNvSpPr>
            <a:spLocks noGrp="1"/>
          </p:cNvSpPr>
          <p:nvPr>
            <p:ph idx="1"/>
            <p:custDataLst>
              <p:tags r:id="rId3"/>
            </p:custDataLst>
          </p:nvPr>
        </p:nvSpPr>
        <p:spPr>
          <a:xfrm>
            <a:off x="1027652" y="1100930"/>
            <a:ext cx="6908800" cy="4872037"/>
          </a:xfrm>
        </p:spPr>
        <p:txBody>
          <a:bodyPr>
            <a:normAutofit/>
          </a:bodyPr>
          <a:lstStyle/>
          <a:p>
            <a:pPr marL="0" indent="0" algn="ctr">
              <a:buNone/>
            </a:pPr>
            <a:r>
              <a:rPr lang="en-US" sz="1400" dirty="0">
                <a:solidFill>
                  <a:srgbClr val="C00000"/>
                </a:solidFill>
              </a:rPr>
              <a:t>Section V.A</a:t>
            </a:r>
          </a:p>
          <a:p>
            <a:pPr marL="0" indent="0" algn="ctr">
              <a:buNone/>
            </a:pPr>
            <a:endParaRPr lang="en-US" sz="1400" dirty="0">
              <a:solidFill>
                <a:srgbClr val="C00000"/>
              </a:solidFill>
            </a:endParaRP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1764306940"/>
              </p:ext>
            </p:extLst>
          </p:nvPr>
        </p:nvGraphicFramePr>
        <p:xfrm>
          <a:off x="2007457" y="1592228"/>
          <a:ext cx="4949190" cy="4298699"/>
        </p:xfrm>
        <a:graphic>
          <a:graphicData uri="http://schemas.openxmlformats.org/drawingml/2006/table">
            <a:tbl>
              <a:tblPr firstRow="1" firstCol="1" lastRow="1" lastCol="1" bandRow="1" bandCol="1"/>
              <a:tblGrid>
                <a:gridCol w="3841115">
                  <a:extLst>
                    <a:ext uri="{9D8B030D-6E8A-4147-A177-3AD203B41FA5}">
                      <a16:colId xmlns:a16="http://schemas.microsoft.com/office/drawing/2014/main" val="2814703323"/>
                    </a:ext>
                  </a:extLst>
                </a:gridCol>
                <a:gridCol w="1108075">
                  <a:extLst>
                    <a:ext uri="{9D8B030D-6E8A-4147-A177-3AD203B41FA5}">
                      <a16:colId xmlns:a16="http://schemas.microsoft.com/office/drawing/2014/main" val="3436211046"/>
                    </a:ext>
                  </a:extLst>
                </a:gridCol>
              </a:tblGrid>
              <a:tr h="570865">
                <a:tc>
                  <a:txBody>
                    <a:bodyPr/>
                    <a:lstStyle/>
                    <a:p>
                      <a:pPr marL="0" marR="0" algn="ctr">
                        <a:lnSpc>
                          <a:spcPct val="107000"/>
                        </a:lnSpc>
                        <a:spcBef>
                          <a:spcPts val="0"/>
                        </a:spcBef>
                        <a:spcAft>
                          <a:spcPts val="0"/>
                        </a:spcAft>
                      </a:pPr>
                      <a:r>
                        <a:rPr lang="en-US" sz="1400" b="1" dirty="0">
                          <a:effectLst/>
                          <a:latin typeface="Cambria" panose="02040503050406030204" pitchFamily="18" charset="0"/>
                          <a:ea typeface="Times New Roman" panose="02020603050405020304" pitchFamily="18" charset="0"/>
                          <a:cs typeface="Times New Roman" panose="02020603050405020304" pitchFamily="18" charset="0"/>
                        </a:rPr>
                        <a:t>Criterion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1400" b="1" dirty="0">
                          <a:effectLst/>
                          <a:latin typeface="Cambria" panose="02040503050406030204" pitchFamily="18" charset="0"/>
                          <a:ea typeface="Times New Roman" panose="02020603050405020304" pitchFamily="18" charset="0"/>
                          <a:cs typeface="Times New Roman" panose="02020603050405020304" pitchFamily="18" charset="0"/>
                        </a:rPr>
                        <a:t>Points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mbria" panose="02040503050406030204" pitchFamily="18" charset="0"/>
                          <a:ea typeface="Times New Roman" panose="02020603050405020304" pitchFamily="18" charset="0"/>
                          <a:cs typeface="Times New Roman" panose="02020603050405020304" pitchFamily="18" charset="0"/>
                        </a:rPr>
                        <a:t>(maximum)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28075705"/>
                  </a:ext>
                </a:extLst>
              </a:tr>
              <a:tr h="332105">
                <a:tc>
                  <a:txBody>
                    <a:bodyPr/>
                    <a:lstStyle/>
                    <a:p>
                      <a:pPr marL="342900" marR="0" lvl="0" indent="-342900" fontAlgn="base">
                        <a:lnSpc>
                          <a:spcPct val="107000"/>
                        </a:lnSpc>
                        <a:spcBef>
                          <a:spcPts val="0"/>
                        </a:spcBef>
                        <a:spcAft>
                          <a:spcPts val="0"/>
                        </a:spcAft>
                        <a:buClr>
                          <a:srgbClr val="000000"/>
                        </a:buClr>
                        <a:buFont typeface="Times New Roman" panose="02020603050405020304" pitchFamily="18" charset="0"/>
                        <a:buAutoNum type="arabicPeriod"/>
                        <a:tabLst>
                          <a:tab pos="228600" algn="l"/>
                        </a:tabLst>
                      </a:pPr>
                      <a:r>
                        <a:rPr lang="en-US" sz="1200" u="none" strike="noStrike" kern="0" spc="0">
                          <a:effectLst/>
                          <a:latin typeface="Cambria" panose="02040503050406030204" pitchFamily="18" charset="0"/>
                          <a:ea typeface="Times New Roman" panose="02020603050405020304" pitchFamily="18" charset="0"/>
                          <a:cs typeface="Times New Roman" panose="02020603050405020304" pitchFamily="18" charset="0"/>
                        </a:rPr>
                        <a:t>Statement of Need</a:t>
                      </a:r>
                      <a:endParaRPr lang="en-US" sz="1200" u="none" strike="noStrike" kern="0" spc="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7" action="ppaction://hlinkfile"/>
                        </a:rPr>
                        <a:t>(See Section IV.B.3.a.(1) Statement of Need)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11666"/>
                  </a:ext>
                </a:extLst>
              </a:tr>
              <a:tr h="338455">
                <a:tc>
                  <a:txBody>
                    <a:bodyPr/>
                    <a:lstStyle/>
                    <a:p>
                      <a:pPr marL="0" marR="0" lvl="0" indent="0" fontAlgn="base">
                        <a:lnSpc>
                          <a:spcPct val="107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Cambria" panose="02040503050406030204" pitchFamily="18" charset="0"/>
                          <a:ea typeface="Times New Roman" panose="02020603050405020304" pitchFamily="18" charset="0"/>
                          <a:cs typeface="Times New Roman" panose="02020603050405020304" pitchFamily="18" charset="0"/>
                        </a:rPr>
                        <a:t>2.      Expected Outcomes</a:t>
                      </a:r>
                      <a:endParaRPr lang="en-US" sz="12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8" action="ppaction://hlinkfile"/>
                        </a:rPr>
                        <a:t>(See Section IV.B.3.a.(2) Expected Outcomes)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200496"/>
                  </a:ext>
                </a:extLst>
              </a:tr>
              <a:tr h="332105">
                <a:tc>
                  <a:txBody>
                    <a:bodyPr/>
                    <a:lstStyle/>
                    <a:p>
                      <a:pPr marL="0" marR="0" lvl="0" indent="0" fontAlgn="base">
                        <a:lnSpc>
                          <a:spcPct val="107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Cambria" panose="02040503050406030204" pitchFamily="18" charset="0"/>
                          <a:ea typeface="Times New Roman" panose="02020603050405020304" pitchFamily="18" charset="0"/>
                          <a:cs typeface="Times New Roman" panose="02020603050405020304" pitchFamily="18" charset="0"/>
                        </a:rPr>
                        <a:t>3.      Project Design</a:t>
                      </a:r>
                      <a:endParaRPr lang="en-US" sz="12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9" action="ppaction://hlinkfile"/>
                        </a:rPr>
                        <a:t>(See Section IV.B.3.a.(3) Project Design)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50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425471"/>
                  </a:ext>
                </a:extLst>
              </a:tr>
              <a:tr h="501650">
                <a:tc>
                  <a:txBody>
                    <a:bodyPr/>
                    <a:lstStyle/>
                    <a:p>
                      <a:pPr marL="0" marR="0" lvl="0" indent="0" algn="just" fontAlgn="base">
                        <a:lnSpc>
                          <a:spcPct val="107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Cambria" panose="02040503050406030204" pitchFamily="18" charset="0"/>
                          <a:ea typeface="Times New Roman" panose="02020603050405020304" pitchFamily="18" charset="0"/>
                          <a:cs typeface="Times New Roman" panose="02020603050405020304" pitchFamily="18" charset="0"/>
                        </a:rPr>
                        <a:t>4.      Organizational, Administrative, and Fiscal Capacity</a:t>
                      </a:r>
                      <a:endParaRPr lang="en-US" sz="12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10" action="ppaction://hlinkfile"/>
                        </a:rPr>
                        <a:t>(See Section IV.B.3.a.(5) Organizational, Administrative,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10" action="ppaction://hlinkfile"/>
                        </a:rPr>
                        <a:t>and Fiscal Capacity)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989137"/>
                  </a:ext>
                </a:extLst>
              </a:tr>
              <a:tr h="501650">
                <a:tc>
                  <a:txBody>
                    <a:bodyPr/>
                    <a:lstStyle/>
                    <a:p>
                      <a:pPr marL="0" marR="0" lvl="0" indent="0" fontAlgn="base">
                        <a:lnSpc>
                          <a:spcPct val="107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Cambria" panose="02040503050406030204" pitchFamily="18" charset="0"/>
                          <a:ea typeface="Times New Roman" panose="02020603050405020304" pitchFamily="18" charset="0"/>
                          <a:cs typeface="Times New Roman" panose="02020603050405020304" pitchFamily="18" charset="0"/>
                        </a:rPr>
                        <a:t>5.      Past Performance  – Programmatic Capability</a:t>
                      </a:r>
                      <a:endParaRPr lang="en-US" sz="12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11" action="ppaction://hlinkfile"/>
                        </a:rPr>
                        <a:t>(See Section IV.B.3.a.(6) Past Performance – Programmatic Capability)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507566"/>
                  </a:ext>
                </a:extLst>
              </a:tr>
              <a:tr h="338455">
                <a:tc>
                  <a:txBody>
                    <a:bodyPr/>
                    <a:lstStyle/>
                    <a:p>
                      <a:pPr marL="0" marR="0" lvl="0" indent="0" fontAlgn="base">
                        <a:lnSpc>
                          <a:spcPct val="107000"/>
                        </a:lnSpc>
                        <a:spcBef>
                          <a:spcPts val="0"/>
                        </a:spcBef>
                        <a:spcAft>
                          <a:spcPts val="0"/>
                        </a:spcAft>
                        <a:buClr>
                          <a:srgbClr val="000000"/>
                        </a:buClr>
                        <a:buFont typeface="Times New Roman" panose="02020603050405020304" pitchFamily="18" charset="0"/>
                        <a:buNone/>
                        <a:tabLst>
                          <a:tab pos="228600" algn="l"/>
                        </a:tabLst>
                      </a:pPr>
                      <a:r>
                        <a:rPr lang="en-US" sz="1200" u="none" strike="noStrike" kern="0" spc="0" dirty="0">
                          <a:effectLst/>
                          <a:latin typeface="Cambria" panose="02040503050406030204" pitchFamily="18" charset="0"/>
                          <a:ea typeface="Times New Roman" panose="02020603050405020304" pitchFamily="18" charset="0"/>
                          <a:cs typeface="Times New Roman" panose="02020603050405020304" pitchFamily="18" charset="0"/>
                        </a:rPr>
                        <a:t>6.     Budget and Budget Justification</a:t>
                      </a:r>
                      <a:endParaRPr lang="en-US" sz="1200" u="none" strike="noStrike" kern="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2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12" action="ppaction://hlinkfile"/>
                        </a:rPr>
                        <a:t>(See Section IV.B.2. Project Budget</a:t>
                      </a:r>
                      <a:r>
                        <a:rPr lang="en-US" sz="12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panose="02040503050406030204" pitchFamily="18"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5475"/>
                  </a:ext>
                </a:extLst>
              </a:tr>
              <a:tr h="271145">
                <a:tc>
                  <a:txBody>
                    <a:bodyPr/>
                    <a:lstStyle/>
                    <a:p>
                      <a:pPr marL="0" marR="0" algn="r">
                        <a:lnSpc>
                          <a:spcPct val="107000"/>
                        </a:lnSpc>
                        <a:spcBef>
                          <a:spcPts val="0"/>
                        </a:spcBef>
                        <a:spcAft>
                          <a:spcPts val="0"/>
                        </a:spcAft>
                      </a:pPr>
                      <a:r>
                        <a:rPr lang="en-US" sz="1400" b="1">
                          <a:effectLst/>
                          <a:latin typeface="Cambria" panose="02040503050406030204" pitchFamily="18" charset="0"/>
                          <a:ea typeface="Times New Roman" panose="02020603050405020304" pitchFamily="18" charset="0"/>
                          <a:cs typeface="Times New Roman" panose="02020603050405020304" pitchFamily="18" charset="0"/>
                        </a:rPr>
                        <a:t>TOTAL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mbria" panose="02040503050406030204" pitchFamily="18"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620081"/>
                  </a:ext>
                </a:extLst>
              </a:tr>
              <a:tr h="271145">
                <a:tc>
                  <a:txBody>
                    <a:bodyPr/>
                    <a:lstStyle/>
                    <a:p>
                      <a:pPr marL="0" marR="0" algn="r">
                        <a:lnSpc>
                          <a:spcPct val="107000"/>
                        </a:lnSpc>
                        <a:spcBef>
                          <a:spcPts val="0"/>
                        </a:spcBef>
                        <a:spcAft>
                          <a:spcPts val="0"/>
                        </a:spcAft>
                      </a:pPr>
                      <a:r>
                        <a:rPr lang="en-US" sz="1400" b="1" dirty="0">
                          <a:effectLst/>
                          <a:latin typeface="Cambria" panose="02040503050406030204" pitchFamily="18" charset="0"/>
                          <a:ea typeface="Times New Roman" panose="02020603050405020304" pitchFamily="18" charset="0"/>
                          <a:cs typeface="Times New Roman" panose="02020603050405020304" pitchFamily="18" charset="0"/>
                        </a:rPr>
                        <a:t>Priority Consideration: Apprenticeship Model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07000"/>
                        </a:lnSpc>
                        <a:spcBef>
                          <a:spcPts val="0"/>
                        </a:spcBef>
                        <a:spcAft>
                          <a:spcPts val="0"/>
                        </a:spcAft>
                      </a:pPr>
                      <a:r>
                        <a:rPr lang="en-US" sz="1400" b="1"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13" action="ppaction://hlinkfile"/>
                        </a:rPr>
                        <a:t>See Section IV.B.3 Priority Consideration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mbria" panose="02040503050406030204" pitchFamily="18" charset="0"/>
                          <a:ea typeface="Times New Roman" panose="02020603050405020304" pitchFamily="18" charset="0"/>
                          <a:cs typeface="Times New Roman" panose="02020603050405020304" pitchFamily="18" charset="0"/>
                        </a:rPr>
                        <a:t>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953388"/>
                  </a:ext>
                </a:extLst>
              </a:tr>
            </a:tbl>
          </a:graphicData>
        </a:graphic>
      </p:graphicFrame>
    </p:spTree>
    <p:custDataLst>
      <p:tags r:id="rId1"/>
    </p:custDataLst>
    <p:extLst>
      <p:ext uri="{BB962C8B-B14F-4D97-AF65-F5344CB8AC3E}">
        <p14:creationId xmlns:p14="http://schemas.microsoft.com/office/powerpoint/2010/main" val="1356896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UIDATA" val="&lt;database version=&quot;11.0&quot;&gt;&lt;object type=&quot;1&quot; unique_id=&quot;10001&quot;&gt;&lt;property id=&quot;20141&quot; value=&quot;REO Prospective Applicant Webinar&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sers\jjacobs\Documents\My Adobe Presentations\REO Prospective Applicant Webinar WFGPS Template Final REO CEO OGM&quot;/&gt;&lt;property id=&quot;20225&quot; value=&quot;M:\Webinar Resources\Webcasts\2018\REO Webinar\&quot;/&gt;&lt;property id=&quot;20226&quot; value=&quot;M:\Webinar Resources\Webcasts\2018\REO Webinar\REO Prospective Applicant Webinar WFGPS Template Final REO CEO OGM.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700&quot; value=&quot;0&quot;/&gt;&lt;object type=&quot;2&quot; unique_id=&quot;10112&quot;&gt;&lt;object type=&quot;3&quot; unique_id=&quot;10114&quot;&gt;&lt;property id=&quot;20148&quot; value=&quot;5&quot;/&gt;&lt;property id=&quot;20300&quot; value=&quot;Slide 1 - &amp;quot;Reentry Employment Opportunities (REO) Reentry Projects 2018  Prospective Applicant Webinar&amp;quot;&quot;/&gt;&lt;property id=&quot;20307&quot; value=&quot;287&quot;/&gt;&lt;property id=&quot;20309&quot; value=&quot;-1&quot;/&gt;&lt;/object&gt;&lt;object type=&quot;3&quot; unique_id=&quot;11617&quot;&gt;&lt;property id=&quot;20148&quot; value=&quot;5&quot;/&gt;&lt;property id=&quot;20300&quot; value=&quot;Slide 2 - &amp;quot;Your Presenters: &amp;quot;&quot;/&gt;&lt;property id=&quot;20307&quot; value=&quot;289&quot;/&gt;&lt;property id=&quot;20309&quot; value=&quot;-1&quot;/&gt;&lt;/object&gt;&lt;object type=&quot;3&quot; unique_id=&quot;11618&quot;&gt;&lt;property id=&quot;20148&quot; value=&quot;5&quot;/&gt;&lt;property id=&quot;20300&quot; value=&quot;Slide 3 - &amp;quot;Key 2018 Reentry Projects FOA  Areas of Focus&amp;quot;&quot;/&gt;&lt;property id=&quot;20307&quot; value=&quot;290&quot;/&gt;&lt;property id=&quot;20309&quot; value=&quot;-1&quot;/&gt;&lt;/object&gt;&lt;object type=&quot;3&quot; unique_id=&quot;11619&quot;&gt;&lt;property id=&quot;20148&quot; value=&quot;5&quot;/&gt;&lt;property id=&quot;20300&quot; value=&quot;Slide 4 - &amp;quot;Application Submission Requirements&amp;quot;&quot;/&gt;&lt;property id=&quot;20307&quot; value=&quot;291&quot;/&gt;&lt;property id=&quot;20309&quot; value=&quot;-1&quot;/&gt;&lt;/object&gt;&lt;object type=&quot;3&quot; unique_id=&quot;11620&quot;&gt;&lt;property id=&quot;20148&quot; value=&quot;5&quot;/&gt;&lt;property id=&quot;20300&quot; value=&quot;Slide 5 - &amp;quot;Content and Form of Application Submission&amp;quot;&quot;/&gt;&lt;property id=&quot;20307&quot; value=&quot;292&quot;/&gt;&lt;property id=&quot;20309&quot; value=&quot;-1&quot;/&gt;&lt;/object&gt;&lt;object type=&quot;3&quot; unique_id=&quot;11621&quot;&gt;&lt;property id=&quot;20148&quot; value=&quot;5&quot;/&gt;&lt;property id=&quot;20300&quot; value=&quot;Slide 6 - &amp;quot;SF-424 and Project Budget&amp;quot;&quot;/&gt;&lt;property id=&quot;20307&quot; value=&quot;293&quot;/&gt;&lt;property id=&quot;20309&quot; value=&quot;-1&quot;/&gt;&lt;/object&gt;&lt;object type=&quot;3&quot; unique_id=&quot;11622&quot;&gt;&lt;property id=&quot;20148&quot; value=&quot;5&quot;/&gt;&lt;property id=&quot;20300&quot; value=&quot;Slide 7 - &amp;quot;Project Narrative&amp;quot;&quot;/&gt;&lt;property id=&quot;20307&quot; value=&quot;294&quot;/&gt;&lt;property id=&quot;20309&quot; value=&quot;-1&quot;/&gt;&lt;/object&gt;&lt;object type=&quot;3&quot; unique_id=&quot;11623&quot;&gt;&lt;property id=&quot;20148&quot; value=&quot;5&quot;/&gt;&lt;property id=&quot;20300&quot; value=&quot;Slide 8 - &amp;quot;Attachments to the Project Narrative&amp;quot;&quot;/&gt;&lt;property id=&quot;20307&quot; value=&quot;295&quot;/&gt;&lt;property id=&quot;20309&quot; value=&quot;-1&quot;/&gt;&lt;/object&gt;&lt;object type=&quot;3&quot; unique_id=&quot;11624&quot;&gt;&lt;property id=&quot;20148&quot; value=&quot;5&quot;/&gt;&lt;property id=&quot;20300&quot; value=&quot;Slide 9 - &amp;quot;Criteria&amp;quot;&quot;/&gt;&lt;property id=&quot;20307&quot; value=&quot;296&quot;/&gt;&lt;property id=&quot;20309&quot; value=&quot;-1&quot;/&gt;&lt;/object&gt;&lt;object type=&quot;3&quot; unique_id=&quot;11625&quot;&gt;&lt;property id=&quot;20148&quot; value=&quot;5&quot;/&gt;&lt;property id=&quot;20300&quot; value=&quot;Slide 10 - &amp;quot;Application Screening Criteria&amp;quot;&quot;/&gt;&lt;property id=&quot;20307&quot; value=&quot;297&quot;/&gt;&lt;property id=&quot;20309&quot; value=&quot;-1&quot;/&gt;&lt;/object&gt;&lt;object type=&quot;3&quot; unique_id=&quot;11626&quot;&gt;&lt;property id=&quot;20148&quot; value=&quot;5&quot;/&gt;&lt;property id=&quot;20300&quot; value=&quot;Slide 11 - &amp;quot;Proposal Submission&amp;quot;&quot;/&gt;&lt;property id=&quot;20307&quot; value=&quot;298&quot;/&gt;&lt;property id=&quot;20309&quot; value=&quot;-1&quot;/&gt;&lt;/object&gt;&lt;object type=&quot;3&quot; unique_id=&quot;11627&quot;&gt;&lt;property id=&quot;20148&quot; value=&quot;5&quot;/&gt;&lt;property id=&quot;20300&quot; value=&quot;Slide 12 - &amp;quot;Eligible Applicants and Number of Applications&amp;quot;&quot;/&gt;&lt;property id=&quot;20307&quot; value=&quot;299&quot;/&gt;&lt;property id=&quot;20309&quot; value=&quot;-1&quot;/&gt;&lt;/object&gt;&lt;object type=&quot;3&quot; unique_id=&quot;11628&quot;&gt;&lt;property id=&quot;20148&quot; value=&quot;5&quot;/&gt;&lt;property id=&quot;20300&quot; value=&quot;Slide 13 - &amp;quot;Eligibility of Applicants and High-Crime, High-Poverty Requirements&amp;quot;&quot;/&gt;&lt;property id=&quot;20307&quot; value=&quot;300&quot;/&gt;&lt;property id=&quot;20309&quot; value=&quot;-1&quot;/&gt;&lt;/object&gt;&lt;object type=&quot;3&quot; unique_id=&quot;11629&quot;&gt;&lt;property id=&quot;20148&quot; value=&quot;5&quot;/&gt;&lt;property id=&quot;20300&quot; value=&quot;Slide 14 - &amp;quot;Eligible Applicants&amp;quot;&quot;/&gt;&lt;property id=&quot;20307&quot; value=&quot;301&quot;/&gt;&lt;property id=&quot;20309&quot; value=&quot;-1&quot;/&gt;&lt;/object&gt;&lt;object type=&quot;3&quot; unique_id=&quot;11630&quot;&gt;&lt;property id=&quot;20148&quot; value=&quot;5&quot;/&gt;&lt;property id=&quot;20300&quot; value=&quot;Slide 15 - &amp;quot;High-Crime, High-Poverty Requirements&amp;quot;&quot;/&gt;&lt;property id=&quot;20307&quot; value=&quot;302&quot;/&gt;&lt;property id=&quot;20309&quot; value=&quot;-1&quot;/&gt;&lt;/object&gt;&lt;object type=&quot;3&quot; unique_id=&quot;11631&quot;&gt;&lt;property id=&quot;20148&quot; value=&quot;5&quot;/&gt;&lt;property id=&quot;20300&quot; value=&quot;Slide 16 - &amp;quot;High-Crime, High-Poverty Requirements&amp;quot;&quot;/&gt;&lt;property id=&quot;20307&quot; value=&quot;303&quot;/&gt;&lt;property id=&quot;20309&quot; value=&quot;-1&quot;/&gt;&lt;/object&gt;&lt;object type=&quot;3&quot; unique_id=&quot;11632&quot;&gt;&lt;property id=&quot;20148&quot; value=&quot;5&quot;/&gt;&lt;property id=&quot;20300&quot; value=&quot;Slide 17 - &amp;quot;High-Crime, High-Poverty Requirements&amp;quot;&quot;/&gt;&lt;property id=&quot;20307&quot; value=&quot;304&quot;/&gt;&lt;property id=&quot;20309&quot; value=&quot;-1&quot;/&gt;&lt;/object&gt;&lt;object type=&quot;3&quot; unique_id=&quot;11633&quot;&gt;&lt;property id=&quot;20148&quot; value=&quot;5&quot;/&gt;&lt;property id=&quot;20300&quot; value=&quot;Slide 18 - &amp;quot;High-Crime, High-Poverty Requirements&amp;quot;&quot;/&gt;&lt;property id=&quot;20307&quot; value=&quot;305&quot;/&gt;&lt;property id=&quot;20309&quot; value=&quot;-1&quot;/&gt;&lt;/object&gt;&lt;object type=&quot;3&quot; unique_id=&quot;11634&quot;&gt;&lt;property id=&quot;20148&quot; value=&quot;5&quot;/&gt;&lt;property id=&quot;20300&quot; value=&quot;Slide 19 - &amp;quot;High-Crime, High-Poverty Requirements&amp;quot;&quot;/&gt;&lt;property id=&quot;20307&quot; value=&quot;306&quot;/&gt;&lt;property id=&quot;20309&quot; value=&quot;-1&quot;/&gt;&lt;/object&gt;&lt;object type=&quot;3&quot; unique_id=&quot;11635&quot;&gt;&lt;property id=&quot;20148&quot; value=&quot;5&quot;/&gt;&lt;property id=&quot;20300&quot; value=&quot;Slide 20 - &amp;quot;Apprenticeships&amp;quot;&quot;/&gt;&lt;property id=&quot;20307&quot; value=&quot;307&quot;/&gt;&lt;property id=&quot;20309&quot; value=&quot;-1&quot;/&gt;&lt;/object&gt;&lt;object type=&quot;3&quot; unique_id=&quot;11650&quot;&gt;&lt;property id=&quot;20148&quot; value=&quot;5&quot;/&gt;&lt;property id=&quot;20300&quot; value=&quot;Slide 34 - &amp;quot;Thank you!&amp;quot;&quot;/&gt;&lt;property id=&quot;20307&quot; value=&quot;321&quot;/&gt;&lt;property id=&quot;20309&quot; value=&quot;-1&quot;/&gt;&lt;/object&gt;&lt;object type=&quot;3&quot; unique_id=&quot;12014&quot;&gt;&lt;property id=&quot;20148&quot; value=&quot;5&quot;/&gt;&lt;property id=&quot;20300&quot; value=&quot;Slide 33 - &amp;quot;Questions?&amp;quot;&quot;/&gt;&lt;property id=&quot;20307&quot; value=&quot;323&quot;/&gt;&lt;property id=&quot;20309&quot; value=&quot;-1&quot;/&gt;&lt;/object&gt;&lt;object type=&quot;3&quot; unique_id=&quot;12016&quot;&gt;&lt;property id=&quot;20148&quot; value=&quot;5&quot;/&gt;&lt;property id=&quot;20300&quot; value=&quot;Slide 21 - &amp;quot;Reentry Employment Opportunities Evaluation&amp;quot;&quot;/&gt;&lt;property id=&quot;20307&quot; value=&quot;324&quot;/&gt;&lt;property id=&quot;20309&quot; value=&quot;-1&quot;/&gt;&lt;/object&gt;&lt;object type=&quot;3&quot; unique_id=&quot;12017&quot;&gt;&lt;property id=&quot;20148&quot; value=&quot;5&quot;/&gt;&lt;property id=&quot;20300&quot; value=&quot;Slide 22 - &amp;quot;Why The Focus On Evidence?&amp;quot;&quot;/&gt;&lt;property id=&quot;20307&quot; value=&quot;325&quot;/&gt;&lt;property id=&quot;20309&quot; value=&quot;-1&quot;/&gt;&lt;/object&gt;&lt;object type=&quot;3&quot; unique_id=&quot;12018&quot;&gt;&lt;property id=&quot;20148&quot; value=&quot;5&quot;/&gt;&lt;property id=&quot;20300&quot; value=&quot;Slide 23 - &amp;quot;Use of Evaluation in Policy/Program Implementation&amp;quot;&quot;/&gt;&lt;property id=&quot;20307&quot; value=&quot;326&quot;/&gt;&lt;property id=&quot;20309&quot; value=&quot;-1&quot;/&gt;&lt;/object&gt;&lt;object type=&quot;3&quot; unique_id=&quot;12019&quot;&gt;&lt;property id=&quot;20148&quot; value=&quot;5&quot;/&gt;&lt;property id=&quot;20300&quot; value=&quot;Slide 24 - &amp;quot;What We Know Now&amp;quot;&quot;/&gt;&lt;property id=&quot;20307&quot; value=&quot;327&quot;/&gt;&lt;property id=&quot;20309&quot; value=&quot;-1&quot;/&gt;&lt;/object&gt;&lt;object type=&quot;3&quot; unique_id=&quot;12020&quot;&gt;&lt;property id=&quot;20148&quot; value=&quot;5&quot;/&gt;&lt;property id=&quot;20300&quot; value=&quot;Slide 25 - &amp;quot;What We Know Now (Continued) &amp;quot;&quot;/&gt;&lt;property id=&quot;20307&quot; value=&quot;328&quot;/&gt;&lt;property id=&quot;20309&quot; value=&quot;-1&quot;/&gt;&lt;/object&gt;&lt;object type=&quot;3&quot; unique_id=&quot;12021&quot;&gt;&lt;property id=&quot;20148&quot; value=&quot;5&quot;/&gt;&lt;property id=&quot;20300&quot; value=&quot;Slide 26 - &amp;quot;Resources on Reentry&amp;quot;&quot;/&gt;&lt;property id=&quot;20307&quot; value=&quot;329&quot;/&gt;&lt;property id=&quot;20309&quot; value=&quot;-1&quot;/&gt;&lt;/object&gt;&lt;object type=&quot;3&quot; unique_id=&quot;12022&quot;&gt;&lt;property id=&quot;20148&quot; value=&quot;5&quot;/&gt;&lt;property id=&quot;20300&quot; value=&quot;Slide 27 - &amp;quot;REO Evaluation&amp;quot;&quot;/&gt;&lt;property id=&quot;20307&quot; value=&quot;330&quot;/&gt;&lt;property id=&quot;20309&quot; value=&quot;-1&quot;/&gt;&lt;/object&gt;&lt;object type=&quot;3&quot; unique_id=&quot;12023&quot;&gt;&lt;property id=&quot;20148&quot; value=&quot;5&quot;/&gt;&lt;property id=&quot;20300&quot; value=&quot;Slide 28 - &amp;quot;REO Evaluation Research Questions&amp;quot;&quot;/&gt;&lt;property id=&quot;20307&quot; value=&quot;331&quot;/&gt;&lt;property id=&quot;20309&quot; value=&quot;-1&quot;/&gt;&lt;/object&gt;&lt;object type=&quot;3&quot; unique_id=&quot;12024&quot;&gt;&lt;property id=&quot;20148&quot; value=&quot;5&quot;/&gt;&lt;property id=&quot;20300&quot; value=&quot;Slide 29 - &amp;quot;Impact Evaluation&amp;quot;&quot;/&gt;&lt;property id=&quot;20307&quot; value=&quot;332&quot;/&gt;&lt;property id=&quot;20309&quot; value=&quot;-1&quot;/&gt;&lt;/object&gt;&lt;object type=&quot;3&quot; unique_id=&quot;12025&quot;&gt;&lt;property id=&quot;20148&quot; value=&quot;5&quot;/&gt;&lt;property id=&quot;20300&quot; value=&quot;Slide 30 - &amp;quot;Implementation Evaluation&amp;quot;&quot;/&gt;&lt;property id=&quot;20307&quot; value=&quot;333&quot;/&gt;&lt;property id=&quot;20309&quot; value=&quot;-1&quot;/&gt;&lt;/object&gt;&lt;object type=&quot;3&quot; unique_id=&quot;12026&quot;&gt;&lt;property id=&quot;20148&quot; value=&quot;5&quot;/&gt;&lt;property id=&quot;20300&quot; value=&quot;Slide 31 - &amp;quot;Where Grantees Fit In&amp;quot;&quot;/&gt;&lt;property id=&quot;20307&quot; value=&quot;334&quot;/&gt;&lt;property id=&quot;20309&quot; value=&quot;-1&quot;/&gt;&lt;/object&gt;&lt;object type=&quot;3&quot; unique_id=&quot;12027&quot;&gt;&lt;property id=&quot;20148&quot; value=&quot;5&quot;/&gt;&lt;property id=&quot;20300&quot; value=&quot;Slide 32 - &amp;quot;Evaluation Requirements&amp;quot;&quot;/&gt;&lt;property id=&quot;20307&quot; value=&quot;335&quot;/&gt;&lt;property id=&quot;20309&quot; value=&quot;-1&quot;/&gt;&lt;/object&gt;&lt;/object&gt;&lt;object type=&quot;8&quot; unique_id=&quot;10158&quot;&gt;&lt;object type=&quot;9&quot; unique_id=&quot;12625&quot;&gt;&lt;property id=&quot;20000&quot; value=&quot;0&quot;/&gt;&lt;property id=&quot;20400&quot; value=&quot;REO Prospective Applicant Webinar Transcript&quot;/&gt;&lt;property id=&quot;20401&quot; value=&quot;REO Prospective Applicant Webcast Transcript.docx&quot;/&gt;&lt;property id=&quot;20402&quot; value=&quot;0&quot;/&gt;&lt;property id=&quot;20404&quot; value=&quot;27715&quot;/&gt;&lt;property id=&quot;20405&quot; value=&quot;0&quot;/&gt;&lt;/object&gt;&lt;object type=&quot;9&quot; unique_id=&quot;12626&quot;&gt;&lt;property id=&quot;20000&quot; value=&quot;0&quot;/&gt;&lt;property id=&quot;20400&quot; value=&quot;PPT&quot;/&gt;&lt;property id=&quot;20401&quot; value=&quot;REO Prospective Applicant Webinar WFGPS Template Final REO CEO OGM.PPTX&quot;/&gt;&lt;property id=&quot;20402&quot; value=&quot;0&quot;/&gt;&lt;property id=&quot;20404&quot; value=&quot;1489065&quot;/&gt;&lt;property id=&quot;20405&quot; value=&quot;1&quot;/&gt;&lt;/object&gt;&lt;/object&gt;&lt;object type=&quot;4&quot; unique_id=&quot;12544&quot;&gt;&lt;/object&gt;&lt;object type=&quot;10&quot; unique_id=&quot;12545&quot;&gt;&lt;object type=&quot;11&quot; unique_id=&quot;12546&quot;&gt;&lt;property id=&quot;20180&quot; value=&quot;1&quot;/&gt;&lt;property id=&quot;20181&quot; value=&quot;1&quot;/&gt;&lt;property id=&quot;20183&quot; value=&quot;1&quot;/&gt;&lt;/object&gt;&lt;object type=&quot;12&quot; unique_id=&quot;12627&quot;&gt;&lt;/objec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1&quot;/&gt;&lt;/TableIndex&gt;&lt;/ShapeTextInfo&gt;"/>
  <p:tag name="HTML_SHAPEINFO" val="&lt;ThreeDShapeInfo&gt;&lt;uuid val=&quot;&quot;/&gt;&lt;isInvalidForFieldText val=&quot;0&quot;/&gt;&lt;Image&gt;&lt;filename val=&quot;C:\Users\jjacobs\AppData\Local\Temp\PR\data\asimages\{A79D16EA-60CA-4503-966D-6B984E35802A}_23.png&quot;/&gt;&lt;left val=&quot;96&quot;/&gt;&lt;top val=&quot;253&quot;/&gt;&lt;width val=&quot;198&quot;/&gt;&lt;height val=&quot;8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B289EDE-5F68-4540-977E-6397BA631D17}&quot;/&gt;&lt;isInvalidForFieldText val=&quot;1&quot;/&gt;&lt;Image&gt;&lt;filename val=&quot;C:\Users\jjacobs\AppData\Local\Temp\PR\data\asimages\{FB289EDE-5F68-4540-977E-6397BA631D17}_23_S.png&quot;/&gt;&lt;left val=&quot;457&quot;/&gt;&lt;top val=&quot;356&quot;/&gt;&lt;width val=&quot;66&quot;/&gt;&lt;height val=&quot;71&quot;/&gt;&lt;hasText val=&quot;0&quot;/&gt;&lt;/Image&gt;&lt;Image&gt;&lt;filename val=&quot;C:\Users\jjacobs\AppData\Local\Temp\PR\data\asimages\{FB289EDE-5F68-4540-977E-6397BA631D17}_23_T.png&quot;/&gt;&lt;left val=&quot;458&quot;/&gt;&lt;top val=&quot;357&quot;/&gt;&lt;width val=&quot;64&quot;/&gt;&lt;height val=&quot;6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ADBFDDAE-D741-44D8-B6E3-5E6C50486BF1}&quot;/&gt;&lt;isInvalidForFieldText val=&quot;1&quot;/&gt;&lt;Image&gt;&lt;filename val=&quot;C:\Users\jjacobs\AppData\Local\Temp\PR\data\asimages\{ADBFDDAE-D741-44D8-B6E3-5E6C50486BF1}_23_S.png&quot;/&gt;&lt;left val=&quot;175&quot;/&gt;&lt;top val=&quot;367&quot;/&gt;&lt;width val=&quot;71&quot;/&gt;&lt;height val=&quot;66&quot;/&gt;&lt;hasText val=&quot;0&quot;/&gt;&lt;/Image&gt;&lt;Image&gt;&lt;filename val=&quot;C:\Users\jjacobs\AppData\Local\Temp\PR\data\asimages\{ADBFDDAE-D741-44D8-B6E3-5E6C50486BF1}_23_T.png&quot;/&gt;&lt;left val=&quot;176&quot;/&gt;&lt;top val=&quot;368&quot;/&gt;&lt;width val=&quot;69&quot;/&gt;&lt;height val=&quot;6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15D5A256-8DA8-4B35-A962-B2058949B448}&quot;/&gt;&lt;isInvalidForFieldText val=&quot;1&quot;/&gt;&lt;Image&gt;&lt;filename val=&quot;C:\Users\jjacobs\AppData\Local\Temp\PR\data\asimages\{15D5A256-8DA8-4B35-A962-B2058949B448}_23_S.png&quot;/&gt;&lt;left val=&quot;178&quot;/&gt;&lt;top val=&quot;142&quot;/&gt;&lt;width val=&quot;66&quot;/&gt;&lt;height val=&quot;71&quot;/&gt;&lt;hasText val=&quot;0&quot;/&gt;&lt;/Image&gt;&lt;Image&gt;&lt;filename val=&quot;C:\Users\jjacobs\AppData\Local\Temp\PR\data\asimages\{15D5A256-8DA8-4B35-A962-B2058949B448}_23_T.png&quot;/&gt;&lt;left val=&quot;178&quot;/&gt;&lt;top val=&quot;143&quot;/&gt;&lt;width val=&quot;65&quot;/&gt;&lt;height val=&quot;69&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quot;/&gt;&lt;isInvalidForFieldText val=&quot;0&quot;/&gt;&lt;Image&gt;&lt;filename val=&quot;C:\Users\jjacobs\AppData\Local\Temp\PR\data\asimages\{2FF6647B-46A4-41DB-900A-AD9A8BB90E9F}_23.png&quot;/&gt;&lt;left val=&quot;317&quot;/&gt;&lt;top val=&quot;156&quot;/&gt;&lt;width val=&quot;78&quot;/&gt;&lt;height val=&quot;51&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4.wav"/>
  <p:tag name="PPSNARRATION" val="24,440473937,M:\Webinar Resources\Webcasts\2018\REO Webinar\REO Prospective Applicant Webinar WFGPS Template Final REO CEO OGM_pptx\Media.ppcx"/>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725C8751-6614-4AD8-99B7-F18E3313FA8D}&quot;/&gt;&lt;isInvalidForFieldText val=&quot;0&quot;/&gt;&lt;Image&gt;&lt;filename val=&quot;C:\Users\jjacobs\AppData\Local\Temp\PR\data\asimages\{725C8751-6614-4AD8-99B7-F18E3313FA8D}_24.png&quot;/&gt;&lt;left val=&quot;48&quot;/&gt;&lt;top val=&quot;28&quot;/&gt;&lt;width val=&quot;627&quot;/&gt;&lt;height val=&quot;83&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49&quot;/&gt;&lt;lineCharCount val=&quot;26&quot;/&gt;&lt;lineCharCount val=&quot;52&quot;/&gt;&lt;lineCharCount val=&quot;29&quot;/&gt;&lt;lineCharCount val=&quot;21&quot;/&gt;&lt;lineCharCount val=&quot;34&quot;/&gt;&lt;lineCharCount val=&quot;18&quot;/&gt;&lt;/TableIndex&gt;&lt;/ShapeTextInfo&gt;"/>
  <p:tag name="HTML_SHAPEINFO" val="&lt;ThreeDShapeInfo&gt;&lt;uuid val=&quot;&quot;/&gt;&lt;isInvalidForFieldText val=&quot;0&quot;/&gt;&lt;Image&gt;&lt;filename val=&quot;C:\Users\jjacobs\AppData\Local\Temp\PR\data\asimages\{7BCF9F84-A52D-4294-B85D-6B39E20B3915}_24.png&quot;/&gt;&lt;left val=&quot;25&quot;/&gt;&lt;top val=&quot;112&quot;/&gt;&lt;width val=&quot;622&quot;/&gt;&lt;height val=&quot;307&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5.wav"/>
  <p:tag name="PPSNARRATION" val="25,440473937,M:\Webinar Resources\Webcasts\2018\REO Webinar\REO Prospective Applicant Webinar WFGPS Template Final REO CEO OGM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C292DA1C-83E1-4398-AF7F-BE279F852171}&quot;/&gt;&lt;isInvalidForFieldText val=&quot;0&quot;/&gt;&lt;Image&gt;&lt;filename val=&quot;C:\Users\jjacobs\AppData\Local\Temp\PR\data\asimages\{C292DA1C-83E1-4398-AF7F-BE279F852171}_25.png&quot;/&gt;&lt;left val=&quot;48&quot;/&gt;&lt;top val=&quot;28&quot;/&gt;&lt;width val=&quot;627&quot;/&gt;&lt;height val=&quot;8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24&quot;/&gt;&lt;lineCharCount val=&quot;16&quot;/&gt;&lt;lineCharCount val=&quot;21&quot;/&gt;&lt;lineCharCount val=&quot;29&quot;/&gt;&lt;lineCharCount val=&quot;20&quot;/&gt;&lt;lineCharCount val=&quot;40&quot;/&gt;&lt;lineCharCount val=&quot;7&quot;/&gt;&lt;/TableIndex&gt;&lt;/ShapeTextInfo&gt;"/>
  <p:tag name="HTML_SHAPEINFO" val="&lt;ThreeDShapeInfo&gt;&lt;uuid val=&quot;&quot;/&gt;&lt;isInvalidForFieldText val=&quot;0&quot;/&gt;&lt;Image&gt;&lt;filename val=&quot;C:\Users\jjacobs\AppData\Local\Temp\PR\data\asimages\{C095613C-AE75-4F88-8BE8-C30A2F8AA646}_25.png&quot;/&gt;&lt;left val=&quot;41&quot;/&gt;&lt;top val=&quot;130&quot;/&gt;&lt;width val=&quot;634&quot;/&gt;&lt;height val=&quot;356&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6.wav"/>
  <p:tag name="PPSNARRATION" val="26,440473937,M:\Webinar Resources\Webcasts\2018\REO Webinar\REO Prospective Applicant Webinar WFGPS Template Final REO CEO OGM_pptx\Media.ppcx"/>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A8289E5C-2650-4B25-B4F4-1E5E362EC08B}&quot;/&gt;&lt;isInvalidForFieldText val=&quot;0&quot;/&gt;&lt;Image&gt;&lt;filename val=&quot;C:\Users\jjacobs\AppData\Local\Temp\PR\data\asimages\{A8289E5C-2650-4B25-B4F4-1E5E362EC08B}_26.png&quot;/&gt;&lt;left val=&quot;34&quot;/&gt;&lt;top val=&quot;30&quot;/&gt;&lt;width val=&quot;627&quot;/&gt;&lt;height val=&quot;54&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6&quot;/&gt;&lt;lineCharCount val=&quot;66&quot;/&gt;&lt;lineCharCount val=&quot;55&quot;/&gt;&lt;lineCharCount val=&quot;23&quot;/&gt;&lt;lineCharCount val=&quot;33&quot;/&gt;&lt;lineCharCount val=&quot;57&quot;/&gt;&lt;lineCharCount val=&quot;33&quot;/&gt;&lt;lineCharCount val=&quot;49&quot;/&gt;&lt;lineCharCount val=&quot;27&quot;/&gt;&lt;lineCharCount val=&quot;28&quot;/&gt;&lt;lineCharCount val=&quot;19&quot;/&gt;&lt;lineCharCount val=&quot;35&quot;/&gt;&lt;lineCharCount val=&quot;22&quot;/&gt;&lt;lineCharCount val=&quot;30&quot;/&gt;&lt;lineCharCount val=&quot;60&quot;/&gt;&lt;lineCharCount val=&quot;41&quot;/&gt;&lt;/TableIndex&gt;&lt;/ShapeTextInfo&gt;"/>
  <p:tag name="HTML_SHAPEINFO" val="&lt;ThreeDShapeInfo&gt;&lt;uuid val=&quot;&quot;/&gt;&lt;isInvalidForFieldText val=&quot;0&quot;/&gt;&lt;Image&gt;&lt;filename val=&quot;C:\Users\jjacobs\AppData\Local\Temp\PR\data\asimages\{2336809F-FC9B-49EF-91F2-FF8B3EEE93ED}_26.png&quot;/&gt;&lt;left val=&quot;34&quot;/&gt;&lt;top val=&quot;95&quot;/&gt;&lt;width val=&quot;595&quot;/&gt;&lt;height val=&quot;396&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7.wav"/>
  <p:tag name="PPSNARRATION" val="27,440473937,M:\Webinar Resources\Webcasts\2018\REO Webinar\REO Prospective Applicant Webinar WFGPS Template Final REO CEO OGM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32D1618-2CFB-4AA6-BE0C-65841A213D05}&quot;/&gt;&lt;isInvalidForFieldText val=&quot;0&quot;/&gt;&lt;Image&gt;&lt;filename val=&quot;C:\Users\jjacobs\AppData\Local\Temp\PR\data\asimages\{F32D1618-2CFB-4AA6-BE0C-65841A213D05}_27.png&quot;/&gt;&lt;left val=&quot;29&quot;/&gt;&lt;top val=&quot;23&quot;/&gt;&lt;width val=&quot;627&quot;/&gt;&lt;height val=&quot;8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2&quot;/&gt;&lt;lineCharCount val=&quot;49&quot;/&gt;&lt;lineCharCount val=&quot;52&quot;/&gt;&lt;lineCharCount val=&quot;10&quot;/&gt;&lt;lineCharCount val=&quot;45&quot;/&gt;&lt;lineCharCount val=&quot;52&quot;/&gt;&lt;lineCharCount val=&quot;56&quot;/&gt;&lt;lineCharCount val=&quot;26&quot;/&gt;&lt;lineCharCount val=&quot;46&quot;/&gt;&lt;lineCharCount val=&quot;56&quot;/&gt;&lt;lineCharCount val=&quot;57&quot;/&gt;&lt;lineCharCount val=&quot;56&quot;/&gt;&lt;lineCharCount val=&quot;12&quot;/&gt;&lt;/TableIndex&gt;&lt;/ShapeTextInfo&gt;"/>
  <p:tag name="HTML_SHAPEINFO" val="&lt;ThreeDShapeInfo&gt;&lt;uuid val=&quot;&quot;/&gt;&lt;isInvalidForFieldText val=&quot;0&quot;/&gt;&lt;Image&gt;&lt;filename val=&quot;C:\Users\jjacobs\AppData\Local\Temp\PR\data\asimages\{3690D1A2-D301-4820-9541-6556929F441C}_27.png&quot;/&gt;&lt;left val=&quot;21&quot;/&gt;&lt;top val=&quot;105&quot;/&gt;&lt;width val=&quot;624&quot;/&gt;&lt;height val=&quot;35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8.wav"/>
  <p:tag name="PPSNARRATION" val="28,440473937,M:\Webinar Resources\Webcasts\2018\REO Webinar\REO Prospective Applicant Webinar WFGPS Template Final REO CEO OGM_pptx\Media.ppcx"/>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ADAED3C7-C60C-40D9-937D-F04C5C65D13F}&quot;/&gt;&lt;isInvalidForFieldText val=&quot;0&quot;/&gt;&lt;Image&gt;&lt;filename val=&quot;C:\Users\jjacobs\AppData\Local\Temp\PR\data\asimages\{ADAED3C7-C60C-40D9-937D-F04C5C65D13F}_28.png&quot;/&gt;&lt;left val=&quot;48&quot;/&gt;&lt;top val=&quot;28&quot;/&gt;&lt;width val=&quot;627&quot;/&gt;&lt;height val=&quot;8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4&quot;/&gt;&lt;lineCharCount val=&quot;55&quot;/&gt;&lt;lineCharCount val=&quot;42&quot;/&gt;&lt;lineCharCount val=&quot;60&quot;/&gt;&lt;lineCharCount val=&quot;58&quot;/&gt;&lt;lineCharCount val=&quot;60&quot;/&gt;&lt;lineCharCount val=&quot;64&quot;/&gt;&lt;lineCharCount val=&quot;41&quot;/&gt;&lt;lineCharCount val=&quot;61&quot;/&gt;&lt;lineCharCount val=&quot;59&quot;/&gt;&lt;lineCharCount val=&quot;52&quot;/&gt;&lt;/TableIndex&gt;&lt;/ShapeTextInfo&gt;"/>
  <p:tag name="HTML_SHAPEINFO" val="&lt;ThreeDShapeInfo&gt;&lt;uuid val=&quot;&quot;/&gt;&lt;isInvalidForFieldText val=&quot;0&quot;/&gt;&lt;Image&gt;&lt;filename val=&quot;C:\Users\jjacobs\AppData\Local\Temp\PR\data\asimages\{90B73B9A-7A32-4A8A-AEEF-A14B9F6D31C3}_28.png&quot;/&gt;&lt;left val=&quot;45&quot;/&gt;&lt;top val=&quot;134&quot;/&gt;&lt;width val=&quot;630&quot;/&gt;&lt;height val=&quot;35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3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9.wav"/>
  <p:tag name="PPSNARRATION" val="29,440473937,M:\Webinar Resources\Webcasts\2018\REO Webinar\REO Prospective Applicant Webinar WFGPS Template Final REO CEO OGM_pptx\Media.ppcx"/>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4957DA0F-4449-43F3-984B-EDBFE833B27E}&quot;/&gt;&lt;isInvalidForFieldText val=&quot;0&quot;/&gt;&lt;Image&gt;&lt;filename val=&quot;C:\Users\jjacobs\AppData\Local\Temp\PR\data\asimages\{4957DA0F-4449-43F3-984B-EDBFE833B27E}_29.png&quot;/&gt;&lt;left val=&quot;48&quot;/&gt;&lt;top val=&quot;28&quot;/&gt;&lt;width val=&quot;627&quot;/&gt;&lt;height val=&quot;8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62&quot;/&gt;&lt;lineCharCount val=&quot;51&quot;/&gt;&lt;lineCharCount val=&quot;61&quot;/&gt;&lt;lineCharCount val=&quot;65&quot;/&gt;&lt;lineCharCount val=&quot;35&quot;/&gt;&lt;/TableIndex&gt;&lt;/ShapeTextInfo&gt;"/>
  <p:tag name="HTML_SHAPEINFO" val="&lt;ThreeDShapeInfo&gt;&lt;uuid val=&quot;&quot;/&gt;&lt;isInvalidForFieldText val=&quot;0&quot;/&gt;&lt;Image&gt;&lt;filename val=&quot;C:\Users\jjacobs\AppData\Local\Temp\PR\data\asimages\{F5DF9BD2-10A0-4486-81AD-11CFC1C8EAFA}_29.png&quot;/&gt;&lt;left val=&quot;38&quot;/&gt;&lt;top val=&quot;114&quot;/&gt;&lt;width val=&quot;633&quot;/&gt;&lt;height val=&quot;35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jacobs\AppData\Local\Temp\PR\data\asimages\{8D6A9CAB-CB4C-4AF9-A410-645B16230EE7}_29.png&quot;/&gt;&lt;left val=&quot;493&quot;/&gt;&lt;top val=&quot;349&quot;/&gt;&lt;width val=&quot;141&quot;/&gt;&lt;height val=&quot;3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jjacobs\AppData\Local\Temp\PR\data\asimages\{1391B57D-1CCB-44F4-98B2-C3DB08F063B3}_29.png&quot;/&gt;&lt;left val=&quot;493&quot;/&gt;&lt;top val=&quot;397&quot;/&gt;&lt;width val=&quot;141&quot;/&gt;&lt;height val=&quot;3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jjacobs\AppData\Local\Temp\PR\data\asimages\{44E5679C-36D8-49D1-889F-8C79D1D1A4FF}_29.png&quot;/&gt;&lt;left val=&quot;186&quot;/&gt;&lt;top val=&quot;450&quot;/&gt;&lt;width val=&quot;64&quot;/&gt;&lt;height val=&quot;3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quot;/&gt;&lt;isInvalidForFieldText val=&quot;0&quot;/&gt;&lt;Image&gt;&lt;filename val=&quot;C:\Users\jjacobs\AppData\Local\Temp\PR\data\asimages\{3A68ABDD-68D3-4E11-B98F-A5244B3F721E}_29.png&quot;/&gt;&lt;left val=&quot;320&quot;/&gt;&lt;top val=&quot;452&quot;/&gt;&lt;width val=&quot;126&quot;/&gt;&lt;height val=&quot;3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jjacobs\AppData\Local\Temp\PR\data\asimages\{88177850-0050-45DF-8D02-139A95C21AF8}_29.png&quot;/&gt;&lt;left val=&quot;160&quot;/&gt;&lt;top val=&quot;326&quot;/&gt;&lt;width val=&quot;58&quot;/&gt;&lt;height val=&quot;39&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jjacobs\AppData\Local\Temp\PR\data\asimages\{A8AC5231-74A9-42CA-A961-A238AEBCE29F}_29.png&quot;/&gt;&lt;left val=&quot;216&quot;/&gt;&lt;top val=&quot;326&quot;/&gt;&lt;width val=&quot;64&quot;/&gt;&lt;height val=&quot;3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jjacobs\AppData\Local\Temp\PR\data\asimages\{137E236C-7B4B-4AB3-BDFE-8D2899DC8803}_29.png&quot;/&gt;&lt;left val=&quot;306&quot;/&gt;&lt;top val=&quot;356&quot;/&gt;&lt;width val=&quot;64&quot;/&gt;&lt;height val=&quot;3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jjacobs\AppData\Local\Temp\PR\data\asimages\{D0F72F44-F14D-4D87-B687-AE775C615A70}_29.png&quot;/&gt;&lt;left val=&quot;354&quot;/&gt;&lt;top val=&quot;369&quot;/&gt;&lt;width val=&quot;64&quot;/&gt;&lt;height val=&quot;3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0.wav"/>
  <p:tag name="PPSNARRATION" val="30,440473937,M:\Webinar Resources\Webcasts\2018\REO Webinar\REO Prospective Applicant Webinar WFGPS Template Final REO CEO OGM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C5D391D3-75E0-461F-A680-1A80617E5D74}&quot;/&gt;&lt;isInvalidForFieldText val=&quot;0&quot;/&gt;&lt;Image&gt;&lt;filename val=&quot;C:\Users\jjacobs\AppData\Local\Temp\PR\data\asimages\{C5D391D3-75E0-461F-A680-1A80617E5D74}_30.png&quot;/&gt;&lt;left val=&quot;48&quot;/&gt;&lt;top val=&quot;28&quot;/&gt;&lt;width val=&quot;627&quot;/&gt;&lt;height val=&quot;8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1&quot;/&gt;&lt;lineCharCount val=&quot;12&quot;/&gt;&lt;lineCharCount val=&quot;31&quot;/&gt;&lt;lineCharCount val=&quot;10&quot;/&gt;&lt;lineCharCount val=&quot;40&quot;/&gt;&lt;lineCharCount val=&quot;40&quot;/&gt;&lt;lineCharCount val=&quot;33&quot;/&gt;&lt;lineCharCount val=&quot;10&quot;/&gt;&lt;/TableIndex&gt;&lt;/ShapeTextInfo&gt;"/>
  <p:tag name="HTML_SHAPEINFO" val="&lt;ThreeDShapeInfo&gt;&lt;uuid val=&quot;&quot;/&gt;&lt;isInvalidForFieldText val=&quot;0&quot;/&gt;&lt;Image&gt;&lt;filename val=&quot;C:\Users\jjacobs\AppData\Local\Temp\PR\data\asimages\{FB6878F5-B114-4560-B139-5FC6DC50E035}_30.png&quot;/&gt;&lt;left val=&quot;39&quot;/&gt;&lt;top val=&quot;129&quot;/&gt;&lt;width val=&quot;657&quot;/&gt;&lt;height val=&quot;35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1.wav"/>
  <p:tag name="PPSNARRATION" val="31,440473937,M:\Webinar Resources\Webcasts\2018\REO Webinar\REO Prospective Applicant Webinar WFGPS Template Final REO CEO OGM_pptx\Media.ppcx"/>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B628F1C9-25A6-4D87-8798-5BD6EF57AB1F}&quot;/&gt;&lt;isInvalidForFieldText val=&quot;0&quot;/&gt;&lt;Image&gt;&lt;filename val=&quot;C:\Users\jjacobs\AppData\Local\Temp\PR\data\asimages\{B628F1C9-25A6-4D87-8798-5BD6EF57AB1F}_31.png&quot;/&gt;&lt;left val=&quot;48&quot;/&gt;&lt;top val=&quot;28&quot;/&gt;&lt;width val=&quot;627&quot;/&gt;&lt;height val=&quot;8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7&quot;/&gt;&lt;lineCharCount val=&quot;37&quot;/&gt;&lt;lineCharCount val=&quot;29&quot;/&gt;&lt;/TableIndex&gt;&lt;/ShapeTextInfo&gt;"/>
  <p:tag name="HTML_SHAPEINFO" val="&lt;ThreeDShapeInfo&gt;&lt;uuid val=&quot;&quot;/&gt;&lt;isInvalidForFieldText val=&quot;0&quot;/&gt;&lt;Image&gt;&lt;filename val=&quot;C:\Users\jjacobs\AppData\Local\Temp\PR\data\asimages\{1B15E879-F188-4FF0-958E-8E9045745AC8}_31.png&quot;/&gt;&lt;left val=&quot;41&quot;/&gt;&lt;top val=&quot;118&quot;/&gt;&lt;width val=&quot;620&quot;/&gt;&lt;height val=&quot;150&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2.wav"/>
  <p:tag name="PPSNARRATION" val="32,440473937,M:\Webinar Resources\Webcasts\2018\REO Webinar\REO Prospective Applicant Webinar WFGPS Template Final REO CEO OGM_pptx\Media.ppcx"/>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FF830647-5F68-44F9-BBAC-EA9EBF8120C5}&quot;/&gt;&lt;isInvalidForFieldText val=&quot;0&quot;/&gt;&lt;Image&gt;&lt;filename val=&quot;C:\Users\jjacobs\AppData\Local\Temp\PR\data\asimages\{FF830647-5F68-44F9-BBAC-EA9EBF8120C5}_32.png&quot;/&gt;&lt;left val=&quot;37&quot;/&gt;&lt;top val=&quot;13&quot;/&gt;&lt;width val=&quot;627&quot;/&gt;&lt;height val=&quot;8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52&quot;/&gt;&lt;lineCharCount val=&quot;44&quot;/&gt;&lt;lineCharCount val=&quot;58&quot;/&gt;&lt;lineCharCount val=&quot;61&quot;/&gt;&lt;lineCharCount val=&quot;58&quot;/&gt;&lt;lineCharCount val=&quot;11&quot;/&gt;&lt;lineCharCount val=&quot;60&quot;/&gt;&lt;lineCharCount val=&quot;55&quot;/&gt;&lt;lineCharCount val=&quot;58&quot;/&gt;&lt;lineCharCount val=&quot;59&quot;/&gt;&lt;lineCharCount val=&quot;55&quot;/&gt;&lt;lineCharCount val=&quot;58&quot;/&gt;&lt;lineCharCount val=&quot;59&quot;/&gt;&lt;/TableIndex&gt;&lt;/ShapeTextInfo&gt;"/>
  <p:tag name="HTML_SHAPEINFO" val="&lt;ThreeDShapeInfo&gt;&lt;uuid val=&quot;&quot;/&gt;&lt;isInvalidForFieldText val=&quot;0&quot;/&gt;&lt;Image&gt;&lt;filename val=&quot;C:\Users\jjacobs\AppData\Local\Temp\PR\data\asimages\{564F8206-BD5E-47C8-BCD2-F753DBD69481}_32.png&quot;/&gt;&lt;left val=&quot;20&quot;/&gt;&lt;top val=&quot;110&quot;/&gt;&lt;width val=&quot;626&quot;/&gt;&lt;height val=&quot;374&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3.wav"/>
  <p:tag name="PPSNARRATION" val="33,440473937,M:\Webinar Resources\Webcasts\2018\REO Webinar\REO Prospective Applicant Webinar WFGPS Template Final REO CEO OGM_pptx\Media.ppcx"/>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29&quot;/&gt;&lt;lineCharCount val=&quot;25&quot;/&gt;&lt;lineCharCount val=&quot;21&quot;/&gt;&lt;lineCharCount val=&quot;12&quot;/&gt;&lt;/TableIndex&gt;&lt;/ShapeTextInfo&gt;"/>
  <p:tag name="PRESENTER_SHAPEINFO" val="&lt;ThreeDShapeInfo&gt;&lt;uuid val=&quot;{FDB947AA-FC7A-4A63-9284-A38E814ACDF6}&quot;/&gt;&lt;isInvalidForFieldText val=&quot;0&quot;/&gt;&lt;Image&gt;&lt;filename val=&quot;C:\Users\jjacobs\AppData\Local\Temp\PR\data\asimages\{FDB947AA-FC7A-4A63-9284-A38E814ACDF6}_33.png&quot;/&gt;&lt;left val=&quot;359&quot;/&gt;&lt;top val=&quot;87&quot;/&gt;&lt;width val=&quot;292&quot;/&gt;&lt;height val=&quot;40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4&quot;/&gt;&lt;lineCharCount val=&quot;33&quot;/&gt;&lt;lineCharCount val=&quot;26&quot;/&gt;&lt;lineCharCount val=&quot;29&quot;/&gt;&lt;/TableIndex&gt;&lt;/ShapeTextInfo&gt;"/>
  <p:tag name="HTML_SHAPEINFO" val="&lt;ThreeDShapeInfo&gt;&lt;uuid val=&quot;&quot;/&gt;&lt;isInvalidForFieldText val=&quot;0&quot;/&gt;&lt;Image&gt;&lt;filename val=&quot;C:\Users\jjacobs\AppData\Local\Temp\PR\data\asimages\{A762CE74-9455-4B88-B955-DB48CA4297FC}_33.png&quot;/&gt;&lt;left val=&quot;355&quot;/&gt;&lt;top val=&quot;111&quot;/&gt;&lt;width val=&quot;334&quot;/&gt;&lt;height val=&quot;103&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4&quot;/&gt;&lt;/TableIndex&gt;&lt;/ShapeTextInfo&gt;"/>
  <p:tag name="PRESENTER_SHAPEINFO" val="&lt;ThreeDShapeInfo&gt;&lt;uuid val=&quot;{58631F33-FF6D-4A9B-A82C-491FE2655CFD}&quot;/&gt;&lt;isInvalidForFieldText val=&quot;0&quot;/&gt;&lt;Image&gt;&lt;filename val=&quot;C:\Users\jjacobs\AppData\Local\Temp\PR\data\asimages\{58631F33-FF6D-4A9B-A82C-491FE2655CFD}_33.png&quot;/&gt;&lt;left val=&quot;-125&quot;/&gt;&lt;top val=&quot;53&quot;/&gt;&lt;width val=&quot;18&quot;/&gt;&lt;height val=&quot;1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4.wav"/>
  <p:tag name="PPSNARRATION" val="34,440473937,M:\Webinar Resources\Webcasts\2018\REO Webinar\REO Prospective Applicant Webinar WFGPS Template Final REO CEO OGM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3082F2B0-DA19-4FAE-8C22-EA410EE6F99D}&quot;/&gt;&lt;isInvalidForFieldText val=&quot;0&quot;/&gt;&lt;Image&gt;&lt;filename val=&quot;C:\Users\jjacobs\AppData\Local\Temp\PR\data\asimages\{3082F2B0-DA19-4FAE-8C22-EA410EE6F99D}_34.png&quot;/&gt;&lt;left val=&quot;-91&quot;/&gt;&lt;top val=&quot;58&quot;/&gt;&lt;width val=&quot;27&quot;/&gt;&lt;height val=&quot;1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7&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9&quot;/&gt;&lt;lineCharCount val=&quot;13&quot;/&gt;&lt;lineCharCount val=&quot;6&quot;/&gt;&lt;lineCharCount val=&quot;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677D3170-1CF7-441E-A287-CD14D5205915}&quot;/&gt;&lt;isInvalidForFieldText val=&quot;0&quot;/&gt;&lt;Image&gt;&lt;filename val=&quot;C:\Users\jjacobs\AppData\Local\Temp\PR\data\asimages\{677D3170-1CF7-441E-A287-CD14D5205915}_MtorLt.png&quot;/&gt;&lt;left val=&quot;48&quot;/&gt;&lt;top val=&quot;28&quot;/&gt;&lt;width val=&quot;627&quot;/&gt;&lt;height val=&quot;8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wav"/>
  <p:tag name="PPSNARRATION" val="1,440473937,M:\Webinar Resources\Webcasts\2018\REO Webinar\REO Prospective Applicant Webinar WFGPS Template Final REO CEO OGM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jacobs\AppData\Local\Temp\PR\data\asimages\{DAE5DFFF-F7A4-4C44-B695-0C1FBF745586}_1.png&quot;/&gt;&lt;left val=&quot;124&quot;/&gt;&lt;top val=&quot;8&quot;/&gt;&lt;width val=&quot;175&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28&quot;/&gt;&lt;lineCharCount val=&quot;15&quot;/&gt;&lt;lineCharCount val=&quot;29&quot;/&gt;&lt;/TableIndex&gt;&lt;/ShapeTextInfo&gt;"/>
  <p:tag name="PRESENTER_SHAPEINFO" val="&lt;ThreeDShapeInfo&gt;&lt;uuid val=&quot;{2A7C4D81-DAA2-4020-9367-1C83C1C5850F}&quot;/&gt;&lt;isInvalidForFieldText val=&quot;0&quot;/&gt;&lt;Image&gt;&lt;filename val=&quot;C:\Users\jjacobs\AppData\Local\Temp\PR\data\asimages\{2A7C4D81-DAA2-4020-9367-1C83C1C5850F}_1.png&quot;/&gt;&lt;left val=&quot;-13&quot;/&gt;&lt;top val=&quot;117&quot;/&gt;&lt;width val=&quot;721&quot;/&gt;&lt;height val=&quot;188&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28&quot;/&gt;&lt;/TableIndex&gt;&lt;/ShapeTextInfo&gt;"/>
  <p:tag name="HTML_SHAPEINFO" val="&lt;ThreeDShapeInfo&gt;&lt;uuid val=&quot;&quot;/&gt;&lt;isInvalidForFieldText val=&quot;0&quot;/&gt;&lt;Image&gt;&lt;filename val=&quot;C:\Users\jjacobs\AppData\Local\Temp\PR\data\asimages\{66A7AB3B-51E4-43DC-B119-6549AE528361}_1.png&quot;/&gt;&lt;left val=&quot;287&quot;/&gt;&lt;top val=&quot;347&quot;/&gt;&lt;width val=&quot;378&quot;/&gt;&lt;height val=&quot;11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wav"/>
  <p:tag name="PPSNARRATION" val="2,440473937,M:\Webinar Resources\Webcasts\2018\REO Webinar\REO Prospective Applicant Webinar WFGPS Template Final REO CEO OGM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3655F306-1951-40ED-9B09-72C451BD2273}&quot;/&gt;&lt;isInvalidForFieldText val=&quot;0&quot;/&gt;&lt;Image&gt;&lt;filename val=&quot;C:\Users\jjacobs\AppData\Local\Temp\PR\data\asimages\{3655F306-1951-40ED-9B09-72C451BD2273}_2.png&quot;/&gt;&lt;left val=&quot;35&quot;/&gt;&lt;top val=&quot;16&quot;/&gt;&lt;width val=&quot;545&quot;/&gt;&lt;height val=&quot;6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7&quot;/&gt;&lt;lineCharCount val=&quot;30&quot;/&gt;&lt;lineCharCount val=&quot;24&quot;/&gt;&lt;lineCharCount val=&quot;24&quot;/&gt;&lt;/TableIndex&gt;&lt;/ShapeTextInfo&gt;"/>
  <p:tag name="PRESENTER_SHAPEINFO" val="&lt;ThreeDShapeInfo&gt;&lt;uuid val=&quot;{EB31765D-BE22-47B0-8F54-AF228CDBB12C}&quot;/&gt;&lt;isInvalidForFieldText val=&quot;0&quot;/&gt;&lt;Image&gt;&lt;filename val=&quot;C:\Users\jjacobs\AppData\Local\Temp\PR\data\asimages\{EB31765D-BE22-47B0-8F54-AF228CDBB12C}_2.png&quot;/&gt;&lt;left val=&quot;135&quot;/&gt;&lt;top val=&quot;334&quot;/&gt;&lt;width val=&quot;314&quot;/&gt;&lt;height val=&quot;14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7&quot;/&gt;&lt;lineCharCount val=&quot;23&quot;/&gt;&lt;lineCharCount val=&quot;24&quot;/&gt;&lt;/TableIndex&gt;&lt;/ShapeTextInfo&gt;"/>
  <p:tag name="PRESENTER_SHAPEINFO" val="&lt;ThreeDShapeInfo&gt;&lt;uuid val=&quot;{F6F61B93-FE7D-4DEE-A25F-66AFDE6C42D9}&quot;/&gt;&lt;isInvalidForFieldText val=&quot;0&quot;/&gt;&lt;Image&gt;&lt;filename val=&quot;C:\Users\jjacobs\AppData\Local\Temp\PR\data\asimages\{F6F61B93-FE7D-4DEE-A25F-66AFDE6C42D9}_2.png&quot;/&gt;&lt;left val=&quot;331&quot;/&gt;&lt;top val=&quot;204&quot;/&gt;&lt;width val=&quot;314&quot;/&gt;&lt;height val=&quot;14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3.wav"/>
  <p:tag name="PPSNARRATION" val="3,440473937,M:\Webinar Resources\Webcasts\2018\REO Webinar\REO Prospective Applicant Webinar WFGPS Template Final REO CEO OGM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4&quot;/&gt;&lt;/TableIndex&gt;&lt;/ShapeTextInfo&gt;"/>
  <p:tag name="PRESENTER_SHAPEINFO" val="&lt;ThreeDShapeInfo&gt;&lt;uuid val=&quot;{14BBADC6-DA50-46BE-B042-D8D80F1BB919}&quot;/&gt;&lt;isInvalidForFieldText val=&quot;0&quot;/&gt;&lt;Image&gt;&lt;filename val=&quot;C:\Users\jjacobs\AppData\Local\Temp\PR\data\asimages\{14BBADC6-DA50-46BE-B042-D8D80F1BB919}_3.png&quot;/&gt;&lt;left val=&quot;48&quot;/&gt;&lt;top val=&quot;28&quot;/&gt;&lt;width val=&quot;627&quot;/&gt;&lt;height val=&quot;8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23&quot;/&gt;&lt;lineCharCount val=&quot;14&quot;/&gt;&lt;lineCharCount val=&quot;1&quot;/&gt;&lt;lineCharCount val=&quot;36&quot;/&gt;&lt;lineCharCount val=&quot;26&quot;/&gt;&lt;lineCharCount val=&quot;1&quot;/&gt;&lt;lineCharCount val=&quot;15&quot;/&gt;&lt;/TableIndex&gt;&lt;/ShapeTextInfo&gt;"/>
  <p:tag name="HTML_SHAPEINFO" val="&lt;ThreeDShapeInfo&gt;&lt;uuid val=&quot;&quot;/&gt;&lt;isInvalidForFieldText val=&quot;0&quot;/&gt;&lt;Image&gt;&lt;filename val=&quot;C:\Users\jjacobs\AppData\Local\Temp\PR\data\asimages\{A93DDA55-C1B1-43F4-BF39-D1BD70D8A5C4}_3.png&quot;/&gt;&lt;left val=&quot;17&quot;/&gt;&lt;top val=&quot;101&quot;/&gt;&lt;width val=&quot;599&quot;/&gt;&lt;height val=&quot;39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4.wav"/>
  <p:tag name="PPSNARRATION" val="4,440473937,M:\Webinar Resources\Webcasts\2018\REO Webinar\REO Prospective Applicant Webinar WFGPS Template Final REO CEO OGM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2&quot;/&gt;&lt;/TableIndex&gt;&lt;/ShapeTextInfo&gt;"/>
  <p:tag name="PRESENTER_SHAPEINFO" val="&lt;ThreeDShapeInfo&gt;&lt;uuid val=&quot;{536E4406-70F0-4710-9FAD-CDA4A582DF3B}&quot;/&gt;&lt;isInvalidForFieldText val=&quot;0&quot;/&gt;&lt;Image&gt;&lt;filename val=&quot;C:\Users\jjacobs\AppData\Local\Temp\PR\data\asimages\{536E4406-70F0-4710-9FAD-CDA4A582DF3B}_4.png&quot;/&gt;&lt;left val=&quot;48&quot;/&gt;&lt;top val=&quot;65&quot;/&gt;&lt;width val=&quot;620&quot;/&gt;&lt;height val=&quot;22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5.wav"/>
  <p:tag name="PPSNARRATION" val="5,440473937,M:\Webinar Resources\Webcasts\2018\REO Webinar\REO Prospective Applicant Webinar WFGPS Template Final REO CEO OGM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 name="PRESENTER_SHAPEINFO" val="&lt;ThreeDShapeInfo&gt;&lt;uuid val=&quot;{1B726421-769C-4EEB-B5E8-BD094D942C8D}&quot;/&gt;&lt;isInvalidForFieldText val=&quot;0&quot;/&gt;&lt;Image&gt;&lt;filename val=&quot;C:\Users\jjacobs\AppData\Local\Temp\PR\data\asimages\{1B726421-769C-4EEB-B5E8-BD094D942C8D}_5.png&quot;/&gt;&lt;left val=&quot;68&quot;/&gt;&lt;top val=&quot;27&quot;/&gt;&lt;width val=&quot;582&quot;/&gt;&lt;height val=&quot;6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1&quot;/&gt;&lt;lineCharCount val=&quot;31&quot;/&gt;&lt;lineCharCount val=&quot;11&quot;/&gt;&lt;lineCharCount val=&quot;35&quot;/&gt;&lt;lineCharCount val=&quot;11&quot;/&gt;&lt;lineCharCount val=&quot;18&quot;/&gt;&lt;lineCharCount val=&quot;37&quot;/&gt;&lt;/TableIndex&gt;&lt;/ShapeTextInfo&gt;"/>
  <p:tag name="HTML_SHAPEINFO" val="&lt;ThreeDShapeInfo&gt;&lt;uuid val=&quot;&quot;/&gt;&lt;isInvalidForFieldText val=&quot;0&quot;/&gt;&lt;Image&gt;&lt;filename val=&quot;C:\Users\jjacobs\AppData\Local\Temp\PR\data\asimages\{A78170AB-EAE3-4754-BCFB-1DBE82C29ABA}_5.png&quot;/&gt;&lt;left val=&quot;39&quot;/&gt;&lt;top val=&quot;105&quot;/&gt;&lt;width val=&quot;611&quot;/&gt;&lt;height val=&quot;369&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6.wav"/>
  <p:tag name="PPSNARRATION" val="6,440473937,M:\Webinar Resources\Webcasts\2018\REO Webinar\REO Prospective Applicant Webinar WFGPS Template Final REO CEO OGM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AE47D232-B929-4FEF-9F10-74B7BD6FDDED}&quot;/&gt;&lt;isInvalidForFieldText val=&quot;0&quot;/&gt;&lt;Image&gt;&lt;filename val=&quot;C:\Users\jjacobs\AppData\Local\Temp\PR\data\asimages\{AE47D232-B929-4FEF-9F10-74B7BD6FDDED}_6.png&quot;/&gt;&lt;left val=&quot;48&quot;/&gt;&lt;top val=&quot;28&quot;/&gt;&lt;width val=&quot;627&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1&quot;/&gt;&lt;lineCharCount val=&quot;43&quot;/&gt;&lt;lineCharCount val=&quot;42&quot;/&gt;&lt;lineCharCount val=&quot;57&quot;/&gt;&lt;lineCharCount val=&quot;1&quot;/&gt;&lt;lineCharCount val=&quot;15&quot;/&gt;&lt;lineCharCount val=&quot;33&quot;/&gt;&lt;lineCharCount val=&quot;16&quot;/&gt;&lt;/TableIndex&gt;&lt;/ShapeTextInfo&gt;"/>
  <p:tag name="HTML_SHAPEINFO" val="&lt;ThreeDShapeInfo&gt;&lt;uuid val=&quot;&quot;/&gt;&lt;isInvalidForFieldText val=&quot;0&quot;/&gt;&lt;Image&gt;&lt;filename val=&quot;C:\Users\jjacobs\AppData\Local\Temp\PR\data\asimages\{D9B727BB-2C6B-48DC-88EE-B63D89BBC4AB}_6.png&quot;/&gt;&lt;left val=&quot;43&quot;/&gt;&lt;top val=&quot;136&quot;/&gt;&lt;width val=&quot;632&quot;/&gt;&lt;height val=&quot;35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7.wav"/>
  <p:tag name="PPSNARRATION" val="7,440473937,M:\Webinar Resources\Webcasts\2018\REO Webinar\REO Prospective Applicant Webinar WFGPS Template Final REO CEO OGM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794F53F8-B7D0-4D56-80CF-C7899EEFFCE9}&quot;/&gt;&lt;isInvalidForFieldText val=&quot;0&quot;/&gt;&lt;Image&gt;&lt;filename val=&quot;C:\Users\jjacobs\AppData\Local\Temp\PR\data\asimages\{794F53F8-B7D0-4D56-80CF-C7899EEFFCE9}_7.png&quot;/&gt;&lt;left val=&quot;46&quot;/&gt;&lt;top val=&quot;18&quot;/&gt;&lt;width val=&quot;627&quot;/&gt;&lt;height val=&quot;83&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56&quot;/&gt;&lt;lineCharCount val=&quot;18&quot;/&gt;&lt;lineCharCount val=&quot;1&quot;/&gt;&lt;lineCharCount val=&quot;59&quot;/&gt;&lt;lineCharCount val=&quot;57&quot;/&gt;&lt;lineCharCount val=&quot;11&quot;/&gt;&lt;lineCharCount val=&quot;33&quot;/&gt;&lt;lineCharCount val=&quot;37&quot;/&gt;&lt;lineCharCount val=&quot;1&quot;/&gt;&lt;lineCharCount val=&quot;62&quot;/&gt;&lt;lineCharCount val=&quot;3&quot;/&gt;&lt;/TableIndex&gt;&lt;/ShapeTextInfo&gt;"/>
  <p:tag name="HTML_SHAPEINFO" val="&lt;ThreeDShapeInfo&gt;&lt;uuid val=&quot;&quot;/&gt;&lt;isInvalidForFieldText val=&quot;0&quot;/&gt;&lt;Image&gt;&lt;filename val=&quot;C:\Users\jjacobs\AppData\Local\Temp\PR\data\asimages\{3092CBBE-0D72-4725-A3B1-A39AEE98FF7C}_7.png&quot;/&gt;&lt;left val=&quot;26&quot;/&gt;&lt;top val=&quot;112&quot;/&gt;&lt;width val=&quot;637&quot;/&gt;&lt;height val=&quot;35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8.wav"/>
  <p:tag name="PPSNARRATION" val="8,440473937,M:\Webinar Resources\Webcasts\2018\REO Webinar\REO Prospective Applicant Webinar WFGPS Template Final REO CEO OGM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PRESENTER_SHAPEINFO" val="&lt;ThreeDShapeInfo&gt;&lt;uuid val=&quot;{32310DED-57BB-42E1-8C2D-998B21BF140E}&quot;/&gt;&lt;isInvalidForFieldText val=&quot;0&quot;/&gt;&lt;Image&gt;&lt;filename val=&quot;C:\Users\jjacobs\AppData\Local\Temp\PR\data\asimages\{32310DED-57BB-42E1-8C2D-998B21BF140E}_8.png&quot;/&gt;&lt;left val=&quot;48&quot;/&gt;&lt;top val=&quot;28&quot;/&gt;&lt;width val=&quot;627&quot;/&gt;&lt;height val=&quot;8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53&quot;/&gt;&lt;lineCharCount val=&quot;20&quot;/&gt;&lt;lineCharCount val=&quot;39&quot;/&gt;&lt;lineCharCount val=&quot;53&quot;/&gt;&lt;lineCharCount val=&quot;34&quot;/&gt;&lt;lineCharCount val=&quot;43&quot;/&gt;&lt;lineCharCount val=&quot;55&quot;/&gt;&lt;lineCharCount val=&quot;10&quot;/&gt;&lt;/TableIndex&gt;&lt;/ShapeTextInfo&gt;"/>
  <p:tag name="HTML_SHAPEINFO" val="&lt;ThreeDShapeInfo&gt;&lt;uuid val=&quot;&quot;/&gt;&lt;isInvalidForFieldText val=&quot;0&quot;/&gt;&lt;Image&gt;&lt;filename val=&quot;C:\Users\jjacobs\AppData\Local\Temp\PR\data\asimages\{AEDFE34B-76E6-44E2-9B81-79B169D04DF3}_8.png&quot;/&gt;&lt;left val=&quot;41&quot;/&gt;&lt;top val=&quot;136&quot;/&gt;&lt;width val=&quot;634&quot;/&gt;&lt;height val=&quot;35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9.wav"/>
  <p:tag name="PPSNARRATION" val="9,440473937,M:\Webinar Resources\Webcasts\2018\REO Webinar\REO Prospective Applicant Webinar WFGPS Template Final REO CEO OGM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35A50642-F11E-4B7C-B382-5BDB27A5D498}&quot;/&gt;&lt;isInvalidForFieldText val=&quot;0&quot;/&gt;&lt;Image&gt;&lt;filename val=&quot;C:\Users\jjacobs\AppData\Local\Temp\PR\data\asimages\{35A50642-F11E-4B7C-B382-5BDB27A5D498}_9.png&quot;/&gt;&lt;left val=&quot;39&quot;/&gt;&lt;top val=&quot;-6&quot;/&gt;&lt;width val=&quot;627&quot;/&gt;&lt;height val=&quot;8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jacobs\AppData\Local\Temp\PR\data\asimages\{5C026BEE-38C0-4848-96D6-C48E51D435B2}_9.png&quot;/&gt;&lt;left val=&quot;80&quot;/&gt;&lt;top val=&quot;83&quot;/&gt;&lt;width val=&quot;544&quot;/&gt;&lt;height val=&quot;38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3&quot;/&gt;&lt;lineCharCount val=&quot;7&quot;/&gt;&lt;lineCharCount val=&quot;8&quot;/&gt;&lt;lineCharCount val=&quot;1&quot;/&gt;&lt;/TableIndex&gt;&lt;TableIndex row=&quot;2&quot; col=&quot;1&quot;&gt;&lt;linesCount val=&quot;2&quot;/&gt;&lt;lineCharCount val=&quot;18&quot;/&gt;&lt;lineCharCount val=&quot;44&quot;/&gt;&lt;/TableIndex&gt;&lt;TableIndex row=&quot;2&quot; col=&quot;2&quot;&gt;&lt;linesCount val=&quot;2&quot;/&gt;&lt;lineCharCount val=&quot;3&quot;/&gt;&lt;lineCharCount val=&quot;1&quot;/&gt;&lt;/TableIndex&gt;&lt;TableIndex row=&quot;3&quot; col=&quot;1&quot;&gt;&lt;linesCount val=&quot;2&quot;/&gt;&lt;lineCharCount val=&quot;26&quot;/&gt;&lt;lineCharCount val=&quot;44&quot;/&gt;&lt;/TableIndex&gt;&lt;TableIndex row=&quot;3&quot; col=&quot;2&quot;&gt;&lt;linesCount val=&quot;1&quot;/&gt;&lt;lineCharCount val=&quot;2&quot;/&gt;&lt;/TableIndex&gt;&lt;TableIndex row=&quot;4&quot; col=&quot;1&quot;&gt;&lt;linesCount val=&quot;2&quot;/&gt;&lt;lineCharCount val=&quot;23&quot;/&gt;&lt;lineCharCount val=&quot;41&quot;/&gt;&lt;/TableIndex&gt;&lt;TableIndex row=&quot;4&quot; col=&quot;2&quot;&gt;&lt;linesCount val=&quot;1&quot;/&gt;&lt;lineCharCount val=&quot;2&quot;/&gt;&lt;/TableIndex&gt;&lt;TableIndex row=&quot;5&quot; col=&quot;1&quot;&gt;&lt;linesCount val=&quot;3&quot;/&gt;&lt;lineCharCount val=&quot;60&quot;/&gt;&lt;lineCharCount val=&quot;59&quot;/&gt;&lt;lineCharCount val=&quot;20&quot;/&gt;&lt;/TableIndex&gt;&lt;TableIndex row=&quot;5&quot; col=&quot;2&quot;&gt;&lt;linesCount val=&quot;1&quot;/&gt;&lt;lineCharCount val=&quot;2&quot;/&gt;&lt;/TableIndex&gt;&lt;TableIndex row=&quot;6&quot; col=&quot;1&quot;&gt;&lt;linesCount val=&quot;3&quot;/&gt;&lt;lineCharCount val=&quot;52&quot;/&gt;&lt;lineCharCount val=&quot;45&quot;/&gt;&lt;lineCharCount val=&quot;24&quot;/&gt;&lt;/TableIndex&gt;&lt;TableIndex row=&quot;6&quot; col=&quot;2&quot;&gt;&lt;linesCount val=&quot;1&quot;/&gt;&lt;lineCharCount val=&quot;2&quot;/&gt;&lt;/TableIndex&gt;&lt;TableIndex row=&quot;7&quot; col=&quot;1&quot;&gt;&lt;linesCount val=&quot;2&quot;/&gt;&lt;lineCharCount val=&quot;39&quot;/&gt;&lt;lineCharCount val=&quot;36&quot;/&gt;&lt;/TableIndex&gt;&lt;TableIndex row=&quot;7&quot; col=&quot;2&quot;&gt;&lt;linesCount val=&quot;1&quot;/&gt;&lt;lineCharCount val=&quot;1&quot;/&gt;&lt;/TableIndex&gt;&lt;TableIndex row=&quot;8&quot; col=&quot;1&quot;&gt;&lt;linesCount val=&quot;1&quot;/&gt;&lt;lineCharCount val=&quot;5&quot;/&gt;&lt;/TableIndex&gt;&lt;TableIndex row=&quot;8&quot; col=&quot;2&quot;&gt;&lt;linesCount val=&quot;1&quot;/&gt;&lt;lineCharCount val=&quot;3&quot;/&gt;&lt;/TableIndex&gt;&lt;TableIndex row=&quot;9&quot; col=&quot;1&quot;&gt;&lt;linesCount val=&quot;3&quot;/&gt;&lt;lineCharCount val=&quot;39&quot;/&gt;&lt;lineCharCount val=&quot;6&quot;/&gt;&lt;lineCharCount val=&quot;41&quot;/&gt;&lt;/TableIndex&gt;&lt;TableIndex row=&quot;9&quot; col=&quot;2&quot;&gt;&lt;linesCount val=&quot;1&quot;/&gt;&lt;lineCharCount val=&quot;1&quot;/&gt;&lt;/TableIndex&gt;&lt;/ShapeTextInfo&gt;"/>
  <p:tag name="HTML_SHAPEINFO" val="&lt;ThreeDShapeInfo&gt;&lt;uuid val=&quot;&quot;/&gt;&lt;isInvalidForFieldText val=&quot;0&quot;/&gt;&lt;Image&gt;&lt;filename val=&quot;C:\Users\jjacobs\AppData\Local\Temp\PR\data\asimages\{B0F5CAEF-8E40-4D48-89C2-AC617C88855D}_9.png&quot;/&gt;&lt;left val=&quot;156&quot;/&gt;&lt;top val=&quot;120&quot;/&gt;&lt;width val=&quot;392&quot;/&gt;&lt;height val=&quot;351&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0.wav"/>
  <p:tag name="PPSNARRATION" val="10,440473937,M:\Webinar Resources\Webcasts\2018\REO Webinar\REO Prospective Applicant Webinar WFGPS Template Final REO CEO OGM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PRESENTER_SHAPEINFO" val="&lt;ThreeDShapeInfo&gt;&lt;uuid val=&quot;{E90DD4CC-F711-4A3F-A346-1662850649E9}&quot;/&gt;&lt;isInvalidForFieldText val=&quot;0&quot;/&gt;&lt;Image&gt;&lt;filename val=&quot;C:\Users\jjacobs\AppData\Local\Temp\PR\data\asimages\{E90DD4CC-F711-4A3F-A346-1662850649E9}_10.png&quot;/&gt;&lt;left val=&quot;46&quot;/&gt;&lt;top val=&quot;-17&quot;/&gt;&lt;width val=&quot;627&quot;/&gt;&lt;height val=&quot;8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quot;/&gt;&lt;/TableIndex&gt;&lt;/ShapeTextInfo&gt;"/>
  <p:tag name="HTML_SHAPEINFO" val="&lt;ThreeDShapeInfo&gt;&lt;uuid val=&quot;&quot;/&gt;&lt;isInvalidForFieldText val=&quot;0&quot;/&gt;&lt;Image&gt;&lt;filename val=&quot;C:\Users\jjacobs\AppData\Local\Temp\PR\data\asimages\{365560E6-2425-42EA-8268-1B7A1A7E45B3}_10.png&quot;/&gt;&lt;left val=&quot;57&quot;/&gt;&lt;top val=&quot;75&quot;/&gt;&lt;width val=&quot;545&quot;/&gt;&lt;height val=&quot;38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TableIndex row=&quot;1&quot; col=&quot;2&quot;&gt;&lt;linesCount val=&quot;1&quot;/&gt;&lt;lineCharCount val=&quot;12&quot;/&gt;&lt;/TableIndex&gt;&lt;TableIndex row=&quot;1&quot; col=&quot;3&quot;&gt;&lt;linesCount val=&quot;1&quot;/&gt;&lt;lineCharCount val=&quot;9&quot;/&gt;&lt;/TableIndex&gt;&lt;TableIndex row=&quot;2&quot; col=&quot;1&quot;&gt;&lt;linesCount val=&quot;1&quot;/&gt;&lt;lineCharCount val=&quot;44&quot;/&gt;&lt;/TableIndex&gt;&lt;TableIndex row=&quot;2&quot; col=&quot;2&quot;&gt;&lt;linesCount val=&quot;1&quot;/&gt;&lt;lineCharCount val=&quot;12&quot;/&gt;&lt;/TableIndex&gt;&lt;TableIndex row=&quot;2&quot; col=&quot;3&quot;&gt;&lt;linesCount val=&quot;1&quot;/&gt;&lt;lineCharCount val=&quot;1&quot;/&gt;&lt;/TableIndex&gt;&lt;TableIndex row=&quot;3&quot; col=&quot;1&quot;&gt;&lt;linesCount val=&quot;2&quot;/&gt;&lt;lineCharCount val=&quot;13&quot;/&gt;&lt;lineCharCount val=&quot;1&quot;/&gt;&lt;/TableIndex&gt;&lt;TableIndex row=&quot;3&quot; col=&quot;2&quot;&gt;&lt;linesCount val=&quot;1&quot;/&gt;&lt;lineCharCount val=&quot;13&quot;/&gt;&lt;/TableIndex&gt;&lt;TableIndex row=&quot;3&quot; col=&quot;3&quot;&gt;&lt;linesCount val=&quot;1&quot;/&gt;&lt;lineCharCount val=&quot;1&quot;/&gt;&lt;/TableIndex&gt;&lt;TableIndex row=&quot;4&quot; col=&quot;1&quot;&gt;&lt;linesCount val=&quot;4&quot;/&gt;&lt;lineCharCount val=&quot;71&quot;/&gt;&lt;lineCharCount val=&quot;77&quot;/&gt;&lt;lineCharCount val=&quot;77&quot;/&gt;&lt;lineCharCount val=&quot;26&quot;/&gt;&lt;/TableIndex&gt;&lt;TableIndex row=&quot;4&quot; col=&quot;2&quot;&gt;&lt;linesCount val=&quot;1&quot;/&gt;&lt;lineCharCount val=&quot;13&quot;/&gt;&lt;/TableIndex&gt;&lt;TableIndex row=&quot;4&quot; col=&quot;3&quot;&gt;&lt;linesCount val=&quot;1&quot;/&gt;&lt;lineCharCount val=&quot;1&quot;/&gt;&lt;/TableIndex&gt;&lt;TableIndex row=&quot;5&quot; col=&quot;1&quot;&gt;&lt;linesCount val=&quot;3&quot;/&gt;&lt;lineCharCount val=&quot;72&quot;/&gt;&lt;lineCharCount val=&quot;64&quot;/&gt;&lt;lineCharCount val=&quot;14&quot;/&gt;&lt;/TableIndex&gt;&lt;TableIndex row=&quot;5&quot; col=&quot;2&quot;&gt;&lt;linesCount val=&quot;1&quot;/&gt;&lt;lineCharCount val=&quot;12&quot;/&gt;&lt;/TableIndex&gt;&lt;TableIndex row=&quot;5&quot; col=&quot;3&quot;&gt;&lt;linesCount val=&quot;1&quot;/&gt;&lt;lineCharCount val=&quot;1&quot;/&gt;&lt;/TableIndex&gt;&lt;TableIndex row=&quot;6&quot; col=&quot;1&quot;&gt;&lt;linesCount val=&quot;1&quot;/&gt;&lt;lineCharCount val=&quot;71&quot;/&gt;&lt;/TableIndex&gt;&lt;TableIndex row=&quot;6&quot; col=&quot;2&quot;&gt;&lt;linesCount val=&quot;1&quot;/&gt;&lt;lineCharCount val=&quot;12&quot;/&gt;&lt;/TableIndex&gt;&lt;TableIndex row=&quot;6&quot; col=&quot;3&quot;&gt;&lt;linesCount val=&quot;1&quot;/&gt;&lt;lineCharCount val=&quot;1&quot;/&gt;&lt;/TableIndex&gt;&lt;TableIndex row=&quot;7&quot; col=&quot;1&quot;&gt;&lt;linesCount val=&quot;3&quot;/&gt;&lt;lineCharCount val=&quot;68&quot;/&gt;&lt;lineCharCount val=&quot;73&quot;/&gt;&lt;lineCharCount val=&quot;36&quot;/&gt;&lt;/TableIndex&gt;&lt;TableIndex row=&quot;7&quot; col=&quot;2&quot;&gt;&lt;linesCount val=&quot;1&quot;/&gt;&lt;lineCharCount val=&quot;13&quot;/&gt;&lt;/TableIndex&gt;&lt;TableIndex row=&quot;7&quot; col=&quot;3&quot;&gt;&lt;linesCount val=&quot;1&quot;/&gt;&lt;lineCharCount val=&quot;1&quot;/&gt;&lt;/TableIndex&gt;&lt;TableIndex row=&quot;8&quot; col=&quot;1&quot;&gt;&lt;linesCount val=&quot;1&quot;/&gt;&lt;lineCharCount val=&quot;16&quot;/&gt;&lt;/TableIndex&gt;&lt;TableIndex row=&quot;8&quot; col=&quot;2&quot;&gt;&lt;linesCount val=&quot;1&quot;/&gt;&lt;lineCharCount val=&quot;14&quot;/&gt;&lt;/TableIndex&gt;&lt;TableIndex row=&quot;8&quot; col=&quot;3&quot;&gt;&lt;linesCount val=&quot;1&quot;/&gt;&lt;lineCharCount val=&quot;1&quot;/&gt;&lt;/TableIndex&gt;&lt;TableIndex row=&quot;9&quot; col=&quot;1&quot;&gt;&lt;linesCount val=&quot;1&quot;/&gt;&lt;lineCharCount val=&quot;42&quot;/&gt;&lt;/TableIndex&gt;&lt;TableIndex row=&quot;9&quot; col=&quot;2&quot;&gt;&lt;linesCount val=&quot;1&quot;/&gt;&lt;lineCharCount val=&quot;14&quot;/&gt;&lt;/TableIndex&gt;&lt;TableIndex row=&quot;9&quot; col=&quot;3&quot;&gt;&lt;linesCount val=&quot;1&quot;/&gt;&lt;lineCharCount val=&quot;1&quot;/&gt;&lt;/TableIndex&gt;&lt;TableIndex row=&quot;10&quot; col=&quot;1&quot;&gt;&lt;linesCount val=&quot;1&quot;/&gt;&lt;lineCharCount val=&quot;29&quot;/&gt;&lt;/TableIndex&gt;&lt;TableIndex row=&quot;10&quot; col=&quot;2&quot;&gt;&lt;linesCount val=&quot;1&quot;/&gt;&lt;lineCharCount val=&quot;14&quot;/&gt;&lt;/TableIndex&gt;&lt;TableIndex row=&quot;10&quot; col=&quot;3&quot;&gt;&lt;linesCount val=&quot;1&quot;/&gt;&lt;lineCharCount val=&quot;1&quot;/&gt;&lt;/TableIndex&gt;&lt;TableIndex row=&quot;11&quot; col=&quot;1&quot;&gt;&lt;linesCount val=&quot;1&quot;/&gt;&lt;lineCharCount val=&quot;32&quot;/&gt;&lt;/TableIndex&gt;&lt;TableIndex row=&quot;11&quot; col=&quot;2&quot;&gt;&lt;linesCount val=&quot;1&quot;/&gt;&lt;lineCharCount val=&quot;14&quot;/&gt;&lt;/TableIndex&gt;&lt;TableIndex row=&quot;11&quot; col=&quot;3&quot;&gt;&lt;linesCount val=&quot;1&quot;/&gt;&lt;lineCharCount val=&quot;1&quot;/&gt;&lt;/TableIndex&gt;&lt;TableIndex row=&quot;12&quot; col=&quot;1&quot;&gt;&lt;linesCount val=&quot;1&quot;/&gt;&lt;lineCharCount val=&quot;16&quot;/&gt;&lt;/TableIndex&gt;&lt;TableIndex row=&quot;12&quot; col=&quot;2&quot;&gt;&lt;linesCount val=&quot;1&quot;/&gt;&lt;lineCharCount val=&quot;14&quot;/&gt;&lt;/TableIndex&gt;&lt;TableIndex row=&quot;12&quot; col=&quot;3&quot;&gt;&lt;linesCount val=&quot;1&quot;/&gt;&lt;lineCharCount val=&quot;1&quot;/&gt;&lt;/TableIndex&gt;&lt;TableIndex row=&quot;13&quot; col=&quot;1&quot;&gt;&lt;linesCount val=&quot;1&quot;/&gt;&lt;lineCharCount val=&quot;17&quot;/&gt;&lt;/TableIndex&gt;&lt;TableIndex row=&quot;13&quot; col=&quot;2&quot;&gt;&lt;linesCount val=&quot;1&quot;/&gt;&lt;lineCharCount val=&quot;14&quot;/&gt;&lt;/TableIndex&gt;&lt;TableIndex row=&quot;13&quot; col=&quot;3&quot;&gt;&lt;linesCount val=&quot;1&quot;/&gt;&lt;lineCharCount val=&quot;1&quot;/&gt;&lt;/TableIndex&gt;&lt;TableIndex row=&quot;14&quot; col=&quot;1&quot;&gt;&lt;linesCount val=&quot;5&quot;/&gt;&lt;lineCharCount val=&quot;25&quot;/&gt;&lt;lineCharCount val=&quot;62&quot;/&gt;&lt;lineCharCount val=&quot;68&quot;/&gt;&lt;lineCharCount val=&quot;4&quot;/&gt;&lt;lineCharCount val=&quot;36&quot;/&gt;&lt;/TableIndex&gt;&lt;TableIndex row=&quot;14&quot; col=&quot;2&quot;&gt;&lt;linesCount val=&quot;1&quot;/&gt;&lt;lineCharCount val=&quot;17&quot;/&gt;&lt;/TableIndex&gt;&lt;TableIndex row=&quot;14&quot; col=&quot;3&quot;&gt;&lt;linesCount val=&quot;1&quot;/&gt;&lt;lineCharCount val=&quot;1&quot;/&gt;&lt;/TableIndex&gt;&lt;/ShapeTextInfo&gt;"/>
  <p:tag name="HTML_SHAPEINFO" val="&lt;ThreeDShapeInfo&gt;&lt;uuid val=&quot;&quot;/&gt;&lt;isInvalidForFieldText val=&quot;0&quot;/&gt;&lt;Image&gt;&lt;filename val=&quot;C:\Users\jjacobs\AppData\Local\Temp\PR\data\asimages\{265D4253-528D-4461-80CB-C3C236D039CC}_10.png&quot;/&gt;&lt;left val=&quot;112&quot;/&gt;&lt;top val=&quot;112&quot;/&gt;&lt;width val=&quot;435&quot;/&gt;&lt;height val=&quot;370&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1.wav"/>
  <p:tag name="PPSNARRATION" val="11,440473937,M:\Webinar Resources\Webcasts\2018\REO Webinar\REO Prospective Applicant Webinar WFGPS Template Final REO CEO OGM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0B830FC6-268E-498A-9D8A-60DF26918CE8}&quot;/&gt;&lt;isInvalidForFieldText val=&quot;0&quot;/&gt;&lt;Image&gt;&lt;filename val=&quot;C:\Users\jjacobs\AppData\Local\Temp\PR\data\asimages\{0B830FC6-268E-498A-9D8A-60DF26918CE8}_11.png&quot;/&gt;&lt;left val=&quot;35&quot;/&gt;&lt;top val=&quot;26&quot;/&gt;&lt;width val=&quot;556&quot;/&gt;&lt;height val=&quot;6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4&quot;/&gt;&lt;lineCharCount val=&quot;46&quot;/&gt;&lt;lineCharCount val=&quot;25&quot;/&gt;&lt;lineCharCount val=&quot;22&quot;/&gt;&lt;lineCharCount val=&quot;13&quot;/&gt;&lt;lineCharCount val=&quot;15&quot;/&gt;&lt;lineCharCount val=&quot;14&quot;/&gt;&lt;lineCharCount val=&quot;26&quot;/&gt;&lt;lineCharCount val=&quot;1&quot;/&gt;&lt;lineCharCount val=&quot;24&quot;/&gt;&lt;/TableIndex&gt;&lt;/ShapeTextInfo&gt;"/>
  <p:tag name="HTML_SHAPEINFO" val="&lt;ThreeDShapeInfo&gt;&lt;uuid val=&quot;&quot;/&gt;&lt;isInvalidForFieldText val=&quot;0&quot;/&gt;&lt;Image&gt;&lt;filename val=&quot;C:\Users\jjacobs\AppData\Local\Temp\PR\data\asimages\{8B9D94B9-5665-444D-9CCF-F4D0C0AD7616}_11.png&quot;/&gt;&lt;left val=&quot;33&quot;/&gt;&lt;top val=&quot;100&quot;/&gt;&lt;width val=&quot;564&quot;/&gt;&lt;height val=&quot;371&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2.wav"/>
  <p:tag name="PPSNARRATION" val="12,440473937,M:\Webinar Resources\Webcasts\2018\REO Webinar\REO Prospective Applicant Webinar WFGPS Template Final REO CEO OGM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2&quot;/&gt;&lt;/TableIndex&gt;&lt;/ShapeTextInfo&gt;"/>
  <p:tag name="PRESENTER_SHAPEINFO" val="&lt;ThreeDShapeInfo&gt;&lt;uuid val=&quot;{01F79A32-E2E0-4A40-A859-57D30A2F1D36}&quot;/&gt;&lt;isInvalidForFieldText val=&quot;0&quot;/&gt;&lt;Image&gt;&lt;filename val=&quot;C:\Users\jjacobs\AppData\Local\Temp\PR\data\asimages\{01F79A32-E2E0-4A40-A859-57D30A2F1D36}_12.png&quot;/&gt;&lt;left val=&quot;68&quot;/&gt;&lt;top val=&quot;26&quot;/&gt;&lt;width val=&quot;582&quot;/&gt;&lt;height val=&quot;6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4&quot;/&gt;&lt;lineCharCount val=&quot;49&quot;/&gt;&lt;lineCharCount val=&quot;36&quot;/&gt;&lt;lineCharCount val=&quot;27&quot;/&gt;&lt;lineCharCount val=&quot;41&quot;/&gt;&lt;lineCharCount val=&quot;36&quot;/&gt;&lt;lineCharCount val=&quot;39&quot;/&gt;&lt;lineCharCount val=&quot;1&quot;/&gt;&lt;lineCharCount val=&quot;45&quot;/&gt;&lt;lineCharCount val=&quot;18&quot;/&gt;&lt;lineCharCount val=&quot;52&quot;/&gt;&lt;lineCharCount val=&quot;37&quot;/&gt;&lt;/TableIndex&gt;&lt;/ShapeTextInfo&gt;"/>
  <p:tag name="HTML_SHAPEINFO" val="&lt;ThreeDShapeInfo&gt;&lt;uuid val=&quot;&quot;/&gt;&lt;isInvalidForFieldText val=&quot;0&quot;/&gt;&lt;Image&gt;&lt;filename val=&quot;C:\Users\jjacobs\AppData\Local\Temp\PR\data\asimages\{9A69C0B4-EE75-4CD1-963B-C8F7EF5EA224}_12.png&quot;/&gt;&lt;left val=&quot;81&quot;/&gt;&lt;top val=&quot;100&quot;/&gt;&lt;width val=&quot;550&quot;/&gt;&lt;height val=&quot;381&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3.wav"/>
  <p:tag name="PPSNARRATION" val="13,440473937,M:\Webinar Resources\Webcasts\2018\REO Webinar\REO Prospective Applicant Webinar WFGPS Template Final REO CEO OGM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1&quot;/&gt;&lt;lineCharCount val=&quot;20&quot;/&gt;&lt;/TableIndex&gt;&lt;/ShapeTextInfo&gt;"/>
  <p:tag name="PRESENTER_SHAPEINFO" val="&lt;ThreeDShapeInfo&gt;&lt;uuid val=&quot;{620D4769-2E02-4497-AAAD-BC73C996897F}&quot;/&gt;&lt;isInvalidForFieldText val=&quot;0&quot;/&gt;&lt;Image&gt;&lt;filename val=&quot;C:\Users\jjacobs\AppData\Local\Temp\PR\data\asimages\{620D4769-2E02-4497-AAAD-BC73C996897F}_13.png&quot;/&gt;&lt;left val=&quot;48&quot;/&gt;&lt;top val=&quot;65&quot;/&gt;&lt;width val=&quot;620&quot;/&gt;&lt;height val=&quot;22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4.wav"/>
  <p:tag name="PPSNARRATION" val="14,440473937,M:\Webinar Resources\Webcasts\2018\REO Webinar\REO Prospective Applicant Webinar WFGPS Template Final REO CEO OGM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E550CF36-29B9-4EAA-BA43-2AD6891268DE}&quot;/&gt;&lt;isInvalidForFieldText val=&quot;0&quot;/&gt;&lt;Image&gt;&lt;filename val=&quot;C:\Users\jjacobs\AppData\Local\Temp\PR\data\asimages\{E550CF36-29B9-4EAA-BA43-2AD6891268DE}_14.png&quot;/&gt;&lt;left val=&quot;169&quot;/&gt;&lt;top val=&quot;19&quot;/&gt;&lt;width val=&quot;340&quot;/&gt;&lt;height val=&quot;4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83&quot;/&gt;&lt;lineCharCount val=&quot;7&quot;/&gt;&lt;lineCharCount val=&quot;77&quot;/&gt;&lt;lineCharCount val=&quot;64&quot;/&gt;&lt;lineCharCount val=&quot;16&quot;/&gt;&lt;lineCharCount val=&quot;31&quot;/&gt;&lt;lineCharCount val=&quot;76&quot;/&gt;&lt;lineCharCount val=&quot;57&quot;/&gt;&lt;lineCharCount val=&quot;78&quot;/&gt;&lt;lineCharCount val=&quot;70&quot;/&gt;&lt;lineCharCount val=&quot;43&quot;/&gt;&lt;lineCharCount val=&quot;1&quot;/&gt;&lt;lineCharCount val=&quot;84&quot;/&gt;&lt;lineCharCount val=&quot;81&quot;/&gt;&lt;lineCharCount val=&quot;81&quot;/&gt;&lt;lineCharCount val=&quot;9&quot;/&gt;&lt;/TableIndex&gt;&lt;/ShapeTextInfo&gt;"/>
  <p:tag name="HTML_SHAPEINFO" val="&lt;ThreeDShapeInfo&gt;&lt;uuid val=&quot;&quot;/&gt;&lt;isInvalidForFieldText val=&quot;0&quot;/&gt;&lt;Image&gt;&lt;filename val=&quot;C:\Users\jjacobs\AppData\Local\Temp\PR\data\asimages\{147749E0-A5ED-42B2-9C73-0808216CB224}_14.png&quot;/&gt;&lt;left val=&quot;22&quot;/&gt;&lt;top val=&quot;74&quot;/&gt;&lt;width val=&quot;607&quot;/&gt;&lt;height val=&quot;41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5.wav"/>
  <p:tag name="PPSNARRATION" val="15,440473937,M:\Webinar Resources\Webcasts\2018\REO Webinar\REO Prospective Applicant Webinar WFGPS Template Final REO CEO OGM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2&quot;/&gt;&lt;/TableIndex&gt;&lt;/ShapeTextInfo&gt;"/>
  <p:tag name="PRESENTER_SHAPEINFO" val="&lt;ThreeDShapeInfo&gt;&lt;uuid val=&quot;{BD45F19E-D422-4D8C-91DD-F39D4C22A0B1}&quot;/&gt;&lt;isInvalidForFieldText val=&quot;0&quot;/&gt;&lt;Image&gt;&lt;filename val=&quot;C:\Users\jjacobs\AppData\Local\Temp\PR\data\asimages\{BD45F19E-D422-4D8C-91DD-F39D4C22A0B1}_15.png&quot;/&gt;&lt;left val=&quot;48&quot;/&gt;&lt;top val=&quot;28&quot;/&gt;&lt;width val=&quot;627&quot;/&gt;&lt;height val=&quot;83&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2&quot;/&gt;&lt;lineCharCount val=&quot;57&quot;/&gt;&lt;lineCharCount val=&quot;28&quot;/&gt;&lt;lineCharCount val=&quot;52&quot;/&gt;&lt;lineCharCount val=&quot;65&quot;/&gt;&lt;lineCharCount val=&quot;63&quot;/&gt;&lt;lineCharCount val=&quot;61&quot;/&gt;&lt;lineCharCount val=&quot;32&quot;/&gt;&lt;lineCharCount val=&quot;45&quot;/&gt;&lt;lineCharCount val=&quot;39&quot;/&gt;&lt;lineCharCount val=&quot;60&quot;/&gt;&lt;lineCharCount val=&quot;49&quot;/&gt;&lt;lineCharCount val=&quot;56&quot;/&gt;&lt;lineCharCount val=&quot;48&quot;/&gt;&lt;/TableIndex&gt;&lt;/ShapeTextInfo&gt;"/>
  <p:tag name="HTML_SHAPEINFO" val="&lt;ThreeDShapeInfo&gt;&lt;uuid val=&quot;&quot;/&gt;&lt;isInvalidForFieldText val=&quot;0&quot;/&gt;&lt;Image&gt;&lt;filename val=&quot;C:\Users\jjacobs\AppData\Local\Temp\PR\data\asimages\{5DA31066-A5DC-43AE-B054-AE5BE4FA91B1}_15.png&quot;/&gt;&lt;left val=&quot;8&quot;/&gt;&lt;top val=&quot;122&quot;/&gt;&lt;width val=&quot;615&quot;/&gt;&lt;height val=&quot;37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6.wav"/>
  <p:tag name="PPSNARRATION" val="16,440473937,M:\Webinar Resources\Webcasts\2018\REO Webinar\REO Prospective Applicant Webinar WFGPS Template Final REO CEO OGM_pptx\Media.ppcx"/>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2&quot;/&gt;&lt;/TableIndex&gt;&lt;/ShapeTextInfo&gt;"/>
  <p:tag name="PRESENTER_SHAPEINFO" val="&lt;ThreeDShapeInfo&gt;&lt;uuid val=&quot;{78A8815B-4038-4040-ACE3-76E055D30282}&quot;/&gt;&lt;isInvalidForFieldText val=&quot;0&quot;/&gt;&lt;Image&gt;&lt;filename val=&quot;C:\Users\jjacobs\AppData\Local\Temp\PR\data\asimages\{78A8815B-4038-4040-ACE3-76E055D30282}_16.png&quot;/&gt;&lt;left val=&quot;48&quot;/&gt;&lt;top val=&quot;28&quot;/&gt;&lt;width val=&quot;627&quot;/&gt;&lt;height val=&quot;8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1&quot;/&gt;&lt;lineCharCount val=&quot;64&quot;/&gt;&lt;lineCharCount val=&quot;24&quot;/&gt;&lt;lineCharCount val=&quot;67&quot;/&gt;&lt;lineCharCount val=&quot;66&quot;/&gt;&lt;lineCharCount val=&quot;64&quot;/&gt;&lt;lineCharCount val=&quot;14&quot;/&gt;&lt;lineCharCount val=&quot;69&quot;/&gt;&lt;lineCharCount val=&quot;71&quot;/&gt;&lt;lineCharCount val=&quot;73&quot;/&gt;&lt;lineCharCount val=&quot;68&quot;/&gt;&lt;lineCharCount val=&quot;69&quot;/&gt;&lt;lineCharCount val=&quot;46&quot;/&gt;&lt;/TableIndex&gt;&lt;/ShapeTextInfo&gt;"/>
  <p:tag name="HTML_SHAPEINFO" val="&lt;ThreeDShapeInfo&gt;&lt;uuid val=&quot;&quot;/&gt;&lt;isInvalidForFieldText val=&quot;0&quot;/&gt;&lt;Image&gt;&lt;filename val=&quot;C:\Users\jjacobs\AppData\Local\Temp\PR\data\asimages\{D9043391-7530-4FA0-8063-EAD0516F4ED9}_16.png&quot;/&gt;&lt;left val=&quot;13&quot;/&gt;&lt;top val=&quot;133&quot;/&gt;&lt;width val=&quot;601&quot;/&gt;&lt;height val=&quot;39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7.wav"/>
  <p:tag name="PPSNARRATION" val="17,440473937,M:\Webinar Resources\Webcasts\2018\REO Webinar\REO Prospective Applicant Webinar WFGPS Template Final REO CEO OGM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2&quot;/&gt;&lt;/TableIndex&gt;&lt;/ShapeTextInfo&gt;"/>
  <p:tag name="PRESENTER_SHAPEINFO" val="&lt;ThreeDShapeInfo&gt;&lt;uuid val=&quot;{E8333286-2D34-40B3-8B5A-ECCD22076703}&quot;/&gt;&lt;isInvalidForFieldText val=&quot;0&quot;/&gt;&lt;Image&gt;&lt;filename val=&quot;C:\Users\jjacobs\AppData\Local\Temp\PR\data\asimages\{E8333286-2D34-40B3-8B5A-ECCD22076703}_17.png&quot;/&gt;&lt;left val=&quot;48&quot;/&gt;&lt;top val=&quot;28&quot;/&gt;&lt;width val=&quot;627&quot;/&gt;&lt;height val=&quot;8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6&quot;/&gt;&lt;lineCharCount val=&quot;59&quot;/&gt;&lt;lineCharCount val=&quot;65&quot;/&gt;&lt;lineCharCount val=&quot;62&quot;/&gt;&lt;lineCharCount val=&quot;26&quot;/&gt;&lt;lineCharCount val=&quot;1&quot;/&gt;&lt;lineCharCount val=&quot;56&quot;/&gt;&lt;lineCharCount val=&quot;58&quot;/&gt;&lt;lineCharCount val=&quot;67&quot;/&gt;&lt;lineCharCount val=&quot;33&quot;/&gt;&lt;/TableIndex&gt;&lt;/ShapeTextInfo&gt;"/>
  <p:tag name="HTML_SHAPEINFO" val="&lt;ThreeDShapeInfo&gt;&lt;uuid val=&quot;&quot;/&gt;&lt;isInvalidForFieldText val=&quot;0&quot;/&gt;&lt;Image&gt;&lt;filename val=&quot;C:\Users\jjacobs\AppData\Local\Temp\PR\data\asimages\{28E7D33E-A4F5-42A4-8200-AB4FF3DC062F}_17.png&quot;/&gt;&lt;left val=&quot;16&quot;/&gt;&lt;top val=&quot;119&quot;/&gt;&lt;width val=&quot;605&quot;/&gt;&lt;height val=&quot;264&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8.wav"/>
  <p:tag name="PPSNARRATION" val="18,440473937,M:\Webinar Resources\Webcasts\2018\REO Webinar\REO Prospective Applicant Webinar WFGPS Template Final REO CEO OGM_pptx\Media.ppcx"/>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2&quot;/&gt;&lt;/TableIndex&gt;&lt;/ShapeTextInfo&gt;"/>
  <p:tag name="PRESENTER_SHAPEINFO" val="&lt;ThreeDShapeInfo&gt;&lt;uuid val=&quot;{C02F29D7-3FA9-469C-BA65-599402DC72DF}&quot;/&gt;&lt;isInvalidForFieldText val=&quot;0&quot;/&gt;&lt;Image&gt;&lt;filename val=&quot;C:\Users\jjacobs\AppData\Local\Temp\PR\data\asimages\{C02F29D7-3FA9-469C-BA65-599402DC72DF}_18.png&quot;/&gt;&lt;left val=&quot;48&quot;/&gt;&lt;top val=&quot;28&quot;/&gt;&lt;width val=&quot;627&quot;/&gt;&lt;height val=&quot;8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6&quot;/&gt;&lt;lineCharCount val=&quot;74&quot;/&gt;&lt;lineCharCount val=&quot;50&quot;/&gt;&lt;lineCharCount val=&quot;73&quot;/&gt;&lt;lineCharCount val=&quot;77&quot;/&gt;&lt;lineCharCount val=&quot;79&quot;/&gt;&lt;lineCharCount val=&quot;78&quot;/&gt;&lt;lineCharCount val=&quot;81&quot;/&gt;&lt;lineCharCount val=&quot;69&quot;/&gt;&lt;lineCharCount val=&quot;46&quot;/&gt;&lt;lineCharCount val=&quot;1&quot;/&gt;&lt;/TableIndex&gt;&lt;/ShapeTextInfo&gt;"/>
  <p:tag name="HTML_SHAPEINFO" val="&lt;ThreeDShapeInfo&gt;&lt;uuid val=&quot;&quot;/&gt;&lt;isInvalidForFieldText val=&quot;0&quot;/&gt;&lt;Image&gt;&lt;filename val=&quot;C:\Users\jjacobs\AppData\Local\Temp\PR\data\asimages\{464455CA-CE55-42A1-A8C8-1C1D83F89B36}_18.png&quot;/&gt;&lt;left val=&quot;21&quot;/&gt;&lt;top val=&quot;113&quot;/&gt;&lt;width val=&quot;602&quot;/&gt;&lt;height val=&quot;20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19.wav"/>
  <p:tag name="PPSNARRATION" val="19,440473937,M:\Webinar Resources\Webcasts\2018\REO Webinar\REO Prospective Applicant Webinar WFGPS Template Final REO CEO OGM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12&quot;/&gt;&lt;/TableIndex&gt;&lt;/ShapeTextInfo&gt;"/>
  <p:tag name="PRESENTER_SHAPEINFO" val="&lt;ThreeDShapeInfo&gt;&lt;uuid val=&quot;{DF4E7FC1-B434-426C-986D-43776B6747A7}&quot;/&gt;&lt;isInvalidForFieldText val=&quot;0&quot;/&gt;&lt;Image&gt;&lt;filename val=&quot;C:\Users\jjacobs\AppData\Local\Temp\PR\data\asimages\{DF4E7FC1-B434-426C-986D-43776B6747A7}_19.png&quot;/&gt;&lt;left val=&quot;48&quot;/&gt;&lt;top val=&quot;28&quot;/&gt;&lt;width val=&quot;627&quot;/&gt;&lt;height val=&quot;8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2&quot;/&gt;&lt;lineCharCount val=&quot;43&quot;/&gt;&lt;lineCharCount val=&quot;44&quot;/&gt;&lt;lineCharCount val=&quot;46&quot;/&gt;&lt;lineCharCount val=&quot;42&quot;/&gt;&lt;lineCharCount val=&quot;42&quot;/&gt;&lt;lineCharCount val=&quot;45&quot;/&gt;&lt;lineCharCount val=&quot;25&quot;/&gt;&lt;lineCharCount val=&quot;45&quot;/&gt;&lt;lineCharCount val=&quot;37&quot;/&gt;&lt;lineCharCount val=&quot;45&quot;/&gt;&lt;lineCharCount val=&quot;38&quot;/&gt;&lt;lineCharCount val=&quot;37&quot;/&gt;&lt;lineCharCount val=&quot;44&quot;/&gt;&lt;lineCharCount val=&quot;39&quot;/&gt;&lt;lineCharCount val=&quot;41&quot;/&gt;&lt;lineCharCount val=&quot;45&quot;/&gt;&lt;lineCharCount val=&quot;40&quot;/&gt;&lt;lineCharCount val=&quot;42&quot;/&gt;&lt;lineCharCount val=&quot;40&quot;/&gt;&lt;lineCharCount val=&quot;47&quot;/&gt;&lt;lineCharCount val=&quot;38&quot;/&gt;&lt;lineCharCount val=&quot;33&quot;/&gt;&lt;/TableIndex&gt;&lt;/ShapeTextInfo&gt;"/>
  <p:tag name="HTML_SHAPEINFO" val="&lt;ThreeDShapeInfo&gt;&lt;uuid val=&quot;&quot;/&gt;&lt;isInvalidForFieldText val=&quot;0&quot;/&gt;&lt;Image&gt;&lt;filename val=&quot;C:\Users\jjacobs\AppData\Local\Temp\PR\data\asimages\{B19EA1B8-2004-4063-AD69-195E3ABB9B0B}_19.png&quot;/&gt;&lt;left val=&quot;15&quot;/&gt;&lt;top val=&quot;116&quot;/&gt;&lt;width val=&quot;311&quot;/&gt;&lt;height val=&quot;39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0.wav"/>
  <p:tag name="PPSNARRATION" val="20,440473937,M:\Webinar Resources\Webcasts\2018\REO Webinar\REO Prospective Applicant Webinar WFGPS Template Final REO CEO OGM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63B8F7DC-A144-4F7E-8952-557588F1B3A2}&quot;/&gt;&lt;isInvalidForFieldText val=&quot;0&quot;/&gt;&lt;Image&gt;&lt;filename val=&quot;C:\Users\jjacobs\AppData\Local\Temp\PR\data\asimages\{63B8F7DC-A144-4F7E-8952-557588F1B3A2}_20.png&quot;/&gt;&lt;left val=&quot;46&quot;/&gt;&lt;top val=&quot;12&quot;/&gt;&lt;width val=&quot;627&quot;/&gt;&lt;height val=&quot;8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3&quot;/&gt;&lt;lineCharCount val=&quot;60&quot;/&gt;&lt;lineCharCount val=&quot;60&quot;/&gt;&lt;lineCharCount val=&quot;55&quot;/&gt;&lt;lineCharCount val=&quot;1&quot;/&gt;&lt;lineCharCount val=&quot;56&quot;/&gt;&lt;lineCharCount val=&quot;62&quot;/&gt;&lt;lineCharCount val=&quot;58&quot;/&gt;&lt;lineCharCount val=&quot;57&quot;/&gt;&lt;lineCharCount val=&quot;42&quot;/&gt;&lt;lineCharCount val=&quot;1&quot;/&gt;&lt;lineCharCount val=&quot;62&quot;/&gt;&lt;lineCharCount val=&quot;2&quot;/&gt;&lt;/TableIndex&gt;&lt;/ShapeTextInfo&gt;"/>
  <p:tag name="HTML_SHAPEINFO" val="&lt;ThreeDShapeInfo&gt;&lt;uuid val=&quot;&quot;/&gt;&lt;isInvalidForFieldText val=&quot;0&quot;/&gt;&lt;Image&gt;&lt;filename val=&quot;C:\Users\jjacobs\AppData\Local\Temp\PR\data\asimages\{19DF37CB-A503-4E3C-9429-243D7457CB04}_20.png&quot;/&gt;&lt;left val=&quot;15&quot;/&gt;&lt;top val=&quot;116&quot;/&gt;&lt;width val=&quot;611&quot;/&gt;&lt;height val=&quot;33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1.wav"/>
  <p:tag name="PPSNARRATION" val="21,440473937,M:\Webinar Resources\Webcasts\2018\REO Webinar\REO Prospective Applicant Webinar WFGPS Template Final REO CEO OGM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4&quot;/&gt;&lt;/TableIndex&gt;&lt;/ShapeTextInfo&gt;"/>
  <p:tag name="PRESENTER_SHAPEINFO" val="&lt;ThreeDShapeInfo&gt;&lt;uuid val=&quot;{E8147FE7-F4A5-4AF7-83A8-B0E44A12341C}&quot;/&gt;&lt;isInvalidForFieldText val=&quot;0&quot;/&gt;&lt;Image&gt;&lt;filename val=&quot;C:\Users\jjacobs\AppData\Local\Temp\PR\data\asimages\{E8147FE7-F4A5-4AF7-83A8-B0E44A12341C}_21.png&quot;/&gt;&lt;left val=&quot;48&quot;/&gt;&lt;top val=&quot;65&quot;/&gt;&lt;width val=&quot;620&quot;/&gt;&lt;height val=&quot;22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2.wav"/>
  <p:tag name="PPSNARRATION" val="22,440473937,M:\Webinar Resources\Webcasts\2018\REO Webinar\REO Prospective Applicant Webinar WFGPS Template Final REO CEO OGM_pptx\Media.ppcx"/>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810AD792-FD12-43BA-9C0F-CAE8BAC07622}&quot;/&gt;&lt;isInvalidForFieldText val=&quot;0&quot;/&gt;&lt;Image&gt;&lt;filename val=&quot;C:\Users\jjacobs\AppData\Local\Temp\PR\data\asimages\{810AD792-FD12-43BA-9C0F-CAE8BAC07622}_22.png&quot;/&gt;&lt;left val=&quot;31&quot;/&gt;&lt;top val=&quot;0&quot;/&gt;&lt;width val=&quot;627&quot;/&gt;&lt;height val=&quot;83&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57&quot;/&gt;&lt;lineCharCount val=&quot;61&quot;/&gt;&lt;lineCharCount val=&quot;57&quot;/&gt;&lt;lineCharCount val=&quot;46&quot;/&gt;&lt;lineCharCount val=&quot;52&quot;/&gt;&lt;lineCharCount val=&quot;47&quot;/&gt;&lt;lineCharCount val=&quot;13&quot;/&gt;&lt;lineCharCount val=&quot;46&quot;/&gt;&lt;lineCharCount val=&quot;54&quot;/&gt;&lt;lineCharCount val=&quot;12&quot;/&gt;&lt;lineCharCount val=&quot;58&quot;/&gt;&lt;lineCharCount val=&quot;59&quot;/&gt;&lt;lineCharCount val=&quot;24&quot;/&gt;&lt;lineCharCount val=&quot;1&quot;/&gt;&lt;lineCharCount val=&quot;55&quot;/&gt;&lt;lineCharCount val=&quot;14&quot;/&gt;&lt;lineCharCount val=&quot;1&quot;/&gt;&lt;lineCharCount val=&quot;1&quot;/&gt;&lt;/TableIndex&gt;&lt;/ShapeTextInfo&gt;"/>
  <p:tag name="HTML_SHAPEINFO" val="&lt;ThreeDShapeInfo&gt;&lt;uuid val=&quot;&quot;/&gt;&lt;isInvalidForFieldText val=&quot;0&quot;/&gt;&lt;Image&gt;&lt;filename val=&quot;C:\Users\jjacobs\AppData\Local\Temp\PR\data\asimages\{F68A1CF9-789C-44DB-AD5C-384FCEFD5398}_22.png&quot;/&gt;&lt;left val=&quot;11&quot;/&gt;&lt;top val=&quot;87&quot;/&gt;&lt;width val=&quot;655&quot;/&gt;&lt;height val=&quot;446&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M:\Webinar Resources\Webcasts\2018\REO Webinar\Output\Slide 23.wav"/>
  <p:tag name="PPSNARRATION" val="23,440473937,M:\Webinar Resources\Webcasts\2018\REO Webinar\REO Prospective Applicant Webinar WFGPS Template Final REO CEO OGM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4&quot;/&gt;&lt;/TableIndex&gt;&lt;/ShapeTextInfo&gt;"/>
  <p:tag name="PRESENTER_SHAPEINFO" val="&lt;ThreeDShapeInfo&gt;&lt;uuid val=&quot;{1A965F93-59E9-45B8-B6FE-6D601544DC0E}&quot;/&gt;&lt;isInvalidForFieldText val=&quot;0&quot;/&gt;&lt;Image&gt;&lt;filename val=&quot;C:\Users\jjacobs\AppData\Local\Temp\PR\data\asimages\{1A965F93-59E9-45B8-B6FE-6D601544DC0E}_23.png&quot;/&gt;&lt;left val=&quot;48&quot;/&gt;&lt;top val=&quot;28&quot;/&gt;&lt;width val=&quot;627&quot;/&gt;&lt;height val=&quot;83&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61BC7DF3-F02A-4292-A6FD-CCD1164B46E0}&quot;/&gt;&lt;isInvalidForFieldText val=&quot;1&quot;/&gt;&lt;Image&gt;&lt;filename val=&quot;C:\Users\jjacobs\AppData\Local\Temp\PR\data\asimages\{61BC7DF3-F02A-4292-A6FD-CCD1164B46E0}_23_S.png&quot;/&gt;&lt;left val=&quot;448&quot;/&gt;&lt;top val=&quot;161&quot;/&gt;&lt;width val=&quot;71&quot;/&gt;&lt;height val=&quot;66&quot;/&gt;&lt;hasText val=&quot;0&quot;/&gt;&lt;/Image&gt;&lt;Image&gt;&lt;filename val=&quot;C:\Users\jjacobs\AppData\Local\Temp\PR\data\asimages\{61BC7DF3-F02A-4292-A6FD-CCD1164B46E0}_23_T.png&quot;/&gt;&lt;left val=&quot;448&quot;/&gt;&lt;top val=&quot;162&quot;/&gt;&lt;width val=&quot;69&quot;/&gt;&lt;height val=&quot;6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jacobs\AppData\Local\Temp\PR\data\asimages\{570B5882-1704-4DCE-BB4F-7526C9A57912}_23.png&quot;/&gt;&lt;left val=&quot;450&quot;/&gt;&lt;top val=&quot;268&quot;/&gt;&lt;width val=&quot;142&quot;/&gt;&lt;height val=&quot;5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jacobs\AppData\Local\Temp\PR\data\asimages\{8A3A3D00-9998-4087-A29A-95BCF94F95E8}_23.png&quot;/&gt;&lt;left val=&quot;305&quot;/&gt;&lt;top val=&quot;378&quot;/&gt;&lt;width val=&quot;123&quot;/&gt;&lt;height val=&quot;51&quot;/&gt;&lt;hasText val=&quot;1&quot;/&gt;&lt;/Image&gt;&lt;/ThreeDShapeInfo&gt;"/>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4447</TotalTime>
  <Words>6782</Words>
  <Application>Microsoft Office PowerPoint</Application>
  <PresentationFormat>On-screen Show (4:3)</PresentationFormat>
  <Paragraphs>428</Paragraphs>
  <Slides>34</Slides>
  <Notes>34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Arial</vt:lpstr>
      <vt:lpstr>Calibri</vt:lpstr>
      <vt:lpstr>Cambria</vt:lpstr>
      <vt:lpstr>Impact</vt:lpstr>
      <vt:lpstr>Symbol</vt:lpstr>
      <vt:lpstr>Times New Roman</vt:lpstr>
      <vt:lpstr>Webdings</vt:lpstr>
      <vt:lpstr>Wingdings</vt:lpstr>
      <vt:lpstr>Wingdings 2</vt:lpstr>
      <vt:lpstr>Wingdings 3</vt:lpstr>
      <vt:lpstr>Standard Slides</vt:lpstr>
      <vt:lpstr>Interactive Slides</vt:lpstr>
      <vt:lpstr>Reentry Employment Opportunities (REO) Reentry Projects 2018  Prospective Applicant Webinar</vt:lpstr>
      <vt:lpstr>Your Presenters: </vt:lpstr>
      <vt:lpstr>Key 2018 Reentry Projects FOA  Areas of Focus</vt:lpstr>
      <vt:lpstr>Application Submission Requirements</vt:lpstr>
      <vt:lpstr>Content and Form of Application Submission</vt:lpstr>
      <vt:lpstr>SF-424 and Project Budget</vt:lpstr>
      <vt:lpstr>Project Narrative</vt:lpstr>
      <vt:lpstr>Attachments to the Project Narrative</vt:lpstr>
      <vt:lpstr>Criteria</vt:lpstr>
      <vt:lpstr>Application Screening Criteria</vt:lpstr>
      <vt:lpstr>Proposal Submission</vt:lpstr>
      <vt:lpstr>Eligible Applicants and Number of Applications</vt:lpstr>
      <vt:lpstr>Eligibility of Applicants and High-Crime, High-Poverty Requirements</vt:lpstr>
      <vt:lpstr>Eligible Applicants</vt:lpstr>
      <vt:lpstr>High-Crime, High-Poverty Requirements</vt:lpstr>
      <vt:lpstr>High-Crime, High-Poverty Requirements</vt:lpstr>
      <vt:lpstr>High-Crime, High-Poverty Requirements</vt:lpstr>
      <vt:lpstr>High-Crime, High-Poverty Requirements</vt:lpstr>
      <vt:lpstr>High-Crime, High-Poverty Requirements</vt:lpstr>
      <vt:lpstr>Apprenticeships</vt:lpstr>
      <vt:lpstr>Reentry Employment Opportunities Evaluation</vt:lpstr>
      <vt:lpstr>Why The Focus On Evidence?</vt:lpstr>
      <vt:lpstr>Use of Evaluation in Policy/Program Implementation</vt:lpstr>
      <vt:lpstr>What We Know Now</vt:lpstr>
      <vt:lpstr>What We Know Now (Continued) </vt:lpstr>
      <vt:lpstr>Resources on Reentry</vt:lpstr>
      <vt:lpstr>REO Evaluation</vt:lpstr>
      <vt:lpstr>REO Evaluation Research Questions</vt:lpstr>
      <vt:lpstr>Impact Evaluation</vt:lpstr>
      <vt:lpstr>Implementation Evaluation</vt:lpstr>
      <vt:lpstr>Where Grantees Fit In</vt:lpstr>
      <vt:lpstr>Evaluation Requirements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Jennifer Jacobs</cp:lastModifiedBy>
  <cp:revision>199</cp:revision>
  <dcterms:created xsi:type="dcterms:W3CDTF">2017-06-21T17:13:53Z</dcterms:created>
  <dcterms:modified xsi:type="dcterms:W3CDTF">2018-04-05T19:03:49Z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