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85" r:id="rId2"/>
    <p:sldId id="287" r:id="rId3"/>
    <p:sldId id="334" r:id="rId4"/>
    <p:sldId id="381" r:id="rId5"/>
    <p:sldId id="382" r:id="rId6"/>
    <p:sldId id="326" r:id="rId7"/>
    <p:sldId id="329" r:id="rId8"/>
    <p:sldId id="377" r:id="rId9"/>
    <p:sldId id="378" r:id="rId10"/>
    <p:sldId id="358" r:id="rId11"/>
    <p:sldId id="359" r:id="rId12"/>
    <p:sldId id="360" r:id="rId13"/>
    <p:sldId id="361" r:id="rId14"/>
    <p:sldId id="363" r:id="rId15"/>
    <p:sldId id="364" r:id="rId16"/>
    <p:sldId id="365" r:id="rId17"/>
    <p:sldId id="379" r:id="rId18"/>
    <p:sldId id="380" r:id="rId19"/>
    <p:sldId id="362" r:id="rId20"/>
    <p:sldId id="366" r:id="rId21"/>
    <p:sldId id="367" r:id="rId22"/>
    <p:sldId id="368" r:id="rId23"/>
    <p:sldId id="369" r:id="rId24"/>
    <p:sldId id="370" r:id="rId25"/>
    <p:sldId id="371" r:id="rId26"/>
    <p:sldId id="375" r:id="rId27"/>
    <p:sldId id="374" r:id="rId28"/>
    <p:sldId id="376" r:id="rId29"/>
    <p:sldId id="383" r:id="rId30"/>
    <p:sldId id="384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5">
          <p15:clr>
            <a:srgbClr val="A4A3A4"/>
          </p15:clr>
        </p15:guide>
        <p15:guide id="4" pos="294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ke, Evan T - ETA" initials="BET-E" lastIdx="2" clrIdx="0">
    <p:extLst/>
  </p:cmAuthor>
  <p:cmAuthor id="2" name="Wade, Kevin" initials="KTW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84"/>
    <a:srgbClr val="333399"/>
    <a:srgbClr val="159B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72" autoAdjust="0"/>
    <p:restoredTop sz="96265" autoAdjust="0"/>
  </p:normalViewPr>
  <p:slideViewPr>
    <p:cSldViewPr snapToGrid="0" snapToObjects="1">
      <p:cViewPr varScale="1">
        <p:scale>
          <a:sx n="98" d="100"/>
          <a:sy n="98" d="100"/>
        </p:scale>
        <p:origin x="96" y="444"/>
      </p:cViewPr>
      <p:guideLst>
        <p:guide orient="horz" pos="2160"/>
        <p:guide pos="2880"/>
        <p:guide orient="horz" pos="2165"/>
        <p:guide pos="294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558EA-1910-4137-84F7-B120563F8533}" type="doc">
      <dgm:prSet loTypeId="urn:microsoft.com/office/officeart/2005/8/layout/pyramid1" loCatId="pyramid" qsTypeId="urn:microsoft.com/office/officeart/2005/8/quickstyle/3d2" qsCatId="3D" csTypeId="urn:microsoft.com/office/officeart/2005/8/colors/colorful5" csCatId="colorful" phldr="1"/>
      <dgm:spPr/>
    </dgm:pt>
    <dgm:pt modelId="{80D2596E-6A49-4180-A749-27374F699963}">
      <dgm:prSet phldrT="[Text]" custT="1"/>
      <dgm:spPr>
        <a:solidFill>
          <a:srgbClr val="FF0000"/>
        </a:solidFill>
      </dgm:spPr>
      <dgm:t>
        <a:bodyPr/>
        <a:lstStyle/>
        <a:p>
          <a:pPr algn="ctr">
            <a:spcAft>
              <a:spcPct val="35000"/>
            </a:spcAft>
          </a:pPr>
          <a:endParaRPr lang="en-US" sz="2800" b="1" dirty="0">
            <a:latin typeface="Calibri" pitchFamily="34" charset="0"/>
            <a:cs typeface="Calibri" pitchFamily="34" charset="0"/>
          </a:endParaRPr>
        </a:p>
        <a:p>
          <a:pPr algn="ctr">
            <a:spcAft>
              <a:spcPts val="0"/>
            </a:spcAft>
          </a:pPr>
          <a:r>
            <a:rPr lang="en-US" sz="2400" b="1" dirty="0">
              <a:latin typeface="Calibri" pitchFamily="34" charset="0"/>
              <a:cs typeface="Calibri" pitchFamily="34" charset="0"/>
            </a:rPr>
            <a:t>Enabling </a:t>
          </a:r>
        </a:p>
        <a:p>
          <a:pPr algn="ctr">
            <a:spcAft>
              <a:spcPts val="0"/>
            </a:spcAft>
          </a:pPr>
          <a:r>
            <a:rPr lang="en-US" sz="2400" b="1" dirty="0">
              <a:latin typeface="Calibri" pitchFamily="34" charset="0"/>
              <a:cs typeface="Calibri" pitchFamily="34" charset="0"/>
            </a:rPr>
            <a:t>Ecosystems      </a:t>
          </a:r>
        </a:p>
        <a:p>
          <a:pPr algn="ctr">
            <a:spcAft>
              <a:spcPct val="35000"/>
            </a:spcAft>
          </a:pPr>
          <a:r>
            <a:rPr lang="en-US" sz="1800" dirty="0">
              <a:latin typeface="Calibri" pitchFamily="34" charset="0"/>
              <a:cs typeface="Calibri" pitchFamily="34" charset="0"/>
            </a:rPr>
            <a:t> </a:t>
          </a:r>
          <a:r>
            <a:rPr lang="en-US" sz="1600" dirty="0">
              <a:latin typeface="Calibri" pitchFamily="34" charset="0"/>
              <a:cs typeface="Calibri" pitchFamily="34" charset="0"/>
            </a:rPr>
            <a:t>with policies, leadership, </a:t>
          </a:r>
        </a:p>
        <a:p>
          <a:pPr algn="ctr">
            <a:spcAft>
              <a:spcPct val="35000"/>
            </a:spcAft>
          </a:pPr>
          <a:r>
            <a:rPr lang="en-US" sz="1600" dirty="0">
              <a:latin typeface="Calibri" pitchFamily="34" charset="0"/>
              <a:cs typeface="Calibri" pitchFamily="34" charset="0"/>
            </a:rPr>
            <a:t>business models</a:t>
          </a:r>
        </a:p>
      </dgm:t>
    </dgm:pt>
    <dgm:pt modelId="{6B8ED24E-78E6-4DA3-9CB1-EFAED97D2FBE}" type="parTrans" cxnId="{39FBBDFD-6B4B-41A5-B40F-34B9CEE5DA1A}">
      <dgm:prSet/>
      <dgm:spPr/>
      <dgm:t>
        <a:bodyPr/>
        <a:lstStyle/>
        <a:p>
          <a:endParaRPr lang="en-US"/>
        </a:p>
      </dgm:t>
    </dgm:pt>
    <dgm:pt modelId="{2278C0EE-0A3F-4BA0-9325-169D09126E08}" type="sibTrans" cxnId="{39FBBDFD-6B4B-41A5-B40F-34B9CEE5DA1A}">
      <dgm:prSet/>
      <dgm:spPr/>
      <dgm:t>
        <a:bodyPr/>
        <a:lstStyle/>
        <a:p>
          <a:endParaRPr lang="en-US"/>
        </a:p>
      </dgm:t>
    </dgm:pt>
    <dgm:pt modelId="{ECEC187F-86C0-418A-A8E2-2A36F8F96D6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300" b="1" dirty="0">
              <a:latin typeface="Calibri" pitchFamily="34" charset="0"/>
              <a:cs typeface="Calibri" pitchFamily="34" charset="0"/>
            </a:rPr>
            <a:t>Developing Demand </a:t>
          </a:r>
          <a:r>
            <a:rPr lang="en-US" sz="2000" dirty="0">
              <a:latin typeface="Calibri" pitchFamily="34" charset="0"/>
              <a:cs typeface="Calibri" pitchFamily="34" charset="0"/>
            </a:rPr>
            <a:t>with communications, training,  professional development</a:t>
          </a:r>
          <a:endParaRPr lang="en-US" sz="1900" dirty="0">
            <a:latin typeface="Calibri" pitchFamily="34" charset="0"/>
            <a:cs typeface="Calibri" pitchFamily="34" charset="0"/>
          </a:endParaRPr>
        </a:p>
      </dgm:t>
    </dgm:pt>
    <dgm:pt modelId="{1713F69A-8A4C-4922-8616-2CB0687EEA23}" type="parTrans" cxnId="{6E0064EC-8237-464A-8C35-F4BF85342702}">
      <dgm:prSet/>
      <dgm:spPr/>
      <dgm:t>
        <a:bodyPr/>
        <a:lstStyle/>
        <a:p>
          <a:endParaRPr lang="en-US"/>
        </a:p>
      </dgm:t>
    </dgm:pt>
    <dgm:pt modelId="{AC275879-F0D9-46A3-9CBE-4492421DE58C}" type="sibTrans" cxnId="{6E0064EC-8237-464A-8C35-F4BF85342702}">
      <dgm:prSet/>
      <dgm:spPr/>
      <dgm:t>
        <a:bodyPr/>
        <a:lstStyle/>
        <a:p>
          <a:endParaRPr lang="en-US"/>
        </a:p>
      </dgm:t>
    </dgm:pt>
    <dgm:pt modelId="{E02B5803-EF5B-4CA6-9F1E-C083E3875674}">
      <dgm:prSet phldrT="[Text]" custT="1"/>
      <dgm:spPr>
        <a:solidFill>
          <a:srgbClr val="2C66C4"/>
        </a:solidFill>
      </dgm:spPr>
      <dgm:t>
        <a:bodyPr/>
        <a:lstStyle/>
        <a:p>
          <a:r>
            <a:rPr lang="en-US" sz="3600" b="1" dirty="0">
              <a:latin typeface="Calibri" pitchFamily="34" charset="0"/>
              <a:cs typeface="Calibri" pitchFamily="34" charset="0"/>
            </a:rPr>
            <a:t>Creating Capabilities                 </a:t>
          </a:r>
          <a:r>
            <a:rPr lang="en-US" sz="2000" dirty="0">
              <a:latin typeface="Calibri" pitchFamily="34" charset="0"/>
              <a:cs typeface="Calibri" pitchFamily="34" charset="0"/>
            </a:rPr>
            <a:t>with convenient and affordable access to content through technologies</a:t>
          </a:r>
          <a:endParaRPr lang="en-US" sz="1900" dirty="0">
            <a:latin typeface="Calibri" pitchFamily="34" charset="0"/>
            <a:cs typeface="Calibri" pitchFamily="34" charset="0"/>
          </a:endParaRPr>
        </a:p>
      </dgm:t>
    </dgm:pt>
    <dgm:pt modelId="{6E0CF810-23BA-4F08-8B48-42CE811E5065}" type="sibTrans" cxnId="{C7B631C3-DF14-43FE-811D-D509B0E0F0A0}">
      <dgm:prSet/>
      <dgm:spPr/>
      <dgm:t>
        <a:bodyPr/>
        <a:lstStyle/>
        <a:p>
          <a:endParaRPr lang="en-US"/>
        </a:p>
      </dgm:t>
    </dgm:pt>
    <dgm:pt modelId="{22DEDE2A-6D4B-4927-ADB5-9AD806099B20}" type="parTrans" cxnId="{C7B631C3-DF14-43FE-811D-D509B0E0F0A0}">
      <dgm:prSet/>
      <dgm:spPr/>
      <dgm:t>
        <a:bodyPr/>
        <a:lstStyle/>
        <a:p>
          <a:endParaRPr lang="en-US"/>
        </a:p>
      </dgm:t>
    </dgm:pt>
    <dgm:pt modelId="{0F7AC822-1CB8-46EB-8A3A-52E08E2C14D4}">
      <dgm:prSet custT="1"/>
      <dgm:spPr>
        <a:solidFill>
          <a:srgbClr val="00B050"/>
        </a:solidFill>
      </dgm:spPr>
      <dgm:t>
        <a:bodyPr/>
        <a:lstStyle/>
        <a:p>
          <a:r>
            <a:rPr lang="en-US" sz="3600" b="1" dirty="0">
              <a:latin typeface="Calibri" pitchFamily="34" charset="0"/>
              <a:cs typeface="Calibri" pitchFamily="34" charset="0"/>
            </a:rPr>
            <a:t>Leveraging Content Providers    </a:t>
          </a:r>
          <a:r>
            <a:rPr lang="en-US" sz="2000" b="0" dirty="0">
              <a:latin typeface="Calibri" pitchFamily="34" charset="0"/>
              <a:cs typeface="Calibri" pitchFamily="34" charset="0"/>
            </a:rPr>
            <a:t>Free and open educational resources, library materials, publisher low cost digital materials, faculty authored</a:t>
          </a:r>
          <a:endParaRPr lang="en-US" sz="2400" b="0" dirty="0">
            <a:latin typeface="Calibri" pitchFamily="34" charset="0"/>
            <a:cs typeface="Calibri" pitchFamily="34" charset="0"/>
          </a:endParaRPr>
        </a:p>
      </dgm:t>
    </dgm:pt>
    <dgm:pt modelId="{6D39F809-12EC-42B6-9CC4-C013FA2DA7B7}" type="sibTrans" cxnId="{4E5F1D16-B45A-4141-815A-A756C5485EE2}">
      <dgm:prSet/>
      <dgm:spPr/>
      <dgm:t>
        <a:bodyPr/>
        <a:lstStyle/>
        <a:p>
          <a:endParaRPr lang="en-US"/>
        </a:p>
      </dgm:t>
    </dgm:pt>
    <dgm:pt modelId="{7DBA289E-1CE1-40BE-9F11-A22CEDD6ACB5}" type="parTrans" cxnId="{4E5F1D16-B45A-4141-815A-A756C5485EE2}">
      <dgm:prSet/>
      <dgm:spPr/>
      <dgm:t>
        <a:bodyPr/>
        <a:lstStyle/>
        <a:p>
          <a:endParaRPr lang="en-US"/>
        </a:p>
      </dgm:t>
    </dgm:pt>
    <dgm:pt modelId="{CB0EB2A1-8F27-4BE0-ADF8-60663B555EBB}" type="pres">
      <dgm:prSet presAssocID="{483558EA-1910-4137-84F7-B120563F8533}" presName="Name0" presStyleCnt="0">
        <dgm:presLayoutVars>
          <dgm:dir/>
          <dgm:animLvl val="lvl"/>
          <dgm:resizeHandles val="exact"/>
        </dgm:presLayoutVars>
      </dgm:prSet>
      <dgm:spPr/>
    </dgm:pt>
    <dgm:pt modelId="{1DE99B9B-E342-4591-807B-12B39112084F}" type="pres">
      <dgm:prSet presAssocID="{80D2596E-6A49-4180-A749-27374F699963}" presName="Name8" presStyleCnt="0"/>
      <dgm:spPr/>
    </dgm:pt>
    <dgm:pt modelId="{EA11C455-FBCA-48ED-B27A-64E4ABAAC4B3}" type="pres">
      <dgm:prSet presAssocID="{80D2596E-6A49-4180-A749-27374F699963}" presName="level" presStyleLbl="node1" presStyleIdx="0" presStyleCnt="4" custScaleX="98958" custScaleY="167287" custLinFactNeighborX="936" custLinFactNeighborY="3480">
        <dgm:presLayoutVars>
          <dgm:chMax val="1"/>
          <dgm:bulletEnabled val="1"/>
        </dgm:presLayoutVars>
      </dgm:prSet>
      <dgm:spPr/>
    </dgm:pt>
    <dgm:pt modelId="{4EADC741-EF1D-400B-AFB2-33E5485AA226}" type="pres">
      <dgm:prSet presAssocID="{80D2596E-6A49-4180-A749-27374F69996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0A7FB00-942C-4DE9-BEC3-E1D162C7ED08}" type="pres">
      <dgm:prSet presAssocID="{ECEC187F-86C0-418A-A8E2-2A36F8F96D6A}" presName="Name8" presStyleCnt="0"/>
      <dgm:spPr/>
    </dgm:pt>
    <dgm:pt modelId="{14C163EB-4F2C-4047-A532-CF58FC95405D}" type="pres">
      <dgm:prSet presAssocID="{ECEC187F-86C0-418A-A8E2-2A36F8F96D6A}" presName="level" presStyleLbl="node1" presStyleIdx="1" presStyleCnt="4" custScaleY="125773">
        <dgm:presLayoutVars>
          <dgm:chMax val="1"/>
          <dgm:bulletEnabled val="1"/>
        </dgm:presLayoutVars>
      </dgm:prSet>
      <dgm:spPr/>
    </dgm:pt>
    <dgm:pt modelId="{3ACF67D6-D46E-4E29-B3AD-AC82FF22722C}" type="pres">
      <dgm:prSet presAssocID="{ECEC187F-86C0-418A-A8E2-2A36F8F96D6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E17D9EE-200E-450F-B6F7-E3B6AFF8E9EE}" type="pres">
      <dgm:prSet presAssocID="{E02B5803-EF5B-4CA6-9F1E-C083E3875674}" presName="Name8" presStyleCnt="0"/>
      <dgm:spPr/>
    </dgm:pt>
    <dgm:pt modelId="{0C3987D5-EBC1-472D-93D0-1AAE2D952DC7}" type="pres">
      <dgm:prSet presAssocID="{E02B5803-EF5B-4CA6-9F1E-C083E3875674}" presName="level" presStyleLbl="node1" presStyleIdx="2" presStyleCnt="4" custScaleY="92297">
        <dgm:presLayoutVars>
          <dgm:chMax val="1"/>
          <dgm:bulletEnabled val="1"/>
        </dgm:presLayoutVars>
      </dgm:prSet>
      <dgm:spPr/>
    </dgm:pt>
    <dgm:pt modelId="{55750848-867F-4678-935C-2D73FBFB27B0}" type="pres">
      <dgm:prSet presAssocID="{E02B5803-EF5B-4CA6-9F1E-C083E387567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C5F31EA-B72E-4E69-92BA-C88CFEE55C52}" type="pres">
      <dgm:prSet presAssocID="{0F7AC822-1CB8-46EB-8A3A-52E08E2C14D4}" presName="Name8" presStyleCnt="0"/>
      <dgm:spPr/>
    </dgm:pt>
    <dgm:pt modelId="{6F4EB296-0D79-46DF-B12B-07CA4ADC6B46}" type="pres">
      <dgm:prSet presAssocID="{0F7AC822-1CB8-46EB-8A3A-52E08E2C14D4}" presName="level" presStyleLbl="node1" presStyleIdx="3" presStyleCnt="4" custScaleY="84348">
        <dgm:presLayoutVars>
          <dgm:chMax val="1"/>
          <dgm:bulletEnabled val="1"/>
        </dgm:presLayoutVars>
      </dgm:prSet>
      <dgm:spPr/>
    </dgm:pt>
    <dgm:pt modelId="{959FBBBC-B61F-45FF-A9A0-A5744DC24B62}" type="pres">
      <dgm:prSet presAssocID="{0F7AC822-1CB8-46EB-8A3A-52E08E2C14D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4220603-E06C-4838-A6D9-AAA512E769D0}" type="presOf" srcId="{E02B5803-EF5B-4CA6-9F1E-C083E3875674}" destId="{55750848-867F-4678-935C-2D73FBFB27B0}" srcOrd="1" destOrd="0" presId="urn:microsoft.com/office/officeart/2005/8/layout/pyramid1"/>
    <dgm:cxn modelId="{0EC8A110-4E52-44E4-8885-2F377D5FEA34}" type="presOf" srcId="{0F7AC822-1CB8-46EB-8A3A-52E08E2C14D4}" destId="{959FBBBC-B61F-45FF-A9A0-A5744DC24B62}" srcOrd="1" destOrd="0" presId="urn:microsoft.com/office/officeart/2005/8/layout/pyramid1"/>
    <dgm:cxn modelId="{4E5F1D16-B45A-4141-815A-A756C5485EE2}" srcId="{483558EA-1910-4137-84F7-B120563F8533}" destId="{0F7AC822-1CB8-46EB-8A3A-52E08E2C14D4}" srcOrd="3" destOrd="0" parTransId="{7DBA289E-1CE1-40BE-9F11-A22CEDD6ACB5}" sibTransId="{6D39F809-12EC-42B6-9CC4-C013FA2DA7B7}"/>
    <dgm:cxn modelId="{33B32C1F-E737-4818-B1BA-DBF851F58202}" type="presOf" srcId="{80D2596E-6A49-4180-A749-27374F699963}" destId="{4EADC741-EF1D-400B-AFB2-33E5485AA226}" srcOrd="1" destOrd="0" presId="urn:microsoft.com/office/officeart/2005/8/layout/pyramid1"/>
    <dgm:cxn modelId="{7D80423F-95C3-497B-BE3E-429B3388FB3D}" type="presOf" srcId="{0F7AC822-1CB8-46EB-8A3A-52E08E2C14D4}" destId="{6F4EB296-0D79-46DF-B12B-07CA4ADC6B46}" srcOrd="0" destOrd="0" presId="urn:microsoft.com/office/officeart/2005/8/layout/pyramid1"/>
    <dgm:cxn modelId="{3414A14F-A77F-4192-99DA-5512990C87E4}" type="presOf" srcId="{ECEC187F-86C0-418A-A8E2-2A36F8F96D6A}" destId="{14C163EB-4F2C-4047-A532-CF58FC95405D}" srcOrd="0" destOrd="0" presId="urn:microsoft.com/office/officeart/2005/8/layout/pyramid1"/>
    <dgm:cxn modelId="{04D5998B-FB3C-4688-AA23-0942FE1A1433}" type="presOf" srcId="{80D2596E-6A49-4180-A749-27374F699963}" destId="{EA11C455-FBCA-48ED-B27A-64E4ABAAC4B3}" srcOrd="0" destOrd="0" presId="urn:microsoft.com/office/officeart/2005/8/layout/pyramid1"/>
    <dgm:cxn modelId="{1D7D3AA4-8FF3-4072-8799-D5129B02F07F}" type="presOf" srcId="{ECEC187F-86C0-418A-A8E2-2A36F8F96D6A}" destId="{3ACF67D6-D46E-4E29-B3AD-AC82FF22722C}" srcOrd="1" destOrd="0" presId="urn:microsoft.com/office/officeart/2005/8/layout/pyramid1"/>
    <dgm:cxn modelId="{E8BEE1BB-8782-4953-A87E-EC28694355D3}" type="presOf" srcId="{483558EA-1910-4137-84F7-B120563F8533}" destId="{CB0EB2A1-8F27-4BE0-ADF8-60663B555EBB}" srcOrd="0" destOrd="0" presId="urn:microsoft.com/office/officeart/2005/8/layout/pyramid1"/>
    <dgm:cxn modelId="{C7B631C3-DF14-43FE-811D-D509B0E0F0A0}" srcId="{483558EA-1910-4137-84F7-B120563F8533}" destId="{E02B5803-EF5B-4CA6-9F1E-C083E3875674}" srcOrd="2" destOrd="0" parTransId="{22DEDE2A-6D4B-4927-ADB5-9AD806099B20}" sibTransId="{6E0CF810-23BA-4F08-8B48-42CE811E5065}"/>
    <dgm:cxn modelId="{06CF90CE-8846-4E3F-91D9-5B1562C31CAA}" type="presOf" srcId="{E02B5803-EF5B-4CA6-9F1E-C083E3875674}" destId="{0C3987D5-EBC1-472D-93D0-1AAE2D952DC7}" srcOrd="0" destOrd="0" presId="urn:microsoft.com/office/officeart/2005/8/layout/pyramid1"/>
    <dgm:cxn modelId="{6E0064EC-8237-464A-8C35-F4BF85342702}" srcId="{483558EA-1910-4137-84F7-B120563F8533}" destId="{ECEC187F-86C0-418A-A8E2-2A36F8F96D6A}" srcOrd="1" destOrd="0" parTransId="{1713F69A-8A4C-4922-8616-2CB0687EEA23}" sibTransId="{AC275879-F0D9-46A3-9CBE-4492421DE58C}"/>
    <dgm:cxn modelId="{39FBBDFD-6B4B-41A5-B40F-34B9CEE5DA1A}" srcId="{483558EA-1910-4137-84F7-B120563F8533}" destId="{80D2596E-6A49-4180-A749-27374F699963}" srcOrd="0" destOrd="0" parTransId="{6B8ED24E-78E6-4DA3-9CB1-EFAED97D2FBE}" sibTransId="{2278C0EE-0A3F-4BA0-9325-169D09126E08}"/>
    <dgm:cxn modelId="{F198DD6C-12EA-425D-B2FD-4D5ECDB69832}" type="presParOf" srcId="{CB0EB2A1-8F27-4BE0-ADF8-60663B555EBB}" destId="{1DE99B9B-E342-4591-807B-12B39112084F}" srcOrd="0" destOrd="0" presId="urn:microsoft.com/office/officeart/2005/8/layout/pyramid1"/>
    <dgm:cxn modelId="{58C7132B-B559-45B8-A642-4CB7D53D12C9}" type="presParOf" srcId="{1DE99B9B-E342-4591-807B-12B39112084F}" destId="{EA11C455-FBCA-48ED-B27A-64E4ABAAC4B3}" srcOrd="0" destOrd="0" presId="urn:microsoft.com/office/officeart/2005/8/layout/pyramid1"/>
    <dgm:cxn modelId="{EBC732D9-A409-4683-B099-EDDE85C183CF}" type="presParOf" srcId="{1DE99B9B-E342-4591-807B-12B39112084F}" destId="{4EADC741-EF1D-400B-AFB2-33E5485AA226}" srcOrd="1" destOrd="0" presId="urn:microsoft.com/office/officeart/2005/8/layout/pyramid1"/>
    <dgm:cxn modelId="{D8B9C367-33D3-4F4A-A62B-4E285F2F51E2}" type="presParOf" srcId="{CB0EB2A1-8F27-4BE0-ADF8-60663B555EBB}" destId="{20A7FB00-942C-4DE9-BEC3-E1D162C7ED08}" srcOrd="1" destOrd="0" presId="urn:microsoft.com/office/officeart/2005/8/layout/pyramid1"/>
    <dgm:cxn modelId="{6DF992CE-D09C-4ACB-A94A-FE9F8EF0BDD8}" type="presParOf" srcId="{20A7FB00-942C-4DE9-BEC3-E1D162C7ED08}" destId="{14C163EB-4F2C-4047-A532-CF58FC95405D}" srcOrd="0" destOrd="0" presId="urn:microsoft.com/office/officeart/2005/8/layout/pyramid1"/>
    <dgm:cxn modelId="{7D6ECBF8-7903-444B-B5E9-C2D05AEC2FD7}" type="presParOf" srcId="{20A7FB00-942C-4DE9-BEC3-E1D162C7ED08}" destId="{3ACF67D6-D46E-4E29-B3AD-AC82FF22722C}" srcOrd="1" destOrd="0" presId="urn:microsoft.com/office/officeart/2005/8/layout/pyramid1"/>
    <dgm:cxn modelId="{D0C8A122-1015-4077-B817-AA504F84719E}" type="presParOf" srcId="{CB0EB2A1-8F27-4BE0-ADF8-60663B555EBB}" destId="{DE17D9EE-200E-450F-B6F7-E3B6AFF8E9EE}" srcOrd="2" destOrd="0" presId="urn:microsoft.com/office/officeart/2005/8/layout/pyramid1"/>
    <dgm:cxn modelId="{BE040C58-D715-4358-BD15-8412A900238E}" type="presParOf" srcId="{DE17D9EE-200E-450F-B6F7-E3B6AFF8E9EE}" destId="{0C3987D5-EBC1-472D-93D0-1AAE2D952DC7}" srcOrd="0" destOrd="0" presId="urn:microsoft.com/office/officeart/2005/8/layout/pyramid1"/>
    <dgm:cxn modelId="{3789BD15-D3C6-458E-8D83-F5077197FF60}" type="presParOf" srcId="{DE17D9EE-200E-450F-B6F7-E3B6AFF8E9EE}" destId="{55750848-867F-4678-935C-2D73FBFB27B0}" srcOrd="1" destOrd="0" presId="urn:microsoft.com/office/officeart/2005/8/layout/pyramid1"/>
    <dgm:cxn modelId="{0589ED89-EB3A-4CD7-8B78-AB0558C56DB9}" type="presParOf" srcId="{CB0EB2A1-8F27-4BE0-ADF8-60663B555EBB}" destId="{8C5F31EA-B72E-4E69-92BA-C88CFEE55C52}" srcOrd="3" destOrd="0" presId="urn:microsoft.com/office/officeart/2005/8/layout/pyramid1"/>
    <dgm:cxn modelId="{56F19077-0EC7-4A6C-B1A7-AEDB9E83370B}" type="presParOf" srcId="{8C5F31EA-B72E-4E69-92BA-C88CFEE55C52}" destId="{6F4EB296-0D79-46DF-B12B-07CA4ADC6B46}" srcOrd="0" destOrd="0" presId="urn:microsoft.com/office/officeart/2005/8/layout/pyramid1"/>
    <dgm:cxn modelId="{88C7ADF0-DB48-4150-B2C5-6C6BA307DFF3}" type="presParOf" srcId="{8C5F31EA-B72E-4E69-92BA-C88CFEE55C52}" destId="{959FBBBC-B61F-45FF-A9A0-A5744DC24B6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1C455-FBCA-48ED-B27A-64E4ABAAC4B3}">
      <dsp:nvSpPr>
        <dsp:cNvPr id="0" name=""/>
        <dsp:cNvSpPr/>
      </dsp:nvSpPr>
      <dsp:spPr>
        <a:xfrm>
          <a:off x="2991116" y="45729"/>
          <a:ext cx="3222731" cy="2198249"/>
        </a:xfrm>
        <a:prstGeom prst="trapezoid">
          <a:avLst>
            <a:gd name="adj" fmla="val 74074"/>
          </a:avLst>
        </a:prstGeom>
        <a:solidFill>
          <a:srgbClr val="FF0000"/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latin typeface="Calibri" pitchFamily="34" charset="0"/>
            <a:cs typeface="Calibri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latin typeface="Calibri" pitchFamily="34" charset="0"/>
              <a:cs typeface="Calibri" pitchFamily="34" charset="0"/>
            </a:rPr>
            <a:t>Enabling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latin typeface="Calibri" pitchFamily="34" charset="0"/>
              <a:cs typeface="Calibri" pitchFamily="34" charset="0"/>
            </a:rPr>
            <a:t>Ecosystems     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1600" kern="1200" dirty="0">
              <a:latin typeface="Calibri" pitchFamily="34" charset="0"/>
              <a:cs typeface="Calibri" pitchFamily="34" charset="0"/>
            </a:rPr>
            <a:t>with policies, leadership,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itchFamily="34" charset="0"/>
              <a:cs typeface="Calibri" pitchFamily="34" charset="0"/>
            </a:rPr>
            <a:t>business models</a:t>
          </a:r>
        </a:p>
      </dsp:txBody>
      <dsp:txXfrm>
        <a:off x="2991116" y="45729"/>
        <a:ext cx="3222731" cy="2198249"/>
      </dsp:txXfrm>
    </dsp:sp>
    <dsp:sp modelId="{14C163EB-4F2C-4047-A532-CF58FC95405D}">
      <dsp:nvSpPr>
        <dsp:cNvPr id="0" name=""/>
        <dsp:cNvSpPr/>
      </dsp:nvSpPr>
      <dsp:spPr>
        <a:xfrm>
          <a:off x="1719421" y="2198249"/>
          <a:ext cx="5705156" cy="1652731"/>
        </a:xfrm>
        <a:prstGeom prst="trapezoid">
          <a:avLst>
            <a:gd name="adj" fmla="val 74074"/>
          </a:avLst>
        </a:prstGeom>
        <a:solidFill>
          <a:srgbClr val="FFC000"/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latin typeface="Calibri" pitchFamily="34" charset="0"/>
              <a:cs typeface="Calibri" pitchFamily="34" charset="0"/>
            </a:rPr>
            <a:t>Developing Demand </a:t>
          </a:r>
          <a:r>
            <a:rPr lang="en-US" sz="2000" kern="1200" dirty="0">
              <a:latin typeface="Calibri" pitchFamily="34" charset="0"/>
              <a:cs typeface="Calibri" pitchFamily="34" charset="0"/>
            </a:rPr>
            <a:t>with communications, training,  professional development</a:t>
          </a:r>
          <a:endParaRPr lang="en-US" sz="1900" kern="1200" dirty="0">
            <a:latin typeface="Calibri" pitchFamily="34" charset="0"/>
            <a:cs typeface="Calibri" pitchFamily="34" charset="0"/>
          </a:endParaRPr>
        </a:p>
      </dsp:txBody>
      <dsp:txXfrm>
        <a:off x="2717823" y="2198249"/>
        <a:ext cx="3708351" cy="1652731"/>
      </dsp:txXfrm>
    </dsp:sp>
    <dsp:sp modelId="{0C3987D5-EBC1-472D-93D0-1AAE2D952DC7}">
      <dsp:nvSpPr>
        <dsp:cNvPr id="0" name=""/>
        <dsp:cNvSpPr/>
      </dsp:nvSpPr>
      <dsp:spPr>
        <a:xfrm>
          <a:off x="821023" y="3850980"/>
          <a:ext cx="7501951" cy="1212836"/>
        </a:xfrm>
        <a:prstGeom prst="trapezoid">
          <a:avLst>
            <a:gd name="adj" fmla="val 74074"/>
          </a:avLst>
        </a:prstGeom>
        <a:solidFill>
          <a:srgbClr val="2C66C4"/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Calibri" pitchFamily="34" charset="0"/>
              <a:cs typeface="Calibri" pitchFamily="34" charset="0"/>
            </a:rPr>
            <a:t>Creating Capabilities                 </a:t>
          </a:r>
          <a:r>
            <a:rPr lang="en-US" sz="2000" kern="1200" dirty="0">
              <a:latin typeface="Calibri" pitchFamily="34" charset="0"/>
              <a:cs typeface="Calibri" pitchFamily="34" charset="0"/>
            </a:rPr>
            <a:t>with convenient and affordable access to content through technologies</a:t>
          </a:r>
          <a:endParaRPr lang="en-US" sz="1900" kern="1200" dirty="0">
            <a:latin typeface="Calibri" pitchFamily="34" charset="0"/>
            <a:cs typeface="Calibri" pitchFamily="34" charset="0"/>
          </a:endParaRPr>
        </a:p>
      </dsp:txBody>
      <dsp:txXfrm>
        <a:off x="2133865" y="3850980"/>
        <a:ext cx="4876268" cy="1212836"/>
      </dsp:txXfrm>
    </dsp:sp>
    <dsp:sp modelId="{6F4EB296-0D79-46DF-B12B-07CA4ADC6B46}">
      <dsp:nvSpPr>
        <dsp:cNvPr id="0" name=""/>
        <dsp:cNvSpPr/>
      </dsp:nvSpPr>
      <dsp:spPr>
        <a:xfrm>
          <a:off x="0" y="5063817"/>
          <a:ext cx="9143999" cy="1108382"/>
        </a:xfrm>
        <a:prstGeom prst="trapezoid">
          <a:avLst>
            <a:gd name="adj" fmla="val 74074"/>
          </a:avLst>
        </a:prstGeom>
        <a:solidFill>
          <a:srgbClr val="00B050"/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Calibri" pitchFamily="34" charset="0"/>
              <a:cs typeface="Calibri" pitchFamily="34" charset="0"/>
            </a:rPr>
            <a:t>Leveraging Content Providers    </a:t>
          </a:r>
          <a:r>
            <a:rPr lang="en-US" sz="2000" b="0" kern="1200" dirty="0">
              <a:latin typeface="Calibri" pitchFamily="34" charset="0"/>
              <a:cs typeface="Calibri" pitchFamily="34" charset="0"/>
            </a:rPr>
            <a:t>Free and open educational resources, library materials, publisher low cost digital materials, faculty authored</a:t>
          </a:r>
          <a:endParaRPr lang="en-US" sz="2400" b="0" kern="1200" dirty="0">
            <a:latin typeface="Calibri" pitchFamily="34" charset="0"/>
            <a:cs typeface="Calibri" pitchFamily="34" charset="0"/>
          </a:endParaRPr>
        </a:p>
      </dsp:txBody>
      <dsp:txXfrm>
        <a:off x="1600199" y="5063817"/>
        <a:ext cx="5943599" cy="1108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E089-0E4E-5349-8B5F-20E0DBCF8228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AF6C5-AD94-4445-9CA6-DAF91F56E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89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DF9A7-AF53-6F4B-8208-5DC7C5BC65B5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80594-8C7B-B847-9B81-BE6A37F408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555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0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84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59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01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10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067F3-11A6-4C98-B2E6-50BD76E9C9E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30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B864A-51AB-4E6F-952A-B09D528EFE1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47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C85BA3-20A7-46A9-AB24-DD344188C7DB}" type="slidenum">
              <a:rPr lang="en-US" altLang="en-US" sz="12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52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0135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4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CA73-AAF8-476E-926A-1AC3BE94A0C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07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19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44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756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88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95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1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18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80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067F3-11A6-4C98-B2E6-50BD76E9C9E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7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B479-FC93-4C6D-924A-34FF9B0685A4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6C16-A6C5-47C4-A2DB-0DEA6333420D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DBE6-5026-4C44-925B-BB7D5D0C0A93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1142-FD9B-4A7B-94EE-D0EE28542DA1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B4B1-E256-4996-8217-55DBCCB306D9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34E8-5C82-487E-86E3-51911D95254D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BF5E-4552-4B57-91D4-1882B18CF9A9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063D-C296-4094-BCDC-3150D5992D61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6BBB-A0DE-4935-9182-E05B7F34AFCB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CEFC-5395-4A5E-8940-84C4D3FB1967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3B9-139A-4BE6-B6A0-65477342C2DA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0F16-9D9B-41C6-8090-276D39A23B7D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8A7E130-7B0B-4FB3-A723-57A0EA111766}" type="datetime1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7" y="6193236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b="0" i="0" u="none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als.skillscommons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als.skillscommons.org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lot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ol4ed.org/" TargetMode="Externa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suol4ed.or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Support@skillscommons.org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skillscommons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rkforcegps.org/events/2018/03/12/15/04/Free-Resources-for-Apprenticeship-Work-based-Learning" TargetMode="External"/><Relationship Id="rId3" Type="http://schemas.openxmlformats.org/officeDocument/2006/relationships/hyperlink" Target="https://www.workforcegps.org/events/2018/01/31/17/47/Make-Industry-Experts-into-Expert-Instructors-to-Increase-Student-Success" TargetMode="External"/><Relationship Id="rId7" Type="http://schemas.openxmlformats.org/officeDocument/2006/relationships/hyperlink" Target="https://www.workforcegps.org/events/2018/03/12/14/25/Sustaining-Grant-funded-Projects-for-Long-term-Succes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kforcegps.org/events/2018/03/12/12/33/Lowering-the-Cost-of-Course-Materials-with-Free-and-Open-Educational-Resources" TargetMode="External"/><Relationship Id="rId5" Type="http://schemas.openxmlformats.org/officeDocument/2006/relationships/hyperlink" Target="https://www.workforcegps.org/events/2018/03/06/15/15/Resources-for-Developmental-Education-Using-Competency-Based-Education-CBE/" TargetMode="External"/><Relationship Id="rId4" Type="http://schemas.openxmlformats.org/officeDocument/2006/relationships/hyperlink" Target="https://cms.workforcegps.org/events/2018/02/16/17/51/Scaling-Career-Pathways-in-Wisconsin" TargetMode="External"/><Relationship Id="rId9" Type="http://schemas.openxmlformats.org/officeDocument/2006/relationships/hyperlink" Target="https://taaccct.workforcegps.org/resources/2018/02/15/20/51/Innovations_Leading_to_Career_Success_Webinar_Series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rkforcegps.org/events/2018/03/12/15/04/Free-Resources-for-Apprenticeship-Work-based-Learning" TargetMode="External"/><Relationship Id="rId3" Type="http://schemas.openxmlformats.org/officeDocument/2006/relationships/hyperlink" Target="https://www.workforcegps.org/events/2018/01/31/17/47/Make-Industry-Experts-into-Expert-Instructors-to-Increase-Student-Success" TargetMode="External"/><Relationship Id="rId7" Type="http://schemas.openxmlformats.org/officeDocument/2006/relationships/hyperlink" Target="https://www.workforcegps.org/events/2018/03/12/14/25/Sustaining-Grant-funded-Projects-for-Long-term-Succes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kforcegps.org/events/2018/03/12/12/33/Lowering-the-Cost-of-Course-Materials-with-Free-and-Open-Educational-Resources" TargetMode="External"/><Relationship Id="rId5" Type="http://schemas.openxmlformats.org/officeDocument/2006/relationships/hyperlink" Target="https://www.workforcegps.org/events/2018/03/06/15/15/Resources-for-Developmental-Education-Using-Competency-Based-Education-CBE/" TargetMode="External"/><Relationship Id="rId4" Type="http://schemas.openxmlformats.org/officeDocument/2006/relationships/hyperlink" Target="https://cms.workforcegps.org/events/2018/02/16/17/51/Scaling-Career-Pathways-in-Wisconsin" TargetMode="External"/><Relationship Id="rId9" Type="http://schemas.openxmlformats.org/officeDocument/2006/relationships/hyperlink" Target="https://taaccct.workforcegps.org/resources/2018/02/15/20/51/Innovations_Leading_to_Career_Success_Webinar_Seri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831" y="839296"/>
            <a:ext cx="7488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Lowering the Cost of Course Materials with Free and Open Educational Resources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11, 2018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31358" y="2837598"/>
            <a:ext cx="3374064" cy="3093992"/>
            <a:chOff x="1384005" y="2930994"/>
            <a:chExt cx="3374064" cy="3093992"/>
          </a:xfrm>
        </p:grpSpPr>
        <p:sp>
          <p:nvSpPr>
            <p:cNvPr id="2" name="TextBox 1"/>
            <p:cNvSpPr txBox="1"/>
            <p:nvPr/>
          </p:nvSpPr>
          <p:spPr>
            <a:xfrm>
              <a:off x="1384005" y="5378655"/>
              <a:ext cx="3374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Employment and Training Administration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837" y="2930994"/>
              <a:ext cx="2438400" cy="24384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678735" y="2837598"/>
            <a:ext cx="3724120" cy="3093992"/>
            <a:chOff x="4467856" y="4191517"/>
            <a:chExt cx="3724120" cy="30939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3" y="4191517"/>
              <a:ext cx="2405467" cy="2438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467856" y="6639178"/>
              <a:ext cx="3724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Office of Career, Technical, and Adult Education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1840" y="2145485"/>
            <a:ext cx="7488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/>
                </a:solidFill>
              </a:rPr>
              <a:t>Innovations Leading to Career Success Webinar Series</a:t>
            </a:r>
            <a:endParaRPr lang="en-US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7066"/>
            <a:ext cx="2007910" cy="63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85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" y="688009"/>
            <a:ext cx="8896065" cy="3994245"/>
          </a:xfrm>
        </p:spPr>
        <p:txBody>
          <a:bodyPr>
            <a:noAutofit/>
          </a:bodyPr>
          <a:lstStyle/>
          <a:p>
            <a:r>
              <a:rPr lang="en-US" sz="2800" b="1" dirty="0"/>
              <a:t>California State University (CSU) “Access to Excellence” Mission </a:t>
            </a:r>
            <a:r>
              <a:rPr lang="en-US" sz="2400" dirty="0"/>
              <a:t>offering more than </a:t>
            </a:r>
            <a:r>
              <a:rPr lang="en-US" sz="2400" b="1" dirty="0"/>
              <a:t>1,800 degree programs in 240 subject areas.</a:t>
            </a:r>
          </a:p>
          <a:p>
            <a:r>
              <a:rPr lang="en-US" sz="2400" dirty="0"/>
              <a:t>Among the </a:t>
            </a:r>
            <a:r>
              <a:rPr lang="en-US" sz="2400" b="1" dirty="0"/>
              <a:t>most diverse</a:t>
            </a:r>
            <a:r>
              <a:rPr lang="en-US" sz="2400" dirty="0"/>
              <a:t> university systems in the country, striving to be inclusive of students of all social, economic and educational backgrounds.</a:t>
            </a:r>
          </a:p>
          <a:p>
            <a:r>
              <a:rPr lang="en-US" sz="2400" dirty="0"/>
              <a:t>Full-time student tuition is about $5,700 per year.</a:t>
            </a:r>
          </a:p>
          <a:p>
            <a:r>
              <a:rPr lang="en-US" sz="2400" b="1" dirty="0"/>
              <a:t>80 percent of CSU students receive some financial aid</a:t>
            </a:r>
            <a:r>
              <a:rPr lang="en-US" sz="24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3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Let’s Begin with an Institutional Context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20406" t="22563" r="43269" b="52737"/>
          <a:stretch>
            <a:fillRect/>
          </a:stretch>
        </p:blipFill>
        <p:spPr bwMode="auto">
          <a:xfrm>
            <a:off x="5867400" y="4682254"/>
            <a:ext cx="3268663" cy="2163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-7392" y="4998381"/>
            <a:ext cx="597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sz="2400" dirty="0"/>
              <a:t>Are you implementing a Graduation Initiative </a:t>
            </a:r>
            <a:r>
              <a:rPr lang="en-US" sz="2400" b="1" dirty="0"/>
              <a:t>to increase graduation rates </a:t>
            </a:r>
            <a:r>
              <a:rPr lang="en-US" sz="2400" dirty="0"/>
              <a:t>and </a:t>
            </a:r>
            <a:r>
              <a:rPr lang="en-US" sz="2400" b="1" dirty="0"/>
              <a:t>eliminate equity gaps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299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7" b="13359"/>
          <a:stretch/>
        </p:blipFill>
        <p:spPr bwMode="auto">
          <a:xfrm>
            <a:off x="2775718" y="4564019"/>
            <a:ext cx="4744119" cy="2135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6380"/>
            <a:ext cx="9067800" cy="5416060"/>
          </a:xfrm>
        </p:spPr>
        <p:txBody>
          <a:bodyPr>
            <a:normAutofit/>
          </a:bodyPr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Textbook Affordability Affects </a:t>
            </a:r>
            <a:br>
              <a:rPr lang="en-US" alt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Access to an Excellent Education and Graduation in a Timely Manner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2016 Florida students’ responses to costs (survey)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Take fewer courses (47.6 percent)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Drop a course (26.1 percent)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Fail a course (19.8 percent) 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EF64CF4-5209-44EF-BF6C-595D36C3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9452" y="6186932"/>
            <a:ext cx="990600" cy="265809"/>
          </a:xfrm>
        </p:spPr>
        <p:txBody>
          <a:bodyPr/>
          <a:lstStyle/>
          <a:p>
            <a:fld id="{7F5CE407-6216-4202-80E4-A30DC2F709B2}" type="slidenum">
              <a:rPr lang="en-US" sz="1200" smtClean="0">
                <a:solidFill>
                  <a:srgbClr val="C00000"/>
                </a:solidFill>
              </a:rPr>
              <a:t>11</a:t>
            </a:fld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161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34483"/>
            <a:ext cx="9144000" cy="914400"/>
          </a:xfrm>
        </p:spPr>
        <p:txBody>
          <a:bodyPr/>
          <a:lstStyle/>
          <a:p>
            <a:pPr algn="ctr"/>
            <a:r>
              <a:rPr lang="en-US" altLang="en-US" sz="3400" b="1" dirty="0">
                <a:solidFill>
                  <a:schemeClr val="tx1"/>
                </a:solidFill>
              </a:rPr>
              <a:t>How Much Of A Difference Can We Make?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410200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sz="3200" dirty="0">
                <a:solidFill>
                  <a:schemeClr val="tx1"/>
                </a:solidFill>
              </a:rPr>
              <a:t>Imagine saving every student in California’s higher education…</a:t>
            </a:r>
          </a:p>
          <a:p>
            <a:pPr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$170 per semester – cost of 1 new textbook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With 3 million students in California (CA) higher ed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We can save students…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US" sz="900" b="1" dirty="0">
              <a:solidFill>
                <a:schemeClr val="tx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sz="4800" b="1" dirty="0">
                <a:solidFill>
                  <a:schemeClr val="tx1"/>
                </a:solidFill>
              </a:rPr>
              <a:t>$1 BILLION EVERY YEAR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32" y="6127551"/>
            <a:ext cx="2885768" cy="6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4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4386865"/>
            <a:ext cx="7772400" cy="1362075"/>
          </a:xfrm>
        </p:spPr>
        <p:txBody>
          <a:bodyPr/>
          <a:lstStyle/>
          <a:p>
            <a:r>
              <a:rPr lang="en-US" sz="4800" b="1" dirty="0"/>
              <a:t>SkillsCommons: </a:t>
            </a:r>
            <a:br>
              <a:rPr lang="en-US" sz="4800" b="1" dirty="0"/>
            </a:br>
            <a:r>
              <a:rPr lang="en-US" sz="4800" b="1" dirty="0"/>
              <a:t>			</a:t>
            </a:r>
            <a:r>
              <a:rPr lang="en-US" sz="4800" b="1" dirty="0">
                <a:solidFill>
                  <a:srgbClr val="FF0000"/>
                </a:solidFill>
              </a:rPr>
              <a:t>Affordable 					Learning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					Solutions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06" y="690716"/>
            <a:ext cx="8763000" cy="1500187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How to deliver the $1B in “financial aid” to students?</a:t>
            </a: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A1BFA-23DE-4245-B68C-8014A5A373A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32" y="6108781"/>
            <a:ext cx="2885768" cy="6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8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1521"/>
            <a:ext cx="8721969" cy="793176"/>
          </a:xfrm>
        </p:spPr>
        <p:txBody>
          <a:bodyPr/>
          <a:lstStyle/>
          <a:p>
            <a:r>
              <a:rPr lang="en-US" sz="4000" dirty="0">
                <a:hlinkClick r:id="rId2"/>
              </a:rPr>
              <a:t>http://als.skillscommons.org/</a:t>
            </a:r>
            <a:r>
              <a:rPr lang="en-US" sz="4000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418" t="8405" r="17176" b="3613"/>
          <a:stretch/>
        </p:blipFill>
        <p:spPr>
          <a:xfrm>
            <a:off x="0" y="900752"/>
            <a:ext cx="9144000" cy="598420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92350C-65B3-47F3-8066-6B4BFB82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68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8953"/>
            <a:ext cx="9144001" cy="724937"/>
          </a:xfrm>
        </p:spPr>
        <p:txBody>
          <a:bodyPr/>
          <a:lstStyle/>
          <a:p>
            <a:r>
              <a:rPr lang="en-US" sz="3200" dirty="0"/>
              <a:t>Online Support For Your Affordable Learning Solutions (AL$)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194" t="8435" r="11343" b="5841"/>
          <a:stretch/>
        </p:blipFill>
        <p:spPr>
          <a:xfrm>
            <a:off x="0" y="1473958"/>
            <a:ext cx="9144001" cy="536978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4E22D-C4B8-4463-B5DD-222069F4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40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898013"/>
            <a:ext cx="8056563" cy="1362075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</a:rPr>
              <a:t>Let’s Take A Tour of </a:t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5400" b="1" dirty="0">
                <a:solidFill>
                  <a:schemeClr val="tx1"/>
                </a:solidFill>
              </a:rPr>
              <a:t>AL$ @ SkillsCommons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765219"/>
            <a:ext cx="9144000" cy="150018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4400" b="1" dirty="0">
                <a:hlinkClick r:id="rId2"/>
              </a:rPr>
              <a:t>http://als.skillscommons.org</a:t>
            </a:r>
            <a:r>
              <a:rPr lang="en-US" sz="4400" b="1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32" y="6159103"/>
            <a:ext cx="2885768" cy="6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0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Quick Summary of What’s Available for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6" y="1444532"/>
            <a:ext cx="9026013" cy="4971016"/>
          </a:xfrm>
        </p:spPr>
        <p:txBody>
          <a:bodyPr>
            <a:normAutofit/>
          </a:bodyPr>
          <a:lstStyle/>
          <a:p>
            <a:r>
              <a:rPr lang="en-US" dirty="0"/>
              <a:t>Free and open educational resources that faculty and students can choose for their teaching and learning</a:t>
            </a:r>
          </a:p>
          <a:p>
            <a:pPr lvl="1"/>
            <a:r>
              <a:rPr lang="en-US" dirty="0"/>
              <a:t>General Education in academic disciplines</a:t>
            </a:r>
          </a:p>
          <a:p>
            <a:pPr lvl="1"/>
            <a:r>
              <a:rPr lang="en-US" dirty="0"/>
              <a:t>Career and Technical Education disciplines</a:t>
            </a:r>
          </a:p>
          <a:p>
            <a:r>
              <a:rPr lang="en-US" dirty="0"/>
              <a:t>Wide choice of materials</a:t>
            </a:r>
          </a:p>
          <a:p>
            <a:pPr lvl="1"/>
            <a:r>
              <a:rPr lang="en-US" dirty="0"/>
              <a:t>eTextbooks, open courseware, learning modules, syllabi, simulations and virtual labs</a:t>
            </a:r>
          </a:p>
          <a:p>
            <a:pPr lvl="1"/>
            <a:r>
              <a:rPr lang="en-US" dirty="0"/>
              <a:t>Creative Commons licensing enables you to customize materials</a:t>
            </a:r>
          </a:p>
          <a:p>
            <a:r>
              <a:rPr lang="en-US" dirty="0"/>
              <a:t>Online support services are available to help you use these materials successfully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31" y="6159103"/>
            <a:ext cx="2885768" cy="6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21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35" y="1248508"/>
            <a:ext cx="8878530" cy="3445859"/>
          </a:xfrm>
        </p:spPr>
        <p:txBody>
          <a:bodyPr/>
          <a:lstStyle/>
          <a:p>
            <a:r>
              <a:rPr lang="en-US" b="1" dirty="0"/>
              <a:t>How can you bring these free and open educational resources and services into your institution and community?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32" y="6159103"/>
            <a:ext cx="2885768" cy="6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11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10067"/>
            <a:ext cx="2339788" cy="1047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48433192"/>
              </p:ext>
            </p:extLst>
          </p:nvPr>
        </p:nvGraphicFramePr>
        <p:xfrm>
          <a:off x="1" y="661719"/>
          <a:ext cx="9143999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98325" y="123110"/>
            <a:ext cx="4355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Implementation Strategy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181601" y="46703"/>
            <a:ext cx="396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SkillsCommons Leveraged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California State University’s Affordable Learning Solutions</a:t>
            </a:r>
            <a:endParaRPr lang="en-US" altLang="en-US" sz="2400" b="1" dirty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9DAC1-8105-4A7E-AC2D-11E27DE5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265809"/>
          </a:xfrm>
        </p:spPr>
        <p:txBody>
          <a:bodyPr/>
          <a:lstStyle/>
          <a:p>
            <a:fld id="{7F5CE407-6216-4202-80E4-A30DC2F709B2}" type="slidenum">
              <a:rPr lang="en-US" sz="1200" smtClean="0">
                <a:solidFill>
                  <a:srgbClr val="C00000"/>
                </a:solidFill>
              </a:rPr>
              <a:t>19</a:t>
            </a:fld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141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538654"/>
            <a:ext cx="8229600" cy="5347701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Clr>
                <a:schemeClr val="tx2"/>
              </a:buCl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Cheryl Martin, </a:t>
            </a:r>
            <a:r>
              <a:rPr lang="en-US" dirty="0"/>
              <a:t>TAACCCT Program Manager, Division of Strategic Investments, Employment and Training Administration, U.S. Department of Labor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Erin Berg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/>
              <a:t> Community College Program Specialist, Office of Career, Technical, and Adult Education, U.S. Department of Education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Moderators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BD8A600-F164-4595-9CA1-D625C48B3BAC}"/>
              </a:ext>
            </a:extLst>
          </p:cNvPr>
          <p:cNvSpPr txBox="1">
            <a:spLocks/>
          </p:cNvSpPr>
          <p:nvPr/>
        </p:nvSpPr>
        <p:spPr>
          <a:xfrm>
            <a:off x="7856876" y="636860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CE407-6216-4202-80E4-A30DC2F709B2}" type="slidenum">
              <a:rPr lang="en-US" sz="1200">
                <a:solidFill>
                  <a:srgbClr val="C00000"/>
                </a:solidFill>
              </a:rPr>
              <a:pPr/>
              <a:t>2</a:t>
            </a:fld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34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718FF-692B-4D85-A9C6-35000B48429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499" t="11852" r="14167" b="3703"/>
          <a:stretch/>
        </p:blipFill>
        <p:spPr>
          <a:xfrm>
            <a:off x="0" y="1066800"/>
            <a:ext cx="9144000" cy="5826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0371" r="4167" b="14444"/>
          <a:stretch/>
        </p:blipFill>
        <p:spPr>
          <a:xfrm>
            <a:off x="-10886" y="3540512"/>
            <a:ext cx="91440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9167" t="17407" r="10834" b="28464"/>
          <a:stretch/>
        </p:blipFill>
        <p:spPr>
          <a:xfrm>
            <a:off x="0" y="3540512"/>
            <a:ext cx="9133114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202"/>
            <a:ext cx="9258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Developing demand is critical and takes </a:t>
            </a:r>
          </a:p>
          <a:p>
            <a:pPr algn="ctr"/>
            <a:r>
              <a:rPr lang="en-US" sz="3200" b="1" dirty="0"/>
              <a:t>time, persistence, and collaboration!</a:t>
            </a:r>
          </a:p>
        </p:txBody>
      </p:sp>
    </p:spTree>
    <p:extLst>
      <p:ext uri="{BB962C8B-B14F-4D97-AF65-F5344CB8AC3E}">
        <p14:creationId xmlns:p14="http://schemas.microsoft.com/office/powerpoint/2010/main" val="242687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669895"/>
              </p:ext>
            </p:extLst>
          </p:nvPr>
        </p:nvGraphicFramePr>
        <p:xfrm>
          <a:off x="17584" y="1031633"/>
          <a:ext cx="9099755" cy="5849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3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221">
                <a:tc>
                  <a:txBody>
                    <a:bodyPr/>
                    <a:lstStyle/>
                    <a:p>
                      <a:r>
                        <a:rPr lang="en-US" sz="2400" dirty="0"/>
                        <a:t>Types of Services</a:t>
                      </a:r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 </a:t>
                      </a:r>
                      <a:r>
                        <a:rPr lang="en-US" sz="2400" dirty="0"/>
                        <a:t>Strategies for Campus Plans</a:t>
                      </a:r>
                      <a:endParaRPr lang="en-US" sz="2800" dirty="0"/>
                    </a:p>
                  </a:txBody>
                  <a:tcPr marL="68580" marR="68580" marT="34295" marB="342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059">
                <a:tc>
                  <a:txBody>
                    <a:bodyPr/>
                    <a:lstStyle/>
                    <a:p>
                      <a:r>
                        <a:rPr lang="en-US" sz="2000" dirty="0"/>
                        <a:t>Communication</a:t>
                      </a:r>
                      <a:r>
                        <a:rPr lang="en-US" sz="2000" baseline="0" dirty="0"/>
                        <a:t> and Outreach</a:t>
                      </a:r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Presentations at standing meetings, memos, emails and webinars</a:t>
                      </a:r>
                      <a:endParaRPr lang="en-US" sz="1800" dirty="0"/>
                    </a:p>
                  </a:txBody>
                  <a:tcPr marL="68580" marR="68580" marT="34295" marB="342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1074">
                <a:tc>
                  <a:txBody>
                    <a:bodyPr/>
                    <a:lstStyle/>
                    <a:p>
                      <a:r>
                        <a:rPr lang="en-US" sz="2000" dirty="0"/>
                        <a:t>Training and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Prof</a:t>
                      </a:r>
                      <a:r>
                        <a:rPr lang="en-US" sz="2000" baseline="0" dirty="0"/>
                        <a:t>essional Development</a:t>
                      </a:r>
                      <a:endParaRPr lang="en-US" sz="20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Empower the people who</a:t>
                      </a:r>
                      <a:r>
                        <a:rPr lang="en-US" sz="1800" baseline="0" dirty="0"/>
                        <a:t> do training already. </a:t>
                      </a:r>
                    </a:p>
                    <a:p>
                      <a:r>
                        <a:rPr lang="en-US" sz="1800" baseline="0" dirty="0"/>
                        <a:t>SkillsCommons provides online services including webinars, “how-to” videos, and examples </a:t>
                      </a:r>
                    </a:p>
                  </a:txBody>
                  <a:tcPr marL="68580" marR="68580" marT="34295" marB="342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190">
                <a:tc>
                  <a:txBody>
                    <a:bodyPr/>
                    <a:lstStyle/>
                    <a:p>
                      <a:r>
                        <a:rPr lang="en-US" sz="2000" dirty="0"/>
                        <a:t>Help and Support Services</a:t>
                      </a:r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Enlist support from your reference librarians</a:t>
                      </a:r>
                      <a:r>
                        <a:rPr lang="en-US" sz="1800" baseline="0" dirty="0"/>
                        <a:t> and campus technology support.   </a:t>
                      </a:r>
                      <a:endParaRPr lang="en-US" sz="1800" dirty="0"/>
                    </a:p>
                  </a:txBody>
                  <a:tcPr marL="68580" marR="68580" marT="34295" marB="342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411">
                <a:tc>
                  <a:txBody>
                    <a:bodyPr/>
                    <a:lstStyle/>
                    <a:p>
                      <a:r>
                        <a:rPr lang="en-US" sz="2000" dirty="0"/>
                        <a:t>Providing</a:t>
                      </a:r>
                      <a:r>
                        <a:rPr lang="en-US" sz="2000" baseline="0" dirty="0"/>
                        <a:t> Print Copies</a:t>
                      </a:r>
                      <a:endParaRPr lang="en-US" sz="2000" dirty="0"/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Work with your bookstore.  OpenStax</a:t>
                      </a:r>
                      <a:r>
                        <a:rPr lang="en-US" sz="1800" baseline="0" dirty="0"/>
                        <a:t> has print copies ready.  Additional strategies in the works.</a:t>
                      </a:r>
                      <a:endParaRPr lang="en-US" sz="1800" dirty="0"/>
                    </a:p>
                  </a:txBody>
                  <a:tcPr marL="68580" marR="68580" marT="34295" marB="342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589">
                <a:tc>
                  <a:txBody>
                    <a:bodyPr/>
                    <a:lstStyle/>
                    <a:p>
                      <a:r>
                        <a:rPr lang="en-US" sz="2000" dirty="0"/>
                        <a:t>Library, Discovery, Curation</a:t>
                      </a:r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Leverage AL$-SkillsCommons library.</a:t>
                      </a:r>
                      <a:r>
                        <a:rPr lang="en-US" sz="1800" baseline="0" dirty="0"/>
                        <a:t>  Your faculty and students can curate and share their own recommended collections.</a:t>
                      </a:r>
                      <a:endParaRPr lang="en-US" sz="1800" dirty="0"/>
                    </a:p>
                  </a:txBody>
                  <a:tcPr marL="68580" marR="68580" marT="34295" marB="342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411">
                <a:tc>
                  <a:txBody>
                    <a:bodyPr/>
                    <a:lstStyle/>
                    <a:p>
                      <a:r>
                        <a:rPr lang="en-US" sz="2000" dirty="0"/>
                        <a:t>Technology Services</a:t>
                      </a:r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Add links in your Library Management Systems (LMSs) and LMSs-Learning. </a:t>
                      </a:r>
                      <a:endParaRPr lang="en-US" sz="1800" dirty="0"/>
                    </a:p>
                  </a:txBody>
                  <a:tcPr marL="68580" marR="68580" marT="34295" marB="3429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Campus Coordination</a:t>
                      </a:r>
                    </a:p>
                  </a:txBody>
                  <a:tcPr marL="68580" marR="68580" marT="34295" marB="3429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Leverage existing campus leadership. Stay connected with the SkillsCommons community</a:t>
                      </a:r>
                    </a:p>
                  </a:txBody>
                  <a:tcPr marL="68580" marR="68580" marT="34295" marB="3429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772" y="0"/>
            <a:ext cx="9122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Enable Your Ecosystem with a plan that builds collaboration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BF342-987C-4845-9B51-BC60F3F4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265809"/>
          </a:xfrm>
        </p:spPr>
        <p:txBody>
          <a:bodyPr/>
          <a:lstStyle/>
          <a:p>
            <a:fld id="{7F5CE407-6216-4202-80E4-A30DC2F709B2}" type="slidenum">
              <a:rPr lang="en-US" sz="1200" smtClean="0">
                <a:solidFill>
                  <a:srgbClr val="C00000"/>
                </a:solidFill>
              </a:rPr>
              <a:t>21</a:t>
            </a:fld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8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97077"/>
            <a:ext cx="9144000" cy="3810000"/>
          </a:xfrm>
        </p:spPr>
        <p:txBody>
          <a:bodyPr>
            <a:noAutofit/>
          </a:bodyPr>
          <a:lstStyle/>
          <a:p>
            <a:pPr lvl="0" fontAlgn="base"/>
            <a:r>
              <a:rPr lang="en-US" b="1" dirty="0">
                <a:solidFill>
                  <a:srgbClr val="FF0000"/>
                </a:solidFill>
              </a:rPr>
              <a:t>Librarians and bookstores can reimagine </a:t>
            </a:r>
            <a:r>
              <a:rPr lang="en-US" dirty="0"/>
              <a:t>their responsibilities to support the discovery and adoption of free and open educational resources.</a:t>
            </a:r>
          </a:p>
          <a:p>
            <a:pPr lvl="0" fontAlgn="base"/>
            <a:r>
              <a:rPr lang="en-US" b="1" dirty="0">
                <a:solidFill>
                  <a:srgbClr val="FF0000"/>
                </a:solidFill>
              </a:rPr>
              <a:t>Presidents and provosts become advocates </a:t>
            </a:r>
            <a:r>
              <a:rPr lang="en-US" dirty="0"/>
              <a:t>of the Affordable Learning Solutions Initiative and faculty recognition programs.</a:t>
            </a:r>
          </a:p>
          <a:p>
            <a:pPr lvl="0" fontAlgn="base"/>
            <a:r>
              <a:rPr lang="en-US" b="1" dirty="0">
                <a:solidFill>
                  <a:srgbClr val="FF0000"/>
                </a:solidFill>
              </a:rPr>
              <a:t>Faculty become champions </a:t>
            </a:r>
            <a:r>
              <a:rPr lang="en-US" dirty="0"/>
              <a:t>of the AL$ program, with a critical mass of faculty participating.  </a:t>
            </a:r>
          </a:p>
          <a:p>
            <a:r>
              <a:rPr lang="en-US" b="1" dirty="0">
                <a:solidFill>
                  <a:srgbClr val="FF0000"/>
                </a:solidFill>
              </a:rPr>
              <a:t>Students become beneficiaries</a:t>
            </a:r>
            <a:r>
              <a:rPr lang="en-US" dirty="0"/>
              <a:t>.  In 2016-2017 academic year, CSU posted over $36M student savings from the AL$ program.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1" y="3048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Facilitate Organizational Changes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90" y="6159103"/>
            <a:ext cx="2885768" cy="6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81" y="1928186"/>
            <a:ext cx="8711525" cy="1822679"/>
          </a:xfrm>
        </p:spPr>
        <p:txBody>
          <a:bodyPr/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r>
              <a:rPr lang="en-US" sz="6000" b="1" dirty="0">
                <a:solidFill>
                  <a:srgbClr val="0070C0"/>
                </a:solidFill>
              </a:rPr>
              <a:t>Customize Your OWN</a:t>
            </a:r>
            <a:br>
              <a:rPr lang="en-US" sz="6000" b="1" dirty="0">
                <a:solidFill>
                  <a:srgbClr val="0070C0"/>
                </a:solidFill>
              </a:rPr>
            </a:br>
            <a:r>
              <a:rPr lang="en-US" sz="6000" b="1" dirty="0">
                <a:solidFill>
                  <a:srgbClr val="0070C0"/>
                </a:solidFill>
              </a:rPr>
              <a:t>AL$ Program!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A1BFA-23DE-4245-B68C-8014A5A373A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32" y="6108781"/>
            <a:ext cx="2885768" cy="6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10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F20CD2-C3BC-4909-AC09-D72C2E447BC6}" type="slidenum">
              <a:rPr lang="en-US" altLang="en-US" sz="1400" smtClean="0">
                <a:solidFill>
                  <a:srgbClr val="000000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4419600" y="73442"/>
            <a:ext cx="46713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chemeClr val="tx1"/>
                </a:solidFill>
                <a:ea typeface="MS PGothic" panose="020B0600070205080204" pitchFamily="34" charset="-128"/>
                <a:hlinkClick r:id="rId3"/>
              </a:rPr>
              <a:t>www.merlot.org</a:t>
            </a:r>
            <a:r>
              <a:rPr lang="en-US" altLang="en-US" sz="4400" b="1" dirty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096" t="13728" r="24355" b="7419"/>
          <a:stretch/>
        </p:blipFill>
        <p:spPr>
          <a:xfrm>
            <a:off x="0" y="843378"/>
            <a:ext cx="9144000" cy="601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2042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763000" cy="62484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400" b="1" dirty="0">
                <a:solidFill>
                  <a:srgbClr val="7A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MERLOT since 1997</a:t>
            </a:r>
            <a:endParaRPr lang="en-US" altLang="en-US" sz="1400" b="1" dirty="0">
              <a:solidFill>
                <a:srgbClr val="7A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200" b="1" dirty="0">
                <a:solidFill>
                  <a:srgbClr val="7A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Multimedia Educational Resource for Learning and Online Teaching</a:t>
            </a:r>
            <a:endParaRPr lang="en-US" altLang="en-US" sz="2400" dirty="0"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A free and open </a:t>
            </a:r>
            <a:r>
              <a:rPr lang="en-US" altLang="en-US" sz="2400" b="1" i="1" u="sng" dirty="0">
                <a:cs typeface="Arial" panose="020B0604020202020204" pitchFamily="34" charset="0"/>
              </a:rPr>
              <a:t>community</a:t>
            </a:r>
            <a:r>
              <a:rPr lang="en-US" altLang="en-US" sz="2400" dirty="0">
                <a:cs typeface="Arial" panose="020B0604020202020204" pitchFamily="34" charset="0"/>
              </a:rPr>
              <a:t> for all who use, share, advise and evaluate online teaching and learning materials with over 150,000 members.  </a:t>
            </a:r>
          </a:p>
          <a:p>
            <a:pPr>
              <a:buFontTx/>
              <a:buNone/>
            </a:pPr>
            <a:endParaRPr lang="en-US" altLang="en-US" sz="11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A free digital </a:t>
            </a:r>
            <a:r>
              <a:rPr lang="en-US" altLang="en-US" sz="2400" b="1" i="1" u="sng" dirty="0">
                <a:cs typeface="Arial" panose="020B0604020202020204" pitchFamily="34" charset="0"/>
              </a:rPr>
              <a:t>library</a:t>
            </a:r>
            <a:r>
              <a:rPr lang="en-US" altLang="en-US" sz="2400" dirty="0">
                <a:cs typeface="Arial" panose="020B0604020202020204" pitchFamily="34" charset="0"/>
              </a:rPr>
              <a:t> of online teaching and learning materials that is open for all to use… with over 80,000 materials across disciplines contributed by members.</a:t>
            </a:r>
          </a:p>
          <a:p>
            <a:pPr>
              <a:buFontTx/>
              <a:buNone/>
            </a:pPr>
            <a:endParaRPr lang="en-US" altLang="en-US" sz="11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A </a:t>
            </a:r>
            <a:r>
              <a:rPr lang="en-US" altLang="en-US" sz="2400" b="1" i="1" u="sng" dirty="0">
                <a:cs typeface="Arial" panose="020B0604020202020204" pitchFamily="34" charset="0"/>
              </a:rPr>
              <a:t>consortium</a:t>
            </a:r>
            <a:r>
              <a:rPr lang="en-US" altLang="en-US" sz="2400" dirty="0">
                <a:cs typeface="Arial" panose="020B0604020202020204" pitchFamily="34" charset="0"/>
              </a:rPr>
              <a:t> of higher education institutions, professional societies, digital libraries, corporations, and other organizations supporting educational improvement through technology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32" y="6127551"/>
            <a:ext cx="2885768" cy="6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55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title"/>
          </p:nvPr>
        </p:nvSpPr>
        <p:spPr>
          <a:xfrm>
            <a:off x="857250" y="1314450"/>
            <a:ext cx="7406700" cy="1017300"/>
          </a:xfrm>
          <a:prstGeom prst="rect">
            <a:avLst/>
          </a:prstGeom>
        </p:spPr>
        <p:txBody>
          <a:bodyPr vert="horz" wrap="square" lIns="68575" tIns="68575" rIns="68575" bIns="6857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  <p:pic>
        <p:nvPicPr>
          <p:cNvPr id="555" name="Shape 5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1" y="266150"/>
            <a:ext cx="9143999" cy="43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Shape 5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1312" y="221462"/>
            <a:ext cx="1485775" cy="54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0589" y="4757249"/>
            <a:ext cx="9074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hlinkClick r:id="rId5"/>
              </a:rPr>
              <a:t>www.COOL4Ed.org</a:t>
            </a:r>
            <a:r>
              <a:rPr lang="en-US" sz="28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Check out COMMUNITY and Request for Proposal (RFP)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E4AD7-37F2-4BC8-B2DD-B0FE1773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40FEAB2-36CC-47E2-ABED-FCF3766A919F}"/>
              </a:ext>
            </a:extLst>
          </p:cNvPr>
          <p:cNvSpPr txBox="1">
            <a:spLocks/>
          </p:cNvSpPr>
          <p:nvPr/>
        </p:nvSpPr>
        <p:spPr>
          <a:xfrm>
            <a:off x="7897906" y="6275668"/>
            <a:ext cx="990600" cy="265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CE407-6216-4202-80E4-A30DC2F709B2}" type="slidenum">
              <a:rPr lang="en-US" sz="1200" smtClean="0">
                <a:solidFill>
                  <a:srgbClr val="C00000"/>
                </a:solidFill>
              </a:rPr>
              <a:pPr/>
              <a:t>26</a:t>
            </a:fld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718FF-692B-4D85-A9C6-35000B48429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083" t="10000" r="13750" b="5555"/>
          <a:stretch/>
        </p:blipFill>
        <p:spPr>
          <a:xfrm>
            <a:off x="-32658" y="990600"/>
            <a:ext cx="9176657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We can create customize AL$ sites </a:t>
            </a:r>
          </a:p>
          <a:p>
            <a:pPr algn="ctr"/>
            <a:r>
              <a:rPr lang="en-US" sz="3600" b="1" dirty="0">
                <a:hlinkClick r:id="rId4"/>
              </a:rPr>
              <a:t>www.suol4ed.org</a:t>
            </a:r>
            <a:r>
              <a:rPr lang="en-US" sz="3600" b="1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926E4-A274-412A-A4FA-A123C288DE7E}"/>
              </a:ext>
            </a:extLst>
          </p:cNvPr>
          <p:cNvSpPr txBox="1">
            <a:spLocks/>
          </p:cNvSpPr>
          <p:nvPr/>
        </p:nvSpPr>
        <p:spPr>
          <a:xfrm>
            <a:off x="7897906" y="6275668"/>
            <a:ext cx="990600" cy="265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CE407-6216-4202-80E4-A30DC2F709B2}" type="slidenum">
              <a:rPr lang="en-US" sz="1200" smtClean="0">
                <a:solidFill>
                  <a:srgbClr val="C00000"/>
                </a:solidFill>
              </a:rPr>
              <a:pPr/>
              <a:t>27</a:t>
            </a:fld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83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3742" y="73760"/>
            <a:ext cx="9070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SkillsCommons is Always OPEN!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981" y="1032388"/>
            <a:ext cx="881953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Our Job: Give a Gift and Not a Burden</a:t>
            </a:r>
          </a:p>
          <a:p>
            <a:pPr algn="ctr"/>
            <a:endParaRPr lang="en-US" sz="2800" dirty="0"/>
          </a:p>
          <a:p>
            <a:r>
              <a:rPr lang="en-US" sz="2800" b="1" dirty="0"/>
              <a:t>You can explore SkillsCommons at your own pace.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SUPPORT Center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CONNECT  Center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SHOWCASE Center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About Us</a:t>
            </a:r>
          </a:p>
          <a:p>
            <a:endParaRPr lang="en-US" sz="2800" dirty="0"/>
          </a:p>
          <a:p>
            <a:pPr algn="ctr"/>
            <a:r>
              <a:rPr lang="en-US" sz="2400" b="1" dirty="0"/>
              <a:t>Contact us – a 15 minute conversation can make a difference!</a:t>
            </a:r>
          </a:p>
          <a:p>
            <a:pPr algn="ctr"/>
            <a:r>
              <a:rPr lang="en-US" sz="2400" b="1" dirty="0">
                <a:hlinkClick r:id="rId2"/>
              </a:rPr>
              <a:t>Support@skillscommons.org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38" y="6266030"/>
            <a:ext cx="2444261" cy="59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1" y="-1696"/>
            <a:ext cx="9144001" cy="1124711"/>
          </a:xfrm>
          <a:prstGeom prst="rect">
            <a:avLst/>
          </a:prstGeom>
          <a:solidFill>
            <a:srgbClr val="1A356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-19985"/>
            <a:ext cx="4267200" cy="97061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211545"/>
            <a:ext cx="8282353" cy="5486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Gerry Hanley</a:t>
            </a:r>
            <a:endParaRPr lang="en-US" sz="2400" b="1" dirty="0"/>
          </a:p>
          <a:p>
            <a:pPr marL="336550" lvl="1" indent="0">
              <a:spcBef>
                <a:spcPts val="0"/>
              </a:spcBef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Director, SkillsCommons.org</a:t>
            </a:r>
          </a:p>
          <a:p>
            <a:pPr marL="336550" lvl="1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Executive Director, MERLOT, California State University,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Office of the Chancellor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SkillsCommons Support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support@skillscommons.org</a:t>
            </a:r>
            <a:r>
              <a:rPr lang="en-US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/>
          </a:p>
        </p:txBody>
      </p:sp>
      <p:sp>
        <p:nvSpPr>
          <p:cNvPr id="5" name="AutoShape 2" descr="Image result for ques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Image result for questi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23DC3E-5D5C-4E1F-B29B-9FCF919732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8" y="3961870"/>
            <a:ext cx="4035152" cy="2824605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186C2A5-8B95-4BB2-86F2-F7B4BC83D7F9}"/>
              </a:ext>
            </a:extLst>
          </p:cNvPr>
          <p:cNvSpPr txBox="1">
            <a:spLocks/>
          </p:cNvSpPr>
          <p:nvPr/>
        </p:nvSpPr>
        <p:spPr>
          <a:xfrm>
            <a:off x="7897906" y="6372380"/>
            <a:ext cx="990600" cy="265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CE407-6216-4202-80E4-A30DC2F709B2}" type="slidenum">
              <a:rPr lang="en-US" sz="1200" smtClean="0">
                <a:solidFill>
                  <a:srgbClr val="C00000"/>
                </a:solidFill>
              </a:rPr>
              <a:pPr/>
              <a:t>29</a:t>
            </a:fld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2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51" y="966182"/>
            <a:ext cx="8679323" cy="5800584"/>
          </a:xfrm>
        </p:spPr>
        <p:txBody>
          <a:bodyPr>
            <a:no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webinar series showcases strategies and resources that are of broad interest to educational institutions engaged in career-focused education and training.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February 28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>
                <a:hlinkClick r:id="rId3"/>
              </a:rPr>
              <a:t>Make Industry Experts into Expert Instructors to Increase Student Success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March 14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>
                <a:hlinkClick r:id="rId4"/>
              </a:rPr>
              <a:t>Scaling Career Pathways in Wisconsin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March 28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Resources for Developmental Education Using Competency-Based Education 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April 11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Lowering the Cost of Course Materials with Free and Open Educational Resources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May 2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Sustaining Grant-funded Projects for Long-term Success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May 16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Free Resources for Apprenticeship and  Work-based Learning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002060"/>
              </a:buClr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visit: 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Innovations Leading to Career Success Webinar Series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Innovations Leading to Career Success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Webinar Series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825F6-13FF-47D2-BD37-C69B20DA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6A45686-54CD-4C8D-9226-E2060FCB01BE}"/>
              </a:ext>
            </a:extLst>
          </p:cNvPr>
          <p:cNvSpPr txBox="1">
            <a:spLocks/>
          </p:cNvSpPr>
          <p:nvPr/>
        </p:nvSpPr>
        <p:spPr>
          <a:xfrm>
            <a:off x="7897906" y="6275668"/>
            <a:ext cx="990600" cy="265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CE407-6216-4202-80E4-A30DC2F709B2}" type="slidenum">
              <a:rPr lang="en-US" sz="1200" smtClean="0">
                <a:solidFill>
                  <a:srgbClr val="C00000"/>
                </a:solidFill>
              </a:rPr>
              <a:pPr/>
              <a:t>3</a:t>
            </a:fld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35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52" y="1057417"/>
            <a:ext cx="8679323" cy="5218252"/>
          </a:xfrm>
        </p:spPr>
        <p:txBody>
          <a:bodyPr>
            <a:no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en-US" sz="1800" dirty="0"/>
              <a:t>Please join us for the other webinars in the series: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February 28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>
                <a:hlinkClick r:id="rId3"/>
              </a:rPr>
              <a:t>Make Industry Experts into Expert Instructors to Increase Student Success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March 14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>
                <a:hlinkClick r:id="rId4"/>
              </a:rPr>
              <a:t>Scaling Career Pathways in Wisconsin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March 28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Resources for Developmental Education Using Competency-Based Education 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April 11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Lowering the Cost of Course Materials with Free and Open Educational Resources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May 2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Sustaining Grant-funded Projects for Long-term Success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May 16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Free Resources for Apprenticeship and Work-based Learning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tx2"/>
              </a:buClr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visit: 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Innovations Leading to Career Success Webinar Serie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D51F4-D5DE-4105-BA12-9A3C57F31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30</a:t>
            </a:fld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FB09F0D-EABA-4DE5-B030-ABEF1AE2D75D}"/>
              </a:ext>
            </a:extLst>
          </p:cNvPr>
          <p:cNvSpPr txBox="1">
            <a:spLocks/>
          </p:cNvSpPr>
          <p:nvPr/>
        </p:nvSpPr>
        <p:spPr>
          <a:xfrm>
            <a:off x="7897906" y="6275668"/>
            <a:ext cx="990600" cy="265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CE407-6216-4202-80E4-A30DC2F709B2}" type="slidenum">
              <a:rPr lang="en-US" sz="1200" smtClean="0">
                <a:solidFill>
                  <a:srgbClr val="C00000"/>
                </a:solidFill>
              </a:rPr>
              <a:pPr/>
              <a:t>30</a:t>
            </a:fld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7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851" y="1466491"/>
            <a:ext cx="5791192" cy="45029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best describes your organization?</a:t>
            </a:r>
            <a:endParaRPr lang="en-US" sz="3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Secondary Career/Technical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 or Technical College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Four-Year Institution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Workforce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Polling Question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58F3E-9242-4F04-A34D-A5BC266C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27CC40-C6E8-4432-9934-7325CA345B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5" r="26867"/>
          <a:stretch/>
        </p:blipFill>
        <p:spPr>
          <a:xfrm>
            <a:off x="6256126" y="1348331"/>
            <a:ext cx="2702718" cy="4161337"/>
          </a:xfrm>
          <a:prstGeom prst="rect">
            <a:avLst/>
          </a:prstGeom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0EDEBEA7-49DC-460A-A44E-A1D31897C70F}"/>
              </a:ext>
            </a:extLst>
          </p:cNvPr>
          <p:cNvSpPr txBox="1">
            <a:spLocks/>
          </p:cNvSpPr>
          <p:nvPr/>
        </p:nvSpPr>
        <p:spPr>
          <a:xfrm>
            <a:off x="7897906" y="6275668"/>
            <a:ext cx="990600" cy="265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CE407-6216-4202-80E4-A30DC2F709B2}" type="slidenum">
              <a:rPr lang="en-US" sz="1200" smtClean="0">
                <a:solidFill>
                  <a:srgbClr val="C00000"/>
                </a:solidFill>
              </a:rPr>
              <a:pPr/>
              <a:t>4</a:t>
            </a:fld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68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851" y="1466491"/>
            <a:ext cx="6556882" cy="45029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best describes your experience using free or low-cost course materials </a:t>
            </a:r>
            <a:r>
              <a:rPr lang="en-US" sz="300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your organization?</a:t>
            </a:r>
            <a:endParaRPr lang="en-US" sz="3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have very little experience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We’re in the process of developing free or low-cost materials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provide students access to a broad range of free or low-lost materials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Polling Question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5519B-116C-4D1B-97E6-EB49F8BF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5</a:t>
            </a:fld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C08F6196-FBD9-47A1-8610-6D6AAE7FE36E}"/>
              </a:ext>
            </a:extLst>
          </p:cNvPr>
          <p:cNvSpPr txBox="1">
            <a:spLocks/>
          </p:cNvSpPr>
          <p:nvPr/>
        </p:nvSpPr>
        <p:spPr>
          <a:xfrm>
            <a:off x="7897906" y="6275668"/>
            <a:ext cx="990600" cy="265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CE407-6216-4202-80E4-A30DC2F709B2}" type="slidenum">
              <a:rPr lang="en-US" sz="1200" smtClean="0">
                <a:solidFill>
                  <a:srgbClr val="C00000"/>
                </a:solidFill>
              </a:rPr>
              <a:pPr/>
              <a:t>5</a:t>
            </a:fld>
            <a:endParaRPr lang="en-US" sz="1200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89D02C-D48F-4657-AB8A-BBE1563A75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5" r="26867"/>
          <a:stretch/>
        </p:blipFill>
        <p:spPr>
          <a:xfrm>
            <a:off x="6584952" y="1972585"/>
            <a:ext cx="2470608" cy="38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9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851" y="1466491"/>
            <a:ext cx="5791192" cy="45029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Do you use open educational resources (OER) </a:t>
            </a:r>
            <a:r>
              <a:rPr lang="en-US" sz="300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your organization?</a:t>
            </a:r>
            <a:endParaRPr lang="en-US" sz="3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Yes, frequently!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Yes, just starting to explore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No, what is OER?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Polling Question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24BC8-A33B-4341-9F48-F2D6C55C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6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0546B8-4D9D-4128-A3EB-2427844BA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5" r="26867"/>
          <a:stretch/>
        </p:blipFill>
        <p:spPr>
          <a:xfrm>
            <a:off x="6185788" y="1348331"/>
            <a:ext cx="2702718" cy="4161337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D1280B5B-31CD-48EE-BFFB-F168934309A9}"/>
              </a:ext>
            </a:extLst>
          </p:cNvPr>
          <p:cNvSpPr txBox="1">
            <a:spLocks/>
          </p:cNvSpPr>
          <p:nvPr/>
        </p:nvSpPr>
        <p:spPr>
          <a:xfrm>
            <a:off x="7897906" y="6275668"/>
            <a:ext cx="990600" cy="265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CE407-6216-4202-80E4-A30DC2F709B2}" type="slidenum">
              <a:rPr lang="en-US" sz="1200" smtClean="0">
                <a:solidFill>
                  <a:srgbClr val="C00000"/>
                </a:solidFill>
              </a:rPr>
              <a:pPr/>
              <a:t>6</a:t>
            </a:fld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0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8" y="1287849"/>
            <a:ext cx="5945051" cy="4476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 Gerry Hanley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9450" lvl="1" indent="-342900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Director, SkillsCommons</a:t>
            </a:r>
          </a:p>
          <a:p>
            <a:pPr marL="679450" lvl="1" indent="-342900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9450" lvl="1" indent="-342900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Executive Director, MERLOT</a:t>
            </a:r>
          </a:p>
          <a:p>
            <a:pPr marL="679450" lvl="1" indent="-342900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9450" lvl="1" indent="-342900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Assistant Vice Chancellor, Academic Technology Services</a:t>
            </a:r>
          </a:p>
          <a:p>
            <a:pPr marL="679450" lvl="1" indent="-342900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9450" lvl="1" indent="-342900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California State University, Office of the Chancellor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13025" y="4840423"/>
            <a:ext cx="6796221" cy="1258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24514" y="4580158"/>
            <a:ext cx="5885290" cy="1347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99" y="1316151"/>
            <a:ext cx="2834205" cy="2834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32" y="6112630"/>
            <a:ext cx="2885768" cy="6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59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71600"/>
          </a:xfrm>
          <a:solidFill>
            <a:srgbClr val="1A3564"/>
          </a:solidFill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                             .org</a:t>
            </a:r>
            <a:br>
              <a:rPr lang="en-US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An online library of 12,000+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free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workforce development resources ready to be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downloaded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adapted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and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used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39197" r="55811" b="14000"/>
          <a:stretch/>
        </p:blipFill>
        <p:spPr bwMode="auto">
          <a:xfrm>
            <a:off x="0" y="1410101"/>
            <a:ext cx="9144000" cy="478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kills Commons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46" y="8467"/>
            <a:ext cx="4719520" cy="6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984373" y="6193236"/>
            <a:ext cx="7159626" cy="664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32" y="6159103"/>
            <a:ext cx="2885768" cy="6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4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9526" y="1"/>
            <a:ext cx="9153525" cy="927394"/>
          </a:xfrm>
          <a:prstGeom prst="rect">
            <a:avLst/>
          </a:prstGeom>
          <a:solidFill>
            <a:srgbClr val="1A356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4" t="1962" r="20495" b="14674"/>
          <a:stretch/>
        </p:blipFill>
        <p:spPr>
          <a:xfrm>
            <a:off x="6810140" y="927395"/>
            <a:ext cx="2341266" cy="5930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7204"/>
            <a:ext cx="4061720" cy="92161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Goals of .org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9527" y="1241854"/>
            <a:ext cx="7263251" cy="4737898"/>
            <a:chOff x="1056121" y="1257427"/>
            <a:chExt cx="7263251" cy="4737898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056124" y="1257427"/>
              <a:ext cx="7263248" cy="1236222"/>
            </a:xfrm>
            <a:prstGeom prst="rect">
              <a:avLst/>
            </a:prstGeom>
            <a:solidFill>
              <a:srgbClr val="1A3564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Capture and preserve 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instructional and program support materials produced by over 700 colleges across the US through the TAACCCT program</a:t>
              </a: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1056122" y="2883950"/>
              <a:ext cx="7263246" cy="1311444"/>
            </a:xfrm>
            <a:prstGeom prst="rect">
              <a:avLst/>
            </a:prstGeom>
            <a:solidFill>
              <a:srgbClr val="1A3564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Enable discovery 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content materials so others can easily reuse the materials to accelerate and expand access to workforce development programs</a:t>
              </a: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1056121" y="4585695"/>
              <a:ext cx="7263247" cy="1409630"/>
            </a:xfrm>
            <a:prstGeom prst="rect">
              <a:avLst/>
            </a:prstGeom>
            <a:solidFill>
              <a:srgbClr val="1A3564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 sustainable communities 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practice of colleges, businesses, and local, state, and national organizations to assure the quality and continued use of content</a:t>
              </a:r>
            </a:p>
          </p:txBody>
        </p:sp>
      </p:grpSp>
      <p:pic>
        <p:nvPicPr>
          <p:cNvPr id="10" name="Picture 9" descr="Skills Commons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003" y="172003"/>
            <a:ext cx="4971867" cy="676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3088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5&quot;/&gt;&lt;/object&gt;&lt;object type=&quot;3&quot; unique_id=&quot;10004&quot;&gt;&lt;property id=&quot;20148&quot; value=&quot;5&quot;/&gt;&lt;property id=&quot;20300&quot; value=&quot;Slide 2 - &amp;quot;Moderators&amp;quot;&quot;/&gt;&lt;property id=&quot;20307&quot; value=&quot;287&quot;/&gt;&lt;/object&gt;&lt;object type=&quot;3&quot; unique_id=&quot;10005&quot;&gt;&lt;property id=&quot;20148&quot; value=&quot;5&quot;/&gt;&lt;property id=&quot;20300&quot; value=&quot;Slide 3 - &amp;quot;Innovations Leading to Career Success  Webinar Series&amp;quot;&quot;/&gt;&lt;property id=&quot;20307&quot; value=&quot;334&quot;/&gt;&lt;/object&gt;&lt;object type=&quot;3&quot; unique_id=&quot;10006&quot;&gt;&lt;property id=&quot;20148&quot; value=&quot;5&quot;/&gt;&lt;property id=&quot;20300&quot; value=&quot;Slide 4 - &amp;quot;Polling Question&amp;quot;&quot;/&gt;&lt;property id=&quot;20307&quot; value=&quot;381&quot;/&gt;&lt;/object&gt;&lt;object type=&quot;3&quot; unique_id=&quot;10007&quot;&gt;&lt;property id=&quot;20148&quot; value=&quot;5&quot;/&gt;&lt;property id=&quot;20300&quot; value=&quot;Slide 5 - &amp;quot;Polling Question&amp;quot;&quot;/&gt;&lt;property id=&quot;20307&quot; value=&quot;382&quot;/&gt;&lt;/object&gt;&lt;object type=&quot;3&quot; unique_id=&quot;10008&quot;&gt;&lt;property id=&quot;20148&quot; value=&quot;5&quot;/&gt;&lt;property id=&quot;20300&quot; value=&quot;Slide 6 - &amp;quot;Polling Question&amp;quot;&quot;/&gt;&lt;property id=&quot;20307&quot; value=&quot;326&quot;/&gt;&lt;/object&gt;&lt;object type=&quot;3&quot; unique_id=&quot;10009&quot;&gt;&lt;property id=&quot;20148&quot; value=&quot;5&quot;/&gt;&lt;property id=&quot;20300&quot; value=&quot;Slide 7 - &amp;quot;Presenters&amp;quot;&quot;/&gt;&lt;property id=&quot;20307&quot; value=&quot;329&quot;/&gt;&lt;/object&gt;&lt;object type=&quot;3&quot; unique_id=&quot;10010&quot;&gt;&lt;property id=&quot;20148&quot; value=&quot;5&quot;/&gt;&lt;property id=&quot;20300&quot; value=&quot;Slide 8 - &amp;quot;                               .org An online library of 12,000+ free workforce development resources ready to be d&quot;/&gt;&lt;property id=&quot;20307&quot; value=&quot;377&quot;/&gt;&lt;/object&gt;&lt;object type=&quot;3&quot; unique_id=&quot;10011&quot;&gt;&lt;property id=&quot;20148&quot; value=&quot;5&quot;/&gt;&lt;property id=&quot;20300&quot; value=&quot;Slide 9 - &amp;quot;Goals of .org&amp;quot;&quot;/&gt;&lt;property id=&quot;20307&quot; value=&quot;378&quot;/&gt;&lt;/object&gt;&lt;object type=&quot;3&quot; unique_id=&quot;10012&quot;&gt;&lt;property id=&quot;20148&quot; value=&quot;5&quot;/&gt;&lt;property id=&quot;20300&quot; value=&quot;Slide 10&quot;/&gt;&lt;property id=&quot;20307&quot; value=&quot;358&quot;/&gt;&lt;/object&gt;&lt;object type=&quot;3&quot; unique_id=&quot;10013&quot;&gt;&lt;property id=&quot;20148&quot; value=&quot;5&quot;/&gt;&lt;property id=&quot;20300&quot; value=&quot;Slide 11&quot;/&gt;&lt;property id=&quot;20307&quot; value=&quot;359&quot;/&gt;&lt;/object&gt;&lt;object type=&quot;3&quot; unique_id=&quot;10014&quot;&gt;&lt;property id=&quot;20148&quot; value=&quot;5&quot;/&gt;&lt;property id=&quot;20300&quot; value=&quot;Slide 12 - &amp;quot;How Much Of A Difference Can We Make?&amp;quot;&quot;/&gt;&lt;property id=&quot;20307&quot; value=&quot;360&quot;/&gt;&lt;/object&gt;&lt;object type=&quot;3&quot; unique_id=&quot;10015&quot;&gt;&lt;property id=&quot;20148&quot; value=&quot;5&quot;/&gt;&lt;property id=&quot;20300&quot; value=&quot;Slide 13 - &amp;quot;SkillsCommons:  &amp;amp;#x09;&amp;amp;#x09;&amp;amp;#x09;Affordable &amp;amp;#x09;&amp;amp;#x09;&amp;amp;#x09;&amp;amp;#x09;&amp;amp;#x09;Learning  &amp;amp;#x09;&amp;amp;#x09;&amp;amp;#x09;&amp;amp;#x09;&amp;amp;#x09;Solutions&amp;quot;&quot;/&gt;&lt;property id=&quot;20307&quot; value=&quot;361&quot;/&gt;&lt;/object&gt;&lt;object type=&quot;3&quot; unique_id=&quot;10016&quot;&gt;&lt;property id=&quot;20148&quot; value=&quot;5&quot;/&gt;&lt;property id=&quot;20300&quot; value=&quot;Slide 14 - &amp;quot;http://als.skillscommons.org/ &amp;quot;&quot;/&gt;&lt;property id=&quot;20307&quot; value=&quot;363&quot;/&gt;&lt;/object&gt;&lt;object type=&quot;3&quot; unique_id=&quot;10017&quot;&gt;&lt;property id=&quot;20148&quot; value=&quot;5&quot;/&gt;&lt;property id=&quot;20300&quot; value=&quot;Slide 15 - &amp;quot;Online Support For Your Affordable Learning Solutions (AL$) Program&amp;quot;&quot;/&gt;&lt;property id=&quot;20307&quot; value=&quot;364&quot;/&gt;&lt;/object&gt;&lt;object type=&quot;3&quot; unique_id=&quot;10018&quot;&gt;&lt;property id=&quot;20148&quot; value=&quot;5&quot;/&gt;&lt;property id=&quot;20300&quot; value=&quot;Slide 16 - &amp;quot;Let’s Take A Tour of  AL$ @ SkillsCommons&amp;quot;&quot;/&gt;&lt;property id=&quot;20307&quot; value=&quot;365&quot;/&gt;&lt;/object&gt;&lt;object type=&quot;3&quot; unique_id=&quot;10019&quot;&gt;&lt;property id=&quot;20148&quot; value=&quot;5&quot;/&gt;&lt;property id=&quot;20300&quot; value=&quot;Slide 17 - &amp;quot;Quick Summary of What’s Available for FREE&amp;quot;&quot;/&gt;&lt;property id=&quot;20307&quot; value=&quot;379&quot;/&gt;&lt;/object&gt;&lt;object type=&quot;3&quot; unique_id=&quot;10020&quot;&gt;&lt;property id=&quot;20148&quot; value=&quot;5&quot;/&gt;&lt;property id=&quot;20300&quot; value=&quot;Slide 18 - &amp;quot;How can you bring these free and open educational resources and services into your institution and community?&amp;quot;&quot;/&gt;&lt;property id=&quot;20307&quot; value=&quot;380&quot;/&gt;&lt;/object&gt;&lt;object type=&quot;3&quot; unique_id=&quot;10021&quot;&gt;&lt;property id=&quot;20148&quot; value=&quot;5&quot;/&gt;&lt;property id=&quot;20300&quot; value=&quot;Slide 19&quot;/&gt;&lt;property id=&quot;20307&quot; value=&quot;362&quot;/&gt;&lt;/object&gt;&lt;object type=&quot;3&quot; unique_id=&quot;10022&quot;&gt;&lt;property id=&quot;20148&quot; value=&quot;5&quot;/&gt;&lt;property id=&quot;20300&quot; value=&quot;Slide 20&quot;/&gt;&lt;property id=&quot;20307&quot; value=&quot;366&quot;/&gt;&lt;/object&gt;&lt;object type=&quot;3&quot; unique_id=&quot;10023&quot;&gt;&lt;property id=&quot;20148&quot; value=&quot;5&quot;/&gt;&lt;property id=&quot;20300&quot; value=&quot;Slide 21&quot;/&gt;&lt;property id=&quot;20307&quot; value=&quot;367&quot;/&gt;&lt;/object&gt;&lt;object type=&quot;3&quot; unique_id=&quot;10024&quot;&gt;&lt;property id=&quot;20148&quot; value=&quot;5&quot;/&gt;&lt;property id=&quot;20300&quot; value=&quot;Slide 22&quot;/&gt;&lt;property id=&quot;20307&quot; value=&quot;368&quot;/&gt;&lt;/object&gt;&lt;object type=&quot;3&quot; unique_id=&quot;10025&quot;&gt;&lt;property id=&quot;20148&quot; value=&quot;5&quot;/&gt;&lt;property id=&quot;20300&quot; value=&quot;Slide 23 - &amp;quot;  Customize Your OWN AL$ Program!&amp;quot;&quot;/&gt;&lt;property id=&quot;20307&quot; value=&quot;369&quot;/&gt;&lt;/object&gt;&lt;object type=&quot;3&quot; unique_id=&quot;10026&quot;&gt;&lt;property id=&quot;20148&quot; value=&quot;5&quot;/&gt;&lt;property id=&quot;20300&quot; value=&quot;Slide 24&quot;/&gt;&lt;property id=&quot;20307&quot; value=&quot;370&quot;/&gt;&lt;/object&gt;&lt;object type=&quot;3&quot; unique_id=&quot;10027&quot;&gt;&lt;property id=&quot;20148&quot; value=&quot;5&quot;/&gt;&lt;property id=&quot;20300&quot; value=&quot;Slide 25&quot;/&gt;&lt;property id=&quot;20307&quot; value=&quot;371&quot;/&gt;&lt;/object&gt;&lt;object type=&quot;3&quot; unique_id=&quot;10028&quot;&gt;&lt;property id=&quot;20148&quot; value=&quot;5&quot;/&gt;&lt;property id=&quot;20300&quot; value=&quot;Slide 26&quot;/&gt;&lt;property id=&quot;20307&quot; value=&quot;375&quot;/&gt;&lt;/object&gt;&lt;object type=&quot;3&quot; unique_id=&quot;10029&quot;&gt;&lt;property id=&quot;20148&quot; value=&quot;5&quot;/&gt;&lt;property id=&quot;20300&quot; value=&quot;Slide 27&quot;/&gt;&lt;property id=&quot;20307&quot; value=&quot;374&quot;/&gt;&lt;/object&gt;&lt;object type=&quot;3&quot; unique_id=&quot;10030&quot;&gt;&lt;property id=&quot;20148&quot; value=&quot;5&quot;/&gt;&lt;property id=&quot;20300&quot; value=&quot;Slide 28&quot;/&gt;&lt;property id=&quot;20307&quot; value=&quot;376&quot;/&gt;&lt;/object&gt;&lt;object type=&quot;3&quot; unique_id=&quot;10031&quot;&gt;&lt;property id=&quot;20148&quot; value=&quot;5&quot;/&gt;&lt;property id=&quot;20300&quot; value=&quot;Slide 29 - &amp;quot;Questions?&amp;quot;&quot;/&gt;&lt;property id=&quot;20307&quot; value=&quot;383&quot;/&gt;&lt;/object&gt;&lt;object type=&quot;3&quot; unique_id=&quot;10032&quot;&gt;&lt;property id=&quot;20148&quot; value=&quot;5&quot;/&gt;&lt;property id=&quot;20300&quot; value=&quot;Slide 30 - &amp;quot;Thank you!&amp;quot;&quot;/&gt;&lt;property id=&quot;20307&quot; value=&quot;384&quot;/&gt;&lt;/object&gt;&lt;/object&gt;&lt;object type=&quot;8&quot; unique_id=&quot;10064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3547</TotalTime>
  <Words>1205</Words>
  <Application>Microsoft Office PowerPoint</Application>
  <PresentationFormat>On-screen Show (4:3)</PresentationFormat>
  <Paragraphs>204</Paragraphs>
  <Slides>30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MS PGothic</vt:lpstr>
      <vt:lpstr>MS PGothic</vt:lpstr>
      <vt:lpstr>Arial</vt:lpstr>
      <vt:lpstr>Calibri</vt:lpstr>
      <vt:lpstr>News Gothic MT</vt:lpstr>
      <vt:lpstr>Times New Roman</vt:lpstr>
      <vt:lpstr>Wingdings</vt:lpstr>
      <vt:lpstr>Wingdings 2</vt:lpstr>
      <vt:lpstr>Breeze</vt:lpstr>
      <vt:lpstr>PowerPoint Presentation</vt:lpstr>
      <vt:lpstr>Moderators</vt:lpstr>
      <vt:lpstr>Innovations Leading to Career Success  Webinar Series</vt:lpstr>
      <vt:lpstr>Polling Question</vt:lpstr>
      <vt:lpstr>Polling Question</vt:lpstr>
      <vt:lpstr>Polling Question</vt:lpstr>
      <vt:lpstr>Presenters</vt:lpstr>
      <vt:lpstr>                               .org An online library of 12,000+ free workforce development resources ready to be downloaded, adapted, and used</vt:lpstr>
      <vt:lpstr>Goals of .org</vt:lpstr>
      <vt:lpstr>PowerPoint Presentation</vt:lpstr>
      <vt:lpstr>PowerPoint Presentation</vt:lpstr>
      <vt:lpstr>How Much Of A Difference Can We Make?</vt:lpstr>
      <vt:lpstr>SkillsCommons:     Affordable      Learning       Solutions</vt:lpstr>
      <vt:lpstr>http://als.skillscommons.org/ </vt:lpstr>
      <vt:lpstr>Online Support For Your Affordable Learning Solutions (AL$) Program</vt:lpstr>
      <vt:lpstr>Let’s Take A Tour of  AL$ @ SkillsCommons</vt:lpstr>
      <vt:lpstr>Quick Summary of What’s Available for FREE</vt:lpstr>
      <vt:lpstr>How can you bring these free and open educational resources and services into your institution and community?</vt:lpstr>
      <vt:lpstr>PowerPoint Presentation</vt:lpstr>
      <vt:lpstr>PowerPoint Presentation</vt:lpstr>
      <vt:lpstr>PowerPoint Presentation</vt:lpstr>
      <vt:lpstr>PowerPoint Presentation</vt:lpstr>
      <vt:lpstr>  Customize Your OWN AL$ Program!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and Andy Fieth</dc:creator>
  <cp:lastModifiedBy>Laura Casertano</cp:lastModifiedBy>
  <cp:revision>221</cp:revision>
  <dcterms:created xsi:type="dcterms:W3CDTF">2017-08-28T16:24:28Z</dcterms:created>
  <dcterms:modified xsi:type="dcterms:W3CDTF">2018-04-11T14:21:29Z</dcterms:modified>
</cp:coreProperties>
</file>