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26"/>
  </p:notesMasterIdLst>
  <p:sldIdLst>
    <p:sldId id="287" r:id="rId6"/>
    <p:sldId id="272" r:id="rId7"/>
    <p:sldId id="292" r:id="rId8"/>
    <p:sldId id="280" r:id="rId9"/>
    <p:sldId id="273" r:id="rId10"/>
    <p:sldId id="286" r:id="rId11"/>
    <p:sldId id="271" r:id="rId12"/>
    <p:sldId id="258" r:id="rId13"/>
    <p:sldId id="290" r:id="rId14"/>
    <p:sldId id="259" r:id="rId15"/>
    <p:sldId id="289" r:id="rId16"/>
    <p:sldId id="260" r:id="rId17"/>
    <p:sldId id="291" r:id="rId18"/>
    <p:sldId id="281" r:id="rId19"/>
    <p:sldId id="296" r:id="rId20"/>
    <p:sldId id="277" r:id="rId21"/>
    <p:sldId id="293" r:id="rId22"/>
    <p:sldId id="282" r:id="rId23"/>
    <p:sldId id="295" r:id="rId24"/>
    <p:sldId id="294" r:id="rId25"/>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8" autoAdjust="0"/>
    <p:restoredTop sz="80776" autoAdjust="0"/>
  </p:normalViewPr>
  <p:slideViewPr>
    <p:cSldViewPr snapToGrid="0">
      <p:cViewPr varScale="1">
        <p:scale>
          <a:sx n="58" d="100"/>
          <a:sy n="58" d="100"/>
        </p:scale>
        <p:origin x="15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Data not being entered properly.</a:t>
            </a:r>
          </a:p>
          <a:p>
            <a:pPr marL="228600" indent="-228600">
              <a:buAutoNum type="arabicPeriod"/>
            </a:pPr>
            <a:r>
              <a:rPr lang="en-US" dirty="0"/>
              <a:t>Case Managers haven’t been able to build a strong relationship with participant to gather outcomes.</a:t>
            </a:r>
          </a:p>
          <a:p>
            <a:pPr marL="228600" indent="-228600">
              <a:buAutoNum type="arabicPeriod"/>
            </a:pPr>
            <a:r>
              <a:rPr lang="en-US" dirty="0"/>
              <a:t>The design of the program did not account for either enough flexibility in how and when the credential could be earned or it was not integrated into the course curriculum. </a:t>
            </a:r>
          </a:p>
          <a:p>
            <a:pPr marL="228600" indent="-228600">
              <a:buAutoNum type="arabicPeriod"/>
            </a:pPr>
            <a:r>
              <a:rPr lang="en-US" dirty="0"/>
              <a:t>More participants are being entered into a training or education activity that will not lead to a credential. Which is a flaw in the design, as this does not allow grantees to meet credential attainment measures. (Ex. Entering an internship or OJT that doesn’t lead to credential)</a:t>
            </a:r>
          </a:p>
          <a:p>
            <a:pPr marL="228600" indent="-228600">
              <a:buAutoNum type="arabicPeriod"/>
            </a:pPr>
            <a:r>
              <a:rPr lang="en-US" dirty="0"/>
              <a:t>Partnerships that are strong would allow for collaborative efforts. If the current curriculum doesn’t integrate credential attainment into the course schedule partners should be able to work with you to modify or adjust the training design. </a:t>
            </a:r>
          </a:p>
          <a:p>
            <a:pPr marL="228600" indent="-228600">
              <a:buAutoNum type="arabicPeriod"/>
            </a:pPr>
            <a:r>
              <a:rPr lang="en-US" dirty="0"/>
              <a:t>When a participant gains employment prior to the completion of their credential, this leads back into bullet number 2. Having an effective case management system is imperative to keep the participant moving toward their career goals. </a:t>
            </a:r>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122505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Case Management is just as much building a strong relationship as it is the act of managing a process. Implementing an effective case management design will improve relationships, build trust and lead to more communication. </a:t>
            </a:r>
          </a:p>
          <a:p>
            <a:pPr marL="228600" indent="-228600">
              <a:buAutoNum type="arabicPeriod"/>
            </a:pPr>
            <a:r>
              <a:rPr lang="en-US" dirty="0"/>
              <a:t>Review your data, conduct a case audit and ensure all information has been captured and entered. </a:t>
            </a:r>
          </a:p>
          <a:p>
            <a:pPr marL="228600" indent="-228600">
              <a:buAutoNum type="arabicPeriod"/>
            </a:pPr>
            <a:r>
              <a:rPr lang="en-US" dirty="0"/>
              <a:t>Conduct a partnership meetings asap. Discuss the challenges you are facing and ask if they are able to modify the training/education program to incorporate the credential attainment prior to or at the time of course completion. </a:t>
            </a:r>
          </a:p>
          <a:p>
            <a:pPr marL="228600" indent="-228600">
              <a:buAutoNum type="arabicPeriod"/>
            </a:pPr>
            <a:r>
              <a:rPr lang="en-US" dirty="0"/>
              <a:t>Integrating the credential attainment into the education/training program ensures that a completion of the program means attainment of credential. </a:t>
            </a:r>
          </a:p>
          <a:p>
            <a:pPr marL="228600" indent="-228600">
              <a:buAutoNum type="arabicPeriod"/>
            </a:pPr>
            <a:r>
              <a:rPr lang="en-US" dirty="0"/>
              <a:t>Get your employer partners on board! Ask them if they are able to add the credential attainment into the internship or OJT plan. Maybe they will start the person at one wage and if they get their credential it is attached to either full time hire or a wage increase. This requires you to have employers present and active in the process. They should also be at the table with your training providers to discuss how they can support the skills learned in the classroom. </a:t>
            </a:r>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124740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Whether it is internal or external all professionals require training. It should be an ongoing practice with a schedule and those that require extra assistance may receive more training than others. Most likely, the staff you have in place never went to school to do this work. </a:t>
            </a:r>
          </a:p>
          <a:p>
            <a:pPr marL="228600" indent="-228600">
              <a:buAutoNum type="arabicPeriod"/>
            </a:pPr>
            <a:r>
              <a:rPr lang="en-US" dirty="0"/>
              <a:t>Auditing files can trigger a training opportunity.  Conducting monthly case audits will ensure that documentation/data entry issues are addressed in a timely manner. Not once every 4 months. If someone is making a mistake or unable to follow up with their participants it will only be compounded by the amount of time it takes to catch it. </a:t>
            </a:r>
          </a:p>
          <a:p>
            <a:pPr marL="228600" indent="-228600">
              <a:buAutoNum type="arabicPeriod"/>
            </a:pPr>
            <a:r>
              <a:rPr lang="en-US" dirty="0"/>
              <a:t>Ensure that each participant is working with their case manager on a transition plan. Mapping out the education/training activity, adding the credential goal and timeline allows for both parties to be accountable. This process should be done now if they are in training and can be planned out months in advance. This is part of an effective case management strategy. </a:t>
            </a:r>
          </a:p>
          <a:p>
            <a:pPr marL="228600" indent="-228600">
              <a:buAutoNum type="arabicPeriod"/>
            </a:pPr>
            <a:r>
              <a:rPr lang="en-US" dirty="0"/>
              <a:t>As discussed, call a training partner/ provider meeting. Review the curriculum and the schedule. See if there is a way that the process can be adjusted to integrate credential attainment. If the course is 3 months long, are there tests, projects that can be completed so at the end of three months the person leaves with their credential? </a:t>
            </a:r>
          </a:p>
          <a:p>
            <a:pPr marL="228600" indent="-228600">
              <a:buAutoNum type="arabicPeriod"/>
            </a:pPr>
            <a:r>
              <a:rPr lang="en-US" dirty="0"/>
              <a:t>Employers are a very big part of the incentive package for us. When working with the employers to develop an interns training plan or an OJT try and have the credential be attached to their other learning experiences. Is there an incentive some employers are willing to offer? </a:t>
            </a:r>
          </a:p>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366316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67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685634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2018</a:t>
            </a:r>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29385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 id="2147483705" r:id="rId6"/>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girlwhoisageek.com/2014/12/15/questions-that-need-answer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ocaia.blogspot.com/2013/03/follow-up-como-fazer-um-fup-mais-eficaz.html" TargetMode="External"/><Relationship Id="rId2" Type="http://schemas.openxmlformats.org/officeDocument/2006/relationships/image" Target="../media/image25.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flstrategies.wikispaces.com/Types+of+Learn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eter.baumgartner.name/2014/05/23/double-blind-review-ein-fallbeispie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h1breadytowork.workforcegps.org/"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hyperlink" Target="mailto:RTW@dol.gov"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udalicante.blogspot.com/2012_02_01_archive.html" TargetMode="External"/><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standupforzoraya.wordpress.com/2016/09/20/despite-my-efforts-at-the-present-time-there-is-no-timesharing-visitation-no-communication-and-access-is-blocked-by-the-custodial-par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daywithdepression.wordpress.com/2013/05/22/ziyas-day/" TargetMode="External"/><Relationship Id="rId2" Type="http://schemas.openxmlformats.org/officeDocument/2006/relationships/image" Target="../media/image23.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endParaRPr lang="en-US" dirty="0"/>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685800" y="2214880"/>
            <a:ext cx="7772400" cy="3062778"/>
          </a:xfrm>
        </p:spPr>
        <p:txBody>
          <a:bodyPr>
            <a:normAutofit fontScale="90000"/>
          </a:bodyPr>
          <a:lstStyle/>
          <a:p>
            <a:br>
              <a:rPr lang="en-US" sz="3600" i="1" dirty="0">
                <a:effectLst/>
              </a:rPr>
            </a:br>
            <a:br>
              <a:rPr lang="en-US" sz="3600" i="1" dirty="0">
                <a:effectLst/>
              </a:rPr>
            </a:br>
            <a:r>
              <a:rPr lang="en-US" sz="5300" dirty="0">
                <a:effectLst/>
              </a:rPr>
              <a:t>Promising Practices for </a:t>
            </a:r>
            <a:br>
              <a:rPr lang="en-US" sz="5300" dirty="0">
                <a:effectLst/>
              </a:rPr>
            </a:br>
            <a:r>
              <a:rPr lang="en-US" sz="5300" dirty="0">
                <a:effectLst/>
              </a:rPr>
              <a:t>Increasing Certificate and Credentialing Outcomes</a:t>
            </a:r>
            <a:br>
              <a:rPr lang="en-US" sz="5300" dirty="0">
                <a:effectLst/>
              </a:rPr>
            </a:br>
            <a:br>
              <a:rPr lang="en-US" dirty="0">
                <a:effectLst/>
              </a:rPr>
            </a:br>
            <a:endParaRPr lang="en-US" dirty="0"/>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659544" y="4425121"/>
            <a:ext cx="4798656" cy="1392508"/>
          </a:xfrm>
        </p:spPr>
        <p:txBody>
          <a:bodyPr>
            <a:normAutofit fontScale="92500"/>
          </a:bodyPr>
          <a:lstStyle/>
          <a:p>
            <a:r>
              <a:rPr lang="en-US" sz="4800" cap="small" spc="40" dirty="0">
                <a:gradFill>
                  <a:gsLst>
                    <a:gs pos="0">
                      <a:srgbClr val="004874"/>
                    </a:gs>
                    <a:gs pos="100000">
                      <a:srgbClr val="041F36"/>
                    </a:gs>
                  </a:gsLst>
                  <a:lin ang="5400000" scaled="1"/>
                </a:gradFill>
                <a:latin typeface="Impact" panose="020B0806030902050204" pitchFamily="34" charset="0"/>
                <a:ea typeface="+mj-ea"/>
              </a:rPr>
              <a:t>H-1B Ready to Work</a:t>
            </a:r>
            <a:endParaRPr lang="en-US" dirty="0"/>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extLst>
              <a:ext uri="{837473B0-CC2E-450A-ABE3-18F120FF3D39}">
                <a1611:picAttrSrcUrl xmlns:a1611="http://schemas.microsoft.com/office/drawing/2016/11/main" r:id="rId4"/>
              </a:ext>
            </a:extLst>
          </a:blip>
          <a:srcRect/>
          <a:stretch>
            <a:fillRect l="-12000" r="-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5677-01B8-435B-AFA5-E2AE29A85EC4}"/>
              </a:ext>
            </a:extLst>
          </p:cNvPr>
          <p:cNvSpPr>
            <a:spLocks noGrp="1"/>
          </p:cNvSpPr>
          <p:nvPr>
            <p:ph type="title"/>
          </p:nvPr>
        </p:nvSpPr>
        <p:spPr/>
        <p:txBody>
          <a:bodyPr>
            <a:normAutofit/>
          </a:bodyPr>
          <a:lstStyle/>
          <a:p>
            <a:r>
              <a:rPr lang="en-US" sz="5400" dirty="0"/>
              <a:t>Solutions</a:t>
            </a:r>
          </a:p>
        </p:txBody>
      </p:sp>
      <p:sp>
        <p:nvSpPr>
          <p:cNvPr id="11" name="Slide Number Placeholder 10"/>
          <p:cNvSpPr>
            <a:spLocks noGrp="1"/>
          </p:cNvSpPr>
          <p:nvPr>
            <p:ph type="sldNum" sz="quarter" idx="10"/>
          </p:nvPr>
        </p:nvSpPr>
        <p:spPr/>
        <p:txBody>
          <a:bodyPr/>
          <a:lstStyle/>
          <a:p>
            <a:fld id="{78651A17-9376-40A4-9325-34268FB0E92D}" type="slidenum">
              <a:rPr lang="en-US" smtClean="0"/>
              <a:pPr/>
              <a:t>10</a:t>
            </a:fld>
            <a:endParaRPr lang="en-US" dirty="0"/>
          </a:p>
        </p:txBody>
      </p:sp>
      <p:sp>
        <p:nvSpPr>
          <p:cNvPr id="13" name="Content Placeholder 12">
            <a:extLst>
              <a:ext uri="{FF2B5EF4-FFF2-40B4-BE49-F238E27FC236}">
                <a16:creationId xmlns:a16="http://schemas.microsoft.com/office/drawing/2014/main" id="{038C60B9-5B3B-455D-80EB-EAA7C596DA65}"/>
              </a:ext>
            </a:extLst>
          </p:cNvPr>
          <p:cNvSpPr>
            <a:spLocks noGrp="1"/>
          </p:cNvSpPr>
          <p:nvPr>
            <p:ph idx="1"/>
          </p:nvPr>
        </p:nvSpPr>
        <p:spPr>
          <a:xfrm>
            <a:off x="628650" y="2590288"/>
            <a:ext cx="7955280" cy="4131187"/>
          </a:xfrm>
        </p:spPr>
        <p:txBody>
          <a:bodyPr>
            <a:normAutofit/>
          </a:bodyPr>
          <a:lstStyle/>
          <a:p>
            <a:r>
              <a:rPr lang="en-US" sz="2600" b="1" dirty="0"/>
              <a:t>Effective Case Management</a:t>
            </a:r>
          </a:p>
          <a:p>
            <a:r>
              <a:rPr lang="en-US" sz="2600" b="1" dirty="0"/>
              <a:t>Documentation &amp; Data Entry</a:t>
            </a:r>
          </a:p>
          <a:p>
            <a:r>
              <a:rPr lang="en-US" sz="2600" b="1" dirty="0"/>
              <a:t>Partnerships</a:t>
            </a:r>
          </a:p>
          <a:p>
            <a:r>
              <a:rPr lang="en-US" sz="2600" b="1" dirty="0"/>
              <a:t>Integrated Credentialing</a:t>
            </a:r>
          </a:p>
          <a:p>
            <a:r>
              <a:rPr lang="en-US" sz="2600" b="1" dirty="0"/>
              <a:t>Employer Inclusion</a:t>
            </a:r>
          </a:p>
        </p:txBody>
      </p:sp>
    </p:spTree>
    <p:extLst>
      <p:ext uri="{BB962C8B-B14F-4D97-AF65-F5344CB8AC3E}">
        <p14:creationId xmlns:p14="http://schemas.microsoft.com/office/powerpoint/2010/main" val="61987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extLst>
              <a:ext uri="{837473B0-CC2E-450A-ABE3-18F120FF3D39}">
                <a1611:picAttrSrcUrl xmlns:a1611="http://schemas.microsoft.com/office/drawing/2016/11/main" r:id="rId3"/>
              </a:ext>
            </a:extLst>
          </a:blip>
          <a:srcRect/>
          <a:stretch>
            <a:fillRect t="-22000" b="-2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87234" y="571074"/>
            <a:ext cx="7356766" cy="1051560"/>
          </a:xfrm>
        </p:spPr>
        <p:txBody>
          <a:bodyPr>
            <a:noAutofit/>
          </a:bodyPr>
          <a:lstStyle/>
          <a:p>
            <a:r>
              <a:rPr lang="en-US" sz="2800" dirty="0">
                <a:effectLst/>
              </a:rPr>
              <a:t>How often do you follow up with a participant who has not obtained </a:t>
            </a:r>
            <a:br>
              <a:rPr lang="en-US" sz="2800" dirty="0">
                <a:effectLst/>
              </a:rPr>
            </a:br>
            <a:r>
              <a:rPr lang="en-US" sz="2800" dirty="0">
                <a:effectLst/>
              </a:rPr>
              <a:t>their credential?   </a:t>
            </a:r>
            <a:endParaRPr lang="en-US" sz="2800" dirty="0"/>
          </a:p>
        </p:txBody>
      </p:sp>
      <p:sp>
        <p:nvSpPr>
          <p:cNvPr id="6" name="Content Placeholder 5"/>
          <p:cNvSpPr>
            <a:spLocks noGrp="1"/>
          </p:cNvSpPr>
          <p:nvPr>
            <p:ph idx="1"/>
          </p:nvPr>
        </p:nvSpPr>
        <p:spPr>
          <a:xfrm>
            <a:off x="1787234" y="2593236"/>
            <a:ext cx="7364627" cy="3693690"/>
          </a:xfrm>
        </p:spPr>
        <p:txBody>
          <a:bodyPr>
            <a:normAutofit/>
          </a:bodyPr>
          <a:lstStyle/>
          <a:p>
            <a:pPr lvl="1">
              <a:buClrTx/>
            </a:pPr>
            <a:r>
              <a:rPr lang="en-US" sz="2400" b="1" dirty="0">
                <a:solidFill>
                  <a:schemeClr val="tx1"/>
                </a:solidFill>
              </a:rPr>
              <a:t>Once a Week</a:t>
            </a:r>
          </a:p>
          <a:p>
            <a:pPr lvl="1">
              <a:buClrTx/>
            </a:pPr>
            <a:r>
              <a:rPr lang="en-US" sz="2400" b="1" dirty="0">
                <a:solidFill>
                  <a:schemeClr val="tx1"/>
                </a:solidFill>
              </a:rPr>
              <a:t>Once per Month</a:t>
            </a:r>
          </a:p>
          <a:p>
            <a:pPr lvl="1">
              <a:buClrTx/>
            </a:pPr>
            <a:r>
              <a:rPr lang="en-US" sz="2400" b="1" dirty="0">
                <a:solidFill>
                  <a:schemeClr val="tx1"/>
                </a:solidFill>
              </a:rPr>
              <a:t>Once per Quarter</a:t>
            </a:r>
          </a:p>
          <a:p>
            <a:pPr lvl="1">
              <a:buClrTx/>
            </a:pPr>
            <a:r>
              <a:rPr lang="en-US" sz="2400" b="1" dirty="0">
                <a:solidFill>
                  <a:schemeClr val="tx1"/>
                </a:solidFill>
              </a:rPr>
              <a:t>I don’t know</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366871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extLst>
              <a:ext uri="{837473B0-CC2E-450A-ABE3-18F120FF3D39}">
                <a1611:picAttrSrcUrl xmlns:a1611="http://schemas.microsoft.com/office/drawing/2016/11/main" r:id="rId4"/>
              </a:ext>
            </a:extLst>
          </a:blip>
          <a:srcRect/>
          <a:stretch>
            <a:fillRect l="-22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0835-EF40-4631-8D35-FEC491F7F094}"/>
              </a:ext>
            </a:extLst>
          </p:cNvPr>
          <p:cNvSpPr>
            <a:spLocks noGrp="1"/>
          </p:cNvSpPr>
          <p:nvPr>
            <p:ph type="title"/>
          </p:nvPr>
        </p:nvSpPr>
        <p:spPr/>
        <p:txBody>
          <a:bodyPr>
            <a:normAutofit/>
          </a:bodyPr>
          <a:lstStyle/>
          <a:p>
            <a:r>
              <a:rPr lang="en-US" sz="5400" dirty="0"/>
              <a:t>Strategies</a:t>
            </a:r>
          </a:p>
        </p:txBody>
      </p:sp>
      <p:sp>
        <p:nvSpPr>
          <p:cNvPr id="3" name="Content Placeholder 2">
            <a:extLst>
              <a:ext uri="{FF2B5EF4-FFF2-40B4-BE49-F238E27FC236}">
                <a16:creationId xmlns:a16="http://schemas.microsoft.com/office/drawing/2014/main" id="{ADF98FA6-78E9-416A-99D4-CB027B4F0216}"/>
              </a:ext>
            </a:extLst>
          </p:cNvPr>
          <p:cNvSpPr>
            <a:spLocks noGrp="1"/>
          </p:cNvSpPr>
          <p:nvPr>
            <p:ph idx="1"/>
          </p:nvPr>
        </p:nvSpPr>
        <p:spPr>
          <a:xfrm>
            <a:off x="628650" y="2402270"/>
            <a:ext cx="7635674" cy="4455730"/>
          </a:xfrm>
        </p:spPr>
        <p:txBody>
          <a:bodyPr/>
          <a:lstStyle/>
          <a:p>
            <a:r>
              <a:rPr lang="en-US" sz="2600" b="1" dirty="0"/>
              <a:t>Case Management &amp; Documentation Training</a:t>
            </a:r>
          </a:p>
          <a:p>
            <a:r>
              <a:rPr lang="en-US" sz="2600" b="1" dirty="0"/>
              <a:t>Case Auditing</a:t>
            </a:r>
          </a:p>
          <a:p>
            <a:r>
              <a:rPr lang="en-US" sz="2600" b="1" dirty="0"/>
              <a:t>Transition Planning</a:t>
            </a:r>
          </a:p>
          <a:p>
            <a:r>
              <a:rPr lang="en-US" sz="2600" b="1" dirty="0"/>
              <a:t>Curriculum &amp; Schedule Review/Adjustments</a:t>
            </a:r>
          </a:p>
          <a:p>
            <a:r>
              <a:rPr lang="en-US" sz="2600" b="1" dirty="0"/>
              <a:t>Integrate Credential Attainment in Training Plan</a:t>
            </a:r>
          </a:p>
          <a:p>
            <a:pPr marL="0" indent="0">
              <a:buNone/>
            </a:pPr>
            <a:endParaRPr lang="en-US" dirty="0"/>
          </a:p>
        </p:txBody>
      </p:sp>
      <p:sp>
        <p:nvSpPr>
          <p:cNvPr id="17" name="Slide Number Placeholder 16"/>
          <p:cNvSpPr>
            <a:spLocks noGrp="1"/>
          </p:cNvSpPr>
          <p:nvPr>
            <p:ph type="sldNum" sz="quarter" idx="10"/>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134216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extLst>
              <a:ext uri="{837473B0-CC2E-450A-ABE3-18F120FF3D39}">
                <a1611:picAttrSrcUrl xmlns:a1611="http://schemas.microsoft.com/office/drawing/2016/11/main" r:id="rId4"/>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0835-EF40-4631-8D35-FEC491F7F094}"/>
              </a:ext>
            </a:extLst>
          </p:cNvPr>
          <p:cNvSpPr>
            <a:spLocks noGrp="1"/>
          </p:cNvSpPr>
          <p:nvPr>
            <p:ph type="title"/>
          </p:nvPr>
        </p:nvSpPr>
        <p:spPr/>
        <p:txBody>
          <a:bodyPr>
            <a:normAutofit/>
          </a:bodyPr>
          <a:lstStyle/>
          <a:p>
            <a:r>
              <a:rPr lang="en-US" sz="5400" dirty="0"/>
              <a:t>Review</a:t>
            </a:r>
          </a:p>
        </p:txBody>
      </p:sp>
      <p:sp>
        <p:nvSpPr>
          <p:cNvPr id="3" name="Content Placeholder 2">
            <a:extLst>
              <a:ext uri="{FF2B5EF4-FFF2-40B4-BE49-F238E27FC236}">
                <a16:creationId xmlns:a16="http://schemas.microsoft.com/office/drawing/2014/main" id="{ADF98FA6-78E9-416A-99D4-CB027B4F0216}"/>
              </a:ext>
            </a:extLst>
          </p:cNvPr>
          <p:cNvSpPr>
            <a:spLocks noGrp="1"/>
          </p:cNvSpPr>
          <p:nvPr>
            <p:ph idx="1"/>
          </p:nvPr>
        </p:nvSpPr>
        <p:spPr>
          <a:xfrm>
            <a:off x="628650" y="2061275"/>
            <a:ext cx="7955280" cy="4115688"/>
          </a:xfrm>
        </p:spPr>
        <p:txBody>
          <a:bodyPr/>
          <a:lstStyle/>
          <a:p>
            <a:r>
              <a:rPr lang="en-US" sz="2600" b="1" dirty="0"/>
              <a:t>Review Documentation &amp; Data  Regularly</a:t>
            </a:r>
          </a:p>
          <a:p>
            <a:r>
              <a:rPr lang="en-US" sz="2600" b="1" dirty="0"/>
              <a:t>Develop a Staff Development Plan</a:t>
            </a:r>
          </a:p>
          <a:p>
            <a:r>
              <a:rPr lang="en-US" sz="2600" b="1" dirty="0"/>
              <a:t>Engage Partners Often</a:t>
            </a:r>
          </a:p>
          <a:p>
            <a:r>
              <a:rPr lang="en-US" sz="2600" b="1" dirty="0"/>
              <a:t>Integrate Credential Attainment </a:t>
            </a:r>
          </a:p>
          <a:p>
            <a:r>
              <a:rPr lang="en-US" sz="2600" b="1" dirty="0"/>
              <a:t>Utilize Employer Partners for Support</a:t>
            </a:r>
          </a:p>
          <a:p>
            <a:pPr marL="0" indent="0">
              <a:buNone/>
            </a:pPr>
            <a:endParaRPr lang="en-US" dirty="0"/>
          </a:p>
        </p:txBody>
      </p:sp>
      <p:sp>
        <p:nvSpPr>
          <p:cNvPr id="17" name="Slide Number Placeholder 16"/>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222478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148947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a:t>
            </a:r>
          </a:p>
        </p:txBody>
      </p:sp>
      <p:sp>
        <p:nvSpPr>
          <p:cNvPr id="4" name="Content Placeholder 3"/>
          <p:cNvSpPr>
            <a:spLocks noGrp="1"/>
          </p:cNvSpPr>
          <p:nvPr>
            <p:ph idx="1"/>
          </p:nvPr>
        </p:nvSpPr>
        <p:spPr/>
        <p:txBody>
          <a:bodyPr>
            <a:normAutofit fontScale="85000" lnSpcReduction="20000"/>
          </a:bodyPr>
          <a:lstStyle/>
          <a:p>
            <a:r>
              <a:rPr lang="en-US" dirty="0"/>
              <a:t>What would you suggest you do when a participant has tested multiple times and can’t seem to pass the test?</a:t>
            </a:r>
          </a:p>
          <a:p>
            <a:r>
              <a:rPr lang="en-US" dirty="0"/>
              <a:t>What strategies seem to work best when discussing training designs with community or technical colleges so they can integrate credential attainment into their programs?</a:t>
            </a:r>
          </a:p>
          <a:p>
            <a:r>
              <a:rPr lang="en-US" dirty="0"/>
              <a:t>How can you meet the needs of the employer and still get them to encourage the participants to gain their credentials?</a:t>
            </a:r>
          </a:p>
          <a:p>
            <a:r>
              <a:rPr lang="en-US" dirty="0"/>
              <a:t>In year 4 of the grantees’ grant program what strategies can be used once the participant gets a job to come back and connect with the training program to take the certification/credentialing tests required? </a:t>
            </a:r>
          </a:p>
          <a:p>
            <a:endParaRPr lang="en-US" dirty="0"/>
          </a:p>
        </p:txBody>
      </p:sp>
      <p:sp>
        <p:nvSpPr>
          <p:cNvPr id="2" name="Slide Number Placeholder 1"/>
          <p:cNvSpPr>
            <a:spLocks noGrp="1"/>
          </p:cNvSpPr>
          <p:nvPr>
            <p:ph type="sldNum" sz="quarter" idx="10"/>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104885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16</a:t>
            </a:fld>
            <a:endParaRPr lang="en-US"/>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a:xfrm>
            <a:off x="1091787" y="1791267"/>
            <a:ext cx="6863493" cy="1937454"/>
          </a:xfrm>
        </p:spPr>
        <p:txBody>
          <a:bodyPr/>
          <a:lstStyle/>
          <a:p>
            <a:r>
              <a:rPr lang="en-US" dirty="0"/>
              <a:t>Strategies for Job Placements and Tracking Participants through Grantees' Business Service</a:t>
            </a:r>
          </a:p>
          <a:p>
            <a:pPr lvl="2"/>
            <a:r>
              <a:rPr lang="en-US" dirty="0"/>
              <a:t>May, 2018</a:t>
            </a:r>
          </a:p>
        </p:txBody>
      </p:sp>
      <p:sp>
        <p:nvSpPr>
          <p:cNvPr id="7" name="Rectangle 6"/>
          <p:cNvSpPr/>
          <p:nvPr/>
        </p:nvSpPr>
        <p:spPr>
          <a:xfrm>
            <a:off x="731582" y="3806718"/>
            <a:ext cx="2313454" cy="646331"/>
          </a:xfrm>
          <a:prstGeom prst="rect">
            <a:avLst/>
          </a:prstGeom>
        </p:spPr>
        <p:txBody>
          <a:bodyPr wrap="none">
            <a:spAutoFit/>
          </a:bodyPr>
          <a:lstStyle/>
          <a:p>
            <a:r>
              <a:rPr lang="en-US" sz="3600" b="1" dirty="0">
                <a:solidFill>
                  <a:schemeClr val="accent1">
                    <a:lumMod val="75000"/>
                  </a:schemeClr>
                </a:solidFill>
              </a:rPr>
              <a:t>Reminder</a:t>
            </a:r>
          </a:p>
        </p:txBody>
      </p:sp>
      <p:sp>
        <p:nvSpPr>
          <p:cNvPr id="8" name="Rectangle 7"/>
          <p:cNvSpPr/>
          <p:nvPr/>
        </p:nvSpPr>
        <p:spPr>
          <a:xfrm>
            <a:off x="1091786" y="4781452"/>
            <a:ext cx="6863493" cy="923330"/>
          </a:xfrm>
          <a:prstGeom prst="rect">
            <a:avLst/>
          </a:prstGeom>
        </p:spPr>
        <p:txBody>
          <a:bodyPr wrap="square">
            <a:spAutoFit/>
          </a:bodyPr>
          <a:lstStyle/>
          <a:p>
            <a:pPr lvl="0">
              <a:defRPr/>
            </a:pPr>
            <a:r>
              <a:rPr lang="en-US" dirty="0"/>
              <a:t>H-1B Ready to Work Community of Practice WorkforceGPS site for Ready to Work </a:t>
            </a:r>
            <a:r>
              <a:rPr lang="en-US" dirty="0">
                <a:hlinkClick r:id="rId2"/>
              </a:rPr>
              <a:t>https://h1breadytowork.workforcegps.org/</a:t>
            </a:r>
            <a:endParaRPr lang="en-US" dirty="0"/>
          </a:p>
          <a:p>
            <a:endParaRPr lang="en-US" dirty="0"/>
          </a:p>
        </p:txBody>
      </p:sp>
    </p:spTree>
    <p:extLst>
      <p:ext uri="{BB962C8B-B14F-4D97-AF65-F5344CB8AC3E}">
        <p14:creationId xmlns:p14="http://schemas.microsoft.com/office/powerpoint/2010/main" val="63262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 y="3409"/>
            <a:ext cx="1253957" cy="9404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 y="5320414"/>
            <a:ext cx="1257164" cy="9428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2" y="1032537"/>
            <a:ext cx="1253956" cy="94046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8" y="2065826"/>
            <a:ext cx="1250303" cy="96881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86049"/>
            <a:ext cx="1261911" cy="94643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9" y="3123856"/>
            <a:ext cx="1257181" cy="942886"/>
          </a:xfrm>
          <a:prstGeom prst="rect">
            <a:avLst/>
          </a:prstGeom>
        </p:spPr>
      </p:pic>
      <p:pic>
        <p:nvPicPr>
          <p:cNvPr id="1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40957" t="18515" r="41318" b="21608"/>
          <a:stretch/>
        </p:blipFill>
        <p:spPr bwMode="auto">
          <a:xfrm>
            <a:off x="1493518" y="-3397"/>
            <a:ext cx="7223762" cy="643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own Arrow 12"/>
          <p:cNvSpPr/>
          <p:nvPr/>
        </p:nvSpPr>
        <p:spPr>
          <a:xfrm>
            <a:off x="4160520" y="1380026"/>
            <a:ext cx="3810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5400000">
            <a:off x="3549449" y="5234704"/>
            <a:ext cx="3810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5105399" y="4385262"/>
            <a:ext cx="3810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364990" y="894221"/>
            <a:ext cx="5131981" cy="400110"/>
          </a:xfrm>
          <a:prstGeom prst="rect">
            <a:avLst/>
          </a:prstGeom>
          <a:solidFill>
            <a:schemeClr val="tx1">
              <a:lumMod val="85000"/>
              <a:lumOff val="15000"/>
            </a:schemeClr>
          </a:solidFill>
        </p:spPr>
        <p:txBody>
          <a:bodyPr wrap="square" rtlCol="0">
            <a:spAutoFit/>
          </a:bodyPr>
          <a:lstStyle/>
          <a:p>
            <a:r>
              <a:rPr lang="en-US" sz="2000" b="1" dirty="0">
                <a:solidFill>
                  <a:schemeClr val="bg1"/>
                </a:solidFill>
              </a:rPr>
              <a:t>Sign Up for the RTW Weekly Updates</a:t>
            </a:r>
          </a:p>
        </p:txBody>
      </p:sp>
      <p:sp>
        <p:nvSpPr>
          <p:cNvPr id="16" name="Oval 15"/>
          <p:cNvSpPr/>
          <p:nvPr/>
        </p:nvSpPr>
        <p:spPr>
          <a:xfrm>
            <a:off x="5025897" y="147060"/>
            <a:ext cx="1828800" cy="457200"/>
          </a:xfrm>
          <a:prstGeom prst="ellipse">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7" name="Rectangle 16"/>
          <p:cNvSpPr/>
          <p:nvPr/>
        </p:nvSpPr>
        <p:spPr>
          <a:xfrm>
            <a:off x="5145150" y="5291854"/>
            <a:ext cx="301498" cy="190500"/>
          </a:xfrm>
          <a:prstGeom prst="rect">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379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p:txBody>
          <a:bodyPr/>
          <a:lstStyle/>
          <a:p>
            <a:fld id="{78651A17-9376-40A4-9325-34268FB0E92D}" type="slidenum">
              <a:rPr lang="en-US" smtClean="0"/>
              <a:pPr/>
              <a:t>18</a:t>
            </a:fld>
            <a:endParaRPr lang="en-US" dirty="0"/>
          </a:p>
        </p:txBody>
      </p:sp>
      <p:sp>
        <p:nvSpPr>
          <p:cNvPr id="4" name="Content Placeholder 3"/>
          <p:cNvSpPr>
            <a:spLocks noGrp="1"/>
          </p:cNvSpPr>
          <p:nvPr>
            <p:ph idx="1"/>
          </p:nvPr>
        </p:nvSpPr>
        <p:spPr>
          <a:xfrm>
            <a:off x="4236720" y="1190625"/>
            <a:ext cx="4726871" cy="5165726"/>
          </a:xfrm>
          <a:prstGeom prst="homePlate">
            <a:avLst>
              <a:gd name="adj" fmla="val 450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defRPr>
            </a:lvl9pPr>
          </a:lstStyle>
          <a:p>
            <a:pPr marL="457200" lvl="1"/>
            <a:r>
              <a:rPr lang="en-US" sz="2400" b="1" kern="1200" cap="small" dirty="0">
                <a:ln w="17780" cmpd="sng">
                  <a:noFill/>
                  <a:prstDash val="solid"/>
                  <a:miter lim="800000"/>
                </a:ln>
                <a:solidFill>
                  <a:srgbClr val="C00000"/>
                </a:solidFill>
              </a:rPr>
              <a:t>Technical Assistance Request:</a:t>
            </a:r>
          </a:p>
          <a:p>
            <a:pPr marL="457200" lvl="1"/>
            <a:r>
              <a:rPr lang="en-US" sz="2400" b="1" kern="1200" cap="small" dirty="0">
                <a:ln w="17780" cmpd="sng">
                  <a:noFill/>
                  <a:prstDash val="solid"/>
                  <a:miter lim="800000"/>
                </a:ln>
                <a:solidFill>
                  <a:srgbClr val="C00000"/>
                </a:solidFill>
              </a:rPr>
              <a:t>Contact your TA Coach!</a:t>
            </a:r>
          </a:p>
          <a:p>
            <a:pPr algn="ctr">
              <a:spcBef>
                <a:spcPts val="600"/>
              </a:spcBef>
            </a:pPr>
            <a:endParaRPr lang="en-US" sz="1800" b="1" kern="1200" dirty="0">
              <a:solidFill>
                <a:srgbClr val="C00000"/>
              </a:solidFill>
            </a:endParaRPr>
          </a:p>
          <a:p>
            <a:pPr algn="ctr">
              <a:spcBef>
                <a:spcPts val="600"/>
              </a:spcBef>
            </a:pPr>
            <a:r>
              <a:rPr lang="en-US" sz="1800" b="1" kern="1200" dirty="0">
                <a:solidFill>
                  <a:srgbClr val="C00000"/>
                </a:solidFill>
              </a:rPr>
              <a:t>Your  Federal Project Officer, DOL National Office and Technical Assistance Providers</a:t>
            </a:r>
          </a:p>
          <a:p>
            <a:pPr algn="ctr">
              <a:spcBef>
                <a:spcPts val="600"/>
              </a:spcBef>
            </a:pPr>
            <a:r>
              <a:rPr lang="en-US" sz="1800" b="1" kern="1200" dirty="0">
                <a:solidFill>
                  <a:srgbClr val="C00000"/>
                </a:solidFill>
              </a:rPr>
              <a:t>Ready to Work Grantee Mailbox</a:t>
            </a:r>
          </a:p>
          <a:p>
            <a:pPr algn="ctr"/>
            <a:r>
              <a:rPr lang="en-US" sz="1800" b="1" kern="1200" dirty="0">
                <a:solidFill>
                  <a:srgbClr val="C00000"/>
                </a:solidFill>
                <a:hlinkClick r:id="rId2"/>
              </a:rPr>
              <a:t>RTW@dol.gov</a:t>
            </a:r>
            <a:r>
              <a:rPr lang="en-US" sz="1800" b="1" kern="1200" dirty="0">
                <a:solidFill>
                  <a:srgbClr val="C00000"/>
                </a:solidFill>
              </a:rPr>
              <a:t> </a:t>
            </a:r>
          </a:p>
        </p:txBody>
      </p:sp>
    </p:spTree>
    <p:extLst>
      <p:ext uri="{BB962C8B-B14F-4D97-AF65-F5344CB8AC3E}">
        <p14:creationId xmlns:p14="http://schemas.microsoft.com/office/powerpoint/2010/main" val="148878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6D636C-90A3-4979-BA37-BAB384B22101}" type="slidenum">
              <a:rPr lang="en-US" smtClean="0"/>
              <a:pPr/>
              <a:t>19</a:t>
            </a:fld>
            <a:endParaRPr lang="en-US"/>
          </a:p>
        </p:txBody>
      </p:sp>
      <p:sp>
        <p:nvSpPr>
          <p:cNvPr id="4" name="Rectangle 3"/>
          <p:cNvSpPr/>
          <p:nvPr/>
        </p:nvSpPr>
        <p:spPr>
          <a:xfrm>
            <a:off x="812800" y="1544320"/>
            <a:ext cx="7680960" cy="3416320"/>
          </a:xfrm>
          <a:prstGeom prst="rect">
            <a:avLst/>
          </a:prstGeom>
        </p:spPr>
        <p:txBody>
          <a:bodyPr wrap="square">
            <a:spAutoFit/>
          </a:bodyPr>
          <a:lstStyle/>
          <a:p>
            <a:pPr algn="ctr"/>
            <a:r>
              <a:rPr lang="en-US" sz="2800" b="1" dirty="0"/>
              <a:t>Thank you for participating in the </a:t>
            </a:r>
          </a:p>
          <a:p>
            <a:pPr algn="ctr"/>
            <a:r>
              <a:rPr lang="en-US" sz="2000" b="1" dirty="0"/>
              <a:t>H-1B RTW Promising Practices for Increasing Certificate and Credentialing Outcomes Webinar!</a:t>
            </a:r>
          </a:p>
          <a:p>
            <a:pPr lvl="1"/>
            <a:endParaRPr lang="en-US" sz="2000" dirty="0"/>
          </a:p>
          <a:p>
            <a:pPr lvl="1"/>
            <a:r>
              <a:rPr lang="en-US" sz="2000" dirty="0"/>
              <a:t>Please take a minute to complete this brief feedback tool regarding the Webinar today April 12</a:t>
            </a:r>
            <a:r>
              <a:rPr lang="en-US" sz="2000" baseline="30000" dirty="0"/>
              <a:t>th</a:t>
            </a:r>
            <a:r>
              <a:rPr lang="en-US" sz="2000" dirty="0"/>
              <a:t>. </a:t>
            </a:r>
          </a:p>
          <a:p>
            <a:pPr lvl="1"/>
            <a:endParaRPr lang="en-US" sz="2000" dirty="0"/>
          </a:p>
          <a:p>
            <a:pPr lvl="1"/>
            <a:r>
              <a:rPr lang="en-US" sz="2000" dirty="0"/>
              <a:t>The input you provide will help us better the delivery of future webinars and create technical assistance meaningful for your work.</a:t>
            </a:r>
          </a:p>
        </p:txBody>
      </p:sp>
    </p:spTree>
    <p:extLst>
      <p:ext uri="{BB962C8B-B14F-4D97-AF65-F5344CB8AC3E}">
        <p14:creationId xmlns:p14="http://schemas.microsoft.com/office/powerpoint/2010/main" val="198814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195407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201216" y="266700"/>
            <a:ext cx="2949178" cy="1495425"/>
          </a:xfrm>
        </p:spPr>
        <p:txBody>
          <a:bodyPr>
            <a:normAutofit/>
          </a:bodyPr>
          <a:lstStyle/>
          <a:p>
            <a:r>
              <a:rPr lang="en-US" sz="4800" b="0" cap="small" spc="40" dirty="0">
                <a:gradFill flip="none" rotWithShape="1">
                  <a:gsLst>
                    <a:gs pos="0">
                      <a:srgbClr val="004874"/>
                    </a:gs>
                    <a:gs pos="100000">
                      <a:srgbClr val="041F36"/>
                    </a:gs>
                  </a:gsLst>
                  <a:lin ang="5400000" scaled="1"/>
                  <a:tileRect/>
                </a:gradFill>
                <a:effectLst/>
                <a:latin typeface="Impact" panose="020B0806030902050204" pitchFamily="34" charset="0"/>
              </a:rPr>
              <a:t>Polling</a:t>
            </a:r>
            <a:endParaRPr lang="en-US" sz="4800" dirty="0"/>
          </a:p>
        </p:txBody>
      </p:sp>
      <p:sp>
        <p:nvSpPr>
          <p:cNvPr id="34" name="Content Placeholder 33"/>
          <p:cNvSpPr>
            <a:spLocks noGrp="1"/>
          </p:cNvSpPr>
          <p:nvPr>
            <p:ph idx="1"/>
          </p:nvPr>
        </p:nvSpPr>
        <p:spPr>
          <a:xfrm>
            <a:off x="2009775" y="1314450"/>
            <a:ext cx="6440091" cy="5403851"/>
          </a:xfrm>
        </p:spPr>
        <p:txBody>
          <a:bodyPr>
            <a:normAutofit/>
          </a:bodyPr>
          <a:lstStyle/>
          <a:p>
            <a:pPr marL="342900" lvl="0" indent="-342900" defTabSz="457200">
              <a:lnSpc>
                <a:spcPct val="100000"/>
              </a:lnSpc>
              <a:spcBef>
                <a:spcPts val="0"/>
              </a:spcBef>
              <a:spcAft>
                <a:spcPts val="600"/>
              </a:spcAft>
              <a:buClr>
                <a:srgbClr val="752832"/>
              </a:buClr>
              <a:buFont typeface="Arial" panose="020B0604020202020204" pitchFamily="34" charset="0"/>
              <a:buChar char="•"/>
            </a:pPr>
            <a:r>
              <a:rPr lang="en-US" sz="2600" dirty="0">
                <a:solidFill>
                  <a:prstClr val="black">
                    <a:lumMod val="75000"/>
                    <a:lumOff val="25000"/>
                  </a:prstClr>
                </a:solidFill>
                <a:latin typeface="Arial" panose="020B0604020202020204" pitchFamily="34" charset="0"/>
                <a:cs typeface="Arial" panose="020B0604020202020204" pitchFamily="34" charset="0"/>
              </a:rPr>
              <a:t>Let’s get to know who is on the call today. Using the poll, select the role that you play in your H-1B RTW grant. </a:t>
            </a:r>
          </a:p>
          <a:p>
            <a:pPr marL="0" lvl="0" indent="0" defTabSz="457200">
              <a:lnSpc>
                <a:spcPct val="100000"/>
              </a:lnSpc>
              <a:spcBef>
                <a:spcPts val="0"/>
              </a:spcBef>
              <a:spcAft>
                <a:spcPts val="600"/>
              </a:spcAft>
              <a:buClr>
                <a:srgbClr val="752832"/>
              </a:buClr>
              <a:buNone/>
            </a:pPr>
            <a:endParaRPr lang="en-US" sz="2600" dirty="0">
              <a:solidFill>
                <a:prstClr val="black">
                  <a:lumMod val="75000"/>
                  <a:lumOff val="25000"/>
                </a:prstClr>
              </a:solidFill>
              <a:latin typeface="Arial" panose="020B0604020202020204" pitchFamily="34" charset="0"/>
              <a:cs typeface="Arial" panose="020B0604020202020204" pitchFamily="34" charset="0"/>
            </a:endParaRPr>
          </a:p>
          <a:p>
            <a:pPr marL="342900" lvl="0" indent="-342900" defTabSz="457200">
              <a:lnSpc>
                <a:spcPct val="100000"/>
              </a:lnSpc>
              <a:spcBef>
                <a:spcPts val="0"/>
              </a:spcBef>
              <a:spcAft>
                <a:spcPts val="600"/>
              </a:spcAft>
              <a:buClr>
                <a:srgbClr val="752832"/>
              </a:buClr>
              <a:buFont typeface="Arial" panose="020B0604020202020204" pitchFamily="34" charset="0"/>
              <a:buChar char="•"/>
            </a:pPr>
            <a:r>
              <a:rPr lang="en-US" sz="2600" dirty="0">
                <a:solidFill>
                  <a:prstClr val="black">
                    <a:lumMod val="75000"/>
                    <a:lumOff val="25000"/>
                  </a:prstClr>
                </a:solidFill>
                <a:latin typeface="Arial" panose="020B0604020202020204" pitchFamily="34" charset="0"/>
                <a:cs typeface="Arial" panose="020B0604020202020204" pitchFamily="34" charset="0"/>
              </a:rPr>
              <a:t>For this grant initiative I am the:</a:t>
            </a:r>
          </a:p>
          <a:p>
            <a:pPr marL="742950" lvl="1" indent="-285750" defTabSz="457200">
              <a:lnSpc>
                <a:spcPct val="100000"/>
              </a:lnSpc>
              <a:spcBef>
                <a:spcPts val="0"/>
              </a:spcBef>
              <a:spcAft>
                <a:spcPts val="600"/>
              </a:spcAft>
              <a:buClr>
                <a:srgbClr val="752832"/>
              </a:buClr>
              <a:buFont typeface="Wingdings" pitchFamily="2" charset="2"/>
              <a:buChar char="q"/>
            </a:pPr>
            <a:r>
              <a:rPr lang="en-US" sz="2000" dirty="0">
                <a:solidFill>
                  <a:prstClr val="black">
                    <a:lumMod val="65000"/>
                    <a:lumOff val="35000"/>
                  </a:prstClr>
                </a:solidFill>
                <a:latin typeface="Arial" panose="020B0604020202020204" pitchFamily="34" charset="0"/>
                <a:cs typeface="Arial" panose="020B0604020202020204" pitchFamily="34" charset="0"/>
              </a:rPr>
              <a:t> 	Authorized Representative</a:t>
            </a:r>
          </a:p>
          <a:p>
            <a:pPr marL="742950" lvl="1" indent="-285750" defTabSz="457200">
              <a:lnSpc>
                <a:spcPct val="100000"/>
              </a:lnSpc>
              <a:spcBef>
                <a:spcPts val="0"/>
              </a:spcBef>
              <a:spcAft>
                <a:spcPts val="600"/>
              </a:spcAft>
              <a:buClr>
                <a:srgbClr val="752832"/>
              </a:buClr>
              <a:buFont typeface="Wingdings" pitchFamily="2" charset="2"/>
              <a:buChar char="q"/>
            </a:pPr>
            <a:r>
              <a:rPr lang="en-US" sz="2000" dirty="0">
                <a:solidFill>
                  <a:prstClr val="black">
                    <a:lumMod val="65000"/>
                    <a:lumOff val="35000"/>
                  </a:prstClr>
                </a:solidFill>
                <a:latin typeface="Arial" panose="020B0604020202020204" pitchFamily="34" charset="0"/>
                <a:cs typeface="Arial" panose="020B0604020202020204" pitchFamily="34" charset="0"/>
              </a:rPr>
              <a:t> 	Program Director/Manager</a:t>
            </a:r>
          </a:p>
          <a:p>
            <a:pPr marL="742950" lvl="1" indent="-285750" defTabSz="457200">
              <a:lnSpc>
                <a:spcPct val="100000"/>
              </a:lnSpc>
              <a:spcBef>
                <a:spcPts val="0"/>
              </a:spcBef>
              <a:spcAft>
                <a:spcPts val="600"/>
              </a:spcAft>
              <a:buClr>
                <a:srgbClr val="752832"/>
              </a:buClr>
              <a:buFont typeface="Wingdings" pitchFamily="2" charset="2"/>
              <a:buChar char="q"/>
            </a:pPr>
            <a:r>
              <a:rPr lang="en-US" sz="2000" dirty="0">
                <a:solidFill>
                  <a:prstClr val="black">
                    <a:lumMod val="65000"/>
                    <a:lumOff val="35000"/>
                  </a:prstClr>
                </a:solidFill>
                <a:latin typeface="Arial" panose="020B0604020202020204" pitchFamily="34" charset="0"/>
                <a:cs typeface="Arial" panose="020B0604020202020204" pitchFamily="34" charset="0"/>
              </a:rPr>
              <a:t> 	IT/Data Manager or staff</a:t>
            </a:r>
          </a:p>
          <a:p>
            <a:pPr marL="742950" lvl="1" indent="-285750" defTabSz="457200">
              <a:lnSpc>
                <a:spcPct val="100000"/>
              </a:lnSpc>
              <a:spcBef>
                <a:spcPts val="0"/>
              </a:spcBef>
              <a:spcAft>
                <a:spcPts val="600"/>
              </a:spcAft>
              <a:buClr>
                <a:srgbClr val="752832"/>
              </a:buClr>
              <a:buFont typeface="Wingdings" pitchFamily="2" charset="2"/>
              <a:buChar char="q"/>
            </a:pPr>
            <a:r>
              <a:rPr lang="en-US" sz="2000" dirty="0">
                <a:solidFill>
                  <a:prstClr val="black">
                    <a:lumMod val="65000"/>
                    <a:lumOff val="35000"/>
                  </a:prstClr>
                </a:solidFill>
                <a:latin typeface="Arial" panose="020B0604020202020204" pitchFamily="34" charset="0"/>
                <a:cs typeface="Arial" panose="020B0604020202020204" pitchFamily="34" charset="0"/>
              </a:rPr>
              <a:t> 	Training Partner</a:t>
            </a:r>
          </a:p>
          <a:p>
            <a:pPr marL="742950" lvl="1" indent="-285750" defTabSz="457200">
              <a:lnSpc>
                <a:spcPct val="100000"/>
              </a:lnSpc>
              <a:spcBef>
                <a:spcPts val="0"/>
              </a:spcBef>
              <a:spcAft>
                <a:spcPts val="600"/>
              </a:spcAft>
              <a:buClr>
                <a:srgbClr val="752832"/>
              </a:buClr>
              <a:buFont typeface="Wingdings" pitchFamily="2" charset="2"/>
              <a:buChar char="q"/>
            </a:pPr>
            <a:r>
              <a:rPr lang="en-US" sz="2000" dirty="0">
                <a:solidFill>
                  <a:prstClr val="black">
                    <a:lumMod val="65000"/>
                    <a:lumOff val="35000"/>
                  </a:prstClr>
                </a:solidFill>
                <a:latin typeface="Arial" panose="020B0604020202020204" pitchFamily="34" charset="0"/>
                <a:cs typeface="Arial" panose="020B0604020202020204" pitchFamily="34" charset="0"/>
              </a:rPr>
              <a:t> 	Employer Partner</a:t>
            </a:r>
          </a:p>
          <a:p>
            <a:pPr marL="742950" lvl="1" indent="-285750" defTabSz="457200">
              <a:lnSpc>
                <a:spcPct val="100000"/>
              </a:lnSpc>
              <a:spcBef>
                <a:spcPts val="0"/>
              </a:spcBef>
              <a:spcAft>
                <a:spcPts val="600"/>
              </a:spcAft>
              <a:buClr>
                <a:srgbClr val="752832"/>
              </a:buClr>
              <a:buFont typeface="Wingdings" pitchFamily="2" charset="2"/>
              <a:buChar char="q"/>
            </a:pPr>
            <a:r>
              <a:rPr lang="en-US" sz="2000" dirty="0">
                <a:solidFill>
                  <a:prstClr val="black">
                    <a:lumMod val="65000"/>
                    <a:lumOff val="35000"/>
                  </a:prstClr>
                </a:solidFill>
                <a:latin typeface="Arial" panose="020B0604020202020204" pitchFamily="34" charset="0"/>
                <a:cs typeface="Arial" panose="020B0604020202020204" pitchFamily="34" charset="0"/>
              </a:rPr>
              <a:t>   Service Provider</a:t>
            </a:r>
          </a:p>
          <a:p>
            <a:endParaRPr lang="en-US" dirty="0"/>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a:t>
            </a:fld>
            <a:endParaRPr lang="en-US" dirty="0">
              <a:solidFill>
                <a:srgbClr val="303030">
                  <a:lumMod val="75000"/>
                  <a:lumOff val="25000"/>
                </a:srgbClr>
              </a:solidFill>
            </a:endParaRPr>
          </a:p>
        </p:txBody>
      </p:sp>
    </p:spTree>
    <p:extLst>
      <p:ext uri="{BB962C8B-B14F-4D97-AF65-F5344CB8AC3E}">
        <p14:creationId xmlns:p14="http://schemas.microsoft.com/office/powerpoint/2010/main" val="269141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dirty="0"/>
              <a:t>Monica Evans</a:t>
            </a:r>
          </a:p>
          <a:p>
            <a:pPr defTabSz="457200">
              <a:lnSpc>
                <a:spcPct val="100000"/>
              </a:lnSpc>
              <a:spcBef>
                <a:spcPct val="20000"/>
              </a:spcBef>
              <a:buClr>
                <a:srgbClr val="752832"/>
              </a:buClr>
            </a:pPr>
            <a:r>
              <a:rPr lang="en-US" sz="1800" b="0" dirty="0">
                <a:solidFill>
                  <a:schemeClr val="tx1">
                    <a:lumMod val="90000"/>
                    <a:lumOff val="10000"/>
                  </a:schemeClr>
                </a:solidFill>
                <a:effectLst/>
                <a:latin typeface="Arial" panose="020B0604020202020204" pitchFamily="34" charset="0"/>
                <a:cs typeface="Arial" panose="020B0604020202020204" pitchFamily="34" charset="0"/>
              </a:rPr>
              <a:t>Workforce Analyst, </a:t>
            </a:r>
          </a:p>
          <a:p>
            <a:pPr defTabSz="457200">
              <a:lnSpc>
                <a:spcPct val="100000"/>
              </a:lnSpc>
              <a:spcBef>
                <a:spcPct val="20000"/>
              </a:spcBef>
              <a:buClr>
                <a:srgbClr val="752832"/>
              </a:buClr>
            </a:pPr>
            <a:r>
              <a:rPr lang="en-US" sz="1800" b="0" dirty="0">
                <a:solidFill>
                  <a:schemeClr val="tx1"/>
                </a:solidFill>
                <a:effectLst/>
                <a:latin typeface="Arial" panose="020B0604020202020204" pitchFamily="34" charset="0"/>
                <a:cs typeface="Arial" panose="020B0604020202020204" pitchFamily="34" charset="0"/>
              </a:rPr>
              <a:t>H-1B Grants, U.S. Department of Labor, Employment and Training Administration</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a:p>
        </p:txBody>
      </p:sp>
      <p:pic>
        <p:nvPicPr>
          <p:cNvPr id="4" name="Picture Placeholder 3"/>
          <p:cNvPicPr>
            <a:picLocks noGrp="1" noChangeAspect="1"/>
          </p:cNvPicPr>
          <p:nvPr>
            <p:ph type="pic" idx="11"/>
          </p:nvPr>
        </p:nvPicPr>
        <p:blipFill>
          <a:blip r:embed="rId2">
            <a:extLst>
              <a:ext uri="{28A0092B-C50C-407E-A947-70E740481C1C}">
                <a14:useLocalDpi xmlns:a14="http://schemas.microsoft.com/office/drawing/2010/main" val="0"/>
              </a:ext>
            </a:extLst>
          </a:blip>
          <a:srcRect t="3912" b="3912"/>
          <a:stretch>
            <a:fillRect/>
          </a:stretch>
        </p:blipFill>
        <p:spPr/>
      </p:pic>
    </p:spTree>
    <p:extLst>
      <p:ext uri="{BB962C8B-B14F-4D97-AF65-F5344CB8AC3E}">
        <p14:creationId xmlns:p14="http://schemas.microsoft.com/office/powerpoint/2010/main" val="121037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t>Tressa A. Dorsey</a:t>
            </a:r>
          </a:p>
          <a:p>
            <a:pPr defTabSz="457200">
              <a:lnSpc>
                <a:spcPct val="100000"/>
              </a:lnSpc>
              <a:spcBef>
                <a:spcPct val="20000"/>
              </a:spcBef>
              <a:buClr>
                <a:srgbClr val="752832"/>
              </a:buClr>
            </a:pPr>
            <a:r>
              <a:rPr lang="en-US" sz="1800" b="0" dirty="0">
                <a:solidFill>
                  <a:schemeClr val="tx1"/>
                </a:solidFill>
                <a:effectLst/>
                <a:latin typeface="Arial" panose="020B0604020202020204" pitchFamily="34" charset="0"/>
                <a:cs typeface="Arial" panose="020B0604020202020204" pitchFamily="34" charset="0"/>
              </a:rPr>
              <a:t>President</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5</a:t>
            </a:fld>
            <a:endParaRPr lang="en-US"/>
          </a:p>
        </p:txBody>
      </p:sp>
      <p:pic>
        <p:nvPicPr>
          <p:cNvPr id="5" name="Picture Placeholder 4">
            <a:extLst>
              <a:ext uri="{FF2B5EF4-FFF2-40B4-BE49-F238E27FC236}">
                <a16:creationId xmlns:a16="http://schemas.microsoft.com/office/drawing/2014/main" id="{80EC22BB-689A-4B4C-9B33-DE94F956F4B4}"/>
              </a:ext>
            </a:extLst>
          </p:cNvPr>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t="3898" b="3898"/>
          <a:stretch>
            <a:fillRect/>
          </a:stretch>
        </p:blipFill>
        <p:spPr/>
      </p:pic>
      <p:sp>
        <p:nvSpPr>
          <p:cNvPr id="4" name="Content Placeholder 3"/>
          <p:cNvSpPr>
            <a:spLocks noGrp="1"/>
          </p:cNvSpPr>
          <p:nvPr>
            <p:ph idx="12"/>
          </p:nvPr>
        </p:nvSpPr>
        <p:spPr>
          <a:xfrm>
            <a:off x="4190999" y="4115205"/>
            <a:ext cx="4373881" cy="1818203"/>
          </a:xfrm>
        </p:spPr>
        <p:txBody>
          <a:bodyPr/>
          <a:lstStyle/>
          <a:p>
            <a:r>
              <a:rPr lang="en-US" dirty="0"/>
              <a:t>Erika Humphrey</a:t>
            </a:r>
          </a:p>
          <a:p>
            <a:pPr lvl="0" defTabSz="457200">
              <a:lnSpc>
                <a:spcPct val="100000"/>
              </a:lnSpc>
              <a:spcBef>
                <a:spcPct val="20000"/>
              </a:spcBef>
              <a:buClr>
                <a:srgbClr val="752832"/>
              </a:buClr>
            </a:pPr>
            <a:r>
              <a:rPr lang="en-US" sz="1800" b="0" dirty="0">
                <a:solidFill>
                  <a:schemeClr val="tx1"/>
                </a:solidFill>
                <a:effectLst/>
                <a:latin typeface="Arial" panose="020B0604020202020204" pitchFamily="34" charset="0"/>
                <a:cs typeface="Arial" panose="020B0604020202020204" pitchFamily="34" charset="0"/>
              </a:rPr>
              <a:t>H-1B RTW Technical Assistance Coach</a:t>
            </a:r>
          </a:p>
          <a:p>
            <a:pPr lvl="0" defTabSz="457200">
              <a:lnSpc>
                <a:spcPct val="100000"/>
              </a:lnSpc>
              <a:spcBef>
                <a:spcPct val="20000"/>
              </a:spcBef>
              <a:buClr>
                <a:srgbClr val="752832"/>
              </a:buClr>
            </a:pPr>
            <a:r>
              <a:rPr lang="en-US" sz="1800" b="0" dirty="0">
                <a:solidFill>
                  <a:schemeClr val="tx1"/>
                </a:solidFill>
              </a:rPr>
              <a:t>High Impact Partners</a:t>
            </a:r>
          </a:p>
          <a:p>
            <a:endParaRPr lang="en-US" dirty="0"/>
          </a:p>
        </p:txBody>
      </p:sp>
      <p:pic>
        <p:nvPicPr>
          <p:cNvPr id="8" name="Picture 7">
            <a:extLst>
              <a:ext uri="{FF2B5EF4-FFF2-40B4-BE49-F238E27FC236}">
                <a16:creationId xmlns:a16="http://schemas.microsoft.com/office/drawing/2014/main" id="{D6034B86-4672-443A-98A7-3ECA9DCA4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840" y="2340581"/>
            <a:ext cx="1191605" cy="675614"/>
          </a:xfrm>
          <a:prstGeom prst="rect">
            <a:avLst/>
          </a:prstGeom>
        </p:spPr>
      </p:pic>
      <p:pic>
        <p:nvPicPr>
          <p:cNvPr id="10" name="Picture Placeholder 9"/>
          <p:cNvPicPr>
            <a:picLocks noGrp="1" noChangeAspect="1"/>
          </p:cNvPicPr>
          <p:nvPr>
            <p:ph type="pic" idx="13"/>
          </p:nvPr>
        </p:nvPicPr>
        <p:blipFill>
          <a:blip r:embed="rId4">
            <a:extLst>
              <a:ext uri="{28A0092B-C50C-407E-A947-70E740481C1C}">
                <a14:useLocalDpi xmlns:a14="http://schemas.microsoft.com/office/drawing/2010/main" val="0"/>
              </a:ext>
            </a:extLst>
          </a:blip>
          <a:srcRect t="5709" b="5709"/>
          <a:stretch>
            <a:fillRect/>
          </a:stretch>
        </p:blipFill>
        <p:spPr>
          <a:xfrm>
            <a:off x="1827213" y="4114800"/>
            <a:ext cx="1573212" cy="1819275"/>
          </a:xfrm>
          <a:ln>
            <a:noFill/>
          </a:ln>
        </p:spPr>
      </p:pic>
    </p:spTree>
    <p:extLst>
      <p:ext uri="{BB962C8B-B14F-4D97-AF65-F5344CB8AC3E}">
        <p14:creationId xmlns:p14="http://schemas.microsoft.com/office/powerpoint/2010/main" val="5610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sz="2600" dirty="0"/>
              <a:t>Identify potential causes</a:t>
            </a:r>
          </a:p>
          <a:p>
            <a:r>
              <a:rPr lang="en-US" sz="2600" dirty="0"/>
              <a:t>Discuss solutions</a:t>
            </a:r>
          </a:p>
          <a:p>
            <a:r>
              <a:rPr lang="en-US" sz="2600" dirty="0"/>
              <a:t>Learn strategies for implementation</a:t>
            </a:r>
          </a:p>
          <a:p>
            <a:pPr marL="0" indent="0">
              <a:buNone/>
            </a:pPr>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32682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433953"/>
            <a:ext cx="6796695" cy="1188681"/>
          </a:xfrm>
        </p:spPr>
        <p:txBody>
          <a:bodyPr>
            <a:noAutofit/>
          </a:bodyPr>
          <a:lstStyle/>
          <a:p>
            <a:r>
              <a:rPr lang="en-US" sz="2400" dirty="0">
                <a:effectLst/>
              </a:rPr>
              <a:t>Do any of the current education/training programs offer participants the opportunity to gain their credential/certification at time of course completion?</a:t>
            </a:r>
            <a:endParaRPr lang="en-US" sz="2400" dirty="0"/>
          </a:p>
        </p:txBody>
      </p:sp>
      <p:sp>
        <p:nvSpPr>
          <p:cNvPr id="6" name="Content Placeholder 5"/>
          <p:cNvSpPr>
            <a:spLocks noGrp="1"/>
          </p:cNvSpPr>
          <p:nvPr>
            <p:ph idx="1"/>
          </p:nvPr>
        </p:nvSpPr>
        <p:spPr/>
        <p:txBody>
          <a:bodyPr>
            <a:normAutofit/>
          </a:bodyPr>
          <a:lstStyle/>
          <a:p>
            <a:pPr lvl="1">
              <a:buClrTx/>
            </a:pPr>
            <a:r>
              <a:rPr lang="en-US" sz="2400" b="1" dirty="0">
                <a:solidFill>
                  <a:schemeClr val="tx1"/>
                </a:solidFill>
              </a:rPr>
              <a:t>None</a:t>
            </a:r>
          </a:p>
          <a:p>
            <a:pPr lvl="1">
              <a:buClrTx/>
            </a:pPr>
            <a:r>
              <a:rPr lang="en-US" sz="2400" b="1" dirty="0">
                <a:solidFill>
                  <a:schemeClr val="tx1"/>
                </a:solidFill>
              </a:rPr>
              <a:t>Some</a:t>
            </a:r>
          </a:p>
          <a:p>
            <a:pPr lvl="1">
              <a:buClrTx/>
            </a:pPr>
            <a:r>
              <a:rPr lang="en-US" sz="2400" b="1" dirty="0">
                <a:solidFill>
                  <a:schemeClr val="tx1"/>
                </a:solidFill>
              </a:rPr>
              <a:t>All</a:t>
            </a:r>
          </a:p>
          <a:p>
            <a:pPr lvl="1">
              <a:buClrTx/>
            </a:pPr>
            <a:r>
              <a:rPr lang="en-US" sz="2400" b="1" dirty="0">
                <a:solidFill>
                  <a:schemeClr val="tx1"/>
                </a:solidFill>
              </a:rPr>
              <a:t>I don’t know</a:t>
            </a:r>
          </a:p>
        </p:txBody>
      </p:sp>
      <p:sp>
        <p:nvSpPr>
          <p:cNvPr id="4" name="Slide Number Placeholder 3"/>
          <p:cNvSpPr>
            <a:spLocks noGrp="1"/>
          </p:cNvSpPr>
          <p:nvPr>
            <p:ph type="sldNum" sz="quarter" idx="10"/>
          </p:nvPr>
        </p:nvSpPr>
        <p:spPr/>
        <p:txBody>
          <a:bodyPr/>
          <a:lstStyle/>
          <a:p>
            <a:fld id="{78651A17-9376-40A4-9325-34268FB0E92D}" type="slidenum">
              <a:rPr lang="en-US" smtClean="0"/>
              <a:pPr/>
              <a:t>7</a:t>
            </a:fld>
            <a:endParaRPr lang="en-US" dirty="0"/>
          </a:p>
        </p:txBody>
      </p:sp>
      <p:pic>
        <p:nvPicPr>
          <p:cNvPr id="3" name="Picture 2">
            <a:extLst>
              <a:ext uri="{FF2B5EF4-FFF2-40B4-BE49-F238E27FC236}">
                <a16:creationId xmlns:a16="http://schemas.microsoft.com/office/drawing/2014/main" id="{4FB414A0-3AD1-4E4F-BF21-393EC55021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02425" y="2392151"/>
            <a:ext cx="3581731" cy="3285641"/>
          </a:xfrm>
          <a:prstGeom prst="rect">
            <a:avLst/>
          </a:prstGeom>
        </p:spPr>
      </p:pic>
    </p:spTree>
    <p:extLst>
      <p:ext uri="{BB962C8B-B14F-4D97-AF65-F5344CB8AC3E}">
        <p14:creationId xmlns:p14="http://schemas.microsoft.com/office/powerpoint/2010/main" val="212390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EE2A-5B88-4A2D-8F76-AAEEA246B524}"/>
              </a:ext>
            </a:extLst>
          </p:cNvPr>
          <p:cNvSpPr>
            <a:spLocks noGrp="1"/>
          </p:cNvSpPr>
          <p:nvPr>
            <p:ph type="title"/>
          </p:nvPr>
        </p:nvSpPr>
        <p:spPr>
          <a:xfrm>
            <a:off x="628650" y="383599"/>
            <a:ext cx="7955280" cy="1051560"/>
          </a:xfrm>
        </p:spPr>
        <p:txBody>
          <a:bodyPr>
            <a:normAutofit/>
          </a:bodyPr>
          <a:lstStyle/>
          <a:p>
            <a:r>
              <a:rPr lang="en-US" sz="5400" dirty="0"/>
              <a:t>Common Causes</a:t>
            </a:r>
          </a:p>
        </p:txBody>
      </p:sp>
      <p:sp>
        <p:nvSpPr>
          <p:cNvPr id="3" name="Content Placeholder 2">
            <a:extLst>
              <a:ext uri="{FF2B5EF4-FFF2-40B4-BE49-F238E27FC236}">
                <a16:creationId xmlns:a16="http://schemas.microsoft.com/office/drawing/2014/main" id="{8A772022-E820-44BF-8957-35EC0E32912D}"/>
              </a:ext>
            </a:extLst>
          </p:cNvPr>
          <p:cNvSpPr>
            <a:spLocks noGrp="1"/>
          </p:cNvSpPr>
          <p:nvPr>
            <p:ph idx="1"/>
          </p:nvPr>
        </p:nvSpPr>
        <p:spPr>
          <a:xfrm>
            <a:off x="628650" y="1890793"/>
            <a:ext cx="7955280" cy="4286170"/>
          </a:xfrm>
        </p:spPr>
        <p:txBody>
          <a:bodyPr>
            <a:normAutofit/>
          </a:bodyPr>
          <a:lstStyle/>
          <a:p>
            <a:r>
              <a:rPr lang="en-US" sz="2400" dirty="0"/>
              <a:t>Data Entry &amp; Documentation</a:t>
            </a:r>
          </a:p>
          <a:p>
            <a:r>
              <a:rPr lang="en-US" sz="2400" dirty="0"/>
              <a:t>Case Management &amp; Follow Up</a:t>
            </a:r>
          </a:p>
          <a:p>
            <a:r>
              <a:rPr lang="en-US" sz="2400" dirty="0"/>
              <a:t>Program Design</a:t>
            </a:r>
          </a:p>
          <a:p>
            <a:r>
              <a:rPr lang="en-US" sz="2400" dirty="0"/>
              <a:t>Partnership Challenges</a:t>
            </a:r>
          </a:p>
          <a:p>
            <a:r>
              <a:rPr lang="en-US" sz="2400" dirty="0"/>
              <a:t>Employment before credential</a:t>
            </a:r>
          </a:p>
          <a:p>
            <a:pPr marL="0" indent="0">
              <a:buNone/>
            </a:pPr>
            <a:r>
              <a:rPr lang="en-US" sz="2400" dirty="0"/>
              <a:t>   is earned</a:t>
            </a:r>
          </a:p>
        </p:txBody>
      </p:sp>
      <p:sp>
        <p:nvSpPr>
          <p:cNvPr id="8" name="Slide Number Placeholder 7"/>
          <p:cNvSpPr>
            <a:spLocks noGrp="1"/>
          </p:cNvSpPr>
          <p:nvPr>
            <p:ph type="sldNum" sz="quarter" idx="10"/>
          </p:nvPr>
        </p:nvSpPr>
        <p:spPr/>
        <p:txBody>
          <a:bodyPr/>
          <a:lstStyle/>
          <a:p>
            <a:fld id="{78651A17-9376-40A4-9325-34268FB0E92D}" type="slidenum">
              <a:rPr lang="en-US" smtClean="0"/>
              <a:pPr/>
              <a:t>8</a:t>
            </a:fld>
            <a:endParaRPr lang="en-US" dirty="0"/>
          </a:p>
        </p:txBody>
      </p:sp>
      <p:pic>
        <p:nvPicPr>
          <p:cNvPr id="5" name="Picture 4">
            <a:extLst>
              <a:ext uri="{FF2B5EF4-FFF2-40B4-BE49-F238E27FC236}">
                <a16:creationId xmlns:a16="http://schemas.microsoft.com/office/drawing/2014/main" id="{28A1B1B9-9108-46CC-AF06-8780766698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48354" y="2315284"/>
            <a:ext cx="3477192" cy="3678670"/>
          </a:xfrm>
          <a:prstGeom prst="rect">
            <a:avLst/>
          </a:prstGeom>
          <a:effectLst>
            <a:softEdge rad="317500"/>
          </a:effectLst>
        </p:spPr>
      </p:pic>
    </p:spTree>
    <p:extLst>
      <p:ext uri="{BB962C8B-B14F-4D97-AF65-F5344CB8AC3E}">
        <p14:creationId xmlns:p14="http://schemas.microsoft.com/office/powerpoint/2010/main" val="405483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87234" y="571074"/>
            <a:ext cx="7176358" cy="1051560"/>
          </a:xfrm>
        </p:spPr>
        <p:txBody>
          <a:bodyPr>
            <a:noAutofit/>
          </a:bodyPr>
          <a:lstStyle/>
          <a:p>
            <a:r>
              <a:rPr lang="en-US" sz="2800" dirty="0">
                <a:effectLst/>
              </a:rPr>
              <a:t>How often do you convene partners and review curriculum &amp; course design?</a:t>
            </a:r>
            <a:endParaRPr lang="en-US" sz="2800" dirty="0"/>
          </a:p>
        </p:txBody>
      </p:sp>
      <p:sp>
        <p:nvSpPr>
          <p:cNvPr id="6" name="Content Placeholder 5"/>
          <p:cNvSpPr>
            <a:spLocks noGrp="1"/>
          </p:cNvSpPr>
          <p:nvPr>
            <p:ph idx="1"/>
          </p:nvPr>
        </p:nvSpPr>
        <p:spPr/>
        <p:txBody>
          <a:bodyPr>
            <a:normAutofit/>
          </a:bodyPr>
          <a:lstStyle/>
          <a:p>
            <a:pPr lvl="1">
              <a:buClrTx/>
            </a:pPr>
            <a:r>
              <a:rPr lang="en-US" sz="2400" b="1" dirty="0">
                <a:solidFill>
                  <a:schemeClr val="tx1"/>
                </a:solidFill>
              </a:rPr>
              <a:t>Once per month</a:t>
            </a:r>
          </a:p>
          <a:p>
            <a:pPr lvl="1">
              <a:buClrTx/>
            </a:pPr>
            <a:r>
              <a:rPr lang="en-US" sz="2400" b="1" dirty="0">
                <a:solidFill>
                  <a:schemeClr val="tx1"/>
                </a:solidFill>
              </a:rPr>
              <a:t>Once per quarter</a:t>
            </a:r>
          </a:p>
          <a:p>
            <a:pPr lvl="1">
              <a:buClrTx/>
            </a:pPr>
            <a:r>
              <a:rPr lang="en-US" sz="2400" b="1" dirty="0">
                <a:solidFill>
                  <a:schemeClr val="tx1"/>
                </a:solidFill>
              </a:rPr>
              <a:t>Once per year</a:t>
            </a:r>
          </a:p>
          <a:p>
            <a:pPr lvl="1">
              <a:buClrTx/>
            </a:pPr>
            <a:r>
              <a:rPr lang="en-US" sz="2400" b="1" dirty="0">
                <a:solidFill>
                  <a:schemeClr val="tx1"/>
                </a:solidFill>
              </a:rPr>
              <a:t>Have not done this yet</a:t>
            </a:r>
          </a:p>
          <a:p>
            <a:pPr lvl="1">
              <a:buClrTx/>
            </a:pPr>
            <a:r>
              <a:rPr lang="en-US" sz="2400" b="1" dirty="0">
                <a:solidFill>
                  <a:schemeClr val="tx1"/>
                </a:solidFill>
              </a:rPr>
              <a:t>I don’t know</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3594903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Promising Practices for  Increasing Certificate and Credentialing Outcomes  &amp;quot;&quot;/&gt;&lt;property id=&quot;20307&quot; value=&quot;287&quot;/&gt;&lt;/object&gt;&lt;object type=&quot;3&quot; unique_id=&quot;10004&quot;&gt;&lt;property id=&quot;20148&quot; value=&quot;5&quot;/&gt;&lt;property id=&quot;20300&quot; value=&quot;Slide 2&quot;/&gt;&lt;property id=&quot;20307&quot; value=&quot;272&quot;/&gt;&lt;/object&gt;&lt;object type=&quot;3&quot; unique_id=&quot;10005&quot;&gt;&lt;property id=&quot;20148&quot; value=&quot;5&quot;/&gt;&lt;property id=&quot;20300&quot; value=&quot;Slide 3 - &amp;quot;Polling&amp;quot;&quot;/&gt;&lt;property id=&quot;20307&quot; value=&quot;292&quot;/&gt;&lt;/object&gt;&lt;object type=&quot;3&quot; unique_id=&quot;10006&quot;&gt;&lt;property id=&quot;20148&quot; value=&quot;5&quot;/&gt;&lt;property id=&quot;20300&quot; value=&quot;Slide 4&quot;/&gt;&lt;property id=&quot;20307&quot; value=&quot;280&quot;/&gt;&lt;/object&gt;&lt;object type=&quot;3&quot; unique_id=&quot;10007&quot;&gt;&lt;property id=&quot;20148&quot; value=&quot;5&quot;/&gt;&lt;property id=&quot;20300&quot; value=&quot;Slide 5&quot;/&gt;&lt;property id=&quot;20307&quot; value=&quot;273&quot;/&gt;&lt;/object&gt;&lt;object type=&quot;3&quot; unique_id=&quot;10008&quot;&gt;&lt;property id=&quot;20148&quot; value=&quot;5&quot;/&gt;&lt;property id=&quot;20300&quot; value=&quot;Slide 6&quot;/&gt;&lt;property id=&quot;20307&quot; value=&quot;286&quot;/&gt;&lt;/object&gt;&lt;object type=&quot;3&quot; unique_id=&quot;10009&quot;&gt;&lt;property id=&quot;20148&quot; value=&quot;5&quot;/&gt;&lt;property id=&quot;20300&quot; value=&quot;Slide 7 - &amp;quot;Do any of the current education/training programs offer participants the opportunity to gain their credential/certi&quot;/&gt;&lt;property id=&quot;20307&quot; value=&quot;271&quot;/&gt;&lt;/object&gt;&lt;object type=&quot;3&quot; unique_id=&quot;10010&quot;&gt;&lt;property id=&quot;20148&quot; value=&quot;5&quot;/&gt;&lt;property id=&quot;20300&quot; value=&quot;Slide 8 - &amp;quot;Common Causes&amp;quot;&quot;/&gt;&lt;property id=&quot;20307&quot; value=&quot;258&quot;/&gt;&lt;/object&gt;&lt;object type=&quot;3&quot; unique_id=&quot;10011&quot;&gt;&lt;property id=&quot;20148&quot; value=&quot;5&quot;/&gt;&lt;property id=&quot;20300&quot; value=&quot;Slide 9 - &amp;quot;How often do you convene partners and review curriculum &amp;amp; course design?&amp;quot;&quot;/&gt;&lt;property id=&quot;20307&quot; value=&quot;290&quot;/&gt;&lt;/object&gt;&lt;object type=&quot;3&quot; unique_id=&quot;10012&quot;&gt;&lt;property id=&quot;20148&quot; value=&quot;5&quot;/&gt;&lt;property id=&quot;20300&quot; value=&quot;Slide 10 - &amp;quot;Solutions&amp;quot;&quot;/&gt;&lt;property id=&quot;20307&quot; value=&quot;259&quot;/&gt;&lt;/object&gt;&lt;object type=&quot;3&quot; unique_id=&quot;10013&quot;&gt;&lt;property id=&quot;20148&quot; value=&quot;5&quot;/&gt;&lt;property id=&quot;20300&quot; value=&quot;Slide 11 - &amp;quot;How often do you follow up with a participant who has not obtained  their credential?   &amp;quot;&quot;/&gt;&lt;property id=&quot;20307&quot; value=&quot;289&quot;/&gt;&lt;/object&gt;&lt;object type=&quot;3&quot; unique_id=&quot;10014&quot;&gt;&lt;property id=&quot;20148&quot; value=&quot;5&quot;/&gt;&lt;property id=&quot;20300&quot; value=&quot;Slide 12 - &amp;quot;Strategies&amp;quot;&quot;/&gt;&lt;property id=&quot;20307&quot; value=&quot;260&quot;/&gt;&lt;/object&gt;&lt;object type=&quot;3&quot; unique_id=&quot;10015&quot;&gt;&lt;property id=&quot;20148&quot; value=&quot;5&quot;/&gt;&lt;property id=&quot;20300&quot; value=&quot;Slide 13 - &amp;quot;Review&amp;quot;&quot;/&gt;&lt;property id=&quot;20307&quot; value=&quot;291&quot;/&gt;&lt;/object&gt;&lt;object type=&quot;3&quot; unique_id=&quot;10016&quot;&gt;&lt;property id=&quot;20148&quot; value=&quot;5&quot;/&gt;&lt;property id=&quot;20300&quot; value=&quot;Slide 14&quot;/&gt;&lt;property id=&quot;20307&quot; value=&quot;281&quot;/&gt;&lt;/object&gt;&lt;object type=&quot;3&quot; unique_id=&quot;10017&quot;&gt;&lt;property id=&quot;20148&quot; value=&quot;5&quot;/&gt;&lt;property id=&quot;20300&quot; value=&quot;Slide 15 - &amp;quot;Discussion&amp;quot;&quot;/&gt;&lt;property id=&quot;20307&quot; value=&quot;29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93&quot;/&gt;&lt;/object&gt;&lt;object type=&quot;3&quot; unique_id=&quot;10020&quot;&gt;&lt;property id=&quot;20148&quot; value=&quot;5&quot;/&gt;&lt;property id=&quot;20300&quot; value=&quot;Slide 18&quot;/&gt;&lt;property id=&quot;20307&quot; value=&quot;282&quot;/&gt;&lt;/object&gt;&lt;object type=&quot;3&quot; unique_id=&quot;10021&quot;&gt;&lt;property id=&quot;20148&quot; value=&quot;5&quot;/&gt;&lt;property id=&quot;20300&quot; value=&quot;Slide 19&quot;/&gt;&lt;property id=&quot;20307&quot; value=&quot;295&quot;/&gt;&lt;/object&gt;&lt;object type=&quot;3&quot; unique_id=&quot;10022&quot;&gt;&lt;property id=&quot;20148&quot; value=&quot;5&quot;/&gt;&lt;property id=&quot;20300&quot; value=&quot;Slide 20&quot;/&gt;&lt;property id=&quot;20307&quot; value=&quot;294&quot;/&gt;&lt;/object&gt;&lt;/object&gt;&lt;object type=&quot;8&quot; unique_id=&quot;10044&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F015E-6999-426A-BC7D-409AC2FCC98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4638</TotalTime>
  <Words>1201</Words>
  <Application>Microsoft Office PowerPoint</Application>
  <PresentationFormat>On-screen Show (4:3)</PresentationFormat>
  <Paragraphs>126</Paragraphs>
  <Slides>20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Impact</vt:lpstr>
      <vt:lpstr>Times New Roman</vt:lpstr>
      <vt:lpstr>Webdings</vt:lpstr>
      <vt:lpstr>Wingdings</vt:lpstr>
      <vt:lpstr>Wingdings 2</vt:lpstr>
      <vt:lpstr>Wingdings 3</vt:lpstr>
      <vt:lpstr>Standard Slides</vt:lpstr>
      <vt:lpstr>Interactive Slides</vt:lpstr>
      <vt:lpstr>  Promising Practices for  Increasing Certificate and Credentialing Outcomes  </vt:lpstr>
      <vt:lpstr>PowerPoint Presentation</vt:lpstr>
      <vt:lpstr>Polling</vt:lpstr>
      <vt:lpstr>PowerPoint Presentation</vt:lpstr>
      <vt:lpstr>PowerPoint Presentation</vt:lpstr>
      <vt:lpstr>PowerPoint Presentation</vt:lpstr>
      <vt:lpstr>Do any of the current education/training programs offer participants the opportunity to gain their credential/certification at time of course completion?</vt:lpstr>
      <vt:lpstr>Common Causes</vt:lpstr>
      <vt:lpstr>How often do you convene partners and review curriculum &amp; course design?</vt:lpstr>
      <vt:lpstr>Solutions</vt:lpstr>
      <vt:lpstr>How often do you follow up with a participant who has not obtained  their credential?   </vt:lpstr>
      <vt:lpstr>Strategies</vt:lpstr>
      <vt:lpstr>Review</vt:lpstr>
      <vt:lpstr>PowerPoint Presentation</vt:lpstr>
      <vt:lpstr>Discussion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194</cp:revision>
  <dcterms:created xsi:type="dcterms:W3CDTF">2017-06-21T17:13:53Z</dcterms:created>
  <dcterms:modified xsi:type="dcterms:W3CDTF">2018-04-12T15:32:14Z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