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  <p:sldMasterId id="2147483707" r:id="rId6"/>
  </p:sldMasterIdLst>
  <p:notesMasterIdLst>
    <p:notesMasterId r:id="rId45"/>
  </p:notesMasterIdLst>
  <p:sldIdLst>
    <p:sldId id="287" r:id="rId7"/>
    <p:sldId id="324" r:id="rId8"/>
    <p:sldId id="280" r:id="rId9"/>
    <p:sldId id="344" r:id="rId10"/>
    <p:sldId id="345" r:id="rId11"/>
    <p:sldId id="346" r:id="rId12"/>
    <p:sldId id="325" r:id="rId13"/>
    <p:sldId id="328" r:id="rId14"/>
    <p:sldId id="330" r:id="rId15"/>
    <p:sldId id="331" r:id="rId16"/>
    <p:sldId id="336" r:id="rId17"/>
    <p:sldId id="327" r:id="rId18"/>
    <p:sldId id="347" r:id="rId19"/>
    <p:sldId id="332" r:id="rId20"/>
    <p:sldId id="259" r:id="rId21"/>
    <p:sldId id="300" r:id="rId22"/>
    <p:sldId id="297" r:id="rId23"/>
    <p:sldId id="299" r:id="rId24"/>
    <p:sldId id="298" r:id="rId25"/>
    <p:sldId id="335" r:id="rId26"/>
    <p:sldId id="303" r:id="rId27"/>
    <p:sldId id="316" r:id="rId28"/>
    <p:sldId id="305" r:id="rId29"/>
    <p:sldId id="306" r:id="rId30"/>
    <p:sldId id="307" r:id="rId31"/>
    <p:sldId id="308" r:id="rId32"/>
    <p:sldId id="317" r:id="rId33"/>
    <p:sldId id="318" r:id="rId34"/>
    <p:sldId id="311" r:id="rId35"/>
    <p:sldId id="312" r:id="rId36"/>
    <p:sldId id="319" r:id="rId37"/>
    <p:sldId id="314" r:id="rId38"/>
    <p:sldId id="315" r:id="rId39"/>
    <p:sldId id="320" r:id="rId40"/>
    <p:sldId id="321" r:id="rId41"/>
    <p:sldId id="343" r:id="rId42"/>
    <p:sldId id="322" r:id="rId43"/>
    <p:sldId id="323" r:id="rId44"/>
  </p:sldIdLst>
  <p:sldSz cx="9144000" cy="6858000" type="screen4x3"/>
  <p:notesSz cx="7010400" cy="92964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9" autoAdjust="0"/>
    <p:restoredTop sz="85593" autoAdjust="0"/>
  </p:normalViewPr>
  <p:slideViewPr>
    <p:cSldViewPr snapToGrid="0">
      <p:cViewPr varScale="1">
        <p:scale>
          <a:sx n="62" d="100"/>
          <a:sy n="62" d="100"/>
        </p:scale>
        <p:origin x="153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17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8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8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2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1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56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8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9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0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46323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719496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D2C9-0324-43BD-A9E9-1D689F0D509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7396-B3A3-4C85-9447-6DA9535E9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0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D2C9-0324-43BD-A9E9-1D689F0D509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7396-B3A3-4C85-9447-6DA9535E9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1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D2C9-0324-43BD-A9E9-1D689F0D509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7396-B3A3-4C85-9447-6DA9535E9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82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D2C9-0324-43BD-A9E9-1D689F0D509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7396-B3A3-4C85-9447-6DA9535E9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2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D2C9-0324-43BD-A9E9-1D689F0D509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7396-B3A3-4C85-9447-6DA9535E9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75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D2C9-0324-43BD-A9E9-1D689F0D509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7396-B3A3-4C85-9447-6DA9535E9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6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D2C9-0324-43BD-A9E9-1D689F0D509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7396-B3A3-4C85-9447-6DA9535E9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1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D2C9-0324-43BD-A9E9-1D689F0D509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7396-B3A3-4C85-9447-6DA9535E9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54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D2C9-0324-43BD-A9E9-1D689F0D509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7396-B3A3-4C85-9447-6DA9535E9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59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D2C9-0324-43BD-A9E9-1D689F0D509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7396-B3A3-4C85-9447-6DA9535E9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0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D2C9-0324-43BD-A9E9-1D689F0D509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7396-B3A3-4C85-9447-6DA9535E9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5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8240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5" r:id="rId22"/>
    <p:sldLayoutId id="214748370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D2C9-0324-43BD-A9E9-1D689F0D509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47396-B3A3-4C85-9447-6DA9535E9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osinfo.org/" TargetMode="External"/><Relationship Id="rId2" Type="http://schemas.openxmlformats.org/officeDocument/2006/relationships/hyperlink" Target="http://www.itsc.org/Pages/WF_Connect.aspx" TargetMode="Externa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April 17, 2018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Reemployment &amp; System Integration (</a:t>
            </a:r>
            <a:r>
              <a:rPr lang="en-US" sz="4000"/>
              <a:t>RSI)-Dislocated Worker Grants (DWG)</a:t>
            </a:r>
            <a:endParaRPr lang="en-US" sz="4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WIOA Wednesday</a:t>
            </a:r>
          </a:p>
          <a:p>
            <a:r>
              <a:rPr lang="en-US" dirty="0"/>
              <a:t>April 18, 2018 </a:t>
            </a:r>
          </a:p>
          <a:p>
            <a:r>
              <a:rPr lang="en-US" dirty="0"/>
              <a:t>11:00AM – 12:30PM Eastern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Key Reminders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Funds Availability: </a:t>
            </a:r>
            <a:r>
              <a:rPr lang="en-US" dirty="0"/>
              <a:t>Expire on 9/30/2018</a:t>
            </a:r>
          </a:p>
          <a:p>
            <a:r>
              <a:rPr lang="en-US" b="1" dirty="0"/>
              <a:t>Partnership Engagements:  </a:t>
            </a:r>
            <a:r>
              <a:rPr lang="en-US" dirty="0"/>
              <a:t>UI, ES and DW</a:t>
            </a:r>
          </a:p>
          <a:p>
            <a:r>
              <a:rPr lang="en-US" b="1" dirty="0"/>
              <a:t>Consortium:</a:t>
            </a:r>
            <a:r>
              <a:rPr lang="en-US" dirty="0"/>
              <a:t>  All changes have to be reported on the modification form</a:t>
            </a:r>
          </a:p>
          <a:p>
            <a:r>
              <a:rPr lang="en-US" b="1" dirty="0"/>
              <a:t>Reporting:</a:t>
            </a:r>
            <a:r>
              <a:rPr lang="en-US" dirty="0"/>
              <a:t> Quarterly Reports and Narratives due 45 days after the end of each the quarter</a:t>
            </a:r>
          </a:p>
          <a:p>
            <a:r>
              <a:rPr lang="en-US" b="1" dirty="0"/>
              <a:t>UI Requirements: </a:t>
            </a:r>
            <a:r>
              <a:rPr lang="en-US" dirty="0"/>
              <a:t>Individual confidentiality</a:t>
            </a:r>
            <a:endParaRPr lang="en-US" b="1" dirty="0"/>
          </a:p>
          <a:p>
            <a:r>
              <a:rPr lang="en-US" b="1" dirty="0"/>
              <a:t>POP Extensions:  </a:t>
            </a:r>
            <a:r>
              <a:rPr lang="en-US" dirty="0"/>
              <a:t>Deadline is 8/1/2018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302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768485"/>
            <a:ext cx="7863840" cy="875490"/>
          </a:xfrm>
        </p:spPr>
        <p:txBody>
          <a:bodyPr/>
          <a:lstStyle/>
          <a:p>
            <a:r>
              <a:rPr lang="en-US" dirty="0"/>
              <a:t>Highlighted IT Vendor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1945532"/>
            <a:ext cx="7863840" cy="4250987"/>
          </a:xfrm>
        </p:spPr>
        <p:txBody>
          <a:bodyPr>
            <a:normAutofit/>
          </a:bodyPr>
          <a:lstStyle/>
          <a:p>
            <a:r>
              <a:rPr lang="en-US" dirty="0"/>
              <a:t>Vendors who can assist with obtaining that single sign-on, integrated registration and personalized workforce profile dashboard: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Workforce Connect Technology Tools/Workforce Connect Technology Support Center provided by ITSC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America’s One-Stop Operating System (OSOS)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9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Featured RSI-DWG Grantees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Mississippi Department of Employment Security</a:t>
            </a:r>
          </a:p>
          <a:p>
            <a:r>
              <a:rPr lang="en-US" dirty="0"/>
              <a:t>New York State Department of Labor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9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9" y="1769287"/>
            <a:ext cx="4146666" cy="1818203"/>
          </a:xfrm>
        </p:spPr>
        <p:txBody>
          <a:bodyPr/>
          <a:lstStyle/>
          <a:p>
            <a:r>
              <a:rPr lang="en-US" dirty="0"/>
              <a:t>Jackie Turner</a:t>
            </a:r>
          </a:p>
          <a:p>
            <a:pPr lvl="1"/>
            <a:r>
              <a:rPr lang="en-US" dirty="0"/>
              <a:t>Deputy Executive Director, CFO</a:t>
            </a:r>
          </a:p>
          <a:p>
            <a:pPr lvl="1"/>
            <a:r>
              <a:rPr lang="en-US" dirty="0"/>
              <a:t>Mississippi Department of Employment Security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r="31189"/>
          <a:stretch>
            <a:fillRect/>
          </a:stretch>
        </p:blipFill>
        <p:spPr>
          <a:xfrm>
            <a:off x="1826155" y="1769288"/>
            <a:ext cx="1574618" cy="1818203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90999" y="4115205"/>
            <a:ext cx="4146666" cy="1818203"/>
          </a:xfrm>
        </p:spPr>
        <p:txBody>
          <a:bodyPr/>
          <a:lstStyle/>
          <a:p>
            <a:r>
              <a:rPr lang="en-US" dirty="0"/>
              <a:t>Laura Ring</a:t>
            </a:r>
          </a:p>
          <a:p>
            <a:pPr lvl="1"/>
            <a:r>
              <a:rPr lang="en-US" dirty="0"/>
              <a:t>Director, Office of Grant Management</a:t>
            </a:r>
          </a:p>
          <a:p>
            <a:pPr lvl="1"/>
            <a:r>
              <a:rPr lang="en-US" dirty="0"/>
              <a:t>Mississippi Department of Employment Security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10046" r="10811" b="5023"/>
          <a:stretch>
            <a:fillRect/>
          </a:stretch>
        </p:blipFill>
        <p:spPr>
          <a:xfrm>
            <a:off x="1840389" y="4054236"/>
            <a:ext cx="1560384" cy="1819656"/>
          </a:xfrm>
        </p:spPr>
      </p:pic>
    </p:spTree>
    <p:extLst>
      <p:ext uri="{BB962C8B-B14F-4D97-AF65-F5344CB8AC3E}">
        <p14:creationId xmlns:p14="http://schemas.microsoft.com/office/powerpoint/2010/main" val="188609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C396305C-DDB2-41AD-A7BD-A94DBA7535DE" descr="5476A2DE-28FD-4EEA-9986-C44B25393702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 bwMode="auto">
          <a:xfrm>
            <a:off x="1827005" y="2405384"/>
            <a:ext cx="1573420" cy="181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9" y="2405383"/>
            <a:ext cx="3983355" cy="1818203"/>
          </a:xfrm>
        </p:spPr>
        <p:txBody>
          <a:bodyPr>
            <a:normAutofit/>
          </a:bodyPr>
          <a:lstStyle/>
          <a:p>
            <a:r>
              <a:rPr lang="en-US" dirty="0"/>
              <a:t>Jonathan Barlow</a:t>
            </a:r>
          </a:p>
          <a:p>
            <a:pPr lvl="1"/>
            <a:r>
              <a:rPr lang="en-US" dirty="0"/>
              <a:t>Associate Director for Architecture and Development</a:t>
            </a:r>
          </a:p>
          <a:p>
            <a:pPr lvl="1"/>
            <a:r>
              <a:rPr lang="en-US" dirty="0"/>
              <a:t>National Strategic Planning and Analysis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228119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Mississippi Department of Employment Security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Current System Integration</a:t>
            </a:r>
          </a:p>
          <a:p>
            <a:pPr lvl="1"/>
            <a:r>
              <a:rPr lang="en-US" dirty="0"/>
              <a:t>Unemployment Insurance, Wagner Peyser, WIOA, Trade, Veterans, WOTC</a:t>
            </a:r>
          </a:p>
          <a:p>
            <a:r>
              <a:rPr lang="en-US" dirty="0"/>
              <a:t>Future System Integration</a:t>
            </a:r>
          </a:p>
          <a:p>
            <a:pPr lvl="1"/>
            <a:r>
              <a:rPr lang="en-US" dirty="0"/>
              <a:t>Adds TANF, Rehabilitation Services, and Adult Education</a:t>
            </a:r>
          </a:p>
          <a:p>
            <a:r>
              <a:rPr lang="en-US" dirty="0"/>
              <a:t>WIOA Partner Collaboration</a:t>
            </a:r>
          </a:p>
          <a:p>
            <a:r>
              <a:rPr lang="en-US" dirty="0"/>
              <a:t>Vendor Selection </a:t>
            </a:r>
          </a:p>
          <a:p>
            <a:r>
              <a:rPr lang="en-US" dirty="0"/>
              <a:t>Highlights</a:t>
            </a:r>
          </a:p>
          <a:p>
            <a:r>
              <a:rPr lang="en-US" dirty="0"/>
              <a:t>Challenges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7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MDES: WIOA Hub Supports “Smart Start Pathway Model”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Hub technology developed to support the “no wrong door” programmatic plan set by interagency WIOA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" y="3060700"/>
            <a:ext cx="9144000" cy="27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MDES: WIOA 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16686"/>
            <a:ext cx="5332636" cy="50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55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WIOA Hub: Data for Customer Service, Continuous Improvement, and Reporting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Interagency Lookup Tables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Agencies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Programs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Partners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Local Centers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Service Categories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Services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Assessments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Credentials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“Versioned” Data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Participant Profile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Participant Success Plan</a:t>
            </a:r>
          </a:p>
          <a:p>
            <a:pPr marL="697230" lvl="1" indent="-285750">
              <a:buFont typeface="Arial" charset="0"/>
              <a:buChar char="•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WIOA Customer Data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Participant Service Enrollment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Participant Score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Participant Earned Credential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Interagency Referral</a:t>
            </a:r>
          </a:p>
          <a:p>
            <a:pPr marL="697230" lvl="1" indent="-285750">
              <a:buFont typeface="Arial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Participant Service Assessment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16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MDES: WIOA Hub Data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59"/>
            <a:ext cx="9144000" cy="49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7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0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A4C43-9D9E-4AEC-B6F4-D7F125677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923" y="1730830"/>
            <a:ext cx="4197927" cy="2571036"/>
          </a:xfrm>
        </p:spPr>
        <p:txBody>
          <a:bodyPr/>
          <a:lstStyle/>
          <a:p>
            <a:r>
              <a:rPr lang="en-US" dirty="0"/>
              <a:t>Vicki Mockler</a:t>
            </a:r>
          </a:p>
          <a:p>
            <a:pPr lvl="1"/>
            <a:r>
              <a:rPr lang="en-US" sz="1800" i="1" dirty="0"/>
              <a:t>Employment Services Manager </a:t>
            </a:r>
          </a:p>
          <a:p>
            <a:pPr lvl="1"/>
            <a:r>
              <a:rPr lang="en-US" sz="1800" i="1" dirty="0"/>
              <a:t>New York State Department of Labor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5DFCD-7B15-48DD-8149-0E8ABCBC5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4972C3A-6478-4987-90F3-83227F3964C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r="21112"/>
          <a:stretch>
            <a:fillRect/>
          </a:stretch>
        </p:blipFill>
        <p:spPr>
          <a:xfrm>
            <a:off x="1867346" y="2483661"/>
            <a:ext cx="1573420" cy="1818203"/>
          </a:xfrm>
        </p:spPr>
      </p:pic>
    </p:spTree>
    <p:extLst>
      <p:ext uri="{BB962C8B-B14F-4D97-AF65-F5344CB8AC3E}">
        <p14:creationId xmlns:p14="http://schemas.microsoft.com/office/powerpoint/2010/main" val="3037472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State Department of Labor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 Integration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Functional Alignment</a:t>
            </a:r>
          </a:p>
          <a:p>
            <a:r>
              <a:rPr lang="en-US" dirty="0"/>
              <a:t>Co-enrollment</a:t>
            </a:r>
          </a:p>
          <a:p>
            <a:r>
              <a:rPr lang="en-US" dirty="0"/>
              <a:t>Streamlined Registration</a:t>
            </a:r>
          </a:p>
          <a:p>
            <a:r>
              <a:rPr lang="en-US" dirty="0"/>
              <a:t>Improved Service Delivery 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System Integration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Single Point of Access</a:t>
            </a:r>
          </a:p>
          <a:p>
            <a:r>
              <a:rPr lang="en-US" dirty="0"/>
              <a:t>Data Sharing Across Applications</a:t>
            </a:r>
          </a:p>
          <a:p>
            <a:r>
              <a:rPr lang="en-US" dirty="0"/>
              <a:t>Increased Reporting Capabilities</a:t>
            </a:r>
          </a:p>
          <a:p>
            <a:r>
              <a:rPr lang="en-US" dirty="0"/>
              <a:t>Increased Outcomes for Jobseekers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170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ES-UI Connectivity Project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Single Sign-on</a:t>
            </a:r>
          </a:p>
          <a:p>
            <a:r>
              <a:rPr lang="en-US" dirty="0"/>
              <a:t>Workforce Integrated Profile Page (WIPP)</a:t>
            </a:r>
          </a:p>
          <a:p>
            <a:r>
              <a:rPr lang="en-US" dirty="0"/>
              <a:t>Integrated Workforce Registration (IWR)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367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F3F1-AFFD-4FDA-830C-F6F7FA56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42965"/>
            <a:ext cx="7863840" cy="811024"/>
          </a:xfrm>
        </p:spPr>
        <p:txBody>
          <a:bodyPr/>
          <a:lstStyle/>
          <a:p>
            <a:r>
              <a:rPr lang="en-US" dirty="0"/>
              <a:t>Integrated Sign-on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A12B1-3C4C-451E-9EE2-A9FE4CA18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23DF6-84A3-449A-8506-56C8C2689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81473-C3AC-40BB-8028-BCEEBFF7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653990"/>
            <a:ext cx="8579224" cy="46204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849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E8BF-7761-4223-BB5A-DBB0F527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57200"/>
            <a:ext cx="7863840" cy="1250577"/>
          </a:xfrm>
        </p:spPr>
        <p:txBody>
          <a:bodyPr>
            <a:noAutofit/>
          </a:bodyPr>
          <a:lstStyle/>
          <a:p>
            <a:r>
              <a:rPr lang="en-US" sz="4400" dirty="0"/>
              <a:t>Workforce Integrated Profile Page (WIPP)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EF06F-D3CA-4348-8575-BE92B1DD5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68B5E-0A6C-4259-8317-990FEF6FEE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078F2-F9C5-48DF-BBA1-92284D943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89" y="1707777"/>
            <a:ext cx="8350622" cy="46177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914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D7B0-604A-416F-B7E9-AE119A6E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64776"/>
            <a:ext cx="7863840" cy="1250577"/>
          </a:xfrm>
        </p:spPr>
        <p:txBody>
          <a:bodyPr>
            <a:normAutofit fontScale="90000"/>
          </a:bodyPr>
          <a:lstStyle/>
          <a:p>
            <a:r>
              <a:rPr lang="en-US" dirty="0"/>
              <a:t>Workforce Integrated Profile Page (WIPP)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3B90F-DF70-4650-B7C4-13C2DD272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61B4A-8BCC-44F7-8404-78B1F58D2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BCA51-9519-4AB5-85AF-B45155889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94" y="1786136"/>
            <a:ext cx="8404412" cy="4599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110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2367-407A-436B-AC8A-B9D90FB5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7882"/>
            <a:ext cx="7863840" cy="1223683"/>
          </a:xfrm>
        </p:spPr>
        <p:txBody>
          <a:bodyPr>
            <a:noAutofit/>
          </a:bodyPr>
          <a:lstStyle/>
          <a:p>
            <a:r>
              <a:rPr lang="en-US" sz="4400" dirty="0"/>
              <a:t>Integrated Workforce Registration (IWR)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4A04E-17FB-430E-8A80-D2F5097E5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AC9F3-4A2A-490E-AB21-5E58D642B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Snagit_PPTBE50">
            <a:extLst>
              <a:ext uri="{FF2B5EF4-FFF2-40B4-BE49-F238E27FC236}">
                <a16:creationId xmlns:a16="http://schemas.microsoft.com/office/drawing/2014/main" id="{96067CA4-4659-46F3-A1F5-B53F53AD5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7" y="1761565"/>
            <a:ext cx="8471647" cy="4594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CD5DA4-8A3A-4690-94A2-A2AC2B34543A}"/>
              </a:ext>
            </a:extLst>
          </p:cNvPr>
          <p:cNvSpPr/>
          <p:nvPr/>
        </p:nvSpPr>
        <p:spPr>
          <a:xfrm>
            <a:off x="8364071" y="4450976"/>
            <a:ext cx="107465" cy="295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143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RSI DWG Grant Goals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America’s One-Stop Operating System (OSOS) Technology Refresh</a:t>
            </a:r>
          </a:p>
          <a:p>
            <a:r>
              <a:rPr lang="en-US" dirty="0"/>
              <a:t>JobZone Resume Writer Enhancements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29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OSOS Technology Refresh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Increased Integration and Connectivity</a:t>
            </a:r>
          </a:p>
          <a:p>
            <a:r>
              <a:rPr lang="en-US" dirty="0"/>
              <a:t>Service Oriented Architecture</a:t>
            </a:r>
          </a:p>
          <a:p>
            <a:r>
              <a:rPr lang="en-US" dirty="0"/>
              <a:t>Upgraded Data and Reporting Capabilities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510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C3BB-901A-42CC-8991-F8169C00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1329"/>
            <a:ext cx="7863840" cy="806824"/>
          </a:xfrm>
        </p:spPr>
        <p:txBody>
          <a:bodyPr>
            <a:normAutofit fontScale="90000"/>
          </a:bodyPr>
          <a:lstStyle/>
          <a:p>
            <a:r>
              <a:rPr lang="en-US" dirty="0"/>
              <a:t>OSOS Technology Refresh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8CBC6-12CE-4754-A095-6FC2419B7F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2E232-69CB-43FE-8D72-E8384F3BA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36" y="1452282"/>
            <a:ext cx="6549854" cy="49040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B50482-3551-41F8-8009-B3497F958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268" y="1667435"/>
            <a:ext cx="3087840" cy="4739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FEA83B-67AC-42B1-836F-8EDACE8CC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490" y="2070847"/>
            <a:ext cx="2186181" cy="42855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76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0" y="2483662"/>
            <a:ext cx="4671753" cy="3459938"/>
          </a:xfrm>
        </p:spPr>
        <p:txBody>
          <a:bodyPr>
            <a:normAutofit/>
          </a:bodyPr>
          <a:lstStyle/>
          <a:p>
            <a:r>
              <a:rPr lang="en-US" sz="2000" dirty="0"/>
              <a:t>Dana Matthews, Workforce Analyst</a:t>
            </a:r>
          </a:p>
          <a:p>
            <a:pPr lvl="2"/>
            <a:r>
              <a:rPr lang="en-US" dirty="0"/>
              <a:t>Division of WIA Adult Services and Workforce Systems (DWASWS)</a:t>
            </a:r>
          </a:p>
          <a:p>
            <a:pPr lvl="2"/>
            <a:r>
              <a:rPr lang="en-US" dirty="0"/>
              <a:t>Employment and Training Administration (ETA)</a:t>
            </a:r>
          </a:p>
          <a:p>
            <a:pPr lvl="2"/>
            <a:r>
              <a:rPr lang="en-US" dirty="0"/>
              <a:t>U.S. Department of Labor (DOL)</a:t>
            </a:r>
          </a:p>
          <a:p>
            <a:pPr lvl="2"/>
            <a:endParaRPr lang="en-US" dirty="0"/>
          </a:p>
          <a:p>
            <a:pPr lvl="2"/>
            <a:r>
              <a:rPr lang="en-US" sz="2200" b="1" dirty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lvl="2"/>
            <a:r>
              <a:rPr lang="en-US" sz="2200" b="1" dirty="0">
                <a:solidFill>
                  <a:schemeClr val="accent2"/>
                </a:solidFill>
                <a:latin typeface="+mj-lt"/>
              </a:rPr>
              <a:t>      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4" b="17324"/>
          <a:stretch>
            <a:fillRect/>
          </a:stretch>
        </p:blipFill>
        <p:spPr>
          <a:xfrm>
            <a:off x="1827005" y="2377441"/>
            <a:ext cx="1573420" cy="1924426"/>
          </a:xfrm>
        </p:spPr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11A4-390E-4A5F-863C-A41F6E0A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97541"/>
            <a:ext cx="7863840" cy="820271"/>
          </a:xfrm>
        </p:spPr>
        <p:txBody>
          <a:bodyPr>
            <a:normAutofit fontScale="90000"/>
          </a:bodyPr>
          <a:lstStyle/>
          <a:p>
            <a:r>
              <a:rPr lang="en-US" dirty="0"/>
              <a:t>OSOS Technology Refresh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22F84-8E8B-4CB5-9109-DE465DA333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Content Placeholder 3" descr="customer-customer-detail-general-info.png">
            <a:extLst>
              <a:ext uri="{FF2B5EF4-FFF2-40B4-BE49-F238E27FC236}">
                <a16:creationId xmlns:a16="http://schemas.microsoft.com/office/drawing/2014/main" id="{D0142589-4D57-409E-A121-8923C33E3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" r="286"/>
          <a:stretch/>
        </p:blipFill>
        <p:spPr>
          <a:xfrm>
            <a:off x="430306" y="1506072"/>
            <a:ext cx="8283388" cy="4808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10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JobZone Resume Writer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User-friendly for Jobseekers and Staff</a:t>
            </a:r>
          </a:p>
          <a:p>
            <a:r>
              <a:rPr lang="en-US" dirty="0"/>
              <a:t>Fully Integrated with OSOS</a:t>
            </a:r>
          </a:p>
          <a:p>
            <a:r>
              <a:rPr lang="en-US" dirty="0"/>
              <a:t>Improved Outcomes for Jobseekers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915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399C-F070-4464-A8EC-F816B8EF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10988"/>
            <a:ext cx="7863840" cy="1062319"/>
          </a:xfrm>
        </p:spPr>
        <p:txBody>
          <a:bodyPr>
            <a:normAutofit/>
          </a:bodyPr>
          <a:lstStyle/>
          <a:p>
            <a:r>
              <a:rPr lang="en-US" sz="4400" dirty="0"/>
              <a:t>JobZone Resume Writer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89801-424D-49DE-A545-344E61793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D7D36-857B-43F0-AA4B-B935B19DCC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edit-resume.png">
            <a:extLst>
              <a:ext uri="{FF2B5EF4-FFF2-40B4-BE49-F238E27FC236}">
                <a16:creationId xmlns:a16="http://schemas.microsoft.com/office/drawing/2014/main" id="{57C50E7D-C40D-45DB-9563-92B83F60E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r="3681"/>
          <a:stretch/>
        </p:blipFill>
        <p:spPr>
          <a:xfrm>
            <a:off x="349624" y="1573307"/>
            <a:ext cx="8444753" cy="4783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358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2DAE-3585-4FDB-83C2-B9CF4D57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24435"/>
            <a:ext cx="7863840" cy="1062318"/>
          </a:xfrm>
        </p:spPr>
        <p:txBody>
          <a:bodyPr>
            <a:normAutofit/>
          </a:bodyPr>
          <a:lstStyle/>
          <a:p>
            <a:r>
              <a:rPr lang="en-US" sz="4400" dirty="0"/>
              <a:t>JobZone Resume Writer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9A6E0-3733-41F0-BB19-C12F41D06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C2F7E-7B9A-429F-A827-82BC195EB8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guide-me-panel.png">
            <a:extLst>
              <a:ext uri="{FF2B5EF4-FFF2-40B4-BE49-F238E27FC236}">
                <a16:creationId xmlns:a16="http://schemas.microsoft.com/office/drawing/2014/main" id="{99FA8051-CBB3-4D57-A74A-3D86FCC15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17325" r="8529" b="16912"/>
          <a:stretch/>
        </p:blipFill>
        <p:spPr>
          <a:xfrm>
            <a:off x="243840" y="1536924"/>
            <a:ext cx="8656321" cy="48463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239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892" y="1120346"/>
            <a:ext cx="4122699" cy="5236005"/>
          </a:xfrm>
        </p:spPr>
        <p:txBody>
          <a:bodyPr/>
          <a:lstStyle/>
          <a:p>
            <a:r>
              <a:rPr lang="en-US" dirty="0">
                <a:solidFill>
                  <a:srgbClr val="242021"/>
                </a:solidFill>
              </a:rPr>
              <a:t>TEGL 19-16:  </a:t>
            </a:r>
            <a:r>
              <a:rPr lang="en-US" dirty="0"/>
              <a:t>Guidance on Services provided through the Adult and Dislocated Worker Programs under the Workforce Innovation and Opportunity Act (WIOA) and the Wagner-</a:t>
            </a:r>
            <a:r>
              <a:rPr lang="en-US" dirty="0" err="1"/>
              <a:t>Peyser</a:t>
            </a:r>
            <a:r>
              <a:rPr lang="en-US" dirty="0"/>
              <a:t> Act Employment Service (ES), as amended by title III of WIOA, and for Implementation of the WIOA Final Rules </a:t>
            </a:r>
          </a:p>
          <a:p>
            <a:r>
              <a:rPr lang="en-US" dirty="0"/>
              <a:t>TEGL 5-16:  Reemployment &amp; System Integration Dislocated Worker Grants </a:t>
            </a:r>
          </a:p>
          <a:p>
            <a:pPr lvl="2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4590" y="1120346"/>
            <a:ext cx="4409006" cy="5056617"/>
          </a:xfrm>
        </p:spPr>
        <p:txBody>
          <a:bodyPr/>
          <a:lstStyle/>
          <a:p>
            <a:r>
              <a:rPr lang="en-US" dirty="0">
                <a:solidFill>
                  <a:srgbClr val="242021"/>
                </a:solidFill>
              </a:rPr>
              <a:t>TEGL 1-17:  Dislocated Worker Opportunity Grants</a:t>
            </a:r>
          </a:p>
          <a:p>
            <a:r>
              <a:rPr lang="en-US" dirty="0">
                <a:solidFill>
                  <a:srgbClr val="242021"/>
                </a:solidFill>
              </a:rPr>
              <a:t>Modification Request for Period of Performance Extension Forms ETA-1-17: Attachment E</a:t>
            </a:r>
            <a:r>
              <a:rPr lang="en-US" dirty="0"/>
              <a:t> Attachment</a:t>
            </a:r>
            <a:endParaRPr lang="en-US" dirty="0">
              <a:solidFill>
                <a:srgbClr val="242021"/>
              </a:solidFill>
            </a:endParaRPr>
          </a:p>
          <a:p>
            <a:r>
              <a:rPr lang="en-US" dirty="0">
                <a:solidFill>
                  <a:srgbClr val="242021"/>
                </a:solidFill>
              </a:rPr>
              <a:t>Information Technology Support Center (ITSC) Workforce Connect</a:t>
            </a:r>
            <a:endParaRPr lang="en-US" dirty="0"/>
          </a:p>
          <a:p>
            <a:pPr lvl="2"/>
            <a:r>
              <a:rPr lang="en-US" sz="1400" dirty="0">
                <a:solidFill>
                  <a:srgbClr val="242021"/>
                </a:solidFill>
                <a:hlinkClick r:id="rId2"/>
              </a:rPr>
              <a:t>http://www.itsc.org/Pages/WF_Connect.aspx</a:t>
            </a:r>
            <a:endParaRPr lang="en-US" sz="1400" dirty="0"/>
          </a:p>
          <a:p>
            <a:r>
              <a:rPr lang="en-US" dirty="0"/>
              <a:t>AOSOS Consortium</a:t>
            </a:r>
          </a:p>
          <a:p>
            <a:pPr lvl="2"/>
            <a:r>
              <a:rPr lang="en-US" sz="1400" dirty="0">
                <a:solidFill>
                  <a:srgbClr val="242021"/>
                </a:solidFill>
                <a:hlinkClick r:id="rId3"/>
              </a:rPr>
              <a:t>www.ososinfo.org</a:t>
            </a:r>
            <a:r>
              <a:rPr lang="en-US" sz="1400" dirty="0">
                <a:solidFill>
                  <a:srgbClr val="242021"/>
                </a:solidFill>
              </a:rPr>
              <a:t> </a:t>
            </a:r>
          </a:p>
          <a:p>
            <a:pPr marL="0" lvl="0" indent="0">
              <a:buClr>
                <a:srgbClr val="9E1C30"/>
              </a:buClr>
              <a:buNone/>
            </a:pPr>
            <a:endParaRPr lang="en-US" dirty="0">
              <a:solidFill>
                <a:srgbClr val="242021"/>
              </a:solidFill>
            </a:endParaRPr>
          </a:p>
          <a:p>
            <a:pPr marL="0" lvl="0" indent="0">
              <a:buClr>
                <a:srgbClr val="9E1C30"/>
              </a:buClr>
              <a:buNone/>
            </a:pPr>
            <a:endParaRPr lang="en-US" sz="1400" dirty="0">
              <a:solidFill>
                <a:srgbClr val="242021"/>
              </a:solidFill>
            </a:endParaRPr>
          </a:p>
          <a:p>
            <a:pPr marL="0" lvl="0" indent="0">
              <a:buClr>
                <a:srgbClr val="9E1C30"/>
              </a:buClr>
              <a:buNone/>
            </a:pPr>
            <a:endParaRPr lang="en-US" dirty="0">
              <a:solidFill>
                <a:srgbClr val="242021"/>
              </a:solidFill>
            </a:endParaRPr>
          </a:p>
          <a:p>
            <a:pPr lvl="0">
              <a:buClr>
                <a:srgbClr val="9E1C30"/>
              </a:buClr>
            </a:pPr>
            <a:endParaRPr lang="en-US" dirty="0">
              <a:solidFill>
                <a:srgbClr val="242021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10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12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comments from presenters</a:t>
            </a:r>
          </a:p>
          <a:p>
            <a:r>
              <a:rPr lang="en-US" dirty="0"/>
              <a:t>Final comments from moderator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47040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Jackie Turner</a:t>
            </a:r>
          </a:p>
          <a:p>
            <a:pPr lvl="1"/>
            <a:r>
              <a:rPr lang="en-US" dirty="0"/>
              <a:t>Deputy Executive Director/CFO</a:t>
            </a:r>
          </a:p>
          <a:p>
            <a:pPr lvl="2"/>
            <a:r>
              <a:rPr lang="en-US" dirty="0"/>
              <a:t>Mississippi Department of Employment Security</a:t>
            </a:r>
          </a:p>
          <a:p>
            <a:pPr lvl="3"/>
            <a:r>
              <a:rPr lang="en-US" dirty="0"/>
              <a:t>Jturner@mdes.ms.gov</a:t>
            </a:r>
          </a:p>
          <a:p>
            <a:pPr lvl="4"/>
            <a:r>
              <a:rPr lang="en-US" dirty="0"/>
              <a:t>601-321-6346</a:t>
            </a:r>
          </a:p>
          <a:p>
            <a:r>
              <a:rPr lang="en-US" dirty="0"/>
              <a:t>Vicki Mockler</a:t>
            </a:r>
          </a:p>
          <a:p>
            <a:pPr lvl="1"/>
            <a:r>
              <a:rPr lang="en-US" dirty="0"/>
              <a:t>Employment Services Manager</a:t>
            </a:r>
          </a:p>
          <a:p>
            <a:pPr lvl="2"/>
            <a:r>
              <a:rPr lang="en-US" dirty="0"/>
              <a:t>New York State Department of Labor</a:t>
            </a:r>
          </a:p>
          <a:p>
            <a:pPr lvl="3"/>
            <a:r>
              <a:rPr lang="en-US" dirty="0"/>
              <a:t>Vicki.Mockler@labor.ny.gov</a:t>
            </a:r>
          </a:p>
          <a:p>
            <a:pPr lvl="4"/>
            <a:r>
              <a:rPr lang="en-US" dirty="0"/>
              <a:t>518.485.2601</a:t>
            </a:r>
          </a:p>
        </p:txBody>
      </p:sp>
    </p:spTree>
    <p:extLst>
      <p:ext uri="{BB962C8B-B14F-4D97-AF65-F5344CB8AC3E}">
        <p14:creationId xmlns:p14="http://schemas.microsoft.com/office/powerpoint/2010/main" val="4237445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4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1108952"/>
            <a:ext cx="7110730" cy="307733"/>
          </a:xfrm>
        </p:spPr>
        <p:txBody>
          <a:bodyPr>
            <a:normAutofit fontScale="90000"/>
          </a:bodyPr>
          <a:lstStyle/>
          <a:p>
            <a:r>
              <a:rPr lang="en-US" dirty="0"/>
              <a:t>Poll Question #1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has been most challenging when spending your grant funds?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0085"/>
            <a:ext cx="7955280" cy="40368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Financial or budget modifications</a:t>
            </a:r>
          </a:p>
          <a:p>
            <a:pPr marL="0" indent="0">
              <a:buNone/>
            </a:pPr>
            <a:r>
              <a:rPr lang="en-US" dirty="0"/>
              <a:t>2. Partner Engagement</a:t>
            </a:r>
          </a:p>
          <a:p>
            <a:pPr marL="0" indent="0">
              <a:buNone/>
            </a:pPr>
            <a:r>
              <a:rPr lang="en-US" dirty="0"/>
              <a:t>3. Finding a vendor and the proper equipment</a:t>
            </a:r>
          </a:p>
          <a:p>
            <a:pPr marL="0" indent="0">
              <a:buNone/>
            </a:pPr>
            <a:r>
              <a:rPr lang="en-US" dirty="0"/>
              <a:t>4. Staff issues: training current or hiring new       </a:t>
            </a:r>
          </a:p>
          <a:p>
            <a:pPr marL="0" indent="0">
              <a:buNone/>
            </a:pPr>
            <a:r>
              <a:rPr lang="en-US" dirty="0"/>
              <a:t>5. Other:  Type your answer in the chat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677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9651"/>
            <a:ext cx="7110730" cy="2013626"/>
          </a:xfrm>
        </p:spPr>
        <p:txBody>
          <a:bodyPr>
            <a:normAutofit fontScale="90000"/>
          </a:bodyPr>
          <a:lstStyle/>
          <a:p>
            <a:r>
              <a:rPr lang="en-US" dirty="0"/>
              <a:t>Poll Question #2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date, what percentage of your state’s RSI-DWG project is complete?  Guess if you’re not sure.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40477"/>
            <a:ext cx="7955280" cy="3336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 80 – 100%</a:t>
            </a:r>
          </a:p>
          <a:p>
            <a:pPr marL="0" indent="0">
              <a:buNone/>
            </a:pPr>
            <a:r>
              <a:rPr lang="en-US" dirty="0"/>
              <a:t>2.  50 – 79%</a:t>
            </a:r>
          </a:p>
          <a:p>
            <a:pPr marL="0" indent="0">
              <a:buNone/>
            </a:pPr>
            <a:r>
              <a:rPr lang="en-US" dirty="0"/>
              <a:t>3.  20 – 49%</a:t>
            </a:r>
          </a:p>
          <a:p>
            <a:pPr marL="0" indent="0">
              <a:buNone/>
            </a:pPr>
            <a:r>
              <a:rPr lang="en-US" dirty="0"/>
              <a:t>4.  0 – 19%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607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5"/>
            <a:ext cx="7110730" cy="2300254"/>
          </a:xfrm>
        </p:spPr>
        <p:txBody>
          <a:bodyPr>
            <a:normAutofit/>
          </a:bodyPr>
          <a:lstStyle/>
          <a:p>
            <a:r>
              <a:rPr lang="en-US" dirty="0"/>
              <a:t>Poll Question #3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 you think your state will need an extension beyond September?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29583"/>
            <a:ext cx="7955280" cy="29473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Yes</a:t>
            </a:r>
          </a:p>
          <a:p>
            <a:pPr marL="0" indent="0">
              <a:buNone/>
            </a:pPr>
            <a:r>
              <a:rPr lang="en-US" dirty="0"/>
              <a:t>2.  No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510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Review the purpose, goals, expected outcomes and requirements of RSI-DWG</a:t>
            </a:r>
          </a:p>
          <a:p>
            <a:r>
              <a:rPr lang="en-US" dirty="0"/>
              <a:t>Meet and hear from members of two state agencies who are successfully using RSI-DWG </a:t>
            </a:r>
          </a:p>
          <a:p>
            <a:r>
              <a:rPr lang="en-US" dirty="0"/>
              <a:t>Discuss common challenges and strategies used to integrate UI, Wagner-Peyser (ES) and WIOA Workforce IT systems.</a:t>
            </a:r>
          </a:p>
          <a:p>
            <a:r>
              <a:rPr lang="en-US" dirty="0"/>
              <a:t>Ask questions of your peers and DOL staff, as you move forward with successfully implementing your program.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9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Goals of RSI-DWG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 provide technology solutions that support and improve connectivity among existing state IT systems and partner program data systems in service areas such as: </a:t>
            </a:r>
          </a:p>
          <a:p>
            <a:r>
              <a:rPr lang="en-US" dirty="0"/>
              <a:t>Common Registration and Case Management across DW programs, ES programs, and UI </a:t>
            </a:r>
          </a:p>
          <a:p>
            <a:r>
              <a:rPr lang="en-US" dirty="0"/>
              <a:t>Dislocated workers and UI claimants will experience a robust on-line service delivery hub that integrates the information and on-line services</a:t>
            </a:r>
          </a:p>
          <a:p>
            <a:r>
              <a:rPr lang="en-US" dirty="0"/>
              <a:t>Improved methods to connect job seekers to real-time LMI and training providers with performance outcomes.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4554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Outcomes of RSI-DWG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Improved service delivery and employment outcomes for dislocated workers</a:t>
            </a:r>
          </a:p>
          <a:p>
            <a:r>
              <a:rPr lang="en-US" dirty="0"/>
              <a:t>More effective connections to all available services through Integrated Case Management</a:t>
            </a:r>
          </a:p>
          <a:p>
            <a:r>
              <a:rPr lang="en-US" dirty="0"/>
              <a:t>Decreased or prevention of Long-Term Unemployment</a:t>
            </a:r>
          </a:p>
          <a:p>
            <a:r>
              <a:rPr lang="en-US" dirty="0"/>
              <a:t>Increased early intervention and layoff aversion</a:t>
            </a:r>
          </a:p>
          <a:p>
            <a:r>
              <a:rPr lang="en-US" dirty="0"/>
              <a:t>Increased accessibility to services through automation and self-service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6388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191&quot;&gt;&lt;object type=&quot;3&quot; unique_id=&quot;10192&quot;&gt;&lt;property id=&quot;20148&quot; value=&quot;5&quot;/&gt;&lt;property id=&quot;20300&quot; value=&quot;Slide 1 - &amp;quot;Reemployment &amp;amp; System Integration (RSI)-Dislocated Worker Grants (DWG)&amp;quot;&quot;/&gt;&lt;property id=&quot;20307&quot; value=&quot;287&quot;/&gt;&lt;/object&gt;&lt;object type=&quot;3&quot; unique_id=&quot;10193&quot;&gt;&lt;property id=&quot;20148&quot; value=&quot;5&quot;/&gt;&lt;property id=&quot;20300&quot; value=&quot;Slide 2&quot;/&gt;&lt;property id=&quot;20307&quot; value=&quot;324&quot;/&gt;&lt;/object&gt;&lt;object type=&quot;3&quot; unique_id=&quot;10194&quot;&gt;&lt;property id=&quot;20148&quot; value=&quot;5&quot;/&gt;&lt;property id=&quot;20300&quot; value=&quot;Slide 3&quot;/&gt;&lt;property id=&quot;20307&quot; value=&quot;280&quot;/&gt;&lt;/object&gt;&lt;object type=&quot;3&quot; unique_id=&quot;10195&quot;&gt;&lt;property id=&quot;20148&quot; value=&quot;5&quot;/&gt;&lt;property id=&quot;20300&quot; value=&quot;Slide 4 - &amp;quot;Poll Question #1  What has been most challenging when spending your grant funds? &amp;quot;&quot;/&gt;&lt;property id=&quot;20307&quot; value=&quot;344&quot;/&gt;&lt;/object&gt;&lt;object type=&quot;3&quot; unique_id=&quot;10196&quot;&gt;&lt;property id=&quot;20148&quot; value=&quot;5&quot;/&gt;&lt;property id=&quot;20300&quot; value=&quot;Slide 5 - &amp;quot;Poll Question #2  To date, what percentage of your state’s RSI-DWG project is complete?  Guess if you’re not sure.&amp;quot;&quot;/&gt;&lt;property id=&quot;20307&quot; value=&quot;345&quot;/&gt;&lt;/object&gt;&lt;object type=&quot;3&quot; unique_id=&quot;10197&quot;&gt;&lt;property id=&quot;20148&quot; value=&quot;5&quot;/&gt;&lt;property id=&quot;20300&quot; value=&quot;Slide 6 - &amp;quot;Poll Question #3  Do you think your state will need an extension beyond September? &amp;quot;&quot;/&gt;&lt;property id=&quot;20307&quot; value=&quot;346&quot;/&gt;&lt;/object&gt;&lt;object type=&quot;3&quot; unique_id=&quot;10198&quot;&gt;&lt;property id=&quot;20148&quot; value=&quot;5&quot;/&gt;&lt;property id=&quot;20300&quot; value=&quot;Slide 7&quot;/&gt;&lt;property id=&quot;20307&quot; value=&quot;325&quot;/&gt;&lt;/object&gt;&lt;object type=&quot;3&quot; unique_id=&quot;10199&quot;&gt;&lt;property id=&quot;20148&quot; value=&quot;5&quot;/&gt;&lt;property id=&quot;20300&quot; value=&quot;Slide 8 - &amp;quot; Goals of RSI-DWG&amp;quot;&quot;/&gt;&lt;property id=&quot;20307&quot; value=&quot;328&quot;/&gt;&lt;/object&gt;&lt;object type=&quot;3&quot; unique_id=&quot;10200&quot;&gt;&lt;property id=&quot;20148&quot; value=&quot;5&quot;/&gt;&lt;property id=&quot;20300&quot; value=&quot;Slide 9 - &amp;quot;Expected Outcomes of RSI-DWG&amp;quot;&quot;/&gt;&lt;property id=&quot;20307&quot; value=&quot;330&quot;/&gt;&lt;/object&gt;&lt;object type=&quot;3&quot; unique_id=&quot;10201&quot;&gt;&lt;property id=&quot;20148&quot; value=&quot;5&quot;/&gt;&lt;property id=&quot;20300&quot; value=&quot;Slide 10 - &amp;quot; Key Reminders &amp;quot;&quot;/&gt;&lt;property id=&quot;20307&quot; value=&quot;331&quot;/&gt;&lt;/object&gt;&lt;object type=&quot;3&quot; unique_id=&quot;10202&quot;&gt;&lt;property id=&quot;20148&quot; value=&quot;5&quot;/&gt;&lt;property id=&quot;20300&quot; value=&quot;Slide 11 - &amp;quot;Highlighted IT Vendor &amp;quot;&quot;/&gt;&lt;property id=&quot;20307&quot; value=&quot;336&quot;/&gt;&lt;/object&gt;&lt;object type=&quot;3&quot; unique_id=&quot;10203&quot;&gt;&lt;property id=&quot;20148&quot; value=&quot;5&quot;/&gt;&lt;property id=&quot;20300&quot; value=&quot;Slide 12 - &amp;quot;Featured RSI-DWG Grantees&amp;quot;&quot;/&gt;&lt;property id=&quot;20307&quot; value=&quot;327&quot;/&gt;&lt;/object&gt;&lt;object type=&quot;3&quot; unique_id=&quot;10204&quot;&gt;&lt;property id=&quot;20148&quot; value=&quot;5&quot;/&gt;&lt;property id=&quot;20300&quot; value=&quot;Slide 13&quot;/&gt;&lt;property id=&quot;20307&quot; value=&quot;347&quot;/&gt;&lt;/object&gt;&lt;object type=&quot;3&quot; unique_id=&quot;10205&quot;&gt;&lt;property id=&quot;20148&quot; value=&quot;5&quot;/&gt;&lt;property id=&quot;20300&quot; value=&quot;Slide 14&quot;/&gt;&lt;property id=&quot;20307&quot; value=&quot;332&quot;/&gt;&lt;/object&gt;&lt;object type=&quot;3&quot; unique_id=&quot;10206&quot;&gt;&lt;property id=&quot;20148&quot; value=&quot;5&quot;/&gt;&lt;property id=&quot;20300&quot; value=&quot;Slide 15 - &amp;quot;Mississippi Department of Employment Security&amp;quot;&quot;/&gt;&lt;property id=&quot;20307&quot; value=&quot;259&quot;/&gt;&lt;/object&gt;&lt;object type=&quot;3&quot; unique_id=&quot;10207&quot;&gt;&lt;property id=&quot;20148&quot; value=&quot;5&quot;/&gt;&lt;property id=&quot;20300&quot; value=&quot;Slide 16 - &amp;quot;MDES: WIOA Hub Supports “Smart Start Pathway Model”&amp;quot;&quot;/&gt;&lt;property id=&quot;20307&quot; value=&quot;300&quot;/&gt;&lt;/object&gt;&lt;object type=&quot;3&quot; unique_id=&quot;10208&quot;&gt;&lt;property id=&quot;20148&quot; value=&quot;5&quot;/&gt;&lt;property id=&quot;20300&quot; value=&quot;Slide 17 - &amp;quot;MDES: WIOA Hub&amp;quot;&quot;/&gt;&lt;property id=&quot;20307&quot; value=&quot;297&quot;/&gt;&lt;/object&gt;&lt;object type=&quot;3&quot; unique_id=&quot;10209&quot;&gt;&lt;property id=&quot;20148&quot; value=&quot;5&quot;/&gt;&lt;property id=&quot;20300&quot; value=&quot;Slide 18 - &amp;quot;WIOA Hub: Data for Customer Service, Continuous Improvement, and Reporting&amp;quot;&quot;/&gt;&lt;property id=&quot;20307&quot; value=&quot;299&quot;/&gt;&lt;/object&gt;&lt;object type=&quot;3&quot; unique_id=&quot;10210&quot;&gt;&lt;property id=&quot;20148&quot; value=&quot;5&quot;/&gt;&lt;property id=&quot;20300&quot; value=&quot;Slide 19 - &amp;quot;MDES: WIOA Hub Data Flow&amp;quot;&quot;/&gt;&lt;property id=&quot;20307&quot; value=&quot;298&quot;/&gt;&lt;/object&gt;&lt;object type=&quot;3&quot; unique_id=&quot;10211&quot;&gt;&lt;property id=&quot;20148&quot; value=&quot;5&quot;/&gt;&lt;property id=&quot;20300&quot; value=&quot;Slide 20&quot;/&gt;&lt;property id=&quot;20307&quot; value=&quot;335&quot;/&gt;&lt;/object&gt;&lt;object type=&quot;3&quot; unique_id=&quot;10212&quot;&gt;&lt;property id=&quot;20148&quot; value=&quot;5&quot;/&gt;&lt;property id=&quot;20300&quot; value=&quot;Slide 21 - &amp;quot;New York State Department of Labor&amp;quot;&quot;/&gt;&lt;property id=&quot;20307&quot; value=&quot;303&quot;/&gt;&lt;/object&gt;&lt;object type=&quot;3&quot; unique_id=&quot;10213&quot;&gt;&lt;property id=&quot;20148&quot; value=&quot;5&quot;/&gt;&lt;property id=&quot;20300&quot; value=&quot;Slide 22 - &amp;quot;ES-UI Connectivity Project&amp;quot;&quot;/&gt;&lt;property id=&quot;20307&quot; value=&quot;316&quot;/&gt;&lt;/object&gt;&lt;object type=&quot;3&quot; unique_id=&quot;10214&quot;&gt;&lt;property id=&quot;20148&quot; value=&quot;5&quot;/&gt;&lt;property id=&quot;20300&quot; value=&quot;Slide 23 - &amp;quot;Integrated Sign-on&amp;quot;&quot;/&gt;&lt;property id=&quot;20307&quot; value=&quot;305&quot;/&gt;&lt;/object&gt;&lt;object type=&quot;3&quot; unique_id=&quot;10215&quot;&gt;&lt;property id=&quot;20148&quot; value=&quot;5&quot;/&gt;&lt;property id=&quot;20300&quot; value=&quot;Slide 24 - &amp;quot;Workforce Integrated Profile Page (WIPP)&amp;quot;&quot;/&gt;&lt;property id=&quot;20307&quot; value=&quot;306&quot;/&gt;&lt;/object&gt;&lt;object type=&quot;3&quot; unique_id=&quot;10216&quot;&gt;&lt;property id=&quot;20148&quot; value=&quot;5&quot;/&gt;&lt;property id=&quot;20300&quot; value=&quot;Slide 25 - &amp;quot;Workforce Integrated Profile Page (WIPP)&amp;quot;&quot;/&gt;&lt;property id=&quot;20307&quot; value=&quot;307&quot;/&gt;&lt;/object&gt;&lt;object type=&quot;3&quot; unique_id=&quot;10217&quot;&gt;&lt;property id=&quot;20148&quot; value=&quot;5&quot;/&gt;&lt;property id=&quot;20300&quot; value=&quot;Slide 26 - &amp;quot;Integrated Workforce Registration (IWR)&amp;quot;&quot;/&gt;&lt;property id=&quot;20307&quot; value=&quot;308&quot;/&gt;&lt;/object&gt;&lt;object type=&quot;3&quot; unique_id=&quot;10218&quot;&gt;&lt;property id=&quot;20148&quot; value=&quot;5&quot;/&gt;&lt;property id=&quot;20300&quot; value=&quot;Slide 27 - &amp;quot;RSI DWG Grant Goals&amp;quot;&quot;/&gt;&lt;property id=&quot;20307&quot; value=&quot;317&quot;/&gt;&lt;/object&gt;&lt;object type=&quot;3&quot; unique_id=&quot;10219&quot;&gt;&lt;property id=&quot;20148&quot; value=&quot;5&quot;/&gt;&lt;property id=&quot;20300&quot; value=&quot;Slide 28 - &amp;quot;OSOS Technology Refresh&amp;quot;&quot;/&gt;&lt;property id=&quot;20307&quot; value=&quot;318&quot;/&gt;&lt;/object&gt;&lt;object type=&quot;3&quot; unique_id=&quot;10220&quot;&gt;&lt;property id=&quot;20148&quot; value=&quot;5&quot;/&gt;&lt;property id=&quot;20300&quot; value=&quot;Slide 29 - &amp;quot;OSOS Technology Refresh  &amp;quot;&quot;/&gt;&lt;property id=&quot;20307&quot; value=&quot;311&quot;/&gt;&lt;/object&gt;&lt;object type=&quot;3&quot; unique_id=&quot;10221&quot;&gt;&lt;property id=&quot;20148&quot; value=&quot;5&quot;/&gt;&lt;property id=&quot;20300&quot; value=&quot;Slide 30 - &amp;quot;OSOS Technology Refresh &amp;quot;&quot;/&gt;&lt;property id=&quot;20307&quot; value=&quot;312&quot;/&gt;&lt;/object&gt;&lt;object type=&quot;3&quot; unique_id=&quot;10222&quot;&gt;&lt;property id=&quot;20148&quot; value=&quot;5&quot;/&gt;&lt;property id=&quot;20300&quot; value=&quot;Slide 31 - &amp;quot;JobZone Resume Writer&amp;quot;&quot;/&gt;&lt;property id=&quot;20307&quot; value=&quot;319&quot;/&gt;&lt;/object&gt;&lt;object type=&quot;3&quot; unique_id=&quot;10223&quot;&gt;&lt;property id=&quot;20148&quot; value=&quot;5&quot;/&gt;&lt;property id=&quot;20300&quot; value=&quot;Slide 32 - &amp;quot;JobZone Resume Writer&amp;quot;&quot;/&gt;&lt;property id=&quot;20307&quot; value=&quot;314&quot;/&gt;&lt;/object&gt;&lt;object type=&quot;3&quot; unique_id=&quot;10224&quot;&gt;&lt;property id=&quot;20148&quot; value=&quot;5&quot;/&gt;&lt;property id=&quot;20300&quot; value=&quot;Slide 33 - &amp;quot;JobZone Resume Writer&amp;quot;&quot;/&gt;&lt;property id=&quot;20307&quot; value=&quot;315&quot;/&gt;&lt;/object&gt;&lt;object type=&quot;3&quot; unique_id=&quot;10225&quot;&gt;&lt;property id=&quot;20148&quot; value=&quot;5&quot;/&gt;&lt;property id=&quot;20300&quot; value=&quot;Slide 34&quot;/&gt;&lt;property id=&quot;20307&quot; value=&quot;320&quot;/&gt;&lt;/object&gt;&lt;object type=&quot;3&quot; unique_id=&quot;10226&quot;&gt;&lt;property id=&quot;20148&quot; value=&quot;5&quot;/&gt;&lt;property id=&quot;20300&quot; value=&quot;Slide 35&quot;/&gt;&lt;property id=&quot;20307&quot; value=&quot;321&quot;/&gt;&lt;/object&gt;&lt;object type=&quot;3&quot; unique_id=&quot;10227&quot;&gt;&lt;property id=&quot;20148&quot; value=&quot;5&quot;/&gt;&lt;property id=&quot;20300&quot; value=&quot;Slide 36 - &amp;quot;Wrap Up&amp;quot;&quot;/&gt;&lt;property id=&quot;20307&quot; value=&quot;343&quot;/&gt;&lt;/object&gt;&lt;object type=&quot;3&quot; unique_id=&quot;10228&quot;&gt;&lt;property id=&quot;20148&quot; value=&quot;5&quot;/&gt;&lt;property id=&quot;20300&quot; value=&quot;Slide 37&quot;/&gt;&lt;property id=&quot;20307&quot; value=&quot;322&quot;/&gt;&lt;/object&gt;&lt;object type=&quot;3&quot; unique_id=&quot;10229&quot;&gt;&lt;property id=&quot;20148&quot; value=&quot;5&quot;/&gt;&lt;property id=&quot;20300&quot; value=&quot;Slide 38&quot;/&gt;&lt;property id=&quot;20307&quot; value=&quot;323&quot;/&gt;&lt;/object&gt;&lt;/object&gt;&lt;object type=&quot;8&quot; unique_id=&quot;1026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F015E-6999-426A-BC7D-409AC2FCC986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7313</TotalTime>
  <Words>967</Words>
  <Application>Microsoft Office PowerPoint</Application>
  <PresentationFormat>On-screen Show (4:3)</PresentationFormat>
  <Paragraphs>218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Office Theme</vt:lpstr>
      <vt:lpstr>Reemployment &amp; System Integration (RSI)-Dislocated Worker Grants (DWG)</vt:lpstr>
      <vt:lpstr>PowerPoint Presentation</vt:lpstr>
      <vt:lpstr>PowerPoint Presentation</vt:lpstr>
      <vt:lpstr>Poll Question #1  What has been most challenging when spending your grant funds? </vt:lpstr>
      <vt:lpstr>Poll Question #2  To date, what percentage of your state’s RSI-DWG project is complete?  Guess if you’re not sure.</vt:lpstr>
      <vt:lpstr>Poll Question #3  Do you think your state will need an extension beyond September? </vt:lpstr>
      <vt:lpstr>PowerPoint Presentation</vt:lpstr>
      <vt:lpstr> Goals of RSI-DWG</vt:lpstr>
      <vt:lpstr>Expected Outcomes of RSI-DWG</vt:lpstr>
      <vt:lpstr> Key Reminders </vt:lpstr>
      <vt:lpstr>Highlighted IT Vendor </vt:lpstr>
      <vt:lpstr>Featured RSI-DWG Grantees</vt:lpstr>
      <vt:lpstr>PowerPoint Presentation</vt:lpstr>
      <vt:lpstr>PowerPoint Presentation</vt:lpstr>
      <vt:lpstr>Mississippi Department of Employment Security</vt:lpstr>
      <vt:lpstr>MDES: WIOA Hub Supports “Smart Start Pathway Model”</vt:lpstr>
      <vt:lpstr>MDES: WIOA Hub</vt:lpstr>
      <vt:lpstr>WIOA Hub: Data for Customer Service, Continuous Improvement, and Reporting</vt:lpstr>
      <vt:lpstr>MDES: WIOA Hub Data Flow</vt:lpstr>
      <vt:lpstr>PowerPoint Presentation</vt:lpstr>
      <vt:lpstr>New York State Department of Labor</vt:lpstr>
      <vt:lpstr>ES-UI Connectivity Project</vt:lpstr>
      <vt:lpstr>Integrated Sign-on</vt:lpstr>
      <vt:lpstr>Workforce Integrated Profile Page (WIPP)</vt:lpstr>
      <vt:lpstr>Workforce Integrated Profile Page (WIPP)</vt:lpstr>
      <vt:lpstr>Integrated Workforce Registration (IWR)</vt:lpstr>
      <vt:lpstr>RSI DWG Grant Goals</vt:lpstr>
      <vt:lpstr>OSOS Technology Refresh</vt:lpstr>
      <vt:lpstr>OSOS Technology Refresh  </vt:lpstr>
      <vt:lpstr>OSOS Technology Refresh </vt:lpstr>
      <vt:lpstr>JobZone Resume Writer</vt:lpstr>
      <vt:lpstr>JobZone Resume Writer</vt:lpstr>
      <vt:lpstr>JobZone Resume Writer</vt:lpstr>
      <vt:lpstr>PowerPoint Presentation</vt:lpstr>
      <vt:lpstr>PowerPoint Presentation</vt:lpstr>
      <vt:lpstr>Wrap 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Laura Casertano</cp:lastModifiedBy>
  <cp:revision>308</cp:revision>
  <cp:lastPrinted>2018-04-10T13:59:04Z</cp:lastPrinted>
  <dcterms:created xsi:type="dcterms:W3CDTF">2017-06-21T17:13:53Z</dcterms:created>
  <dcterms:modified xsi:type="dcterms:W3CDTF">2018-04-18T12:49:29Z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