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6" r:id="rId2"/>
    <p:sldId id="505" r:id="rId3"/>
    <p:sldId id="509" r:id="rId4"/>
    <p:sldId id="510" r:id="rId5"/>
    <p:sldId id="522" r:id="rId6"/>
    <p:sldId id="524" r:id="rId7"/>
    <p:sldId id="259" r:id="rId8"/>
    <p:sldId id="360" r:id="rId9"/>
    <p:sldId id="511" r:id="rId10"/>
    <p:sldId id="426" r:id="rId11"/>
    <p:sldId id="507" r:id="rId12"/>
    <p:sldId id="523" r:id="rId13"/>
    <p:sldId id="514" r:id="rId14"/>
    <p:sldId id="512" r:id="rId15"/>
    <p:sldId id="515" r:id="rId16"/>
    <p:sldId id="516" r:id="rId17"/>
    <p:sldId id="517" r:id="rId18"/>
    <p:sldId id="518" r:id="rId19"/>
    <p:sldId id="519" r:id="rId20"/>
    <p:sldId id="508" r:id="rId21"/>
    <p:sldId id="504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Acev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4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61" autoAdjust="0"/>
    <p:restoredTop sz="73504" autoAdjust="0"/>
  </p:normalViewPr>
  <p:slideViewPr>
    <p:cSldViewPr snapToGrid="0" snapToObjects="1">
      <p:cViewPr varScale="1">
        <p:scale>
          <a:sx n="84" d="100"/>
          <a:sy n="84" d="100"/>
        </p:scale>
        <p:origin x="2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00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08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16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6/07/13/11/53/TAACCCT_Performance_Key_Resour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Opening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Were you involved in preparing and submitting performance reports for TAACCCT grants last year?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A) Yes, I have done this before</a:t>
            </a:r>
          </a:p>
          <a:p>
            <a:pPr marL="0" indent="0">
              <a:buNone/>
            </a:pPr>
            <a:r>
              <a:rPr lang="en-US" dirty="0"/>
              <a:t>B) No, the coming report will be my first time</a:t>
            </a:r>
          </a:p>
          <a:p>
            <a:pPr marL="457200" indent="-457200"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3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58" y="274638"/>
            <a:ext cx="5502442" cy="792162"/>
          </a:xfrm>
        </p:spPr>
        <p:txBody>
          <a:bodyPr>
            <a:noAutofit/>
          </a:bodyPr>
          <a:lstStyle/>
          <a:p>
            <a:r>
              <a:rPr lang="en-US" sz="2400" b="1" dirty="0"/>
              <a:t>TAACCCT Performance Reporting Key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6558"/>
            <a:ext cx="8229600" cy="5796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https://taaccct.workforcegps.org/resources/2016/07/13/11/53/TAACCCT_Performance_Key_Resources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3" y="1066800"/>
            <a:ext cx="5392403" cy="44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200150"/>
            <a:ext cx="8238807" cy="4895903"/>
          </a:xfrm>
        </p:spPr>
        <p:txBody>
          <a:bodyPr>
            <a:normAutofit fontScale="40000" lnSpcReduction="20000"/>
          </a:bodyPr>
          <a:lstStyle/>
          <a:p>
            <a:pPr algn="just"/>
            <a:endParaRPr lang="en-US" sz="7000" dirty="0"/>
          </a:p>
          <a:p>
            <a:pPr algn="just"/>
            <a:r>
              <a:rPr lang="en-US" sz="7000" dirty="0"/>
              <a:t>2018 Q2 QNPRs are due May 15</a:t>
            </a:r>
          </a:p>
          <a:p>
            <a:pPr algn="just"/>
            <a:endParaRPr lang="en-US" sz="7000" dirty="0"/>
          </a:p>
          <a:p>
            <a:pPr algn="just"/>
            <a:r>
              <a:rPr lang="en-US" sz="7000" dirty="0"/>
              <a:t>Do not use the upload function in the QNPR to attach anything</a:t>
            </a:r>
          </a:p>
          <a:p>
            <a:pPr marL="0" indent="0" algn="just">
              <a:buNone/>
            </a:pPr>
            <a:endParaRPr lang="en-US" sz="7000" dirty="0"/>
          </a:p>
          <a:p>
            <a:pPr algn="just"/>
            <a:r>
              <a:rPr lang="en-US" sz="7000" dirty="0"/>
              <a:t>EBSS is going through maintenance, which means we cannot unlock your reports</a:t>
            </a:r>
          </a:p>
          <a:p>
            <a:pPr algn="just"/>
            <a:endParaRPr lang="en-US" sz="7000" b="1" dirty="0"/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marL="690563" lvl="2" indent="0" algn="just">
              <a:buNone/>
            </a:pPr>
            <a:endParaRPr lang="en-US" sz="2800" b="1" dirty="0"/>
          </a:p>
          <a:p>
            <a:pPr lvl="1" algn="just"/>
            <a:endParaRPr lang="en-US" sz="2800" dirty="0"/>
          </a:p>
          <a:p>
            <a:pPr lvl="1" algn="just"/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3793" y="295394"/>
            <a:ext cx="479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Performance Reminders </a:t>
            </a:r>
          </a:p>
        </p:txBody>
      </p:sp>
    </p:spTree>
    <p:extLst>
      <p:ext uri="{BB962C8B-B14F-4D97-AF65-F5344CB8AC3E}">
        <p14:creationId xmlns:p14="http://schemas.microsoft.com/office/powerpoint/2010/main" val="4185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200150"/>
            <a:ext cx="8238807" cy="489590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Final APR and QNPR are due November 14, 2018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Only Reporting FY 2018 performance numbers </a:t>
            </a:r>
            <a:r>
              <a:rPr lang="en-US" sz="2800" b="1" dirty="0"/>
              <a:t>NOT CUMULATIVE 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Final QNPR is CUMULATIVE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endParaRPr lang="en-US" sz="4500" b="1" dirty="0"/>
          </a:p>
          <a:p>
            <a:pPr algn="just"/>
            <a:endParaRPr lang="en-US" sz="7000" b="1" dirty="0"/>
          </a:p>
          <a:p>
            <a:pPr algn="just"/>
            <a:endParaRPr lang="en-US" sz="7000" b="1" dirty="0"/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marL="690563" lvl="2" indent="0" algn="just">
              <a:buNone/>
            </a:pPr>
            <a:endParaRPr lang="en-US" sz="2800" b="1" dirty="0"/>
          </a:p>
          <a:p>
            <a:pPr lvl="1" algn="just"/>
            <a:endParaRPr lang="en-US" sz="2800" dirty="0"/>
          </a:p>
          <a:p>
            <a:pPr lvl="1" algn="just"/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3793" y="295394"/>
            <a:ext cx="479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Performance Reminders </a:t>
            </a:r>
          </a:p>
        </p:txBody>
      </p:sp>
    </p:spTree>
    <p:extLst>
      <p:ext uri="{BB962C8B-B14F-4D97-AF65-F5344CB8AC3E}">
        <p14:creationId xmlns:p14="http://schemas.microsoft.com/office/powerpoint/2010/main" val="33111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What You Need to Know About Performance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Six-Month Grant-Funded Extension of Program-Activities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3200" dirty="0"/>
              <a:t>You are required to report all applicable outcomes for participants enrolled during your program activities extension as per the SGA</a:t>
            </a:r>
          </a:p>
          <a:p>
            <a:r>
              <a:rPr lang="en-US" sz="3200" dirty="0"/>
              <a:t>Program activities extension was provided to allow grantees to further meet the targets in their SOW and reflect the successes of their programs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346824" y="264805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Requirements to Report</a:t>
            </a:r>
          </a:p>
        </p:txBody>
      </p:sp>
    </p:spTree>
    <p:extLst>
      <p:ext uri="{BB962C8B-B14F-4D97-AF65-F5344CB8AC3E}">
        <p14:creationId xmlns:p14="http://schemas.microsoft.com/office/powerpoint/2010/main" val="366967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3200" dirty="0"/>
              <a:t>Performance numbers for your final APR may be different than those in your Third-Party Evaluation (e.g., due to wage record delays, etc.)</a:t>
            </a:r>
          </a:p>
          <a:p>
            <a:r>
              <a:rPr lang="en-US" sz="3200" dirty="0"/>
              <a:t>Evaluator should state clearly the dates covered by the data they report and note that the evaluation data will be different than the data submitted in the final APR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346824" y="264805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Differences: TPE and APR?</a:t>
            </a:r>
          </a:p>
        </p:txBody>
      </p:sp>
    </p:spTree>
    <p:extLst>
      <p:ext uri="{BB962C8B-B14F-4D97-AF65-F5344CB8AC3E}">
        <p14:creationId xmlns:p14="http://schemas.microsoft.com/office/powerpoint/2010/main" val="244114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3200" dirty="0"/>
              <a:t>All applicable outcomes based on how long your program activities extension was taken</a:t>
            </a:r>
          </a:p>
          <a:p>
            <a:r>
              <a:rPr lang="en-US" sz="3200" dirty="0"/>
              <a:t>Will depend on when students enroll and complete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346824" y="264805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Which Outcomes to Report</a:t>
            </a:r>
          </a:p>
        </p:txBody>
      </p:sp>
    </p:spTree>
    <p:extLst>
      <p:ext uri="{BB962C8B-B14F-4D97-AF65-F5344CB8AC3E}">
        <p14:creationId xmlns:p14="http://schemas.microsoft.com/office/powerpoint/2010/main" val="320517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69146"/>
              </p:ext>
            </p:extLst>
          </p:nvPr>
        </p:nvGraphicFramePr>
        <p:xfrm>
          <a:off x="78655" y="1160201"/>
          <a:ext cx="8986689" cy="5604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6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75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27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39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71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46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461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10947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Closeout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Outcome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Oct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Nov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Dec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Jan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Feb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</a:rPr>
                        <a:t>Mar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Apr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May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Jun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Jul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Aug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Sep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Oct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Nov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Dec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B1 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(participants)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B2/B2a (completers)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B3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(retained)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B4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(retained in other)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B5/B5a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(credits)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B6/B6a/B6b/B6c (credentials)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B7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(further education)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1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B8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(employment)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5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B9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(emp retention)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x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5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B10 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(wage increase)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56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*incumbent workers only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23" marR="5892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58923" marR="58923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1345" y="417785"/>
            <a:ext cx="5462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Traditional Semester Schedule 4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Year Outcomes</a:t>
            </a:r>
          </a:p>
        </p:txBody>
      </p:sp>
    </p:spTree>
    <p:extLst>
      <p:ext uri="{BB962C8B-B14F-4D97-AF65-F5344CB8AC3E}">
        <p14:creationId xmlns:p14="http://schemas.microsoft.com/office/powerpoint/2010/main" val="116459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300" dirty="0"/>
              <a:t>Traditional semesters end at the end of a calendar year </a:t>
            </a:r>
          </a:p>
          <a:p>
            <a:pPr lvl="1"/>
            <a:r>
              <a:rPr lang="en-US" sz="2300" dirty="0"/>
              <a:t>   Students who enroll in Spring semester can be     counted as new participants (B.1)</a:t>
            </a:r>
          </a:p>
          <a:p>
            <a:pPr lvl="1"/>
            <a:r>
              <a:rPr lang="en-US" sz="2300" dirty="0"/>
              <a:t>	Participants still enrolled March 31 would be counted 	in B.3 as still retained (or if they leave but go onto 	non - TAACCCT programs would be counted in B.4)</a:t>
            </a:r>
          </a:p>
          <a:p>
            <a:pPr lvl="1"/>
            <a:r>
              <a:rPr lang="en-US" sz="2300" dirty="0"/>
              <a:t>	Completers (B.2), Credits (B.5/B.5a), Credentials 	(B.6/B.6a/B.6b/B.6c) generally would not be counted 	after 	December</a:t>
            </a:r>
          </a:p>
          <a:p>
            <a:pPr lvl="1"/>
            <a:r>
              <a:rPr lang="en-US" sz="2300" dirty="0"/>
              <a:t>	Follow-up outcomes (B.7, B.8, B.9) are treated as 	normal</a:t>
            </a:r>
          </a:p>
          <a:p>
            <a:pPr marL="685800" lvl="1" indent="-342900"/>
            <a:r>
              <a:rPr lang="en-US" sz="2300" dirty="0"/>
              <a:t>	Incumbent worker outcome (B.10) is treated as normal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346824" y="264805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Table Summary</a:t>
            </a:r>
          </a:p>
        </p:txBody>
      </p:sp>
    </p:spTree>
    <p:extLst>
      <p:ext uri="{BB962C8B-B14F-4D97-AF65-F5344CB8AC3E}">
        <p14:creationId xmlns:p14="http://schemas.microsoft.com/office/powerpoint/2010/main" val="354706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3200" dirty="0"/>
              <a:t>Other types of schedules (e.g., rolling enrollments) may report all outcomes</a:t>
            </a:r>
          </a:p>
          <a:p>
            <a:pPr lvl="1"/>
            <a:r>
              <a:rPr lang="en-US" sz="3200" dirty="0"/>
              <a:t> including </a:t>
            </a:r>
            <a:r>
              <a:rPr lang="en-US" sz="3200" b="1" i="1" dirty="0"/>
              <a:t>completers, credits and credentials</a:t>
            </a:r>
            <a:r>
              <a:rPr lang="en-US" sz="3200" dirty="0"/>
              <a:t>, where applicable through the end of the program activities extension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346824" y="264805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Table Summary</a:t>
            </a:r>
          </a:p>
        </p:txBody>
      </p:sp>
    </p:spTree>
    <p:extLst>
      <p:ext uri="{BB962C8B-B14F-4D97-AF65-F5344CB8AC3E}">
        <p14:creationId xmlns:p14="http://schemas.microsoft.com/office/powerpoint/2010/main" val="351651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has been the most challenging topic/outcome for you?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(Please select only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Retention (B.3)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How to track a student after completion (B.2)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Who qualifies as a Participant? (B.1)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Tracking non-incumbent workers after the complete and exit (B.7, B.8 and B.9)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 never had any issues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Other (please type into the chat box if other)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5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200150"/>
            <a:ext cx="8238807" cy="48959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b="1" dirty="0"/>
          </a:p>
          <a:p>
            <a:pPr algn="just"/>
            <a:endParaRPr lang="en-US" sz="2800" b="1" dirty="0"/>
          </a:p>
          <a:p>
            <a:pPr marL="690563" lvl="2" indent="0" algn="just">
              <a:buNone/>
            </a:pPr>
            <a:endParaRPr lang="en-US" sz="2800" b="1" dirty="0"/>
          </a:p>
          <a:p>
            <a:pPr lvl="1" algn="just"/>
            <a:endParaRPr lang="en-US" sz="2800" dirty="0"/>
          </a:p>
          <a:p>
            <a:pPr lvl="1" algn="just"/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3793" y="295394"/>
            <a:ext cx="2920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Question Time</a:t>
            </a:r>
          </a:p>
        </p:txBody>
      </p:sp>
      <p:pic>
        <p:nvPicPr>
          <p:cNvPr id="6" name="Picture 2" descr="C:\Users\milstead.kristen\AppData\Local\Microsoft\Windows\Temporary Internet Files\Content.IE5\H3TM7XWN\question_mar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22" y="1624074"/>
            <a:ext cx="5061402" cy="41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attending!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468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type of Technical Assistance would you like to see this year?</a:t>
            </a:r>
          </a:p>
          <a:p>
            <a:pPr marL="0" indent="0">
              <a:buNone/>
            </a:pPr>
            <a:r>
              <a:rPr lang="en-US" dirty="0"/>
              <a:t>(Please select only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A Monthly Webinar Series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Peer to Peer Calls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Office Hours with Performance Team (Scott and/or Kristen)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Other (please type into the chat box if other)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you have a plan for tracking your job placement outcomes (B.8, B.9 and B.10) these final 6 months?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Yes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answered “Yes” to the last question, what is your plan?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(Type into the chat or press *6 to unmute your line)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your main reason for joining this webinar?</a:t>
            </a:r>
          </a:p>
          <a:p>
            <a:pPr marL="0" indent="0">
              <a:buNone/>
            </a:pPr>
            <a:r>
              <a:rPr lang="en-US" dirty="0"/>
              <a:t>(Please select only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To ask a specific question(s) about my grant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To view the presentation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To see other grant’s questions regarding performance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Other (please type into the chat box if other)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3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4892" y="782053"/>
            <a:ext cx="8539992" cy="351322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TAACCCT Performance Reporting Q&amp;A Series – April 2018</a:t>
            </a:r>
            <a:br>
              <a:rPr lang="en-US" sz="4000" dirty="0"/>
            </a:br>
            <a:endParaRPr lang="en-US" sz="4000" dirty="0"/>
          </a:p>
          <a:p>
            <a:pPr algn="ctr"/>
            <a:r>
              <a:rPr lang="en-US" sz="3200" dirty="0"/>
              <a:t>April 26, 2018</a:t>
            </a:r>
          </a:p>
          <a:p>
            <a:pPr algn="ctr"/>
            <a:r>
              <a:rPr lang="en-US" sz="29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27135" y="1574067"/>
            <a:ext cx="7852771" cy="4596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Moderator:</a:t>
            </a:r>
          </a:p>
          <a:p>
            <a:pPr marL="0" indent="0">
              <a:buNone/>
            </a:pPr>
            <a:r>
              <a:rPr lang="en-US" sz="2400" b="1" dirty="0"/>
              <a:t>Kristen Milstead, </a:t>
            </a:r>
            <a:r>
              <a:rPr lang="en-US" sz="2400" dirty="0"/>
              <a:t>Workforce Analyst, TAACCCT, U.S. Department of Labor, Employment and Training Administration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Presenter:</a:t>
            </a:r>
          </a:p>
          <a:p>
            <a:pPr marL="0" indent="0">
              <a:buNone/>
            </a:pPr>
            <a:r>
              <a:rPr lang="en-US" sz="2400" b="1" dirty="0"/>
              <a:t>Scott Estrada</a:t>
            </a:r>
            <a:r>
              <a:rPr lang="en-US" sz="2400" dirty="0"/>
              <a:t>, Performance Specialist, Maher &amp; Maher, TAACCCT Grants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346824" y="274638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5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Performance Reporting:  Six-Month Extension of Program Activities</a:t>
            </a:r>
          </a:p>
          <a:p>
            <a:pPr marL="0" indent="0">
              <a:buNone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Additional Questions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3346824" y="264805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71400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 - &amp;quot;TAACCCT Learning Network at a Glance&amp;quot;&quot;/&gt;&lt;property id=&quot;20307&quot; value=&quot;358&quot;/&gt;&lt;/object&gt;&lt;object type=&quot;3&quot; unique_id=&quot;10005&quot;&gt;&lt;property id=&quot;20148&quot; value=&quot;5&quot;/&gt;&lt;property id=&quot;20300&quot; value=&quot;Slide 3 - &amp;quot;Presenter&amp;quot;&quot;/&gt;&lt;property id=&quot;20307&quot; value=&quot;327&quot;/&gt;&lt;/object&gt;&lt;object type=&quot;3&quot; unique_id=&quot;10006&quot;&gt;&lt;property id=&quot;20148&quot; value=&quot;5&quot;/&gt;&lt;property id=&quot;20300&quot; value=&quot;Slide 4&quot;/&gt;&lt;property id=&quot;20307&quot; value=&quot;328&quot;/&gt;&lt;/object&gt;&lt;object type=&quot;3&quot; unique_id=&quot;10007&quot;&gt;&lt;property id=&quot;20148&quot; value=&quot;5&quot;/&gt;&lt;property id=&quot;20300&quot; value=&quot;Slide 5&quot;/&gt;&lt;property id=&quot;20307&quot; value=&quot;361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62&quot;/&gt;&lt;/object&gt;&lt;object type=&quot;3&quot; unique_id=&quot;10010&quot;&gt;&lt;property id=&quot;20148&quot; value=&quot;5&quot;/&gt;&lt;property id=&quot;20300&quot; value=&quot;Slide 8&quot;/&gt;&lt;property id=&quot;20307&quot; value=&quot;371&quot;/&gt;&lt;/object&gt;&lt;object type=&quot;3&quot; unique_id=&quot;10011&quot;&gt;&lt;property id=&quot;20148&quot; value=&quot;5&quot;/&gt;&lt;property id=&quot;20300&quot; value=&quot;Slide 9&quot;/&gt;&lt;property id=&quot;20307&quot; value=&quot;363&quot;/&gt;&lt;/object&gt;&lt;object type=&quot;3&quot; unique_id=&quot;10012&quot;&gt;&lt;property id=&quot;20148&quot; value=&quot;5&quot;/&gt;&lt;property id=&quot;20300&quot; value=&quot;Slide 10&quot;/&gt;&lt;property id=&quot;20307&quot; value=&quot;366&quot;/&gt;&lt;/object&gt;&lt;object type=&quot;3&quot; unique_id=&quot;10013&quot;&gt;&lt;property id=&quot;20148&quot; value=&quot;5&quot;/&gt;&lt;property id=&quot;20300&quot; value=&quot;Slide 11&quot;/&gt;&lt;property id=&quot;20307&quot; value=&quot;373&quot;/&gt;&lt;/object&gt;&lt;object type=&quot;3&quot; unique_id=&quot;10014&quot;&gt;&lt;property id=&quot;20148&quot; value=&quot;5&quot;/&gt;&lt;property id=&quot;20300&quot; value=&quot;Slide 12&quot;/&gt;&lt;property id=&quot;20307&quot; value=&quot;367&quot;/&gt;&lt;/object&gt;&lt;object type=&quot;3&quot; unique_id=&quot;10015&quot;&gt;&lt;property id=&quot;20148&quot; value=&quot;5&quot;/&gt;&lt;property id=&quot;20300&quot; value=&quot;Slide 13&quot;/&gt;&lt;property id=&quot;20307&quot; value=&quot;329&quot;/&gt;&lt;/object&gt;&lt;object type=&quot;3&quot; unique_id=&quot;10016&quot;&gt;&lt;property id=&quot;20148&quot; value=&quot;5&quot;/&gt;&lt;property id=&quot;20300&quot; value=&quot;Slide 14&quot;/&gt;&lt;property id=&quot;20307&quot; value=&quot;332&quot;/&gt;&lt;/object&gt;&lt;object type=&quot;3&quot; unique_id=&quot;10017&quot;&gt;&lt;property id=&quot;20148&quot; value=&quot;5&quot;/&gt;&lt;property id=&quot;20300&quot; value=&quot;Slide 15&quot;/&gt;&lt;property id=&quot;20307&quot; value=&quot;335&quot;/&gt;&lt;/object&gt;&lt;object type=&quot;3&quot; unique_id=&quot;10018&quot;&gt;&lt;property id=&quot;20148&quot; value=&quot;5&quot;/&gt;&lt;property id=&quot;20300&quot; value=&quot;Slide 16&quot;/&gt;&lt;property id=&quot;20307&quot; value=&quot;336&quot;/&gt;&lt;/object&gt;&lt;object type=&quot;3&quot; unique_id=&quot;10019&quot;&gt;&lt;property id=&quot;20148&quot; value=&quot;5&quot;/&gt;&lt;property id=&quot;20300&quot; value=&quot;Slide 17&quot;/&gt;&lt;property id=&quot;20307&quot; value=&quot;337&quot;/&gt;&lt;/object&gt;&lt;object type=&quot;3&quot; unique_id=&quot;10020&quot;&gt;&lt;property id=&quot;20148&quot; value=&quot;5&quot;/&gt;&lt;property id=&quot;20300&quot; value=&quot;Slide 18&quot;/&gt;&lt;property id=&quot;20307&quot; value=&quot;338&quot;/&gt;&lt;/object&gt;&lt;object type=&quot;3&quot; unique_id=&quot;10021&quot;&gt;&lt;property id=&quot;20148&quot; value=&quot;5&quot;/&gt;&lt;property id=&quot;20300&quot; value=&quot;Slide 19&quot;/&gt;&lt;property id=&quot;20307&quot; value=&quot;330&quot;/&gt;&lt;/object&gt;&lt;object type=&quot;3&quot; unique_id=&quot;10022&quot;&gt;&lt;property id=&quot;20148&quot; value=&quot;5&quot;/&gt;&lt;property id=&quot;20300&quot; value=&quot;Slide 20&quot;/&gt;&lt;property id=&quot;20307&quot; value=&quot;340&quot;/&gt;&lt;/object&gt;&lt;object type=&quot;3&quot; unique_id=&quot;10023&quot;&gt;&lt;property id=&quot;20148&quot; value=&quot;5&quot;/&gt;&lt;property id=&quot;20300&quot; value=&quot;Slide 21&quot;/&gt;&lt;property id=&quot;20307&quot; value=&quot;341&quot;/&gt;&lt;/object&gt;&lt;object type=&quot;3&quot; unique_id=&quot;10024&quot;&gt;&lt;property id=&quot;20148&quot; value=&quot;5&quot;/&gt;&lt;property id=&quot;20300&quot; value=&quot;Slide 22&quot;/&gt;&lt;property id=&quot;20307&quot; value=&quot;344&quot;/&gt;&lt;/object&gt;&lt;object type=&quot;3&quot; unique_id=&quot;10025&quot;&gt;&lt;property id=&quot;20148&quot; value=&quot;5&quot;/&gt;&lt;property id=&quot;20300&quot; value=&quot;Slide 23&quot;/&gt;&lt;property id=&quot;20307&quot; value=&quot;345&quot;/&gt;&lt;/object&gt;&lt;object type=&quot;3&quot; unique_id=&quot;10026&quot;&gt;&lt;property id=&quot;20148&quot; value=&quot;5&quot;/&gt;&lt;property id=&quot;20300&quot; value=&quot;Slide 24&quot;/&gt;&lt;property id=&quot;20307&quot; value=&quot;346&quot;/&gt;&lt;/object&gt;&lt;object type=&quot;3&quot; unique_id=&quot;10027&quot;&gt;&lt;property id=&quot;20148&quot; value=&quot;5&quot;/&gt;&lt;property id=&quot;20300&quot; value=&quot;Slide 25&quot;/&gt;&lt;property id=&quot;20307&quot; value=&quot;343&quot;/&gt;&lt;/object&gt;&lt;object type=&quot;3&quot; unique_id=&quot;10028&quot;&gt;&lt;property id=&quot;20148&quot; value=&quot;5&quot;/&gt;&lt;property id=&quot;20300&quot; value=&quot;Slide 26 - &amp;quot;Q&amp;amp;A&amp;quot;&quot;/&gt;&lt;property id=&quot;20307&quot; value=&quot;359&quot;/&gt;&lt;/object&gt;&lt;object type=&quot;3&quot; unique_id=&quot;10029&quot;&gt;&lt;property id=&quot;20148&quot; value=&quot;5&quot;/&gt;&lt;property id=&quot;20300&quot; value=&quot;Slide 27&quot;/&gt;&lt;property id=&quot;20307&quot; value=&quot;368&quot;/&gt;&lt;/object&gt;&lt;object type=&quot;3&quot; unique_id=&quot;10030&quot;&gt;&lt;property id=&quot;20148&quot; value=&quot;5&quot;/&gt;&lt;property id=&quot;20300&quot; value=&quot;Slide 28 - &amp;quot;Q&amp;amp;A&amp;quot;&quot;/&gt;&lt;property id=&quot;20307&quot; value=&quot;370&quot;/&gt;&lt;/object&gt;&lt;object type=&quot;3&quot; unique_id=&quot;10031&quot;&gt;&lt;property id=&quot;20148&quot; value=&quot;5&quot;/&gt;&lt;property id=&quot;20300&quot; value=&quot;Slide 29&quot;/&gt;&lt;property id=&quot;20307&quot; value=&quot;356&quot;/&gt;&lt;/object&gt;&lt;object type=&quot;3&quot; unique_id=&quot;10032&quot;&gt;&lt;property id=&quot;20148&quot; value=&quot;5&quot;/&gt;&lt;property id=&quot;20300&quot; value=&quot;Slide 30&quot;/&gt;&lt;property id=&quot;20307&quot; value=&quot;310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9276</TotalTime>
  <Words>777</Words>
  <Application>Microsoft Office PowerPoint</Application>
  <PresentationFormat>On-screen Show (4:3)</PresentationFormat>
  <Paragraphs>312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Opening Poll</vt:lpstr>
      <vt:lpstr>Poll</vt:lpstr>
      <vt:lpstr>Poll</vt:lpstr>
      <vt:lpstr>Poll</vt:lpstr>
      <vt:lpstr>Poll</vt:lpstr>
      <vt:lpstr>Poll</vt:lpstr>
      <vt:lpstr>PowerPoint Presentation</vt:lpstr>
      <vt:lpstr>PowerPoint Presentation</vt:lpstr>
      <vt:lpstr>PowerPoint Presentation</vt:lpstr>
      <vt:lpstr>TAACCCT Performance Reporting Key Resources</vt:lpstr>
      <vt:lpstr>PowerPoint Presentation</vt:lpstr>
      <vt:lpstr>PowerPoint Presentation</vt:lpstr>
      <vt:lpstr>What You Need to Know About Performance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Laura Casertano</cp:lastModifiedBy>
  <cp:revision>605</cp:revision>
  <dcterms:created xsi:type="dcterms:W3CDTF">2012-12-12T14:53:33Z</dcterms:created>
  <dcterms:modified xsi:type="dcterms:W3CDTF">2018-04-26T17:19:25Z</dcterms:modified>
</cp:coreProperties>
</file>