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6"/>
  </p:notesMasterIdLst>
  <p:sldIdLst>
    <p:sldId id="256" r:id="rId2"/>
    <p:sldId id="287" r:id="rId3"/>
    <p:sldId id="322" r:id="rId4"/>
    <p:sldId id="447" r:id="rId5"/>
    <p:sldId id="373" r:id="rId6"/>
    <p:sldId id="432" r:id="rId7"/>
    <p:sldId id="363" r:id="rId8"/>
    <p:sldId id="329" r:id="rId9"/>
    <p:sldId id="391" r:id="rId10"/>
    <p:sldId id="392" r:id="rId11"/>
    <p:sldId id="393" r:id="rId12"/>
    <p:sldId id="394" r:id="rId13"/>
    <p:sldId id="444" r:id="rId14"/>
    <p:sldId id="396" r:id="rId15"/>
    <p:sldId id="445" r:id="rId16"/>
    <p:sldId id="398" r:id="rId17"/>
    <p:sldId id="399" r:id="rId18"/>
    <p:sldId id="400" r:id="rId19"/>
    <p:sldId id="401" r:id="rId20"/>
    <p:sldId id="451" r:id="rId21"/>
    <p:sldId id="403" r:id="rId22"/>
    <p:sldId id="404" r:id="rId23"/>
    <p:sldId id="405" r:id="rId24"/>
    <p:sldId id="406" r:id="rId25"/>
    <p:sldId id="407" r:id="rId26"/>
    <p:sldId id="408" r:id="rId27"/>
    <p:sldId id="409" r:id="rId28"/>
    <p:sldId id="410" r:id="rId29"/>
    <p:sldId id="411" r:id="rId30"/>
    <p:sldId id="412" r:id="rId31"/>
    <p:sldId id="449" r:id="rId32"/>
    <p:sldId id="413" r:id="rId33"/>
    <p:sldId id="414" r:id="rId34"/>
    <p:sldId id="415" r:id="rId35"/>
    <p:sldId id="416" r:id="rId36"/>
    <p:sldId id="417" r:id="rId37"/>
    <p:sldId id="418" r:id="rId38"/>
    <p:sldId id="437" r:id="rId39"/>
    <p:sldId id="443" r:id="rId40"/>
    <p:sldId id="439" r:id="rId41"/>
    <p:sldId id="422" r:id="rId42"/>
    <p:sldId id="423" r:id="rId43"/>
    <p:sldId id="424" r:id="rId44"/>
    <p:sldId id="440" r:id="rId45"/>
    <p:sldId id="441" r:id="rId46"/>
    <p:sldId id="428" r:id="rId47"/>
    <p:sldId id="429" r:id="rId48"/>
    <p:sldId id="442" r:id="rId49"/>
    <p:sldId id="431" r:id="rId50"/>
    <p:sldId id="389" r:id="rId51"/>
    <p:sldId id="434" r:id="rId52"/>
    <p:sldId id="435" r:id="rId53"/>
    <p:sldId id="390" r:id="rId54"/>
    <p:sldId id="446" r:id="rId55"/>
  </p:sldIdLst>
  <p:sldSz cx="9144000" cy="6858000" type="screen4x3"/>
  <p:notesSz cx="6858000" cy="9144000"/>
  <p:custDataLst>
    <p:tags r:id="rId5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5A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10" autoAdjust="0"/>
    <p:restoredTop sz="80984" autoAdjust="0"/>
  </p:normalViewPr>
  <p:slideViewPr>
    <p:cSldViewPr snapToGrid="0">
      <p:cViewPr varScale="1">
        <p:scale>
          <a:sx n="59" d="100"/>
          <a:sy n="59" d="100"/>
        </p:scale>
        <p:origin x="13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AD69CA-E64F-4D35-8F62-C337C7D81AE6}"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US"/>
        </a:p>
      </dgm:t>
    </dgm:pt>
    <dgm:pt modelId="{354A63CC-63E1-48C2-A915-14B222330B13}">
      <dgm:prSet phldrT="[Text]" custT="1"/>
      <dgm:spPr/>
      <dgm:t>
        <a:bodyPr/>
        <a:lstStyle/>
        <a:p>
          <a:r>
            <a:rPr lang="en-US" sz="1800" b="1" dirty="0">
              <a:solidFill>
                <a:schemeClr val="bg1"/>
              </a:solidFill>
            </a:rPr>
            <a:t>JDCC’s and Coordinators enter student data into workforce online system</a:t>
          </a:r>
        </a:p>
      </dgm:t>
    </dgm:pt>
    <dgm:pt modelId="{A494BD6A-37C5-4E74-83EB-557DF4C3A783}" type="parTrans" cxnId="{06BBB4EE-B3B0-4987-BC96-78361DB4E590}">
      <dgm:prSet/>
      <dgm:spPr/>
      <dgm:t>
        <a:bodyPr/>
        <a:lstStyle/>
        <a:p>
          <a:endParaRPr lang="en-US"/>
        </a:p>
      </dgm:t>
    </dgm:pt>
    <dgm:pt modelId="{74A4B931-EE94-4AD4-A339-4639681E5D7C}" type="sibTrans" cxnId="{06BBB4EE-B3B0-4987-BC96-78361DB4E590}">
      <dgm:prSet/>
      <dgm:spPr/>
      <dgm:t>
        <a:bodyPr/>
        <a:lstStyle/>
        <a:p>
          <a:endParaRPr lang="en-US" dirty="0"/>
        </a:p>
      </dgm:t>
    </dgm:pt>
    <dgm:pt modelId="{EBB32F4D-531B-43AD-B841-9D716B5CBB51}">
      <dgm:prSet phldrT="[Text]" custT="1"/>
      <dgm:spPr/>
      <dgm:t>
        <a:bodyPr/>
        <a:lstStyle/>
        <a:p>
          <a:r>
            <a:rPr lang="en-US" sz="1800" b="1" dirty="0">
              <a:solidFill>
                <a:schemeClr val="bg1"/>
              </a:solidFill>
            </a:rPr>
            <a:t>Consortium data Manager downloads and organizes participant data from DWS, and HED</a:t>
          </a:r>
        </a:p>
      </dgm:t>
    </dgm:pt>
    <dgm:pt modelId="{63B01AC3-821B-4857-946E-5E132C082929}" type="parTrans" cxnId="{45585621-2489-4F61-8288-7653AE897E4A}">
      <dgm:prSet/>
      <dgm:spPr/>
      <dgm:t>
        <a:bodyPr/>
        <a:lstStyle/>
        <a:p>
          <a:endParaRPr lang="en-US"/>
        </a:p>
      </dgm:t>
    </dgm:pt>
    <dgm:pt modelId="{A0C78B15-A8E7-4810-901B-42DC947F8C50}" type="sibTrans" cxnId="{45585621-2489-4F61-8288-7653AE897E4A}">
      <dgm:prSet/>
      <dgm:spPr/>
      <dgm:t>
        <a:bodyPr/>
        <a:lstStyle/>
        <a:p>
          <a:endParaRPr lang="en-US" dirty="0"/>
        </a:p>
      </dgm:t>
    </dgm:pt>
    <dgm:pt modelId="{D4691B5D-37B4-4220-90DF-BAD1BF59FEA0}">
      <dgm:prSet phldrT="[Text]" custT="1"/>
      <dgm:spPr/>
      <dgm:t>
        <a:bodyPr/>
        <a:lstStyle/>
        <a:p>
          <a:r>
            <a:rPr lang="en-US" sz="1800" b="1" dirty="0">
              <a:solidFill>
                <a:schemeClr val="tx1"/>
              </a:solidFill>
            </a:rPr>
            <a:t>Evaluator downloads complete data set, creates reports and data charts comparing actuals to targets</a:t>
          </a:r>
        </a:p>
      </dgm:t>
    </dgm:pt>
    <dgm:pt modelId="{41790F9A-738C-454A-ACD2-708D2A0D2E8B}" type="parTrans" cxnId="{384F79D8-8183-44F1-B84C-F5141874863E}">
      <dgm:prSet/>
      <dgm:spPr/>
      <dgm:t>
        <a:bodyPr/>
        <a:lstStyle/>
        <a:p>
          <a:endParaRPr lang="en-US"/>
        </a:p>
      </dgm:t>
    </dgm:pt>
    <dgm:pt modelId="{4C6E7E45-69B5-449E-BCAF-B0E2AB0789B3}" type="sibTrans" cxnId="{384F79D8-8183-44F1-B84C-F5141874863E}">
      <dgm:prSet/>
      <dgm:spPr/>
      <dgm:t>
        <a:bodyPr/>
        <a:lstStyle/>
        <a:p>
          <a:endParaRPr lang="en-US" dirty="0"/>
        </a:p>
      </dgm:t>
    </dgm:pt>
    <dgm:pt modelId="{55C42749-4DC4-425E-B947-6D6DF725B210}">
      <dgm:prSet phldrT="[Text]" custT="1"/>
      <dgm:spPr/>
      <dgm:t>
        <a:bodyPr/>
        <a:lstStyle/>
        <a:p>
          <a:r>
            <a:rPr lang="en-US" sz="1750" b="1" dirty="0">
              <a:solidFill>
                <a:schemeClr val="bg1"/>
              </a:solidFill>
            </a:rPr>
            <a:t>Reports are submitted to DOL and data charts are presented to stakeholders for review, analysis, and program recommendations</a:t>
          </a:r>
        </a:p>
      </dgm:t>
    </dgm:pt>
    <dgm:pt modelId="{6B77996D-95AD-4FB0-AD73-BE3B677B24BA}" type="parTrans" cxnId="{890FB9FB-D6FE-4DCA-B9CD-C15B6E7BD0B1}">
      <dgm:prSet/>
      <dgm:spPr/>
      <dgm:t>
        <a:bodyPr/>
        <a:lstStyle/>
        <a:p>
          <a:endParaRPr lang="en-US"/>
        </a:p>
      </dgm:t>
    </dgm:pt>
    <dgm:pt modelId="{A6C1ABC9-B106-42AC-8476-B63323FFAA37}" type="sibTrans" cxnId="{890FB9FB-D6FE-4DCA-B9CD-C15B6E7BD0B1}">
      <dgm:prSet/>
      <dgm:spPr/>
      <dgm:t>
        <a:bodyPr/>
        <a:lstStyle/>
        <a:p>
          <a:endParaRPr lang="en-US" dirty="0"/>
        </a:p>
      </dgm:t>
    </dgm:pt>
    <dgm:pt modelId="{4A201A16-380C-4324-99F9-0BC1294BEC18}">
      <dgm:prSet phldrT="[Text]" custT="1"/>
      <dgm:spPr/>
      <dgm:t>
        <a:bodyPr/>
        <a:lstStyle/>
        <a:p>
          <a:r>
            <a:rPr lang="en-US" sz="1800" b="1" dirty="0">
              <a:solidFill>
                <a:schemeClr val="bg1"/>
              </a:solidFill>
            </a:rPr>
            <a:t>Implementation </a:t>
          </a:r>
        </a:p>
        <a:p>
          <a:r>
            <a:rPr lang="en-US" sz="1800" b="1" dirty="0">
              <a:solidFill>
                <a:schemeClr val="bg1"/>
              </a:solidFill>
            </a:rPr>
            <a:t>of recommendations </a:t>
          </a:r>
        </a:p>
      </dgm:t>
    </dgm:pt>
    <dgm:pt modelId="{600221F9-6E00-44BA-B871-7ED034A363E3}" type="sibTrans" cxnId="{F1B0F3E6-A47A-42D2-86C0-812954F30B9A}">
      <dgm:prSet/>
      <dgm:spPr/>
      <dgm:t>
        <a:bodyPr/>
        <a:lstStyle/>
        <a:p>
          <a:endParaRPr lang="en-US"/>
        </a:p>
      </dgm:t>
    </dgm:pt>
    <dgm:pt modelId="{4C195E15-CD38-4027-B7C7-40F65173CA58}" type="parTrans" cxnId="{F1B0F3E6-A47A-42D2-86C0-812954F30B9A}">
      <dgm:prSet/>
      <dgm:spPr/>
      <dgm:t>
        <a:bodyPr/>
        <a:lstStyle/>
        <a:p>
          <a:endParaRPr lang="en-US"/>
        </a:p>
      </dgm:t>
    </dgm:pt>
    <dgm:pt modelId="{E0E5D7F4-C20B-4651-B4CB-A2C2E7EAB53C}" type="pres">
      <dgm:prSet presAssocID="{D5AD69CA-E64F-4D35-8F62-C337C7D81AE6}" presName="diagram" presStyleCnt="0">
        <dgm:presLayoutVars>
          <dgm:dir/>
          <dgm:resizeHandles val="exact"/>
        </dgm:presLayoutVars>
      </dgm:prSet>
      <dgm:spPr/>
    </dgm:pt>
    <dgm:pt modelId="{2DF16DAD-0F93-4A1E-BFDA-A0A79579FEA9}" type="pres">
      <dgm:prSet presAssocID="{354A63CC-63E1-48C2-A915-14B222330B13}" presName="node" presStyleLbl="node1" presStyleIdx="0" presStyleCnt="5" custScaleX="161381" custScaleY="147008" custLinFactNeighborX="-92911" custLinFactNeighborY="10430">
        <dgm:presLayoutVars>
          <dgm:bulletEnabled val="1"/>
        </dgm:presLayoutVars>
      </dgm:prSet>
      <dgm:spPr/>
    </dgm:pt>
    <dgm:pt modelId="{A5DCBAE4-42B8-417E-958D-95632B62B91D}" type="pres">
      <dgm:prSet presAssocID="{74A4B931-EE94-4AD4-A339-4639681E5D7C}" presName="sibTrans" presStyleLbl="sibTrans2D1" presStyleIdx="0" presStyleCnt="4" custLinFactNeighborX="4957" custLinFactNeighborY="6287"/>
      <dgm:spPr/>
    </dgm:pt>
    <dgm:pt modelId="{844323AD-75FA-422E-BB96-A7E042E627B3}" type="pres">
      <dgm:prSet presAssocID="{74A4B931-EE94-4AD4-A339-4639681E5D7C}" presName="connectorText" presStyleLbl="sibTrans2D1" presStyleIdx="0" presStyleCnt="4"/>
      <dgm:spPr/>
    </dgm:pt>
    <dgm:pt modelId="{28531671-C29E-415F-97F0-D979DE305368}" type="pres">
      <dgm:prSet presAssocID="{EBB32F4D-531B-43AD-B841-9D716B5CBB51}" presName="node" presStyleLbl="node1" presStyleIdx="1" presStyleCnt="5" custScaleX="175165" custScaleY="146718" custLinFactNeighborX="-28705" custLinFactNeighborY="6100">
        <dgm:presLayoutVars>
          <dgm:bulletEnabled val="1"/>
        </dgm:presLayoutVars>
      </dgm:prSet>
      <dgm:spPr/>
    </dgm:pt>
    <dgm:pt modelId="{EE57ACEC-EEAD-4EA1-BBAE-4285C5D5ADAE}" type="pres">
      <dgm:prSet presAssocID="{A0C78B15-A8E7-4810-901B-42DC947F8C50}" presName="sibTrans" presStyleLbl="sibTrans2D1" presStyleIdx="1" presStyleCnt="4"/>
      <dgm:spPr/>
    </dgm:pt>
    <dgm:pt modelId="{533472DB-8F25-44C0-99A9-A1137080E9E1}" type="pres">
      <dgm:prSet presAssocID="{A0C78B15-A8E7-4810-901B-42DC947F8C50}" presName="connectorText" presStyleLbl="sibTrans2D1" presStyleIdx="1" presStyleCnt="4"/>
      <dgm:spPr/>
    </dgm:pt>
    <dgm:pt modelId="{B3428DC6-F358-4872-8E9B-5BB17ACC3BC3}" type="pres">
      <dgm:prSet presAssocID="{D4691B5D-37B4-4220-90DF-BAD1BF59FEA0}" presName="node" presStyleLbl="node1" presStyleIdx="2" presStyleCnt="5" custScaleX="151737" custScaleY="209062" custLinFactNeighborX="129" custLinFactNeighborY="-11700">
        <dgm:presLayoutVars>
          <dgm:bulletEnabled val="1"/>
        </dgm:presLayoutVars>
      </dgm:prSet>
      <dgm:spPr/>
    </dgm:pt>
    <dgm:pt modelId="{DCE6C027-AFAB-4FBB-88A0-4DE3A11DF2B3}" type="pres">
      <dgm:prSet presAssocID="{4C6E7E45-69B5-449E-BCAF-B0E2AB0789B3}" presName="sibTrans" presStyleLbl="sibTrans2D1" presStyleIdx="2" presStyleCnt="4" custLinFactNeighborX="-37878" custLinFactNeighborY="-711"/>
      <dgm:spPr/>
    </dgm:pt>
    <dgm:pt modelId="{749728FD-A0BD-499C-B045-6438E740BFF8}" type="pres">
      <dgm:prSet presAssocID="{4C6E7E45-69B5-449E-BCAF-B0E2AB0789B3}" presName="connectorText" presStyleLbl="sibTrans2D1" presStyleIdx="2" presStyleCnt="4"/>
      <dgm:spPr/>
    </dgm:pt>
    <dgm:pt modelId="{AC8B7CAA-F3F3-47A6-942D-ABBA2E85B2D4}" type="pres">
      <dgm:prSet presAssocID="{55C42749-4DC4-425E-B947-6D6DF725B210}" presName="node" presStyleLbl="node1" presStyleIdx="3" presStyleCnt="5" custScaleX="138670" custScaleY="233955" custLinFactNeighborX="-5816" custLinFactNeighborY="-8364">
        <dgm:presLayoutVars>
          <dgm:bulletEnabled val="1"/>
        </dgm:presLayoutVars>
      </dgm:prSet>
      <dgm:spPr/>
    </dgm:pt>
    <dgm:pt modelId="{EF7444CA-A691-4448-AE80-DA7AAF7B0BC0}" type="pres">
      <dgm:prSet presAssocID="{A6C1ABC9-B106-42AC-8476-B63323FFAA37}" presName="sibTrans" presStyleLbl="sibTrans2D1" presStyleIdx="3" presStyleCnt="4"/>
      <dgm:spPr/>
    </dgm:pt>
    <dgm:pt modelId="{874E4215-ED8C-408F-BD20-991E1733FDA5}" type="pres">
      <dgm:prSet presAssocID="{A6C1ABC9-B106-42AC-8476-B63323FFAA37}" presName="connectorText" presStyleLbl="sibTrans2D1" presStyleIdx="3" presStyleCnt="4"/>
      <dgm:spPr/>
    </dgm:pt>
    <dgm:pt modelId="{C2267E58-CA20-474B-BF13-9DEE9B2ED35B}" type="pres">
      <dgm:prSet presAssocID="{4A201A16-380C-4324-99F9-0BC1294BEC18}" presName="node" presStyleLbl="node1" presStyleIdx="4" presStyleCnt="5" custScaleX="140844" custScaleY="179913">
        <dgm:presLayoutVars>
          <dgm:bulletEnabled val="1"/>
        </dgm:presLayoutVars>
      </dgm:prSet>
      <dgm:spPr/>
    </dgm:pt>
  </dgm:ptLst>
  <dgm:cxnLst>
    <dgm:cxn modelId="{A7D4C414-1FD4-475B-86EB-90B00F011463}" type="presOf" srcId="{A6C1ABC9-B106-42AC-8476-B63323FFAA37}" destId="{EF7444CA-A691-4448-AE80-DA7AAF7B0BC0}" srcOrd="0" destOrd="0" presId="urn:microsoft.com/office/officeart/2005/8/layout/process5"/>
    <dgm:cxn modelId="{2CB3AA1E-918D-4360-8518-73C6F74F2812}" type="presOf" srcId="{4C6E7E45-69B5-449E-BCAF-B0E2AB0789B3}" destId="{749728FD-A0BD-499C-B045-6438E740BFF8}" srcOrd="1" destOrd="0" presId="urn:microsoft.com/office/officeart/2005/8/layout/process5"/>
    <dgm:cxn modelId="{45585621-2489-4F61-8288-7653AE897E4A}" srcId="{D5AD69CA-E64F-4D35-8F62-C337C7D81AE6}" destId="{EBB32F4D-531B-43AD-B841-9D716B5CBB51}" srcOrd="1" destOrd="0" parTransId="{63B01AC3-821B-4857-946E-5E132C082929}" sibTransId="{A0C78B15-A8E7-4810-901B-42DC947F8C50}"/>
    <dgm:cxn modelId="{4C0A1B22-D47E-46FF-9F1F-6AF02A0937BF}" type="presOf" srcId="{A6C1ABC9-B106-42AC-8476-B63323FFAA37}" destId="{874E4215-ED8C-408F-BD20-991E1733FDA5}" srcOrd="1" destOrd="0" presId="urn:microsoft.com/office/officeart/2005/8/layout/process5"/>
    <dgm:cxn modelId="{B3652B3E-9980-4632-B160-CC2E41714BB5}" type="presOf" srcId="{A0C78B15-A8E7-4810-901B-42DC947F8C50}" destId="{EE57ACEC-EEAD-4EA1-BBAE-4285C5D5ADAE}" srcOrd="0" destOrd="0" presId="urn:microsoft.com/office/officeart/2005/8/layout/process5"/>
    <dgm:cxn modelId="{E606B640-617F-4D9F-9E70-DD528EC996F0}" type="presOf" srcId="{4C6E7E45-69B5-449E-BCAF-B0E2AB0789B3}" destId="{DCE6C027-AFAB-4FBB-88A0-4DE3A11DF2B3}" srcOrd="0" destOrd="0" presId="urn:microsoft.com/office/officeart/2005/8/layout/process5"/>
    <dgm:cxn modelId="{CBF6F078-9551-43D8-8EF2-7B8B77DA368C}" type="presOf" srcId="{354A63CC-63E1-48C2-A915-14B222330B13}" destId="{2DF16DAD-0F93-4A1E-BFDA-A0A79579FEA9}" srcOrd="0" destOrd="0" presId="urn:microsoft.com/office/officeart/2005/8/layout/process5"/>
    <dgm:cxn modelId="{48F7048D-4706-49EA-8959-1D82542B5F0E}" type="presOf" srcId="{EBB32F4D-531B-43AD-B841-9D716B5CBB51}" destId="{28531671-C29E-415F-97F0-D979DE305368}" srcOrd="0" destOrd="0" presId="urn:microsoft.com/office/officeart/2005/8/layout/process5"/>
    <dgm:cxn modelId="{03777BA0-436B-4B19-A76C-97060C61E895}" type="presOf" srcId="{D5AD69CA-E64F-4D35-8F62-C337C7D81AE6}" destId="{E0E5D7F4-C20B-4651-B4CB-A2C2E7EAB53C}" srcOrd="0" destOrd="0" presId="urn:microsoft.com/office/officeart/2005/8/layout/process5"/>
    <dgm:cxn modelId="{F1CDDCAD-3AEC-460E-8C90-9177129F6B73}" type="presOf" srcId="{4A201A16-380C-4324-99F9-0BC1294BEC18}" destId="{C2267E58-CA20-474B-BF13-9DEE9B2ED35B}" srcOrd="0" destOrd="0" presId="urn:microsoft.com/office/officeart/2005/8/layout/process5"/>
    <dgm:cxn modelId="{2CA21BB7-672E-40AC-84C9-37298F76EC25}" type="presOf" srcId="{74A4B931-EE94-4AD4-A339-4639681E5D7C}" destId="{844323AD-75FA-422E-BB96-A7E042E627B3}" srcOrd="1" destOrd="0" presId="urn:microsoft.com/office/officeart/2005/8/layout/process5"/>
    <dgm:cxn modelId="{67F5C7D4-7A48-41F3-ABB7-23809E3FCAC5}" type="presOf" srcId="{D4691B5D-37B4-4220-90DF-BAD1BF59FEA0}" destId="{B3428DC6-F358-4872-8E9B-5BB17ACC3BC3}" srcOrd="0" destOrd="0" presId="urn:microsoft.com/office/officeart/2005/8/layout/process5"/>
    <dgm:cxn modelId="{384F79D8-8183-44F1-B84C-F5141874863E}" srcId="{D5AD69CA-E64F-4D35-8F62-C337C7D81AE6}" destId="{D4691B5D-37B4-4220-90DF-BAD1BF59FEA0}" srcOrd="2" destOrd="0" parTransId="{41790F9A-738C-454A-ACD2-708D2A0D2E8B}" sibTransId="{4C6E7E45-69B5-449E-BCAF-B0E2AB0789B3}"/>
    <dgm:cxn modelId="{327C45DA-0AD2-44BC-95E8-D195AFCD284F}" type="presOf" srcId="{55C42749-4DC4-425E-B947-6D6DF725B210}" destId="{AC8B7CAA-F3F3-47A6-942D-ABBA2E85B2D4}" srcOrd="0" destOrd="0" presId="urn:microsoft.com/office/officeart/2005/8/layout/process5"/>
    <dgm:cxn modelId="{F1B0F3E6-A47A-42D2-86C0-812954F30B9A}" srcId="{D5AD69CA-E64F-4D35-8F62-C337C7D81AE6}" destId="{4A201A16-380C-4324-99F9-0BC1294BEC18}" srcOrd="4" destOrd="0" parTransId="{4C195E15-CD38-4027-B7C7-40F65173CA58}" sibTransId="{600221F9-6E00-44BA-B871-7ED034A363E3}"/>
    <dgm:cxn modelId="{ADBC24E9-E7A3-42C3-9202-82513855AFDA}" type="presOf" srcId="{74A4B931-EE94-4AD4-A339-4639681E5D7C}" destId="{A5DCBAE4-42B8-417E-958D-95632B62B91D}" srcOrd="0" destOrd="0" presId="urn:microsoft.com/office/officeart/2005/8/layout/process5"/>
    <dgm:cxn modelId="{06BBB4EE-B3B0-4987-BC96-78361DB4E590}" srcId="{D5AD69CA-E64F-4D35-8F62-C337C7D81AE6}" destId="{354A63CC-63E1-48C2-A915-14B222330B13}" srcOrd="0" destOrd="0" parTransId="{A494BD6A-37C5-4E74-83EB-557DF4C3A783}" sibTransId="{74A4B931-EE94-4AD4-A339-4639681E5D7C}"/>
    <dgm:cxn modelId="{890FB9FB-D6FE-4DCA-B9CD-C15B6E7BD0B1}" srcId="{D5AD69CA-E64F-4D35-8F62-C337C7D81AE6}" destId="{55C42749-4DC4-425E-B947-6D6DF725B210}" srcOrd="3" destOrd="0" parTransId="{6B77996D-95AD-4FB0-AD73-BE3B677B24BA}" sibTransId="{A6C1ABC9-B106-42AC-8476-B63323FFAA37}"/>
    <dgm:cxn modelId="{0481BCFB-B219-4D0D-8F9F-DB63A2A4BBD6}" type="presOf" srcId="{A0C78B15-A8E7-4810-901B-42DC947F8C50}" destId="{533472DB-8F25-44C0-99A9-A1137080E9E1}" srcOrd="1" destOrd="0" presId="urn:microsoft.com/office/officeart/2005/8/layout/process5"/>
    <dgm:cxn modelId="{0B1E4DA0-96AF-443D-8917-AFFF644D6B0C}" type="presParOf" srcId="{E0E5D7F4-C20B-4651-B4CB-A2C2E7EAB53C}" destId="{2DF16DAD-0F93-4A1E-BFDA-A0A79579FEA9}" srcOrd="0" destOrd="0" presId="urn:microsoft.com/office/officeart/2005/8/layout/process5"/>
    <dgm:cxn modelId="{F43A9553-84A6-48D8-AE05-395BA0092797}" type="presParOf" srcId="{E0E5D7F4-C20B-4651-B4CB-A2C2E7EAB53C}" destId="{A5DCBAE4-42B8-417E-958D-95632B62B91D}" srcOrd="1" destOrd="0" presId="urn:microsoft.com/office/officeart/2005/8/layout/process5"/>
    <dgm:cxn modelId="{084BB3F5-BE23-439D-892E-E9EA55BCD862}" type="presParOf" srcId="{A5DCBAE4-42B8-417E-958D-95632B62B91D}" destId="{844323AD-75FA-422E-BB96-A7E042E627B3}" srcOrd="0" destOrd="0" presId="urn:microsoft.com/office/officeart/2005/8/layout/process5"/>
    <dgm:cxn modelId="{0A69734F-56CF-4430-BBDA-272DBB5ACCB2}" type="presParOf" srcId="{E0E5D7F4-C20B-4651-B4CB-A2C2E7EAB53C}" destId="{28531671-C29E-415F-97F0-D979DE305368}" srcOrd="2" destOrd="0" presId="urn:microsoft.com/office/officeart/2005/8/layout/process5"/>
    <dgm:cxn modelId="{F0325C82-14CD-4320-8D5E-F6D43C788BBA}" type="presParOf" srcId="{E0E5D7F4-C20B-4651-B4CB-A2C2E7EAB53C}" destId="{EE57ACEC-EEAD-4EA1-BBAE-4285C5D5ADAE}" srcOrd="3" destOrd="0" presId="urn:microsoft.com/office/officeart/2005/8/layout/process5"/>
    <dgm:cxn modelId="{70C4BCEB-BB40-4C43-8E53-FCFB8AA636A8}" type="presParOf" srcId="{EE57ACEC-EEAD-4EA1-BBAE-4285C5D5ADAE}" destId="{533472DB-8F25-44C0-99A9-A1137080E9E1}" srcOrd="0" destOrd="0" presId="urn:microsoft.com/office/officeart/2005/8/layout/process5"/>
    <dgm:cxn modelId="{0EA10983-9548-41C0-91AF-6C1C6B558223}" type="presParOf" srcId="{E0E5D7F4-C20B-4651-B4CB-A2C2E7EAB53C}" destId="{B3428DC6-F358-4872-8E9B-5BB17ACC3BC3}" srcOrd="4" destOrd="0" presId="urn:microsoft.com/office/officeart/2005/8/layout/process5"/>
    <dgm:cxn modelId="{04A919D7-3B34-4745-BE67-D2FE2D609788}" type="presParOf" srcId="{E0E5D7F4-C20B-4651-B4CB-A2C2E7EAB53C}" destId="{DCE6C027-AFAB-4FBB-88A0-4DE3A11DF2B3}" srcOrd="5" destOrd="0" presId="urn:microsoft.com/office/officeart/2005/8/layout/process5"/>
    <dgm:cxn modelId="{5F49D1AD-7400-4DDC-8733-954F5D4BB85D}" type="presParOf" srcId="{DCE6C027-AFAB-4FBB-88A0-4DE3A11DF2B3}" destId="{749728FD-A0BD-499C-B045-6438E740BFF8}" srcOrd="0" destOrd="0" presId="urn:microsoft.com/office/officeart/2005/8/layout/process5"/>
    <dgm:cxn modelId="{3C4E541A-C2C6-40CB-8B05-C550A1622A4B}" type="presParOf" srcId="{E0E5D7F4-C20B-4651-B4CB-A2C2E7EAB53C}" destId="{AC8B7CAA-F3F3-47A6-942D-ABBA2E85B2D4}" srcOrd="6" destOrd="0" presId="urn:microsoft.com/office/officeart/2005/8/layout/process5"/>
    <dgm:cxn modelId="{6E081CD9-0277-45D4-B3A8-1E8070C998E9}" type="presParOf" srcId="{E0E5D7F4-C20B-4651-B4CB-A2C2E7EAB53C}" destId="{EF7444CA-A691-4448-AE80-DA7AAF7B0BC0}" srcOrd="7" destOrd="0" presId="urn:microsoft.com/office/officeart/2005/8/layout/process5"/>
    <dgm:cxn modelId="{850D2308-43DF-402E-A3DC-18944557FD4D}" type="presParOf" srcId="{EF7444CA-A691-4448-AE80-DA7AAF7B0BC0}" destId="{874E4215-ED8C-408F-BD20-991E1733FDA5}" srcOrd="0" destOrd="0" presId="urn:microsoft.com/office/officeart/2005/8/layout/process5"/>
    <dgm:cxn modelId="{2C2E2821-1293-402B-A0CC-38329CB6B920}" type="presParOf" srcId="{E0E5D7F4-C20B-4651-B4CB-A2C2E7EAB53C}" destId="{C2267E58-CA20-474B-BF13-9DEE9B2ED35B}"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16DAD-0F93-4A1E-BFDA-A0A79579FEA9}">
      <dsp:nvSpPr>
        <dsp:cNvPr id="0" name=""/>
        <dsp:cNvSpPr/>
      </dsp:nvSpPr>
      <dsp:spPr>
        <a:xfrm>
          <a:off x="673496" y="202512"/>
          <a:ext cx="2597189" cy="141952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JDCC’s and Coordinators enter student data into workforce online system</a:t>
          </a:r>
        </a:p>
      </dsp:txBody>
      <dsp:txXfrm>
        <a:off x="715072" y="244088"/>
        <a:ext cx="2514037" cy="1336374"/>
      </dsp:txXfrm>
    </dsp:sp>
    <dsp:sp modelId="{A5DCBAE4-42B8-417E-958D-95632B62B91D}">
      <dsp:nvSpPr>
        <dsp:cNvPr id="0" name=""/>
        <dsp:cNvSpPr/>
      </dsp:nvSpPr>
      <dsp:spPr>
        <a:xfrm rot="21567223">
          <a:off x="3683676" y="717671"/>
          <a:ext cx="888872" cy="39911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3683679" y="798066"/>
        <a:ext cx="769136" cy="239471"/>
      </dsp:txXfrm>
    </dsp:sp>
    <dsp:sp modelId="{28531671-C29E-415F-97F0-D979DE305368}">
      <dsp:nvSpPr>
        <dsp:cNvPr id="0" name=""/>
        <dsp:cNvSpPr/>
      </dsp:nvSpPr>
      <dsp:spPr>
        <a:xfrm>
          <a:off x="4947728" y="162101"/>
          <a:ext cx="2819023" cy="141672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Consortium data Manager downloads and organizes participant data from DWS, and HED</a:t>
          </a:r>
        </a:p>
      </dsp:txBody>
      <dsp:txXfrm>
        <a:off x="4989222" y="203595"/>
        <a:ext cx="2736035" cy="1333738"/>
      </dsp:txXfrm>
    </dsp:sp>
    <dsp:sp modelId="{EE57ACEC-EEAD-4EA1-BBAE-4285C5D5ADAE}">
      <dsp:nvSpPr>
        <dsp:cNvPr id="0" name=""/>
        <dsp:cNvSpPr/>
      </dsp:nvSpPr>
      <dsp:spPr>
        <a:xfrm rot="4455621">
          <a:off x="6474609" y="1667090"/>
          <a:ext cx="326779" cy="39911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5400000">
        <a:off x="6504966" y="1705098"/>
        <a:ext cx="239471" cy="228745"/>
      </dsp:txXfrm>
    </dsp:sp>
    <dsp:sp modelId="{B3428DC6-F358-4872-8E9B-5BB17ACC3BC3}">
      <dsp:nvSpPr>
        <dsp:cNvPr id="0" name=""/>
        <dsp:cNvSpPr/>
      </dsp:nvSpPr>
      <dsp:spPr>
        <a:xfrm>
          <a:off x="5787616" y="2172275"/>
          <a:ext cx="2441983" cy="20187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Evaluator downloads complete data set, creates reports and data charts comparing actuals to targets</a:t>
          </a:r>
        </a:p>
      </dsp:txBody>
      <dsp:txXfrm>
        <a:off x="5846742" y="2231401"/>
        <a:ext cx="2323731" cy="1900475"/>
      </dsp:txXfrm>
    </dsp:sp>
    <dsp:sp modelId="{DCE6C027-AFAB-4FBB-88A0-4DE3A11DF2B3}">
      <dsp:nvSpPr>
        <dsp:cNvPr id="0" name=""/>
        <dsp:cNvSpPr/>
      </dsp:nvSpPr>
      <dsp:spPr>
        <a:xfrm rot="10763989">
          <a:off x="5085727" y="2995782"/>
          <a:ext cx="391280" cy="39911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10800000">
        <a:off x="5203108" y="3074991"/>
        <a:ext cx="273896" cy="239471"/>
      </dsp:txXfrm>
    </dsp:sp>
    <dsp:sp modelId="{AC8B7CAA-F3F3-47A6-942D-ABBA2E85B2D4}">
      <dsp:nvSpPr>
        <dsp:cNvPr id="0" name=""/>
        <dsp:cNvSpPr/>
      </dsp:nvSpPr>
      <dsp:spPr>
        <a:xfrm>
          <a:off x="2817701" y="2084303"/>
          <a:ext cx="2231689" cy="225909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777875">
            <a:lnSpc>
              <a:spcPct val="90000"/>
            </a:lnSpc>
            <a:spcBef>
              <a:spcPct val="0"/>
            </a:spcBef>
            <a:spcAft>
              <a:spcPct val="35000"/>
            </a:spcAft>
            <a:buNone/>
          </a:pPr>
          <a:r>
            <a:rPr lang="en-US" sz="1750" b="1" kern="1200" dirty="0">
              <a:solidFill>
                <a:schemeClr val="bg1"/>
              </a:solidFill>
            </a:rPr>
            <a:t>Reports are submitted to DOL and data charts are presented to stakeholders for review, analysis, and program recommendations</a:t>
          </a:r>
        </a:p>
      </dsp:txBody>
      <dsp:txXfrm>
        <a:off x="2883065" y="2149667"/>
        <a:ext cx="2100961" cy="2128368"/>
      </dsp:txXfrm>
    </dsp:sp>
    <dsp:sp modelId="{EF7444CA-A691-4448-AE80-DA7AAF7B0BC0}">
      <dsp:nvSpPr>
        <dsp:cNvPr id="0" name=""/>
        <dsp:cNvSpPr/>
      </dsp:nvSpPr>
      <dsp:spPr>
        <a:xfrm rot="10700845">
          <a:off x="2405035" y="3054183"/>
          <a:ext cx="291696" cy="39911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10800000">
        <a:off x="2492526" y="3132745"/>
        <a:ext cx="204187" cy="239471"/>
      </dsp:txXfrm>
    </dsp:sp>
    <dsp:sp modelId="{C2267E58-CA20-474B-BF13-9DEE9B2ED35B}">
      <dsp:nvSpPr>
        <dsp:cNvPr id="0" name=""/>
        <dsp:cNvSpPr/>
      </dsp:nvSpPr>
      <dsp:spPr>
        <a:xfrm>
          <a:off x="883" y="2425984"/>
          <a:ext cx="2266677" cy="173726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Implementation </a:t>
          </a:r>
        </a:p>
        <a:p>
          <a:pPr marL="0" lvl="0" indent="0" algn="ctr" defTabSz="800100">
            <a:lnSpc>
              <a:spcPct val="90000"/>
            </a:lnSpc>
            <a:spcBef>
              <a:spcPct val="0"/>
            </a:spcBef>
            <a:spcAft>
              <a:spcPct val="35000"/>
            </a:spcAft>
            <a:buNone/>
          </a:pPr>
          <a:r>
            <a:rPr lang="en-US" sz="1800" b="1" kern="1200" dirty="0">
              <a:solidFill>
                <a:schemeClr val="bg1"/>
              </a:solidFill>
            </a:rPr>
            <a:t>of recommendations </a:t>
          </a:r>
        </a:p>
      </dsp:txBody>
      <dsp:txXfrm>
        <a:off x="51766" y="2476867"/>
        <a:ext cx="2164911" cy="16354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E4018-82BA-4774-90E9-4949CAD82DBF}" type="datetimeFigureOut">
              <a:rPr lang="en-US" smtClean="0"/>
              <a:t>5/2/2018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492D2-08A3-4070-A049-F6EE6ACDDAD1}" type="slidenum">
              <a:rPr lang="en-US" smtClean="0"/>
              <a:t>‹#›</a:t>
            </a:fld>
            <a:endParaRPr lang="en-US" dirty="0"/>
          </a:p>
        </p:txBody>
      </p:sp>
    </p:spTree>
    <p:extLst>
      <p:ext uri="{BB962C8B-B14F-4D97-AF65-F5344CB8AC3E}">
        <p14:creationId xmlns:p14="http://schemas.microsoft.com/office/powerpoint/2010/main" val="1776227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F492D2-08A3-4070-A049-F6EE6ACDDAD1}" type="slidenum">
              <a:rPr lang="en-US" smtClean="0"/>
              <a:t>1</a:t>
            </a:fld>
            <a:endParaRPr lang="en-US" dirty="0"/>
          </a:p>
        </p:txBody>
      </p:sp>
    </p:spTree>
    <p:extLst>
      <p:ext uri="{BB962C8B-B14F-4D97-AF65-F5344CB8AC3E}">
        <p14:creationId xmlns:p14="http://schemas.microsoft.com/office/powerpoint/2010/main" val="3155935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5C0BE2-EA59-4779-AB80-D4E90D8B36CA}" type="slidenum">
              <a:rPr lang="en-US" smtClean="0"/>
              <a:t>38</a:t>
            </a:fld>
            <a:endParaRPr lang="en-US" dirty="0"/>
          </a:p>
        </p:txBody>
      </p:sp>
    </p:spTree>
    <p:extLst>
      <p:ext uri="{BB962C8B-B14F-4D97-AF65-F5344CB8AC3E}">
        <p14:creationId xmlns:p14="http://schemas.microsoft.com/office/powerpoint/2010/main" val="4101063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75B985-CECB-4E50-BE58-A4E25CD01B2F}" type="slidenum">
              <a:rPr lang="en-US" smtClean="0"/>
              <a:t>41</a:t>
            </a:fld>
            <a:endParaRPr lang="en-US" dirty="0"/>
          </a:p>
        </p:txBody>
      </p:sp>
    </p:spTree>
    <p:extLst>
      <p:ext uri="{BB962C8B-B14F-4D97-AF65-F5344CB8AC3E}">
        <p14:creationId xmlns:p14="http://schemas.microsoft.com/office/powerpoint/2010/main" val="4225223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p:txBody>
          <a:bodyPr/>
          <a:lstStyle/>
          <a:p>
            <a:fld id="{637E21B3-77B6-4822-A376-7BE1E2D1A5E9}" type="slidenum">
              <a:rPr lang="en-US" smtClean="0">
                <a:solidFill>
                  <a:prstClr val="black"/>
                </a:solidFill>
              </a:rPr>
              <a:pPr/>
              <a:t>42</a:t>
            </a:fld>
            <a:endParaRPr lang="en-US" dirty="0">
              <a:solidFill>
                <a:prstClr val="black"/>
              </a:solidFill>
            </a:endParaRPr>
          </a:p>
        </p:txBody>
      </p:sp>
      <p:sp>
        <p:nvSpPr>
          <p:cNvPr id="49156" name="Rectangle 3"/>
          <p:cNvSpPr>
            <a:spLocks noGrp="1" noChangeArrowheads="1"/>
          </p:cNvSpPr>
          <p:nvPr>
            <p:ph type="body" idx="1"/>
          </p:nvPr>
        </p:nvSpPr>
        <p:spPr/>
        <p:txBody>
          <a:bodyPr/>
          <a:lstStyle/>
          <a:p>
            <a:endParaRPr lang="en-US" dirty="0"/>
          </a:p>
        </p:txBody>
      </p:sp>
      <p:sp>
        <p:nvSpPr>
          <p:cNvPr id="4" name="Slide Image Placeholder 3"/>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1441524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73FA0-98D0-4FA2-82B1-9FD028D77586}" type="slidenum">
              <a:rPr lang="en-US" smtClean="0"/>
              <a:t>43</a:t>
            </a:fld>
            <a:endParaRPr lang="en-US" dirty="0"/>
          </a:p>
        </p:txBody>
      </p:sp>
    </p:spTree>
    <p:extLst>
      <p:ext uri="{BB962C8B-B14F-4D97-AF65-F5344CB8AC3E}">
        <p14:creationId xmlns:p14="http://schemas.microsoft.com/office/powerpoint/2010/main" val="3616271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5C0BE2-EA59-4779-AB80-D4E90D8B36CA}" type="slidenum">
              <a:rPr lang="en-US" smtClean="0"/>
              <a:t>44</a:t>
            </a:fld>
            <a:endParaRPr lang="en-US" dirty="0"/>
          </a:p>
        </p:txBody>
      </p:sp>
    </p:spTree>
    <p:extLst>
      <p:ext uri="{BB962C8B-B14F-4D97-AF65-F5344CB8AC3E}">
        <p14:creationId xmlns:p14="http://schemas.microsoft.com/office/powerpoint/2010/main" val="835717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75B985-CECB-4E50-BE58-A4E25CD01B2F}" type="slidenum">
              <a:rPr lang="en-US" smtClean="0"/>
              <a:t>45</a:t>
            </a:fld>
            <a:endParaRPr lang="en-US" dirty="0"/>
          </a:p>
        </p:txBody>
      </p:sp>
    </p:spTree>
    <p:extLst>
      <p:ext uri="{BB962C8B-B14F-4D97-AF65-F5344CB8AC3E}">
        <p14:creationId xmlns:p14="http://schemas.microsoft.com/office/powerpoint/2010/main" val="3096856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C10FDE7-1E79-49E6-ABC5-92B142463941}" type="slidenum">
              <a:rPr lang="en-US" smtClean="0"/>
              <a:t>47</a:t>
            </a:fld>
            <a:endParaRPr lang="en-US" dirty="0"/>
          </a:p>
        </p:txBody>
      </p:sp>
    </p:spTree>
    <p:extLst>
      <p:ext uri="{BB962C8B-B14F-4D97-AF65-F5344CB8AC3E}">
        <p14:creationId xmlns:p14="http://schemas.microsoft.com/office/powerpoint/2010/main" val="2432021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51</a:t>
            </a:fld>
            <a:endParaRPr lang="en-US" dirty="0"/>
          </a:p>
        </p:txBody>
      </p:sp>
    </p:spTree>
    <p:extLst>
      <p:ext uri="{BB962C8B-B14F-4D97-AF65-F5344CB8AC3E}">
        <p14:creationId xmlns:p14="http://schemas.microsoft.com/office/powerpoint/2010/main" val="1738984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52</a:t>
            </a:fld>
            <a:endParaRPr lang="en-US" dirty="0"/>
          </a:p>
        </p:txBody>
      </p:sp>
    </p:spTree>
    <p:extLst>
      <p:ext uri="{BB962C8B-B14F-4D97-AF65-F5344CB8AC3E}">
        <p14:creationId xmlns:p14="http://schemas.microsoft.com/office/powerpoint/2010/main" val="4274786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5CA73-AAF8-476E-926A-1AC3BE94A0C5}" type="slidenum">
              <a:rPr lang="en-US" smtClean="0"/>
              <a:t>53</a:t>
            </a:fld>
            <a:endParaRPr lang="en-US" dirty="0"/>
          </a:p>
        </p:txBody>
      </p:sp>
    </p:spTree>
    <p:extLst>
      <p:ext uri="{BB962C8B-B14F-4D97-AF65-F5344CB8AC3E}">
        <p14:creationId xmlns:p14="http://schemas.microsoft.com/office/powerpoint/2010/main" val="304469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2</a:t>
            </a:fld>
            <a:endParaRPr lang="en-US" dirty="0"/>
          </a:p>
        </p:txBody>
      </p:sp>
    </p:spTree>
    <p:extLst>
      <p:ext uri="{BB962C8B-B14F-4D97-AF65-F5344CB8AC3E}">
        <p14:creationId xmlns:p14="http://schemas.microsoft.com/office/powerpoint/2010/main" val="866847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54</a:t>
            </a:fld>
            <a:endParaRPr lang="en-US" dirty="0"/>
          </a:p>
        </p:txBody>
      </p:sp>
    </p:spTree>
    <p:extLst>
      <p:ext uri="{BB962C8B-B14F-4D97-AF65-F5344CB8AC3E}">
        <p14:creationId xmlns:p14="http://schemas.microsoft.com/office/powerpoint/2010/main" val="1954957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3</a:t>
            </a:fld>
            <a:endParaRPr lang="en-US" dirty="0"/>
          </a:p>
        </p:txBody>
      </p:sp>
    </p:spTree>
    <p:extLst>
      <p:ext uri="{BB962C8B-B14F-4D97-AF65-F5344CB8AC3E}">
        <p14:creationId xmlns:p14="http://schemas.microsoft.com/office/powerpoint/2010/main" val="709047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4</a:t>
            </a:fld>
            <a:endParaRPr lang="en-US" dirty="0"/>
          </a:p>
        </p:txBody>
      </p:sp>
    </p:spTree>
    <p:extLst>
      <p:ext uri="{BB962C8B-B14F-4D97-AF65-F5344CB8AC3E}">
        <p14:creationId xmlns:p14="http://schemas.microsoft.com/office/powerpoint/2010/main" val="3077461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5</a:t>
            </a:fld>
            <a:endParaRPr lang="en-US" dirty="0"/>
          </a:p>
        </p:txBody>
      </p:sp>
    </p:spTree>
    <p:extLst>
      <p:ext uri="{BB962C8B-B14F-4D97-AF65-F5344CB8AC3E}">
        <p14:creationId xmlns:p14="http://schemas.microsoft.com/office/powerpoint/2010/main" val="2231815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6</a:t>
            </a:fld>
            <a:endParaRPr lang="en-US" dirty="0"/>
          </a:p>
        </p:txBody>
      </p:sp>
    </p:spTree>
    <p:extLst>
      <p:ext uri="{BB962C8B-B14F-4D97-AF65-F5344CB8AC3E}">
        <p14:creationId xmlns:p14="http://schemas.microsoft.com/office/powerpoint/2010/main" val="3931119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7</a:t>
            </a:fld>
            <a:endParaRPr lang="en-US" dirty="0"/>
          </a:p>
        </p:txBody>
      </p:sp>
    </p:spTree>
    <p:extLst>
      <p:ext uri="{BB962C8B-B14F-4D97-AF65-F5344CB8AC3E}">
        <p14:creationId xmlns:p14="http://schemas.microsoft.com/office/powerpoint/2010/main" val="1888396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8</a:t>
            </a:fld>
            <a:endParaRPr lang="en-US" dirty="0"/>
          </a:p>
        </p:txBody>
      </p:sp>
    </p:spTree>
    <p:extLst>
      <p:ext uri="{BB962C8B-B14F-4D97-AF65-F5344CB8AC3E}">
        <p14:creationId xmlns:p14="http://schemas.microsoft.com/office/powerpoint/2010/main" val="1084193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5CA73-AAF8-476E-926A-1AC3BE94A0C5}" type="slidenum">
              <a:rPr lang="en-US" smtClean="0"/>
              <a:t>31</a:t>
            </a:fld>
            <a:endParaRPr lang="en-US" dirty="0"/>
          </a:p>
        </p:txBody>
      </p:sp>
    </p:spTree>
    <p:extLst>
      <p:ext uri="{BB962C8B-B14F-4D97-AF65-F5344CB8AC3E}">
        <p14:creationId xmlns:p14="http://schemas.microsoft.com/office/powerpoint/2010/main" val="265942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485" y="1327909"/>
            <a:ext cx="7772400" cy="2387600"/>
          </a:xfrm>
        </p:spPr>
        <p:txBody>
          <a:bodyPr anchor="b"/>
          <a:lstStyle>
            <a:lvl1pPr algn="ctr">
              <a:defRPr sz="60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defRPr>
            </a:lvl1pPr>
          </a:lstStyle>
          <a:p>
            <a:r>
              <a:rPr lang="en-US" dirty="0"/>
              <a:t>Click to edit Master title style</a:t>
            </a:r>
          </a:p>
        </p:txBody>
      </p:sp>
      <p:sp>
        <p:nvSpPr>
          <p:cNvPr id="3" name="Subtitle 2"/>
          <p:cNvSpPr>
            <a:spLocks noGrp="1"/>
          </p:cNvSpPr>
          <p:nvPr>
            <p:ph type="subTitle" idx="1"/>
          </p:nvPr>
        </p:nvSpPr>
        <p:spPr>
          <a:xfrm>
            <a:off x="3667885" y="4425121"/>
            <a:ext cx="4572000" cy="1409699"/>
          </a:xfrm>
        </p:spPr>
        <p:txBody>
          <a:bodyPr lIns="182880" anchor="ctr">
            <a:normAutofit/>
          </a:bodyPr>
          <a:lstStyle>
            <a:lvl1pPr marL="0" indent="0" algn="l">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5" name="Group 14"/>
          <p:cNvGrpSpPr>
            <a:grpSpLocks noChangeAspect="1"/>
          </p:cNvGrpSpPr>
          <p:nvPr userDrawn="1"/>
        </p:nvGrpSpPr>
        <p:grpSpPr>
          <a:xfrm>
            <a:off x="8023226" y="2924758"/>
            <a:ext cx="1120774" cy="3933242"/>
            <a:chOff x="8023226" y="2924758"/>
            <a:chExt cx="1120774" cy="3933242"/>
          </a:xfrm>
        </p:grpSpPr>
        <p:sp>
          <p:nvSpPr>
            <p:cNvPr id="14" name="Isosceles Triangle 13"/>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335" y="4512772"/>
            <a:ext cx="2952750" cy="997405"/>
          </a:xfrm>
          <a:prstGeom prst="rect">
            <a:avLst/>
          </a:prstGeom>
        </p:spPr>
      </p:pic>
      <p:grpSp>
        <p:nvGrpSpPr>
          <p:cNvPr id="16" name="Group 15"/>
          <p:cNvGrpSpPr>
            <a:grpSpLocks noChangeAspect="1"/>
          </p:cNvGrpSpPr>
          <p:nvPr userDrawn="1"/>
        </p:nvGrpSpPr>
        <p:grpSpPr>
          <a:xfrm rot="16200000" flipV="1">
            <a:off x="2158718" y="-2158721"/>
            <a:ext cx="1720507" cy="6037943"/>
            <a:chOff x="8150764" y="3372336"/>
            <a:chExt cx="993237" cy="3485664"/>
          </a:xfrm>
        </p:grpSpPr>
        <p:sp>
          <p:nvSpPr>
            <p:cNvPr id="17" name="Isosceles Triangle 16"/>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p:cNvSpPr/>
            <p:nvPr userDrawn="1"/>
          </p:nvSpPr>
          <p:spPr>
            <a:xfrm>
              <a:off x="8255042" y="3738293"/>
              <a:ext cx="888958" cy="3119707"/>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22" name="Picture 21"/>
          <p:cNvPicPr>
            <a:picLocks noChangeAspect="1"/>
          </p:cNvPicPr>
          <p:nvPr userDrawn="1"/>
        </p:nvPicPr>
        <p:blipFill>
          <a:blip r:embed="rId3">
            <a:clrChange>
              <a:clrFrom>
                <a:srgbClr val="231F20"/>
              </a:clrFrom>
              <a:clrTo>
                <a:srgbClr val="231F20">
                  <a:alpha val="0"/>
                </a:srgbClr>
              </a:clrTo>
            </a:clrChange>
            <a:extLst>
              <a:ext uri="{28A0092B-C50C-407E-A947-70E740481C1C}">
                <a14:useLocalDpi xmlns:a14="http://schemas.microsoft.com/office/drawing/2010/main" val="0"/>
              </a:ext>
            </a:extLst>
          </a:blip>
          <a:stretch>
            <a:fillRect/>
          </a:stretch>
        </p:blipFill>
        <p:spPr>
          <a:xfrm>
            <a:off x="467485" y="121812"/>
            <a:ext cx="996650" cy="983981"/>
          </a:xfrm>
          <a:prstGeom prst="rect">
            <a:avLst/>
          </a:prstGeom>
        </p:spPr>
      </p:pic>
      <p:pic>
        <p:nvPicPr>
          <p:cNvPr id="31" name="Picture 3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2324" y="6424484"/>
            <a:ext cx="1890650" cy="228857"/>
          </a:xfrm>
          <a:prstGeom prst="rect">
            <a:avLst/>
          </a:prstGeom>
        </p:spPr>
      </p:pic>
      <p:sp>
        <p:nvSpPr>
          <p:cNvPr id="5"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solidFill>
              </a:defRPr>
            </a:lvl1pPr>
            <a:lvl2pPr marL="457200" indent="0">
              <a:buNone/>
              <a:defRPr/>
            </a:lvl2pPr>
          </a:lstStyle>
          <a:p>
            <a:r>
              <a:rPr lang="en-US" dirty="0"/>
              <a:t>Month ##, 2017</a:t>
            </a:r>
          </a:p>
        </p:txBody>
      </p:sp>
    </p:spTree>
    <p:extLst>
      <p:ext uri="{BB962C8B-B14F-4D97-AF65-F5344CB8AC3E}">
        <p14:creationId xmlns:p14="http://schemas.microsoft.com/office/powerpoint/2010/main" val="758655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0"/>
          </p:nvPr>
        </p:nvSpPr>
        <p:spPr/>
        <p:txBody>
          <a:bodyPr/>
          <a:lstStyle/>
          <a:p>
            <a:fld id="{AB491921-86D7-4D19-B468-237F780283FE}" type="slidenum">
              <a:rPr lang="en-US" smtClean="0"/>
              <a:pPr/>
              <a:t>‹#›</a:t>
            </a:fld>
            <a:endParaRPr lang="en-US" dirty="0"/>
          </a:p>
        </p:txBody>
      </p:sp>
    </p:spTree>
    <p:extLst>
      <p:ext uri="{BB962C8B-B14F-4D97-AF65-F5344CB8AC3E}">
        <p14:creationId xmlns:p14="http://schemas.microsoft.com/office/powerpoint/2010/main" val="2374087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0"/>
          </p:nvPr>
        </p:nvSpPr>
        <p:spPr/>
        <p:txBody>
          <a:bodyPr/>
          <a:lstStyle/>
          <a:p>
            <a:fld id="{AB491921-86D7-4D19-B468-237F780283FE}" type="slidenum">
              <a:rPr lang="en-US" smtClean="0"/>
              <a:pPr/>
              <a:t>‹#›</a:t>
            </a:fld>
            <a:endParaRPr lang="en-US" dirty="0"/>
          </a:p>
        </p:txBody>
      </p:sp>
    </p:spTree>
    <p:extLst>
      <p:ext uri="{BB962C8B-B14F-4D97-AF65-F5344CB8AC3E}">
        <p14:creationId xmlns:p14="http://schemas.microsoft.com/office/powerpoint/2010/main" val="97881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p>
            <a:fld id="{AB491921-86D7-4D19-B468-237F780283FE}" type="slidenum">
              <a:rPr lang="en-US" smtClean="0"/>
              <a:pPr/>
              <a:t>‹#›</a:t>
            </a:fld>
            <a:endParaRPr lang="en-US" dirty="0"/>
          </a:p>
        </p:txBody>
      </p:sp>
    </p:spTree>
    <p:extLst>
      <p:ext uri="{BB962C8B-B14F-4D97-AF65-F5344CB8AC3E}">
        <p14:creationId xmlns:p14="http://schemas.microsoft.com/office/powerpoint/2010/main" val="1670913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B491921-86D7-4D19-B468-237F780283FE}" type="slidenum">
              <a:rPr lang="en-US" smtClean="0"/>
              <a:pPr/>
              <a:t>‹#›</a:t>
            </a:fld>
            <a:endParaRPr lang="en-US" dirty="0"/>
          </a:p>
        </p:txBody>
      </p:sp>
    </p:spTree>
    <p:extLst>
      <p:ext uri="{BB962C8B-B14F-4D97-AF65-F5344CB8AC3E}">
        <p14:creationId xmlns:p14="http://schemas.microsoft.com/office/powerpoint/2010/main" val="2713314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0"/>
          </p:nvPr>
        </p:nvSpPr>
        <p:spPr/>
        <p:txBody>
          <a:bodyPr/>
          <a:lstStyle/>
          <a:p>
            <a:fld id="{AB491921-86D7-4D19-B468-237F780283FE}" type="slidenum">
              <a:rPr lang="en-US" smtClean="0"/>
              <a:pPr/>
              <a:t>‹#›</a:t>
            </a:fld>
            <a:endParaRPr lang="en-US" dirty="0"/>
          </a:p>
        </p:txBody>
      </p:sp>
    </p:spTree>
    <p:extLst>
      <p:ext uri="{BB962C8B-B14F-4D97-AF65-F5344CB8AC3E}">
        <p14:creationId xmlns:p14="http://schemas.microsoft.com/office/powerpoint/2010/main" val="1483802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0"/>
          </p:nvPr>
        </p:nvSpPr>
        <p:spPr/>
        <p:txBody>
          <a:bodyPr/>
          <a:lstStyle/>
          <a:p>
            <a:fld id="{AB491921-86D7-4D19-B468-237F780283FE}" type="slidenum">
              <a:rPr lang="en-US" smtClean="0"/>
              <a:pPr/>
              <a:t>‹#›</a:t>
            </a:fld>
            <a:endParaRPr lang="en-US" dirty="0"/>
          </a:p>
        </p:txBody>
      </p:sp>
    </p:spTree>
    <p:extLst>
      <p:ext uri="{BB962C8B-B14F-4D97-AF65-F5344CB8AC3E}">
        <p14:creationId xmlns:p14="http://schemas.microsoft.com/office/powerpoint/2010/main" val="1741818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dirty="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311528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74320" indent="-274320">
              <a:buClr>
                <a:schemeClr val="accent2"/>
              </a:buClr>
              <a:buSzPct val="110000"/>
              <a:buFont typeface="Arial" panose="020B0604020202020204" pitchFamily="34" charset="0"/>
              <a:buChar char="◦"/>
              <a:defRPr/>
            </a:lvl1pPr>
            <a:lvl2pPr marL="685800" indent="-228600">
              <a:buClr>
                <a:schemeClr val="bg1">
                  <a:lumMod val="65000"/>
                </a:schemeClr>
              </a:buClr>
              <a:buFont typeface="Arial" panose="020B0604020202020204" pitchFamily="34" charset="0"/>
              <a:buChar char="•"/>
              <a:defRPr>
                <a:solidFill>
                  <a:schemeClr val="tx1">
                    <a:lumMod val="90000"/>
                    <a:lumOff val="10000"/>
                  </a:schemeClr>
                </a:solidFill>
              </a:defRPr>
            </a:lvl2pPr>
            <a:lvl3pPr marL="1097280" indent="-182880">
              <a:buClr>
                <a:schemeClr val="accent1"/>
              </a:buClr>
              <a:buSzPct val="110000"/>
              <a:buFont typeface="Wingdings 2" panose="05020102010507070707" pitchFamily="18" charset="2"/>
              <a:buChar char=""/>
              <a:defRPr>
                <a:solidFill>
                  <a:schemeClr val="accent3">
                    <a:lumMod val="90000"/>
                    <a:lumOff val="10000"/>
                  </a:schemeClr>
                </a:solidFill>
              </a:defRPr>
            </a:lvl3pPr>
            <a:lvl4pPr marL="1554480" indent="-182880">
              <a:buClr>
                <a:schemeClr val="accent5"/>
              </a:buClr>
              <a:buFont typeface="Wingdings 2" panose="05020102010507070707" pitchFamily="18" charset="2"/>
              <a:buChar char=""/>
              <a:defRPr>
                <a:solidFill>
                  <a:schemeClr val="accent3">
                    <a:lumMod val="90000"/>
                    <a:lumOff val="10000"/>
                  </a:schemeClr>
                </a:solidFill>
              </a:defRPr>
            </a:lvl4pPr>
            <a:lvl5pPr marL="2011680" indent="-182880">
              <a:buClr>
                <a:schemeClr val="tx1"/>
              </a:buClr>
              <a:buFont typeface="Wingdings 2" panose="05020102010507070707" pitchFamily="18" charset="2"/>
              <a:buChar char=""/>
              <a:defRPr>
                <a:solidFill>
                  <a:schemeClr val="accent3">
                    <a:lumMod val="90000"/>
                    <a:lumOff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400">
                <a:solidFill>
                  <a:schemeClr val="accent3">
                    <a:lumMod val="90000"/>
                    <a:lumOff val="10000"/>
                  </a:schemeClr>
                </a:solidFill>
              </a:defRPr>
            </a:lvl1pPr>
          </a:lstStyle>
          <a:p>
            <a:fld id="{AB491921-86D7-4D19-B468-237F780283FE}" type="slidenum">
              <a:rPr lang="en-US" smtClean="0"/>
              <a:pPr/>
              <a:t>‹#›</a:t>
            </a:fld>
            <a:endParaRPr lang="en-US" dirty="0"/>
          </a:p>
        </p:txBody>
      </p:sp>
    </p:spTree>
    <p:extLst>
      <p:ext uri="{BB962C8B-B14F-4D97-AF65-F5344CB8AC3E}">
        <p14:creationId xmlns:p14="http://schemas.microsoft.com/office/powerpoint/2010/main" val="262618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20040" indent="-320040">
              <a:buClr>
                <a:schemeClr val="accent2"/>
              </a:buClr>
              <a:buSzPct val="90000"/>
              <a:buFont typeface="Wingdings 3" panose="05040102010807070707" pitchFamily="18" charset="2"/>
              <a:buChar char=""/>
              <a:defRPr/>
            </a:lvl1pPr>
            <a:lvl2pPr marL="685800" indent="-228600">
              <a:buClr>
                <a:schemeClr val="bg1">
                  <a:lumMod val="65000"/>
                </a:schemeClr>
              </a:buClr>
              <a:buFont typeface="Arial" panose="020B0604020202020204" pitchFamily="34" charset="0"/>
              <a:buChar char="•"/>
              <a:defRPr>
                <a:solidFill>
                  <a:schemeClr val="tx1">
                    <a:lumMod val="90000"/>
                    <a:lumOff val="10000"/>
                  </a:schemeClr>
                </a:solidFill>
              </a:defRPr>
            </a:lvl2pPr>
            <a:lvl3pPr marL="1097280" indent="-182880">
              <a:buClr>
                <a:schemeClr val="accent1"/>
              </a:buClr>
              <a:buSzPct val="110000"/>
              <a:buFont typeface="Arial" panose="020B0604020202020204" pitchFamily="34" charset="0"/>
              <a:buChar char="◦"/>
              <a:defRPr>
                <a:solidFill>
                  <a:schemeClr val="accent3">
                    <a:lumMod val="90000"/>
                    <a:lumOff val="10000"/>
                  </a:schemeClr>
                </a:solidFill>
              </a:defRPr>
            </a:lvl3pPr>
            <a:lvl4pPr marL="1554480" indent="-182880">
              <a:buClr>
                <a:schemeClr val="accent5"/>
              </a:buClr>
              <a:buFont typeface="Arial" panose="020B0604020202020204" pitchFamily="34" charset="0"/>
              <a:buChar char="◦"/>
              <a:defRPr>
                <a:solidFill>
                  <a:schemeClr val="accent3">
                    <a:lumMod val="90000"/>
                    <a:lumOff val="10000"/>
                  </a:schemeClr>
                </a:solidFill>
              </a:defRPr>
            </a:lvl4pPr>
            <a:lvl5pPr marL="2011680" indent="-182880">
              <a:buClr>
                <a:schemeClr val="tx1"/>
              </a:buClr>
              <a:buFont typeface="Arial" panose="020B0604020202020204" pitchFamily="34" charset="0"/>
              <a:buChar char="◦"/>
              <a:defRPr>
                <a:solidFill>
                  <a:schemeClr val="accent3">
                    <a:lumMod val="90000"/>
                    <a:lumOff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0"/>
          </p:nvPr>
        </p:nvSpPr>
        <p:spPr/>
        <p:txBody>
          <a:bodyPr/>
          <a:lstStyle/>
          <a:p>
            <a:fld id="{AB491921-86D7-4D19-B468-237F780283FE}" type="slidenum">
              <a:rPr lang="en-US" smtClean="0"/>
              <a:pPr/>
              <a:t>‹#›</a:t>
            </a:fld>
            <a:endParaRPr lang="en-US" dirty="0"/>
          </a:p>
        </p:txBody>
      </p:sp>
    </p:spTree>
    <p:extLst>
      <p:ext uri="{BB962C8B-B14F-4D97-AF65-F5344CB8AC3E}">
        <p14:creationId xmlns:p14="http://schemas.microsoft.com/office/powerpoint/2010/main" val="3357073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74320" indent="-274320">
              <a:buClr>
                <a:schemeClr val="accent2"/>
              </a:buClr>
              <a:buSzPct val="101000"/>
              <a:buFont typeface="Wingdings 2" panose="05020102010507070707" pitchFamily="18" charset="2"/>
              <a:buChar char=""/>
              <a:defRPr/>
            </a:lvl1pPr>
            <a:lvl2pPr marL="685800" indent="-228600">
              <a:buClr>
                <a:schemeClr val="bg1">
                  <a:lumMod val="65000"/>
                </a:schemeClr>
              </a:buClr>
              <a:buFont typeface="Wingdings 3" panose="05040102010807070707" pitchFamily="18" charset="2"/>
              <a:buChar char=""/>
              <a:defRPr>
                <a:solidFill>
                  <a:schemeClr val="tx1">
                    <a:lumMod val="90000"/>
                    <a:lumOff val="10000"/>
                  </a:schemeClr>
                </a:solidFill>
              </a:defRPr>
            </a:lvl2pPr>
            <a:lvl3pPr marL="1097280" indent="-182880">
              <a:buClr>
                <a:schemeClr val="accent1"/>
              </a:buClr>
              <a:buSzPct val="110000"/>
              <a:buFont typeface="Wingdings 3" panose="05040102010807070707" pitchFamily="18" charset="2"/>
              <a:buChar char=""/>
              <a:defRPr>
                <a:solidFill>
                  <a:schemeClr val="accent3">
                    <a:lumMod val="90000"/>
                    <a:lumOff val="10000"/>
                  </a:schemeClr>
                </a:solidFill>
              </a:defRPr>
            </a:lvl3pPr>
            <a:lvl4pPr marL="1554480" indent="-182880">
              <a:buClr>
                <a:schemeClr val="accent5"/>
              </a:buClr>
              <a:buFont typeface="Wingdings 3" panose="05040102010807070707" pitchFamily="18" charset="2"/>
              <a:buChar char=""/>
              <a:defRPr>
                <a:solidFill>
                  <a:schemeClr val="accent3">
                    <a:lumMod val="90000"/>
                    <a:lumOff val="10000"/>
                  </a:schemeClr>
                </a:solidFill>
              </a:defRPr>
            </a:lvl4pPr>
            <a:lvl5pPr marL="2011680" indent="-182880">
              <a:buClr>
                <a:schemeClr val="tx1"/>
              </a:buClr>
              <a:buFont typeface="Wingdings 3" panose="05040102010807070707" pitchFamily="18" charset="2"/>
              <a:buChar char=""/>
              <a:defRPr>
                <a:solidFill>
                  <a:schemeClr val="accent3">
                    <a:lumMod val="90000"/>
                    <a:lumOff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0"/>
          </p:nvPr>
        </p:nvSpPr>
        <p:spPr/>
        <p:txBody>
          <a:bodyPr/>
          <a:lstStyle/>
          <a:p>
            <a:fld id="{AB491921-86D7-4D19-B468-237F780283FE}" type="slidenum">
              <a:rPr lang="en-US" smtClean="0"/>
              <a:pPr/>
              <a:t>‹#›</a:t>
            </a:fld>
            <a:endParaRPr lang="en-US" dirty="0"/>
          </a:p>
        </p:txBody>
      </p:sp>
    </p:spTree>
    <p:extLst>
      <p:ext uri="{BB962C8B-B14F-4D97-AF65-F5344CB8AC3E}">
        <p14:creationId xmlns:p14="http://schemas.microsoft.com/office/powerpoint/2010/main" val="124682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20040" indent="-320040">
              <a:buClr>
                <a:schemeClr val="accent2"/>
              </a:buClr>
              <a:buSzPct val="90000"/>
              <a:buFont typeface="Wingdings" panose="05000000000000000000" pitchFamily="2" charset="2"/>
              <a:buChar char=""/>
              <a:defRPr/>
            </a:lvl1pPr>
            <a:lvl2pPr marL="731520" indent="-274320">
              <a:buClr>
                <a:schemeClr val="bg1">
                  <a:lumMod val="65000"/>
                </a:schemeClr>
              </a:buClr>
              <a:buSzPct val="80000"/>
              <a:buFont typeface="Wingdings" panose="05000000000000000000" pitchFamily="2" charset="2"/>
              <a:buChar char=""/>
              <a:defRPr>
                <a:solidFill>
                  <a:schemeClr val="tx1">
                    <a:lumMod val="90000"/>
                    <a:lumOff val="10000"/>
                  </a:schemeClr>
                </a:solidFill>
              </a:defRPr>
            </a:lvl2pPr>
            <a:lvl3pPr marL="1143000" indent="-228600">
              <a:buClr>
                <a:schemeClr val="accent1"/>
              </a:buClr>
              <a:buSzPct val="80000"/>
              <a:buFont typeface="Wingdings" panose="05000000000000000000" pitchFamily="2" charset="2"/>
              <a:buChar char=""/>
              <a:defRPr>
                <a:solidFill>
                  <a:schemeClr val="accent3">
                    <a:lumMod val="90000"/>
                    <a:lumOff val="10000"/>
                  </a:schemeClr>
                </a:solidFill>
              </a:defRPr>
            </a:lvl3pPr>
            <a:lvl4pPr marL="1600200" indent="-228600">
              <a:buClr>
                <a:schemeClr val="accent5"/>
              </a:buClr>
              <a:buSzPct val="80000"/>
              <a:buFont typeface="Wingdings" panose="05000000000000000000" pitchFamily="2" charset="2"/>
              <a:buChar char=""/>
              <a:defRPr>
                <a:solidFill>
                  <a:schemeClr val="accent3">
                    <a:lumMod val="90000"/>
                    <a:lumOff val="10000"/>
                  </a:schemeClr>
                </a:solidFill>
              </a:defRPr>
            </a:lvl4pPr>
            <a:lvl5pPr marL="2057400" indent="-228600">
              <a:buClr>
                <a:schemeClr val="tx1"/>
              </a:buClr>
              <a:buSzPct val="80000"/>
              <a:buFont typeface="Wingdings" panose="05000000000000000000" pitchFamily="2" charset="2"/>
              <a:buChar char=""/>
              <a:defRPr>
                <a:solidFill>
                  <a:schemeClr val="accent3">
                    <a:lumMod val="90000"/>
                    <a:lumOff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0"/>
          </p:nvPr>
        </p:nvSpPr>
        <p:spPr/>
        <p:txBody>
          <a:bodyPr/>
          <a:lstStyle/>
          <a:p>
            <a:fld id="{AB491921-86D7-4D19-B468-237F780283FE}" type="slidenum">
              <a:rPr lang="en-US" smtClean="0"/>
              <a:pPr/>
              <a:t>‹#›</a:t>
            </a:fld>
            <a:endParaRPr lang="en-US" dirty="0"/>
          </a:p>
        </p:txBody>
      </p:sp>
    </p:spTree>
    <p:extLst>
      <p:ext uri="{BB962C8B-B14F-4D97-AF65-F5344CB8AC3E}">
        <p14:creationId xmlns:p14="http://schemas.microsoft.com/office/powerpoint/2010/main" val="1543748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0"/>
          </p:nvPr>
        </p:nvSpPr>
        <p:spPr/>
        <p:txBody>
          <a:bodyPr/>
          <a:lstStyle/>
          <a:p>
            <a:fld id="{AB491921-86D7-4D19-B468-237F780283FE}" type="slidenum">
              <a:rPr lang="en-US" smtClean="0"/>
              <a:pPr/>
              <a:t>‹#›</a:t>
            </a:fld>
            <a:endParaRPr lang="en-US" dirty="0"/>
          </a:p>
        </p:txBody>
      </p:sp>
    </p:spTree>
    <p:extLst>
      <p:ext uri="{BB962C8B-B14F-4D97-AF65-F5344CB8AC3E}">
        <p14:creationId xmlns:p14="http://schemas.microsoft.com/office/powerpoint/2010/main" val="2159263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0"/>
          </p:nvPr>
        </p:nvSpPr>
        <p:spPr/>
        <p:txBody>
          <a:bodyPr/>
          <a:lstStyle/>
          <a:p>
            <a:fld id="{AB491921-86D7-4D19-B468-237F780283FE}" type="slidenum">
              <a:rPr lang="en-US" smtClean="0"/>
              <a:pPr/>
              <a:t>‹#›</a:t>
            </a:fld>
            <a:endParaRPr lang="en-US" dirty="0"/>
          </a:p>
        </p:txBody>
      </p:sp>
    </p:spTree>
    <p:extLst>
      <p:ext uri="{BB962C8B-B14F-4D97-AF65-F5344CB8AC3E}">
        <p14:creationId xmlns:p14="http://schemas.microsoft.com/office/powerpoint/2010/main" val="597657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White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3296" y="6332817"/>
            <a:ext cx="1190641" cy="40218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324" y="6424484"/>
            <a:ext cx="1890650" cy="228857"/>
          </a:xfrm>
          <a:prstGeom prst="rect">
            <a:avLst/>
          </a:prstGeom>
        </p:spPr>
      </p:pic>
      <p:sp>
        <p:nvSpPr>
          <p:cNvPr id="9" name="Slide Number Placeholder 8"/>
          <p:cNvSpPr>
            <a:spLocks noGrp="1"/>
          </p:cNvSpPr>
          <p:nvPr>
            <p:ph type="sldNum" sz="quarter" idx="10"/>
          </p:nvPr>
        </p:nvSpPr>
        <p:spPr/>
        <p:txBody>
          <a:bodyPr/>
          <a:lstStyle/>
          <a:p>
            <a:fld id="{AB491921-86D7-4D19-B468-237F780283FE}" type="slidenum">
              <a:rPr lang="en-US" smtClean="0"/>
              <a:pPr/>
              <a:t>‹#›</a:t>
            </a:fld>
            <a:endParaRPr lang="en-US" dirty="0"/>
          </a:p>
        </p:txBody>
      </p:sp>
    </p:spTree>
    <p:extLst>
      <p:ext uri="{BB962C8B-B14F-4D97-AF65-F5344CB8AC3E}">
        <p14:creationId xmlns:p14="http://schemas.microsoft.com/office/powerpoint/2010/main" val="102327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18"/>
          <p:cNvSpPr/>
          <p:nvPr userDrawn="1"/>
        </p:nvSpPr>
        <p:spPr>
          <a:xfrm>
            <a:off x="1" y="5391633"/>
            <a:ext cx="1476374" cy="1466366"/>
          </a:xfrm>
          <a:custGeom>
            <a:avLst/>
            <a:gdLst>
              <a:gd name="connsiteX0" fmla="*/ 0 w 500063"/>
              <a:gd name="connsiteY0" fmla="*/ 0 h 500063"/>
              <a:gd name="connsiteX1" fmla="*/ 500063 w 500063"/>
              <a:gd name="connsiteY1" fmla="*/ 0 h 500063"/>
              <a:gd name="connsiteX2" fmla="*/ 500063 w 500063"/>
              <a:gd name="connsiteY2" fmla="*/ 500063 h 500063"/>
              <a:gd name="connsiteX3" fmla="*/ 0 w 500063"/>
              <a:gd name="connsiteY3" fmla="*/ 500063 h 500063"/>
              <a:gd name="connsiteX4" fmla="*/ 0 w 500063"/>
              <a:gd name="connsiteY4" fmla="*/ 0 h 500063"/>
              <a:gd name="connsiteX0" fmla="*/ 0 w 702469"/>
              <a:gd name="connsiteY0" fmla="*/ 197644 h 697707"/>
              <a:gd name="connsiteX1" fmla="*/ 702469 w 702469"/>
              <a:gd name="connsiteY1" fmla="*/ 0 h 697707"/>
              <a:gd name="connsiteX2" fmla="*/ 500063 w 702469"/>
              <a:gd name="connsiteY2" fmla="*/ 697707 h 697707"/>
              <a:gd name="connsiteX3" fmla="*/ 0 w 702469"/>
              <a:gd name="connsiteY3" fmla="*/ 697707 h 697707"/>
              <a:gd name="connsiteX4" fmla="*/ 0 w 702469"/>
              <a:gd name="connsiteY4" fmla="*/ 197644 h 697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469" h="697707">
                <a:moveTo>
                  <a:pt x="0" y="197644"/>
                </a:moveTo>
                <a:lnTo>
                  <a:pt x="702469" y="0"/>
                </a:lnTo>
                <a:lnTo>
                  <a:pt x="500063" y="697707"/>
                </a:lnTo>
                <a:lnTo>
                  <a:pt x="0" y="697707"/>
                </a:lnTo>
                <a:lnTo>
                  <a:pt x="0" y="197644"/>
                </a:lnTo>
                <a:close/>
              </a:path>
            </a:pathLst>
          </a:custGeom>
          <a:solidFill>
            <a:schemeClr val="bg1"/>
          </a:solidFill>
          <a:ln>
            <a:noFill/>
          </a:ln>
          <a:effectLst>
            <a:innerShdw blurRad="266700" dist="50800" dir="18900000">
              <a:prstClr val="black">
                <a:alpha val="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7"/>
          <p:cNvSpPr>
            <a:spLocks noGrp="1"/>
          </p:cNvSpPr>
          <p:nvPr>
            <p:ph type="sldNum" sz="quarter" idx="10"/>
          </p:nvPr>
        </p:nvSpPr>
        <p:spPr/>
        <p:txBody>
          <a:bodyPr/>
          <a:lstStyle/>
          <a:p>
            <a:fld id="{AB491921-86D7-4D19-B468-237F780283FE}" type="slidenum">
              <a:rPr lang="en-US" smtClean="0"/>
              <a:pPr/>
              <a:t>‹#›</a:t>
            </a:fld>
            <a:endParaRPr lang="en-US" dirty="0"/>
          </a:p>
        </p:txBody>
      </p:sp>
    </p:spTree>
    <p:extLst>
      <p:ext uri="{BB962C8B-B14F-4D97-AF65-F5344CB8AC3E}">
        <p14:creationId xmlns:p14="http://schemas.microsoft.com/office/powerpoint/2010/main" val="3912581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9" name="Group 18"/>
          <p:cNvGrpSpPr>
            <a:grpSpLocks noChangeAspect="1"/>
          </p:cNvGrpSpPr>
          <p:nvPr userDrawn="1"/>
        </p:nvGrpSpPr>
        <p:grpSpPr>
          <a:xfrm>
            <a:off x="8023226" y="2924758"/>
            <a:ext cx="1120774" cy="3933242"/>
            <a:chOff x="8023226" y="2924758"/>
            <a:chExt cx="1120774" cy="3933242"/>
          </a:xfrm>
        </p:grpSpPr>
        <p:sp>
          <p:nvSpPr>
            <p:cNvPr id="20" name="Isosceles Triangle 19"/>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p:cNvSpPr>
            <a:spLocks noGrp="1"/>
          </p:cNvSpPr>
          <p:nvPr>
            <p:ph type="body" idx="1"/>
          </p:nvPr>
        </p:nvSpPr>
        <p:spPr>
          <a:xfrm>
            <a:off x="571500" y="1825624"/>
            <a:ext cx="7955280" cy="44250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p:cNvGrpSpPr>
            <a:grpSpLocks noChangeAspect="1"/>
          </p:cNvGrpSpPr>
          <p:nvPr userDrawn="1"/>
        </p:nvGrpSpPr>
        <p:grpSpPr>
          <a:xfrm rot="16200000" flipV="1">
            <a:off x="837624" y="-837625"/>
            <a:ext cx="667903" cy="2343153"/>
            <a:chOff x="8023226" y="2924758"/>
            <a:chExt cx="1120774" cy="3933243"/>
          </a:xfrm>
        </p:grpSpPr>
        <p:sp>
          <p:nvSpPr>
            <p:cNvPr id="14" name="Isosceles Triangle 13"/>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Placeholder 1"/>
          <p:cNvSpPr>
            <a:spLocks noGrp="1"/>
          </p:cNvSpPr>
          <p:nvPr>
            <p:ph type="title"/>
          </p:nvPr>
        </p:nvSpPr>
        <p:spPr>
          <a:xfrm>
            <a:off x="571500" y="365127"/>
            <a:ext cx="7955280" cy="1063120"/>
          </a:xfrm>
          <a:prstGeom prst="rect">
            <a:avLst/>
          </a:prstGeom>
        </p:spPr>
        <p:txBody>
          <a:bodyPr vert="horz" lIns="91440" tIns="45720" rIns="91440" bIns="45720" rtlCol="0" anchor="b">
            <a:normAutofit/>
          </a:bodyPr>
          <a:lstStyle/>
          <a:p>
            <a:r>
              <a:rPr lang="en-US" dirty="0"/>
              <a:t>Click to edit Master title style</a:t>
            </a:r>
          </a:p>
        </p:txBody>
      </p:sp>
      <p:pic>
        <p:nvPicPr>
          <p:cNvPr id="9" name="Picture 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783296" y="6332817"/>
            <a:ext cx="1190641" cy="402184"/>
          </a:xfrm>
          <a:prstGeom prst="rect">
            <a:avLst/>
          </a:prstGeom>
        </p:spPr>
      </p:pic>
      <p:sp>
        <p:nvSpPr>
          <p:cNvPr id="6" name="Slide Number Placeholder 5"/>
          <p:cNvSpPr>
            <a:spLocks noGrp="1"/>
          </p:cNvSpPr>
          <p:nvPr>
            <p:ph type="sldNum" sz="quarter" idx="4"/>
          </p:nvPr>
        </p:nvSpPr>
        <p:spPr>
          <a:xfrm>
            <a:off x="8386687" y="6356351"/>
            <a:ext cx="654050" cy="365125"/>
          </a:xfrm>
          <a:prstGeom prst="rect">
            <a:avLst/>
          </a:prstGeom>
        </p:spPr>
        <p:txBody>
          <a:bodyPr vert="horz" lIns="91440" tIns="45720" rIns="91440" bIns="45720" rtlCol="0" anchor="ctr"/>
          <a:lstStyle>
            <a:lvl1pPr algn="r">
              <a:defRPr sz="1400" b="0">
                <a:solidFill>
                  <a:schemeClr val="accent3">
                    <a:lumMod val="90000"/>
                    <a:lumOff val="10000"/>
                  </a:schemeClr>
                </a:solidFill>
              </a:defRPr>
            </a:lvl1pPr>
          </a:lstStyle>
          <a:p>
            <a:fld id="{AB491921-86D7-4D19-B468-237F780283FE}" type="slidenum">
              <a:rPr lang="en-US" smtClean="0"/>
              <a:pPr/>
              <a:t>‹#›</a:t>
            </a:fld>
            <a:endParaRPr lang="en-US" dirty="0"/>
          </a:p>
        </p:txBody>
      </p:sp>
      <p:pic>
        <p:nvPicPr>
          <p:cNvPr id="18" name="Picture 1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52324" y="6424484"/>
            <a:ext cx="1890650" cy="228857"/>
          </a:xfrm>
          <a:prstGeom prst="rect">
            <a:avLst/>
          </a:prstGeom>
        </p:spPr>
      </p:pic>
    </p:spTree>
    <p:extLst>
      <p:ext uri="{BB962C8B-B14F-4D97-AF65-F5344CB8AC3E}">
        <p14:creationId xmlns:p14="http://schemas.microsoft.com/office/powerpoint/2010/main" val="346500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75" r:id="rId4"/>
    <p:sldLayoutId id="2147483674" r:id="rId5"/>
    <p:sldLayoutId id="2147483673" r:id="rId6"/>
    <p:sldLayoutId id="2147483672" r:id="rId7"/>
    <p:sldLayoutId id="2147483670" r:id="rId8"/>
    <p:sldLayoutId id="2147483663" r:id="rId9"/>
    <p:sldLayoutId id="2147483664" r:id="rId10"/>
    <p:sldLayoutId id="2147483665" r:id="rId11"/>
    <p:sldLayoutId id="2147483666" r:id="rId12"/>
    <p:sldLayoutId id="2147483667" r:id="rId13"/>
    <p:sldLayoutId id="2147483668" r:id="rId14"/>
    <p:sldLayoutId id="2147483669" r:id="rId15"/>
    <p:sldLayoutId id="2147483677" r:id="rId16"/>
  </p:sldLayoutIdLst>
  <p:hf hdr="0" ftr="0" dt="0"/>
  <p:txStyles>
    <p:titleStyle>
      <a:lvl1pPr algn="l" defTabSz="914400" rtl="0" eaLnBrk="1" latinLnBrk="0" hangingPunct="1">
        <a:lnSpc>
          <a:spcPct val="90000"/>
        </a:lnSpc>
        <a:spcBef>
          <a:spcPct val="0"/>
        </a:spcBef>
        <a:buNone/>
        <a:defRPr sz="3400" b="1" i="0" u="none" kern="120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Font typeface="Arial" panose="020B0604020202020204" pitchFamily="34" charset="0"/>
        <a:buChar char="•"/>
        <a:defRPr sz="22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sfcc.edu/jdcc-2017-resources/" TargetMode="Externa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jobs.state.nm.us/" TargetMode="Externa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8.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fcc.edu/offices/sun-path-consortium/" TargetMode="Externa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6.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hyperlink" Target="mailto:Waldy.Salazar@state.nm.us" TargetMode="External"/><Relationship Id="rId2" Type="http://schemas.openxmlformats.org/officeDocument/2006/relationships/hyperlink" Target="mailto:Kristen.krell@sfcc.edu" TargetMode="Externa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8.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9.tiff"/><Relationship Id="rId7" Type="http://schemas.openxmlformats.org/officeDocument/2006/relationships/image" Target="../media/image6.jpeg"/><Relationship Id="rId2" Type="http://schemas.openxmlformats.org/officeDocument/2006/relationships/image" Target="../media/image18.tif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tiff"/><Relationship Id="rId4" Type="http://schemas.openxmlformats.org/officeDocument/2006/relationships/image" Target="../media/image20.tiff"/></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6.xml"/><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1.png"/><Relationship Id="rId1" Type="http://schemas.openxmlformats.org/officeDocument/2006/relationships/slideLayout" Target="../slideLayouts/slideLayout11.xml"/><Relationship Id="rId4" Type="http://schemas.openxmlformats.org/officeDocument/2006/relationships/image" Target="../media/image32.jpg"/></Relationships>
</file>

<file path=ppt/slides/_rels/slide4.xml.rels><?xml version="1.0" encoding="UTF-8" standalone="yes"?>
<Relationships xmlns="http://schemas.openxmlformats.org/package/2006/relationships"><Relationship Id="rId8" Type="http://schemas.openxmlformats.org/officeDocument/2006/relationships/hyperlink" Target="https://www.workforcegps.org/events/2018/03/12/15/04/Free-Resources-for-Apprenticeship-Work-based-Learning" TargetMode="External"/><Relationship Id="rId3" Type="http://schemas.openxmlformats.org/officeDocument/2006/relationships/hyperlink" Target="https://www.workforcegps.org/events/2018/01/31/17/47/Make-Industry-Experts-into-Expert-Instructors-to-Increase-Student-Success" TargetMode="External"/><Relationship Id="rId7" Type="http://schemas.openxmlformats.org/officeDocument/2006/relationships/hyperlink" Target="https://www.workforcegps.org/events/2018/03/12/14/25/Sustaining-Grant-funded-Projects-for-Long-term-Succes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workforcegps.org/events/2018/03/12/12/33/Lowering-the-Cost-of-Course-Materials-with-Free-and-Open-Educational-Resources" TargetMode="External"/><Relationship Id="rId5" Type="http://schemas.openxmlformats.org/officeDocument/2006/relationships/hyperlink" Target="https://www.workforcegps.org/events/2018/03/06/15/15/Resources-for-Developmental-Education-Using-Competency-Based-Education-CBE/" TargetMode="External"/><Relationship Id="rId4" Type="http://schemas.openxmlformats.org/officeDocument/2006/relationships/hyperlink" Target="https://cms.workforcegps.org/events/2018/02/16/17/51/Scaling-Career-Pathways-in-Wisconsin" TargetMode="External"/><Relationship Id="rId9" Type="http://schemas.openxmlformats.org/officeDocument/2006/relationships/hyperlink" Target="https://taaccct.workforcegps.org/resources/2018/02/15/20/51/Innovations_Leading_to_Career_Success_Webinar_Serie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png"/><Relationship Id="rId1" Type="http://schemas.openxmlformats.org/officeDocument/2006/relationships/slideLayout" Target="../slideLayouts/slideLayout11.xml"/><Relationship Id="rId6" Type="http://schemas.openxmlformats.org/officeDocument/2006/relationships/image" Target="../media/image6.jpeg"/><Relationship Id="rId5" Type="http://schemas.openxmlformats.org/officeDocument/2006/relationships/image" Target="../media/image35.jpeg"/><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8" Type="http://schemas.openxmlformats.org/officeDocument/2006/relationships/image" Target="../media/image39.png"/><Relationship Id="rId13" Type="http://schemas.microsoft.com/office/2007/relationships/hdphoto" Target="../media/hdphoto5.wdp"/><Relationship Id="rId18" Type="http://schemas.openxmlformats.org/officeDocument/2006/relationships/image" Target="../media/image45.png"/><Relationship Id="rId26" Type="http://schemas.openxmlformats.org/officeDocument/2006/relationships/image" Target="../media/image50.png"/><Relationship Id="rId3" Type="http://schemas.openxmlformats.org/officeDocument/2006/relationships/image" Target="../media/image31.png"/><Relationship Id="rId21" Type="http://schemas.openxmlformats.org/officeDocument/2006/relationships/image" Target="../media/image47.png"/><Relationship Id="rId7" Type="http://schemas.microsoft.com/office/2007/relationships/hdphoto" Target="../media/hdphoto2.wdp"/><Relationship Id="rId12" Type="http://schemas.openxmlformats.org/officeDocument/2006/relationships/image" Target="../media/image41.png"/><Relationship Id="rId17" Type="http://schemas.openxmlformats.org/officeDocument/2006/relationships/image" Target="../media/image44.png"/><Relationship Id="rId25" Type="http://schemas.openxmlformats.org/officeDocument/2006/relationships/image" Target="../media/image49.png"/><Relationship Id="rId2" Type="http://schemas.openxmlformats.org/officeDocument/2006/relationships/notesSlide" Target="../notesSlides/notesSlide12.xml"/><Relationship Id="rId16" Type="http://schemas.microsoft.com/office/2007/relationships/hdphoto" Target="../media/hdphoto6.wdp"/><Relationship Id="rId20" Type="http://schemas.microsoft.com/office/2007/relationships/hdphoto" Target="../media/hdphoto7.wdp"/><Relationship Id="rId29" Type="http://schemas.openxmlformats.org/officeDocument/2006/relationships/image" Target="../media/image52.png"/><Relationship Id="rId1" Type="http://schemas.openxmlformats.org/officeDocument/2006/relationships/slideLayout" Target="../slideLayouts/slideLayout13.xml"/><Relationship Id="rId6" Type="http://schemas.openxmlformats.org/officeDocument/2006/relationships/image" Target="../media/image38.png"/><Relationship Id="rId11" Type="http://schemas.microsoft.com/office/2007/relationships/hdphoto" Target="../media/hdphoto4.wdp"/><Relationship Id="rId24" Type="http://schemas.microsoft.com/office/2007/relationships/hdphoto" Target="../media/hdphoto9.wdp"/><Relationship Id="rId5" Type="http://schemas.microsoft.com/office/2007/relationships/hdphoto" Target="../media/hdphoto1.wdp"/><Relationship Id="rId15" Type="http://schemas.openxmlformats.org/officeDocument/2006/relationships/image" Target="../media/image43.png"/><Relationship Id="rId23" Type="http://schemas.openxmlformats.org/officeDocument/2006/relationships/image" Target="../media/image48.png"/><Relationship Id="rId28" Type="http://schemas.microsoft.com/office/2007/relationships/hdphoto" Target="../media/hdphoto10.wdp"/><Relationship Id="rId10" Type="http://schemas.openxmlformats.org/officeDocument/2006/relationships/image" Target="../media/image40.png"/><Relationship Id="rId19" Type="http://schemas.openxmlformats.org/officeDocument/2006/relationships/image" Target="../media/image46.png"/><Relationship Id="rId31" Type="http://schemas.openxmlformats.org/officeDocument/2006/relationships/image" Target="../media/image6.jpeg"/><Relationship Id="rId4" Type="http://schemas.openxmlformats.org/officeDocument/2006/relationships/image" Target="../media/image37.png"/><Relationship Id="rId9" Type="http://schemas.microsoft.com/office/2007/relationships/hdphoto" Target="../media/hdphoto3.wdp"/><Relationship Id="rId14" Type="http://schemas.openxmlformats.org/officeDocument/2006/relationships/image" Target="../media/image42.jpeg"/><Relationship Id="rId22" Type="http://schemas.microsoft.com/office/2007/relationships/hdphoto" Target="../media/hdphoto8.wdp"/><Relationship Id="rId27" Type="http://schemas.openxmlformats.org/officeDocument/2006/relationships/image" Target="../media/image51.png"/><Relationship Id="rId30" Type="http://schemas.microsoft.com/office/2007/relationships/hdphoto" Target="../media/hdphoto11.wdp"/></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mnscu.edu/college-search/public/military"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55.jpeg"/></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2.wdp"/></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skillscommons.org/handle/taaccct/15165" TargetMode="External"/><Relationship Id="rId2" Type="http://schemas.openxmlformats.org/officeDocument/2006/relationships/hyperlink" Target="https://taaccct.workforcegps.org/resources/2016/07/25/13/22/Resource_TAACCCTSustainabilityToolkit" TargetMode="External"/><Relationship Id="rId1" Type="http://schemas.openxmlformats.org/officeDocument/2006/relationships/slideLayout" Target="../slideLayouts/slideLayout2.xml"/><Relationship Id="rId5" Type="http://schemas.openxmlformats.org/officeDocument/2006/relationships/hyperlink" Target="https://taaccct.workforcegps.org/resources/2018/04/09/17/11/Powerhouse_Partnerships_Community_Colleges_and_Workforce_Boards_Working_Together" TargetMode="External"/><Relationship Id="rId4" Type="http://schemas.openxmlformats.org/officeDocument/2006/relationships/hyperlink" Target="https://taaccct.workforcegps.org/resources/2017/03/28/10/35/TAACCCT_Sustainability_Plans"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8" Type="http://schemas.openxmlformats.org/officeDocument/2006/relationships/hyperlink" Target="https://www.workforcegps.org/events/2018/03/12/15/04/Free-Resources-for-Apprenticeship-Work-based-Learning" TargetMode="External"/><Relationship Id="rId3" Type="http://schemas.openxmlformats.org/officeDocument/2006/relationships/hyperlink" Target="https://www.workforcegps.org/events/2018/01/31/17/47/Make-Industry-Experts-into-Expert-Instructors-to-Increase-Student-Success" TargetMode="External"/><Relationship Id="rId7" Type="http://schemas.openxmlformats.org/officeDocument/2006/relationships/hyperlink" Target="https://www.workforcegps.org/events/2018/03/12/14/25/Sustaining-Grant-funded-Projects-for-Long-term-Succes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workforcegps.org/events/2018/03/12/12/33/Lowering-the-Cost-of-Course-Materials-with-Free-and-Open-Educational-Resources" TargetMode="External"/><Relationship Id="rId5" Type="http://schemas.openxmlformats.org/officeDocument/2006/relationships/hyperlink" Target="https://www.workforcegps.org/events/2018/03/06/15/15/Resources-for-Developmental-Education-Using-Competency-Based-Education-CBE/" TargetMode="External"/><Relationship Id="rId4" Type="http://schemas.openxmlformats.org/officeDocument/2006/relationships/hyperlink" Target="https://cms.workforcegps.org/events/2018/02/16/17/51/Scaling-Career-Pathways-in-Wisconsin" TargetMode="External"/><Relationship Id="rId9" Type="http://schemas.openxmlformats.org/officeDocument/2006/relationships/hyperlink" Target="https://taaccct.workforcegps.org/resources/2018/02/15/20/51/Innovations_Leading_to_Career_Success_Webinar_Serie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Sustaining Grant-funded Projects for Long-term Success</a:t>
            </a:r>
          </a:p>
        </p:txBody>
      </p:sp>
      <p:sp>
        <p:nvSpPr>
          <p:cNvPr id="3" name="Subtitle 2"/>
          <p:cNvSpPr>
            <a:spLocks noGrp="1"/>
          </p:cNvSpPr>
          <p:nvPr>
            <p:ph type="subTitle" idx="1"/>
          </p:nvPr>
        </p:nvSpPr>
        <p:spPr/>
        <p:txBody>
          <a:bodyPr/>
          <a:lstStyle/>
          <a:p>
            <a:r>
              <a:rPr lang="en-US" dirty="0"/>
              <a:t>Innovations Leading to Career Success Webinar Series</a:t>
            </a:r>
          </a:p>
        </p:txBody>
      </p:sp>
      <p:sp>
        <p:nvSpPr>
          <p:cNvPr id="6" name="Text Placeholder 5"/>
          <p:cNvSpPr>
            <a:spLocks noGrp="1"/>
          </p:cNvSpPr>
          <p:nvPr>
            <p:ph type="body" sz="quarter" idx="12"/>
          </p:nvPr>
        </p:nvSpPr>
        <p:spPr>
          <a:xfrm>
            <a:off x="1572974" y="261341"/>
            <a:ext cx="2221861" cy="356956"/>
          </a:xfrm>
        </p:spPr>
        <p:txBody>
          <a:bodyPr/>
          <a:lstStyle/>
          <a:p>
            <a:r>
              <a:rPr lang="en-US" dirty="0"/>
              <a:t>May 2, 2018</a:t>
            </a:r>
          </a:p>
        </p:txBody>
      </p:sp>
      <p:grpSp>
        <p:nvGrpSpPr>
          <p:cNvPr id="5" name="Group 4">
            <a:extLst>
              <a:ext uri="{FF2B5EF4-FFF2-40B4-BE49-F238E27FC236}">
                <a16:creationId xmlns:a16="http://schemas.microsoft.com/office/drawing/2014/main" id="{4B1BB5B0-EA41-4E49-9B59-7F4DA3005BB5}"/>
              </a:ext>
            </a:extLst>
          </p:cNvPr>
          <p:cNvGrpSpPr/>
          <p:nvPr/>
        </p:nvGrpSpPr>
        <p:grpSpPr>
          <a:xfrm>
            <a:off x="6065822" y="5503703"/>
            <a:ext cx="1268724" cy="1341694"/>
            <a:chOff x="4467856" y="4191517"/>
            <a:chExt cx="3724120" cy="3938310"/>
          </a:xfrm>
        </p:grpSpPr>
        <p:pic>
          <p:nvPicPr>
            <p:cNvPr id="7" name="Picture 6">
              <a:extLst>
                <a:ext uri="{FF2B5EF4-FFF2-40B4-BE49-F238E27FC236}">
                  <a16:creationId xmlns:a16="http://schemas.microsoft.com/office/drawing/2014/main" id="{4E0CD275-BC94-4293-B504-346C20E411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27183" y="4191517"/>
              <a:ext cx="2405467" cy="2438400"/>
            </a:xfrm>
            <a:prstGeom prst="rect">
              <a:avLst/>
            </a:prstGeom>
          </p:spPr>
        </p:pic>
        <p:sp>
          <p:nvSpPr>
            <p:cNvPr id="8" name="TextBox 7">
              <a:extLst>
                <a:ext uri="{FF2B5EF4-FFF2-40B4-BE49-F238E27FC236}">
                  <a16:creationId xmlns:a16="http://schemas.microsoft.com/office/drawing/2014/main" id="{35905F46-5BAF-4252-996D-F95138503C4C}"/>
                </a:ext>
              </a:extLst>
            </p:cNvPr>
            <p:cNvSpPr txBox="1"/>
            <p:nvPr/>
          </p:nvSpPr>
          <p:spPr>
            <a:xfrm>
              <a:off x="4467856" y="6639177"/>
              <a:ext cx="3724120" cy="1490650"/>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Office of Career, Technical, and Adult Education</a:t>
              </a:r>
            </a:p>
          </p:txBody>
        </p:sp>
      </p:grpSp>
      <p:grpSp>
        <p:nvGrpSpPr>
          <p:cNvPr id="9" name="Group 8">
            <a:extLst>
              <a:ext uri="{FF2B5EF4-FFF2-40B4-BE49-F238E27FC236}">
                <a16:creationId xmlns:a16="http://schemas.microsoft.com/office/drawing/2014/main" id="{2EA4D9E1-61EB-42CC-A44B-D783BD738453}"/>
              </a:ext>
            </a:extLst>
          </p:cNvPr>
          <p:cNvGrpSpPr/>
          <p:nvPr/>
        </p:nvGrpSpPr>
        <p:grpSpPr>
          <a:xfrm>
            <a:off x="4353685" y="5530091"/>
            <a:ext cx="1100907" cy="1306467"/>
            <a:chOff x="1384005" y="2930994"/>
            <a:chExt cx="3374064" cy="4004064"/>
          </a:xfrm>
        </p:grpSpPr>
        <p:sp>
          <p:nvSpPr>
            <p:cNvPr id="10" name="TextBox 9">
              <a:extLst>
                <a:ext uri="{FF2B5EF4-FFF2-40B4-BE49-F238E27FC236}">
                  <a16:creationId xmlns:a16="http://schemas.microsoft.com/office/drawing/2014/main" id="{631EDBA0-7AE7-4942-A68C-2E2A15BC62EA}"/>
                </a:ext>
              </a:extLst>
            </p:cNvPr>
            <p:cNvSpPr txBox="1"/>
            <p:nvPr/>
          </p:nvSpPr>
          <p:spPr>
            <a:xfrm>
              <a:off x="1384005" y="5378656"/>
              <a:ext cx="3374064" cy="1556402"/>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Employment and Training Administration</a:t>
              </a:r>
            </a:p>
          </p:txBody>
        </p:sp>
        <p:pic>
          <p:nvPicPr>
            <p:cNvPr id="11" name="Picture 10">
              <a:extLst>
                <a:ext uri="{FF2B5EF4-FFF2-40B4-BE49-F238E27FC236}">
                  <a16:creationId xmlns:a16="http://schemas.microsoft.com/office/drawing/2014/main" id="{B634BDB3-C06A-45CD-9CDC-1DE8E6C1437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51837" y="2930994"/>
              <a:ext cx="2438400" cy="2438400"/>
            </a:xfrm>
            <a:prstGeom prst="rect">
              <a:avLst/>
            </a:prstGeom>
          </p:spPr>
        </p:pic>
      </p:grpSp>
    </p:spTree>
    <p:extLst>
      <p:ext uri="{BB962C8B-B14F-4D97-AF65-F5344CB8AC3E}">
        <p14:creationId xmlns:p14="http://schemas.microsoft.com/office/powerpoint/2010/main" val="115261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891976"/>
            <a:ext cx="1955800" cy="96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336" y="317777"/>
            <a:ext cx="9144000" cy="1826643"/>
          </a:xfrm>
        </p:spPr>
        <p:txBody>
          <a:bodyPr>
            <a:normAutofit/>
          </a:bodyPr>
          <a:lstStyle/>
          <a:p>
            <a:pPr algn="r"/>
            <a:r>
              <a:rPr lang="en-US" b="1" dirty="0">
                <a:solidFill>
                  <a:schemeClr val="accent1">
                    <a:lumMod val="75000"/>
                  </a:schemeClr>
                </a:solidFill>
                <a:latin typeface="+mn-lt"/>
              </a:rPr>
              <a:t>New Mexico SUN PATH Consortium: </a:t>
            </a:r>
            <a:br>
              <a:rPr lang="en-US" b="1" dirty="0">
                <a:solidFill>
                  <a:schemeClr val="accent1">
                    <a:lumMod val="75000"/>
                  </a:schemeClr>
                </a:solidFill>
                <a:latin typeface="+mn-lt"/>
              </a:rPr>
            </a:br>
            <a:r>
              <a:rPr lang="en-US" b="1" dirty="0">
                <a:solidFill>
                  <a:schemeClr val="accent2">
                    <a:lumMod val="60000"/>
                    <a:lumOff val="40000"/>
                  </a:schemeClr>
                </a:solidFill>
                <a:latin typeface="+mn-lt"/>
              </a:rPr>
              <a:t>Improving Lives </a:t>
            </a:r>
            <a:br>
              <a:rPr lang="en-US" b="1" dirty="0">
                <a:solidFill>
                  <a:schemeClr val="accent2">
                    <a:lumMod val="60000"/>
                    <a:lumOff val="40000"/>
                  </a:schemeClr>
                </a:solidFill>
                <a:latin typeface="+mn-lt"/>
              </a:rPr>
            </a:br>
            <a:r>
              <a:rPr lang="en-US" b="1" dirty="0">
                <a:solidFill>
                  <a:schemeClr val="accent1">
                    <a:lumMod val="75000"/>
                  </a:schemeClr>
                </a:solidFill>
                <a:latin typeface="+mn-lt"/>
              </a:rPr>
              <a:t>Strengthening Healthcare</a:t>
            </a:r>
            <a:endParaRPr lang="en-US" b="1" dirty="0">
              <a:latin typeface="+mn-lt"/>
            </a:endParaRPr>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6353586" y="2191769"/>
            <a:ext cx="2596998" cy="291726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58554" y="2722317"/>
            <a:ext cx="2681752" cy="263911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5942" y="2258525"/>
            <a:ext cx="2449332" cy="3434694"/>
          </a:xfrm>
          <a:prstGeom prst="rect">
            <a:avLst/>
          </a:prstGeom>
        </p:spPr>
      </p:pic>
      <p:grpSp>
        <p:nvGrpSpPr>
          <p:cNvPr id="15" name="Group 14"/>
          <p:cNvGrpSpPr/>
          <p:nvPr/>
        </p:nvGrpSpPr>
        <p:grpSpPr>
          <a:xfrm>
            <a:off x="218594" y="5847140"/>
            <a:ext cx="8706812" cy="884004"/>
            <a:chOff x="161416" y="5739492"/>
            <a:chExt cx="8706812" cy="884004"/>
          </a:xfrm>
        </p:grpSpPr>
        <p:pic>
          <p:nvPicPr>
            <p:cNvPr id="16" name="Picture 15"/>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6357258" y="5739492"/>
              <a:ext cx="2510970" cy="884004"/>
            </a:xfrm>
            <a:prstGeom prst="rect">
              <a:avLst/>
            </a:prstGeom>
          </p:spPr>
        </p:pic>
        <p:pic>
          <p:nvPicPr>
            <p:cNvPr id="17" name="Picture 1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90775" y="5891976"/>
              <a:ext cx="1521497" cy="731520"/>
            </a:xfrm>
            <a:prstGeom prst="rect">
              <a:avLst/>
            </a:prstGeom>
          </p:spPr>
        </p:pic>
        <p:pic>
          <p:nvPicPr>
            <p:cNvPr id="18"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161416" y="5958732"/>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95293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891976"/>
            <a:ext cx="1955800" cy="96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2407" y="82020"/>
            <a:ext cx="7955280" cy="1063120"/>
          </a:xfrm>
        </p:spPr>
        <p:txBody>
          <a:bodyPr>
            <a:normAutofit/>
          </a:bodyPr>
          <a:lstStyle/>
          <a:p>
            <a:r>
              <a:rPr lang="en-US" sz="3200" dirty="0"/>
              <a:t>NM SUN PATH Goals</a:t>
            </a:r>
          </a:p>
        </p:txBody>
      </p:sp>
      <p:sp>
        <p:nvSpPr>
          <p:cNvPr id="3" name="Subtitle 2"/>
          <p:cNvSpPr>
            <a:spLocks noGrp="1"/>
          </p:cNvSpPr>
          <p:nvPr>
            <p:ph idx="1"/>
          </p:nvPr>
        </p:nvSpPr>
        <p:spPr>
          <a:xfrm>
            <a:off x="442407" y="1364381"/>
            <a:ext cx="8292801" cy="4603000"/>
          </a:xfrm>
        </p:spPr>
        <p:txBody>
          <a:bodyPr>
            <a:normAutofit/>
          </a:bodyPr>
          <a:lstStyle/>
          <a:p>
            <a:pPr marL="514350" indent="-514350" algn="l">
              <a:buAutoNum type="arabicParenBoth"/>
            </a:pPr>
            <a:r>
              <a:rPr lang="en-US" sz="2800" b="1" dirty="0">
                <a:solidFill>
                  <a:schemeClr val="tx1"/>
                </a:solidFill>
              </a:rPr>
              <a:t>Expand</a:t>
            </a:r>
            <a:r>
              <a:rPr lang="en-US" sz="2800" dirty="0">
                <a:solidFill>
                  <a:schemeClr val="tx1"/>
                </a:solidFill>
              </a:rPr>
              <a:t> capacity and systemic improvements in the delivery of healthcare career pathways that align with industry needs; </a:t>
            </a:r>
          </a:p>
          <a:p>
            <a:pPr marL="514350" indent="-514350" algn="l">
              <a:buAutoNum type="arabicParenBoth"/>
            </a:pPr>
            <a:r>
              <a:rPr lang="en-US" sz="2800" b="1" dirty="0">
                <a:solidFill>
                  <a:schemeClr val="tx1"/>
                </a:solidFill>
              </a:rPr>
              <a:t>Increase</a:t>
            </a:r>
            <a:r>
              <a:rPr lang="en-US" sz="2800" dirty="0">
                <a:solidFill>
                  <a:schemeClr val="tx1"/>
                </a:solidFill>
              </a:rPr>
              <a:t> the attainment of degrees, certifications, and industry-recognized credentials; and </a:t>
            </a:r>
          </a:p>
          <a:p>
            <a:pPr marL="514350" indent="-514350" algn="l">
              <a:buAutoNum type="arabicParenBoth"/>
            </a:pPr>
            <a:r>
              <a:rPr lang="en-US" sz="2800" b="1" dirty="0">
                <a:solidFill>
                  <a:schemeClr val="tx1"/>
                </a:solidFill>
              </a:rPr>
              <a:t>Create</a:t>
            </a:r>
            <a:r>
              <a:rPr lang="en-US" sz="2800" dirty="0">
                <a:solidFill>
                  <a:schemeClr val="tx1"/>
                </a:solidFill>
              </a:rPr>
              <a:t> strategic alignment between education and workforce systems, resulting in improved employment outcomes, retention, and average earnings.</a:t>
            </a:r>
          </a:p>
          <a:p>
            <a:endParaRPr lang="en-US" sz="2000" dirty="0">
              <a:solidFill>
                <a:schemeClr val="tx1"/>
              </a:solidFill>
            </a:endParaRPr>
          </a:p>
        </p:txBody>
      </p:sp>
      <p:grpSp>
        <p:nvGrpSpPr>
          <p:cNvPr id="13" name="Group 12"/>
          <p:cNvGrpSpPr/>
          <p:nvPr/>
        </p:nvGrpSpPr>
        <p:grpSpPr>
          <a:xfrm>
            <a:off x="195734" y="5891976"/>
            <a:ext cx="8706812" cy="884004"/>
            <a:chOff x="161416" y="5739492"/>
            <a:chExt cx="8706812" cy="884004"/>
          </a:xfrm>
        </p:grpSpPr>
        <p:pic>
          <p:nvPicPr>
            <p:cNvPr id="14" name="Picture 1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357258" y="5739492"/>
              <a:ext cx="2510970" cy="884004"/>
            </a:xfrm>
            <a:prstGeom prst="rect">
              <a:avLst/>
            </a:prstGeom>
          </p:spPr>
        </p:pic>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90775" y="5891976"/>
              <a:ext cx="1521497" cy="731520"/>
            </a:xfrm>
            <a:prstGeom prst="rect">
              <a:avLst/>
            </a:prstGeom>
          </p:spPr>
        </p:pic>
        <p:pic>
          <p:nvPicPr>
            <p:cNvPr id="16"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61416" y="5958732"/>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144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891976"/>
            <a:ext cx="1955800" cy="96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3166" y="49001"/>
            <a:ext cx="8096474" cy="1063120"/>
          </a:xfrm>
        </p:spPr>
        <p:txBody>
          <a:bodyPr>
            <a:normAutofit/>
          </a:bodyPr>
          <a:lstStyle/>
          <a:p>
            <a:r>
              <a:rPr lang="en-US" sz="3200" dirty="0"/>
              <a:t>The Workforce/College Partnership</a:t>
            </a:r>
          </a:p>
        </p:txBody>
      </p:sp>
      <p:sp>
        <p:nvSpPr>
          <p:cNvPr id="3" name="Subtitle 2"/>
          <p:cNvSpPr>
            <a:spLocks noGrp="1"/>
          </p:cNvSpPr>
          <p:nvPr>
            <p:ph idx="1"/>
          </p:nvPr>
        </p:nvSpPr>
        <p:spPr>
          <a:xfrm>
            <a:off x="453166" y="1221741"/>
            <a:ext cx="8472240" cy="4425027"/>
          </a:xfrm>
        </p:spPr>
        <p:txBody>
          <a:bodyPr>
            <a:noAutofit/>
          </a:bodyPr>
          <a:lstStyle/>
          <a:p>
            <a:pPr algn="l">
              <a:buFont typeface="Wingdings" panose="05000000000000000000" pitchFamily="2" charset="2"/>
              <a:buChar char="§"/>
            </a:pPr>
            <a:r>
              <a:rPr lang="en-US" sz="2200" dirty="0">
                <a:solidFill>
                  <a:schemeClr val="tx1"/>
                </a:solidFill>
              </a:rPr>
              <a:t>SUN PATH contracts with the Department of Workforce Solutions (DWS) to hire, train, and supervise Job Development Career Coaches (JDCC) on each campus</a:t>
            </a:r>
          </a:p>
          <a:p>
            <a:pPr algn="l">
              <a:buFont typeface="Wingdings" panose="05000000000000000000" pitchFamily="2" charset="2"/>
              <a:buChar char="§"/>
            </a:pPr>
            <a:r>
              <a:rPr lang="en-US" sz="2200" dirty="0">
                <a:solidFill>
                  <a:schemeClr val="tx1"/>
                </a:solidFill>
              </a:rPr>
              <a:t>DWS hires a JDCC Manager to provide training and oversight</a:t>
            </a:r>
          </a:p>
          <a:p>
            <a:pPr algn="l">
              <a:buFont typeface="Wingdings" panose="05000000000000000000" pitchFamily="2" charset="2"/>
              <a:buChar char="§"/>
            </a:pPr>
            <a:r>
              <a:rPr lang="en-US" sz="2200" dirty="0">
                <a:solidFill>
                  <a:schemeClr val="tx1"/>
                </a:solidFill>
              </a:rPr>
              <a:t>At least one part-time JDCC is located at each college depending on size</a:t>
            </a:r>
          </a:p>
          <a:p>
            <a:pPr algn="l">
              <a:buFont typeface="Wingdings" panose="05000000000000000000" pitchFamily="2" charset="2"/>
              <a:buChar char="§"/>
            </a:pPr>
            <a:r>
              <a:rPr lang="en-US" sz="2200" dirty="0">
                <a:solidFill>
                  <a:schemeClr val="tx1"/>
                </a:solidFill>
              </a:rPr>
              <a:t>The college provides the office space, phone, and computer</a:t>
            </a:r>
          </a:p>
          <a:p>
            <a:pPr algn="l">
              <a:buFont typeface="Wingdings" panose="05000000000000000000" pitchFamily="2" charset="2"/>
              <a:buChar char="§"/>
            </a:pPr>
            <a:r>
              <a:rPr lang="en-US" sz="2200" dirty="0">
                <a:solidFill>
                  <a:schemeClr val="tx1"/>
                </a:solidFill>
              </a:rPr>
              <a:t>The JDCC becomes a part of the SUN PATH team at each college</a:t>
            </a:r>
          </a:p>
          <a:p>
            <a:pPr algn="l">
              <a:buFont typeface="Wingdings" panose="05000000000000000000" pitchFamily="2" charset="2"/>
              <a:buChar char="§"/>
            </a:pPr>
            <a:r>
              <a:rPr lang="en-US" sz="2200" dirty="0">
                <a:solidFill>
                  <a:schemeClr val="tx1"/>
                </a:solidFill>
              </a:rPr>
              <a:t>Regular communication of JDCC and SUN PATH college staff is key to success! </a:t>
            </a:r>
          </a:p>
        </p:txBody>
      </p:sp>
      <p:grpSp>
        <p:nvGrpSpPr>
          <p:cNvPr id="9" name="Group 8"/>
          <p:cNvGrpSpPr/>
          <p:nvPr/>
        </p:nvGrpSpPr>
        <p:grpSpPr>
          <a:xfrm>
            <a:off x="218594" y="5891976"/>
            <a:ext cx="8706812" cy="884004"/>
            <a:chOff x="161416" y="5739492"/>
            <a:chExt cx="8706812" cy="884004"/>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357258" y="5739492"/>
              <a:ext cx="2510970" cy="884004"/>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90775" y="5891976"/>
              <a:ext cx="1521497" cy="731520"/>
            </a:xfrm>
            <a:prstGeom prst="rect">
              <a:avLst/>
            </a:prstGeom>
          </p:spPr>
        </p:pic>
        <p:pic>
          <p:nvPicPr>
            <p:cNvPr id="12"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61416" y="5958732"/>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90122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891976"/>
            <a:ext cx="1955800" cy="96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68512" y="401361"/>
            <a:ext cx="8803360" cy="799227"/>
          </a:xfrm>
        </p:spPr>
        <p:txBody>
          <a:bodyPr>
            <a:normAutofit/>
          </a:bodyPr>
          <a:lstStyle/>
          <a:p>
            <a:r>
              <a:rPr lang="en-US" dirty="0"/>
              <a:t>Job Development Career Coaches</a:t>
            </a:r>
          </a:p>
        </p:txBody>
      </p:sp>
      <p:sp>
        <p:nvSpPr>
          <p:cNvPr id="4" name="Text Placeholder 3"/>
          <p:cNvSpPr>
            <a:spLocks noGrp="1"/>
          </p:cNvSpPr>
          <p:nvPr>
            <p:ph type="body" sz="half" idx="2"/>
          </p:nvPr>
        </p:nvSpPr>
        <p:spPr>
          <a:xfrm>
            <a:off x="268512" y="1502780"/>
            <a:ext cx="4553028" cy="4389196"/>
          </a:xfrm>
        </p:spPr>
        <p:txBody>
          <a:bodyPr>
            <a:normAutofit fontScale="92500" lnSpcReduction="20000"/>
          </a:bodyPr>
          <a:lstStyle/>
          <a:p>
            <a:pPr marL="342900" lvl="1" indent="-342900">
              <a:buClr>
                <a:srgbClr val="BC5A5C"/>
              </a:buClr>
              <a:buFont typeface="Wingdings" panose="05000000000000000000" pitchFamily="2" charset="2"/>
              <a:buChar char="§"/>
            </a:pPr>
            <a:r>
              <a:rPr lang="en-US" sz="2400" dirty="0">
                <a:solidFill>
                  <a:schemeClr val="tx1"/>
                </a:solidFill>
              </a:rPr>
              <a:t>Provide career readiness workshops Resources: </a:t>
            </a:r>
            <a:r>
              <a:rPr lang="en-US" sz="2400" dirty="0">
                <a:solidFill>
                  <a:schemeClr val="tx1"/>
                </a:solidFill>
                <a:hlinkClick r:id="rId2"/>
              </a:rPr>
              <a:t>https://www.sfcc.edu/jdcc-2017-resources/</a:t>
            </a:r>
            <a:r>
              <a:rPr lang="en-US" sz="2400" dirty="0">
                <a:solidFill>
                  <a:schemeClr val="tx1"/>
                </a:solidFill>
              </a:rPr>
              <a:t> </a:t>
            </a:r>
          </a:p>
          <a:p>
            <a:pPr marL="685800" lvl="1" indent="-228600">
              <a:lnSpc>
                <a:spcPct val="100000"/>
              </a:lnSpc>
              <a:buClr>
                <a:schemeClr val="bg1">
                  <a:lumMod val="65000"/>
                </a:schemeClr>
              </a:buClr>
              <a:buFont typeface="Wingdings 3" panose="05040102010807070707" pitchFamily="18" charset="2"/>
              <a:buChar char=""/>
            </a:pPr>
            <a:r>
              <a:rPr lang="en-US" sz="2400" dirty="0">
                <a:solidFill>
                  <a:schemeClr val="tx1">
                    <a:lumMod val="90000"/>
                    <a:lumOff val="10000"/>
                  </a:schemeClr>
                </a:solidFill>
              </a:rPr>
              <a:t>Resume development</a:t>
            </a:r>
          </a:p>
          <a:p>
            <a:pPr marL="685800" lvl="1" indent="-228600">
              <a:lnSpc>
                <a:spcPct val="100000"/>
              </a:lnSpc>
              <a:buClr>
                <a:schemeClr val="bg1">
                  <a:lumMod val="65000"/>
                </a:schemeClr>
              </a:buClr>
              <a:buFont typeface="Wingdings 3" panose="05040102010807070707" pitchFamily="18" charset="2"/>
              <a:buChar char=""/>
            </a:pPr>
            <a:r>
              <a:rPr lang="en-US" sz="2400" dirty="0">
                <a:solidFill>
                  <a:schemeClr val="tx1">
                    <a:lumMod val="90000"/>
                    <a:lumOff val="10000"/>
                  </a:schemeClr>
                </a:solidFill>
              </a:rPr>
              <a:t>Professionalism training (soft skills)</a:t>
            </a:r>
          </a:p>
          <a:p>
            <a:pPr marL="685800" lvl="1" indent="-228600">
              <a:lnSpc>
                <a:spcPct val="100000"/>
              </a:lnSpc>
              <a:buClr>
                <a:schemeClr val="bg1">
                  <a:lumMod val="65000"/>
                </a:schemeClr>
              </a:buClr>
              <a:buFont typeface="Wingdings 3" panose="05040102010807070707" pitchFamily="18" charset="2"/>
              <a:buChar char=""/>
            </a:pPr>
            <a:r>
              <a:rPr lang="en-US" sz="2400" dirty="0">
                <a:solidFill>
                  <a:schemeClr val="tx1">
                    <a:lumMod val="90000"/>
                    <a:lumOff val="10000"/>
                  </a:schemeClr>
                </a:solidFill>
              </a:rPr>
              <a:t>Graduation checklist </a:t>
            </a:r>
          </a:p>
          <a:p>
            <a:pPr marL="685800" lvl="1" indent="-228600">
              <a:lnSpc>
                <a:spcPct val="100000"/>
              </a:lnSpc>
              <a:buClr>
                <a:schemeClr val="bg1">
                  <a:lumMod val="65000"/>
                </a:schemeClr>
              </a:buClr>
              <a:buFont typeface="Wingdings 3" panose="05040102010807070707" pitchFamily="18" charset="2"/>
              <a:buChar char=""/>
            </a:pPr>
            <a:r>
              <a:rPr lang="en-US" sz="2400" dirty="0">
                <a:solidFill>
                  <a:schemeClr val="tx1">
                    <a:lumMod val="90000"/>
                    <a:lumOff val="10000"/>
                  </a:schemeClr>
                </a:solidFill>
              </a:rPr>
              <a:t>Mock interviews</a:t>
            </a:r>
          </a:p>
          <a:p>
            <a:pPr marL="685800" lvl="1" indent="-228600">
              <a:lnSpc>
                <a:spcPct val="100000"/>
              </a:lnSpc>
              <a:buClr>
                <a:schemeClr val="bg1">
                  <a:lumMod val="65000"/>
                </a:schemeClr>
              </a:buClr>
              <a:buFont typeface="Wingdings 3" panose="05040102010807070707" pitchFamily="18" charset="2"/>
              <a:buChar char=""/>
            </a:pPr>
            <a:r>
              <a:rPr lang="en-US" sz="2400" dirty="0">
                <a:solidFill>
                  <a:schemeClr val="tx1">
                    <a:lumMod val="90000"/>
                    <a:lumOff val="10000"/>
                  </a:schemeClr>
                </a:solidFill>
              </a:rPr>
              <a:t>Organizes job fairs</a:t>
            </a:r>
          </a:p>
          <a:p>
            <a:pPr marL="342900" indent="-342900" algn="l">
              <a:buClr>
                <a:srgbClr val="BC5A5C"/>
              </a:buClr>
              <a:buFont typeface="Wingdings" panose="05000000000000000000" pitchFamily="2" charset="2"/>
              <a:buChar char="§"/>
            </a:pPr>
            <a:r>
              <a:rPr lang="en-US" sz="2400" dirty="0">
                <a:solidFill>
                  <a:schemeClr val="tx1"/>
                </a:solidFill>
              </a:rPr>
              <a:t>Assists with job placement</a:t>
            </a:r>
          </a:p>
          <a:p>
            <a:pPr marL="342900" indent="-342900" algn="l">
              <a:buClr>
                <a:srgbClr val="BC5A5C"/>
              </a:buClr>
              <a:buFont typeface="Wingdings" panose="05000000000000000000" pitchFamily="2" charset="2"/>
              <a:buChar char="§"/>
            </a:pPr>
            <a:r>
              <a:rPr lang="en-US" sz="2400" dirty="0">
                <a:solidFill>
                  <a:schemeClr val="tx1"/>
                </a:solidFill>
              </a:rPr>
              <a:t>Connect with employer partners</a:t>
            </a:r>
          </a:p>
          <a:p>
            <a:pPr marL="285750" indent="-285750" algn="l">
              <a:buFont typeface="Arial" panose="020B0604020202020204" pitchFamily="34" charset="0"/>
              <a:buChar char="•"/>
            </a:pPr>
            <a:endParaRPr lang="en-US" dirty="0">
              <a:solidFill>
                <a:schemeClr val="tx1"/>
              </a:solidFill>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21540" y="1605436"/>
            <a:ext cx="4130146" cy="3010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218594" y="5854822"/>
            <a:ext cx="8706812" cy="884004"/>
            <a:chOff x="161416" y="5739492"/>
            <a:chExt cx="8706812" cy="884004"/>
          </a:xfrm>
        </p:grpSpPr>
        <p:pic>
          <p:nvPicPr>
            <p:cNvPr id="11" name="Picture 10"/>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357258" y="5739492"/>
              <a:ext cx="2510970" cy="884004"/>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90775" y="5891976"/>
              <a:ext cx="1521497" cy="731520"/>
            </a:xfrm>
            <a:prstGeom prst="rect">
              <a:avLst/>
            </a:prstGeom>
          </p:spPr>
        </p:pic>
        <p:pic>
          <p:nvPicPr>
            <p:cNvPr id="1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161416" y="5958732"/>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73381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891976"/>
            <a:ext cx="1955800" cy="96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268511" y="546905"/>
            <a:ext cx="8749757" cy="535531"/>
          </a:xfrm>
          <a:prstGeom prst="rect">
            <a:avLst/>
          </a:prstGeom>
        </p:spPr>
        <p:txBody>
          <a:bodyPr wrap="square">
            <a:spAutoFit/>
          </a:bodyPr>
          <a:lstStyle/>
          <a:p>
            <a:pPr defTabSz="914400">
              <a:lnSpc>
                <a:spcPct val="90000"/>
              </a:lnSpc>
              <a:spcBef>
                <a:spcPct val="0"/>
              </a:spcBef>
            </a:pPr>
            <a:r>
              <a:rPr lang="en-US" sz="32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Leveraging Workforce Partnerships</a:t>
            </a:r>
          </a:p>
        </p:txBody>
      </p:sp>
      <p:sp>
        <p:nvSpPr>
          <p:cNvPr id="4" name="Rectangle 3"/>
          <p:cNvSpPr/>
          <p:nvPr/>
        </p:nvSpPr>
        <p:spPr>
          <a:xfrm>
            <a:off x="268512" y="1457245"/>
            <a:ext cx="4177621" cy="4220643"/>
          </a:xfrm>
          <a:prstGeom prst="rect">
            <a:avLst/>
          </a:prstGeom>
        </p:spPr>
        <p:txBody>
          <a:bodyPr wrap="square">
            <a:spAutoFit/>
          </a:bodyPr>
          <a:lstStyle/>
          <a:p>
            <a:pPr marL="342900" indent="-342900">
              <a:buClr>
                <a:srgbClr val="BC5A5C"/>
              </a:buClr>
              <a:buFont typeface="Wingdings" panose="05000000000000000000" pitchFamily="2" charset="2"/>
              <a:buChar char="§"/>
            </a:pPr>
            <a:r>
              <a:rPr lang="en-US" sz="2400" dirty="0"/>
              <a:t>Workforce Innovation Opportunity Act</a:t>
            </a:r>
          </a:p>
          <a:p>
            <a:pPr marL="685800" lvl="1" indent="-228600" defTabSz="914400">
              <a:lnSpc>
                <a:spcPct val="80000"/>
              </a:lnSpc>
              <a:spcBef>
                <a:spcPts val="800"/>
              </a:spcBef>
              <a:buClr>
                <a:schemeClr val="bg1">
                  <a:lumMod val="65000"/>
                </a:schemeClr>
              </a:buClr>
              <a:buFont typeface="Wingdings 3" panose="05040102010807070707" pitchFamily="18" charset="2"/>
              <a:buChar char=""/>
            </a:pPr>
            <a:r>
              <a:rPr lang="en-US" sz="2200" dirty="0">
                <a:solidFill>
                  <a:schemeClr val="tx1">
                    <a:lumMod val="90000"/>
                    <a:lumOff val="10000"/>
                  </a:schemeClr>
                </a:solidFill>
              </a:rPr>
              <a:t>JDCC’s assist with connecting students with WIOA scholarships</a:t>
            </a:r>
          </a:p>
          <a:p>
            <a:pPr marL="342900" indent="-342900">
              <a:buClr>
                <a:srgbClr val="BC5A5C"/>
              </a:buClr>
              <a:buFont typeface="Wingdings" panose="05000000000000000000" pitchFamily="2" charset="2"/>
              <a:buChar char="§"/>
            </a:pPr>
            <a:r>
              <a:rPr lang="en-US" sz="2400" dirty="0"/>
              <a:t>Regional Workforce Boards</a:t>
            </a:r>
          </a:p>
          <a:p>
            <a:pPr marL="342900" indent="-342900">
              <a:buClr>
                <a:srgbClr val="BC5A5C"/>
              </a:buClr>
              <a:buFont typeface="Wingdings" panose="05000000000000000000" pitchFamily="2" charset="2"/>
              <a:buChar char="§"/>
            </a:pPr>
            <a:r>
              <a:rPr lang="en-US" sz="2400" dirty="0"/>
              <a:t>Trade Adjustment Act/TAA</a:t>
            </a:r>
          </a:p>
          <a:p>
            <a:pPr marL="342900" indent="-342900">
              <a:buClr>
                <a:srgbClr val="BC5A5C"/>
              </a:buClr>
              <a:buFont typeface="Wingdings" panose="05000000000000000000" pitchFamily="2" charset="2"/>
              <a:buChar char="§"/>
            </a:pPr>
            <a:r>
              <a:rPr lang="en-US" sz="2400" dirty="0"/>
              <a:t>Human Service Department, SL Start</a:t>
            </a:r>
          </a:p>
          <a:p>
            <a:endParaRPr lang="en-US" dirty="0"/>
          </a:p>
          <a:p>
            <a:endParaRPr lang="en-US"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15555" y="1552985"/>
            <a:ext cx="4725905" cy="3544429"/>
          </a:xfrm>
          <a:prstGeom prst="rect">
            <a:avLst/>
          </a:prstGeom>
        </p:spPr>
      </p:pic>
      <p:sp>
        <p:nvSpPr>
          <p:cNvPr id="7" name="TextBox 6"/>
          <p:cNvSpPr txBox="1"/>
          <p:nvPr/>
        </p:nvSpPr>
        <p:spPr>
          <a:xfrm>
            <a:off x="4415553" y="5168898"/>
            <a:ext cx="4725908" cy="307777"/>
          </a:xfrm>
          <a:prstGeom prst="rect">
            <a:avLst/>
          </a:prstGeom>
          <a:noFill/>
        </p:spPr>
        <p:txBody>
          <a:bodyPr wrap="square" rtlCol="0">
            <a:spAutoFit/>
          </a:bodyPr>
          <a:lstStyle/>
          <a:p>
            <a:pPr algn="ctr"/>
            <a:r>
              <a:rPr lang="en-US" sz="1400" b="1" dirty="0"/>
              <a:t>Northern Regional SUN PATH Employer Meeting </a:t>
            </a:r>
          </a:p>
        </p:txBody>
      </p:sp>
      <p:grpSp>
        <p:nvGrpSpPr>
          <p:cNvPr id="9" name="Group 8"/>
          <p:cNvGrpSpPr/>
          <p:nvPr/>
        </p:nvGrpSpPr>
        <p:grpSpPr>
          <a:xfrm>
            <a:off x="215918" y="5859836"/>
            <a:ext cx="8706812" cy="884004"/>
            <a:chOff x="161416" y="5739492"/>
            <a:chExt cx="8706812" cy="884004"/>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357258" y="5739492"/>
              <a:ext cx="2510970" cy="884004"/>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90775" y="5891976"/>
              <a:ext cx="1521497" cy="731520"/>
            </a:xfrm>
            <a:prstGeom prst="rect">
              <a:avLst/>
            </a:prstGeom>
          </p:spPr>
        </p:pic>
        <p:pic>
          <p:nvPicPr>
            <p:cNvPr id="14"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61416" y="5958732"/>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72633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891976"/>
            <a:ext cx="1955800" cy="96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txBox="1">
            <a:spLocks/>
          </p:cNvSpPr>
          <p:nvPr/>
        </p:nvSpPr>
        <p:spPr>
          <a:xfrm>
            <a:off x="0" y="335520"/>
            <a:ext cx="9144001" cy="7195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rPr>
              <a:t>The Role of Employer Partners</a:t>
            </a:r>
          </a:p>
        </p:txBody>
      </p:sp>
      <p:sp>
        <p:nvSpPr>
          <p:cNvPr id="3" name="Content Placeholder 2"/>
          <p:cNvSpPr txBox="1">
            <a:spLocks/>
          </p:cNvSpPr>
          <p:nvPr/>
        </p:nvSpPr>
        <p:spPr>
          <a:xfrm>
            <a:off x="268512" y="1248478"/>
            <a:ext cx="3886200" cy="51816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BC5A5C"/>
              </a:buClr>
              <a:buFont typeface="Wingdings" panose="05000000000000000000" pitchFamily="2" charset="2"/>
              <a:buChar char="§"/>
            </a:pPr>
            <a:r>
              <a:rPr lang="en-US" sz="2400" dirty="0"/>
              <a:t>Serving on SUN PATH Statewide Advisory Council and Regional Councils</a:t>
            </a:r>
          </a:p>
          <a:p>
            <a:pPr>
              <a:buClr>
                <a:srgbClr val="BC5A5C"/>
              </a:buClr>
              <a:buFont typeface="Wingdings" panose="05000000000000000000" pitchFamily="2" charset="2"/>
              <a:buChar char="§"/>
            </a:pPr>
            <a:r>
              <a:rPr lang="en-US" sz="2400" dirty="0"/>
              <a:t>Provide input on key skills and competencies needed for relevant job training programs</a:t>
            </a:r>
          </a:p>
          <a:p>
            <a:pPr>
              <a:buClr>
                <a:srgbClr val="BC5A5C"/>
              </a:buClr>
              <a:buFont typeface="Wingdings" panose="05000000000000000000" pitchFamily="2" charset="2"/>
              <a:buChar char="§"/>
            </a:pPr>
            <a:r>
              <a:rPr lang="en-US" sz="2400" dirty="0"/>
              <a:t>Identify healthcare jobs that are in demand</a:t>
            </a:r>
          </a:p>
          <a:p>
            <a:pPr>
              <a:buClr>
                <a:srgbClr val="BC5A5C"/>
              </a:buClr>
              <a:buFont typeface="Wingdings" panose="05000000000000000000" pitchFamily="2" charset="2"/>
              <a:buChar char="§"/>
            </a:pPr>
            <a:r>
              <a:rPr lang="en-US" sz="2400" dirty="0"/>
              <a:t>Offer internship, mock interviews and job placement support</a:t>
            </a:r>
          </a:p>
          <a:p>
            <a:pPr marL="0" indent="0">
              <a:buNone/>
            </a:pPr>
            <a:r>
              <a:rPr lang="en-US" sz="2400" dirty="0"/>
              <a:t> </a:t>
            </a:r>
          </a:p>
        </p:txBody>
      </p:sp>
      <p:pic>
        <p:nvPicPr>
          <p:cNvPr id="7" name="Content Placeholder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216006" y="1248478"/>
            <a:ext cx="4727801" cy="2786648"/>
          </a:xfrm>
          <a:prstGeom prst="rect">
            <a:avLst/>
          </a:prstGeom>
        </p:spPr>
      </p:pic>
      <p:sp>
        <p:nvSpPr>
          <p:cNvPr id="8" name="TextBox 7"/>
          <p:cNvSpPr txBox="1"/>
          <p:nvPr/>
        </p:nvSpPr>
        <p:spPr>
          <a:xfrm>
            <a:off x="4423224" y="4035126"/>
            <a:ext cx="4393423" cy="646331"/>
          </a:xfrm>
          <a:prstGeom prst="rect">
            <a:avLst/>
          </a:prstGeom>
          <a:noFill/>
        </p:spPr>
        <p:txBody>
          <a:bodyPr wrap="square" rtlCol="0">
            <a:spAutoFit/>
          </a:bodyPr>
          <a:lstStyle/>
          <a:p>
            <a:pPr algn="ctr"/>
            <a:r>
              <a:rPr lang="en-US" b="1" dirty="0"/>
              <a:t>Mock interviews with SUN PATH employer partner</a:t>
            </a:r>
          </a:p>
        </p:txBody>
      </p:sp>
      <p:grpSp>
        <p:nvGrpSpPr>
          <p:cNvPr id="13" name="Group 12"/>
          <p:cNvGrpSpPr/>
          <p:nvPr/>
        </p:nvGrpSpPr>
        <p:grpSpPr>
          <a:xfrm>
            <a:off x="218594" y="5891976"/>
            <a:ext cx="8706812" cy="884004"/>
            <a:chOff x="161416" y="5739492"/>
            <a:chExt cx="8706812" cy="884004"/>
          </a:xfrm>
        </p:grpSpPr>
        <p:pic>
          <p:nvPicPr>
            <p:cNvPr id="14" name="Picture 1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357258" y="5739492"/>
              <a:ext cx="2510970" cy="884004"/>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90775" y="5891976"/>
              <a:ext cx="1521497" cy="731520"/>
            </a:xfrm>
            <a:prstGeom prst="rect">
              <a:avLst/>
            </a:prstGeom>
          </p:spPr>
        </p:pic>
        <p:pic>
          <p:nvPicPr>
            <p:cNvPr id="16"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61416" y="5958732"/>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17283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891976"/>
            <a:ext cx="1955800" cy="96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txBox="1">
            <a:spLocks/>
          </p:cNvSpPr>
          <p:nvPr/>
        </p:nvSpPr>
        <p:spPr>
          <a:xfrm>
            <a:off x="-91907" y="274638"/>
            <a:ext cx="9235908"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rPr>
              <a:t>Workforce Online Connection System</a:t>
            </a:r>
          </a:p>
        </p:txBody>
      </p:sp>
      <p:sp>
        <p:nvSpPr>
          <p:cNvPr id="3" name="Content Placeholder 2"/>
          <p:cNvSpPr txBox="1">
            <a:spLocks/>
          </p:cNvSpPr>
          <p:nvPr/>
        </p:nvSpPr>
        <p:spPr>
          <a:xfrm>
            <a:off x="268512" y="1365696"/>
            <a:ext cx="4593774" cy="5257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sz="2000" b="1" dirty="0">
                <a:solidFill>
                  <a:srgbClr val="0099AB"/>
                </a:solidFill>
                <a:hlinkClick r:id="rId2"/>
              </a:rPr>
              <a:t>www.jobs.state.nm.us</a:t>
            </a:r>
            <a:r>
              <a:rPr lang="en-US" sz="2000" b="1" dirty="0">
                <a:solidFill>
                  <a:srgbClr val="0099AB"/>
                </a:solidFill>
              </a:rPr>
              <a:t> </a:t>
            </a:r>
          </a:p>
          <a:p>
            <a:pPr marL="0" indent="0">
              <a:buNone/>
            </a:pPr>
            <a:r>
              <a:rPr lang="en-US" sz="2000" b="1" dirty="0">
                <a:solidFill>
                  <a:prstClr val="black"/>
                </a:solidFill>
              </a:rPr>
              <a:t>This site can be accessed via the internet or at any New Mexico Workforce Connection Center statewide.</a:t>
            </a:r>
          </a:p>
          <a:p>
            <a:pPr>
              <a:buClr>
                <a:srgbClr val="BC5A5C"/>
              </a:buClr>
              <a:buFont typeface="Wingdings" panose="05000000000000000000" pitchFamily="2" charset="2"/>
              <a:buChar char="§"/>
            </a:pPr>
            <a:r>
              <a:rPr lang="en-US" sz="2000" dirty="0">
                <a:solidFill>
                  <a:prstClr val="black"/>
                </a:solidFill>
              </a:rPr>
              <a:t>The site is available in English and Spanish</a:t>
            </a:r>
          </a:p>
          <a:p>
            <a:pPr>
              <a:buClr>
                <a:srgbClr val="BC5A5C"/>
              </a:buClr>
              <a:buFont typeface="Wingdings" panose="05000000000000000000" pitchFamily="2" charset="2"/>
              <a:buChar char="§"/>
            </a:pPr>
            <a:r>
              <a:rPr lang="en-US" sz="2000" dirty="0">
                <a:solidFill>
                  <a:prstClr val="black"/>
                </a:solidFill>
              </a:rPr>
              <a:t>It is the most powerful job searching system in New Mexico</a:t>
            </a:r>
          </a:p>
          <a:p>
            <a:pPr>
              <a:buClr>
                <a:srgbClr val="BC5A5C"/>
              </a:buClr>
              <a:buFont typeface="Wingdings" panose="05000000000000000000" pitchFamily="2" charset="2"/>
              <a:buChar char="§"/>
            </a:pPr>
            <a:r>
              <a:rPr lang="en-US" sz="2000" dirty="0">
                <a:solidFill>
                  <a:prstClr val="black"/>
                </a:solidFill>
              </a:rPr>
              <a:t>The site typically contains over 10,000 jobs daily with new opportunities all the time. </a:t>
            </a:r>
          </a:p>
          <a:p>
            <a:endParaRPr lang="en-US" sz="24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62286" y="1365696"/>
            <a:ext cx="4430746" cy="3387648"/>
          </a:xfrm>
          <a:prstGeom prst="rect">
            <a:avLst/>
          </a:prstGeom>
        </p:spPr>
      </p:pic>
      <p:grpSp>
        <p:nvGrpSpPr>
          <p:cNvPr id="10" name="Group 9"/>
          <p:cNvGrpSpPr/>
          <p:nvPr/>
        </p:nvGrpSpPr>
        <p:grpSpPr>
          <a:xfrm>
            <a:off x="168676" y="5889954"/>
            <a:ext cx="8706812" cy="884004"/>
            <a:chOff x="161416" y="5739492"/>
            <a:chExt cx="8706812" cy="884004"/>
          </a:xfrm>
        </p:grpSpPr>
        <p:pic>
          <p:nvPicPr>
            <p:cNvPr id="11" name="Picture 10"/>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357258" y="5739492"/>
              <a:ext cx="2510970" cy="884004"/>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90775" y="5891976"/>
              <a:ext cx="1521497" cy="731520"/>
            </a:xfrm>
            <a:prstGeom prst="rect">
              <a:avLst/>
            </a:prstGeom>
          </p:spPr>
        </p:pic>
        <p:pic>
          <p:nvPicPr>
            <p:cNvPr id="1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161416" y="5958732"/>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7932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891976"/>
            <a:ext cx="1955800" cy="96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txBox="1">
            <a:spLocks/>
          </p:cNvSpPr>
          <p:nvPr/>
        </p:nvSpPr>
        <p:spPr>
          <a:xfrm>
            <a:off x="0" y="274638"/>
            <a:ext cx="914399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rPr>
              <a:t>Using Labor Market Data</a:t>
            </a:r>
          </a:p>
        </p:txBody>
      </p:sp>
      <p:sp>
        <p:nvSpPr>
          <p:cNvPr id="3" name="Content Placeholder 2"/>
          <p:cNvSpPr txBox="1">
            <a:spLocks/>
          </p:cNvSpPr>
          <p:nvPr/>
        </p:nvSpPr>
        <p:spPr>
          <a:xfrm>
            <a:off x="268511" y="1116826"/>
            <a:ext cx="8875489" cy="42970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BC5A5C"/>
              </a:buClr>
              <a:buFont typeface="Wingdings" panose="05000000000000000000" pitchFamily="2" charset="2"/>
              <a:buChar char="§"/>
            </a:pPr>
            <a:r>
              <a:rPr lang="en-US" sz="2400" b="1" dirty="0"/>
              <a:t>Labor Market Facts </a:t>
            </a:r>
            <a:endParaRPr lang="en-US" sz="2400" dirty="0"/>
          </a:p>
          <a:p>
            <a:pPr lvl="1">
              <a:lnSpc>
                <a:spcPct val="80000"/>
              </a:lnSpc>
              <a:spcBef>
                <a:spcPts val="800"/>
              </a:spcBef>
              <a:buClr>
                <a:schemeClr val="bg1">
                  <a:lumMod val="65000"/>
                </a:schemeClr>
              </a:buClr>
              <a:buFont typeface="Wingdings 3" panose="05040102010807070707" pitchFamily="18" charset="2"/>
              <a:buChar char=""/>
            </a:pPr>
            <a:r>
              <a:rPr lang="en-US" sz="2200" dirty="0">
                <a:solidFill>
                  <a:schemeClr val="tx1">
                    <a:lumMod val="90000"/>
                    <a:lumOff val="10000"/>
                  </a:schemeClr>
                </a:solidFill>
              </a:rPr>
              <a:t>Answers commonly asked questions about the local labor market.</a:t>
            </a:r>
          </a:p>
          <a:p>
            <a:pPr>
              <a:buClr>
                <a:srgbClr val="BC5A5C"/>
              </a:buClr>
              <a:buFont typeface="Wingdings" panose="05000000000000000000" pitchFamily="2" charset="2"/>
              <a:buChar char="§"/>
            </a:pPr>
            <a:r>
              <a:rPr lang="en-US" sz="2400" b="1" dirty="0"/>
              <a:t>Area Profile</a:t>
            </a:r>
          </a:p>
          <a:p>
            <a:pPr lvl="1">
              <a:lnSpc>
                <a:spcPct val="80000"/>
              </a:lnSpc>
              <a:spcBef>
                <a:spcPts val="800"/>
              </a:spcBef>
              <a:buClr>
                <a:schemeClr val="bg1">
                  <a:lumMod val="65000"/>
                </a:schemeClr>
              </a:buClr>
              <a:buFont typeface="Wingdings 3" panose="05040102010807070707" pitchFamily="18" charset="2"/>
              <a:buChar char=""/>
            </a:pPr>
            <a:r>
              <a:rPr lang="en-US" sz="2200" dirty="0">
                <a:solidFill>
                  <a:schemeClr val="tx1">
                    <a:lumMod val="90000"/>
                    <a:lumOff val="10000"/>
                  </a:schemeClr>
                </a:solidFill>
              </a:rPr>
              <a:t>Summary of labor market in a selected area.</a:t>
            </a:r>
          </a:p>
          <a:p>
            <a:pPr>
              <a:buClr>
                <a:srgbClr val="BC5A5C"/>
              </a:buClr>
              <a:buFont typeface="Wingdings" panose="05000000000000000000" pitchFamily="2" charset="2"/>
              <a:buChar char="§"/>
            </a:pPr>
            <a:r>
              <a:rPr lang="en-US" sz="2400" b="1" dirty="0"/>
              <a:t>Industry Profile</a:t>
            </a:r>
          </a:p>
          <a:p>
            <a:pPr lvl="1">
              <a:lnSpc>
                <a:spcPct val="80000"/>
              </a:lnSpc>
              <a:spcBef>
                <a:spcPts val="800"/>
              </a:spcBef>
              <a:buClr>
                <a:schemeClr val="bg1">
                  <a:lumMod val="65000"/>
                </a:schemeClr>
              </a:buClr>
              <a:buFont typeface="Wingdings 3" panose="05040102010807070707" pitchFamily="18" charset="2"/>
              <a:buChar char=""/>
            </a:pPr>
            <a:r>
              <a:rPr lang="en-US" sz="2200" dirty="0">
                <a:solidFill>
                  <a:schemeClr val="tx1">
                    <a:lumMod val="90000"/>
                    <a:lumOff val="10000"/>
                  </a:schemeClr>
                </a:solidFill>
              </a:rPr>
              <a:t>Labor market information on industries in a selected area.</a:t>
            </a:r>
          </a:p>
          <a:p>
            <a:pPr>
              <a:buClr>
                <a:srgbClr val="BC5A5C"/>
              </a:buClr>
              <a:buFont typeface="Wingdings" panose="05000000000000000000" pitchFamily="2" charset="2"/>
              <a:buChar char="§"/>
            </a:pPr>
            <a:r>
              <a:rPr lang="en-US" sz="2400" b="1" dirty="0"/>
              <a:t>Occupational Profile</a:t>
            </a:r>
          </a:p>
          <a:p>
            <a:pPr lvl="1">
              <a:lnSpc>
                <a:spcPct val="80000"/>
              </a:lnSpc>
              <a:spcBef>
                <a:spcPts val="800"/>
              </a:spcBef>
              <a:buClr>
                <a:schemeClr val="bg1">
                  <a:lumMod val="65000"/>
                </a:schemeClr>
              </a:buClr>
              <a:buFont typeface="Wingdings 3" panose="05040102010807070707" pitchFamily="18" charset="2"/>
              <a:buChar char=""/>
            </a:pPr>
            <a:r>
              <a:rPr lang="en-US" sz="2200" dirty="0">
                <a:solidFill>
                  <a:schemeClr val="tx1">
                    <a:lumMod val="90000"/>
                    <a:lumOff val="10000"/>
                  </a:schemeClr>
                </a:solidFill>
              </a:rPr>
              <a:t>Labor market information on occupations in a selected area including wages.</a:t>
            </a:r>
          </a:p>
          <a:p>
            <a:pPr>
              <a:buClr>
                <a:srgbClr val="BC5A5C"/>
              </a:buClr>
              <a:buFont typeface="Wingdings" panose="05000000000000000000" pitchFamily="2" charset="2"/>
              <a:buChar char="§"/>
            </a:pPr>
            <a:r>
              <a:rPr lang="en-US" sz="2400" b="1" dirty="0"/>
              <a:t>Education Profile</a:t>
            </a:r>
          </a:p>
          <a:p>
            <a:pPr lvl="1">
              <a:lnSpc>
                <a:spcPct val="80000"/>
              </a:lnSpc>
              <a:spcBef>
                <a:spcPts val="800"/>
              </a:spcBef>
              <a:buClr>
                <a:schemeClr val="bg1">
                  <a:lumMod val="65000"/>
                </a:schemeClr>
              </a:buClr>
              <a:buFont typeface="Wingdings 3" panose="05040102010807070707" pitchFamily="18" charset="2"/>
              <a:buChar char=""/>
            </a:pPr>
            <a:r>
              <a:rPr lang="en-US" sz="2200" dirty="0">
                <a:solidFill>
                  <a:schemeClr val="tx1">
                    <a:lumMod val="90000"/>
                    <a:lumOff val="10000"/>
                  </a:schemeClr>
                </a:solidFill>
              </a:rPr>
              <a:t>Labor market information on education programs in a selected area.</a:t>
            </a:r>
          </a:p>
          <a:p>
            <a:endParaRPr lang="en-US" sz="2400" dirty="0"/>
          </a:p>
        </p:txBody>
      </p:sp>
      <p:grpSp>
        <p:nvGrpSpPr>
          <p:cNvPr id="9" name="Group 8"/>
          <p:cNvGrpSpPr/>
          <p:nvPr/>
        </p:nvGrpSpPr>
        <p:grpSpPr>
          <a:xfrm>
            <a:off x="218593" y="5891976"/>
            <a:ext cx="8706812" cy="884004"/>
            <a:chOff x="161416" y="5739492"/>
            <a:chExt cx="8706812" cy="884004"/>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357258" y="5739492"/>
              <a:ext cx="2510970" cy="884004"/>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90775" y="5891976"/>
              <a:ext cx="1521497" cy="731520"/>
            </a:xfrm>
            <a:prstGeom prst="rect">
              <a:avLst/>
            </a:prstGeom>
          </p:spPr>
        </p:pic>
        <p:pic>
          <p:nvPicPr>
            <p:cNvPr id="12"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61416" y="5958732"/>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01181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891976"/>
            <a:ext cx="1955800" cy="96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txBox="1">
            <a:spLocks/>
          </p:cNvSpPr>
          <p:nvPr/>
        </p:nvSpPr>
        <p:spPr>
          <a:xfrm>
            <a:off x="-1" y="274638"/>
            <a:ext cx="9144001" cy="81991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rPr>
              <a:t>Sustaining the Innovation</a:t>
            </a:r>
          </a:p>
        </p:txBody>
      </p:sp>
      <p:sp>
        <p:nvSpPr>
          <p:cNvPr id="3" name="Content Placeholder 2"/>
          <p:cNvSpPr txBox="1">
            <a:spLocks/>
          </p:cNvSpPr>
          <p:nvPr/>
        </p:nvSpPr>
        <p:spPr>
          <a:xfrm>
            <a:off x="268512" y="1458885"/>
            <a:ext cx="8875488" cy="4068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BC5A5C"/>
              </a:buClr>
              <a:buFont typeface="Wingdings" panose="05000000000000000000" pitchFamily="2" charset="2"/>
              <a:buChar char="§"/>
            </a:pPr>
            <a:r>
              <a:rPr lang="en-US" dirty="0"/>
              <a:t>New Mexico Department of Workforce Solutions (DWS) has realigned workforce funding to sustain Job Development Career Coaches located on college campuses, after the TAACCCT funds expire. </a:t>
            </a:r>
          </a:p>
          <a:p>
            <a:pPr>
              <a:buClr>
                <a:srgbClr val="BC5A5C"/>
              </a:buClr>
              <a:buFont typeface="Wingdings" panose="05000000000000000000" pitchFamily="2" charset="2"/>
              <a:buChar char="§"/>
            </a:pPr>
            <a:r>
              <a:rPr lang="en-US" dirty="0"/>
              <a:t>Colleges have agreed to provide office space for the workforce employee.  </a:t>
            </a:r>
          </a:p>
          <a:p>
            <a:pPr>
              <a:buClr>
                <a:srgbClr val="BC5A5C"/>
              </a:buClr>
              <a:buFont typeface="Wingdings" panose="05000000000000000000" pitchFamily="2" charset="2"/>
              <a:buChar char="§"/>
            </a:pPr>
            <a:r>
              <a:rPr lang="en-US" dirty="0"/>
              <a:t>JDCC’s will continue to integrate into the college campus after the grant.  </a:t>
            </a:r>
          </a:p>
          <a:p>
            <a:pPr marL="0" indent="0">
              <a:buNone/>
            </a:pPr>
            <a:endParaRPr lang="en-US" sz="2400" dirty="0"/>
          </a:p>
          <a:p>
            <a:endParaRPr lang="en-US" sz="2400" dirty="0"/>
          </a:p>
        </p:txBody>
      </p:sp>
      <p:grpSp>
        <p:nvGrpSpPr>
          <p:cNvPr id="9" name="Group 8"/>
          <p:cNvGrpSpPr/>
          <p:nvPr/>
        </p:nvGrpSpPr>
        <p:grpSpPr>
          <a:xfrm>
            <a:off x="218593" y="5848627"/>
            <a:ext cx="8706812" cy="884004"/>
            <a:chOff x="161416" y="5739492"/>
            <a:chExt cx="8706812" cy="884004"/>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357258" y="5739492"/>
              <a:ext cx="2510970" cy="884004"/>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90775" y="5891976"/>
              <a:ext cx="1521497" cy="731520"/>
            </a:xfrm>
            <a:prstGeom prst="rect">
              <a:avLst/>
            </a:prstGeom>
          </p:spPr>
        </p:pic>
        <p:pic>
          <p:nvPicPr>
            <p:cNvPr id="12"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61416" y="5958732"/>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7822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891976"/>
            <a:ext cx="1955800" cy="96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txBox="1">
            <a:spLocks/>
          </p:cNvSpPr>
          <p:nvPr/>
        </p:nvSpPr>
        <p:spPr>
          <a:xfrm>
            <a:off x="1333542" y="187554"/>
            <a:ext cx="6476917" cy="5381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rPr>
              <a:t>Data Collection, Analysis, Evaluation and Reporting</a:t>
            </a:r>
          </a:p>
        </p:txBody>
      </p:sp>
      <p:graphicFrame>
        <p:nvGraphicFramePr>
          <p:cNvPr id="3" name="Content Placeholder 5"/>
          <p:cNvGraphicFramePr>
            <a:graphicFrameLocks/>
          </p:cNvGraphicFramePr>
          <p:nvPr>
            <p:extLst/>
          </p:nvPr>
        </p:nvGraphicFramePr>
        <p:xfrm>
          <a:off x="457200" y="125706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p:nvPr/>
        </p:nvGrpSpPr>
        <p:grpSpPr>
          <a:xfrm>
            <a:off x="218594" y="5857830"/>
            <a:ext cx="8706812" cy="884004"/>
            <a:chOff x="161416" y="5739492"/>
            <a:chExt cx="8706812" cy="884004"/>
          </a:xfrm>
        </p:grpSpPr>
        <p:pic>
          <p:nvPicPr>
            <p:cNvPr id="10" name="Picture 9"/>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6357258" y="5739492"/>
              <a:ext cx="2510970" cy="884004"/>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490775" y="5891976"/>
              <a:ext cx="1521497" cy="731520"/>
            </a:xfrm>
            <a:prstGeom prst="rect">
              <a:avLst/>
            </a:prstGeom>
          </p:spPr>
        </p:pic>
        <p:pic>
          <p:nvPicPr>
            <p:cNvPr id="12"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auto">
            <a:xfrm>
              <a:off x="161416" y="5958732"/>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9342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819174"/>
            <a:ext cx="8229600" cy="3312224"/>
          </a:xfrm>
        </p:spPr>
        <p:txBody>
          <a:bodyPr>
            <a:noAutofit/>
          </a:bodyPr>
          <a:lstStyle/>
          <a:p>
            <a:pPr marL="0" indent="0">
              <a:lnSpc>
                <a:spcPct val="100000"/>
              </a:lnSpc>
              <a:buClr>
                <a:schemeClr val="tx2"/>
              </a:buClr>
              <a:buNone/>
            </a:pPr>
            <a:r>
              <a:rPr lang="en-US" b="1" dirty="0">
                <a:latin typeface="Arial" panose="020B0604020202020204" pitchFamily="34" charset="0"/>
                <a:cs typeface="Arial" panose="020B0604020202020204" pitchFamily="34" charset="0"/>
              </a:rPr>
              <a:t>Cheryl Martin</a:t>
            </a:r>
            <a:r>
              <a:rPr lang="en-US" dirty="0">
                <a:latin typeface="Arial" panose="020B0604020202020204" pitchFamily="34" charset="0"/>
                <a:cs typeface="Arial" panose="020B0604020202020204" pitchFamily="34" charset="0"/>
              </a:rPr>
              <a:t>, TAACCCT Program Manager, Division of Strategic Investments, Employment and Training Administration, U.S. Department of Labor</a:t>
            </a:r>
          </a:p>
          <a:p>
            <a:pPr marL="0" indent="0">
              <a:lnSpc>
                <a:spcPct val="100000"/>
              </a:lnSpc>
              <a:spcBef>
                <a:spcPts val="2400"/>
              </a:spcBef>
              <a:buClr>
                <a:schemeClr val="tx2"/>
              </a:buClr>
              <a:buNone/>
            </a:pPr>
            <a:r>
              <a:rPr lang="en-US" b="1" dirty="0">
                <a:latin typeface="Arial" panose="020B0604020202020204" pitchFamily="34" charset="0"/>
                <a:cs typeface="Arial" panose="020B0604020202020204" pitchFamily="34" charset="0"/>
              </a:rPr>
              <a:t>Erin Berg</a:t>
            </a:r>
            <a:r>
              <a:rPr lang="en-US" dirty="0">
                <a:latin typeface="Arial" panose="020B0604020202020204" pitchFamily="34" charset="0"/>
                <a:cs typeface="Arial" panose="020B0604020202020204" pitchFamily="34" charset="0"/>
              </a:rPr>
              <a:t>,</a:t>
            </a:r>
            <a:r>
              <a:rPr lang="en-US" dirty="0"/>
              <a:t> Community College Program Specialist, Office of Career, Technical, and Adult Education, U.S. Department of Education</a:t>
            </a:r>
            <a:endParaRPr lang="en-US" sz="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5613" y="763792"/>
            <a:ext cx="8042276" cy="735940"/>
          </a:xfrm>
        </p:spPr>
        <p:txBody>
          <a:bodyPr>
            <a:normAutofit/>
          </a:bodyPr>
          <a:lstStyle/>
          <a:p>
            <a:r>
              <a:rPr lang="en-US" sz="3200" dirty="0"/>
              <a:t>Moderators</a:t>
            </a:r>
          </a:p>
        </p:txBody>
      </p:sp>
      <p:sp>
        <p:nvSpPr>
          <p:cNvPr id="6" name="Slide Number Placeholder 5">
            <a:extLst>
              <a:ext uri="{FF2B5EF4-FFF2-40B4-BE49-F238E27FC236}">
                <a16:creationId xmlns:a16="http://schemas.microsoft.com/office/drawing/2014/main" id="{80D8D0FE-3928-4699-9461-33C244D33648}"/>
              </a:ext>
            </a:extLst>
          </p:cNvPr>
          <p:cNvSpPr>
            <a:spLocks noGrp="1"/>
          </p:cNvSpPr>
          <p:nvPr>
            <p:ph type="sldNum" sz="quarter" idx="12"/>
          </p:nvPr>
        </p:nvSpPr>
        <p:spPr/>
        <p:txBody>
          <a:bodyPr/>
          <a:lstStyle/>
          <a:p>
            <a:fld id="{AB491921-86D7-4D19-B468-237F780283FE}" type="slidenum">
              <a:rPr lang="en-US" smtClean="0"/>
              <a:pPr/>
              <a:t>2</a:t>
            </a:fld>
            <a:endParaRPr lang="en-US" dirty="0"/>
          </a:p>
        </p:txBody>
      </p:sp>
    </p:spTree>
    <p:extLst>
      <p:ext uri="{BB962C8B-B14F-4D97-AF65-F5344CB8AC3E}">
        <p14:creationId xmlns:p14="http://schemas.microsoft.com/office/powerpoint/2010/main" val="947312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891976"/>
            <a:ext cx="1955800" cy="96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126381" y="426646"/>
            <a:ext cx="8612459" cy="7575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latin typeface="+mn-lt"/>
            </a:endParaRPr>
          </a:p>
        </p:txBody>
      </p:sp>
      <p:sp>
        <p:nvSpPr>
          <p:cNvPr id="6" name="Title 1"/>
          <p:cNvSpPr txBox="1">
            <a:spLocks/>
          </p:cNvSpPr>
          <p:nvPr/>
        </p:nvSpPr>
        <p:spPr>
          <a:xfrm>
            <a:off x="278775" y="303982"/>
            <a:ext cx="8738843" cy="880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rPr>
              <a:t>SUN PATH Performance Outcomes </a:t>
            </a:r>
          </a:p>
          <a:p>
            <a:pPr algn="ctr"/>
            <a:r>
              <a:rPr lang="en-US" sz="1400" dirty="0">
                <a:solidFill>
                  <a:schemeClr val="accent1"/>
                </a:solidFill>
                <a:latin typeface="+mn-lt"/>
                <a:hlinkClick r:id="rId2"/>
              </a:rPr>
              <a:t>To access all SUN PATH Program Outcomes Dashboards: https://www.sfcc.edu/offices/sun-path-consortium/</a:t>
            </a:r>
            <a:r>
              <a:rPr lang="en-US" sz="1400" dirty="0">
                <a:solidFill>
                  <a:schemeClr val="accent1"/>
                </a:solidFill>
                <a:latin typeface="+mn-lt"/>
              </a:rPr>
              <a:t> </a:t>
            </a:r>
          </a:p>
        </p:txBody>
      </p:sp>
      <p:grpSp>
        <p:nvGrpSpPr>
          <p:cNvPr id="10" name="Group 9"/>
          <p:cNvGrpSpPr/>
          <p:nvPr/>
        </p:nvGrpSpPr>
        <p:grpSpPr>
          <a:xfrm>
            <a:off x="218594" y="5857830"/>
            <a:ext cx="8706812" cy="884004"/>
            <a:chOff x="161416" y="5739492"/>
            <a:chExt cx="8706812" cy="884004"/>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357258" y="5739492"/>
              <a:ext cx="2510970" cy="884004"/>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90775" y="5891976"/>
              <a:ext cx="1521497" cy="731520"/>
            </a:xfrm>
            <a:prstGeom prst="rect">
              <a:avLst/>
            </a:prstGeom>
          </p:spPr>
        </p:pic>
        <p:pic>
          <p:nvPicPr>
            <p:cNvPr id="15"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61416" y="5958732"/>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pic>
        <p:nvPicPr>
          <p:cNvPr id="3" name="Content Placeholder 2"/>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51353" y="1319568"/>
            <a:ext cx="8008935" cy="4555334"/>
          </a:xfrm>
        </p:spPr>
      </p:pic>
    </p:spTree>
    <p:extLst>
      <p:ext uri="{BB962C8B-B14F-4D97-AF65-F5344CB8AC3E}">
        <p14:creationId xmlns:p14="http://schemas.microsoft.com/office/powerpoint/2010/main" val="1021049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891976"/>
            <a:ext cx="1955800" cy="96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txBox="1">
            <a:spLocks/>
          </p:cNvSpPr>
          <p:nvPr/>
        </p:nvSpPr>
        <p:spPr>
          <a:xfrm>
            <a:off x="300366" y="457201"/>
            <a:ext cx="8536008" cy="11430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rPr>
              <a:t>Essential Components of a </a:t>
            </a:r>
          </a:p>
          <a:p>
            <a:r>
              <a: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rPr>
              <a:t>High Performing Collaboration </a:t>
            </a:r>
          </a:p>
        </p:txBody>
      </p:sp>
      <p:sp>
        <p:nvSpPr>
          <p:cNvPr id="3" name="Content Placeholder 2"/>
          <p:cNvSpPr txBox="1">
            <a:spLocks/>
          </p:cNvSpPr>
          <p:nvPr/>
        </p:nvSpPr>
        <p:spPr>
          <a:xfrm>
            <a:off x="268512" y="1600201"/>
            <a:ext cx="8599716"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BC5A5C"/>
              </a:buClr>
              <a:buFont typeface="Wingdings" panose="05000000000000000000" pitchFamily="2" charset="2"/>
              <a:buChar char="§"/>
            </a:pPr>
            <a:r>
              <a:rPr lang="en-US" sz="2000" dirty="0"/>
              <a:t>Structure the system for success</a:t>
            </a:r>
          </a:p>
          <a:p>
            <a:pPr>
              <a:buClr>
                <a:srgbClr val="BC5A5C"/>
              </a:buClr>
              <a:buFont typeface="Wingdings" panose="05000000000000000000" pitchFamily="2" charset="2"/>
              <a:buChar char="§"/>
            </a:pPr>
            <a:r>
              <a:rPr lang="en-US" sz="2000" dirty="0"/>
              <a:t>Individual and distributed leadership that inspires </a:t>
            </a:r>
          </a:p>
          <a:p>
            <a:pPr>
              <a:buClr>
                <a:srgbClr val="BC5A5C"/>
              </a:buClr>
              <a:buFont typeface="Wingdings" panose="05000000000000000000" pitchFamily="2" charset="2"/>
              <a:buChar char="§"/>
            </a:pPr>
            <a:r>
              <a:rPr lang="en-US" sz="2000" dirty="0"/>
              <a:t>Set a clear vision and generate enthusiasm for it</a:t>
            </a:r>
          </a:p>
          <a:p>
            <a:pPr>
              <a:buClr>
                <a:srgbClr val="BC5A5C"/>
              </a:buClr>
              <a:buFont typeface="Wingdings" panose="05000000000000000000" pitchFamily="2" charset="2"/>
              <a:buChar char="§"/>
            </a:pPr>
            <a:r>
              <a:rPr lang="en-US" sz="2000" dirty="0"/>
              <a:t>Clear direction and communication about the goals and strategies to achieve excellence</a:t>
            </a:r>
          </a:p>
          <a:p>
            <a:pPr>
              <a:buClr>
                <a:srgbClr val="BC5A5C"/>
              </a:buClr>
              <a:buFont typeface="Wingdings" panose="05000000000000000000" pitchFamily="2" charset="2"/>
              <a:buChar char="§"/>
            </a:pPr>
            <a:r>
              <a:rPr lang="en-US" sz="2000" dirty="0"/>
              <a:t>Creating a culture of trust and support </a:t>
            </a:r>
          </a:p>
          <a:p>
            <a:pPr>
              <a:buClr>
                <a:srgbClr val="BC5A5C"/>
              </a:buClr>
              <a:buFont typeface="Wingdings" panose="05000000000000000000" pitchFamily="2" charset="2"/>
              <a:buChar char="§"/>
            </a:pPr>
            <a:r>
              <a:rPr lang="en-US" sz="2000" dirty="0"/>
              <a:t>“Love your employees” and provide honest feedback</a:t>
            </a:r>
          </a:p>
          <a:p>
            <a:pPr>
              <a:buClr>
                <a:srgbClr val="BC5A5C"/>
              </a:buClr>
              <a:buFont typeface="Wingdings" panose="05000000000000000000" pitchFamily="2" charset="2"/>
              <a:buChar char="§"/>
            </a:pPr>
            <a:r>
              <a:rPr lang="en-US" sz="2000" dirty="0"/>
              <a:t>Always stay student centered</a:t>
            </a:r>
          </a:p>
          <a:p>
            <a:pPr>
              <a:buClr>
                <a:srgbClr val="BC5A5C"/>
              </a:buClr>
              <a:buFont typeface="Wingdings" panose="05000000000000000000" pitchFamily="2" charset="2"/>
              <a:buChar char="§"/>
            </a:pPr>
            <a:r>
              <a:rPr lang="en-US" sz="2000" dirty="0"/>
              <a:t>Clear systems to measure, analyze, and manage results</a:t>
            </a:r>
          </a:p>
          <a:p>
            <a:pPr>
              <a:buClr>
                <a:srgbClr val="BC5A5C"/>
              </a:buClr>
              <a:buFont typeface="Wingdings" panose="05000000000000000000" pitchFamily="2" charset="2"/>
              <a:buChar char="§"/>
            </a:pPr>
            <a:r>
              <a:rPr lang="en-US" sz="2000" dirty="0"/>
              <a:t>Take time for fun, humor, and celebration!  </a:t>
            </a:r>
          </a:p>
          <a:p>
            <a:endParaRPr lang="en-US" sz="2000" dirty="0"/>
          </a:p>
          <a:p>
            <a:endParaRPr lang="en-US" sz="2000" dirty="0"/>
          </a:p>
          <a:p>
            <a:endParaRPr lang="en-US" sz="2000" dirty="0"/>
          </a:p>
          <a:p>
            <a:endParaRPr lang="en-US" sz="2000" dirty="0"/>
          </a:p>
        </p:txBody>
      </p:sp>
      <p:grpSp>
        <p:nvGrpSpPr>
          <p:cNvPr id="10" name="Group 9"/>
          <p:cNvGrpSpPr/>
          <p:nvPr/>
        </p:nvGrpSpPr>
        <p:grpSpPr>
          <a:xfrm>
            <a:off x="218594" y="5857830"/>
            <a:ext cx="8706812" cy="884004"/>
            <a:chOff x="161416" y="5739492"/>
            <a:chExt cx="8706812" cy="884004"/>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357258" y="5739492"/>
              <a:ext cx="2510970" cy="884004"/>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90775" y="5891976"/>
              <a:ext cx="1521497" cy="731520"/>
            </a:xfrm>
            <a:prstGeom prst="rect">
              <a:avLst/>
            </a:prstGeom>
          </p:spPr>
        </p:pic>
        <p:pic>
          <p:nvPicPr>
            <p:cNvPr id="1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61416" y="5958732"/>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9504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891976"/>
            <a:ext cx="1955800" cy="96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txBox="1">
            <a:spLocks/>
          </p:cNvSpPr>
          <p:nvPr/>
        </p:nvSpPr>
        <p:spPr>
          <a:xfrm>
            <a:off x="350605" y="490962"/>
            <a:ext cx="8793395" cy="7078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rPr>
              <a:t>Tips for Effectiveness as Change Agents</a:t>
            </a:r>
          </a:p>
        </p:txBody>
      </p:sp>
      <p:sp>
        <p:nvSpPr>
          <p:cNvPr id="3" name="Content Placeholder 2"/>
          <p:cNvSpPr txBox="1">
            <a:spLocks/>
          </p:cNvSpPr>
          <p:nvPr/>
        </p:nvSpPr>
        <p:spPr>
          <a:xfrm>
            <a:off x="268512" y="1291329"/>
            <a:ext cx="8599716" cy="48348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BC5A5C"/>
              </a:buClr>
              <a:buFont typeface="Wingdings" panose="05000000000000000000" pitchFamily="2" charset="2"/>
              <a:buChar char="§"/>
            </a:pPr>
            <a:r>
              <a:rPr lang="en-US" sz="2000" dirty="0"/>
              <a:t>Prioritize – pick your battles</a:t>
            </a:r>
          </a:p>
          <a:p>
            <a:pPr>
              <a:buClr>
                <a:srgbClr val="BC5A5C"/>
              </a:buClr>
              <a:buFont typeface="Wingdings" panose="05000000000000000000" pitchFamily="2" charset="2"/>
              <a:buChar char="§"/>
            </a:pPr>
            <a:r>
              <a:rPr lang="en-US" sz="2000" dirty="0"/>
              <a:t>Trust others – assume the best and you’ll get the best</a:t>
            </a:r>
          </a:p>
          <a:p>
            <a:pPr>
              <a:buClr>
                <a:srgbClr val="BC5A5C"/>
              </a:buClr>
              <a:buFont typeface="Wingdings" panose="05000000000000000000" pitchFamily="2" charset="2"/>
              <a:buChar char="§"/>
            </a:pPr>
            <a:r>
              <a:rPr lang="en-US" sz="2000" dirty="0"/>
              <a:t>Use reason and thoughtfulness – minimize drama</a:t>
            </a:r>
          </a:p>
          <a:p>
            <a:pPr>
              <a:buClr>
                <a:srgbClr val="BC5A5C"/>
              </a:buClr>
              <a:buFont typeface="Wingdings" panose="05000000000000000000" pitchFamily="2" charset="2"/>
              <a:buChar char="§"/>
            </a:pPr>
            <a:r>
              <a:rPr lang="en-US" sz="2000" dirty="0"/>
              <a:t>Seek to understand the perspective of others</a:t>
            </a:r>
          </a:p>
          <a:p>
            <a:pPr>
              <a:buClr>
                <a:srgbClr val="BC5A5C"/>
              </a:buClr>
              <a:buFont typeface="Wingdings" panose="05000000000000000000" pitchFamily="2" charset="2"/>
              <a:buChar char="§"/>
            </a:pPr>
            <a:r>
              <a:rPr lang="en-US" sz="2000" dirty="0"/>
              <a:t>Propose ideas and seek input</a:t>
            </a:r>
          </a:p>
          <a:p>
            <a:pPr>
              <a:buClr>
                <a:srgbClr val="BC5A5C"/>
              </a:buClr>
              <a:buFont typeface="Wingdings" panose="05000000000000000000" pitchFamily="2" charset="2"/>
              <a:buChar char="§"/>
            </a:pPr>
            <a:r>
              <a:rPr lang="en-US" sz="2000" dirty="0"/>
              <a:t>Request rather than complain</a:t>
            </a:r>
          </a:p>
          <a:p>
            <a:pPr>
              <a:buClr>
                <a:srgbClr val="BC5A5C"/>
              </a:buClr>
              <a:buFont typeface="Wingdings" panose="05000000000000000000" pitchFamily="2" charset="2"/>
              <a:buChar char="§"/>
            </a:pPr>
            <a:r>
              <a:rPr lang="en-US" sz="2000" dirty="0"/>
              <a:t>Seek the Win-Win in any situation</a:t>
            </a:r>
          </a:p>
          <a:p>
            <a:pPr>
              <a:buClr>
                <a:srgbClr val="BC5A5C"/>
              </a:buClr>
              <a:buFont typeface="Wingdings" panose="05000000000000000000" pitchFamily="2" charset="2"/>
              <a:buChar char="§"/>
            </a:pPr>
            <a:r>
              <a:rPr lang="en-US" sz="2000" dirty="0"/>
              <a:t>Approach problems with kindness</a:t>
            </a:r>
          </a:p>
          <a:p>
            <a:pPr>
              <a:buClr>
                <a:srgbClr val="BC5A5C"/>
              </a:buClr>
              <a:buFont typeface="Wingdings" panose="05000000000000000000" pitchFamily="2" charset="2"/>
              <a:buChar char="§"/>
            </a:pPr>
            <a:r>
              <a:rPr lang="en-US" sz="2000" dirty="0"/>
              <a:t>Be persistent, patient, and positive!</a:t>
            </a:r>
          </a:p>
          <a:p>
            <a:pPr>
              <a:buClr>
                <a:srgbClr val="BC5A5C"/>
              </a:buClr>
              <a:buFont typeface="Wingdings" panose="05000000000000000000" pitchFamily="2" charset="2"/>
              <a:buChar char="§"/>
            </a:pPr>
            <a:r>
              <a:rPr lang="en-US" sz="2000" dirty="0"/>
              <a:t>Let go of what you can’t control</a:t>
            </a:r>
          </a:p>
          <a:p>
            <a:pPr>
              <a:buClr>
                <a:srgbClr val="BC5A5C"/>
              </a:buClr>
              <a:buFont typeface="Wingdings" panose="05000000000000000000" pitchFamily="2" charset="2"/>
              <a:buChar char="§"/>
            </a:pPr>
            <a:r>
              <a:rPr lang="en-US" sz="2000" dirty="0"/>
              <a:t>Seek to bring joy and tranquility to the situation and those around you</a:t>
            </a:r>
          </a:p>
        </p:txBody>
      </p:sp>
      <p:grpSp>
        <p:nvGrpSpPr>
          <p:cNvPr id="11" name="Group 10"/>
          <p:cNvGrpSpPr/>
          <p:nvPr/>
        </p:nvGrpSpPr>
        <p:grpSpPr>
          <a:xfrm>
            <a:off x="218594" y="5857830"/>
            <a:ext cx="8706812" cy="884004"/>
            <a:chOff x="161416" y="5739492"/>
            <a:chExt cx="8706812" cy="884004"/>
          </a:xfrm>
        </p:grpSpPr>
        <p:pic>
          <p:nvPicPr>
            <p:cNvPr id="12" name="Picture 1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357258" y="5739492"/>
              <a:ext cx="2510970" cy="884004"/>
            </a:xfrm>
            <a:prstGeom prst="rect">
              <a:avLst/>
            </a:prstGeom>
          </p:spPr>
        </p:pic>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90775" y="5891976"/>
              <a:ext cx="1521497" cy="731520"/>
            </a:xfrm>
            <a:prstGeom prst="rect">
              <a:avLst/>
            </a:prstGeom>
          </p:spPr>
        </p:pic>
        <p:pic>
          <p:nvPicPr>
            <p:cNvPr id="14"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61416" y="5958732"/>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06099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891976"/>
            <a:ext cx="1955800" cy="96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txBox="1">
            <a:spLocks/>
          </p:cNvSpPr>
          <p:nvPr/>
        </p:nvSpPr>
        <p:spPr>
          <a:xfrm>
            <a:off x="849854" y="658610"/>
            <a:ext cx="8094630" cy="884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rPr>
              <a:t>Thank you!</a:t>
            </a:r>
          </a:p>
        </p:txBody>
      </p:sp>
      <p:sp>
        <p:nvSpPr>
          <p:cNvPr id="3" name="Content Placeholder 2"/>
          <p:cNvSpPr txBox="1">
            <a:spLocks/>
          </p:cNvSpPr>
          <p:nvPr/>
        </p:nvSpPr>
        <p:spPr>
          <a:xfrm>
            <a:off x="357151" y="2004707"/>
            <a:ext cx="8429698" cy="2424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Contact information:</a:t>
            </a:r>
          </a:p>
          <a:p>
            <a:pPr marL="0" indent="0" algn="ctr">
              <a:buNone/>
            </a:pPr>
            <a:r>
              <a:rPr lang="en-US" sz="2400" dirty="0"/>
              <a:t>Kristen Krell – SUN PATH Director </a:t>
            </a:r>
            <a:r>
              <a:rPr lang="en-US" sz="2400" dirty="0">
                <a:hlinkClick r:id="rId2"/>
              </a:rPr>
              <a:t>Kristen.krell@sfcc.edu</a:t>
            </a:r>
            <a:endParaRPr lang="en-US" sz="2400" dirty="0"/>
          </a:p>
          <a:p>
            <a:pPr marL="0" indent="0" algn="ctr">
              <a:buNone/>
            </a:pPr>
            <a:r>
              <a:rPr lang="en-US" sz="2400" dirty="0"/>
              <a:t>Waldy Salazar – JDCC Consortium Manager</a:t>
            </a:r>
          </a:p>
          <a:p>
            <a:pPr marL="0" indent="0" algn="ctr">
              <a:buNone/>
            </a:pPr>
            <a:r>
              <a:rPr lang="en-US" sz="2400" dirty="0">
                <a:hlinkClick r:id="rId3"/>
              </a:rPr>
              <a:t>Waldy.Salazar@state.nm.us</a:t>
            </a:r>
            <a:r>
              <a:rPr lang="en-US" sz="2400" dirty="0"/>
              <a:t> </a:t>
            </a:r>
          </a:p>
          <a:p>
            <a:pPr marL="0" indent="0" algn="ctr">
              <a:buNone/>
            </a:pPr>
            <a:endParaRPr lang="en-US" sz="3200" dirty="0"/>
          </a:p>
          <a:p>
            <a:pPr marL="0" indent="0" algn="ctr">
              <a:buNone/>
            </a:pPr>
            <a:endParaRPr lang="en-US" sz="3200" dirty="0"/>
          </a:p>
          <a:p>
            <a:pPr marL="0" indent="0" algn="ctr">
              <a:buNone/>
            </a:pPr>
            <a:endParaRPr lang="en-US" sz="3200" dirty="0"/>
          </a:p>
        </p:txBody>
      </p:sp>
      <p:grpSp>
        <p:nvGrpSpPr>
          <p:cNvPr id="4" name="Group 3"/>
          <p:cNvGrpSpPr/>
          <p:nvPr/>
        </p:nvGrpSpPr>
        <p:grpSpPr>
          <a:xfrm>
            <a:off x="218594" y="5857830"/>
            <a:ext cx="8706812" cy="884004"/>
            <a:chOff x="161416" y="5739492"/>
            <a:chExt cx="8706812" cy="884004"/>
          </a:xfrm>
        </p:grpSpPr>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357258" y="5739492"/>
              <a:ext cx="2510970" cy="88400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90775" y="5891976"/>
              <a:ext cx="1521497" cy="731520"/>
            </a:xfrm>
            <a:prstGeom prst="rect">
              <a:avLst/>
            </a:prstGeom>
          </p:spPr>
        </p:pic>
        <p:pic>
          <p:nvPicPr>
            <p:cNvPr id="9"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161416" y="5958732"/>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8" name="Slide Number Placeholder 7">
            <a:extLst>
              <a:ext uri="{FF2B5EF4-FFF2-40B4-BE49-F238E27FC236}">
                <a16:creationId xmlns:a16="http://schemas.microsoft.com/office/drawing/2014/main" id="{4526BAC2-446F-4220-B68F-2257CB57577B}"/>
              </a:ext>
            </a:extLst>
          </p:cNvPr>
          <p:cNvSpPr>
            <a:spLocks noGrp="1"/>
          </p:cNvSpPr>
          <p:nvPr>
            <p:ph type="sldNum" sz="quarter" idx="10"/>
          </p:nvPr>
        </p:nvSpPr>
        <p:spPr/>
        <p:txBody>
          <a:bodyPr/>
          <a:lstStyle/>
          <a:p>
            <a:fld id="{AB491921-86D7-4D19-B468-237F780283FE}" type="slidenum">
              <a:rPr lang="en-US" smtClean="0"/>
              <a:pPr/>
              <a:t>23</a:t>
            </a:fld>
            <a:endParaRPr lang="en-US" dirty="0"/>
          </a:p>
        </p:txBody>
      </p:sp>
    </p:spTree>
    <p:extLst>
      <p:ext uri="{BB962C8B-B14F-4D97-AF65-F5344CB8AC3E}">
        <p14:creationId xmlns:p14="http://schemas.microsoft.com/office/powerpoint/2010/main" val="1689867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91976"/>
            <a:ext cx="1955800" cy="96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l="14390" t="23183" r="11904" b="9963"/>
          <a:stretch/>
        </p:blipFill>
        <p:spPr>
          <a:xfrm>
            <a:off x="0" y="0"/>
            <a:ext cx="9144000" cy="6858000"/>
          </a:xfrm>
          <a:prstGeom prst="rect">
            <a:avLst/>
          </a:prstGeom>
          <a:ln>
            <a:noFill/>
          </a:ln>
        </p:spPr>
      </p:pic>
      <p:sp>
        <p:nvSpPr>
          <p:cNvPr id="112" name="Shape 112"/>
          <p:cNvSpPr>
            <a:spLocks noGrp="1"/>
          </p:cNvSpPr>
          <p:nvPr>
            <p:ph type="title"/>
          </p:nvPr>
        </p:nvSpPr>
        <p:spPr>
          <a:prstGeom prst="rect">
            <a:avLst/>
          </a:prstGeom>
        </p:spPr>
        <p:txBody>
          <a:bodyPr anchor="ctr">
            <a:normAutofit fontScale="90000"/>
          </a:bodyPr>
          <a:lstStyle>
            <a:lvl1pPr defTabSz="832103">
              <a:defRPr sz="4800"/>
            </a:lvl1pPr>
          </a:lstStyle>
          <a:p>
            <a:r>
              <a:rPr b="1" dirty="0">
                <a:solidFill>
                  <a:srgbClr val="C00000"/>
                </a:solidFill>
                <a:latin typeface="Arial" panose="020B0604020202020204" pitchFamily="34" charset="0"/>
                <a:cs typeface="Arial" panose="020B0604020202020204" pitchFamily="34" charset="0"/>
              </a:rPr>
              <a:t>Competency-Based Education (CBE)</a:t>
            </a:r>
            <a:r>
              <a:rPr lang="en-US" b="1" dirty="0">
                <a:solidFill>
                  <a:srgbClr val="C00000"/>
                </a:solidFill>
                <a:latin typeface="Arial" panose="020B0604020202020204" pitchFamily="34" charset="0"/>
                <a:cs typeface="Arial" panose="020B0604020202020204" pitchFamily="34" charset="0"/>
              </a:rPr>
              <a:t> at Sinclair</a:t>
            </a:r>
            <a:endParaRPr b="1" dirty="0">
              <a:solidFill>
                <a:srgbClr val="C00000"/>
              </a:solidFill>
              <a:latin typeface="Arial" panose="020B0604020202020204" pitchFamily="34" charset="0"/>
              <a:cs typeface="Arial" panose="020B0604020202020204" pitchFamily="34" charset="0"/>
            </a:endParaRPr>
          </a:p>
        </p:txBody>
      </p:sp>
      <p:sp>
        <p:nvSpPr>
          <p:cNvPr id="113" name="Shape 113"/>
          <p:cNvSpPr>
            <a:spLocks noGrp="1"/>
          </p:cNvSpPr>
          <p:nvPr>
            <p:ph type="subTitle" idx="4294967295"/>
          </p:nvPr>
        </p:nvSpPr>
        <p:spPr>
          <a:xfrm>
            <a:off x="355600" y="5568002"/>
            <a:ext cx="2695575" cy="354012"/>
          </a:xfrm>
          <a:prstGeom prst="rect">
            <a:avLst/>
          </a:prstGeom>
        </p:spPr>
        <p:txBody>
          <a:bodyPr>
            <a:normAutofit fontScale="70000" lnSpcReduction="20000"/>
          </a:bodyPr>
          <a:lstStyle/>
          <a:p>
            <a:pPr marL="0" indent="0">
              <a:buNone/>
            </a:pPr>
            <a:r>
              <a:rPr dirty="0">
                <a:solidFill>
                  <a:schemeClr val="bg1">
                    <a:lumMod val="50000"/>
                  </a:schemeClr>
                </a:solidFill>
              </a:rPr>
              <a:t>The FlexPace Program</a:t>
            </a: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55600" y="5914471"/>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002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5891976"/>
            <a:ext cx="1955800" cy="96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8" name="Shape 118"/>
          <p:cNvSpPr>
            <a:spLocks noGrp="1"/>
          </p:cNvSpPr>
          <p:nvPr>
            <p:ph type="title"/>
          </p:nvPr>
        </p:nvSpPr>
        <p:spPr>
          <a:xfrm>
            <a:off x="628650" y="249574"/>
            <a:ext cx="7886701" cy="747766"/>
          </a:xfrm>
          <a:prstGeom prst="rect">
            <a:avLst/>
          </a:prstGeom>
        </p:spPr>
        <p:txBody>
          <a:bodyPr/>
          <a:lstStyle/>
          <a:p>
            <a:r>
              <a:rPr b="1" dirty="0">
                <a:solidFill>
                  <a:srgbClr val="C00000"/>
                </a:solidFill>
                <a:latin typeface="Arial" panose="020B0604020202020204" pitchFamily="34" charset="0"/>
                <a:cs typeface="Arial" panose="020B0604020202020204" pitchFamily="34" charset="0"/>
              </a:rPr>
              <a:t>What is CBE?</a:t>
            </a:r>
          </a:p>
        </p:txBody>
      </p:sp>
      <p:graphicFrame>
        <p:nvGraphicFramePr>
          <p:cNvPr id="119" name="Table 119"/>
          <p:cNvGraphicFramePr/>
          <p:nvPr>
            <p:extLst/>
          </p:nvPr>
        </p:nvGraphicFramePr>
        <p:xfrm>
          <a:off x="492082" y="1239447"/>
          <a:ext cx="8232062" cy="4729757"/>
        </p:xfrm>
        <a:graphic>
          <a:graphicData uri="http://schemas.openxmlformats.org/drawingml/2006/table">
            <a:tbl>
              <a:tblPr firstRow="1"/>
              <a:tblGrid>
                <a:gridCol w="3766408">
                  <a:extLst>
                    <a:ext uri="{9D8B030D-6E8A-4147-A177-3AD203B41FA5}">
                      <a16:colId xmlns:a16="http://schemas.microsoft.com/office/drawing/2014/main" val="20000"/>
                    </a:ext>
                  </a:extLst>
                </a:gridCol>
                <a:gridCol w="4465654">
                  <a:extLst>
                    <a:ext uri="{9D8B030D-6E8A-4147-A177-3AD203B41FA5}">
                      <a16:colId xmlns:a16="http://schemas.microsoft.com/office/drawing/2014/main" val="20001"/>
                    </a:ext>
                  </a:extLst>
                </a:gridCol>
              </a:tblGrid>
              <a:tr h="675917">
                <a:tc>
                  <a:txBody>
                    <a:bodyPr/>
                    <a:lstStyle/>
                    <a:p>
                      <a:pPr algn="ctr">
                        <a:defRPr sz="1800" b="0"/>
                      </a:pPr>
                      <a:r>
                        <a:rPr b="1" dirty="0">
                          <a:latin typeface="Times New Roman"/>
                          <a:ea typeface="Times New Roman"/>
                          <a:cs typeface="Times New Roman"/>
                          <a:sym typeface="Times New Roman"/>
                        </a:rPr>
                        <a:t>Traditional</a:t>
                      </a:r>
                    </a:p>
                  </a:txBody>
                  <a:tcPr marL="0" marR="0" marT="0" marB="0" anchor="ctr" horzOverflow="overflow">
                    <a:lnL w="12700">
                      <a:solidFill>
                        <a:schemeClr val="accent3"/>
                      </a:solidFill>
                    </a:lnL>
                    <a:lnT w="12700">
                      <a:solidFill>
                        <a:schemeClr val="accent3"/>
                      </a:solidFill>
                    </a:lnT>
                    <a:lnB w="25400">
                      <a:solidFill>
                        <a:schemeClr val="accent3"/>
                      </a:solidFill>
                    </a:lnB>
                    <a:gradFill flip="none" rotWithShape="1">
                      <a:gsLst>
                        <a:gs pos="0">
                          <a:srgbClr val="D1D1D1"/>
                        </a:gs>
                        <a:gs pos="50000">
                          <a:srgbClr val="C7C7C7"/>
                        </a:gs>
                        <a:gs pos="100000">
                          <a:srgbClr val="C0C0C0"/>
                        </a:gs>
                      </a:gsLst>
                      <a:lin ang="5400000" scaled="0"/>
                    </a:gradFill>
                  </a:tcPr>
                </a:tc>
                <a:tc>
                  <a:txBody>
                    <a:bodyPr/>
                    <a:lstStyle/>
                    <a:p>
                      <a:pPr algn="ctr">
                        <a:defRPr sz="1800" b="0"/>
                      </a:pPr>
                      <a:r>
                        <a:rPr b="1" dirty="0">
                          <a:latin typeface="Times New Roman"/>
                          <a:ea typeface="Times New Roman"/>
                          <a:cs typeface="Times New Roman"/>
                          <a:sym typeface="Times New Roman"/>
                        </a:rPr>
                        <a:t>CBE</a:t>
                      </a:r>
                    </a:p>
                  </a:txBody>
                  <a:tcPr marL="0" marR="0" marT="0" marB="0" anchor="ctr" horzOverflow="overflow">
                    <a:lnR w="12700">
                      <a:solidFill>
                        <a:schemeClr val="accent3"/>
                      </a:solidFill>
                    </a:lnR>
                    <a:lnT w="12700">
                      <a:solidFill>
                        <a:schemeClr val="accent3"/>
                      </a:solidFill>
                    </a:lnT>
                    <a:lnB w="25400">
                      <a:solidFill>
                        <a:schemeClr val="accent3"/>
                      </a:solidFill>
                    </a:lnB>
                    <a:gradFill flip="none" rotWithShape="1">
                      <a:gsLst>
                        <a:gs pos="0">
                          <a:srgbClr val="D1D1D1"/>
                        </a:gs>
                        <a:gs pos="50000">
                          <a:srgbClr val="C7C7C7"/>
                        </a:gs>
                        <a:gs pos="100000">
                          <a:srgbClr val="C0C0C0"/>
                        </a:gs>
                      </a:gsLst>
                      <a:lin ang="5400000" scaled="0"/>
                    </a:gradFill>
                  </a:tcPr>
                </a:tc>
                <a:extLst>
                  <a:ext uri="{0D108BD9-81ED-4DB2-BD59-A6C34878D82A}">
                    <a16:rowId xmlns:a16="http://schemas.microsoft.com/office/drawing/2014/main" val="10000"/>
                  </a:ext>
                </a:extLst>
              </a:tr>
              <a:tr h="1013460">
                <a:tc>
                  <a:txBody>
                    <a:bodyPr/>
                    <a:lstStyle/>
                    <a:p>
                      <a:pPr lvl="1" indent="228600" algn="l">
                        <a:defRPr sz="1600">
                          <a:latin typeface="Times New Roman"/>
                          <a:ea typeface="Times New Roman"/>
                          <a:cs typeface="Times New Roman"/>
                          <a:sym typeface="Times New Roman"/>
                        </a:defRPr>
                      </a:pPr>
                      <a:endParaRPr dirty="0"/>
                    </a:p>
                  </a:txBody>
                  <a:tcPr marL="0" marR="0" marT="0" marB="0" anchor="ctr" horzOverflow="overflow">
                    <a:lnT w="25400">
                      <a:solidFill>
                        <a:schemeClr val="accent3"/>
                      </a:solidFill>
                    </a:lnT>
                    <a:solidFill>
                      <a:srgbClr val="FFFFFF"/>
                    </a:solidFill>
                  </a:tcPr>
                </a:tc>
                <a:tc>
                  <a:txBody>
                    <a:bodyPr/>
                    <a:lstStyle/>
                    <a:p>
                      <a:pPr algn="ctr">
                        <a:defRPr sz="1600">
                          <a:latin typeface="Times New Roman"/>
                          <a:ea typeface="Times New Roman"/>
                          <a:cs typeface="Times New Roman"/>
                          <a:sym typeface="Times New Roman"/>
                        </a:defRPr>
                      </a:pPr>
                      <a:r>
                        <a:rPr dirty="0"/>
                        <a:t>Enrollment is </a:t>
                      </a:r>
                      <a:r>
                        <a:rPr b="1" dirty="0"/>
                        <a:t>continuous</a:t>
                      </a:r>
                      <a:r>
                        <a:rPr dirty="0"/>
                        <a:t> during the term;     </a:t>
                      </a:r>
                      <a:r>
                        <a:rPr lang="en-US" dirty="0"/>
                        <a:t> </a:t>
                      </a:r>
                      <a:r>
                        <a:rPr dirty="0"/>
                        <a:t> students may </a:t>
                      </a:r>
                      <a:r>
                        <a:rPr b="1" dirty="0"/>
                        <a:t>finish at any time</a:t>
                      </a:r>
                      <a:r>
                        <a:rPr dirty="0"/>
                        <a:t>.</a:t>
                      </a:r>
                    </a:p>
                  </a:txBody>
                  <a:tcPr marL="0" marR="0" marT="0" marB="0" anchor="ctr" horzOverflow="overflow">
                    <a:lnT w="25400">
                      <a:solidFill>
                        <a:schemeClr val="accent3"/>
                      </a:solidFill>
                    </a:lnT>
                    <a:solidFill>
                      <a:srgbClr val="FFFFFF"/>
                    </a:solidFill>
                  </a:tcPr>
                </a:tc>
                <a:extLst>
                  <a:ext uri="{0D108BD9-81ED-4DB2-BD59-A6C34878D82A}">
                    <a16:rowId xmlns:a16="http://schemas.microsoft.com/office/drawing/2014/main" val="10001"/>
                  </a:ext>
                </a:extLst>
              </a:tr>
              <a:tr h="1013460">
                <a:tc>
                  <a:txBody>
                    <a:bodyPr/>
                    <a:lstStyle/>
                    <a:p>
                      <a:pPr algn="l">
                        <a:defRPr sz="1800">
                          <a:latin typeface="Times New Roman"/>
                          <a:ea typeface="Times New Roman"/>
                          <a:cs typeface="Times New Roman"/>
                          <a:sym typeface="Times New Roman"/>
                        </a:defRPr>
                      </a:pPr>
                      <a:endParaRPr dirty="0"/>
                    </a:p>
                  </a:txBody>
                  <a:tcPr marL="0" marR="0" marT="0" marB="0" horzOverflow="overflow"/>
                </a:tc>
                <a:tc>
                  <a:txBody>
                    <a:bodyPr/>
                    <a:lstStyle/>
                    <a:p>
                      <a:pPr algn="ctr">
                        <a:defRPr sz="1600">
                          <a:latin typeface="Times New Roman"/>
                          <a:ea typeface="Times New Roman"/>
                          <a:cs typeface="Times New Roman"/>
                          <a:sym typeface="Times New Roman"/>
                        </a:defRPr>
                      </a:pPr>
                      <a:r>
                        <a:rPr dirty="0"/>
                        <a:t>Students advance based on “</a:t>
                      </a:r>
                      <a:r>
                        <a:rPr b="1" dirty="0"/>
                        <a:t>showing and</a:t>
                      </a:r>
                      <a:r>
                        <a:rPr lang="en-US" b="1" dirty="0"/>
                        <a:t> </a:t>
                      </a:r>
                      <a:r>
                        <a:rPr b="1" dirty="0"/>
                        <a:t>         doing</a:t>
                      </a:r>
                      <a:r>
                        <a:rPr dirty="0"/>
                        <a:t>” what they know. </a:t>
                      </a:r>
                    </a:p>
                  </a:txBody>
                  <a:tcPr marL="0" marR="0" marT="0" marB="0" anchor="ctr" horzOverflow="overflow">
                    <a:solidFill>
                      <a:srgbClr val="FFFFFF"/>
                    </a:solidFill>
                  </a:tcPr>
                </a:tc>
                <a:extLst>
                  <a:ext uri="{0D108BD9-81ED-4DB2-BD59-A6C34878D82A}">
                    <a16:rowId xmlns:a16="http://schemas.microsoft.com/office/drawing/2014/main" val="10002"/>
                  </a:ext>
                </a:extLst>
              </a:tr>
              <a:tr h="1013460">
                <a:tc>
                  <a:txBody>
                    <a:bodyPr/>
                    <a:lstStyle/>
                    <a:p>
                      <a:pPr algn="l">
                        <a:defRPr sz="1600">
                          <a:latin typeface="Times New Roman"/>
                          <a:ea typeface="Times New Roman"/>
                          <a:cs typeface="Times New Roman"/>
                          <a:sym typeface="Times New Roman"/>
                        </a:defRPr>
                      </a:pPr>
                      <a:endParaRPr dirty="0"/>
                    </a:p>
                  </a:txBody>
                  <a:tcPr marL="0" marR="0" marT="0" marB="0" anchor="ctr" horzOverflow="overflow">
                    <a:solidFill>
                      <a:srgbClr val="FFFFFF"/>
                    </a:solidFill>
                  </a:tcPr>
                </a:tc>
                <a:tc>
                  <a:txBody>
                    <a:bodyPr/>
                    <a:lstStyle/>
                    <a:p>
                      <a:pPr algn="ctr">
                        <a:defRPr sz="1600">
                          <a:latin typeface="Times New Roman"/>
                          <a:ea typeface="Times New Roman"/>
                          <a:cs typeface="Times New Roman"/>
                          <a:sym typeface="Times New Roman"/>
                        </a:defRPr>
                      </a:pPr>
                      <a:r>
                        <a:rPr dirty="0"/>
                        <a:t>     Students may accelerate through courses by              </a:t>
                      </a:r>
                      <a:r>
                        <a:rPr b="1" dirty="0"/>
                        <a:t>testing out of units </a:t>
                      </a:r>
                      <a:r>
                        <a:rPr dirty="0"/>
                        <a:t>entirely, or </a:t>
                      </a:r>
                      <a:r>
                        <a:rPr b="1" dirty="0"/>
                        <a:t>accelerating     through assignments</a:t>
                      </a:r>
                      <a:r>
                        <a:rPr dirty="0"/>
                        <a:t>.</a:t>
                      </a:r>
                    </a:p>
                  </a:txBody>
                  <a:tcPr marL="0" marR="0" marT="0" marB="0" anchor="ctr" horzOverflow="overflow">
                    <a:solidFill>
                      <a:srgbClr val="FFFFFF"/>
                    </a:solidFill>
                  </a:tcPr>
                </a:tc>
                <a:extLst>
                  <a:ext uri="{0D108BD9-81ED-4DB2-BD59-A6C34878D82A}">
                    <a16:rowId xmlns:a16="http://schemas.microsoft.com/office/drawing/2014/main" val="10003"/>
                  </a:ext>
                </a:extLst>
              </a:tr>
              <a:tr h="1013460">
                <a:tc>
                  <a:txBody>
                    <a:bodyPr/>
                    <a:lstStyle/>
                    <a:p>
                      <a:pPr algn="l">
                        <a:defRPr sz="1600">
                          <a:latin typeface="Times New Roman"/>
                          <a:ea typeface="Times New Roman"/>
                          <a:cs typeface="Times New Roman"/>
                          <a:sym typeface="Times New Roman"/>
                        </a:defRPr>
                      </a:pPr>
                      <a:endParaRPr dirty="0"/>
                    </a:p>
                  </a:txBody>
                  <a:tcPr marL="0" marR="0" marT="0" marB="0" anchor="ctr" horzOverflow="overflow">
                    <a:solidFill>
                      <a:srgbClr val="FFFFFF"/>
                    </a:solidFill>
                  </a:tcPr>
                </a:tc>
                <a:tc>
                  <a:txBody>
                    <a:bodyPr/>
                    <a:lstStyle/>
                    <a:p>
                      <a:pPr algn="ctr">
                        <a:defRPr sz="1800"/>
                      </a:pPr>
                      <a:r>
                        <a:rPr sz="1600" dirty="0">
                          <a:latin typeface="Times New Roman"/>
                          <a:ea typeface="Times New Roman"/>
                          <a:cs typeface="Times New Roman"/>
                          <a:sym typeface="Times New Roman"/>
                        </a:rPr>
                        <a:t>       </a:t>
                      </a:r>
                    </a:p>
                  </a:txBody>
                  <a:tcPr marL="0" marR="0" marT="0" marB="0" anchor="ctr" horzOverflow="overflow">
                    <a:solidFill>
                      <a:srgbClr val="FFFFFF"/>
                    </a:solidFill>
                  </a:tcPr>
                </a:tc>
                <a:extLst>
                  <a:ext uri="{0D108BD9-81ED-4DB2-BD59-A6C34878D82A}">
                    <a16:rowId xmlns:a16="http://schemas.microsoft.com/office/drawing/2014/main" val="10004"/>
                  </a:ext>
                </a:extLst>
              </a:tr>
            </a:tbl>
          </a:graphicData>
        </a:graphic>
      </p:graphicFrame>
      <p:pic>
        <p:nvPicPr>
          <p:cNvPr id="120" name="image4.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56534" y="4088946"/>
            <a:ext cx="626674" cy="626674"/>
          </a:xfrm>
          <a:prstGeom prst="rect">
            <a:avLst/>
          </a:prstGeom>
          <a:ln w="12700">
            <a:miter lim="400000"/>
          </a:ln>
        </p:spPr>
      </p:pic>
      <p:pic>
        <p:nvPicPr>
          <p:cNvPr id="121" name="image5.t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13291" y="5080996"/>
            <a:ext cx="759431" cy="759431"/>
          </a:xfrm>
          <a:prstGeom prst="rect">
            <a:avLst/>
          </a:prstGeom>
          <a:ln w="12700">
            <a:miter lim="400000"/>
          </a:ln>
        </p:spPr>
      </p:pic>
      <p:graphicFrame>
        <p:nvGraphicFramePr>
          <p:cNvPr id="122" name="Table 122"/>
          <p:cNvGraphicFramePr/>
          <p:nvPr/>
        </p:nvGraphicFramePr>
        <p:xfrm>
          <a:off x="487682" y="2931098"/>
          <a:ext cx="3762102" cy="1013460"/>
        </p:xfrm>
        <a:graphic>
          <a:graphicData uri="http://schemas.openxmlformats.org/drawingml/2006/table">
            <a:tbl>
              <a:tblPr/>
              <a:tblGrid>
                <a:gridCol w="3762102">
                  <a:extLst>
                    <a:ext uri="{9D8B030D-6E8A-4147-A177-3AD203B41FA5}">
                      <a16:colId xmlns:a16="http://schemas.microsoft.com/office/drawing/2014/main" val="20000"/>
                    </a:ext>
                  </a:extLst>
                </a:gridCol>
              </a:tblGrid>
              <a:tr h="1013460">
                <a:tc>
                  <a:txBody>
                    <a:bodyPr/>
                    <a:lstStyle/>
                    <a:p>
                      <a:pPr algn="l">
                        <a:defRPr sz="1800"/>
                      </a:pPr>
                      <a:r>
                        <a:rPr sz="1600" b="1" dirty="0">
                          <a:latin typeface="Times New Roman"/>
                          <a:ea typeface="Times New Roman"/>
                          <a:cs typeface="Times New Roman"/>
                          <a:sym typeface="Times New Roman"/>
                        </a:rPr>
                        <a:t> </a:t>
                      </a:r>
                    </a:p>
                  </a:txBody>
                  <a:tcPr marL="0" marR="0" marT="0" marB="0" anchor="ctr" horzOverflow="overflow">
                    <a:solidFill>
                      <a:srgbClr val="FFFFFF"/>
                    </a:solidFill>
                  </a:tcPr>
                </a:tc>
                <a:extLst>
                  <a:ext uri="{0D108BD9-81ED-4DB2-BD59-A6C34878D82A}">
                    <a16:rowId xmlns:a16="http://schemas.microsoft.com/office/drawing/2014/main" val="10000"/>
                  </a:ext>
                </a:extLst>
              </a:tr>
            </a:tbl>
          </a:graphicData>
        </a:graphic>
      </p:graphicFrame>
      <p:pic>
        <p:nvPicPr>
          <p:cNvPr id="123" name="image6.ti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24192" y="2074404"/>
            <a:ext cx="691358" cy="691358"/>
          </a:xfrm>
          <a:prstGeom prst="rect">
            <a:avLst/>
          </a:prstGeom>
          <a:ln w="12700">
            <a:miter lim="400000"/>
          </a:ln>
        </p:spPr>
      </p:pic>
      <p:sp>
        <p:nvSpPr>
          <p:cNvPr id="124" name="Shape 124"/>
          <p:cNvSpPr/>
          <p:nvPr/>
        </p:nvSpPr>
        <p:spPr>
          <a:xfrm>
            <a:off x="997135" y="3118348"/>
            <a:ext cx="2743201" cy="58477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Times New Roman"/>
                <a:ea typeface="Times New Roman"/>
                <a:cs typeface="Times New Roman"/>
                <a:sym typeface="Times New Roman"/>
              </a:defRPr>
            </a:pPr>
            <a:r>
              <a:rPr sz="1600" dirty="0"/>
              <a:t>Students advance based on </a:t>
            </a:r>
            <a:r>
              <a:rPr sz="1600" b="1" dirty="0"/>
              <a:t>weekly</a:t>
            </a:r>
            <a:r>
              <a:rPr sz="1600" dirty="0"/>
              <a:t> timelines.</a:t>
            </a:r>
          </a:p>
        </p:txBody>
      </p:sp>
      <p:sp>
        <p:nvSpPr>
          <p:cNvPr id="125" name="Shape 125"/>
          <p:cNvSpPr/>
          <p:nvPr/>
        </p:nvSpPr>
        <p:spPr>
          <a:xfrm>
            <a:off x="638267" y="2035781"/>
            <a:ext cx="3283132" cy="83099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b="1">
                <a:latin typeface="Times New Roman"/>
                <a:ea typeface="Times New Roman"/>
                <a:cs typeface="Times New Roman"/>
                <a:sym typeface="Times New Roman"/>
              </a:defRPr>
            </a:pPr>
            <a:r>
              <a:rPr sz="1600" dirty="0"/>
              <a:t>Structured terms with prescribed options for enrolling and finishing courses</a:t>
            </a:r>
          </a:p>
        </p:txBody>
      </p:sp>
      <p:sp>
        <p:nvSpPr>
          <p:cNvPr id="126" name="Shape 126"/>
          <p:cNvSpPr/>
          <p:nvPr/>
        </p:nvSpPr>
        <p:spPr>
          <a:xfrm>
            <a:off x="1055916" y="4109896"/>
            <a:ext cx="2625637" cy="58477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Times New Roman"/>
                <a:ea typeface="Times New Roman"/>
                <a:cs typeface="Times New Roman"/>
                <a:sym typeface="Times New Roman"/>
              </a:defRPr>
            </a:pPr>
            <a:r>
              <a:rPr sz="1600" dirty="0"/>
              <a:t>Opportunities for course acceleration are </a:t>
            </a:r>
            <a:r>
              <a:rPr sz="1600" b="1" dirty="0"/>
              <a:t>limited</a:t>
            </a:r>
            <a:r>
              <a:rPr sz="1600" dirty="0"/>
              <a:t>.</a:t>
            </a:r>
          </a:p>
        </p:txBody>
      </p:sp>
      <p:sp>
        <p:nvSpPr>
          <p:cNvPr id="127" name="Shape 127"/>
          <p:cNvSpPr/>
          <p:nvPr/>
        </p:nvSpPr>
        <p:spPr>
          <a:xfrm>
            <a:off x="557348" y="5010253"/>
            <a:ext cx="3622768" cy="83099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Times New Roman"/>
                <a:ea typeface="Times New Roman"/>
                <a:cs typeface="Times New Roman"/>
                <a:sym typeface="Times New Roman"/>
              </a:defRPr>
            </a:pPr>
            <a:r>
              <a:rPr sz="1600" dirty="0"/>
              <a:t>Instruction is </a:t>
            </a:r>
            <a:r>
              <a:rPr sz="1600" b="1" dirty="0"/>
              <a:t>standardized</a:t>
            </a:r>
            <a:r>
              <a:rPr sz="1600" dirty="0"/>
              <a:t> across all levels of academic need. </a:t>
            </a:r>
            <a:r>
              <a:rPr sz="1600" b="1" dirty="0"/>
              <a:t>Advising is separate </a:t>
            </a:r>
            <a:r>
              <a:rPr sz="1600" dirty="0"/>
              <a:t>from the classroom experience. </a:t>
            </a:r>
          </a:p>
        </p:txBody>
      </p:sp>
      <p:sp>
        <p:nvSpPr>
          <p:cNvPr id="128" name="Shape 128"/>
          <p:cNvSpPr/>
          <p:nvPr/>
        </p:nvSpPr>
        <p:spPr>
          <a:xfrm>
            <a:off x="4773089" y="4922101"/>
            <a:ext cx="3596642" cy="107721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b="1">
                <a:latin typeface="Times New Roman"/>
                <a:ea typeface="Times New Roman"/>
                <a:cs typeface="Times New Roman"/>
                <a:sym typeface="Times New Roman"/>
              </a:defRPr>
            </a:pPr>
            <a:r>
              <a:rPr sz="1600" dirty="0"/>
              <a:t>Customized instruction and integrated advising based on individual student needs. Student is assigned a faculty and coach team.</a:t>
            </a:r>
          </a:p>
        </p:txBody>
      </p:sp>
      <p:pic>
        <p:nvPicPr>
          <p:cNvPr id="129" name="image3.ti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79241" y="3047198"/>
            <a:ext cx="781265" cy="781265"/>
          </a:xfrm>
          <a:prstGeom prst="rect">
            <a:avLst/>
          </a:prstGeom>
          <a:ln w="12700">
            <a:miter lim="400000"/>
          </a:ln>
        </p:spPr>
      </p:pic>
      <p:pic>
        <p:nvPicPr>
          <p:cNvPr id="14" name="Picture 13"/>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282148" y="6096062"/>
            <a:ext cx="8861851" cy="763307"/>
          </a:xfrm>
          <a:prstGeom prst="rect">
            <a:avLst/>
          </a:prstGeom>
        </p:spPr>
      </p:pic>
      <p:pic>
        <p:nvPicPr>
          <p:cNvPr id="16"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148633" y="5999315"/>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72852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91976"/>
            <a:ext cx="1955800" cy="96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Shape 134"/>
          <p:cNvSpPr>
            <a:spLocks noGrp="1"/>
          </p:cNvSpPr>
          <p:nvPr>
            <p:ph type="title"/>
          </p:nvPr>
        </p:nvSpPr>
        <p:spPr>
          <a:xfrm>
            <a:off x="628650" y="371034"/>
            <a:ext cx="7886700" cy="694455"/>
          </a:xfrm>
          <a:prstGeom prst="rect">
            <a:avLst/>
          </a:prstGeom>
        </p:spPr>
        <p:txBody>
          <a:bodyPr/>
          <a:lstStyle/>
          <a:p>
            <a:r>
              <a:rPr b="1" dirty="0">
                <a:solidFill>
                  <a:srgbClr val="C00000"/>
                </a:solidFill>
                <a:latin typeface="Arial" panose="020B0604020202020204" pitchFamily="34" charset="0"/>
                <a:cs typeface="Arial" panose="020B0604020202020204" pitchFamily="34" charset="0"/>
              </a:rPr>
              <a:t>CBE at Sinclair</a:t>
            </a:r>
          </a:p>
        </p:txBody>
      </p:sp>
      <p:sp>
        <p:nvSpPr>
          <p:cNvPr id="135" name="Shape 135"/>
          <p:cNvSpPr>
            <a:spLocks noGrp="1"/>
          </p:cNvSpPr>
          <p:nvPr>
            <p:ph idx="1"/>
          </p:nvPr>
        </p:nvSpPr>
        <p:spPr>
          <a:xfrm>
            <a:off x="471898" y="1323431"/>
            <a:ext cx="7886701" cy="4052662"/>
          </a:xfrm>
          <a:prstGeom prst="rect">
            <a:avLst/>
          </a:prstGeom>
        </p:spPr>
        <p:txBody>
          <a:bodyPr>
            <a:normAutofit fontScale="92500" lnSpcReduction="20000"/>
          </a:bodyPr>
          <a:lstStyle/>
          <a:p>
            <a:pPr defTabSz="877823">
              <a:spcBef>
                <a:spcPts val="900"/>
              </a:spcBef>
              <a:buFont typeface="Wingdings" panose="05000000000000000000" pitchFamily="2" charset="2"/>
              <a:buChar char="§"/>
              <a:defRPr sz="2688"/>
            </a:pPr>
            <a:r>
              <a:rPr dirty="0"/>
              <a:t>Since 2013, Sinclair has developed 11 CBE programs, and 55 courses</a:t>
            </a:r>
            <a:r>
              <a:rPr lang="en-US" dirty="0"/>
              <a:t> in Information Technology, Business Management, Manufacturing, and Unmanned Aerial Systems</a:t>
            </a:r>
            <a:endParaRPr dirty="0"/>
          </a:p>
          <a:p>
            <a:pPr defTabSz="877823">
              <a:spcBef>
                <a:spcPts val="900"/>
              </a:spcBef>
              <a:buFont typeface="Wingdings" panose="05000000000000000000" pitchFamily="2" charset="2"/>
              <a:buChar char="§"/>
              <a:defRPr sz="2688"/>
            </a:pPr>
            <a:endParaRPr dirty="0"/>
          </a:p>
          <a:p>
            <a:pPr defTabSz="877823">
              <a:spcBef>
                <a:spcPts val="900"/>
              </a:spcBef>
              <a:buFont typeface="Wingdings" panose="05000000000000000000" pitchFamily="2" charset="2"/>
              <a:buChar char="§"/>
              <a:defRPr sz="2688"/>
            </a:pPr>
            <a:r>
              <a:rPr dirty="0"/>
              <a:t>1,220 CBE students have earned 623 certificates and degrees</a:t>
            </a:r>
          </a:p>
          <a:p>
            <a:pPr defTabSz="877823">
              <a:spcBef>
                <a:spcPts val="900"/>
              </a:spcBef>
              <a:buFont typeface="Wingdings" panose="05000000000000000000" pitchFamily="2" charset="2"/>
              <a:buChar char="§"/>
              <a:defRPr sz="2688"/>
            </a:pPr>
            <a:endParaRPr dirty="0"/>
          </a:p>
          <a:p>
            <a:pPr defTabSz="877823">
              <a:spcBef>
                <a:spcPts val="900"/>
              </a:spcBef>
              <a:buFont typeface="Wingdings" panose="05000000000000000000" pitchFamily="2" charset="2"/>
              <a:buChar char="§"/>
              <a:defRPr sz="2688"/>
            </a:pPr>
            <a:r>
              <a:rPr dirty="0"/>
              <a:t>Enrollment has increased 35% since last term</a:t>
            </a:r>
          </a:p>
          <a:p>
            <a:pPr defTabSz="877823">
              <a:spcBef>
                <a:spcPts val="900"/>
              </a:spcBef>
              <a:buFont typeface="Wingdings" panose="05000000000000000000" pitchFamily="2" charset="2"/>
              <a:buChar char="§"/>
              <a:defRPr sz="2688"/>
            </a:pPr>
            <a:endParaRPr dirty="0"/>
          </a:p>
          <a:p>
            <a:pPr defTabSz="877823">
              <a:spcBef>
                <a:spcPts val="900"/>
              </a:spcBef>
              <a:buFont typeface="Wingdings" panose="05000000000000000000" pitchFamily="2" charset="2"/>
              <a:buChar char="§"/>
              <a:defRPr sz="2688"/>
            </a:pPr>
            <a:r>
              <a:rPr dirty="0"/>
              <a:t> 11</a:t>
            </a:r>
            <a:r>
              <a:rPr lang="en-US" dirty="0"/>
              <a:t>5</a:t>
            </a:r>
            <a:r>
              <a:rPr dirty="0"/>
              <a:t>% increase between 17SP and 18SP </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82148" y="6079228"/>
            <a:ext cx="8861851" cy="769258"/>
          </a:xfrm>
          <a:prstGeom prst="rect">
            <a:avLst/>
          </a:prstGeom>
        </p:spPr>
      </p:pic>
      <p:pic>
        <p:nvPicPr>
          <p:cNvPr id="6"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707" y="6120717"/>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43179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91976"/>
            <a:ext cx="1955800" cy="96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Shape 137"/>
          <p:cNvSpPr>
            <a:spLocks noGrp="1"/>
          </p:cNvSpPr>
          <p:nvPr>
            <p:ph type="title"/>
          </p:nvPr>
        </p:nvSpPr>
        <p:spPr>
          <a:xfrm>
            <a:off x="716403" y="285022"/>
            <a:ext cx="7886700" cy="734084"/>
          </a:xfrm>
          <a:prstGeom prst="rect">
            <a:avLst/>
          </a:prstGeom>
        </p:spPr>
        <p:txBody>
          <a:bodyPr/>
          <a:lstStyle/>
          <a:p>
            <a:r>
              <a:rPr b="1" dirty="0">
                <a:solidFill>
                  <a:srgbClr val="C00000"/>
                </a:solidFill>
                <a:latin typeface="Arial" panose="020B0604020202020204" pitchFamily="34" charset="0"/>
                <a:cs typeface="Arial" panose="020B0604020202020204" pitchFamily="34" charset="0"/>
              </a:rPr>
              <a:t>Why CBE?</a:t>
            </a:r>
          </a:p>
        </p:txBody>
      </p:sp>
      <p:sp>
        <p:nvSpPr>
          <p:cNvPr id="138" name="Shape 138"/>
          <p:cNvSpPr>
            <a:spLocks noGrp="1"/>
          </p:cNvSpPr>
          <p:nvPr>
            <p:ph idx="1"/>
          </p:nvPr>
        </p:nvSpPr>
        <p:spPr>
          <a:xfrm>
            <a:off x="716403" y="1177902"/>
            <a:ext cx="8059384" cy="4918160"/>
          </a:xfrm>
          <a:prstGeom prst="rect">
            <a:avLst/>
          </a:prstGeom>
        </p:spPr>
        <p:txBody>
          <a:bodyPr>
            <a:normAutofit fontScale="85000" lnSpcReduction="20000"/>
          </a:bodyPr>
          <a:lstStyle/>
          <a:p>
            <a:pPr defTabSz="713230">
              <a:lnSpc>
                <a:spcPct val="105000"/>
              </a:lnSpc>
              <a:spcBef>
                <a:spcPts val="1200"/>
              </a:spcBef>
              <a:buClr>
                <a:srgbClr val="BC5A5C"/>
              </a:buClr>
              <a:buFont typeface="Wingdings" panose="05000000000000000000" pitchFamily="2" charset="2"/>
              <a:buChar char="§"/>
              <a:defRPr sz="2100"/>
            </a:pPr>
            <a:r>
              <a:rPr dirty="0"/>
              <a:t>State climate: skills gaps, 1 million+ adult learners with some college, no degree, and state attainment goals</a:t>
            </a:r>
          </a:p>
          <a:p>
            <a:pPr defTabSz="713230">
              <a:lnSpc>
                <a:spcPct val="105000"/>
              </a:lnSpc>
              <a:spcBef>
                <a:spcPts val="1200"/>
              </a:spcBef>
              <a:buFont typeface="Wingdings" panose="05000000000000000000" pitchFamily="2" charset="2"/>
              <a:buChar char="§"/>
              <a:defRPr sz="2100"/>
            </a:pPr>
            <a:r>
              <a:rPr dirty="0"/>
              <a:t>CBE is another, and sometimes the </a:t>
            </a:r>
            <a:r>
              <a:rPr i="1" dirty="0"/>
              <a:t>only</a:t>
            </a:r>
            <a:r>
              <a:rPr dirty="0"/>
              <a:t> option for students who need increased flexibility in higher education </a:t>
            </a:r>
          </a:p>
          <a:p>
            <a:pPr lvl="1">
              <a:lnSpc>
                <a:spcPct val="100000"/>
              </a:lnSpc>
              <a:buFont typeface="Wingdings 3" panose="05040102010807070707" pitchFamily="18" charset="2"/>
              <a:buChar char=""/>
              <a:defRPr sz="2100"/>
            </a:pPr>
            <a:r>
              <a:rPr sz="2400" dirty="0"/>
              <a:t>70% of Sinclair CBE students are adult learners </a:t>
            </a:r>
          </a:p>
          <a:p>
            <a:pPr lvl="1">
              <a:lnSpc>
                <a:spcPct val="100000"/>
              </a:lnSpc>
              <a:buFont typeface="Wingdings 3" panose="05040102010807070707" pitchFamily="18" charset="2"/>
              <a:buChar char=""/>
              <a:defRPr sz="2100"/>
            </a:pPr>
            <a:r>
              <a:rPr sz="2400" dirty="0"/>
              <a:t>military, veterans, working adults </a:t>
            </a:r>
          </a:p>
          <a:p>
            <a:pPr defTabSz="713230">
              <a:lnSpc>
                <a:spcPct val="105000"/>
              </a:lnSpc>
              <a:spcBef>
                <a:spcPts val="1200"/>
              </a:spcBef>
              <a:buFont typeface="Wingdings" panose="05000000000000000000" pitchFamily="2" charset="2"/>
              <a:buChar char="§"/>
              <a:defRPr sz="2100"/>
            </a:pPr>
            <a:r>
              <a:rPr sz="2100" dirty="0"/>
              <a:t>Employers validate CBE with partnerships, internships, and providing curriculum feedback</a:t>
            </a:r>
            <a:endParaRPr lang="en-US" sz="2100" dirty="0"/>
          </a:p>
          <a:p>
            <a:pPr lvl="1">
              <a:lnSpc>
                <a:spcPct val="100000"/>
              </a:lnSpc>
              <a:buFont typeface="Wingdings 3" panose="05040102010807070707" pitchFamily="18" charset="2"/>
              <a:buChar char=""/>
              <a:defRPr sz="2100"/>
            </a:pPr>
            <a:r>
              <a:rPr lang="en-US" sz="2400" dirty="0"/>
              <a:t>Reverse internship fairs</a:t>
            </a:r>
          </a:p>
          <a:p>
            <a:pPr lvl="1">
              <a:lnSpc>
                <a:spcPct val="100000"/>
              </a:lnSpc>
              <a:buFont typeface="Wingdings 3" panose="05040102010807070707" pitchFamily="18" charset="2"/>
              <a:buChar char=""/>
              <a:defRPr sz="2100"/>
            </a:pPr>
            <a:r>
              <a:rPr lang="en-US" sz="2400" dirty="0"/>
              <a:t>CBE students are 10x as likely to take an internship</a:t>
            </a:r>
          </a:p>
          <a:p>
            <a:pPr lvl="1">
              <a:lnSpc>
                <a:spcPct val="100000"/>
              </a:lnSpc>
              <a:buFont typeface="Wingdings 3" panose="05040102010807070707" pitchFamily="18" charset="2"/>
              <a:buChar char=""/>
              <a:defRPr sz="2100"/>
            </a:pPr>
            <a:r>
              <a:rPr lang="en-US" sz="2400" dirty="0"/>
              <a:t>Internship-to-hire rate 90%</a:t>
            </a:r>
            <a:endParaRPr sz="2400" dirty="0"/>
          </a:p>
          <a:p>
            <a:pPr defTabSz="713230">
              <a:lnSpc>
                <a:spcPct val="105000"/>
              </a:lnSpc>
              <a:spcBef>
                <a:spcPts val="1200"/>
              </a:spcBef>
              <a:buFont typeface="Wingdings" panose="05000000000000000000" pitchFamily="2" charset="2"/>
              <a:buChar char="§"/>
              <a:defRPr sz="2100"/>
            </a:pPr>
            <a:r>
              <a:rPr sz="2100" dirty="0"/>
              <a:t>CBE students finish courses and programs faster, and at increased rates</a:t>
            </a:r>
            <a:endParaRPr lang="en-US" sz="2100" dirty="0"/>
          </a:p>
          <a:p>
            <a:pPr lvl="1">
              <a:lnSpc>
                <a:spcPct val="100000"/>
              </a:lnSpc>
              <a:buFont typeface="Wingdings 3" panose="05040102010807070707" pitchFamily="18" charset="2"/>
              <a:buChar char=""/>
              <a:defRPr sz="2100"/>
            </a:pPr>
            <a:r>
              <a:rPr lang="en-US" sz="2500" dirty="0"/>
              <a:t>30% faster course completion</a:t>
            </a:r>
          </a:p>
          <a:p>
            <a:pPr lvl="1">
              <a:lnSpc>
                <a:spcPct val="100000"/>
              </a:lnSpc>
              <a:buFont typeface="Wingdings 3" panose="05040102010807070707" pitchFamily="18" charset="2"/>
              <a:buChar char=""/>
              <a:defRPr sz="2100"/>
            </a:pPr>
            <a:r>
              <a:rPr lang="en-US" sz="2500" dirty="0"/>
              <a:t>Graduation rate is nearly double traditional students</a:t>
            </a:r>
            <a:endParaRPr sz="25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68213" y="6096062"/>
            <a:ext cx="8781144" cy="769258"/>
          </a:xfrm>
          <a:prstGeom prst="rect">
            <a:avLst/>
          </a:prstGeom>
        </p:spPr>
      </p:pic>
      <p:pic>
        <p:nvPicPr>
          <p:cNvPr id="6"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168282"/>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20141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91976"/>
            <a:ext cx="1955800" cy="96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4650" y="309803"/>
            <a:ext cx="7886700" cy="914400"/>
          </a:xfrm>
        </p:spPr>
        <p:txBody>
          <a:bodyPr/>
          <a:lstStyle/>
          <a:p>
            <a:r>
              <a:rPr lang="en-US" b="1" dirty="0">
                <a:solidFill>
                  <a:srgbClr val="C00000"/>
                </a:solidFill>
                <a:latin typeface="Arial" panose="020B0604020202020204" pitchFamily="34" charset="0"/>
                <a:cs typeface="Arial" panose="020B0604020202020204" pitchFamily="34" charset="0"/>
              </a:rPr>
              <a:t>What it took to get here…</a:t>
            </a:r>
          </a:p>
        </p:txBody>
      </p:sp>
      <p:sp>
        <p:nvSpPr>
          <p:cNvPr id="3" name="Text Placeholder 2"/>
          <p:cNvSpPr>
            <a:spLocks noGrp="1"/>
          </p:cNvSpPr>
          <p:nvPr>
            <p:ph idx="1"/>
          </p:nvPr>
        </p:nvSpPr>
        <p:spPr>
          <a:xfrm>
            <a:off x="628650" y="1435102"/>
            <a:ext cx="7886700" cy="4443187"/>
          </a:xfrm>
        </p:spPr>
        <p:txBody>
          <a:bodyPr/>
          <a:lstStyle/>
          <a:p>
            <a:pPr marL="0" indent="0">
              <a:buNone/>
            </a:pPr>
            <a:r>
              <a:rPr lang="en-US" b="1" dirty="0"/>
              <a:t>Early Phases (2012-2015)</a:t>
            </a:r>
          </a:p>
          <a:p>
            <a:pPr lvl="1">
              <a:buClr>
                <a:srgbClr val="BC5A5C"/>
              </a:buClr>
              <a:buFont typeface="Wingdings" panose="05000000000000000000" pitchFamily="2" charset="2"/>
              <a:buChar char="§"/>
            </a:pPr>
            <a:r>
              <a:rPr lang="en-US" dirty="0"/>
              <a:t>Grant stimulus</a:t>
            </a:r>
          </a:p>
          <a:p>
            <a:pPr lvl="1">
              <a:buClr>
                <a:srgbClr val="BC5A5C"/>
              </a:buClr>
              <a:buFont typeface="Wingdings" panose="05000000000000000000" pitchFamily="2" charset="2"/>
              <a:buChar char="§"/>
            </a:pPr>
            <a:r>
              <a:rPr lang="en-US" dirty="0"/>
              <a:t>Early core of committed faculty</a:t>
            </a:r>
          </a:p>
          <a:p>
            <a:pPr lvl="1">
              <a:buClr>
                <a:srgbClr val="BC5A5C"/>
              </a:buClr>
              <a:buFont typeface="Wingdings" panose="05000000000000000000" pitchFamily="2" charset="2"/>
              <a:buChar char="§"/>
            </a:pPr>
            <a:r>
              <a:rPr lang="en-US" dirty="0"/>
              <a:t>Executive-level support</a:t>
            </a:r>
          </a:p>
          <a:p>
            <a:pPr marL="0" indent="0">
              <a:buNone/>
            </a:pPr>
            <a:r>
              <a:rPr lang="en-US" b="1" dirty="0"/>
              <a:t>Growth Phase (2016-now)</a:t>
            </a:r>
          </a:p>
          <a:p>
            <a:pPr lvl="1">
              <a:buClr>
                <a:srgbClr val="BC5A5C"/>
              </a:buClr>
              <a:buFont typeface="Wingdings" panose="05000000000000000000" pitchFamily="2" charset="2"/>
              <a:buChar char="§"/>
            </a:pPr>
            <a:r>
              <a:rPr lang="en-US" dirty="0"/>
              <a:t>Creation of hard-funded positions dedicated to CBE</a:t>
            </a:r>
          </a:p>
          <a:p>
            <a:pPr lvl="1">
              <a:buClr>
                <a:srgbClr val="BC5A5C"/>
              </a:buClr>
              <a:buFont typeface="Wingdings" panose="05000000000000000000" pitchFamily="2" charset="2"/>
              <a:buChar char="§"/>
            </a:pPr>
            <a:r>
              <a:rPr lang="en-US" dirty="0"/>
              <a:t>Identification as a college and eLearning priority</a:t>
            </a:r>
          </a:p>
          <a:p>
            <a:pPr lvl="1">
              <a:buClr>
                <a:srgbClr val="BC5A5C"/>
              </a:buClr>
              <a:buFont typeface="Wingdings" panose="05000000000000000000" pitchFamily="2" charset="2"/>
              <a:buChar char="§"/>
            </a:pPr>
            <a:r>
              <a:rPr lang="en-US" dirty="0"/>
              <a:t>Creation of a strategic plan for growth</a:t>
            </a:r>
          </a:p>
          <a:p>
            <a:pPr marL="457200" lvl="1" indent="0">
              <a:buNone/>
            </a:pPr>
            <a:endParaRPr lang="en-US" dirty="0"/>
          </a:p>
          <a:p>
            <a:pPr lvl="1"/>
            <a:endParaRPr lang="en-US" dirty="0"/>
          </a:p>
          <a:p>
            <a:pPr lvl="1"/>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68213" y="6096062"/>
            <a:ext cx="8781144" cy="769258"/>
          </a:xfrm>
          <a:prstGeom prst="rect">
            <a:avLst/>
          </a:prstGeom>
        </p:spPr>
      </p:pic>
      <p:pic>
        <p:nvPicPr>
          <p:cNvPr id="6"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3032" y="6116035"/>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93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91976"/>
            <a:ext cx="1955800" cy="96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Shape 140"/>
          <p:cNvSpPr/>
          <p:nvPr/>
        </p:nvSpPr>
        <p:spPr>
          <a:xfrm>
            <a:off x="542441" y="414710"/>
            <a:ext cx="5548951" cy="70172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lnSpc>
                <a:spcPct val="90000"/>
              </a:lnSpc>
              <a:defRPr sz="4400" b="1">
                <a:solidFill>
                  <a:srgbClr val="AC1A2F"/>
                </a:solidFill>
                <a:latin typeface="Arial"/>
                <a:ea typeface="Arial"/>
                <a:cs typeface="Arial"/>
                <a:sym typeface="Arial"/>
              </a:defRPr>
            </a:lvl1pPr>
          </a:lstStyle>
          <a:p>
            <a:r>
              <a:rPr lang="en-US" dirty="0">
                <a:solidFill>
                  <a:srgbClr val="C00000"/>
                </a:solidFill>
              </a:rPr>
              <a:t>The Ongoing Impact</a:t>
            </a:r>
            <a:endParaRPr dirty="0">
              <a:solidFill>
                <a:srgbClr val="C00000"/>
              </a:solidFill>
            </a:endParaRPr>
          </a:p>
        </p:txBody>
      </p:sp>
      <p:sp>
        <p:nvSpPr>
          <p:cNvPr id="141" name="Shape 141"/>
          <p:cNvSpPr>
            <a:spLocks noGrp="1"/>
          </p:cNvSpPr>
          <p:nvPr>
            <p:ph type="body" idx="4294967295"/>
          </p:nvPr>
        </p:nvSpPr>
        <p:spPr>
          <a:xfrm>
            <a:off x="542441" y="1272495"/>
            <a:ext cx="7886700" cy="4924425"/>
          </a:xfrm>
          <a:prstGeom prst="rect">
            <a:avLst/>
          </a:prstGeom>
        </p:spPr>
        <p:txBody>
          <a:bodyPr/>
          <a:lstStyle/>
          <a:p>
            <a:pPr defTabSz="760414">
              <a:spcBef>
                <a:spcPts val="700"/>
              </a:spcBef>
              <a:buClr>
                <a:srgbClr val="BC5A5C"/>
              </a:buClr>
              <a:buFont typeface="Wingdings" panose="05000000000000000000" pitchFamily="2" charset="2"/>
              <a:buChar char="§"/>
              <a:defRPr sz="2277"/>
            </a:pPr>
            <a:r>
              <a:rPr dirty="0"/>
              <a:t>Competency-based education has generated $14 million in grants for Sinclair </a:t>
            </a:r>
          </a:p>
          <a:p>
            <a:pPr marL="190102" indent="-190102" defTabSz="760414">
              <a:spcBef>
                <a:spcPts val="700"/>
              </a:spcBef>
              <a:buClr>
                <a:srgbClr val="002060"/>
              </a:buClr>
              <a:defRPr sz="2277"/>
            </a:pPr>
            <a:endParaRPr dirty="0"/>
          </a:p>
          <a:p>
            <a:pPr defTabSz="760414">
              <a:spcBef>
                <a:spcPts val="700"/>
              </a:spcBef>
              <a:buClr>
                <a:srgbClr val="BC5A5C"/>
              </a:buClr>
              <a:buFont typeface="Wingdings" panose="05000000000000000000" pitchFamily="2" charset="2"/>
              <a:buChar char="§"/>
              <a:defRPr sz="2277"/>
            </a:pPr>
            <a:r>
              <a:rPr dirty="0"/>
              <a:t>Sinclair has been recognized by the Ohio Department of Higher Education as the best practice CBE model for the state</a:t>
            </a:r>
            <a:endParaRPr lang="en-US" dirty="0"/>
          </a:p>
          <a:p>
            <a:pPr lvl="1">
              <a:lnSpc>
                <a:spcPct val="80000"/>
              </a:lnSpc>
              <a:buClr>
                <a:schemeClr val="bg1">
                  <a:lumMod val="65000"/>
                </a:schemeClr>
              </a:buClr>
              <a:buFont typeface="Wingdings 3" panose="05040102010807070707" pitchFamily="18" charset="2"/>
              <a:buChar char=""/>
              <a:defRPr sz="2100"/>
            </a:pPr>
            <a:r>
              <a:rPr lang="en-US" sz="1900" dirty="0">
                <a:solidFill>
                  <a:schemeClr val="tx1">
                    <a:lumMod val="90000"/>
                    <a:lumOff val="10000"/>
                  </a:schemeClr>
                </a:solidFill>
              </a:rPr>
              <a:t>Sinclair co-chairs a state committee for CBE best practice development for Ohio</a:t>
            </a:r>
            <a:endParaRPr sz="1900" dirty="0">
              <a:solidFill>
                <a:schemeClr val="tx1">
                  <a:lumMod val="90000"/>
                  <a:lumOff val="10000"/>
                </a:schemeClr>
              </a:solidFill>
            </a:endParaRPr>
          </a:p>
          <a:p>
            <a:pPr marL="190102" indent="-190102" defTabSz="760414">
              <a:spcBef>
                <a:spcPts val="700"/>
              </a:spcBef>
              <a:buClr>
                <a:srgbClr val="002060"/>
              </a:buClr>
              <a:defRPr sz="2277"/>
            </a:pPr>
            <a:endParaRPr dirty="0"/>
          </a:p>
          <a:p>
            <a:pPr defTabSz="760414">
              <a:spcBef>
                <a:spcPts val="700"/>
              </a:spcBef>
              <a:buClr>
                <a:srgbClr val="BC5A5C"/>
              </a:buClr>
              <a:buFont typeface="Wingdings" panose="05000000000000000000" pitchFamily="2" charset="2"/>
              <a:buChar char="§"/>
              <a:defRPr sz="2277"/>
            </a:pPr>
            <a:r>
              <a:rPr dirty="0"/>
              <a:t>Sinclair presented or provided technical assistance to more than 60 schools and organizations nationwide in 2017</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68213" y="6096062"/>
            <a:ext cx="8781144" cy="769258"/>
          </a:xfrm>
          <a:prstGeom prst="rect">
            <a:avLst/>
          </a:prstGeom>
        </p:spPr>
      </p:pic>
      <p:pic>
        <p:nvPicPr>
          <p:cNvPr id="6"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6354" y="6152146"/>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13626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442" y="1174277"/>
            <a:ext cx="8805333" cy="5473494"/>
          </a:xfrm>
        </p:spPr>
        <p:txBody>
          <a:bodyPr>
            <a:noAutofit/>
          </a:bodyPr>
          <a:lstStyle/>
          <a:p>
            <a:pPr>
              <a:buFont typeface="Wingdings" panose="05000000000000000000" pitchFamily="2" charset="2"/>
              <a:buChar char="§"/>
            </a:pPr>
            <a:r>
              <a:rPr lang="en-US" sz="2000" dirty="0">
                <a:latin typeface="Arial" panose="020B0604020202020204" pitchFamily="34" charset="0"/>
                <a:cs typeface="Arial" panose="020B0604020202020204" pitchFamily="34" charset="0"/>
              </a:rPr>
              <a:t>Three types of grant-funded innovations will be discussed by presenters: </a:t>
            </a:r>
          </a:p>
          <a:p>
            <a:pPr lvl="1">
              <a:buFont typeface="Wingdings 3" panose="05040102010807070707" pitchFamily="18" charset="2"/>
              <a:buChar char=""/>
            </a:pPr>
            <a:r>
              <a:rPr lang="en-US" dirty="0"/>
              <a:t>Strategies to accelerate credential attainment; </a:t>
            </a:r>
          </a:p>
          <a:p>
            <a:pPr lvl="1">
              <a:buFont typeface="Wingdings 3" panose="05040102010807070707" pitchFamily="18" charset="2"/>
              <a:buChar char=""/>
            </a:pPr>
            <a:r>
              <a:rPr lang="en-US" dirty="0"/>
              <a:t>Strategies to support program completion; and </a:t>
            </a:r>
          </a:p>
          <a:p>
            <a:pPr lvl="1">
              <a:buFont typeface="Wingdings 3" panose="05040102010807070707" pitchFamily="18" charset="2"/>
              <a:buChar char=""/>
            </a:pPr>
            <a:r>
              <a:rPr lang="en-US" dirty="0"/>
              <a:t>Strategies to engage employers and align programs with labor market need. </a:t>
            </a:r>
          </a:p>
          <a:p>
            <a:pPr>
              <a:buFont typeface="Wingdings" panose="05000000000000000000" pitchFamily="2" charset="2"/>
              <a:buChar char="§"/>
            </a:pPr>
            <a:r>
              <a:rPr lang="en-US" sz="2000" dirty="0">
                <a:latin typeface="Arial" panose="020B0604020202020204" pitchFamily="34" charset="0"/>
                <a:cs typeface="Arial" panose="020B0604020202020204" pitchFamily="34" charset="0"/>
              </a:rPr>
              <a:t>The examples shared come from TAACCCT, but the approaches these grantees took to sustaining their work can apply to anyone seeking to make a long-term impact with a grant-funded project. Speakers will describe their successes in sustaining and institutionalizing their work and the challenges they faced. </a:t>
            </a:r>
          </a:p>
          <a:p>
            <a:pPr>
              <a:buFont typeface="Wingdings" panose="05000000000000000000" pitchFamily="2" charset="2"/>
              <a:buChar char="§"/>
            </a:pPr>
            <a:r>
              <a:rPr lang="en-US" sz="2000" dirty="0">
                <a:latin typeface="Arial" panose="020B0604020202020204" pitchFamily="34" charset="0"/>
                <a:cs typeface="Arial" panose="020B0604020202020204" pitchFamily="34" charset="0"/>
              </a:rPr>
              <a:t>Part of a webinar series showcasing strategies and resources developed by community colleges that are of broad interest to educational institutions engaged in career-focused education and training. </a:t>
            </a:r>
          </a:p>
          <a:p>
            <a:endParaRPr lang="en-US" sz="2000" dirty="0">
              <a:effectLst/>
            </a:endParaRPr>
          </a:p>
        </p:txBody>
      </p:sp>
      <p:sp>
        <p:nvSpPr>
          <p:cNvPr id="2" name="Title 1"/>
          <p:cNvSpPr>
            <a:spLocks noGrp="1"/>
          </p:cNvSpPr>
          <p:nvPr>
            <p:ph type="title"/>
          </p:nvPr>
        </p:nvSpPr>
        <p:spPr>
          <a:xfrm>
            <a:off x="344411" y="215623"/>
            <a:ext cx="8042276" cy="735940"/>
          </a:xfrm>
        </p:spPr>
        <p:txBody>
          <a:bodyPr>
            <a:normAutofit/>
          </a:bodyPr>
          <a:lstStyle/>
          <a:p>
            <a:r>
              <a:rPr lang="en-US" sz="3200" dirty="0"/>
              <a:t>About this Webinar</a:t>
            </a:r>
          </a:p>
        </p:txBody>
      </p:sp>
      <p:pic>
        <p:nvPicPr>
          <p:cNvPr id="10"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4942115-46B7-47E8-9CB7-4F8099B0CE3B}"/>
              </a:ext>
            </a:extLst>
          </p:cNvPr>
          <p:cNvSpPr>
            <a:spLocks noGrp="1"/>
          </p:cNvSpPr>
          <p:nvPr>
            <p:ph type="sldNum" sz="quarter" idx="12"/>
          </p:nvPr>
        </p:nvSpPr>
        <p:spPr/>
        <p:txBody>
          <a:bodyPr/>
          <a:lstStyle/>
          <a:p>
            <a:fld id="{AB491921-86D7-4D19-B468-237F780283FE}" type="slidenum">
              <a:rPr lang="en-US" smtClean="0"/>
              <a:pPr/>
              <a:t>3</a:t>
            </a:fld>
            <a:endParaRPr lang="en-US" dirty="0"/>
          </a:p>
        </p:txBody>
      </p:sp>
    </p:spTree>
    <p:extLst>
      <p:ext uri="{BB962C8B-B14F-4D97-AF65-F5344CB8AC3E}">
        <p14:creationId xmlns:p14="http://schemas.microsoft.com/office/powerpoint/2010/main" val="1529265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891976"/>
            <a:ext cx="1955800" cy="96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3" name="Shape 143"/>
          <p:cNvSpPr>
            <a:spLocks noGrp="1"/>
          </p:cNvSpPr>
          <p:nvPr>
            <p:ph type="title"/>
          </p:nvPr>
        </p:nvSpPr>
        <p:spPr>
          <a:xfrm>
            <a:off x="315143" y="46758"/>
            <a:ext cx="7886701" cy="971621"/>
          </a:xfrm>
          <a:prstGeom prst="rect">
            <a:avLst/>
          </a:prstGeom>
        </p:spPr>
        <p:txBody>
          <a:bodyPr/>
          <a:lstStyle/>
          <a:p>
            <a:r>
              <a:rPr b="1" dirty="0">
                <a:solidFill>
                  <a:srgbClr val="C00000"/>
                </a:solidFill>
                <a:latin typeface="Arial" panose="020B0604020202020204" pitchFamily="34" charset="0"/>
                <a:cs typeface="Arial" panose="020B0604020202020204" pitchFamily="34" charset="0"/>
              </a:rPr>
              <a:t>Our CBE Students</a:t>
            </a:r>
          </a:p>
        </p:txBody>
      </p:sp>
      <p:pic>
        <p:nvPicPr>
          <p:cNvPr id="144" name="image7.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5141" y="1275435"/>
            <a:ext cx="4040778" cy="2284465"/>
          </a:xfrm>
          <a:prstGeom prst="rect">
            <a:avLst/>
          </a:prstGeom>
          <a:ln w="12700">
            <a:miter lim="400000"/>
          </a:ln>
          <a:effectLst>
            <a:outerShdw blurRad="292100" dist="139700" dir="2700000" rotWithShape="0">
              <a:srgbClr val="333333">
                <a:alpha val="64999"/>
              </a:srgbClr>
            </a:outerShdw>
          </a:effectLst>
        </p:spPr>
      </p:pic>
      <p:sp>
        <p:nvSpPr>
          <p:cNvPr id="145" name="Shape 145"/>
          <p:cNvSpPr/>
          <p:nvPr/>
        </p:nvSpPr>
        <p:spPr>
          <a:xfrm>
            <a:off x="4669426" y="1018379"/>
            <a:ext cx="3344094" cy="70788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4000" b="1"/>
            </a:lvl1pPr>
          </a:lstStyle>
          <a:p>
            <a:r>
              <a:rPr dirty="0"/>
              <a:t>Jennifer</a:t>
            </a:r>
          </a:p>
        </p:txBody>
      </p:sp>
      <p:sp>
        <p:nvSpPr>
          <p:cNvPr id="146" name="Shape 146"/>
          <p:cNvSpPr/>
          <p:nvPr/>
        </p:nvSpPr>
        <p:spPr>
          <a:xfrm>
            <a:off x="4669426" y="1675979"/>
            <a:ext cx="3845924" cy="244169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285750" indent="-285750">
              <a:spcAft>
                <a:spcPts val="800"/>
              </a:spcAft>
              <a:buClr>
                <a:srgbClr val="BC5A5C"/>
              </a:buClr>
              <a:buSzPct val="100000"/>
              <a:buFont typeface="Wingdings" panose="05000000000000000000" pitchFamily="2" charset="2"/>
              <a:buChar char="§"/>
            </a:pPr>
            <a:r>
              <a:rPr dirty="0"/>
              <a:t>Army veteran</a:t>
            </a:r>
          </a:p>
          <a:p>
            <a:pPr marL="285750" indent="-285750">
              <a:spcAft>
                <a:spcPts val="800"/>
              </a:spcAft>
              <a:buClr>
                <a:srgbClr val="BC5A5C"/>
              </a:buClr>
              <a:buSzPct val="100000"/>
              <a:buFont typeface="Wingdings" panose="05000000000000000000" pitchFamily="2" charset="2"/>
              <a:buChar char="§"/>
            </a:pPr>
            <a:r>
              <a:rPr dirty="0"/>
              <a:t>worked as a Network Engineer during Iraq War, but earned no credential</a:t>
            </a:r>
          </a:p>
          <a:p>
            <a:pPr marL="285750" indent="-285750">
              <a:spcAft>
                <a:spcPts val="800"/>
              </a:spcAft>
              <a:buClr>
                <a:srgbClr val="BC5A5C"/>
              </a:buClr>
              <a:buSzPct val="100000"/>
              <a:buFont typeface="Wingdings" panose="05000000000000000000" pitchFamily="2" charset="2"/>
              <a:buChar char="§"/>
            </a:pPr>
            <a:r>
              <a:rPr dirty="0"/>
              <a:t>working full-time</a:t>
            </a:r>
            <a:r>
              <a:rPr lang="en-US" dirty="0"/>
              <a:t> </a:t>
            </a:r>
            <a:endParaRPr dirty="0"/>
          </a:p>
          <a:p>
            <a:pPr marL="285750" indent="-285750">
              <a:spcAft>
                <a:spcPts val="800"/>
              </a:spcAft>
              <a:buClr>
                <a:srgbClr val="BC5A5C"/>
              </a:buClr>
              <a:buSzPct val="100000"/>
              <a:buFont typeface="Wingdings" panose="05000000000000000000" pitchFamily="2" charset="2"/>
              <a:buChar char="§"/>
            </a:pPr>
            <a:r>
              <a:rPr dirty="0"/>
              <a:t>young family</a:t>
            </a:r>
          </a:p>
          <a:p>
            <a:endParaRPr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68213" y="6085304"/>
            <a:ext cx="8781144" cy="769258"/>
          </a:xfrm>
          <a:prstGeom prst="rect">
            <a:avLst/>
          </a:prstGeom>
        </p:spPr>
      </p:pic>
      <p:sp>
        <p:nvSpPr>
          <p:cNvPr id="147" name="Shape 147"/>
          <p:cNvSpPr/>
          <p:nvPr/>
        </p:nvSpPr>
        <p:spPr>
          <a:xfrm>
            <a:off x="503738" y="4049652"/>
            <a:ext cx="7509510" cy="1938988"/>
          </a:xfrm>
          <a:prstGeom prst="rect">
            <a:avLst/>
          </a:prstGeom>
          <a:ln w="12700">
            <a:solidFill>
              <a:srgbClr val="000000"/>
            </a:solidFill>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2000" b="1"/>
            </a:pPr>
            <a:r>
              <a:rPr sz="2000" dirty="0"/>
              <a:t>Dual major graduate in Network Engineering and Secure Systems Administration</a:t>
            </a:r>
          </a:p>
          <a:p>
            <a:pPr>
              <a:defRPr sz="2000" b="1"/>
            </a:pPr>
            <a:endParaRPr sz="2000" dirty="0"/>
          </a:p>
          <a:p>
            <a:pPr>
              <a:defRPr sz="2000" b="1"/>
            </a:pPr>
            <a:r>
              <a:rPr sz="2000" dirty="0"/>
              <a:t>Graduated in two years while working full-time</a:t>
            </a:r>
          </a:p>
          <a:p>
            <a:pPr>
              <a:defRPr sz="2000" b="1"/>
            </a:pPr>
            <a:endParaRPr sz="2000" dirty="0"/>
          </a:p>
          <a:p>
            <a:pPr>
              <a:defRPr sz="2000" b="1"/>
            </a:pPr>
            <a:r>
              <a:rPr sz="2000" dirty="0"/>
              <a:t>Interned and directly hired spring 2016</a:t>
            </a:r>
          </a:p>
        </p:txBody>
      </p:sp>
      <p:pic>
        <p:nvPicPr>
          <p:cNvPr id="9"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3322" y="6195178"/>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842542"/>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745" y="0"/>
            <a:ext cx="7955280" cy="1063120"/>
          </a:xfrm>
        </p:spPr>
        <p:txBody>
          <a:bodyPr>
            <a:normAutofit/>
          </a:bodyPr>
          <a:lstStyle/>
          <a:p>
            <a:r>
              <a:rPr lang="en-US" dirty="0"/>
              <a:t>Questions?</a:t>
            </a:r>
          </a:p>
        </p:txBody>
      </p:sp>
      <p:sp>
        <p:nvSpPr>
          <p:cNvPr id="6" name="AutoShape 4" descr="Image result for ques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8" name="Picture 6"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26372"/>
          <a:stretch/>
        </p:blipFill>
        <p:spPr bwMode="auto">
          <a:xfrm>
            <a:off x="1469444" y="1123015"/>
            <a:ext cx="6205112" cy="48222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3DD8A15-D261-4777-8079-B1845232A177}"/>
              </a:ext>
            </a:extLst>
          </p:cNvPr>
          <p:cNvSpPr>
            <a:spLocks noGrp="1"/>
          </p:cNvSpPr>
          <p:nvPr>
            <p:ph type="sldNum" sz="quarter" idx="10"/>
          </p:nvPr>
        </p:nvSpPr>
        <p:spPr/>
        <p:txBody>
          <a:bodyPr/>
          <a:lstStyle/>
          <a:p>
            <a:fld id="{AB491921-86D7-4D19-B468-237F780283FE}" type="slidenum">
              <a:rPr lang="en-US" smtClean="0"/>
              <a:pPr/>
              <a:t>31</a:t>
            </a:fld>
            <a:endParaRPr lang="en-US" dirty="0"/>
          </a:p>
        </p:txBody>
      </p:sp>
    </p:spTree>
    <p:extLst>
      <p:ext uri="{BB962C8B-B14F-4D97-AF65-F5344CB8AC3E}">
        <p14:creationId xmlns:p14="http://schemas.microsoft.com/office/powerpoint/2010/main" val="2158043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l="11787" t="17809" r="8948" b="6457"/>
          <a:stretch/>
        </p:blipFill>
        <p:spPr>
          <a:xfrm>
            <a:off x="-50594" y="1"/>
            <a:ext cx="9245189" cy="6858000"/>
          </a:xfrm>
          <a:prstGeom prst="rect">
            <a:avLst/>
          </a:prstGeom>
        </p:spPr>
      </p:pic>
      <p:sp>
        <p:nvSpPr>
          <p:cNvPr id="3" name="Rectangle 2"/>
          <p:cNvSpPr/>
          <p:nvPr/>
        </p:nvSpPr>
        <p:spPr>
          <a:xfrm>
            <a:off x="1435100" y="876301"/>
            <a:ext cx="6273800" cy="2527299"/>
          </a:xfrm>
          <a:prstGeom prst="rect">
            <a:avLst/>
          </a:prstGeom>
          <a:solidFill>
            <a:schemeClr val="bg1">
              <a:alpha val="6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22921" y="876301"/>
            <a:ext cx="6498158" cy="2372566"/>
          </a:xfrm>
        </p:spPr>
        <p:txBody>
          <a:bodyPr>
            <a:normAutofit/>
          </a:bodyPr>
          <a:lstStyle/>
          <a:p>
            <a:r>
              <a:rPr lang="en-US" sz="4000" b="1" dirty="0">
                <a:solidFill>
                  <a:srgbClr val="FF0000"/>
                </a:solidFill>
              </a:rPr>
              <a:t>U.S. DOL TAACCCT - Michigan Coalition for Advanced Manufacturing - MCAM</a:t>
            </a:r>
          </a:p>
        </p:txBody>
      </p:sp>
      <p:sp>
        <p:nvSpPr>
          <p:cNvPr id="6" name="Rectangle 5"/>
          <p:cNvSpPr/>
          <p:nvPr/>
        </p:nvSpPr>
        <p:spPr>
          <a:xfrm>
            <a:off x="2654300" y="3789785"/>
            <a:ext cx="3771900" cy="1163216"/>
          </a:xfrm>
          <a:prstGeom prst="rect">
            <a:avLst/>
          </a:prstGeom>
          <a:solidFill>
            <a:schemeClr val="bg1">
              <a:lumMod val="50000"/>
              <a:alpha val="6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Subtitle 2"/>
          <p:cNvSpPr txBox="1">
            <a:spLocks/>
          </p:cNvSpPr>
          <p:nvPr/>
        </p:nvSpPr>
        <p:spPr>
          <a:xfrm>
            <a:off x="1371600" y="3944257"/>
            <a:ext cx="6400800" cy="1752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b="1" dirty="0">
                <a:solidFill>
                  <a:schemeClr val="bg1"/>
                </a:solidFill>
              </a:rPr>
              <a:t>Sustainability Success</a:t>
            </a:r>
          </a:p>
          <a:p>
            <a:pPr>
              <a:defRPr/>
            </a:pPr>
            <a:r>
              <a:rPr lang="en-US" b="1" dirty="0">
                <a:solidFill>
                  <a:schemeClr val="bg1"/>
                </a:solidFill>
              </a:rPr>
              <a:t>May 2, 2018</a:t>
            </a:r>
            <a:endParaRPr lang="en-US" b="1" dirty="0"/>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3500" y="6205936"/>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83C96DBE-8283-465C-8DF8-53C7A2FAA5A4}"/>
              </a:ext>
            </a:extLst>
          </p:cNvPr>
          <p:cNvSpPr>
            <a:spLocks noGrp="1"/>
          </p:cNvSpPr>
          <p:nvPr>
            <p:ph type="sldNum" sz="quarter" idx="12"/>
          </p:nvPr>
        </p:nvSpPr>
        <p:spPr/>
        <p:txBody>
          <a:bodyPr/>
          <a:lstStyle/>
          <a:p>
            <a:fld id="{7F5CE407-6216-4202-80E4-A30DC2F709B2}" type="slidenum">
              <a:rPr lang="en-US" smtClean="0"/>
              <a:t>32</a:t>
            </a:fld>
            <a:endParaRPr lang="en-US" dirty="0"/>
          </a:p>
        </p:txBody>
      </p:sp>
    </p:spTree>
    <p:extLst>
      <p:ext uri="{BB962C8B-B14F-4D97-AF65-F5344CB8AC3E}">
        <p14:creationId xmlns:p14="http://schemas.microsoft.com/office/powerpoint/2010/main" val="2507898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33932"/>
            <a:ext cx="9144000" cy="6858000"/>
          </a:xfrm>
          <a:prstGeom prst="rect">
            <a:avLst/>
          </a:prstGeom>
        </p:spPr>
      </p:pic>
      <p:sp>
        <p:nvSpPr>
          <p:cNvPr id="2" name="Title 1"/>
          <p:cNvSpPr>
            <a:spLocks noGrp="1"/>
          </p:cNvSpPr>
          <p:nvPr>
            <p:ph type="title"/>
          </p:nvPr>
        </p:nvSpPr>
        <p:spPr>
          <a:xfrm>
            <a:off x="2059214" y="0"/>
            <a:ext cx="5025571" cy="838200"/>
          </a:xfrm>
        </p:spPr>
        <p:txBody>
          <a:bodyPr/>
          <a:lstStyle/>
          <a:p>
            <a:pPr algn="ctr"/>
            <a:r>
              <a:rPr lang="en-US" dirty="0"/>
              <a:t>Apprenticeships</a:t>
            </a:r>
          </a:p>
        </p:txBody>
      </p:sp>
      <p:sp>
        <p:nvSpPr>
          <p:cNvPr id="3" name="Content Placeholder 2"/>
          <p:cNvSpPr>
            <a:spLocks noGrp="1"/>
          </p:cNvSpPr>
          <p:nvPr>
            <p:ph idx="1"/>
          </p:nvPr>
        </p:nvSpPr>
        <p:spPr>
          <a:xfrm>
            <a:off x="457200" y="1752600"/>
            <a:ext cx="8229600" cy="4038600"/>
          </a:xfrm>
        </p:spPr>
        <p:txBody>
          <a:bodyPr>
            <a:normAutofit lnSpcReduction="10000"/>
          </a:bodyPr>
          <a:lstStyle/>
          <a:p>
            <a:pPr>
              <a:buFont typeface="Wingdings" panose="05000000000000000000" pitchFamily="2" charset="2"/>
              <a:buChar char="§"/>
            </a:pPr>
            <a:r>
              <a:rPr lang="en-US" sz="2200" dirty="0"/>
              <a:t>Customized Competency Based Apprenticeship with Autocam &amp; NN Manufacturing for CNC tooling/Precision machining.  </a:t>
            </a:r>
          </a:p>
          <a:p>
            <a:pPr lvl="1">
              <a:buFont typeface="Wingdings 3" panose="05040102010807070707" pitchFamily="18" charset="2"/>
              <a:buChar char=""/>
              <a:defRPr sz="2100"/>
            </a:pPr>
            <a:r>
              <a:rPr lang="en-US" sz="1900" dirty="0"/>
              <a:t>First cohort worked Monday-Thursday, attended GRCC Fridays for 8 hours.  </a:t>
            </a:r>
          </a:p>
          <a:p>
            <a:pPr lvl="1">
              <a:buFont typeface="Wingdings 3" panose="05040102010807070707" pitchFamily="18" charset="2"/>
              <a:buChar char=""/>
              <a:defRPr sz="2100"/>
            </a:pPr>
            <a:r>
              <a:rPr lang="en-US" sz="1900" dirty="0"/>
              <a:t>Built as a customized non-credit apprenticeship.</a:t>
            </a:r>
          </a:p>
          <a:p>
            <a:pPr lvl="1">
              <a:buFont typeface="Wingdings 3" panose="05040102010807070707" pitchFamily="18" charset="2"/>
              <a:buChar char=""/>
              <a:defRPr sz="2100"/>
            </a:pPr>
            <a:r>
              <a:rPr lang="en-US" sz="1900" dirty="0"/>
              <a:t>Direct articulation to 30 credits towards a 60 credit associates degree in machining.</a:t>
            </a:r>
          </a:p>
          <a:p>
            <a:pPr lvl="1">
              <a:buFont typeface="Wingdings 3" panose="05040102010807070707" pitchFamily="18" charset="2"/>
              <a:buChar char=""/>
              <a:defRPr sz="2100"/>
            </a:pPr>
            <a:r>
              <a:rPr lang="en-US" sz="1900" dirty="0"/>
              <a:t>Individuals recruited through non-profit partners in Grand Rapids ‘neighborhoods of focus’ – low income.</a:t>
            </a:r>
          </a:p>
          <a:p>
            <a:pPr>
              <a:buFont typeface="Wingdings" panose="05000000000000000000" pitchFamily="2" charset="2"/>
              <a:buChar char="§"/>
            </a:pPr>
            <a:r>
              <a:rPr lang="en-US" sz="2200" dirty="0"/>
              <a:t>Expanded to 2 more cohorts.  One model goes to school on Tuesday and Wednesday afternoons, works 2</a:t>
            </a:r>
            <a:r>
              <a:rPr lang="en-US" sz="2200" baseline="30000" dirty="0"/>
              <a:t>nd</a:t>
            </a:r>
            <a:r>
              <a:rPr lang="en-US" sz="2200" dirty="0"/>
              <a:t> shift other days.  All individuals receive full time benefits while in the apprenticeship.</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62510" y="6100625"/>
            <a:ext cx="1046490" cy="723443"/>
          </a:xfrm>
          <a:prstGeom prst="rect">
            <a:avLst/>
          </a:prstGeom>
        </p:spPr>
      </p:pic>
      <p:pic>
        <p:nvPicPr>
          <p:cNvPr id="6"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3322" y="6173662"/>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8543FF9-8DF8-4BDD-9C38-3A1585DE7E18}"/>
              </a:ext>
            </a:extLst>
          </p:cNvPr>
          <p:cNvSpPr>
            <a:spLocks noGrp="1"/>
          </p:cNvSpPr>
          <p:nvPr>
            <p:ph type="sldNum" sz="quarter" idx="12"/>
          </p:nvPr>
        </p:nvSpPr>
        <p:spPr/>
        <p:txBody>
          <a:bodyPr/>
          <a:lstStyle/>
          <a:p>
            <a:fld id="{AB491921-86D7-4D19-B468-237F780283FE}" type="slidenum">
              <a:rPr lang="en-US" smtClean="0"/>
              <a:pPr/>
              <a:t>33</a:t>
            </a:fld>
            <a:endParaRPr lang="en-US" dirty="0"/>
          </a:p>
        </p:txBody>
      </p:sp>
    </p:spTree>
    <p:extLst>
      <p:ext uri="{BB962C8B-B14F-4D97-AF65-F5344CB8AC3E}">
        <p14:creationId xmlns:p14="http://schemas.microsoft.com/office/powerpoint/2010/main" val="865591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9143999" cy="6858000"/>
          </a:xfrm>
          <a:prstGeom prst="rect">
            <a:avLst/>
          </a:prstGeom>
        </p:spPr>
      </p:pic>
      <p:sp>
        <p:nvSpPr>
          <p:cNvPr id="2" name="Title 1"/>
          <p:cNvSpPr>
            <a:spLocks noGrp="1"/>
          </p:cNvSpPr>
          <p:nvPr>
            <p:ph type="title"/>
          </p:nvPr>
        </p:nvSpPr>
        <p:spPr>
          <a:xfrm>
            <a:off x="1600200" y="1"/>
            <a:ext cx="5943600" cy="783771"/>
          </a:xfrm>
        </p:spPr>
        <p:txBody>
          <a:bodyPr/>
          <a:lstStyle/>
          <a:p>
            <a:pPr algn="ctr"/>
            <a:r>
              <a:rPr lang="en-US" dirty="0"/>
              <a:t>What its led to…</a:t>
            </a:r>
          </a:p>
        </p:txBody>
      </p:sp>
      <p:sp>
        <p:nvSpPr>
          <p:cNvPr id="3" name="Content Placeholder 2"/>
          <p:cNvSpPr>
            <a:spLocks noGrp="1"/>
          </p:cNvSpPr>
          <p:nvPr>
            <p:ph idx="1"/>
          </p:nvPr>
        </p:nvSpPr>
        <p:spPr>
          <a:xfrm>
            <a:off x="457200" y="1752602"/>
            <a:ext cx="8229600" cy="4343399"/>
          </a:xfrm>
        </p:spPr>
        <p:txBody>
          <a:bodyPr>
            <a:normAutofit/>
          </a:bodyPr>
          <a:lstStyle/>
          <a:p>
            <a:pPr>
              <a:buClr>
                <a:srgbClr val="BC5A5C"/>
              </a:buClr>
              <a:buFont typeface="Wingdings" panose="05000000000000000000" pitchFamily="2" charset="2"/>
              <a:buChar char="§"/>
            </a:pPr>
            <a:r>
              <a:rPr lang="en-US" sz="2100" dirty="0"/>
              <a:t>Success led to “talk” in the employer community about apprenticeships and how they could work in non-union environments.  Invitations to explain what we did with these employer partners.</a:t>
            </a:r>
          </a:p>
          <a:p>
            <a:pPr>
              <a:buClr>
                <a:srgbClr val="BC5A5C"/>
              </a:buClr>
              <a:buFont typeface="Wingdings" panose="05000000000000000000" pitchFamily="2" charset="2"/>
              <a:buChar char="§"/>
            </a:pPr>
            <a:r>
              <a:rPr lang="en-US" sz="2100" dirty="0"/>
              <a:t>Expansion to Information Technology, healthcare and large increase in electrical and construction apprenticeships.  </a:t>
            </a:r>
          </a:p>
          <a:p>
            <a:pPr>
              <a:buClr>
                <a:srgbClr val="BC5A5C"/>
              </a:buClr>
              <a:buFont typeface="Wingdings" panose="05000000000000000000" pitchFamily="2" charset="2"/>
              <a:buChar char="§"/>
            </a:pPr>
            <a:r>
              <a:rPr lang="en-US" sz="2100" dirty="0"/>
              <a:t>Strong success, stronger partnerships with non-profit partners, especially through the West Michigan Hispanic Center, Grand Rapids Urban League and West Michigan Literacy Center.  This was a model that really worked for their clients.  (Earn and Learn – career opportunities).</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4080" y="6162904"/>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4B34AD4-502C-4F62-BA07-554B9E7F3C22}"/>
              </a:ext>
            </a:extLst>
          </p:cNvPr>
          <p:cNvSpPr>
            <a:spLocks noGrp="1"/>
          </p:cNvSpPr>
          <p:nvPr>
            <p:ph type="sldNum" sz="quarter" idx="12"/>
          </p:nvPr>
        </p:nvSpPr>
        <p:spPr/>
        <p:txBody>
          <a:bodyPr/>
          <a:lstStyle/>
          <a:p>
            <a:fld id="{AB491921-86D7-4D19-B468-237F780283FE}" type="slidenum">
              <a:rPr lang="en-US" smtClean="0"/>
              <a:pPr/>
              <a:t>34</a:t>
            </a:fld>
            <a:endParaRPr lang="en-US" dirty="0"/>
          </a:p>
        </p:txBody>
      </p:sp>
    </p:spTree>
    <p:extLst>
      <p:ext uri="{BB962C8B-B14F-4D97-AF65-F5344CB8AC3E}">
        <p14:creationId xmlns:p14="http://schemas.microsoft.com/office/powerpoint/2010/main" val="2933035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C0AD2C-9761-492C-B7A5-EF71B2A5C9B6}"/>
              </a:ext>
            </a:extLst>
          </p:cNvPr>
          <p:cNvSpPr>
            <a:spLocks noGrp="1"/>
          </p:cNvSpPr>
          <p:nvPr>
            <p:ph type="title"/>
          </p:nvPr>
        </p:nvSpPr>
        <p:spPr>
          <a:xfrm>
            <a:off x="431407" y="173365"/>
            <a:ext cx="7955280" cy="1063120"/>
          </a:xfrm>
        </p:spPr>
        <p:txBody>
          <a:bodyPr/>
          <a:lstStyle/>
          <a:p>
            <a:r>
              <a:rPr lang="en-US" dirty="0"/>
              <a:t>Changes at GRCC from TAACCCT </a:t>
            </a:r>
          </a:p>
        </p:txBody>
      </p:sp>
      <p:sp>
        <p:nvSpPr>
          <p:cNvPr id="3" name="Content Placeholder 2"/>
          <p:cNvSpPr>
            <a:spLocks noGrp="1"/>
          </p:cNvSpPr>
          <p:nvPr>
            <p:ph idx="1"/>
          </p:nvPr>
        </p:nvSpPr>
        <p:spPr>
          <a:xfrm>
            <a:off x="-84717" y="1516828"/>
            <a:ext cx="6052521" cy="4776853"/>
          </a:xfrm>
        </p:spPr>
        <p:txBody>
          <a:bodyPr>
            <a:normAutofit/>
          </a:bodyPr>
          <a:lstStyle/>
          <a:p>
            <a:pPr lvl="1">
              <a:buClr>
                <a:srgbClr val="BC5A5C"/>
              </a:buClr>
              <a:buFont typeface="Wingdings" panose="05000000000000000000" pitchFamily="2" charset="2"/>
              <a:buChar char="§"/>
            </a:pPr>
            <a:r>
              <a:rPr lang="en-US" sz="2000" dirty="0"/>
              <a:t>Closer relationships between employers and GRCC - quicker curriculum changes.</a:t>
            </a:r>
          </a:p>
          <a:p>
            <a:pPr lvl="1">
              <a:buClr>
                <a:srgbClr val="BC5A5C"/>
              </a:buClr>
              <a:buFont typeface="Wingdings" panose="05000000000000000000" pitchFamily="2" charset="2"/>
              <a:buChar char="§"/>
            </a:pPr>
            <a:r>
              <a:rPr lang="en-US" sz="2000" dirty="0"/>
              <a:t>Alignment to national credentials and </a:t>
            </a:r>
            <a:r>
              <a:rPr lang="en-US" sz="2000" u="sng" dirty="0"/>
              <a:t>giving college credit for credentials </a:t>
            </a:r>
            <a:r>
              <a:rPr lang="en-US" sz="2000" dirty="0"/>
              <a:t>earned (AWS, MSSC, PMMI, NIMS). (Aligns non-credit and credit). Applied to every sector not only manufacturing.</a:t>
            </a:r>
          </a:p>
          <a:p>
            <a:pPr lvl="1">
              <a:buClr>
                <a:srgbClr val="BC5A5C"/>
              </a:buClr>
              <a:buFont typeface="Wingdings" panose="05000000000000000000" pitchFamily="2" charset="2"/>
              <a:buChar char="§"/>
            </a:pPr>
            <a:r>
              <a:rPr lang="en-US" sz="2000" dirty="0"/>
              <a:t>Buy-in for coach navigators at GRCC (success coaches)</a:t>
            </a:r>
          </a:p>
          <a:p>
            <a:pPr lvl="1">
              <a:buClr>
                <a:srgbClr val="BC5A5C"/>
              </a:buClr>
              <a:buFont typeface="Wingdings" panose="05000000000000000000" pitchFamily="2" charset="2"/>
              <a:buChar char="§"/>
            </a:pPr>
            <a:r>
              <a:rPr lang="en-US" sz="2000" dirty="0"/>
              <a:t>Buy-in for job developers.</a:t>
            </a:r>
          </a:p>
          <a:p>
            <a:pPr lvl="1">
              <a:buClr>
                <a:srgbClr val="BC5A5C"/>
              </a:buClr>
              <a:buFont typeface="Wingdings" panose="05000000000000000000" pitchFamily="2" charset="2"/>
              <a:buChar char="§"/>
            </a:pPr>
            <a:r>
              <a:rPr lang="en-US" sz="2000" dirty="0"/>
              <a:t>Changes to college enterprise systems to record credentials earned by students.</a:t>
            </a:r>
          </a:p>
          <a:p>
            <a:pPr lvl="1">
              <a:buFont typeface="Wingdings" panose="05000000000000000000" pitchFamily="2" charset="2"/>
              <a:buChar char="Ø"/>
            </a:pPr>
            <a:endParaRPr lang="en-US" sz="2000" dirty="0"/>
          </a:p>
          <a:p>
            <a:pPr lvl="1">
              <a:buFont typeface="Wingdings" panose="05000000000000000000" pitchFamily="2" charset="2"/>
              <a:buChar char="Ø"/>
            </a:pPr>
            <a:endParaRPr lang="en-US" sz="2000" dirty="0"/>
          </a:p>
        </p:txBody>
      </p:sp>
      <p:pic>
        <p:nvPicPr>
          <p:cNvPr id="5" name="Content Placeholder 4" descr="logistics.jpg"/>
          <p:cNvPicPr>
            <a:picLocks noGrp="1" noChangeAspect="1"/>
          </p:cNvPicPr>
          <p:nvPr>
            <p:ph sz="half" idx="4294967295"/>
          </p:nvPr>
        </p:nvPicPr>
        <p:blipFill>
          <a:blip r:embed="rId2" cstate="email">
            <a:extLst>
              <a:ext uri="{28A0092B-C50C-407E-A947-70E740481C1C}">
                <a14:useLocalDpi xmlns:a14="http://schemas.microsoft.com/office/drawing/2010/main" val="0"/>
              </a:ext>
            </a:extLst>
          </a:blip>
          <a:stretch>
            <a:fillRect/>
          </a:stretch>
        </p:blipFill>
        <p:spPr>
          <a:xfrm>
            <a:off x="5967804" y="1631985"/>
            <a:ext cx="2971800" cy="3810000"/>
          </a:xfrm>
        </p:spPr>
      </p:pic>
      <p:sp>
        <p:nvSpPr>
          <p:cNvPr id="2" name="Rectangle 1"/>
          <p:cNvSpPr/>
          <p:nvPr/>
        </p:nvSpPr>
        <p:spPr>
          <a:xfrm>
            <a:off x="0" y="6100916"/>
            <a:ext cx="2153265" cy="75708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158CF6B1-F453-488B-885E-0FDDF1557D39}"/>
              </a:ext>
            </a:extLst>
          </p:cNvPr>
          <p:cNvSpPr>
            <a:spLocks noGrp="1"/>
          </p:cNvSpPr>
          <p:nvPr>
            <p:ph type="sldNum" sz="quarter" idx="12"/>
          </p:nvPr>
        </p:nvSpPr>
        <p:spPr/>
        <p:txBody>
          <a:bodyPr/>
          <a:lstStyle/>
          <a:p>
            <a:fld id="{AB491921-86D7-4D19-B468-237F780283FE}" type="slidenum">
              <a:rPr lang="en-US" smtClean="0"/>
              <a:pPr/>
              <a:t>35</a:t>
            </a:fld>
            <a:endParaRPr lang="en-US" dirty="0"/>
          </a:p>
        </p:txBody>
      </p:sp>
    </p:spTree>
    <p:extLst>
      <p:ext uri="{BB962C8B-B14F-4D97-AF65-F5344CB8AC3E}">
        <p14:creationId xmlns:p14="http://schemas.microsoft.com/office/powerpoint/2010/main" val="2346161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9143999" cy="6858000"/>
          </a:xfrm>
          <a:prstGeom prst="rect">
            <a:avLst/>
          </a:prstGeom>
        </p:spPr>
      </p:pic>
      <p:sp>
        <p:nvSpPr>
          <p:cNvPr id="2" name="Title 1"/>
          <p:cNvSpPr>
            <a:spLocks noGrp="1"/>
          </p:cNvSpPr>
          <p:nvPr>
            <p:ph type="title"/>
          </p:nvPr>
        </p:nvSpPr>
        <p:spPr>
          <a:xfrm>
            <a:off x="800103" y="0"/>
            <a:ext cx="7543798" cy="819831"/>
          </a:xfrm>
        </p:spPr>
        <p:txBody>
          <a:bodyPr/>
          <a:lstStyle/>
          <a:p>
            <a:pPr algn="ctr"/>
            <a:r>
              <a:rPr lang="en-US" dirty="0"/>
              <a:t>Ensuring Sustainability</a:t>
            </a:r>
          </a:p>
        </p:txBody>
      </p:sp>
      <p:sp>
        <p:nvSpPr>
          <p:cNvPr id="3" name="Content Placeholder 2"/>
          <p:cNvSpPr>
            <a:spLocks noGrp="1"/>
          </p:cNvSpPr>
          <p:nvPr>
            <p:ph idx="1"/>
          </p:nvPr>
        </p:nvSpPr>
        <p:spPr>
          <a:xfrm>
            <a:off x="457200" y="1828800"/>
            <a:ext cx="8229600" cy="4114800"/>
          </a:xfrm>
        </p:spPr>
        <p:txBody>
          <a:bodyPr>
            <a:normAutofit fontScale="92500" lnSpcReduction="20000"/>
          </a:bodyPr>
          <a:lstStyle/>
          <a:p>
            <a:pPr>
              <a:buFont typeface="Wingdings" panose="05000000000000000000" pitchFamily="2" charset="2"/>
              <a:buChar char="§"/>
            </a:pPr>
            <a:r>
              <a:rPr lang="en-US" sz="2400" dirty="0"/>
              <a:t>Kept data on ROI (return on investment) for staff positions, student placement, employer involvement.  Used to leverage general fund dollars from the College.</a:t>
            </a:r>
          </a:p>
          <a:p>
            <a:pPr>
              <a:buFont typeface="Wingdings" panose="05000000000000000000" pitchFamily="2" charset="2"/>
              <a:buChar char="§"/>
            </a:pPr>
            <a:r>
              <a:rPr lang="en-US" sz="2400" dirty="0"/>
              <a:t>Our employers are the voice in the community about apprenticeships and what they are accomplishing for them.</a:t>
            </a:r>
          </a:p>
          <a:p>
            <a:pPr>
              <a:buFont typeface="Wingdings" panose="05000000000000000000" pitchFamily="2" charset="2"/>
              <a:buChar char="§"/>
            </a:pPr>
            <a:r>
              <a:rPr lang="en-US" sz="2400" dirty="0"/>
              <a:t>Partnership with West Michigan Works (America Career Center).  Leveraging funding streams.</a:t>
            </a:r>
          </a:p>
          <a:p>
            <a:pPr>
              <a:buFont typeface="Wingdings" panose="05000000000000000000" pitchFamily="2" charset="2"/>
              <a:buChar char="§"/>
            </a:pPr>
            <a:r>
              <a:rPr lang="en-US" sz="2400" dirty="0"/>
              <a:t>State of Michigan Skilled Trades Training Funds.</a:t>
            </a:r>
          </a:p>
          <a:p>
            <a:pPr>
              <a:buFont typeface="Wingdings" panose="05000000000000000000" pitchFamily="2" charset="2"/>
              <a:buChar char="§"/>
            </a:pPr>
            <a:r>
              <a:rPr lang="en-US" sz="2400" dirty="0"/>
              <a:t>Philanthropy (W.K. Kellogg Foundation, JPMorganChase Foundation, Grand Rapids Community Foundation)</a:t>
            </a:r>
          </a:p>
          <a:p>
            <a:pPr>
              <a:buFont typeface="Wingdings" panose="05000000000000000000" pitchFamily="2" charset="2"/>
              <a:buChar char="§"/>
            </a:pPr>
            <a:r>
              <a:rPr lang="en-US" sz="2400" dirty="0"/>
              <a:t>Employers covering costs in order to “win” talent.</a:t>
            </a:r>
            <a:endParaRPr lang="en-US" dirty="0"/>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4080" y="6152146"/>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A0D346B-3A31-4A4E-85ED-2859D152E1C9}"/>
              </a:ext>
            </a:extLst>
          </p:cNvPr>
          <p:cNvSpPr>
            <a:spLocks noGrp="1"/>
          </p:cNvSpPr>
          <p:nvPr>
            <p:ph type="sldNum" sz="quarter" idx="12"/>
          </p:nvPr>
        </p:nvSpPr>
        <p:spPr/>
        <p:txBody>
          <a:bodyPr/>
          <a:lstStyle/>
          <a:p>
            <a:fld id="{AB491921-86D7-4D19-B468-237F780283FE}" type="slidenum">
              <a:rPr lang="en-US" smtClean="0"/>
              <a:pPr/>
              <a:t>36</a:t>
            </a:fld>
            <a:endParaRPr lang="en-US" dirty="0"/>
          </a:p>
        </p:txBody>
      </p:sp>
    </p:spTree>
    <p:extLst>
      <p:ext uri="{BB962C8B-B14F-4D97-AF65-F5344CB8AC3E}">
        <p14:creationId xmlns:p14="http://schemas.microsoft.com/office/powerpoint/2010/main" val="3972936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257" y="-14153"/>
            <a:ext cx="9158514" cy="6872153"/>
          </a:xfrm>
          <a:prstGeom prst="rect">
            <a:avLst/>
          </a:prstGeom>
        </p:spPr>
      </p:pic>
      <p:sp>
        <p:nvSpPr>
          <p:cNvPr id="2" name="Title 1"/>
          <p:cNvSpPr>
            <a:spLocks noGrp="1"/>
          </p:cNvSpPr>
          <p:nvPr>
            <p:ph type="ctrTitle"/>
          </p:nvPr>
        </p:nvSpPr>
        <p:spPr>
          <a:xfrm>
            <a:off x="685800" y="1436148"/>
            <a:ext cx="7772400" cy="1470025"/>
          </a:xfrm>
        </p:spPr>
        <p:txBody>
          <a:bodyPr>
            <a:normAutofit/>
          </a:bodyPr>
          <a:lstStyle/>
          <a:p>
            <a:r>
              <a:rPr lang="en-US" sz="4400" b="1" dirty="0">
                <a:solidFill>
                  <a:schemeClr val="bg1"/>
                </a:solidFill>
                <a:latin typeface="+mn-lt"/>
              </a:rPr>
              <a:t>Minnesota Advanced Manufacturing Partnership</a:t>
            </a:r>
          </a:p>
        </p:txBody>
      </p:sp>
      <p:sp>
        <p:nvSpPr>
          <p:cNvPr id="3" name="TextBox 2"/>
          <p:cNvSpPr txBox="1"/>
          <p:nvPr/>
        </p:nvSpPr>
        <p:spPr>
          <a:xfrm>
            <a:off x="3562352" y="762000"/>
            <a:ext cx="45719" cy="369332"/>
          </a:xfrm>
          <a:prstGeom prst="rect">
            <a:avLst/>
          </a:prstGeom>
          <a:noFill/>
        </p:spPr>
        <p:txBody>
          <a:bodyPr wrap="square" rtlCol="0">
            <a:spAutoFit/>
          </a:bodyPr>
          <a:lstStyle/>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54828" y="3709670"/>
            <a:ext cx="3255772" cy="630276"/>
          </a:xfrm>
          <a:prstGeom prst="rect">
            <a:avLst/>
          </a:prstGeom>
        </p:spPr>
      </p:pic>
      <p:pic>
        <p:nvPicPr>
          <p:cNvPr id="6"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48471" y="6141388"/>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25B0ABAC-D8FA-4C8B-AD8C-F14E233FE649}"/>
              </a:ext>
            </a:extLst>
          </p:cNvPr>
          <p:cNvSpPr>
            <a:spLocks noGrp="1"/>
          </p:cNvSpPr>
          <p:nvPr>
            <p:ph type="sldNum" sz="quarter" idx="12"/>
          </p:nvPr>
        </p:nvSpPr>
        <p:spPr/>
        <p:txBody>
          <a:bodyPr/>
          <a:lstStyle/>
          <a:p>
            <a:fld id="{7F5CE407-6216-4202-80E4-A30DC2F709B2}" type="slidenum">
              <a:rPr lang="en-US" smtClean="0"/>
              <a:t>37</a:t>
            </a:fld>
            <a:endParaRPr lang="en-US" dirty="0"/>
          </a:p>
        </p:txBody>
      </p:sp>
    </p:spTree>
    <p:extLst>
      <p:ext uri="{BB962C8B-B14F-4D97-AF65-F5344CB8AC3E}">
        <p14:creationId xmlns:p14="http://schemas.microsoft.com/office/powerpoint/2010/main" val="374138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3" name="Content Placeholder 2"/>
          <p:cNvSpPr>
            <a:spLocks noGrp="1"/>
          </p:cNvSpPr>
          <p:nvPr>
            <p:ph idx="1"/>
          </p:nvPr>
        </p:nvSpPr>
        <p:spPr>
          <a:xfrm>
            <a:off x="246742" y="1578885"/>
            <a:ext cx="8884953" cy="4351338"/>
          </a:xfrm>
        </p:spPr>
        <p:txBody>
          <a:bodyPr>
            <a:normAutofit/>
          </a:bodyPr>
          <a:lstStyle/>
          <a:p>
            <a:pPr marL="0" indent="0">
              <a:buNone/>
            </a:pPr>
            <a:r>
              <a:rPr lang="en-US" dirty="0">
                <a:solidFill>
                  <a:schemeClr val="tx2"/>
                </a:solidFill>
              </a:rPr>
              <a:t>Why Expand on Employer Partner Relationships</a:t>
            </a:r>
          </a:p>
          <a:p>
            <a:pPr marL="1204913" lvl="2" indent="-290513">
              <a:buClr>
                <a:srgbClr val="BC5A5C"/>
              </a:buClr>
              <a:buFont typeface="Wingdings" panose="05000000000000000000" pitchFamily="2" charset="2"/>
              <a:buChar char="§"/>
            </a:pPr>
            <a:r>
              <a:rPr lang="en-US" sz="2400" dirty="0">
                <a:solidFill>
                  <a:schemeClr val="tx2"/>
                </a:solidFill>
              </a:rPr>
              <a:t>Skills Gap</a:t>
            </a:r>
          </a:p>
          <a:p>
            <a:pPr marL="1204913" lvl="2" indent="-290513">
              <a:buClr>
                <a:srgbClr val="BC5A5C"/>
              </a:buClr>
              <a:buFont typeface="Wingdings" panose="05000000000000000000" pitchFamily="2" charset="2"/>
              <a:buChar char="§"/>
            </a:pPr>
            <a:r>
              <a:rPr lang="en-US" sz="2400" dirty="0">
                <a:solidFill>
                  <a:schemeClr val="tx2"/>
                </a:solidFill>
              </a:rPr>
              <a:t>Declining Enrollment in 2 year institutions</a:t>
            </a:r>
          </a:p>
          <a:p>
            <a:pPr marL="1204913" lvl="2" indent="-290513">
              <a:buClr>
                <a:srgbClr val="BC5A5C"/>
              </a:buClr>
              <a:buFont typeface="Wingdings" panose="05000000000000000000" pitchFamily="2" charset="2"/>
              <a:buChar char="§"/>
            </a:pPr>
            <a:r>
              <a:rPr lang="en-US" sz="2400" dirty="0">
                <a:solidFill>
                  <a:schemeClr val="tx2"/>
                </a:solidFill>
              </a:rPr>
              <a:t>Lower unemployment rates</a:t>
            </a:r>
          </a:p>
          <a:p>
            <a:pPr marL="1204913" lvl="2" indent="-290513">
              <a:buClr>
                <a:srgbClr val="BC5A5C"/>
              </a:buClr>
              <a:buFont typeface="Wingdings" panose="05000000000000000000" pitchFamily="2" charset="2"/>
              <a:buChar char="§"/>
            </a:pPr>
            <a:r>
              <a:rPr lang="en-US" sz="2400" dirty="0">
                <a:solidFill>
                  <a:schemeClr val="tx2"/>
                </a:solidFill>
              </a:rPr>
              <a:t>Employment Demand</a:t>
            </a:r>
          </a:p>
          <a:p>
            <a:pPr lvl="2"/>
            <a:endParaRPr lang="en-US" sz="2400" dirty="0">
              <a:solidFill>
                <a:schemeClr val="tx2"/>
              </a:solidFill>
            </a:endParaRPr>
          </a:p>
          <a:p>
            <a:pPr marL="685800" lvl="2" indent="0">
              <a:buNone/>
            </a:pPr>
            <a:endParaRPr lang="en-US" sz="2400" dirty="0">
              <a:solidFill>
                <a:schemeClr val="tx2"/>
              </a:solidFill>
            </a:endParaRPr>
          </a:p>
          <a:p>
            <a:pPr lvl="2"/>
            <a:endParaRPr lang="en-US" sz="2400" dirty="0">
              <a:solidFill>
                <a:schemeClr val="tx2"/>
              </a:solidFill>
            </a:endParaRPr>
          </a:p>
          <a:p>
            <a:pPr marL="685800" lvl="2" indent="0">
              <a:buNone/>
            </a:pPr>
            <a:endParaRPr lang="en-US" sz="2400" dirty="0">
              <a:solidFill>
                <a:schemeClr val="tx2"/>
              </a:solidFill>
            </a:endParaRPr>
          </a:p>
        </p:txBody>
      </p:sp>
      <p:sp>
        <p:nvSpPr>
          <p:cNvPr id="5" name="Title 1"/>
          <p:cNvSpPr txBox="1">
            <a:spLocks/>
          </p:cNvSpPr>
          <p:nvPr/>
        </p:nvSpPr>
        <p:spPr>
          <a:xfrm>
            <a:off x="2" y="1"/>
            <a:ext cx="9143998" cy="1325563"/>
          </a:xfrm>
          <a:prstGeom prst="rect">
            <a:avLst/>
          </a:prstGeom>
          <a:solidFill>
            <a:srgbClr val="C4BD97"/>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solidFill>
                <a:srgbClr val="002060"/>
              </a:solidFill>
              <a:latin typeface="+mn-lt"/>
            </a:endParaRPr>
          </a:p>
        </p:txBody>
      </p:sp>
      <p:pic>
        <p:nvPicPr>
          <p:cNvPr id="7"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0" y="6043855"/>
            <a:ext cx="2430287" cy="8141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15636" y="224733"/>
            <a:ext cx="4404990" cy="852750"/>
          </a:xfrm>
          <a:prstGeom prst="rect">
            <a:avLst/>
          </a:prstGeom>
        </p:spPr>
      </p:pic>
    </p:spTree>
    <p:extLst>
      <p:ext uri="{BB962C8B-B14F-4D97-AF65-F5344CB8AC3E}">
        <p14:creationId xmlns:p14="http://schemas.microsoft.com/office/powerpoint/2010/main" val="3954087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6065" y="4315"/>
            <a:ext cx="9127935" cy="6858000"/>
          </a:xfrm>
          <a:prstGeom prst="rect">
            <a:avLst/>
          </a:prstGeom>
        </p:spPr>
      </p:pic>
      <p:pic>
        <p:nvPicPr>
          <p:cNvPr id="11"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6065" y="6088828"/>
            <a:ext cx="2353642" cy="7884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6064" y="4315"/>
            <a:ext cx="9143999" cy="1325563"/>
          </a:xfrm>
          <a:prstGeom prst="rect">
            <a:avLst/>
          </a:prstGeom>
          <a:solidFill>
            <a:srgbClr val="C4BD97"/>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2060"/>
                </a:solidFill>
              </a:rPr>
              <a:t>Challenges</a:t>
            </a:r>
            <a:endParaRPr lang="en-US" sz="4000" b="1" dirty="0">
              <a:solidFill>
                <a:srgbClr val="002060"/>
              </a:solidFill>
              <a:latin typeface="+mn-lt"/>
            </a:endParaRPr>
          </a:p>
        </p:txBody>
      </p:sp>
      <p:sp>
        <p:nvSpPr>
          <p:cNvPr id="14" name="Content Placeholder 2">
            <a:extLst>
              <a:ext uri="{FF2B5EF4-FFF2-40B4-BE49-F238E27FC236}">
                <a16:creationId xmlns:a16="http://schemas.microsoft.com/office/drawing/2014/main" id="{6CB3244B-0914-304E-B41B-CE388E8F0F4E}"/>
              </a:ext>
            </a:extLst>
          </p:cNvPr>
          <p:cNvSpPr>
            <a:spLocks noGrp="1"/>
          </p:cNvSpPr>
          <p:nvPr>
            <p:ph sz="half" idx="2"/>
          </p:nvPr>
        </p:nvSpPr>
        <p:spPr>
          <a:xfrm>
            <a:off x="340205" y="1952218"/>
            <a:ext cx="3161335" cy="3596185"/>
          </a:xfrm>
        </p:spPr>
        <p:txBody>
          <a:bodyPr>
            <a:normAutofit lnSpcReduction="10000"/>
          </a:bodyPr>
          <a:lstStyle/>
          <a:p>
            <a:pPr>
              <a:buClr>
                <a:srgbClr val="BC5A5C"/>
              </a:buClr>
              <a:buFont typeface="Wingdings" panose="05000000000000000000" pitchFamily="2" charset="2"/>
              <a:buChar char="§"/>
            </a:pPr>
            <a:r>
              <a:rPr lang="en-US" dirty="0"/>
              <a:t>Faculty Driven</a:t>
            </a:r>
          </a:p>
          <a:p>
            <a:pPr>
              <a:buClr>
                <a:srgbClr val="BC5A5C"/>
              </a:buClr>
              <a:buFont typeface="Wingdings" panose="05000000000000000000" pitchFamily="2" charset="2"/>
              <a:buChar char="§"/>
            </a:pPr>
            <a:r>
              <a:rPr lang="en-US" dirty="0"/>
              <a:t>Faculty Development</a:t>
            </a:r>
          </a:p>
          <a:p>
            <a:pPr>
              <a:buClr>
                <a:srgbClr val="BC5A5C"/>
              </a:buClr>
              <a:buFont typeface="Wingdings" panose="05000000000000000000" pitchFamily="2" charset="2"/>
              <a:buChar char="§"/>
            </a:pPr>
            <a:r>
              <a:rPr lang="en-US" dirty="0"/>
              <a:t>Industry Driven</a:t>
            </a:r>
          </a:p>
          <a:p>
            <a:pPr>
              <a:buClr>
                <a:srgbClr val="BC5A5C"/>
              </a:buClr>
              <a:buFont typeface="Wingdings" panose="05000000000000000000" pitchFamily="2" charset="2"/>
              <a:buChar char="§"/>
            </a:pPr>
            <a:r>
              <a:rPr lang="en-US" dirty="0"/>
              <a:t>Industry Development</a:t>
            </a:r>
          </a:p>
          <a:p>
            <a:pPr>
              <a:buClr>
                <a:srgbClr val="BC5A5C"/>
              </a:buClr>
              <a:buFont typeface="Wingdings" panose="05000000000000000000" pitchFamily="2" charset="2"/>
              <a:buChar char="§"/>
            </a:pPr>
            <a:r>
              <a:rPr lang="en-US" dirty="0"/>
              <a:t>Meeting todays student needs</a:t>
            </a:r>
          </a:p>
        </p:txBody>
      </p:sp>
      <p:pic>
        <p:nvPicPr>
          <p:cNvPr id="15" name="Content Placeholder 5" descr="iarslceproceedings - locating &lt;strong&gt;faculty&lt;/strong&gt; development for ...">
            <a:extLst>
              <a:ext uri="{FF2B5EF4-FFF2-40B4-BE49-F238E27FC236}">
                <a16:creationId xmlns:a16="http://schemas.microsoft.com/office/drawing/2014/main" id="{E6215377-3F1A-E643-9B3D-477BEED02418}"/>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3545978" y="1952218"/>
            <a:ext cx="5439316" cy="2940170"/>
          </a:xfrm>
        </p:spPr>
      </p:pic>
    </p:spTree>
    <p:extLst>
      <p:ext uri="{BB962C8B-B14F-4D97-AF65-F5344CB8AC3E}">
        <p14:creationId xmlns:p14="http://schemas.microsoft.com/office/powerpoint/2010/main" val="444472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949840"/>
            <a:ext cx="9020175" cy="5132201"/>
          </a:xfrm>
        </p:spPr>
        <p:txBody>
          <a:bodyPr>
            <a:noAutofit/>
          </a:bodyPr>
          <a:lstStyle/>
          <a:p>
            <a:pPr marL="0" indent="0">
              <a:spcBef>
                <a:spcPts val="0"/>
              </a:spcBef>
              <a:buClr>
                <a:schemeClr val="tx2"/>
              </a:buClr>
              <a:buNone/>
            </a:pPr>
            <a:r>
              <a:rPr lang="en-US" sz="1800" dirty="0">
                <a:latin typeface="Arial" panose="020B0604020202020204" pitchFamily="34" charset="0"/>
                <a:cs typeface="Arial" panose="020B0604020202020204" pitchFamily="34" charset="0"/>
              </a:rPr>
              <a:t>This webinar series showcases strategies and resources that are of broad interest to educational institutions engaged in career-focused education and training.</a:t>
            </a:r>
            <a:endParaRPr lang="en-US" sz="1800" b="1" dirty="0">
              <a:latin typeface="Arial" panose="020B0604020202020204" pitchFamily="34" charset="0"/>
              <a:cs typeface="Arial" panose="020B0604020202020204" pitchFamily="34" charset="0"/>
            </a:endParaRPr>
          </a:p>
          <a:p>
            <a:pPr>
              <a:spcBef>
                <a:spcPts val="600"/>
              </a:spcBef>
              <a:buSzPct val="101000"/>
              <a:buFont typeface="Wingdings 2" panose="05020102010507070707" pitchFamily="18" charset="2"/>
              <a:buChar char=""/>
            </a:pPr>
            <a:r>
              <a:rPr lang="en-US" sz="1800" dirty="0"/>
              <a:t>February 28:</a:t>
            </a:r>
          </a:p>
          <a:p>
            <a:pPr marL="349250" lvl="1" indent="0">
              <a:spcBef>
                <a:spcPts val="0"/>
              </a:spcBef>
              <a:buClr>
                <a:srgbClr val="002060"/>
              </a:buClr>
              <a:buNone/>
            </a:pPr>
            <a:r>
              <a:rPr lang="en-US" sz="1800" dirty="0">
                <a:hlinkClick r:id="rId3"/>
              </a:rPr>
              <a:t>Make Industry Experts into Expert Instructors to Increase Student Success</a:t>
            </a:r>
            <a:endParaRPr lang="en-US" sz="1800" dirty="0"/>
          </a:p>
          <a:p>
            <a:pPr marL="349250" lvl="1" indent="0">
              <a:spcBef>
                <a:spcPts val="0"/>
              </a:spcBef>
              <a:buClr>
                <a:srgbClr val="002060"/>
              </a:buClr>
              <a:buNone/>
            </a:pPr>
            <a:endParaRPr lang="en-US" sz="1000" dirty="0">
              <a:latin typeface="Arial" panose="020B0604020202020204" pitchFamily="34" charset="0"/>
              <a:cs typeface="Arial" panose="020B0604020202020204" pitchFamily="34" charset="0"/>
            </a:endParaRPr>
          </a:p>
          <a:p>
            <a:pPr>
              <a:spcBef>
                <a:spcPts val="600"/>
              </a:spcBef>
              <a:buSzPct val="101000"/>
              <a:buFont typeface="Wingdings 2" panose="05020102010507070707" pitchFamily="18" charset="2"/>
              <a:buChar char=""/>
            </a:pPr>
            <a:r>
              <a:rPr lang="en-US" sz="1800" dirty="0"/>
              <a:t>March 14:</a:t>
            </a:r>
          </a:p>
          <a:p>
            <a:pPr marL="349250" lvl="1" indent="0">
              <a:spcBef>
                <a:spcPts val="0"/>
              </a:spcBef>
              <a:buClr>
                <a:srgbClr val="002060"/>
              </a:buClr>
              <a:buNone/>
            </a:pPr>
            <a:r>
              <a:rPr lang="en-US" sz="1800" dirty="0">
                <a:hlinkClick r:id="rId4"/>
              </a:rPr>
              <a:t>Scaling Career Pathways in Wisconsin</a:t>
            </a:r>
            <a:endParaRPr lang="en-US" sz="1800" dirty="0"/>
          </a:p>
          <a:p>
            <a:pPr marL="349250" lvl="1" indent="0">
              <a:spcBef>
                <a:spcPts val="0"/>
              </a:spcBef>
              <a:buClr>
                <a:srgbClr val="002060"/>
              </a:buClr>
              <a:buNone/>
            </a:pPr>
            <a:endParaRPr lang="en-US" sz="1000" dirty="0">
              <a:latin typeface="Arial" panose="020B0604020202020204" pitchFamily="34" charset="0"/>
              <a:cs typeface="Arial" panose="020B0604020202020204" pitchFamily="34" charset="0"/>
            </a:endParaRPr>
          </a:p>
          <a:p>
            <a:pPr>
              <a:spcBef>
                <a:spcPts val="600"/>
              </a:spcBef>
              <a:buSzPct val="101000"/>
              <a:buFont typeface="Wingdings 2" panose="05020102010507070707" pitchFamily="18" charset="2"/>
              <a:buChar char=""/>
            </a:pPr>
            <a:r>
              <a:rPr lang="en-US" sz="1800" dirty="0"/>
              <a:t>March 28:</a:t>
            </a:r>
          </a:p>
          <a:p>
            <a:pPr marL="349250" lvl="1" indent="0">
              <a:spcBef>
                <a:spcPts val="0"/>
              </a:spcBef>
              <a:buClr>
                <a:srgbClr val="002060"/>
              </a:buClr>
              <a:buNone/>
            </a:pPr>
            <a:r>
              <a:rPr lang="en-US" sz="1800" dirty="0">
                <a:latin typeface="Arial" panose="020B0604020202020204" pitchFamily="34" charset="0"/>
                <a:cs typeface="Arial" panose="020B0604020202020204" pitchFamily="34" charset="0"/>
                <a:hlinkClick r:id="rId5"/>
              </a:rPr>
              <a:t>Resources for Developmental Education Using Competency-Based Education </a:t>
            </a:r>
            <a:endParaRPr lang="en-US" sz="1800" dirty="0">
              <a:latin typeface="Arial" panose="020B0604020202020204" pitchFamily="34" charset="0"/>
              <a:cs typeface="Arial" panose="020B0604020202020204" pitchFamily="34" charset="0"/>
            </a:endParaRPr>
          </a:p>
          <a:p>
            <a:pPr marL="349250" lvl="1" indent="0">
              <a:spcBef>
                <a:spcPts val="0"/>
              </a:spcBef>
              <a:buClr>
                <a:srgbClr val="002060"/>
              </a:buClr>
              <a:buNone/>
            </a:pPr>
            <a:endParaRPr lang="en-US" sz="1000" b="1" dirty="0">
              <a:latin typeface="Arial" panose="020B0604020202020204" pitchFamily="34" charset="0"/>
              <a:cs typeface="Arial" panose="020B0604020202020204" pitchFamily="34" charset="0"/>
            </a:endParaRPr>
          </a:p>
          <a:p>
            <a:pPr>
              <a:spcBef>
                <a:spcPts val="600"/>
              </a:spcBef>
              <a:buSzPct val="101000"/>
              <a:buFont typeface="Wingdings 2" panose="05020102010507070707" pitchFamily="18" charset="2"/>
              <a:buChar char=""/>
            </a:pPr>
            <a:r>
              <a:rPr lang="en-US" sz="1800" dirty="0"/>
              <a:t>April 11:</a:t>
            </a:r>
          </a:p>
          <a:p>
            <a:pPr marL="349250" lvl="1" indent="0">
              <a:spcBef>
                <a:spcPts val="0"/>
              </a:spcBef>
              <a:buClr>
                <a:srgbClr val="002060"/>
              </a:buClr>
              <a:buNone/>
            </a:pPr>
            <a:r>
              <a:rPr lang="en-US" sz="1800" dirty="0">
                <a:latin typeface="Arial" panose="020B0604020202020204" pitchFamily="34" charset="0"/>
                <a:cs typeface="Arial" panose="020B0604020202020204" pitchFamily="34" charset="0"/>
                <a:hlinkClick r:id="rId6"/>
              </a:rPr>
              <a:t>Lowering the Cost of Course Materials with Free and Open Educational Resources</a:t>
            </a:r>
            <a:endParaRPr lang="en-US" sz="1800" dirty="0">
              <a:latin typeface="Arial" panose="020B0604020202020204" pitchFamily="34" charset="0"/>
              <a:cs typeface="Arial" panose="020B0604020202020204" pitchFamily="34" charset="0"/>
            </a:endParaRPr>
          </a:p>
          <a:p>
            <a:pPr marL="349250" lvl="1" indent="0">
              <a:spcBef>
                <a:spcPts val="0"/>
              </a:spcBef>
              <a:buClr>
                <a:srgbClr val="002060"/>
              </a:buClr>
              <a:buNone/>
            </a:pPr>
            <a:endParaRPr lang="en-US" sz="1000" b="1" dirty="0">
              <a:latin typeface="Arial" panose="020B0604020202020204" pitchFamily="34" charset="0"/>
              <a:cs typeface="Arial" panose="020B0604020202020204" pitchFamily="34" charset="0"/>
            </a:endParaRPr>
          </a:p>
          <a:p>
            <a:pPr>
              <a:spcBef>
                <a:spcPts val="600"/>
              </a:spcBef>
              <a:buSzPct val="101000"/>
              <a:buFont typeface="Wingdings 2" panose="05020102010507070707" pitchFamily="18" charset="2"/>
              <a:buChar char=""/>
            </a:pPr>
            <a:r>
              <a:rPr lang="en-US" sz="1800" dirty="0"/>
              <a:t>May 2:</a:t>
            </a:r>
          </a:p>
          <a:p>
            <a:pPr marL="349250" lvl="1" indent="0">
              <a:spcBef>
                <a:spcPts val="0"/>
              </a:spcBef>
              <a:buClr>
                <a:srgbClr val="002060"/>
              </a:buClr>
              <a:buNone/>
            </a:pPr>
            <a:r>
              <a:rPr lang="en-US" sz="1800" dirty="0">
                <a:latin typeface="Arial" panose="020B0604020202020204" pitchFamily="34" charset="0"/>
                <a:cs typeface="Arial" panose="020B0604020202020204" pitchFamily="34" charset="0"/>
                <a:hlinkClick r:id="rId7"/>
              </a:rPr>
              <a:t>Sustaining Grant-funded Projects for Long-term Success</a:t>
            </a:r>
            <a:endParaRPr lang="en-US" sz="1800" dirty="0">
              <a:latin typeface="Arial" panose="020B0604020202020204" pitchFamily="34" charset="0"/>
              <a:cs typeface="Arial" panose="020B0604020202020204" pitchFamily="34" charset="0"/>
            </a:endParaRPr>
          </a:p>
          <a:p>
            <a:pPr marL="349250" lvl="1" indent="0">
              <a:spcBef>
                <a:spcPts val="0"/>
              </a:spcBef>
              <a:buClr>
                <a:srgbClr val="002060"/>
              </a:buClr>
              <a:buNone/>
            </a:pPr>
            <a:endParaRPr lang="en-US" sz="1000" b="1" dirty="0">
              <a:latin typeface="Arial" panose="020B0604020202020204" pitchFamily="34" charset="0"/>
              <a:cs typeface="Arial" panose="020B0604020202020204" pitchFamily="34" charset="0"/>
            </a:endParaRPr>
          </a:p>
          <a:p>
            <a:pPr>
              <a:spcBef>
                <a:spcPts val="600"/>
              </a:spcBef>
              <a:buSzPct val="101000"/>
              <a:buFont typeface="Wingdings 2" panose="05020102010507070707" pitchFamily="18" charset="2"/>
              <a:buChar char=""/>
            </a:pPr>
            <a:r>
              <a:rPr lang="en-US" sz="1800" dirty="0"/>
              <a:t>May 16:</a:t>
            </a:r>
          </a:p>
          <a:p>
            <a:pPr marL="349250" lvl="1" indent="0">
              <a:spcBef>
                <a:spcPts val="0"/>
              </a:spcBef>
              <a:buClr>
                <a:srgbClr val="002060"/>
              </a:buClr>
              <a:buNone/>
            </a:pPr>
            <a:r>
              <a:rPr lang="en-US" sz="1800" dirty="0">
                <a:latin typeface="Arial" panose="020B0604020202020204" pitchFamily="34" charset="0"/>
                <a:cs typeface="Arial" panose="020B0604020202020204" pitchFamily="34" charset="0"/>
                <a:hlinkClick r:id="rId8"/>
              </a:rPr>
              <a:t>Free Resources for Apprenticeship &amp; Work-based Learning</a:t>
            </a:r>
            <a:endParaRPr lang="en-US" sz="1800" dirty="0">
              <a:latin typeface="Arial" panose="020B0604020202020204" pitchFamily="34" charset="0"/>
              <a:cs typeface="Arial" panose="020B0604020202020204" pitchFamily="34" charset="0"/>
            </a:endParaRPr>
          </a:p>
          <a:p>
            <a:pPr marL="349250" lvl="1" indent="0">
              <a:spcBef>
                <a:spcPts val="0"/>
              </a:spcBef>
              <a:buClr>
                <a:srgbClr val="002060"/>
              </a:buClr>
              <a:buNone/>
            </a:pPr>
            <a:endParaRPr lang="en-US" sz="1000" dirty="0">
              <a:latin typeface="Arial" panose="020B0604020202020204" pitchFamily="34" charset="0"/>
              <a:cs typeface="Arial" panose="020B0604020202020204" pitchFamily="34" charset="0"/>
            </a:endParaRPr>
          </a:p>
          <a:p>
            <a:pPr marL="0" indent="0" algn="ctr">
              <a:spcBef>
                <a:spcPts val="0"/>
              </a:spcBef>
              <a:buClr>
                <a:schemeClr val="tx2"/>
              </a:buClr>
              <a:buNone/>
            </a:pPr>
            <a:r>
              <a:rPr lang="en-US" b="1" dirty="0">
                <a:latin typeface="Arial" panose="020B0604020202020204" pitchFamily="34" charset="0"/>
                <a:cs typeface="Arial" panose="020B0604020202020204" pitchFamily="34" charset="0"/>
              </a:rPr>
              <a:t>For more information, please visit: </a:t>
            </a:r>
            <a:r>
              <a:rPr lang="en-US" dirty="0">
                <a:latin typeface="Arial" panose="020B0604020202020204" pitchFamily="34" charset="0"/>
                <a:cs typeface="Arial" panose="020B0604020202020204" pitchFamily="34" charset="0"/>
                <a:hlinkClick r:id="rId9"/>
              </a:rPr>
              <a:t>Innovations Leading to Career Success Webinar Series</a:t>
            </a:r>
            <a:endParaRPr lang="en-US" sz="1200" dirty="0">
              <a:latin typeface="Arial" panose="020B0604020202020204" pitchFamily="34" charset="0"/>
              <a:cs typeface="Arial" panose="020B0604020202020204" pitchFamily="34" charset="0"/>
            </a:endParaRPr>
          </a:p>
        </p:txBody>
      </p:sp>
      <p:sp>
        <p:nvSpPr>
          <p:cNvPr id="8" name="Title 1"/>
          <p:cNvSpPr txBox="1">
            <a:spLocks/>
          </p:cNvSpPr>
          <p:nvPr/>
        </p:nvSpPr>
        <p:spPr>
          <a:xfrm>
            <a:off x="421770" y="0"/>
            <a:ext cx="8042276" cy="1007405"/>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lnSpc>
                <a:spcPct val="90000"/>
              </a:lnSpc>
            </a:pPr>
            <a:r>
              <a:rPr lang="en-US" sz="32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rPr>
              <a:t>Innovations Leading to Career Success </a:t>
            </a:r>
            <a:br>
              <a:rPr lang="en-US" sz="32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rPr>
            </a:br>
            <a:r>
              <a:rPr lang="en-US" sz="32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rPr>
              <a:t>Webinar Series</a:t>
            </a:r>
          </a:p>
        </p:txBody>
      </p:sp>
      <p:sp>
        <p:nvSpPr>
          <p:cNvPr id="2" name="Slide Number Placeholder 1">
            <a:extLst>
              <a:ext uri="{FF2B5EF4-FFF2-40B4-BE49-F238E27FC236}">
                <a16:creationId xmlns:a16="http://schemas.microsoft.com/office/drawing/2014/main" id="{923EF68F-CAA5-44CA-8B32-D1D869F9EC65}"/>
              </a:ext>
            </a:extLst>
          </p:cNvPr>
          <p:cNvSpPr>
            <a:spLocks noGrp="1"/>
          </p:cNvSpPr>
          <p:nvPr>
            <p:ph type="sldNum" sz="quarter" idx="12"/>
          </p:nvPr>
        </p:nvSpPr>
        <p:spPr/>
        <p:txBody>
          <a:bodyPr/>
          <a:lstStyle/>
          <a:p>
            <a:fld id="{AB491921-86D7-4D19-B468-237F780283FE}" type="slidenum">
              <a:rPr lang="en-US" smtClean="0"/>
              <a:pPr/>
              <a:t>4</a:t>
            </a:fld>
            <a:endParaRPr lang="en-US" dirty="0"/>
          </a:p>
        </p:txBody>
      </p:sp>
    </p:spTree>
    <p:extLst>
      <p:ext uri="{BB962C8B-B14F-4D97-AF65-F5344CB8AC3E}">
        <p14:creationId xmlns:p14="http://schemas.microsoft.com/office/powerpoint/2010/main" val="2350220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844" y="0"/>
            <a:ext cx="9135323" cy="6858000"/>
          </a:xfrm>
          <a:prstGeom prst="rect">
            <a:avLst/>
          </a:prstGeom>
        </p:spPr>
      </p:pic>
      <p:sp>
        <p:nvSpPr>
          <p:cNvPr id="4" name="Content Placeholder 3"/>
          <p:cNvSpPr>
            <a:spLocks noGrp="1"/>
          </p:cNvSpPr>
          <p:nvPr>
            <p:ph sz="half" idx="2"/>
          </p:nvPr>
        </p:nvSpPr>
        <p:spPr>
          <a:xfrm>
            <a:off x="421061" y="1726636"/>
            <a:ext cx="3887763" cy="4250532"/>
          </a:xfrm>
        </p:spPr>
        <p:txBody>
          <a:bodyPr>
            <a:normAutofit lnSpcReduction="10000"/>
          </a:bodyPr>
          <a:lstStyle/>
          <a:p>
            <a:pPr>
              <a:buClr>
                <a:srgbClr val="BC5A5C"/>
              </a:buClr>
              <a:buFont typeface="Wingdings" panose="05000000000000000000" pitchFamily="2" charset="2"/>
              <a:buChar char="§"/>
            </a:pPr>
            <a:r>
              <a:rPr lang="en-US" dirty="0"/>
              <a:t>Career Pathways</a:t>
            </a:r>
          </a:p>
          <a:p>
            <a:pPr>
              <a:buClr>
                <a:srgbClr val="BC5A5C"/>
              </a:buClr>
              <a:buFont typeface="Wingdings" panose="05000000000000000000" pitchFamily="2" charset="2"/>
              <a:buChar char="§"/>
            </a:pPr>
            <a:r>
              <a:rPr lang="en-US" dirty="0"/>
              <a:t>Standardized Core Curriculum</a:t>
            </a:r>
          </a:p>
          <a:p>
            <a:pPr>
              <a:buClr>
                <a:srgbClr val="BC5A5C"/>
              </a:buClr>
              <a:buFont typeface="Wingdings" panose="05000000000000000000" pitchFamily="2" charset="2"/>
              <a:buChar char="§"/>
            </a:pPr>
            <a:r>
              <a:rPr lang="en-US" dirty="0"/>
              <a:t>Industry Recognized Credentials</a:t>
            </a:r>
          </a:p>
          <a:p>
            <a:pPr>
              <a:buClr>
                <a:srgbClr val="BC5A5C"/>
              </a:buClr>
              <a:buFont typeface="Wingdings" panose="05000000000000000000" pitchFamily="2" charset="2"/>
              <a:buChar char="§"/>
            </a:pPr>
            <a:r>
              <a:rPr lang="en-US" dirty="0"/>
              <a:t>Credit for Prior Learning</a:t>
            </a:r>
          </a:p>
          <a:p>
            <a:pPr>
              <a:buClr>
                <a:srgbClr val="BC5A5C"/>
              </a:buClr>
              <a:buFont typeface="Wingdings" panose="05000000000000000000" pitchFamily="2" charset="2"/>
              <a:buChar char="§"/>
            </a:pPr>
            <a:r>
              <a:rPr lang="en-US" dirty="0"/>
              <a:t>Apprenticeships</a:t>
            </a:r>
          </a:p>
          <a:p>
            <a:pPr>
              <a:buClr>
                <a:srgbClr val="BC5A5C"/>
              </a:buClr>
              <a:buFont typeface="Wingdings" panose="05000000000000000000" pitchFamily="2" charset="2"/>
              <a:buChar char="§"/>
            </a:pPr>
            <a:r>
              <a:rPr lang="en-US" dirty="0"/>
              <a:t>+Connect</a:t>
            </a:r>
          </a:p>
        </p:txBody>
      </p:sp>
      <p:pic>
        <p:nvPicPr>
          <p:cNvPr id="7" name="Content Placeholder 5"/>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a:off x="4047419" y="1555376"/>
            <a:ext cx="2352627" cy="1569184"/>
          </a:xfr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00046" y="2929574"/>
            <a:ext cx="1999001" cy="1220947"/>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370881" y="3851902"/>
            <a:ext cx="3918849" cy="2055604"/>
          </a:xfrm>
          <a:prstGeom prst="rect">
            <a:avLst/>
          </a:prstGeom>
        </p:spPr>
      </p:pic>
      <p:pic>
        <p:nvPicPr>
          <p:cNvPr id="11"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0" y="6020200"/>
            <a:ext cx="2562013" cy="85827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5927" y="0"/>
            <a:ext cx="9143998" cy="1325563"/>
          </a:xfrm>
          <a:prstGeom prst="rect">
            <a:avLst/>
          </a:prstGeom>
          <a:solidFill>
            <a:srgbClr val="C4BD97"/>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2060"/>
                </a:solidFill>
              </a:rPr>
              <a:t>Strategy:  Utilize Innovation</a:t>
            </a:r>
            <a:br>
              <a:rPr lang="en-US" sz="4000" b="1" dirty="0">
                <a:solidFill>
                  <a:srgbClr val="002060"/>
                </a:solidFill>
              </a:rPr>
            </a:br>
            <a:r>
              <a:rPr lang="en-US" sz="4000" b="1" dirty="0">
                <a:solidFill>
                  <a:srgbClr val="002060"/>
                </a:solidFill>
              </a:rPr>
              <a:t>Its Not Just One Thing!</a:t>
            </a:r>
            <a:endParaRPr lang="en-US" sz="4000" b="1" dirty="0">
              <a:solidFill>
                <a:srgbClr val="002060"/>
              </a:solidFill>
              <a:latin typeface="+mn-lt"/>
            </a:endParaRPr>
          </a:p>
        </p:txBody>
      </p:sp>
    </p:spTree>
    <p:extLst>
      <p:ext uri="{BB962C8B-B14F-4D97-AF65-F5344CB8AC3E}">
        <p14:creationId xmlns:p14="http://schemas.microsoft.com/office/powerpoint/2010/main" val="3555391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 y="0"/>
            <a:ext cx="9143998" cy="6858000"/>
          </a:xfrm>
          <a:prstGeom prst="rect">
            <a:avLst/>
          </a:prstGeom>
        </p:spPr>
      </p:pic>
      <p:pic>
        <p:nvPicPr>
          <p:cNvPr id="4" name="Content Placeholder 3"/>
          <p:cNvPicPr>
            <a:picLocks noGrp="1" noChangeAspect="1"/>
          </p:cNvPicPr>
          <p:nvPr>
            <p:ph idx="1"/>
          </p:nvPr>
        </p:nvPicPr>
        <p:blipFill rotWithShape="1">
          <a:blip r:embed="rId4" cstate="email">
            <a:extLst>
              <a:ext uri="{28A0092B-C50C-407E-A947-70E740481C1C}">
                <a14:useLocalDpi xmlns:a14="http://schemas.microsoft.com/office/drawing/2010/main" val="0"/>
              </a:ext>
            </a:extLst>
          </a:blip>
          <a:srcRect/>
          <a:stretch/>
        </p:blipFill>
        <p:spPr>
          <a:xfrm>
            <a:off x="666752" y="1254639"/>
            <a:ext cx="7670799" cy="4743315"/>
          </a:xfrm>
          <a:prstGeom prst="rect">
            <a:avLst/>
          </a:prstGeom>
        </p:spPr>
      </p:pic>
      <p:cxnSp>
        <p:nvCxnSpPr>
          <p:cNvPr id="6" name="Straight Arrow Connector 5"/>
          <p:cNvCxnSpPr/>
          <p:nvPr/>
        </p:nvCxnSpPr>
        <p:spPr>
          <a:xfrm flipH="1">
            <a:off x="4155275" y="2165749"/>
            <a:ext cx="245226" cy="2045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2" y="1"/>
            <a:ext cx="9143998" cy="1325563"/>
          </a:xfrm>
          <a:prstGeom prst="rect">
            <a:avLst/>
          </a:prstGeom>
          <a:solidFill>
            <a:srgbClr val="C4BD97"/>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latin typeface="+mn-lt"/>
              </a:rPr>
              <a:t>Innovation – Career Pathways</a:t>
            </a:r>
          </a:p>
        </p:txBody>
      </p:sp>
      <p:pic>
        <p:nvPicPr>
          <p:cNvPr id="9"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048" y="6088828"/>
            <a:ext cx="2301836" cy="7711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336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628" y="0"/>
            <a:ext cx="9147628" cy="6858000"/>
          </a:xfrm>
          <a:prstGeom prst="rect">
            <a:avLst/>
          </a:prstGeom>
        </p:spPr>
      </p:pic>
      <p:pic>
        <p:nvPicPr>
          <p:cNvPr id="62465"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091" b="96364" l="1471" r="97059"/>
                    </a14:imgEffect>
                  </a14:imgLayer>
                </a14:imgProps>
              </a:ext>
              <a:ext uri="{28A0092B-C50C-407E-A947-70E740481C1C}">
                <a14:useLocalDpi xmlns:a14="http://schemas.microsoft.com/office/drawing/2010/main" val="0"/>
              </a:ext>
            </a:extLst>
          </a:blip>
          <a:srcRect/>
          <a:stretch>
            <a:fillRect/>
          </a:stretch>
        </p:blipFill>
        <p:spPr bwMode="auto">
          <a:xfrm>
            <a:off x="-70421" y="1967905"/>
            <a:ext cx="2046287" cy="827088"/>
          </a:xfrm>
          <a:prstGeom prst="rect">
            <a:avLst/>
          </a:prstGeom>
          <a:noFill/>
          <a:ln w="9525">
            <a:noFill/>
            <a:miter lim="800000"/>
            <a:headEnd/>
            <a:tailEnd/>
          </a:ln>
        </p:spPr>
      </p:pic>
      <p:pic>
        <p:nvPicPr>
          <p:cNvPr id="62468" name="Picture 2"/>
          <p:cNvPicPr>
            <a:picLocks noChangeAspect="1"/>
          </p:cNvPicPr>
          <p:nvPr/>
        </p:nvPicPr>
        <p:blipFill>
          <a:blip r:embed="rId6" cstate="email">
            <a:extLst>
              <a:ext uri="{BEBA8EAE-BF5A-486C-A8C5-ECC9F3942E4B}">
                <a14:imgProps xmlns:a14="http://schemas.microsoft.com/office/drawing/2010/main">
                  <a14:imgLayer r:embed="rId7">
                    <a14:imgEffect>
                      <a14:backgroundRemoval t="0" b="100000" l="0" r="100000">
                        <a14:foregroundMark x1="53846" y1="7177" x2="53846" y2="7177"/>
                        <a14:foregroundMark x1="58621" y1="7177" x2="58621" y2="7177"/>
                        <a14:foregroundMark x1="64987" y1="7656" x2="74005" y2="12919"/>
                        <a14:foregroundMark x1="11141" y1="21531" x2="11141" y2="21531"/>
                        <a14:foregroundMark x1="45623" y1="49761" x2="45623" y2="49761"/>
                        <a14:foregroundMark x1="60212" y1="50718" x2="60212" y2="50718"/>
                        <a14:foregroundMark x1="67374" y1="52153" x2="67374" y2="52153"/>
                        <a14:foregroundMark x1="81432" y1="35407" x2="81432" y2="35407"/>
                        <a14:foregroundMark x1="81963" y1="65072" x2="81963" y2="65072"/>
                        <a14:foregroundMark x1="32361" y1="53589" x2="34483" y2="61244"/>
                        <a14:foregroundMark x1="23077" y1="59330" x2="17507" y2="48325"/>
                        <a14:foregroundMark x1="15385" y1="63636" x2="15119" y2="67464"/>
                        <a14:foregroundMark x1="29708" y1="90431" x2="41379" y2="93301"/>
                        <a14:backgroundMark x1="61804" y1="35407" x2="59682" y2="34450"/>
                      </a14:backgroundRemoval>
                    </a14:imgEffect>
                  </a14:imgLayer>
                </a14:imgProps>
              </a:ext>
              <a:ext uri="{28A0092B-C50C-407E-A947-70E740481C1C}">
                <a14:useLocalDpi xmlns:a14="http://schemas.microsoft.com/office/drawing/2010/main" val="0"/>
              </a:ext>
            </a:extLst>
          </a:blip>
          <a:srcRect/>
          <a:stretch>
            <a:fillRect/>
          </a:stretch>
        </p:blipFill>
        <p:spPr bwMode="auto">
          <a:xfrm>
            <a:off x="1917042" y="1946228"/>
            <a:ext cx="1568614" cy="870445"/>
          </a:xfrm>
          <a:prstGeom prst="rect">
            <a:avLst/>
          </a:prstGeom>
          <a:noFill/>
          <a:ln w="9525">
            <a:noFill/>
            <a:miter lim="800000"/>
            <a:headEnd/>
            <a:tailEnd/>
          </a:ln>
        </p:spPr>
      </p:pic>
      <p:pic>
        <p:nvPicPr>
          <p:cNvPr id="62470" name="Picture 5"/>
          <p:cNvPicPr>
            <a:picLocks noChangeAspect="1"/>
          </p:cNvPicPr>
          <p:nvPr/>
        </p:nvPicPr>
        <p:blipFill>
          <a:blip r:embed="rId8" cstate="email">
            <a:extLst>
              <a:ext uri="{BEBA8EAE-BF5A-486C-A8C5-ECC9F3942E4B}">
                <a14:imgProps xmlns:a14="http://schemas.microsoft.com/office/drawing/2010/main">
                  <a14:imgLayer r:embed="rId9">
                    <a14:imgEffect>
                      <a14:backgroundRemoval t="11111" b="90278" l="8497" r="90850"/>
                    </a14:imgEffect>
                  </a14:imgLayer>
                </a14:imgProps>
              </a:ext>
              <a:ext uri="{28A0092B-C50C-407E-A947-70E740481C1C}">
                <a14:useLocalDpi xmlns:a14="http://schemas.microsoft.com/office/drawing/2010/main" val="0"/>
              </a:ext>
            </a:extLst>
          </a:blip>
          <a:srcRect t="11977" r="8601"/>
          <a:stretch>
            <a:fillRect/>
          </a:stretch>
        </p:blipFill>
        <p:spPr bwMode="auto">
          <a:xfrm>
            <a:off x="4772589" y="1923657"/>
            <a:ext cx="1992902" cy="903587"/>
          </a:xfrm>
          <a:prstGeom prst="rect">
            <a:avLst/>
          </a:prstGeom>
          <a:noFill/>
          <a:ln w="9525">
            <a:noFill/>
            <a:miter lim="800000"/>
            <a:headEnd/>
            <a:tailEnd/>
          </a:ln>
        </p:spPr>
      </p:pic>
      <p:pic>
        <p:nvPicPr>
          <p:cNvPr id="62471" name="Picture 6"/>
          <p:cNvPicPr>
            <a:picLocks noChangeAspect="1"/>
          </p:cNvPicPr>
          <p:nvPr/>
        </p:nvPicPr>
        <p:blipFill>
          <a:blip r:embed="rId10" cstate="email">
            <a:extLst>
              <a:ext uri="{BEBA8EAE-BF5A-486C-A8C5-ECC9F3942E4B}">
                <a14:imgProps xmlns:a14="http://schemas.microsoft.com/office/drawing/2010/main">
                  <a14:imgLayer r:embed="rId11">
                    <a14:imgEffect>
                      <a14:backgroundRemoval t="654" b="97712" l="1629" r="98371">
                        <a14:foregroundMark x1="52769" y1="59150" x2="52769" y2="59150"/>
                        <a14:foregroundMark x1="50163" y1="95425" x2="50163" y2="95425"/>
                        <a14:foregroundMark x1="32573" y1="49346" x2="32573" y2="49346"/>
                        <a14:foregroundMark x1="32248" y1="31046" x2="32248" y2="31046"/>
                        <a14:backgroundMark x1="62215" y1="91830" x2="76221" y2="91176"/>
                        <a14:backgroundMark x1="86971" y1="76797" x2="78827" y2="92810"/>
                        <a14:backgroundMark x1="79805" y1="13072" x2="92834" y2="27124"/>
                        <a14:backgroundMark x1="26059" y1="10131" x2="11075" y2="23529"/>
                        <a14:backgroundMark x1="10423" y1="5882" x2="27036" y2="26471"/>
                        <a14:backgroundMark x1="92182" y1="9150" x2="79805" y2="15359"/>
                        <a14:backgroundMark x1="49186" y1="24183" x2="54072" y2="24837"/>
                        <a14:backgroundMark x1="45603" y1="73203" x2="50163" y2="74510"/>
                        <a14:backgroundMark x1="52117" y1="71242" x2="49837" y2="77778"/>
                        <a14:backgroundMark x1="76221" y1="48366" x2="76221" y2="52614"/>
                        <a14:backgroundMark x1="27036" y1="44118" x2="23779" y2="53268"/>
                        <a14:backgroundMark x1="12378" y1="75817" x2="28990" y2="93137"/>
                        <a14:backgroundMark x1="20521" y1="62418" x2="22801" y2="64052"/>
                        <a14:backgroundMark x1="24756" y1="66993" x2="31270" y2="72876"/>
                        <a14:backgroundMark x1="34528" y1="76471" x2="48208" y2="89216"/>
                        <a14:backgroundMark x1="88925" y1="51634" x2="49837" y2="91176"/>
                        <a14:backgroundMark x1="48860" y1="10131" x2="9772" y2="48366"/>
                        <a14:backgroundMark x1="54397" y1="57843" x2="54397" y2="59150"/>
                        <a14:backgroundMark x1="53420" y1="61765" x2="52769" y2="58497"/>
                        <a14:backgroundMark x1="63844" y1="49346" x2="62866" y2="49673"/>
                        <a14:backgroundMark x1="64169" y1="42484" x2="64169" y2="42484"/>
                        <a14:backgroundMark x1="30619" y1="53595" x2="30619" y2="53595"/>
                      </a14:backgroundRemoval>
                    </a14:imgEffect>
                  </a14:imgLayer>
                </a14:imgProps>
              </a:ext>
              <a:ext uri="{28A0092B-C50C-407E-A947-70E740481C1C}">
                <a14:useLocalDpi xmlns:a14="http://schemas.microsoft.com/office/drawing/2010/main" val="0"/>
              </a:ext>
            </a:extLst>
          </a:blip>
          <a:srcRect/>
          <a:stretch>
            <a:fillRect/>
          </a:stretch>
        </p:blipFill>
        <p:spPr bwMode="auto">
          <a:xfrm>
            <a:off x="3497418" y="1805138"/>
            <a:ext cx="1275173" cy="1272519"/>
          </a:xfrm>
          <a:prstGeom prst="rect">
            <a:avLst/>
          </a:prstGeom>
          <a:noFill/>
          <a:ln w="9525">
            <a:noFill/>
            <a:miter lim="800000"/>
            <a:headEnd/>
            <a:tailEnd/>
          </a:ln>
        </p:spPr>
      </p:pic>
      <p:pic>
        <p:nvPicPr>
          <p:cNvPr id="1026" name="Picture 2" descr="G:\HQ\Manufacturing Institute\NCAW\3 - Certification\1 - Partners\APICS\APICS-Logo_Website.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7407" b="100000" l="500" r="99500">
                        <a14:foregroundMark x1="23500" y1="50926" x2="23500" y2="50926"/>
                        <a14:foregroundMark x1="36500" y1="54630" x2="36500" y2="54630"/>
                        <a14:foregroundMark x1="52500" y1="55556" x2="52500" y2="55556"/>
                        <a14:foregroundMark x1="61000" y1="55556" x2="61000" y2="55556"/>
                        <a14:foregroundMark x1="90500" y1="53704" x2="90500" y2="53704"/>
                        <a14:foregroundMark x1="24500" y1="75000" x2="78500" y2="76852"/>
                        <a14:foregroundMark x1="23500" y1="87963" x2="93500" y2="88889"/>
                      </a14:backgroundRemoval>
                    </a14:imgEffect>
                  </a14:imgLayer>
                </a14:imgProps>
              </a:ext>
              <a:ext uri="{28A0092B-C50C-407E-A947-70E740481C1C}">
                <a14:useLocalDpi xmlns:a14="http://schemas.microsoft.com/office/drawing/2010/main" val="0"/>
              </a:ext>
            </a:extLst>
          </a:blip>
          <a:srcRect/>
          <a:stretch>
            <a:fillRect/>
          </a:stretch>
        </p:blipFill>
        <p:spPr bwMode="auto">
          <a:xfrm>
            <a:off x="117469" y="3074796"/>
            <a:ext cx="19050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MMI Logo"/>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20220" y="4427121"/>
            <a:ext cx="1265002" cy="11638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themanufacturinginstitute.org/Education-Workforce/Skills-Certification-System/Certifications/New-Partners/~/media/F524B6FC08824D359368B042AEC560C9.ashx?w=150&amp;h=100&amp;as=1"/>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36667" y1="71000" x2="78000" y2="72000"/>
                        <a14:foregroundMark x1="36667" y1="89000" x2="57333" y2="89000"/>
                      </a14:backgroundRemoval>
                    </a14:imgEffect>
                  </a14:imgLayer>
                </a14:imgProps>
              </a:ext>
              <a:ext uri="{28A0092B-C50C-407E-A947-70E740481C1C}">
                <a14:useLocalDpi xmlns:a14="http://schemas.microsoft.com/office/drawing/2010/main" val="0"/>
              </a:ext>
            </a:extLst>
          </a:blip>
          <a:srcRect/>
          <a:stretch>
            <a:fillRect/>
          </a:stretch>
        </p:blipFill>
        <p:spPr bwMode="auto">
          <a:xfrm>
            <a:off x="2401356" y="3200382"/>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01486" y="3074796"/>
            <a:ext cx="1045477" cy="141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G:\HQ\Manufacturing Institute\NCAW\3 - Certification\1 - Partners\NCCER\NCCER Partner Communication\NCCER_SilverLogo_CMYK.png"/>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5454839" y="3047625"/>
            <a:ext cx="1477005" cy="147009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0" b="100000" l="0" r="93919">
                        <a14:foregroundMark x1="62838" y1="51351" x2="62838" y2="51351"/>
                      </a14:backgroundRemoval>
                    </a14:imgEffect>
                  </a14:imgLayer>
                </a14:imgProps>
              </a:ext>
              <a:ext uri="{28A0092B-C50C-407E-A947-70E740481C1C}">
                <a14:useLocalDpi xmlns:a14="http://schemas.microsoft.com/office/drawing/2010/main" val="0"/>
              </a:ext>
            </a:extLst>
          </a:blip>
          <a:srcRect/>
          <a:stretch>
            <a:fillRect/>
          </a:stretch>
        </p:blipFill>
        <p:spPr bwMode="auto">
          <a:xfrm>
            <a:off x="6999369" y="2969564"/>
            <a:ext cx="2030502" cy="101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rotWithShape="1">
          <a:blip r:embed="rId21" cstate="print">
            <a:extLst>
              <a:ext uri="{BEBA8EAE-BF5A-486C-A8C5-ECC9F3942E4B}">
                <a14:imgProps xmlns:a14="http://schemas.microsoft.com/office/drawing/2010/main">
                  <a14:imgLayer r:embed="rId22">
                    <a14:imgEffect>
                      <a14:backgroundRemoval t="4808" b="100000" l="5172" r="94828"/>
                    </a14:imgEffect>
                  </a14:imgLayer>
                </a14:imgProps>
              </a:ext>
              <a:ext uri="{28A0092B-C50C-407E-A947-70E740481C1C}">
                <a14:useLocalDpi xmlns:a14="http://schemas.microsoft.com/office/drawing/2010/main" val="0"/>
              </a:ext>
            </a:extLst>
          </a:blip>
          <a:srcRect/>
          <a:stretch/>
        </p:blipFill>
        <p:spPr bwMode="auto">
          <a:xfrm>
            <a:off x="7479370" y="4152884"/>
            <a:ext cx="1420254" cy="1273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0" b="100000" l="356" r="100000">
                        <a14:foregroundMark x1="6406" y1="24096" x2="7829" y2="55422"/>
                        <a14:foregroundMark x1="8897" y1="9639" x2="15658" y2="54217"/>
                        <a14:foregroundMark x1="16014" y1="38554" x2="12456" y2="66265"/>
                        <a14:foregroundMark x1="10676" y1="69880" x2="9964" y2="7229"/>
                        <a14:foregroundMark x1="1779" y1="86747" x2="97509" y2="87952"/>
                      </a14:backgroundRemoval>
                    </a14:imgEffect>
                  </a14:imgLayer>
                </a14:imgProps>
              </a:ext>
              <a:ext uri="{28A0092B-C50C-407E-A947-70E740481C1C}">
                <a14:useLocalDpi xmlns:a14="http://schemas.microsoft.com/office/drawing/2010/main" val="0"/>
              </a:ext>
            </a:extLst>
          </a:blip>
          <a:srcRect/>
          <a:stretch>
            <a:fillRect/>
          </a:stretch>
        </p:blipFill>
        <p:spPr bwMode="auto">
          <a:xfrm>
            <a:off x="4724224" y="4739496"/>
            <a:ext cx="26765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SCS logo.png"/>
          <p:cNvPicPr>
            <a:picLocks noChangeAspect="1"/>
          </p:cNvPicPr>
          <p:nvPr/>
        </p:nvPicPr>
        <p:blipFill>
          <a:blip r:embed="rId25" cstate="email">
            <a:extLst>
              <a:ext uri="{28A0092B-C50C-407E-A947-70E740481C1C}">
                <a14:useLocalDpi xmlns:a14="http://schemas.microsoft.com/office/drawing/2010/main" val="0"/>
              </a:ext>
            </a:extLst>
          </a:blip>
          <a:stretch>
            <a:fillRect/>
          </a:stretch>
        </p:blipFill>
        <p:spPr>
          <a:xfrm>
            <a:off x="1433829" y="247961"/>
            <a:ext cx="6580793" cy="1536453"/>
          </a:xfrm>
          <a:prstGeom prst="rect">
            <a:avLst/>
          </a:prstGeom>
        </p:spPr>
      </p:pic>
      <p:pic>
        <p:nvPicPr>
          <p:cNvPr id="2" name="Picture 1" descr="SME_Logo.png"/>
          <p:cNvPicPr>
            <a:picLocks noChangeAspect="1"/>
          </p:cNvPicPr>
          <p:nvPr/>
        </p:nvPicPr>
        <p:blipFill>
          <a:blip r:embed="rId26" cstate="email">
            <a:extLst>
              <a:ext uri="{28A0092B-C50C-407E-A947-70E740481C1C}">
                <a14:useLocalDpi xmlns:a14="http://schemas.microsoft.com/office/drawing/2010/main" val="0"/>
              </a:ext>
            </a:extLst>
          </a:blip>
          <a:stretch>
            <a:fillRect/>
          </a:stretch>
        </p:blipFill>
        <p:spPr>
          <a:xfrm>
            <a:off x="7068794" y="1805136"/>
            <a:ext cx="1688052" cy="693818"/>
          </a:xfrm>
          <a:prstGeom prst="rect">
            <a:avLst/>
          </a:prstGeom>
        </p:spPr>
      </p:pic>
      <p:pic>
        <p:nvPicPr>
          <p:cNvPr id="4" name="Picture 3" descr="ISA.gif"/>
          <p:cNvPicPr>
            <a:picLocks noChangeAspect="1"/>
          </p:cNvPicPr>
          <p:nvPr/>
        </p:nvPicPr>
        <p:blipFill>
          <a:blip r:embed="rId27" cstate="email">
            <a:extLst>
              <a:ext uri="{BEBA8EAE-BF5A-486C-A8C5-ECC9F3942E4B}">
                <a14:imgProps xmlns:a14="http://schemas.microsoft.com/office/drawing/2010/main">
                  <a14:imgLayer r:embed="rId28">
                    <a14:imgEffect>
                      <a14:backgroundRemoval t="10000" b="90000" l="10000" r="90000">
                        <a14:foregroundMark x1="74198" y1="39104" x2="74198" y2="39104"/>
                        <a14:foregroundMark x1="63703" y1="47295" x2="63703" y2="47295"/>
                        <a14:foregroundMark x1="49708" y1="53168" x2="49708" y2="53168"/>
                        <a14:foregroundMark x1="28426" y1="34930" x2="28426" y2="34930"/>
                        <a14:foregroundMark x1="37901" y1="48686" x2="37901" y2="48686"/>
                      </a14:backgroundRemoval>
                    </a14:imgEffect>
                  </a14:imgLayer>
                </a14:imgProps>
              </a:ext>
              <a:ext uri="{28A0092B-C50C-407E-A947-70E740481C1C}">
                <a14:useLocalDpi xmlns:a14="http://schemas.microsoft.com/office/drawing/2010/main" val="0"/>
              </a:ext>
            </a:extLst>
          </a:blip>
          <a:stretch>
            <a:fillRect/>
          </a:stretch>
        </p:blipFill>
        <p:spPr>
          <a:xfrm>
            <a:off x="1573327" y="4152884"/>
            <a:ext cx="1959197" cy="1847815"/>
          </a:xfrm>
          <a:prstGeom prst="rect">
            <a:avLst/>
          </a:prstGeom>
        </p:spPr>
      </p:pic>
      <p:pic>
        <p:nvPicPr>
          <p:cNvPr id="5" name="Picture 4" descr="msi_logo_vertical.jpg"/>
          <p:cNvPicPr>
            <a:picLocks noChangeAspect="1"/>
          </p:cNvPicPr>
          <p:nvPr/>
        </p:nvPicPr>
        <p:blipFill>
          <a:blip r:embed="rId29" cstate="email">
            <a:extLst>
              <a:ext uri="{BEBA8EAE-BF5A-486C-A8C5-ECC9F3942E4B}">
                <a14:imgProps xmlns:a14="http://schemas.microsoft.com/office/drawing/2010/main">
                  <a14:imgLayer r:embed="rId30">
                    <a14:imgEffect>
                      <a14:backgroundRemoval t="1556" b="99556" l="0" r="100000">
                        <a14:foregroundMark x1="62928" y1="28667" x2="62928" y2="28667"/>
                        <a14:foregroundMark x1="90187" y1="46222" x2="90187" y2="46222"/>
                        <a14:foregroundMark x1="94860" y1="18000" x2="94860" y2="18000"/>
                        <a14:foregroundMark x1="90810" y1="6222" x2="90810" y2="6222"/>
                        <a14:foregroundMark x1="7165" y1="72444" x2="94237" y2="70444"/>
                        <a14:foregroundMark x1="2492" y1="89778" x2="97196" y2="92889"/>
                        <a14:foregroundMark x1="84112" y1="20222" x2="91277" y2="20222"/>
                      </a14:backgroundRemoval>
                    </a14:imgEffect>
                  </a14:imgLayer>
                </a14:imgProps>
              </a:ext>
              <a:ext uri="{28A0092B-C50C-407E-A947-70E740481C1C}">
                <a14:useLocalDpi xmlns:a14="http://schemas.microsoft.com/office/drawing/2010/main" val="0"/>
              </a:ext>
            </a:extLst>
          </a:blip>
          <a:stretch>
            <a:fillRect/>
          </a:stretch>
        </p:blipFill>
        <p:spPr>
          <a:xfrm>
            <a:off x="3454233" y="4680522"/>
            <a:ext cx="1131272" cy="792537"/>
          </a:xfrm>
          <a:prstGeom prst="rect">
            <a:avLst/>
          </a:prstGeom>
        </p:spPr>
      </p:pic>
      <p:sp>
        <p:nvSpPr>
          <p:cNvPr id="19" name="Slide Number Placeholder 2"/>
          <p:cNvSpPr>
            <a:spLocks noGrp="1"/>
          </p:cNvSpPr>
          <p:nvPr>
            <p:ph type="sldNum" sz="quarter" idx="12"/>
          </p:nvPr>
        </p:nvSpPr>
        <p:spPr>
          <a:xfrm>
            <a:off x="4229356" y="6415660"/>
            <a:ext cx="814318" cy="275590"/>
          </a:xfrm>
        </p:spPr>
        <p:txBody>
          <a:bodyPr/>
          <a:lstStyle/>
          <a:p>
            <a:pPr algn="r"/>
            <a:r>
              <a:rPr lang="en-US" dirty="0">
                <a:solidFill>
                  <a:srgbClr val="004960"/>
                </a:solidFill>
              </a:rPr>
              <a:t> </a:t>
            </a:r>
          </a:p>
        </p:txBody>
      </p:sp>
      <p:pic>
        <p:nvPicPr>
          <p:cNvPr id="21" name="Picture 2"/>
          <p:cNvPicPr>
            <a:picLocks noChangeAspect="1"/>
          </p:cNvPicPr>
          <p:nvPr/>
        </p:nvPicPr>
        <p:blipFill>
          <a:blip r:embed="rId31">
            <a:extLst>
              <a:ext uri="{28A0092B-C50C-407E-A947-70E740481C1C}">
                <a14:useLocalDpi xmlns:a14="http://schemas.microsoft.com/office/drawing/2010/main" val="0"/>
              </a:ext>
            </a:extLst>
          </a:blip>
          <a:stretch>
            <a:fillRect/>
          </a:stretch>
        </p:blipFill>
        <p:spPr bwMode="auto">
          <a:xfrm>
            <a:off x="1048" y="6050087"/>
            <a:ext cx="2449595" cy="8206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515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340" y="0"/>
            <a:ext cx="9139660" cy="6858000"/>
          </a:xfrm>
          <a:prstGeom prst="rect">
            <a:avLst/>
          </a:prstGeom>
        </p:spPr>
      </p:pic>
      <p:sp>
        <p:nvSpPr>
          <p:cNvPr id="6" name="Title 1"/>
          <p:cNvSpPr txBox="1">
            <a:spLocks/>
          </p:cNvSpPr>
          <p:nvPr/>
        </p:nvSpPr>
        <p:spPr>
          <a:xfrm>
            <a:off x="4060" y="-12700"/>
            <a:ext cx="9139940" cy="743599"/>
          </a:xfrm>
          <a:prstGeom prst="rect">
            <a:avLst/>
          </a:prstGeom>
          <a:solidFill>
            <a:srgbClr val="C4BD97"/>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2060"/>
                </a:solidFill>
              </a:rPr>
              <a:t>MnAMP CPL Guidebook</a:t>
            </a:r>
            <a:endParaRPr lang="en-US" b="1" dirty="0">
              <a:solidFill>
                <a:srgbClr val="002060"/>
              </a:solidFill>
              <a:latin typeface="+mn-lt"/>
            </a:endParaRPr>
          </a:p>
        </p:txBody>
      </p:sp>
      <p:pic>
        <p:nvPicPr>
          <p:cNvPr id="4" name="Picture 3" descr="H:\Grant\Tool Kit\Advanced Manufacturing Flow Chart2.png"/>
          <p:cNvPicPr/>
          <p:nvPr/>
        </p:nvPicPr>
        <p:blipFill rotWithShape="1">
          <a:blip r:embed="rId4" cstate="email">
            <a:extLst>
              <a:ext uri="{28A0092B-C50C-407E-A947-70E740481C1C}">
                <a14:useLocalDpi xmlns:a14="http://schemas.microsoft.com/office/drawing/2010/main" val="0"/>
              </a:ext>
            </a:extLst>
          </a:blip>
          <a:srcRect l="4999" r="5140" b="2977"/>
          <a:stretch/>
        </p:blipFill>
        <p:spPr bwMode="auto">
          <a:xfrm>
            <a:off x="159607" y="642613"/>
            <a:ext cx="8824786" cy="5402587"/>
          </a:xfrm>
          <a:prstGeom prst="rect">
            <a:avLst/>
          </a:prstGeom>
          <a:noFill/>
          <a:ln>
            <a:noFill/>
          </a:ln>
        </p:spPr>
      </p:pic>
      <p:pic>
        <p:nvPicPr>
          <p:cNvPr id="7"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9710" y="6116343"/>
            <a:ext cx="2219702" cy="7435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025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1684" y="0"/>
            <a:ext cx="9205684" cy="6858000"/>
          </a:xfrm>
          <a:prstGeom prst="rect">
            <a:avLst/>
          </a:prstGeom>
        </p:spPr>
      </p:pic>
      <p:sp>
        <p:nvSpPr>
          <p:cNvPr id="3" name="Content Placeholder 2"/>
          <p:cNvSpPr>
            <a:spLocks noGrp="1"/>
          </p:cNvSpPr>
          <p:nvPr>
            <p:ph idx="1"/>
          </p:nvPr>
        </p:nvSpPr>
        <p:spPr>
          <a:xfrm>
            <a:off x="457200" y="1825625"/>
            <a:ext cx="8616439" cy="4351338"/>
          </a:xfrm>
        </p:spPr>
        <p:txBody>
          <a:bodyPr/>
          <a:lstStyle/>
          <a:p>
            <a:pPr marL="0" indent="0">
              <a:buNone/>
            </a:pPr>
            <a:r>
              <a:rPr lang="en-US" dirty="0">
                <a:solidFill>
                  <a:srgbClr val="002060"/>
                </a:solidFill>
              </a:rPr>
              <a:t>Mapping military experience to college courses to provide Veterans CPL</a:t>
            </a:r>
          </a:p>
          <a:p>
            <a:pPr>
              <a:buClr>
                <a:srgbClr val="BC5A5C"/>
              </a:buClr>
              <a:buFont typeface="Wingdings" panose="05000000000000000000" pitchFamily="2" charset="2"/>
              <a:buChar char="§"/>
            </a:pPr>
            <a:r>
              <a:rPr lang="en-US" dirty="0">
                <a:solidFill>
                  <a:srgbClr val="002060"/>
                </a:solidFill>
              </a:rPr>
              <a:t>Faculty Driven</a:t>
            </a:r>
          </a:p>
          <a:p>
            <a:pPr>
              <a:buClr>
                <a:srgbClr val="BC5A5C"/>
              </a:buClr>
              <a:buFont typeface="Wingdings" panose="05000000000000000000" pitchFamily="2" charset="2"/>
              <a:buChar char="§"/>
            </a:pPr>
            <a:r>
              <a:rPr lang="en-US" dirty="0">
                <a:solidFill>
                  <a:srgbClr val="002060"/>
                </a:solidFill>
              </a:rPr>
              <a:t>Veteran’s Education Transfer System (VETS)</a:t>
            </a:r>
          </a:p>
          <a:p>
            <a:pPr lvl="1">
              <a:buFont typeface="Wingdings 3" panose="05040102010807070707" pitchFamily="18" charset="2"/>
              <a:buChar char=""/>
              <a:defRPr sz="2100"/>
            </a:pPr>
            <a:r>
              <a:rPr lang="en-US" sz="1900" dirty="0">
                <a:hlinkClick r:id="rId4"/>
              </a:rPr>
              <a:t>http://www.mnscu.edu/college-search/public/military</a:t>
            </a:r>
            <a:r>
              <a:rPr lang="en-US" sz="1900" dirty="0"/>
              <a:t> </a:t>
            </a:r>
          </a:p>
          <a:p>
            <a:endParaRPr lang="en-US" dirty="0"/>
          </a:p>
        </p:txBody>
      </p:sp>
      <p:sp>
        <p:nvSpPr>
          <p:cNvPr id="5" name="Title 1"/>
          <p:cNvSpPr txBox="1">
            <a:spLocks/>
          </p:cNvSpPr>
          <p:nvPr/>
        </p:nvSpPr>
        <p:spPr>
          <a:xfrm>
            <a:off x="-61684" y="1"/>
            <a:ext cx="9205683" cy="1325563"/>
          </a:xfrm>
          <a:prstGeom prst="rect">
            <a:avLst/>
          </a:prstGeom>
          <a:solidFill>
            <a:srgbClr val="C4BD97"/>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latin typeface="+mn-lt"/>
              </a:rPr>
              <a:t>Military CPL</a:t>
            </a:r>
          </a:p>
        </p:txBody>
      </p:sp>
      <p:pic>
        <p:nvPicPr>
          <p:cNvPr id="6"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3500" y="6078071"/>
            <a:ext cx="2366060" cy="7926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753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
            <a:ext cx="9174842" cy="6858000"/>
          </a:xfrm>
          <a:prstGeom prst="rect">
            <a:avLst/>
          </a:prstGeom>
        </p:spPr>
      </p:pic>
      <p:sp>
        <p:nvSpPr>
          <p:cNvPr id="3" name="Content Placeholder 2"/>
          <p:cNvSpPr>
            <a:spLocks noGrp="1"/>
          </p:cNvSpPr>
          <p:nvPr>
            <p:ph sz="half" idx="1"/>
          </p:nvPr>
        </p:nvSpPr>
        <p:spPr>
          <a:xfrm>
            <a:off x="382129" y="1441074"/>
            <a:ext cx="4323591" cy="4351338"/>
          </a:xfrm>
        </p:spPr>
        <p:txBody>
          <a:bodyPr/>
          <a:lstStyle/>
          <a:p>
            <a:pPr>
              <a:buClr>
                <a:srgbClr val="BC5A5C"/>
              </a:buClr>
              <a:buFont typeface="Wingdings" panose="05000000000000000000" pitchFamily="2" charset="2"/>
              <a:buChar char="§"/>
            </a:pPr>
            <a:r>
              <a:rPr lang="en-US" dirty="0"/>
              <a:t>3 Apprenticeship Models</a:t>
            </a:r>
          </a:p>
          <a:p>
            <a:pPr lvl="1"/>
            <a:r>
              <a:rPr lang="en-US" dirty="0"/>
              <a:t>Academic/Non-Credit/On-line</a:t>
            </a:r>
          </a:p>
          <a:p>
            <a:pPr>
              <a:buClr>
                <a:srgbClr val="BC5A5C"/>
              </a:buClr>
              <a:buFont typeface="Wingdings" panose="05000000000000000000" pitchFamily="2" charset="2"/>
              <a:buChar char="§"/>
            </a:pPr>
            <a:r>
              <a:rPr lang="en-US" i="1" dirty="0"/>
              <a:t>+Connect</a:t>
            </a:r>
          </a:p>
          <a:p>
            <a:pPr>
              <a:buClr>
                <a:srgbClr val="BC5A5C"/>
              </a:buClr>
              <a:buFont typeface="Wingdings" panose="05000000000000000000" pitchFamily="2" charset="2"/>
              <a:buChar char="§"/>
            </a:pPr>
            <a:r>
              <a:rPr lang="en-US" dirty="0"/>
              <a:t>College Enrollment – </a:t>
            </a:r>
            <a:r>
              <a:rPr lang="en-US" i="1" dirty="0"/>
              <a:t>Work Learn Earn 3/2 model</a:t>
            </a:r>
            <a:endParaRPr lang="en-US" dirty="0"/>
          </a:p>
          <a:p>
            <a:pPr>
              <a:buClr>
                <a:srgbClr val="BC5A5C"/>
              </a:buClr>
              <a:buFont typeface="Wingdings" panose="05000000000000000000" pitchFamily="2" charset="2"/>
              <a:buChar char="§"/>
            </a:pPr>
            <a:r>
              <a:rPr lang="en-US" dirty="0"/>
              <a:t>Company Based – Customized Learning</a:t>
            </a:r>
          </a:p>
        </p:txBody>
      </p:sp>
      <p:sp>
        <p:nvSpPr>
          <p:cNvPr id="5" name="Content Placeholder 4"/>
          <p:cNvSpPr>
            <a:spLocks noGrp="1"/>
          </p:cNvSpPr>
          <p:nvPr>
            <p:ph sz="half" idx="2"/>
          </p:nvPr>
        </p:nvSpPr>
        <p:spPr>
          <a:xfrm>
            <a:off x="4972420" y="1441074"/>
            <a:ext cx="3993640" cy="4351338"/>
          </a:xfrm>
        </p:spPr>
        <p:txBody>
          <a:bodyPr/>
          <a:lstStyle/>
          <a:p>
            <a:pPr>
              <a:buClr>
                <a:srgbClr val="BC5A5C"/>
              </a:buClr>
              <a:buFont typeface="Wingdings" panose="05000000000000000000" pitchFamily="2" charset="2"/>
              <a:buChar char="§"/>
            </a:pPr>
            <a:r>
              <a:rPr lang="en-US" dirty="0"/>
              <a:t>Funding </a:t>
            </a:r>
          </a:p>
          <a:p>
            <a:pPr lvl="1">
              <a:buClr>
                <a:schemeClr val="bg1">
                  <a:lumMod val="65000"/>
                </a:schemeClr>
              </a:buClr>
              <a:buFont typeface="Wingdings 3" panose="05040102010807070707" pitchFamily="18" charset="2"/>
              <a:buChar char=""/>
              <a:defRPr sz="2100"/>
            </a:pPr>
            <a:r>
              <a:rPr lang="en-US" sz="1900" dirty="0">
                <a:solidFill>
                  <a:schemeClr val="tx1">
                    <a:lumMod val="90000"/>
                    <a:lumOff val="10000"/>
                  </a:schemeClr>
                </a:solidFill>
              </a:rPr>
              <a:t>Minnesota Apprenticeship Initiative</a:t>
            </a:r>
          </a:p>
          <a:p>
            <a:pPr lvl="1">
              <a:buClr>
                <a:schemeClr val="bg1">
                  <a:lumMod val="65000"/>
                </a:schemeClr>
              </a:buClr>
              <a:buFont typeface="Wingdings 3" panose="05040102010807070707" pitchFamily="18" charset="2"/>
              <a:buChar char=""/>
              <a:defRPr sz="2100"/>
            </a:pPr>
            <a:r>
              <a:rPr lang="en-US" sz="1900" dirty="0">
                <a:solidFill>
                  <a:schemeClr val="tx1">
                    <a:lumMod val="90000"/>
                    <a:lumOff val="10000"/>
                  </a:schemeClr>
                </a:solidFill>
              </a:rPr>
              <a:t>Pipeline – Legislative</a:t>
            </a:r>
          </a:p>
          <a:p>
            <a:pPr lvl="1">
              <a:buClr>
                <a:schemeClr val="bg1">
                  <a:lumMod val="65000"/>
                </a:schemeClr>
              </a:buClr>
              <a:buFont typeface="Wingdings 3" panose="05040102010807070707" pitchFamily="18" charset="2"/>
              <a:buChar char=""/>
              <a:defRPr sz="2100"/>
            </a:pPr>
            <a:r>
              <a:rPr lang="en-US" sz="1900" dirty="0">
                <a:solidFill>
                  <a:schemeClr val="tx1">
                    <a:lumMod val="90000"/>
                    <a:lumOff val="10000"/>
                  </a:schemeClr>
                </a:solidFill>
              </a:rPr>
              <a:t>Partnerships</a:t>
            </a: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41218" y="3404532"/>
            <a:ext cx="2656044" cy="2657507"/>
          </a:xfrm>
          <a:prstGeom prst="rect">
            <a:avLst/>
          </a:prstGeom>
          <a:ln>
            <a:noFill/>
          </a:ln>
        </p:spPr>
      </p:pic>
      <p:sp>
        <p:nvSpPr>
          <p:cNvPr id="8" name="Title 1"/>
          <p:cNvSpPr txBox="1">
            <a:spLocks/>
          </p:cNvSpPr>
          <p:nvPr/>
        </p:nvSpPr>
        <p:spPr>
          <a:xfrm>
            <a:off x="-16528" y="1"/>
            <a:ext cx="9205683" cy="1325563"/>
          </a:xfrm>
          <a:prstGeom prst="rect">
            <a:avLst/>
          </a:prstGeom>
          <a:solidFill>
            <a:srgbClr val="C4BD97"/>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i="1" dirty="0">
                <a:solidFill>
                  <a:srgbClr val="002060"/>
                </a:solidFill>
                <a:latin typeface="+mn-lt"/>
              </a:rPr>
              <a:t>Learn Work Earn</a:t>
            </a:r>
            <a:br>
              <a:rPr lang="en-US" sz="3600" b="1" dirty="0">
                <a:solidFill>
                  <a:srgbClr val="002060"/>
                </a:solidFill>
                <a:latin typeface="+mn-lt"/>
              </a:rPr>
            </a:br>
            <a:r>
              <a:rPr lang="en-US" sz="3600" b="1" dirty="0">
                <a:solidFill>
                  <a:srgbClr val="002060"/>
                </a:solidFill>
                <a:latin typeface="+mn-lt"/>
              </a:rPr>
              <a:t>Apprenticeship</a:t>
            </a:r>
          </a:p>
        </p:txBody>
      </p:sp>
      <p:pic>
        <p:nvPicPr>
          <p:cNvPr id="9"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048" y="6093634"/>
            <a:ext cx="2287490" cy="7663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3203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1684" y="0"/>
            <a:ext cx="9205684" cy="6858000"/>
          </a:xfrm>
          <a:prstGeom prst="rect">
            <a:avLst/>
          </a:prstGeom>
        </p:spPr>
      </p:pic>
      <p:sp>
        <p:nvSpPr>
          <p:cNvPr id="19" name="Content Placeholder 4"/>
          <p:cNvSpPr>
            <a:spLocks noGrp="1"/>
          </p:cNvSpPr>
          <p:nvPr>
            <p:ph idx="1"/>
          </p:nvPr>
        </p:nvSpPr>
        <p:spPr>
          <a:xfrm>
            <a:off x="467354" y="1140178"/>
            <a:ext cx="5659080" cy="4820640"/>
          </a:xfrm>
        </p:spPr>
        <p:txBody>
          <a:bodyPr>
            <a:normAutofit/>
          </a:bodyPr>
          <a:lstStyle/>
          <a:p>
            <a:pPr>
              <a:buFont typeface="Wingdings" panose="05000000000000000000" pitchFamily="2" charset="2"/>
              <a:buChar char="§"/>
            </a:pPr>
            <a:r>
              <a:rPr lang="en-US" sz="2200" dirty="0">
                <a:solidFill>
                  <a:srgbClr val="002060"/>
                </a:solidFill>
              </a:rPr>
              <a:t>Hybrid training courses</a:t>
            </a:r>
          </a:p>
          <a:p>
            <a:pPr lvl="1">
              <a:buFont typeface="Wingdings 3" panose="05040102010807070707" pitchFamily="18" charset="2"/>
              <a:buChar char=""/>
              <a:defRPr sz="2100"/>
            </a:pPr>
            <a:r>
              <a:rPr lang="en-US" sz="1900" dirty="0"/>
              <a:t>Live instruction via virtual classrooms</a:t>
            </a:r>
          </a:p>
          <a:p>
            <a:pPr marL="1258888" lvl="2" indent="-344488">
              <a:buFont typeface="Courier New" panose="02070309020205020404" pitchFamily="49" charset="0"/>
              <a:buChar char="o"/>
            </a:pPr>
            <a:r>
              <a:rPr lang="en-US" sz="2200" dirty="0">
                <a:solidFill>
                  <a:srgbClr val="002060"/>
                </a:solidFill>
              </a:rPr>
              <a:t>Pinnaca VCaaS Powered by Acano</a:t>
            </a:r>
          </a:p>
          <a:p>
            <a:pPr lvl="1">
              <a:buFont typeface="Wingdings 3" panose="05040102010807070707" pitchFamily="18" charset="2"/>
              <a:buChar char=""/>
              <a:defRPr sz="2100"/>
            </a:pPr>
            <a:r>
              <a:rPr lang="en-US" sz="1900" dirty="0"/>
              <a:t>Online course content in D2L</a:t>
            </a:r>
          </a:p>
          <a:p>
            <a:pPr>
              <a:buFont typeface="Wingdings" panose="05000000000000000000" pitchFamily="2" charset="2"/>
              <a:buChar char="§"/>
            </a:pPr>
            <a:r>
              <a:rPr lang="en-US" sz="2200" dirty="0">
                <a:solidFill>
                  <a:srgbClr val="002060"/>
                </a:solidFill>
              </a:rPr>
              <a:t>Collaborative model</a:t>
            </a:r>
          </a:p>
          <a:p>
            <a:pPr lvl="1">
              <a:buFont typeface="Wingdings 3" panose="05040102010807070707" pitchFamily="18" charset="2"/>
              <a:buChar char=""/>
              <a:defRPr sz="2100"/>
            </a:pPr>
            <a:r>
              <a:rPr lang="en-US" sz="1900" dirty="0"/>
              <a:t>Minnesota State system </a:t>
            </a:r>
          </a:p>
          <a:p>
            <a:pPr marL="1258888" lvl="2" indent="-344488">
              <a:buFont typeface="Courier New" panose="02070309020205020404" pitchFamily="49" charset="0"/>
              <a:buChar char="o"/>
            </a:pPr>
            <a:r>
              <a:rPr lang="en-US" sz="2200" dirty="0">
                <a:solidFill>
                  <a:srgbClr val="002060"/>
                </a:solidFill>
              </a:rPr>
              <a:t>Customized Training departments</a:t>
            </a:r>
          </a:p>
          <a:p>
            <a:pPr>
              <a:buFont typeface="Wingdings" panose="05000000000000000000" pitchFamily="2" charset="2"/>
              <a:buChar char="§"/>
            </a:pPr>
            <a:r>
              <a:rPr lang="en-US" sz="2200" dirty="0">
                <a:solidFill>
                  <a:srgbClr val="002060"/>
                </a:solidFill>
              </a:rPr>
              <a:t>Short-term sessions</a:t>
            </a:r>
          </a:p>
          <a:p>
            <a:pPr lvl="1">
              <a:buFont typeface="Wingdings 3" panose="05040102010807070707" pitchFamily="18" charset="2"/>
              <a:buChar char=""/>
              <a:defRPr sz="2100"/>
            </a:pPr>
            <a:r>
              <a:rPr lang="en-US" sz="1900" dirty="0"/>
              <a:t>1-3 hours per week for 8 weeks</a:t>
            </a:r>
          </a:p>
        </p:txBody>
      </p:sp>
      <p:pic>
        <p:nvPicPr>
          <p:cNvPr id="3" name="Picture 2"/>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a:stretch/>
        </p:blipFill>
        <p:spPr>
          <a:xfrm>
            <a:off x="6126434" y="1993900"/>
            <a:ext cx="2855253" cy="2991293"/>
          </a:xfrm>
          <a:prstGeom prst="rect">
            <a:avLst/>
          </a:prstGeom>
          <a:ln w="50800">
            <a:noFill/>
          </a:ln>
          <a:effectLst>
            <a:outerShdw blurRad="50800" dist="38100" dir="2700000" algn="tl" rotWithShape="0">
              <a:prstClr val="black">
                <a:alpha val="40000"/>
              </a:prstClr>
            </a:outerShdw>
          </a:effectLst>
        </p:spPr>
      </p:pic>
      <p:pic>
        <p:nvPicPr>
          <p:cNvPr id="6"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3500" y="6121101"/>
            <a:ext cx="2237612" cy="7495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63500" y="1"/>
            <a:ext cx="9205683" cy="884482"/>
          </a:xfrm>
          <a:prstGeom prst="rect">
            <a:avLst/>
          </a:prstGeom>
          <a:solidFill>
            <a:srgbClr val="C4BD97"/>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002060"/>
                </a:solidFill>
              </a:rPr>
              <a:t>+Connect: Overview</a:t>
            </a:r>
            <a:endParaRPr lang="en-US" sz="5400" b="1" dirty="0">
              <a:solidFill>
                <a:srgbClr val="002060"/>
              </a:solidFill>
              <a:latin typeface="+mn-lt"/>
            </a:endParaRPr>
          </a:p>
        </p:txBody>
      </p:sp>
    </p:spTree>
    <p:extLst>
      <p:ext uri="{BB962C8B-B14F-4D97-AF65-F5344CB8AC3E}">
        <p14:creationId xmlns:p14="http://schemas.microsoft.com/office/powerpoint/2010/main" val="3509425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1684" y="0"/>
            <a:ext cx="9205684" cy="6858000"/>
          </a:xfrm>
          <a:prstGeom prst="rect">
            <a:avLst/>
          </a:prstGeom>
        </p:spPr>
      </p:pic>
      <p:sp>
        <p:nvSpPr>
          <p:cNvPr id="3" name="Content Placeholder 2"/>
          <p:cNvSpPr>
            <a:spLocks noGrp="1"/>
          </p:cNvSpPr>
          <p:nvPr>
            <p:ph idx="1"/>
          </p:nvPr>
        </p:nvSpPr>
        <p:spPr>
          <a:xfrm>
            <a:off x="457200" y="1223999"/>
            <a:ext cx="8229600" cy="4410002"/>
          </a:xfrm>
        </p:spPr>
        <p:txBody>
          <a:bodyPr>
            <a:noAutofit/>
          </a:bodyPr>
          <a:lstStyle/>
          <a:p>
            <a:pPr>
              <a:buFont typeface="Wingdings" panose="05000000000000000000" pitchFamily="2" charset="2"/>
              <a:buChar char="§"/>
            </a:pPr>
            <a:r>
              <a:rPr lang="en-US" sz="2800" dirty="0">
                <a:solidFill>
                  <a:srgbClr val="002060"/>
                </a:solidFill>
              </a:rPr>
              <a:t>Incumbent Workers</a:t>
            </a:r>
          </a:p>
          <a:p>
            <a:pPr lvl="1">
              <a:buFont typeface="Wingdings 3" panose="05040102010807070707" pitchFamily="18" charset="2"/>
              <a:buChar char=""/>
              <a:defRPr sz="2100"/>
            </a:pPr>
            <a:r>
              <a:rPr lang="en-US" sz="1900" dirty="0"/>
              <a:t>Upskill current employees</a:t>
            </a:r>
          </a:p>
          <a:p>
            <a:pPr lvl="1">
              <a:buFont typeface="Wingdings 3" panose="05040102010807070707" pitchFamily="18" charset="2"/>
              <a:buChar char=""/>
              <a:defRPr sz="2100"/>
            </a:pPr>
            <a:r>
              <a:rPr lang="en-US" sz="1900" dirty="0"/>
              <a:t>Apprenticeships and dual-training programs</a:t>
            </a:r>
          </a:p>
          <a:p>
            <a:pPr>
              <a:buFont typeface="Wingdings" panose="05000000000000000000" pitchFamily="2" charset="2"/>
              <a:buChar char="§"/>
            </a:pPr>
            <a:r>
              <a:rPr lang="en-US" sz="2800" dirty="0">
                <a:solidFill>
                  <a:srgbClr val="002060"/>
                </a:solidFill>
              </a:rPr>
              <a:t>Unemployed</a:t>
            </a:r>
          </a:p>
          <a:p>
            <a:pPr lvl="1">
              <a:buFont typeface="Wingdings 3" panose="05040102010807070707" pitchFamily="18" charset="2"/>
              <a:buChar char=""/>
              <a:defRPr sz="2100"/>
            </a:pPr>
            <a:r>
              <a:rPr lang="en-US" sz="1900" dirty="0"/>
              <a:t>Through Workforce Center partners</a:t>
            </a:r>
          </a:p>
          <a:p>
            <a:pPr>
              <a:buFont typeface="Wingdings" panose="05000000000000000000" pitchFamily="2" charset="2"/>
              <a:buChar char="§"/>
            </a:pPr>
            <a:r>
              <a:rPr lang="en-US" sz="2800" dirty="0">
                <a:solidFill>
                  <a:srgbClr val="002060"/>
                </a:solidFill>
              </a:rPr>
              <a:t>Others</a:t>
            </a:r>
          </a:p>
          <a:p>
            <a:pPr lvl="1">
              <a:buFont typeface="Wingdings 3" panose="05040102010807070707" pitchFamily="18" charset="2"/>
              <a:buChar char=""/>
              <a:defRPr sz="2100"/>
            </a:pPr>
            <a:r>
              <a:rPr lang="en-US" sz="1900" dirty="0"/>
              <a:t>Working toward industry or academic credentials</a:t>
            </a:r>
          </a:p>
        </p:txBody>
      </p:sp>
      <p:pic>
        <p:nvPicPr>
          <p:cNvPr id="5"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3500" y="6099586"/>
            <a:ext cx="2301836" cy="7711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3500" y="1"/>
            <a:ext cx="9205683" cy="884482"/>
          </a:xfrm>
          <a:prstGeom prst="rect">
            <a:avLst/>
          </a:prstGeom>
          <a:solidFill>
            <a:srgbClr val="C4BD97"/>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002060"/>
                </a:solidFill>
              </a:rPr>
              <a:t>+Connect: Demographics</a:t>
            </a:r>
            <a:endParaRPr lang="en-US" sz="5400" b="1" dirty="0">
              <a:solidFill>
                <a:srgbClr val="002060"/>
              </a:solidFill>
              <a:latin typeface="+mn-lt"/>
            </a:endParaRPr>
          </a:p>
        </p:txBody>
      </p:sp>
    </p:spTree>
    <p:extLst>
      <p:ext uri="{BB962C8B-B14F-4D97-AF65-F5344CB8AC3E}">
        <p14:creationId xmlns:p14="http://schemas.microsoft.com/office/powerpoint/2010/main" val="1328881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1684" y="0"/>
            <a:ext cx="9205684" cy="6858000"/>
          </a:xfrm>
          <a:prstGeom prst="rect">
            <a:avLst/>
          </a:prstGeom>
        </p:spPr>
      </p:pic>
      <p:sp>
        <p:nvSpPr>
          <p:cNvPr id="3" name="Content Placeholder 2"/>
          <p:cNvSpPr>
            <a:spLocks noGrp="1"/>
          </p:cNvSpPr>
          <p:nvPr>
            <p:ph idx="1"/>
          </p:nvPr>
        </p:nvSpPr>
        <p:spPr>
          <a:xfrm>
            <a:off x="304801" y="1384300"/>
            <a:ext cx="8768839" cy="4792663"/>
          </a:xfrm>
        </p:spPr>
        <p:txBody>
          <a:bodyPr>
            <a:normAutofit/>
          </a:bodyPr>
          <a:lstStyle/>
          <a:p>
            <a:pPr>
              <a:buFont typeface="Wingdings" panose="05000000000000000000" pitchFamily="2" charset="2"/>
              <a:buChar char="§"/>
            </a:pPr>
            <a:r>
              <a:rPr lang="en-US" sz="2000" dirty="0">
                <a:solidFill>
                  <a:srgbClr val="002060"/>
                </a:solidFill>
              </a:rPr>
              <a:t>Partnerships and commitments with Industry Partners 500+</a:t>
            </a:r>
          </a:p>
          <a:p>
            <a:pPr lvl="1">
              <a:buFont typeface="Wingdings 3" panose="05040102010807070707" pitchFamily="18" charset="2"/>
              <a:buChar char=""/>
              <a:defRPr sz="2100"/>
            </a:pPr>
            <a:r>
              <a:rPr lang="en-US" sz="1900" dirty="0"/>
              <a:t>Understand Partnership(transactional, complementary, collaborative), create a shared vision, communication, build trust, coordinate leadership </a:t>
            </a:r>
          </a:p>
          <a:p>
            <a:pPr>
              <a:buFont typeface="Wingdings" panose="05000000000000000000" pitchFamily="2" charset="2"/>
              <a:buChar char="§"/>
            </a:pPr>
            <a:r>
              <a:rPr lang="en-US" sz="2000" dirty="0">
                <a:solidFill>
                  <a:srgbClr val="002060"/>
                </a:solidFill>
              </a:rPr>
              <a:t>College commitment – Positions (LWE)</a:t>
            </a:r>
          </a:p>
          <a:p>
            <a:pPr>
              <a:buFont typeface="Wingdings" panose="05000000000000000000" pitchFamily="2" charset="2"/>
              <a:buChar char="§"/>
            </a:pPr>
            <a:r>
              <a:rPr lang="en-US" sz="2000" dirty="0">
                <a:solidFill>
                  <a:srgbClr val="002060"/>
                </a:solidFill>
              </a:rPr>
              <a:t>College $ Assistant - Grants (Minn. State (P3), Build on Success with other sectors</a:t>
            </a:r>
          </a:p>
          <a:p>
            <a:pPr>
              <a:buFont typeface="Wingdings" panose="05000000000000000000" pitchFamily="2" charset="2"/>
              <a:buChar char="§"/>
            </a:pPr>
            <a:r>
              <a:rPr lang="en-US" sz="2000" dirty="0">
                <a:solidFill>
                  <a:srgbClr val="002060"/>
                </a:solidFill>
              </a:rPr>
              <a:t>Opportunity for Continued Communication and Involvement - Minnesota Manufacturing Workforce Partnership (Center of Excellence), Workshops, Grants (MAI, DT), Job Fairs, Apprenticeships, </a:t>
            </a: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3500" y="6078071"/>
            <a:ext cx="2366060" cy="7926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63500" y="1"/>
            <a:ext cx="9205683" cy="884482"/>
          </a:xfrm>
          <a:prstGeom prst="rect">
            <a:avLst/>
          </a:prstGeom>
          <a:solidFill>
            <a:srgbClr val="C4BD97"/>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002060"/>
                </a:solidFill>
              </a:rPr>
              <a:t>Sustaining Partnership Strategies</a:t>
            </a:r>
            <a:endParaRPr lang="en-US" sz="5400" b="1" dirty="0">
              <a:solidFill>
                <a:srgbClr val="002060"/>
              </a:solidFill>
              <a:latin typeface="+mn-lt"/>
            </a:endParaRPr>
          </a:p>
        </p:txBody>
      </p:sp>
    </p:spTree>
    <p:extLst>
      <p:ext uri="{BB962C8B-B14F-4D97-AF65-F5344CB8AC3E}">
        <p14:creationId xmlns:p14="http://schemas.microsoft.com/office/powerpoint/2010/main" val="4071097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1684" y="0"/>
            <a:ext cx="9205684" cy="6858000"/>
          </a:xfrm>
          <a:prstGeom prst="rect">
            <a:avLst/>
          </a:prstGeom>
        </p:spPr>
      </p:pic>
      <p:sp>
        <p:nvSpPr>
          <p:cNvPr id="3" name="Content Placeholder 2"/>
          <p:cNvSpPr>
            <a:spLocks noGrp="1"/>
          </p:cNvSpPr>
          <p:nvPr>
            <p:ph idx="1"/>
          </p:nvPr>
        </p:nvSpPr>
        <p:spPr>
          <a:xfrm>
            <a:off x="273248" y="1089587"/>
            <a:ext cx="8465456" cy="4351338"/>
          </a:xfrm>
        </p:spPr>
        <p:txBody>
          <a:bodyPr>
            <a:noAutofit/>
          </a:bodyPr>
          <a:lstStyle/>
          <a:p>
            <a:pPr>
              <a:buSzPct val="100000"/>
              <a:buFont typeface="Wingdings" panose="05000000000000000000" pitchFamily="2" charset="2"/>
              <a:buChar char="§"/>
            </a:pPr>
            <a:r>
              <a:rPr lang="en-US" dirty="0">
                <a:solidFill>
                  <a:srgbClr val="002060"/>
                </a:solidFill>
              </a:rPr>
              <a:t>1214 Credentials earned</a:t>
            </a:r>
          </a:p>
          <a:p>
            <a:pPr>
              <a:buSzPct val="100000"/>
              <a:buFont typeface="Wingdings" panose="05000000000000000000" pitchFamily="2" charset="2"/>
              <a:buChar char="§"/>
            </a:pPr>
            <a:r>
              <a:rPr lang="en-US" dirty="0">
                <a:solidFill>
                  <a:srgbClr val="002060"/>
                </a:solidFill>
              </a:rPr>
              <a:t>44% incumbent workers received wage increase due to training</a:t>
            </a:r>
          </a:p>
          <a:p>
            <a:pPr>
              <a:buSzPct val="100000"/>
              <a:buFont typeface="Wingdings" panose="05000000000000000000" pitchFamily="2" charset="2"/>
              <a:buChar char="§"/>
            </a:pPr>
            <a:r>
              <a:rPr lang="en-US" dirty="0">
                <a:solidFill>
                  <a:srgbClr val="002060"/>
                </a:solidFill>
              </a:rPr>
              <a:t>170 Credits granted through CPL process</a:t>
            </a:r>
          </a:p>
          <a:p>
            <a:pPr>
              <a:buSzPct val="100000"/>
              <a:buFont typeface="Wingdings" panose="05000000000000000000" pitchFamily="2" charset="2"/>
              <a:buChar char="§"/>
            </a:pPr>
            <a:r>
              <a:rPr lang="en-US" dirty="0">
                <a:solidFill>
                  <a:srgbClr val="002060"/>
                </a:solidFill>
              </a:rPr>
              <a:t>367 Industry Credentials earned</a:t>
            </a:r>
          </a:p>
          <a:p>
            <a:pPr>
              <a:buSzPct val="100000"/>
              <a:buFont typeface="Wingdings" panose="05000000000000000000" pitchFamily="2" charset="2"/>
              <a:buChar char="§"/>
            </a:pPr>
            <a:r>
              <a:rPr lang="en-US" dirty="0">
                <a:solidFill>
                  <a:srgbClr val="002060"/>
                </a:solidFill>
              </a:rPr>
              <a:t>71 faculty credentialed</a:t>
            </a:r>
          </a:p>
          <a:p>
            <a:pPr>
              <a:buSzPct val="100000"/>
              <a:buFont typeface="Wingdings" panose="05000000000000000000" pitchFamily="2" charset="2"/>
              <a:buChar char="§"/>
            </a:pPr>
            <a:r>
              <a:rPr lang="en-US" dirty="0">
                <a:solidFill>
                  <a:srgbClr val="002060"/>
                </a:solidFill>
              </a:rPr>
              <a:t>101 Registered Apprenticeships </a:t>
            </a:r>
          </a:p>
          <a:p>
            <a:pPr>
              <a:buSzPct val="100000"/>
              <a:buFont typeface="Wingdings" panose="05000000000000000000" pitchFamily="2" charset="2"/>
              <a:buChar char="§"/>
            </a:pPr>
            <a:r>
              <a:rPr lang="en-US" dirty="0">
                <a:solidFill>
                  <a:srgbClr val="002060"/>
                </a:solidFill>
              </a:rPr>
              <a:t>182 Dual-Training apprenticeships</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3500" y="6088828"/>
            <a:ext cx="2333950" cy="78187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3500" y="1"/>
            <a:ext cx="9205683" cy="884482"/>
          </a:xfrm>
          <a:prstGeom prst="rect">
            <a:avLst/>
          </a:prstGeom>
          <a:solidFill>
            <a:srgbClr val="C4BD97"/>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002060"/>
                </a:solidFill>
              </a:rPr>
              <a:t>Benefits and Differences</a:t>
            </a:r>
            <a:endParaRPr lang="en-US" sz="5400" b="1" dirty="0">
              <a:solidFill>
                <a:srgbClr val="002060"/>
              </a:solidFill>
              <a:latin typeface="+mn-lt"/>
            </a:endParaRPr>
          </a:p>
        </p:txBody>
      </p:sp>
    </p:spTree>
    <p:extLst>
      <p:ext uri="{BB962C8B-B14F-4D97-AF65-F5344CB8AC3E}">
        <p14:creationId xmlns:p14="http://schemas.microsoft.com/office/powerpoint/2010/main" val="99509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76610"/>
            <a:ext cx="8042276" cy="735940"/>
          </a:xfrm>
        </p:spPr>
        <p:txBody>
          <a:bodyPr>
            <a:normAutofit/>
          </a:bodyPr>
          <a:lstStyle/>
          <a:p>
            <a:r>
              <a:rPr lang="en-US" sz="3200" dirty="0"/>
              <a:t>Polling Question</a:t>
            </a:r>
          </a:p>
        </p:txBody>
      </p:sp>
      <p:grpSp>
        <p:nvGrpSpPr>
          <p:cNvPr id="7" name="Group 6"/>
          <p:cNvGrpSpPr/>
          <p:nvPr/>
        </p:nvGrpSpPr>
        <p:grpSpPr>
          <a:xfrm>
            <a:off x="7188049" y="728664"/>
            <a:ext cx="1865623" cy="6350513"/>
            <a:chOff x="7107011" y="768658"/>
            <a:chExt cx="1865623" cy="6350513"/>
          </a:xfrm>
        </p:grpSpPr>
        <p:sp>
          <p:nvSpPr>
            <p:cNvPr id="8" name="Rectangle 7"/>
            <p:cNvSpPr/>
            <p:nvPr/>
          </p:nvSpPr>
          <p:spPr>
            <a:xfrm rot="19800000">
              <a:off x="7107011" y="2734940"/>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1"/>
                  </a:solidFill>
                  <a:effectLst>
                    <a:outerShdw dist="38100" dir="2640000" algn="bl" rotWithShape="0">
                      <a:schemeClr val="accent1"/>
                    </a:outerShdw>
                  </a:effectLst>
                </a:rPr>
                <a:t>?</a:t>
              </a:r>
            </a:p>
          </p:txBody>
        </p:sp>
        <p:sp>
          <p:nvSpPr>
            <p:cNvPr id="9" name="Rectangle 8"/>
            <p:cNvSpPr/>
            <p:nvPr/>
          </p:nvSpPr>
          <p:spPr>
            <a:xfrm rot="1800000">
              <a:off x="8056766" y="1805540"/>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4"/>
                  </a:solidFill>
                  <a:effectLst>
                    <a:outerShdw dist="38100" dir="2640000" algn="bl" rotWithShape="0">
                      <a:schemeClr val="accent1"/>
                    </a:outerShdw>
                  </a:effectLst>
                </a:rPr>
                <a:t>?</a:t>
              </a:r>
            </a:p>
          </p:txBody>
        </p:sp>
        <p:sp>
          <p:nvSpPr>
            <p:cNvPr id="10" name="Rectangle 9"/>
            <p:cNvSpPr/>
            <p:nvPr/>
          </p:nvSpPr>
          <p:spPr>
            <a:xfrm>
              <a:off x="7323610" y="768658"/>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5"/>
                  </a:solidFill>
                  <a:effectLst>
                    <a:outerShdw dist="38100" dir="2640000" algn="bl" rotWithShape="0">
                      <a:schemeClr val="accent1"/>
                    </a:outerShdw>
                  </a:effectLst>
                </a:rPr>
                <a:t>?</a:t>
              </a:r>
            </a:p>
          </p:txBody>
        </p:sp>
        <p:sp>
          <p:nvSpPr>
            <p:cNvPr id="11" name="Rectangle 10"/>
            <p:cNvSpPr/>
            <p:nvPr/>
          </p:nvSpPr>
          <p:spPr>
            <a:xfrm rot="900000">
              <a:off x="7931305" y="3964945"/>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3"/>
                  </a:solidFill>
                  <a:effectLst>
                    <a:outerShdw dist="38100" dir="2640000" algn="bl" rotWithShape="0">
                      <a:schemeClr val="accent1"/>
                    </a:outerShdw>
                  </a:effectLst>
                </a:rPr>
                <a:t>?</a:t>
              </a:r>
            </a:p>
          </p:txBody>
        </p:sp>
        <p:sp>
          <p:nvSpPr>
            <p:cNvPr id="12" name="Rectangle 11"/>
            <p:cNvSpPr/>
            <p:nvPr/>
          </p:nvSpPr>
          <p:spPr>
            <a:xfrm rot="20262919">
              <a:off x="7323610" y="5257123"/>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rgbClr val="00B0F0"/>
                  </a:solidFill>
                  <a:effectLst>
                    <a:outerShdw dist="38100" dir="2640000" algn="bl" rotWithShape="0">
                      <a:schemeClr val="accent1"/>
                    </a:outerShdw>
                  </a:effectLst>
                </a:rPr>
                <a:t>?</a:t>
              </a:r>
            </a:p>
          </p:txBody>
        </p:sp>
      </p:grpSp>
      <p:sp>
        <p:nvSpPr>
          <p:cNvPr id="14" name="Content Placeholder 2"/>
          <p:cNvSpPr>
            <a:spLocks noGrp="1"/>
          </p:cNvSpPr>
          <p:nvPr>
            <p:ph idx="1"/>
          </p:nvPr>
        </p:nvSpPr>
        <p:spPr>
          <a:xfrm>
            <a:off x="549275" y="1327133"/>
            <a:ext cx="5791192" cy="4502988"/>
          </a:xfrm>
        </p:spPr>
        <p:txBody>
          <a:bodyPr>
            <a:noAutofit/>
          </a:bodyPr>
          <a:lstStyle/>
          <a:p>
            <a:pPr marL="0" indent="0">
              <a:buNone/>
            </a:pPr>
            <a:r>
              <a:rPr lang="en-US" sz="3200" dirty="0">
                <a:latin typeface="Arial" panose="020B0604020202020204" pitchFamily="34" charset="0"/>
                <a:cs typeface="Arial" panose="020B0604020202020204" pitchFamily="34" charset="0"/>
              </a:rPr>
              <a:t>What best describes your organization?</a:t>
            </a:r>
            <a:endParaRPr lang="en-US" sz="3200" dirty="0">
              <a:solidFill>
                <a:schemeClr val="accent3"/>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Secondary Career/Technical</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Community or Technical College</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Four-Year Institution </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Workforce System</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Other (type in chat)</a:t>
            </a:r>
          </a:p>
        </p:txBody>
      </p:sp>
      <p:sp>
        <p:nvSpPr>
          <p:cNvPr id="3" name="Slide Number Placeholder 2">
            <a:extLst>
              <a:ext uri="{FF2B5EF4-FFF2-40B4-BE49-F238E27FC236}">
                <a16:creationId xmlns:a16="http://schemas.microsoft.com/office/drawing/2014/main" id="{1B8EAC58-6171-401B-B9BF-605260319143}"/>
              </a:ext>
            </a:extLst>
          </p:cNvPr>
          <p:cNvSpPr>
            <a:spLocks noGrp="1"/>
          </p:cNvSpPr>
          <p:nvPr>
            <p:ph type="sldNum" sz="quarter" idx="12"/>
          </p:nvPr>
        </p:nvSpPr>
        <p:spPr/>
        <p:txBody>
          <a:bodyPr/>
          <a:lstStyle/>
          <a:p>
            <a:fld id="{AB491921-86D7-4D19-B468-237F780283FE}" type="slidenum">
              <a:rPr lang="en-US" smtClean="0"/>
              <a:pPr/>
              <a:t>5</a:t>
            </a:fld>
            <a:endParaRPr lang="en-US" dirty="0"/>
          </a:p>
        </p:txBody>
      </p:sp>
    </p:spTree>
    <p:extLst>
      <p:ext uri="{BB962C8B-B14F-4D97-AF65-F5344CB8AC3E}">
        <p14:creationId xmlns:p14="http://schemas.microsoft.com/office/powerpoint/2010/main" val="1650610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3826" y="193929"/>
            <a:ext cx="7873011" cy="11889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914400">
              <a:lnSpc>
                <a:spcPct val="90000"/>
              </a:lnSpc>
              <a:spcBef>
                <a:spcPct val="0"/>
              </a:spcBef>
            </a:pPr>
            <a:r>
              <a: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Resources</a:t>
            </a:r>
          </a:p>
        </p:txBody>
      </p:sp>
      <p:sp>
        <p:nvSpPr>
          <p:cNvPr id="2" name="Content Placeholder 1"/>
          <p:cNvSpPr>
            <a:spLocks noGrp="1"/>
          </p:cNvSpPr>
          <p:nvPr>
            <p:ph idx="1"/>
          </p:nvPr>
        </p:nvSpPr>
        <p:spPr>
          <a:xfrm>
            <a:off x="202116" y="1258645"/>
            <a:ext cx="8739768" cy="5376416"/>
          </a:xfrm>
        </p:spPr>
        <p:txBody>
          <a:bodyPr>
            <a:noAutofit/>
          </a:bodyPr>
          <a:lstStyle/>
          <a:p>
            <a:pPr marL="344488" indent="-344488">
              <a:spcBef>
                <a:spcPts val="0"/>
              </a:spcBef>
              <a:buClr>
                <a:srgbClr val="BC5A5C"/>
              </a:buClr>
              <a:buSzPct val="100000"/>
              <a:buFont typeface="Wingdings" panose="05000000000000000000" pitchFamily="2" charset="2"/>
              <a:buChar char=""/>
            </a:pPr>
            <a:r>
              <a:rPr lang="en-US" sz="1600" b="1" dirty="0">
                <a:solidFill>
                  <a:schemeClr val="tx1"/>
                </a:solidFill>
                <a:latin typeface="Arial" panose="020B0604020202020204" pitchFamily="34" charset="0"/>
                <a:cs typeface="Arial" panose="020B0604020202020204" pitchFamily="34" charset="0"/>
              </a:rPr>
              <a:t>TAACCCT Sustainability Toolkit: </a:t>
            </a:r>
            <a:r>
              <a:rPr lang="en-US" sz="1600" dirty="0">
                <a:solidFill>
                  <a:schemeClr val="tx1"/>
                </a:solidFill>
                <a:latin typeface="Arial" panose="020B0604020202020204" pitchFamily="34" charset="0"/>
                <a:cs typeface="Arial" panose="020B0604020202020204" pitchFamily="34" charset="0"/>
              </a:rPr>
              <a:t>This toolkit is designed to support the sustainability of the programs and innovations developed by TAACCCT grantees.</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hlinkClick r:id="rId2"/>
              </a:rPr>
              <a:t>https://taaccct.workforcegps.org/resources/2016/07/25/13/22/Resource_TAACCCTSustainabilityToolkit</a:t>
            </a:r>
            <a:endParaRPr lang="en-US" sz="1600" dirty="0">
              <a:solidFill>
                <a:schemeClr val="tx1"/>
              </a:solidFill>
              <a:latin typeface="Arial" panose="020B0604020202020204" pitchFamily="34" charset="0"/>
              <a:cs typeface="Arial" panose="020B0604020202020204" pitchFamily="34" charset="0"/>
            </a:endParaRPr>
          </a:p>
          <a:p>
            <a:pPr marL="622300" lvl="1" indent="-285750">
              <a:spcBef>
                <a:spcPts val="0"/>
              </a:spcBef>
              <a:buClr>
                <a:srgbClr val="002060"/>
              </a:buClr>
              <a:buSzPct val="200000"/>
              <a:buFont typeface="Wingdings" panose="05000000000000000000" pitchFamily="2" charset="2"/>
              <a:buChar char="§"/>
            </a:pPr>
            <a:endParaRPr lang="en-US" sz="1050" dirty="0">
              <a:solidFill>
                <a:schemeClr val="tx1"/>
              </a:solidFill>
              <a:latin typeface="Arial" panose="020B0604020202020204" pitchFamily="34" charset="0"/>
              <a:cs typeface="Arial" panose="020B0604020202020204" pitchFamily="34" charset="0"/>
            </a:endParaRPr>
          </a:p>
          <a:p>
            <a:pPr marL="341313" lvl="1" indent="-341313">
              <a:spcBef>
                <a:spcPts val="0"/>
              </a:spcBef>
              <a:buClr>
                <a:srgbClr val="BC5A5C"/>
              </a:buClr>
              <a:buSzPct val="100000"/>
              <a:buFont typeface="Wingdings" panose="05000000000000000000" pitchFamily="2" charset="2"/>
              <a:buChar char="n"/>
            </a:pPr>
            <a:r>
              <a:rPr lang="en-US" sz="1600" b="1" dirty="0">
                <a:solidFill>
                  <a:schemeClr val="tx1"/>
                </a:solidFill>
                <a:latin typeface="Arial" panose="020B0604020202020204" pitchFamily="34" charset="0"/>
                <a:cs typeface="Arial" panose="020B0604020202020204" pitchFamily="34" charset="0"/>
              </a:rPr>
              <a:t>Minnesota Advance Manufacturing Credit for Prior Learning Guidebook: </a:t>
            </a:r>
            <a:r>
              <a:rPr lang="en-US" sz="1600" dirty="0">
                <a:solidFill>
                  <a:schemeClr val="tx1"/>
                </a:solidFill>
                <a:latin typeface="Arial" panose="020B0604020202020204" pitchFamily="34" charset="0"/>
                <a:cs typeface="Arial" panose="020B0604020202020204" pitchFamily="34" charset="0"/>
              </a:rPr>
              <a:t>This is a </a:t>
            </a:r>
            <a:r>
              <a:rPr lang="en-US" sz="1600" dirty="0">
                <a:solidFill>
                  <a:schemeClr val="tx1"/>
                </a:solidFill>
              </a:rPr>
              <a:t>guide to assist with granting Credit for Prior Learning as it relates to Third Party Industry Related Credentials.</a:t>
            </a:r>
            <a:r>
              <a:rPr lang="en-US" sz="1600" b="1" dirty="0">
                <a:solidFill>
                  <a:schemeClr val="tx1"/>
                </a:solidFill>
                <a:latin typeface="Arial" panose="020B0604020202020204" pitchFamily="34" charset="0"/>
                <a:cs typeface="Arial" panose="020B0604020202020204" pitchFamily="34" charset="0"/>
              </a:rPr>
              <a:t> </a:t>
            </a:r>
          </a:p>
          <a:p>
            <a:pPr marL="336550" lvl="1" indent="0">
              <a:spcBef>
                <a:spcPts val="0"/>
              </a:spcBef>
              <a:buClr>
                <a:srgbClr val="002060"/>
              </a:buClr>
              <a:buSzPct val="200000"/>
              <a:buNone/>
            </a:pPr>
            <a:r>
              <a:rPr lang="en-US" sz="1600" dirty="0">
                <a:solidFill>
                  <a:schemeClr val="tx1"/>
                </a:solidFill>
                <a:latin typeface="Arial" panose="020B0604020202020204" pitchFamily="34" charset="0"/>
                <a:cs typeface="Arial" panose="020B0604020202020204" pitchFamily="34" charset="0"/>
                <a:hlinkClick r:id="rId3"/>
              </a:rPr>
              <a:t>https://www.skillscommons.org/handle/taaccct/15165</a:t>
            </a:r>
            <a:r>
              <a:rPr lang="en-US" sz="1600" dirty="0">
                <a:solidFill>
                  <a:schemeClr val="tx1"/>
                </a:solidFill>
                <a:latin typeface="Arial" panose="020B0604020202020204" pitchFamily="34" charset="0"/>
                <a:cs typeface="Arial" panose="020B0604020202020204" pitchFamily="34" charset="0"/>
              </a:rPr>
              <a:t> </a:t>
            </a:r>
          </a:p>
          <a:p>
            <a:pPr marL="622300" lvl="1" indent="-285750">
              <a:spcBef>
                <a:spcPts val="0"/>
              </a:spcBef>
              <a:buClr>
                <a:srgbClr val="002060"/>
              </a:buClr>
              <a:buSzPct val="200000"/>
              <a:buFont typeface="Wingdings" panose="05000000000000000000" pitchFamily="2" charset="2"/>
              <a:buChar char="§"/>
            </a:pPr>
            <a:endParaRPr lang="en-US" sz="1050" dirty="0">
              <a:solidFill>
                <a:schemeClr val="tx1"/>
              </a:solidFill>
              <a:latin typeface="Arial" panose="020B0604020202020204" pitchFamily="34" charset="0"/>
              <a:cs typeface="Arial" panose="020B0604020202020204" pitchFamily="34" charset="0"/>
            </a:endParaRPr>
          </a:p>
          <a:p>
            <a:pPr>
              <a:spcBef>
                <a:spcPts val="0"/>
              </a:spcBef>
              <a:buClr>
                <a:srgbClr val="BC5A5C"/>
              </a:buClr>
              <a:buSzPct val="100000"/>
              <a:buFont typeface="Wingdings" panose="05000000000000000000" pitchFamily="2" charset="2"/>
              <a:buChar char="n"/>
            </a:pPr>
            <a:r>
              <a:rPr lang="en-US" sz="1600" b="1" dirty="0">
                <a:solidFill>
                  <a:schemeClr val="tx1"/>
                </a:solidFill>
                <a:latin typeface="Arial" panose="020B0604020202020204" pitchFamily="34" charset="0"/>
                <a:cs typeface="Arial" panose="020B0604020202020204" pitchFamily="34" charset="0"/>
              </a:rPr>
              <a:t>TAACCCT Sustainability Plans: </a:t>
            </a:r>
            <a:r>
              <a:rPr lang="en-US" sz="1600" dirty="0">
                <a:solidFill>
                  <a:schemeClr val="tx1"/>
                </a:solidFill>
                <a:latin typeface="Arial" panose="020B0604020202020204" pitchFamily="34" charset="0"/>
                <a:cs typeface="Arial" panose="020B0604020202020204" pitchFamily="34" charset="0"/>
              </a:rPr>
              <a:t>This includes Sustainability Plans, 3rd party evaluations, and other final reports that reference the practices, programs and innovations that will be sustained.</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hlinkClick r:id="rId4"/>
              </a:rPr>
              <a:t>https://taaccct.workforcegps.org/resources/2017/03/28/10/35/TAACCCT_Sustainability_Plans</a:t>
            </a:r>
            <a:r>
              <a:rPr lang="en-US" sz="1600" dirty="0">
                <a:solidFill>
                  <a:schemeClr val="tx1"/>
                </a:solidFill>
                <a:latin typeface="Arial" panose="020B0604020202020204" pitchFamily="34" charset="0"/>
                <a:cs typeface="Arial" panose="020B0604020202020204" pitchFamily="34" charset="0"/>
              </a:rPr>
              <a:t> </a:t>
            </a:r>
          </a:p>
          <a:p>
            <a:pPr marL="622300" lvl="1" indent="-285750">
              <a:spcBef>
                <a:spcPts val="0"/>
              </a:spcBef>
              <a:buClr>
                <a:srgbClr val="002060"/>
              </a:buClr>
              <a:buSzPct val="200000"/>
              <a:buFont typeface="Wingdings" panose="05000000000000000000" pitchFamily="2" charset="2"/>
              <a:buChar char="§"/>
            </a:pPr>
            <a:endParaRPr lang="en-US" sz="1050" dirty="0">
              <a:solidFill>
                <a:schemeClr val="tx1"/>
              </a:solidFill>
              <a:latin typeface="Arial" panose="020B0604020202020204" pitchFamily="34" charset="0"/>
              <a:cs typeface="Arial" panose="020B0604020202020204" pitchFamily="34" charset="0"/>
            </a:endParaRPr>
          </a:p>
          <a:p>
            <a:pPr marL="290513" lvl="1" indent="-290513">
              <a:spcBef>
                <a:spcPts val="0"/>
              </a:spcBef>
              <a:buClr>
                <a:srgbClr val="BC5A5C"/>
              </a:buClr>
              <a:buSzPct val="100000"/>
              <a:buFont typeface="Wingdings" panose="05000000000000000000" pitchFamily="2" charset="2"/>
              <a:buChar char="n"/>
            </a:pPr>
            <a:r>
              <a:rPr lang="en-US" sz="1600" b="1" dirty="0">
                <a:solidFill>
                  <a:schemeClr val="tx1"/>
                </a:solidFill>
                <a:latin typeface="Arial" panose="020B0604020202020204" pitchFamily="34" charset="0"/>
                <a:cs typeface="Arial" panose="020B0604020202020204" pitchFamily="34" charset="0"/>
              </a:rPr>
              <a:t>TAACCCT Powerhouse Partnerships</a:t>
            </a:r>
            <a:r>
              <a:rPr lang="en-US" sz="1600" dirty="0">
                <a:solidFill>
                  <a:schemeClr val="tx1"/>
                </a:solidFill>
                <a:latin typeface="Arial" panose="020B0604020202020204" pitchFamily="34" charset="0"/>
                <a:cs typeface="Arial" panose="020B0604020202020204" pitchFamily="34" charset="0"/>
              </a:rPr>
              <a:t>: This report describes the activities and strategies of a wide variety of partnerships between community colleges and workforce boards, with key takeaways that can assist other community colleges and workforce organizations to solidify their collaborations and further their mutual goals.</a:t>
            </a:r>
          </a:p>
          <a:p>
            <a:pPr marL="336550" lvl="1" indent="0">
              <a:spcBef>
                <a:spcPts val="0"/>
              </a:spcBef>
              <a:buClr>
                <a:srgbClr val="002060"/>
              </a:buClr>
              <a:buSzPct val="200000"/>
              <a:buNone/>
            </a:pPr>
            <a:r>
              <a:rPr lang="en-US" sz="1600" dirty="0">
                <a:solidFill>
                  <a:schemeClr val="tx1"/>
                </a:solidFill>
                <a:latin typeface="Arial" panose="020B0604020202020204" pitchFamily="34" charset="0"/>
                <a:cs typeface="Arial" panose="020B0604020202020204" pitchFamily="34" charset="0"/>
                <a:hlinkClick r:id="rId5"/>
              </a:rPr>
              <a:t>https://taaccct.workforcegps.org/resources/2018/04/09/17/11/Powerhouse_Partnerships_Community_Colleges_and_Workforce_Boards_Working_Together</a:t>
            </a:r>
            <a:r>
              <a:rPr lang="en-US" sz="1600" dirty="0">
                <a:solidFill>
                  <a:schemeClr val="tx1"/>
                </a:solidFill>
                <a:latin typeface="Arial" panose="020B0604020202020204" pitchFamily="34" charset="0"/>
                <a:cs typeface="Arial" panose="020B0604020202020204" pitchFamily="34" charset="0"/>
              </a:rPr>
              <a:t>  </a:t>
            </a:r>
          </a:p>
          <a:p>
            <a:pPr>
              <a:spcBef>
                <a:spcPts val="0"/>
              </a:spcBef>
              <a:buClr>
                <a:srgbClr val="002060"/>
              </a:buClr>
              <a:buSzPct val="200000"/>
              <a:buFont typeface="Wingdings" panose="05000000000000000000" pitchFamily="2" charset="2"/>
              <a:buChar char="§"/>
            </a:pPr>
            <a:endParaRPr lang="en-US" sz="1600"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83998A21-B5C8-43DE-B779-EC43D7631D1D}"/>
              </a:ext>
            </a:extLst>
          </p:cNvPr>
          <p:cNvSpPr>
            <a:spLocks noGrp="1"/>
          </p:cNvSpPr>
          <p:nvPr>
            <p:ph type="sldNum" sz="quarter" idx="12"/>
          </p:nvPr>
        </p:nvSpPr>
        <p:spPr/>
        <p:txBody>
          <a:bodyPr/>
          <a:lstStyle/>
          <a:p>
            <a:fld id="{AB491921-86D7-4D19-B468-237F780283FE}" type="slidenum">
              <a:rPr lang="en-US" smtClean="0"/>
              <a:pPr/>
              <a:t>50</a:t>
            </a:fld>
            <a:endParaRPr lang="en-US" dirty="0"/>
          </a:p>
        </p:txBody>
      </p:sp>
    </p:spTree>
    <p:extLst>
      <p:ext uri="{BB962C8B-B14F-4D97-AF65-F5344CB8AC3E}">
        <p14:creationId xmlns:p14="http://schemas.microsoft.com/office/powerpoint/2010/main" val="482457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090" y="616232"/>
            <a:ext cx="8042276" cy="735940"/>
          </a:xfrm>
        </p:spPr>
        <p:txBody>
          <a:bodyPr>
            <a:normAutofit/>
          </a:bodyPr>
          <a:lstStyle/>
          <a:p>
            <a:r>
              <a:rPr lang="en-US" dirty="0"/>
              <a:t>Polling Question</a:t>
            </a:r>
          </a:p>
        </p:txBody>
      </p:sp>
      <p:grpSp>
        <p:nvGrpSpPr>
          <p:cNvPr id="7" name="Group 6"/>
          <p:cNvGrpSpPr/>
          <p:nvPr/>
        </p:nvGrpSpPr>
        <p:grpSpPr>
          <a:xfrm>
            <a:off x="7188049" y="728664"/>
            <a:ext cx="1865623" cy="6350513"/>
            <a:chOff x="7107011" y="768658"/>
            <a:chExt cx="1865623" cy="6350513"/>
          </a:xfrm>
        </p:grpSpPr>
        <p:sp>
          <p:nvSpPr>
            <p:cNvPr id="8" name="Rectangle 7"/>
            <p:cNvSpPr/>
            <p:nvPr/>
          </p:nvSpPr>
          <p:spPr>
            <a:xfrm rot="19800000">
              <a:off x="7107011" y="2734940"/>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1"/>
                  </a:solidFill>
                  <a:effectLst>
                    <a:outerShdw dist="38100" dir="2640000" algn="bl" rotWithShape="0">
                      <a:schemeClr val="accent1"/>
                    </a:outerShdw>
                  </a:effectLst>
                </a:rPr>
                <a:t>?</a:t>
              </a:r>
            </a:p>
          </p:txBody>
        </p:sp>
        <p:sp>
          <p:nvSpPr>
            <p:cNvPr id="9" name="Rectangle 8"/>
            <p:cNvSpPr/>
            <p:nvPr/>
          </p:nvSpPr>
          <p:spPr>
            <a:xfrm rot="1800000">
              <a:off x="8056766" y="1805540"/>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4"/>
                  </a:solidFill>
                  <a:effectLst>
                    <a:outerShdw dist="38100" dir="2640000" algn="bl" rotWithShape="0">
                      <a:schemeClr val="accent1"/>
                    </a:outerShdw>
                  </a:effectLst>
                </a:rPr>
                <a:t>?</a:t>
              </a:r>
            </a:p>
          </p:txBody>
        </p:sp>
        <p:sp>
          <p:nvSpPr>
            <p:cNvPr id="10" name="Rectangle 9"/>
            <p:cNvSpPr/>
            <p:nvPr/>
          </p:nvSpPr>
          <p:spPr>
            <a:xfrm>
              <a:off x="7323610" y="768658"/>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5"/>
                  </a:solidFill>
                  <a:effectLst>
                    <a:outerShdw dist="38100" dir="2640000" algn="bl" rotWithShape="0">
                      <a:schemeClr val="accent1"/>
                    </a:outerShdw>
                  </a:effectLst>
                </a:rPr>
                <a:t>?</a:t>
              </a:r>
            </a:p>
          </p:txBody>
        </p:sp>
        <p:sp>
          <p:nvSpPr>
            <p:cNvPr id="11" name="Rectangle 10"/>
            <p:cNvSpPr/>
            <p:nvPr/>
          </p:nvSpPr>
          <p:spPr>
            <a:xfrm rot="900000">
              <a:off x="7931305" y="3964945"/>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3"/>
                  </a:solidFill>
                  <a:effectLst>
                    <a:outerShdw dist="38100" dir="2640000" algn="bl" rotWithShape="0">
                      <a:schemeClr val="accent1"/>
                    </a:outerShdw>
                  </a:effectLst>
                </a:rPr>
                <a:t>?</a:t>
              </a:r>
            </a:p>
          </p:txBody>
        </p:sp>
        <p:sp>
          <p:nvSpPr>
            <p:cNvPr id="12" name="Rectangle 11"/>
            <p:cNvSpPr/>
            <p:nvPr/>
          </p:nvSpPr>
          <p:spPr>
            <a:xfrm rot="20262919">
              <a:off x="7323610" y="5257123"/>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rgbClr val="00B0F0"/>
                  </a:solidFill>
                  <a:effectLst>
                    <a:outerShdw dist="38100" dir="2640000" algn="bl" rotWithShape="0">
                      <a:schemeClr val="accent1"/>
                    </a:outerShdw>
                  </a:effectLst>
                </a:rPr>
                <a:t>?</a:t>
              </a:r>
            </a:p>
          </p:txBody>
        </p:sp>
      </p:grpSp>
      <p:sp>
        <p:nvSpPr>
          <p:cNvPr id="14" name="Content Placeholder 2"/>
          <p:cNvSpPr>
            <a:spLocks noGrp="1"/>
          </p:cNvSpPr>
          <p:nvPr>
            <p:ph idx="1"/>
          </p:nvPr>
        </p:nvSpPr>
        <p:spPr>
          <a:xfrm>
            <a:off x="549275" y="2422005"/>
            <a:ext cx="5791192" cy="2366564"/>
          </a:xfrm>
        </p:spPr>
        <p:txBody>
          <a:bodyPr>
            <a:noAutofit/>
          </a:bodyPr>
          <a:lstStyle/>
          <a:p>
            <a:pPr marL="0" indent="0" algn="ctr">
              <a:buNone/>
            </a:pPr>
            <a:r>
              <a:rPr lang="en-US" sz="3200" dirty="0">
                <a:latin typeface="Arial" panose="020B0604020202020204" pitchFamily="34" charset="0"/>
                <a:cs typeface="Arial" panose="020B0604020202020204" pitchFamily="34" charset="0"/>
              </a:rPr>
              <a:t>What are some sustainability strategies you have applied to your work that have been successful? (answer in chat)</a:t>
            </a:r>
            <a:endParaRPr lang="en-US" sz="28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0002F51-CC35-43A1-A22C-0E911783B156}"/>
              </a:ext>
            </a:extLst>
          </p:cNvPr>
          <p:cNvSpPr>
            <a:spLocks noGrp="1"/>
          </p:cNvSpPr>
          <p:nvPr>
            <p:ph type="sldNum" sz="quarter" idx="12"/>
          </p:nvPr>
        </p:nvSpPr>
        <p:spPr/>
        <p:txBody>
          <a:bodyPr/>
          <a:lstStyle/>
          <a:p>
            <a:fld id="{AB491921-86D7-4D19-B468-237F780283FE}" type="slidenum">
              <a:rPr lang="en-US" smtClean="0"/>
              <a:pPr/>
              <a:t>51</a:t>
            </a:fld>
            <a:endParaRPr lang="en-US" dirty="0"/>
          </a:p>
        </p:txBody>
      </p:sp>
    </p:spTree>
    <p:extLst>
      <p:ext uri="{BB962C8B-B14F-4D97-AF65-F5344CB8AC3E}">
        <p14:creationId xmlns:p14="http://schemas.microsoft.com/office/powerpoint/2010/main" val="253345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20196"/>
            <a:ext cx="8042276" cy="735940"/>
          </a:xfrm>
        </p:spPr>
        <p:txBody>
          <a:bodyPr>
            <a:normAutofit/>
          </a:bodyPr>
          <a:lstStyle/>
          <a:p>
            <a:r>
              <a:rPr lang="en-US" dirty="0"/>
              <a:t>Polling Question</a:t>
            </a:r>
          </a:p>
        </p:txBody>
      </p:sp>
      <p:grpSp>
        <p:nvGrpSpPr>
          <p:cNvPr id="7" name="Group 6"/>
          <p:cNvGrpSpPr/>
          <p:nvPr/>
        </p:nvGrpSpPr>
        <p:grpSpPr>
          <a:xfrm>
            <a:off x="7188049" y="728664"/>
            <a:ext cx="1865623" cy="6350513"/>
            <a:chOff x="7107011" y="768658"/>
            <a:chExt cx="1865623" cy="6350513"/>
          </a:xfrm>
        </p:grpSpPr>
        <p:sp>
          <p:nvSpPr>
            <p:cNvPr id="8" name="Rectangle 7"/>
            <p:cNvSpPr/>
            <p:nvPr/>
          </p:nvSpPr>
          <p:spPr>
            <a:xfrm rot="19800000">
              <a:off x="7107011" y="2734940"/>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1"/>
                  </a:solidFill>
                  <a:effectLst>
                    <a:outerShdw dist="38100" dir="2640000" algn="bl" rotWithShape="0">
                      <a:schemeClr val="accent1"/>
                    </a:outerShdw>
                  </a:effectLst>
                </a:rPr>
                <a:t>?</a:t>
              </a:r>
            </a:p>
          </p:txBody>
        </p:sp>
        <p:sp>
          <p:nvSpPr>
            <p:cNvPr id="9" name="Rectangle 8"/>
            <p:cNvSpPr/>
            <p:nvPr/>
          </p:nvSpPr>
          <p:spPr>
            <a:xfrm rot="1800000">
              <a:off x="8056766" y="1805540"/>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4"/>
                  </a:solidFill>
                  <a:effectLst>
                    <a:outerShdw dist="38100" dir="2640000" algn="bl" rotWithShape="0">
                      <a:schemeClr val="accent1"/>
                    </a:outerShdw>
                  </a:effectLst>
                </a:rPr>
                <a:t>?</a:t>
              </a:r>
            </a:p>
          </p:txBody>
        </p:sp>
        <p:sp>
          <p:nvSpPr>
            <p:cNvPr id="10" name="Rectangle 9"/>
            <p:cNvSpPr/>
            <p:nvPr/>
          </p:nvSpPr>
          <p:spPr>
            <a:xfrm>
              <a:off x="7323610" y="768658"/>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5"/>
                  </a:solidFill>
                  <a:effectLst>
                    <a:outerShdw dist="38100" dir="2640000" algn="bl" rotWithShape="0">
                      <a:schemeClr val="accent1"/>
                    </a:outerShdw>
                  </a:effectLst>
                </a:rPr>
                <a:t>?</a:t>
              </a:r>
            </a:p>
          </p:txBody>
        </p:sp>
        <p:sp>
          <p:nvSpPr>
            <p:cNvPr id="11" name="Rectangle 10"/>
            <p:cNvSpPr/>
            <p:nvPr/>
          </p:nvSpPr>
          <p:spPr>
            <a:xfrm rot="900000">
              <a:off x="7931305" y="3964945"/>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3"/>
                  </a:solidFill>
                  <a:effectLst>
                    <a:outerShdw dist="38100" dir="2640000" algn="bl" rotWithShape="0">
                      <a:schemeClr val="accent1"/>
                    </a:outerShdw>
                  </a:effectLst>
                </a:rPr>
                <a:t>?</a:t>
              </a:r>
            </a:p>
          </p:txBody>
        </p:sp>
        <p:sp>
          <p:nvSpPr>
            <p:cNvPr id="12" name="Rectangle 11"/>
            <p:cNvSpPr/>
            <p:nvPr/>
          </p:nvSpPr>
          <p:spPr>
            <a:xfrm rot="20262919">
              <a:off x="7323610" y="5257123"/>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rgbClr val="00B0F0"/>
                  </a:solidFill>
                  <a:effectLst>
                    <a:outerShdw dist="38100" dir="2640000" algn="bl" rotWithShape="0">
                      <a:schemeClr val="accent1"/>
                    </a:outerShdw>
                  </a:effectLst>
                </a:rPr>
                <a:t>?</a:t>
              </a:r>
            </a:p>
          </p:txBody>
        </p:sp>
      </p:grpSp>
      <p:sp>
        <p:nvSpPr>
          <p:cNvPr id="14" name="Content Placeholder 2"/>
          <p:cNvSpPr>
            <a:spLocks noGrp="1"/>
          </p:cNvSpPr>
          <p:nvPr>
            <p:ph idx="1"/>
          </p:nvPr>
        </p:nvSpPr>
        <p:spPr>
          <a:xfrm>
            <a:off x="549275" y="2422005"/>
            <a:ext cx="5791192" cy="2366564"/>
          </a:xfrm>
        </p:spPr>
        <p:txBody>
          <a:bodyPr>
            <a:noAutofit/>
          </a:bodyPr>
          <a:lstStyle/>
          <a:p>
            <a:pPr marL="0" indent="0" algn="ctr">
              <a:buNone/>
            </a:pPr>
            <a:r>
              <a:rPr lang="en-US" sz="3200" dirty="0">
                <a:latin typeface="Arial" panose="020B0604020202020204" pitchFamily="34" charset="0"/>
                <a:cs typeface="Arial" panose="020B0604020202020204" pitchFamily="34" charset="0"/>
              </a:rPr>
              <a:t>What have been some of your challenges with sustainability? (answer in chat)</a:t>
            </a:r>
            <a:endParaRPr lang="en-US" sz="28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E57B76A-1A49-4361-B13D-4EA0877FFF1A}"/>
              </a:ext>
            </a:extLst>
          </p:cNvPr>
          <p:cNvSpPr>
            <a:spLocks noGrp="1"/>
          </p:cNvSpPr>
          <p:nvPr>
            <p:ph type="sldNum" sz="quarter" idx="12"/>
          </p:nvPr>
        </p:nvSpPr>
        <p:spPr/>
        <p:txBody>
          <a:bodyPr/>
          <a:lstStyle/>
          <a:p>
            <a:fld id="{AB491921-86D7-4D19-B468-237F780283FE}" type="slidenum">
              <a:rPr lang="en-US" smtClean="0"/>
              <a:pPr/>
              <a:t>52</a:t>
            </a:fld>
            <a:endParaRPr lang="en-US" dirty="0"/>
          </a:p>
        </p:txBody>
      </p:sp>
    </p:spTree>
    <p:extLst>
      <p:ext uri="{BB962C8B-B14F-4D97-AF65-F5344CB8AC3E}">
        <p14:creationId xmlns:p14="http://schemas.microsoft.com/office/powerpoint/2010/main" val="29319256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321" y="-150415"/>
            <a:ext cx="7955280" cy="1063120"/>
          </a:xfrm>
        </p:spPr>
        <p:txBody>
          <a:bodyPr>
            <a:normAutofit/>
          </a:bodyPr>
          <a:lstStyle/>
          <a:p>
            <a:r>
              <a:rPr lang="en-US" dirty="0"/>
              <a:t>Questions?</a:t>
            </a:r>
          </a:p>
        </p:txBody>
      </p:sp>
      <p:sp>
        <p:nvSpPr>
          <p:cNvPr id="6" name="AutoShape 4" descr="Image result for ques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8" name="Picture 6"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26372"/>
          <a:stretch/>
        </p:blipFill>
        <p:spPr bwMode="auto">
          <a:xfrm>
            <a:off x="1469444" y="1123015"/>
            <a:ext cx="6205112" cy="48222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69FAEA3-F2CA-4516-801E-3D34F872C3CB}"/>
              </a:ext>
            </a:extLst>
          </p:cNvPr>
          <p:cNvSpPr>
            <a:spLocks noGrp="1"/>
          </p:cNvSpPr>
          <p:nvPr>
            <p:ph type="sldNum" sz="quarter" idx="10"/>
          </p:nvPr>
        </p:nvSpPr>
        <p:spPr/>
        <p:txBody>
          <a:bodyPr/>
          <a:lstStyle/>
          <a:p>
            <a:fld id="{AB491921-86D7-4D19-B468-237F780283FE}" type="slidenum">
              <a:rPr lang="en-US" smtClean="0"/>
              <a:pPr/>
              <a:t>53</a:t>
            </a:fld>
            <a:endParaRPr lang="en-US" dirty="0"/>
          </a:p>
        </p:txBody>
      </p:sp>
    </p:spTree>
    <p:extLst>
      <p:ext uri="{BB962C8B-B14F-4D97-AF65-F5344CB8AC3E}">
        <p14:creationId xmlns:p14="http://schemas.microsoft.com/office/powerpoint/2010/main" val="11837742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825" y="804622"/>
            <a:ext cx="9020175" cy="5132201"/>
          </a:xfrm>
        </p:spPr>
        <p:txBody>
          <a:bodyPr>
            <a:noAutofit/>
          </a:bodyPr>
          <a:lstStyle/>
          <a:p>
            <a:pPr marL="0" indent="0">
              <a:spcBef>
                <a:spcPts val="0"/>
              </a:spcBef>
              <a:spcAft>
                <a:spcPts val="1000"/>
              </a:spcAft>
              <a:buClr>
                <a:schemeClr val="tx2"/>
              </a:buClr>
              <a:buNone/>
            </a:pPr>
            <a:r>
              <a:rPr lang="en-US" sz="1800" dirty="0">
                <a:latin typeface="Arial" panose="020B0604020202020204" pitchFamily="34" charset="0"/>
                <a:cs typeface="Arial" panose="020B0604020202020204" pitchFamily="34" charset="0"/>
              </a:rPr>
              <a:t>This webinar series showcases strategies and resources that are of broad interest to educational institutions engaged in career-focused education and training.</a:t>
            </a:r>
            <a:endParaRPr lang="en-US" sz="1800" b="1" dirty="0">
              <a:latin typeface="Arial" panose="020B0604020202020204" pitchFamily="34" charset="0"/>
              <a:cs typeface="Arial" panose="020B0604020202020204" pitchFamily="34" charset="0"/>
            </a:endParaRPr>
          </a:p>
          <a:p>
            <a:pPr>
              <a:spcBef>
                <a:spcPts val="600"/>
              </a:spcBef>
              <a:buSzPct val="101000"/>
              <a:buFont typeface="Wingdings 2" panose="05020102010507070707" pitchFamily="18" charset="2"/>
              <a:buChar char=""/>
            </a:pPr>
            <a:r>
              <a:rPr lang="en-US" sz="1800" dirty="0"/>
              <a:t>February 28:</a:t>
            </a:r>
          </a:p>
          <a:p>
            <a:pPr marL="349250" lvl="1" indent="0">
              <a:spcBef>
                <a:spcPts val="0"/>
              </a:spcBef>
              <a:buClr>
                <a:srgbClr val="002060"/>
              </a:buClr>
              <a:buNone/>
            </a:pPr>
            <a:r>
              <a:rPr lang="en-US" sz="1800" dirty="0">
                <a:hlinkClick r:id="rId3"/>
              </a:rPr>
              <a:t>Make Industry Experts into Expert Instructors to Increase Student Success</a:t>
            </a:r>
            <a:endParaRPr lang="en-US" sz="1800" dirty="0"/>
          </a:p>
          <a:p>
            <a:pPr marL="349250" lvl="1" indent="0">
              <a:spcBef>
                <a:spcPts val="0"/>
              </a:spcBef>
              <a:buClr>
                <a:srgbClr val="002060"/>
              </a:buClr>
              <a:buNone/>
            </a:pPr>
            <a:endParaRPr lang="en-US" sz="1000" dirty="0">
              <a:latin typeface="Arial" panose="020B0604020202020204" pitchFamily="34" charset="0"/>
              <a:cs typeface="Arial" panose="020B0604020202020204" pitchFamily="34" charset="0"/>
            </a:endParaRPr>
          </a:p>
          <a:p>
            <a:pPr>
              <a:spcBef>
                <a:spcPts val="600"/>
              </a:spcBef>
              <a:buSzPct val="101000"/>
              <a:buFont typeface="Wingdings 2" panose="05020102010507070707" pitchFamily="18" charset="2"/>
              <a:buChar char=""/>
            </a:pPr>
            <a:r>
              <a:rPr lang="en-US" sz="1800" dirty="0"/>
              <a:t>March 14:</a:t>
            </a:r>
          </a:p>
          <a:p>
            <a:pPr marL="349250" lvl="1" indent="0">
              <a:spcBef>
                <a:spcPts val="0"/>
              </a:spcBef>
              <a:buClr>
                <a:srgbClr val="002060"/>
              </a:buClr>
              <a:buNone/>
            </a:pPr>
            <a:r>
              <a:rPr lang="en-US" sz="1800" dirty="0">
                <a:hlinkClick r:id="rId4"/>
              </a:rPr>
              <a:t>Scaling Career Pathways in Wisconsin</a:t>
            </a:r>
            <a:endParaRPr lang="en-US" sz="1800" dirty="0"/>
          </a:p>
          <a:p>
            <a:pPr marL="349250" lvl="1" indent="0">
              <a:spcBef>
                <a:spcPts val="0"/>
              </a:spcBef>
              <a:buClr>
                <a:srgbClr val="002060"/>
              </a:buClr>
              <a:buNone/>
            </a:pPr>
            <a:endParaRPr lang="en-US" sz="1000" dirty="0">
              <a:latin typeface="Arial" panose="020B0604020202020204" pitchFamily="34" charset="0"/>
              <a:cs typeface="Arial" panose="020B0604020202020204" pitchFamily="34" charset="0"/>
            </a:endParaRPr>
          </a:p>
          <a:p>
            <a:pPr>
              <a:spcBef>
                <a:spcPts val="600"/>
              </a:spcBef>
              <a:buSzPct val="101000"/>
              <a:buFont typeface="Wingdings 2" panose="05020102010507070707" pitchFamily="18" charset="2"/>
              <a:buChar char=""/>
            </a:pPr>
            <a:r>
              <a:rPr lang="en-US" sz="1800" dirty="0"/>
              <a:t>March 28:</a:t>
            </a:r>
          </a:p>
          <a:p>
            <a:pPr marL="349250" lvl="1" indent="0">
              <a:spcBef>
                <a:spcPts val="0"/>
              </a:spcBef>
              <a:buClr>
                <a:srgbClr val="002060"/>
              </a:buClr>
              <a:buNone/>
            </a:pPr>
            <a:r>
              <a:rPr lang="en-US" sz="1800" dirty="0">
                <a:latin typeface="Arial" panose="020B0604020202020204" pitchFamily="34" charset="0"/>
                <a:cs typeface="Arial" panose="020B0604020202020204" pitchFamily="34" charset="0"/>
                <a:hlinkClick r:id="rId5"/>
              </a:rPr>
              <a:t>Resources for Developmental Education Using Competency-Based Education </a:t>
            </a:r>
            <a:endParaRPr lang="en-US" sz="1800" dirty="0">
              <a:latin typeface="Arial" panose="020B0604020202020204" pitchFamily="34" charset="0"/>
              <a:cs typeface="Arial" panose="020B0604020202020204" pitchFamily="34" charset="0"/>
            </a:endParaRPr>
          </a:p>
          <a:p>
            <a:pPr marL="349250" lvl="1" indent="0">
              <a:spcBef>
                <a:spcPts val="0"/>
              </a:spcBef>
              <a:buClr>
                <a:srgbClr val="002060"/>
              </a:buClr>
              <a:buNone/>
            </a:pPr>
            <a:endParaRPr lang="en-US" sz="1000" b="1" dirty="0">
              <a:latin typeface="Arial" panose="020B0604020202020204" pitchFamily="34" charset="0"/>
              <a:cs typeface="Arial" panose="020B0604020202020204" pitchFamily="34" charset="0"/>
            </a:endParaRPr>
          </a:p>
          <a:p>
            <a:pPr>
              <a:spcBef>
                <a:spcPts val="600"/>
              </a:spcBef>
              <a:buSzPct val="101000"/>
              <a:buFont typeface="Wingdings 2" panose="05020102010507070707" pitchFamily="18" charset="2"/>
              <a:buChar char=""/>
            </a:pPr>
            <a:r>
              <a:rPr lang="en-US" sz="1800" dirty="0"/>
              <a:t>April 11:</a:t>
            </a:r>
          </a:p>
          <a:p>
            <a:pPr marL="349250" lvl="1" indent="0">
              <a:spcBef>
                <a:spcPts val="0"/>
              </a:spcBef>
              <a:buClr>
                <a:srgbClr val="002060"/>
              </a:buClr>
              <a:buNone/>
            </a:pPr>
            <a:r>
              <a:rPr lang="en-US" sz="1800" dirty="0">
                <a:latin typeface="Arial" panose="020B0604020202020204" pitchFamily="34" charset="0"/>
                <a:cs typeface="Arial" panose="020B0604020202020204" pitchFamily="34" charset="0"/>
                <a:hlinkClick r:id="rId6"/>
              </a:rPr>
              <a:t>Lowering the Cost of Course Materials with Free and Open Educational Resources</a:t>
            </a:r>
            <a:endParaRPr lang="en-US" sz="1800" dirty="0">
              <a:latin typeface="Arial" panose="020B0604020202020204" pitchFamily="34" charset="0"/>
              <a:cs typeface="Arial" panose="020B0604020202020204" pitchFamily="34" charset="0"/>
            </a:endParaRPr>
          </a:p>
          <a:p>
            <a:pPr marL="349250" lvl="1" indent="0">
              <a:spcBef>
                <a:spcPts val="0"/>
              </a:spcBef>
              <a:buClr>
                <a:srgbClr val="002060"/>
              </a:buClr>
              <a:buNone/>
            </a:pPr>
            <a:endParaRPr lang="en-US" sz="1000" b="1" dirty="0">
              <a:latin typeface="Arial" panose="020B0604020202020204" pitchFamily="34" charset="0"/>
              <a:cs typeface="Arial" panose="020B0604020202020204" pitchFamily="34" charset="0"/>
            </a:endParaRPr>
          </a:p>
          <a:p>
            <a:pPr>
              <a:spcBef>
                <a:spcPts val="600"/>
              </a:spcBef>
              <a:buSzPct val="101000"/>
              <a:buFont typeface="Wingdings 2" panose="05020102010507070707" pitchFamily="18" charset="2"/>
              <a:buChar char=""/>
            </a:pPr>
            <a:r>
              <a:rPr lang="en-US" sz="1800" dirty="0"/>
              <a:t>May 2:</a:t>
            </a:r>
          </a:p>
          <a:p>
            <a:pPr marL="349250" lvl="1" indent="0">
              <a:spcBef>
                <a:spcPts val="0"/>
              </a:spcBef>
              <a:buClr>
                <a:srgbClr val="002060"/>
              </a:buClr>
              <a:buNone/>
            </a:pPr>
            <a:r>
              <a:rPr lang="en-US" sz="1800" dirty="0">
                <a:latin typeface="Arial" panose="020B0604020202020204" pitchFamily="34" charset="0"/>
                <a:cs typeface="Arial" panose="020B0604020202020204" pitchFamily="34" charset="0"/>
                <a:hlinkClick r:id="rId7"/>
              </a:rPr>
              <a:t>Sustaining Grant-funded Projects for Long-term Success</a:t>
            </a:r>
            <a:endParaRPr lang="en-US" sz="1800" dirty="0">
              <a:latin typeface="Arial" panose="020B0604020202020204" pitchFamily="34" charset="0"/>
              <a:cs typeface="Arial" panose="020B0604020202020204" pitchFamily="34" charset="0"/>
            </a:endParaRPr>
          </a:p>
          <a:p>
            <a:pPr marL="349250" lvl="1" indent="0">
              <a:spcBef>
                <a:spcPts val="0"/>
              </a:spcBef>
              <a:buClr>
                <a:srgbClr val="002060"/>
              </a:buClr>
              <a:buNone/>
            </a:pPr>
            <a:endParaRPr lang="en-US" sz="1000" b="1" dirty="0">
              <a:latin typeface="Arial" panose="020B0604020202020204" pitchFamily="34" charset="0"/>
              <a:cs typeface="Arial" panose="020B0604020202020204" pitchFamily="34" charset="0"/>
            </a:endParaRPr>
          </a:p>
          <a:p>
            <a:pPr>
              <a:spcBef>
                <a:spcPts val="600"/>
              </a:spcBef>
              <a:buSzPct val="101000"/>
              <a:buFont typeface="Wingdings 2" panose="05020102010507070707" pitchFamily="18" charset="2"/>
              <a:buChar char=""/>
            </a:pPr>
            <a:r>
              <a:rPr lang="en-US" sz="1800" dirty="0"/>
              <a:t>May 16:</a:t>
            </a:r>
          </a:p>
          <a:p>
            <a:pPr marL="349250" lvl="1" indent="0">
              <a:spcBef>
                <a:spcPts val="0"/>
              </a:spcBef>
              <a:buClr>
                <a:srgbClr val="002060"/>
              </a:buClr>
              <a:buNone/>
            </a:pPr>
            <a:r>
              <a:rPr lang="en-US" sz="1800" dirty="0">
                <a:latin typeface="Arial" panose="020B0604020202020204" pitchFamily="34" charset="0"/>
                <a:cs typeface="Arial" panose="020B0604020202020204" pitchFamily="34" charset="0"/>
                <a:hlinkClick r:id="rId8"/>
              </a:rPr>
              <a:t>Free Resources for Apprenticeship &amp; Work-based Learning</a:t>
            </a:r>
            <a:endParaRPr lang="en-US" sz="1800" dirty="0">
              <a:latin typeface="Arial" panose="020B0604020202020204" pitchFamily="34" charset="0"/>
              <a:cs typeface="Arial" panose="020B0604020202020204" pitchFamily="34" charset="0"/>
            </a:endParaRPr>
          </a:p>
          <a:p>
            <a:pPr marL="349250" lvl="1" indent="0">
              <a:spcBef>
                <a:spcPts val="0"/>
              </a:spcBef>
              <a:buClr>
                <a:srgbClr val="002060"/>
              </a:buClr>
              <a:buNone/>
            </a:pPr>
            <a:endParaRPr lang="en-US" sz="1000" dirty="0">
              <a:latin typeface="Arial" panose="020B0604020202020204" pitchFamily="34" charset="0"/>
              <a:cs typeface="Arial" panose="020B0604020202020204" pitchFamily="34" charset="0"/>
            </a:endParaRPr>
          </a:p>
          <a:p>
            <a:pPr marL="0" indent="0" algn="ctr">
              <a:spcBef>
                <a:spcPts val="0"/>
              </a:spcBef>
              <a:buClr>
                <a:schemeClr val="tx2"/>
              </a:buClr>
              <a:buNone/>
            </a:pPr>
            <a:r>
              <a:rPr lang="en-US" b="1" dirty="0">
                <a:latin typeface="Arial" panose="020B0604020202020204" pitchFamily="34" charset="0"/>
                <a:cs typeface="Arial" panose="020B0604020202020204" pitchFamily="34" charset="0"/>
              </a:rPr>
              <a:t>For more information, please visit: </a:t>
            </a:r>
            <a:r>
              <a:rPr lang="en-US" dirty="0">
                <a:latin typeface="Arial" panose="020B0604020202020204" pitchFamily="34" charset="0"/>
                <a:cs typeface="Arial" panose="020B0604020202020204" pitchFamily="34" charset="0"/>
                <a:hlinkClick r:id="rId9"/>
              </a:rPr>
              <a:t>Innovations Leading to Career Success Webinar Series</a:t>
            </a:r>
            <a:endParaRPr lang="en-US" sz="1200"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123825" y="68682"/>
            <a:ext cx="8042276" cy="735940"/>
          </a:xfrm>
        </p:spPr>
        <p:txBody>
          <a:bodyPr>
            <a:noAutofit/>
          </a:bodyPr>
          <a:lstStyle/>
          <a:p>
            <a:r>
              <a:rPr lang="en-US" dirty="0"/>
              <a:t>Thank you!</a:t>
            </a:r>
          </a:p>
        </p:txBody>
      </p:sp>
      <p:sp>
        <p:nvSpPr>
          <p:cNvPr id="2" name="Slide Number Placeholder 1">
            <a:extLst>
              <a:ext uri="{FF2B5EF4-FFF2-40B4-BE49-F238E27FC236}">
                <a16:creationId xmlns:a16="http://schemas.microsoft.com/office/drawing/2014/main" id="{1618CE51-6874-471C-B980-8FB4F3E6758D}"/>
              </a:ext>
            </a:extLst>
          </p:cNvPr>
          <p:cNvSpPr>
            <a:spLocks noGrp="1"/>
          </p:cNvSpPr>
          <p:nvPr>
            <p:ph type="sldNum" sz="quarter" idx="12"/>
          </p:nvPr>
        </p:nvSpPr>
        <p:spPr/>
        <p:txBody>
          <a:bodyPr/>
          <a:lstStyle/>
          <a:p>
            <a:fld id="{AB491921-86D7-4D19-B468-237F780283FE}" type="slidenum">
              <a:rPr lang="en-US" smtClean="0"/>
              <a:pPr/>
              <a:t>54</a:t>
            </a:fld>
            <a:endParaRPr lang="en-US" dirty="0"/>
          </a:p>
        </p:txBody>
      </p:sp>
    </p:spTree>
    <p:extLst>
      <p:ext uri="{BB962C8B-B14F-4D97-AF65-F5344CB8AC3E}">
        <p14:creationId xmlns:p14="http://schemas.microsoft.com/office/powerpoint/2010/main" val="41237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62" y="401642"/>
            <a:ext cx="8042276" cy="735940"/>
          </a:xfrm>
        </p:spPr>
        <p:txBody>
          <a:bodyPr>
            <a:normAutofit/>
          </a:bodyPr>
          <a:lstStyle/>
          <a:p>
            <a:r>
              <a:rPr lang="en-US" sz="3200" dirty="0"/>
              <a:t>Polling Question</a:t>
            </a:r>
          </a:p>
        </p:txBody>
      </p:sp>
      <p:grpSp>
        <p:nvGrpSpPr>
          <p:cNvPr id="7" name="Group 6"/>
          <p:cNvGrpSpPr/>
          <p:nvPr/>
        </p:nvGrpSpPr>
        <p:grpSpPr>
          <a:xfrm>
            <a:off x="7188049" y="728664"/>
            <a:ext cx="1865623" cy="6350513"/>
            <a:chOff x="7107011" y="768658"/>
            <a:chExt cx="1865623" cy="6350513"/>
          </a:xfrm>
        </p:grpSpPr>
        <p:sp>
          <p:nvSpPr>
            <p:cNvPr id="8" name="Rectangle 7"/>
            <p:cNvSpPr/>
            <p:nvPr/>
          </p:nvSpPr>
          <p:spPr>
            <a:xfrm rot="19800000">
              <a:off x="7107011" y="2734940"/>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1"/>
                  </a:solidFill>
                  <a:effectLst>
                    <a:outerShdw dist="38100" dir="2640000" algn="bl" rotWithShape="0">
                      <a:schemeClr val="accent1"/>
                    </a:outerShdw>
                  </a:effectLst>
                </a:rPr>
                <a:t>?</a:t>
              </a:r>
            </a:p>
          </p:txBody>
        </p:sp>
        <p:sp>
          <p:nvSpPr>
            <p:cNvPr id="9" name="Rectangle 8"/>
            <p:cNvSpPr/>
            <p:nvPr/>
          </p:nvSpPr>
          <p:spPr>
            <a:xfrm rot="1800000">
              <a:off x="8056766" y="1805540"/>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4"/>
                  </a:solidFill>
                  <a:effectLst>
                    <a:outerShdw dist="38100" dir="2640000" algn="bl" rotWithShape="0">
                      <a:schemeClr val="accent1"/>
                    </a:outerShdw>
                  </a:effectLst>
                </a:rPr>
                <a:t>?</a:t>
              </a:r>
            </a:p>
          </p:txBody>
        </p:sp>
        <p:sp>
          <p:nvSpPr>
            <p:cNvPr id="10" name="Rectangle 9"/>
            <p:cNvSpPr/>
            <p:nvPr/>
          </p:nvSpPr>
          <p:spPr>
            <a:xfrm>
              <a:off x="7323610" y="768658"/>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5"/>
                  </a:solidFill>
                  <a:effectLst>
                    <a:outerShdw dist="38100" dir="2640000" algn="bl" rotWithShape="0">
                      <a:schemeClr val="accent1"/>
                    </a:outerShdw>
                  </a:effectLst>
                </a:rPr>
                <a:t>?</a:t>
              </a:r>
            </a:p>
          </p:txBody>
        </p:sp>
        <p:sp>
          <p:nvSpPr>
            <p:cNvPr id="11" name="Rectangle 10"/>
            <p:cNvSpPr/>
            <p:nvPr/>
          </p:nvSpPr>
          <p:spPr>
            <a:xfrm rot="900000">
              <a:off x="7931305" y="3964945"/>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3"/>
                  </a:solidFill>
                  <a:effectLst>
                    <a:outerShdw dist="38100" dir="2640000" algn="bl" rotWithShape="0">
                      <a:schemeClr val="accent1"/>
                    </a:outerShdw>
                  </a:effectLst>
                </a:rPr>
                <a:t>?</a:t>
              </a:r>
            </a:p>
          </p:txBody>
        </p:sp>
        <p:sp>
          <p:nvSpPr>
            <p:cNvPr id="12" name="Rectangle 11"/>
            <p:cNvSpPr/>
            <p:nvPr/>
          </p:nvSpPr>
          <p:spPr>
            <a:xfrm rot="20262919">
              <a:off x="7323610" y="5257123"/>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rgbClr val="00B0F0"/>
                  </a:solidFill>
                  <a:effectLst>
                    <a:outerShdw dist="38100" dir="2640000" algn="bl" rotWithShape="0">
                      <a:schemeClr val="accent1"/>
                    </a:outerShdw>
                  </a:effectLst>
                </a:rPr>
                <a:t>?</a:t>
              </a:r>
            </a:p>
          </p:txBody>
        </p:sp>
      </p:grpSp>
      <p:sp>
        <p:nvSpPr>
          <p:cNvPr id="14" name="Content Placeholder 2"/>
          <p:cNvSpPr>
            <a:spLocks noGrp="1"/>
          </p:cNvSpPr>
          <p:nvPr>
            <p:ph idx="1"/>
          </p:nvPr>
        </p:nvSpPr>
        <p:spPr>
          <a:xfrm>
            <a:off x="549275" y="1280160"/>
            <a:ext cx="5791192" cy="4333390"/>
          </a:xfrm>
        </p:spPr>
        <p:txBody>
          <a:bodyPr>
            <a:noAutofit/>
          </a:bodyPr>
          <a:lstStyle/>
          <a:p>
            <a:pPr marL="0" indent="0">
              <a:buNone/>
            </a:pPr>
            <a:r>
              <a:rPr lang="en-US" sz="3200" dirty="0">
                <a:latin typeface="Arial" panose="020B0604020202020204" pitchFamily="34" charset="0"/>
                <a:cs typeface="Arial" panose="020B0604020202020204" pitchFamily="34" charset="0"/>
              </a:rPr>
              <a:t>Are you currently or have you previously worked on a DOL Grant?</a:t>
            </a:r>
            <a:endParaRPr lang="en-US" sz="3200" dirty="0">
              <a:solidFill>
                <a:schemeClr val="accent3"/>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Current Round 4 Grantee</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Worked on previous Rounds</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Not directly, but my institution was a recipient.</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Worked/partnered with a TAACCCT Grantee</a:t>
            </a:r>
          </a:p>
        </p:txBody>
      </p:sp>
      <p:sp>
        <p:nvSpPr>
          <p:cNvPr id="3" name="Slide Number Placeholder 2">
            <a:extLst>
              <a:ext uri="{FF2B5EF4-FFF2-40B4-BE49-F238E27FC236}">
                <a16:creationId xmlns:a16="http://schemas.microsoft.com/office/drawing/2014/main" id="{49C2AF6F-28FF-4A29-B1EB-F1FB3DB28706}"/>
              </a:ext>
            </a:extLst>
          </p:cNvPr>
          <p:cNvSpPr>
            <a:spLocks noGrp="1"/>
          </p:cNvSpPr>
          <p:nvPr>
            <p:ph type="sldNum" sz="quarter" idx="12"/>
          </p:nvPr>
        </p:nvSpPr>
        <p:spPr/>
        <p:txBody>
          <a:bodyPr/>
          <a:lstStyle/>
          <a:p>
            <a:fld id="{AB491921-86D7-4D19-B468-237F780283FE}" type="slidenum">
              <a:rPr lang="en-US" smtClean="0"/>
              <a:pPr/>
              <a:t>6</a:t>
            </a:fld>
            <a:endParaRPr lang="en-US" dirty="0"/>
          </a:p>
        </p:txBody>
      </p:sp>
    </p:spTree>
    <p:extLst>
      <p:ext uri="{BB962C8B-B14F-4D97-AF65-F5344CB8AC3E}">
        <p14:creationId xmlns:p14="http://schemas.microsoft.com/office/powerpoint/2010/main" val="1856573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436" y="494020"/>
            <a:ext cx="8042276" cy="735940"/>
          </a:xfrm>
        </p:spPr>
        <p:txBody>
          <a:bodyPr>
            <a:normAutofit/>
          </a:bodyPr>
          <a:lstStyle/>
          <a:p>
            <a:r>
              <a:rPr lang="en-US" sz="3200" dirty="0"/>
              <a:t>Agenda</a:t>
            </a:r>
          </a:p>
        </p:txBody>
      </p:sp>
      <p:sp>
        <p:nvSpPr>
          <p:cNvPr id="9" name="Content Placeholder 2">
            <a:extLst>
              <a:ext uri="{FF2B5EF4-FFF2-40B4-BE49-F238E27FC236}">
                <a16:creationId xmlns:a16="http://schemas.microsoft.com/office/drawing/2014/main" id="{FA9E2368-C92F-4846-94BE-26110D0C38C2}"/>
              </a:ext>
            </a:extLst>
          </p:cNvPr>
          <p:cNvSpPr>
            <a:spLocks noGrp="1"/>
          </p:cNvSpPr>
          <p:nvPr>
            <p:ph idx="1"/>
          </p:nvPr>
        </p:nvSpPr>
        <p:spPr>
          <a:xfrm>
            <a:off x="661851" y="1402082"/>
            <a:ext cx="7836690" cy="4699008"/>
          </a:xfrm>
        </p:spPr>
        <p:txBody>
          <a:bodyPr>
            <a:noAutofit/>
          </a:bodyPr>
          <a:lstStyle/>
          <a:p>
            <a:pPr marL="0" indent="0">
              <a:buNone/>
            </a:pPr>
            <a:r>
              <a:rPr lang="en-US" sz="2400" dirty="0"/>
              <a:t>This webinar features four TAACCCT community college grantees who have been able to sustain innovations through a variety of creative approaches:</a:t>
            </a:r>
          </a:p>
          <a:p>
            <a:pPr>
              <a:spcBef>
                <a:spcPts val="0"/>
              </a:spcBef>
              <a:buFont typeface="Wingdings" panose="05000000000000000000" pitchFamily="2" charset="2"/>
              <a:buChar char="§"/>
            </a:pPr>
            <a:endParaRPr lang="en-US" sz="2400" dirty="0"/>
          </a:p>
          <a:p>
            <a:pPr marL="290513" lvl="1" indent="-290513">
              <a:spcBef>
                <a:spcPts val="0"/>
              </a:spcBef>
              <a:spcAft>
                <a:spcPts val="1500"/>
              </a:spcAft>
              <a:buClr>
                <a:srgbClr val="BC5A5C"/>
              </a:buClr>
              <a:buFont typeface="Wingdings" panose="05000000000000000000" pitchFamily="2" charset="2"/>
              <a:buChar char="§"/>
            </a:pPr>
            <a:r>
              <a:rPr lang="en-US" sz="2400" b="1" dirty="0"/>
              <a:t>Job Development Career Coaches and Partnerships </a:t>
            </a:r>
            <a:r>
              <a:rPr lang="en-US" sz="2400" dirty="0"/>
              <a:t>at Santa Fe Community College</a:t>
            </a:r>
          </a:p>
          <a:p>
            <a:pPr marL="290513" lvl="1" indent="-290513">
              <a:spcBef>
                <a:spcPts val="0"/>
              </a:spcBef>
              <a:spcAft>
                <a:spcPts val="1500"/>
              </a:spcAft>
              <a:buClr>
                <a:srgbClr val="BC5A5C"/>
              </a:buClr>
              <a:buFont typeface="Wingdings" panose="05000000000000000000" pitchFamily="2" charset="2"/>
              <a:buChar char="§"/>
            </a:pPr>
            <a:r>
              <a:rPr lang="en-US" sz="2400" b="1" dirty="0"/>
              <a:t>Competency-based Education </a:t>
            </a:r>
            <a:r>
              <a:rPr lang="en-US" sz="2400" dirty="0"/>
              <a:t>at Sinclair Community College</a:t>
            </a:r>
          </a:p>
          <a:p>
            <a:pPr marL="290513" lvl="1" indent="-290513">
              <a:spcBef>
                <a:spcPts val="0"/>
              </a:spcBef>
              <a:spcAft>
                <a:spcPts val="1500"/>
              </a:spcAft>
              <a:buClr>
                <a:srgbClr val="BC5A5C"/>
              </a:buClr>
              <a:buFont typeface="Wingdings" panose="05000000000000000000" pitchFamily="2" charset="2"/>
              <a:buChar char="§"/>
            </a:pPr>
            <a:r>
              <a:rPr lang="en-US" sz="2400" b="1" dirty="0"/>
              <a:t>Sustainable Apprenticeship strategies </a:t>
            </a:r>
            <a:r>
              <a:rPr lang="en-US" sz="2400" dirty="0"/>
              <a:t>at Grand Rapids Community College</a:t>
            </a:r>
          </a:p>
          <a:p>
            <a:pPr marL="290513" lvl="1" indent="-290513">
              <a:spcBef>
                <a:spcPts val="0"/>
              </a:spcBef>
              <a:spcAft>
                <a:spcPts val="1500"/>
              </a:spcAft>
              <a:buClr>
                <a:srgbClr val="BC5A5C"/>
              </a:buClr>
              <a:buFont typeface="Wingdings" panose="05000000000000000000" pitchFamily="2" charset="2"/>
              <a:buChar char="§"/>
            </a:pPr>
            <a:r>
              <a:rPr lang="en-US" sz="2400" b="1" dirty="0"/>
              <a:t>Sustainable Partnership strategies </a:t>
            </a:r>
            <a:r>
              <a:rPr lang="en-US" sz="2400" dirty="0"/>
              <a:t>at South Central College</a:t>
            </a:r>
          </a:p>
        </p:txBody>
      </p:sp>
      <p:sp>
        <p:nvSpPr>
          <p:cNvPr id="3" name="Slide Number Placeholder 2">
            <a:extLst>
              <a:ext uri="{FF2B5EF4-FFF2-40B4-BE49-F238E27FC236}">
                <a16:creationId xmlns:a16="http://schemas.microsoft.com/office/drawing/2014/main" id="{28030016-DFAF-4935-94C6-25D80EBB3906}"/>
              </a:ext>
            </a:extLst>
          </p:cNvPr>
          <p:cNvSpPr>
            <a:spLocks noGrp="1"/>
          </p:cNvSpPr>
          <p:nvPr>
            <p:ph type="sldNum" sz="quarter" idx="12"/>
          </p:nvPr>
        </p:nvSpPr>
        <p:spPr/>
        <p:txBody>
          <a:bodyPr/>
          <a:lstStyle/>
          <a:p>
            <a:fld id="{AB491921-86D7-4D19-B468-237F780283FE}" type="slidenum">
              <a:rPr lang="en-US" smtClean="0"/>
              <a:pPr/>
              <a:t>7</a:t>
            </a:fld>
            <a:endParaRPr lang="en-US" dirty="0"/>
          </a:p>
        </p:txBody>
      </p:sp>
    </p:spTree>
    <p:extLst>
      <p:ext uri="{BB962C8B-B14F-4D97-AF65-F5344CB8AC3E}">
        <p14:creationId xmlns:p14="http://schemas.microsoft.com/office/powerpoint/2010/main" val="1722776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355767"/>
            <a:ext cx="8496299" cy="5413333"/>
          </a:xfrm>
        </p:spPr>
        <p:txBody>
          <a:bodyPr>
            <a:noAutofit/>
          </a:bodyPr>
          <a:lstStyle/>
          <a:p>
            <a:pPr>
              <a:buFont typeface="Wingdings" panose="05000000000000000000" pitchFamily="2" charset="2"/>
              <a:buChar char="§"/>
            </a:pPr>
            <a:r>
              <a:rPr lang="en-US" sz="2800" b="1" dirty="0"/>
              <a:t>Kristen Krell, </a:t>
            </a:r>
            <a:r>
              <a:rPr lang="en-US" sz="2800" dirty="0"/>
              <a:t>SUN PATH Director, Santa Fe Community College</a:t>
            </a:r>
          </a:p>
          <a:p>
            <a:pPr>
              <a:buFont typeface="Wingdings" panose="05000000000000000000" pitchFamily="2" charset="2"/>
              <a:buChar char="§"/>
            </a:pPr>
            <a:r>
              <a:rPr lang="en-US" sz="2800" b="1" dirty="0"/>
              <a:t>Christina Amato</a:t>
            </a:r>
            <a:r>
              <a:rPr lang="en-US" sz="2800" dirty="0"/>
              <a:t>, Competency-Based Education Program Manager, Sinclair Community College</a:t>
            </a:r>
          </a:p>
          <a:p>
            <a:pPr>
              <a:buFont typeface="Wingdings" panose="05000000000000000000" pitchFamily="2" charset="2"/>
              <a:buChar char="§"/>
            </a:pPr>
            <a:r>
              <a:rPr lang="en-US" sz="2800" b="1" dirty="0"/>
              <a:t>Julie Parks</a:t>
            </a:r>
            <a:r>
              <a:rPr lang="en-US" sz="2800" dirty="0"/>
              <a:t>, Executive Director of Workforce Training, Grand Rapids Community College </a:t>
            </a:r>
          </a:p>
          <a:p>
            <a:pPr>
              <a:buFont typeface="Wingdings" panose="05000000000000000000" pitchFamily="2" charset="2"/>
              <a:buChar char="§"/>
            </a:pPr>
            <a:r>
              <a:rPr lang="en-US" sz="2800" b="1" dirty="0"/>
              <a:t>Anne Willaert</a:t>
            </a:r>
            <a:r>
              <a:rPr lang="en-US" sz="2800" dirty="0"/>
              <a:t>, Statewide Director, Minnesota Advanced Manufacturing Partnership (MNAMP), South Central College </a:t>
            </a:r>
          </a:p>
        </p:txBody>
      </p:sp>
      <p:sp>
        <p:nvSpPr>
          <p:cNvPr id="2" name="Title 1"/>
          <p:cNvSpPr>
            <a:spLocks noGrp="1"/>
          </p:cNvSpPr>
          <p:nvPr>
            <p:ph type="title"/>
          </p:nvPr>
        </p:nvSpPr>
        <p:spPr>
          <a:xfrm>
            <a:off x="406400" y="426190"/>
            <a:ext cx="8186738" cy="735940"/>
          </a:xfrm>
        </p:spPr>
        <p:txBody>
          <a:bodyPr>
            <a:normAutofit/>
          </a:bodyPr>
          <a:lstStyle/>
          <a:p>
            <a:r>
              <a:rPr lang="en-US" sz="3200" dirty="0"/>
              <a:t>Presenters</a:t>
            </a:r>
          </a:p>
        </p:txBody>
      </p:sp>
      <p:sp>
        <p:nvSpPr>
          <p:cNvPr id="4" name="Slide Number Placeholder 3">
            <a:extLst>
              <a:ext uri="{FF2B5EF4-FFF2-40B4-BE49-F238E27FC236}">
                <a16:creationId xmlns:a16="http://schemas.microsoft.com/office/drawing/2014/main" id="{5318A6B7-EC35-47A5-A4D2-391ACC56B5F0}"/>
              </a:ext>
            </a:extLst>
          </p:cNvPr>
          <p:cNvSpPr>
            <a:spLocks noGrp="1"/>
          </p:cNvSpPr>
          <p:nvPr>
            <p:ph type="sldNum" sz="quarter" idx="12"/>
          </p:nvPr>
        </p:nvSpPr>
        <p:spPr/>
        <p:txBody>
          <a:bodyPr/>
          <a:lstStyle/>
          <a:p>
            <a:fld id="{AB491921-86D7-4D19-B468-237F780283FE}" type="slidenum">
              <a:rPr lang="en-US" smtClean="0"/>
              <a:pPr/>
              <a:t>8</a:t>
            </a:fld>
            <a:endParaRPr lang="en-US" dirty="0"/>
          </a:p>
        </p:txBody>
      </p:sp>
    </p:spTree>
    <p:extLst>
      <p:ext uri="{BB962C8B-B14F-4D97-AF65-F5344CB8AC3E}">
        <p14:creationId xmlns:p14="http://schemas.microsoft.com/office/powerpoint/2010/main" val="1794047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808102"/>
            <a:ext cx="2336800" cy="10498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0" y="5891976"/>
            <a:ext cx="1955800" cy="96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458" y="1026083"/>
            <a:ext cx="9021084" cy="2180580"/>
          </a:xfrm>
        </p:spPr>
        <p:txBody>
          <a:bodyPr>
            <a:noAutofit/>
          </a:bodyPr>
          <a:lstStyle/>
          <a:p>
            <a:pPr algn="ctr"/>
            <a:r>
              <a:rPr lang="en-US" sz="3200" b="1" i="1" dirty="0">
                <a:latin typeface="+mn-lt"/>
              </a:rPr>
              <a:t>Skill Up Network: Pathways Acceleration in Technology and Healthcare </a:t>
            </a:r>
            <a:r>
              <a:rPr lang="en-US" sz="3200" b="1" dirty="0">
                <a:latin typeface="+mn-lt"/>
              </a:rPr>
              <a:t>(SUN PATH)</a:t>
            </a:r>
            <a:br>
              <a:rPr lang="en-US" sz="3200" b="1" dirty="0">
                <a:latin typeface="+mn-lt"/>
              </a:rPr>
            </a:br>
            <a:br>
              <a:rPr lang="en-US" sz="3200" b="1" dirty="0">
                <a:latin typeface="+mn-lt"/>
              </a:rPr>
            </a:br>
            <a:r>
              <a:rPr lang="en-US" sz="3200" b="1" dirty="0">
                <a:latin typeface="+mn-lt"/>
              </a:rPr>
              <a:t>Innovation:  </a:t>
            </a:r>
            <a:br>
              <a:rPr lang="en-US" sz="3200" b="1" dirty="0">
                <a:latin typeface="+mn-lt"/>
              </a:rPr>
            </a:br>
            <a:r>
              <a:rPr lang="en-US" sz="3200" b="1" dirty="0">
                <a:latin typeface="+mn-lt"/>
              </a:rPr>
              <a:t>Job Development Career Coaches</a:t>
            </a:r>
            <a:endParaRPr lang="en-US" sz="3200" dirty="0">
              <a:latin typeface="+mn-lt"/>
            </a:endParaRPr>
          </a:p>
        </p:txBody>
      </p:sp>
      <p:sp>
        <p:nvSpPr>
          <p:cNvPr id="3" name="Text Placeholder 2"/>
          <p:cNvSpPr>
            <a:spLocks noGrp="1"/>
          </p:cNvSpPr>
          <p:nvPr>
            <p:ph type="body" idx="1"/>
          </p:nvPr>
        </p:nvSpPr>
        <p:spPr>
          <a:xfrm>
            <a:off x="206601" y="3511017"/>
            <a:ext cx="8730798" cy="2055122"/>
          </a:xfrm>
        </p:spPr>
        <p:txBody>
          <a:bodyPr>
            <a:normAutofit/>
          </a:bodyPr>
          <a:lstStyle/>
          <a:p>
            <a:pPr algn="ctr"/>
            <a:r>
              <a:rPr lang="en-US" b="1" dirty="0">
                <a:solidFill>
                  <a:schemeClr val="accent2"/>
                </a:solidFill>
              </a:rPr>
              <a:t>Department of Labor’s Trade Adjustment Assistance Community College and Career Training (TAACCCT)</a:t>
            </a:r>
          </a:p>
        </p:txBody>
      </p:sp>
      <p:grpSp>
        <p:nvGrpSpPr>
          <p:cNvPr id="10" name="Group 9"/>
          <p:cNvGrpSpPr/>
          <p:nvPr/>
        </p:nvGrpSpPr>
        <p:grpSpPr>
          <a:xfrm>
            <a:off x="206601" y="5870493"/>
            <a:ext cx="8706812" cy="884004"/>
            <a:chOff x="161416" y="5739492"/>
            <a:chExt cx="8706812" cy="884004"/>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357258" y="5739492"/>
              <a:ext cx="2510970" cy="884004"/>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90775" y="5891976"/>
              <a:ext cx="1521497" cy="731520"/>
            </a:xfrm>
            <a:prstGeom prst="rect">
              <a:avLst/>
            </a:prstGeom>
          </p:spPr>
        </p:pic>
        <p:pic>
          <p:nvPicPr>
            <p:cNvPr id="1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61416" y="5958732"/>
              <a:ext cx="1984373" cy="6647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023096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78&quot;&gt;&lt;object type=&quot;3&quot; unique_id=&quot;10079&quot;&gt;&lt;property id=&quot;20148&quot; value=&quot;5&quot;/&gt;&lt;property id=&quot;20300&quot; value=&quot;Slide 1 - &amp;quot;Sustaining Grant-funded Projects for Long-term Success&amp;quot;&quot;/&gt;&lt;property id=&quot;20307&quot; value=&quot;256&quot;/&gt;&lt;/object&gt;&lt;object type=&quot;3&quot; unique_id=&quot;10080&quot;&gt;&lt;property id=&quot;20148&quot; value=&quot;5&quot;/&gt;&lt;property id=&quot;20300&quot; value=&quot;Slide 2 - &amp;quot;Moderators&amp;quot;&quot;/&gt;&lt;property id=&quot;20307&quot; value=&quot;287&quot;/&gt;&lt;/object&gt;&lt;object type=&quot;3&quot; unique_id=&quot;10081&quot;&gt;&lt;property id=&quot;20148&quot; value=&quot;5&quot;/&gt;&lt;property id=&quot;20300&quot; value=&quot;Slide 3 - &amp;quot;About this Webinar&amp;quot;&quot;/&gt;&lt;property id=&quot;20307&quot; value=&quot;322&quot;/&gt;&lt;/object&gt;&lt;object type=&quot;3&quot; unique_id=&quot;10082&quot;&gt;&lt;property id=&quot;20148&quot; value=&quot;5&quot;/&gt;&lt;property id=&quot;20300&quot; value=&quot;Slide 4&quot;/&gt;&lt;property id=&quot;20307&quot; value=&quot;447&quot;/&gt;&lt;/object&gt;&lt;object type=&quot;3&quot; unique_id=&quot;10083&quot;&gt;&lt;property id=&quot;20148&quot; value=&quot;5&quot;/&gt;&lt;property id=&quot;20300&quot; value=&quot;Slide 5 - &amp;quot;Polling Question&amp;quot;&quot;/&gt;&lt;property id=&quot;20307&quot; value=&quot;373&quot;/&gt;&lt;/object&gt;&lt;object type=&quot;3&quot; unique_id=&quot;10084&quot;&gt;&lt;property id=&quot;20148&quot; value=&quot;5&quot;/&gt;&lt;property id=&quot;20300&quot; value=&quot;Slide 6 - &amp;quot;Polling Question&amp;quot;&quot;/&gt;&lt;property id=&quot;20307&quot; value=&quot;432&quot;/&gt;&lt;/object&gt;&lt;object type=&quot;3&quot; unique_id=&quot;10085&quot;&gt;&lt;property id=&quot;20148&quot; value=&quot;5&quot;/&gt;&lt;property id=&quot;20300&quot; value=&quot;Slide 7 - &amp;quot;Agenda&amp;quot;&quot;/&gt;&lt;property id=&quot;20307&quot; value=&quot;363&quot;/&gt;&lt;/object&gt;&lt;object type=&quot;3&quot; unique_id=&quot;10086&quot;&gt;&lt;property id=&quot;20148&quot; value=&quot;5&quot;/&gt;&lt;property id=&quot;20300&quot; value=&quot;Slide 8 - &amp;quot;Presenters&amp;quot;&quot;/&gt;&lt;property id=&quot;20307&quot; value=&quot;329&quot;/&gt;&lt;/object&gt;&lt;object type=&quot;3&quot; unique_id=&quot;10087&quot;&gt;&lt;property id=&quot;20148&quot; value=&quot;5&quot;/&gt;&lt;property id=&quot;20300&quot; value=&quot;Slide 9 - &amp;quot;Skill Up Network: Pathways Acceleration in Technology and Healthcare (SUN PATH)  Innovation:   Job Development Care&quot;/&gt;&lt;property id=&quot;20307&quot; value=&quot;391&quot;/&gt;&lt;/object&gt;&lt;object type=&quot;3&quot; unique_id=&quot;10088&quot;&gt;&lt;property id=&quot;20148&quot; value=&quot;5&quot;/&gt;&lt;property id=&quot;20300&quot; value=&quot;Slide 10 - &amp;quot;New Mexico SUN PATH Consortium:  Improving Lives  Strengthening Healthcare&amp;quot;&quot;/&gt;&lt;property id=&quot;20307&quot; value=&quot;392&quot;/&gt;&lt;/object&gt;&lt;object type=&quot;3&quot; unique_id=&quot;10089&quot;&gt;&lt;property id=&quot;20148&quot; value=&quot;5&quot;/&gt;&lt;property id=&quot;20300&quot; value=&quot;Slide 11 - &amp;quot;NM SUN PATH Goals&amp;quot;&quot;/&gt;&lt;property id=&quot;20307&quot; value=&quot;393&quot;/&gt;&lt;/object&gt;&lt;object type=&quot;3&quot; unique_id=&quot;10090&quot;&gt;&lt;property id=&quot;20148&quot; value=&quot;5&quot;/&gt;&lt;property id=&quot;20300&quot; value=&quot;Slide 12 - &amp;quot;The Workforce/College Partnership&amp;quot;&quot;/&gt;&lt;property id=&quot;20307&quot; value=&quot;394&quot;/&gt;&lt;/object&gt;&lt;object type=&quot;3&quot; unique_id=&quot;10091&quot;&gt;&lt;property id=&quot;20148&quot; value=&quot;5&quot;/&gt;&lt;property id=&quot;20300&quot; value=&quot;Slide 13 - &amp;quot;Job Development Career Coaches&amp;quot;&quot;/&gt;&lt;property id=&quot;20307&quot; value=&quot;444&quot;/&gt;&lt;/object&gt;&lt;object type=&quot;3&quot; unique_id=&quot;10092&quot;&gt;&lt;property id=&quot;20148&quot; value=&quot;5&quot;/&gt;&lt;property id=&quot;20300&quot; value=&quot;Slide 14&quot;/&gt;&lt;property id=&quot;20307&quot; value=&quot;396&quot;/&gt;&lt;/object&gt;&lt;object type=&quot;3&quot; unique_id=&quot;10093&quot;&gt;&lt;property id=&quot;20148&quot; value=&quot;5&quot;/&gt;&lt;property id=&quot;20300&quot; value=&quot;Slide 15&quot;/&gt;&lt;property id=&quot;20307&quot; value=&quot;445&quot;/&gt;&lt;/object&gt;&lt;object type=&quot;3&quot; unique_id=&quot;10094&quot;&gt;&lt;property id=&quot;20148&quot; value=&quot;5&quot;/&gt;&lt;property id=&quot;20300&quot; value=&quot;Slide 16&quot;/&gt;&lt;property id=&quot;20307&quot; value=&quot;398&quot;/&gt;&lt;/object&gt;&lt;object type=&quot;3&quot; unique_id=&quot;10095&quot;&gt;&lt;property id=&quot;20148&quot; value=&quot;5&quot;/&gt;&lt;property id=&quot;20300&quot; value=&quot;Slide 17&quot;/&gt;&lt;property id=&quot;20307&quot; value=&quot;399&quot;/&gt;&lt;/object&gt;&lt;object type=&quot;3&quot; unique_id=&quot;10096&quot;&gt;&lt;property id=&quot;20148&quot; value=&quot;5&quot;/&gt;&lt;property id=&quot;20300&quot; value=&quot;Slide 18&quot;/&gt;&lt;property id=&quot;20307&quot; value=&quot;400&quot;/&gt;&lt;/object&gt;&lt;object type=&quot;3&quot; unique_id=&quot;10097&quot;&gt;&lt;property id=&quot;20148&quot; value=&quot;5&quot;/&gt;&lt;property id=&quot;20300&quot; value=&quot;Slide 19&quot;/&gt;&lt;property id=&quot;20307&quot; value=&quot;401&quot;/&gt;&lt;/object&gt;&lt;object type=&quot;3&quot; unique_id=&quot;10098&quot;&gt;&lt;property id=&quot;20148&quot; value=&quot;5&quot;/&gt;&lt;property id=&quot;20300&quot; value=&quot;Slide 20&quot;/&gt;&lt;property id=&quot;20307&quot; value=&quot;451&quot;/&gt;&lt;/object&gt;&lt;object type=&quot;3&quot; unique_id=&quot;10099&quot;&gt;&lt;property id=&quot;20148&quot; value=&quot;5&quot;/&gt;&lt;property id=&quot;20300&quot; value=&quot;Slide 21&quot;/&gt;&lt;property id=&quot;20307&quot; value=&quot;403&quot;/&gt;&lt;/object&gt;&lt;object type=&quot;3&quot; unique_id=&quot;10100&quot;&gt;&lt;property id=&quot;20148&quot; value=&quot;5&quot;/&gt;&lt;property id=&quot;20300&quot; value=&quot;Slide 22&quot;/&gt;&lt;property id=&quot;20307&quot; value=&quot;404&quot;/&gt;&lt;/object&gt;&lt;object type=&quot;3&quot; unique_id=&quot;10101&quot;&gt;&lt;property id=&quot;20148&quot; value=&quot;5&quot;/&gt;&lt;property id=&quot;20300&quot; value=&quot;Slide 23&quot;/&gt;&lt;property id=&quot;20307&quot; value=&quot;405&quot;/&gt;&lt;/object&gt;&lt;object type=&quot;3&quot; unique_id=&quot;10102&quot;&gt;&lt;property id=&quot;20148&quot; value=&quot;5&quot;/&gt;&lt;property id=&quot;20300&quot; value=&quot;Slide 24 - &amp;quot;Competency-Based Education (CBE) at Sinclair&amp;quot;&quot;/&gt;&lt;property id=&quot;20307&quot; value=&quot;406&quot;/&gt;&lt;/object&gt;&lt;object type=&quot;3&quot; unique_id=&quot;10103&quot;&gt;&lt;property id=&quot;20148&quot; value=&quot;5&quot;/&gt;&lt;property id=&quot;20300&quot; value=&quot;Slide 25 - &amp;quot;What is CBE?&amp;quot;&quot;/&gt;&lt;property id=&quot;20307&quot; value=&quot;407&quot;/&gt;&lt;/object&gt;&lt;object type=&quot;3&quot; unique_id=&quot;10104&quot;&gt;&lt;property id=&quot;20148&quot; value=&quot;5&quot;/&gt;&lt;property id=&quot;20300&quot; value=&quot;Slide 26 - &amp;quot;CBE at Sinclair&amp;quot;&quot;/&gt;&lt;property id=&quot;20307&quot; value=&quot;408&quot;/&gt;&lt;/object&gt;&lt;object type=&quot;3&quot; unique_id=&quot;10105&quot;&gt;&lt;property id=&quot;20148&quot; value=&quot;5&quot;/&gt;&lt;property id=&quot;20300&quot; value=&quot;Slide 27 - &amp;quot;Why CBE?&amp;quot;&quot;/&gt;&lt;property id=&quot;20307&quot; value=&quot;409&quot;/&gt;&lt;/object&gt;&lt;object type=&quot;3&quot; unique_id=&quot;10106&quot;&gt;&lt;property id=&quot;20148&quot; value=&quot;5&quot;/&gt;&lt;property id=&quot;20300&quot; value=&quot;Slide 28 - &amp;quot;What it took to get here…&amp;quot;&quot;/&gt;&lt;property id=&quot;20307&quot; value=&quot;410&quot;/&gt;&lt;/object&gt;&lt;object type=&quot;3&quot; unique_id=&quot;10107&quot;&gt;&lt;property id=&quot;20148&quot; value=&quot;5&quot;/&gt;&lt;property id=&quot;20300&quot; value=&quot;Slide 29&quot;/&gt;&lt;property id=&quot;20307&quot; value=&quot;411&quot;/&gt;&lt;/object&gt;&lt;object type=&quot;3&quot; unique_id=&quot;10108&quot;&gt;&lt;property id=&quot;20148&quot; value=&quot;5&quot;/&gt;&lt;property id=&quot;20300&quot; value=&quot;Slide 30 - &amp;quot;Our CBE Students&amp;quot;&quot;/&gt;&lt;property id=&quot;20307&quot; value=&quot;412&quot;/&gt;&lt;/object&gt;&lt;object type=&quot;3&quot; unique_id=&quot;10109&quot;&gt;&lt;property id=&quot;20148&quot; value=&quot;5&quot;/&gt;&lt;property id=&quot;20300&quot; value=&quot;Slide 31 - &amp;quot;Questions?&amp;quot;&quot;/&gt;&lt;property id=&quot;20307&quot; value=&quot;449&quot;/&gt;&lt;/object&gt;&lt;object type=&quot;3&quot; unique_id=&quot;10110&quot;&gt;&lt;property id=&quot;20148&quot; value=&quot;5&quot;/&gt;&lt;property id=&quot;20300&quot; value=&quot;Slide 32 - &amp;quot;U.S. DOL TAACCCT - Michigan Coalition for Advanced Manufacturing - MCAM&amp;quot;&quot;/&gt;&lt;property id=&quot;20307&quot; value=&quot;413&quot;/&gt;&lt;/object&gt;&lt;object type=&quot;3&quot; unique_id=&quot;10111&quot;&gt;&lt;property id=&quot;20148&quot; value=&quot;5&quot;/&gt;&lt;property id=&quot;20300&quot; value=&quot;Slide 33 - &amp;quot;Apprenticeships&amp;quot;&quot;/&gt;&lt;property id=&quot;20307&quot; value=&quot;414&quot;/&gt;&lt;/object&gt;&lt;object type=&quot;3&quot; unique_id=&quot;10112&quot;&gt;&lt;property id=&quot;20148&quot; value=&quot;5&quot;/&gt;&lt;property id=&quot;20300&quot; value=&quot;Slide 34 - &amp;quot;What its led to…&amp;quot;&quot;/&gt;&lt;property id=&quot;20307&quot; value=&quot;415&quot;/&gt;&lt;/object&gt;&lt;object type=&quot;3&quot; unique_id=&quot;10113&quot;&gt;&lt;property id=&quot;20148&quot; value=&quot;5&quot;/&gt;&lt;property id=&quot;20300&quot; value=&quot;Slide 35 - &amp;quot;Changes at GRCC from TAACCCT &amp;quot;&quot;/&gt;&lt;property id=&quot;20307&quot; value=&quot;416&quot;/&gt;&lt;/object&gt;&lt;object type=&quot;3&quot; unique_id=&quot;10114&quot;&gt;&lt;property id=&quot;20148&quot; value=&quot;5&quot;/&gt;&lt;property id=&quot;20300&quot; value=&quot;Slide 36 - &amp;quot;Ensuring Sustainability&amp;quot;&quot;/&gt;&lt;property id=&quot;20307&quot; value=&quot;417&quot;/&gt;&lt;/object&gt;&lt;object type=&quot;3&quot; unique_id=&quot;10115&quot;&gt;&lt;property id=&quot;20148&quot; value=&quot;5&quot;/&gt;&lt;property id=&quot;20300&quot; value=&quot;Slide 37 - &amp;quot;Minnesota Advanced Manufacturing Partnership&amp;quot;&quot;/&gt;&lt;property id=&quot;20307&quot; value=&quot;418&quot;/&gt;&lt;/object&gt;&lt;object type=&quot;3&quot; unique_id=&quot;10116&quot;&gt;&lt;property id=&quot;20148&quot; value=&quot;5&quot;/&gt;&lt;property id=&quot;20300&quot; value=&quot;Slide 38&quot;/&gt;&lt;property id=&quot;20307&quot; value=&quot;437&quot;/&gt;&lt;/object&gt;&lt;object type=&quot;3&quot; unique_id=&quot;10117&quot;&gt;&lt;property id=&quot;20148&quot; value=&quot;5&quot;/&gt;&lt;property id=&quot;20300&quot; value=&quot;Slide 39&quot;/&gt;&lt;property id=&quot;20307&quot; value=&quot;443&quot;/&gt;&lt;/object&gt;&lt;object type=&quot;3&quot; unique_id=&quot;10118&quot;&gt;&lt;property id=&quot;20148&quot; value=&quot;5&quot;/&gt;&lt;property id=&quot;20300&quot; value=&quot;Slide 40&quot;/&gt;&lt;property id=&quot;20307&quot; value=&quot;439&quot;/&gt;&lt;/object&gt;&lt;object type=&quot;3&quot; unique_id=&quot;10119&quot;&gt;&lt;property id=&quot;20148&quot; value=&quot;5&quot;/&gt;&lt;property id=&quot;20300&quot; value=&quot;Slide 41&quot;/&gt;&lt;property id=&quot;20307&quot; value=&quot;422&quot;/&gt;&lt;/object&gt;&lt;object type=&quot;3&quot; unique_id=&quot;10120&quot;&gt;&lt;property id=&quot;20148&quot; value=&quot;5&quot;/&gt;&lt;property id=&quot;20300&quot; value=&quot;Slide 42&quot;/&gt;&lt;property id=&quot;20307&quot; value=&quot;423&quot;/&gt;&lt;/object&gt;&lt;object type=&quot;3&quot; unique_id=&quot;10121&quot;&gt;&lt;property id=&quot;20148&quot; value=&quot;5&quot;/&gt;&lt;property id=&quot;20300&quot; value=&quot;Slide 43&quot;/&gt;&lt;property id=&quot;20307&quot; value=&quot;424&quot;/&gt;&lt;/object&gt;&lt;object type=&quot;3&quot; unique_id=&quot;10122&quot;&gt;&lt;property id=&quot;20148&quot; value=&quot;5&quot;/&gt;&lt;property id=&quot;20300&quot; value=&quot;Slide 44&quot;/&gt;&lt;property id=&quot;20307&quot; value=&quot;440&quot;/&gt;&lt;/object&gt;&lt;object type=&quot;3&quot; unique_id=&quot;10123&quot;&gt;&lt;property id=&quot;20148&quot; value=&quot;5&quot;/&gt;&lt;property id=&quot;20300&quot; value=&quot;Slide 45&quot;/&gt;&lt;property id=&quot;20307&quot; value=&quot;441&quot;/&gt;&lt;/object&gt;&lt;object type=&quot;3&quot; unique_id=&quot;10124&quot;&gt;&lt;property id=&quot;20148&quot; value=&quot;5&quot;/&gt;&lt;property id=&quot;20300&quot; value=&quot;Slide 46&quot;/&gt;&lt;property id=&quot;20307&quot; value=&quot;428&quot;/&gt;&lt;/object&gt;&lt;object type=&quot;3&quot; unique_id=&quot;10125&quot;&gt;&lt;property id=&quot;20148&quot; value=&quot;5&quot;/&gt;&lt;property id=&quot;20300&quot; value=&quot;Slide 47&quot;/&gt;&lt;property id=&quot;20307&quot; value=&quot;429&quot;/&gt;&lt;/object&gt;&lt;object type=&quot;3&quot; unique_id=&quot;10126&quot;&gt;&lt;property id=&quot;20148&quot; value=&quot;5&quot;/&gt;&lt;property id=&quot;20300&quot; value=&quot;Slide 48&quot;/&gt;&lt;property id=&quot;20307&quot; value=&quot;442&quot;/&gt;&lt;/object&gt;&lt;object type=&quot;3&quot; unique_id=&quot;10127&quot;&gt;&lt;property id=&quot;20148&quot; value=&quot;5&quot;/&gt;&lt;property id=&quot;20300&quot; value=&quot;Slide 49&quot;/&gt;&lt;property id=&quot;20307&quot; value=&quot;431&quot;/&gt;&lt;/object&gt;&lt;object type=&quot;3&quot; unique_id=&quot;10128&quot;&gt;&lt;property id=&quot;20148&quot; value=&quot;5&quot;/&gt;&lt;property id=&quot;20300&quot; value=&quot;Slide 50&quot;/&gt;&lt;property id=&quot;20307&quot; value=&quot;389&quot;/&gt;&lt;/object&gt;&lt;object type=&quot;3&quot; unique_id=&quot;10129&quot;&gt;&lt;property id=&quot;20148&quot; value=&quot;5&quot;/&gt;&lt;property id=&quot;20300&quot; value=&quot;Slide 51 - &amp;quot;Polling Question&amp;quot;&quot;/&gt;&lt;property id=&quot;20307&quot; value=&quot;434&quot;/&gt;&lt;/object&gt;&lt;object type=&quot;3&quot; unique_id=&quot;10130&quot;&gt;&lt;property id=&quot;20148&quot; value=&quot;5&quot;/&gt;&lt;property id=&quot;20300&quot; value=&quot;Slide 52 - &amp;quot;Polling Question&amp;quot;&quot;/&gt;&lt;property id=&quot;20307&quot; value=&quot;435&quot;/&gt;&lt;/object&gt;&lt;object type=&quot;3&quot; unique_id=&quot;10131&quot;&gt;&lt;property id=&quot;20148&quot; value=&quot;5&quot;/&gt;&lt;property id=&quot;20300&quot; value=&quot;Slide 53 - &amp;quot;Questions?&amp;quot;&quot;/&gt;&lt;property id=&quot;20307&quot; value=&quot;390&quot;/&gt;&lt;/object&gt;&lt;object type=&quot;3&quot; unique_id=&quot;10132&quot;&gt;&lt;property id=&quot;20148&quot; value=&quot;5&quot;/&gt;&lt;property id=&quot;20300&quot; value=&quot;Slide 54 - &amp;quot;Thank you!&amp;quot;&quot;/&gt;&lt;property id=&quot;20307&quot; value=&quot;446&quot;/&gt;&lt;/object&gt;&lt;/object&gt;&lt;object type=&quot;8&quot; unique_id=&quot;10188&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594</TotalTime>
  <Words>2658</Words>
  <Application>Microsoft Office PowerPoint</Application>
  <PresentationFormat>On-screen Show (4:3)</PresentationFormat>
  <Paragraphs>417</Paragraphs>
  <Slides>54</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Courier New</vt:lpstr>
      <vt:lpstr>Times New Roman</vt:lpstr>
      <vt:lpstr>Wingdings</vt:lpstr>
      <vt:lpstr>Wingdings 2</vt:lpstr>
      <vt:lpstr>Wingdings 3</vt:lpstr>
      <vt:lpstr>Office Theme</vt:lpstr>
      <vt:lpstr>Sustaining Grant-funded Projects for Long-term Success</vt:lpstr>
      <vt:lpstr>Moderators</vt:lpstr>
      <vt:lpstr>About this Webinar</vt:lpstr>
      <vt:lpstr>PowerPoint Presentation</vt:lpstr>
      <vt:lpstr>Polling Question</vt:lpstr>
      <vt:lpstr>Polling Question</vt:lpstr>
      <vt:lpstr>Agenda</vt:lpstr>
      <vt:lpstr>Presenters</vt:lpstr>
      <vt:lpstr>Skill Up Network: Pathways Acceleration in Technology and Healthcare (SUN PATH)  Innovation:   Job Development Career Coaches</vt:lpstr>
      <vt:lpstr>New Mexico SUN PATH Consortium:  Improving Lives  Strengthening Healthcare</vt:lpstr>
      <vt:lpstr>NM SUN PATH Goals</vt:lpstr>
      <vt:lpstr>The Workforce/College Partnership</vt:lpstr>
      <vt:lpstr>Job Development Career Coaches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Competency-Based Education (CBE) at Sinclair</vt:lpstr>
      <vt:lpstr>What is CBE?</vt:lpstr>
      <vt:lpstr>CBE at Sinclair</vt:lpstr>
      <vt:lpstr>Why CBE?</vt:lpstr>
      <vt:lpstr>What it took to get here…</vt:lpstr>
      <vt:lpstr>PowerPoint Presentation</vt:lpstr>
      <vt:lpstr>Our CBE Students</vt:lpstr>
      <vt:lpstr>Questions?</vt:lpstr>
      <vt:lpstr>U.S. DOL TAACCCT - Michigan Coalition for Advanced Manufacturing - MCAM</vt:lpstr>
      <vt:lpstr>Apprenticeships</vt:lpstr>
      <vt:lpstr>What its led to…</vt:lpstr>
      <vt:lpstr>Changes at GRCC from TAACCCT </vt:lpstr>
      <vt:lpstr>Ensuring Sustainability</vt:lpstr>
      <vt:lpstr>Minnesota Advanced Manufacturing Partnership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Polling Question</vt:lpstr>
      <vt:lpstr>Polling Question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Laura Casertano</cp:lastModifiedBy>
  <cp:revision>46</cp:revision>
  <dcterms:created xsi:type="dcterms:W3CDTF">2017-06-01T13:31:46Z</dcterms:created>
  <dcterms:modified xsi:type="dcterms:W3CDTF">2018-05-02T15:57:40Z</dcterms:modified>
</cp:coreProperties>
</file>