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92" r:id="rId5"/>
  </p:sldMasterIdLst>
  <p:notesMasterIdLst>
    <p:notesMasterId r:id="rId35"/>
  </p:notesMasterIdLst>
  <p:sldIdLst>
    <p:sldId id="334" r:id="rId6"/>
    <p:sldId id="344" r:id="rId7"/>
    <p:sldId id="337" r:id="rId8"/>
    <p:sldId id="338" r:id="rId9"/>
    <p:sldId id="339" r:id="rId10"/>
    <p:sldId id="283" r:id="rId11"/>
    <p:sldId id="292" r:id="rId12"/>
    <p:sldId id="317" r:id="rId13"/>
    <p:sldId id="325" r:id="rId14"/>
    <p:sldId id="271" r:id="rId15"/>
    <p:sldId id="348" r:id="rId16"/>
    <p:sldId id="323" r:id="rId17"/>
    <p:sldId id="321" r:id="rId18"/>
    <p:sldId id="326" r:id="rId19"/>
    <p:sldId id="349" r:id="rId20"/>
    <p:sldId id="350" r:id="rId21"/>
    <p:sldId id="351" r:id="rId22"/>
    <p:sldId id="322" r:id="rId23"/>
    <p:sldId id="324" r:id="rId24"/>
    <p:sldId id="296" r:id="rId25"/>
    <p:sldId id="298" r:id="rId26"/>
    <p:sldId id="310" r:id="rId27"/>
    <p:sldId id="312" r:id="rId28"/>
    <p:sldId id="313" r:id="rId29"/>
    <p:sldId id="314" r:id="rId30"/>
    <p:sldId id="328" r:id="rId31"/>
    <p:sldId id="345" r:id="rId32"/>
    <p:sldId id="346" r:id="rId33"/>
    <p:sldId id="347" r:id="rId34"/>
  </p:sldIdLst>
  <p:sldSz cx="9144000" cy="6858000" type="screen4x3"/>
  <p:notesSz cx="7010400" cy="92964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1887">
          <p15:clr>
            <a:srgbClr val="A4A3A4"/>
          </p15:clr>
        </p15:guide>
        <p15:guide id="3" orient="horz" pos="3816" userDrawn="1">
          <p15:clr>
            <a:srgbClr val="A4A3A4"/>
          </p15:clr>
        </p15:guide>
        <p15:guide id="4" orient="horz" pos="9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eorge" initials="CG" lastIdx="3" clrIdx="0"/>
  <p:cmAuthor id="1" name="WGarrett" initials="WG" lastIdx="0" clrIdx="1"/>
  <p:cmAuthor id="2" name="Daniel Friend" initials="DF" lastIdx="3" clrIdx="2">
    <p:extLst>
      <p:ext uri="{19B8F6BF-5375-455C-9EA6-DF929625EA0E}">
        <p15:presenceInfo xmlns:p15="http://schemas.microsoft.com/office/powerpoint/2012/main" userId="S-1-5-21-484763869-796845957-839522115-14796" providerId="AD"/>
      </p:ext>
    </p:extLst>
  </p:cmAuthor>
  <p:cmAuthor id="3" name="Sarah Avellar" initials="SA" lastIdx="42" clrIdx="3">
    <p:extLst>
      <p:ext uri="{19B8F6BF-5375-455C-9EA6-DF929625EA0E}">
        <p15:presenceInfo xmlns:p15="http://schemas.microsoft.com/office/powerpoint/2012/main" userId="S-1-5-21-484763869-796845957-839522115-16218" providerId="AD"/>
      </p:ext>
    </p:extLst>
  </p:cmAuthor>
  <p:cmAuthor id="4" name="Grace Roemer" initials="GR" lastIdx="89" clrIdx="4">
    <p:extLst>
      <p:ext uri="{19B8F6BF-5375-455C-9EA6-DF929625EA0E}">
        <p15:presenceInfo xmlns:p15="http://schemas.microsoft.com/office/powerpoint/2012/main" userId="S-1-5-21-484763869-796845957-839522115-17190" providerId="AD"/>
      </p:ext>
    </p:extLst>
  </p:cmAuthor>
  <p:cmAuthor id="5" name="Elizabeth Brown" initials="EB" lastIdx="1" clrIdx="5">
    <p:extLst>
      <p:ext uri="{19B8F6BF-5375-455C-9EA6-DF929625EA0E}">
        <p15:presenceInfo xmlns:p15="http://schemas.microsoft.com/office/powerpoint/2012/main" userId="S-1-5-21-484763869-796845957-839522115-23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8DC63F"/>
    <a:srgbClr val="00A0AF"/>
    <a:srgbClr val="E70033"/>
    <a:srgbClr val="C05131"/>
    <a:srgbClr val="77B800"/>
    <a:srgbClr val="EF8200"/>
    <a:srgbClr val="FFCB00"/>
    <a:srgbClr val="30C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2295" autoAdjust="0"/>
  </p:normalViewPr>
  <p:slideViewPr>
    <p:cSldViewPr snapToGrid="0" snapToObjects="1">
      <p:cViewPr varScale="1">
        <p:scale>
          <a:sx n="58" d="100"/>
          <a:sy n="58" d="100"/>
        </p:scale>
        <p:origin x="594" y="78"/>
      </p:cViewPr>
      <p:guideLst>
        <p:guide orient="horz" pos="648"/>
        <p:guide pos="1887"/>
        <p:guide orient="horz" pos="3816"/>
        <p:guide orient="horz" pos="912"/>
      </p:guideLst>
    </p:cSldViewPr>
  </p:slideViewPr>
  <p:notesTextViewPr>
    <p:cViewPr>
      <p:scale>
        <a:sx n="3" d="2"/>
        <a:sy n="3" d="2"/>
      </p:scale>
      <p:origin x="0" y="0"/>
    </p:cViewPr>
  </p:notesTextViewPr>
  <p:sorterViewPr>
    <p:cViewPr>
      <p:scale>
        <a:sx n="200" d="100"/>
        <a:sy n="200" d="100"/>
      </p:scale>
      <p:origin x="0" y="-11862"/>
    </p:cViewPr>
  </p:sorterViewPr>
  <p:notesViewPr>
    <p:cSldViewPr snapToGrid="0" snapToObjects="1">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1650" tIns="45825" rIns="91650" bIns="45825" rtlCol="0"/>
          <a:lstStyle>
            <a:lvl1pPr algn="r">
              <a:defRPr sz="1200"/>
            </a:lvl1pPr>
          </a:lstStyle>
          <a:p>
            <a:fld id="{056E8AB9-16C0-3645-A6DD-63975CC3464D}" type="datetimeFigureOut">
              <a:rPr lang="en-US" smtClean="0"/>
              <a:pPr/>
              <a:t>5/3/2018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650" tIns="45825" rIns="91650" bIns="458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650" tIns="45825" rIns="91650" bIns="45825" rtlCol="0" anchor="b"/>
          <a:lstStyle>
            <a:lvl1pPr algn="r">
              <a:defRPr sz="1200"/>
            </a:lvl1pPr>
          </a:lstStyle>
          <a:p>
            <a:fld id="{3A3D313F-63BD-DA45-B361-F8C94543D256}" type="slidenum">
              <a:rPr lang="en-US" smtClean="0"/>
              <a:pPr/>
              <a:t>‹#›</a:t>
            </a:fld>
            <a:endParaRPr lang="en-US" dirty="0"/>
          </a:p>
        </p:txBody>
      </p:sp>
    </p:spTree>
    <p:extLst>
      <p:ext uri="{BB962C8B-B14F-4D97-AF65-F5344CB8AC3E}">
        <p14:creationId xmlns:p14="http://schemas.microsoft.com/office/powerpoint/2010/main" val="22542993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22430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12</a:t>
            </a:fld>
            <a:endParaRPr lang="en-US" dirty="0"/>
          </a:p>
        </p:txBody>
      </p:sp>
    </p:spTree>
    <p:extLst>
      <p:ext uri="{BB962C8B-B14F-4D97-AF65-F5344CB8AC3E}">
        <p14:creationId xmlns:p14="http://schemas.microsoft.com/office/powerpoint/2010/main" val="313290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13</a:t>
            </a:fld>
            <a:endParaRPr lang="en-US" dirty="0"/>
          </a:p>
        </p:txBody>
      </p:sp>
    </p:spTree>
    <p:extLst>
      <p:ext uri="{BB962C8B-B14F-4D97-AF65-F5344CB8AC3E}">
        <p14:creationId xmlns:p14="http://schemas.microsoft.com/office/powerpoint/2010/main" val="309959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14</a:t>
            </a:fld>
            <a:endParaRPr lang="en-US" dirty="0"/>
          </a:p>
        </p:txBody>
      </p:sp>
    </p:spTree>
    <p:extLst>
      <p:ext uri="{BB962C8B-B14F-4D97-AF65-F5344CB8AC3E}">
        <p14:creationId xmlns:p14="http://schemas.microsoft.com/office/powerpoint/2010/main" val="188037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18</a:t>
            </a:fld>
            <a:endParaRPr lang="en-US" dirty="0"/>
          </a:p>
        </p:txBody>
      </p:sp>
    </p:spTree>
    <p:extLst>
      <p:ext uri="{BB962C8B-B14F-4D97-AF65-F5344CB8AC3E}">
        <p14:creationId xmlns:p14="http://schemas.microsoft.com/office/powerpoint/2010/main" val="422273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19</a:t>
            </a:fld>
            <a:endParaRPr lang="en-US" dirty="0"/>
          </a:p>
        </p:txBody>
      </p:sp>
    </p:spTree>
    <p:extLst>
      <p:ext uri="{BB962C8B-B14F-4D97-AF65-F5344CB8AC3E}">
        <p14:creationId xmlns:p14="http://schemas.microsoft.com/office/powerpoint/2010/main" val="177666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20</a:t>
            </a:fld>
            <a:endParaRPr lang="en-US" dirty="0"/>
          </a:p>
        </p:txBody>
      </p:sp>
    </p:spTree>
    <p:extLst>
      <p:ext uri="{BB962C8B-B14F-4D97-AF65-F5344CB8AC3E}">
        <p14:creationId xmlns:p14="http://schemas.microsoft.com/office/powerpoint/2010/main" val="18885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252">
              <a:defRPr/>
            </a:pPr>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21</a:t>
            </a:fld>
            <a:endParaRPr lang="en-US" dirty="0"/>
          </a:p>
        </p:txBody>
      </p:sp>
    </p:spTree>
    <p:extLst>
      <p:ext uri="{BB962C8B-B14F-4D97-AF65-F5344CB8AC3E}">
        <p14:creationId xmlns:p14="http://schemas.microsoft.com/office/powerpoint/2010/main" val="330025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8252">
              <a:defRPr/>
            </a:pPr>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22</a:t>
            </a:fld>
            <a:endParaRPr lang="en-US" dirty="0"/>
          </a:p>
        </p:txBody>
      </p:sp>
    </p:spTree>
    <p:extLst>
      <p:ext uri="{BB962C8B-B14F-4D97-AF65-F5344CB8AC3E}">
        <p14:creationId xmlns:p14="http://schemas.microsoft.com/office/powerpoint/2010/main" val="133829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8252">
              <a:defRPr/>
            </a:pPr>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23</a:t>
            </a:fld>
            <a:endParaRPr lang="en-US" dirty="0"/>
          </a:p>
        </p:txBody>
      </p:sp>
    </p:spTree>
    <p:extLst>
      <p:ext uri="{BB962C8B-B14F-4D97-AF65-F5344CB8AC3E}">
        <p14:creationId xmlns:p14="http://schemas.microsoft.com/office/powerpoint/2010/main" val="230475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8252">
              <a:defRPr/>
            </a:pPr>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24</a:t>
            </a:fld>
            <a:endParaRPr lang="en-US" dirty="0"/>
          </a:p>
        </p:txBody>
      </p:sp>
    </p:spTree>
    <p:extLst>
      <p:ext uri="{BB962C8B-B14F-4D97-AF65-F5344CB8AC3E}">
        <p14:creationId xmlns:p14="http://schemas.microsoft.com/office/powerpoint/2010/main" val="383144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a:t>
            </a:fld>
            <a:endParaRPr lang="en-US" dirty="0"/>
          </a:p>
        </p:txBody>
      </p:sp>
    </p:spTree>
    <p:extLst>
      <p:ext uri="{BB962C8B-B14F-4D97-AF65-F5344CB8AC3E}">
        <p14:creationId xmlns:p14="http://schemas.microsoft.com/office/powerpoint/2010/main" val="373404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8252">
              <a:defRPr/>
            </a:pPr>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25</a:t>
            </a:fld>
            <a:endParaRPr lang="en-US" dirty="0"/>
          </a:p>
        </p:txBody>
      </p:sp>
    </p:spTree>
    <p:extLst>
      <p:ext uri="{BB962C8B-B14F-4D97-AF65-F5344CB8AC3E}">
        <p14:creationId xmlns:p14="http://schemas.microsoft.com/office/powerpoint/2010/main" val="320566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26</a:t>
            </a:fld>
            <a:endParaRPr lang="en-US" dirty="0"/>
          </a:p>
        </p:txBody>
      </p:sp>
    </p:spTree>
    <p:extLst>
      <p:ext uri="{BB962C8B-B14F-4D97-AF65-F5344CB8AC3E}">
        <p14:creationId xmlns:p14="http://schemas.microsoft.com/office/powerpoint/2010/main" val="306299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27</a:t>
            </a:fld>
            <a:endParaRPr lang="en-US" dirty="0"/>
          </a:p>
        </p:txBody>
      </p:sp>
    </p:spTree>
    <p:extLst>
      <p:ext uri="{BB962C8B-B14F-4D97-AF65-F5344CB8AC3E}">
        <p14:creationId xmlns:p14="http://schemas.microsoft.com/office/powerpoint/2010/main" val="1557551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28</a:t>
            </a:fld>
            <a:endParaRPr lang="en-US" dirty="0"/>
          </a:p>
        </p:txBody>
      </p:sp>
    </p:spTree>
    <p:extLst>
      <p:ext uri="{BB962C8B-B14F-4D97-AF65-F5344CB8AC3E}">
        <p14:creationId xmlns:p14="http://schemas.microsoft.com/office/powerpoint/2010/main" val="242343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29</a:t>
            </a:fld>
            <a:endParaRPr lang="en-US" dirty="0"/>
          </a:p>
        </p:txBody>
      </p:sp>
    </p:spTree>
    <p:extLst>
      <p:ext uri="{BB962C8B-B14F-4D97-AF65-F5344CB8AC3E}">
        <p14:creationId xmlns:p14="http://schemas.microsoft.com/office/powerpoint/2010/main" val="346108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a:t>
            </a:fld>
            <a:endParaRPr lang="en-US" dirty="0"/>
          </a:p>
        </p:txBody>
      </p:sp>
    </p:spTree>
    <p:extLst>
      <p:ext uri="{BB962C8B-B14F-4D97-AF65-F5344CB8AC3E}">
        <p14:creationId xmlns:p14="http://schemas.microsoft.com/office/powerpoint/2010/main" val="128745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164125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82827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6</a:t>
            </a:fld>
            <a:endParaRPr lang="en-US" dirty="0"/>
          </a:p>
        </p:txBody>
      </p:sp>
    </p:spTree>
    <p:extLst>
      <p:ext uri="{BB962C8B-B14F-4D97-AF65-F5344CB8AC3E}">
        <p14:creationId xmlns:p14="http://schemas.microsoft.com/office/powerpoint/2010/main" val="219354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7</a:t>
            </a:fld>
            <a:endParaRPr lang="en-US" dirty="0"/>
          </a:p>
        </p:txBody>
      </p:sp>
    </p:spTree>
    <p:extLst>
      <p:ext uri="{BB962C8B-B14F-4D97-AF65-F5344CB8AC3E}">
        <p14:creationId xmlns:p14="http://schemas.microsoft.com/office/powerpoint/2010/main" val="379322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8</a:t>
            </a:fld>
            <a:endParaRPr lang="en-US" dirty="0"/>
          </a:p>
        </p:txBody>
      </p:sp>
    </p:spTree>
    <p:extLst>
      <p:ext uri="{BB962C8B-B14F-4D97-AF65-F5344CB8AC3E}">
        <p14:creationId xmlns:p14="http://schemas.microsoft.com/office/powerpoint/2010/main" val="279621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9</a:t>
            </a:fld>
            <a:endParaRPr lang="en-US" dirty="0"/>
          </a:p>
        </p:txBody>
      </p:sp>
    </p:spTree>
    <p:extLst>
      <p:ext uri="{BB962C8B-B14F-4D97-AF65-F5344CB8AC3E}">
        <p14:creationId xmlns:p14="http://schemas.microsoft.com/office/powerpoint/2010/main" val="142003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604807" y="4319884"/>
            <a:ext cx="3660836" cy="594669"/>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spTree>
    <p:extLst>
      <p:ext uri="{BB962C8B-B14F-4D97-AF65-F5344CB8AC3E}">
        <p14:creationId xmlns:p14="http://schemas.microsoft.com/office/powerpoint/2010/main" val="70140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0199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73433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58407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29700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14902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144533103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159088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72395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255845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888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537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12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206888"/>
            <a:ext cx="7772400" cy="1500187"/>
          </a:xfrm>
        </p:spPr>
        <p:txBody>
          <a:bodyPr anchor="ctr">
            <a:normAutofit/>
          </a:bodyPr>
          <a:lstStyle>
            <a:lvl1pPr marL="0" indent="0" algn="ctr">
              <a:buNone/>
              <a:defRPr lang="en-US" sz="2800" b="0" i="0" kern="1200" cap="small" spc="40" baseline="0" dirty="0" smtClean="0">
                <a:gradFill>
                  <a:gsLst>
                    <a:gs pos="0">
                      <a:srgbClr val="004874"/>
                    </a:gs>
                    <a:gs pos="100000">
                      <a:srgbClr val="041F36"/>
                    </a:gs>
                  </a:gsLst>
                  <a:lin ang="5400000" scaled="1"/>
                </a:gradFill>
                <a:latin typeface="Arial Black" panose="020B0A04020102020204" pitchFamily="34" charset="0"/>
                <a:ea typeface="+mj-ea"/>
                <a:cs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Slide</a:t>
            </a:r>
          </a:p>
        </p:txBody>
      </p:sp>
      <p:sp>
        <p:nvSpPr>
          <p:cNvPr id="5" name="TextBox 4"/>
          <p:cNvSpPr txBox="1"/>
          <p:nvPr userDrawn="1"/>
        </p:nvSpPr>
        <p:spPr>
          <a:xfrm>
            <a:off x="4137660" y="629412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bg1"/>
                </a:solidFill>
                <a:latin typeface="+mn-lt"/>
                <a:cs typeface="Arial Black"/>
              </a:rPr>
              <a:pPr algn="ctr">
                <a:spcBef>
                  <a:spcPct val="20000"/>
                </a:spcBef>
              </a:pPr>
              <a:t>‹#›</a:t>
            </a:fld>
            <a:endParaRPr lang="en-US" sz="1200" b="0" dirty="0">
              <a:solidFill>
                <a:schemeClr val="bg1"/>
              </a:solidFill>
              <a:latin typeface="+mn-lt"/>
              <a:cs typeface="Arial Black"/>
            </a:endParaRPr>
          </a:p>
        </p:txBody>
      </p:sp>
    </p:spTree>
    <p:extLst>
      <p:ext uri="{BB962C8B-B14F-4D97-AF65-F5344CB8AC3E}">
        <p14:creationId xmlns:p14="http://schemas.microsoft.com/office/powerpoint/2010/main" val="404415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lang="en-US" sz="3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Click to edit Master title style</a:t>
            </a:r>
          </a:p>
        </p:txBody>
      </p:sp>
      <p:sp>
        <p:nvSpPr>
          <p:cNvPr id="5" name="TextBox 4"/>
          <p:cNvSpPr txBox="1"/>
          <p:nvPr userDrawn="1"/>
        </p:nvSpPr>
        <p:spPr>
          <a:xfrm>
            <a:off x="4137660" y="629412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bg1"/>
                </a:solidFill>
                <a:latin typeface="+mn-lt"/>
                <a:cs typeface="Arial Black"/>
              </a:rPr>
              <a:pPr algn="ctr">
                <a:spcBef>
                  <a:spcPct val="20000"/>
                </a:spcBef>
              </a:pPr>
              <a:t>‹#›</a:t>
            </a:fld>
            <a:endParaRPr lang="en-US" sz="1200" b="0" dirty="0">
              <a:solidFill>
                <a:schemeClr val="bg1"/>
              </a:solidFill>
              <a:latin typeface="+mn-lt"/>
              <a:cs typeface="Arial Black"/>
            </a:endParaRPr>
          </a:p>
        </p:txBody>
      </p:sp>
      <p:sp>
        <p:nvSpPr>
          <p:cNvPr id="12" name="Text Placeholder 11"/>
          <p:cNvSpPr>
            <a:spLocks noGrp="1"/>
          </p:cNvSpPr>
          <p:nvPr>
            <p:ph type="body" sz="quarter" idx="11"/>
          </p:nvPr>
        </p:nvSpPr>
        <p:spPr>
          <a:xfrm>
            <a:off x="457200" y="1166813"/>
            <a:ext cx="8229599" cy="4748795"/>
          </a:xfrm>
        </p:spPr>
        <p:txBody>
          <a:bodyPr/>
          <a:lstStyle>
            <a:lvl1pPr marL="228600" indent="-228600">
              <a:spcBef>
                <a:spcPts val="1000"/>
              </a:spcBef>
              <a:spcAft>
                <a:spcPts val="600"/>
              </a:spcAft>
              <a:defRPr sz="2400" b="1">
                <a:solidFill>
                  <a:schemeClr val="tx1"/>
                </a:solidFill>
                <a:latin typeface="Arial Bold" pitchFamily="34" charset="0"/>
                <a:cs typeface="Arial Bold" pitchFamily="34" charset="0"/>
              </a:defRPr>
            </a:lvl1pPr>
            <a:lvl2pPr marL="457200" indent="-228600">
              <a:spcBef>
                <a:spcPts val="300"/>
              </a:spcBef>
              <a:spcAft>
                <a:spcPts val="300"/>
              </a:spcAft>
              <a:defRPr sz="2000" b="1">
                <a:solidFill>
                  <a:schemeClr val="tx1"/>
                </a:solidFill>
                <a:latin typeface="Arial Bold" pitchFamily="34" charset="0"/>
                <a:cs typeface="Arial Bold" pitchFamily="34" charset="0"/>
              </a:defRPr>
            </a:lvl2pPr>
            <a:lvl3pPr marL="685800" indent="-228600">
              <a:spcBef>
                <a:spcPts val="300"/>
              </a:spcBef>
              <a:spcAft>
                <a:spcPts val="0"/>
              </a:spcAft>
              <a:defRPr sz="1800">
                <a:solidFill>
                  <a:schemeClr val="tx1"/>
                </a:solidFill>
              </a:defRPr>
            </a:lvl3pPr>
            <a:lvl4pPr marL="1316038" indent="-346075">
              <a:spcBef>
                <a:spcPts val="300"/>
              </a:spcBef>
              <a:defRPr sz="1400">
                <a:solidFill>
                  <a:schemeClr val="bg1"/>
                </a:solidFill>
              </a:defRPr>
            </a:lvl4pPr>
            <a:lvl5pPr marL="1660525" indent="-344488">
              <a:spcBef>
                <a:spcPts val="300"/>
              </a:spcBef>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2620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ert Text--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4" name="TextBox 3"/>
          <p:cNvSpPr txBox="1"/>
          <p:nvPr userDrawn="1"/>
        </p:nvSpPr>
        <p:spPr>
          <a:xfrm>
            <a:off x="4137660" y="629412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bg1"/>
                </a:solidFill>
                <a:latin typeface="+mn-lt"/>
                <a:cs typeface="Arial Black"/>
              </a:rPr>
              <a:pPr algn="ctr">
                <a:spcBef>
                  <a:spcPct val="20000"/>
                </a:spcBef>
              </a:pPr>
              <a:t>‹#›</a:t>
            </a:fld>
            <a:endParaRPr lang="en-US" sz="1200" b="0" dirty="0">
              <a:solidFill>
                <a:schemeClr val="bg1"/>
              </a:solidFill>
              <a:latin typeface="+mn-lt"/>
              <a:cs typeface="Arial Black"/>
            </a:endParaRPr>
          </a:p>
        </p:txBody>
      </p:sp>
      <p:sp>
        <p:nvSpPr>
          <p:cNvPr id="5" name="Text Placeholder 7"/>
          <p:cNvSpPr>
            <a:spLocks noGrp="1"/>
          </p:cNvSpPr>
          <p:nvPr>
            <p:ph type="body" sz="quarter" idx="10" hasCustomPrompt="1"/>
          </p:nvPr>
        </p:nvSpPr>
        <p:spPr>
          <a:xfrm>
            <a:off x="457199" y="1166813"/>
            <a:ext cx="4021495" cy="475375"/>
          </a:xfrm>
        </p:spPr>
        <p:txBody>
          <a:bodyPr>
            <a:noAutofit/>
          </a:bodyPr>
          <a:lstStyle>
            <a:lvl1pPr marL="0" indent="0">
              <a:spcBef>
                <a:spcPts val="0"/>
              </a:spcBef>
              <a:buNone/>
              <a:defRPr lang="en-US" sz="1800" b="0" i="0" kern="1200" cap="small" spc="40" baseline="0" dirty="0" smtClean="0">
                <a:gradFill>
                  <a:gsLst>
                    <a:gs pos="0">
                      <a:srgbClr val="004874"/>
                    </a:gs>
                    <a:gs pos="100000">
                      <a:srgbClr val="041F36"/>
                    </a:gs>
                  </a:gsLst>
                  <a:lin ang="5400000" scaled="1"/>
                </a:gradFill>
                <a:latin typeface="Arial Black" panose="020B0A04020102020204" pitchFamily="34" charset="0"/>
                <a:ea typeface="+mj-ea"/>
                <a:cs typeface="Arial Black" panose="020B0A04020102020204" pitchFamily="34" charset="0"/>
              </a:defRPr>
            </a:lvl1pPr>
          </a:lstStyle>
          <a:p>
            <a:pPr lvl="0"/>
            <a:r>
              <a:rPr lang="en-US" dirty="0"/>
              <a:t>Insert Subhead</a:t>
            </a:r>
          </a:p>
        </p:txBody>
      </p:sp>
      <p:sp>
        <p:nvSpPr>
          <p:cNvPr id="6" name="Text Placeholder 11"/>
          <p:cNvSpPr>
            <a:spLocks noGrp="1"/>
          </p:cNvSpPr>
          <p:nvPr>
            <p:ph type="body" sz="quarter" idx="11"/>
          </p:nvPr>
        </p:nvSpPr>
        <p:spPr>
          <a:xfrm>
            <a:off x="457200" y="1642188"/>
            <a:ext cx="4021493" cy="4273420"/>
          </a:xfrm>
        </p:spPr>
        <p:txBody>
          <a:bodyPr/>
          <a:lstStyle>
            <a:lvl1pPr>
              <a:spcBef>
                <a:spcPts val="1080"/>
              </a:spcBef>
              <a:spcAft>
                <a:spcPts val="600"/>
              </a:spcAft>
              <a:defRPr sz="1800">
                <a:solidFill>
                  <a:schemeClr val="tx1"/>
                </a:solidFill>
                <a:latin typeface="+mn-lt"/>
                <a:cs typeface="Arial Bold" pitchFamily="34" charset="0"/>
              </a:defRPr>
            </a:lvl1pPr>
            <a:lvl2pPr marL="690563" indent="-346075">
              <a:spcBef>
                <a:spcPts val="300"/>
              </a:spcBef>
              <a:spcAft>
                <a:spcPts val="300"/>
              </a:spcAft>
              <a:defRPr sz="1800" b="0">
                <a:solidFill>
                  <a:schemeClr val="tx1"/>
                </a:solidFill>
                <a:latin typeface="+mn-lt"/>
                <a:cs typeface="Arial" pitchFamily="34" charset="0"/>
              </a:defRPr>
            </a:lvl2pPr>
            <a:lvl3pPr marL="969963" indent="-279400">
              <a:spcBef>
                <a:spcPts val="300"/>
              </a:spcBef>
              <a:defRPr sz="1600" b="0">
                <a:solidFill>
                  <a:schemeClr val="tx1"/>
                </a:solidFill>
                <a:latin typeface="+mn-lt"/>
              </a:defRPr>
            </a:lvl3pPr>
            <a:lvl4pPr marL="1316038" indent="-346075">
              <a:spcBef>
                <a:spcPts val="300"/>
              </a:spcBef>
              <a:defRPr sz="1600" b="0">
                <a:solidFill>
                  <a:schemeClr val="tx1"/>
                </a:solidFill>
                <a:latin typeface="+mn-lt"/>
              </a:defRPr>
            </a:lvl4pPr>
            <a:lvl5pPr marL="1660525" indent="-344488">
              <a:spcBef>
                <a:spcPts val="300"/>
              </a:spcBef>
              <a:defRPr sz="16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2" hasCustomPrompt="1"/>
          </p:nvPr>
        </p:nvSpPr>
        <p:spPr>
          <a:xfrm>
            <a:off x="4702624" y="1166813"/>
            <a:ext cx="3984175" cy="475375"/>
          </a:xfrm>
        </p:spPr>
        <p:txBody>
          <a:bodyPr>
            <a:noAutofit/>
          </a:bodyPr>
          <a:lstStyle>
            <a:lvl1pPr marL="0" indent="0">
              <a:spcBef>
                <a:spcPts val="0"/>
              </a:spcBef>
              <a:buNone/>
              <a:defRPr lang="en-US" sz="1800" b="0" i="0" kern="1200" cap="small" spc="40" baseline="0" dirty="0" smtClean="0">
                <a:gradFill>
                  <a:gsLst>
                    <a:gs pos="0">
                      <a:srgbClr val="004874"/>
                    </a:gs>
                    <a:gs pos="100000">
                      <a:srgbClr val="041F36"/>
                    </a:gs>
                  </a:gsLst>
                  <a:lin ang="5400000" scaled="1"/>
                </a:gradFill>
                <a:latin typeface="Arial Black" panose="020B0A04020102020204" pitchFamily="34" charset="0"/>
                <a:ea typeface="+mj-ea"/>
                <a:cs typeface="Arial Black" panose="020B0A04020102020204" pitchFamily="34" charset="0"/>
              </a:defRPr>
            </a:lvl1pPr>
          </a:lstStyle>
          <a:p>
            <a:pPr lvl="0"/>
            <a:r>
              <a:rPr lang="en-US" dirty="0"/>
              <a:t>Insert Subhead</a:t>
            </a:r>
          </a:p>
        </p:txBody>
      </p:sp>
      <p:sp>
        <p:nvSpPr>
          <p:cNvPr id="8" name="Text Placeholder 11"/>
          <p:cNvSpPr>
            <a:spLocks noGrp="1"/>
          </p:cNvSpPr>
          <p:nvPr>
            <p:ph type="body" sz="quarter" idx="13"/>
          </p:nvPr>
        </p:nvSpPr>
        <p:spPr>
          <a:xfrm>
            <a:off x="4702624" y="1642188"/>
            <a:ext cx="3984175" cy="4273420"/>
          </a:xfrm>
        </p:spPr>
        <p:txBody>
          <a:bodyPr>
            <a:normAutofit/>
          </a:bodyPr>
          <a:lstStyle>
            <a:lvl1pPr algn="l" defTabSz="457200" rtl="0" eaLnBrk="1" latinLnBrk="0" hangingPunct="1">
              <a:spcBef>
                <a:spcPts val="1080"/>
              </a:spcBef>
              <a:spcAft>
                <a:spcPts val="600"/>
              </a:spcAft>
              <a:buFont typeface="Arial"/>
              <a:defRPr lang="en-US" sz="1800" b="1" kern="1200" dirty="0" smtClean="0">
                <a:solidFill>
                  <a:schemeClr val="tx1"/>
                </a:solidFill>
                <a:latin typeface="+mn-lt"/>
                <a:ea typeface="+mn-ea"/>
                <a:cs typeface="Arial Bold" pitchFamily="34" charset="0"/>
              </a:defRPr>
            </a:lvl1pPr>
            <a:lvl2pPr marL="690563" indent="-346075" algn="l" defTabSz="457200" rtl="0" eaLnBrk="1" latinLnBrk="0" hangingPunct="1">
              <a:spcBef>
                <a:spcPts val="300"/>
              </a:spcBef>
              <a:spcAft>
                <a:spcPts val="300"/>
              </a:spcAft>
              <a:buFont typeface="Arial"/>
              <a:defRPr lang="en-US" sz="1800" b="0" kern="1200" dirty="0" smtClean="0">
                <a:solidFill>
                  <a:schemeClr val="tx1"/>
                </a:solidFill>
                <a:latin typeface="+mn-lt"/>
                <a:ea typeface="+mn-ea"/>
                <a:cs typeface="Arial Bold" pitchFamily="34" charset="0"/>
              </a:defRPr>
            </a:lvl2pPr>
            <a:lvl3pPr marL="969963" indent="-279400" algn="l" defTabSz="457200" rtl="0" eaLnBrk="1" latinLnBrk="0" hangingPunct="1">
              <a:spcBef>
                <a:spcPts val="300"/>
              </a:spcBef>
              <a:buFont typeface="Arial"/>
              <a:defRPr lang="en-US" sz="1600" b="0" kern="1200" dirty="0" smtClean="0">
                <a:solidFill>
                  <a:schemeClr val="tx1"/>
                </a:solidFill>
                <a:latin typeface="+mn-lt"/>
                <a:ea typeface="+mn-ea"/>
                <a:cs typeface="Arial Bold" pitchFamily="34" charset="0"/>
              </a:defRPr>
            </a:lvl3pPr>
            <a:lvl4pPr marL="1316038" indent="-346075" algn="l" defTabSz="457200" rtl="0" eaLnBrk="1" latinLnBrk="0" hangingPunct="1">
              <a:spcBef>
                <a:spcPts val="300"/>
              </a:spcBef>
              <a:buFont typeface="Arial"/>
              <a:defRPr lang="en-US" sz="1600" b="0" kern="1200" dirty="0" smtClean="0">
                <a:solidFill>
                  <a:schemeClr val="tx1"/>
                </a:solidFill>
                <a:latin typeface="+mn-lt"/>
                <a:ea typeface="+mn-ea"/>
                <a:cs typeface="Arial Bold" pitchFamily="34" charset="0"/>
              </a:defRPr>
            </a:lvl4pPr>
            <a:lvl5pPr marL="1660525" indent="-344488" algn="l" defTabSz="457200" rtl="0" eaLnBrk="1" latinLnBrk="0" hangingPunct="1">
              <a:spcBef>
                <a:spcPts val="300"/>
              </a:spcBef>
              <a:buFont typeface="Arial"/>
              <a:defRPr lang="en-US" sz="1600" b="0" kern="1200" dirty="0">
                <a:solidFill>
                  <a:schemeClr val="tx1"/>
                </a:solidFill>
                <a:latin typeface="+mn-lt"/>
                <a:ea typeface="+mn-ea"/>
                <a:cs typeface="Arial Bold"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Table Title</a:t>
            </a:r>
          </a:p>
        </p:txBody>
      </p:sp>
      <p:sp>
        <p:nvSpPr>
          <p:cNvPr id="4" name="TextBox 3"/>
          <p:cNvSpPr txBox="1"/>
          <p:nvPr userDrawn="1"/>
        </p:nvSpPr>
        <p:spPr>
          <a:xfrm>
            <a:off x="4137660" y="629412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bg1"/>
                </a:solidFill>
                <a:latin typeface="+mn-lt"/>
                <a:cs typeface="Arial Black"/>
              </a:rPr>
              <a:pPr algn="ctr">
                <a:spcBef>
                  <a:spcPct val="20000"/>
                </a:spcBef>
              </a:pPr>
              <a:t>‹#›</a:t>
            </a:fld>
            <a:endParaRPr lang="en-US" sz="1200" b="0" dirty="0">
              <a:solidFill>
                <a:schemeClr val="bg1"/>
              </a:solidFill>
              <a:latin typeface="+mn-lt"/>
              <a:cs typeface="Arial Black"/>
            </a:endParaRPr>
          </a:p>
        </p:txBody>
      </p:sp>
      <p:sp>
        <p:nvSpPr>
          <p:cNvPr id="8"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400" baseline="0">
                <a:solidFill>
                  <a:schemeClr val="bg1"/>
                </a:solidFill>
                <a:latin typeface="+mn-lt"/>
              </a:defRPr>
            </a:lvl1pPr>
            <a:lvl2pPr>
              <a:defRPr sz="1200"/>
            </a:lvl2pPr>
            <a:lvl3pPr>
              <a:defRPr sz="1200"/>
            </a:lvl3pPr>
            <a:lvl4pPr>
              <a:defRPr sz="1200"/>
            </a:lvl4pPr>
            <a:lvl5pPr>
              <a:defRPr sz="1200"/>
            </a:lvl5pPr>
          </a:lstStyle>
          <a:p>
            <a:pPr lvl="0"/>
            <a:r>
              <a:rPr lang="en-US" dirty="0"/>
              <a:t>Add Source and Notes here.</a:t>
            </a:r>
          </a:p>
        </p:txBody>
      </p:sp>
      <p:sp>
        <p:nvSpPr>
          <p:cNvPr id="10" name="Table Placeholder 9"/>
          <p:cNvSpPr>
            <a:spLocks noGrp="1"/>
          </p:cNvSpPr>
          <p:nvPr>
            <p:ph type="tbl" sz="quarter" idx="11"/>
          </p:nvPr>
        </p:nvSpPr>
        <p:spPr>
          <a:xfrm>
            <a:off x="354983" y="1045029"/>
            <a:ext cx="8443782" cy="4105469"/>
          </a:xfrm>
        </p:spPr>
        <p:txBody>
          <a:bodyPr/>
          <a:lstStyle>
            <a:lvl1pPr>
              <a:buNone/>
              <a:defRPr>
                <a:solidFill>
                  <a:schemeClr val="bg1"/>
                </a:solidFill>
              </a:defRPr>
            </a:lvl1pPr>
          </a:lstStyle>
          <a:p>
            <a:r>
              <a:rPr lang="en-US" dirty="0"/>
              <a:t>Click icon to add table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 or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Figure or Chart Title</a:t>
            </a:r>
          </a:p>
        </p:txBody>
      </p:sp>
      <p:sp>
        <p:nvSpPr>
          <p:cNvPr id="4" name="TextBox 3"/>
          <p:cNvSpPr txBox="1"/>
          <p:nvPr userDrawn="1"/>
        </p:nvSpPr>
        <p:spPr>
          <a:xfrm>
            <a:off x="4137660" y="629412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bg1"/>
                </a:solidFill>
                <a:latin typeface="+mn-lt"/>
                <a:cs typeface="Arial Black"/>
              </a:rPr>
              <a:pPr algn="ctr">
                <a:spcBef>
                  <a:spcPct val="20000"/>
                </a:spcBef>
              </a:pPr>
              <a:t>‹#›</a:t>
            </a:fld>
            <a:endParaRPr lang="en-US" sz="1200" b="0" dirty="0">
              <a:solidFill>
                <a:schemeClr val="bg1"/>
              </a:solidFill>
              <a:latin typeface="+mn-lt"/>
              <a:cs typeface="Arial Black"/>
            </a:endParaRPr>
          </a:p>
        </p:txBody>
      </p:sp>
      <p:sp>
        <p:nvSpPr>
          <p:cNvPr id="5"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400" baseline="0">
                <a:solidFill>
                  <a:schemeClr val="bg1"/>
                </a:solidFill>
                <a:latin typeface="+mn-lt"/>
              </a:defRPr>
            </a:lvl1pPr>
            <a:lvl2pPr>
              <a:defRPr sz="1200"/>
            </a:lvl2pPr>
            <a:lvl3pPr>
              <a:defRPr sz="1200"/>
            </a:lvl3pPr>
            <a:lvl4pPr>
              <a:defRPr sz="1200"/>
            </a:lvl4pPr>
            <a:lvl5pPr>
              <a:defRPr sz="1200"/>
            </a:lvl5pPr>
          </a:lstStyle>
          <a:p>
            <a:pPr lvl="0"/>
            <a:r>
              <a:rPr lang="en-US" dirty="0"/>
              <a:t>Add Source and Notes here.</a:t>
            </a:r>
          </a:p>
        </p:txBody>
      </p:sp>
      <p:sp>
        <p:nvSpPr>
          <p:cNvPr id="7" name="Chart Placeholder 6"/>
          <p:cNvSpPr>
            <a:spLocks noGrp="1"/>
          </p:cNvSpPr>
          <p:nvPr>
            <p:ph type="chart" sz="quarter" idx="11"/>
          </p:nvPr>
        </p:nvSpPr>
        <p:spPr>
          <a:xfrm>
            <a:off x="354983" y="1035698"/>
            <a:ext cx="8443782" cy="4124131"/>
          </a:xfrm>
        </p:spPr>
        <p:txBody>
          <a:bodyPr/>
          <a:lstStyle>
            <a:lvl1pPr>
              <a:buNone/>
              <a:defRPr>
                <a:solidFill>
                  <a:schemeClr val="bg1"/>
                </a:solidFill>
              </a:defRPr>
            </a:lvl1pPr>
          </a:lstStyle>
          <a:p>
            <a:r>
              <a:rPr lang="en-US" dirty="0"/>
              <a:t>Click icon to add chart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7785730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62" r:id="rId7"/>
    <p:sldLayoutId id="2147483660" r:id="rId8"/>
    <p:sldLayoutId id="2147483661" r:id="rId9"/>
    <p:sldLayoutId id="2147483688" r:id="rId10"/>
    <p:sldLayoutId id="2147483689" r:id="rId11"/>
    <p:sldLayoutId id="2147483690" r:id="rId12"/>
    <p:sldLayoutId id="2147483691" r:id="rId13"/>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6718713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99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990601"/>
            <a:ext cx="6796695" cy="852804"/>
          </a:xfrm>
        </p:spPr>
        <p:txBody>
          <a:bodyPr>
            <a:normAutofit fontScale="90000"/>
          </a:bodyPr>
          <a:lstStyle/>
          <a:p>
            <a:r>
              <a:rPr lang="en-US" sz="3100" dirty="0"/>
              <a:t>How does your SWFI program recruit participants? (Check all that apply)</a:t>
            </a:r>
            <a:br>
              <a:rPr lang="en-US" dirty="0"/>
            </a:br>
            <a:endParaRPr lang="en-US" dirty="0"/>
          </a:p>
        </p:txBody>
      </p:sp>
      <p:sp>
        <p:nvSpPr>
          <p:cNvPr id="6" name="Content Placeholder 5"/>
          <p:cNvSpPr>
            <a:spLocks noGrp="1"/>
          </p:cNvSpPr>
          <p:nvPr>
            <p:ph idx="1"/>
          </p:nvPr>
        </p:nvSpPr>
        <p:spPr>
          <a:xfrm>
            <a:off x="939114" y="2188127"/>
            <a:ext cx="7364627" cy="1911433"/>
          </a:xfrm>
        </p:spPr>
        <p:txBody>
          <a:bodyPr/>
          <a:lstStyle/>
          <a:p>
            <a:r>
              <a:rPr lang="en-US" dirty="0"/>
              <a:t>Outreach</a:t>
            </a:r>
          </a:p>
          <a:p>
            <a:r>
              <a:rPr lang="en-US" dirty="0"/>
              <a:t>Partner referrals</a:t>
            </a:r>
          </a:p>
          <a:p>
            <a:r>
              <a:rPr lang="en-US" dirty="0"/>
              <a:t>Word-of-mouth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390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1158239"/>
            <a:ext cx="6796695" cy="685165"/>
          </a:xfrm>
        </p:spPr>
        <p:txBody>
          <a:bodyPr>
            <a:normAutofit fontScale="90000"/>
          </a:bodyPr>
          <a:lstStyle/>
          <a:p>
            <a:r>
              <a:rPr lang="en-US" sz="3200" dirty="0"/>
              <a:t>Question </a:t>
            </a:r>
            <a:br>
              <a:rPr lang="en-US" sz="3200" dirty="0"/>
            </a:br>
            <a:r>
              <a:rPr lang="en-US" sz="2000" dirty="0"/>
              <a:t>(please enter your response in the chat)</a:t>
            </a:r>
            <a:br>
              <a:rPr lang="en-US" dirty="0"/>
            </a:br>
            <a:endParaRPr lang="en-US" dirty="0"/>
          </a:p>
        </p:txBody>
      </p:sp>
      <p:sp>
        <p:nvSpPr>
          <p:cNvPr id="6" name="Content Placeholder 5"/>
          <p:cNvSpPr>
            <a:spLocks noGrp="1"/>
          </p:cNvSpPr>
          <p:nvPr>
            <p:ph idx="1"/>
          </p:nvPr>
        </p:nvSpPr>
        <p:spPr>
          <a:xfrm>
            <a:off x="1507046" y="2362200"/>
            <a:ext cx="6796695" cy="2240280"/>
          </a:xfrm>
        </p:spPr>
        <p:txBody>
          <a:bodyPr/>
          <a:lstStyle/>
          <a:p>
            <a:pPr marL="0" indent="0">
              <a:buNone/>
            </a:pPr>
            <a:r>
              <a:rPr lang="en-US" dirty="0"/>
              <a:t>How could your SWFI program encourage current participants to talk about the program with friends, family members, and others?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570BECA9-8C75-45BC-BFFE-50183CC3D0CA}"/>
              </a:ext>
            </a:extLst>
          </p:cNvPr>
          <p:cNvSpPr/>
          <p:nvPr/>
        </p:nvSpPr>
        <p:spPr>
          <a:xfrm>
            <a:off x="3810000" y="1966595"/>
            <a:ext cx="4773929" cy="21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62386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296"/>
            <a:ext cx="7955280" cy="1051560"/>
          </a:xfrm>
        </p:spPr>
        <p:txBody>
          <a:bodyPr>
            <a:normAutofit fontScale="90000"/>
          </a:bodyPr>
          <a:lstStyle/>
          <a:p>
            <a:r>
              <a:rPr lang="en-US" dirty="0"/>
              <a:t>Recruitment tools: </a:t>
            </a:r>
            <a:br>
              <a:rPr lang="en-US" dirty="0"/>
            </a:br>
            <a:r>
              <a:rPr lang="en-US" dirty="0"/>
              <a:t>Elevator speech</a:t>
            </a:r>
          </a:p>
        </p:txBody>
      </p:sp>
      <p:sp>
        <p:nvSpPr>
          <p:cNvPr id="3" name="Text Placeholder 2"/>
          <p:cNvSpPr>
            <a:spLocks noGrp="1"/>
          </p:cNvSpPr>
          <p:nvPr>
            <p:ph type="body" sz="quarter" idx="11"/>
          </p:nvPr>
        </p:nvSpPr>
        <p:spPr>
          <a:xfrm>
            <a:off x="457200" y="1340239"/>
            <a:ext cx="8229599" cy="4748795"/>
          </a:xfrm>
        </p:spPr>
        <p:txBody>
          <a:bodyPr/>
          <a:lstStyle/>
          <a:p>
            <a:endParaRPr lang="en-US" dirty="0"/>
          </a:p>
          <a:p>
            <a:r>
              <a:rPr lang="en-US" b="0" dirty="0">
                <a:latin typeface="+mn-lt"/>
              </a:rPr>
              <a:t>Craft an elevator speech that recruiters can use to describe your program</a:t>
            </a:r>
          </a:p>
          <a:p>
            <a:pPr lvl="1"/>
            <a:r>
              <a:rPr lang="en-US" b="0" dirty="0">
                <a:latin typeface="+mn-lt"/>
              </a:rPr>
              <a:t>Short description of the program—key takeaways and goals </a:t>
            </a:r>
          </a:p>
          <a:p>
            <a:pPr lvl="1"/>
            <a:r>
              <a:rPr lang="en-US" b="0" dirty="0">
                <a:latin typeface="+mn-lt"/>
              </a:rPr>
              <a:t>Delivered in just 30 to 60 seconds</a:t>
            </a:r>
          </a:p>
          <a:p>
            <a:r>
              <a:rPr lang="en-US" b="0" dirty="0">
                <a:latin typeface="+mn-lt"/>
              </a:rPr>
              <a:t>Example:</a:t>
            </a:r>
          </a:p>
          <a:p>
            <a:pPr lvl="1"/>
            <a:r>
              <a:rPr lang="en-US" b="0" dirty="0">
                <a:latin typeface="+mn-lt"/>
              </a:rPr>
              <a:t>“We know that sometimes, not having good, reliable child care is what keeps parents from training for and getting the job they want. The SWFI program trains parents in manufacturing and technology while connecting them with high-quality child care during their training. We’re hoping to help parents who have a high school degree get on track for careers in fields that offer stable, high-paying jobs.”</a:t>
            </a:r>
          </a:p>
        </p:txBody>
      </p:sp>
    </p:spTree>
    <p:extLst>
      <p:ext uri="{BB962C8B-B14F-4D97-AF65-F5344CB8AC3E}">
        <p14:creationId xmlns:p14="http://schemas.microsoft.com/office/powerpoint/2010/main" val="32942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874"/>
            <a:ext cx="7955280" cy="1051560"/>
          </a:xfrm>
        </p:spPr>
        <p:txBody>
          <a:bodyPr>
            <a:normAutofit fontScale="90000"/>
          </a:bodyPr>
          <a:lstStyle/>
          <a:p>
            <a:r>
              <a:rPr lang="en-US" dirty="0"/>
              <a:t>Recruitment tools: </a:t>
            </a:r>
            <a:br>
              <a:rPr lang="en-US" dirty="0"/>
            </a:br>
            <a:r>
              <a:rPr lang="en-US" dirty="0"/>
              <a:t>Passive recruitment</a:t>
            </a:r>
          </a:p>
        </p:txBody>
      </p:sp>
      <p:sp>
        <p:nvSpPr>
          <p:cNvPr id="3" name="Text Placeholder 2"/>
          <p:cNvSpPr>
            <a:spLocks noGrp="1"/>
          </p:cNvSpPr>
          <p:nvPr>
            <p:ph type="body" sz="quarter" idx="11"/>
          </p:nvPr>
        </p:nvSpPr>
        <p:spPr>
          <a:xfrm>
            <a:off x="457200" y="1135274"/>
            <a:ext cx="8229599" cy="4748795"/>
          </a:xfrm>
        </p:spPr>
        <p:txBody>
          <a:bodyPr>
            <a:normAutofit lnSpcReduction="10000"/>
          </a:bodyPr>
          <a:lstStyle/>
          <a:p>
            <a:pPr>
              <a:lnSpc>
                <a:spcPct val="100000"/>
              </a:lnSpc>
            </a:pPr>
            <a:endParaRPr lang="en-US" sz="2800" dirty="0"/>
          </a:p>
          <a:p>
            <a:pPr>
              <a:lnSpc>
                <a:spcPct val="100000"/>
              </a:lnSpc>
            </a:pPr>
            <a:r>
              <a:rPr lang="en-US" sz="2800" dirty="0">
                <a:latin typeface="+mn-lt"/>
              </a:rPr>
              <a:t>Passive recruitment: </a:t>
            </a:r>
            <a:r>
              <a:rPr lang="en-US" sz="2800" b="0" dirty="0">
                <a:latin typeface="+mn-lt"/>
              </a:rPr>
              <a:t>Any method where a potential participant does not speak directly to staff. </a:t>
            </a:r>
          </a:p>
          <a:p>
            <a:pPr>
              <a:lnSpc>
                <a:spcPct val="100000"/>
              </a:lnSpc>
            </a:pPr>
            <a:r>
              <a:rPr lang="en-US" sz="2800" b="0" dirty="0">
                <a:latin typeface="+mn-lt"/>
              </a:rPr>
              <a:t>Flyers, mailings, email blasts, brochures, media (TV, radio, newspapers), social media (Facebook, Twitter), etc.</a:t>
            </a:r>
          </a:p>
          <a:p>
            <a:pPr>
              <a:lnSpc>
                <a:spcPct val="100000"/>
              </a:lnSpc>
            </a:pPr>
            <a:r>
              <a:rPr lang="en-US" sz="2800" b="0" dirty="0">
                <a:latin typeface="+mn-lt"/>
              </a:rPr>
              <a:t>Passive recruiting markets your message to a broad audience, while active recruitment lets you market directly to potential participants</a:t>
            </a:r>
          </a:p>
        </p:txBody>
      </p:sp>
    </p:spTree>
    <p:extLst>
      <p:ext uri="{BB962C8B-B14F-4D97-AF65-F5344CB8AC3E}">
        <p14:creationId xmlns:p14="http://schemas.microsoft.com/office/powerpoint/2010/main" val="76853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636"/>
            <a:ext cx="7955280" cy="1051560"/>
          </a:xfrm>
        </p:spPr>
        <p:txBody>
          <a:bodyPr>
            <a:normAutofit fontScale="90000"/>
          </a:bodyPr>
          <a:lstStyle/>
          <a:p>
            <a:r>
              <a:rPr lang="en-US" dirty="0"/>
              <a:t>Recruitment tools: </a:t>
            </a:r>
            <a:br>
              <a:rPr lang="en-US" dirty="0"/>
            </a:br>
            <a:r>
              <a:rPr lang="en-US" dirty="0"/>
              <a:t>Tailoring materials</a:t>
            </a:r>
          </a:p>
        </p:txBody>
      </p:sp>
      <p:sp>
        <p:nvSpPr>
          <p:cNvPr id="3" name="Text Placeholder 2"/>
          <p:cNvSpPr>
            <a:spLocks noGrp="1"/>
          </p:cNvSpPr>
          <p:nvPr>
            <p:ph type="body" sz="quarter" idx="11"/>
          </p:nvPr>
        </p:nvSpPr>
        <p:spPr>
          <a:xfrm>
            <a:off x="457200" y="1243261"/>
            <a:ext cx="8229599" cy="4748795"/>
          </a:xfrm>
        </p:spPr>
        <p:txBody>
          <a:bodyPr>
            <a:normAutofit/>
          </a:bodyPr>
          <a:lstStyle/>
          <a:p>
            <a:endParaRPr lang="en-US" b="0" dirty="0">
              <a:latin typeface="+mn-lt"/>
            </a:endParaRPr>
          </a:p>
          <a:p>
            <a:r>
              <a:rPr lang="en-US" b="0" dirty="0">
                <a:latin typeface="+mn-lt"/>
              </a:rPr>
              <a:t>All recruiting tools—active and passive—should be targeted to your intended audience</a:t>
            </a:r>
          </a:p>
          <a:p>
            <a:pPr lvl="1"/>
            <a:r>
              <a:rPr lang="en-US" sz="2400" b="0" dirty="0">
                <a:latin typeface="+mn-lt"/>
              </a:rPr>
              <a:t>From elevator speeches to Facebook ads to flyers </a:t>
            </a:r>
          </a:p>
          <a:p>
            <a:r>
              <a:rPr lang="en-US" b="0" dirty="0">
                <a:latin typeface="+mn-lt"/>
              </a:rPr>
              <a:t>Keep in mind your participants’ backgrounds and characteristics</a:t>
            </a:r>
          </a:p>
          <a:p>
            <a:pPr lvl="1"/>
            <a:r>
              <a:rPr lang="en-US" sz="2400" b="0" dirty="0">
                <a:latin typeface="+mn-lt"/>
              </a:rPr>
              <a:t>Culture and reading level are important</a:t>
            </a:r>
          </a:p>
          <a:p>
            <a:r>
              <a:rPr lang="en-US" b="0" dirty="0">
                <a:latin typeface="+mn-lt"/>
              </a:rPr>
              <a:t>Work with your TA coach on elevator speeches </a:t>
            </a:r>
          </a:p>
          <a:p>
            <a:r>
              <a:rPr lang="en-US" b="0" dirty="0">
                <a:latin typeface="+mn-lt"/>
              </a:rPr>
              <a:t>Look at key takeaways on the Community of Practice    for best practices on tailoring recruitment materials</a:t>
            </a:r>
          </a:p>
        </p:txBody>
      </p:sp>
    </p:spTree>
    <p:extLst>
      <p:ext uri="{BB962C8B-B14F-4D97-AF65-F5344CB8AC3E}">
        <p14:creationId xmlns:p14="http://schemas.microsoft.com/office/powerpoint/2010/main" val="354231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594" y="1219199"/>
            <a:ext cx="7176358" cy="624205"/>
          </a:xfrm>
        </p:spPr>
        <p:txBody>
          <a:bodyPr>
            <a:normAutofit fontScale="90000"/>
          </a:bodyPr>
          <a:lstStyle/>
          <a:p>
            <a:r>
              <a:rPr lang="en-US" sz="3100" dirty="0"/>
              <a:t>How much of your recruitment is active?</a:t>
            </a:r>
            <a:br>
              <a:rPr lang="en-US" dirty="0"/>
            </a:br>
            <a:endParaRPr lang="en-US" dirty="0"/>
          </a:p>
        </p:txBody>
      </p:sp>
      <p:sp>
        <p:nvSpPr>
          <p:cNvPr id="6" name="Content Placeholder 5"/>
          <p:cNvSpPr>
            <a:spLocks noGrp="1"/>
          </p:cNvSpPr>
          <p:nvPr>
            <p:ph idx="1"/>
          </p:nvPr>
        </p:nvSpPr>
        <p:spPr>
          <a:xfrm>
            <a:off x="939114" y="2188127"/>
            <a:ext cx="7364627" cy="1911433"/>
          </a:xfrm>
        </p:spPr>
        <p:txBody>
          <a:bodyPr>
            <a:normAutofit fontScale="92500" lnSpcReduction="10000"/>
          </a:bodyPr>
          <a:lstStyle/>
          <a:p>
            <a:r>
              <a:rPr lang="en-US" dirty="0"/>
              <a:t>None</a:t>
            </a:r>
          </a:p>
          <a:p>
            <a:r>
              <a:rPr lang="en-US" dirty="0"/>
              <a:t>Some</a:t>
            </a:r>
          </a:p>
          <a:p>
            <a:r>
              <a:rPr lang="en-US" dirty="0"/>
              <a:t>Most</a:t>
            </a:r>
          </a:p>
          <a:p>
            <a:r>
              <a:rPr lang="en-US" dirty="0"/>
              <a:t>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528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594" y="1661160"/>
            <a:ext cx="7524406" cy="182244"/>
          </a:xfrm>
        </p:spPr>
        <p:txBody>
          <a:bodyPr>
            <a:normAutofit fontScale="90000"/>
          </a:bodyPr>
          <a:lstStyle/>
          <a:p>
            <a:r>
              <a:rPr lang="en-US" sz="3100" dirty="0"/>
              <a:t>How much of your recruitment is passive?</a:t>
            </a:r>
            <a:br>
              <a:rPr lang="en-US" sz="3100" dirty="0"/>
            </a:br>
            <a:br>
              <a:rPr lang="en-US" dirty="0"/>
            </a:br>
            <a:endParaRPr lang="en-US" dirty="0"/>
          </a:p>
        </p:txBody>
      </p:sp>
      <p:sp>
        <p:nvSpPr>
          <p:cNvPr id="6" name="Content Placeholder 5"/>
          <p:cNvSpPr>
            <a:spLocks noGrp="1"/>
          </p:cNvSpPr>
          <p:nvPr>
            <p:ph idx="1"/>
          </p:nvPr>
        </p:nvSpPr>
        <p:spPr>
          <a:xfrm>
            <a:off x="939114" y="2188127"/>
            <a:ext cx="7364627" cy="1911433"/>
          </a:xfrm>
        </p:spPr>
        <p:txBody>
          <a:bodyPr>
            <a:normAutofit fontScale="92500" lnSpcReduction="10000"/>
          </a:bodyPr>
          <a:lstStyle/>
          <a:p>
            <a:r>
              <a:rPr lang="en-US" dirty="0"/>
              <a:t>None</a:t>
            </a:r>
          </a:p>
          <a:p>
            <a:r>
              <a:rPr lang="en-US" dirty="0"/>
              <a:t>Some</a:t>
            </a:r>
          </a:p>
          <a:p>
            <a:r>
              <a:rPr lang="en-US" dirty="0"/>
              <a:t>Most</a:t>
            </a:r>
          </a:p>
          <a:p>
            <a:r>
              <a:rPr lang="en-US" dirty="0"/>
              <a:t>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744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1158239"/>
            <a:ext cx="6796695" cy="685165"/>
          </a:xfrm>
        </p:spPr>
        <p:txBody>
          <a:bodyPr>
            <a:normAutofit fontScale="90000"/>
          </a:bodyPr>
          <a:lstStyle/>
          <a:p>
            <a:r>
              <a:rPr lang="en-US" sz="3200" dirty="0"/>
              <a:t>Question </a:t>
            </a:r>
            <a:br>
              <a:rPr lang="en-US" sz="3200" dirty="0"/>
            </a:br>
            <a:r>
              <a:rPr lang="en-US" sz="2000" dirty="0"/>
              <a:t>(please enter your response in the chat)</a:t>
            </a:r>
            <a:br>
              <a:rPr lang="en-US" dirty="0"/>
            </a:br>
            <a:endParaRPr lang="en-US" dirty="0"/>
          </a:p>
        </p:txBody>
      </p:sp>
      <p:sp>
        <p:nvSpPr>
          <p:cNvPr id="6" name="Content Placeholder 5"/>
          <p:cNvSpPr>
            <a:spLocks noGrp="1"/>
          </p:cNvSpPr>
          <p:nvPr>
            <p:ph idx="1"/>
          </p:nvPr>
        </p:nvSpPr>
        <p:spPr>
          <a:xfrm>
            <a:off x="1507046" y="2362200"/>
            <a:ext cx="6796695" cy="2240280"/>
          </a:xfrm>
        </p:spPr>
        <p:txBody>
          <a:bodyPr/>
          <a:lstStyle/>
          <a:p>
            <a:pPr marL="0" indent="0">
              <a:buNone/>
            </a:pPr>
            <a:r>
              <a:rPr lang="en-US" sz="2800" dirty="0"/>
              <a:t>How could you modify your current materials to be more relevant to SWFI participants?</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570BECA9-8C75-45BC-BFFE-50183CC3D0CA}"/>
              </a:ext>
            </a:extLst>
          </p:cNvPr>
          <p:cNvSpPr/>
          <p:nvPr/>
        </p:nvSpPr>
        <p:spPr>
          <a:xfrm>
            <a:off x="3810000" y="1966595"/>
            <a:ext cx="4773929" cy="21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9717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870"/>
            <a:ext cx="7955280" cy="1051560"/>
          </a:xfrm>
        </p:spPr>
        <p:txBody>
          <a:bodyPr/>
          <a:lstStyle/>
          <a:p>
            <a:r>
              <a:rPr lang="en-US" dirty="0"/>
              <a:t>Recruitment tools: Using data</a:t>
            </a:r>
          </a:p>
        </p:txBody>
      </p:sp>
      <p:sp>
        <p:nvSpPr>
          <p:cNvPr id="3" name="Text Placeholder 2"/>
          <p:cNvSpPr>
            <a:spLocks noGrp="1"/>
          </p:cNvSpPr>
          <p:nvPr>
            <p:ph type="body" sz="quarter" idx="11"/>
          </p:nvPr>
        </p:nvSpPr>
        <p:spPr>
          <a:xfrm>
            <a:off x="457200" y="1639779"/>
            <a:ext cx="8229599" cy="4445712"/>
          </a:xfrm>
        </p:spPr>
        <p:txBody>
          <a:bodyPr>
            <a:normAutofit/>
          </a:bodyPr>
          <a:lstStyle/>
          <a:p>
            <a:r>
              <a:rPr lang="en-US" b="0" dirty="0">
                <a:latin typeface="+mn-lt"/>
              </a:rPr>
              <a:t>Effective recruitment strategies are data-driven</a:t>
            </a:r>
          </a:p>
          <a:p>
            <a:pPr lvl="1"/>
            <a:r>
              <a:rPr lang="en-US" sz="2400" b="0" dirty="0">
                <a:latin typeface="+mn-lt"/>
              </a:rPr>
              <a:t>Data help measure the success of your efforts and identify the right tools for the job</a:t>
            </a:r>
          </a:p>
          <a:p>
            <a:r>
              <a:rPr lang="en-US" b="0" dirty="0">
                <a:latin typeface="+mn-lt"/>
              </a:rPr>
              <a:t>Set up a simple tracking sheet</a:t>
            </a:r>
          </a:p>
          <a:p>
            <a:pPr lvl="1"/>
            <a:r>
              <a:rPr lang="en-US" sz="2400" b="0" dirty="0">
                <a:latin typeface="+mn-lt"/>
              </a:rPr>
              <a:t>Partner information (contact information, population served, priority, contact attempts, etc.)</a:t>
            </a:r>
          </a:p>
          <a:p>
            <a:pPr lvl="1"/>
            <a:r>
              <a:rPr lang="en-US" sz="2400" b="0" dirty="0">
                <a:latin typeface="+mn-lt"/>
              </a:rPr>
              <a:t>Participant information (referral source, method used, motivation for enrolling, etc.)</a:t>
            </a:r>
          </a:p>
          <a:p>
            <a:r>
              <a:rPr lang="en-US" b="0" dirty="0">
                <a:latin typeface="+mn-lt"/>
              </a:rPr>
              <a:t>Regularly review the data—assign a staff person in charge of analyzing your tracking spreadsheets and recruitment data on your QPR</a:t>
            </a:r>
          </a:p>
        </p:txBody>
      </p:sp>
    </p:spTree>
    <p:extLst>
      <p:ext uri="{BB962C8B-B14F-4D97-AF65-F5344CB8AC3E}">
        <p14:creationId xmlns:p14="http://schemas.microsoft.com/office/powerpoint/2010/main" val="84887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04"/>
            <a:ext cx="7955280" cy="1051560"/>
          </a:xfrm>
        </p:spPr>
        <p:txBody>
          <a:bodyPr/>
          <a:lstStyle/>
          <a:p>
            <a:r>
              <a:rPr lang="en-US" dirty="0"/>
              <a:t>Recruitment tools</a:t>
            </a:r>
          </a:p>
        </p:txBody>
      </p:sp>
      <p:sp>
        <p:nvSpPr>
          <p:cNvPr id="3" name="Text Placeholder 2"/>
          <p:cNvSpPr>
            <a:spLocks noGrp="1"/>
          </p:cNvSpPr>
          <p:nvPr>
            <p:ph type="body" sz="quarter" idx="11"/>
          </p:nvPr>
        </p:nvSpPr>
        <p:spPr>
          <a:xfrm>
            <a:off x="457200" y="1356005"/>
            <a:ext cx="8229599" cy="4748795"/>
          </a:xfrm>
        </p:spPr>
        <p:txBody>
          <a:bodyPr/>
          <a:lstStyle/>
          <a:p>
            <a:r>
              <a:rPr lang="en-US" b="0" dirty="0">
                <a:latin typeface="+mn-lt"/>
              </a:rPr>
              <a:t>Use all the tools in your toolbox!</a:t>
            </a:r>
          </a:p>
          <a:p>
            <a:r>
              <a:rPr lang="en-US" b="0" dirty="0">
                <a:latin typeface="+mn-lt"/>
              </a:rPr>
              <a:t>Don’t rely on just one recruitment technique</a:t>
            </a:r>
          </a:p>
          <a:p>
            <a:r>
              <a:rPr lang="en-US" b="0" dirty="0">
                <a:latin typeface="+mn-lt"/>
              </a:rPr>
              <a:t>Incorporate active recruitment techniques</a:t>
            </a:r>
          </a:p>
          <a:p>
            <a:pPr lvl="2"/>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302" y="3113642"/>
            <a:ext cx="3868157" cy="2901118"/>
          </a:xfrm>
          <a:prstGeom prst="rect">
            <a:avLst/>
          </a:prstGeom>
        </p:spPr>
      </p:pic>
    </p:spTree>
    <p:extLst>
      <p:ext uri="{BB962C8B-B14F-4D97-AF65-F5344CB8AC3E}">
        <p14:creationId xmlns:p14="http://schemas.microsoft.com/office/powerpoint/2010/main" val="88078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r>
              <a:rPr lang="en-US" dirty="0"/>
              <a:t>May 3, 2018</a:t>
            </a:r>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685800" y="1782891"/>
            <a:ext cx="7772400" cy="2387600"/>
          </a:xfrm>
        </p:spPr>
        <p:txBody>
          <a:bodyPr>
            <a:noAutofit/>
          </a:bodyPr>
          <a:lstStyle/>
          <a:p>
            <a:r>
              <a:rPr lang="en-US" sz="4400" dirty="0"/>
              <a:t>Innovative </a:t>
            </a:r>
            <a:r>
              <a:rPr lang="en-US" sz="4400"/>
              <a:t>Recruitment Strategies</a:t>
            </a:r>
            <a:r>
              <a:rPr lang="en-US" sz="4400" dirty="0"/>
              <a:t>: Tools for Your Recruitment Toolbox</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dirty="0"/>
              <a:t>Developing an Effective Recruitment Strategy</a:t>
            </a:r>
          </a:p>
        </p:txBody>
      </p:sp>
    </p:spTree>
    <p:extLst>
      <p:ext uri="{BB962C8B-B14F-4D97-AF65-F5344CB8AC3E}">
        <p14:creationId xmlns:p14="http://schemas.microsoft.com/office/powerpoint/2010/main" val="357903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6610" y="171224"/>
            <a:ext cx="7772400" cy="1500187"/>
          </a:xfrm>
        </p:spPr>
        <p:txBody>
          <a:bodyPr>
            <a:normAutofit/>
          </a:bodyPr>
          <a:lstStyle/>
          <a:p>
            <a:pPr>
              <a:lnSpc>
                <a:spcPct val="85000"/>
              </a:lnSpc>
              <a:spcBef>
                <a:spcPct val="0"/>
              </a:spcBef>
            </a:pPr>
            <a:r>
              <a:rPr lang="en-US" sz="3200" dirty="0">
                <a:latin typeface="Franklin Gothic Medium" panose="020B0603020102020204" pitchFamily="34" charset="0"/>
                <a:cs typeface="Franklin Gothic Medium" panose="020B0603020102020204" pitchFamily="34" charset="0"/>
              </a:rPr>
              <a:t>Developing and Maintaining Partnerships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457" y="1873521"/>
            <a:ext cx="4627085" cy="3110957"/>
          </a:xfrm>
          <a:prstGeom prst="rect">
            <a:avLst/>
          </a:prstGeom>
        </p:spPr>
      </p:pic>
    </p:spTree>
    <p:extLst>
      <p:ext uri="{BB962C8B-B14F-4D97-AF65-F5344CB8AC3E}">
        <p14:creationId xmlns:p14="http://schemas.microsoft.com/office/powerpoint/2010/main" val="166417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638"/>
            <a:ext cx="7955280" cy="1051560"/>
          </a:xfrm>
        </p:spPr>
        <p:txBody>
          <a:bodyPr/>
          <a:lstStyle/>
          <a:p>
            <a:r>
              <a:rPr lang="en-US" dirty="0"/>
              <a:t>Partners are key to success</a:t>
            </a:r>
          </a:p>
        </p:txBody>
      </p:sp>
      <p:sp>
        <p:nvSpPr>
          <p:cNvPr id="3" name="Text Placeholder 2"/>
          <p:cNvSpPr>
            <a:spLocks noGrp="1"/>
          </p:cNvSpPr>
          <p:nvPr>
            <p:ph type="body" sz="quarter" idx="11"/>
          </p:nvPr>
        </p:nvSpPr>
        <p:spPr/>
        <p:txBody>
          <a:bodyPr>
            <a:normAutofit/>
          </a:bodyPr>
          <a:lstStyle/>
          <a:p>
            <a:endParaRPr lang="en-US" dirty="0"/>
          </a:p>
          <a:p>
            <a:r>
              <a:rPr lang="en-US" b="0" dirty="0">
                <a:latin typeface="+mn-lt"/>
              </a:rPr>
              <a:t>Recruitment is easier with partners</a:t>
            </a:r>
          </a:p>
          <a:p>
            <a:pPr lvl="1"/>
            <a:r>
              <a:rPr lang="en-US" sz="2400" b="0" dirty="0">
                <a:latin typeface="+mn-lt"/>
              </a:rPr>
              <a:t>Partner services/events = access to potential participants</a:t>
            </a:r>
          </a:p>
          <a:p>
            <a:r>
              <a:rPr lang="en-US" b="0" dirty="0">
                <a:latin typeface="+mn-lt"/>
              </a:rPr>
              <a:t>Leveraging your partners takes work</a:t>
            </a:r>
          </a:p>
          <a:p>
            <a:pPr lvl="1"/>
            <a:r>
              <a:rPr lang="en-US" sz="2400" b="0" dirty="0">
                <a:latin typeface="+mn-lt"/>
              </a:rPr>
              <a:t>Relationships need to be nurtured and maintained</a:t>
            </a:r>
          </a:p>
          <a:p>
            <a:pPr lvl="1"/>
            <a:r>
              <a:rPr lang="en-US" sz="2400" b="0" dirty="0">
                <a:latin typeface="+mn-lt"/>
              </a:rPr>
              <a:t>Data need to be collected on partners</a:t>
            </a:r>
          </a:p>
          <a:p>
            <a:r>
              <a:rPr lang="en-US" b="0" dirty="0">
                <a:latin typeface="+mn-lt"/>
              </a:rPr>
              <a:t>In other words, partners need time + attention = resources</a:t>
            </a:r>
          </a:p>
          <a:p>
            <a:r>
              <a:rPr lang="en-US" b="0" dirty="0">
                <a:latin typeface="+mn-lt"/>
              </a:rPr>
              <a:t>Keep your </a:t>
            </a:r>
            <a:r>
              <a:rPr lang="en-US" b="0" dirty="0" err="1">
                <a:latin typeface="+mn-lt"/>
              </a:rPr>
              <a:t>FPO</a:t>
            </a:r>
            <a:r>
              <a:rPr lang="en-US" b="0" dirty="0">
                <a:latin typeface="+mn-lt"/>
              </a:rPr>
              <a:t> updated on partner activities</a:t>
            </a:r>
          </a:p>
        </p:txBody>
      </p:sp>
    </p:spTree>
    <p:extLst>
      <p:ext uri="{BB962C8B-B14F-4D97-AF65-F5344CB8AC3E}">
        <p14:creationId xmlns:p14="http://schemas.microsoft.com/office/powerpoint/2010/main" val="321190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04"/>
            <a:ext cx="7955280" cy="1051560"/>
          </a:xfrm>
        </p:spPr>
        <p:txBody>
          <a:bodyPr/>
          <a:lstStyle/>
          <a:p>
            <a:r>
              <a:rPr lang="en-US" dirty="0"/>
              <a:t>In-person meetings</a:t>
            </a:r>
          </a:p>
        </p:txBody>
      </p:sp>
      <p:sp>
        <p:nvSpPr>
          <p:cNvPr id="3" name="Text Placeholder 2"/>
          <p:cNvSpPr>
            <a:spLocks noGrp="1"/>
          </p:cNvSpPr>
          <p:nvPr>
            <p:ph type="body" sz="quarter" idx="11"/>
          </p:nvPr>
        </p:nvSpPr>
        <p:spPr/>
        <p:txBody>
          <a:bodyPr/>
          <a:lstStyle/>
          <a:p>
            <a:endParaRPr lang="en-US" dirty="0"/>
          </a:p>
          <a:p>
            <a:r>
              <a:rPr lang="en-US" b="0" dirty="0">
                <a:latin typeface="+mn-lt"/>
              </a:rPr>
              <a:t>Conduct in-person meetings with each partner</a:t>
            </a:r>
          </a:p>
          <a:p>
            <a:r>
              <a:rPr lang="en-US" b="0" dirty="0">
                <a:latin typeface="+mn-lt"/>
              </a:rPr>
              <a:t>Build rapport, sell your program, gain buy-in</a:t>
            </a:r>
          </a:p>
          <a:p>
            <a:r>
              <a:rPr lang="en-US" b="0" dirty="0">
                <a:latin typeface="+mn-lt"/>
              </a:rPr>
              <a:t>In-person meeting agenda</a:t>
            </a:r>
          </a:p>
          <a:p>
            <a:pPr lvl="2">
              <a:lnSpc>
                <a:spcPct val="100000"/>
              </a:lnSpc>
              <a:spcBef>
                <a:spcPts val="600"/>
              </a:spcBef>
            </a:pPr>
            <a:r>
              <a:rPr lang="en-US" sz="2400" dirty="0"/>
              <a:t>Brief overview of your organization</a:t>
            </a:r>
          </a:p>
          <a:p>
            <a:pPr lvl="2">
              <a:lnSpc>
                <a:spcPct val="100000"/>
              </a:lnSpc>
              <a:spcBef>
                <a:spcPts val="600"/>
              </a:spcBef>
            </a:pPr>
            <a:r>
              <a:rPr lang="en-US" sz="2400" dirty="0"/>
              <a:t>Your SWFI program and target population</a:t>
            </a:r>
          </a:p>
          <a:p>
            <a:pPr lvl="2">
              <a:lnSpc>
                <a:spcPct val="100000"/>
              </a:lnSpc>
              <a:spcBef>
                <a:spcPts val="600"/>
              </a:spcBef>
            </a:pPr>
            <a:r>
              <a:rPr lang="en-US" sz="2400" dirty="0"/>
              <a:t>A specific request to help recruit participants</a:t>
            </a:r>
          </a:p>
          <a:p>
            <a:pPr lvl="2">
              <a:lnSpc>
                <a:spcPct val="100000"/>
              </a:lnSpc>
              <a:spcBef>
                <a:spcPts val="600"/>
              </a:spcBef>
            </a:pPr>
            <a:r>
              <a:rPr lang="en-US" sz="2400" dirty="0"/>
              <a:t>Reciprocity—how you will help your partner</a:t>
            </a:r>
          </a:p>
          <a:p>
            <a:pPr lvl="2">
              <a:lnSpc>
                <a:spcPct val="100000"/>
              </a:lnSpc>
              <a:spcBef>
                <a:spcPts val="600"/>
              </a:spcBef>
            </a:pPr>
            <a:r>
              <a:rPr lang="en-US" sz="2400" dirty="0"/>
              <a:t>Next steps</a:t>
            </a:r>
          </a:p>
          <a:p>
            <a:pPr lvl="1"/>
            <a:endParaRPr lang="en-US" dirty="0"/>
          </a:p>
        </p:txBody>
      </p:sp>
    </p:spTree>
    <p:extLst>
      <p:ext uri="{BB962C8B-B14F-4D97-AF65-F5344CB8AC3E}">
        <p14:creationId xmlns:p14="http://schemas.microsoft.com/office/powerpoint/2010/main" val="307866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875"/>
            <a:ext cx="7955280" cy="1051560"/>
          </a:xfrm>
        </p:spPr>
        <p:txBody>
          <a:bodyPr/>
          <a:lstStyle/>
          <a:p>
            <a:r>
              <a:rPr lang="en-US" dirty="0"/>
              <a:t>In-person meetings</a:t>
            </a:r>
          </a:p>
        </p:txBody>
      </p:sp>
      <p:sp>
        <p:nvSpPr>
          <p:cNvPr id="3" name="Text Placeholder 2"/>
          <p:cNvSpPr>
            <a:spLocks noGrp="1"/>
          </p:cNvSpPr>
          <p:nvPr>
            <p:ph type="body" sz="quarter" idx="11"/>
          </p:nvPr>
        </p:nvSpPr>
        <p:spPr/>
        <p:txBody>
          <a:bodyPr>
            <a:normAutofit lnSpcReduction="10000"/>
          </a:bodyPr>
          <a:lstStyle/>
          <a:p>
            <a:endParaRPr lang="en-US" b="0" dirty="0">
              <a:latin typeface="+mn-lt"/>
            </a:endParaRPr>
          </a:p>
          <a:p>
            <a:r>
              <a:rPr lang="en-US" sz="3200" b="0" dirty="0">
                <a:latin typeface="+mn-lt"/>
              </a:rPr>
              <a:t>Specific request for help with recruiting</a:t>
            </a:r>
          </a:p>
          <a:p>
            <a:r>
              <a:rPr lang="en-US" sz="3200" b="0" dirty="0">
                <a:latin typeface="+mn-lt"/>
              </a:rPr>
              <a:t>Reciprocity/synergy—focus on WIN-WIN situation</a:t>
            </a:r>
          </a:p>
          <a:p>
            <a:r>
              <a:rPr lang="en-US" sz="3200" b="0" dirty="0">
                <a:latin typeface="+mn-lt"/>
              </a:rPr>
              <a:t>Next steps—close the conversation with what your partner can do today to start referring participants, and what still needs to be done</a:t>
            </a:r>
          </a:p>
          <a:p>
            <a:r>
              <a:rPr lang="en-US" sz="3200" b="0" dirty="0">
                <a:latin typeface="+mn-lt"/>
              </a:rPr>
              <a:t>Bring everything you need with you!</a:t>
            </a:r>
          </a:p>
          <a:p>
            <a:pPr lvl="1"/>
            <a:endParaRPr lang="en-US" dirty="0"/>
          </a:p>
          <a:p>
            <a:pPr lvl="1"/>
            <a:endParaRPr lang="en-US" dirty="0"/>
          </a:p>
        </p:txBody>
      </p:sp>
    </p:spTree>
    <p:extLst>
      <p:ext uri="{BB962C8B-B14F-4D97-AF65-F5344CB8AC3E}">
        <p14:creationId xmlns:p14="http://schemas.microsoft.com/office/powerpoint/2010/main" val="300295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341"/>
            <a:ext cx="7955280" cy="1051560"/>
          </a:xfrm>
        </p:spPr>
        <p:txBody>
          <a:bodyPr/>
          <a:lstStyle/>
          <a:p>
            <a:r>
              <a:rPr lang="en-US" dirty="0"/>
              <a:t>Nurturing partners</a:t>
            </a:r>
          </a:p>
        </p:txBody>
      </p:sp>
      <p:sp>
        <p:nvSpPr>
          <p:cNvPr id="3" name="Text Placeholder 2"/>
          <p:cNvSpPr>
            <a:spLocks noGrp="1"/>
          </p:cNvSpPr>
          <p:nvPr>
            <p:ph type="body" sz="quarter" idx="11"/>
          </p:nvPr>
        </p:nvSpPr>
        <p:spPr>
          <a:xfrm>
            <a:off x="457201" y="1166813"/>
            <a:ext cx="7955280" cy="4670107"/>
          </a:xfrm>
        </p:spPr>
        <p:txBody>
          <a:bodyPr>
            <a:normAutofit fontScale="92500"/>
          </a:bodyPr>
          <a:lstStyle/>
          <a:p>
            <a:pPr marL="0" indent="0">
              <a:buNone/>
            </a:pPr>
            <a:endParaRPr lang="en-US" b="0" dirty="0">
              <a:latin typeface="+mn-lt"/>
            </a:endParaRPr>
          </a:p>
          <a:p>
            <a:r>
              <a:rPr lang="en-US" sz="2800" b="0" dirty="0">
                <a:latin typeface="+mn-lt"/>
              </a:rPr>
              <a:t>Follow-up is key</a:t>
            </a:r>
          </a:p>
          <a:p>
            <a:pPr lvl="1"/>
            <a:r>
              <a:rPr lang="en-US" sz="2800" b="0" dirty="0">
                <a:latin typeface="+mn-lt"/>
              </a:rPr>
              <a:t>Capitalize on momentum from in-person meeting</a:t>
            </a:r>
          </a:p>
          <a:p>
            <a:pPr lvl="1"/>
            <a:r>
              <a:rPr lang="en-US" sz="2800" b="0" dirty="0">
                <a:latin typeface="+mn-lt"/>
              </a:rPr>
              <a:t>Send “thank you” emails </a:t>
            </a:r>
          </a:p>
          <a:p>
            <a:pPr lvl="1"/>
            <a:r>
              <a:rPr lang="en-US" sz="2800" b="0" dirty="0">
                <a:latin typeface="+mn-lt"/>
              </a:rPr>
              <a:t>Reiterate next steps from the meeting </a:t>
            </a:r>
          </a:p>
          <a:p>
            <a:pPr lvl="1"/>
            <a:r>
              <a:rPr lang="en-US" sz="2800" b="0" dirty="0">
                <a:latin typeface="+mn-lt"/>
              </a:rPr>
              <a:t>Include any materials or requests from the meeting</a:t>
            </a:r>
          </a:p>
          <a:p>
            <a:r>
              <a:rPr lang="en-US" sz="2800" b="0" dirty="0">
                <a:latin typeface="+mn-lt"/>
              </a:rPr>
              <a:t>Set a timeline for involving each partner in recruiting</a:t>
            </a:r>
          </a:p>
          <a:p>
            <a:pPr lvl="1"/>
            <a:r>
              <a:rPr lang="en-US" sz="2800" b="0" dirty="0">
                <a:latin typeface="+mn-lt"/>
              </a:rPr>
              <a:t>Track progress in your partnership spreadsheet</a:t>
            </a:r>
          </a:p>
          <a:p>
            <a:pPr lvl="1"/>
            <a:endParaRPr lang="en-US" dirty="0"/>
          </a:p>
        </p:txBody>
      </p:sp>
    </p:spTree>
    <p:extLst>
      <p:ext uri="{BB962C8B-B14F-4D97-AF65-F5344CB8AC3E}">
        <p14:creationId xmlns:p14="http://schemas.microsoft.com/office/powerpoint/2010/main" val="3541125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253"/>
            <a:ext cx="7955280" cy="1051560"/>
          </a:xfrm>
        </p:spPr>
        <p:txBody>
          <a:bodyPr/>
          <a:lstStyle/>
          <a:p>
            <a:r>
              <a:rPr lang="en-US" dirty="0"/>
              <a:t>Maintaining partnerships</a:t>
            </a:r>
          </a:p>
        </p:txBody>
      </p:sp>
      <p:sp>
        <p:nvSpPr>
          <p:cNvPr id="3" name="Text Placeholder 2"/>
          <p:cNvSpPr>
            <a:spLocks noGrp="1"/>
          </p:cNvSpPr>
          <p:nvPr>
            <p:ph type="body" sz="quarter" idx="11"/>
          </p:nvPr>
        </p:nvSpPr>
        <p:spPr/>
        <p:txBody>
          <a:bodyPr/>
          <a:lstStyle/>
          <a:p>
            <a:r>
              <a:rPr lang="en-US" b="0" dirty="0">
                <a:latin typeface="+mn-lt"/>
              </a:rPr>
              <a:t>Meet regularly</a:t>
            </a:r>
          </a:p>
          <a:p>
            <a:r>
              <a:rPr lang="en-US" b="0" dirty="0">
                <a:latin typeface="+mn-lt"/>
              </a:rPr>
              <a:t>Send partners regular updates (newsletters, general client updates that don’t compromise confidentiality)</a:t>
            </a:r>
          </a:p>
          <a:p>
            <a:r>
              <a:rPr lang="en-US" b="0" dirty="0">
                <a:latin typeface="+mn-lt"/>
              </a:rPr>
              <a:t>Remember reciprocity—attend partner events and refer clients to them where possible</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821" y="3442866"/>
            <a:ext cx="3276355" cy="2640644"/>
          </a:xfrm>
          <a:prstGeom prst="rect">
            <a:avLst/>
          </a:prstGeom>
        </p:spPr>
      </p:pic>
    </p:spTree>
    <p:extLst>
      <p:ext uri="{BB962C8B-B14F-4D97-AF65-F5344CB8AC3E}">
        <p14:creationId xmlns:p14="http://schemas.microsoft.com/office/powerpoint/2010/main" val="273397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538"/>
            <a:ext cx="7955280" cy="1051560"/>
          </a:xfrm>
        </p:spPr>
        <p:txBody>
          <a:bodyPr/>
          <a:lstStyle/>
          <a:p>
            <a:r>
              <a:rPr lang="en-US" dirty="0"/>
              <a:t>Pulling it all together</a:t>
            </a:r>
          </a:p>
        </p:txBody>
      </p:sp>
      <p:sp>
        <p:nvSpPr>
          <p:cNvPr id="3" name="Text Placeholder 2"/>
          <p:cNvSpPr>
            <a:spLocks noGrp="1"/>
          </p:cNvSpPr>
          <p:nvPr>
            <p:ph type="body" sz="quarter" idx="11"/>
          </p:nvPr>
        </p:nvSpPr>
        <p:spPr>
          <a:xfrm>
            <a:off x="457200" y="1308707"/>
            <a:ext cx="8229599" cy="4748795"/>
          </a:xfrm>
        </p:spPr>
        <p:txBody>
          <a:bodyPr>
            <a:normAutofit/>
          </a:bodyPr>
          <a:lstStyle/>
          <a:p>
            <a:endParaRPr lang="en-US" sz="3200" dirty="0"/>
          </a:p>
          <a:p>
            <a:r>
              <a:rPr lang="en-US" sz="3200" b="0" dirty="0">
                <a:latin typeface="+mn-lt"/>
              </a:rPr>
              <a:t>Identify individuals with strong recruiting skills</a:t>
            </a:r>
          </a:p>
          <a:p>
            <a:r>
              <a:rPr lang="en-US" sz="3200" b="0" dirty="0">
                <a:latin typeface="+mn-lt"/>
              </a:rPr>
              <a:t>Craft your elevator speeches and marketing materials</a:t>
            </a:r>
          </a:p>
          <a:p>
            <a:r>
              <a:rPr lang="en-US" sz="3200" b="0" dirty="0">
                <a:latin typeface="+mn-lt"/>
              </a:rPr>
              <a:t>Use multiple recruitment tools</a:t>
            </a:r>
          </a:p>
          <a:p>
            <a:r>
              <a:rPr lang="en-US" sz="3200" b="0" dirty="0">
                <a:latin typeface="+mn-lt"/>
              </a:rPr>
              <a:t>Develop partners and maintain partnerships</a:t>
            </a:r>
          </a:p>
        </p:txBody>
      </p:sp>
    </p:spTree>
    <p:extLst>
      <p:ext uri="{BB962C8B-B14F-4D97-AF65-F5344CB8AC3E}">
        <p14:creationId xmlns:p14="http://schemas.microsoft.com/office/powerpoint/2010/main" val="124178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27</a:t>
            </a:fld>
            <a:endParaRPr lang="en-US"/>
          </a:p>
        </p:txBody>
      </p:sp>
    </p:spTree>
    <p:extLst>
      <p:ext uri="{BB962C8B-B14F-4D97-AF65-F5344CB8AC3E}">
        <p14:creationId xmlns:p14="http://schemas.microsoft.com/office/powerpoint/2010/main" val="210700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pPr algn="ctr">
              <a:spcBef>
                <a:spcPts val="0"/>
              </a:spcBef>
            </a:pPr>
            <a:r>
              <a:rPr lang="en-US" dirty="0"/>
              <a:t>SWFI Grantee Mailbox </a:t>
            </a:r>
          </a:p>
          <a:p>
            <a:pPr algn="ctr">
              <a:spcBef>
                <a:spcPts val="0"/>
              </a:spcBef>
            </a:pPr>
            <a:r>
              <a:rPr lang="en-US" dirty="0">
                <a:hlinkClick r:id="rId3"/>
              </a:rPr>
              <a:t>SWFI@dol.gov</a:t>
            </a:r>
            <a:r>
              <a:rPr lang="en-US" dirty="0"/>
              <a:t> </a:t>
            </a:r>
          </a:p>
          <a:p>
            <a:pPr algn="ctr"/>
            <a:r>
              <a:rPr lang="en-US" dirty="0"/>
              <a:t>To REACH YOUR FEDERAL PROJECT OFFICER, DOL NATIONAL OFFICE AND TECHNICAL ASSISTANCE PROVIDERS</a:t>
            </a:r>
          </a:p>
        </p:txBody>
      </p:sp>
    </p:spTree>
    <p:extLst>
      <p:ext uri="{BB962C8B-B14F-4D97-AF65-F5344CB8AC3E}">
        <p14:creationId xmlns:p14="http://schemas.microsoft.com/office/powerpoint/2010/main" val="3159824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29</a:t>
            </a:fld>
            <a:endParaRPr lang="en-US" dirty="0"/>
          </a:p>
        </p:txBody>
      </p:sp>
    </p:spTree>
    <p:extLst>
      <p:ext uri="{BB962C8B-B14F-4D97-AF65-F5344CB8AC3E}">
        <p14:creationId xmlns:p14="http://schemas.microsoft.com/office/powerpoint/2010/main" val="157258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normAutofit/>
          </a:bodyPr>
          <a:lstStyle/>
          <a:p>
            <a:r>
              <a:rPr lang="en-US" dirty="0"/>
              <a:t>Daniel Friend</a:t>
            </a:r>
          </a:p>
        </p:txBody>
      </p:sp>
      <p:sp>
        <p:nvSpPr>
          <p:cNvPr id="3" name="Text Placeholder 2"/>
          <p:cNvSpPr>
            <a:spLocks noGrp="1"/>
          </p:cNvSpPr>
          <p:nvPr>
            <p:ph type="body" sz="quarter" idx="15"/>
          </p:nvPr>
        </p:nvSpPr>
        <p:spPr/>
        <p:txBody>
          <a:bodyPr/>
          <a:lstStyle/>
          <a:p>
            <a:r>
              <a:rPr lang="en-US" dirty="0"/>
              <a:t>Lily Roberts</a:t>
            </a:r>
          </a:p>
        </p:txBody>
      </p:sp>
      <p:sp>
        <p:nvSpPr>
          <p:cNvPr id="4" name="Title 3"/>
          <p:cNvSpPr>
            <a:spLocks noGrp="1"/>
          </p:cNvSpPr>
          <p:nvPr>
            <p:ph type="title"/>
          </p:nvPr>
        </p:nvSpPr>
        <p:spPr/>
        <p:txBody>
          <a:bodyPr>
            <a:normAutofit fontScale="90000"/>
          </a:bodyPr>
          <a:lstStyle/>
          <a:p>
            <a:r>
              <a:rPr lang="en-US" dirty="0"/>
              <a:t>Monica A. Evans</a:t>
            </a:r>
          </a:p>
        </p:txBody>
      </p:sp>
      <p:sp>
        <p:nvSpPr>
          <p:cNvPr id="5" name="Text Placeholder 4"/>
          <p:cNvSpPr>
            <a:spLocks noGrp="1"/>
          </p:cNvSpPr>
          <p:nvPr>
            <p:ph type="body" sz="half" idx="2"/>
          </p:nvPr>
        </p:nvSpPr>
        <p:spPr/>
        <p:txBody>
          <a:bodyPr/>
          <a:lstStyle/>
          <a:p>
            <a:r>
              <a:rPr lang="en-US" dirty="0"/>
              <a:t>Workforce Analyst, H1-B Grants</a:t>
            </a:r>
          </a:p>
        </p:txBody>
      </p:sp>
      <p:pic>
        <p:nvPicPr>
          <p:cNvPr id="15" name="Picture Placeholder 13"/>
          <p:cNvPicPr>
            <a:picLocks noGrp="1" noChangeAspect="1"/>
          </p:cNvPicPr>
          <p:nvPr>
            <p:ph type="pic" sz="quarter" idx="10"/>
          </p:nvPr>
        </p:nvPicPr>
        <p:blipFill>
          <a:blip r:embed="rId3"/>
          <a:srcRect l="13636" r="13636"/>
          <a:stretch>
            <a:fillRect/>
          </a:stretch>
        </p:blipFill>
        <p:spPr>
          <a:xfrm>
            <a:off x="558941" y="265513"/>
            <a:ext cx="1193659" cy="1641281"/>
          </a:xfrm>
          <a:prstGeom prst="rect">
            <a:avLst/>
          </a:prstGeom>
        </p:spPr>
      </p:pic>
      <p:sp>
        <p:nvSpPr>
          <p:cNvPr id="7" name="Text Placeholder 6"/>
          <p:cNvSpPr>
            <a:spLocks noGrp="1"/>
          </p:cNvSpPr>
          <p:nvPr>
            <p:ph type="body" sz="half" idx="11"/>
          </p:nvPr>
        </p:nvSpPr>
        <p:spPr/>
        <p:txBody>
          <a:bodyPr>
            <a:normAutofit/>
          </a:bodyPr>
          <a:lstStyle/>
          <a:p>
            <a:r>
              <a:rPr lang="en-US" dirty="0"/>
              <a:t>ETA, Division of Strategic Investments</a:t>
            </a:r>
          </a:p>
          <a:p>
            <a:r>
              <a:rPr lang="en-US" dirty="0"/>
              <a:t>Washington, DC</a:t>
            </a:r>
          </a:p>
        </p:txBody>
      </p:sp>
      <p:sp>
        <p:nvSpPr>
          <p:cNvPr id="8" name="Text Placeholder 7"/>
          <p:cNvSpPr>
            <a:spLocks noGrp="1"/>
          </p:cNvSpPr>
          <p:nvPr>
            <p:ph type="body" sz="half" idx="12"/>
          </p:nvPr>
        </p:nvSpPr>
        <p:spPr/>
        <p:txBody>
          <a:bodyPr/>
          <a:lstStyle/>
          <a:p>
            <a:r>
              <a:rPr lang="en-US" dirty="0" err="1"/>
              <a:t>SWFI</a:t>
            </a:r>
            <a:r>
              <a:rPr lang="en-US" dirty="0"/>
              <a:t> TA Coach	</a:t>
            </a:r>
          </a:p>
        </p:txBody>
      </p:sp>
      <p:pic>
        <p:nvPicPr>
          <p:cNvPr id="14" name="Picture Placeholder 1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3636" r="13636"/>
          <a:stretch>
            <a:fillRect/>
          </a:stretch>
        </p:blipFill>
        <p:spPr>
          <a:xfrm>
            <a:off x="2297112" y="2138122"/>
            <a:ext cx="1193659" cy="1641281"/>
          </a:xfrm>
        </p:spPr>
      </p:pic>
      <p:sp>
        <p:nvSpPr>
          <p:cNvPr id="9" name="Text Placeholder 8"/>
          <p:cNvSpPr>
            <a:spLocks noGrp="1"/>
          </p:cNvSpPr>
          <p:nvPr>
            <p:ph type="body" sz="half" idx="14"/>
          </p:nvPr>
        </p:nvSpPr>
        <p:spPr/>
        <p:txBody>
          <a:bodyPr/>
          <a:lstStyle/>
          <a:p>
            <a:r>
              <a:rPr lang="en-US" dirty="0"/>
              <a:t>Mathematica Policy Research</a:t>
            </a:r>
          </a:p>
          <a:p>
            <a:r>
              <a:rPr lang="en-US" dirty="0"/>
              <a:t>Washington, DC</a:t>
            </a:r>
          </a:p>
        </p:txBody>
      </p:sp>
      <p:sp>
        <p:nvSpPr>
          <p:cNvPr id="11" name="Text Placeholder 10"/>
          <p:cNvSpPr>
            <a:spLocks noGrp="1"/>
          </p:cNvSpPr>
          <p:nvPr>
            <p:ph type="body" sz="half" idx="16"/>
          </p:nvPr>
        </p:nvSpPr>
        <p:spPr/>
        <p:txBody>
          <a:bodyPr/>
          <a:lstStyle/>
          <a:p>
            <a:r>
              <a:rPr lang="en-US" dirty="0"/>
              <a:t>Senior Researcher</a:t>
            </a:r>
          </a:p>
        </p:txBody>
      </p:sp>
      <p:pic>
        <p:nvPicPr>
          <p:cNvPr id="18" name="Picture Placeholder 1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58941" y="4096426"/>
            <a:ext cx="1287606" cy="1601998"/>
          </a:xfrm>
        </p:spPr>
      </p:pic>
      <p:sp>
        <p:nvSpPr>
          <p:cNvPr id="13" name="Text Placeholder 12"/>
          <p:cNvSpPr>
            <a:spLocks noGrp="1"/>
          </p:cNvSpPr>
          <p:nvPr>
            <p:ph type="body" sz="half" idx="18"/>
          </p:nvPr>
        </p:nvSpPr>
        <p:spPr/>
        <p:txBody>
          <a:bodyPr>
            <a:normAutofit/>
          </a:bodyPr>
          <a:lstStyle/>
          <a:p>
            <a:r>
              <a:rPr lang="en-US" dirty="0"/>
              <a:t>Mathematica Policy Research</a:t>
            </a:r>
          </a:p>
          <a:p>
            <a:r>
              <a:rPr lang="en-US" dirty="0"/>
              <a:t>Chicago, IL</a:t>
            </a:r>
          </a:p>
        </p:txBody>
      </p:sp>
    </p:spTree>
    <p:extLst>
      <p:ext uri="{BB962C8B-B14F-4D97-AF65-F5344CB8AC3E}">
        <p14:creationId xmlns:p14="http://schemas.microsoft.com/office/powerpoint/2010/main" val="21034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13218"/>
            <a:ext cx="7002379" cy="4654617"/>
          </a:xfrm>
        </p:spPr>
        <p:txBody>
          <a:bodyPr>
            <a:noAutofit/>
          </a:bodyPr>
          <a:lstStyle/>
          <a:p>
            <a:r>
              <a:rPr lang="en-US" dirty="0"/>
              <a:t>Describe best practices for recruiting participants to your </a:t>
            </a:r>
            <a:r>
              <a:rPr lang="en-US" dirty="0" err="1"/>
              <a:t>SWFI</a:t>
            </a:r>
            <a:r>
              <a:rPr lang="en-US" dirty="0"/>
              <a:t> program</a:t>
            </a:r>
          </a:p>
          <a:p>
            <a:r>
              <a:rPr lang="en-US" dirty="0"/>
              <a:t>Provide </a:t>
            </a:r>
            <a:r>
              <a:rPr lang="en-US" dirty="0" err="1"/>
              <a:t>SWFI</a:t>
            </a:r>
            <a:r>
              <a:rPr lang="en-US" dirty="0"/>
              <a:t> grantees the opportunity to ask questions about recruiting challenges and strategies</a:t>
            </a:r>
          </a:p>
          <a:p>
            <a:r>
              <a:rPr lang="en-US" dirty="0"/>
              <a:t>Provide next steps for requesting and receiving TA, especially on recruitment challenges and strategies</a:t>
            </a:r>
          </a:p>
        </p:txBody>
      </p:sp>
    </p:spTree>
    <p:extLst>
      <p:ext uri="{BB962C8B-B14F-4D97-AF65-F5344CB8AC3E}">
        <p14:creationId xmlns:p14="http://schemas.microsoft.com/office/powerpoint/2010/main" val="167889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032" y="1321765"/>
            <a:ext cx="7130716" cy="4118916"/>
          </a:xfrm>
        </p:spPr>
        <p:txBody>
          <a:bodyPr>
            <a:normAutofit lnSpcReduction="10000"/>
          </a:bodyPr>
          <a:lstStyle/>
          <a:p>
            <a:endParaRPr lang="en-US" dirty="0"/>
          </a:p>
          <a:p>
            <a:pPr>
              <a:lnSpc>
                <a:spcPct val="200000"/>
              </a:lnSpc>
            </a:pPr>
            <a:r>
              <a:rPr lang="en-US" dirty="0"/>
              <a:t>Recruitment tools</a:t>
            </a:r>
          </a:p>
          <a:p>
            <a:pPr>
              <a:lnSpc>
                <a:spcPct val="200000"/>
              </a:lnSpc>
            </a:pPr>
            <a:r>
              <a:rPr lang="en-US" dirty="0"/>
              <a:t>Developing and maintaining partnerships</a:t>
            </a:r>
          </a:p>
          <a:p>
            <a:pPr>
              <a:lnSpc>
                <a:spcPct val="200000"/>
              </a:lnSpc>
            </a:pPr>
            <a:r>
              <a:rPr lang="en-US" dirty="0"/>
              <a:t>Next steps</a:t>
            </a:r>
          </a:p>
          <a:p>
            <a:pPr>
              <a:lnSpc>
                <a:spcPct val="200000"/>
              </a:lnSpc>
            </a:pPr>
            <a:r>
              <a:rPr lang="en-US" dirty="0"/>
              <a:t>Questions</a:t>
            </a:r>
          </a:p>
          <a:p>
            <a:pPr lvl="1"/>
            <a:endParaRPr lang="en-US" dirty="0"/>
          </a:p>
        </p:txBody>
      </p:sp>
    </p:spTree>
    <p:extLst>
      <p:ext uri="{BB962C8B-B14F-4D97-AF65-F5344CB8AC3E}">
        <p14:creationId xmlns:p14="http://schemas.microsoft.com/office/powerpoint/2010/main" val="49090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8681" y="1292488"/>
            <a:ext cx="7772400" cy="1500187"/>
          </a:xfrm>
        </p:spPr>
        <p:txBody>
          <a:bodyPr>
            <a:normAutofit/>
          </a:bodyPr>
          <a:lstStyle/>
          <a:p>
            <a:pPr>
              <a:lnSpc>
                <a:spcPct val="85000"/>
              </a:lnSpc>
              <a:spcBef>
                <a:spcPct val="0"/>
              </a:spcBef>
            </a:pPr>
            <a:r>
              <a:rPr lang="en-US" sz="4400" dirty="0">
                <a:latin typeface="Franklin Gothic Medium" panose="020B0603020102020204" pitchFamily="34" charset="0"/>
                <a:cs typeface="Franklin Gothic Medium" panose="020B0603020102020204" pitchFamily="34" charset="0"/>
              </a:rPr>
              <a:t>Recruitment is hard!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506" y="2792675"/>
            <a:ext cx="5238750" cy="2857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1588" y="961982"/>
            <a:ext cx="7772400" cy="1500187"/>
          </a:xfrm>
        </p:spPr>
        <p:txBody>
          <a:bodyPr>
            <a:noAutofit/>
          </a:bodyPr>
          <a:lstStyle/>
          <a:p>
            <a:pPr>
              <a:lnSpc>
                <a:spcPct val="85000"/>
              </a:lnSpc>
              <a:spcBef>
                <a:spcPct val="0"/>
              </a:spcBef>
            </a:pPr>
            <a:r>
              <a:rPr lang="en-US" sz="3200" dirty="0">
                <a:latin typeface="Franklin Gothic Medium" panose="020B0603020102020204" pitchFamily="34" charset="0"/>
                <a:cs typeface="Franklin Gothic Medium" panose="020B0603020102020204" pitchFamily="34" charset="0"/>
              </a:rPr>
              <a:t>You need creative, flexible, and diverse recruitment strategies to be successful and combat recruitment challenges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55" y="2758005"/>
            <a:ext cx="2504113" cy="3393195"/>
          </a:xfrm>
          <a:prstGeom prst="rect">
            <a:avLst/>
          </a:prstGeom>
        </p:spPr>
      </p:pic>
    </p:spTree>
    <p:extLst>
      <p:ext uri="{BB962C8B-B14F-4D97-AF65-F5344CB8AC3E}">
        <p14:creationId xmlns:p14="http://schemas.microsoft.com/office/powerpoint/2010/main" val="115532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tools</a:t>
            </a:r>
          </a:p>
        </p:txBody>
      </p:sp>
      <p:sp>
        <p:nvSpPr>
          <p:cNvPr id="3" name="Text Placeholder 2"/>
          <p:cNvSpPr>
            <a:spLocks noGrp="1"/>
          </p:cNvSpPr>
          <p:nvPr>
            <p:ph type="body" sz="quarter" idx="11"/>
          </p:nvPr>
        </p:nvSpPr>
        <p:spPr>
          <a:xfrm>
            <a:off x="457200" y="1744133"/>
            <a:ext cx="8229599" cy="4581387"/>
          </a:xfrm>
        </p:spPr>
        <p:txBody>
          <a:bodyPr/>
          <a:lstStyle/>
          <a:p>
            <a:r>
              <a:rPr lang="en-US" dirty="0"/>
              <a:t>Outreach: </a:t>
            </a:r>
            <a:r>
              <a:rPr lang="en-US" b="0" dirty="0">
                <a:latin typeface="+mn-lt"/>
              </a:rPr>
              <a:t>Staff or volunteers seek out and interact </a:t>
            </a:r>
            <a:br>
              <a:rPr lang="en-US" b="0" dirty="0">
                <a:latin typeface="+mn-lt"/>
              </a:rPr>
            </a:br>
            <a:r>
              <a:rPr lang="en-US" b="0" dirty="0">
                <a:latin typeface="+mn-lt"/>
              </a:rPr>
              <a:t>with members of the target population in their own environment (e.g., partner events, churches, schools, social services, waiting rooms), and deliver recruitment messages. </a:t>
            </a:r>
          </a:p>
          <a:p>
            <a:r>
              <a:rPr lang="en-US" dirty="0"/>
              <a:t>Partner referrals: </a:t>
            </a:r>
            <a:r>
              <a:rPr lang="en-US" b="0" dirty="0">
                <a:latin typeface="+mn-lt"/>
              </a:rPr>
              <a:t>Partners deliver recruitment messages for specific services to members of your target population. </a:t>
            </a:r>
          </a:p>
          <a:p>
            <a:r>
              <a:rPr lang="en-US" dirty="0"/>
              <a:t>Word-of-mouth: </a:t>
            </a:r>
            <a:r>
              <a:rPr lang="en-US" b="0" dirty="0">
                <a:latin typeface="+mn-lt"/>
              </a:rPr>
              <a:t>Current program participants, staff, </a:t>
            </a:r>
            <a:br>
              <a:rPr lang="en-US" b="0" dirty="0">
                <a:latin typeface="+mn-lt"/>
              </a:rPr>
            </a:br>
            <a:r>
              <a:rPr lang="en-US" b="0" dirty="0">
                <a:latin typeface="+mn-lt"/>
              </a:rPr>
              <a:t>and partners engage friends, family members, and </a:t>
            </a:r>
            <a:br>
              <a:rPr lang="en-US" b="0" dirty="0">
                <a:latin typeface="+mn-lt"/>
              </a:rPr>
            </a:br>
            <a:r>
              <a:rPr lang="en-US" b="0" dirty="0">
                <a:latin typeface="+mn-lt"/>
              </a:rPr>
              <a:t>others they know to participate in </a:t>
            </a:r>
            <a:r>
              <a:rPr lang="en-US" b="0" dirty="0" err="1">
                <a:latin typeface="+mn-lt"/>
              </a:rPr>
              <a:t>SWFI</a:t>
            </a:r>
            <a:r>
              <a:rPr lang="en-US" b="0" dirty="0">
                <a:latin typeface="+mn-lt"/>
              </a:rPr>
              <a:t> services.</a:t>
            </a:r>
          </a:p>
          <a:p>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89735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do the recruiting?</a:t>
            </a:r>
          </a:p>
        </p:txBody>
      </p:sp>
      <p:sp>
        <p:nvSpPr>
          <p:cNvPr id="3" name="Text Placeholder 2"/>
          <p:cNvSpPr>
            <a:spLocks noGrp="1"/>
          </p:cNvSpPr>
          <p:nvPr>
            <p:ph type="body" sz="quarter" idx="11"/>
          </p:nvPr>
        </p:nvSpPr>
        <p:spPr>
          <a:xfrm>
            <a:off x="457200" y="1545193"/>
            <a:ext cx="8229599" cy="4306968"/>
          </a:xfrm>
        </p:spPr>
        <p:txBody>
          <a:bodyPr>
            <a:normAutofit fontScale="92500" lnSpcReduction="20000"/>
          </a:bodyPr>
          <a:lstStyle/>
          <a:p>
            <a:pPr marL="0" indent="0">
              <a:buNone/>
            </a:pPr>
            <a:endParaRPr lang="en-US" b="0" dirty="0">
              <a:solidFill>
                <a:schemeClr val="tx1"/>
              </a:solidFill>
              <a:latin typeface="+mn-lt"/>
            </a:endParaRPr>
          </a:p>
          <a:p>
            <a:pPr>
              <a:lnSpc>
                <a:spcPct val="150000"/>
              </a:lnSpc>
            </a:pPr>
            <a:r>
              <a:rPr lang="en-US" sz="3200" b="0" dirty="0">
                <a:solidFill>
                  <a:schemeClr val="tx1"/>
                </a:solidFill>
                <a:latin typeface="+mn-lt"/>
              </a:rPr>
              <a:t>Good at marketing</a:t>
            </a:r>
          </a:p>
          <a:p>
            <a:pPr>
              <a:lnSpc>
                <a:spcPct val="150000"/>
              </a:lnSpc>
            </a:pPr>
            <a:r>
              <a:rPr lang="en-US" sz="3200" b="0" dirty="0">
                <a:solidFill>
                  <a:schemeClr val="tx1"/>
                </a:solidFill>
                <a:latin typeface="+mn-lt"/>
              </a:rPr>
              <a:t>Out-going and tenacious</a:t>
            </a:r>
          </a:p>
          <a:p>
            <a:pPr>
              <a:lnSpc>
                <a:spcPct val="150000"/>
              </a:lnSpc>
            </a:pPr>
            <a:r>
              <a:rPr lang="en-US" sz="3200" b="0" dirty="0">
                <a:solidFill>
                  <a:schemeClr val="tx1"/>
                </a:solidFill>
                <a:latin typeface="+mn-lt"/>
              </a:rPr>
              <a:t>Strong knowledge of and connection to the community</a:t>
            </a:r>
          </a:p>
          <a:p>
            <a:pPr>
              <a:lnSpc>
                <a:spcPct val="150000"/>
              </a:lnSpc>
            </a:pPr>
            <a:r>
              <a:rPr lang="en-US" sz="3200" b="0" dirty="0">
                <a:solidFill>
                  <a:schemeClr val="tx1"/>
                </a:solidFill>
                <a:latin typeface="+mn-lt"/>
              </a:rPr>
              <a:t>Resemble your target population</a:t>
            </a:r>
            <a:endParaRPr lang="en-US" sz="3200" b="0" i="1" dirty="0">
              <a:solidFill>
                <a:schemeClr val="tx1"/>
              </a:solidFill>
              <a:latin typeface="+mn-lt"/>
            </a:endParaRPr>
          </a:p>
          <a:p>
            <a:pPr marL="0" indent="0">
              <a:buNone/>
            </a:pPr>
            <a:endParaRPr lang="en-US" b="0" dirty="0">
              <a:solidFill>
                <a:schemeClr val="tx1"/>
              </a:solidFill>
              <a:latin typeface="+mn-lt"/>
            </a:endParaRPr>
          </a:p>
        </p:txBody>
      </p:sp>
    </p:spTree>
    <p:extLst>
      <p:ext uri="{BB962C8B-B14F-4D97-AF65-F5344CB8AC3E}">
        <p14:creationId xmlns:p14="http://schemas.microsoft.com/office/powerpoint/2010/main" val="2744066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 - &amp;quot;Innovative Recruitment Strategies: Tools for Your Recruitment Toolbox&amp;quot;&quot;/&gt;&lt;property id=&quot;20307&quot; value=&quot;344&quot;/&gt;&lt;/object&gt;&lt;object type=&quot;3&quot; unique_id=&quot;10006&quot;&gt;&lt;property id=&quot;20148&quot; value=&quot;5&quot;/&gt;&lt;property id=&quot;20300&quot; value=&quot;Slide 3 - &amp;quot;Monica A. Evans&amp;quot;&quot;/&gt;&lt;property id=&quot;20307&quot; value=&quot;337&quot;/&gt;&lt;/object&gt;&lt;object type=&quot;3&quot; unique_id=&quot;10007&quot;&gt;&lt;property id=&quot;20148&quot; value=&quot;5&quot;/&gt;&lt;property id=&quot;20300&quot; value=&quot;Slide 1&quot;/&gt;&lt;property id=&quot;20307&quot; value=&quot;334&quot;/&gt;&lt;/object&gt;&lt;object type=&quot;3&quot; unique_id=&quot;10008&quot;&gt;&lt;property id=&quot;20148&quot; value=&quot;5&quot;/&gt;&lt;property id=&quot;20300&quot; value=&quot;Slide 4&quot;/&gt;&lt;property id=&quot;20307&quot; value=&quot;338&quot;/&gt;&lt;/object&gt;&lt;object type=&quot;3&quot; unique_id=&quot;10009&quot;&gt;&lt;property id=&quot;20148&quot; value=&quot;5&quot;/&gt;&lt;property id=&quot;20300&quot; value=&quot;Slide 5&quot;/&gt;&lt;property id=&quot;20307&quot; value=&quot;339&quot;/&gt;&lt;/object&gt;&lt;object type=&quot;3&quot; unique_id=&quot;10010&quot;&gt;&lt;property id=&quot;20148&quot; value=&quot;5&quot;/&gt;&lt;property id=&quot;20300&quot; value=&quot;Slide 6&quot;/&gt;&lt;property id=&quot;20307&quot; value=&quot;283&quot;/&gt;&lt;/object&gt;&lt;object type=&quot;3&quot; unique_id=&quot;10011&quot;&gt;&lt;property id=&quot;20148&quot; value=&quot;5&quot;/&gt;&lt;property id=&quot;20300&quot; value=&quot;Slide 7&quot;/&gt;&lt;property id=&quot;20307&quot; value=&quot;292&quot;/&gt;&lt;/object&gt;&lt;object type=&quot;3&quot; unique_id=&quot;10012&quot;&gt;&lt;property id=&quot;20148&quot; value=&quot;5&quot;/&gt;&lt;property id=&quot;20300&quot; value=&quot;Slide 8 - &amp;quot;Recruitment tools&amp;quot;&quot;/&gt;&lt;property id=&quot;20307&quot; value=&quot;317&quot;/&gt;&lt;/object&gt;&lt;object type=&quot;3&quot; unique_id=&quot;10013&quot;&gt;&lt;property id=&quot;20148&quot; value=&quot;5&quot;/&gt;&lt;property id=&quot;20300&quot; value=&quot;Slide 9 - &amp;quot;Who should do the recruiting?&amp;quot;&quot;/&gt;&lt;property id=&quot;20307&quot; value=&quot;325&quot;/&gt;&lt;/object&gt;&lt;object type=&quot;3&quot; unique_id=&quot;10016&quot;&gt;&lt;property id=&quot;20148&quot; value=&quot;5&quot;/&gt;&lt;property id=&quot;20300&quot; value=&quot;Slide 12 - &amp;quot;Recruitment tools:  Elevator speech&amp;quot;&quot;/&gt;&lt;property id=&quot;20307&quot; value=&quot;323&quot;/&gt;&lt;/object&gt;&lt;object type=&quot;3&quot; unique_id=&quot;10017&quot;&gt;&lt;property id=&quot;20148&quot; value=&quot;5&quot;/&gt;&lt;property id=&quot;20300&quot; value=&quot;Slide 13 - &amp;quot;Recruitment tools:  Passive recruitment&amp;quot;&quot;/&gt;&lt;property id=&quot;20307&quot; value=&quot;321&quot;/&gt;&lt;/object&gt;&lt;object type=&quot;3&quot; unique_id=&quot;10018&quot;&gt;&lt;property id=&quot;20148&quot; value=&quot;5&quot;/&gt;&lt;property id=&quot;20300&quot; value=&quot;Slide 14 - &amp;quot;Recruitment tools:  Tailoring materials&amp;quot;&quot;/&gt;&lt;property id=&quot;20307&quot; value=&quot;326&quot;/&gt;&lt;/object&gt;&lt;object type=&quot;3&quot; unique_id=&quot;10022&quot;&gt;&lt;property id=&quot;20148&quot; value=&quot;5&quot;/&gt;&lt;property id=&quot;20300&quot; value=&quot;Slide 18 - &amp;quot;Recruitment tools: Using data&amp;quot;&quot;/&gt;&lt;property id=&quot;20307&quot; value=&quot;322&quot;/&gt;&lt;/object&gt;&lt;object type=&quot;3&quot; unique_id=&quot;10023&quot;&gt;&lt;property id=&quot;20148&quot; value=&quot;5&quot;/&gt;&lt;property id=&quot;20300&quot; value=&quot;Slide 19 - &amp;quot;Recruitment tools&amp;quot;&quot;/&gt;&lt;property id=&quot;20307&quot; value=&quot;324&quot;/&gt;&lt;/object&gt;&lt;object type=&quot;3&quot; unique_id=&quot;10024&quot;&gt;&lt;property id=&quot;20148&quot; value=&quot;5&quot;/&gt;&lt;property id=&quot;20300&quot; value=&quot;Slide 20&quot;/&gt;&lt;property id=&quot;20307&quot; value=&quot;296&quot;/&gt;&lt;/object&gt;&lt;object type=&quot;3&quot; unique_id=&quot;10025&quot;&gt;&lt;property id=&quot;20148&quot; value=&quot;5&quot;/&gt;&lt;property id=&quot;20300&quot; value=&quot;Slide 21 - &amp;quot;Partners are key to success&amp;quot;&quot;/&gt;&lt;property id=&quot;20307&quot; value=&quot;298&quot;/&gt;&lt;/object&gt;&lt;object type=&quot;3&quot; unique_id=&quot;10026&quot;&gt;&lt;property id=&quot;20148&quot; value=&quot;5&quot;/&gt;&lt;property id=&quot;20300&quot; value=&quot;Slide 22 - &amp;quot;In-person meetings&amp;quot;&quot;/&gt;&lt;property id=&quot;20307&quot; value=&quot;310&quot;/&gt;&lt;/object&gt;&lt;object type=&quot;3&quot; unique_id=&quot;10027&quot;&gt;&lt;property id=&quot;20148&quot; value=&quot;5&quot;/&gt;&lt;property id=&quot;20300&quot; value=&quot;Slide 23 - &amp;quot;In-person meetings&amp;quot;&quot;/&gt;&lt;property id=&quot;20307&quot; value=&quot;312&quot;/&gt;&lt;/object&gt;&lt;object type=&quot;3&quot; unique_id=&quot;10028&quot;&gt;&lt;property id=&quot;20148&quot; value=&quot;5&quot;/&gt;&lt;property id=&quot;20300&quot; value=&quot;Slide 24 - &amp;quot;Nurturing partners&amp;quot;&quot;/&gt;&lt;property id=&quot;20307&quot; value=&quot;313&quot;/&gt;&lt;/object&gt;&lt;object type=&quot;3&quot; unique_id=&quot;10029&quot;&gt;&lt;property id=&quot;20148&quot; value=&quot;5&quot;/&gt;&lt;property id=&quot;20300&quot; value=&quot;Slide 25 - &amp;quot;Maintaining partnerships&amp;quot;&quot;/&gt;&lt;property id=&quot;20307&quot; value=&quot;314&quot;/&gt;&lt;/object&gt;&lt;object type=&quot;3&quot; unique_id=&quot;10030&quot;&gt;&lt;property id=&quot;20148&quot; value=&quot;5&quot;/&gt;&lt;property id=&quot;20300&quot; value=&quot;Slide 26 - &amp;quot;Pulling it all together&amp;quot;&quot;/&gt;&lt;property id=&quot;20307&quot; value=&quot;328&quot;/&gt;&lt;/object&gt;&lt;object type=&quot;3&quot; unique_id=&quot;10031&quot;&gt;&lt;property id=&quot;20148&quot; value=&quot;5&quot;/&gt;&lt;property id=&quot;20300&quot; value=&quot;Slide 27&quot;/&gt;&lt;property id=&quot;20307&quot; value=&quot;345&quot;/&gt;&lt;/object&gt;&lt;object type=&quot;3&quot; unique_id=&quot;10032&quot;&gt;&lt;property id=&quot;20148&quot; value=&quot;5&quot;/&gt;&lt;property id=&quot;20300&quot; value=&quot;Slide 28&quot;/&gt;&lt;property id=&quot;20307&quot; value=&quot;346&quot;/&gt;&lt;/object&gt;&lt;object type=&quot;3&quot; unique_id=&quot;10033&quot;&gt;&lt;property id=&quot;20148&quot; value=&quot;5&quot;/&gt;&lt;property id=&quot;20300&quot; value=&quot;Slide 29&quot;/&gt;&lt;property id=&quot;20307&quot; value=&quot;347&quot;/&gt;&lt;/object&gt;&lt;object type=&quot;3&quot; unique_id=&quot;10661&quot;&gt;&lt;property id=&quot;20148&quot; value=&quot;5&quot;/&gt;&lt;property id=&quot;20300&quot; value=&quot;Slide 10 - &amp;quot;How does your SWFI program recruit participants? (Check all that apply) &amp;quot;&quot;/&gt;&lt;property id=&quot;20307&quot; value=&quot;271&quot;/&gt;&lt;/object&gt;&lt;object type=&quot;3&quot; unique_id=&quot;10662&quot;&gt;&lt;property id=&quot;20148&quot; value=&quot;5&quot;/&gt;&lt;property id=&quot;20300&quot; value=&quot;Slide 11 - &amp;quot;Question  (please enter your response in the chat) &amp;quot;&quot;/&gt;&lt;property id=&quot;20307&quot; value=&quot;348&quot;/&gt;&lt;/object&gt;&lt;object type=&quot;3&quot; unique_id=&quot;10663&quot;&gt;&lt;property id=&quot;20148&quot; value=&quot;5&quot;/&gt;&lt;property id=&quot;20300&quot; value=&quot;Slide 15 - &amp;quot;How much of your recruitment is active? &amp;quot;&quot;/&gt;&lt;property id=&quot;20307&quot; value=&quot;349&quot;/&gt;&lt;/object&gt;&lt;object type=&quot;3&quot; unique_id=&quot;10664&quot;&gt;&lt;property id=&quot;20148&quot; value=&quot;5&quot;/&gt;&lt;property id=&quot;20300&quot; value=&quot;Slide 16 - &amp;quot;How much of your recruitment is passive?  &amp;quot;&quot;/&gt;&lt;property id=&quot;20307&quot; value=&quot;350&quot;/&gt;&lt;/object&gt;&lt;object type=&quot;3&quot; unique_id=&quot;10665&quot;&gt;&lt;property id=&quot;20148&quot; value=&quot;5&quot;/&gt;&lt;property id=&quot;20300&quot; value=&quot;Slide 17 - &amp;quot;Question  (please enter your response in the chat) &amp;quot;&quot;/&gt;&lt;property id=&quot;20307&quot; value=&quot;351&quot;/&gt;&lt;/object&gt;&lt;/object&gt;&lt;object type=&quot;8&quot; unique_id=&quot;10066&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template_FINAL.PPTX" id="{8D966E5D-0BA0-4B08-8593-B8DB7009F04A}" vid="{104710E9-DC8C-467A-888E-5E1288BD0321}"/>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7695C6D8FB447B5E88FA462271614" ma:contentTypeVersion="0" ma:contentTypeDescription="Create a new document." ma:contentTypeScope="" ma:versionID="14510920157d5e215507d67779269ce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62EC4-CAAC-4B7C-B6F4-6ECA73AA430F}">
  <ds:schemaRefs>
    <ds:schemaRef ds:uri="http://schemas.microsoft.com/sharepoint/v3/contenttype/forms"/>
  </ds:schemaRefs>
</ds:datastoreItem>
</file>

<file path=customXml/itemProps2.xml><?xml version="1.0" encoding="utf-8"?>
<ds:datastoreItem xmlns:ds="http://schemas.openxmlformats.org/officeDocument/2006/customXml" ds:itemID="{32AD10C7-A7EC-462E-A7CE-5141CCDCE5E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EFCE4C9-6B3A-4470-A2A2-DCDDAE2E3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pptEA9D.tmp</Template>
  <TotalTime>2298</TotalTime>
  <Words>896</Words>
  <Application>Microsoft Office PowerPoint</Application>
  <PresentationFormat>On-screen Show (4:3)</PresentationFormat>
  <Paragraphs>166</Paragraphs>
  <Slides>29</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Arial Black</vt:lpstr>
      <vt:lpstr>Arial Bold</vt:lpstr>
      <vt:lpstr>Calibri</vt:lpstr>
      <vt:lpstr>Franklin Gothic Medium</vt:lpstr>
      <vt:lpstr>Myriad Pro</vt:lpstr>
      <vt:lpstr>Myriad Pro Cond</vt:lpstr>
      <vt:lpstr>Webdings</vt:lpstr>
      <vt:lpstr>Wingdings</vt:lpstr>
      <vt:lpstr>Wingdings 2</vt:lpstr>
      <vt:lpstr>Wingdings 3</vt:lpstr>
      <vt:lpstr>Standard Slides</vt:lpstr>
      <vt:lpstr>Interactive Slides</vt:lpstr>
      <vt:lpstr>PowerPoint Presentation</vt:lpstr>
      <vt:lpstr>Innovative Recruitment Strategies: Tools for Your Recruitment Toolbox</vt:lpstr>
      <vt:lpstr>Monica A. Evans</vt:lpstr>
      <vt:lpstr>PowerPoint Presentation</vt:lpstr>
      <vt:lpstr>PowerPoint Presentation</vt:lpstr>
      <vt:lpstr>PowerPoint Presentation</vt:lpstr>
      <vt:lpstr>PowerPoint Presentation</vt:lpstr>
      <vt:lpstr>Recruitment tools</vt:lpstr>
      <vt:lpstr>Who should do the recruiting?</vt:lpstr>
      <vt:lpstr>How does your SWFI program recruit participants? (Check all that apply) </vt:lpstr>
      <vt:lpstr>Question  (please enter your response in the chat) </vt:lpstr>
      <vt:lpstr>Recruitment tools:  Elevator speech</vt:lpstr>
      <vt:lpstr>Recruitment tools:  Passive recruitment</vt:lpstr>
      <vt:lpstr>Recruitment tools:  Tailoring materials</vt:lpstr>
      <vt:lpstr>How much of your recruitment is active? </vt:lpstr>
      <vt:lpstr>How much of your recruitment is passive?  </vt:lpstr>
      <vt:lpstr>Question  (please enter your response in the chat) </vt:lpstr>
      <vt:lpstr>Recruitment tools: Using data</vt:lpstr>
      <vt:lpstr>Recruitment tools</vt:lpstr>
      <vt:lpstr>PowerPoint Presentation</vt:lpstr>
      <vt:lpstr>Partners are key to success</vt:lpstr>
      <vt:lpstr>In-person meetings</vt:lpstr>
      <vt:lpstr>In-person meetings</vt:lpstr>
      <vt:lpstr>Nurturing partners</vt:lpstr>
      <vt:lpstr>Maintaining partnerships</vt:lpstr>
      <vt:lpstr>Pulling it all together</vt:lpstr>
      <vt:lpstr>PowerPoint Presentation</vt:lpstr>
      <vt:lpstr>PowerPoint Presentation</vt:lpstr>
      <vt:lpstr>PowerPoint Presentation</vt:lpstr>
    </vt:vector>
  </TitlesOfParts>
  <Company>Mathematica,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Deepening the recruitment tools in your toolbox:</dc:title>
  <dc:creator>Daniel Friend</dc:creator>
  <cp:lastModifiedBy>Laura Casertano</cp:lastModifiedBy>
  <cp:revision>317</cp:revision>
  <cp:lastPrinted>2017-04-03T16:12:43Z</cp:lastPrinted>
  <dcterms:created xsi:type="dcterms:W3CDTF">2018-04-20T01:24:05Z</dcterms:created>
  <dcterms:modified xsi:type="dcterms:W3CDTF">2018-05-03T16:43:37Z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0x0101009527695C6D8FB447B5E88FA462271614</vt:lpwstr>
  </property>
</Properties>
</file>