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4" r:id="rId2"/>
  </p:sldMasterIdLst>
  <p:notesMasterIdLst>
    <p:notesMasterId r:id="rId4"/>
  </p:notesMasterIdLst>
  <p:handoutMasterIdLst>
    <p:handoutMasterId r:id="rId5"/>
  </p:handoutMasterIdLst>
  <p:sldIdLst>
    <p:sldId id="265" r:id="rId3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ander Hollister" initials="AH" lastIdx="2" clrIdx="0">
    <p:extLst>
      <p:ext uri="{19B8F6BF-5375-455C-9EA6-DF929625EA0E}">
        <p15:presenceInfo xmlns:p15="http://schemas.microsoft.com/office/powerpoint/2012/main" userId="S-1-5-21-484763869-796845957-839522115-36108" providerId="AD"/>
      </p:ext>
    </p:extLst>
  </p:cmAuthor>
  <p:cmAuthor id="2" name="Grace Roemer" initials="GR" lastIdx="2" clrIdx="1">
    <p:extLst>
      <p:ext uri="{19B8F6BF-5375-455C-9EA6-DF929625EA0E}">
        <p15:presenceInfo xmlns:p15="http://schemas.microsoft.com/office/powerpoint/2012/main" userId="S-1-5-21-484763869-796845957-839522115-1719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74130" autoAdjust="0"/>
  </p:normalViewPr>
  <p:slideViewPr>
    <p:cSldViewPr snapToGrid="0">
      <p:cViewPr varScale="1">
        <p:scale>
          <a:sx n="89" d="100"/>
          <a:sy n="89" d="100"/>
        </p:scale>
        <p:origin x="25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handoutMaster" Target="handoutMasters/handoutMaster1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A0D55DDE-3917-4901-92AF-59E92FE480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684D853-446C-400D-BB5C-5A7115C5FB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6ABDD-D2D6-4F12-B235-5864DADD7D11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F955A71-3EFA-4F85-B5BA-1296043AC8B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27B06FC-AF82-4E9D-9159-E4ABE3AE20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85A43-560A-4A5D-BF8F-2A65F4599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68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F352E-EFB9-4293-B898-44EA6B1BDEC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FA8AD-1908-4AF5-AB9B-4124F612F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64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FA8AD-1908-4AF5-AB9B-4124F612F9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53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 noChangeAspect="1"/>
          </p:cNvGrpSpPr>
          <p:nvPr userDrawn="1"/>
        </p:nvGrpSpPr>
        <p:grpSpPr>
          <a:xfrm>
            <a:off x="8023227" y="2924758"/>
            <a:ext cx="1120774" cy="3933242"/>
            <a:chOff x="8023226" y="2924758"/>
            <a:chExt cx="1120774" cy="3933242"/>
          </a:xfrm>
        </p:grpSpPr>
        <p:sp>
          <p:nvSpPr>
            <p:cNvPr id="8" name="Isosceles Triangle 7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Isosceles Triangle 8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0" name="Group 9"/>
          <p:cNvGrpSpPr>
            <a:grpSpLocks noChangeAspect="1"/>
          </p:cNvGrpSpPr>
          <p:nvPr userDrawn="1"/>
        </p:nvGrpSpPr>
        <p:grpSpPr>
          <a:xfrm rot="16200000" flipV="1">
            <a:off x="2158719" y="-2158721"/>
            <a:ext cx="1720507" cy="6037943"/>
            <a:chOff x="8150764" y="3372336"/>
            <a:chExt cx="993237" cy="3485664"/>
          </a:xfrm>
        </p:grpSpPr>
        <p:sp>
          <p:nvSpPr>
            <p:cNvPr id="11" name="Isosceles Triangle 10"/>
            <p:cNvSpPr/>
            <p:nvPr userDrawn="1"/>
          </p:nvSpPr>
          <p:spPr>
            <a:xfrm>
              <a:off x="8150764" y="3372336"/>
              <a:ext cx="993237" cy="3485663"/>
            </a:xfrm>
            <a:prstGeom prst="triangle">
              <a:avLst>
                <a:gd name="adj" fmla="val 100000"/>
              </a:avLst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Isosceles Triangle 11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121814"/>
            <a:ext cx="996650" cy="98398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4" y="4512774"/>
            <a:ext cx="2952750" cy="997405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3572635" y="4425123"/>
            <a:ext cx="45720" cy="1409699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6424486"/>
            <a:ext cx="1890650" cy="228857"/>
          </a:xfrm>
          <a:prstGeom prst="rect">
            <a:avLst/>
          </a:prstGeom>
        </p:spPr>
      </p:pic>
      <p:sp>
        <p:nvSpPr>
          <p:cNvPr id="17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591082" y="113503"/>
            <a:ext cx="2221861" cy="356956"/>
          </a:xfrm>
        </p:spPr>
        <p:txBody>
          <a:bodyPr anchor="ctr">
            <a:normAutofit/>
          </a:bodyPr>
          <a:lstStyle>
            <a:lvl1pPr marL="0" indent="0" algn="l">
              <a:buNone/>
              <a:defRPr sz="1200" spc="50" baseline="0">
                <a:solidFill>
                  <a:schemeClr val="bg1">
                    <a:alpha val="85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r>
              <a:rPr lang="en-US"/>
              <a:t>Month ##, 2017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11836"/>
            <a:ext cx="7772400" cy="2387600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9544" y="4425121"/>
            <a:ext cx="4798656" cy="1392508"/>
          </a:xfrm>
        </p:spPr>
        <p:txBody>
          <a:bodyPr vert="horz" lIns="182880" tIns="45720" rIns="91440" bIns="4572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lang="en-US" sz="2300" dirty="0"/>
            </a:lvl1pPr>
            <a:lvl2pPr marL="457200" indent="-182880">
              <a:buClr>
                <a:schemeClr val="accent1"/>
              </a:buClr>
              <a:defRPr sz="1800"/>
            </a:lvl2pPr>
            <a:lvl3pPr>
              <a:defRPr/>
            </a:lvl3pPr>
          </a:lstStyle>
          <a:p>
            <a:pPr marL="274320" lvl="0" indent="-274320">
              <a:buSzPct val="101000"/>
            </a:pPr>
            <a:r>
              <a:rPr lang="en-US" dirty="0"/>
              <a:t>Click to edit Master subtitle style</a:t>
            </a:r>
          </a:p>
          <a:p>
            <a:pPr marL="960120" lvl="1" indent="-274320">
              <a:buSzPct val="101000"/>
            </a:pPr>
            <a:r>
              <a:rPr lang="en-US" dirty="0"/>
              <a:t>If a note is needed, list here</a:t>
            </a:r>
          </a:p>
        </p:txBody>
      </p:sp>
    </p:spTree>
    <p:extLst>
      <p:ext uri="{BB962C8B-B14F-4D97-AF65-F5344CB8AC3E}">
        <p14:creationId xmlns:p14="http://schemas.microsoft.com/office/powerpoint/2010/main" val="409603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Your Moderator: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4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Moderator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=""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2483665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989782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4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=""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2483665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86830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1769289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=""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1769290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190999" y="4115207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=""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827006" y="4115208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33013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04212" y="1550215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=""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2289150" y="1550214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603599" y="3169261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=""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788538" y="3169260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5F412FA4-B02E-44E6-8B54-8C543AF125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041624" y="4788307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="" xmlns:a16="http://schemas.microsoft.com/office/drawing/2014/main" id="{681D4FF5-6288-4D27-802B-1F68F7152C8A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1226563" y="4788306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47777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2102"/>
            <a:ext cx="7955280" cy="4614863"/>
          </a:xfrm>
        </p:spPr>
        <p:txBody>
          <a:bodyPr anchor="ctr"/>
          <a:lstStyle>
            <a:lvl1pPr marL="274320" indent="-274320">
              <a:buSzPct val="130000"/>
              <a:buFont typeface="Wingdings 2" panose="05020102010507070707" pitchFamily="18" charset="2"/>
              <a:buChar char="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EFF1AEB-41C4-4F09-A84E-76A8A2E5FB0C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Today’s Objectives:</a:t>
            </a:r>
            <a:endParaRPr lang="en-US" sz="3400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3A1BC28C-8AF2-4940-BDB9-E673A86117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2824" y="365126"/>
            <a:ext cx="2206570" cy="109537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39BDA01-EE61-49D4-8FAA-01389FC14AC8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876249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ies 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1" y="365126"/>
            <a:ext cx="7110730" cy="10515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C748CE21-7AFE-4E43-95C7-CE54C7F8E328}"/>
              </a:ext>
            </a:extLst>
          </p:cNvPr>
          <p:cNvGrpSpPr/>
          <p:nvPr userDrawn="1"/>
        </p:nvGrpSpPr>
        <p:grpSpPr>
          <a:xfrm>
            <a:off x="408973" y="0"/>
            <a:ext cx="796952" cy="1591228"/>
            <a:chOff x="628648" y="-1"/>
            <a:chExt cx="1019624" cy="1591228"/>
          </a:xfrm>
          <a:effectLst>
            <a:outerShdw blurRad="50800" dist="25400" dir="8100000" algn="tr" rotWithShape="0">
              <a:prstClr val="black">
                <a:alpha val="30000"/>
              </a:prstClr>
            </a:outerShdw>
          </a:effectLst>
        </p:grpSpPr>
        <p:sp>
          <p:nvSpPr>
            <p:cNvPr id="8" name="Pentagon 3">
              <a:extLst>
                <a:ext uri="{FF2B5EF4-FFF2-40B4-BE49-F238E27FC236}">
                  <a16:creationId xmlns="" xmlns:a16="http://schemas.microsoft.com/office/drawing/2014/main" id="{66EF78EF-7007-4AD8-B0B0-9D842402A112}"/>
                </a:ext>
              </a:extLst>
            </p:cNvPr>
            <p:cNvSpPr/>
            <p:nvPr userDrawn="1"/>
          </p:nvSpPr>
          <p:spPr>
            <a:xfrm rot="5400000">
              <a:off x="342847" y="285802"/>
              <a:ext cx="1591227" cy="1019623"/>
            </a:xfrm>
            <a:prstGeom prst="homePlate">
              <a:avLst>
                <a:gd name="adj" fmla="val 44467"/>
              </a:avLst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" name="Pentagon 3">
              <a:extLst>
                <a:ext uri="{FF2B5EF4-FFF2-40B4-BE49-F238E27FC236}">
                  <a16:creationId xmlns="" xmlns:a16="http://schemas.microsoft.com/office/drawing/2014/main" id="{D523D052-BBAD-4207-B109-48CB7A77CC9E}"/>
                </a:ext>
              </a:extLst>
            </p:cNvPr>
            <p:cNvSpPr/>
            <p:nvPr userDrawn="1"/>
          </p:nvSpPr>
          <p:spPr>
            <a:xfrm rot="5400000">
              <a:off x="430116" y="198531"/>
              <a:ext cx="1416687" cy="1019623"/>
            </a:xfrm>
            <a:prstGeom prst="homePlate">
              <a:avLst>
                <a:gd name="adj" fmla="val 41756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3000">
                  <a:srgbClr val="F1F1F1"/>
                </a:gs>
                <a:gs pos="25000">
                  <a:schemeClr val="bg1">
                    <a:lumMod val="95000"/>
                  </a:schemeClr>
                </a:gs>
                <a:gs pos="6000">
                  <a:schemeClr val="bg1">
                    <a:lumMod val="85000"/>
                  </a:schemeClr>
                </a:gs>
                <a:gs pos="77000">
                  <a:srgbClr val="E3E3E3"/>
                </a:gs>
                <a:gs pos="97345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 w="2540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85000">
                    <a:schemeClr val="accent4">
                      <a:lumMod val="60000"/>
                      <a:lumOff val="40000"/>
                    </a:schemeClr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0" name="Text Placeholder 3">
            <a:extLst>
              <a:ext uri="{FF2B5EF4-FFF2-40B4-BE49-F238E27FC236}">
                <a16:creationId xmlns="" xmlns:a16="http://schemas.microsoft.com/office/drawing/2014/main" id="{121EAC3E-DB16-448B-9877-1345E9FF81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9425" y="528805"/>
            <a:ext cx="921646" cy="804862"/>
          </a:xfrm>
        </p:spPr>
        <p:txBody>
          <a:bodyPr tIns="73152">
            <a:normAutofit/>
          </a:bodyPr>
          <a:lstStyle>
            <a:lvl1pPr marL="0" indent="0" algn="ctr">
              <a:buNone/>
              <a:defRPr lang="en-US" sz="4000" b="1" i="0" kern="1200" cap="small" spc="40" baseline="0" dirty="0" smtClean="0">
                <a:ln w="15875">
                  <a:gradFill flip="none" rotWithShape="1">
                    <a:gsLst>
                      <a:gs pos="0">
                        <a:schemeClr val="accent2"/>
                      </a:gs>
                      <a:gs pos="100000">
                        <a:schemeClr val="accent5"/>
                      </a:gs>
                    </a:gsLst>
                    <a:lin ang="16200000" scaled="1"/>
                    <a:tileRect/>
                  </a:gradFill>
                </a:ln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46000">
                      <a:schemeClr val="accent2">
                        <a:lumMod val="95000"/>
                        <a:lumOff val="5000"/>
                      </a:schemeClr>
                    </a:gs>
                    <a:gs pos="100000">
                      <a:schemeClr val="accent2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innerShdw blurRad="101600" dist="76200" dir="18900000">
                    <a:prstClr val="black">
                      <a:alpha val="30000"/>
                    </a:prstClr>
                  </a:innerShdw>
                </a:effectLst>
                <a:latin typeface="+mj-lt"/>
                <a:ea typeface="+mj-ea"/>
                <a:cs typeface="Impact" panose="020B080603090205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05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2026" y="4800600"/>
            <a:ext cx="6724083" cy="566738"/>
          </a:xfrm>
        </p:spPr>
        <p:txBody>
          <a:bodyPr anchor="b">
            <a:normAutofit/>
          </a:bodyPr>
          <a:lstStyle>
            <a:lvl1pPr marL="457200" indent="-457200" algn="r">
              <a:buClr>
                <a:srgbClr val="7A232E"/>
              </a:buClr>
              <a:buFont typeface="Wingdings" panose="05000000000000000000" pitchFamily="2" charset="2"/>
              <a:buChar char="Ø"/>
              <a:defRPr sz="3200" b="0" spc="40" baseline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62026" y="1076327"/>
            <a:ext cx="6724650" cy="29622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Type quote here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962026" y="5398237"/>
            <a:ext cx="6724083" cy="354865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1" y="729118"/>
            <a:ext cx="962025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 rot="10800000">
            <a:off x="7686675" y="2155826"/>
            <a:ext cx="971550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43D77594-847C-4D9F-8E9C-BA000729C35F}"/>
              </a:ext>
            </a:extLst>
          </p:cNvPr>
          <p:cNvSpPr/>
          <p:nvPr userDrawn="1"/>
        </p:nvSpPr>
        <p:spPr>
          <a:xfrm rot="5400000">
            <a:off x="4311972" y="1309431"/>
            <a:ext cx="27432" cy="6720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15039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al Langu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61B4496C-42F2-4A52-9C95-651EE6720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25" y="693411"/>
            <a:ext cx="2343150" cy="76153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90526" y="1756800"/>
            <a:ext cx="8307704" cy="3251942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95000"/>
              </a:lnSpc>
              <a:spcBef>
                <a:spcPts val="1000"/>
              </a:spcBef>
              <a:buNone/>
              <a:defRPr sz="2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This slide format is to draw attention to precise legal language.  Place legal language here.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543174" y="1064170"/>
            <a:ext cx="6155055" cy="35486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4768B8A7-EB81-4FD2-82D4-E645AB5DA130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0A81F1B3-A836-409F-B9E6-2E2CAEB1F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4101" y="119319"/>
            <a:ext cx="6374129" cy="862470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Section name / Title / Reference Info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="" xmlns:a16="http://schemas.microsoft.com/office/drawing/2014/main" id="{73153095-E629-4333-A9E6-44B7EAB756CC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390527" y="5095875"/>
            <a:ext cx="7905749" cy="119710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If needed, include a callout note about the legal language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8294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1893" y="1120348"/>
            <a:ext cx="4032473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92608" indent="0">
              <a:spcBef>
                <a:spcPts val="600"/>
              </a:spcBef>
              <a:spcAft>
                <a:spcPts val="200"/>
              </a:spcAft>
              <a:buNone/>
              <a:defRPr sz="1400" i="1">
                <a:solidFill>
                  <a:schemeClr val="accent3">
                    <a:lumMod val="75000"/>
                    <a:lumOff val="25000"/>
                  </a:schemeClr>
                </a:solidFill>
              </a:defRPr>
            </a:lvl2pPr>
            <a:lvl3pPr marL="576072" indent="-27432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sz="1300" u="sng">
                <a:solidFill>
                  <a:schemeClr val="accent6"/>
                </a:solidFill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lvl="1"/>
            <a:r>
              <a:rPr lang="en-US" dirty="0"/>
              <a:t>Details about resource listed here.</a:t>
            </a:r>
          </a:p>
          <a:p>
            <a:pPr lvl="2"/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95824" y="1120348"/>
            <a:ext cx="4032504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lang="en-US" sz="1400" i="1" kern="1200" dirty="0">
                <a:solidFill>
                  <a:schemeClr val="accent3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87502" indent="-28575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lang="en-US" sz="1300" u="sng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marL="560070" lvl="1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Details about resource listed here.</a:t>
            </a:r>
          </a:p>
          <a:p>
            <a:pPr marL="587502" lvl="2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8" y="1003986"/>
            <a:ext cx="45720" cy="585216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4" y="-357680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89D9F95-E05B-461F-9AB6-FCC469E64AE0}"/>
              </a:ext>
            </a:extLst>
          </p:cNvPr>
          <p:cNvSpPr txBox="1"/>
          <p:nvPr userDrawn="1"/>
        </p:nvSpPr>
        <p:spPr>
          <a:xfrm>
            <a:off x="1309817" y="365126"/>
            <a:ext cx="6880779" cy="6163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sz="3400" dirty="0"/>
              <a:t>Resources: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3C7C2AD0-E385-4C6D-9FC1-7C6479504B69}"/>
              </a:ext>
            </a:extLst>
          </p:cNvPr>
          <p:cNvSpPr txBox="1"/>
          <p:nvPr userDrawn="1"/>
        </p:nvSpPr>
        <p:spPr>
          <a:xfrm>
            <a:off x="2509080" y="205947"/>
            <a:ext cx="1318054" cy="94735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>
              <a:lnSpc>
                <a:spcPct val="85000"/>
              </a:lnSpc>
            </a:pPr>
            <a:r>
              <a:rPr lang="en-US" sz="6600" dirty="0">
                <a:solidFill>
                  <a:schemeClr val="bg1">
                    <a:lumMod val="75000"/>
                  </a:schemeClr>
                </a:solidFill>
                <a:sym typeface="Webdings" panose="05030102010509060703" pitchFamily="18" charset="2"/>
              </a:rPr>
              <a:t></a:t>
            </a:r>
            <a:endParaRPr lang="en-US" sz="6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A246DD3-D6C3-4914-8E87-5DA06C7256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30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95826" y="1190625"/>
            <a:ext cx="3697604" cy="5165726"/>
          </a:xfrm>
        </p:spPr>
        <p:txBody>
          <a:bodyPr anchor="ctr"/>
          <a:lstStyle>
            <a:lvl1pPr marL="0" indent="0">
              <a:spcBef>
                <a:spcPts val="3000"/>
              </a:spcBef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365760" indent="0">
              <a:spcBef>
                <a:spcPts val="300"/>
              </a:spcBef>
              <a:buNone/>
              <a:defRPr sz="1600" i="1"/>
            </a:lvl2pPr>
            <a:lvl3pPr marL="365760" indent="0">
              <a:spcBef>
                <a:spcPts val="400"/>
              </a:spcBef>
              <a:buFontTx/>
              <a:buNone/>
              <a:defRPr sz="1400" b="1">
                <a:solidFill>
                  <a:schemeClr val="tx1"/>
                </a:solidFill>
              </a:defRPr>
            </a:lvl3pPr>
            <a:lvl4pPr marL="914400" indent="-274320">
              <a:spcBef>
                <a:spcPts val="12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300" i="1">
                <a:solidFill>
                  <a:schemeClr val="accent1"/>
                </a:solidFill>
              </a:defRPr>
            </a:lvl4pPr>
            <a:lvl5pPr marL="914400" indent="-274320">
              <a:spcBef>
                <a:spcPts val="200"/>
              </a:spcBef>
              <a:buClr>
                <a:schemeClr val="accent2"/>
              </a:buClr>
              <a:buSzPct val="120000"/>
              <a:buFont typeface="Wingdings" panose="05000000000000000000" pitchFamily="2" charset="2"/>
              <a:buChar char=""/>
              <a:defRPr sz="1300" b="0" i="0" spc="50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  <a:p>
            <a:pPr lvl="4"/>
            <a:r>
              <a:rPr lang="en-US" dirty="0"/>
              <a:t>Phone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E098955-8651-419E-86A8-56788A65E26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Contact Information:</a:t>
            </a:r>
            <a:endParaRPr lang="en-US" sz="3400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184F4F1A-CF95-4957-953C-C908BBDF28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285" y="2543615"/>
            <a:ext cx="2974602" cy="138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36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975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41E19837-98EC-4FB4-8EB6-9858802534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1469" y="2270681"/>
            <a:ext cx="7180494" cy="1590924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A3F84F2E-6236-45E4-BF4A-77147E5794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481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mplate Informa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40">
            <a:extLst>
              <a:ext uri="{FF2B5EF4-FFF2-40B4-BE49-F238E27FC236}">
                <a16:creationId xmlns="" xmlns:a16="http://schemas.microsoft.com/office/drawing/2014/main" id="{8D146980-D8A2-4012-978A-9289360E76CE}"/>
              </a:ext>
            </a:extLst>
          </p:cNvPr>
          <p:cNvCxnSpPr>
            <a:cxnSpLocks/>
          </p:cNvCxnSpPr>
          <p:nvPr userDrawn="1"/>
        </p:nvCxnSpPr>
        <p:spPr>
          <a:xfrm>
            <a:off x="4568467" y="5377715"/>
            <a:ext cx="4572000" cy="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 userDrawn="1"/>
        </p:nvSpPr>
        <p:spPr>
          <a:xfrm>
            <a:off x="0" y="3981454"/>
            <a:ext cx="4429402" cy="29527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100000">
                <a:schemeClr val="accent2">
                  <a:lumMod val="97000"/>
                  <a:lumOff val="3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4" name="Rectangle 33"/>
          <p:cNvSpPr/>
          <p:nvPr userDrawn="1"/>
        </p:nvSpPr>
        <p:spPr>
          <a:xfrm>
            <a:off x="0" y="5513223"/>
            <a:ext cx="4429402" cy="2952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100000">
                <a:schemeClr val="accent1">
                  <a:lumMod val="97000"/>
                  <a:lumOff val="3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695825" y="1480004"/>
            <a:ext cx="4297680" cy="51911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Beyond</a:t>
            </a:r>
            <a:r>
              <a:rPr lang="en-US" sz="2000" b="1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US" sz="2000" b="1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offerings,</a:t>
            </a:r>
          </a:p>
          <a:p>
            <a:pPr marL="0" indent="0"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US" sz="1150" b="0" baseline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150" b="0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n-US" sz="1150" b="0" baseline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template contains a set of custom slides built to help you prepare your presentation.  Included are: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Your Moderator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Speaker </a:t>
            </a: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Slide choices</a:t>
            </a: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Where Are You?  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000" b="0" i="1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(location slide)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Today’s Objectives</a:t>
            </a: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Series Set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Quote</a:t>
            </a:r>
          </a:p>
          <a:p>
            <a:pPr marL="0" indent="0"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1500" b="1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 &amp; Name / Occupation / Org boxes:</a:t>
            </a:r>
            <a:endParaRPr lang="en-US" sz="1500" b="1" baseline="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40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1050" baseline="0" dirty="0">
                <a:latin typeface="Arial" panose="020B0604020202020204" pitchFamily="34" charset="0"/>
                <a:cs typeface="Arial" panose="020B0604020202020204" pitchFamily="34" charset="0"/>
              </a:rPr>
              <a:t>works like a multi-level bulleted list</a:t>
            </a: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.  Use </a:t>
            </a:r>
            <a:r>
              <a:rPr lang="en-US" sz="1050" baseline="0" dirty="0">
                <a:latin typeface="Arial" panose="020B0604020202020204" pitchFamily="34" charset="0"/>
                <a:cs typeface="Arial" panose="020B0604020202020204" pitchFamily="34" charset="0"/>
              </a:rPr>
              <a:t>the list level buttons on your “Home” tab to</a:t>
            </a: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change formatting levels.</a:t>
            </a:r>
            <a:endParaRPr lang="en-US" sz="105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7084799" y="4562932"/>
            <a:ext cx="1734243" cy="644333"/>
            <a:chOff x="6721200" y="5603662"/>
            <a:chExt cx="1296075" cy="481538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6721200" y="5603662"/>
              <a:ext cx="881689" cy="481538"/>
              <a:chOff x="6721200" y="5603662"/>
              <a:chExt cx="881689" cy="481538"/>
            </a:xfrm>
          </p:grpSpPr>
          <p:pic>
            <p:nvPicPr>
              <p:cNvPr id="4" name="Picture 3"/>
              <p:cNvPicPr>
                <a:picLocks noChangeAspect="1"/>
              </p:cNvPicPr>
              <p:nvPr userDrawn="1"/>
            </p:nvPicPr>
            <p:blipFill>
              <a:blip r:embed="rId2"/>
              <a:stretch>
                <a:fillRect/>
              </a:stretch>
            </p:blipFill>
            <p:spPr>
              <a:xfrm>
                <a:off x="6721200" y="5603662"/>
                <a:ext cx="881689" cy="481538"/>
              </a:xfrm>
              <a:prstGeom prst="rect">
                <a:avLst/>
              </a:prstGeom>
            </p:spPr>
          </p:pic>
          <p:sp>
            <p:nvSpPr>
              <p:cNvPr id="5" name="Rectangle 4"/>
              <p:cNvSpPr/>
              <p:nvPr userDrawn="1"/>
            </p:nvSpPr>
            <p:spPr>
              <a:xfrm>
                <a:off x="7236000" y="5644800"/>
                <a:ext cx="366889" cy="178031"/>
              </a:xfrm>
              <a:prstGeom prst="rect">
                <a:avLst/>
              </a:prstGeom>
              <a:solidFill>
                <a:srgbClr val="FFC000">
                  <a:alpha val="10000"/>
                </a:srgbClr>
              </a:solidFill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17" name="Left Arrow 16"/>
            <p:cNvSpPr/>
            <p:nvPr userDrawn="1"/>
          </p:nvSpPr>
          <p:spPr>
            <a:xfrm>
              <a:off x="7642875" y="5644800"/>
              <a:ext cx="374400" cy="178031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8" name="Rectangle 27"/>
          <p:cNvSpPr/>
          <p:nvPr userDrawn="1"/>
        </p:nvSpPr>
        <p:spPr>
          <a:xfrm>
            <a:off x="5040000" y="1"/>
            <a:ext cx="278130" cy="13763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Rectangle 26"/>
          <p:cNvSpPr/>
          <p:nvPr userDrawn="1"/>
        </p:nvSpPr>
        <p:spPr>
          <a:xfrm>
            <a:off x="4429402" y="1376381"/>
            <a:ext cx="278130" cy="54816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TextBox 6"/>
          <p:cNvSpPr txBox="1"/>
          <p:nvPr userDrawn="1"/>
        </p:nvSpPr>
        <p:spPr>
          <a:xfrm>
            <a:off x="91737" y="1480006"/>
            <a:ext cx="4337666" cy="53522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use</a:t>
            </a:r>
            <a:r>
              <a:rPr lang="en-US" sz="2000" b="1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template: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When creating a new slide, click the arrow under the “New Slide” button.  This will display the template master slides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available.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the layout you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need from the list.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Likewise, to </a:t>
            </a:r>
            <a:r>
              <a:rPr lang="en-US" sz="1050" b="0" i="1" baseline="0" dirty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template master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of an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existing slide, click the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Layout”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button right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next 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the “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New Slide” button.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General Template Notes:</a:t>
            </a:r>
          </a:p>
          <a:p>
            <a:pPr marL="91440" lvl="0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800" b="0" u="none" spc="60" baseline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</a:t>
            </a:r>
            <a:r>
              <a:rPr lang="en-US" sz="1800" b="1" u="none" spc="60" baseline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u="sng" spc="60" baseline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DO </a:t>
            </a:r>
            <a:r>
              <a:rPr lang="en-US" sz="1800" b="1" u="sng" spc="60" baseline="0" dirty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NOT</a:t>
            </a:r>
            <a:r>
              <a:rPr lang="en-US" sz="1800" b="1" u="none" spc="60" baseline="0" dirty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:</a:t>
            </a:r>
          </a:p>
          <a:p>
            <a:pPr marL="45720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ý"/>
              <a:tabLst/>
              <a:defRPr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Space out your bullets using the “enter” key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.  Please note if a spacing adjustment is required.</a:t>
            </a:r>
            <a:endParaRPr lang="en-US" sz="105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1714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ý"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Type any titles in all uppercase or with caps lock on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, as formatting is automatic. Type using standard title caps.</a:t>
            </a:r>
          </a:p>
          <a:p>
            <a:pPr marL="457200" lvl="1" indent="-1714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ý"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Change heading alignment </a:t>
            </a:r>
            <a:r>
              <a:rPr lang="en-US" sz="1050" b="1" baseline="0">
                <a:latin typeface="Arial" panose="020B0604020202020204" pitchFamily="34" charset="0"/>
                <a:cs typeface="Arial" panose="020B0604020202020204" pitchFamily="34" charset="0"/>
              </a:rPr>
              <a:t>or location for standard content slide material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144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800" b="0" u="none" kern="1200" spc="60" baseline="0">
                <a:solidFill>
                  <a:srgbClr val="92D050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</a:t>
            </a:r>
            <a:r>
              <a:rPr kumimoji="0" lang="en-US" sz="1800" b="1" i="0" u="none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sng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DO</a:t>
            </a:r>
            <a:r>
              <a:rPr kumimoji="0" lang="en-US" sz="1800" b="1" i="0" u="none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:</a:t>
            </a:r>
          </a:p>
          <a:p>
            <a:pPr marL="45720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72AF2F"/>
              </a:buClr>
              <a:buSzTx/>
              <a:buFont typeface="Wingdings" panose="05000000000000000000" pitchFamily="2" charset="2"/>
              <a:buChar char="þ"/>
              <a:tabLst/>
              <a:defRPr/>
            </a:pPr>
            <a:r>
              <a:rPr kumimoji="0" 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Reference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your graphics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 Add a note at the top of the “Slide notes” section that indicates where your graphic </a:t>
            </a: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originated.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Note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that any graphics not referenced or in violation of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 Copyright Law, Title 17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 be replaced to ensure your protection.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8799" y="88691"/>
            <a:ext cx="3245631" cy="110281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l"/>
            <a:r>
              <a:rPr lang="en-US" sz="1400" i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slide contains information on how to use </a:t>
            </a: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template, and is hidden. </a:t>
            </a:r>
          </a:p>
          <a:p>
            <a:pPr algn="l">
              <a:spcBef>
                <a:spcPts val="300"/>
              </a:spcBef>
            </a:pP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 is not a part of </a:t>
            </a:r>
            <a:b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presentation.</a:t>
            </a:r>
            <a:endParaRPr lang="en-US" sz="1400" i="1" kern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376381"/>
            <a:ext cx="9144000" cy="0"/>
          </a:xfrm>
          <a:prstGeom prst="line">
            <a:avLst/>
          </a:prstGeom>
          <a:ln w="1016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7084800" y="2286069"/>
            <a:ext cx="1619719" cy="16205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1" indent="-17145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Legal Language</a:t>
            </a:r>
            <a:endParaRPr lang="en-US" sz="1100" b="0" baseline="0"/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Poll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Save the Date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Questions</a:t>
            </a:r>
            <a:endParaRPr lang="en-US" sz="1100" b="0" baseline="0" dirty="0"/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Resources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Contact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Thank You</a:t>
            </a:r>
            <a:endParaRPr lang="en-US" sz="1100" b="0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5040000" y="2252580"/>
            <a:ext cx="336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5040000" y="3766530"/>
            <a:ext cx="336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="" xmlns:a16="http://schemas.microsoft.com/office/drawing/2014/main" id="{54EBE4A4-93BC-4F5F-96D7-3EB1B9477815}"/>
              </a:ext>
            </a:extLst>
          </p:cNvPr>
          <p:cNvGrpSpPr/>
          <p:nvPr userDrawn="1"/>
        </p:nvGrpSpPr>
        <p:grpSpPr>
          <a:xfrm>
            <a:off x="5101095" y="5519741"/>
            <a:ext cx="3776420" cy="1204516"/>
            <a:chOff x="9823451" y="-913608"/>
            <a:chExt cx="3776420" cy="1204516"/>
          </a:xfrm>
        </p:grpSpPr>
        <p:sp>
          <p:nvSpPr>
            <p:cNvPr id="23" name="TextBox 22"/>
            <p:cNvSpPr txBox="1"/>
            <p:nvPr userDrawn="1"/>
          </p:nvSpPr>
          <p:spPr>
            <a:xfrm>
              <a:off x="11200962" y="-833368"/>
              <a:ext cx="2398909" cy="1044036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1200" b="1" i="0" spc="4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Don’t delete </a:t>
              </a:r>
              <a:r>
                <a:rPr lang="en-US" sz="1200" b="1" i="0" spc="4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this slide until the presentation is final.</a:t>
              </a:r>
              <a:endParaRPr lang="en-US" sz="1200" b="1" i="0" spc="4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  <a:p>
              <a:pPr algn="ctr">
                <a:lnSpc>
                  <a:spcPct val="90000"/>
                </a:lnSpc>
                <a:spcBef>
                  <a:spcPts val="600"/>
                </a:spcBef>
              </a:pPr>
              <a:r>
                <a:rPr lang="en-US" sz="1500" b="1" i="0" spc="40" baseline="0" dirty="0">
                  <a:solidFill>
                    <a:srgbClr val="9D1C30"/>
                  </a:solidFill>
                  <a:latin typeface="+mj-lt"/>
                </a:rPr>
                <a:t>Keep it </a:t>
              </a:r>
              <a:r>
                <a:rPr lang="en-US" sz="1500" b="1" i="0" spc="40" baseline="0">
                  <a:solidFill>
                    <a:srgbClr val="9D1C30"/>
                  </a:solidFill>
                  <a:latin typeface="+mj-lt"/>
                </a:rPr>
                <a:t>in the template</a:t>
              </a:r>
              <a:r>
                <a:rPr lang="en-US" sz="1500" b="1" i="0" spc="40" baseline="0" dirty="0">
                  <a:solidFill>
                    <a:srgbClr val="9D1C30"/>
                  </a:solidFill>
                  <a:latin typeface="+mj-lt"/>
                </a:rPr>
                <a:t>.</a:t>
              </a:r>
              <a:endParaRPr lang="en-US" sz="1500" b="1" i="0" spc="40" dirty="0">
                <a:solidFill>
                  <a:srgbClr val="9D1C30"/>
                </a:solidFill>
                <a:latin typeface="+mj-lt"/>
              </a:endParaRP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="" xmlns:a16="http://schemas.microsoft.com/office/drawing/2014/main" id="{C27DF8FF-D711-4A8A-8948-673270B8AE9D}"/>
                </a:ext>
              </a:extLst>
            </p:cNvPr>
            <p:cNvGrpSpPr/>
            <p:nvPr userDrawn="1"/>
          </p:nvGrpSpPr>
          <p:grpSpPr>
            <a:xfrm>
              <a:off x="9823451" y="-913608"/>
              <a:ext cx="1204516" cy="1204516"/>
              <a:chOff x="9823451" y="-913608"/>
              <a:chExt cx="1204516" cy="1204516"/>
            </a:xfrm>
          </p:grpSpPr>
          <p:grpSp>
            <p:nvGrpSpPr>
              <p:cNvPr id="24" name="Group 23"/>
              <p:cNvGrpSpPr/>
              <p:nvPr userDrawn="1"/>
            </p:nvGrpSpPr>
            <p:grpSpPr>
              <a:xfrm>
                <a:off x="9823451" y="-913608"/>
                <a:ext cx="1204516" cy="1204516"/>
                <a:chOff x="1714500" y="4547858"/>
                <a:chExt cx="1262157" cy="1262157"/>
              </a:xfrm>
            </p:grpSpPr>
            <p:sp>
              <p:nvSpPr>
                <p:cNvPr id="21" name="8-Point Star 20"/>
                <p:cNvSpPr/>
                <p:nvPr userDrawn="1"/>
              </p:nvSpPr>
              <p:spPr>
                <a:xfrm rot="20240074">
                  <a:off x="1714500" y="4547858"/>
                  <a:ext cx="1262157" cy="1262157"/>
                </a:xfrm>
                <a:prstGeom prst="star8">
                  <a:avLst>
                    <a:gd name="adj" fmla="val 45801"/>
                  </a:avLst>
                </a:prstGeom>
                <a:gradFill>
                  <a:gsLst>
                    <a:gs pos="0">
                      <a:srgbClr val="7A232E"/>
                    </a:gs>
                    <a:gs pos="100000">
                      <a:srgbClr val="B85759"/>
                    </a:gs>
                    <a:gs pos="55000">
                      <a:srgbClr val="9D1C30"/>
                    </a:gs>
                  </a:gsLst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8-Point Star 21"/>
                <p:cNvSpPr/>
                <p:nvPr userDrawn="1"/>
              </p:nvSpPr>
              <p:spPr>
                <a:xfrm rot="20240074">
                  <a:off x="1776599" y="4609957"/>
                  <a:ext cx="1137960" cy="1137960"/>
                </a:xfrm>
                <a:prstGeom prst="star8">
                  <a:avLst>
                    <a:gd name="adj" fmla="val 45801"/>
                  </a:avLst>
                </a:prstGeom>
                <a:noFill/>
                <a:ln w="44450">
                  <a:solidFill>
                    <a:schemeClr val="bg1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9" name="TextBox 18"/>
              <p:cNvSpPr txBox="1"/>
              <p:nvPr userDrawn="1"/>
            </p:nvSpPr>
            <p:spPr>
              <a:xfrm>
                <a:off x="9929466" y="-730460"/>
                <a:ext cx="992486" cy="838221"/>
              </a:xfrm>
              <a:prstGeom prst="rect">
                <a:avLst/>
              </a:prstGeom>
              <a:noFill/>
              <a:effectLst>
                <a:outerShdw blurRad="50800" dist="254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DON’T</a:t>
                </a:r>
                <a:b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</a:br>
                <a: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DELETE</a:t>
                </a:r>
              </a:p>
            </p:txBody>
          </p:sp>
        </p:grpSp>
      </p:grpSp>
      <p:grpSp>
        <p:nvGrpSpPr>
          <p:cNvPr id="20" name="Group 19"/>
          <p:cNvGrpSpPr/>
          <p:nvPr userDrawn="1"/>
        </p:nvGrpSpPr>
        <p:grpSpPr>
          <a:xfrm>
            <a:off x="1939047" y="2247592"/>
            <a:ext cx="2645179" cy="1166059"/>
            <a:chOff x="1534687" y="2189208"/>
            <a:chExt cx="3049009" cy="1344077"/>
          </a:xfrm>
        </p:grpSpPr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534687" y="2189208"/>
              <a:ext cx="2695575" cy="1162050"/>
            </a:xfrm>
            <a:prstGeom prst="rect">
              <a:avLst/>
            </a:prstGeom>
          </p:spPr>
        </p:pic>
        <p:sp>
          <p:nvSpPr>
            <p:cNvPr id="29" name="Rectangle 28"/>
            <p:cNvSpPr/>
            <p:nvPr userDrawn="1"/>
          </p:nvSpPr>
          <p:spPr>
            <a:xfrm>
              <a:off x="3454181" y="2483307"/>
              <a:ext cx="736819" cy="221793"/>
            </a:xfrm>
            <a:prstGeom prst="rect">
              <a:avLst/>
            </a:prstGeom>
            <a:solidFill>
              <a:srgbClr val="FFC000">
                <a:alpha val="10000"/>
              </a:srgbClr>
            </a:solidFill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0" name="Left Arrow 29"/>
            <p:cNvSpPr/>
            <p:nvPr userDrawn="1"/>
          </p:nvSpPr>
          <p:spPr>
            <a:xfrm>
              <a:off x="4209296" y="2514699"/>
              <a:ext cx="374400" cy="178031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3061701" y="2843369"/>
              <a:ext cx="382955" cy="322936"/>
            </a:xfrm>
            <a:prstGeom prst="rect">
              <a:avLst/>
            </a:prstGeom>
            <a:solidFill>
              <a:srgbClr val="FFC000">
                <a:alpha val="10000"/>
              </a:srgbClr>
            </a:solidFill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2" name="Left Arrow 31"/>
            <p:cNvSpPr/>
            <p:nvPr userDrawn="1"/>
          </p:nvSpPr>
          <p:spPr>
            <a:xfrm rot="7656475">
              <a:off x="3026394" y="3257070"/>
              <a:ext cx="374400" cy="178030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8F6D14EF-EBC7-433A-8C95-1D2C470B7DF1}"/>
              </a:ext>
            </a:extLst>
          </p:cNvPr>
          <p:cNvSpPr txBox="1"/>
          <p:nvPr userDrawn="1"/>
        </p:nvSpPr>
        <p:spPr>
          <a:xfrm>
            <a:off x="7427" y="161985"/>
            <a:ext cx="504000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>
              <a:lnSpc>
                <a:spcPct val="85000"/>
              </a:lnSpc>
            </a:pPr>
            <a:r>
              <a:rPr lang="en-US" sz="5000" b="1" kern="120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rPr>
              <a:t>2017 Template</a:t>
            </a:r>
          </a:p>
          <a:p>
            <a:pPr lvl="0" algn="ctr">
              <a:lnSpc>
                <a:spcPct val="85000"/>
              </a:lnSpc>
            </a:pPr>
            <a:r>
              <a:rPr lang="en-US" sz="4000" b="0" spc="60" baseline="0" dirty="0"/>
              <a:t>Usage Instructions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="" xmlns:a16="http://schemas.microsoft.com/office/drawing/2014/main" id="{5AAE9CEC-A7E3-43C1-AC4A-1C3889F366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57144" y="626792"/>
            <a:ext cx="1736362" cy="58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307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0"/>
            <a:ext cx="4629150" cy="5403851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5230" y="2277831"/>
            <a:ext cx="2926080" cy="2743200"/>
          </a:xfr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 dirty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48D562C-A495-48E7-A662-90C4D7E5E3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16FDEFB9-2C73-46A2-87DA-D275D40B5A4A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="" xmlns:a16="http://schemas.microsoft.com/office/drawing/2014/main" id="{FDC57984-155A-4601-B1C4-0DB001A0EF7C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30" name="Group 29">
              <a:extLst>
                <a:ext uri="{FF2B5EF4-FFF2-40B4-BE49-F238E27FC236}">
                  <a16:creationId xmlns="" xmlns:a16="http://schemas.microsoft.com/office/drawing/2014/main" id="{9950F923-E33C-46AB-8674-057C34E4C8E8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7" name="TextBox 36">
                <a:extLst>
                  <a:ext uri="{FF2B5EF4-FFF2-40B4-BE49-F238E27FC236}">
                    <a16:creationId xmlns="" xmlns:a16="http://schemas.microsoft.com/office/drawing/2014/main" id="{7203935D-F4DE-421E-A345-3D98E7B8907B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="" xmlns:a16="http://schemas.microsoft.com/office/drawing/2014/main" id="{E859191A-F8BB-4F07-B68E-7B9BB1ADA3F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="" xmlns:a16="http://schemas.microsoft.com/office/drawing/2014/main" id="{A5F9DC73-F89F-43E8-BB8D-3CE4332F17DF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35" name="TextBox 34">
                <a:extLst>
                  <a:ext uri="{FF2B5EF4-FFF2-40B4-BE49-F238E27FC236}">
                    <a16:creationId xmlns="" xmlns:a16="http://schemas.microsoft.com/office/drawing/2014/main" id="{82A2BE32-8469-4FFB-82C5-49B47BEBDFE5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="" xmlns:a16="http://schemas.microsoft.com/office/drawing/2014/main" id="{BBB2B436-DE88-4602-B4D6-C25E18B6C722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="" xmlns:a16="http://schemas.microsoft.com/office/drawing/2014/main" id="{C7AB359D-5239-4C05-A5F3-95EDEB1A54A6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33" name="TextBox 32">
                <a:extLst>
                  <a:ext uri="{FF2B5EF4-FFF2-40B4-BE49-F238E27FC236}">
                    <a16:creationId xmlns="" xmlns:a16="http://schemas.microsoft.com/office/drawing/2014/main" id="{4F26E603-BC9E-4238-A378-C5B5C782230F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="" xmlns:a16="http://schemas.microsoft.com/office/drawing/2014/main" id="{8BBE7F69-6EA5-45D2-A5C9-698124A1D5B3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798206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Your Moderator: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2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Moderator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=""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2483663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9212B879-824E-4934-AA2D-285DC8923713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="" xmlns:a16="http://schemas.microsoft.com/office/drawing/2014/main" id="{36CB30DF-92FE-47F0-A5AF-DC125FAF90A9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="" xmlns:a16="http://schemas.microsoft.com/office/drawing/2014/main" id="{5A562C80-5369-4F26-8B14-3120723B277F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="" xmlns:a16="http://schemas.microsoft.com/office/drawing/2014/main" id="{2FA1E1A0-95EE-4800-A807-AD6D7DB7EDCF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="" xmlns:a16="http://schemas.microsoft.com/office/drawing/2014/main" id="{4066A9B8-1425-468C-8910-0AFD8CE04009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="" xmlns:a16="http://schemas.microsoft.com/office/drawing/2014/main" id="{E4C89E77-4813-4504-A090-B09D7DBAD233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="" xmlns:a16="http://schemas.microsoft.com/office/drawing/2014/main" id="{08FAF158-6963-44EE-97D3-391308DC2915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="" xmlns:a16="http://schemas.microsoft.com/office/drawing/2014/main" id="{C5A09106-9B72-452E-B5AF-584CFD81114A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="" xmlns:a16="http://schemas.microsoft.com/office/drawing/2014/main" id="{964D541E-8455-47B6-A62F-F789B62C4DFB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="" xmlns:a16="http://schemas.microsoft.com/office/drawing/2014/main" id="{7515E82C-EA4E-47BB-A048-499BE010A740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="" xmlns:a16="http://schemas.microsoft.com/office/drawing/2014/main" id="{487DD315-E7F2-4407-AED7-CC626DFCCDD9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75145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2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=""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2483663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D6B7199C-9392-4E1D-9102-6CB331666465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="" xmlns:a16="http://schemas.microsoft.com/office/drawing/2014/main" id="{C0952A3E-D1E1-443D-8E64-E42E2F01333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="" xmlns:a16="http://schemas.microsoft.com/office/drawing/2014/main" id="{CAC002D2-A97C-48CC-88AF-6BC98D010D3D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="" xmlns:a16="http://schemas.microsoft.com/office/drawing/2014/main" id="{03790ADC-D2CA-4330-870C-329B3D210666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="" xmlns:a16="http://schemas.microsoft.com/office/drawing/2014/main" id="{4F0DB2BE-D74B-42E6-8C26-770CF3BC8A0D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="" xmlns:a16="http://schemas.microsoft.com/office/drawing/2014/main" id="{C9EB0006-429B-4B10-8C78-B21FC492CDD1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="" xmlns:a16="http://schemas.microsoft.com/office/drawing/2014/main" id="{A212128D-EF47-4520-BADA-0D5C57E179FE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="" xmlns:a16="http://schemas.microsoft.com/office/drawing/2014/main" id="{4E7CB877-5953-4572-8119-20D0D8FDA64B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="" xmlns:a16="http://schemas.microsoft.com/office/drawing/2014/main" id="{658458E6-EDC5-4BFD-92C2-7EA35A1019D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="" xmlns:a16="http://schemas.microsoft.com/office/drawing/2014/main" id="{B9F53818-7ED1-4056-89FD-D2619F6B58C6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="" xmlns:a16="http://schemas.microsoft.com/office/drawing/2014/main" id="{D438A5A8-28FA-4DF6-B78E-0D9622CFA90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244314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1769287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=""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1769288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190999" y="4115205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=""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827005" y="4115206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CF42DD88-4D54-44E0-97D0-C45005A0812B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="" xmlns:a16="http://schemas.microsoft.com/office/drawing/2014/main" id="{FD6A9777-8E8F-411A-9B9C-9B1E8674557A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2" name="Group 21">
              <a:extLst>
                <a:ext uri="{FF2B5EF4-FFF2-40B4-BE49-F238E27FC236}">
                  <a16:creationId xmlns="" xmlns:a16="http://schemas.microsoft.com/office/drawing/2014/main" id="{44B9A6CE-DBAA-4130-BAEC-3005D3A97101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9" name="TextBox 28">
                <a:extLst>
                  <a:ext uri="{FF2B5EF4-FFF2-40B4-BE49-F238E27FC236}">
                    <a16:creationId xmlns="" xmlns:a16="http://schemas.microsoft.com/office/drawing/2014/main" id="{8B581A0C-3999-449B-8E58-109E2B5BA2D2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="" xmlns:a16="http://schemas.microsoft.com/office/drawing/2014/main" id="{E843188C-1F9B-44E1-9E0D-4AF8BC7BE1F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="" xmlns:a16="http://schemas.microsoft.com/office/drawing/2014/main" id="{89FFD094-1D1B-4BA1-A54E-57433D9AFC7C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7" name="TextBox 26">
                <a:extLst>
                  <a:ext uri="{FF2B5EF4-FFF2-40B4-BE49-F238E27FC236}">
                    <a16:creationId xmlns="" xmlns:a16="http://schemas.microsoft.com/office/drawing/2014/main" id="{EA02E658-45F5-4297-A983-BD8026D2E490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="" xmlns:a16="http://schemas.microsoft.com/office/drawing/2014/main" id="{4F0ADDB1-4F38-4C70-8048-EAF8BBE4A0F8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44A2F7F6-02EC-47BE-8A44-7CA35D320011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5" name="TextBox 24">
                <a:extLst>
                  <a:ext uri="{FF2B5EF4-FFF2-40B4-BE49-F238E27FC236}">
                    <a16:creationId xmlns="" xmlns:a16="http://schemas.microsoft.com/office/drawing/2014/main" id="{EE7AE77E-583E-4F11-BDE3-6BA68C0F4149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="" xmlns:a16="http://schemas.microsoft.com/office/drawing/2014/main" id="{4CACECB6-E77E-4676-9C17-04DADE3E121A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514514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04211" y="1550213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=""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2289149" y="1550214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603599" y="3169259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=""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788537" y="3169260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5F412FA4-B02E-44E6-8B54-8C543AF125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041624" y="4788305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="" xmlns:a16="http://schemas.microsoft.com/office/drawing/2014/main" id="{681D4FF5-6288-4D27-802B-1F68F7152C8A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1226562" y="4788306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BE4BF271-8808-4C41-94C2-2D60285FB7F7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7439089F-ABB7-47E1-8778-5C5EF44BB9B5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E202E91F-D150-4D2C-A15D-38BFD1A660E0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1" name="TextBox 30">
                <a:extLst>
                  <a:ext uri="{FF2B5EF4-FFF2-40B4-BE49-F238E27FC236}">
                    <a16:creationId xmlns="" xmlns:a16="http://schemas.microsoft.com/office/drawing/2014/main" id="{7509C356-9D36-4A95-8C5F-C7DEA7B99EED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="" xmlns:a16="http://schemas.microsoft.com/office/drawing/2014/main" id="{A2DF9B21-6D81-4E1E-ABAA-9C142EF11193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="" xmlns:a16="http://schemas.microsoft.com/office/drawing/2014/main" id="{6081F663-AF73-4C16-88B2-46E3846A1D30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9" name="TextBox 28">
                <a:extLst>
                  <a:ext uri="{FF2B5EF4-FFF2-40B4-BE49-F238E27FC236}">
                    <a16:creationId xmlns="" xmlns:a16="http://schemas.microsoft.com/office/drawing/2014/main" id="{BB2C4E25-7FF5-481B-88A0-C22F6052BF96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="" xmlns:a16="http://schemas.microsoft.com/office/drawing/2014/main" id="{F6E50F3D-9827-4495-9431-80B67AB43C21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="" xmlns:a16="http://schemas.microsoft.com/office/drawing/2014/main" id="{C6214A0F-469F-4710-BFFD-757CC2AA6510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="" xmlns:a16="http://schemas.microsoft.com/office/drawing/2014/main" id="{548252F6-15B4-4627-928B-23490DEC2F88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="" xmlns:a16="http://schemas.microsoft.com/office/drawing/2014/main" id="{4829F6EB-2E2B-44A7-83CA-F10E83E53131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578657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2100"/>
            <a:ext cx="7955280" cy="4614863"/>
          </a:xfrm>
        </p:spPr>
        <p:txBody>
          <a:bodyPr anchor="ctr"/>
          <a:lstStyle>
            <a:lvl1pPr marL="274320" indent="-274320">
              <a:buSzPct val="130000"/>
              <a:buFont typeface="Wingdings 2" panose="05020102010507070707" pitchFamily="18" charset="2"/>
              <a:buChar char="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EFF1AEB-41C4-4F09-A84E-76A8A2E5FB0C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Today’s Objectives: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3A1BC28C-8AF2-4940-BDB9-E673A86117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2823" y="365126"/>
            <a:ext cx="2206570" cy="109537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39BDA01-EE61-49D4-8FAA-01389FC14AC8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89281B4C-A6F3-4BE5-92DE-5AF6A6E6639B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="" xmlns:a16="http://schemas.microsoft.com/office/drawing/2014/main" id="{8178FF54-D970-491F-AD98-7B057930F25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9" name="Group 28">
              <a:extLst>
                <a:ext uri="{FF2B5EF4-FFF2-40B4-BE49-F238E27FC236}">
                  <a16:creationId xmlns="" xmlns:a16="http://schemas.microsoft.com/office/drawing/2014/main" id="{B58A9AAC-D2A7-409B-8E30-50BBE2223974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6" name="TextBox 35">
                <a:extLst>
                  <a:ext uri="{FF2B5EF4-FFF2-40B4-BE49-F238E27FC236}">
                    <a16:creationId xmlns="" xmlns:a16="http://schemas.microsoft.com/office/drawing/2014/main" id="{BA8B636B-1D50-45A4-891A-17EFC036E12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="" xmlns:a16="http://schemas.microsoft.com/office/drawing/2014/main" id="{5E5F40E9-5658-4E93-BBCC-677ADA3DCCFA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="" xmlns:a16="http://schemas.microsoft.com/office/drawing/2014/main" id="{6C72B7B8-832B-4844-BA66-98FB49F78C1E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34" name="TextBox 33">
                <a:extLst>
                  <a:ext uri="{FF2B5EF4-FFF2-40B4-BE49-F238E27FC236}">
                    <a16:creationId xmlns="" xmlns:a16="http://schemas.microsoft.com/office/drawing/2014/main" id="{FCC6E310-9C48-4CA7-A7FD-B4DDA56043D0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="" xmlns:a16="http://schemas.microsoft.com/office/drawing/2014/main" id="{09EAD23F-E94A-47A2-8B9B-7E312A224E6A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="" xmlns:a16="http://schemas.microsoft.com/office/drawing/2014/main" id="{AD0EFF48-9869-48A6-B70A-A52126520B8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32" name="TextBox 31">
                <a:extLst>
                  <a:ext uri="{FF2B5EF4-FFF2-40B4-BE49-F238E27FC236}">
                    <a16:creationId xmlns="" xmlns:a16="http://schemas.microsoft.com/office/drawing/2014/main" id="{C65BD68D-FDC5-446F-9918-412FC07C6BF8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="" xmlns:a16="http://schemas.microsoft.com/office/drawing/2014/main" id="{13379E81-1275-4103-9754-D33803A5ECF0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270790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ies 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0" y="365126"/>
            <a:ext cx="7110730" cy="10515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C748CE21-7AFE-4E43-95C7-CE54C7F8E328}"/>
              </a:ext>
            </a:extLst>
          </p:cNvPr>
          <p:cNvGrpSpPr/>
          <p:nvPr userDrawn="1"/>
        </p:nvGrpSpPr>
        <p:grpSpPr>
          <a:xfrm>
            <a:off x="408972" y="0"/>
            <a:ext cx="796952" cy="1591228"/>
            <a:chOff x="628648" y="-1"/>
            <a:chExt cx="1019624" cy="1591228"/>
          </a:xfrm>
          <a:effectLst>
            <a:outerShdw blurRad="50800" dist="25400" dir="8100000" algn="tr" rotWithShape="0">
              <a:prstClr val="black">
                <a:alpha val="30000"/>
              </a:prstClr>
            </a:outerShdw>
          </a:effectLst>
        </p:grpSpPr>
        <p:sp>
          <p:nvSpPr>
            <p:cNvPr id="8" name="Pentagon 3">
              <a:extLst>
                <a:ext uri="{FF2B5EF4-FFF2-40B4-BE49-F238E27FC236}">
                  <a16:creationId xmlns="" xmlns:a16="http://schemas.microsoft.com/office/drawing/2014/main" id="{66EF78EF-7007-4AD8-B0B0-9D842402A112}"/>
                </a:ext>
              </a:extLst>
            </p:cNvPr>
            <p:cNvSpPr/>
            <p:nvPr userDrawn="1"/>
          </p:nvSpPr>
          <p:spPr>
            <a:xfrm rot="5400000">
              <a:off x="342847" y="285802"/>
              <a:ext cx="1591227" cy="1019623"/>
            </a:xfrm>
            <a:prstGeom prst="homePlate">
              <a:avLst>
                <a:gd name="adj" fmla="val 44467"/>
              </a:avLst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Pentagon 3">
              <a:extLst>
                <a:ext uri="{FF2B5EF4-FFF2-40B4-BE49-F238E27FC236}">
                  <a16:creationId xmlns="" xmlns:a16="http://schemas.microsoft.com/office/drawing/2014/main" id="{D523D052-BBAD-4207-B109-48CB7A77CC9E}"/>
                </a:ext>
              </a:extLst>
            </p:cNvPr>
            <p:cNvSpPr/>
            <p:nvPr userDrawn="1"/>
          </p:nvSpPr>
          <p:spPr>
            <a:xfrm rot="5400000">
              <a:off x="430116" y="198531"/>
              <a:ext cx="1416687" cy="1019623"/>
            </a:xfrm>
            <a:prstGeom prst="homePlate">
              <a:avLst>
                <a:gd name="adj" fmla="val 41756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3000">
                  <a:srgbClr val="F1F1F1"/>
                </a:gs>
                <a:gs pos="25000">
                  <a:schemeClr val="bg1">
                    <a:lumMod val="95000"/>
                  </a:schemeClr>
                </a:gs>
                <a:gs pos="6000">
                  <a:schemeClr val="bg1">
                    <a:lumMod val="85000"/>
                  </a:schemeClr>
                </a:gs>
                <a:gs pos="77000">
                  <a:srgbClr val="E3E3E3"/>
                </a:gs>
                <a:gs pos="97345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 w="2540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85000">
                    <a:schemeClr val="accent4">
                      <a:lumMod val="60000"/>
                      <a:lumOff val="40000"/>
                    </a:schemeClr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 Placeholder 3">
            <a:extLst>
              <a:ext uri="{FF2B5EF4-FFF2-40B4-BE49-F238E27FC236}">
                <a16:creationId xmlns="" xmlns:a16="http://schemas.microsoft.com/office/drawing/2014/main" id="{121EAC3E-DB16-448B-9877-1345E9FF81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9424" y="528805"/>
            <a:ext cx="921646" cy="804862"/>
          </a:xfrm>
        </p:spPr>
        <p:txBody>
          <a:bodyPr tIns="73152">
            <a:normAutofit/>
          </a:bodyPr>
          <a:lstStyle>
            <a:lvl1pPr marL="0" indent="0" algn="ctr">
              <a:buNone/>
              <a:defRPr lang="en-US" sz="4000" b="1" i="0" kern="1200" cap="small" spc="40" baseline="0" dirty="0" smtClean="0">
                <a:ln w="15875">
                  <a:gradFill flip="none" rotWithShape="1">
                    <a:gsLst>
                      <a:gs pos="0">
                        <a:schemeClr val="accent2"/>
                      </a:gs>
                      <a:gs pos="100000">
                        <a:schemeClr val="accent5"/>
                      </a:gs>
                    </a:gsLst>
                    <a:lin ang="16200000" scaled="1"/>
                    <a:tileRect/>
                  </a:gradFill>
                </a:ln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46000">
                      <a:schemeClr val="accent2">
                        <a:lumMod val="95000"/>
                        <a:lumOff val="5000"/>
                      </a:schemeClr>
                    </a:gs>
                    <a:gs pos="100000">
                      <a:schemeClr val="accent2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innerShdw blurRad="101600" dist="76200" dir="18900000">
                    <a:prstClr val="black">
                      <a:alpha val="30000"/>
                    </a:prstClr>
                  </a:innerShdw>
                </a:effectLst>
                <a:latin typeface="+mj-lt"/>
                <a:ea typeface="+mj-ea"/>
                <a:cs typeface="Impact" panose="020B080603090205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#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2D579658-15BC-415D-93D1-D202FBA49119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="" xmlns:a16="http://schemas.microsoft.com/office/drawing/2014/main" id="{5FC5F6A5-2E79-4556-94B6-897B5D0629B0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="" xmlns:a16="http://schemas.microsoft.com/office/drawing/2014/main" id="{AF719C9E-6807-461D-858D-B6F5A158E202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="" xmlns:a16="http://schemas.microsoft.com/office/drawing/2014/main" id="{A3E6ACA3-4B76-4B56-AD69-3E81D8B90936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="" xmlns:a16="http://schemas.microsoft.com/office/drawing/2014/main" id="{830C3379-471A-4EB1-9C58-319B3A001F0B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="" xmlns:a16="http://schemas.microsoft.com/office/drawing/2014/main" id="{6494550B-8228-461C-881E-C11ECD082FE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="" xmlns:a16="http://schemas.microsoft.com/office/drawing/2014/main" id="{D9DAED2C-045E-4B96-B4E2-8D50876CCA1D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="" xmlns:a16="http://schemas.microsoft.com/office/drawing/2014/main" id="{0092B6ED-138D-4829-AD5A-DC0874D117A6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="" xmlns:a16="http://schemas.microsoft.com/office/drawing/2014/main" id="{EBC37AD3-24B0-4024-BE59-C13FED067309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="" xmlns:a16="http://schemas.microsoft.com/office/drawing/2014/main" id="{21E979E5-2731-466D-92A7-7C2D83F0E29D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="" xmlns:a16="http://schemas.microsoft.com/office/drawing/2014/main" id="{88541AA0-2A93-41C1-93E2-F64C1761475B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814334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2025" y="4800600"/>
            <a:ext cx="6724083" cy="566738"/>
          </a:xfrm>
        </p:spPr>
        <p:txBody>
          <a:bodyPr anchor="b">
            <a:normAutofit/>
          </a:bodyPr>
          <a:lstStyle>
            <a:lvl1pPr marL="457200" indent="-457200" algn="r">
              <a:buClr>
                <a:srgbClr val="7A232E"/>
              </a:buClr>
              <a:buFont typeface="Wingdings" panose="05000000000000000000" pitchFamily="2" charset="2"/>
              <a:buChar char="Ø"/>
              <a:defRPr sz="3200" b="0" spc="40" baseline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62026" y="1076325"/>
            <a:ext cx="6724650" cy="29622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Type quote here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962025" y="5398235"/>
            <a:ext cx="6724083" cy="354865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729116"/>
            <a:ext cx="962025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 rot="10800000">
            <a:off x="7686675" y="2155824"/>
            <a:ext cx="971550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43D77594-847C-4D9F-8E9C-BA000729C35F}"/>
              </a:ext>
            </a:extLst>
          </p:cNvPr>
          <p:cNvSpPr/>
          <p:nvPr userDrawn="1"/>
        </p:nvSpPr>
        <p:spPr>
          <a:xfrm rot="5400000">
            <a:off x="4311972" y="1309431"/>
            <a:ext cx="27432" cy="6720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7CABDA5-F9B6-4455-9A2D-00DF1ED3CCE2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1B2A681F-D03F-4ADF-A5EF-9F4466E1BAD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2" name="Group 11">
              <a:extLst>
                <a:ext uri="{FF2B5EF4-FFF2-40B4-BE49-F238E27FC236}">
                  <a16:creationId xmlns="" xmlns:a16="http://schemas.microsoft.com/office/drawing/2014/main" id="{37B4A3E4-5F4F-45ED-B55D-65525AB43E46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19" name="TextBox 18">
                <a:extLst>
                  <a:ext uri="{FF2B5EF4-FFF2-40B4-BE49-F238E27FC236}">
                    <a16:creationId xmlns="" xmlns:a16="http://schemas.microsoft.com/office/drawing/2014/main" id="{6618E4D7-0860-45F0-968C-F9679D9BD5A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="" xmlns:a16="http://schemas.microsoft.com/office/drawing/2014/main" id="{4900D5BE-8810-4275-98C9-9B5D792523B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="" xmlns:a16="http://schemas.microsoft.com/office/drawing/2014/main" id="{18B86502-528A-4977-B12B-AF4395800CD7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7" name="TextBox 16">
                <a:extLst>
                  <a:ext uri="{FF2B5EF4-FFF2-40B4-BE49-F238E27FC236}">
                    <a16:creationId xmlns="" xmlns:a16="http://schemas.microsoft.com/office/drawing/2014/main" id="{C8332491-87C3-4043-8291-776CFA33C902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="" xmlns:a16="http://schemas.microsoft.com/office/drawing/2014/main" id="{A9C283D2-8EDF-4629-A17A-6A961F319649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="" xmlns:a16="http://schemas.microsoft.com/office/drawing/2014/main" id="{07D90A3D-442F-45D9-AA17-0B1F77EA9074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5" name="TextBox 14">
                <a:extLst>
                  <a:ext uri="{FF2B5EF4-FFF2-40B4-BE49-F238E27FC236}">
                    <a16:creationId xmlns="" xmlns:a16="http://schemas.microsoft.com/office/drawing/2014/main" id="{562CA7BF-F514-4123-B311-61324B739715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="" xmlns:a16="http://schemas.microsoft.com/office/drawing/2014/main" id="{4D9D5231-4B45-40CF-9317-A40F5F3642B5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98579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842966"/>
            <a:ext cx="7863840" cy="2852737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</a:t>
            </a:r>
            <a:r>
              <a:rPr lang="en-US"/>
              <a:t>to add section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21021" y="4064000"/>
            <a:ext cx="7269574" cy="18669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2600" i="1">
                <a:solidFill>
                  <a:schemeClr val="accent3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add section subheading</a:t>
            </a:r>
          </a:p>
        </p:txBody>
      </p:sp>
      <p:sp>
        <p:nvSpPr>
          <p:cNvPr id="8" name="Rectangle 7"/>
          <p:cNvSpPr/>
          <p:nvPr userDrawn="1"/>
        </p:nvSpPr>
        <p:spPr>
          <a:xfrm rot="5400000">
            <a:off x="4549140" y="-68775"/>
            <a:ext cx="45720" cy="786384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C001FC9-B0F6-44E9-9D41-A14F6DF410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41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al Langu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61B4496C-42F2-4A52-9C95-651EE6720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25" y="693411"/>
            <a:ext cx="2343150" cy="76153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90525" y="1756800"/>
            <a:ext cx="8307704" cy="3251942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95000"/>
              </a:lnSpc>
              <a:spcBef>
                <a:spcPts val="1000"/>
              </a:spcBef>
              <a:buNone/>
              <a:defRPr sz="2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This slide format is to draw attention to precise legal language.  Place legal language here.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543174" y="1064168"/>
            <a:ext cx="6155055" cy="35486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4768B8A7-EB81-4FD2-82D4-E645AB5DA130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0A81F1B3-A836-409F-B9E6-2E2CAEB1F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4100" y="119319"/>
            <a:ext cx="6374129" cy="862470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Section name / Title / Reference Info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="" xmlns:a16="http://schemas.microsoft.com/office/drawing/2014/main" id="{73153095-E629-4333-A9E6-44B7EAB756CC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390526" y="5095875"/>
            <a:ext cx="7905749" cy="119710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If needed, include a callout note about the legal language here.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FF56309E-3B49-451A-BAD1-BBECA50B2184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A16BF7FA-92FD-4681-9283-048034A0376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1" name="Group 10">
              <a:extLst>
                <a:ext uri="{FF2B5EF4-FFF2-40B4-BE49-F238E27FC236}">
                  <a16:creationId xmlns="" xmlns:a16="http://schemas.microsoft.com/office/drawing/2014/main" id="{1A00F358-8284-459B-B2F1-0F67AF9299AD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0" name="TextBox 19">
                <a:extLst>
                  <a:ext uri="{FF2B5EF4-FFF2-40B4-BE49-F238E27FC236}">
                    <a16:creationId xmlns="" xmlns:a16="http://schemas.microsoft.com/office/drawing/2014/main" id="{77E55913-B757-4312-8EC6-8FF4818FF6E2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="" xmlns:a16="http://schemas.microsoft.com/office/drawing/2014/main" id="{F8601598-FC1E-4BCC-B665-56482066DD04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="" xmlns:a16="http://schemas.microsoft.com/office/drawing/2014/main" id="{0FBC2BD0-0E99-4AFC-A757-62DF6756C6A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8" name="TextBox 17">
                <a:extLst>
                  <a:ext uri="{FF2B5EF4-FFF2-40B4-BE49-F238E27FC236}">
                    <a16:creationId xmlns="" xmlns:a16="http://schemas.microsoft.com/office/drawing/2014/main" id="{352B7FA3-5EE8-421D-BB5D-E8B8CB47E446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="" xmlns:a16="http://schemas.microsoft.com/office/drawing/2014/main" id="{19361C2C-5EA5-4F61-88E1-51F0591C4D4B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="" xmlns:a16="http://schemas.microsoft.com/office/drawing/2014/main" id="{6BBC5531-6701-431C-A6F7-42045A6C11F3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6" name="TextBox 15">
                <a:extLst>
                  <a:ext uri="{FF2B5EF4-FFF2-40B4-BE49-F238E27FC236}">
                    <a16:creationId xmlns="" xmlns:a16="http://schemas.microsoft.com/office/drawing/2014/main" id="{AFFAF2E2-842D-49E4-80D2-2BB39BD142D0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="" xmlns:a16="http://schemas.microsoft.com/office/drawing/2014/main" id="{552065F6-7979-43E8-A182-F42E771B951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380218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1892" y="1120346"/>
            <a:ext cx="4032473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92608" indent="0">
              <a:spcBef>
                <a:spcPts val="600"/>
              </a:spcBef>
              <a:spcAft>
                <a:spcPts val="200"/>
              </a:spcAft>
              <a:buNone/>
              <a:defRPr sz="1400" i="1">
                <a:solidFill>
                  <a:schemeClr val="accent3">
                    <a:lumMod val="75000"/>
                    <a:lumOff val="25000"/>
                  </a:schemeClr>
                </a:solidFill>
              </a:defRPr>
            </a:lvl2pPr>
            <a:lvl3pPr marL="576072" indent="-27432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sz="1300" u="sng">
                <a:solidFill>
                  <a:schemeClr val="accent6"/>
                </a:solidFill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lvl="1"/>
            <a:r>
              <a:rPr lang="en-US" dirty="0"/>
              <a:t>Details about resource listed here.</a:t>
            </a:r>
          </a:p>
          <a:p>
            <a:pPr lvl="2"/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95824" y="1120346"/>
            <a:ext cx="4032504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lang="en-US" sz="1400" i="1" kern="1200" dirty="0">
                <a:solidFill>
                  <a:schemeClr val="accent3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87502" indent="-28575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lang="en-US" sz="1300" u="sng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marL="560070" lvl="1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Details about resource listed here.</a:t>
            </a:r>
          </a:p>
          <a:p>
            <a:pPr marL="587502" lvl="2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8" y="1003986"/>
            <a:ext cx="45720" cy="585216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4" y="-357680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89D9F95-E05B-461F-9AB6-FCC469E64AE0}"/>
              </a:ext>
            </a:extLst>
          </p:cNvPr>
          <p:cNvSpPr txBox="1"/>
          <p:nvPr userDrawn="1"/>
        </p:nvSpPr>
        <p:spPr>
          <a:xfrm>
            <a:off x="1309816" y="365126"/>
            <a:ext cx="6880779" cy="6163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dirty="0"/>
              <a:t>Resources: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3C7C2AD0-E385-4C6D-9FC1-7C6479504B69}"/>
              </a:ext>
            </a:extLst>
          </p:cNvPr>
          <p:cNvSpPr txBox="1"/>
          <p:nvPr userDrawn="1"/>
        </p:nvSpPr>
        <p:spPr>
          <a:xfrm>
            <a:off x="2509079" y="205945"/>
            <a:ext cx="1318054" cy="94735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>
              <a:lnSpc>
                <a:spcPct val="85000"/>
              </a:lnSpc>
            </a:pPr>
            <a:r>
              <a:rPr lang="en-US" sz="6600" dirty="0">
                <a:solidFill>
                  <a:schemeClr val="bg1">
                    <a:lumMod val="75000"/>
                  </a:schemeClr>
                </a:solidFill>
                <a:sym typeface="Webdings" panose="05030102010509060703" pitchFamily="18" charset="2"/>
              </a:rPr>
              <a:t></a:t>
            </a:r>
            <a:endParaRPr lang="en-US" sz="6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A246DD3-D6C3-4914-8E87-5DA06C7256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9C9B120B-E365-44EE-B4FA-F8297F5F38C9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B9A03947-D176-4B7D-94A3-46FA927C9AF4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3" name="Group 12">
              <a:extLst>
                <a:ext uri="{FF2B5EF4-FFF2-40B4-BE49-F238E27FC236}">
                  <a16:creationId xmlns="" xmlns:a16="http://schemas.microsoft.com/office/drawing/2014/main" id="{749AFB76-FB70-4C27-A7F3-39767CC0624C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0" name="TextBox 19">
                <a:extLst>
                  <a:ext uri="{FF2B5EF4-FFF2-40B4-BE49-F238E27FC236}">
                    <a16:creationId xmlns="" xmlns:a16="http://schemas.microsoft.com/office/drawing/2014/main" id="{CE7FEADC-1FA1-4DEF-B0C0-6B80D864115A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="" xmlns:a16="http://schemas.microsoft.com/office/drawing/2014/main" id="{C137AD70-8D37-4F9C-ADE1-F346C44F7F22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="" xmlns:a16="http://schemas.microsoft.com/office/drawing/2014/main" id="{3922F43C-BF34-4A46-98B1-73838BA3C79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8" name="TextBox 17">
                <a:extLst>
                  <a:ext uri="{FF2B5EF4-FFF2-40B4-BE49-F238E27FC236}">
                    <a16:creationId xmlns="" xmlns:a16="http://schemas.microsoft.com/office/drawing/2014/main" id="{E72D49AB-BE42-4232-9E78-16E79F7AED0D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="" xmlns:a16="http://schemas.microsoft.com/office/drawing/2014/main" id="{BEA18F01-0734-4F80-897E-A428084BD17E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="" xmlns:a16="http://schemas.microsoft.com/office/drawing/2014/main" id="{0C67DBEC-E41B-4A47-B99D-4C4ABA63FCE6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6" name="TextBox 15">
                <a:extLst>
                  <a:ext uri="{FF2B5EF4-FFF2-40B4-BE49-F238E27FC236}">
                    <a16:creationId xmlns="" xmlns:a16="http://schemas.microsoft.com/office/drawing/2014/main" id="{C5099DC7-CC75-4500-8E22-9C82FC83F839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="" xmlns:a16="http://schemas.microsoft.com/office/drawing/2014/main" id="{DB576A94-0E5F-45E1-B45C-FAEEDC4EC55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52497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1825625"/>
            <a:ext cx="3749040" cy="435133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825" y="1825625"/>
            <a:ext cx="3749040" cy="435133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6" y="1658456"/>
            <a:ext cx="45720" cy="521208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2" y="-292233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3857564-4952-4BB3-8D17-85D07E8E42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2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7110C90F-ED6C-4D1B-A25F-8C9CF9B83DA2}"/>
              </a:ext>
            </a:extLst>
          </p:cNvPr>
          <p:cNvSpPr/>
          <p:nvPr userDrawn="1"/>
        </p:nvSpPr>
        <p:spPr>
          <a:xfrm rot="5400000">
            <a:off x="4321982" y="-2686037"/>
            <a:ext cx="500034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05156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68895"/>
            <a:ext cx="3868340" cy="429348"/>
          </a:xfrm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ln w="25400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45720" tIns="54864" rIns="45720" bIns="54864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2300" b="1">
                <a:solidFill>
                  <a:schemeClr val="bg1"/>
                </a:solidFill>
                <a:effectLst>
                  <a:outerShdw blurRad="50800" dist="25400" dir="8100000" algn="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Type Section Header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5567" y="2350454"/>
            <a:ext cx="3749040" cy="3839211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1" y="1668895"/>
            <a:ext cx="3887391" cy="429348"/>
          </a:xfrm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ln w="25400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45720" tIns="54864" rIns="45720" bIns="54864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2300" b="1">
                <a:solidFill>
                  <a:schemeClr val="bg1"/>
                </a:solidFill>
                <a:effectLst>
                  <a:outerShdw blurRad="50800" dist="25400" dir="8100000" algn="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Type Section Header Here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4875" y="2350454"/>
            <a:ext cx="3749040" cy="3839211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A0B3D28B-CE3D-4466-9666-609B2668EC89}"/>
              </a:ext>
            </a:extLst>
          </p:cNvPr>
          <p:cNvSpPr/>
          <p:nvPr userDrawn="1"/>
        </p:nvSpPr>
        <p:spPr>
          <a:xfrm>
            <a:off x="4540806" y="1658456"/>
            <a:ext cx="45720" cy="521208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C407D7D-3897-4B51-871B-6518969A74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3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77BD7B24-A705-44C8-8854-0D01A5CB6C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9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8971510A-CF9F-4994-9B30-C2AB139BB6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0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2"/>
            <a:ext cx="4629150" cy="5403851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1390" y="3089276"/>
            <a:ext cx="2926080" cy="2743200"/>
          </a:xfr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 dirty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48D562C-A495-48E7-A662-90C4D7E5E3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9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494952"/>
            <a:ext cx="4629150" cy="534932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200000"/>
              </a:lnSpc>
              <a:buNone/>
              <a:defRPr sz="28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1390" y="3089276"/>
            <a:ext cx="292608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B6008F9-D6D9-4EDB-9511-1995786E12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1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8023227" y="2924758"/>
            <a:ext cx="1120774" cy="3933242"/>
            <a:chOff x="8023226" y="2924758"/>
            <a:chExt cx="1120774" cy="3933242"/>
          </a:xfrm>
        </p:grpSpPr>
        <p:sp>
          <p:nvSpPr>
            <p:cNvPr id="13" name="Isosceles Triangle 12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Isosceles Triangle 13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5" name="Group 14"/>
          <p:cNvGrpSpPr>
            <a:grpSpLocks noChangeAspect="1"/>
          </p:cNvGrpSpPr>
          <p:nvPr userDrawn="1"/>
        </p:nvGrpSpPr>
        <p:grpSpPr>
          <a:xfrm rot="16200000" flipV="1">
            <a:off x="837625" y="-837625"/>
            <a:ext cx="667903" cy="2343153"/>
            <a:chOff x="8023226" y="2924758"/>
            <a:chExt cx="1120774" cy="3933243"/>
          </a:xfrm>
        </p:grpSpPr>
        <p:sp>
          <p:nvSpPr>
            <p:cNvPr id="16" name="Isosceles Triangle 15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" name="Isosceles Triangle 16"/>
            <p:cNvSpPr/>
            <p:nvPr userDrawn="1"/>
          </p:nvSpPr>
          <p:spPr>
            <a:xfrm>
              <a:off x="8314926" y="3948449"/>
              <a:ext cx="829074" cy="290955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3297" y="6332817"/>
            <a:ext cx="1190641" cy="4021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70615"/>
            <a:ext cx="7955280" cy="440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6424486"/>
            <a:ext cx="1890650" cy="22885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86108" y="6356352"/>
            <a:ext cx="1277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</a:lstStyle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8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400" b="1" i="0" u="none" kern="1200" dirty="0"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effectLst>
            <a:innerShdw blurRad="101600" dist="50800" dir="18900000">
              <a:schemeClr val="accent1">
                <a:lumMod val="50000"/>
                <a:alpha val="7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Wingdings 2" panose="05020102010507070707" pitchFamily="18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1">
            <a:lumMod val="65000"/>
          </a:schemeClr>
        </a:buClr>
        <a:buFont typeface="Wingdings 3" panose="05040102010807070707" pitchFamily="18" charset="2"/>
        <a:buChar char="}"/>
        <a:defRPr sz="24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9728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Wingdings 3" panose="05040102010807070707" pitchFamily="18" charset="2"/>
        <a:buChar char="ê"/>
        <a:defRPr sz="20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554480" indent="-18288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11680" indent="-18288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8023226" y="2924758"/>
            <a:ext cx="1120774" cy="3933242"/>
            <a:chOff x="8023226" y="2924758"/>
            <a:chExt cx="1120774" cy="3933242"/>
          </a:xfrm>
        </p:grpSpPr>
        <p:sp>
          <p:nvSpPr>
            <p:cNvPr id="13" name="Isosceles Triangle 12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>
            <a:grpSpLocks noChangeAspect="1"/>
          </p:cNvGrpSpPr>
          <p:nvPr userDrawn="1"/>
        </p:nvGrpSpPr>
        <p:grpSpPr>
          <a:xfrm rot="16200000" flipV="1">
            <a:off x="837624" y="-837625"/>
            <a:ext cx="667903" cy="2343153"/>
            <a:chOff x="8023226" y="2924758"/>
            <a:chExt cx="1120774" cy="3933243"/>
          </a:xfrm>
        </p:grpSpPr>
        <p:sp>
          <p:nvSpPr>
            <p:cNvPr id="16" name="Isosceles Triangle 15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 userDrawn="1"/>
          </p:nvSpPr>
          <p:spPr>
            <a:xfrm>
              <a:off x="8314926" y="3948449"/>
              <a:ext cx="829074" cy="290955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3296" y="6332817"/>
            <a:ext cx="1190641" cy="4021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70615"/>
            <a:ext cx="7955280" cy="440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4" y="6424484"/>
            <a:ext cx="1890650" cy="22885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86108" y="6356350"/>
            <a:ext cx="1277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</a:lstStyle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0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400" b="1" kern="1200" dirty="0"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effectLst>
            <a:innerShdw blurRad="101600" dist="50800" dir="18900000">
              <a:schemeClr val="accent1">
                <a:lumMod val="50000"/>
                <a:alpha val="7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Wingdings 2" panose="05020102010507070707" pitchFamily="18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1">
            <a:lumMod val="65000"/>
          </a:schemeClr>
        </a:buClr>
        <a:buFont typeface="Wingdings 3" panose="05040102010807070707" pitchFamily="18" charset="2"/>
        <a:buChar char="}"/>
        <a:defRPr sz="24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9728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Wingdings 3" panose="05040102010807070707" pitchFamily="18" charset="2"/>
        <a:buChar char="ê"/>
        <a:defRPr sz="20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554480" indent="-18288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11680" indent="-18288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306098" y="318284"/>
            <a:ext cx="5200164" cy="1467478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Executive Summary</a:t>
            </a:r>
            <a:br>
              <a:rPr lang="en-US" sz="2400" dirty="0"/>
            </a:br>
            <a:r>
              <a:rPr lang="en-US" sz="1600" dirty="0"/>
              <a:t>Event </a:t>
            </a:r>
            <a:r>
              <a:rPr lang="en-US" sz="1600" dirty="0" smtClean="0"/>
              <a:t>Title: </a:t>
            </a:r>
            <a:r>
              <a:rPr lang="en-US" sz="1100" dirty="0" smtClean="0"/>
              <a:t>H-1B SWFI Innovative Recruitment Strategies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100" dirty="0" smtClean="0"/>
              <a:t>Date: 5/3/2018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100" dirty="0"/>
              <a:t>Moderator(s</a:t>
            </a:r>
            <a:r>
              <a:rPr lang="en-US" sz="1100" dirty="0" smtClean="0"/>
              <a:t>): Monica A. Evans, Lily Roberts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/>
              <a:t>Speaker(s</a:t>
            </a:r>
            <a:r>
              <a:rPr lang="en-US" sz="1100" dirty="0" smtClean="0"/>
              <a:t>): Daniel Friend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half" idx="2"/>
          </p:nvPr>
        </p:nvSpPr>
        <p:spPr>
          <a:xfrm>
            <a:off x="306097" y="1180049"/>
            <a:ext cx="5079403" cy="5025423"/>
          </a:xfrm>
          <a:ln w="12700"/>
        </p:spPr>
        <p:txBody>
          <a:bodyPr lIns="182880" anchor="t"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As </a:t>
            </a:r>
            <a:r>
              <a:rPr lang="en-US" sz="1200" dirty="0" err="1" smtClean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SWFI</a:t>
            </a:r>
            <a:r>
              <a:rPr lang="en-US" sz="1200" dirty="0" smtClean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 grantees work to meet their recruitment goals, many factors may arise that make these goals difficult to attain.</a:t>
            </a:r>
            <a:endParaRPr lang="en-US" sz="1200" dirty="0">
              <a:solidFill>
                <a:schemeClr val="tx1"/>
              </a:solidFill>
              <a:latin typeface="Calibri"/>
              <a:ea typeface="Times New Roman"/>
              <a:cs typeface="Arial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tx1"/>
              </a:solidFill>
              <a:latin typeface="Calibri"/>
              <a:ea typeface="Times New Roman"/>
              <a:cs typeface="Arial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This interactive webinar was designed to provide strategies that would help </a:t>
            </a:r>
            <a:r>
              <a:rPr lang="en-US" sz="1200" dirty="0" smtClean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grantees achieve their recruitment goals. Subject </a:t>
            </a:r>
            <a:r>
              <a:rPr lang="en-US" sz="1200" dirty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Matter Expert </a:t>
            </a:r>
            <a:r>
              <a:rPr lang="en-US" sz="1200" dirty="0" smtClean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Daniel Friend explained </a:t>
            </a:r>
            <a:r>
              <a:rPr lang="en-US" sz="1200" dirty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the importance of </a:t>
            </a:r>
            <a:r>
              <a:rPr lang="en-US" sz="1200" dirty="0" smtClean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creative and flexible recruitment tools to target participants to SWFI programs. Dan also focused on the importance of </a:t>
            </a:r>
            <a:r>
              <a:rPr lang="en-US" sz="1200" dirty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tailoring recruitment materials to prospective participants </a:t>
            </a:r>
            <a:r>
              <a:rPr lang="en-US" sz="1200" dirty="0" smtClean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and using data to track recruitment efforts.</a:t>
            </a:r>
            <a:endParaRPr lang="en-US" sz="1200" dirty="0">
              <a:solidFill>
                <a:schemeClr val="tx1"/>
              </a:solidFill>
              <a:latin typeface="Calibri"/>
              <a:ea typeface="Times New Roman"/>
              <a:cs typeface="Arial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tx1"/>
              </a:solidFill>
              <a:latin typeface="Calibri"/>
              <a:ea typeface="Times New Roman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This webinar provided grantees with: </a:t>
            </a:r>
          </a:p>
          <a:p>
            <a:pPr>
              <a:spcBef>
                <a:spcPts val="0"/>
              </a:spcBef>
              <a:buClr>
                <a:schemeClr val="accent1"/>
              </a:buClr>
              <a:buSzPts val="1000"/>
              <a:tabLst>
                <a:tab pos="4572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Examples of recruitment strategies that grantees can use to meet recruitment goals and increase their program’s name recognition;</a:t>
            </a:r>
            <a:endParaRPr lang="en-US" sz="1200" dirty="0">
              <a:solidFill>
                <a:schemeClr val="tx1"/>
              </a:solidFill>
              <a:latin typeface="Calibri"/>
              <a:ea typeface="Times New Roman"/>
              <a:cs typeface="Arial"/>
            </a:endParaRPr>
          </a:p>
          <a:p>
            <a:pPr>
              <a:spcBef>
                <a:spcPts val="0"/>
              </a:spcBef>
              <a:buClr>
                <a:schemeClr val="accent1"/>
              </a:buClr>
              <a:buSzPts val="1000"/>
              <a:tabLst>
                <a:tab pos="4572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Strategies </a:t>
            </a:r>
            <a:r>
              <a:rPr lang="en-US" sz="1200" dirty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for effectively </a:t>
            </a:r>
            <a:r>
              <a:rPr lang="en-US" sz="1200" dirty="0" smtClean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developing and maintaining partnerships to make recruitment easier;</a:t>
            </a:r>
            <a:endParaRPr lang="en-US" sz="1200" dirty="0">
              <a:solidFill>
                <a:schemeClr val="tx1"/>
              </a:solidFill>
              <a:latin typeface="Calibri"/>
              <a:ea typeface="Times New Roman"/>
              <a:cs typeface="Arial"/>
            </a:endParaRPr>
          </a:p>
          <a:p>
            <a:pPr>
              <a:spcBef>
                <a:spcPts val="0"/>
              </a:spcBef>
              <a:buClr>
                <a:schemeClr val="accent1"/>
              </a:buClr>
              <a:buSzPts val="1000"/>
              <a:tabLst>
                <a:tab pos="4572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And tools for tracking the success of recruitment efforts.</a:t>
            </a:r>
            <a:endParaRPr lang="en-US" sz="1200" dirty="0">
              <a:solidFill>
                <a:schemeClr val="tx1"/>
              </a:solidFill>
              <a:latin typeface="Calibri"/>
              <a:ea typeface="Times New Roman"/>
              <a:cs typeface="Arial"/>
            </a:endParaRPr>
          </a:p>
          <a:p>
            <a:pPr marL="0" marR="0" indent="0">
              <a:spcBef>
                <a:spcPts val="0"/>
              </a:spcBef>
              <a:buNone/>
            </a:pPr>
            <a:endParaRPr lang="en-US" sz="1200" dirty="0">
              <a:solidFill>
                <a:schemeClr val="tx1"/>
              </a:solidFill>
              <a:latin typeface="Calibri"/>
              <a:ea typeface="Times New Roman"/>
              <a:cs typeface="Arial"/>
            </a:endParaRPr>
          </a:p>
          <a:p>
            <a:pPr marL="0" marR="0" indent="0">
              <a:spcBef>
                <a:spcPts val="0"/>
              </a:spcBef>
              <a:buNone/>
            </a:pPr>
            <a:r>
              <a:rPr lang="en-US" sz="1200" dirty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This webinar was targeted to </a:t>
            </a:r>
            <a:r>
              <a:rPr lang="en-US" sz="1200" dirty="0" err="1" smtClean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SWFI</a:t>
            </a:r>
            <a:r>
              <a:rPr lang="en-US" sz="1200" dirty="0" smtClean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 program leads and other </a:t>
            </a:r>
            <a:r>
              <a:rPr lang="en-US" sz="1200" dirty="0" err="1" smtClean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SWFI</a:t>
            </a:r>
            <a:r>
              <a:rPr lang="en-US" sz="1200" dirty="0" smtClean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 grant staff involved in day to day grant activities for participant recruitment. </a:t>
            </a:r>
            <a:endParaRPr lang="en-US" sz="12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="" xmlns:a16="http://schemas.microsoft.com/office/drawing/2014/main" id="{2DD4D6C5-9386-45F2-963A-AF765088C4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1705932"/>
              </p:ext>
            </p:extLst>
          </p:nvPr>
        </p:nvGraphicFramePr>
        <p:xfrm>
          <a:off x="5506262" y="522414"/>
          <a:ext cx="3402846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1138">
                  <a:extLst>
                    <a:ext uri="{9D8B030D-6E8A-4147-A177-3AD203B41FA5}">
                      <a16:colId xmlns="" xmlns:a16="http://schemas.microsoft.com/office/drawing/2014/main" val="4092781157"/>
                    </a:ext>
                  </a:extLst>
                </a:gridCol>
                <a:gridCol w="501708">
                  <a:extLst>
                    <a:ext uri="{9D8B030D-6E8A-4147-A177-3AD203B41FA5}">
                      <a16:colId xmlns="" xmlns:a16="http://schemas.microsoft.com/office/drawing/2014/main" val="106451588"/>
                    </a:ext>
                  </a:extLst>
                </a:gridCol>
              </a:tblGrid>
              <a:tr h="295521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Run of Show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99166014"/>
                  </a:ext>
                </a:extLst>
              </a:tr>
              <a:tr h="21048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0" dirty="0" smtClean="0"/>
                        <a:t>Introduction of Presenters</a:t>
                      </a:r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900" dirty="0" smtClean="0"/>
                        <a:t>0:27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310568495"/>
                  </a:ext>
                </a:extLst>
              </a:tr>
              <a:tr h="158315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900" b="0" dirty="0" smtClean="0"/>
                        <a:t>Objectives</a:t>
                      </a:r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1:20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75400689"/>
                  </a:ext>
                </a:extLst>
              </a:tr>
              <a:tr h="443281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0" dirty="0" smtClean="0"/>
                        <a:t>Recruitment Tools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/>
                        <a:t>Outreach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/>
                        <a:t>Partner referrals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/>
                        <a:t>Word-of-mouth</a:t>
                      </a:r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4:18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812580546"/>
                  </a:ext>
                </a:extLst>
              </a:tr>
              <a:tr h="53827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Polling Q1: How</a:t>
                      </a:r>
                      <a:r>
                        <a:rPr lang="en-US" sz="900" baseline="0" dirty="0" smtClean="0"/>
                        <a:t> does your SWFI program recruit participants? (Check all that apply)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900" baseline="0" dirty="0" smtClean="0"/>
                        <a:t>Outreach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900" baseline="0" dirty="0" smtClean="0"/>
                        <a:t>Partner referrals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900" baseline="0" dirty="0" smtClean="0"/>
                        <a:t>Word-of-mouth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17:38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8292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Question 1: How could your SWFI program encourage</a:t>
                      </a:r>
                      <a:r>
                        <a:rPr lang="en-US" sz="900" baseline="0" dirty="0" smtClean="0"/>
                        <a:t> current participants to talk about the program with friends, family members, and others?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18:30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43281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Recruitment Tools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Elevator</a:t>
                      </a:r>
                      <a:r>
                        <a:rPr lang="en-US" sz="900" baseline="0" dirty="0" smtClean="0"/>
                        <a:t> speeches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/>
                        <a:t>Passive recruitment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/>
                        <a:t>Tailoring materials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20:44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58315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Polling</a:t>
                      </a:r>
                      <a:r>
                        <a:rPr lang="en-US" sz="900" baseline="0" dirty="0" smtClean="0"/>
                        <a:t> Q2: How much of your recruitment is active?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31:05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365116506"/>
                  </a:ext>
                </a:extLst>
              </a:tr>
              <a:tr h="158315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Polling Q3:</a:t>
                      </a:r>
                      <a:r>
                        <a:rPr lang="en-US" sz="900" baseline="0" dirty="0" smtClean="0"/>
                        <a:t> How much of your recruitment is passive?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31:27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53304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Question 2: How could you modify your current materials</a:t>
                      </a:r>
                      <a:r>
                        <a:rPr lang="en-US" sz="900" baseline="0" dirty="0" smtClean="0"/>
                        <a:t> to be more relevant to SWFI participants?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32:00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501489609"/>
                  </a:ext>
                </a:extLst>
              </a:tr>
              <a:tr h="253304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Recruitment Tools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/>
                        <a:t>Using Data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33:55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577649460"/>
                  </a:ext>
                </a:extLst>
              </a:tr>
              <a:tr h="443281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0" dirty="0" smtClean="0"/>
                        <a:t>Developing and Maintaining</a:t>
                      </a:r>
                      <a:r>
                        <a:rPr lang="en-US" sz="900" b="0" baseline="0" dirty="0" smtClean="0"/>
                        <a:t> Partnerships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/>
                        <a:t>In-Person Meetings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/>
                        <a:t>Nurturing Partners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/>
                        <a:t>Maintaining Partnerships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37:45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6804161"/>
                  </a:ext>
                </a:extLst>
              </a:tr>
              <a:tr h="15831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0" dirty="0" smtClean="0"/>
                        <a:t>Review and grantee questions</a:t>
                      </a:r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49:50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716858679"/>
                  </a:ext>
                </a:extLst>
              </a:tr>
              <a:tr h="1583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Closing</a:t>
                      </a:r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56:00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995260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6927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275&quot;&gt;&lt;/object&gt;&lt;object type=&quot;2&quot; unique_id=&quot;10276&quot;&gt;&lt;object type=&quot;3&quot; unique_id=&quot;10454&quot;&gt;&lt;property id=&quot;20148&quot; value=&quot;5&quot;/&gt;&lt;property id=&quot;20300&quot; value=&quot;Slide 1 - &amp;quot;Executive Summary Event Title Date Moderator(s): Speaker(s):   &amp;quot;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tandard Slides">
  <a:themeElements>
    <a:clrScheme name="WFGPS">
      <a:dk1>
        <a:srgbClr val="242021"/>
      </a:dk1>
      <a:lt1>
        <a:sysClr val="window" lastClr="FFFFFF"/>
      </a:lt1>
      <a:dk2>
        <a:srgbClr val="002C47"/>
      </a:dk2>
      <a:lt2>
        <a:srgbClr val="EEECE1"/>
      </a:lt2>
      <a:accent1>
        <a:srgbClr val="124D95"/>
      </a:accent1>
      <a:accent2>
        <a:srgbClr val="9E1C30"/>
      </a:accent2>
      <a:accent3>
        <a:srgbClr val="303030"/>
      </a:accent3>
      <a:accent4>
        <a:srgbClr val="D9D9D9"/>
      </a:accent4>
      <a:accent5>
        <a:srgbClr val="7A232E"/>
      </a:accent5>
      <a:accent6>
        <a:srgbClr val="0075BF"/>
      </a:accent6>
      <a:hlink>
        <a:srgbClr val="124D95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Standard Slides">
  <a:themeElements>
    <a:clrScheme name="WFGPS">
      <a:dk1>
        <a:srgbClr val="242021"/>
      </a:dk1>
      <a:lt1>
        <a:sysClr val="window" lastClr="FFFFFF"/>
      </a:lt1>
      <a:dk2>
        <a:srgbClr val="002C47"/>
      </a:dk2>
      <a:lt2>
        <a:srgbClr val="EEECE1"/>
      </a:lt2>
      <a:accent1>
        <a:srgbClr val="124D95"/>
      </a:accent1>
      <a:accent2>
        <a:srgbClr val="9E1C30"/>
      </a:accent2>
      <a:accent3>
        <a:srgbClr val="303030"/>
      </a:accent3>
      <a:accent4>
        <a:srgbClr val="D9D9D9"/>
      </a:accent4>
      <a:accent5>
        <a:srgbClr val="7A232E"/>
      </a:accent5>
      <a:accent6>
        <a:srgbClr val="0075BF"/>
      </a:accent6>
      <a:hlink>
        <a:srgbClr val="124D95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6282</TotalTime>
  <Words>294</Words>
  <Application>Microsoft Office PowerPoint</Application>
  <PresentationFormat>On-screen Show (4:3)</PresentationFormat>
  <Paragraphs>52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Impact</vt:lpstr>
      <vt:lpstr>Times New Roman</vt:lpstr>
      <vt:lpstr>Webdings</vt:lpstr>
      <vt:lpstr>Wingdings</vt:lpstr>
      <vt:lpstr>Wingdings 2</vt:lpstr>
      <vt:lpstr>Wingdings 3</vt:lpstr>
      <vt:lpstr>Standard Slides</vt:lpstr>
      <vt:lpstr>2_Standard Slides</vt:lpstr>
      <vt:lpstr>Executive Summary Event Title: H-1B SWFI Innovative Recruitment Strategies Date: 5/3/2018 Moderator(s): Monica A. Evans, Lily Roberts Speaker(s): Daniel Friend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Summary</dc:title>
  <dc:creator>Jonathan Vehlow</dc:creator>
  <cp:lastModifiedBy>Alexander Hollister</cp:lastModifiedBy>
  <cp:revision>113</cp:revision>
  <dcterms:created xsi:type="dcterms:W3CDTF">2017-09-27T21:43:17Z</dcterms:created>
  <dcterms:modified xsi:type="dcterms:W3CDTF">2018-05-16T19:21:39Z</dcterms:modified>
</cp:coreProperties>
</file>