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46"/>
  </p:notesMasterIdLst>
  <p:handoutMasterIdLst>
    <p:handoutMasterId r:id="rId47"/>
  </p:handoutMasterIdLst>
  <p:sldIdLst>
    <p:sldId id="287" r:id="rId6"/>
    <p:sldId id="332" r:id="rId7"/>
    <p:sldId id="328" r:id="rId8"/>
    <p:sldId id="272" r:id="rId9"/>
    <p:sldId id="333" r:id="rId10"/>
    <p:sldId id="273" r:id="rId11"/>
    <p:sldId id="292" r:id="rId12"/>
    <p:sldId id="297" r:id="rId13"/>
    <p:sldId id="293" r:id="rId14"/>
    <p:sldId id="319" r:id="rId15"/>
    <p:sldId id="295" r:id="rId16"/>
    <p:sldId id="327" r:id="rId17"/>
    <p:sldId id="258" r:id="rId18"/>
    <p:sldId id="298" r:id="rId19"/>
    <p:sldId id="300" r:id="rId20"/>
    <p:sldId id="320" r:id="rId21"/>
    <p:sldId id="322" r:id="rId22"/>
    <p:sldId id="323" r:id="rId23"/>
    <p:sldId id="301" r:id="rId24"/>
    <p:sldId id="289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24" r:id="rId33"/>
    <p:sldId id="325" r:id="rId34"/>
    <p:sldId id="326" r:id="rId35"/>
    <p:sldId id="311" r:id="rId36"/>
    <p:sldId id="313" r:id="rId37"/>
    <p:sldId id="312" r:id="rId38"/>
    <p:sldId id="315" r:id="rId39"/>
    <p:sldId id="316" r:id="rId40"/>
    <p:sldId id="281" r:id="rId41"/>
    <p:sldId id="275" r:id="rId42"/>
    <p:sldId id="331" r:id="rId43"/>
    <p:sldId id="330" r:id="rId44"/>
    <p:sldId id="282" r:id="rId45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3" autoAdjust="0"/>
    <p:restoredTop sz="77208" autoAdjust="0"/>
  </p:normalViewPr>
  <p:slideViewPr>
    <p:cSldViewPr snapToGrid="0">
      <p:cViewPr varScale="1">
        <p:scale>
          <a:sx n="88" d="100"/>
          <a:sy n="88" d="100"/>
        </p:scale>
        <p:origin x="5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Let’s get to know who is on the call today. Using the poll, select the role that you play in your America’s Promise grant</a:t>
          </a:r>
        </a:p>
        <a:p>
          <a:r>
            <a:rPr lang="en-US" sz="17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4492" custLinFactNeighborY="3918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633EF707-0A78-48F6-A3E8-B2EF0CBFE50B}" type="presOf" srcId="{FC9D8059-D2E0-4C91-8D8D-A79D1FB79854}" destId="{7A996C81-500F-4B1F-B5A4-1B476941A02A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A68F012D-6577-45C5-AD31-5FBB78B70339}" type="presOf" srcId="{9F318CA6-08AB-4ABE-B349-676605B65D6C}" destId="{855749C9-25BC-45AC-B787-9457C050449F}" srcOrd="0" destOrd="0" presId="urn:microsoft.com/office/officeart/2005/8/layout/hierarchy3"/>
    <dgm:cxn modelId="{1D0C76DD-BD73-4D28-82AC-085CB3976181}" type="presOf" srcId="{FC9D8059-D2E0-4C91-8D8D-A79D1FB79854}" destId="{326860F1-B8CF-451E-A26A-39B929BC3F19}" srcOrd="1" destOrd="0" presId="urn:microsoft.com/office/officeart/2005/8/layout/hierarchy3"/>
    <dgm:cxn modelId="{0FFF4598-EB4F-4677-8BAF-FEA9E6646F36}" type="presParOf" srcId="{855749C9-25BC-45AC-B787-9457C050449F}" destId="{1E4DC371-F7C6-47CE-B90E-1AFFF13B3F0E}" srcOrd="0" destOrd="0" presId="urn:microsoft.com/office/officeart/2005/8/layout/hierarchy3"/>
    <dgm:cxn modelId="{61B016D4-6A66-4CAB-B57E-30AA9D4786DA}" type="presParOf" srcId="{1E4DC371-F7C6-47CE-B90E-1AFFF13B3F0E}" destId="{77B1561D-399D-4DFB-9AB8-7B690400EE7B}" srcOrd="0" destOrd="0" presId="urn:microsoft.com/office/officeart/2005/8/layout/hierarchy3"/>
    <dgm:cxn modelId="{CD51D413-A6F7-4026-A1B7-AFBB6C1E4DCA}" type="presParOf" srcId="{77B1561D-399D-4DFB-9AB8-7B690400EE7B}" destId="{7A996C81-500F-4B1F-B5A4-1B476941A02A}" srcOrd="0" destOrd="0" presId="urn:microsoft.com/office/officeart/2005/8/layout/hierarchy3"/>
    <dgm:cxn modelId="{00F700D9-061D-4C2D-A4CC-0860C05021DB}" type="presParOf" srcId="{77B1561D-399D-4DFB-9AB8-7B690400EE7B}" destId="{326860F1-B8CF-451E-A26A-39B929BC3F19}" srcOrd="1" destOrd="0" presId="urn:microsoft.com/office/officeart/2005/8/layout/hierarchy3"/>
    <dgm:cxn modelId="{F928445F-872D-4F8B-949C-7DE4408FEAA0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0" y="215186"/>
          <a:ext cx="7647552" cy="1374785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Let’s get to know who is on the call today. Using the poll, select the role that you play in your America’s Promise grant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40266" y="255452"/>
        <a:ext cx="7567020" cy="1294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5ECEF-DF78-4650-9F32-BDD8F2BC203E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D8439-55D8-4F4B-9CFE-6F8B1E182E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0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6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7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h1bap.workforcegps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h1bap.workforcegp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iedconline.org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the Impact of Adult Education &amp; Training Programs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544" y="4848454"/>
            <a:ext cx="4798656" cy="1392508"/>
          </a:xfrm>
        </p:spPr>
        <p:txBody>
          <a:bodyPr>
            <a:normAutofit/>
          </a:bodyPr>
          <a:lstStyle/>
          <a:p>
            <a:r>
              <a:rPr lang="en-US" sz="2000" dirty="0"/>
              <a:t>High Impact Partners on behalf</a:t>
            </a:r>
          </a:p>
          <a:p>
            <a:r>
              <a:rPr lang="en-US" sz="2000" dirty="0"/>
              <a:t>of the Employment and Training</a:t>
            </a:r>
          </a:p>
          <a:p>
            <a:r>
              <a:rPr lang="en-US" sz="2000" dirty="0"/>
              <a:t>Administration, DOL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66934" y="605629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22, 2018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IEDC’s Training &amp; Certification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to establish a baseline level of knowledge in the economic development profession</a:t>
            </a:r>
          </a:p>
          <a:p>
            <a:r>
              <a:rPr lang="en-US" dirty="0"/>
              <a:t>4 core courses, 9 electives based on the board level identification of necessary competencies of the profession</a:t>
            </a:r>
          </a:p>
          <a:p>
            <a:r>
              <a:rPr lang="en-US" dirty="0"/>
              <a:t>At least 25 courses throughout North America educating 1,200 people annually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IEDC’s Training &amp; Certification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courses serve as a base requirement for the Certified Economic Developer (</a:t>
            </a:r>
            <a:r>
              <a:rPr lang="en-US" dirty="0" err="1"/>
              <a:t>CEcD</a:t>
            </a:r>
            <a:r>
              <a:rPr lang="en-US" dirty="0"/>
              <a:t>) exam</a:t>
            </a:r>
          </a:p>
          <a:p>
            <a:pPr lvl="1"/>
            <a:r>
              <a:rPr lang="en-US" dirty="0"/>
              <a:t>However, the primary goal is education of the profession (not creating </a:t>
            </a:r>
            <a:r>
              <a:rPr lang="en-US" dirty="0" err="1"/>
              <a:t>CEcDs</a:t>
            </a:r>
            <a:r>
              <a:rPr lang="en-US" dirty="0"/>
              <a:t>)</a:t>
            </a:r>
          </a:p>
          <a:p>
            <a:r>
              <a:rPr lang="en-US" dirty="0"/>
              <a:t>Other requirements are: </a:t>
            </a:r>
          </a:p>
          <a:p>
            <a:pPr lvl="1"/>
            <a:r>
              <a:rPr lang="en-US" dirty="0"/>
              <a:t>4 years full-time economic development experience</a:t>
            </a:r>
          </a:p>
          <a:p>
            <a:pPr lvl="1"/>
            <a:r>
              <a:rPr lang="en-US" dirty="0"/>
              <a:t>Attendance at a ‘Preparing for the </a:t>
            </a:r>
            <a:r>
              <a:rPr lang="en-US" dirty="0" err="1"/>
              <a:t>CEcD</a:t>
            </a:r>
            <a:r>
              <a:rPr lang="en-US" dirty="0"/>
              <a:t> Exam’ workshop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5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America’s Promise Programs Can Use this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67" y="2175563"/>
            <a:ext cx="7955280" cy="3637408"/>
          </a:xfrm>
        </p:spPr>
        <p:txBody>
          <a:bodyPr/>
          <a:lstStyle/>
          <a:p>
            <a:r>
              <a:rPr lang="en-US" dirty="0"/>
              <a:t>Keys to developing the right curriculum</a:t>
            </a:r>
          </a:p>
          <a:p>
            <a:r>
              <a:rPr lang="en-US" dirty="0"/>
              <a:t>Understanding what makes an effective training program</a:t>
            </a:r>
          </a:p>
          <a:p>
            <a:r>
              <a:rPr lang="en-US" dirty="0"/>
              <a:t>How evaluation fosters improvement</a:t>
            </a:r>
          </a:p>
          <a:p>
            <a:r>
              <a:rPr lang="en-US" dirty="0"/>
              <a:t>The importance of oversight/reporting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Needs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Teaching the Right Things?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before you begin measuring, you must develop curriculum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Your first step: Market Research</a:t>
            </a:r>
          </a:p>
          <a:p>
            <a:pPr lvl="1"/>
            <a:r>
              <a:rPr lang="en-US" dirty="0"/>
              <a:t>Gap Analysis</a:t>
            </a:r>
          </a:p>
          <a:p>
            <a:pPr lvl="1"/>
            <a:r>
              <a:rPr lang="en-US" dirty="0"/>
              <a:t>Needs Assessment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2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Analysis/Needs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assess the training needs of your community in several ways:</a:t>
            </a:r>
          </a:p>
          <a:p>
            <a:pPr lvl="1"/>
            <a:r>
              <a:rPr lang="en-US" dirty="0"/>
              <a:t>Individual interviews</a:t>
            </a:r>
          </a:p>
          <a:p>
            <a:pPr lvl="1"/>
            <a:r>
              <a:rPr lang="en-US" dirty="0"/>
              <a:t>Focus groups</a:t>
            </a:r>
          </a:p>
          <a:p>
            <a:pPr lvl="1"/>
            <a:r>
              <a:rPr lang="en-US" dirty="0"/>
              <a:t>Surveys</a:t>
            </a:r>
          </a:p>
          <a:p>
            <a:pPr lvl="1"/>
            <a:r>
              <a:rPr lang="en-US" dirty="0"/>
              <a:t>Observations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Training Programs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27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Training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What are some characteristics of</a:t>
            </a:r>
          </a:p>
          <a:p>
            <a:pPr marL="0" indent="0" algn="ctr">
              <a:buNone/>
            </a:pPr>
            <a:r>
              <a:rPr lang="en-US" i="1" dirty="0"/>
              <a:t>effective adult training/education programs?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54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Strategies to Ensure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the trainers</a:t>
            </a:r>
          </a:p>
          <a:p>
            <a:pPr lvl="1"/>
            <a:r>
              <a:rPr lang="en-US" dirty="0"/>
              <a:t>Hold meetings with trainers across discipline throughout the year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Courses are taught by professionals working in the field and are practical – not academic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case studies, group work and peer-to-peer learning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348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Impact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1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05" y="2483662"/>
            <a:ext cx="1818203" cy="1818203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Gregory Scheib</a:t>
            </a:r>
          </a:p>
          <a:p>
            <a:pPr lvl="1"/>
            <a:r>
              <a:rPr lang="en-US" dirty="0"/>
              <a:t>Workforce Analyst, U.S. Department of Labor</a:t>
            </a:r>
          </a:p>
          <a:p>
            <a:pPr lvl="1"/>
            <a:r>
              <a:rPr lang="en-US" dirty="0"/>
              <a:t>     </a:t>
            </a:r>
            <a:r>
              <a:rPr lang="en-US" i="0" dirty="0"/>
              <a:t>Employment and Training</a:t>
            </a:r>
          </a:p>
          <a:p>
            <a:pPr lvl="1"/>
            <a:r>
              <a:rPr lang="en-US" i="0" dirty="0"/>
              <a:t>     Administration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you currently measuring the impact of your programs?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  <a:p>
            <a:r>
              <a:rPr lang="en-US" dirty="0"/>
              <a:t>Interview</a:t>
            </a:r>
          </a:p>
          <a:p>
            <a:r>
              <a:rPr lang="en-US" dirty="0"/>
              <a:t>Skills testing</a:t>
            </a:r>
          </a:p>
          <a:p>
            <a:r>
              <a:rPr lang="en-US" dirty="0"/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24D9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24D95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458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measure programmatic impact on both the micro and macro scale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97876" y="3594539"/>
            <a:ext cx="2554014" cy="2487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Micro: </a:t>
            </a:r>
          </a:p>
          <a:p>
            <a:pPr algn="ctr"/>
            <a:r>
              <a:rPr lang="en-US" dirty="0"/>
              <a:t>Individual Courses/</a:t>
            </a:r>
          </a:p>
          <a:p>
            <a:pPr algn="ctr"/>
            <a:r>
              <a:rPr lang="en-US" dirty="0"/>
              <a:t>Trainings</a:t>
            </a:r>
          </a:p>
        </p:txBody>
      </p:sp>
      <p:sp>
        <p:nvSpPr>
          <p:cNvPr id="6" name="Oval 5"/>
          <p:cNvSpPr/>
          <p:nvPr/>
        </p:nvSpPr>
        <p:spPr>
          <a:xfrm>
            <a:off x="4312287" y="2826572"/>
            <a:ext cx="3373821" cy="3350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Macro:</a:t>
            </a:r>
          </a:p>
          <a:p>
            <a:pPr algn="ctr"/>
            <a:r>
              <a:rPr lang="en-US" dirty="0"/>
              <a:t>Entire Training Curriculum/Training </a:t>
            </a:r>
          </a:p>
          <a:p>
            <a:pPr algn="ctr"/>
            <a:r>
              <a:rPr lang="en-US" dirty="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7239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Measure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Qualitatively</a:t>
            </a:r>
          </a:p>
          <a:p>
            <a:pPr lvl="1"/>
            <a:r>
              <a:rPr lang="en-US" dirty="0"/>
              <a:t>Is the content quality meeting the needs of the audience?</a:t>
            </a:r>
          </a:p>
          <a:p>
            <a:r>
              <a:rPr lang="en-US" dirty="0"/>
              <a:t>Quantitatively</a:t>
            </a:r>
          </a:p>
          <a:p>
            <a:pPr lvl="1"/>
            <a:r>
              <a:rPr lang="en-US" dirty="0"/>
              <a:t>Are you meeting attendance/graduation goals?</a:t>
            </a:r>
          </a:p>
          <a:p>
            <a:pPr lvl="1"/>
            <a:r>
              <a:rPr lang="en-US" dirty="0"/>
              <a:t>Are you meeting budget goals?  </a:t>
            </a:r>
          </a:p>
          <a:p>
            <a:r>
              <a:rPr lang="en-US" dirty="0"/>
              <a:t>Skills testing/certification</a:t>
            </a:r>
          </a:p>
          <a:p>
            <a:pPr lvl="1"/>
            <a:r>
              <a:rPr lang="en-US" dirty="0"/>
              <a:t>Once training is complete, can participants demonstrate their skills?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02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Easiest to find this out via survey directly following a session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range from customer satisfaction with staff interaction, facilities ratings, and very specific instructor/content related questions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7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Qualitative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rate the overall course </a:t>
            </a:r>
          </a:p>
          <a:p>
            <a:r>
              <a:rPr lang="en-US" dirty="0"/>
              <a:t>Was the instructor knowledgeable about the subject?</a:t>
            </a:r>
          </a:p>
          <a:p>
            <a:r>
              <a:rPr lang="en-US" dirty="0"/>
              <a:t>Did the instructor increase your knowledge of the subject?</a:t>
            </a:r>
          </a:p>
          <a:p>
            <a:r>
              <a:rPr lang="en-US" dirty="0"/>
              <a:t>Did the instructor facilitate group interaction?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81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Qualitative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you recommend this training to a colleague?</a:t>
            </a:r>
          </a:p>
          <a:p>
            <a:r>
              <a:rPr lang="en-US" dirty="0"/>
              <a:t>Was this training useful to your professional development?</a:t>
            </a:r>
          </a:p>
          <a:p>
            <a:r>
              <a:rPr lang="en-US" dirty="0"/>
              <a:t>Will you take another IEDC training course?</a:t>
            </a:r>
          </a:p>
          <a:p>
            <a:r>
              <a:rPr lang="en-US" dirty="0"/>
              <a:t>Are you interested in certification?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34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help identify immediate budget and attendance goals but also long-term trends over 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Requires staff oversight to manage</a:t>
            </a:r>
          </a:p>
          <a:p>
            <a:pPr lvl="1"/>
            <a:r>
              <a:rPr lang="en-US" dirty="0"/>
              <a:t>Keeping records</a:t>
            </a:r>
          </a:p>
          <a:p>
            <a:pPr lvl="1"/>
            <a:r>
              <a:rPr lang="en-US" dirty="0"/>
              <a:t>Forecasting/budgeting for the future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90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Testing &amp;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Demonstrates skills in a very tangible way to both internal and external audience </a:t>
            </a:r>
          </a:p>
          <a:p>
            <a:r>
              <a:rPr lang="en-US" dirty="0"/>
              <a:t>Helps both the program and individual gain credibility</a:t>
            </a:r>
          </a:p>
          <a:p>
            <a:r>
              <a:rPr lang="en-US" dirty="0"/>
              <a:t>Can be costly to manage</a:t>
            </a:r>
          </a:p>
          <a:p>
            <a:r>
              <a:rPr lang="en-US" dirty="0"/>
              <a:t>Need to consider continuing education for certification maintenance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10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IEDC’s </a:t>
            </a:r>
            <a:r>
              <a:rPr lang="en-US" dirty="0" err="1"/>
              <a:t>CEcD</a:t>
            </a:r>
            <a:r>
              <a:rPr lang="en-US" dirty="0"/>
              <a:t>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CEcD</a:t>
            </a:r>
            <a:r>
              <a:rPr lang="en-US" dirty="0"/>
              <a:t> Exam includes 3 parts: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Essay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Multiple Choice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Oral Interview</a:t>
            </a:r>
          </a:p>
          <a:p>
            <a:pPr marL="457200" lvl="1" indent="0">
              <a:buNone/>
            </a:pPr>
            <a:endParaRPr lang="en-US" i="1" dirty="0"/>
          </a:p>
          <a:p>
            <a:r>
              <a:rPr lang="en-US" dirty="0"/>
              <a:t>Why 3 parts? </a:t>
            </a:r>
          </a:p>
          <a:p>
            <a:pPr lvl="1"/>
            <a:r>
              <a:rPr lang="en-US" dirty="0"/>
              <a:t>The skills needed to pass all 3 are vitally important skills for economic developers to have: </a:t>
            </a:r>
            <a:r>
              <a:rPr lang="en-US" b="1" dirty="0"/>
              <a:t>writing, critical thinking, communication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356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IEDC’s </a:t>
            </a:r>
            <a:r>
              <a:rPr lang="en-US" dirty="0" err="1"/>
              <a:t>CEcD</a:t>
            </a:r>
            <a:r>
              <a:rPr lang="en-US" dirty="0"/>
              <a:t>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By offering the highly sought after and comprehensive </a:t>
            </a:r>
            <a:r>
              <a:rPr lang="en-US" i="1" dirty="0" err="1"/>
              <a:t>CEcD</a:t>
            </a:r>
            <a:r>
              <a:rPr lang="en-US" i="1" dirty="0"/>
              <a:t> designation, IEDC strives to promote the status and credibility, as well as enhance the knowledge and performance of economic developers.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9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1723B91-CE10-4F20-890A-0852E2246859}" type="slidenum">
              <a:rPr lang="en-US">
                <a:solidFill>
                  <a:prstClr val="black"/>
                </a:solidFill>
              </a:rPr>
              <a:pPr defTabSz="457200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7488"/>
            <a:ext cx="6908800" cy="774700"/>
          </a:xfrm>
        </p:spPr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252167" y="2810269"/>
            <a:ext cx="3695700" cy="324008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Authorized Representative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Program Director/Manager 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Training Partner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3947867" y="2810269"/>
            <a:ext cx="3181350" cy="3240087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en-US" sz="2400" dirty="0">
                <a:solidFill>
                  <a:schemeClr val="tx1"/>
                </a:solidFill>
              </a:rPr>
              <a:t>Employer Partner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en-US" sz="2400" dirty="0">
                <a:solidFill>
                  <a:schemeClr val="tx1"/>
                </a:solidFill>
              </a:rPr>
              <a:t>Service Provider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6. </a:t>
            </a:r>
            <a:r>
              <a:rPr lang="en-US" sz="2400" dirty="0">
                <a:solidFill>
                  <a:schemeClr val="tx1"/>
                </a:solidFill>
              </a:rPr>
              <a:t>Other (please specify!)</a:t>
            </a:r>
          </a:p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304800" y="815163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02" y="4614530"/>
            <a:ext cx="1503568" cy="1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87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Training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picture training strategy should be discussed with instructors and oversight committees</a:t>
            </a:r>
          </a:p>
          <a:p>
            <a:pPr marL="457200" lvl="1" indent="0">
              <a:buNone/>
            </a:pPr>
            <a:endParaRPr lang="en-US" i="1" dirty="0"/>
          </a:p>
          <a:p>
            <a:r>
              <a:rPr lang="en-US" dirty="0"/>
              <a:t>Primary question: are we teaching the right skills based on data received?</a:t>
            </a:r>
          </a:p>
          <a:p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D636C-90A3-4979-BA37-BAB384B221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0303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0303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285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&amp; Oversight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20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Once you have data, with whom do you share it?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http://4.bp.blogspot.com/-Pz_DWv7gUNw/TmkW11zzZhI/AAAAAAAAAH4/tncoiVMIbYs/s1600/target-marke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75469" y="2928445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104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Internally: </a:t>
            </a:r>
            <a:r>
              <a:rPr lang="en-US" dirty="0"/>
              <a:t>to help guide decision making and get internal buy-in</a:t>
            </a:r>
            <a:endParaRPr lang="en-US" b="1" dirty="0"/>
          </a:p>
          <a:p>
            <a:pPr lvl="1"/>
            <a:r>
              <a:rPr lang="en-US" b="1" dirty="0"/>
              <a:t>Staff leadership</a:t>
            </a:r>
          </a:p>
          <a:p>
            <a:pPr lvl="1"/>
            <a:r>
              <a:rPr lang="en-US" b="1" dirty="0"/>
              <a:t>Committees</a:t>
            </a:r>
          </a:p>
          <a:p>
            <a:pPr lvl="1"/>
            <a:r>
              <a:rPr lang="en-US" b="1" dirty="0"/>
              <a:t>Board of Directors</a:t>
            </a:r>
          </a:p>
          <a:p>
            <a:r>
              <a:rPr lang="en-US" b="1" dirty="0"/>
              <a:t>Externally: </a:t>
            </a:r>
            <a:r>
              <a:rPr lang="en-US" dirty="0"/>
              <a:t>to help communicate your program’s value and </a:t>
            </a:r>
            <a:r>
              <a:rPr lang="en-US" dirty="0" err="1"/>
              <a:t>neccessity</a:t>
            </a:r>
            <a:r>
              <a:rPr lang="en-US" dirty="0"/>
              <a:t> </a:t>
            </a:r>
            <a:endParaRPr lang="en-US" b="1" dirty="0"/>
          </a:p>
          <a:p>
            <a:pPr lvl="1"/>
            <a:r>
              <a:rPr lang="en-US" b="1" dirty="0"/>
              <a:t>Wide reaching: community</a:t>
            </a:r>
          </a:p>
          <a:p>
            <a:pPr lvl="1"/>
            <a:r>
              <a:rPr lang="en-US" b="1" dirty="0"/>
              <a:t>Targeted: potential new recruits for program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1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Adjustments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0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will never be everything to everyone</a:t>
            </a:r>
          </a:p>
          <a:p>
            <a:r>
              <a:rPr lang="en-US" dirty="0"/>
              <a:t>As you go, you will notice things that can (and should) be changed or updated from time to time</a:t>
            </a:r>
          </a:p>
          <a:p>
            <a:pPr lvl="1"/>
            <a:r>
              <a:rPr lang="en-US" b="1" dirty="0"/>
              <a:t>Be mindful and strategic about how and when you make changes</a:t>
            </a:r>
          </a:p>
          <a:p>
            <a:r>
              <a:rPr lang="en-US" dirty="0"/>
              <a:t>Start this process at the staff level and then bring in your oversight committees </a:t>
            </a:r>
          </a:p>
          <a:p>
            <a:pPr lvl="1"/>
            <a:r>
              <a:rPr lang="en-US" b="1" dirty="0"/>
              <a:t>Have concrete recommendations before incorporating more people into the process</a:t>
            </a:r>
          </a:p>
          <a:p>
            <a:pPr marL="457200" lvl="1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2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Emily Bell</a:t>
            </a:r>
          </a:p>
          <a:p>
            <a:pPr lvl="1"/>
            <a:r>
              <a:rPr lang="en-US" dirty="0"/>
              <a:t>Senior Director, Professional Development</a:t>
            </a:r>
          </a:p>
          <a:p>
            <a:pPr lvl="2"/>
            <a:r>
              <a:rPr lang="en-US" dirty="0"/>
              <a:t>International Economic Development Council</a:t>
            </a:r>
          </a:p>
          <a:p>
            <a:pPr lvl="3"/>
            <a:r>
              <a:rPr lang="en-US" dirty="0"/>
              <a:t>ebell@iedconline.org</a:t>
            </a:r>
          </a:p>
          <a:p>
            <a:pPr lvl="4"/>
            <a:r>
              <a:rPr lang="en-US" dirty="0"/>
              <a:t>(202) 942-9452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for the Community of Practice, get Connected!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559" y="1683344"/>
            <a:ext cx="7955280" cy="440634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hlinkClick r:id="rId2"/>
              </a:rPr>
              <a:t>https://h1bap.workforcegps.org/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0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19" y="2562919"/>
            <a:ext cx="6352280" cy="36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00625" y="4777818"/>
            <a:ext cx="1115060" cy="50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5850" y="1900643"/>
            <a:ext cx="223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66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a typeface="Times New Roman"/>
              </a:rPr>
              <a:t>America’s Promise </a:t>
            </a:r>
            <a:r>
              <a:rPr lang="en-US" b="1" dirty="0" err="1">
                <a:solidFill>
                  <a:srgbClr val="000000"/>
                </a:solidFill>
                <a:ea typeface="Times New Roman"/>
              </a:rPr>
              <a:t>CoP</a:t>
            </a:r>
            <a:endParaRPr lang="en-US" u="sng" dirty="0">
              <a:hlinkClick r:id="rId2"/>
            </a:endParaRPr>
          </a:p>
          <a:p>
            <a:pPr marL="0" lvl="0" indent="0" algn="ctr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Resources, Blogs, Events, Community Discussions and more.</a:t>
            </a:r>
          </a:p>
          <a:p>
            <a:pPr marL="0" indent="0" fontAlgn="ctr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Next Webinar</a:t>
            </a:r>
            <a:endParaRPr lang="en-US" sz="2400" i="1" u="sng" dirty="0"/>
          </a:p>
          <a:p>
            <a:pPr marL="0" indent="0" algn="ctr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Employer Panel</a:t>
            </a:r>
          </a:p>
          <a:p>
            <a:pPr marL="0" indent="0" algn="ctr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Industry Trends in Staffing Needs</a:t>
            </a:r>
          </a:p>
          <a:p>
            <a:pPr marL="0" indent="0" algn="ctr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0000"/>
                </a:solidFill>
                <a:ea typeface="Times New Roman"/>
              </a:rPr>
              <a:t>June 19, 2018</a:t>
            </a:r>
          </a:p>
          <a:p>
            <a:pPr marL="0" indent="0" algn="ctr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0000"/>
                </a:solidFill>
                <a:ea typeface="Times New Roman"/>
              </a:rPr>
              <a:t>1:00 – 2:30pm EST</a:t>
            </a:r>
            <a:endParaRPr lang="en-US" sz="2400" dirty="0">
              <a:solidFill>
                <a:srgbClr val="000000"/>
              </a:solidFill>
              <a:ea typeface="Times New Roman"/>
            </a:endParaRPr>
          </a:p>
          <a:p>
            <a:pPr marL="0" indent="0">
              <a:buNone/>
            </a:pPr>
            <a:r>
              <a:rPr lang="en-US" b="1" dirty="0"/>
              <a:t>Have more questions? 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Contact your America’s Promise TA Coach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 txBox="1">
            <a:spLocks/>
          </p:cNvSpPr>
          <p:nvPr/>
        </p:nvSpPr>
        <p:spPr>
          <a:xfrm>
            <a:off x="4341495" y="2450082"/>
            <a:ext cx="3983355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Louise Anderson</a:t>
            </a:r>
          </a:p>
          <a:p>
            <a:pPr lvl="1"/>
            <a:r>
              <a:rPr lang="en-US" dirty="0"/>
              <a:t>Senior Associate, Managing Editor</a:t>
            </a:r>
          </a:p>
          <a:p>
            <a:pPr lvl="2"/>
            <a:r>
              <a:rPr lang="en-US" dirty="0"/>
              <a:t>International Economic Development Council</a:t>
            </a:r>
          </a:p>
        </p:txBody>
      </p:sp>
      <p:pic>
        <p:nvPicPr>
          <p:cNvPr id="6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r="8925"/>
          <a:stretch>
            <a:fillRect/>
          </a:stretch>
        </p:blipFill>
        <p:spPr>
          <a:xfrm>
            <a:off x="1886415" y="2450083"/>
            <a:ext cx="1573420" cy="1818203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469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A4C43-9D9E-4AEC-B6F4-D7F12567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Emily Bell</a:t>
            </a:r>
          </a:p>
          <a:p>
            <a:pPr lvl="1"/>
            <a:r>
              <a:rPr lang="en-US" i="1" dirty="0"/>
              <a:t>Senior Director, Professional Development</a:t>
            </a:r>
          </a:p>
          <a:p>
            <a:pPr lvl="2"/>
            <a:r>
              <a:rPr lang="en-US" dirty="0"/>
              <a:t>International Economic Development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DFCD-7B15-48DD-8149-0E8ABCBC5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b="5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10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24049"/>
            <a:ext cx="7955280" cy="4614863"/>
          </a:xfrm>
        </p:spPr>
        <p:txBody>
          <a:bodyPr/>
          <a:lstStyle/>
          <a:p>
            <a:r>
              <a:rPr lang="en-US" dirty="0"/>
              <a:t>Overview of the IEDC’s training and certification program</a:t>
            </a:r>
          </a:p>
          <a:p>
            <a:r>
              <a:rPr lang="en-US" dirty="0"/>
              <a:t>Understanding the importance of needs identification</a:t>
            </a:r>
          </a:p>
          <a:p>
            <a:r>
              <a:rPr lang="en-US" dirty="0"/>
              <a:t>Why measuring impact is vital to ensure program sustainability</a:t>
            </a:r>
          </a:p>
          <a:p>
            <a:r>
              <a:rPr lang="en-US" dirty="0"/>
              <a:t>Ensuring proper programmatic oversight</a:t>
            </a:r>
          </a:p>
          <a:p>
            <a:r>
              <a:rPr lang="en-US" dirty="0"/>
              <a:t>Adjusting curriculum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3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IEDC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625977"/>
            <a:ext cx="7863840" cy="1912936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www.IEDConline.org</a:t>
            </a:r>
            <a:endParaRPr lang="en-US" dirty="0"/>
          </a:p>
          <a:p>
            <a:pPr algn="ctr"/>
            <a:r>
              <a:rPr lang="en-US" dirty="0"/>
              <a:t>www.RestoreYourEconomy.org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36" y="842964"/>
            <a:ext cx="1516344" cy="17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IEDC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Oldest, largest association for the economic development profession – roots go back 92 years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5,200+ members in 50 states, 5 U.S. territories,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    19 countries </a:t>
            </a:r>
          </a:p>
          <a:p>
            <a:r>
              <a:rPr lang="en-US" sz="2400" dirty="0"/>
              <a:t>Non-profit 501(c)3 based in Washington DC</a:t>
            </a:r>
          </a:p>
          <a:p>
            <a:r>
              <a:rPr lang="en-US" sz="2400" dirty="0"/>
              <a:t>Mission:  to help people involved in economic development do their jobs more effectively</a:t>
            </a:r>
            <a:endParaRPr lang="en-US" sz="1100" dirty="0"/>
          </a:p>
          <a:p>
            <a:r>
              <a:rPr lang="en-US" sz="2400" dirty="0"/>
              <a:t>When we succeed, economic developers help to create and retain jobs, and improve the quality of life in their communities</a:t>
            </a:r>
          </a:p>
          <a:p>
            <a:r>
              <a:rPr lang="en-US" sz="2400" dirty="0"/>
              <a:t>Knowledge-sharing: training, certification, accreditation of economic development organizations, 4 conferences annually, webinars, research, technical assistance, awards program. </a:t>
            </a:r>
          </a:p>
          <a:p>
            <a:r>
              <a:rPr lang="en-US" sz="2400" dirty="0"/>
              <a:t>We also have a national think tank of 65 that sets the research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83" y="365126"/>
            <a:ext cx="3398520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02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easuring the Impact of Adult Education &amp;amp; Training Programs&amp;quot;&quot;/&gt;&lt;property id=&quot;20307&quot; value=&quot;287&quot;/&gt;&lt;/object&gt;&lt;object type=&quot;3&quot; unique_id=&quot;10004&quot;&gt;&lt;property id=&quot;20148&quot; value=&quot;5&quot;/&gt;&lt;property id=&quot;20300&quot; value=&quot;Slide 2&quot;/&gt;&lt;property id=&quot;20307&quot; value=&quot;332&quot;/&gt;&lt;/object&gt;&lt;object type=&quot;3&quot; unique_id=&quot;10005&quot;&gt;&lt;property id=&quot;20148&quot; value=&quot;5&quot;/&gt;&lt;property id=&quot;20300&quot; value=&quot;Slide 3 - &amp;quot;Grantee Polling Question&amp;quot;&quot;/&gt;&lt;property id=&quot;20307&quot; value=&quot;328&quot;/&gt;&lt;/object&gt;&lt;object type=&quot;3&quot; unique_id=&quot;10006&quot;&gt;&lt;property id=&quot;20148&quot; value=&quot;5&quot;/&gt;&lt;property id=&quot;20300&quot; value=&quot;Slide 4&quot;/&gt;&lt;property id=&quot;20307&quot; value=&quot;272&quot;/&gt;&lt;/object&gt;&lt;object type=&quot;3&quot; unique_id=&quot;10007&quot;&gt;&lt;property id=&quot;20148&quot; value=&quot;5&quot;/&gt;&lt;property id=&quot;20300&quot; value=&quot;Slide 5&quot;/&gt;&lt;property id=&quot;20307&quot; value=&quot;333&quot;/&gt;&lt;/object&gt;&lt;object type=&quot;3&quot; unique_id=&quot;10008&quot;&gt;&lt;property id=&quot;20148&quot; value=&quot;5&quot;/&gt;&lt;property id=&quot;20300&quot; value=&quot;Slide 6&quot;/&gt;&lt;property id=&quot;20307&quot; value=&quot;273&quot;/&gt;&lt;/object&gt;&lt;object type=&quot;3&quot; unique_id=&quot;10009&quot;&gt;&lt;property id=&quot;20148&quot; value=&quot;5&quot;/&gt;&lt;property id=&quot;20300&quot; value=&quot;Slide 7&quot;/&gt;&lt;property id=&quot;20307&quot; value=&quot;292&quot;/&gt;&lt;/object&gt;&lt;object type=&quot;3&quot; unique_id=&quot;10010&quot;&gt;&lt;property id=&quot;20148&quot; value=&quot;5&quot;/&gt;&lt;property id=&quot;20300&quot; value=&quot;Slide 8 - &amp;quot;Overview of IEDC&amp;quot;&quot;/&gt;&lt;property id=&quot;20307&quot; value=&quot;297&quot;/&gt;&lt;/object&gt;&lt;object type=&quot;3&quot; unique_id=&quot;10011&quot;&gt;&lt;property id=&quot;20148&quot; value=&quot;5&quot;/&gt;&lt;property id=&quot;20300&quot; value=&quot;Slide 9 - &amp;quot;About IEDC&amp;quot;&quot;/&gt;&lt;property id=&quot;20307&quot; value=&quot;293&quot;/&gt;&lt;/object&gt;&lt;object type=&quot;3&quot; unique_id=&quot;10012&quot;&gt;&lt;property id=&quot;20148&quot; value=&quot;5&quot;/&gt;&lt;property id=&quot;20300&quot; value=&quot;Slide 10 - &amp;quot;IEDC’s Training &amp;amp; Certification Program&amp;quot;&quot;/&gt;&lt;property id=&quot;20307&quot; value=&quot;319&quot;/&gt;&lt;/object&gt;&lt;object type=&quot;3&quot; unique_id=&quot;10013&quot;&gt;&lt;property id=&quot;20148&quot; value=&quot;5&quot;/&gt;&lt;property id=&quot;20300&quot; value=&quot;Slide 11 - &amp;quot;IEDC’s Training &amp;amp; Certification Program&amp;quot;&quot;/&gt;&lt;property id=&quot;20307&quot; value=&quot;295&quot;/&gt;&lt;/object&gt;&lt;object type=&quot;3&quot; unique_id=&quot;10014&quot;&gt;&lt;property id=&quot;20148&quot; value=&quot;5&quot;/&gt;&lt;property id=&quot;20300&quot; value=&quot;Slide 12 - &amp;quot;How America’s Promise Programs Can Use this Information&amp;quot;&quot;/&gt;&lt;property id=&quot;20307&quot; value=&quot;327&quot;/&gt;&lt;/object&gt;&lt;object type=&quot;3&quot; unique_id=&quot;10015&quot;&gt;&lt;property id=&quot;20148&quot; value=&quot;5&quot;/&gt;&lt;property id=&quot;20300&quot; value=&quot;Slide 13 - &amp;quot;Identifying Needs&amp;quot;&quot;/&gt;&lt;property id=&quot;20307&quot; value=&quot;258&quot;/&gt;&lt;/object&gt;&lt;object type=&quot;3&quot; unique_id=&quot;10016&quot;&gt;&lt;property id=&quot;20148&quot; value=&quot;5&quot;/&gt;&lt;property id=&quot;20300&quot; value=&quot;Slide 14 - &amp;quot;Are You Teaching the Right Things?&amp;quot;&quot;/&gt;&lt;property id=&quot;20307&quot; value=&quot;298&quot;/&gt;&lt;/object&gt;&lt;object type=&quot;3&quot; unique_id=&quot;10017&quot;&gt;&lt;property id=&quot;20148&quot; value=&quot;5&quot;/&gt;&lt;property id=&quot;20300&quot; value=&quot;Slide 15 - &amp;quot;Gap Analysis/Needs Assessments&amp;quot;&quot;/&gt;&lt;property id=&quot;20307&quot; value=&quot;300&quot;/&gt;&lt;/object&gt;&lt;object type=&quot;3&quot; unique_id=&quot;10018&quot;&gt;&lt;property id=&quot;20148&quot; value=&quot;5&quot;/&gt;&lt;property id=&quot;20300&quot; value=&quot;Slide 16 - &amp;quot;Effective Training Programs&amp;quot;&quot;/&gt;&lt;property id=&quot;20307&quot; value=&quot;320&quot;/&gt;&lt;/object&gt;&lt;object type=&quot;3&quot; unique_id=&quot;10019&quot;&gt;&lt;property id=&quot;20148&quot; value=&quot;5&quot;/&gt;&lt;property id=&quot;20300&quot; value=&quot;Slide 17 - &amp;quot;Effective Training Programs&amp;quot;&quot;/&gt;&lt;property id=&quot;20307&quot; value=&quot;322&quot;/&gt;&lt;/object&gt;&lt;object type=&quot;3&quot; unique_id=&quot;10020&quot;&gt;&lt;property id=&quot;20148&quot; value=&quot;5&quot;/&gt;&lt;property id=&quot;20300&quot; value=&quot;Slide 18 - &amp;quot;Some Strategies to Ensure Effectiveness&amp;quot;&quot;/&gt;&lt;property id=&quot;20307&quot; value=&quot;323&quot;/&gt;&lt;/object&gt;&lt;object type=&quot;3&quot; unique_id=&quot;10021&quot;&gt;&lt;property id=&quot;20148&quot; value=&quot;5&quot;/&gt;&lt;property id=&quot;20300&quot; value=&quot;Slide 19 - &amp;quot;Measuring Impact&amp;quot;&quot;/&gt;&lt;property id=&quot;20307&quot; value=&quot;301&quot;/&gt;&lt;/object&gt;&lt;object type=&quot;3&quot; unique_id=&quot;10022&quot;&gt;&lt;property id=&quot;20148&quot; value=&quot;5&quot;/&gt;&lt;property id=&quot;20300&quot; value=&quot;Slide 20 - &amp;quot;How are you currently measuring the impact of your programs?&amp;quot;&quot;/&gt;&lt;property id=&quot;20307&quot; value=&quot;289&quot;/&gt;&lt;/object&gt;&lt;object type=&quot;3&quot; unique_id=&quot;10023&quot;&gt;&lt;property id=&quot;20148&quot; value=&quot;5&quot;/&gt;&lt;property id=&quot;20300&quot; value=&quot;Slide 21 - &amp;quot;Measuring Impact&amp;quot;&quot;/&gt;&lt;property id=&quot;20307&quot; value=&quot;302&quot;/&gt;&lt;/object&gt;&lt;object type=&quot;3&quot; unique_id=&quot;10024&quot;&gt;&lt;property id=&quot;20148&quot; value=&quot;5&quot;/&gt;&lt;property id=&quot;20300&quot; value=&quot;Slide 22 - &amp;quot;How to Measure Impact&amp;quot;&quot;/&gt;&lt;property id=&quot;20307&quot; value=&quot;303&quot;/&gt;&lt;/object&gt;&lt;object type=&quot;3&quot; unique_id=&quot;10025&quot;&gt;&lt;property id=&quot;20148&quot; value=&quot;5&quot;/&gt;&lt;property id=&quot;20300&quot; value=&quot;Slide 23 - &amp;quot;Qualitative Measurement&amp;quot;&quot;/&gt;&lt;property id=&quot;20307&quot; value=&quot;304&quot;/&gt;&lt;/object&gt;&lt;object type=&quot;3&quot; unique_id=&quot;10026&quot;&gt;&lt;property id=&quot;20148&quot; value=&quot;5&quot;/&gt;&lt;property id=&quot;20300&quot; value=&quot;Slide 24 - &amp;quot;Examples of Qualitative Questions&amp;quot;&quot;/&gt;&lt;property id=&quot;20307&quot; value=&quot;305&quot;/&gt;&lt;/object&gt;&lt;object type=&quot;3&quot; unique_id=&quot;10027&quot;&gt;&lt;property id=&quot;20148&quot; value=&quot;5&quot;/&gt;&lt;property id=&quot;20300&quot; value=&quot;Slide 25 - &amp;quot;Examples of Qualitative Questions&amp;quot;&quot;/&gt;&lt;property id=&quot;20307&quot; value=&quot;306&quot;/&gt;&lt;/object&gt;&lt;object type=&quot;3&quot; unique_id=&quot;10028&quot;&gt;&lt;property id=&quot;20148&quot; value=&quot;5&quot;/&gt;&lt;property id=&quot;20300&quot; value=&quot;Slide 26 - &amp;quot;Quantitative Measurement&amp;quot;&quot;/&gt;&lt;property id=&quot;20307&quot; value=&quot;307&quot;/&gt;&lt;/object&gt;&lt;object type=&quot;3&quot; unique_id=&quot;10029&quot;&gt;&lt;property id=&quot;20148&quot; value=&quot;5&quot;/&gt;&lt;property id=&quot;20300&quot; value=&quot;Slide 27 - &amp;quot;Skills Testing &amp;amp; Certification&amp;quot;&quot;/&gt;&lt;property id=&quot;20307&quot; value=&quot;309&quot;/&gt;&lt;/object&gt;&lt;object type=&quot;3&quot; unique_id=&quot;10030&quot;&gt;&lt;property id=&quot;20148&quot; value=&quot;5&quot;/&gt;&lt;property id=&quot;20300&quot; value=&quot;Slide 28 - &amp;quot;IEDC’s CEcD Certification&amp;quot;&quot;/&gt;&lt;property id=&quot;20307&quot; value=&quot;324&quot;/&gt;&lt;/object&gt;&lt;object type=&quot;3&quot; unique_id=&quot;10031&quot;&gt;&lt;property id=&quot;20148&quot; value=&quot;5&quot;/&gt;&lt;property id=&quot;20300&quot; value=&quot;Slide 29 - &amp;quot;IEDC’s CEcD Certification&amp;quot;&quot;/&gt;&lt;property id=&quot;20307&quot; value=&quot;325&quot;/&gt;&lt;/object&gt;&lt;object type=&quot;3&quot; unique_id=&quot;10032&quot;&gt;&lt;property id=&quot;20148&quot; value=&quot;5&quot;/&gt;&lt;property id=&quot;20300&quot; value=&quot;Slide 30 - &amp;quot;Evaluating Training Strategy&amp;quot;&quot;/&gt;&lt;property id=&quot;20307&quot; value=&quot;326&quot;/&gt;&lt;/object&gt;&lt;object type=&quot;3&quot; unique_id=&quot;10033&quot;&gt;&lt;property id=&quot;20148&quot; value=&quot;5&quot;/&gt;&lt;property id=&quot;20300&quot; value=&quot;Slide 31 - &amp;quot;Reporting &amp;amp; Oversight&amp;quot;&quot;/&gt;&lt;property id=&quot;20307&quot; value=&quot;311&quot;/&gt;&lt;/object&gt;&lt;object type=&quot;3&quot; unique_id=&quot;10034&quot;&gt;&lt;property id=&quot;20148&quot; value=&quot;5&quot;/&gt;&lt;property id=&quot;20300&quot; value=&quot;Slide 32 - &amp;quot;Reporting&amp;quot;&quot;/&gt;&lt;property id=&quot;20307&quot; value=&quot;313&quot;/&gt;&lt;/object&gt;&lt;object type=&quot;3&quot; unique_id=&quot;10035&quot;&gt;&lt;property id=&quot;20148&quot; value=&quot;5&quot;/&gt;&lt;property id=&quot;20300&quot; value=&quot;Slide 33 - &amp;quot;Reporting&amp;quot;&quot;/&gt;&lt;property id=&quot;20307&quot; value=&quot;312&quot;/&gt;&lt;/object&gt;&lt;object type=&quot;3&quot; unique_id=&quot;10036&quot;&gt;&lt;property id=&quot;20148&quot; value=&quot;5&quot;/&gt;&lt;property id=&quot;20300&quot; value=&quot;Slide 34 - &amp;quot;Making Adjustments&amp;quot;&quot;/&gt;&lt;property id=&quot;20307&quot; value=&quot;315&quot;/&gt;&lt;/object&gt;&lt;object type=&quot;3&quot; unique_id=&quot;10037&quot;&gt;&lt;property id=&quot;20148&quot; value=&quot;5&quot;/&gt;&lt;property id=&quot;20300&quot; value=&quot;Slide 35 - &amp;quot;Adjusting Curriculum &amp;quot;&quot;/&gt;&lt;property id=&quot;20307&quot; value=&quot;316&quot;/&gt;&lt;/object&gt;&lt;object type=&quot;3&quot; unique_id=&quot;10038&quot;&gt;&lt;property id=&quot;20148&quot; value=&quot;5&quot;/&gt;&lt;property id=&quot;20300&quot; value=&quot;Slide 36&quot;/&gt;&lt;property id=&quot;20307&quot; value=&quot;281&quot;/&gt;&lt;/object&gt;&lt;object type=&quot;3&quot; unique_id=&quot;10039&quot;&gt;&lt;property id=&quot;20148&quot; value=&quot;5&quot;/&gt;&lt;property id=&quot;20300&quot; value=&quot;Slide 37&quot;/&gt;&lt;property id=&quot;20307&quot; value=&quot;275&quot;/&gt;&lt;/object&gt;&lt;object type=&quot;3&quot; unique_id=&quot;10040&quot;&gt;&lt;property id=&quot;20148&quot; value=&quot;5&quot;/&gt;&lt;property id=&quot;20300&quot; value=&quot;Slide 38 - &amp;quot;Register for the Community of Practice, get Connected!&amp;quot;&quot;/&gt;&lt;property id=&quot;20307&quot; value=&quot;331&quot;/&gt;&lt;/object&gt;&lt;object type=&quot;3&quot; unique_id=&quot;10041&quot;&gt;&lt;property id=&quot;20148&quot; value=&quot;5&quot;/&gt;&lt;property id=&quot;20300&quot; value=&quot;Slide 39 - &amp;quot;More Technical Assistance&amp;quot;&quot;/&gt;&lt;property id=&quot;20307&quot; value=&quot;330&quot;/&gt;&lt;/object&gt;&lt;object type=&quot;3&quot; unique_id=&quot;10042&quot;&gt;&lt;property id=&quot;20148&quot; value=&quot;5&quot;/&gt;&lt;property id=&quot;20300&quot; value=&quot;Slide 40&quot;/&gt;&lt;property id=&quot;20307&quot; value=&quot;282&quot;/&gt;&lt;/object&gt;&lt;/object&gt;&lt;object type=&quot;8&quot; unique_id=&quot;1008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6551</TotalTime>
  <Words>1153</Words>
  <Application>Microsoft Office PowerPoint</Application>
  <PresentationFormat>On-screen Show (4:3)</PresentationFormat>
  <Paragraphs>246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Impact</vt:lpstr>
      <vt:lpstr>Tahoma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Measuring the Impact of Adult Education &amp; Training Programs</vt:lpstr>
      <vt:lpstr>PowerPoint Presentation</vt:lpstr>
      <vt:lpstr>Grantee Polling Question</vt:lpstr>
      <vt:lpstr>PowerPoint Presentation</vt:lpstr>
      <vt:lpstr>PowerPoint Presentation</vt:lpstr>
      <vt:lpstr>PowerPoint Presentation</vt:lpstr>
      <vt:lpstr>PowerPoint Presentation</vt:lpstr>
      <vt:lpstr>Overview of IEDC</vt:lpstr>
      <vt:lpstr>About IEDC</vt:lpstr>
      <vt:lpstr>IEDC’s Training &amp; Certification Program</vt:lpstr>
      <vt:lpstr>IEDC’s Training &amp; Certification Program</vt:lpstr>
      <vt:lpstr>How America’s Promise Programs Can Use this Information</vt:lpstr>
      <vt:lpstr>Identifying Needs</vt:lpstr>
      <vt:lpstr>Are You Teaching the Right Things?</vt:lpstr>
      <vt:lpstr>Gap Analysis/Needs Assessments</vt:lpstr>
      <vt:lpstr>Effective Training Programs</vt:lpstr>
      <vt:lpstr>Effective Training Programs</vt:lpstr>
      <vt:lpstr>Some Strategies to Ensure Effectiveness</vt:lpstr>
      <vt:lpstr>Measuring Impact</vt:lpstr>
      <vt:lpstr>How are you currently measuring the impact of your programs?</vt:lpstr>
      <vt:lpstr>Measuring Impact</vt:lpstr>
      <vt:lpstr>How to Measure Impact</vt:lpstr>
      <vt:lpstr>Qualitative Measurement</vt:lpstr>
      <vt:lpstr>Examples of Qualitative Questions</vt:lpstr>
      <vt:lpstr>Examples of Qualitative Questions</vt:lpstr>
      <vt:lpstr>Quantitative Measurement</vt:lpstr>
      <vt:lpstr>Skills Testing &amp; Certification</vt:lpstr>
      <vt:lpstr>IEDC’s CEcD Certification</vt:lpstr>
      <vt:lpstr>IEDC’s CEcD Certification</vt:lpstr>
      <vt:lpstr>Evaluating Training Strategy</vt:lpstr>
      <vt:lpstr>Reporting &amp; Oversight</vt:lpstr>
      <vt:lpstr>Reporting</vt:lpstr>
      <vt:lpstr>Reporting</vt:lpstr>
      <vt:lpstr>Making Adjustments</vt:lpstr>
      <vt:lpstr>Adjusting Curriculum </vt:lpstr>
      <vt:lpstr>PowerPoint Presentation</vt:lpstr>
      <vt:lpstr>PowerPoint Presentation</vt:lpstr>
      <vt:lpstr>Register for the Community of Practice, get Connected!</vt:lpstr>
      <vt:lpstr>More Technical Assistance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Laura Casertano</cp:lastModifiedBy>
  <cp:revision>220</cp:revision>
  <dcterms:created xsi:type="dcterms:W3CDTF">2017-06-21T17:13:53Z</dcterms:created>
  <dcterms:modified xsi:type="dcterms:W3CDTF">2018-05-22T13:19:51Z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