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05" r:id="rId6"/>
  </p:sldMasterIdLst>
  <p:notesMasterIdLst>
    <p:notesMasterId r:id="rId49"/>
  </p:notesMasterIdLst>
  <p:sldIdLst>
    <p:sldId id="318" r:id="rId7"/>
    <p:sldId id="319" r:id="rId8"/>
    <p:sldId id="321" r:id="rId9"/>
    <p:sldId id="320" r:id="rId10"/>
    <p:sldId id="362" r:id="rId11"/>
    <p:sldId id="329" r:id="rId12"/>
    <p:sldId id="330" r:id="rId13"/>
    <p:sldId id="331" r:id="rId14"/>
    <p:sldId id="332" r:id="rId15"/>
    <p:sldId id="323" r:id="rId16"/>
    <p:sldId id="324" r:id="rId17"/>
    <p:sldId id="325" r:id="rId18"/>
    <p:sldId id="326" r:id="rId19"/>
    <p:sldId id="327" r:id="rId20"/>
    <p:sldId id="317"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1" r:id="rId35"/>
    <p:sldId id="316" r:id="rId36"/>
    <p:sldId id="334" r:id="rId37"/>
    <p:sldId id="339" r:id="rId38"/>
    <p:sldId id="337" r:id="rId39"/>
    <p:sldId id="336" r:id="rId40"/>
    <p:sldId id="338" r:id="rId41"/>
    <p:sldId id="313" r:id="rId42"/>
    <p:sldId id="314" r:id="rId43"/>
    <p:sldId id="342" r:id="rId44"/>
    <p:sldId id="343" r:id="rId45"/>
    <p:sldId id="344" r:id="rId46"/>
    <p:sldId id="281" r:id="rId47"/>
    <p:sldId id="282" r:id="rId48"/>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quist,Benjamin" initials="H" lastIdx="7" clrIdx="0">
    <p:extLst/>
  </p:cmAuthor>
  <p:cmAuthor id="2" name="Johndrow,Lanette" initials="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72900" autoAdjust="0"/>
  </p:normalViewPr>
  <p:slideViewPr>
    <p:cSldViewPr snapToGrid="0">
      <p:cViewPr varScale="1">
        <p:scale>
          <a:sx n="64" d="100"/>
          <a:sy n="64" d="100"/>
        </p:scale>
        <p:origin x="245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4EBC9-E19B-4FD0-B7FC-E280F6B4B579}" type="doc">
      <dgm:prSet loTypeId="urn:microsoft.com/office/officeart/2008/layout/PictureAccentList" loCatId="list" qsTypeId="urn:microsoft.com/office/officeart/2005/8/quickstyle/simple1" qsCatId="simple" csTypeId="urn:microsoft.com/office/officeart/2005/8/colors/accent1_4" csCatId="accent1" phldr="1"/>
      <dgm:spPr/>
      <dgm:t>
        <a:bodyPr/>
        <a:lstStyle/>
        <a:p>
          <a:endParaRPr lang="en-US"/>
        </a:p>
      </dgm:t>
    </dgm:pt>
    <dgm:pt modelId="{6FD954EB-3A4D-4066-B6E6-847AC012E682}">
      <dgm:prSet phldrT="[Text]"/>
      <dgm:spPr/>
      <dgm:t>
        <a:bodyPr/>
        <a:lstStyle/>
        <a:p>
          <a:r>
            <a:rPr lang="en-US" dirty="0">
              <a:latin typeface="Cachet Bold" panose="020F0803030404040204" pitchFamily="34" charset="0"/>
            </a:rPr>
            <a:t>Self Regulation: Act of managing thoughts &amp; feelings in order to engage in goal directed actions</a:t>
          </a:r>
        </a:p>
      </dgm:t>
    </dgm:pt>
    <dgm:pt modelId="{C31E3571-B5D2-4FC0-851F-D43D9117AADC}" type="parTrans" cxnId="{CF299BAF-9140-4C36-8B5C-3DD93ED1CBB0}">
      <dgm:prSet/>
      <dgm:spPr/>
      <dgm:t>
        <a:bodyPr/>
        <a:lstStyle/>
        <a:p>
          <a:endParaRPr lang="en-US"/>
        </a:p>
      </dgm:t>
    </dgm:pt>
    <dgm:pt modelId="{BD6282FE-BCFA-4E11-B657-9A8FA9FBDD71}" type="sibTrans" cxnId="{CF299BAF-9140-4C36-8B5C-3DD93ED1CBB0}">
      <dgm:prSet/>
      <dgm:spPr/>
      <dgm:t>
        <a:bodyPr/>
        <a:lstStyle/>
        <a:p>
          <a:endParaRPr lang="en-US"/>
        </a:p>
      </dgm:t>
    </dgm:pt>
    <dgm:pt modelId="{1A1CF102-DEFB-4B30-82A1-0A6E78290088}">
      <dgm:prSet phldrT="[Text]"/>
      <dgm:spPr/>
      <dgm:t>
        <a:bodyPr/>
        <a:lstStyle/>
        <a:p>
          <a:r>
            <a:rPr lang="en-US" dirty="0">
              <a:latin typeface="Cachet Bold" panose="020F0803030404040204" pitchFamily="34" charset="0"/>
            </a:rPr>
            <a:t>Organizing Behavior, Thoughts &amp; Emotions</a:t>
          </a:r>
        </a:p>
      </dgm:t>
    </dgm:pt>
    <dgm:pt modelId="{A57A8E78-A48D-4569-95FD-AB27C8B4A487}" type="parTrans" cxnId="{D9CFF99C-60A8-4C13-86C8-741EC9EFB3E1}">
      <dgm:prSet/>
      <dgm:spPr/>
      <dgm:t>
        <a:bodyPr/>
        <a:lstStyle/>
        <a:p>
          <a:endParaRPr lang="en-US"/>
        </a:p>
      </dgm:t>
    </dgm:pt>
    <dgm:pt modelId="{EF7BA95C-1E74-4690-BC5A-ABF51CBF5183}" type="sibTrans" cxnId="{D9CFF99C-60A8-4C13-86C8-741EC9EFB3E1}">
      <dgm:prSet/>
      <dgm:spPr/>
      <dgm:t>
        <a:bodyPr/>
        <a:lstStyle/>
        <a:p>
          <a:endParaRPr lang="en-US"/>
        </a:p>
      </dgm:t>
    </dgm:pt>
    <dgm:pt modelId="{F0CDDC08-5A93-4600-80E2-CAE684CEBC16}">
      <dgm:prSet phldrT="[Text]"/>
      <dgm:spPr/>
      <dgm:t>
        <a:bodyPr/>
        <a:lstStyle/>
        <a:p>
          <a:r>
            <a:rPr lang="en-US" dirty="0">
              <a:latin typeface="Cachet Bold" panose="020F0803030404040204" pitchFamily="34" charset="0"/>
            </a:rPr>
            <a:t>Constructive Problem Solving</a:t>
          </a:r>
        </a:p>
      </dgm:t>
    </dgm:pt>
    <dgm:pt modelId="{C732D177-18BB-4E64-9515-57F493D5018B}" type="parTrans" cxnId="{D0E93783-BE08-4D2D-9AF9-4997EA5ACD32}">
      <dgm:prSet/>
      <dgm:spPr/>
      <dgm:t>
        <a:bodyPr/>
        <a:lstStyle/>
        <a:p>
          <a:endParaRPr lang="en-US"/>
        </a:p>
      </dgm:t>
    </dgm:pt>
    <dgm:pt modelId="{61CC0CE9-C6F8-4167-BD06-0C8EBC17B123}" type="sibTrans" cxnId="{D0E93783-BE08-4D2D-9AF9-4997EA5ACD32}">
      <dgm:prSet/>
      <dgm:spPr/>
      <dgm:t>
        <a:bodyPr/>
        <a:lstStyle/>
        <a:p>
          <a:endParaRPr lang="en-US"/>
        </a:p>
      </dgm:t>
    </dgm:pt>
    <dgm:pt modelId="{719D1E27-5D2C-4521-948D-F39146E80B17}">
      <dgm:prSet/>
      <dgm:spPr/>
      <dgm:t>
        <a:bodyPr/>
        <a:lstStyle/>
        <a:p>
          <a:r>
            <a:rPr lang="en-US" dirty="0">
              <a:latin typeface="Cachet Bold" panose="020F0803030404040204" pitchFamily="34" charset="0"/>
            </a:rPr>
            <a:t>Controlling Impulses</a:t>
          </a:r>
        </a:p>
      </dgm:t>
    </dgm:pt>
    <dgm:pt modelId="{72CD0E3A-79FC-42C6-A544-ED371AD82539}" type="parTrans" cxnId="{0F14D365-93E4-44D6-9530-900A6201DA50}">
      <dgm:prSet/>
      <dgm:spPr/>
      <dgm:t>
        <a:bodyPr/>
        <a:lstStyle/>
        <a:p>
          <a:endParaRPr lang="en-US"/>
        </a:p>
      </dgm:t>
    </dgm:pt>
    <dgm:pt modelId="{35836048-805D-43A3-AC00-44C1140240CF}" type="sibTrans" cxnId="{0F14D365-93E4-44D6-9530-900A6201DA50}">
      <dgm:prSet/>
      <dgm:spPr/>
      <dgm:t>
        <a:bodyPr/>
        <a:lstStyle/>
        <a:p>
          <a:endParaRPr lang="en-US"/>
        </a:p>
      </dgm:t>
    </dgm:pt>
    <dgm:pt modelId="{CE1C13F7-FF8B-4CCE-8BA9-15C3972523B1}" type="pres">
      <dgm:prSet presAssocID="{ADF4EBC9-E19B-4FD0-B7FC-E280F6B4B579}" presName="layout" presStyleCnt="0">
        <dgm:presLayoutVars>
          <dgm:chMax/>
          <dgm:chPref/>
          <dgm:dir/>
          <dgm:animOne val="branch"/>
          <dgm:animLvl val="lvl"/>
          <dgm:resizeHandles/>
        </dgm:presLayoutVars>
      </dgm:prSet>
      <dgm:spPr/>
    </dgm:pt>
    <dgm:pt modelId="{6435F7CF-80E4-482E-8A91-4778835C61E0}" type="pres">
      <dgm:prSet presAssocID="{6FD954EB-3A4D-4066-B6E6-847AC012E682}" presName="root" presStyleCnt="0">
        <dgm:presLayoutVars>
          <dgm:chMax/>
          <dgm:chPref val="4"/>
        </dgm:presLayoutVars>
      </dgm:prSet>
      <dgm:spPr/>
    </dgm:pt>
    <dgm:pt modelId="{A6C66E29-23EA-4EE0-8C3F-7BE9D009C6EC}" type="pres">
      <dgm:prSet presAssocID="{6FD954EB-3A4D-4066-B6E6-847AC012E682}" presName="rootComposite" presStyleCnt="0">
        <dgm:presLayoutVars/>
      </dgm:prSet>
      <dgm:spPr/>
    </dgm:pt>
    <dgm:pt modelId="{843EFBA7-DDC9-4481-8968-028EE743FD04}" type="pres">
      <dgm:prSet presAssocID="{6FD954EB-3A4D-4066-B6E6-847AC012E682}" presName="rootText" presStyleLbl="node0" presStyleIdx="0" presStyleCnt="1" custScaleX="110583">
        <dgm:presLayoutVars>
          <dgm:chMax/>
          <dgm:chPref val="4"/>
        </dgm:presLayoutVars>
      </dgm:prSet>
      <dgm:spPr/>
    </dgm:pt>
    <dgm:pt modelId="{469A5F8E-9837-4E42-B4EA-61AE698982E7}" type="pres">
      <dgm:prSet presAssocID="{6FD954EB-3A4D-4066-B6E6-847AC012E682}" presName="childShape" presStyleCnt="0">
        <dgm:presLayoutVars>
          <dgm:chMax val="0"/>
          <dgm:chPref val="0"/>
        </dgm:presLayoutVars>
      </dgm:prSet>
      <dgm:spPr/>
    </dgm:pt>
    <dgm:pt modelId="{8965C3B0-7118-4162-B783-E13302A00215}" type="pres">
      <dgm:prSet presAssocID="{1A1CF102-DEFB-4B30-82A1-0A6E78290088}" presName="childComposite" presStyleCnt="0">
        <dgm:presLayoutVars>
          <dgm:chMax val="0"/>
          <dgm:chPref val="0"/>
        </dgm:presLayoutVars>
      </dgm:prSet>
      <dgm:spPr/>
    </dgm:pt>
    <dgm:pt modelId="{180B1F47-1F76-4783-8318-D626A0A3262A}" type="pres">
      <dgm:prSet presAssocID="{1A1CF102-DEFB-4B30-82A1-0A6E78290088}"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B0E3A5A-0738-4EAF-9468-AF8B478E0C91}" type="pres">
      <dgm:prSet presAssocID="{1A1CF102-DEFB-4B30-82A1-0A6E78290088}" presName="childText" presStyleLbl="lnNode1" presStyleIdx="0" presStyleCnt="3">
        <dgm:presLayoutVars>
          <dgm:chMax val="0"/>
          <dgm:chPref val="0"/>
          <dgm:bulletEnabled val="1"/>
        </dgm:presLayoutVars>
      </dgm:prSet>
      <dgm:spPr/>
    </dgm:pt>
    <dgm:pt modelId="{0A8E10DC-99A4-42FB-AC19-6F092E0AFD2A}" type="pres">
      <dgm:prSet presAssocID="{F0CDDC08-5A93-4600-80E2-CAE684CEBC16}" presName="childComposite" presStyleCnt="0">
        <dgm:presLayoutVars>
          <dgm:chMax val="0"/>
          <dgm:chPref val="0"/>
        </dgm:presLayoutVars>
      </dgm:prSet>
      <dgm:spPr/>
    </dgm:pt>
    <dgm:pt modelId="{65129A0F-BAD5-4BA2-ADCC-2899B6FEB7BF}" type="pres">
      <dgm:prSet presAssocID="{F0CDDC08-5A93-4600-80E2-CAE684CEBC16}"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1BE5BC2-209B-4BA7-9910-E2EE88097DF1}" type="pres">
      <dgm:prSet presAssocID="{F0CDDC08-5A93-4600-80E2-CAE684CEBC16}" presName="childText" presStyleLbl="lnNode1" presStyleIdx="1" presStyleCnt="3">
        <dgm:presLayoutVars>
          <dgm:chMax val="0"/>
          <dgm:chPref val="0"/>
          <dgm:bulletEnabled val="1"/>
        </dgm:presLayoutVars>
      </dgm:prSet>
      <dgm:spPr/>
    </dgm:pt>
    <dgm:pt modelId="{CFC68521-03B3-4F4A-942F-BF4C8172CF71}" type="pres">
      <dgm:prSet presAssocID="{719D1E27-5D2C-4521-948D-F39146E80B17}" presName="childComposite" presStyleCnt="0">
        <dgm:presLayoutVars>
          <dgm:chMax val="0"/>
          <dgm:chPref val="0"/>
        </dgm:presLayoutVars>
      </dgm:prSet>
      <dgm:spPr/>
    </dgm:pt>
    <dgm:pt modelId="{0796F248-E221-4B5A-BD7B-418927810864}" type="pres">
      <dgm:prSet presAssocID="{719D1E27-5D2C-4521-948D-F39146E80B17}"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07DE8775-D530-441C-84EA-10CCD2FD52F1}" type="pres">
      <dgm:prSet presAssocID="{719D1E27-5D2C-4521-948D-F39146E80B17}" presName="childText" presStyleLbl="lnNode1" presStyleIdx="2" presStyleCnt="3">
        <dgm:presLayoutVars>
          <dgm:chMax val="0"/>
          <dgm:chPref val="0"/>
          <dgm:bulletEnabled val="1"/>
        </dgm:presLayoutVars>
      </dgm:prSet>
      <dgm:spPr/>
    </dgm:pt>
  </dgm:ptLst>
  <dgm:cxnLst>
    <dgm:cxn modelId="{C0235308-2E2F-4573-8199-8880779CAAE5}" type="presOf" srcId="{1A1CF102-DEFB-4B30-82A1-0A6E78290088}" destId="{DB0E3A5A-0738-4EAF-9468-AF8B478E0C91}" srcOrd="0" destOrd="0" presId="urn:microsoft.com/office/officeart/2008/layout/PictureAccentList"/>
    <dgm:cxn modelId="{535CDF2C-DAC5-41D8-AC37-0097BB2DA7EF}" type="presOf" srcId="{ADF4EBC9-E19B-4FD0-B7FC-E280F6B4B579}" destId="{CE1C13F7-FF8B-4CCE-8BA9-15C3972523B1}" srcOrd="0" destOrd="0" presId="urn:microsoft.com/office/officeart/2008/layout/PictureAccentList"/>
    <dgm:cxn modelId="{7709DC5E-07A1-4234-83A1-2DC6D1EB4BF9}" type="presOf" srcId="{F0CDDC08-5A93-4600-80E2-CAE684CEBC16}" destId="{D1BE5BC2-209B-4BA7-9910-E2EE88097DF1}" srcOrd="0" destOrd="0" presId="urn:microsoft.com/office/officeart/2008/layout/PictureAccentList"/>
    <dgm:cxn modelId="{0F14D365-93E4-44D6-9530-900A6201DA50}" srcId="{6FD954EB-3A4D-4066-B6E6-847AC012E682}" destId="{719D1E27-5D2C-4521-948D-F39146E80B17}" srcOrd="2" destOrd="0" parTransId="{72CD0E3A-79FC-42C6-A544-ED371AD82539}" sibTransId="{35836048-805D-43A3-AC00-44C1140240CF}"/>
    <dgm:cxn modelId="{20662D4C-0D22-45EE-94DF-EFDCD1E94211}" type="presOf" srcId="{6FD954EB-3A4D-4066-B6E6-847AC012E682}" destId="{843EFBA7-DDC9-4481-8968-028EE743FD04}" srcOrd="0" destOrd="0" presId="urn:microsoft.com/office/officeart/2008/layout/PictureAccentList"/>
    <dgm:cxn modelId="{FF421B7F-707B-47A5-90DB-1E6463202A09}" type="presOf" srcId="{719D1E27-5D2C-4521-948D-F39146E80B17}" destId="{07DE8775-D530-441C-84EA-10CCD2FD52F1}" srcOrd="0" destOrd="0" presId="urn:microsoft.com/office/officeart/2008/layout/PictureAccentList"/>
    <dgm:cxn modelId="{D0E93783-BE08-4D2D-9AF9-4997EA5ACD32}" srcId="{6FD954EB-3A4D-4066-B6E6-847AC012E682}" destId="{F0CDDC08-5A93-4600-80E2-CAE684CEBC16}" srcOrd="1" destOrd="0" parTransId="{C732D177-18BB-4E64-9515-57F493D5018B}" sibTransId="{61CC0CE9-C6F8-4167-BD06-0C8EBC17B123}"/>
    <dgm:cxn modelId="{D9CFF99C-60A8-4C13-86C8-741EC9EFB3E1}" srcId="{6FD954EB-3A4D-4066-B6E6-847AC012E682}" destId="{1A1CF102-DEFB-4B30-82A1-0A6E78290088}" srcOrd="0" destOrd="0" parTransId="{A57A8E78-A48D-4569-95FD-AB27C8B4A487}" sibTransId="{EF7BA95C-1E74-4690-BC5A-ABF51CBF5183}"/>
    <dgm:cxn modelId="{CF299BAF-9140-4C36-8B5C-3DD93ED1CBB0}" srcId="{ADF4EBC9-E19B-4FD0-B7FC-E280F6B4B579}" destId="{6FD954EB-3A4D-4066-B6E6-847AC012E682}" srcOrd="0" destOrd="0" parTransId="{C31E3571-B5D2-4FC0-851F-D43D9117AADC}" sibTransId="{BD6282FE-BCFA-4E11-B657-9A8FA9FBDD71}"/>
    <dgm:cxn modelId="{2B84E49C-96B8-458C-90C7-D2C0BE7DDAEF}" type="presParOf" srcId="{CE1C13F7-FF8B-4CCE-8BA9-15C3972523B1}" destId="{6435F7CF-80E4-482E-8A91-4778835C61E0}" srcOrd="0" destOrd="0" presId="urn:microsoft.com/office/officeart/2008/layout/PictureAccentList"/>
    <dgm:cxn modelId="{24240EBF-93B3-4B57-A49D-753D8FC7F9A9}" type="presParOf" srcId="{6435F7CF-80E4-482E-8A91-4778835C61E0}" destId="{A6C66E29-23EA-4EE0-8C3F-7BE9D009C6EC}" srcOrd="0" destOrd="0" presId="urn:microsoft.com/office/officeart/2008/layout/PictureAccentList"/>
    <dgm:cxn modelId="{E0F5B4A6-A337-4761-A443-EB8C4D47AD3E}" type="presParOf" srcId="{A6C66E29-23EA-4EE0-8C3F-7BE9D009C6EC}" destId="{843EFBA7-DDC9-4481-8968-028EE743FD04}" srcOrd="0" destOrd="0" presId="urn:microsoft.com/office/officeart/2008/layout/PictureAccentList"/>
    <dgm:cxn modelId="{A62BB65C-95CB-48A5-B025-83E36574334A}" type="presParOf" srcId="{6435F7CF-80E4-482E-8A91-4778835C61E0}" destId="{469A5F8E-9837-4E42-B4EA-61AE698982E7}" srcOrd="1" destOrd="0" presId="urn:microsoft.com/office/officeart/2008/layout/PictureAccentList"/>
    <dgm:cxn modelId="{DBE2154A-C7E4-4D68-83A1-ED9F68750587}" type="presParOf" srcId="{469A5F8E-9837-4E42-B4EA-61AE698982E7}" destId="{8965C3B0-7118-4162-B783-E13302A00215}" srcOrd="0" destOrd="0" presId="urn:microsoft.com/office/officeart/2008/layout/PictureAccentList"/>
    <dgm:cxn modelId="{201DAB34-093D-4BA0-997E-247E10171E7D}" type="presParOf" srcId="{8965C3B0-7118-4162-B783-E13302A00215}" destId="{180B1F47-1F76-4783-8318-D626A0A3262A}" srcOrd="0" destOrd="0" presId="urn:microsoft.com/office/officeart/2008/layout/PictureAccentList"/>
    <dgm:cxn modelId="{F7BD4D8B-46CD-4E2B-A54C-4FEA02206B99}" type="presParOf" srcId="{8965C3B0-7118-4162-B783-E13302A00215}" destId="{DB0E3A5A-0738-4EAF-9468-AF8B478E0C91}" srcOrd="1" destOrd="0" presId="urn:microsoft.com/office/officeart/2008/layout/PictureAccentList"/>
    <dgm:cxn modelId="{058DDD2B-FDA5-4CEC-9FC5-ADDC2952F269}" type="presParOf" srcId="{469A5F8E-9837-4E42-B4EA-61AE698982E7}" destId="{0A8E10DC-99A4-42FB-AC19-6F092E0AFD2A}" srcOrd="1" destOrd="0" presId="urn:microsoft.com/office/officeart/2008/layout/PictureAccentList"/>
    <dgm:cxn modelId="{466E3011-B0D0-4B32-87A0-FAD28E10EE85}" type="presParOf" srcId="{0A8E10DC-99A4-42FB-AC19-6F092E0AFD2A}" destId="{65129A0F-BAD5-4BA2-ADCC-2899B6FEB7BF}" srcOrd="0" destOrd="0" presId="urn:microsoft.com/office/officeart/2008/layout/PictureAccentList"/>
    <dgm:cxn modelId="{EFB09F1E-D812-4B7D-88EC-F7591730233E}" type="presParOf" srcId="{0A8E10DC-99A4-42FB-AC19-6F092E0AFD2A}" destId="{D1BE5BC2-209B-4BA7-9910-E2EE88097DF1}" srcOrd="1" destOrd="0" presId="urn:microsoft.com/office/officeart/2008/layout/PictureAccentList"/>
    <dgm:cxn modelId="{56E55E33-E325-4D89-9E58-4552438568D6}" type="presParOf" srcId="{469A5F8E-9837-4E42-B4EA-61AE698982E7}" destId="{CFC68521-03B3-4F4A-942F-BF4C8172CF71}" srcOrd="2" destOrd="0" presId="urn:microsoft.com/office/officeart/2008/layout/PictureAccentList"/>
    <dgm:cxn modelId="{5B4F41E7-0CBA-431A-A2A1-B7CAFBD40BD9}" type="presParOf" srcId="{CFC68521-03B3-4F4A-942F-BF4C8172CF71}" destId="{0796F248-E221-4B5A-BD7B-418927810864}" srcOrd="0" destOrd="0" presId="urn:microsoft.com/office/officeart/2008/layout/PictureAccentList"/>
    <dgm:cxn modelId="{97BDA62F-5D1B-40DF-8027-F73AB0F9B888}" type="presParOf" srcId="{CFC68521-03B3-4F4A-942F-BF4C8172CF71}" destId="{07DE8775-D530-441C-84EA-10CCD2FD52F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BFA38-D933-4840-9A18-6A836111ADDB}" type="doc">
      <dgm:prSet loTypeId="urn:microsoft.com/office/officeart/2005/8/layout/vList3" loCatId="list" qsTypeId="urn:microsoft.com/office/officeart/2005/8/quickstyle/simple1" qsCatId="simple" csTypeId="urn:microsoft.com/office/officeart/2005/8/colors/accent1_2" csCatId="accent1" phldr="1"/>
      <dgm:spPr/>
    </dgm:pt>
    <dgm:pt modelId="{1F70C0BD-9003-4481-B9C4-A3B905FE12DF}">
      <dgm:prSet phldrT="[Text]"/>
      <dgm:spPr/>
      <dgm:t>
        <a:bodyPr/>
        <a:lstStyle/>
        <a:p>
          <a:r>
            <a:rPr lang="en-US" b="1" u="sng" dirty="0"/>
            <a:t>The Mindful Employee: </a:t>
          </a:r>
        </a:p>
        <a:p>
          <a:r>
            <a:rPr lang="en-US" dirty="0"/>
            <a:t> Personal brand, social media, digital footprint, what empowers and motivates them, giving and accepting feedback, and strategic sharing</a:t>
          </a:r>
        </a:p>
      </dgm:t>
    </dgm:pt>
    <dgm:pt modelId="{455D4E54-6406-49F8-954A-CF08267D54D3}" type="parTrans" cxnId="{F6052B52-7770-4E3D-9C9B-2EC74E806E25}">
      <dgm:prSet/>
      <dgm:spPr/>
      <dgm:t>
        <a:bodyPr/>
        <a:lstStyle/>
        <a:p>
          <a:endParaRPr lang="en-US"/>
        </a:p>
      </dgm:t>
    </dgm:pt>
    <dgm:pt modelId="{3D55A209-2438-4E03-A32F-2DCA001D86BA}" type="sibTrans" cxnId="{F6052B52-7770-4E3D-9C9B-2EC74E806E25}">
      <dgm:prSet/>
      <dgm:spPr/>
      <dgm:t>
        <a:bodyPr/>
        <a:lstStyle/>
        <a:p>
          <a:endParaRPr lang="en-US"/>
        </a:p>
      </dgm:t>
    </dgm:pt>
    <dgm:pt modelId="{B454237B-B266-4603-8E53-AEB1CF6EC09B}">
      <dgm:prSet phldrT="[Text]"/>
      <dgm:spPr/>
      <dgm:t>
        <a:bodyPr/>
        <a:lstStyle/>
        <a:p>
          <a:r>
            <a:rPr lang="en-US" b="1" u="sng" dirty="0"/>
            <a:t>Diversity &amp; Non-Judgment: </a:t>
          </a:r>
        </a:p>
        <a:p>
          <a:r>
            <a:rPr lang="en-US" dirty="0"/>
            <a:t> Inclusion in the workplace, working effectively with people of various backgrounds, experiences, opinions and perceptions.</a:t>
          </a:r>
        </a:p>
      </dgm:t>
    </dgm:pt>
    <dgm:pt modelId="{99A3FE54-7ABF-4342-B606-10CB6B9A89A2}" type="parTrans" cxnId="{A55B94E8-C78B-4310-B727-89316EC62B53}">
      <dgm:prSet/>
      <dgm:spPr/>
      <dgm:t>
        <a:bodyPr/>
        <a:lstStyle/>
        <a:p>
          <a:endParaRPr lang="en-US"/>
        </a:p>
      </dgm:t>
    </dgm:pt>
    <dgm:pt modelId="{D7FE6357-2982-4939-B73C-F3D91F249D57}" type="sibTrans" cxnId="{A55B94E8-C78B-4310-B727-89316EC62B53}">
      <dgm:prSet/>
      <dgm:spPr/>
      <dgm:t>
        <a:bodyPr/>
        <a:lstStyle/>
        <a:p>
          <a:endParaRPr lang="en-US"/>
        </a:p>
      </dgm:t>
    </dgm:pt>
    <dgm:pt modelId="{DA2D5FFF-A5D6-4C89-B268-D6A8E3490A42}">
      <dgm:prSet phldrT="[Text]"/>
      <dgm:spPr/>
      <dgm:t>
        <a:bodyPr/>
        <a:lstStyle/>
        <a:p>
          <a:r>
            <a:rPr lang="en-US" b="1" u="sng" dirty="0"/>
            <a:t>Thoughtful Decision Making: </a:t>
          </a:r>
        </a:p>
        <a:p>
          <a:r>
            <a:rPr lang="en-US" dirty="0"/>
            <a:t>Importance of critical thinking in order to make sound judgments and apply learning from one situation to another. </a:t>
          </a:r>
        </a:p>
      </dgm:t>
    </dgm:pt>
    <dgm:pt modelId="{99207A35-55EE-41B1-8E1B-E4660349B121}" type="parTrans" cxnId="{A19669B9-F599-48C4-8546-B7BD3E81A02F}">
      <dgm:prSet/>
      <dgm:spPr/>
      <dgm:t>
        <a:bodyPr/>
        <a:lstStyle/>
        <a:p>
          <a:endParaRPr lang="en-US"/>
        </a:p>
      </dgm:t>
    </dgm:pt>
    <dgm:pt modelId="{D6D1C39A-FB86-473C-990D-102784F0B19D}" type="sibTrans" cxnId="{A19669B9-F599-48C4-8546-B7BD3E81A02F}">
      <dgm:prSet/>
      <dgm:spPr/>
      <dgm:t>
        <a:bodyPr/>
        <a:lstStyle/>
        <a:p>
          <a:endParaRPr lang="en-US"/>
        </a:p>
      </dgm:t>
    </dgm:pt>
    <dgm:pt modelId="{0AF5BDFE-9D84-4733-BFCC-49A7131B0F3F}" type="pres">
      <dgm:prSet presAssocID="{FE5BFA38-D933-4840-9A18-6A836111ADDB}" presName="linearFlow" presStyleCnt="0">
        <dgm:presLayoutVars>
          <dgm:dir/>
          <dgm:resizeHandles val="exact"/>
        </dgm:presLayoutVars>
      </dgm:prSet>
      <dgm:spPr/>
    </dgm:pt>
    <dgm:pt modelId="{22F5C295-CC26-42DA-8A12-AB7076A3EE53}" type="pres">
      <dgm:prSet presAssocID="{1F70C0BD-9003-4481-B9C4-A3B905FE12DF}" presName="composite" presStyleCnt="0"/>
      <dgm:spPr/>
    </dgm:pt>
    <dgm:pt modelId="{F8C871CC-812F-48F7-899B-54E3041F765E}" type="pres">
      <dgm:prSet presAssocID="{1F70C0BD-9003-4481-B9C4-A3B905FE12D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EA28D91-0F4E-4B80-AC0D-0D9496A96A83}" type="pres">
      <dgm:prSet presAssocID="{1F70C0BD-9003-4481-B9C4-A3B905FE12DF}" presName="txShp" presStyleLbl="node1" presStyleIdx="0" presStyleCnt="3">
        <dgm:presLayoutVars>
          <dgm:bulletEnabled val="1"/>
        </dgm:presLayoutVars>
      </dgm:prSet>
      <dgm:spPr/>
    </dgm:pt>
    <dgm:pt modelId="{3ACD5D1E-D814-4CA6-AE92-F2E1110F6FD6}" type="pres">
      <dgm:prSet presAssocID="{3D55A209-2438-4E03-A32F-2DCA001D86BA}" presName="spacing" presStyleCnt="0"/>
      <dgm:spPr/>
    </dgm:pt>
    <dgm:pt modelId="{D6A9723D-D21D-44AF-8BF7-A7455AB874B1}" type="pres">
      <dgm:prSet presAssocID="{B454237B-B266-4603-8E53-AEB1CF6EC09B}" presName="composite" presStyleCnt="0"/>
      <dgm:spPr/>
    </dgm:pt>
    <dgm:pt modelId="{FCB7CBF6-CE09-4AC9-A9BE-7FE865FED354}" type="pres">
      <dgm:prSet presAssocID="{B454237B-B266-4603-8E53-AEB1CF6EC09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2D0D0A5B-42CA-4D53-8C51-2C2397DD9FAD}" type="pres">
      <dgm:prSet presAssocID="{B454237B-B266-4603-8E53-AEB1CF6EC09B}" presName="txShp" presStyleLbl="node1" presStyleIdx="1" presStyleCnt="3">
        <dgm:presLayoutVars>
          <dgm:bulletEnabled val="1"/>
        </dgm:presLayoutVars>
      </dgm:prSet>
      <dgm:spPr/>
    </dgm:pt>
    <dgm:pt modelId="{F06A21B8-0F7B-43B6-8567-C8DF032625DC}" type="pres">
      <dgm:prSet presAssocID="{D7FE6357-2982-4939-B73C-F3D91F249D57}" presName="spacing" presStyleCnt="0"/>
      <dgm:spPr/>
    </dgm:pt>
    <dgm:pt modelId="{DF084B1D-AEB4-43D1-AF3F-E488E7DE3745}" type="pres">
      <dgm:prSet presAssocID="{DA2D5FFF-A5D6-4C89-B268-D6A8E3490A42}" presName="composite" presStyleCnt="0"/>
      <dgm:spPr/>
    </dgm:pt>
    <dgm:pt modelId="{75D10DC9-E6AA-4BCB-BA6E-94E5F4034568}" type="pres">
      <dgm:prSet presAssocID="{DA2D5FFF-A5D6-4C89-B268-D6A8E3490A4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0BAC1C6-294F-4ED8-80AB-A0A21DED9EBF}" type="pres">
      <dgm:prSet presAssocID="{DA2D5FFF-A5D6-4C89-B268-D6A8E3490A42}" presName="txShp" presStyleLbl="node1" presStyleIdx="2" presStyleCnt="3">
        <dgm:presLayoutVars>
          <dgm:bulletEnabled val="1"/>
        </dgm:presLayoutVars>
      </dgm:prSet>
      <dgm:spPr/>
    </dgm:pt>
  </dgm:ptLst>
  <dgm:cxnLst>
    <dgm:cxn modelId="{5C5D0C42-CC10-4611-816A-5B0BF4B243F5}" type="presOf" srcId="{B454237B-B266-4603-8E53-AEB1CF6EC09B}" destId="{2D0D0A5B-42CA-4D53-8C51-2C2397DD9FAD}" srcOrd="0" destOrd="0" presId="urn:microsoft.com/office/officeart/2005/8/layout/vList3"/>
    <dgm:cxn modelId="{8A7F586E-180C-4E1E-AA46-5A9B42AF481D}" type="presOf" srcId="{DA2D5FFF-A5D6-4C89-B268-D6A8E3490A42}" destId="{80BAC1C6-294F-4ED8-80AB-A0A21DED9EBF}" srcOrd="0" destOrd="0" presId="urn:microsoft.com/office/officeart/2005/8/layout/vList3"/>
    <dgm:cxn modelId="{F6052B52-7770-4E3D-9C9B-2EC74E806E25}" srcId="{FE5BFA38-D933-4840-9A18-6A836111ADDB}" destId="{1F70C0BD-9003-4481-B9C4-A3B905FE12DF}" srcOrd="0" destOrd="0" parTransId="{455D4E54-6406-49F8-954A-CF08267D54D3}" sibTransId="{3D55A209-2438-4E03-A32F-2DCA001D86BA}"/>
    <dgm:cxn modelId="{A19669B9-F599-48C4-8546-B7BD3E81A02F}" srcId="{FE5BFA38-D933-4840-9A18-6A836111ADDB}" destId="{DA2D5FFF-A5D6-4C89-B268-D6A8E3490A42}" srcOrd="2" destOrd="0" parTransId="{99207A35-55EE-41B1-8E1B-E4660349B121}" sibTransId="{D6D1C39A-FB86-473C-990D-102784F0B19D}"/>
    <dgm:cxn modelId="{A55B94E8-C78B-4310-B727-89316EC62B53}" srcId="{FE5BFA38-D933-4840-9A18-6A836111ADDB}" destId="{B454237B-B266-4603-8E53-AEB1CF6EC09B}" srcOrd="1" destOrd="0" parTransId="{99A3FE54-7ABF-4342-B606-10CB6B9A89A2}" sibTransId="{D7FE6357-2982-4939-B73C-F3D91F249D57}"/>
    <dgm:cxn modelId="{D409F4F5-49D6-4130-A332-215CFB6C36D9}" type="presOf" srcId="{1F70C0BD-9003-4481-B9C4-A3B905FE12DF}" destId="{8EA28D91-0F4E-4B80-AC0D-0D9496A96A83}" srcOrd="0" destOrd="0" presId="urn:microsoft.com/office/officeart/2005/8/layout/vList3"/>
    <dgm:cxn modelId="{C13DA2FF-CF2C-41BF-A765-A45A532984A4}" type="presOf" srcId="{FE5BFA38-D933-4840-9A18-6A836111ADDB}" destId="{0AF5BDFE-9D84-4733-BFCC-49A7131B0F3F}" srcOrd="0" destOrd="0" presId="urn:microsoft.com/office/officeart/2005/8/layout/vList3"/>
    <dgm:cxn modelId="{6DB2259D-1CF7-4EE9-8F20-A22A065258B5}" type="presParOf" srcId="{0AF5BDFE-9D84-4733-BFCC-49A7131B0F3F}" destId="{22F5C295-CC26-42DA-8A12-AB7076A3EE53}" srcOrd="0" destOrd="0" presId="urn:microsoft.com/office/officeart/2005/8/layout/vList3"/>
    <dgm:cxn modelId="{38248A6C-7A30-47B7-9B8F-CF085C72A065}" type="presParOf" srcId="{22F5C295-CC26-42DA-8A12-AB7076A3EE53}" destId="{F8C871CC-812F-48F7-899B-54E3041F765E}" srcOrd="0" destOrd="0" presId="urn:microsoft.com/office/officeart/2005/8/layout/vList3"/>
    <dgm:cxn modelId="{E5CB80C3-B4B7-4A4F-B07E-933B35BCBE03}" type="presParOf" srcId="{22F5C295-CC26-42DA-8A12-AB7076A3EE53}" destId="{8EA28D91-0F4E-4B80-AC0D-0D9496A96A83}" srcOrd="1" destOrd="0" presId="urn:microsoft.com/office/officeart/2005/8/layout/vList3"/>
    <dgm:cxn modelId="{6F3879A5-D1E8-4DE0-BD92-1437D1FC6E76}" type="presParOf" srcId="{0AF5BDFE-9D84-4733-BFCC-49A7131B0F3F}" destId="{3ACD5D1E-D814-4CA6-AE92-F2E1110F6FD6}" srcOrd="1" destOrd="0" presId="urn:microsoft.com/office/officeart/2005/8/layout/vList3"/>
    <dgm:cxn modelId="{EBA5C0DE-EFFC-42C3-806D-AC868B87758A}" type="presParOf" srcId="{0AF5BDFE-9D84-4733-BFCC-49A7131B0F3F}" destId="{D6A9723D-D21D-44AF-8BF7-A7455AB874B1}" srcOrd="2" destOrd="0" presId="urn:microsoft.com/office/officeart/2005/8/layout/vList3"/>
    <dgm:cxn modelId="{DE4545CB-1171-46B2-85FB-526A542D2C9F}" type="presParOf" srcId="{D6A9723D-D21D-44AF-8BF7-A7455AB874B1}" destId="{FCB7CBF6-CE09-4AC9-A9BE-7FE865FED354}" srcOrd="0" destOrd="0" presId="urn:microsoft.com/office/officeart/2005/8/layout/vList3"/>
    <dgm:cxn modelId="{17B6069D-3AF6-466D-96B5-6780234833A4}" type="presParOf" srcId="{D6A9723D-D21D-44AF-8BF7-A7455AB874B1}" destId="{2D0D0A5B-42CA-4D53-8C51-2C2397DD9FAD}" srcOrd="1" destOrd="0" presId="urn:microsoft.com/office/officeart/2005/8/layout/vList3"/>
    <dgm:cxn modelId="{A2EFF801-D1DC-4C1F-B2F3-C886F49A3951}" type="presParOf" srcId="{0AF5BDFE-9D84-4733-BFCC-49A7131B0F3F}" destId="{F06A21B8-0F7B-43B6-8567-C8DF032625DC}" srcOrd="3" destOrd="0" presId="urn:microsoft.com/office/officeart/2005/8/layout/vList3"/>
    <dgm:cxn modelId="{43545AE0-8B0F-4F5A-9247-774C5AD32D55}" type="presParOf" srcId="{0AF5BDFE-9D84-4733-BFCC-49A7131B0F3F}" destId="{DF084B1D-AEB4-43D1-AF3F-E488E7DE3745}" srcOrd="4" destOrd="0" presId="urn:microsoft.com/office/officeart/2005/8/layout/vList3"/>
    <dgm:cxn modelId="{C70817A0-734B-4695-8FA7-6658A8AE06F3}" type="presParOf" srcId="{DF084B1D-AEB4-43D1-AF3F-E488E7DE3745}" destId="{75D10DC9-E6AA-4BCB-BA6E-94E5F4034568}" srcOrd="0" destOrd="0" presId="urn:microsoft.com/office/officeart/2005/8/layout/vList3"/>
    <dgm:cxn modelId="{A0DFFE00-3040-4F41-9986-F13DBB3F8E6B}" type="presParOf" srcId="{DF084B1D-AEB4-43D1-AF3F-E488E7DE3745}" destId="{80BAC1C6-294F-4ED8-80AB-A0A21DED9E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FBA7-DDC9-4481-8968-028EE743FD04}">
      <dsp:nvSpPr>
        <dsp:cNvPr id="0" name=""/>
        <dsp:cNvSpPr/>
      </dsp:nvSpPr>
      <dsp:spPr>
        <a:xfrm>
          <a:off x="3" y="2031"/>
          <a:ext cx="4629143" cy="1221671"/>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chet Bold" panose="020F0803030404040204" pitchFamily="34" charset="0"/>
            </a:rPr>
            <a:t>Self Regulation: Act of managing thoughts &amp; feelings in order to engage in goal directed actions</a:t>
          </a:r>
        </a:p>
      </dsp:txBody>
      <dsp:txXfrm>
        <a:off x="35785" y="37813"/>
        <a:ext cx="4557579" cy="1150107"/>
      </dsp:txXfrm>
    </dsp:sp>
    <dsp:sp modelId="{180B1F47-1F76-4783-8318-D626A0A3262A}">
      <dsp:nvSpPr>
        <dsp:cNvPr id="0" name=""/>
        <dsp:cNvSpPr/>
      </dsp:nvSpPr>
      <dsp:spPr>
        <a:xfrm>
          <a:off x="221512" y="1443603"/>
          <a:ext cx="1221671" cy="1221671"/>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E3A5A-0738-4EAF-9468-AF8B478E0C91}">
      <dsp:nvSpPr>
        <dsp:cNvPr id="0" name=""/>
        <dsp:cNvSpPr/>
      </dsp:nvSpPr>
      <dsp:spPr>
        <a:xfrm>
          <a:off x="1516483" y="1443603"/>
          <a:ext cx="2891154" cy="1221671"/>
        </a:xfrm>
        <a:prstGeom prst="roundRect">
          <a:avLst>
            <a:gd name="adj" fmla="val 166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chet Bold" panose="020F0803030404040204" pitchFamily="34" charset="0"/>
            </a:rPr>
            <a:t>Organizing Behavior, Thoughts &amp; Emotions</a:t>
          </a:r>
        </a:p>
      </dsp:txBody>
      <dsp:txXfrm>
        <a:off x="1576131" y="1503251"/>
        <a:ext cx="2771858" cy="1102375"/>
      </dsp:txXfrm>
    </dsp:sp>
    <dsp:sp modelId="{65129A0F-BAD5-4BA2-ADCC-2899B6FEB7BF}">
      <dsp:nvSpPr>
        <dsp:cNvPr id="0" name=""/>
        <dsp:cNvSpPr/>
      </dsp:nvSpPr>
      <dsp:spPr>
        <a:xfrm>
          <a:off x="221512" y="2811875"/>
          <a:ext cx="1221671" cy="122167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E5BC2-209B-4BA7-9910-E2EE88097DF1}">
      <dsp:nvSpPr>
        <dsp:cNvPr id="0" name=""/>
        <dsp:cNvSpPr/>
      </dsp:nvSpPr>
      <dsp:spPr>
        <a:xfrm>
          <a:off x="1516483" y="2811875"/>
          <a:ext cx="2891154" cy="1221671"/>
        </a:xfrm>
        <a:prstGeom prst="roundRect">
          <a:avLst>
            <a:gd name="adj" fmla="val 16670"/>
          </a:avLst>
        </a:prstGeom>
        <a:solidFill>
          <a:schemeClr val="accent1">
            <a:shade val="50000"/>
            <a:hueOff val="486065"/>
            <a:satOff val="-41403"/>
            <a:lumOff val="34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chet Bold" panose="020F0803030404040204" pitchFamily="34" charset="0"/>
            </a:rPr>
            <a:t>Constructive Problem Solving</a:t>
          </a:r>
        </a:p>
      </dsp:txBody>
      <dsp:txXfrm>
        <a:off x="1576131" y="2871523"/>
        <a:ext cx="2771858" cy="1102375"/>
      </dsp:txXfrm>
    </dsp:sp>
    <dsp:sp modelId="{0796F248-E221-4B5A-BD7B-418927810864}">
      <dsp:nvSpPr>
        <dsp:cNvPr id="0" name=""/>
        <dsp:cNvSpPr/>
      </dsp:nvSpPr>
      <dsp:spPr>
        <a:xfrm>
          <a:off x="221512" y="4180147"/>
          <a:ext cx="1221671" cy="1221671"/>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E8775-D530-441C-84EA-10CCD2FD52F1}">
      <dsp:nvSpPr>
        <dsp:cNvPr id="0" name=""/>
        <dsp:cNvSpPr/>
      </dsp:nvSpPr>
      <dsp:spPr>
        <a:xfrm>
          <a:off x="1516483" y="4180147"/>
          <a:ext cx="2891154" cy="1221671"/>
        </a:xfrm>
        <a:prstGeom prst="roundRect">
          <a:avLst>
            <a:gd name="adj" fmla="val 16670"/>
          </a:avLst>
        </a:prstGeom>
        <a:solidFill>
          <a:schemeClr val="accent1">
            <a:shade val="50000"/>
            <a:hueOff val="486065"/>
            <a:satOff val="-41403"/>
            <a:lumOff val="34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chet Bold" panose="020F0803030404040204" pitchFamily="34" charset="0"/>
            </a:rPr>
            <a:t>Controlling Impulses</a:t>
          </a:r>
        </a:p>
      </dsp:txBody>
      <dsp:txXfrm>
        <a:off x="1576131" y="4239795"/>
        <a:ext cx="2771858" cy="1102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28D91-0F4E-4B80-AC0D-0D9496A96A83}">
      <dsp:nvSpPr>
        <dsp:cNvPr id="0" name=""/>
        <dsp:cNvSpPr/>
      </dsp:nvSpPr>
      <dsp:spPr>
        <a:xfrm rot="10800000">
          <a:off x="1725690" y="1414"/>
          <a:ext cx="5474584" cy="13870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63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The Mindful Employee: </a:t>
          </a:r>
        </a:p>
        <a:p>
          <a:pPr marL="0" lvl="0" indent="0" algn="ctr" defTabSz="755650">
            <a:lnSpc>
              <a:spcPct val="90000"/>
            </a:lnSpc>
            <a:spcBef>
              <a:spcPct val="0"/>
            </a:spcBef>
            <a:spcAft>
              <a:spcPct val="35000"/>
            </a:spcAft>
            <a:buNone/>
          </a:pPr>
          <a:r>
            <a:rPr lang="en-US" sz="1700" kern="1200" dirty="0"/>
            <a:t> Personal brand, social media, digital footprint, what empowers and motivates them, giving and accepting feedback, and strategic sharing</a:t>
          </a:r>
        </a:p>
      </dsp:txBody>
      <dsp:txXfrm rot="10800000">
        <a:off x="2072444" y="1414"/>
        <a:ext cx="5127830" cy="1387016"/>
      </dsp:txXfrm>
    </dsp:sp>
    <dsp:sp modelId="{F8C871CC-812F-48F7-899B-54E3041F765E}">
      <dsp:nvSpPr>
        <dsp:cNvPr id="0" name=""/>
        <dsp:cNvSpPr/>
      </dsp:nvSpPr>
      <dsp:spPr>
        <a:xfrm>
          <a:off x="1032182" y="1414"/>
          <a:ext cx="1387016" cy="13870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D0A5B-42CA-4D53-8C51-2C2397DD9FAD}">
      <dsp:nvSpPr>
        <dsp:cNvPr id="0" name=""/>
        <dsp:cNvSpPr/>
      </dsp:nvSpPr>
      <dsp:spPr>
        <a:xfrm rot="10800000">
          <a:off x="1725690" y="1802465"/>
          <a:ext cx="5474584" cy="13870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63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Diversity &amp; Non-Judgment: </a:t>
          </a:r>
        </a:p>
        <a:p>
          <a:pPr marL="0" lvl="0" indent="0" algn="ctr" defTabSz="755650">
            <a:lnSpc>
              <a:spcPct val="90000"/>
            </a:lnSpc>
            <a:spcBef>
              <a:spcPct val="0"/>
            </a:spcBef>
            <a:spcAft>
              <a:spcPct val="35000"/>
            </a:spcAft>
            <a:buNone/>
          </a:pPr>
          <a:r>
            <a:rPr lang="en-US" sz="1700" kern="1200" dirty="0"/>
            <a:t> Inclusion in the workplace, working effectively with people of various backgrounds, experiences, opinions and perceptions.</a:t>
          </a:r>
        </a:p>
      </dsp:txBody>
      <dsp:txXfrm rot="10800000">
        <a:off x="2072444" y="1802465"/>
        <a:ext cx="5127830" cy="1387016"/>
      </dsp:txXfrm>
    </dsp:sp>
    <dsp:sp modelId="{FCB7CBF6-CE09-4AC9-A9BE-7FE865FED354}">
      <dsp:nvSpPr>
        <dsp:cNvPr id="0" name=""/>
        <dsp:cNvSpPr/>
      </dsp:nvSpPr>
      <dsp:spPr>
        <a:xfrm>
          <a:off x="1032182" y="1802465"/>
          <a:ext cx="1387016" cy="13870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AC1C6-294F-4ED8-80AB-A0A21DED9EBF}">
      <dsp:nvSpPr>
        <dsp:cNvPr id="0" name=""/>
        <dsp:cNvSpPr/>
      </dsp:nvSpPr>
      <dsp:spPr>
        <a:xfrm rot="10800000">
          <a:off x="1725690" y="3603516"/>
          <a:ext cx="5474584" cy="13870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63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Thoughtful Decision Making: </a:t>
          </a:r>
        </a:p>
        <a:p>
          <a:pPr marL="0" lvl="0" indent="0" algn="ctr" defTabSz="755650">
            <a:lnSpc>
              <a:spcPct val="90000"/>
            </a:lnSpc>
            <a:spcBef>
              <a:spcPct val="0"/>
            </a:spcBef>
            <a:spcAft>
              <a:spcPct val="35000"/>
            </a:spcAft>
            <a:buNone/>
          </a:pPr>
          <a:r>
            <a:rPr lang="en-US" sz="1700" kern="1200" dirty="0"/>
            <a:t>Importance of critical thinking in order to make sound judgments and apply learning from one situation to another. </a:t>
          </a:r>
        </a:p>
      </dsp:txBody>
      <dsp:txXfrm rot="10800000">
        <a:off x="2072444" y="3603516"/>
        <a:ext cx="5127830" cy="1387016"/>
      </dsp:txXfrm>
    </dsp:sp>
    <dsp:sp modelId="{75D10DC9-E6AA-4BCB-BA6E-94E5F4034568}">
      <dsp:nvSpPr>
        <dsp:cNvPr id="0" name=""/>
        <dsp:cNvSpPr/>
      </dsp:nvSpPr>
      <dsp:spPr>
        <a:xfrm>
          <a:off x="1032182" y="3603516"/>
          <a:ext cx="1387016" cy="13870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5/22/2018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221098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347931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34925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422646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0304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25958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64553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407560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274438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208899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195741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3752813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37940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1411943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402635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34659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6767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67672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16767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202307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21D7862-24CB-45BD-A654-C6DE589DEA2A}" type="slidenum">
              <a:rPr lang="en-US" smtClean="0"/>
              <a:t>7</a:t>
            </a:fld>
            <a:endParaRPr lang="en-US" dirty="0"/>
          </a:p>
        </p:txBody>
      </p:sp>
    </p:spTree>
    <p:extLst>
      <p:ext uri="{BB962C8B-B14F-4D97-AF65-F5344CB8AC3E}">
        <p14:creationId xmlns:p14="http://schemas.microsoft.com/office/powerpoint/2010/main" val="1573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lgn="just">
              <a:buClrTx/>
              <a:buFont typeface="+mj-lt"/>
              <a:buNone/>
              <a:defRPr/>
            </a:pPr>
            <a:endParaRPr lang="en-US" dirty="0"/>
          </a:p>
        </p:txBody>
      </p:sp>
      <p:sp>
        <p:nvSpPr>
          <p:cNvPr id="4" name="Slide Number Placeholder 3"/>
          <p:cNvSpPr>
            <a:spLocks noGrp="1"/>
          </p:cNvSpPr>
          <p:nvPr>
            <p:ph type="sldNum" sz="quarter" idx="10"/>
          </p:nvPr>
        </p:nvSpPr>
        <p:spPr/>
        <p:txBody>
          <a:bodyPr/>
          <a:lstStyle/>
          <a:p>
            <a:fld id="{C21D7862-24CB-45BD-A654-C6DE589DEA2A}" type="slidenum">
              <a:rPr lang="en-US" smtClean="0"/>
              <a:t>8</a:t>
            </a:fld>
            <a:endParaRPr lang="en-US" dirty="0"/>
          </a:p>
        </p:txBody>
      </p:sp>
    </p:spTree>
    <p:extLst>
      <p:ext uri="{BB962C8B-B14F-4D97-AF65-F5344CB8AC3E}">
        <p14:creationId xmlns:p14="http://schemas.microsoft.com/office/powerpoint/2010/main" val="218166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21D7862-24CB-45BD-A654-C6DE589DEA2A}" type="slidenum">
              <a:rPr lang="en-US" smtClean="0"/>
              <a:t>9</a:t>
            </a:fld>
            <a:endParaRPr lang="en-US" dirty="0"/>
          </a:p>
        </p:txBody>
      </p:sp>
    </p:spTree>
    <p:extLst>
      <p:ext uri="{BB962C8B-B14F-4D97-AF65-F5344CB8AC3E}">
        <p14:creationId xmlns:p14="http://schemas.microsoft.com/office/powerpoint/2010/main" val="293579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19504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71071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96981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4199331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227904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075945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9729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921275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44544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528318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583283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05915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619684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676305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160766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91856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09731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2070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55106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2567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3653500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853490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605624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729368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394262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903818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twc.state.tx.us/files/partners/43-11.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www.twc.state.tx.us/files/partners/tab-274-twc.pdf" TargetMode="External"/><Relationship Id="rId5" Type="http://schemas.openxmlformats.org/officeDocument/2006/relationships/hyperlink" Target="http://www.twc.state.tx.us/files/partners/31-04.pdf" TargetMode="External"/><Relationship Id="rId4" Type="http://schemas.openxmlformats.org/officeDocument/2006/relationships/hyperlink" Target="http://www.twc.state.tx.us/files/partners/38-11c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pitol.texas.gov/BillLookup/History.aspx?LegSess=85R&amp;Bill=SB12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apitol.texas.gov/BillLookup/History.aspx?LegSess=85R&amp;Bill=HB160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Troke@twc.state.tx.us"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mailto:Gaye.Voypat@dfps.state.tx.us" TargetMode="External"/><Relationship Id="rId5" Type="http://schemas.openxmlformats.org/officeDocument/2006/relationships/hyperlink" Target="mailto:Benjamin.Holquist@twc.state.tx.us" TargetMode="External"/><Relationship Id="rId4" Type="http://schemas.openxmlformats.org/officeDocument/2006/relationships/hyperlink" Target="mailto:lanette.johndrow@twc.state.tx.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hyperlink" Target="http://www.childwelfare.gov/fostercaremonth" TargetMode="External"/><Relationship Id="rId12" Type="http://schemas.openxmlformats.org/officeDocument/2006/relationships/hyperlink" Target="https://www.acf.hhs.gov/cb/resource/afcars-report-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jpeg"/><Relationship Id="rId5" Type="http://schemas.openxmlformats.org/officeDocument/2006/relationships/image" Target="../media/image24.png"/><Relationship Id="rId10" Type="http://schemas.openxmlformats.org/officeDocument/2006/relationships/image" Target="../media/image26.jp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5.png"/><Relationship Id="rId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May 22, 2018</a:t>
            </a:r>
          </a:p>
        </p:txBody>
      </p:sp>
      <p:sp>
        <p:nvSpPr>
          <p:cNvPr id="3" name="Title 2"/>
          <p:cNvSpPr>
            <a:spLocks noGrp="1"/>
          </p:cNvSpPr>
          <p:nvPr>
            <p:ph type="ctrTitle"/>
          </p:nvPr>
        </p:nvSpPr>
        <p:spPr>
          <a:xfrm>
            <a:off x="711200" y="1847021"/>
            <a:ext cx="7772400" cy="2387600"/>
          </a:xfrm>
        </p:spPr>
        <p:txBody>
          <a:bodyPr>
            <a:noAutofit/>
          </a:bodyPr>
          <a:lstStyle/>
          <a:p>
            <a:r>
              <a:rPr lang="en-US" sz="4400" dirty="0"/>
              <a:t>Our Journey Together:  </a:t>
            </a:r>
            <a:br>
              <a:rPr lang="en-US" sz="4400" dirty="0"/>
            </a:br>
            <a:r>
              <a:rPr lang="en-US" sz="4400" dirty="0"/>
              <a:t>Building and Strengthening Partnerships to Best Serve Youth in Foster Care</a:t>
            </a:r>
          </a:p>
        </p:txBody>
      </p:sp>
    </p:spTree>
    <p:extLst>
      <p:ext uri="{BB962C8B-B14F-4D97-AF65-F5344CB8AC3E}">
        <p14:creationId xmlns:p14="http://schemas.microsoft.com/office/powerpoint/2010/main" val="161118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E7443-1DE0-4D77-9E96-8B374143E309}"/>
              </a:ext>
            </a:extLst>
          </p:cNvPr>
          <p:cNvSpPr>
            <a:spLocks noGrp="1"/>
          </p:cNvSpPr>
          <p:nvPr>
            <p:ph type="title"/>
          </p:nvPr>
        </p:nvSpPr>
        <p:spPr/>
        <p:txBody>
          <a:bodyPr>
            <a:normAutofit fontScale="90000"/>
          </a:bodyPr>
          <a:lstStyle/>
          <a:p>
            <a:r>
              <a:rPr lang="en-US" sz="3100" dirty="0"/>
              <a:t>Youth in foster care cannot be served in the WIOA Youth program?</a:t>
            </a:r>
            <a:br>
              <a:rPr lang="en-US" dirty="0"/>
            </a:br>
            <a:endParaRPr lang="en-US" dirty="0"/>
          </a:p>
        </p:txBody>
      </p:sp>
      <p:sp>
        <p:nvSpPr>
          <p:cNvPr id="3" name="Content Placeholder 2"/>
          <p:cNvSpPr>
            <a:spLocks noGrp="1"/>
          </p:cNvSpPr>
          <p:nvPr>
            <p:ph idx="1"/>
          </p:nvPr>
        </p:nvSpPr>
        <p:spPr>
          <a:xfrm>
            <a:off x="939114" y="2188127"/>
            <a:ext cx="7364627" cy="1433378"/>
          </a:xfrm>
        </p:spPr>
        <p:txBody>
          <a:bodyPr/>
          <a:lstStyle/>
          <a:p>
            <a:r>
              <a:rPr lang="en-US" b="1" dirty="0"/>
              <a:t>True</a:t>
            </a:r>
            <a:endParaRPr lang="en-US" dirty="0"/>
          </a:p>
          <a:p>
            <a:r>
              <a:rPr lang="en-US" b="1" dirty="0"/>
              <a:t>False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65235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in Foster Care CAN be Served in the WIOA Youth Program</a:t>
            </a:r>
          </a:p>
        </p:txBody>
      </p:sp>
      <p:sp>
        <p:nvSpPr>
          <p:cNvPr id="3" name="Content Placeholder 2"/>
          <p:cNvSpPr>
            <a:spLocks noGrp="1"/>
          </p:cNvSpPr>
          <p:nvPr>
            <p:ph idx="1"/>
          </p:nvPr>
        </p:nvSpPr>
        <p:spPr/>
        <p:txBody>
          <a:bodyPr>
            <a:normAutofit fontScale="85000" lnSpcReduction="20000"/>
          </a:bodyPr>
          <a:lstStyle/>
          <a:p>
            <a:r>
              <a:rPr lang="en-US" dirty="0"/>
              <a:t>Youth in foster care (both in-school and out-of-school youth) are eligible to be served in the WIOA Youth Program. </a:t>
            </a:r>
          </a:p>
          <a:p>
            <a:r>
              <a:rPr lang="en-US" dirty="0"/>
              <a:t>One of the barriers included in the WIOA Youth Program definition of both ISY and OSY is: </a:t>
            </a:r>
          </a:p>
          <a:p>
            <a:pPr lvl="1"/>
            <a:r>
              <a:rPr lang="en-US" dirty="0"/>
              <a:t>“an individual in foster care or who has aged out of the foster care system or who has attained 16 years of age and left foster care for kinship guardianship or adoption, a child eligible for assistance under sec. 477 (the John H. Chafee Foster Care Program for Successful Transition to Adulthood (the Chafee program)) of the Social Security Act (42 U.S.C. 677), or in an out-of-home placement.”</a:t>
            </a:r>
          </a:p>
          <a:p>
            <a:r>
              <a:rPr lang="en-US" dirty="0"/>
              <a:t>Many youth in foster care fall into the category of OSY, and local areas have up to 25% of funds that can be spent on eligible ISY.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336123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foster care or state subsidy program Requirements</a:t>
            </a:r>
          </a:p>
        </p:txBody>
      </p:sp>
      <p:sp>
        <p:nvSpPr>
          <p:cNvPr id="3" name="Content Placeholder 2"/>
          <p:cNvSpPr>
            <a:spLocks noGrp="1"/>
          </p:cNvSpPr>
          <p:nvPr>
            <p:ph idx="1"/>
          </p:nvPr>
        </p:nvSpPr>
        <p:spPr/>
        <p:txBody>
          <a:bodyPr>
            <a:normAutofit fontScale="92500"/>
          </a:bodyPr>
          <a:lstStyle/>
          <a:p>
            <a:r>
              <a:rPr lang="en-US" dirty="0"/>
              <a:t>Extended foster care (and most state subsidy programs) require the youth to meet educational or employment conditions</a:t>
            </a:r>
          </a:p>
          <a:p>
            <a:r>
              <a:rPr lang="en-US" dirty="0"/>
              <a:t>Requirements include: </a:t>
            </a:r>
          </a:p>
          <a:p>
            <a:pPr lvl="1"/>
            <a:r>
              <a:rPr lang="en-US" dirty="0"/>
              <a:t>1. Completing secondary education or a program leading to an equivalent credential, e.g., a youth age 18 and older is finishing high school or taking classes in preparation for a general equivalency diploma exam</a:t>
            </a:r>
            <a:r>
              <a:rPr lang="en-US" i="1" dirty="0"/>
              <a:t>. (</a:t>
            </a:r>
            <a:r>
              <a:rPr lang="en-US" i="1" dirty="0">
                <a:solidFill>
                  <a:schemeClr val="accent1"/>
                </a:solidFill>
              </a:rPr>
              <a:t>For WIOA Youth program eligibility purposes, those in high school at time of enrollment would be considered ISY. Those taking high school equivalencies may be considered OSY at time of enrollment</a:t>
            </a:r>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12</a:t>
            </a:fld>
            <a:endParaRPr lang="en-US"/>
          </a:p>
        </p:txBody>
      </p:sp>
    </p:spTree>
    <p:extLst>
      <p:ext uri="{BB962C8B-B14F-4D97-AF65-F5344CB8AC3E}">
        <p14:creationId xmlns:p14="http://schemas.microsoft.com/office/powerpoint/2010/main" val="9679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foster care or state subsidy program Requirements (cont’d)</a:t>
            </a:r>
          </a:p>
        </p:txBody>
      </p:sp>
      <p:sp>
        <p:nvSpPr>
          <p:cNvPr id="3" name="Content Placeholder 2"/>
          <p:cNvSpPr>
            <a:spLocks noGrp="1"/>
          </p:cNvSpPr>
          <p:nvPr>
            <p:ph idx="1"/>
          </p:nvPr>
        </p:nvSpPr>
        <p:spPr/>
        <p:txBody>
          <a:bodyPr>
            <a:normAutofit fontScale="92500" lnSpcReduction="10000"/>
          </a:bodyPr>
          <a:lstStyle/>
          <a:p>
            <a:r>
              <a:rPr lang="en-US" dirty="0"/>
              <a:t>Requirements (cont’d): </a:t>
            </a:r>
          </a:p>
          <a:p>
            <a:pPr lvl="1"/>
            <a:r>
              <a:rPr lang="en-US" dirty="0"/>
              <a:t>2. Enrolled in an institution which provides post-secondary or vocational education e.g., a youth could be enrolled full-time or part-time in a university or college, or enrolled in a vocational or trade school.  (</a:t>
            </a:r>
            <a:r>
              <a:rPr lang="en-US" i="1" dirty="0">
                <a:solidFill>
                  <a:schemeClr val="accent1"/>
                </a:solidFill>
              </a:rPr>
              <a:t>For WIOA Youth program eligibility purposes, those engaged in this activity at time of enrollment would likely be considered ISY</a:t>
            </a:r>
            <a:r>
              <a:rPr lang="en-US" dirty="0"/>
              <a:t>)</a:t>
            </a:r>
          </a:p>
          <a:p>
            <a:pPr lvl="1"/>
            <a:r>
              <a:rPr lang="en-US" dirty="0"/>
              <a:t>3. Participating in a program or activity designed to promote, or remove barriers to employment e.g., a youth could be in Job Corps or attending classes on resume writing and interview skills. (</a:t>
            </a:r>
            <a:r>
              <a:rPr lang="en-US" i="1" dirty="0">
                <a:solidFill>
                  <a:schemeClr val="accent1"/>
                </a:solidFill>
              </a:rPr>
              <a:t>For WIOA Youth program eligibility purposes, those engaged in this activity at time of enrollment would likely be considered OSY</a:t>
            </a:r>
            <a:r>
              <a:rPr lang="en-US" dirty="0"/>
              <a:t>)</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249110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foster care or state subsidy program Requirements (cont’d)</a:t>
            </a:r>
          </a:p>
        </p:txBody>
      </p:sp>
      <p:sp>
        <p:nvSpPr>
          <p:cNvPr id="3" name="Content Placeholder 2"/>
          <p:cNvSpPr>
            <a:spLocks noGrp="1"/>
          </p:cNvSpPr>
          <p:nvPr>
            <p:ph idx="1"/>
          </p:nvPr>
        </p:nvSpPr>
        <p:spPr/>
        <p:txBody>
          <a:bodyPr>
            <a:normAutofit fontScale="92500" lnSpcReduction="20000"/>
          </a:bodyPr>
          <a:lstStyle/>
          <a:p>
            <a:r>
              <a:rPr lang="en-US" dirty="0"/>
              <a:t>Requirements (cont’d): </a:t>
            </a:r>
          </a:p>
          <a:p>
            <a:pPr lvl="1"/>
            <a:r>
              <a:rPr lang="en-US" dirty="0"/>
              <a:t>4. Employed for at least 80 hours per month e.g., a youth could be employed part time or full time, at one or more places of employment. (</a:t>
            </a:r>
            <a:r>
              <a:rPr lang="en-US" i="1" dirty="0">
                <a:solidFill>
                  <a:schemeClr val="accent1"/>
                </a:solidFill>
              </a:rPr>
              <a:t>For WIOA Youth program eligibility, those engaged in this activity at time of enrollment and also not enrolled in high school or postsecondary education would likely be considered OSY</a:t>
            </a:r>
            <a:r>
              <a:rPr lang="en-US" dirty="0"/>
              <a:t>)</a:t>
            </a:r>
          </a:p>
          <a:p>
            <a:pPr lvl="1"/>
            <a:endParaRPr lang="en-US" dirty="0"/>
          </a:p>
          <a:p>
            <a:pPr lvl="1"/>
            <a:r>
              <a:rPr lang="en-US" dirty="0"/>
              <a:t>5. Is incapable of doing any of the previously described educational or employment activities due to a medical condition. (</a:t>
            </a:r>
            <a:r>
              <a:rPr lang="en-US" i="1" dirty="0">
                <a:solidFill>
                  <a:schemeClr val="accent1"/>
                </a:solidFill>
              </a:rPr>
              <a:t>For WIOA Youth program eligibility purposes, those not engaged in educational or employment activities at time of enrollment would likely be considered OSY</a:t>
            </a:r>
            <a:r>
              <a:rPr lang="en-US" dirty="0"/>
              <a:t>)</a:t>
            </a:r>
          </a:p>
          <a:p>
            <a:pPr lvl="1"/>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385522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Collaborating for Success: Youth in Foster Care Are A Texas Priority</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228656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95C19-DCC7-4423-90B2-098F0F8F9ED5}"/>
              </a:ext>
            </a:extLst>
          </p:cNvPr>
          <p:cNvSpPr>
            <a:spLocks noGrp="1"/>
          </p:cNvSpPr>
          <p:nvPr>
            <p:ph idx="1"/>
          </p:nvPr>
        </p:nvSpPr>
        <p:spPr>
          <a:xfrm>
            <a:off x="586705" y="1587267"/>
            <a:ext cx="7955280" cy="4614863"/>
          </a:xfrm>
        </p:spPr>
        <p:txBody>
          <a:bodyPr>
            <a:normAutofit fontScale="85000" lnSpcReduction="20000"/>
          </a:bodyPr>
          <a:lstStyle/>
          <a:p>
            <a:r>
              <a:rPr lang="en-US" dirty="0"/>
              <a:t>History of collaboration between Texas Workforce Commission (TWC) and Department of Family and Protective Services (DFPS)</a:t>
            </a:r>
          </a:p>
          <a:p>
            <a:pPr lvl="1"/>
            <a:r>
              <a:rPr lang="en-US" dirty="0"/>
              <a:t>Local Workforce Development Boards (WDBs) and Transition Centers </a:t>
            </a:r>
          </a:p>
          <a:p>
            <a:pPr lvl="1"/>
            <a:r>
              <a:rPr lang="en-US" dirty="0"/>
              <a:t>TWC Guidance</a:t>
            </a:r>
          </a:p>
          <a:p>
            <a:r>
              <a:rPr lang="en-US" dirty="0"/>
              <a:t>Local Partnership Model</a:t>
            </a:r>
          </a:p>
          <a:p>
            <a:pPr lvl="1"/>
            <a:r>
              <a:rPr lang="en-US" dirty="0"/>
              <a:t>WDBs Activities</a:t>
            </a:r>
          </a:p>
          <a:p>
            <a:pPr lvl="1"/>
            <a:r>
              <a:rPr lang="en-US" dirty="0"/>
              <a:t>Workforce Advocate Activities</a:t>
            </a:r>
          </a:p>
          <a:p>
            <a:r>
              <a:rPr lang="en-US" dirty="0"/>
              <a:t>Initiatives and benefits stemming from collaboration:</a:t>
            </a:r>
          </a:p>
          <a:p>
            <a:pPr lvl="1"/>
            <a:r>
              <a:rPr lang="en-US" dirty="0"/>
              <a:t>Foster Youth Education Pilot</a:t>
            </a:r>
          </a:p>
          <a:p>
            <a:pPr lvl="1"/>
            <a:r>
              <a:rPr lang="en-US" dirty="0"/>
              <a:t>Statewide Foster Youth Conference</a:t>
            </a:r>
          </a:p>
          <a:p>
            <a:pPr lvl="1"/>
            <a:r>
              <a:rPr lang="en-US" dirty="0"/>
              <a:t>Improved Employment Outcomes</a:t>
            </a:r>
          </a:p>
          <a:p>
            <a:pPr lvl="1"/>
            <a:r>
              <a:rPr lang="en-US" dirty="0"/>
              <a:t>New Legislation</a:t>
            </a:r>
          </a:p>
          <a:p>
            <a:pPr lvl="1"/>
            <a:endParaRPr lang="en-US" dirty="0"/>
          </a:p>
        </p:txBody>
      </p:sp>
      <p:sp>
        <p:nvSpPr>
          <p:cNvPr id="3" name="Slide Number Placeholder 2">
            <a:extLst>
              <a:ext uri="{FF2B5EF4-FFF2-40B4-BE49-F238E27FC236}">
                <a16:creationId xmlns:a16="http://schemas.microsoft.com/office/drawing/2014/main" id="{AE3AAE4D-7334-4321-BFD5-3525517726E1}"/>
              </a:ext>
            </a:extLst>
          </p:cNvPr>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363622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CE4B-2A95-44C2-BEA6-1EC8EFB84565}"/>
              </a:ext>
            </a:extLst>
          </p:cNvPr>
          <p:cNvSpPr>
            <a:spLocks noGrp="1"/>
          </p:cNvSpPr>
          <p:nvPr>
            <p:ph type="title"/>
          </p:nvPr>
        </p:nvSpPr>
        <p:spPr/>
        <p:txBody>
          <a:bodyPr/>
          <a:lstStyle/>
          <a:p>
            <a:r>
              <a:rPr lang="en-US" dirty="0"/>
              <a:t>Network of Support in Texas</a:t>
            </a:r>
          </a:p>
        </p:txBody>
      </p:sp>
      <p:sp>
        <p:nvSpPr>
          <p:cNvPr id="3" name="Text Placeholder 2">
            <a:extLst>
              <a:ext uri="{FF2B5EF4-FFF2-40B4-BE49-F238E27FC236}">
                <a16:creationId xmlns:a16="http://schemas.microsoft.com/office/drawing/2014/main" id="{1CE84A91-5D33-49DD-8A12-EA5F5E46D2F3}"/>
              </a:ext>
            </a:extLst>
          </p:cNvPr>
          <p:cNvSpPr>
            <a:spLocks noGrp="1"/>
          </p:cNvSpPr>
          <p:nvPr>
            <p:ph type="body" idx="1"/>
          </p:nvPr>
        </p:nvSpPr>
        <p:spPr>
          <a:xfrm>
            <a:off x="629841" y="1509621"/>
            <a:ext cx="7746407" cy="747897"/>
          </a:xfrm>
        </p:spPr>
        <p:txBody>
          <a:bodyPr/>
          <a:lstStyle/>
          <a:p>
            <a:r>
              <a:rPr lang="en-US" dirty="0"/>
              <a:t>Workforce Development Boards and </a:t>
            </a:r>
          </a:p>
          <a:p>
            <a:r>
              <a:rPr lang="en-US" dirty="0"/>
              <a:t>Workforce Solutions Offices</a:t>
            </a:r>
          </a:p>
        </p:txBody>
      </p:sp>
      <p:sp>
        <p:nvSpPr>
          <p:cNvPr id="4" name="Content Placeholder 3">
            <a:extLst>
              <a:ext uri="{FF2B5EF4-FFF2-40B4-BE49-F238E27FC236}">
                <a16:creationId xmlns:a16="http://schemas.microsoft.com/office/drawing/2014/main" id="{78900534-4B14-4927-B8ED-0691C725B290}"/>
              </a:ext>
            </a:extLst>
          </p:cNvPr>
          <p:cNvSpPr>
            <a:spLocks noGrp="1"/>
          </p:cNvSpPr>
          <p:nvPr>
            <p:ph sz="half" idx="2"/>
          </p:nvPr>
        </p:nvSpPr>
        <p:spPr>
          <a:xfrm>
            <a:off x="4894683" y="2615177"/>
            <a:ext cx="3749040" cy="3839211"/>
          </a:xfrm>
        </p:spPr>
        <p:txBody>
          <a:bodyPr>
            <a:normAutofit/>
          </a:bodyPr>
          <a:lstStyle/>
          <a:p>
            <a:r>
              <a:rPr lang="en-US" dirty="0"/>
              <a:t>Services include: </a:t>
            </a:r>
          </a:p>
          <a:p>
            <a:pPr lvl="1"/>
            <a:r>
              <a:rPr lang="en-US" dirty="0"/>
              <a:t>Job placement (Work In Texas.com)</a:t>
            </a:r>
          </a:p>
          <a:p>
            <a:pPr lvl="1"/>
            <a:r>
              <a:rPr lang="en-US" dirty="0"/>
              <a:t>Training programs</a:t>
            </a:r>
          </a:p>
          <a:p>
            <a:pPr lvl="1"/>
            <a:r>
              <a:rPr lang="en-US" dirty="0"/>
              <a:t>Career exploration</a:t>
            </a:r>
          </a:p>
          <a:p>
            <a:pPr lvl="1"/>
            <a:r>
              <a:rPr lang="en-US" dirty="0"/>
              <a:t>Resume writing</a:t>
            </a:r>
          </a:p>
          <a:p>
            <a:pPr lvl="1"/>
            <a:r>
              <a:rPr lang="en-US" dirty="0"/>
              <a:t>Interview skills</a:t>
            </a:r>
          </a:p>
          <a:p>
            <a:pPr lvl="1"/>
            <a:r>
              <a:rPr lang="en-US" dirty="0"/>
              <a:t>Career development</a:t>
            </a:r>
          </a:p>
          <a:p>
            <a:pPr lvl="1"/>
            <a:r>
              <a:rPr lang="en-US" dirty="0"/>
              <a:t>Childcare</a:t>
            </a:r>
          </a:p>
          <a:p>
            <a:pPr lvl="1"/>
            <a:r>
              <a:rPr lang="en-US" dirty="0"/>
              <a:t>Transportation</a:t>
            </a:r>
          </a:p>
        </p:txBody>
      </p:sp>
      <p:sp>
        <p:nvSpPr>
          <p:cNvPr id="7" name="Slide Number Placeholder 6">
            <a:extLst>
              <a:ext uri="{FF2B5EF4-FFF2-40B4-BE49-F238E27FC236}">
                <a16:creationId xmlns:a16="http://schemas.microsoft.com/office/drawing/2014/main" id="{E99EC240-82BC-40DA-A06E-8F06827E2B4B}"/>
              </a:ext>
            </a:extLst>
          </p:cNvPr>
          <p:cNvSpPr>
            <a:spLocks noGrp="1"/>
          </p:cNvSpPr>
          <p:nvPr>
            <p:ph type="sldNum" sz="quarter" idx="10"/>
          </p:nvPr>
        </p:nvSpPr>
        <p:spPr/>
        <p:txBody>
          <a:bodyPr/>
          <a:lstStyle/>
          <a:p>
            <a:fld id="{706D636C-90A3-4979-BA37-BAB384B22101}" type="slidenum">
              <a:rPr lang="en-US" smtClean="0"/>
              <a:pPr/>
              <a:t>17</a:t>
            </a:fld>
            <a:endParaRPr lang="en-US"/>
          </a:p>
        </p:txBody>
      </p:sp>
      <p:sp>
        <p:nvSpPr>
          <p:cNvPr id="11" name="Content Placeholder 3">
            <a:extLst>
              <a:ext uri="{FF2B5EF4-FFF2-40B4-BE49-F238E27FC236}">
                <a16:creationId xmlns:a16="http://schemas.microsoft.com/office/drawing/2014/main" id="{DC5EAB1E-DA7B-4146-A014-67D9E181D4B8}"/>
              </a:ext>
            </a:extLst>
          </p:cNvPr>
          <p:cNvSpPr txBox="1">
            <a:spLocks/>
          </p:cNvSpPr>
          <p:nvPr/>
        </p:nvSpPr>
        <p:spPr>
          <a:xfrm>
            <a:off x="906404" y="2615178"/>
            <a:ext cx="3749040" cy="3839211"/>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1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19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28 locally representative Workforce Boards covering all of Texas</a:t>
            </a:r>
          </a:p>
          <a:p>
            <a:r>
              <a:rPr lang="en-US" dirty="0"/>
              <a:t>Oversee approximately 200 Workforce Solutions Offices in 28 workforce areas that manage direct services to youth in foster care</a:t>
            </a:r>
          </a:p>
          <a:p>
            <a:r>
              <a:rPr lang="en-US" dirty="0"/>
              <a:t>Funded by WIOA, TANF, state and local funds</a:t>
            </a:r>
          </a:p>
        </p:txBody>
      </p:sp>
    </p:spTree>
    <p:extLst>
      <p:ext uri="{BB962C8B-B14F-4D97-AF65-F5344CB8AC3E}">
        <p14:creationId xmlns:p14="http://schemas.microsoft.com/office/powerpoint/2010/main" val="344566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Texas Transition Centers</a:t>
            </a:r>
          </a:p>
        </p:txBody>
      </p:sp>
      <p:sp>
        <p:nvSpPr>
          <p:cNvPr id="3" name="Content Placeholder 2"/>
          <p:cNvSpPr>
            <a:spLocks noGrp="1"/>
          </p:cNvSpPr>
          <p:nvPr>
            <p:ph idx="1"/>
          </p:nvPr>
        </p:nvSpPr>
        <p:spPr/>
        <p:txBody>
          <a:bodyPr>
            <a:normAutofit fontScale="92500" lnSpcReduction="20000"/>
          </a:bodyPr>
          <a:lstStyle/>
          <a:p>
            <a:r>
              <a:rPr lang="en-US" sz="2000" dirty="0"/>
              <a:t>18 one-stop centers statewide</a:t>
            </a:r>
          </a:p>
          <a:p>
            <a:r>
              <a:rPr lang="en-US" sz="2000" dirty="0"/>
              <a:t>Independently funded and operated and supported through partnerships with DFPS, their providers, community partners and Texas Workforce Commission.</a:t>
            </a:r>
          </a:p>
          <a:p>
            <a:r>
              <a:rPr lang="en-US" sz="2000" dirty="0"/>
              <a:t>Serve current and former youth in foster care, homeless youth and other at risk youth.</a:t>
            </a:r>
          </a:p>
          <a:p>
            <a:r>
              <a:rPr lang="en-US" sz="2000" dirty="0"/>
              <a:t>Services may include employment assistance, educational support, food and housing assistance, substance abuse/mental health services, access and referrals to community partners.</a:t>
            </a:r>
          </a:p>
          <a:p>
            <a:r>
              <a:rPr lang="en-US" sz="2000" dirty="0"/>
              <a:t>Co-location for partners such as Workforce Solutions staff, Workforce Advocate, college and university staff.</a:t>
            </a:r>
          </a:p>
          <a:p>
            <a:r>
              <a:rPr lang="en-US" sz="2000" dirty="0"/>
              <a:t>Many contract with DFPS to provide federal Chafee funded independent living services such as life skills training classes, case management and financial assistance such as After Care Room and Board.</a:t>
            </a:r>
          </a:p>
        </p:txBody>
      </p:sp>
      <p:sp>
        <p:nvSpPr>
          <p:cNvPr id="4" name="Slide Number Placeholder 3"/>
          <p:cNvSpPr>
            <a:spLocks noGrp="1"/>
          </p:cNvSpPr>
          <p:nvPr>
            <p:ph type="sldNum" sz="quarter" idx="4294967295"/>
          </p:nvPr>
        </p:nvSpPr>
        <p:spPr/>
        <p:txBody>
          <a:bodyPr/>
          <a:lstStyle/>
          <a:p>
            <a:fld id="{BB020C72-5B05-4446-B2D9-0A8BE9D707D8}" type="slidenum">
              <a:rPr lang="en-US" smtClean="0"/>
              <a:pPr/>
              <a:t>18</a:t>
            </a:fld>
            <a:endParaRPr lang="en-US" dirty="0"/>
          </a:p>
        </p:txBody>
      </p:sp>
    </p:spTree>
    <p:extLst>
      <p:ext uri="{BB962C8B-B14F-4D97-AF65-F5344CB8AC3E}">
        <p14:creationId xmlns:p14="http://schemas.microsoft.com/office/powerpoint/2010/main" val="374656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7F1D-353A-4B13-B10E-93E4138ABD72}"/>
              </a:ext>
            </a:extLst>
          </p:cNvPr>
          <p:cNvSpPr>
            <a:spLocks noGrp="1"/>
          </p:cNvSpPr>
          <p:nvPr>
            <p:ph type="title"/>
          </p:nvPr>
        </p:nvSpPr>
        <p:spPr/>
        <p:txBody>
          <a:bodyPr/>
          <a:lstStyle/>
          <a:p>
            <a:r>
              <a:rPr lang="en-US" dirty="0"/>
              <a:t>History of Guidance</a:t>
            </a:r>
          </a:p>
        </p:txBody>
      </p:sp>
      <p:sp>
        <p:nvSpPr>
          <p:cNvPr id="3" name="Content Placeholder 2">
            <a:extLst>
              <a:ext uri="{FF2B5EF4-FFF2-40B4-BE49-F238E27FC236}">
                <a16:creationId xmlns:a16="http://schemas.microsoft.com/office/drawing/2014/main" id="{8FC1FDBF-4ECF-4A3C-AB5A-CCBAA326E475}"/>
              </a:ext>
            </a:extLst>
          </p:cNvPr>
          <p:cNvSpPr>
            <a:spLocks noGrp="1"/>
          </p:cNvSpPr>
          <p:nvPr>
            <p:ph idx="1"/>
          </p:nvPr>
        </p:nvSpPr>
        <p:spPr/>
        <p:txBody>
          <a:bodyPr>
            <a:normAutofit/>
          </a:bodyPr>
          <a:lstStyle/>
          <a:p>
            <a:r>
              <a:rPr lang="en-US" dirty="0"/>
              <a:t>2004 – TWC issues first guidance letter, emphasizing foster youth as a priority population and advocating for collaboration between WDBs and local transition centers</a:t>
            </a:r>
          </a:p>
          <a:p>
            <a:r>
              <a:rPr lang="en-US" dirty="0"/>
              <a:t>2011 – TWC issues additional guidance mandating MOUs and further clarifying foster youth priority (over all recipients except veterans)</a:t>
            </a:r>
          </a:p>
          <a:p>
            <a:r>
              <a:rPr lang="en-US" dirty="0"/>
              <a:t>2016 – TWC funds Workforce advocates at all foster youth transition centers in Texas</a:t>
            </a:r>
          </a:p>
        </p:txBody>
      </p:sp>
      <p:sp>
        <p:nvSpPr>
          <p:cNvPr id="4" name="Slide Number Placeholder 3">
            <a:extLst>
              <a:ext uri="{FF2B5EF4-FFF2-40B4-BE49-F238E27FC236}">
                <a16:creationId xmlns:a16="http://schemas.microsoft.com/office/drawing/2014/main" id="{3B64BC4E-A7ED-46AA-934E-997A95765F58}"/>
              </a:ext>
            </a:extLst>
          </p:cNvPr>
          <p:cNvSpPr>
            <a:spLocks noGrp="1"/>
          </p:cNvSpPr>
          <p:nvPr>
            <p:ph type="sldNum" sz="quarter" idx="10"/>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20447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0"/>
              </a:spcBef>
            </a:pPr>
            <a:r>
              <a:rPr lang="en-US" dirty="0"/>
              <a:t>Sara Hastings</a:t>
            </a:r>
          </a:p>
          <a:p>
            <a:pPr>
              <a:spcBef>
                <a:spcPts val="0"/>
              </a:spcBef>
            </a:pPr>
            <a:r>
              <a:rPr lang="en-US" dirty="0"/>
              <a:t>Unit Chief/Youth Policy and Performance</a:t>
            </a:r>
          </a:p>
          <a:p>
            <a:pPr>
              <a:spcBef>
                <a:spcPts val="0"/>
              </a:spcBef>
            </a:pPr>
            <a:r>
              <a:rPr lang="en-US" dirty="0"/>
              <a:t>USDOL/ETA </a:t>
            </a:r>
          </a:p>
        </p:txBody>
      </p:sp>
      <p:sp>
        <p:nvSpPr>
          <p:cNvPr id="3" name="Slide Number Placeholder 2"/>
          <p:cNvSpPr>
            <a:spLocks noGrp="1"/>
          </p:cNvSpPr>
          <p:nvPr>
            <p:ph type="sldNum" sz="quarter" idx="10"/>
          </p:nvPr>
        </p:nvSpPr>
        <p:spPr/>
        <p:txBody>
          <a:bodyPr/>
          <a:lstStyle/>
          <a:p>
            <a:fld id="{706D636C-90A3-4979-BA37-BAB384B22101}" type="slidenum">
              <a:rPr lang="en-US" smtClean="0"/>
              <a:pPr/>
              <a:t>2</a:t>
            </a:fld>
            <a:endParaRPr lang="en-US"/>
          </a:p>
        </p:txBody>
      </p:sp>
      <p:pic>
        <p:nvPicPr>
          <p:cNvPr id="5" name="Picture Placeholder 4"/>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t="3781" b="3781"/>
          <a:stretch>
            <a:fillRect/>
          </a:stretch>
        </p:blipFill>
        <p:spPr/>
      </p:pic>
    </p:spTree>
    <p:extLst>
      <p:ext uri="{BB962C8B-B14F-4D97-AF65-F5344CB8AC3E}">
        <p14:creationId xmlns:p14="http://schemas.microsoft.com/office/powerpoint/2010/main" val="36606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WD 43-11 Priority of Service for Eligible Foster Youth</a:t>
            </a:r>
          </a:p>
          <a:p>
            <a:pPr lvl="1"/>
            <a:r>
              <a:rPr lang="en-US" dirty="0"/>
              <a:t>Directive to prioritize foster youth for workforce center services (2011/Currently in review for 2018 update)</a:t>
            </a:r>
          </a:p>
          <a:p>
            <a:pPr lvl="2"/>
            <a:r>
              <a:rPr lang="en-US" dirty="0">
                <a:hlinkClick r:id="rId3"/>
              </a:rPr>
              <a:t>http://www.twc.state.tx.us/files/partners/43-11.pdf</a:t>
            </a:r>
            <a:endParaRPr lang="en-US" dirty="0"/>
          </a:p>
          <a:p>
            <a:r>
              <a:rPr lang="en-US" dirty="0"/>
              <a:t>WD 38-11 Change 1 MOU with DFPS to Serve Foster Youth</a:t>
            </a:r>
          </a:p>
          <a:p>
            <a:pPr lvl="1"/>
            <a:r>
              <a:rPr lang="en-US" dirty="0"/>
              <a:t>Directive to establish MOUs and formal partnerships with DFPS (2011)</a:t>
            </a:r>
          </a:p>
          <a:p>
            <a:pPr lvl="2"/>
            <a:r>
              <a:rPr lang="en-US" dirty="0">
                <a:hlinkClick r:id="rId4"/>
              </a:rPr>
              <a:t>http://www.twc.state.tx.us/files/partners/38-11c1.pdf</a:t>
            </a:r>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WD 31-04 Coordination of Services to Foster Youth</a:t>
            </a:r>
          </a:p>
          <a:p>
            <a:pPr lvl="1"/>
            <a:r>
              <a:rPr lang="en-US" dirty="0"/>
              <a:t>Directive to inform local workforce boards about the needs of foster youth (2004)</a:t>
            </a:r>
          </a:p>
          <a:p>
            <a:pPr lvl="2"/>
            <a:r>
              <a:rPr lang="en-US" dirty="0">
                <a:hlinkClick r:id="rId5"/>
              </a:rPr>
              <a:t>http://www.twc.state.tx.us/files/partners/31-04.pdf</a:t>
            </a:r>
            <a:endParaRPr lang="en-US" dirty="0"/>
          </a:p>
          <a:p>
            <a:r>
              <a:rPr lang="en-US" dirty="0"/>
              <a:t>TAB 274 Coordination of Services to Foster Youth</a:t>
            </a:r>
          </a:p>
          <a:p>
            <a:pPr lvl="1"/>
            <a:r>
              <a:rPr lang="en-US" dirty="0"/>
              <a:t>Technical and interpretive details regarding implementation of 38-11 and 43-11 (2016)</a:t>
            </a:r>
          </a:p>
          <a:p>
            <a:pPr lvl="2"/>
            <a:r>
              <a:rPr lang="en-US" dirty="0">
                <a:hlinkClick r:id="rId6"/>
              </a:rPr>
              <a:t>http://www.twc.state.tx.us/files/partners/tab-274-twc.pdf</a:t>
            </a:r>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198266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F376-FAD7-416B-90A0-B6BC33C78F0D}"/>
              </a:ext>
            </a:extLst>
          </p:cNvPr>
          <p:cNvSpPr>
            <a:spLocks noGrp="1"/>
          </p:cNvSpPr>
          <p:nvPr>
            <p:ph type="title"/>
          </p:nvPr>
        </p:nvSpPr>
        <p:spPr/>
        <p:txBody>
          <a:bodyPr/>
          <a:lstStyle/>
          <a:p>
            <a:r>
              <a:rPr lang="en-US" dirty="0"/>
              <a:t>Local Partnership Model</a:t>
            </a:r>
          </a:p>
        </p:txBody>
      </p:sp>
      <p:sp>
        <p:nvSpPr>
          <p:cNvPr id="4" name="Slide Number Placeholder 3">
            <a:extLst>
              <a:ext uri="{FF2B5EF4-FFF2-40B4-BE49-F238E27FC236}">
                <a16:creationId xmlns:a16="http://schemas.microsoft.com/office/drawing/2014/main" id="{B18FBA52-6F06-4C74-AEAF-A582DEB91809}"/>
              </a:ext>
            </a:extLst>
          </p:cNvPr>
          <p:cNvSpPr>
            <a:spLocks noGrp="1"/>
          </p:cNvSpPr>
          <p:nvPr>
            <p:ph type="sldNum" sz="quarter" idx="10"/>
          </p:nvPr>
        </p:nvSpPr>
        <p:spPr/>
        <p:txBody>
          <a:bodyPr/>
          <a:lstStyle/>
          <a:p>
            <a:fld id="{706D636C-90A3-4979-BA37-BAB384B22101}" type="slidenum">
              <a:rPr lang="en-US" smtClean="0"/>
              <a:pPr/>
              <a:t>21</a:t>
            </a:fld>
            <a:endParaRPr lang="en-US"/>
          </a:p>
        </p:txBody>
      </p:sp>
      <p:pic>
        <p:nvPicPr>
          <p:cNvPr id="6" name="Picture 5">
            <a:extLst>
              <a:ext uri="{FF2B5EF4-FFF2-40B4-BE49-F238E27FC236}">
                <a16:creationId xmlns:a16="http://schemas.microsoft.com/office/drawing/2014/main" id="{5F94F583-F3EF-4539-9F93-3E10019CC7A7}"/>
              </a:ext>
            </a:extLst>
          </p:cNvPr>
          <p:cNvPicPr>
            <a:picLocks noChangeAspect="1"/>
          </p:cNvPicPr>
          <p:nvPr/>
        </p:nvPicPr>
        <p:blipFill>
          <a:blip r:embed="rId3"/>
          <a:stretch>
            <a:fillRect/>
          </a:stretch>
        </p:blipFill>
        <p:spPr>
          <a:xfrm>
            <a:off x="214857" y="2725129"/>
            <a:ext cx="3529890" cy="2322777"/>
          </a:xfrm>
          <a:prstGeom prst="rect">
            <a:avLst/>
          </a:prstGeom>
        </p:spPr>
      </p:pic>
      <p:grpSp>
        <p:nvGrpSpPr>
          <p:cNvPr id="19" name="Group 18">
            <a:extLst>
              <a:ext uri="{FF2B5EF4-FFF2-40B4-BE49-F238E27FC236}">
                <a16:creationId xmlns:a16="http://schemas.microsoft.com/office/drawing/2014/main" id="{C7DD5FB8-F7FC-44F7-82E8-FC8FC0D3EE49}"/>
              </a:ext>
            </a:extLst>
          </p:cNvPr>
          <p:cNvGrpSpPr/>
          <p:nvPr/>
        </p:nvGrpSpPr>
        <p:grpSpPr>
          <a:xfrm>
            <a:off x="3875791" y="1576335"/>
            <a:ext cx="3703668" cy="4071735"/>
            <a:chOff x="3875791" y="1576335"/>
            <a:chExt cx="3703668" cy="4071735"/>
          </a:xfrm>
        </p:grpSpPr>
        <p:pic>
          <p:nvPicPr>
            <p:cNvPr id="8" name="Graphic 7" descr="Building">
              <a:extLst>
                <a:ext uri="{FF2B5EF4-FFF2-40B4-BE49-F238E27FC236}">
                  <a16:creationId xmlns:a16="http://schemas.microsoft.com/office/drawing/2014/main" id="{FFACC1AF-6E5C-487A-AA40-37F9423737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6290" y="1862264"/>
              <a:ext cx="914400" cy="914400"/>
            </a:xfrm>
            <a:prstGeom prst="rect">
              <a:avLst/>
            </a:prstGeom>
          </p:spPr>
        </p:pic>
        <p:pic>
          <p:nvPicPr>
            <p:cNvPr id="10" name="Graphic 9" descr="Building">
              <a:extLst>
                <a:ext uri="{FF2B5EF4-FFF2-40B4-BE49-F238E27FC236}">
                  <a16:creationId xmlns:a16="http://schemas.microsoft.com/office/drawing/2014/main" id="{43D12034-606E-4761-ADB5-162EC7CFD6D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6290" y="4582221"/>
              <a:ext cx="914400" cy="914400"/>
            </a:xfrm>
            <a:prstGeom prst="rect">
              <a:avLst/>
            </a:prstGeom>
          </p:spPr>
        </p:pic>
        <p:sp>
          <p:nvSpPr>
            <p:cNvPr id="11" name="Arrow: Left-Right-Up 10">
              <a:extLst>
                <a:ext uri="{FF2B5EF4-FFF2-40B4-BE49-F238E27FC236}">
                  <a16:creationId xmlns:a16="http://schemas.microsoft.com/office/drawing/2014/main" id="{3379538E-4407-4548-AEFA-E5F8BE250111}"/>
                </a:ext>
              </a:extLst>
            </p:cNvPr>
            <p:cNvSpPr/>
            <p:nvPr/>
          </p:nvSpPr>
          <p:spPr>
            <a:xfrm rot="16200000">
              <a:off x="4056152" y="3065397"/>
              <a:ext cx="1216152" cy="122617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EB05ED-B4FB-45D1-82BE-5B0D38A99944}"/>
                </a:ext>
              </a:extLst>
            </p:cNvPr>
            <p:cNvSpPr txBox="1"/>
            <p:nvPr/>
          </p:nvSpPr>
          <p:spPr>
            <a:xfrm>
              <a:off x="5520690" y="1576335"/>
              <a:ext cx="1836003" cy="1477328"/>
            </a:xfrm>
            <a:prstGeom prst="rect">
              <a:avLst/>
            </a:prstGeom>
            <a:noFill/>
          </p:spPr>
          <p:txBody>
            <a:bodyPr wrap="square" rtlCol="0">
              <a:spAutoFit/>
            </a:bodyPr>
            <a:lstStyle/>
            <a:p>
              <a:r>
                <a:rPr lang="en-US" dirty="0"/>
                <a:t>Liaisons</a:t>
              </a:r>
            </a:p>
            <a:p>
              <a:r>
                <a:rPr lang="en-US" dirty="0"/>
                <a:t>@ Local Workforce Solutions Offices</a:t>
              </a:r>
            </a:p>
          </p:txBody>
        </p:sp>
        <p:sp>
          <p:nvSpPr>
            <p:cNvPr id="13" name="TextBox 12">
              <a:extLst>
                <a:ext uri="{FF2B5EF4-FFF2-40B4-BE49-F238E27FC236}">
                  <a16:creationId xmlns:a16="http://schemas.microsoft.com/office/drawing/2014/main" id="{2BC481F2-FBFC-43F0-BF03-DC4204C93050}"/>
                </a:ext>
              </a:extLst>
            </p:cNvPr>
            <p:cNvSpPr txBox="1"/>
            <p:nvPr/>
          </p:nvSpPr>
          <p:spPr>
            <a:xfrm>
              <a:off x="5452716" y="4447741"/>
              <a:ext cx="2126743" cy="1200329"/>
            </a:xfrm>
            <a:prstGeom prst="rect">
              <a:avLst/>
            </a:prstGeom>
            <a:noFill/>
          </p:spPr>
          <p:txBody>
            <a:bodyPr wrap="square" rtlCol="0">
              <a:spAutoFit/>
            </a:bodyPr>
            <a:lstStyle/>
            <a:p>
              <a:r>
                <a:rPr lang="en-US" dirty="0"/>
                <a:t>Workforce Advocates @</a:t>
              </a:r>
            </a:p>
            <a:p>
              <a:r>
                <a:rPr lang="en-US" dirty="0"/>
                <a:t>Local Foster Youth Transition Centers</a:t>
              </a:r>
            </a:p>
          </p:txBody>
        </p:sp>
        <p:pic>
          <p:nvPicPr>
            <p:cNvPr id="16" name="Graphic 15" descr="Woman">
              <a:extLst>
                <a:ext uri="{FF2B5EF4-FFF2-40B4-BE49-F238E27FC236}">
                  <a16:creationId xmlns:a16="http://schemas.microsoft.com/office/drawing/2014/main" id="{424B647E-5883-4F66-A3B0-D28183D1BFF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5791" y="1871699"/>
              <a:ext cx="914400" cy="914400"/>
            </a:xfrm>
            <a:prstGeom prst="rect">
              <a:avLst/>
            </a:prstGeom>
          </p:spPr>
        </p:pic>
        <p:pic>
          <p:nvPicPr>
            <p:cNvPr id="18" name="Graphic 17" descr="Woman">
              <a:extLst>
                <a:ext uri="{FF2B5EF4-FFF2-40B4-BE49-F238E27FC236}">
                  <a16:creationId xmlns:a16="http://schemas.microsoft.com/office/drawing/2014/main" id="{4DE899A9-38B5-4CB1-960A-A436DA24769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9511" y="4570872"/>
              <a:ext cx="914400" cy="914400"/>
            </a:xfrm>
            <a:prstGeom prst="rect">
              <a:avLst/>
            </a:prstGeom>
          </p:spPr>
        </p:pic>
      </p:grpSp>
    </p:spTree>
    <p:extLst>
      <p:ext uri="{BB962C8B-B14F-4D97-AF65-F5344CB8AC3E}">
        <p14:creationId xmlns:p14="http://schemas.microsoft.com/office/powerpoint/2010/main" val="74925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26ED-A4B7-4301-A627-4474E9EE3DD9}"/>
              </a:ext>
            </a:extLst>
          </p:cNvPr>
          <p:cNvSpPr>
            <a:spLocks noGrp="1"/>
          </p:cNvSpPr>
          <p:nvPr>
            <p:ph type="title"/>
          </p:nvPr>
        </p:nvSpPr>
        <p:spPr/>
        <p:txBody>
          <a:bodyPr/>
          <a:lstStyle/>
          <a:p>
            <a:r>
              <a:rPr lang="en-US" dirty="0"/>
              <a:t>How the Collaboration Works</a:t>
            </a:r>
          </a:p>
        </p:txBody>
      </p:sp>
      <p:sp>
        <p:nvSpPr>
          <p:cNvPr id="3" name="Text Placeholder 2">
            <a:extLst>
              <a:ext uri="{FF2B5EF4-FFF2-40B4-BE49-F238E27FC236}">
                <a16:creationId xmlns:a16="http://schemas.microsoft.com/office/drawing/2014/main" id="{4B9ACFC6-0DFD-4492-943A-95BA02C90F8E}"/>
              </a:ext>
            </a:extLst>
          </p:cNvPr>
          <p:cNvSpPr>
            <a:spLocks noGrp="1"/>
          </p:cNvSpPr>
          <p:nvPr>
            <p:ph type="body" idx="1"/>
          </p:nvPr>
        </p:nvSpPr>
        <p:spPr/>
        <p:txBody>
          <a:bodyPr/>
          <a:lstStyle/>
          <a:p>
            <a:r>
              <a:rPr lang="en-US" dirty="0"/>
              <a:t>Workforce Board</a:t>
            </a:r>
          </a:p>
        </p:txBody>
      </p:sp>
      <p:sp>
        <p:nvSpPr>
          <p:cNvPr id="4" name="Content Placeholder 3">
            <a:extLst>
              <a:ext uri="{FF2B5EF4-FFF2-40B4-BE49-F238E27FC236}">
                <a16:creationId xmlns:a16="http://schemas.microsoft.com/office/drawing/2014/main" id="{4D1A5C74-B113-4481-AF02-A81AF8B82A38}"/>
              </a:ext>
            </a:extLst>
          </p:cNvPr>
          <p:cNvSpPr>
            <a:spLocks noGrp="1"/>
          </p:cNvSpPr>
          <p:nvPr>
            <p:ph sz="half" idx="2"/>
          </p:nvPr>
        </p:nvSpPr>
        <p:spPr/>
        <p:txBody>
          <a:bodyPr/>
          <a:lstStyle/>
          <a:p>
            <a:r>
              <a:rPr lang="en-US" b="1" dirty="0"/>
              <a:t>Prioritize</a:t>
            </a:r>
            <a:r>
              <a:rPr lang="en-US" dirty="0"/>
              <a:t> youth in foster care for employment and  training, and support services for both current and former youth in foster care</a:t>
            </a:r>
          </a:p>
          <a:p>
            <a:r>
              <a:rPr lang="en-US" b="1" dirty="0"/>
              <a:t>Designate</a:t>
            </a:r>
            <a:r>
              <a:rPr lang="en-US" dirty="0"/>
              <a:t> a point of contact, or liaison, at the Board and at each Workforce Solutions office</a:t>
            </a:r>
          </a:p>
          <a:p>
            <a:endParaRPr lang="en-US" dirty="0"/>
          </a:p>
        </p:txBody>
      </p:sp>
      <p:sp>
        <p:nvSpPr>
          <p:cNvPr id="5" name="Text Placeholder 4">
            <a:extLst>
              <a:ext uri="{FF2B5EF4-FFF2-40B4-BE49-F238E27FC236}">
                <a16:creationId xmlns:a16="http://schemas.microsoft.com/office/drawing/2014/main" id="{EAC10790-3715-4C71-B537-6FE3FDF68C2D}"/>
              </a:ext>
            </a:extLst>
          </p:cNvPr>
          <p:cNvSpPr>
            <a:spLocks noGrp="1"/>
          </p:cNvSpPr>
          <p:nvPr>
            <p:ph type="body" sz="quarter" idx="3"/>
          </p:nvPr>
        </p:nvSpPr>
        <p:spPr/>
        <p:txBody>
          <a:bodyPr/>
          <a:lstStyle/>
          <a:p>
            <a:r>
              <a:rPr lang="en-US" dirty="0"/>
              <a:t>Transition Center</a:t>
            </a:r>
          </a:p>
        </p:txBody>
      </p:sp>
      <p:sp>
        <p:nvSpPr>
          <p:cNvPr id="6" name="Content Placeholder 5">
            <a:extLst>
              <a:ext uri="{FF2B5EF4-FFF2-40B4-BE49-F238E27FC236}">
                <a16:creationId xmlns:a16="http://schemas.microsoft.com/office/drawing/2014/main" id="{AC3423CF-C0A2-4933-9D57-E4DB046481D6}"/>
              </a:ext>
            </a:extLst>
          </p:cNvPr>
          <p:cNvSpPr>
            <a:spLocks noGrp="1"/>
          </p:cNvSpPr>
          <p:nvPr>
            <p:ph sz="quarter" idx="4"/>
          </p:nvPr>
        </p:nvSpPr>
        <p:spPr/>
        <p:txBody>
          <a:bodyPr>
            <a:normAutofit fontScale="92500"/>
          </a:bodyPr>
          <a:lstStyle/>
          <a:p>
            <a:r>
              <a:rPr lang="en-US" b="1" dirty="0"/>
              <a:t>Ensure</a:t>
            </a:r>
            <a:r>
              <a:rPr lang="en-US" dirty="0"/>
              <a:t> coordination of local services for foster youth with local Workforce Solutions offices</a:t>
            </a:r>
          </a:p>
          <a:p>
            <a:r>
              <a:rPr lang="en-US" b="1" dirty="0"/>
              <a:t>Hire</a:t>
            </a:r>
            <a:r>
              <a:rPr lang="en-US" dirty="0"/>
              <a:t> </a:t>
            </a:r>
            <a:r>
              <a:rPr lang="en-US" b="1" dirty="0"/>
              <a:t>a Workforce Advocate </a:t>
            </a:r>
            <a:r>
              <a:rPr lang="en-US" dirty="0"/>
              <a:t>(funded by TWC) that will be housed at the transition center to facilitate access to available local services for transitioning youth in foster care</a:t>
            </a:r>
          </a:p>
          <a:p>
            <a:endParaRPr lang="en-US" dirty="0"/>
          </a:p>
        </p:txBody>
      </p:sp>
      <p:sp>
        <p:nvSpPr>
          <p:cNvPr id="7" name="Slide Number Placeholder 6">
            <a:extLst>
              <a:ext uri="{FF2B5EF4-FFF2-40B4-BE49-F238E27FC236}">
                <a16:creationId xmlns:a16="http://schemas.microsoft.com/office/drawing/2014/main" id="{59C0F053-9396-4117-919B-BBCC10B8D9BE}"/>
              </a:ext>
            </a:extLst>
          </p:cNvPr>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168584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63C9-3A22-4CB1-8F19-819E13168CD0}"/>
              </a:ext>
            </a:extLst>
          </p:cNvPr>
          <p:cNvSpPr>
            <a:spLocks noGrp="1"/>
          </p:cNvSpPr>
          <p:nvPr>
            <p:ph type="title"/>
          </p:nvPr>
        </p:nvSpPr>
        <p:spPr/>
        <p:txBody>
          <a:bodyPr/>
          <a:lstStyle/>
          <a:p>
            <a:pPr algn="ctr"/>
            <a:r>
              <a:rPr lang="en-US" dirty="0"/>
              <a:t>Sample MOU</a:t>
            </a:r>
          </a:p>
        </p:txBody>
      </p:sp>
      <p:sp>
        <p:nvSpPr>
          <p:cNvPr id="3" name="Slide Number Placeholder 2">
            <a:extLst>
              <a:ext uri="{FF2B5EF4-FFF2-40B4-BE49-F238E27FC236}">
                <a16:creationId xmlns:a16="http://schemas.microsoft.com/office/drawing/2014/main" id="{9DC19519-901B-4EC1-85FA-CC512073B78A}"/>
              </a:ext>
            </a:extLst>
          </p:cNvPr>
          <p:cNvSpPr>
            <a:spLocks noGrp="1"/>
          </p:cNvSpPr>
          <p:nvPr>
            <p:ph type="sldNum" sz="quarter" idx="10"/>
          </p:nvPr>
        </p:nvSpPr>
        <p:spPr/>
        <p:txBody>
          <a:bodyPr/>
          <a:lstStyle/>
          <a:p>
            <a:fld id="{706D636C-90A3-4979-BA37-BAB384B22101}" type="slidenum">
              <a:rPr lang="en-US" smtClean="0"/>
              <a:pPr/>
              <a:t>23</a:t>
            </a:fld>
            <a:endParaRPr lang="en-US"/>
          </a:p>
        </p:txBody>
      </p:sp>
      <p:pic>
        <p:nvPicPr>
          <p:cNvPr id="4" name="Picture 3">
            <a:extLst>
              <a:ext uri="{FF2B5EF4-FFF2-40B4-BE49-F238E27FC236}">
                <a16:creationId xmlns:a16="http://schemas.microsoft.com/office/drawing/2014/main" id="{DCB7859F-E3AD-4DC4-AB8D-91427CF95C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25" b="41398"/>
          <a:stretch/>
        </p:blipFill>
        <p:spPr bwMode="auto">
          <a:xfrm>
            <a:off x="1101090" y="1416686"/>
            <a:ext cx="7010400" cy="476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77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3802-E990-42F2-9327-59F12E45F14A}"/>
              </a:ext>
            </a:extLst>
          </p:cNvPr>
          <p:cNvSpPr>
            <a:spLocks noGrp="1"/>
          </p:cNvSpPr>
          <p:nvPr>
            <p:ph type="title"/>
          </p:nvPr>
        </p:nvSpPr>
        <p:spPr/>
        <p:txBody>
          <a:bodyPr/>
          <a:lstStyle/>
          <a:p>
            <a:pPr algn="ctr"/>
            <a:r>
              <a:rPr lang="en-US" dirty="0"/>
              <a:t>Workforce Advocate Activities</a:t>
            </a:r>
          </a:p>
        </p:txBody>
      </p:sp>
      <p:sp>
        <p:nvSpPr>
          <p:cNvPr id="3" name="Content Placeholder 2">
            <a:extLst>
              <a:ext uri="{FF2B5EF4-FFF2-40B4-BE49-F238E27FC236}">
                <a16:creationId xmlns:a16="http://schemas.microsoft.com/office/drawing/2014/main" id="{BBF0AE6F-2C56-48E4-A873-2F52D2102806}"/>
              </a:ext>
            </a:extLst>
          </p:cNvPr>
          <p:cNvSpPr>
            <a:spLocks noGrp="1"/>
          </p:cNvSpPr>
          <p:nvPr>
            <p:ph idx="1"/>
          </p:nvPr>
        </p:nvSpPr>
        <p:spPr/>
        <p:txBody>
          <a:bodyPr/>
          <a:lstStyle/>
          <a:p>
            <a:r>
              <a:rPr lang="en-US" b="1" dirty="0"/>
              <a:t>Continuous Communication:  </a:t>
            </a:r>
            <a:r>
              <a:rPr lang="en-US" dirty="0"/>
              <a:t>Works with workforce board/workforce solutions offices and DFPS Case Manager to ensure individualized service plan is effective</a:t>
            </a:r>
          </a:p>
          <a:p>
            <a:r>
              <a:rPr lang="en-US" b="1" dirty="0"/>
              <a:t>Mobility:  </a:t>
            </a:r>
            <a:r>
              <a:rPr lang="en-US" dirty="0"/>
              <a:t>Ensures youth have transportation for appointments</a:t>
            </a:r>
          </a:p>
          <a:p>
            <a:r>
              <a:rPr lang="en-US" b="1" dirty="0"/>
              <a:t>Resource leveraging:  </a:t>
            </a:r>
            <a:r>
              <a:rPr lang="en-US" dirty="0"/>
              <a:t>Coordinates local services to achieve successful outcomes</a:t>
            </a:r>
          </a:p>
          <a:p>
            <a:endParaRPr lang="en-US" dirty="0"/>
          </a:p>
        </p:txBody>
      </p:sp>
      <p:sp>
        <p:nvSpPr>
          <p:cNvPr id="4" name="Slide Number Placeholder 3">
            <a:extLst>
              <a:ext uri="{FF2B5EF4-FFF2-40B4-BE49-F238E27FC236}">
                <a16:creationId xmlns:a16="http://schemas.microsoft.com/office/drawing/2014/main" id="{27D3B8C0-34F6-41C3-B3ED-DB0C38E126CE}"/>
              </a:ext>
            </a:extLst>
          </p:cNvPr>
          <p:cNvSpPr>
            <a:spLocks noGrp="1"/>
          </p:cNvSpPr>
          <p:nvPr>
            <p:ph type="sldNum" sz="quarter" idx="10"/>
          </p:nvPr>
        </p:nvSpPr>
        <p:spPr/>
        <p:txBody>
          <a:bodyPr/>
          <a:lstStyle/>
          <a:p>
            <a:fld id="{706D636C-90A3-4979-BA37-BAB384B22101}" type="slidenum">
              <a:rPr lang="en-US" smtClean="0"/>
              <a:pPr/>
              <a:t>24</a:t>
            </a:fld>
            <a:endParaRPr lang="en-US"/>
          </a:p>
        </p:txBody>
      </p:sp>
    </p:spTree>
    <p:extLst>
      <p:ext uri="{BB962C8B-B14F-4D97-AF65-F5344CB8AC3E}">
        <p14:creationId xmlns:p14="http://schemas.microsoft.com/office/powerpoint/2010/main" val="218271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ADAE-F37F-4714-AB12-3002043F4174}"/>
              </a:ext>
            </a:extLst>
          </p:cNvPr>
          <p:cNvSpPr>
            <a:spLocks noGrp="1"/>
          </p:cNvSpPr>
          <p:nvPr>
            <p:ph type="title"/>
          </p:nvPr>
        </p:nvSpPr>
        <p:spPr/>
        <p:txBody>
          <a:bodyPr/>
          <a:lstStyle/>
          <a:p>
            <a:r>
              <a:rPr lang="en-US" dirty="0"/>
              <a:t>Foster Youth Education Pilot</a:t>
            </a:r>
          </a:p>
        </p:txBody>
      </p:sp>
      <p:sp>
        <p:nvSpPr>
          <p:cNvPr id="3" name="Content Placeholder 2">
            <a:extLst>
              <a:ext uri="{FF2B5EF4-FFF2-40B4-BE49-F238E27FC236}">
                <a16:creationId xmlns:a16="http://schemas.microsoft.com/office/drawing/2014/main" id="{88F3B202-63AD-4899-B5AD-562E3C71117F}"/>
              </a:ext>
            </a:extLst>
          </p:cNvPr>
          <p:cNvSpPr>
            <a:spLocks noGrp="1"/>
          </p:cNvSpPr>
          <p:nvPr>
            <p:ph idx="1"/>
          </p:nvPr>
        </p:nvSpPr>
        <p:spPr/>
        <p:txBody>
          <a:bodyPr>
            <a:normAutofit fontScale="85000" lnSpcReduction="10000"/>
          </a:bodyPr>
          <a:lstStyle/>
          <a:p>
            <a:r>
              <a:rPr lang="en-US" dirty="0"/>
              <a:t>Foster Youth Dropout Prevention and Recovery High School Completion Pilot Program - Approximately $1,500,000 awarded to 4 grant recipients (3 are ISDs)</a:t>
            </a:r>
          </a:p>
          <a:p>
            <a:r>
              <a:rPr lang="en-US" dirty="0"/>
              <a:t>Designed to help current and former youth in foster care ages 16 to 25 earn a high school diploma or its equivalent, and obtain high-demand workforce skills with the goal of ensuring a pathway to postsecondary education or employment in high-demand occupations</a:t>
            </a:r>
          </a:p>
          <a:p>
            <a:r>
              <a:rPr lang="en-US" dirty="0"/>
              <a:t>2016 Tri-Agency commitment to guiding foster youth into higher education – partnership among Texas Education Agency (TEA), Texas Higher Education Coordinating Board (THECB), and TW</a:t>
            </a:r>
          </a:p>
          <a:p>
            <a:pPr marL="0" indent="0">
              <a:buNone/>
            </a:pPr>
            <a:endParaRPr lang="en-US" dirty="0"/>
          </a:p>
        </p:txBody>
      </p:sp>
      <p:sp>
        <p:nvSpPr>
          <p:cNvPr id="4" name="Slide Number Placeholder 3">
            <a:extLst>
              <a:ext uri="{FF2B5EF4-FFF2-40B4-BE49-F238E27FC236}">
                <a16:creationId xmlns:a16="http://schemas.microsoft.com/office/drawing/2014/main" id="{6A23F71F-D3E1-41D9-9D48-AA51B9B67DB6}"/>
              </a:ext>
            </a:extLst>
          </p:cNvPr>
          <p:cNvSpPr>
            <a:spLocks noGrp="1"/>
          </p:cNvSpPr>
          <p:nvPr>
            <p:ph type="sldNum" sz="quarter" idx="10"/>
          </p:nvPr>
        </p:nvSpPr>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382802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6B3D-2CAB-4241-878F-D7D9B7E2D15C}"/>
              </a:ext>
            </a:extLst>
          </p:cNvPr>
          <p:cNvSpPr>
            <a:spLocks noGrp="1"/>
          </p:cNvSpPr>
          <p:nvPr>
            <p:ph type="title"/>
          </p:nvPr>
        </p:nvSpPr>
        <p:spPr/>
        <p:txBody>
          <a:bodyPr/>
          <a:lstStyle/>
          <a:p>
            <a:r>
              <a:rPr lang="en-US" dirty="0"/>
              <a:t>Texas Statewide Youth in Foster Care Conference </a:t>
            </a:r>
          </a:p>
        </p:txBody>
      </p:sp>
      <p:sp>
        <p:nvSpPr>
          <p:cNvPr id="3" name="Content Placeholder 2">
            <a:extLst>
              <a:ext uri="{FF2B5EF4-FFF2-40B4-BE49-F238E27FC236}">
                <a16:creationId xmlns:a16="http://schemas.microsoft.com/office/drawing/2014/main" id="{B4917790-B66E-433E-ABB0-C4A374A601BF}"/>
              </a:ext>
            </a:extLst>
          </p:cNvPr>
          <p:cNvSpPr>
            <a:spLocks noGrp="1"/>
          </p:cNvSpPr>
          <p:nvPr>
            <p:ph idx="1"/>
          </p:nvPr>
        </p:nvSpPr>
        <p:spPr/>
        <p:txBody>
          <a:bodyPr>
            <a:normAutofit/>
          </a:bodyPr>
          <a:lstStyle/>
          <a:p>
            <a:r>
              <a:rPr lang="en-US" dirty="0"/>
              <a:t>Supports the partnerships between Transition Centers, Workforce Development Boards, Community Colleges, Schools, and Industry</a:t>
            </a:r>
          </a:p>
          <a:p>
            <a:r>
              <a:rPr lang="en-US" dirty="0"/>
              <a:t>Supports local delivery of integrated services for youth in foster care</a:t>
            </a:r>
          </a:p>
          <a:p>
            <a:r>
              <a:rPr lang="en-US" dirty="0"/>
              <a:t>Share evidence based tools, practices and resources</a:t>
            </a:r>
          </a:p>
          <a:p>
            <a:r>
              <a:rPr lang="en-US" dirty="0"/>
              <a:t>Provide an opportunity to build the network of partnerships </a:t>
            </a:r>
          </a:p>
        </p:txBody>
      </p:sp>
      <p:sp>
        <p:nvSpPr>
          <p:cNvPr id="4" name="Slide Number Placeholder 3">
            <a:extLst>
              <a:ext uri="{FF2B5EF4-FFF2-40B4-BE49-F238E27FC236}">
                <a16:creationId xmlns:a16="http://schemas.microsoft.com/office/drawing/2014/main" id="{BE7530D3-7404-4259-8511-C5244131F960}"/>
              </a:ext>
            </a:extLst>
          </p:cNvPr>
          <p:cNvSpPr>
            <a:spLocks noGrp="1"/>
          </p:cNvSpPr>
          <p:nvPr>
            <p:ph type="sldNum" sz="quarter" idx="10"/>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114707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National Youth in Transition Database (NYTD)</a:t>
            </a:r>
          </a:p>
        </p:txBody>
      </p:sp>
      <p:sp>
        <p:nvSpPr>
          <p:cNvPr id="5" name="Content Placeholder 4"/>
          <p:cNvSpPr>
            <a:spLocks noGrp="1"/>
          </p:cNvSpPr>
          <p:nvPr>
            <p:ph idx="1"/>
          </p:nvPr>
        </p:nvSpPr>
        <p:spPr>
          <a:xfrm>
            <a:off x="594360" y="1546328"/>
            <a:ext cx="7955280" cy="4406348"/>
          </a:xfrm>
        </p:spPr>
        <p:txBody>
          <a:bodyPr/>
          <a:lstStyle/>
          <a:p>
            <a:pPr marL="0" indent="0" algn="ctr">
              <a:buNone/>
            </a:pPr>
            <a:r>
              <a:rPr lang="en-US" sz="2000" b="1" dirty="0"/>
              <a:t>Employment Outcomes for Texas Foster Youth and Young Adults (Survey)</a:t>
            </a:r>
            <a:endParaRPr lang="en-US" sz="1800" dirty="0"/>
          </a:p>
          <a:p>
            <a:pPr lvl="1">
              <a:buFont typeface="Wingdings" panose="05000000000000000000" pitchFamily="2" charset="2"/>
              <a:buChar char="Ø"/>
            </a:pPr>
            <a:r>
              <a:rPr lang="en-US" sz="1800" dirty="0"/>
              <a:t>Age 17:  Anytime in a lifetime</a:t>
            </a:r>
          </a:p>
          <a:p>
            <a:pPr lvl="1">
              <a:buFont typeface="Wingdings" panose="05000000000000000000" pitchFamily="2" charset="2"/>
              <a:buChar char="Ø"/>
            </a:pPr>
            <a:r>
              <a:rPr lang="en-US" sz="1800" dirty="0"/>
              <a:t>Age 19 and 21:  In the last two years (random selection of youth surveyed at age 17)</a:t>
            </a:r>
          </a:p>
        </p:txBody>
      </p:sp>
      <p:graphicFrame>
        <p:nvGraphicFramePr>
          <p:cNvPr id="7" name="Table 6"/>
          <p:cNvGraphicFramePr>
            <a:graphicFrameLocks noGrp="1"/>
          </p:cNvGraphicFramePr>
          <p:nvPr>
            <p:extLst/>
          </p:nvPr>
        </p:nvGraphicFramePr>
        <p:xfrm>
          <a:off x="1385977" y="3257047"/>
          <a:ext cx="6096000" cy="1463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42900">
                <a:tc>
                  <a:txBody>
                    <a:bodyPr/>
                    <a:lstStyle/>
                    <a:p>
                      <a:r>
                        <a:rPr lang="en-US" dirty="0"/>
                        <a:t>Cohort</a:t>
                      </a:r>
                      <a:r>
                        <a:rPr lang="en-US" baseline="0" dirty="0"/>
                        <a:t> 1</a:t>
                      </a:r>
                      <a:endParaRPr lang="en-US" dirty="0"/>
                    </a:p>
                  </a:txBody>
                  <a:tcPr/>
                </a:tc>
                <a:tc>
                  <a:txBody>
                    <a:bodyPr/>
                    <a:lstStyle/>
                    <a:p>
                      <a:r>
                        <a:rPr lang="en-US" dirty="0"/>
                        <a:t>Cohort 2</a:t>
                      </a:r>
                    </a:p>
                  </a:txBody>
                  <a:tcPr/>
                </a:tc>
                <a:extLst>
                  <a:ext uri="{0D108BD9-81ED-4DB2-BD59-A6C34878D82A}">
                    <a16:rowId xmlns:a16="http://schemas.microsoft.com/office/drawing/2014/main" val="10000"/>
                  </a:ext>
                </a:extLst>
              </a:tr>
              <a:tr h="342900">
                <a:tc>
                  <a:txBody>
                    <a:bodyPr/>
                    <a:lstStyle/>
                    <a:p>
                      <a:r>
                        <a:rPr lang="en-US" dirty="0"/>
                        <a:t>Age 17 - 9% (FFY ‘11)</a:t>
                      </a:r>
                    </a:p>
                  </a:txBody>
                  <a:tcPr/>
                </a:tc>
                <a:tc>
                  <a:txBody>
                    <a:bodyPr/>
                    <a:lstStyle/>
                    <a:p>
                      <a:r>
                        <a:rPr lang="en-US" dirty="0"/>
                        <a:t>Age 17 - 13% (FFY ’14)</a:t>
                      </a:r>
                    </a:p>
                  </a:txBody>
                  <a:tcPr/>
                </a:tc>
                <a:extLst>
                  <a:ext uri="{0D108BD9-81ED-4DB2-BD59-A6C34878D82A}">
                    <a16:rowId xmlns:a16="http://schemas.microsoft.com/office/drawing/2014/main" val="10001"/>
                  </a:ext>
                </a:extLst>
              </a:tr>
              <a:tr h="342900">
                <a:tc>
                  <a:txBody>
                    <a:bodyPr/>
                    <a:lstStyle/>
                    <a:p>
                      <a:r>
                        <a:rPr lang="en-US" dirty="0"/>
                        <a:t>Age</a:t>
                      </a:r>
                      <a:r>
                        <a:rPr lang="en-US" baseline="0" dirty="0"/>
                        <a:t> 19 - 31% (FFY ‘13)</a:t>
                      </a:r>
                      <a:endParaRPr lang="en-US" dirty="0"/>
                    </a:p>
                  </a:txBody>
                  <a:tcPr/>
                </a:tc>
                <a:tc>
                  <a:txBody>
                    <a:bodyPr/>
                    <a:lstStyle/>
                    <a:p>
                      <a:r>
                        <a:rPr lang="en-US" dirty="0"/>
                        <a:t>Age 19 - 39% (FFY ’16)</a:t>
                      </a:r>
                    </a:p>
                  </a:txBody>
                  <a:tcPr/>
                </a:tc>
                <a:extLst>
                  <a:ext uri="{0D108BD9-81ED-4DB2-BD59-A6C34878D82A}">
                    <a16:rowId xmlns:a16="http://schemas.microsoft.com/office/drawing/2014/main" val="10002"/>
                  </a:ext>
                </a:extLst>
              </a:tr>
              <a:tr h="342900">
                <a:tc>
                  <a:txBody>
                    <a:bodyPr/>
                    <a:lstStyle/>
                    <a:p>
                      <a:r>
                        <a:rPr lang="en-US" dirty="0"/>
                        <a:t>Age 21 - 52% (FFY ‘15)</a:t>
                      </a:r>
                    </a:p>
                  </a:txBody>
                  <a:tcPr/>
                </a:tc>
                <a:tc>
                  <a:txBody>
                    <a:bodyPr/>
                    <a:lstStyle/>
                    <a:p>
                      <a:r>
                        <a:rPr lang="en-US" dirty="0"/>
                        <a:t>Age 21 - TBD</a:t>
                      </a:r>
                      <a:r>
                        <a:rPr lang="en-US" baseline="0" dirty="0"/>
                        <a:t> (FFY ’18)</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493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172200" cy="868362"/>
          </a:xfrm>
        </p:spPr>
        <p:txBody>
          <a:bodyPr>
            <a:normAutofit fontScale="90000"/>
          </a:bodyPr>
          <a:lstStyle/>
          <a:p>
            <a:r>
              <a:rPr lang="en-US" b="1" dirty="0"/>
              <a:t>Texas Legislature…More Collaboration!</a:t>
            </a:r>
          </a:p>
        </p:txBody>
      </p:sp>
      <p:sp>
        <p:nvSpPr>
          <p:cNvPr id="3" name="Content Placeholder 2"/>
          <p:cNvSpPr>
            <a:spLocks noGrp="1"/>
          </p:cNvSpPr>
          <p:nvPr>
            <p:ph idx="1"/>
          </p:nvPr>
        </p:nvSpPr>
        <p:spPr>
          <a:xfrm>
            <a:off x="406880" y="1134403"/>
            <a:ext cx="8305800" cy="4754563"/>
          </a:xfrm>
        </p:spPr>
        <p:txBody>
          <a:bodyPr>
            <a:normAutofit/>
          </a:bodyPr>
          <a:lstStyle/>
          <a:p>
            <a:pPr>
              <a:buFont typeface="Wingdings" panose="05000000000000000000" pitchFamily="2" charset="2"/>
              <a:buChar char="Ø"/>
            </a:pPr>
            <a:r>
              <a:rPr lang="en-US" sz="2800" dirty="0"/>
              <a:t>Senate Bill 1220</a:t>
            </a:r>
          </a:p>
          <a:p>
            <a:pPr lvl="1">
              <a:buFont typeface="Wingdings" panose="05000000000000000000" pitchFamily="2" charset="2"/>
              <a:buChar char="§"/>
            </a:pPr>
            <a:r>
              <a:rPr lang="en-US" sz="1800" dirty="0"/>
              <a:t>Requires DFPS to collaborate with the Texas Education Agency, local workforce development boards and another appropriate workforce industry resources to create a program that assists youth in obtaining their HS/GED, industry certifications, provides career guidance and informs youth about the Texas tuition and fee waiver.</a:t>
            </a:r>
          </a:p>
          <a:p>
            <a:pPr lvl="1">
              <a:buFont typeface="Wingdings" panose="05000000000000000000" pitchFamily="2" charset="2"/>
              <a:buChar char="§"/>
            </a:pPr>
            <a:r>
              <a:rPr lang="en-US" sz="1800" dirty="0">
                <a:hlinkClick r:id="rId3"/>
              </a:rPr>
              <a:t>https://capitol.texas.gov/BillLookup/History.aspx?LegSess=85R&amp;Bill=SB1220</a:t>
            </a:r>
            <a:endParaRPr lang="en-US" sz="1800" dirty="0"/>
          </a:p>
          <a:p>
            <a:pPr>
              <a:buFont typeface="Wingdings" panose="05000000000000000000" pitchFamily="2" charset="2"/>
              <a:buChar char="Ø"/>
            </a:pPr>
            <a:r>
              <a:rPr lang="en-US" sz="2800" dirty="0"/>
              <a:t>House Bill 1608</a:t>
            </a:r>
          </a:p>
          <a:p>
            <a:pPr lvl="1">
              <a:buFont typeface="Wingdings" panose="05000000000000000000" pitchFamily="2" charset="2"/>
              <a:buChar char="§"/>
            </a:pPr>
            <a:r>
              <a:rPr lang="en-US" sz="1800" dirty="0"/>
              <a:t>Requires DFPS to establish a summer internship pilot program that provides youth with marketable job skills and professional work experience with a business, non-profit or governmental agency.  May collaborate with other state agencies as appropriate.</a:t>
            </a:r>
          </a:p>
          <a:p>
            <a:pPr lvl="1">
              <a:buFont typeface="Wingdings" panose="05000000000000000000" pitchFamily="2" charset="2"/>
              <a:buChar char="§"/>
            </a:pPr>
            <a:r>
              <a:rPr lang="en-US" sz="1800" dirty="0">
                <a:hlinkClick r:id="rId4"/>
              </a:rPr>
              <a:t>https://capitol.texas.gov/BillLookup/History.aspx?LegSess=85R&amp;Bill=HB1608</a:t>
            </a:r>
            <a:endParaRPr lang="en-US" sz="1800" dirty="0"/>
          </a:p>
          <a:p>
            <a:pPr lvl="1">
              <a:buFont typeface="Wingdings" panose="05000000000000000000" pitchFamily="2" charset="2"/>
              <a:buChar char="§"/>
            </a:pPr>
            <a:endParaRPr lang="en-US" sz="1800" dirty="0"/>
          </a:p>
          <a:p>
            <a:endParaRPr lang="en-US" dirty="0"/>
          </a:p>
          <a:p>
            <a:endParaRPr lang="en-US" dirty="0"/>
          </a:p>
          <a:p>
            <a:endParaRPr lang="en-US" dirty="0"/>
          </a:p>
        </p:txBody>
      </p:sp>
      <p:sp>
        <p:nvSpPr>
          <p:cNvPr id="4" name="Slide Number Placeholder 3"/>
          <p:cNvSpPr>
            <a:spLocks noGrp="1"/>
          </p:cNvSpPr>
          <p:nvPr>
            <p:ph type="sldNum" sz="quarter" idx="4294967295"/>
          </p:nvPr>
        </p:nvSpPr>
        <p:spPr/>
        <p:txBody>
          <a:bodyPr/>
          <a:lstStyle/>
          <a:p>
            <a:fld id="{BB020C72-5B05-4446-B2D9-0A8BE9D707D8}" type="slidenum">
              <a:rPr lang="en-US" smtClean="0"/>
              <a:pPr/>
              <a:t>28</a:t>
            </a:fld>
            <a:endParaRPr lang="en-US" dirty="0"/>
          </a:p>
        </p:txBody>
      </p:sp>
    </p:spTree>
    <p:extLst>
      <p:ext uri="{BB962C8B-B14F-4D97-AF65-F5344CB8AC3E}">
        <p14:creationId xmlns:p14="http://schemas.microsoft.com/office/powerpoint/2010/main" val="424962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normAutofit/>
          </a:bodyPr>
          <a:lstStyle/>
          <a:p>
            <a:r>
              <a:rPr lang="en-US" dirty="0"/>
              <a:t>Jen Troke, </a:t>
            </a:r>
            <a:r>
              <a:rPr lang="en-US" dirty="0" err="1"/>
              <a:t>Lanette</a:t>
            </a:r>
            <a:r>
              <a:rPr lang="en-US" dirty="0"/>
              <a:t> </a:t>
            </a:r>
            <a:r>
              <a:rPr lang="en-US" dirty="0" err="1"/>
              <a:t>Johndrow</a:t>
            </a:r>
            <a:r>
              <a:rPr lang="en-US" dirty="0"/>
              <a:t>, and Benjamin </a:t>
            </a:r>
            <a:r>
              <a:rPr lang="en-US" dirty="0" err="1"/>
              <a:t>Holquist</a:t>
            </a:r>
            <a:endParaRPr lang="en-US" dirty="0"/>
          </a:p>
          <a:p>
            <a:pPr lvl="1"/>
            <a:r>
              <a:rPr lang="en-US" dirty="0"/>
              <a:t>Workforce Grants and Contracts,</a:t>
            </a:r>
          </a:p>
          <a:p>
            <a:pPr lvl="1"/>
            <a:r>
              <a:rPr lang="en-US" dirty="0"/>
              <a:t>Strategic Workforce Initiatives</a:t>
            </a:r>
          </a:p>
          <a:p>
            <a:pPr lvl="2"/>
            <a:r>
              <a:rPr lang="en-US" dirty="0"/>
              <a:t>Texas Workforce Commission – www.twc.state.tx.us</a:t>
            </a:r>
          </a:p>
          <a:p>
            <a:pPr lvl="3"/>
            <a:endParaRPr lang="en-US" dirty="0"/>
          </a:p>
          <a:p>
            <a:pPr lvl="3"/>
            <a:r>
              <a:rPr lang="en-US" dirty="0">
                <a:hlinkClick r:id="rId3"/>
              </a:rPr>
              <a:t>Jennifer.Troke@twc.state.tx.us</a:t>
            </a:r>
            <a:r>
              <a:rPr lang="en-US" dirty="0"/>
              <a:t>; </a:t>
            </a:r>
            <a:r>
              <a:rPr lang="en-US" dirty="0">
                <a:hlinkClick r:id="rId4"/>
              </a:rPr>
              <a:t>lanette.johndrow@twc.state.tx.us</a:t>
            </a:r>
            <a:r>
              <a:rPr lang="en-US" dirty="0"/>
              <a:t>; </a:t>
            </a:r>
            <a:r>
              <a:rPr lang="en-US" dirty="0">
                <a:hlinkClick r:id="rId5"/>
              </a:rPr>
              <a:t>Benjamin.Holquist@twc.state.tx.us</a:t>
            </a:r>
            <a:r>
              <a:rPr lang="en-US" dirty="0"/>
              <a:t> </a:t>
            </a:r>
          </a:p>
          <a:p>
            <a:r>
              <a:rPr lang="en-US" dirty="0"/>
              <a:t>Gaye </a:t>
            </a:r>
            <a:r>
              <a:rPr lang="en-US" dirty="0" err="1"/>
              <a:t>Vopat</a:t>
            </a:r>
            <a:endParaRPr lang="en-US" dirty="0"/>
          </a:p>
          <a:p>
            <a:pPr lvl="1"/>
            <a:r>
              <a:rPr lang="en-US" dirty="0"/>
              <a:t>Transitional Living Services Team Lead</a:t>
            </a:r>
          </a:p>
          <a:p>
            <a:pPr lvl="2"/>
            <a:r>
              <a:rPr lang="en-US" dirty="0"/>
              <a:t>Department of Family and Protective Services – www.dfps.state.tx.us</a:t>
            </a:r>
          </a:p>
          <a:p>
            <a:pPr lvl="3"/>
            <a:r>
              <a:rPr lang="en-US" dirty="0">
                <a:hlinkClick r:id="rId6"/>
              </a:rPr>
              <a:t>Gaye.Voypat@dfps.state.tx.us</a:t>
            </a:r>
            <a:r>
              <a:rPr lang="en-US" dirty="0"/>
              <a:t> </a:t>
            </a:r>
          </a:p>
          <a:p>
            <a:pPr marL="640080" lvl="4" indent="0">
              <a:buNone/>
            </a:pPr>
            <a:endParaRPr lang="en-US" dirty="0"/>
          </a:p>
        </p:txBody>
      </p:sp>
    </p:spTree>
    <p:extLst>
      <p:ext uri="{BB962C8B-B14F-4D97-AF65-F5344CB8AC3E}">
        <p14:creationId xmlns:p14="http://schemas.microsoft.com/office/powerpoint/2010/main" val="162225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95C19-DCC7-4423-90B2-098F0F8F9ED5}"/>
              </a:ext>
            </a:extLst>
          </p:cNvPr>
          <p:cNvSpPr>
            <a:spLocks noGrp="1"/>
          </p:cNvSpPr>
          <p:nvPr>
            <p:ph idx="1"/>
          </p:nvPr>
        </p:nvSpPr>
        <p:spPr>
          <a:xfrm>
            <a:off x="586705" y="1587267"/>
            <a:ext cx="7955280" cy="4614863"/>
          </a:xfrm>
        </p:spPr>
        <p:txBody>
          <a:bodyPr>
            <a:normAutofit/>
          </a:bodyPr>
          <a:lstStyle/>
          <a:p>
            <a:r>
              <a:rPr lang="en-US" dirty="0"/>
              <a:t>Learn about Foster Care Month Resources </a:t>
            </a:r>
          </a:p>
          <a:p>
            <a:r>
              <a:rPr lang="en-US" dirty="0"/>
              <a:t>Debunking Myths about Serving Youth in Foster Care in the WIOA Youth Program </a:t>
            </a:r>
          </a:p>
          <a:p>
            <a:r>
              <a:rPr lang="en-US" dirty="0"/>
              <a:t>Learn from two state/local examples: </a:t>
            </a:r>
          </a:p>
          <a:p>
            <a:pPr lvl="1"/>
            <a:r>
              <a:rPr lang="en-US" dirty="0"/>
              <a:t>Collaboration between Texas Workforce Commission (TWC) and Department of Family and Protective Services (DFPS)</a:t>
            </a:r>
          </a:p>
          <a:p>
            <a:pPr lvl="1"/>
            <a:r>
              <a:rPr lang="en-US" dirty="0"/>
              <a:t>Child Welfare Services and WIOA in San Diego, CA </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AE3AAE4D-7334-4321-BFD5-3525517726E1}"/>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303215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Regional Strategies for Leveraging Systems and Funding </a:t>
            </a:r>
          </a:p>
        </p:txBody>
      </p:sp>
      <p:sp>
        <p:nvSpPr>
          <p:cNvPr id="3" name="Text Placeholder 2"/>
          <p:cNvSpPr>
            <a:spLocks noGrp="1"/>
          </p:cNvSpPr>
          <p:nvPr>
            <p:ph type="body" idx="1"/>
          </p:nvPr>
        </p:nvSpPr>
        <p:spPr/>
        <p:txBody>
          <a:bodyPr>
            <a:normAutofit/>
          </a:bodyPr>
          <a:lstStyle/>
          <a:p>
            <a:pPr algn="ctr"/>
            <a:r>
              <a:rPr lang="en-US" sz="4800" dirty="0"/>
              <a:t>The San Diego Story</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118495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F044-6F38-0843-AF74-0C990D54DB4C}"/>
              </a:ext>
            </a:extLst>
          </p:cNvPr>
          <p:cNvSpPr>
            <a:spLocks noGrp="1"/>
          </p:cNvSpPr>
          <p:nvPr>
            <p:ph type="title"/>
          </p:nvPr>
        </p:nvSpPr>
        <p:spPr/>
        <p:txBody>
          <a:bodyPr/>
          <a:lstStyle/>
          <a:p>
            <a:pPr algn="ctr"/>
            <a:r>
              <a:rPr lang="en-US" dirty="0"/>
              <a:t>Who is the San Diego Workforce Partnership (SDWP)</a:t>
            </a:r>
          </a:p>
        </p:txBody>
      </p:sp>
      <p:sp>
        <p:nvSpPr>
          <p:cNvPr id="3" name="Content Placeholder 2">
            <a:extLst>
              <a:ext uri="{FF2B5EF4-FFF2-40B4-BE49-F238E27FC236}">
                <a16:creationId xmlns:a16="http://schemas.microsoft.com/office/drawing/2014/main" id="{72DA3E93-CD04-FD48-A0AD-B91CEFC3A626}"/>
              </a:ext>
            </a:extLst>
          </p:cNvPr>
          <p:cNvSpPr>
            <a:spLocks noGrp="1"/>
          </p:cNvSpPr>
          <p:nvPr>
            <p:ph idx="1"/>
          </p:nvPr>
        </p:nvSpPr>
        <p:spPr/>
        <p:txBody>
          <a:bodyPr/>
          <a:lstStyle/>
          <a:p>
            <a:r>
              <a:rPr lang="en-US" dirty="0"/>
              <a:t>Region’s Workforce Development Board, designated by the City and County of San Diego</a:t>
            </a:r>
          </a:p>
          <a:p>
            <a:r>
              <a:rPr lang="en-US" dirty="0"/>
              <a:t>Funded by federal, state, county and city contracts, corporate support and philanthropy</a:t>
            </a:r>
          </a:p>
          <a:p>
            <a:r>
              <a:rPr lang="en-US" dirty="0"/>
              <a:t>Our mission is to empower job seekers to meet the current and future workforce needs of employers in San Diego County</a:t>
            </a:r>
          </a:p>
        </p:txBody>
      </p:sp>
      <p:sp>
        <p:nvSpPr>
          <p:cNvPr id="4" name="Slide Number Placeholder 3">
            <a:extLst>
              <a:ext uri="{FF2B5EF4-FFF2-40B4-BE49-F238E27FC236}">
                <a16:creationId xmlns:a16="http://schemas.microsoft.com/office/drawing/2014/main" id="{2427EECB-68F4-7C4E-828D-A016BE8C66F0}"/>
              </a:ext>
            </a:extLst>
          </p:cNvPr>
          <p:cNvSpPr>
            <a:spLocks noGrp="1"/>
          </p:cNvSpPr>
          <p:nvPr>
            <p:ph type="sldNum" sz="quarter" idx="10"/>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3338500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B128-B634-0B40-91A0-CB9498D7CCB6}"/>
              </a:ext>
            </a:extLst>
          </p:cNvPr>
          <p:cNvSpPr>
            <a:spLocks noGrp="1"/>
          </p:cNvSpPr>
          <p:nvPr>
            <p:ph type="title"/>
          </p:nvPr>
        </p:nvSpPr>
        <p:spPr>
          <a:xfrm>
            <a:off x="628650" y="539668"/>
            <a:ext cx="7955280" cy="1051560"/>
          </a:xfrm>
        </p:spPr>
        <p:txBody>
          <a:bodyPr>
            <a:normAutofit fontScale="90000"/>
          </a:bodyPr>
          <a:lstStyle/>
          <a:p>
            <a:pPr algn="ctr"/>
            <a:r>
              <a:rPr lang="en-US" dirty="0"/>
              <a:t>WIOA Title I Adult, Dislocated Worker and Youth Formula Programs - </a:t>
            </a:r>
            <a:br>
              <a:rPr lang="en-US" dirty="0"/>
            </a:br>
            <a:r>
              <a:rPr lang="en-US" dirty="0"/>
              <a:t>San Diego County</a:t>
            </a:r>
          </a:p>
        </p:txBody>
      </p:sp>
      <p:sp>
        <p:nvSpPr>
          <p:cNvPr id="3" name="Content Placeholder 2">
            <a:extLst>
              <a:ext uri="{FF2B5EF4-FFF2-40B4-BE49-F238E27FC236}">
                <a16:creationId xmlns:a16="http://schemas.microsoft.com/office/drawing/2014/main" id="{34956087-9465-0A41-9612-C49942589DEF}"/>
              </a:ext>
            </a:extLst>
          </p:cNvPr>
          <p:cNvSpPr>
            <a:spLocks noGrp="1"/>
          </p:cNvSpPr>
          <p:nvPr>
            <p:ph idx="1"/>
          </p:nvPr>
        </p:nvSpPr>
        <p:spPr/>
        <p:txBody>
          <a:bodyPr>
            <a:normAutofit fontScale="92500" lnSpcReduction="10000"/>
          </a:bodyPr>
          <a:lstStyle/>
          <a:p>
            <a:r>
              <a:rPr lang="en-US" dirty="0"/>
              <a:t>6 Comprehensive Career Centers that serve adults 18+</a:t>
            </a:r>
          </a:p>
          <a:p>
            <a:pPr lvl="1"/>
            <a:r>
              <a:rPr lang="en-US" dirty="0"/>
              <a:t>1 funded adult provider </a:t>
            </a:r>
          </a:p>
          <a:p>
            <a:r>
              <a:rPr lang="en-US" dirty="0"/>
              <a:t>10 Youth Career Centers that serve out-of-school youth ages 16-24</a:t>
            </a:r>
          </a:p>
          <a:p>
            <a:pPr lvl="1"/>
            <a:r>
              <a:rPr lang="en-US" dirty="0"/>
              <a:t>7 funded youth providers</a:t>
            </a:r>
          </a:p>
          <a:p>
            <a:r>
              <a:rPr lang="en-US" dirty="0"/>
              <a:t>5 Youth Career Centers that serve foster youth ages 14-24</a:t>
            </a:r>
          </a:p>
          <a:p>
            <a:pPr lvl="1"/>
            <a:r>
              <a:rPr lang="en-US" dirty="0"/>
              <a:t>San Pasqual Academy (in-school foster youth)</a:t>
            </a:r>
          </a:p>
          <a:p>
            <a:pPr lvl="1"/>
            <a:r>
              <a:rPr lang="en-US" dirty="0"/>
              <a:t>Independent Living Skills and Foster Youth Workforce Services (in-school and out-of-school foster youth)</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A31DD01-6E37-DB4B-AFC5-1A8171698A33}"/>
              </a:ext>
            </a:extLst>
          </p:cNvPr>
          <p:cNvSpPr>
            <a:spLocks noGrp="1"/>
          </p:cNvSpPr>
          <p:nvPr>
            <p:ph type="sldNum" sz="quarter" idx="10"/>
          </p:nvPr>
        </p:nvSpPr>
        <p:spPr/>
        <p:txBody>
          <a:bodyPr/>
          <a:lstStyle/>
          <a:p>
            <a:fld id="{706D636C-90A3-4979-BA37-BAB384B22101}" type="slidenum">
              <a:rPr lang="en-US" smtClean="0"/>
              <a:pPr/>
              <a:t>32</a:t>
            </a:fld>
            <a:endParaRPr lang="en-US"/>
          </a:p>
        </p:txBody>
      </p:sp>
    </p:spTree>
    <p:extLst>
      <p:ext uri="{BB962C8B-B14F-4D97-AF65-F5344CB8AC3E}">
        <p14:creationId xmlns:p14="http://schemas.microsoft.com/office/powerpoint/2010/main" val="372974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B38-C5A9-C14D-9C58-8FCBF97D7F4D}"/>
              </a:ext>
            </a:extLst>
          </p:cNvPr>
          <p:cNvSpPr>
            <a:spLocks noGrp="1"/>
          </p:cNvSpPr>
          <p:nvPr>
            <p:ph type="title"/>
          </p:nvPr>
        </p:nvSpPr>
        <p:spPr/>
        <p:txBody>
          <a:bodyPr>
            <a:normAutofit/>
          </a:bodyPr>
          <a:lstStyle/>
          <a:p>
            <a:pPr algn="ctr"/>
            <a:r>
              <a:rPr lang="en-US" dirty="0"/>
              <a:t>Leveraging Funding</a:t>
            </a:r>
          </a:p>
        </p:txBody>
      </p:sp>
      <p:sp>
        <p:nvSpPr>
          <p:cNvPr id="3" name="Content Placeholder 2">
            <a:extLst>
              <a:ext uri="{FF2B5EF4-FFF2-40B4-BE49-F238E27FC236}">
                <a16:creationId xmlns:a16="http://schemas.microsoft.com/office/drawing/2014/main" id="{C224B591-8DF9-B347-98D6-B33D962E0B06}"/>
              </a:ext>
            </a:extLst>
          </p:cNvPr>
          <p:cNvSpPr>
            <a:spLocks noGrp="1"/>
          </p:cNvSpPr>
          <p:nvPr>
            <p:ph idx="1"/>
          </p:nvPr>
        </p:nvSpPr>
        <p:spPr/>
        <p:txBody>
          <a:bodyPr>
            <a:normAutofit lnSpcReduction="10000"/>
          </a:bodyPr>
          <a:lstStyle/>
          <a:p>
            <a:r>
              <a:rPr lang="en-US" dirty="0"/>
              <a:t>CONNECT2Careers a program of the SDWP that helps young adults secure employment using an online portal filled with thousands of local jobs and internship opportunities</a:t>
            </a:r>
          </a:p>
          <a:p>
            <a:pPr lvl="1"/>
            <a:r>
              <a:rPr lang="en-US" dirty="0"/>
              <a:t>Provide in-person training opportunities</a:t>
            </a:r>
          </a:p>
          <a:p>
            <a:r>
              <a:rPr lang="en-US" dirty="0"/>
              <a:t>Since 2016, Health and Human Services Agency provides 50 7-week,120-hour paid internships per calendar year</a:t>
            </a:r>
          </a:p>
          <a:p>
            <a:pPr lvl="1"/>
            <a:r>
              <a:rPr lang="en-US" dirty="0"/>
              <a:t>Primarily for youth enrolled in a funded WIOA program or foster youth connected with HHSA</a:t>
            </a:r>
          </a:p>
          <a:p>
            <a:pPr lvl="1"/>
            <a:r>
              <a:rPr lang="en-US" dirty="0"/>
              <a:t>Positions are with the County of San Diego</a:t>
            </a:r>
          </a:p>
        </p:txBody>
      </p:sp>
      <p:sp>
        <p:nvSpPr>
          <p:cNvPr id="4" name="Slide Number Placeholder 3">
            <a:extLst>
              <a:ext uri="{FF2B5EF4-FFF2-40B4-BE49-F238E27FC236}">
                <a16:creationId xmlns:a16="http://schemas.microsoft.com/office/drawing/2014/main" id="{C7F6C241-AFEE-8C47-A27B-D6EBA6F209C6}"/>
              </a:ext>
            </a:extLst>
          </p:cNvPr>
          <p:cNvSpPr>
            <a:spLocks noGrp="1"/>
          </p:cNvSpPr>
          <p:nvPr>
            <p:ph type="sldNum" sz="quarter" idx="10"/>
          </p:nvPr>
        </p:nvSpPr>
        <p:spPr/>
        <p:txBody>
          <a:bodyPr/>
          <a:lstStyle/>
          <a:p>
            <a:fld id="{706D636C-90A3-4979-BA37-BAB384B22101}" type="slidenum">
              <a:rPr lang="en-US" smtClean="0"/>
              <a:pPr/>
              <a:t>33</a:t>
            </a:fld>
            <a:endParaRPr lang="en-US"/>
          </a:p>
        </p:txBody>
      </p:sp>
    </p:spTree>
    <p:extLst>
      <p:ext uri="{BB962C8B-B14F-4D97-AF65-F5344CB8AC3E}">
        <p14:creationId xmlns:p14="http://schemas.microsoft.com/office/powerpoint/2010/main" val="863089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3649-EB77-9742-8804-45FAE651FDAA}"/>
              </a:ext>
            </a:extLst>
          </p:cNvPr>
          <p:cNvSpPr>
            <a:spLocks noGrp="1"/>
          </p:cNvSpPr>
          <p:nvPr>
            <p:ph type="title"/>
          </p:nvPr>
        </p:nvSpPr>
        <p:spPr>
          <a:xfrm>
            <a:off x="628650" y="539668"/>
            <a:ext cx="7955280" cy="1051560"/>
          </a:xfrm>
        </p:spPr>
        <p:txBody>
          <a:bodyPr>
            <a:normAutofit fontScale="90000"/>
          </a:bodyPr>
          <a:lstStyle/>
          <a:p>
            <a:pPr algn="ctr"/>
            <a:r>
              <a:rPr lang="en-US" dirty="0"/>
              <a:t>Collaboration between SDWP and County of San Diego, Health and Human Services Agency (HHSA)</a:t>
            </a:r>
          </a:p>
        </p:txBody>
      </p:sp>
      <p:sp>
        <p:nvSpPr>
          <p:cNvPr id="3" name="Content Placeholder 2">
            <a:extLst>
              <a:ext uri="{FF2B5EF4-FFF2-40B4-BE49-F238E27FC236}">
                <a16:creationId xmlns:a16="http://schemas.microsoft.com/office/drawing/2014/main" id="{F589597B-D9CC-984E-A8E6-28CDB4AA0F81}"/>
              </a:ext>
            </a:extLst>
          </p:cNvPr>
          <p:cNvSpPr>
            <a:spLocks noGrp="1"/>
          </p:cNvSpPr>
          <p:nvPr>
            <p:ph idx="1"/>
          </p:nvPr>
        </p:nvSpPr>
        <p:spPr/>
        <p:txBody>
          <a:bodyPr/>
          <a:lstStyle/>
          <a:p>
            <a:r>
              <a:rPr lang="en-US" dirty="0"/>
              <a:t>Since 2001, SDWP has invested workforce funds at San Pasqual Academy (SPA), is a first in the nation residential education campus designed specifically for foster teens</a:t>
            </a:r>
          </a:p>
          <a:p>
            <a:pPr lvl="1"/>
            <a:r>
              <a:rPr lang="en-US" dirty="0"/>
              <a:t>SPA’s work-readiness and self-sufficiency program, “Youth Empowerment Services,” provides direct services to youth in financial literacy, leadership development, internships, career explorations and job placement</a:t>
            </a:r>
          </a:p>
        </p:txBody>
      </p:sp>
      <p:sp>
        <p:nvSpPr>
          <p:cNvPr id="4" name="Slide Number Placeholder 3">
            <a:extLst>
              <a:ext uri="{FF2B5EF4-FFF2-40B4-BE49-F238E27FC236}">
                <a16:creationId xmlns:a16="http://schemas.microsoft.com/office/drawing/2014/main" id="{C8368899-B4A5-F340-8544-E7D86DF6C1ED}"/>
              </a:ext>
            </a:extLst>
          </p:cNvPr>
          <p:cNvSpPr>
            <a:spLocks noGrp="1"/>
          </p:cNvSpPr>
          <p:nvPr>
            <p:ph type="sldNum" sz="quarter" idx="10"/>
          </p:nvPr>
        </p:nvSpPr>
        <p:spPr/>
        <p:txBody>
          <a:bodyPr/>
          <a:lstStyle/>
          <a:p>
            <a:fld id="{706D636C-90A3-4979-BA37-BAB384B22101}" type="slidenum">
              <a:rPr lang="en-US" smtClean="0"/>
              <a:pPr/>
              <a:t>34</a:t>
            </a:fld>
            <a:endParaRPr lang="en-US"/>
          </a:p>
        </p:txBody>
      </p:sp>
    </p:spTree>
    <p:extLst>
      <p:ext uri="{BB962C8B-B14F-4D97-AF65-F5344CB8AC3E}">
        <p14:creationId xmlns:p14="http://schemas.microsoft.com/office/powerpoint/2010/main" val="185085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6811-3887-E14E-93E5-B563C0CD4197}"/>
              </a:ext>
            </a:extLst>
          </p:cNvPr>
          <p:cNvSpPr>
            <a:spLocks noGrp="1"/>
          </p:cNvSpPr>
          <p:nvPr>
            <p:ph type="title"/>
          </p:nvPr>
        </p:nvSpPr>
        <p:spPr/>
        <p:txBody>
          <a:bodyPr/>
          <a:lstStyle/>
          <a:p>
            <a:pPr algn="ctr"/>
            <a:r>
              <a:rPr lang="en-US" dirty="0"/>
              <a:t>One Request for Proposal (RFP) = Collaboration</a:t>
            </a:r>
          </a:p>
        </p:txBody>
      </p:sp>
      <p:sp>
        <p:nvSpPr>
          <p:cNvPr id="3" name="Content Placeholder 2">
            <a:extLst>
              <a:ext uri="{FF2B5EF4-FFF2-40B4-BE49-F238E27FC236}">
                <a16:creationId xmlns:a16="http://schemas.microsoft.com/office/drawing/2014/main" id="{ACCE51E1-95F1-D642-9A82-CF5C82F74558}"/>
              </a:ext>
            </a:extLst>
          </p:cNvPr>
          <p:cNvSpPr>
            <a:spLocks noGrp="1"/>
          </p:cNvSpPr>
          <p:nvPr>
            <p:ph idx="1"/>
          </p:nvPr>
        </p:nvSpPr>
        <p:spPr/>
        <p:txBody>
          <a:bodyPr/>
          <a:lstStyle/>
          <a:p>
            <a:r>
              <a:rPr lang="en-US" dirty="0"/>
              <a:t>Joint procurement between County of San Diego, Health and Human Services Agency, Child Welfare Services and San Diego Workforce Partnership (SDWP)</a:t>
            </a:r>
          </a:p>
          <a:p>
            <a:pPr lvl="1"/>
            <a:r>
              <a:rPr lang="en-US" dirty="0"/>
              <a:t>Collaboration between Independent Living Skills and WIOA Workforce Services</a:t>
            </a:r>
          </a:p>
          <a:p>
            <a:pPr lvl="1"/>
            <a:r>
              <a:rPr lang="en-US" dirty="0"/>
              <a:t>1.7 million funding allocated per year to provide services to foster youth utilizing County and WIOA funding</a:t>
            </a:r>
          </a:p>
          <a:p>
            <a:endParaRPr lang="en-US" dirty="0"/>
          </a:p>
        </p:txBody>
      </p:sp>
      <p:sp>
        <p:nvSpPr>
          <p:cNvPr id="4" name="Slide Number Placeholder 3">
            <a:extLst>
              <a:ext uri="{FF2B5EF4-FFF2-40B4-BE49-F238E27FC236}">
                <a16:creationId xmlns:a16="http://schemas.microsoft.com/office/drawing/2014/main" id="{D0CCE286-9C52-E54E-BCCE-7B0A96A28DB6}"/>
              </a:ext>
            </a:extLst>
          </p:cNvPr>
          <p:cNvSpPr>
            <a:spLocks noGrp="1"/>
          </p:cNvSpPr>
          <p:nvPr>
            <p:ph type="sldNum" sz="quarter" idx="10"/>
          </p:nvPr>
        </p:nvSpPr>
        <p:spPr/>
        <p:txBody>
          <a:bodyPr/>
          <a:lstStyle/>
          <a:p>
            <a:fld id="{706D636C-90A3-4979-BA37-BAB384B22101}" type="slidenum">
              <a:rPr lang="en-US" smtClean="0"/>
              <a:pPr/>
              <a:t>35</a:t>
            </a:fld>
            <a:endParaRPr lang="en-US"/>
          </a:p>
        </p:txBody>
      </p:sp>
    </p:spTree>
    <p:extLst>
      <p:ext uri="{BB962C8B-B14F-4D97-AF65-F5344CB8AC3E}">
        <p14:creationId xmlns:p14="http://schemas.microsoft.com/office/powerpoint/2010/main" val="2865592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Child Welfare Services + WIOA in San Diego</a:t>
            </a:r>
          </a:p>
        </p:txBody>
      </p:sp>
      <p:sp>
        <p:nvSpPr>
          <p:cNvPr id="2" name="Content Placeholder 1"/>
          <p:cNvSpPr>
            <a:spLocks noGrp="1"/>
          </p:cNvSpPr>
          <p:nvPr>
            <p:ph idx="1"/>
          </p:nvPr>
        </p:nvSpPr>
        <p:spPr/>
        <p:txBody>
          <a:bodyPr/>
          <a:lstStyle/>
          <a:p>
            <a:r>
              <a:rPr lang="en-US" dirty="0"/>
              <a:t>2007 combined WIOA + Chafee Independent Living services (ILS) to support 16-21 y/o child welfare involved youth</a:t>
            </a:r>
          </a:p>
          <a:p>
            <a:r>
              <a:rPr lang="en-US" dirty="0"/>
              <a:t>Designed to reduce duplication, leverage resources, and improve client supports</a:t>
            </a:r>
          </a:p>
          <a:p>
            <a:r>
              <a:rPr lang="en-US" dirty="0"/>
              <a:t>County administered, contracted to community-based non-profits by region</a:t>
            </a:r>
          </a:p>
          <a:p>
            <a:r>
              <a:rPr lang="en-US" dirty="0"/>
              <a:t>Service delivery model varies </a:t>
            </a:r>
          </a:p>
        </p:txBody>
      </p:sp>
      <p:sp>
        <p:nvSpPr>
          <p:cNvPr id="11" name="Slide Number Placeholder 10"/>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36</a:t>
            </a:fld>
            <a:endParaRPr lang="en-US" dirty="0">
              <a:solidFill>
                <a:srgbClr val="303030">
                  <a:lumMod val="75000"/>
                  <a:lumOff val="25000"/>
                </a:srgbClr>
              </a:solidFill>
            </a:endParaRPr>
          </a:p>
        </p:txBody>
      </p:sp>
    </p:spTree>
    <p:extLst>
      <p:ext uri="{BB962C8B-B14F-4D97-AF65-F5344CB8AC3E}">
        <p14:creationId xmlns:p14="http://schemas.microsoft.com/office/powerpoint/2010/main" val="334809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Child Welfare + WIOA in San Diego</a:t>
            </a:r>
          </a:p>
        </p:txBody>
      </p:sp>
      <p:sp>
        <p:nvSpPr>
          <p:cNvPr id="13" name="Text Placeholder 12"/>
          <p:cNvSpPr>
            <a:spLocks noGrp="1"/>
          </p:cNvSpPr>
          <p:nvPr>
            <p:ph type="body" idx="1"/>
          </p:nvPr>
        </p:nvSpPr>
        <p:spPr/>
        <p:txBody>
          <a:bodyPr/>
          <a:lstStyle/>
          <a:p>
            <a:r>
              <a:rPr lang="en-US" dirty="0"/>
              <a:t>Tier I Services</a:t>
            </a:r>
          </a:p>
        </p:txBody>
      </p:sp>
      <p:sp>
        <p:nvSpPr>
          <p:cNvPr id="14" name="Content Placeholder 13"/>
          <p:cNvSpPr>
            <a:spLocks noGrp="1"/>
          </p:cNvSpPr>
          <p:nvPr>
            <p:ph sz="half" idx="2"/>
          </p:nvPr>
        </p:nvSpPr>
        <p:spPr/>
        <p:txBody>
          <a:bodyPr>
            <a:normAutofit lnSpcReduction="10000"/>
          </a:bodyPr>
          <a:lstStyle/>
          <a:p>
            <a:r>
              <a:rPr lang="en-US" dirty="0"/>
              <a:t>Traditional Independent Living Services</a:t>
            </a:r>
          </a:p>
          <a:p>
            <a:r>
              <a:rPr lang="en-US" dirty="0"/>
              <a:t>Life Skills Training (LST) 14-15 y/o</a:t>
            </a:r>
          </a:p>
          <a:p>
            <a:r>
              <a:rPr lang="en-US" dirty="0"/>
              <a:t>16-21 y/o</a:t>
            </a:r>
          </a:p>
          <a:p>
            <a:r>
              <a:rPr lang="en-US" dirty="0"/>
              <a:t>County Administered</a:t>
            </a:r>
          </a:p>
          <a:p>
            <a:r>
              <a:rPr lang="en-US" dirty="0"/>
              <a:t>Contract ILP services to community-based non-profits regionally</a:t>
            </a:r>
          </a:p>
        </p:txBody>
      </p:sp>
      <p:sp>
        <p:nvSpPr>
          <p:cNvPr id="15" name="Text Placeholder 14"/>
          <p:cNvSpPr>
            <a:spLocks noGrp="1"/>
          </p:cNvSpPr>
          <p:nvPr>
            <p:ph type="body" sz="quarter" idx="3"/>
          </p:nvPr>
        </p:nvSpPr>
        <p:spPr/>
        <p:txBody>
          <a:bodyPr/>
          <a:lstStyle/>
          <a:p>
            <a:r>
              <a:rPr lang="en-US" dirty="0"/>
              <a:t>Tier II Services</a:t>
            </a:r>
          </a:p>
        </p:txBody>
      </p:sp>
      <p:sp>
        <p:nvSpPr>
          <p:cNvPr id="16" name="Content Placeholder 15"/>
          <p:cNvSpPr>
            <a:spLocks noGrp="1"/>
          </p:cNvSpPr>
          <p:nvPr>
            <p:ph sz="quarter" idx="4"/>
          </p:nvPr>
        </p:nvSpPr>
        <p:spPr/>
        <p:txBody>
          <a:bodyPr/>
          <a:lstStyle/>
          <a:p>
            <a:r>
              <a:rPr lang="en-US" dirty="0"/>
              <a:t>WIOA Funded through San Diego Workforce Partnership</a:t>
            </a:r>
          </a:p>
          <a:p>
            <a:r>
              <a:rPr lang="en-US" dirty="0"/>
              <a:t>16-24 y/o in-school and out-of-school </a:t>
            </a:r>
          </a:p>
          <a:p>
            <a:r>
              <a:rPr lang="en-US" dirty="0"/>
              <a:t>Subsidized employment</a:t>
            </a:r>
          </a:p>
          <a:p>
            <a:r>
              <a:rPr lang="en-US" dirty="0"/>
              <a:t>Traditional work-readiness themes</a:t>
            </a:r>
          </a:p>
          <a:p>
            <a:endParaRPr lang="en-US" dirty="0"/>
          </a:p>
          <a:p>
            <a:endParaRPr lang="en-US" dirty="0"/>
          </a:p>
        </p:txBody>
      </p:sp>
      <p:sp>
        <p:nvSpPr>
          <p:cNvPr id="17" name="Slide Number Placeholder 16"/>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37</a:t>
            </a:fld>
            <a:endParaRPr lang="en-US" dirty="0">
              <a:solidFill>
                <a:srgbClr val="303030">
                  <a:lumMod val="75000"/>
                  <a:lumOff val="25000"/>
                </a:srgbClr>
              </a:solidFill>
            </a:endParaRPr>
          </a:p>
        </p:txBody>
      </p:sp>
    </p:spTree>
    <p:extLst>
      <p:ext uri="{BB962C8B-B14F-4D97-AF65-F5344CB8AC3E}">
        <p14:creationId xmlns:p14="http://schemas.microsoft.com/office/powerpoint/2010/main" val="1837588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YMCA Connections: Economic Stability &amp; Mobility</a:t>
            </a:r>
          </a:p>
        </p:txBody>
      </p:sp>
      <p:sp>
        <p:nvSpPr>
          <p:cNvPr id="34" name="Content Placeholder 33"/>
          <p:cNvSpPr>
            <a:spLocks noGrp="1"/>
          </p:cNvSpPr>
          <p:nvPr>
            <p:ph idx="1"/>
          </p:nvPr>
        </p:nvSpPr>
        <p:spPr>
          <a:xfrm>
            <a:off x="4077546" y="512656"/>
            <a:ext cx="4629150" cy="5403851"/>
          </a:xfrm>
        </p:spPr>
        <p:txBody>
          <a:bodyPr/>
          <a:lstStyle/>
          <a:p>
            <a:r>
              <a:rPr lang="en-US" dirty="0"/>
              <a:t>Relationships are healing</a:t>
            </a:r>
          </a:p>
          <a:p>
            <a:r>
              <a:rPr lang="en-US" dirty="0"/>
              <a:t>Brain science &amp; Physiology</a:t>
            </a:r>
          </a:p>
          <a:p>
            <a:r>
              <a:rPr lang="en-US" dirty="0"/>
              <a:t>Focus on self-regulation to increase social networks and relational competencies</a:t>
            </a:r>
          </a:p>
          <a:p>
            <a:r>
              <a:rPr lang="en-US" dirty="0"/>
              <a:t>Work readiness training centered on self-regulation </a:t>
            </a:r>
          </a:p>
          <a:p>
            <a:r>
              <a:rPr lang="en-US" dirty="0"/>
              <a:t>Adapted Dialectical Behavior Therapy (DBT) intervention</a:t>
            </a:r>
          </a:p>
        </p:txBody>
      </p:sp>
      <p:sp>
        <p:nvSpPr>
          <p:cNvPr id="35" name="Text Placeholder 34"/>
          <p:cNvSpPr>
            <a:spLocks noGrp="1"/>
          </p:cNvSpPr>
          <p:nvPr>
            <p:ph type="body" sz="half" idx="2"/>
          </p:nvPr>
        </p:nvSpPr>
        <p:spPr/>
        <p:txBody>
          <a:bodyPr lIns="182880"/>
          <a:lstStyle/>
          <a:p>
            <a:pPr marL="0" indent="0">
              <a:buNone/>
            </a:pPr>
            <a:endParaRPr lang="en-US" dirty="0"/>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38</a:t>
            </a:fld>
            <a:endParaRPr lang="en-US" dirty="0">
              <a:solidFill>
                <a:srgbClr val="303030">
                  <a:lumMod val="75000"/>
                  <a:lumOff val="25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2896326"/>
            <a:ext cx="3139440" cy="3352074"/>
          </a:xfrm>
          <a:prstGeom prst="rect">
            <a:avLst/>
          </a:prstGeom>
        </p:spPr>
      </p:pic>
    </p:spTree>
    <p:extLst>
      <p:ext uri="{BB962C8B-B14F-4D97-AF65-F5344CB8AC3E}">
        <p14:creationId xmlns:p14="http://schemas.microsoft.com/office/powerpoint/2010/main" val="329409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YMCA Connections: Economic Stability &amp; Mobility</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39</a:t>
            </a:fld>
            <a:endParaRPr lang="en-US" dirty="0">
              <a:solidFill>
                <a:srgbClr val="303030">
                  <a:lumMod val="75000"/>
                  <a:lumOff val="25000"/>
                </a:srgb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9568516"/>
              </p:ext>
            </p:extLst>
          </p:nvPr>
        </p:nvGraphicFramePr>
        <p:xfrm>
          <a:off x="3887788" y="457200"/>
          <a:ext cx="462915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40" y="2948010"/>
            <a:ext cx="2600960" cy="3208949"/>
          </a:xfrm>
          <a:prstGeom prst="rect">
            <a:avLst/>
          </a:prstGeom>
        </p:spPr>
      </p:pic>
    </p:spTree>
    <p:extLst>
      <p:ext uri="{BB962C8B-B14F-4D97-AF65-F5344CB8AC3E}">
        <p14:creationId xmlns:p14="http://schemas.microsoft.com/office/powerpoint/2010/main" val="218557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4674" y="1744573"/>
            <a:ext cx="3983355" cy="1818203"/>
          </a:xfrm>
        </p:spPr>
        <p:txBody>
          <a:bodyPr>
            <a:normAutofit fontScale="77500" lnSpcReduction="20000"/>
          </a:bodyPr>
          <a:lstStyle/>
          <a:p>
            <a:pPr>
              <a:spcBef>
                <a:spcPts val="0"/>
              </a:spcBef>
            </a:pPr>
            <a:r>
              <a:rPr lang="en-US" sz="2300" dirty="0"/>
              <a:t>Catherine Heath</a:t>
            </a:r>
          </a:p>
          <a:p>
            <a:pPr>
              <a:lnSpc>
                <a:spcPct val="120000"/>
              </a:lnSpc>
              <a:spcBef>
                <a:spcPts val="0"/>
              </a:spcBef>
            </a:pPr>
            <a:r>
              <a:rPr lang="en-US" sz="2300" dirty="0"/>
              <a:t>Children’s Bureau, Administration for Children and Families</a:t>
            </a:r>
          </a:p>
          <a:p>
            <a:pPr>
              <a:lnSpc>
                <a:spcPct val="120000"/>
              </a:lnSpc>
              <a:spcBef>
                <a:spcPts val="0"/>
              </a:spcBef>
            </a:pPr>
            <a:r>
              <a:rPr lang="en-US" sz="2300" dirty="0"/>
              <a:t>Department of Health and Human Services</a:t>
            </a:r>
          </a:p>
          <a:p>
            <a:pPr>
              <a:spcBef>
                <a:spcPts val="0"/>
              </a:spcBef>
            </a:pP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4</a:t>
            </a:fld>
            <a:endParaRPr lang="en-US"/>
          </a:p>
        </p:txBody>
      </p:sp>
      <p:sp>
        <p:nvSpPr>
          <p:cNvPr id="5" name="Content Placeholder 4"/>
          <p:cNvSpPr>
            <a:spLocks noGrp="1"/>
          </p:cNvSpPr>
          <p:nvPr>
            <p:ph idx="12"/>
          </p:nvPr>
        </p:nvSpPr>
        <p:spPr>
          <a:xfrm>
            <a:off x="854673" y="3892784"/>
            <a:ext cx="3983355" cy="1818203"/>
          </a:xfrm>
        </p:spPr>
        <p:txBody>
          <a:bodyPr>
            <a:normAutofit/>
          </a:bodyPr>
          <a:lstStyle/>
          <a:p>
            <a:pPr>
              <a:lnSpc>
                <a:spcPct val="120000"/>
              </a:lnSpc>
              <a:spcBef>
                <a:spcPts val="0"/>
              </a:spcBef>
            </a:pPr>
            <a:r>
              <a:rPr lang="en-US" sz="1800" dirty="0"/>
              <a:t>Taffy </a:t>
            </a:r>
            <a:r>
              <a:rPr lang="en-US" sz="1800" dirty="0" err="1"/>
              <a:t>Compain</a:t>
            </a:r>
            <a:r>
              <a:rPr lang="en-US" sz="1800" dirty="0"/>
              <a:t>, CPM</a:t>
            </a:r>
          </a:p>
          <a:p>
            <a:pPr>
              <a:lnSpc>
                <a:spcPct val="120000"/>
              </a:lnSpc>
              <a:spcBef>
                <a:spcPts val="0"/>
              </a:spcBef>
            </a:pPr>
            <a:r>
              <a:rPr lang="en-US" sz="1800" dirty="0"/>
              <a:t>Children’s Bureau, Administration for Children and Families</a:t>
            </a:r>
          </a:p>
          <a:p>
            <a:pPr>
              <a:lnSpc>
                <a:spcPct val="120000"/>
              </a:lnSpc>
              <a:spcBef>
                <a:spcPts val="0"/>
              </a:spcBef>
            </a:pPr>
            <a:r>
              <a:rPr lang="en-US" sz="1800" dirty="0"/>
              <a:t>Department of Health and Human Services</a:t>
            </a:r>
          </a:p>
        </p:txBody>
      </p:sp>
    </p:spTree>
    <p:extLst>
      <p:ext uri="{BB962C8B-B14F-4D97-AF65-F5344CB8AC3E}">
        <p14:creationId xmlns:p14="http://schemas.microsoft.com/office/powerpoint/2010/main" val="2905542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338666" y="108372"/>
            <a:ext cx="8642773" cy="873759"/>
          </a:xfrm>
        </p:spPr>
        <p:txBody>
          <a:bodyPr>
            <a:normAutofit/>
          </a:bodyPr>
          <a:lstStyle/>
          <a:p>
            <a:r>
              <a:rPr lang="en-US" sz="2800" dirty="0"/>
              <a:t>YMCA Connections: Work Readiness Curriculum</a:t>
            </a:r>
          </a:p>
        </p:txBody>
      </p:sp>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40</a:t>
            </a:fld>
            <a:endParaRPr lang="en-US" dirty="0">
              <a:solidFill>
                <a:srgbClr val="303030">
                  <a:lumMod val="75000"/>
                  <a:lumOff val="25000"/>
                </a:srgb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262674"/>
              </p:ext>
            </p:extLst>
          </p:nvPr>
        </p:nvGraphicFramePr>
        <p:xfrm>
          <a:off x="284480" y="1225972"/>
          <a:ext cx="8232458" cy="4991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357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41</a:t>
            </a:fld>
            <a:endParaRPr lang="en-US"/>
          </a:p>
        </p:txBody>
      </p:sp>
    </p:spTree>
    <p:extLst>
      <p:ext uri="{BB962C8B-B14F-4D97-AF65-F5344CB8AC3E}">
        <p14:creationId xmlns:p14="http://schemas.microsoft.com/office/powerpoint/2010/main" val="1489470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42</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334AB-8113-4758-9EE1-9C2A28451906}"/>
              </a:ext>
            </a:extLst>
          </p:cNvPr>
          <p:cNvSpPr>
            <a:spLocks noGrp="1"/>
          </p:cNvSpPr>
          <p:nvPr>
            <p:ph idx="1"/>
          </p:nvPr>
        </p:nvSpPr>
        <p:spPr>
          <a:xfrm>
            <a:off x="3141043" y="1985388"/>
            <a:ext cx="3983355" cy="1183871"/>
          </a:xfrm>
        </p:spPr>
        <p:txBody>
          <a:bodyPr>
            <a:noAutofit/>
          </a:bodyPr>
          <a:lstStyle/>
          <a:p>
            <a:endParaRPr lang="en-US" dirty="0"/>
          </a:p>
          <a:p>
            <a:r>
              <a:rPr lang="en-US" dirty="0"/>
              <a:t>Jen Troke, </a:t>
            </a:r>
            <a:r>
              <a:rPr lang="en-US" dirty="0" err="1"/>
              <a:t>Lanette</a:t>
            </a:r>
            <a:r>
              <a:rPr lang="en-US" dirty="0"/>
              <a:t> </a:t>
            </a:r>
            <a:r>
              <a:rPr lang="en-US" dirty="0" err="1"/>
              <a:t>Johndrow</a:t>
            </a:r>
            <a:r>
              <a:rPr lang="en-US" dirty="0"/>
              <a:t>, and Ben </a:t>
            </a:r>
            <a:r>
              <a:rPr lang="en-US" dirty="0" err="1"/>
              <a:t>Holquist</a:t>
            </a:r>
            <a:r>
              <a:rPr lang="en-US" dirty="0"/>
              <a:t>, Texas Workforce Commission (TWC)</a:t>
            </a:r>
          </a:p>
          <a:p>
            <a:endParaRPr lang="en-US" dirty="0"/>
          </a:p>
        </p:txBody>
      </p:sp>
      <p:sp>
        <p:nvSpPr>
          <p:cNvPr id="3" name="Slide Number Placeholder 2">
            <a:extLst>
              <a:ext uri="{FF2B5EF4-FFF2-40B4-BE49-F238E27FC236}">
                <a16:creationId xmlns:a16="http://schemas.microsoft.com/office/drawing/2014/main" id="{5C2E812F-65A3-4455-A589-D80851545B34}"/>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5" name="Content Placeholder 4">
            <a:extLst>
              <a:ext uri="{FF2B5EF4-FFF2-40B4-BE49-F238E27FC236}">
                <a16:creationId xmlns:a16="http://schemas.microsoft.com/office/drawing/2014/main" id="{8F465E74-31A2-4A80-B1A4-3E032A2B28D4}"/>
              </a:ext>
            </a:extLst>
          </p:cNvPr>
          <p:cNvSpPr>
            <a:spLocks noGrp="1"/>
          </p:cNvSpPr>
          <p:nvPr>
            <p:ph idx="12"/>
          </p:nvPr>
        </p:nvSpPr>
        <p:spPr>
          <a:xfrm>
            <a:off x="3141042" y="3908190"/>
            <a:ext cx="3983355" cy="1183871"/>
          </a:xfrm>
        </p:spPr>
        <p:txBody>
          <a:bodyPr>
            <a:normAutofit/>
          </a:bodyPr>
          <a:lstStyle/>
          <a:p>
            <a:r>
              <a:rPr lang="en-US" dirty="0"/>
              <a:t>Gaye </a:t>
            </a:r>
            <a:r>
              <a:rPr lang="en-US" dirty="0" err="1"/>
              <a:t>Vopat</a:t>
            </a:r>
            <a:r>
              <a:rPr lang="en-US" dirty="0"/>
              <a:t>, Texas Department of Family and Protective Services (DFPS)</a:t>
            </a:r>
          </a:p>
        </p:txBody>
      </p:sp>
      <p:pic>
        <p:nvPicPr>
          <p:cNvPr id="10" name="Picture 9">
            <a:extLst>
              <a:ext uri="{FF2B5EF4-FFF2-40B4-BE49-F238E27FC236}">
                <a16:creationId xmlns:a16="http://schemas.microsoft.com/office/drawing/2014/main" id="{7388028D-512F-4CEF-A3A8-A7E085052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7184" y="1983030"/>
            <a:ext cx="1231921" cy="1186229"/>
          </a:xfrm>
          <a:prstGeom prst="rect">
            <a:avLst/>
          </a:prstGeom>
        </p:spPr>
      </p:pic>
      <p:pic>
        <p:nvPicPr>
          <p:cNvPr id="14" name="Picture 13">
            <a:extLst>
              <a:ext uri="{FF2B5EF4-FFF2-40B4-BE49-F238E27FC236}">
                <a16:creationId xmlns:a16="http://schemas.microsoft.com/office/drawing/2014/main" id="{33C2C9D9-883B-4FEF-8549-BD0F161CA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071" y="3856130"/>
            <a:ext cx="1248784" cy="1248784"/>
          </a:xfrm>
          <a:prstGeom prst="rect">
            <a:avLst/>
          </a:prstGeom>
        </p:spPr>
      </p:pic>
    </p:spTree>
    <p:extLst>
      <p:ext uri="{BB962C8B-B14F-4D97-AF65-F5344CB8AC3E}">
        <p14:creationId xmlns:p14="http://schemas.microsoft.com/office/powerpoint/2010/main" val="41893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Bef>
                <a:spcPts val="0"/>
              </a:spcBef>
            </a:pPr>
            <a:endParaRPr lang="en-US" dirty="0"/>
          </a:p>
          <a:p>
            <a:pPr>
              <a:spcBef>
                <a:spcPts val="0"/>
              </a:spcBef>
            </a:pPr>
            <a:r>
              <a:rPr lang="en-US" dirty="0"/>
              <a:t>Krysta Esquivel, MSW</a:t>
            </a:r>
          </a:p>
          <a:p>
            <a:pPr>
              <a:spcBef>
                <a:spcPts val="0"/>
              </a:spcBef>
            </a:pPr>
            <a:r>
              <a:rPr lang="en-US" dirty="0"/>
              <a:t>Executive Manager</a:t>
            </a:r>
          </a:p>
          <a:p>
            <a:pPr>
              <a:spcBef>
                <a:spcPts val="0"/>
              </a:spcBef>
            </a:pPr>
            <a:r>
              <a:rPr lang="en-US" dirty="0"/>
              <a:t>YMCA Community Support Services</a:t>
            </a:r>
          </a:p>
          <a:p>
            <a:pPr>
              <a:spcBef>
                <a:spcPts val="0"/>
              </a:spcBef>
            </a:pPr>
            <a:r>
              <a:rPr lang="en-US" dirty="0"/>
              <a:t>San Diego, CA</a:t>
            </a:r>
          </a:p>
          <a:p>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6</a:t>
            </a:fld>
            <a:endParaRPr lang="en-US"/>
          </a:p>
        </p:txBody>
      </p:sp>
      <p:sp>
        <p:nvSpPr>
          <p:cNvPr id="5" name="Content Placeholder 4"/>
          <p:cNvSpPr>
            <a:spLocks noGrp="1"/>
          </p:cNvSpPr>
          <p:nvPr>
            <p:ph idx="12"/>
          </p:nvPr>
        </p:nvSpPr>
        <p:spPr>
          <a:xfrm>
            <a:off x="4190999" y="4115205"/>
            <a:ext cx="3983355" cy="1818203"/>
          </a:xfrm>
        </p:spPr>
        <p:txBody>
          <a:bodyPr>
            <a:normAutofit/>
          </a:bodyPr>
          <a:lstStyle/>
          <a:p>
            <a:pPr>
              <a:spcBef>
                <a:spcPts val="0"/>
              </a:spcBef>
            </a:pPr>
            <a:r>
              <a:rPr lang="en-US" dirty="0"/>
              <a:t>Sara Fox </a:t>
            </a:r>
          </a:p>
          <a:p>
            <a:pPr>
              <a:spcBef>
                <a:spcPts val="0"/>
              </a:spcBef>
            </a:pPr>
            <a:r>
              <a:rPr lang="en-US" dirty="0"/>
              <a:t>Manager of Programs</a:t>
            </a:r>
          </a:p>
          <a:p>
            <a:pPr>
              <a:spcBef>
                <a:spcPts val="0"/>
              </a:spcBef>
            </a:pPr>
            <a:r>
              <a:rPr lang="en-US" dirty="0"/>
              <a:t>San Diego Workforce Partnership</a:t>
            </a:r>
          </a:p>
          <a:p>
            <a:pPr>
              <a:spcBef>
                <a:spcPts val="0"/>
              </a:spcBef>
            </a:pPr>
            <a:r>
              <a:rPr lang="en-US" dirty="0"/>
              <a:t>San Diego, CA</a:t>
            </a:r>
          </a:p>
          <a:p>
            <a:endParaRPr lang="en-US" dirty="0"/>
          </a:p>
        </p:txBody>
      </p:sp>
      <p:pic>
        <p:nvPicPr>
          <p:cNvPr id="7" name="Picture Placeholder 6"/>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25627" b="-25627"/>
          <a:stretch/>
        </p:blipFill>
        <p:spPr/>
      </p:pic>
      <p:pic>
        <p:nvPicPr>
          <p:cNvPr id="1026" name="Picture 1" descr="image001"/>
          <p:cNvPicPr>
            <a:picLocks noGrp="1" noChangeAspect="1" noChangeArrowheads="1"/>
          </p:cNvPicPr>
          <p:nvPr>
            <p:ph type="pic" idx="13"/>
          </p:nvPr>
        </p:nvPicPr>
        <p:blipFill rotWithShape="1">
          <a:blip r:embed="rId4">
            <a:extLst>
              <a:ext uri="{28A0092B-C50C-407E-A947-70E740481C1C}">
                <a14:useLocalDpi xmlns:a14="http://schemas.microsoft.com/office/drawing/2010/main" val="0"/>
              </a:ext>
            </a:extLst>
          </a:blip>
          <a:srcRect t="-133325" b="-133325"/>
          <a:stretch/>
        </p:blipFill>
        <p:spPr bwMode="auto">
          <a:xfrm>
            <a:off x="1827213" y="4143375"/>
            <a:ext cx="157321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1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nagit_PPT297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0" y="1753864"/>
            <a:ext cx="9166459" cy="3331039"/>
          </a:xfrm>
          <a:prstGeom prst="rect">
            <a:avLst/>
          </a:prstGeom>
        </p:spPr>
      </p:pic>
      <p:pic>
        <p:nvPicPr>
          <p:cNvPr id="11" name="Snagit_PPT97A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857250"/>
            <a:ext cx="9154097" cy="911507"/>
          </a:xfrm>
          <a:prstGeom prst="rect">
            <a:avLst/>
          </a:prstGeom>
        </p:spPr>
      </p:pic>
      <p:pic>
        <p:nvPicPr>
          <p:cNvPr id="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76314" y="608592"/>
            <a:ext cx="201473" cy="9154097"/>
          </a:xfrm>
          <a:prstGeom prst="rect">
            <a:avLst/>
          </a:prstGeom>
        </p:spPr>
      </p:pic>
      <p:sp>
        <p:nvSpPr>
          <p:cNvPr id="2" name="Title 1"/>
          <p:cNvSpPr>
            <a:spLocks noGrp="1"/>
          </p:cNvSpPr>
          <p:nvPr>
            <p:ph type="title"/>
          </p:nvPr>
        </p:nvSpPr>
        <p:spPr>
          <a:xfrm>
            <a:off x="1725541" y="1082957"/>
            <a:ext cx="7346117" cy="586935"/>
          </a:xfrm>
        </p:spPr>
        <p:txBody>
          <a:bodyPr>
            <a:normAutofit/>
          </a:bodyPr>
          <a:lstStyle/>
          <a:p>
            <a:pPr algn="ctr"/>
            <a:r>
              <a:rPr lang="en-US" altLang="en-US" sz="3000" dirty="0">
                <a:solidFill>
                  <a:schemeClr val="bg1"/>
                </a:solidFill>
                <a:latin typeface="Calibri Light" panose="020F0302020204030204" pitchFamily="34" charset="0"/>
              </a:rPr>
              <a:t>National Foster Care Month 2018</a:t>
            </a:r>
          </a:p>
        </p:txBody>
      </p:sp>
      <p:pic>
        <p:nvPicPr>
          <p:cNvPr id="9" name="Snagit_PPTEC5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097" y="5183434"/>
            <a:ext cx="9164196" cy="817316"/>
          </a:xfrm>
        </p:spPr>
      </p:pic>
      <p:sp>
        <p:nvSpPr>
          <p:cNvPr id="6" name="Subtitle 2"/>
          <p:cNvSpPr txBox="1">
            <a:spLocks/>
          </p:cNvSpPr>
          <p:nvPr/>
        </p:nvSpPr>
        <p:spPr>
          <a:xfrm>
            <a:off x="4566951" y="5592093"/>
            <a:ext cx="4587148" cy="53388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chemeClr val="bg1">
                    <a:lumMod val="75000"/>
                  </a:schemeClr>
                </a:solidFill>
              </a:rPr>
              <a:t>National Foster Care Month 2018</a:t>
            </a:r>
          </a:p>
        </p:txBody>
      </p:sp>
      <p:sp>
        <p:nvSpPr>
          <p:cNvPr id="7" name="Subtitle 2"/>
          <p:cNvSpPr txBox="1">
            <a:spLocks/>
          </p:cNvSpPr>
          <p:nvPr/>
        </p:nvSpPr>
        <p:spPr>
          <a:xfrm>
            <a:off x="5121797" y="5267406"/>
            <a:ext cx="4022203" cy="335995"/>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75" i="1" dirty="0">
                <a:solidFill>
                  <a:schemeClr val="bg1">
                    <a:lumMod val="75000"/>
                  </a:schemeClr>
                </a:solidFill>
              </a:rPr>
              <a:t>It’s All Relative: Supporting Kinship Connections </a:t>
            </a:r>
          </a:p>
        </p:txBody>
      </p:sp>
      <p:pic>
        <p:nvPicPr>
          <p:cNvPr id="13"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4311871"/>
            <a:ext cx="1288565" cy="1347533"/>
          </a:xfrm>
          <a:prstGeom prst="rect">
            <a:avLst/>
          </a:prstGeom>
        </p:spPr>
      </p:pic>
      <p:pic>
        <p:nvPicPr>
          <p:cNvPr id="1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2801398"/>
            <a:ext cx="1288565" cy="1347533"/>
          </a:xfrm>
          <a:prstGeom prst="rect">
            <a:avLst/>
          </a:prstGeom>
          <a:effectLst>
            <a:glow rad="127000">
              <a:schemeClr val="accent1">
                <a:alpha val="0"/>
              </a:schemeClr>
            </a:glow>
            <a:outerShdw blurRad="50800" dist="50800" dir="5400000" algn="ctr" rotWithShape="0">
              <a:srgbClr val="000000">
                <a:alpha val="0"/>
              </a:srgbClr>
            </a:outerShdw>
          </a:effectLst>
        </p:spPr>
      </p:pic>
      <p:pic>
        <p:nvPicPr>
          <p:cNvPr id="15"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1292826"/>
            <a:ext cx="1288565" cy="1347533"/>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20" name="Content Placeholder 2"/>
          <p:cNvSpPr txBox="1">
            <a:spLocks/>
          </p:cNvSpPr>
          <p:nvPr/>
        </p:nvSpPr>
        <p:spPr bwMode="auto">
          <a:xfrm>
            <a:off x="4530643" y="1753863"/>
            <a:ext cx="4277390" cy="27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lgn="l" rtl="0" eaLnBrk="0" fontAlgn="base" hangingPunct="0">
              <a:spcBef>
                <a:spcPct val="20000"/>
              </a:spcBef>
              <a:spcAft>
                <a:spcPct val="0"/>
              </a:spcAft>
              <a:buClr>
                <a:srgbClr val="000099"/>
              </a:buClr>
              <a:buFont typeface="Wingdings" panose="05000000000000000000" pitchFamily="2" charset="2"/>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0099"/>
              </a:buClr>
              <a:buSzPct val="75000"/>
              <a:buFont typeface="Times New Roman" panose="02020603050405020304" pitchFamily="18" charset="0"/>
              <a:buChar char="–"/>
              <a:defRPr sz="2000">
                <a:solidFill>
                  <a:schemeClr val="tx1"/>
                </a:solidFill>
                <a:latin typeface="+mn-lt"/>
              </a:defRPr>
            </a:lvl3pPr>
            <a:lvl4pPr marL="1600200" indent="-228600" algn="l" rtl="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SzPct val="75000"/>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9pPr>
          </a:lstStyle>
          <a:p>
            <a:pPr marL="214313" indent="-214313">
              <a:buFont typeface="Wingdings" panose="05000000000000000000" pitchFamily="2" charset="2"/>
              <a:buChar char="§"/>
              <a:defRPr/>
            </a:pPr>
            <a:r>
              <a:rPr lang="en-US" sz="1200" dirty="0">
                <a:solidFill>
                  <a:schemeClr val="accent5">
                    <a:lumMod val="50000"/>
                  </a:schemeClr>
                </a:solidFill>
              </a:rPr>
              <a:t>The purpose of National Foster Care Month is to bring awareness to the needs of children in foster care. During this month, we renew our commitment to ensure a bright future for the more than 430,000</a:t>
            </a:r>
            <a:r>
              <a:rPr lang="en-US" sz="1200" baseline="30000" dirty="0">
                <a:solidFill>
                  <a:schemeClr val="accent5">
                    <a:lumMod val="50000"/>
                  </a:schemeClr>
                </a:solidFill>
              </a:rPr>
              <a:t>1</a:t>
            </a:r>
            <a:r>
              <a:rPr lang="en-US" sz="1200" dirty="0"/>
              <a:t> </a:t>
            </a:r>
            <a:r>
              <a:rPr lang="en-US" sz="1200" dirty="0">
                <a:solidFill>
                  <a:schemeClr val="accent5">
                    <a:lumMod val="50000"/>
                  </a:schemeClr>
                </a:solidFill>
              </a:rPr>
              <a:t>children and youth in foster care, and we celebrate all those who make a meaningful difference in their lives. </a:t>
            </a:r>
          </a:p>
          <a:p>
            <a:pPr marL="0" indent="0">
              <a:defRPr/>
            </a:pPr>
            <a:endParaRPr lang="en-US" sz="1200" dirty="0">
              <a:solidFill>
                <a:srgbClr val="002060"/>
              </a:solidFill>
            </a:endParaRPr>
          </a:p>
          <a:p>
            <a:pPr>
              <a:buFont typeface="Wingdings" panose="05000000000000000000" pitchFamily="2" charset="2"/>
              <a:buChar char="§"/>
              <a:defRPr/>
            </a:pPr>
            <a:r>
              <a:rPr lang="en-US" sz="1200" dirty="0">
                <a:solidFill>
                  <a:srgbClr val="002060"/>
                </a:solidFill>
              </a:rPr>
              <a:t>The Children's Bureau, together with its partners, supports National Foster Care Month through a website developed with Child Welfare Information Gateway.</a:t>
            </a:r>
          </a:p>
          <a:p>
            <a:pPr marL="0" indent="0">
              <a:defRPr/>
            </a:pPr>
            <a:endParaRPr lang="en-US" sz="1200" dirty="0">
              <a:solidFill>
                <a:srgbClr val="002060"/>
              </a:solidFill>
            </a:endParaRPr>
          </a:p>
          <a:p>
            <a:pPr>
              <a:buFont typeface="Wingdings" panose="05000000000000000000" pitchFamily="2" charset="2"/>
              <a:buChar char="§"/>
              <a:defRPr/>
            </a:pPr>
            <a:r>
              <a:rPr lang="en-US" sz="1200" dirty="0">
                <a:solidFill>
                  <a:srgbClr val="002060"/>
                </a:solidFill>
                <a:hlinkClick r:id="rId7"/>
              </a:rPr>
              <a:t>www.childwelfare.gov/fostercaremonth</a:t>
            </a:r>
            <a:r>
              <a:rPr lang="en-US" sz="1200" dirty="0">
                <a:solidFill>
                  <a:srgbClr val="002060"/>
                </a:solidFill>
              </a:rPr>
              <a:t> </a:t>
            </a:r>
            <a:endParaRPr lang="en-US" sz="1200" kern="0" dirty="0">
              <a:solidFill>
                <a:srgbClr val="000000"/>
              </a:solidFill>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12" y="4438650"/>
            <a:ext cx="1158919" cy="1077807"/>
          </a:xfrm>
          <a:prstGeom prst="rect">
            <a:avLst/>
          </a:prstGeom>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6613" t="3579" r="6856" b="10688"/>
          <a:stretch/>
        </p:blipFill>
        <p:spPr>
          <a:xfrm>
            <a:off x="288219" y="1425857"/>
            <a:ext cx="1154012" cy="1076102"/>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20112" t="5730" r="19494" b="17077"/>
          <a:stretch/>
        </p:blipFill>
        <p:spPr>
          <a:xfrm>
            <a:off x="265916" y="2913371"/>
            <a:ext cx="1176315" cy="112226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7438" y="1848951"/>
            <a:ext cx="2257331" cy="3146045"/>
          </a:xfrm>
          <a:prstGeom prst="rect">
            <a:avLst/>
          </a:prstGeom>
        </p:spPr>
      </p:pic>
      <p:sp>
        <p:nvSpPr>
          <p:cNvPr id="3" name="TextBox 2"/>
          <p:cNvSpPr txBox="1"/>
          <p:nvPr/>
        </p:nvSpPr>
        <p:spPr>
          <a:xfrm>
            <a:off x="4124769" y="4664425"/>
            <a:ext cx="5103620" cy="415498"/>
          </a:xfrm>
          <a:prstGeom prst="rect">
            <a:avLst/>
          </a:prstGeom>
          <a:noFill/>
        </p:spPr>
        <p:txBody>
          <a:bodyPr wrap="square" rtlCol="0">
            <a:spAutoFit/>
          </a:bodyPr>
          <a:lstStyle/>
          <a:p>
            <a:r>
              <a:rPr lang="en-US" sz="900" baseline="30000" dirty="0">
                <a:solidFill>
                  <a:schemeClr val="accent5">
                    <a:lumMod val="50000"/>
                  </a:schemeClr>
                </a:solidFill>
              </a:rPr>
              <a:t>1 U.S. Department of Health and Human Services, Administration for Children and Families, Administration on Children, Youth and Families, Children's Bureau. (2017). </a:t>
            </a:r>
            <a:r>
              <a:rPr lang="en-US" sz="900" i="1" baseline="30000" dirty="0">
                <a:solidFill>
                  <a:schemeClr val="accent5">
                    <a:lumMod val="50000"/>
                  </a:schemeClr>
                </a:solidFill>
              </a:rPr>
              <a:t>Preliminary estimates for FY 2016 as of October 20, 2017 (24)</a:t>
            </a:r>
            <a:r>
              <a:rPr lang="en-US" sz="900" baseline="30000" dirty="0">
                <a:solidFill>
                  <a:schemeClr val="accent5">
                    <a:lumMod val="50000"/>
                  </a:schemeClr>
                </a:solidFill>
              </a:rPr>
              <a:t>. Retrieved from </a:t>
            </a:r>
            <a:r>
              <a:rPr lang="en-US" sz="900" baseline="30000" dirty="0">
                <a:solidFill>
                  <a:schemeClr val="accent5">
                    <a:lumMod val="50000"/>
                  </a:schemeClr>
                </a:solidFill>
                <a:hlinkClick r:id="rId12"/>
              </a:rPr>
              <a:t>https://www.acf.hhs.gov/cb/resource/afcars-report-24</a:t>
            </a:r>
            <a:endParaRPr lang="en-US" sz="900" dirty="0">
              <a:solidFill>
                <a:schemeClr val="accent5">
                  <a:lumMod val="50000"/>
                </a:schemeClr>
              </a:solidFill>
            </a:endParaRPr>
          </a:p>
        </p:txBody>
      </p:sp>
      <p:pic>
        <p:nvPicPr>
          <p:cNvPr id="10" name="Picture 9">
            <a:extLst>
              <a:ext uri="{FF2B5EF4-FFF2-40B4-BE49-F238E27FC236}">
                <a16:creationId xmlns:a16="http://schemas.microsoft.com/office/drawing/2014/main" id="{85209C22-12A2-4895-9443-7DBE11122B54}"/>
              </a:ext>
            </a:extLst>
          </p:cNvPr>
          <p:cNvPicPr>
            <a:picLocks noChangeAspect="1"/>
          </p:cNvPicPr>
          <p:nvPr/>
        </p:nvPicPr>
        <p:blipFill>
          <a:blip r:embed="rId13"/>
          <a:stretch>
            <a:fillRect/>
          </a:stretch>
        </p:blipFill>
        <p:spPr>
          <a:xfrm>
            <a:off x="194256" y="4348764"/>
            <a:ext cx="1347333" cy="1292464"/>
          </a:xfrm>
          <a:prstGeom prst="rect">
            <a:avLst/>
          </a:prstGeom>
        </p:spPr>
      </p:pic>
    </p:spTree>
    <p:extLst>
      <p:ext uri="{BB962C8B-B14F-4D97-AF65-F5344CB8AC3E}">
        <p14:creationId xmlns:p14="http://schemas.microsoft.com/office/powerpoint/2010/main" val="23780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nagit_PPT297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 y="1714314"/>
            <a:ext cx="9166459" cy="3501464"/>
          </a:xfrm>
          <a:prstGeom prst="rect">
            <a:avLst/>
          </a:prstGeom>
        </p:spPr>
      </p:pic>
      <p:pic>
        <p:nvPicPr>
          <p:cNvPr id="11" name="Snagit_PPT97A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857250"/>
            <a:ext cx="9154097" cy="911507"/>
          </a:xfrm>
          <a:prstGeom prst="rect">
            <a:avLst/>
          </a:prstGeom>
        </p:spPr>
      </p:pic>
      <p:pic>
        <p:nvPicPr>
          <p:cNvPr id="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76314" y="608592"/>
            <a:ext cx="201473" cy="9154097"/>
          </a:xfrm>
          <a:prstGeom prst="rect">
            <a:avLst/>
          </a:prstGeom>
        </p:spPr>
      </p:pic>
      <p:sp>
        <p:nvSpPr>
          <p:cNvPr id="2" name="Title 1"/>
          <p:cNvSpPr>
            <a:spLocks noGrp="1"/>
          </p:cNvSpPr>
          <p:nvPr>
            <p:ph type="title"/>
          </p:nvPr>
        </p:nvSpPr>
        <p:spPr>
          <a:xfrm>
            <a:off x="1725541" y="1082957"/>
            <a:ext cx="7346117" cy="685800"/>
          </a:xfrm>
        </p:spPr>
        <p:txBody>
          <a:bodyPr>
            <a:normAutofit/>
          </a:bodyPr>
          <a:lstStyle/>
          <a:p>
            <a:pPr algn="ctr"/>
            <a:r>
              <a:rPr lang="en-US" altLang="en-US" sz="3000" dirty="0">
                <a:solidFill>
                  <a:schemeClr val="bg1"/>
                </a:solidFill>
                <a:latin typeface="Calibri Light" panose="020F0302020204030204" pitchFamily="34" charset="0"/>
              </a:rPr>
              <a:t>National Foster Care Month 2018</a:t>
            </a:r>
            <a:endParaRPr lang="en-US" sz="3000" strike="sngStrike" dirty="0">
              <a:solidFill>
                <a:schemeClr val="bg1">
                  <a:lumMod val="75000"/>
                </a:schemeClr>
              </a:solidFill>
              <a:latin typeface="Calibri" panose="020F0502020204030204" pitchFamily="34" charset="0"/>
            </a:endParaRPr>
          </a:p>
        </p:txBody>
      </p:sp>
      <p:pic>
        <p:nvPicPr>
          <p:cNvPr id="9" name="Snagit_PPTEC5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097" y="5183434"/>
            <a:ext cx="9164196" cy="817316"/>
          </a:xfrm>
        </p:spPr>
      </p:pic>
      <p:sp>
        <p:nvSpPr>
          <p:cNvPr id="6" name="Subtitle 2"/>
          <p:cNvSpPr txBox="1">
            <a:spLocks/>
          </p:cNvSpPr>
          <p:nvPr/>
        </p:nvSpPr>
        <p:spPr>
          <a:xfrm>
            <a:off x="4566951" y="5592093"/>
            <a:ext cx="4587148" cy="53388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chemeClr val="bg1">
                    <a:lumMod val="75000"/>
                  </a:schemeClr>
                </a:solidFill>
              </a:rPr>
              <a:t>National Foster Care Month 2018</a:t>
            </a:r>
          </a:p>
        </p:txBody>
      </p:sp>
      <p:sp>
        <p:nvSpPr>
          <p:cNvPr id="7" name="Subtitle 2"/>
          <p:cNvSpPr txBox="1">
            <a:spLocks/>
          </p:cNvSpPr>
          <p:nvPr/>
        </p:nvSpPr>
        <p:spPr>
          <a:xfrm>
            <a:off x="5121797" y="5267406"/>
            <a:ext cx="4022203" cy="335995"/>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75" i="1" dirty="0">
                <a:solidFill>
                  <a:schemeClr val="bg1">
                    <a:lumMod val="75000"/>
                  </a:schemeClr>
                </a:solidFill>
              </a:rPr>
              <a:t>It’s All Relative: Supporting Kinship Connections</a:t>
            </a:r>
          </a:p>
        </p:txBody>
      </p:sp>
      <p:pic>
        <p:nvPicPr>
          <p:cNvPr id="13"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4311871"/>
            <a:ext cx="1288565" cy="1347533"/>
          </a:xfrm>
          <a:prstGeom prst="rect">
            <a:avLst/>
          </a:prstGeom>
        </p:spPr>
      </p:pic>
      <p:pic>
        <p:nvPicPr>
          <p:cNvPr id="1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2801398"/>
            <a:ext cx="1288565" cy="1347533"/>
          </a:xfrm>
          <a:prstGeom prst="rect">
            <a:avLst/>
          </a:prstGeom>
        </p:spPr>
      </p:pic>
      <p:pic>
        <p:nvPicPr>
          <p:cNvPr id="15"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1292826"/>
            <a:ext cx="1288565" cy="1347533"/>
          </a:xfrm>
          <a:prstGeom prst="rect">
            <a:avLst/>
          </a:prstGeom>
        </p:spPr>
      </p:pic>
      <p:pic>
        <p:nvPicPr>
          <p:cNvPr id="16" name="Snagit_PPT2B3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21" y="2933403"/>
            <a:ext cx="1156511" cy="1081893"/>
          </a:xfrm>
          <a:prstGeom prst="rect">
            <a:avLst/>
          </a:prstGeom>
        </p:spPr>
      </p:pic>
      <p:sp>
        <p:nvSpPr>
          <p:cNvPr id="17" name="Content Placeholder 2"/>
          <p:cNvSpPr txBox="1">
            <a:spLocks/>
          </p:cNvSpPr>
          <p:nvPr/>
        </p:nvSpPr>
        <p:spPr bwMode="auto">
          <a:xfrm>
            <a:off x="1540077" y="2328007"/>
            <a:ext cx="4723652" cy="274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t" anchorCtr="0"/>
          <a:lstStyle>
            <a:lvl1pPr marL="342900" indent="-342900" algn="l" rtl="0" eaLnBrk="0" fontAlgn="base" hangingPunct="0">
              <a:spcBef>
                <a:spcPct val="20000"/>
              </a:spcBef>
              <a:spcAft>
                <a:spcPct val="0"/>
              </a:spcAft>
              <a:buClr>
                <a:srgbClr val="000099"/>
              </a:buClr>
              <a:buFont typeface="Wingdings" panose="05000000000000000000" pitchFamily="2" charset="2"/>
              <a:defRPr sz="2000">
                <a:solidFill>
                  <a:schemeClr val="tx1"/>
                </a:solidFill>
                <a:latin typeface="+mn-lt"/>
                <a:ea typeface="+mn-ea"/>
                <a:cs typeface="+mn-cs"/>
              </a:defRPr>
            </a:lvl1pPr>
            <a:lvl2pPr marL="685800" indent="-228600" algn="l" rtl="0" eaLnBrk="0" fontAlgn="base" hangingPunct="0">
              <a:spcBef>
                <a:spcPct val="20000"/>
              </a:spcBef>
              <a:spcAft>
                <a:spcPct val="0"/>
              </a:spcAft>
              <a:buClr>
                <a:srgbClr val="000099"/>
              </a:buClr>
              <a:buFont typeface="Wingdings" panose="05000000000000000000" pitchFamily="2" charset="2"/>
              <a:buChar char="§"/>
              <a:defRPr sz="2800">
                <a:solidFill>
                  <a:schemeClr val="accent5">
                    <a:lumMod val="50000"/>
                  </a:schemeClr>
                </a:solidFill>
                <a:latin typeface="+mn-lt"/>
              </a:defRPr>
            </a:lvl2pPr>
            <a:lvl3pPr marL="1143000" indent="-228600" algn="l" rtl="0" eaLnBrk="0" fontAlgn="base" hangingPunct="0">
              <a:spcBef>
                <a:spcPct val="20000"/>
              </a:spcBef>
              <a:spcAft>
                <a:spcPct val="0"/>
              </a:spcAft>
              <a:buClr>
                <a:srgbClr val="000099"/>
              </a:buClr>
              <a:buSzPct val="75000"/>
              <a:buFont typeface="Wingdings" panose="05000000000000000000" pitchFamily="2" charset="2"/>
              <a:buChar char="§"/>
              <a:defRPr sz="2400">
                <a:solidFill>
                  <a:schemeClr val="accent5">
                    <a:lumMod val="50000"/>
                  </a:schemeClr>
                </a:solidFill>
                <a:latin typeface="+mn-lt"/>
              </a:defRPr>
            </a:lvl3pPr>
            <a:lvl4pPr marL="1600200" indent="-228600" algn="l" rtl="0" eaLnBrk="0" fontAlgn="base" hangingPunct="0">
              <a:spcBef>
                <a:spcPct val="20000"/>
              </a:spcBef>
              <a:spcAft>
                <a:spcPct val="0"/>
              </a:spcAft>
              <a:buClr>
                <a:srgbClr val="000099"/>
              </a:buClr>
              <a:buFont typeface="Wingdings" panose="05000000000000000000" pitchFamily="2" charset="2"/>
              <a:buChar char="§"/>
              <a:defRPr sz="2000">
                <a:solidFill>
                  <a:schemeClr val="accent5">
                    <a:lumMod val="50000"/>
                  </a:schemeClr>
                </a:solidFill>
                <a:latin typeface="+mn-lt"/>
              </a:defRPr>
            </a:lvl4pPr>
            <a:lvl5pPr marL="2057400" indent="-228600" algn="l" rtl="0" eaLnBrk="0" fontAlgn="base" hangingPunct="0">
              <a:spcBef>
                <a:spcPct val="20000"/>
              </a:spcBef>
              <a:spcAft>
                <a:spcPct val="0"/>
              </a:spcAft>
              <a:buClr>
                <a:srgbClr val="000099"/>
              </a:buClr>
              <a:buSzPct val="75000"/>
              <a:buFont typeface="Wingdings" panose="05000000000000000000" pitchFamily="2" charset="2"/>
              <a:buChar char="§"/>
              <a:defRPr sz="2000">
                <a:solidFill>
                  <a:schemeClr val="accent5">
                    <a:lumMod val="50000"/>
                  </a:schemeClr>
                </a:solidFill>
                <a:latin typeface="+mn-lt"/>
              </a:defRPr>
            </a:lvl5pPr>
            <a:lvl6pPr marL="25146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9pPr>
          </a:lstStyle>
          <a:p>
            <a:pPr>
              <a:buFont typeface="Wingdings" panose="05000000000000000000" pitchFamily="2" charset="2"/>
              <a:buChar char="§"/>
              <a:defRPr/>
            </a:pPr>
            <a:r>
              <a:rPr lang="en-US" sz="1200" dirty="0">
                <a:solidFill>
                  <a:schemeClr val="accent5">
                    <a:lumMod val="50000"/>
                  </a:schemeClr>
                </a:solidFill>
              </a:rPr>
              <a:t>The 2018 website features an array of resources that support this year’s theme, “</a:t>
            </a:r>
            <a:r>
              <a:rPr lang="en-US" sz="1200" b="1" i="1" dirty="0">
                <a:solidFill>
                  <a:schemeClr val="accent5">
                    <a:lumMod val="50000"/>
                  </a:schemeClr>
                </a:solidFill>
              </a:rPr>
              <a:t>It’s All Relative: Supporting Kinship Connections</a:t>
            </a:r>
            <a:r>
              <a:rPr lang="en-US" sz="1200" i="1" dirty="0">
                <a:solidFill>
                  <a:schemeClr val="accent5">
                    <a:lumMod val="50000"/>
                  </a:schemeClr>
                </a:solidFill>
              </a:rPr>
              <a:t>.</a:t>
            </a:r>
            <a:r>
              <a:rPr lang="en-US" sz="1200" dirty="0">
                <a:solidFill>
                  <a:schemeClr val="accent5">
                    <a:lumMod val="50000"/>
                  </a:schemeClr>
                </a:solidFill>
              </a:rPr>
              <a:t>” </a:t>
            </a:r>
          </a:p>
          <a:p>
            <a:pPr>
              <a:defRPr/>
            </a:pPr>
            <a:endParaRPr lang="en-US" sz="1200" dirty="0">
              <a:solidFill>
                <a:schemeClr val="accent5">
                  <a:lumMod val="50000"/>
                </a:schemeClr>
              </a:solidFill>
            </a:endParaRPr>
          </a:p>
          <a:p>
            <a:pPr>
              <a:buFont typeface="Wingdings" panose="05000000000000000000" pitchFamily="2" charset="2"/>
              <a:buChar char="§"/>
              <a:defRPr/>
            </a:pPr>
            <a:r>
              <a:rPr lang="en-US" sz="1200" dirty="0">
                <a:solidFill>
                  <a:schemeClr val="accent5">
                    <a:lumMod val="50000"/>
                  </a:schemeClr>
                </a:solidFill>
              </a:rPr>
              <a:t>The </a:t>
            </a:r>
            <a:r>
              <a:rPr lang="en-US" sz="1200" b="1" dirty="0">
                <a:solidFill>
                  <a:schemeClr val="accent5">
                    <a:lumMod val="50000"/>
                  </a:schemeClr>
                </a:solidFill>
              </a:rPr>
              <a:t>Resources for Child Welfare Professionals </a:t>
            </a:r>
            <a:r>
              <a:rPr lang="en-US" sz="1200" dirty="0">
                <a:solidFill>
                  <a:schemeClr val="accent5">
                    <a:lumMod val="50000"/>
                  </a:schemeClr>
                </a:solidFill>
              </a:rPr>
              <a:t>section reflects the increased focus on relatives being considered first for placement either before or directly after a child enters foster care. This section also provides information on:</a:t>
            </a:r>
            <a:endParaRPr lang="en-US" sz="1800" dirty="0">
              <a:solidFill>
                <a:schemeClr val="accent5">
                  <a:lumMod val="50000"/>
                </a:schemeClr>
              </a:solidFill>
            </a:endParaRPr>
          </a:p>
          <a:p>
            <a:pPr lvl="1">
              <a:defRPr/>
            </a:pPr>
            <a:r>
              <a:rPr lang="en-US" sz="1200" dirty="0"/>
              <a:t>How to locate, recruit, and build the capacity of kinship caregivers who may be a placement option</a:t>
            </a:r>
          </a:p>
          <a:p>
            <a:pPr lvl="1">
              <a:defRPr/>
            </a:pPr>
            <a:r>
              <a:rPr lang="en-US" sz="1200" dirty="0"/>
              <a:t>How to improve caseworker visits and overall engagement with youth </a:t>
            </a:r>
          </a:p>
          <a:p>
            <a:pPr lvl="1">
              <a:defRPr/>
            </a:pPr>
            <a:r>
              <a:rPr lang="en-US" sz="1200" dirty="0"/>
              <a:t>Evidence-based practice models agencies are using with kin</a:t>
            </a: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689" y="2913372"/>
            <a:ext cx="1174175" cy="1103350"/>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0112" t="5730" r="19494" b="17077"/>
          <a:stretch/>
        </p:blipFill>
        <p:spPr>
          <a:xfrm>
            <a:off x="265916" y="2913371"/>
            <a:ext cx="1176315" cy="1122269"/>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312" y="4438650"/>
            <a:ext cx="1158919" cy="1077807"/>
          </a:xfrm>
          <a:prstGeom prst="rect">
            <a:avLst/>
          </a:prstGeom>
        </p:spPr>
      </p:pic>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l="26613" t="3579" r="6856" b="10688"/>
          <a:stretch/>
        </p:blipFill>
        <p:spPr>
          <a:xfrm>
            <a:off x="288219" y="1425857"/>
            <a:ext cx="1154012" cy="1076102"/>
          </a:xfrm>
          <a:prstGeom prst="rect">
            <a:avLst/>
          </a:prstGeom>
        </p:spPr>
      </p:pic>
      <p:sp>
        <p:nvSpPr>
          <p:cNvPr id="3" name="TextBox 2"/>
          <p:cNvSpPr txBox="1"/>
          <p:nvPr/>
        </p:nvSpPr>
        <p:spPr>
          <a:xfrm>
            <a:off x="1609913" y="1820385"/>
            <a:ext cx="5407356" cy="415498"/>
          </a:xfrm>
          <a:prstGeom prst="rect">
            <a:avLst/>
          </a:prstGeom>
          <a:noFill/>
        </p:spPr>
        <p:txBody>
          <a:bodyPr wrap="square" rtlCol="0">
            <a:spAutoFit/>
          </a:bodyPr>
          <a:lstStyle/>
          <a:p>
            <a:pPr>
              <a:defRPr/>
            </a:pPr>
            <a:r>
              <a:rPr lang="en-US" altLang="en-US" sz="2100" dirty="0">
                <a:solidFill>
                  <a:schemeClr val="accent5">
                    <a:lumMod val="50000"/>
                  </a:schemeClr>
                </a:solidFill>
              </a:rPr>
              <a:t>Resources for Child Welfare Professionals </a:t>
            </a:r>
            <a:endParaRPr lang="en-US" altLang="en-US" sz="2100" dirty="0"/>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37102" y="2022291"/>
            <a:ext cx="2662773" cy="2507366"/>
          </a:xfrm>
          <a:prstGeom prst="rect">
            <a:avLst/>
          </a:prstGeom>
        </p:spPr>
      </p:pic>
      <p:pic>
        <p:nvPicPr>
          <p:cNvPr id="27" name="Picture 26">
            <a:extLst>
              <a:ext uri="{FF2B5EF4-FFF2-40B4-BE49-F238E27FC236}">
                <a16:creationId xmlns:a16="http://schemas.microsoft.com/office/drawing/2014/main" id="{36EF35CB-3696-4BCE-9AC9-438390423BAC}"/>
              </a:ext>
            </a:extLst>
          </p:cNvPr>
          <p:cNvPicPr>
            <a:picLocks noChangeAspect="1"/>
          </p:cNvPicPr>
          <p:nvPr/>
        </p:nvPicPr>
        <p:blipFill>
          <a:blip r:embed="rId13"/>
          <a:stretch>
            <a:fillRect/>
          </a:stretch>
        </p:blipFill>
        <p:spPr>
          <a:xfrm>
            <a:off x="194256" y="4348764"/>
            <a:ext cx="1347333" cy="1292464"/>
          </a:xfrm>
          <a:prstGeom prst="rect">
            <a:avLst/>
          </a:prstGeom>
        </p:spPr>
      </p:pic>
    </p:spTree>
    <p:extLst>
      <p:ext uri="{BB962C8B-B14F-4D97-AF65-F5344CB8AC3E}">
        <p14:creationId xmlns:p14="http://schemas.microsoft.com/office/powerpoint/2010/main" val="401812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nagit_PPT297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9" y="1753864"/>
            <a:ext cx="9166459" cy="3331039"/>
          </a:xfrm>
          <a:prstGeom prst="rect">
            <a:avLst/>
          </a:prstGeom>
        </p:spPr>
      </p:pic>
      <p:pic>
        <p:nvPicPr>
          <p:cNvPr id="11" name="Snagit_PPT97A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857250"/>
            <a:ext cx="9154097" cy="911507"/>
          </a:xfrm>
          <a:prstGeom prst="rect">
            <a:avLst/>
          </a:prstGeom>
        </p:spPr>
      </p:pic>
      <p:pic>
        <p:nvPicPr>
          <p:cNvPr id="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76314" y="608592"/>
            <a:ext cx="201473" cy="9154097"/>
          </a:xfrm>
          <a:prstGeom prst="rect">
            <a:avLst/>
          </a:prstGeom>
        </p:spPr>
      </p:pic>
      <p:sp>
        <p:nvSpPr>
          <p:cNvPr id="2" name="Title 1"/>
          <p:cNvSpPr>
            <a:spLocks noGrp="1"/>
          </p:cNvSpPr>
          <p:nvPr>
            <p:ph type="title"/>
          </p:nvPr>
        </p:nvSpPr>
        <p:spPr>
          <a:xfrm>
            <a:off x="1725541" y="1082957"/>
            <a:ext cx="7346117" cy="685800"/>
          </a:xfrm>
        </p:spPr>
        <p:txBody>
          <a:bodyPr>
            <a:normAutofit/>
          </a:bodyPr>
          <a:lstStyle/>
          <a:p>
            <a:pPr algn="ctr"/>
            <a:r>
              <a:rPr lang="en-US" sz="3000" dirty="0">
                <a:solidFill>
                  <a:schemeClr val="bg1">
                    <a:lumMod val="75000"/>
                  </a:schemeClr>
                </a:solidFill>
                <a:latin typeface="Calibri" panose="020F0502020204030204" pitchFamily="34" charset="0"/>
              </a:rPr>
              <a:t>National Foster Care Month 2018</a:t>
            </a:r>
          </a:p>
        </p:txBody>
      </p:sp>
      <p:pic>
        <p:nvPicPr>
          <p:cNvPr id="9" name="Snagit_PPTEC5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097" y="5183434"/>
            <a:ext cx="9164196" cy="817316"/>
          </a:xfrm>
        </p:spPr>
      </p:pic>
      <p:sp>
        <p:nvSpPr>
          <p:cNvPr id="6" name="Subtitle 2"/>
          <p:cNvSpPr txBox="1">
            <a:spLocks/>
          </p:cNvSpPr>
          <p:nvPr/>
        </p:nvSpPr>
        <p:spPr>
          <a:xfrm>
            <a:off x="4566951" y="5592093"/>
            <a:ext cx="4587148" cy="53388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chemeClr val="bg1">
                    <a:lumMod val="75000"/>
                  </a:schemeClr>
                </a:solidFill>
              </a:rPr>
              <a:t>National Foster Care Month 2018</a:t>
            </a:r>
          </a:p>
        </p:txBody>
      </p:sp>
      <p:sp>
        <p:nvSpPr>
          <p:cNvPr id="7" name="Subtitle 2"/>
          <p:cNvSpPr txBox="1">
            <a:spLocks/>
          </p:cNvSpPr>
          <p:nvPr/>
        </p:nvSpPr>
        <p:spPr>
          <a:xfrm>
            <a:off x="5121797" y="5267406"/>
            <a:ext cx="4022203" cy="335995"/>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75" i="1" dirty="0">
                <a:solidFill>
                  <a:schemeClr val="bg1">
                    <a:lumMod val="75000"/>
                  </a:schemeClr>
                </a:solidFill>
              </a:rPr>
              <a:t>It’s All Relative: Supporting Kinship Connections</a:t>
            </a:r>
          </a:p>
        </p:txBody>
      </p:sp>
      <p:pic>
        <p:nvPicPr>
          <p:cNvPr id="13"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4311871"/>
            <a:ext cx="1288565" cy="1347533"/>
          </a:xfrm>
          <a:prstGeom prst="rect">
            <a:avLst/>
          </a:prstGeom>
        </p:spPr>
      </p:pic>
      <p:pic>
        <p:nvPicPr>
          <p:cNvPr id="14"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2801398"/>
            <a:ext cx="1288565" cy="1347533"/>
          </a:xfrm>
          <a:prstGeom prst="rect">
            <a:avLst/>
          </a:prstGeom>
          <a:effectLst>
            <a:glow rad="127000">
              <a:schemeClr val="accent1">
                <a:alpha val="0"/>
              </a:schemeClr>
            </a:glow>
            <a:outerShdw blurRad="50800" dist="50800" dir="5400000" algn="ctr" rotWithShape="0">
              <a:srgbClr val="000000">
                <a:alpha val="0"/>
              </a:srgbClr>
            </a:outerShdw>
          </a:effectLst>
        </p:spPr>
      </p:pic>
      <p:pic>
        <p:nvPicPr>
          <p:cNvPr id="15" name="Snagit_PPT54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8490" y="1292826"/>
            <a:ext cx="1288565" cy="1347533"/>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20" name="Content Placeholder 2"/>
          <p:cNvSpPr txBox="1">
            <a:spLocks/>
          </p:cNvSpPr>
          <p:nvPr/>
        </p:nvSpPr>
        <p:spPr bwMode="auto">
          <a:xfrm>
            <a:off x="1748004" y="1846942"/>
            <a:ext cx="7332636" cy="73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000099"/>
              </a:buClr>
              <a:buFont typeface="Wingdings" panose="05000000000000000000" pitchFamily="2" charset="2"/>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0099"/>
              </a:buClr>
              <a:buSzPct val="75000"/>
              <a:buFont typeface="Times New Roman" panose="02020603050405020304" pitchFamily="18" charset="0"/>
              <a:buChar char="–"/>
              <a:defRPr sz="2000">
                <a:solidFill>
                  <a:schemeClr val="tx1"/>
                </a:solidFill>
                <a:latin typeface="+mn-lt"/>
              </a:defRPr>
            </a:lvl3pPr>
            <a:lvl4pPr marL="1600200" indent="-228600" algn="l" rtl="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SzPct val="75000"/>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Clr>
                <a:srgbClr val="000099"/>
              </a:buClr>
              <a:buSzPct val="75000"/>
              <a:buFont typeface="Times New Roman" pitchFamily="18" charset="0"/>
              <a:buChar char="–"/>
              <a:defRPr sz="2000">
                <a:solidFill>
                  <a:schemeClr val="tx1"/>
                </a:solidFill>
                <a:latin typeface="+mn-lt"/>
              </a:defRPr>
            </a:lvl9pPr>
          </a:lstStyle>
          <a:p>
            <a:pPr>
              <a:defRPr/>
            </a:pPr>
            <a:r>
              <a:rPr lang="en-US" sz="2100" dirty="0">
                <a:solidFill>
                  <a:schemeClr val="accent5">
                    <a:lumMod val="50000"/>
                  </a:schemeClr>
                </a:solidFill>
              </a:rPr>
              <a:t>Real Life Stories: Narratives and Videos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12" y="4438650"/>
            <a:ext cx="1158919" cy="1077807"/>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26613" t="3579" r="6856" b="10688"/>
          <a:stretch/>
        </p:blipFill>
        <p:spPr>
          <a:xfrm>
            <a:off x="288219" y="1425857"/>
            <a:ext cx="1154012" cy="1076102"/>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0112" t="5730" r="19494" b="17077"/>
          <a:stretch/>
        </p:blipFill>
        <p:spPr>
          <a:xfrm>
            <a:off x="265916" y="2913371"/>
            <a:ext cx="1176315" cy="1122269"/>
          </a:xfrm>
          <a:prstGeom prst="rect">
            <a:avLst/>
          </a:prstGeom>
        </p:spPr>
      </p:pic>
      <p:sp>
        <p:nvSpPr>
          <p:cNvPr id="3" name="TextBox 2"/>
          <p:cNvSpPr txBox="1"/>
          <p:nvPr/>
        </p:nvSpPr>
        <p:spPr>
          <a:xfrm>
            <a:off x="1536539" y="2272569"/>
            <a:ext cx="6572639" cy="1384995"/>
          </a:xfrm>
          <a:prstGeom prst="rect">
            <a:avLst/>
          </a:prstGeom>
          <a:noFill/>
        </p:spPr>
        <p:txBody>
          <a:bodyPr wrap="square" rtlCol="0">
            <a:spAutoFit/>
          </a:bodyPr>
          <a:lstStyle/>
          <a:p>
            <a:pPr marL="600075" lvl="1" indent="-257175">
              <a:buFont typeface="Wingdings" panose="05000000000000000000" pitchFamily="2" charset="2"/>
              <a:buChar char="§"/>
              <a:defRPr/>
            </a:pPr>
            <a:r>
              <a:rPr lang="en-US" sz="1200" dirty="0">
                <a:solidFill>
                  <a:schemeClr val="accent5">
                    <a:lumMod val="50000"/>
                  </a:schemeClr>
                </a:solidFill>
              </a:rPr>
              <a:t>The 2018 website features 23 narrative stories, 15 videos, and one audio story from caregivers and professionals across the country.</a:t>
            </a:r>
          </a:p>
          <a:p>
            <a:pPr lvl="1">
              <a:defRPr/>
            </a:pPr>
            <a:endParaRPr lang="en-US" sz="1200" dirty="0">
              <a:solidFill>
                <a:schemeClr val="accent5">
                  <a:lumMod val="50000"/>
                </a:schemeClr>
              </a:solidFill>
            </a:endParaRPr>
          </a:p>
          <a:p>
            <a:pPr marL="600075" lvl="1" indent="-257175">
              <a:buFont typeface="Wingdings" panose="05000000000000000000" pitchFamily="2" charset="2"/>
              <a:buChar char="§"/>
              <a:defRPr/>
            </a:pPr>
            <a:r>
              <a:rPr lang="en-US" sz="1200" dirty="0">
                <a:solidFill>
                  <a:srgbClr val="002060"/>
                </a:solidFill>
              </a:rPr>
              <a:t>These inspiring stories are a powerful way to connect real life to important practice issues, and can be used as tools for training new child welfare professionals, recruiting and training foster parents, and in State and local National Foster Care media and awareness campaigns.</a:t>
            </a:r>
            <a:endParaRPr lang="en-US" sz="1200" dirty="0">
              <a:solidFill>
                <a:schemeClr val="accent5">
                  <a:lumMod val="50000"/>
                </a:schemeClr>
              </a:solidFill>
            </a:endParaRPr>
          </a:p>
        </p:txBody>
      </p:sp>
      <p:pic>
        <p:nvPicPr>
          <p:cNvPr id="18" name="Picture 17"/>
          <p:cNvPicPr>
            <a:picLocks noChangeAspect="1"/>
          </p:cNvPicPr>
          <p:nvPr/>
        </p:nvPicPr>
        <p:blipFill>
          <a:blip r:embed="rId10"/>
          <a:stretch>
            <a:fillRect/>
          </a:stretch>
        </p:blipFill>
        <p:spPr>
          <a:xfrm>
            <a:off x="2200653" y="3637012"/>
            <a:ext cx="2404156" cy="1217812"/>
          </a:xfrm>
          <a:prstGeom prst="rect">
            <a:avLst/>
          </a:prstGeom>
        </p:spPr>
      </p:pic>
      <p:pic>
        <p:nvPicPr>
          <p:cNvPr id="19" name="Picture 18"/>
          <p:cNvPicPr>
            <a:picLocks noChangeAspect="1"/>
          </p:cNvPicPr>
          <p:nvPr/>
        </p:nvPicPr>
        <p:blipFill>
          <a:blip r:embed="rId11"/>
          <a:stretch>
            <a:fillRect/>
          </a:stretch>
        </p:blipFill>
        <p:spPr>
          <a:xfrm>
            <a:off x="5268923" y="3637012"/>
            <a:ext cx="2199605" cy="1269003"/>
          </a:xfrm>
          <a:prstGeom prst="rect">
            <a:avLst/>
          </a:prstGeom>
        </p:spPr>
      </p:pic>
      <p:pic>
        <p:nvPicPr>
          <p:cNvPr id="22" name="Picture 21">
            <a:extLst>
              <a:ext uri="{FF2B5EF4-FFF2-40B4-BE49-F238E27FC236}">
                <a16:creationId xmlns:a16="http://schemas.microsoft.com/office/drawing/2014/main" id="{C96F98CB-5AEA-4D7F-8F8E-F06B2D6CBDE3}"/>
              </a:ext>
            </a:extLst>
          </p:cNvPr>
          <p:cNvPicPr>
            <a:picLocks noChangeAspect="1"/>
          </p:cNvPicPr>
          <p:nvPr/>
        </p:nvPicPr>
        <p:blipFill>
          <a:blip r:embed="rId12"/>
          <a:stretch>
            <a:fillRect/>
          </a:stretch>
        </p:blipFill>
        <p:spPr>
          <a:xfrm>
            <a:off x="194256" y="4348764"/>
            <a:ext cx="1347333" cy="1292464"/>
          </a:xfrm>
          <a:prstGeom prst="rect">
            <a:avLst/>
          </a:prstGeom>
        </p:spPr>
      </p:pic>
    </p:spTree>
    <p:extLst>
      <p:ext uri="{BB962C8B-B14F-4D97-AF65-F5344CB8AC3E}">
        <p14:creationId xmlns:p14="http://schemas.microsoft.com/office/powerpoint/2010/main" val="941326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Our Journey Together:   Building and Strengthening Partnerships to Best Serve Youth in Foster Care&amp;quot;&quot;/&gt;&lt;property id=&quot;20307&quot; value=&quot;318&quot;/&gt;&lt;/object&gt;&lt;object type=&quot;3&quot; unique_id=&quot;10005&quot;&gt;&lt;property id=&quot;20148&quot; value=&quot;5&quot;/&gt;&lt;property id=&quot;20300&quot; value=&quot;Slide 2&quot;/&gt;&lt;property id=&quot;20307&quot; value=&quot;319&quot;/&gt;&lt;/object&gt;&lt;object type=&quot;3&quot; unique_id=&quot;10006&quot;&gt;&lt;property id=&quot;20148&quot; value=&quot;5&quot;/&gt;&lt;property id=&quot;20300&quot; value=&quot;Slide 3&quot;/&gt;&lt;property id=&quot;20307&quot; value=&quot;321&quot;/&gt;&lt;/object&gt;&lt;object type=&quot;3&quot; unique_id=&quot;10007&quot;&gt;&lt;property id=&quot;20148&quot; value=&quot;5&quot;/&gt;&lt;property id=&quot;20300&quot; value=&quot;Slide 4&quot;/&gt;&lt;property id=&quot;20307&quot; value=&quot;320&quot;/&gt;&lt;/object&gt;&lt;object type=&quot;3&quot; unique_id=&quot;10008&quot;&gt;&lt;property id=&quot;20148&quot; value=&quot;5&quot;/&gt;&lt;property id=&quot;20300&quot; value=&quot;Slide 5&quot;/&gt;&lt;property id=&quot;20307&quot; value=&quot;362&quot;/&gt;&lt;/object&gt;&lt;object type=&quot;3&quot; unique_id=&quot;10009&quot;&gt;&lt;property id=&quot;20148&quot; value=&quot;5&quot;/&gt;&lt;property id=&quot;20300&quot; value=&quot;Slide 6&quot;/&gt;&lt;property id=&quot;20307&quot; value=&quot;329&quot;/&gt;&lt;/object&gt;&lt;object type=&quot;3&quot; unique_id=&quot;10010&quot;&gt;&lt;property id=&quot;20148&quot; value=&quot;5&quot;/&gt;&lt;property id=&quot;20300&quot; value=&quot;Slide 7 - &amp;quot;National Foster Care Month 2018&amp;quot;&quot;/&gt;&lt;property id=&quot;20307&quot; value=&quot;330&quot;/&gt;&lt;/object&gt;&lt;object type=&quot;3&quot; unique_id=&quot;10011&quot;&gt;&lt;property id=&quot;20148&quot; value=&quot;5&quot;/&gt;&lt;property id=&quot;20300&quot; value=&quot;Slide 8 - &amp;quot;National Foster Care Month 2018&amp;quot;&quot;/&gt;&lt;property id=&quot;20307&quot; value=&quot;331&quot;/&gt;&lt;/object&gt;&lt;object type=&quot;3&quot; unique_id=&quot;10012&quot;&gt;&lt;property id=&quot;20148&quot; value=&quot;5&quot;/&gt;&lt;property id=&quot;20300&quot; value=&quot;Slide 9 - &amp;quot;National Foster Care Month 2018&amp;quot;&quot;/&gt;&lt;property id=&quot;20307&quot; value=&quot;332&quot;/&gt;&lt;/object&gt;&lt;object type=&quot;3&quot; unique_id=&quot;10013&quot;&gt;&lt;property id=&quot;20148&quot; value=&quot;5&quot;/&gt;&lt;property id=&quot;20300&quot; value=&quot;Slide 10 - &amp;quot;Youth in foster care cannot be served in the WIOA Youth program? &amp;quot;&quot;/&gt;&lt;property id=&quot;20307&quot; value=&quot;323&quot;/&gt;&lt;/object&gt;&lt;object type=&quot;3&quot; unique_id=&quot;10014&quot;&gt;&lt;property id=&quot;20148&quot; value=&quot;5&quot;/&gt;&lt;property id=&quot;20300&quot; value=&quot;Slide 11 - &amp;quot;Youth in Foster Care CAN be Served in the WIOA Youth Program&amp;quot;&quot;/&gt;&lt;property id=&quot;20307&quot; value=&quot;324&quot;/&gt;&lt;/object&gt;&lt;object type=&quot;3&quot; unique_id=&quot;10015&quot;&gt;&lt;property id=&quot;20148&quot; value=&quot;5&quot;/&gt;&lt;property id=&quot;20300&quot; value=&quot;Slide 12 - &amp;quot;Extended foster care or state subsidy program Requirements&amp;quot;&quot;/&gt;&lt;property id=&quot;20307&quot; value=&quot;325&quot;/&gt;&lt;/object&gt;&lt;object type=&quot;3&quot; unique_id=&quot;10016&quot;&gt;&lt;property id=&quot;20148&quot; value=&quot;5&quot;/&gt;&lt;property id=&quot;20300&quot; value=&quot;Slide 13 - &amp;quot;Extended foster care or state subsidy program Requirements (cont’d)&amp;quot;&quot;/&gt;&lt;property id=&quot;20307&quot; value=&quot;326&quot;/&gt;&lt;/object&gt;&lt;object type=&quot;3&quot; unique_id=&quot;10017&quot;&gt;&lt;property id=&quot;20148&quot; value=&quot;5&quot;/&gt;&lt;property id=&quot;20300&quot; value=&quot;Slide 14 - &amp;quot;Extended foster care or state subsidy program Requirements (cont’d)&amp;quot;&quot;/&gt;&lt;property id=&quot;20307&quot; value=&quot;327&quot;/&gt;&lt;/object&gt;&lt;object type=&quot;3&quot; unique_id=&quot;10018&quot;&gt;&lt;property id=&quot;20148&quot; value=&quot;5&quot;/&gt;&lt;property id=&quot;20300&quot; value=&quot;Slide 15 - &amp;quot;Collaborating for Success: Youth in Foster Care Are A Texas Priority&amp;quot;&quot;/&gt;&lt;property id=&quot;20307&quot; value=&quot;317&quot;/&gt;&lt;/object&gt;&lt;object type=&quot;3&quot; unique_id=&quot;10019&quot;&gt;&lt;property id=&quot;20148&quot; value=&quot;5&quot;/&gt;&lt;property id=&quot;20300&quot; value=&quot;Slide 16&quot;/&gt;&lt;property id=&quot;20307&quot; value=&quot;347&quot;/&gt;&lt;/object&gt;&lt;object type=&quot;3&quot; unique_id=&quot;10020&quot;&gt;&lt;property id=&quot;20148&quot; value=&quot;5&quot;/&gt;&lt;property id=&quot;20300&quot; value=&quot;Slide 17 - &amp;quot;Network of Support in Texas&amp;quot;&quot;/&gt;&lt;property id=&quot;20307&quot; value=&quot;348&quot;/&gt;&lt;/object&gt;&lt;object type=&quot;3&quot; unique_id=&quot;10021&quot;&gt;&lt;property id=&quot;20148&quot; value=&quot;5&quot;/&gt;&lt;property id=&quot;20300&quot; value=&quot;Slide 18 - &amp;quot;Texas Transition Centers&amp;quot;&quot;/&gt;&lt;property id=&quot;20307&quot; value=&quot;349&quot;/&gt;&lt;/object&gt;&lt;object type=&quot;3&quot; unique_id=&quot;10022&quot;&gt;&lt;property id=&quot;20148&quot; value=&quot;5&quot;/&gt;&lt;property id=&quot;20300&quot; value=&quot;Slide 19 - &amp;quot;History of Guidance&amp;quot;&quot;/&gt;&lt;property id=&quot;20307&quot; value=&quot;350&quot;/&gt;&lt;/object&gt;&lt;object type=&quot;3&quot; unique_id=&quot;10023&quot;&gt;&lt;property id=&quot;20148&quot; value=&quot;5&quot;/&gt;&lt;property id=&quot;20300&quot; value=&quot;Slide 20&quot;/&gt;&lt;property id=&quot;20307&quot; value=&quot;351&quot;/&gt;&lt;/object&gt;&lt;object type=&quot;3&quot; unique_id=&quot;10024&quot;&gt;&lt;property id=&quot;20148&quot; value=&quot;5&quot;/&gt;&lt;property id=&quot;20300&quot; value=&quot;Slide 21 - &amp;quot;Local Partnership Model&amp;quot;&quot;/&gt;&lt;property id=&quot;20307&quot; value=&quot;352&quot;/&gt;&lt;/object&gt;&lt;object type=&quot;3&quot; unique_id=&quot;10025&quot;&gt;&lt;property id=&quot;20148&quot; value=&quot;5&quot;/&gt;&lt;property id=&quot;20300&quot; value=&quot;Slide 22 - &amp;quot;How the Collaboration Works&amp;quot;&quot;/&gt;&lt;property id=&quot;20307&quot; value=&quot;353&quot;/&gt;&lt;/object&gt;&lt;object type=&quot;3&quot; unique_id=&quot;10026&quot;&gt;&lt;property id=&quot;20148&quot; value=&quot;5&quot;/&gt;&lt;property id=&quot;20300&quot; value=&quot;Slide 23 - &amp;quot;Sample MOU&amp;quot;&quot;/&gt;&lt;property id=&quot;20307&quot; value=&quot;354&quot;/&gt;&lt;/object&gt;&lt;object type=&quot;3&quot; unique_id=&quot;10027&quot;&gt;&lt;property id=&quot;20148&quot; value=&quot;5&quot;/&gt;&lt;property id=&quot;20300&quot; value=&quot;Slide 24 - &amp;quot;Workforce Advocate Activities&amp;quot;&quot;/&gt;&lt;property id=&quot;20307&quot; value=&quot;355&quot;/&gt;&lt;/object&gt;&lt;object type=&quot;3&quot; unique_id=&quot;10028&quot;&gt;&lt;property id=&quot;20148&quot; value=&quot;5&quot;/&gt;&lt;property id=&quot;20300&quot; value=&quot;Slide 25 - &amp;quot;Foster Youth Education Pilot&amp;quot;&quot;/&gt;&lt;property id=&quot;20307&quot; value=&quot;356&quot;/&gt;&lt;/object&gt;&lt;object type=&quot;3&quot; unique_id=&quot;10029&quot;&gt;&lt;property id=&quot;20148&quot; value=&quot;5&quot;/&gt;&lt;property id=&quot;20300&quot; value=&quot;Slide 26 - &amp;quot;Texas Statewide Youth in Foster Care Conference &amp;quot;&quot;/&gt;&lt;property id=&quot;20307&quot; value=&quot;357&quot;/&gt;&lt;/object&gt;&lt;object type=&quot;3&quot; unique_id=&quot;10030&quot;&gt;&lt;property id=&quot;20148&quot; value=&quot;5&quot;/&gt;&lt;property id=&quot;20300&quot; value=&quot;Slide 27 - &amp;quot;National Youth in Transition Database (NYTD)&amp;quot;&quot;/&gt;&lt;property id=&quot;20307&quot; value=&quot;358&quot;/&gt;&lt;/object&gt;&lt;object type=&quot;3&quot; unique_id=&quot;10031&quot;&gt;&lt;property id=&quot;20148&quot; value=&quot;5&quot;/&gt;&lt;property id=&quot;20300&quot; value=&quot;Slide 28 - &amp;quot;Texas Legislature…More Collaboration!&amp;quot;&quot;/&gt;&lt;property id=&quot;20307&quot; value=&quot;359&quot;/&gt;&lt;/object&gt;&lt;object type=&quot;3&quot; unique_id=&quot;10032&quot;&gt;&lt;property id=&quot;20148&quot; value=&quot;5&quot;/&gt;&lt;property id=&quot;20300&quot; value=&quot;Slide 29&quot;/&gt;&lt;property id=&quot;20307&quot; value=&quot;361&quot;/&gt;&lt;/object&gt;&lt;object type=&quot;3&quot; unique_id=&quot;10033&quot;&gt;&lt;property id=&quot;20148&quot; value=&quot;5&quot;/&gt;&lt;property id=&quot;20300&quot; value=&quot;Slide 30 - &amp;quot;Regional Strategies for Leveraging Systems and Funding &amp;quot;&quot;/&gt;&lt;property id=&quot;20307&quot; value=&quot;316&quot;/&gt;&lt;/object&gt;&lt;object type=&quot;3&quot; unique_id=&quot;10034&quot;&gt;&lt;property id=&quot;20148&quot; value=&quot;5&quot;/&gt;&lt;property id=&quot;20300&quot; value=&quot;Slide 31 - &amp;quot;Who is the San Diego Workforce Partnership (SDWP)&amp;quot;&quot;/&gt;&lt;property id=&quot;20307&quot; value=&quot;334&quot;/&gt;&lt;/object&gt;&lt;object type=&quot;3&quot; unique_id=&quot;10035&quot;&gt;&lt;property id=&quot;20148&quot; value=&quot;5&quot;/&gt;&lt;property id=&quot;20300&quot; value=&quot;Slide 32 - &amp;quot;WIOA Title I Adult, Dislocated Worker and Youth Formula Programs -  San Diego County&amp;quot;&quot;/&gt;&lt;property id=&quot;20307&quot; value=&quot;339&quot;/&gt;&lt;/object&gt;&lt;object type=&quot;3&quot; unique_id=&quot;10036&quot;&gt;&lt;property id=&quot;20148&quot; value=&quot;5&quot;/&gt;&lt;property id=&quot;20300&quot; value=&quot;Slide 33 - &amp;quot;Leveraging Funding&amp;quot;&quot;/&gt;&lt;property id=&quot;20307&quot; value=&quot;337&quot;/&gt;&lt;/object&gt;&lt;object type=&quot;3&quot; unique_id=&quot;10037&quot;&gt;&lt;property id=&quot;20148&quot; value=&quot;5&quot;/&gt;&lt;property id=&quot;20300&quot; value=&quot;Slide 34 - &amp;quot;Collaboration between SDWP and County of San Diego, Health and Human Services Agency (HHSA)&amp;quot;&quot;/&gt;&lt;property id=&quot;20307&quot; value=&quot;336&quot;/&gt;&lt;/object&gt;&lt;object type=&quot;3&quot; unique_id=&quot;10038&quot;&gt;&lt;property id=&quot;20148&quot; value=&quot;5&quot;/&gt;&lt;property id=&quot;20300&quot; value=&quot;Slide 35 - &amp;quot;One Request for Proposal (RFP) = Collaboration&amp;quot;&quot;/&gt;&lt;property id=&quot;20307&quot; value=&quot;338&quot;/&gt;&lt;/object&gt;&lt;object type=&quot;3&quot; unique_id=&quot;10039&quot;&gt;&lt;property id=&quot;20148&quot; value=&quot;5&quot;/&gt;&lt;property id=&quot;20300&quot; value=&quot;Slide 36 - &amp;quot;Child Welfare Services + WIOA in San Diego&amp;quot;&quot;/&gt;&lt;property id=&quot;20307&quot; value=&quot;313&quot;/&gt;&lt;/object&gt;&lt;object type=&quot;3&quot; unique_id=&quot;10040&quot;&gt;&lt;property id=&quot;20148&quot; value=&quot;5&quot;/&gt;&lt;property id=&quot;20300&quot; value=&quot;Slide 37 - &amp;quot;Child Welfare + WIOA in San Diego&amp;quot;&quot;/&gt;&lt;property id=&quot;20307&quot; value=&quot;314&quot;/&gt;&lt;/object&gt;&lt;object type=&quot;3&quot; unique_id=&quot;10041&quot;&gt;&lt;property id=&quot;20148&quot; value=&quot;5&quot;/&gt;&lt;property id=&quot;20300&quot; value=&quot;Slide 38 - &amp;quot;YMCA Connections: Economic Stability &amp;amp; Mobility&amp;quot;&quot;/&gt;&lt;property id=&quot;20307&quot; value=&quot;342&quot;/&gt;&lt;/object&gt;&lt;object type=&quot;3&quot; unique_id=&quot;10042&quot;&gt;&lt;property id=&quot;20148&quot; value=&quot;5&quot;/&gt;&lt;property id=&quot;20300&quot; value=&quot;Slide 39 - &amp;quot;YMCA Connections: Economic Stability &amp;amp; Mobility&amp;quot;&quot;/&gt;&lt;property id=&quot;20307&quot; value=&quot;343&quot;/&gt;&lt;/object&gt;&lt;object type=&quot;3&quot; unique_id=&quot;10043&quot;&gt;&lt;property id=&quot;20148&quot; value=&quot;5&quot;/&gt;&lt;property id=&quot;20300&quot; value=&quot;Slide 40 - &amp;quot;YMCA Connections: Work Readiness Curriculum&amp;quot;&quot;/&gt;&lt;property id=&quot;20307&quot; value=&quot;344&quot;/&gt;&lt;/object&gt;&lt;object type=&quot;3&quot; unique_id=&quot;10044&quot;&gt;&lt;property id=&quot;20148&quot; value=&quot;5&quot;/&gt;&lt;property id=&quot;20300&quot; value=&quot;Slide 41&quot;/&gt;&lt;property id=&quot;20307&quot; value=&quot;281&quot;/&gt;&lt;/object&gt;&lt;object type=&quot;3&quot; unique_id=&quot;10045&quot;&gt;&lt;property id=&quot;20148&quot; value=&quot;5&quot;/&gt;&lt;property id=&quot;20300&quot; value=&quot;Slide 42&quot;/&gt;&lt;property id=&quot;20307&quot; value=&quot;282&quot;/&gt;&lt;/object&gt;&lt;/object&gt;&lt;object type=&quot;8&quot; unique_id=&quot;10090&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12640</TotalTime>
  <Words>2786</Words>
  <Application>Microsoft Office PowerPoint</Application>
  <PresentationFormat>On-screen Show (4:3)</PresentationFormat>
  <Paragraphs>308</Paragraphs>
  <Slides>42</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Arial</vt:lpstr>
      <vt:lpstr>Cachet Bold</vt:lpstr>
      <vt:lpstr>Calibri</vt:lpstr>
      <vt:lpstr>Calibri Light</vt:lpstr>
      <vt:lpstr>Impact</vt:lpstr>
      <vt:lpstr>Times New Roman</vt:lpstr>
      <vt:lpstr>Webdings</vt:lpstr>
      <vt:lpstr>Wingdings</vt:lpstr>
      <vt:lpstr>Wingdings 2</vt:lpstr>
      <vt:lpstr>Wingdings 3</vt:lpstr>
      <vt:lpstr>Standard Slides</vt:lpstr>
      <vt:lpstr>Interactive Slides</vt:lpstr>
      <vt:lpstr>1_Standard Slides</vt:lpstr>
      <vt:lpstr>Our Journey Together:   Building and Strengthening Partnerships to Best Serve Youth in Foster Care</vt:lpstr>
      <vt:lpstr>PowerPoint Presentation</vt:lpstr>
      <vt:lpstr>PowerPoint Presentation</vt:lpstr>
      <vt:lpstr>PowerPoint Presentation</vt:lpstr>
      <vt:lpstr>PowerPoint Presentation</vt:lpstr>
      <vt:lpstr>PowerPoint Presentation</vt:lpstr>
      <vt:lpstr>National Foster Care Month 2018</vt:lpstr>
      <vt:lpstr>National Foster Care Month 2018</vt:lpstr>
      <vt:lpstr>National Foster Care Month 2018</vt:lpstr>
      <vt:lpstr>Youth in foster care cannot be served in the WIOA Youth program? </vt:lpstr>
      <vt:lpstr>Youth in Foster Care CAN be Served in the WIOA Youth Program</vt:lpstr>
      <vt:lpstr>Extended foster care or state subsidy program Requirements</vt:lpstr>
      <vt:lpstr>Extended foster care or state subsidy program Requirements (cont’d)</vt:lpstr>
      <vt:lpstr>Extended foster care or state subsidy program Requirements (cont’d)</vt:lpstr>
      <vt:lpstr>Collaborating for Success: Youth in Foster Care Are A Texas Priority</vt:lpstr>
      <vt:lpstr>PowerPoint Presentation</vt:lpstr>
      <vt:lpstr>Network of Support in Texas</vt:lpstr>
      <vt:lpstr>Texas Transition Centers</vt:lpstr>
      <vt:lpstr>History of Guidance</vt:lpstr>
      <vt:lpstr>PowerPoint Presentation</vt:lpstr>
      <vt:lpstr>Local Partnership Model</vt:lpstr>
      <vt:lpstr>How the Collaboration Works</vt:lpstr>
      <vt:lpstr>Sample MOU</vt:lpstr>
      <vt:lpstr>Workforce Advocate Activities</vt:lpstr>
      <vt:lpstr>Foster Youth Education Pilot</vt:lpstr>
      <vt:lpstr>Texas Statewide Youth in Foster Care Conference </vt:lpstr>
      <vt:lpstr>National Youth in Transition Database (NYTD)</vt:lpstr>
      <vt:lpstr>Texas Legislature…More Collaboration!</vt:lpstr>
      <vt:lpstr>PowerPoint Presentation</vt:lpstr>
      <vt:lpstr>Regional Strategies for Leveraging Systems and Funding </vt:lpstr>
      <vt:lpstr>Who is the San Diego Workforce Partnership (SDWP)</vt:lpstr>
      <vt:lpstr>WIOA Title I Adult, Dislocated Worker and Youth Formula Programs -  San Diego County</vt:lpstr>
      <vt:lpstr>Leveraging Funding</vt:lpstr>
      <vt:lpstr>Collaboration between SDWP and County of San Diego, Health and Human Services Agency (HHSA)</vt:lpstr>
      <vt:lpstr>One Request for Proposal (RFP) = Collaboration</vt:lpstr>
      <vt:lpstr>Child Welfare Services + WIOA in San Diego</vt:lpstr>
      <vt:lpstr>Child Welfare + WIOA in San Diego</vt:lpstr>
      <vt:lpstr>YMCA Connections: Economic Stability &amp; Mobility</vt:lpstr>
      <vt:lpstr>YMCA Connections: Economic Stability &amp; Mobility</vt:lpstr>
      <vt:lpstr>YMCA Connections: Work Readiness Curriculum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261</cp:revision>
  <cp:lastPrinted>2018-05-14T21:57:52Z</cp:lastPrinted>
  <dcterms:created xsi:type="dcterms:W3CDTF">2017-06-21T17:13:53Z</dcterms:created>
  <dcterms:modified xsi:type="dcterms:W3CDTF">2018-05-22T15:08:22Z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