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theme/themeOverride3.xml" ContentType="application/vnd.openxmlformats-officedocument.themeOverride+xml"/>
  <Override PartName="/ppt/charts/chart14.xml" ContentType="application/vnd.openxmlformats-officedocument.drawingml.chart+xml"/>
  <Override PartName="/ppt/theme/themeOverride4.xml" ContentType="application/vnd.openxmlformats-officedocument.themeOverride+xml"/>
  <Override PartName="/ppt/charts/chart15.xml" ContentType="application/vnd.openxmlformats-officedocument.drawingml.chart+xml"/>
  <Override PartName="/ppt/theme/themeOverride5.xml" ContentType="application/vnd.openxmlformats-officedocument.themeOverride+xml"/>
  <Override PartName="/ppt/charts/chart16.xml" ContentType="application/vnd.openxmlformats-officedocument.drawingml.chart+xml"/>
  <Override PartName="/ppt/theme/themeOverride6.xml" ContentType="application/vnd.openxmlformats-officedocument.themeOverride+xml"/>
  <Override PartName="/ppt/charts/chart17.xml" ContentType="application/vnd.openxmlformats-officedocument.drawingml.chart+xml"/>
  <Override PartName="/ppt/theme/themeOverride7.xml" ContentType="application/vnd.openxmlformats-officedocument.themeOverride+xml"/>
  <Override PartName="/ppt/charts/chart18.xml" ContentType="application/vnd.openxmlformats-officedocument.drawingml.chart+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1" r:id="rId5"/>
  </p:sldMasterIdLst>
  <p:notesMasterIdLst>
    <p:notesMasterId r:id="rId80"/>
  </p:notesMasterIdLst>
  <p:handoutMasterIdLst>
    <p:handoutMasterId r:id="rId81"/>
  </p:handoutMasterIdLst>
  <p:sldIdLst>
    <p:sldId id="287" r:id="rId6"/>
    <p:sldId id="280" r:id="rId7"/>
    <p:sldId id="286" r:id="rId8"/>
    <p:sldId id="378" r:id="rId9"/>
    <p:sldId id="274" r:id="rId10"/>
    <p:sldId id="307" r:id="rId11"/>
    <p:sldId id="258" r:id="rId12"/>
    <p:sldId id="314" r:id="rId13"/>
    <p:sldId id="315" r:id="rId14"/>
    <p:sldId id="319" r:id="rId15"/>
    <p:sldId id="382" r:id="rId16"/>
    <p:sldId id="383" r:id="rId17"/>
    <p:sldId id="384" r:id="rId18"/>
    <p:sldId id="312" r:id="rId19"/>
    <p:sldId id="391" r:id="rId20"/>
    <p:sldId id="320" r:id="rId21"/>
    <p:sldId id="317" r:id="rId22"/>
    <p:sldId id="324" r:id="rId23"/>
    <p:sldId id="325" r:id="rId24"/>
    <p:sldId id="323" r:id="rId25"/>
    <p:sldId id="321" r:id="rId26"/>
    <p:sldId id="326" r:id="rId27"/>
    <p:sldId id="318" r:id="rId28"/>
    <p:sldId id="328" r:id="rId29"/>
    <p:sldId id="293" r:id="rId30"/>
    <p:sldId id="357" r:id="rId31"/>
    <p:sldId id="358" r:id="rId32"/>
    <p:sldId id="394" r:id="rId33"/>
    <p:sldId id="395" r:id="rId34"/>
    <p:sldId id="361" r:id="rId35"/>
    <p:sldId id="362" r:id="rId36"/>
    <p:sldId id="365" r:id="rId37"/>
    <p:sldId id="366" r:id="rId38"/>
    <p:sldId id="367" r:id="rId39"/>
    <p:sldId id="368" r:id="rId40"/>
    <p:sldId id="369" r:id="rId41"/>
    <p:sldId id="370" r:id="rId42"/>
    <p:sldId id="371" r:id="rId43"/>
    <p:sldId id="372" r:id="rId44"/>
    <p:sldId id="373" r:id="rId45"/>
    <p:sldId id="374" r:id="rId46"/>
    <p:sldId id="390" r:id="rId47"/>
    <p:sldId id="377" r:id="rId48"/>
    <p:sldId id="387" r:id="rId49"/>
    <p:sldId id="388" r:id="rId50"/>
    <p:sldId id="308" r:id="rId51"/>
    <p:sldId id="292" r:id="rId52"/>
    <p:sldId id="305" r:id="rId53"/>
    <p:sldId id="335" r:id="rId54"/>
    <p:sldId id="337" r:id="rId55"/>
    <p:sldId id="311" r:id="rId56"/>
    <p:sldId id="332" r:id="rId57"/>
    <p:sldId id="338" r:id="rId58"/>
    <p:sldId id="333" r:id="rId59"/>
    <p:sldId id="340" r:id="rId60"/>
    <p:sldId id="339" r:id="rId61"/>
    <p:sldId id="341" r:id="rId62"/>
    <p:sldId id="344" r:id="rId63"/>
    <p:sldId id="345" r:id="rId64"/>
    <p:sldId id="346" r:id="rId65"/>
    <p:sldId id="389" r:id="rId66"/>
    <p:sldId id="348" r:id="rId67"/>
    <p:sldId id="349" r:id="rId68"/>
    <p:sldId id="350" r:id="rId69"/>
    <p:sldId id="351" r:id="rId70"/>
    <p:sldId id="352" r:id="rId71"/>
    <p:sldId id="353" r:id="rId72"/>
    <p:sldId id="354" r:id="rId73"/>
    <p:sldId id="355" r:id="rId74"/>
    <p:sldId id="281" r:id="rId75"/>
    <p:sldId id="275" r:id="rId76"/>
    <p:sldId id="304" r:id="rId77"/>
    <p:sldId id="393" r:id="rId78"/>
    <p:sldId id="282" r:id="rId79"/>
  </p:sldIdLst>
  <p:sldSz cx="9144000" cy="6858000" type="screen4x3"/>
  <p:notesSz cx="7010400" cy="9296400"/>
  <p:custDataLst>
    <p:tags r:id="rId8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24" autoAdjust="0"/>
    <p:restoredTop sz="94660"/>
  </p:normalViewPr>
  <p:slideViewPr>
    <p:cSldViewPr snapToGrid="0">
      <p:cViewPr varScale="1">
        <p:scale>
          <a:sx n="88" d="100"/>
          <a:sy n="88" d="100"/>
        </p:scale>
        <p:origin x="1090" y="77"/>
      </p:cViewPr>
      <p:guideLst>
        <p:guide orient="horz" pos="2160"/>
        <p:guide pos="2880"/>
      </p:guideLst>
    </p:cSldViewPr>
  </p:slideViewPr>
  <p:notesTextViewPr>
    <p:cViewPr>
      <p:scale>
        <a:sx n="1" d="1"/>
        <a:sy n="1" d="1"/>
      </p:scale>
      <p:origin x="0" y="0"/>
    </p:cViewPr>
  </p:notesTextViewPr>
  <p:sorterViewPr>
    <p:cViewPr>
      <p:scale>
        <a:sx n="100" d="100"/>
        <a:sy n="100" d="100"/>
      </p:scale>
      <p:origin x="0" y="-15000"/>
    </p:cViewPr>
  </p:sorterViewPr>
  <p:notesViewPr>
    <p:cSldViewPr snapToGrid="0">
      <p:cViewPr varScale="1">
        <p:scale>
          <a:sx n="86" d="100"/>
          <a:sy n="86" d="100"/>
        </p:scale>
        <p:origin x="297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gs" Target="tags/tag1.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5.xml"/></Relationships>
</file>

<file path=ppt/charts/_rels/chart16.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1-3A55-49E9-89DF-91996141D5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A55-49E9-89DF-91996141D56C}"/>
              </c:ext>
            </c:extLst>
          </c:dPt>
          <c:dLbls>
            <c:dLbl>
              <c:idx val="0"/>
              <c:layout>
                <c:manualLayout>
                  <c:x val="0.13859940814171137"/>
                  <c:y val="0.1097594196074328"/>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D459D64-8323-4566-B52C-23C48E6AAE6B}" type="CELLRANGE">
                      <a:rPr lang="en-US" sz="1800" b="1" baseline="0" smtClean="0">
                        <a:solidFill>
                          <a:schemeClr val="tx1"/>
                        </a:solidFill>
                      </a:rPr>
                      <a:pPr>
                        <a:defRPr sz="1800" b="1">
                          <a:solidFill>
                            <a:schemeClr val="tx1"/>
                          </a:solidFill>
                        </a:defRPr>
                      </a:pPr>
                      <a:t>[CELLRANGE]</a:t>
                    </a:fld>
                    <a:r>
                      <a:rPr lang="en-US" sz="1800" b="1" baseline="0" dirty="0">
                        <a:solidFill>
                          <a:schemeClr val="tx1"/>
                        </a:solidFill>
                      </a:rPr>
                      <a:t>; </a:t>
                    </a:r>
                    <a:fld id="{BD3F6073-862A-4774-B4A7-684010F53187}" type="VALUE">
                      <a:rPr lang="en-US" sz="1800" b="1" baseline="0" dirty="0">
                        <a:solidFill>
                          <a:schemeClr val="tx1"/>
                        </a:solidFill>
                      </a:rPr>
                      <a:pPr>
                        <a:defRPr sz="1800" b="1">
                          <a:solidFill>
                            <a:schemeClr val="tx1"/>
                          </a:solidFill>
                        </a:defRPr>
                      </a:pPr>
                      <a:t>[VALUE]</a:t>
                    </a:fld>
                    <a:endParaRPr lang="en-US" sz="1800" b="1"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A55-49E9-89DF-91996141D56C}"/>
                </c:ext>
              </c:extLst>
            </c:dLbl>
            <c:dLbl>
              <c:idx val="1"/>
              <c:layout>
                <c:manualLayout>
                  <c:x val="0.10270247095607073"/>
                  <c:y val="-0.2627444825210802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4A5BF42-C53E-4BDE-BC7E-DCE4DE8A1AD6}" type="CELLRANGE">
                      <a:rPr lang="en-US" sz="1800" b="1" baseline="0" smtClean="0">
                        <a:solidFill>
                          <a:schemeClr val="tx1"/>
                        </a:solidFill>
                      </a:rPr>
                      <a:pPr>
                        <a:defRPr sz="1800" b="1">
                          <a:solidFill>
                            <a:schemeClr val="tx1"/>
                          </a:solidFill>
                        </a:defRPr>
                      </a:pPr>
                      <a:t>[CELLRANGE]</a:t>
                    </a:fld>
                    <a:r>
                      <a:rPr lang="en-US" sz="1800" b="1" baseline="0" dirty="0">
                        <a:solidFill>
                          <a:schemeClr val="tx1"/>
                        </a:solidFill>
                      </a:rPr>
                      <a:t>; </a:t>
                    </a:r>
                    <a:fld id="{9837B0AA-F7C3-4FD2-BA99-C2B87EA25478}" type="VALUE">
                      <a:rPr lang="en-US" sz="1800" b="1" baseline="0" dirty="0">
                        <a:solidFill>
                          <a:schemeClr val="tx1"/>
                        </a:solidFill>
                      </a:rPr>
                      <a:pPr>
                        <a:defRPr sz="1800" b="1">
                          <a:solidFill>
                            <a:schemeClr val="tx1"/>
                          </a:solidFill>
                        </a:defRPr>
                      </a:pPr>
                      <a:t>[VALUE]</a:t>
                    </a:fld>
                    <a:endParaRPr lang="en-US" sz="1800" b="1" baseline="0"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A55-49E9-89DF-91996141D56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Sheet1!$B$6:$C$6</c:f>
              <c:strCache>
                <c:ptCount val="2"/>
                <c:pt idx="0">
                  <c:v>With disabilities</c:v>
                </c:pt>
                <c:pt idx="1">
                  <c:v>Without disabilities</c:v>
                </c:pt>
              </c:strCache>
            </c:strRef>
          </c:cat>
          <c:val>
            <c:numRef>
              <c:f>Sheet1!$B$7:$C$7</c:f>
              <c:numCache>
                <c:formatCode>0.0%</c:formatCode>
                <c:ptCount val="2"/>
                <c:pt idx="0">
                  <c:v>0.106</c:v>
                </c:pt>
                <c:pt idx="1">
                  <c:v>0.89400000000000002</c:v>
                </c:pt>
              </c:numCache>
            </c:numRef>
          </c:val>
          <c:extLst>
            <c:ext xmlns:c15="http://schemas.microsoft.com/office/drawing/2012/chart" uri="{02D57815-91ED-43cb-92C2-25804820EDAC}">
              <c15:datalabelsRange>
                <c15:f>Sheet1!$B$8:$C$8</c15:f>
                <c15:dlblRangeCache>
                  <c:ptCount val="2"/>
                  <c:pt idx="0">
                    <c:v>20,761,092</c:v>
                  </c:pt>
                  <c:pt idx="1">
                    <c:v>176,005,194</c:v>
                  </c:pt>
                </c15:dlblRangeCache>
              </c15:datalabelsRange>
            </c:ext>
            <c:ext xmlns:c16="http://schemas.microsoft.com/office/drawing/2014/chart" uri="{C3380CC4-5D6E-409C-BE32-E72D297353CC}">
              <c16:uniqueId val="{00000004-3A55-49E9-89DF-91996141D56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lumMod val="75000"/>
                  </a:schemeClr>
                </a:solidFill>
                <a:latin typeface="+mn-lt"/>
                <a:ea typeface="+mn-ea"/>
                <a:cs typeface="+mn-cs"/>
              </a:defRPr>
            </a:pPr>
            <a:r>
              <a:rPr lang="en-US" dirty="0">
                <a:solidFill>
                  <a:schemeClr val="accent1">
                    <a:lumMod val="75000"/>
                  </a:schemeClr>
                </a:solidFill>
              </a:rPr>
              <a:t>Cognitive  Disability</a:t>
            </a:r>
          </a:p>
        </c:rich>
      </c:tx>
      <c:layout>
        <c:manualLayout>
          <c:xMode val="edge"/>
          <c:yMode val="edge"/>
          <c:x val="0.14347073282506353"/>
          <c:y val="3.703703703703703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accent1">
                  <a:lumMod val="7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Sheet1!$B$15:$B$19</c:f>
              <c:strCache>
                <c:ptCount val="5"/>
                <c:pt idx="0">
                  <c:v> 5-15</c:v>
                </c:pt>
                <c:pt idx="1">
                  <c:v>16-20</c:v>
                </c:pt>
                <c:pt idx="2">
                  <c:v>21-64</c:v>
                </c:pt>
                <c:pt idx="3">
                  <c:v>65-74</c:v>
                </c:pt>
                <c:pt idx="4">
                  <c:v>75+</c:v>
                </c:pt>
              </c:strCache>
            </c:strRef>
          </c:cat>
          <c:val>
            <c:numRef>
              <c:f>Sheet1!$E$15:$E$19</c:f>
              <c:numCache>
                <c:formatCode>0%</c:formatCode>
                <c:ptCount val="5"/>
                <c:pt idx="0">
                  <c:v>4.2000000000000003E-2</c:v>
                </c:pt>
                <c:pt idx="1">
                  <c:v>4.2999999999999997E-2</c:v>
                </c:pt>
                <c:pt idx="2">
                  <c:v>4.5999999999999999E-2</c:v>
                </c:pt>
                <c:pt idx="3">
                  <c:v>5.4000000000000006E-2</c:v>
                </c:pt>
                <c:pt idx="4">
                  <c:v>0.13900000000000001</c:v>
                </c:pt>
              </c:numCache>
            </c:numRef>
          </c:val>
          <c:extLst>
            <c:ext xmlns:c16="http://schemas.microsoft.com/office/drawing/2014/chart" uri="{C3380CC4-5D6E-409C-BE32-E72D297353CC}">
              <c16:uniqueId val="{00000000-37E0-4E95-8D13-B931D356833A}"/>
            </c:ext>
          </c:extLst>
        </c:ser>
        <c:dLbls>
          <c:showLegendKey val="0"/>
          <c:showVal val="0"/>
          <c:showCatName val="0"/>
          <c:showSerName val="0"/>
          <c:showPercent val="0"/>
          <c:showBubbleSize val="0"/>
        </c:dLbls>
        <c:gapWidth val="100"/>
        <c:overlap val="-27"/>
        <c:axId val="458861312"/>
        <c:axId val="458861968"/>
      </c:barChart>
      <c:catAx>
        <c:axId val="45886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861968"/>
        <c:crosses val="autoZero"/>
        <c:auto val="1"/>
        <c:lblAlgn val="ctr"/>
        <c:lblOffset val="100"/>
        <c:noMultiLvlLbl val="0"/>
      </c:catAx>
      <c:valAx>
        <c:axId val="458861968"/>
        <c:scaling>
          <c:orientation val="minMax"/>
          <c:max val="0.30000000000000004"/>
        </c:scaling>
        <c:delete val="1"/>
        <c:axPos val="l"/>
        <c:numFmt formatCode="0%" sourceLinked="1"/>
        <c:majorTickMark val="none"/>
        <c:minorTickMark val="none"/>
        <c:tickLblPos val="nextTo"/>
        <c:crossAx val="458861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lumMod val="75000"/>
                  </a:schemeClr>
                </a:solidFill>
                <a:latin typeface="+mn-lt"/>
                <a:ea typeface="+mn-ea"/>
                <a:cs typeface="+mn-cs"/>
              </a:defRPr>
            </a:pPr>
            <a:r>
              <a:rPr lang="en-US" dirty="0">
                <a:solidFill>
                  <a:schemeClr val="accent1">
                    <a:lumMod val="75000"/>
                  </a:schemeClr>
                </a:solidFill>
              </a:rPr>
              <a:t>Self-Care Disability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lumMod val="7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Sheet1!$B$29:$B$33</c:f>
              <c:strCache>
                <c:ptCount val="5"/>
                <c:pt idx="0">
                  <c:v> 5-15</c:v>
                </c:pt>
                <c:pt idx="1">
                  <c:v>16-20</c:v>
                </c:pt>
                <c:pt idx="2">
                  <c:v>21-64</c:v>
                </c:pt>
                <c:pt idx="3">
                  <c:v>65-74</c:v>
                </c:pt>
                <c:pt idx="4">
                  <c:v>75+</c:v>
                </c:pt>
              </c:strCache>
            </c:strRef>
          </c:cat>
          <c:val>
            <c:numRef>
              <c:f>Sheet1!$E$29:$E$33</c:f>
              <c:numCache>
                <c:formatCode>0%</c:formatCode>
                <c:ptCount val="5"/>
                <c:pt idx="0">
                  <c:v>1.1000000000000001E-2</c:v>
                </c:pt>
                <c:pt idx="1">
                  <c:v>8.0000000000000002E-3</c:v>
                </c:pt>
                <c:pt idx="2">
                  <c:v>1.9E-2</c:v>
                </c:pt>
                <c:pt idx="3">
                  <c:v>4.4000000000000004E-2</c:v>
                </c:pt>
                <c:pt idx="4">
                  <c:v>0.13600000000000001</c:v>
                </c:pt>
              </c:numCache>
            </c:numRef>
          </c:val>
          <c:extLst>
            <c:ext xmlns:c16="http://schemas.microsoft.com/office/drawing/2014/chart" uri="{C3380CC4-5D6E-409C-BE32-E72D297353CC}">
              <c16:uniqueId val="{00000000-F7B7-4EC2-89CD-F2D7CD8F04AC}"/>
            </c:ext>
          </c:extLst>
        </c:ser>
        <c:dLbls>
          <c:showLegendKey val="0"/>
          <c:showVal val="0"/>
          <c:showCatName val="0"/>
          <c:showSerName val="0"/>
          <c:showPercent val="0"/>
          <c:showBubbleSize val="0"/>
        </c:dLbls>
        <c:gapWidth val="100"/>
        <c:overlap val="-27"/>
        <c:axId val="458861312"/>
        <c:axId val="458861968"/>
      </c:barChart>
      <c:catAx>
        <c:axId val="45886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861968"/>
        <c:crosses val="autoZero"/>
        <c:auto val="1"/>
        <c:lblAlgn val="ctr"/>
        <c:lblOffset val="100"/>
        <c:noMultiLvlLbl val="0"/>
      </c:catAx>
      <c:valAx>
        <c:axId val="458861968"/>
        <c:scaling>
          <c:orientation val="minMax"/>
          <c:max val="0.30000000000000004"/>
        </c:scaling>
        <c:delete val="1"/>
        <c:axPos val="l"/>
        <c:numFmt formatCode="0%" sourceLinked="1"/>
        <c:majorTickMark val="none"/>
        <c:minorTickMark val="none"/>
        <c:tickLblPos val="nextTo"/>
        <c:crossAx val="458861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lumMod val="75000"/>
                  </a:schemeClr>
                </a:solidFill>
                <a:latin typeface="+mn-lt"/>
                <a:ea typeface="+mn-ea"/>
                <a:cs typeface="+mn-cs"/>
              </a:defRPr>
            </a:pPr>
            <a:r>
              <a:rPr lang="en-US">
                <a:solidFill>
                  <a:schemeClr val="accent1">
                    <a:lumMod val="75000"/>
                  </a:schemeClr>
                </a:solidFill>
              </a:rPr>
              <a:t>Independent Living   Disability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lumMod val="7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Sheet1!$B$25:$B$28</c:f>
              <c:strCache>
                <c:ptCount val="4"/>
                <c:pt idx="0">
                  <c:v>16-20</c:v>
                </c:pt>
                <c:pt idx="1">
                  <c:v>21-64</c:v>
                </c:pt>
                <c:pt idx="2">
                  <c:v>65-74</c:v>
                </c:pt>
                <c:pt idx="3">
                  <c:v>75+</c:v>
                </c:pt>
              </c:strCache>
            </c:strRef>
          </c:cat>
          <c:val>
            <c:numRef>
              <c:f>Sheet1!$E$25:$E$28</c:f>
              <c:numCache>
                <c:formatCode>0%</c:formatCode>
                <c:ptCount val="4"/>
                <c:pt idx="0">
                  <c:v>2.3E-2</c:v>
                </c:pt>
                <c:pt idx="1">
                  <c:v>3.9E-2</c:v>
                </c:pt>
                <c:pt idx="2">
                  <c:v>7.5999999999999998E-2</c:v>
                </c:pt>
                <c:pt idx="3">
                  <c:v>0.249</c:v>
                </c:pt>
              </c:numCache>
            </c:numRef>
          </c:val>
          <c:extLst>
            <c:ext xmlns:c16="http://schemas.microsoft.com/office/drawing/2014/chart" uri="{C3380CC4-5D6E-409C-BE32-E72D297353CC}">
              <c16:uniqueId val="{00000000-68A4-4A6F-B467-896BEAB7A817}"/>
            </c:ext>
          </c:extLst>
        </c:ser>
        <c:dLbls>
          <c:showLegendKey val="0"/>
          <c:showVal val="0"/>
          <c:showCatName val="0"/>
          <c:showSerName val="0"/>
          <c:showPercent val="0"/>
          <c:showBubbleSize val="0"/>
        </c:dLbls>
        <c:gapWidth val="100"/>
        <c:overlap val="-27"/>
        <c:axId val="458861312"/>
        <c:axId val="458861968"/>
      </c:barChart>
      <c:catAx>
        <c:axId val="45886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861968"/>
        <c:crosses val="autoZero"/>
        <c:auto val="1"/>
        <c:lblAlgn val="ctr"/>
        <c:lblOffset val="100"/>
        <c:noMultiLvlLbl val="0"/>
      </c:catAx>
      <c:valAx>
        <c:axId val="458861968"/>
        <c:scaling>
          <c:orientation val="minMax"/>
        </c:scaling>
        <c:delete val="1"/>
        <c:axPos val="l"/>
        <c:numFmt formatCode="0%" sourceLinked="1"/>
        <c:majorTickMark val="none"/>
        <c:minorTickMark val="none"/>
        <c:tickLblPos val="nextTo"/>
        <c:crossAx val="45886131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view3D>
      <c:rotX val="75"/>
      <c:rotY val="0"/>
      <c:rAngAx val="0"/>
    </c:view3D>
    <c:floor>
      <c:thickness val="0"/>
    </c:floor>
    <c:sideWall>
      <c:thickness val="0"/>
    </c:sideWall>
    <c:backWall>
      <c:thickness val="0"/>
    </c:backWall>
    <c:plotArea>
      <c:layout>
        <c:manualLayout>
          <c:layoutTarget val="inner"/>
          <c:xMode val="edge"/>
          <c:yMode val="edge"/>
          <c:x val="0.2704146448242144"/>
          <c:y val="9.5809056621051158E-2"/>
          <c:w val="0.54573412698412693"/>
          <c:h val="0.88888896597176459"/>
        </c:manualLayout>
      </c:layout>
      <c:pie3DChart>
        <c:varyColors val="1"/>
        <c:ser>
          <c:idx val="0"/>
          <c:order val="0"/>
          <c:tx>
            <c:strRef>
              <c:f>Vets!$B$13:$B$14</c:f>
              <c:strCache>
                <c:ptCount val="2"/>
                <c:pt idx="0">
                  <c:v>Has a service-connected disability rating (0-100%)</c:v>
                </c:pt>
                <c:pt idx="1">
                  <c:v>No service connected disability</c:v>
                </c:pt>
              </c:strCache>
            </c:strRef>
          </c:tx>
          <c:explosion val="12"/>
          <c:dPt>
            <c:idx val="0"/>
            <c:bubble3D val="0"/>
            <c:spPr>
              <a:solidFill>
                <a:schemeClr val="accent2"/>
              </a:solidFill>
            </c:spPr>
            <c:extLst>
              <c:ext xmlns:c16="http://schemas.microsoft.com/office/drawing/2014/chart" uri="{C3380CC4-5D6E-409C-BE32-E72D297353CC}">
                <c16:uniqueId val="{00000001-3B18-4F5C-814B-497C0DE540B4}"/>
              </c:ext>
            </c:extLst>
          </c:dPt>
          <c:dPt>
            <c:idx val="1"/>
            <c:bubble3D val="0"/>
            <c:spPr>
              <a:solidFill>
                <a:schemeClr val="accent1"/>
              </a:solidFill>
            </c:spPr>
            <c:extLst>
              <c:ext xmlns:c16="http://schemas.microsoft.com/office/drawing/2014/chart" uri="{C3380CC4-5D6E-409C-BE32-E72D297353CC}">
                <c16:uniqueId val="{00000003-3B18-4F5C-814B-497C0DE540B4}"/>
              </c:ext>
            </c:extLst>
          </c:dPt>
          <c:dLbls>
            <c:dLbl>
              <c:idx val="0"/>
              <c:layout>
                <c:manualLayout>
                  <c:x val="7.3870132539034308E-2"/>
                  <c:y val="3.7021326612355826E-2"/>
                </c:manualLayout>
              </c:layout>
              <c:tx>
                <c:rich>
                  <a:bodyPr/>
                  <a:lstStyle/>
                  <a:p>
                    <a:pPr>
                      <a:defRPr sz="2400" b="1">
                        <a:solidFill>
                          <a:srgbClr val="002060"/>
                        </a:solidFill>
                      </a:defRPr>
                    </a:pPr>
                    <a:r>
                      <a:rPr lang="en-US" sz="2400" b="1" dirty="0">
                        <a:solidFill>
                          <a:srgbClr val="002060"/>
                        </a:solidFill>
                      </a:rPr>
                      <a:t>25%,</a:t>
                    </a:r>
                  </a:p>
                  <a:p>
                    <a:pPr>
                      <a:defRPr sz="2400" b="1">
                        <a:solidFill>
                          <a:srgbClr val="002060"/>
                        </a:solidFill>
                      </a:defRPr>
                    </a:pPr>
                    <a:r>
                      <a:rPr lang="en-US" sz="2400" b="1" dirty="0">
                        <a:solidFill>
                          <a:srgbClr val="002060"/>
                        </a:solidFill>
                      </a:rPr>
                      <a:t>2.3 Million</a:t>
                    </a:r>
                    <a:endParaRPr lang="en-US" b="1" dirty="0">
                      <a:solidFill>
                        <a:srgbClr val="002060"/>
                      </a:solidFill>
                    </a:endParaRPr>
                  </a:p>
                </c:rich>
              </c:tx>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18-4F5C-814B-497C0DE540B4}"/>
                </c:ext>
              </c:extLst>
            </c:dLbl>
            <c:dLbl>
              <c:idx val="1"/>
              <c:delete val="1"/>
              <c:extLst>
                <c:ext xmlns:c15="http://schemas.microsoft.com/office/drawing/2012/chart" uri="{CE6537A1-D6FC-4f65-9D91-7224C49458BB}"/>
                <c:ext xmlns:c16="http://schemas.microsoft.com/office/drawing/2014/chart" uri="{C3380CC4-5D6E-409C-BE32-E72D297353CC}">
                  <c16:uniqueId val="{00000003-3B18-4F5C-814B-497C0DE540B4}"/>
                </c:ext>
              </c:extLst>
            </c:dLbl>
            <c:spPr>
              <a:noFill/>
              <a:ln>
                <a:noFill/>
              </a:ln>
              <a:effectLst/>
            </c:spPr>
            <c:txPr>
              <a:bodyPr/>
              <a:lstStyle/>
              <a:p>
                <a:pPr>
                  <a:defRPr sz="24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val>
            <c:numRef>
              <c:f>Vets!$C$13:$C$14</c:f>
              <c:numCache>
                <c:formatCode>0.0%</c:formatCode>
                <c:ptCount val="2"/>
                <c:pt idx="0">
                  <c:v>0.251</c:v>
                </c:pt>
                <c:pt idx="1">
                  <c:v>0.749</c:v>
                </c:pt>
              </c:numCache>
            </c:numRef>
          </c:val>
          <c:extLst>
            <c:ext xmlns:c16="http://schemas.microsoft.com/office/drawing/2014/chart" uri="{C3380CC4-5D6E-409C-BE32-E72D297353CC}">
              <c16:uniqueId val="{00000004-3B18-4F5C-814B-497C0DE540B4}"/>
            </c:ext>
          </c:extLst>
        </c:ser>
        <c:dLbls>
          <c:showLegendKey val="0"/>
          <c:showVal val="0"/>
          <c:showCatName val="0"/>
          <c:showSerName val="0"/>
          <c:showPercent val="0"/>
          <c:showBubbleSize val="0"/>
          <c:showLeaderLines val="1"/>
        </c:dLbls>
      </c:pie3DChart>
      <c:spPr>
        <a:noFill/>
        <a:ln w="25400">
          <a:noFill/>
        </a:ln>
      </c:spPr>
    </c:plotArea>
    <c:plotVisOnly val="1"/>
    <c:dispBlanksAs val="zero"/>
    <c:showDLblsOverMax val="0"/>
  </c:chart>
  <c:spPr>
    <a:noFill/>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706228149441659E-2"/>
          <c:y val="2.1882583842376784E-3"/>
          <c:w val="0.89602436865819812"/>
          <c:h val="0.79260780287474331"/>
        </c:manualLayout>
      </c:layout>
      <c:barChart>
        <c:barDir val="col"/>
        <c:grouping val="clustered"/>
        <c:varyColors val="0"/>
        <c:ser>
          <c:idx val="0"/>
          <c:order val="0"/>
          <c:invertIfNegative val="0"/>
          <c:dLbls>
            <c:spPr>
              <a:noFill/>
              <a:ln w="25400">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Employment!$C$6:$C$11</c:f>
              <c:strCache>
                <c:ptCount val="6"/>
                <c:pt idx="0">
                  <c:v>Visual</c:v>
                </c:pt>
                <c:pt idx="1">
                  <c:v>Hearing</c:v>
                </c:pt>
                <c:pt idx="2">
                  <c:v>Ambulatory</c:v>
                </c:pt>
                <c:pt idx="3">
                  <c:v>Cognitive</c:v>
                </c:pt>
                <c:pt idx="4">
                  <c:v>Self-Care</c:v>
                </c:pt>
                <c:pt idx="5">
                  <c:v>Independent Living</c:v>
                </c:pt>
              </c:strCache>
            </c:strRef>
          </c:cat>
          <c:val>
            <c:numRef>
              <c:f>Employment!$D$6:$D$11</c:f>
              <c:numCache>
                <c:formatCode>0.0</c:formatCode>
                <c:ptCount val="6"/>
                <c:pt idx="0">
                  <c:v>43.7</c:v>
                </c:pt>
                <c:pt idx="1">
                  <c:v>52.1</c:v>
                </c:pt>
                <c:pt idx="2">
                  <c:v>24.9</c:v>
                </c:pt>
                <c:pt idx="3">
                  <c:v>26.4</c:v>
                </c:pt>
                <c:pt idx="4">
                  <c:v>15.4</c:v>
                </c:pt>
                <c:pt idx="5">
                  <c:v>17.100000000000001</c:v>
                </c:pt>
              </c:numCache>
            </c:numRef>
          </c:val>
          <c:extLst>
            <c:ext xmlns:c16="http://schemas.microsoft.com/office/drawing/2014/chart" uri="{C3380CC4-5D6E-409C-BE32-E72D297353CC}">
              <c16:uniqueId val="{00000000-302C-4EE8-8CFC-31601A3CD384}"/>
            </c:ext>
          </c:extLst>
        </c:ser>
        <c:dLbls>
          <c:showLegendKey val="0"/>
          <c:showVal val="0"/>
          <c:showCatName val="0"/>
          <c:showSerName val="0"/>
          <c:showPercent val="0"/>
          <c:showBubbleSize val="0"/>
        </c:dLbls>
        <c:gapWidth val="50"/>
        <c:axId val="447807352"/>
        <c:axId val="447807744"/>
      </c:barChart>
      <c:catAx>
        <c:axId val="447807352"/>
        <c:scaling>
          <c:orientation val="minMax"/>
        </c:scaling>
        <c:delete val="0"/>
        <c:axPos val="b"/>
        <c:numFmt formatCode="General" sourceLinked="1"/>
        <c:majorTickMark val="out"/>
        <c:minorTickMark val="none"/>
        <c:tickLblPos val="nextTo"/>
        <c:txPr>
          <a:bodyPr rot="0" vert="horz"/>
          <a:lstStyle/>
          <a:p>
            <a:pPr>
              <a:defRPr sz="1800" b="1" i="0" u="none" strike="noStrike" baseline="0">
                <a:solidFill>
                  <a:srgbClr val="000000"/>
                </a:solidFill>
                <a:latin typeface="Calibri"/>
                <a:ea typeface="Calibri"/>
                <a:cs typeface="Calibri"/>
              </a:defRPr>
            </a:pPr>
            <a:endParaRPr lang="en-US"/>
          </a:p>
        </c:txPr>
        <c:crossAx val="447807744"/>
        <c:crosses val="autoZero"/>
        <c:auto val="1"/>
        <c:lblAlgn val="ctr"/>
        <c:lblOffset val="100"/>
        <c:noMultiLvlLbl val="0"/>
      </c:catAx>
      <c:valAx>
        <c:axId val="447807744"/>
        <c:scaling>
          <c:orientation val="minMax"/>
        </c:scaling>
        <c:delete val="1"/>
        <c:axPos val="l"/>
        <c:numFmt formatCode="0.0" sourceLinked="1"/>
        <c:majorTickMark val="out"/>
        <c:minorTickMark val="none"/>
        <c:tickLblPos val="nextTo"/>
        <c:crossAx val="447807352"/>
        <c:crosses val="autoZero"/>
        <c:crossBetween val="between"/>
      </c:valAx>
    </c:plotArea>
    <c:plotVisOnly val="1"/>
    <c:dispBlanksAs val="gap"/>
    <c:showDLblsOverMax val="0"/>
  </c:chart>
  <c:spPr>
    <a:ln>
      <a:noFill/>
    </a:ln>
  </c:spPr>
  <c:txPr>
    <a:bodyPr/>
    <a:lstStyle/>
    <a:p>
      <a:pPr>
        <a:defRPr sz="1500" b="1" i="0" u="none" strike="noStrike" baseline="0">
          <a:solidFill>
            <a:srgbClr val="000000"/>
          </a:solidFill>
          <a:latin typeface="Calibri"/>
          <a:ea typeface="Calibri"/>
          <a:cs typeface="Calibri"/>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2753627639744997E-2"/>
          <c:y val="5.5546557479743304E-2"/>
          <c:w val="0.89602436865819812"/>
          <c:h val="0.79260780287474331"/>
        </c:manualLayout>
      </c:layout>
      <c:barChart>
        <c:barDir val="col"/>
        <c:grouping val="clustered"/>
        <c:varyColors val="0"/>
        <c:ser>
          <c:idx val="0"/>
          <c:order val="0"/>
          <c:invertIfNegative val="0"/>
          <c:dLbls>
            <c:dLbl>
              <c:idx val="1"/>
              <c:layout>
                <c:manualLayout>
                  <c:x val="-2.7934438972468236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F8-4507-AD39-80936B4F5464}"/>
                </c:ext>
              </c:extLst>
            </c:dLbl>
            <c:spPr>
              <a:noFill/>
              <a:ln w="25400">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Employment!$C$6:$C$11</c:f>
              <c:strCache>
                <c:ptCount val="6"/>
                <c:pt idx="0">
                  <c:v>Visual</c:v>
                </c:pt>
                <c:pt idx="1">
                  <c:v>Hearing</c:v>
                </c:pt>
                <c:pt idx="2">
                  <c:v>Ambulatory</c:v>
                </c:pt>
                <c:pt idx="3">
                  <c:v>Cognitive</c:v>
                </c:pt>
                <c:pt idx="4">
                  <c:v>Self-Care</c:v>
                </c:pt>
                <c:pt idx="5">
                  <c:v>Independent Living</c:v>
                </c:pt>
              </c:strCache>
            </c:strRef>
          </c:cat>
          <c:val>
            <c:numRef>
              <c:f>Employment!$D$6:$D$11</c:f>
              <c:numCache>
                <c:formatCode>General</c:formatCode>
                <c:ptCount val="6"/>
                <c:pt idx="0">
                  <c:v>29.5</c:v>
                </c:pt>
                <c:pt idx="1">
                  <c:v>37.9</c:v>
                </c:pt>
                <c:pt idx="2">
                  <c:v>15.4</c:v>
                </c:pt>
                <c:pt idx="3">
                  <c:v>13.4</c:v>
                </c:pt>
                <c:pt idx="4">
                  <c:v>8.6999999999999993</c:v>
                </c:pt>
                <c:pt idx="5">
                  <c:v>8</c:v>
                </c:pt>
              </c:numCache>
            </c:numRef>
          </c:val>
          <c:extLst>
            <c:ext xmlns:c16="http://schemas.microsoft.com/office/drawing/2014/chart" uri="{C3380CC4-5D6E-409C-BE32-E72D297353CC}">
              <c16:uniqueId val="{00000000-302C-4EE8-8CFC-31601A3CD384}"/>
            </c:ext>
          </c:extLst>
        </c:ser>
        <c:dLbls>
          <c:showLegendKey val="0"/>
          <c:showVal val="0"/>
          <c:showCatName val="0"/>
          <c:showSerName val="0"/>
          <c:showPercent val="0"/>
          <c:showBubbleSize val="0"/>
        </c:dLbls>
        <c:gapWidth val="50"/>
        <c:axId val="447807352"/>
        <c:axId val="447807744"/>
      </c:barChart>
      <c:catAx>
        <c:axId val="447807352"/>
        <c:scaling>
          <c:orientation val="minMax"/>
        </c:scaling>
        <c:delete val="0"/>
        <c:axPos val="b"/>
        <c:numFmt formatCode="General" sourceLinked="1"/>
        <c:majorTickMark val="out"/>
        <c:minorTickMark val="none"/>
        <c:tickLblPos val="nextTo"/>
        <c:txPr>
          <a:bodyPr rot="0" vert="horz"/>
          <a:lstStyle/>
          <a:p>
            <a:pPr>
              <a:defRPr sz="1800" b="1" i="0" u="none" strike="noStrike" baseline="0">
                <a:solidFill>
                  <a:srgbClr val="000000"/>
                </a:solidFill>
                <a:latin typeface="Calibri"/>
                <a:ea typeface="Calibri"/>
                <a:cs typeface="Calibri"/>
              </a:defRPr>
            </a:pPr>
            <a:endParaRPr lang="en-US"/>
          </a:p>
        </c:txPr>
        <c:crossAx val="447807744"/>
        <c:crosses val="autoZero"/>
        <c:auto val="1"/>
        <c:lblAlgn val="ctr"/>
        <c:lblOffset val="100"/>
        <c:noMultiLvlLbl val="0"/>
      </c:catAx>
      <c:valAx>
        <c:axId val="447807744"/>
        <c:scaling>
          <c:orientation val="minMax"/>
        </c:scaling>
        <c:delete val="1"/>
        <c:axPos val="l"/>
        <c:numFmt formatCode="General" sourceLinked="1"/>
        <c:majorTickMark val="out"/>
        <c:minorTickMark val="none"/>
        <c:tickLblPos val="nextTo"/>
        <c:crossAx val="447807352"/>
        <c:crosses val="autoZero"/>
        <c:crossBetween val="between"/>
      </c:valAx>
    </c:plotArea>
    <c:plotVisOnly val="1"/>
    <c:dispBlanksAs val="gap"/>
    <c:showDLblsOverMax val="0"/>
  </c:chart>
  <c:spPr>
    <a:ln>
      <a:noFill/>
    </a:ln>
  </c:spPr>
  <c:txPr>
    <a:bodyPr/>
    <a:lstStyle/>
    <a:p>
      <a:pPr>
        <a:defRPr sz="1500" b="1" i="0" u="none" strike="noStrike" baseline="0">
          <a:solidFill>
            <a:srgbClr val="000000"/>
          </a:solidFill>
          <a:latin typeface="Calibri"/>
          <a:ea typeface="Calibri"/>
          <a:cs typeface="Calibri"/>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380819495954909E-2"/>
          <c:y val="3.3009598584038666E-2"/>
          <c:w val="0.90294117647058825"/>
          <c:h val="0.79223300970873789"/>
        </c:manualLayout>
      </c:layout>
      <c:barChart>
        <c:barDir val="col"/>
        <c:grouping val="clustered"/>
        <c:varyColors val="0"/>
        <c:ser>
          <c:idx val="0"/>
          <c:order val="0"/>
          <c:invertIfNegative val="0"/>
          <c:dPt>
            <c:idx val="0"/>
            <c:invertIfNegative val="0"/>
            <c:bubble3D val="0"/>
            <c:spPr>
              <a:solidFill>
                <a:srgbClr val="002C47">
                  <a:lumMod val="75000"/>
                  <a:lumOff val="25000"/>
                </a:srgbClr>
              </a:solidFill>
            </c:spPr>
            <c:extLst>
              <c:ext xmlns:c16="http://schemas.microsoft.com/office/drawing/2014/chart" uri="{C3380CC4-5D6E-409C-BE32-E72D297353CC}">
                <c16:uniqueId val="{00000001-64ED-4EC3-BC73-DF7C1C9FABF8}"/>
              </c:ext>
            </c:extLst>
          </c:dPt>
          <c:dPt>
            <c:idx val="1"/>
            <c:invertIfNegative val="0"/>
            <c:bubble3D val="0"/>
            <c:spPr>
              <a:solidFill>
                <a:srgbClr val="002C47">
                  <a:lumMod val="75000"/>
                  <a:lumOff val="25000"/>
                </a:srgbClr>
              </a:solidFill>
            </c:spPr>
            <c:extLst>
              <c:ext xmlns:c16="http://schemas.microsoft.com/office/drawing/2014/chart" uri="{C3380CC4-5D6E-409C-BE32-E72D297353CC}">
                <c16:uniqueId val="{00000003-64ED-4EC3-BC73-DF7C1C9FABF8}"/>
              </c:ext>
            </c:extLst>
          </c:dPt>
          <c:dLbls>
            <c:spPr>
              <a:noFill/>
              <a:ln w="25400">
                <a:noFill/>
              </a:ln>
            </c:spPr>
            <c:txPr>
              <a:bodyPr/>
              <a:lstStyle/>
              <a:p>
                <a:pPr>
                  <a:defRPr sz="18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PowerPoint]FTFY Earnings'!$C$25:$C$30</c:f>
              <c:strCache>
                <c:ptCount val="6"/>
                <c:pt idx="0">
                  <c:v>Visual</c:v>
                </c:pt>
                <c:pt idx="1">
                  <c:v>Hearing</c:v>
                </c:pt>
                <c:pt idx="2">
                  <c:v>Ambulatory</c:v>
                </c:pt>
                <c:pt idx="3">
                  <c:v>Cognitive</c:v>
                </c:pt>
                <c:pt idx="4">
                  <c:v>Self-Care</c:v>
                </c:pt>
                <c:pt idx="5">
                  <c:v>Independent Living</c:v>
                </c:pt>
              </c:strCache>
            </c:strRef>
          </c:cat>
          <c:val>
            <c:numRef>
              <c:f>'[Chart in Microsoft PowerPoint]FTFY Earnings'!$D$25:$D$30</c:f>
              <c:numCache>
                <c:formatCode>"$"#,##0_);[Red]\("$"#,##0\)</c:formatCode>
                <c:ptCount val="6"/>
                <c:pt idx="0">
                  <c:v>38500</c:v>
                </c:pt>
                <c:pt idx="1">
                  <c:v>46300</c:v>
                </c:pt>
                <c:pt idx="2">
                  <c:v>39300</c:v>
                </c:pt>
                <c:pt idx="3">
                  <c:v>35000</c:v>
                </c:pt>
                <c:pt idx="4">
                  <c:v>38300</c:v>
                </c:pt>
                <c:pt idx="5">
                  <c:v>35300</c:v>
                </c:pt>
              </c:numCache>
            </c:numRef>
          </c:val>
          <c:extLst>
            <c:ext xmlns:c16="http://schemas.microsoft.com/office/drawing/2014/chart" uri="{C3380CC4-5D6E-409C-BE32-E72D297353CC}">
              <c16:uniqueId val="{00000004-64ED-4EC3-BC73-DF7C1C9FABF8}"/>
            </c:ext>
          </c:extLst>
        </c:ser>
        <c:dLbls>
          <c:showLegendKey val="0"/>
          <c:showVal val="0"/>
          <c:showCatName val="0"/>
          <c:showSerName val="0"/>
          <c:showPercent val="0"/>
          <c:showBubbleSize val="0"/>
        </c:dLbls>
        <c:gapWidth val="50"/>
        <c:axId val="187912712"/>
        <c:axId val="187912320"/>
      </c:barChart>
      <c:catAx>
        <c:axId val="187912712"/>
        <c:scaling>
          <c:orientation val="minMax"/>
        </c:scaling>
        <c:delete val="0"/>
        <c:axPos val="b"/>
        <c:numFmt formatCode="General" sourceLinked="1"/>
        <c:majorTickMark val="out"/>
        <c:minorTickMark val="none"/>
        <c:tickLblPos val="nextTo"/>
        <c:txPr>
          <a:bodyPr rot="0" vert="horz"/>
          <a:lstStyle/>
          <a:p>
            <a:pPr>
              <a:defRPr sz="1600" b="1" i="0" u="none" strike="noStrike" baseline="0">
                <a:solidFill>
                  <a:srgbClr val="000000"/>
                </a:solidFill>
                <a:latin typeface="Calibri"/>
                <a:ea typeface="Calibri"/>
                <a:cs typeface="Calibri"/>
              </a:defRPr>
            </a:pPr>
            <a:endParaRPr lang="en-US"/>
          </a:p>
        </c:txPr>
        <c:crossAx val="187912320"/>
        <c:crosses val="autoZero"/>
        <c:auto val="1"/>
        <c:lblAlgn val="ctr"/>
        <c:lblOffset val="100"/>
        <c:noMultiLvlLbl val="0"/>
      </c:catAx>
      <c:valAx>
        <c:axId val="187912320"/>
        <c:scaling>
          <c:orientation val="minMax"/>
        </c:scaling>
        <c:delete val="1"/>
        <c:axPos val="l"/>
        <c:numFmt formatCode="&quot;$&quot;#,##0_);[Red]\(&quot;$&quot;#,##0\)" sourceLinked="1"/>
        <c:majorTickMark val="out"/>
        <c:minorTickMark val="none"/>
        <c:tickLblPos val="nextTo"/>
        <c:crossAx val="187912712"/>
        <c:crosses val="autoZero"/>
        <c:crossBetween val="between"/>
      </c:valAx>
    </c:plotArea>
    <c:plotVisOnly val="1"/>
    <c:dispBlanksAs val="gap"/>
    <c:showDLblsOverMax val="0"/>
  </c:chart>
  <c:txPr>
    <a:bodyPr/>
    <a:lstStyle/>
    <a:p>
      <a:pPr>
        <a:defRPr sz="1600" b="1" i="0" u="none" strike="noStrike" baseline="0">
          <a:solidFill>
            <a:srgbClr val="000000"/>
          </a:solidFill>
          <a:latin typeface="Calibri"/>
          <a:ea typeface="Calibri"/>
          <a:cs typeface="Calibri"/>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277341912844501E-2"/>
          <c:y val="5.5546557479743304E-2"/>
          <c:w val="0.89602436865819812"/>
          <c:h val="0.79260780287474331"/>
        </c:manualLayout>
      </c:layout>
      <c:barChart>
        <c:barDir val="col"/>
        <c:grouping val="clustered"/>
        <c:varyColors val="0"/>
        <c:ser>
          <c:idx val="0"/>
          <c:order val="0"/>
          <c:invertIfNegative val="0"/>
          <c:dLbls>
            <c:dLbl>
              <c:idx val="1"/>
              <c:layout>
                <c:manualLayout>
                  <c:x val="-2.7934438972468236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F8-4507-AD39-80936B4F5464}"/>
                </c:ext>
              </c:extLst>
            </c:dLbl>
            <c:spPr>
              <a:noFill/>
              <a:ln w="25400">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Employment!$C$6:$C$11</c:f>
              <c:strCache>
                <c:ptCount val="6"/>
                <c:pt idx="0">
                  <c:v>Visual</c:v>
                </c:pt>
                <c:pt idx="1">
                  <c:v>Hearing</c:v>
                </c:pt>
                <c:pt idx="2">
                  <c:v>Ambulatory</c:v>
                </c:pt>
                <c:pt idx="3">
                  <c:v>Cognitive</c:v>
                </c:pt>
                <c:pt idx="4">
                  <c:v>Self-Care</c:v>
                </c:pt>
                <c:pt idx="5">
                  <c:v>Independent Living</c:v>
                </c:pt>
              </c:strCache>
            </c:strRef>
          </c:cat>
          <c:val>
            <c:numRef>
              <c:f>Employment!$D$6:$D$11</c:f>
              <c:numCache>
                <c:formatCode>General</c:formatCode>
                <c:ptCount val="6"/>
                <c:pt idx="0">
                  <c:v>27.7</c:v>
                </c:pt>
                <c:pt idx="1">
                  <c:v>20.399999999999999</c:v>
                </c:pt>
                <c:pt idx="2">
                  <c:v>29.3</c:v>
                </c:pt>
                <c:pt idx="3">
                  <c:v>32.1</c:v>
                </c:pt>
                <c:pt idx="4">
                  <c:v>31.6</c:v>
                </c:pt>
                <c:pt idx="5">
                  <c:v>31.4</c:v>
                </c:pt>
              </c:numCache>
            </c:numRef>
          </c:val>
          <c:extLst>
            <c:ext xmlns:c16="http://schemas.microsoft.com/office/drawing/2014/chart" uri="{C3380CC4-5D6E-409C-BE32-E72D297353CC}">
              <c16:uniqueId val="{00000000-302C-4EE8-8CFC-31601A3CD384}"/>
            </c:ext>
          </c:extLst>
        </c:ser>
        <c:dLbls>
          <c:showLegendKey val="0"/>
          <c:showVal val="0"/>
          <c:showCatName val="0"/>
          <c:showSerName val="0"/>
          <c:showPercent val="0"/>
          <c:showBubbleSize val="0"/>
        </c:dLbls>
        <c:gapWidth val="50"/>
        <c:axId val="447807352"/>
        <c:axId val="447807744"/>
      </c:barChart>
      <c:catAx>
        <c:axId val="447807352"/>
        <c:scaling>
          <c:orientation val="minMax"/>
        </c:scaling>
        <c:delete val="0"/>
        <c:axPos val="b"/>
        <c:numFmt formatCode="General" sourceLinked="1"/>
        <c:majorTickMark val="out"/>
        <c:minorTickMark val="none"/>
        <c:tickLblPos val="nextTo"/>
        <c:txPr>
          <a:bodyPr rot="0" vert="horz"/>
          <a:lstStyle/>
          <a:p>
            <a:pPr>
              <a:defRPr sz="1800" b="1" i="0" u="none" strike="noStrike" baseline="0">
                <a:solidFill>
                  <a:srgbClr val="000000"/>
                </a:solidFill>
                <a:latin typeface="Calibri"/>
                <a:ea typeface="Calibri"/>
                <a:cs typeface="Calibri"/>
              </a:defRPr>
            </a:pPr>
            <a:endParaRPr lang="en-US"/>
          </a:p>
        </c:txPr>
        <c:crossAx val="447807744"/>
        <c:crosses val="autoZero"/>
        <c:auto val="1"/>
        <c:lblAlgn val="ctr"/>
        <c:lblOffset val="100"/>
        <c:noMultiLvlLbl val="0"/>
      </c:catAx>
      <c:valAx>
        <c:axId val="447807744"/>
        <c:scaling>
          <c:orientation val="minMax"/>
        </c:scaling>
        <c:delete val="1"/>
        <c:axPos val="l"/>
        <c:numFmt formatCode="General" sourceLinked="1"/>
        <c:majorTickMark val="out"/>
        <c:minorTickMark val="none"/>
        <c:tickLblPos val="nextTo"/>
        <c:crossAx val="447807352"/>
        <c:crosses val="autoZero"/>
        <c:crossBetween val="between"/>
      </c:valAx>
    </c:plotArea>
    <c:plotVisOnly val="1"/>
    <c:dispBlanksAs val="gap"/>
    <c:showDLblsOverMax val="0"/>
  </c:chart>
  <c:spPr>
    <a:ln>
      <a:noFill/>
    </a:ln>
  </c:spPr>
  <c:txPr>
    <a:bodyPr/>
    <a:lstStyle/>
    <a:p>
      <a:pPr>
        <a:defRPr sz="1500" b="1" i="0" u="none" strike="noStrike" baseline="0">
          <a:solidFill>
            <a:srgbClr val="000000"/>
          </a:solidFill>
          <a:latin typeface="Calibri"/>
          <a:ea typeface="Calibri"/>
          <a:cs typeface="Calibri"/>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837235025532624E-2"/>
          <c:y val="0.14505667841337999"/>
          <c:w val="0.88740741206760498"/>
          <c:h val="0.76246121811122025"/>
        </c:manualLayout>
      </c:layout>
      <c:lineChart>
        <c:grouping val="standard"/>
        <c:varyColors val="0"/>
        <c:ser>
          <c:idx val="1"/>
          <c:order val="0"/>
          <c:tx>
            <c:strRef>
              <c:f>Sheet1!$B$8</c:f>
              <c:strCache>
                <c:ptCount val="1"/>
                <c:pt idx="0">
                  <c:v>People with disabilities</c:v>
                </c:pt>
              </c:strCache>
            </c:strRef>
          </c:tx>
          <c:spPr>
            <a:ln w="41275"/>
          </c:spPr>
          <c:marker>
            <c:symbol val="none"/>
          </c:marker>
          <c:dLbls>
            <c:spPr>
              <a:solidFill>
                <a:srgbClr val="FFFFFF"/>
              </a:solidFill>
              <a:ln>
                <a:noFill/>
              </a:ln>
              <a:effectLst/>
            </c:spPr>
            <c:txPr>
              <a:bodyPr wrap="square" lIns="38100" tIns="19050" rIns="38100" bIns="19050" anchor="ctr">
                <a:spAutoFit/>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Sheet1!$A$9:$A$17</c:f>
              <c:numCache>
                <c:formatCode>General</c:formatCode>
                <c:ptCount val="9"/>
                <c:pt idx="0">
                  <c:v>2016</c:v>
                </c:pt>
                <c:pt idx="1">
                  <c:v>2015</c:v>
                </c:pt>
                <c:pt idx="2">
                  <c:v>2014</c:v>
                </c:pt>
                <c:pt idx="3">
                  <c:v>2013</c:v>
                </c:pt>
                <c:pt idx="4">
                  <c:v>2012</c:v>
                </c:pt>
                <c:pt idx="5">
                  <c:v>2011</c:v>
                </c:pt>
                <c:pt idx="6">
                  <c:v>2010</c:v>
                </c:pt>
                <c:pt idx="7">
                  <c:v>2009</c:v>
                </c:pt>
                <c:pt idx="8">
                  <c:v>2008</c:v>
                </c:pt>
              </c:numCache>
            </c:numRef>
          </c:cat>
          <c:val>
            <c:numRef>
              <c:f>Sheet1!$B$9:$B$17</c:f>
              <c:numCache>
                <c:formatCode>0.0</c:formatCode>
                <c:ptCount val="9"/>
                <c:pt idx="0" formatCode="General">
                  <c:v>26.6</c:v>
                </c:pt>
                <c:pt idx="1">
                  <c:v>27</c:v>
                </c:pt>
                <c:pt idx="2">
                  <c:v>28.1</c:v>
                </c:pt>
                <c:pt idx="3">
                  <c:v>28.2</c:v>
                </c:pt>
                <c:pt idx="4">
                  <c:v>28.4</c:v>
                </c:pt>
                <c:pt idx="5">
                  <c:v>27.8</c:v>
                </c:pt>
                <c:pt idx="6">
                  <c:v>27</c:v>
                </c:pt>
                <c:pt idx="7">
                  <c:v>26.4</c:v>
                </c:pt>
                <c:pt idx="8">
                  <c:v>25.3</c:v>
                </c:pt>
              </c:numCache>
            </c:numRef>
          </c:val>
          <c:smooth val="0"/>
          <c:extLst>
            <c:ext xmlns:c16="http://schemas.microsoft.com/office/drawing/2014/chart" uri="{C3380CC4-5D6E-409C-BE32-E72D297353CC}">
              <c16:uniqueId val="{00000000-14A1-4528-B8E2-5FEC947E08BC}"/>
            </c:ext>
          </c:extLst>
        </c:ser>
        <c:ser>
          <c:idx val="2"/>
          <c:order val="1"/>
          <c:tx>
            <c:strRef>
              <c:f>Sheet1!$C$8</c:f>
              <c:strCache>
                <c:ptCount val="1"/>
                <c:pt idx="0">
                  <c:v>People without disabilities</c:v>
                </c:pt>
              </c:strCache>
            </c:strRef>
          </c:tx>
          <c:spPr>
            <a:ln w="41275">
              <a:solidFill>
                <a:srgbClr val="DAEDEF">
                  <a:lumMod val="10000"/>
                </a:srgbClr>
              </a:solidFill>
            </a:ln>
          </c:spPr>
          <c:marker>
            <c:symbol val="none"/>
          </c:marker>
          <c:dLbls>
            <c:spPr>
              <a:solidFill>
                <a:srgbClr val="FFFFFF"/>
              </a:solidFill>
              <a:ln>
                <a:noFill/>
              </a:ln>
              <a:effectLst/>
            </c:spPr>
            <c:txPr>
              <a:bodyPr wrap="square" lIns="38100" tIns="19050" rIns="38100" bIns="19050" anchor="ctr">
                <a:spAutoFit/>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Sheet1!$A$9:$A$17</c:f>
              <c:numCache>
                <c:formatCode>General</c:formatCode>
                <c:ptCount val="9"/>
                <c:pt idx="0">
                  <c:v>2016</c:v>
                </c:pt>
                <c:pt idx="1">
                  <c:v>2015</c:v>
                </c:pt>
                <c:pt idx="2">
                  <c:v>2014</c:v>
                </c:pt>
                <c:pt idx="3">
                  <c:v>2013</c:v>
                </c:pt>
                <c:pt idx="4">
                  <c:v>2012</c:v>
                </c:pt>
                <c:pt idx="5">
                  <c:v>2011</c:v>
                </c:pt>
                <c:pt idx="6">
                  <c:v>2010</c:v>
                </c:pt>
                <c:pt idx="7">
                  <c:v>2009</c:v>
                </c:pt>
                <c:pt idx="8">
                  <c:v>2008</c:v>
                </c:pt>
              </c:numCache>
            </c:numRef>
          </c:cat>
          <c:val>
            <c:numRef>
              <c:f>Sheet1!$C$9:$C$17</c:f>
              <c:numCache>
                <c:formatCode>0.0</c:formatCode>
                <c:ptCount val="9"/>
                <c:pt idx="0" formatCode="General">
                  <c:v>10.9</c:v>
                </c:pt>
                <c:pt idx="1">
                  <c:v>11.6</c:v>
                </c:pt>
                <c:pt idx="2">
                  <c:v>12.2</c:v>
                </c:pt>
                <c:pt idx="3">
                  <c:v>12.5</c:v>
                </c:pt>
                <c:pt idx="4">
                  <c:v>12.4</c:v>
                </c:pt>
                <c:pt idx="5">
                  <c:v>12.4</c:v>
                </c:pt>
                <c:pt idx="6">
                  <c:v>11.9</c:v>
                </c:pt>
                <c:pt idx="7">
                  <c:v>10.8</c:v>
                </c:pt>
                <c:pt idx="8">
                  <c:v>9.6</c:v>
                </c:pt>
              </c:numCache>
            </c:numRef>
          </c:val>
          <c:smooth val="0"/>
          <c:extLst>
            <c:ext xmlns:c16="http://schemas.microsoft.com/office/drawing/2014/chart" uri="{C3380CC4-5D6E-409C-BE32-E72D297353CC}">
              <c16:uniqueId val="{00000001-14A1-4528-B8E2-5FEC947E08BC}"/>
            </c:ext>
          </c:extLst>
        </c:ser>
        <c:dLbls>
          <c:showLegendKey val="0"/>
          <c:showVal val="0"/>
          <c:showCatName val="0"/>
          <c:showSerName val="0"/>
          <c:showPercent val="0"/>
          <c:showBubbleSize val="0"/>
        </c:dLbls>
        <c:smooth val="0"/>
        <c:axId val="451314160"/>
        <c:axId val="451314552"/>
      </c:lineChart>
      <c:catAx>
        <c:axId val="451314160"/>
        <c:scaling>
          <c:orientation val="maxMin"/>
        </c:scaling>
        <c:delete val="0"/>
        <c:axPos val="b"/>
        <c:numFmt formatCode="General" sourceLinked="1"/>
        <c:majorTickMark val="out"/>
        <c:minorTickMark val="none"/>
        <c:tickLblPos val="nextTo"/>
        <c:crossAx val="451314552"/>
        <c:crosses val="autoZero"/>
        <c:auto val="1"/>
        <c:lblAlgn val="ctr"/>
        <c:lblOffset val="100"/>
        <c:noMultiLvlLbl val="0"/>
      </c:catAx>
      <c:valAx>
        <c:axId val="451314552"/>
        <c:scaling>
          <c:orientation val="minMax"/>
        </c:scaling>
        <c:delete val="0"/>
        <c:axPos val="l"/>
        <c:majorGridlines/>
        <c:numFmt formatCode="0" sourceLinked="0"/>
        <c:majorTickMark val="out"/>
        <c:minorTickMark val="none"/>
        <c:tickLblPos val="nextTo"/>
        <c:crossAx val="451314160"/>
        <c:crosses val="max"/>
        <c:crossBetween val="between"/>
        <c:majorUnit val="5"/>
      </c:valAx>
    </c:plotArea>
    <c:legend>
      <c:legendPos val="t"/>
      <c:layout>
        <c:manualLayout>
          <c:xMode val="edge"/>
          <c:yMode val="edge"/>
          <c:x val="0.1441555238429108"/>
          <c:y val="0"/>
          <c:w val="0.72668337114501169"/>
          <c:h val="7.3545483566076833E-2"/>
        </c:manualLayout>
      </c:layout>
      <c:overlay val="0"/>
      <c:txPr>
        <a:bodyPr/>
        <a:lstStyle/>
        <a:p>
          <a:pPr>
            <a:defRPr sz="2000"/>
          </a:pPr>
          <a:endParaRPr lang="en-US"/>
        </a:p>
      </c:txPr>
    </c:legend>
    <c:plotVisOnly val="1"/>
    <c:dispBlanksAs val="gap"/>
    <c:showDLblsOverMax val="0"/>
  </c:chart>
  <c:txPr>
    <a:bodyPr/>
    <a:lstStyle/>
    <a:p>
      <a:pPr>
        <a:defRPr sz="20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Sheet2!$H$5</c:f>
              <c:strCache>
                <c:ptCount val="1"/>
                <c:pt idx="0">
                  <c:v>% employed</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3-EAB9-4EBF-8FA6-3C0837404DE7}"/>
              </c:ext>
            </c:extLst>
          </c:dPt>
          <c:dPt>
            <c:idx val="1"/>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EAB9-4EBF-8FA6-3C0837404DE7}"/>
              </c:ext>
            </c:extLst>
          </c:dPt>
          <c:dPt>
            <c:idx val="2"/>
            <c:invertIfNegative val="0"/>
            <c:bubble3D val="0"/>
            <c:spPr>
              <a:solidFill>
                <a:srgbClr val="00B050"/>
              </a:solidFill>
              <a:ln>
                <a:noFill/>
              </a:ln>
              <a:effectLst/>
            </c:spPr>
            <c:extLst>
              <c:ext xmlns:c16="http://schemas.microsoft.com/office/drawing/2014/chart" uri="{C3380CC4-5D6E-409C-BE32-E72D297353CC}">
                <c16:uniqueId val="{00000001-EAB9-4EBF-8FA6-3C0837404DE7}"/>
              </c:ext>
            </c:extLst>
          </c:dPt>
          <c:dPt>
            <c:idx val="3"/>
            <c:invertIfNegative val="0"/>
            <c:bubble3D val="0"/>
            <c:spPr>
              <a:solidFill>
                <a:srgbClr val="92D050"/>
              </a:solidFill>
              <a:ln>
                <a:noFill/>
              </a:ln>
              <a:effectLst/>
            </c:spPr>
            <c:extLst>
              <c:ext xmlns:c16="http://schemas.microsoft.com/office/drawing/2014/chart" uri="{C3380CC4-5D6E-409C-BE32-E72D297353CC}">
                <c16:uniqueId val="{00000002-EAB9-4EBF-8FA6-3C0837404DE7}"/>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Sheet2!$I$3:$L$4</c:f>
              <c:multiLvlStrCache>
                <c:ptCount val="4"/>
                <c:lvl>
                  <c:pt idx="0">
                    <c:v>Disability </c:v>
                  </c:pt>
                  <c:pt idx="1">
                    <c:v>No disability</c:v>
                  </c:pt>
                  <c:pt idx="2">
                    <c:v>Disability </c:v>
                  </c:pt>
                  <c:pt idx="3">
                    <c:v>No disability</c:v>
                  </c:pt>
                </c:lvl>
                <c:lvl>
                  <c:pt idx="0">
                    <c:v>Male</c:v>
                  </c:pt>
                  <c:pt idx="2">
                    <c:v>Female</c:v>
                  </c:pt>
                </c:lvl>
              </c:multiLvlStrCache>
            </c:multiLvlStrRef>
          </c:cat>
          <c:val>
            <c:numRef>
              <c:f>Sheet2!$I$5:$L$5</c:f>
              <c:numCache>
                <c:formatCode>0%</c:formatCode>
                <c:ptCount val="4"/>
                <c:pt idx="0">
                  <c:v>0.38139471461292451</c:v>
                </c:pt>
                <c:pt idx="1">
                  <c:v>0.82005820328079393</c:v>
                </c:pt>
                <c:pt idx="2">
                  <c:v>0.33700946989150626</c:v>
                </c:pt>
                <c:pt idx="3">
                  <c:v>0.71750833010957638</c:v>
                </c:pt>
              </c:numCache>
            </c:numRef>
          </c:val>
          <c:extLst>
            <c:ext xmlns:c16="http://schemas.microsoft.com/office/drawing/2014/chart" uri="{C3380CC4-5D6E-409C-BE32-E72D297353CC}">
              <c16:uniqueId val="{00000000-EAB9-4EBF-8FA6-3C0837404DE7}"/>
            </c:ext>
          </c:extLst>
        </c:ser>
        <c:dLbls>
          <c:showLegendKey val="0"/>
          <c:showVal val="0"/>
          <c:showCatName val="0"/>
          <c:showSerName val="0"/>
          <c:showPercent val="0"/>
          <c:showBubbleSize val="0"/>
        </c:dLbls>
        <c:gapWidth val="219"/>
        <c:overlap val="-27"/>
        <c:axId val="354387032"/>
        <c:axId val="354388016"/>
      </c:barChart>
      <c:catAx>
        <c:axId val="354387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4388016"/>
        <c:crosses val="autoZero"/>
        <c:auto val="1"/>
        <c:lblAlgn val="ctr"/>
        <c:lblOffset val="100"/>
        <c:noMultiLvlLbl val="0"/>
      </c:catAx>
      <c:valAx>
        <c:axId val="354388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4387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Sheet1!$E$4:$E$5</c:f>
              <c:strCache>
                <c:ptCount val="2"/>
                <c:pt idx="0">
                  <c:v>Disability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Sheet1!$D$6:$D$10</c:f>
              <c:strCache>
                <c:ptCount val="5"/>
                <c:pt idx="0">
                  <c:v>&lt; HS </c:v>
                </c:pt>
                <c:pt idx="1">
                  <c:v>HS only</c:v>
                </c:pt>
                <c:pt idx="2">
                  <c:v>Some college</c:v>
                </c:pt>
                <c:pt idx="3">
                  <c:v>4-year degree</c:v>
                </c:pt>
                <c:pt idx="4">
                  <c:v>4-year degree +</c:v>
                </c:pt>
              </c:strCache>
            </c:strRef>
          </c:cat>
          <c:val>
            <c:numRef>
              <c:f>Sheet1!$E$6:$E$10</c:f>
              <c:numCache>
                <c:formatCode>General</c:formatCode>
                <c:ptCount val="5"/>
                <c:pt idx="0">
                  <c:v>21.7</c:v>
                </c:pt>
                <c:pt idx="1">
                  <c:v>33.9</c:v>
                </c:pt>
                <c:pt idx="2">
                  <c:v>27.700000000000003</c:v>
                </c:pt>
                <c:pt idx="3">
                  <c:v>10.3</c:v>
                </c:pt>
                <c:pt idx="4">
                  <c:v>6.4</c:v>
                </c:pt>
              </c:numCache>
            </c:numRef>
          </c:val>
          <c:extLst>
            <c:ext xmlns:c16="http://schemas.microsoft.com/office/drawing/2014/chart" uri="{C3380CC4-5D6E-409C-BE32-E72D297353CC}">
              <c16:uniqueId val="{00000000-DC83-44BF-A5CA-F48AC19383DB}"/>
            </c:ext>
          </c:extLst>
        </c:ser>
        <c:ser>
          <c:idx val="1"/>
          <c:order val="1"/>
          <c:tx>
            <c:strRef>
              <c:f>Sheet1!$F$4:$F$5</c:f>
              <c:strCache>
                <c:ptCount val="2"/>
                <c:pt idx="0">
                  <c:v>No disability</c:v>
                </c:pt>
              </c:strCache>
            </c:strRef>
          </c:tx>
          <c:spPr>
            <a:solidFill>
              <a:schemeClr val="dk1">
                <a:tint val="5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Sheet1!$D$6:$D$10</c:f>
              <c:strCache>
                <c:ptCount val="5"/>
                <c:pt idx="0">
                  <c:v>&lt; HS </c:v>
                </c:pt>
                <c:pt idx="1">
                  <c:v>HS only</c:v>
                </c:pt>
                <c:pt idx="2">
                  <c:v>Some college</c:v>
                </c:pt>
                <c:pt idx="3">
                  <c:v>4-year degree</c:v>
                </c:pt>
                <c:pt idx="4">
                  <c:v>4-year degree +</c:v>
                </c:pt>
              </c:strCache>
            </c:strRef>
          </c:cat>
          <c:val>
            <c:numRef>
              <c:f>Sheet1!$F$6:$F$10</c:f>
              <c:numCache>
                <c:formatCode>0.0</c:formatCode>
                <c:ptCount val="5"/>
                <c:pt idx="0">
                  <c:v>10.5</c:v>
                </c:pt>
                <c:pt idx="1">
                  <c:v>25.6</c:v>
                </c:pt>
                <c:pt idx="2" formatCode="General">
                  <c:v>29.299999999999997</c:v>
                </c:pt>
                <c:pt idx="3">
                  <c:v>21.4</c:v>
                </c:pt>
                <c:pt idx="4">
                  <c:v>13.2</c:v>
                </c:pt>
              </c:numCache>
            </c:numRef>
          </c:val>
          <c:extLst>
            <c:ext xmlns:c16="http://schemas.microsoft.com/office/drawing/2014/chart" uri="{C3380CC4-5D6E-409C-BE32-E72D297353CC}">
              <c16:uniqueId val="{00000001-DC83-44BF-A5CA-F48AC19383DB}"/>
            </c:ext>
          </c:extLst>
        </c:ser>
        <c:dLbls>
          <c:showLegendKey val="0"/>
          <c:showVal val="0"/>
          <c:showCatName val="0"/>
          <c:showSerName val="0"/>
          <c:showPercent val="0"/>
          <c:showBubbleSize val="0"/>
        </c:dLbls>
        <c:gapWidth val="219"/>
        <c:overlap val="-27"/>
        <c:axId val="355901360"/>
        <c:axId val="355901032"/>
      </c:barChart>
      <c:catAx>
        <c:axId val="35590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55901032"/>
        <c:crosses val="autoZero"/>
        <c:auto val="1"/>
        <c:lblAlgn val="ctr"/>
        <c:lblOffset val="100"/>
        <c:noMultiLvlLbl val="0"/>
      </c:catAx>
      <c:valAx>
        <c:axId val="355901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901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623458405817634E-2"/>
          <c:y val="1.3052177154641017E-2"/>
          <c:w val="0.91356575328652079"/>
          <c:h val="0.73608895429280685"/>
        </c:manualLayout>
      </c:layout>
      <c:barChart>
        <c:barDir val="col"/>
        <c:grouping val="clustered"/>
        <c:varyColors val="0"/>
        <c:ser>
          <c:idx val="0"/>
          <c:order val="0"/>
          <c:tx>
            <c:strRef>
              <c:f>Sheet1!$B$1</c:f>
              <c:strCache>
                <c:ptCount val="1"/>
                <c:pt idx="0">
                  <c:v>No Disability</c:v>
                </c:pt>
              </c:strCache>
            </c:strRef>
          </c:tx>
          <c:spPr>
            <a:solidFill>
              <a:srgbClr val="000080"/>
            </a:solidFill>
            <a:ln>
              <a:solidFill>
                <a:schemeClr val="tx1"/>
              </a:solidFill>
            </a:ln>
          </c:spPr>
          <c:invertIfNegative val="0"/>
          <c:dLbls>
            <c:numFmt formatCode="#,##0.0" sourceLinked="0"/>
            <c:spPr>
              <a:noFill/>
              <a:ln>
                <a:noFill/>
              </a:ln>
              <a:effectLst/>
            </c:spPr>
            <c:txPr>
              <a:bodyPr/>
              <a:lstStyle/>
              <a:p>
                <a:pPr>
                  <a:defRPr sz="1400" b="1" baseline="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General</c:formatCode>
                <c:ptCount val="9"/>
                <c:pt idx="0">
                  <c:v>77.7</c:v>
                </c:pt>
                <c:pt idx="1">
                  <c:v>74.3</c:v>
                </c:pt>
                <c:pt idx="2">
                  <c:v>72.8</c:v>
                </c:pt>
                <c:pt idx="3">
                  <c:v>72.8</c:v>
                </c:pt>
                <c:pt idx="4">
                  <c:v>73.599999999999994</c:v>
                </c:pt>
                <c:pt idx="5">
                  <c:v>74.2</c:v>
                </c:pt>
                <c:pt idx="6">
                  <c:v>75.400000000000006</c:v>
                </c:pt>
                <c:pt idx="7">
                  <c:v>76</c:v>
                </c:pt>
                <c:pt idx="8">
                  <c:v>76.8</c:v>
                </c:pt>
              </c:numCache>
            </c:numRef>
          </c:val>
          <c:extLst>
            <c:ext xmlns:c16="http://schemas.microsoft.com/office/drawing/2014/chart" uri="{C3380CC4-5D6E-409C-BE32-E72D297353CC}">
              <c16:uniqueId val="{00000000-D9D5-4D6C-B0D7-ADAD7538BAAD}"/>
            </c:ext>
          </c:extLst>
        </c:ser>
        <c:ser>
          <c:idx val="1"/>
          <c:order val="1"/>
          <c:tx>
            <c:strRef>
              <c:f>Sheet1!$C$1</c:f>
              <c:strCache>
                <c:ptCount val="1"/>
                <c:pt idx="0">
                  <c:v>Disability</c:v>
                </c:pt>
              </c:strCache>
            </c:strRef>
          </c:tx>
          <c:spPr>
            <a:solidFill>
              <a:srgbClr val="F2A30B"/>
            </a:solidFill>
            <a:ln>
              <a:solidFill>
                <a:schemeClr val="tx1"/>
              </a:solidFill>
            </a:ln>
          </c:spPr>
          <c:invertIfNegative val="0"/>
          <c:dLbls>
            <c:spPr>
              <a:noFill/>
              <a:ln>
                <a:noFill/>
              </a:ln>
              <a:effectLst/>
            </c:spPr>
            <c:txPr>
              <a:bodyPr/>
              <a:lstStyle/>
              <a:p>
                <a:pPr>
                  <a:defRPr sz="1400" b="1" baseline="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Sheet1!$C$2:$C$10</c:f>
              <c:numCache>
                <c:formatCode>General</c:formatCode>
                <c:ptCount val="9"/>
                <c:pt idx="0">
                  <c:v>39.1</c:v>
                </c:pt>
                <c:pt idx="1">
                  <c:v>35.299999999999997</c:v>
                </c:pt>
                <c:pt idx="2" formatCode="0.0">
                  <c:v>33.4</c:v>
                </c:pt>
                <c:pt idx="3" formatCode="0.0">
                  <c:v>32.6</c:v>
                </c:pt>
                <c:pt idx="4">
                  <c:v>32.700000000000003</c:v>
                </c:pt>
                <c:pt idx="5">
                  <c:v>33.9</c:v>
                </c:pt>
                <c:pt idx="6">
                  <c:v>34.4</c:v>
                </c:pt>
                <c:pt idx="7">
                  <c:v>34.9</c:v>
                </c:pt>
                <c:pt idx="8">
                  <c:v>35.9</c:v>
                </c:pt>
              </c:numCache>
            </c:numRef>
          </c:val>
          <c:extLst>
            <c:ext xmlns:c16="http://schemas.microsoft.com/office/drawing/2014/chart" uri="{C3380CC4-5D6E-409C-BE32-E72D297353CC}">
              <c16:uniqueId val="{00000001-D9D5-4D6C-B0D7-ADAD7538BAAD}"/>
            </c:ext>
          </c:extLst>
        </c:ser>
        <c:dLbls>
          <c:showLegendKey val="0"/>
          <c:showVal val="0"/>
          <c:showCatName val="0"/>
          <c:showSerName val="0"/>
          <c:showPercent val="0"/>
          <c:showBubbleSize val="0"/>
        </c:dLbls>
        <c:gapWidth val="27"/>
        <c:axId val="445749240"/>
        <c:axId val="444639016"/>
      </c:barChart>
      <c:catAx>
        <c:axId val="445749240"/>
        <c:scaling>
          <c:orientation val="minMax"/>
        </c:scaling>
        <c:delete val="0"/>
        <c:axPos val="b"/>
        <c:numFmt formatCode="General" sourceLinked="1"/>
        <c:majorTickMark val="out"/>
        <c:minorTickMark val="none"/>
        <c:tickLblPos val="nextTo"/>
        <c:crossAx val="444639016"/>
        <c:crosses val="autoZero"/>
        <c:auto val="1"/>
        <c:lblAlgn val="ctr"/>
        <c:lblOffset val="100"/>
        <c:noMultiLvlLbl val="0"/>
      </c:catAx>
      <c:valAx>
        <c:axId val="444639016"/>
        <c:scaling>
          <c:orientation val="minMax"/>
          <c:max val="80"/>
        </c:scaling>
        <c:delete val="1"/>
        <c:axPos val="l"/>
        <c:numFmt formatCode="General" sourceLinked="1"/>
        <c:majorTickMark val="out"/>
        <c:minorTickMark val="none"/>
        <c:tickLblPos val="nextTo"/>
        <c:crossAx val="445749240"/>
        <c:crosses val="autoZero"/>
        <c:crossBetween val="between"/>
        <c:majorUnit val="20"/>
      </c:valAx>
      <c:spPr>
        <a:noFill/>
        <a:ln w="25396">
          <a:noFill/>
        </a:ln>
      </c:spPr>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45554028482503E-2"/>
          <c:y val="7.230826713692301E-2"/>
          <c:w val="0.91995490417136416"/>
          <c:h val="0.7931034482758621"/>
        </c:manualLayout>
      </c:layout>
      <c:barChart>
        <c:barDir val="col"/>
        <c:grouping val="clustered"/>
        <c:varyColors val="0"/>
        <c:ser>
          <c:idx val="0"/>
          <c:order val="0"/>
          <c:invertIfNegative val="0"/>
          <c:dPt>
            <c:idx val="0"/>
            <c:invertIfNegative val="0"/>
            <c:bubble3D val="0"/>
            <c:spPr>
              <a:solidFill>
                <a:schemeClr val="tx2">
                  <a:lumMod val="75000"/>
                </a:schemeClr>
              </a:solidFill>
            </c:spPr>
            <c:extLst>
              <c:ext xmlns:c16="http://schemas.microsoft.com/office/drawing/2014/chart" uri="{C3380CC4-5D6E-409C-BE32-E72D297353CC}">
                <c16:uniqueId val="{00000001-F812-448F-AFD8-628D3D625160}"/>
              </c:ext>
            </c:extLst>
          </c:dPt>
          <c:dLbls>
            <c:spPr>
              <a:noFill/>
              <a:ln w="25400">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Prev!$C$4:$C$10</c:f>
              <c:strCache>
                <c:ptCount val="7"/>
                <c:pt idx="0">
                  <c:v>Any Disability</c:v>
                </c:pt>
                <c:pt idx="1">
                  <c:v>Visual</c:v>
                </c:pt>
                <c:pt idx="2">
                  <c:v>Hearing</c:v>
                </c:pt>
                <c:pt idx="3">
                  <c:v>Ambulatory</c:v>
                </c:pt>
                <c:pt idx="4">
                  <c:v>Cognitive</c:v>
                </c:pt>
                <c:pt idx="5">
                  <c:v>Self-Care</c:v>
                </c:pt>
                <c:pt idx="6">
                  <c:v>Independent Living</c:v>
                </c:pt>
              </c:strCache>
            </c:strRef>
          </c:cat>
          <c:val>
            <c:numRef>
              <c:f>Prev!$D$4:$D$10</c:f>
              <c:numCache>
                <c:formatCode>General</c:formatCode>
                <c:ptCount val="7"/>
                <c:pt idx="0">
                  <c:v>10.9</c:v>
                </c:pt>
                <c:pt idx="1">
                  <c:v>2.1</c:v>
                </c:pt>
                <c:pt idx="2">
                  <c:v>2.1</c:v>
                </c:pt>
                <c:pt idx="3" formatCode="0.0">
                  <c:v>5.4</c:v>
                </c:pt>
                <c:pt idx="4">
                  <c:v>4.5999999999999996</c:v>
                </c:pt>
                <c:pt idx="5">
                  <c:v>1.9</c:v>
                </c:pt>
                <c:pt idx="6">
                  <c:v>3.9</c:v>
                </c:pt>
              </c:numCache>
            </c:numRef>
          </c:val>
          <c:extLst>
            <c:ext xmlns:c16="http://schemas.microsoft.com/office/drawing/2014/chart" uri="{C3380CC4-5D6E-409C-BE32-E72D297353CC}">
              <c16:uniqueId val="{00000002-F812-448F-AFD8-628D3D625160}"/>
            </c:ext>
          </c:extLst>
        </c:ser>
        <c:dLbls>
          <c:showLegendKey val="0"/>
          <c:showVal val="0"/>
          <c:showCatName val="0"/>
          <c:showSerName val="0"/>
          <c:showPercent val="0"/>
          <c:showBubbleSize val="0"/>
        </c:dLbls>
        <c:gapWidth val="76"/>
        <c:axId val="447718832"/>
        <c:axId val="447719224"/>
      </c:barChart>
      <c:catAx>
        <c:axId val="447718832"/>
        <c:scaling>
          <c:orientation val="minMax"/>
        </c:scaling>
        <c:delete val="0"/>
        <c:axPos val="b"/>
        <c:numFmt formatCode="General" sourceLinked="1"/>
        <c:majorTickMark val="out"/>
        <c:minorTickMark val="none"/>
        <c:tickLblPos val="nextTo"/>
        <c:txPr>
          <a:bodyPr rot="0" vert="horz"/>
          <a:lstStyle/>
          <a:p>
            <a:pPr>
              <a:defRPr sz="1600" b="1" i="0" u="none" strike="noStrike" baseline="0">
                <a:solidFill>
                  <a:srgbClr val="000000"/>
                </a:solidFill>
                <a:latin typeface="Calibri"/>
                <a:ea typeface="Calibri"/>
                <a:cs typeface="Calibri"/>
              </a:defRPr>
            </a:pPr>
            <a:endParaRPr lang="en-US"/>
          </a:p>
        </c:txPr>
        <c:crossAx val="447719224"/>
        <c:crosses val="autoZero"/>
        <c:auto val="1"/>
        <c:lblAlgn val="ctr"/>
        <c:lblOffset val="100"/>
        <c:noMultiLvlLbl val="0"/>
      </c:catAx>
      <c:valAx>
        <c:axId val="447719224"/>
        <c:scaling>
          <c:orientation val="minMax"/>
        </c:scaling>
        <c:delete val="1"/>
        <c:axPos val="l"/>
        <c:numFmt formatCode="General" sourceLinked="1"/>
        <c:majorTickMark val="out"/>
        <c:minorTickMark val="none"/>
        <c:tickLblPos val="nextTo"/>
        <c:crossAx val="447718832"/>
        <c:crosses val="autoZero"/>
        <c:crossBetween val="between"/>
      </c:valAx>
      <c:spPr>
        <a:noFill/>
        <a:ln w="25400">
          <a:noFill/>
        </a:ln>
      </c:spPr>
    </c:plotArea>
    <c:plotVisOnly val="1"/>
    <c:dispBlanksAs val="gap"/>
    <c:showDLblsOverMax val="0"/>
  </c:chart>
  <c:txPr>
    <a:bodyPr/>
    <a:lstStyle/>
    <a:p>
      <a:pPr>
        <a:defRPr sz="1600" b="1" i="0" u="none" strike="noStrike" baseline="0">
          <a:solidFill>
            <a:srgbClr val="000000"/>
          </a:solidFill>
          <a:latin typeface="Calibri"/>
          <a:ea typeface="Calibri"/>
          <a:cs typeface="Calibri"/>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581843889070492E-2"/>
          <c:y val="2.854955091253215E-2"/>
          <c:w val="0.89801699716713879"/>
          <c:h val="0.76834862385321101"/>
        </c:manualLayout>
      </c:layout>
      <c:barChart>
        <c:barDir val="col"/>
        <c:grouping val="clustered"/>
        <c:varyColors val="0"/>
        <c:ser>
          <c:idx val="0"/>
          <c:order val="0"/>
          <c:invertIfNegative val="0"/>
          <c:dLbls>
            <c:spPr>
              <a:noFill/>
              <a:ln w="25400">
                <a:noFill/>
              </a:ln>
            </c:spPr>
            <c:txPr>
              <a:bodyPr/>
              <a:lstStyle/>
              <a:p>
                <a:pPr>
                  <a:defRPr sz="20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Prev!$C$39:$C$44</c:f>
              <c:strCache>
                <c:ptCount val="6"/>
                <c:pt idx="0">
                  <c:v>4 years and under</c:v>
                </c:pt>
                <c:pt idx="1">
                  <c:v>5 to 15 years</c:v>
                </c:pt>
                <c:pt idx="2">
                  <c:v>16 to 20 years</c:v>
                </c:pt>
                <c:pt idx="3">
                  <c:v>21 to 64 years</c:v>
                </c:pt>
                <c:pt idx="4">
                  <c:v>65 to 74 years</c:v>
                </c:pt>
                <c:pt idx="5">
                  <c:v>75 years &amp; older</c:v>
                </c:pt>
              </c:strCache>
            </c:strRef>
          </c:cat>
          <c:val>
            <c:numRef>
              <c:f>Prev!$D$39:$D$44</c:f>
              <c:numCache>
                <c:formatCode>General</c:formatCode>
                <c:ptCount val="6"/>
                <c:pt idx="0">
                  <c:v>0.7</c:v>
                </c:pt>
                <c:pt idx="1">
                  <c:v>5.5</c:v>
                </c:pt>
                <c:pt idx="2">
                  <c:v>6.2</c:v>
                </c:pt>
                <c:pt idx="3">
                  <c:v>10.9</c:v>
                </c:pt>
                <c:pt idx="4" formatCode="0.0">
                  <c:v>25.3</c:v>
                </c:pt>
                <c:pt idx="5" formatCode="0.0">
                  <c:v>49.6</c:v>
                </c:pt>
              </c:numCache>
            </c:numRef>
          </c:val>
          <c:extLst>
            <c:ext xmlns:c16="http://schemas.microsoft.com/office/drawing/2014/chart" uri="{C3380CC4-5D6E-409C-BE32-E72D297353CC}">
              <c16:uniqueId val="{00000000-6991-4247-A978-CAB4A0ED6981}"/>
            </c:ext>
          </c:extLst>
        </c:ser>
        <c:dLbls>
          <c:showLegendKey val="0"/>
          <c:showVal val="0"/>
          <c:showCatName val="0"/>
          <c:showSerName val="0"/>
          <c:showPercent val="0"/>
          <c:showBubbleSize val="0"/>
        </c:dLbls>
        <c:gapWidth val="75"/>
        <c:axId val="447720008"/>
        <c:axId val="447720400"/>
      </c:barChart>
      <c:catAx>
        <c:axId val="447720008"/>
        <c:scaling>
          <c:orientation val="minMax"/>
        </c:scaling>
        <c:delete val="0"/>
        <c:axPos val="b"/>
        <c:numFmt formatCode="General" sourceLinked="1"/>
        <c:majorTickMark val="out"/>
        <c:minorTickMark val="none"/>
        <c:tickLblPos val="nextTo"/>
        <c:txPr>
          <a:bodyPr rot="0" vert="horz"/>
          <a:lstStyle/>
          <a:p>
            <a:pPr>
              <a:defRPr sz="2000" b="1" i="0" u="none" strike="noStrike" baseline="0">
                <a:solidFill>
                  <a:srgbClr val="000000"/>
                </a:solidFill>
                <a:latin typeface="Calibri"/>
                <a:ea typeface="Calibri"/>
                <a:cs typeface="Calibri"/>
              </a:defRPr>
            </a:pPr>
            <a:endParaRPr lang="en-US"/>
          </a:p>
        </c:txPr>
        <c:crossAx val="447720400"/>
        <c:crosses val="autoZero"/>
        <c:auto val="1"/>
        <c:lblAlgn val="ctr"/>
        <c:lblOffset val="100"/>
        <c:noMultiLvlLbl val="0"/>
      </c:catAx>
      <c:valAx>
        <c:axId val="447720400"/>
        <c:scaling>
          <c:orientation val="minMax"/>
        </c:scaling>
        <c:delete val="1"/>
        <c:axPos val="l"/>
        <c:numFmt formatCode="General" sourceLinked="1"/>
        <c:majorTickMark val="out"/>
        <c:minorTickMark val="none"/>
        <c:tickLblPos val="nextTo"/>
        <c:crossAx val="447720008"/>
        <c:crosses val="autoZero"/>
        <c:crossBetween val="between"/>
      </c:valAx>
    </c:plotArea>
    <c:plotVisOnly val="1"/>
    <c:dispBlanksAs val="gap"/>
    <c:showDLblsOverMax val="0"/>
  </c:chart>
  <c:txPr>
    <a:bodyPr/>
    <a:lstStyle/>
    <a:p>
      <a:pPr>
        <a:defRPr sz="1500" b="1" i="0" u="none" strike="noStrike" baseline="0">
          <a:solidFill>
            <a:srgbClr val="000000"/>
          </a:solidFill>
          <a:latin typeface="Calibri"/>
          <a:ea typeface="Calibri"/>
          <a:cs typeface="Calibri"/>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lumMod val="75000"/>
                  </a:schemeClr>
                </a:solidFill>
                <a:latin typeface="+mn-lt"/>
                <a:ea typeface="+mn-ea"/>
                <a:cs typeface="+mn-cs"/>
              </a:defRPr>
            </a:pPr>
            <a:r>
              <a:rPr lang="en-US">
                <a:solidFill>
                  <a:schemeClr val="accent1">
                    <a:lumMod val="75000"/>
                  </a:schemeClr>
                </a:solidFill>
              </a:rPr>
              <a:t>Hearing  Disability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lumMod val="7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Sheet1!$B$20:$B$24</c:f>
              <c:strCache>
                <c:ptCount val="5"/>
                <c:pt idx="0">
                  <c:v> 5-15</c:v>
                </c:pt>
                <c:pt idx="1">
                  <c:v>16-20</c:v>
                </c:pt>
                <c:pt idx="2">
                  <c:v>21-64</c:v>
                </c:pt>
                <c:pt idx="3">
                  <c:v>65-74</c:v>
                </c:pt>
                <c:pt idx="4">
                  <c:v>75+</c:v>
                </c:pt>
              </c:strCache>
            </c:strRef>
          </c:cat>
          <c:val>
            <c:numRef>
              <c:f>Sheet1!$E$20:$E$24</c:f>
              <c:numCache>
                <c:formatCode>0%</c:formatCode>
                <c:ptCount val="5"/>
                <c:pt idx="0">
                  <c:v>6.0000000000000001E-3</c:v>
                </c:pt>
                <c:pt idx="1">
                  <c:v>6.9999999999999993E-3</c:v>
                </c:pt>
                <c:pt idx="2">
                  <c:v>2.1000000000000001E-2</c:v>
                </c:pt>
                <c:pt idx="3">
                  <c:v>9.1999999999999998E-2</c:v>
                </c:pt>
                <c:pt idx="4">
                  <c:v>0.22399999999999998</c:v>
                </c:pt>
              </c:numCache>
            </c:numRef>
          </c:val>
          <c:extLst>
            <c:ext xmlns:c16="http://schemas.microsoft.com/office/drawing/2014/chart" uri="{C3380CC4-5D6E-409C-BE32-E72D297353CC}">
              <c16:uniqueId val="{00000000-BFD2-4650-8885-7D46C04DFAA9}"/>
            </c:ext>
          </c:extLst>
        </c:ser>
        <c:dLbls>
          <c:showLegendKey val="0"/>
          <c:showVal val="0"/>
          <c:showCatName val="0"/>
          <c:showSerName val="0"/>
          <c:showPercent val="0"/>
          <c:showBubbleSize val="0"/>
        </c:dLbls>
        <c:gapWidth val="100"/>
        <c:overlap val="-27"/>
        <c:axId val="458861312"/>
        <c:axId val="458861968"/>
      </c:barChart>
      <c:catAx>
        <c:axId val="458861312"/>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861968"/>
        <c:crosses val="autoZero"/>
        <c:auto val="1"/>
        <c:lblAlgn val="ctr"/>
        <c:lblOffset val="100"/>
        <c:noMultiLvlLbl val="0"/>
      </c:catAx>
      <c:valAx>
        <c:axId val="458861968"/>
        <c:scaling>
          <c:orientation val="minMax"/>
          <c:max val="0.35000000000000003"/>
        </c:scaling>
        <c:delete val="1"/>
        <c:axPos val="l"/>
        <c:numFmt formatCode="0%" sourceLinked="1"/>
        <c:majorTickMark val="none"/>
        <c:minorTickMark val="none"/>
        <c:tickLblPos val="nextTo"/>
        <c:crossAx val="458861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lumMod val="75000"/>
                  </a:schemeClr>
                </a:solidFill>
                <a:latin typeface="+mn-lt"/>
                <a:ea typeface="+mn-ea"/>
                <a:cs typeface="+mn-cs"/>
              </a:defRPr>
            </a:pPr>
            <a:r>
              <a:rPr lang="en-US">
                <a:solidFill>
                  <a:schemeClr val="accent1">
                    <a:lumMod val="75000"/>
                  </a:schemeClr>
                </a:solidFill>
              </a:rPr>
              <a:t>Visual Disability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lumMod val="7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Sheet1!$B$34:$B$38</c:f>
              <c:strCache>
                <c:ptCount val="5"/>
                <c:pt idx="0">
                  <c:v> 5-15</c:v>
                </c:pt>
                <c:pt idx="1">
                  <c:v>16-20</c:v>
                </c:pt>
                <c:pt idx="2">
                  <c:v>21-64</c:v>
                </c:pt>
                <c:pt idx="3">
                  <c:v>65-74</c:v>
                </c:pt>
                <c:pt idx="4">
                  <c:v>75+</c:v>
                </c:pt>
              </c:strCache>
            </c:strRef>
          </c:cat>
          <c:val>
            <c:numRef>
              <c:f>Sheet1!$E$34:$E$38</c:f>
              <c:numCache>
                <c:formatCode>0%</c:formatCode>
                <c:ptCount val="5"/>
                <c:pt idx="0">
                  <c:v>9.0000000000000011E-3</c:v>
                </c:pt>
                <c:pt idx="1">
                  <c:v>1.1000000000000001E-2</c:v>
                </c:pt>
                <c:pt idx="2">
                  <c:v>2.1000000000000001E-2</c:v>
                </c:pt>
                <c:pt idx="3">
                  <c:v>4.4999999999999998E-2</c:v>
                </c:pt>
                <c:pt idx="4">
                  <c:v>9.6999999999999989E-2</c:v>
                </c:pt>
              </c:numCache>
            </c:numRef>
          </c:val>
          <c:extLst>
            <c:ext xmlns:c16="http://schemas.microsoft.com/office/drawing/2014/chart" uri="{C3380CC4-5D6E-409C-BE32-E72D297353CC}">
              <c16:uniqueId val="{00000000-103F-44B0-952E-3595E04FF1B7}"/>
            </c:ext>
          </c:extLst>
        </c:ser>
        <c:dLbls>
          <c:showLegendKey val="0"/>
          <c:showVal val="0"/>
          <c:showCatName val="0"/>
          <c:showSerName val="0"/>
          <c:showPercent val="0"/>
          <c:showBubbleSize val="0"/>
        </c:dLbls>
        <c:gapWidth val="100"/>
        <c:overlap val="-27"/>
        <c:axId val="458861312"/>
        <c:axId val="458861968"/>
      </c:barChart>
      <c:catAx>
        <c:axId val="45886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861968"/>
        <c:crosses val="autoZero"/>
        <c:auto val="1"/>
        <c:lblAlgn val="ctr"/>
        <c:lblOffset val="100"/>
        <c:noMultiLvlLbl val="0"/>
      </c:catAx>
      <c:valAx>
        <c:axId val="458861968"/>
        <c:scaling>
          <c:orientation val="minMax"/>
          <c:max val="0.35000000000000003"/>
        </c:scaling>
        <c:delete val="1"/>
        <c:axPos val="l"/>
        <c:numFmt formatCode="0%" sourceLinked="1"/>
        <c:majorTickMark val="none"/>
        <c:minorTickMark val="none"/>
        <c:tickLblPos val="nextTo"/>
        <c:crossAx val="458861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lumMod val="75000"/>
                  </a:schemeClr>
                </a:solidFill>
                <a:latin typeface="+mn-lt"/>
                <a:ea typeface="+mn-ea"/>
                <a:cs typeface="+mn-cs"/>
              </a:defRPr>
            </a:pPr>
            <a:r>
              <a:rPr lang="en-US">
                <a:solidFill>
                  <a:schemeClr val="accent1">
                    <a:lumMod val="75000"/>
                  </a:schemeClr>
                </a:solidFill>
              </a:rPr>
              <a:t>Ambulatory  Disability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lumMod val="7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Sheet1!$B$5:$B$9</c:f>
              <c:strCache>
                <c:ptCount val="5"/>
                <c:pt idx="0">
                  <c:v> 5-15</c:v>
                </c:pt>
                <c:pt idx="1">
                  <c:v>16-20</c:v>
                </c:pt>
                <c:pt idx="2">
                  <c:v>21-64</c:v>
                </c:pt>
                <c:pt idx="3">
                  <c:v>65-74</c:v>
                </c:pt>
                <c:pt idx="4">
                  <c:v>75+</c:v>
                </c:pt>
              </c:strCache>
            </c:strRef>
          </c:cat>
          <c:val>
            <c:numRef>
              <c:f>Sheet1!$E$5:$E$9</c:f>
              <c:numCache>
                <c:formatCode>0%</c:formatCode>
                <c:ptCount val="5"/>
                <c:pt idx="0">
                  <c:v>6.0000000000000001E-3</c:v>
                </c:pt>
                <c:pt idx="1">
                  <c:v>8.0000000000000002E-3</c:v>
                </c:pt>
                <c:pt idx="2">
                  <c:v>5.4000000000000006E-2</c:v>
                </c:pt>
                <c:pt idx="3">
                  <c:v>0.154</c:v>
                </c:pt>
                <c:pt idx="4">
                  <c:v>0.32700000000000001</c:v>
                </c:pt>
              </c:numCache>
            </c:numRef>
          </c:val>
          <c:extLst>
            <c:ext xmlns:c16="http://schemas.microsoft.com/office/drawing/2014/chart" uri="{C3380CC4-5D6E-409C-BE32-E72D297353CC}">
              <c16:uniqueId val="{00000000-05BA-4507-B2EA-3B31219A2E98}"/>
            </c:ext>
          </c:extLst>
        </c:ser>
        <c:dLbls>
          <c:showLegendKey val="0"/>
          <c:showVal val="0"/>
          <c:showCatName val="0"/>
          <c:showSerName val="0"/>
          <c:showPercent val="0"/>
          <c:showBubbleSize val="0"/>
        </c:dLbls>
        <c:gapWidth val="100"/>
        <c:overlap val="-27"/>
        <c:axId val="458861312"/>
        <c:axId val="458861968"/>
      </c:barChart>
      <c:catAx>
        <c:axId val="45886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8861968"/>
        <c:crosses val="autoZero"/>
        <c:auto val="1"/>
        <c:lblAlgn val="ctr"/>
        <c:lblOffset val="100"/>
        <c:noMultiLvlLbl val="0"/>
      </c:catAx>
      <c:valAx>
        <c:axId val="458861968"/>
        <c:scaling>
          <c:orientation val="minMax"/>
        </c:scaling>
        <c:delete val="1"/>
        <c:axPos val="l"/>
        <c:numFmt formatCode="0%" sourceLinked="1"/>
        <c:majorTickMark val="none"/>
        <c:minorTickMark val="none"/>
        <c:tickLblPos val="nextTo"/>
        <c:crossAx val="458861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B63E815-3B22-4997-AE4C-82095419E3B3}" type="datetimeFigureOut">
              <a:rPr lang="en-US" smtClean="0"/>
              <a:t>5/22/2018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9BB3E87-0E9E-4648-AB1E-D289880249BE}" type="slidenum">
              <a:rPr lang="en-US" smtClean="0"/>
              <a:t>‹#›</a:t>
            </a:fld>
            <a:endParaRPr lang="en-US"/>
          </a:p>
        </p:txBody>
      </p:sp>
    </p:spTree>
    <p:extLst>
      <p:ext uri="{BB962C8B-B14F-4D97-AF65-F5344CB8AC3E}">
        <p14:creationId xmlns:p14="http://schemas.microsoft.com/office/powerpoint/2010/main" val="276188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5788989-C4F2-419E-8CC5-53E2453B8A9F}" type="datetimeFigureOut">
              <a:rPr lang="en-US" smtClean="0"/>
              <a:t>5/22/2018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8</a:t>
            </a:fld>
            <a:endParaRPr lang="en-US"/>
          </a:p>
        </p:txBody>
      </p:sp>
    </p:spTree>
    <p:extLst>
      <p:ext uri="{BB962C8B-B14F-4D97-AF65-F5344CB8AC3E}">
        <p14:creationId xmlns:p14="http://schemas.microsoft.com/office/powerpoint/2010/main" val="1239541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a:t>Month ##, 2017</a:t>
            </a:r>
            <a:endParaRPr lang="en-US" dirty="0"/>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447147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 id="2147483705" r:id="rId6"/>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disabilitycompendium.org/county-reports" TargetMode="Externa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disability.statistics@unh.edu"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chart" Target="../charts/chart7.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3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3" Type="http://schemas.openxmlformats.org/officeDocument/2006/relationships/hyperlink" Target="mailto:Wae1@Cornell.edu" TargetMode="External"/><Relationship Id="rId2" Type="http://schemas.openxmlformats.org/officeDocument/2006/relationships/hyperlink" Target="mailto:Debra.Brucker@unh.edu" TargetMode="Externa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hyperlink" Target="mailto:Joseph.E.Hampton@wv.gov" TargetMode="External"/><Relationship Id="rId2" Type="http://schemas.openxmlformats.org/officeDocument/2006/relationships/hyperlink" Target="mailto:sdooha@cidny.org" TargetMode="External"/><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F54E9F-EE23-4326-AFBD-5DC41FCD0D5C}"/>
              </a:ext>
            </a:extLst>
          </p:cNvPr>
          <p:cNvSpPr>
            <a:spLocks noGrp="1"/>
          </p:cNvSpPr>
          <p:nvPr>
            <p:ph type="ctrTitle"/>
          </p:nvPr>
        </p:nvSpPr>
        <p:spPr/>
        <p:txBody>
          <a:bodyPr>
            <a:normAutofit fontScale="90000"/>
          </a:bodyPr>
          <a:lstStyle/>
          <a:p>
            <a:r>
              <a:rPr lang="en-US" dirty="0"/>
              <a:t>Understanding and Applying Disability Data</a:t>
            </a:r>
          </a:p>
        </p:txBody>
      </p:sp>
      <p:sp>
        <p:nvSpPr>
          <p:cNvPr id="4" name="Subtitle 3">
            <a:extLst>
              <a:ext uri="{FF2B5EF4-FFF2-40B4-BE49-F238E27FC236}">
                <a16:creationId xmlns:a16="http://schemas.microsoft.com/office/drawing/2014/main" id="{93B88AC5-1443-4329-92A3-834FF78723F4}"/>
              </a:ext>
            </a:extLst>
          </p:cNvPr>
          <p:cNvSpPr>
            <a:spLocks noGrp="1"/>
          </p:cNvSpPr>
          <p:nvPr>
            <p:ph type="subTitle" idx="1"/>
          </p:nvPr>
        </p:nvSpPr>
        <p:spPr/>
        <p:txBody>
          <a:bodyPr/>
          <a:lstStyle/>
          <a:p>
            <a:r>
              <a:rPr lang="en-US" b="1" dirty="0"/>
              <a:t>May 23, 2018</a:t>
            </a:r>
          </a:p>
          <a:p>
            <a:r>
              <a:rPr lang="en-US" b="1" dirty="0"/>
              <a:t>1:00 – 2:15 PM EST</a:t>
            </a:r>
          </a:p>
        </p:txBody>
      </p:sp>
    </p:spTree>
    <p:extLst>
      <p:ext uri="{BB962C8B-B14F-4D97-AF65-F5344CB8AC3E}">
        <p14:creationId xmlns:p14="http://schemas.microsoft.com/office/powerpoint/2010/main" val="35790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National-Level Disability Data Overview</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10</a:t>
            </a:fld>
            <a:endParaRPr lang="en-US" dirty="0"/>
          </a:p>
        </p:txBody>
      </p:sp>
    </p:spTree>
    <p:extLst>
      <p:ext uri="{BB962C8B-B14F-4D97-AF65-F5344CB8AC3E}">
        <p14:creationId xmlns:p14="http://schemas.microsoft.com/office/powerpoint/2010/main" val="49269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558544" y="282107"/>
            <a:ext cx="7110730" cy="1051560"/>
          </a:xfrm>
        </p:spPr>
        <p:txBody>
          <a:bodyPr>
            <a:normAutofit fontScale="90000"/>
          </a:bodyPr>
          <a:lstStyle/>
          <a:p>
            <a:pPr algn="ctr"/>
            <a:r>
              <a:rPr lang="en-US" sz="3100" dirty="0"/>
              <a:t>People with Disabilities Living in the Community as Percentage of U.S. Working-age Population, 2016</a:t>
            </a:r>
            <a:br>
              <a:rPr lang="en-US" dirty="0"/>
            </a:br>
            <a:endParaRPr lang="en-US" sz="1100" dirty="0">
              <a:solidFill>
                <a:schemeClr val="accent2"/>
              </a:solidFill>
            </a:endParaRP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11</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1a</a:t>
            </a:r>
          </a:p>
        </p:txBody>
      </p:sp>
      <p:graphicFrame>
        <p:nvGraphicFramePr>
          <p:cNvPr id="6" name="Chart 5">
            <a:extLst>
              <a:ext uri="{FF2B5EF4-FFF2-40B4-BE49-F238E27FC236}">
                <a16:creationId xmlns:a16="http://schemas.microsoft.com/office/drawing/2014/main" id="{48A8B5D5-7784-44D3-AE85-3A8F9E6D6170}"/>
              </a:ext>
            </a:extLst>
          </p:cNvPr>
          <p:cNvGraphicFramePr>
            <a:graphicFrameLocks/>
          </p:cNvGraphicFramePr>
          <p:nvPr>
            <p:extLst>
              <p:ext uri="{D42A27DB-BD31-4B8C-83A1-F6EECF244321}">
                <p14:modId xmlns:p14="http://schemas.microsoft.com/office/powerpoint/2010/main" val="483023220"/>
              </p:ext>
            </p:extLst>
          </p:nvPr>
        </p:nvGraphicFramePr>
        <p:xfrm>
          <a:off x="990600" y="1738314"/>
          <a:ext cx="7505699" cy="463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3793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926F6-297F-420B-AF59-64D32D07ECE0}"/>
              </a:ext>
            </a:extLst>
          </p:cNvPr>
          <p:cNvSpPr>
            <a:spLocks noGrp="1"/>
          </p:cNvSpPr>
          <p:nvPr>
            <p:ph type="title"/>
          </p:nvPr>
        </p:nvSpPr>
        <p:spPr/>
        <p:txBody>
          <a:bodyPr>
            <a:normAutofit fontScale="90000"/>
          </a:bodyPr>
          <a:lstStyle/>
          <a:p>
            <a:pPr algn="ctr"/>
            <a:r>
              <a:rPr lang="en-US" dirty="0"/>
              <a:t>Employment among Working-age Persons with Disabilities by Gender, 2016</a:t>
            </a:r>
            <a:endParaRPr lang="en-US" sz="1200" dirty="0">
              <a:solidFill>
                <a:srgbClr val="0070C0"/>
              </a:solidFill>
            </a:endParaRPr>
          </a:p>
        </p:txBody>
      </p:sp>
      <p:sp>
        <p:nvSpPr>
          <p:cNvPr id="4" name="Slide Number Placeholder 3">
            <a:extLst>
              <a:ext uri="{FF2B5EF4-FFF2-40B4-BE49-F238E27FC236}">
                <a16:creationId xmlns:a16="http://schemas.microsoft.com/office/drawing/2014/main" id="{8EB56AED-6DB2-480A-8BB4-4270B53EA9C5}"/>
              </a:ext>
            </a:extLst>
          </p:cNvPr>
          <p:cNvSpPr>
            <a:spLocks noGrp="1"/>
          </p:cNvSpPr>
          <p:nvPr>
            <p:ph type="sldNum" sz="quarter" idx="10"/>
          </p:nvPr>
        </p:nvSpPr>
        <p:spPr/>
        <p:txBody>
          <a:bodyPr/>
          <a:lstStyle/>
          <a:p>
            <a:fld id="{706D636C-90A3-4979-BA37-BAB384B22101}" type="slidenum">
              <a:rPr lang="en-US" smtClean="0"/>
              <a:pPr/>
              <a:t>12</a:t>
            </a:fld>
            <a:endParaRPr lang="en-US"/>
          </a:p>
        </p:txBody>
      </p:sp>
      <p:sp>
        <p:nvSpPr>
          <p:cNvPr id="5" name="Text Placeholder 4">
            <a:extLst>
              <a:ext uri="{FF2B5EF4-FFF2-40B4-BE49-F238E27FC236}">
                <a16:creationId xmlns:a16="http://schemas.microsoft.com/office/drawing/2014/main" id="{E0223784-1D0D-4C28-8177-FA6714F9B541}"/>
              </a:ext>
            </a:extLst>
          </p:cNvPr>
          <p:cNvSpPr>
            <a:spLocks noGrp="1"/>
          </p:cNvSpPr>
          <p:nvPr>
            <p:ph type="body" sz="half" idx="2"/>
          </p:nvPr>
        </p:nvSpPr>
        <p:spPr/>
        <p:txBody>
          <a:bodyPr/>
          <a:lstStyle/>
          <a:p>
            <a:r>
              <a:rPr lang="en-US" dirty="0"/>
              <a:t>1a</a:t>
            </a:r>
          </a:p>
        </p:txBody>
      </p:sp>
      <p:graphicFrame>
        <p:nvGraphicFramePr>
          <p:cNvPr id="7" name="Chart 6">
            <a:extLst>
              <a:ext uri="{FF2B5EF4-FFF2-40B4-BE49-F238E27FC236}">
                <a16:creationId xmlns:a16="http://schemas.microsoft.com/office/drawing/2014/main" id="{5948E699-B97D-4B65-BF4E-5884087A64DD}"/>
              </a:ext>
            </a:extLst>
          </p:cNvPr>
          <p:cNvGraphicFramePr>
            <a:graphicFrameLocks/>
          </p:cNvGraphicFramePr>
          <p:nvPr>
            <p:extLst/>
          </p:nvPr>
        </p:nvGraphicFramePr>
        <p:xfrm>
          <a:off x="438912" y="2057400"/>
          <a:ext cx="8145018" cy="3599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2895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C6E2-3CA9-4A1D-90E0-FE20870B3C8E}"/>
              </a:ext>
            </a:extLst>
          </p:cNvPr>
          <p:cNvSpPr>
            <a:spLocks noGrp="1"/>
          </p:cNvSpPr>
          <p:nvPr>
            <p:ph type="title"/>
          </p:nvPr>
        </p:nvSpPr>
        <p:spPr/>
        <p:txBody>
          <a:bodyPr>
            <a:normAutofit fontScale="90000"/>
          </a:bodyPr>
          <a:lstStyle/>
          <a:p>
            <a:pPr algn="ctr"/>
            <a:r>
              <a:rPr lang="en-US" sz="2700" dirty="0"/>
              <a:t>Percentage of Persons Aged 25 and Older with Different Levels of Educational Attainment by Disability Status, U.S., 2016</a:t>
            </a:r>
            <a:br>
              <a:rPr lang="en-US" dirty="0"/>
            </a:br>
            <a:endParaRPr lang="en-US" dirty="0"/>
          </a:p>
        </p:txBody>
      </p:sp>
      <p:sp>
        <p:nvSpPr>
          <p:cNvPr id="4" name="Slide Number Placeholder 3">
            <a:extLst>
              <a:ext uri="{FF2B5EF4-FFF2-40B4-BE49-F238E27FC236}">
                <a16:creationId xmlns:a16="http://schemas.microsoft.com/office/drawing/2014/main" id="{456BFB1F-6354-40CF-AEBD-B779174FD8AE}"/>
              </a:ext>
            </a:extLst>
          </p:cNvPr>
          <p:cNvSpPr>
            <a:spLocks noGrp="1"/>
          </p:cNvSpPr>
          <p:nvPr>
            <p:ph type="sldNum" sz="quarter" idx="10"/>
          </p:nvPr>
        </p:nvSpPr>
        <p:spPr/>
        <p:txBody>
          <a:bodyPr/>
          <a:lstStyle/>
          <a:p>
            <a:fld id="{706D636C-90A3-4979-BA37-BAB384B22101}" type="slidenum">
              <a:rPr lang="en-US" smtClean="0"/>
              <a:pPr/>
              <a:t>13</a:t>
            </a:fld>
            <a:endParaRPr lang="en-US"/>
          </a:p>
        </p:txBody>
      </p:sp>
      <p:sp>
        <p:nvSpPr>
          <p:cNvPr id="5" name="Text Placeholder 4">
            <a:extLst>
              <a:ext uri="{FF2B5EF4-FFF2-40B4-BE49-F238E27FC236}">
                <a16:creationId xmlns:a16="http://schemas.microsoft.com/office/drawing/2014/main" id="{0BDFAFDC-B930-4A9E-AD93-334D246B2E1B}"/>
              </a:ext>
            </a:extLst>
          </p:cNvPr>
          <p:cNvSpPr>
            <a:spLocks noGrp="1"/>
          </p:cNvSpPr>
          <p:nvPr>
            <p:ph type="body" sz="half" idx="2"/>
          </p:nvPr>
        </p:nvSpPr>
        <p:spPr/>
        <p:txBody>
          <a:bodyPr/>
          <a:lstStyle/>
          <a:p>
            <a:r>
              <a:rPr lang="en-US" dirty="0"/>
              <a:t>1a</a:t>
            </a:r>
          </a:p>
        </p:txBody>
      </p:sp>
      <p:graphicFrame>
        <p:nvGraphicFramePr>
          <p:cNvPr id="6" name="Content Placeholder 5">
            <a:extLst>
              <a:ext uri="{FF2B5EF4-FFF2-40B4-BE49-F238E27FC236}">
                <a16:creationId xmlns:a16="http://schemas.microsoft.com/office/drawing/2014/main" id="{0229C164-A3E9-40E6-8FA5-B46E440F2B6C}"/>
              </a:ext>
            </a:extLst>
          </p:cNvPr>
          <p:cNvGraphicFramePr>
            <a:graphicFrameLocks noGrp="1"/>
          </p:cNvGraphicFramePr>
          <p:nvPr>
            <p:ph idx="1"/>
            <p:extLst/>
          </p:nvPr>
        </p:nvGraphicFramePr>
        <p:xfrm>
          <a:off x="628650" y="1770063"/>
          <a:ext cx="7954963" cy="4406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0964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58A5-C188-4D43-8B63-F5E149662285}"/>
              </a:ext>
            </a:extLst>
          </p:cNvPr>
          <p:cNvSpPr>
            <a:spLocks noGrp="1"/>
          </p:cNvSpPr>
          <p:nvPr>
            <p:ph type="title"/>
          </p:nvPr>
        </p:nvSpPr>
        <p:spPr>
          <a:xfrm>
            <a:off x="1077537" y="421752"/>
            <a:ext cx="7955280" cy="1051560"/>
          </a:xfrm>
        </p:spPr>
        <p:txBody>
          <a:bodyPr>
            <a:normAutofit/>
          </a:bodyPr>
          <a:lstStyle/>
          <a:p>
            <a:pPr algn="ctr"/>
            <a:r>
              <a:rPr lang="en-US" sz="2800" dirty="0"/>
              <a:t>Historical Trend of Percent of Working-Age </a:t>
            </a:r>
            <a:br>
              <a:rPr lang="en-US" sz="2800" dirty="0"/>
            </a:br>
            <a:r>
              <a:rPr lang="en-US" sz="2800" dirty="0"/>
              <a:t>Persons Employed in the U.S.</a:t>
            </a:r>
          </a:p>
        </p:txBody>
      </p:sp>
      <p:sp>
        <p:nvSpPr>
          <p:cNvPr id="4" name="Slide Number Placeholder 3">
            <a:extLst>
              <a:ext uri="{FF2B5EF4-FFF2-40B4-BE49-F238E27FC236}">
                <a16:creationId xmlns:a16="http://schemas.microsoft.com/office/drawing/2014/main" id="{B366CC57-E54D-49E4-84A9-4F0AF12E9689}"/>
              </a:ext>
            </a:extLst>
          </p:cNvPr>
          <p:cNvSpPr>
            <a:spLocks noGrp="1"/>
          </p:cNvSpPr>
          <p:nvPr>
            <p:ph type="sldNum" sz="quarter" idx="10"/>
          </p:nvPr>
        </p:nvSpPr>
        <p:spPr/>
        <p:txBody>
          <a:bodyPr/>
          <a:lstStyle/>
          <a:p>
            <a:fld id="{706D636C-90A3-4979-BA37-BAB384B22101}" type="slidenum">
              <a:rPr lang="en-US" smtClean="0"/>
              <a:pPr/>
              <a:t>14</a:t>
            </a:fld>
            <a:endParaRPr lang="en-US"/>
          </a:p>
        </p:txBody>
      </p:sp>
      <p:graphicFrame>
        <p:nvGraphicFramePr>
          <p:cNvPr id="5" name="Chart 2" descr="In 2008, the employment rate for people with no disability was 77.7% and for people with any disability it was 39.1%. The gap was 38.6 points. In 2013 these numbers were 74.2% for people with no disability and 33.9% for people with any disability for a gap of 40.3 points." title="Employment rates since 2008">
            <a:extLst>
              <a:ext uri="{FF2B5EF4-FFF2-40B4-BE49-F238E27FC236}">
                <a16:creationId xmlns:a16="http://schemas.microsoft.com/office/drawing/2014/main" id="{95FDA5ED-94D7-4E99-B43E-AE1BDF24A9E6}"/>
              </a:ext>
            </a:extLst>
          </p:cNvPr>
          <p:cNvGraphicFramePr>
            <a:graphicFrameLocks noGrp="1"/>
          </p:cNvGraphicFramePr>
          <p:nvPr>
            <p:ph idx="1"/>
            <p:extLst>
              <p:ext uri="{D42A27DB-BD31-4B8C-83A1-F6EECF244321}">
                <p14:modId xmlns:p14="http://schemas.microsoft.com/office/powerpoint/2010/main" val="256882307"/>
              </p:ext>
            </p:extLst>
          </p:nvPr>
        </p:nvGraphicFramePr>
        <p:xfrm>
          <a:off x="427064" y="1895063"/>
          <a:ext cx="7619656" cy="3988902"/>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a:extLst>
              <a:ext uri="{FF2B5EF4-FFF2-40B4-BE49-F238E27FC236}">
                <a16:creationId xmlns:a16="http://schemas.microsoft.com/office/drawing/2014/main" id="{C748CE21-7AFE-4E43-95C7-CE54C7F8E328}"/>
              </a:ext>
            </a:extLst>
          </p:cNvPr>
          <p:cNvGrpSpPr/>
          <p:nvPr/>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7"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 name="Text Placeholder 3">
            <a:extLst>
              <a:ext uri="{FF2B5EF4-FFF2-40B4-BE49-F238E27FC236}">
                <a16:creationId xmlns:a16="http://schemas.microsoft.com/office/drawing/2014/main" id="{121EAC3E-DB16-448B-9877-1345E9FF81BC}"/>
              </a:ext>
            </a:extLst>
          </p:cNvPr>
          <p:cNvSpPr txBox="1">
            <a:spLocks/>
          </p:cNvSpPr>
          <p:nvPr/>
        </p:nvSpPr>
        <p:spPr>
          <a:xfrm>
            <a:off x="339424" y="528805"/>
            <a:ext cx="921646" cy="804862"/>
          </a:xfrm>
          <a:prstGeom prst="rect">
            <a:avLst/>
          </a:prstGeom>
        </p:spPr>
        <p:txBody>
          <a:bodyPr tIns="73152">
            <a:normAutofit/>
          </a:bodyPr>
          <a:lstStyle>
            <a:lvl1pPr marL="0" indent="0" algn="ctr" defTabSz="914400" rtl="0" eaLnBrk="1" latinLnBrk="0" hangingPunct="1">
              <a:lnSpc>
                <a:spcPct val="90000"/>
              </a:lnSpc>
              <a:spcBef>
                <a:spcPts val="1800"/>
              </a:spcBef>
              <a:buClr>
                <a:schemeClr val="accent2"/>
              </a:buClr>
              <a:buFont typeface="Wingdings 2" panose="05020102010507070707" pitchFamily="18" charset="2"/>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lgn="l" defTabSz="914400" rtl="0" eaLnBrk="1" latinLnBrk="0" hangingPunct="1">
              <a:lnSpc>
                <a:spcPct val="90000"/>
              </a:lnSpc>
              <a:spcBef>
                <a:spcPts val="800"/>
              </a:spcBef>
              <a:buClr>
                <a:schemeClr val="bg1">
                  <a:lumMod val="65000"/>
                </a:schemeClr>
              </a:buClr>
              <a:buFont typeface="Wingdings 3" panose="05040102010807070707" pitchFamily="18" charset="2"/>
              <a:buNone/>
              <a:defRPr sz="1200" kern="1200">
                <a:solidFill>
                  <a:schemeClr val="accent3">
                    <a:lumMod val="90000"/>
                    <a:lumOff val="10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Font typeface="Wingdings 3" panose="05040102010807070707" pitchFamily="18" charset="2"/>
              <a:buNone/>
              <a:defRPr sz="1000" kern="1200">
                <a:solidFill>
                  <a:schemeClr val="accent3">
                    <a:lumMod val="90000"/>
                    <a:lumOff val="10000"/>
                  </a:schemeClr>
                </a:solidFill>
                <a:latin typeface="+mn-lt"/>
                <a:ea typeface="+mn-ea"/>
                <a:cs typeface="+mn-cs"/>
              </a:defRPr>
            </a:lvl3pPr>
            <a:lvl4pPr marL="1371600" indent="0" algn="l" defTabSz="914400" rtl="0" eaLnBrk="1" latinLnBrk="0" hangingPunct="1">
              <a:lnSpc>
                <a:spcPct val="90000"/>
              </a:lnSpc>
              <a:spcBef>
                <a:spcPts val="500"/>
              </a:spcBef>
              <a:buClr>
                <a:schemeClr val="accent5"/>
              </a:buClr>
              <a:buFont typeface="Wingdings 3" panose="05040102010807070707" pitchFamily="18" charset="2"/>
              <a:buNone/>
              <a:defRPr sz="900" kern="1200">
                <a:solidFill>
                  <a:schemeClr val="accent3">
                    <a:lumMod val="90000"/>
                    <a:lumOff val="10000"/>
                  </a:schemeClr>
                </a:solidFill>
                <a:latin typeface="+mn-lt"/>
                <a:ea typeface="+mn-ea"/>
                <a:cs typeface="+mn-cs"/>
              </a:defRPr>
            </a:lvl4pPr>
            <a:lvl5pPr marL="1828800" indent="0" algn="l" defTabSz="914400" rtl="0" eaLnBrk="1" latinLnBrk="0" hangingPunct="1">
              <a:lnSpc>
                <a:spcPct val="90000"/>
              </a:lnSpc>
              <a:spcBef>
                <a:spcPts val="500"/>
              </a:spcBef>
              <a:buFont typeface="Wingdings 3" panose="05040102010807070707" pitchFamily="18" charset="2"/>
              <a:buNone/>
              <a:defRPr sz="900" kern="1200">
                <a:solidFill>
                  <a:schemeClr val="accent3">
                    <a:lumMod val="90000"/>
                    <a:lumOff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dirty="0"/>
              <a:t>1a</a:t>
            </a:r>
          </a:p>
        </p:txBody>
      </p:sp>
    </p:spTree>
    <p:extLst>
      <p:ext uri="{BB962C8B-B14F-4D97-AF65-F5344CB8AC3E}">
        <p14:creationId xmlns:p14="http://schemas.microsoft.com/office/powerpoint/2010/main" val="3844416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4479-404A-4547-A6F9-45163DDAB84F}"/>
              </a:ext>
            </a:extLst>
          </p:cNvPr>
          <p:cNvSpPr>
            <a:spLocks noGrp="1"/>
          </p:cNvSpPr>
          <p:nvPr>
            <p:ph type="title"/>
          </p:nvPr>
        </p:nvSpPr>
        <p:spPr/>
        <p:txBody>
          <a:bodyPr/>
          <a:lstStyle/>
          <a:p>
            <a:r>
              <a:rPr lang="en-US" dirty="0"/>
              <a:t>Employment-to-Population Ratio</a:t>
            </a:r>
          </a:p>
        </p:txBody>
      </p:sp>
      <p:sp>
        <p:nvSpPr>
          <p:cNvPr id="4" name="Slide Number Placeholder 3">
            <a:extLst>
              <a:ext uri="{FF2B5EF4-FFF2-40B4-BE49-F238E27FC236}">
                <a16:creationId xmlns:a16="http://schemas.microsoft.com/office/drawing/2014/main" id="{A5C4D7A9-9E7A-48B9-A3EC-B9979BCA8151}"/>
              </a:ext>
            </a:extLst>
          </p:cNvPr>
          <p:cNvSpPr>
            <a:spLocks noGrp="1"/>
          </p:cNvSpPr>
          <p:nvPr>
            <p:ph type="sldNum" sz="quarter" idx="10"/>
          </p:nvPr>
        </p:nvSpPr>
        <p:spPr/>
        <p:txBody>
          <a:bodyPr/>
          <a:lstStyle/>
          <a:p>
            <a:fld id="{706D636C-90A3-4979-BA37-BAB384B22101}" type="slidenum">
              <a:rPr lang="en-US" smtClean="0"/>
              <a:pPr/>
              <a:t>15</a:t>
            </a:fld>
            <a:endParaRPr lang="en-US"/>
          </a:p>
        </p:txBody>
      </p:sp>
      <p:sp>
        <p:nvSpPr>
          <p:cNvPr id="5" name="Text Placeholder 4">
            <a:extLst>
              <a:ext uri="{FF2B5EF4-FFF2-40B4-BE49-F238E27FC236}">
                <a16:creationId xmlns:a16="http://schemas.microsoft.com/office/drawing/2014/main" id="{DD81132C-6E01-4DBF-8252-19EB520135BE}"/>
              </a:ext>
            </a:extLst>
          </p:cNvPr>
          <p:cNvSpPr>
            <a:spLocks noGrp="1"/>
          </p:cNvSpPr>
          <p:nvPr>
            <p:ph type="body" sz="half" idx="2"/>
          </p:nvPr>
        </p:nvSpPr>
        <p:spPr/>
        <p:txBody>
          <a:bodyPr/>
          <a:lstStyle/>
          <a:p>
            <a:r>
              <a:rPr lang="en-US" dirty="0"/>
              <a:t>1a</a:t>
            </a:r>
          </a:p>
        </p:txBody>
      </p:sp>
      <p:pic>
        <p:nvPicPr>
          <p:cNvPr id="6" name="Content Placeholder 5">
            <a:extLst>
              <a:ext uri="{FF2B5EF4-FFF2-40B4-BE49-F238E27FC236}">
                <a16:creationId xmlns:a16="http://schemas.microsoft.com/office/drawing/2014/main" id="{B09F9CDF-B790-4C5C-BD29-50D49420D52C}"/>
              </a:ext>
            </a:extLst>
          </p:cNvPr>
          <p:cNvPicPr>
            <a:picLocks noGrp="1" noChangeAspect="1"/>
          </p:cNvPicPr>
          <p:nvPr>
            <p:ph idx="1"/>
          </p:nvPr>
        </p:nvPicPr>
        <p:blipFill>
          <a:blip r:embed="rId2"/>
          <a:stretch>
            <a:fillRect/>
          </a:stretch>
        </p:blipFill>
        <p:spPr>
          <a:xfrm>
            <a:off x="1160379" y="1605817"/>
            <a:ext cx="7142374" cy="4091502"/>
          </a:xfrm>
          <a:prstGeom prst="rect">
            <a:avLst/>
          </a:prstGeom>
        </p:spPr>
      </p:pic>
      <p:graphicFrame>
        <p:nvGraphicFramePr>
          <p:cNvPr id="7" name="Table 6">
            <a:extLst>
              <a:ext uri="{FF2B5EF4-FFF2-40B4-BE49-F238E27FC236}">
                <a16:creationId xmlns:a16="http://schemas.microsoft.com/office/drawing/2014/main" id="{E5DA3B74-BAC5-44FC-BD30-EC4F49ACA760}"/>
              </a:ext>
            </a:extLst>
          </p:cNvPr>
          <p:cNvGraphicFramePr>
            <a:graphicFrameLocks noGrp="1"/>
          </p:cNvGraphicFramePr>
          <p:nvPr>
            <p:extLst>
              <p:ext uri="{D42A27DB-BD31-4B8C-83A1-F6EECF244321}">
                <p14:modId xmlns:p14="http://schemas.microsoft.com/office/powerpoint/2010/main" val="2543860834"/>
              </p:ext>
            </p:extLst>
          </p:nvPr>
        </p:nvGraphicFramePr>
        <p:xfrm>
          <a:off x="5864353" y="5663283"/>
          <a:ext cx="2438400" cy="469900"/>
        </p:xfrm>
        <a:graphic>
          <a:graphicData uri="http://schemas.openxmlformats.org/drawingml/2006/table">
            <a:tbl>
              <a:tblPr>
                <a:tableStyleId>{5C22544A-7EE6-4342-B048-85BDC9FD1C3A}</a:tableStyleId>
              </a:tblPr>
              <a:tblGrid>
                <a:gridCol w="2438400">
                  <a:extLst>
                    <a:ext uri="{9D8B030D-6E8A-4147-A177-3AD203B41FA5}">
                      <a16:colId xmlns:a16="http://schemas.microsoft.com/office/drawing/2014/main" val="20000"/>
                    </a:ext>
                  </a:extLst>
                </a:gridCol>
              </a:tblGrid>
              <a:tr h="234950">
                <a:tc>
                  <a:txBody>
                    <a:bodyPr/>
                    <a:lstStyle/>
                    <a:p>
                      <a:pPr algn="ctr" fontAlgn="b"/>
                      <a:r>
                        <a:rPr lang="en-US" sz="1400" b="1" i="0" u="none" strike="noStrike" dirty="0">
                          <a:solidFill>
                            <a:schemeClr val="tx1"/>
                          </a:solidFill>
                          <a:effectLst/>
                          <a:latin typeface="Calibri" panose="020F0502020204030204" pitchFamily="34" charset="0"/>
                        </a:rPr>
                        <a:t>Up 0.3</a:t>
                      </a:r>
                      <a:r>
                        <a:rPr lang="en-US" sz="1400" b="1" i="0" u="none" strike="noStrike" baseline="0" dirty="0">
                          <a:solidFill>
                            <a:schemeClr val="tx1"/>
                          </a:solidFill>
                          <a:effectLst/>
                          <a:latin typeface="Calibri" panose="020F0502020204030204" pitchFamily="34" charset="0"/>
                        </a:rPr>
                        <a:t> </a:t>
                      </a:r>
                      <a:r>
                        <a:rPr lang="en-US" sz="1400" b="1" i="0" u="none" strike="noStrike" dirty="0">
                          <a:solidFill>
                            <a:schemeClr val="tx1"/>
                          </a:solidFill>
                          <a:effectLst/>
                          <a:latin typeface="Calibri" panose="020F0502020204030204" pitchFamily="34" charset="0"/>
                        </a:rPr>
                        <a:t>percent …</a:t>
                      </a:r>
                    </a:p>
                  </a:txBody>
                  <a:tcPr marL="6350" marR="6350" marT="6350" marB="0" anchor="b">
                    <a:noFill/>
                  </a:tcPr>
                </a:tc>
                <a:extLst>
                  <a:ext uri="{0D108BD9-81ED-4DB2-BD59-A6C34878D82A}">
                    <a16:rowId xmlns:a16="http://schemas.microsoft.com/office/drawing/2014/main" val="10000"/>
                  </a:ext>
                </a:extLst>
              </a:tr>
              <a:tr h="234950">
                <a:tc>
                  <a:txBody>
                    <a:bodyPr/>
                    <a:lstStyle/>
                    <a:p>
                      <a:pPr algn="ctr" fontAlgn="b"/>
                      <a:r>
                        <a:rPr lang="en-US" sz="1400" b="1" i="0" u="none" strike="noStrike" dirty="0">
                          <a:solidFill>
                            <a:schemeClr val="tx1"/>
                          </a:solidFill>
                          <a:effectLst/>
                          <a:latin typeface="Calibri" panose="020F0502020204030204" pitchFamily="34" charset="0"/>
                        </a:rPr>
                        <a:t>0.2 points</a:t>
                      </a:r>
                    </a:p>
                  </a:txBody>
                  <a:tcPr marL="6350" marR="6350" marT="6350" marB="0" anchor="b">
                    <a:noFill/>
                  </a:tcPr>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59D8D20C-F0F8-4CDA-A2F1-DF5306548F92}"/>
              </a:ext>
            </a:extLst>
          </p:cNvPr>
          <p:cNvGraphicFramePr>
            <a:graphicFrameLocks noGrp="1"/>
          </p:cNvGraphicFramePr>
          <p:nvPr>
            <p:extLst>
              <p:ext uri="{D42A27DB-BD31-4B8C-83A1-F6EECF244321}">
                <p14:modId xmlns:p14="http://schemas.microsoft.com/office/powerpoint/2010/main" val="3897643163"/>
              </p:ext>
            </p:extLst>
          </p:nvPr>
        </p:nvGraphicFramePr>
        <p:xfrm>
          <a:off x="1073966" y="5663283"/>
          <a:ext cx="2438400" cy="469900"/>
        </p:xfrm>
        <a:graphic>
          <a:graphicData uri="http://schemas.openxmlformats.org/drawingml/2006/table">
            <a:tbl>
              <a:tblPr>
                <a:tableStyleId>{5C22544A-7EE6-4342-B048-85BDC9FD1C3A}</a:tableStyleId>
              </a:tblPr>
              <a:tblGrid>
                <a:gridCol w="2438400">
                  <a:extLst>
                    <a:ext uri="{9D8B030D-6E8A-4147-A177-3AD203B41FA5}">
                      <a16:colId xmlns:a16="http://schemas.microsoft.com/office/drawing/2014/main" val="20000"/>
                    </a:ext>
                  </a:extLst>
                </a:gridCol>
              </a:tblGrid>
              <a:tr h="234950">
                <a:tc>
                  <a:txBody>
                    <a:bodyPr/>
                    <a:lstStyle/>
                    <a:p>
                      <a:pPr algn="ctr" fontAlgn="b"/>
                      <a:r>
                        <a:rPr lang="en-US" sz="1400" b="1" i="0" u="none" strike="noStrike" dirty="0">
                          <a:solidFill>
                            <a:schemeClr val="tx1"/>
                          </a:solidFill>
                          <a:effectLst/>
                          <a:latin typeface="Calibri" panose="020F0502020204030204" pitchFamily="34" charset="0"/>
                        </a:rPr>
                        <a:t>Up 8.5 percent …</a:t>
                      </a:r>
                    </a:p>
                  </a:txBody>
                  <a:tcPr marL="9525" marR="9525" marT="9525" marB="0" anchor="b">
                    <a:solidFill>
                      <a:schemeClr val="bg1"/>
                    </a:solidFill>
                  </a:tcPr>
                </a:tc>
                <a:extLst>
                  <a:ext uri="{0D108BD9-81ED-4DB2-BD59-A6C34878D82A}">
                    <a16:rowId xmlns:a16="http://schemas.microsoft.com/office/drawing/2014/main" val="10000"/>
                  </a:ext>
                </a:extLst>
              </a:tr>
              <a:tr h="234950">
                <a:tc>
                  <a:txBody>
                    <a:bodyPr/>
                    <a:lstStyle/>
                    <a:p>
                      <a:pPr algn="ctr" fontAlgn="b"/>
                      <a:r>
                        <a:rPr lang="en-US" sz="1400" b="1" i="0" u="none" strike="noStrike" dirty="0">
                          <a:solidFill>
                            <a:schemeClr val="tx1"/>
                          </a:solidFill>
                          <a:effectLst/>
                          <a:latin typeface="Calibri" panose="020F0502020204030204" pitchFamily="34" charset="0"/>
                        </a:rPr>
                        <a:t>2.4 points</a:t>
                      </a:r>
                    </a:p>
                  </a:txBody>
                  <a:tcPr marL="9525" marR="9525" marT="9525" marB="0" anchor="b">
                    <a:solidFill>
                      <a:schemeClr val="bg1"/>
                    </a:solidFill>
                  </a:tcPr>
                </a:tc>
                <a:extLst>
                  <a:ext uri="{0D108BD9-81ED-4DB2-BD59-A6C34878D82A}">
                    <a16:rowId xmlns:a16="http://schemas.microsoft.com/office/drawing/2014/main" val="10001"/>
                  </a:ext>
                </a:extLst>
              </a:tr>
            </a:tbl>
          </a:graphicData>
        </a:graphic>
      </p:graphicFrame>
      <p:pic>
        <p:nvPicPr>
          <p:cNvPr id="9" name="Picture 8">
            <a:extLst>
              <a:ext uri="{FF2B5EF4-FFF2-40B4-BE49-F238E27FC236}">
                <a16:creationId xmlns:a16="http://schemas.microsoft.com/office/drawing/2014/main" id="{69916324-44FE-4539-9FCB-64F74FE260D8}"/>
              </a:ext>
            </a:extLst>
          </p:cNvPr>
          <p:cNvPicPr>
            <a:picLocks noChangeAspect="1"/>
          </p:cNvPicPr>
          <p:nvPr/>
        </p:nvPicPr>
        <p:blipFill>
          <a:blip r:embed="rId3"/>
          <a:stretch>
            <a:fillRect/>
          </a:stretch>
        </p:blipFill>
        <p:spPr>
          <a:xfrm>
            <a:off x="444650" y="1148899"/>
            <a:ext cx="8254699" cy="4560203"/>
          </a:xfrm>
          <a:prstGeom prst="rect">
            <a:avLst/>
          </a:prstGeom>
        </p:spPr>
      </p:pic>
    </p:spTree>
    <p:extLst>
      <p:ext uri="{BB962C8B-B14F-4D97-AF65-F5344CB8AC3E}">
        <p14:creationId xmlns:p14="http://schemas.microsoft.com/office/powerpoint/2010/main" val="1641672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State-Level Disability Data Overview</a:t>
            </a:r>
          </a:p>
        </p:txBody>
      </p:sp>
      <p:sp>
        <p:nvSpPr>
          <p:cNvPr id="7" name="Text Placeholder 6"/>
          <p:cNvSpPr>
            <a:spLocks noGrp="1"/>
          </p:cNvSpPr>
          <p:nvPr>
            <p:ph type="body" idx="1"/>
          </p:nvPr>
        </p:nvSpPr>
        <p:spPr>
          <a:xfrm>
            <a:off x="623888" y="4017964"/>
            <a:ext cx="7863840" cy="1912936"/>
          </a:xfrm>
        </p:spPr>
        <p:txBody>
          <a:bodyPr/>
          <a:lstStyle/>
          <a:p>
            <a:endParaRPr lang="en-US" dirty="0"/>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16</a:t>
            </a:fld>
            <a:endParaRPr lang="en-US" dirty="0"/>
          </a:p>
        </p:txBody>
      </p:sp>
    </p:spTree>
    <p:extLst>
      <p:ext uri="{BB962C8B-B14F-4D97-AF65-F5344CB8AC3E}">
        <p14:creationId xmlns:p14="http://schemas.microsoft.com/office/powerpoint/2010/main" val="1277242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4906D-097C-4577-813B-D7A02CC49479}"/>
              </a:ext>
            </a:extLst>
          </p:cNvPr>
          <p:cNvSpPr>
            <a:spLocks noGrp="1"/>
          </p:cNvSpPr>
          <p:nvPr>
            <p:ph type="title"/>
          </p:nvPr>
        </p:nvSpPr>
        <p:spPr>
          <a:xfrm>
            <a:off x="1008312" y="365127"/>
            <a:ext cx="7955280" cy="1051560"/>
          </a:xfrm>
        </p:spPr>
        <p:txBody>
          <a:bodyPr>
            <a:normAutofit/>
          </a:bodyPr>
          <a:lstStyle/>
          <a:p>
            <a:pPr algn="ctr"/>
            <a:r>
              <a:rPr lang="en-US" sz="3100" dirty="0"/>
              <a:t>Percent of Working-age Persons with Disabilities Employed by State, 2016</a:t>
            </a:r>
          </a:p>
        </p:txBody>
      </p:sp>
      <p:sp>
        <p:nvSpPr>
          <p:cNvPr id="4" name="Slide Number Placeholder 3">
            <a:extLst>
              <a:ext uri="{FF2B5EF4-FFF2-40B4-BE49-F238E27FC236}">
                <a16:creationId xmlns:a16="http://schemas.microsoft.com/office/drawing/2014/main" id="{70C7A762-E502-4B1E-818E-5AF4F570DCA5}"/>
              </a:ext>
            </a:extLst>
          </p:cNvPr>
          <p:cNvSpPr>
            <a:spLocks noGrp="1"/>
          </p:cNvSpPr>
          <p:nvPr>
            <p:ph type="sldNum" sz="quarter" idx="10"/>
          </p:nvPr>
        </p:nvSpPr>
        <p:spPr/>
        <p:txBody>
          <a:bodyPr/>
          <a:lstStyle/>
          <a:p>
            <a:fld id="{706D636C-90A3-4979-BA37-BAB384B22101}" type="slidenum">
              <a:rPr lang="en-US" smtClean="0"/>
              <a:pPr/>
              <a:t>17</a:t>
            </a:fld>
            <a:endParaRPr lang="en-US"/>
          </a:p>
        </p:txBody>
      </p:sp>
      <p:pic>
        <p:nvPicPr>
          <p:cNvPr id="5" name="Content Placeholder 4" descr="Fig.18.jpg">
            <a:extLst>
              <a:ext uri="{FF2B5EF4-FFF2-40B4-BE49-F238E27FC236}">
                <a16:creationId xmlns:a16="http://schemas.microsoft.com/office/drawing/2014/main" id="{8EE59153-C4F5-4311-9619-F86AEC09DCE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0" y="1871331"/>
            <a:ext cx="7281973" cy="4082902"/>
          </a:xfrm>
          <a:prstGeom prst="rect">
            <a:avLst/>
          </a:prstGeom>
        </p:spPr>
      </p:pic>
      <p:grpSp>
        <p:nvGrpSpPr>
          <p:cNvPr id="10" name="Group 9">
            <a:extLst>
              <a:ext uri="{FF2B5EF4-FFF2-40B4-BE49-F238E27FC236}">
                <a16:creationId xmlns:a16="http://schemas.microsoft.com/office/drawing/2014/main" id="{C748CE21-7AFE-4E43-95C7-CE54C7F8E328}"/>
              </a:ext>
            </a:extLst>
          </p:cNvPr>
          <p:cNvGrpSpPr/>
          <p:nvPr/>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11"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 name="Text Placeholder 3">
            <a:extLst>
              <a:ext uri="{FF2B5EF4-FFF2-40B4-BE49-F238E27FC236}">
                <a16:creationId xmlns:a16="http://schemas.microsoft.com/office/drawing/2014/main" id="{121EAC3E-DB16-448B-9877-1345E9FF81BC}"/>
              </a:ext>
            </a:extLst>
          </p:cNvPr>
          <p:cNvSpPr txBox="1">
            <a:spLocks/>
          </p:cNvSpPr>
          <p:nvPr/>
        </p:nvSpPr>
        <p:spPr>
          <a:xfrm>
            <a:off x="339424" y="528805"/>
            <a:ext cx="921646" cy="804862"/>
          </a:xfrm>
          <a:prstGeom prst="rect">
            <a:avLst/>
          </a:prstGeom>
        </p:spPr>
        <p:txBody>
          <a:bodyPr tIns="73152">
            <a:normAutofit/>
          </a:bodyPr>
          <a:lstStyle>
            <a:lvl1pPr marL="0" indent="0" algn="ctr" defTabSz="914400" rtl="0" eaLnBrk="1" latinLnBrk="0" hangingPunct="1">
              <a:lnSpc>
                <a:spcPct val="90000"/>
              </a:lnSpc>
              <a:spcBef>
                <a:spcPts val="1800"/>
              </a:spcBef>
              <a:buClr>
                <a:schemeClr val="accent2"/>
              </a:buClr>
              <a:buFont typeface="Wingdings 2" panose="05020102010507070707" pitchFamily="18" charset="2"/>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lgn="l" defTabSz="914400" rtl="0" eaLnBrk="1" latinLnBrk="0" hangingPunct="1">
              <a:lnSpc>
                <a:spcPct val="90000"/>
              </a:lnSpc>
              <a:spcBef>
                <a:spcPts val="800"/>
              </a:spcBef>
              <a:buClr>
                <a:schemeClr val="bg1">
                  <a:lumMod val="65000"/>
                </a:schemeClr>
              </a:buClr>
              <a:buFont typeface="Wingdings 3" panose="05040102010807070707" pitchFamily="18" charset="2"/>
              <a:buNone/>
              <a:defRPr sz="1200" kern="1200">
                <a:solidFill>
                  <a:schemeClr val="accent3">
                    <a:lumMod val="90000"/>
                    <a:lumOff val="10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Font typeface="Wingdings 3" panose="05040102010807070707" pitchFamily="18" charset="2"/>
              <a:buNone/>
              <a:defRPr sz="1000" kern="1200">
                <a:solidFill>
                  <a:schemeClr val="accent3">
                    <a:lumMod val="90000"/>
                    <a:lumOff val="10000"/>
                  </a:schemeClr>
                </a:solidFill>
                <a:latin typeface="+mn-lt"/>
                <a:ea typeface="+mn-ea"/>
                <a:cs typeface="+mn-cs"/>
              </a:defRPr>
            </a:lvl3pPr>
            <a:lvl4pPr marL="1371600" indent="0" algn="l" defTabSz="914400" rtl="0" eaLnBrk="1" latinLnBrk="0" hangingPunct="1">
              <a:lnSpc>
                <a:spcPct val="90000"/>
              </a:lnSpc>
              <a:spcBef>
                <a:spcPts val="500"/>
              </a:spcBef>
              <a:buClr>
                <a:schemeClr val="accent5"/>
              </a:buClr>
              <a:buFont typeface="Wingdings 3" panose="05040102010807070707" pitchFamily="18" charset="2"/>
              <a:buNone/>
              <a:defRPr sz="900" kern="1200">
                <a:solidFill>
                  <a:schemeClr val="accent3">
                    <a:lumMod val="90000"/>
                    <a:lumOff val="10000"/>
                  </a:schemeClr>
                </a:solidFill>
                <a:latin typeface="+mn-lt"/>
                <a:ea typeface="+mn-ea"/>
                <a:cs typeface="+mn-cs"/>
              </a:defRPr>
            </a:lvl4pPr>
            <a:lvl5pPr marL="1828800" indent="0" algn="l" defTabSz="914400" rtl="0" eaLnBrk="1" latinLnBrk="0" hangingPunct="1">
              <a:lnSpc>
                <a:spcPct val="90000"/>
              </a:lnSpc>
              <a:spcBef>
                <a:spcPts val="500"/>
              </a:spcBef>
              <a:buFont typeface="Wingdings 3" panose="05040102010807070707" pitchFamily="18" charset="2"/>
              <a:buNone/>
              <a:defRPr sz="900" kern="1200">
                <a:solidFill>
                  <a:schemeClr val="accent3">
                    <a:lumMod val="90000"/>
                    <a:lumOff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dirty="0"/>
              <a:t>1a</a:t>
            </a:r>
          </a:p>
        </p:txBody>
      </p:sp>
    </p:spTree>
    <p:extLst>
      <p:ext uri="{BB962C8B-B14F-4D97-AF65-F5344CB8AC3E}">
        <p14:creationId xmlns:p14="http://schemas.microsoft.com/office/powerpoint/2010/main" val="2385552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4906D-097C-4577-813B-D7A02CC49479}"/>
              </a:ext>
            </a:extLst>
          </p:cNvPr>
          <p:cNvSpPr>
            <a:spLocks noGrp="1"/>
          </p:cNvSpPr>
          <p:nvPr>
            <p:ph type="title"/>
          </p:nvPr>
        </p:nvSpPr>
        <p:spPr>
          <a:xfrm>
            <a:off x="1110789" y="365127"/>
            <a:ext cx="7955280" cy="1051560"/>
          </a:xfrm>
        </p:spPr>
        <p:txBody>
          <a:bodyPr>
            <a:noAutofit/>
          </a:bodyPr>
          <a:lstStyle/>
          <a:p>
            <a:pPr algn="ctr"/>
            <a:r>
              <a:rPr lang="en-US" sz="3100" dirty="0"/>
              <a:t>Percent of Working-age Persons </a:t>
            </a:r>
            <a:r>
              <a:rPr lang="en-US" sz="3100" u="sng" dirty="0"/>
              <a:t>without</a:t>
            </a:r>
            <a:r>
              <a:rPr lang="en-US" sz="3100" dirty="0"/>
              <a:t>  Disabilities Employed by State, 2016</a:t>
            </a:r>
          </a:p>
        </p:txBody>
      </p:sp>
      <p:sp>
        <p:nvSpPr>
          <p:cNvPr id="4" name="Slide Number Placeholder 3">
            <a:extLst>
              <a:ext uri="{FF2B5EF4-FFF2-40B4-BE49-F238E27FC236}">
                <a16:creationId xmlns:a16="http://schemas.microsoft.com/office/drawing/2014/main" id="{70C7A762-E502-4B1E-818E-5AF4F570DCA5}"/>
              </a:ext>
            </a:extLst>
          </p:cNvPr>
          <p:cNvSpPr>
            <a:spLocks noGrp="1"/>
          </p:cNvSpPr>
          <p:nvPr>
            <p:ph type="sldNum" sz="quarter" idx="10"/>
          </p:nvPr>
        </p:nvSpPr>
        <p:spPr/>
        <p:txBody>
          <a:bodyPr/>
          <a:lstStyle/>
          <a:p>
            <a:fld id="{706D636C-90A3-4979-BA37-BAB384B22101}" type="slidenum">
              <a:rPr lang="en-US" smtClean="0"/>
              <a:pPr/>
              <a:t>18</a:t>
            </a:fld>
            <a:endParaRPr lang="en-US"/>
          </a:p>
        </p:txBody>
      </p:sp>
      <p:pic>
        <p:nvPicPr>
          <p:cNvPr id="6" name="Content Placeholder 5"/>
          <p:cNvPicPr>
            <a:picLocks noGrp="1" noChangeAspect="1"/>
          </p:cNvPicPr>
          <p:nvPr>
            <p:ph idx="1"/>
          </p:nvPr>
        </p:nvPicPr>
        <p:blipFill>
          <a:blip r:embed="rId2"/>
          <a:stretch>
            <a:fillRect/>
          </a:stretch>
        </p:blipFill>
        <p:spPr>
          <a:xfrm>
            <a:off x="415636" y="1523192"/>
            <a:ext cx="7689273" cy="4304321"/>
          </a:xfrm>
          <a:prstGeom prst="rect">
            <a:avLst/>
          </a:prstGeom>
        </p:spPr>
      </p:pic>
      <p:grpSp>
        <p:nvGrpSpPr>
          <p:cNvPr id="5" name="Group 4">
            <a:extLst>
              <a:ext uri="{FF2B5EF4-FFF2-40B4-BE49-F238E27FC236}">
                <a16:creationId xmlns:a16="http://schemas.microsoft.com/office/drawing/2014/main" id="{C748CE21-7AFE-4E43-95C7-CE54C7F8E328}"/>
              </a:ext>
            </a:extLst>
          </p:cNvPr>
          <p:cNvGrpSpPr/>
          <p:nvPr/>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7"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 name="Text Placeholder 3">
            <a:extLst>
              <a:ext uri="{FF2B5EF4-FFF2-40B4-BE49-F238E27FC236}">
                <a16:creationId xmlns:a16="http://schemas.microsoft.com/office/drawing/2014/main" id="{121EAC3E-DB16-448B-9877-1345E9FF81BC}"/>
              </a:ext>
            </a:extLst>
          </p:cNvPr>
          <p:cNvSpPr txBox="1">
            <a:spLocks/>
          </p:cNvSpPr>
          <p:nvPr/>
        </p:nvSpPr>
        <p:spPr>
          <a:xfrm>
            <a:off x="339424" y="528805"/>
            <a:ext cx="921646" cy="804862"/>
          </a:xfrm>
          <a:prstGeom prst="rect">
            <a:avLst/>
          </a:prstGeom>
        </p:spPr>
        <p:txBody>
          <a:bodyPr tIns="73152">
            <a:normAutofit/>
          </a:bodyPr>
          <a:lstStyle>
            <a:lvl1pPr marL="0" indent="0" algn="ctr" defTabSz="914400" rtl="0" eaLnBrk="1" latinLnBrk="0" hangingPunct="1">
              <a:lnSpc>
                <a:spcPct val="90000"/>
              </a:lnSpc>
              <a:spcBef>
                <a:spcPts val="1800"/>
              </a:spcBef>
              <a:buClr>
                <a:schemeClr val="accent2"/>
              </a:buClr>
              <a:buFont typeface="Wingdings 2" panose="05020102010507070707" pitchFamily="18" charset="2"/>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lgn="l" defTabSz="914400" rtl="0" eaLnBrk="1" latinLnBrk="0" hangingPunct="1">
              <a:lnSpc>
                <a:spcPct val="90000"/>
              </a:lnSpc>
              <a:spcBef>
                <a:spcPts val="800"/>
              </a:spcBef>
              <a:buClr>
                <a:schemeClr val="bg1">
                  <a:lumMod val="65000"/>
                </a:schemeClr>
              </a:buClr>
              <a:buFont typeface="Wingdings 3" panose="05040102010807070707" pitchFamily="18" charset="2"/>
              <a:buNone/>
              <a:defRPr sz="1200" kern="1200">
                <a:solidFill>
                  <a:schemeClr val="accent3">
                    <a:lumMod val="90000"/>
                    <a:lumOff val="10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Font typeface="Wingdings 3" panose="05040102010807070707" pitchFamily="18" charset="2"/>
              <a:buNone/>
              <a:defRPr sz="1000" kern="1200">
                <a:solidFill>
                  <a:schemeClr val="accent3">
                    <a:lumMod val="90000"/>
                    <a:lumOff val="10000"/>
                  </a:schemeClr>
                </a:solidFill>
                <a:latin typeface="+mn-lt"/>
                <a:ea typeface="+mn-ea"/>
                <a:cs typeface="+mn-cs"/>
              </a:defRPr>
            </a:lvl3pPr>
            <a:lvl4pPr marL="1371600" indent="0" algn="l" defTabSz="914400" rtl="0" eaLnBrk="1" latinLnBrk="0" hangingPunct="1">
              <a:lnSpc>
                <a:spcPct val="90000"/>
              </a:lnSpc>
              <a:spcBef>
                <a:spcPts val="500"/>
              </a:spcBef>
              <a:buClr>
                <a:schemeClr val="accent5"/>
              </a:buClr>
              <a:buFont typeface="Wingdings 3" panose="05040102010807070707" pitchFamily="18" charset="2"/>
              <a:buNone/>
              <a:defRPr sz="900" kern="1200">
                <a:solidFill>
                  <a:schemeClr val="accent3">
                    <a:lumMod val="90000"/>
                    <a:lumOff val="10000"/>
                  </a:schemeClr>
                </a:solidFill>
                <a:latin typeface="+mn-lt"/>
                <a:ea typeface="+mn-ea"/>
                <a:cs typeface="+mn-cs"/>
              </a:defRPr>
            </a:lvl4pPr>
            <a:lvl5pPr marL="1828800" indent="0" algn="l" defTabSz="914400" rtl="0" eaLnBrk="1" latinLnBrk="0" hangingPunct="1">
              <a:lnSpc>
                <a:spcPct val="90000"/>
              </a:lnSpc>
              <a:spcBef>
                <a:spcPts val="500"/>
              </a:spcBef>
              <a:buFont typeface="Wingdings 3" panose="05040102010807070707" pitchFamily="18" charset="2"/>
              <a:buNone/>
              <a:defRPr sz="900" kern="1200">
                <a:solidFill>
                  <a:schemeClr val="accent3">
                    <a:lumMod val="90000"/>
                    <a:lumOff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dirty="0"/>
              <a:t>1a</a:t>
            </a:r>
          </a:p>
        </p:txBody>
      </p:sp>
      <p:pic>
        <p:nvPicPr>
          <p:cNvPr id="3" name="Picture 2">
            <a:extLst>
              <a:ext uri="{FF2B5EF4-FFF2-40B4-BE49-F238E27FC236}">
                <a16:creationId xmlns:a16="http://schemas.microsoft.com/office/drawing/2014/main" id="{3BDB96E2-14F7-44FC-A34B-703947AAB9A6}"/>
              </a:ext>
            </a:extLst>
          </p:cNvPr>
          <p:cNvPicPr>
            <a:picLocks noChangeAspect="1"/>
          </p:cNvPicPr>
          <p:nvPr/>
        </p:nvPicPr>
        <p:blipFill>
          <a:blip r:embed="rId3"/>
          <a:stretch>
            <a:fillRect/>
          </a:stretch>
        </p:blipFill>
        <p:spPr>
          <a:xfrm>
            <a:off x="-396" y="-297"/>
            <a:ext cx="9144396" cy="6858297"/>
          </a:xfrm>
          <a:prstGeom prst="rect">
            <a:avLst/>
          </a:prstGeom>
        </p:spPr>
      </p:pic>
    </p:spTree>
    <p:extLst>
      <p:ext uri="{BB962C8B-B14F-4D97-AF65-F5344CB8AC3E}">
        <p14:creationId xmlns:p14="http://schemas.microsoft.com/office/powerpoint/2010/main" val="938176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4906D-097C-4577-813B-D7A02CC49479}"/>
              </a:ext>
            </a:extLst>
          </p:cNvPr>
          <p:cNvSpPr>
            <a:spLocks noGrp="1"/>
          </p:cNvSpPr>
          <p:nvPr>
            <p:ph type="title"/>
          </p:nvPr>
        </p:nvSpPr>
        <p:spPr>
          <a:xfrm>
            <a:off x="1069225" y="400895"/>
            <a:ext cx="7955280" cy="1051560"/>
          </a:xfrm>
        </p:spPr>
        <p:txBody>
          <a:bodyPr>
            <a:noAutofit/>
          </a:bodyPr>
          <a:lstStyle/>
          <a:p>
            <a:pPr algn="ctr"/>
            <a:r>
              <a:rPr lang="en-US" sz="2900" dirty="0"/>
              <a:t>Gap of Percent Employed Among People </a:t>
            </a:r>
            <a:r>
              <a:rPr lang="en-US" sz="2900" u="sng" dirty="0"/>
              <a:t>with and without </a:t>
            </a:r>
            <a:r>
              <a:rPr lang="en-US" sz="2900" dirty="0"/>
              <a:t>Disabilities by State, 2016</a:t>
            </a:r>
          </a:p>
        </p:txBody>
      </p:sp>
      <p:sp>
        <p:nvSpPr>
          <p:cNvPr id="4" name="Slide Number Placeholder 3">
            <a:extLst>
              <a:ext uri="{FF2B5EF4-FFF2-40B4-BE49-F238E27FC236}">
                <a16:creationId xmlns:a16="http://schemas.microsoft.com/office/drawing/2014/main" id="{70C7A762-E502-4B1E-818E-5AF4F570DCA5}"/>
              </a:ext>
            </a:extLst>
          </p:cNvPr>
          <p:cNvSpPr>
            <a:spLocks noGrp="1"/>
          </p:cNvSpPr>
          <p:nvPr>
            <p:ph type="sldNum" sz="quarter" idx="10"/>
          </p:nvPr>
        </p:nvSpPr>
        <p:spPr/>
        <p:txBody>
          <a:bodyPr/>
          <a:lstStyle/>
          <a:p>
            <a:fld id="{706D636C-90A3-4979-BA37-BAB384B22101}" type="slidenum">
              <a:rPr lang="en-US" smtClean="0"/>
              <a:pPr/>
              <a:t>19</a:t>
            </a:fld>
            <a:endParaRPr lang="en-US"/>
          </a:p>
        </p:txBody>
      </p:sp>
      <p:pic>
        <p:nvPicPr>
          <p:cNvPr id="5" name="Content Placeholder 4"/>
          <p:cNvPicPr>
            <a:picLocks noGrp="1" noChangeAspect="1"/>
          </p:cNvPicPr>
          <p:nvPr>
            <p:ph idx="1"/>
          </p:nvPr>
        </p:nvPicPr>
        <p:blipFill>
          <a:blip r:embed="rId2"/>
          <a:stretch>
            <a:fillRect/>
          </a:stretch>
        </p:blipFill>
        <p:spPr>
          <a:xfrm>
            <a:off x="358912" y="1662763"/>
            <a:ext cx="7792755" cy="4447510"/>
          </a:xfrm>
          <a:prstGeom prst="rect">
            <a:avLst/>
          </a:prstGeom>
        </p:spPr>
      </p:pic>
      <p:grpSp>
        <p:nvGrpSpPr>
          <p:cNvPr id="6" name="Group 5">
            <a:extLst>
              <a:ext uri="{FF2B5EF4-FFF2-40B4-BE49-F238E27FC236}">
                <a16:creationId xmlns:a16="http://schemas.microsoft.com/office/drawing/2014/main" id="{C748CE21-7AFE-4E43-95C7-CE54C7F8E328}"/>
              </a:ext>
            </a:extLst>
          </p:cNvPr>
          <p:cNvGrpSpPr/>
          <p:nvPr/>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7"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 name="Text Placeholder 3">
            <a:extLst>
              <a:ext uri="{FF2B5EF4-FFF2-40B4-BE49-F238E27FC236}">
                <a16:creationId xmlns:a16="http://schemas.microsoft.com/office/drawing/2014/main" id="{121EAC3E-DB16-448B-9877-1345E9FF81BC}"/>
              </a:ext>
            </a:extLst>
          </p:cNvPr>
          <p:cNvSpPr txBox="1">
            <a:spLocks/>
          </p:cNvSpPr>
          <p:nvPr/>
        </p:nvSpPr>
        <p:spPr>
          <a:xfrm>
            <a:off x="339424" y="528805"/>
            <a:ext cx="921646" cy="804862"/>
          </a:xfrm>
          <a:prstGeom prst="rect">
            <a:avLst/>
          </a:prstGeom>
        </p:spPr>
        <p:txBody>
          <a:bodyPr tIns="73152">
            <a:normAutofit/>
          </a:bodyPr>
          <a:lstStyle>
            <a:lvl1pPr marL="0" indent="0" algn="ctr" defTabSz="914400" rtl="0" eaLnBrk="1" latinLnBrk="0" hangingPunct="1">
              <a:lnSpc>
                <a:spcPct val="90000"/>
              </a:lnSpc>
              <a:spcBef>
                <a:spcPts val="1800"/>
              </a:spcBef>
              <a:buClr>
                <a:schemeClr val="accent2"/>
              </a:buClr>
              <a:buFont typeface="Wingdings 2" panose="05020102010507070707" pitchFamily="18" charset="2"/>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lgn="l" defTabSz="914400" rtl="0" eaLnBrk="1" latinLnBrk="0" hangingPunct="1">
              <a:lnSpc>
                <a:spcPct val="90000"/>
              </a:lnSpc>
              <a:spcBef>
                <a:spcPts val="800"/>
              </a:spcBef>
              <a:buClr>
                <a:schemeClr val="bg1">
                  <a:lumMod val="65000"/>
                </a:schemeClr>
              </a:buClr>
              <a:buFont typeface="Wingdings 3" panose="05040102010807070707" pitchFamily="18" charset="2"/>
              <a:buNone/>
              <a:defRPr sz="1200" kern="1200">
                <a:solidFill>
                  <a:schemeClr val="accent3">
                    <a:lumMod val="90000"/>
                    <a:lumOff val="10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Font typeface="Wingdings 3" panose="05040102010807070707" pitchFamily="18" charset="2"/>
              <a:buNone/>
              <a:defRPr sz="1000" kern="1200">
                <a:solidFill>
                  <a:schemeClr val="accent3">
                    <a:lumMod val="90000"/>
                    <a:lumOff val="10000"/>
                  </a:schemeClr>
                </a:solidFill>
                <a:latin typeface="+mn-lt"/>
                <a:ea typeface="+mn-ea"/>
                <a:cs typeface="+mn-cs"/>
              </a:defRPr>
            </a:lvl3pPr>
            <a:lvl4pPr marL="1371600" indent="0" algn="l" defTabSz="914400" rtl="0" eaLnBrk="1" latinLnBrk="0" hangingPunct="1">
              <a:lnSpc>
                <a:spcPct val="90000"/>
              </a:lnSpc>
              <a:spcBef>
                <a:spcPts val="500"/>
              </a:spcBef>
              <a:buClr>
                <a:schemeClr val="accent5"/>
              </a:buClr>
              <a:buFont typeface="Wingdings 3" panose="05040102010807070707" pitchFamily="18" charset="2"/>
              <a:buNone/>
              <a:defRPr sz="900" kern="1200">
                <a:solidFill>
                  <a:schemeClr val="accent3">
                    <a:lumMod val="90000"/>
                    <a:lumOff val="10000"/>
                  </a:schemeClr>
                </a:solidFill>
                <a:latin typeface="+mn-lt"/>
                <a:ea typeface="+mn-ea"/>
                <a:cs typeface="+mn-cs"/>
              </a:defRPr>
            </a:lvl4pPr>
            <a:lvl5pPr marL="1828800" indent="0" algn="l" defTabSz="914400" rtl="0" eaLnBrk="1" latinLnBrk="0" hangingPunct="1">
              <a:lnSpc>
                <a:spcPct val="90000"/>
              </a:lnSpc>
              <a:spcBef>
                <a:spcPts val="500"/>
              </a:spcBef>
              <a:buFont typeface="Wingdings 3" panose="05040102010807070707" pitchFamily="18" charset="2"/>
              <a:buNone/>
              <a:defRPr sz="900" kern="1200">
                <a:solidFill>
                  <a:schemeClr val="accent3">
                    <a:lumMod val="90000"/>
                    <a:lumOff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dirty="0"/>
              <a:t>1a</a:t>
            </a:r>
          </a:p>
        </p:txBody>
      </p:sp>
    </p:spTree>
    <p:extLst>
      <p:ext uri="{BB962C8B-B14F-4D97-AF65-F5344CB8AC3E}">
        <p14:creationId xmlns:p14="http://schemas.microsoft.com/office/powerpoint/2010/main" val="331705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43AF2F-C8D2-45F3-9DD0-5FBC6628D72C}"/>
              </a:ext>
            </a:extLst>
          </p:cNvPr>
          <p:cNvSpPr>
            <a:spLocks noGrp="1"/>
          </p:cNvSpPr>
          <p:nvPr>
            <p:ph idx="1"/>
          </p:nvPr>
        </p:nvSpPr>
        <p:spPr/>
        <p:txBody>
          <a:bodyPr/>
          <a:lstStyle/>
          <a:p>
            <a:r>
              <a:rPr lang="en-US" dirty="0"/>
              <a:t>David Jones</a:t>
            </a:r>
          </a:p>
          <a:p>
            <a:pPr lvl="1"/>
            <a:r>
              <a:rPr lang="en-US" dirty="0"/>
              <a:t>Workforce Analyst</a:t>
            </a:r>
          </a:p>
          <a:p>
            <a:pPr lvl="2"/>
            <a:r>
              <a:rPr lang="en-US" dirty="0"/>
              <a:t>Employment and Training Administration (ETA)</a:t>
            </a:r>
          </a:p>
          <a:p>
            <a:pPr lvl="2"/>
            <a:r>
              <a:rPr lang="en-US" dirty="0"/>
              <a:t>U.S. Department of Labor</a:t>
            </a:r>
          </a:p>
        </p:txBody>
      </p:sp>
      <p:sp>
        <p:nvSpPr>
          <p:cNvPr id="3" name="Slide Number Placeholder 2">
            <a:extLst>
              <a:ext uri="{FF2B5EF4-FFF2-40B4-BE49-F238E27FC236}">
                <a16:creationId xmlns:a16="http://schemas.microsoft.com/office/drawing/2014/main" id="{06618E1A-B751-4EF3-859E-FAFBE09EEC66}"/>
              </a:ext>
            </a:extLst>
          </p:cNvPr>
          <p:cNvSpPr>
            <a:spLocks noGrp="1"/>
          </p:cNvSpPr>
          <p:nvPr>
            <p:ph type="sldNum" sz="quarter" idx="10"/>
          </p:nvPr>
        </p:nvSpPr>
        <p:spPr/>
        <p:txBody>
          <a:bodyPr/>
          <a:lstStyle/>
          <a:p>
            <a:fld id="{706D636C-90A3-4979-BA37-BAB384B22101}" type="slidenum">
              <a:rPr lang="en-US" smtClean="0"/>
              <a:pPr/>
              <a:t>2</a:t>
            </a:fld>
            <a:endParaRPr lang="en-US"/>
          </a:p>
        </p:txBody>
      </p:sp>
      <p:pic>
        <p:nvPicPr>
          <p:cNvPr id="5" name="Picture Placeholder 7" title="photo of David Jones"/>
          <p:cNvPicPr>
            <a:picLocks noGrp="1" noChangeAspect="1"/>
          </p:cNvPicPr>
          <p:nvPr>
            <p:ph type="pic" idx="11"/>
          </p:nvPr>
        </p:nvPicPr>
        <p:blipFill>
          <a:blip r:embed="rId2" cstate="print">
            <a:extLst>
              <a:ext uri="{28A0092B-C50C-407E-A947-70E740481C1C}">
                <a14:useLocalDpi xmlns:a14="http://schemas.microsoft.com/office/drawing/2010/main" val="0"/>
              </a:ext>
            </a:extLst>
          </a:blip>
          <a:srcRect t="3833" b="3833"/>
          <a:stretch>
            <a:fillRect/>
          </a:stretch>
        </p:blipFill>
        <p:spPr/>
      </p:pic>
    </p:spTree>
    <p:extLst>
      <p:ext uri="{BB962C8B-B14F-4D97-AF65-F5344CB8AC3E}">
        <p14:creationId xmlns:p14="http://schemas.microsoft.com/office/powerpoint/2010/main" val="1210371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4906D-097C-4577-813B-D7A02CC49479}"/>
              </a:ext>
            </a:extLst>
          </p:cNvPr>
          <p:cNvSpPr>
            <a:spLocks noGrp="1"/>
          </p:cNvSpPr>
          <p:nvPr>
            <p:ph type="title"/>
          </p:nvPr>
        </p:nvSpPr>
        <p:spPr>
          <a:xfrm>
            <a:off x="1205923" y="361556"/>
            <a:ext cx="7955280" cy="1051560"/>
          </a:xfrm>
        </p:spPr>
        <p:txBody>
          <a:bodyPr>
            <a:normAutofit fontScale="90000"/>
          </a:bodyPr>
          <a:lstStyle/>
          <a:p>
            <a:pPr algn="ctr"/>
            <a:r>
              <a:rPr lang="en-US" sz="3100" dirty="0"/>
              <a:t>State Median Earnings, Ages 16 and Over with Disability </a:t>
            </a:r>
            <a:br>
              <a:rPr lang="en-US" sz="3100" dirty="0"/>
            </a:br>
            <a:endParaRPr lang="en-US" sz="1300" dirty="0">
              <a:solidFill>
                <a:schemeClr val="accent2"/>
              </a:solidFill>
            </a:endParaRPr>
          </a:p>
        </p:txBody>
      </p:sp>
      <p:sp>
        <p:nvSpPr>
          <p:cNvPr id="4" name="Slide Number Placeholder 3">
            <a:extLst>
              <a:ext uri="{FF2B5EF4-FFF2-40B4-BE49-F238E27FC236}">
                <a16:creationId xmlns:a16="http://schemas.microsoft.com/office/drawing/2014/main" id="{70C7A762-E502-4B1E-818E-5AF4F570DCA5}"/>
              </a:ext>
            </a:extLst>
          </p:cNvPr>
          <p:cNvSpPr>
            <a:spLocks noGrp="1"/>
          </p:cNvSpPr>
          <p:nvPr>
            <p:ph type="sldNum" sz="quarter" idx="10"/>
          </p:nvPr>
        </p:nvSpPr>
        <p:spPr/>
        <p:txBody>
          <a:bodyPr/>
          <a:lstStyle/>
          <a:p>
            <a:fld id="{706D636C-90A3-4979-BA37-BAB384B22101}" type="slidenum">
              <a:rPr lang="en-US" smtClean="0"/>
              <a:pPr/>
              <a:t>20</a:t>
            </a:fld>
            <a:endParaRPr lang="en-US"/>
          </a:p>
        </p:txBody>
      </p:sp>
      <p:pic>
        <p:nvPicPr>
          <p:cNvPr id="5" name="Content Placeholder 4"/>
          <p:cNvPicPr>
            <a:picLocks noGrp="1" noChangeAspect="1"/>
          </p:cNvPicPr>
          <p:nvPr>
            <p:ph idx="1"/>
          </p:nvPr>
        </p:nvPicPr>
        <p:blipFill>
          <a:blip r:embed="rId2"/>
          <a:stretch>
            <a:fillRect/>
          </a:stretch>
        </p:blipFill>
        <p:spPr>
          <a:xfrm>
            <a:off x="234246" y="1490442"/>
            <a:ext cx="8086794" cy="4170572"/>
          </a:xfrm>
          <a:prstGeom prst="rect">
            <a:avLst/>
          </a:prstGeom>
        </p:spPr>
      </p:pic>
      <p:grpSp>
        <p:nvGrpSpPr>
          <p:cNvPr id="6" name="Group 5">
            <a:extLst>
              <a:ext uri="{FF2B5EF4-FFF2-40B4-BE49-F238E27FC236}">
                <a16:creationId xmlns:a16="http://schemas.microsoft.com/office/drawing/2014/main" id="{C748CE21-7AFE-4E43-95C7-CE54C7F8E328}"/>
              </a:ext>
            </a:extLst>
          </p:cNvPr>
          <p:cNvGrpSpPr/>
          <p:nvPr/>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7"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 name="Text Placeholder 3">
            <a:extLst>
              <a:ext uri="{FF2B5EF4-FFF2-40B4-BE49-F238E27FC236}">
                <a16:creationId xmlns:a16="http://schemas.microsoft.com/office/drawing/2014/main" id="{121EAC3E-DB16-448B-9877-1345E9FF81BC}"/>
              </a:ext>
            </a:extLst>
          </p:cNvPr>
          <p:cNvSpPr txBox="1">
            <a:spLocks/>
          </p:cNvSpPr>
          <p:nvPr/>
        </p:nvSpPr>
        <p:spPr>
          <a:xfrm>
            <a:off x="339424" y="528805"/>
            <a:ext cx="921646" cy="804862"/>
          </a:xfrm>
          <a:prstGeom prst="rect">
            <a:avLst/>
          </a:prstGeom>
        </p:spPr>
        <p:txBody>
          <a:bodyPr tIns="73152">
            <a:normAutofit/>
          </a:bodyPr>
          <a:lstStyle>
            <a:lvl1pPr marL="0" indent="0" algn="ctr" defTabSz="914400" rtl="0" eaLnBrk="1" latinLnBrk="0" hangingPunct="1">
              <a:lnSpc>
                <a:spcPct val="90000"/>
              </a:lnSpc>
              <a:spcBef>
                <a:spcPts val="1800"/>
              </a:spcBef>
              <a:buClr>
                <a:schemeClr val="accent2"/>
              </a:buClr>
              <a:buFont typeface="Wingdings 2" panose="05020102010507070707" pitchFamily="18" charset="2"/>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lgn="l" defTabSz="914400" rtl="0" eaLnBrk="1" latinLnBrk="0" hangingPunct="1">
              <a:lnSpc>
                <a:spcPct val="90000"/>
              </a:lnSpc>
              <a:spcBef>
                <a:spcPts val="800"/>
              </a:spcBef>
              <a:buClr>
                <a:schemeClr val="bg1">
                  <a:lumMod val="65000"/>
                </a:schemeClr>
              </a:buClr>
              <a:buFont typeface="Wingdings 3" panose="05040102010807070707" pitchFamily="18" charset="2"/>
              <a:buNone/>
              <a:defRPr sz="1200" kern="1200">
                <a:solidFill>
                  <a:schemeClr val="accent3">
                    <a:lumMod val="90000"/>
                    <a:lumOff val="10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Font typeface="Wingdings 3" panose="05040102010807070707" pitchFamily="18" charset="2"/>
              <a:buNone/>
              <a:defRPr sz="1000" kern="1200">
                <a:solidFill>
                  <a:schemeClr val="accent3">
                    <a:lumMod val="90000"/>
                    <a:lumOff val="10000"/>
                  </a:schemeClr>
                </a:solidFill>
                <a:latin typeface="+mn-lt"/>
                <a:ea typeface="+mn-ea"/>
                <a:cs typeface="+mn-cs"/>
              </a:defRPr>
            </a:lvl3pPr>
            <a:lvl4pPr marL="1371600" indent="0" algn="l" defTabSz="914400" rtl="0" eaLnBrk="1" latinLnBrk="0" hangingPunct="1">
              <a:lnSpc>
                <a:spcPct val="90000"/>
              </a:lnSpc>
              <a:spcBef>
                <a:spcPts val="500"/>
              </a:spcBef>
              <a:buClr>
                <a:schemeClr val="accent5"/>
              </a:buClr>
              <a:buFont typeface="Wingdings 3" panose="05040102010807070707" pitchFamily="18" charset="2"/>
              <a:buNone/>
              <a:defRPr sz="900" kern="1200">
                <a:solidFill>
                  <a:schemeClr val="accent3">
                    <a:lumMod val="90000"/>
                    <a:lumOff val="10000"/>
                  </a:schemeClr>
                </a:solidFill>
                <a:latin typeface="+mn-lt"/>
                <a:ea typeface="+mn-ea"/>
                <a:cs typeface="+mn-cs"/>
              </a:defRPr>
            </a:lvl4pPr>
            <a:lvl5pPr marL="1828800" indent="0" algn="l" defTabSz="914400" rtl="0" eaLnBrk="1" latinLnBrk="0" hangingPunct="1">
              <a:lnSpc>
                <a:spcPct val="90000"/>
              </a:lnSpc>
              <a:spcBef>
                <a:spcPts val="500"/>
              </a:spcBef>
              <a:buFont typeface="Wingdings 3" panose="05040102010807070707" pitchFamily="18" charset="2"/>
              <a:buNone/>
              <a:defRPr sz="900" kern="1200">
                <a:solidFill>
                  <a:schemeClr val="accent3">
                    <a:lumMod val="90000"/>
                    <a:lumOff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dirty="0"/>
              <a:t>1a</a:t>
            </a:r>
          </a:p>
        </p:txBody>
      </p:sp>
      <p:pic>
        <p:nvPicPr>
          <p:cNvPr id="3" name="Picture 2">
            <a:extLst>
              <a:ext uri="{FF2B5EF4-FFF2-40B4-BE49-F238E27FC236}">
                <a16:creationId xmlns:a16="http://schemas.microsoft.com/office/drawing/2014/main" id="{FE1BCF64-2146-4725-B863-C21D2AFDAFC4}"/>
              </a:ext>
            </a:extLst>
          </p:cNvPr>
          <p:cNvPicPr>
            <a:picLocks noChangeAspect="1"/>
          </p:cNvPicPr>
          <p:nvPr/>
        </p:nvPicPr>
        <p:blipFill>
          <a:blip r:embed="rId3"/>
          <a:stretch>
            <a:fillRect/>
          </a:stretch>
        </p:blipFill>
        <p:spPr>
          <a:xfrm>
            <a:off x="0" y="-297"/>
            <a:ext cx="9144000" cy="6858000"/>
          </a:xfrm>
          <a:prstGeom prst="rect">
            <a:avLst/>
          </a:prstGeom>
        </p:spPr>
      </p:pic>
    </p:spTree>
    <p:extLst>
      <p:ext uri="{BB962C8B-B14F-4D97-AF65-F5344CB8AC3E}">
        <p14:creationId xmlns:p14="http://schemas.microsoft.com/office/powerpoint/2010/main" val="1245996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County-Level Disability Data Overview</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21</a:t>
            </a:fld>
            <a:endParaRPr lang="en-US" dirty="0"/>
          </a:p>
        </p:txBody>
      </p:sp>
    </p:spTree>
    <p:extLst>
      <p:ext uri="{BB962C8B-B14F-4D97-AF65-F5344CB8AC3E}">
        <p14:creationId xmlns:p14="http://schemas.microsoft.com/office/powerpoint/2010/main" val="4216237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5B54-E12A-4CE9-B129-CA9F75243014}"/>
              </a:ext>
            </a:extLst>
          </p:cNvPr>
          <p:cNvSpPr>
            <a:spLocks noGrp="1"/>
          </p:cNvSpPr>
          <p:nvPr>
            <p:ph type="title"/>
          </p:nvPr>
        </p:nvSpPr>
        <p:spPr/>
        <p:txBody>
          <a:bodyPr>
            <a:normAutofit/>
          </a:bodyPr>
          <a:lstStyle/>
          <a:p>
            <a:r>
              <a:rPr lang="en-US" dirty="0"/>
              <a:t>New Developments in Disability Tracking at the County Level</a:t>
            </a:r>
            <a:endParaRPr lang="en-US" sz="1100" dirty="0">
              <a:solidFill>
                <a:schemeClr val="accent2"/>
              </a:solidFill>
            </a:endParaRPr>
          </a:p>
        </p:txBody>
      </p:sp>
      <p:sp>
        <p:nvSpPr>
          <p:cNvPr id="3" name="Content Placeholder 2">
            <a:extLst>
              <a:ext uri="{FF2B5EF4-FFF2-40B4-BE49-F238E27FC236}">
                <a16:creationId xmlns:a16="http://schemas.microsoft.com/office/drawing/2014/main" id="{BA5582FE-E8DF-4D16-8249-BFB12411424F}"/>
              </a:ext>
            </a:extLst>
          </p:cNvPr>
          <p:cNvSpPr>
            <a:spLocks noGrp="1"/>
          </p:cNvSpPr>
          <p:nvPr>
            <p:ph idx="1"/>
          </p:nvPr>
        </p:nvSpPr>
        <p:spPr/>
        <p:txBody>
          <a:bodyPr>
            <a:normAutofit/>
          </a:bodyPr>
          <a:lstStyle/>
          <a:p>
            <a:r>
              <a:rPr lang="en-US" dirty="0"/>
              <a:t>University of New Hampshire recently released new reports at the county level focused on: </a:t>
            </a:r>
          </a:p>
          <a:p>
            <a:pPr lvl="1"/>
            <a:r>
              <a:rPr lang="en-US" b="1" dirty="0">
                <a:solidFill>
                  <a:schemeClr val="accent1"/>
                </a:solidFill>
              </a:rPr>
              <a:t>Disability Prevalence</a:t>
            </a:r>
          </a:p>
          <a:p>
            <a:pPr lvl="1"/>
            <a:r>
              <a:rPr lang="en-US" b="1" dirty="0">
                <a:solidFill>
                  <a:schemeClr val="accent1"/>
                </a:solidFill>
              </a:rPr>
              <a:t>Disability Employment</a:t>
            </a:r>
          </a:p>
          <a:p>
            <a:pPr lvl="1"/>
            <a:endParaRPr lang="en-US" dirty="0"/>
          </a:p>
          <a:p>
            <a:r>
              <a:rPr lang="en-US" dirty="0"/>
              <a:t>The county level reports can be found at the following link: </a:t>
            </a:r>
          </a:p>
          <a:p>
            <a:pPr marL="0" indent="0">
              <a:buNone/>
            </a:pPr>
            <a:r>
              <a:rPr lang="en-US" sz="2400" u="sng" dirty="0">
                <a:hlinkClick r:id="rId2"/>
              </a:rPr>
              <a:t>https://disabilitycompendium.org/county-reports</a:t>
            </a:r>
            <a:endParaRPr lang="en-US" sz="2400" dirty="0"/>
          </a:p>
          <a:p>
            <a:pPr marL="457200" lvl="1" indent="0">
              <a:buNone/>
            </a:pPr>
            <a:endParaRPr lang="en-US" dirty="0"/>
          </a:p>
          <a:p>
            <a:pPr marL="457200" lvl="1" indent="0">
              <a:buNone/>
            </a:pPr>
            <a:endParaRPr lang="en-US" dirty="0"/>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11755BAB-FEB8-4482-8055-395983BCFB1C}"/>
              </a:ext>
            </a:extLst>
          </p:cNvPr>
          <p:cNvSpPr>
            <a:spLocks noGrp="1"/>
          </p:cNvSpPr>
          <p:nvPr>
            <p:ph type="sldNum" sz="quarter" idx="10"/>
          </p:nvPr>
        </p:nvSpPr>
        <p:spPr/>
        <p:txBody>
          <a:bodyPr/>
          <a:lstStyle/>
          <a:p>
            <a:fld id="{706D636C-90A3-4979-BA37-BAB384B22101}" type="slidenum">
              <a:rPr lang="en-US" smtClean="0"/>
              <a:pPr/>
              <a:t>22</a:t>
            </a:fld>
            <a:endParaRPr lang="en-US"/>
          </a:p>
        </p:txBody>
      </p:sp>
      <p:sp>
        <p:nvSpPr>
          <p:cNvPr id="5" name="Text Placeholder 4">
            <a:extLst>
              <a:ext uri="{FF2B5EF4-FFF2-40B4-BE49-F238E27FC236}">
                <a16:creationId xmlns:a16="http://schemas.microsoft.com/office/drawing/2014/main" id="{93DBD403-66BB-4B11-A2A8-62C64759E0CC}"/>
              </a:ext>
            </a:extLst>
          </p:cNvPr>
          <p:cNvSpPr>
            <a:spLocks noGrp="1"/>
          </p:cNvSpPr>
          <p:nvPr>
            <p:ph type="body" sz="half" idx="2"/>
          </p:nvPr>
        </p:nvSpPr>
        <p:spPr/>
        <p:txBody>
          <a:bodyPr/>
          <a:lstStyle/>
          <a:p>
            <a:r>
              <a:rPr lang="en-US" dirty="0"/>
              <a:t>1a</a:t>
            </a:r>
          </a:p>
        </p:txBody>
      </p:sp>
    </p:spTree>
    <p:extLst>
      <p:ext uri="{BB962C8B-B14F-4D97-AF65-F5344CB8AC3E}">
        <p14:creationId xmlns:p14="http://schemas.microsoft.com/office/powerpoint/2010/main" val="1713692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68540-0BE1-4069-904F-1F0DD07261EB}"/>
              </a:ext>
            </a:extLst>
          </p:cNvPr>
          <p:cNvSpPr>
            <a:spLocks noGrp="1"/>
          </p:cNvSpPr>
          <p:nvPr>
            <p:ph type="title"/>
          </p:nvPr>
        </p:nvSpPr>
        <p:spPr/>
        <p:txBody>
          <a:bodyPr/>
          <a:lstStyle/>
          <a:p>
            <a:pPr algn="ctr"/>
            <a:r>
              <a:rPr lang="en-US" dirty="0"/>
              <a:t>County-Level Data -</a:t>
            </a:r>
            <a:br>
              <a:rPr lang="en-US" dirty="0"/>
            </a:br>
            <a:r>
              <a:rPr lang="en-US" dirty="0"/>
              <a:t>Disability Tracking Overview</a:t>
            </a:r>
          </a:p>
        </p:txBody>
      </p:sp>
      <p:sp>
        <p:nvSpPr>
          <p:cNvPr id="4" name="Slide Number Placeholder 3">
            <a:extLst>
              <a:ext uri="{FF2B5EF4-FFF2-40B4-BE49-F238E27FC236}">
                <a16:creationId xmlns:a16="http://schemas.microsoft.com/office/drawing/2014/main" id="{7FEB5D2C-FA83-4B40-9548-3B3853A78A8D}"/>
              </a:ext>
            </a:extLst>
          </p:cNvPr>
          <p:cNvSpPr>
            <a:spLocks noGrp="1"/>
          </p:cNvSpPr>
          <p:nvPr>
            <p:ph type="sldNum" sz="quarter" idx="10"/>
          </p:nvPr>
        </p:nvSpPr>
        <p:spPr/>
        <p:txBody>
          <a:bodyPr/>
          <a:lstStyle/>
          <a:p>
            <a:fld id="{706D636C-90A3-4979-BA37-BAB384B22101}" type="slidenum">
              <a:rPr lang="en-US" smtClean="0"/>
              <a:pPr/>
              <a:t>23</a:t>
            </a:fld>
            <a:endParaRPr lang="en-US"/>
          </a:p>
        </p:txBody>
      </p:sp>
      <p:pic>
        <p:nvPicPr>
          <p:cNvPr id="5" name="Content Placeholder 4">
            <a:extLst>
              <a:ext uri="{FF2B5EF4-FFF2-40B4-BE49-F238E27FC236}">
                <a16:creationId xmlns:a16="http://schemas.microsoft.com/office/drawing/2014/main" id="{1F40E072-4CB0-483E-92A4-1051B2BD39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15416" y="1683068"/>
            <a:ext cx="3489493" cy="4406900"/>
          </a:xfrm>
          <a:prstGeom prst="rect">
            <a:avLst/>
          </a:prstGeom>
          <a:ln w="25400">
            <a:solidFill>
              <a:schemeClr val="tx1"/>
            </a:solidFill>
          </a:ln>
        </p:spPr>
      </p:pic>
      <p:pic>
        <p:nvPicPr>
          <p:cNvPr id="6" name="Picture 5">
            <a:extLst>
              <a:ext uri="{FF2B5EF4-FFF2-40B4-BE49-F238E27FC236}">
                <a16:creationId xmlns:a16="http://schemas.microsoft.com/office/drawing/2014/main" id="{EB330D3D-9805-43EB-94BD-21345BD7C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617" y="1683068"/>
            <a:ext cx="3405553" cy="4406900"/>
          </a:xfrm>
          <a:prstGeom prst="rect">
            <a:avLst/>
          </a:prstGeom>
          <a:ln w="25400">
            <a:solidFill>
              <a:schemeClr val="tx1"/>
            </a:solidFill>
          </a:ln>
        </p:spPr>
      </p:pic>
      <p:grpSp>
        <p:nvGrpSpPr>
          <p:cNvPr id="7" name="Group 6">
            <a:extLst>
              <a:ext uri="{FF2B5EF4-FFF2-40B4-BE49-F238E27FC236}">
                <a16:creationId xmlns:a16="http://schemas.microsoft.com/office/drawing/2014/main" id="{C748CE21-7AFE-4E43-95C7-CE54C7F8E328}"/>
              </a:ext>
            </a:extLst>
          </p:cNvPr>
          <p:cNvGrpSpPr/>
          <p:nvPr/>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txBox="1">
            <a:spLocks/>
          </p:cNvSpPr>
          <p:nvPr/>
        </p:nvSpPr>
        <p:spPr>
          <a:xfrm>
            <a:off x="339424" y="528805"/>
            <a:ext cx="921646" cy="804862"/>
          </a:xfrm>
          <a:prstGeom prst="rect">
            <a:avLst/>
          </a:prstGeom>
        </p:spPr>
        <p:txBody>
          <a:bodyPr tIns="73152">
            <a:normAutofit/>
          </a:bodyPr>
          <a:lstStyle>
            <a:lvl1pPr marL="0" indent="0" algn="ctr" defTabSz="914400" rtl="0" eaLnBrk="1" latinLnBrk="0" hangingPunct="1">
              <a:lnSpc>
                <a:spcPct val="90000"/>
              </a:lnSpc>
              <a:spcBef>
                <a:spcPts val="1800"/>
              </a:spcBef>
              <a:buClr>
                <a:schemeClr val="accent2"/>
              </a:buClr>
              <a:buFont typeface="Wingdings 2" panose="05020102010507070707" pitchFamily="18" charset="2"/>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lgn="l" defTabSz="914400" rtl="0" eaLnBrk="1" latinLnBrk="0" hangingPunct="1">
              <a:lnSpc>
                <a:spcPct val="90000"/>
              </a:lnSpc>
              <a:spcBef>
                <a:spcPts val="800"/>
              </a:spcBef>
              <a:buClr>
                <a:schemeClr val="bg1">
                  <a:lumMod val="65000"/>
                </a:schemeClr>
              </a:buClr>
              <a:buFont typeface="Wingdings 3" panose="05040102010807070707" pitchFamily="18" charset="2"/>
              <a:buNone/>
              <a:defRPr sz="1200" kern="1200">
                <a:solidFill>
                  <a:schemeClr val="accent3">
                    <a:lumMod val="90000"/>
                    <a:lumOff val="10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Font typeface="Wingdings 3" panose="05040102010807070707" pitchFamily="18" charset="2"/>
              <a:buNone/>
              <a:defRPr sz="1000" kern="1200">
                <a:solidFill>
                  <a:schemeClr val="accent3">
                    <a:lumMod val="90000"/>
                    <a:lumOff val="10000"/>
                  </a:schemeClr>
                </a:solidFill>
                <a:latin typeface="+mn-lt"/>
                <a:ea typeface="+mn-ea"/>
                <a:cs typeface="+mn-cs"/>
              </a:defRPr>
            </a:lvl3pPr>
            <a:lvl4pPr marL="1371600" indent="0" algn="l" defTabSz="914400" rtl="0" eaLnBrk="1" latinLnBrk="0" hangingPunct="1">
              <a:lnSpc>
                <a:spcPct val="90000"/>
              </a:lnSpc>
              <a:spcBef>
                <a:spcPts val="500"/>
              </a:spcBef>
              <a:buClr>
                <a:schemeClr val="accent5"/>
              </a:buClr>
              <a:buFont typeface="Wingdings 3" panose="05040102010807070707" pitchFamily="18" charset="2"/>
              <a:buNone/>
              <a:defRPr sz="900" kern="1200">
                <a:solidFill>
                  <a:schemeClr val="accent3">
                    <a:lumMod val="90000"/>
                    <a:lumOff val="10000"/>
                  </a:schemeClr>
                </a:solidFill>
                <a:latin typeface="+mn-lt"/>
                <a:ea typeface="+mn-ea"/>
                <a:cs typeface="+mn-cs"/>
              </a:defRPr>
            </a:lvl4pPr>
            <a:lvl5pPr marL="1828800" indent="0" algn="l" defTabSz="914400" rtl="0" eaLnBrk="1" latinLnBrk="0" hangingPunct="1">
              <a:lnSpc>
                <a:spcPct val="90000"/>
              </a:lnSpc>
              <a:spcBef>
                <a:spcPts val="500"/>
              </a:spcBef>
              <a:buFont typeface="Wingdings 3" panose="05040102010807070707" pitchFamily="18" charset="2"/>
              <a:buNone/>
              <a:defRPr sz="900" kern="1200">
                <a:solidFill>
                  <a:schemeClr val="accent3">
                    <a:lumMod val="90000"/>
                    <a:lumOff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dirty="0"/>
              <a:t>1a</a:t>
            </a:r>
          </a:p>
        </p:txBody>
      </p:sp>
    </p:spTree>
    <p:extLst>
      <p:ext uri="{BB962C8B-B14F-4D97-AF65-F5344CB8AC3E}">
        <p14:creationId xmlns:p14="http://schemas.microsoft.com/office/powerpoint/2010/main" val="3553480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68540-0BE1-4069-904F-1F0DD07261EB}"/>
              </a:ext>
            </a:extLst>
          </p:cNvPr>
          <p:cNvSpPr>
            <a:spLocks noGrp="1"/>
          </p:cNvSpPr>
          <p:nvPr>
            <p:ph type="title"/>
          </p:nvPr>
        </p:nvSpPr>
        <p:spPr/>
        <p:txBody>
          <a:bodyPr>
            <a:normAutofit fontScale="90000"/>
          </a:bodyPr>
          <a:lstStyle/>
          <a:p>
            <a:pPr algn="ctr"/>
            <a:br>
              <a:rPr lang="en-US" sz="1600" dirty="0"/>
            </a:br>
            <a:br>
              <a:rPr lang="en-US" sz="1600" dirty="0"/>
            </a:br>
            <a:br>
              <a:rPr lang="en-US" sz="1600" dirty="0"/>
            </a:br>
            <a:br>
              <a:rPr lang="en-US" sz="1600" dirty="0"/>
            </a:br>
            <a:br>
              <a:rPr lang="en-US" sz="1600" dirty="0"/>
            </a:br>
            <a:br>
              <a:rPr lang="en-US" sz="1600" dirty="0"/>
            </a:br>
            <a:br>
              <a:rPr lang="en-US" sz="1600" dirty="0"/>
            </a:br>
            <a:r>
              <a:rPr lang="en-US" sz="1300" dirty="0"/>
              <a:t> </a:t>
            </a:r>
            <a:br>
              <a:rPr lang="en-US" sz="1300" dirty="0"/>
            </a:br>
            <a:br>
              <a:rPr lang="en-US" dirty="0">
                <a:solidFill>
                  <a:schemeClr val="accent2"/>
                </a:solidFill>
              </a:rPr>
            </a:br>
            <a:r>
              <a:rPr lang="en-US" dirty="0">
                <a:solidFill>
                  <a:schemeClr val="accent1"/>
                </a:solidFill>
              </a:rPr>
              <a:t>State of Maine </a:t>
            </a:r>
            <a:r>
              <a:rPr lang="en-US" dirty="0"/>
              <a:t>-</a:t>
            </a:r>
            <a:br>
              <a:rPr lang="en-US" dirty="0"/>
            </a:br>
            <a:r>
              <a:rPr lang="en-US" dirty="0"/>
              <a:t>County-Level Drill Down Example</a:t>
            </a:r>
          </a:p>
        </p:txBody>
      </p:sp>
      <p:sp>
        <p:nvSpPr>
          <p:cNvPr id="4" name="Slide Number Placeholder 3">
            <a:extLst>
              <a:ext uri="{FF2B5EF4-FFF2-40B4-BE49-F238E27FC236}">
                <a16:creationId xmlns:a16="http://schemas.microsoft.com/office/drawing/2014/main" id="{7FEB5D2C-FA83-4B40-9548-3B3853A78A8D}"/>
              </a:ext>
            </a:extLst>
          </p:cNvPr>
          <p:cNvSpPr>
            <a:spLocks noGrp="1"/>
          </p:cNvSpPr>
          <p:nvPr>
            <p:ph type="sldNum" sz="quarter" idx="10"/>
          </p:nvPr>
        </p:nvSpPr>
        <p:spPr/>
        <p:txBody>
          <a:bodyPr/>
          <a:lstStyle/>
          <a:p>
            <a:fld id="{706D636C-90A3-4979-BA37-BAB384B22101}" type="slidenum">
              <a:rPr lang="en-US" smtClean="0"/>
              <a:pPr/>
              <a:t>24</a:t>
            </a:fld>
            <a:endParaRPr lang="en-US"/>
          </a:p>
        </p:txBody>
      </p:sp>
      <p:pic>
        <p:nvPicPr>
          <p:cNvPr id="5" name="Content Placeholder 4">
            <a:extLst>
              <a:ext uri="{FF2B5EF4-FFF2-40B4-BE49-F238E27FC236}">
                <a16:creationId xmlns:a16="http://schemas.microsoft.com/office/drawing/2014/main" id="{9E636701-39B0-4D55-B15E-2CC4E054C170}"/>
              </a:ext>
            </a:extLst>
          </p:cNvPr>
          <p:cNvPicPr>
            <a:picLocks noGrp="1" noChangeAspect="1"/>
          </p:cNvPicPr>
          <p:nvPr>
            <p:ph idx="1"/>
          </p:nvPr>
        </p:nvPicPr>
        <p:blipFill>
          <a:blip r:embed="rId2"/>
          <a:stretch>
            <a:fillRect/>
          </a:stretch>
        </p:blipFill>
        <p:spPr>
          <a:xfrm>
            <a:off x="2644838" y="1415593"/>
            <a:ext cx="4238100" cy="4761370"/>
          </a:xfrm>
          <a:prstGeom prst="rect">
            <a:avLst/>
          </a:prstGeom>
        </p:spPr>
      </p:pic>
      <p:grpSp>
        <p:nvGrpSpPr>
          <p:cNvPr id="6" name="Group 5">
            <a:extLst>
              <a:ext uri="{FF2B5EF4-FFF2-40B4-BE49-F238E27FC236}">
                <a16:creationId xmlns:a16="http://schemas.microsoft.com/office/drawing/2014/main" id="{C748CE21-7AFE-4E43-95C7-CE54C7F8E328}"/>
              </a:ext>
            </a:extLst>
          </p:cNvPr>
          <p:cNvGrpSpPr/>
          <p:nvPr/>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7"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 name="Text Placeholder 3">
            <a:extLst>
              <a:ext uri="{FF2B5EF4-FFF2-40B4-BE49-F238E27FC236}">
                <a16:creationId xmlns:a16="http://schemas.microsoft.com/office/drawing/2014/main" id="{121EAC3E-DB16-448B-9877-1345E9FF81BC}"/>
              </a:ext>
            </a:extLst>
          </p:cNvPr>
          <p:cNvSpPr txBox="1">
            <a:spLocks/>
          </p:cNvSpPr>
          <p:nvPr/>
        </p:nvSpPr>
        <p:spPr>
          <a:xfrm>
            <a:off x="339424" y="528805"/>
            <a:ext cx="921646" cy="804862"/>
          </a:xfrm>
          <a:prstGeom prst="rect">
            <a:avLst/>
          </a:prstGeom>
        </p:spPr>
        <p:txBody>
          <a:bodyPr tIns="73152">
            <a:normAutofit/>
          </a:bodyPr>
          <a:lstStyle>
            <a:lvl1pPr marL="0" indent="0" algn="ctr" defTabSz="914400" rtl="0" eaLnBrk="1" latinLnBrk="0" hangingPunct="1">
              <a:lnSpc>
                <a:spcPct val="90000"/>
              </a:lnSpc>
              <a:spcBef>
                <a:spcPts val="1800"/>
              </a:spcBef>
              <a:buClr>
                <a:schemeClr val="accent2"/>
              </a:buClr>
              <a:buFont typeface="Wingdings 2" panose="05020102010507070707" pitchFamily="18" charset="2"/>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lgn="l" defTabSz="914400" rtl="0" eaLnBrk="1" latinLnBrk="0" hangingPunct="1">
              <a:lnSpc>
                <a:spcPct val="90000"/>
              </a:lnSpc>
              <a:spcBef>
                <a:spcPts val="800"/>
              </a:spcBef>
              <a:buClr>
                <a:schemeClr val="bg1">
                  <a:lumMod val="65000"/>
                </a:schemeClr>
              </a:buClr>
              <a:buFont typeface="Wingdings 3" panose="05040102010807070707" pitchFamily="18" charset="2"/>
              <a:buNone/>
              <a:defRPr sz="1200" kern="1200">
                <a:solidFill>
                  <a:schemeClr val="accent3">
                    <a:lumMod val="90000"/>
                    <a:lumOff val="10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Font typeface="Wingdings 3" panose="05040102010807070707" pitchFamily="18" charset="2"/>
              <a:buNone/>
              <a:defRPr sz="1000" kern="1200">
                <a:solidFill>
                  <a:schemeClr val="accent3">
                    <a:lumMod val="90000"/>
                    <a:lumOff val="10000"/>
                  </a:schemeClr>
                </a:solidFill>
                <a:latin typeface="+mn-lt"/>
                <a:ea typeface="+mn-ea"/>
                <a:cs typeface="+mn-cs"/>
              </a:defRPr>
            </a:lvl3pPr>
            <a:lvl4pPr marL="1371600" indent="0" algn="l" defTabSz="914400" rtl="0" eaLnBrk="1" latinLnBrk="0" hangingPunct="1">
              <a:lnSpc>
                <a:spcPct val="90000"/>
              </a:lnSpc>
              <a:spcBef>
                <a:spcPts val="500"/>
              </a:spcBef>
              <a:buClr>
                <a:schemeClr val="accent5"/>
              </a:buClr>
              <a:buFont typeface="Wingdings 3" panose="05040102010807070707" pitchFamily="18" charset="2"/>
              <a:buNone/>
              <a:defRPr sz="900" kern="1200">
                <a:solidFill>
                  <a:schemeClr val="accent3">
                    <a:lumMod val="90000"/>
                    <a:lumOff val="10000"/>
                  </a:schemeClr>
                </a:solidFill>
                <a:latin typeface="+mn-lt"/>
                <a:ea typeface="+mn-ea"/>
                <a:cs typeface="+mn-cs"/>
              </a:defRPr>
            </a:lvl4pPr>
            <a:lvl5pPr marL="1828800" indent="0" algn="l" defTabSz="914400" rtl="0" eaLnBrk="1" latinLnBrk="0" hangingPunct="1">
              <a:lnSpc>
                <a:spcPct val="90000"/>
              </a:lnSpc>
              <a:spcBef>
                <a:spcPts val="500"/>
              </a:spcBef>
              <a:buFont typeface="Wingdings 3" panose="05040102010807070707" pitchFamily="18" charset="2"/>
              <a:buNone/>
              <a:defRPr sz="900" kern="1200">
                <a:solidFill>
                  <a:schemeClr val="accent3">
                    <a:lumMod val="90000"/>
                    <a:lumOff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dirty="0"/>
              <a:t>1a</a:t>
            </a:r>
          </a:p>
        </p:txBody>
      </p:sp>
      <p:pic>
        <p:nvPicPr>
          <p:cNvPr id="3" name="Picture 2">
            <a:extLst>
              <a:ext uri="{FF2B5EF4-FFF2-40B4-BE49-F238E27FC236}">
                <a16:creationId xmlns:a16="http://schemas.microsoft.com/office/drawing/2014/main" id="{782B5A97-E44F-470F-A341-20A7F6E8DC7E}"/>
              </a:ext>
            </a:extLst>
          </p:cNvPr>
          <p:cNvPicPr>
            <a:picLocks noChangeAspect="1"/>
          </p:cNvPicPr>
          <p:nvPr/>
        </p:nvPicPr>
        <p:blipFill>
          <a:blip r:embed="rId3"/>
          <a:stretch>
            <a:fillRect/>
          </a:stretch>
        </p:blipFill>
        <p:spPr>
          <a:xfrm>
            <a:off x="-396" y="0"/>
            <a:ext cx="9144396" cy="6858297"/>
          </a:xfrm>
          <a:prstGeom prst="rect">
            <a:avLst/>
          </a:prstGeom>
        </p:spPr>
      </p:pic>
    </p:spTree>
    <p:extLst>
      <p:ext uri="{BB962C8B-B14F-4D97-AF65-F5344CB8AC3E}">
        <p14:creationId xmlns:p14="http://schemas.microsoft.com/office/powerpoint/2010/main" val="3483390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p:txBody>
          <a:bodyPr/>
          <a:lstStyle/>
          <a:p>
            <a:r>
              <a:rPr lang="en-US" dirty="0"/>
              <a:t>Annual Compendium of Disability Statistics</a:t>
            </a:r>
          </a:p>
          <a:p>
            <a:pPr lvl="1"/>
            <a:r>
              <a:rPr lang="en-US" u="sng" dirty="0"/>
              <a:t>Nationa</a:t>
            </a:r>
            <a:r>
              <a:rPr lang="en-US" dirty="0"/>
              <a:t>l, </a:t>
            </a:r>
            <a:r>
              <a:rPr lang="en-US" u="sng" dirty="0"/>
              <a:t>state</a:t>
            </a:r>
            <a:r>
              <a:rPr lang="en-US" dirty="0"/>
              <a:t>, and </a:t>
            </a:r>
            <a:r>
              <a:rPr lang="en-US" u="sng" dirty="0"/>
              <a:t>county</a:t>
            </a:r>
            <a:r>
              <a:rPr lang="en-US" dirty="0"/>
              <a:t>-level data on prevalence of disability as well as educational attainment, employment, health, receipt of public disability benefits, and poverty among persons with and without disabilities.</a:t>
            </a:r>
          </a:p>
          <a:p>
            <a:pPr lvl="2"/>
            <a:r>
              <a:rPr lang="en-US" dirty="0"/>
              <a:t>www.disabilitycompendium.org</a:t>
            </a:r>
          </a:p>
          <a:p>
            <a:r>
              <a:rPr lang="en-US" dirty="0"/>
              <a:t>National Trends in Disability Employment (</a:t>
            </a:r>
            <a:r>
              <a:rPr lang="en-US" dirty="0" err="1"/>
              <a:t>nTIDE</a:t>
            </a:r>
            <a:r>
              <a:rPr lang="en-US" dirty="0"/>
              <a:t>)</a:t>
            </a:r>
          </a:p>
          <a:p>
            <a:pPr lvl="1"/>
            <a:r>
              <a:rPr lang="en-US" dirty="0"/>
              <a:t>Monthly webinar and press release issuance with updated national statistics on labor force participation and employment for disability population.</a:t>
            </a:r>
          </a:p>
          <a:p>
            <a:pPr lvl="2"/>
            <a:r>
              <a:rPr lang="en-US" dirty="0"/>
              <a:t>www.researchondisability.org/nTIDE</a:t>
            </a:r>
          </a:p>
          <a:p>
            <a:pPr lvl="2"/>
            <a:endParaRPr lang="en-US" dirty="0"/>
          </a:p>
        </p:txBody>
      </p:sp>
      <p:sp>
        <p:nvSpPr>
          <p:cNvPr id="5" name="Content Placeholder 4">
            <a:extLst>
              <a:ext uri="{FF2B5EF4-FFF2-40B4-BE49-F238E27FC236}">
                <a16:creationId xmlns:a16="http://schemas.microsoft.com/office/drawing/2014/main" id="{24ED3E15-B88E-4415-803F-4B69A090758E}"/>
              </a:ext>
            </a:extLst>
          </p:cNvPr>
          <p:cNvSpPr>
            <a:spLocks noGrp="1"/>
          </p:cNvSpPr>
          <p:nvPr>
            <p:ph sz="half" idx="2"/>
          </p:nvPr>
        </p:nvSpPr>
        <p:spPr/>
        <p:txBody>
          <a:bodyPr/>
          <a:lstStyle/>
          <a:p>
            <a:r>
              <a:rPr lang="en-US" dirty="0"/>
              <a:t>Technical Assistance Support</a:t>
            </a:r>
          </a:p>
          <a:p>
            <a:pPr lvl="1"/>
            <a:r>
              <a:rPr lang="en-US" dirty="0"/>
              <a:t>University of New Hampshire (UNH) is available to provide specific employment statistics of interest to help meet your needs.</a:t>
            </a:r>
          </a:p>
          <a:p>
            <a:pPr lvl="1"/>
            <a:r>
              <a:rPr lang="en-US" dirty="0"/>
              <a:t>Contact UNH by phone (866) 538-9521 or email </a:t>
            </a:r>
            <a:r>
              <a:rPr lang="en-US" dirty="0">
                <a:hlinkClick r:id="rId2"/>
              </a:rPr>
              <a:t>disability.statistics@unh.edu</a:t>
            </a:r>
            <a:r>
              <a:rPr lang="en-US" dirty="0"/>
              <a:t> </a:t>
            </a:r>
          </a:p>
          <a:p>
            <a:pPr lvl="2"/>
            <a:endParaRPr lang="en-US" dirty="0"/>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fld id="{706D636C-90A3-4979-BA37-BAB384B22101}" type="slidenum">
              <a:rPr lang="en-US" smtClean="0"/>
              <a:pPr/>
              <a:t>25</a:t>
            </a:fld>
            <a:endParaRPr lang="en-US"/>
          </a:p>
        </p:txBody>
      </p:sp>
    </p:spTree>
    <p:extLst>
      <p:ext uri="{BB962C8B-B14F-4D97-AF65-F5344CB8AC3E}">
        <p14:creationId xmlns:p14="http://schemas.microsoft.com/office/powerpoint/2010/main" val="2318912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Disability Type Trends</a:t>
            </a:r>
          </a:p>
        </p:txBody>
      </p:sp>
      <p:sp>
        <p:nvSpPr>
          <p:cNvPr id="7" name="Text Placeholder 6"/>
          <p:cNvSpPr>
            <a:spLocks noGrp="1"/>
          </p:cNvSpPr>
          <p:nvPr>
            <p:ph type="body" idx="1"/>
          </p:nvPr>
        </p:nvSpPr>
        <p:spPr>
          <a:xfrm>
            <a:off x="623888" y="4017964"/>
            <a:ext cx="7863840" cy="1912936"/>
          </a:xfrm>
        </p:spPr>
        <p:txBody>
          <a:bodyPr/>
          <a:lstStyle/>
          <a:p>
            <a:pPr algn="r"/>
            <a:r>
              <a:rPr lang="en-US" dirty="0"/>
              <a:t>William Erickson</a:t>
            </a:r>
          </a:p>
          <a:p>
            <a:pPr algn="r"/>
            <a:r>
              <a:rPr lang="en-US" dirty="0"/>
              <a:t>Cornell University</a:t>
            </a:r>
          </a:p>
          <a:p>
            <a:endParaRPr lang="en-US" dirty="0"/>
          </a:p>
        </p:txBody>
      </p:sp>
      <p:sp>
        <p:nvSpPr>
          <p:cNvPr id="8" name="Slide Number Placeholder 7"/>
          <p:cNvSpPr>
            <a:spLocks noGrp="1"/>
          </p:cNvSpPr>
          <p:nvPr>
            <p:ph type="sldNum" sz="quarter" idx="10"/>
          </p:nvPr>
        </p:nvSpPr>
        <p:spPr>
          <a:xfrm>
            <a:off x="8190595" y="6356351"/>
            <a:ext cx="75300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651A17-9376-40A4-9325-34268FB0E92D}"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srgbClr val="303030">
                  <a:lumMod val="75000"/>
                  <a:lumOff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10198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039E-2CB3-4A40-B116-C51CE92A8E62}"/>
              </a:ext>
            </a:extLst>
          </p:cNvPr>
          <p:cNvSpPr>
            <a:spLocks noGrp="1"/>
          </p:cNvSpPr>
          <p:nvPr>
            <p:ph type="title"/>
          </p:nvPr>
        </p:nvSpPr>
        <p:spPr/>
        <p:txBody>
          <a:bodyPr/>
          <a:lstStyle/>
          <a:p>
            <a:r>
              <a:rPr lang="en-US" dirty="0"/>
              <a:t>Background – Cornell University</a:t>
            </a:r>
          </a:p>
        </p:txBody>
      </p:sp>
      <p:sp>
        <p:nvSpPr>
          <p:cNvPr id="4" name="Slide Number Placeholder 3">
            <a:extLst>
              <a:ext uri="{FF2B5EF4-FFF2-40B4-BE49-F238E27FC236}">
                <a16:creationId xmlns:a16="http://schemas.microsoft.com/office/drawing/2014/main" id="{EB0CA41A-573F-4FF2-A1CF-B112142E8F4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85F33EDA-7EE5-470B-821C-E8AFE02CCD2F}"/>
              </a:ext>
            </a:extLst>
          </p:cNvPr>
          <p:cNvSpPr>
            <a:spLocks noGrp="1"/>
          </p:cNvSpPr>
          <p:nvPr>
            <p:ph type="body" sz="half" idx="2"/>
          </p:nvPr>
        </p:nvSpPr>
        <p:spPr/>
        <p:txBody>
          <a:bodyPr/>
          <a:lstStyle/>
          <a:p>
            <a:r>
              <a:rPr lang="en-US" dirty="0"/>
              <a:t>1b</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32734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390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039E-2CB3-4A40-B116-C51CE92A8E62}"/>
              </a:ext>
            </a:extLst>
          </p:cNvPr>
          <p:cNvSpPr>
            <a:spLocks noGrp="1"/>
          </p:cNvSpPr>
          <p:nvPr>
            <p:ph type="title"/>
          </p:nvPr>
        </p:nvSpPr>
        <p:spPr/>
        <p:txBody>
          <a:bodyPr/>
          <a:lstStyle/>
          <a:p>
            <a:r>
              <a:rPr lang="en-US" dirty="0"/>
              <a:t>Background – Cornell University</a:t>
            </a:r>
          </a:p>
        </p:txBody>
      </p:sp>
      <p:sp>
        <p:nvSpPr>
          <p:cNvPr id="3" name="Content Placeholder 2">
            <a:extLst>
              <a:ext uri="{FF2B5EF4-FFF2-40B4-BE49-F238E27FC236}">
                <a16:creationId xmlns:a16="http://schemas.microsoft.com/office/drawing/2014/main" id="{7664A501-C05A-4208-B269-5E4935B9DD41}"/>
              </a:ext>
            </a:extLst>
          </p:cNvPr>
          <p:cNvSpPr>
            <a:spLocks noGrp="1"/>
          </p:cNvSpPr>
          <p:nvPr>
            <p:ph idx="1"/>
          </p:nvPr>
        </p:nvSpPr>
        <p:spPr>
          <a:xfrm>
            <a:off x="613901" y="1610110"/>
            <a:ext cx="8249879" cy="1702630"/>
          </a:xfrm>
        </p:spPr>
        <p:txBody>
          <a:bodyPr>
            <a:normAutofit/>
          </a:bodyPr>
          <a:lstStyle/>
          <a:p>
            <a:r>
              <a:rPr lang="en-US" dirty="0"/>
              <a:t>Yang-Tan Institute on Employment and Disability</a:t>
            </a:r>
          </a:p>
          <a:p>
            <a:r>
              <a:rPr lang="en-US" dirty="0"/>
              <a:t>Originally founded in the 1960’s</a:t>
            </a:r>
          </a:p>
          <a:p>
            <a:r>
              <a:rPr lang="en-US" dirty="0"/>
              <a:t>Over 50 staff, very multi-disciplinary</a:t>
            </a:r>
          </a:p>
          <a:p>
            <a:endParaRPr lang="en-US" dirty="0"/>
          </a:p>
          <a:p>
            <a:endParaRPr lang="en-US" dirty="0"/>
          </a:p>
          <a:p>
            <a:endParaRPr lang="en-US" dirty="0"/>
          </a:p>
          <a:p>
            <a:pPr marL="914400" lvl="2" indent="0">
              <a:buNone/>
            </a:pPr>
            <a:endParaRPr lang="en-US" dirty="0"/>
          </a:p>
        </p:txBody>
      </p:sp>
      <p:sp>
        <p:nvSpPr>
          <p:cNvPr id="4" name="Slide Number Placeholder 3">
            <a:extLst>
              <a:ext uri="{FF2B5EF4-FFF2-40B4-BE49-F238E27FC236}">
                <a16:creationId xmlns:a16="http://schemas.microsoft.com/office/drawing/2014/main" id="{EB0CA41A-573F-4FF2-A1CF-B112142E8F4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sp>
        <p:nvSpPr>
          <p:cNvPr id="5" name="Text Placeholder 4">
            <a:extLst>
              <a:ext uri="{FF2B5EF4-FFF2-40B4-BE49-F238E27FC236}">
                <a16:creationId xmlns:a16="http://schemas.microsoft.com/office/drawing/2014/main" id="{85F33EDA-7EE5-470B-821C-E8AFE02CCD2F}"/>
              </a:ext>
            </a:extLst>
          </p:cNvPr>
          <p:cNvSpPr>
            <a:spLocks noGrp="1"/>
          </p:cNvSpPr>
          <p:nvPr>
            <p:ph type="body" sz="half" idx="2"/>
          </p:nvPr>
        </p:nvSpPr>
        <p:spPr/>
        <p:txBody>
          <a:bodyPr/>
          <a:lstStyle/>
          <a:p>
            <a:r>
              <a:rPr lang="en-US" dirty="0"/>
              <a:t>1b</a:t>
            </a:r>
          </a:p>
        </p:txBody>
      </p:sp>
      <p:sp>
        <p:nvSpPr>
          <p:cNvPr id="6" name="Content Placeholder 6"/>
          <p:cNvSpPr txBox="1">
            <a:spLocks/>
          </p:cNvSpPr>
          <p:nvPr/>
        </p:nvSpPr>
        <p:spPr>
          <a:xfrm>
            <a:off x="263013" y="3589184"/>
            <a:ext cx="8519652" cy="37211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Clr>
                <a:srgbClr val="9E1C30"/>
              </a:buClr>
              <a:buNone/>
              <a:defRPr/>
            </a:pPr>
            <a:endParaRPr lang="en-US" i="1" dirty="0">
              <a:solidFill>
                <a:srgbClr val="333333"/>
              </a:solidFill>
              <a:latin typeface="Palatino LT W01 Light Italic"/>
            </a:endParaRPr>
          </a:p>
          <a:p>
            <a:pPr marL="0" lvl="0" indent="0">
              <a:buClr>
                <a:srgbClr val="9E1C30"/>
              </a:buClr>
              <a:buNone/>
              <a:defRPr/>
            </a:pPr>
            <a:r>
              <a:rPr lang="en-US" i="1" dirty="0">
                <a:solidFill>
                  <a:srgbClr val="333333"/>
                </a:solidFill>
                <a:latin typeface="Palatino LT W01 Light Italic"/>
              </a:rPr>
              <a:t>Our mission is to advance knowledge, policies and practice to enhance equal opportunities for all people with disabilities.</a:t>
            </a:r>
            <a:endParaRPr kumimoji="0" lang="en-US" sz="2800" b="0" i="0" u="none" strike="noStrike" kern="1200" cap="none" spc="0" normalizeH="0" baseline="0" noProof="0" dirty="0">
              <a:ln>
                <a:noFill/>
              </a:ln>
              <a:solidFill>
                <a:srgbClr val="24202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1862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YTI Disability Statistics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770615"/>
            <a:ext cx="7844298" cy="4406348"/>
          </a:xfrm>
        </p:spPr>
        <p:txBody>
          <a:bodyPr>
            <a:normAutofit fontScale="77500" lnSpcReduction="20000"/>
          </a:bodyPr>
          <a:lstStyle/>
          <a:p>
            <a:pPr>
              <a:lnSpc>
                <a:spcPct val="120000"/>
              </a:lnSpc>
            </a:pPr>
            <a:r>
              <a:rPr lang="en-US" dirty="0"/>
              <a:t>Disability statistic focus initially began with an Department of Education (NIDRR) grant in the early 2000s.</a:t>
            </a:r>
          </a:p>
          <a:p>
            <a:pPr>
              <a:lnSpc>
                <a:spcPct val="120000"/>
              </a:lnSpc>
            </a:pPr>
            <a:r>
              <a:rPr lang="en-US" dirty="0"/>
              <a:t>Produce the Annual Disability Status Report series</a:t>
            </a:r>
          </a:p>
          <a:p>
            <a:pPr>
              <a:lnSpc>
                <a:spcPct val="120000"/>
              </a:lnSpc>
            </a:pPr>
            <a:r>
              <a:rPr lang="en-US" dirty="0"/>
              <a:t>Created DisabilityStatistics.org as a conduit to provide easy access to information regarding disability statistics.</a:t>
            </a:r>
          </a:p>
          <a:p>
            <a:pPr>
              <a:lnSpc>
                <a:spcPct val="120000"/>
              </a:lnSpc>
            </a:pPr>
            <a:r>
              <a:rPr lang="en-US" dirty="0"/>
              <a:t>DisabilityStatistics.org has been the top result on Google searches for disability statistics for over 15 years</a:t>
            </a:r>
          </a:p>
          <a:p>
            <a:pPr marL="0" indent="0">
              <a:buNone/>
            </a:pP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1b</a:t>
            </a:r>
          </a:p>
        </p:txBody>
      </p:sp>
    </p:spTree>
    <p:extLst>
      <p:ext uri="{BB962C8B-B14F-4D97-AF65-F5344CB8AC3E}">
        <p14:creationId xmlns:p14="http://schemas.microsoft.com/office/powerpoint/2010/main" val="3511201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E22188-D1D2-45BA-AC90-706C412C915B}"/>
              </a:ext>
            </a:extLst>
          </p:cNvPr>
          <p:cNvSpPr>
            <a:spLocks noGrp="1"/>
          </p:cNvSpPr>
          <p:nvPr>
            <p:ph idx="1"/>
          </p:nvPr>
        </p:nvSpPr>
        <p:spPr/>
        <p:txBody>
          <a:bodyPr/>
          <a:lstStyle/>
          <a:p>
            <a:r>
              <a:rPr lang="en-US" dirty="0"/>
              <a:t>Understand disability employment trends: </a:t>
            </a:r>
          </a:p>
          <a:p>
            <a:pPr lvl="1"/>
            <a:r>
              <a:rPr lang="en-US" dirty="0"/>
              <a:t>at the national, state, and county-levels</a:t>
            </a:r>
          </a:p>
          <a:p>
            <a:pPr lvl="1"/>
            <a:r>
              <a:rPr lang="en-US" dirty="0"/>
              <a:t>across different disability types</a:t>
            </a:r>
          </a:p>
          <a:p>
            <a:pPr lvl="1"/>
            <a:r>
              <a:rPr lang="en-US" dirty="0"/>
              <a:t>existing technical assistance resources available</a:t>
            </a:r>
          </a:p>
          <a:p>
            <a:pPr marL="457200" lvl="1" indent="0">
              <a:buNone/>
            </a:pPr>
            <a:endParaRPr lang="en-US" dirty="0"/>
          </a:p>
          <a:p>
            <a:r>
              <a:rPr lang="en-US" dirty="0"/>
              <a:t>Apply disability data as a tool to:</a:t>
            </a:r>
          </a:p>
          <a:p>
            <a:pPr lvl="1"/>
            <a:r>
              <a:rPr lang="en-US" dirty="0"/>
              <a:t>improve customer service and advocate</a:t>
            </a:r>
          </a:p>
          <a:p>
            <a:pPr lvl="1"/>
            <a:r>
              <a:rPr lang="en-US" dirty="0"/>
              <a:t>maximize effective outreach</a:t>
            </a:r>
          </a:p>
          <a:p>
            <a:endParaRPr lang="en-US" dirty="0"/>
          </a:p>
        </p:txBody>
      </p:sp>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10"/>
          </p:nvPr>
        </p:nvSpPr>
        <p:spPr/>
        <p:txBody>
          <a:bodyPr/>
          <a:lstStyle/>
          <a:p>
            <a:fld id="{706D636C-90A3-4979-BA37-BAB384B22101}" type="slidenum">
              <a:rPr lang="en-US" smtClean="0"/>
              <a:pPr/>
              <a:t>3</a:t>
            </a:fld>
            <a:endParaRPr lang="en-US"/>
          </a:p>
        </p:txBody>
      </p:sp>
    </p:spTree>
    <p:extLst>
      <p:ext uri="{BB962C8B-B14F-4D97-AF65-F5344CB8AC3E}">
        <p14:creationId xmlns:p14="http://schemas.microsoft.com/office/powerpoint/2010/main" val="3268244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03255" y="1794236"/>
            <a:ext cx="7863840" cy="1140694"/>
          </a:xfrm>
        </p:spPr>
        <p:txBody>
          <a:bodyPr>
            <a:normAutofit/>
          </a:bodyPr>
          <a:lstStyle/>
          <a:p>
            <a:r>
              <a:rPr lang="en-US" dirty="0"/>
              <a:t> Defining Disability Types</a:t>
            </a:r>
          </a:p>
        </p:txBody>
      </p:sp>
      <p:sp>
        <p:nvSpPr>
          <p:cNvPr id="8" name="Slide Number Placeholder 7"/>
          <p:cNvSpPr>
            <a:spLocks noGrp="1"/>
          </p:cNvSpPr>
          <p:nvPr>
            <p:ph type="sldNum" sz="quarter" idx="10"/>
          </p:nvPr>
        </p:nvSpPr>
        <p:spPr>
          <a:xfrm>
            <a:off x="8190595" y="6356351"/>
            <a:ext cx="75300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651A17-9376-40A4-9325-34268FB0E92D}"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srgbClr val="303030">
                  <a:lumMod val="75000"/>
                  <a:lumOff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18811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a:xfrm>
            <a:off x="1261071" y="365126"/>
            <a:ext cx="7882930" cy="1051560"/>
          </a:xfrm>
        </p:spPr>
        <p:txBody>
          <a:bodyPr/>
          <a:lstStyle/>
          <a:p>
            <a:r>
              <a:rPr lang="en-US" dirty="0"/>
              <a:t>Defining Disability in the ACS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169607" y="1621511"/>
            <a:ext cx="9040762" cy="4406348"/>
          </a:xfrm>
        </p:spPr>
        <p:txBody>
          <a:bodyPr>
            <a:normAutofit lnSpcReduction="10000"/>
          </a:bodyPr>
          <a:lstStyle/>
          <a:p>
            <a:pPr>
              <a:buNone/>
            </a:pPr>
            <a:r>
              <a:rPr lang="en-US" sz="3200" dirty="0"/>
              <a:t>  Disability is defined by reporting </a:t>
            </a:r>
            <a:r>
              <a:rPr lang="en-US" sz="3200" b="1" i="1" dirty="0"/>
              <a:t>one or more</a:t>
            </a:r>
            <a:r>
              <a:rPr lang="en-US" sz="3200" dirty="0"/>
              <a:t> of the six disability types:</a:t>
            </a:r>
          </a:p>
          <a:p>
            <a:pPr marL="685800" lvl="2" indent="-274320">
              <a:spcBef>
                <a:spcPts val="1800"/>
              </a:spcBef>
              <a:buClr>
                <a:schemeClr val="accent2"/>
              </a:buClr>
              <a:buFont typeface="Wingdings 2" panose="05020102010507070707" pitchFamily="18" charset="2"/>
              <a:buChar char="¡"/>
            </a:pPr>
            <a:r>
              <a:rPr lang="en-US" sz="2800" b="1" dirty="0">
                <a:solidFill>
                  <a:schemeClr val="accent1"/>
                </a:solidFill>
              </a:rPr>
              <a:t>Visual</a:t>
            </a:r>
          </a:p>
          <a:p>
            <a:pPr marL="685800" lvl="2" indent="-274320">
              <a:spcBef>
                <a:spcPts val="1800"/>
              </a:spcBef>
              <a:buClr>
                <a:schemeClr val="accent2"/>
              </a:buClr>
              <a:buFont typeface="Wingdings 2" panose="05020102010507070707" pitchFamily="18" charset="2"/>
              <a:buChar char="¡"/>
            </a:pPr>
            <a:r>
              <a:rPr lang="en-US" sz="2800" b="1" dirty="0">
                <a:solidFill>
                  <a:schemeClr val="accent1"/>
                </a:solidFill>
              </a:rPr>
              <a:t>Hearing</a:t>
            </a:r>
            <a:r>
              <a:rPr lang="en-US" sz="2800" b="1" dirty="0">
                <a:solidFill>
                  <a:schemeClr val="tx1"/>
                </a:solidFill>
              </a:rPr>
              <a:t> </a:t>
            </a:r>
          </a:p>
          <a:p>
            <a:pPr marL="685800" lvl="2" indent="-274320">
              <a:spcBef>
                <a:spcPts val="1800"/>
              </a:spcBef>
              <a:buClr>
                <a:schemeClr val="accent2"/>
              </a:buClr>
              <a:buFont typeface="Wingdings 2" panose="05020102010507070707" pitchFamily="18" charset="2"/>
              <a:buChar char="¡"/>
            </a:pPr>
            <a:r>
              <a:rPr lang="en-US" sz="2800" b="1" dirty="0">
                <a:solidFill>
                  <a:schemeClr val="accent1"/>
                </a:solidFill>
              </a:rPr>
              <a:t>Ambulatory</a:t>
            </a:r>
          </a:p>
          <a:p>
            <a:pPr marL="685800" lvl="2" indent="-274320">
              <a:spcBef>
                <a:spcPts val="1800"/>
              </a:spcBef>
              <a:buClr>
                <a:schemeClr val="accent2"/>
              </a:buClr>
              <a:buFont typeface="Wingdings 2" panose="05020102010507070707" pitchFamily="18" charset="2"/>
              <a:buChar char="¡"/>
            </a:pPr>
            <a:r>
              <a:rPr lang="en-US" sz="2800" b="1" dirty="0">
                <a:solidFill>
                  <a:schemeClr val="accent1"/>
                </a:solidFill>
              </a:rPr>
              <a:t>Cognitive</a:t>
            </a:r>
          </a:p>
          <a:p>
            <a:pPr marL="685800" lvl="2" indent="-274320">
              <a:spcBef>
                <a:spcPts val="1800"/>
              </a:spcBef>
              <a:buClr>
                <a:schemeClr val="accent2"/>
              </a:buClr>
              <a:buFont typeface="Wingdings 2" panose="05020102010507070707" pitchFamily="18" charset="2"/>
              <a:buChar char="¡"/>
            </a:pPr>
            <a:r>
              <a:rPr lang="en-US" sz="2800" b="1" dirty="0">
                <a:solidFill>
                  <a:schemeClr val="accent1"/>
                </a:solidFill>
              </a:rPr>
              <a:t>Self-Care</a:t>
            </a:r>
          </a:p>
          <a:p>
            <a:pPr marL="685800" lvl="2" indent="-274320">
              <a:spcBef>
                <a:spcPts val="1800"/>
              </a:spcBef>
              <a:buClr>
                <a:schemeClr val="accent2"/>
              </a:buClr>
              <a:buFont typeface="Wingdings 2" panose="05020102010507070707" pitchFamily="18" charset="2"/>
              <a:buChar char="¡"/>
            </a:pPr>
            <a:r>
              <a:rPr lang="en-US" sz="2800" b="1" dirty="0">
                <a:solidFill>
                  <a:schemeClr val="accent1"/>
                </a:solidFill>
              </a:rPr>
              <a:t>Independent Living</a:t>
            </a:r>
          </a:p>
          <a:p>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1b</a:t>
            </a:r>
          </a:p>
        </p:txBody>
      </p:sp>
    </p:spTree>
    <p:extLst>
      <p:ext uri="{BB962C8B-B14F-4D97-AF65-F5344CB8AC3E}">
        <p14:creationId xmlns:p14="http://schemas.microsoft.com/office/powerpoint/2010/main" val="3375710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2502" y="474254"/>
            <a:ext cx="8406612" cy="2852737"/>
          </a:xfrm>
        </p:spPr>
        <p:txBody>
          <a:bodyPr/>
          <a:lstStyle/>
          <a:p>
            <a:r>
              <a:rPr lang="en-US" dirty="0"/>
              <a:t> Breaking Down Disability:</a:t>
            </a:r>
            <a:br>
              <a:rPr lang="en-US" dirty="0"/>
            </a:br>
            <a:r>
              <a:rPr lang="en-US" dirty="0"/>
              <a:t>by Type and Age</a:t>
            </a:r>
          </a:p>
        </p:txBody>
      </p:sp>
      <p:sp>
        <p:nvSpPr>
          <p:cNvPr id="8" name="Slide Number Placeholder 7"/>
          <p:cNvSpPr>
            <a:spLocks noGrp="1"/>
          </p:cNvSpPr>
          <p:nvPr>
            <p:ph type="sldNum" sz="quarter" idx="10"/>
          </p:nvPr>
        </p:nvSpPr>
        <p:spPr>
          <a:xfrm>
            <a:off x="8190595" y="6356351"/>
            <a:ext cx="75300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651A17-9376-40A4-9325-34268FB0E92D}"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solidFill>
                <a:srgbClr val="303030">
                  <a:lumMod val="75000"/>
                  <a:lumOff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43172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0" y="382243"/>
            <a:ext cx="7955280" cy="1051560"/>
          </a:xfrm>
        </p:spPr>
        <p:txBody>
          <a:bodyPr/>
          <a:lstStyle/>
          <a:p>
            <a:pPr algn="ctr"/>
            <a:r>
              <a:rPr lang="en-US" dirty="0"/>
              <a:t>Prevalence Rate by Type of Disability </a:t>
            </a:r>
            <a:br>
              <a:rPr lang="en-US" dirty="0"/>
            </a:br>
            <a:r>
              <a:rPr lang="en-US" sz="2400" b="0" dirty="0"/>
              <a:t>(Ages</a:t>
            </a:r>
            <a:r>
              <a:rPr lang="en-US" sz="2400" dirty="0"/>
              <a:t> </a:t>
            </a:r>
            <a:r>
              <a:rPr lang="en-US" sz="2400" b="0" dirty="0"/>
              <a:t>21-64)</a:t>
            </a:r>
            <a:endParaRPr lang="en-US" sz="2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graphicFrame>
        <p:nvGraphicFramePr>
          <p:cNvPr id="5" name="Content Placeholder 4" descr="Bar chart:  US disability prevalence rates for all ages:&#10;Any Disability: 12.8%&#10;Visual : 2.4%&#10;Hearing : 3.6%&#10;Ambulatory : 7.1%&#10;Cognitive : 5.2%&#10;Self-Care: 2.7%&#10;Independent Living : 5.7%&#10;Note: Respondents could report more than one disability type&#10;End chart&#10;" title="Prevalence Rate by Type of Disability "/>
          <p:cNvGraphicFramePr>
            <a:graphicFrameLocks noGrp="1"/>
          </p:cNvGraphicFramePr>
          <p:nvPr>
            <p:ph idx="1"/>
          </p:nvPr>
        </p:nvGraphicFramePr>
        <p:xfrm>
          <a:off x="562813" y="1770063"/>
          <a:ext cx="7791145" cy="436739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448179" y="5952787"/>
            <a:ext cx="6481497"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242021"/>
                </a:solidFill>
                <a:effectLst/>
                <a:uLnTx/>
                <a:uFillTx/>
                <a:latin typeface="Arial" panose="020B0604020202020204"/>
                <a:ea typeface="+mn-ea"/>
                <a:cs typeface="+mn-cs"/>
              </a:rPr>
              <a:t>Note</a:t>
            </a:r>
            <a:r>
              <a:rPr kumimoji="0" lang="en-US" sz="1800" b="0" i="0" u="none" strike="noStrike" kern="1200" cap="none" spc="0" normalizeH="0" baseline="0" noProof="0" dirty="0">
                <a:ln>
                  <a:noFill/>
                </a:ln>
                <a:solidFill>
                  <a:srgbClr val="242021"/>
                </a:solidFill>
                <a:effectLst/>
                <a:uLnTx/>
                <a:uFillTx/>
                <a:latin typeface="Arial" panose="020B0604020202020204"/>
                <a:ea typeface="+mn-ea"/>
                <a:cs typeface="+mn-cs"/>
              </a:rPr>
              <a:t>: Respondents can report more than one disability type</a:t>
            </a:r>
          </a:p>
        </p:txBody>
      </p:sp>
      <p:grpSp>
        <p:nvGrpSpPr>
          <p:cNvPr id="11" name="Group 10">
            <a:extLst>
              <a:ext uri="{FF2B5EF4-FFF2-40B4-BE49-F238E27FC236}">
                <a16:creationId xmlns:a16="http://schemas.microsoft.com/office/drawing/2014/main" id="{C748CE21-7AFE-4E43-95C7-CE54C7F8E328}"/>
              </a:ext>
            </a:extLst>
          </p:cNvPr>
          <p:cNvGrpSpPr/>
          <p:nvPr/>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12"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4" name="Text Placeholder 3">
            <a:extLst>
              <a:ext uri="{FF2B5EF4-FFF2-40B4-BE49-F238E27FC236}">
                <a16:creationId xmlns:a16="http://schemas.microsoft.com/office/drawing/2014/main" id="{121EAC3E-DB16-448B-9877-1345E9FF81BC}"/>
              </a:ext>
            </a:extLst>
          </p:cNvPr>
          <p:cNvSpPr txBox="1">
            <a:spLocks/>
          </p:cNvSpPr>
          <p:nvPr/>
        </p:nvSpPr>
        <p:spPr>
          <a:xfrm>
            <a:off x="339424" y="528805"/>
            <a:ext cx="921646" cy="804862"/>
          </a:xfrm>
          <a:prstGeom prst="rect">
            <a:avLst/>
          </a:prstGeom>
        </p:spPr>
        <p:txBody>
          <a:bodyPr tIns="73152">
            <a:normAutofit/>
          </a:bodyPr>
          <a:lstStyle>
            <a:lvl1pPr marL="0" indent="0" algn="ctr" defTabSz="914400" rtl="0" eaLnBrk="1" latinLnBrk="0" hangingPunct="1">
              <a:lnSpc>
                <a:spcPct val="90000"/>
              </a:lnSpc>
              <a:spcBef>
                <a:spcPts val="1800"/>
              </a:spcBef>
              <a:buClr>
                <a:schemeClr val="accent2"/>
              </a:buClr>
              <a:buFont typeface="Wingdings 2" panose="05020102010507070707" pitchFamily="18" charset="2"/>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lgn="l" defTabSz="914400" rtl="0" eaLnBrk="1" latinLnBrk="0" hangingPunct="1">
              <a:lnSpc>
                <a:spcPct val="90000"/>
              </a:lnSpc>
              <a:spcBef>
                <a:spcPts val="800"/>
              </a:spcBef>
              <a:buClr>
                <a:schemeClr val="bg1">
                  <a:lumMod val="65000"/>
                </a:schemeClr>
              </a:buClr>
              <a:buFont typeface="Wingdings 3" panose="05040102010807070707" pitchFamily="18" charset="2"/>
              <a:buNone/>
              <a:defRPr sz="1200" kern="1200">
                <a:solidFill>
                  <a:schemeClr val="accent3">
                    <a:lumMod val="90000"/>
                    <a:lumOff val="10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Font typeface="Wingdings 3" panose="05040102010807070707" pitchFamily="18" charset="2"/>
              <a:buNone/>
              <a:defRPr sz="1000" kern="1200">
                <a:solidFill>
                  <a:schemeClr val="accent3">
                    <a:lumMod val="90000"/>
                    <a:lumOff val="10000"/>
                  </a:schemeClr>
                </a:solidFill>
                <a:latin typeface="+mn-lt"/>
                <a:ea typeface="+mn-ea"/>
                <a:cs typeface="+mn-cs"/>
              </a:defRPr>
            </a:lvl3pPr>
            <a:lvl4pPr marL="1371600" indent="0" algn="l" defTabSz="914400" rtl="0" eaLnBrk="1" latinLnBrk="0" hangingPunct="1">
              <a:lnSpc>
                <a:spcPct val="90000"/>
              </a:lnSpc>
              <a:spcBef>
                <a:spcPts val="500"/>
              </a:spcBef>
              <a:buClr>
                <a:schemeClr val="accent5"/>
              </a:buClr>
              <a:buFont typeface="Wingdings 3" panose="05040102010807070707" pitchFamily="18" charset="2"/>
              <a:buNone/>
              <a:defRPr sz="900" kern="1200">
                <a:solidFill>
                  <a:schemeClr val="accent3">
                    <a:lumMod val="90000"/>
                    <a:lumOff val="10000"/>
                  </a:schemeClr>
                </a:solidFill>
                <a:latin typeface="+mn-lt"/>
                <a:ea typeface="+mn-ea"/>
                <a:cs typeface="+mn-cs"/>
              </a:defRPr>
            </a:lvl4pPr>
            <a:lvl5pPr marL="1828800" indent="0" algn="l" defTabSz="914400" rtl="0" eaLnBrk="1" latinLnBrk="0" hangingPunct="1">
              <a:lnSpc>
                <a:spcPct val="90000"/>
              </a:lnSpc>
              <a:spcBef>
                <a:spcPts val="500"/>
              </a:spcBef>
              <a:buFont typeface="Wingdings 3" panose="05040102010807070707" pitchFamily="18" charset="2"/>
              <a:buNone/>
              <a:defRPr sz="900" kern="1200">
                <a:solidFill>
                  <a:schemeClr val="accent3">
                    <a:lumMod val="90000"/>
                    <a:lumOff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dirty="0"/>
              <a:t>1b</a:t>
            </a:r>
          </a:p>
        </p:txBody>
      </p:sp>
    </p:spTree>
    <p:extLst>
      <p:ext uri="{BB962C8B-B14F-4D97-AF65-F5344CB8AC3E}">
        <p14:creationId xmlns:p14="http://schemas.microsoft.com/office/powerpoint/2010/main" val="3611437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95262"/>
            <a:ext cx="7955280" cy="1051560"/>
          </a:xfrm>
        </p:spPr>
        <p:txBody>
          <a:bodyPr/>
          <a:lstStyle/>
          <a:p>
            <a:pPr algn="ctr"/>
            <a:r>
              <a:rPr lang="en-US" dirty="0"/>
              <a:t>Prevalence Rate by Age</a:t>
            </a:r>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graphicFrame>
        <p:nvGraphicFramePr>
          <p:cNvPr id="5" name="Chart 4" descr="Bar chart: Disability prevalence by age group:&#10;4 years and under: 0.7%&#10;5 to 15 years: 5.5%&#10;16 to 20 years: 6.2%&#10;21 to 64 years: 10.9%&#10;65 to 74 years: 25.3%&#10;75 years &amp; older: 49.6%&#10;End chart&#10;" title="Prevalence Rate by Age"/>
          <p:cNvGraphicFramePr>
            <a:graphicFrameLocks/>
          </p:cNvGraphicFramePr>
          <p:nvPr>
            <p:extLst/>
          </p:nvPr>
        </p:nvGraphicFramePr>
        <p:xfrm>
          <a:off x="216994" y="1408471"/>
          <a:ext cx="8366935" cy="4858185"/>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a:extLst>
              <a:ext uri="{FF2B5EF4-FFF2-40B4-BE49-F238E27FC236}">
                <a16:creationId xmlns:a16="http://schemas.microsoft.com/office/drawing/2014/main" id="{C748CE21-7AFE-4E43-95C7-CE54C7F8E328}"/>
              </a:ext>
            </a:extLst>
          </p:cNvPr>
          <p:cNvGrpSpPr/>
          <p:nvPr/>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7"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 name="Text Placeholder 3">
            <a:extLst>
              <a:ext uri="{FF2B5EF4-FFF2-40B4-BE49-F238E27FC236}">
                <a16:creationId xmlns:a16="http://schemas.microsoft.com/office/drawing/2014/main" id="{121EAC3E-DB16-448B-9877-1345E9FF81BC}"/>
              </a:ext>
            </a:extLst>
          </p:cNvPr>
          <p:cNvSpPr txBox="1">
            <a:spLocks/>
          </p:cNvSpPr>
          <p:nvPr/>
        </p:nvSpPr>
        <p:spPr>
          <a:xfrm>
            <a:off x="339424" y="528805"/>
            <a:ext cx="921646" cy="804862"/>
          </a:xfrm>
          <a:prstGeom prst="rect">
            <a:avLst/>
          </a:prstGeom>
        </p:spPr>
        <p:txBody>
          <a:bodyPr tIns="73152">
            <a:normAutofit/>
          </a:bodyPr>
          <a:lstStyle>
            <a:lvl1pPr marL="0" indent="0" algn="ctr" defTabSz="914400" rtl="0" eaLnBrk="1" latinLnBrk="0" hangingPunct="1">
              <a:lnSpc>
                <a:spcPct val="90000"/>
              </a:lnSpc>
              <a:spcBef>
                <a:spcPts val="1800"/>
              </a:spcBef>
              <a:buClr>
                <a:schemeClr val="accent2"/>
              </a:buClr>
              <a:buFont typeface="Wingdings 2" panose="05020102010507070707" pitchFamily="18" charset="2"/>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lgn="l" defTabSz="914400" rtl="0" eaLnBrk="1" latinLnBrk="0" hangingPunct="1">
              <a:lnSpc>
                <a:spcPct val="90000"/>
              </a:lnSpc>
              <a:spcBef>
                <a:spcPts val="800"/>
              </a:spcBef>
              <a:buClr>
                <a:schemeClr val="bg1">
                  <a:lumMod val="65000"/>
                </a:schemeClr>
              </a:buClr>
              <a:buFont typeface="Wingdings 3" panose="05040102010807070707" pitchFamily="18" charset="2"/>
              <a:buNone/>
              <a:defRPr sz="1200" kern="1200">
                <a:solidFill>
                  <a:schemeClr val="accent3">
                    <a:lumMod val="90000"/>
                    <a:lumOff val="10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Font typeface="Wingdings 3" panose="05040102010807070707" pitchFamily="18" charset="2"/>
              <a:buNone/>
              <a:defRPr sz="1000" kern="1200">
                <a:solidFill>
                  <a:schemeClr val="accent3">
                    <a:lumMod val="90000"/>
                    <a:lumOff val="10000"/>
                  </a:schemeClr>
                </a:solidFill>
                <a:latin typeface="+mn-lt"/>
                <a:ea typeface="+mn-ea"/>
                <a:cs typeface="+mn-cs"/>
              </a:defRPr>
            </a:lvl3pPr>
            <a:lvl4pPr marL="1371600" indent="0" algn="l" defTabSz="914400" rtl="0" eaLnBrk="1" latinLnBrk="0" hangingPunct="1">
              <a:lnSpc>
                <a:spcPct val="90000"/>
              </a:lnSpc>
              <a:spcBef>
                <a:spcPts val="500"/>
              </a:spcBef>
              <a:buClr>
                <a:schemeClr val="accent5"/>
              </a:buClr>
              <a:buFont typeface="Wingdings 3" panose="05040102010807070707" pitchFamily="18" charset="2"/>
              <a:buNone/>
              <a:defRPr sz="900" kern="1200">
                <a:solidFill>
                  <a:schemeClr val="accent3">
                    <a:lumMod val="90000"/>
                    <a:lumOff val="10000"/>
                  </a:schemeClr>
                </a:solidFill>
                <a:latin typeface="+mn-lt"/>
                <a:ea typeface="+mn-ea"/>
                <a:cs typeface="+mn-cs"/>
              </a:defRPr>
            </a:lvl4pPr>
            <a:lvl5pPr marL="1828800" indent="0" algn="l" defTabSz="914400" rtl="0" eaLnBrk="1" latinLnBrk="0" hangingPunct="1">
              <a:lnSpc>
                <a:spcPct val="90000"/>
              </a:lnSpc>
              <a:spcBef>
                <a:spcPts val="500"/>
              </a:spcBef>
              <a:buFont typeface="Wingdings 3" panose="05040102010807070707" pitchFamily="18" charset="2"/>
              <a:buNone/>
              <a:defRPr sz="900" kern="1200">
                <a:solidFill>
                  <a:schemeClr val="accent3">
                    <a:lumMod val="90000"/>
                    <a:lumOff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dirty="0"/>
              <a:t>1b</a:t>
            </a:r>
          </a:p>
        </p:txBody>
      </p:sp>
    </p:spTree>
    <p:extLst>
      <p:ext uri="{BB962C8B-B14F-4D97-AF65-F5344CB8AC3E}">
        <p14:creationId xmlns:p14="http://schemas.microsoft.com/office/powerpoint/2010/main" val="13215472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538" y="599011"/>
            <a:ext cx="7955280" cy="464574"/>
          </a:xfrm>
        </p:spPr>
        <p:txBody>
          <a:bodyPr>
            <a:normAutofit fontScale="90000"/>
          </a:bodyPr>
          <a:lstStyle/>
          <a:p>
            <a:pPr algn="ctr"/>
            <a:r>
              <a:rPr lang="en-US" dirty="0"/>
              <a:t>Prevalence Rates by Type &amp; Age</a:t>
            </a:r>
            <a:br>
              <a:rPr lang="en-US" dirty="0"/>
            </a:b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graphicFrame>
        <p:nvGraphicFramePr>
          <p:cNvPr id="6" name="Chart 5"/>
          <p:cNvGraphicFramePr>
            <a:graphicFrameLocks/>
          </p:cNvGraphicFramePr>
          <p:nvPr/>
        </p:nvGraphicFramePr>
        <p:xfrm>
          <a:off x="0" y="659706"/>
          <a:ext cx="3000375"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3000375" y="665764"/>
          <a:ext cx="300037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nvGraphicFramePr>
        <p:xfrm>
          <a:off x="6000750" y="659706"/>
          <a:ext cx="3000375"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nvGraphicFramePr>
        <p:xfrm>
          <a:off x="0" y="3613150"/>
          <a:ext cx="3000375"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nvGraphicFramePr>
        <p:xfrm>
          <a:off x="3000375" y="3620908"/>
          <a:ext cx="3000375"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a:graphicFrameLocks/>
          </p:cNvGraphicFramePr>
          <p:nvPr/>
        </p:nvGraphicFramePr>
        <p:xfrm>
          <a:off x="6065735" y="3613150"/>
          <a:ext cx="3000375"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323048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9386"/>
            <a:ext cx="9099755" cy="1051560"/>
          </a:xfrm>
        </p:spPr>
        <p:txBody>
          <a:bodyPr/>
          <a:lstStyle/>
          <a:p>
            <a:pPr algn="ctr"/>
            <a:r>
              <a:rPr lang="en-US" sz="3200" dirty="0"/>
              <a:t>Veterans with a Service-Connected Disability* </a:t>
            </a:r>
            <a:r>
              <a:rPr lang="en-US" sz="2000" b="0" dirty="0"/>
              <a:t>(Civilian Vets ages 21 to 64) </a:t>
            </a:r>
            <a:endParaRPr lang="en-US" sz="2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graphicFrame>
        <p:nvGraphicFramePr>
          <p:cNvPr id="5" name="Chart 4" descr="Pie chart: &#10;20.2% of working age (21-64) civilian veterans have a service-connected disability, or 2.3 million individuals.&#10;End Pie Chart&#10;"/>
          <p:cNvGraphicFramePr>
            <a:graphicFrameLocks/>
          </p:cNvGraphicFramePr>
          <p:nvPr/>
        </p:nvGraphicFramePr>
        <p:xfrm>
          <a:off x="366578" y="875166"/>
          <a:ext cx="7435319" cy="461123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25360" y="5264606"/>
            <a:ext cx="8347588" cy="110799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42021"/>
                </a:solidFill>
                <a:effectLst/>
                <a:uLnTx/>
                <a:uFillTx/>
                <a:latin typeface="Arial" panose="020B0604020202020204"/>
                <a:ea typeface="+mn-ea"/>
                <a:cs typeface="+mn-cs"/>
              </a:rPr>
              <a:t>*A "service-connected" disability is one that has been determined by the Department of Veterans Affairs (VA) as being a result of disease or injury incurred or aggravated during military service. Note that a veteran with a service-connected disability may not report having one of the six ACS functional or activity limitation disabilities.</a:t>
            </a:r>
          </a:p>
        </p:txBody>
      </p:sp>
    </p:spTree>
    <p:extLst>
      <p:ext uri="{BB962C8B-B14F-4D97-AF65-F5344CB8AC3E}">
        <p14:creationId xmlns:p14="http://schemas.microsoft.com/office/powerpoint/2010/main" val="306213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Do Economic Outcomes Differ by Disability Type?</a:t>
            </a:r>
          </a:p>
        </p:txBody>
      </p:sp>
      <p:sp>
        <p:nvSpPr>
          <p:cNvPr id="8" name="Slide Number Placeholder 7"/>
          <p:cNvSpPr>
            <a:spLocks noGrp="1"/>
          </p:cNvSpPr>
          <p:nvPr>
            <p:ph type="sldNum" sz="quarter" idx="10"/>
          </p:nvPr>
        </p:nvSpPr>
        <p:spPr>
          <a:xfrm>
            <a:off x="8190595" y="6356351"/>
            <a:ext cx="75300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651A17-9376-40A4-9325-34268FB0E92D}"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srgbClr val="303030">
                  <a:lumMod val="75000"/>
                  <a:lumOff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38538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5923" y="365127"/>
            <a:ext cx="7955280" cy="1051560"/>
          </a:xfrm>
        </p:spPr>
        <p:txBody>
          <a:bodyPr/>
          <a:lstStyle/>
          <a:p>
            <a:pPr algn="ctr"/>
            <a:r>
              <a:rPr lang="en-US" dirty="0"/>
              <a:t>Employment Rates by Disability Type </a:t>
            </a:r>
            <a:br>
              <a:rPr lang="en-US" dirty="0"/>
            </a:br>
            <a:r>
              <a:rPr lang="en-US" sz="2800" b="0" dirty="0"/>
              <a:t>(Ages 21-64)</a:t>
            </a:r>
            <a:endParaRPr lang="en-US" sz="2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graphicFrame>
        <p:nvGraphicFramePr>
          <p:cNvPr id="7" name="Content Placeholder 6" descr="Bar chart: 2016 Employment rates by disability type in 2016 for working age persons (ages 21-64):&#10;Visual disabilities: 43.7%&#10;Hearing disabilities: 52.1%&#10;Ambulatory disabilities: 24.9%&#10;Cognitive disabilities: 26.4%&#10;Self-Care disabilities: 15.4%&#10;Independent Living disabilities: 17.1%&#10;End chart.&#10;"/>
          <p:cNvGraphicFramePr>
            <a:graphicFrameLocks noGrp="1"/>
          </p:cNvGraphicFramePr>
          <p:nvPr>
            <p:ph idx="1"/>
            <p:extLst/>
          </p:nvPr>
        </p:nvGraphicFramePr>
        <p:xfrm>
          <a:off x="248718" y="1770063"/>
          <a:ext cx="8334896" cy="44069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C748CE21-7AFE-4E43-95C7-CE54C7F8E328}"/>
              </a:ext>
            </a:extLst>
          </p:cNvPr>
          <p:cNvGrpSpPr/>
          <p:nvPr/>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6"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 name="Text Placeholder 3">
            <a:extLst>
              <a:ext uri="{FF2B5EF4-FFF2-40B4-BE49-F238E27FC236}">
                <a16:creationId xmlns:a16="http://schemas.microsoft.com/office/drawing/2014/main" id="{121EAC3E-DB16-448B-9877-1345E9FF81BC}"/>
              </a:ext>
            </a:extLst>
          </p:cNvPr>
          <p:cNvSpPr txBox="1">
            <a:spLocks/>
          </p:cNvSpPr>
          <p:nvPr/>
        </p:nvSpPr>
        <p:spPr>
          <a:xfrm>
            <a:off x="339424" y="528805"/>
            <a:ext cx="921646" cy="804862"/>
          </a:xfrm>
          <a:prstGeom prst="rect">
            <a:avLst/>
          </a:prstGeom>
        </p:spPr>
        <p:txBody>
          <a:bodyPr tIns="73152">
            <a:normAutofit/>
          </a:bodyPr>
          <a:lstStyle>
            <a:lvl1pPr marL="0" indent="0" algn="ctr" defTabSz="914400" rtl="0" eaLnBrk="1" latinLnBrk="0" hangingPunct="1">
              <a:lnSpc>
                <a:spcPct val="90000"/>
              </a:lnSpc>
              <a:spcBef>
                <a:spcPts val="1800"/>
              </a:spcBef>
              <a:buClr>
                <a:schemeClr val="accent2"/>
              </a:buClr>
              <a:buFont typeface="Wingdings 2" panose="05020102010507070707" pitchFamily="18" charset="2"/>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lgn="l" defTabSz="914400" rtl="0" eaLnBrk="1" latinLnBrk="0" hangingPunct="1">
              <a:lnSpc>
                <a:spcPct val="90000"/>
              </a:lnSpc>
              <a:spcBef>
                <a:spcPts val="800"/>
              </a:spcBef>
              <a:buClr>
                <a:schemeClr val="bg1">
                  <a:lumMod val="65000"/>
                </a:schemeClr>
              </a:buClr>
              <a:buFont typeface="Wingdings 3" panose="05040102010807070707" pitchFamily="18" charset="2"/>
              <a:buNone/>
              <a:defRPr sz="1200" kern="1200">
                <a:solidFill>
                  <a:schemeClr val="accent3">
                    <a:lumMod val="90000"/>
                    <a:lumOff val="10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Font typeface="Wingdings 3" panose="05040102010807070707" pitchFamily="18" charset="2"/>
              <a:buNone/>
              <a:defRPr sz="1000" kern="1200">
                <a:solidFill>
                  <a:schemeClr val="accent3">
                    <a:lumMod val="90000"/>
                    <a:lumOff val="10000"/>
                  </a:schemeClr>
                </a:solidFill>
                <a:latin typeface="+mn-lt"/>
                <a:ea typeface="+mn-ea"/>
                <a:cs typeface="+mn-cs"/>
              </a:defRPr>
            </a:lvl3pPr>
            <a:lvl4pPr marL="1371600" indent="0" algn="l" defTabSz="914400" rtl="0" eaLnBrk="1" latinLnBrk="0" hangingPunct="1">
              <a:lnSpc>
                <a:spcPct val="90000"/>
              </a:lnSpc>
              <a:spcBef>
                <a:spcPts val="500"/>
              </a:spcBef>
              <a:buClr>
                <a:schemeClr val="accent5"/>
              </a:buClr>
              <a:buFont typeface="Wingdings 3" panose="05040102010807070707" pitchFamily="18" charset="2"/>
              <a:buNone/>
              <a:defRPr sz="900" kern="1200">
                <a:solidFill>
                  <a:schemeClr val="accent3">
                    <a:lumMod val="90000"/>
                    <a:lumOff val="10000"/>
                  </a:schemeClr>
                </a:solidFill>
                <a:latin typeface="+mn-lt"/>
                <a:ea typeface="+mn-ea"/>
                <a:cs typeface="+mn-cs"/>
              </a:defRPr>
            </a:lvl4pPr>
            <a:lvl5pPr marL="1828800" indent="0" algn="l" defTabSz="914400" rtl="0" eaLnBrk="1" latinLnBrk="0" hangingPunct="1">
              <a:lnSpc>
                <a:spcPct val="90000"/>
              </a:lnSpc>
              <a:spcBef>
                <a:spcPts val="500"/>
              </a:spcBef>
              <a:buFont typeface="Wingdings 3" panose="05040102010807070707" pitchFamily="18" charset="2"/>
              <a:buNone/>
              <a:defRPr sz="900" kern="1200">
                <a:solidFill>
                  <a:schemeClr val="accent3">
                    <a:lumMod val="90000"/>
                    <a:lumOff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dirty="0"/>
              <a:t>1b</a:t>
            </a:r>
          </a:p>
        </p:txBody>
      </p:sp>
    </p:spTree>
    <p:extLst>
      <p:ext uri="{BB962C8B-B14F-4D97-AF65-F5344CB8AC3E}">
        <p14:creationId xmlns:p14="http://schemas.microsoft.com/office/powerpoint/2010/main" val="3289870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581178"/>
            <a:ext cx="7955280" cy="1051560"/>
          </a:xfrm>
        </p:spPr>
        <p:txBody>
          <a:bodyPr>
            <a:normAutofit fontScale="90000"/>
          </a:bodyPr>
          <a:lstStyle/>
          <a:p>
            <a:pPr algn="ctr"/>
            <a:r>
              <a:rPr lang="en-US" dirty="0"/>
              <a:t>Full-Time/Full-Year Employment Rates by Disability Type </a:t>
            </a:r>
            <a:br>
              <a:rPr lang="en-US" dirty="0"/>
            </a:br>
            <a:r>
              <a:rPr lang="en-US" sz="2800" b="0" dirty="0"/>
              <a:t>(Ages 21-64)</a:t>
            </a:r>
            <a:endParaRPr lang="en-US" sz="2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graphicFrame>
        <p:nvGraphicFramePr>
          <p:cNvPr id="7" name="Content Placeholder 6" descr="Bar chart: 2016 Employment rates by disability type in 2016 for working age persons (ages 21-64):&#10;Visual disabilities: 43.7%&#10;Hearing disabilities: 52.1%&#10;Ambulatory disabilities: 24.9%&#10;Cognitive disabilities: 26.4%&#10;Self-Care disabilities: 15.4%&#10;Independent Living disabilities: 17.1%&#10;End chart.&#10;"/>
          <p:cNvGraphicFramePr>
            <a:graphicFrameLocks noGrp="1"/>
          </p:cNvGraphicFramePr>
          <p:nvPr>
            <p:ph idx="1"/>
            <p:extLst/>
          </p:nvPr>
        </p:nvGraphicFramePr>
        <p:xfrm>
          <a:off x="248718" y="1416686"/>
          <a:ext cx="8334896" cy="4760277"/>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C748CE21-7AFE-4E43-95C7-CE54C7F8E328}"/>
              </a:ext>
            </a:extLst>
          </p:cNvPr>
          <p:cNvGrpSpPr/>
          <p:nvPr/>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6"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 name="Text Placeholder 3">
            <a:extLst>
              <a:ext uri="{FF2B5EF4-FFF2-40B4-BE49-F238E27FC236}">
                <a16:creationId xmlns:a16="http://schemas.microsoft.com/office/drawing/2014/main" id="{121EAC3E-DB16-448B-9877-1345E9FF81BC}"/>
              </a:ext>
            </a:extLst>
          </p:cNvPr>
          <p:cNvSpPr txBox="1">
            <a:spLocks/>
          </p:cNvSpPr>
          <p:nvPr/>
        </p:nvSpPr>
        <p:spPr>
          <a:xfrm>
            <a:off x="339424" y="528805"/>
            <a:ext cx="921646" cy="804862"/>
          </a:xfrm>
          <a:prstGeom prst="rect">
            <a:avLst/>
          </a:prstGeom>
        </p:spPr>
        <p:txBody>
          <a:bodyPr tIns="73152">
            <a:normAutofit/>
          </a:bodyPr>
          <a:lstStyle>
            <a:lvl1pPr marL="0" indent="0" algn="ctr" defTabSz="914400" rtl="0" eaLnBrk="1" latinLnBrk="0" hangingPunct="1">
              <a:lnSpc>
                <a:spcPct val="90000"/>
              </a:lnSpc>
              <a:spcBef>
                <a:spcPts val="1800"/>
              </a:spcBef>
              <a:buClr>
                <a:schemeClr val="accent2"/>
              </a:buClr>
              <a:buFont typeface="Wingdings 2" panose="05020102010507070707" pitchFamily="18" charset="2"/>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lgn="l" defTabSz="914400" rtl="0" eaLnBrk="1" latinLnBrk="0" hangingPunct="1">
              <a:lnSpc>
                <a:spcPct val="90000"/>
              </a:lnSpc>
              <a:spcBef>
                <a:spcPts val="800"/>
              </a:spcBef>
              <a:buClr>
                <a:schemeClr val="bg1">
                  <a:lumMod val="65000"/>
                </a:schemeClr>
              </a:buClr>
              <a:buFont typeface="Wingdings 3" panose="05040102010807070707" pitchFamily="18" charset="2"/>
              <a:buNone/>
              <a:defRPr sz="1200" kern="1200">
                <a:solidFill>
                  <a:schemeClr val="accent3">
                    <a:lumMod val="90000"/>
                    <a:lumOff val="10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Font typeface="Wingdings 3" panose="05040102010807070707" pitchFamily="18" charset="2"/>
              <a:buNone/>
              <a:defRPr sz="1000" kern="1200">
                <a:solidFill>
                  <a:schemeClr val="accent3">
                    <a:lumMod val="90000"/>
                    <a:lumOff val="10000"/>
                  </a:schemeClr>
                </a:solidFill>
                <a:latin typeface="+mn-lt"/>
                <a:ea typeface="+mn-ea"/>
                <a:cs typeface="+mn-cs"/>
              </a:defRPr>
            </a:lvl3pPr>
            <a:lvl4pPr marL="1371600" indent="0" algn="l" defTabSz="914400" rtl="0" eaLnBrk="1" latinLnBrk="0" hangingPunct="1">
              <a:lnSpc>
                <a:spcPct val="90000"/>
              </a:lnSpc>
              <a:spcBef>
                <a:spcPts val="500"/>
              </a:spcBef>
              <a:buClr>
                <a:schemeClr val="accent5"/>
              </a:buClr>
              <a:buFont typeface="Wingdings 3" panose="05040102010807070707" pitchFamily="18" charset="2"/>
              <a:buNone/>
              <a:defRPr sz="900" kern="1200">
                <a:solidFill>
                  <a:schemeClr val="accent3">
                    <a:lumMod val="90000"/>
                    <a:lumOff val="10000"/>
                  </a:schemeClr>
                </a:solidFill>
                <a:latin typeface="+mn-lt"/>
                <a:ea typeface="+mn-ea"/>
                <a:cs typeface="+mn-cs"/>
              </a:defRPr>
            </a:lvl4pPr>
            <a:lvl5pPr marL="1828800" indent="0" algn="l" defTabSz="914400" rtl="0" eaLnBrk="1" latinLnBrk="0" hangingPunct="1">
              <a:lnSpc>
                <a:spcPct val="90000"/>
              </a:lnSpc>
              <a:spcBef>
                <a:spcPts val="500"/>
              </a:spcBef>
              <a:buFont typeface="Wingdings 3" panose="05040102010807070707" pitchFamily="18" charset="2"/>
              <a:buNone/>
              <a:defRPr sz="900" kern="1200">
                <a:solidFill>
                  <a:schemeClr val="accent3">
                    <a:lumMod val="90000"/>
                    <a:lumOff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dirty="0"/>
              <a:t>1b</a:t>
            </a:r>
          </a:p>
        </p:txBody>
      </p:sp>
    </p:spTree>
    <p:extLst>
      <p:ext uri="{BB962C8B-B14F-4D97-AF65-F5344CB8AC3E}">
        <p14:creationId xmlns:p14="http://schemas.microsoft.com/office/powerpoint/2010/main" val="1041697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73C97B-95A2-4116-9274-303EDB06FE9F}"/>
              </a:ext>
            </a:extLst>
          </p:cNvPr>
          <p:cNvSpPr>
            <a:spLocks noGrp="1"/>
          </p:cNvSpPr>
          <p:nvPr>
            <p:ph idx="1"/>
          </p:nvPr>
        </p:nvSpPr>
        <p:spPr/>
        <p:txBody>
          <a:bodyPr/>
          <a:lstStyle/>
          <a:p>
            <a:r>
              <a:rPr lang="en-US" dirty="0"/>
              <a:t>Debra Brucker</a:t>
            </a:r>
          </a:p>
          <a:p>
            <a:pPr lvl="1"/>
            <a:r>
              <a:rPr lang="en-US" dirty="0"/>
              <a:t>Research Assistant Professor</a:t>
            </a:r>
          </a:p>
          <a:p>
            <a:pPr lvl="2"/>
            <a:r>
              <a:rPr lang="en-US" dirty="0"/>
              <a:t>Institute on Disability</a:t>
            </a:r>
          </a:p>
          <a:p>
            <a:pPr lvl="2"/>
            <a:r>
              <a:rPr lang="en-US" dirty="0"/>
              <a:t>University of New Hampshire</a:t>
            </a:r>
          </a:p>
        </p:txBody>
      </p:sp>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4</a:t>
            </a:fld>
            <a:endParaRPr lang="en-US"/>
          </a:p>
        </p:txBody>
      </p:sp>
      <p:pic>
        <p:nvPicPr>
          <p:cNvPr id="4" name="Picture Placeholder 3">
            <a:extLst>
              <a:ext uri="{FF2B5EF4-FFF2-40B4-BE49-F238E27FC236}">
                <a16:creationId xmlns:a16="http://schemas.microsoft.com/office/drawing/2014/main" id="{A5E7994A-3360-4875-BDF2-2621C547F6D3}"/>
              </a:ext>
            </a:extLst>
          </p:cNvPr>
          <p:cNvPicPr>
            <a:picLocks noGrp="1" noChangeAspect="1"/>
          </p:cNvPicPr>
          <p:nvPr>
            <p:ph type="pic" idx="11"/>
          </p:nvPr>
        </p:nvPicPr>
        <p:blipFill>
          <a:blip r:embed="rId2">
            <a:extLst>
              <a:ext uri="{28A0092B-C50C-407E-A947-70E740481C1C}">
                <a14:useLocalDpi xmlns:a14="http://schemas.microsoft.com/office/drawing/2010/main" val="0"/>
              </a:ext>
            </a:extLst>
          </a:blip>
          <a:srcRect t="4235" b="4235"/>
          <a:stretch>
            <a:fillRect/>
          </a:stretch>
        </p:blipFill>
        <p:spPr/>
      </p:pic>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p:txBody>
          <a:bodyPr/>
          <a:lstStyle/>
          <a:p>
            <a:r>
              <a:rPr lang="en-US" dirty="0"/>
              <a:t>William Erickson</a:t>
            </a:r>
          </a:p>
          <a:p>
            <a:pPr lvl="1"/>
            <a:r>
              <a:rPr lang="en-US" dirty="0"/>
              <a:t>Research Specialist</a:t>
            </a:r>
          </a:p>
          <a:p>
            <a:pPr lvl="2"/>
            <a:r>
              <a:rPr lang="en-US" dirty="0"/>
              <a:t>Yang-Tan Institute</a:t>
            </a:r>
          </a:p>
          <a:p>
            <a:pPr lvl="2"/>
            <a:r>
              <a:rPr lang="en-US" dirty="0"/>
              <a:t>Cornell University</a:t>
            </a:r>
          </a:p>
        </p:txBody>
      </p:sp>
      <p:pic>
        <p:nvPicPr>
          <p:cNvPr id="7" name="Picture Placeholder 6" descr="Bill Erickson"/>
          <p:cNvPicPr>
            <a:picLocks noGrp="1" noChangeAspect="1" noChangeArrowheads="1"/>
          </p:cNvPicPr>
          <p:nvPr>
            <p:ph type="pic" idx="13"/>
          </p:nvPr>
        </p:nvPicPr>
        <p:blipFill>
          <a:blip r:embed="rId3">
            <a:extLst>
              <a:ext uri="{28A0092B-C50C-407E-A947-70E740481C1C}">
                <a14:useLocalDpi xmlns:a14="http://schemas.microsoft.com/office/drawing/2010/main" val="0"/>
              </a:ext>
            </a:extLst>
          </a:blip>
          <a:srcRect t="1693" b="1693"/>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543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414" y="581178"/>
            <a:ext cx="7955280" cy="1051560"/>
          </a:xfrm>
        </p:spPr>
        <p:txBody>
          <a:bodyPr>
            <a:normAutofit fontScale="90000"/>
          </a:bodyPr>
          <a:lstStyle/>
          <a:p>
            <a:pPr algn="ctr"/>
            <a:r>
              <a:rPr lang="en-US" dirty="0"/>
              <a:t>Full-Time/Full-Year Employment Median Earnings by Disability Type </a:t>
            </a:r>
            <a:br>
              <a:rPr lang="en-US" dirty="0"/>
            </a:br>
            <a:r>
              <a:rPr lang="en-US" sz="2800" b="0" dirty="0"/>
              <a:t>(Ages 21-64)</a:t>
            </a:r>
            <a:endParaRPr lang="en-US" sz="2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graphicFrame>
        <p:nvGraphicFramePr>
          <p:cNvPr id="6" name="Content Placeholder 5"/>
          <p:cNvGraphicFramePr>
            <a:graphicFrameLocks noGrp="1"/>
          </p:cNvGraphicFramePr>
          <p:nvPr>
            <p:ph idx="1"/>
          </p:nvPr>
        </p:nvGraphicFramePr>
        <p:xfrm>
          <a:off x="369887" y="1683068"/>
          <a:ext cx="7954963" cy="44069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C748CE21-7AFE-4E43-95C7-CE54C7F8E328}"/>
              </a:ext>
            </a:extLst>
          </p:cNvPr>
          <p:cNvGrpSpPr/>
          <p:nvPr/>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7"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 name="Text Placeholder 3">
            <a:extLst>
              <a:ext uri="{FF2B5EF4-FFF2-40B4-BE49-F238E27FC236}">
                <a16:creationId xmlns:a16="http://schemas.microsoft.com/office/drawing/2014/main" id="{121EAC3E-DB16-448B-9877-1345E9FF81BC}"/>
              </a:ext>
            </a:extLst>
          </p:cNvPr>
          <p:cNvSpPr txBox="1">
            <a:spLocks/>
          </p:cNvSpPr>
          <p:nvPr/>
        </p:nvSpPr>
        <p:spPr>
          <a:xfrm>
            <a:off x="339424" y="528805"/>
            <a:ext cx="921646" cy="804862"/>
          </a:xfrm>
          <a:prstGeom prst="rect">
            <a:avLst/>
          </a:prstGeom>
        </p:spPr>
        <p:txBody>
          <a:bodyPr tIns="73152">
            <a:normAutofit/>
          </a:bodyPr>
          <a:lstStyle>
            <a:lvl1pPr marL="0" indent="0" algn="ctr" defTabSz="914400" rtl="0" eaLnBrk="1" latinLnBrk="0" hangingPunct="1">
              <a:lnSpc>
                <a:spcPct val="90000"/>
              </a:lnSpc>
              <a:spcBef>
                <a:spcPts val="1800"/>
              </a:spcBef>
              <a:buClr>
                <a:schemeClr val="accent2"/>
              </a:buClr>
              <a:buFont typeface="Wingdings 2" panose="05020102010507070707" pitchFamily="18" charset="2"/>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lgn="l" defTabSz="914400" rtl="0" eaLnBrk="1" latinLnBrk="0" hangingPunct="1">
              <a:lnSpc>
                <a:spcPct val="90000"/>
              </a:lnSpc>
              <a:spcBef>
                <a:spcPts val="800"/>
              </a:spcBef>
              <a:buClr>
                <a:schemeClr val="bg1">
                  <a:lumMod val="65000"/>
                </a:schemeClr>
              </a:buClr>
              <a:buFont typeface="Wingdings 3" panose="05040102010807070707" pitchFamily="18" charset="2"/>
              <a:buNone/>
              <a:defRPr sz="1200" kern="1200">
                <a:solidFill>
                  <a:schemeClr val="accent3">
                    <a:lumMod val="90000"/>
                    <a:lumOff val="10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Font typeface="Wingdings 3" panose="05040102010807070707" pitchFamily="18" charset="2"/>
              <a:buNone/>
              <a:defRPr sz="1000" kern="1200">
                <a:solidFill>
                  <a:schemeClr val="accent3">
                    <a:lumMod val="90000"/>
                    <a:lumOff val="10000"/>
                  </a:schemeClr>
                </a:solidFill>
                <a:latin typeface="+mn-lt"/>
                <a:ea typeface="+mn-ea"/>
                <a:cs typeface="+mn-cs"/>
              </a:defRPr>
            </a:lvl3pPr>
            <a:lvl4pPr marL="1371600" indent="0" algn="l" defTabSz="914400" rtl="0" eaLnBrk="1" latinLnBrk="0" hangingPunct="1">
              <a:lnSpc>
                <a:spcPct val="90000"/>
              </a:lnSpc>
              <a:spcBef>
                <a:spcPts val="500"/>
              </a:spcBef>
              <a:buClr>
                <a:schemeClr val="accent5"/>
              </a:buClr>
              <a:buFont typeface="Wingdings 3" panose="05040102010807070707" pitchFamily="18" charset="2"/>
              <a:buNone/>
              <a:defRPr sz="900" kern="1200">
                <a:solidFill>
                  <a:schemeClr val="accent3">
                    <a:lumMod val="90000"/>
                    <a:lumOff val="10000"/>
                  </a:schemeClr>
                </a:solidFill>
                <a:latin typeface="+mn-lt"/>
                <a:ea typeface="+mn-ea"/>
                <a:cs typeface="+mn-cs"/>
              </a:defRPr>
            </a:lvl4pPr>
            <a:lvl5pPr marL="1828800" indent="0" algn="l" defTabSz="914400" rtl="0" eaLnBrk="1" latinLnBrk="0" hangingPunct="1">
              <a:lnSpc>
                <a:spcPct val="90000"/>
              </a:lnSpc>
              <a:spcBef>
                <a:spcPts val="500"/>
              </a:spcBef>
              <a:buFont typeface="Wingdings 3" panose="05040102010807070707" pitchFamily="18" charset="2"/>
              <a:buNone/>
              <a:defRPr sz="900" kern="1200">
                <a:solidFill>
                  <a:schemeClr val="accent3">
                    <a:lumMod val="90000"/>
                    <a:lumOff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dirty="0"/>
              <a:t>1b</a:t>
            </a:r>
          </a:p>
        </p:txBody>
      </p:sp>
    </p:spTree>
    <p:extLst>
      <p:ext uri="{BB962C8B-B14F-4D97-AF65-F5344CB8AC3E}">
        <p14:creationId xmlns:p14="http://schemas.microsoft.com/office/powerpoint/2010/main" val="2420679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782" y="153759"/>
            <a:ext cx="7955280" cy="1051560"/>
          </a:xfrm>
        </p:spPr>
        <p:txBody>
          <a:bodyPr>
            <a:normAutofit/>
          </a:bodyPr>
          <a:lstStyle/>
          <a:p>
            <a:pPr algn="ctr"/>
            <a:r>
              <a:rPr lang="en-US" dirty="0"/>
              <a:t>Poverty Rates by Disability Type </a:t>
            </a:r>
            <a:br>
              <a:rPr lang="en-US" dirty="0"/>
            </a:br>
            <a:r>
              <a:rPr lang="en-US" sz="2400" b="0" dirty="0"/>
              <a:t>(Ages 21-64)</a:t>
            </a:r>
            <a:endParaRPr lang="en-US" sz="2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graphicFrame>
        <p:nvGraphicFramePr>
          <p:cNvPr id="7" name="Content Placeholder 6" descr="Bar chart: 2016 Employment rates by disability type in 2016 for working age persons (ages 21-64):&#10;Visual disabilities: 43.7%&#10;Hearing disabilities: 52.1%&#10;Ambulatory disabilities: 24.9%&#10;Cognitive disabilities: 26.4%&#10;Self-Care disabilities: 15.4%&#10;Independent Living disabilities: 17.1%&#10;End chart.&#10;"/>
          <p:cNvGraphicFramePr>
            <a:graphicFrameLocks noGrp="1"/>
          </p:cNvGraphicFramePr>
          <p:nvPr>
            <p:ph idx="1"/>
            <p:extLst/>
          </p:nvPr>
        </p:nvGraphicFramePr>
        <p:xfrm>
          <a:off x="174975" y="1239706"/>
          <a:ext cx="8533947" cy="504787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a16="http://schemas.microsoft.com/office/drawing/2014/main" id="{C748CE21-7AFE-4E43-95C7-CE54C7F8E328}"/>
              </a:ext>
            </a:extLst>
          </p:cNvPr>
          <p:cNvGrpSpPr/>
          <p:nvPr/>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6"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 name="Text Placeholder 3">
            <a:extLst>
              <a:ext uri="{FF2B5EF4-FFF2-40B4-BE49-F238E27FC236}">
                <a16:creationId xmlns:a16="http://schemas.microsoft.com/office/drawing/2014/main" id="{121EAC3E-DB16-448B-9877-1345E9FF81BC}"/>
              </a:ext>
            </a:extLst>
          </p:cNvPr>
          <p:cNvSpPr txBox="1">
            <a:spLocks/>
          </p:cNvSpPr>
          <p:nvPr/>
        </p:nvSpPr>
        <p:spPr>
          <a:xfrm>
            <a:off x="339424" y="528805"/>
            <a:ext cx="921646" cy="804862"/>
          </a:xfrm>
          <a:prstGeom prst="rect">
            <a:avLst/>
          </a:prstGeom>
        </p:spPr>
        <p:txBody>
          <a:bodyPr tIns="73152">
            <a:normAutofit/>
          </a:bodyPr>
          <a:lstStyle>
            <a:lvl1pPr marL="0" indent="0" algn="ctr" defTabSz="914400" rtl="0" eaLnBrk="1" latinLnBrk="0" hangingPunct="1">
              <a:lnSpc>
                <a:spcPct val="90000"/>
              </a:lnSpc>
              <a:spcBef>
                <a:spcPts val="1800"/>
              </a:spcBef>
              <a:buClr>
                <a:schemeClr val="accent2"/>
              </a:buClr>
              <a:buFont typeface="Wingdings 2" panose="05020102010507070707" pitchFamily="18" charset="2"/>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lgn="l" defTabSz="914400" rtl="0" eaLnBrk="1" latinLnBrk="0" hangingPunct="1">
              <a:lnSpc>
                <a:spcPct val="90000"/>
              </a:lnSpc>
              <a:spcBef>
                <a:spcPts val="800"/>
              </a:spcBef>
              <a:buClr>
                <a:schemeClr val="bg1">
                  <a:lumMod val="65000"/>
                </a:schemeClr>
              </a:buClr>
              <a:buFont typeface="Wingdings 3" panose="05040102010807070707" pitchFamily="18" charset="2"/>
              <a:buNone/>
              <a:defRPr sz="1200" kern="1200">
                <a:solidFill>
                  <a:schemeClr val="accent3">
                    <a:lumMod val="90000"/>
                    <a:lumOff val="10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Font typeface="Wingdings 3" panose="05040102010807070707" pitchFamily="18" charset="2"/>
              <a:buNone/>
              <a:defRPr sz="1000" kern="1200">
                <a:solidFill>
                  <a:schemeClr val="accent3">
                    <a:lumMod val="90000"/>
                    <a:lumOff val="10000"/>
                  </a:schemeClr>
                </a:solidFill>
                <a:latin typeface="+mn-lt"/>
                <a:ea typeface="+mn-ea"/>
                <a:cs typeface="+mn-cs"/>
              </a:defRPr>
            </a:lvl3pPr>
            <a:lvl4pPr marL="1371600" indent="0" algn="l" defTabSz="914400" rtl="0" eaLnBrk="1" latinLnBrk="0" hangingPunct="1">
              <a:lnSpc>
                <a:spcPct val="90000"/>
              </a:lnSpc>
              <a:spcBef>
                <a:spcPts val="500"/>
              </a:spcBef>
              <a:buClr>
                <a:schemeClr val="accent5"/>
              </a:buClr>
              <a:buFont typeface="Wingdings 3" panose="05040102010807070707" pitchFamily="18" charset="2"/>
              <a:buNone/>
              <a:defRPr sz="900" kern="1200">
                <a:solidFill>
                  <a:schemeClr val="accent3">
                    <a:lumMod val="90000"/>
                    <a:lumOff val="10000"/>
                  </a:schemeClr>
                </a:solidFill>
                <a:latin typeface="+mn-lt"/>
                <a:ea typeface="+mn-ea"/>
                <a:cs typeface="+mn-cs"/>
              </a:defRPr>
            </a:lvl4pPr>
            <a:lvl5pPr marL="1828800" indent="0" algn="l" defTabSz="914400" rtl="0" eaLnBrk="1" latinLnBrk="0" hangingPunct="1">
              <a:lnSpc>
                <a:spcPct val="90000"/>
              </a:lnSpc>
              <a:spcBef>
                <a:spcPts val="500"/>
              </a:spcBef>
              <a:buFont typeface="Wingdings 3" panose="05040102010807070707" pitchFamily="18" charset="2"/>
              <a:buNone/>
              <a:defRPr sz="900" kern="1200">
                <a:solidFill>
                  <a:schemeClr val="accent3">
                    <a:lumMod val="90000"/>
                    <a:lumOff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dirty="0"/>
              <a:t>1b</a:t>
            </a:r>
          </a:p>
        </p:txBody>
      </p:sp>
    </p:spTree>
    <p:extLst>
      <p:ext uri="{BB962C8B-B14F-4D97-AF65-F5344CB8AC3E}">
        <p14:creationId xmlns:p14="http://schemas.microsoft.com/office/powerpoint/2010/main" val="1195068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Poverty Rate: 2008-2016</a:t>
            </a:r>
            <a:br>
              <a:rPr lang="en-US" dirty="0"/>
            </a:br>
            <a:r>
              <a:rPr lang="en-US" sz="2000" b="0" dirty="0"/>
              <a:t>(Ages 21-64)</a:t>
            </a:r>
            <a:endParaRPr lang="en-US" sz="20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graphicFrame>
        <p:nvGraphicFramePr>
          <p:cNvPr id="5" name="Content Placeholder 4" descr="Line chart:  Trends in the poverty rate for people with disabilities and people without disabilities from 2012 to 2016.  Line shows that the poverty rate for people without disabilities over the time period remains about half the rate of people with disabilities. The poverty rates dropped slightly in 2016 for both groups.&#10;&#10;2008: People with disabilities: 25.3%&#10;People without disabilities: 9.6%&#10;2009: People with disabilities: 26.4%&#10;People without disabilities: 10.8%&#10;2010: People with disabilities: 27.0%&#10;People without disabilities: 11.9%&#10;2011: People with disabilities: 27.8%&#10;People without disabilities: 12.4%&#10;2012: People with disabilities: 28.4%&#10;People without disabilities: 12.4%&#10;2013: People without disabilities:  28.2% &#10;People with disabilities: 12.5%&#10;2014: People without disabilities:  28.1%&#10;People with disabilities:  12.2%&#10;2015:  People without disabilities:  27.0%&#10;People with disabilities:  11.6%&#10;2016:  People without disabilities:  26.6%&#10;People with disabilities:  10.9%&#10;End line Chart&#10;&#10;"/>
          <p:cNvGraphicFramePr>
            <a:graphicFrameLocks noGrp="1"/>
          </p:cNvGraphicFramePr>
          <p:nvPr>
            <p:ph idx="1"/>
            <p:extLst/>
          </p:nvPr>
        </p:nvGraphicFramePr>
        <p:xfrm>
          <a:off x="375035" y="1770063"/>
          <a:ext cx="7954963" cy="4406900"/>
        </p:xfrm>
        <a:graphic>
          <a:graphicData uri="http://schemas.openxmlformats.org/drawingml/2006/chart">
            <c:chart xmlns:c="http://schemas.openxmlformats.org/drawingml/2006/chart" xmlns:r="http://schemas.openxmlformats.org/officeDocument/2006/relationships" r:id="rId2"/>
          </a:graphicData>
        </a:graphic>
      </p:graphicFrame>
      <p:grpSp>
        <p:nvGrpSpPr>
          <p:cNvPr id="6" name="Group 5">
            <a:extLst>
              <a:ext uri="{FF2B5EF4-FFF2-40B4-BE49-F238E27FC236}">
                <a16:creationId xmlns:a16="http://schemas.microsoft.com/office/drawing/2014/main" id="{C748CE21-7AFE-4E43-95C7-CE54C7F8E328}"/>
              </a:ext>
            </a:extLst>
          </p:cNvPr>
          <p:cNvGrpSpPr/>
          <p:nvPr/>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7"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 name="Text Placeholder 3">
            <a:extLst>
              <a:ext uri="{FF2B5EF4-FFF2-40B4-BE49-F238E27FC236}">
                <a16:creationId xmlns:a16="http://schemas.microsoft.com/office/drawing/2014/main" id="{121EAC3E-DB16-448B-9877-1345E9FF81BC}"/>
              </a:ext>
            </a:extLst>
          </p:cNvPr>
          <p:cNvSpPr txBox="1">
            <a:spLocks/>
          </p:cNvSpPr>
          <p:nvPr/>
        </p:nvSpPr>
        <p:spPr>
          <a:xfrm>
            <a:off x="339424" y="528805"/>
            <a:ext cx="921646" cy="804862"/>
          </a:xfrm>
          <a:prstGeom prst="rect">
            <a:avLst/>
          </a:prstGeom>
        </p:spPr>
        <p:txBody>
          <a:bodyPr tIns="73152">
            <a:normAutofit/>
          </a:bodyPr>
          <a:lstStyle>
            <a:lvl1pPr marL="0" indent="0" algn="ctr" defTabSz="914400" rtl="0" eaLnBrk="1" latinLnBrk="0" hangingPunct="1">
              <a:lnSpc>
                <a:spcPct val="90000"/>
              </a:lnSpc>
              <a:spcBef>
                <a:spcPts val="1800"/>
              </a:spcBef>
              <a:buClr>
                <a:schemeClr val="accent2"/>
              </a:buClr>
              <a:buFont typeface="Wingdings 2" panose="05020102010507070707" pitchFamily="18" charset="2"/>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lgn="l" defTabSz="914400" rtl="0" eaLnBrk="1" latinLnBrk="0" hangingPunct="1">
              <a:lnSpc>
                <a:spcPct val="90000"/>
              </a:lnSpc>
              <a:spcBef>
                <a:spcPts val="800"/>
              </a:spcBef>
              <a:buClr>
                <a:schemeClr val="bg1">
                  <a:lumMod val="65000"/>
                </a:schemeClr>
              </a:buClr>
              <a:buFont typeface="Wingdings 3" panose="05040102010807070707" pitchFamily="18" charset="2"/>
              <a:buNone/>
              <a:defRPr sz="1200" kern="1200">
                <a:solidFill>
                  <a:schemeClr val="accent3">
                    <a:lumMod val="90000"/>
                    <a:lumOff val="10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Font typeface="Wingdings 3" panose="05040102010807070707" pitchFamily="18" charset="2"/>
              <a:buNone/>
              <a:defRPr sz="1000" kern="1200">
                <a:solidFill>
                  <a:schemeClr val="accent3">
                    <a:lumMod val="90000"/>
                    <a:lumOff val="10000"/>
                  </a:schemeClr>
                </a:solidFill>
                <a:latin typeface="+mn-lt"/>
                <a:ea typeface="+mn-ea"/>
                <a:cs typeface="+mn-cs"/>
              </a:defRPr>
            </a:lvl3pPr>
            <a:lvl4pPr marL="1371600" indent="0" algn="l" defTabSz="914400" rtl="0" eaLnBrk="1" latinLnBrk="0" hangingPunct="1">
              <a:lnSpc>
                <a:spcPct val="90000"/>
              </a:lnSpc>
              <a:spcBef>
                <a:spcPts val="500"/>
              </a:spcBef>
              <a:buClr>
                <a:schemeClr val="accent5"/>
              </a:buClr>
              <a:buFont typeface="Wingdings 3" panose="05040102010807070707" pitchFamily="18" charset="2"/>
              <a:buNone/>
              <a:defRPr sz="900" kern="1200">
                <a:solidFill>
                  <a:schemeClr val="accent3">
                    <a:lumMod val="90000"/>
                    <a:lumOff val="10000"/>
                  </a:schemeClr>
                </a:solidFill>
                <a:latin typeface="+mn-lt"/>
                <a:ea typeface="+mn-ea"/>
                <a:cs typeface="+mn-cs"/>
              </a:defRPr>
            </a:lvl4pPr>
            <a:lvl5pPr marL="1828800" indent="0" algn="l" defTabSz="914400" rtl="0" eaLnBrk="1" latinLnBrk="0" hangingPunct="1">
              <a:lnSpc>
                <a:spcPct val="90000"/>
              </a:lnSpc>
              <a:spcBef>
                <a:spcPts val="500"/>
              </a:spcBef>
              <a:buFont typeface="Wingdings 3" panose="05040102010807070707" pitchFamily="18" charset="2"/>
              <a:buNone/>
              <a:defRPr sz="900" kern="1200">
                <a:solidFill>
                  <a:schemeClr val="accent3">
                    <a:lumMod val="90000"/>
                    <a:lumOff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dirty="0"/>
              <a:t>1b</a:t>
            </a:r>
          </a:p>
        </p:txBody>
      </p:sp>
    </p:spTree>
    <p:extLst>
      <p:ext uri="{BB962C8B-B14F-4D97-AF65-F5344CB8AC3E}">
        <p14:creationId xmlns:p14="http://schemas.microsoft.com/office/powerpoint/2010/main" val="1988801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B7772EF-269F-4291-BE88-2FED5287E897}"/>
              </a:ext>
            </a:extLst>
          </p:cNvPr>
          <p:cNvSpPr>
            <a:spLocks noGrp="1"/>
          </p:cNvSpPr>
          <p:nvPr>
            <p:ph sz="half" idx="1"/>
          </p:nvPr>
        </p:nvSpPr>
        <p:spPr>
          <a:xfrm>
            <a:off x="84678" y="1017107"/>
            <a:ext cx="4393925" cy="5056616"/>
          </a:xfrm>
        </p:spPr>
        <p:txBody>
          <a:bodyPr/>
          <a:lstStyle/>
          <a:p>
            <a:r>
              <a:rPr lang="en-US" dirty="0"/>
              <a:t>DisabilityStatistics.org</a:t>
            </a:r>
          </a:p>
          <a:p>
            <a:pPr lvl="1"/>
            <a:r>
              <a:rPr lang="en-US" dirty="0"/>
              <a:t>User &amp; mobile friendly interactive online interface</a:t>
            </a:r>
          </a:p>
          <a:p>
            <a:pPr lvl="2">
              <a:buClr>
                <a:srgbClr val="303030">
                  <a:lumMod val="75000"/>
                  <a:lumOff val="25000"/>
                </a:srgbClr>
              </a:buClr>
            </a:pPr>
            <a:r>
              <a:rPr lang="en-US" dirty="0">
                <a:solidFill>
                  <a:srgbClr val="0075BF"/>
                </a:solidFill>
              </a:rPr>
              <a:t>DisabilityStatistics.org</a:t>
            </a:r>
            <a:endParaRPr lang="en-US" dirty="0"/>
          </a:p>
          <a:p>
            <a:endParaRPr lang="en-US" dirty="0"/>
          </a:p>
          <a:p>
            <a:pPr marL="0" indent="0">
              <a:buNone/>
            </a:pPr>
            <a:endParaRPr lang="en-US" dirty="0"/>
          </a:p>
        </p:txBody>
      </p:sp>
      <p:sp>
        <p:nvSpPr>
          <p:cNvPr id="5" name="Content Placeholder 4">
            <a:extLst>
              <a:ext uri="{FF2B5EF4-FFF2-40B4-BE49-F238E27FC236}">
                <a16:creationId xmlns:a16="http://schemas.microsoft.com/office/drawing/2014/main" id="{24ED3E15-B88E-4415-803F-4B69A090758E}"/>
              </a:ext>
            </a:extLst>
          </p:cNvPr>
          <p:cNvSpPr>
            <a:spLocks noGrp="1"/>
          </p:cNvSpPr>
          <p:nvPr>
            <p:ph sz="half" idx="2"/>
          </p:nvPr>
        </p:nvSpPr>
        <p:spPr>
          <a:xfrm>
            <a:off x="4695823" y="1017107"/>
            <a:ext cx="4116337" cy="5056617"/>
          </a:xfrm>
        </p:spPr>
        <p:txBody>
          <a:bodyPr/>
          <a:lstStyle/>
          <a:p>
            <a:r>
              <a:rPr lang="en-US" dirty="0"/>
              <a:t>Disability Status Reports</a:t>
            </a:r>
          </a:p>
          <a:p>
            <a:pPr lvl="1"/>
            <a:r>
              <a:rPr lang="en-US" dirty="0"/>
              <a:t>Concise annual ACS based national </a:t>
            </a:r>
            <a:r>
              <a:rPr lang="en-US" u="sng" dirty="0"/>
              <a:t>and</a:t>
            </a:r>
            <a:r>
              <a:rPr lang="en-US" dirty="0"/>
              <a:t> state level reports covering the following topics:</a:t>
            </a:r>
          </a:p>
          <a:p>
            <a:pPr lvl="1"/>
            <a:r>
              <a:rPr lang="en-US" dirty="0"/>
              <a:t>Prevalence (by race, gender, ethnicity, age) </a:t>
            </a:r>
          </a:p>
          <a:p>
            <a:pPr lvl="1"/>
            <a:r>
              <a:rPr lang="en-US" dirty="0"/>
              <a:t>Economic situation (employment, income, poverty etc.) of the working-age population</a:t>
            </a:r>
          </a:p>
          <a:p>
            <a:pPr lvl="2">
              <a:buClr>
                <a:srgbClr val="303030">
                  <a:lumMod val="75000"/>
                  <a:lumOff val="25000"/>
                </a:srgbClr>
              </a:buClr>
            </a:pPr>
            <a:r>
              <a:rPr lang="en-US" dirty="0">
                <a:solidFill>
                  <a:srgbClr val="0075BF"/>
                </a:solidFill>
              </a:rPr>
              <a:t>DisabilityStatistics.org</a:t>
            </a:r>
            <a:endParaRPr lang="en-US" dirty="0"/>
          </a:p>
          <a:p>
            <a:pPr lvl="1"/>
            <a:endParaRPr lang="en-US" dirty="0"/>
          </a:p>
          <a:p>
            <a:pPr lvl="1"/>
            <a:endParaRPr lang="en-US" dirty="0"/>
          </a:p>
          <a:p>
            <a:pPr lvl="1"/>
            <a:endParaRPr lang="en-US" dirty="0"/>
          </a:p>
          <a:p>
            <a:pPr marL="0" indent="0">
              <a:buNone/>
            </a:pPr>
            <a:endParaRPr lang="en-US" dirty="0"/>
          </a:p>
          <a:p>
            <a:r>
              <a:rPr lang="en-US" dirty="0"/>
              <a:t>Technical Assistance</a:t>
            </a:r>
          </a:p>
          <a:p>
            <a:pPr lvl="1"/>
            <a:r>
              <a:rPr lang="en-US" dirty="0"/>
              <a:t>Contact us with any additional questions regarding disability statistics or disability data sources at this address:</a:t>
            </a:r>
          </a:p>
          <a:p>
            <a:pPr lvl="2"/>
            <a:r>
              <a:rPr lang="en-US" dirty="0"/>
              <a:t>DisabilityStatistics@cornell.edu</a:t>
            </a:r>
          </a:p>
        </p:txBody>
      </p:sp>
      <p:sp>
        <p:nvSpPr>
          <p:cNvPr id="2" name="Slide Number Placeholder 1">
            <a:extLst>
              <a:ext uri="{FF2B5EF4-FFF2-40B4-BE49-F238E27FC236}">
                <a16:creationId xmlns:a16="http://schemas.microsoft.com/office/drawing/2014/main" id="{065D8615-B6E2-4A7E-818D-E96159DE7304}"/>
              </a:ext>
            </a:extLst>
          </p:cNvPr>
          <p:cNvSpPr>
            <a:spLocks noGrp="1"/>
          </p:cNvSpPr>
          <p:nvPr>
            <p:ph type="sldNum" sz="quarter" idx="10"/>
          </p:nvPr>
        </p:nvSpPr>
        <p:spPr>
          <a:xfrm>
            <a:off x="8190595" y="6356351"/>
            <a:ext cx="75300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pic>
        <p:nvPicPr>
          <p:cNvPr id="3" name="Picture 2"/>
          <p:cNvPicPr>
            <a:picLocks noChangeAspect="1"/>
          </p:cNvPicPr>
          <p:nvPr/>
        </p:nvPicPr>
        <p:blipFill>
          <a:blip r:embed="rId2"/>
          <a:stretch>
            <a:fillRect/>
          </a:stretch>
        </p:blipFill>
        <p:spPr>
          <a:xfrm>
            <a:off x="5420142" y="2984295"/>
            <a:ext cx="2667698" cy="1623684"/>
          </a:xfrm>
          <a:prstGeom prst="rect">
            <a:avLst/>
          </a:prstGeom>
        </p:spPr>
      </p:pic>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76" y="1906788"/>
            <a:ext cx="4209328" cy="4449563"/>
          </a:xfrm>
          <a:prstGeom prst="rect">
            <a:avLst/>
          </a:prstGeom>
        </p:spPr>
      </p:pic>
    </p:spTree>
    <p:extLst>
      <p:ext uri="{BB962C8B-B14F-4D97-AF65-F5344CB8AC3E}">
        <p14:creationId xmlns:p14="http://schemas.microsoft.com/office/powerpoint/2010/main" val="14270424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Which state has the lowest prevalence of disability among the working age population according to the 2016 ACS? (Choose 2)</a:t>
            </a:r>
          </a:p>
        </p:txBody>
      </p:sp>
      <p:sp>
        <p:nvSpPr>
          <p:cNvPr id="6" name="Content Placeholder 5"/>
          <p:cNvSpPr>
            <a:spLocks noGrp="1"/>
          </p:cNvSpPr>
          <p:nvPr>
            <p:ph idx="1"/>
          </p:nvPr>
        </p:nvSpPr>
        <p:spPr/>
        <p:txBody>
          <a:bodyPr/>
          <a:lstStyle/>
          <a:p>
            <a:r>
              <a:rPr lang="en-US" dirty="0"/>
              <a:t>New Jersey</a:t>
            </a:r>
          </a:p>
          <a:p>
            <a:r>
              <a:rPr lang="en-US" dirty="0"/>
              <a:t>Hawaii</a:t>
            </a:r>
          </a:p>
          <a:p>
            <a:r>
              <a:rPr lang="en-US" dirty="0"/>
              <a:t>Nevada</a:t>
            </a:r>
          </a:p>
          <a:p>
            <a:r>
              <a:rPr lang="en-US" dirty="0"/>
              <a:t>Kentucky</a:t>
            </a:r>
          </a:p>
          <a:p>
            <a:r>
              <a:rPr lang="en-US" dirty="0"/>
              <a:t>West Virginia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651A17-9376-40A4-9325-34268FB0E92D}" type="slidenum">
              <a:rPr kumimoji="0" lang="en-US" sz="1400" b="0" i="0" u="none" strike="noStrike" kern="1200" cap="none" spc="0" normalizeH="0" baseline="0" noProof="0" smtClean="0">
                <a:ln>
                  <a:noFill/>
                </a:ln>
                <a:solidFill>
                  <a:srgbClr val="124D95">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dirty="0">
              <a:ln>
                <a:noFill/>
              </a:ln>
              <a:solidFill>
                <a:srgbClr val="124D95">
                  <a:lumMod val="40000"/>
                  <a:lumOff val="6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1345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Which state has the lowest prevalence of disability among the working age population according to the 2016 ACS? </a:t>
            </a:r>
          </a:p>
        </p:txBody>
      </p:sp>
      <p:sp>
        <p:nvSpPr>
          <p:cNvPr id="6" name="Content Placeholder 5"/>
          <p:cNvSpPr>
            <a:spLocks noGrp="1"/>
          </p:cNvSpPr>
          <p:nvPr>
            <p:ph idx="1"/>
          </p:nvPr>
        </p:nvSpPr>
        <p:spPr>
          <a:xfrm>
            <a:off x="864300" y="2161309"/>
            <a:ext cx="7364627" cy="4195041"/>
          </a:xfrm>
        </p:spPr>
        <p:txBody>
          <a:bodyPr>
            <a:normAutofit/>
          </a:bodyPr>
          <a:lstStyle/>
          <a:p>
            <a:r>
              <a:rPr lang="en-US" b="1" dirty="0">
                <a:solidFill>
                  <a:schemeClr val="accent2"/>
                </a:solidFill>
              </a:rPr>
              <a:t>New Jersey – 8% </a:t>
            </a:r>
            <a:r>
              <a:rPr lang="en-US" sz="2000" b="1" dirty="0">
                <a:solidFill>
                  <a:schemeClr val="accent2"/>
                </a:solidFill>
              </a:rPr>
              <a:t>(Two Correct Answers – A tie!)</a:t>
            </a:r>
          </a:p>
          <a:p>
            <a:r>
              <a:rPr lang="en-US" b="1" dirty="0">
                <a:solidFill>
                  <a:schemeClr val="accent2"/>
                </a:solidFill>
              </a:rPr>
              <a:t>Hawaii – 8% </a:t>
            </a:r>
          </a:p>
          <a:p>
            <a:r>
              <a:rPr lang="en-US" dirty="0"/>
              <a:t>Nevada – Median at 11.4%</a:t>
            </a:r>
          </a:p>
          <a:p>
            <a:r>
              <a:rPr lang="en-US" dirty="0"/>
              <a:t>Kentucky – 17%</a:t>
            </a:r>
          </a:p>
          <a:p>
            <a:r>
              <a:rPr lang="en-US" dirty="0"/>
              <a:t>West Virginia – 18.5%</a:t>
            </a:r>
          </a:p>
          <a:p>
            <a:pPr marL="0" indent="0">
              <a:buNone/>
            </a:pPr>
            <a:r>
              <a:rPr lang="en-US" dirty="0"/>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651A17-9376-40A4-9325-34268FB0E92D}" type="slidenum">
              <a:rPr kumimoji="0" lang="en-US" sz="1400" b="0" i="0" u="none" strike="noStrike" kern="1200" cap="none" spc="0" normalizeH="0" baseline="0" noProof="0" smtClean="0">
                <a:ln>
                  <a:noFill/>
                </a:ln>
                <a:solidFill>
                  <a:srgbClr val="124D95">
                    <a:lumMod val="40000"/>
                    <a:lumOff val="60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400" b="0" i="0" u="none" strike="noStrike" kern="1200" cap="none" spc="0" normalizeH="0" baseline="0" noProof="0" dirty="0">
              <a:ln>
                <a:noFill/>
              </a:ln>
              <a:solidFill>
                <a:srgbClr val="124D95">
                  <a:lumMod val="40000"/>
                  <a:lumOff val="6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41897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Part II: </a:t>
            </a:r>
            <a:br>
              <a:rPr lang="en-US" dirty="0"/>
            </a:br>
            <a:r>
              <a:rPr lang="en-US" dirty="0"/>
              <a:t>Applying Disability Data </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46</a:t>
            </a:fld>
            <a:endParaRPr lang="en-US" dirty="0"/>
          </a:p>
        </p:txBody>
      </p:sp>
    </p:spTree>
    <p:extLst>
      <p:ext uri="{BB962C8B-B14F-4D97-AF65-F5344CB8AC3E}">
        <p14:creationId xmlns:p14="http://schemas.microsoft.com/office/powerpoint/2010/main" val="34736169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Disability Data Matters!</a:t>
            </a:r>
          </a:p>
        </p:txBody>
      </p:sp>
      <p:sp>
        <p:nvSpPr>
          <p:cNvPr id="7" name="Text Placeholder 6"/>
          <p:cNvSpPr>
            <a:spLocks noGrp="1"/>
          </p:cNvSpPr>
          <p:nvPr>
            <p:ph type="body" idx="1"/>
          </p:nvPr>
        </p:nvSpPr>
        <p:spPr>
          <a:xfrm>
            <a:off x="623888" y="4017964"/>
            <a:ext cx="7863840" cy="1912936"/>
          </a:xfrm>
        </p:spPr>
        <p:txBody>
          <a:bodyPr/>
          <a:lstStyle/>
          <a:p>
            <a:pPr algn="r"/>
            <a:r>
              <a:rPr lang="en-US" dirty="0"/>
              <a:t>Susan Dooha</a:t>
            </a:r>
          </a:p>
          <a:p>
            <a:pPr algn="r"/>
            <a:r>
              <a:rPr lang="en-US" dirty="0"/>
              <a:t>Center for Independence of the </a:t>
            </a:r>
          </a:p>
          <a:p>
            <a:pPr algn="r"/>
            <a:r>
              <a:rPr lang="en-US" dirty="0"/>
              <a:t>Disabled in New York (CIDNY)</a:t>
            </a:r>
          </a:p>
          <a:p>
            <a:endParaRPr lang="en-US" dirty="0"/>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47</a:t>
            </a:fld>
            <a:endParaRPr lang="en-US" dirty="0"/>
          </a:p>
        </p:txBody>
      </p:sp>
    </p:spTree>
    <p:extLst>
      <p:ext uri="{BB962C8B-B14F-4D97-AF65-F5344CB8AC3E}">
        <p14:creationId xmlns:p14="http://schemas.microsoft.com/office/powerpoint/2010/main" val="20261602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Background - CIDNY</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lstStyle/>
          <a:p>
            <a:r>
              <a:rPr lang="en-US" dirty="0"/>
              <a:t>CIDNY Mission: </a:t>
            </a:r>
          </a:p>
          <a:p>
            <a:pPr lvl="1"/>
            <a:r>
              <a:rPr lang="en-US" dirty="0"/>
              <a:t>Ensure full integration and equal opportunity for all people with disabilities by removing barriers to social, economic, cultural, and civic live of the community. </a:t>
            </a:r>
          </a:p>
          <a:p>
            <a:r>
              <a:rPr lang="en-US" dirty="0"/>
              <a:t>CIDNY serves people with disabilities throughout New York City who experience disparities in </a:t>
            </a:r>
            <a:r>
              <a:rPr lang="en-US" b="1" dirty="0">
                <a:solidFill>
                  <a:schemeClr val="accent1"/>
                </a:solidFill>
              </a:rPr>
              <a:t>education, employment, and income/poverty</a:t>
            </a:r>
            <a:r>
              <a:rPr lang="en-US" dirty="0"/>
              <a:t>.  </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48</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a:t>
            </a:r>
          </a:p>
        </p:txBody>
      </p:sp>
    </p:spTree>
    <p:extLst>
      <p:ext uri="{BB962C8B-B14F-4D97-AF65-F5344CB8AC3E}">
        <p14:creationId xmlns:p14="http://schemas.microsoft.com/office/powerpoint/2010/main" val="13298889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A Common Focus with the American Job Center Network</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lstStyle/>
          <a:p>
            <a:r>
              <a:rPr lang="en-US" dirty="0"/>
              <a:t>CIDNY has a similar joint customer focus with the American Job Center network to: </a:t>
            </a:r>
          </a:p>
          <a:p>
            <a:pPr lvl="1">
              <a:buFont typeface="Wingdings" panose="05000000000000000000" pitchFamily="2" charset="2"/>
              <a:buChar char="§"/>
            </a:pPr>
            <a:r>
              <a:rPr lang="en-US" dirty="0"/>
              <a:t>Support individuals with disabilities who seek employment;</a:t>
            </a:r>
          </a:p>
          <a:p>
            <a:pPr lvl="1">
              <a:buFont typeface="Wingdings" panose="05000000000000000000" pitchFamily="2" charset="2"/>
              <a:buChar char="§"/>
            </a:pPr>
            <a:r>
              <a:rPr lang="en-US" dirty="0"/>
              <a:t>Provide counseling regarding the impact of work on disability benefits;</a:t>
            </a:r>
          </a:p>
          <a:p>
            <a:pPr lvl="1">
              <a:buFont typeface="Wingdings" panose="05000000000000000000" pitchFamily="2" charset="2"/>
              <a:buChar char="§"/>
            </a:pPr>
            <a:r>
              <a:rPr lang="en-US" dirty="0"/>
              <a:t>Skill building workshops including resume development and interview skills; and</a:t>
            </a:r>
          </a:p>
          <a:p>
            <a:pPr lvl="1">
              <a:buFont typeface="Wingdings" panose="05000000000000000000" pitchFamily="2" charset="2"/>
              <a:buChar char="§"/>
            </a:pPr>
            <a:r>
              <a:rPr lang="en-US" dirty="0"/>
              <a:t>Identify learning opportunities and provide support for seeking educational opportunities. </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49</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a:t>
            </a:r>
          </a:p>
        </p:txBody>
      </p:sp>
    </p:spTree>
    <p:extLst>
      <p:ext uri="{BB962C8B-B14F-4D97-AF65-F5344CB8AC3E}">
        <p14:creationId xmlns:p14="http://schemas.microsoft.com/office/powerpoint/2010/main" val="3430175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73C97B-95A2-4116-9274-303EDB06FE9F}"/>
              </a:ext>
            </a:extLst>
          </p:cNvPr>
          <p:cNvSpPr>
            <a:spLocks noGrp="1"/>
          </p:cNvSpPr>
          <p:nvPr>
            <p:ph idx="1"/>
          </p:nvPr>
        </p:nvSpPr>
        <p:spPr/>
        <p:txBody>
          <a:bodyPr/>
          <a:lstStyle/>
          <a:p>
            <a:r>
              <a:rPr lang="en-US" dirty="0"/>
              <a:t>Susan Dooha</a:t>
            </a:r>
          </a:p>
          <a:p>
            <a:pPr lvl="1"/>
            <a:r>
              <a:rPr lang="en-US" dirty="0"/>
              <a:t>Executive Director</a:t>
            </a:r>
          </a:p>
          <a:p>
            <a:pPr lvl="2"/>
            <a:r>
              <a:rPr lang="en-US" dirty="0"/>
              <a:t>Center for Independence of the Disabled in New York (CIDNY)</a:t>
            </a:r>
          </a:p>
        </p:txBody>
      </p:sp>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5</a:t>
            </a:fld>
            <a:endParaRPr lang="en-US"/>
          </a:p>
        </p:txBody>
      </p:sp>
      <p:pic>
        <p:nvPicPr>
          <p:cNvPr id="2" name="Picture Placeholder 1"/>
          <p:cNvPicPr>
            <a:picLocks noGrp="1" noChangeAspect="1"/>
          </p:cNvPicPr>
          <p:nvPr>
            <p:ph type="pic" idx="11"/>
          </p:nvPr>
        </p:nvPicPr>
        <p:blipFill>
          <a:blip r:embed="rId2">
            <a:extLst>
              <a:ext uri="{28A0092B-C50C-407E-A947-70E740481C1C}">
                <a14:useLocalDpi xmlns:a14="http://schemas.microsoft.com/office/drawing/2010/main" val="0"/>
              </a:ext>
            </a:extLst>
          </a:blip>
          <a:srcRect l="6725" r="6725"/>
          <a:stretch>
            <a:fillRect/>
          </a:stretch>
        </p:blipFill>
        <p:spPr/>
      </p:pic>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p:txBody>
          <a:bodyPr/>
          <a:lstStyle/>
          <a:p>
            <a:r>
              <a:rPr lang="en-US" dirty="0"/>
              <a:t>Joseph Hampton</a:t>
            </a:r>
          </a:p>
          <a:p>
            <a:pPr lvl="1"/>
            <a:r>
              <a:rPr lang="en-US" dirty="0"/>
              <a:t>Research Specialist</a:t>
            </a:r>
          </a:p>
          <a:p>
            <a:pPr lvl="2"/>
            <a:r>
              <a:rPr lang="en-US" dirty="0"/>
              <a:t>West Virginia Division of Rehabilitation Services (WVDRS)</a:t>
            </a:r>
          </a:p>
        </p:txBody>
      </p:sp>
      <p:pic>
        <p:nvPicPr>
          <p:cNvPr id="4" name="Picture Placeholder 3"/>
          <p:cNvPicPr>
            <a:picLocks noGrp="1" noChangeAspect="1"/>
          </p:cNvPicPr>
          <p:nvPr>
            <p:ph type="pic" idx="13"/>
          </p:nvPr>
        </p:nvPicPr>
        <p:blipFill>
          <a:blip r:embed="rId3">
            <a:extLst>
              <a:ext uri="{28A0092B-C50C-407E-A947-70E740481C1C}">
                <a14:useLocalDpi xmlns:a14="http://schemas.microsoft.com/office/drawing/2010/main" val="0"/>
              </a:ext>
            </a:extLst>
          </a:blip>
          <a:srcRect l="673" r="673"/>
          <a:stretch>
            <a:fillRect/>
          </a:stretch>
        </p:blipFill>
        <p:spPr/>
      </p:pic>
    </p:spTree>
    <p:extLst>
      <p:ext uri="{BB962C8B-B14F-4D97-AF65-F5344CB8AC3E}">
        <p14:creationId xmlns:p14="http://schemas.microsoft.com/office/powerpoint/2010/main" val="367274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Tracking Key Indicators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lstStyle/>
          <a:p>
            <a:r>
              <a:rPr lang="en-US" dirty="0"/>
              <a:t>To fully understand the needs and barriers of people with disabilities living in NYC, CIDNY monitors the following three indicators: </a:t>
            </a:r>
          </a:p>
          <a:p>
            <a:pPr marL="914400" lvl="1" indent="-457200">
              <a:buAutoNum type="arabicParenR"/>
            </a:pPr>
            <a:r>
              <a:rPr lang="en-US" b="1" u="sng" dirty="0">
                <a:solidFill>
                  <a:schemeClr val="accent1"/>
                </a:solidFill>
              </a:rPr>
              <a:t>Education Attainment Levels</a:t>
            </a:r>
          </a:p>
          <a:p>
            <a:pPr marL="914400" lvl="1" indent="-457200">
              <a:buAutoNum type="arabicParenR"/>
            </a:pPr>
            <a:endParaRPr lang="en-US" dirty="0"/>
          </a:p>
          <a:p>
            <a:pPr marL="914400" lvl="1" indent="-457200">
              <a:buAutoNum type="arabicParenR"/>
            </a:pPr>
            <a:r>
              <a:rPr lang="en-US" b="1" u="sng" dirty="0">
                <a:solidFill>
                  <a:schemeClr val="accent1"/>
                </a:solidFill>
              </a:rPr>
              <a:t>Employment Rate</a:t>
            </a:r>
          </a:p>
          <a:p>
            <a:pPr marL="914400" lvl="1" indent="-457200">
              <a:buAutoNum type="arabicParenR"/>
            </a:pPr>
            <a:endParaRPr lang="en-US" dirty="0"/>
          </a:p>
          <a:p>
            <a:pPr marL="914400" lvl="1" indent="-457200">
              <a:buAutoNum type="arabicParenR"/>
            </a:pPr>
            <a:r>
              <a:rPr lang="en-US" b="1" u="sng" dirty="0">
                <a:solidFill>
                  <a:schemeClr val="accent1"/>
                </a:solidFill>
              </a:rPr>
              <a:t>Income and Poverty</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50</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a:t>
            </a:r>
          </a:p>
        </p:txBody>
      </p:sp>
    </p:spTree>
    <p:extLst>
      <p:ext uri="{BB962C8B-B14F-4D97-AF65-F5344CB8AC3E}">
        <p14:creationId xmlns:p14="http://schemas.microsoft.com/office/powerpoint/2010/main" val="3466789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Education – New York City (NYC)</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r>
              <a:rPr lang="en-US" dirty="0"/>
              <a:t>In NYC, there is an education gap between people with and without disabilities: </a:t>
            </a:r>
          </a:p>
          <a:p>
            <a:pPr lvl="1"/>
            <a:r>
              <a:rPr lang="en-US" dirty="0"/>
              <a:t>17.1 percent high school education gap</a:t>
            </a:r>
          </a:p>
          <a:p>
            <a:pPr lvl="1"/>
            <a:r>
              <a:rPr lang="en-US" dirty="0"/>
              <a:t>16.4 percent college graduation gap</a:t>
            </a:r>
          </a:p>
          <a:p>
            <a:r>
              <a:rPr lang="en-US" dirty="0"/>
              <a:t>CIDNY has observed that the above gaps are wider than the gaps at the State and national level. </a:t>
            </a:r>
          </a:p>
          <a:p>
            <a:pPr lvl="1"/>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51</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a:t>
            </a:r>
          </a:p>
        </p:txBody>
      </p:sp>
    </p:spTree>
    <p:extLst>
      <p:ext uri="{BB962C8B-B14F-4D97-AF65-F5344CB8AC3E}">
        <p14:creationId xmlns:p14="http://schemas.microsoft.com/office/powerpoint/2010/main" val="40394053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Employment Rate – New York City (NYC)</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lstStyle/>
          <a:p>
            <a:r>
              <a:rPr lang="en-US" dirty="0"/>
              <a:t>In NYC, the </a:t>
            </a:r>
            <a:r>
              <a:rPr lang="en-US" b="1" dirty="0">
                <a:solidFill>
                  <a:schemeClr val="accent1"/>
                </a:solidFill>
              </a:rPr>
              <a:t>employment rate of people with disabilities is 29.1 percent</a:t>
            </a:r>
            <a:r>
              <a:rPr lang="en-US" dirty="0"/>
              <a:t>.  This percentage is the lowest compared to other regions of the state.  </a:t>
            </a:r>
          </a:p>
          <a:p>
            <a:r>
              <a:rPr lang="en-US" dirty="0"/>
              <a:t>Amongst the five NYC boroughs, the Bronx Borough had the lowest employment rate at 24.1 percent.  </a:t>
            </a:r>
          </a:p>
          <a:p>
            <a:r>
              <a:rPr lang="en-US" dirty="0"/>
              <a:t>In NYC, there is an </a:t>
            </a:r>
            <a:r>
              <a:rPr lang="en-US" b="1" dirty="0">
                <a:solidFill>
                  <a:schemeClr val="accent1"/>
                </a:solidFill>
              </a:rPr>
              <a:t>employment rate gap of 41.2 percent</a:t>
            </a:r>
            <a:r>
              <a:rPr lang="en-US" dirty="0"/>
              <a:t> between people with and without disabilities.  </a:t>
            </a:r>
          </a:p>
          <a:p>
            <a:pPr marL="0" indent="0">
              <a:buNone/>
            </a:pPr>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52</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a:t>
            </a:r>
          </a:p>
        </p:txBody>
      </p:sp>
    </p:spTree>
    <p:extLst>
      <p:ext uri="{BB962C8B-B14F-4D97-AF65-F5344CB8AC3E}">
        <p14:creationId xmlns:p14="http://schemas.microsoft.com/office/powerpoint/2010/main" val="4432477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Employment Rate – </a:t>
            </a:r>
            <a:br>
              <a:rPr lang="en-US" dirty="0"/>
            </a:br>
            <a:r>
              <a:rPr lang="en-US" dirty="0"/>
              <a:t>Applying Visuals to Compare</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53</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a:t>
            </a:r>
          </a:p>
        </p:txBody>
      </p:sp>
      <p:pic>
        <p:nvPicPr>
          <p:cNvPr id="8" name="image17.png"/>
          <p:cNvPicPr>
            <a:picLocks noGrp="1"/>
          </p:cNvPicPr>
          <p:nvPr>
            <p:ph idx="1"/>
          </p:nvPr>
        </p:nvPicPr>
        <p:blipFill>
          <a:blip r:embed="rId2"/>
          <a:srcRect/>
          <a:stretch>
            <a:fillRect/>
          </a:stretch>
        </p:blipFill>
        <p:spPr>
          <a:xfrm>
            <a:off x="339424" y="1512916"/>
            <a:ext cx="7831987" cy="4621877"/>
          </a:xfrm>
          <a:prstGeom prst="rect">
            <a:avLst/>
          </a:prstGeom>
          <a:ln/>
        </p:spPr>
      </p:pic>
    </p:spTree>
    <p:extLst>
      <p:ext uri="{BB962C8B-B14F-4D97-AF65-F5344CB8AC3E}">
        <p14:creationId xmlns:p14="http://schemas.microsoft.com/office/powerpoint/2010/main" val="28177375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Income and Poverty – New York City (NYC)</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808368"/>
            <a:ext cx="7955280" cy="4406348"/>
          </a:xfrm>
        </p:spPr>
        <p:txBody>
          <a:bodyPr>
            <a:normAutofit/>
          </a:bodyPr>
          <a:lstStyle/>
          <a:p>
            <a:r>
              <a:rPr lang="en-US" dirty="0"/>
              <a:t>In NYC, CIDNY has observed that people with disabilities are often segregated into very low-wage occupations.  </a:t>
            </a:r>
          </a:p>
          <a:p>
            <a:pPr marL="0" indent="0">
              <a:buNone/>
            </a:pPr>
            <a:endParaRPr lang="en-US" dirty="0"/>
          </a:p>
          <a:p>
            <a:r>
              <a:rPr lang="en-US" dirty="0"/>
              <a:t>In NYC, there is a </a:t>
            </a:r>
            <a:r>
              <a:rPr lang="en-US" b="1" dirty="0">
                <a:solidFill>
                  <a:schemeClr val="accent1"/>
                </a:solidFill>
              </a:rPr>
              <a:t>poverty gap of 19.9 percent </a:t>
            </a:r>
            <a:r>
              <a:rPr lang="en-US" dirty="0"/>
              <a:t>between people with and without disabilities.  </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54</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a:t>
            </a:r>
          </a:p>
        </p:txBody>
      </p:sp>
    </p:spTree>
    <p:extLst>
      <p:ext uri="{BB962C8B-B14F-4D97-AF65-F5344CB8AC3E}">
        <p14:creationId xmlns:p14="http://schemas.microsoft.com/office/powerpoint/2010/main" val="5699796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Poverty Gap in the Bronx Borough– Applying Visuals</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55</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a:t>
            </a:r>
          </a:p>
        </p:txBody>
      </p:sp>
      <p:pic>
        <p:nvPicPr>
          <p:cNvPr id="9" name="image18.png"/>
          <p:cNvPicPr>
            <a:picLocks noGrp="1"/>
          </p:cNvPicPr>
          <p:nvPr>
            <p:ph idx="1"/>
          </p:nvPr>
        </p:nvPicPr>
        <p:blipFill>
          <a:blip r:embed="rId2"/>
          <a:srcRect/>
          <a:stretch>
            <a:fillRect/>
          </a:stretch>
        </p:blipFill>
        <p:spPr>
          <a:xfrm>
            <a:off x="432262" y="1629296"/>
            <a:ext cx="7689273" cy="4488871"/>
          </a:xfrm>
          <a:prstGeom prst="rect">
            <a:avLst/>
          </a:prstGeom>
          <a:ln/>
        </p:spPr>
      </p:pic>
    </p:spTree>
    <p:extLst>
      <p:ext uri="{BB962C8B-B14F-4D97-AF65-F5344CB8AC3E}">
        <p14:creationId xmlns:p14="http://schemas.microsoft.com/office/powerpoint/2010/main" val="870271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Applying the Data to Increase Awareness and Advocate</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48392" y="1770615"/>
            <a:ext cx="7935537" cy="4438992"/>
          </a:xfrm>
        </p:spPr>
        <p:txBody>
          <a:bodyPr>
            <a:normAutofit/>
          </a:bodyPr>
          <a:lstStyle/>
          <a:p>
            <a:r>
              <a:rPr lang="en-US" dirty="0"/>
              <a:t>CIDNY collected data to help educate the public and policy makers at the city and state level through the following publications:</a:t>
            </a:r>
          </a:p>
          <a:p>
            <a:pPr lvl="1"/>
            <a:r>
              <a:rPr lang="en-US" dirty="0"/>
              <a:t>Disability and Poverty Zip Code Chart (2016); </a:t>
            </a:r>
          </a:p>
          <a:p>
            <a:pPr lvl="1"/>
            <a:r>
              <a:rPr lang="en-US" dirty="0"/>
              <a:t>ADA at 26 Report (2016); </a:t>
            </a:r>
          </a:p>
          <a:p>
            <a:pPr lvl="1"/>
            <a:r>
              <a:rPr lang="en-US" dirty="0"/>
              <a:t>ADA at 25 Report (2015); </a:t>
            </a:r>
          </a:p>
          <a:p>
            <a:pPr lvl="1"/>
            <a:r>
              <a:rPr lang="en-US" dirty="0"/>
              <a:t>Disability Agenda for a new Mayoral Administration (2013); and</a:t>
            </a:r>
          </a:p>
          <a:p>
            <a:pPr lvl="1"/>
            <a:r>
              <a:rPr lang="en-US" dirty="0"/>
              <a:t>Disability Matters (2011)</a:t>
            </a:r>
          </a:p>
          <a:p>
            <a:pPr lvl="1"/>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56</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a:t>
            </a:r>
          </a:p>
        </p:txBody>
      </p:sp>
    </p:spTree>
    <p:extLst>
      <p:ext uri="{BB962C8B-B14F-4D97-AF65-F5344CB8AC3E}">
        <p14:creationId xmlns:p14="http://schemas.microsoft.com/office/powerpoint/2010/main" val="1857855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Applying the Data to Increase Awareness and Advocate</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48392" y="1770615"/>
            <a:ext cx="7935537" cy="4438992"/>
          </a:xfrm>
        </p:spPr>
        <p:txBody>
          <a:bodyPr>
            <a:normAutofit lnSpcReduction="10000"/>
          </a:bodyPr>
          <a:lstStyle/>
          <a:p>
            <a:r>
              <a:rPr lang="en-US" dirty="0"/>
              <a:t>CIDNY provided data to agencies to help change policies and improve services: </a:t>
            </a:r>
          </a:p>
          <a:p>
            <a:pPr lvl="1"/>
            <a:r>
              <a:rPr lang="en-US" b="1" dirty="0">
                <a:solidFill>
                  <a:schemeClr val="accent1"/>
                </a:solidFill>
              </a:rPr>
              <a:t>New York State Rehabilitation Council </a:t>
            </a:r>
            <a:r>
              <a:rPr lang="en-US" dirty="0"/>
              <a:t>used income and poverty data to inform its discussions and to educate the public (2011); </a:t>
            </a:r>
          </a:p>
          <a:p>
            <a:pPr lvl="1"/>
            <a:r>
              <a:rPr lang="en-US" b="1" dirty="0">
                <a:solidFill>
                  <a:schemeClr val="accent1"/>
                </a:solidFill>
              </a:rPr>
              <a:t>New York State Medicaid Redesign Team Work Group</a:t>
            </a:r>
            <a:r>
              <a:rPr lang="en-US" dirty="0"/>
              <a:t> used data to support employment proposals (2017); and</a:t>
            </a:r>
          </a:p>
          <a:p>
            <a:pPr lvl="1"/>
            <a:r>
              <a:rPr lang="en-US" b="1" dirty="0">
                <a:solidFill>
                  <a:schemeClr val="accent1"/>
                </a:solidFill>
              </a:rPr>
              <a:t>Metropolitan Transportation Authority</a:t>
            </a:r>
            <a:r>
              <a:rPr lang="en-US" dirty="0"/>
              <a:t> learned about the placement of inaccessible subways in high disability-density communities as a barrier to employment (2018). </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57</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2a</a:t>
            </a:r>
          </a:p>
        </p:txBody>
      </p:sp>
    </p:spTree>
    <p:extLst>
      <p:ext uri="{BB962C8B-B14F-4D97-AF65-F5344CB8AC3E}">
        <p14:creationId xmlns:p14="http://schemas.microsoft.com/office/powerpoint/2010/main" val="1468602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Using Disability Data and Geographic Information Systems to Identify Potentially Underserved Areas</a:t>
            </a:r>
          </a:p>
        </p:txBody>
      </p:sp>
      <p:sp>
        <p:nvSpPr>
          <p:cNvPr id="7" name="Text Placeholder 6"/>
          <p:cNvSpPr>
            <a:spLocks noGrp="1"/>
          </p:cNvSpPr>
          <p:nvPr>
            <p:ph type="body" idx="1"/>
          </p:nvPr>
        </p:nvSpPr>
        <p:spPr>
          <a:xfrm>
            <a:off x="623888" y="4017964"/>
            <a:ext cx="7863840" cy="1912936"/>
          </a:xfrm>
        </p:spPr>
        <p:txBody>
          <a:bodyPr/>
          <a:lstStyle/>
          <a:p>
            <a:pPr algn="r"/>
            <a:r>
              <a:rPr lang="en-US" dirty="0"/>
              <a:t>Joseph Hampton</a:t>
            </a:r>
          </a:p>
          <a:p>
            <a:pPr algn="r"/>
            <a:r>
              <a:rPr lang="en-US" dirty="0"/>
              <a:t>West Virginia Division of Rehabilitation Services</a:t>
            </a:r>
          </a:p>
          <a:p>
            <a:endParaRPr lang="en-US" dirty="0"/>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58</a:t>
            </a:fld>
            <a:endParaRPr lang="en-US" dirty="0"/>
          </a:p>
        </p:txBody>
      </p:sp>
      <p:pic>
        <p:nvPicPr>
          <p:cNvPr id="3" name="Picture 2">
            <a:extLst>
              <a:ext uri="{FF2B5EF4-FFF2-40B4-BE49-F238E27FC236}">
                <a16:creationId xmlns:a16="http://schemas.microsoft.com/office/drawing/2014/main" id="{8B962758-494B-4C5F-807E-7435204B5BF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6272" y="4122822"/>
            <a:ext cx="627353" cy="851610"/>
          </a:xfrm>
          <a:prstGeom prst="rect">
            <a:avLst/>
          </a:prstGeom>
        </p:spPr>
      </p:pic>
    </p:spTree>
    <p:extLst>
      <p:ext uri="{BB962C8B-B14F-4D97-AF65-F5344CB8AC3E}">
        <p14:creationId xmlns:p14="http://schemas.microsoft.com/office/powerpoint/2010/main" val="39912507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fontScale="90000"/>
          </a:bodyPr>
          <a:lstStyle/>
          <a:p>
            <a:r>
              <a:rPr lang="en-US" dirty="0"/>
              <a:t>Background- West Virginia Division of Rehabilitation Services (WVDRS)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r>
              <a:rPr lang="en-US" dirty="0"/>
              <a:t>WVDRS is a state-federal vocational rehabilitation agency.</a:t>
            </a:r>
          </a:p>
          <a:p>
            <a:r>
              <a:rPr lang="en-US" dirty="0"/>
              <a:t>Provide services to individuals with disabilities to enable them to gain or maintain employment.</a:t>
            </a:r>
          </a:p>
          <a:p>
            <a:pPr lvl="1"/>
            <a:r>
              <a:rPr lang="en-US" dirty="0"/>
              <a:t>Served 12,283 in FY 2017</a:t>
            </a:r>
          </a:p>
          <a:p>
            <a:pPr lvl="1"/>
            <a:r>
              <a:rPr lang="en-US" dirty="0"/>
              <a:t>Enabled and empowered 1,671 individuals with disabilities to achieve an employment outcome in FY 2017</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59</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2b</a:t>
            </a:r>
          </a:p>
        </p:txBody>
      </p:sp>
    </p:spTree>
    <p:extLst>
      <p:ext uri="{BB962C8B-B14F-4D97-AF65-F5344CB8AC3E}">
        <p14:creationId xmlns:p14="http://schemas.microsoft.com/office/powerpoint/2010/main" val="1330826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Part I: </a:t>
            </a:r>
            <a:br>
              <a:rPr lang="en-US" dirty="0"/>
            </a:br>
            <a:r>
              <a:rPr lang="en-US" dirty="0"/>
              <a:t>Understanding Disability Statistics and Data</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6</a:t>
            </a:fld>
            <a:endParaRPr lang="en-US" dirty="0"/>
          </a:p>
        </p:txBody>
      </p:sp>
    </p:spTree>
    <p:extLst>
      <p:ext uri="{BB962C8B-B14F-4D97-AF65-F5344CB8AC3E}">
        <p14:creationId xmlns:p14="http://schemas.microsoft.com/office/powerpoint/2010/main" val="2081108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Comprehensive Statewide Needs Assessment (CSNA)</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lnSpcReduction="10000"/>
          </a:bodyPr>
          <a:lstStyle/>
          <a:p>
            <a:r>
              <a:rPr lang="en-US" dirty="0"/>
              <a:t>Required to conduct a CSNA every three years. </a:t>
            </a:r>
          </a:p>
          <a:p>
            <a:r>
              <a:rPr lang="en-US" dirty="0"/>
              <a:t>One objective of the CSNA:</a:t>
            </a:r>
          </a:p>
          <a:p>
            <a:pPr lvl="1"/>
            <a:r>
              <a:rPr lang="en-US" dirty="0"/>
              <a:t>Assess the rehabilitation needs of individuals with disabilities who are minorities and individuals with disabilities who have been </a:t>
            </a:r>
            <a:r>
              <a:rPr lang="en-US" b="1" u="sng" dirty="0">
                <a:solidFill>
                  <a:schemeClr val="accent1"/>
                </a:solidFill>
              </a:rPr>
              <a:t>unserved</a:t>
            </a:r>
            <a:r>
              <a:rPr lang="en-US" b="1" dirty="0">
                <a:solidFill>
                  <a:schemeClr val="accent1"/>
                </a:solidFill>
              </a:rPr>
              <a:t> or </a:t>
            </a:r>
            <a:r>
              <a:rPr lang="en-US" b="1" u="sng" dirty="0">
                <a:solidFill>
                  <a:schemeClr val="accent1"/>
                </a:solidFill>
              </a:rPr>
              <a:t>underserved</a:t>
            </a:r>
            <a:r>
              <a:rPr lang="en-US" b="1" dirty="0">
                <a:solidFill>
                  <a:schemeClr val="accent1"/>
                </a:solidFill>
              </a:rPr>
              <a:t> </a:t>
            </a:r>
            <a:r>
              <a:rPr lang="en-US" dirty="0"/>
              <a:t>by the vocational rehabilitation program.</a:t>
            </a:r>
          </a:p>
          <a:p>
            <a:r>
              <a:rPr lang="en-US" dirty="0"/>
              <a:t>How to identify individuals who are minorities AND who have been unserved or underserved?</a:t>
            </a:r>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60</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2b</a:t>
            </a:r>
          </a:p>
        </p:txBody>
      </p:sp>
    </p:spTree>
    <p:extLst>
      <p:ext uri="{BB962C8B-B14F-4D97-AF65-F5344CB8AC3E}">
        <p14:creationId xmlns:p14="http://schemas.microsoft.com/office/powerpoint/2010/main" val="641867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Demographics – West Virginia</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r>
              <a:rPr lang="en-US" sz="2600" dirty="0"/>
              <a:t>The West Virginia landscape: </a:t>
            </a:r>
          </a:p>
          <a:p>
            <a:pPr lvl="1"/>
            <a:r>
              <a:rPr lang="en-US" sz="2200" dirty="0"/>
              <a:t>Very Rural State - Over 50 percent of the population lives in rural area</a:t>
            </a:r>
          </a:p>
          <a:p>
            <a:pPr lvl="1"/>
            <a:r>
              <a:rPr lang="en-US" sz="2200" dirty="0"/>
              <a:t>Small percentage of minority residents - Approximately 6 percent of West Virginia residents are non-white</a:t>
            </a:r>
          </a:p>
          <a:p>
            <a:pPr marL="457200" lvl="1" indent="0">
              <a:buNone/>
            </a:pPr>
            <a:endParaRPr lang="en-US" dirty="0"/>
          </a:p>
          <a:p>
            <a:r>
              <a:rPr lang="en-US" sz="2600" dirty="0"/>
              <a:t>Members of WVDRS staff published 2012 study in </a:t>
            </a:r>
            <a:r>
              <a:rPr lang="en-US" sz="2600" i="1" dirty="0"/>
              <a:t>Journal of Rehabilitation Administration</a:t>
            </a:r>
            <a:r>
              <a:rPr lang="en-US" sz="2600" dirty="0"/>
              <a:t>: </a:t>
            </a:r>
          </a:p>
          <a:p>
            <a:pPr lvl="1"/>
            <a:r>
              <a:rPr lang="en-US" dirty="0"/>
              <a:t>“</a:t>
            </a:r>
            <a:r>
              <a:rPr lang="en-US" sz="2200" dirty="0"/>
              <a:t>Maximizing Needs Assessment Outcomes for Public VR Programs: Using GIS to Reach Consumers from Minority Backgrounders”</a:t>
            </a:r>
          </a:p>
          <a:p>
            <a:pPr lvl="2"/>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61</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2b</a:t>
            </a:r>
          </a:p>
        </p:txBody>
      </p:sp>
    </p:spTree>
    <p:extLst>
      <p:ext uri="{BB962C8B-B14F-4D97-AF65-F5344CB8AC3E}">
        <p14:creationId xmlns:p14="http://schemas.microsoft.com/office/powerpoint/2010/main" val="36015135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Geographic Information Systems (GIS) and Disability Data</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fontScale="92500" lnSpcReduction="20000"/>
          </a:bodyPr>
          <a:lstStyle/>
          <a:p>
            <a:r>
              <a:rPr lang="en-US" dirty="0"/>
              <a:t>GIS</a:t>
            </a:r>
          </a:p>
          <a:p>
            <a:pPr lvl="1"/>
            <a:r>
              <a:rPr lang="en-US" dirty="0"/>
              <a:t>Software that gathers, manages, analyzes, and visually displays data</a:t>
            </a:r>
          </a:p>
          <a:p>
            <a:pPr lvl="1"/>
            <a:r>
              <a:rPr lang="en-US" dirty="0"/>
              <a:t>Very helpful for quantitative and spatial analyses</a:t>
            </a:r>
          </a:p>
          <a:p>
            <a:pPr lvl="1"/>
            <a:r>
              <a:rPr lang="en-US" dirty="0"/>
              <a:t>GIS Examples </a:t>
            </a:r>
          </a:p>
          <a:p>
            <a:r>
              <a:rPr lang="en-US" dirty="0"/>
              <a:t>Data sources used by WVDRS for minority outreach:</a:t>
            </a:r>
          </a:p>
          <a:p>
            <a:pPr lvl="1"/>
            <a:r>
              <a:rPr lang="en-US" dirty="0"/>
              <a:t>US Census</a:t>
            </a:r>
          </a:p>
          <a:p>
            <a:pPr lvl="2"/>
            <a:r>
              <a:rPr lang="en-US" dirty="0"/>
              <a:t>Zip code and block group level</a:t>
            </a:r>
          </a:p>
          <a:p>
            <a:pPr lvl="1"/>
            <a:r>
              <a:rPr lang="en-US" dirty="0"/>
              <a:t>US Postal Service</a:t>
            </a:r>
          </a:p>
          <a:p>
            <a:pPr lvl="2"/>
            <a:r>
              <a:rPr lang="en-US" dirty="0"/>
              <a:t>Every Door Direct Mail, mailing routes</a:t>
            </a:r>
          </a:p>
          <a:p>
            <a:pPr lvl="1"/>
            <a:r>
              <a:rPr lang="en-US" dirty="0"/>
              <a:t>WVDRS</a:t>
            </a:r>
          </a:p>
          <a:p>
            <a:pPr lvl="2"/>
            <a:r>
              <a:rPr lang="en-US" dirty="0"/>
              <a:t>Current and past clients’ zip code of residence</a:t>
            </a:r>
          </a:p>
          <a:p>
            <a:pPr lvl="2"/>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62</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2b</a:t>
            </a:r>
          </a:p>
        </p:txBody>
      </p:sp>
    </p:spTree>
    <p:extLst>
      <p:ext uri="{BB962C8B-B14F-4D97-AF65-F5344CB8AC3E}">
        <p14:creationId xmlns:p14="http://schemas.microsoft.com/office/powerpoint/2010/main" val="41071248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Using GIS to Conduct Effective and Efficient Minority Outreach</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fontScale="92500"/>
          </a:bodyPr>
          <a:lstStyle/>
          <a:p>
            <a:r>
              <a:rPr lang="en-US" b="1" u="sng" dirty="0">
                <a:solidFill>
                  <a:schemeClr val="accent1"/>
                </a:solidFill>
              </a:rPr>
              <a:t>Unserved area</a:t>
            </a:r>
            <a:r>
              <a:rPr lang="en-US" b="1" dirty="0">
                <a:solidFill>
                  <a:schemeClr val="accent1"/>
                </a:solidFill>
              </a:rPr>
              <a:t> </a:t>
            </a:r>
            <a:r>
              <a:rPr lang="en-US" dirty="0"/>
              <a:t>is defined as a zip code with 100 or more minority residents and zero minority WVDRS consumers in the previous three years.</a:t>
            </a:r>
          </a:p>
          <a:p>
            <a:r>
              <a:rPr lang="en-US" dirty="0"/>
              <a:t>Identify zip codes with WVDRS consumers who are minorities</a:t>
            </a:r>
          </a:p>
          <a:p>
            <a:r>
              <a:rPr lang="en-US" dirty="0"/>
              <a:t>Identify zip codes with 100 or more minority residents</a:t>
            </a:r>
          </a:p>
          <a:p>
            <a:r>
              <a:rPr lang="en-US" dirty="0"/>
              <a:t>Refine areas within each identified zip code</a:t>
            </a:r>
          </a:p>
          <a:p>
            <a:r>
              <a:rPr lang="en-US" dirty="0"/>
              <a:t>Identify mailing routes of the refined zip code</a:t>
            </a:r>
          </a:p>
          <a:p>
            <a:pPr lvl="2"/>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63</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2b</a:t>
            </a:r>
          </a:p>
        </p:txBody>
      </p:sp>
    </p:spTree>
    <p:extLst>
      <p:ext uri="{BB962C8B-B14F-4D97-AF65-F5344CB8AC3E}">
        <p14:creationId xmlns:p14="http://schemas.microsoft.com/office/powerpoint/2010/main" val="32040265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D7648F-13CA-41F1-BD1E-2E9F3197747F}"/>
              </a:ext>
            </a:extLst>
          </p:cNvPr>
          <p:cNvPicPr>
            <a:picLocks noChangeAspect="1"/>
          </p:cNvPicPr>
          <p:nvPr/>
        </p:nvPicPr>
        <p:blipFill>
          <a:blip r:embed="rId2"/>
          <a:stretch>
            <a:fillRect/>
          </a:stretch>
        </p:blipFill>
        <p:spPr>
          <a:xfrm>
            <a:off x="803671" y="1067240"/>
            <a:ext cx="7536658" cy="5180720"/>
          </a:xfrm>
          <a:prstGeom prst="rect">
            <a:avLst/>
          </a:prstGeom>
        </p:spPr>
      </p:pic>
      <p:sp>
        <p:nvSpPr>
          <p:cNvPr id="5" name="Slide Number Placeholder 4"/>
          <p:cNvSpPr>
            <a:spLocks noGrp="1"/>
          </p:cNvSpPr>
          <p:nvPr>
            <p:ph type="sldNum" sz="quarter" idx="10"/>
          </p:nvPr>
        </p:nvSpPr>
        <p:spPr>
          <a:xfrm>
            <a:off x="8190595" y="6356351"/>
            <a:ext cx="753001" cy="365125"/>
          </a:xfrm>
        </p:spPr>
        <p:txBody>
          <a:bodyPr/>
          <a:lstStyle/>
          <a:p>
            <a:fld id="{78651A17-9376-40A4-9325-34268FB0E92D}" type="slidenum">
              <a:rPr lang="en-US" smtClean="0"/>
              <a:pPr/>
              <a:t>64</a:t>
            </a:fld>
            <a:endParaRPr lang="en-US" dirty="0"/>
          </a:p>
        </p:txBody>
      </p:sp>
      <p:sp>
        <p:nvSpPr>
          <p:cNvPr id="7" name="Title 1">
            <a:extLst>
              <a:ext uri="{FF2B5EF4-FFF2-40B4-BE49-F238E27FC236}">
                <a16:creationId xmlns:a16="http://schemas.microsoft.com/office/drawing/2014/main" id="{358C1ECC-9239-4E6D-8556-6364E08B40BB}"/>
              </a:ext>
            </a:extLst>
          </p:cNvPr>
          <p:cNvSpPr>
            <a:spLocks noGrp="1"/>
          </p:cNvSpPr>
          <p:nvPr>
            <p:ph type="title"/>
          </p:nvPr>
        </p:nvSpPr>
        <p:spPr>
          <a:xfrm>
            <a:off x="988316" y="365127"/>
            <a:ext cx="7955280" cy="1051560"/>
          </a:xfrm>
        </p:spPr>
        <p:txBody>
          <a:bodyPr>
            <a:noAutofit/>
          </a:bodyPr>
          <a:lstStyle/>
          <a:p>
            <a:pPr algn="ctr"/>
            <a:r>
              <a:rPr lang="en-US" sz="3400" dirty="0"/>
              <a:t>West Virginia Zip Codes with Client and Population Data</a:t>
            </a:r>
            <a:br>
              <a:rPr lang="en-US" sz="3400" dirty="0"/>
            </a:br>
            <a:endParaRPr lang="en-US" sz="3400" dirty="0">
              <a:solidFill>
                <a:schemeClr val="accent2"/>
              </a:solidFill>
            </a:endParaRPr>
          </a:p>
        </p:txBody>
      </p:sp>
      <p:grpSp>
        <p:nvGrpSpPr>
          <p:cNvPr id="6" name="Group 5">
            <a:extLst>
              <a:ext uri="{FF2B5EF4-FFF2-40B4-BE49-F238E27FC236}">
                <a16:creationId xmlns:a16="http://schemas.microsoft.com/office/drawing/2014/main" id="{C748CE21-7AFE-4E43-95C7-CE54C7F8E328}"/>
              </a:ext>
            </a:extLst>
          </p:cNvPr>
          <p:cNvGrpSpPr/>
          <p:nvPr/>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txBox="1">
            <a:spLocks/>
          </p:cNvSpPr>
          <p:nvPr/>
        </p:nvSpPr>
        <p:spPr>
          <a:xfrm>
            <a:off x="339424" y="528805"/>
            <a:ext cx="921646" cy="804862"/>
          </a:xfrm>
          <a:prstGeom prst="rect">
            <a:avLst/>
          </a:prstGeom>
        </p:spPr>
        <p:txBody>
          <a:bodyPr tIns="73152">
            <a:normAutofit/>
          </a:bodyPr>
          <a:lstStyle>
            <a:lvl1pPr marL="0" indent="0" algn="ctr" defTabSz="914400" rtl="0" eaLnBrk="1" latinLnBrk="0" hangingPunct="1">
              <a:lnSpc>
                <a:spcPct val="90000"/>
              </a:lnSpc>
              <a:spcBef>
                <a:spcPts val="1800"/>
              </a:spcBef>
              <a:buClr>
                <a:schemeClr val="accent2"/>
              </a:buClr>
              <a:buFont typeface="Wingdings 2" panose="05020102010507070707" pitchFamily="18" charset="2"/>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lgn="l" defTabSz="914400" rtl="0" eaLnBrk="1" latinLnBrk="0" hangingPunct="1">
              <a:lnSpc>
                <a:spcPct val="90000"/>
              </a:lnSpc>
              <a:spcBef>
                <a:spcPts val="800"/>
              </a:spcBef>
              <a:buClr>
                <a:schemeClr val="bg1">
                  <a:lumMod val="65000"/>
                </a:schemeClr>
              </a:buClr>
              <a:buFont typeface="Wingdings 3" panose="05040102010807070707" pitchFamily="18" charset="2"/>
              <a:buNone/>
              <a:defRPr sz="1200" kern="1200">
                <a:solidFill>
                  <a:schemeClr val="accent3">
                    <a:lumMod val="90000"/>
                    <a:lumOff val="10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Font typeface="Wingdings 3" panose="05040102010807070707" pitchFamily="18" charset="2"/>
              <a:buNone/>
              <a:defRPr sz="1000" kern="1200">
                <a:solidFill>
                  <a:schemeClr val="accent3">
                    <a:lumMod val="90000"/>
                    <a:lumOff val="10000"/>
                  </a:schemeClr>
                </a:solidFill>
                <a:latin typeface="+mn-lt"/>
                <a:ea typeface="+mn-ea"/>
                <a:cs typeface="+mn-cs"/>
              </a:defRPr>
            </a:lvl3pPr>
            <a:lvl4pPr marL="1371600" indent="0" algn="l" defTabSz="914400" rtl="0" eaLnBrk="1" latinLnBrk="0" hangingPunct="1">
              <a:lnSpc>
                <a:spcPct val="90000"/>
              </a:lnSpc>
              <a:spcBef>
                <a:spcPts val="500"/>
              </a:spcBef>
              <a:buClr>
                <a:schemeClr val="accent5"/>
              </a:buClr>
              <a:buFont typeface="Wingdings 3" panose="05040102010807070707" pitchFamily="18" charset="2"/>
              <a:buNone/>
              <a:defRPr sz="900" kern="1200">
                <a:solidFill>
                  <a:schemeClr val="accent3">
                    <a:lumMod val="90000"/>
                    <a:lumOff val="10000"/>
                  </a:schemeClr>
                </a:solidFill>
                <a:latin typeface="+mn-lt"/>
                <a:ea typeface="+mn-ea"/>
                <a:cs typeface="+mn-cs"/>
              </a:defRPr>
            </a:lvl4pPr>
            <a:lvl5pPr marL="1828800" indent="0" algn="l" defTabSz="914400" rtl="0" eaLnBrk="1" latinLnBrk="0" hangingPunct="1">
              <a:lnSpc>
                <a:spcPct val="90000"/>
              </a:lnSpc>
              <a:spcBef>
                <a:spcPts val="500"/>
              </a:spcBef>
              <a:buFont typeface="Wingdings 3" panose="05040102010807070707" pitchFamily="18" charset="2"/>
              <a:buNone/>
              <a:defRPr sz="900" kern="1200">
                <a:solidFill>
                  <a:schemeClr val="accent3">
                    <a:lumMod val="90000"/>
                    <a:lumOff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dirty="0"/>
              <a:t>2b</a:t>
            </a:r>
          </a:p>
        </p:txBody>
      </p:sp>
    </p:spTree>
    <p:extLst>
      <p:ext uri="{BB962C8B-B14F-4D97-AF65-F5344CB8AC3E}">
        <p14:creationId xmlns:p14="http://schemas.microsoft.com/office/powerpoint/2010/main" val="14123387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190595" y="6356351"/>
            <a:ext cx="753001" cy="365125"/>
          </a:xfrm>
        </p:spPr>
        <p:txBody>
          <a:bodyPr/>
          <a:lstStyle/>
          <a:p>
            <a:fld id="{78651A17-9376-40A4-9325-34268FB0E92D}" type="slidenum">
              <a:rPr lang="en-US" smtClean="0"/>
              <a:pPr/>
              <a:t>65</a:t>
            </a:fld>
            <a:endParaRPr lang="en-US" dirty="0"/>
          </a:p>
        </p:txBody>
      </p:sp>
      <p:pic>
        <p:nvPicPr>
          <p:cNvPr id="3" name="Picture 2">
            <a:extLst>
              <a:ext uri="{FF2B5EF4-FFF2-40B4-BE49-F238E27FC236}">
                <a16:creationId xmlns:a16="http://schemas.microsoft.com/office/drawing/2014/main" id="{8B4C4FDD-3924-4033-B512-CD187E58BFCC}"/>
              </a:ext>
            </a:extLst>
          </p:cNvPr>
          <p:cNvPicPr>
            <a:picLocks noChangeAspect="1"/>
          </p:cNvPicPr>
          <p:nvPr/>
        </p:nvPicPr>
        <p:blipFill>
          <a:blip r:embed="rId2"/>
          <a:stretch>
            <a:fillRect/>
          </a:stretch>
        </p:blipFill>
        <p:spPr>
          <a:xfrm>
            <a:off x="1261585" y="1042956"/>
            <a:ext cx="6620830" cy="5114987"/>
          </a:xfrm>
          <a:prstGeom prst="rect">
            <a:avLst/>
          </a:prstGeom>
        </p:spPr>
      </p:pic>
      <p:sp>
        <p:nvSpPr>
          <p:cNvPr id="7" name="Title 1">
            <a:extLst>
              <a:ext uri="{FF2B5EF4-FFF2-40B4-BE49-F238E27FC236}">
                <a16:creationId xmlns:a16="http://schemas.microsoft.com/office/drawing/2014/main" id="{A4C6C3E8-6BBB-4293-A06C-2C5CB01B36F8}"/>
              </a:ext>
            </a:extLst>
          </p:cNvPr>
          <p:cNvSpPr>
            <a:spLocks noGrp="1"/>
          </p:cNvSpPr>
          <p:nvPr>
            <p:ph type="title"/>
          </p:nvPr>
        </p:nvSpPr>
        <p:spPr>
          <a:xfrm>
            <a:off x="988316" y="365127"/>
            <a:ext cx="7955280" cy="1051560"/>
          </a:xfrm>
        </p:spPr>
        <p:txBody>
          <a:bodyPr>
            <a:normAutofit/>
          </a:bodyPr>
          <a:lstStyle/>
          <a:p>
            <a:pPr algn="ctr"/>
            <a:r>
              <a:rPr lang="en-US" sz="3400" dirty="0"/>
              <a:t>Zip Code and Census Block Areas </a:t>
            </a:r>
            <a:br>
              <a:rPr lang="en-US" sz="3100" dirty="0"/>
            </a:br>
            <a:endParaRPr lang="en-US" sz="1300" dirty="0">
              <a:solidFill>
                <a:schemeClr val="accent2"/>
              </a:solidFill>
            </a:endParaRPr>
          </a:p>
        </p:txBody>
      </p:sp>
      <p:grpSp>
        <p:nvGrpSpPr>
          <p:cNvPr id="6" name="Group 5">
            <a:extLst>
              <a:ext uri="{FF2B5EF4-FFF2-40B4-BE49-F238E27FC236}">
                <a16:creationId xmlns:a16="http://schemas.microsoft.com/office/drawing/2014/main" id="{C748CE21-7AFE-4E43-95C7-CE54C7F8E328}"/>
              </a:ext>
            </a:extLst>
          </p:cNvPr>
          <p:cNvGrpSpPr/>
          <p:nvPr/>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txBox="1">
            <a:spLocks/>
          </p:cNvSpPr>
          <p:nvPr/>
        </p:nvSpPr>
        <p:spPr>
          <a:xfrm>
            <a:off x="339424" y="528805"/>
            <a:ext cx="921646" cy="804862"/>
          </a:xfrm>
          <a:prstGeom prst="rect">
            <a:avLst/>
          </a:prstGeom>
        </p:spPr>
        <p:txBody>
          <a:bodyPr tIns="73152">
            <a:normAutofit/>
          </a:bodyPr>
          <a:lstStyle>
            <a:lvl1pPr marL="0" indent="0" algn="ctr" defTabSz="914400" rtl="0" eaLnBrk="1" latinLnBrk="0" hangingPunct="1">
              <a:lnSpc>
                <a:spcPct val="90000"/>
              </a:lnSpc>
              <a:spcBef>
                <a:spcPts val="1800"/>
              </a:spcBef>
              <a:buClr>
                <a:schemeClr val="accent2"/>
              </a:buClr>
              <a:buFont typeface="Wingdings 2" panose="05020102010507070707" pitchFamily="18" charset="2"/>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lgn="l" defTabSz="914400" rtl="0" eaLnBrk="1" latinLnBrk="0" hangingPunct="1">
              <a:lnSpc>
                <a:spcPct val="90000"/>
              </a:lnSpc>
              <a:spcBef>
                <a:spcPts val="800"/>
              </a:spcBef>
              <a:buClr>
                <a:schemeClr val="bg1">
                  <a:lumMod val="65000"/>
                </a:schemeClr>
              </a:buClr>
              <a:buFont typeface="Wingdings 3" panose="05040102010807070707" pitchFamily="18" charset="2"/>
              <a:buNone/>
              <a:defRPr sz="1200" kern="1200">
                <a:solidFill>
                  <a:schemeClr val="accent3">
                    <a:lumMod val="90000"/>
                    <a:lumOff val="10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Font typeface="Wingdings 3" panose="05040102010807070707" pitchFamily="18" charset="2"/>
              <a:buNone/>
              <a:defRPr sz="1000" kern="1200">
                <a:solidFill>
                  <a:schemeClr val="accent3">
                    <a:lumMod val="90000"/>
                    <a:lumOff val="10000"/>
                  </a:schemeClr>
                </a:solidFill>
                <a:latin typeface="+mn-lt"/>
                <a:ea typeface="+mn-ea"/>
                <a:cs typeface="+mn-cs"/>
              </a:defRPr>
            </a:lvl3pPr>
            <a:lvl4pPr marL="1371600" indent="0" algn="l" defTabSz="914400" rtl="0" eaLnBrk="1" latinLnBrk="0" hangingPunct="1">
              <a:lnSpc>
                <a:spcPct val="90000"/>
              </a:lnSpc>
              <a:spcBef>
                <a:spcPts val="500"/>
              </a:spcBef>
              <a:buClr>
                <a:schemeClr val="accent5"/>
              </a:buClr>
              <a:buFont typeface="Wingdings 3" panose="05040102010807070707" pitchFamily="18" charset="2"/>
              <a:buNone/>
              <a:defRPr sz="900" kern="1200">
                <a:solidFill>
                  <a:schemeClr val="accent3">
                    <a:lumMod val="90000"/>
                    <a:lumOff val="10000"/>
                  </a:schemeClr>
                </a:solidFill>
                <a:latin typeface="+mn-lt"/>
                <a:ea typeface="+mn-ea"/>
                <a:cs typeface="+mn-cs"/>
              </a:defRPr>
            </a:lvl4pPr>
            <a:lvl5pPr marL="1828800" indent="0" algn="l" defTabSz="914400" rtl="0" eaLnBrk="1" latinLnBrk="0" hangingPunct="1">
              <a:lnSpc>
                <a:spcPct val="90000"/>
              </a:lnSpc>
              <a:spcBef>
                <a:spcPts val="500"/>
              </a:spcBef>
              <a:buFont typeface="Wingdings 3" panose="05040102010807070707" pitchFamily="18" charset="2"/>
              <a:buNone/>
              <a:defRPr sz="900" kern="1200">
                <a:solidFill>
                  <a:schemeClr val="accent3">
                    <a:lumMod val="90000"/>
                    <a:lumOff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dirty="0"/>
              <a:t>2b</a:t>
            </a:r>
          </a:p>
        </p:txBody>
      </p:sp>
    </p:spTree>
    <p:extLst>
      <p:ext uri="{BB962C8B-B14F-4D97-AF65-F5344CB8AC3E}">
        <p14:creationId xmlns:p14="http://schemas.microsoft.com/office/powerpoint/2010/main" val="20167935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8190595" y="6356351"/>
            <a:ext cx="753001" cy="365125"/>
          </a:xfrm>
        </p:spPr>
        <p:txBody>
          <a:bodyPr/>
          <a:lstStyle/>
          <a:p>
            <a:fld id="{78651A17-9376-40A4-9325-34268FB0E92D}" type="slidenum">
              <a:rPr lang="en-US" smtClean="0"/>
              <a:pPr/>
              <a:t>66</a:t>
            </a:fld>
            <a:endParaRPr lang="en-US" dirty="0"/>
          </a:p>
        </p:txBody>
      </p:sp>
      <p:pic>
        <p:nvPicPr>
          <p:cNvPr id="2" name="Picture 1">
            <a:extLst>
              <a:ext uri="{FF2B5EF4-FFF2-40B4-BE49-F238E27FC236}">
                <a16:creationId xmlns:a16="http://schemas.microsoft.com/office/drawing/2014/main" id="{D731F94B-D5FE-4C62-B847-A64F5D5D7C95}"/>
              </a:ext>
            </a:extLst>
          </p:cNvPr>
          <p:cNvPicPr>
            <a:picLocks noChangeAspect="1"/>
          </p:cNvPicPr>
          <p:nvPr/>
        </p:nvPicPr>
        <p:blipFill>
          <a:blip r:embed="rId2"/>
          <a:stretch>
            <a:fillRect/>
          </a:stretch>
        </p:blipFill>
        <p:spPr>
          <a:xfrm>
            <a:off x="1255488" y="1049433"/>
            <a:ext cx="6633023" cy="5121084"/>
          </a:xfrm>
          <a:prstGeom prst="rect">
            <a:avLst/>
          </a:prstGeom>
        </p:spPr>
      </p:pic>
      <p:sp>
        <p:nvSpPr>
          <p:cNvPr id="7" name="Title 1">
            <a:extLst>
              <a:ext uri="{FF2B5EF4-FFF2-40B4-BE49-F238E27FC236}">
                <a16:creationId xmlns:a16="http://schemas.microsoft.com/office/drawing/2014/main" id="{51D37605-7227-40FE-8013-161121E348E5}"/>
              </a:ext>
            </a:extLst>
          </p:cNvPr>
          <p:cNvSpPr>
            <a:spLocks noGrp="1"/>
          </p:cNvSpPr>
          <p:nvPr>
            <p:ph type="title"/>
          </p:nvPr>
        </p:nvSpPr>
        <p:spPr>
          <a:xfrm>
            <a:off x="628650" y="365126"/>
            <a:ext cx="7955280" cy="1051560"/>
          </a:xfrm>
        </p:spPr>
        <p:txBody>
          <a:bodyPr>
            <a:normAutofit/>
          </a:bodyPr>
          <a:lstStyle/>
          <a:p>
            <a:pPr algn="ctr"/>
            <a:r>
              <a:rPr lang="en-US" sz="3400" dirty="0"/>
              <a:t>Refined Zip Code</a:t>
            </a:r>
            <a:br>
              <a:rPr lang="en-US" sz="3100" dirty="0"/>
            </a:br>
            <a:endParaRPr lang="en-US" sz="1300" dirty="0">
              <a:solidFill>
                <a:schemeClr val="accent2"/>
              </a:solidFill>
            </a:endParaRPr>
          </a:p>
        </p:txBody>
      </p:sp>
      <p:grpSp>
        <p:nvGrpSpPr>
          <p:cNvPr id="6" name="Group 5">
            <a:extLst>
              <a:ext uri="{FF2B5EF4-FFF2-40B4-BE49-F238E27FC236}">
                <a16:creationId xmlns:a16="http://schemas.microsoft.com/office/drawing/2014/main" id="{C748CE21-7AFE-4E43-95C7-CE54C7F8E328}"/>
              </a:ext>
            </a:extLst>
          </p:cNvPr>
          <p:cNvGrpSpPr/>
          <p:nvPr/>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txBox="1">
            <a:spLocks/>
          </p:cNvSpPr>
          <p:nvPr/>
        </p:nvSpPr>
        <p:spPr>
          <a:xfrm>
            <a:off x="339424" y="528805"/>
            <a:ext cx="921646" cy="804862"/>
          </a:xfrm>
          <a:prstGeom prst="rect">
            <a:avLst/>
          </a:prstGeom>
        </p:spPr>
        <p:txBody>
          <a:bodyPr tIns="73152">
            <a:normAutofit/>
          </a:bodyPr>
          <a:lstStyle>
            <a:lvl1pPr marL="0" indent="0" algn="ctr" defTabSz="914400" rtl="0" eaLnBrk="1" latinLnBrk="0" hangingPunct="1">
              <a:lnSpc>
                <a:spcPct val="90000"/>
              </a:lnSpc>
              <a:spcBef>
                <a:spcPts val="1800"/>
              </a:spcBef>
              <a:buClr>
                <a:schemeClr val="accent2"/>
              </a:buClr>
              <a:buFont typeface="Wingdings 2" panose="05020102010507070707" pitchFamily="18" charset="2"/>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lgn="l" defTabSz="914400" rtl="0" eaLnBrk="1" latinLnBrk="0" hangingPunct="1">
              <a:lnSpc>
                <a:spcPct val="90000"/>
              </a:lnSpc>
              <a:spcBef>
                <a:spcPts val="800"/>
              </a:spcBef>
              <a:buClr>
                <a:schemeClr val="bg1">
                  <a:lumMod val="65000"/>
                </a:schemeClr>
              </a:buClr>
              <a:buFont typeface="Wingdings 3" panose="05040102010807070707" pitchFamily="18" charset="2"/>
              <a:buNone/>
              <a:defRPr sz="1200" kern="1200">
                <a:solidFill>
                  <a:schemeClr val="accent3">
                    <a:lumMod val="90000"/>
                    <a:lumOff val="10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Font typeface="Wingdings 3" panose="05040102010807070707" pitchFamily="18" charset="2"/>
              <a:buNone/>
              <a:defRPr sz="1000" kern="1200">
                <a:solidFill>
                  <a:schemeClr val="accent3">
                    <a:lumMod val="90000"/>
                    <a:lumOff val="10000"/>
                  </a:schemeClr>
                </a:solidFill>
                <a:latin typeface="+mn-lt"/>
                <a:ea typeface="+mn-ea"/>
                <a:cs typeface="+mn-cs"/>
              </a:defRPr>
            </a:lvl3pPr>
            <a:lvl4pPr marL="1371600" indent="0" algn="l" defTabSz="914400" rtl="0" eaLnBrk="1" latinLnBrk="0" hangingPunct="1">
              <a:lnSpc>
                <a:spcPct val="90000"/>
              </a:lnSpc>
              <a:spcBef>
                <a:spcPts val="500"/>
              </a:spcBef>
              <a:buClr>
                <a:schemeClr val="accent5"/>
              </a:buClr>
              <a:buFont typeface="Wingdings 3" panose="05040102010807070707" pitchFamily="18" charset="2"/>
              <a:buNone/>
              <a:defRPr sz="900" kern="1200">
                <a:solidFill>
                  <a:schemeClr val="accent3">
                    <a:lumMod val="90000"/>
                    <a:lumOff val="10000"/>
                  </a:schemeClr>
                </a:solidFill>
                <a:latin typeface="+mn-lt"/>
                <a:ea typeface="+mn-ea"/>
                <a:cs typeface="+mn-cs"/>
              </a:defRPr>
            </a:lvl4pPr>
            <a:lvl5pPr marL="1828800" indent="0" algn="l" defTabSz="914400" rtl="0" eaLnBrk="1" latinLnBrk="0" hangingPunct="1">
              <a:lnSpc>
                <a:spcPct val="90000"/>
              </a:lnSpc>
              <a:spcBef>
                <a:spcPts val="500"/>
              </a:spcBef>
              <a:buFont typeface="Wingdings 3" panose="05040102010807070707" pitchFamily="18" charset="2"/>
              <a:buNone/>
              <a:defRPr sz="900" kern="1200">
                <a:solidFill>
                  <a:schemeClr val="accent3">
                    <a:lumMod val="90000"/>
                    <a:lumOff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9pPr>
          </a:lstStyle>
          <a:p>
            <a:r>
              <a:rPr lang="en-US" dirty="0"/>
              <a:t>2b</a:t>
            </a:r>
          </a:p>
        </p:txBody>
      </p:sp>
    </p:spTree>
    <p:extLst>
      <p:ext uri="{BB962C8B-B14F-4D97-AF65-F5344CB8AC3E}">
        <p14:creationId xmlns:p14="http://schemas.microsoft.com/office/powerpoint/2010/main" val="15836319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Cost-savings to WVDRS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pPr lvl="2"/>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67</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2b</a:t>
            </a:r>
          </a:p>
        </p:txBody>
      </p:sp>
      <p:graphicFrame>
        <p:nvGraphicFramePr>
          <p:cNvPr id="2" name="Table 1">
            <a:extLst>
              <a:ext uri="{FF2B5EF4-FFF2-40B4-BE49-F238E27FC236}">
                <a16:creationId xmlns:a16="http://schemas.microsoft.com/office/drawing/2014/main" id="{42C521EC-BAD7-4035-A463-06BA5F396E72}"/>
              </a:ext>
            </a:extLst>
          </p:cNvPr>
          <p:cNvGraphicFramePr>
            <a:graphicFrameLocks noGrp="1"/>
          </p:cNvGraphicFramePr>
          <p:nvPr>
            <p:extLst/>
          </p:nvPr>
        </p:nvGraphicFramePr>
        <p:xfrm>
          <a:off x="628650" y="1770615"/>
          <a:ext cx="7955280" cy="4406346"/>
        </p:xfrm>
        <a:graphic>
          <a:graphicData uri="http://schemas.openxmlformats.org/drawingml/2006/table">
            <a:tbl>
              <a:tblPr firstRow="1" firstCol="1" lastRow="1" bandRow="1"/>
              <a:tblGrid>
                <a:gridCol w="1728055">
                  <a:extLst>
                    <a:ext uri="{9D8B030D-6E8A-4147-A177-3AD203B41FA5}">
                      <a16:colId xmlns:a16="http://schemas.microsoft.com/office/drawing/2014/main" val="3651212768"/>
                    </a:ext>
                  </a:extLst>
                </a:gridCol>
                <a:gridCol w="1712487">
                  <a:extLst>
                    <a:ext uri="{9D8B030D-6E8A-4147-A177-3AD203B41FA5}">
                      <a16:colId xmlns:a16="http://schemas.microsoft.com/office/drawing/2014/main" val="703877441"/>
                    </a:ext>
                  </a:extLst>
                </a:gridCol>
                <a:gridCol w="1826783">
                  <a:extLst>
                    <a:ext uri="{9D8B030D-6E8A-4147-A177-3AD203B41FA5}">
                      <a16:colId xmlns:a16="http://schemas.microsoft.com/office/drawing/2014/main" val="1186346139"/>
                    </a:ext>
                  </a:extLst>
                </a:gridCol>
                <a:gridCol w="1520351">
                  <a:extLst>
                    <a:ext uri="{9D8B030D-6E8A-4147-A177-3AD203B41FA5}">
                      <a16:colId xmlns:a16="http://schemas.microsoft.com/office/drawing/2014/main" val="1732902832"/>
                    </a:ext>
                  </a:extLst>
                </a:gridCol>
                <a:gridCol w="1167604">
                  <a:extLst>
                    <a:ext uri="{9D8B030D-6E8A-4147-A177-3AD203B41FA5}">
                      <a16:colId xmlns:a16="http://schemas.microsoft.com/office/drawing/2014/main" val="2960534209"/>
                    </a:ext>
                  </a:extLst>
                </a:gridCol>
              </a:tblGrid>
              <a:tr h="974720">
                <a:tc>
                  <a:txBody>
                    <a:bodyPr/>
                    <a:lstStyle/>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Zip Code</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marL="0" marR="0" algn="ct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160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Refined Zip Code ($)     Entire Zip Code </a:t>
                      </a:r>
                      <a:r>
                        <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Cost-savings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Savings (%)</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8983665"/>
                  </a:ext>
                </a:extLst>
              </a:tr>
              <a:tr h="311966">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Brandywine</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178.34</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251.96</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73.62</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29.21</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18502848"/>
                  </a:ext>
                </a:extLst>
              </a:tr>
              <a:tr h="311966">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Delbarton</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232.75</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868.38</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635.63</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73.19</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1366688334"/>
                  </a:ext>
                </a:extLst>
              </a:tr>
              <a:tr h="311966">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Elkview</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596.29</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2,367.81</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1,771.52</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74.81</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1462046267"/>
                  </a:ext>
                </a:extLst>
              </a:tr>
              <a:tr h="311966">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Summersville</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399.67</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2,146.48</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1,746.81</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81.38</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677619301"/>
                  </a:ext>
                </a:extLst>
              </a:tr>
              <a:tr h="311966">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Sutton</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253.87</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1,050.72</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796.85</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75.83</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1829516041"/>
                  </a:ext>
                </a:extLst>
              </a:tr>
              <a:tr h="311966">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Huttonsville</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137.19</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154.10</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16.91</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10.97</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3437934893"/>
                  </a:ext>
                </a:extLst>
              </a:tr>
              <a:tr h="311966">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Salem</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292.66</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1381.00</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1,088.34</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78.80</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3402266731"/>
                  </a:ext>
                </a:extLst>
              </a:tr>
              <a:tr h="311966">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Grafton</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468.26</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2,232.45</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1,764.19</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79.02</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1450915434"/>
                  </a:ext>
                </a:extLst>
              </a:tr>
              <a:tr h="311966">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Kingwood</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489.75</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1,343.50</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853.75</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63.54</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1119757636"/>
                  </a:ext>
                </a:extLst>
              </a:tr>
              <a:tr h="311966">
                <a:tc>
                  <a:txBody>
                    <a:bodyPr/>
                    <a:lstStyle/>
                    <a:p>
                      <a:pPr marL="0" marR="0">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Gerrardstown</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571.15</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771.90</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200.75</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26.00</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8192512"/>
                  </a:ext>
                </a:extLst>
              </a:tr>
              <a:tr h="311966">
                <a:tc>
                  <a:txBody>
                    <a:bodyPr/>
                    <a:lstStyle/>
                    <a:p>
                      <a:endParaRPr lang="en-US" sz="1400">
                        <a:solidFill>
                          <a:srgbClr val="000000"/>
                        </a:solidFill>
                        <a:effectLst/>
                        <a:latin typeface="Calibri" panose="020F050202020403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3,619.93</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12,568.30</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8,948.37</a:t>
                      </a:r>
                      <a:endParaRPr lang="en-US"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71.19</a:t>
                      </a:r>
                      <a:endParaRPr lang="en-US" sz="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7472039"/>
                  </a:ext>
                </a:extLst>
              </a:tr>
            </a:tbl>
          </a:graphicData>
        </a:graphic>
      </p:graphicFrame>
    </p:spTree>
    <p:extLst>
      <p:ext uri="{BB962C8B-B14F-4D97-AF65-F5344CB8AC3E}">
        <p14:creationId xmlns:p14="http://schemas.microsoft.com/office/powerpoint/2010/main" val="26377716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normAutofit/>
          </a:bodyPr>
          <a:lstStyle/>
          <a:p>
            <a:r>
              <a:rPr lang="en-US" sz="3200" dirty="0"/>
              <a:t>Leading Results from Applying GIS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p:txBody>
          <a:bodyPr>
            <a:normAutofit/>
          </a:bodyPr>
          <a:lstStyle/>
          <a:p>
            <a:r>
              <a:rPr lang="en-US" dirty="0"/>
              <a:t>10 zip codes met the criteria for unserved minority populations</a:t>
            </a:r>
          </a:p>
          <a:p>
            <a:r>
              <a:rPr lang="en-US" dirty="0"/>
              <a:t>Refining the zip codes to the census block group level reduced outreach costs by over   70 percent.</a:t>
            </a:r>
          </a:p>
          <a:p>
            <a:r>
              <a:rPr lang="en-US" dirty="0"/>
              <a:t>Potential for significantly higher cost-savings for larger states</a:t>
            </a:r>
          </a:p>
          <a:p>
            <a:pPr lvl="2"/>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68</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2b</a:t>
            </a:r>
          </a:p>
        </p:txBody>
      </p:sp>
    </p:spTree>
    <p:extLst>
      <p:ext uri="{BB962C8B-B14F-4D97-AF65-F5344CB8AC3E}">
        <p14:creationId xmlns:p14="http://schemas.microsoft.com/office/powerpoint/2010/main" val="11710652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76DC0E-05F1-428C-917B-F752496B0A9F}"/>
              </a:ext>
            </a:extLst>
          </p:cNvPr>
          <p:cNvSpPr>
            <a:spLocks noGrp="1"/>
          </p:cNvSpPr>
          <p:nvPr>
            <p:ph type="title"/>
          </p:nvPr>
        </p:nvSpPr>
        <p:spPr/>
        <p:txBody>
          <a:bodyPr/>
          <a:lstStyle/>
          <a:p>
            <a:r>
              <a:rPr lang="en-US" dirty="0"/>
              <a:t>Additional Applications of GIS</a:t>
            </a:r>
          </a:p>
        </p:txBody>
      </p:sp>
      <p:sp>
        <p:nvSpPr>
          <p:cNvPr id="6" name="Content Placeholder 5">
            <a:extLst>
              <a:ext uri="{FF2B5EF4-FFF2-40B4-BE49-F238E27FC236}">
                <a16:creationId xmlns:a16="http://schemas.microsoft.com/office/drawing/2014/main" id="{8B0334B3-CF99-4FB9-972A-FEE5054D2356}"/>
              </a:ext>
            </a:extLst>
          </p:cNvPr>
          <p:cNvSpPr>
            <a:spLocks noGrp="1"/>
          </p:cNvSpPr>
          <p:nvPr>
            <p:ph idx="1"/>
          </p:nvPr>
        </p:nvSpPr>
        <p:spPr>
          <a:xfrm>
            <a:off x="628650" y="1629295"/>
            <a:ext cx="7955280" cy="4547668"/>
          </a:xfrm>
        </p:spPr>
        <p:txBody>
          <a:bodyPr>
            <a:normAutofit fontScale="92500"/>
          </a:bodyPr>
          <a:lstStyle/>
          <a:p>
            <a:r>
              <a:rPr lang="en-US" dirty="0"/>
              <a:t>Enhanced communication with legislature and stakeholders</a:t>
            </a:r>
          </a:p>
          <a:p>
            <a:pPr lvl="1"/>
            <a:r>
              <a:rPr lang="en-US" dirty="0"/>
              <a:t>Convey complex information in an easy-to-understand format</a:t>
            </a:r>
          </a:p>
          <a:p>
            <a:pPr lvl="1"/>
            <a:r>
              <a:rPr lang="en-US" dirty="0"/>
              <a:t>Display information by legislative district</a:t>
            </a:r>
          </a:p>
          <a:p>
            <a:r>
              <a:rPr lang="en-US" dirty="0"/>
              <a:t>Service usage</a:t>
            </a:r>
          </a:p>
          <a:p>
            <a:pPr lvl="1"/>
            <a:r>
              <a:rPr lang="en-US" dirty="0"/>
              <a:t>Identify high and low usage of specific services by geographic location</a:t>
            </a:r>
          </a:p>
          <a:p>
            <a:r>
              <a:rPr lang="en-US" dirty="0"/>
              <a:t>Ensure offices are close to the targeted population</a:t>
            </a:r>
            <a:endParaRPr lang="en-US" baseline="30000" dirty="0"/>
          </a:p>
          <a:p>
            <a:pPr lvl="1"/>
            <a:r>
              <a:rPr lang="en-US" dirty="0"/>
              <a:t>Members of WVDRS staff published 2014 article titled, “Applying Location Theory in Vocational Rehabilitation”</a:t>
            </a:r>
          </a:p>
          <a:p>
            <a:pPr lvl="2"/>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EB8EFC74-6E75-424F-A8E6-AC1991708FE6}"/>
              </a:ext>
            </a:extLst>
          </p:cNvPr>
          <p:cNvSpPr>
            <a:spLocks noGrp="1"/>
          </p:cNvSpPr>
          <p:nvPr>
            <p:ph type="sldNum" sz="quarter" idx="10"/>
          </p:nvPr>
        </p:nvSpPr>
        <p:spPr/>
        <p:txBody>
          <a:bodyPr/>
          <a:lstStyle/>
          <a:p>
            <a:fld id="{706D636C-90A3-4979-BA37-BAB384B22101}" type="slidenum">
              <a:rPr lang="en-US" smtClean="0"/>
              <a:pPr/>
              <a:t>69</a:t>
            </a:fld>
            <a:endParaRPr lang="en-US"/>
          </a:p>
        </p:txBody>
      </p:sp>
      <p:sp>
        <p:nvSpPr>
          <p:cNvPr id="7" name="Text Placeholder 6">
            <a:extLst>
              <a:ext uri="{FF2B5EF4-FFF2-40B4-BE49-F238E27FC236}">
                <a16:creationId xmlns:a16="http://schemas.microsoft.com/office/drawing/2014/main" id="{3ACD02CE-7175-4437-B605-E1C551FAD63B}"/>
              </a:ext>
            </a:extLst>
          </p:cNvPr>
          <p:cNvSpPr>
            <a:spLocks noGrp="1"/>
          </p:cNvSpPr>
          <p:nvPr>
            <p:ph type="body" sz="half" idx="2"/>
          </p:nvPr>
        </p:nvSpPr>
        <p:spPr/>
        <p:txBody>
          <a:bodyPr/>
          <a:lstStyle/>
          <a:p>
            <a:r>
              <a:rPr lang="en-US" dirty="0"/>
              <a:t>2b</a:t>
            </a:r>
          </a:p>
        </p:txBody>
      </p:sp>
    </p:spTree>
    <p:extLst>
      <p:ext uri="{BB962C8B-B14F-4D97-AF65-F5344CB8AC3E}">
        <p14:creationId xmlns:p14="http://schemas.microsoft.com/office/powerpoint/2010/main" val="180588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National, State, and County-Level </a:t>
            </a:r>
            <a:br>
              <a:rPr lang="en-US" dirty="0"/>
            </a:br>
            <a:r>
              <a:rPr lang="en-US" dirty="0"/>
              <a:t>Disability Data</a:t>
            </a:r>
          </a:p>
        </p:txBody>
      </p:sp>
      <p:sp>
        <p:nvSpPr>
          <p:cNvPr id="7" name="Text Placeholder 6"/>
          <p:cNvSpPr>
            <a:spLocks noGrp="1"/>
          </p:cNvSpPr>
          <p:nvPr>
            <p:ph type="body" idx="1"/>
          </p:nvPr>
        </p:nvSpPr>
        <p:spPr>
          <a:xfrm>
            <a:off x="623888" y="4017964"/>
            <a:ext cx="7863840" cy="1912936"/>
          </a:xfrm>
        </p:spPr>
        <p:txBody>
          <a:bodyPr/>
          <a:lstStyle/>
          <a:p>
            <a:pPr algn="r"/>
            <a:r>
              <a:rPr lang="en-US" dirty="0"/>
              <a:t>Debra Brucker</a:t>
            </a:r>
          </a:p>
          <a:p>
            <a:pPr algn="r"/>
            <a:r>
              <a:rPr lang="en-US" dirty="0"/>
              <a:t>University of New Hampshire</a:t>
            </a:r>
          </a:p>
          <a:p>
            <a:endParaRPr lang="en-US" dirty="0"/>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7</a:t>
            </a:fld>
            <a:endParaRPr lang="en-US" dirty="0"/>
          </a:p>
        </p:txBody>
      </p:sp>
    </p:spTree>
    <p:extLst>
      <p:ext uri="{BB962C8B-B14F-4D97-AF65-F5344CB8AC3E}">
        <p14:creationId xmlns:p14="http://schemas.microsoft.com/office/powerpoint/2010/main" val="40548322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70</a:t>
            </a:fld>
            <a:endParaRPr lang="en-US"/>
          </a:p>
        </p:txBody>
      </p:sp>
    </p:spTree>
    <p:extLst>
      <p:ext uri="{BB962C8B-B14F-4D97-AF65-F5344CB8AC3E}">
        <p14:creationId xmlns:p14="http://schemas.microsoft.com/office/powerpoint/2010/main" val="14894709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p:txBody>
          <a:bodyPr/>
          <a:lstStyle/>
          <a:p>
            <a:r>
              <a:rPr lang="en-US" dirty="0"/>
              <a:t>Debra Brucker</a:t>
            </a:r>
          </a:p>
          <a:p>
            <a:pPr lvl="1"/>
            <a:r>
              <a:rPr lang="en-US" dirty="0"/>
              <a:t>Research Assistant Professor</a:t>
            </a:r>
          </a:p>
          <a:p>
            <a:pPr lvl="2"/>
            <a:r>
              <a:rPr lang="en-US" dirty="0"/>
              <a:t>University of New Hampshire</a:t>
            </a:r>
          </a:p>
          <a:p>
            <a:pPr lvl="3"/>
            <a:r>
              <a:rPr lang="en-US" dirty="0">
                <a:hlinkClick r:id="rId2"/>
              </a:rPr>
              <a:t>Debra.Brucker@unh.edu</a:t>
            </a:r>
            <a:endParaRPr lang="en-US" dirty="0"/>
          </a:p>
          <a:p>
            <a:pPr lvl="3"/>
            <a:endParaRPr lang="en-US" dirty="0"/>
          </a:p>
          <a:p>
            <a:pPr marL="640080" lvl="4" indent="0">
              <a:buNone/>
            </a:pPr>
            <a:endParaRPr lang="en-US" dirty="0"/>
          </a:p>
          <a:p>
            <a:r>
              <a:rPr lang="en-US" dirty="0"/>
              <a:t>William Erickson</a:t>
            </a:r>
          </a:p>
          <a:p>
            <a:pPr lvl="1"/>
            <a:r>
              <a:rPr lang="en-US" dirty="0"/>
              <a:t>Director of Research</a:t>
            </a:r>
          </a:p>
          <a:p>
            <a:pPr lvl="1"/>
            <a:r>
              <a:rPr lang="en-US" dirty="0"/>
              <a:t>Yang-Tan Institute</a:t>
            </a:r>
          </a:p>
          <a:p>
            <a:pPr lvl="2"/>
            <a:r>
              <a:rPr lang="en-US" dirty="0"/>
              <a:t>Cornell University</a:t>
            </a:r>
          </a:p>
          <a:p>
            <a:pPr lvl="3"/>
            <a:r>
              <a:rPr lang="en-US" dirty="0">
                <a:hlinkClick r:id="rId3"/>
              </a:rPr>
              <a:t>Wae1@Cornell.edu</a:t>
            </a:r>
            <a:endParaRPr lang="en-US" dirty="0"/>
          </a:p>
          <a:p>
            <a:pPr lvl="3"/>
            <a:endParaRPr lang="en-US" dirty="0"/>
          </a:p>
          <a:p>
            <a:pPr lvl="4"/>
            <a:endParaRPr lang="en-US" dirty="0"/>
          </a:p>
        </p:txBody>
      </p:sp>
    </p:spTree>
    <p:extLst>
      <p:ext uri="{BB962C8B-B14F-4D97-AF65-F5344CB8AC3E}">
        <p14:creationId xmlns:p14="http://schemas.microsoft.com/office/powerpoint/2010/main" val="42454201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C64D59-29FA-4179-A338-CB713E8B3EEB}"/>
              </a:ext>
            </a:extLst>
          </p:cNvPr>
          <p:cNvSpPr>
            <a:spLocks noGrp="1"/>
          </p:cNvSpPr>
          <p:nvPr>
            <p:ph idx="1"/>
          </p:nvPr>
        </p:nvSpPr>
        <p:spPr/>
        <p:txBody>
          <a:bodyPr/>
          <a:lstStyle/>
          <a:p>
            <a:r>
              <a:rPr lang="en-US" dirty="0"/>
              <a:t>Susan Dooha</a:t>
            </a:r>
          </a:p>
          <a:p>
            <a:pPr lvl="1"/>
            <a:r>
              <a:rPr lang="en-US" dirty="0"/>
              <a:t>Executive Director</a:t>
            </a:r>
          </a:p>
          <a:p>
            <a:pPr lvl="2"/>
            <a:r>
              <a:rPr lang="en-US" dirty="0"/>
              <a:t>Center for the Independence of the Disabled in New York (CIDNY)</a:t>
            </a:r>
          </a:p>
          <a:p>
            <a:pPr lvl="3"/>
            <a:r>
              <a:rPr lang="en-US" dirty="0">
                <a:hlinkClick r:id="rId2"/>
              </a:rPr>
              <a:t>sdooha@cidny.org</a:t>
            </a:r>
            <a:endParaRPr lang="en-US" dirty="0"/>
          </a:p>
          <a:p>
            <a:pPr lvl="3"/>
            <a:endParaRPr lang="en-US" dirty="0"/>
          </a:p>
          <a:p>
            <a:pPr marL="640080" lvl="4" indent="0">
              <a:buNone/>
            </a:pPr>
            <a:endParaRPr lang="en-US" dirty="0"/>
          </a:p>
          <a:p>
            <a:r>
              <a:rPr lang="en-US" dirty="0"/>
              <a:t>Joseph Hampton</a:t>
            </a:r>
          </a:p>
          <a:p>
            <a:pPr lvl="1"/>
            <a:r>
              <a:rPr lang="en-US" dirty="0"/>
              <a:t>Research Specialist</a:t>
            </a:r>
          </a:p>
          <a:p>
            <a:pPr lvl="2"/>
            <a:r>
              <a:rPr lang="en-US" dirty="0"/>
              <a:t>West Virginia Division of Rehabilitation Services (WVDRS)</a:t>
            </a:r>
          </a:p>
          <a:p>
            <a:pPr lvl="3"/>
            <a:r>
              <a:rPr lang="en-US" dirty="0">
                <a:hlinkClick r:id="rId3"/>
              </a:rPr>
              <a:t>Joseph.E.Hampton@wv.gov</a:t>
            </a:r>
            <a:endParaRPr lang="en-US" dirty="0"/>
          </a:p>
          <a:p>
            <a:pPr lvl="3"/>
            <a:endParaRPr lang="en-US" dirty="0"/>
          </a:p>
          <a:p>
            <a:pPr lvl="3"/>
            <a:endParaRPr lang="en-US" dirty="0"/>
          </a:p>
          <a:p>
            <a:pPr lvl="4"/>
            <a:endParaRPr lang="en-US" dirty="0"/>
          </a:p>
        </p:txBody>
      </p:sp>
    </p:spTree>
    <p:extLst>
      <p:ext uri="{BB962C8B-B14F-4D97-AF65-F5344CB8AC3E}">
        <p14:creationId xmlns:p14="http://schemas.microsoft.com/office/powerpoint/2010/main" val="7171706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6D636C-90A3-4979-BA37-BAB384B22101}" type="slidenum">
              <a:rPr kumimoji="0" lang="en-US" sz="1400" b="0" i="0" u="none" strike="noStrike" kern="1200" cap="none" spc="0" normalizeH="0" baseline="0" noProof="0" smtClean="0">
                <a:ln>
                  <a:noFill/>
                </a:ln>
                <a:solidFill>
                  <a:srgbClr val="303030">
                    <a:lumMod val="75000"/>
                    <a:lumOff val="2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400" b="0" i="0" u="none" strike="noStrike" kern="1200" cap="none" spc="0" normalizeH="0" baseline="0" noProof="0">
              <a:ln>
                <a:noFill/>
              </a:ln>
              <a:solidFill>
                <a:srgbClr val="303030">
                  <a:lumMod val="75000"/>
                  <a:lumOff val="25000"/>
                </a:srgbClr>
              </a:solidFill>
              <a:effectLst/>
              <a:uLnTx/>
              <a:uFillTx/>
              <a:latin typeface="Arial" panose="020B0604020202020204"/>
              <a:ea typeface="+mn-ea"/>
              <a:cs typeface="+mn-cs"/>
            </a:endParaRPr>
          </a:p>
        </p:txBody>
      </p:sp>
      <p:sp>
        <p:nvSpPr>
          <p:cNvPr id="3" name="Title 2"/>
          <p:cNvSpPr>
            <a:spLocks noGrp="1"/>
          </p:cNvSpPr>
          <p:nvPr>
            <p:ph type="title"/>
          </p:nvPr>
        </p:nvSpPr>
        <p:spPr>
          <a:xfrm>
            <a:off x="628650" y="365126"/>
            <a:ext cx="7916834" cy="665652"/>
          </a:xfrm>
        </p:spPr>
        <p:txBody>
          <a:bodyPr>
            <a:normAutofit fontScale="90000"/>
          </a:bodyPr>
          <a:lstStyle/>
          <a:p>
            <a:r>
              <a:rPr lang="en-US" dirty="0"/>
              <a:t>     Disability.WorkforceGPS.org – </a:t>
            </a:r>
            <a:br>
              <a:rPr lang="en-US" dirty="0"/>
            </a:br>
            <a:r>
              <a:rPr lang="en-US" dirty="0"/>
              <a:t>“Let’s keep the Discussion Going”</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926869" y="1111567"/>
            <a:ext cx="5943600" cy="5427345"/>
          </a:xfrm>
          <a:prstGeom prst="rect">
            <a:avLst/>
          </a:prstGeom>
        </p:spPr>
      </p:pic>
    </p:spTree>
    <p:extLst>
      <p:ext uri="{BB962C8B-B14F-4D97-AF65-F5344CB8AC3E}">
        <p14:creationId xmlns:p14="http://schemas.microsoft.com/office/powerpoint/2010/main" val="13219645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74</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039E-2CB3-4A40-B116-C51CE92A8E62}"/>
              </a:ext>
            </a:extLst>
          </p:cNvPr>
          <p:cNvSpPr>
            <a:spLocks noGrp="1"/>
          </p:cNvSpPr>
          <p:nvPr>
            <p:ph type="title"/>
          </p:nvPr>
        </p:nvSpPr>
        <p:spPr/>
        <p:txBody>
          <a:bodyPr/>
          <a:lstStyle/>
          <a:p>
            <a:r>
              <a:rPr lang="en-US" dirty="0"/>
              <a:t>Background – University of New Hampshire </a:t>
            </a:r>
          </a:p>
        </p:txBody>
      </p:sp>
      <p:sp>
        <p:nvSpPr>
          <p:cNvPr id="3" name="Content Placeholder 2">
            <a:extLst>
              <a:ext uri="{FF2B5EF4-FFF2-40B4-BE49-F238E27FC236}">
                <a16:creationId xmlns:a16="http://schemas.microsoft.com/office/drawing/2014/main" id="{7664A501-C05A-4208-B269-5E4935B9DD41}"/>
              </a:ext>
            </a:extLst>
          </p:cNvPr>
          <p:cNvSpPr>
            <a:spLocks noGrp="1"/>
          </p:cNvSpPr>
          <p:nvPr>
            <p:ph idx="1"/>
          </p:nvPr>
        </p:nvSpPr>
        <p:spPr/>
        <p:txBody>
          <a:bodyPr>
            <a:normAutofit/>
          </a:bodyPr>
          <a:lstStyle/>
          <a:p>
            <a:r>
              <a:rPr lang="en-US" sz="2400" dirty="0"/>
              <a:t>Mission - University of New Hampshire (UNH) Institute on Disability</a:t>
            </a:r>
          </a:p>
          <a:p>
            <a:r>
              <a:rPr lang="en-US" sz="2400" dirty="0"/>
              <a:t>UNH receives funding from the National Institute on Disability, Independent Living, and Rehabilitation Research (NIDILRR) housed within the U.S. Department of Health and Human Services (HHS)</a:t>
            </a:r>
          </a:p>
          <a:p>
            <a:r>
              <a:rPr lang="en-US" sz="2400" dirty="0"/>
              <a:t>In February 2018, UNH released the </a:t>
            </a:r>
            <a:r>
              <a:rPr lang="en-US" sz="2400" b="1" i="1" dirty="0">
                <a:solidFill>
                  <a:schemeClr val="accent1"/>
                </a:solidFill>
              </a:rPr>
              <a:t>2017 Annual Disability Compendium</a:t>
            </a:r>
            <a:endParaRPr lang="en-US" b="1" dirty="0">
              <a:solidFill>
                <a:schemeClr val="accent1"/>
              </a:solidFill>
            </a:endParaRPr>
          </a:p>
          <a:p>
            <a:pPr lvl="1">
              <a:buFont typeface="Wingdings" panose="05000000000000000000" pitchFamily="2" charset="2"/>
              <a:buChar char="Ø"/>
            </a:pPr>
            <a:r>
              <a:rPr lang="en-US" dirty="0"/>
              <a:t>The Compendium pulls together disability statistics on a variety of topics from numerous federal agencies</a:t>
            </a:r>
          </a:p>
        </p:txBody>
      </p:sp>
      <p:sp>
        <p:nvSpPr>
          <p:cNvPr id="4" name="Slide Number Placeholder 3">
            <a:extLst>
              <a:ext uri="{FF2B5EF4-FFF2-40B4-BE49-F238E27FC236}">
                <a16:creationId xmlns:a16="http://schemas.microsoft.com/office/drawing/2014/main" id="{EB0CA41A-573F-4FF2-A1CF-B112142E8F48}"/>
              </a:ext>
            </a:extLst>
          </p:cNvPr>
          <p:cNvSpPr>
            <a:spLocks noGrp="1"/>
          </p:cNvSpPr>
          <p:nvPr>
            <p:ph type="sldNum" sz="quarter" idx="10"/>
          </p:nvPr>
        </p:nvSpPr>
        <p:spPr/>
        <p:txBody>
          <a:bodyPr/>
          <a:lstStyle/>
          <a:p>
            <a:fld id="{706D636C-90A3-4979-BA37-BAB384B22101}" type="slidenum">
              <a:rPr lang="en-US" smtClean="0"/>
              <a:pPr/>
              <a:t>8</a:t>
            </a:fld>
            <a:endParaRPr lang="en-US"/>
          </a:p>
        </p:txBody>
      </p:sp>
      <p:sp>
        <p:nvSpPr>
          <p:cNvPr id="5" name="Text Placeholder 4">
            <a:extLst>
              <a:ext uri="{FF2B5EF4-FFF2-40B4-BE49-F238E27FC236}">
                <a16:creationId xmlns:a16="http://schemas.microsoft.com/office/drawing/2014/main" id="{85F33EDA-7EE5-470B-821C-E8AFE02CCD2F}"/>
              </a:ext>
            </a:extLst>
          </p:cNvPr>
          <p:cNvSpPr>
            <a:spLocks noGrp="1"/>
          </p:cNvSpPr>
          <p:nvPr>
            <p:ph type="body" sz="half" idx="2"/>
          </p:nvPr>
        </p:nvSpPr>
        <p:spPr/>
        <p:txBody>
          <a:bodyPr/>
          <a:lstStyle/>
          <a:p>
            <a:r>
              <a:rPr lang="en-US" dirty="0"/>
              <a:t>1a</a:t>
            </a:r>
          </a:p>
        </p:txBody>
      </p:sp>
    </p:spTree>
    <p:extLst>
      <p:ext uri="{BB962C8B-B14F-4D97-AF65-F5344CB8AC3E}">
        <p14:creationId xmlns:p14="http://schemas.microsoft.com/office/powerpoint/2010/main" val="2599656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5B54-E12A-4CE9-B129-CA9F75243014}"/>
              </a:ext>
            </a:extLst>
          </p:cNvPr>
          <p:cNvSpPr>
            <a:spLocks noGrp="1"/>
          </p:cNvSpPr>
          <p:nvPr>
            <p:ph type="title"/>
          </p:nvPr>
        </p:nvSpPr>
        <p:spPr/>
        <p:txBody>
          <a:bodyPr/>
          <a:lstStyle/>
          <a:p>
            <a:r>
              <a:rPr lang="en-US" dirty="0"/>
              <a:t>Disability Survey Data Tools</a:t>
            </a:r>
          </a:p>
        </p:txBody>
      </p:sp>
      <p:sp>
        <p:nvSpPr>
          <p:cNvPr id="3" name="Content Placeholder 2">
            <a:extLst>
              <a:ext uri="{FF2B5EF4-FFF2-40B4-BE49-F238E27FC236}">
                <a16:creationId xmlns:a16="http://schemas.microsoft.com/office/drawing/2014/main" id="{BA5582FE-E8DF-4D16-8249-BFB12411424F}"/>
              </a:ext>
            </a:extLst>
          </p:cNvPr>
          <p:cNvSpPr>
            <a:spLocks noGrp="1"/>
          </p:cNvSpPr>
          <p:nvPr>
            <p:ph idx="1"/>
          </p:nvPr>
        </p:nvSpPr>
        <p:spPr/>
        <p:txBody>
          <a:bodyPr>
            <a:normAutofit fontScale="85000" lnSpcReduction="10000"/>
          </a:bodyPr>
          <a:lstStyle/>
          <a:p>
            <a:r>
              <a:rPr lang="en-US" dirty="0"/>
              <a:t>Many national household surveys now collect information about disability</a:t>
            </a:r>
          </a:p>
          <a:p>
            <a:r>
              <a:rPr lang="en-US" dirty="0"/>
              <a:t>Leading survey examples include the following: </a:t>
            </a:r>
          </a:p>
          <a:p>
            <a:pPr lvl="1"/>
            <a:r>
              <a:rPr lang="en-US" u="sng" dirty="0"/>
              <a:t>American Community Survey (ACS)</a:t>
            </a:r>
          </a:p>
          <a:p>
            <a:pPr lvl="2"/>
            <a:r>
              <a:rPr lang="en-US" dirty="0"/>
              <a:t>Annual survey</a:t>
            </a:r>
          </a:p>
          <a:p>
            <a:pPr lvl="2"/>
            <a:r>
              <a:rPr lang="en-US" dirty="0"/>
              <a:t>Conducted by the U.S. Census Bureau (Census)</a:t>
            </a:r>
          </a:p>
          <a:p>
            <a:pPr lvl="2"/>
            <a:r>
              <a:rPr lang="en-US" dirty="0"/>
              <a:t>Gathers broad amount of data - Demographics, employment, housing, immigration data elements are some examples</a:t>
            </a:r>
          </a:p>
          <a:p>
            <a:pPr lvl="1"/>
            <a:endParaRPr lang="en-US" dirty="0"/>
          </a:p>
          <a:p>
            <a:pPr lvl="1"/>
            <a:r>
              <a:rPr lang="en-US" u="sng" dirty="0"/>
              <a:t>Current Population Survey (CPS)</a:t>
            </a:r>
          </a:p>
          <a:p>
            <a:pPr lvl="2"/>
            <a:r>
              <a:rPr lang="en-US" dirty="0"/>
              <a:t>Monthly survey </a:t>
            </a:r>
          </a:p>
          <a:p>
            <a:pPr lvl="2"/>
            <a:r>
              <a:rPr lang="en-US" dirty="0"/>
              <a:t>Conducted by Census &amp; DOL Bureau of Labor Statistics (BLS)</a:t>
            </a:r>
          </a:p>
          <a:p>
            <a:pPr lvl="2"/>
            <a:r>
              <a:rPr lang="en-US" dirty="0"/>
              <a:t>More detailed focus on economic measures - Employment, job search, and wages are some examples</a:t>
            </a:r>
          </a:p>
          <a:p>
            <a:pPr lvl="1"/>
            <a:endParaRPr lang="en-US" dirty="0"/>
          </a:p>
        </p:txBody>
      </p:sp>
      <p:sp>
        <p:nvSpPr>
          <p:cNvPr id="4" name="Slide Number Placeholder 3">
            <a:extLst>
              <a:ext uri="{FF2B5EF4-FFF2-40B4-BE49-F238E27FC236}">
                <a16:creationId xmlns:a16="http://schemas.microsoft.com/office/drawing/2014/main" id="{11755BAB-FEB8-4482-8055-395983BCFB1C}"/>
              </a:ext>
            </a:extLst>
          </p:cNvPr>
          <p:cNvSpPr>
            <a:spLocks noGrp="1"/>
          </p:cNvSpPr>
          <p:nvPr>
            <p:ph type="sldNum" sz="quarter" idx="10"/>
          </p:nvPr>
        </p:nvSpPr>
        <p:spPr/>
        <p:txBody>
          <a:bodyPr/>
          <a:lstStyle/>
          <a:p>
            <a:fld id="{706D636C-90A3-4979-BA37-BAB384B22101}" type="slidenum">
              <a:rPr lang="en-US" smtClean="0"/>
              <a:pPr/>
              <a:t>9</a:t>
            </a:fld>
            <a:endParaRPr lang="en-US"/>
          </a:p>
        </p:txBody>
      </p:sp>
      <p:sp>
        <p:nvSpPr>
          <p:cNvPr id="5" name="Text Placeholder 4">
            <a:extLst>
              <a:ext uri="{FF2B5EF4-FFF2-40B4-BE49-F238E27FC236}">
                <a16:creationId xmlns:a16="http://schemas.microsoft.com/office/drawing/2014/main" id="{93DBD403-66BB-4B11-A2A8-62C64759E0CC}"/>
              </a:ext>
            </a:extLst>
          </p:cNvPr>
          <p:cNvSpPr>
            <a:spLocks noGrp="1"/>
          </p:cNvSpPr>
          <p:nvPr>
            <p:ph type="body" sz="half" idx="2"/>
          </p:nvPr>
        </p:nvSpPr>
        <p:spPr/>
        <p:txBody>
          <a:bodyPr/>
          <a:lstStyle/>
          <a:p>
            <a:r>
              <a:rPr lang="en-US" dirty="0"/>
              <a:t>1a</a:t>
            </a:r>
          </a:p>
        </p:txBody>
      </p:sp>
    </p:spTree>
    <p:extLst>
      <p:ext uri="{BB962C8B-B14F-4D97-AF65-F5344CB8AC3E}">
        <p14:creationId xmlns:p14="http://schemas.microsoft.com/office/powerpoint/2010/main" val="4107312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450&quot;&gt;&lt;object type=&quot;3&quot; unique_id=&quot;10451&quot;&gt;&lt;property id=&quot;20148&quot; value=&quot;5&quot;/&gt;&lt;property id=&quot;20300&quot; value=&quot;Slide 1 - &amp;quot;Understanding and Applying Disability Data&amp;quot;&quot;/&gt;&lt;property id=&quot;20307&quot; value=&quot;287&quot;/&gt;&lt;/object&gt;&lt;object type=&quot;3&quot; unique_id=&quot;10452&quot;&gt;&lt;property id=&quot;20148&quot; value=&quot;5&quot;/&gt;&lt;property id=&quot;20300&quot; value=&quot;Slide 2&quot;/&gt;&lt;property id=&quot;20307&quot; value=&quot;280&quot;/&gt;&lt;/object&gt;&lt;object type=&quot;3&quot; unique_id=&quot;10453&quot;&gt;&lt;property id=&quot;20148&quot; value=&quot;5&quot;/&gt;&lt;property id=&quot;20300&quot; value=&quot;Slide 3&quot;/&gt;&lt;property id=&quot;20307&quot; value=&quot;286&quot;/&gt;&lt;/object&gt;&lt;object type=&quot;3&quot; unique_id=&quot;10454&quot;&gt;&lt;property id=&quot;20148&quot; value=&quot;5&quot;/&gt;&lt;property id=&quot;20300&quot; value=&quot;Slide 4&quot;/&gt;&lt;property id=&quot;20307&quot; value=&quot;378&quot;/&gt;&lt;/object&gt;&lt;object type=&quot;3&quot; unique_id=&quot;10455&quot;&gt;&lt;property id=&quot;20148&quot; value=&quot;5&quot;/&gt;&lt;property id=&quot;20300&quot; value=&quot;Slide 5&quot;/&gt;&lt;property id=&quot;20307&quot; value=&quot;274&quot;/&gt;&lt;/object&gt;&lt;object type=&quot;3&quot; unique_id=&quot;10456&quot;&gt;&lt;property id=&quot;20148&quot; value=&quot;5&quot;/&gt;&lt;property id=&quot;20300&quot; value=&quot;Slide 6 - &amp;quot;Part I:  Understanding Disability Statistics and Data&amp;quot;&quot;/&gt;&lt;property id=&quot;20307&quot; value=&quot;307&quot;/&gt;&lt;/object&gt;&lt;object type=&quot;3&quot; unique_id=&quot;10457&quot;&gt;&lt;property id=&quot;20148&quot; value=&quot;5&quot;/&gt;&lt;property id=&quot;20300&quot; value=&quot;Slide 7 - &amp;quot; National, State, and County-Level  Disability Data&amp;quot;&quot;/&gt;&lt;property id=&quot;20307&quot; value=&quot;258&quot;/&gt;&lt;/object&gt;&lt;object type=&quot;3&quot; unique_id=&quot;10458&quot;&gt;&lt;property id=&quot;20148&quot; value=&quot;5&quot;/&gt;&lt;property id=&quot;20300&quot; value=&quot;Slide 8 - &amp;quot;Background – University of New Hampshire &amp;quot;&quot;/&gt;&lt;property id=&quot;20307&quot; value=&quot;314&quot;/&gt;&lt;/object&gt;&lt;object type=&quot;3&quot; unique_id=&quot;10459&quot;&gt;&lt;property id=&quot;20148&quot; value=&quot;5&quot;/&gt;&lt;property id=&quot;20300&quot; value=&quot;Slide 9 - &amp;quot;Disability Survey Data Tools&amp;quot;&quot;/&gt;&lt;property id=&quot;20307&quot; value=&quot;315&quot;/&gt;&lt;/object&gt;&lt;object type=&quot;3&quot; unique_id=&quot;10460&quot;&gt;&lt;property id=&quot;20148&quot; value=&quot;5&quot;/&gt;&lt;property id=&quot;20300&quot; value=&quot;Slide 10 - &amp;quot; National-Level Disability Data Overview&amp;quot;&quot;/&gt;&lt;property id=&quot;20307&quot; value=&quot;319&quot;/&gt;&lt;/object&gt;&lt;object type=&quot;3&quot; unique_id=&quot;10461&quot;&gt;&lt;property id=&quot;20148&quot; value=&quot;5&quot;/&gt;&lt;property id=&quot;20300&quot; value=&quot;Slide 11 - &amp;quot;People with Disabilities Living in the Community as Percentage of U.S. Working-age Population, 2016 &amp;quot;&quot;/&gt;&lt;property id=&quot;20307&quot; value=&quot;382&quot;/&gt;&lt;/object&gt;&lt;object type=&quot;3&quot; unique_id=&quot;10462&quot;&gt;&lt;property id=&quot;20148&quot; value=&quot;5&quot;/&gt;&lt;property id=&quot;20300&quot; value=&quot;Slide 12 - &amp;quot;Employment among Working-age Persons with Disabilities by Gender, 2016&amp;quot;&quot;/&gt;&lt;property id=&quot;20307&quot; value=&quot;383&quot;/&gt;&lt;/object&gt;&lt;object type=&quot;3&quot; unique_id=&quot;10463&quot;&gt;&lt;property id=&quot;20148&quot; value=&quot;5&quot;/&gt;&lt;property id=&quot;20300&quot; value=&quot;Slide 13 - &amp;quot;Percentage of Persons Aged 25 and Older with Different Levels of Educational Attainment by Disability Status, U.S.&quot;/&gt;&lt;property id=&quot;20307&quot; value=&quot;384&quot;/&gt;&lt;/object&gt;&lt;object type=&quot;3&quot; unique_id=&quot;10464&quot;&gt;&lt;property id=&quot;20148&quot; value=&quot;5&quot;/&gt;&lt;property id=&quot;20300&quot; value=&quot;Slide 14 - &amp;quot;Historical Trend of Percent of Working-Age  Persons Employed in the U.S.&amp;quot;&quot;/&gt;&lt;property id=&quot;20307&quot; value=&quot;312&quot;/&gt;&lt;/object&gt;&lt;object type=&quot;3&quot; unique_id=&quot;10465&quot;&gt;&lt;property id=&quot;20148&quot; value=&quot;5&quot;/&gt;&lt;property id=&quot;20300&quot; value=&quot;Slide 15 - &amp;quot;Employment-to-Population Ratio&amp;quot;&quot;/&gt;&lt;property id=&quot;20307&quot; value=&quot;391&quot;/&gt;&lt;/object&gt;&lt;object type=&quot;3&quot; unique_id=&quot;10466&quot;&gt;&lt;property id=&quot;20148&quot; value=&quot;5&quot;/&gt;&lt;property id=&quot;20300&quot; value=&quot;Slide 16 - &amp;quot; State-Level Disability Data Overview&amp;quot;&quot;/&gt;&lt;property id=&quot;20307&quot; value=&quot;320&quot;/&gt;&lt;/object&gt;&lt;object type=&quot;3&quot; unique_id=&quot;10467&quot;&gt;&lt;property id=&quot;20148&quot; value=&quot;5&quot;/&gt;&lt;property id=&quot;20300&quot; value=&quot;Slide 17 - &amp;quot;Percent of Working-age Persons with Disabilities Employed by State, 2016&amp;quot;&quot;/&gt;&lt;property id=&quot;20307&quot; value=&quot;317&quot;/&gt;&lt;/object&gt;&lt;object type=&quot;3&quot; unique_id=&quot;10468&quot;&gt;&lt;property id=&quot;20148&quot; value=&quot;5&quot;/&gt;&lt;property id=&quot;20300&quot; value=&quot;Slide 18 - &amp;quot;Percent of Working-age Persons without  Disabilities Employed by State, 2016&amp;quot;&quot;/&gt;&lt;property id=&quot;20307&quot; value=&quot;324&quot;/&gt;&lt;/object&gt;&lt;object type=&quot;3&quot; unique_id=&quot;10469&quot;&gt;&lt;property id=&quot;20148&quot; value=&quot;5&quot;/&gt;&lt;property id=&quot;20300&quot; value=&quot;Slide 19 - &amp;quot;Gap of Percent Employed Among People with and without Disabilities by State, 2016&amp;quot;&quot;/&gt;&lt;property id=&quot;20307&quot; value=&quot;325&quot;/&gt;&lt;/object&gt;&lt;object type=&quot;3&quot; unique_id=&quot;10470&quot;&gt;&lt;property id=&quot;20148&quot; value=&quot;5&quot;/&gt;&lt;property id=&quot;20300&quot; value=&quot;Slide 20 - &amp;quot;State Median Earnings, Ages 16 and Over with Disability  &amp;quot;&quot;/&gt;&lt;property id=&quot;20307&quot; value=&quot;323&quot;/&gt;&lt;/object&gt;&lt;object type=&quot;3&quot; unique_id=&quot;10471&quot;&gt;&lt;property id=&quot;20148&quot; value=&quot;5&quot;/&gt;&lt;property id=&quot;20300&quot; value=&quot;Slide 21 - &amp;quot; County-Level Disability Data Overview&amp;quot;&quot;/&gt;&lt;property id=&quot;20307&quot; value=&quot;321&quot;/&gt;&lt;/object&gt;&lt;object type=&quot;3&quot; unique_id=&quot;10472&quot;&gt;&lt;property id=&quot;20148&quot; value=&quot;5&quot;/&gt;&lt;property id=&quot;20300&quot; value=&quot;Slide 22 - &amp;quot;New Developments in Disability Tracking at the County Level&amp;quot;&quot;/&gt;&lt;property id=&quot;20307&quot; value=&quot;326&quot;/&gt;&lt;/object&gt;&lt;object type=&quot;3&quot; unique_id=&quot;10473&quot;&gt;&lt;property id=&quot;20148&quot; value=&quot;5&quot;/&gt;&lt;property id=&quot;20300&quot; value=&quot;Slide 23 - &amp;quot;County-Level Data - Disability Tracking Overview&amp;quot;&quot;/&gt;&lt;property id=&quot;20307&quot; value=&quot;318&quot;/&gt;&lt;/object&gt;&lt;object type=&quot;3&quot; unique_id=&quot;10474&quot;&gt;&lt;property id=&quot;20148&quot; value=&quot;5&quot;/&gt;&lt;property id=&quot;20300&quot; value=&quot;Slide 24 - &amp;quot;          State of Maine - County-Level Drill Down Example&amp;quot;&quot;/&gt;&lt;property id=&quot;20307&quot; value=&quot;328&quot;/&gt;&lt;/object&gt;&lt;object type=&quot;3&quot; unique_id=&quot;10475&quot;&gt;&lt;property id=&quot;20148&quot; value=&quot;5&quot;/&gt;&lt;property id=&quot;20300&quot; value=&quot;Slide 25&quot;/&gt;&lt;property id=&quot;20307&quot; value=&quot;293&quot;/&gt;&lt;/object&gt;&lt;object type=&quot;3&quot; unique_id=&quot;10476&quot;&gt;&lt;property id=&quot;20148&quot; value=&quot;5&quot;/&gt;&lt;property id=&quot;20300&quot; value=&quot;Slide 26 - &amp;quot;Disability Type Trends&amp;quot;&quot;/&gt;&lt;property id=&quot;20307&quot; value=&quot;357&quot;/&gt;&lt;/object&gt;&lt;object type=&quot;3&quot; unique_id=&quot;10477&quot;&gt;&lt;property id=&quot;20148&quot; value=&quot;5&quot;/&gt;&lt;property id=&quot;20300&quot; value=&quot;Slide 27 - &amp;quot;Background – Cornell University&amp;quot;&quot;/&gt;&lt;property id=&quot;20307&quot; value=&quot;358&quot;/&gt;&lt;/object&gt;&lt;object type=&quot;3&quot; unique_id=&quot;10478&quot;&gt;&lt;property id=&quot;20148&quot; value=&quot;5&quot;/&gt;&lt;property id=&quot;20300&quot; value=&quot;Slide 28 - &amp;quot;Background – Cornell University&amp;quot;&quot;/&gt;&lt;property id=&quot;20307&quot; value=&quot;394&quot;/&gt;&lt;/object&gt;&lt;object type=&quot;3&quot; unique_id=&quot;10479&quot;&gt;&lt;property id=&quot;20148&quot; value=&quot;5&quot;/&gt;&lt;property id=&quot;20300&quot; value=&quot;Slide 29 - &amp;quot;YTI Disability Statistics&amp;quot;&quot;/&gt;&lt;property id=&quot;20307&quot; value=&quot;395&quot;/&gt;&lt;/object&gt;&lt;object type=&quot;3&quot; unique_id=&quot;10480&quot;&gt;&lt;property id=&quot;20148&quot; value=&quot;5&quot;/&gt;&lt;property id=&quot;20300&quot; value=&quot;Slide 30 - &amp;quot; Defining Disability Types&amp;quot;&quot;/&gt;&lt;property id=&quot;20307&quot; value=&quot;361&quot;/&gt;&lt;/object&gt;&lt;object type=&quot;3&quot; unique_id=&quot;10481&quot;&gt;&lt;property id=&quot;20148&quot; value=&quot;5&quot;/&gt;&lt;property id=&quot;20300&quot; value=&quot;Slide 31 - &amp;quot;Defining Disability in the ACS&amp;quot;&quot;/&gt;&lt;property id=&quot;20307&quot; value=&quot;362&quot;/&gt;&lt;/object&gt;&lt;object type=&quot;3&quot; unique_id=&quot;10482&quot;&gt;&lt;property id=&quot;20148&quot; value=&quot;5&quot;/&gt;&lt;property id=&quot;20300&quot; value=&quot;Slide 32 - &amp;quot; Breaking Down Disability: by Type and Age&amp;quot;&quot;/&gt;&lt;property id=&quot;20307&quot; value=&quot;365&quot;/&gt;&lt;/object&gt;&lt;object type=&quot;3&quot; unique_id=&quot;10483&quot;&gt;&lt;property id=&quot;20148&quot; value=&quot;5&quot;/&gt;&lt;property id=&quot;20300&quot; value=&quot;Slide 33 - &amp;quot;Prevalence Rate by Type of Disability  (Ages 21-64)&amp;quot;&quot;/&gt;&lt;property id=&quot;20307&quot; value=&quot;366&quot;/&gt;&lt;/object&gt;&lt;object type=&quot;3&quot; unique_id=&quot;10484&quot;&gt;&lt;property id=&quot;20148&quot; value=&quot;5&quot;/&gt;&lt;property id=&quot;20300&quot; value=&quot;Slide 34 - &amp;quot;Prevalence Rate by Age &amp;quot;&quot;/&gt;&lt;property id=&quot;20307&quot; value=&quot;367&quot;/&gt;&lt;/object&gt;&lt;object type=&quot;3&quot; unique_id=&quot;10485&quot;&gt;&lt;property id=&quot;20148&quot; value=&quot;5&quot;/&gt;&lt;property id=&quot;20300&quot; value=&quot;Slide 35 - &amp;quot;Prevalence Rates by Type &amp;amp; Age &amp;quot;&quot;/&gt;&lt;property id=&quot;20307&quot; value=&quot;368&quot;/&gt;&lt;/object&gt;&lt;object type=&quot;3&quot; unique_id=&quot;10486&quot;&gt;&lt;property id=&quot;20148&quot; value=&quot;5&quot;/&gt;&lt;property id=&quot;20300&quot; value=&quot;Slide 36 - &amp;quot;Veterans with a Service-Connected Disability* (Civilian Vets ages 21 to 64) &amp;quot;&quot;/&gt;&lt;property id=&quot;20307&quot; value=&quot;369&quot;/&gt;&lt;/object&gt;&lt;object type=&quot;3&quot; unique_id=&quot;10487&quot;&gt;&lt;property id=&quot;20148&quot; value=&quot;5&quot;/&gt;&lt;property id=&quot;20300&quot; value=&quot;Slide 37 - &amp;quot; Do Economic Outcomes Differ by Disability Type?&amp;quot;&quot;/&gt;&lt;property id=&quot;20307&quot; value=&quot;370&quot;/&gt;&lt;/object&gt;&lt;object type=&quot;3&quot; unique_id=&quot;10488&quot;&gt;&lt;property id=&quot;20148&quot; value=&quot;5&quot;/&gt;&lt;property id=&quot;20300&quot; value=&quot;Slide 38 - &amp;quot;Employment Rates by Disability Type  (Ages 21-64)&amp;quot;&quot;/&gt;&lt;property id=&quot;20307&quot; value=&quot;371&quot;/&gt;&lt;/object&gt;&lt;object type=&quot;3&quot; unique_id=&quot;10489&quot;&gt;&lt;property id=&quot;20148&quot; value=&quot;5&quot;/&gt;&lt;property id=&quot;20300&quot; value=&quot;Slide 39 - &amp;quot;Full-Time/Full-Year Employment Rates by Disability Type  (Ages 21-64)&amp;quot;&quot;/&gt;&lt;property id=&quot;20307&quot; value=&quot;372&quot;/&gt;&lt;/object&gt;&lt;object type=&quot;3&quot; unique_id=&quot;10490&quot;&gt;&lt;property id=&quot;20148&quot; value=&quot;5&quot;/&gt;&lt;property id=&quot;20300&quot; value=&quot;Slide 40 - &amp;quot;Full-Time/Full-Year Employment Median Earnings by Disability Type  (Ages 21-64)&amp;quot;&quot;/&gt;&lt;property id=&quot;20307&quot; value=&quot;373&quot;/&gt;&lt;/object&gt;&lt;object type=&quot;3&quot; unique_id=&quot;10491&quot;&gt;&lt;property id=&quot;20148&quot; value=&quot;5&quot;/&gt;&lt;property id=&quot;20300&quot; value=&quot;Slide 41 - &amp;quot;Poverty Rates by Disability Type  (Ages 21-64)&amp;quot;&quot;/&gt;&lt;property id=&quot;20307&quot; value=&quot;374&quot;/&gt;&lt;/object&gt;&lt;object type=&quot;3&quot; unique_id=&quot;10492&quot;&gt;&lt;property id=&quot;20148&quot; value=&quot;5&quot;/&gt;&lt;property id=&quot;20300&quot; value=&quot;Slide 42 - &amp;quot;Poverty Rate: 2008-2016 (Ages 21-64)&amp;quot;&quot;/&gt;&lt;property id=&quot;20307&quot; value=&quot;390&quot;/&gt;&lt;/object&gt;&lt;object type=&quot;3&quot; unique_id=&quot;10493&quot;&gt;&lt;property id=&quot;20148&quot; value=&quot;5&quot;/&gt;&lt;property id=&quot;20300&quot; value=&quot;Slide 43&quot;/&gt;&lt;property id=&quot;20307&quot; value=&quot;377&quot;/&gt;&lt;/object&gt;&lt;object type=&quot;3&quot; unique_id=&quot;10494&quot;&gt;&lt;property id=&quot;20148&quot; value=&quot;5&quot;/&gt;&lt;property id=&quot;20300&quot; value=&quot;Slide 44 - &amp;quot;Which state has the lowest prevalence of disability among the working age population according to the 2016 ACS? (C&quot;/&gt;&lt;property id=&quot;20307&quot; value=&quot;387&quot;/&gt;&lt;/object&gt;&lt;object type=&quot;3&quot; unique_id=&quot;10495&quot;&gt;&lt;property id=&quot;20148&quot; value=&quot;5&quot;/&gt;&lt;property id=&quot;20300&quot; value=&quot;Slide 45 - &amp;quot;Which state has the lowest prevalence of disability among the working age population according to the 2016 ACS? &amp;quot;&quot;/&gt;&lt;property id=&quot;20307&quot; value=&quot;388&quot;/&gt;&lt;/object&gt;&lt;object type=&quot;3&quot; unique_id=&quot;10496&quot;&gt;&lt;property id=&quot;20148&quot; value=&quot;5&quot;/&gt;&lt;property id=&quot;20300&quot; value=&quot;Slide 46 - &amp;quot;Part II:  Applying Disability Data &amp;quot;&quot;/&gt;&lt;property id=&quot;20307&quot; value=&quot;308&quot;/&gt;&lt;/object&gt;&lt;object type=&quot;3&quot; unique_id=&quot;10497&quot;&gt;&lt;property id=&quot;20148&quot; value=&quot;5&quot;/&gt;&lt;property id=&quot;20300&quot; value=&quot;Slide 47 - &amp;quot;Disability Data Matters!&amp;quot;&quot;/&gt;&lt;property id=&quot;20307&quot; value=&quot;292&quot;/&gt;&lt;/object&gt;&lt;object type=&quot;3&quot; unique_id=&quot;10498&quot;&gt;&lt;property id=&quot;20148&quot; value=&quot;5&quot;/&gt;&lt;property id=&quot;20300&quot; value=&quot;Slide 48 - &amp;quot;Background - CIDNY&amp;quot;&quot;/&gt;&lt;property id=&quot;20307&quot; value=&quot;305&quot;/&gt;&lt;/object&gt;&lt;object type=&quot;3&quot; unique_id=&quot;10499&quot;&gt;&lt;property id=&quot;20148&quot; value=&quot;5&quot;/&gt;&lt;property id=&quot;20300&quot; value=&quot;Slide 49 - &amp;quot;A Common Focus with the American Job Center Network&amp;quot;&quot;/&gt;&lt;property id=&quot;20307&quot; value=&quot;335&quot;/&gt;&lt;/object&gt;&lt;object type=&quot;3&quot; unique_id=&quot;10500&quot;&gt;&lt;property id=&quot;20148&quot; value=&quot;5&quot;/&gt;&lt;property id=&quot;20300&quot; value=&quot;Slide 50 - &amp;quot;Tracking Key Indicators&amp;quot;&quot;/&gt;&lt;property id=&quot;20307&quot; value=&quot;337&quot;/&gt;&lt;/object&gt;&lt;object type=&quot;3&quot; unique_id=&quot;10501&quot;&gt;&lt;property id=&quot;20148&quot; value=&quot;5&quot;/&gt;&lt;property id=&quot;20300&quot; value=&quot;Slide 51 - &amp;quot;Education – New York City (NYC)&amp;quot;&quot;/&gt;&lt;property id=&quot;20307&quot; value=&quot;311&quot;/&gt;&lt;/object&gt;&lt;object type=&quot;3&quot; unique_id=&quot;10502&quot;&gt;&lt;property id=&quot;20148&quot; value=&quot;5&quot;/&gt;&lt;property id=&quot;20300&quot; value=&quot;Slide 52 - &amp;quot;Employment Rate – New York City (NYC)&amp;quot;&quot;/&gt;&lt;property id=&quot;20307&quot; value=&quot;332&quot;/&gt;&lt;/object&gt;&lt;object type=&quot;3&quot; unique_id=&quot;10503&quot;&gt;&lt;property id=&quot;20148&quot; value=&quot;5&quot;/&gt;&lt;property id=&quot;20300&quot; value=&quot;Slide 53 - &amp;quot;Employment Rate –  Applying Visuals to Compare&amp;quot;&quot;/&gt;&lt;property id=&quot;20307&quot; value=&quot;338&quot;/&gt;&lt;/object&gt;&lt;object type=&quot;3&quot; unique_id=&quot;10504&quot;&gt;&lt;property id=&quot;20148&quot; value=&quot;5&quot;/&gt;&lt;property id=&quot;20300&quot; value=&quot;Slide 54 - &amp;quot;Income and Poverty – New York City (NYC)&amp;quot;&quot;/&gt;&lt;property id=&quot;20307&quot; value=&quot;333&quot;/&gt;&lt;/object&gt;&lt;object type=&quot;3&quot; unique_id=&quot;10505&quot;&gt;&lt;property id=&quot;20148&quot; value=&quot;5&quot;/&gt;&lt;property id=&quot;20300&quot; value=&quot;Slide 55 - &amp;quot;Poverty Gap in the Bronx Borough– Applying Visuals&amp;quot;&quot;/&gt;&lt;property id=&quot;20307&quot; value=&quot;340&quot;/&gt;&lt;/object&gt;&lt;object type=&quot;3&quot; unique_id=&quot;10506&quot;&gt;&lt;property id=&quot;20148&quot; value=&quot;5&quot;/&gt;&lt;property id=&quot;20300&quot; value=&quot;Slide 56 - &amp;quot;Applying the Data to Increase Awareness and Advocate&amp;quot;&quot;/&gt;&lt;property id=&quot;20307&quot; value=&quot;339&quot;/&gt;&lt;/object&gt;&lt;object type=&quot;3&quot; unique_id=&quot;10507&quot;&gt;&lt;property id=&quot;20148&quot; value=&quot;5&quot;/&gt;&lt;property id=&quot;20300&quot; value=&quot;Slide 57 - &amp;quot;Applying the Data to Increase Awareness and Advocate&amp;quot;&quot;/&gt;&lt;property id=&quot;20307&quot; value=&quot;341&quot;/&gt;&lt;/object&gt;&lt;object type=&quot;3&quot; unique_id=&quot;10508&quot;&gt;&lt;property id=&quot;20148&quot; value=&quot;5&quot;/&gt;&lt;property id=&quot;20300&quot; value=&quot;Slide 58 - &amp;quot;Using Disability Data and Geographic Information Systems to Identify Potentially Underserved Areas&amp;quot;&quot;/&gt;&lt;property id=&quot;20307&quot; value=&quot;344&quot;/&gt;&lt;/object&gt;&lt;object type=&quot;3&quot; unique_id=&quot;10509&quot;&gt;&lt;property id=&quot;20148&quot; value=&quot;5&quot;/&gt;&lt;property id=&quot;20300&quot; value=&quot;Slide 59 - &amp;quot;Background- West Virginia Division of Rehabilitation Services (WVDRS)&amp;quot;&quot;/&gt;&lt;property id=&quot;20307&quot; value=&quot;345&quot;/&gt;&lt;/object&gt;&lt;object type=&quot;3&quot; unique_id=&quot;10510&quot;&gt;&lt;property id=&quot;20148&quot; value=&quot;5&quot;/&gt;&lt;property id=&quot;20300&quot; value=&quot;Slide 60 - &amp;quot;Comprehensive Statewide Needs Assessment (CSNA)&amp;quot;&quot;/&gt;&lt;property id=&quot;20307&quot; value=&quot;346&quot;/&gt;&lt;/object&gt;&lt;object type=&quot;3&quot; unique_id=&quot;10511&quot;&gt;&lt;property id=&quot;20148&quot; value=&quot;5&quot;/&gt;&lt;property id=&quot;20300&quot; value=&quot;Slide 61 - &amp;quot;Demographics – West Virginia&amp;quot;&quot;/&gt;&lt;property id=&quot;20307&quot; value=&quot;389&quot;/&gt;&lt;/object&gt;&lt;object type=&quot;3&quot; unique_id=&quot;10512&quot;&gt;&lt;property id=&quot;20148&quot; value=&quot;5&quot;/&gt;&lt;property id=&quot;20300&quot; value=&quot;Slide 62 - &amp;quot;Geographic Information Systems (GIS) and Disability Data&amp;quot;&quot;/&gt;&lt;property id=&quot;20307&quot; value=&quot;348&quot;/&gt;&lt;/object&gt;&lt;object type=&quot;3&quot; unique_id=&quot;10513&quot;&gt;&lt;property id=&quot;20148&quot; value=&quot;5&quot;/&gt;&lt;property id=&quot;20300&quot; value=&quot;Slide 63 - &amp;quot;Using GIS to Conduct Effective and Efficient Minority Outreach&amp;quot;&quot;/&gt;&lt;property id=&quot;20307&quot; value=&quot;349&quot;/&gt;&lt;/object&gt;&lt;object type=&quot;3&quot; unique_id=&quot;10514&quot;&gt;&lt;property id=&quot;20148&quot; value=&quot;5&quot;/&gt;&lt;property id=&quot;20300&quot; value=&quot;Slide 64 - &amp;quot;West Virginia Zip Codes with Client and Population Data &amp;quot;&quot;/&gt;&lt;property id=&quot;20307&quot; value=&quot;350&quot;/&gt;&lt;/object&gt;&lt;object type=&quot;3&quot; unique_id=&quot;10515&quot;&gt;&lt;property id=&quot;20148&quot; value=&quot;5&quot;/&gt;&lt;property id=&quot;20300&quot; value=&quot;Slide 65 - &amp;quot;Zip Code and Census Block Areas  &amp;quot;&quot;/&gt;&lt;property id=&quot;20307&quot; value=&quot;351&quot;/&gt;&lt;/object&gt;&lt;object type=&quot;3&quot; unique_id=&quot;10516&quot;&gt;&lt;property id=&quot;20148&quot; value=&quot;5&quot;/&gt;&lt;property id=&quot;20300&quot; value=&quot;Slide 66 - &amp;quot;Refined Zip Code &amp;quot;&quot;/&gt;&lt;property id=&quot;20307&quot; value=&quot;352&quot;/&gt;&lt;/object&gt;&lt;object type=&quot;3&quot; unique_id=&quot;10517&quot;&gt;&lt;property id=&quot;20148&quot; value=&quot;5&quot;/&gt;&lt;property id=&quot;20300&quot; value=&quot;Slide 67 - &amp;quot;Cost-savings to WVDRS&amp;quot;&quot;/&gt;&lt;property id=&quot;20307&quot; value=&quot;353&quot;/&gt;&lt;/object&gt;&lt;object type=&quot;3&quot; unique_id=&quot;10518&quot;&gt;&lt;property id=&quot;20148&quot; value=&quot;5&quot;/&gt;&lt;property id=&quot;20300&quot; value=&quot;Slide 68 - &amp;quot;Leading Results from Applying GIS&amp;quot;&quot;/&gt;&lt;property id=&quot;20307&quot; value=&quot;354&quot;/&gt;&lt;/object&gt;&lt;object type=&quot;3&quot; unique_id=&quot;10519&quot;&gt;&lt;property id=&quot;20148&quot; value=&quot;5&quot;/&gt;&lt;property id=&quot;20300&quot; value=&quot;Slide 69 - &amp;quot;Additional Applications of GIS&amp;quot;&quot;/&gt;&lt;property id=&quot;20307&quot; value=&quot;355&quot;/&gt;&lt;/object&gt;&lt;object type=&quot;3&quot; unique_id=&quot;10520&quot;&gt;&lt;property id=&quot;20148&quot; value=&quot;5&quot;/&gt;&lt;property id=&quot;20300&quot; value=&quot;Slide 70&quot;/&gt;&lt;property id=&quot;20307&quot; value=&quot;281&quot;/&gt;&lt;/object&gt;&lt;object type=&quot;3&quot; unique_id=&quot;10521&quot;&gt;&lt;property id=&quot;20148&quot; value=&quot;5&quot;/&gt;&lt;property id=&quot;20300&quot; value=&quot;Slide 71&quot;/&gt;&lt;property id=&quot;20307&quot; value=&quot;275&quot;/&gt;&lt;/object&gt;&lt;object type=&quot;3&quot; unique_id=&quot;10522&quot;&gt;&lt;property id=&quot;20148&quot; value=&quot;5&quot;/&gt;&lt;property id=&quot;20300&quot; value=&quot;Slide 72&quot;/&gt;&lt;property id=&quot;20307&quot; value=&quot;304&quot;/&gt;&lt;/object&gt;&lt;object type=&quot;3&quot; unique_id=&quot;10523&quot;&gt;&lt;property id=&quot;20148&quot; value=&quot;5&quot;/&gt;&lt;property id=&quot;20300&quot; value=&quot;Slide 73 - &amp;quot;     Disability.WorkforceGPS.org –  “Let’s keep the Discussion Going”&amp;quot;&quot;/&gt;&lt;property id=&quot;20307&quot; value=&quot;393&quot;/&gt;&lt;/object&gt;&lt;object type=&quot;3&quot; unique_id=&quot;10524&quot;&gt;&lt;property id=&quot;20148&quot; value=&quot;5&quot;/&gt;&lt;property id=&quot;20300&quot; value=&quot;Slide 74&quot;/&gt;&lt;property id=&quot;20307&quot; value=&quot;282&quot;/&gt;&lt;/object&gt;&lt;/object&gt;&lt;object type=&quot;8&quot; unique_id=&quot;10600&quot;&gt;&lt;/object&gt;&lt;/object&gt;&lt;/database&gt;"/>
  <p:tag name="MMPROD_NEXTUNIQUEID" val="10009"/>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7ECA4697952647996E3DCC2F1F08AE" ma:contentTypeVersion="0" ma:contentTypeDescription="Create a new document." ma:contentTypeScope="" ma:versionID="f2c62b2e7a6d721f16ce36fba2ae524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9D6581-FF20-4325-BA6A-D76F7645C343}">
  <ds:schemaRefs>
    <ds:schemaRef ds:uri="http://schemas.microsoft.com/sharepoint/v3/contenttype/forms"/>
  </ds:schemaRefs>
</ds:datastoreItem>
</file>

<file path=customXml/itemProps2.xml><?xml version="1.0" encoding="utf-8"?>
<ds:datastoreItem xmlns:ds="http://schemas.openxmlformats.org/officeDocument/2006/customXml" ds:itemID="{A917E154-514E-4C5D-93EA-A1288BAA4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7CF015E-6999-426A-BC7D-409AC2FCC98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5332</TotalTime>
  <Words>2323</Words>
  <Application>Microsoft Office PowerPoint</Application>
  <PresentationFormat>On-screen Show (4:3)</PresentationFormat>
  <Paragraphs>480</Paragraphs>
  <Slides>74</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74</vt:i4>
      </vt:variant>
    </vt:vector>
  </HeadingPairs>
  <TitlesOfParts>
    <vt:vector size="85" baseType="lpstr">
      <vt:lpstr>Arial</vt:lpstr>
      <vt:lpstr>Calibri</vt:lpstr>
      <vt:lpstr>Impact</vt:lpstr>
      <vt:lpstr>Palatino LT W01 Light Italic</vt:lpstr>
      <vt:lpstr>Times New Roman</vt:lpstr>
      <vt:lpstr>Webdings</vt:lpstr>
      <vt:lpstr>Wingdings</vt:lpstr>
      <vt:lpstr>Wingdings 2</vt:lpstr>
      <vt:lpstr>Wingdings 3</vt:lpstr>
      <vt:lpstr>Standard Slides</vt:lpstr>
      <vt:lpstr>Interactive Slides</vt:lpstr>
      <vt:lpstr>Understanding and Applying Disability Data</vt:lpstr>
      <vt:lpstr>PowerPoint Presentation</vt:lpstr>
      <vt:lpstr>PowerPoint Presentation</vt:lpstr>
      <vt:lpstr>PowerPoint Presentation</vt:lpstr>
      <vt:lpstr>PowerPoint Presentation</vt:lpstr>
      <vt:lpstr>Part I:  Understanding Disability Statistics and Data</vt:lpstr>
      <vt:lpstr> National, State, and County-Level  Disability Data</vt:lpstr>
      <vt:lpstr>Background – University of New Hampshire </vt:lpstr>
      <vt:lpstr>Disability Survey Data Tools</vt:lpstr>
      <vt:lpstr> National-Level Disability Data Overview</vt:lpstr>
      <vt:lpstr>People with Disabilities Living in the Community as Percentage of U.S. Working-age Population, 2016 </vt:lpstr>
      <vt:lpstr>Employment among Working-age Persons with Disabilities by Gender, 2016</vt:lpstr>
      <vt:lpstr>Percentage of Persons Aged 25 and Older with Different Levels of Educational Attainment by Disability Status, U.S., 2016 </vt:lpstr>
      <vt:lpstr>Historical Trend of Percent of Working-Age  Persons Employed in the U.S.</vt:lpstr>
      <vt:lpstr>Employment-to-Population Ratio</vt:lpstr>
      <vt:lpstr> State-Level Disability Data Overview</vt:lpstr>
      <vt:lpstr>Percent of Working-age Persons with Disabilities Employed by State, 2016</vt:lpstr>
      <vt:lpstr>Percent of Working-age Persons without  Disabilities Employed by State, 2016</vt:lpstr>
      <vt:lpstr>Gap of Percent Employed Among People with and without Disabilities by State, 2016</vt:lpstr>
      <vt:lpstr>State Median Earnings, Ages 16 and Over with Disability  </vt:lpstr>
      <vt:lpstr> County-Level Disability Data Overview</vt:lpstr>
      <vt:lpstr>New Developments in Disability Tracking at the County Level</vt:lpstr>
      <vt:lpstr>County-Level Data - Disability Tracking Overview</vt:lpstr>
      <vt:lpstr>          State of Maine - County-Level Drill Down Example</vt:lpstr>
      <vt:lpstr>PowerPoint Presentation</vt:lpstr>
      <vt:lpstr>Disability Type Trends</vt:lpstr>
      <vt:lpstr>Background – Cornell University</vt:lpstr>
      <vt:lpstr>Background – Cornell University</vt:lpstr>
      <vt:lpstr>YTI Disability Statistics</vt:lpstr>
      <vt:lpstr> Defining Disability Types</vt:lpstr>
      <vt:lpstr>Defining Disability in the ACS</vt:lpstr>
      <vt:lpstr> Breaking Down Disability: by Type and Age</vt:lpstr>
      <vt:lpstr>Prevalence Rate by Type of Disability  (Ages 21-64)</vt:lpstr>
      <vt:lpstr>Prevalence Rate by Age </vt:lpstr>
      <vt:lpstr>Prevalence Rates by Type &amp; Age </vt:lpstr>
      <vt:lpstr>Veterans with a Service-Connected Disability* (Civilian Vets ages 21 to 64) </vt:lpstr>
      <vt:lpstr> Do Economic Outcomes Differ by Disability Type?</vt:lpstr>
      <vt:lpstr>Employment Rates by Disability Type  (Ages 21-64)</vt:lpstr>
      <vt:lpstr>Full-Time/Full-Year Employment Rates by Disability Type  (Ages 21-64)</vt:lpstr>
      <vt:lpstr>Full-Time/Full-Year Employment Median Earnings by Disability Type  (Ages 21-64)</vt:lpstr>
      <vt:lpstr>Poverty Rates by Disability Type  (Ages 21-64)</vt:lpstr>
      <vt:lpstr>Poverty Rate: 2008-2016 (Ages 21-64)</vt:lpstr>
      <vt:lpstr>PowerPoint Presentation</vt:lpstr>
      <vt:lpstr>Which state has the lowest prevalence of disability among the working age population according to the 2016 ACS? (Choose 2)</vt:lpstr>
      <vt:lpstr>Which state has the lowest prevalence of disability among the working age population according to the 2016 ACS? </vt:lpstr>
      <vt:lpstr>Part II:  Applying Disability Data </vt:lpstr>
      <vt:lpstr>Disability Data Matters!</vt:lpstr>
      <vt:lpstr>Background - CIDNY</vt:lpstr>
      <vt:lpstr>A Common Focus with the American Job Center Network</vt:lpstr>
      <vt:lpstr>Tracking Key Indicators</vt:lpstr>
      <vt:lpstr>Education – New York City (NYC)</vt:lpstr>
      <vt:lpstr>Employment Rate – New York City (NYC)</vt:lpstr>
      <vt:lpstr>Employment Rate –  Applying Visuals to Compare</vt:lpstr>
      <vt:lpstr>Income and Poverty – New York City (NYC)</vt:lpstr>
      <vt:lpstr>Poverty Gap in the Bronx Borough– Applying Visuals</vt:lpstr>
      <vt:lpstr>Applying the Data to Increase Awareness and Advocate</vt:lpstr>
      <vt:lpstr>Applying the Data to Increase Awareness and Advocate</vt:lpstr>
      <vt:lpstr>Using Disability Data and Geographic Information Systems to Identify Potentially Underserved Areas</vt:lpstr>
      <vt:lpstr>Background- West Virginia Division of Rehabilitation Services (WVDRS)</vt:lpstr>
      <vt:lpstr>Comprehensive Statewide Needs Assessment (CSNA)</vt:lpstr>
      <vt:lpstr>Demographics – West Virginia</vt:lpstr>
      <vt:lpstr>Geographic Information Systems (GIS) and Disability Data</vt:lpstr>
      <vt:lpstr>Using GIS to Conduct Effective and Efficient Minority Outreach</vt:lpstr>
      <vt:lpstr>West Virginia Zip Codes with Client and Population Data </vt:lpstr>
      <vt:lpstr>Zip Code and Census Block Areas  </vt:lpstr>
      <vt:lpstr>Refined Zip Code </vt:lpstr>
      <vt:lpstr>Cost-savings to WVDRS</vt:lpstr>
      <vt:lpstr>Leading Results from Applying GIS</vt:lpstr>
      <vt:lpstr>Additional Applications of GIS</vt:lpstr>
      <vt:lpstr>PowerPoint Presentation</vt:lpstr>
      <vt:lpstr>PowerPoint Presentation</vt:lpstr>
      <vt:lpstr>PowerPoint Presentation</vt:lpstr>
      <vt:lpstr>     Disability.WorkforceGPS.org –  “Let’s keep the Discussion Going”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Jonathan Vehlow</cp:lastModifiedBy>
  <cp:revision>328</cp:revision>
  <cp:lastPrinted>2018-05-07T15:33:29Z</cp:lastPrinted>
  <dcterms:created xsi:type="dcterms:W3CDTF">2017-06-21T17:13:53Z</dcterms:created>
  <dcterms:modified xsi:type="dcterms:W3CDTF">2018-05-22T20:33:39Z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0x010100727ECA4697952647996E3DCC2F1F08AE</vt:lpwstr>
  </property>
</Properties>
</file>