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70"/>
  </p:notesMasterIdLst>
  <p:sldIdLst>
    <p:sldId id="287" r:id="rId6"/>
    <p:sldId id="280" r:id="rId7"/>
    <p:sldId id="345" r:id="rId8"/>
    <p:sldId id="286" r:id="rId9"/>
    <p:sldId id="312" r:id="rId10"/>
    <p:sldId id="344" r:id="rId11"/>
    <p:sldId id="308" r:id="rId12"/>
    <p:sldId id="379" r:id="rId13"/>
    <p:sldId id="380" r:id="rId14"/>
    <p:sldId id="381" r:id="rId15"/>
    <p:sldId id="382" r:id="rId16"/>
    <p:sldId id="383" r:id="rId17"/>
    <p:sldId id="309" r:id="rId18"/>
    <p:sldId id="384" r:id="rId19"/>
    <p:sldId id="386" r:id="rId20"/>
    <p:sldId id="387" r:id="rId21"/>
    <p:sldId id="388" r:id="rId22"/>
    <p:sldId id="389" r:id="rId23"/>
    <p:sldId id="390" r:id="rId24"/>
    <p:sldId id="391" r:id="rId25"/>
    <p:sldId id="392" r:id="rId26"/>
    <p:sldId id="393" r:id="rId27"/>
    <p:sldId id="394" r:id="rId28"/>
    <p:sldId id="395" r:id="rId29"/>
    <p:sldId id="310" r:id="rId30"/>
    <p:sldId id="396" r:id="rId31"/>
    <p:sldId id="400" r:id="rId32"/>
    <p:sldId id="397" r:id="rId33"/>
    <p:sldId id="401" r:id="rId34"/>
    <p:sldId id="399" r:id="rId35"/>
    <p:sldId id="311" r:id="rId36"/>
    <p:sldId id="346"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273" r:id="rId55"/>
    <p:sldId id="259" r:id="rId56"/>
    <p:sldId id="313" r:id="rId57"/>
    <p:sldId id="331" r:id="rId58"/>
    <p:sldId id="376" r:id="rId59"/>
    <p:sldId id="377" r:id="rId60"/>
    <p:sldId id="378" r:id="rId61"/>
    <p:sldId id="343" r:id="rId62"/>
    <p:sldId id="284" r:id="rId63"/>
    <p:sldId id="332" r:id="rId64"/>
    <p:sldId id="281" r:id="rId65"/>
    <p:sldId id="275" r:id="rId66"/>
    <p:sldId id="290" r:id="rId67"/>
    <p:sldId id="365" r:id="rId68"/>
    <p:sldId id="282" r:id="rId69"/>
  </p:sldIdLst>
  <p:sldSz cx="9144000" cy="6858000" type="screen4x3"/>
  <p:notesSz cx="6858000" cy="9144000"/>
  <p:custDataLst>
    <p:tags r:id="rId7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banez, Laura - ETA" initials="IL-E" lastIdx="7" clrIdx="0">
    <p:extLst>
      <p:ext uri="{19B8F6BF-5375-455C-9EA6-DF929625EA0E}">
        <p15:presenceInfo xmlns:p15="http://schemas.microsoft.com/office/powerpoint/2012/main" userId="S-1-5-21-2522062978-2635407418-847139880-431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6" autoAdjust="0"/>
    <p:restoredTop sz="63308" autoAdjust="0"/>
  </p:normalViewPr>
  <p:slideViewPr>
    <p:cSldViewPr snapToGrid="0">
      <p:cViewPr varScale="1">
        <p:scale>
          <a:sx n="76" d="100"/>
          <a:sy n="76" d="100"/>
        </p:scale>
        <p:origin x="24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5/31/2018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a:t>
            </a:fld>
            <a:endParaRPr lang="en-US"/>
          </a:p>
        </p:txBody>
      </p:sp>
    </p:spTree>
    <p:extLst>
      <p:ext uri="{BB962C8B-B14F-4D97-AF65-F5344CB8AC3E}">
        <p14:creationId xmlns:p14="http://schemas.microsoft.com/office/powerpoint/2010/main" val="106400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21</a:t>
            </a:fld>
            <a:endParaRPr lang="en-US"/>
          </a:p>
        </p:txBody>
      </p:sp>
    </p:spTree>
    <p:extLst>
      <p:ext uri="{BB962C8B-B14F-4D97-AF65-F5344CB8AC3E}">
        <p14:creationId xmlns:p14="http://schemas.microsoft.com/office/powerpoint/2010/main" val="3491353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22</a:t>
            </a:fld>
            <a:endParaRPr lang="en-US"/>
          </a:p>
        </p:txBody>
      </p:sp>
    </p:spTree>
    <p:extLst>
      <p:ext uri="{BB962C8B-B14F-4D97-AF65-F5344CB8AC3E}">
        <p14:creationId xmlns:p14="http://schemas.microsoft.com/office/powerpoint/2010/main" val="331896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23</a:t>
            </a:fld>
            <a:endParaRPr lang="en-US"/>
          </a:p>
        </p:txBody>
      </p:sp>
    </p:spTree>
    <p:extLst>
      <p:ext uri="{BB962C8B-B14F-4D97-AF65-F5344CB8AC3E}">
        <p14:creationId xmlns:p14="http://schemas.microsoft.com/office/powerpoint/2010/main" val="119537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24</a:t>
            </a:fld>
            <a:endParaRPr lang="en-US"/>
          </a:p>
        </p:txBody>
      </p:sp>
    </p:spTree>
    <p:extLst>
      <p:ext uri="{BB962C8B-B14F-4D97-AF65-F5344CB8AC3E}">
        <p14:creationId xmlns:p14="http://schemas.microsoft.com/office/powerpoint/2010/main" val="2652883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25</a:t>
            </a:fld>
            <a:endParaRPr lang="en-US"/>
          </a:p>
        </p:txBody>
      </p:sp>
    </p:spTree>
    <p:extLst>
      <p:ext uri="{BB962C8B-B14F-4D97-AF65-F5344CB8AC3E}">
        <p14:creationId xmlns:p14="http://schemas.microsoft.com/office/powerpoint/2010/main" val="4229515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a:p>
        </p:txBody>
      </p:sp>
    </p:spTree>
    <p:extLst>
      <p:ext uri="{BB962C8B-B14F-4D97-AF65-F5344CB8AC3E}">
        <p14:creationId xmlns:p14="http://schemas.microsoft.com/office/powerpoint/2010/main" val="2417648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27</a:t>
            </a:fld>
            <a:endParaRPr lang="en-US"/>
          </a:p>
        </p:txBody>
      </p:sp>
    </p:spTree>
    <p:extLst>
      <p:ext uri="{BB962C8B-B14F-4D97-AF65-F5344CB8AC3E}">
        <p14:creationId xmlns:p14="http://schemas.microsoft.com/office/powerpoint/2010/main" val="3830604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Photo source: https://www.nasa.gov/jpl/multimedia/california-drought-20140225/#.Ww3xdWgvzcs</a:t>
            </a:r>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28</a:t>
            </a:fld>
            <a:endParaRPr lang="en-US"/>
          </a:p>
        </p:txBody>
      </p:sp>
    </p:spTree>
    <p:extLst>
      <p:ext uri="{BB962C8B-B14F-4D97-AF65-F5344CB8AC3E}">
        <p14:creationId xmlns:p14="http://schemas.microsoft.com/office/powerpoint/2010/main" val="2181289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29</a:t>
            </a:fld>
            <a:endParaRPr lang="en-US"/>
          </a:p>
        </p:txBody>
      </p:sp>
    </p:spTree>
    <p:extLst>
      <p:ext uri="{BB962C8B-B14F-4D97-AF65-F5344CB8AC3E}">
        <p14:creationId xmlns:p14="http://schemas.microsoft.com/office/powerpoint/2010/main" val="821371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30</a:t>
            </a:fld>
            <a:endParaRPr lang="en-US"/>
          </a:p>
        </p:txBody>
      </p:sp>
    </p:spTree>
    <p:extLst>
      <p:ext uri="{BB962C8B-B14F-4D97-AF65-F5344CB8AC3E}">
        <p14:creationId xmlns:p14="http://schemas.microsoft.com/office/powerpoint/2010/main" val="29396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a:p>
        </p:txBody>
      </p:sp>
    </p:spTree>
    <p:extLst>
      <p:ext uri="{BB962C8B-B14F-4D97-AF65-F5344CB8AC3E}">
        <p14:creationId xmlns:p14="http://schemas.microsoft.com/office/powerpoint/2010/main" val="2262022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your network comprised of these organizations. </a:t>
            </a:r>
          </a:p>
        </p:txBody>
      </p:sp>
      <p:sp>
        <p:nvSpPr>
          <p:cNvPr id="4" name="Slide Number Placeholder 3"/>
          <p:cNvSpPr>
            <a:spLocks noGrp="1"/>
          </p:cNvSpPr>
          <p:nvPr>
            <p:ph type="sldNum" sz="quarter" idx="10"/>
          </p:nvPr>
        </p:nvSpPr>
        <p:spPr/>
        <p:txBody>
          <a:bodyPr/>
          <a:lstStyle/>
          <a:p>
            <a:fld id="{0DB0D2C8-4E9D-4ABA-936B-5E500A1B423B}" type="slidenum">
              <a:rPr lang="en-US" smtClean="0"/>
              <a:t>51</a:t>
            </a:fld>
            <a:endParaRPr lang="en-US"/>
          </a:p>
        </p:txBody>
      </p:sp>
    </p:spTree>
    <p:extLst>
      <p:ext uri="{BB962C8B-B14F-4D97-AF65-F5344CB8AC3E}">
        <p14:creationId xmlns:p14="http://schemas.microsoft.com/office/powerpoint/2010/main" val="4166466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identifying who the POCs</a:t>
            </a:r>
            <a:r>
              <a:rPr lang="en-US" baseline="0" dirty="0"/>
              <a:t> should be in each organization, organize presentations.  This will give you an opportunity to learn how the partner organization works and it will give them an opportunity to learn about what you do and how you do it.  It will also give you an opportunity to identify the unique needs of farmworkers.  Then, both organizations can work together to create a plan to ensure farmworkers are served during a disaster. </a:t>
            </a: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52</a:t>
            </a:fld>
            <a:endParaRPr lang="en-US"/>
          </a:p>
        </p:txBody>
      </p:sp>
    </p:spTree>
    <p:extLst>
      <p:ext uri="{BB962C8B-B14F-4D97-AF65-F5344CB8AC3E}">
        <p14:creationId xmlns:p14="http://schemas.microsoft.com/office/powerpoint/2010/main" val="1854303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53</a:t>
            </a:fld>
            <a:endParaRPr lang="en-US"/>
          </a:p>
        </p:txBody>
      </p:sp>
    </p:spTree>
    <p:extLst>
      <p:ext uri="{BB962C8B-B14F-4D97-AF65-F5344CB8AC3E}">
        <p14:creationId xmlns:p14="http://schemas.microsoft.com/office/powerpoint/2010/main" val="1877014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54</a:t>
            </a:fld>
            <a:endParaRPr lang="en-US"/>
          </a:p>
        </p:txBody>
      </p:sp>
    </p:spTree>
    <p:extLst>
      <p:ext uri="{BB962C8B-B14F-4D97-AF65-F5344CB8AC3E}">
        <p14:creationId xmlns:p14="http://schemas.microsoft.com/office/powerpoint/2010/main" val="2475746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55</a:t>
            </a:fld>
            <a:endParaRPr lang="en-US"/>
          </a:p>
        </p:txBody>
      </p:sp>
    </p:spTree>
    <p:extLst>
      <p:ext uri="{BB962C8B-B14F-4D97-AF65-F5344CB8AC3E}">
        <p14:creationId xmlns:p14="http://schemas.microsoft.com/office/powerpoint/2010/main" val="2852994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56</a:t>
            </a:fld>
            <a:endParaRPr lang="en-US"/>
          </a:p>
        </p:txBody>
      </p:sp>
    </p:spTree>
    <p:extLst>
      <p:ext uri="{BB962C8B-B14F-4D97-AF65-F5344CB8AC3E}">
        <p14:creationId xmlns:p14="http://schemas.microsoft.com/office/powerpoint/2010/main" val="2776296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57</a:t>
            </a:fld>
            <a:endParaRPr lang="en-US"/>
          </a:p>
        </p:txBody>
      </p:sp>
    </p:spTree>
    <p:extLst>
      <p:ext uri="{BB962C8B-B14F-4D97-AF65-F5344CB8AC3E}">
        <p14:creationId xmlns:p14="http://schemas.microsoft.com/office/powerpoint/2010/main" val="92541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Today’s discussion topics include learning about Florida’s preparedness and response action plans to respond to Hurricane Irma; understand the impact of Hurricane Irma on agricultural employers and MSFW families and present lessons learned in the aftermath of Hurricane Irma. </a:t>
            </a:r>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a:p>
        </p:txBody>
      </p:sp>
    </p:spTree>
    <p:extLst>
      <p:ext uri="{BB962C8B-B14F-4D97-AF65-F5344CB8AC3E}">
        <p14:creationId xmlns:p14="http://schemas.microsoft.com/office/powerpoint/2010/main" val="734185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DB0D2C8-4E9D-4ABA-936B-5E500A1B423B}" type="slidenum">
              <a:rPr lang="en-US" smtClean="0"/>
              <a:t>9</a:t>
            </a:fld>
            <a:endParaRPr lang="en-US"/>
          </a:p>
        </p:txBody>
      </p:sp>
    </p:spTree>
    <p:extLst>
      <p:ext uri="{BB962C8B-B14F-4D97-AF65-F5344CB8AC3E}">
        <p14:creationId xmlns:p14="http://schemas.microsoft.com/office/powerpoint/2010/main" val="66754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DB0D2C8-4E9D-4ABA-936B-5E500A1B423B}" type="slidenum">
              <a:rPr lang="en-US" smtClean="0"/>
              <a:t>10</a:t>
            </a:fld>
            <a:endParaRPr lang="en-US"/>
          </a:p>
        </p:txBody>
      </p:sp>
    </p:spTree>
    <p:extLst>
      <p:ext uri="{BB962C8B-B14F-4D97-AF65-F5344CB8AC3E}">
        <p14:creationId xmlns:p14="http://schemas.microsoft.com/office/powerpoint/2010/main" val="223428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11</a:t>
            </a:fld>
            <a:endParaRPr lang="en-US"/>
          </a:p>
        </p:txBody>
      </p:sp>
    </p:spTree>
    <p:extLst>
      <p:ext uri="{BB962C8B-B14F-4D97-AF65-F5344CB8AC3E}">
        <p14:creationId xmlns:p14="http://schemas.microsoft.com/office/powerpoint/2010/main" val="276416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a:p>
        </p:txBody>
      </p:sp>
    </p:spTree>
    <p:extLst>
      <p:ext uri="{BB962C8B-B14F-4D97-AF65-F5344CB8AC3E}">
        <p14:creationId xmlns:p14="http://schemas.microsoft.com/office/powerpoint/2010/main" val="11530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https://www.perfectdailygrind.com/2017/11/la-industria-de-cafe-de-puerto-rico-despues-de-huracan-maria/</a:t>
            </a:r>
          </a:p>
          <a:p>
            <a:r>
              <a:rPr lang="en-US" dirty="0"/>
              <a:t>http://futuroverde.org/2017/10/03/el-sector-agricola-de-puerto-rico-fue-diezmado-por-el-huracan-maria/</a:t>
            </a:r>
          </a:p>
          <a:p>
            <a:r>
              <a:rPr lang="en-US" dirty="0"/>
              <a:t>http://desdelaeea.eea.uprm.edu/2018/04/17/impacto-del-huracan-maria-en-la-agricultura-de-puerto-rico/</a:t>
            </a:r>
          </a:p>
          <a:p>
            <a:r>
              <a:rPr lang="en-US" dirty="0"/>
              <a:t>https://www.nytimes.com/es/2017/09/25/la-agricultura-de-puerto-rico-esta-diezmada-por-maria/</a:t>
            </a:r>
          </a:p>
          <a:p>
            <a:r>
              <a:rPr lang="en-US" dirty="0"/>
              <a:t>https://www.elnuevodia.com/noticias/locales/nota/losestragosdemariaenelsectoragricoladepuertorico-2361616/</a:t>
            </a:r>
          </a:p>
          <a:p>
            <a:r>
              <a:rPr lang="en-US" dirty="0"/>
              <a:t>https://www.nytimes.com/2017/09/24/us/puerto-rico-hurricane-maria-agriculture-.html</a:t>
            </a:r>
          </a:p>
          <a:p>
            <a:r>
              <a:rPr lang="en-US" dirty="0"/>
              <a:t>https://news.nationalgeographic.com/2017/11/puerto-rico-agriculture-destruction-resilience-hurricane-maria/</a:t>
            </a:r>
          </a:p>
          <a:p>
            <a:r>
              <a:rPr lang="en-US" dirty="0"/>
              <a:t>https://www.huffingtonpost.com/entry/puerto-rico-farmers-road-to-recovery-post-hurricane-maria_us_5a0f4bd9e4b0e97dffed381d</a:t>
            </a:r>
          </a:p>
          <a:p>
            <a:r>
              <a:rPr lang="en-US" dirty="0"/>
              <a:t>https://www.eater.com/2017/10/11/16434030/puerto-rico-hurricane-maria-coffee-farms-destroyed-how-to-help</a:t>
            </a:r>
          </a:p>
          <a:p>
            <a:r>
              <a:rPr lang="en-US" dirty="0"/>
              <a:t>https://tapasandtravels.com/2018/02/23/the-history-of-puerto-rican-coffee-and-the-effects-on-the-crops-after-the-hurricane-season-of-2017/</a:t>
            </a:r>
          </a:p>
          <a:p>
            <a:r>
              <a:rPr lang="en-US" dirty="0"/>
              <a:t>https://www.usatoday.com/story/news/world/2017/10/07/puerto-ricos-farmers-face-near-total-loss-hurricane-maria/736372001/</a:t>
            </a:r>
          </a:p>
          <a:p>
            <a:r>
              <a:rPr lang="en-US" dirty="0"/>
              <a:t>http://www.businessinsider.com/photos-hurricane-maria-puerto-rico-farms-damage-caribbean-2017-9#the-recovery-will-be-long-but-flores-puerto-ricos-agriculture-secretary-told-the-times-there-could-be-an-opportunity-to-make-the-rebuilt-farms-more-sustainable-and-efficient-13</a:t>
            </a:r>
          </a:p>
          <a:p>
            <a:r>
              <a:rPr lang="en-US" dirty="0"/>
              <a:t>http://wlrn.org/post/was-beautiful-place-puerto-ricos-coffee-farms-devastated-maria</a:t>
            </a:r>
          </a:p>
          <a:p>
            <a:r>
              <a:rPr lang="en-US" dirty="0"/>
              <a:t>http://www.myrecipes.com/extracrispy/hurricane-maria-puerto-rico-coffee</a:t>
            </a:r>
          </a:p>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a:p>
        </p:txBody>
      </p:sp>
    </p:spTree>
    <p:extLst>
      <p:ext uri="{BB962C8B-B14F-4D97-AF65-F5344CB8AC3E}">
        <p14:creationId xmlns:p14="http://schemas.microsoft.com/office/powerpoint/2010/main" val="2837267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a:p>
        </p:txBody>
      </p:sp>
    </p:spTree>
    <p:extLst>
      <p:ext uri="{BB962C8B-B14F-4D97-AF65-F5344CB8AC3E}">
        <p14:creationId xmlns:p14="http://schemas.microsoft.com/office/powerpoint/2010/main" val="1406468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E194E54-2BA4-4422-8082-634C8AD70738}" type="datetimeFigureOut">
              <a:rPr lang="en-US" smtClean="0"/>
              <a:t>5/31/2018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ABDC8CD-A27D-4325-9BE6-9639284AEA9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497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2.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5" r:id="rId22"/>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hyperlink" Target="https://www.careeronestop.org/LocalHelp/service-locator.aspx"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4.emf"/><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5.e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6.emf"/><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osha.gov/SLTC/emergencypreparedness/gettingstarted_role.html" TargetMode="External"/><Relationship Id="rId2" Type="http://schemas.openxmlformats.org/officeDocument/2006/relationships/hyperlink" Target="https://www.fema.gov/media-library/assets/documents/89518" TargetMode="External"/><Relationship Id="rId1" Type="http://schemas.openxmlformats.org/officeDocument/2006/relationships/slideLayout" Target="../slideLayouts/slideLayout18.xml"/><Relationship Id="rId4" Type="http://schemas.openxmlformats.org/officeDocument/2006/relationships/hyperlink" Target="https://emergency.cdc.gov/epic/"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ready.gov/business/implementation/emergency" TargetMode="External"/><Relationship Id="rId2" Type="http://schemas.openxmlformats.org/officeDocument/2006/relationships/hyperlink" Target="https://www.cdc.gov/niosh/index.htm"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t>May 31, 2018</a:t>
            </a:fld>
            <a:endParaRPr lang="en-US"/>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a:xfrm>
            <a:off x="0" y="1921433"/>
            <a:ext cx="9144000" cy="2387600"/>
          </a:xfrm>
        </p:spPr>
        <p:txBody>
          <a:bodyPr>
            <a:normAutofit fontScale="90000"/>
          </a:bodyPr>
          <a:lstStyle/>
          <a:p>
            <a:r>
              <a:rPr lang="en-US" dirty="0"/>
              <a:t>Disaster Preparedness and Response: Serving Farmworkers</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a:xfrm>
            <a:off x="3659543" y="4425121"/>
            <a:ext cx="5299729" cy="1392508"/>
          </a:xfrm>
        </p:spPr>
        <p:txBody>
          <a:bodyPr/>
          <a:lstStyle/>
          <a:p>
            <a:r>
              <a:rPr lang="en-US" dirty="0"/>
              <a:t>Part II: Partnerships and Resources</a:t>
            </a:r>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Hurricane Impacts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dirty="0"/>
              <a:t>Agricultural Businesses</a:t>
            </a:r>
          </a:p>
          <a:p>
            <a:endParaRPr lang="en-US" dirty="0"/>
          </a:p>
          <a:p>
            <a:r>
              <a:rPr lang="en-US" dirty="0"/>
              <a:t>MSFWs</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10</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spTree>
    <p:extLst>
      <p:ext uri="{BB962C8B-B14F-4D97-AF65-F5344CB8AC3E}">
        <p14:creationId xmlns:p14="http://schemas.microsoft.com/office/powerpoint/2010/main" val="381034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5325" y="4146115"/>
            <a:ext cx="3651123" cy="2047397"/>
          </a:xfrm>
        </p:spPr>
      </p:pic>
      <p:sp>
        <p:nvSpPr>
          <p:cNvPr id="5" name="Slide Number Placeholder 4"/>
          <p:cNvSpPr>
            <a:spLocks noGrp="1"/>
          </p:cNvSpPr>
          <p:nvPr>
            <p:ph type="sldNum" sz="quarter" idx="10"/>
          </p:nvPr>
        </p:nvSpPr>
        <p:spPr/>
        <p:txBody>
          <a:bodyPr/>
          <a:lstStyle/>
          <a:p>
            <a:fld id="{706D636C-90A3-4979-BA37-BAB384B22101}" type="slidenum">
              <a:rPr lang="en-US" smtClean="0"/>
              <a:pPr/>
              <a:t>11</a:t>
            </a:fld>
            <a:endParaRPr lang="en-US"/>
          </a:p>
        </p:txBody>
      </p:sp>
      <p:pic>
        <p:nvPicPr>
          <p:cNvPr id="9"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95325" y="1825626"/>
            <a:ext cx="3651123" cy="2145125"/>
          </a:xfrm>
        </p:spPr>
      </p:pic>
      <p:sp>
        <p:nvSpPr>
          <p:cNvPr id="8" name="Title 4">
            <a:extLst>
              <a:ext uri="{FF2B5EF4-FFF2-40B4-BE49-F238E27FC236}">
                <a16:creationId xmlns:a16="http://schemas.microsoft.com/office/drawing/2014/main" id="{6C085AAA-E8AA-4849-9D3F-0F383A1C13C1}"/>
              </a:ext>
            </a:extLst>
          </p:cNvPr>
          <p:cNvSpPr>
            <a:spLocks noGrp="1"/>
          </p:cNvSpPr>
          <p:nvPr>
            <p:ph type="title"/>
          </p:nvPr>
        </p:nvSpPr>
        <p:spPr>
          <a:xfrm>
            <a:off x="695325" y="452808"/>
            <a:ext cx="7110730" cy="1051560"/>
          </a:xfrm>
        </p:spPr>
        <p:txBody>
          <a:bodyPr/>
          <a:lstStyle/>
          <a:p>
            <a:r>
              <a:rPr lang="en-US" dirty="0"/>
              <a:t>Hurricane Impacts (Continued)</a:t>
            </a:r>
          </a:p>
        </p:txBody>
      </p:sp>
      <p:pic>
        <p:nvPicPr>
          <p:cNvPr id="6" name="Content Placeholder 10">
            <a:extLst>
              <a:ext uri="{FF2B5EF4-FFF2-40B4-BE49-F238E27FC236}">
                <a16:creationId xmlns:a16="http://schemas.microsoft.com/office/drawing/2014/main" id="{CA8E657C-3213-4C59-8421-A0A49F3C6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5695" y="1825626"/>
            <a:ext cx="3749675" cy="2145125"/>
          </a:xfrm>
          <a:prstGeom prst="rect">
            <a:avLst/>
          </a:prstGeom>
        </p:spPr>
      </p:pic>
      <p:pic>
        <p:nvPicPr>
          <p:cNvPr id="10" name="Content Placeholder 8">
            <a:extLst>
              <a:ext uri="{FF2B5EF4-FFF2-40B4-BE49-F238E27FC236}">
                <a16:creationId xmlns:a16="http://schemas.microsoft.com/office/drawing/2014/main" id="{F8107C5C-7218-4D6E-A8E9-46E4F9531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5695" y="4146115"/>
            <a:ext cx="3749675" cy="2030848"/>
          </a:xfrm>
          <a:prstGeom prst="rect">
            <a:avLst/>
          </a:prstGeom>
        </p:spPr>
      </p:pic>
    </p:spTree>
    <p:extLst>
      <p:ext uri="{BB962C8B-B14F-4D97-AF65-F5344CB8AC3E}">
        <p14:creationId xmlns:p14="http://schemas.microsoft.com/office/powerpoint/2010/main" val="2924921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Lessons Learned</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dirty="0"/>
              <a:t>Damage to agricultural business impacted outreach ability</a:t>
            </a:r>
          </a:p>
          <a:p>
            <a:r>
              <a:rPr lang="en-US" dirty="0"/>
              <a:t>Anticipation of labor needs of agricultural businesses</a:t>
            </a:r>
          </a:p>
          <a:p>
            <a:r>
              <a:rPr lang="en-US" dirty="0"/>
              <a:t>Opportunities to streamline process for H-2A program emergency filings</a:t>
            </a:r>
          </a:p>
          <a:p>
            <a:r>
              <a:rPr lang="en-US" dirty="0"/>
              <a:t>Earlier coordination with partner organizations</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12</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99550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p:txBody>
          <a:bodyPr/>
          <a:lstStyle/>
          <a:p>
            <a:r>
              <a:rPr lang="en-US" dirty="0"/>
              <a:t>David G. </a:t>
            </a:r>
            <a:r>
              <a:rPr lang="en-US" dirty="0" err="1"/>
              <a:t>Mar</a:t>
            </a:r>
            <a:r>
              <a:rPr lang="en-US" dirty="0" err="1">
                <a:effectLst/>
              </a:rPr>
              <a:t>ín</a:t>
            </a:r>
            <a:endParaRPr lang="en-US" dirty="0"/>
          </a:p>
          <a:p>
            <a:pPr lvl="1"/>
            <a:r>
              <a:rPr lang="en-US" dirty="0"/>
              <a:t>Assistant District Director</a:t>
            </a:r>
          </a:p>
          <a:p>
            <a:pPr lvl="1"/>
            <a:r>
              <a:rPr lang="en-US" sz="1800" i="0" dirty="0">
                <a:solidFill>
                  <a:schemeClr val="tx1"/>
                </a:solidFill>
              </a:rPr>
              <a:t>Wage &amp; Hour Division                US Department of Labor </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13</a:t>
            </a:fld>
            <a:endParaRPr lang="en-US"/>
          </a:p>
        </p:txBody>
      </p:sp>
      <p:pic>
        <p:nvPicPr>
          <p:cNvPr id="5" name="Picture Placeholder 4" descr="A person wearing glasses and looking at the camera&#10;&#10;Description generated with very high confidence">
            <a:extLst>
              <a:ext uri="{FF2B5EF4-FFF2-40B4-BE49-F238E27FC236}">
                <a16:creationId xmlns:a16="http://schemas.microsoft.com/office/drawing/2014/main" id="{7B1ABC1C-B0F8-4E29-B953-6D8258A32C96}"/>
              </a:ext>
            </a:extLst>
          </p:cNvPr>
          <p:cNvPicPr>
            <a:picLocks noGrp="1" noChangeAspect="1"/>
          </p:cNvPicPr>
          <p:nvPr>
            <p:ph type="pic" idx="11"/>
          </p:nvPr>
        </p:nvPicPr>
        <p:blipFill rotWithShape="1">
          <a:blip r:embed="rId2">
            <a:extLst>
              <a:ext uri="{28A0092B-C50C-407E-A947-70E740481C1C}">
                <a14:useLocalDpi xmlns:a14="http://schemas.microsoft.com/office/drawing/2010/main" val="0"/>
              </a:ext>
            </a:extLst>
          </a:blip>
          <a:srcRect l="15263" t="16478" r="-1213" b="9041"/>
          <a:stretch/>
        </p:blipFill>
        <p:spPr>
          <a:xfrm>
            <a:off x="1827005" y="2483661"/>
            <a:ext cx="1573420" cy="1818203"/>
          </a:xfrm>
        </p:spPr>
      </p:pic>
    </p:spTree>
    <p:extLst>
      <p:ext uri="{BB962C8B-B14F-4D97-AF65-F5344CB8AC3E}">
        <p14:creationId xmlns:p14="http://schemas.microsoft.com/office/powerpoint/2010/main" val="396997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a:p>
        </p:txBody>
      </p:sp>
      <p:sp>
        <p:nvSpPr>
          <p:cNvPr id="2" name="Title 1"/>
          <p:cNvSpPr>
            <a:spLocks noGrp="1"/>
          </p:cNvSpPr>
          <p:nvPr>
            <p:ph type="ctrTitle"/>
          </p:nvPr>
        </p:nvSpPr>
        <p:spPr/>
        <p:txBody>
          <a:bodyPr>
            <a:normAutofit/>
          </a:bodyPr>
          <a:lstStyle/>
          <a:p>
            <a:r>
              <a:rPr lang="en-US" dirty="0"/>
              <a:t>Effects of Hurricane Maria on Agriculture</a:t>
            </a:r>
          </a:p>
        </p:txBody>
      </p:sp>
      <p:sp>
        <p:nvSpPr>
          <p:cNvPr id="3" name="Subtitle 2"/>
          <p:cNvSpPr>
            <a:spLocks noGrp="1"/>
          </p:cNvSpPr>
          <p:nvPr>
            <p:ph type="subTitle" idx="1"/>
          </p:nvPr>
        </p:nvSpPr>
        <p:spPr/>
        <p:txBody>
          <a:bodyPr>
            <a:normAutofit lnSpcReduction="10000"/>
          </a:bodyPr>
          <a:lstStyle/>
          <a:p>
            <a:r>
              <a:rPr lang="en-US" dirty="0"/>
              <a:t>U.S. Department of Labor </a:t>
            </a:r>
          </a:p>
          <a:p>
            <a:r>
              <a:rPr lang="en-US" dirty="0"/>
              <a:t>Wage &amp; Hour Division</a:t>
            </a:r>
          </a:p>
          <a:p>
            <a:r>
              <a:rPr lang="en-US" dirty="0"/>
              <a:t>Caribbean District Office </a:t>
            </a:r>
          </a:p>
        </p:txBody>
      </p:sp>
    </p:spTree>
    <p:extLst>
      <p:ext uri="{BB962C8B-B14F-4D97-AF65-F5344CB8AC3E}">
        <p14:creationId xmlns:p14="http://schemas.microsoft.com/office/powerpoint/2010/main" val="2363613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Hurricane Maria Facts</a:t>
            </a:r>
          </a:p>
        </p:txBody>
      </p:sp>
      <p:pic>
        <p:nvPicPr>
          <p:cNvPr id="6" name="Picture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8690" y="2022591"/>
            <a:ext cx="3657600" cy="3880984"/>
          </a:xfrm>
        </p:spPr>
      </p:pic>
      <p:sp>
        <p:nvSpPr>
          <p:cNvPr id="7" name="TextBox 6"/>
          <p:cNvSpPr txBox="1"/>
          <p:nvPr/>
        </p:nvSpPr>
        <p:spPr>
          <a:xfrm>
            <a:off x="4926330" y="2224145"/>
            <a:ext cx="36576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Hurricane </a:t>
            </a:r>
            <a:r>
              <a:rPr lang="en-US" sz="2000" dirty="0" err="1"/>
              <a:t>María</a:t>
            </a:r>
            <a:r>
              <a:rPr lang="en-US" sz="2000" dirty="0"/>
              <a:t> made landfall in Puerto Rico on September 20, 2017 beating the island with winds of up to 155 miles per hour for more than 30 hours.  </a:t>
            </a:r>
          </a:p>
          <a:p>
            <a:endParaRPr lang="en-US" sz="2000" dirty="0"/>
          </a:p>
          <a:p>
            <a:pPr marL="285750" indent="-285750">
              <a:buFont typeface="Arial" panose="020B0604020202020204" pitchFamily="34" charset="0"/>
              <a:buChar char="•"/>
            </a:pPr>
            <a:r>
              <a:rPr lang="en-US" sz="2000" dirty="0"/>
              <a:t>It entered through </a:t>
            </a:r>
            <a:r>
              <a:rPr lang="en-US" sz="2000" dirty="0" err="1"/>
              <a:t>Yabucoa</a:t>
            </a:r>
            <a:r>
              <a:rPr lang="en-US" sz="2000" dirty="0"/>
              <a:t>, PR and exited through the northwest shores. </a:t>
            </a:r>
          </a:p>
        </p:txBody>
      </p:sp>
    </p:spTree>
    <p:extLst>
      <p:ext uri="{BB962C8B-B14F-4D97-AF65-F5344CB8AC3E}">
        <p14:creationId xmlns:p14="http://schemas.microsoft.com/office/powerpoint/2010/main" val="12934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Hurricane Maria Facts</a:t>
            </a:r>
          </a:p>
        </p:txBody>
      </p:sp>
      <p:sp>
        <p:nvSpPr>
          <p:cNvPr id="7" name="TextBox 6"/>
          <p:cNvSpPr txBox="1"/>
          <p:nvPr/>
        </p:nvSpPr>
        <p:spPr>
          <a:xfrm>
            <a:off x="5027930" y="2037100"/>
            <a:ext cx="35560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interior part of the island, where most of the agriculture exists, received between 35 and 40 inches of rain.  </a:t>
            </a:r>
          </a:p>
          <a:p>
            <a:pPr marL="285750" indent="-285750">
              <a:buFont typeface="Arial" panose="020B0604020202020204" pitchFamily="34" charset="0"/>
              <a:buChar char="•"/>
            </a:pPr>
            <a:r>
              <a:rPr lang="en-US" sz="2000" dirty="0"/>
              <a:t>Parts of Puerto Rico received 30 inches of rain in one day, equal to the amount that Houston received over three days during Hurricane Harvey.</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100" y="2006600"/>
            <a:ext cx="3810000" cy="3508375"/>
          </a:xfrm>
        </p:spPr>
      </p:pic>
    </p:spTree>
    <p:extLst>
      <p:ext uri="{BB962C8B-B14F-4D97-AF65-F5344CB8AC3E}">
        <p14:creationId xmlns:p14="http://schemas.microsoft.com/office/powerpoint/2010/main" val="53130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Effects of Hurricane Maria on Agriculture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4900" y="1968500"/>
            <a:ext cx="3124200" cy="3508375"/>
          </a:xfrm>
        </p:spPr>
      </p:pic>
      <p:sp>
        <p:nvSpPr>
          <p:cNvPr id="5" name="TextBox 4"/>
          <p:cNvSpPr txBox="1"/>
          <p:nvPr/>
        </p:nvSpPr>
        <p:spPr>
          <a:xfrm>
            <a:off x="4572000" y="2065988"/>
            <a:ext cx="3826510" cy="3754874"/>
          </a:xfrm>
          <a:prstGeom prst="rect">
            <a:avLst/>
          </a:prstGeom>
          <a:noFill/>
        </p:spPr>
        <p:txBody>
          <a:bodyPr wrap="square" rtlCol="0">
            <a:spAutoFit/>
          </a:bodyPr>
          <a:lstStyle/>
          <a:p>
            <a:pPr marL="285750" indent="-285750">
              <a:buFont typeface="Arial" panose="020B0604020202020204" pitchFamily="34" charset="0"/>
              <a:buChar char="•"/>
            </a:pPr>
            <a:r>
              <a:rPr lang="en-US" sz="2000" dirty="0"/>
              <a:t>100% of farms in Puerto Rico suffered damage by the passing of the Hurricane.  In more than 80% of these farms, the damage was substantial and devastating, wiping out their whole crops.</a:t>
            </a:r>
          </a:p>
          <a:p>
            <a:pPr marL="285750" indent="-285750">
              <a:buFont typeface="Arial" panose="020B0604020202020204" pitchFamily="34" charset="0"/>
              <a:buChar char="•"/>
            </a:pPr>
            <a:r>
              <a:rPr lang="en-US" sz="2000" dirty="0"/>
              <a:t>Reported losses </a:t>
            </a:r>
          </a:p>
          <a:p>
            <a:r>
              <a:rPr lang="en-US" sz="1050" dirty="0"/>
              <a:t>        (as per  PR Department of Agriculture)</a:t>
            </a:r>
            <a:r>
              <a:rPr lang="en-US" sz="2000" dirty="0"/>
              <a:t>:</a:t>
            </a:r>
          </a:p>
          <a:p>
            <a:pPr marL="742950" lvl="1" indent="-285750">
              <a:buFont typeface="Arial" panose="020B0604020202020204" pitchFamily="34" charset="0"/>
              <a:buChar char="•"/>
            </a:pPr>
            <a:r>
              <a:rPr lang="en-US" sz="2000" dirty="0"/>
              <a:t>$200M in crops</a:t>
            </a:r>
          </a:p>
          <a:p>
            <a:pPr marL="742950" lvl="1" indent="-285750">
              <a:buFont typeface="Arial" panose="020B0604020202020204" pitchFamily="34" charset="0"/>
              <a:buChar char="•"/>
            </a:pPr>
            <a:r>
              <a:rPr lang="en-US" sz="2000" dirty="0"/>
              <a:t>$1.2B in infrastructure</a:t>
            </a:r>
          </a:p>
          <a:p>
            <a:r>
              <a:rPr lang="en-US" dirty="0"/>
              <a:t>   </a:t>
            </a:r>
          </a:p>
        </p:txBody>
      </p:sp>
    </p:spTree>
    <p:extLst>
      <p:ext uri="{BB962C8B-B14F-4D97-AF65-F5344CB8AC3E}">
        <p14:creationId xmlns:p14="http://schemas.microsoft.com/office/powerpoint/2010/main" val="3473723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Effects of Hurricane Maria on Agriculture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039" y="3993513"/>
            <a:ext cx="4456876" cy="197169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39" y="1638299"/>
            <a:ext cx="4456876" cy="213360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343" y="1638299"/>
            <a:ext cx="3395307" cy="4326908"/>
          </a:xfrm>
          <a:prstGeom prst="rect">
            <a:avLst/>
          </a:prstGeom>
        </p:spPr>
      </p:pic>
    </p:spTree>
    <p:extLst>
      <p:ext uri="{BB962C8B-B14F-4D97-AF65-F5344CB8AC3E}">
        <p14:creationId xmlns:p14="http://schemas.microsoft.com/office/powerpoint/2010/main" val="893477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Effects of Hurricane Maria on Coffee Farms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2042" y="1993146"/>
            <a:ext cx="4572000"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639258" y="2514600"/>
            <a:ext cx="3111041"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90% of all coffee trees were destroyed.</a:t>
            </a:r>
          </a:p>
          <a:p>
            <a:pPr marL="285750" indent="-285750">
              <a:buFont typeface="Arial" panose="020B0604020202020204" pitchFamily="34" charset="0"/>
              <a:buChar char="•"/>
            </a:pPr>
            <a:r>
              <a:rPr lang="en-US" sz="2400" dirty="0"/>
              <a:t>Lack of electricity does not allow for processing.</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73584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a:xfrm>
            <a:off x="4190999" y="2483662"/>
            <a:ext cx="4953001" cy="1818203"/>
          </a:xfrm>
        </p:spPr>
        <p:txBody>
          <a:bodyPr>
            <a:normAutofit/>
          </a:bodyPr>
          <a:lstStyle/>
          <a:p>
            <a:r>
              <a:rPr lang="en-US" dirty="0"/>
              <a:t>Lianna Shannon</a:t>
            </a:r>
          </a:p>
          <a:p>
            <a:pPr lvl="1"/>
            <a:r>
              <a:rPr lang="en-US" dirty="0"/>
              <a:t>Workforce Analyst</a:t>
            </a:r>
          </a:p>
          <a:p>
            <a:pPr lvl="2"/>
            <a:r>
              <a:rPr lang="en-US" dirty="0"/>
              <a:t>National Monitor Advocate Team  Specialty National Programs </a:t>
            </a:r>
          </a:p>
          <a:p>
            <a:pPr lvl="2"/>
            <a:r>
              <a:rPr lang="en-US" dirty="0"/>
              <a:t>U.S. Department of Labor</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2</a:t>
            </a:fld>
            <a:endParaRPr lang="en-US"/>
          </a:p>
        </p:txBody>
      </p:sp>
      <p:pic>
        <p:nvPicPr>
          <p:cNvPr id="4" name="Picture Placeholder 3"/>
          <p:cNvPicPr>
            <a:picLocks noGrp="1" noChangeAspect="1"/>
          </p:cNvPicPr>
          <p:nvPr>
            <p:ph type="pic" idx="11"/>
          </p:nvPr>
        </p:nvPicPr>
        <p:blipFill>
          <a:blip r:embed="rId2" cstate="hqprint">
            <a:extLst>
              <a:ext uri="{28A0092B-C50C-407E-A947-70E740481C1C}">
                <a14:useLocalDpi xmlns:a14="http://schemas.microsoft.com/office/drawing/2010/main" val="0"/>
              </a:ext>
            </a:extLst>
          </a:blip>
          <a:srcRect t="6643" b="6643"/>
          <a:stretch>
            <a:fillRect/>
          </a:stretch>
        </p:blipFill>
        <p:spPr/>
      </p:pic>
    </p:spTree>
    <p:extLst>
      <p:ext uri="{BB962C8B-B14F-4D97-AF65-F5344CB8AC3E}">
        <p14:creationId xmlns:p14="http://schemas.microsoft.com/office/powerpoint/2010/main" val="1210371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Period</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908510"/>
            <a:ext cx="3659981" cy="3962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87401" y="2451100"/>
            <a:ext cx="3784600" cy="2954655"/>
          </a:xfrm>
          <a:prstGeom prst="rect">
            <a:avLst/>
          </a:prstGeom>
          <a:noFill/>
        </p:spPr>
        <p:txBody>
          <a:bodyPr wrap="square" rtlCol="0">
            <a:spAutoFit/>
          </a:bodyPr>
          <a:lstStyle/>
          <a:p>
            <a:pPr marL="285750" indent="-285750">
              <a:buFont typeface="Arial" panose="020B0604020202020204" pitchFamily="34" charset="0"/>
              <a:buChar char="•"/>
            </a:pPr>
            <a:r>
              <a:rPr lang="en-US" sz="2800" dirty="0"/>
              <a:t>Terrain clean up.</a:t>
            </a:r>
          </a:p>
          <a:p>
            <a:pPr marL="285750" indent="-285750">
              <a:buFont typeface="Arial" panose="020B0604020202020204" pitchFamily="34" charset="0"/>
              <a:buChar char="•"/>
            </a:pPr>
            <a:r>
              <a:rPr lang="en-US" sz="2800" dirty="0"/>
              <a:t>Soil preparation.</a:t>
            </a:r>
          </a:p>
          <a:p>
            <a:pPr marL="285750" indent="-285750">
              <a:buFont typeface="Arial" panose="020B0604020202020204" pitchFamily="34" charset="0"/>
              <a:buChar char="•"/>
            </a:pPr>
            <a:r>
              <a:rPr lang="en-US" sz="2800" dirty="0"/>
              <a:t>Planting new trees. </a:t>
            </a:r>
          </a:p>
          <a:p>
            <a:pPr marL="285750" indent="-285750">
              <a:buFont typeface="Arial" panose="020B0604020202020204" pitchFamily="34" charset="0"/>
              <a:buChar char="•"/>
            </a:pPr>
            <a:r>
              <a:rPr lang="en-US" sz="2800" dirty="0"/>
              <a:t>1</a:t>
            </a:r>
            <a:r>
              <a:rPr lang="en-US" sz="2800" baseline="30000" dirty="0"/>
              <a:t>st</a:t>
            </a:r>
            <a:r>
              <a:rPr lang="en-US" sz="2800" dirty="0"/>
              <a:t> crop will be available on the 3</a:t>
            </a:r>
            <a:r>
              <a:rPr lang="en-US" sz="2800" baseline="30000" dirty="0"/>
              <a:t>rd</a:t>
            </a:r>
            <a:r>
              <a:rPr lang="en-US" sz="2800" dirty="0"/>
              <a:t> year of the tree.  </a:t>
            </a:r>
          </a:p>
          <a:p>
            <a:endParaRPr lang="en-US" dirty="0"/>
          </a:p>
        </p:txBody>
      </p:sp>
    </p:spTree>
    <p:extLst>
      <p:ext uri="{BB962C8B-B14F-4D97-AF65-F5344CB8AC3E}">
        <p14:creationId xmlns:p14="http://schemas.microsoft.com/office/powerpoint/2010/main" val="4121259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a:t>
            </a:r>
          </a:p>
        </p:txBody>
      </p:sp>
      <p:sp>
        <p:nvSpPr>
          <p:cNvPr id="3" name="Content Placeholder 2"/>
          <p:cNvSpPr>
            <a:spLocks noGrp="1"/>
          </p:cNvSpPr>
          <p:nvPr>
            <p:ph idx="1"/>
          </p:nvPr>
        </p:nvSpPr>
        <p:spPr/>
        <p:txBody>
          <a:bodyPr>
            <a:normAutofit/>
          </a:bodyPr>
          <a:lstStyle/>
          <a:p>
            <a:r>
              <a:rPr lang="en-US" sz="3200" dirty="0"/>
              <a:t>Historically there have been challenges with information flow between the territorial agencies</a:t>
            </a:r>
          </a:p>
          <a:p>
            <a:r>
              <a:rPr lang="en-US" sz="3200" dirty="0"/>
              <a:t> The Puerto Rico Department of Labor is fully committed to cooperate with the USDOL</a:t>
            </a:r>
          </a:p>
          <a:p>
            <a:pPr marL="68580" indent="0">
              <a:buNone/>
            </a:pPr>
            <a:endParaRPr lang="en-US" dirty="0"/>
          </a:p>
        </p:txBody>
      </p:sp>
    </p:spTree>
    <p:extLst>
      <p:ext uri="{BB962C8B-B14F-4D97-AF65-F5344CB8AC3E}">
        <p14:creationId xmlns:p14="http://schemas.microsoft.com/office/powerpoint/2010/main" val="222320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a:t>
            </a:r>
          </a:p>
        </p:txBody>
      </p:sp>
      <p:sp>
        <p:nvSpPr>
          <p:cNvPr id="3" name="Content Placeholder 2"/>
          <p:cNvSpPr>
            <a:spLocks noGrp="1"/>
          </p:cNvSpPr>
          <p:nvPr>
            <p:ph idx="1"/>
          </p:nvPr>
        </p:nvSpPr>
        <p:spPr/>
        <p:txBody>
          <a:bodyPr>
            <a:normAutofit/>
          </a:bodyPr>
          <a:lstStyle/>
          <a:p>
            <a:r>
              <a:rPr lang="en-US" sz="3200" dirty="0"/>
              <a:t>USDOL relies on information provided by:</a:t>
            </a:r>
          </a:p>
          <a:p>
            <a:pPr lvl="1"/>
            <a:r>
              <a:rPr lang="en-US" sz="2800" dirty="0">
                <a:solidFill>
                  <a:schemeClr val="tx1"/>
                </a:solidFill>
              </a:rPr>
              <a:t>Puerto Rico DOL</a:t>
            </a:r>
          </a:p>
          <a:p>
            <a:pPr lvl="1"/>
            <a:r>
              <a:rPr lang="en-US" sz="2800" dirty="0">
                <a:solidFill>
                  <a:schemeClr val="tx1"/>
                </a:solidFill>
              </a:rPr>
              <a:t>Internet</a:t>
            </a:r>
          </a:p>
          <a:p>
            <a:pPr lvl="1"/>
            <a:r>
              <a:rPr lang="en-US" sz="2800" dirty="0">
                <a:solidFill>
                  <a:schemeClr val="tx1"/>
                </a:solidFill>
              </a:rPr>
              <a:t>Traveling to possible investigation sites</a:t>
            </a:r>
          </a:p>
          <a:p>
            <a:pPr lvl="1"/>
            <a:r>
              <a:rPr lang="en-US" sz="2800" dirty="0">
                <a:solidFill>
                  <a:schemeClr val="tx1"/>
                </a:solidFill>
              </a:rPr>
              <a:t>Surveys </a:t>
            </a:r>
          </a:p>
          <a:p>
            <a:pPr lvl="1"/>
            <a:r>
              <a:rPr lang="en-US" sz="2800" dirty="0">
                <a:solidFill>
                  <a:schemeClr val="tx1"/>
                </a:solidFill>
              </a:rPr>
              <a:t>Individuals (i.e. workers, grocery store representatives, coffee museums) </a:t>
            </a:r>
          </a:p>
          <a:p>
            <a:pPr lvl="1"/>
            <a:r>
              <a:rPr lang="en-US" sz="2800" dirty="0">
                <a:solidFill>
                  <a:schemeClr val="tx1"/>
                </a:solidFill>
              </a:rPr>
              <a:t>Competitor’s requests to investigate other farmers.</a:t>
            </a:r>
          </a:p>
          <a:p>
            <a:endParaRPr lang="en-US" dirty="0"/>
          </a:p>
        </p:txBody>
      </p:sp>
    </p:spTree>
    <p:extLst>
      <p:ext uri="{BB962C8B-B14F-4D97-AF65-F5344CB8AC3E}">
        <p14:creationId xmlns:p14="http://schemas.microsoft.com/office/powerpoint/2010/main" val="3592074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a:t>
            </a:r>
          </a:p>
        </p:txBody>
      </p:sp>
      <p:sp>
        <p:nvSpPr>
          <p:cNvPr id="3" name="Content Placeholder 2"/>
          <p:cNvSpPr>
            <a:spLocks noGrp="1"/>
          </p:cNvSpPr>
          <p:nvPr>
            <p:ph idx="1"/>
          </p:nvPr>
        </p:nvSpPr>
        <p:spPr/>
        <p:txBody>
          <a:bodyPr/>
          <a:lstStyle/>
          <a:p>
            <a:r>
              <a:rPr lang="en-US" sz="3200" dirty="0"/>
              <a:t>Puerto Rico has the lowest agricultural wages.</a:t>
            </a:r>
          </a:p>
          <a:p>
            <a:r>
              <a:rPr lang="en-US" sz="3200" dirty="0"/>
              <a:t>Puerto Rico is the #1 exporter of agricultural workers  to mainland US (mostly from </a:t>
            </a:r>
            <a:r>
              <a:rPr lang="en-US" sz="3200" dirty="0" err="1"/>
              <a:t>Humacao</a:t>
            </a:r>
            <a:r>
              <a:rPr lang="en-US" sz="3200" dirty="0"/>
              <a:t>, </a:t>
            </a:r>
            <a:r>
              <a:rPr lang="en-US" sz="3200" dirty="0" err="1"/>
              <a:t>Naguabo</a:t>
            </a:r>
            <a:r>
              <a:rPr lang="en-US" sz="3200" dirty="0"/>
              <a:t>, and </a:t>
            </a:r>
            <a:r>
              <a:rPr lang="en-US" sz="3200" dirty="0" err="1"/>
              <a:t>Yauco</a:t>
            </a:r>
            <a:r>
              <a:rPr lang="en-US" sz="3200" dirty="0"/>
              <a:t>)</a:t>
            </a:r>
          </a:p>
          <a:p>
            <a:endParaRPr lang="en-US" dirty="0"/>
          </a:p>
        </p:txBody>
      </p:sp>
    </p:spTree>
    <p:extLst>
      <p:ext uri="{BB962C8B-B14F-4D97-AF65-F5344CB8AC3E}">
        <p14:creationId xmlns:p14="http://schemas.microsoft.com/office/powerpoint/2010/main" val="1224274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Wage &amp; Hour Enforcement Plan</a:t>
            </a:r>
          </a:p>
        </p:txBody>
      </p:sp>
      <p:sp>
        <p:nvSpPr>
          <p:cNvPr id="3" name="Content Placeholder 2"/>
          <p:cNvSpPr>
            <a:spLocks noGrp="1"/>
          </p:cNvSpPr>
          <p:nvPr>
            <p:ph idx="1"/>
          </p:nvPr>
        </p:nvSpPr>
        <p:spPr/>
        <p:txBody>
          <a:bodyPr>
            <a:normAutofit/>
          </a:bodyPr>
          <a:lstStyle/>
          <a:p>
            <a:pPr lvl="0">
              <a:lnSpc>
                <a:spcPct val="150000"/>
              </a:lnSpc>
            </a:pPr>
            <a:r>
              <a:rPr lang="en-US" sz="3600" dirty="0"/>
              <a:t>Possible Outreach Contacts:</a:t>
            </a:r>
          </a:p>
          <a:p>
            <a:pPr lvl="1">
              <a:lnSpc>
                <a:spcPct val="150000"/>
              </a:lnSpc>
            </a:pPr>
            <a:r>
              <a:rPr lang="en-US" sz="3200" dirty="0"/>
              <a:t>Puerto Rico Department of Agriculture </a:t>
            </a:r>
          </a:p>
          <a:p>
            <a:pPr lvl="1">
              <a:lnSpc>
                <a:spcPct val="150000"/>
              </a:lnSpc>
            </a:pPr>
            <a:r>
              <a:rPr lang="en-US" sz="3200" dirty="0"/>
              <a:t>Puerto Rico Department of Labor</a:t>
            </a:r>
          </a:p>
        </p:txBody>
      </p:sp>
    </p:spTree>
    <p:extLst>
      <p:ext uri="{BB962C8B-B14F-4D97-AF65-F5344CB8AC3E}">
        <p14:creationId xmlns:p14="http://schemas.microsoft.com/office/powerpoint/2010/main" val="4257362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p:txBody>
          <a:bodyPr/>
          <a:lstStyle/>
          <a:p>
            <a:r>
              <a:rPr lang="en-US" dirty="0">
                <a:effectLst/>
              </a:rPr>
              <a:t>Krister Engdahl</a:t>
            </a:r>
            <a:endParaRPr lang="en-US" dirty="0"/>
          </a:p>
          <a:p>
            <a:pPr lvl="1"/>
            <a:r>
              <a:rPr lang="en-US" dirty="0">
                <a:solidFill>
                  <a:schemeClr val="tx1"/>
                </a:solidFill>
              </a:rPr>
              <a:t>Regional Monitor Advocate</a:t>
            </a:r>
          </a:p>
          <a:p>
            <a:pPr lvl="1"/>
            <a:r>
              <a:rPr lang="en-US" sz="1800" i="0" dirty="0"/>
              <a:t>Employment and Training Administration</a:t>
            </a:r>
          </a:p>
          <a:p>
            <a:pPr lvl="1"/>
            <a:r>
              <a:rPr lang="en-US" sz="1800" i="0" dirty="0"/>
              <a:t>US Department of Labor</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25</a:t>
            </a:fld>
            <a:endParaRPr lang="en-US"/>
          </a:p>
        </p:txBody>
      </p:sp>
      <p:pic>
        <p:nvPicPr>
          <p:cNvPr id="5" name="Picture Placeholder 4" descr="A person wearing glasses and smiling at the camera&#10;&#10;Description generated with very high confidence">
            <a:extLst>
              <a:ext uri="{FF2B5EF4-FFF2-40B4-BE49-F238E27FC236}">
                <a16:creationId xmlns:a16="http://schemas.microsoft.com/office/drawing/2014/main" id="{A10B9B0C-8C04-424B-BC48-05EAD2B465D3}"/>
              </a:ext>
            </a:extLst>
          </p:cNvPr>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l="7589" r="27499"/>
          <a:stretch/>
        </p:blipFill>
        <p:spPr>
          <a:xfrm>
            <a:off x="1827005" y="2483663"/>
            <a:ext cx="1573420" cy="1818203"/>
          </a:xfrm>
        </p:spPr>
      </p:pic>
    </p:spTree>
    <p:extLst>
      <p:ext uri="{BB962C8B-B14F-4D97-AF65-F5344CB8AC3E}">
        <p14:creationId xmlns:p14="http://schemas.microsoft.com/office/powerpoint/2010/main" val="289234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Background</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dirty="0"/>
              <a:t>National Dislocated Worker Grants (DWGs), formerly known as National Emergency Grants (NEGs) </a:t>
            </a:r>
          </a:p>
          <a:p>
            <a:r>
              <a:rPr lang="en-US" dirty="0"/>
              <a:t>Provide resources to states and other eligible applicants to respond to large, unexpected layoffs.  </a:t>
            </a:r>
          </a:p>
          <a:p>
            <a:r>
              <a:rPr lang="en-US" dirty="0"/>
              <a:t>Create temporary employment opportunities to assist with recovery efforts.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26</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3208702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27</a:t>
            </a:fld>
            <a:endParaRPr lang="en-US"/>
          </a:p>
        </p:txBody>
      </p:sp>
      <p:pic>
        <p:nvPicPr>
          <p:cNvPr id="3" name="Picture 2"/>
          <p:cNvPicPr>
            <a:picLocks noChangeAspect="1"/>
          </p:cNvPicPr>
          <p:nvPr/>
        </p:nvPicPr>
        <p:blipFill>
          <a:blip r:embed="rId3"/>
          <a:stretch>
            <a:fillRect/>
          </a:stretch>
        </p:blipFill>
        <p:spPr>
          <a:xfrm>
            <a:off x="316984" y="1571563"/>
            <a:ext cx="8007866" cy="3995035"/>
          </a:xfrm>
          <a:prstGeom prst="rect">
            <a:avLst/>
          </a:prstGeom>
        </p:spPr>
      </p:pic>
    </p:spTree>
    <p:extLst>
      <p:ext uri="{BB962C8B-B14F-4D97-AF65-F5344CB8AC3E}">
        <p14:creationId xmlns:p14="http://schemas.microsoft.com/office/powerpoint/2010/main" val="2695296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California EDD NDWG 2015</a:t>
            </a:r>
          </a:p>
        </p:txBody>
      </p:sp>
      <p:sp>
        <p:nvSpPr>
          <p:cNvPr id="34" name="Content Placeholder 33"/>
          <p:cNvSpPr>
            <a:spLocks noGrp="1"/>
          </p:cNvSpPr>
          <p:nvPr>
            <p:ph idx="1"/>
          </p:nvPr>
        </p:nvSpPr>
        <p:spPr/>
        <p:txBody>
          <a:bodyPr/>
          <a:lstStyle/>
          <a:p>
            <a:r>
              <a:rPr lang="en-US" dirty="0"/>
              <a:t>$31,000,000 </a:t>
            </a:r>
          </a:p>
          <a:p>
            <a:r>
              <a:rPr lang="en-US" dirty="0"/>
              <a:t>Temporary employment to 1,000+ eligible individuals to aid in the clean up and recovery efforts </a:t>
            </a:r>
          </a:p>
          <a:p>
            <a:r>
              <a:rPr lang="en-US" dirty="0"/>
              <a:t>Reemployment services</a:t>
            </a:r>
          </a:p>
          <a:p>
            <a:endParaRPr lang="en-US" dirty="0"/>
          </a:p>
          <a:p>
            <a:pPr marL="0" indent="0">
              <a:buNone/>
            </a:pPr>
            <a:endParaRPr lang="en-US" dirty="0"/>
          </a:p>
        </p:txBody>
      </p:sp>
      <p:sp>
        <p:nvSpPr>
          <p:cNvPr id="2" name="Slide Number Placeholder 1"/>
          <p:cNvSpPr>
            <a:spLocks noGrp="1"/>
          </p:cNvSpPr>
          <p:nvPr>
            <p:ph type="sldNum" sz="quarter" idx="10"/>
          </p:nvPr>
        </p:nvSpPr>
        <p:spPr/>
        <p:txBody>
          <a:bodyPr/>
          <a:lstStyle/>
          <a:p>
            <a:fld id="{78651A17-9376-40A4-9325-34268FB0E92D}" type="slidenum">
              <a:rPr lang="en-US" smtClean="0"/>
              <a:pPr/>
              <a:t>28</a:t>
            </a:fld>
            <a:endParaRPr lang="en-US" dirty="0"/>
          </a:p>
        </p:txBody>
      </p:sp>
      <p:pic>
        <p:nvPicPr>
          <p:cNvPr id="3" name="Picture 2"/>
          <p:cNvPicPr>
            <a:picLocks noChangeAspect="1"/>
          </p:cNvPicPr>
          <p:nvPr/>
        </p:nvPicPr>
        <p:blipFill>
          <a:blip r:embed="rId3"/>
          <a:stretch>
            <a:fillRect/>
          </a:stretch>
        </p:blipFill>
        <p:spPr>
          <a:xfrm>
            <a:off x="1949117" y="4317533"/>
            <a:ext cx="5245765" cy="1757830"/>
          </a:xfrm>
          <a:prstGeom prst="rect">
            <a:avLst/>
          </a:prstGeom>
        </p:spPr>
      </p:pic>
    </p:spTree>
    <p:extLst>
      <p:ext uri="{BB962C8B-B14F-4D97-AF65-F5344CB8AC3E}">
        <p14:creationId xmlns:p14="http://schemas.microsoft.com/office/powerpoint/2010/main" val="1048907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 EDD Partners</a:t>
            </a:r>
          </a:p>
        </p:txBody>
      </p:sp>
      <p:pic>
        <p:nvPicPr>
          <p:cNvPr id="5" name="Content Placeholder 4"/>
          <p:cNvPicPr>
            <a:picLocks noGrp="1" noChangeAspect="1"/>
          </p:cNvPicPr>
          <p:nvPr>
            <p:ph idx="1"/>
          </p:nvPr>
        </p:nvPicPr>
        <p:blipFill>
          <a:blip r:embed="rId3"/>
          <a:stretch>
            <a:fillRect/>
          </a:stretch>
        </p:blipFill>
        <p:spPr>
          <a:xfrm>
            <a:off x="2676174" y="2383344"/>
            <a:ext cx="3829050" cy="119062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29</a:t>
            </a:fld>
            <a:endParaRPr lang="en-US"/>
          </a:p>
        </p:txBody>
      </p:sp>
      <p:pic>
        <p:nvPicPr>
          <p:cNvPr id="6" name="Picture 5"/>
          <p:cNvPicPr>
            <a:picLocks noChangeAspect="1"/>
          </p:cNvPicPr>
          <p:nvPr/>
        </p:nvPicPr>
        <p:blipFill>
          <a:blip r:embed="rId4"/>
          <a:stretch>
            <a:fillRect/>
          </a:stretch>
        </p:blipFill>
        <p:spPr>
          <a:xfrm>
            <a:off x="259068" y="1680090"/>
            <a:ext cx="2247900" cy="1066800"/>
          </a:xfrm>
          <a:prstGeom prst="rect">
            <a:avLst/>
          </a:prstGeom>
        </p:spPr>
      </p:pic>
      <p:pic>
        <p:nvPicPr>
          <p:cNvPr id="7" name="Picture 6"/>
          <p:cNvPicPr>
            <a:picLocks noChangeAspect="1"/>
          </p:cNvPicPr>
          <p:nvPr/>
        </p:nvPicPr>
        <p:blipFill>
          <a:blip r:embed="rId5"/>
          <a:stretch>
            <a:fillRect/>
          </a:stretch>
        </p:blipFill>
        <p:spPr>
          <a:xfrm>
            <a:off x="259068" y="3573969"/>
            <a:ext cx="3486150" cy="1314450"/>
          </a:xfrm>
          <a:prstGeom prst="rect">
            <a:avLst/>
          </a:prstGeom>
        </p:spPr>
      </p:pic>
      <p:pic>
        <p:nvPicPr>
          <p:cNvPr id="8" name="Picture 7"/>
          <p:cNvPicPr>
            <a:picLocks noChangeAspect="1"/>
          </p:cNvPicPr>
          <p:nvPr/>
        </p:nvPicPr>
        <p:blipFill>
          <a:blip r:embed="rId6"/>
          <a:stretch>
            <a:fillRect/>
          </a:stretch>
        </p:blipFill>
        <p:spPr>
          <a:xfrm>
            <a:off x="6467908" y="965517"/>
            <a:ext cx="2143125" cy="2143125"/>
          </a:xfrm>
          <a:prstGeom prst="rect">
            <a:avLst/>
          </a:prstGeom>
        </p:spPr>
      </p:pic>
      <p:pic>
        <p:nvPicPr>
          <p:cNvPr id="9" name="Picture 8"/>
          <p:cNvPicPr>
            <a:picLocks noChangeAspect="1"/>
          </p:cNvPicPr>
          <p:nvPr/>
        </p:nvPicPr>
        <p:blipFill>
          <a:blip r:embed="rId7"/>
          <a:stretch>
            <a:fillRect/>
          </a:stretch>
        </p:blipFill>
        <p:spPr>
          <a:xfrm>
            <a:off x="5326035" y="4229582"/>
            <a:ext cx="2381250" cy="1247775"/>
          </a:xfrm>
          <a:prstGeom prst="rect">
            <a:avLst/>
          </a:prstGeom>
        </p:spPr>
      </p:pic>
      <p:pic>
        <p:nvPicPr>
          <p:cNvPr id="10" name="Picture 9"/>
          <p:cNvPicPr>
            <a:picLocks noChangeAspect="1"/>
          </p:cNvPicPr>
          <p:nvPr/>
        </p:nvPicPr>
        <p:blipFill>
          <a:blip r:embed="rId8"/>
          <a:stretch>
            <a:fillRect/>
          </a:stretch>
        </p:blipFill>
        <p:spPr>
          <a:xfrm>
            <a:off x="1383018" y="4780236"/>
            <a:ext cx="3486150" cy="1314450"/>
          </a:xfrm>
          <a:prstGeom prst="rect">
            <a:avLst/>
          </a:prstGeom>
        </p:spPr>
      </p:pic>
    </p:spTree>
    <p:extLst>
      <p:ext uri="{BB962C8B-B14F-4D97-AF65-F5344CB8AC3E}">
        <p14:creationId xmlns:p14="http://schemas.microsoft.com/office/powerpoint/2010/main" val="284208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6D636C-90A3-4979-BA37-BAB384B22101}" type="slidenum">
              <a:rPr lang="en-US" smtClean="0"/>
              <a:pPr/>
              <a:t>3</a:t>
            </a:fld>
            <a:endParaRPr lang="en-US"/>
          </a:p>
        </p:txBody>
      </p:sp>
      <p:pic>
        <p:nvPicPr>
          <p:cNvPr id="6" name="Content Placeholder 5"/>
          <p:cNvPicPr>
            <a:picLocks noGrp="1" noChangeAspect="1"/>
          </p:cNvPicPr>
          <p:nvPr>
            <p:ph idx="4294967295"/>
          </p:nvPr>
        </p:nvPicPr>
        <p:blipFill>
          <a:blip r:embed="rId3"/>
          <a:stretch>
            <a:fillRect/>
          </a:stretch>
        </p:blipFill>
        <p:spPr>
          <a:xfrm>
            <a:off x="175192" y="652915"/>
            <a:ext cx="8788400" cy="5273675"/>
          </a:xfrm>
          <a:prstGeom prst="rect">
            <a:avLst/>
          </a:prstGeom>
        </p:spPr>
      </p:pic>
    </p:spTree>
    <p:extLst>
      <p:ext uri="{BB962C8B-B14F-4D97-AF65-F5344CB8AC3E}">
        <p14:creationId xmlns:p14="http://schemas.microsoft.com/office/powerpoint/2010/main" val="462168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Impact</a:t>
            </a:r>
          </a:p>
        </p:txBody>
      </p:sp>
      <p:sp>
        <p:nvSpPr>
          <p:cNvPr id="17" name="Slide Number Placeholder 16"/>
          <p:cNvSpPr>
            <a:spLocks noGrp="1"/>
          </p:cNvSpPr>
          <p:nvPr>
            <p:ph type="sldNum" sz="quarter" idx="10"/>
          </p:nvPr>
        </p:nvSpPr>
        <p:spPr/>
        <p:txBody>
          <a:bodyPr/>
          <a:lstStyle/>
          <a:p>
            <a:fld id="{78651A17-9376-40A4-9325-34268FB0E92D}" type="slidenum">
              <a:rPr lang="en-US" smtClean="0"/>
              <a:pPr/>
              <a:t>30</a:t>
            </a:fld>
            <a:endParaRPr lang="en-US" dirty="0"/>
          </a:p>
        </p:txBody>
      </p:sp>
      <p:sp>
        <p:nvSpPr>
          <p:cNvPr id="14" name="Content Placeholder 13"/>
          <p:cNvSpPr>
            <a:spLocks noGrp="1"/>
          </p:cNvSpPr>
          <p:nvPr>
            <p:ph sz="half" idx="4294967295"/>
          </p:nvPr>
        </p:nvSpPr>
        <p:spPr>
          <a:xfrm>
            <a:off x="628650" y="1967230"/>
            <a:ext cx="6930736" cy="3838575"/>
          </a:xfrm>
        </p:spPr>
        <p:txBody>
          <a:bodyPr>
            <a:normAutofit/>
          </a:bodyPr>
          <a:lstStyle/>
          <a:p>
            <a:r>
              <a:rPr lang="en-US" sz="3200" dirty="0"/>
              <a:t>1,275 individuals served</a:t>
            </a:r>
          </a:p>
          <a:p>
            <a:r>
              <a:rPr lang="en-US" sz="3200" dirty="0"/>
              <a:t>Placements: local cities, counties, Caltrans, non-profit agencies</a:t>
            </a:r>
          </a:p>
          <a:p>
            <a:r>
              <a:rPr lang="en-US" sz="3200" dirty="0"/>
              <a:t>Job duration doubled</a:t>
            </a:r>
          </a:p>
          <a:p>
            <a:r>
              <a:rPr lang="en-US" sz="3200" dirty="0"/>
              <a:t>Many full-time placements</a:t>
            </a:r>
          </a:p>
        </p:txBody>
      </p:sp>
    </p:spTree>
    <p:extLst>
      <p:ext uri="{BB962C8B-B14F-4D97-AF65-F5344CB8AC3E}">
        <p14:creationId xmlns:p14="http://schemas.microsoft.com/office/powerpoint/2010/main" val="3912834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p:txBody>
          <a:bodyPr/>
          <a:lstStyle/>
          <a:p>
            <a:r>
              <a:rPr lang="en-US" dirty="0"/>
              <a:t>David </a:t>
            </a:r>
            <a:r>
              <a:rPr lang="en-US" dirty="0">
                <a:effectLst/>
              </a:rPr>
              <a:t>King</a:t>
            </a:r>
            <a:endParaRPr lang="en-US" dirty="0"/>
          </a:p>
          <a:p>
            <a:pPr lvl="1"/>
            <a:r>
              <a:rPr lang="en-US" dirty="0"/>
              <a:t>UI Program Specialist</a:t>
            </a:r>
          </a:p>
          <a:p>
            <a:pPr lvl="1"/>
            <a:r>
              <a:rPr lang="en-US" sz="1800" i="0" dirty="0"/>
              <a:t>Office of Unemployment Insurance</a:t>
            </a:r>
          </a:p>
          <a:p>
            <a:pPr lvl="1"/>
            <a:r>
              <a:rPr lang="en-US" sz="1800" i="0" dirty="0"/>
              <a:t>US Department of Labor </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31</a:t>
            </a:fld>
            <a:endParaRPr lang="en-US"/>
          </a:p>
        </p:txBody>
      </p:sp>
      <p:pic>
        <p:nvPicPr>
          <p:cNvPr id="4" name="Picture Placeholder 3"/>
          <p:cNvPicPr>
            <a:picLocks noGrp="1" noChangeAspect="1"/>
          </p:cNvPicPr>
          <p:nvPr>
            <p:ph type="pic" idx="11"/>
          </p:nvPr>
        </p:nvPicPr>
        <p:blipFill>
          <a:blip r:embed="rId2"/>
          <a:srcRect l="2944" r="2944"/>
          <a:stretch>
            <a:fillRect/>
          </a:stretch>
        </p:blipFill>
        <p:spPr>
          <a:prstGeom prst="rect">
            <a:avLst/>
          </a:prstGeom>
        </p:spPr>
      </p:pic>
    </p:spTree>
    <p:extLst>
      <p:ext uri="{BB962C8B-B14F-4D97-AF65-F5344CB8AC3E}">
        <p14:creationId xmlns:p14="http://schemas.microsoft.com/office/powerpoint/2010/main" val="160177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t>May 31, 2018</a:t>
            </a:fld>
            <a:endParaRPr lang="en-US"/>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rmAutofit/>
          </a:bodyPr>
          <a:lstStyle/>
          <a:p>
            <a:r>
              <a:rPr lang="en-US" sz="4400" dirty="0"/>
              <a:t>Disaster Unemployment Assistance (DUA)</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normAutofit/>
          </a:bodyPr>
          <a:lstStyle/>
          <a:p>
            <a:r>
              <a:rPr lang="en-US" sz="3200" dirty="0">
                <a:solidFill>
                  <a:schemeClr val="accent2"/>
                </a:solidFill>
              </a:rPr>
              <a:t>A Basic Overview</a:t>
            </a:r>
          </a:p>
        </p:txBody>
      </p:sp>
    </p:spTree>
    <p:extLst>
      <p:ext uri="{BB962C8B-B14F-4D97-AF65-F5344CB8AC3E}">
        <p14:creationId xmlns:p14="http://schemas.microsoft.com/office/powerpoint/2010/main" val="943720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Answer the following:</a:t>
            </a:r>
            <a:endParaRPr lang="en-US" dirty="0"/>
          </a:p>
        </p:txBody>
      </p:sp>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a:xfrm>
            <a:off x="628650" y="1567415"/>
            <a:ext cx="7955280" cy="4406348"/>
          </a:xfrm>
        </p:spPr>
        <p:txBody>
          <a:bodyPr/>
          <a:lstStyle/>
          <a:p>
            <a:pPr marL="640080" lvl="1" indent="-246888">
              <a:spcBef>
                <a:spcPts val="1800"/>
              </a:spcBef>
              <a:buFont typeface="Wingdings 2"/>
              <a:buChar char=""/>
              <a:defRPr/>
            </a:pPr>
            <a:r>
              <a:rPr lang="en-US" sz="2800" dirty="0"/>
              <a:t>What is Unemployment Insurance(UI)?</a:t>
            </a:r>
          </a:p>
          <a:p>
            <a:pPr marL="640080" lvl="1" indent="-246888">
              <a:spcBef>
                <a:spcPts val="1800"/>
              </a:spcBef>
              <a:buFont typeface="Wingdings 2"/>
              <a:buChar char=""/>
              <a:defRPr/>
            </a:pPr>
            <a:r>
              <a:rPr lang="en-US" sz="2800" dirty="0"/>
              <a:t>What is Disaster Unemployment Insurance (DUA)?</a:t>
            </a:r>
          </a:p>
          <a:p>
            <a:pPr marL="640080" lvl="1" indent="-246888">
              <a:spcBef>
                <a:spcPts val="1800"/>
              </a:spcBef>
              <a:buFont typeface="Wingdings 2"/>
              <a:buChar char=""/>
              <a:defRPr/>
            </a:pPr>
            <a:r>
              <a:rPr lang="en-US" sz="2800" dirty="0"/>
              <a:t>What is the difference between UI and DUA?</a:t>
            </a:r>
          </a:p>
          <a:p>
            <a:pPr marL="640080" lvl="1" indent="-246888">
              <a:spcBef>
                <a:spcPts val="1800"/>
              </a:spcBef>
              <a:buFont typeface="Wingdings 2"/>
              <a:buChar char=""/>
              <a:defRPr/>
            </a:pPr>
            <a:r>
              <a:rPr lang="en-US" sz="2800" dirty="0"/>
              <a:t>Who administers the DUA program?</a:t>
            </a:r>
          </a:p>
          <a:p>
            <a:pPr marL="640080" lvl="1" indent="-246888">
              <a:spcBef>
                <a:spcPts val="1800"/>
              </a:spcBef>
              <a:buFont typeface="Wingdings 2"/>
              <a:buChar char=""/>
              <a:defRPr/>
            </a:pPr>
            <a:r>
              <a:rPr lang="en-US" sz="2800" dirty="0"/>
              <a:t>Who is entitled to DUA benefits?</a:t>
            </a:r>
          </a:p>
          <a:p>
            <a:pPr marL="640080" lvl="1" indent="-246888">
              <a:spcBef>
                <a:spcPts val="1800"/>
              </a:spcBef>
              <a:buFont typeface="Wingdings 2"/>
              <a:buChar char=""/>
              <a:defRPr/>
            </a:pPr>
            <a:r>
              <a:rPr lang="en-US" sz="2800" dirty="0"/>
              <a:t>Are there special circumstances for Agricultural workers and Farmworkers?</a:t>
            </a:r>
          </a:p>
          <a:p>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33</a:t>
            </a:fld>
            <a:endParaRPr lang="en-US"/>
          </a:p>
        </p:txBody>
      </p:sp>
    </p:spTree>
    <p:extLst>
      <p:ext uri="{BB962C8B-B14F-4D97-AF65-F5344CB8AC3E}">
        <p14:creationId xmlns:p14="http://schemas.microsoft.com/office/powerpoint/2010/main" val="2434161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sz="2800" dirty="0"/>
              <a:t>Background of DUA activity</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a:buClr>
                <a:schemeClr val="accent1"/>
              </a:buClr>
              <a:buFont typeface="Arial" panose="020B0604020202020204" pitchFamily="34" charset="0"/>
              <a:buChar char="•"/>
            </a:pPr>
            <a:r>
              <a:rPr lang="en-US" sz="3200" dirty="0"/>
              <a:t>Fiscal Year 2015 – 44 declared disasters, 9 included DUA, with total DUA benefits obligated around 2.5 million dollars.</a:t>
            </a:r>
          </a:p>
          <a:p>
            <a:pPr>
              <a:buClr>
                <a:schemeClr val="accent1"/>
              </a:buClr>
              <a:buFont typeface="Arial" panose="020B0604020202020204" pitchFamily="34" charset="0"/>
              <a:buChar char="•"/>
            </a:pPr>
            <a:r>
              <a:rPr lang="en-US" sz="3200" dirty="0"/>
              <a:t>Fiscal Year 2016 – 41 declared disasters, 13 included DUA, with total DUA benefits obligated around 5 million dollars.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34</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spTree>
    <p:extLst>
      <p:ext uri="{BB962C8B-B14F-4D97-AF65-F5344CB8AC3E}">
        <p14:creationId xmlns:p14="http://schemas.microsoft.com/office/powerpoint/2010/main" val="481029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sz="2800" dirty="0"/>
              <a:t>Background of DUA activity</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a:buClr>
                <a:schemeClr val="accent1"/>
              </a:buClr>
              <a:buFont typeface="Arial" panose="020B0604020202020204" pitchFamily="34" charset="0"/>
              <a:buChar char="•"/>
            </a:pPr>
            <a:r>
              <a:rPr lang="en-US" dirty="0"/>
              <a:t>Fiscal Year 2017 saw a large increase in disaster activity and the DUA program.</a:t>
            </a:r>
          </a:p>
          <a:p>
            <a:pPr>
              <a:buClr>
                <a:schemeClr val="accent1"/>
              </a:buClr>
              <a:buFont typeface="Arial" panose="020B0604020202020204" pitchFamily="34" charset="0"/>
              <a:buChar char="•"/>
            </a:pPr>
            <a:r>
              <a:rPr lang="en-US" dirty="0"/>
              <a:t>60 declared disasters, 21 included DUA, with total DUA benefits obligated around 50 million dollars.</a:t>
            </a:r>
          </a:p>
          <a:p>
            <a:pPr>
              <a:buClr>
                <a:schemeClr val="accent1"/>
              </a:buClr>
              <a:buFont typeface="Arial" panose="020B0604020202020204" pitchFamily="34" charset="0"/>
              <a:buChar char="•"/>
            </a:pPr>
            <a:r>
              <a:rPr lang="en-US" dirty="0"/>
              <a:t>FY’17 saw large increases in agricultural and farmworker DUA claims due to Hurricane Harvey, Irma, Maria, and Wildfires.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35</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spTree>
    <p:extLst>
      <p:ext uri="{BB962C8B-B14F-4D97-AF65-F5344CB8AC3E}">
        <p14:creationId xmlns:p14="http://schemas.microsoft.com/office/powerpoint/2010/main" val="1549965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sz="2800" dirty="0"/>
              <a:t>Background of DUA activity</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a:buClr>
                <a:schemeClr val="accent1"/>
              </a:buClr>
              <a:buFont typeface="Arial" panose="020B0604020202020204" pitchFamily="34" charset="0"/>
              <a:buChar char="•"/>
            </a:pPr>
            <a:r>
              <a:rPr lang="en-US" sz="3200" dirty="0"/>
              <a:t>Fiscal Year 2018 so far has 22 declared disasters, 5 with DUA, and approximated 3 million dollars obligated for DUA benefits.  </a:t>
            </a:r>
          </a:p>
          <a:p>
            <a:pPr>
              <a:buClr>
                <a:schemeClr val="accent1"/>
              </a:buClr>
              <a:buFont typeface="Arial" panose="020B0604020202020204" pitchFamily="34" charset="0"/>
              <a:buChar char="•"/>
            </a:pPr>
            <a:r>
              <a:rPr lang="en-US" sz="3200" dirty="0"/>
              <a:t>It was during this period (October 2017 through March 2018) that most of the FY’17 Hurricanes (Harvey, Maria, Irma) were active and paid benefits.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36</a:t>
            </a:fld>
            <a:endParaRPr lang="en-US" dirty="0"/>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spTree>
    <p:extLst>
      <p:ext uri="{BB962C8B-B14F-4D97-AF65-F5344CB8AC3E}">
        <p14:creationId xmlns:p14="http://schemas.microsoft.com/office/powerpoint/2010/main" val="2661091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altLang="en-US" sz="2800" dirty="0"/>
              <a:t>What is UI?</a:t>
            </a:r>
            <a:endParaRPr lang="en-US" sz="2800"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a:buClr>
                <a:schemeClr val="accent1"/>
              </a:buClr>
              <a:buFont typeface="Arial" panose="020B0604020202020204" pitchFamily="34" charset="0"/>
              <a:buChar char="•"/>
            </a:pPr>
            <a:r>
              <a:rPr lang="en-US" sz="3200" dirty="0"/>
              <a:t>UI benefits are intended to provide temporary financial assistance to </a:t>
            </a:r>
            <a:r>
              <a:rPr lang="en-US" sz="3200" i="1" dirty="0"/>
              <a:t>unemployed</a:t>
            </a:r>
            <a:r>
              <a:rPr lang="en-US" sz="3200" dirty="0"/>
              <a:t> workers who meet the requirements of State law.</a:t>
            </a:r>
          </a:p>
          <a:p>
            <a:pPr>
              <a:buClr>
                <a:schemeClr val="accent1"/>
              </a:buClr>
              <a:buFont typeface="Arial" panose="020B0604020202020204" pitchFamily="34" charset="0"/>
              <a:buChar char="•"/>
            </a:pPr>
            <a:r>
              <a:rPr lang="en-US" sz="3200" dirty="0"/>
              <a:t>In a declared major disaster, most regularly employed individuals will qualify for UI benefits.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37</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t>
            </a:r>
          </a:p>
        </p:txBody>
      </p:sp>
    </p:spTree>
    <p:extLst>
      <p:ext uri="{BB962C8B-B14F-4D97-AF65-F5344CB8AC3E}">
        <p14:creationId xmlns:p14="http://schemas.microsoft.com/office/powerpoint/2010/main" val="568744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altLang="en-US" sz="4000" dirty="0"/>
              <a:t>What is DUA?</a:t>
            </a:r>
            <a:endParaRPr lang="en-US" sz="4000"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pPr>
              <a:buClr>
                <a:schemeClr val="accent1"/>
              </a:buClr>
              <a:buFont typeface="Arial" panose="020B0604020202020204" pitchFamily="34" charset="0"/>
              <a:buChar char="•"/>
            </a:pPr>
            <a:r>
              <a:rPr lang="en-US" altLang="en-US" dirty="0"/>
              <a:t>DUA provides temporary benefits to individuals whose employment or self-employment has been lost or interrupted as a result of a major disaster and are not eligible for regular UI.</a:t>
            </a:r>
          </a:p>
          <a:p>
            <a:pPr>
              <a:buClr>
                <a:schemeClr val="accent1"/>
              </a:buClr>
              <a:buFont typeface="Arial" panose="020B0604020202020204" pitchFamily="34" charset="0"/>
              <a:buChar char="•"/>
            </a:pPr>
            <a:r>
              <a:rPr lang="en-US" altLang="en-US" dirty="0"/>
              <a:t>Individuals unemployed due to a declared major disaster are required to file for UI benefits.  If ineligible for UI, the individual may then file for DUA benefits.</a:t>
            </a:r>
          </a:p>
          <a:p>
            <a:pPr marL="0" indent="0">
              <a:buClr>
                <a:schemeClr val="accent1"/>
              </a:buClr>
              <a:buNone/>
            </a:pPr>
            <a:endParaRPr lang="en-US" alt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38</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2222125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does not qualify for UI?</a:t>
            </a:r>
          </a:p>
        </p:txBody>
      </p:sp>
      <p:sp>
        <p:nvSpPr>
          <p:cNvPr id="3" name="Content Placeholder 2"/>
          <p:cNvSpPr>
            <a:spLocks noGrp="1"/>
          </p:cNvSpPr>
          <p:nvPr>
            <p:ph idx="1"/>
          </p:nvPr>
        </p:nvSpPr>
        <p:spPr/>
        <p:txBody>
          <a:bodyPr>
            <a:normAutofit lnSpcReduction="10000"/>
          </a:bodyPr>
          <a:lstStyle/>
          <a:p>
            <a:r>
              <a:rPr lang="en-US" altLang="en-US" dirty="0"/>
              <a:t>Individuals without covered wages do not qualify for UI benefits, but the DUA program does cover these individuals.  Individuals often not having covered UI wages are:</a:t>
            </a:r>
          </a:p>
          <a:p>
            <a:r>
              <a:rPr lang="en-US" altLang="en-US" dirty="0"/>
              <a:t>Self-employed </a:t>
            </a:r>
          </a:p>
          <a:p>
            <a:r>
              <a:rPr lang="en-US" altLang="en-US" dirty="0"/>
              <a:t>Farmers and certain agricultural workers</a:t>
            </a:r>
          </a:p>
          <a:p>
            <a:r>
              <a:rPr lang="en-US" altLang="en-US" dirty="0"/>
              <a:t>Not enough wages earned in the “base period” to qualify</a:t>
            </a:r>
          </a:p>
          <a:p>
            <a:r>
              <a:rPr lang="en-US" altLang="en-US" dirty="0"/>
              <a:t>No prior employment</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39</a:t>
            </a:fld>
            <a:endParaRPr lang="en-US"/>
          </a:p>
        </p:txBody>
      </p:sp>
      <p:sp>
        <p:nvSpPr>
          <p:cNvPr id="5" name="Text Placeholder 4"/>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49730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lstStyle/>
          <a:p>
            <a:r>
              <a:rPr lang="en-US" dirty="0"/>
              <a:t>Identify what you can do in advance of a natural disaster to ensure farmworkers are served;</a:t>
            </a:r>
          </a:p>
          <a:p>
            <a:r>
              <a:rPr lang="en-US" dirty="0"/>
              <a:t>Identify which resources and partnerships may be helpful and how they can be arranged; and</a:t>
            </a:r>
          </a:p>
          <a:p>
            <a:r>
              <a:rPr lang="en-US" dirty="0"/>
              <a:t>Identify next steps.</a:t>
            </a:r>
          </a:p>
          <a:p>
            <a:pPr marL="0" indent="0">
              <a:buNone/>
            </a:pPr>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4</a:t>
            </a:fld>
            <a:endParaRPr lang="en-US"/>
          </a:p>
        </p:txBody>
      </p:sp>
    </p:spTree>
    <p:extLst>
      <p:ext uri="{BB962C8B-B14F-4D97-AF65-F5344CB8AC3E}">
        <p14:creationId xmlns:p14="http://schemas.microsoft.com/office/powerpoint/2010/main" val="3268244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altLang="en-US" sz="3600" dirty="0"/>
              <a:t>Who administers UI and DUA?</a:t>
            </a:r>
            <a:endParaRPr lang="en-US" sz="3600"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736092" lvl="1" indent="-342900">
              <a:buFont typeface="Arial" panose="020B0604020202020204" pitchFamily="34" charset="0"/>
              <a:buChar char="•"/>
              <a:defRPr/>
            </a:pPr>
            <a:r>
              <a:rPr lang="en-US" altLang="en-US" sz="2800" dirty="0"/>
              <a:t>The U.S. Department of Labor (USDOL) oversees UI programs, which include the DUA program.  USDOL coordinates with the Federal Emergency Management Agency (FEMA) to oversee the DUA program.</a:t>
            </a:r>
          </a:p>
          <a:p>
            <a:pPr marL="736092" lvl="1" indent="-342900">
              <a:buFont typeface="Arial" panose="020B0604020202020204" pitchFamily="34" charset="0"/>
              <a:buChar char="•"/>
              <a:defRPr/>
            </a:pPr>
            <a:r>
              <a:rPr lang="en-US" altLang="en-US" sz="2800" dirty="0"/>
              <a:t>DUA is administered by State UI agencies acting as agents of the Federal government whenever a state or tribal declaration is made.</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40</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3</a:t>
            </a:r>
          </a:p>
        </p:txBody>
      </p:sp>
    </p:spTree>
    <p:extLst>
      <p:ext uri="{BB962C8B-B14F-4D97-AF65-F5344CB8AC3E}">
        <p14:creationId xmlns:p14="http://schemas.microsoft.com/office/powerpoint/2010/main" val="2071229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altLang="en-US" sz="3600" dirty="0"/>
              <a:t>Definition of Major Disaster</a:t>
            </a:r>
            <a:endParaRPr lang="en-US" sz="3600"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0" indent="0">
              <a:buNone/>
            </a:pPr>
            <a:r>
              <a:rPr lang="en-US" altLang="en-US" dirty="0"/>
              <a:t>Any natural catastrophe (including any hurricane, tornado, typhoon, storm, high water, wind-driven water, tidal wave, tsunami, earthquake, volcanic eruption, landslide, mudslide, snowstorm, or drought) or regardless of cause, any fire, flood, or explosion in any part of the United States, which in the determination of the President causes damage of sufficient severity and magnitude to warrant major disaster assistance. P.L. 100-707 (1988)</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41</a:t>
            </a:fld>
            <a:endParaRPr lang="en-US"/>
          </a:p>
        </p:txBody>
      </p:sp>
      <p:sp>
        <p:nvSpPr>
          <p:cNvPr id="8"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a:xfrm>
            <a:off x="339424" y="528805"/>
            <a:ext cx="921646" cy="804862"/>
          </a:xfrm>
        </p:spPr>
        <p:txBody>
          <a:bodyPr/>
          <a:lstStyle/>
          <a:p>
            <a:r>
              <a:rPr lang="en-US" dirty="0"/>
              <a:t>4</a:t>
            </a:r>
          </a:p>
        </p:txBody>
      </p:sp>
    </p:spTree>
    <p:extLst>
      <p:ext uri="{BB962C8B-B14F-4D97-AF65-F5344CB8AC3E}">
        <p14:creationId xmlns:p14="http://schemas.microsoft.com/office/powerpoint/2010/main" val="1524867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altLang="en-US" sz="3600" dirty="0"/>
              <a:t>What triggers DUA?</a:t>
            </a:r>
            <a:endParaRPr lang="en-US" sz="3600"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770615"/>
            <a:ext cx="8159750" cy="4406348"/>
          </a:xfrm>
        </p:spPr>
        <p:txBody>
          <a:bodyPr>
            <a:normAutofit/>
          </a:bodyPr>
          <a:lstStyle/>
          <a:p>
            <a:pPr lvl="1"/>
            <a:r>
              <a:rPr lang="en-US" altLang="en-US" sz="2800" dirty="0"/>
              <a:t>Based upon the request of a State Governor or Tribal Governor/Chief, the President may declare a major disaster in the state.  </a:t>
            </a:r>
          </a:p>
          <a:p>
            <a:pPr lvl="1"/>
            <a:r>
              <a:rPr lang="en-US" altLang="en-US" sz="2800" dirty="0"/>
              <a:t>The declaration will define the areas affected by the disaster and may authorize DUA with other types of Federal assistance.  </a:t>
            </a:r>
          </a:p>
          <a:p>
            <a:pPr lvl="1"/>
            <a:r>
              <a:rPr lang="en-US" altLang="en-US" sz="2800" dirty="0"/>
              <a:t>Public announcements will be made in the disaster area advising that DUA is available, and how and when individuals can file for benefits with the State Workforce Agency.</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42</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5</a:t>
            </a:r>
          </a:p>
        </p:txBody>
      </p:sp>
    </p:spTree>
    <p:extLst>
      <p:ext uri="{BB962C8B-B14F-4D97-AF65-F5344CB8AC3E}">
        <p14:creationId xmlns:p14="http://schemas.microsoft.com/office/powerpoint/2010/main" val="2119003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sz="2400" dirty="0"/>
              <a:t>Who can qualify for DUA?</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fontScale="92500" lnSpcReduction="20000"/>
          </a:bodyPr>
          <a:lstStyle/>
          <a:p>
            <a:pPr marL="0" indent="0">
              <a:buClr>
                <a:schemeClr val="accent1"/>
              </a:buClr>
              <a:buNone/>
            </a:pPr>
            <a:r>
              <a:rPr lang="en-US" altLang="en-US" sz="2400" u="sng" dirty="0"/>
              <a:t>One</a:t>
            </a:r>
            <a:r>
              <a:rPr lang="en-US" altLang="en-US" sz="2400" dirty="0"/>
              <a:t> of the following conditions must have occurred as a direct result of the disaster to qualify for DUA.</a:t>
            </a:r>
          </a:p>
          <a:p>
            <a:r>
              <a:rPr lang="en-US" altLang="en-US" sz="2400" dirty="0"/>
              <a:t>The individual has had a week of unemployment following the date the major disaster began;</a:t>
            </a:r>
          </a:p>
          <a:p>
            <a:r>
              <a:rPr lang="en-US" altLang="en-US" sz="2400" dirty="0"/>
              <a:t>The individual is unable to reach his/her place of employment;</a:t>
            </a:r>
          </a:p>
          <a:p>
            <a:r>
              <a:rPr lang="en-US" altLang="en-US" sz="2400" dirty="0"/>
              <a:t>The individual was scheduled to start work, and the job no longer exists or the individual was unable to reach the job</a:t>
            </a:r>
          </a:p>
          <a:p>
            <a:r>
              <a:rPr lang="en-US" altLang="en-US" sz="2400" dirty="0"/>
              <a:t>The individual became the major support because the head of household died as a direct result of the disaster; or</a:t>
            </a:r>
          </a:p>
          <a:p>
            <a:r>
              <a:rPr lang="en-US" altLang="en-US" sz="2400" dirty="0"/>
              <a:t>The individual cannot work because of an injury cause as a direct result of the disaster.</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43</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6</a:t>
            </a:r>
          </a:p>
        </p:txBody>
      </p:sp>
    </p:spTree>
    <p:extLst>
      <p:ext uri="{BB962C8B-B14F-4D97-AF65-F5344CB8AC3E}">
        <p14:creationId xmlns:p14="http://schemas.microsoft.com/office/powerpoint/2010/main" val="3727855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altLang="en-US" sz="2800" dirty="0"/>
              <a:t>What are the eligibility requirements?</a:t>
            </a:r>
            <a:endParaRPr lang="en-US" sz="2800"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lnSpcReduction="10000"/>
          </a:bodyPr>
          <a:lstStyle/>
          <a:p>
            <a:pPr marL="457200" lvl="1" indent="0">
              <a:buNone/>
            </a:pPr>
            <a:r>
              <a:rPr lang="en-US" altLang="en-US" dirty="0"/>
              <a:t>To qualify, claimants must meet </a:t>
            </a:r>
            <a:r>
              <a:rPr lang="en-US" altLang="en-US" u="sng" dirty="0"/>
              <a:t>all</a:t>
            </a:r>
            <a:r>
              <a:rPr lang="en-US" altLang="en-US" dirty="0"/>
              <a:t> of the following eligibility requirements.</a:t>
            </a:r>
          </a:p>
          <a:p>
            <a:pPr lvl="1">
              <a:buFont typeface="Arial" panose="020B0604020202020204" pitchFamily="34" charset="0"/>
              <a:buChar char="•"/>
            </a:pPr>
            <a:r>
              <a:rPr lang="en-US" altLang="en-US" dirty="0"/>
              <a:t>The individual is not eligible for UI benefits</a:t>
            </a:r>
          </a:p>
          <a:p>
            <a:pPr lvl="1">
              <a:buFont typeface="Arial" panose="020B0604020202020204" pitchFamily="34" charset="0"/>
              <a:buChar char="•"/>
            </a:pPr>
            <a:r>
              <a:rPr lang="en-US" altLang="en-US" dirty="0"/>
              <a:t>The individual is unemployed as a direct result of the disaster</a:t>
            </a:r>
          </a:p>
          <a:p>
            <a:pPr lvl="1">
              <a:buFont typeface="Arial" panose="020B0604020202020204" pitchFamily="34" charset="0"/>
              <a:buChar char="•"/>
            </a:pPr>
            <a:r>
              <a:rPr lang="en-US" altLang="en-US" dirty="0"/>
              <a:t>The individual is able and available for work, unless injured as a direct result of the disaster</a:t>
            </a:r>
          </a:p>
          <a:p>
            <a:pPr lvl="1">
              <a:buFont typeface="Arial" panose="020B0604020202020204" pitchFamily="34" charset="0"/>
              <a:buChar char="•"/>
            </a:pPr>
            <a:r>
              <a:rPr lang="en-US" altLang="en-US" dirty="0"/>
              <a:t>The individual filed an application for DUA within 30 days of the date of the public announcement of the availability of DUA; and</a:t>
            </a:r>
          </a:p>
          <a:p>
            <a:pPr lvl="1">
              <a:buFont typeface="Arial" panose="020B0604020202020204" pitchFamily="34" charset="0"/>
              <a:buChar char="•"/>
            </a:pPr>
            <a:r>
              <a:rPr lang="en-US" altLang="en-US" dirty="0"/>
              <a:t>The individual has not refused an offer of employment in a suitable position</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44</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7</a:t>
            </a:r>
          </a:p>
        </p:txBody>
      </p:sp>
    </p:spTree>
    <p:extLst>
      <p:ext uri="{BB962C8B-B14F-4D97-AF65-F5344CB8AC3E}">
        <p14:creationId xmlns:p14="http://schemas.microsoft.com/office/powerpoint/2010/main" val="3994584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altLang="en-US" sz="2800" dirty="0"/>
              <a:t>Are there other requirements?</a:t>
            </a:r>
            <a:endParaRPr lang="en-US" sz="2800"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lnSpcReduction="10000"/>
          </a:bodyPr>
          <a:lstStyle/>
          <a:p>
            <a:pPr>
              <a:buClr>
                <a:schemeClr val="accent1"/>
              </a:buClr>
              <a:buFont typeface="Arial" panose="020B0604020202020204" pitchFamily="34" charset="0"/>
              <a:buChar char="•"/>
              <a:defRPr/>
            </a:pPr>
            <a:r>
              <a:rPr lang="en-US" sz="2400" dirty="0"/>
              <a:t>The individual must continue to file weekly or biweekly claims for DUA benefits according to the instructions given by the State Agency where the DUA claim is filed.</a:t>
            </a:r>
          </a:p>
          <a:p>
            <a:pPr>
              <a:buClr>
                <a:schemeClr val="accent1"/>
              </a:buClr>
              <a:buFont typeface="Arial" panose="020B0604020202020204" pitchFamily="34" charset="0"/>
              <a:buChar char="•"/>
              <a:defRPr/>
            </a:pPr>
            <a:r>
              <a:rPr lang="en-US" sz="2400" dirty="0"/>
              <a:t>Proof is required to substantiate employment or self-employment or to substantiate work that was to begin on or after the date of the disaster.  Failure to provide proof within 21 calendar days from the time the DUA claim was filed may result in a denial of DUA, and any benefits already paid will be considered overpaid.</a:t>
            </a:r>
          </a:p>
          <a:p>
            <a:pPr>
              <a:buClr>
                <a:schemeClr val="accent1"/>
              </a:buClr>
              <a:buFont typeface="Arial" panose="020B0604020202020204" pitchFamily="34" charset="0"/>
              <a:buChar char="•"/>
              <a:defRPr/>
            </a:pPr>
            <a:r>
              <a:rPr lang="en-US" sz="2400" dirty="0"/>
              <a:t>Proof of wages (employment or self-employment) must be presented so that the State can determine the Weekly Assistance amount.</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45</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8</a:t>
            </a:r>
          </a:p>
        </p:txBody>
      </p:sp>
    </p:spTree>
    <p:extLst>
      <p:ext uri="{BB962C8B-B14F-4D97-AF65-F5344CB8AC3E}">
        <p14:creationId xmlns:p14="http://schemas.microsoft.com/office/powerpoint/2010/main" val="1488473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altLang="en-US" sz="2800" dirty="0"/>
              <a:t>How are DUA benefit amounts determined and how long do they last?</a:t>
            </a:r>
            <a:endParaRPr lang="en-US" sz="2800"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736092" lvl="1" indent="-342900">
              <a:buFont typeface="Arial" panose="020B0604020202020204" pitchFamily="34" charset="0"/>
              <a:buChar char="•"/>
              <a:defRPr/>
            </a:pPr>
            <a:r>
              <a:rPr lang="en-US" altLang="en-US" sz="2000" dirty="0">
                <a:solidFill>
                  <a:schemeClr val="tx1"/>
                </a:solidFill>
              </a:rPr>
              <a:t>The DUA weekly benefit amount (WBA) will be based on the gross wages (or net income for self-employed) of the individual of the tax year prior to the effective date of the DUA claim.  The calculation of the amount uses the same formula the State Workforce Agency uses to calculate UI benefits, however, DUA benefits have a different minimum weekly benefit amount for each State, which is published by USDOL each quarter.</a:t>
            </a:r>
          </a:p>
          <a:p>
            <a:pPr marL="393192" lvl="1" indent="0">
              <a:buNone/>
              <a:defRPr/>
            </a:pPr>
            <a:endParaRPr lang="en-US" altLang="en-US" sz="2000" dirty="0">
              <a:solidFill>
                <a:schemeClr val="tx1"/>
              </a:solidFill>
            </a:endParaRPr>
          </a:p>
          <a:p>
            <a:pPr marL="736092" lvl="1" indent="-342900">
              <a:buFont typeface="Arial" panose="020B0604020202020204" pitchFamily="34" charset="0"/>
              <a:buChar char="•"/>
              <a:defRPr/>
            </a:pPr>
            <a:r>
              <a:rPr lang="en-US" sz="2000" dirty="0">
                <a:solidFill>
                  <a:schemeClr val="tx1"/>
                </a:solidFill>
              </a:rPr>
              <a:t>DUA benefits are generally paid for up to 26 weeks, beginning with the first week following the date the major disaster began, and ending with the 26</a:t>
            </a:r>
            <a:r>
              <a:rPr lang="en-US" sz="2000" baseline="30000" dirty="0">
                <a:solidFill>
                  <a:schemeClr val="tx1"/>
                </a:solidFill>
              </a:rPr>
              <a:t>th</a:t>
            </a:r>
            <a:r>
              <a:rPr lang="en-US" sz="2000" dirty="0">
                <a:solidFill>
                  <a:schemeClr val="tx1"/>
                </a:solidFill>
              </a:rPr>
              <a:t> week following the date the major disaster was declared.</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46</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9</a:t>
            </a:r>
          </a:p>
        </p:txBody>
      </p:sp>
    </p:spTree>
    <p:extLst>
      <p:ext uri="{BB962C8B-B14F-4D97-AF65-F5344CB8AC3E}">
        <p14:creationId xmlns:p14="http://schemas.microsoft.com/office/powerpoint/2010/main" val="2388576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altLang="en-US" sz="2800" dirty="0"/>
              <a:t>Special Applicants</a:t>
            </a:r>
            <a:endParaRPr lang="en-US" sz="2800"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393192" lvl="1" indent="0">
              <a:buNone/>
              <a:defRPr/>
            </a:pPr>
            <a:r>
              <a:rPr lang="en-US" dirty="0">
                <a:solidFill>
                  <a:schemeClr val="tx1"/>
                </a:solidFill>
              </a:rPr>
              <a:t>Migrant/Seasonal Workers</a:t>
            </a:r>
          </a:p>
          <a:p>
            <a:pPr marL="1010729" lvl="2" indent="-342900">
              <a:spcBef>
                <a:spcPts val="1800"/>
              </a:spcBef>
              <a:buFont typeface="Arial" panose="020B0604020202020204" pitchFamily="34" charset="0"/>
              <a:buChar char="•"/>
              <a:defRPr/>
            </a:pPr>
            <a:r>
              <a:rPr lang="en-US" dirty="0">
                <a:solidFill>
                  <a:schemeClr val="tx1"/>
                </a:solidFill>
              </a:rPr>
              <a:t>These farm workers who are prevented from their normal planting/harvesting activities because of inability to reach the place of work or because of damage to the place of work are potentially eligible for DUA.  </a:t>
            </a:r>
          </a:p>
          <a:p>
            <a:pPr marL="1010729" lvl="2" indent="-342900">
              <a:spcBef>
                <a:spcPts val="1800"/>
              </a:spcBef>
              <a:buFont typeface="Arial" panose="020B0604020202020204" pitchFamily="34" charset="0"/>
              <a:buChar char="•"/>
              <a:defRPr/>
            </a:pPr>
            <a:r>
              <a:rPr lang="en-US" dirty="0">
                <a:solidFill>
                  <a:schemeClr val="tx1"/>
                </a:solidFill>
              </a:rPr>
              <a:t>Agricultural and other workers whose normal work depends on movement from on area to another will be deemed living in the major disaster area for the purpose of DUA if their presence in such disaster area is consistent with normal or reasonable migration required by their usual occupation.</a:t>
            </a:r>
          </a:p>
          <a:p>
            <a:pPr marL="1010729" lvl="2" indent="-342900">
              <a:spcBef>
                <a:spcPts val="1800"/>
              </a:spcBef>
              <a:buFont typeface="Arial" panose="020B0604020202020204" pitchFamily="34" charset="0"/>
              <a:buChar char="•"/>
              <a:defRPr/>
            </a:pPr>
            <a:r>
              <a:rPr lang="en-US" dirty="0">
                <a:solidFill>
                  <a:schemeClr val="tx1"/>
                </a:solidFill>
              </a:rPr>
              <a:t>Duration – only for weeks they would have worked (season).</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47</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10</a:t>
            </a:r>
          </a:p>
        </p:txBody>
      </p:sp>
    </p:spTree>
    <p:extLst>
      <p:ext uri="{BB962C8B-B14F-4D97-AF65-F5344CB8AC3E}">
        <p14:creationId xmlns:p14="http://schemas.microsoft.com/office/powerpoint/2010/main" val="2387699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altLang="en-US" sz="2800" dirty="0"/>
              <a:t>Special Applicants continued</a:t>
            </a:r>
            <a:endParaRPr lang="en-US" sz="2800" dirty="0"/>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marL="393192" lvl="1" indent="0">
              <a:buNone/>
              <a:defRPr/>
            </a:pPr>
            <a:r>
              <a:rPr lang="en-US" dirty="0">
                <a:solidFill>
                  <a:schemeClr val="tx1"/>
                </a:solidFill>
              </a:rPr>
              <a:t>Farmers</a:t>
            </a:r>
          </a:p>
          <a:p>
            <a:pPr marL="1010729" lvl="2" indent="-342900">
              <a:buFont typeface="Arial" panose="020B0604020202020204" pitchFamily="34" charset="0"/>
              <a:buChar char="•"/>
              <a:defRPr/>
            </a:pPr>
            <a:r>
              <a:rPr lang="en-US" dirty="0">
                <a:solidFill>
                  <a:schemeClr val="tx1"/>
                </a:solidFill>
              </a:rPr>
              <a:t>In some cases self-employed individuals can be substantially impacted by a major disaster even though they are still able to perform some of their customary services in self-employment.  </a:t>
            </a:r>
          </a:p>
          <a:p>
            <a:pPr marL="1010729" lvl="2" indent="-342900">
              <a:buFont typeface="Arial" panose="020B0604020202020204" pitchFamily="34" charset="0"/>
              <a:buChar char="•"/>
              <a:defRPr/>
            </a:pPr>
            <a:r>
              <a:rPr lang="en-US" dirty="0">
                <a:solidFill>
                  <a:schemeClr val="tx1"/>
                </a:solidFill>
              </a:rPr>
              <a:t>For example, diversified farmers can be eligible for partial DUA payments even if they are still able to render some of their customary services in self-employment.</a:t>
            </a:r>
          </a:p>
          <a:p>
            <a:pPr marL="1010729" lvl="2" indent="-342900">
              <a:buFont typeface="Arial" panose="020B0604020202020204" pitchFamily="34" charset="0"/>
              <a:buChar char="•"/>
              <a:defRPr/>
            </a:pPr>
            <a:r>
              <a:rPr lang="en-US" dirty="0">
                <a:solidFill>
                  <a:schemeClr val="tx1"/>
                </a:solidFill>
              </a:rPr>
              <a:t>The determination will be based on the individual performing less than his full time customary services and earning wages less than the applicable state law earnings limit.</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48</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11</a:t>
            </a:r>
          </a:p>
        </p:txBody>
      </p:sp>
    </p:spTree>
    <p:extLst>
      <p:ext uri="{BB962C8B-B14F-4D97-AF65-F5344CB8AC3E}">
        <p14:creationId xmlns:p14="http://schemas.microsoft.com/office/powerpoint/2010/main" val="3641936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sz="2800" dirty="0"/>
              <a:t>How can you use this information?</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638300"/>
            <a:ext cx="7955280" cy="4538663"/>
          </a:xfrm>
        </p:spPr>
        <p:txBody>
          <a:bodyPr>
            <a:normAutofit lnSpcReduction="10000"/>
          </a:bodyPr>
          <a:lstStyle/>
          <a:p>
            <a:pPr marL="1010729" lvl="2" indent="-342900">
              <a:spcBef>
                <a:spcPts val="1800"/>
              </a:spcBef>
              <a:buFont typeface="Arial" panose="020B0604020202020204" pitchFamily="34" charset="0"/>
              <a:buChar char="•"/>
              <a:defRPr/>
            </a:pPr>
            <a:r>
              <a:rPr lang="en-US" dirty="0">
                <a:solidFill>
                  <a:schemeClr val="tx1"/>
                </a:solidFill>
              </a:rPr>
              <a:t>Build a relationship with the SWA UI and DUA Program Coordinator.  The SWA and FEMA are often looking for alternative ways to inform affected individuals of the availability of benefits during a disaster situation and work with SWA Management to generate DUA press releases and reach out to affected individuals.</a:t>
            </a:r>
          </a:p>
          <a:p>
            <a:pPr marL="1010729" lvl="2" indent="-342900">
              <a:spcBef>
                <a:spcPts val="1800"/>
              </a:spcBef>
              <a:buFont typeface="Arial" panose="020B0604020202020204" pitchFamily="34" charset="0"/>
              <a:buChar char="•"/>
              <a:defRPr/>
            </a:pPr>
            <a:r>
              <a:rPr lang="en-US" dirty="0">
                <a:solidFill>
                  <a:schemeClr val="tx1"/>
                </a:solidFill>
              </a:rPr>
              <a:t>Information regarding migrant farm worker populations could be useful.</a:t>
            </a:r>
          </a:p>
          <a:p>
            <a:pPr marL="1010729" lvl="2" indent="-342900">
              <a:spcBef>
                <a:spcPts val="1800"/>
              </a:spcBef>
              <a:buFont typeface="Arial" panose="020B0604020202020204" pitchFamily="34" charset="0"/>
              <a:buChar char="•"/>
              <a:defRPr/>
            </a:pPr>
            <a:r>
              <a:rPr lang="en-US" dirty="0">
                <a:solidFill>
                  <a:schemeClr val="tx1"/>
                </a:solidFill>
              </a:rPr>
              <a:t>Information is available that can be shared to those needing to apply for Unemployment Insurance or Disaster Unemployment Assistance, as well as job and career services.</a:t>
            </a:r>
          </a:p>
          <a:p>
            <a:pPr marL="1010729" lvl="2" indent="-342900">
              <a:spcBef>
                <a:spcPts val="1800"/>
              </a:spcBef>
              <a:buFont typeface="Arial" panose="020B0604020202020204" pitchFamily="34" charset="0"/>
              <a:buChar char="•"/>
              <a:defRPr/>
            </a:pPr>
            <a:r>
              <a:rPr lang="en-US" dirty="0">
                <a:solidFill>
                  <a:schemeClr val="tx1"/>
                </a:solidFill>
                <a:hlinkClick r:id="rId2"/>
              </a:rPr>
              <a:t>https://www.careeronestop.org/LocalHelp/service-locator.aspx</a:t>
            </a:r>
            <a:r>
              <a:rPr lang="en-US" dirty="0">
                <a:solidFill>
                  <a:schemeClr val="tx1"/>
                </a:solidFill>
              </a:rPr>
              <a:t>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49</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11</a:t>
            </a:r>
          </a:p>
        </p:txBody>
      </p:sp>
    </p:spTree>
    <p:extLst>
      <p:ext uri="{BB962C8B-B14F-4D97-AF65-F5344CB8AC3E}">
        <p14:creationId xmlns:p14="http://schemas.microsoft.com/office/powerpoint/2010/main" val="18362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Which type of organization do you represent?</a:t>
            </a:r>
          </a:p>
        </p:txBody>
      </p:sp>
      <p:sp>
        <p:nvSpPr>
          <p:cNvPr id="3" name="Content Placeholder 2"/>
          <p:cNvSpPr>
            <a:spLocks noGrp="1"/>
          </p:cNvSpPr>
          <p:nvPr>
            <p:ph idx="1"/>
          </p:nvPr>
        </p:nvSpPr>
        <p:spPr>
          <a:xfrm>
            <a:off x="939114" y="2188127"/>
            <a:ext cx="7816959" cy="3693690"/>
          </a:xfrm>
        </p:spPr>
        <p:txBody>
          <a:bodyPr>
            <a:normAutofit/>
          </a:bodyPr>
          <a:lstStyle/>
          <a:p>
            <a:r>
              <a:rPr lang="en-US" dirty="0"/>
              <a:t>Federal government</a:t>
            </a:r>
          </a:p>
          <a:p>
            <a:r>
              <a:rPr lang="en-US" dirty="0"/>
              <a:t>State government</a:t>
            </a:r>
          </a:p>
          <a:p>
            <a:r>
              <a:rPr lang="en-US" dirty="0"/>
              <a:t>Local government</a:t>
            </a:r>
          </a:p>
          <a:p>
            <a:r>
              <a:rPr lang="en-US" dirty="0"/>
              <a:t>Non-governmental organization</a:t>
            </a:r>
          </a:p>
          <a:p>
            <a:r>
              <a:rPr lang="en-US" dirty="0"/>
              <a:t>Other</a:t>
            </a:r>
          </a:p>
        </p:txBody>
      </p:sp>
      <p:sp>
        <p:nvSpPr>
          <p:cNvPr id="4" name="Slide Number Placeholder 3"/>
          <p:cNvSpPr>
            <a:spLocks noGrp="1"/>
          </p:cNvSpPr>
          <p:nvPr>
            <p:ph type="sldNum" sz="quarter" idx="10"/>
          </p:nvPr>
        </p:nvSpPr>
        <p:spPr/>
        <p:txBody>
          <a:bodyPr/>
          <a:lstStyle/>
          <a:p>
            <a:fld id="{706D636C-90A3-4979-BA37-BAB384B22101}" type="slidenum">
              <a:rPr lang="en-US" smtClean="0"/>
              <a:pPr/>
              <a:t>5</a:t>
            </a:fld>
            <a:endParaRPr lang="en-US"/>
          </a:p>
        </p:txBody>
      </p:sp>
    </p:spTree>
    <p:extLst>
      <p:ext uri="{BB962C8B-B14F-4D97-AF65-F5344CB8AC3E}">
        <p14:creationId xmlns:p14="http://schemas.microsoft.com/office/powerpoint/2010/main" val="1040125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p:txBody>
          <a:bodyPr/>
          <a:lstStyle/>
          <a:p>
            <a:r>
              <a:rPr lang="en-US" dirty="0"/>
              <a:t>Juan Regalado</a:t>
            </a:r>
          </a:p>
          <a:p>
            <a:pPr lvl="1"/>
            <a:r>
              <a:rPr lang="en-US" i="1" dirty="0"/>
              <a:t>National Monitor Advocate</a:t>
            </a:r>
          </a:p>
          <a:p>
            <a:pPr lvl="2"/>
            <a:r>
              <a:rPr lang="en-US" dirty="0"/>
              <a:t>Specialty National Programs Unit, US Department of Labor</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50</a:t>
            </a:fld>
            <a:endParaRPr lang="en-US"/>
          </a:p>
        </p:txBody>
      </p:sp>
      <p:pic>
        <p:nvPicPr>
          <p:cNvPr id="5" name="Picture Placeholder 4"/>
          <p:cNvPicPr>
            <a:picLocks noGrp="1" noChangeAspect="1"/>
          </p:cNvPicPr>
          <p:nvPr>
            <p:ph type="pic" idx="11"/>
          </p:nvPr>
        </p:nvPicPr>
        <p:blipFill>
          <a:blip r:embed="rId2" cstate="hqprint">
            <a:extLst>
              <a:ext uri="{28A0092B-C50C-407E-A947-70E740481C1C}">
                <a14:useLocalDpi xmlns:a14="http://schemas.microsoft.com/office/drawing/2010/main" val="0"/>
              </a:ext>
            </a:extLst>
          </a:blip>
          <a:stretch>
            <a:fillRect/>
          </a:stretch>
        </p:blipFill>
        <p:spPr>
          <a:xfrm>
            <a:off x="1827005" y="2626735"/>
            <a:ext cx="1573420" cy="1532059"/>
          </a:xfrm>
        </p:spPr>
      </p:pic>
    </p:spTree>
    <p:extLst>
      <p:ext uri="{BB962C8B-B14F-4D97-AF65-F5344CB8AC3E}">
        <p14:creationId xmlns:p14="http://schemas.microsoft.com/office/powerpoint/2010/main" val="56106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Next Steps</a:t>
            </a:r>
          </a:p>
        </p:txBody>
      </p:sp>
      <p:sp>
        <p:nvSpPr>
          <p:cNvPr id="2" name="Content Placeholder 1"/>
          <p:cNvSpPr>
            <a:spLocks noGrp="1"/>
          </p:cNvSpPr>
          <p:nvPr>
            <p:ph idx="1"/>
          </p:nvPr>
        </p:nvSpPr>
        <p:spPr/>
        <p:txBody>
          <a:bodyPr>
            <a:normAutofit fontScale="92500" lnSpcReduction="20000"/>
          </a:bodyPr>
          <a:lstStyle/>
          <a:p>
            <a:pPr marL="514350" indent="-514350">
              <a:buFont typeface="+mj-lt"/>
              <a:buAutoNum type="arabicPeriod"/>
            </a:pPr>
            <a:r>
              <a:rPr lang="en-US" dirty="0"/>
              <a:t>Reach out to:</a:t>
            </a:r>
          </a:p>
          <a:p>
            <a:pPr marL="925830" lvl="1" indent="-514350">
              <a:buFont typeface="+mj-lt"/>
              <a:buAutoNum type="alphaLcParenR"/>
            </a:pPr>
            <a:r>
              <a:rPr lang="en-US" dirty="0">
                <a:solidFill>
                  <a:schemeClr val="tx1"/>
                </a:solidFill>
              </a:rPr>
              <a:t>Federal Government Resources</a:t>
            </a:r>
          </a:p>
          <a:p>
            <a:pPr marL="1165860" lvl="2" indent="-342900">
              <a:buFont typeface="Wingdings" panose="05000000000000000000" pitchFamily="2" charset="2"/>
              <a:buChar char="Ø"/>
            </a:pPr>
            <a:r>
              <a:rPr lang="en-US" dirty="0">
                <a:solidFill>
                  <a:schemeClr val="tx1"/>
                </a:solidFill>
              </a:rPr>
              <a:t>Unemployment Insurance; Regional Monitor Advocates; Dislocated Worker Grant Representatives</a:t>
            </a:r>
          </a:p>
          <a:p>
            <a:pPr marL="1337310" lvl="2" indent="-514350">
              <a:buFont typeface="Wingdings" panose="05000000000000000000" pitchFamily="2" charset="2"/>
              <a:buChar char="ü"/>
            </a:pPr>
            <a:endParaRPr lang="en-US" dirty="0">
              <a:solidFill>
                <a:schemeClr val="tx1"/>
              </a:solidFill>
            </a:endParaRPr>
          </a:p>
          <a:p>
            <a:pPr marL="925830" lvl="1" indent="-514350">
              <a:buFont typeface="+mj-lt"/>
              <a:buAutoNum type="alphaLcParenR"/>
            </a:pPr>
            <a:r>
              <a:rPr lang="en-US" dirty="0">
                <a:solidFill>
                  <a:schemeClr val="tx1"/>
                </a:solidFill>
              </a:rPr>
              <a:t>State Government Resources</a:t>
            </a:r>
          </a:p>
          <a:p>
            <a:pPr marL="1337310" lvl="2" indent="-514350">
              <a:buFont typeface="Wingdings" panose="05000000000000000000" pitchFamily="2" charset="2"/>
              <a:buChar char="Ø"/>
            </a:pPr>
            <a:r>
              <a:rPr lang="en-US" dirty="0">
                <a:solidFill>
                  <a:schemeClr val="tx1"/>
                </a:solidFill>
              </a:rPr>
              <a:t>State Workforce Agencies; State Monitor Advocates; First responders</a:t>
            </a:r>
          </a:p>
          <a:p>
            <a:pPr marL="1165860" lvl="2" indent="-342900">
              <a:buFont typeface="Wingdings" panose="05000000000000000000" pitchFamily="2" charset="2"/>
              <a:buChar char="Ø"/>
            </a:pPr>
            <a:endParaRPr lang="en-US" dirty="0">
              <a:solidFill>
                <a:schemeClr val="tx1"/>
              </a:solidFill>
            </a:endParaRPr>
          </a:p>
          <a:p>
            <a:pPr marL="925830" lvl="1" indent="-514350">
              <a:buFont typeface="+mj-lt"/>
              <a:buAutoNum type="alphaLcParenR"/>
            </a:pPr>
            <a:r>
              <a:rPr lang="en-US" dirty="0">
                <a:solidFill>
                  <a:schemeClr val="tx1"/>
                </a:solidFill>
              </a:rPr>
              <a:t>Local Government Resources</a:t>
            </a:r>
          </a:p>
          <a:p>
            <a:pPr marL="1337310" lvl="2" indent="-514350">
              <a:buFont typeface="Wingdings" panose="05000000000000000000" pitchFamily="2" charset="2"/>
              <a:buChar char="Ø"/>
            </a:pPr>
            <a:r>
              <a:rPr lang="en-US" dirty="0">
                <a:solidFill>
                  <a:schemeClr val="tx1"/>
                </a:solidFill>
              </a:rPr>
              <a:t>American Job Centers; Outreach Workers; First responders </a:t>
            </a:r>
          </a:p>
          <a:p>
            <a:pPr marL="925830" lvl="1" indent="-514350">
              <a:buFont typeface="+mj-lt"/>
              <a:buAutoNum type="alphaLcParenR"/>
            </a:pPr>
            <a:r>
              <a:rPr lang="en-US" dirty="0">
                <a:solidFill>
                  <a:schemeClr val="tx1"/>
                </a:solidFill>
              </a:rPr>
              <a:t>Non-governmental organizations</a:t>
            </a:r>
          </a:p>
          <a:p>
            <a:pPr marL="1337310" lvl="2" indent="-514350">
              <a:buFont typeface="Wingdings" panose="05000000000000000000" pitchFamily="2" charset="2"/>
              <a:buChar char="Ø"/>
            </a:pPr>
            <a:r>
              <a:rPr lang="en-US" dirty="0">
                <a:solidFill>
                  <a:schemeClr val="tx1"/>
                </a:solidFill>
              </a:rPr>
              <a:t>Red Cross; Legal Aid organizations; Mental health organizations</a:t>
            </a:r>
          </a:p>
          <a:p>
            <a:pPr marL="925830" lvl="1" indent="-514350">
              <a:buFont typeface="+mj-lt"/>
              <a:buAutoNum type="alphaLcParenR"/>
            </a:pPr>
            <a:endParaRPr lang="en-US" dirty="0"/>
          </a:p>
          <a:p>
            <a:pPr marL="0" indent="0">
              <a:buNone/>
            </a:pPr>
            <a:endParaRPr lang="en-US" dirty="0"/>
          </a:p>
          <a:p>
            <a:pPr marL="514350" indent="-514350">
              <a:buFont typeface="+mj-lt"/>
              <a:buAutoNum type="arabicPeriod"/>
            </a:pPr>
            <a:endParaRPr lang="en-US" dirty="0"/>
          </a:p>
          <a:p>
            <a:pPr marL="925830" lvl="1" indent="-514350">
              <a:buFont typeface="+mj-lt"/>
              <a:buAutoNum type="alphaLcParenR"/>
            </a:pPr>
            <a:endParaRPr lang="en-US" dirty="0"/>
          </a:p>
        </p:txBody>
      </p:sp>
      <p:sp>
        <p:nvSpPr>
          <p:cNvPr id="11" name="Slide Number Placeholder 10"/>
          <p:cNvSpPr>
            <a:spLocks noGrp="1"/>
          </p:cNvSpPr>
          <p:nvPr>
            <p:ph type="sldNum" sz="quarter" idx="10"/>
          </p:nvPr>
        </p:nvSpPr>
        <p:spPr/>
        <p:txBody>
          <a:bodyPr/>
          <a:lstStyle/>
          <a:p>
            <a:fld id="{78651A17-9376-40A4-9325-34268FB0E92D}" type="slidenum">
              <a:rPr lang="en-US" smtClean="0"/>
              <a:pPr/>
              <a:t>51</a:t>
            </a:fld>
            <a:endParaRPr lang="en-US" dirty="0"/>
          </a:p>
        </p:txBody>
      </p:sp>
    </p:spTree>
    <p:extLst>
      <p:ext uri="{BB962C8B-B14F-4D97-AF65-F5344CB8AC3E}">
        <p14:creationId xmlns:p14="http://schemas.microsoft.com/office/powerpoint/2010/main" val="619871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Next Steps - Continued</a:t>
            </a:r>
          </a:p>
        </p:txBody>
      </p:sp>
      <p:sp>
        <p:nvSpPr>
          <p:cNvPr id="6" name="Content Placeholder 5"/>
          <p:cNvSpPr>
            <a:spLocks noGrp="1"/>
          </p:cNvSpPr>
          <p:nvPr>
            <p:ph idx="1"/>
          </p:nvPr>
        </p:nvSpPr>
        <p:spPr/>
        <p:txBody>
          <a:bodyPr>
            <a:normAutofit/>
          </a:bodyPr>
          <a:lstStyle/>
          <a:p>
            <a:pPr marL="0" indent="0">
              <a:buNone/>
            </a:pPr>
            <a:r>
              <a:rPr lang="en-US" dirty="0">
                <a:solidFill>
                  <a:srgbClr val="C00000"/>
                </a:solidFill>
              </a:rPr>
              <a:t>2.  </a:t>
            </a:r>
            <a:r>
              <a:rPr lang="en-US" dirty="0"/>
              <a:t>After you Reach Out:</a:t>
            </a:r>
          </a:p>
          <a:p>
            <a:pPr>
              <a:buFont typeface="Wingdings" panose="05000000000000000000" pitchFamily="2" charset="2"/>
              <a:buChar char="Ø"/>
            </a:pPr>
            <a:r>
              <a:rPr lang="en-US" dirty="0"/>
              <a:t>Identify POCs within your organization and the partner organization</a:t>
            </a:r>
          </a:p>
          <a:p>
            <a:pPr>
              <a:buFont typeface="Wingdings" panose="05000000000000000000" pitchFamily="2" charset="2"/>
              <a:buChar char="Ø"/>
            </a:pPr>
            <a:r>
              <a:rPr lang="en-US" dirty="0"/>
              <a:t>Organize presentations</a:t>
            </a:r>
          </a:p>
          <a:p>
            <a:pPr>
              <a:buFont typeface="Wingdings" panose="05000000000000000000" pitchFamily="2" charset="2"/>
              <a:buChar char="Ø"/>
            </a:pPr>
            <a:r>
              <a:rPr lang="en-US" dirty="0"/>
              <a:t>Make a Plan</a:t>
            </a:r>
          </a:p>
          <a:p>
            <a:pPr>
              <a:buFont typeface="Wingdings" panose="05000000000000000000" pitchFamily="2" charset="2"/>
              <a:buChar char="Ø"/>
            </a:pPr>
            <a:r>
              <a:rPr lang="en-US" dirty="0"/>
              <a:t>Check in with the partner organization over time to ensure POCs and Plan are up-to-date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52</a:t>
            </a:fld>
            <a:endParaRPr lang="en-US"/>
          </a:p>
        </p:txBody>
      </p:sp>
    </p:spTree>
    <p:extLst>
      <p:ext uri="{BB962C8B-B14F-4D97-AF65-F5344CB8AC3E}">
        <p14:creationId xmlns:p14="http://schemas.microsoft.com/office/powerpoint/2010/main" val="3364126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Next Steps - Continued</a:t>
            </a:r>
          </a:p>
        </p:txBody>
      </p:sp>
      <p:sp>
        <p:nvSpPr>
          <p:cNvPr id="6" name="Content Placeholder 5"/>
          <p:cNvSpPr>
            <a:spLocks noGrp="1"/>
          </p:cNvSpPr>
          <p:nvPr>
            <p:ph idx="1"/>
          </p:nvPr>
        </p:nvSpPr>
        <p:spPr/>
        <p:txBody>
          <a:bodyPr>
            <a:normAutofit/>
          </a:bodyPr>
          <a:lstStyle/>
          <a:p>
            <a:pPr marL="514350" indent="-514350">
              <a:buAutoNum type="arabicPeriod" startAt="3"/>
            </a:pPr>
            <a:r>
              <a:rPr lang="en-US" dirty="0"/>
              <a:t>Disaster Response Plan</a:t>
            </a:r>
          </a:p>
          <a:p>
            <a:pPr>
              <a:buFont typeface="Wingdings" panose="05000000000000000000" pitchFamily="2" charset="2"/>
              <a:buChar char="Ø"/>
            </a:pPr>
            <a:r>
              <a:rPr lang="en-US" dirty="0"/>
              <a:t>Contingencies for loss of power, communication, and transportation</a:t>
            </a:r>
          </a:p>
          <a:p>
            <a:pPr>
              <a:buFont typeface="Wingdings" panose="05000000000000000000" pitchFamily="2" charset="2"/>
              <a:buChar char="Ø"/>
            </a:pPr>
            <a:r>
              <a:rPr lang="en-US" dirty="0"/>
              <a:t>Disaster impact assessment</a:t>
            </a:r>
          </a:p>
          <a:p>
            <a:pPr>
              <a:buFont typeface="Wingdings" panose="05000000000000000000" pitchFamily="2" charset="2"/>
              <a:buChar char="Ø"/>
            </a:pPr>
            <a:r>
              <a:rPr lang="en-US" dirty="0"/>
              <a:t>Staff needs and well-being </a:t>
            </a:r>
          </a:p>
          <a:p>
            <a:pPr>
              <a:buFont typeface="Wingdings" panose="05000000000000000000" pitchFamily="2" charset="2"/>
              <a:buChar char="Ø"/>
            </a:pPr>
            <a:r>
              <a:rPr lang="en-US" dirty="0"/>
              <a:t>Participant/customer needs and well-being</a:t>
            </a:r>
          </a:p>
          <a:p>
            <a:pPr>
              <a:buFont typeface="Wingdings" panose="05000000000000000000" pitchFamily="2" charset="2"/>
              <a:buChar char="Ø"/>
            </a:pPr>
            <a:r>
              <a:rPr lang="en-US" dirty="0"/>
              <a:t>Wrap around services including mental health and trauma informed care</a:t>
            </a:r>
          </a:p>
          <a:p>
            <a:pPr>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53</a:t>
            </a:fld>
            <a:endParaRPr lang="en-US"/>
          </a:p>
        </p:txBody>
      </p:sp>
    </p:spTree>
    <p:extLst>
      <p:ext uri="{BB962C8B-B14F-4D97-AF65-F5344CB8AC3E}">
        <p14:creationId xmlns:p14="http://schemas.microsoft.com/office/powerpoint/2010/main" val="1224700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54</a:t>
            </a:fld>
            <a:endParaRPr lang="en-US"/>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1922181424"/>
              </p:ext>
            </p:extLst>
          </p:nvPr>
        </p:nvGraphicFramePr>
        <p:xfrm>
          <a:off x="1616131" y="191069"/>
          <a:ext cx="5769599" cy="6629307"/>
        </p:xfrm>
        <a:graphic>
          <a:graphicData uri="http://schemas.openxmlformats.org/presentationml/2006/ole">
            <mc:AlternateContent xmlns:mc="http://schemas.openxmlformats.org/markup-compatibility/2006">
              <mc:Choice xmlns:v="urn:schemas-microsoft-com:vml" Requires="v">
                <p:oleObj spid="_x0000_s1042" name="Document" r:id="rId4" imgW="6451430" imgH="7412736" progId="Word.Document.12">
                  <p:embed/>
                </p:oleObj>
              </mc:Choice>
              <mc:Fallback>
                <p:oleObj name="Document" r:id="rId4" imgW="6451430" imgH="7412736" progId="Word.Document.12">
                  <p:embed/>
                  <p:pic>
                    <p:nvPicPr>
                      <p:cNvPr id="0" name=""/>
                      <p:cNvPicPr/>
                      <p:nvPr/>
                    </p:nvPicPr>
                    <p:blipFill>
                      <a:blip r:embed="rId5"/>
                      <a:stretch>
                        <a:fillRect/>
                      </a:stretch>
                    </p:blipFill>
                    <p:spPr>
                      <a:xfrm>
                        <a:off x="1616131" y="191069"/>
                        <a:ext cx="5769599" cy="6629307"/>
                      </a:xfrm>
                      <a:prstGeom prst="rect">
                        <a:avLst/>
                      </a:prstGeom>
                    </p:spPr>
                  </p:pic>
                </p:oleObj>
              </mc:Fallback>
            </mc:AlternateContent>
          </a:graphicData>
        </a:graphic>
      </p:graphicFrame>
    </p:spTree>
    <p:extLst>
      <p:ext uri="{BB962C8B-B14F-4D97-AF65-F5344CB8AC3E}">
        <p14:creationId xmlns:p14="http://schemas.microsoft.com/office/powerpoint/2010/main" val="620754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55</a:t>
            </a:fld>
            <a:endParaRPr lang="en-US"/>
          </a:p>
        </p:txBody>
      </p:sp>
      <p:graphicFrame>
        <p:nvGraphicFramePr>
          <p:cNvPr id="2" name="Content Placeholder 1"/>
          <p:cNvGraphicFramePr>
            <a:graphicFrameLocks noGrp="1" noChangeAspect="1"/>
          </p:cNvGraphicFramePr>
          <p:nvPr>
            <p:ph idx="1"/>
            <p:extLst>
              <p:ext uri="{D42A27DB-BD31-4B8C-83A1-F6EECF244321}">
                <p14:modId xmlns:p14="http://schemas.microsoft.com/office/powerpoint/2010/main" val="3033055253"/>
              </p:ext>
            </p:extLst>
          </p:nvPr>
        </p:nvGraphicFramePr>
        <p:xfrm>
          <a:off x="1665028" y="326193"/>
          <a:ext cx="5684742" cy="6531807"/>
        </p:xfrm>
        <a:graphic>
          <a:graphicData uri="http://schemas.openxmlformats.org/presentationml/2006/ole">
            <mc:AlternateContent xmlns:mc="http://schemas.openxmlformats.org/markup-compatibility/2006">
              <mc:Choice xmlns:v="urn:schemas-microsoft-com:vml" Requires="v">
                <p:oleObj spid="_x0000_s2065" name="Document" r:id="rId4" imgW="6451430" imgH="7412736" progId="Word.Document.12">
                  <p:embed/>
                </p:oleObj>
              </mc:Choice>
              <mc:Fallback>
                <p:oleObj name="Document" r:id="rId4" imgW="6451430" imgH="7412736" progId="Word.Document.12">
                  <p:embed/>
                  <p:pic>
                    <p:nvPicPr>
                      <p:cNvPr id="0" name=""/>
                      <p:cNvPicPr/>
                      <p:nvPr/>
                    </p:nvPicPr>
                    <p:blipFill>
                      <a:blip r:embed="rId5"/>
                      <a:stretch>
                        <a:fillRect/>
                      </a:stretch>
                    </p:blipFill>
                    <p:spPr>
                      <a:xfrm>
                        <a:off x="1665028" y="326193"/>
                        <a:ext cx="5684742" cy="6531807"/>
                      </a:xfrm>
                      <a:prstGeom prst="rect">
                        <a:avLst/>
                      </a:prstGeom>
                    </p:spPr>
                  </p:pic>
                </p:oleObj>
              </mc:Fallback>
            </mc:AlternateContent>
          </a:graphicData>
        </a:graphic>
      </p:graphicFrame>
    </p:spTree>
    <p:extLst>
      <p:ext uri="{BB962C8B-B14F-4D97-AF65-F5344CB8AC3E}">
        <p14:creationId xmlns:p14="http://schemas.microsoft.com/office/powerpoint/2010/main" val="3636138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56</a:t>
            </a:fld>
            <a:endParaRPr lang="en-US"/>
          </a:p>
        </p:txBody>
      </p:sp>
      <p:graphicFrame>
        <p:nvGraphicFramePr>
          <p:cNvPr id="2" name="Content Placeholder 1"/>
          <p:cNvGraphicFramePr>
            <a:graphicFrameLocks noGrp="1" noChangeAspect="1"/>
          </p:cNvGraphicFramePr>
          <p:nvPr>
            <p:ph idx="1"/>
            <p:extLst>
              <p:ext uri="{D42A27DB-BD31-4B8C-83A1-F6EECF244321}">
                <p14:modId xmlns:p14="http://schemas.microsoft.com/office/powerpoint/2010/main" val="209453736"/>
              </p:ext>
            </p:extLst>
          </p:nvPr>
        </p:nvGraphicFramePr>
        <p:xfrm>
          <a:off x="314752" y="1323833"/>
          <a:ext cx="8419485" cy="3701481"/>
        </p:xfrm>
        <a:graphic>
          <a:graphicData uri="http://schemas.openxmlformats.org/presentationml/2006/ole">
            <mc:AlternateContent xmlns:mc="http://schemas.openxmlformats.org/markup-compatibility/2006">
              <mc:Choice xmlns:v="urn:schemas-microsoft-com:vml" Requires="v">
                <p:oleObj spid="_x0000_s3089" name="Document" r:id="rId4" imgW="9152158" imgH="4022403" progId="Word.Document.12">
                  <p:embed/>
                </p:oleObj>
              </mc:Choice>
              <mc:Fallback>
                <p:oleObj name="Document" r:id="rId4" imgW="9152158" imgH="4022403" progId="Word.Document.12">
                  <p:embed/>
                  <p:pic>
                    <p:nvPicPr>
                      <p:cNvPr id="0" name=""/>
                      <p:cNvPicPr/>
                      <p:nvPr/>
                    </p:nvPicPr>
                    <p:blipFill>
                      <a:blip r:embed="rId5"/>
                      <a:stretch>
                        <a:fillRect/>
                      </a:stretch>
                    </p:blipFill>
                    <p:spPr>
                      <a:xfrm>
                        <a:off x="314752" y="1323833"/>
                        <a:ext cx="8419485" cy="3701481"/>
                      </a:xfrm>
                      <a:prstGeom prst="rect">
                        <a:avLst/>
                      </a:prstGeom>
                    </p:spPr>
                  </p:pic>
                </p:oleObj>
              </mc:Fallback>
            </mc:AlternateContent>
          </a:graphicData>
        </a:graphic>
      </p:graphicFrame>
    </p:spTree>
    <p:extLst>
      <p:ext uri="{BB962C8B-B14F-4D97-AF65-F5344CB8AC3E}">
        <p14:creationId xmlns:p14="http://schemas.microsoft.com/office/powerpoint/2010/main" val="2549324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Helpful Tips:</a:t>
            </a:r>
          </a:p>
        </p:txBody>
      </p:sp>
      <p:sp>
        <p:nvSpPr>
          <p:cNvPr id="3" name="Content Placeholder 2"/>
          <p:cNvSpPr>
            <a:spLocks noGrp="1"/>
          </p:cNvSpPr>
          <p:nvPr>
            <p:ph idx="1"/>
          </p:nvPr>
        </p:nvSpPr>
        <p:spPr/>
        <p:txBody>
          <a:bodyPr/>
          <a:lstStyle/>
          <a:p>
            <a:r>
              <a:rPr lang="en-US" dirty="0"/>
              <a:t>Buddy System</a:t>
            </a:r>
          </a:p>
          <a:p>
            <a:r>
              <a:rPr lang="en-US" dirty="0"/>
              <a:t>Cloud technology</a:t>
            </a:r>
          </a:p>
          <a:p>
            <a:r>
              <a:rPr lang="en-US" dirty="0"/>
              <a:t>Mobile administrative office </a:t>
            </a:r>
          </a:p>
          <a:p>
            <a:r>
              <a:rPr lang="en-US" dirty="0"/>
              <a:t>Preparation/Response Kits</a:t>
            </a:r>
          </a:p>
          <a:p>
            <a:r>
              <a:rPr lang="en-US" dirty="0"/>
              <a:t>Suggestions? Please type in chat box. </a:t>
            </a:r>
          </a:p>
        </p:txBody>
      </p:sp>
      <p:sp>
        <p:nvSpPr>
          <p:cNvPr id="4" name="Slide Number Placeholder 3"/>
          <p:cNvSpPr>
            <a:spLocks noGrp="1"/>
          </p:cNvSpPr>
          <p:nvPr>
            <p:ph type="sldNum" sz="quarter" idx="10"/>
          </p:nvPr>
        </p:nvSpPr>
        <p:spPr/>
        <p:txBody>
          <a:bodyPr/>
          <a:lstStyle/>
          <a:p>
            <a:fld id="{706D636C-90A3-4979-BA37-BAB384B22101}" type="slidenum">
              <a:rPr lang="en-US" smtClean="0"/>
              <a:pPr/>
              <a:t>57</a:t>
            </a:fld>
            <a:endParaRPr lang="en-US"/>
          </a:p>
        </p:txBody>
      </p:sp>
    </p:spTree>
    <p:extLst>
      <p:ext uri="{BB962C8B-B14F-4D97-AF65-F5344CB8AC3E}">
        <p14:creationId xmlns:p14="http://schemas.microsoft.com/office/powerpoint/2010/main" val="3772586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r>
              <a:rPr lang="en-US" dirty="0"/>
              <a:t>Disaster Response Plan</a:t>
            </a:r>
          </a:p>
          <a:p>
            <a:pPr lvl="1"/>
            <a:r>
              <a:rPr lang="en-US" i="0" dirty="0"/>
              <a:t>Ready is a National public service campaign designed to educate and empower the American people to prepare for, respond to and mitigate emergencies, including natural and man-made disasters. The goal of the campaign is to promote preparedness through public involvement.</a:t>
            </a:r>
            <a:endParaRPr lang="en-US" dirty="0"/>
          </a:p>
          <a:p>
            <a:pPr lvl="2"/>
            <a:r>
              <a:rPr lang="en-US" dirty="0"/>
              <a:t>https://www.ready.gov/business/implementation/emergency</a:t>
            </a:r>
          </a:p>
          <a:p>
            <a:r>
              <a:rPr lang="en-US" dirty="0"/>
              <a:t>FEMA: Emergency Response Plan</a:t>
            </a:r>
          </a:p>
          <a:p>
            <a:pPr lvl="1"/>
            <a:r>
              <a:rPr lang="en-US" i="0" dirty="0"/>
              <a:t>A 10 </a:t>
            </a:r>
            <a:r>
              <a:rPr lang="en-US" i="0" dirty="0" err="1"/>
              <a:t>pg</a:t>
            </a:r>
            <a:r>
              <a:rPr lang="en-US" i="0" dirty="0"/>
              <a:t> document to help Businesses Identify the goals and objectives for the emergency response plan. Define what your emergency response team is expected to do during an emergency (e.g., evacuate employees and visitors, provide first aid, etc.), Identify any regulations covered by your plan (e.g., OSHA, fire code, etc.)</a:t>
            </a:r>
          </a:p>
          <a:p>
            <a:pPr lvl="1"/>
            <a:r>
              <a:rPr lang="en-US" dirty="0">
                <a:hlinkClick r:id="rId2"/>
              </a:rPr>
              <a:t>https://www.fema.gov/media-library/assets/documents/89518</a:t>
            </a:r>
            <a:r>
              <a:rPr lang="en-US" dirty="0"/>
              <a:t> </a:t>
            </a:r>
          </a:p>
        </p:txBody>
      </p:sp>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p:txBody>
          <a:bodyPr/>
          <a:lstStyle/>
          <a:p>
            <a:r>
              <a:rPr lang="en-US" dirty="0"/>
              <a:t>OSHA </a:t>
            </a:r>
          </a:p>
          <a:p>
            <a:pPr lvl="1"/>
            <a:r>
              <a:rPr lang="en-US" i="0" dirty="0"/>
              <a:t>When large-scale emergencies occur, OSHA can be a critical resource to help response and recovery organizations protect their workers. OSHA has the authority to provide technical assistance and support to local, state, federal, tribal, territorial, and insular area agencies.</a:t>
            </a:r>
          </a:p>
          <a:p>
            <a:pPr lvl="2"/>
            <a:r>
              <a:rPr lang="en-US" dirty="0">
                <a:hlinkClick r:id="rId3"/>
              </a:rPr>
              <a:t>https://www.osha.gov/SLTC/emergencypreparedness/gettingstarted_role.html</a:t>
            </a:r>
            <a:r>
              <a:rPr lang="en-US" dirty="0"/>
              <a:t> </a:t>
            </a:r>
          </a:p>
          <a:p>
            <a:r>
              <a:rPr lang="en-US" dirty="0"/>
              <a:t>CDC: Emergency Partners Information Connection (EPIC)</a:t>
            </a:r>
          </a:p>
          <a:p>
            <a:pPr lvl="1"/>
            <a:r>
              <a:rPr lang="en-US" i="0" dirty="0"/>
              <a:t>EPIC partners with a broad array of organizations to exchange information that helps people stay safer and healthier during a public health emergency. Through EPIC’s partnerships, CDC can more effectively reach some of the people most vulnerable to public health </a:t>
            </a:r>
            <a:r>
              <a:rPr lang="en-US" i="0" dirty="0" err="1"/>
              <a:t>hreats</a:t>
            </a:r>
            <a:r>
              <a:rPr lang="en-US" i="0" dirty="0"/>
              <a:t>.</a:t>
            </a:r>
          </a:p>
          <a:p>
            <a:pPr lvl="1"/>
            <a:r>
              <a:rPr lang="en-US" i="0" dirty="0">
                <a:hlinkClick r:id="rId4"/>
              </a:rPr>
              <a:t>https</a:t>
            </a:r>
            <a:r>
              <a:rPr lang="en-US" dirty="0">
                <a:hlinkClick r:id="rId4"/>
              </a:rPr>
              <a:t>://emergency.cdc.gov/epic/</a:t>
            </a:r>
            <a:r>
              <a:rPr lang="en-US" dirty="0"/>
              <a:t> </a:t>
            </a: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58</a:t>
            </a:fld>
            <a:endParaRPr lang="en-US"/>
          </a:p>
        </p:txBody>
      </p:sp>
    </p:spTree>
    <p:extLst>
      <p:ext uri="{BB962C8B-B14F-4D97-AF65-F5344CB8AC3E}">
        <p14:creationId xmlns:p14="http://schemas.microsoft.com/office/powerpoint/2010/main" val="2424668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r>
              <a:rPr lang="en-US" dirty="0">
                <a:hlinkClick r:id="rId2"/>
              </a:rPr>
              <a:t>The National Institute for Occupational Safety and Health (NIOSH)</a:t>
            </a:r>
            <a:r>
              <a:rPr lang="en-US" sz="1400" dirty="0">
                <a:solidFill>
                  <a:schemeClr val="accent3">
                    <a:lumMod val="75000"/>
                    <a:lumOff val="25000"/>
                  </a:schemeClr>
                </a:solidFill>
              </a:rPr>
              <a:t> Emergency preparedness for businesses. </a:t>
            </a:r>
          </a:p>
          <a:p>
            <a:pPr lvl="2"/>
            <a:r>
              <a:rPr lang="en-US" dirty="0">
                <a:hlinkClick r:id="rId3"/>
              </a:rPr>
              <a:t>https://www.ready.gov/business/implementation/emergency</a:t>
            </a:r>
            <a:endParaRPr lang="en-US" dirty="0"/>
          </a:p>
          <a:p>
            <a:pPr lvl="2"/>
            <a:endParaRPr lang="en-US" dirty="0"/>
          </a:p>
          <a:p>
            <a:r>
              <a:rPr lang="en-US" dirty="0" err="1"/>
              <a:t>DisasterAssistance.Gov</a:t>
            </a:r>
            <a:r>
              <a:rPr lang="en-US" dirty="0"/>
              <a:t>  </a:t>
            </a:r>
            <a:r>
              <a:rPr lang="en-US" sz="1400" dirty="0">
                <a:solidFill>
                  <a:schemeClr val="accent3">
                    <a:lumMod val="75000"/>
                    <a:lumOff val="25000"/>
                  </a:schemeClr>
                </a:solidFill>
              </a:rPr>
              <a:t>Are you looking for assistance to help your business or community recover? Are you unsure of where to get information? Do you want to find local services? If you can answer “yes” to any of these questions, this page may be able to help. Here you can find resources, not just for individuals, but also for businesses, local governments, and communities. Your path to recovery may be able to start here.</a:t>
            </a:r>
          </a:p>
          <a:p>
            <a:pPr lvl="2"/>
            <a:r>
              <a:rPr lang="en-US" dirty="0"/>
              <a:t>https://www.disasterassistance.gov/get-assistance/other-recovery-help</a:t>
            </a:r>
          </a:p>
        </p:txBody>
      </p:sp>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p:txBody>
          <a:bodyPr/>
          <a:lstStyle/>
          <a:p>
            <a:r>
              <a:rPr lang="en-US" dirty="0"/>
              <a:t>USDA</a:t>
            </a:r>
          </a:p>
          <a:p>
            <a:pPr lvl="1"/>
            <a:r>
              <a:rPr lang="en-US" i="0" dirty="0"/>
              <a:t>Here you will you find information about specific disasters and emergencies, how to prepare, recover, and help build long-term resilience, as well as information about USDA assistance during disaster events.</a:t>
            </a:r>
          </a:p>
          <a:p>
            <a:pPr lvl="2"/>
            <a:r>
              <a:rPr lang="en-US" dirty="0"/>
              <a:t>https://www.usda.gov/topics/disasterTitle</a:t>
            </a:r>
          </a:p>
          <a:p>
            <a:pPr lvl="1"/>
            <a:endParaRPr lang="en-US" dirty="0"/>
          </a:p>
          <a:p>
            <a:r>
              <a:rPr lang="en-US" dirty="0"/>
              <a:t>Housing and Urban Development</a:t>
            </a:r>
          </a:p>
          <a:p>
            <a:pPr lvl="1"/>
            <a:r>
              <a:rPr lang="en-US" i="0" dirty="0"/>
              <a:t>Disaster recovery homelessness toolkit. Contains a Local Planning Guide, a Response Guide, and a </a:t>
            </a:r>
            <a:r>
              <a:rPr lang="en-US" i="0"/>
              <a:t>Recovery Guide</a:t>
            </a:r>
            <a:endParaRPr lang="en-US" i="0" dirty="0"/>
          </a:p>
          <a:p>
            <a:pPr lvl="2"/>
            <a:r>
              <a:rPr lang="en-US" dirty="0"/>
              <a:t>https://www.hudexchange.info/homelessness-assistance/disaster-recovery-homelessness-toolkit/</a:t>
            </a: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59</a:t>
            </a:fld>
            <a:endParaRPr lang="en-US"/>
          </a:p>
        </p:txBody>
      </p:sp>
    </p:spTree>
    <p:extLst>
      <p:ext uri="{BB962C8B-B14F-4D97-AF65-F5344CB8AC3E}">
        <p14:creationId xmlns:p14="http://schemas.microsoft.com/office/powerpoint/2010/main" val="21516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Which of the following are you already partnering with?</a:t>
            </a:r>
          </a:p>
        </p:txBody>
      </p:sp>
      <p:sp>
        <p:nvSpPr>
          <p:cNvPr id="3" name="Content Placeholder 2"/>
          <p:cNvSpPr>
            <a:spLocks noGrp="1"/>
          </p:cNvSpPr>
          <p:nvPr>
            <p:ph idx="1"/>
          </p:nvPr>
        </p:nvSpPr>
        <p:spPr>
          <a:xfrm>
            <a:off x="939114" y="2188127"/>
            <a:ext cx="7816959" cy="3693690"/>
          </a:xfrm>
        </p:spPr>
        <p:txBody>
          <a:bodyPr>
            <a:normAutofit/>
          </a:bodyPr>
          <a:lstStyle/>
          <a:p>
            <a:r>
              <a:rPr lang="en-US" dirty="0"/>
              <a:t>Federal government</a:t>
            </a:r>
          </a:p>
          <a:p>
            <a:r>
              <a:rPr lang="en-US" dirty="0"/>
              <a:t>State government</a:t>
            </a:r>
          </a:p>
          <a:p>
            <a:r>
              <a:rPr lang="en-US" dirty="0"/>
              <a:t>Local government</a:t>
            </a:r>
          </a:p>
          <a:p>
            <a:r>
              <a:rPr lang="en-US" dirty="0"/>
              <a:t>Non-governmental organizations</a:t>
            </a:r>
          </a:p>
          <a:p>
            <a:r>
              <a:rPr lang="en-US" dirty="0"/>
              <a:t>Other</a:t>
            </a:r>
          </a:p>
          <a:p>
            <a:r>
              <a:rPr lang="en-US" dirty="0"/>
              <a:t>Not yet partnering with other organizations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6</a:t>
            </a:fld>
            <a:endParaRPr lang="en-US"/>
          </a:p>
        </p:txBody>
      </p:sp>
    </p:spTree>
    <p:extLst>
      <p:ext uri="{BB962C8B-B14F-4D97-AF65-F5344CB8AC3E}">
        <p14:creationId xmlns:p14="http://schemas.microsoft.com/office/powerpoint/2010/main" val="26989994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60</a:t>
            </a:fld>
            <a:endParaRPr lang="en-US"/>
          </a:p>
        </p:txBody>
      </p:sp>
    </p:spTree>
    <p:extLst>
      <p:ext uri="{BB962C8B-B14F-4D97-AF65-F5344CB8AC3E}">
        <p14:creationId xmlns:p14="http://schemas.microsoft.com/office/powerpoint/2010/main" val="14894709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a:xfrm>
            <a:off x="4695824" y="1190625"/>
            <a:ext cx="4078061" cy="5165726"/>
          </a:xfrm>
        </p:spPr>
        <p:txBody>
          <a:bodyPr/>
          <a:lstStyle/>
          <a:p>
            <a:r>
              <a:rPr lang="en-US" dirty="0"/>
              <a:t>Minerva Figueroa</a:t>
            </a:r>
          </a:p>
          <a:p>
            <a:pPr lvl="1"/>
            <a:r>
              <a:rPr lang="en-US" dirty="0"/>
              <a:t>Senior Monitor Advocate</a:t>
            </a:r>
          </a:p>
          <a:p>
            <a:pPr lvl="1"/>
            <a:r>
              <a:rPr lang="en-US" sz="1400" b="1" dirty="0">
                <a:solidFill>
                  <a:schemeClr val="tx1"/>
                </a:solidFill>
              </a:rPr>
              <a:t>Florida Department of Economic Opportunity</a:t>
            </a:r>
          </a:p>
          <a:p>
            <a:pPr lvl="3"/>
            <a:r>
              <a:rPr lang="en-US" dirty="0"/>
              <a:t>Minerva.Figueroa@deo.myflorida.com</a:t>
            </a:r>
          </a:p>
          <a:p>
            <a:pPr lvl="4"/>
            <a:r>
              <a:rPr lang="en-US" dirty="0"/>
              <a:t>850.921.3372</a:t>
            </a:r>
          </a:p>
          <a:p>
            <a:r>
              <a:rPr lang="en-US" dirty="0"/>
              <a:t>David G. </a:t>
            </a:r>
            <a:r>
              <a:rPr lang="en-US" dirty="0" err="1"/>
              <a:t>Mar</a:t>
            </a:r>
            <a:r>
              <a:rPr lang="en-US" dirty="0" err="1">
                <a:effectLst/>
              </a:rPr>
              <a:t>ín</a:t>
            </a:r>
            <a:endParaRPr lang="en-US" dirty="0"/>
          </a:p>
          <a:p>
            <a:pPr lvl="1"/>
            <a:r>
              <a:rPr lang="en-US" dirty="0"/>
              <a:t>Assistant District Director</a:t>
            </a:r>
          </a:p>
          <a:p>
            <a:pPr lvl="2"/>
            <a:r>
              <a:rPr lang="en-US" dirty="0"/>
              <a:t>Wage and Hour Division</a:t>
            </a:r>
          </a:p>
          <a:p>
            <a:pPr lvl="2"/>
            <a:r>
              <a:rPr lang="en-US" dirty="0"/>
              <a:t>US Department of Labor</a:t>
            </a:r>
          </a:p>
          <a:p>
            <a:pPr lvl="2"/>
            <a:endParaRPr lang="en-US" dirty="0"/>
          </a:p>
          <a:p>
            <a:pPr lvl="3"/>
            <a:r>
              <a:rPr lang="en-US" dirty="0"/>
              <a:t>Marin.David@dol.gov</a:t>
            </a:r>
          </a:p>
          <a:p>
            <a:pPr lvl="4"/>
            <a:r>
              <a:rPr lang="en-US" dirty="0"/>
              <a:t>787.775.1711</a:t>
            </a:r>
          </a:p>
        </p:txBody>
      </p:sp>
    </p:spTree>
    <p:extLst>
      <p:ext uri="{BB962C8B-B14F-4D97-AF65-F5344CB8AC3E}">
        <p14:creationId xmlns:p14="http://schemas.microsoft.com/office/powerpoint/2010/main" val="4245420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lstStyle/>
          <a:p>
            <a:r>
              <a:rPr lang="en-US" dirty="0"/>
              <a:t>Krister Engdahl</a:t>
            </a:r>
          </a:p>
          <a:p>
            <a:pPr lvl="1"/>
            <a:r>
              <a:rPr lang="en-US" dirty="0"/>
              <a:t>Regional Monitor Advocate</a:t>
            </a:r>
          </a:p>
          <a:p>
            <a:pPr lvl="1"/>
            <a:r>
              <a:rPr lang="en-US" sz="1400" b="1" i="0" dirty="0">
                <a:solidFill>
                  <a:schemeClr val="tx1"/>
                </a:solidFill>
              </a:rPr>
              <a:t>Employment and Training Administration</a:t>
            </a:r>
          </a:p>
          <a:p>
            <a:pPr lvl="1"/>
            <a:r>
              <a:rPr lang="en-US" sz="1400" b="1" i="0" dirty="0">
                <a:solidFill>
                  <a:schemeClr val="tx1"/>
                </a:solidFill>
              </a:rPr>
              <a:t>US Department of Labor</a:t>
            </a:r>
          </a:p>
          <a:p>
            <a:pPr lvl="3"/>
            <a:r>
              <a:rPr lang="en-US" dirty="0"/>
              <a:t>Engdahl.Krister@dol.gov</a:t>
            </a:r>
          </a:p>
          <a:p>
            <a:pPr lvl="4"/>
            <a:r>
              <a:rPr lang="en-US" dirty="0"/>
              <a:t>415-625-7960</a:t>
            </a:r>
          </a:p>
          <a:p>
            <a:r>
              <a:rPr lang="en-US" dirty="0"/>
              <a:t>David King</a:t>
            </a:r>
          </a:p>
          <a:p>
            <a:pPr lvl="1"/>
            <a:r>
              <a:rPr lang="en-US" dirty="0"/>
              <a:t>UI Program Specialist</a:t>
            </a:r>
          </a:p>
          <a:p>
            <a:pPr lvl="1"/>
            <a:r>
              <a:rPr lang="en-US" sz="1400" b="1" dirty="0">
                <a:solidFill>
                  <a:schemeClr val="tx1"/>
                </a:solidFill>
              </a:rPr>
              <a:t>Office of Unemployment Insurance</a:t>
            </a:r>
          </a:p>
          <a:p>
            <a:pPr lvl="2"/>
            <a:r>
              <a:rPr lang="en-US" dirty="0"/>
              <a:t>US Department of Labor</a:t>
            </a:r>
          </a:p>
          <a:p>
            <a:pPr lvl="3"/>
            <a:r>
              <a:rPr lang="en-US" dirty="0"/>
              <a:t>King.David.H@dol.gov</a:t>
            </a:r>
          </a:p>
          <a:p>
            <a:pPr lvl="4"/>
            <a:r>
              <a:rPr lang="en-US" dirty="0"/>
              <a:t>202-693-2698 </a:t>
            </a:r>
          </a:p>
        </p:txBody>
      </p:sp>
    </p:spTree>
    <p:extLst>
      <p:ext uri="{BB962C8B-B14F-4D97-AF65-F5344CB8AC3E}">
        <p14:creationId xmlns:p14="http://schemas.microsoft.com/office/powerpoint/2010/main" val="20310164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lstStyle/>
          <a:p>
            <a:r>
              <a:rPr lang="en-US" dirty="0"/>
              <a:t>Juan Regalado</a:t>
            </a:r>
          </a:p>
          <a:p>
            <a:pPr lvl="1"/>
            <a:r>
              <a:rPr lang="en-US" dirty="0"/>
              <a:t>National Monitor Advocate</a:t>
            </a:r>
          </a:p>
          <a:p>
            <a:pPr lvl="1"/>
            <a:r>
              <a:rPr lang="en-US" sz="1400" b="1" i="0" dirty="0">
                <a:solidFill>
                  <a:schemeClr val="tx1"/>
                </a:solidFill>
              </a:rPr>
              <a:t>Employment and Training Administration</a:t>
            </a:r>
          </a:p>
          <a:p>
            <a:pPr lvl="1"/>
            <a:r>
              <a:rPr lang="en-US" sz="1400" b="1" i="0" dirty="0">
                <a:solidFill>
                  <a:schemeClr val="tx1"/>
                </a:solidFill>
              </a:rPr>
              <a:t>US Department of Labor</a:t>
            </a:r>
          </a:p>
          <a:p>
            <a:pPr lvl="3"/>
            <a:r>
              <a:rPr lang="en-US" dirty="0"/>
              <a:t>Regalado.Juan@dol.gov</a:t>
            </a:r>
          </a:p>
          <a:p>
            <a:pPr lvl="4"/>
            <a:r>
              <a:rPr lang="en-US" dirty="0"/>
              <a:t>415-625-7904</a:t>
            </a:r>
          </a:p>
        </p:txBody>
      </p:sp>
    </p:spTree>
    <p:extLst>
      <p:ext uri="{BB962C8B-B14F-4D97-AF65-F5344CB8AC3E}">
        <p14:creationId xmlns:p14="http://schemas.microsoft.com/office/powerpoint/2010/main" val="1538297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64</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A4C43-9D9E-4AEC-B6F4-D7F125677847}"/>
              </a:ext>
            </a:extLst>
          </p:cNvPr>
          <p:cNvSpPr>
            <a:spLocks noGrp="1"/>
          </p:cNvSpPr>
          <p:nvPr>
            <p:ph idx="1"/>
          </p:nvPr>
        </p:nvSpPr>
        <p:spPr/>
        <p:txBody>
          <a:bodyPr/>
          <a:lstStyle/>
          <a:p>
            <a:r>
              <a:rPr lang="en-US" dirty="0">
                <a:effectLst/>
              </a:rPr>
              <a:t>Minerva Figueroa</a:t>
            </a:r>
          </a:p>
          <a:p>
            <a:pPr lvl="1"/>
            <a:r>
              <a:rPr lang="en-US" dirty="0"/>
              <a:t>Senior Monitor Advocate</a:t>
            </a:r>
          </a:p>
          <a:p>
            <a:pPr lvl="1"/>
            <a:r>
              <a:rPr lang="en-US" sz="1800" i="0" dirty="0">
                <a:solidFill>
                  <a:schemeClr val="tx1"/>
                </a:solidFill>
              </a:rPr>
              <a:t>Florida Department of Economic Opportunity</a:t>
            </a:r>
          </a:p>
        </p:txBody>
      </p:sp>
      <p:sp>
        <p:nvSpPr>
          <p:cNvPr id="3" name="Slide Number Placeholder 2">
            <a:extLst>
              <a:ext uri="{FF2B5EF4-FFF2-40B4-BE49-F238E27FC236}">
                <a16:creationId xmlns:a16="http://schemas.microsoft.com/office/drawing/2014/main" id="{3695DFCD-7B15-48DD-8149-0E8ABCBC59DF}"/>
              </a:ext>
            </a:extLst>
          </p:cNvPr>
          <p:cNvSpPr>
            <a:spLocks noGrp="1"/>
          </p:cNvSpPr>
          <p:nvPr>
            <p:ph type="sldNum" sz="quarter" idx="10"/>
          </p:nvPr>
        </p:nvSpPr>
        <p:spPr/>
        <p:txBody>
          <a:bodyPr/>
          <a:lstStyle/>
          <a:p>
            <a:fld id="{706D636C-90A3-4979-BA37-BAB384B22101}" type="slidenum">
              <a:rPr lang="en-US" smtClean="0"/>
              <a:pPr/>
              <a:t>7</a:t>
            </a:fld>
            <a:endParaRPr lang="en-US"/>
          </a:p>
        </p:txBody>
      </p:sp>
      <p:pic>
        <p:nvPicPr>
          <p:cNvPr id="5" name="Picture Placeholder 4" descr="A person posing for the camera&#10;&#10;Description generated with very high confidence">
            <a:extLst>
              <a:ext uri="{FF2B5EF4-FFF2-40B4-BE49-F238E27FC236}">
                <a16:creationId xmlns:a16="http://schemas.microsoft.com/office/drawing/2014/main" id="{85E7E19F-C000-45E9-931C-8B798BFE9D8D}"/>
              </a:ext>
            </a:extLst>
          </p:cNvPr>
          <p:cNvPicPr>
            <a:picLocks noGrp="1" noChangeAspect="1"/>
          </p:cNvPicPr>
          <p:nvPr>
            <p:ph type="pic" idx="11"/>
          </p:nvPr>
        </p:nvPicPr>
        <p:blipFill>
          <a:blip r:embed="rId2">
            <a:extLst>
              <a:ext uri="{28A0092B-C50C-407E-A947-70E740481C1C}">
                <a14:useLocalDpi xmlns:a14="http://schemas.microsoft.com/office/drawing/2010/main" val="0"/>
              </a:ext>
            </a:extLst>
          </a:blip>
          <a:srcRect l="21136" r="21136"/>
          <a:stretch>
            <a:fillRect/>
          </a:stretch>
        </p:blipFill>
        <p:spPr/>
      </p:pic>
    </p:spTree>
    <p:extLst>
      <p:ext uri="{BB962C8B-B14F-4D97-AF65-F5344CB8AC3E}">
        <p14:creationId xmlns:p14="http://schemas.microsoft.com/office/powerpoint/2010/main" val="25907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Discussion Topics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dirty="0"/>
              <a:t>Learn about Florida’s preparedness and response action plans for Hurricane Irma.</a:t>
            </a:r>
          </a:p>
          <a:p>
            <a:pPr marL="0" indent="0">
              <a:buNone/>
            </a:pPr>
            <a:endParaRPr lang="en-US" dirty="0"/>
          </a:p>
          <a:p>
            <a:r>
              <a:rPr lang="en-US" dirty="0"/>
              <a:t>Understand impact of Hurricane Irma on agricultural businesses and MSFWs in Florida.</a:t>
            </a:r>
          </a:p>
          <a:p>
            <a:endParaRPr lang="en-US" dirty="0"/>
          </a:p>
          <a:p>
            <a:r>
              <a:rPr lang="en-US" dirty="0"/>
              <a:t>Hurricane Irma and lessons learned.</a:t>
            </a:r>
          </a:p>
          <a:p>
            <a:pPr marL="0" indent="0">
              <a:buNone/>
            </a:pPr>
            <a:endParaRPr lang="en-US" dirty="0"/>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8</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175887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Florida’s MSFW Action Plan</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dirty="0"/>
              <a:t>Status of significant MSFW career centers statewide</a:t>
            </a:r>
          </a:p>
          <a:p>
            <a:r>
              <a:rPr lang="en-US" dirty="0"/>
              <a:t>Assessment of impacts and needs</a:t>
            </a:r>
          </a:p>
          <a:p>
            <a:r>
              <a:rPr lang="en-US" dirty="0"/>
              <a:t>Deployment plan for Senior Monitor Advocate and other staff</a:t>
            </a:r>
          </a:p>
          <a:p>
            <a:r>
              <a:rPr lang="en-US" dirty="0"/>
              <a:t>Coordination with local MSFW outreach workers and partner agencies</a:t>
            </a:r>
          </a:p>
          <a:p>
            <a:r>
              <a:rPr lang="en-US" dirty="0"/>
              <a:t>Outreach activities</a:t>
            </a:r>
          </a:p>
          <a:p>
            <a:endParaRPr lang="en-US" dirty="0"/>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9</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3028252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Disaster Preparedness and Response: Serving Farmworkers&amp;quot;&quot;/&gt;&lt;property id=&quot;20307&quot; value=&quot;287&quot;/&gt;&lt;/object&gt;&lt;object type=&quot;3&quot; unique_id=&quot;10004&quot;&gt;&lt;property id=&quot;20148&quot; value=&quot;5&quot;/&gt;&lt;property id=&quot;20300&quot; value=&quot;Slide 2&quot;/&gt;&lt;property id=&quot;20307&quot; value=&quot;280&quot;/&gt;&lt;/object&gt;&lt;object type=&quot;3&quot; unique_id=&quot;10005&quot;&gt;&lt;property id=&quot;20148&quot; value=&quot;5&quot;/&gt;&lt;property id=&quot;20300&quot; value=&quot;Slide 3&quot;/&gt;&lt;property id=&quot;20307&quot; value=&quot;345&quot;/&gt;&lt;/object&gt;&lt;object type=&quot;3&quot; unique_id=&quot;10006&quot;&gt;&lt;property id=&quot;20148&quot; value=&quot;5&quot;/&gt;&lt;property id=&quot;20300&quot; value=&quot;Slide 4&quot;/&gt;&lt;property id=&quot;20307&quot; value=&quot;286&quot;/&gt;&lt;/object&gt;&lt;object type=&quot;3&quot; unique_id=&quot;10007&quot;&gt;&lt;property id=&quot;20148&quot; value=&quot;5&quot;/&gt;&lt;property id=&quot;20300&quot; value=&quot;Slide 5 - &amp;quot;Which type of organization do you represent?&amp;quot;&quot;/&gt;&lt;property id=&quot;20307&quot; value=&quot;312&quot;/&gt;&lt;/object&gt;&lt;object type=&quot;3&quot; unique_id=&quot;10008&quot;&gt;&lt;property id=&quot;20148&quot; value=&quot;5&quot;/&gt;&lt;property id=&quot;20300&quot; value=&quot;Slide 6 - &amp;quot;Which of the following are you already partnering with?&amp;quot;&quot;/&gt;&lt;property id=&quot;20307&quot; value=&quot;344&quot;/&gt;&lt;/object&gt;&lt;object type=&quot;3&quot; unique_id=&quot;10010&quot;&gt;&lt;property id=&quot;20148&quot; value=&quot;5&quot;/&gt;&lt;property id=&quot;20300&quot; value=&quot;Slide 8 - &amp;quot;Discussion Topics&amp;quot;&quot;/&gt;&lt;property id=&quot;20307&quot; value=&quot;379&quot;/&gt;&lt;/object&gt;&lt;object type=&quot;3&quot; unique_id=&quot;10011&quot;&gt;&lt;property id=&quot;20148&quot; value=&quot;5&quot;/&gt;&lt;property id=&quot;20300&quot; value=&quot;Slide 9 - &amp;quot;Florida’s MSFW Action Plan&amp;quot;&quot;/&gt;&lt;property id=&quot;20307&quot; value=&quot;380&quot;/&gt;&lt;/object&gt;&lt;object type=&quot;3&quot; unique_id=&quot;10012&quot;&gt;&lt;property id=&quot;20148&quot; value=&quot;5&quot;/&gt;&lt;property id=&quot;20300&quot; value=&quot;Slide 10 - &amp;quot;Hurricane Impacts&amp;quot;&quot;/&gt;&lt;property id=&quot;20307&quot; value=&quot;381&quot;/&gt;&lt;/object&gt;&lt;object type=&quot;3&quot; unique_id=&quot;10013&quot;&gt;&lt;property id=&quot;20148&quot; value=&quot;5&quot;/&gt;&lt;property id=&quot;20300&quot; value=&quot;Slide 11 - &amp;quot;Hurricane Impacts (Continued)&amp;quot;&quot;/&gt;&lt;property id=&quot;20307&quot; value=&quot;382&quot;/&gt;&lt;/object&gt;&lt;object type=&quot;3&quot; unique_id=&quot;10014&quot;&gt;&lt;property id=&quot;20148&quot; value=&quot;5&quot;/&gt;&lt;property id=&quot;20300&quot; value=&quot;Slide 12 - &amp;quot;Lessons Learned&amp;quot;&quot;/&gt;&lt;property id=&quot;20307&quot; value=&quot;383&quot;/&gt;&lt;/object&gt;&lt;object type=&quot;3&quot; unique_id=&quot;10015&quot;&gt;&lt;property id=&quot;20148&quot; value=&quot;5&quot;/&gt;&lt;property id=&quot;20300&quot; value=&quot;Slide 13&quot;/&gt;&lt;property id=&quot;20307&quot; value=&quot;309&quot;/&gt;&lt;/object&gt;&lt;object type=&quot;3&quot; unique_id=&quot;10016&quot;&gt;&lt;property id=&quot;20148&quot; value=&quot;5&quot;/&gt;&lt;property id=&quot;20300&quot; value=&quot;Slide 14 - &amp;quot;Effects of Hurricane Maria on Agriculture&amp;quot;&quot;/&gt;&lt;property id=&quot;20307&quot; value=&quot;384&quot;/&gt;&lt;/object&gt;&lt;object type=&quot;3&quot; unique_id=&quot;10017&quot;&gt;&lt;property id=&quot;20148&quot; value=&quot;5&quot;/&gt;&lt;property id=&quot;20300&quot; value=&quot;Slide 15 - &amp;quot;Hurricane Maria Facts&amp;quot;&quot;/&gt;&lt;property id=&quot;20307&quot; value=&quot;386&quot;/&gt;&lt;/object&gt;&lt;object type=&quot;3&quot; unique_id=&quot;10018&quot;&gt;&lt;property id=&quot;20148&quot; value=&quot;5&quot;/&gt;&lt;property id=&quot;20300&quot; value=&quot;Slide 16 - &amp;quot;Hurricane Maria Facts&amp;quot;&quot;/&gt;&lt;property id=&quot;20307&quot; value=&quot;387&quot;/&gt;&lt;/object&gt;&lt;object type=&quot;3&quot; unique_id=&quot;10019&quot;&gt;&lt;property id=&quot;20148&quot; value=&quot;5&quot;/&gt;&lt;property id=&quot;20300&quot; value=&quot;Slide 17 - &amp;quot;Effects of Hurricane Maria on Agriculture&amp;quot;&quot;/&gt;&lt;property id=&quot;20307&quot; value=&quot;388&quot;/&gt;&lt;/object&gt;&lt;object type=&quot;3&quot; unique_id=&quot;10020&quot;&gt;&lt;property id=&quot;20148&quot; value=&quot;5&quot;/&gt;&lt;property id=&quot;20300&quot; value=&quot;Slide 18 - &amp;quot;Effects of Hurricane Maria on Agriculture&amp;quot;&quot;/&gt;&lt;property id=&quot;20307&quot; value=&quot;389&quot;/&gt;&lt;/object&gt;&lt;object type=&quot;3&quot; unique_id=&quot;10021&quot;&gt;&lt;property id=&quot;20148&quot; value=&quot;5&quot;/&gt;&lt;property id=&quot;20300&quot; value=&quot;Slide 19 - &amp;quot;Effects of Hurricane Maria on Coffee Farms&amp;quot;&quot;/&gt;&lt;property id=&quot;20307&quot; value=&quot;390&quot;/&gt;&lt;/object&gt;&lt;object type=&quot;3&quot; unique_id=&quot;10022&quot;&gt;&lt;property id=&quot;20148&quot; value=&quot;5&quot;/&gt;&lt;property id=&quot;20300&quot; value=&quot;Slide 20 - &amp;quot;Recovery Period&amp;quot;&quot;/&gt;&lt;property id=&quot;20307&quot; value=&quot;391&quot;/&gt;&lt;/object&gt;&lt;object type=&quot;3&quot; unique_id=&quot;10023&quot;&gt;&lt;property id=&quot;20148&quot; value=&quot;5&quot;/&gt;&lt;property id=&quot;20300&quot; value=&quot;Slide 21 - &amp;quot;Challenges&amp;quot;&quot;/&gt;&lt;property id=&quot;20307&quot; value=&quot;392&quot;/&gt;&lt;/object&gt;&lt;object type=&quot;3&quot; unique_id=&quot;10024&quot;&gt;&lt;property id=&quot;20148&quot; value=&quot;5&quot;/&gt;&lt;property id=&quot;20300&quot; value=&quot;Slide 22 - &amp;quot;Challenges&amp;quot;&quot;/&gt;&lt;property id=&quot;20307&quot; value=&quot;393&quot;/&gt;&lt;/object&gt;&lt;object type=&quot;3&quot; unique_id=&quot;10025&quot;&gt;&lt;property id=&quot;20148&quot; value=&quot;5&quot;/&gt;&lt;property id=&quot;20300&quot; value=&quot;Slide 23 - &amp;quot;Challenges&amp;quot;&quot;/&gt;&lt;property id=&quot;20307&quot; value=&quot;394&quot;/&gt;&lt;/object&gt;&lt;object type=&quot;3&quot; unique_id=&quot;10026&quot;&gt;&lt;property id=&quot;20148&quot; value=&quot;5&quot;/&gt;&lt;property id=&quot;20300&quot; value=&quot;Slide 24 - &amp;quot;Wage &amp;amp; Hour Enforcement Plan&amp;quot;&quot;/&gt;&lt;property id=&quot;20307&quot; value=&quot;395&quot;/&gt;&lt;/object&gt;&lt;object type=&quot;3&quot; unique_id=&quot;10027&quot;&gt;&lt;property id=&quot;20148&quot; value=&quot;5&quot;/&gt;&lt;property id=&quot;20300&quot; value=&quot;Slide 25&quot;/&gt;&lt;property id=&quot;20307&quot; value=&quot;310&quot;/&gt;&lt;/object&gt;&lt;object type=&quot;3&quot; unique_id=&quot;10028&quot;&gt;&lt;property id=&quot;20148&quot; value=&quot;5&quot;/&gt;&lt;property id=&quot;20300&quot; value=&quot;Slide 26 - &amp;quot;Background&amp;quot;&quot;/&gt;&lt;property id=&quot;20307&quot; value=&quot;396&quot;/&gt;&lt;/object&gt;&lt;object type=&quot;3&quot; unique_id=&quot;10029&quot;&gt;&lt;property id=&quot;20148&quot; value=&quot;5&quot;/&gt;&lt;property id=&quot;20300&quot; value=&quot;Slide 27&quot;/&gt;&lt;property id=&quot;20307&quot; value=&quot;400&quot;/&gt;&lt;/object&gt;&lt;object type=&quot;3&quot; unique_id=&quot;10030&quot;&gt;&lt;property id=&quot;20148&quot; value=&quot;5&quot;/&gt;&lt;property id=&quot;20300&quot; value=&quot;Slide 28 - &amp;quot;California EDD NDWG 2015&amp;quot;&quot;/&gt;&lt;property id=&quot;20307&quot; value=&quot;397&quot;/&gt;&lt;/object&gt;&lt;object type=&quot;3&quot; unique_id=&quot;10031&quot;&gt;&lt;property id=&quot;20148&quot; value=&quot;5&quot;/&gt;&lt;property id=&quot;20300&quot; value=&quot;Slide 29 - &amp;quot;CA EDD Partners&amp;quot;&quot;/&gt;&lt;property id=&quot;20307&quot; value=&quot;401&quot;/&gt;&lt;/object&gt;&lt;object type=&quot;3&quot; unique_id=&quot;10032&quot;&gt;&lt;property id=&quot;20148&quot; value=&quot;5&quot;/&gt;&lt;property id=&quot;20300&quot; value=&quot;Slide 30 - &amp;quot;Impact&amp;quot;&quot;/&gt;&lt;property id=&quot;20307&quot; value=&quot;399&quot;/&gt;&lt;/object&gt;&lt;object type=&quot;3&quot; unique_id=&quot;10033&quot;&gt;&lt;property id=&quot;20148&quot; value=&quot;5&quot;/&gt;&lt;property id=&quot;20300&quot; value=&quot;Slide 31&quot;/&gt;&lt;property id=&quot;20307&quot; value=&quot;311&quot;/&gt;&lt;/object&gt;&lt;object type=&quot;3&quot; unique_id=&quot;10034&quot;&gt;&lt;property id=&quot;20148&quot; value=&quot;5&quot;/&gt;&lt;property id=&quot;20300&quot; value=&quot;Slide 32 - &amp;quot;Disaster Unemployment Assistance (DUA)&amp;quot;&quot;/&gt;&lt;property id=&quot;20307&quot; value=&quot;346&quot;/&gt;&lt;/object&gt;&lt;object type=&quot;3&quot; unique_id=&quot;10035&quot;&gt;&lt;property id=&quot;20148&quot; value=&quot;5&quot;/&gt;&lt;property id=&quot;20300&quot; value=&quot;Slide 33 - &amp;quot;Answer the following:&amp;quot;&quot;/&gt;&lt;property id=&quot;20307&quot; value=&quot;348&quot;/&gt;&lt;/object&gt;&lt;object type=&quot;3&quot; unique_id=&quot;10036&quot;&gt;&lt;property id=&quot;20148&quot; value=&quot;5&quot;/&gt;&lt;property id=&quot;20300&quot; value=&quot;Slide 34 - &amp;quot;Background of DUA activity&amp;quot;&quot;/&gt;&lt;property id=&quot;20307&quot; value=&quot;349&quot;/&gt;&lt;/object&gt;&lt;object type=&quot;3&quot; unique_id=&quot;10037&quot;&gt;&lt;property id=&quot;20148&quot; value=&quot;5&quot;/&gt;&lt;property id=&quot;20300&quot; value=&quot;Slide 35 - &amp;quot;Background of DUA activity&amp;quot;&quot;/&gt;&lt;property id=&quot;20307&quot; value=&quot;350&quot;/&gt;&lt;/object&gt;&lt;object type=&quot;3&quot; unique_id=&quot;10038&quot;&gt;&lt;property id=&quot;20148&quot; value=&quot;5&quot;/&gt;&lt;property id=&quot;20300&quot; value=&quot;Slide 36 - &amp;quot;Background of DUA activity&amp;quot;&quot;/&gt;&lt;property id=&quot;20307&quot; value=&quot;351&quot;/&gt;&lt;/object&gt;&lt;object type=&quot;3&quot; unique_id=&quot;10039&quot;&gt;&lt;property id=&quot;20148&quot; value=&quot;5&quot;/&gt;&lt;property id=&quot;20300&quot; value=&quot;Slide 37 - &amp;quot;What is UI?&amp;quot;&quot;/&gt;&lt;property id=&quot;20307&quot; value=&quot;352&quot;/&gt;&lt;/object&gt;&lt;object type=&quot;3&quot; unique_id=&quot;10040&quot;&gt;&lt;property id=&quot;20148&quot; value=&quot;5&quot;/&gt;&lt;property id=&quot;20300&quot; value=&quot;Slide 38 - &amp;quot;What is DUA?&amp;quot;&quot;/&gt;&lt;property id=&quot;20307&quot; value=&quot;353&quot;/&gt;&lt;/object&gt;&lt;object type=&quot;3&quot; unique_id=&quot;10041&quot;&gt;&lt;property id=&quot;20148&quot; value=&quot;5&quot;/&gt;&lt;property id=&quot;20300&quot; value=&quot;Slide 39 - &amp;quot;Who does not qualify for UI?&amp;quot;&quot;/&gt;&lt;property id=&quot;20307&quot; value=&quot;354&quot;/&gt;&lt;/object&gt;&lt;object type=&quot;3&quot; unique_id=&quot;10042&quot;&gt;&lt;property id=&quot;20148&quot; value=&quot;5&quot;/&gt;&lt;property id=&quot;20300&quot; value=&quot;Slide 40 - &amp;quot;Who administers UI and DUA?&amp;quot;&quot;/&gt;&lt;property id=&quot;20307&quot; value=&quot;355&quot;/&gt;&lt;/object&gt;&lt;object type=&quot;3&quot; unique_id=&quot;10043&quot;&gt;&lt;property id=&quot;20148&quot; value=&quot;5&quot;/&gt;&lt;property id=&quot;20300&quot; value=&quot;Slide 41 - &amp;quot;Definition of Major Disaster&amp;quot;&quot;/&gt;&lt;property id=&quot;20307&quot; value=&quot;356&quot;/&gt;&lt;/object&gt;&lt;object type=&quot;3&quot; unique_id=&quot;10044&quot;&gt;&lt;property id=&quot;20148&quot; value=&quot;5&quot;/&gt;&lt;property id=&quot;20300&quot; value=&quot;Slide 42 - &amp;quot;What triggers DUA?&amp;quot;&quot;/&gt;&lt;property id=&quot;20307&quot; value=&quot;357&quot;/&gt;&lt;/object&gt;&lt;object type=&quot;3&quot; unique_id=&quot;10045&quot;&gt;&lt;property id=&quot;20148&quot; value=&quot;5&quot;/&gt;&lt;property id=&quot;20300&quot; value=&quot;Slide 43 - &amp;quot;Who can qualify for DUA?&amp;quot;&quot;/&gt;&lt;property id=&quot;20307&quot; value=&quot;358&quot;/&gt;&lt;/object&gt;&lt;object type=&quot;3&quot; unique_id=&quot;10046&quot;&gt;&lt;property id=&quot;20148&quot; value=&quot;5&quot;/&gt;&lt;property id=&quot;20300&quot; value=&quot;Slide 44 - &amp;quot;What are the eligibility requirements?&amp;quot;&quot;/&gt;&lt;property id=&quot;20307&quot; value=&quot;359&quot;/&gt;&lt;/object&gt;&lt;object type=&quot;3&quot; unique_id=&quot;10047&quot;&gt;&lt;property id=&quot;20148&quot; value=&quot;5&quot;/&gt;&lt;property id=&quot;20300&quot; value=&quot;Slide 45 - &amp;quot;Are there other requirements?&amp;quot;&quot;/&gt;&lt;property id=&quot;20307&quot; value=&quot;360&quot;/&gt;&lt;/object&gt;&lt;object type=&quot;3&quot; unique_id=&quot;10048&quot;&gt;&lt;property id=&quot;20148&quot; value=&quot;5&quot;/&gt;&lt;property id=&quot;20300&quot; value=&quot;Slide 46 - &amp;quot;How are DUA benefit amounts determined and how long do they last?&amp;quot;&quot;/&gt;&lt;property id=&quot;20307&quot; value=&quot;361&quot;/&gt;&lt;/object&gt;&lt;object type=&quot;3&quot; unique_id=&quot;10049&quot;&gt;&lt;property id=&quot;20148&quot; value=&quot;5&quot;/&gt;&lt;property id=&quot;20300&quot; value=&quot;Slide 47 - &amp;quot;Special Applicants&amp;quot;&quot;/&gt;&lt;property id=&quot;20307&quot; value=&quot;362&quot;/&gt;&lt;/object&gt;&lt;object type=&quot;3&quot; unique_id=&quot;10050&quot;&gt;&lt;property id=&quot;20148&quot; value=&quot;5&quot;/&gt;&lt;property id=&quot;20300&quot; value=&quot;Slide 48 - &amp;quot;Special Applicants continued&amp;quot;&quot;/&gt;&lt;property id=&quot;20307&quot; value=&quot;363&quot;/&gt;&lt;/object&gt;&lt;object type=&quot;3&quot; unique_id=&quot;10051&quot;&gt;&lt;property id=&quot;20148&quot; value=&quot;5&quot;/&gt;&lt;property id=&quot;20300&quot; value=&quot;Slide 49 - &amp;quot;How can you use this information?&amp;quot;&quot;/&gt;&lt;property id=&quot;20307&quot; value=&quot;364&quot;/&gt;&lt;/object&gt;&lt;object type=&quot;3&quot; unique_id=&quot;10052&quot;&gt;&lt;property id=&quot;20148&quot; value=&quot;5&quot;/&gt;&lt;property id=&quot;20300&quot; value=&quot;Slide 50&quot;/&gt;&lt;property id=&quot;20307&quot; value=&quot;273&quot;/&gt;&lt;/object&gt;&lt;object type=&quot;3&quot; unique_id=&quot;10053&quot;&gt;&lt;property id=&quot;20148&quot; value=&quot;5&quot;/&gt;&lt;property id=&quot;20300&quot; value=&quot;Slide 51 - &amp;quot;Next Steps&amp;quot;&quot;/&gt;&lt;property id=&quot;20307&quot; value=&quot;259&quot;/&gt;&lt;/object&gt;&lt;object type=&quot;3&quot; unique_id=&quot;10054&quot;&gt;&lt;property id=&quot;20148&quot; value=&quot;5&quot;/&gt;&lt;property id=&quot;20300&quot; value=&quot;Slide 52 - &amp;quot;Next Steps - Continued&amp;quot;&quot;/&gt;&lt;property id=&quot;20307&quot; value=&quot;313&quot;/&gt;&lt;/object&gt;&lt;object type=&quot;3&quot; unique_id=&quot;10055&quot;&gt;&lt;property id=&quot;20148&quot; value=&quot;5&quot;/&gt;&lt;property id=&quot;20300&quot; value=&quot;Slide 53 - &amp;quot;Next Steps - Continued&amp;quot;&quot;/&gt;&lt;property id=&quot;20307&quot; value=&quot;331&quot;/&gt;&lt;/object&gt;&lt;object type=&quot;3&quot; unique_id=&quot;10056&quot;&gt;&lt;property id=&quot;20148&quot; value=&quot;5&quot;/&gt;&lt;property id=&quot;20300&quot; value=&quot;Slide 54&quot;/&gt;&lt;property id=&quot;20307&quot; value=&quot;376&quot;/&gt;&lt;/object&gt;&lt;object type=&quot;3&quot; unique_id=&quot;10057&quot;&gt;&lt;property id=&quot;20148&quot; value=&quot;5&quot;/&gt;&lt;property id=&quot;20300&quot; value=&quot;Slide 55&quot;/&gt;&lt;property id=&quot;20307&quot; value=&quot;377&quot;/&gt;&lt;/object&gt;&lt;object type=&quot;3&quot; unique_id=&quot;10058&quot;&gt;&lt;property id=&quot;20148&quot; value=&quot;5&quot;/&gt;&lt;property id=&quot;20300&quot; value=&quot;Slide 56&quot;/&gt;&lt;property id=&quot;20307&quot; value=&quot;378&quot;/&gt;&lt;/object&gt;&lt;object type=&quot;3&quot; unique_id=&quot;10059&quot;&gt;&lt;property id=&quot;20148&quot; value=&quot;5&quot;/&gt;&lt;property id=&quot;20300&quot; value=&quot;Slide 57 - &amp;quot;Other Helpful Tips:&amp;quot;&quot;/&gt;&lt;property id=&quot;20307&quot; value=&quot;343&quot;/&gt;&lt;/object&gt;&lt;object type=&quot;3&quot; unique_id=&quot;10060&quot;&gt;&lt;property id=&quot;20148&quot; value=&quot;5&quot;/&gt;&lt;property id=&quot;20300&quot; value=&quot;Slide 58&quot;/&gt;&lt;property id=&quot;20307&quot; value=&quot;284&quot;/&gt;&lt;/object&gt;&lt;object type=&quot;3&quot; unique_id=&quot;10061&quot;&gt;&lt;property id=&quot;20148&quot; value=&quot;5&quot;/&gt;&lt;property id=&quot;20300&quot; value=&quot;Slide 59&quot;/&gt;&lt;property id=&quot;20307&quot; value=&quot;332&quot;/&gt;&lt;/object&gt;&lt;object type=&quot;3&quot; unique_id=&quot;10062&quot;&gt;&lt;property id=&quot;20148&quot; value=&quot;5&quot;/&gt;&lt;property id=&quot;20300&quot; value=&quot;Slide 60&quot;/&gt;&lt;property id=&quot;20307&quot; value=&quot;281&quot;/&gt;&lt;/object&gt;&lt;object type=&quot;3&quot; unique_id=&quot;10063&quot;&gt;&lt;property id=&quot;20148&quot; value=&quot;5&quot;/&gt;&lt;property id=&quot;20300&quot; value=&quot;Slide 61&quot;/&gt;&lt;property id=&quot;20307&quot; value=&quot;275&quot;/&gt;&lt;/object&gt;&lt;object type=&quot;3&quot; unique_id=&quot;10064&quot;&gt;&lt;property id=&quot;20148&quot; value=&quot;5&quot;/&gt;&lt;property id=&quot;20300&quot; value=&quot;Slide 62&quot;/&gt;&lt;property id=&quot;20307&quot; value=&quot;290&quot;/&gt;&lt;/object&gt;&lt;object type=&quot;3&quot; unique_id=&quot;10065&quot;&gt;&lt;property id=&quot;20148&quot; value=&quot;5&quot;/&gt;&lt;property id=&quot;20300&quot; value=&quot;Slide 63&quot;/&gt;&lt;property id=&quot;20307&quot; value=&quot;365&quot;/&gt;&lt;/object&gt;&lt;object type=&quot;3&quot; unique_id=&quot;10066&quot;&gt;&lt;property id=&quot;20148&quot; value=&quot;5&quot;/&gt;&lt;property id=&quot;20300&quot; value=&quot;Slide 64&quot;/&gt;&lt;property id=&quot;20307&quot; value=&quot;282&quot;/&gt;&lt;/object&gt;&lt;object type=&quot;3&quot; unique_id=&quot;10264&quot;&gt;&lt;property id=&quot;20148&quot; value=&quot;5&quot;/&gt;&lt;property id=&quot;20300&quot; value=&quot;Slide 7&quot;/&gt;&lt;property id=&quot;20307&quot; value=&quot;308&quot;/&gt;&lt;/object&gt;&lt;/object&gt;&lt;object type=&quot;8&quot; unique_id=&quot;10132&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7CF015E-6999-426A-BC7D-409AC2FCC98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89D6581-FF20-4325-BA6A-D76F7645C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6386</TotalTime>
  <Words>3264</Words>
  <Application>Microsoft Office PowerPoint</Application>
  <PresentationFormat>On-screen Show (4:3)</PresentationFormat>
  <Paragraphs>406</Paragraphs>
  <Slides>64</Slides>
  <Notes>26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75" baseType="lpstr">
      <vt:lpstr>Arial</vt:lpstr>
      <vt:lpstr>Calibri</vt:lpstr>
      <vt:lpstr>Impact</vt:lpstr>
      <vt:lpstr>Times New Roman</vt:lpstr>
      <vt:lpstr>Webdings</vt:lpstr>
      <vt:lpstr>Wingdings</vt:lpstr>
      <vt:lpstr>Wingdings 2</vt:lpstr>
      <vt:lpstr>Wingdings 3</vt:lpstr>
      <vt:lpstr>Standard Slides</vt:lpstr>
      <vt:lpstr>Interactive Slides</vt:lpstr>
      <vt:lpstr>Document</vt:lpstr>
      <vt:lpstr>Disaster Preparedness and Response: Serving Farmworkers</vt:lpstr>
      <vt:lpstr>PowerPoint Presentation</vt:lpstr>
      <vt:lpstr>PowerPoint Presentation</vt:lpstr>
      <vt:lpstr>PowerPoint Presentation</vt:lpstr>
      <vt:lpstr>Which type of organization do you represent?</vt:lpstr>
      <vt:lpstr>Which of the following are you already partnering with?</vt:lpstr>
      <vt:lpstr>PowerPoint Presentation</vt:lpstr>
      <vt:lpstr>Discussion Topics</vt:lpstr>
      <vt:lpstr>Florida’s MSFW Action Plan</vt:lpstr>
      <vt:lpstr>Hurricane Impacts</vt:lpstr>
      <vt:lpstr>Hurricane Impacts (Continued)</vt:lpstr>
      <vt:lpstr>Lessons Learned</vt:lpstr>
      <vt:lpstr>PowerPoint Presentation</vt:lpstr>
      <vt:lpstr>Effects of Hurricane Maria on Agriculture</vt:lpstr>
      <vt:lpstr>Hurricane Maria Facts</vt:lpstr>
      <vt:lpstr>Hurricane Maria Facts</vt:lpstr>
      <vt:lpstr>Effects of Hurricane Maria on Agriculture</vt:lpstr>
      <vt:lpstr>Effects of Hurricane Maria on Agriculture</vt:lpstr>
      <vt:lpstr>Effects of Hurricane Maria on Coffee Farms</vt:lpstr>
      <vt:lpstr>Recovery Period</vt:lpstr>
      <vt:lpstr>Challenges</vt:lpstr>
      <vt:lpstr>Challenges</vt:lpstr>
      <vt:lpstr>Challenges</vt:lpstr>
      <vt:lpstr>Wage &amp; Hour Enforcement Plan</vt:lpstr>
      <vt:lpstr>PowerPoint Presentation</vt:lpstr>
      <vt:lpstr>Background</vt:lpstr>
      <vt:lpstr>PowerPoint Presentation</vt:lpstr>
      <vt:lpstr>California EDD NDWG 2015</vt:lpstr>
      <vt:lpstr>CA EDD Partners</vt:lpstr>
      <vt:lpstr>Impact</vt:lpstr>
      <vt:lpstr>PowerPoint Presentation</vt:lpstr>
      <vt:lpstr>Disaster Unemployment Assistance (DUA)</vt:lpstr>
      <vt:lpstr>Answer the following:</vt:lpstr>
      <vt:lpstr>Background of DUA activity</vt:lpstr>
      <vt:lpstr>Background of DUA activity</vt:lpstr>
      <vt:lpstr>Background of DUA activity</vt:lpstr>
      <vt:lpstr>What is UI?</vt:lpstr>
      <vt:lpstr>What is DUA?</vt:lpstr>
      <vt:lpstr>Who does not qualify for UI?</vt:lpstr>
      <vt:lpstr>Who administers UI and DUA?</vt:lpstr>
      <vt:lpstr>Definition of Major Disaster</vt:lpstr>
      <vt:lpstr>What triggers DUA?</vt:lpstr>
      <vt:lpstr>Who can qualify for DUA?</vt:lpstr>
      <vt:lpstr>What are the eligibility requirements?</vt:lpstr>
      <vt:lpstr>Are there other requirements?</vt:lpstr>
      <vt:lpstr>How are DUA benefit amounts determined and how long do they last?</vt:lpstr>
      <vt:lpstr>Special Applicants</vt:lpstr>
      <vt:lpstr>Special Applicants continued</vt:lpstr>
      <vt:lpstr>How can you use this information?</vt:lpstr>
      <vt:lpstr>PowerPoint Presentation</vt:lpstr>
      <vt:lpstr>Next Steps</vt:lpstr>
      <vt:lpstr>Next Steps - Continued</vt:lpstr>
      <vt:lpstr>Next Steps - Continued</vt:lpstr>
      <vt:lpstr>PowerPoint Presentation</vt:lpstr>
      <vt:lpstr>PowerPoint Presentation</vt:lpstr>
      <vt:lpstr>PowerPoint Presentation</vt:lpstr>
      <vt:lpstr>Other Helpful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240</cp:revision>
  <dcterms:created xsi:type="dcterms:W3CDTF">2017-06-21T17:13:53Z</dcterms:created>
  <dcterms:modified xsi:type="dcterms:W3CDTF">2018-05-31T13:40:34Z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