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5" r:id="rId3"/>
    <p:sldMasterId id="2147483697" r:id="rId4"/>
  </p:sldMasterIdLst>
  <p:notesMasterIdLst>
    <p:notesMasterId r:id="rId29"/>
  </p:notesMasterIdLst>
  <p:handoutMasterIdLst>
    <p:handoutMasterId r:id="rId30"/>
  </p:handoutMasterIdLst>
  <p:sldIdLst>
    <p:sldId id="465" r:id="rId5"/>
    <p:sldId id="285" r:id="rId6"/>
    <p:sldId id="287" r:id="rId7"/>
    <p:sldId id="322" r:id="rId8"/>
    <p:sldId id="446" r:id="rId9"/>
    <p:sldId id="329" r:id="rId10"/>
    <p:sldId id="484" r:id="rId11"/>
    <p:sldId id="483" r:id="rId12"/>
    <p:sldId id="478" r:id="rId13"/>
    <p:sldId id="479" r:id="rId14"/>
    <p:sldId id="480" r:id="rId15"/>
    <p:sldId id="482" r:id="rId16"/>
    <p:sldId id="473" r:id="rId17"/>
    <p:sldId id="474" r:id="rId18"/>
    <p:sldId id="475" r:id="rId19"/>
    <p:sldId id="476" r:id="rId20"/>
    <p:sldId id="462" r:id="rId21"/>
    <p:sldId id="469" r:id="rId22"/>
    <p:sldId id="470" r:id="rId23"/>
    <p:sldId id="471" r:id="rId24"/>
    <p:sldId id="472" r:id="rId25"/>
    <p:sldId id="481" r:id="rId26"/>
    <p:sldId id="389" r:id="rId27"/>
    <p:sldId id="458"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5">
          <p15:clr>
            <a:srgbClr val="A4A3A4"/>
          </p15:clr>
        </p15:guide>
        <p15:guide id="4" pos="29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ke, Evan T - ETA" initials="BET-E" lastIdx="2" clrIdx="0">
    <p:extLst/>
  </p:cmAuthor>
  <p:cmAuthor id="2" name="Evan Burke" initials="EB" lastIdx="1" clrIdx="1">
    <p:extLst>
      <p:ext uri="{19B8F6BF-5375-455C-9EA6-DF929625EA0E}">
        <p15:presenceInfo xmlns:p15="http://schemas.microsoft.com/office/powerpoint/2012/main" userId="Evan Bur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E96"/>
    <a:srgbClr val="2C2C84"/>
    <a:srgbClr val="333399"/>
    <a:srgbClr val="159B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4" autoAdjust="0"/>
    <p:restoredTop sz="96265" autoAdjust="0"/>
  </p:normalViewPr>
  <p:slideViewPr>
    <p:cSldViewPr snapToGrid="0" snapToObjects="1">
      <p:cViewPr varScale="1">
        <p:scale>
          <a:sx n="105" d="100"/>
          <a:sy n="105" d="100"/>
        </p:scale>
        <p:origin x="408" y="132"/>
      </p:cViewPr>
      <p:guideLst>
        <p:guide orient="horz" pos="2160"/>
        <p:guide pos="2880"/>
        <p:guide orient="horz" pos="2165"/>
        <p:guide pos="294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D9E089-0E4E-5349-8B5F-20E0DBCF8228}" type="datetimeFigureOut">
              <a:rPr lang="en-US" smtClean="0"/>
              <a:t>6/5/2018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2AF6C5-AD94-4445-9CA6-DAF91F56E336}" type="slidenum">
              <a:rPr lang="en-US" smtClean="0"/>
              <a:t>‹#›</a:t>
            </a:fld>
            <a:endParaRPr lang="en-US"/>
          </a:p>
        </p:txBody>
      </p:sp>
    </p:spTree>
    <p:extLst>
      <p:ext uri="{BB962C8B-B14F-4D97-AF65-F5344CB8AC3E}">
        <p14:creationId xmlns:p14="http://schemas.microsoft.com/office/powerpoint/2010/main" val="3910089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DF9A7-AF53-6F4B-8208-5DC7C5BC65B5}" type="datetimeFigureOut">
              <a:rPr lang="en-US" smtClean="0"/>
              <a:t>6/5/2018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80594-8C7B-B847-9B81-BE6A37F408AA}" type="slidenum">
              <a:rPr lang="en-US" smtClean="0"/>
              <a:t>‹#›</a:t>
            </a:fld>
            <a:endParaRPr lang="en-US"/>
          </a:p>
        </p:txBody>
      </p:sp>
    </p:spTree>
    <p:extLst>
      <p:ext uri="{BB962C8B-B14F-4D97-AF65-F5344CB8AC3E}">
        <p14:creationId xmlns:p14="http://schemas.microsoft.com/office/powerpoint/2010/main" val="11472555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1</a:t>
            </a:fld>
            <a:endParaRPr lang="en-US" dirty="0"/>
          </a:p>
        </p:txBody>
      </p:sp>
    </p:spTree>
    <p:extLst>
      <p:ext uri="{BB962C8B-B14F-4D97-AF65-F5344CB8AC3E}">
        <p14:creationId xmlns:p14="http://schemas.microsoft.com/office/powerpoint/2010/main" val="419173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5CA73-AAF8-476E-926A-1AC3BE94A0C5}" type="slidenum">
              <a:rPr lang="en-US" smtClean="0"/>
              <a:t>22</a:t>
            </a:fld>
            <a:endParaRPr lang="en-US" dirty="0"/>
          </a:p>
        </p:txBody>
      </p:sp>
    </p:spTree>
    <p:extLst>
      <p:ext uri="{BB962C8B-B14F-4D97-AF65-F5344CB8AC3E}">
        <p14:creationId xmlns:p14="http://schemas.microsoft.com/office/powerpoint/2010/main" val="110195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24</a:t>
            </a:fld>
            <a:endParaRPr lang="en-US" dirty="0"/>
          </a:p>
        </p:txBody>
      </p:sp>
    </p:spTree>
    <p:extLst>
      <p:ext uri="{BB962C8B-B14F-4D97-AF65-F5344CB8AC3E}">
        <p14:creationId xmlns:p14="http://schemas.microsoft.com/office/powerpoint/2010/main" val="287686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2</a:t>
            </a:fld>
            <a:endParaRPr lang="en-US" dirty="0"/>
          </a:p>
        </p:txBody>
      </p:sp>
    </p:spTree>
    <p:extLst>
      <p:ext uri="{BB962C8B-B14F-4D97-AF65-F5344CB8AC3E}">
        <p14:creationId xmlns:p14="http://schemas.microsoft.com/office/powerpoint/2010/main" val="174020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3</a:t>
            </a:fld>
            <a:endParaRPr lang="en-US" dirty="0"/>
          </a:p>
        </p:txBody>
      </p:sp>
    </p:spTree>
    <p:extLst>
      <p:ext uri="{BB962C8B-B14F-4D97-AF65-F5344CB8AC3E}">
        <p14:creationId xmlns:p14="http://schemas.microsoft.com/office/powerpoint/2010/main" val="196311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4</a:t>
            </a:fld>
            <a:endParaRPr lang="en-US" dirty="0"/>
          </a:p>
        </p:txBody>
      </p:sp>
    </p:spTree>
    <p:extLst>
      <p:ext uri="{BB962C8B-B14F-4D97-AF65-F5344CB8AC3E}">
        <p14:creationId xmlns:p14="http://schemas.microsoft.com/office/powerpoint/2010/main" val="264638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5</a:t>
            </a:fld>
            <a:endParaRPr lang="en-US" dirty="0"/>
          </a:p>
        </p:txBody>
      </p:sp>
    </p:spTree>
    <p:extLst>
      <p:ext uri="{BB962C8B-B14F-4D97-AF65-F5344CB8AC3E}">
        <p14:creationId xmlns:p14="http://schemas.microsoft.com/office/powerpoint/2010/main" val="337935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B3CB-C936-274F-833C-B433EA252623}" type="slidenum">
              <a:rPr lang="en-US" smtClean="0"/>
              <a:t>6</a:t>
            </a:fld>
            <a:endParaRPr lang="en-US" dirty="0"/>
          </a:p>
        </p:txBody>
      </p:sp>
    </p:spTree>
    <p:extLst>
      <p:ext uri="{BB962C8B-B14F-4D97-AF65-F5344CB8AC3E}">
        <p14:creationId xmlns:p14="http://schemas.microsoft.com/office/powerpoint/2010/main" val="1004518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80594-8C7B-B847-9B81-BE6A37F408AA}" type="slidenum">
              <a:rPr lang="en-US" smtClean="0"/>
              <a:t>11</a:t>
            </a:fld>
            <a:endParaRPr lang="en-US"/>
          </a:p>
        </p:txBody>
      </p:sp>
    </p:spTree>
    <p:extLst>
      <p:ext uri="{BB962C8B-B14F-4D97-AF65-F5344CB8AC3E}">
        <p14:creationId xmlns:p14="http://schemas.microsoft.com/office/powerpoint/2010/main" val="56155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5CA73-AAF8-476E-926A-1AC3BE94A0C5}" type="slidenum">
              <a:rPr lang="en-US" smtClean="0"/>
              <a:t>12</a:t>
            </a:fld>
            <a:endParaRPr lang="en-US" dirty="0"/>
          </a:p>
        </p:txBody>
      </p:sp>
    </p:spTree>
    <p:extLst>
      <p:ext uri="{BB962C8B-B14F-4D97-AF65-F5344CB8AC3E}">
        <p14:creationId xmlns:p14="http://schemas.microsoft.com/office/powerpoint/2010/main" val="120842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5CA73-AAF8-476E-926A-1AC3BE94A0C5}" type="slidenum">
              <a:rPr lang="en-US" smtClean="0"/>
              <a:t>17</a:t>
            </a:fld>
            <a:endParaRPr lang="en-US" dirty="0"/>
          </a:p>
        </p:txBody>
      </p:sp>
    </p:spTree>
    <p:extLst>
      <p:ext uri="{BB962C8B-B14F-4D97-AF65-F5344CB8AC3E}">
        <p14:creationId xmlns:p14="http://schemas.microsoft.com/office/powerpoint/2010/main" val="191056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15E83E79-9F2C-4429-9C10-42B7366DA8EF}" type="datetime1">
              <a:rPr lang="en-US" smtClean="0"/>
              <a:t>6/5/2018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1737BB-CD70-499C-9ADF-8E15C28ACCF5}" type="datetime1">
              <a:rPr lang="en-US" smtClean="0"/>
              <a:t>6/5/2018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0F76BED-AA5C-4665-8380-A987F5697D2B}" type="datetime1">
              <a:rPr lang="en-US" smtClean="0"/>
              <a:t>6/5/2018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2A56B68-4A6F-4A1B-A15C-A22E0914CD7B}" type="datetime1">
              <a:rPr lang="en-US" smtClean="0"/>
              <a:t>6/5/2018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E75262-30E4-4468-876C-2E26BC1DA420}" type="datetime1">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67951-4955-4427-BB0C-44FBBE6D9BA3}"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884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66B3E1-455F-4D8D-A789-6BA0898A0E82}" type="datetime1">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67951-4955-4427-BB0C-44FBBE6D9BA3}" type="slidenum">
              <a:rPr lang="en-US" smtClean="0"/>
              <a:t>‹#›</a:t>
            </a:fld>
            <a:endParaRPr lang="en-US"/>
          </a:p>
        </p:txBody>
      </p:sp>
    </p:spTree>
    <p:extLst>
      <p:ext uri="{BB962C8B-B14F-4D97-AF65-F5344CB8AC3E}">
        <p14:creationId xmlns:p14="http://schemas.microsoft.com/office/powerpoint/2010/main" val="4048497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3B6512-AD3A-4D73-8FED-D406056B8933}" type="datetime1">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67951-4955-4427-BB0C-44FBBE6D9BA3}"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753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238605-8206-43A7-973B-D85A36CBE0B1}" type="datetime1">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67951-4955-4427-BB0C-44FBBE6D9BA3}" type="slidenum">
              <a:rPr lang="en-US" smtClean="0"/>
              <a:t>‹#›</a:t>
            </a:fld>
            <a:endParaRPr lang="en-US"/>
          </a:p>
        </p:txBody>
      </p:sp>
    </p:spTree>
    <p:extLst>
      <p:ext uri="{BB962C8B-B14F-4D97-AF65-F5344CB8AC3E}">
        <p14:creationId xmlns:p14="http://schemas.microsoft.com/office/powerpoint/2010/main" val="55728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247A54-44A3-4CF8-9AF1-C031C27AB377}" type="datetime1">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67951-4955-4427-BB0C-44FBBE6D9BA3}" type="slidenum">
              <a:rPr lang="en-US" smtClean="0"/>
              <a:t>‹#›</a:t>
            </a:fld>
            <a:endParaRPr lang="en-US"/>
          </a:p>
        </p:txBody>
      </p:sp>
    </p:spTree>
    <p:extLst>
      <p:ext uri="{BB962C8B-B14F-4D97-AF65-F5344CB8AC3E}">
        <p14:creationId xmlns:p14="http://schemas.microsoft.com/office/powerpoint/2010/main" val="2612660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CC616A-06E1-4FC9-A3A2-93263A1C274D}" type="datetime1">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67951-4955-4427-BB0C-44FBBE6D9BA3}" type="slidenum">
              <a:rPr lang="en-US" smtClean="0"/>
              <a:t>‹#›</a:t>
            </a:fld>
            <a:endParaRPr lang="en-US"/>
          </a:p>
        </p:txBody>
      </p:sp>
    </p:spTree>
    <p:extLst>
      <p:ext uri="{BB962C8B-B14F-4D97-AF65-F5344CB8AC3E}">
        <p14:creationId xmlns:p14="http://schemas.microsoft.com/office/powerpoint/2010/main" val="141351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6BB7C83-F10B-4593-BE7F-7AF0F03559CE}" type="datetime1">
              <a:rPr lang="en-US" smtClean="0"/>
              <a:t>6/5/2018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7567951-4955-4427-BB0C-44FBBE6D9BA3}" type="slidenum">
              <a:rPr lang="en-US" smtClean="0"/>
              <a:t>‹#›</a:t>
            </a:fld>
            <a:endParaRPr lang="en-US"/>
          </a:p>
        </p:txBody>
      </p:sp>
    </p:spTree>
    <p:extLst>
      <p:ext uri="{BB962C8B-B14F-4D97-AF65-F5344CB8AC3E}">
        <p14:creationId xmlns:p14="http://schemas.microsoft.com/office/powerpoint/2010/main" val="116060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80C0A409-BD35-4D8A-8FCF-93383066E3B0}" type="datetime1">
              <a:rPr lang="en-US" smtClean="0"/>
              <a:t>6/5/2018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826249E-6684-4651-952D-C320E424CBD9}" type="datetime1">
              <a:rPr lang="en-US" smtClean="0"/>
              <a:t>6/5/2018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567951-4955-4427-BB0C-44FBBE6D9BA3}" type="slidenum">
              <a:rPr lang="en-US" smtClean="0"/>
              <a:t>‹#›</a:t>
            </a:fld>
            <a:endParaRPr lang="en-US"/>
          </a:p>
        </p:txBody>
      </p:sp>
    </p:spTree>
    <p:extLst>
      <p:ext uri="{BB962C8B-B14F-4D97-AF65-F5344CB8AC3E}">
        <p14:creationId xmlns:p14="http://schemas.microsoft.com/office/powerpoint/2010/main" val="3571027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86074CC-EC29-4F37-B58B-814C8C394CFE}" type="datetime1">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67951-4955-4427-BB0C-44FBBE6D9BA3}" type="slidenum">
              <a:rPr lang="en-US" smtClean="0"/>
              <a:t>‹#›</a:t>
            </a:fld>
            <a:endParaRPr lang="en-US"/>
          </a:p>
        </p:txBody>
      </p:sp>
    </p:spTree>
    <p:extLst>
      <p:ext uri="{BB962C8B-B14F-4D97-AF65-F5344CB8AC3E}">
        <p14:creationId xmlns:p14="http://schemas.microsoft.com/office/powerpoint/2010/main" val="1357038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69212-9ECC-437A-BAF3-2B8F40F2A465}" type="datetime1">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67951-4955-4427-BB0C-44FBBE6D9BA3}" type="slidenum">
              <a:rPr lang="en-US" smtClean="0"/>
              <a:t>‹#›</a:t>
            </a:fld>
            <a:endParaRPr lang="en-US"/>
          </a:p>
        </p:txBody>
      </p:sp>
    </p:spTree>
    <p:extLst>
      <p:ext uri="{BB962C8B-B14F-4D97-AF65-F5344CB8AC3E}">
        <p14:creationId xmlns:p14="http://schemas.microsoft.com/office/powerpoint/2010/main" val="21925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C4EC1-CD6A-4473-86B1-F003588E2987}" type="datetime1">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67951-4955-4427-BB0C-44FBBE6D9BA3}" type="slidenum">
              <a:rPr lang="en-US" smtClean="0"/>
              <a:t>‹#›</a:t>
            </a:fld>
            <a:endParaRPr lang="en-US"/>
          </a:p>
        </p:txBody>
      </p:sp>
    </p:spTree>
    <p:extLst>
      <p:ext uri="{BB962C8B-B14F-4D97-AF65-F5344CB8AC3E}">
        <p14:creationId xmlns:p14="http://schemas.microsoft.com/office/powerpoint/2010/main" val="1524181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263492"/>
            <a:ext cx="9144000" cy="259450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Title 1"/>
          <p:cNvSpPr>
            <a:spLocks noGrp="1"/>
          </p:cNvSpPr>
          <p:nvPr>
            <p:ph type="ctrTitle"/>
          </p:nvPr>
        </p:nvSpPr>
        <p:spPr>
          <a:xfrm>
            <a:off x="685800" y="813126"/>
            <a:ext cx="7772400" cy="2387600"/>
          </a:xfrm>
        </p:spPr>
        <p:txBody>
          <a:bodyPr anchor="ctr" anchorCtr="0"/>
          <a:lstStyle>
            <a:lvl1pPr algn="ctr">
              <a:defRPr lang="en-US" sz="6000" b="1" kern="1200" dirty="0" smtClean="0">
                <a:solidFill>
                  <a:schemeClr val="tx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525590"/>
            <a:ext cx="6858000" cy="401551"/>
          </a:xfrm>
          <a:prstGeom prst="rect">
            <a:avLst/>
          </a:prstGeom>
        </p:spPr>
        <p:txBody>
          <a:bodyPr/>
          <a:lstStyle>
            <a:lvl1pPr marL="0" indent="0" algn="ctr">
              <a:buNone/>
              <a:defRPr sz="2400" i="1">
                <a:solidFill>
                  <a:schemeClr val="bg2">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80678" y="4847119"/>
            <a:ext cx="3050565" cy="795800"/>
          </a:xfrm>
          <a:prstGeom prst="rect">
            <a:avLst/>
          </a:prstGeom>
        </p:spPr>
      </p:pic>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val="0"/>
              </a:ext>
            </a:extLst>
          </a:blip>
          <a:srcRect l="579" t="43331" r="1323" b="36993"/>
          <a:stretch/>
        </p:blipFill>
        <p:spPr>
          <a:xfrm flipV="1">
            <a:off x="-16477" y="4217773"/>
            <a:ext cx="9168715" cy="45719"/>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496847"/>
            <a:ext cx="9144000" cy="1369391"/>
          </a:xfrm>
          <a:prstGeom prst="rect">
            <a:avLst/>
          </a:prstGeom>
        </p:spPr>
      </p:pic>
    </p:spTree>
    <p:extLst>
      <p:ext uri="{BB962C8B-B14F-4D97-AF65-F5344CB8AC3E}">
        <p14:creationId xmlns:p14="http://schemas.microsoft.com/office/powerpoint/2010/main" val="2341502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chemeClr val="tx1">
                    <a:lumMod val="65000"/>
                    <a:lumOff val="35000"/>
                  </a:schemeClr>
                </a:solidFill>
              </a:defRPr>
            </a:lvl1pPr>
            <a:lvl2pPr>
              <a:defRPr>
                <a:solidFill>
                  <a:srgbClr val="3EBEE8"/>
                </a:solidFill>
              </a:defRPr>
            </a:lvl2pPr>
            <a:lvl3pPr>
              <a:defRPr>
                <a:solidFill>
                  <a:srgbClr val="89D4DF"/>
                </a:solidFill>
              </a:defRPr>
            </a:lvl3pPr>
            <a:lvl4pPr>
              <a:defRPr>
                <a:solidFill>
                  <a:srgbClr val="FCB034"/>
                </a:solidFill>
              </a:defRPr>
            </a:lvl4pPr>
            <a:lvl5pPr>
              <a:defRPr>
                <a:solidFill>
                  <a:srgbClr val="E3772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val="0"/>
              </a:ext>
            </a:extLst>
          </a:blip>
          <a:srcRect l="579" t="43331" r="1323" b="36993"/>
          <a:stretch/>
        </p:blipFill>
        <p:spPr>
          <a:xfrm flipV="1">
            <a:off x="-16477" y="1644970"/>
            <a:ext cx="9168715" cy="45719"/>
          </a:xfrm>
          <a:prstGeom prst="rect">
            <a:avLst/>
          </a:prstGeom>
        </p:spPr>
      </p:pic>
    </p:spTree>
    <p:extLst>
      <p:ext uri="{BB962C8B-B14F-4D97-AF65-F5344CB8AC3E}">
        <p14:creationId xmlns:p14="http://schemas.microsoft.com/office/powerpoint/2010/main" val="2482194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5"/>
          <p:cNvSpPr/>
          <p:nvPr userDrawn="1"/>
        </p:nvSpPr>
        <p:spPr>
          <a:xfrm>
            <a:off x="0" y="4707082"/>
            <a:ext cx="9144000" cy="21509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Title 1"/>
          <p:cNvSpPr>
            <a:spLocks noGrp="1"/>
          </p:cNvSpPr>
          <p:nvPr>
            <p:ph type="title"/>
          </p:nvPr>
        </p:nvSpPr>
        <p:spPr>
          <a:xfrm>
            <a:off x="623888" y="614106"/>
            <a:ext cx="7886700" cy="2852737"/>
          </a:xfrm>
        </p:spPr>
        <p:txBody>
          <a:bodyPr anchor="ctr" anchorCtr="0"/>
          <a:lstStyle>
            <a:lvl1pPr algn="ctr">
              <a:defRPr sz="6000" b="1"/>
            </a:lvl1pPr>
          </a:lstStyle>
          <a:p>
            <a:r>
              <a:rPr lang="en-US"/>
              <a:t>Click to edit Master title style</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V="1">
            <a:off x="-57665" y="4567114"/>
            <a:ext cx="9284043" cy="23236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88609"/>
            <a:ext cx="9144000" cy="1369391"/>
          </a:xfrm>
          <a:prstGeom prst="rect">
            <a:avLst/>
          </a:prstGeom>
        </p:spPr>
      </p:pic>
    </p:spTree>
    <p:extLst>
      <p:ext uri="{BB962C8B-B14F-4D97-AF65-F5344CB8AC3E}">
        <p14:creationId xmlns:p14="http://schemas.microsoft.com/office/powerpoint/2010/main" val="9055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l="579" t="43331" r="1323" b="36993"/>
          <a:stretch/>
        </p:blipFill>
        <p:spPr>
          <a:xfrm flipV="1">
            <a:off x="-16477" y="1644970"/>
            <a:ext cx="9168715" cy="45719"/>
          </a:xfrm>
          <a:prstGeom prst="rect">
            <a:avLst/>
          </a:prstGeom>
        </p:spPr>
      </p:pic>
    </p:spTree>
    <p:extLst>
      <p:ext uri="{BB962C8B-B14F-4D97-AF65-F5344CB8AC3E}">
        <p14:creationId xmlns:p14="http://schemas.microsoft.com/office/powerpoint/2010/main" val="1976694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l="579" t="43331" r="1323" b="36993"/>
          <a:stretch/>
        </p:blipFill>
        <p:spPr>
          <a:xfrm flipV="1">
            <a:off x="-16477" y="1644970"/>
            <a:ext cx="9168715" cy="45719"/>
          </a:xfrm>
          <a:prstGeom prst="rect">
            <a:avLst/>
          </a:prstGeom>
        </p:spPr>
      </p:pic>
    </p:spTree>
    <p:extLst>
      <p:ext uri="{BB962C8B-B14F-4D97-AF65-F5344CB8AC3E}">
        <p14:creationId xmlns:p14="http://schemas.microsoft.com/office/powerpoint/2010/main" val="2946922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l="579" t="43331" r="1323" b="36993"/>
          <a:stretch/>
        </p:blipFill>
        <p:spPr>
          <a:xfrm flipV="1">
            <a:off x="-16477" y="1644970"/>
            <a:ext cx="9168715" cy="45719"/>
          </a:xfrm>
          <a:prstGeom prst="rect">
            <a:avLst/>
          </a:prstGeom>
        </p:spPr>
      </p:pic>
    </p:spTree>
    <p:extLst>
      <p:ext uri="{BB962C8B-B14F-4D97-AF65-F5344CB8AC3E}">
        <p14:creationId xmlns:p14="http://schemas.microsoft.com/office/powerpoint/2010/main" val="225810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A7569D3-8C5A-4C31-83E4-651A0918C4C2}" type="datetime1">
              <a:rPr lang="en-US" smtClean="0"/>
              <a:t>6/5/2018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306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5FBC119-3500-46C3-9287-D339E69B148E}" type="datetime1">
              <a:rPr lang="en-US" smtClean="0"/>
              <a:t>6/5/2018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55128E7-7BC3-49BC-8ABF-487BD04F4F4A}" type="slidenum">
              <a:rPr lang="en-US" smtClean="0"/>
              <a:t>‹#›</a:t>
            </a:fld>
            <a:endParaRPr lang="en-US"/>
          </a:p>
        </p:txBody>
      </p:sp>
    </p:spTree>
    <p:extLst>
      <p:ext uri="{BB962C8B-B14F-4D97-AF65-F5344CB8AC3E}">
        <p14:creationId xmlns:p14="http://schemas.microsoft.com/office/powerpoint/2010/main" val="3639423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A87FBB3-A277-4784-8AD7-0E30A527FA8F}" type="datetime1">
              <a:rPr lang="en-US" smtClean="0"/>
              <a:t>6/5/2018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55128E7-7BC3-49BC-8ABF-487BD04F4F4A}" type="slidenum">
              <a:rPr lang="en-US" smtClean="0"/>
              <a:t>‹#›</a:t>
            </a:fld>
            <a:endParaRPr lang="en-US"/>
          </a:p>
        </p:txBody>
      </p:sp>
    </p:spTree>
    <p:extLst>
      <p:ext uri="{BB962C8B-B14F-4D97-AF65-F5344CB8AC3E}">
        <p14:creationId xmlns:p14="http://schemas.microsoft.com/office/powerpoint/2010/main" val="2895547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9F90408-3753-4D5F-A07B-8E2680EA7897}" type="datetime1">
              <a:rPr lang="en-US" smtClean="0"/>
              <a:t>6/5/2018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55128E7-7BC3-49BC-8ABF-487BD04F4F4A}" type="slidenum">
              <a:rPr lang="en-US" smtClean="0"/>
              <a:t>‹#›</a:t>
            </a:fld>
            <a:endParaRPr lang="en-US"/>
          </a:p>
        </p:txBody>
      </p:sp>
    </p:spTree>
    <p:extLst>
      <p:ext uri="{BB962C8B-B14F-4D97-AF65-F5344CB8AC3E}">
        <p14:creationId xmlns:p14="http://schemas.microsoft.com/office/powerpoint/2010/main" val="3160316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4F04DDD-EED5-4F1C-B0E1-BBB0199575B1}" type="datetime1">
              <a:rPr lang="en-US" smtClean="0"/>
              <a:t>6/5/2018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55128E7-7BC3-49BC-8ABF-487BD04F4F4A}" type="slidenum">
              <a:rPr lang="en-US" smtClean="0"/>
              <a:t>‹#›</a:t>
            </a:fld>
            <a:endParaRPr lang="en-US"/>
          </a:p>
        </p:txBody>
      </p:sp>
    </p:spTree>
    <p:extLst>
      <p:ext uri="{BB962C8B-B14F-4D97-AF65-F5344CB8AC3E}">
        <p14:creationId xmlns:p14="http://schemas.microsoft.com/office/powerpoint/2010/main" val="1193527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5BAE671B-8976-46BD-97D4-2811E5550BB1}" type="slidenum">
              <a:rPr lang="en-US" smtClean="0"/>
              <a:pPr>
                <a:defRPr/>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91200" y="6404984"/>
            <a:ext cx="3044952" cy="365760"/>
          </a:xfrm>
          <a:prstGeom prst="rect">
            <a:avLst/>
          </a:prstGeom>
        </p:spPr>
        <p:txBody>
          <a:bodyPr/>
          <a:lstStyle/>
          <a:p>
            <a:pPr>
              <a:defRPr/>
            </a:pPr>
            <a:fld id="{A383A038-937A-4974-875B-724336BD4775}" type="datetime1">
              <a:rPr lang="en-US" smtClean="0"/>
              <a:t>6/5/2018</a:t>
            </a:fld>
            <a:endParaRPr lang="en-US" dirty="0"/>
          </a:p>
        </p:txBody>
      </p:sp>
      <p:sp>
        <p:nvSpPr>
          <p:cNvPr id="6" name="Footer Placeholder 5"/>
          <p:cNvSpPr>
            <a:spLocks noGrp="1"/>
          </p:cNvSpPr>
          <p:nvPr>
            <p:ph type="ftr" sz="quarter" idx="11"/>
          </p:nvPr>
        </p:nvSpPr>
        <p:spPr>
          <a:xfrm>
            <a:off x="301752" y="6410848"/>
            <a:ext cx="3383280" cy="365760"/>
          </a:xfrm>
          <a:prstGeom prst="rect">
            <a:avLst/>
          </a:prstGeom>
        </p:spPr>
        <p:txBody>
          <a:bodyPr/>
          <a:lstStyle/>
          <a:p>
            <a:pPr>
              <a:defRPr/>
            </a:pPr>
            <a:endParaRPr lang="en-US" dirty="0"/>
          </a:p>
        </p:txBody>
      </p:sp>
    </p:spTree>
    <p:extLst>
      <p:ext uri="{BB962C8B-B14F-4D97-AF65-F5344CB8AC3E}">
        <p14:creationId xmlns:p14="http://schemas.microsoft.com/office/powerpoint/2010/main" val="833038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5791200" y="6404984"/>
            <a:ext cx="3044952" cy="365760"/>
          </a:xfrm>
          <a:prstGeom prst="rect">
            <a:avLst/>
          </a:prstGeom>
          <a:ln/>
        </p:spPr>
        <p:txBody>
          <a:bodyPr/>
          <a:lstStyle>
            <a:lvl1pPr>
              <a:defRPr/>
            </a:lvl1pPr>
          </a:lstStyle>
          <a:p>
            <a:pPr>
              <a:defRPr/>
            </a:pPr>
            <a:fld id="{D245FDFA-83DC-4AF0-8A98-1DBC4EDC75C1}" type="datetime1">
              <a:rPr lang="en-US" smtClean="0"/>
              <a:t>6/5/2018</a:t>
            </a:fld>
            <a:endParaRPr lang="en-US" dirty="0"/>
          </a:p>
        </p:txBody>
      </p:sp>
      <p:sp>
        <p:nvSpPr>
          <p:cNvPr id="6" name="Footer Placeholder 5"/>
          <p:cNvSpPr>
            <a:spLocks noGrp="1" noChangeArrowheads="1"/>
          </p:cNvSpPr>
          <p:nvPr>
            <p:ph type="ftr" sz="quarter" idx="11"/>
          </p:nvPr>
        </p:nvSpPr>
        <p:spPr>
          <a:xfrm>
            <a:off x="304800" y="6410848"/>
            <a:ext cx="3581400" cy="36576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B9FA826-BCB3-45DB-A640-F481326D8471}" type="slidenum">
              <a:rPr lang="en-US"/>
              <a:pPr>
                <a:defRPr/>
              </a:pPr>
              <a:t>‹#›</a:t>
            </a:fld>
            <a:endParaRPr lang="en-US" dirty="0"/>
          </a:p>
        </p:txBody>
      </p:sp>
    </p:spTree>
    <p:extLst>
      <p:ext uri="{BB962C8B-B14F-4D97-AF65-F5344CB8AC3E}">
        <p14:creationId xmlns:p14="http://schemas.microsoft.com/office/powerpoint/2010/main" val="1210290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7C9348-0182-47E7-B9BE-3670FD41FDC7}" type="datetime1">
              <a:rPr lang="en-US" smtClean="0"/>
              <a:t>6/5/2018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3DDD8AA-7E51-B544-9600-158E1BE6A42C}" type="slidenum">
              <a:rPr lang="en-US" smtClean="0"/>
              <a:t>‹#›</a:t>
            </a:fld>
            <a:endParaRPr lang="en-US"/>
          </a:p>
        </p:txBody>
      </p:sp>
    </p:spTree>
    <p:extLst>
      <p:ext uri="{BB962C8B-B14F-4D97-AF65-F5344CB8AC3E}">
        <p14:creationId xmlns:p14="http://schemas.microsoft.com/office/powerpoint/2010/main" val="107317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4B035-5DEA-46A9-8A50-4733135A85AC}" type="datetime1">
              <a:rPr lang="en-US" smtClean="0"/>
              <a:t>6/5/2018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00D481F-46EC-47EC-A42E-FC66BE3B6165}" type="datetime1">
              <a:rPr lang="en-US" smtClean="0"/>
              <a:t>6/5/2018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1BBB2CB6-6D56-4E7A-ADF9-2098A526F4C1}" type="datetime1">
              <a:rPr lang="en-US" smtClean="0"/>
              <a:t>6/5/2018</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1233069-10CF-4DAF-82D9-57962D4257C3}" type="datetime1">
              <a:rPr lang="en-US" smtClean="0"/>
              <a:t>6/5/2018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A5E49-644B-438C-9CEE-08C543CDEBE9}" type="datetime1">
              <a:rPr lang="en-US" smtClean="0"/>
              <a:t>6/5/2018</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D1A13E-CE1E-4341-8EE7-200C46FAD6C9}" type="datetime1">
              <a:rPr lang="en-US" smtClean="0"/>
              <a:t>6/5/2018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0.w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oleObject" Target="../embeddings/oleObject1.bin"/><Relationship Id="rId5" Type="http://schemas.openxmlformats.org/officeDocument/2006/relationships/vmlDrawing" Target="../drawings/vmlDrawing1.v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DB30AE7-CD92-434E-BB43-ED6830DD3AE0}" type="datetime1">
              <a:rPr lang="en-US" smtClean="0"/>
              <a:t>6/5/2018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pic>
        <p:nvPicPr>
          <p:cNvPr id="7"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a:off x="-1587" y="6193236"/>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D957BA77-79BB-4DA4-BCE1-9B9B415D3EB9}" type="datetime1">
              <a:rPr lang="en-US" smtClean="0"/>
              <a:t>6/5/2018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17567951-4955-4427-BB0C-44FBBE6D9BA3}"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012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gGrid">
          <a:fgClr>
            <a:srgbClr val="EAEAEA"/>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408096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EF47F9E9-2AA5-476F-8409-46B97B2D1E86}" type="slidenum">
              <a:rPr lang="en-US" smtClean="0"/>
              <a:pPr>
                <a:defRPr/>
              </a:pPr>
              <a:t>‹#›</a:t>
            </a:fld>
            <a:endParaRPr lang="en-US" dirty="0"/>
          </a:p>
        </p:txBody>
      </p:sp>
      <p:sp>
        <p:nvSpPr>
          <p:cNvPr id="22" name="Title Placeholder 21"/>
          <p:cNvSpPr>
            <a:spLocks noGrp="1"/>
          </p:cNvSpPr>
          <p:nvPr>
            <p:ph type="title"/>
          </p:nvPr>
        </p:nvSpPr>
        <p:spPr>
          <a:xfrm>
            <a:off x="301752" y="228600"/>
            <a:ext cx="8534400" cy="99060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graphicFrame>
        <p:nvGraphicFramePr>
          <p:cNvPr id="20" name="Object 5"/>
          <p:cNvGraphicFramePr>
            <a:graphicFrameLocks noChangeAspect="1"/>
          </p:cNvGraphicFramePr>
          <p:nvPr userDrawn="1">
            <p:extLst/>
          </p:nvPr>
        </p:nvGraphicFramePr>
        <p:xfrm>
          <a:off x="7086600" y="5334000"/>
          <a:ext cx="1752600" cy="896679"/>
        </p:xfrm>
        <a:graphic>
          <a:graphicData uri="http://schemas.openxmlformats.org/presentationml/2006/ole">
            <mc:AlternateContent xmlns:mc="http://schemas.openxmlformats.org/markup-compatibility/2006">
              <mc:Choice xmlns:v="urn:schemas-microsoft-com:vml" Requires="v">
                <p:oleObj spid="_x0000_s1104" name="Picture" r:id="rId6" imgW="6626729" imgH="3843838" progId="Word.Picture.8">
                  <p:embed/>
                </p:oleObj>
              </mc:Choice>
              <mc:Fallback>
                <p:oleObj name="Picture" r:id="rId6" imgW="6626729" imgH="3843838" progId="Word.Picture.8">
                  <p:embed/>
                  <p:pic>
                    <p:nvPicPr>
                      <p:cNvPr id="2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5334000"/>
                        <a:ext cx="1752600" cy="896679"/>
                      </a:xfrm>
                      <a:prstGeom prst="rect">
                        <a:avLst/>
                      </a:prstGeom>
                      <a:noFill/>
                    </p:spPr>
                  </p:pic>
                </p:oleObj>
              </mc:Fallback>
            </mc:AlternateContent>
          </a:graphicData>
        </a:graphic>
      </p:graphicFrame>
    </p:spTree>
    <p:extLst>
      <p:ext uri="{BB962C8B-B14F-4D97-AF65-F5344CB8AC3E}">
        <p14:creationId xmlns:p14="http://schemas.microsoft.com/office/powerpoint/2010/main" val="6977201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rtl="0" eaLnBrk="1" latinLnBrk="0" hangingPunct="1">
        <a:spcBef>
          <a:spcPct val="0"/>
        </a:spcBef>
        <a:buNone/>
        <a:defRPr kumimoji="0" sz="3300" b="1" kern="1200">
          <a:solidFill>
            <a:schemeClr val="accent3">
              <a:shade val="75000"/>
            </a:schemeClr>
          </a:solidFill>
          <a:latin typeface="+mn-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hyperlink" Target="https://strategies.workforcegps.org/resources/2018/02/08/22/04/Career-Pathways-Five-Ways-to-Connect-College-and-Careers" TargetMode="External"/><Relationship Id="rId3" Type="http://schemas.openxmlformats.org/officeDocument/2006/relationships/hyperlink" Target="https://strategies.workforcegps.org/resources/2016/05/18/11/53/A-Resource-Guide-to-Engaging-Employers" TargetMode="External"/><Relationship Id="rId7" Type="http://schemas.openxmlformats.org/officeDocument/2006/relationships/hyperlink" Target="https://strategies.workforcegps.org/resources/2016/05/25/18/26/The-Goals-and-Dimensions-of-Employer-Engagement-in-Workforce-Development-Programs" TargetMode="External"/><Relationship Id="rId2" Type="http://schemas.openxmlformats.org/officeDocument/2006/relationships/hyperlink" Target="https://taaccct.workforcegps.org/resources/2018/04/09/17/11/Powerhouse_Partnerships_Community_Colleges_and_Workforce_Boards_Working_Together" TargetMode="External"/><Relationship Id="rId1" Type="http://schemas.openxmlformats.org/officeDocument/2006/relationships/slideLayout" Target="../slideLayouts/slideLayout2.xml"/><Relationship Id="rId6" Type="http://schemas.openxmlformats.org/officeDocument/2006/relationships/hyperlink" Target="https://strategies.workforcegps.org/resources/2018/04/06/00/39/Connecting-community-colleges-with-employers-A-toolkit-for-building-successful-partnerships" TargetMode="External"/><Relationship Id="rId5" Type="http://schemas.openxmlformats.org/officeDocument/2006/relationships/hyperlink" Target="https://strategies.workforcegps.org/announcements/2018/03/26/21/57/Building-Partnerships-with-Community-Colleges-to-Better-Meet-Workforce-Needs" TargetMode="External"/><Relationship Id="rId4" Type="http://schemas.openxmlformats.org/officeDocument/2006/relationships/hyperlink" Target="http://support.skillscommons.org/showcases/open-courseware/dev-ed/basic-computer-skills-course/"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workforcegps.org/events/2018/03/12/15/04/Free-Resources-for-Apprenticeship-Work-based-Learning" TargetMode="External"/><Relationship Id="rId3" Type="http://schemas.openxmlformats.org/officeDocument/2006/relationships/hyperlink" Target="https://www.workforcegps.org/events/2018/01/31/17/47/Make-Industry-Experts-into-Expert-Instructors-to-Increase-Student-Success" TargetMode="External"/><Relationship Id="rId7" Type="http://schemas.openxmlformats.org/officeDocument/2006/relationships/hyperlink" Target="https://www.workforcegps.org/events/2018/03/12/14/25/Sustaining-Grant-funded-Projects-for-Long-term-Succe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workforcegps.org/events/2018/03/12/12/33/Lowering-the-Cost-of-Course-Materials-with-Free-and-Open-Educational-Resources" TargetMode="External"/><Relationship Id="rId11" Type="http://schemas.openxmlformats.org/officeDocument/2006/relationships/image" Target="../media/image2.jpeg"/><Relationship Id="rId5" Type="http://schemas.openxmlformats.org/officeDocument/2006/relationships/hyperlink" Target="https://www.workforcegps.org/events/2018/03/06/15/15/Resources-for-Developmental-Education-Using-Competency-Based-Education-CBE/" TargetMode="External"/><Relationship Id="rId10" Type="http://schemas.openxmlformats.org/officeDocument/2006/relationships/hyperlink" Target="https://taaccct.workforcegps.org/resources/2018/02/15/20/51/Innovations_Leading_to_Career_Success_Webinar_Series" TargetMode="External"/><Relationship Id="rId4" Type="http://schemas.openxmlformats.org/officeDocument/2006/relationships/hyperlink" Target="https://cms.workforcegps.org/events/2018/02/16/17/51/Scaling-Career-Pathways-in-Wisconsin" TargetMode="External"/><Relationship Id="rId9" Type="http://schemas.openxmlformats.org/officeDocument/2006/relationships/hyperlink" Target="https://www.workforcegps.org/events/2018/05/04/16/50/Building-Strategic-Alliances-between-College-and-Workforce-Board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workforcegps.org/events/2018/03/12/15/04/Free-Resources-for-Apprenticeship-Work-based-Learning" TargetMode="External"/><Relationship Id="rId3" Type="http://schemas.openxmlformats.org/officeDocument/2006/relationships/hyperlink" Target="https://www.workforcegps.org/events/2018/01/31/17/47/Make-Industry-Experts-into-Expert-Instructors-to-Increase-Student-Success" TargetMode="External"/><Relationship Id="rId7" Type="http://schemas.openxmlformats.org/officeDocument/2006/relationships/hyperlink" Target="https://www.workforcegps.org/events/2018/03/12/14/25/Sustaining-Grant-funded-Projects-for-Long-term-Succe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workforcegps.org/events/2018/03/12/12/33/Lowering-the-Cost-of-Course-Materials-with-Free-and-Open-Educational-Resources" TargetMode="External"/><Relationship Id="rId11" Type="http://schemas.openxmlformats.org/officeDocument/2006/relationships/image" Target="../media/image2.jpeg"/><Relationship Id="rId5" Type="http://schemas.openxmlformats.org/officeDocument/2006/relationships/hyperlink" Target="https://www.workforcegps.org/events/2018/03/06/15/15/Resources-for-Developmental-Education-Using-Competency-Based-Education-CBE/" TargetMode="External"/><Relationship Id="rId10" Type="http://schemas.openxmlformats.org/officeDocument/2006/relationships/hyperlink" Target="https://taaccct.workforcegps.org/resources/2018/02/15/20/51/Innovations_Leading_to_Career_Success_Webinar_Series" TargetMode="External"/><Relationship Id="rId4" Type="http://schemas.openxmlformats.org/officeDocument/2006/relationships/hyperlink" Target="https://cms.workforcegps.org/events/2018/02/16/17/51/Scaling-Career-Pathways-in-Wisconsin" TargetMode="External"/><Relationship Id="rId9" Type="http://schemas.openxmlformats.org/officeDocument/2006/relationships/hyperlink" Target="https://www.workforcegps.org/events/2018/05/04/16/50/Building-Strategic-Alliances-between-College-and-Workforce-Board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Polling Question</a:t>
            </a:r>
          </a:p>
        </p:txBody>
      </p:sp>
      <p:pic>
        <p:nvPicPr>
          <p:cNvPr id="1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
          </p:nvPr>
        </p:nvSpPr>
        <p:spPr>
          <a:xfrm>
            <a:off x="277389" y="1448969"/>
            <a:ext cx="7127259" cy="4802252"/>
          </a:xfrm>
        </p:spPr>
        <p:txBody>
          <a:bodyPr>
            <a:noAutofit/>
          </a:bodyPr>
          <a:lstStyle/>
          <a:p>
            <a:pPr marL="0" indent="0">
              <a:spcBef>
                <a:spcPts val="0"/>
              </a:spcBef>
              <a:buNone/>
            </a:pPr>
            <a:r>
              <a:rPr lang="en-US" sz="2800" dirty="0">
                <a:latin typeface="Arial" panose="020B0604020202020204" pitchFamily="34" charset="0"/>
                <a:cs typeface="Arial" panose="020B0604020202020204" pitchFamily="34" charset="0"/>
              </a:rPr>
              <a:t>Which best describes your organization?</a:t>
            </a:r>
            <a:endParaRPr lang="en-US" dirty="0">
              <a:latin typeface="Arial" panose="020B0604020202020204" pitchFamily="34" charset="0"/>
              <a:cs typeface="Arial" panose="020B0604020202020204" pitchFamily="34" charset="0"/>
            </a:endParaRPr>
          </a:p>
          <a:p>
            <a:pPr marL="630238" lvl="1" indent="-349250">
              <a:spcBef>
                <a:spcPts val="2000"/>
              </a:spcBef>
              <a:buClr>
                <a:schemeClr val="accent1">
                  <a:lumMod val="60000"/>
                  <a:lumOff val="40000"/>
                </a:schemeClr>
              </a:buClr>
            </a:pPr>
            <a:r>
              <a:rPr lang="en-US" sz="2400" dirty="0"/>
              <a:t>College</a:t>
            </a:r>
          </a:p>
          <a:p>
            <a:pPr marL="630238" lvl="1" indent="-349250">
              <a:spcBef>
                <a:spcPts val="2000"/>
              </a:spcBef>
              <a:buClr>
                <a:schemeClr val="accent1">
                  <a:lumMod val="60000"/>
                  <a:lumOff val="40000"/>
                </a:schemeClr>
              </a:buClr>
            </a:pPr>
            <a:r>
              <a:rPr lang="en-US" sz="2400" dirty="0"/>
              <a:t>Workforce system</a:t>
            </a:r>
          </a:p>
          <a:p>
            <a:pPr marL="630238" lvl="1" indent="-349250">
              <a:spcBef>
                <a:spcPts val="2000"/>
              </a:spcBef>
              <a:buClr>
                <a:schemeClr val="accent1">
                  <a:lumMod val="60000"/>
                  <a:lumOff val="40000"/>
                </a:schemeClr>
              </a:buClr>
            </a:pPr>
            <a:r>
              <a:rPr lang="en-US" sz="2400" dirty="0"/>
              <a:t>Not-for-Profit</a:t>
            </a:r>
          </a:p>
          <a:p>
            <a:pPr marL="630238" lvl="1" indent="-349250">
              <a:spcBef>
                <a:spcPts val="2000"/>
              </a:spcBef>
              <a:buClr>
                <a:schemeClr val="accent1">
                  <a:lumMod val="60000"/>
                  <a:lumOff val="40000"/>
                </a:schemeClr>
              </a:buClr>
            </a:pPr>
            <a:r>
              <a:rPr lang="en-US" sz="2400" dirty="0"/>
              <a:t>Federal </a:t>
            </a:r>
          </a:p>
          <a:p>
            <a:pPr marL="630238" lvl="1" indent="-349250">
              <a:spcBef>
                <a:spcPts val="2000"/>
              </a:spcBef>
              <a:buClr>
                <a:schemeClr val="accent1">
                  <a:lumMod val="60000"/>
                  <a:lumOff val="40000"/>
                </a:schemeClr>
              </a:buClr>
            </a:pPr>
            <a:r>
              <a:rPr lang="en-US" sz="2400" dirty="0"/>
              <a:t>Other</a:t>
            </a:r>
          </a:p>
        </p:txBody>
      </p:sp>
      <p:pic>
        <p:nvPicPr>
          <p:cNvPr id="4" name="Picture 3">
            <a:extLst>
              <a:ext uri="{FF2B5EF4-FFF2-40B4-BE49-F238E27FC236}">
                <a16:creationId xmlns:a16="http://schemas.microsoft.com/office/drawing/2014/main" id="{12CDE3A6-4CBC-481C-9700-FF9A4CC21A58}"/>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l="45066"/>
          <a:stretch/>
        </p:blipFill>
        <p:spPr>
          <a:xfrm>
            <a:off x="5928705" y="979448"/>
            <a:ext cx="3213708" cy="5850196"/>
          </a:xfrm>
          <a:prstGeom prst="rect">
            <a:avLst/>
          </a:prstGeom>
        </p:spPr>
      </p:pic>
      <p:sp>
        <p:nvSpPr>
          <p:cNvPr id="6" name="Slide Number Placeholder 5">
            <a:extLst>
              <a:ext uri="{FF2B5EF4-FFF2-40B4-BE49-F238E27FC236}">
                <a16:creationId xmlns:a16="http://schemas.microsoft.com/office/drawing/2014/main" id="{F0BBEEDD-DE7E-4716-BAB8-FC2B5C9FEF3C}"/>
              </a:ext>
            </a:extLst>
          </p:cNvPr>
          <p:cNvSpPr>
            <a:spLocks noGrp="1"/>
          </p:cNvSpPr>
          <p:nvPr>
            <p:ph type="sldNum" sz="quarter" idx="12"/>
          </p:nvPr>
        </p:nvSpPr>
        <p:spPr/>
        <p:txBody>
          <a:bodyPr/>
          <a:lstStyle/>
          <a:p>
            <a:fld id="{7F5CE407-6216-4202-80E4-A30DC2F709B2}" type="slidenum">
              <a:rPr lang="en-US" smtClean="0"/>
              <a:t>1</a:t>
            </a:fld>
            <a:endParaRPr lang="en-US"/>
          </a:p>
        </p:txBody>
      </p:sp>
    </p:spTree>
    <p:extLst>
      <p:ext uri="{BB962C8B-B14F-4D97-AF65-F5344CB8AC3E}">
        <p14:creationId xmlns:p14="http://schemas.microsoft.com/office/powerpoint/2010/main" val="4035107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lstStyle/>
          <a:p>
            <a:r>
              <a:rPr lang="en-US" dirty="0"/>
              <a:t>Key Outcomes</a:t>
            </a:r>
          </a:p>
        </p:txBody>
      </p:sp>
      <p:sp>
        <p:nvSpPr>
          <p:cNvPr id="6" name="Rectangle 5"/>
          <p:cNvSpPr/>
          <p:nvPr/>
        </p:nvSpPr>
        <p:spPr>
          <a:xfrm>
            <a:off x="4724400" y="1447800"/>
            <a:ext cx="4111752" cy="40318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E0163"/>
                </a:solidFill>
                <a:effectLst/>
                <a:uLnTx/>
                <a:uFillTx/>
                <a:latin typeface="Times New Roman" panose="02020603050405020304" pitchFamily="18" charset="0"/>
                <a:ea typeface="Calibri" panose="020F0502020204030204" pitchFamily="34" charset="0"/>
                <a:cs typeface="Times New Roman" panose="02020603050405020304" pitchFamily="18" charset="0"/>
              </a:rPr>
              <a:t>504</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individuals enrolled in information technology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training programs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E0163"/>
                </a:solidFill>
                <a:effectLst/>
                <a:uLnTx/>
                <a:uFillTx/>
                <a:latin typeface="Times New Roman" panose="02020603050405020304" pitchFamily="18" charset="0"/>
                <a:ea typeface="Calibri" panose="020F0502020204030204" pitchFamily="34" charset="0"/>
                <a:cs typeface="Times New Roman" panose="02020603050405020304" pitchFamily="18" charset="0"/>
              </a:rPr>
              <a:t>109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credentials were earned by participants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E0163"/>
                </a:solidFill>
                <a:effectLst/>
                <a:uLnTx/>
                <a:uFillTx/>
                <a:latin typeface="Times New Roman" panose="02020603050405020304" pitchFamily="18" charset="0"/>
                <a:ea typeface="Calibri" panose="020F0502020204030204" pitchFamily="34" charset="0"/>
                <a:cs typeface="Times New Roman" panose="02020603050405020304" pitchFamily="18" charset="0"/>
              </a:rPr>
              <a:t>340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participants entered employment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149 in IT or training related occupations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9 in Manufacturing</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 in Healthcare</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170 in Other Sectors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E0163"/>
                </a:solidFill>
                <a:effectLst/>
                <a:uLnTx/>
                <a:uFillTx/>
                <a:latin typeface="Times New Roman" panose="02020603050405020304" pitchFamily="18" charset="0"/>
                <a:ea typeface="Calibri" panose="020F0502020204030204" pitchFamily="34" charset="0"/>
                <a:cs typeface="Times New Roman" panose="02020603050405020304" pitchFamily="18" charset="0"/>
              </a:rPr>
              <a:t>$18.69</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Average hourly wage of training completers </a:t>
            </a:r>
          </a:p>
        </p:txBody>
      </p:sp>
      <p:pic>
        <p:nvPicPr>
          <p:cNvPr id="7" name="Picture 6"/>
          <p:cNvPicPr>
            <a:picLocks noChangeAspect="1"/>
          </p:cNvPicPr>
          <p:nvPr/>
        </p:nvPicPr>
        <p:blipFill>
          <a:blip r:embed="rId2"/>
          <a:stretch>
            <a:fillRect/>
          </a:stretch>
        </p:blipFill>
        <p:spPr>
          <a:xfrm>
            <a:off x="1103568" y="2514600"/>
            <a:ext cx="2798914" cy="3081882"/>
          </a:xfrm>
          <a:prstGeom prst="rect">
            <a:avLst/>
          </a:prstGeom>
        </p:spPr>
      </p:pic>
      <p:sp>
        <p:nvSpPr>
          <p:cNvPr id="9" name="AutoShape 4" descr="Image result for butler community colle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a:ea typeface="+mn-ea"/>
              <a:cs typeface="+mn-cs"/>
            </a:endParaRPr>
          </a:p>
        </p:txBody>
      </p:sp>
      <p:pic>
        <p:nvPicPr>
          <p:cNvPr id="2056" name="Picture 8" descr="Image result for butler community colle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1524000"/>
            <a:ext cx="2674046" cy="8182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47149" y="5596482"/>
            <a:ext cx="411175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27 credentials offered through the Butler IT Institute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6 degrees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21 certificates </a:t>
            </a:r>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3C04CA1-CEBE-4789-8F6B-E0BA36957EBB}"/>
              </a:ext>
            </a:extLst>
          </p:cNvPr>
          <p:cNvSpPr>
            <a:spLocks noGrp="1"/>
          </p:cNvSpPr>
          <p:nvPr>
            <p:ph type="sldNum" sz="quarter" idx="12"/>
          </p:nvPr>
        </p:nvSpPr>
        <p:spPr/>
        <p:txBody>
          <a:bodyPr/>
          <a:lstStyle/>
          <a:p>
            <a:fld id="{A3DDD8AA-7E51-B544-9600-158E1BE6A42C}" type="slidenum">
              <a:rPr lang="en-US" smtClean="0"/>
              <a:t>10</a:t>
            </a:fld>
            <a:endParaRPr lang="en-US"/>
          </a:p>
        </p:txBody>
      </p:sp>
    </p:spTree>
    <p:extLst>
      <p:ext uri="{BB962C8B-B14F-4D97-AF65-F5344CB8AC3E}">
        <p14:creationId xmlns:p14="http://schemas.microsoft.com/office/powerpoint/2010/main" val="45743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61" y="238990"/>
            <a:ext cx="8534400" cy="685800"/>
          </a:xfrm>
        </p:spPr>
        <p:txBody>
          <a:bodyPr/>
          <a:lstStyle/>
          <a:p>
            <a:r>
              <a:rPr lang="en-US" dirty="0"/>
              <a:t>Key Outcomes</a:t>
            </a:r>
          </a:p>
        </p:txBody>
      </p:sp>
      <p:sp>
        <p:nvSpPr>
          <p:cNvPr id="4" name="Rectangle 3"/>
          <p:cNvSpPr/>
          <p:nvPr/>
        </p:nvSpPr>
        <p:spPr>
          <a:xfrm>
            <a:off x="5638800" y="3841101"/>
            <a:ext cx="411175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ters</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nvGrpSpPr>
          <p:cNvPr id="8" name="Group 7"/>
          <p:cNvGrpSpPr/>
          <p:nvPr/>
        </p:nvGrpSpPr>
        <p:grpSpPr>
          <a:xfrm>
            <a:off x="363359" y="2481467"/>
            <a:ext cx="4205593" cy="3273266"/>
            <a:chOff x="290207" y="1600201"/>
            <a:chExt cx="4205593" cy="3273266"/>
          </a:xfrm>
        </p:grpSpPr>
        <p:pic>
          <p:nvPicPr>
            <p:cNvPr id="3" name="Picture 2"/>
            <p:cNvPicPr>
              <a:picLocks noChangeAspect="1"/>
            </p:cNvPicPr>
            <p:nvPr/>
          </p:nvPicPr>
          <p:blipFill>
            <a:blip r:embed="rId3"/>
            <a:stretch>
              <a:fillRect/>
            </a:stretch>
          </p:blipFill>
          <p:spPr>
            <a:xfrm>
              <a:off x="290207" y="1600201"/>
              <a:ext cx="4205593" cy="1312366"/>
            </a:xfrm>
            <a:prstGeom prst="rect">
              <a:avLst/>
            </a:prstGeom>
          </p:spPr>
        </p:pic>
        <p:pic>
          <p:nvPicPr>
            <p:cNvPr id="5" name="Picture 4"/>
            <p:cNvPicPr>
              <a:picLocks noChangeAspect="1"/>
            </p:cNvPicPr>
            <p:nvPr/>
          </p:nvPicPr>
          <p:blipFill>
            <a:blip r:embed="rId4"/>
            <a:stretch>
              <a:fillRect/>
            </a:stretch>
          </p:blipFill>
          <p:spPr>
            <a:xfrm>
              <a:off x="444627" y="3214368"/>
              <a:ext cx="4051173" cy="1659099"/>
            </a:xfrm>
            <a:prstGeom prst="rect">
              <a:avLst/>
            </a:prstGeom>
          </p:spPr>
        </p:pic>
        <p:pic>
          <p:nvPicPr>
            <p:cNvPr id="6" name="Picture 5"/>
            <p:cNvPicPr>
              <a:picLocks noChangeAspect="1"/>
            </p:cNvPicPr>
            <p:nvPr/>
          </p:nvPicPr>
          <p:blipFill>
            <a:blip r:embed="rId5"/>
            <a:stretch>
              <a:fillRect/>
            </a:stretch>
          </p:blipFill>
          <p:spPr>
            <a:xfrm>
              <a:off x="609600" y="2996835"/>
              <a:ext cx="3276600" cy="217533"/>
            </a:xfrm>
            <a:prstGeom prst="rect">
              <a:avLst/>
            </a:prstGeom>
          </p:spPr>
        </p:pic>
      </p:grpSp>
      <p:pic>
        <p:nvPicPr>
          <p:cNvPr id="7" name="Picture 6"/>
          <p:cNvPicPr>
            <a:picLocks noChangeAspect="1"/>
          </p:cNvPicPr>
          <p:nvPr/>
        </p:nvPicPr>
        <p:blipFill rotWithShape="1">
          <a:blip r:embed="rId6"/>
          <a:srcRect l="1680" t="2569" b="15174"/>
          <a:stretch/>
        </p:blipFill>
        <p:spPr>
          <a:xfrm>
            <a:off x="4796673" y="1603198"/>
            <a:ext cx="4069497" cy="4645202"/>
          </a:xfrm>
          <a:prstGeom prst="rect">
            <a:avLst/>
          </a:prstGeom>
        </p:spPr>
      </p:pic>
      <p:sp>
        <p:nvSpPr>
          <p:cNvPr id="10" name="Rectangle 9"/>
          <p:cNvSpPr/>
          <p:nvPr/>
        </p:nvSpPr>
        <p:spPr>
          <a:xfrm>
            <a:off x="180155" y="5715000"/>
            <a:ext cx="45720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266 Attendees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Four Program Options:  Business, Educators,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Government and Students </a:t>
            </a:r>
          </a:p>
        </p:txBody>
      </p:sp>
      <p:sp>
        <p:nvSpPr>
          <p:cNvPr id="15" name="Rectangle 14"/>
          <p:cNvSpPr/>
          <p:nvPr/>
        </p:nvSpPr>
        <p:spPr>
          <a:xfrm>
            <a:off x="902091" y="1433921"/>
            <a:ext cx="312812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Employer Engagement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Open House Tour of Institute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Cyber Security Forum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5486400" y="1285426"/>
            <a:ext cx="312812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Career Pathway Development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bwMode="auto">
          <a:xfrm>
            <a:off x="0" y="6361330"/>
            <a:ext cx="1524919" cy="51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AC1D7B95-2091-46EB-B5E2-7DC3E1C50791}"/>
              </a:ext>
            </a:extLst>
          </p:cNvPr>
          <p:cNvSpPr>
            <a:spLocks noGrp="1"/>
          </p:cNvSpPr>
          <p:nvPr>
            <p:ph type="sldNum" sz="quarter" idx="12"/>
          </p:nvPr>
        </p:nvSpPr>
        <p:spPr/>
        <p:txBody>
          <a:bodyPr/>
          <a:lstStyle/>
          <a:p>
            <a:fld id="{A3DDD8AA-7E51-B544-9600-158E1BE6A42C}" type="slidenum">
              <a:rPr lang="en-US" smtClean="0"/>
              <a:t>11</a:t>
            </a:fld>
            <a:endParaRPr lang="en-US"/>
          </a:p>
        </p:txBody>
      </p:sp>
    </p:spTree>
    <p:extLst>
      <p:ext uri="{BB962C8B-B14F-4D97-AF65-F5344CB8AC3E}">
        <p14:creationId xmlns:p14="http://schemas.microsoft.com/office/powerpoint/2010/main" val="146440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 y="-1696"/>
            <a:ext cx="9144001" cy="1124711"/>
          </a:xfrm>
          <a:prstGeom prst="rect">
            <a:avLst/>
          </a:prstGeom>
          <a:solidFill>
            <a:srgbClr val="1A356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438400" y="-19985"/>
            <a:ext cx="4267200" cy="970614"/>
          </a:xfrm>
        </p:spPr>
        <p:txBody>
          <a:bodyPr/>
          <a:lstStyle/>
          <a:p>
            <a:r>
              <a:rPr lang="en-US" b="1" dirty="0">
                <a:solidFill>
                  <a:schemeClr val="bg1"/>
                </a:solidFill>
              </a:rPr>
              <a:t>Questions?</a:t>
            </a:r>
          </a:p>
        </p:txBody>
      </p:sp>
      <p:sp>
        <p:nvSpPr>
          <p:cNvPr id="6"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Related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26372"/>
          <a:stretch/>
        </p:blipFill>
        <p:spPr bwMode="auto">
          <a:xfrm>
            <a:off x="1801367" y="1380969"/>
            <a:ext cx="5873187" cy="45643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Slide Number Placeholder 3">
            <a:extLst>
              <a:ext uri="{FF2B5EF4-FFF2-40B4-BE49-F238E27FC236}">
                <a16:creationId xmlns:a16="http://schemas.microsoft.com/office/drawing/2014/main" id="{74FF9116-682E-4103-B715-16E2032D84CB}"/>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12</a:t>
            </a:fld>
            <a:endParaRPr lang="en-US" sz="1100" dirty="0">
              <a:solidFill>
                <a:srgbClr val="002060"/>
              </a:solidFill>
            </a:endParaRPr>
          </a:p>
        </p:txBody>
      </p:sp>
    </p:spTree>
    <p:extLst>
      <p:ext uri="{BB962C8B-B14F-4D97-AF65-F5344CB8AC3E}">
        <p14:creationId xmlns:p14="http://schemas.microsoft.com/office/powerpoint/2010/main" val="198700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205244"/>
            <a:ext cx="7772400" cy="1790700"/>
          </a:xfrm>
        </p:spPr>
        <p:txBody>
          <a:bodyPr/>
          <a:lstStyle/>
          <a:p>
            <a:r>
              <a:rPr lang="en-US" dirty="0"/>
              <a:t>Missouri Workforce Partnerships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0403" y="3072279"/>
            <a:ext cx="2663195" cy="875540"/>
          </a:xfrm>
          <a:prstGeom prst="rect">
            <a:avLst/>
          </a:prstGeom>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526306" y="4751846"/>
            <a:ext cx="2590800" cy="830997"/>
          </a:xfrm>
          <a:prstGeom prst="rect">
            <a:avLst/>
          </a:prstGeom>
        </p:spPr>
        <p:txBody>
          <a:bodyPr wrap="square">
            <a:spAutoFit/>
          </a:bodyPr>
          <a:lstStyle/>
          <a:p>
            <a:pPr>
              <a:buClr>
                <a:srgbClr val="002060"/>
              </a:buClr>
            </a:pPr>
            <a:r>
              <a:rPr lang="en-US" sz="1200" b="1" dirty="0"/>
              <a:t>By Mardy Leathers</a:t>
            </a:r>
            <a:r>
              <a:rPr lang="en-US" sz="1200" dirty="0"/>
              <a:t>, Director, Division of Workforce Development at Missouri Department of Economic Development</a:t>
            </a:r>
          </a:p>
        </p:txBody>
      </p:sp>
    </p:spTree>
    <p:extLst>
      <p:ext uri="{BB962C8B-B14F-4D97-AF65-F5344CB8AC3E}">
        <p14:creationId xmlns:p14="http://schemas.microsoft.com/office/powerpoint/2010/main" val="381211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Partnerships</a:t>
            </a:r>
          </a:p>
        </p:txBody>
      </p:sp>
      <p:sp>
        <p:nvSpPr>
          <p:cNvPr id="7" name="Content Placeholder 6"/>
          <p:cNvSpPr>
            <a:spLocks noGrp="1"/>
          </p:cNvSpPr>
          <p:nvPr>
            <p:ph idx="1"/>
          </p:nvPr>
        </p:nvSpPr>
        <p:spPr>
          <a:xfrm>
            <a:off x="223072" y="2076080"/>
            <a:ext cx="4122254" cy="3491810"/>
          </a:xfrm>
        </p:spPr>
        <p:txBody>
          <a:bodyPr/>
          <a:lstStyle/>
          <a:p>
            <a:pPr marL="349250" indent="-349250">
              <a:spcBef>
                <a:spcPts val="1800"/>
              </a:spcBef>
              <a:buClr>
                <a:schemeClr val="accent1">
                  <a:lumMod val="60000"/>
                  <a:lumOff val="40000"/>
                </a:schemeClr>
              </a:buClr>
              <a:buSzPct val="110000"/>
              <a:buFont typeface="Wingdings 2" pitchFamily="18" charset="2"/>
              <a:buChar char=""/>
            </a:pPr>
            <a:r>
              <a:rPr lang="en-US" dirty="0"/>
              <a:t>14 Workforce Regions</a:t>
            </a:r>
          </a:p>
          <a:p>
            <a:pPr marL="349250" indent="-349250">
              <a:spcBef>
                <a:spcPts val="1800"/>
              </a:spcBef>
              <a:buClr>
                <a:schemeClr val="accent1">
                  <a:lumMod val="60000"/>
                  <a:lumOff val="40000"/>
                </a:schemeClr>
              </a:buClr>
              <a:buSzPct val="110000"/>
              <a:buFont typeface="Wingdings 2" pitchFamily="18" charset="2"/>
              <a:buChar char=""/>
            </a:pPr>
            <a:r>
              <a:rPr lang="en-US" dirty="0"/>
              <a:t>13 Community Colleges</a:t>
            </a:r>
          </a:p>
          <a:p>
            <a:pPr marL="349250" indent="-349250">
              <a:spcBef>
                <a:spcPts val="1800"/>
              </a:spcBef>
              <a:buClr>
                <a:schemeClr val="accent1">
                  <a:lumMod val="60000"/>
                  <a:lumOff val="40000"/>
                </a:schemeClr>
              </a:buClr>
              <a:buSzPct val="110000"/>
              <a:buFont typeface="Wingdings 2" pitchFamily="18" charset="2"/>
              <a:buChar char=""/>
            </a:pPr>
            <a:r>
              <a:rPr lang="en-US" dirty="0"/>
              <a:t>State Technical Institute </a:t>
            </a: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4386366" y="1752300"/>
            <a:ext cx="4757634" cy="3992517"/>
          </a:xfrm>
          <a:prstGeom prst="rect">
            <a:avLst/>
          </a:prstGeom>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a:extLst>
              <a:ext uri="{FF2B5EF4-FFF2-40B4-BE49-F238E27FC236}">
                <a16:creationId xmlns:a16="http://schemas.microsoft.com/office/drawing/2014/main" id="{0E2B7CEA-94DF-4D58-B5C9-A18385BB9440}"/>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14</a:t>
            </a:fld>
            <a:endParaRPr lang="en-US" sz="1100" dirty="0">
              <a:solidFill>
                <a:srgbClr val="002060"/>
              </a:solidFill>
            </a:endParaRPr>
          </a:p>
        </p:txBody>
      </p:sp>
    </p:spTree>
    <p:extLst>
      <p:ext uri="{BB962C8B-B14F-4D97-AF65-F5344CB8AC3E}">
        <p14:creationId xmlns:p14="http://schemas.microsoft.com/office/powerpoint/2010/main" val="175808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Partnerships</a:t>
            </a:r>
          </a:p>
        </p:txBody>
      </p:sp>
      <p:sp>
        <p:nvSpPr>
          <p:cNvPr id="3" name="Content Placeholder 2"/>
          <p:cNvSpPr>
            <a:spLocks noGrp="1"/>
          </p:cNvSpPr>
          <p:nvPr>
            <p:ph idx="1"/>
          </p:nvPr>
        </p:nvSpPr>
        <p:spPr/>
        <p:txBody>
          <a:bodyPr/>
          <a:lstStyle/>
          <a:p>
            <a:pPr marL="349250" indent="-349250">
              <a:lnSpc>
                <a:spcPct val="100000"/>
              </a:lnSpc>
              <a:spcBef>
                <a:spcPts val="2400"/>
              </a:spcBef>
              <a:buClr>
                <a:schemeClr val="accent1">
                  <a:lumMod val="60000"/>
                  <a:lumOff val="40000"/>
                </a:schemeClr>
              </a:buClr>
              <a:buSzPct val="110000"/>
              <a:buFont typeface="Wingdings 2" pitchFamily="18" charset="2"/>
              <a:buChar char=""/>
            </a:pPr>
            <a:r>
              <a:rPr lang="en-US" dirty="0"/>
              <a:t>Statewide Memoranda Of Understanding (MOU)</a:t>
            </a:r>
          </a:p>
          <a:p>
            <a:pPr marL="349250" indent="-349250">
              <a:lnSpc>
                <a:spcPct val="100000"/>
              </a:lnSpc>
              <a:spcBef>
                <a:spcPts val="2400"/>
              </a:spcBef>
              <a:buClr>
                <a:schemeClr val="accent1">
                  <a:lumMod val="60000"/>
                  <a:lumOff val="40000"/>
                </a:schemeClr>
              </a:buClr>
              <a:buSzPct val="110000"/>
              <a:buFont typeface="Wingdings 2" pitchFamily="18" charset="2"/>
              <a:buChar char=""/>
            </a:pPr>
            <a:r>
              <a:rPr lang="en-US" dirty="0"/>
              <a:t>TAACCCT Grant Advisory Committee</a:t>
            </a:r>
          </a:p>
          <a:p>
            <a:pPr marL="349250" indent="-349250">
              <a:lnSpc>
                <a:spcPct val="100000"/>
              </a:lnSpc>
              <a:spcBef>
                <a:spcPts val="2400"/>
              </a:spcBef>
              <a:buClr>
                <a:schemeClr val="accent1">
                  <a:lumMod val="60000"/>
                  <a:lumOff val="40000"/>
                </a:schemeClr>
              </a:buClr>
              <a:buSzPct val="110000"/>
              <a:buFont typeface="Wingdings 2" pitchFamily="18" charset="2"/>
              <a:buChar char=""/>
            </a:pPr>
            <a:r>
              <a:rPr lang="en-US" dirty="0"/>
              <a:t>Thought Leadership</a:t>
            </a:r>
          </a:p>
          <a:p>
            <a:pPr marL="349250" indent="-349250">
              <a:lnSpc>
                <a:spcPct val="100000"/>
              </a:lnSpc>
              <a:spcBef>
                <a:spcPts val="2400"/>
              </a:spcBef>
              <a:buClr>
                <a:schemeClr val="accent1">
                  <a:lumMod val="60000"/>
                  <a:lumOff val="40000"/>
                </a:schemeClr>
              </a:buClr>
              <a:buSzPct val="110000"/>
              <a:buFont typeface="Wingdings 2" pitchFamily="18" charset="2"/>
              <a:buChar char=""/>
            </a:pPr>
            <a:r>
              <a:rPr lang="en-US" dirty="0"/>
              <a:t>Program Innovation and Expansion</a:t>
            </a:r>
          </a:p>
          <a:p>
            <a:pPr>
              <a:lnSpc>
                <a:spcPct val="100000"/>
              </a:lnSpc>
              <a:spcBef>
                <a:spcPts val="2400"/>
              </a:spcBef>
            </a:pP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15DF91C8-2A9D-482B-BB8E-BC87301DF1BA}"/>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15</a:t>
            </a:fld>
            <a:endParaRPr lang="en-US" sz="1100" dirty="0">
              <a:solidFill>
                <a:srgbClr val="002060"/>
              </a:solidFill>
            </a:endParaRPr>
          </a:p>
        </p:txBody>
      </p:sp>
    </p:spTree>
    <p:extLst>
      <p:ext uri="{BB962C8B-B14F-4D97-AF65-F5344CB8AC3E}">
        <p14:creationId xmlns:p14="http://schemas.microsoft.com/office/powerpoint/2010/main" val="43230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lstStyle/>
          <a:p>
            <a:pPr marL="349250" indent="-349250">
              <a:lnSpc>
                <a:spcPct val="100000"/>
              </a:lnSpc>
              <a:spcBef>
                <a:spcPts val="2400"/>
              </a:spcBef>
              <a:buClr>
                <a:schemeClr val="accent1">
                  <a:lumMod val="60000"/>
                  <a:lumOff val="40000"/>
                </a:schemeClr>
              </a:buClr>
              <a:buSzPct val="110000"/>
              <a:buFont typeface="Wingdings 2" pitchFamily="18" charset="2"/>
              <a:buChar char=""/>
            </a:pPr>
            <a:r>
              <a:rPr lang="en-US" dirty="0"/>
              <a:t>Financial Aide Desk Aid</a:t>
            </a:r>
          </a:p>
          <a:p>
            <a:pPr marL="349250" indent="-349250">
              <a:lnSpc>
                <a:spcPct val="100000"/>
              </a:lnSpc>
              <a:spcBef>
                <a:spcPts val="2400"/>
              </a:spcBef>
              <a:buClr>
                <a:schemeClr val="accent1">
                  <a:lumMod val="60000"/>
                  <a:lumOff val="40000"/>
                </a:schemeClr>
              </a:buClr>
              <a:buSzPct val="110000"/>
              <a:buFont typeface="Wingdings 2" pitchFamily="18" charset="2"/>
              <a:buChar char=""/>
            </a:pPr>
            <a:r>
              <a:rPr lang="en-US" dirty="0"/>
              <a:t>Career Pathways Reports</a:t>
            </a:r>
          </a:p>
          <a:p>
            <a:pPr marL="349250" indent="-349250">
              <a:lnSpc>
                <a:spcPct val="100000"/>
              </a:lnSpc>
              <a:spcBef>
                <a:spcPts val="2400"/>
              </a:spcBef>
              <a:buClr>
                <a:schemeClr val="accent1">
                  <a:lumMod val="60000"/>
                  <a:lumOff val="40000"/>
                </a:schemeClr>
              </a:buClr>
              <a:buSzPct val="110000"/>
              <a:buFont typeface="Wingdings 2" pitchFamily="18" charset="2"/>
              <a:buChar char=""/>
            </a:pPr>
            <a:r>
              <a:rPr lang="en-US" dirty="0"/>
              <a:t>Burning Glass Reports</a:t>
            </a:r>
          </a:p>
          <a:p>
            <a:pPr marL="349250" indent="-349250">
              <a:lnSpc>
                <a:spcPct val="100000"/>
              </a:lnSpc>
              <a:spcBef>
                <a:spcPts val="2400"/>
              </a:spcBef>
              <a:buClr>
                <a:schemeClr val="accent1">
                  <a:lumMod val="60000"/>
                  <a:lumOff val="40000"/>
                </a:schemeClr>
              </a:buClr>
              <a:buSzPct val="110000"/>
              <a:buFont typeface="Wingdings 2" pitchFamily="18" charset="2"/>
              <a:buChar char=""/>
            </a:pPr>
            <a:r>
              <a:rPr lang="en-US" dirty="0"/>
              <a:t>Key Programs</a:t>
            </a:r>
          </a:p>
          <a:p>
            <a:pPr lvl="1"/>
            <a:r>
              <a:rPr lang="en-US" dirty="0"/>
              <a:t>Registered Apprenticeships</a:t>
            </a:r>
          </a:p>
          <a:p>
            <a:pPr lvl="1"/>
            <a:r>
              <a:rPr lang="en-US" dirty="0"/>
              <a:t>Employer Engagement Teams</a:t>
            </a:r>
          </a:p>
          <a:p>
            <a:pPr lvl="1"/>
            <a:r>
              <a:rPr lang="en-US" dirty="0"/>
              <a:t>Employability Skills </a:t>
            </a:r>
          </a:p>
          <a:p>
            <a:pPr lvl="1"/>
            <a:r>
              <a:rPr lang="en-US" dirty="0"/>
              <a:t>Grant Projects</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829181F6-43A2-4AFF-B13F-DC31C65AF3EA}"/>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16</a:t>
            </a:fld>
            <a:endParaRPr lang="en-US" sz="1100" dirty="0">
              <a:solidFill>
                <a:srgbClr val="002060"/>
              </a:solidFill>
            </a:endParaRPr>
          </a:p>
        </p:txBody>
      </p:sp>
    </p:spTree>
    <p:extLst>
      <p:ext uri="{BB962C8B-B14F-4D97-AF65-F5344CB8AC3E}">
        <p14:creationId xmlns:p14="http://schemas.microsoft.com/office/powerpoint/2010/main" val="153630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 y="-1696"/>
            <a:ext cx="9144001" cy="1124711"/>
          </a:xfrm>
          <a:prstGeom prst="rect">
            <a:avLst/>
          </a:prstGeom>
          <a:solidFill>
            <a:srgbClr val="1A356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438400" y="-19985"/>
            <a:ext cx="4267200" cy="970614"/>
          </a:xfrm>
        </p:spPr>
        <p:txBody>
          <a:bodyPr/>
          <a:lstStyle/>
          <a:p>
            <a:r>
              <a:rPr lang="en-US" b="1" dirty="0">
                <a:solidFill>
                  <a:schemeClr val="bg1"/>
                </a:solidFill>
              </a:rPr>
              <a:t>Questions?</a:t>
            </a:r>
          </a:p>
        </p:txBody>
      </p:sp>
      <p:sp>
        <p:nvSpPr>
          <p:cNvPr id="6"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Related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26372"/>
          <a:stretch/>
        </p:blipFill>
        <p:spPr bwMode="auto">
          <a:xfrm>
            <a:off x="1755647" y="1345437"/>
            <a:ext cx="5918907" cy="45998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522FA6A-20C0-4A64-8990-ABCBCFE3A267}"/>
              </a:ext>
            </a:extLst>
          </p:cNvPr>
          <p:cNvSpPr>
            <a:spLocks noGrp="1"/>
          </p:cNvSpPr>
          <p:nvPr>
            <p:ph type="sldNum" sz="quarter" idx="12"/>
          </p:nvPr>
        </p:nvSpPr>
        <p:spPr/>
        <p:txBody>
          <a:bodyPr/>
          <a:lstStyle/>
          <a:p>
            <a:fld id="{7F5CE407-6216-4202-80E4-A30DC2F709B2}" type="slidenum">
              <a:rPr lang="en-US" smtClean="0"/>
              <a:t>17</a:t>
            </a:fld>
            <a:endParaRPr lang="en-US"/>
          </a:p>
        </p:txBody>
      </p:sp>
      <p:sp>
        <p:nvSpPr>
          <p:cNvPr id="9" name="Slide Number Placeholder 3">
            <a:extLst>
              <a:ext uri="{FF2B5EF4-FFF2-40B4-BE49-F238E27FC236}">
                <a16:creationId xmlns:a16="http://schemas.microsoft.com/office/drawing/2014/main" id="{89DB9BDD-9E59-4922-B25C-CDE76FD7F331}"/>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17</a:t>
            </a:fld>
            <a:endParaRPr lang="en-US" sz="1100" dirty="0">
              <a:solidFill>
                <a:srgbClr val="002060"/>
              </a:solidFill>
            </a:endParaRPr>
          </a:p>
        </p:txBody>
      </p:sp>
    </p:spTree>
    <p:extLst>
      <p:ext uri="{BB962C8B-B14F-4D97-AF65-F5344CB8AC3E}">
        <p14:creationId xmlns:p14="http://schemas.microsoft.com/office/powerpoint/2010/main" val="39931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Western Technical College </a:t>
            </a:r>
            <a:r>
              <a:rPr lang="en-US"/>
              <a:t>(Wisconsin)</a:t>
            </a:r>
            <a:endParaRPr lang="en-US" dirty="0"/>
          </a:p>
        </p:txBody>
      </p:sp>
      <p:sp>
        <p:nvSpPr>
          <p:cNvPr id="3" name="Subtitle 2"/>
          <p:cNvSpPr>
            <a:spLocks noGrp="1"/>
          </p:cNvSpPr>
          <p:nvPr>
            <p:ph type="subTitle" idx="1"/>
          </p:nvPr>
        </p:nvSpPr>
        <p:spPr/>
        <p:txBody>
          <a:bodyPr/>
          <a:lstStyle/>
          <a:p>
            <a:r>
              <a:rPr lang="en-US" dirty="0"/>
              <a:t>Framing Win- Win Workforce Partnerships</a:t>
            </a:r>
          </a:p>
          <a:p>
            <a:r>
              <a:rPr lang="en-US" sz="1200" dirty="0"/>
              <a:t>Tonya Wagner, Dean, General studies and liberal arts</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37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476" y="1249752"/>
            <a:ext cx="8212347" cy="4832092"/>
          </a:xfrm>
          <a:prstGeom prst="rect">
            <a:avLst/>
          </a:prstGeom>
          <a:noFill/>
        </p:spPr>
        <p:txBody>
          <a:bodyPr wrap="square" rtlCol="0">
            <a:spAutoFit/>
          </a:bodyPr>
          <a:lstStyle/>
          <a:p>
            <a:pPr defTabSz="342900"/>
            <a:r>
              <a:rPr lang="en-US" sz="2000" dirty="0">
                <a:solidFill>
                  <a:srgbClr val="000000"/>
                </a:solidFill>
                <a:latin typeface="Calibri" panose="020F0502020204030204"/>
              </a:rPr>
              <a:t>We came together to help equip adults with limited computer literacy for college or career transitions with our Basic Information Technology Skills (BITS) training. </a:t>
            </a:r>
          </a:p>
          <a:p>
            <a:pPr defTabSz="342900"/>
            <a:endParaRPr lang="en-US" sz="2000" dirty="0">
              <a:solidFill>
                <a:srgbClr val="000000"/>
              </a:solidFill>
              <a:latin typeface="Calibri" panose="020F0502020204030204"/>
            </a:endParaRPr>
          </a:p>
          <a:p>
            <a:pPr defTabSz="342900"/>
            <a:r>
              <a:rPr lang="en-US" sz="2000" dirty="0">
                <a:solidFill>
                  <a:srgbClr val="000000"/>
                </a:solidFill>
                <a:latin typeface="Calibri" panose="020F0502020204030204"/>
              </a:rPr>
              <a:t>The TAACCCT three Wisconsin Consortium created interactive online training for potential IT students and other adults to gain the skills they need to enter training.</a:t>
            </a:r>
          </a:p>
          <a:p>
            <a:pPr marL="349250" indent="-349250">
              <a:spcBef>
                <a:spcPts val="2400"/>
              </a:spcBef>
              <a:buClr>
                <a:schemeClr val="bg2">
                  <a:lumMod val="75000"/>
                </a:schemeClr>
              </a:buClr>
              <a:buSzPct val="100000"/>
              <a:buFont typeface="Wingdings 2" pitchFamily="18" charset="2"/>
              <a:buChar char=""/>
            </a:pPr>
            <a:r>
              <a:rPr lang="en-US" sz="2000" dirty="0">
                <a:solidFill>
                  <a:schemeClr val="tx1">
                    <a:lumMod val="65000"/>
                    <a:lumOff val="35000"/>
                  </a:schemeClr>
                </a:solidFill>
              </a:rPr>
              <a:t>The modules were web based and could be completed anywhere</a:t>
            </a:r>
          </a:p>
          <a:p>
            <a:pPr marL="349250" indent="-349250">
              <a:spcBef>
                <a:spcPts val="2400"/>
              </a:spcBef>
              <a:buClr>
                <a:schemeClr val="bg2">
                  <a:lumMod val="75000"/>
                </a:schemeClr>
              </a:buClr>
              <a:buSzPct val="100000"/>
              <a:buFont typeface="Wingdings 2" pitchFamily="18" charset="2"/>
              <a:buChar char=""/>
            </a:pPr>
            <a:r>
              <a:rPr lang="en-US" sz="2000" dirty="0">
                <a:solidFill>
                  <a:schemeClr val="tx1">
                    <a:lumMod val="65000"/>
                    <a:lumOff val="35000"/>
                  </a:schemeClr>
                </a:solidFill>
              </a:rPr>
              <a:t>The modules are simple, engaging and allow students to complete and progress at their own pace</a:t>
            </a:r>
          </a:p>
          <a:p>
            <a:pPr marL="349250" indent="-349250">
              <a:spcBef>
                <a:spcPts val="2400"/>
              </a:spcBef>
              <a:buClr>
                <a:schemeClr val="bg2">
                  <a:lumMod val="75000"/>
                </a:schemeClr>
              </a:buClr>
              <a:buSzPct val="100000"/>
              <a:buFont typeface="Wingdings 2" pitchFamily="18" charset="2"/>
              <a:buChar char=""/>
            </a:pPr>
            <a:r>
              <a:rPr lang="en-US" sz="2000" dirty="0">
                <a:solidFill>
                  <a:schemeClr val="tx1">
                    <a:lumMod val="65000"/>
                    <a:lumOff val="35000"/>
                  </a:schemeClr>
                </a:solidFill>
              </a:rPr>
              <a:t>The trainees could track their progress, earn badges and certificates</a:t>
            </a:r>
          </a:p>
          <a:p>
            <a:pPr marL="214313" indent="-214313" defTabSz="342900">
              <a:buFontTx/>
              <a:buChar char="-"/>
            </a:pPr>
            <a:endParaRPr lang="en-US" sz="1400" dirty="0">
              <a:solidFill>
                <a:srgbClr val="000000"/>
              </a:solidFill>
              <a:latin typeface="Calibri" panose="020F0502020204030204"/>
            </a:endParaRPr>
          </a:p>
          <a:p>
            <a:pPr marL="214313" indent="-214313" defTabSz="342900">
              <a:buFontTx/>
              <a:buChar char="-"/>
            </a:pPr>
            <a:endParaRPr lang="en-US" sz="1400" dirty="0">
              <a:solidFill>
                <a:srgbClr val="000000"/>
              </a:solidFill>
              <a:latin typeface="Calibri" panose="020F0502020204030204"/>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978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Framing Win-Win Workforce </a:t>
            </a:r>
            <a:r>
              <a:rPr lang="en-US" sz="4000" dirty="0"/>
              <a:t>Partnerships</a:t>
            </a:r>
            <a:endParaRPr lang="en-US" sz="3600" dirty="0"/>
          </a:p>
        </p:txBody>
      </p:sp>
    </p:spTree>
    <p:extLst>
      <p:ext uri="{BB962C8B-B14F-4D97-AF65-F5344CB8AC3E}">
        <p14:creationId xmlns:p14="http://schemas.microsoft.com/office/powerpoint/2010/main" val="5180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838831" y="720424"/>
            <a:ext cx="7488770" cy="135421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Building Strategic Alliances between </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Colleges and Workforce Boards</a:t>
            </a:r>
          </a:p>
          <a:p>
            <a:pPr algn="ctr">
              <a:spcBef>
                <a:spcPts val="1200"/>
              </a:spcBef>
            </a:pPr>
            <a:r>
              <a:rPr lang="en-US" sz="2400" dirty="0">
                <a:solidFill>
                  <a:schemeClr val="bg1"/>
                </a:solidFill>
                <a:latin typeface="Arial" panose="020B0604020202020204" pitchFamily="34" charset="0"/>
                <a:cs typeface="Arial" panose="020B0604020202020204" pitchFamily="34" charset="0"/>
              </a:rPr>
              <a:t>June 6, 2018</a:t>
            </a:r>
          </a:p>
        </p:txBody>
      </p:sp>
      <p:grpSp>
        <p:nvGrpSpPr>
          <p:cNvPr id="7" name="Group 6"/>
          <p:cNvGrpSpPr/>
          <p:nvPr/>
        </p:nvGrpSpPr>
        <p:grpSpPr>
          <a:xfrm>
            <a:off x="1031358" y="2837598"/>
            <a:ext cx="3374064" cy="3093992"/>
            <a:chOff x="1384005" y="2930994"/>
            <a:chExt cx="3374064" cy="3093992"/>
          </a:xfrm>
        </p:grpSpPr>
        <p:sp>
          <p:nvSpPr>
            <p:cNvPr id="2" name="TextBox 1"/>
            <p:cNvSpPr txBox="1"/>
            <p:nvPr/>
          </p:nvSpPr>
          <p:spPr>
            <a:xfrm>
              <a:off x="1384005" y="5378655"/>
              <a:ext cx="3374064"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Employment and Training Administration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51837" y="2930994"/>
              <a:ext cx="2438400" cy="2438400"/>
            </a:xfrm>
            <a:prstGeom prst="rect">
              <a:avLst/>
            </a:prstGeom>
          </p:spPr>
        </p:pic>
      </p:grpSp>
      <p:grpSp>
        <p:nvGrpSpPr>
          <p:cNvPr id="5" name="Group 4"/>
          <p:cNvGrpSpPr/>
          <p:nvPr/>
        </p:nvGrpSpPr>
        <p:grpSpPr>
          <a:xfrm>
            <a:off x="4678735" y="2837598"/>
            <a:ext cx="3724120" cy="3093992"/>
            <a:chOff x="4467856" y="4191517"/>
            <a:chExt cx="3724120" cy="3093992"/>
          </a:xfrm>
        </p:grpSpPr>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27183" y="4191517"/>
              <a:ext cx="2405467" cy="2438400"/>
            </a:xfrm>
            <a:prstGeom prst="rect">
              <a:avLst/>
            </a:prstGeom>
          </p:spPr>
        </p:pic>
        <p:sp>
          <p:nvSpPr>
            <p:cNvPr id="10" name="TextBox 9"/>
            <p:cNvSpPr txBox="1"/>
            <p:nvPr/>
          </p:nvSpPr>
          <p:spPr>
            <a:xfrm>
              <a:off x="4467856" y="6639178"/>
              <a:ext cx="3724120"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Office of Career, Technical, and Adult Education</a:t>
              </a:r>
            </a:p>
          </p:txBody>
        </p:sp>
      </p:grpSp>
      <p:sp>
        <p:nvSpPr>
          <p:cNvPr id="11" name="TextBox 10"/>
          <p:cNvSpPr txBox="1"/>
          <p:nvPr/>
        </p:nvSpPr>
        <p:spPr>
          <a:xfrm>
            <a:off x="1071840" y="2145485"/>
            <a:ext cx="7488770" cy="400110"/>
          </a:xfrm>
          <a:prstGeom prst="rect">
            <a:avLst/>
          </a:prstGeom>
          <a:noFill/>
        </p:spPr>
        <p:txBody>
          <a:bodyPr wrap="square" rtlCol="0">
            <a:spAutoFit/>
          </a:bodyPr>
          <a:lstStyle/>
          <a:p>
            <a:pPr algn="ctr"/>
            <a:r>
              <a:rPr lang="en-US" sz="2000" dirty="0">
                <a:solidFill>
                  <a:schemeClr val="accent4"/>
                </a:solidFill>
              </a:rPr>
              <a:t>Innovations Leading to Career Success Webinar Series</a:t>
            </a:r>
            <a:endParaRPr lang="en-US" sz="2000" dirty="0">
              <a:solidFill>
                <a:schemeClr val="accent4"/>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68045" y="6076156"/>
            <a:ext cx="2007910" cy="637277"/>
          </a:xfrm>
          <a:prstGeom prst="rect">
            <a:avLst/>
          </a:prstGeom>
        </p:spPr>
      </p:pic>
      <p:sp>
        <p:nvSpPr>
          <p:cNvPr id="4" name="Slide Number Placeholder 3">
            <a:extLst>
              <a:ext uri="{FF2B5EF4-FFF2-40B4-BE49-F238E27FC236}">
                <a16:creationId xmlns:a16="http://schemas.microsoft.com/office/drawing/2014/main" id="{6CE713FB-5F0C-41A9-A495-3C7C2439F7B9}"/>
              </a:ext>
            </a:extLst>
          </p:cNvPr>
          <p:cNvSpPr>
            <a:spLocks noGrp="1"/>
          </p:cNvSpPr>
          <p:nvPr>
            <p:ph type="sldNum" sz="quarter" idx="12"/>
          </p:nvPr>
        </p:nvSpPr>
        <p:spPr/>
        <p:txBody>
          <a:bodyPr/>
          <a:lstStyle/>
          <a:p>
            <a:fld id="{7F5CE407-6216-4202-80E4-A30DC2F709B2}" type="slidenum">
              <a:rPr lang="en-US" sz="1100" smtClean="0"/>
              <a:t>2</a:t>
            </a:fld>
            <a:endParaRPr lang="en-US" sz="1100" dirty="0"/>
          </a:p>
        </p:txBody>
      </p:sp>
    </p:spTree>
    <p:extLst>
      <p:ext uri="{BB962C8B-B14F-4D97-AF65-F5344CB8AC3E}">
        <p14:creationId xmlns:p14="http://schemas.microsoft.com/office/powerpoint/2010/main" val="2378685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909" y="1435220"/>
            <a:ext cx="8827822" cy="4185761"/>
          </a:xfrm>
          <a:prstGeom prst="rect">
            <a:avLst/>
          </a:prstGeom>
          <a:noFill/>
        </p:spPr>
        <p:txBody>
          <a:bodyPr wrap="square" rtlCol="0">
            <a:spAutoFit/>
          </a:bodyPr>
          <a:lstStyle/>
          <a:p>
            <a:pPr defTabSz="342900"/>
            <a:r>
              <a:rPr lang="en-US" sz="2800" dirty="0">
                <a:solidFill>
                  <a:srgbClr val="000000"/>
                </a:solidFill>
                <a:latin typeface="Calibri" panose="020F0502020204030204"/>
              </a:rPr>
              <a:t>Strategies for partnerships:</a:t>
            </a:r>
          </a:p>
          <a:p>
            <a:pPr marL="349250" indent="-349250">
              <a:spcBef>
                <a:spcPts val="2400"/>
              </a:spcBef>
              <a:buClr>
                <a:schemeClr val="bg2">
                  <a:lumMod val="75000"/>
                </a:schemeClr>
              </a:buClr>
              <a:buSzPct val="100000"/>
              <a:buFont typeface="Wingdings 2" pitchFamily="18" charset="2"/>
              <a:buChar char=""/>
            </a:pPr>
            <a:r>
              <a:rPr lang="en-US" sz="2400" dirty="0">
                <a:solidFill>
                  <a:schemeClr val="tx1">
                    <a:lumMod val="65000"/>
                    <a:lumOff val="35000"/>
                  </a:schemeClr>
                </a:solidFill>
              </a:rPr>
              <a:t>We worked to build trust.</a:t>
            </a:r>
          </a:p>
          <a:p>
            <a:pPr marL="349250" indent="-349250">
              <a:spcBef>
                <a:spcPts val="2400"/>
              </a:spcBef>
              <a:buClr>
                <a:schemeClr val="bg2">
                  <a:lumMod val="75000"/>
                </a:schemeClr>
              </a:buClr>
              <a:buSzPct val="100000"/>
              <a:buFont typeface="Wingdings 2" pitchFamily="18" charset="2"/>
              <a:buChar char=""/>
            </a:pPr>
            <a:r>
              <a:rPr lang="en-US" sz="2400" dirty="0">
                <a:solidFill>
                  <a:schemeClr val="tx1">
                    <a:lumMod val="65000"/>
                    <a:lumOff val="35000"/>
                  </a:schemeClr>
                </a:solidFill>
              </a:rPr>
              <a:t>We repaired old damage.</a:t>
            </a:r>
          </a:p>
          <a:p>
            <a:pPr marL="349250" indent="-349250">
              <a:spcBef>
                <a:spcPts val="2400"/>
              </a:spcBef>
              <a:buClr>
                <a:schemeClr val="bg2">
                  <a:lumMod val="75000"/>
                </a:schemeClr>
              </a:buClr>
              <a:buSzPct val="100000"/>
              <a:buFont typeface="Wingdings 2" pitchFamily="18" charset="2"/>
              <a:buChar char=""/>
            </a:pPr>
            <a:r>
              <a:rPr lang="en-US" sz="2400" dirty="0">
                <a:solidFill>
                  <a:schemeClr val="tx1">
                    <a:lumMod val="65000"/>
                    <a:lumOff val="35000"/>
                  </a:schemeClr>
                </a:solidFill>
              </a:rPr>
              <a:t>We got creative about building a new way of working together.</a:t>
            </a:r>
          </a:p>
          <a:p>
            <a:pPr marL="349250" indent="-349250">
              <a:spcBef>
                <a:spcPts val="2400"/>
              </a:spcBef>
              <a:buClr>
                <a:schemeClr val="bg2">
                  <a:lumMod val="75000"/>
                </a:schemeClr>
              </a:buClr>
              <a:buSzPct val="100000"/>
              <a:buFont typeface="Wingdings 2" pitchFamily="18" charset="2"/>
              <a:buChar char=""/>
            </a:pPr>
            <a:r>
              <a:rPr lang="en-US" sz="2400" dirty="0">
                <a:solidFill>
                  <a:schemeClr val="tx1">
                    <a:lumMod val="65000"/>
                    <a:lumOff val="35000"/>
                  </a:schemeClr>
                </a:solidFill>
              </a:rPr>
              <a:t>We built our partnership on shared values.</a:t>
            </a:r>
          </a:p>
          <a:p>
            <a:pPr marL="349250" indent="-349250">
              <a:spcBef>
                <a:spcPts val="2400"/>
              </a:spcBef>
              <a:buClr>
                <a:schemeClr val="bg2">
                  <a:lumMod val="75000"/>
                </a:schemeClr>
              </a:buClr>
              <a:buSzPct val="100000"/>
              <a:buFont typeface="Wingdings 2" pitchFamily="18" charset="2"/>
              <a:buChar char=""/>
            </a:pPr>
            <a:r>
              <a:rPr lang="en-US" sz="2400" dirty="0">
                <a:solidFill>
                  <a:schemeClr val="tx1">
                    <a:lumMod val="65000"/>
                    <a:lumOff val="35000"/>
                  </a:schemeClr>
                </a:solidFill>
              </a:rPr>
              <a:t>We communicated in the other organization’s language.</a:t>
            </a:r>
          </a:p>
          <a:p>
            <a:pPr defTabSz="342900"/>
            <a:endParaRPr lang="en-US" dirty="0">
              <a:solidFill>
                <a:srgbClr val="000000"/>
              </a:solidFill>
              <a:latin typeface="Calibri" panose="020F0502020204030204"/>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9144000" cy="978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Framing Win-Win Workforce </a:t>
            </a:r>
            <a:r>
              <a:rPr lang="en-US" sz="4000" dirty="0"/>
              <a:t>Partnerships</a:t>
            </a:r>
            <a:endParaRPr lang="en-US" sz="3600" dirty="0"/>
          </a:p>
        </p:txBody>
      </p:sp>
      <p:pic>
        <p:nvPicPr>
          <p:cNvPr id="3" name="Picture 2">
            <a:extLst>
              <a:ext uri="{FF2B5EF4-FFF2-40B4-BE49-F238E27FC236}">
                <a16:creationId xmlns:a16="http://schemas.microsoft.com/office/drawing/2014/main" id="{4F598504-2385-4681-892E-DEDB38A832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0" y="1237019"/>
            <a:ext cx="3048000" cy="20330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958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812" y="1084426"/>
            <a:ext cx="8672824" cy="4708981"/>
          </a:xfrm>
          <a:prstGeom prst="rect">
            <a:avLst/>
          </a:prstGeom>
          <a:noFill/>
        </p:spPr>
        <p:txBody>
          <a:bodyPr wrap="square" rtlCol="0">
            <a:spAutoFit/>
          </a:bodyPr>
          <a:lstStyle/>
          <a:p>
            <a:pPr defTabSz="342900"/>
            <a:r>
              <a:rPr lang="en-US" sz="2400" dirty="0">
                <a:solidFill>
                  <a:srgbClr val="000000"/>
                </a:solidFill>
                <a:latin typeface="Calibri" panose="020F0502020204030204"/>
              </a:rPr>
              <a:t>In our district, we trained over 250 participants during the grant period through our local job center with the use of a student intern to help facilitate workshops. We trained the job center staff to continue the workshops after the grant period to have ongoing impact:</a:t>
            </a:r>
          </a:p>
          <a:p>
            <a:pPr marL="349250" indent="-349250">
              <a:spcBef>
                <a:spcPts val="1800"/>
              </a:spcBef>
              <a:buClr>
                <a:schemeClr val="bg2">
                  <a:lumMod val="75000"/>
                </a:schemeClr>
              </a:buClr>
              <a:buSzPct val="100000"/>
              <a:buFont typeface="Wingdings 2" pitchFamily="18" charset="2"/>
              <a:buChar char=""/>
            </a:pPr>
            <a:r>
              <a:rPr lang="en-US" sz="2400" dirty="0">
                <a:solidFill>
                  <a:schemeClr val="tx1">
                    <a:lumMod val="65000"/>
                    <a:lumOff val="35000"/>
                  </a:schemeClr>
                </a:solidFill>
              </a:rPr>
              <a:t>We listened to what they needed</a:t>
            </a:r>
          </a:p>
          <a:p>
            <a:pPr marL="349250" indent="-349250">
              <a:spcBef>
                <a:spcPts val="1800"/>
              </a:spcBef>
              <a:buClr>
                <a:schemeClr val="bg2">
                  <a:lumMod val="75000"/>
                </a:schemeClr>
              </a:buClr>
              <a:buSzPct val="100000"/>
              <a:buFont typeface="Wingdings 2" pitchFamily="18" charset="2"/>
              <a:buChar char=""/>
            </a:pPr>
            <a:r>
              <a:rPr lang="en-US" sz="2400" dirty="0">
                <a:solidFill>
                  <a:schemeClr val="tx1">
                    <a:lumMod val="65000"/>
                    <a:lumOff val="35000"/>
                  </a:schemeClr>
                </a:solidFill>
              </a:rPr>
              <a:t>We had a single point of contact to aid in clear communication and act as a liaison</a:t>
            </a:r>
          </a:p>
          <a:p>
            <a:pPr marL="349250" indent="-349250">
              <a:spcBef>
                <a:spcPts val="1800"/>
              </a:spcBef>
              <a:buClr>
                <a:schemeClr val="bg2">
                  <a:lumMod val="75000"/>
                </a:schemeClr>
              </a:buClr>
              <a:buSzPct val="100000"/>
              <a:buFont typeface="Wingdings 2" pitchFamily="18" charset="2"/>
              <a:buChar char=""/>
            </a:pPr>
            <a:r>
              <a:rPr lang="en-US" sz="2400" dirty="0">
                <a:solidFill>
                  <a:schemeClr val="tx1">
                    <a:lumMod val="65000"/>
                    <a:lumOff val="35000"/>
                  </a:schemeClr>
                </a:solidFill>
              </a:rPr>
              <a:t>We flexed our approach</a:t>
            </a:r>
          </a:p>
          <a:p>
            <a:pPr marL="349250" indent="-349250">
              <a:spcBef>
                <a:spcPts val="1800"/>
              </a:spcBef>
              <a:buClr>
                <a:schemeClr val="bg2">
                  <a:lumMod val="75000"/>
                </a:schemeClr>
              </a:buClr>
              <a:buSzPct val="100000"/>
              <a:buFont typeface="Wingdings 2" pitchFamily="18" charset="2"/>
              <a:buChar char=""/>
            </a:pPr>
            <a:r>
              <a:rPr lang="en-US" sz="2400" dirty="0">
                <a:solidFill>
                  <a:schemeClr val="tx1">
                    <a:lumMod val="65000"/>
                    <a:lumOff val="35000"/>
                  </a:schemeClr>
                </a:solidFill>
              </a:rPr>
              <a:t>We thought about the long term</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978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Framing Win-Win Workforce </a:t>
            </a:r>
            <a:r>
              <a:rPr lang="en-US" sz="4000" dirty="0"/>
              <a:t>Partnerships</a:t>
            </a:r>
            <a:endParaRPr lang="en-US" sz="3600" dirty="0"/>
          </a:p>
        </p:txBody>
      </p:sp>
    </p:spTree>
    <p:extLst>
      <p:ext uri="{BB962C8B-B14F-4D97-AF65-F5344CB8AC3E}">
        <p14:creationId xmlns:p14="http://schemas.microsoft.com/office/powerpoint/2010/main" val="320881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 y="-1696"/>
            <a:ext cx="9144001" cy="1124711"/>
          </a:xfrm>
          <a:prstGeom prst="rect">
            <a:avLst/>
          </a:prstGeom>
          <a:solidFill>
            <a:srgbClr val="1A356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438400" y="-19985"/>
            <a:ext cx="4267200" cy="970614"/>
          </a:xfrm>
        </p:spPr>
        <p:txBody>
          <a:bodyPr/>
          <a:lstStyle/>
          <a:p>
            <a:r>
              <a:rPr lang="en-US" b="1" dirty="0">
                <a:solidFill>
                  <a:schemeClr val="bg1"/>
                </a:solidFill>
              </a:rPr>
              <a:t>Questions?</a:t>
            </a:r>
          </a:p>
        </p:txBody>
      </p:sp>
      <p:sp>
        <p:nvSpPr>
          <p:cNvPr id="6"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Related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26372"/>
          <a:stretch/>
        </p:blipFill>
        <p:spPr bwMode="auto">
          <a:xfrm>
            <a:off x="1828800" y="1402287"/>
            <a:ext cx="5845756" cy="4543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D4E4275-B69E-4830-A52B-0DCE62B53A91}"/>
              </a:ext>
            </a:extLst>
          </p:cNvPr>
          <p:cNvSpPr>
            <a:spLocks noGrp="1"/>
          </p:cNvSpPr>
          <p:nvPr>
            <p:ph type="sldNum" sz="quarter" idx="12"/>
          </p:nvPr>
        </p:nvSpPr>
        <p:spPr/>
        <p:txBody>
          <a:bodyPr/>
          <a:lstStyle/>
          <a:p>
            <a:fld id="{7F5CE407-6216-4202-80E4-A30DC2F709B2}" type="slidenum">
              <a:rPr lang="en-US" smtClean="0"/>
              <a:t>22</a:t>
            </a:fld>
            <a:endParaRPr lang="en-US"/>
          </a:p>
        </p:txBody>
      </p:sp>
      <p:sp>
        <p:nvSpPr>
          <p:cNvPr id="9" name="Slide Number Placeholder 3">
            <a:extLst>
              <a:ext uri="{FF2B5EF4-FFF2-40B4-BE49-F238E27FC236}">
                <a16:creationId xmlns:a16="http://schemas.microsoft.com/office/drawing/2014/main" id="{6A2621CF-D049-40AB-9079-3C0CDD5A3791}"/>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22</a:t>
            </a:fld>
            <a:endParaRPr lang="en-US" sz="1100" dirty="0">
              <a:solidFill>
                <a:srgbClr val="002060"/>
              </a:solidFill>
            </a:endParaRPr>
          </a:p>
        </p:txBody>
      </p:sp>
    </p:spTree>
    <p:extLst>
      <p:ext uri="{BB962C8B-B14F-4D97-AF65-F5344CB8AC3E}">
        <p14:creationId xmlns:p14="http://schemas.microsoft.com/office/powerpoint/2010/main" val="1393314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357"/>
            <a:ext cx="9142413" cy="1188941"/>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Resources</a:t>
            </a:r>
          </a:p>
        </p:txBody>
      </p:sp>
      <p:sp>
        <p:nvSpPr>
          <p:cNvPr id="2" name="Content Placeholder 1"/>
          <p:cNvSpPr>
            <a:spLocks noGrp="1"/>
          </p:cNvSpPr>
          <p:nvPr>
            <p:ph idx="1"/>
          </p:nvPr>
        </p:nvSpPr>
        <p:spPr>
          <a:xfrm>
            <a:off x="171450" y="1344168"/>
            <a:ext cx="8682618" cy="4653124"/>
          </a:xfrm>
        </p:spPr>
        <p:txBody>
          <a:bodyPr>
            <a:normAutofit fontScale="70000" lnSpcReduction="20000"/>
          </a:bodyPr>
          <a:lstStyle/>
          <a:p>
            <a:pPr>
              <a:lnSpc>
                <a:spcPct val="120000"/>
              </a:lnSpc>
              <a:spcBef>
                <a:spcPts val="1200"/>
              </a:spcBef>
              <a:spcAft>
                <a:spcPts val="600"/>
              </a:spcAft>
              <a:buClr>
                <a:schemeClr val="bg2">
                  <a:lumMod val="75000"/>
                </a:schemeClr>
              </a:buClr>
              <a:buSzPct val="100000"/>
            </a:pPr>
            <a:r>
              <a:rPr lang="en-US" dirty="0">
                <a:hlinkClick r:id="rId2"/>
              </a:rPr>
              <a:t>Powerhouse Partnerships: Community Colleges and Workforce Boards Working Together</a:t>
            </a:r>
            <a:endParaRPr lang="en-US" dirty="0"/>
          </a:p>
          <a:p>
            <a:pPr>
              <a:lnSpc>
                <a:spcPct val="120000"/>
              </a:lnSpc>
              <a:spcBef>
                <a:spcPts val="1200"/>
              </a:spcBef>
              <a:spcAft>
                <a:spcPts val="600"/>
              </a:spcAft>
              <a:buClr>
                <a:schemeClr val="bg2">
                  <a:lumMod val="75000"/>
                </a:schemeClr>
              </a:buClr>
              <a:buSzPct val="100000"/>
            </a:pPr>
            <a:r>
              <a:rPr lang="en-US" dirty="0">
                <a:hlinkClick r:id="rId3"/>
              </a:rPr>
              <a:t>A Resource Guide to Engaging Employers</a:t>
            </a:r>
            <a:endParaRPr lang="en-US" dirty="0"/>
          </a:p>
          <a:p>
            <a:pPr>
              <a:lnSpc>
                <a:spcPct val="120000"/>
              </a:lnSpc>
              <a:spcBef>
                <a:spcPts val="1200"/>
              </a:spcBef>
              <a:spcAft>
                <a:spcPts val="600"/>
              </a:spcAft>
              <a:buClr>
                <a:schemeClr val="bg2">
                  <a:lumMod val="75000"/>
                </a:schemeClr>
              </a:buClr>
              <a:buSzPct val="100000"/>
            </a:pPr>
            <a:r>
              <a:rPr lang="en-US" dirty="0">
                <a:hlinkClick r:id="rId4"/>
              </a:rPr>
              <a:t>Basic Computer Skills Course</a:t>
            </a:r>
            <a:endParaRPr lang="en-US" dirty="0"/>
          </a:p>
          <a:p>
            <a:pPr>
              <a:lnSpc>
                <a:spcPct val="120000"/>
              </a:lnSpc>
              <a:spcBef>
                <a:spcPts val="1200"/>
              </a:spcBef>
              <a:spcAft>
                <a:spcPts val="600"/>
              </a:spcAft>
              <a:buClr>
                <a:schemeClr val="bg2">
                  <a:lumMod val="75000"/>
                </a:schemeClr>
              </a:buClr>
              <a:buSzPct val="100000"/>
            </a:pPr>
            <a:r>
              <a:rPr lang="en-US" dirty="0">
                <a:hlinkClick r:id="rId5"/>
              </a:rPr>
              <a:t>Building Partnerships with Community Colleges to Better Meet Workforce Needs</a:t>
            </a:r>
            <a:endParaRPr lang="en-US" dirty="0"/>
          </a:p>
          <a:p>
            <a:pPr>
              <a:lnSpc>
                <a:spcPct val="120000"/>
              </a:lnSpc>
              <a:spcBef>
                <a:spcPts val="1200"/>
              </a:spcBef>
              <a:spcAft>
                <a:spcPts val="600"/>
              </a:spcAft>
              <a:buClr>
                <a:schemeClr val="bg2">
                  <a:lumMod val="75000"/>
                </a:schemeClr>
              </a:buClr>
              <a:buSzPct val="100000"/>
            </a:pPr>
            <a:r>
              <a:rPr lang="en-US" dirty="0">
                <a:hlinkClick r:id="rId6"/>
              </a:rPr>
              <a:t>Connecting Community Colleges with Employers: A Toolkit for Building Successful Partnerships</a:t>
            </a:r>
            <a:endParaRPr lang="en-US" dirty="0"/>
          </a:p>
          <a:p>
            <a:pPr>
              <a:lnSpc>
                <a:spcPct val="120000"/>
              </a:lnSpc>
              <a:spcBef>
                <a:spcPts val="1200"/>
              </a:spcBef>
              <a:spcAft>
                <a:spcPts val="600"/>
              </a:spcAft>
              <a:buClr>
                <a:schemeClr val="bg2">
                  <a:lumMod val="75000"/>
                </a:schemeClr>
              </a:buClr>
              <a:buSzPct val="100000"/>
            </a:pPr>
            <a:r>
              <a:rPr lang="en-US" dirty="0">
                <a:hlinkClick r:id="rId7"/>
              </a:rPr>
              <a:t>The Goals and Dimensions of Employer Engagement in Workforce Development Programs</a:t>
            </a:r>
            <a:endParaRPr lang="en-US" dirty="0"/>
          </a:p>
          <a:p>
            <a:pPr>
              <a:lnSpc>
                <a:spcPct val="120000"/>
              </a:lnSpc>
              <a:spcBef>
                <a:spcPts val="1200"/>
              </a:spcBef>
              <a:spcAft>
                <a:spcPts val="600"/>
              </a:spcAft>
              <a:buClr>
                <a:schemeClr val="bg2">
                  <a:lumMod val="75000"/>
                </a:schemeClr>
              </a:buClr>
              <a:buSzPct val="100000"/>
            </a:pPr>
            <a:r>
              <a:rPr lang="en-US" dirty="0">
                <a:hlinkClick r:id="rId8"/>
              </a:rPr>
              <a:t>Career Pathways: Five Ways to Connect College and Careers</a:t>
            </a:r>
            <a:endParaRPr lang="en-US" dirty="0"/>
          </a:p>
          <a:p>
            <a:pPr>
              <a:spcBef>
                <a:spcPts val="0"/>
              </a:spcBef>
              <a:spcAft>
                <a:spcPts val="1000"/>
              </a:spcAft>
              <a:buClr>
                <a:srgbClr val="002060"/>
              </a:buClr>
              <a:buFont typeface="Wingdings" panose="05000000000000000000" pitchFamily="2" charset="2"/>
              <a:buChar char="q"/>
            </a:pPr>
            <a:endParaRPr lang="en-US" dirty="0">
              <a:solidFill>
                <a:schemeClr val="tx1"/>
              </a:solidFill>
              <a:latin typeface="Arial" panose="020B0604020202020204" pitchFamily="34" charset="0"/>
              <a:cs typeface="Arial" panose="020B0604020202020204" pitchFamily="34" charset="0"/>
            </a:endParaRPr>
          </a:p>
          <a:p>
            <a:pPr>
              <a:spcBef>
                <a:spcPts val="0"/>
              </a:spcBef>
              <a:spcAft>
                <a:spcPts val="1000"/>
              </a:spcAft>
              <a:buClr>
                <a:srgbClr val="002060"/>
              </a:buClr>
              <a:buFont typeface="Wingdings" panose="05000000000000000000" pitchFamily="2" charset="2"/>
              <a:buChar char="q"/>
            </a:pPr>
            <a:endParaRPr lang="en-US" dirty="0">
              <a:solidFill>
                <a:schemeClr val="tx1"/>
              </a:solidFill>
              <a:latin typeface="Arial" panose="020B0604020202020204" pitchFamily="34" charset="0"/>
              <a:cs typeface="Arial" panose="020B0604020202020204" pitchFamily="34" charset="0"/>
            </a:endParaRPr>
          </a:p>
          <a:p>
            <a:pPr>
              <a:spcBef>
                <a:spcPts val="0"/>
              </a:spcBef>
              <a:spcAft>
                <a:spcPts val="1000"/>
              </a:spcAft>
            </a:pPr>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3">
            <a:extLst>
              <a:ext uri="{FF2B5EF4-FFF2-40B4-BE49-F238E27FC236}">
                <a16:creationId xmlns:a16="http://schemas.microsoft.com/office/drawing/2014/main" id="{340C181D-C931-4CDB-8A1B-5633D61A2AB8}"/>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23</a:t>
            </a:fld>
            <a:endParaRPr lang="en-US" sz="1100" dirty="0">
              <a:solidFill>
                <a:srgbClr val="002060"/>
              </a:solidFill>
            </a:endParaRPr>
          </a:p>
        </p:txBody>
      </p:sp>
    </p:spTree>
    <p:extLst>
      <p:ext uri="{BB962C8B-B14F-4D97-AF65-F5344CB8AC3E}">
        <p14:creationId xmlns:p14="http://schemas.microsoft.com/office/powerpoint/2010/main" val="346679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01600" y="949840"/>
            <a:ext cx="9020175" cy="5738636"/>
          </a:xfrm>
        </p:spPr>
        <p:txBody>
          <a:bodyPr>
            <a:noAutofit/>
          </a:bodyPr>
          <a:lstStyle/>
          <a:p>
            <a:pPr marL="0" indent="0">
              <a:spcBef>
                <a:spcPts val="0"/>
              </a:spcBef>
              <a:spcAft>
                <a:spcPts val="1000"/>
              </a:spcAft>
              <a:buClr>
                <a:schemeClr val="tx2"/>
              </a:buClr>
              <a:buNone/>
            </a:pPr>
            <a:r>
              <a:rPr lang="en-US" sz="1800" dirty="0">
                <a:latin typeface="Arial" panose="020B0604020202020204" pitchFamily="34" charset="0"/>
                <a:cs typeface="Arial" panose="020B0604020202020204" pitchFamily="34" charset="0"/>
              </a:rPr>
              <a:t>This webinar series showcases strategies and resources that are of broad interest to educational institutions engaged in career-focused education and training.</a:t>
            </a:r>
            <a:endParaRPr lang="en-US" sz="1800" b="1" dirty="0">
              <a:latin typeface="Arial" panose="020B0604020202020204" pitchFamily="34" charset="0"/>
              <a:cs typeface="Arial" panose="020B0604020202020204" pitchFamily="34" charset="0"/>
            </a:endParaRPr>
          </a:p>
          <a:p>
            <a:pPr>
              <a:spcBef>
                <a:spcPts val="600"/>
              </a:spcBef>
              <a:buClr>
                <a:schemeClr val="bg2">
                  <a:lumMod val="75000"/>
                </a:schemeClr>
              </a:buClr>
              <a:buSzPct val="100000"/>
            </a:pPr>
            <a:r>
              <a:rPr lang="en-US" sz="1600" b="1" dirty="0"/>
              <a:t>February 28:</a:t>
            </a:r>
            <a:br>
              <a:rPr lang="en-US" sz="1600" b="1" dirty="0"/>
            </a:br>
            <a:r>
              <a:rPr lang="en-US" sz="1600" dirty="0">
                <a:hlinkClick r:id="rId3"/>
              </a:rPr>
              <a:t>Make Industry Experts into Expert Instructors to Increase Student Success</a:t>
            </a:r>
            <a:endParaRPr lang="en-US" sz="1600" dirty="0"/>
          </a:p>
          <a:p>
            <a:pPr>
              <a:spcBef>
                <a:spcPts val="600"/>
              </a:spcBef>
              <a:buClr>
                <a:schemeClr val="bg2">
                  <a:lumMod val="75000"/>
                </a:schemeClr>
              </a:buClr>
              <a:buSzPct val="100000"/>
            </a:pPr>
            <a:r>
              <a:rPr lang="en-US" sz="1600" b="1" dirty="0"/>
              <a:t>March 14:</a:t>
            </a:r>
            <a:br>
              <a:rPr lang="en-US" sz="1600" b="1" dirty="0"/>
            </a:br>
            <a:r>
              <a:rPr lang="en-US" sz="1600" dirty="0">
                <a:hlinkClick r:id="rId4"/>
              </a:rPr>
              <a:t>Scaling Career Pathways in Wisconsin</a:t>
            </a:r>
            <a:endParaRPr lang="en-US" sz="1600" dirty="0"/>
          </a:p>
          <a:p>
            <a:pPr>
              <a:spcBef>
                <a:spcPts val="600"/>
              </a:spcBef>
              <a:buClr>
                <a:schemeClr val="bg2">
                  <a:lumMod val="75000"/>
                </a:schemeClr>
              </a:buClr>
              <a:buSzPct val="100000"/>
            </a:pPr>
            <a:r>
              <a:rPr lang="en-US" sz="1600" b="1" dirty="0"/>
              <a:t>March 28:</a:t>
            </a:r>
            <a:br>
              <a:rPr lang="en-US" sz="1600" b="1" dirty="0"/>
            </a:br>
            <a:r>
              <a:rPr lang="en-US" sz="1600" dirty="0">
                <a:hlinkClick r:id="rId5"/>
              </a:rPr>
              <a:t>Resources for Developmental Education Using Competency-Based Education </a:t>
            </a:r>
            <a:endParaRPr lang="en-US" sz="1600" dirty="0"/>
          </a:p>
          <a:p>
            <a:pPr>
              <a:spcBef>
                <a:spcPts val="600"/>
              </a:spcBef>
              <a:buClr>
                <a:schemeClr val="bg2">
                  <a:lumMod val="75000"/>
                </a:schemeClr>
              </a:buClr>
              <a:buSzPct val="100000"/>
            </a:pPr>
            <a:r>
              <a:rPr lang="en-US" sz="1600" b="1" dirty="0"/>
              <a:t>April 11:</a:t>
            </a:r>
            <a:br>
              <a:rPr lang="en-US" sz="1600" b="1" dirty="0"/>
            </a:br>
            <a:r>
              <a:rPr lang="en-US" sz="1600" dirty="0">
                <a:hlinkClick r:id="rId6"/>
              </a:rPr>
              <a:t>Lowering the Cost of Course Materials with Free and Open Educational Resources</a:t>
            </a:r>
            <a:endParaRPr lang="en-US" sz="1600" dirty="0"/>
          </a:p>
          <a:p>
            <a:pPr>
              <a:spcBef>
                <a:spcPts val="600"/>
              </a:spcBef>
              <a:buClr>
                <a:schemeClr val="bg2">
                  <a:lumMod val="75000"/>
                </a:schemeClr>
              </a:buClr>
              <a:buSzPct val="100000"/>
            </a:pPr>
            <a:r>
              <a:rPr lang="en-US" sz="1600" b="1" dirty="0"/>
              <a:t>May 2:</a:t>
            </a:r>
            <a:br>
              <a:rPr lang="en-US" sz="1600" dirty="0"/>
            </a:br>
            <a:r>
              <a:rPr lang="en-US" sz="1600" dirty="0">
                <a:hlinkClick r:id="rId7"/>
              </a:rPr>
              <a:t>Sustaining Grant-funded Projects for Long-term Success</a:t>
            </a:r>
            <a:endParaRPr lang="en-US" sz="1600" dirty="0"/>
          </a:p>
          <a:p>
            <a:pPr>
              <a:spcBef>
                <a:spcPts val="600"/>
              </a:spcBef>
              <a:buClr>
                <a:schemeClr val="bg2">
                  <a:lumMod val="75000"/>
                </a:schemeClr>
              </a:buClr>
              <a:buSzPct val="100000"/>
            </a:pPr>
            <a:r>
              <a:rPr lang="en-US" sz="1600" b="1" dirty="0"/>
              <a:t>May 16:</a:t>
            </a:r>
            <a:br>
              <a:rPr lang="en-US" sz="1600" dirty="0"/>
            </a:br>
            <a:r>
              <a:rPr lang="en-US" sz="1600" dirty="0">
                <a:hlinkClick r:id="rId8"/>
              </a:rPr>
              <a:t>Free Resources for Apprenticeship and Work-based Learning</a:t>
            </a:r>
            <a:endParaRPr lang="en-US" sz="1600" dirty="0"/>
          </a:p>
          <a:p>
            <a:pPr>
              <a:spcBef>
                <a:spcPts val="600"/>
              </a:spcBef>
              <a:buClr>
                <a:schemeClr val="bg2">
                  <a:lumMod val="75000"/>
                </a:schemeClr>
              </a:buClr>
              <a:buSzPct val="100000"/>
            </a:pPr>
            <a:r>
              <a:rPr lang="en-US" sz="1600" b="1" dirty="0"/>
              <a:t>June 6:</a:t>
            </a:r>
            <a:br>
              <a:rPr lang="en-US" sz="1600" b="1" dirty="0"/>
            </a:br>
            <a:r>
              <a:rPr lang="en-US" sz="1600" dirty="0">
                <a:hlinkClick r:id="rId9"/>
              </a:rPr>
              <a:t>Building Strategic Alliances between College and Workforce Boards</a:t>
            </a:r>
            <a:endParaRPr lang="en-US" sz="1600" dirty="0"/>
          </a:p>
          <a:p>
            <a:pPr marL="349250" lvl="1" indent="0">
              <a:spcBef>
                <a:spcPts val="0"/>
              </a:spcBef>
              <a:buClr>
                <a:srgbClr val="002060"/>
              </a:buClr>
              <a:buNone/>
            </a:pPr>
            <a:endParaRPr lang="en-US" sz="1050" dirty="0">
              <a:latin typeface="Arial" panose="020B0604020202020204" pitchFamily="34" charset="0"/>
              <a:cs typeface="Arial" panose="020B0604020202020204" pitchFamily="34" charset="0"/>
            </a:endParaRPr>
          </a:p>
          <a:p>
            <a:pPr marL="2116138" indent="0">
              <a:spcBef>
                <a:spcPts val="0"/>
              </a:spcBef>
              <a:buClr>
                <a:schemeClr val="tx2"/>
              </a:buClr>
              <a:buNone/>
            </a:pPr>
            <a:r>
              <a:rPr lang="en-US" sz="1600" b="1" dirty="0">
                <a:latin typeface="Arial" panose="020B0604020202020204" pitchFamily="34" charset="0"/>
                <a:cs typeface="Arial" panose="020B0604020202020204" pitchFamily="34" charset="0"/>
              </a:rPr>
              <a:t>For more information, please visit: </a:t>
            </a:r>
          </a:p>
          <a:p>
            <a:pPr marL="2116138" indent="0">
              <a:spcBef>
                <a:spcPts val="0"/>
              </a:spcBef>
              <a:buClr>
                <a:schemeClr val="tx2"/>
              </a:buClr>
              <a:buNone/>
            </a:pPr>
            <a:r>
              <a:rPr lang="en-US" sz="1600" dirty="0">
                <a:latin typeface="Arial" panose="020B0604020202020204" pitchFamily="34" charset="0"/>
                <a:cs typeface="Arial" panose="020B0604020202020204" pitchFamily="34" charset="0"/>
                <a:hlinkClick r:id="rId10"/>
              </a:rPr>
              <a:t>Innovations Leading to Career Success Webinar Series</a:t>
            </a:r>
            <a:endParaRPr lang="en-US" sz="1000"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0" y="618836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49275" y="107576"/>
            <a:ext cx="8042276" cy="735940"/>
          </a:xfrm>
        </p:spPr>
        <p:txBody>
          <a:bodyPr>
            <a:noAutofit/>
          </a:bodyPr>
          <a:lstStyle/>
          <a:p>
            <a:r>
              <a:rPr lang="en-US" sz="4800" dirty="0">
                <a:solidFill>
                  <a:schemeClr val="bg1"/>
                </a:solidFill>
              </a:rPr>
              <a:t>Thank you!</a:t>
            </a:r>
          </a:p>
        </p:txBody>
      </p:sp>
      <p:sp>
        <p:nvSpPr>
          <p:cNvPr id="8" name="Slide Number Placeholder 3">
            <a:extLst>
              <a:ext uri="{FF2B5EF4-FFF2-40B4-BE49-F238E27FC236}">
                <a16:creationId xmlns:a16="http://schemas.microsoft.com/office/drawing/2014/main" id="{6CE4BF22-ECE8-4CC3-8321-6CDA3C9A7223}"/>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24</a:t>
            </a:fld>
            <a:endParaRPr lang="en-US" sz="1100" dirty="0">
              <a:solidFill>
                <a:srgbClr val="002060"/>
              </a:solidFill>
            </a:endParaRPr>
          </a:p>
        </p:txBody>
      </p:sp>
    </p:spTree>
    <p:extLst>
      <p:ext uri="{BB962C8B-B14F-4D97-AF65-F5344CB8AC3E}">
        <p14:creationId xmlns:p14="http://schemas.microsoft.com/office/powerpoint/2010/main" val="129739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5613" y="1759084"/>
            <a:ext cx="8229600" cy="4999255"/>
          </a:xfrm>
        </p:spPr>
        <p:txBody>
          <a:bodyPr>
            <a:noAutofit/>
          </a:bodyPr>
          <a:lstStyle/>
          <a:p>
            <a:pPr marL="0" indent="0">
              <a:buClr>
                <a:schemeClr val="tx2"/>
              </a:buClr>
              <a:buNone/>
            </a:pPr>
            <a:r>
              <a:rPr lang="en-US" b="1" dirty="0">
                <a:latin typeface="Arial" panose="020B0604020202020204" pitchFamily="34" charset="0"/>
                <a:cs typeface="Arial" panose="020B0604020202020204" pitchFamily="34" charset="0"/>
              </a:rPr>
              <a:t>Cheryl Martin</a:t>
            </a:r>
            <a:r>
              <a:rPr lang="en-US" dirty="0">
                <a:latin typeface="Arial" panose="020B0604020202020204" pitchFamily="34" charset="0"/>
                <a:cs typeface="Arial" panose="020B0604020202020204" pitchFamily="34" charset="0"/>
              </a:rPr>
              <a:t>, </a:t>
            </a:r>
            <a:r>
              <a:rPr lang="en-US" dirty="0"/>
              <a:t>Trade Adjustment Assistance Community College and Career Training (</a:t>
            </a:r>
            <a:r>
              <a:rPr lang="en-US" dirty="0">
                <a:latin typeface="Arial" panose="020B0604020202020204" pitchFamily="34" charset="0"/>
                <a:cs typeface="Arial" panose="020B0604020202020204" pitchFamily="34" charset="0"/>
              </a:rPr>
              <a:t>TAACCCT) Program Manager, Division of Strategic Investments, Employment and Training Administration, U.S. Department of Labor</a:t>
            </a:r>
          </a:p>
          <a:p>
            <a:pPr marL="0" indent="0">
              <a:spcBef>
                <a:spcPts val="2400"/>
              </a:spcBef>
              <a:buClr>
                <a:schemeClr val="tx2"/>
              </a:buClr>
              <a:buNone/>
            </a:pPr>
            <a:r>
              <a:rPr lang="en-US" b="1" dirty="0">
                <a:latin typeface="Arial" panose="020B0604020202020204" pitchFamily="34" charset="0"/>
                <a:cs typeface="Arial" panose="020B0604020202020204" pitchFamily="34" charset="0"/>
              </a:rPr>
              <a:t>Erin Berg</a:t>
            </a:r>
            <a:r>
              <a:rPr lang="en-US" dirty="0">
                <a:latin typeface="Arial" panose="020B0604020202020204" pitchFamily="34" charset="0"/>
                <a:cs typeface="Arial" panose="020B0604020202020204" pitchFamily="34" charset="0"/>
              </a:rPr>
              <a:t>,</a:t>
            </a:r>
            <a:r>
              <a:rPr lang="en-US" dirty="0"/>
              <a:t> Community College Program Specialist, Office of Career, Technical, and Adult Education, U.S. Department of Education</a:t>
            </a:r>
            <a:endParaRPr lang="en-US" sz="600"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Moderators</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6D9792BC-2CFD-43B7-94A9-8F0245A7346A}"/>
              </a:ext>
            </a:extLst>
          </p:cNvPr>
          <p:cNvSpPr/>
          <p:nvPr/>
        </p:nvSpPr>
        <p:spPr>
          <a:xfrm>
            <a:off x="6906363" y="259468"/>
            <a:ext cx="1423028" cy="1423028"/>
          </a:xfrm>
          <a:prstGeom prst="ellipse">
            <a:avLst/>
          </a:prstGeom>
          <a:blipFill dpi="0" rotWithShape="1">
            <a:blip r:embed="rId4" cstate="email">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F6D90094-44E1-4B0A-A125-CFB110055757}"/>
              </a:ext>
            </a:extLst>
          </p:cNvPr>
          <p:cNvSpPr>
            <a:spLocks noGrp="1"/>
          </p:cNvSpPr>
          <p:nvPr>
            <p:ph type="sldNum" sz="quarter" idx="12"/>
          </p:nvPr>
        </p:nvSpPr>
        <p:spPr/>
        <p:txBody>
          <a:bodyPr/>
          <a:lstStyle/>
          <a:p>
            <a:fld id="{7F5CE407-6216-4202-80E4-A30DC2F709B2}" type="slidenum">
              <a:rPr lang="en-US" smtClean="0"/>
              <a:t>3</a:t>
            </a:fld>
            <a:endParaRPr lang="en-US"/>
          </a:p>
        </p:txBody>
      </p:sp>
      <p:sp>
        <p:nvSpPr>
          <p:cNvPr id="11" name="Slide Number Placeholder 3">
            <a:extLst>
              <a:ext uri="{FF2B5EF4-FFF2-40B4-BE49-F238E27FC236}">
                <a16:creationId xmlns:a16="http://schemas.microsoft.com/office/drawing/2014/main" id="{60389F4D-91F6-4A38-A9F7-5EB1E8BA97E3}"/>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3</a:t>
            </a:fld>
            <a:endParaRPr lang="en-US" sz="1100" dirty="0">
              <a:solidFill>
                <a:srgbClr val="002060"/>
              </a:solidFill>
            </a:endParaRPr>
          </a:p>
        </p:txBody>
      </p:sp>
    </p:spTree>
    <p:extLst>
      <p:ext uri="{BB962C8B-B14F-4D97-AF65-F5344CB8AC3E}">
        <p14:creationId xmlns:p14="http://schemas.microsoft.com/office/powerpoint/2010/main" val="267233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32" y="1190606"/>
            <a:ext cx="8335519" cy="4982046"/>
          </a:xfrm>
        </p:spPr>
        <p:txBody>
          <a:bodyPr>
            <a:noAutofit/>
          </a:bodyPr>
          <a:lstStyle/>
          <a:p>
            <a:r>
              <a:rPr lang="en-US" dirty="0"/>
              <a:t>Presenters from three states will discuss collaborations between community colleges and workforce development boards (WDBs), and provide concrete steps that leaders and staff can take together to further their mutual goals and overcome common challenges. </a:t>
            </a:r>
          </a:p>
          <a:p>
            <a:r>
              <a:rPr lang="en-US" dirty="0"/>
              <a:t>Developing mutually beneficial partnerships between colleges and WDBs can sometimes be difficult; however, colleges and workforce boards that work systematically to address the complex challenges and needs inherent in local labor markets will have a head start toward accomplishing their goals. </a:t>
            </a: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About this Webinar</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172652"/>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A6593CF6-5B03-4B0A-83BC-77E8006E84CC}"/>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4</a:t>
            </a:fld>
            <a:endParaRPr lang="en-US" sz="1100" dirty="0">
              <a:solidFill>
                <a:srgbClr val="002060"/>
              </a:solidFill>
            </a:endParaRPr>
          </a:p>
        </p:txBody>
      </p:sp>
    </p:spTree>
    <p:extLst>
      <p:ext uri="{BB962C8B-B14F-4D97-AF65-F5344CB8AC3E}">
        <p14:creationId xmlns:p14="http://schemas.microsoft.com/office/powerpoint/2010/main" val="377217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01600" y="949840"/>
            <a:ext cx="9020175" cy="5738636"/>
          </a:xfrm>
        </p:spPr>
        <p:txBody>
          <a:bodyPr>
            <a:noAutofit/>
          </a:bodyPr>
          <a:lstStyle/>
          <a:p>
            <a:pPr marL="0" indent="0">
              <a:spcBef>
                <a:spcPts val="0"/>
              </a:spcBef>
              <a:spcAft>
                <a:spcPts val="1000"/>
              </a:spcAft>
              <a:buClr>
                <a:schemeClr val="tx2"/>
              </a:buClr>
              <a:buNone/>
            </a:pPr>
            <a:r>
              <a:rPr lang="en-US" sz="1600" dirty="0">
                <a:latin typeface="Arial" panose="020B0604020202020204" pitchFamily="34" charset="0"/>
                <a:cs typeface="Arial" panose="020B0604020202020204" pitchFamily="34" charset="0"/>
              </a:rPr>
              <a:t>This webinar series showcases strategies and resources that are of broad interest to educational institutions engaged in career-focused education and training.</a:t>
            </a:r>
            <a:endParaRPr lang="en-US" sz="1600" b="1" dirty="0">
              <a:latin typeface="Arial" panose="020B0604020202020204" pitchFamily="34" charset="0"/>
              <a:cs typeface="Arial" panose="020B0604020202020204" pitchFamily="34" charset="0"/>
            </a:endParaRPr>
          </a:p>
          <a:p>
            <a:pPr>
              <a:spcBef>
                <a:spcPts val="600"/>
              </a:spcBef>
            </a:pPr>
            <a:r>
              <a:rPr lang="en-US" sz="1400" b="1" dirty="0"/>
              <a:t>February 28:</a:t>
            </a:r>
          </a:p>
          <a:p>
            <a:pPr marL="349250" lvl="1" indent="0">
              <a:spcBef>
                <a:spcPts val="0"/>
              </a:spcBef>
              <a:buClr>
                <a:srgbClr val="002060"/>
              </a:buClr>
              <a:buNone/>
            </a:pPr>
            <a:r>
              <a:rPr lang="en-US" sz="1400" b="1" dirty="0">
                <a:hlinkClick r:id="rId3"/>
              </a:rPr>
              <a:t>Make Industry Experts into Expert Instructors to Increase Student Success</a:t>
            </a:r>
            <a:endParaRPr lang="en-US" sz="1400" b="1" dirty="0"/>
          </a:p>
          <a:p>
            <a:pPr marL="349250" lvl="1" indent="0">
              <a:spcBef>
                <a:spcPts val="0"/>
              </a:spcBef>
              <a:buClr>
                <a:srgbClr val="002060"/>
              </a:buClr>
              <a:buNone/>
            </a:pPr>
            <a:endParaRPr lang="en-US" sz="700" b="1" dirty="0">
              <a:latin typeface="Arial" panose="020B0604020202020204" pitchFamily="34" charset="0"/>
              <a:cs typeface="Arial" panose="020B0604020202020204" pitchFamily="34" charset="0"/>
            </a:endParaRPr>
          </a:p>
          <a:p>
            <a:pPr>
              <a:spcBef>
                <a:spcPts val="600"/>
              </a:spcBef>
            </a:pPr>
            <a:r>
              <a:rPr lang="en-US" sz="1400" b="1" dirty="0"/>
              <a:t>March 14:</a:t>
            </a:r>
          </a:p>
          <a:p>
            <a:pPr marL="349250" lvl="1" indent="0">
              <a:spcBef>
                <a:spcPts val="0"/>
              </a:spcBef>
              <a:buClr>
                <a:srgbClr val="002060"/>
              </a:buClr>
              <a:buNone/>
            </a:pPr>
            <a:r>
              <a:rPr lang="en-US" sz="1400" b="1" dirty="0">
                <a:hlinkClick r:id="rId4"/>
              </a:rPr>
              <a:t>Scaling Career Pathways in Wisconsin</a:t>
            </a:r>
            <a:endParaRPr lang="en-US" sz="1400" b="1" dirty="0"/>
          </a:p>
          <a:p>
            <a:pPr marL="349250" lvl="1" indent="0">
              <a:spcBef>
                <a:spcPts val="0"/>
              </a:spcBef>
              <a:buClr>
                <a:srgbClr val="002060"/>
              </a:buClr>
              <a:buNone/>
            </a:pPr>
            <a:endParaRPr lang="en-US" sz="700" b="1" dirty="0">
              <a:latin typeface="Arial" panose="020B0604020202020204" pitchFamily="34" charset="0"/>
              <a:cs typeface="Arial" panose="020B0604020202020204" pitchFamily="34" charset="0"/>
            </a:endParaRPr>
          </a:p>
          <a:p>
            <a:pPr>
              <a:spcBef>
                <a:spcPts val="600"/>
              </a:spcBef>
            </a:pPr>
            <a:r>
              <a:rPr lang="en-US" sz="1400" b="1" dirty="0"/>
              <a:t>March 28:</a:t>
            </a:r>
          </a:p>
          <a:p>
            <a:pPr marL="349250" lvl="1" indent="0">
              <a:spcBef>
                <a:spcPts val="0"/>
              </a:spcBef>
              <a:buClr>
                <a:srgbClr val="002060"/>
              </a:buClr>
              <a:buNone/>
            </a:pPr>
            <a:r>
              <a:rPr lang="en-US" sz="1400" b="1" dirty="0">
                <a:latin typeface="Arial" panose="020B0604020202020204" pitchFamily="34" charset="0"/>
                <a:cs typeface="Arial" panose="020B0604020202020204" pitchFamily="34" charset="0"/>
                <a:hlinkClick r:id="rId5"/>
              </a:rPr>
              <a:t>Resources for Developmental Education Using Competency-Based Education </a:t>
            </a:r>
            <a:endParaRPr lang="en-US" sz="1400" b="1"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700" b="1" dirty="0">
              <a:latin typeface="Arial" panose="020B0604020202020204" pitchFamily="34" charset="0"/>
              <a:cs typeface="Arial" panose="020B0604020202020204" pitchFamily="34" charset="0"/>
            </a:endParaRPr>
          </a:p>
          <a:p>
            <a:pPr>
              <a:spcBef>
                <a:spcPts val="600"/>
              </a:spcBef>
            </a:pPr>
            <a:r>
              <a:rPr lang="en-US" sz="1400" b="1" dirty="0"/>
              <a:t>April 11:</a:t>
            </a:r>
          </a:p>
          <a:p>
            <a:pPr marL="349250" lvl="1" indent="0">
              <a:spcBef>
                <a:spcPts val="0"/>
              </a:spcBef>
              <a:buClr>
                <a:srgbClr val="002060"/>
              </a:buClr>
              <a:buNone/>
            </a:pPr>
            <a:r>
              <a:rPr lang="en-US" sz="1400" b="1" dirty="0">
                <a:latin typeface="Arial" panose="020B0604020202020204" pitchFamily="34" charset="0"/>
                <a:cs typeface="Arial" panose="020B0604020202020204" pitchFamily="34" charset="0"/>
                <a:hlinkClick r:id="rId6"/>
              </a:rPr>
              <a:t>Lowering the Cost of Course Materials with Free and Open Educational Resources</a:t>
            </a:r>
            <a:endParaRPr lang="en-US" sz="1400" b="1"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700" b="1" dirty="0">
              <a:latin typeface="Arial" panose="020B0604020202020204" pitchFamily="34" charset="0"/>
              <a:cs typeface="Arial" panose="020B0604020202020204" pitchFamily="34" charset="0"/>
            </a:endParaRPr>
          </a:p>
          <a:p>
            <a:pPr>
              <a:spcBef>
                <a:spcPts val="600"/>
              </a:spcBef>
            </a:pPr>
            <a:r>
              <a:rPr lang="en-US" sz="1400" b="1" dirty="0"/>
              <a:t>May 2:</a:t>
            </a:r>
          </a:p>
          <a:p>
            <a:pPr marL="349250" lvl="1" indent="0">
              <a:spcBef>
                <a:spcPts val="0"/>
              </a:spcBef>
              <a:buClr>
                <a:srgbClr val="002060"/>
              </a:buClr>
              <a:buNone/>
            </a:pPr>
            <a:r>
              <a:rPr lang="en-US" sz="1400" b="1" dirty="0">
                <a:latin typeface="Arial" panose="020B0604020202020204" pitchFamily="34" charset="0"/>
                <a:cs typeface="Arial" panose="020B0604020202020204" pitchFamily="34" charset="0"/>
                <a:hlinkClick r:id="rId7"/>
              </a:rPr>
              <a:t>Sustaining Grant-funded Projects for Long-term Success</a:t>
            </a:r>
            <a:endParaRPr lang="en-US" sz="1400" b="1"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700" b="1" dirty="0">
              <a:latin typeface="Arial" panose="020B0604020202020204" pitchFamily="34" charset="0"/>
              <a:cs typeface="Arial" panose="020B0604020202020204" pitchFamily="34" charset="0"/>
            </a:endParaRPr>
          </a:p>
          <a:p>
            <a:pPr>
              <a:spcBef>
                <a:spcPts val="600"/>
              </a:spcBef>
            </a:pPr>
            <a:r>
              <a:rPr lang="en-US" sz="1400" b="1" dirty="0"/>
              <a:t>May 16:</a:t>
            </a:r>
          </a:p>
          <a:p>
            <a:pPr marL="349250" lvl="1" indent="0">
              <a:spcBef>
                <a:spcPts val="0"/>
              </a:spcBef>
              <a:buClr>
                <a:srgbClr val="002060"/>
              </a:buClr>
              <a:buNone/>
            </a:pPr>
            <a:r>
              <a:rPr lang="en-US" sz="1400" b="1" dirty="0">
                <a:latin typeface="Arial" panose="020B0604020202020204" pitchFamily="34" charset="0"/>
                <a:cs typeface="Arial" panose="020B0604020202020204" pitchFamily="34" charset="0"/>
                <a:hlinkClick r:id="rId8"/>
              </a:rPr>
              <a:t>Free Resources for Apprenticeship and Work-based Learning</a:t>
            </a:r>
            <a:endParaRPr lang="en-US" sz="1400" b="1"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700" b="1" dirty="0">
              <a:latin typeface="Arial" panose="020B0604020202020204" pitchFamily="34" charset="0"/>
              <a:cs typeface="Arial" panose="020B0604020202020204" pitchFamily="34" charset="0"/>
            </a:endParaRPr>
          </a:p>
          <a:p>
            <a:pPr>
              <a:spcBef>
                <a:spcPts val="600"/>
              </a:spcBef>
            </a:pPr>
            <a:r>
              <a:rPr lang="en-US" sz="1400" b="1" dirty="0"/>
              <a:t>June 6:</a:t>
            </a:r>
          </a:p>
          <a:p>
            <a:pPr marL="349250" lvl="1" indent="0">
              <a:spcBef>
                <a:spcPts val="0"/>
              </a:spcBef>
              <a:buClr>
                <a:srgbClr val="002060"/>
              </a:buClr>
              <a:buNone/>
            </a:pPr>
            <a:r>
              <a:rPr lang="en-US" sz="1400" b="1" dirty="0">
                <a:latin typeface="Arial" panose="020B0604020202020204" pitchFamily="34" charset="0"/>
                <a:cs typeface="Arial" panose="020B0604020202020204" pitchFamily="34" charset="0"/>
                <a:hlinkClick r:id="rId9"/>
              </a:rPr>
              <a:t>Building Strategic Alliances between College and Workforce Boards</a:t>
            </a:r>
            <a:endParaRPr lang="en-US" sz="1600" dirty="0">
              <a:latin typeface="Arial" panose="020B0604020202020204" pitchFamily="34" charset="0"/>
              <a:cs typeface="Arial" panose="020B0604020202020204" pitchFamily="34" charset="0"/>
            </a:endParaRPr>
          </a:p>
          <a:p>
            <a:pPr marL="349250" lvl="1" indent="0">
              <a:spcBef>
                <a:spcPts val="0"/>
              </a:spcBef>
              <a:buClr>
                <a:srgbClr val="002060"/>
              </a:buClr>
              <a:buNone/>
            </a:pPr>
            <a:endParaRPr lang="en-US" sz="900" dirty="0">
              <a:latin typeface="Arial" panose="020B0604020202020204" pitchFamily="34" charset="0"/>
              <a:cs typeface="Arial" panose="020B0604020202020204" pitchFamily="34" charset="0"/>
            </a:endParaRPr>
          </a:p>
          <a:p>
            <a:pPr marL="2116138" indent="0">
              <a:spcBef>
                <a:spcPts val="0"/>
              </a:spcBef>
              <a:buClr>
                <a:schemeClr val="tx2"/>
              </a:buClr>
              <a:buNone/>
            </a:pPr>
            <a:r>
              <a:rPr lang="en-US" sz="1800" b="1" dirty="0">
                <a:latin typeface="Arial" panose="020B0604020202020204" pitchFamily="34" charset="0"/>
                <a:cs typeface="Arial" panose="020B0604020202020204" pitchFamily="34" charset="0"/>
              </a:rPr>
              <a:t>For more information, please visit: </a:t>
            </a:r>
          </a:p>
          <a:p>
            <a:pPr marL="2116138" indent="0">
              <a:spcBef>
                <a:spcPts val="0"/>
              </a:spcBef>
              <a:buClr>
                <a:schemeClr val="tx2"/>
              </a:buClr>
              <a:buNone/>
            </a:pPr>
            <a:r>
              <a:rPr lang="en-US" sz="1800" dirty="0">
                <a:latin typeface="Arial" panose="020B0604020202020204" pitchFamily="34" charset="0"/>
                <a:cs typeface="Arial" panose="020B0604020202020204" pitchFamily="34" charset="0"/>
                <a:hlinkClick r:id="rId10"/>
              </a:rPr>
              <a:t>Innovations Leading to Career Success Webinar Series</a:t>
            </a:r>
            <a:endParaRPr lang="en-US" sz="1050" dirty="0">
              <a:latin typeface="Arial" panose="020B0604020202020204" pitchFamily="34" charset="0"/>
              <a:cs typeface="Arial" panose="020B0604020202020204" pitchFamily="34" charset="0"/>
            </a:endParaRPr>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0" y="618836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549275" y="107576"/>
            <a:ext cx="8042276" cy="73594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b="1" dirty="0">
                <a:solidFill>
                  <a:schemeClr val="bg1"/>
                </a:solidFill>
              </a:rPr>
              <a:t>Innovations Leading to Career Success </a:t>
            </a:r>
            <a:br>
              <a:rPr lang="en-US" sz="2400" b="1" dirty="0">
                <a:solidFill>
                  <a:schemeClr val="bg1"/>
                </a:solidFill>
              </a:rPr>
            </a:br>
            <a:r>
              <a:rPr lang="en-US" sz="2400" b="1" dirty="0">
                <a:solidFill>
                  <a:schemeClr val="bg1"/>
                </a:solidFill>
              </a:rPr>
              <a:t>Webinar Series</a:t>
            </a:r>
            <a:endParaRPr lang="en-US" sz="2400" dirty="0">
              <a:solidFill>
                <a:schemeClr val="bg1"/>
              </a:solidFill>
            </a:endParaRPr>
          </a:p>
        </p:txBody>
      </p:sp>
      <p:sp>
        <p:nvSpPr>
          <p:cNvPr id="9" name="Slide Number Placeholder 3">
            <a:extLst>
              <a:ext uri="{FF2B5EF4-FFF2-40B4-BE49-F238E27FC236}">
                <a16:creationId xmlns:a16="http://schemas.microsoft.com/office/drawing/2014/main" id="{03BDD7D9-D059-499C-B656-7C1E58111603}"/>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5</a:t>
            </a:fld>
            <a:endParaRPr lang="en-US" sz="1100" dirty="0">
              <a:solidFill>
                <a:srgbClr val="002060"/>
              </a:solidFill>
            </a:endParaRPr>
          </a:p>
        </p:txBody>
      </p:sp>
    </p:spTree>
    <p:extLst>
      <p:ext uri="{BB962C8B-B14F-4D97-AF65-F5344CB8AC3E}">
        <p14:creationId xmlns:p14="http://schemas.microsoft.com/office/powerpoint/2010/main" val="334291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891976"/>
            <a:ext cx="1955800" cy="96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6400" y="1834388"/>
            <a:ext cx="8496299" cy="4934712"/>
          </a:xfrm>
        </p:spPr>
        <p:txBody>
          <a:bodyPr>
            <a:noAutofit/>
          </a:bodyPr>
          <a:lstStyle/>
          <a:p>
            <a:pPr>
              <a:spcBef>
                <a:spcPts val="1800"/>
              </a:spcBef>
            </a:pPr>
            <a:r>
              <a:rPr lang="en-US" b="1" dirty="0"/>
              <a:t>Amanda Duncan, </a:t>
            </a:r>
            <a:r>
              <a:rPr lang="en-US" dirty="0"/>
              <a:t>Vice President and Chief Business Development Officer, Workforce Alliance of South Central Kansas </a:t>
            </a:r>
          </a:p>
          <a:p>
            <a:pPr>
              <a:spcBef>
                <a:spcPts val="1800"/>
              </a:spcBef>
            </a:pPr>
            <a:r>
              <a:rPr lang="en-US" b="1" dirty="0"/>
              <a:t>Mardy Leathers, </a:t>
            </a:r>
            <a:r>
              <a:rPr lang="en-US" dirty="0"/>
              <a:t>Director, Division of Workforce Development at Missouri Department of Economic Development</a:t>
            </a:r>
          </a:p>
          <a:p>
            <a:pPr>
              <a:spcBef>
                <a:spcPts val="1800"/>
              </a:spcBef>
            </a:pPr>
            <a:r>
              <a:rPr lang="en-US" b="1" dirty="0"/>
              <a:t>Tonya Wagner, </a:t>
            </a:r>
            <a:r>
              <a:rPr lang="en-US" dirty="0"/>
              <a:t>Dean, General Studies and Liberal Arts at Western Technical College</a:t>
            </a:r>
          </a:p>
          <a:p>
            <a:pPr>
              <a:buFont typeface="Wingdings" panose="05000000000000000000" pitchFamily="2" charset="2"/>
              <a:buChar char="§"/>
            </a:pPr>
            <a:endParaRPr lang="en-US" sz="2800" dirty="0"/>
          </a:p>
        </p:txBody>
      </p:sp>
      <p:sp>
        <p:nvSpPr>
          <p:cNvPr id="5" name="Rectangle 4"/>
          <p:cNvSpPr/>
          <p:nvPr/>
        </p:nvSpPr>
        <p:spPr>
          <a:xfrm>
            <a:off x="0" y="-28356"/>
            <a:ext cx="9142413" cy="978196"/>
          </a:xfrm>
          <a:prstGeom prst="rect">
            <a:avLst/>
          </a:prstGeom>
          <a:solidFill>
            <a:srgbClr val="1A35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07576"/>
            <a:ext cx="8042276" cy="735940"/>
          </a:xfrm>
        </p:spPr>
        <p:txBody>
          <a:bodyPr>
            <a:normAutofit/>
          </a:bodyPr>
          <a:lstStyle/>
          <a:p>
            <a:r>
              <a:rPr lang="en-US" sz="4000" dirty="0">
                <a:solidFill>
                  <a:schemeClr val="bg1"/>
                </a:solidFill>
              </a:rPr>
              <a:t>Presenters</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C8F66155-A96C-403B-A6F6-9CB67C0D0435}"/>
              </a:ext>
            </a:extLst>
          </p:cNvPr>
          <p:cNvSpPr/>
          <p:nvPr/>
        </p:nvSpPr>
        <p:spPr>
          <a:xfrm>
            <a:off x="6906363" y="259468"/>
            <a:ext cx="1423028" cy="1423028"/>
          </a:xfrm>
          <a:prstGeom prst="ellipse">
            <a:avLst/>
          </a:prstGeom>
          <a:blipFill dpi="0" rotWithShape="1">
            <a:blip r:embed="rId4" cstate="email">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3">
            <a:extLst>
              <a:ext uri="{FF2B5EF4-FFF2-40B4-BE49-F238E27FC236}">
                <a16:creationId xmlns:a16="http://schemas.microsoft.com/office/drawing/2014/main" id="{406EE2DD-BB9F-46E7-A6FE-6060A9A8ED6F}"/>
              </a:ext>
            </a:extLst>
          </p:cNvPr>
          <p:cNvSpPr txBox="1">
            <a:spLocks/>
          </p:cNvSpPr>
          <p:nvPr/>
        </p:nvSpPr>
        <p:spPr>
          <a:xfrm>
            <a:off x="8050306" y="6428068"/>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3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CE407-6216-4202-80E4-A30DC2F709B2}" type="slidenum">
              <a:rPr lang="en-US" sz="1100" smtClean="0">
                <a:solidFill>
                  <a:srgbClr val="002060"/>
                </a:solidFill>
              </a:rPr>
              <a:pPr/>
              <a:t>6</a:t>
            </a:fld>
            <a:endParaRPr lang="en-US" sz="1100" dirty="0">
              <a:solidFill>
                <a:srgbClr val="002060"/>
              </a:solidFill>
            </a:endParaRPr>
          </a:p>
        </p:txBody>
      </p:sp>
    </p:spTree>
    <p:extLst>
      <p:ext uri="{BB962C8B-B14F-4D97-AF65-F5344CB8AC3E}">
        <p14:creationId xmlns:p14="http://schemas.microsoft.com/office/powerpoint/2010/main" val="299205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5038" y="4607859"/>
            <a:ext cx="7543800" cy="1201270"/>
          </a:xfrm>
        </p:spPr>
        <p:txBody>
          <a:bodyPr>
            <a:normAutofit/>
          </a:bodyPr>
          <a:lstStyle/>
          <a:p>
            <a:r>
              <a:rPr lang="en-US" dirty="0"/>
              <a:t>Amanda Duncan</a:t>
            </a:r>
          </a:p>
          <a:p>
            <a:pPr>
              <a:buClr>
                <a:srgbClr val="002060"/>
              </a:buClr>
            </a:pPr>
            <a:r>
              <a:rPr lang="en-US" dirty="0"/>
              <a:t>Vice President and Chief Business Development Officer, Workforce Alliance of South Central Kansas</a:t>
            </a:r>
          </a:p>
        </p:txBody>
      </p:sp>
      <p:sp>
        <p:nvSpPr>
          <p:cNvPr id="6" name="Title 1"/>
          <p:cNvSpPr txBox="1">
            <a:spLocks/>
          </p:cNvSpPr>
          <p:nvPr/>
        </p:nvSpPr>
        <p:spPr>
          <a:xfrm>
            <a:off x="304800" y="285394"/>
            <a:ext cx="8534400" cy="689262"/>
          </a:xfrm>
          <a:prstGeom prst="rect">
            <a:avLst/>
          </a:prstGeom>
        </p:spPr>
        <p:txBody>
          <a:bodyPr vert="horz" anchor="b">
            <a:normAutofit/>
          </a:bodyPr>
          <a:lstStyle>
            <a:lvl1pPr algn="ctr" rtl="0" eaLnBrk="1" latinLnBrk="0" hangingPunct="1">
              <a:spcBef>
                <a:spcPct val="0"/>
              </a:spcBef>
              <a:buNone/>
              <a:defRPr kumimoji="0" sz="3300" b="1" kern="1200">
                <a:solidFill>
                  <a:schemeClr val="accent3">
                    <a:shade val="75000"/>
                  </a:schemeClr>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C32D2E">
                    <a:shade val="75000"/>
                  </a:srgbClr>
                </a:solidFill>
                <a:effectLst/>
                <a:uLnTx/>
                <a:uFillTx/>
                <a:latin typeface="Cambria"/>
                <a:ea typeface="+mj-ea"/>
                <a:cs typeface="+mj-cs"/>
              </a:rPr>
              <a:t>Workforce Alliance of South Central Kansas </a:t>
            </a:r>
          </a:p>
        </p:txBody>
      </p:sp>
      <p:pic>
        <p:nvPicPr>
          <p:cNvPr id="8" name="Picture 7"/>
          <p:cNvPicPr>
            <a:picLocks noChangeAspect="1"/>
          </p:cNvPicPr>
          <p:nvPr/>
        </p:nvPicPr>
        <p:blipFill rotWithShape="1">
          <a:blip r:embed="rId2"/>
          <a:srcRect l="6304" t="30353" r="3681" b="58252"/>
          <a:stretch/>
        </p:blipFill>
        <p:spPr>
          <a:xfrm>
            <a:off x="0" y="1084216"/>
            <a:ext cx="9132570" cy="671331"/>
          </a:xfrm>
          <a:prstGeom prst="rect">
            <a:avLst/>
          </a:prstGeom>
        </p:spPr>
      </p:pic>
      <p:pic>
        <p:nvPicPr>
          <p:cNvPr id="4" name="Picture 3"/>
          <p:cNvPicPr>
            <a:picLocks noChangeAspect="1"/>
          </p:cNvPicPr>
          <p:nvPr/>
        </p:nvPicPr>
        <p:blipFill rotWithShape="1">
          <a:blip r:embed="rId3"/>
          <a:srcRect l="45735" t="35461" r="12322" b="22102"/>
          <a:stretch/>
        </p:blipFill>
        <p:spPr>
          <a:xfrm>
            <a:off x="2647950" y="1769512"/>
            <a:ext cx="3848100" cy="2347994"/>
          </a:xfrm>
          <a:prstGeom prst="rect">
            <a:avLst/>
          </a:prstGeom>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48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07" y="0"/>
            <a:ext cx="8534400" cy="990600"/>
          </a:xfrm>
        </p:spPr>
        <p:txBody>
          <a:bodyPr>
            <a:normAutofit/>
          </a:bodyPr>
          <a:lstStyle/>
          <a:p>
            <a:r>
              <a:rPr lang="en-US" dirty="0"/>
              <a:t>Workforce Alliance of South Central Kansas </a:t>
            </a:r>
          </a:p>
        </p:txBody>
      </p:sp>
      <p:sp>
        <p:nvSpPr>
          <p:cNvPr id="10" name="Content Placeholder 2"/>
          <p:cNvSpPr txBox="1">
            <a:spLocks/>
          </p:cNvSpPr>
          <p:nvPr/>
        </p:nvSpPr>
        <p:spPr>
          <a:xfrm>
            <a:off x="-152400" y="1524000"/>
            <a:ext cx="8991600" cy="4829262"/>
          </a:xfrm>
          <a:prstGeom prst="rect">
            <a:avLst/>
          </a:prstGeom>
        </p:spPr>
        <p:txBody>
          <a:bodyPr>
            <a:normAutofit fontScale="9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548640" marR="0" lvl="1" indent="-274320" algn="l" defTabSz="914400" rtl="0" eaLnBrk="1" fontAlgn="auto" latinLnBrk="0" hangingPunct="1">
              <a:lnSpc>
                <a:spcPct val="100000"/>
              </a:lnSpc>
              <a:spcBef>
                <a:spcPct val="20000"/>
              </a:spcBef>
              <a:spcAft>
                <a:spcPts val="0"/>
              </a:spcAft>
              <a:buClr>
                <a:srgbClr val="D9CBAB">
                  <a:lumMod val="50000"/>
                </a:srgbClr>
              </a:buClr>
              <a:buSzPct val="100000"/>
              <a:buFont typeface="Candara" panose="020E0502030303020204" pitchFamily="34" charset="0"/>
              <a:buChar char="-"/>
              <a:tabLst/>
              <a:defRPr/>
            </a:pPr>
            <a:r>
              <a:rPr kumimoji="0" lang="en-US" sz="2200" b="0" i="0" u="none" strike="noStrike" kern="1200" cap="none" spc="0" normalizeH="0" baseline="0" noProof="0" dirty="0">
                <a:ln>
                  <a:noFill/>
                </a:ln>
                <a:solidFill>
                  <a:srgbClr val="3F3F3F"/>
                </a:solidFill>
                <a:effectLst/>
                <a:uLnTx/>
                <a:uFillTx/>
                <a:latin typeface="Cambria"/>
                <a:ea typeface="+mn-ea"/>
                <a:cs typeface="+mn-cs"/>
              </a:rPr>
              <a:t>Local Workforce Development Board in Wichita, Kansas serving </a:t>
            </a:r>
            <a:r>
              <a:rPr lang="en-US" dirty="0">
                <a:solidFill>
                  <a:srgbClr val="3F3F3F"/>
                </a:solidFill>
                <a:latin typeface="Cambria"/>
              </a:rPr>
              <a:t>six</a:t>
            </a:r>
            <a:r>
              <a:rPr kumimoji="0" lang="en-US" sz="2200" b="0" i="0" u="none" strike="noStrike" kern="1200" cap="none" spc="0" normalizeH="0" baseline="0" noProof="0" dirty="0">
                <a:ln>
                  <a:noFill/>
                </a:ln>
                <a:solidFill>
                  <a:srgbClr val="3F3F3F"/>
                </a:solidFill>
                <a:effectLst/>
                <a:uLnTx/>
                <a:uFillTx/>
                <a:latin typeface="Cambria"/>
                <a:ea typeface="+mn-ea"/>
                <a:cs typeface="+mn-cs"/>
              </a:rPr>
              <a:t> counties</a:t>
            </a:r>
          </a:p>
          <a:p>
            <a:pPr marL="822960" marR="0" lvl="2" indent="-228600" algn="l" defTabSz="914400" rtl="0" eaLnBrk="1" fontAlgn="auto" latinLnBrk="0" hangingPunct="1">
              <a:lnSpc>
                <a:spcPct val="100000"/>
              </a:lnSpc>
              <a:spcBef>
                <a:spcPct val="20000"/>
              </a:spcBef>
              <a:spcAft>
                <a:spcPts val="0"/>
              </a:spcAft>
              <a:buClr>
                <a:srgbClr val="C32D2E"/>
              </a:buClr>
              <a:buSzPct val="7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mbria"/>
                <a:ea typeface="+mn-ea"/>
                <a:cs typeface="+mn-cs"/>
              </a:rPr>
              <a:t>Long time Board directed operational philosophy: </a:t>
            </a:r>
            <a:r>
              <a:rPr kumimoji="0" lang="en-US" sz="2000" b="0" u="none" strike="noStrike" kern="1200" cap="none" spc="0" normalizeH="0" baseline="0" noProof="0" dirty="0">
                <a:ln>
                  <a:noFill/>
                </a:ln>
                <a:solidFill>
                  <a:prstClr val="black"/>
                </a:solidFill>
                <a:effectLst/>
                <a:uLnTx/>
                <a:uFillTx/>
                <a:latin typeface="Cambria"/>
                <a:ea typeface="+mn-ea"/>
                <a:cs typeface="+mn-cs"/>
              </a:rPr>
              <a:t> Leverage resources and align services to create greater collective impact of </a:t>
            </a:r>
            <a:r>
              <a:rPr kumimoji="0" lang="en-US" sz="2000" b="0" i="1" u="none" strike="noStrike" kern="1200" cap="none" spc="0" normalizeH="0" baseline="0" noProof="0" dirty="0">
                <a:ln>
                  <a:noFill/>
                </a:ln>
                <a:solidFill>
                  <a:prstClr val="black"/>
                </a:solidFill>
                <a:effectLst/>
                <a:uLnTx/>
                <a:uFillTx/>
                <a:latin typeface="Cambria"/>
                <a:ea typeface="+mn-ea"/>
                <a:cs typeface="+mn-cs"/>
              </a:rPr>
              <a:t>Workforce Investment Act (WIA)</a:t>
            </a:r>
            <a:r>
              <a:rPr kumimoji="0" lang="en-US" sz="2000" b="0" u="none" strike="noStrike" kern="1200" cap="none" spc="0" normalizeH="0" baseline="0" noProof="0" dirty="0">
                <a:ln>
                  <a:noFill/>
                </a:ln>
                <a:solidFill>
                  <a:prstClr val="black"/>
                </a:solidFill>
                <a:effectLst/>
                <a:uLnTx/>
                <a:uFillTx/>
                <a:latin typeface="Cambria"/>
                <a:ea typeface="+mn-ea"/>
                <a:cs typeface="+mn-cs"/>
              </a:rPr>
              <a:t>/</a:t>
            </a:r>
            <a:r>
              <a:rPr kumimoji="0" lang="en-US" sz="2000" b="0" i="1" u="none" strike="noStrike" kern="1200" cap="none" spc="0" normalizeH="0" baseline="0" noProof="0" dirty="0">
                <a:ln>
                  <a:noFill/>
                </a:ln>
                <a:solidFill>
                  <a:prstClr val="black"/>
                </a:solidFill>
                <a:effectLst/>
                <a:uLnTx/>
                <a:uFillTx/>
                <a:latin typeface="Cambria"/>
                <a:ea typeface="+mn-ea"/>
                <a:cs typeface="+mn-cs"/>
              </a:rPr>
              <a:t>Workforce Innovation and Opportunity ACT </a:t>
            </a:r>
            <a:r>
              <a:rPr kumimoji="0" lang="en-US" sz="2000" b="0" u="none" strike="noStrike" kern="1200" cap="none" spc="0" normalizeH="0" baseline="0" noProof="0" dirty="0">
                <a:ln>
                  <a:noFill/>
                </a:ln>
                <a:solidFill>
                  <a:prstClr val="black"/>
                </a:solidFill>
                <a:effectLst/>
                <a:uLnTx/>
                <a:uFillTx/>
                <a:latin typeface="Cambria"/>
                <a:ea typeface="+mn-ea"/>
                <a:cs typeface="+mn-cs"/>
              </a:rPr>
              <a:t>(</a:t>
            </a:r>
            <a:r>
              <a:rPr kumimoji="0" lang="en-US" sz="2000" b="0" i="1" u="none" strike="noStrike" kern="1200" cap="none" spc="0" normalizeH="0" baseline="0" noProof="0" dirty="0">
                <a:ln>
                  <a:noFill/>
                </a:ln>
                <a:solidFill>
                  <a:prstClr val="black"/>
                </a:solidFill>
                <a:effectLst/>
                <a:uLnTx/>
                <a:uFillTx/>
                <a:latin typeface="Cambria"/>
                <a:ea typeface="+mn-ea"/>
                <a:cs typeface="+mn-cs"/>
              </a:rPr>
              <a:t>WIOA</a:t>
            </a:r>
            <a:r>
              <a:rPr kumimoji="0" lang="en-US" sz="2000" b="0" u="none" strike="noStrike" kern="1200" cap="none" spc="0" normalizeH="0" baseline="0" noProof="0" dirty="0">
                <a:ln>
                  <a:noFill/>
                </a:ln>
                <a:solidFill>
                  <a:prstClr val="black"/>
                </a:solidFill>
                <a:effectLst/>
                <a:uLnTx/>
                <a:uFillTx/>
                <a:latin typeface="Cambria"/>
                <a:ea typeface="+mn-ea"/>
                <a:cs typeface="+mn-cs"/>
              </a:rPr>
              <a:t>) programs </a:t>
            </a:r>
          </a:p>
          <a:p>
            <a:pPr marL="594360" marR="0" lvl="2" indent="0" algn="l" defTabSz="914400" rtl="0" eaLnBrk="1" fontAlgn="auto" latinLnBrk="0" hangingPunct="1">
              <a:lnSpc>
                <a:spcPct val="100000"/>
              </a:lnSpc>
              <a:spcBef>
                <a:spcPct val="20000"/>
              </a:spcBef>
              <a:spcAft>
                <a:spcPts val="0"/>
              </a:spcAft>
              <a:buClr>
                <a:srgbClr val="C32D2E"/>
              </a:buClr>
              <a:buSzPct val="75000"/>
              <a:buFont typeface="Wingdings 2"/>
              <a:buNone/>
              <a:tabLst/>
              <a:defRPr/>
            </a:pPr>
            <a:endParaRPr kumimoji="0" lang="en-US" sz="1300" b="0" i="0" u="none" strike="noStrike" kern="1200" cap="none" spc="0" normalizeH="0" baseline="0" noProof="0" dirty="0">
              <a:ln>
                <a:noFill/>
              </a:ln>
              <a:solidFill>
                <a:prstClr val="black"/>
              </a:solidFill>
              <a:effectLst/>
              <a:uLnTx/>
              <a:uFillTx/>
              <a:latin typeface="Cambria"/>
              <a:ea typeface="+mn-ea"/>
              <a:cs typeface="+mn-cs"/>
            </a:endParaRPr>
          </a:p>
          <a:p>
            <a:pPr marL="548640" marR="0" lvl="1" indent="-274320" algn="l" defTabSz="914400" rtl="0" eaLnBrk="1" fontAlgn="auto" latinLnBrk="0" hangingPunct="1">
              <a:lnSpc>
                <a:spcPct val="100000"/>
              </a:lnSpc>
              <a:spcBef>
                <a:spcPct val="20000"/>
              </a:spcBef>
              <a:spcAft>
                <a:spcPts val="0"/>
              </a:spcAft>
              <a:buClr>
                <a:srgbClr val="D9CBAB">
                  <a:lumMod val="50000"/>
                </a:srgbClr>
              </a:buClr>
              <a:buSzPct val="100000"/>
              <a:buFont typeface="Candara" panose="020E0502030303020204" pitchFamily="34" charset="0"/>
              <a:buChar char="-"/>
              <a:tabLst/>
              <a:defRPr/>
            </a:pPr>
            <a:r>
              <a:rPr kumimoji="0" lang="en-US" sz="2200" b="0" i="0" u="none" strike="noStrike" kern="1200" cap="none" spc="0" normalizeH="0" baseline="0" noProof="0" dirty="0">
                <a:ln>
                  <a:noFill/>
                </a:ln>
                <a:solidFill>
                  <a:srgbClr val="3F3F3F"/>
                </a:solidFill>
                <a:effectLst/>
                <a:uLnTx/>
                <a:uFillTx/>
                <a:latin typeface="Cambria"/>
                <a:ea typeface="+mn-ea"/>
                <a:cs typeface="+mn-cs"/>
              </a:rPr>
              <a:t>Key Projects and Regional Strategies Leveraged Into </a:t>
            </a:r>
            <a:r>
              <a:rPr kumimoji="0" lang="en-US" sz="2200" b="0" i="1" u="none" strike="noStrike" kern="1200" cap="none" spc="0" normalizeH="0" baseline="0" noProof="0" dirty="0">
                <a:ln>
                  <a:noFill/>
                </a:ln>
                <a:solidFill>
                  <a:srgbClr val="3F3F3F"/>
                </a:solidFill>
                <a:effectLst/>
                <a:uLnTx/>
                <a:uFillTx/>
                <a:latin typeface="Cambria"/>
                <a:ea typeface="+mn-ea"/>
                <a:cs typeface="+mn-cs"/>
              </a:rPr>
              <a:t>WIA</a:t>
            </a:r>
            <a:r>
              <a:rPr kumimoji="0" lang="en-US" sz="2200" b="0" i="0" u="none" strike="noStrike" kern="1200" cap="none" spc="0" normalizeH="0" baseline="0" noProof="0" dirty="0">
                <a:ln>
                  <a:noFill/>
                </a:ln>
                <a:solidFill>
                  <a:srgbClr val="3F3F3F"/>
                </a:solidFill>
                <a:effectLst/>
                <a:uLnTx/>
                <a:uFillTx/>
                <a:latin typeface="Cambria"/>
                <a:ea typeface="+mn-ea"/>
                <a:cs typeface="+mn-cs"/>
              </a:rPr>
              <a:t>/</a:t>
            </a:r>
            <a:r>
              <a:rPr kumimoji="0" lang="en-US" sz="2200" b="0" i="1" u="none" strike="noStrike" kern="1200" cap="none" spc="0" normalizeH="0" baseline="0" noProof="0" dirty="0">
                <a:ln>
                  <a:noFill/>
                </a:ln>
                <a:solidFill>
                  <a:srgbClr val="3F3F3F"/>
                </a:solidFill>
                <a:effectLst/>
                <a:uLnTx/>
                <a:uFillTx/>
                <a:latin typeface="Cambria"/>
                <a:ea typeface="+mn-ea"/>
                <a:cs typeface="+mn-cs"/>
              </a:rPr>
              <a:t>WIOA</a:t>
            </a:r>
            <a:r>
              <a:rPr kumimoji="0" lang="en-US" sz="2200" b="0" i="0" u="none" strike="noStrike" kern="1200" cap="none" spc="0" normalizeH="0" baseline="0" noProof="0" dirty="0">
                <a:ln>
                  <a:noFill/>
                </a:ln>
                <a:solidFill>
                  <a:srgbClr val="3F3F3F"/>
                </a:solidFill>
                <a:effectLst/>
                <a:uLnTx/>
                <a:uFillTx/>
                <a:latin typeface="Cambria"/>
                <a:ea typeface="+mn-ea"/>
                <a:cs typeface="+mn-cs"/>
              </a:rPr>
              <a:t>:</a:t>
            </a:r>
          </a:p>
          <a:p>
            <a:pPr marL="822960" marR="0" lvl="2" indent="-228600" algn="l" defTabSz="914400" rtl="0" eaLnBrk="1" fontAlgn="auto" latinLnBrk="0" hangingPunct="1">
              <a:lnSpc>
                <a:spcPct val="100000"/>
              </a:lnSpc>
              <a:spcBef>
                <a:spcPct val="20000"/>
              </a:spcBef>
              <a:spcAft>
                <a:spcPts val="0"/>
              </a:spcAft>
              <a:buClr>
                <a:srgbClr val="C32D2E"/>
              </a:buClr>
              <a:buSzPct val="7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mbria"/>
                <a:ea typeface="+mn-ea"/>
                <a:cs typeface="+mn-cs"/>
              </a:rPr>
              <a:t>WIRED Grant, 2007-2010</a:t>
            </a:r>
          </a:p>
          <a:p>
            <a:pPr marL="822960" marR="0" lvl="2" indent="-228600" algn="l" defTabSz="914400" rtl="0" eaLnBrk="1" fontAlgn="auto" latinLnBrk="0" hangingPunct="1">
              <a:lnSpc>
                <a:spcPct val="100000"/>
              </a:lnSpc>
              <a:spcBef>
                <a:spcPct val="20000"/>
              </a:spcBef>
              <a:spcAft>
                <a:spcPts val="0"/>
              </a:spcAft>
              <a:buClr>
                <a:srgbClr val="C32D2E"/>
              </a:buClr>
              <a:buSzPct val="7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mbria"/>
                <a:ea typeface="+mn-ea"/>
                <a:cs typeface="+mn-cs"/>
              </a:rPr>
              <a:t>NEG Grant, 2010-2014</a:t>
            </a:r>
          </a:p>
          <a:p>
            <a:pPr marL="822960" marR="0" lvl="2" indent="-228600" algn="l" defTabSz="914400" rtl="0" eaLnBrk="1" fontAlgn="auto" latinLnBrk="0" hangingPunct="1">
              <a:lnSpc>
                <a:spcPct val="100000"/>
              </a:lnSpc>
              <a:spcBef>
                <a:spcPct val="20000"/>
              </a:spcBef>
              <a:spcAft>
                <a:spcPts val="0"/>
              </a:spcAft>
              <a:buClr>
                <a:srgbClr val="C32D2E"/>
              </a:buClr>
              <a:buSzPct val="7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mbria"/>
                <a:ea typeface="+mn-ea"/>
                <a:cs typeface="+mn-cs"/>
              </a:rPr>
              <a:t>H1B Grant, 2011-2016</a:t>
            </a:r>
          </a:p>
          <a:p>
            <a:pPr marL="822960" marR="0" lvl="2" indent="-228600" algn="l" defTabSz="914400" rtl="0" eaLnBrk="1" fontAlgn="auto" latinLnBrk="0" hangingPunct="1">
              <a:lnSpc>
                <a:spcPct val="100000"/>
              </a:lnSpc>
              <a:spcBef>
                <a:spcPct val="20000"/>
              </a:spcBef>
              <a:spcAft>
                <a:spcPts val="0"/>
              </a:spcAft>
              <a:buClr>
                <a:srgbClr val="C32D2E"/>
              </a:buClr>
              <a:buSzPct val="7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mbria"/>
                <a:ea typeface="+mn-ea"/>
                <a:cs typeface="+mn-cs"/>
              </a:rPr>
              <a:t>America’s Promise 2017-2020</a:t>
            </a:r>
          </a:p>
          <a:p>
            <a:pPr marL="822960" marR="0" lvl="2" indent="-228600" algn="l" defTabSz="914400" rtl="0" eaLnBrk="1" fontAlgn="auto" latinLnBrk="0" hangingPunct="1">
              <a:lnSpc>
                <a:spcPct val="100000"/>
              </a:lnSpc>
              <a:spcBef>
                <a:spcPct val="20000"/>
              </a:spcBef>
              <a:spcAft>
                <a:spcPts val="0"/>
              </a:spcAft>
              <a:buClr>
                <a:srgbClr val="C32D2E"/>
              </a:buClr>
              <a:buSzPct val="7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mbria"/>
                <a:ea typeface="+mn-ea"/>
                <a:cs typeface="+mn-cs"/>
              </a:rPr>
              <a:t>Youth Employment Project </a:t>
            </a:r>
          </a:p>
          <a:p>
            <a:pPr marL="822960" marR="0" lvl="2" indent="-228600" algn="l" defTabSz="914400" rtl="0" eaLnBrk="1" fontAlgn="auto" latinLnBrk="0" hangingPunct="1">
              <a:lnSpc>
                <a:spcPct val="100000"/>
              </a:lnSpc>
              <a:spcBef>
                <a:spcPct val="20000"/>
              </a:spcBef>
              <a:spcAft>
                <a:spcPts val="0"/>
              </a:spcAft>
              <a:buClr>
                <a:srgbClr val="C32D2E"/>
              </a:buClr>
              <a:buSzPct val="7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mbria"/>
                <a:ea typeface="+mn-ea"/>
                <a:cs typeface="+mn-cs"/>
              </a:rPr>
              <a:t>Senior Employment Services</a:t>
            </a:r>
          </a:p>
          <a:p>
            <a:pPr marL="822960" marR="0" lvl="2" indent="-228600" algn="l" defTabSz="914400" rtl="0" eaLnBrk="1" fontAlgn="auto" latinLnBrk="0" hangingPunct="1">
              <a:lnSpc>
                <a:spcPct val="100000"/>
              </a:lnSpc>
              <a:spcBef>
                <a:spcPct val="20000"/>
              </a:spcBef>
              <a:spcAft>
                <a:spcPts val="0"/>
              </a:spcAft>
              <a:buClr>
                <a:srgbClr val="C32D2E"/>
              </a:buClr>
              <a:buSzPct val="7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mbria"/>
                <a:ea typeface="+mn-ea"/>
                <a:cs typeface="+mn-cs"/>
              </a:rPr>
              <a:t>Ex-Offender Programs</a:t>
            </a:r>
          </a:p>
          <a:p>
            <a:pPr marL="822960" marR="0" lvl="2" indent="-228600" algn="l" defTabSz="914400" rtl="0" eaLnBrk="1" fontAlgn="auto" latinLnBrk="0" hangingPunct="1">
              <a:lnSpc>
                <a:spcPct val="100000"/>
              </a:lnSpc>
              <a:spcBef>
                <a:spcPct val="20000"/>
              </a:spcBef>
              <a:spcAft>
                <a:spcPts val="0"/>
              </a:spcAft>
              <a:buClr>
                <a:srgbClr val="C32D2E"/>
              </a:buClr>
              <a:buSzPct val="75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ambria"/>
                <a:ea typeface="+mn-ea"/>
                <a:cs typeface="+mn-cs"/>
              </a:rPr>
              <a:t>National Fund for Workforce Solutions site, 2008-Present</a:t>
            </a:r>
          </a:p>
          <a:p>
            <a:pPr marL="594360" marR="0" lvl="2" indent="0" algn="l" defTabSz="914400" rtl="0" eaLnBrk="1" fontAlgn="auto" latinLnBrk="0" hangingPunct="1">
              <a:lnSpc>
                <a:spcPct val="100000"/>
              </a:lnSpc>
              <a:spcBef>
                <a:spcPct val="20000"/>
              </a:spcBef>
              <a:spcAft>
                <a:spcPts val="0"/>
              </a:spcAft>
              <a:buClr>
                <a:srgbClr val="C32D2E"/>
              </a:buClr>
              <a:buSzPct val="75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ambria"/>
              <a:ea typeface="+mn-ea"/>
              <a:cs typeface="+mn-cs"/>
            </a:endParaRPr>
          </a:p>
          <a:p>
            <a:pPr marL="1143000" marR="0" lvl="4" indent="0" algn="l" defTabSz="914400" rtl="0" eaLnBrk="1" fontAlgn="auto" latinLnBrk="0" hangingPunct="1">
              <a:lnSpc>
                <a:spcPct val="100000"/>
              </a:lnSpc>
              <a:spcBef>
                <a:spcPct val="20000"/>
              </a:spcBef>
              <a:spcAft>
                <a:spcPts val="0"/>
              </a:spcAft>
              <a:buClr>
                <a:srgbClr val="3F3F3F"/>
              </a:buClr>
              <a:buSzTx/>
              <a:buFontTx/>
              <a:buNone/>
              <a:tabLst/>
              <a:defRPr/>
            </a:pPr>
            <a:r>
              <a:rPr kumimoji="0" lang="en-US" sz="1800" b="1" i="0" u="none" strike="noStrike" kern="1200" cap="none" spc="0" normalizeH="0" baseline="0" noProof="0" dirty="0">
                <a:ln>
                  <a:noFill/>
                </a:ln>
                <a:solidFill>
                  <a:prstClr val="black"/>
                </a:solidFill>
                <a:effectLst/>
                <a:uLnTx/>
                <a:uFillTx/>
                <a:latin typeface="Cambria"/>
                <a:ea typeface="+mn-ea"/>
                <a:cs typeface="+mn-cs"/>
              </a:rPr>
              <a:t>Collaborated with 2 colleges on TAACCCT Grants</a:t>
            </a:r>
          </a:p>
        </p:txBody>
      </p:sp>
      <p:pic>
        <p:nvPicPr>
          <p:cNvPr id="11" name="Picture 2"/>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3962400" y="3114675"/>
            <a:ext cx="4226792" cy="19708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Oval 11"/>
          <p:cNvSpPr/>
          <p:nvPr/>
        </p:nvSpPr>
        <p:spPr>
          <a:xfrm>
            <a:off x="5562600" y="4142613"/>
            <a:ext cx="1447800" cy="1115187"/>
          </a:xfrm>
          <a:prstGeom prst="ellipse">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a:ea typeface="+mn-ea"/>
              <a:cs typeface="+mn-cs"/>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9AE12DE-41E7-4390-9056-99D894FACF81}"/>
              </a:ext>
            </a:extLst>
          </p:cNvPr>
          <p:cNvSpPr>
            <a:spLocks noGrp="1"/>
          </p:cNvSpPr>
          <p:nvPr>
            <p:ph type="sldNum" sz="quarter" idx="12"/>
          </p:nvPr>
        </p:nvSpPr>
        <p:spPr/>
        <p:txBody>
          <a:bodyPr/>
          <a:lstStyle/>
          <a:p>
            <a:fld id="{A3DDD8AA-7E51-B544-9600-158E1BE6A42C}" type="slidenum">
              <a:rPr lang="en-US" smtClean="0"/>
              <a:t>8</a:t>
            </a:fld>
            <a:endParaRPr lang="en-US"/>
          </a:p>
        </p:txBody>
      </p:sp>
    </p:spTree>
    <p:extLst>
      <p:ext uri="{BB962C8B-B14F-4D97-AF65-F5344CB8AC3E}">
        <p14:creationId xmlns:p14="http://schemas.microsoft.com/office/powerpoint/2010/main" val="406656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4600" y="381000"/>
            <a:ext cx="51543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32D2E">
                    <a:shade val="75000"/>
                  </a:srgbClr>
                </a:solidFill>
                <a:effectLst/>
                <a:uLnTx/>
                <a:uFillTx/>
                <a:latin typeface="Cambria"/>
                <a:ea typeface="+mn-ea"/>
                <a:cs typeface="+mn-cs"/>
              </a:rPr>
              <a:t>Reasons for Collaboration </a:t>
            </a:r>
          </a:p>
        </p:txBody>
      </p:sp>
      <p:sp>
        <p:nvSpPr>
          <p:cNvPr id="6" name="Content Placeholder 2"/>
          <p:cNvSpPr txBox="1">
            <a:spLocks/>
          </p:cNvSpPr>
          <p:nvPr/>
        </p:nvSpPr>
        <p:spPr>
          <a:xfrm>
            <a:off x="228600" y="1524000"/>
            <a:ext cx="8610600" cy="4829262"/>
          </a:xfrm>
          <a:prstGeom prst="rect">
            <a:avLst/>
          </a:prstGeom>
        </p:spPr>
        <p:txBody>
          <a:bodyPr>
            <a:normAutofit fontScale="925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marR="0" lvl="1" indent="0" algn="l" defTabSz="914400" rtl="0" eaLnBrk="1" fontAlgn="auto" latinLnBrk="0" hangingPunct="1">
              <a:lnSpc>
                <a:spcPct val="100000"/>
              </a:lnSpc>
              <a:spcBef>
                <a:spcPct val="20000"/>
              </a:spcBef>
              <a:spcAft>
                <a:spcPts val="0"/>
              </a:spcAft>
              <a:buClr>
                <a:srgbClr val="D9CBAB">
                  <a:lumMod val="50000"/>
                </a:srgbClr>
              </a:buClr>
              <a:buSzPct val="100000"/>
              <a:buFont typeface="Wingdings"/>
              <a:buNone/>
              <a:tabLst/>
              <a:defRPr/>
            </a:pPr>
            <a:r>
              <a:rPr kumimoji="0" lang="en-US" sz="2200" b="1" i="0" u="none" strike="noStrike" kern="1200" cap="none" spc="0" normalizeH="0" baseline="0" noProof="0" dirty="0">
                <a:ln>
                  <a:noFill/>
                </a:ln>
                <a:solidFill>
                  <a:prstClr val="black"/>
                </a:solidFill>
                <a:effectLst/>
                <a:uLnTx/>
                <a:uFillTx/>
                <a:latin typeface="Cambria"/>
                <a:ea typeface="+mn-ea"/>
                <a:cs typeface="+mn-cs"/>
              </a:rPr>
              <a:t>Relationship Building</a:t>
            </a:r>
          </a:p>
          <a:p>
            <a:pPr marL="548640" marR="0" lvl="1" indent="-274320" algn="l" defTabSz="914400" rtl="0" eaLnBrk="1" fontAlgn="auto" latinLnBrk="0" hangingPunct="1">
              <a:lnSpc>
                <a:spcPct val="100000"/>
              </a:lnSpc>
              <a:spcBef>
                <a:spcPct val="20000"/>
              </a:spcBef>
              <a:spcAft>
                <a:spcPts val="0"/>
              </a:spcAft>
              <a:buClr>
                <a:srgbClr val="D9CBAB">
                  <a:lumMod val="50000"/>
                </a:srgbClr>
              </a:buClr>
              <a:buSzPct val="100000"/>
              <a:buFont typeface="Candara" panose="020E0502030303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a:ea typeface="+mn-ea"/>
                <a:cs typeface="+mn-cs"/>
              </a:rPr>
              <a:t>Deliberative strategy of inclusion and cooperation at senior level</a:t>
            </a:r>
          </a:p>
          <a:p>
            <a:pPr marL="822960" marR="0" lvl="2" indent="-228600" algn="l" defTabSz="914400" rtl="0" eaLnBrk="1" fontAlgn="auto" latinLnBrk="0" hangingPunct="1">
              <a:lnSpc>
                <a:spcPct val="100000"/>
              </a:lnSpc>
              <a:spcBef>
                <a:spcPct val="20000"/>
              </a:spcBef>
              <a:spcAft>
                <a:spcPts val="0"/>
              </a:spcAft>
              <a:buClr>
                <a:srgbClr val="D9CBAB">
                  <a:lumMod val="50000"/>
                </a:srgbClr>
              </a:buClr>
              <a:buSzPct val="100000"/>
              <a:buFont typeface="Candara" panose="020E0502030303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mbria"/>
                <a:ea typeface="+mn-ea"/>
                <a:cs typeface="+mn-cs"/>
              </a:rPr>
              <a:t>Workforce Board President and College President meet face to face at least two times per year</a:t>
            </a:r>
          </a:p>
          <a:p>
            <a:pPr marL="548640" marR="0" lvl="1" indent="-274320" algn="l" defTabSz="914400" rtl="0" eaLnBrk="1" fontAlgn="auto" latinLnBrk="0" hangingPunct="1">
              <a:lnSpc>
                <a:spcPct val="100000"/>
              </a:lnSpc>
              <a:spcBef>
                <a:spcPct val="20000"/>
              </a:spcBef>
              <a:spcAft>
                <a:spcPts val="0"/>
              </a:spcAft>
              <a:buClr>
                <a:srgbClr val="D9CBAB">
                  <a:lumMod val="50000"/>
                </a:srgbClr>
              </a:buClr>
              <a:buSzPct val="100000"/>
              <a:buFont typeface="Candara" panose="020E0502030303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a:ea typeface="+mn-ea"/>
                <a:cs typeface="+mn-cs"/>
              </a:rPr>
              <a:t>College President Serves on the </a:t>
            </a:r>
            <a:r>
              <a:rPr lang="en-US" dirty="0">
                <a:solidFill>
                  <a:prstClr val="black"/>
                </a:solidFill>
                <a:latin typeface="Cambria"/>
              </a:rPr>
              <a:t>Local </a:t>
            </a:r>
            <a:r>
              <a:rPr kumimoji="0" lang="en-US" sz="2200" b="0" i="0" u="none" strike="noStrike" kern="1200" cap="none" spc="0" normalizeH="0" baseline="0" noProof="0" dirty="0">
                <a:ln>
                  <a:noFill/>
                </a:ln>
                <a:solidFill>
                  <a:prstClr val="black"/>
                </a:solidFill>
                <a:effectLst/>
                <a:uLnTx/>
                <a:uFillTx/>
                <a:latin typeface="Cambria"/>
                <a:ea typeface="+mn-ea"/>
                <a:cs typeface="+mn-cs"/>
              </a:rPr>
              <a:t>Workforce Development</a:t>
            </a:r>
            <a:r>
              <a:rPr kumimoji="0" lang="en-US" sz="2200" b="0" i="0" u="none" strike="noStrike" kern="1200" cap="none" spc="0" normalizeH="0" noProof="0" dirty="0">
                <a:ln>
                  <a:noFill/>
                </a:ln>
                <a:solidFill>
                  <a:prstClr val="black"/>
                </a:solidFill>
                <a:effectLst/>
                <a:uLnTx/>
                <a:uFillTx/>
                <a:latin typeface="Cambria"/>
                <a:ea typeface="+mn-ea"/>
                <a:cs typeface="+mn-cs"/>
              </a:rPr>
              <a:t> Board (LWDB)</a:t>
            </a:r>
            <a:endParaRPr kumimoji="0" lang="en-US" sz="2200" b="0" i="0" u="none" strike="noStrike" kern="1200" cap="none" spc="0" normalizeH="0" baseline="0" noProof="0" dirty="0">
              <a:ln>
                <a:noFill/>
              </a:ln>
              <a:solidFill>
                <a:prstClr val="black"/>
              </a:solidFill>
              <a:effectLst/>
              <a:uLnTx/>
              <a:uFillTx/>
              <a:latin typeface="Cambria"/>
              <a:ea typeface="+mn-ea"/>
              <a:cs typeface="+mn-cs"/>
            </a:endParaRPr>
          </a:p>
          <a:p>
            <a:pPr marL="548640" marR="0" lvl="1" indent="-274320" algn="l" defTabSz="914400" rtl="0" eaLnBrk="1" fontAlgn="auto" latinLnBrk="0" hangingPunct="1">
              <a:lnSpc>
                <a:spcPct val="100000"/>
              </a:lnSpc>
              <a:spcBef>
                <a:spcPct val="20000"/>
              </a:spcBef>
              <a:spcAft>
                <a:spcPts val="0"/>
              </a:spcAft>
              <a:buClr>
                <a:srgbClr val="D9CBAB">
                  <a:lumMod val="50000"/>
                </a:srgbClr>
              </a:buClr>
              <a:buSzPct val="100000"/>
              <a:buFont typeface="Candara" panose="020E0502030303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mbria"/>
              <a:ea typeface="+mn-ea"/>
              <a:cs typeface="+mn-cs"/>
            </a:endParaRPr>
          </a:p>
          <a:p>
            <a:pPr marL="274320" marR="0" lvl="1" indent="0" algn="l" defTabSz="914400" rtl="0" eaLnBrk="1" fontAlgn="auto" latinLnBrk="0" hangingPunct="1">
              <a:lnSpc>
                <a:spcPct val="100000"/>
              </a:lnSpc>
              <a:spcBef>
                <a:spcPct val="20000"/>
              </a:spcBef>
              <a:spcAft>
                <a:spcPts val="0"/>
              </a:spcAft>
              <a:buClr>
                <a:srgbClr val="D9CBAB">
                  <a:lumMod val="50000"/>
                </a:srgbClr>
              </a:buClr>
              <a:buSzPct val="100000"/>
              <a:buFont typeface="Wingdings"/>
              <a:buNone/>
              <a:tabLst/>
              <a:defRPr/>
            </a:pPr>
            <a:r>
              <a:rPr kumimoji="0" lang="en-US" sz="2200" b="1" i="0" u="none" strike="noStrike" kern="1200" cap="none" spc="0" normalizeH="0" baseline="0" noProof="0" dirty="0">
                <a:ln>
                  <a:noFill/>
                </a:ln>
                <a:solidFill>
                  <a:prstClr val="black"/>
                </a:solidFill>
                <a:effectLst/>
                <a:uLnTx/>
                <a:uFillTx/>
                <a:latin typeface="Cambria"/>
                <a:ea typeface="+mn-ea"/>
                <a:cs typeface="+mn-cs"/>
              </a:rPr>
              <a:t>Capacity</a:t>
            </a:r>
          </a:p>
          <a:p>
            <a:pPr marL="548640" marR="0" lvl="1" indent="-274320" algn="l" defTabSz="914400" rtl="0" eaLnBrk="1" fontAlgn="auto" latinLnBrk="0" hangingPunct="1">
              <a:lnSpc>
                <a:spcPct val="100000"/>
              </a:lnSpc>
              <a:spcBef>
                <a:spcPct val="20000"/>
              </a:spcBef>
              <a:spcAft>
                <a:spcPts val="0"/>
              </a:spcAft>
              <a:buClr>
                <a:srgbClr val="D9CBAB">
                  <a:lumMod val="50000"/>
                </a:srgbClr>
              </a:buClr>
              <a:buSzPct val="100000"/>
              <a:buFont typeface="Candara" panose="020E0502030303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a:ea typeface="+mn-ea"/>
                <a:cs typeface="+mn-cs"/>
              </a:rPr>
              <a:t>College can leverage existing employer relationship established by the LWDB </a:t>
            </a:r>
          </a:p>
          <a:p>
            <a:pPr marL="548640" marR="0" lvl="1" indent="-274320" algn="l" defTabSz="914400" rtl="0" eaLnBrk="1" fontAlgn="auto" latinLnBrk="0" hangingPunct="1">
              <a:lnSpc>
                <a:spcPct val="100000"/>
              </a:lnSpc>
              <a:spcBef>
                <a:spcPct val="20000"/>
              </a:spcBef>
              <a:spcAft>
                <a:spcPts val="0"/>
              </a:spcAft>
              <a:buClr>
                <a:srgbClr val="D9CBAB">
                  <a:lumMod val="50000"/>
                </a:srgbClr>
              </a:buClr>
              <a:buSzPct val="100000"/>
              <a:buFont typeface="Candara" panose="020E0502030303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mbria"/>
                <a:ea typeface="+mn-ea"/>
                <a:cs typeface="+mn-cs"/>
              </a:rPr>
              <a:t>LWDB has existing capacity for data collection, reporting and follow-up</a:t>
            </a:r>
          </a:p>
          <a:p>
            <a:pPr marL="548640" marR="0" lvl="1" indent="-274320" algn="l" defTabSz="914400" rtl="0" eaLnBrk="1" fontAlgn="auto" latinLnBrk="0" hangingPunct="1">
              <a:lnSpc>
                <a:spcPct val="100000"/>
              </a:lnSpc>
              <a:spcBef>
                <a:spcPct val="20000"/>
              </a:spcBef>
              <a:spcAft>
                <a:spcPts val="0"/>
              </a:spcAft>
              <a:buClr>
                <a:srgbClr val="D9CBAB">
                  <a:lumMod val="50000"/>
                </a:srgbClr>
              </a:buClr>
              <a:buSzPct val="100000"/>
              <a:buFont typeface="Candara" panose="020E0502030303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mbria"/>
              <a:ea typeface="+mn-ea"/>
              <a:cs typeface="+mn-cs"/>
            </a:endParaRPr>
          </a:p>
          <a:p>
            <a:pPr marL="274320" marR="0" lvl="1" indent="0" algn="l" defTabSz="914400" rtl="0" eaLnBrk="1" fontAlgn="auto" latinLnBrk="0" hangingPunct="1">
              <a:lnSpc>
                <a:spcPct val="100000"/>
              </a:lnSpc>
              <a:spcBef>
                <a:spcPct val="20000"/>
              </a:spcBef>
              <a:spcAft>
                <a:spcPts val="0"/>
              </a:spcAft>
              <a:buClr>
                <a:srgbClr val="D9CBAB">
                  <a:lumMod val="50000"/>
                </a:srgbClr>
              </a:buClr>
              <a:buSzPct val="100000"/>
              <a:buFont typeface="Wingdings"/>
              <a:buNone/>
              <a:tabLst/>
              <a:defRPr/>
            </a:pPr>
            <a:r>
              <a:rPr kumimoji="0" lang="en-US" sz="2200" b="1" i="0" u="none" strike="noStrike" kern="1200" cap="none" spc="0" normalizeH="0" baseline="0" noProof="0" dirty="0">
                <a:ln>
                  <a:noFill/>
                </a:ln>
                <a:solidFill>
                  <a:prstClr val="black"/>
                </a:solidFill>
                <a:effectLst/>
                <a:uLnTx/>
                <a:uFillTx/>
                <a:latin typeface="Cambria"/>
                <a:ea typeface="+mn-ea"/>
                <a:cs typeface="+mn-cs"/>
              </a:rPr>
              <a:t>Improved Outcomes </a:t>
            </a:r>
          </a:p>
          <a:p>
            <a:pPr marL="594360" marR="0" lvl="2" indent="0" algn="l" defTabSz="914400" rtl="0" eaLnBrk="1" fontAlgn="auto" latinLnBrk="0" hangingPunct="1">
              <a:lnSpc>
                <a:spcPct val="100000"/>
              </a:lnSpc>
              <a:spcBef>
                <a:spcPct val="20000"/>
              </a:spcBef>
              <a:spcAft>
                <a:spcPts val="0"/>
              </a:spcAft>
              <a:buClr>
                <a:srgbClr val="D9CBAB">
                  <a:lumMod val="50000"/>
                </a:srgbClr>
              </a:buClr>
              <a:buSzPct val="100000"/>
              <a:buFont typeface="Wingdings 2"/>
              <a:buNone/>
              <a:tabLst/>
              <a:defRPr/>
            </a:pPr>
            <a:endParaRPr kumimoji="0" lang="en-US" sz="2000" b="1" i="0" u="none" strike="noStrike" kern="1200" cap="none" spc="0" normalizeH="0" baseline="0" noProof="0" dirty="0">
              <a:ln>
                <a:noFill/>
              </a:ln>
              <a:solidFill>
                <a:prstClr val="black"/>
              </a:solidFill>
              <a:effectLst/>
              <a:uLnTx/>
              <a:uFillTx/>
              <a:latin typeface="Cambria"/>
              <a:ea typeface="+mn-ea"/>
              <a:cs typeface="+mn-cs"/>
            </a:endParaRPr>
          </a:p>
          <a:p>
            <a:pPr marL="822960" marR="0" lvl="2" indent="-228600" algn="l" defTabSz="914400" rtl="0" eaLnBrk="1" fontAlgn="auto" latinLnBrk="0" hangingPunct="1">
              <a:lnSpc>
                <a:spcPct val="100000"/>
              </a:lnSpc>
              <a:spcBef>
                <a:spcPct val="20000"/>
              </a:spcBef>
              <a:spcAft>
                <a:spcPts val="0"/>
              </a:spcAft>
              <a:buClr>
                <a:srgbClr val="D9CBAB">
                  <a:lumMod val="50000"/>
                </a:srgbClr>
              </a:buClr>
              <a:buSzPct val="100000"/>
              <a:buFont typeface="Candara" panose="020E0502030303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mbria"/>
              <a:ea typeface="+mn-ea"/>
              <a:cs typeface="+mn-cs"/>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6207414"/>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26B6B91-8653-40C4-8D2A-5A9D9B9D6A77}"/>
              </a:ext>
            </a:extLst>
          </p:cNvPr>
          <p:cNvSpPr>
            <a:spLocks noGrp="1"/>
          </p:cNvSpPr>
          <p:nvPr>
            <p:ph type="sldNum" sz="quarter" idx="12"/>
          </p:nvPr>
        </p:nvSpPr>
        <p:spPr/>
        <p:txBody>
          <a:bodyPr/>
          <a:lstStyle/>
          <a:p>
            <a:fld id="{A3DDD8AA-7E51-B544-9600-158E1BE6A42C}" type="slidenum">
              <a:rPr lang="en-US" smtClean="0"/>
              <a:t>9</a:t>
            </a:fld>
            <a:endParaRPr lang="en-US"/>
          </a:p>
        </p:txBody>
      </p:sp>
    </p:spTree>
    <p:extLst>
      <p:ext uri="{BB962C8B-B14F-4D97-AF65-F5344CB8AC3E}">
        <p14:creationId xmlns:p14="http://schemas.microsoft.com/office/powerpoint/2010/main" val="435206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olling Question&amp;quot;&quot;/&gt;&lt;property id=&quot;20307&quot; value=&quot;465&quot;/&gt;&lt;/object&gt;&lt;object type=&quot;3&quot; unique_id=&quot;10004&quot;&gt;&lt;property id=&quot;20148&quot; value=&quot;5&quot;/&gt;&lt;property id=&quot;20300&quot; value=&quot;Slide 2&quot;/&gt;&lt;property id=&quot;20307&quot; value=&quot;285&quot;/&gt;&lt;/object&gt;&lt;object type=&quot;3&quot; unique_id=&quot;10005&quot;&gt;&lt;property id=&quot;20148&quot; value=&quot;5&quot;/&gt;&lt;property id=&quot;20300&quot; value=&quot;Slide 3 - &amp;quot;Moderators&amp;quot;&quot;/&gt;&lt;property id=&quot;20307&quot; value=&quot;287&quot;/&gt;&lt;/object&gt;&lt;object type=&quot;3&quot; unique_id=&quot;10006&quot;&gt;&lt;property id=&quot;20148&quot; value=&quot;5&quot;/&gt;&lt;property id=&quot;20300&quot; value=&quot;Slide 4 - &amp;quot;About this Webinar&amp;quot;&quot;/&gt;&lt;property id=&quot;20307&quot; value=&quot;322&quot;/&gt;&lt;/object&gt;&lt;object type=&quot;3&quot; unique_id=&quot;10007&quot;&gt;&lt;property id=&quot;20148&quot; value=&quot;5&quot;/&gt;&lt;property id=&quot;20300&quot; value=&quot;Slide 5&quot;/&gt;&lt;property id=&quot;20307&quot; value=&quot;446&quot;/&gt;&lt;/object&gt;&lt;object type=&quot;3&quot; unique_id=&quot;10008&quot;&gt;&lt;property id=&quot;20148&quot; value=&quot;5&quot;/&gt;&lt;property id=&quot;20300&quot; value=&quot;Slide 6 - &amp;quot;Presenters&amp;quot;&quot;/&gt;&lt;property id=&quot;20307&quot; value=&quot;329&quot;/&gt;&lt;/object&gt;&lt;object type=&quot;3&quot; unique_id=&quot;10009&quot;&gt;&lt;property id=&quot;20148&quot; value=&quot;5&quot;/&gt;&lt;property id=&quot;20300&quot; value=&quot;Slide 7&quot;/&gt;&lt;property id=&quot;20307&quot; value=&quot;484&quot;/&gt;&lt;/object&gt;&lt;object type=&quot;3&quot; unique_id=&quot;10010&quot;&gt;&lt;property id=&quot;20148&quot; value=&quot;5&quot;/&gt;&lt;property id=&quot;20300&quot; value=&quot;Slide 8 - &amp;quot;Workforce Alliance of South Central Kansas &amp;quot;&quot;/&gt;&lt;property id=&quot;20307&quot; value=&quot;483&quot;/&gt;&lt;/object&gt;&lt;object type=&quot;3&quot; unique_id=&quot;10011&quot;&gt;&lt;property id=&quot;20148&quot; value=&quot;5&quot;/&gt;&lt;property id=&quot;20300&quot; value=&quot;Slide 9&quot;/&gt;&lt;property id=&quot;20307&quot; value=&quot;478&quot;/&gt;&lt;/object&gt;&lt;object type=&quot;3&quot; unique_id=&quot;10012&quot;&gt;&lt;property id=&quot;20148&quot; value=&quot;5&quot;/&gt;&lt;property id=&quot;20300&quot; value=&quot;Slide 10 - &amp;quot;Key Outcomes&amp;quot;&quot;/&gt;&lt;property id=&quot;20307&quot; value=&quot;479&quot;/&gt;&lt;/object&gt;&lt;object type=&quot;3&quot; unique_id=&quot;10013&quot;&gt;&lt;property id=&quot;20148&quot; value=&quot;5&quot;/&gt;&lt;property id=&quot;20300&quot; value=&quot;Slide 11 - &amp;quot;Key Outcomes&amp;quot;&quot;/&gt;&lt;property id=&quot;20307&quot; value=&quot;480&quot;/&gt;&lt;/object&gt;&lt;object type=&quot;3&quot; unique_id=&quot;10014&quot;&gt;&lt;property id=&quot;20148&quot; value=&quot;5&quot;/&gt;&lt;property id=&quot;20300&quot; value=&quot;Slide 12 - &amp;quot;Questions?&amp;quot;&quot;/&gt;&lt;property id=&quot;20307&quot; value=&quot;482&quot;/&gt;&lt;/object&gt;&lt;object type=&quot;3&quot; unique_id=&quot;10015&quot;&gt;&lt;property id=&quot;20148&quot; value=&quot;5&quot;/&gt;&lt;property id=&quot;20300&quot; value=&quot;Slide 13 - &amp;quot;Missouri Workforce Partnerships&amp;quot;&quot;/&gt;&lt;property id=&quot;20307&quot; value=&quot;473&quot;/&gt;&lt;/object&gt;&lt;object type=&quot;3&quot; unique_id=&quot;10016&quot;&gt;&lt;property id=&quot;20148&quot; value=&quot;5&quot;/&gt;&lt;property id=&quot;20300&quot; value=&quot;Slide 14 - &amp;quot;Partnerships&amp;quot;&quot;/&gt;&lt;property id=&quot;20307&quot; value=&quot;474&quot;/&gt;&lt;/object&gt;&lt;object type=&quot;3&quot; unique_id=&quot;10017&quot;&gt;&lt;property id=&quot;20148&quot; value=&quot;5&quot;/&gt;&lt;property id=&quot;20300&quot; value=&quot;Slide 15 - &amp;quot;Partnerships&amp;quot;&quot;/&gt;&lt;property id=&quot;20307&quot; value=&quot;475&quot;/&gt;&lt;/object&gt;&lt;object type=&quot;3&quot; unique_id=&quot;10018&quot;&gt;&lt;property id=&quot;20148&quot; value=&quot;5&quot;/&gt;&lt;property id=&quot;20300&quot; value=&quot;Slide 16 - &amp;quot;Outcomes&amp;quot;&quot;/&gt;&lt;property id=&quot;20307&quot; value=&quot;476&quot;/&gt;&lt;/object&gt;&lt;object type=&quot;3&quot; unique_id=&quot;10019&quot;&gt;&lt;property id=&quot;20148&quot; value=&quot;5&quot;/&gt;&lt;property id=&quot;20300&quot; value=&quot;Slide 17 - &amp;quot;Questions?&amp;quot;&quot;/&gt;&lt;property id=&quot;20307&quot; value=&quot;462&quot;/&gt;&lt;/object&gt;&lt;object type=&quot;3&quot; unique_id=&quot;10020&quot;&gt;&lt;property id=&quot;20148&quot; value=&quot;5&quot;/&gt;&lt;property id=&quot;20300&quot; value=&quot;Slide 18 - &amp;quot;Western Technical College (Wisconsin)&amp;quot;&quot;/&gt;&lt;property id=&quot;20307&quot; value=&quot;469&quot;/&gt;&lt;/object&gt;&lt;object type=&quot;3&quot; unique_id=&quot;10021&quot;&gt;&lt;property id=&quot;20148&quot; value=&quot;5&quot;/&gt;&lt;property id=&quot;20300&quot; value=&quot;Slide 19&quot;/&gt;&lt;property id=&quot;20307&quot; value=&quot;470&quot;/&gt;&lt;/object&gt;&lt;object type=&quot;3&quot; unique_id=&quot;10022&quot;&gt;&lt;property id=&quot;20148&quot; value=&quot;5&quot;/&gt;&lt;property id=&quot;20300&quot; value=&quot;Slide 20&quot;/&gt;&lt;property id=&quot;20307&quot; value=&quot;471&quot;/&gt;&lt;/object&gt;&lt;object type=&quot;3&quot; unique_id=&quot;10023&quot;&gt;&lt;property id=&quot;20148&quot; value=&quot;5&quot;/&gt;&lt;property id=&quot;20300&quot; value=&quot;Slide 21&quot;/&gt;&lt;property id=&quot;20307&quot; value=&quot;472&quot;/&gt;&lt;/object&gt;&lt;object type=&quot;3&quot; unique_id=&quot;10024&quot;&gt;&lt;property id=&quot;20148&quot; value=&quot;5&quot;/&gt;&lt;property id=&quot;20300&quot; value=&quot;Slide 22 - &amp;quot;Questions?&amp;quot;&quot;/&gt;&lt;property id=&quot;20307&quot; value=&quot;481&quot;/&gt;&lt;/object&gt;&lt;object type=&quot;3&quot; unique_id=&quot;10025&quot;&gt;&lt;property id=&quot;20148&quot; value=&quot;5&quot;/&gt;&lt;property id=&quot;20300&quot; value=&quot;Slide 23&quot;/&gt;&lt;property id=&quot;20307&quot; value=&quot;389&quot;/&gt;&lt;/object&gt;&lt;object type=&quot;3&quot; unique_id=&quot;10026&quot;&gt;&lt;property id=&quot;20148&quot; value=&quot;5&quot;/&gt;&lt;property id=&quot;20300&quot; value=&quot;Slide 24 - &amp;quot;Thank you!&amp;quot;&quot;/&gt;&lt;property id=&quot;20307&quot; value=&quot;458&quot;/&gt;&lt;/object&gt;&lt;/object&gt;&lt;object type=&quot;8&quot; unique_id=&quot;1005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Custom 1">
      <a:dk1>
        <a:srgbClr val="595959"/>
      </a:dk1>
      <a:lt1>
        <a:sysClr val="window" lastClr="FFFFFF"/>
      </a:lt1>
      <a:dk2>
        <a:srgbClr val="595959"/>
      </a:dk2>
      <a:lt2>
        <a:srgbClr val="8AD4DF"/>
      </a:lt2>
      <a:accent1>
        <a:srgbClr val="4FB3CE"/>
      </a:accent1>
      <a:accent2>
        <a:srgbClr val="E36F1E"/>
      </a:accent2>
      <a:accent3>
        <a:srgbClr val="A5A5A5"/>
      </a:accent3>
      <a:accent4>
        <a:srgbClr val="FBB034"/>
      </a:accent4>
      <a:accent5>
        <a:srgbClr val="C1D82F"/>
      </a:accent5>
      <a:accent6>
        <a:srgbClr val="6CB33F"/>
      </a:accent6>
      <a:hlink>
        <a:srgbClr val="0563C1"/>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resentation [Read-Only]" id="{EA9CECA6-1A0A-4909-89A3-61D3A0FA696F}" vid="{7C1B9F04-A9FE-4428-891D-A388DBC6E968}"/>
    </a:ext>
  </a:extLst>
</a:theme>
</file>

<file path=ppt/theme/theme4.xml><?xml version="1.0" encoding="utf-8"?>
<a:theme xmlns:a="http://schemas.openxmlformats.org/drawingml/2006/main" name="Civic">
  <a:themeElements>
    <a:clrScheme name="Custom 9">
      <a:dk1>
        <a:sysClr val="windowText" lastClr="000000"/>
      </a:dk1>
      <a:lt1>
        <a:sysClr val="window" lastClr="FFFFFF"/>
      </a:lt1>
      <a:dk2>
        <a:srgbClr val="3F3F3F"/>
      </a:dk2>
      <a:lt2>
        <a:srgbClr val="E7DEC9"/>
      </a:lt2>
      <a:accent1>
        <a:srgbClr val="D9CBAB"/>
      </a:accent1>
      <a:accent2>
        <a:srgbClr val="000099"/>
      </a:accent2>
      <a:accent3>
        <a:srgbClr val="C32D2E"/>
      </a:accent3>
      <a:accent4>
        <a:srgbClr val="84AA33"/>
      </a:accent4>
      <a:accent5>
        <a:srgbClr val="3F3F3F"/>
      </a:accent5>
      <a:accent6>
        <a:srgbClr val="475A8D"/>
      </a:accent6>
      <a:hlink>
        <a:srgbClr val="000099"/>
      </a:hlink>
      <a:folHlink>
        <a:srgbClr val="AA8A1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4455</TotalTime>
  <Words>1047</Words>
  <Application>Microsoft Office PowerPoint</Application>
  <PresentationFormat>On-screen Show (4:3)</PresentationFormat>
  <Paragraphs>204</Paragraphs>
  <Slides>24</Slides>
  <Notes>11</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39" baseType="lpstr">
      <vt:lpstr>Arial</vt:lpstr>
      <vt:lpstr>Calibri</vt:lpstr>
      <vt:lpstr>Calibri Light</vt:lpstr>
      <vt:lpstr>Cambria</vt:lpstr>
      <vt:lpstr>Candara</vt:lpstr>
      <vt:lpstr>Century Gothic</vt:lpstr>
      <vt:lpstr>News Gothic MT</vt:lpstr>
      <vt:lpstr>Times New Roman</vt:lpstr>
      <vt:lpstr>Wingdings</vt:lpstr>
      <vt:lpstr>Wingdings 2</vt:lpstr>
      <vt:lpstr>Breeze</vt:lpstr>
      <vt:lpstr>Retrospect</vt:lpstr>
      <vt:lpstr>Office Theme</vt:lpstr>
      <vt:lpstr>Civic</vt:lpstr>
      <vt:lpstr>Picture</vt:lpstr>
      <vt:lpstr>Polling Question</vt:lpstr>
      <vt:lpstr>PowerPoint Presentation</vt:lpstr>
      <vt:lpstr>Moderators</vt:lpstr>
      <vt:lpstr>About this Webinar</vt:lpstr>
      <vt:lpstr>PowerPoint Presentation</vt:lpstr>
      <vt:lpstr>Presenters</vt:lpstr>
      <vt:lpstr>PowerPoint Presentation</vt:lpstr>
      <vt:lpstr>Workforce Alliance of South Central Kansas </vt:lpstr>
      <vt:lpstr>PowerPoint Presentation</vt:lpstr>
      <vt:lpstr>Key Outcomes</vt:lpstr>
      <vt:lpstr>Key Outcomes</vt:lpstr>
      <vt:lpstr>Questions?</vt:lpstr>
      <vt:lpstr>Missouri Workforce Partnerships</vt:lpstr>
      <vt:lpstr>Partnerships</vt:lpstr>
      <vt:lpstr>Partnerships</vt:lpstr>
      <vt:lpstr>Outcomes</vt:lpstr>
      <vt:lpstr>Questions?</vt:lpstr>
      <vt:lpstr>Western Technical College (Wisconsin)</vt:lpstr>
      <vt:lpstr>PowerPoint Presentation</vt:lpstr>
      <vt:lpstr>PowerPoint Presentation</vt:lpstr>
      <vt:lpstr>PowerPoint Presentation</vt:lpstr>
      <vt:lpstr>Questions?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and Andy Fieth</dc:creator>
  <cp:lastModifiedBy>Patty Kosowsky</cp:lastModifiedBy>
  <cp:revision>429</cp:revision>
  <dcterms:created xsi:type="dcterms:W3CDTF">2017-08-28T16:24:28Z</dcterms:created>
  <dcterms:modified xsi:type="dcterms:W3CDTF">2018-06-05T16:35:13Z</dcterms:modified>
</cp:coreProperties>
</file>