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994" r:id="rId5"/>
  </p:sldMasterIdLst>
  <p:notesMasterIdLst>
    <p:notesMasterId r:id="rId61"/>
  </p:notesMasterIdLst>
  <p:handoutMasterIdLst>
    <p:handoutMasterId r:id="rId62"/>
  </p:handoutMasterIdLst>
  <p:sldIdLst>
    <p:sldId id="461" r:id="rId6"/>
    <p:sldId id="602" r:id="rId7"/>
    <p:sldId id="603" r:id="rId8"/>
    <p:sldId id="462" r:id="rId9"/>
    <p:sldId id="591" r:id="rId10"/>
    <p:sldId id="606" r:id="rId11"/>
    <p:sldId id="607" r:id="rId12"/>
    <p:sldId id="608" r:id="rId13"/>
    <p:sldId id="609" r:id="rId14"/>
    <p:sldId id="610" r:id="rId15"/>
    <p:sldId id="611" r:id="rId16"/>
    <p:sldId id="592" r:id="rId17"/>
    <p:sldId id="612" r:id="rId18"/>
    <p:sldId id="654" r:id="rId19"/>
    <p:sldId id="613" r:id="rId20"/>
    <p:sldId id="614" r:id="rId21"/>
    <p:sldId id="615" r:id="rId22"/>
    <p:sldId id="564" r:id="rId23"/>
    <p:sldId id="616" r:id="rId24"/>
    <p:sldId id="617" r:id="rId25"/>
    <p:sldId id="620" r:id="rId26"/>
    <p:sldId id="618" r:id="rId27"/>
    <p:sldId id="619" r:id="rId28"/>
    <p:sldId id="621" r:id="rId29"/>
    <p:sldId id="625" r:id="rId30"/>
    <p:sldId id="626" r:id="rId31"/>
    <p:sldId id="627" r:id="rId32"/>
    <p:sldId id="628" r:id="rId33"/>
    <p:sldId id="629" r:id="rId34"/>
    <p:sldId id="630" r:id="rId35"/>
    <p:sldId id="657" r:id="rId36"/>
    <p:sldId id="634" r:id="rId37"/>
    <p:sldId id="633" r:id="rId38"/>
    <p:sldId id="632" r:id="rId39"/>
    <p:sldId id="631" r:id="rId40"/>
    <p:sldId id="635" r:id="rId41"/>
    <p:sldId id="636" r:id="rId42"/>
    <p:sldId id="637" r:id="rId43"/>
    <p:sldId id="638" r:id="rId44"/>
    <p:sldId id="656" r:id="rId45"/>
    <p:sldId id="639" r:id="rId46"/>
    <p:sldId id="642" r:id="rId47"/>
    <p:sldId id="622" r:id="rId48"/>
    <p:sldId id="643" r:id="rId49"/>
    <p:sldId id="644" r:id="rId50"/>
    <p:sldId id="645" r:id="rId51"/>
    <p:sldId id="646" r:id="rId52"/>
    <p:sldId id="257" r:id="rId53"/>
    <p:sldId id="258" r:id="rId54"/>
    <p:sldId id="259" r:id="rId55"/>
    <p:sldId id="260" r:id="rId56"/>
    <p:sldId id="261" r:id="rId57"/>
    <p:sldId id="262" r:id="rId58"/>
    <p:sldId id="653" r:id="rId59"/>
    <p:sldId id="490" r:id="rId60"/>
  </p:sldIdLst>
  <p:sldSz cx="9144000" cy="6858000" type="screen4x3"/>
  <p:notesSz cx="7102475" cy="9388475"/>
  <p:custDataLst>
    <p:tags r:id="rId63"/>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521415D9-36F7-43E2-AB2F-B90AF26B5E84}">
      <p14:sectionLst xmlns:p14="http://schemas.microsoft.com/office/powerpoint/2010/main">
        <p14:section name="Default Section" id="{BBE89B92-EA72-874E-8727-D71C911F57A4}">
          <p14:sldIdLst>
            <p14:sldId id="461"/>
            <p14:sldId id="602"/>
            <p14:sldId id="603"/>
            <p14:sldId id="462"/>
            <p14:sldId id="591"/>
            <p14:sldId id="606"/>
            <p14:sldId id="607"/>
            <p14:sldId id="608"/>
            <p14:sldId id="609"/>
            <p14:sldId id="610"/>
            <p14:sldId id="611"/>
            <p14:sldId id="592"/>
            <p14:sldId id="612"/>
            <p14:sldId id="654"/>
            <p14:sldId id="613"/>
            <p14:sldId id="614"/>
            <p14:sldId id="615"/>
            <p14:sldId id="564"/>
            <p14:sldId id="616"/>
            <p14:sldId id="617"/>
            <p14:sldId id="620"/>
            <p14:sldId id="618"/>
            <p14:sldId id="619"/>
            <p14:sldId id="621"/>
            <p14:sldId id="625"/>
            <p14:sldId id="626"/>
            <p14:sldId id="627"/>
            <p14:sldId id="628"/>
            <p14:sldId id="629"/>
            <p14:sldId id="630"/>
            <p14:sldId id="657"/>
            <p14:sldId id="634"/>
            <p14:sldId id="633"/>
            <p14:sldId id="632"/>
            <p14:sldId id="631"/>
            <p14:sldId id="635"/>
            <p14:sldId id="636"/>
            <p14:sldId id="637"/>
            <p14:sldId id="638"/>
            <p14:sldId id="656"/>
            <p14:sldId id="639"/>
            <p14:sldId id="642"/>
            <p14:sldId id="622"/>
            <p14:sldId id="643"/>
            <p14:sldId id="644"/>
            <p14:sldId id="645"/>
            <p14:sldId id="646"/>
            <p14:sldId id="257"/>
            <p14:sldId id="258"/>
            <p14:sldId id="259"/>
            <p14:sldId id="260"/>
            <p14:sldId id="261"/>
            <p14:sldId id="262"/>
            <p14:sldId id="653"/>
            <p14:sldId id="490"/>
          </p14:sldIdLst>
        </p14:section>
      </p14:sectionLst>
    </p:ext>
    <p:ext uri="{EFAFB233-063F-42B5-8137-9DF3F51BA10A}">
      <p15:sldGuideLst xmlns:p15="http://schemas.microsoft.com/office/powerpoint/2012/main">
        <p15:guide id="1" orient="horz" pos="4272">
          <p15:clr>
            <a:srgbClr val="A4A3A4"/>
          </p15:clr>
        </p15:guide>
        <p15:guide id="2" orient="horz" pos="2112">
          <p15:clr>
            <a:srgbClr val="A4A3A4"/>
          </p15:clr>
        </p15:guide>
        <p15:guide id="3" orient="horz" pos="323">
          <p15:clr>
            <a:srgbClr val="A4A3A4"/>
          </p15:clr>
        </p15:guide>
        <p15:guide id="4"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Landesman" initials="AL" lastIdx="9" clrIdx="0"/>
  <p:cmAuthor id="1" name="Matt Musante" initials="M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234"/>
    <a:srgbClr val="595959"/>
    <a:srgbClr val="686868"/>
    <a:srgbClr val="5482AB"/>
    <a:srgbClr val="69BE28"/>
    <a:srgbClr val="E38511"/>
    <a:srgbClr val="DF660B"/>
    <a:srgbClr val="F4791B"/>
    <a:srgbClr val="114766"/>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2288" autoAdjust="0"/>
  </p:normalViewPr>
  <p:slideViewPr>
    <p:cSldViewPr snapToGrid="0">
      <p:cViewPr varScale="1">
        <p:scale>
          <a:sx n="70" d="100"/>
          <a:sy n="70" d="100"/>
        </p:scale>
        <p:origin x="1740" y="66"/>
      </p:cViewPr>
      <p:guideLst>
        <p:guide orient="horz" pos="4272"/>
        <p:guide orient="horz" pos="2112"/>
        <p:guide orient="horz" pos="323"/>
        <p:guide pos="2880"/>
      </p:guideLst>
    </p:cSldViewPr>
  </p:slideViewPr>
  <p:outlineViewPr>
    <p:cViewPr>
      <p:scale>
        <a:sx n="33" d="100"/>
        <a:sy n="33" d="100"/>
      </p:scale>
      <p:origin x="0" y="-16656"/>
    </p:cViewPr>
  </p:outlineViewPr>
  <p:notesTextViewPr>
    <p:cViewPr>
      <p:scale>
        <a:sx n="1" d="1"/>
        <a:sy n="1" d="1"/>
      </p:scale>
      <p:origin x="0" y="0"/>
    </p:cViewPr>
  </p:notesTextViewPr>
  <p:sorterViewPr>
    <p:cViewPr>
      <p:scale>
        <a:sx n="55" d="100"/>
        <a:sy n="55" d="100"/>
      </p:scale>
      <p:origin x="0" y="0"/>
    </p:cViewPr>
  </p:sorterViewPr>
  <p:notesViewPr>
    <p:cSldViewPr snapToGrid="0">
      <p:cViewPr varScale="1">
        <p:scale>
          <a:sx n="64" d="100"/>
          <a:sy n="64" d="100"/>
        </p:scale>
        <p:origin x="3144" y="72"/>
      </p:cViewPr>
      <p:guideLst>
        <p:guide orient="horz" pos="2880"/>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6A8F4-7779-46D5-89F2-4C5252B4BC68}"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91ABE6B8-068E-404E-B991-A551DDA96021}">
      <dgm:prSet phldrT="[Text]"/>
      <dgm:spPr/>
      <dgm:t>
        <a:bodyPr/>
        <a:lstStyle/>
        <a:p>
          <a:r>
            <a:rPr lang="en-US" dirty="0"/>
            <a:t>Career Center of Lowell (MA)</a:t>
          </a:r>
        </a:p>
      </dgm:t>
    </dgm:pt>
    <dgm:pt modelId="{39C6D082-F0B1-4B0D-93CD-3A8307DB4467}" type="parTrans" cxnId="{C008E7CD-031B-4C04-92C2-0F844CBC2668}">
      <dgm:prSet/>
      <dgm:spPr/>
      <dgm:t>
        <a:bodyPr/>
        <a:lstStyle/>
        <a:p>
          <a:endParaRPr lang="en-US"/>
        </a:p>
      </dgm:t>
    </dgm:pt>
    <dgm:pt modelId="{F05F4463-8E09-4148-9BFC-7347FAF1A917}" type="sibTrans" cxnId="{C008E7CD-031B-4C04-92C2-0F844CBC2668}">
      <dgm:prSet/>
      <dgm:spPr/>
      <dgm:t>
        <a:bodyPr/>
        <a:lstStyle/>
        <a:p>
          <a:endParaRPr lang="en-US"/>
        </a:p>
      </dgm:t>
    </dgm:pt>
    <dgm:pt modelId="{ECE4B833-AB0F-49C8-A4F2-4687536883D2}">
      <dgm:prSet phldrT="[Text]"/>
      <dgm:spPr/>
      <dgm:t>
        <a:bodyPr/>
        <a:lstStyle/>
        <a:p>
          <a:r>
            <a:rPr lang="en-US" dirty="0"/>
            <a:t>Westmoreland-Fayette Workforce Investment Board (PA)</a:t>
          </a:r>
        </a:p>
      </dgm:t>
    </dgm:pt>
    <dgm:pt modelId="{3F097D59-6E99-4764-BA01-8760223F840D}" type="parTrans" cxnId="{171AD79C-393E-44B9-AFAB-35F351FDD017}">
      <dgm:prSet/>
      <dgm:spPr/>
      <dgm:t>
        <a:bodyPr/>
        <a:lstStyle/>
        <a:p>
          <a:endParaRPr lang="en-US"/>
        </a:p>
      </dgm:t>
    </dgm:pt>
    <dgm:pt modelId="{69DBA248-BF7E-4FE9-B2F7-899920DDA1D7}" type="sibTrans" cxnId="{171AD79C-393E-44B9-AFAB-35F351FDD017}">
      <dgm:prSet/>
      <dgm:spPr/>
      <dgm:t>
        <a:bodyPr/>
        <a:lstStyle/>
        <a:p>
          <a:endParaRPr lang="en-US"/>
        </a:p>
      </dgm:t>
    </dgm:pt>
    <dgm:pt modelId="{882B2D09-C87A-47E1-B880-434E28827443}">
      <dgm:prSet phldrT="[Text]"/>
      <dgm:spPr/>
      <dgm:t>
        <a:bodyPr/>
        <a:lstStyle/>
        <a:p>
          <a:r>
            <a:rPr lang="en-US" dirty="0"/>
            <a:t>S. Central TN Workforce Alliance (TN)</a:t>
          </a:r>
        </a:p>
      </dgm:t>
    </dgm:pt>
    <dgm:pt modelId="{F7CAC4A1-B128-48F4-AF07-DC1F61ECD543}" type="parTrans" cxnId="{2B88502E-4834-4606-8405-A0EA8949D096}">
      <dgm:prSet/>
      <dgm:spPr/>
      <dgm:t>
        <a:bodyPr/>
        <a:lstStyle/>
        <a:p>
          <a:endParaRPr lang="en-US"/>
        </a:p>
      </dgm:t>
    </dgm:pt>
    <dgm:pt modelId="{E3D4DB40-9329-4DD9-A818-311E3416D443}" type="sibTrans" cxnId="{2B88502E-4834-4606-8405-A0EA8949D096}">
      <dgm:prSet/>
      <dgm:spPr/>
      <dgm:t>
        <a:bodyPr/>
        <a:lstStyle/>
        <a:p>
          <a:endParaRPr lang="en-US"/>
        </a:p>
      </dgm:t>
    </dgm:pt>
    <dgm:pt modelId="{FE345C3C-665E-4596-8D09-51F8678F55D0}">
      <dgm:prSet phldrT="[Text]"/>
      <dgm:spPr/>
      <dgm:t>
        <a:bodyPr/>
        <a:lstStyle/>
        <a:p>
          <a:r>
            <a:rPr lang="en-US" dirty="0"/>
            <a:t>Central Oklahoma (OK)</a:t>
          </a:r>
        </a:p>
      </dgm:t>
    </dgm:pt>
    <dgm:pt modelId="{97F94581-1B4A-4250-AABE-E5457D912E24}" type="parTrans" cxnId="{F2994DE7-839E-4399-B983-89B26AEA8902}">
      <dgm:prSet/>
      <dgm:spPr/>
      <dgm:t>
        <a:bodyPr/>
        <a:lstStyle/>
        <a:p>
          <a:endParaRPr lang="en-US"/>
        </a:p>
      </dgm:t>
    </dgm:pt>
    <dgm:pt modelId="{2F4F3FAE-C40A-43EF-8CCC-AC5531E2256C}" type="sibTrans" cxnId="{F2994DE7-839E-4399-B983-89B26AEA8902}">
      <dgm:prSet/>
      <dgm:spPr/>
      <dgm:t>
        <a:bodyPr/>
        <a:lstStyle/>
        <a:p>
          <a:endParaRPr lang="en-US"/>
        </a:p>
      </dgm:t>
    </dgm:pt>
    <dgm:pt modelId="{084C55E0-7C46-4F16-9CAD-E7CA295A52F5}">
      <dgm:prSet phldrT="[Text]"/>
      <dgm:spPr/>
      <dgm:t>
        <a:bodyPr/>
        <a:lstStyle/>
        <a:p>
          <a:r>
            <a:rPr lang="en-US" dirty="0"/>
            <a:t>South Dakota (SD)</a:t>
          </a:r>
        </a:p>
      </dgm:t>
    </dgm:pt>
    <dgm:pt modelId="{AD39480A-A3A9-4843-B27A-54D475C28727}" type="parTrans" cxnId="{1EE1D6FF-C608-49E3-BC62-CC4BA3ECE587}">
      <dgm:prSet/>
      <dgm:spPr/>
      <dgm:t>
        <a:bodyPr/>
        <a:lstStyle/>
        <a:p>
          <a:endParaRPr lang="en-US"/>
        </a:p>
      </dgm:t>
    </dgm:pt>
    <dgm:pt modelId="{F6D3FE8F-BF8F-4B47-9D0E-4E4A1ACC832F}" type="sibTrans" cxnId="{1EE1D6FF-C608-49E3-BC62-CC4BA3ECE587}">
      <dgm:prSet/>
      <dgm:spPr/>
      <dgm:t>
        <a:bodyPr/>
        <a:lstStyle/>
        <a:p>
          <a:endParaRPr lang="en-US"/>
        </a:p>
      </dgm:t>
    </dgm:pt>
    <dgm:pt modelId="{C8268AB7-C0C0-498E-A750-097A9BEC9F6E}">
      <dgm:prSet phldrT="[Text]"/>
      <dgm:spPr/>
      <dgm:t>
        <a:bodyPr/>
        <a:lstStyle/>
        <a:p>
          <a:r>
            <a:rPr lang="en-US" dirty="0"/>
            <a:t>City of Brooklyn Park (MN)</a:t>
          </a:r>
        </a:p>
      </dgm:t>
    </dgm:pt>
    <dgm:pt modelId="{BA5B2A89-17D5-42C1-9423-87245CFB8EF2}" type="parTrans" cxnId="{29AF906D-AD07-46E3-B6B1-44B218EA6C58}">
      <dgm:prSet/>
      <dgm:spPr/>
      <dgm:t>
        <a:bodyPr/>
        <a:lstStyle/>
        <a:p>
          <a:endParaRPr lang="en-US"/>
        </a:p>
      </dgm:t>
    </dgm:pt>
    <dgm:pt modelId="{4CA892E4-A385-44FD-B2C7-34E4F40EECFD}" type="sibTrans" cxnId="{29AF906D-AD07-46E3-B6B1-44B218EA6C58}">
      <dgm:prSet/>
      <dgm:spPr/>
      <dgm:t>
        <a:bodyPr/>
        <a:lstStyle/>
        <a:p>
          <a:endParaRPr lang="en-US"/>
        </a:p>
      </dgm:t>
    </dgm:pt>
    <dgm:pt modelId="{852AE1D7-1866-4CD9-B104-DAEE68181D37}">
      <dgm:prSet phldrT="[Text]"/>
      <dgm:spPr/>
      <dgm:t>
        <a:bodyPr/>
        <a:lstStyle/>
        <a:p>
          <a:r>
            <a:rPr lang="en-US" dirty="0"/>
            <a:t>Ashtabula County/Youth Opportunities Program (OH)</a:t>
          </a:r>
        </a:p>
      </dgm:t>
    </dgm:pt>
    <dgm:pt modelId="{35EC2A24-9A53-4D9A-9681-63EBBFF17A9F}" type="parTrans" cxnId="{A72444F7-76E9-477D-A6CA-1FD9446026E3}">
      <dgm:prSet/>
      <dgm:spPr/>
      <dgm:t>
        <a:bodyPr/>
        <a:lstStyle/>
        <a:p>
          <a:endParaRPr lang="en-US"/>
        </a:p>
      </dgm:t>
    </dgm:pt>
    <dgm:pt modelId="{DF1D7C64-FCAD-4040-950B-DAE60DB5FFA9}" type="sibTrans" cxnId="{A72444F7-76E9-477D-A6CA-1FD9446026E3}">
      <dgm:prSet/>
      <dgm:spPr/>
      <dgm:t>
        <a:bodyPr/>
        <a:lstStyle/>
        <a:p>
          <a:endParaRPr lang="en-US"/>
        </a:p>
      </dgm:t>
    </dgm:pt>
    <dgm:pt modelId="{66C0AB09-8525-4DDD-9097-69D197C09575}">
      <dgm:prSet phldrT="[Text]"/>
      <dgm:spPr/>
      <dgm:t>
        <a:bodyPr/>
        <a:lstStyle/>
        <a:p>
          <a:r>
            <a:rPr lang="en-US" dirty="0"/>
            <a:t>Orange County Development Board (CA)</a:t>
          </a:r>
        </a:p>
      </dgm:t>
    </dgm:pt>
    <dgm:pt modelId="{A84E0A31-4EC9-4531-A6AB-76ADE3AF555A}" type="parTrans" cxnId="{9F199BE4-5D1D-4809-9BBD-B566F2EAA2C5}">
      <dgm:prSet/>
      <dgm:spPr/>
      <dgm:t>
        <a:bodyPr/>
        <a:lstStyle/>
        <a:p>
          <a:endParaRPr lang="en-US"/>
        </a:p>
      </dgm:t>
    </dgm:pt>
    <dgm:pt modelId="{8C92BBCF-C461-4FDF-A5BA-3EBB151C2973}" type="sibTrans" cxnId="{9F199BE4-5D1D-4809-9BBD-B566F2EAA2C5}">
      <dgm:prSet/>
      <dgm:spPr/>
      <dgm:t>
        <a:bodyPr/>
        <a:lstStyle/>
        <a:p>
          <a:endParaRPr lang="en-US"/>
        </a:p>
      </dgm:t>
    </dgm:pt>
    <dgm:pt modelId="{7E1DFA25-E471-4EF8-BD95-1EEA78257AA8}" type="pres">
      <dgm:prSet presAssocID="{A236A8F4-7779-46D5-89F2-4C5252B4BC68}" presName="diagram" presStyleCnt="0">
        <dgm:presLayoutVars>
          <dgm:dir/>
          <dgm:resizeHandles val="exact"/>
        </dgm:presLayoutVars>
      </dgm:prSet>
      <dgm:spPr/>
    </dgm:pt>
    <dgm:pt modelId="{5183F6D7-B70B-4979-8643-EF5D78A0D6AA}" type="pres">
      <dgm:prSet presAssocID="{91ABE6B8-068E-404E-B991-A551DDA96021}" presName="node" presStyleLbl="node1" presStyleIdx="0" presStyleCnt="8">
        <dgm:presLayoutVars>
          <dgm:bulletEnabled val="1"/>
        </dgm:presLayoutVars>
      </dgm:prSet>
      <dgm:spPr/>
    </dgm:pt>
    <dgm:pt modelId="{22A7ADCD-C7FD-4280-A301-CD9339336E6A}" type="pres">
      <dgm:prSet presAssocID="{F05F4463-8E09-4148-9BFC-7347FAF1A917}" presName="sibTrans" presStyleCnt="0"/>
      <dgm:spPr/>
    </dgm:pt>
    <dgm:pt modelId="{0B27E51A-5766-4D23-9040-3A0620E00337}" type="pres">
      <dgm:prSet presAssocID="{ECE4B833-AB0F-49C8-A4F2-4687536883D2}" presName="node" presStyleLbl="node1" presStyleIdx="1" presStyleCnt="8">
        <dgm:presLayoutVars>
          <dgm:bulletEnabled val="1"/>
        </dgm:presLayoutVars>
      </dgm:prSet>
      <dgm:spPr/>
    </dgm:pt>
    <dgm:pt modelId="{3B4BA865-6815-48A6-B921-D55AE48F626B}" type="pres">
      <dgm:prSet presAssocID="{69DBA248-BF7E-4FE9-B2F7-899920DDA1D7}" presName="sibTrans" presStyleCnt="0"/>
      <dgm:spPr/>
    </dgm:pt>
    <dgm:pt modelId="{FB8F0B81-EB7B-4BBF-AB04-C42F3BCC2B7A}" type="pres">
      <dgm:prSet presAssocID="{882B2D09-C87A-47E1-B880-434E28827443}" presName="node" presStyleLbl="node1" presStyleIdx="2" presStyleCnt="8">
        <dgm:presLayoutVars>
          <dgm:bulletEnabled val="1"/>
        </dgm:presLayoutVars>
      </dgm:prSet>
      <dgm:spPr/>
    </dgm:pt>
    <dgm:pt modelId="{D0173607-757B-4A11-A3B1-58F80A7466A7}" type="pres">
      <dgm:prSet presAssocID="{E3D4DB40-9329-4DD9-A818-311E3416D443}" presName="sibTrans" presStyleCnt="0"/>
      <dgm:spPr/>
    </dgm:pt>
    <dgm:pt modelId="{AA887EDD-C3E4-4181-B1F8-C06BDF24AF23}" type="pres">
      <dgm:prSet presAssocID="{FE345C3C-665E-4596-8D09-51F8678F55D0}" presName="node" presStyleLbl="node1" presStyleIdx="3" presStyleCnt="8">
        <dgm:presLayoutVars>
          <dgm:bulletEnabled val="1"/>
        </dgm:presLayoutVars>
      </dgm:prSet>
      <dgm:spPr/>
    </dgm:pt>
    <dgm:pt modelId="{FC1CF7B2-9B19-407F-A935-37920445385A}" type="pres">
      <dgm:prSet presAssocID="{2F4F3FAE-C40A-43EF-8CCC-AC5531E2256C}" presName="sibTrans" presStyleCnt="0"/>
      <dgm:spPr/>
    </dgm:pt>
    <dgm:pt modelId="{B015213B-5DE3-46AD-9471-3DD46FB72D4A}" type="pres">
      <dgm:prSet presAssocID="{084C55E0-7C46-4F16-9CAD-E7CA295A52F5}" presName="node" presStyleLbl="node1" presStyleIdx="4" presStyleCnt="8">
        <dgm:presLayoutVars>
          <dgm:bulletEnabled val="1"/>
        </dgm:presLayoutVars>
      </dgm:prSet>
      <dgm:spPr/>
    </dgm:pt>
    <dgm:pt modelId="{091361FF-4A9C-4E33-BEB0-179ADE8988A5}" type="pres">
      <dgm:prSet presAssocID="{F6D3FE8F-BF8F-4B47-9D0E-4E4A1ACC832F}" presName="sibTrans" presStyleCnt="0"/>
      <dgm:spPr/>
    </dgm:pt>
    <dgm:pt modelId="{EB43B6EC-8311-42CB-927A-EF60BACB5D4E}" type="pres">
      <dgm:prSet presAssocID="{C8268AB7-C0C0-498E-A750-097A9BEC9F6E}" presName="node" presStyleLbl="node1" presStyleIdx="5" presStyleCnt="8">
        <dgm:presLayoutVars>
          <dgm:bulletEnabled val="1"/>
        </dgm:presLayoutVars>
      </dgm:prSet>
      <dgm:spPr/>
    </dgm:pt>
    <dgm:pt modelId="{F9CD015D-7563-4421-9B3A-8F84979D8F7B}" type="pres">
      <dgm:prSet presAssocID="{4CA892E4-A385-44FD-B2C7-34E4F40EECFD}" presName="sibTrans" presStyleCnt="0"/>
      <dgm:spPr/>
    </dgm:pt>
    <dgm:pt modelId="{84F96DF9-3F86-46BD-A13F-CBE21F03E3A6}" type="pres">
      <dgm:prSet presAssocID="{852AE1D7-1866-4CD9-B104-DAEE68181D37}" presName="node" presStyleLbl="node1" presStyleIdx="6" presStyleCnt="8">
        <dgm:presLayoutVars>
          <dgm:bulletEnabled val="1"/>
        </dgm:presLayoutVars>
      </dgm:prSet>
      <dgm:spPr/>
    </dgm:pt>
    <dgm:pt modelId="{C6204014-8658-4FF6-B573-18EC313944D2}" type="pres">
      <dgm:prSet presAssocID="{DF1D7C64-FCAD-4040-950B-DAE60DB5FFA9}" presName="sibTrans" presStyleCnt="0"/>
      <dgm:spPr/>
    </dgm:pt>
    <dgm:pt modelId="{97EAB008-06BB-4308-8EF6-DD512E5FB79F}" type="pres">
      <dgm:prSet presAssocID="{66C0AB09-8525-4DDD-9097-69D197C09575}" presName="node" presStyleLbl="node1" presStyleIdx="7" presStyleCnt="8">
        <dgm:presLayoutVars>
          <dgm:bulletEnabled val="1"/>
        </dgm:presLayoutVars>
      </dgm:prSet>
      <dgm:spPr/>
    </dgm:pt>
  </dgm:ptLst>
  <dgm:cxnLst>
    <dgm:cxn modelId="{6B21B527-8EF4-4224-9793-7E5639C016A5}" type="presOf" srcId="{882B2D09-C87A-47E1-B880-434E28827443}" destId="{FB8F0B81-EB7B-4BBF-AB04-C42F3BCC2B7A}" srcOrd="0" destOrd="0" presId="urn:microsoft.com/office/officeart/2005/8/layout/default"/>
    <dgm:cxn modelId="{2B88502E-4834-4606-8405-A0EA8949D096}" srcId="{A236A8F4-7779-46D5-89F2-4C5252B4BC68}" destId="{882B2D09-C87A-47E1-B880-434E28827443}" srcOrd="2" destOrd="0" parTransId="{F7CAC4A1-B128-48F4-AF07-DC1F61ECD543}" sibTransId="{E3D4DB40-9329-4DD9-A818-311E3416D443}"/>
    <dgm:cxn modelId="{526C1C66-1AD4-4411-AE77-9DC9DABA609C}" type="presOf" srcId="{66C0AB09-8525-4DDD-9097-69D197C09575}" destId="{97EAB008-06BB-4308-8EF6-DD512E5FB79F}" srcOrd="0" destOrd="0" presId="urn:microsoft.com/office/officeart/2005/8/layout/default"/>
    <dgm:cxn modelId="{29AF906D-AD07-46E3-B6B1-44B218EA6C58}" srcId="{A236A8F4-7779-46D5-89F2-4C5252B4BC68}" destId="{C8268AB7-C0C0-498E-A750-097A9BEC9F6E}" srcOrd="5" destOrd="0" parTransId="{BA5B2A89-17D5-42C1-9423-87245CFB8EF2}" sibTransId="{4CA892E4-A385-44FD-B2C7-34E4F40EECFD}"/>
    <dgm:cxn modelId="{5D84C34F-9FC2-4D5C-B11B-E203CC796EAB}" type="presOf" srcId="{91ABE6B8-068E-404E-B991-A551DDA96021}" destId="{5183F6D7-B70B-4979-8643-EF5D78A0D6AA}" srcOrd="0" destOrd="0" presId="urn:microsoft.com/office/officeart/2005/8/layout/default"/>
    <dgm:cxn modelId="{3FF46C51-6874-42EC-88BF-4DB437B36692}" type="presOf" srcId="{FE345C3C-665E-4596-8D09-51F8678F55D0}" destId="{AA887EDD-C3E4-4181-B1F8-C06BDF24AF23}" srcOrd="0" destOrd="0" presId="urn:microsoft.com/office/officeart/2005/8/layout/default"/>
    <dgm:cxn modelId="{CC12D771-0968-4DB9-857A-AFB67B96ED81}" type="presOf" srcId="{C8268AB7-C0C0-498E-A750-097A9BEC9F6E}" destId="{EB43B6EC-8311-42CB-927A-EF60BACB5D4E}" srcOrd="0" destOrd="0" presId="urn:microsoft.com/office/officeart/2005/8/layout/default"/>
    <dgm:cxn modelId="{459C1C93-16E9-49AE-BA00-1118628F2014}" type="presOf" srcId="{A236A8F4-7779-46D5-89F2-4C5252B4BC68}" destId="{7E1DFA25-E471-4EF8-BD95-1EEA78257AA8}" srcOrd="0" destOrd="0" presId="urn:microsoft.com/office/officeart/2005/8/layout/default"/>
    <dgm:cxn modelId="{171AD79C-393E-44B9-AFAB-35F351FDD017}" srcId="{A236A8F4-7779-46D5-89F2-4C5252B4BC68}" destId="{ECE4B833-AB0F-49C8-A4F2-4687536883D2}" srcOrd="1" destOrd="0" parTransId="{3F097D59-6E99-4764-BA01-8760223F840D}" sibTransId="{69DBA248-BF7E-4FE9-B2F7-899920DDA1D7}"/>
    <dgm:cxn modelId="{093E12C5-59EB-4513-AE6B-775A75D29438}" type="presOf" srcId="{852AE1D7-1866-4CD9-B104-DAEE68181D37}" destId="{84F96DF9-3F86-46BD-A13F-CBE21F03E3A6}" srcOrd="0" destOrd="0" presId="urn:microsoft.com/office/officeart/2005/8/layout/default"/>
    <dgm:cxn modelId="{C008E7CD-031B-4C04-92C2-0F844CBC2668}" srcId="{A236A8F4-7779-46D5-89F2-4C5252B4BC68}" destId="{91ABE6B8-068E-404E-B991-A551DDA96021}" srcOrd="0" destOrd="0" parTransId="{39C6D082-F0B1-4B0D-93CD-3A8307DB4467}" sibTransId="{F05F4463-8E09-4148-9BFC-7347FAF1A917}"/>
    <dgm:cxn modelId="{9B1368E3-725D-4CA0-99C6-C241CD956C4D}" type="presOf" srcId="{ECE4B833-AB0F-49C8-A4F2-4687536883D2}" destId="{0B27E51A-5766-4D23-9040-3A0620E00337}" srcOrd="0" destOrd="0" presId="urn:microsoft.com/office/officeart/2005/8/layout/default"/>
    <dgm:cxn modelId="{9F199BE4-5D1D-4809-9BBD-B566F2EAA2C5}" srcId="{A236A8F4-7779-46D5-89F2-4C5252B4BC68}" destId="{66C0AB09-8525-4DDD-9097-69D197C09575}" srcOrd="7" destOrd="0" parTransId="{A84E0A31-4EC9-4531-A6AB-76ADE3AF555A}" sibTransId="{8C92BBCF-C461-4FDF-A5BA-3EBB151C2973}"/>
    <dgm:cxn modelId="{F2994DE7-839E-4399-B983-89B26AEA8902}" srcId="{A236A8F4-7779-46D5-89F2-4C5252B4BC68}" destId="{FE345C3C-665E-4596-8D09-51F8678F55D0}" srcOrd="3" destOrd="0" parTransId="{97F94581-1B4A-4250-AABE-E5457D912E24}" sibTransId="{2F4F3FAE-C40A-43EF-8CCC-AC5531E2256C}"/>
    <dgm:cxn modelId="{E1F208EE-1E61-41E9-8784-E14966046B23}" type="presOf" srcId="{084C55E0-7C46-4F16-9CAD-E7CA295A52F5}" destId="{B015213B-5DE3-46AD-9471-3DD46FB72D4A}" srcOrd="0" destOrd="0" presId="urn:microsoft.com/office/officeart/2005/8/layout/default"/>
    <dgm:cxn modelId="{A72444F7-76E9-477D-A6CA-1FD9446026E3}" srcId="{A236A8F4-7779-46D5-89F2-4C5252B4BC68}" destId="{852AE1D7-1866-4CD9-B104-DAEE68181D37}" srcOrd="6" destOrd="0" parTransId="{35EC2A24-9A53-4D9A-9681-63EBBFF17A9F}" sibTransId="{DF1D7C64-FCAD-4040-950B-DAE60DB5FFA9}"/>
    <dgm:cxn modelId="{1EE1D6FF-C608-49E3-BC62-CC4BA3ECE587}" srcId="{A236A8F4-7779-46D5-89F2-4C5252B4BC68}" destId="{084C55E0-7C46-4F16-9CAD-E7CA295A52F5}" srcOrd="4" destOrd="0" parTransId="{AD39480A-A3A9-4843-B27A-54D475C28727}" sibTransId="{F6D3FE8F-BF8F-4B47-9D0E-4E4A1ACC832F}"/>
    <dgm:cxn modelId="{C6944E2F-9020-4348-AFC1-E83EF43A4D0B}" type="presParOf" srcId="{7E1DFA25-E471-4EF8-BD95-1EEA78257AA8}" destId="{5183F6D7-B70B-4979-8643-EF5D78A0D6AA}" srcOrd="0" destOrd="0" presId="urn:microsoft.com/office/officeart/2005/8/layout/default"/>
    <dgm:cxn modelId="{234C4077-1010-4795-8DDE-B3F21D3871AF}" type="presParOf" srcId="{7E1DFA25-E471-4EF8-BD95-1EEA78257AA8}" destId="{22A7ADCD-C7FD-4280-A301-CD9339336E6A}" srcOrd="1" destOrd="0" presId="urn:microsoft.com/office/officeart/2005/8/layout/default"/>
    <dgm:cxn modelId="{DA0B79F7-D069-448F-9FD9-B7E9DCD06A0E}" type="presParOf" srcId="{7E1DFA25-E471-4EF8-BD95-1EEA78257AA8}" destId="{0B27E51A-5766-4D23-9040-3A0620E00337}" srcOrd="2" destOrd="0" presId="urn:microsoft.com/office/officeart/2005/8/layout/default"/>
    <dgm:cxn modelId="{0BC0BFC3-D8AF-4F40-8189-8DA847132DE4}" type="presParOf" srcId="{7E1DFA25-E471-4EF8-BD95-1EEA78257AA8}" destId="{3B4BA865-6815-48A6-B921-D55AE48F626B}" srcOrd="3" destOrd="0" presId="urn:microsoft.com/office/officeart/2005/8/layout/default"/>
    <dgm:cxn modelId="{D61C8ABD-E4E5-4F7D-9A74-F73A9CC93D6B}" type="presParOf" srcId="{7E1DFA25-E471-4EF8-BD95-1EEA78257AA8}" destId="{FB8F0B81-EB7B-4BBF-AB04-C42F3BCC2B7A}" srcOrd="4" destOrd="0" presId="urn:microsoft.com/office/officeart/2005/8/layout/default"/>
    <dgm:cxn modelId="{8398FCE9-8660-462F-A121-6C1C24CA877E}" type="presParOf" srcId="{7E1DFA25-E471-4EF8-BD95-1EEA78257AA8}" destId="{D0173607-757B-4A11-A3B1-58F80A7466A7}" srcOrd="5" destOrd="0" presId="urn:microsoft.com/office/officeart/2005/8/layout/default"/>
    <dgm:cxn modelId="{DFD706C2-9F3F-498F-A355-2C9007E18EC9}" type="presParOf" srcId="{7E1DFA25-E471-4EF8-BD95-1EEA78257AA8}" destId="{AA887EDD-C3E4-4181-B1F8-C06BDF24AF23}" srcOrd="6" destOrd="0" presId="urn:microsoft.com/office/officeart/2005/8/layout/default"/>
    <dgm:cxn modelId="{CFB69756-5674-4AE0-B403-B6FD4885DDFB}" type="presParOf" srcId="{7E1DFA25-E471-4EF8-BD95-1EEA78257AA8}" destId="{FC1CF7B2-9B19-407F-A935-37920445385A}" srcOrd="7" destOrd="0" presId="urn:microsoft.com/office/officeart/2005/8/layout/default"/>
    <dgm:cxn modelId="{61C2F592-959D-4941-A02F-87780BAE9A5C}" type="presParOf" srcId="{7E1DFA25-E471-4EF8-BD95-1EEA78257AA8}" destId="{B015213B-5DE3-46AD-9471-3DD46FB72D4A}" srcOrd="8" destOrd="0" presId="urn:microsoft.com/office/officeart/2005/8/layout/default"/>
    <dgm:cxn modelId="{0BE97C19-217F-4533-9018-4D5F0E388000}" type="presParOf" srcId="{7E1DFA25-E471-4EF8-BD95-1EEA78257AA8}" destId="{091361FF-4A9C-4E33-BEB0-179ADE8988A5}" srcOrd="9" destOrd="0" presId="urn:microsoft.com/office/officeart/2005/8/layout/default"/>
    <dgm:cxn modelId="{09487D26-DB66-4CA1-B18A-B11F60F48912}" type="presParOf" srcId="{7E1DFA25-E471-4EF8-BD95-1EEA78257AA8}" destId="{EB43B6EC-8311-42CB-927A-EF60BACB5D4E}" srcOrd="10" destOrd="0" presId="urn:microsoft.com/office/officeart/2005/8/layout/default"/>
    <dgm:cxn modelId="{3E817220-F8F6-402E-8F6B-16B5AA5AFF33}" type="presParOf" srcId="{7E1DFA25-E471-4EF8-BD95-1EEA78257AA8}" destId="{F9CD015D-7563-4421-9B3A-8F84979D8F7B}" srcOrd="11" destOrd="0" presId="urn:microsoft.com/office/officeart/2005/8/layout/default"/>
    <dgm:cxn modelId="{7E2EA324-E33F-4B8C-8E26-14B55FA881A3}" type="presParOf" srcId="{7E1DFA25-E471-4EF8-BD95-1EEA78257AA8}" destId="{84F96DF9-3F86-46BD-A13F-CBE21F03E3A6}" srcOrd="12" destOrd="0" presId="urn:microsoft.com/office/officeart/2005/8/layout/default"/>
    <dgm:cxn modelId="{3365E89F-38F0-49DA-B7D3-77918C5143EA}" type="presParOf" srcId="{7E1DFA25-E471-4EF8-BD95-1EEA78257AA8}" destId="{C6204014-8658-4FF6-B573-18EC313944D2}" srcOrd="13" destOrd="0" presId="urn:microsoft.com/office/officeart/2005/8/layout/default"/>
    <dgm:cxn modelId="{B0EEF671-14EA-42BD-BEB4-48D2D8A2086A}" type="presParOf" srcId="{7E1DFA25-E471-4EF8-BD95-1EEA78257AA8}" destId="{97EAB008-06BB-4308-8EF6-DD512E5FB79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8DB86-3085-4FBD-A5AC-6124572376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F3528A1-D149-40C5-8424-EE45B1555C76}">
      <dgm:prSet phldrT="[Text]" custT="1"/>
      <dgm:spPr/>
      <dgm:t>
        <a:bodyPr/>
        <a:lstStyle/>
        <a:p>
          <a:r>
            <a:rPr lang="en-US" sz="2000" dirty="0"/>
            <a:t>Empowering Youth as Active Participants #1</a:t>
          </a:r>
        </a:p>
      </dgm:t>
    </dgm:pt>
    <dgm:pt modelId="{D00ADFC8-4FEA-4356-B1A4-ED903B981D18}" type="parTrans" cxnId="{0E125D9B-8A29-4636-A1CB-92BD1708A6C1}">
      <dgm:prSet/>
      <dgm:spPr/>
      <dgm:t>
        <a:bodyPr/>
        <a:lstStyle/>
        <a:p>
          <a:endParaRPr lang="en-US"/>
        </a:p>
      </dgm:t>
    </dgm:pt>
    <dgm:pt modelId="{C488CC6D-8BFC-4C52-B922-949409CC35E2}" type="sibTrans" cxnId="{0E125D9B-8A29-4636-A1CB-92BD1708A6C1}">
      <dgm:prSet/>
      <dgm:spPr/>
      <dgm:t>
        <a:bodyPr/>
        <a:lstStyle/>
        <a:p>
          <a:endParaRPr lang="en-US"/>
        </a:p>
      </dgm:t>
    </dgm:pt>
    <dgm:pt modelId="{FB1367C9-4B61-4143-AFA3-6CEC03A94ACE}">
      <dgm:prSet phldrT="[Text]" custT="1"/>
      <dgm:spPr/>
      <dgm:t>
        <a:bodyPr/>
        <a:lstStyle/>
        <a:p>
          <a:r>
            <a:rPr lang="en-US" sz="2000" dirty="0"/>
            <a:t>Using Technology in Innovative Ways Through Programming</a:t>
          </a:r>
        </a:p>
      </dgm:t>
    </dgm:pt>
    <dgm:pt modelId="{8BB1878D-65FF-4526-A8F7-5D18B3450DD3}" type="parTrans" cxnId="{05F58CBD-54FF-4293-80D4-7588DFB76105}">
      <dgm:prSet/>
      <dgm:spPr/>
      <dgm:t>
        <a:bodyPr/>
        <a:lstStyle/>
        <a:p>
          <a:endParaRPr lang="en-US"/>
        </a:p>
      </dgm:t>
    </dgm:pt>
    <dgm:pt modelId="{ECEF553E-EF60-46C6-B7A2-F3C61AAEE4AB}" type="sibTrans" cxnId="{05F58CBD-54FF-4293-80D4-7588DFB76105}">
      <dgm:prSet/>
      <dgm:spPr/>
      <dgm:t>
        <a:bodyPr/>
        <a:lstStyle/>
        <a:p>
          <a:endParaRPr lang="en-US"/>
        </a:p>
      </dgm:t>
    </dgm:pt>
    <dgm:pt modelId="{6FAC7B77-31C7-4E6D-AB40-7539E7F1DC51}">
      <dgm:prSet phldrT="[Text]" custT="1"/>
      <dgm:spPr/>
      <dgm:t>
        <a:bodyPr/>
        <a:lstStyle/>
        <a:p>
          <a:r>
            <a:rPr lang="en-US" sz="2000" dirty="0"/>
            <a:t>Recruitment, Marketing and Outreach Strategies</a:t>
          </a:r>
        </a:p>
      </dgm:t>
    </dgm:pt>
    <dgm:pt modelId="{3891C47D-B2AE-4596-B083-EE9B4AF719FD}" type="parTrans" cxnId="{A381A5A7-4385-441E-813F-9A3168381B6E}">
      <dgm:prSet/>
      <dgm:spPr/>
      <dgm:t>
        <a:bodyPr/>
        <a:lstStyle/>
        <a:p>
          <a:endParaRPr lang="en-US"/>
        </a:p>
      </dgm:t>
    </dgm:pt>
    <dgm:pt modelId="{0B12DB9E-A0BB-4D92-94E9-D73F9DABC832}" type="sibTrans" cxnId="{A381A5A7-4385-441E-813F-9A3168381B6E}">
      <dgm:prSet/>
      <dgm:spPr/>
      <dgm:t>
        <a:bodyPr/>
        <a:lstStyle/>
        <a:p>
          <a:endParaRPr lang="en-US"/>
        </a:p>
      </dgm:t>
    </dgm:pt>
    <dgm:pt modelId="{EAA102CC-B7F5-4FF2-A018-5FA86242C6A0}">
      <dgm:prSet phldrT="[Text]" custT="1"/>
      <dgm:spPr/>
      <dgm:t>
        <a:bodyPr/>
        <a:lstStyle/>
        <a:p>
          <a:r>
            <a:rPr lang="en-US" sz="2000" dirty="0"/>
            <a:t>Empowering Youth as Active Participants #2</a:t>
          </a:r>
        </a:p>
      </dgm:t>
    </dgm:pt>
    <dgm:pt modelId="{3E428381-6B3F-40F9-9B5E-5F33ED76A75E}" type="parTrans" cxnId="{DF987026-92CD-4417-9178-F2DA66BA27A8}">
      <dgm:prSet/>
      <dgm:spPr/>
      <dgm:t>
        <a:bodyPr/>
        <a:lstStyle/>
        <a:p>
          <a:endParaRPr lang="en-US"/>
        </a:p>
      </dgm:t>
    </dgm:pt>
    <dgm:pt modelId="{C641FEF5-BF56-4949-BB18-C093CB17C7BF}" type="sibTrans" cxnId="{DF987026-92CD-4417-9178-F2DA66BA27A8}">
      <dgm:prSet/>
      <dgm:spPr/>
      <dgm:t>
        <a:bodyPr/>
        <a:lstStyle/>
        <a:p>
          <a:endParaRPr lang="en-US"/>
        </a:p>
      </dgm:t>
    </dgm:pt>
    <dgm:pt modelId="{4E6D8743-114B-4589-A9EB-F9AF672B4467}" type="pres">
      <dgm:prSet presAssocID="{5928DB86-3085-4FBD-A5AC-6124572376A5}" presName="linear" presStyleCnt="0">
        <dgm:presLayoutVars>
          <dgm:dir/>
          <dgm:animLvl val="lvl"/>
          <dgm:resizeHandles val="exact"/>
        </dgm:presLayoutVars>
      </dgm:prSet>
      <dgm:spPr/>
    </dgm:pt>
    <dgm:pt modelId="{6D650DD5-5821-4902-9845-EDAEA6E39F1D}" type="pres">
      <dgm:prSet presAssocID="{AF3528A1-D149-40C5-8424-EE45B1555C76}" presName="parentLin" presStyleCnt="0"/>
      <dgm:spPr/>
    </dgm:pt>
    <dgm:pt modelId="{638F5C1F-04DA-407B-B8A4-E1FD74C55333}" type="pres">
      <dgm:prSet presAssocID="{AF3528A1-D149-40C5-8424-EE45B1555C76}" presName="parentLeftMargin" presStyleLbl="node1" presStyleIdx="0" presStyleCnt="4"/>
      <dgm:spPr/>
    </dgm:pt>
    <dgm:pt modelId="{28D9261C-A670-422D-AE04-48E5403BE87B}" type="pres">
      <dgm:prSet presAssocID="{AF3528A1-D149-40C5-8424-EE45B1555C76}" presName="parentText" presStyleLbl="node1" presStyleIdx="0" presStyleCnt="4">
        <dgm:presLayoutVars>
          <dgm:chMax val="0"/>
          <dgm:bulletEnabled val="1"/>
        </dgm:presLayoutVars>
      </dgm:prSet>
      <dgm:spPr/>
    </dgm:pt>
    <dgm:pt modelId="{FEB0EB1F-F481-4BD8-85E9-4955B03D8197}" type="pres">
      <dgm:prSet presAssocID="{AF3528A1-D149-40C5-8424-EE45B1555C76}" presName="negativeSpace" presStyleCnt="0"/>
      <dgm:spPr/>
    </dgm:pt>
    <dgm:pt modelId="{B4CAF375-65E9-4ABC-9327-FAB38E653973}" type="pres">
      <dgm:prSet presAssocID="{AF3528A1-D149-40C5-8424-EE45B1555C76}" presName="childText" presStyleLbl="conFgAcc1" presStyleIdx="0" presStyleCnt="4">
        <dgm:presLayoutVars>
          <dgm:bulletEnabled val="1"/>
        </dgm:presLayoutVars>
      </dgm:prSet>
      <dgm:spPr/>
    </dgm:pt>
    <dgm:pt modelId="{51D177D9-2A31-4C19-A863-63CE705A1684}" type="pres">
      <dgm:prSet presAssocID="{C488CC6D-8BFC-4C52-B922-949409CC35E2}" presName="spaceBetweenRectangles" presStyleCnt="0"/>
      <dgm:spPr/>
    </dgm:pt>
    <dgm:pt modelId="{92271249-1177-48E8-B0CA-728C3CC0AF11}" type="pres">
      <dgm:prSet presAssocID="{FB1367C9-4B61-4143-AFA3-6CEC03A94ACE}" presName="parentLin" presStyleCnt="0"/>
      <dgm:spPr/>
    </dgm:pt>
    <dgm:pt modelId="{1C0716E0-C8E5-4982-882F-C14CB18B6BAC}" type="pres">
      <dgm:prSet presAssocID="{FB1367C9-4B61-4143-AFA3-6CEC03A94ACE}" presName="parentLeftMargin" presStyleLbl="node1" presStyleIdx="0" presStyleCnt="4"/>
      <dgm:spPr/>
    </dgm:pt>
    <dgm:pt modelId="{C2C26396-CBAD-44BB-8433-AA86C458D3A3}" type="pres">
      <dgm:prSet presAssocID="{FB1367C9-4B61-4143-AFA3-6CEC03A94ACE}" presName="parentText" presStyleLbl="node1" presStyleIdx="1" presStyleCnt="4">
        <dgm:presLayoutVars>
          <dgm:chMax val="0"/>
          <dgm:bulletEnabled val="1"/>
        </dgm:presLayoutVars>
      </dgm:prSet>
      <dgm:spPr/>
    </dgm:pt>
    <dgm:pt modelId="{540AFAA4-8105-4490-9EA5-2FDDFE609505}" type="pres">
      <dgm:prSet presAssocID="{FB1367C9-4B61-4143-AFA3-6CEC03A94ACE}" presName="negativeSpace" presStyleCnt="0"/>
      <dgm:spPr/>
    </dgm:pt>
    <dgm:pt modelId="{0CE927B1-1ABB-45AE-9208-E8A587E98595}" type="pres">
      <dgm:prSet presAssocID="{FB1367C9-4B61-4143-AFA3-6CEC03A94ACE}" presName="childText" presStyleLbl="conFgAcc1" presStyleIdx="1" presStyleCnt="4">
        <dgm:presLayoutVars>
          <dgm:bulletEnabled val="1"/>
        </dgm:presLayoutVars>
      </dgm:prSet>
      <dgm:spPr/>
    </dgm:pt>
    <dgm:pt modelId="{A2FB8587-36F5-4446-8AFA-EB73D13B562A}" type="pres">
      <dgm:prSet presAssocID="{ECEF553E-EF60-46C6-B7A2-F3C61AAEE4AB}" presName="spaceBetweenRectangles" presStyleCnt="0"/>
      <dgm:spPr/>
    </dgm:pt>
    <dgm:pt modelId="{0E12FA79-2460-40AE-B2DA-82A5B878E1A9}" type="pres">
      <dgm:prSet presAssocID="{6FAC7B77-31C7-4E6D-AB40-7539E7F1DC51}" presName="parentLin" presStyleCnt="0"/>
      <dgm:spPr/>
    </dgm:pt>
    <dgm:pt modelId="{7B301F78-FC25-4094-AFE5-CA6362FAC358}" type="pres">
      <dgm:prSet presAssocID="{6FAC7B77-31C7-4E6D-AB40-7539E7F1DC51}" presName="parentLeftMargin" presStyleLbl="node1" presStyleIdx="1" presStyleCnt="4"/>
      <dgm:spPr/>
    </dgm:pt>
    <dgm:pt modelId="{40A038C4-E3AC-4483-9696-2937599E32F2}" type="pres">
      <dgm:prSet presAssocID="{6FAC7B77-31C7-4E6D-AB40-7539E7F1DC51}" presName="parentText" presStyleLbl="node1" presStyleIdx="2" presStyleCnt="4">
        <dgm:presLayoutVars>
          <dgm:chMax val="0"/>
          <dgm:bulletEnabled val="1"/>
        </dgm:presLayoutVars>
      </dgm:prSet>
      <dgm:spPr/>
    </dgm:pt>
    <dgm:pt modelId="{DA72FA04-0C38-4394-B0AB-3D5821CBABD2}" type="pres">
      <dgm:prSet presAssocID="{6FAC7B77-31C7-4E6D-AB40-7539E7F1DC51}" presName="negativeSpace" presStyleCnt="0"/>
      <dgm:spPr/>
    </dgm:pt>
    <dgm:pt modelId="{3FC3E36B-E171-4BB1-8945-0D55A1E92E9A}" type="pres">
      <dgm:prSet presAssocID="{6FAC7B77-31C7-4E6D-AB40-7539E7F1DC51}" presName="childText" presStyleLbl="conFgAcc1" presStyleIdx="2" presStyleCnt="4">
        <dgm:presLayoutVars>
          <dgm:bulletEnabled val="1"/>
        </dgm:presLayoutVars>
      </dgm:prSet>
      <dgm:spPr/>
    </dgm:pt>
    <dgm:pt modelId="{5E87F4E7-5421-456A-93CA-6685EEFA5481}" type="pres">
      <dgm:prSet presAssocID="{0B12DB9E-A0BB-4D92-94E9-D73F9DABC832}" presName="spaceBetweenRectangles" presStyleCnt="0"/>
      <dgm:spPr/>
    </dgm:pt>
    <dgm:pt modelId="{BCE5CD4C-59B4-4544-B879-5B71B5176300}" type="pres">
      <dgm:prSet presAssocID="{EAA102CC-B7F5-4FF2-A018-5FA86242C6A0}" presName="parentLin" presStyleCnt="0"/>
      <dgm:spPr/>
    </dgm:pt>
    <dgm:pt modelId="{AD9CF69A-CBF9-44AD-B254-7A002B8E5E1A}" type="pres">
      <dgm:prSet presAssocID="{EAA102CC-B7F5-4FF2-A018-5FA86242C6A0}" presName="parentLeftMargin" presStyleLbl="node1" presStyleIdx="2" presStyleCnt="4"/>
      <dgm:spPr/>
    </dgm:pt>
    <dgm:pt modelId="{E0AF1437-11D2-45D6-A938-55196FE61270}" type="pres">
      <dgm:prSet presAssocID="{EAA102CC-B7F5-4FF2-A018-5FA86242C6A0}" presName="parentText" presStyleLbl="node1" presStyleIdx="3" presStyleCnt="4">
        <dgm:presLayoutVars>
          <dgm:chMax val="0"/>
          <dgm:bulletEnabled val="1"/>
        </dgm:presLayoutVars>
      </dgm:prSet>
      <dgm:spPr/>
    </dgm:pt>
    <dgm:pt modelId="{DDAB27D1-6B2C-477F-B103-19B58E4C73A1}" type="pres">
      <dgm:prSet presAssocID="{EAA102CC-B7F5-4FF2-A018-5FA86242C6A0}" presName="negativeSpace" presStyleCnt="0"/>
      <dgm:spPr/>
    </dgm:pt>
    <dgm:pt modelId="{F853CFD4-2B4B-47D1-AD92-8A2DB3B543DE}" type="pres">
      <dgm:prSet presAssocID="{EAA102CC-B7F5-4FF2-A018-5FA86242C6A0}" presName="childText" presStyleLbl="conFgAcc1" presStyleIdx="3" presStyleCnt="4">
        <dgm:presLayoutVars>
          <dgm:bulletEnabled val="1"/>
        </dgm:presLayoutVars>
      </dgm:prSet>
      <dgm:spPr/>
    </dgm:pt>
  </dgm:ptLst>
  <dgm:cxnLst>
    <dgm:cxn modelId="{FB817201-9133-447F-9792-EF9E569E2058}" type="presOf" srcId="{AF3528A1-D149-40C5-8424-EE45B1555C76}" destId="{28D9261C-A670-422D-AE04-48E5403BE87B}" srcOrd="1" destOrd="0" presId="urn:microsoft.com/office/officeart/2005/8/layout/list1"/>
    <dgm:cxn modelId="{F06BF403-45B1-4234-9D54-6C8B870FAB3C}" type="presOf" srcId="{AF3528A1-D149-40C5-8424-EE45B1555C76}" destId="{638F5C1F-04DA-407B-B8A4-E1FD74C55333}" srcOrd="0" destOrd="0" presId="urn:microsoft.com/office/officeart/2005/8/layout/list1"/>
    <dgm:cxn modelId="{BB77E814-B4D7-43E0-830C-6596121B7863}" type="presOf" srcId="{FB1367C9-4B61-4143-AFA3-6CEC03A94ACE}" destId="{C2C26396-CBAD-44BB-8433-AA86C458D3A3}" srcOrd="1" destOrd="0" presId="urn:microsoft.com/office/officeart/2005/8/layout/list1"/>
    <dgm:cxn modelId="{DF987026-92CD-4417-9178-F2DA66BA27A8}" srcId="{5928DB86-3085-4FBD-A5AC-6124572376A5}" destId="{EAA102CC-B7F5-4FF2-A018-5FA86242C6A0}" srcOrd="3" destOrd="0" parTransId="{3E428381-6B3F-40F9-9B5E-5F33ED76A75E}" sibTransId="{C641FEF5-BF56-4949-BB18-C093CB17C7BF}"/>
    <dgm:cxn modelId="{20ED4430-0D16-4EE7-BF10-40AB115C8594}" type="presOf" srcId="{6FAC7B77-31C7-4E6D-AB40-7539E7F1DC51}" destId="{40A038C4-E3AC-4483-9696-2937599E32F2}" srcOrd="1" destOrd="0" presId="urn:microsoft.com/office/officeart/2005/8/layout/list1"/>
    <dgm:cxn modelId="{C87FBB40-68D1-42CB-90BB-9062B4722AE2}" type="presOf" srcId="{EAA102CC-B7F5-4FF2-A018-5FA86242C6A0}" destId="{E0AF1437-11D2-45D6-A938-55196FE61270}" srcOrd="1" destOrd="0" presId="urn:microsoft.com/office/officeart/2005/8/layout/list1"/>
    <dgm:cxn modelId="{81FBED4E-2018-44C7-A03E-7EC76EF82B0C}" type="presOf" srcId="{6FAC7B77-31C7-4E6D-AB40-7539E7F1DC51}" destId="{7B301F78-FC25-4094-AFE5-CA6362FAC358}" srcOrd="0" destOrd="0" presId="urn:microsoft.com/office/officeart/2005/8/layout/list1"/>
    <dgm:cxn modelId="{0E125D9B-8A29-4636-A1CB-92BD1708A6C1}" srcId="{5928DB86-3085-4FBD-A5AC-6124572376A5}" destId="{AF3528A1-D149-40C5-8424-EE45B1555C76}" srcOrd="0" destOrd="0" parTransId="{D00ADFC8-4FEA-4356-B1A4-ED903B981D18}" sibTransId="{C488CC6D-8BFC-4C52-B922-949409CC35E2}"/>
    <dgm:cxn modelId="{A381A5A7-4385-441E-813F-9A3168381B6E}" srcId="{5928DB86-3085-4FBD-A5AC-6124572376A5}" destId="{6FAC7B77-31C7-4E6D-AB40-7539E7F1DC51}" srcOrd="2" destOrd="0" parTransId="{3891C47D-B2AE-4596-B083-EE9B4AF719FD}" sibTransId="{0B12DB9E-A0BB-4D92-94E9-D73F9DABC832}"/>
    <dgm:cxn modelId="{05F58CBD-54FF-4293-80D4-7588DFB76105}" srcId="{5928DB86-3085-4FBD-A5AC-6124572376A5}" destId="{FB1367C9-4B61-4143-AFA3-6CEC03A94ACE}" srcOrd="1" destOrd="0" parTransId="{8BB1878D-65FF-4526-A8F7-5D18B3450DD3}" sibTransId="{ECEF553E-EF60-46C6-B7A2-F3C61AAEE4AB}"/>
    <dgm:cxn modelId="{D8CD58BE-D034-4150-A761-60A8F9421BEC}" type="presOf" srcId="{FB1367C9-4B61-4143-AFA3-6CEC03A94ACE}" destId="{1C0716E0-C8E5-4982-882F-C14CB18B6BAC}" srcOrd="0" destOrd="0" presId="urn:microsoft.com/office/officeart/2005/8/layout/list1"/>
    <dgm:cxn modelId="{ADA145CB-6894-4890-B6F5-4D73902DF747}" type="presOf" srcId="{EAA102CC-B7F5-4FF2-A018-5FA86242C6A0}" destId="{AD9CF69A-CBF9-44AD-B254-7A002B8E5E1A}" srcOrd="0" destOrd="0" presId="urn:microsoft.com/office/officeart/2005/8/layout/list1"/>
    <dgm:cxn modelId="{ED7C23CC-F484-4BA5-B432-984B8E15D623}" type="presOf" srcId="{5928DB86-3085-4FBD-A5AC-6124572376A5}" destId="{4E6D8743-114B-4589-A9EB-F9AF672B4467}" srcOrd="0" destOrd="0" presId="urn:microsoft.com/office/officeart/2005/8/layout/list1"/>
    <dgm:cxn modelId="{792D78AE-0044-4379-BC10-B777F82A1041}" type="presParOf" srcId="{4E6D8743-114B-4589-A9EB-F9AF672B4467}" destId="{6D650DD5-5821-4902-9845-EDAEA6E39F1D}" srcOrd="0" destOrd="0" presId="urn:microsoft.com/office/officeart/2005/8/layout/list1"/>
    <dgm:cxn modelId="{DC1AA029-9C29-4F11-88CB-8DA4BC59BB3B}" type="presParOf" srcId="{6D650DD5-5821-4902-9845-EDAEA6E39F1D}" destId="{638F5C1F-04DA-407B-B8A4-E1FD74C55333}" srcOrd="0" destOrd="0" presId="urn:microsoft.com/office/officeart/2005/8/layout/list1"/>
    <dgm:cxn modelId="{BC2297A5-1936-4EDD-8A62-AF3D8DDA0349}" type="presParOf" srcId="{6D650DD5-5821-4902-9845-EDAEA6E39F1D}" destId="{28D9261C-A670-422D-AE04-48E5403BE87B}" srcOrd="1" destOrd="0" presId="urn:microsoft.com/office/officeart/2005/8/layout/list1"/>
    <dgm:cxn modelId="{C020A25A-90CD-45C8-9F52-4DC712FE186C}" type="presParOf" srcId="{4E6D8743-114B-4589-A9EB-F9AF672B4467}" destId="{FEB0EB1F-F481-4BD8-85E9-4955B03D8197}" srcOrd="1" destOrd="0" presId="urn:microsoft.com/office/officeart/2005/8/layout/list1"/>
    <dgm:cxn modelId="{D761B505-EFAC-4EC2-866A-07277878EBFC}" type="presParOf" srcId="{4E6D8743-114B-4589-A9EB-F9AF672B4467}" destId="{B4CAF375-65E9-4ABC-9327-FAB38E653973}" srcOrd="2" destOrd="0" presId="urn:microsoft.com/office/officeart/2005/8/layout/list1"/>
    <dgm:cxn modelId="{A91C2FBB-5597-4D6A-95C1-796E94DE1DB9}" type="presParOf" srcId="{4E6D8743-114B-4589-A9EB-F9AF672B4467}" destId="{51D177D9-2A31-4C19-A863-63CE705A1684}" srcOrd="3" destOrd="0" presId="urn:microsoft.com/office/officeart/2005/8/layout/list1"/>
    <dgm:cxn modelId="{5C4A0F5E-9A6D-4D8F-8AA6-1FD4C9CABDFA}" type="presParOf" srcId="{4E6D8743-114B-4589-A9EB-F9AF672B4467}" destId="{92271249-1177-48E8-B0CA-728C3CC0AF11}" srcOrd="4" destOrd="0" presId="urn:microsoft.com/office/officeart/2005/8/layout/list1"/>
    <dgm:cxn modelId="{CC9C368C-0605-4631-80D1-4A644DFAE104}" type="presParOf" srcId="{92271249-1177-48E8-B0CA-728C3CC0AF11}" destId="{1C0716E0-C8E5-4982-882F-C14CB18B6BAC}" srcOrd="0" destOrd="0" presId="urn:microsoft.com/office/officeart/2005/8/layout/list1"/>
    <dgm:cxn modelId="{F3B24E80-8718-430A-A27E-E5168ECDB557}" type="presParOf" srcId="{92271249-1177-48E8-B0CA-728C3CC0AF11}" destId="{C2C26396-CBAD-44BB-8433-AA86C458D3A3}" srcOrd="1" destOrd="0" presId="urn:microsoft.com/office/officeart/2005/8/layout/list1"/>
    <dgm:cxn modelId="{86B2C88C-B430-4978-BDE3-66B17B116DE7}" type="presParOf" srcId="{4E6D8743-114B-4589-A9EB-F9AF672B4467}" destId="{540AFAA4-8105-4490-9EA5-2FDDFE609505}" srcOrd="5" destOrd="0" presId="urn:microsoft.com/office/officeart/2005/8/layout/list1"/>
    <dgm:cxn modelId="{68C38BDB-009F-480A-93C8-FA233F4E629D}" type="presParOf" srcId="{4E6D8743-114B-4589-A9EB-F9AF672B4467}" destId="{0CE927B1-1ABB-45AE-9208-E8A587E98595}" srcOrd="6" destOrd="0" presId="urn:microsoft.com/office/officeart/2005/8/layout/list1"/>
    <dgm:cxn modelId="{A3901158-ED8D-48C4-9FFC-4A8B1DAF0457}" type="presParOf" srcId="{4E6D8743-114B-4589-A9EB-F9AF672B4467}" destId="{A2FB8587-36F5-4446-8AFA-EB73D13B562A}" srcOrd="7" destOrd="0" presId="urn:microsoft.com/office/officeart/2005/8/layout/list1"/>
    <dgm:cxn modelId="{1037D03E-1C3F-4A79-A651-1813F0B28F5A}" type="presParOf" srcId="{4E6D8743-114B-4589-A9EB-F9AF672B4467}" destId="{0E12FA79-2460-40AE-B2DA-82A5B878E1A9}" srcOrd="8" destOrd="0" presId="urn:microsoft.com/office/officeart/2005/8/layout/list1"/>
    <dgm:cxn modelId="{9D6632DF-F5A5-4035-BFB5-367B6E7D7A9E}" type="presParOf" srcId="{0E12FA79-2460-40AE-B2DA-82A5B878E1A9}" destId="{7B301F78-FC25-4094-AFE5-CA6362FAC358}" srcOrd="0" destOrd="0" presId="urn:microsoft.com/office/officeart/2005/8/layout/list1"/>
    <dgm:cxn modelId="{7EAE8E94-7467-4EEB-BB92-264CA474A442}" type="presParOf" srcId="{0E12FA79-2460-40AE-B2DA-82A5B878E1A9}" destId="{40A038C4-E3AC-4483-9696-2937599E32F2}" srcOrd="1" destOrd="0" presId="urn:microsoft.com/office/officeart/2005/8/layout/list1"/>
    <dgm:cxn modelId="{D416E6B5-57C0-4361-A06E-9F882EBAA00F}" type="presParOf" srcId="{4E6D8743-114B-4589-A9EB-F9AF672B4467}" destId="{DA72FA04-0C38-4394-B0AB-3D5821CBABD2}" srcOrd="9" destOrd="0" presId="urn:microsoft.com/office/officeart/2005/8/layout/list1"/>
    <dgm:cxn modelId="{5C410F53-BF13-4AB8-907D-9C51A4444B1A}" type="presParOf" srcId="{4E6D8743-114B-4589-A9EB-F9AF672B4467}" destId="{3FC3E36B-E171-4BB1-8945-0D55A1E92E9A}" srcOrd="10" destOrd="0" presId="urn:microsoft.com/office/officeart/2005/8/layout/list1"/>
    <dgm:cxn modelId="{72BDA00B-A305-49B8-8E42-73DB5550263E}" type="presParOf" srcId="{4E6D8743-114B-4589-A9EB-F9AF672B4467}" destId="{5E87F4E7-5421-456A-93CA-6685EEFA5481}" srcOrd="11" destOrd="0" presId="urn:microsoft.com/office/officeart/2005/8/layout/list1"/>
    <dgm:cxn modelId="{1283EF54-DDF5-44F3-B6B7-866BD326D20E}" type="presParOf" srcId="{4E6D8743-114B-4589-A9EB-F9AF672B4467}" destId="{BCE5CD4C-59B4-4544-B879-5B71B5176300}" srcOrd="12" destOrd="0" presId="urn:microsoft.com/office/officeart/2005/8/layout/list1"/>
    <dgm:cxn modelId="{D53AEE18-4FD0-4D93-B631-21828F669491}" type="presParOf" srcId="{BCE5CD4C-59B4-4544-B879-5B71B5176300}" destId="{AD9CF69A-CBF9-44AD-B254-7A002B8E5E1A}" srcOrd="0" destOrd="0" presId="urn:microsoft.com/office/officeart/2005/8/layout/list1"/>
    <dgm:cxn modelId="{BA9BF189-B0FE-4AF7-AEE0-B8E35E35E669}" type="presParOf" srcId="{BCE5CD4C-59B4-4544-B879-5B71B5176300}" destId="{E0AF1437-11D2-45D6-A938-55196FE61270}" srcOrd="1" destOrd="0" presId="urn:microsoft.com/office/officeart/2005/8/layout/list1"/>
    <dgm:cxn modelId="{A2804D2E-E408-4412-A212-9C8025DD47CE}" type="presParOf" srcId="{4E6D8743-114B-4589-A9EB-F9AF672B4467}" destId="{DDAB27D1-6B2C-477F-B103-19B58E4C73A1}" srcOrd="13" destOrd="0" presId="urn:microsoft.com/office/officeart/2005/8/layout/list1"/>
    <dgm:cxn modelId="{D0BAF3FB-3839-4F92-9110-B5421DD5A00E}" type="presParOf" srcId="{4E6D8743-114B-4589-A9EB-F9AF672B4467}" destId="{F853CFD4-2B4B-47D1-AD92-8A2DB3B543D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3F6D7-B70B-4979-8643-EF5D78A0D6AA}">
      <dsp:nvSpPr>
        <dsp:cNvPr id="0" name=""/>
        <dsp:cNvSpPr/>
      </dsp:nvSpPr>
      <dsp:spPr>
        <a:xfrm>
          <a:off x="0" y="340320"/>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Career Center of Lowell (MA)</a:t>
          </a:r>
        </a:p>
      </dsp:txBody>
      <dsp:txXfrm>
        <a:off x="0" y="340320"/>
        <a:ext cx="2032992" cy="1219795"/>
      </dsp:txXfrm>
    </dsp:sp>
    <dsp:sp modelId="{0B27E51A-5766-4D23-9040-3A0620E00337}">
      <dsp:nvSpPr>
        <dsp:cNvPr id="0" name=""/>
        <dsp:cNvSpPr/>
      </dsp:nvSpPr>
      <dsp:spPr>
        <a:xfrm>
          <a:off x="2236291" y="340320"/>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Westmoreland-Fayette Workforce Investment Board (PA)</a:t>
          </a:r>
        </a:p>
      </dsp:txBody>
      <dsp:txXfrm>
        <a:off x="2236291" y="340320"/>
        <a:ext cx="2032992" cy="1219795"/>
      </dsp:txXfrm>
    </dsp:sp>
    <dsp:sp modelId="{FB8F0B81-EB7B-4BBF-AB04-C42F3BCC2B7A}">
      <dsp:nvSpPr>
        <dsp:cNvPr id="0" name=""/>
        <dsp:cNvSpPr/>
      </dsp:nvSpPr>
      <dsp:spPr>
        <a:xfrm>
          <a:off x="4472583" y="340320"/>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 Central TN Workforce Alliance (TN)</a:t>
          </a:r>
        </a:p>
      </dsp:txBody>
      <dsp:txXfrm>
        <a:off x="4472583" y="340320"/>
        <a:ext cx="2032992" cy="1219795"/>
      </dsp:txXfrm>
    </dsp:sp>
    <dsp:sp modelId="{AA887EDD-C3E4-4181-B1F8-C06BDF24AF23}">
      <dsp:nvSpPr>
        <dsp:cNvPr id="0" name=""/>
        <dsp:cNvSpPr/>
      </dsp:nvSpPr>
      <dsp:spPr>
        <a:xfrm>
          <a:off x="0" y="1763414"/>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Central Oklahoma (OK)</a:t>
          </a:r>
        </a:p>
      </dsp:txBody>
      <dsp:txXfrm>
        <a:off x="0" y="1763414"/>
        <a:ext cx="2032992" cy="1219795"/>
      </dsp:txXfrm>
    </dsp:sp>
    <dsp:sp modelId="{B015213B-5DE3-46AD-9471-3DD46FB72D4A}">
      <dsp:nvSpPr>
        <dsp:cNvPr id="0" name=""/>
        <dsp:cNvSpPr/>
      </dsp:nvSpPr>
      <dsp:spPr>
        <a:xfrm>
          <a:off x="2236291" y="1763414"/>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South Dakota (SD)</a:t>
          </a:r>
        </a:p>
      </dsp:txBody>
      <dsp:txXfrm>
        <a:off x="2236291" y="1763414"/>
        <a:ext cx="2032992" cy="1219795"/>
      </dsp:txXfrm>
    </dsp:sp>
    <dsp:sp modelId="{EB43B6EC-8311-42CB-927A-EF60BACB5D4E}">
      <dsp:nvSpPr>
        <dsp:cNvPr id="0" name=""/>
        <dsp:cNvSpPr/>
      </dsp:nvSpPr>
      <dsp:spPr>
        <a:xfrm>
          <a:off x="4472583" y="1763414"/>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City of Brooklyn Park (MN)</a:t>
          </a:r>
        </a:p>
      </dsp:txBody>
      <dsp:txXfrm>
        <a:off x="4472583" y="1763414"/>
        <a:ext cx="2032992" cy="1219795"/>
      </dsp:txXfrm>
    </dsp:sp>
    <dsp:sp modelId="{84F96DF9-3F86-46BD-A13F-CBE21F03E3A6}">
      <dsp:nvSpPr>
        <dsp:cNvPr id="0" name=""/>
        <dsp:cNvSpPr/>
      </dsp:nvSpPr>
      <dsp:spPr>
        <a:xfrm>
          <a:off x="1118145" y="3186509"/>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Ashtabula County/Youth Opportunities Program (OH)</a:t>
          </a:r>
        </a:p>
      </dsp:txBody>
      <dsp:txXfrm>
        <a:off x="1118145" y="3186509"/>
        <a:ext cx="2032992" cy="1219795"/>
      </dsp:txXfrm>
    </dsp:sp>
    <dsp:sp modelId="{97EAB008-06BB-4308-8EF6-DD512E5FB79F}">
      <dsp:nvSpPr>
        <dsp:cNvPr id="0" name=""/>
        <dsp:cNvSpPr/>
      </dsp:nvSpPr>
      <dsp:spPr>
        <a:xfrm>
          <a:off x="3354437" y="3186509"/>
          <a:ext cx="2032992" cy="12197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Orange County Development Board (CA)</a:t>
          </a:r>
        </a:p>
      </dsp:txBody>
      <dsp:txXfrm>
        <a:off x="3354437" y="3186509"/>
        <a:ext cx="2032992" cy="1219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AF375-65E9-4ABC-9327-FAB38E653973}">
      <dsp:nvSpPr>
        <dsp:cNvPr id="0" name=""/>
        <dsp:cNvSpPr/>
      </dsp:nvSpPr>
      <dsp:spPr>
        <a:xfrm>
          <a:off x="0" y="388697"/>
          <a:ext cx="868036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D9261C-A670-422D-AE04-48E5403BE87B}">
      <dsp:nvSpPr>
        <dsp:cNvPr id="0" name=""/>
        <dsp:cNvSpPr/>
      </dsp:nvSpPr>
      <dsp:spPr>
        <a:xfrm>
          <a:off x="434018" y="49217"/>
          <a:ext cx="6076252"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68" tIns="0" rIns="229668" bIns="0" numCol="1" spcCol="1270" anchor="ctr" anchorCtr="0">
          <a:noAutofit/>
        </a:bodyPr>
        <a:lstStyle/>
        <a:p>
          <a:pPr marL="0" lvl="0" indent="0" algn="l" defTabSz="889000">
            <a:lnSpc>
              <a:spcPct val="90000"/>
            </a:lnSpc>
            <a:spcBef>
              <a:spcPct val="0"/>
            </a:spcBef>
            <a:spcAft>
              <a:spcPct val="35000"/>
            </a:spcAft>
            <a:buNone/>
          </a:pPr>
          <a:r>
            <a:rPr lang="en-US" sz="2000" kern="1200" dirty="0"/>
            <a:t>Empowering Youth as Active Participants #1</a:t>
          </a:r>
        </a:p>
      </dsp:txBody>
      <dsp:txXfrm>
        <a:off x="467162" y="82361"/>
        <a:ext cx="6009964" cy="612672"/>
      </dsp:txXfrm>
    </dsp:sp>
    <dsp:sp modelId="{0CE927B1-1ABB-45AE-9208-E8A587E98595}">
      <dsp:nvSpPr>
        <dsp:cNvPr id="0" name=""/>
        <dsp:cNvSpPr/>
      </dsp:nvSpPr>
      <dsp:spPr>
        <a:xfrm>
          <a:off x="0" y="1431977"/>
          <a:ext cx="868036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C26396-CBAD-44BB-8433-AA86C458D3A3}">
      <dsp:nvSpPr>
        <dsp:cNvPr id="0" name=""/>
        <dsp:cNvSpPr/>
      </dsp:nvSpPr>
      <dsp:spPr>
        <a:xfrm>
          <a:off x="434018" y="1092497"/>
          <a:ext cx="6076252"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68" tIns="0" rIns="229668" bIns="0" numCol="1" spcCol="1270" anchor="ctr" anchorCtr="0">
          <a:noAutofit/>
        </a:bodyPr>
        <a:lstStyle/>
        <a:p>
          <a:pPr marL="0" lvl="0" indent="0" algn="l" defTabSz="889000">
            <a:lnSpc>
              <a:spcPct val="90000"/>
            </a:lnSpc>
            <a:spcBef>
              <a:spcPct val="0"/>
            </a:spcBef>
            <a:spcAft>
              <a:spcPct val="35000"/>
            </a:spcAft>
            <a:buNone/>
          </a:pPr>
          <a:r>
            <a:rPr lang="en-US" sz="2000" kern="1200" dirty="0"/>
            <a:t>Using Technology in Innovative Ways Through Programming</a:t>
          </a:r>
        </a:p>
      </dsp:txBody>
      <dsp:txXfrm>
        <a:off x="467162" y="1125641"/>
        <a:ext cx="6009964" cy="612672"/>
      </dsp:txXfrm>
    </dsp:sp>
    <dsp:sp modelId="{3FC3E36B-E171-4BB1-8945-0D55A1E92E9A}">
      <dsp:nvSpPr>
        <dsp:cNvPr id="0" name=""/>
        <dsp:cNvSpPr/>
      </dsp:nvSpPr>
      <dsp:spPr>
        <a:xfrm>
          <a:off x="0" y="2475257"/>
          <a:ext cx="868036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038C4-E3AC-4483-9696-2937599E32F2}">
      <dsp:nvSpPr>
        <dsp:cNvPr id="0" name=""/>
        <dsp:cNvSpPr/>
      </dsp:nvSpPr>
      <dsp:spPr>
        <a:xfrm>
          <a:off x="434018" y="2135777"/>
          <a:ext cx="6076252"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68" tIns="0" rIns="229668" bIns="0" numCol="1" spcCol="1270" anchor="ctr" anchorCtr="0">
          <a:noAutofit/>
        </a:bodyPr>
        <a:lstStyle/>
        <a:p>
          <a:pPr marL="0" lvl="0" indent="0" algn="l" defTabSz="889000">
            <a:lnSpc>
              <a:spcPct val="90000"/>
            </a:lnSpc>
            <a:spcBef>
              <a:spcPct val="0"/>
            </a:spcBef>
            <a:spcAft>
              <a:spcPct val="35000"/>
            </a:spcAft>
            <a:buNone/>
          </a:pPr>
          <a:r>
            <a:rPr lang="en-US" sz="2000" kern="1200" dirty="0"/>
            <a:t>Recruitment, Marketing and Outreach Strategies</a:t>
          </a:r>
        </a:p>
      </dsp:txBody>
      <dsp:txXfrm>
        <a:off x="467162" y="2168921"/>
        <a:ext cx="6009964" cy="612672"/>
      </dsp:txXfrm>
    </dsp:sp>
    <dsp:sp modelId="{F853CFD4-2B4B-47D1-AD92-8A2DB3B543DE}">
      <dsp:nvSpPr>
        <dsp:cNvPr id="0" name=""/>
        <dsp:cNvSpPr/>
      </dsp:nvSpPr>
      <dsp:spPr>
        <a:xfrm>
          <a:off x="0" y="3518537"/>
          <a:ext cx="868036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AF1437-11D2-45D6-A938-55196FE61270}">
      <dsp:nvSpPr>
        <dsp:cNvPr id="0" name=""/>
        <dsp:cNvSpPr/>
      </dsp:nvSpPr>
      <dsp:spPr>
        <a:xfrm>
          <a:off x="434018" y="3179057"/>
          <a:ext cx="6076252"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668" tIns="0" rIns="229668" bIns="0" numCol="1" spcCol="1270" anchor="ctr" anchorCtr="0">
          <a:noAutofit/>
        </a:bodyPr>
        <a:lstStyle/>
        <a:p>
          <a:pPr marL="0" lvl="0" indent="0" algn="l" defTabSz="889000">
            <a:lnSpc>
              <a:spcPct val="90000"/>
            </a:lnSpc>
            <a:spcBef>
              <a:spcPct val="0"/>
            </a:spcBef>
            <a:spcAft>
              <a:spcPct val="35000"/>
            </a:spcAft>
            <a:buNone/>
          </a:pPr>
          <a:r>
            <a:rPr lang="en-US" sz="2000" kern="1200" dirty="0"/>
            <a:t>Empowering Youth as Active Participants #2</a:t>
          </a:r>
        </a:p>
      </dsp:txBody>
      <dsp:txXfrm>
        <a:off x="467162" y="3212201"/>
        <a:ext cx="6009964"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vl1pPr>
          </a:lstStyle>
          <a:p>
            <a:pPr>
              <a:defRPr/>
            </a:pPr>
            <a:fld id="{A1B535D7-472E-B24C-A70A-F7A1D8E5CDFD}" type="datetimeFigureOut">
              <a:rPr lang="en-US" altLang="en-US"/>
              <a:pPr>
                <a:defRPr/>
              </a:pPr>
              <a:t>6/7/2018</a:t>
            </a:fld>
            <a:endParaRPr lang="en-US" alt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pPr>
              <a:defRPr/>
            </a:pPr>
            <a:fld id="{3AB6A61D-04C4-294E-B713-199A563F9F43}" type="slidenum">
              <a:rPr lang="en-US" altLang="en-US"/>
              <a:pPr>
                <a:defRPr/>
              </a:pPr>
              <a:t>‹#›</a:t>
            </a:fld>
            <a:endParaRPr lang="en-US" altLang="en-US" dirty="0"/>
          </a:p>
        </p:txBody>
      </p:sp>
    </p:spTree>
    <p:extLst>
      <p:ext uri="{BB962C8B-B14F-4D97-AF65-F5344CB8AC3E}">
        <p14:creationId xmlns:p14="http://schemas.microsoft.com/office/powerpoint/2010/main" val="203495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vl1pPr>
          </a:lstStyle>
          <a:p>
            <a:pPr>
              <a:defRPr/>
            </a:pPr>
            <a:fld id="{506D4B87-DEE4-5941-9989-D32B3677217D}" type="datetimeFigureOut">
              <a:rPr lang="en-JM" altLang="en-US"/>
              <a:pPr>
                <a:defRPr/>
              </a:pPr>
              <a:t>7/6/2018</a:t>
            </a:fld>
            <a:endParaRPr lang="en-JM" alt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JM" noProof="0"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vl1pPr>
          </a:lstStyle>
          <a:p>
            <a:pPr>
              <a:defRPr/>
            </a:pPr>
            <a:fld id="{AEF34482-39AD-DC47-8586-18303A8A70F2}" type="slidenum">
              <a:rPr lang="en-JM" altLang="en-US"/>
              <a:pPr>
                <a:defRPr/>
              </a:pPr>
              <a:t>‹#›</a:t>
            </a:fld>
            <a:endParaRPr lang="en-JM" altLang="en-US" dirty="0"/>
          </a:p>
        </p:txBody>
      </p:sp>
    </p:spTree>
    <p:extLst>
      <p:ext uri="{BB962C8B-B14F-4D97-AF65-F5344CB8AC3E}">
        <p14:creationId xmlns:p14="http://schemas.microsoft.com/office/powerpoint/2010/main" val="4946220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34482-39AD-DC47-8586-18303A8A70F2}" type="slidenum">
              <a:rPr lang="en-JM" altLang="en-US" smtClean="0"/>
              <a:pPr>
                <a:defRPr/>
              </a:pPr>
              <a:t>55</a:t>
            </a:fld>
            <a:endParaRPr lang="en-JM" altLang="en-US" dirty="0"/>
          </a:p>
        </p:txBody>
      </p:sp>
    </p:spTree>
    <p:extLst>
      <p:ext uri="{BB962C8B-B14F-4D97-AF65-F5344CB8AC3E}">
        <p14:creationId xmlns:p14="http://schemas.microsoft.com/office/powerpoint/2010/main" val="3214087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470025"/>
          </a:xfrm>
        </p:spPr>
        <p:txBody>
          <a:bodyPr anchor="b"/>
          <a:lstStyle>
            <a:lvl1pPr>
              <a:defRPr sz="4000" b="1">
                <a:solidFill>
                  <a:schemeClr val="tx1"/>
                </a:solidFill>
                <a:latin typeface="Helvetica"/>
                <a:cs typeface="Helvetica"/>
              </a:defRPr>
            </a:lvl1pPr>
          </a:lstStyle>
          <a:p>
            <a:r>
              <a:rPr lang="en-US" dirty="0"/>
              <a:t>Click to edit Master title style</a:t>
            </a:r>
            <a:endParaRPr lang="en-JM" dirty="0"/>
          </a:p>
        </p:txBody>
      </p:sp>
      <p:sp>
        <p:nvSpPr>
          <p:cNvPr id="3" name="Subtitle 2"/>
          <p:cNvSpPr>
            <a:spLocks noGrp="1"/>
          </p:cNvSpPr>
          <p:nvPr>
            <p:ph type="subTitle" idx="1"/>
          </p:nvPr>
        </p:nvSpPr>
        <p:spPr>
          <a:xfrm>
            <a:off x="457200" y="1905000"/>
            <a:ext cx="5105400" cy="990600"/>
          </a:xfrm>
        </p:spPr>
        <p:txBody>
          <a:bodyPr/>
          <a:lstStyle>
            <a:lvl1pPr marL="0" indent="0" algn="l">
              <a:buNone/>
              <a:defRPr sz="2500" b="0">
                <a:solidFill>
                  <a:srgbClr val="595959"/>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pic>
        <p:nvPicPr>
          <p:cNvPr id="7" name="Picture 6" descr="C:\Users\crobbins.MAHERMAHER\Dropbox\Government\WIOA\WIOA_Swoosh.png">
            <a:extLst>
              <a:ext uri="{FF2B5EF4-FFF2-40B4-BE49-F238E27FC236}">
                <a16:creationId xmlns:a16="http://schemas.microsoft.com/office/drawing/2014/main" id="{D8EDE137-4ED8-45F8-A4FE-D3E9ECAFCAA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extLst>
      <p:ext uri="{BB962C8B-B14F-4D97-AF65-F5344CB8AC3E}">
        <p14:creationId xmlns:p14="http://schemas.microsoft.com/office/powerpoint/2010/main" val="2378136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Today’s Objectives</a:t>
            </a:r>
            <a:endParaRPr lang="en-US" dirty="0"/>
          </a:p>
        </p:txBody>
      </p:sp>
      <p:sp>
        <p:nvSpPr>
          <p:cNvPr id="3" name="Content Placeholder 2"/>
          <p:cNvSpPr>
            <a:spLocks noGrp="1"/>
          </p:cNvSpPr>
          <p:nvPr>
            <p:ph idx="1"/>
          </p:nvPr>
        </p:nvSpPr>
        <p:spPr>
          <a:xfrm>
            <a:off x="457200" y="1600200"/>
            <a:ext cx="8229600" cy="4165600"/>
          </a:xfrm>
        </p:spPr>
        <p:txBody>
          <a:bodyPr>
            <a:normAutofit/>
          </a:bodyPr>
          <a:lstStyle>
            <a:lvl1pPr>
              <a:lnSpc>
                <a:spcPct val="95000"/>
              </a:lnSpc>
              <a:spcBef>
                <a:spcPts val="1800"/>
              </a:spcBef>
              <a:defRPr sz="2800"/>
            </a:lvl1pPr>
            <a:lvl2pPr>
              <a:lnSpc>
                <a:spcPct val="95000"/>
              </a:lnSpc>
              <a:spcBef>
                <a:spcPts val="800"/>
              </a:spcBef>
              <a:defRPr sz="24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21016381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Agenda">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Today’s Agenda</a:t>
            </a:r>
            <a:endParaRPr lang="en-US" dirty="0"/>
          </a:p>
        </p:txBody>
      </p:sp>
      <p:sp>
        <p:nvSpPr>
          <p:cNvPr id="3" name="Content Placeholder 2"/>
          <p:cNvSpPr>
            <a:spLocks noGrp="1"/>
          </p:cNvSpPr>
          <p:nvPr>
            <p:ph idx="1"/>
          </p:nvPr>
        </p:nvSpPr>
        <p:spPr/>
        <p:txBody>
          <a:bodyPr>
            <a:normAutofit/>
          </a:bodyPr>
          <a:lstStyle>
            <a:lvl1pPr>
              <a:lnSpc>
                <a:spcPct val="95000"/>
              </a:lnSpc>
              <a:spcBef>
                <a:spcPts val="1800"/>
              </a:spcBef>
              <a:defRPr sz="2800"/>
            </a:lvl1pPr>
            <a:lvl2pPr>
              <a:lnSpc>
                <a:spcPct val="95000"/>
              </a:lnSpc>
              <a:spcBef>
                <a:spcPts val="800"/>
              </a:spcBef>
              <a:defRPr sz="24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42312222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Summary">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Summary</a:t>
            </a:r>
            <a:endParaRPr lang="en-US" dirty="0"/>
          </a:p>
        </p:txBody>
      </p:sp>
      <p:sp>
        <p:nvSpPr>
          <p:cNvPr id="3" name="Content Placeholder 2"/>
          <p:cNvSpPr>
            <a:spLocks noGrp="1"/>
          </p:cNvSpPr>
          <p:nvPr>
            <p:ph idx="1" hasCustomPrompt="1"/>
          </p:nvPr>
        </p:nvSpPr>
        <p:spPr/>
        <p:txBody>
          <a:bodyPr>
            <a:normAutofit/>
          </a:bodyPr>
          <a:lstStyle>
            <a:lvl1pPr marL="342900" indent="-342900">
              <a:lnSpc>
                <a:spcPct val="95000"/>
              </a:lnSpc>
              <a:spcBef>
                <a:spcPts val="1800"/>
              </a:spcBef>
              <a:buClr>
                <a:schemeClr val="accent1"/>
              </a:buClr>
              <a:buFont typeface="Wingdings" panose="05000000000000000000" pitchFamily="2" charset="2"/>
              <a:buChar char="ü"/>
              <a:defRPr sz="2800"/>
            </a:lvl1pPr>
            <a:lvl2pPr marL="742950" indent="-285750">
              <a:lnSpc>
                <a:spcPct val="95000"/>
              </a:lnSpc>
              <a:spcBef>
                <a:spcPts val="800"/>
              </a:spcBef>
              <a:buFont typeface="Wingdings" panose="05000000000000000000" pitchFamily="2" charset="2"/>
              <a:buChar char=""/>
              <a:defRPr sz="2400"/>
            </a:lvl2pPr>
            <a:lvl3pPr marL="1143000" indent="-228600">
              <a:lnSpc>
                <a:spcPct val="95000"/>
              </a:lnSpc>
              <a:spcBef>
                <a:spcPts val="800"/>
              </a:spcBef>
              <a:buClr>
                <a:schemeClr val="accent2"/>
              </a:buClr>
              <a:buFont typeface="Wingdings" panose="05000000000000000000" pitchFamily="2" charset="2"/>
              <a:buChar char="ü"/>
              <a:defRPr sz="2000"/>
            </a:lvl3pPr>
            <a:lvl4pPr marL="1600200" indent="-228600">
              <a:lnSpc>
                <a:spcPct val="95000"/>
              </a:lnSpc>
              <a:spcBef>
                <a:spcPts val="800"/>
              </a:spcBef>
              <a:buClr>
                <a:schemeClr val="accent6"/>
              </a:buClr>
              <a:buFont typeface="Wingdings" panose="05000000000000000000" pitchFamily="2" charset="2"/>
              <a:buChar char="ü"/>
              <a:defRPr sz="1800"/>
            </a:lvl4pPr>
            <a:lvl5pPr>
              <a:lnSpc>
                <a:spcPct val="95000"/>
              </a:lnSpc>
              <a:spcBef>
                <a:spcPts val="8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977776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Presenter - 1">
    <p:spTree>
      <p:nvGrpSpPr>
        <p:cNvPr id="1" name=""/>
        <p:cNvGrpSpPr/>
        <p:nvPr/>
      </p:nvGrpSpPr>
      <p:grpSpPr>
        <a:xfrm>
          <a:off x="0" y="0"/>
          <a:ext cx="0" cy="0"/>
          <a:chOff x="0" y="0"/>
          <a:chExt cx="0" cy="0"/>
        </a:xfrm>
      </p:grpSpPr>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Your Presenter</a:t>
            </a:r>
            <a:endParaRPr lang="en-US" dirty="0"/>
          </a:p>
        </p:txBody>
      </p:sp>
      <p:sp>
        <p:nvSpPr>
          <p:cNvPr id="3" name="Content Placeholder 2"/>
          <p:cNvSpPr>
            <a:spLocks noGrp="1"/>
          </p:cNvSpPr>
          <p:nvPr>
            <p:ph idx="1" hasCustomPrompt="1"/>
          </p:nvPr>
        </p:nvSpPr>
        <p:spPr>
          <a:xfrm>
            <a:off x="3505200" y="2133600"/>
            <a:ext cx="5181600" cy="2257425"/>
          </a:xfrm>
        </p:spPr>
        <p:txBody>
          <a:bodyPr>
            <a:normAutofit/>
          </a:bodyPr>
          <a:lstStyle>
            <a:lvl1pPr marL="0" indent="0">
              <a:lnSpc>
                <a:spcPct val="90000"/>
              </a:lnSpc>
              <a:spcBef>
                <a:spcPts val="1800"/>
              </a:spcBef>
              <a:buNone/>
              <a:defRPr sz="2800" baseline="0"/>
            </a:lvl1pPr>
            <a:lvl2pPr marL="914400" indent="0">
              <a:lnSpc>
                <a:spcPct val="90000"/>
              </a:lnSpc>
              <a:spcBef>
                <a:spcPts val="3000"/>
              </a:spcBef>
              <a:buNone/>
              <a:defRPr sz="2000" i="1" baseline="0">
                <a:solidFill>
                  <a:schemeClr val="accent1"/>
                </a:solidFill>
              </a:defRPr>
            </a:lvl2pPr>
            <a:lvl3pPr marL="914400" indent="0">
              <a:lnSpc>
                <a:spcPct val="90000"/>
              </a:lnSpc>
              <a:spcBef>
                <a:spcPts val="12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6" name="Picture Placeholder 5"/>
          <p:cNvSpPr>
            <a:spLocks noGrp="1"/>
          </p:cNvSpPr>
          <p:nvPr>
            <p:ph type="pic" sz="quarter" idx="10"/>
          </p:nvPr>
        </p:nvSpPr>
        <p:spPr>
          <a:xfrm>
            <a:off x="1219200" y="2181225"/>
            <a:ext cx="1752600" cy="2209800"/>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a:lvl1pPr>
          </a:lstStyle>
          <a:p>
            <a:endParaRPr lang="en-US" dirty="0"/>
          </a:p>
        </p:txBody>
      </p:sp>
    </p:spTree>
    <p:extLst>
      <p:ext uri="{BB962C8B-B14F-4D97-AF65-F5344CB8AC3E}">
        <p14:creationId xmlns:p14="http://schemas.microsoft.com/office/powerpoint/2010/main" val="19005352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Presenters - 2">
    <p:spTree>
      <p:nvGrpSpPr>
        <p:cNvPr id="1" name=""/>
        <p:cNvGrpSpPr/>
        <p:nvPr/>
      </p:nvGrpSpPr>
      <p:grpSpPr>
        <a:xfrm>
          <a:off x="0" y="0"/>
          <a:ext cx="0" cy="0"/>
          <a:chOff x="0" y="0"/>
          <a:chExt cx="0" cy="0"/>
        </a:xfrm>
      </p:grpSpPr>
      <p:sp>
        <p:nvSpPr>
          <p:cNvPr id="4" name="TextBox 3"/>
          <p:cNvSpPr txBox="1"/>
          <p:nvPr userDrawn="1"/>
        </p:nvSpPr>
        <p:spPr>
          <a:xfrm>
            <a:off x="914400" y="365125"/>
            <a:ext cx="77724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Your Presenters</a:t>
            </a:r>
            <a:endParaRPr lang="en-US" dirty="0"/>
          </a:p>
        </p:txBody>
      </p:sp>
      <p:sp>
        <p:nvSpPr>
          <p:cNvPr id="3" name="Content Placeholder 2"/>
          <p:cNvSpPr>
            <a:spLocks noGrp="1"/>
          </p:cNvSpPr>
          <p:nvPr>
            <p:ph idx="1" hasCustomPrompt="1"/>
          </p:nvPr>
        </p:nvSpPr>
        <p:spPr>
          <a:xfrm>
            <a:off x="2743200" y="1628776"/>
            <a:ext cx="5181600" cy="1969190"/>
          </a:xfrm>
        </p:spPr>
        <p:txBody>
          <a:bodyPr>
            <a:normAutofit/>
          </a:bodyPr>
          <a:lstStyle>
            <a:lvl1pPr marL="0" indent="0">
              <a:lnSpc>
                <a:spcPct val="90000"/>
              </a:lnSpc>
              <a:spcBef>
                <a:spcPts val="1800"/>
              </a:spcBef>
              <a:buNone/>
              <a:defRPr sz="2800" baseline="0"/>
            </a:lvl1pPr>
            <a:lvl2pPr marL="914400" indent="0">
              <a:lnSpc>
                <a:spcPct val="90000"/>
              </a:lnSpc>
              <a:spcBef>
                <a:spcPts val="3000"/>
              </a:spcBef>
              <a:buNone/>
              <a:defRPr sz="2000" i="1" baseline="0">
                <a:solidFill>
                  <a:schemeClr val="accent1"/>
                </a:solidFill>
              </a:defRPr>
            </a:lvl2pPr>
            <a:lvl3pPr marL="914400" indent="0">
              <a:lnSpc>
                <a:spcPct val="90000"/>
              </a:lnSpc>
              <a:spcBef>
                <a:spcPts val="12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6" name="Picture Placeholder 5"/>
          <p:cNvSpPr>
            <a:spLocks noGrp="1"/>
          </p:cNvSpPr>
          <p:nvPr>
            <p:ph type="pic" sz="quarter" idx="10"/>
          </p:nvPr>
        </p:nvSpPr>
        <p:spPr>
          <a:xfrm>
            <a:off x="914400" y="1676400"/>
            <a:ext cx="1524000" cy="1921565"/>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a:lvl1pPr>
          </a:lstStyle>
          <a:p>
            <a:endParaRPr lang="en-US" dirty="0"/>
          </a:p>
        </p:txBody>
      </p:sp>
      <p:sp>
        <p:nvSpPr>
          <p:cNvPr id="5" name="Content Placeholder 2"/>
          <p:cNvSpPr>
            <a:spLocks noGrp="1"/>
          </p:cNvSpPr>
          <p:nvPr>
            <p:ph idx="11" hasCustomPrompt="1"/>
          </p:nvPr>
        </p:nvSpPr>
        <p:spPr>
          <a:xfrm>
            <a:off x="2743200" y="3886201"/>
            <a:ext cx="5181600" cy="1969190"/>
          </a:xfrm>
        </p:spPr>
        <p:txBody>
          <a:bodyPr>
            <a:normAutofit/>
          </a:bodyPr>
          <a:lstStyle>
            <a:lvl1pPr marL="0" indent="0">
              <a:lnSpc>
                <a:spcPct val="90000"/>
              </a:lnSpc>
              <a:spcBef>
                <a:spcPts val="1800"/>
              </a:spcBef>
              <a:buNone/>
              <a:defRPr sz="2800" baseline="0"/>
            </a:lvl1pPr>
            <a:lvl2pPr marL="914400" indent="0">
              <a:lnSpc>
                <a:spcPct val="90000"/>
              </a:lnSpc>
              <a:spcBef>
                <a:spcPts val="3000"/>
              </a:spcBef>
              <a:buNone/>
              <a:defRPr sz="2000" i="1" baseline="0">
                <a:solidFill>
                  <a:schemeClr val="accent1"/>
                </a:solidFill>
              </a:defRPr>
            </a:lvl2pPr>
            <a:lvl3pPr marL="914400" indent="0">
              <a:lnSpc>
                <a:spcPct val="90000"/>
              </a:lnSpc>
              <a:spcBef>
                <a:spcPts val="12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7" name="Picture Placeholder 5"/>
          <p:cNvSpPr>
            <a:spLocks noGrp="1"/>
          </p:cNvSpPr>
          <p:nvPr>
            <p:ph type="pic" sz="quarter" idx="12"/>
          </p:nvPr>
        </p:nvSpPr>
        <p:spPr>
          <a:xfrm>
            <a:off x="914400" y="3933825"/>
            <a:ext cx="1524000" cy="1921565"/>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a:lvl1pPr>
          </a:lstStyle>
          <a:p>
            <a:endParaRPr lang="en-US" dirty="0"/>
          </a:p>
        </p:txBody>
      </p:sp>
    </p:spTree>
    <p:extLst>
      <p:ext uri="{BB962C8B-B14F-4D97-AF65-F5344CB8AC3E}">
        <p14:creationId xmlns:p14="http://schemas.microsoft.com/office/powerpoint/2010/main" val="32279385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Presenters - 3">
    <p:spTree>
      <p:nvGrpSpPr>
        <p:cNvPr id="1" name=""/>
        <p:cNvGrpSpPr/>
        <p:nvPr/>
      </p:nvGrpSpPr>
      <p:grpSpPr>
        <a:xfrm>
          <a:off x="0" y="0"/>
          <a:ext cx="0" cy="0"/>
          <a:chOff x="0" y="0"/>
          <a:chExt cx="0" cy="0"/>
        </a:xfrm>
      </p:grpSpPr>
      <p:sp>
        <p:nvSpPr>
          <p:cNvPr id="4" name="TextBox 3"/>
          <p:cNvSpPr txBox="1"/>
          <p:nvPr userDrawn="1"/>
        </p:nvSpPr>
        <p:spPr>
          <a:xfrm>
            <a:off x="589084"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Your Presenters</a:t>
            </a:r>
            <a:endParaRPr lang="en-US" dirty="0"/>
          </a:p>
        </p:txBody>
      </p:sp>
      <p:sp>
        <p:nvSpPr>
          <p:cNvPr id="3" name="Content Placeholder 2"/>
          <p:cNvSpPr>
            <a:spLocks noGrp="1"/>
          </p:cNvSpPr>
          <p:nvPr>
            <p:ph idx="1" hasCustomPrompt="1"/>
          </p:nvPr>
        </p:nvSpPr>
        <p:spPr>
          <a:xfrm>
            <a:off x="1905000" y="1371600"/>
            <a:ext cx="5181600" cy="1488798"/>
          </a:xfrm>
        </p:spPr>
        <p:txBody>
          <a:bodyPr>
            <a:normAutofit/>
          </a:bodyPr>
          <a:lstStyle>
            <a:lvl1pPr marL="0" indent="0">
              <a:lnSpc>
                <a:spcPct val="90000"/>
              </a:lnSpc>
              <a:spcBef>
                <a:spcPts val="1800"/>
              </a:spcBef>
              <a:buNone/>
              <a:defRPr sz="2400" baseline="0"/>
            </a:lvl1pPr>
            <a:lvl2pPr marL="914400" indent="0">
              <a:lnSpc>
                <a:spcPct val="90000"/>
              </a:lnSpc>
              <a:spcBef>
                <a:spcPts val="1200"/>
              </a:spcBef>
              <a:buNone/>
              <a:defRPr sz="2000" i="1" baseline="0">
                <a:solidFill>
                  <a:schemeClr val="accent1"/>
                </a:solidFill>
              </a:defRPr>
            </a:lvl2pPr>
            <a:lvl3pPr marL="9144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6" name="Picture Placeholder 5"/>
          <p:cNvSpPr>
            <a:spLocks noGrp="1"/>
          </p:cNvSpPr>
          <p:nvPr>
            <p:ph type="pic" sz="quarter" idx="10"/>
          </p:nvPr>
        </p:nvSpPr>
        <p:spPr>
          <a:xfrm>
            <a:off x="457200" y="1419224"/>
            <a:ext cx="1143000" cy="1441174"/>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sz="2000"/>
            </a:lvl1pPr>
          </a:lstStyle>
          <a:p>
            <a:endParaRPr lang="en-US" dirty="0"/>
          </a:p>
        </p:txBody>
      </p:sp>
      <p:sp>
        <p:nvSpPr>
          <p:cNvPr id="5" name="Content Placeholder 2"/>
          <p:cNvSpPr>
            <a:spLocks noGrp="1"/>
          </p:cNvSpPr>
          <p:nvPr>
            <p:ph idx="11" hasCustomPrompt="1"/>
          </p:nvPr>
        </p:nvSpPr>
        <p:spPr>
          <a:xfrm>
            <a:off x="2667000" y="2971800"/>
            <a:ext cx="5181600" cy="1488798"/>
          </a:xfrm>
        </p:spPr>
        <p:txBody>
          <a:bodyPr>
            <a:normAutofit/>
          </a:bodyPr>
          <a:lstStyle>
            <a:lvl1pPr marL="0" indent="0">
              <a:lnSpc>
                <a:spcPct val="90000"/>
              </a:lnSpc>
              <a:spcBef>
                <a:spcPts val="1800"/>
              </a:spcBef>
              <a:buNone/>
              <a:defRPr sz="2400" baseline="0"/>
            </a:lvl1pPr>
            <a:lvl2pPr marL="914400" indent="0">
              <a:lnSpc>
                <a:spcPct val="90000"/>
              </a:lnSpc>
              <a:spcBef>
                <a:spcPts val="1200"/>
              </a:spcBef>
              <a:buNone/>
              <a:defRPr sz="2000" i="1" baseline="0">
                <a:solidFill>
                  <a:schemeClr val="accent1"/>
                </a:solidFill>
              </a:defRPr>
            </a:lvl2pPr>
            <a:lvl3pPr marL="9144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7" name="Picture Placeholder 5"/>
          <p:cNvSpPr>
            <a:spLocks noGrp="1"/>
          </p:cNvSpPr>
          <p:nvPr>
            <p:ph type="pic" sz="quarter" idx="12"/>
          </p:nvPr>
        </p:nvSpPr>
        <p:spPr>
          <a:xfrm>
            <a:off x="1219200" y="3019424"/>
            <a:ext cx="1143000" cy="1441174"/>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sz="2000"/>
            </a:lvl1pPr>
          </a:lstStyle>
          <a:p>
            <a:endParaRPr lang="en-US" dirty="0"/>
          </a:p>
        </p:txBody>
      </p:sp>
      <p:sp>
        <p:nvSpPr>
          <p:cNvPr id="8" name="Content Placeholder 2"/>
          <p:cNvSpPr>
            <a:spLocks noGrp="1"/>
          </p:cNvSpPr>
          <p:nvPr>
            <p:ph idx="13" hasCustomPrompt="1"/>
          </p:nvPr>
        </p:nvSpPr>
        <p:spPr>
          <a:xfrm>
            <a:off x="3429000" y="4572000"/>
            <a:ext cx="5181600" cy="1488798"/>
          </a:xfrm>
        </p:spPr>
        <p:txBody>
          <a:bodyPr>
            <a:normAutofit/>
          </a:bodyPr>
          <a:lstStyle>
            <a:lvl1pPr marL="0" indent="0">
              <a:lnSpc>
                <a:spcPct val="90000"/>
              </a:lnSpc>
              <a:spcBef>
                <a:spcPts val="1800"/>
              </a:spcBef>
              <a:buNone/>
              <a:defRPr sz="2400" baseline="0"/>
            </a:lvl1pPr>
            <a:lvl2pPr marL="914400" indent="0">
              <a:lnSpc>
                <a:spcPct val="90000"/>
              </a:lnSpc>
              <a:spcBef>
                <a:spcPts val="1200"/>
              </a:spcBef>
              <a:buNone/>
              <a:defRPr sz="2000" i="1" baseline="0">
                <a:solidFill>
                  <a:schemeClr val="accent1"/>
                </a:solidFill>
              </a:defRPr>
            </a:lvl2pPr>
            <a:lvl3pPr marL="9144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9" name="Picture Placeholder 5"/>
          <p:cNvSpPr>
            <a:spLocks noGrp="1"/>
          </p:cNvSpPr>
          <p:nvPr>
            <p:ph type="pic" sz="quarter" idx="14"/>
          </p:nvPr>
        </p:nvSpPr>
        <p:spPr>
          <a:xfrm>
            <a:off x="1981200" y="4619624"/>
            <a:ext cx="1143000" cy="1441174"/>
          </a:xfr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path path="circle">
              <a:fillToRect l="100000" t="100000"/>
            </a:path>
            <a:tileRect r="-100000" b="-100000"/>
          </a:gradFill>
          <a:ln w="38100">
            <a:solidFill>
              <a:schemeClr val="bg2">
                <a:lumMod val="50000"/>
              </a:schemeClr>
            </a:solidFill>
            <a:miter lim="800000"/>
          </a:ln>
        </p:spPr>
        <p:txBody>
          <a:bodyPr/>
          <a:lstStyle>
            <a:lvl1pPr marL="0" indent="0">
              <a:buNone/>
              <a:defRPr sz="2000"/>
            </a:lvl1pPr>
          </a:lstStyle>
          <a:p>
            <a:endParaRPr lang="en-US" dirty="0"/>
          </a:p>
        </p:txBody>
      </p:sp>
    </p:spTree>
    <p:extLst>
      <p:ext uri="{BB962C8B-B14F-4D97-AF65-F5344CB8AC3E}">
        <p14:creationId xmlns:p14="http://schemas.microsoft.com/office/powerpoint/2010/main" val="22605002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hanks / Contact - Maher">
    <p:spTree>
      <p:nvGrpSpPr>
        <p:cNvPr id="1" name=""/>
        <p:cNvGrpSpPr/>
        <p:nvPr/>
      </p:nvGrpSpPr>
      <p:grpSpPr>
        <a:xfrm>
          <a:off x="0" y="0"/>
          <a:ext cx="0" cy="0"/>
          <a:chOff x="0" y="0"/>
          <a:chExt cx="0" cy="0"/>
        </a:xfrm>
      </p:grpSpPr>
      <p:pic>
        <p:nvPicPr>
          <p:cNvPr id="5" name="Picture 2" descr="https://photos-5.dropbox.com/t/2/AAAzUZTxBTO6Pltuqo69C4n9CIobSrmTMtBEhxfqjkzkHw/12/300074791/png/32x32/1/1466546400/0/2/thank_you.png/EMCE4qQCGNayGCAHKAc/ybQm8HBEkyNF7r-jkhF_NemBN14JYaPkiir4OF5QOaA?size_mode=3&amp;size=800x600"/>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57200" y="1429997"/>
            <a:ext cx="3124200" cy="20346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066800" y="365125"/>
            <a:ext cx="76200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Contact Us</a:t>
            </a:r>
            <a:endParaRPr lang="en-US" dirty="0"/>
          </a:p>
        </p:txBody>
      </p:sp>
      <p:sp>
        <p:nvSpPr>
          <p:cNvPr id="14" name="Content Placeholder 2"/>
          <p:cNvSpPr>
            <a:spLocks noGrp="1"/>
          </p:cNvSpPr>
          <p:nvPr>
            <p:ph idx="1" hasCustomPrompt="1"/>
          </p:nvPr>
        </p:nvSpPr>
        <p:spPr>
          <a:xfrm>
            <a:off x="3962400" y="595451"/>
            <a:ext cx="47244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15" name="Content Placeholder 2"/>
          <p:cNvSpPr>
            <a:spLocks noGrp="1"/>
          </p:cNvSpPr>
          <p:nvPr>
            <p:ph idx="10" hasCustomPrompt="1"/>
          </p:nvPr>
        </p:nvSpPr>
        <p:spPr>
          <a:xfrm>
            <a:off x="3962400" y="2514600"/>
            <a:ext cx="47244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16" name="Content Placeholder 2"/>
          <p:cNvSpPr>
            <a:spLocks noGrp="1"/>
          </p:cNvSpPr>
          <p:nvPr>
            <p:ph idx="11" hasCustomPrompt="1"/>
          </p:nvPr>
        </p:nvSpPr>
        <p:spPr>
          <a:xfrm>
            <a:off x="3962400" y="4414699"/>
            <a:ext cx="47244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cxnSp>
        <p:nvCxnSpPr>
          <p:cNvPr id="17" name="Straight Connector 16">
            <a:extLst>
              <a:ext uri="{FF2B5EF4-FFF2-40B4-BE49-F238E27FC236}">
                <a16:creationId xmlns:a16="http://schemas.microsoft.com/office/drawing/2014/main" id="{2E5D59D9-880A-414D-844F-1D4F571E40DC}"/>
              </a:ext>
            </a:extLst>
          </p:cNvPr>
          <p:cNvCxnSpPr/>
          <p:nvPr userDrawn="1"/>
        </p:nvCxnSpPr>
        <p:spPr>
          <a:xfrm>
            <a:off x="3962400" y="4876800"/>
            <a:ext cx="457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414F1C-E2D3-4084-959D-95FAD104FE31}"/>
              </a:ext>
            </a:extLst>
          </p:cNvPr>
          <p:cNvCxnSpPr/>
          <p:nvPr userDrawn="1"/>
        </p:nvCxnSpPr>
        <p:spPr>
          <a:xfrm>
            <a:off x="3962400" y="2971800"/>
            <a:ext cx="457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992253-9A78-4A90-AC21-8D38700614B7}"/>
              </a:ext>
            </a:extLst>
          </p:cNvPr>
          <p:cNvCxnSpPr/>
          <p:nvPr userDrawn="1"/>
        </p:nvCxnSpPr>
        <p:spPr>
          <a:xfrm>
            <a:off x="3962400" y="1066800"/>
            <a:ext cx="457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5655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hanks / Contact - General">
    <p:spTree>
      <p:nvGrpSpPr>
        <p:cNvPr id="1" name=""/>
        <p:cNvGrpSpPr/>
        <p:nvPr/>
      </p:nvGrpSpPr>
      <p:grpSpPr>
        <a:xfrm>
          <a:off x="0" y="0"/>
          <a:ext cx="0" cy="0"/>
          <a:chOff x="0" y="0"/>
          <a:chExt cx="0" cy="0"/>
        </a:xfrm>
      </p:grpSpPr>
      <p:pic>
        <p:nvPicPr>
          <p:cNvPr id="5" name="Picture 2" descr="https://photos-5.dropbox.com/t/2/AAAzUZTxBTO6Pltuqo69C4n9CIobSrmTMtBEhxfqjkzkHw/12/300074791/png/32x32/1/1466546400/0/2/thank_you.png/EMCE4qQCGNayGCAHKAc/ybQm8HBEkyNF7r-jkhF_NemBN14JYaPkiir4OF5QOaA?size_mode=3&amp;size=800x600"/>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8600" y="1281121"/>
            <a:ext cx="3352800" cy="2183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Contact Us:</a:t>
            </a:r>
            <a:endParaRPr lang="en-US" dirty="0"/>
          </a:p>
        </p:txBody>
      </p:sp>
      <p:grpSp>
        <p:nvGrpSpPr>
          <p:cNvPr id="3" name="Group 2"/>
          <p:cNvGrpSpPr/>
          <p:nvPr userDrawn="1"/>
        </p:nvGrpSpPr>
        <p:grpSpPr>
          <a:xfrm>
            <a:off x="209550" y="4953000"/>
            <a:ext cx="3371850" cy="1147496"/>
            <a:chOff x="209550" y="1277648"/>
            <a:chExt cx="3371850" cy="1147496"/>
          </a:xfrm>
        </p:grpSpPr>
        <p:grpSp>
          <p:nvGrpSpPr>
            <p:cNvPr id="6" name="Group 5"/>
            <p:cNvGrpSpPr/>
            <p:nvPr userDrawn="1"/>
          </p:nvGrpSpPr>
          <p:grpSpPr>
            <a:xfrm>
              <a:off x="209550" y="1277648"/>
              <a:ext cx="3371850" cy="1147496"/>
              <a:chOff x="5695950" y="2768310"/>
              <a:chExt cx="3371850" cy="1147496"/>
            </a:xfrm>
          </p:grpSpPr>
          <p:pic>
            <p:nvPicPr>
              <p:cNvPr id="7" name="Picture 6"/>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t="14453" b="13282"/>
              <a:stretch/>
            </p:blipFill>
            <p:spPr>
              <a:xfrm>
                <a:off x="5695950" y="2768310"/>
                <a:ext cx="3067050" cy="811224"/>
              </a:xfrm>
              <a:prstGeom prst="rect">
                <a:avLst/>
              </a:prstGeom>
              <a:ln>
                <a:noFill/>
              </a:ln>
              <a:effectLst/>
            </p:spPr>
          </p:pic>
          <p:sp>
            <p:nvSpPr>
              <p:cNvPr id="8" name="Content Placeholder 2"/>
              <p:cNvSpPr txBox="1">
                <a:spLocks/>
              </p:cNvSpPr>
              <p:nvPr/>
            </p:nvSpPr>
            <p:spPr bwMode="auto">
              <a:xfrm>
                <a:off x="5715000" y="3579534"/>
                <a:ext cx="3352800" cy="33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1pPr>
                <a:lvl2pPr marL="742950" indent="-285750" algn="l" rtl="0" eaLnBrk="0" fontAlgn="base" hangingPunct="0">
                  <a:spcBef>
                    <a:spcPct val="20000"/>
                  </a:spcBef>
                  <a:spcAft>
                    <a:spcPct val="0"/>
                  </a:spcAft>
                  <a:buClr>
                    <a:srgbClr val="B71234"/>
                  </a:buClr>
                  <a:buFont typeface="Arial" charset="0"/>
                  <a:buChar char="–"/>
                  <a:defRPr sz="1600" kern="1200">
                    <a:solidFill>
                      <a:srgbClr val="595959"/>
                    </a:solidFill>
                    <a:latin typeface="Helvetica"/>
                    <a:ea typeface="ＭＳ Ｐゴシック" charset="0"/>
                    <a:cs typeface="Helvetica"/>
                  </a:defRPr>
                </a:lvl2pPr>
                <a:lvl3pPr marL="1143000" indent="-228600" algn="l" rtl="0" eaLnBrk="0" fontAlgn="base" hangingPunct="0">
                  <a:spcBef>
                    <a:spcPct val="20000"/>
                  </a:spcBef>
                  <a:spcAft>
                    <a:spcPct val="0"/>
                  </a:spcAft>
                  <a:buClr>
                    <a:srgbClr val="B71234"/>
                  </a:buClr>
                  <a:buFont typeface="Arial" charset="0"/>
                  <a:buChar char="•"/>
                  <a:defRPr sz="1400" kern="1200">
                    <a:solidFill>
                      <a:srgbClr val="595959"/>
                    </a:solidFill>
                    <a:latin typeface="Helvetica"/>
                    <a:ea typeface="ＭＳ Ｐゴシック" charset="0"/>
                    <a:cs typeface="Helvetica"/>
                  </a:defRPr>
                </a:lvl3pPr>
                <a:lvl4pPr marL="1600200" indent="-228600" algn="l" rtl="0" eaLnBrk="0" fontAlgn="base" hangingPunct="0">
                  <a:spcBef>
                    <a:spcPct val="20000"/>
                  </a:spcBef>
                  <a:spcAft>
                    <a:spcPct val="0"/>
                  </a:spcAft>
                  <a:buClr>
                    <a:srgbClr val="B71234"/>
                  </a:buClr>
                  <a:buFont typeface="Arial" charset="0"/>
                  <a:buChar char="–"/>
                  <a:defRPr sz="1200" kern="1200">
                    <a:solidFill>
                      <a:srgbClr val="595959"/>
                    </a:solidFill>
                    <a:latin typeface="Helvetica"/>
                    <a:ea typeface="ＭＳ Ｐゴシック" charset="0"/>
                    <a:cs typeface="Helvetica"/>
                  </a:defRPr>
                </a:lvl4pPr>
                <a:lvl5pPr marL="2057400" indent="-228600" algn="l" rtl="0" eaLnBrk="0" fontAlgn="base" hangingPunct="0">
                  <a:spcBef>
                    <a:spcPct val="20000"/>
                  </a:spcBef>
                  <a:spcAft>
                    <a:spcPct val="0"/>
                  </a:spcAft>
                  <a:buClr>
                    <a:srgbClr val="B71234"/>
                  </a:buClr>
                  <a:buFont typeface="Arial" charset="0"/>
                  <a:buChar char="»"/>
                  <a:defRPr sz="12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0" indent="0" defTabSz="228600">
                  <a:lnSpc>
                    <a:spcPct val="90000"/>
                  </a:lnSpc>
                  <a:spcBef>
                    <a:spcPts val="800"/>
                  </a:spcBef>
                  <a:buFont typeface="Arial" charset="0"/>
                  <a:buNone/>
                </a:pPr>
                <a:r>
                  <a:rPr lang="en-US" sz="1600" dirty="0">
                    <a:solidFill>
                      <a:schemeClr val="tx1"/>
                    </a:solidFill>
                  </a:rPr>
                  <a:t>www.</a:t>
                </a:r>
                <a:r>
                  <a:rPr lang="en-US" sz="1600" b="1" dirty="0">
                    <a:solidFill>
                      <a:schemeClr val="tx1"/>
                    </a:solidFill>
                  </a:rPr>
                  <a:t>maher</a:t>
                </a:r>
                <a:r>
                  <a:rPr lang="en-US" sz="1600" b="1" dirty="0">
                    <a:solidFill>
                      <a:schemeClr val="accent1">
                        <a:lumMod val="75000"/>
                      </a:schemeClr>
                    </a:solidFill>
                  </a:rPr>
                  <a:t>net</a:t>
                </a:r>
                <a:r>
                  <a:rPr lang="en-US" sz="1600" dirty="0">
                    <a:solidFill>
                      <a:schemeClr val="tx1"/>
                    </a:solidFill>
                  </a:rPr>
                  <a:t>.com</a:t>
                </a:r>
              </a:p>
            </p:txBody>
          </p:sp>
        </p:grpSp>
        <p:cxnSp>
          <p:nvCxnSpPr>
            <p:cNvPr id="11" name="Straight Connector 10"/>
            <p:cNvCxnSpPr/>
            <p:nvPr userDrawn="1"/>
          </p:nvCxnSpPr>
          <p:spPr>
            <a:xfrm>
              <a:off x="1076325" y="2088872"/>
              <a:ext cx="2209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a:spLocks noGrp="1"/>
          </p:cNvSpPr>
          <p:nvPr>
            <p:ph idx="1" hasCustomPrompt="1"/>
          </p:nvPr>
        </p:nvSpPr>
        <p:spPr>
          <a:xfrm>
            <a:off x="4495800" y="595451"/>
            <a:ext cx="41910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15" name="Content Placeholder 2"/>
          <p:cNvSpPr>
            <a:spLocks noGrp="1"/>
          </p:cNvSpPr>
          <p:nvPr>
            <p:ph idx="10" hasCustomPrompt="1"/>
          </p:nvPr>
        </p:nvSpPr>
        <p:spPr>
          <a:xfrm>
            <a:off x="4495800" y="2514600"/>
            <a:ext cx="41910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
        <p:nvSpPr>
          <p:cNvPr id="16" name="Content Placeholder 2"/>
          <p:cNvSpPr>
            <a:spLocks noGrp="1"/>
          </p:cNvSpPr>
          <p:nvPr>
            <p:ph idx="11" hasCustomPrompt="1"/>
          </p:nvPr>
        </p:nvSpPr>
        <p:spPr>
          <a:xfrm>
            <a:off x="4495800" y="4414699"/>
            <a:ext cx="4191000" cy="1524000"/>
          </a:xfrm>
        </p:spPr>
        <p:txBody>
          <a:bodyPr>
            <a:noAutofit/>
          </a:bodyPr>
          <a:lstStyle>
            <a:lvl1pPr marL="0" indent="0">
              <a:lnSpc>
                <a:spcPct val="90000"/>
              </a:lnSpc>
              <a:spcBef>
                <a:spcPts val="1800"/>
              </a:spcBef>
              <a:buNone/>
              <a:defRPr sz="2400" baseline="0"/>
            </a:lvl1pPr>
            <a:lvl2pPr marL="457200" indent="0">
              <a:lnSpc>
                <a:spcPct val="90000"/>
              </a:lnSpc>
              <a:spcBef>
                <a:spcPts val="1200"/>
              </a:spcBef>
              <a:buNone/>
              <a:defRPr sz="2000" i="1" baseline="0">
                <a:solidFill>
                  <a:schemeClr val="accent1"/>
                </a:solidFill>
              </a:defRPr>
            </a:lvl2pPr>
            <a:lvl3pPr marL="457200" indent="0">
              <a:lnSpc>
                <a:spcPct val="90000"/>
              </a:lnSpc>
              <a:spcBef>
                <a:spcPts val="600"/>
              </a:spcBef>
              <a:buNone/>
              <a:defRPr sz="2000" b="1">
                <a:solidFill>
                  <a:schemeClr val="bg2">
                    <a:lumMod val="50000"/>
                  </a:schemeClr>
                </a:solidFill>
              </a:defRPr>
            </a:lvl3pPr>
            <a:lvl4pPr>
              <a:lnSpc>
                <a:spcPct val="90000"/>
              </a:lnSpc>
              <a:spcBef>
                <a:spcPts val="800"/>
              </a:spcBef>
              <a:defRPr sz="1800"/>
            </a:lvl4pPr>
            <a:lvl5pPr>
              <a:lnSpc>
                <a:spcPct val="90000"/>
              </a:lnSpc>
              <a:spcBef>
                <a:spcPts val="800"/>
              </a:spcBef>
              <a:defRPr sz="1800"/>
            </a:lvl5pPr>
          </a:lstStyle>
          <a:p>
            <a:pPr lvl="0"/>
            <a:r>
              <a:rPr lang="en-US" dirty="0" err="1"/>
              <a:t>Firstname</a:t>
            </a:r>
            <a:r>
              <a:rPr lang="en-US" dirty="0"/>
              <a:t> </a:t>
            </a:r>
            <a:r>
              <a:rPr lang="en-US" dirty="0" err="1"/>
              <a:t>Lastname</a:t>
            </a:r>
            <a:endParaRPr lang="en-US" dirty="0"/>
          </a:p>
          <a:p>
            <a:pPr lvl="1"/>
            <a:r>
              <a:rPr lang="en-US" dirty="0"/>
              <a:t>Job / Position Title Here</a:t>
            </a:r>
          </a:p>
          <a:p>
            <a:pPr lvl="2"/>
            <a:r>
              <a:rPr lang="en-US" dirty="0"/>
              <a:t>Organization Name</a:t>
            </a:r>
          </a:p>
        </p:txBody>
      </p:sp>
    </p:spTree>
    <p:extLst>
      <p:ext uri="{BB962C8B-B14F-4D97-AF65-F5344CB8AC3E}">
        <p14:creationId xmlns:p14="http://schemas.microsoft.com/office/powerpoint/2010/main" val="24735555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Q &amp; A">
    <p:spTree>
      <p:nvGrpSpPr>
        <p:cNvPr id="1" name=""/>
        <p:cNvGrpSpPr/>
        <p:nvPr/>
      </p:nvGrpSpPr>
      <p:grpSpPr>
        <a:xfrm>
          <a:off x="0" y="0"/>
          <a:ext cx="0" cy="0"/>
          <a:chOff x="0" y="0"/>
          <a:chExt cx="0" cy="0"/>
        </a:xfrm>
      </p:grpSpPr>
      <p:pic>
        <p:nvPicPr>
          <p:cNvPr id="12" name="Picture 2" descr="https://photos-5.dropbox.com/t/2/AADLdw6itrzmMb-tZUoJ3-jkJvZmkgu112ULCd579P7ECw/12/300074791/jpeg/32x32/1/1466546400/0/2/shutterstock_311000954.jpg/EMCE4qQCGNayGCAHKAc/UGhhTWZ-2tpkBxhAgnwex8hXqUe36TQHjAKYzfoFFdw?size_mode=3&amp;size=800x60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600" y="1508125"/>
            <a:ext cx="5638800" cy="42291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457200" y="365125"/>
            <a:ext cx="8229600" cy="1143000"/>
          </a:xfrm>
          <a:prstGeom prst="rect">
            <a:avLst/>
          </a:prstGeom>
          <a:noFill/>
        </p:spPr>
        <p:txBody>
          <a:bodyPr wrap="square" rtlCol="0" anchor="ctr">
            <a:noAutofit/>
          </a:bodyPr>
          <a:lstStyle/>
          <a:p>
            <a:pPr>
              <a:lnSpc>
                <a:spcPct val="90000"/>
              </a:lnSpc>
            </a:pPr>
            <a:r>
              <a:rPr kumimoji="0" lang="en-US" sz="3600" b="1" i="0" u="none" strike="noStrike" kern="1200" cap="none" spc="0" normalizeH="0" baseline="0" noProof="0" dirty="0">
                <a:ln>
                  <a:noFill/>
                </a:ln>
                <a:solidFill>
                  <a:srgbClr val="414143"/>
                </a:solidFill>
                <a:effectLst/>
                <a:uLnTx/>
                <a:uFillTx/>
                <a:latin typeface="Helvetica"/>
                <a:cs typeface="Helvetica"/>
              </a:rPr>
              <a:t>Questions &amp; Discussion</a:t>
            </a:r>
            <a:endParaRPr lang="en-US" dirty="0"/>
          </a:p>
        </p:txBody>
      </p:sp>
    </p:spTree>
    <p:extLst>
      <p:ext uri="{BB962C8B-B14F-4D97-AF65-F5344CB8AC3E}">
        <p14:creationId xmlns:p14="http://schemas.microsoft.com/office/powerpoint/2010/main" val="39155505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 preserve="1">
  <p:cSld name="Quote">
    <p:spTree>
      <p:nvGrpSpPr>
        <p:cNvPr id="1" name=""/>
        <p:cNvGrpSpPr/>
        <p:nvPr/>
      </p:nvGrpSpPr>
      <p:grpSpPr>
        <a:xfrm>
          <a:off x="0" y="0"/>
          <a:ext cx="0" cy="0"/>
          <a:chOff x="0" y="0"/>
          <a:chExt cx="0" cy="0"/>
        </a:xfrm>
      </p:grpSpPr>
      <p:sp>
        <p:nvSpPr>
          <p:cNvPr id="4" name="Rectangle 3"/>
          <p:cNvSpPr/>
          <p:nvPr userDrawn="1"/>
        </p:nvSpPr>
        <p:spPr>
          <a:xfrm flipH="1">
            <a:off x="0" y="1066800"/>
            <a:ext cx="91440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Helvetica"/>
              <a:cs typeface="Helvetica"/>
            </a:endParaRPr>
          </a:p>
        </p:txBody>
      </p:sp>
      <p:sp>
        <p:nvSpPr>
          <p:cNvPr id="2" name="Title 1"/>
          <p:cNvSpPr>
            <a:spLocks noGrp="1"/>
          </p:cNvSpPr>
          <p:nvPr>
            <p:ph type="title" hasCustomPrompt="1"/>
          </p:nvPr>
        </p:nvSpPr>
        <p:spPr>
          <a:xfrm>
            <a:off x="1143000" y="1219199"/>
            <a:ext cx="6858000" cy="2667000"/>
          </a:xfrm>
        </p:spPr>
        <p:txBody>
          <a:bodyPr/>
          <a:lstStyle>
            <a:lvl1pPr>
              <a:defRPr sz="4000" b="0" i="1">
                <a:latin typeface="Times New Roman" panose="02020603050405020304" pitchFamily="18" charset="0"/>
                <a:cs typeface="Times New Roman" panose="02020603050405020304" pitchFamily="18" charset="0"/>
              </a:defRPr>
            </a:lvl1pPr>
          </a:lstStyle>
          <a:p>
            <a:r>
              <a:rPr lang="en-US" dirty="0"/>
              <a:t>Type quote here.</a:t>
            </a:r>
            <a:endParaRPr lang="en-JM" dirty="0"/>
          </a:p>
        </p:txBody>
      </p:sp>
      <p:sp>
        <p:nvSpPr>
          <p:cNvPr id="3" name="Content Placeholder 2"/>
          <p:cNvSpPr>
            <a:spLocks noGrp="1"/>
          </p:cNvSpPr>
          <p:nvPr>
            <p:ph idx="1" hasCustomPrompt="1"/>
          </p:nvPr>
        </p:nvSpPr>
        <p:spPr>
          <a:xfrm>
            <a:off x="457200" y="4419600"/>
            <a:ext cx="8229600" cy="1447800"/>
          </a:xfrm>
        </p:spPr>
        <p:txBody>
          <a:bodyPr>
            <a:normAutofit/>
          </a:bodyPr>
          <a:lstStyle>
            <a:lvl1pPr marL="0" indent="0" algn="r">
              <a:lnSpc>
                <a:spcPct val="95000"/>
              </a:lnSpc>
              <a:spcBef>
                <a:spcPts val="1800"/>
              </a:spcBef>
              <a:buNone/>
              <a:defRPr sz="4000"/>
            </a:lvl1pPr>
            <a:lvl2pPr marL="457200" indent="0" algn="r">
              <a:lnSpc>
                <a:spcPct val="95000"/>
              </a:lnSpc>
              <a:spcBef>
                <a:spcPts val="800"/>
              </a:spcBef>
              <a:buNone/>
              <a:defRPr sz="2800" i="1">
                <a:solidFill>
                  <a:srgbClr val="686868"/>
                </a:solidFill>
                <a:latin typeface="Times New Roman" panose="02020603050405020304" pitchFamily="18" charset="0"/>
                <a:cs typeface="Times New Roman" panose="02020603050405020304" pitchFamily="18" charset="0"/>
              </a:defRPr>
            </a:lvl2pPr>
            <a:lvl3pPr marL="914400" indent="0" algn="r">
              <a:lnSpc>
                <a:spcPct val="95000"/>
              </a:lnSpc>
              <a:spcBef>
                <a:spcPts val="800"/>
              </a:spcBef>
              <a:buNone/>
              <a:defRPr sz="2000"/>
            </a:lvl3pPr>
            <a:lvl4pPr marL="1371600" indent="0" algn="r">
              <a:lnSpc>
                <a:spcPct val="95000"/>
              </a:lnSpc>
              <a:spcBef>
                <a:spcPts val="800"/>
              </a:spcBef>
              <a:buNone/>
              <a:defRPr sz="1800"/>
            </a:lvl4pPr>
            <a:lvl5pPr marL="1828800" indent="0" algn="r">
              <a:lnSpc>
                <a:spcPct val="95000"/>
              </a:lnSpc>
              <a:spcBef>
                <a:spcPts val="800"/>
              </a:spcBef>
              <a:buNone/>
              <a:defRPr sz="1800"/>
            </a:lvl5pPr>
          </a:lstStyle>
          <a:p>
            <a:pPr lvl="0"/>
            <a:r>
              <a:rPr lang="en-US" dirty="0" err="1"/>
              <a:t>Firstname</a:t>
            </a:r>
            <a:r>
              <a:rPr lang="en-US" dirty="0"/>
              <a:t> </a:t>
            </a:r>
            <a:r>
              <a:rPr lang="en-US" dirty="0" err="1"/>
              <a:t>Lastname</a:t>
            </a:r>
            <a:endParaRPr lang="en-US" dirty="0"/>
          </a:p>
          <a:p>
            <a:pPr lvl="1"/>
            <a:r>
              <a:rPr lang="en-US" dirty="0"/>
              <a:t>Title / Details</a:t>
            </a:r>
          </a:p>
        </p:txBody>
      </p:sp>
      <p:grpSp>
        <p:nvGrpSpPr>
          <p:cNvPr id="7" name="Group 6"/>
          <p:cNvGrpSpPr/>
          <p:nvPr userDrawn="1"/>
        </p:nvGrpSpPr>
        <p:grpSpPr>
          <a:xfrm>
            <a:off x="190500" y="1371599"/>
            <a:ext cx="8763000" cy="2362200"/>
            <a:chOff x="152400" y="1676400"/>
            <a:chExt cx="8763000" cy="2362200"/>
          </a:xfrm>
        </p:grpSpPr>
        <p:sp>
          <p:nvSpPr>
            <p:cNvPr id="5" name="Title 1"/>
            <p:cNvSpPr txBox="1">
              <a:spLocks/>
            </p:cNvSpPr>
            <p:nvPr userDrawn="1"/>
          </p:nvSpPr>
          <p:spPr bwMode="auto">
            <a:xfrm>
              <a:off x="152400" y="16764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kern="1200">
                  <a:solidFill>
                    <a:srgbClr val="595959"/>
                  </a:solidFill>
                  <a:latin typeface="Helvetica"/>
                  <a:ea typeface="Open Sans Extrabold" pitchFamily="34" charset="0"/>
                  <a:cs typeface="Helvetica"/>
                </a:defRPr>
              </a:lvl1pPr>
              <a:lvl2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2pPr>
              <a:lvl3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3pPr>
              <a:lvl4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4pPr>
              <a:lvl5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5pPr>
              <a:lvl6pPr marL="457200" algn="l" rtl="0" fontAlgn="base">
                <a:spcBef>
                  <a:spcPct val="0"/>
                </a:spcBef>
                <a:spcAft>
                  <a:spcPct val="0"/>
                </a:spcAft>
                <a:defRPr sz="4400">
                  <a:solidFill>
                    <a:srgbClr val="232641"/>
                  </a:solidFill>
                  <a:latin typeface="Signika" charset="0"/>
                  <a:ea typeface="Open Sans Extrabold" charset="0"/>
                  <a:cs typeface="Signika" charset="0"/>
                </a:defRPr>
              </a:lvl6pPr>
              <a:lvl7pPr marL="914400" algn="l" rtl="0" fontAlgn="base">
                <a:spcBef>
                  <a:spcPct val="0"/>
                </a:spcBef>
                <a:spcAft>
                  <a:spcPct val="0"/>
                </a:spcAft>
                <a:defRPr sz="4400">
                  <a:solidFill>
                    <a:srgbClr val="232641"/>
                  </a:solidFill>
                  <a:latin typeface="Signika" charset="0"/>
                  <a:ea typeface="Open Sans Extrabold" charset="0"/>
                  <a:cs typeface="Signika" charset="0"/>
                </a:defRPr>
              </a:lvl7pPr>
              <a:lvl8pPr marL="1371600" algn="l" rtl="0" fontAlgn="base">
                <a:spcBef>
                  <a:spcPct val="0"/>
                </a:spcBef>
                <a:spcAft>
                  <a:spcPct val="0"/>
                </a:spcAft>
                <a:defRPr sz="4400">
                  <a:solidFill>
                    <a:srgbClr val="232641"/>
                  </a:solidFill>
                  <a:latin typeface="Signika" charset="0"/>
                  <a:ea typeface="Open Sans Extrabold" charset="0"/>
                  <a:cs typeface="Signika" charset="0"/>
                </a:defRPr>
              </a:lvl8pPr>
              <a:lvl9pPr marL="1828800" algn="l" rtl="0" fontAlgn="base">
                <a:spcBef>
                  <a:spcPct val="0"/>
                </a:spcBef>
                <a:spcAft>
                  <a:spcPct val="0"/>
                </a:spcAft>
                <a:defRPr sz="4400">
                  <a:solidFill>
                    <a:srgbClr val="232641"/>
                  </a:solidFill>
                  <a:latin typeface="Signika" charset="0"/>
                  <a:ea typeface="Open Sans Extrabold" charset="0"/>
                  <a:cs typeface="Signika" charset="0"/>
                </a:defRPr>
              </a:lvl9pPr>
            </a:lstStyle>
            <a:p>
              <a:pPr>
                <a:lnSpc>
                  <a:spcPct val="75000"/>
                </a:lnSpc>
              </a:pPr>
              <a:r>
                <a:rPr lang="en-US" sz="16600" b="1" dirty="0">
                  <a:solidFill>
                    <a:schemeClr val="accent1"/>
                  </a:solidFill>
                  <a:latin typeface="Times New Roman" panose="02020603050405020304" pitchFamily="18" charset="0"/>
                  <a:cs typeface="Times New Roman" panose="02020603050405020304" pitchFamily="18" charset="0"/>
                </a:rPr>
                <a:t>“</a:t>
              </a:r>
            </a:p>
          </p:txBody>
        </p:sp>
        <p:sp>
          <p:nvSpPr>
            <p:cNvPr id="6" name="Title 1"/>
            <p:cNvSpPr txBox="1">
              <a:spLocks/>
            </p:cNvSpPr>
            <p:nvPr userDrawn="1"/>
          </p:nvSpPr>
          <p:spPr bwMode="auto">
            <a:xfrm rot="10800000">
              <a:off x="7391400" y="29718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4000" kern="1200">
                  <a:solidFill>
                    <a:srgbClr val="595959"/>
                  </a:solidFill>
                  <a:latin typeface="Helvetica"/>
                  <a:ea typeface="Open Sans Extrabold" pitchFamily="34" charset="0"/>
                  <a:cs typeface="Helvetica"/>
                </a:defRPr>
              </a:lvl1pPr>
              <a:lvl2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2pPr>
              <a:lvl3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3pPr>
              <a:lvl4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4pPr>
              <a:lvl5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5pPr>
              <a:lvl6pPr marL="457200" algn="l" rtl="0" fontAlgn="base">
                <a:spcBef>
                  <a:spcPct val="0"/>
                </a:spcBef>
                <a:spcAft>
                  <a:spcPct val="0"/>
                </a:spcAft>
                <a:defRPr sz="4400">
                  <a:solidFill>
                    <a:srgbClr val="232641"/>
                  </a:solidFill>
                  <a:latin typeface="Signika" charset="0"/>
                  <a:ea typeface="Open Sans Extrabold" charset="0"/>
                  <a:cs typeface="Signika" charset="0"/>
                </a:defRPr>
              </a:lvl6pPr>
              <a:lvl7pPr marL="914400" algn="l" rtl="0" fontAlgn="base">
                <a:spcBef>
                  <a:spcPct val="0"/>
                </a:spcBef>
                <a:spcAft>
                  <a:spcPct val="0"/>
                </a:spcAft>
                <a:defRPr sz="4400">
                  <a:solidFill>
                    <a:srgbClr val="232641"/>
                  </a:solidFill>
                  <a:latin typeface="Signika" charset="0"/>
                  <a:ea typeface="Open Sans Extrabold" charset="0"/>
                  <a:cs typeface="Signika" charset="0"/>
                </a:defRPr>
              </a:lvl7pPr>
              <a:lvl8pPr marL="1371600" algn="l" rtl="0" fontAlgn="base">
                <a:spcBef>
                  <a:spcPct val="0"/>
                </a:spcBef>
                <a:spcAft>
                  <a:spcPct val="0"/>
                </a:spcAft>
                <a:defRPr sz="4400">
                  <a:solidFill>
                    <a:srgbClr val="232641"/>
                  </a:solidFill>
                  <a:latin typeface="Signika" charset="0"/>
                  <a:ea typeface="Open Sans Extrabold" charset="0"/>
                  <a:cs typeface="Signika" charset="0"/>
                </a:defRPr>
              </a:lvl8pPr>
              <a:lvl9pPr marL="1828800" algn="l" rtl="0" fontAlgn="base">
                <a:spcBef>
                  <a:spcPct val="0"/>
                </a:spcBef>
                <a:spcAft>
                  <a:spcPct val="0"/>
                </a:spcAft>
                <a:defRPr sz="4400">
                  <a:solidFill>
                    <a:srgbClr val="232641"/>
                  </a:solidFill>
                  <a:latin typeface="Signika" charset="0"/>
                  <a:ea typeface="Open Sans Extrabold" charset="0"/>
                  <a:cs typeface="Signika" charset="0"/>
                </a:defRPr>
              </a:lvl9pPr>
            </a:lstStyle>
            <a:p>
              <a:pPr>
                <a:lnSpc>
                  <a:spcPct val="75000"/>
                </a:lnSpc>
              </a:pPr>
              <a:r>
                <a:rPr lang="en-US" sz="16600" b="1" dirty="0">
                  <a:solidFill>
                    <a:schemeClr val="accent1"/>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481771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p:txBody>
          <a:bodyPr>
            <a:normAutofit/>
          </a:bodyPr>
          <a:lstStyle>
            <a:lvl1pPr>
              <a:lnSpc>
                <a:spcPct val="95000"/>
              </a:lnSpc>
              <a:spcBef>
                <a:spcPts val="1800"/>
              </a:spcBef>
              <a:defRPr sz="2800"/>
            </a:lvl1pPr>
            <a:lvl2pPr>
              <a:lnSpc>
                <a:spcPct val="95000"/>
              </a:lnSpc>
              <a:spcBef>
                <a:spcPts val="800"/>
              </a:spcBef>
              <a:defRPr sz="24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4673854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E331444B-B92B-4E27-8C94-BB93EAF5CB18}" type="datetimeFigureOut">
              <a:rPr lang="en-US" smtClean="0"/>
              <a:t>6/7/2018</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77605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3D24A7AC-904D-4781-85BA-7D10C17ED021}" type="datetimeFigureOut">
              <a:rPr lang="en-US" smtClean="0"/>
              <a:t>6/7/2018</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284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Shape 84"/>
          <p:cNvPicPr preferRelativeResize="0"/>
          <p:nvPr/>
        </p:nvPicPr>
        <p:blipFill>
          <a:blip r:embed="rId2">
            <a:alphaModFix/>
          </a:blip>
          <a:srcRect/>
          <a:stretch>
            <a:fillRect/>
          </a:stretch>
        </p:blipFill>
        <p:spPr>
          <a:xfrm>
            <a:off x="8458" y="0"/>
            <a:ext cx="9135542" cy="6858000"/>
          </a:xfrm>
          <a:prstGeom prst="rect">
            <a:avLst/>
          </a:prstGeom>
          <a:noFill/>
          <a:ln>
            <a:noFill/>
          </a:ln>
        </p:spPr>
      </p:pic>
      <p:sp>
        <p:nvSpPr>
          <p:cNvPr id="2" name="Title 1"/>
          <p:cNvSpPr>
            <a:spLocks noGrp="1"/>
          </p:cNvSpPr>
          <p:nvPr>
            <p:ph type="ctrTitle"/>
          </p:nvPr>
        </p:nvSpPr>
        <p:spPr>
          <a:xfrm>
            <a:off x="1143000" y="1122363"/>
            <a:ext cx="6858000" cy="2387600"/>
          </a:xfrm>
        </p:spPr>
        <p:txBody>
          <a:bodyPr anchor="b">
            <a:normAutofit/>
          </a:bodyPr>
          <a:lstStyle>
            <a:lvl1pPr algn="ctr">
              <a:defRPr lang="en-US" sz="5400" b="0" i="0" u="none" strike="noStrike" cap="none" baseline="0">
                <a:solidFill>
                  <a:srgbClr val="FFC000"/>
                </a:solidFill>
                <a:latin typeface="Arial"/>
                <a:ea typeface="Arial"/>
                <a:cs typeface="Arial"/>
                <a:sym typeface="Arial"/>
              </a:defRPr>
            </a:lvl1pPr>
          </a:lstStyle>
          <a:p>
            <a:pPr marL="0" marR="0" lvl="0" indent="0" algn="ctr" rtl="0">
              <a:lnSpc>
                <a:spcPct val="100000"/>
              </a:lnSpc>
              <a:spcBef>
                <a:spcPct val="0"/>
              </a:spcBef>
              <a:spcAft>
                <a:spcPct val="0"/>
              </a:spcAft>
              <a:buSzPct val="25000"/>
              <a:buNone/>
            </a:pPr>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FC38CE7-3C27-4225-9194-9B27B74ACB3B}"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99956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8CE7-3C27-4225-9194-9B27B74ACB3B}"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1407667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38CE7-3C27-4225-9194-9B27B74ACB3B}"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559251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69308"/>
            <a:ext cx="3886200" cy="476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69308"/>
            <a:ext cx="3886200" cy="476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38CE7-3C27-4225-9194-9B27B74ACB3B}"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867071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54211"/>
          </a:xfrm>
        </p:spPr>
        <p:txBody>
          <a:bodyPr/>
          <a:lstStyle/>
          <a:p>
            <a:r>
              <a:rPr lang="en-US"/>
              <a:t>Click to edit Master title style</a:t>
            </a:r>
          </a:p>
        </p:txBody>
      </p:sp>
      <p:sp>
        <p:nvSpPr>
          <p:cNvPr id="3" name="Text Placeholder 2"/>
          <p:cNvSpPr>
            <a:spLocks noGrp="1"/>
          </p:cNvSpPr>
          <p:nvPr>
            <p:ph type="body" idx="1"/>
          </p:nvPr>
        </p:nvSpPr>
        <p:spPr>
          <a:xfrm>
            <a:off x="629842" y="1526706"/>
            <a:ext cx="3868340" cy="46273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162432"/>
            <a:ext cx="3868340" cy="4207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526706"/>
            <a:ext cx="3887391" cy="46273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162432"/>
            <a:ext cx="3887391" cy="4207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C38CE7-3C27-4225-9194-9B27B74ACB3B}" type="datetimeFigureOut">
              <a:rPr lang="en-US" smtClean="0"/>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839063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384381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38CE7-3C27-4225-9194-9B27B74ACB3B}" type="datetimeFigureOut">
              <a:rPr lang="en-US" smtClean="0"/>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375615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173084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a:xfrm>
            <a:off x="457200" y="2044700"/>
            <a:ext cx="8229600" cy="3721100"/>
          </a:xfrm>
        </p:spPr>
        <p:txBody>
          <a:bodyPr>
            <a:normAutofit/>
          </a:bodyPr>
          <a:lstStyle>
            <a:lvl1pPr>
              <a:lnSpc>
                <a:spcPct val="95000"/>
              </a:lnSpc>
              <a:spcBef>
                <a:spcPts val="1800"/>
              </a:spcBef>
              <a:defRPr sz="2400"/>
            </a:lvl1pPr>
            <a:lvl2pPr>
              <a:lnSpc>
                <a:spcPct val="95000"/>
              </a:lnSpc>
              <a:spcBef>
                <a:spcPts val="800"/>
              </a:spcBef>
              <a:defRPr sz="2200"/>
            </a:lvl2pPr>
            <a:lvl3pPr>
              <a:lnSpc>
                <a:spcPct val="95000"/>
              </a:lnSpc>
              <a:spcBef>
                <a:spcPts val="800"/>
              </a:spcBef>
              <a:defRPr sz="2000"/>
            </a:lvl3pPr>
            <a:lvl4pPr>
              <a:lnSpc>
                <a:spcPct val="95000"/>
              </a:lnSpc>
              <a:spcBef>
                <a:spcPts val="800"/>
              </a:spcBef>
              <a:defRPr sz="1800"/>
            </a:lvl4pPr>
            <a:lvl5pPr>
              <a:lnSpc>
                <a:spcPct val="95000"/>
              </a:lnSpc>
              <a:spcBef>
                <a:spcPts val="8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Rectangle 3"/>
          <p:cNvSpPr/>
          <p:nvPr userDrawn="1"/>
        </p:nvSpPr>
        <p:spPr>
          <a:xfrm>
            <a:off x="0" y="1543050"/>
            <a:ext cx="9144000" cy="4572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a:spLocks noGrp="1"/>
          </p:cNvSpPr>
          <p:nvPr>
            <p:ph sz="half" idx="10" hasCustomPrompt="1"/>
          </p:nvPr>
        </p:nvSpPr>
        <p:spPr>
          <a:xfrm>
            <a:off x="457200" y="1568451"/>
            <a:ext cx="8229600" cy="412749"/>
          </a:xfrm>
          <a:effectLst/>
        </p:spPr>
        <p:txBody>
          <a:bodyPr/>
          <a:lstStyle>
            <a:lvl1pPr marL="0" indent="0">
              <a:buNone/>
              <a:defRPr sz="2400" b="1" baseline="0">
                <a:solidFill>
                  <a:schemeClr val="bg1"/>
                </a:solidFill>
                <a:effectLst>
                  <a:outerShdw blurRad="50800" dist="38100" dir="8100000" algn="tr" rotWithShape="0">
                    <a:prstClr val="black">
                      <a:alpha val="40000"/>
                    </a:prstClr>
                  </a:outerShdw>
                </a:effectLst>
              </a:defRPr>
            </a:lvl1pPr>
            <a:lvl2pPr marL="457200" indent="0">
              <a:buNone/>
              <a:defRPr sz="22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Slide Subtitle Goes Here</a:t>
            </a:r>
          </a:p>
        </p:txBody>
      </p:sp>
    </p:spTree>
    <p:extLst>
      <p:ext uri="{BB962C8B-B14F-4D97-AF65-F5344CB8AC3E}">
        <p14:creationId xmlns:p14="http://schemas.microsoft.com/office/powerpoint/2010/main" val="191699922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C38CE7-3C27-4225-9194-9B27B74ACB3B}"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565460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8CE7-3C27-4225-9194-9B27B74ACB3B}"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3052862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38CE7-3C27-4225-9194-9B27B74ACB3B}"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293434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439473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9" name="Group 8"/>
          <p:cNvGrpSpPr/>
          <p:nvPr/>
        </p:nvGrpSpPr>
        <p:grpSpPr>
          <a:xfrm>
            <a:off x="0" y="0"/>
            <a:ext cx="9144000" cy="6858000"/>
            <a:chOff x="403860" y="2040695"/>
            <a:chExt cx="914400" cy="1083505"/>
          </a:xfrm>
        </p:grpSpPr>
        <p:sp>
          <p:nvSpPr>
            <p:cNvPr id="6" name="Rectangle 5"/>
            <p:cNvSpPr/>
            <p:nvPr userDrawn="1"/>
          </p:nvSpPr>
          <p:spPr>
            <a:xfrm>
              <a:off x="403860" y="2110740"/>
              <a:ext cx="914400" cy="914400"/>
            </a:xfrm>
            <a:prstGeom prst="rect">
              <a:avLst/>
            </a:prstGeom>
            <a:solidFill>
              <a:srgbClr val="1D5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03860" y="2040695"/>
              <a:ext cx="914400" cy="99060"/>
            </a:xfrm>
            <a:prstGeom prst="rect">
              <a:avLst/>
            </a:prstGeom>
            <a:solidFill>
              <a:srgbClr val="F5A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03860" y="3025140"/>
              <a:ext cx="914400" cy="99060"/>
            </a:xfrm>
            <a:prstGeom prst="rect">
              <a:avLst/>
            </a:prstGeom>
            <a:solidFill>
              <a:srgbClr val="F5A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28650" y="2718550"/>
            <a:ext cx="7886700" cy="123725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DFC38CE7-3C27-4225-9194-9B27B74ACB3B}" type="datetimeFigureOut">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124108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New Section">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457200" y="537640"/>
            <a:ext cx="8153400" cy="1143000"/>
          </a:xfrm>
          <a:prstGeom prst="rect">
            <a:avLst/>
          </a:prstGeom>
        </p:spPr>
        <p:txBody>
          <a:bodyPr rtlCol="0" anchor="b">
            <a:normAutofit/>
          </a:bodyPr>
          <a:lstStyle>
            <a:lvl1pPr>
              <a:defRPr sz="4000" b="1">
                <a:solidFill>
                  <a:schemeClr val="tx1"/>
                </a:solidFill>
              </a:defRPr>
            </a:lvl1pPr>
          </a:lstStyle>
          <a:p>
            <a:r>
              <a:rPr lang="en-US" dirty="0"/>
              <a:t>Insert Section Title Here</a:t>
            </a:r>
            <a:endParaRPr lang="en-JM" dirty="0"/>
          </a:p>
        </p:txBody>
      </p:sp>
      <p:sp>
        <p:nvSpPr>
          <p:cNvPr id="19" name="Text Placeholder 18"/>
          <p:cNvSpPr>
            <a:spLocks noGrp="1"/>
          </p:cNvSpPr>
          <p:nvPr>
            <p:ph type="body" sz="quarter" idx="10" hasCustomPrompt="1"/>
          </p:nvPr>
        </p:nvSpPr>
        <p:spPr>
          <a:xfrm>
            <a:off x="457200" y="2353718"/>
            <a:ext cx="8153400" cy="914400"/>
          </a:xfrm>
        </p:spPr>
        <p:txBody>
          <a:bodyPr/>
          <a:lstStyle>
            <a:lvl1pPr marL="0" indent="0">
              <a:buNone/>
              <a:defRPr sz="2400" i="1">
                <a:solidFill>
                  <a:schemeClr val="accent1"/>
                </a:solidFill>
              </a:defRPr>
            </a:lvl1pPr>
          </a:lstStyle>
          <a:p>
            <a:pPr lvl="0"/>
            <a:r>
              <a:rPr lang="en-US" dirty="0"/>
              <a:t>Insert Section Subtitle Here (if applicable)</a:t>
            </a:r>
          </a:p>
        </p:txBody>
      </p:sp>
      <p:pic>
        <p:nvPicPr>
          <p:cNvPr id="10" name="Picture 9" descr="C:\Users\crobbins.MAHERMAHER\Dropbox\Government\WIOA\WIOA_Swoosh.png">
            <a:extLst>
              <a:ext uri="{FF2B5EF4-FFF2-40B4-BE49-F238E27FC236}">
                <a16:creationId xmlns:a16="http://schemas.microsoft.com/office/drawing/2014/main" id="{C8CDE277-A540-422A-B392-6E2D4DD0F0A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extLst>
      <p:ext uri="{BB962C8B-B14F-4D97-AF65-F5344CB8AC3E}">
        <p14:creationId xmlns:p14="http://schemas.microsoft.com/office/powerpoint/2010/main" val="18696001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Tit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4038600" cy="40687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1543050"/>
            <a:ext cx="9144000" cy="4572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sz="half" idx="10" hasCustomPrompt="1"/>
          </p:nvPr>
        </p:nvSpPr>
        <p:spPr>
          <a:xfrm>
            <a:off x="457200" y="1568451"/>
            <a:ext cx="4038600" cy="412749"/>
          </a:xfrm>
          <a:effectLst/>
        </p:spPr>
        <p:txBody>
          <a:bodyPr/>
          <a:lstStyle>
            <a:lvl1pPr marL="0" indent="0">
              <a:buNone/>
              <a:defRPr sz="2400" b="1">
                <a:solidFill>
                  <a:schemeClr val="bg1"/>
                </a:solidFill>
                <a:effectLst>
                  <a:outerShdw blurRad="50800" dist="38100" dir="8100000" algn="tr" rotWithShape="0">
                    <a:prstClr val="black">
                      <a:alpha val="40000"/>
                    </a:prstClr>
                  </a:outerShdw>
                </a:effectLst>
              </a:defRPr>
            </a:lvl1pPr>
            <a:lvl2pPr marL="457200" indent="0">
              <a:buNone/>
              <a:defRPr sz="22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Column Title Here</a:t>
            </a:r>
          </a:p>
        </p:txBody>
      </p:sp>
      <p:sp>
        <p:nvSpPr>
          <p:cNvPr id="7" name="Content Placeholder 3"/>
          <p:cNvSpPr>
            <a:spLocks noGrp="1"/>
          </p:cNvSpPr>
          <p:nvPr>
            <p:ph sz="half" idx="11" hasCustomPrompt="1"/>
          </p:nvPr>
        </p:nvSpPr>
        <p:spPr>
          <a:xfrm>
            <a:off x="4648200" y="1568451"/>
            <a:ext cx="4038600" cy="412749"/>
          </a:xfrm>
          <a:effectLst/>
        </p:spPr>
        <p:txBody>
          <a:bodyPr/>
          <a:lstStyle>
            <a:lvl1pPr marL="0" indent="0">
              <a:buNone/>
              <a:defRPr sz="2400" b="1" baseline="0">
                <a:solidFill>
                  <a:schemeClr val="bg1"/>
                </a:solidFill>
                <a:effectLst>
                  <a:outerShdw blurRad="50800" dist="38100" dir="8100000" algn="tr" rotWithShape="0">
                    <a:prstClr val="black">
                      <a:alpha val="40000"/>
                    </a:prstClr>
                  </a:outerShdw>
                </a:effectLst>
              </a:defRPr>
            </a:lvl1pPr>
            <a:lvl2pPr marL="457200" indent="0">
              <a:buNone/>
              <a:defRPr sz="22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Column Title Here</a:t>
            </a:r>
          </a:p>
        </p:txBody>
      </p:sp>
      <p:cxnSp>
        <p:nvCxnSpPr>
          <p:cNvPr id="10" name="Straight Connector 9"/>
          <p:cNvCxnSpPr>
            <a:stCxn id="5" idx="0"/>
          </p:cNvCxnSpPr>
          <p:nvPr userDrawn="1"/>
        </p:nvCxnSpPr>
        <p:spPr>
          <a:xfrm>
            <a:off x="4572000" y="1543050"/>
            <a:ext cx="0" cy="4705350"/>
          </a:xfrm>
          <a:prstGeom prst="line">
            <a:avLst/>
          </a:prstGeom>
          <a:ln>
            <a:solidFill>
              <a:schemeClr val="tx1">
                <a:lumMod val="50000"/>
                <a:alpha val="1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71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274320" indent="-274320">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47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Tree>
    <p:extLst>
      <p:ext uri="{BB962C8B-B14F-4D97-AF65-F5344CB8AC3E}">
        <p14:creationId xmlns:p14="http://schemas.microsoft.com/office/powerpoint/2010/main" val="23654232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ide Panel">
    <p:spTree>
      <p:nvGrpSpPr>
        <p:cNvPr id="1" name=""/>
        <p:cNvGrpSpPr/>
        <p:nvPr/>
      </p:nvGrpSpPr>
      <p:grpSpPr>
        <a:xfrm>
          <a:off x="0" y="0"/>
          <a:ext cx="0" cy="0"/>
          <a:chOff x="0" y="0"/>
          <a:chExt cx="0" cy="0"/>
        </a:xfrm>
      </p:grpSpPr>
      <p:sp>
        <p:nvSpPr>
          <p:cNvPr id="2" name="Title 1"/>
          <p:cNvSpPr>
            <a:spLocks noGrp="1"/>
          </p:cNvSpPr>
          <p:nvPr>
            <p:ph type="title"/>
          </p:nvPr>
        </p:nvSpPr>
        <p:spPr>
          <a:xfrm>
            <a:off x="457200" y="495178"/>
            <a:ext cx="3200400" cy="1714622"/>
          </a:xfrm>
        </p:spPr>
        <p:txBody>
          <a:bodyPr/>
          <a:lstStyle>
            <a:lvl1pPr>
              <a:defRPr b="1"/>
            </a:lvl1pPr>
          </a:lstStyle>
          <a:p>
            <a:r>
              <a:rPr lang="en-US" dirty="0"/>
              <a:t>Click to edit Master title style</a:t>
            </a:r>
            <a:endParaRPr lang="en-JM" dirty="0"/>
          </a:p>
        </p:txBody>
      </p:sp>
      <p:sp>
        <p:nvSpPr>
          <p:cNvPr id="3" name="Content Placeholder 2"/>
          <p:cNvSpPr>
            <a:spLocks noGrp="1"/>
          </p:cNvSpPr>
          <p:nvPr>
            <p:ph idx="1"/>
          </p:nvPr>
        </p:nvSpPr>
        <p:spPr>
          <a:xfrm>
            <a:off x="3886200" y="512764"/>
            <a:ext cx="4800600" cy="5557838"/>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8" name="Picture Placeholder 17"/>
          <p:cNvSpPr>
            <a:spLocks noGrp="1"/>
          </p:cNvSpPr>
          <p:nvPr>
            <p:ph type="pic" sz="quarter" idx="10"/>
          </p:nvPr>
        </p:nvSpPr>
        <p:spPr>
          <a:xfrm>
            <a:off x="457200" y="2895602"/>
            <a:ext cx="3200400" cy="3175000"/>
          </a:xfrm>
          <a:solidFill>
            <a:schemeClr val="bg1">
              <a:lumMod val="85000"/>
            </a:schemeClr>
          </a:solidFill>
        </p:spPr>
        <p:txBody>
          <a:bodyPr/>
          <a:lstStyle/>
          <a:p>
            <a:endParaRPr lang="en-US" dirty="0"/>
          </a:p>
        </p:txBody>
      </p:sp>
    </p:spTree>
    <p:extLst>
      <p:ext uri="{BB962C8B-B14F-4D97-AF65-F5344CB8AC3E}">
        <p14:creationId xmlns:p14="http://schemas.microsoft.com/office/powerpoint/2010/main" val="5934898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32_Title and Content">
    <p:spTree>
      <p:nvGrpSpPr>
        <p:cNvPr id="1" name=""/>
        <p:cNvGrpSpPr/>
        <p:nvPr/>
      </p:nvGrpSpPr>
      <p:grpSpPr>
        <a:xfrm>
          <a:off x="0" y="0"/>
          <a:ext cx="0" cy="0"/>
          <a:chOff x="0" y="0"/>
          <a:chExt cx="0" cy="0"/>
        </a:xfrm>
      </p:grpSpPr>
      <p:sp>
        <p:nvSpPr>
          <p:cNvPr id="11" name="Rectangle 10"/>
          <p:cNvSpPr/>
          <p:nvPr userDrawn="1"/>
        </p:nvSpPr>
        <p:spPr>
          <a:xfrm flipH="1">
            <a:off x="0" y="1989138"/>
            <a:ext cx="9144000" cy="267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Helvetica"/>
              <a:cs typeface="Helvetica"/>
            </a:endParaRPr>
          </a:p>
        </p:txBody>
      </p:sp>
      <p:sp>
        <p:nvSpPr>
          <p:cNvPr id="7" name="Title Placeholder 1"/>
          <p:cNvSpPr>
            <a:spLocks noGrp="1"/>
          </p:cNvSpPr>
          <p:nvPr>
            <p:ph type="title"/>
          </p:nvPr>
        </p:nvSpPr>
        <p:spPr>
          <a:xfrm>
            <a:off x="457200" y="355600"/>
            <a:ext cx="8229600" cy="1143000"/>
          </a:xfrm>
          <a:prstGeom prst="rect">
            <a:avLst/>
          </a:prstGeom>
        </p:spPr>
        <p:txBody>
          <a:bodyPr rtlCol="0">
            <a:normAutofit/>
          </a:bodyPr>
          <a:lstStyle/>
          <a:p>
            <a:r>
              <a:rPr lang="en-US" dirty="0"/>
              <a:t>Click to edit Master title style</a:t>
            </a:r>
            <a:endParaRPr lang="en-JM" dirty="0"/>
          </a:p>
        </p:txBody>
      </p:sp>
      <p:pic>
        <p:nvPicPr>
          <p:cNvPr id="16" name="Picture 15" descr="C:\Users\crobbins.MAHERMAHER\Dropbox\Government\WIOA\WIOA_Swoosh.png">
            <a:extLst>
              <a:ext uri="{FF2B5EF4-FFF2-40B4-BE49-F238E27FC236}">
                <a16:creationId xmlns:a16="http://schemas.microsoft.com/office/drawing/2014/main" id="{574F6EA5-4783-450B-91D5-2CCAB8A550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extLst>
      <p:ext uri="{BB962C8B-B14F-4D97-AF65-F5344CB8AC3E}">
        <p14:creationId xmlns:p14="http://schemas.microsoft.com/office/powerpoint/2010/main" val="3894519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JM" altLang="en-US" dirty="0"/>
          </a:p>
        </p:txBody>
      </p:sp>
      <p:sp>
        <p:nvSpPr>
          <p:cNvPr id="1027" name="Text Placeholder 2"/>
          <p:cNvSpPr>
            <a:spLocks noGrp="1"/>
          </p:cNvSpPr>
          <p:nvPr>
            <p:ph type="body" idx="1"/>
          </p:nvPr>
        </p:nvSpPr>
        <p:spPr bwMode="auto">
          <a:xfrm>
            <a:off x="457200" y="1600200"/>
            <a:ext cx="822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JM" altLang="en-US" dirty="0"/>
          </a:p>
        </p:txBody>
      </p:sp>
      <p:pic>
        <p:nvPicPr>
          <p:cNvPr id="15" name="Picture 14" descr="C:\Users\crobbins.MAHERMAHER\Dropbox\Government\WIOA\WIOA_Swoosh.png">
            <a:extLst>
              <a:ext uri="{FF2B5EF4-FFF2-40B4-BE49-F238E27FC236}">
                <a16:creationId xmlns:a16="http://schemas.microsoft.com/office/drawing/2014/main" id="{E96529E3-55C3-45EC-932E-BFC9E7233184}"/>
              </a:ext>
            </a:extLst>
          </p:cNvPr>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rot="10800000">
            <a:off x="0" y="0"/>
            <a:ext cx="4810125" cy="108140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89" r:id="rId3"/>
    <p:sldLayoutId id="2147483968" r:id="rId4"/>
    <p:sldLayoutId id="2147483988" r:id="rId5"/>
    <p:sldLayoutId id="2147483991" r:id="rId6"/>
    <p:sldLayoutId id="2147483978" r:id="rId7"/>
    <p:sldLayoutId id="2147483967" r:id="rId8"/>
    <p:sldLayoutId id="2147483969" r:id="rId9"/>
    <p:sldLayoutId id="2147483979" r:id="rId10"/>
    <p:sldLayoutId id="2147483987" r:id="rId11"/>
    <p:sldLayoutId id="2147483990" r:id="rId12"/>
    <p:sldLayoutId id="2147483980" r:id="rId13"/>
    <p:sldLayoutId id="2147483981" r:id="rId14"/>
    <p:sldLayoutId id="2147483982" r:id="rId15"/>
    <p:sldLayoutId id="2147483984" r:id="rId16"/>
    <p:sldLayoutId id="2147483985" r:id="rId17"/>
    <p:sldLayoutId id="2147483983" r:id="rId18"/>
    <p:sldLayoutId id="2147483986" r:id="rId19"/>
    <p:sldLayoutId id="2147483992" r:id="rId20"/>
    <p:sldLayoutId id="2147483993" r:id="rId21"/>
  </p:sldLayoutIdLst>
  <p:transition/>
  <p:hf hdr="0" ftr="0" dt="0"/>
  <p:txStyles>
    <p:titleStyle>
      <a:lvl1pPr algn="l" rtl="0" eaLnBrk="0" fontAlgn="base" hangingPunct="0">
        <a:lnSpc>
          <a:spcPct val="90000"/>
        </a:lnSpc>
        <a:spcBef>
          <a:spcPct val="0"/>
        </a:spcBef>
        <a:spcAft>
          <a:spcPct val="0"/>
        </a:spcAft>
        <a:defRPr sz="3600" b="1" kern="1200">
          <a:solidFill>
            <a:schemeClr val="tx1"/>
          </a:solidFill>
          <a:latin typeface="Helvetica"/>
          <a:ea typeface="Open Sans Extrabold" pitchFamily="34" charset="0"/>
          <a:cs typeface="Helvetica"/>
        </a:defRPr>
      </a:lvl1pPr>
      <a:lvl2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2pPr>
      <a:lvl3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3pPr>
      <a:lvl4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4pPr>
      <a:lvl5pPr algn="l" rtl="0" eaLnBrk="0" fontAlgn="base" hangingPunct="0">
        <a:spcBef>
          <a:spcPct val="0"/>
        </a:spcBef>
        <a:spcAft>
          <a:spcPct val="0"/>
        </a:spcAft>
        <a:defRPr sz="4000">
          <a:solidFill>
            <a:srgbClr val="595959"/>
          </a:solidFill>
          <a:latin typeface="Helvetica" charset="0"/>
          <a:ea typeface="Open Sans Extrabold" charset="0"/>
          <a:cs typeface="Helvetica" charset="0"/>
        </a:defRPr>
      </a:lvl5pPr>
      <a:lvl6pPr marL="457200" algn="l" rtl="0" fontAlgn="base">
        <a:spcBef>
          <a:spcPct val="0"/>
        </a:spcBef>
        <a:spcAft>
          <a:spcPct val="0"/>
        </a:spcAft>
        <a:defRPr sz="4400">
          <a:solidFill>
            <a:srgbClr val="232641"/>
          </a:solidFill>
          <a:latin typeface="Signika" charset="0"/>
          <a:ea typeface="Open Sans Extrabold" charset="0"/>
          <a:cs typeface="Signika" charset="0"/>
        </a:defRPr>
      </a:lvl6pPr>
      <a:lvl7pPr marL="914400" algn="l" rtl="0" fontAlgn="base">
        <a:spcBef>
          <a:spcPct val="0"/>
        </a:spcBef>
        <a:spcAft>
          <a:spcPct val="0"/>
        </a:spcAft>
        <a:defRPr sz="4400">
          <a:solidFill>
            <a:srgbClr val="232641"/>
          </a:solidFill>
          <a:latin typeface="Signika" charset="0"/>
          <a:ea typeface="Open Sans Extrabold" charset="0"/>
          <a:cs typeface="Signika" charset="0"/>
        </a:defRPr>
      </a:lvl7pPr>
      <a:lvl8pPr marL="1371600" algn="l" rtl="0" fontAlgn="base">
        <a:spcBef>
          <a:spcPct val="0"/>
        </a:spcBef>
        <a:spcAft>
          <a:spcPct val="0"/>
        </a:spcAft>
        <a:defRPr sz="4400">
          <a:solidFill>
            <a:srgbClr val="232641"/>
          </a:solidFill>
          <a:latin typeface="Signika" charset="0"/>
          <a:ea typeface="Open Sans Extrabold" charset="0"/>
          <a:cs typeface="Signika" charset="0"/>
        </a:defRPr>
      </a:lvl8pPr>
      <a:lvl9pPr marL="1828800" algn="l" rtl="0" fontAlgn="base">
        <a:spcBef>
          <a:spcPct val="0"/>
        </a:spcBef>
        <a:spcAft>
          <a:spcPct val="0"/>
        </a:spcAft>
        <a:defRPr sz="4400">
          <a:solidFill>
            <a:srgbClr val="232641"/>
          </a:solidFill>
          <a:latin typeface="Signika" charset="0"/>
          <a:ea typeface="Open Sans Extrabold" charset="0"/>
          <a:cs typeface="Signika" charset="0"/>
        </a:defRPr>
      </a:lvl9pPr>
    </p:titleStyle>
    <p:bodyStyle>
      <a:lvl1pPr marL="342900" indent="-342900" algn="l" rtl="0" eaLnBrk="0" fontAlgn="base" hangingPunct="0">
        <a:lnSpc>
          <a:spcPct val="95000"/>
        </a:lnSpc>
        <a:spcBef>
          <a:spcPts val="1800"/>
        </a:spcBef>
        <a:spcAft>
          <a:spcPct val="0"/>
        </a:spcAft>
        <a:buClr>
          <a:srgbClr val="B71234"/>
        </a:buClr>
        <a:buFont typeface="Arial" charset="0"/>
        <a:buChar char="•"/>
        <a:defRPr sz="2800" kern="1200">
          <a:solidFill>
            <a:schemeClr val="tx1"/>
          </a:solidFill>
          <a:latin typeface="Helvetica"/>
          <a:ea typeface="ＭＳ Ｐゴシック" charset="0"/>
          <a:cs typeface="Helvetica"/>
        </a:defRPr>
      </a:lvl1pPr>
      <a:lvl2pPr marL="742950" indent="-285750" algn="l" rtl="0" eaLnBrk="0" fontAlgn="base" hangingPunct="0">
        <a:lnSpc>
          <a:spcPct val="95000"/>
        </a:lnSpc>
        <a:spcBef>
          <a:spcPts val="800"/>
        </a:spcBef>
        <a:spcAft>
          <a:spcPct val="0"/>
        </a:spcAft>
        <a:buClr>
          <a:srgbClr val="B71234"/>
        </a:buClr>
        <a:buFont typeface="Arial" charset="0"/>
        <a:buChar char="–"/>
        <a:defRPr sz="2400" kern="1200">
          <a:solidFill>
            <a:srgbClr val="595959"/>
          </a:solidFill>
          <a:latin typeface="Helvetica"/>
          <a:ea typeface="ＭＳ Ｐゴシック" charset="0"/>
          <a:cs typeface="Helvetica"/>
        </a:defRPr>
      </a:lvl2pPr>
      <a:lvl3pPr marL="1143000" indent="-228600" algn="l" rtl="0" eaLnBrk="0" fontAlgn="base" hangingPunct="0">
        <a:lnSpc>
          <a:spcPct val="95000"/>
        </a:lnSpc>
        <a:spcBef>
          <a:spcPts val="800"/>
        </a:spcBef>
        <a:spcAft>
          <a:spcPct val="0"/>
        </a:spcAft>
        <a:buClr>
          <a:srgbClr val="B71234"/>
        </a:buClr>
        <a:buFont typeface="Arial" charset="0"/>
        <a:buChar char="•"/>
        <a:defRPr sz="2000" kern="1200">
          <a:solidFill>
            <a:srgbClr val="595959"/>
          </a:solidFill>
          <a:latin typeface="Helvetica"/>
          <a:ea typeface="ＭＳ Ｐゴシック" charset="0"/>
          <a:cs typeface="Helvetica"/>
        </a:defRPr>
      </a:lvl3pPr>
      <a:lvl4pPr marL="16002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4pPr>
      <a:lvl5pPr marL="2057400" indent="-228600" algn="l" rtl="0" eaLnBrk="0" fontAlgn="base" hangingPunct="0">
        <a:lnSpc>
          <a:spcPct val="95000"/>
        </a:lnSpc>
        <a:spcBef>
          <a:spcPts val="800"/>
        </a:spcBef>
        <a:spcAft>
          <a:spcPct val="0"/>
        </a:spcAft>
        <a:buClr>
          <a:srgbClr val="B71234"/>
        </a:buClr>
        <a:buFont typeface="Arial" charset="0"/>
        <a:buChar char="»"/>
        <a:defRPr sz="1800" kern="1200">
          <a:solidFill>
            <a:srgbClr val="595959"/>
          </a:solidFill>
          <a:latin typeface="Helvetica"/>
          <a:ea typeface="ＭＳ Ｐゴシック" charset="0"/>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1"/>
            <a:ext cx="9145746" cy="1447800"/>
            <a:chOff x="0" y="-1898"/>
            <a:chExt cx="12194328" cy="1608425"/>
          </a:xfrm>
        </p:grpSpPr>
        <p:sp>
          <p:nvSpPr>
            <p:cNvPr id="8" name="Shape 131"/>
            <p:cNvSpPr/>
            <p:nvPr userDrawn="1"/>
          </p:nvSpPr>
          <p:spPr>
            <a:xfrm>
              <a:off x="0" y="-1898"/>
              <a:ext cx="12192000" cy="1495650"/>
            </a:xfrm>
            <a:prstGeom prst="rect">
              <a:avLst/>
            </a:prstGeom>
            <a:solidFill>
              <a:srgbClr val="1D599E"/>
            </a:solidFill>
            <a:ln>
              <a:noFill/>
            </a:ln>
          </p:spPr>
          <p:txBody>
            <a:bodyPr lIns="91425" tIns="45700" rIns="91425" bIns="45700" anchor="ctr" anchorCtr="0">
              <a:noAutofit/>
            </a:bodyPr>
            <a:lstStyle/>
            <a:p>
              <a:pPr marL="0" marR="0" lvl="0" indent="0" algn="ctr" rtl="0">
                <a:spcBef>
                  <a:spcPct val="0"/>
                </a:spcBef>
                <a:buSzPct val="25000"/>
                <a:buNone/>
              </a:pPr>
              <a:r>
                <a:rPr lang="en-US" sz="1350" b="0" i="0" u="none" strike="noStrike" cap="none" baseline="0">
                  <a:solidFill>
                    <a:schemeClr val="lt1"/>
                  </a:solidFill>
                  <a:latin typeface="Calibri"/>
                  <a:ea typeface="Calibri"/>
                  <a:cs typeface="Calibri"/>
                  <a:sym typeface="Calibri"/>
                </a:rPr>
                <a:t> </a:t>
              </a:r>
            </a:p>
          </p:txBody>
        </p:sp>
        <p:sp>
          <p:nvSpPr>
            <p:cNvPr id="9" name="Shape 135"/>
            <p:cNvSpPr/>
            <p:nvPr userDrawn="1"/>
          </p:nvSpPr>
          <p:spPr>
            <a:xfrm>
              <a:off x="2328" y="1393803"/>
              <a:ext cx="12192000" cy="212724"/>
            </a:xfrm>
            <a:prstGeom prst="rect">
              <a:avLst/>
            </a:prstGeom>
            <a:solidFill>
              <a:srgbClr val="F5A10F"/>
            </a:solidFill>
            <a:ln>
              <a:noFill/>
            </a:ln>
          </p:spPr>
          <p:txBody>
            <a:bodyPr lIns="91425" tIns="45700" rIns="91425" bIns="45700" anchor="ctr" anchorCtr="0">
              <a:noAutofit/>
            </a:bodyPr>
            <a:lstStyle/>
            <a:p>
              <a:pPr marL="0" marR="0" lvl="0" indent="0" algn="ctr" rtl="0">
                <a:spcBef>
                  <a:spcPct val="0"/>
                </a:spcBef>
                <a:buNone/>
              </a:pPr>
              <a:endParaRPr sz="1350" b="0" i="0" u="none" strike="noStrike" cap="none" baseline="0">
                <a:solidFill>
                  <a:schemeClr val="lt1"/>
                </a:solidFill>
                <a:latin typeface="Calibri"/>
                <a:ea typeface="Calibri"/>
                <a:cs typeface="Calibri"/>
                <a:sym typeface="Calibri"/>
              </a:endParaRPr>
            </a:p>
          </p:txBody>
        </p:sp>
      </p:grpSp>
      <p:sp>
        <p:nvSpPr>
          <p:cNvPr id="2" name="Title Placeholder 1"/>
          <p:cNvSpPr>
            <a:spLocks noGrp="1"/>
          </p:cNvSpPr>
          <p:nvPr>
            <p:ph type="title"/>
          </p:nvPr>
        </p:nvSpPr>
        <p:spPr>
          <a:xfrm>
            <a:off x="628650" y="17120"/>
            <a:ext cx="7886700" cy="1237250"/>
          </a:xfrm>
          <a:prstGeom prst="rect">
            <a:avLst/>
          </a:prstGeom>
        </p:spPr>
        <p:txBody>
          <a:bodyPr vert="horz" lIns="91440" tIns="45720" rIns="91440" bIns="45720" rtlCol="0" anchor="ctr">
            <a:normAutofit/>
          </a:bodyPr>
          <a:lstStyle/>
          <a:p>
            <a:pPr marL="0" marR="0" lvl="0" indent="0" algn="ctr" rtl="0">
              <a:lnSpc>
                <a:spcPct val="90000"/>
              </a:lnSpc>
              <a:spcBef>
                <a:spcPct val="0"/>
              </a:spcBef>
              <a:spcAft>
                <a:spcPct val="0"/>
              </a:spcAft>
              <a:buClr>
                <a:schemeClr val="lt1"/>
              </a:buClr>
              <a:buSzPct val="25000"/>
              <a:buFont typeface="Arial"/>
              <a:buNone/>
            </a:pPr>
            <a:r>
              <a:rPr lang="en-US"/>
              <a:t>Click to edit Master title style</a:t>
            </a:r>
          </a:p>
        </p:txBody>
      </p:sp>
      <p:sp>
        <p:nvSpPr>
          <p:cNvPr id="3" name="Text Placeholder 2"/>
          <p:cNvSpPr>
            <a:spLocks noGrp="1"/>
          </p:cNvSpPr>
          <p:nvPr>
            <p:ph type="body" idx="1"/>
          </p:nvPr>
        </p:nvSpPr>
        <p:spPr>
          <a:xfrm>
            <a:off x="628650" y="1535723"/>
            <a:ext cx="7886700" cy="48252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74290" y="6462483"/>
            <a:ext cx="711759"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C38CE7-3C27-4225-9194-9B27B74ACB3B}" type="datetimeFigureOut">
              <a:rPr lang="en-US" smtClean="0"/>
              <a:t>6/7/2018</a:t>
            </a:fld>
            <a:endParaRPr lang="en-US"/>
          </a:p>
        </p:txBody>
      </p:sp>
      <p:sp>
        <p:nvSpPr>
          <p:cNvPr id="5" name="Footer Placeholder 4"/>
          <p:cNvSpPr>
            <a:spLocks noGrp="1"/>
          </p:cNvSpPr>
          <p:nvPr>
            <p:ph type="ftr" sz="quarter" idx="3"/>
          </p:nvPr>
        </p:nvSpPr>
        <p:spPr>
          <a:xfrm>
            <a:off x="3028950" y="646248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46248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EF853-8C0C-4258-AABE-042B01E2ACC4}" type="slidenum">
              <a:rPr lang="en-US" smtClean="0"/>
              <a:t>‹#›</a:t>
            </a:fld>
            <a:endParaRPr lang="en-US"/>
          </a:p>
        </p:txBody>
      </p:sp>
      <p:pic>
        <p:nvPicPr>
          <p:cNvPr id="11" name="Shape 236"/>
          <p:cNvPicPr preferRelativeResize="0"/>
          <p:nvPr/>
        </p:nvPicPr>
        <p:blipFill>
          <a:blip r:embed="rId15">
            <a:alphaModFix/>
          </a:blip>
          <a:srcRect/>
          <a:stretch>
            <a:fillRect/>
          </a:stretch>
        </p:blipFill>
        <p:spPr>
          <a:xfrm>
            <a:off x="43690" y="6465581"/>
            <a:ext cx="1587701" cy="362027"/>
          </a:xfrm>
          <a:prstGeom prst="rect">
            <a:avLst/>
          </a:prstGeom>
          <a:noFill/>
          <a:ln>
            <a:noFill/>
          </a:ln>
        </p:spPr>
      </p:pic>
    </p:spTree>
    <p:extLst>
      <p:ext uri="{BB962C8B-B14F-4D97-AF65-F5344CB8AC3E}">
        <p14:creationId xmlns:p14="http://schemas.microsoft.com/office/powerpoint/2010/main" val="162495852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Lst>
  <p:txStyles>
    <p:titleStyle>
      <a:lvl1pPr algn="l" defTabSz="685800" rtl="0" eaLnBrk="1" latinLnBrk="0" hangingPunct="1">
        <a:lnSpc>
          <a:spcPct val="90000"/>
        </a:lnSpc>
        <a:spcBef>
          <a:spcPct val="0"/>
        </a:spcBef>
        <a:buNone/>
        <a:defRPr lang="en-US" sz="4050" b="0" i="0" u="none" strike="noStrike" kern="1200" cap="none" baseline="0">
          <a:solidFill>
            <a:schemeClr val="lt1"/>
          </a:solidFill>
          <a:latin typeface="Arial"/>
          <a:ea typeface="+mj-ea"/>
          <a:cs typeface="Arial"/>
          <a:sym typeface="Aria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hyperlink" Target="mailto:ocyouthcollaborative@gmail.com" TargetMode="External"/><Relationship Id="rId13" Type="http://schemas.openxmlformats.org/officeDocument/2006/relationships/image" Target="../media/image18.jpeg"/><Relationship Id="rId3" Type="http://schemas.openxmlformats.org/officeDocument/2006/relationships/hyperlink" Target="mailto:jgutierrez@ocapica.org" TargetMode="External"/><Relationship Id="rId7" Type="http://schemas.openxmlformats.org/officeDocument/2006/relationships/hyperlink" Target="mailto:swright@kra.com" TargetMode="External"/><Relationship Id="rId12" Type="http://schemas.openxmlformats.org/officeDocument/2006/relationships/image" Target="../media/image17.png"/><Relationship Id="rId2" Type="http://schemas.openxmlformats.org/officeDocument/2006/relationships/hyperlink" Target="mailto:Norman.albances@occr.ocgov.com" TargetMode="Externa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mailto:AGRodriguez@lahabraca.gov" TargetMode="External"/><Relationship Id="rId11" Type="http://schemas.openxmlformats.org/officeDocument/2006/relationships/image" Target="../media/image16.png"/><Relationship Id="rId5" Type="http://schemas.openxmlformats.org/officeDocument/2006/relationships/hyperlink" Target="mailto:jcortes@ocapica.org" TargetMode="External"/><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hyperlink" Target="mailto:jamigo@ocapica.org" TargetMode="External"/><Relationship Id="rId9" Type="http://schemas.openxmlformats.org/officeDocument/2006/relationships/image" Target="../media/image14.png"/><Relationship Id="rId1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hyperlink" Target="mailto:alandesman@mahernet.com"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mmusante@maherne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599" y="1233025"/>
            <a:ext cx="8647889" cy="3124200"/>
          </a:xfrm>
        </p:spPr>
        <p:txBody>
          <a:bodyPr/>
          <a:lstStyle/>
          <a:p>
            <a:pPr algn="ctr"/>
            <a:r>
              <a:rPr lang="en-US" sz="3600" dirty="0"/>
              <a:t>Our Journey Together:</a:t>
            </a:r>
            <a:br>
              <a:rPr lang="en-US" sz="3600" dirty="0"/>
            </a:br>
            <a:r>
              <a:rPr lang="en-US" sz="3600" dirty="0"/>
              <a:t>Out-of-School Youth Cohort</a:t>
            </a:r>
            <a:br>
              <a:rPr lang="en-US" sz="3600" dirty="0"/>
            </a:br>
            <a:r>
              <a:rPr lang="en-US" sz="3600" dirty="0"/>
              <a:t>Challenge Review</a:t>
            </a:r>
            <a:br>
              <a:rPr lang="en-US" sz="3600" dirty="0"/>
            </a:br>
            <a:br>
              <a:rPr lang="en-US" sz="3600" dirty="0"/>
            </a:br>
            <a:endParaRPr lang="en-US" sz="3600" dirty="0"/>
          </a:p>
        </p:txBody>
      </p:sp>
      <p:sp>
        <p:nvSpPr>
          <p:cNvPr id="5" name="Subtitle 4"/>
          <p:cNvSpPr>
            <a:spLocks noGrp="1"/>
          </p:cNvSpPr>
          <p:nvPr>
            <p:ph type="subTitle" idx="1"/>
          </p:nvPr>
        </p:nvSpPr>
        <p:spPr>
          <a:xfrm>
            <a:off x="0" y="4746042"/>
            <a:ext cx="5105400" cy="990600"/>
          </a:xfrm>
        </p:spPr>
        <p:txBody>
          <a:bodyPr/>
          <a:lstStyle/>
          <a:p>
            <a:pPr>
              <a:lnSpc>
                <a:spcPct val="100000"/>
              </a:lnSpc>
              <a:spcBef>
                <a:spcPts val="0"/>
              </a:spcBef>
            </a:pPr>
            <a:r>
              <a:rPr lang="en-US" dirty="0"/>
              <a:t>Thursday, June 7</a:t>
            </a:r>
            <a:r>
              <a:rPr lang="en-US" baseline="30000" dirty="0"/>
              <a:t>th</a:t>
            </a:r>
            <a:r>
              <a:rPr lang="en-US" dirty="0"/>
              <a:t>, 2018</a:t>
            </a:r>
          </a:p>
          <a:p>
            <a:pPr>
              <a:lnSpc>
                <a:spcPct val="100000"/>
              </a:lnSpc>
              <a:spcBef>
                <a:spcPts val="0"/>
              </a:spcBef>
            </a:pPr>
            <a:r>
              <a:rPr lang="en-US" dirty="0"/>
              <a:t>2:30-3:30 PM ET</a:t>
            </a:r>
          </a:p>
        </p:txBody>
      </p:sp>
      <p:grpSp>
        <p:nvGrpSpPr>
          <p:cNvPr id="6" name="Group 5">
            <a:extLst>
              <a:ext uri="{FF2B5EF4-FFF2-40B4-BE49-F238E27FC236}">
                <a16:creationId xmlns:a16="http://schemas.microsoft.com/office/drawing/2014/main" id="{B204351E-3742-45A8-8D41-146E22F6F726}"/>
              </a:ext>
            </a:extLst>
          </p:cNvPr>
          <p:cNvGrpSpPr/>
          <p:nvPr/>
        </p:nvGrpSpPr>
        <p:grpSpPr>
          <a:xfrm>
            <a:off x="6866792" y="5213836"/>
            <a:ext cx="2277208" cy="1564640"/>
            <a:chOff x="249" y="0"/>
            <a:chExt cx="3269752" cy="2212340"/>
          </a:xfrm>
        </p:grpSpPr>
        <p:pic>
          <p:nvPicPr>
            <p:cNvPr id="7" name="Picture 6">
              <a:extLst>
                <a:ext uri="{FF2B5EF4-FFF2-40B4-BE49-F238E27FC236}">
                  <a16:creationId xmlns:a16="http://schemas.microsoft.com/office/drawing/2014/main" id="{80ECDC14-9CCF-4AAB-9672-3C45EBC86AD8}"/>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8" name="Rectangle: Rounded Corners 7">
              <a:extLst>
                <a:ext uri="{FF2B5EF4-FFF2-40B4-BE49-F238E27FC236}">
                  <a16:creationId xmlns:a16="http://schemas.microsoft.com/office/drawing/2014/main" id="{AA3D0A9E-DB81-492D-8640-88E255F3FD8B}"/>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3" name="Picture 2">
            <a:extLst>
              <a:ext uri="{FF2B5EF4-FFF2-40B4-BE49-F238E27FC236}">
                <a16:creationId xmlns:a16="http://schemas.microsoft.com/office/drawing/2014/main" id="{837D9217-9FE8-47BA-8269-CF9F71ABD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1" y="6227380"/>
            <a:ext cx="1623500" cy="551096"/>
          </a:xfrm>
          <a:prstGeom prst="rect">
            <a:avLst/>
          </a:prstGeom>
        </p:spPr>
      </p:pic>
    </p:spTree>
    <p:extLst>
      <p:ext uri="{BB962C8B-B14F-4D97-AF65-F5344CB8AC3E}">
        <p14:creationId xmlns:p14="http://schemas.microsoft.com/office/powerpoint/2010/main" val="6844271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Focus</a:t>
            </a:r>
            <a:endParaRPr lang="en-US" dirty="0"/>
          </a:p>
        </p:txBody>
      </p:sp>
      <p:sp>
        <p:nvSpPr>
          <p:cNvPr id="3" name="Content Placeholder 2"/>
          <p:cNvSpPr>
            <a:spLocks noGrp="1"/>
          </p:cNvSpPr>
          <p:nvPr>
            <p:ph idx="1"/>
          </p:nvPr>
        </p:nvSpPr>
        <p:spPr/>
        <p:txBody>
          <a:bodyPr>
            <a:normAutofit/>
          </a:bodyPr>
          <a:lstStyle/>
          <a:p>
            <a:pPr marL="0" indent="0">
              <a:buNone/>
            </a:pPr>
            <a:r>
              <a:rPr lang="en-US" dirty="0"/>
              <a:t>For the youth cohort, the teams would define what the specific challenges are in engaging and retaining out-of-school youth, and produce the deliverables/outcomes </a:t>
            </a:r>
          </a:p>
          <a:p>
            <a:r>
              <a:rPr lang="en-US" dirty="0"/>
              <a:t>Based on the belief the teams would know best the challenges and the solutions!</a:t>
            </a:r>
          </a:p>
          <a:p>
            <a:endParaRPr lang="en-US" dirty="0"/>
          </a:p>
        </p:txBody>
      </p:sp>
      <p:grpSp>
        <p:nvGrpSpPr>
          <p:cNvPr id="4" name="Group 3">
            <a:extLst>
              <a:ext uri="{FF2B5EF4-FFF2-40B4-BE49-F238E27FC236}">
                <a16:creationId xmlns:a16="http://schemas.microsoft.com/office/drawing/2014/main" id="{F38827D2-5273-48D2-A2E2-BFF8F32B0055}"/>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2AFCE38F-4D4E-4329-A3FF-C860FB02DD64}"/>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C131B166-3264-45FC-B62C-D553DDB4CC76}"/>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90F08801-9098-4B2E-A121-A45333A04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7809668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Happened?</a:t>
            </a:r>
          </a:p>
        </p:txBody>
      </p:sp>
      <p:sp>
        <p:nvSpPr>
          <p:cNvPr id="3" name="Content Placeholder 2"/>
          <p:cNvSpPr>
            <a:spLocks noGrp="1"/>
          </p:cNvSpPr>
          <p:nvPr>
            <p:ph idx="1"/>
          </p:nvPr>
        </p:nvSpPr>
        <p:spPr>
          <a:xfrm>
            <a:off x="145915" y="1600200"/>
            <a:ext cx="8531157" cy="4165600"/>
          </a:xfrm>
        </p:spPr>
        <p:txBody>
          <a:bodyPr>
            <a:normAutofit/>
          </a:bodyPr>
          <a:lstStyle/>
          <a:p>
            <a:r>
              <a:rPr lang="en-US" sz="2600" dirty="0"/>
              <a:t>85 team applications representing states and local areas</a:t>
            </a:r>
          </a:p>
          <a:p>
            <a:r>
              <a:rPr lang="en-US" sz="2600" dirty="0"/>
              <a:t>Many partners were represented including workforce, public sector, community-based organizations, criminal justice, education, economic development, community colleges, literacy, employers, etc.</a:t>
            </a:r>
          </a:p>
          <a:p>
            <a:r>
              <a:rPr lang="en-US" sz="2600" dirty="0"/>
              <a:t>8 teams were chosen (5-7 members each)</a:t>
            </a:r>
          </a:p>
          <a:p>
            <a:endParaRPr lang="en-US" dirty="0"/>
          </a:p>
        </p:txBody>
      </p:sp>
      <p:grpSp>
        <p:nvGrpSpPr>
          <p:cNvPr id="4" name="Group 3">
            <a:extLst>
              <a:ext uri="{FF2B5EF4-FFF2-40B4-BE49-F238E27FC236}">
                <a16:creationId xmlns:a16="http://schemas.microsoft.com/office/drawing/2014/main" id="{6DDC669A-FF6A-4C80-A918-9DE7F8F3E67F}"/>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83AC709D-3429-438F-B992-7DDBD0ECBBF1}"/>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887D4124-A2F1-4C7E-B96F-F24751DDCD3A}"/>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5DE3EADF-6BEA-4877-8C45-FCDF4F6D7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6925116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07392890"/>
              </p:ext>
            </p:extLst>
          </p:nvPr>
        </p:nvGraphicFramePr>
        <p:xfrm>
          <a:off x="1366837" y="1239837"/>
          <a:ext cx="6505576" cy="474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US" dirty="0"/>
              <a:t>The Teams</a:t>
            </a:r>
          </a:p>
        </p:txBody>
      </p:sp>
      <p:grpSp>
        <p:nvGrpSpPr>
          <p:cNvPr id="4" name="Group 3">
            <a:extLst>
              <a:ext uri="{FF2B5EF4-FFF2-40B4-BE49-F238E27FC236}">
                <a16:creationId xmlns:a16="http://schemas.microsoft.com/office/drawing/2014/main" id="{91483CC4-9E7D-42D8-BFCC-A98FD10F4E49}"/>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24F1E968-974D-4E0E-93AF-567E4669DC98}"/>
                </a:ext>
              </a:extLst>
            </p:cNvPr>
            <p:cNvPicPr>
              <a:picLocks noChangeAspect="1"/>
            </p:cNvPicPr>
            <p:nvPr userDrawn="1"/>
          </p:nvPicPr>
          <p:blipFill>
            <a:blip r:embed="rId7"/>
            <a:stretch>
              <a:fillRect/>
            </a:stretch>
          </p:blipFill>
          <p:spPr>
            <a:xfrm>
              <a:off x="249" y="0"/>
              <a:ext cx="3269752" cy="2212340"/>
            </a:xfrm>
            <a:prstGeom prst="rect">
              <a:avLst/>
            </a:prstGeom>
          </p:spPr>
        </p:pic>
        <p:sp>
          <p:nvSpPr>
            <p:cNvPr id="7" name="Rectangle: Rounded Corners 6">
              <a:extLst>
                <a:ext uri="{FF2B5EF4-FFF2-40B4-BE49-F238E27FC236}">
                  <a16:creationId xmlns:a16="http://schemas.microsoft.com/office/drawing/2014/main" id="{7186BD76-7CB7-48DD-B535-0F997870EC8A}"/>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1968DFAF-B22E-4FA3-B8C0-E94CBC3FB4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13337671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Components</a:t>
            </a:r>
          </a:p>
        </p:txBody>
      </p:sp>
      <p:sp>
        <p:nvSpPr>
          <p:cNvPr id="3" name="Content Placeholder 2"/>
          <p:cNvSpPr>
            <a:spLocks noGrp="1"/>
          </p:cNvSpPr>
          <p:nvPr>
            <p:ph idx="1"/>
          </p:nvPr>
        </p:nvSpPr>
        <p:spPr/>
        <p:txBody>
          <a:bodyPr>
            <a:normAutofit fontScale="77500" lnSpcReduction="20000"/>
          </a:bodyPr>
          <a:lstStyle/>
          <a:p>
            <a:r>
              <a:rPr lang="en-US" dirty="0"/>
              <a:t>6 virtual sessions from February to May 2018</a:t>
            </a:r>
          </a:p>
          <a:p>
            <a:r>
              <a:rPr lang="en-US" dirty="0"/>
              <a:t>Moodle - collaborative platform/shared space</a:t>
            </a:r>
          </a:p>
          <a:p>
            <a:r>
              <a:rPr lang="en-US" dirty="0"/>
              <a:t>Presentations introducing cohort team community models</a:t>
            </a:r>
          </a:p>
          <a:p>
            <a:pPr lvl="1"/>
            <a:r>
              <a:rPr lang="en-US" dirty="0"/>
              <a:t>Efforts to engage and retain youth</a:t>
            </a:r>
          </a:p>
          <a:p>
            <a:pPr lvl="1"/>
            <a:r>
              <a:rPr lang="en-US" dirty="0"/>
              <a:t>Successes/challenges</a:t>
            </a:r>
          </a:p>
          <a:p>
            <a:pPr lvl="1"/>
            <a:r>
              <a:rPr lang="en-US" dirty="0"/>
              <a:t>Goals moving forward</a:t>
            </a:r>
          </a:p>
          <a:p>
            <a:pPr>
              <a:lnSpc>
                <a:spcPct val="120000"/>
              </a:lnSpc>
            </a:pPr>
            <a:r>
              <a:rPr lang="en-US" dirty="0"/>
              <a:t>Independent and Team Assignments aimed to further understand and identify challenges, learn best practices</a:t>
            </a:r>
          </a:p>
          <a:p>
            <a:pPr>
              <a:lnSpc>
                <a:spcPct val="120000"/>
              </a:lnSpc>
            </a:pPr>
            <a:r>
              <a:rPr lang="en-US" dirty="0"/>
              <a:t>Challenge Teams – worked on specific challenge areas identified by larger cohorts, developed deliverables</a:t>
            </a:r>
          </a:p>
        </p:txBody>
      </p:sp>
      <p:grpSp>
        <p:nvGrpSpPr>
          <p:cNvPr id="4" name="Group 3">
            <a:extLst>
              <a:ext uri="{FF2B5EF4-FFF2-40B4-BE49-F238E27FC236}">
                <a16:creationId xmlns:a16="http://schemas.microsoft.com/office/drawing/2014/main" id="{4C0171B6-0423-4132-8151-69181A0A9C36}"/>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CE5042A7-ACD9-4A22-BD4F-23283858CAC2}"/>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BBBCC71A-C2E6-4CA9-B437-0E92721C8E23}"/>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D1FEC412-9AFF-43E8-B4E9-CCB5823CEB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5166137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a:t>
            </a:r>
          </a:p>
        </p:txBody>
      </p:sp>
      <p:sp>
        <p:nvSpPr>
          <p:cNvPr id="3" name="Text Placeholder 2"/>
          <p:cNvSpPr>
            <a:spLocks noGrp="1"/>
          </p:cNvSpPr>
          <p:nvPr>
            <p:ph type="body" sz="quarter" idx="10"/>
          </p:nvPr>
        </p:nvSpPr>
        <p:spPr/>
        <p:txBody>
          <a:bodyPr/>
          <a:lstStyle/>
          <a:p>
            <a:r>
              <a:rPr lang="en-US" dirty="0"/>
              <a:t>Key patterns and themes</a:t>
            </a:r>
          </a:p>
        </p:txBody>
      </p:sp>
      <p:grpSp>
        <p:nvGrpSpPr>
          <p:cNvPr id="4" name="Group 3">
            <a:extLst>
              <a:ext uri="{FF2B5EF4-FFF2-40B4-BE49-F238E27FC236}">
                <a16:creationId xmlns:a16="http://schemas.microsoft.com/office/drawing/2014/main" id="{C4888F40-601A-4E45-A044-5E3B932372AF}"/>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CBC857AC-85E3-4CD8-BDD0-AC9D274B1EE6}"/>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E94E8B33-AAD3-458F-B990-C9F225F6CA7A}"/>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161C1CB5-EB7B-4CEF-B1E0-BA8096E80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1897510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Engagement Challenges</a:t>
            </a:r>
          </a:p>
        </p:txBody>
      </p:sp>
      <p:sp>
        <p:nvSpPr>
          <p:cNvPr id="3" name="Content Placeholder 2"/>
          <p:cNvSpPr>
            <a:spLocks noGrp="1"/>
          </p:cNvSpPr>
          <p:nvPr>
            <p:ph idx="1"/>
          </p:nvPr>
        </p:nvSpPr>
        <p:spPr/>
        <p:txBody>
          <a:bodyPr>
            <a:normAutofit/>
          </a:bodyPr>
          <a:lstStyle/>
          <a:p>
            <a:r>
              <a:rPr lang="en-US" dirty="0"/>
              <a:t>Outreach/recruitment/marketing</a:t>
            </a:r>
          </a:p>
          <a:p>
            <a:r>
              <a:rPr lang="en-US" dirty="0"/>
              <a:t>Immediate needs (job, income) vs. long-term goals (beyond entry-level jobs/career pathways)</a:t>
            </a:r>
          </a:p>
          <a:p>
            <a:r>
              <a:rPr lang="en-US" dirty="0"/>
              <a:t>Lack of commitment, motivation, “sticking it out”</a:t>
            </a:r>
          </a:p>
          <a:p>
            <a:r>
              <a:rPr lang="en-US" dirty="0"/>
              <a:t>Overcoming stigma for out of school youth</a:t>
            </a:r>
          </a:p>
          <a:p>
            <a:pPr marL="0" indent="0">
              <a:buNone/>
            </a:pPr>
            <a:endParaRPr lang="en-US" dirty="0"/>
          </a:p>
        </p:txBody>
      </p:sp>
      <p:grpSp>
        <p:nvGrpSpPr>
          <p:cNvPr id="4" name="Group 3">
            <a:extLst>
              <a:ext uri="{FF2B5EF4-FFF2-40B4-BE49-F238E27FC236}">
                <a16:creationId xmlns:a16="http://schemas.microsoft.com/office/drawing/2014/main" id="{9361A27B-F8AF-47A0-A5A0-842380FB2F38}"/>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AC9392C3-228E-48C9-8508-77FF2BD65E2C}"/>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61C222ED-1D47-4546-8F6D-E1E17216C5AC}"/>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291EF0A7-2323-43BC-AB72-FBC77757A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3776482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Engagement Challenges</a:t>
            </a:r>
          </a:p>
        </p:txBody>
      </p:sp>
      <p:sp>
        <p:nvSpPr>
          <p:cNvPr id="3" name="Content Placeholder 2"/>
          <p:cNvSpPr>
            <a:spLocks noGrp="1"/>
          </p:cNvSpPr>
          <p:nvPr>
            <p:ph idx="1"/>
          </p:nvPr>
        </p:nvSpPr>
        <p:spPr/>
        <p:txBody>
          <a:bodyPr>
            <a:normAutofit/>
          </a:bodyPr>
          <a:lstStyle/>
          <a:p>
            <a:r>
              <a:rPr lang="en-US" dirty="0"/>
              <a:t>Need for support services – substance abuse, child care, mental health, legal services, etc.</a:t>
            </a:r>
          </a:p>
          <a:p>
            <a:r>
              <a:rPr lang="en-US" dirty="0"/>
              <a:t>Transportation </a:t>
            </a:r>
          </a:p>
          <a:p>
            <a:r>
              <a:rPr lang="en-US" dirty="0"/>
              <a:t>Housing and food security</a:t>
            </a:r>
          </a:p>
          <a:p>
            <a:r>
              <a:rPr lang="en-US" dirty="0"/>
              <a:t>Funding</a:t>
            </a:r>
          </a:p>
          <a:p>
            <a:endParaRPr lang="en-US" dirty="0"/>
          </a:p>
        </p:txBody>
      </p:sp>
      <p:grpSp>
        <p:nvGrpSpPr>
          <p:cNvPr id="4" name="Group 3">
            <a:extLst>
              <a:ext uri="{FF2B5EF4-FFF2-40B4-BE49-F238E27FC236}">
                <a16:creationId xmlns:a16="http://schemas.microsoft.com/office/drawing/2014/main" id="{CF9605B1-C340-47AB-90DD-B258D3F44371}"/>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2A2E0075-02CA-4160-B047-B618D862B1BC}"/>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016D8294-C6C7-4DF7-8EC2-D9745D629AEB}"/>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15CE08F3-051D-43A8-9265-EA271E780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6695378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Teams</a:t>
            </a:r>
          </a:p>
        </p:txBody>
      </p:sp>
      <p:sp>
        <p:nvSpPr>
          <p:cNvPr id="3" name="Content Placeholder 2"/>
          <p:cNvSpPr>
            <a:spLocks noGrp="1"/>
          </p:cNvSpPr>
          <p:nvPr>
            <p:ph idx="1"/>
          </p:nvPr>
        </p:nvSpPr>
        <p:spPr/>
        <p:txBody>
          <a:bodyPr>
            <a:normAutofit fontScale="92500"/>
          </a:bodyPr>
          <a:lstStyle/>
          <a:p>
            <a:r>
              <a:rPr lang="en-US" dirty="0"/>
              <a:t>After examining best practices in engagement and retention strategies (pre-program, program and post-program), topic areas were identified and four challenge teams were formed </a:t>
            </a:r>
          </a:p>
          <a:p>
            <a:r>
              <a:rPr lang="en-US" dirty="0"/>
              <a:t>Each Challenge Team, roughly 10-12 people each, consisted of members from all 8 Cohort Teams</a:t>
            </a:r>
          </a:p>
          <a:p>
            <a:r>
              <a:rPr lang="en-US" dirty="0"/>
              <a:t>Each challenge team met independently to further their challenge area and develop their outcomes/deliverable</a:t>
            </a:r>
          </a:p>
        </p:txBody>
      </p:sp>
      <p:grpSp>
        <p:nvGrpSpPr>
          <p:cNvPr id="4" name="Group 3">
            <a:extLst>
              <a:ext uri="{FF2B5EF4-FFF2-40B4-BE49-F238E27FC236}">
                <a16:creationId xmlns:a16="http://schemas.microsoft.com/office/drawing/2014/main" id="{F25BB380-AA49-4B0E-9364-971A8BB866DB}"/>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88174DA9-83A6-42AE-8180-E70FDEDB67F5}"/>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5AC0CC70-0084-4131-B66A-1B0D57093B2D}"/>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E1955B5D-BFEC-4683-9B72-2E3591260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6462850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Challenge Teams</a:t>
            </a:r>
          </a:p>
        </p:txBody>
      </p:sp>
      <p:graphicFrame>
        <p:nvGraphicFramePr>
          <p:cNvPr id="9" name="Diagram 8"/>
          <p:cNvGraphicFramePr/>
          <p:nvPr>
            <p:extLst>
              <p:ext uri="{D42A27DB-BD31-4B8C-83A1-F6EECF244321}">
                <p14:modId xmlns:p14="http://schemas.microsoft.com/office/powerpoint/2010/main" val="3167418492"/>
              </p:ext>
            </p:extLst>
          </p:nvPr>
        </p:nvGraphicFramePr>
        <p:xfrm>
          <a:off x="180304" y="1313645"/>
          <a:ext cx="8680360" cy="4147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3F736276-7FAF-4B7E-AD17-219C6B66CA89}"/>
              </a:ext>
            </a:extLst>
          </p:cNvPr>
          <p:cNvGrpSpPr/>
          <p:nvPr/>
        </p:nvGrpSpPr>
        <p:grpSpPr>
          <a:xfrm>
            <a:off x="6866792" y="5213836"/>
            <a:ext cx="2277208" cy="1564640"/>
            <a:chOff x="249" y="0"/>
            <a:chExt cx="3269752" cy="2212340"/>
          </a:xfrm>
        </p:grpSpPr>
        <p:pic>
          <p:nvPicPr>
            <p:cNvPr id="6" name="Picture 5">
              <a:extLst>
                <a:ext uri="{FF2B5EF4-FFF2-40B4-BE49-F238E27FC236}">
                  <a16:creationId xmlns:a16="http://schemas.microsoft.com/office/drawing/2014/main" id="{AC70C487-33EE-49EA-8DEB-ECC650C92972}"/>
                </a:ext>
              </a:extLst>
            </p:cNvPr>
            <p:cNvPicPr>
              <a:picLocks noChangeAspect="1"/>
            </p:cNvPicPr>
            <p:nvPr userDrawn="1"/>
          </p:nvPicPr>
          <p:blipFill>
            <a:blip r:embed="rId7"/>
            <a:stretch>
              <a:fillRect/>
            </a:stretch>
          </p:blipFill>
          <p:spPr>
            <a:xfrm>
              <a:off x="249" y="0"/>
              <a:ext cx="3269752" cy="2212340"/>
            </a:xfrm>
            <a:prstGeom prst="rect">
              <a:avLst/>
            </a:prstGeom>
          </p:spPr>
        </p:pic>
        <p:sp>
          <p:nvSpPr>
            <p:cNvPr id="7" name="Rectangle: Rounded Corners 6">
              <a:extLst>
                <a:ext uri="{FF2B5EF4-FFF2-40B4-BE49-F238E27FC236}">
                  <a16:creationId xmlns:a16="http://schemas.microsoft.com/office/drawing/2014/main" id="{AFF396E7-2CBA-46AB-8BE5-25FB631F5D0F}"/>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8" name="Picture 7">
            <a:extLst>
              <a:ext uri="{FF2B5EF4-FFF2-40B4-BE49-F238E27FC236}">
                <a16:creationId xmlns:a16="http://schemas.microsoft.com/office/drawing/2014/main" id="{78BC6439-DAC6-4328-893D-9D29479CE7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16419145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 of the Cohort</a:t>
            </a:r>
          </a:p>
        </p:txBody>
      </p:sp>
      <p:sp>
        <p:nvSpPr>
          <p:cNvPr id="3" name="Text Placeholder 2"/>
          <p:cNvSpPr>
            <a:spLocks noGrp="1"/>
          </p:cNvSpPr>
          <p:nvPr>
            <p:ph type="body" sz="quarter" idx="10"/>
          </p:nvPr>
        </p:nvSpPr>
        <p:spPr/>
        <p:txBody>
          <a:bodyPr/>
          <a:lstStyle/>
          <a:p>
            <a:r>
              <a:rPr lang="en-US" dirty="0"/>
              <a:t>What were the takeaways?</a:t>
            </a:r>
          </a:p>
        </p:txBody>
      </p:sp>
      <p:grpSp>
        <p:nvGrpSpPr>
          <p:cNvPr id="4" name="Group 3">
            <a:extLst>
              <a:ext uri="{FF2B5EF4-FFF2-40B4-BE49-F238E27FC236}">
                <a16:creationId xmlns:a16="http://schemas.microsoft.com/office/drawing/2014/main" id="{8B3C9E39-E4F4-4F4F-8131-D7BEDEEE53AA}"/>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96BFD170-1AA2-453E-9AF3-A37CDF0B2DFD}"/>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1A76BFF6-E112-4B23-8139-A4C480F77C21}"/>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E36072A0-D7B3-4DB9-B7B8-05EEA9B03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7994442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1371600"/>
            <a:ext cx="6947170" cy="1488798"/>
          </a:xfrm>
        </p:spPr>
        <p:txBody>
          <a:bodyPr/>
          <a:lstStyle/>
          <a:p>
            <a:r>
              <a:rPr lang="en-US" b="1" dirty="0">
                <a:solidFill>
                  <a:srgbClr val="333333"/>
                </a:solidFill>
                <a:latin typeface="+mn-lt"/>
              </a:rPr>
              <a:t>Moderator, </a:t>
            </a:r>
            <a:r>
              <a:rPr lang="en-US" dirty="0">
                <a:solidFill>
                  <a:srgbClr val="333333"/>
                </a:solidFill>
                <a:latin typeface="+mn-lt"/>
              </a:rPr>
              <a:t>Lisa Dieterle, Federal Project Officer, Region V WIOA Youth Program Lead,</a:t>
            </a:r>
            <a:br>
              <a:rPr lang="en-US" dirty="0">
                <a:solidFill>
                  <a:srgbClr val="333333"/>
                </a:solidFill>
                <a:latin typeface="+mn-lt"/>
              </a:rPr>
            </a:br>
            <a:r>
              <a:rPr lang="en-US" dirty="0">
                <a:solidFill>
                  <a:srgbClr val="333333"/>
                </a:solidFill>
                <a:latin typeface="+mn-lt"/>
              </a:rPr>
              <a:t>US DOLETA</a:t>
            </a:r>
            <a:endParaRPr lang="en-US" dirty="0">
              <a:latin typeface="+mn-lt"/>
            </a:endParaRPr>
          </a:p>
        </p:txBody>
      </p:sp>
      <p:sp>
        <p:nvSpPr>
          <p:cNvPr id="4" name="Content Placeholder 3"/>
          <p:cNvSpPr>
            <a:spLocks noGrp="1"/>
          </p:cNvSpPr>
          <p:nvPr>
            <p:ph idx="11"/>
          </p:nvPr>
        </p:nvSpPr>
        <p:spPr>
          <a:xfrm>
            <a:off x="2667000" y="2971800"/>
            <a:ext cx="5181600" cy="1488798"/>
          </a:xfrm>
        </p:spPr>
        <p:txBody>
          <a:bodyPr/>
          <a:lstStyle/>
          <a:p>
            <a:r>
              <a:rPr lang="en-US" dirty="0"/>
              <a:t>Amy Landesman, Consultant,</a:t>
            </a:r>
            <a:br>
              <a:rPr lang="en-US" dirty="0"/>
            </a:br>
            <a:r>
              <a:rPr lang="en-US" dirty="0"/>
              <a:t>Maher &amp; Maher</a:t>
            </a:r>
          </a:p>
          <a:p>
            <a:endParaRPr lang="en-US" dirty="0"/>
          </a:p>
        </p:txBody>
      </p:sp>
      <p:sp>
        <p:nvSpPr>
          <p:cNvPr id="6" name="Content Placeholder 5"/>
          <p:cNvSpPr>
            <a:spLocks noGrp="1"/>
          </p:cNvSpPr>
          <p:nvPr>
            <p:ph idx="13"/>
          </p:nvPr>
        </p:nvSpPr>
        <p:spPr/>
        <p:txBody>
          <a:bodyPr/>
          <a:lstStyle/>
          <a:p>
            <a:r>
              <a:rPr lang="en-US" dirty="0"/>
              <a:t>Matt Musante, Analyst,</a:t>
            </a:r>
            <a:br>
              <a:rPr lang="en-US" dirty="0"/>
            </a:br>
            <a:r>
              <a:rPr lang="en-US" dirty="0"/>
              <a:t>Maher &amp; Maher</a:t>
            </a:r>
          </a:p>
          <a:p>
            <a:endParaRPr lang="en-US" dirty="0"/>
          </a:p>
        </p:txBody>
      </p:sp>
      <p:pic>
        <p:nvPicPr>
          <p:cNvPr id="8" name="Picture Placeholder 11"/>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5913" r="15913"/>
          <a:stretch>
            <a:fillRect/>
          </a:stretch>
        </p:blipFill>
        <p:spPr/>
      </p:pic>
      <p:pic>
        <p:nvPicPr>
          <p:cNvPr id="9" name="Picture 2" descr="A person posing for the camera&#10;&#10;Description generated with very high confidence">
            <a:extLst>
              <a:ext uri="{FF2B5EF4-FFF2-40B4-BE49-F238E27FC236}">
                <a16:creationId xmlns:a16="http://schemas.microsoft.com/office/drawing/2014/main" id="{950E16F5-C21D-49BA-95E4-5A88CBA87897}"/>
              </a:ext>
            </a:extLst>
          </p:cNvPr>
          <p:cNvPicPr>
            <a:picLocks noGrp="1" noChangeAspect="1"/>
          </p:cNvPicPr>
          <p:nvPr>
            <p:ph type="pic" sz="quarter" idx="14"/>
          </p:nvPr>
        </p:nvPicPr>
        <p:blipFill rotWithShape="1">
          <a:blip r:embed="rId3"/>
          <a:srcRect l="2423" r="2423"/>
          <a:stretch/>
        </p:blipFill>
        <p:spPr>
          <a:prstGeom prst="rect">
            <a:avLst/>
          </a:prstGeom>
        </p:spPr>
      </p:pic>
      <p:pic>
        <p:nvPicPr>
          <p:cNvPr id="11" name="Picture Placeholder 10"/>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8472" b="18472"/>
          <a:stretch>
            <a:fillRect/>
          </a:stretch>
        </p:blipFill>
        <p:spPr/>
      </p:pic>
      <p:grpSp>
        <p:nvGrpSpPr>
          <p:cNvPr id="10" name="Group 9">
            <a:extLst>
              <a:ext uri="{FF2B5EF4-FFF2-40B4-BE49-F238E27FC236}">
                <a16:creationId xmlns:a16="http://schemas.microsoft.com/office/drawing/2014/main" id="{BF6A600D-F041-47EB-90ED-460981EABD5A}"/>
              </a:ext>
            </a:extLst>
          </p:cNvPr>
          <p:cNvGrpSpPr/>
          <p:nvPr/>
        </p:nvGrpSpPr>
        <p:grpSpPr>
          <a:xfrm>
            <a:off x="6866792" y="5213836"/>
            <a:ext cx="2277208" cy="1564640"/>
            <a:chOff x="249" y="0"/>
            <a:chExt cx="3269752" cy="2212340"/>
          </a:xfrm>
        </p:grpSpPr>
        <p:pic>
          <p:nvPicPr>
            <p:cNvPr id="12" name="Picture 11">
              <a:extLst>
                <a:ext uri="{FF2B5EF4-FFF2-40B4-BE49-F238E27FC236}">
                  <a16:creationId xmlns:a16="http://schemas.microsoft.com/office/drawing/2014/main" id="{7025856D-0A92-4F57-9882-2130BB647E36}"/>
                </a:ext>
              </a:extLst>
            </p:cNvPr>
            <p:cNvPicPr>
              <a:picLocks noChangeAspect="1"/>
            </p:cNvPicPr>
            <p:nvPr userDrawn="1"/>
          </p:nvPicPr>
          <p:blipFill>
            <a:blip r:embed="rId5"/>
            <a:stretch>
              <a:fillRect/>
            </a:stretch>
          </p:blipFill>
          <p:spPr>
            <a:xfrm>
              <a:off x="249" y="0"/>
              <a:ext cx="3269752" cy="2212340"/>
            </a:xfrm>
            <a:prstGeom prst="rect">
              <a:avLst/>
            </a:prstGeom>
          </p:spPr>
        </p:pic>
        <p:sp>
          <p:nvSpPr>
            <p:cNvPr id="13" name="Rectangle: Rounded Corners 12">
              <a:extLst>
                <a:ext uri="{FF2B5EF4-FFF2-40B4-BE49-F238E27FC236}">
                  <a16:creationId xmlns:a16="http://schemas.microsoft.com/office/drawing/2014/main" id="{BA7E8536-8389-4546-9192-5FED565355FF}"/>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14" name="Picture 13">
            <a:extLst>
              <a:ext uri="{FF2B5EF4-FFF2-40B4-BE49-F238E27FC236}">
                <a16:creationId xmlns:a16="http://schemas.microsoft.com/office/drawing/2014/main" id="{87B52BF8-5D30-4DB2-97FC-3B872CB785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3471203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a:t>
            </a:r>
          </a:p>
        </p:txBody>
      </p:sp>
      <p:sp>
        <p:nvSpPr>
          <p:cNvPr id="3" name="Content Placeholder 2"/>
          <p:cNvSpPr>
            <a:spLocks noGrp="1"/>
          </p:cNvSpPr>
          <p:nvPr>
            <p:ph idx="1"/>
          </p:nvPr>
        </p:nvSpPr>
        <p:spPr/>
        <p:txBody>
          <a:bodyPr>
            <a:normAutofit/>
          </a:bodyPr>
          <a:lstStyle/>
          <a:p>
            <a:r>
              <a:rPr lang="en-US" dirty="0"/>
              <a:t>Many specific challenges affected all cohort teams</a:t>
            </a:r>
          </a:p>
          <a:p>
            <a:r>
              <a:rPr lang="en-US" dirty="0"/>
              <a:t>While rural areas face certain challenges, members realized many of the challenges derived from similar needs, pain points</a:t>
            </a:r>
          </a:p>
        </p:txBody>
      </p:sp>
      <p:grpSp>
        <p:nvGrpSpPr>
          <p:cNvPr id="4" name="Group 3">
            <a:extLst>
              <a:ext uri="{FF2B5EF4-FFF2-40B4-BE49-F238E27FC236}">
                <a16:creationId xmlns:a16="http://schemas.microsoft.com/office/drawing/2014/main" id="{5F9604E9-B3EB-4EEC-8084-1D074FC9B3CA}"/>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7F6DF87D-1919-4A49-B630-A8444BBDA3D2}"/>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34D06C31-A1F3-430F-B5B5-1DBD0C181F45}"/>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9854049A-72E6-473F-87A1-804D7E081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19739211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a:t>
            </a:r>
          </a:p>
        </p:txBody>
      </p:sp>
      <p:sp>
        <p:nvSpPr>
          <p:cNvPr id="3" name="Content Placeholder 2"/>
          <p:cNvSpPr>
            <a:spLocks noGrp="1"/>
          </p:cNvSpPr>
          <p:nvPr>
            <p:ph idx="1"/>
          </p:nvPr>
        </p:nvSpPr>
        <p:spPr/>
        <p:txBody>
          <a:bodyPr>
            <a:normAutofit/>
          </a:bodyPr>
          <a:lstStyle/>
          <a:p>
            <a:r>
              <a:rPr lang="en-US" dirty="0"/>
              <a:t>Having cohort teams from different local entities on the team was an opportunity to develop new programming and practices</a:t>
            </a:r>
          </a:p>
          <a:p>
            <a:pPr lvl="1"/>
            <a:r>
              <a:rPr lang="en-US" dirty="0"/>
              <a:t>Several teams met in-person and used the time before and after the webinar to meet</a:t>
            </a:r>
          </a:p>
          <a:p>
            <a:pPr lvl="1"/>
            <a:r>
              <a:rPr lang="en-US" dirty="0"/>
              <a:t>Teams thought about how they could improve communication in the future</a:t>
            </a:r>
          </a:p>
          <a:p>
            <a:pPr lvl="1"/>
            <a:r>
              <a:rPr lang="en-US" dirty="0"/>
              <a:t>Teams thought about how they could leverage additional local partnerships or create new ones	</a:t>
            </a:r>
          </a:p>
        </p:txBody>
      </p:sp>
      <p:grpSp>
        <p:nvGrpSpPr>
          <p:cNvPr id="4" name="Group 3">
            <a:extLst>
              <a:ext uri="{FF2B5EF4-FFF2-40B4-BE49-F238E27FC236}">
                <a16:creationId xmlns:a16="http://schemas.microsoft.com/office/drawing/2014/main" id="{4CEEEB1B-7619-4204-84E2-A86202B43CF3}"/>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2FB6E19F-59C0-43DA-8FDD-6BBF42CEA585}"/>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56EB2ACC-5C77-43B5-918A-042D7E98AF2A}"/>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0A2B114C-4B5A-4C25-B42B-AAA94E73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6590620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a:t>
            </a:r>
          </a:p>
        </p:txBody>
      </p:sp>
      <p:sp>
        <p:nvSpPr>
          <p:cNvPr id="3" name="Content Placeholder 2"/>
          <p:cNvSpPr>
            <a:spLocks noGrp="1"/>
          </p:cNvSpPr>
          <p:nvPr>
            <p:ph idx="1"/>
          </p:nvPr>
        </p:nvSpPr>
        <p:spPr/>
        <p:txBody>
          <a:bodyPr>
            <a:normAutofit/>
          </a:bodyPr>
          <a:lstStyle/>
          <a:p>
            <a:r>
              <a:rPr lang="en-US" dirty="0"/>
              <a:t>Certain program topics surfaced as warranting further exploration locally</a:t>
            </a:r>
          </a:p>
          <a:p>
            <a:pPr lvl="1"/>
            <a:r>
              <a:rPr lang="en-US" dirty="0"/>
              <a:t>Assessment as a critical point of engagement </a:t>
            </a:r>
          </a:p>
          <a:p>
            <a:pPr lvl="1"/>
            <a:r>
              <a:rPr lang="en-US" dirty="0"/>
              <a:t>Using technology or using it more in programming</a:t>
            </a:r>
          </a:p>
          <a:p>
            <a:pPr lvl="1"/>
            <a:r>
              <a:rPr lang="en-US" dirty="0"/>
              <a:t>Peer centered approaches to programming</a:t>
            </a:r>
          </a:p>
          <a:p>
            <a:r>
              <a:rPr lang="en-US" dirty="0"/>
              <a:t>Hearing other teams’ best practices of what went well was helpful, but so were the lessons learned from what didn’t work out as well</a:t>
            </a:r>
          </a:p>
          <a:p>
            <a:endParaRPr lang="en-US" dirty="0"/>
          </a:p>
        </p:txBody>
      </p:sp>
      <p:grpSp>
        <p:nvGrpSpPr>
          <p:cNvPr id="4" name="Group 3">
            <a:extLst>
              <a:ext uri="{FF2B5EF4-FFF2-40B4-BE49-F238E27FC236}">
                <a16:creationId xmlns:a16="http://schemas.microsoft.com/office/drawing/2014/main" id="{E2D1DE86-50DE-437F-AF1B-B9AA7E815C61}"/>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F0AD35D8-5DA8-4728-8A70-81D7DDA4185C}"/>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30C5C163-221F-4654-BC37-3DEE8D87850B}"/>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FDC4EE63-C114-41E1-BD58-D49A72DE4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16167536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a:t>
            </a:r>
          </a:p>
        </p:txBody>
      </p:sp>
      <p:sp>
        <p:nvSpPr>
          <p:cNvPr id="3" name="Content Placeholder 2"/>
          <p:cNvSpPr>
            <a:spLocks noGrp="1"/>
          </p:cNvSpPr>
          <p:nvPr>
            <p:ph idx="1"/>
          </p:nvPr>
        </p:nvSpPr>
        <p:spPr/>
        <p:txBody>
          <a:bodyPr>
            <a:normAutofit/>
          </a:bodyPr>
          <a:lstStyle/>
          <a:p>
            <a:r>
              <a:rPr lang="en-US" dirty="0"/>
              <a:t>Lower unemployment in many areas has allowed youth to obtain jobs faster but youth as a demographic still struggle when employers want highly skilled or semi-skilled workers</a:t>
            </a:r>
          </a:p>
          <a:p>
            <a:pPr lvl="1"/>
            <a:r>
              <a:rPr lang="en-US" dirty="0"/>
              <a:t>Engaging youth in credentialing and career pathway opportunities has become more challenging</a:t>
            </a:r>
          </a:p>
        </p:txBody>
      </p:sp>
      <p:grpSp>
        <p:nvGrpSpPr>
          <p:cNvPr id="4" name="Group 3">
            <a:extLst>
              <a:ext uri="{FF2B5EF4-FFF2-40B4-BE49-F238E27FC236}">
                <a16:creationId xmlns:a16="http://schemas.microsoft.com/office/drawing/2014/main" id="{C686BE45-3540-4790-9CB0-E9B4C75FA627}"/>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DC5C4D1C-49F3-4091-AD09-F6A1AE013555}"/>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BBFE435D-F784-4153-ADAC-D7DA5FF67B5D}"/>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4264E4EC-AAD5-4C58-9540-DD5ABBB86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5139247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Lessons from the Cohort Team</a:t>
            </a:r>
          </a:p>
        </p:txBody>
      </p:sp>
      <p:sp>
        <p:nvSpPr>
          <p:cNvPr id="3" name="Text Placeholder 2"/>
          <p:cNvSpPr>
            <a:spLocks noGrp="1"/>
          </p:cNvSpPr>
          <p:nvPr>
            <p:ph type="body" sz="quarter" idx="10"/>
          </p:nvPr>
        </p:nvSpPr>
        <p:spPr/>
        <p:txBody>
          <a:bodyPr/>
          <a:lstStyle/>
          <a:p>
            <a:pPr>
              <a:lnSpc>
                <a:spcPct val="100000"/>
              </a:lnSpc>
              <a:spcBef>
                <a:spcPts val="0"/>
              </a:spcBef>
            </a:pPr>
            <a:r>
              <a:rPr lang="en-US" dirty="0"/>
              <a:t>Norman Albances</a:t>
            </a:r>
          </a:p>
          <a:p>
            <a:pPr>
              <a:lnSpc>
                <a:spcPct val="100000"/>
              </a:lnSpc>
              <a:spcBef>
                <a:spcPts val="0"/>
              </a:spcBef>
            </a:pPr>
            <a:r>
              <a:rPr lang="en-US" dirty="0"/>
              <a:t>Program Administrator</a:t>
            </a:r>
          </a:p>
          <a:p>
            <a:pPr>
              <a:lnSpc>
                <a:spcPct val="100000"/>
              </a:lnSpc>
              <a:spcBef>
                <a:spcPts val="0"/>
              </a:spcBef>
            </a:pPr>
            <a:r>
              <a:rPr lang="en-US" dirty="0"/>
              <a:t>Orange County Development Board, OC Community Services - Community Investment Division</a:t>
            </a:r>
          </a:p>
        </p:txBody>
      </p:sp>
      <p:grpSp>
        <p:nvGrpSpPr>
          <p:cNvPr id="4" name="Group 3">
            <a:extLst>
              <a:ext uri="{FF2B5EF4-FFF2-40B4-BE49-F238E27FC236}">
                <a16:creationId xmlns:a16="http://schemas.microsoft.com/office/drawing/2014/main" id="{B321CCDF-5228-498D-B676-49FD2A0EB6DF}"/>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1AA1F8BD-A5C2-4BE7-AD48-A25F2512C227}"/>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AA242017-66F7-4F44-B2CF-0474E8EF37AF}"/>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D7D869B6-6AEC-4969-A165-3E472D807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17146181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OC</a:t>
            </a:r>
          </a:p>
        </p:txBody>
      </p:sp>
      <p:sp>
        <p:nvSpPr>
          <p:cNvPr id="5" name="Content Placeholder 4"/>
          <p:cNvSpPr>
            <a:spLocks noGrp="1"/>
          </p:cNvSpPr>
          <p:nvPr>
            <p:ph idx="1"/>
          </p:nvPr>
        </p:nvSpPr>
        <p:spPr>
          <a:xfrm>
            <a:off x="3600450" y="634240"/>
            <a:ext cx="4869180" cy="5826298"/>
          </a:xfrm>
        </p:spPr>
        <p:txBody>
          <a:bodyPr>
            <a:normAutofit fontScale="55000" lnSpcReduction="20000"/>
          </a:bodyPr>
          <a:lstStyle/>
          <a:p>
            <a:pPr algn="just">
              <a:lnSpc>
                <a:spcPct val="120000"/>
              </a:lnSpc>
              <a:buFont typeface="Arial" panose="020B0604020202020204" pitchFamily="34" charset="0"/>
              <a:buChar char="•"/>
            </a:pPr>
            <a:r>
              <a:rPr lang="en-US" dirty="0"/>
              <a:t>Population of 3.1 million and the 6</a:t>
            </a:r>
            <a:r>
              <a:rPr lang="en-US" baseline="30000" dirty="0"/>
              <a:t>th</a:t>
            </a:r>
            <a:r>
              <a:rPr lang="en-US" dirty="0"/>
              <a:t> largest county in the United States</a:t>
            </a:r>
          </a:p>
          <a:p>
            <a:pPr algn="just">
              <a:lnSpc>
                <a:spcPct val="120000"/>
              </a:lnSpc>
              <a:buFont typeface="Arial" panose="020B0604020202020204" pitchFamily="34" charset="0"/>
              <a:buChar char="•"/>
            </a:pPr>
            <a:r>
              <a:rPr lang="en-US" dirty="0"/>
              <a:t> The Orange County Development Board (OCDB) administers a local workforce system for 2.4 million of the region’s residents, serving 32 of the county’s 34 cities and all of the unincorporated communities of the county</a:t>
            </a:r>
          </a:p>
          <a:p>
            <a:pPr algn="just">
              <a:lnSpc>
                <a:spcPct val="120000"/>
              </a:lnSpc>
              <a:buFont typeface="Arial" panose="020B0604020202020204" pitchFamily="34" charset="0"/>
              <a:buChar char="•"/>
            </a:pPr>
            <a:r>
              <a:rPr lang="en-US" dirty="0"/>
              <a:t>In partnership with the Orange County Board of Supervisors, the OCDB oversees Orange County's workforce development activities and establishes programs in response to the workforce needs of Orange County, including labor market information, employment and training services, and business assistance. </a:t>
            </a:r>
          </a:p>
          <a:p>
            <a:pPr>
              <a:lnSpc>
                <a:spcPct val="120000"/>
              </a:lnSpc>
              <a:buFont typeface="Arial" panose="020B0604020202020204" pitchFamily="34" charset="0"/>
              <a:buChar char="•"/>
            </a:pPr>
            <a:r>
              <a:rPr lang="en-US" dirty="0"/>
              <a:t>Three service providers are split throughout the County to provide WIOA Youth services: the City of La Habra, KRA Corporation and the Orange County Asian and Pacific Islander Community Alliance (OCAPICA)</a:t>
            </a:r>
          </a:p>
          <a:p>
            <a:pPr>
              <a:lnSpc>
                <a:spcPct val="120000"/>
              </a:lnSpc>
              <a:buFont typeface="Arial" panose="020B0604020202020204" pitchFamily="34" charset="0"/>
              <a:buChar char="•"/>
            </a:pPr>
            <a:r>
              <a:rPr lang="en-US" dirty="0"/>
              <a:t>Team members have more than 30 years of WIA/WIOA experience combined</a:t>
            </a:r>
          </a:p>
        </p:txBody>
      </p:sp>
      <p:sp>
        <p:nvSpPr>
          <p:cNvPr id="6" name="Text Placeholder 5"/>
          <p:cNvSpPr>
            <a:spLocks noGrp="1"/>
          </p:cNvSpPr>
          <p:nvPr>
            <p:ph type="body" sz="half" idx="2"/>
          </p:nvPr>
        </p:nvSpPr>
        <p:spPr/>
        <p:txBody>
          <a:bodyPr/>
          <a:lstStyle/>
          <a:p>
            <a:endParaRPr lang="en-US" dirty="0"/>
          </a:p>
        </p:txBody>
      </p:sp>
      <p:pic>
        <p:nvPicPr>
          <p:cNvPr id="7" name="Picture 2" descr="Image result for orange county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1" y="2926288"/>
            <a:ext cx="2400299" cy="3378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F65C75D-E7F8-4211-8FD9-5A366B66F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5909" y="6305204"/>
            <a:ext cx="1554873" cy="527801"/>
          </a:xfrm>
          <a:prstGeom prst="rect">
            <a:avLst/>
          </a:prstGeom>
        </p:spPr>
      </p:pic>
    </p:spTree>
    <p:extLst>
      <p:ext uri="{BB962C8B-B14F-4D97-AF65-F5344CB8AC3E}">
        <p14:creationId xmlns:p14="http://schemas.microsoft.com/office/powerpoint/2010/main" val="190372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23505613"/>
              </p:ext>
            </p:extLst>
          </p:nvPr>
        </p:nvGraphicFramePr>
        <p:xfrm>
          <a:off x="436419" y="883278"/>
          <a:ext cx="8298874" cy="3781042"/>
        </p:xfrm>
        <a:graphic>
          <a:graphicData uri="http://schemas.openxmlformats.org/drawingml/2006/table">
            <a:tbl>
              <a:tblPr firstRow="1" firstCol="1" bandRow="1">
                <a:tableStyleId>{5C22544A-7EE6-4342-B048-85BDC9FD1C3A}</a:tableStyleId>
              </a:tblPr>
              <a:tblGrid>
                <a:gridCol w="1499796">
                  <a:extLst>
                    <a:ext uri="{9D8B030D-6E8A-4147-A177-3AD203B41FA5}">
                      <a16:colId xmlns:a16="http://schemas.microsoft.com/office/drawing/2014/main" val="2815586445"/>
                    </a:ext>
                  </a:extLst>
                </a:gridCol>
                <a:gridCol w="1842607">
                  <a:extLst>
                    <a:ext uri="{9D8B030D-6E8A-4147-A177-3AD203B41FA5}">
                      <a16:colId xmlns:a16="http://schemas.microsoft.com/office/drawing/2014/main" val="2011251208"/>
                    </a:ext>
                  </a:extLst>
                </a:gridCol>
                <a:gridCol w="1870864">
                  <a:extLst>
                    <a:ext uri="{9D8B030D-6E8A-4147-A177-3AD203B41FA5}">
                      <a16:colId xmlns:a16="http://schemas.microsoft.com/office/drawing/2014/main" val="742739724"/>
                    </a:ext>
                  </a:extLst>
                </a:gridCol>
                <a:gridCol w="3085607">
                  <a:extLst>
                    <a:ext uri="{9D8B030D-6E8A-4147-A177-3AD203B41FA5}">
                      <a16:colId xmlns:a16="http://schemas.microsoft.com/office/drawing/2014/main" val="466380782"/>
                    </a:ext>
                  </a:extLst>
                </a:gridCol>
              </a:tblGrid>
              <a:tr h="251556">
                <a:tc>
                  <a:txBody>
                    <a:bodyPr/>
                    <a:lstStyle/>
                    <a:p>
                      <a:pPr marL="0" marR="0">
                        <a:lnSpc>
                          <a:spcPct val="105000"/>
                        </a:lnSpc>
                        <a:spcBef>
                          <a:spcPts val="0"/>
                        </a:spcBef>
                        <a:spcAft>
                          <a:spcPts val="800"/>
                        </a:spcAft>
                      </a:pPr>
                      <a:r>
                        <a:rPr lang="en-US" sz="1800" dirty="0">
                          <a:effectLst/>
                        </a:rPr>
                        <a:t>Name</a:t>
                      </a:r>
                      <a:endParaRPr lang="en-US" sz="18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800" dirty="0">
                          <a:effectLst/>
                        </a:rPr>
                        <a:t>Title</a:t>
                      </a:r>
                      <a:endParaRPr lang="en-US" sz="18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800" dirty="0">
                          <a:effectLst/>
                        </a:rPr>
                        <a:t>Organization</a:t>
                      </a:r>
                      <a:endParaRPr lang="en-US" sz="18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800" dirty="0">
                          <a:effectLst/>
                        </a:rPr>
                        <a:t>E-mail</a:t>
                      </a:r>
                      <a:endParaRPr lang="en-US" sz="18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430204922"/>
                  </a:ext>
                </a:extLst>
              </a:tr>
              <a:tr h="419768">
                <a:tc>
                  <a:txBody>
                    <a:bodyPr/>
                    <a:lstStyle/>
                    <a:p>
                      <a:pPr marL="0" marR="0">
                        <a:lnSpc>
                          <a:spcPct val="105000"/>
                        </a:lnSpc>
                        <a:spcBef>
                          <a:spcPts val="0"/>
                        </a:spcBef>
                        <a:spcAft>
                          <a:spcPts val="800"/>
                        </a:spcAft>
                      </a:pPr>
                      <a:r>
                        <a:rPr lang="en-US" sz="1200" dirty="0">
                          <a:effectLst/>
                        </a:rPr>
                        <a:t>Norman Albances</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Program Administrator</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Orange County Development Board</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200" u="sng" dirty="0">
                          <a:effectLst/>
                          <a:hlinkClick r:id="rId2"/>
                        </a:rPr>
                        <a:t>Norman.albances@occr.ocgov.com</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813860922"/>
                  </a:ext>
                </a:extLst>
              </a:tr>
              <a:tr h="634552">
                <a:tc>
                  <a:txBody>
                    <a:bodyPr/>
                    <a:lstStyle/>
                    <a:p>
                      <a:pPr marL="0" marR="0">
                        <a:lnSpc>
                          <a:spcPct val="105000"/>
                        </a:lnSpc>
                        <a:spcBef>
                          <a:spcPts val="0"/>
                        </a:spcBef>
                        <a:spcAft>
                          <a:spcPts val="800"/>
                        </a:spcAft>
                      </a:pPr>
                      <a:r>
                        <a:rPr lang="en-US" sz="1200" dirty="0">
                          <a:effectLst/>
                        </a:rPr>
                        <a:t>John Gutierrez</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Program Manager</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Orange County Asian and Pacific Islander Community Alliance</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200" u="sng" dirty="0">
                          <a:effectLst/>
                          <a:hlinkClick r:id="rId3"/>
                        </a:rPr>
                        <a:t>jgutierrez@ocapica.org</a:t>
                      </a:r>
                      <a:r>
                        <a:rPr lang="en-US" sz="1200" dirty="0">
                          <a:effectLst/>
                        </a:rPr>
                        <a:t> </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748054696"/>
                  </a:ext>
                </a:extLst>
              </a:tr>
              <a:tr h="634552">
                <a:tc>
                  <a:txBody>
                    <a:bodyPr/>
                    <a:lstStyle/>
                    <a:p>
                      <a:pPr marL="0" marR="0">
                        <a:lnSpc>
                          <a:spcPct val="105000"/>
                        </a:lnSpc>
                        <a:spcBef>
                          <a:spcPts val="0"/>
                        </a:spcBef>
                        <a:spcAft>
                          <a:spcPts val="800"/>
                        </a:spcAft>
                      </a:pPr>
                      <a:r>
                        <a:rPr lang="en-US" sz="1200" dirty="0">
                          <a:effectLst/>
                        </a:rPr>
                        <a:t>Justin Nguyen-Amigo</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Workforce Specialist</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Orange County Asian and Pacific Islander Community Alliance</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200" u="sng" dirty="0">
                          <a:effectLst/>
                          <a:hlinkClick r:id="rId4"/>
                        </a:rPr>
                        <a:t>jamigo@ocapica.org</a:t>
                      </a:r>
                      <a:r>
                        <a:rPr lang="en-US" sz="1200" u="sng" dirty="0">
                          <a:effectLst/>
                        </a:rPr>
                        <a:t> </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4035014"/>
                  </a:ext>
                </a:extLst>
              </a:tr>
              <a:tr h="634552">
                <a:tc>
                  <a:txBody>
                    <a:bodyPr/>
                    <a:lstStyle/>
                    <a:p>
                      <a:pPr marL="0" marR="0">
                        <a:lnSpc>
                          <a:spcPct val="105000"/>
                        </a:lnSpc>
                        <a:spcBef>
                          <a:spcPts val="0"/>
                        </a:spcBef>
                        <a:spcAft>
                          <a:spcPts val="800"/>
                        </a:spcAft>
                      </a:pPr>
                      <a:r>
                        <a:rPr lang="en-US" sz="1200" dirty="0">
                          <a:effectLst/>
                        </a:rPr>
                        <a:t>Jacqueline Cortes</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Workforce Specialist</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Orange County Asian and Pacific Islander Community Alliance</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200" u="sng" dirty="0">
                          <a:effectLst/>
                          <a:hlinkClick r:id="rId5"/>
                        </a:rPr>
                        <a:t>jcortes@ocapica.org</a:t>
                      </a:r>
                      <a:r>
                        <a:rPr lang="en-US" sz="1200" u="sng" dirty="0">
                          <a:effectLst/>
                        </a:rPr>
                        <a:t> </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025491036"/>
                  </a:ext>
                </a:extLst>
              </a:tr>
              <a:tr h="204983">
                <a:tc>
                  <a:txBody>
                    <a:bodyPr/>
                    <a:lstStyle/>
                    <a:p>
                      <a:pPr marL="0" marR="0">
                        <a:lnSpc>
                          <a:spcPct val="105000"/>
                        </a:lnSpc>
                        <a:spcBef>
                          <a:spcPts val="0"/>
                        </a:spcBef>
                        <a:spcAft>
                          <a:spcPts val="800"/>
                        </a:spcAft>
                      </a:pPr>
                      <a:r>
                        <a:rPr lang="en-US" sz="1200" dirty="0">
                          <a:effectLst/>
                        </a:rPr>
                        <a:t>Al Rodriguez</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Program Manager</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City of La Habra</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200" u="sng" dirty="0">
                          <a:effectLst/>
                          <a:hlinkClick r:id="rId6"/>
                        </a:rPr>
                        <a:t>AGRodriguez@lahabraca.gov</a:t>
                      </a:r>
                      <a:r>
                        <a:rPr lang="en-US" sz="1200" dirty="0">
                          <a:effectLst/>
                        </a:rPr>
                        <a:t> </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505471453"/>
                  </a:ext>
                </a:extLst>
              </a:tr>
              <a:tr h="419768">
                <a:tc>
                  <a:txBody>
                    <a:bodyPr/>
                    <a:lstStyle/>
                    <a:p>
                      <a:pPr marL="0" marR="0">
                        <a:lnSpc>
                          <a:spcPct val="105000"/>
                        </a:lnSpc>
                        <a:spcBef>
                          <a:spcPts val="0"/>
                        </a:spcBef>
                        <a:spcAft>
                          <a:spcPts val="800"/>
                        </a:spcAft>
                      </a:pPr>
                      <a:r>
                        <a:rPr lang="en-US" sz="1200" dirty="0">
                          <a:effectLst/>
                        </a:rPr>
                        <a:t>Shawna Wright</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Director of Workforce Operations</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KRA Corporation</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200" u="sng" dirty="0">
                          <a:effectLst/>
                          <a:hlinkClick r:id="rId7"/>
                        </a:rPr>
                        <a:t>swright@kra.com</a:t>
                      </a:r>
                      <a:r>
                        <a:rPr lang="en-US" sz="1200" dirty="0">
                          <a:effectLst/>
                        </a:rPr>
                        <a:t> </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2895330023"/>
                  </a:ext>
                </a:extLst>
              </a:tr>
              <a:tr h="419768">
                <a:tc>
                  <a:txBody>
                    <a:bodyPr/>
                    <a:lstStyle/>
                    <a:p>
                      <a:pPr marL="0" marR="0">
                        <a:lnSpc>
                          <a:spcPct val="105000"/>
                        </a:lnSpc>
                        <a:spcBef>
                          <a:spcPts val="0"/>
                        </a:spcBef>
                        <a:spcAft>
                          <a:spcPts val="800"/>
                        </a:spcAft>
                      </a:pPr>
                      <a:r>
                        <a:rPr lang="en-US" sz="1200" dirty="0">
                          <a:effectLst/>
                        </a:rPr>
                        <a:t>Esther Landin</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Founder </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nSpc>
                          <a:spcPct val="105000"/>
                        </a:lnSpc>
                        <a:spcBef>
                          <a:spcPts val="0"/>
                        </a:spcBef>
                        <a:spcAft>
                          <a:spcPts val="800"/>
                        </a:spcAft>
                      </a:pPr>
                      <a:r>
                        <a:rPr lang="en-US" sz="1200" dirty="0">
                          <a:effectLst/>
                        </a:rPr>
                        <a:t>Orange County Opportunity Youth Collaborative</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5000"/>
                        </a:lnSpc>
                        <a:spcBef>
                          <a:spcPts val="0"/>
                        </a:spcBef>
                        <a:spcAft>
                          <a:spcPts val="800"/>
                        </a:spcAft>
                      </a:pPr>
                      <a:r>
                        <a:rPr lang="en-US" sz="1200" u="sng" dirty="0">
                          <a:effectLst/>
                          <a:hlinkClick r:id="rId8"/>
                        </a:rPr>
                        <a:t>ocyouthcollaborative@gmail.com</a:t>
                      </a:r>
                      <a:r>
                        <a:rPr lang="en-US" sz="1200" dirty="0">
                          <a:effectLst/>
                        </a:rPr>
                        <a:t> </a:t>
                      </a:r>
                      <a:endParaRPr lang="en-US" sz="1200" dirty="0">
                        <a:solidFill>
                          <a:srgbClr val="262626"/>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3637824196"/>
                  </a:ext>
                </a:extLst>
              </a:tr>
            </a:tbl>
          </a:graphicData>
        </a:graphic>
      </p:graphicFrame>
      <p:pic>
        <p:nvPicPr>
          <p:cNvPr id="6" name="Picture 5"/>
          <p:cNvPicPr>
            <a:picLocks noChangeAspect="1"/>
          </p:cNvPicPr>
          <p:nvPr/>
        </p:nvPicPr>
        <p:blipFill>
          <a:blip r:embed="rId9"/>
          <a:stretch>
            <a:fillRect/>
          </a:stretch>
        </p:blipFill>
        <p:spPr>
          <a:xfrm>
            <a:off x="561110" y="4755242"/>
            <a:ext cx="690312"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10"/>
          <a:stretch>
            <a:fillRect/>
          </a:stretch>
        </p:blipFill>
        <p:spPr>
          <a:xfrm>
            <a:off x="5217900" y="4755241"/>
            <a:ext cx="726676"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11"/>
          <a:stretch>
            <a:fillRect/>
          </a:stretch>
        </p:blipFill>
        <p:spPr>
          <a:xfrm>
            <a:off x="6591370" y="5149062"/>
            <a:ext cx="694883"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12"/>
          <a:stretch>
            <a:fillRect/>
          </a:stretch>
        </p:blipFill>
        <p:spPr>
          <a:xfrm>
            <a:off x="7958465" y="4758290"/>
            <a:ext cx="671804"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59769" y="5814020"/>
            <a:ext cx="1092994" cy="369332"/>
          </a:xfrm>
          <a:prstGeom prst="rect">
            <a:avLst/>
          </a:prstGeom>
          <a:noFill/>
        </p:spPr>
        <p:txBody>
          <a:bodyPr wrap="square" rtlCol="0">
            <a:spAutoFit/>
          </a:bodyPr>
          <a:lstStyle/>
          <a:p>
            <a:pPr algn="ctr"/>
            <a:r>
              <a:rPr lang="en-US" dirty="0"/>
              <a:t>Norman</a:t>
            </a:r>
          </a:p>
        </p:txBody>
      </p:sp>
      <p:sp>
        <p:nvSpPr>
          <p:cNvPr id="12" name="TextBox 11"/>
          <p:cNvSpPr txBox="1"/>
          <p:nvPr/>
        </p:nvSpPr>
        <p:spPr>
          <a:xfrm>
            <a:off x="5036027" y="5892590"/>
            <a:ext cx="1090422" cy="369332"/>
          </a:xfrm>
          <a:prstGeom prst="rect">
            <a:avLst/>
          </a:prstGeom>
          <a:noFill/>
        </p:spPr>
        <p:txBody>
          <a:bodyPr wrap="square" rtlCol="0">
            <a:spAutoFit/>
          </a:bodyPr>
          <a:lstStyle/>
          <a:p>
            <a:pPr algn="ctr"/>
            <a:r>
              <a:rPr lang="en-US" dirty="0"/>
              <a:t>Al</a:t>
            </a:r>
          </a:p>
        </p:txBody>
      </p:sp>
      <p:sp>
        <p:nvSpPr>
          <p:cNvPr id="13" name="TextBox 12"/>
          <p:cNvSpPr txBox="1"/>
          <p:nvPr/>
        </p:nvSpPr>
        <p:spPr>
          <a:xfrm>
            <a:off x="6395890" y="6312784"/>
            <a:ext cx="1090422" cy="369332"/>
          </a:xfrm>
          <a:prstGeom prst="rect">
            <a:avLst/>
          </a:prstGeom>
          <a:noFill/>
        </p:spPr>
        <p:txBody>
          <a:bodyPr wrap="square" rtlCol="0">
            <a:spAutoFit/>
          </a:bodyPr>
          <a:lstStyle/>
          <a:p>
            <a:pPr algn="ctr"/>
            <a:r>
              <a:rPr lang="en-US" dirty="0"/>
              <a:t>Shawna</a:t>
            </a:r>
          </a:p>
        </p:txBody>
      </p:sp>
      <p:sp>
        <p:nvSpPr>
          <p:cNvPr id="14" name="TextBox 13"/>
          <p:cNvSpPr txBox="1"/>
          <p:nvPr/>
        </p:nvSpPr>
        <p:spPr>
          <a:xfrm>
            <a:off x="7749155" y="5878796"/>
            <a:ext cx="1090422" cy="369332"/>
          </a:xfrm>
          <a:prstGeom prst="rect">
            <a:avLst/>
          </a:prstGeom>
          <a:noFill/>
        </p:spPr>
        <p:txBody>
          <a:bodyPr wrap="square" rtlCol="0">
            <a:spAutoFit/>
          </a:bodyPr>
          <a:lstStyle/>
          <a:p>
            <a:pPr algn="ctr"/>
            <a:r>
              <a:rPr lang="en-US" dirty="0"/>
              <a:t>Esther</a:t>
            </a:r>
          </a:p>
        </p:txBody>
      </p:sp>
      <p:sp>
        <p:nvSpPr>
          <p:cNvPr id="16" name="TextBox 15"/>
          <p:cNvSpPr txBox="1"/>
          <p:nvPr/>
        </p:nvSpPr>
        <p:spPr>
          <a:xfrm>
            <a:off x="2613996" y="5814020"/>
            <a:ext cx="1092994" cy="369332"/>
          </a:xfrm>
          <a:prstGeom prst="rect">
            <a:avLst/>
          </a:prstGeom>
          <a:noFill/>
        </p:spPr>
        <p:txBody>
          <a:bodyPr wrap="square" rtlCol="0">
            <a:spAutoFit/>
          </a:bodyPr>
          <a:lstStyle/>
          <a:p>
            <a:pPr algn="ctr"/>
            <a:r>
              <a:rPr lang="en-US" dirty="0"/>
              <a:t>Justin</a:t>
            </a:r>
          </a:p>
        </p:txBody>
      </p:sp>
      <p:sp>
        <p:nvSpPr>
          <p:cNvPr id="15" name="TextBox 14"/>
          <p:cNvSpPr txBox="1"/>
          <p:nvPr/>
        </p:nvSpPr>
        <p:spPr>
          <a:xfrm>
            <a:off x="1444546" y="6312784"/>
            <a:ext cx="1092994" cy="369332"/>
          </a:xfrm>
          <a:prstGeom prst="rect">
            <a:avLst/>
          </a:prstGeom>
          <a:noFill/>
        </p:spPr>
        <p:txBody>
          <a:bodyPr wrap="square" rtlCol="0">
            <a:spAutoFit/>
          </a:bodyPr>
          <a:lstStyle/>
          <a:p>
            <a:pPr algn="ctr"/>
            <a:r>
              <a:rPr lang="en-US" dirty="0"/>
              <a:t>John</a:t>
            </a:r>
          </a:p>
        </p:txBody>
      </p:sp>
      <p:sp>
        <p:nvSpPr>
          <p:cNvPr id="17" name="TextBox 16"/>
          <p:cNvSpPr txBox="1"/>
          <p:nvPr/>
        </p:nvSpPr>
        <p:spPr>
          <a:xfrm>
            <a:off x="3823655" y="6340492"/>
            <a:ext cx="1212371" cy="369332"/>
          </a:xfrm>
          <a:prstGeom prst="rect">
            <a:avLst/>
          </a:prstGeom>
          <a:noFill/>
        </p:spPr>
        <p:txBody>
          <a:bodyPr wrap="square" rtlCol="0">
            <a:spAutoFit/>
          </a:bodyPr>
          <a:lstStyle/>
          <a:p>
            <a:pPr algn="ctr"/>
            <a:r>
              <a:rPr lang="en-US" dirty="0"/>
              <a:t>Jacqueline</a:t>
            </a:r>
          </a:p>
        </p:txBody>
      </p:sp>
      <p:pic>
        <p:nvPicPr>
          <p:cNvPr id="2" name="Picture 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987379" y="5149062"/>
            <a:ext cx="803711"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Image result for justin nguyen-amigo"/>
          <p:cNvPicPr>
            <a:picLocks noChangeArrowheads="1"/>
          </p:cNvPicPr>
          <p:nvPr/>
        </p:nvPicPr>
        <p:blipFill rotWithShape="1">
          <a:blip r:embed="rId14" cstate="print">
            <a:extLst>
              <a:ext uri="{28A0092B-C50C-407E-A947-70E740481C1C}">
                <a14:useLocalDpi xmlns:a14="http://schemas.microsoft.com/office/drawing/2010/main" val="0"/>
              </a:ext>
            </a:extLst>
          </a:blip>
          <a:srcRect l="61475" t="8962" b="32258"/>
          <a:stretch/>
        </p:blipFill>
        <p:spPr bwMode="auto">
          <a:xfrm>
            <a:off x="2816125" y="4755241"/>
            <a:ext cx="6858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26568" y="5159785"/>
            <a:ext cx="617220" cy="973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A955401E-7175-4D1E-ABD3-651B3CE521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470" y="6340492"/>
            <a:ext cx="1290277" cy="437984"/>
          </a:xfrm>
          <a:prstGeom prst="rect">
            <a:avLst/>
          </a:prstGeom>
        </p:spPr>
      </p:pic>
    </p:spTree>
    <p:extLst>
      <p:ext uri="{BB962C8B-B14F-4D97-AF65-F5344CB8AC3E}">
        <p14:creationId xmlns:p14="http://schemas.microsoft.com/office/powerpoint/2010/main" val="20601320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805" y="526917"/>
            <a:ext cx="8229600" cy="1143000"/>
          </a:xfrm>
        </p:spPr>
        <p:txBody>
          <a:bodyPr/>
          <a:lstStyle/>
          <a:p>
            <a:r>
              <a:rPr lang="en-US" dirty="0"/>
              <a:t>What are you experiencing in your community working with youth?</a:t>
            </a:r>
          </a:p>
        </p:txBody>
      </p:sp>
      <p:sp>
        <p:nvSpPr>
          <p:cNvPr id="3" name="Content Placeholder 2"/>
          <p:cNvSpPr>
            <a:spLocks noGrp="1"/>
          </p:cNvSpPr>
          <p:nvPr>
            <p:ph idx="1"/>
          </p:nvPr>
        </p:nvSpPr>
        <p:spPr>
          <a:xfrm>
            <a:off x="822960" y="1845735"/>
            <a:ext cx="7543800" cy="562929"/>
          </a:xfrm>
        </p:spPr>
        <p:txBody>
          <a:bodyPr>
            <a:normAutofit fontScale="70000" lnSpcReduction="20000"/>
          </a:bodyPr>
          <a:lstStyle/>
          <a:p>
            <a:pPr marL="0" indent="0">
              <a:buNone/>
            </a:pPr>
            <a:r>
              <a:rPr lang="en-US" i="1" dirty="0"/>
              <a:t>“They are need of supportive services especially in shelter and transportation.”</a:t>
            </a:r>
          </a:p>
        </p:txBody>
      </p:sp>
      <p:sp>
        <p:nvSpPr>
          <p:cNvPr id="4" name="Content Placeholder 2"/>
          <p:cNvSpPr txBox="1">
            <a:spLocks/>
          </p:cNvSpPr>
          <p:nvPr/>
        </p:nvSpPr>
        <p:spPr>
          <a:xfrm>
            <a:off x="1236252" y="2636124"/>
            <a:ext cx="7543800" cy="56292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a:solidFill>
                  <a:schemeClr val="tx1"/>
                </a:solidFill>
              </a:rPr>
              <a:t>“They are experiencing homelessness, and therefore have a high level of need.”</a:t>
            </a:r>
          </a:p>
        </p:txBody>
      </p:sp>
      <p:sp>
        <p:nvSpPr>
          <p:cNvPr id="5" name="Content Placeholder 2"/>
          <p:cNvSpPr txBox="1">
            <a:spLocks/>
          </p:cNvSpPr>
          <p:nvPr/>
        </p:nvSpPr>
        <p:spPr>
          <a:xfrm>
            <a:off x="608299" y="3584483"/>
            <a:ext cx="7543800" cy="56292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a:solidFill>
                  <a:schemeClr val="tx1"/>
                </a:solidFill>
              </a:rPr>
              <a:t>“Young adults are more disengaged than they used to be.”</a:t>
            </a:r>
          </a:p>
        </p:txBody>
      </p:sp>
      <p:sp>
        <p:nvSpPr>
          <p:cNvPr id="6" name="Content Placeholder 2"/>
          <p:cNvSpPr txBox="1">
            <a:spLocks/>
          </p:cNvSpPr>
          <p:nvPr/>
        </p:nvSpPr>
        <p:spPr>
          <a:xfrm>
            <a:off x="1475306" y="4511929"/>
            <a:ext cx="7543800" cy="56292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a:solidFill>
                  <a:schemeClr val="tx1"/>
                </a:solidFill>
              </a:rPr>
              <a:t>“Young adults are not connecting with society.” </a:t>
            </a:r>
          </a:p>
        </p:txBody>
      </p:sp>
      <p:sp>
        <p:nvSpPr>
          <p:cNvPr id="7" name="Content Placeholder 2"/>
          <p:cNvSpPr txBox="1">
            <a:spLocks/>
          </p:cNvSpPr>
          <p:nvPr/>
        </p:nvSpPr>
        <p:spPr>
          <a:xfrm>
            <a:off x="331261" y="5310622"/>
            <a:ext cx="7543800" cy="56292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a:solidFill>
                  <a:schemeClr val="tx1"/>
                </a:solidFill>
              </a:rPr>
              <a:t>“Young adults strong desire to become independent.”</a:t>
            </a:r>
          </a:p>
        </p:txBody>
      </p:sp>
      <p:grpSp>
        <p:nvGrpSpPr>
          <p:cNvPr id="8" name="Group 7">
            <a:extLst>
              <a:ext uri="{FF2B5EF4-FFF2-40B4-BE49-F238E27FC236}">
                <a16:creationId xmlns:a16="http://schemas.microsoft.com/office/drawing/2014/main" id="{CD9CA2EE-CFE3-44B8-A536-88132DCF2734}"/>
              </a:ext>
            </a:extLst>
          </p:cNvPr>
          <p:cNvGrpSpPr/>
          <p:nvPr/>
        </p:nvGrpSpPr>
        <p:grpSpPr>
          <a:xfrm>
            <a:off x="6866792" y="5213836"/>
            <a:ext cx="2277208" cy="1564640"/>
            <a:chOff x="249" y="0"/>
            <a:chExt cx="3269752" cy="2212340"/>
          </a:xfrm>
        </p:grpSpPr>
        <p:pic>
          <p:nvPicPr>
            <p:cNvPr id="9" name="Picture 8">
              <a:extLst>
                <a:ext uri="{FF2B5EF4-FFF2-40B4-BE49-F238E27FC236}">
                  <a16:creationId xmlns:a16="http://schemas.microsoft.com/office/drawing/2014/main" id="{B12F03E3-8222-4221-8C28-6C27AEA5B2AE}"/>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10" name="Rectangle: Rounded Corners 9">
              <a:extLst>
                <a:ext uri="{FF2B5EF4-FFF2-40B4-BE49-F238E27FC236}">
                  <a16:creationId xmlns:a16="http://schemas.microsoft.com/office/drawing/2014/main" id="{DFA074CC-49BD-426A-AD39-D389ABE9382F}"/>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11" name="Picture 10">
            <a:extLst>
              <a:ext uri="{FF2B5EF4-FFF2-40B4-BE49-F238E27FC236}">
                <a16:creationId xmlns:a16="http://schemas.microsoft.com/office/drawing/2014/main" id="{16770004-7C81-4189-9A08-8AA772C4C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46228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are your goals?</a:t>
            </a:r>
          </a:p>
        </p:txBody>
      </p:sp>
      <p:sp>
        <p:nvSpPr>
          <p:cNvPr id="8" name="Content Placeholder 7"/>
          <p:cNvSpPr>
            <a:spLocks noGrp="1"/>
          </p:cNvSpPr>
          <p:nvPr>
            <p:ph idx="1"/>
          </p:nvPr>
        </p:nvSpPr>
        <p:spPr>
          <a:xfrm>
            <a:off x="80009" y="1417109"/>
            <a:ext cx="8762434" cy="5158789"/>
          </a:xfrm>
        </p:spPr>
        <p:txBody>
          <a:bodyPr>
            <a:normAutofit/>
          </a:bodyPr>
          <a:lstStyle/>
          <a:p>
            <a:pPr>
              <a:lnSpc>
                <a:spcPct val="100000"/>
              </a:lnSpc>
              <a:spcBef>
                <a:spcPts val="0"/>
              </a:spcBef>
              <a:buFont typeface="Arial" panose="020B0604020202020204" pitchFamily="34" charset="0"/>
              <a:buChar char="•"/>
            </a:pPr>
            <a:r>
              <a:rPr lang="en-US" sz="2000" dirty="0"/>
              <a:t>Continue to strengthen ways to keep youth motivated. </a:t>
            </a:r>
          </a:p>
          <a:p>
            <a:pPr>
              <a:lnSpc>
                <a:spcPct val="100000"/>
              </a:lnSpc>
              <a:spcBef>
                <a:spcPts val="0"/>
              </a:spcBef>
              <a:buFont typeface="Arial" panose="020B0604020202020204" pitchFamily="34" charset="0"/>
              <a:buChar char="•"/>
            </a:pPr>
            <a:r>
              <a:rPr lang="en-US" sz="2000" dirty="0"/>
              <a:t>Ensuring that participants are empowered to have the ability to take initiative towards making healthy progressive steps forward in their professional &amp; personal lives.</a:t>
            </a:r>
          </a:p>
          <a:p>
            <a:pPr>
              <a:lnSpc>
                <a:spcPct val="100000"/>
              </a:lnSpc>
              <a:spcBef>
                <a:spcPts val="0"/>
              </a:spcBef>
              <a:buFont typeface="Arial" panose="020B0604020202020204" pitchFamily="34" charset="0"/>
              <a:buChar char="•"/>
            </a:pPr>
            <a:r>
              <a:rPr lang="en-US" sz="2000" dirty="0"/>
              <a:t>Listen more to participants to hear what they are up against and to see if they have their own answers to how to meet their goals. </a:t>
            </a:r>
          </a:p>
          <a:p>
            <a:pPr>
              <a:lnSpc>
                <a:spcPct val="100000"/>
              </a:lnSpc>
              <a:spcBef>
                <a:spcPts val="0"/>
              </a:spcBef>
              <a:buFont typeface="Arial" panose="020B0604020202020204" pitchFamily="34" charset="0"/>
              <a:buChar char="•"/>
            </a:pPr>
            <a:r>
              <a:rPr lang="en-US" sz="2000" dirty="0"/>
              <a:t>Accompany participants in realizing their own potential, and to facilitate growth.</a:t>
            </a:r>
          </a:p>
          <a:p>
            <a:pPr>
              <a:lnSpc>
                <a:spcPct val="100000"/>
              </a:lnSpc>
              <a:spcBef>
                <a:spcPts val="0"/>
              </a:spcBef>
              <a:buFont typeface="Arial" panose="020B0604020202020204" pitchFamily="34" charset="0"/>
              <a:buChar char="•"/>
            </a:pPr>
            <a:r>
              <a:rPr lang="en-US" sz="2000" dirty="0"/>
              <a:t>Developing a stackable credential option for young adults.</a:t>
            </a:r>
          </a:p>
          <a:p>
            <a:pPr>
              <a:lnSpc>
                <a:spcPct val="100000"/>
              </a:lnSpc>
              <a:spcBef>
                <a:spcPts val="0"/>
              </a:spcBef>
              <a:buFont typeface="Arial" panose="020B0604020202020204" pitchFamily="34" charset="0"/>
              <a:buChar char="•"/>
            </a:pPr>
            <a:r>
              <a:rPr lang="en-US" sz="2000" dirty="0"/>
              <a:t>Increase enrollments.</a:t>
            </a:r>
          </a:p>
          <a:p>
            <a:pPr>
              <a:lnSpc>
                <a:spcPct val="100000"/>
              </a:lnSpc>
              <a:spcBef>
                <a:spcPts val="0"/>
              </a:spcBef>
              <a:buFont typeface="Arial" panose="020B0604020202020204" pitchFamily="34" charset="0"/>
              <a:buChar char="•"/>
            </a:pPr>
            <a:r>
              <a:rPr lang="en-US" sz="2000" dirty="0"/>
              <a:t>Add whole person components to offerings (i.e. resiliency, understanding trauma).</a:t>
            </a:r>
          </a:p>
          <a:p>
            <a:pPr>
              <a:lnSpc>
                <a:spcPct val="100000"/>
              </a:lnSpc>
              <a:spcBef>
                <a:spcPts val="0"/>
              </a:spcBef>
              <a:buFont typeface="Arial" panose="020B0604020202020204" pitchFamily="34" charset="0"/>
              <a:buChar char="•"/>
            </a:pPr>
            <a:r>
              <a:rPr lang="en-US" sz="2000" dirty="0"/>
              <a:t>Create partnerships with business and educational community for tours, training-to-employment pipelines, apprenticeships, professional community workshops, etc. </a:t>
            </a:r>
          </a:p>
        </p:txBody>
      </p:sp>
      <p:pic>
        <p:nvPicPr>
          <p:cNvPr id="4" name="Picture 3">
            <a:extLst>
              <a:ext uri="{FF2B5EF4-FFF2-40B4-BE49-F238E27FC236}">
                <a16:creationId xmlns:a16="http://schemas.microsoft.com/office/drawing/2014/main" id="{0DE71427-C21C-46EA-8A9B-63DE52DDE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7025702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are your goals?</a:t>
            </a:r>
          </a:p>
        </p:txBody>
      </p:sp>
      <p:sp>
        <p:nvSpPr>
          <p:cNvPr id="10" name="Content Placeholder 7"/>
          <p:cNvSpPr txBox="1">
            <a:spLocks/>
          </p:cNvSpPr>
          <p:nvPr/>
        </p:nvSpPr>
        <p:spPr>
          <a:xfrm>
            <a:off x="889635" y="1924470"/>
            <a:ext cx="3444240" cy="4220529"/>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buFont typeface="Arial" panose="020B0604020202020204" pitchFamily="34" charset="0"/>
              <a:buChar char="•"/>
            </a:pPr>
            <a:r>
              <a:rPr lang="en-US" dirty="0"/>
              <a:t>Continue to strengthen ways to keep youth motivated. </a:t>
            </a:r>
          </a:p>
          <a:p>
            <a:pPr>
              <a:lnSpc>
                <a:spcPct val="120000"/>
              </a:lnSpc>
              <a:buFont typeface="Arial" panose="020B0604020202020204" pitchFamily="34" charset="0"/>
              <a:buChar char="•"/>
            </a:pPr>
            <a:r>
              <a:rPr lang="en-US" dirty="0"/>
              <a:t>Ensuring that participants are empowered to have the ability to take initiative towards making healthy progressive steps forward in their professional &amp; personal lives.</a:t>
            </a:r>
          </a:p>
          <a:p>
            <a:pPr>
              <a:lnSpc>
                <a:spcPct val="120000"/>
              </a:lnSpc>
              <a:buFont typeface="Arial" panose="020B0604020202020204" pitchFamily="34" charset="0"/>
              <a:buChar char="•"/>
            </a:pPr>
            <a:r>
              <a:rPr lang="en-US" dirty="0"/>
              <a:t>Listen more to participants to hear what they are up against and to see if they have their own answers to how to meet their goals. </a:t>
            </a:r>
          </a:p>
          <a:p>
            <a:pPr>
              <a:lnSpc>
                <a:spcPct val="120000"/>
              </a:lnSpc>
              <a:buFont typeface="Arial" panose="020B0604020202020204" pitchFamily="34" charset="0"/>
              <a:buChar char="•"/>
            </a:pPr>
            <a:r>
              <a:rPr lang="en-US" dirty="0"/>
              <a:t>Accompany participants in realizing their own potential, and to facilitate growth.</a:t>
            </a:r>
          </a:p>
        </p:txBody>
      </p:sp>
      <p:sp>
        <p:nvSpPr>
          <p:cNvPr id="11" name="Content Placeholder 7"/>
          <p:cNvSpPr txBox="1">
            <a:spLocks/>
          </p:cNvSpPr>
          <p:nvPr/>
        </p:nvSpPr>
        <p:spPr>
          <a:xfrm>
            <a:off x="4922520" y="1927429"/>
            <a:ext cx="3444240" cy="3710564"/>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10000"/>
              </a:lnSpc>
              <a:buFont typeface="Arial" panose="020B0604020202020204" pitchFamily="34" charset="0"/>
              <a:buChar char="•"/>
            </a:pPr>
            <a:r>
              <a:rPr lang="en-US" dirty="0"/>
              <a:t>Increase enrollments.</a:t>
            </a:r>
          </a:p>
          <a:p>
            <a:pPr>
              <a:lnSpc>
                <a:spcPct val="110000"/>
              </a:lnSpc>
              <a:buFont typeface="Arial" panose="020B0604020202020204" pitchFamily="34" charset="0"/>
              <a:buChar char="•"/>
            </a:pPr>
            <a:r>
              <a:rPr lang="en-US" dirty="0"/>
              <a:t>Add whole person components to offerings (i.e. resiliency, understanding trauma).</a:t>
            </a:r>
          </a:p>
          <a:p>
            <a:pPr>
              <a:lnSpc>
                <a:spcPct val="110000"/>
              </a:lnSpc>
              <a:buFont typeface="Arial" panose="020B0604020202020204" pitchFamily="34" charset="0"/>
              <a:buChar char="•"/>
            </a:pPr>
            <a:r>
              <a:rPr lang="en-US" dirty="0"/>
              <a:t>Create partnerships with business and educational community for tours, training-to-employment pipelines, apprenticeships, professional community workshops, etc. </a:t>
            </a:r>
          </a:p>
          <a:p>
            <a:pPr>
              <a:lnSpc>
                <a:spcPct val="110000"/>
              </a:lnSpc>
              <a:buFont typeface="Arial" panose="020B0604020202020204" pitchFamily="34" charset="0"/>
              <a:buChar char="•"/>
            </a:pPr>
            <a:r>
              <a:rPr lang="en-US" dirty="0"/>
              <a:t>Developing a stackable credential option for young adults.</a:t>
            </a:r>
          </a:p>
          <a:p>
            <a:pPr>
              <a:buFont typeface="Arial" panose="020B0604020202020204" pitchFamily="34" charset="0"/>
              <a:buChar char="•"/>
            </a:pPr>
            <a:endParaRPr lang="en-US" dirty="0"/>
          </a:p>
        </p:txBody>
      </p:sp>
      <p:sp>
        <p:nvSpPr>
          <p:cNvPr id="12" name="Content Placeholder 7"/>
          <p:cNvSpPr txBox="1">
            <a:spLocks/>
          </p:cNvSpPr>
          <p:nvPr/>
        </p:nvSpPr>
        <p:spPr>
          <a:xfrm>
            <a:off x="5937279" y="2460409"/>
            <a:ext cx="2348865" cy="37105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US" dirty="0"/>
          </a:p>
        </p:txBody>
      </p:sp>
      <p:grpSp>
        <p:nvGrpSpPr>
          <p:cNvPr id="9" name="Group 8">
            <a:extLst>
              <a:ext uri="{FF2B5EF4-FFF2-40B4-BE49-F238E27FC236}">
                <a16:creationId xmlns:a16="http://schemas.microsoft.com/office/drawing/2014/main" id="{B14366A1-8624-4631-B193-AA25B1D25DA3}"/>
              </a:ext>
            </a:extLst>
          </p:cNvPr>
          <p:cNvGrpSpPr/>
          <p:nvPr/>
        </p:nvGrpSpPr>
        <p:grpSpPr>
          <a:xfrm>
            <a:off x="6866792" y="5213836"/>
            <a:ext cx="2277208" cy="1564640"/>
            <a:chOff x="249" y="0"/>
            <a:chExt cx="3269752" cy="2212340"/>
          </a:xfrm>
        </p:grpSpPr>
        <p:pic>
          <p:nvPicPr>
            <p:cNvPr id="13" name="Picture 12">
              <a:extLst>
                <a:ext uri="{FF2B5EF4-FFF2-40B4-BE49-F238E27FC236}">
                  <a16:creationId xmlns:a16="http://schemas.microsoft.com/office/drawing/2014/main" id="{D614C8D3-62A0-46D7-88DA-C13D99659EA3}"/>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14" name="Rectangle: Rounded Corners 13">
              <a:extLst>
                <a:ext uri="{FF2B5EF4-FFF2-40B4-BE49-F238E27FC236}">
                  <a16:creationId xmlns:a16="http://schemas.microsoft.com/office/drawing/2014/main" id="{2E696274-B20C-49DF-98FC-F1C9F52441F8}"/>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sp>
        <p:nvSpPr>
          <p:cNvPr id="4" name="TextBox 3">
            <a:extLst>
              <a:ext uri="{FF2B5EF4-FFF2-40B4-BE49-F238E27FC236}">
                <a16:creationId xmlns:a16="http://schemas.microsoft.com/office/drawing/2014/main" id="{4630EF86-34CF-4D33-BF91-B10D94DA3F59}"/>
              </a:ext>
            </a:extLst>
          </p:cNvPr>
          <p:cNvSpPr txBox="1"/>
          <p:nvPr/>
        </p:nvSpPr>
        <p:spPr>
          <a:xfrm>
            <a:off x="750084" y="1414301"/>
            <a:ext cx="365188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Human-Centered Design</a:t>
            </a:r>
          </a:p>
        </p:txBody>
      </p:sp>
      <p:sp>
        <p:nvSpPr>
          <p:cNvPr id="15" name="TextBox 14">
            <a:extLst>
              <a:ext uri="{FF2B5EF4-FFF2-40B4-BE49-F238E27FC236}">
                <a16:creationId xmlns:a16="http://schemas.microsoft.com/office/drawing/2014/main" id="{CB0FEE5D-8067-4A6F-ACD2-2A93892B7836}"/>
              </a:ext>
            </a:extLst>
          </p:cNvPr>
          <p:cNvSpPr txBox="1"/>
          <p:nvPr/>
        </p:nvSpPr>
        <p:spPr>
          <a:xfrm>
            <a:off x="4851063" y="1408339"/>
            <a:ext cx="365188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a:t>Partnership and Outreach</a:t>
            </a:r>
          </a:p>
        </p:txBody>
      </p:sp>
      <p:pic>
        <p:nvPicPr>
          <p:cNvPr id="16" name="Picture 15">
            <a:extLst>
              <a:ext uri="{FF2B5EF4-FFF2-40B4-BE49-F238E27FC236}">
                <a16:creationId xmlns:a16="http://schemas.microsoft.com/office/drawing/2014/main" id="{FBF5CCA8-C929-47D0-B0C7-E7296B6A6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034560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Text Placeholder 2"/>
          <p:cNvSpPr>
            <a:spLocks noGrp="1"/>
          </p:cNvSpPr>
          <p:nvPr>
            <p:ph type="body" sz="quarter" idx="10"/>
          </p:nvPr>
        </p:nvSpPr>
        <p:spPr/>
        <p:txBody>
          <a:bodyPr/>
          <a:lstStyle/>
          <a:p>
            <a:r>
              <a:rPr lang="en-US" dirty="0"/>
              <a:t>Moderator, Lisa Dieterle, Federal Project Officer, Region V WIOA Youth Program Lead, US DOLETA</a:t>
            </a:r>
          </a:p>
          <a:p>
            <a:endParaRPr lang="en-US" dirty="0"/>
          </a:p>
        </p:txBody>
      </p:sp>
      <p:grpSp>
        <p:nvGrpSpPr>
          <p:cNvPr id="7" name="Group 6">
            <a:extLst>
              <a:ext uri="{FF2B5EF4-FFF2-40B4-BE49-F238E27FC236}">
                <a16:creationId xmlns:a16="http://schemas.microsoft.com/office/drawing/2014/main" id="{8F811EA4-0D94-41EE-8B55-187475AFAF08}"/>
              </a:ext>
            </a:extLst>
          </p:cNvPr>
          <p:cNvGrpSpPr/>
          <p:nvPr/>
        </p:nvGrpSpPr>
        <p:grpSpPr>
          <a:xfrm>
            <a:off x="6866792" y="5213836"/>
            <a:ext cx="2277208" cy="1564640"/>
            <a:chOff x="249" y="0"/>
            <a:chExt cx="3269752" cy="2212340"/>
          </a:xfrm>
        </p:grpSpPr>
        <p:pic>
          <p:nvPicPr>
            <p:cNvPr id="8" name="Picture 7">
              <a:extLst>
                <a:ext uri="{FF2B5EF4-FFF2-40B4-BE49-F238E27FC236}">
                  <a16:creationId xmlns:a16="http://schemas.microsoft.com/office/drawing/2014/main" id="{7D29D17A-33BC-4321-9ABC-515BE5064E04}"/>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9" name="Rectangle: Rounded Corners 8">
              <a:extLst>
                <a:ext uri="{FF2B5EF4-FFF2-40B4-BE49-F238E27FC236}">
                  <a16:creationId xmlns:a16="http://schemas.microsoft.com/office/drawing/2014/main" id="{D2CA9C6A-5589-4AE4-9609-FBA01A7AC5AB}"/>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11" name="Picture 10">
            <a:extLst>
              <a:ext uri="{FF2B5EF4-FFF2-40B4-BE49-F238E27FC236}">
                <a16:creationId xmlns:a16="http://schemas.microsoft.com/office/drawing/2014/main" id="{78E665FB-C2A1-4B3B-ADF1-CC3161E26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7474463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ink outside the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420" y="186598"/>
            <a:ext cx="6933522" cy="613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5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94" y="497733"/>
            <a:ext cx="8229600" cy="1143000"/>
          </a:xfrm>
        </p:spPr>
        <p:txBody>
          <a:bodyPr>
            <a:normAutofit/>
          </a:bodyPr>
          <a:lstStyle/>
          <a:p>
            <a:r>
              <a:rPr lang="en-US" b="1" dirty="0"/>
              <a:t>Goal: </a:t>
            </a:r>
            <a:r>
              <a:rPr lang="en-US" i="1" dirty="0"/>
              <a:t>Human-Centered Design</a:t>
            </a:r>
          </a:p>
        </p:txBody>
      </p:sp>
      <p:pic>
        <p:nvPicPr>
          <p:cNvPr id="7" name="Picture 6"/>
          <p:cNvPicPr>
            <a:picLocks noChangeAspect="1"/>
          </p:cNvPicPr>
          <p:nvPr/>
        </p:nvPicPr>
        <p:blipFill>
          <a:blip r:embed="rId2"/>
          <a:stretch>
            <a:fillRect/>
          </a:stretch>
        </p:blipFill>
        <p:spPr>
          <a:xfrm>
            <a:off x="1790496" y="3053156"/>
            <a:ext cx="3859306" cy="3339548"/>
          </a:xfrm>
          <a:prstGeom prst="rect">
            <a:avLst/>
          </a:prstGeom>
          <a:ln>
            <a:solidFill>
              <a:schemeClr val="accent1"/>
            </a:solidFill>
          </a:ln>
        </p:spPr>
      </p:pic>
      <p:sp>
        <p:nvSpPr>
          <p:cNvPr id="4" name="Content Placeholder 2"/>
          <p:cNvSpPr>
            <a:spLocks noGrp="1"/>
          </p:cNvSpPr>
          <p:nvPr>
            <p:ph idx="1"/>
          </p:nvPr>
        </p:nvSpPr>
        <p:spPr>
          <a:xfrm>
            <a:off x="822960" y="1634127"/>
            <a:ext cx="7543800" cy="1244245"/>
          </a:xfrm>
        </p:spPr>
        <p:txBody>
          <a:bodyPr>
            <a:normAutofit fontScale="70000" lnSpcReduction="20000"/>
          </a:bodyPr>
          <a:lstStyle/>
          <a:p>
            <a:pPr>
              <a:buFont typeface="Arial" panose="020B0604020202020204" pitchFamily="34" charset="0"/>
              <a:buChar char="•"/>
            </a:pPr>
            <a:r>
              <a:rPr lang="en-US" dirty="0"/>
              <a:t>Text line</a:t>
            </a:r>
          </a:p>
          <a:p>
            <a:pPr>
              <a:buFont typeface="Arial" panose="020B0604020202020204" pitchFamily="34" charset="0"/>
              <a:buChar char="•"/>
            </a:pPr>
            <a:r>
              <a:rPr lang="en-US" dirty="0"/>
              <a:t>Online interest form for young adults and to refer young adults</a:t>
            </a:r>
          </a:p>
          <a:p>
            <a:pPr>
              <a:buFont typeface="Arial" panose="020B0604020202020204" pitchFamily="34" charset="0"/>
              <a:buChar char="•"/>
            </a:pPr>
            <a:r>
              <a:rPr lang="en-US" dirty="0"/>
              <a:t>Online workshops</a:t>
            </a:r>
          </a:p>
        </p:txBody>
      </p:sp>
      <p:grpSp>
        <p:nvGrpSpPr>
          <p:cNvPr id="5" name="Group 4">
            <a:extLst>
              <a:ext uri="{FF2B5EF4-FFF2-40B4-BE49-F238E27FC236}">
                <a16:creationId xmlns:a16="http://schemas.microsoft.com/office/drawing/2014/main" id="{B14366A1-8624-4631-B193-AA25B1D25DA3}"/>
              </a:ext>
            </a:extLst>
          </p:cNvPr>
          <p:cNvGrpSpPr/>
          <p:nvPr/>
        </p:nvGrpSpPr>
        <p:grpSpPr>
          <a:xfrm>
            <a:off x="6866792" y="5213836"/>
            <a:ext cx="2277208" cy="1564640"/>
            <a:chOff x="249" y="0"/>
            <a:chExt cx="3269752" cy="2212340"/>
          </a:xfrm>
        </p:grpSpPr>
        <p:pic>
          <p:nvPicPr>
            <p:cNvPr id="6" name="Picture 5">
              <a:extLst>
                <a:ext uri="{FF2B5EF4-FFF2-40B4-BE49-F238E27FC236}">
                  <a16:creationId xmlns:a16="http://schemas.microsoft.com/office/drawing/2014/main" id="{D614C8D3-62A0-46D7-88DA-C13D99659EA3}"/>
                </a:ext>
              </a:extLst>
            </p:cNvPr>
            <p:cNvPicPr>
              <a:picLocks noChangeAspect="1"/>
            </p:cNvPicPr>
            <p:nvPr userDrawn="1"/>
          </p:nvPicPr>
          <p:blipFill>
            <a:blip r:embed="rId3"/>
            <a:stretch>
              <a:fillRect/>
            </a:stretch>
          </p:blipFill>
          <p:spPr>
            <a:xfrm>
              <a:off x="249" y="0"/>
              <a:ext cx="3269752" cy="2212340"/>
            </a:xfrm>
            <a:prstGeom prst="rect">
              <a:avLst/>
            </a:prstGeom>
          </p:spPr>
        </p:pic>
        <p:sp>
          <p:nvSpPr>
            <p:cNvPr id="8" name="Rectangle: Rounded Corners 13">
              <a:extLst>
                <a:ext uri="{FF2B5EF4-FFF2-40B4-BE49-F238E27FC236}">
                  <a16:creationId xmlns:a16="http://schemas.microsoft.com/office/drawing/2014/main" id="{2E696274-B20C-49DF-98FC-F1C9F52441F8}"/>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9" name="Picture 8">
            <a:extLst>
              <a:ext uri="{FF2B5EF4-FFF2-40B4-BE49-F238E27FC236}">
                <a16:creationId xmlns:a16="http://schemas.microsoft.com/office/drawing/2014/main" id="{2A78BD94-D56A-44B2-B69D-3E214123F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3963499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94" y="497733"/>
            <a:ext cx="8229600" cy="1143000"/>
          </a:xfrm>
        </p:spPr>
        <p:txBody>
          <a:bodyPr>
            <a:normAutofit/>
          </a:bodyPr>
          <a:lstStyle/>
          <a:p>
            <a:r>
              <a:rPr lang="en-US" b="1" dirty="0"/>
              <a:t>Goal: </a:t>
            </a:r>
            <a:r>
              <a:rPr lang="en-US" i="1" dirty="0"/>
              <a:t>Human-Centered Design</a:t>
            </a:r>
          </a:p>
        </p:txBody>
      </p:sp>
      <p:sp>
        <p:nvSpPr>
          <p:cNvPr id="3" name="Content Placeholder 2"/>
          <p:cNvSpPr>
            <a:spLocks noGrp="1"/>
          </p:cNvSpPr>
          <p:nvPr>
            <p:ph idx="1"/>
          </p:nvPr>
        </p:nvSpPr>
        <p:spPr>
          <a:xfrm>
            <a:off x="303843" y="1874917"/>
            <a:ext cx="4452983" cy="4364566"/>
          </a:xfrm>
        </p:spPr>
        <p:txBody>
          <a:bodyPr>
            <a:noAutofit/>
          </a:bodyPr>
          <a:lstStyle/>
          <a:p>
            <a:pPr marL="0" indent="0">
              <a:lnSpc>
                <a:spcPct val="100000"/>
              </a:lnSpc>
              <a:spcBef>
                <a:spcPts val="0"/>
              </a:spcBef>
              <a:buNone/>
            </a:pPr>
            <a:r>
              <a:rPr lang="en-US" sz="1600" b="1" dirty="0"/>
              <a:t>Motivational Interviewing: </a:t>
            </a:r>
            <a:r>
              <a:rPr lang="en-US" sz="1600" dirty="0"/>
              <a:t>A collaborative, person-centered form of guiding to elicit and strengthen motivation for change.</a:t>
            </a:r>
          </a:p>
          <a:p>
            <a:pPr marL="0" indent="0">
              <a:lnSpc>
                <a:spcPct val="100000"/>
              </a:lnSpc>
              <a:spcBef>
                <a:spcPts val="0"/>
              </a:spcBef>
              <a:buNone/>
            </a:pPr>
            <a:r>
              <a:rPr lang="en-US" sz="1600" dirty="0"/>
              <a:t>Motivational Interviewing is a goal-oriented, client-centered counseling style for eliciting behavior change by helping clients to explore and resolve doubt. Compared with non-directive counseling, it's more focused and goal-directed.</a:t>
            </a:r>
            <a:br>
              <a:rPr lang="en-US" sz="1600" dirty="0"/>
            </a:br>
            <a:endParaRPr lang="en-US" sz="1600" dirty="0"/>
          </a:p>
          <a:p>
            <a:pPr marL="0" indent="0">
              <a:lnSpc>
                <a:spcPct val="100000"/>
              </a:lnSpc>
              <a:spcBef>
                <a:spcPts val="0"/>
              </a:spcBef>
              <a:buNone/>
            </a:pPr>
            <a:r>
              <a:rPr lang="en-US" sz="1600" i="1" dirty="0"/>
              <a:t>The main goals of motivational interviewing are to engage clients, elicit change talk, and evoke client motivation to make positive changes</a:t>
            </a:r>
            <a:r>
              <a:rPr lang="en-US" sz="1600" dirty="0"/>
              <a:t>. </a:t>
            </a:r>
            <a:r>
              <a:rPr lang="en-US" sz="1600" i="1" dirty="0"/>
              <a:t>For example, change talk can be elicited by asking the client questions, such as "How might you like things to be different?"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26" y="2010834"/>
            <a:ext cx="3839531" cy="3831166"/>
          </a:xfrm>
          <a:prstGeom prst="rect">
            <a:avLst/>
          </a:prstGeom>
        </p:spPr>
      </p:pic>
      <p:pic>
        <p:nvPicPr>
          <p:cNvPr id="5" name="Picture 4">
            <a:extLst>
              <a:ext uri="{FF2B5EF4-FFF2-40B4-BE49-F238E27FC236}">
                <a16:creationId xmlns:a16="http://schemas.microsoft.com/office/drawing/2014/main" id="{D0598521-2BAD-4A8F-A673-110157E07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5150885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baldri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06" y="1912938"/>
            <a:ext cx="3562270" cy="28322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alifornia workforce associ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08" y="5202000"/>
            <a:ext cx="2538493" cy="10083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881328" y="306059"/>
            <a:ext cx="7543800" cy="1450757"/>
          </a:xfrm>
        </p:spPr>
        <p:txBody>
          <a:bodyPr>
            <a:normAutofit/>
          </a:bodyPr>
          <a:lstStyle/>
          <a:p>
            <a:r>
              <a:rPr lang="en-US" b="1" dirty="0"/>
              <a:t>Goal: </a:t>
            </a:r>
            <a:r>
              <a:rPr lang="en-US" i="1" dirty="0"/>
              <a:t>Human-Centered Design</a:t>
            </a:r>
          </a:p>
        </p:txBody>
      </p:sp>
      <p:sp>
        <p:nvSpPr>
          <p:cNvPr id="9" name="Content Placeholder 2"/>
          <p:cNvSpPr>
            <a:spLocks noGrp="1"/>
          </p:cNvSpPr>
          <p:nvPr>
            <p:ph idx="1"/>
          </p:nvPr>
        </p:nvSpPr>
        <p:spPr>
          <a:xfrm>
            <a:off x="4648200" y="1845733"/>
            <a:ext cx="3718560" cy="4706207"/>
          </a:xfrm>
        </p:spPr>
        <p:txBody>
          <a:bodyPr>
            <a:normAutofit fontScale="55000" lnSpcReduction="20000"/>
          </a:bodyPr>
          <a:lstStyle/>
          <a:p>
            <a:pPr>
              <a:lnSpc>
                <a:spcPct val="120000"/>
              </a:lnSpc>
              <a:spcBef>
                <a:spcPts val="0"/>
              </a:spcBef>
              <a:buFont typeface="Arial" panose="020B0604020202020204" pitchFamily="34" charset="0"/>
              <a:buChar char="•"/>
            </a:pPr>
            <a:r>
              <a:rPr lang="en-US" dirty="0"/>
              <a:t> The Baldrige Excellence Framework has three parts:</a:t>
            </a:r>
            <a:br>
              <a:rPr lang="en-US" dirty="0"/>
            </a:br>
            <a:r>
              <a:rPr lang="en-US" dirty="0"/>
              <a:t>(1) the criteria for performance excellence</a:t>
            </a:r>
            <a:br>
              <a:rPr lang="en-US" dirty="0"/>
            </a:br>
            <a:r>
              <a:rPr lang="en-US" dirty="0"/>
              <a:t>(2) core values and concepts</a:t>
            </a:r>
            <a:br>
              <a:rPr lang="en-US" dirty="0"/>
            </a:br>
            <a:r>
              <a:rPr lang="en-US" dirty="0"/>
              <a:t>(3) scoring guidelines.</a:t>
            </a:r>
            <a:br>
              <a:rPr lang="en-US" dirty="0"/>
            </a:br>
            <a:r>
              <a:rPr lang="en-US" dirty="0"/>
              <a:t>The framework serves two main purposes: (1) to help organizations assess their improvement efforts, diagnose their overall performance management system, and identify their strengths and opportunities for improvement.</a:t>
            </a:r>
            <a:br>
              <a:rPr lang="en-US" dirty="0"/>
            </a:br>
            <a:r>
              <a:rPr lang="en-US" dirty="0"/>
              <a:t>(2) to identify Baldrige Award recipients that will serve as role models for other organizations.</a:t>
            </a:r>
            <a:br>
              <a:rPr lang="en-US" dirty="0"/>
            </a:br>
            <a:endParaRPr lang="en-US" dirty="0"/>
          </a:p>
          <a:p>
            <a:pPr>
              <a:lnSpc>
                <a:spcPct val="120000"/>
              </a:lnSpc>
              <a:spcBef>
                <a:spcPts val="0"/>
              </a:spcBef>
              <a:buFont typeface="Arial" panose="020B0604020202020204" pitchFamily="34" charset="0"/>
              <a:buChar char="•"/>
            </a:pPr>
            <a:r>
              <a:rPr lang="en-US" dirty="0"/>
              <a:t> California Workforce Association conferences</a:t>
            </a:r>
          </a:p>
        </p:txBody>
      </p:sp>
      <p:pic>
        <p:nvPicPr>
          <p:cNvPr id="6" name="Picture 5">
            <a:extLst>
              <a:ext uri="{FF2B5EF4-FFF2-40B4-BE49-F238E27FC236}">
                <a16:creationId xmlns:a16="http://schemas.microsoft.com/office/drawing/2014/main" id="{89E249A4-4012-4E50-9EB4-811A5E5E28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1486" y="6288039"/>
            <a:ext cx="1554873" cy="527801"/>
          </a:xfrm>
          <a:prstGeom prst="rect">
            <a:avLst/>
          </a:prstGeom>
        </p:spPr>
      </p:pic>
    </p:spTree>
    <p:extLst>
      <p:ext uri="{BB962C8B-B14F-4D97-AF65-F5344CB8AC3E}">
        <p14:creationId xmlns:p14="http://schemas.microsoft.com/office/powerpoint/2010/main" val="16076330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39691" y="309490"/>
            <a:ext cx="7543800" cy="1450757"/>
          </a:xfrm>
        </p:spPr>
        <p:txBody>
          <a:bodyPr>
            <a:normAutofit/>
          </a:bodyPr>
          <a:lstStyle/>
          <a:p>
            <a:r>
              <a:rPr lang="en-US" b="1" dirty="0"/>
              <a:t>Goal: </a:t>
            </a:r>
            <a:r>
              <a:rPr lang="en-US" i="1" dirty="0"/>
              <a:t>Human-Centered Design</a:t>
            </a:r>
          </a:p>
        </p:txBody>
      </p:sp>
      <p:sp>
        <p:nvSpPr>
          <p:cNvPr id="5" name="Rectangle 4"/>
          <p:cNvSpPr/>
          <p:nvPr/>
        </p:nvSpPr>
        <p:spPr>
          <a:xfrm>
            <a:off x="832486" y="4067356"/>
            <a:ext cx="2634615" cy="56814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550383" y="1510264"/>
            <a:ext cx="8265067" cy="4666799"/>
          </a:xfrm>
          <a:prstGeom prst="rect">
            <a:avLst/>
          </a:prstGeom>
        </p:spPr>
      </p:pic>
      <p:pic>
        <p:nvPicPr>
          <p:cNvPr id="7" name="Picture 6">
            <a:extLst>
              <a:ext uri="{FF2B5EF4-FFF2-40B4-BE49-F238E27FC236}">
                <a16:creationId xmlns:a16="http://schemas.microsoft.com/office/drawing/2014/main" id="{6D91CB57-F58E-4DFB-A45E-948C99589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8247782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71598" y="354698"/>
            <a:ext cx="7543800" cy="1450757"/>
          </a:xfrm>
        </p:spPr>
        <p:txBody>
          <a:bodyPr>
            <a:normAutofit/>
          </a:bodyPr>
          <a:lstStyle/>
          <a:p>
            <a:r>
              <a:rPr lang="en-US" b="1" dirty="0"/>
              <a:t>Goal: </a:t>
            </a:r>
            <a:r>
              <a:rPr lang="en-US" i="1" dirty="0"/>
              <a:t>Human-Centered Design</a:t>
            </a:r>
          </a:p>
        </p:txBody>
      </p:sp>
      <p:pic>
        <p:nvPicPr>
          <p:cNvPr id="2" name="Picture 1"/>
          <p:cNvPicPr>
            <a:picLocks noChangeAspect="1"/>
          </p:cNvPicPr>
          <p:nvPr/>
        </p:nvPicPr>
        <p:blipFill rotWithShape="1">
          <a:blip r:embed="rId2"/>
          <a:srcRect t="1828"/>
          <a:stretch/>
        </p:blipFill>
        <p:spPr>
          <a:xfrm>
            <a:off x="1724158" y="2693737"/>
            <a:ext cx="4647459" cy="2584227"/>
          </a:xfrm>
          <a:prstGeom prst="rect">
            <a:avLst/>
          </a:prstGeom>
          <a:ln>
            <a:solidFill>
              <a:schemeClr val="tx1"/>
            </a:solidFill>
          </a:ln>
        </p:spPr>
      </p:pic>
      <p:sp>
        <p:nvSpPr>
          <p:cNvPr id="9" name="Content Placeholder 2"/>
          <p:cNvSpPr>
            <a:spLocks noGrp="1"/>
          </p:cNvSpPr>
          <p:nvPr>
            <p:ph idx="1"/>
          </p:nvPr>
        </p:nvSpPr>
        <p:spPr>
          <a:xfrm>
            <a:off x="822960" y="1634127"/>
            <a:ext cx="7543800" cy="842373"/>
          </a:xfrm>
        </p:spPr>
        <p:txBody>
          <a:bodyPr>
            <a:normAutofit lnSpcReduction="10000"/>
          </a:bodyPr>
          <a:lstStyle/>
          <a:p>
            <a:pPr>
              <a:buFont typeface="Arial" panose="020B0604020202020204" pitchFamily="34" charset="0"/>
              <a:buChar char="•"/>
            </a:pPr>
            <a:r>
              <a:rPr lang="en-US" dirty="0"/>
              <a:t>Developed electronic customer satisfaction surveys and added them to staff signatures:</a:t>
            </a:r>
            <a:endParaRPr lang="en-US" i="1" dirty="0"/>
          </a:p>
        </p:txBody>
      </p:sp>
      <p:sp>
        <p:nvSpPr>
          <p:cNvPr id="12" name="Content Placeholder 2"/>
          <p:cNvSpPr txBox="1">
            <a:spLocks/>
          </p:cNvSpPr>
          <p:nvPr/>
        </p:nvSpPr>
        <p:spPr>
          <a:xfrm>
            <a:off x="822960" y="5719264"/>
            <a:ext cx="7543800" cy="84237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solidFill>
                  <a:schemeClr val="tx1">
                    <a:lumMod val="50000"/>
                  </a:schemeClr>
                </a:solidFill>
              </a:rPr>
              <a:t> Also have a survey for staff and partners.</a:t>
            </a:r>
            <a:endParaRPr lang="en-US" i="1" dirty="0">
              <a:solidFill>
                <a:schemeClr val="tx1">
                  <a:lumMod val="50000"/>
                </a:schemeClr>
              </a:solidFill>
            </a:endParaRPr>
          </a:p>
        </p:txBody>
      </p:sp>
      <p:sp>
        <p:nvSpPr>
          <p:cNvPr id="3" name="Rectangle 2"/>
          <p:cNvSpPr/>
          <p:nvPr/>
        </p:nvSpPr>
        <p:spPr>
          <a:xfrm>
            <a:off x="1771651" y="3837214"/>
            <a:ext cx="2930978" cy="29391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754C297-E6AE-4F8E-9F10-BC6A646EC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8970782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a:t>
            </a:r>
            <a:r>
              <a:rPr lang="en-US" dirty="0"/>
              <a:t>: </a:t>
            </a:r>
            <a:r>
              <a:rPr lang="en-US" i="1" dirty="0"/>
              <a:t>Partnerships and Outreach</a:t>
            </a:r>
          </a:p>
        </p:txBody>
      </p:sp>
      <p:pic>
        <p:nvPicPr>
          <p:cNvPr id="3074" name="Picture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t="28107"/>
          <a:stretch/>
        </p:blipFill>
        <p:spPr bwMode="auto">
          <a:xfrm>
            <a:off x="5641190" y="1444625"/>
            <a:ext cx="2909421" cy="492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b="71459"/>
          <a:stretch/>
        </p:blipFill>
        <p:spPr bwMode="auto">
          <a:xfrm>
            <a:off x="558082" y="1504949"/>
            <a:ext cx="4539552"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083" y="5398936"/>
            <a:ext cx="4539552" cy="369332"/>
          </a:xfrm>
          <a:prstGeom prst="rect">
            <a:avLst/>
          </a:prstGeom>
          <a:noFill/>
        </p:spPr>
        <p:txBody>
          <a:bodyPr wrap="square" rtlCol="0">
            <a:spAutoFit/>
          </a:bodyPr>
          <a:lstStyle/>
          <a:p>
            <a:r>
              <a:rPr lang="en-US" b="1" i="1" dirty="0"/>
              <a:t>To date: More than 90,000 people reached!</a:t>
            </a:r>
          </a:p>
        </p:txBody>
      </p:sp>
      <p:pic>
        <p:nvPicPr>
          <p:cNvPr id="6" name="Picture 5">
            <a:extLst>
              <a:ext uri="{FF2B5EF4-FFF2-40B4-BE49-F238E27FC236}">
                <a16:creationId xmlns:a16="http://schemas.microsoft.com/office/drawing/2014/main" id="{86167048-C69F-4ABC-BACC-3B4564F5E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5751927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1461"/>
          <a:stretch/>
        </p:blipFill>
        <p:spPr>
          <a:xfrm>
            <a:off x="1212294" y="236954"/>
            <a:ext cx="3140631" cy="5981438"/>
          </a:xfrm>
          <a:prstGeom prst="rect">
            <a:avLst/>
          </a:prstGeom>
        </p:spPr>
      </p:pic>
      <p:pic>
        <p:nvPicPr>
          <p:cNvPr id="3" name="Picture 2"/>
          <p:cNvPicPr>
            <a:picLocks noChangeAspect="1"/>
          </p:cNvPicPr>
          <p:nvPr/>
        </p:nvPicPr>
        <p:blipFill>
          <a:blip r:embed="rId3"/>
          <a:stretch>
            <a:fillRect/>
          </a:stretch>
        </p:blipFill>
        <p:spPr>
          <a:xfrm>
            <a:off x="5041344" y="236954"/>
            <a:ext cx="3221947" cy="6070600"/>
          </a:xfrm>
          <a:prstGeom prst="rect">
            <a:avLst/>
          </a:prstGeom>
        </p:spPr>
      </p:pic>
    </p:spTree>
    <p:extLst>
      <p:ext uri="{BB962C8B-B14F-4D97-AF65-F5344CB8AC3E}">
        <p14:creationId xmlns:p14="http://schemas.microsoft.com/office/powerpoint/2010/main" val="135916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231" b="19253"/>
          <a:stretch/>
        </p:blipFill>
        <p:spPr>
          <a:xfrm>
            <a:off x="296448" y="1379536"/>
            <a:ext cx="8403353" cy="4554335"/>
          </a:xfrm>
          <a:prstGeom prst="rect">
            <a:avLst/>
          </a:prstGeom>
        </p:spPr>
      </p:pic>
      <p:sp>
        <p:nvSpPr>
          <p:cNvPr id="7" name="Title 1"/>
          <p:cNvSpPr>
            <a:spLocks noGrp="1"/>
          </p:cNvSpPr>
          <p:nvPr>
            <p:ph type="title"/>
          </p:nvPr>
        </p:nvSpPr>
        <p:spPr>
          <a:xfrm>
            <a:off x="822960" y="286604"/>
            <a:ext cx="7543800" cy="1450757"/>
          </a:xfrm>
        </p:spPr>
        <p:txBody>
          <a:bodyPr/>
          <a:lstStyle/>
          <a:p>
            <a:r>
              <a:rPr lang="en-US" b="1" dirty="0"/>
              <a:t>Goal</a:t>
            </a:r>
            <a:r>
              <a:rPr lang="en-US" dirty="0"/>
              <a:t>: </a:t>
            </a:r>
            <a:r>
              <a:rPr lang="en-US" i="1" dirty="0"/>
              <a:t>Partnerships and Outreach</a:t>
            </a:r>
          </a:p>
        </p:txBody>
      </p:sp>
      <p:pic>
        <p:nvPicPr>
          <p:cNvPr id="4" name="Picture 3">
            <a:extLst>
              <a:ext uri="{FF2B5EF4-FFF2-40B4-BE49-F238E27FC236}">
                <a16:creationId xmlns:a16="http://schemas.microsoft.com/office/drawing/2014/main" id="{A70F1A60-2C27-4A7D-A817-0BC595F7F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146683974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2960" y="286604"/>
            <a:ext cx="7543800" cy="1450757"/>
          </a:xfrm>
        </p:spPr>
        <p:txBody>
          <a:bodyPr>
            <a:normAutofit/>
          </a:bodyPr>
          <a:lstStyle/>
          <a:p>
            <a:r>
              <a:rPr lang="en-US" b="1" dirty="0"/>
              <a:t>Goal: </a:t>
            </a:r>
            <a:r>
              <a:rPr lang="en-US" i="1" dirty="0"/>
              <a:t>Partnerships and Outreach</a:t>
            </a:r>
          </a:p>
        </p:txBody>
      </p:sp>
      <p:pic>
        <p:nvPicPr>
          <p:cNvPr id="6" name="Picture 5"/>
          <p:cNvPicPr>
            <a:picLocks noChangeAspect="1"/>
          </p:cNvPicPr>
          <p:nvPr/>
        </p:nvPicPr>
        <p:blipFill>
          <a:blip r:embed="rId2"/>
          <a:stretch>
            <a:fillRect/>
          </a:stretch>
        </p:blipFill>
        <p:spPr>
          <a:xfrm>
            <a:off x="1439187" y="1358227"/>
            <a:ext cx="6189416" cy="5212139"/>
          </a:xfrm>
          <a:prstGeom prst="rect">
            <a:avLst/>
          </a:prstGeom>
        </p:spPr>
      </p:pic>
      <p:pic>
        <p:nvPicPr>
          <p:cNvPr id="4" name="Picture 3">
            <a:extLst>
              <a:ext uri="{FF2B5EF4-FFF2-40B4-BE49-F238E27FC236}">
                <a16:creationId xmlns:a16="http://schemas.microsoft.com/office/drawing/2014/main" id="{C4115F4F-C492-447A-86B6-6247C86009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49640"/>
            <a:ext cx="1554873" cy="527801"/>
          </a:xfrm>
          <a:prstGeom prst="rect">
            <a:avLst/>
          </a:prstGeom>
        </p:spPr>
      </p:pic>
    </p:spTree>
    <p:extLst>
      <p:ext uri="{BB962C8B-B14F-4D97-AF65-F5344CB8AC3E}">
        <p14:creationId xmlns:p14="http://schemas.microsoft.com/office/powerpoint/2010/main" val="36747587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Content Placeholder 2"/>
          <p:cNvSpPr>
            <a:spLocks noGrp="1"/>
          </p:cNvSpPr>
          <p:nvPr>
            <p:ph idx="1"/>
          </p:nvPr>
        </p:nvSpPr>
        <p:spPr>
          <a:xfrm>
            <a:off x="870856" y="1600200"/>
            <a:ext cx="7815943" cy="4165600"/>
          </a:xfrm>
        </p:spPr>
        <p:txBody>
          <a:bodyPr/>
          <a:lstStyle/>
          <a:p>
            <a:pPr lvl="0"/>
            <a:r>
              <a:rPr lang="en-US" sz="2600" dirty="0"/>
              <a:t>Cohort Overview (purpose and structure)</a:t>
            </a:r>
          </a:p>
          <a:p>
            <a:pPr lvl="0"/>
            <a:r>
              <a:rPr lang="en-US" sz="2600" dirty="0"/>
              <a:t>Youth Engagement and Retention Challenges</a:t>
            </a:r>
          </a:p>
          <a:p>
            <a:pPr lvl="0"/>
            <a:r>
              <a:rPr lang="en-US" sz="2600" dirty="0"/>
              <a:t>Key Insights and Opportunities Identified</a:t>
            </a:r>
          </a:p>
          <a:p>
            <a:pPr lvl="0"/>
            <a:r>
              <a:rPr lang="en-US" sz="2600" dirty="0"/>
              <a:t>Outcomes</a:t>
            </a:r>
          </a:p>
          <a:p>
            <a:pPr marL="0" lvl="0" indent="0">
              <a:buNone/>
            </a:pPr>
            <a:r>
              <a:rPr lang="en-US" sz="2600"/>
              <a:t> </a:t>
            </a:r>
            <a:endParaRPr lang="en-US" sz="2600" dirty="0"/>
          </a:p>
          <a:p>
            <a:endParaRPr lang="en-US" dirty="0"/>
          </a:p>
        </p:txBody>
      </p:sp>
      <p:grpSp>
        <p:nvGrpSpPr>
          <p:cNvPr id="4" name="Group 3">
            <a:extLst>
              <a:ext uri="{FF2B5EF4-FFF2-40B4-BE49-F238E27FC236}">
                <a16:creationId xmlns:a16="http://schemas.microsoft.com/office/drawing/2014/main" id="{32CB04D4-F241-4F95-80C2-6E2D89EAB9FB}"/>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D68761E9-9011-46DF-BECA-D0B4EDFF952C}"/>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3BD110C5-53DB-4187-9DE5-E2BD53407B37}"/>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7D64FFD7-BD34-4A60-A092-E73A2A821E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1772279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2960" y="286604"/>
            <a:ext cx="7543800" cy="1450757"/>
          </a:xfrm>
        </p:spPr>
        <p:txBody>
          <a:bodyPr>
            <a:normAutofit/>
          </a:bodyPr>
          <a:lstStyle/>
          <a:p>
            <a:r>
              <a:rPr lang="en-US" b="1" dirty="0"/>
              <a:t>Goal: </a:t>
            </a:r>
            <a:r>
              <a:rPr lang="en-US" i="1" dirty="0"/>
              <a:t>Partnerships and Outreach</a:t>
            </a:r>
          </a:p>
        </p:txBody>
      </p:sp>
      <p:pic>
        <p:nvPicPr>
          <p:cNvPr id="7170" name="Picture 2" descr="Image result for ocre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0409" y="1880485"/>
            <a:ext cx="2628901" cy="1006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4409" y="3387028"/>
            <a:ext cx="7497584" cy="2336024"/>
          </a:xfrm>
          <a:prstGeom prst="rect">
            <a:avLst/>
          </a:prstGeom>
        </p:spPr>
        <p:txBody>
          <a:bodyPr wrap="square">
            <a:spAutoFit/>
          </a:bodyPr>
          <a:lstStyle/>
          <a:p>
            <a:pPr marL="285750" lvl="1" indent="-285750" algn="just" defTabSz="400050">
              <a:lnSpc>
                <a:spcPct val="90000"/>
              </a:lnSpc>
              <a:spcAft>
                <a:spcPct val="15000"/>
              </a:spcAft>
              <a:buFont typeface="Arial" panose="020B0604020202020204" pitchFamily="34" charset="0"/>
              <a:buChar char="•"/>
            </a:pPr>
            <a:r>
              <a:rPr lang="en-US" b="1" dirty="0">
                <a:latin typeface="+mj-lt"/>
                <a:cs typeface="Calibri" panose="020F0502020204030204" pitchFamily="34" charset="0"/>
              </a:rPr>
              <a:t>Strengthening Education and Workforce Development for Justice-Involved Young Adults </a:t>
            </a:r>
            <a:r>
              <a:rPr lang="en-US" dirty="0">
                <a:latin typeface="+mj-lt"/>
                <a:cs typeface="Calibri" panose="020F0502020204030204" pitchFamily="34" charset="0"/>
              </a:rPr>
              <a:t>– With support from the U.S. Department of Education’s Office of Career, Technical, and Adult Education, RTI International invited community partnerships to join a technical assistance initiative to improve the outcomes of justice-involved young adults (ages 16–24). This new initiative will connect these youths with career and technical education (CTE), workforce development, and special education services.</a:t>
            </a:r>
            <a:r>
              <a:rPr lang="en-US" i="1" dirty="0">
                <a:latin typeface="+mj-lt"/>
                <a:cs typeface="Calibri" panose="020F0502020204030204" pitchFamily="34" charset="0"/>
              </a:rPr>
              <a:t> </a:t>
            </a:r>
            <a:r>
              <a:rPr lang="en-US" dirty="0">
                <a:latin typeface="+mj-lt"/>
                <a:cs typeface="Calibri" panose="020F0502020204030204" pitchFamily="34" charset="0"/>
              </a:rPr>
              <a:t>We were selected to participate in this initiative.</a:t>
            </a:r>
            <a:endParaRPr lang="en-US" i="1" dirty="0">
              <a:latin typeface="+mj-lt"/>
              <a:cs typeface="Calibri" panose="020F0502020204030204" pitchFamily="34" charset="0"/>
            </a:endParaRPr>
          </a:p>
        </p:txBody>
      </p:sp>
      <p:pic>
        <p:nvPicPr>
          <p:cNvPr id="6" name="Picture 5">
            <a:extLst>
              <a:ext uri="{FF2B5EF4-FFF2-40B4-BE49-F238E27FC236}">
                <a16:creationId xmlns:a16="http://schemas.microsoft.com/office/drawing/2014/main" id="{D549FDB8-1D39-42C3-8835-95BA23716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4199865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Goal: </a:t>
            </a:r>
            <a:r>
              <a:rPr lang="en-US" i="1" dirty="0"/>
              <a:t>Partnerships and Outreach</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19175" y="2233599"/>
            <a:ext cx="3028950" cy="1112203"/>
          </a:xfrm>
          <a:prstGeom prst="rect">
            <a:avLst/>
          </a:prstGeom>
        </p:spPr>
      </p:pic>
      <p:sp>
        <p:nvSpPr>
          <p:cNvPr id="7" name="Content Placeholder 2"/>
          <p:cNvSpPr>
            <a:spLocks noGrp="1"/>
          </p:cNvSpPr>
          <p:nvPr>
            <p:ph idx="1"/>
          </p:nvPr>
        </p:nvSpPr>
        <p:spPr>
          <a:xfrm>
            <a:off x="822961" y="1398059"/>
            <a:ext cx="7792402" cy="668866"/>
          </a:xfrm>
        </p:spPr>
        <p:txBody>
          <a:bodyPr>
            <a:normAutofit fontScale="85000" lnSpcReduction="10000"/>
          </a:bodyPr>
          <a:lstStyle/>
          <a:p>
            <a:pPr>
              <a:buFont typeface="Arial" panose="020B0604020202020204" pitchFamily="34" charset="0"/>
              <a:buChar char="•"/>
            </a:pPr>
            <a:r>
              <a:rPr lang="en-US" dirty="0"/>
              <a:t> Co-location and/or integrating into AJC Orientations </a:t>
            </a:r>
            <a:endParaRPr lang="en-US" i="1" dirty="0"/>
          </a:p>
        </p:txBody>
      </p:sp>
      <p:pic>
        <p:nvPicPr>
          <p:cNvPr id="4098" name="Picture 2" descr="Image result for youthbuild charter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992" y="2233599"/>
            <a:ext cx="3864769" cy="12687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eade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42351"/>
            <a:ext cx="2278856" cy="14668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alpac char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592" y="4249778"/>
            <a:ext cx="2493169"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john muir charter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874" y="399470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B5F1EB9-B428-4721-9649-158B6CDA83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42996286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of the Cohort</a:t>
            </a:r>
          </a:p>
        </p:txBody>
      </p:sp>
      <p:sp>
        <p:nvSpPr>
          <p:cNvPr id="3" name="Text Placeholder 2"/>
          <p:cNvSpPr>
            <a:spLocks noGrp="1"/>
          </p:cNvSpPr>
          <p:nvPr>
            <p:ph type="body" sz="quarter" idx="10"/>
          </p:nvPr>
        </p:nvSpPr>
        <p:spPr/>
        <p:txBody>
          <a:bodyPr/>
          <a:lstStyle/>
          <a:p>
            <a:r>
              <a:rPr lang="en-US" dirty="0"/>
              <a:t>What was developed……</a:t>
            </a:r>
          </a:p>
        </p:txBody>
      </p:sp>
      <p:grpSp>
        <p:nvGrpSpPr>
          <p:cNvPr id="4" name="Group 3">
            <a:extLst>
              <a:ext uri="{FF2B5EF4-FFF2-40B4-BE49-F238E27FC236}">
                <a16:creationId xmlns:a16="http://schemas.microsoft.com/office/drawing/2014/main" id="{A4650DEE-FBB3-4352-894D-97F0A4809904}"/>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E73A7F64-4B47-4D05-A927-823D1FE421E5}"/>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3A81F934-D877-49AF-B56F-4BD6444A885D}"/>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8BF2BB4F-F979-4A59-805C-D67B7BF63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85552810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39" y="549107"/>
            <a:ext cx="8229600" cy="1143000"/>
          </a:xfrm>
        </p:spPr>
        <p:txBody>
          <a:bodyPr/>
          <a:lstStyle/>
          <a:p>
            <a:r>
              <a:rPr lang="en-US" dirty="0"/>
              <a:t>Recruitment, Marketing and Outreach Strategies Tip Sheet</a:t>
            </a:r>
          </a:p>
        </p:txBody>
      </p:sp>
      <p:sp>
        <p:nvSpPr>
          <p:cNvPr id="3" name="Content Placeholder 2"/>
          <p:cNvSpPr>
            <a:spLocks noGrp="1"/>
          </p:cNvSpPr>
          <p:nvPr>
            <p:ph idx="1"/>
          </p:nvPr>
        </p:nvSpPr>
        <p:spPr>
          <a:xfrm>
            <a:off x="457200" y="1671638"/>
            <a:ext cx="8229600" cy="4165600"/>
          </a:xfrm>
        </p:spPr>
        <p:txBody>
          <a:bodyPr/>
          <a:lstStyle/>
          <a:p>
            <a:r>
              <a:rPr lang="en-US" dirty="0"/>
              <a:t>How to better reach youth</a:t>
            </a:r>
          </a:p>
          <a:p>
            <a:r>
              <a:rPr lang="en-US" dirty="0"/>
              <a:t>How to speak their language</a:t>
            </a:r>
          </a:p>
          <a:p>
            <a:r>
              <a:rPr lang="en-US" dirty="0"/>
              <a:t>Social media outlets youth are using</a:t>
            </a:r>
          </a:p>
          <a:p>
            <a:r>
              <a:rPr lang="en-US" dirty="0"/>
              <a:t>What to do if you are not social media savvy</a:t>
            </a:r>
          </a:p>
          <a:p>
            <a:r>
              <a:rPr lang="en-US" dirty="0"/>
              <a:t>Other relevant facts</a:t>
            </a:r>
          </a:p>
        </p:txBody>
      </p:sp>
      <p:grpSp>
        <p:nvGrpSpPr>
          <p:cNvPr id="4" name="Group 3">
            <a:extLst>
              <a:ext uri="{FF2B5EF4-FFF2-40B4-BE49-F238E27FC236}">
                <a16:creationId xmlns:a16="http://schemas.microsoft.com/office/drawing/2014/main" id="{8457A180-A2C2-48B9-9019-8F5FAF1A95BF}"/>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CD5CB348-7727-475A-8A89-45EA17B12969}"/>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5CDA8999-1A98-4E29-B70A-E19128218382}"/>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CC8D8008-5ACD-45C4-94AA-DCA17F6C7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90892772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50" y="548498"/>
            <a:ext cx="8229600" cy="1143000"/>
          </a:xfrm>
        </p:spPr>
        <p:txBody>
          <a:bodyPr/>
          <a:lstStyle/>
          <a:p>
            <a:r>
              <a:rPr lang="en-US" dirty="0"/>
              <a:t>Empowering Youth as Active Participants Tip Sheet</a:t>
            </a:r>
          </a:p>
        </p:txBody>
      </p:sp>
      <p:sp>
        <p:nvSpPr>
          <p:cNvPr id="3" name="Content Placeholder 2"/>
          <p:cNvSpPr>
            <a:spLocks noGrp="1"/>
          </p:cNvSpPr>
          <p:nvPr>
            <p:ph idx="1"/>
          </p:nvPr>
        </p:nvSpPr>
        <p:spPr>
          <a:xfrm>
            <a:off x="442913" y="1771650"/>
            <a:ext cx="8229600" cy="4165600"/>
          </a:xfrm>
        </p:spPr>
        <p:txBody>
          <a:bodyPr/>
          <a:lstStyle/>
          <a:p>
            <a:r>
              <a:rPr lang="en-US" dirty="0"/>
              <a:t>Assessment survey questions and tools</a:t>
            </a:r>
          </a:p>
          <a:p>
            <a:r>
              <a:rPr lang="en-US" dirty="0"/>
              <a:t>Staff tips</a:t>
            </a:r>
          </a:p>
          <a:p>
            <a:r>
              <a:rPr lang="en-US" dirty="0"/>
              <a:t>Motivational interviewing techniques</a:t>
            </a:r>
          </a:p>
          <a:p>
            <a:r>
              <a:rPr lang="en-US" dirty="0"/>
              <a:t>Case scenarios</a:t>
            </a:r>
          </a:p>
        </p:txBody>
      </p:sp>
      <p:grpSp>
        <p:nvGrpSpPr>
          <p:cNvPr id="4" name="Group 3">
            <a:extLst>
              <a:ext uri="{FF2B5EF4-FFF2-40B4-BE49-F238E27FC236}">
                <a16:creationId xmlns:a16="http://schemas.microsoft.com/office/drawing/2014/main" id="{53A4D6C0-D04A-42F5-AAD7-358563979996}"/>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CF42EB10-F20D-4D8F-93EE-234B669A0CA4}"/>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B48CF170-600B-4EB8-930E-645D72290895}"/>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44F0C63A-988B-4ABA-BF49-7320B4ECD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5731969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423" y="783485"/>
            <a:ext cx="8229600" cy="1143000"/>
          </a:xfrm>
        </p:spPr>
        <p:txBody>
          <a:bodyPr/>
          <a:lstStyle/>
          <a:p>
            <a:r>
              <a:rPr lang="en-US" dirty="0"/>
              <a:t>Using Technology in Innovative Ways Through Programming Resource Guide</a:t>
            </a:r>
          </a:p>
        </p:txBody>
      </p:sp>
      <p:sp>
        <p:nvSpPr>
          <p:cNvPr id="3" name="Content Placeholder 2"/>
          <p:cNvSpPr>
            <a:spLocks noGrp="1"/>
          </p:cNvSpPr>
          <p:nvPr>
            <p:ph idx="1"/>
          </p:nvPr>
        </p:nvSpPr>
        <p:spPr>
          <a:xfrm>
            <a:off x="457200" y="2200275"/>
            <a:ext cx="8229600" cy="3514725"/>
          </a:xfrm>
        </p:spPr>
        <p:txBody>
          <a:bodyPr>
            <a:normAutofit/>
          </a:bodyPr>
          <a:lstStyle/>
          <a:p>
            <a:r>
              <a:rPr lang="en-US" dirty="0"/>
              <a:t>Relevant technology overview</a:t>
            </a:r>
          </a:p>
          <a:p>
            <a:r>
              <a:rPr lang="en-US" dirty="0"/>
              <a:t>How technology can be used in different phases of programming</a:t>
            </a:r>
          </a:p>
          <a:p>
            <a:r>
              <a:rPr lang="en-US" dirty="0"/>
              <a:t>Recommendations and precautions for how to effectively and appropriately use technology</a:t>
            </a:r>
          </a:p>
          <a:p>
            <a:r>
              <a:rPr lang="en-US" dirty="0"/>
              <a:t>Information about no/low cost technology tools</a:t>
            </a:r>
          </a:p>
        </p:txBody>
      </p:sp>
      <p:grpSp>
        <p:nvGrpSpPr>
          <p:cNvPr id="4" name="Group 3">
            <a:extLst>
              <a:ext uri="{FF2B5EF4-FFF2-40B4-BE49-F238E27FC236}">
                <a16:creationId xmlns:a16="http://schemas.microsoft.com/office/drawing/2014/main" id="{81D87964-3231-4C61-ADD8-318563A36B54}"/>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61A14D36-8750-4E7C-845C-E1C75E3D0EB1}"/>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CEF580AF-0B4D-4E84-A646-8517F8993A37}"/>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D8176BEE-94D9-44BC-BFE7-0A08BC173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05172107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8" y="586279"/>
            <a:ext cx="8153400" cy="1143000"/>
          </a:xfrm>
        </p:spPr>
        <p:txBody>
          <a:bodyPr>
            <a:normAutofit fontScale="90000"/>
          </a:bodyPr>
          <a:lstStyle/>
          <a:p>
            <a:r>
              <a:rPr lang="en-US" dirty="0"/>
              <a:t>Lessons from the Challenge Team Experience</a:t>
            </a:r>
          </a:p>
        </p:txBody>
      </p:sp>
      <p:sp>
        <p:nvSpPr>
          <p:cNvPr id="3" name="Text Placeholder 2"/>
          <p:cNvSpPr>
            <a:spLocks noGrp="1"/>
          </p:cNvSpPr>
          <p:nvPr>
            <p:ph type="body" sz="quarter" idx="10"/>
          </p:nvPr>
        </p:nvSpPr>
        <p:spPr>
          <a:xfrm>
            <a:off x="457200" y="2353717"/>
            <a:ext cx="8153400" cy="2089695"/>
          </a:xfrm>
        </p:spPr>
        <p:txBody>
          <a:bodyPr/>
          <a:lstStyle/>
          <a:p>
            <a:pPr>
              <a:lnSpc>
                <a:spcPct val="100000"/>
              </a:lnSpc>
              <a:spcBef>
                <a:spcPts val="0"/>
              </a:spcBef>
            </a:pPr>
            <a:r>
              <a:rPr lang="en-US" dirty="0"/>
              <a:t>Yolanda Scott</a:t>
            </a:r>
          </a:p>
          <a:p>
            <a:pPr>
              <a:lnSpc>
                <a:spcPct val="100000"/>
              </a:lnSpc>
              <a:spcBef>
                <a:spcPts val="0"/>
              </a:spcBef>
            </a:pPr>
            <a:r>
              <a:rPr lang="en-US" dirty="0"/>
              <a:t>Program Manager-Youth Services</a:t>
            </a:r>
          </a:p>
          <a:p>
            <a:pPr>
              <a:lnSpc>
                <a:spcPct val="100000"/>
              </a:lnSpc>
              <a:spcBef>
                <a:spcPts val="0"/>
              </a:spcBef>
            </a:pPr>
            <a:r>
              <a:rPr lang="en-US" dirty="0"/>
              <a:t>Central Oklahoma Workforce Investment Board</a:t>
            </a:r>
          </a:p>
        </p:txBody>
      </p:sp>
      <p:grpSp>
        <p:nvGrpSpPr>
          <p:cNvPr id="4" name="Group 3">
            <a:extLst>
              <a:ext uri="{FF2B5EF4-FFF2-40B4-BE49-F238E27FC236}">
                <a16:creationId xmlns:a16="http://schemas.microsoft.com/office/drawing/2014/main" id="{724933A6-C8BB-4525-A909-42B7BF7B596F}"/>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36A936E3-07DC-4F18-91CF-CFAAB5783364}"/>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AB696FCA-5AB5-43EF-A506-CF390EE76438}"/>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CFC1B623-505D-4765-8B7A-6456D308A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41746703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48" y="522960"/>
            <a:ext cx="8229600" cy="1143000"/>
          </a:xfrm>
        </p:spPr>
        <p:txBody>
          <a:bodyPr/>
          <a:lstStyle/>
          <a:p>
            <a:r>
              <a:rPr lang="en-US" sz="2800" dirty="0"/>
              <a:t>Empowering Youth as Active Participants Story Board for Human Centered Program Design</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448" y="1420215"/>
            <a:ext cx="7198773" cy="5330781"/>
          </a:xfrm>
        </p:spPr>
      </p:pic>
      <p:pic>
        <p:nvPicPr>
          <p:cNvPr id="5" name="Picture 4">
            <a:extLst>
              <a:ext uri="{FF2B5EF4-FFF2-40B4-BE49-F238E27FC236}">
                <a16:creationId xmlns:a16="http://schemas.microsoft.com/office/drawing/2014/main" id="{E7D41844-AF11-4CEE-B178-1B0F87D48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30199"/>
            <a:ext cx="1554873" cy="527801"/>
          </a:xfrm>
          <a:prstGeom prst="rect">
            <a:avLst/>
          </a:prstGeom>
        </p:spPr>
      </p:pic>
    </p:spTree>
    <p:extLst>
      <p:ext uri="{BB962C8B-B14F-4D97-AF65-F5344CB8AC3E}">
        <p14:creationId xmlns:p14="http://schemas.microsoft.com/office/powerpoint/2010/main" val="27652963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a:p>
          <a:p>
            <a:r>
              <a:t>Observation</a:t>
            </a:r>
          </a:p>
        </p:txBody>
      </p:sp>
      <p:sp>
        <p:nvSpPr>
          <p:cNvPr id="3" name="Content Placeholder 2"/>
          <p:cNvSpPr>
            <a:spLocks noGrp="1"/>
          </p:cNvSpPr>
          <p:nvPr>
            <p:ph idx="1"/>
          </p:nvPr>
        </p:nvSpPr>
        <p:spPr>
          <a:xfrm>
            <a:off x="4800600" y="2009042"/>
            <a:ext cx="4114800" cy="3618934"/>
          </a:xfrm>
        </p:spPr>
        <p:txBody>
          <a:bodyPr/>
          <a:lstStyle/>
          <a:p>
            <a:endParaRPr/>
          </a:p>
          <a:p>
            <a:r>
              <a:t>The goal here is to understand your customer (16-24 yr. old out-of-school youth). Identify patterns of behavior, barriers to success, places/situations/systemic issues that make it difficult for them to complete a program/activity.</a:t>
            </a:r>
          </a:p>
        </p:txBody>
      </p:sp>
      <p:pic>
        <p:nvPicPr>
          <p:cNvPr id="4" name="New picture"/>
          <p:cNvPicPr/>
          <p:nvPr/>
        </p:nvPicPr>
        <p:blipFill>
          <a:blip r:embed="rId2"/>
          <a:srcRect/>
          <a:stretch>
            <a:fillRect/>
          </a:stretch>
        </p:blipFill>
        <p:spPr>
          <a:xfrm>
            <a:off x="342900" y="2009394"/>
            <a:ext cx="4005072" cy="3621024"/>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342900" y="2009394"/>
            <a:ext cx="4005072" cy="3621024"/>
          </a:xfrm>
          <a:prstGeom prst="rect">
            <a:avLst/>
          </a:prstGeom>
          <a:ln>
            <a:solidFill>
              <a:srgbClr val="FFFFFF"/>
            </a:solidFill>
          </a:ln>
        </p:spPr>
      </p:pic>
      <p:pic>
        <p:nvPicPr>
          <p:cNvPr id="6" name="Picture 5">
            <a:extLst>
              <a:ext uri="{FF2B5EF4-FFF2-40B4-BE49-F238E27FC236}">
                <a16:creationId xmlns:a16="http://schemas.microsoft.com/office/drawing/2014/main" id="{8828207C-5DA5-476B-ADC7-E18491B35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30199"/>
            <a:ext cx="1554873" cy="527801"/>
          </a:xfrm>
          <a:prstGeom prst="rect">
            <a:avLst/>
          </a:prstGeom>
        </p:spPr>
      </p:pic>
    </p:spTree>
    <p:extLst>
      <p:ext uri="{BB962C8B-B14F-4D97-AF65-F5344CB8AC3E}">
        <p14:creationId xmlns:p14="http://schemas.microsoft.com/office/powerpoint/2010/main" val="2119348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a:p>
          <a:p>
            <a:r>
              <a:t>Ideation</a:t>
            </a:r>
          </a:p>
        </p:txBody>
      </p:sp>
      <p:sp>
        <p:nvSpPr>
          <p:cNvPr id="3" name="Content Placeholder 2"/>
          <p:cNvSpPr>
            <a:spLocks noGrp="1"/>
          </p:cNvSpPr>
          <p:nvPr>
            <p:ph idx="1"/>
          </p:nvPr>
        </p:nvSpPr>
        <p:spPr>
          <a:xfrm>
            <a:off x="4800600" y="2009042"/>
            <a:ext cx="4114800" cy="3618934"/>
          </a:xfrm>
        </p:spPr>
        <p:txBody>
          <a:bodyPr/>
          <a:lstStyle/>
          <a:p>
            <a:endParaRPr/>
          </a:p>
          <a:p>
            <a:r>
              <a:t>With a team that includes providers and the youth you are serving, brainstorm ideas/solutions to address the observations made.  Come up with as many ideas as you can!  The group will eventually come up with the right solution!</a:t>
            </a:r>
          </a:p>
        </p:txBody>
      </p:sp>
      <p:pic>
        <p:nvPicPr>
          <p:cNvPr id="4" name="New picture"/>
          <p:cNvPicPr/>
          <p:nvPr/>
        </p:nvPicPr>
        <p:blipFill>
          <a:blip r:embed="rId2"/>
          <a:srcRect/>
          <a:stretch>
            <a:fillRect/>
          </a:stretch>
        </p:blipFill>
        <p:spPr>
          <a:xfrm>
            <a:off x="342900" y="2009394"/>
            <a:ext cx="4005072" cy="3621024"/>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342900" y="2009394"/>
            <a:ext cx="4005072" cy="3621024"/>
          </a:xfrm>
          <a:prstGeom prst="rect">
            <a:avLst/>
          </a:prstGeom>
          <a:ln>
            <a:solidFill>
              <a:srgbClr val="FFFFFF"/>
            </a:solidFill>
          </a:ln>
        </p:spPr>
      </p:pic>
      <p:pic>
        <p:nvPicPr>
          <p:cNvPr id="6" name="Picture 5">
            <a:extLst>
              <a:ext uri="{FF2B5EF4-FFF2-40B4-BE49-F238E27FC236}">
                <a16:creationId xmlns:a16="http://schemas.microsoft.com/office/drawing/2014/main" id="{9D73188D-26D4-4525-ABCD-CD546A54E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13079"/>
            <a:ext cx="1554873" cy="527801"/>
          </a:xfrm>
          <a:prstGeom prst="rect">
            <a:avLst/>
          </a:prstGeom>
        </p:spPr>
      </p:pic>
    </p:spTree>
    <p:extLst>
      <p:ext uri="{BB962C8B-B14F-4D97-AF65-F5344CB8AC3E}">
        <p14:creationId xmlns:p14="http://schemas.microsoft.com/office/powerpoint/2010/main" val="406984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experiencing?</a:t>
            </a:r>
          </a:p>
        </p:txBody>
      </p:sp>
      <p:sp>
        <p:nvSpPr>
          <p:cNvPr id="3" name="Text Placeholder 2"/>
          <p:cNvSpPr>
            <a:spLocks noGrp="1"/>
          </p:cNvSpPr>
          <p:nvPr>
            <p:ph type="body" sz="quarter" idx="10"/>
          </p:nvPr>
        </p:nvSpPr>
        <p:spPr/>
        <p:txBody>
          <a:bodyPr/>
          <a:lstStyle/>
          <a:p>
            <a:r>
              <a:rPr lang="en-US" dirty="0"/>
              <a:t>An opportunity to hear from you………</a:t>
            </a:r>
          </a:p>
        </p:txBody>
      </p:sp>
      <p:grpSp>
        <p:nvGrpSpPr>
          <p:cNvPr id="4" name="Group 3">
            <a:extLst>
              <a:ext uri="{FF2B5EF4-FFF2-40B4-BE49-F238E27FC236}">
                <a16:creationId xmlns:a16="http://schemas.microsoft.com/office/drawing/2014/main" id="{B20AFBA5-6856-4BC8-8A7C-D26892C0E062}"/>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C476E190-1A3F-431F-908D-A89088E7C6C0}"/>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F3C3D629-90AE-4A7C-84F9-6823AFF4FFE7}"/>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09FC8749-1614-407E-863C-9920C54C7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27485435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a:p>
          <a:p>
            <a:r>
              <a:t>Rapid Prototyping</a:t>
            </a:r>
          </a:p>
        </p:txBody>
      </p:sp>
      <p:sp>
        <p:nvSpPr>
          <p:cNvPr id="3" name="Content Placeholder 2"/>
          <p:cNvSpPr>
            <a:spLocks noGrp="1"/>
          </p:cNvSpPr>
          <p:nvPr>
            <p:ph idx="1"/>
          </p:nvPr>
        </p:nvSpPr>
        <p:spPr>
          <a:xfrm>
            <a:off x="4800600" y="2009042"/>
            <a:ext cx="4114800" cy="3618934"/>
          </a:xfrm>
        </p:spPr>
        <p:txBody>
          <a:bodyPr/>
          <a:lstStyle/>
          <a:p>
            <a:endParaRPr/>
          </a:p>
          <a:p>
            <a:r>
              <a:t>Quickly develop a simple activity/project to test the solution you came up with in ideation.  This will not be the final version. Take this opportunity to test the preliminary model as quickly as possible with youth. </a:t>
            </a:r>
          </a:p>
        </p:txBody>
      </p:sp>
      <p:pic>
        <p:nvPicPr>
          <p:cNvPr id="4" name="New picture"/>
          <p:cNvPicPr/>
          <p:nvPr/>
        </p:nvPicPr>
        <p:blipFill>
          <a:blip r:embed="rId2"/>
          <a:srcRect/>
          <a:stretch>
            <a:fillRect/>
          </a:stretch>
        </p:blipFill>
        <p:spPr>
          <a:xfrm>
            <a:off x="342900" y="2009394"/>
            <a:ext cx="4005072" cy="3621024"/>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342900" y="2009394"/>
            <a:ext cx="4005072" cy="3621024"/>
          </a:xfrm>
          <a:prstGeom prst="rect">
            <a:avLst/>
          </a:prstGeom>
          <a:ln>
            <a:solidFill>
              <a:srgbClr val="FFFFFF"/>
            </a:solidFill>
          </a:ln>
        </p:spPr>
      </p:pic>
      <p:pic>
        <p:nvPicPr>
          <p:cNvPr id="6" name="Picture 5">
            <a:extLst>
              <a:ext uri="{FF2B5EF4-FFF2-40B4-BE49-F238E27FC236}">
                <a16:creationId xmlns:a16="http://schemas.microsoft.com/office/drawing/2014/main" id="{5B8460D7-D29E-44F1-81CB-70F796BE0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13079"/>
            <a:ext cx="1554873" cy="527801"/>
          </a:xfrm>
          <a:prstGeom prst="rect">
            <a:avLst/>
          </a:prstGeom>
        </p:spPr>
      </p:pic>
    </p:spTree>
    <p:extLst>
      <p:ext uri="{BB962C8B-B14F-4D97-AF65-F5344CB8AC3E}">
        <p14:creationId xmlns:p14="http://schemas.microsoft.com/office/powerpoint/2010/main" val="316718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a:p>
          <a:p>
            <a:r>
              <a:t>User Feedback</a:t>
            </a:r>
          </a:p>
        </p:txBody>
      </p:sp>
      <p:sp>
        <p:nvSpPr>
          <p:cNvPr id="3" name="Content Placeholder 2"/>
          <p:cNvSpPr>
            <a:spLocks noGrp="1"/>
          </p:cNvSpPr>
          <p:nvPr>
            <p:ph idx="1"/>
          </p:nvPr>
        </p:nvSpPr>
        <p:spPr>
          <a:xfrm>
            <a:off x="4800600" y="2009042"/>
            <a:ext cx="4114800" cy="3618934"/>
          </a:xfrm>
        </p:spPr>
        <p:txBody>
          <a:bodyPr/>
          <a:lstStyle/>
          <a:p>
            <a:endParaRPr/>
          </a:p>
          <a:p>
            <a:r>
              <a:t>After trying the activity with the youth, get their honest feedback.  What worked?  What didn't work?  How can we make it better?  Did we miss anything? Get feedback from providers also.</a:t>
            </a:r>
          </a:p>
        </p:txBody>
      </p:sp>
      <p:pic>
        <p:nvPicPr>
          <p:cNvPr id="4" name="New picture"/>
          <p:cNvPicPr/>
          <p:nvPr/>
        </p:nvPicPr>
        <p:blipFill>
          <a:blip r:embed="rId2"/>
          <a:srcRect/>
          <a:stretch>
            <a:fillRect/>
          </a:stretch>
        </p:blipFill>
        <p:spPr>
          <a:xfrm>
            <a:off x="342900" y="2009394"/>
            <a:ext cx="4005072" cy="3621024"/>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342900" y="2009394"/>
            <a:ext cx="4005072" cy="3621024"/>
          </a:xfrm>
          <a:prstGeom prst="rect">
            <a:avLst/>
          </a:prstGeom>
          <a:ln>
            <a:solidFill>
              <a:srgbClr val="FFFFFF"/>
            </a:solidFill>
          </a:ln>
        </p:spPr>
      </p:pic>
      <p:pic>
        <p:nvPicPr>
          <p:cNvPr id="6" name="Picture 5">
            <a:extLst>
              <a:ext uri="{FF2B5EF4-FFF2-40B4-BE49-F238E27FC236}">
                <a16:creationId xmlns:a16="http://schemas.microsoft.com/office/drawing/2014/main" id="{4146103A-B895-4A48-B4DC-5A7693C89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30199"/>
            <a:ext cx="1554873" cy="527801"/>
          </a:xfrm>
          <a:prstGeom prst="rect">
            <a:avLst/>
          </a:prstGeom>
        </p:spPr>
      </p:pic>
    </p:spTree>
    <p:extLst>
      <p:ext uri="{BB962C8B-B14F-4D97-AF65-F5344CB8AC3E}">
        <p14:creationId xmlns:p14="http://schemas.microsoft.com/office/powerpoint/2010/main" val="3862208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a:p>
          <a:p>
            <a:r>
              <a:t>Iteration</a:t>
            </a:r>
          </a:p>
        </p:txBody>
      </p:sp>
      <p:sp>
        <p:nvSpPr>
          <p:cNvPr id="3" name="Content Placeholder 2"/>
          <p:cNvSpPr>
            <a:spLocks noGrp="1"/>
          </p:cNvSpPr>
          <p:nvPr>
            <p:ph idx="1"/>
          </p:nvPr>
        </p:nvSpPr>
        <p:spPr>
          <a:xfrm>
            <a:off x="4800600" y="2009042"/>
            <a:ext cx="4114800" cy="3618934"/>
          </a:xfrm>
        </p:spPr>
        <p:txBody>
          <a:bodyPr/>
          <a:lstStyle/>
          <a:p>
            <a:endParaRPr/>
          </a:p>
          <a:p>
            <a:r>
              <a:t>Use that feedback to make necessary changes in the design of the activity/project.  Keep testing and using feedback until you have fine tuned the solution.  This may take a few rounds!  When you have found the solution, move to implementation.</a:t>
            </a:r>
          </a:p>
        </p:txBody>
      </p:sp>
      <p:pic>
        <p:nvPicPr>
          <p:cNvPr id="4" name="New picture"/>
          <p:cNvPicPr/>
          <p:nvPr/>
        </p:nvPicPr>
        <p:blipFill>
          <a:blip r:embed="rId2"/>
          <a:srcRect/>
          <a:stretch>
            <a:fillRect/>
          </a:stretch>
        </p:blipFill>
        <p:spPr>
          <a:xfrm>
            <a:off x="342900" y="2009394"/>
            <a:ext cx="4005072" cy="3621024"/>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342900" y="2009394"/>
            <a:ext cx="4005072" cy="3621024"/>
          </a:xfrm>
          <a:prstGeom prst="rect">
            <a:avLst/>
          </a:prstGeom>
          <a:ln>
            <a:solidFill>
              <a:srgbClr val="FFFFFF"/>
            </a:solidFill>
          </a:ln>
        </p:spPr>
      </p:pic>
      <p:pic>
        <p:nvPicPr>
          <p:cNvPr id="6" name="Picture 5">
            <a:extLst>
              <a:ext uri="{FF2B5EF4-FFF2-40B4-BE49-F238E27FC236}">
                <a16:creationId xmlns:a16="http://schemas.microsoft.com/office/drawing/2014/main" id="{6A4B5C1A-3941-4B36-8195-F14FCDD9A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13079"/>
            <a:ext cx="1554873" cy="527801"/>
          </a:xfrm>
          <a:prstGeom prst="rect">
            <a:avLst/>
          </a:prstGeom>
        </p:spPr>
      </p:pic>
    </p:spTree>
    <p:extLst>
      <p:ext uri="{BB962C8B-B14F-4D97-AF65-F5344CB8AC3E}">
        <p14:creationId xmlns:p14="http://schemas.microsoft.com/office/powerpoint/2010/main" val="733713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a:p>
          <a:p>
            <a:r>
              <a:t>Implementation</a:t>
            </a:r>
          </a:p>
        </p:txBody>
      </p:sp>
      <p:sp>
        <p:nvSpPr>
          <p:cNvPr id="3" name="Content Placeholder 2"/>
          <p:cNvSpPr>
            <a:spLocks noGrp="1"/>
          </p:cNvSpPr>
          <p:nvPr>
            <p:ph idx="1"/>
          </p:nvPr>
        </p:nvSpPr>
        <p:spPr>
          <a:xfrm>
            <a:off x="4800600" y="2009042"/>
            <a:ext cx="4114800" cy="3618934"/>
          </a:xfrm>
        </p:spPr>
        <p:txBody>
          <a:bodyPr/>
          <a:lstStyle/>
          <a:p>
            <a:endParaRPr/>
          </a:p>
          <a:p>
            <a:r>
              <a:t>You have found what works!  Now share your idea, activity/program model with the world! </a:t>
            </a:r>
          </a:p>
        </p:txBody>
      </p:sp>
      <p:pic>
        <p:nvPicPr>
          <p:cNvPr id="4" name="New picture"/>
          <p:cNvPicPr/>
          <p:nvPr/>
        </p:nvPicPr>
        <p:blipFill>
          <a:blip r:embed="rId2"/>
          <a:srcRect/>
          <a:stretch>
            <a:fillRect/>
          </a:stretch>
        </p:blipFill>
        <p:spPr>
          <a:xfrm>
            <a:off x="342900" y="2009394"/>
            <a:ext cx="4005072" cy="3621024"/>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342900" y="2009394"/>
            <a:ext cx="4005072" cy="3621024"/>
          </a:xfrm>
          <a:prstGeom prst="rect">
            <a:avLst/>
          </a:prstGeom>
          <a:ln>
            <a:solidFill>
              <a:srgbClr val="FFFFFF"/>
            </a:solidFill>
          </a:ln>
        </p:spPr>
      </p:pic>
      <p:pic>
        <p:nvPicPr>
          <p:cNvPr id="6" name="Picture 5">
            <a:extLst>
              <a:ext uri="{FF2B5EF4-FFF2-40B4-BE49-F238E27FC236}">
                <a16:creationId xmlns:a16="http://schemas.microsoft.com/office/drawing/2014/main" id="{F6BD2CE0-B613-4C6A-A4DC-1EC21AC3B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127" y="6313079"/>
            <a:ext cx="1554873" cy="527801"/>
          </a:xfrm>
          <a:prstGeom prst="rect">
            <a:avLst/>
          </a:prstGeom>
        </p:spPr>
      </p:pic>
    </p:spTree>
    <p:extLst>
      <p:ext uri="{BB962C8B-B14F-4D97-AF65-F5344CB8AC3E}">
        <p14:creationId xmlns:p14="http://schemas.microsoft.com/office/powerpoint/2010/main" val="2182950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ECE3B7-B36F-4D27-90DF-ED9A474CB7FF}"/>
              </a:ext>
            </a:extLst>
          </p:cNvPr>
          <p:cNvGrpSpPr/>
          <p:nvPr/>
        </p:nvGrpSpPr>
        <p:grpSpPr>
          <a:xfrm>
            <a:off x="6866792" y="5213836"/>
            <a:ext cx="2277208" cy="1564640"/>
            <a:chOff x="249" y="0"/>
            <a:chExt cx="3269752" cy="2212340"/>
          </a:xfrm>
        </p:grpSpPr>
        <p:pic>
          <p:nvPicPr>
            <p:cNvPr id="3" name="Picture 2">
              <a:extLst>
                <a:ext uri="{FF2B5EF4-FFF2-40B4-BE49-F238E27FC236}">
                  <a16:creationId xmlns:a16="http://schemas.microsoft.com/office/drawing/2014/main" id="{DC490D2F-C4E3-496F-BE81-037A86A09C0D}"/>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4" name="Rectangle: Rounded Corners 3">
              <a:extLst>
                <a:ext uri="{FF2B5EF4-FFF2-40B4-BE49-F238E27FC236}">
                  <a16:creationId xmlns:a16="http://schemas.microsoft.com/office/drawing/2014/main" id="{56A5B33A-5EA3-4687-8A9E-A7C11E9B4961}"/>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5" name="Picture 4">
            <a:extLst>
              <a:ext uri="{FF2B5EF4-FFF2-40B4-BE49-F238E27FC236}">
                <a16:creationId xmlns:a16="http://schemas.microsoft.com/office/drawing/2014/main" id="{F5C879F0-6C9C-43F0-9918-C2DFEA073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291436735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685799"/>
            <a:ext cx="4724400" cy="1433651"/>
          </a:xfrm>
        </p:spPr>
        <p:txBody>
          <a:bodyPr/>
          <a:lstStyle/>
          <a:p>
            <a:r>
              <a:rPr lang="en-US" dirty="0"/>
              <a:t>Amy Landesman</a:t>
            </a:r>
          </a:p>
          <a:p>
            <a:r>
              <a:rPr lang="en-US" dirty="0">
                <a:hlinkClick r:id="rId3"/>
              </a:rPr>
              <a:t>alandesman@mahernet.com</a:t>
            </a:r>
            <a:endParaRPr lang="en-US" dirty="0"/>
          </a:p>
          <a:p>
            <a:r>
              <a:rPr lang="en-US" dirty="0"/>
              <a:t>917-847-0474</a:t>
            </a:r>
          </a:p>
        </p:txBody>
      </p:sp>
      <p:sp>
        <p:nvSpPr>
          <p:cNvPr id="3" name="Content Placeholder 2"/>
          <p:cNvSpPr>
            <a:spLocks noGrp="1"/>
          </p:cNvSpPr>
          <p:nvPr>
            <p:ph idx="10"/>
          </p:nvPr>
        </p:nvSpPr>
        <p:spPr/>
        <p:txBody>
          <a:bodyPr/>
          <a:lstStyle/>
          <a:p>
            <a:r>
              <a:rPr lang="en-US" dirty="0"/>
              <a:t>Matt Musante</a:t>
            </a:r>
          </a:p>
          <a:p>
            <a:r>
              <a:rPr lang="en-US" dirty="0">
                <a:hlinkClick r:id="rId4"/>
              </a:rPr>
              <a:t>mmusante@mahernet.com</a:t>
            </a:r>
            <a:endParaRPr lang="en-US" dirty="0"/>
          </a:p>
          <a:p>
            <a:r>
              <a:rPr lang="en-US" dirty="0"/>
              <a:t>413-695-6937</a:t>
            </a:r>
          </a:p>
          <a:p>
            <a:endParaRPr lang="en-US" dirty="0"/>
          </a:p>
        </p:txBody>
      </p:sp>
      <p:grpSp>
        <p:nvGrpSpPr>
          <p:cNvPr id="4" name="Group 3">
            <a:extLst>
              <a:ext uri="{FF2B5EF4-FFF2-40B4-BE49-F238E27FC236}">
                <a16:creationId xmlns:a16="http://schemas.microsoft.com/office/drawing/2014/main" id="{48DCFC15-8206-40DF-887E-1DC2EBB7C72C}"/>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E6A69477-CC9C-4C94-AE2C-D5E5A6823FB1}"/>
                </a:ext>
              </a:extLst>
            </p:cNvPr>
            <p:cNvPicPr>
              <a:picLocks noChangeAspect="1"/>
            </p:cNvPicPr>
            <p:nvPr userDrawn="1"/>
          </p:nvPicPr>
          <p:blipFill>
            <a:blip r:embed="rId5"/>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863414E3-1871-4CAF-B38B-3811FFDA2958}"/>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F9AB2073-3793-40BA-A106-2369F6313B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6550223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OSY Cohort Overview</a:t>
            </a:r>
          </a:p>
        </p:txBody>
      </p:sp>
      <p:sp>
        <p:nvSpPr>
          <p:cNvPr id="3" name="Text Placeholder 2"/>
          <p:cNvSpPr>
            <a:spLocks noGrp="1"/>
          </p:cNvSpPr>
          <p:nvPr>
            <p:ph type="body" sz="quarter" idx="10"/>
          </p:nvPr>
        </p:nvSpPr>
        <p:spPr/>
        <p:txBody>
          <a:bodyPr/>
          <a:lstStyle/>
          <a:p>
            <a:r>
              <a:rPr lang="en-US" dirty="0"/>
              <a:t>What was the purpose and structure?</a:t>
            </a:r>
          </a:p>
        </p:txBody>
      </p:sp>
      <p:grpSp>
        <p:nvGrpSpPr>
          <p:cNvPr id="4" name="Group 3">
            <a:extLst>
              <a:ext uri="{FF2B5EF4-FFF2-40B4-BE49-F238E27FC236}">
                <a16:creationId xmlns:a16="http://schemas.microsoft.com/office/drawing/2014/main" id="{500FD3A8-5C00-4C23-A865-10A226E0D97D}"/>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82FA196E-130B-4639-A003-62E3388A645B}"/>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BFF355FF-F296-4DA4-B2C6-ECA922228E22}"/>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E1BD4223-8C9B-4EFD-9088-63CBB002A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3200223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Initiative - Purpose</a:t>
            </a:r>
          </a:p>
        </p:txBody>
      </p:sp>
      <p:sp>
        <p:nvSpPr>
          <p:cNvPr id="3" name="Content Placeholder 2"/>
          <p:cNvSpPr>
            <a:spLocks noGrp="1"/>
          </p:cNvSpPr>
          <p:nvPr>
            <p:ph idx="1"/>
          </p:nvPr>
        </p:nvSpPr>
        <p:spPr/>
        <p:txBody>
          <a:bodyPr/>
          <a:lstStyle/>
          <a:p>
            <a:r>
              <a:rPr lang="en-US" dirty="0"/>
              <a:t>Cohorts across five different focus areas tackled various challenges in the workforce development system</a:t>
            </a:r>
          </a:p>
          <a:p>
            <a:pPr lvl="1"/>
            <a:r>
              <a:rPr lang="en-US" dirty="0"/>
              <a:t>The Future of American Job Centers (AJCs)</a:t>
            </a:r>
          </a:p>
          <a:p>
            <a:pPr lvl="1"/>
            <a:r>
              <a:rPr lang="en-US" dirty="0"/>
              <a:t>Integrating Business Services Across a Region</a:t>
            </a:r>
          </a:p>
          <a:p>
            <a:pPr lvl="1"/>
            <a:r>
              <a:rPr lang="en-US" dirty="0"/>
              <a:t>State WIOA, TANF and SNAP Partnerships</a:t>
            </a:r>
          </a:p>
          <a:p>
            <a:pPr lvl="1"/>
            <a:r>
              <a:rPr lang="en-US" dirty="0"/>
              <a:t>Operationalizing WIOA Co-enrollment</a:t>
            </a:r>
          </a:p>
          <a:p>
            <a:pPr lvl="1"/>
            <a:r>
              <a:rPr lang="en-US" dirty="0"/>
              <a:t>Engaging and Retaining Out-of-School Youth</a:t>
            </a:r>
          </a:p>
          <a:p>
            <a:pPr lvl="1"/>
            <a:endParaRPr lang="en-US" dirty="0"/>
          </a:p>
          <a:p>
            <a:pPr lvl="1"/>
            <a:endParaRPr lang="en-US" dirty="0"/>
          </a:p>
          <a:p>
            <a:pPr lvl="1"/>
            <a:endParaRPr lang="en-US" dirty="0"/>
          </a:p>
        </p:txBody>
      </p:sp>
      <p:grpSp>
        <p:nvGrpSpPr>
          <p:cNvPr id="4" name="Group 3">
            <a:extLst>
              <a:ext uri="{FF2B5EF4-FFF2-40B4-BE49-F238E27FC236}">
                <a16:creationId xmlns:a16="http://schemas.microsoft.com/office/drawing/2014/main" id="{751841FD-D3CD-498E-BDE0-166068DDB3E3}"/>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ED7A24D7-C28A-4614-9663-DE63F20E6A37}"/>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A68CAF58-99DA-43BB-B4BE-C161D6F2CE17}"/>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D88F4F8B-5338-4A38-9AB1-5AF93E794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8764291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Cohorts - The Approach</a:t>
            </a:r>
          </a:p>
        </p:txBody>
      </p:sp>
      <p:sp>
        <p:nvSpPr>
          <p:cNvPr id="3" name="Content Placeholder 2"/>
          <p:cNvSpPr>
            <a:spLocks noGrp="1"/>
          </p:cNvSpPr>
          <p:nvPr>
            <p:ph idx="1"/>
          </p:nvPr>
        </p:nvSpPr>
        <p:spPr>
          <a:xfrm>
            <a:off x="262646" y="2203315"/>
            <a:ext cx="8229600" cy="1536970"/>
          </a:xfrm>
        </p:spPr>
        <p:txBody>
          <a:bodyPr>
            <a:normAutofit fontScale="85000" lnSpcReduction="20000"/>
          </a:bodyPr>
          <a:lstStyle/>
          <a:p>
            <a:pPr marL="0" indent="0" algn="ctr">
              <a:lnSpc>
                <a:spcPct val="110000"/>
              </a:lnSpc>
              <a:buNone/>
            </a:pPr>
            <a:r>
              <a:rPr lang="en-US" dirty="0"/>
              <a:t>Bring together multiple voices, perspectives, experiences, and expertise to the table. Identify and further understand challenge, develop innovative ideas and solutions that can benefit the entire system and each local cohort team.</a:t>
            </a:r>
          </a:p>
        </p:txBody>
      </p:sp>
      <p:grpSp>
        <p:nvGrpSpPr>
          <p:cNvPr id="4" name="Group 3">
            <a:extLst>
              <a:ext uri="{FF2B5EF4-FFF2-40B4-BE49-F238E27FC236}">
                <a16:creationId xmlns:a16="http://schemas.microsoft.com/office/drawing/2014/main" id="{2AF066AC-C10C-4AB5-B226-47724C1FFEBB}"/>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C678133D-4DF2-4FD8-BA73-425D08909307}"/>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2E0182BD-CD3B-4241-A6F3-2C028FCFFC5E}"/>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73CB44FC-A913-4253-A961-6C215F2FA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9691558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Focus</a:t>
            </a:r>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“What does it take to effectively engage and retain out-of-school youth throughout the program lifespan?”</a:t>
            </a:r>
          </a:p>
          <a:p>
            <a:r>
              <a:rPr lang="en-US" dirty="0"/>
              <a:t>Our goal was to develop outcomes that would:</a:t>
            </a:r>
          </a:p>
          <a:p>
            <a:pPr lvl="1"/>
            <a:r>
              <a:rPr lang="en-US" dirty="0"/>
              <a:t>Help cohort teams address the challenges in their own local areas</a:t>
            </a:r>
          </a:p>
          <a:p>
            <a:pPr lvl="1"/>
            <a:r>
              <a:rPr lang="en-US" dirty="0"/>
              <a:t>Develop practical solutions to the challenges to be disseminated to the field nationally</a:t>
            </a:r>
          </a:p>
          <a:p>
            <a:pPr lvl="1"/>
            <a:r>
              <a:rPr lang="en-US" dirty="0"/>
              <a:t>Serve as an overall “Innovation Lab” for ideas that could drive integration and promote increased efficiencies and improved outcomes</a:t>
            </a:r>
          </a:p>
          <a:p>
            <a:endParaRPr lang="en-US" dirty="0"/>
          </a:p>
        </p:txBody>
      </p:sp>
      <p:grpSp>
        <p:nvGrpSpPr>
          <p:cNvPr id="4" name="Group 3">
            <a:extLst>
              <a:ext uri="{FF2B5EF4-FFF2-40B4-BE49-F238E27FC236}">
                <a16:creationId xmlns:a16="http://schemas.microsoft.com/office/drawing/2014/main" id="{C55FBE26-8BEA-4C8C-A614-2258012004A1}"/>
              </a:ext>
            </a:extLst>
          </p:cNvPr>
          <p:cNvGrpSpPr/>
          <p:nvPr/>
        </p:nvGrpSpPr>
        <p:grpSpPr>
          <a:xfrm>
            <a:off x="6866792" y="5213836"/>
            <a:ext cx="2277208" cy="1564640"/>
            <a:chOff x="249" y="0"/>
            <a:chExt cx="3269752" cy="2212340"/>
          </a:xfrm>
        </p:grpSpPr>
        <p:pic>
          <p:nvPicPr>
            <p:cNvPr id="5" name="Picture 4">
              <a:extLst>
                <a:ext uri="{FF2B5EF4-FFF2-40B4-BE49-F238E27FC236}">
                  <a16:creationId xmlns:a16="http://schemas.microsoft.com/office/drawing/2014/main" id="{00DC09A5-57E6-4314-AC3D-C4A5A3A735F4}"/>
                </a:ext>
              </a:extLst>
            </p:cNvPr>
            <p:cNvPicPr>
              <a:picLocks noChangeAspect="1"/>
            </p:cNvPicPr>
            <p:nvPr userDrawn="1"/>
          </p:nvPicPr>
          <p:blipFill>
            <a:blip r:embed="rId2"/>
            <a:stretch>
              <a:fillRect/>
            </a:stretch>
          </p:blipFill>
          <p:spPr>
            <a:xfrm>
              <a:off x="249" y="0"/>
              <a:ext cx="3269752" cy="2212340"/>
            </a:xfrm>
            <a:prstGeom prst="rect">
              <a:avLst/>
            </a:prstGeom>
          </p:spPr>
        </p:pic>
        <p:sp>
          <p:nvSpPr>
            <p:cNvPr id="6" name="Rectangle: Rounded Corners 5">
              <a:extLst>
                <a:ext uri="{FF2B5EF4-FFF2-40B4-BE49-F238E27FC236}">
                  <a16:creationId xmlns:a16="http://schemas.microsoft.com/office/drawing/2014/main" id="{AE8B59B8-A106-4BD4-97B1-00D1C5D3DDD3}"/>
                </a:ext>
              </a:extLst>
            </p:cNvPr>
            <p:cNvSpPr/>
            <p:nvPr userDrawn="1"/>
          </p:nvSpPr>
          <p:spPr>
            <a:xfrm>
              <a:off x="167896" y="1666873"/>
              <a:ext cx="2983688" cy="281441"/>
            </a:xfrm>
            <a:prstGeom prst="roundRect">
              <a:avLst>
                <a:gd name="adj" fmla="val 50000"/>
              </a:avLst>
            </a:prstGeom>
            <a:solidFill>
              <a:srgbClr val="BF1E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 rIns="182880" bIns="0" numCol="1" spcCol="0" rtlCol="0" fromWordArt="0" anchor="t" anchorCtr="0" forceAA="0" upright="1" compatLnSpc="1">
              <a:prstTxWarp prst="textNoShape">
                <a:avLst/>
              </a:prstTxWarp>
              <a:spAutoFit/>
            </a:bodyPr>
            <a:lstStyle/>
            <a:p>
              <a:pPr marL="0" marR="0" algn="ctr">
                <a:lnSpc>
                  <a:spcPct val="75000"/>
                </a:lnSpc>
                <a:spcBef>
                  <a:spcPts val="0"/>
                </a:spcBef>
                <a:spcAft>
                  <a:spcPts val="0"/>
                </a:spcAft>
              </a:pPr>
              <a:r>
                <a:rPr lang="en-US" sz="1400" kern="1200" spc="40" dirty="0">
                  <a:solidFill>
                    <a:srgbClr val="FFFFFF"/>
                  </a:solidFill>
                  <a:effectLst/>
                  <a:latin typeface="Segoe UI Semilight" panose="020B0402040204020203" pitchFamily="34" charset="0"/>
                  <a:ea typeface="Segoe UI Historic" panose="020B0502040204020203" pitchFamily="34" charset="0"/>
                </a:rPr>
                <a:t>Out of School Youth</a:t>
              </a:r>
              <a:endParaRPr lang="en-US" sz="1200" dirty="0">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925287B4-8100-4B4D-A841-D4405A6BB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0" y="6250675"/>
            <a:ext cx="1554873" cy="527801"/>
          </a:xfrm>
          <a:prstGeom prst="rect">
            <a:avLst/>
          </a:prstGeom>
        </p:spPr>
      </p:pic>
    </p:spTree>
    <p:extLst>
      <p:ext uri="{BB962C8B-B14F-4D97-AF65-F5344CB8AC3E}">
        <p14:creationId xmlns:p14="http://schemas.microsoft.com/office/powerpoint/2010/main" val="84932362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Our Journey Together: Out-of-School Youth Cohort Challenge Review  &amp;quot;&quot;/&gt;&lt;property id=&quot;20307&quot; value=&quot;461&quot;/&gt;&lt;/object&gt;&lt;object type=&quot;3&quot; unique_id=&quot;10004&quot;&gt;&lt;property id=&quot;20148&quot; value=&quot;5&quot;/&gt;&lt;property id=&quot;20300&quot; value=&quot;Slide 2&quot;/&gt;&lt;property id=&quot;20307&quot; value=&quot;602&quot;/&gt;&lt;/object&gt;&lt;object type=&quot;3&quot; unique_id=&quot;10005&quot;&gt;&lt;property id=&quot;20148&quot; value=&quot;5&quot;/&gt;&lt;property id=&quot;20300&quot; value=&quot;Slide 3 - &amp;quot;Welcome&amp;quot;&quot;/&gt;&lt;property id=&quot;20307&quot; value=&quot;603&quot;/&gt;&lt;/object&gt;&lt;object type=&quot;3&quot; unique_id=&quot;10006&quot;&gt;&lt;property id=&quot;20148&quot; value=&quot;5&quot;/&gt;&lt;property id=&quot;20300&quot; value=&quot;Slide 4 - &amp;quot;Session Objectives&amp;quot;&quot;/&gt;&lt;property id=&quot;20307&quot; value=&quot;462&quot;/&gt;&lt;/object&gt;&lt;object type=&quot;3&quot; unique_id=&quot;10007&quot;&gt;&lt;property id=&quot;20148&quot; value=&quot;5&quot;/&gt;&lt;property id=&quot;20300&quot; value=&quot;Slide 5 - &amp;quot;What are we experiencing?&amp;quot;&quot;/&gt;&lt;property id=&quot;20307&quot; value=&quot;591&quot;/&gt;&lt;/object&gt;&lt;object type=&quot;3&quot; unique_id=&quot;10008&quot;&gt;&lt;property id=&quot;20148&quot; value=&quot;5&quot;/&gt;&lt;property id=&quot;20300&quot; value=&quot;Slide 6 - &amp;quot;OSY Cohort Overview&amp;quot;&quot;/&gt;&lt;property id=&quot;20307&quot; value=&quot;606&quot;/&gt;&lt;/object&gt;&lt;object type=&quot;3&quot; unique_id=&quot;10009&quot;&gt;&lt;property id=&quot;20148&quot; value=&quot;5&quot;/&gt;&lt;property id=&quot;20300&quot; value=&quot;Slide 7 - &amp;quot;Cohort Initiative - Purpose&amp;quot;&quot;/&gt;&lt;property id=&quot;20307&quot; value=&quot;607&quot;/&gt;&lt;/object&gt;&lt;object type=&quot;3&quot; unique_id=&quot;10010&quot;&gt;&lt;property id=&quot;20148&quot; value=&quot;5&quot;/&gt;&lt;property id=&quot;20300&quot; value=&quot;Slide 8 - &amp;quot;Cohorts - The Approach&amp;quot;&quot;/&gt;&lt;property id=&quot;20307&quot; value=&quot;608&quot;/&gt;&lt;/object&gt;&lt;object type=&quot;3&quot; unique_id=&quot;10011&quot;&gt;&lt;property id=&quot;20148&quot; value=&quot;5&quot;/&gt;&lt;property id=&quot;20300&quot; value=&quot;Slide 9 - &amp;quot;Our Focus&amp;quot;&quot;/&gt;&lt;property id=&quot;20307&quot; value=&quot;609&quot;/&gt;&lt;/object&gt;&lt;object type=&quot;3&quot; unique_id=&quot;10012&quot;&gt;&lt;property id=&quot;20148&quot; value=&quot;5&quot;/&gt;&lt;property id=&quot;20300&quot; value=&quot;Slide 10 - &amp;quot;Our Focus&amp;quot;&quot;/&gt;&lt;property id=&quot;20307&quot; value=&quot;610&quot;/&gt;&lt;/object&gt;&lt;object type=&quot;3&quot; unique_id=&quot;10013&quot;&gt;&lt;property id=&quot;20148&quot; value=&quot;5&quot;/&gt;&lt;property id=&quot;20300&quot; value=&quot;Slide 11 - &amp;quot;What Happened?&amp;quot;&quot;/&gt;&lt;property id=&quot;20307&quot; value=&quot;611&quot;/&gt;&lt;/object&gt;&lt;object type=&quot;3&quot; unique_id=&quot;10014&quot;&gt;&lt;property id=&quot;20148&quot; value=&quot;5&quot;/&gt;&lt;property id=&quot;20300&quot; value=&quot;Slide 12 - &amp;quot;The Teams&amp;quot;&quot;/&gt;&lt;property id=&quot;20307&quot; value=&quot;592&quot;/&gt;&lt;/object&gt;&lt;object type=&quot;3&quot; unique_id=&quot;10015&quot;&gt;&lt;property id=&quot;20148&quot; value=&quot;5&quot;/&gt;&lt;property id=&quot;20300&quot; value=&quot;Slide 13 - &amp;quot;Cohort Components&amp;quot;&quot;/&gt;&lt;property id=&quot;20307&quot; value=&quot;612&quot;/&gt;&lt;/object&gt;&lt;object type=&quot;3&quot; unique_id=&quot;10016&quot;&gt;&lt;property id=&quot;20148&quot; value=&quot;5&quot;/&gt;&lt;property id=&quot;20300&quot; value=&quot;Slide 14 - &amp;quot;Common Challenges&amp;quot;&quot;/&gt;&lt;property id=&quot;20307&quot; value=&quot;654&quot;/&gt;&lt;/object&gt;&lt;object type=&quot;3&quot; unique_id=&quot;10017&quot;&gt;&lt;property id=&quot;20148&quot; value=&quot;5&quot;/&gt;&lt;property id=&quot;20300&quot; value=&quot;Slide 15 - &amp;quot;Common Engagement Challenges&amp;quot;&quot;/&gt;&lt;property id=&quot;20307&quot; value=&quot;613&quot;/&gt;&lt;/object&gt;&lt;object type=&quot;3&quot; unique_id=&quot;10018&quot;&gt;&lt;property id=&quot;20148&quot; value=&quot;5&quot;/&gt;&lt;property id=&quot;20300&quot; value=&quot;Slide 16 - &amp;quot;Common Engagement Challenges&amp;quot;&quot;/&gt;&lt;property id=&quot;20307&quot; value=&quot;614&quot;/&gt;&lt;/object&gt;&lt;object type=&quot;3&quot; unique_id=&quot;10019&quot;&gt;&lt;property id=&quot;20148&quot; value=&quot;5&quot;/&gt;&lt;property id=&quot;20300&quot; value=&quot;Slide 17 - &amp;quot;Challenge Teams&amp;quot;&quot;/&gt;&lt;property id=&quot;20307&quot; value=&quot;615&quot;/&gt;&lt;/object&gt;&lt;object type=&quot;3&quot; unique_id=&quot;10020&quot;&gt;&lt;property id=&quot;20148&quot; value=&quot;5&quot;/&gt;&lt;property id=&quot;20300&quot; value=&quot;Slide 18 - &amp;quot;Challenge Teams&amp;quot;&quot;/&gt;&lt;property id=&quot;20307&quot; value=&quot;564&quot;/&gt;&lt;/object&gt;&lt;object type=&quot;3&quot; unique_id=&quot;10021&quot;&gt;&lt;property id=&quot;20148&quot; value=&quot;5&quot;/&gt;&lt;property id=&quot;20300&quot; value=&quot;Slide 19 - &amp;quot;Key Learnings of the Cohort&amp;quot;&quot;/&gt;&lt;property id=&quot;20307&quot; value=&quot;616&quot;/&gt;&lt;/object&gt;&lt;object type=&quot;3&quot; unique_id=&quot;10022&quot;&gt;&lt;property id=&quot;20148&quot; value=&quot;5&quot;/&gt;&lt;property id=&quot;20300&quot; value=&quot;Slide 20 - &amp;quot;Key Learnings&amp;quot;&quot;/&gt;&lt;property id=&quot;20307&quot; value=&quot;617&quot;/&gt;&lt;/object&gt;&lt;object type=&quot;3&quot; unique_id=&quot;10023&quot;&gt;&lt;property id=&quot;20148&quot; value=&quot;5&quot;/&gt;&lt;property id=&quot;20300&quot; value=&quot;Slide 21 - &amp;quot;Key Learnings&amp;quot;&quot;/&gt;&lt;property id=&quot;20307&quot; value=&quot;620&quot;/&gt;&lt;/object&gt;&lt;object type=&quot;3&quot; unique_id=&quot;10024&quot;&gt;&lt;property id=&quot;20148&quot; value=&quot;5&quot;/&gt;&lt;property id=&quot;20300&quot; value=&quot;Slide 22 - &amp;quot;Key Learnings&amp;quot;&quot;/&gt;&lt;property id=&quot;20307&quot; value=&quot;618&quot;/&gt;&lt;/object&gt;&lt;object type=&quot;3&quot; unique_id=&quot;10025&quot;&gt;&lt;property id=&quot;20148&quot; value=&quot;5&quot;/&gt;&lt;property id=&quot;20300&quot; value=&quot;Slide 23 - &amp;quot;Key Learnings&amp;quot;&quot;/&gt;&lt;property id=&quot;20307&quot; value=&quot;619&quot;/&gt;&lt;/object&gt;&lt;object type=&quot;3&quot; unique_id=&quot;10026&quot;&gt;&lt;property id=&quot;20148&quot; value=&quot;5&quot;/&gt;&lt;property id=&quot;20300&quot; value=&quot;Slide 24 - &amp;quot;Lessons from the Cohort Team&amp;quot;&quot;/&gt;&lt;property id=&quot;20307&quot; value=&quot;621&quot;/&gt;&lt;/object&gt;&lt;object type=&quot;3&quot; unique_id=&quot;10027&quot;&gt;&lt;property id=&quot;20148&quot; value=&quot;5&quot;/&gt;&lt;property id=&quot;20300&quot; value=&quot;Slide 25 - &amp;quot;About the OC&amp;quot;&quot;/&gt;&lt;property id=&quot;20307&quot; value=&quot;625&quot;/&gt;&lt;/object&gt;&lt;object type=&quot;3&quot; unique_id=&quot;10028&quot;&gt;&lt;property id=&quot;20148&quot; value=&quot;5&quot;/&gt;&lt;property id=&quot;20300&quot; value=&quot;Slide 26&quot;/&gt;&lt;property id=&quot;20307&quot; value=&quot;626&quot;/&gt;&lt;/object&gt;&lt;object type=&quot;3&quot; unique_id=&quot;10029&quot;&gt;&lt;property id=&quot;20148&quot; value=&quot;5&quot;/&gt;&lt;property id=&quot;20300&quot; value=&quot;Slide 27 - &amp;quot;What are you experiencing in your community working with youth?&amp;quot;&quot;/&gt;&lt;property id=&quot;20307&quot; value=&quot;627&quot;/&gt;&lt;/object&gt;&lt;object type=&quot;3&quot; unique_id=&quot;10030&quot;&gt;&lt;property id=&quot;20148&quot; value=&quot;5&quot;/&gt;&lt;property id=&quot;20300&quot; value=&quot;Slide 28 - &amp;quot;What are your goals?&amp;quot;&quot;/&gt;&lt;property id=&quot;20307&quot; value=&quot;628&quot;/&gt;&lt;/object&gt;&lt;object type=&quot;3&quot; unique_id=&quot;10031&quot;&gt;&lt;property id=&quot;20148&quot; value=&quot;5&quot;/&gt;&lt;property id=&quot;20300&quot; value=&quot;Slide 29 - &amp;quot;What are your goals?&amp;quot;&quot;/&gt;&lt;property id=&quot;20307&quot; value=&quot;629&quot;/&gt;&lt;/object&gt;&lt;object type=&quot;3&quot; unique_id=&quot;10032&quot;&gt;&lt;property id=&quot;20148&quot; value=&quot;5&quot;/&gt;&lt;property id=&quot;20300&quot; value=&quot;Slide 30&quot;/&gt;&lt;property id=&quot;20307&quot; value=&quot;630&quot;/&gt;&lt;/object&gt;&lt;object type=&quot;3&quot; unique_id=&quot;10033&quot;&gt;&lt;property id=&quot;20148&quot; value=&quot;5&quot;/&gt;&lt;property id=&quot;20300&quot; value=&quot;Slide 31 - &amp;quot;Goal: Human-Centered Design&amp;quot;&quot;/&gt;&lt;property id=&quot;20307&quot; value=&quot;657&quot;/&gt;&lt;/object&gt;&lt;object type=&quot;3&quot; unique_id=&quot;10034&quot;&gt;&lt;property id=&quot;20148&quot; value=&quot;5&quot;/&gt;&lt;property id=&quot;20300&quot; value=&quot;Slide 32 - &amp;quot;Goal: Human-Centered Design&amp;quot;&quot;/&gt;&lt;property id=&quot;20307&quot; value=&quot;634&quot;/&gt;&lt;/object&gt;&lt;object type=&quot;3&quot; unique_id=&quot;10035&quot;&gt;&lt;property id=&quot;20148&quot; value=&quot;5&quot;/&gt;&lt;property id=&quot;20300&quot; value=&quot;Slide 33 - &amp;quot;Goal: Human-Centered Design&amp;quot;&quot;/&gt;&lt;property id=&quot;20307&quot; value=&quot;633&quot;/&gt;&lt;/object&gt;&lt;object type=&quot;3&quot; unique_id=&quot;10036&quot;&gt;&lt;property id=&quot;20148&quot; value=&quot;5&quot;/&gt;&lt;property id=&quot;20300&quot; value=&quot;Slide 34 - &amp;quot;Goal: Human-Centered Design&amp;quot;&quot;/&gt;&lt;property id=&quot;20307&quot; value=&quot;632&quot;/&gt;&lt;/object&gt;&lt;object type=&quot;3&quot; unique_id=&quot;10037&quot;&gt;&lt;property id=&quot;20148&quot; value=&quot;5&quot;/&gt;&lt;property id=&quot;20300&quot; value=&quot;Slide 35 - &amp;quot;Goal: Human-Centered Design&amp;quot;&quot;/&gt;&lt;property id=&quot;20307&quot; value=&quot;631&quot;/&gt;&lt;/object&gt;&lt;object type=&quot;3&quot; unique_id=&quot;10038&quot;&gt;&lt;property id=&quot;20148&quot; value=&quot;5&quot;/&gt;&lt;property id=&quot;20300&quot; value=&quot;Slide 36 - &amp;quot;Goal: Partnerships and Outreach&amp;quot;&quot;/&gt;&lt;property id=&quot;20307&quot; value=&quot;635&quot;/&gt;&lt;/object&gt;&lt;object type=&quot;3&quot; unique_id=&quot;10039&quot;&gt;&lt;property id=&quot;20148&quot; value=&quot;5&quot;/&gt;&lt;property id=&quot;20300&quot; value=&quot;Slide 37&quot;/&gt;&lt;property id=&quot;20307&quot; value=&quot;636&quot;/&gt;&lt;/object&gt;&lt;object type=&quot;3&quot; unique_id=&quot;10040&quot;&gt;&lt;property id=&quot;20148&quot; value=&quot;5&quot;/&gt;&lt;property id=&quot;20300&quot; value=&quot;Slide 38 - &amp;quot;Goal: Partnerships and Outreach&amp;quot;&quot;/&gt;&lt;property id=&quot;20307&quot; value=&quot;637&quot;/&gt;&lt;/object&gt;&lt;object type=&quot;3&quot; unique_id=&quot;10041&quot;&gt;&lt;property id=&quot;20148&quot; value=&quot;5&quot;/&gt;&lt;property id=&quot;20300&quot; value=&quot;Slide 39 - &amp;quot;Goal: Partnerships and Outreach&amp;quot;&quot;/&gt;&lt;property id=&quot;20307&quot; value=&quot;638&quot;/&gt;&lt;/object&gt;&lt;object type=&quot;3&quot; unique_id=&quot;10042&quot;&gt;&lt;property id=&quot;20148&quot; value=&quot;5&quot;/&gt;&lt;property id=&quot;20300&quot; value=&quot;Slide 40 - &amp;quot;Goal: Partnerships and Outreach&amp;quot;&quot;/&gt;&lt;property id=&quot;20307&quot; value=&quot;656&quot;/&gt;&lt;/object&gt;&lt;object type=&quot;3&quot; unique_id=&quot;10043&quot;&gt;&lt;property id=&quot;20148&quot; value=&quot;5&quot;/&gt;&lt;property id=&quot;20300&quot; value=&quot;Slide 41 - &amp;quot;Goal: Partnerships and Outreach&amp;quot;&quot;/&gt;&lt;property id=&quot;20307&quot; value=&quot;639&quot;/&gt;&lt;/object&gt;&lt;object type=&quot;3&quot; unique_id=&quot;10044&quot;&gt;&lt;property id=&quot;20148&quot; value=&quot;5&quot;/&gt;&lt;property id=&quot;20300&quot; value=&quot;Slide 42 - &amp;quot;Outcomes of the Cohort&amp;quot;&quot;/&gt;&lt;property id=&quot;20307&quot; value=&quot;642&quot;/&gt;&lt;/object&gt;&lt;object type=&quot;3&quot; unique_id=&quot;10045&quot;&gt;&lt;property id=&quot;20148&quot; value=&quot;5&quot;/&gt;&lt;property id=&quot;20300&quot; value=&quot;Slide 43 - &amp;quot;Recruitment, Marketing and Outreach Strategies Tip Sheet&amp;quot;&quot;/&gt;&lt;property id=&quot;20307&quot; value=&quot;622&quot;/&gt;&lt;/object&gt;&lt;object type=&quot;3&quot; unique_id=&quot;10046&quot;&gt;&lt;property id=&quot;20148&quot; value=&quot;5&quot;/&gt;&lt;property id=&quot;20300&quot; value=&quot;Slide 44 - &amp;quot;Empowering Youth as Active Participants Tip Sheet&amp;quot;&quot;/&gt;&lt;property id=&quot;20307&quot; value=&quot;643&quot;/&gt;&lt;/object&gt;&lt;object type=&quot;3&quot; unique_id=&quot;10047&quot;&gt;&lt;property id=&quot;20148&quot; value=&quot;5&quot;/&gt;&lt;property id=&quot;20300&quot; value=&quot;Slide 45 - &amp;quot;Using Technology in Innovative Ways Through Programming Resource Guide&amp;quot;&quot;/&gt;&lt;property id=&quot;20307&quot; value=&quot;644&quot;/&gt;&lt;/object&gt;&lt;object type=&quot;3&quot; unique_id=&quot;10048&quot;&gt;&lt;property id=&quot;20148&quot; value=&quot;5&quot;/&gt;&lt;property id=&quot;20300&quot; value=&quot;Slide 46 - &amp;quot;Lessons from the Challenge Team Experience&amp;quot;&quot;/&gt;&lt;property id=&quot;20307&quot; value=&quot;645&quot;/&gt;&lt;/object&gt;&lt;object type=&quot;3&quot; unique_id=&quot;10049&quot;&gt;&lt;property id=&quot;20148&quot; value=&quot;5&quot;/&gt;&lt;property id=&quot;20300&quot; value=&quot;Slide 47 - &amp;quot;Empowering Youth as Active Participants Story Board for Human Centered Program Design&amp;quot;&quot;/&gt;&lt;property id=&quot;20307&quot; value=&quot;646&quot;/&gt;&lt;/object&gt;&lt;object type=&quot;3&quot; unique_id=&quot;10050&quot;&gt;&lt;property id=&quot;20148&quot; value=&quot;5&quot;/&gt;&lt;property id=&quot;20300&quot; value=&quot;Slide 48 - &amp;quot;&amp;#x0D;Observation&amp;quot;&quot;/&gt;&lt;property id=&quot;20307&quot; value=&quot;257&quot;/&gt;&lt;/object&gt;&lt;object type=&quot;3&quot; unique_id=&quot;10051&quot;&gt;&lt;property id=&quot;20148&quot; value=&quot;5&quot;/&gt;&lt;property id=&quot;20300&quot; value=&quot;Slide 49 - &amp;quot;&amp;#x0D;Ideation&amp;quot;&quot;/&gt;&lt;property id=&quot;20307&quot; value=&quot;258&quot;/&gt;&lt;/object&gt;&lt;object type=&quot;3&quot; unique_id=&quot;10052&quot;&gt;&lt;property id=&quot;20148&quot; value=&quot;5&quot;/&gt;&lt;property id=&quot;20300&quot; value=&quot;Slide 50 - &amp;quot;&amp;#x0D;Rapid Prototyping&amp;quot;&quot;/&gt;&lt;property id=&quot;20307&quot; value=&quot;259&quot;/&gt;&lt;/object&gt;&lt;object type=&quot;3&quot; unique_id=&quot;10053&quot;&gt;&lt;property id=&quot;20148&quot; value=&quot;5&quot;/&gt;&lt;property id=&quot;20300&quot; value=&quot;Slide 51 - &amp;quot;&amp;#x0D;User Feedback&amp;quot;&quot;/&gt;&lt;property id=&quot;20307&quot; value=&quot;260&quot;/&gt;&lt;/object&gt;&lt;object type=&quot;3&quot; unique_id=&quot;10054&quot;&gt;&lt;property id=&quot;20148&quot; value=&quot;5&quot;/&gt;&lt;property id=&quot;20300&quot; value=&quot;Slide 52 - &amp;quot;&amp;#x0D;Iteration&amp;quot;&quot;/&gt;&lt;property id=&quot;20307&quot; value=&quot;261&quot;/&gt;&lt;/object&gt;&lt;object type=&quot;3&quot; unique_id=&quot;10055&quot;&gt;&lt;property id=&quot;20148&quot; value=&quot;5&quot;/&gt;&lt;property id=&quot;20300&quot; value=&quot;Slide 53 - &amp;quot;&amp;#x0D;Implementation&amp;quot;&quot;/&gt;&lt;property id=&quot;20307&quot; value=&quot;262&quot;/&gt;&lt;/object&gt;&lt;object type=&quot;3&quot; unique_id=&quot;10056&quot;&gt;&lt;property id=&quot;20148&quot; value=&quot;5&quot;/&gt;&lt;property id=&quot;20300&quot; value=&quot;Slide 54&quot;/&gt;&lt;property id=&quot;20307&quot; value=&quot;653&quot;/&gt;&lt;/object&gt;&lt;object type=&quot;3&quot; unique_id=&quot;10057&quot;&gt;&lt;property id=&quot;20148&quot; value=&quot;5&quot;/&gt;&lt;property id=&quot;20300&quot; value=&quot;Slide 55&quot;/&gt;&lt;property id=&quot;20307&quot; value=&quot;490&quot;/&gt;&lt;/object&gt;&lt;/object&gt;&lt;object type=&quot;8&quot; unique_id=&quot;10114&quot;&gt;&lt;/object&gt;&lt;/object&gt;&lt;/database&gt;"/>
  <p:tag name="SECTOMILLISECCONVERTED" val="1"/>
</p:tagLst>
</file>

<file path=ppt/theme/theme1.xml><?xml version="1.0" encoding="utf-8"?>
<a:theme xmlns:a="http://schemas.openxmlformats.org/drawingml/2006/main" name="Office Theme">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T-Powerpoin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342152BD1A8448A58D2FFFF083407B" ma:contentTypeVersion="7" ma:contentTypeDescription="Create a new document." ma:contentTypeScope="" ma:versionID="a4634f3019735507d9cdd3ebcbd41b44">
  <xsd:schema xmlns:xsd="http://www.w3.org/2001/XMLSchema" xmlns:xs="http://www.w3.org/2001/XMLSchema" xmlns:p="http://schemas.microsoft.com/office/2006/metadata/properties" xmlns:ns2="dce597a7-98d1-47ca-9c15-dce51e9f7d93" xmlns:ns3="http://schemas.microsoft.com/sharepoint/v4" xmlns:ns4="aa58c578-2d09-42b7-a9f1-6d34693d8903" targetNamespace="http://schemas.microsoft.com/office/2006/metadata/properties" ma:root="true" ma:fieldsID="13b37f3802e5524688055e2625b57da6" ns2:_="" ns3:_="" ns4:_="">
    <xsd:import namespace="dce597a7-98d1-47ca-9c15-dce51e9f7d93"/>
    <xsd:import namespace="http://schemas.microsoft.com/sharepoint/v4"/>
    <xsd:import namespace="aa58c578-2d09-42b7-a9f1-6d34693d890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597a7-98d1-47ca-9c15-dce51e9f7d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58c578-2d09-42b7-a9f1-6d34693d890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A0D402FA-0050-4984-8487-3739996F12BD}">
  <ds:schemaRefs>
    <ds:schemaRef ds:uri="http://schemas.microsoft.com/sharepoint/v3/contenttype/forms"/>
  </ds:schemaRefs>
</ds:datastoreItem>
</file>

<file path=customXml/itemProps2.xml><?xml version="1.0" encoding="utf-8"?>
<ds:datastoreItem xmlns:ds="http://schemas.openxmlformats.org/officeDocument/2006/customXml" ds:itemID="{B07FBA47-6CC6-4A41-BDD4-3FF6D06EA7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597a7-98d1-47ca-9c15-dce51e9f7d93"/>
    <ds:schemaRef ds:uri="http://schemas.microsoft.com/sharepoint/v4"/>
    <ds:schemaRef ds:uri="aa58c578-2d09-42b7-a9f1-6d34693d8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5A9350-F8E7-4B3C-B2CC-DE392B66AFC7}">
  <ds:schemaRefs>
    <ds:schemaRef ds:uri="http://purl.org/dc/elements/1.1/"/>
    <ds:schemaRef ds:uri="http://schemas.microsoft.com/office/2006/metadata/properties"/>
    <ds:schemaRef ds:uri="aa58c578-2d09-42b7-a9f1-6d34693d8903"/>
    <ds:schemaRef ds:uri="http://schemas.microsoft.com/office/2006/documentManagement/types"/>
    <ds:schemaRef ds:uri="http://purl.org/dc/terms/"/>
    <ds:schemaRef ds:uri="http://schemas.openxmlformats.org/package/2006/metadata/core-properties"/>
    <ds:schemaRef ds:uri="http://purl.org/dc/dcmitype/"/>
    <ds:schemaRef ds:uri="dce597a7-98d1-47ca-9c15-dce51e9f7d93"/>
    <ds:schemaRef ds:uri="http://schemas.microsoft.com/office/infopath/2007/PartnerControls"/>
    <ds:schemaRef ds:uri="http://schemas.microsoft.com/sharepoint/v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42556</TotalTime>
  <Words>2124</Words>
  <Application>Microsoft Office PowerPoint</Application>
  <PresentationFormat>On-screen Show (4:3)</PresentationFormat>
  <Paragraphs>285</Paragraphs>
  <Slides>55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ＭＳ Ｐゴシック</vt:lpstr>
      <vt:lpstr>Arial</vt:lpstr>
      <vt:lpstr>Calibri</vt:lpstr>
      <vt:lpstr>Helvetica</vt:lpstr>
      <vt:lpstr>Open Sans Extrabold</vt:lpstr>
      <vt:lpstr>Segoe UI Historic</vt:lpstr>
      <vt:lpstr>Segoe UI Semilight</vt:lpstr>
      <vt:lpstr>Signika</vt:lpstr>
      <vt:lpstr>Times New Roman</vt:lpstr>
      <vt:lpstr>Wingdings</vt:lpstr>
      <vt:lpstr>Office Theme</vt:lpstr>
      <vt:lpstr>SBT-Powerpoint-Template</vt:lpstr>
      <vt:lpstr>Our Journey Together: Out-of-School Youth Cohort Challenge Review  </vt:lpstr>
      <vt:lpstr>PowerPoint Presentation</vt:lpstr>
      <vt:lpstr>Welcome</vt:lpstr>
      <vt:lpstr>Session Objectives</vt:lpstr>
      <vt:lpstr>What are we experiencing?</vt:lpstr>
      <vt:lpstr>OSY Cohort Overview</vt:lpstr>
      <vt:lpstr>Cohort Initiative - Purpose</vt:lpstr>
      <vt:lpstr>Cohorts - The Approach</vt:lpstr>
      <vt:lpstr>Our Focus</vt:lpstr>
      <vt:lpstr>Our Focus</vt:lpstr>
      <vt:lpstr>What Happened?</vt:lpstr>
      <vt:lpstr>The Teams</vt:lpstr>
      <vt:lpstr>Cohort Components</vt:lpstr>
      <vt:lpstr>Common Challenges</vt:lpstr>
      <vt:lpstr>Common Engagement Challenges</vt:lpstr>
      <vt:lpstr>Common Engagement Challenges</vt:lpstr>
      <vt:lpstr>Challenge Teams</vt:lpstr>
      <vt:lpstr>Challenge Teams</vt:lpstr>
      <vt:lpstr>Key Learnings of the Cohort</vt:lpstr>
      <vt:lpstr>Key Learnings</vt:lpstr>
      <vt:lpstr>Key Learnings</vt:lpstr>
      <vt:lpstr>Key Learnings</vt:lpstr>
      <vt:lpstr>Key Learnings</vt:lpstr>
      <vt:lpstr>Lessons from the Cohort Team</vt:lpstr>
      <vt:lpstr>About the OC</vt:lpstr>
      <vt:lpstr>PowerPoint Presentation</vt:lpstr>
      <vt:lpstr>What are you experiencing in your community working with youth?</vt:lpstr>
      <vt:lpstr>What are your goals?</vt:lpstr>
      <vt:lpstr>What are your goals?</vt:lpstr>
      <vt:lpstr>PowerPoint Presentation</vt:lpstr>
      <vt:lpstr>Goal: Human-Centered Design</vt:lpstr>
      <vt:lpstr>Goal: Human-Centered Design</vt:lpstr>
      <vt:lpstr>Goal: Human-Centered Design</vt:lpstr>
      <vt:lpstr>Goal: Human-Centered Design</vt:lpstr>
      <vt:lpstr>Goal: Human-Centered Design</vt:lpstr>
      <vt:lpstr>Goal: Partnerships and Outreach</vt:lpstr>
      <vt:lpstr>PowerPoint Presentation</vt:lpstr>
      <vt:lpstr>Goal: Partnerships and Outreach</vt:lpstr>
      <vt:lpstr>Goal: Partnerships and Outreach</vt:lpstr>
      <vt:lpstr>Goal: Partnerships and Outreach</vt:lpstr>
      <vt:lpstr>Goal: Partnerships and Outreach</vt:lpstr>
      <vt:lpstr>Outcomes of the Cohort</vt:lpstr>
      <vt:lpstr>Recruitment, Marketing and Outreach Strategies Tip Sheet</vt:lpstr>
      <vt:lpstr>Empowering Youth as Active Participants Tip Sheet</vt:lpstr>
      <vt:lpstr>Using Technology in Innovative Ways Through Programming Resource Guide</vt:lpstr>
      <vt:lpstr>Lessons from the Challenge Team Experience</vt:lpstr>
      <vt:lpstr>Empowering Youth as Active Participants Story Board for Human Centered Program Design</vt:lpstr>
      <vt:lpstr> Observation</vt:lpstr>
      <vt:lpstr> Ideation</vt:lpstr>
      <vt:lpstr> Rapid Prototyping</vt:lpstr>
      <vt:lpstr> User Feedback</vt:lpstr>
      <vt:lpstr> Iteration</vt:lpstr>
      <vt:lpstr> Implementation</vt:lpstr>
      <vt:lpstr>PowerPoint Presentation</vt:lpstr>
      <vt:lpstr>PowerPoint Presentation</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Jennifer Jacobs</cp:lastModifiedBy>
  <cp:revision>597</cp:revision>
  <cp:lastPrinted>2018-06-07T14:38:04Z</cp:lastPrinted>
  <dcterms:created xsi:type="dcterms:W3CDTF">2013-04-14T18:18:29Z</dcterms:created>
  <dcterms:modified xsi:type="dcterms:W3CDTF">2018-06-07T15:11:25Z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0x010100F1342152BD1A8448A58D2FFFF083407B</vt:lpwstr>
  </property>
</Properties>
</file>