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44"/>
  </p:notesMasterIdLst>
  <p:sldIdLst>
    <p:sldId id="287" r:id="rId6"/>
    <p:sldId id="280" r:id="rId7"/>
    <p:sldId id="274" r:id="rId8"/>
    <p:sldId id="289" r:id="rId9"/>
    <p:sldId id="272" r:id="rId10"/>
    <p:sldId id="308" r:id="rId11"/>
    <p:sldId id="309" r:id="rId12"/>
    <p:sldId id="258" r:id="rId13"/>
    <p:sldId id="303" r:id="rId14"/>
    <p:sldId id="304" r:id="rId15"/>
    <p:sldId id="305" r:id="rId16"/>
    <p:sldId id="310" r:id="rId17"/>
    <p:sldId id="296" r:id="rId18"/>
    <p:sldId id="295" r:id="rId19"/>
    <p:sldId id="311" r:id="rId20"/>
    <p:sldId id="312" r:id="rId21"/>
    <p:sldId id="315" r:id="rId22"/>
    <p:sldId id="314" r:id="rId23"/>
    <p:sldId id="316" r:id="rId24"/>
    <p:sldId id="335" r:id="rId25"/>
    <p:sldId id="318" r:id="rId26"/>
    <p:sldId id="319" r:id="rId27"/>
    <p:sldId id="284" r:id="rId28"/>
    <p:sldId id="28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4" r:id="rId40"/>
    <p:sldId id="333" r:id="rId41"/>
    <p:sldId id="275" r:id="rId42"/>
    <p:sldId id="282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93969" autoAdjust="0"/>
  </p:normalViewPr>
  <p:slideViewPr>
    <p:cSldViewPr snapToGrid="0">
      <p:cViewPr varScale="1">
        <p:scale>
          <a:sx n="68" d="100"/>
          <a:sy n="6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4594743232866E-3"/>
          <c:y val="3.4582157541132502E-2"/>
          <c:w val="0.90028916539272397"/>
          <c:h val="0.6320756087045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1598756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3-4E29-B0E7-F21B20649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PY2014</c:v>
                </c:pt>
              </c:strCache>
            </c:strRef>
          </c:tx>
          <c:spPr>
            <a:solidFill>
              <a:srgbClr val="E322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 i="0" baseline="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1535139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3-4E29-B0E7-F21B20649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PY2015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1525878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9-4DF9-9942-F83AA6FE49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PY2016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1,468,826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9-4DF9-9942-F83AA6FE4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1468329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9-4DF9-9942-F83AA6FE4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75"/>
        <c:axId val="216179072"/>
        <c:axId val="216180608"/>
      </c:barChart>
      <c:catAx>
        <c:axId val="21617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180608"/>
        <c:crosses val="autoZero"/>
        <c:auto val="1"/>
        <c:lblAlgn val="ctr"/>
        <c:lblOffset val="100"/>
        <c:noMultiLvlLbl val="0"/>
      </c:catAx>
      <c:valAx>
        <c:axId val="216180608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216179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887510099041317E-2"/>
          <c:y val="0.68206517052803561"/>
          <c:w val="0.84703348085968466"/>
          <c:h val="6.58011300460641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 b="1" i="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 2016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16-18</c:v>
                </c:pt>
                <c:pt idx="1">
                  <c:v>19-24</c:v>
                </c:pt>
                <c:pt idx="2">
                  <c:v>25-44</c:v>
                </c:pt>
                <c:pt idx="3">
                  <c:v>45-59</c:v>
                </c:pt>
                <c:pt idx="4">
                  <c:v>60 and Older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129032</c:v>
                </c:pt>
                <c:pt idx="1">
                  <c:v>291276</c:v>
                </c:pt>
                <c:pt idx="2">
                  <c:v>729749</c:v>
                </c:pt>
                <c:pt idx="3">
                  <c:v>251028</c:v>
                </c:pt>
                <c:pt idx="4">
                  <c:v>67244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7-4CF6-978B-1A102E21D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PY 2014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16-18</c:v>
                </c:pt>
                <c:pt idx="1">
                  <c:v>19-24</c:v>
                </c:pt>
                <c:pt idx="2">
                  <c:v>25-44</c:v>
                </c:pt>
                <c:pt idx="3">
                  <c:v>45-59</c:v>
                </c:pt>
                <c:pt idx="4">
                  <c:v>60 and Older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142853</c:v>
                </c:pt>
                <c:pt idx="1">
                  <c:v>340864</c:v>
                </c:pt>
                <c:pt idx="2">
                  <c:v>744765</c:v>
                </c:pt>
                <c:pt idx="3">
                  <c:v>244534</c:v>
                </c:pt>
                <c:pt idx="4">
                  <c:v>62123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7-4CF6-978B-1A102E21D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75328"/>
        <c:axId val="91076864"/>
      </c:barChart>
      <c:catAx>
        <c:axId val="9107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1076864"/>
        <c:crosses val="autoZero"/>
        <c:auto val="1"/>
        <c:lblAlgn val="ctr"/>
        <c:lblOffset val="100"/>
        <c:noMultiLvlLbl val="0"/>
      </c:catAx>
      <c:valAx>
        <c:axId val="9107686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91075328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0.05508</cdr:x>
      <cdr:y>0.82169</cdr:y>
    </cdr:from>
    <cdr:to>
      <cdr:x>0.89922</cdr:x>
      <cdr:y>0.96001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149" y="3621088"/>
          <a:ext cx="6715126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u="sng" dirty="0"/>
            <a:t>Note</a:t>
          </a:r>
          <a:r>
            <a:rPr lang="en-US" sz="1100" dirty="0"/>
            <a:t>: Th</a:t>
          </a:r>
          <a:r>
            <a:rPr lang="en-US" dirty="0"/>
            <a:t>e program year data above represent unduplicated enrollment for each program year. Under </a:t>
          </a:r>
        </a:p>
        <a:p xmlns:a="http://schemas.openxmlformats.org/drawingml/2006/main">
          <a:r>
            <a:rPr lang="en-US" dirty="0"/>
            <a:t>the new WIOA reporting requirements for the Statewide Performance Report, the total number of AEFLA </a:t>
          </a:r>
        </a:p>
        <a:p xmlns:a="http://schemas.openxmlformats.org/drawingml/2006/main">
          <a:r>
            <a:rPr lang="en-US" dirty="0"/>
            <a:t>participants served in PY2016 is 1,537,160.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0.25639</cdr:x>
      <cdr:y>0.06095</cdr:y>
    </cdr:from>
    <cdr:to>
      <cdr:x>0.33554</cdr:x>
      <cdr:y>0.11537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9599" y="268599"/>
          <a:ext cx="629587" cy="239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0.24509</cdr:x>
      <cdr:y>0.05755</cdr:y>
    </cdr:from>
    <cdr:to>
      <cdr:x>0.36569</cdr:x>
      <cdr:y>0.09837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9658" y="253609"/>
          <a:ext cx="959372" cy="179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62,123</a:t>
          </a:r>
        </a:p>
      </cdr:txBody>
    </cdr:sp>
  </cdr:relSizeAnchor>
  <cdr:relSizeAnchor xmlns:cdr="http://schemas.openxmlformats.org/drawingml/2006/chartDrawing">
    <cdr:from>
      <cdr:x>0.2677</cdr:x>
      <cdr:y>0.10857</cdr:y>
    </cdr:from>
    <cdr:to>
      <cdr:x>0.36003</cdr:x>
      <cdr:y>0.15959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29540" y="478462"/>
          <a:ext cx="734518" cy="224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67,244</a:t>
          </a:r>
        </a:p>
      </cdr:txBody>
    </cdr:sp>
  </cdr:relSizeAnchor>
  <cdr:relSizeAnchor xmlns:cdr="http://schemas.openxmlformats.org/drawingml/2006/chartDrawing">
    <cdr:from>
      <cdr:x>0.39961</cdr:x>
      <cdr:y>0.22762</cdr:y>
    </cdr:from>
    <cdr:to>
      <cdr:x>0.50513</cdr:x>
      <cdr:y>0.27865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8851" y="1003117"/>
          <a:ext cx="839449" cy="22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244,534</a:t>
          </a:r>
        </a:p>
      </cdr:txBody>
    </cdr:sp>
  </cdr:relSizeAnchor>
  <cdr:relSizeAnchor xmlns:cdr="http://schemas.openxmlformats.org/drawingml/2006/chartDrawing">
    <cdr:from>
      <cdr:x>0.39961</cdr:x>
      <cdr:y>0.28545</cdr:y>
    </cdr:from>
    <cdr:to>
      <cdr:x>0.51832</cdr:x>
      <cdr:y>0.35008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78852" y="1257950"/>
          <a:ext cx="944380" cy="284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251,028</a:t>
          </a:r>
        </a:p>
      </cdr:txBody>
    </cdr:sp>
  </cdr:relSizeAnchor>
  <cdr:relSizeAnchor xmlns:cdr="http://schemas.openxmlformats.org/drawingml/2006/chartDrawing">
    <cdr:from>
      <cdr:x>0.74633</cdr:x>
      <cdr:y>0.4045</cdr:y>
    </cdr:from>
    <cdr:to>
      <cdr:x>0.84432</cdr:x>
      <cdr:y>0.46233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37042" y="1782605"/>
          <a:ext cx="779488" cy="25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744,765</a:t>
          </a:r>
        </a:p>
      </cdr:txBody>
    </cdr:sp>
  </cdr:relSizeAnchor>
  <cdr:relSizeAnchor xmlns:cdr="http://schemas.openxmlformats.org/drawingml/2006/chartDrawing">
    <cdr:from>
      <cdr:x>0.73314</cdr:x>
      <cdr:y>0.46913</cdr:y>
    </cdr:from>
    <cdr:to>
      <cdr:x>0.83867</cdr:x>
      <cdr:y>0.51675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2111" y="2067420"/>
          <a:ext cx="839449" cy="20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729,749</a:t>
          </a:r>
        </a:p>
      </cdr:txBody>
    </cdr:sp>
  </cdr:relSizeAnchor>
  <cdr:relSizeAnchor xmlns:cdr="http://schemas.openxmlformats.org/drawingml/2006/chartDrawing">
    <cdr:from>
      <cdr:x>0.45991</cdr:x>
      <cdr:y>0.58478</cdr:y>
    </cdr:from>
    <cdr:to>
      <cdr:x>0.55413</cdr:x>
      <cdr:y>0.63921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58538" y="2577085"/>
          <a:ext cx="749508" cy="239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340,864</a:t>
          </a:r>
        </a:p>
      </cdr:txBody>
    </cdr:sp>
  </cdr:relSizeAnchor>
  <cdr:relSizeAnchor xmlns:cdr="http://schemas.openxmlformats.org/drawingml/2006/chartDrawing">
    <cdr:from>
      <cdr:x>0.42222</cdr:x>
      <cdr:y>0.64601</cdr:y>
    </cdr:from>
    <cdr:to>
      <cdr:x>0.53717</cdr:x>
      <cdr:y>0.69363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58734" y="2846907"/>
          <a:ext cx="914400" cy="20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291,276</a:t>
          </a:r>
        </a:p>
      </cdr:txBody>
    </cdr:sp>
  </cdr:relSizeAnchor>
  <cdr:relSizeAnchor xmlns:cdr="http://schemas.openxmlformats.org/drawingml/2006/chartDrawing">
    <cdr:from>
      <cdr:x>0.33742</cdr:x>
      <cdr:y>0.75314</cdr:y>
    </cdr:from>
    <cdr:to>
      <cdr:x>0.42976</cdr:x>
      <cdr:y>0.79568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47197" y="3501736"/>
          <a:ext cx="779178" cy="19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142,853</a:t>
          </a:r>
        </a:p>
      </cdr:txBody>
    </cdr:sp>
  </cdr:relSizeAnchor>
  <cdr:relSizeAnchor xmlns:cdr="http://schemas.openxmlformats.org/drawingml/2006/chartDrawing">
    <cdr:from>
      <cdr:x>0.31481</cdr:x>
      <cdr:y>0.80355</cdr:y>
    </cdr:from>
    <cdr:to>
      <cdr:x>0.40149</cdr:x>
      <cdr:y>0.87158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56411" y="3736104"/>
          <a:ext cx="731418" cy="316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129,032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DF743F-7D60-416B-A978-BDCB25723D05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13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692EBE-D492-44FC-B43C-F3367403D842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43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A4D949-44BD-4206-BFE6-D20724BFA5A6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669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CF2FB7-20B3-421C-80E6-C433372DC26D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78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4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4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D955-26DB-FC4D-898F-914A7F6EEB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066324-3905-4137-B501-ED3B8EE70357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155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FACBEB-B9B7-4725-B83E-49029B2C4D20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48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73C1-D2CC-49A6-B43A-900CCA74D7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2AAF-FFC0-4CE0-80A5-D3436EBBC798}" type="datetime1">
              <a:rPr lang="en-US" altLang="en-US"/>
              <a:pPr>
                <a:defRPr/>
              </a:pPr>
              <a:t>6/12/2018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66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7999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6/08/19/2016-16049/programs-and-activities-authorized-by-the-adult-education-and-family-literacy-act-title-ii-of-the" TargetMode="External"/><Relationship Id="rId2" Type="http://schemas.openxmlformats.org/officeDocument/2006/relationships/hyperlink" Target="http://ed.gov/aefla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lincs.ed.gov/" TargetMode="External"/><Relationship Id="rId4" Type="http://schemas.openxmlformats.org/officeDocument/2006/relationships/hyperlink" Target="http://www.nrsweb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eta.gov/business/incentives/opptax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ExOffender/index.aspx" TargetMode="External"/><Relationship Id="rId2" Type="http://schemas.openxmlformats.org/officeDocument/2006/relationships/hyperlink" Target="http://www.careeronestop.org/reentry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RE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ekesha.campbell@ed.gov" TargetMode="External"/><Relationship Id="rId2" Type="http://schemas.openxmlformats.org/officeDocument/2006/relationships/hyperlink" Target="mailto:Christopher.coro@ed.gov" TargetMode="Externa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June 12,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" y="1311835"/>
            <a:ext cx="8853055" cy="2678273"/>
          </a:xfrm>
        </p:spPr>
        <p:txBody>
          <a:bodyPr>
            <a:normAutofit/>
          </a:bodyPr>
          <a:lstStyle/>
          <a:p>
            <a:r>
              <a:rPr lang="en-US" sz="3200" dirty="0"/>
              <a:t>Adult Education and Family Literacy Act Program (Title II of WIOA)</a:t>
            </a:r>
            <a:br>
              <a:rPr lang="en-US" sz="3200" dirty="0"/>
            </a:br>
            <a:r>
              <a:rPr lang="en-US" sz="3200" dirty="0"/>
              <a:t>and </a:t>
            </a:r>
            <a:br>
              <a:rPr lang="en-US" sz="3200" dirty="0"/>
            </a:br>
            <a:r>
              <a:rPr lang="en-US" sz="3200" dirty="0"/>
              <a:t>Reentry Employment Opportunities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Education </a:t>
            </a:r>
          </a:p>
          <a:p>
            <a:r>
              <a:rPr lang="en-US" dirty="0"/>
              <a:t>Department of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0327"/>
            <a:ext cx="7955280" cy="699712"/>
          </a:xfrm>
        </p:spPr>
        <p:txBody>
          <a:bodyPr>
            <a:normAutofit/>
          </a:bodyPr>
          <a:lstStyle/>
          <a:p>
            <a:r>
              <a:rPr lang="en-US" dirty="0"/>
              <a:t>AEFLA Program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576"/>
            <a:ext cx="7955280" cy="4722259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program seeks to: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assist students in acquiring the </a:t>
            </a:r>
            <a:r>
              <a:rPr lang="en-US" i="1" dirty="0">
                <a:solidFill>
                  <a:schemeClr val="accent6"/>
                </a:solidFill>
              </a:rPr>
              <a:t>skills and knowledge necessary for employment and economic self-sufficiency</a:t>
            </a:r>
            <a:r>
              <a:rPr lang="en-US" dirty="0"/>
              <a:t>;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assist parents or family members in </a:t>
            </a:r>
            <a:r>
              <a:rPr lang="en-US" i="1" dirty="0">
                <a:solidFill>
                  <a:schemeClr val="accent6"/>
                </a:solidFill>
              </a:rPr>
              <a:t>obtaining the education and skills necessary to become full partners in the educational development of their children </a:t>
            </a:r>
            <a:r>
              <a:rPr lang="en-US" dirty="0"/>
              <a:t>and lead to sustainable improvements in the economic opportunities for their family;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assist adults in </a:t>
            </a:r>
            <a:r>
              <a:rPr lang="en-US" i="1" dirty="0">
                <a:solidFill>
                  <a:schemeClr val="accent6"/>
                </a:solidFill>
              </a:rPr>
              <a:t>attaining a secondary school diploma </a:t>
            </a:r>
            <a:r>
              <a:rPr lang="en-US" dirty="0"/>
              <a:t>and in the </a:t>
            </a:r>
            <a:r>
              <a:rPr lang="en-US" i="1" dirty="0">
                <a:solidFill>
                  <a:schemeClr val="accent6"/>
                </a:solidFill>
              </a:rPr>
              <a:t>transition to postsecondary education and training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assist </a:t>
            </a:r>
            <a:r>
              <a:rPr lang="en-US" i="1" dirty="0">
                <a:solidFill>
                  <a:schemeClr val="accent6"/>
                </a:solidFill>
              </a:rPr>
              <a:t>immigrants and other English language learners </a:t>
            </a:r>
            <a:r>
              <a:rPr lang="en-US" dirty="0"/>
              <a:t>improve their reading, writing, speaking and English comprehension skills and mathematics skills</a:t>
            </a:r>
          </a:p>
        </p:txBody>
      </p:sp>
    </p:spTree>
    <p:extLst>
      <p:ext uri="{BB962C8B-B14F-4D97-AF65-F5344CB8AC3E}">
        <p14:creationId xmlns:p14="http://schemas.microsoft.com/office/powerpoint/2010/main" val="47671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adult education and literacy activities?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Programs, activities,</a:t>
                      </a:r>
                      <a:r>
                        <a:rPr lang="en-US" sz="2400" baseline="0" dirty="0"/>
                        <a:t> and services include: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Adult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Literacy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Workplace</a:t>
                      </a:r>
                      <a:r>
                        <a:rPr lang="en-US" sz="2400" baseline="0" dirty="0"/>
                        <a:t> adult education and literacy activities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Family</a:t>
                      </a:r>
                      <a:r>
                        <a:rPr lang="en-US" sz="2400" baseline="0" dirty="0"/>
                        <a:t> literacy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 language acquisition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Integrated English literacy and civics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Workforce preparation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Integrated education and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training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7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program provides educational opportunities for youth and adults who: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Are over the age of 16,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Are not enrolled or required to be enrolled in school, and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Are basic skills deficient, do not have a high school diploma or equivalent, or is an English language learner.</a:t>
            </a:r>
          </a:p>
        </p:txBody>
      </p:sp>
    </p:spTree>
    <p:extLst>
      <p:ext uri="{BB962C8B-B14F-4D97-AF65-F5344CB8AC3E}">
        <p14:creationId xmlns:p14="http://schemas.microsoft.com/office/powerpoint/2010/main" val="422161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AEFLA Funding Structure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 Appropriations (rounded)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$630,667,000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Adult Education State-Administered</a:t>
                      </a:r>
                      <a:r>
                        <a:rPr lang="en-US" b="1" baseline="0" dirty="0"/>
                        <a:t> Basic Grants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$616,955,000*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National Leadership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$13,712,000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*Includes $542,832,558</a:t>
                      </a:r>
                      <a:r>
                        <a:rPr lang="en-US" baseline="0" dirty="0"/>
                        <a:t> for Basic State Grants and $74,034,600 for the Integrated English Literacy and Civics Education (IELCE) program.  WIOA designates 12% of total AEFLA appropriations to fund the new IELCE program.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7200" y="4250028"/>
            <a:ext cx="822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Of the formula grant (Adult Education State-Administered Basic Grants):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States distribute 82.5% of funds competitively to local adult education providers (including up to 20% to support correctional education)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12.5% of funds used to support State leadership activities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5% of funds used for administrative expenses</a:t>
            </a:r>
          </a:p>
        </p:txBody>
      </p:sp>
    </p:spTree>
    <p:extLst>
      <p:ext uri="{BB962C8B-B14F-4D97-AF65-F5344CB8AC3E}">
        <p14:creationId xmlns:p14="http://schemas.microsoft.com/office/powerpoint/2010/main" val="294697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State-Administered Adult Education Program Eligible Agencies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1546650"/>
            <a:ext cx="6340907" cy="46043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3" y="4044713"/>
            <a:ext cx="309538" cy="1379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27894" y="4393763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Department of Labor                                            </a:t>
            </a:r>
          </a:p>
          <a:p>
            <a:r>
              <a:rPr lang="en-US" sz="1000" dirty="0"/>
              <a:t> 06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127894" y="4027401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Technical and Adult Education Workforce    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7894" y="4765149"/>
            <a:ext cx="27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Community, Technical College or University    17*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5970" y="5118679"/>
            <a:ext cx="2876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State Education Agency                                       29**  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439" y="5613685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*Includes American Samoa, Guam, Northern Marianas College</a:t>
            </a:r>
          </a:p>
          <a:p>
            <a:r>
              <a:rPr lang="en-US" sz="1000" dirty="0"/>
              <a:t>*Includes District of Columbia, Palau, Puerto Rico, Virgin Islands</a:t>
            </a:r>
          </a:p>
        </p:txBody>
      </p:sp>
    </p:spTree>
    <p:extLst>
      <p:ext uri="{BB962C8B-B14F-4D97-AF65-F5344CB8AC3E}">
        <p14:creationId xmlns:p14="http://schemas.microsoft.com/office/powerpoint/2010/main" val="103734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Adult Education Providers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Eligible providers are organizations that have </a:t>
                      </a:r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demonstrated effectiveness </a:t>
                      </a:r>
                      <a:r>
                        <a:rPr lang="en-US" dirty="0"/>
                        <a:t>in providing adult education and literacy activities and </a:t>
                      </a:r>
                      <a:r>
                        <a:rPr lang="en-US" b="1" i="1" dirty="0"/>
                        <a:t>may</a:t>
                      </a:r>
                      <a:r>
                        <a:rPr lang="en-US" dirty="0"/>
                        <a:t> include: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</a:t>
                      </a:r>
                      <a:r>
                        <a:rPr lang="en-US" baseline="0" dirty="0"/>
                        <a:t> educational 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Community</a:t>
                      </a:r>
                      <a:r>
                        <a:rPr lang="en-US" baseline="0" dirty="0"/>
                        <a:t>-based/faith-based orgs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Volunteer literacy orgs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Institution</a:t>
                      </a:r>
                      <a:r>
                        <a:rPr lang="en-US" baseline="0" dirty="0"/>
                        <a:t> of higher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Public/private non-profit</a:t>
                      </a:r>
                      <a:r>
                        <a:rPr lang="en-US" baseline="0" dirty="0"/>
                        <a:t> 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Libraries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</a:t>
                      </a:r>
                      <a:r>
                        <a:rPr lang="en-US" baseline="0" dirty="0"/>
                        <a:t> h</a:t>
                      </a:r>
                      <a:r>
                        <a:rPr lang="en-US" dirty="0"/>
                        <a:t>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Non-profit institution that has the ability to provide</a:t>
                      </a:r>
                      <a:r>
                        <a:rPr lang="en-US" baseline="0" dirty="0"/>
                        <a:t> adult education 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Consortium/coalition or agencies, organizations, institutions, libraries or authorities</a:t>
                      </a:r>
                      <a:r>
                        <a:rPr lang="en-US" baseline="0" dirty="0"/>
                        <a:t> described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Partnership between an employer and entity able to provide adult</a:t>
                      </a:r>
                      <a:r>
                        <a:rPr lang="en-US" baseline="0" dirty="0"/>
                        <a:t> education services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02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AEFLA Instructional Services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6" y="2901776"/>
            <a:ext cx="5082301" cy="33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881860"/>
            <a:ext cx="349146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700" b="1" u="sng" dirty="0"/>
              <a:t>Integrated English literacy and Civics Education (IELCE)</a:t>
            </a:r>
            <a:r>
              <a:rPr lang="en-US" sz="1700" dirty="0"/>
              <a:t> – instruction in literacy, English language acquisition, and the rights and responsibilities of citizenship and civic participation; and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 b="1" u="sng" dirty="0"/>
              <a:t>English Literacy (EL)</a:t>
            </a:r>
            <a:r>
              <a:rPr lang="en-US" sz="1700" dirty="0"/>
              <a:t> – English language   instruction for  adults who lack proficiency in English  or seek to improve their literacy and competency.</a:t>
            </a:r>
          </a:p>
          <a:p>
            <a:pPr marL="285750" indent="-285750">
              <a:buFont typeface="Arial" charset="0"/>
              <a:buChar char="•"/>
            </a:pP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525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Instructional services offered in four areas: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1" y="2267498"/>
            <a:ext cx="886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700" b="1" u="sng" dirty="0"/>
              <a:t>Adult Basic Education (ABE)</a:t>
            </a:r>
            <a:r>
              <a:rPr lang="en-US" sz="1700" dirty="0"/>
              <a:t> – basic skills instruction below the high school level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 b="1" u="sng" dirty="0"/>
              <a:t>Adult Secondary Education (ASE)</a:t>
            </a:r>
            <a:r>
              <a:rPr lang="en-US" sz="1700" u="sng" dirty="0"/>
              <a:t> </a:t>
            </a:r>
            <a:r>
              <a:rPr lang="en-US" sz="1700" dirty="0"/>
              <a:t>– high school level instruction</a:t>
            </a:r>
          </a:p>
        </p:txBody>
      </p:sp>
    </p:spTree>
    <p:extLst>
      <p:ext uri="{BB962C8B-B14F-4D97-AF65-F5344CB8AC3E}">
        <p14:creationId xmlns:p14="http://schemas.microsoft.com/office/powerpoint/2010/main" val="32336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5" y="467588"/>
            <a:ext cx="8229599" cy="720495"/>
          </a:xfrm>
        </p:spPr>
        <p:txBody>
          <a:bodyPr>
            <a:normAutofit/>
          </a:bodyPr>
          <a:lstStyle/>
          <a:p>
            <a:r>
              <a:rPr lang="en-US" dirty="0"/>
              <a:t>New AEFLA Requirements under WIOA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3161"/>
            <a:ext cx="8385464" cy="4944629"/>
          </a:xfrm>
        </p:spPr>
        <p:txBody>
          <a:bodyPr>
            <a:normAutofit fontScale="3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200" b="1" dirty="0"/>
              <a:t>Key changes under WIOA include: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5800" dirty="0"/>
              <a:t>Expands purpose related to immigrants and English language learners and includes transitions to postsecondary education through career pathways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5800" dirty="0"/>
              <a:t>Establishes three new activities: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>
                <a:solidFill>
                  <a:schemeClr val="accent6"/>
                </a:solidFill>
              </a:rPr>
              <a:t>Integrated education and training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>
                <a:solidFill>
                  <a:schemeClr val="accent6"/>
                </a:solidFill>
              </a:rPr>
              <a:t>Workforce preparation activities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>
                <a:solidFill>
                  <a:schemeClr val="accent6"/>
                </a:solidFill>
              </a:rPr>
              <a:t>Integrated English literacy and civics education program</a:t>
            </a:r>
            <a:r>
              <a:rPr lang="en-US" sz="5800" dirty="0"/>
              <a:t>, which includes an IET component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5800" dirty="0"/>
              <a:t>Encourages activities that support alignment of core programs, including: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/>
              <a:t>One-stop partnership requirements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/>
              <a:t>Performance accountability requirements among core programs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5800" dirty="0"/>
              <a:t>Submission of local provider applications to local board for review to ensure consistency with local plan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Stop Partnership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AEFLA State Eligible Agency is the required partner in the one-stop delivery system.</a:t>
            </a:r>
          </a:p>
          <a:p>
            <a:r>
              <a:rPr lang="en-US" dirty="0"/>
              <a:t>The eligible agency may designate its responsibilities to one or more local providers in the area</a:t>
            </a:r>
          </a:p>
          <a:p>
            <a:r>
              <a:rPr lang="en-US" dirty="0"/>
              <a:t>The local provider then assumes the roles and responsibilities of the one stop partner, including contributing to infrastructure costs.</a:t>
            </a:r>
          </a:p>
        </p:txBody>
      </p:sp>
    </p:spTree>
    <p:extLst>
      <p:ext uri="{BB962C8B-B14F-4D97-AF65-F5344CB8AC3E}">
        <p14:creationId xmlns:p14="http://schemas.microsoft.com/office/powerpoint/2010/main" val="302133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1" y="488371"/>
            <a:ext cx="8220249" cy="689322"/>
          </a:xfrm>
        </p:spPr>
        <p:txBody>
          <a:bodyPr>
            <a:normAutofit/>
          </a:bodyPr>
          <a:lstStyle/>
          <a:p>
            <a:r>
              <a:rPr lang="en-US" sz="3100" dirty="0"/>
              <a:t>Performance Accountability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1" y="1330033"/>
            <a:ext cx="8375073" cy="5268192"/>
          </a:xfrm>
        </p:spPr>
        <p:txBody>
          <a:bodyPr>
            <a:normAutofit fontScale="4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/>
              <a:t>AEFLA program subject to the six common performance indicators: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4600" b="1" dirty="0"/>
              <a:t>Measurable Skill Gains </a:t>
            </a:r>
            <a:r>
              <a:rPr lang="en-US" sz="4600" dirty="0"/>
              <a:t>- measured by achieving an educational functioning level gain (ABE, ASE, EL, etc.) or by the attainment of a secondary school diploma or its recognized equivalent.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4600" b="1" dirty="0"/>
              <a:t>Employment indicators </a:t>
            </a:r>
            <a:r>
              <a:rPr lang="en-US" sz="4600" dirty="0"/>
              <a:t>(employment in 2</a:t>
            </a:r>
            <a:r>
              <a:rPr lang="en-US" sz="4600" baseline="30000" dirty="0"/>
              <a:t>nd</a:t>
            </a:r>
            <a:r>
              <a:rPr lang="en-US" sz="4600" dirty="0"/>
              <a:t> and 4</a:t>
            </a:r>
            <a:r>
              <a:rPr lang="en-US" sz="4600" baseline="30000" dirty="0"/>
              <a:t>th</a:t>
            </a:r>
            <a:r>
              <a:rPr lang="en-US" sz="4600" dirty="0"/>
              <a:t> quarter after exit; median earnings; effectiveness in serving employers) – excludes participants in a section 225 program for corrections education.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4600" dirty="0"/>
              <a:t>States negotiate adjusted levels of performance with federal (OCTAE) staff and submit state-level data to the federal office through the National Reporting System for Adult Education.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8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901" y="2133459"/>
            <a:ext cx="4902198" cy="2591081"/>
          </a:xfrm>
        </p:spPr>
        <p:txBody>
          <a:bodyPr>
            <a:normAutofit/>
          </a:bodyPr>
          <a:lstStyle/>
          <a:p>
            <a:r>
              <a:rPr lang="en-US" sz="2800" dirty="0"/>
              <a:t>Charlotte Harris</a:t>
            </a:r>
          </a:p>
          <a:p>
            <a:pPr lvl="1"/>
            <a:r>
              <a:rPr lang="en-US" sz="2800" dirty="0"/>
              <a:t>Workforce Analyst</a:t>
            </a:r>
          </a:p>
          <a:p>
            <a:pPr lvl="2"/>
            <a:r>
              <a:rPr lang="en-US" sz="2400" dirty="0"/>
              <a:t>U.S. Department of Labor</a:t>
            </a:r>
          </a:p>
          <a:p>
            <a:pPr lvl="2"/>
            <a:r>
              <a:rPr lang="en-US" sz="2400" dirty="0"/>
              <a:t>Employment and Training Administration</a:t>
            </a:r>
          </a:p>
          <a:p>
            <a:pPr lvl="2"/>
            <a:r>
              <a:rPr lang="en-US" sz="2400" dirty="0"/>
              <a:t>Office of Workforce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Education Program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DDD06FAB-EDB9-4625-9382-AD2FBD425F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90550" y="1760538"/>
          <a:ext cx="7954963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00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by Age Group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BFE9FD-CFFB-46ED-A0CE-8888D81C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825175"/>
              </p:ext>
            </p:extLst>
          </p:nvPr>
        </p:nvGraphicFramePr>
        <p:xfrm>
          <a:off x="145474" y="1527464"/>
          <a:ext cx="8438140" cy="464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74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174"/>
            <a:ext cx="7955280" cy="607061"/>
          </a:xfrm>
        </p:spPr>
        <p:txBody>
          <a:bodyPr/>
          <a:lstStyle/>
          <a:p>
            <a:r>
              <a:rPr lang="en-US" dirty="0"/>
              <a:t>Enrollments by Ethnicity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67375"/>
              </p:ext>
            </p:extLst>
          </p:nvPr>
        </p:nvGraphicFramePr>
        <p:xfrm>
          <a:off x="323850" y="1209675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Race/Ethnicity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Blac</a:t>
                      </a:r>
                      <a:r>
                        <a:rPr lang="en-US" b="1" baseline="0" dirty="0"/>
                        <a:t>k or African American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315,874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662,941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657,792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American Indian or Alaska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Native Hawaiian or Other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132,651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139,207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368,456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334,467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Two or More 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699" y="5067300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Hispanics continue to be the largest population served by AEFLA programs (43% in PY 2014; 45% in PY 2016)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Percent decrease for two groups with largest drops:  Black/African American  (-10%); White (-9%)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Percent increase for only one group: Asian (+5%)</a:t>
            </a:r>
          </a:p>
        </p:txBody>
      </p:sp>
    </p:spTree>
    <p:extLst>
      <p:ext uri="{BB962C8B-B14F-4D97-AF65-F5344CB8AC3E}">
        <p14:creationId xmlns:p14="http://schemas.microsoft.com/office/powerpoint/2010/main" val="310775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WIOA AEFLA Page</a:t>
            </a:r>
            <a:endParaRPr lang="en-US" dirty="0"/>
          </a:p>
          <a:p>
            <a:r>
              <a:rPr lang="en-US" dirty="0">
                <a:hlinkClick r:id="rId3"/>
              </a:rPr>
              <a:t>WIOA Title II Regulations </a:t>
            </a:r>
            <a:r>
              <a:rPr lang="en-US" dirty="0"/>
              <a:t>     (34 CFR Parts 462 and 463)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National Reporting System for Adult Education Technical Assistance</a:t>
            </a:r>
            <a:endParaRPr lang="en-US" dirty="0"/>
          </a:p>
          <a:p>
            <a:r>
              <a:rPr lang="en-US" dirty="0">
                <a:hlinkClick r:id="rId5"/>
              </a:rPr>
              <a:t>LINCS Community, Courses, and Resources for Adult Education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543800" cy="2593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100" dirty="0">
                <a:latin typeface="Franklin Gothic Heavy" panose="020B0903020102020204" pitchFamily="34" charset="0"/>
                <a:ea typeface="+mj-ea"/>
                <a:cs typeface="+mj-cs"/>
              </a:rPr>
              <a:t>Reentry Employment Opportunities </a:t>
            </a:r>
            <a:r>
              <a:rPr lang="en-US" dirty="0">
                <a:latin typeface="Franklin Gothic Medium" panose="020B0603020102020204" pitchFamily="34" charset="0"/>
                <a:ea typeface="+mj-ea"/>
                <a:cs typeface="+mj-cs"/>
              </a:rPr>
              <a:t>(REO)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6200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6888"/>
            <a:ext cx="14827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1025"/>
            <a:ext cx="21034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4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600" dirty="0">
                <a:latin typeface="Franklin Gothic Heavy" panose="020B0903020102020204" pitchFamily="34" charset="0"/>
              </a:rPr>
              <a:t>REO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69" y="1143000"/>
            <a:ext cx="8186558" cy="5181600"/>
          </a:xfrm>
        </p:spPr>
        <p:txBody>
          <a:bodyPr rtlCol="0">
            <a:normAutofit/>
          </a:bodyPr>
          <a:lstStyle/>
          <a:p>
            <a:pPr marL="468313" indent="-242888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Improve workforce outcomes for justice-involved youth, young adults and adults.          </a:t>
            </a:r>
          </a:p>
          <a:p>
            <a:pPr marL="463550" lvl="1" indent="-23812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Projects typically incorporate mentoring, job training, education, legal aid services, and other transitional services. </a:t>
            </a:r>
          </a:p>
          <a:p>
            <a:pPr marL="468313" lvl="1" indent="-242888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Projects are located in areas with high rates of poverty and crime, serving those communities most in need.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80243A-C77D-401A-9014-466F73D07CF6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C:\Users\Barb\AppData\Local\Microsoft\Windows\Temporary Internet Files\Content.IE5\SECR39VJ\to-do-lis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149" y="4696692"/>
            <a:ext cx="3869702" cy="17964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9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ADD5A8-89F6-4589-893E-0482C5990659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1371600"/>
            <a:ext cx="7233249" cy="532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REO adult programs provide employment-focused services to formerly-incarcerated individuals age 18 and older, such as: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occupational skills training in demand industries leading to industry–recognized credentials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basic skills remediation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career counseling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case management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job placement and referrals to other transitional services. </a:t>
            </a:r>
          </a:p>
          <a:p>
            <a:pPr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Program Components </a:t>
            </a:r>
            <a:r>
              <a:rPr lang="en-US" sz="2400" dirty="0">
                <a:latin typeface="Franklin Gothic Heavy" panose="020B0903020102020204" pitchFamily="34" charset="0"/>
              </a:rPr>
              <a:t>–  REO ADULTS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45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AB8A00-63B9-4FD1-9213-3F30A491D892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54102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600" i="1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i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i="1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i="1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7620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Program Components </a:t>
            </a:r>
            <a:r>
              <a:rPr lang="en-US" sz="2400" dirty="0">
                <a:latin typeface="Franklin Gothic Heavy" panose="020B0903020102020204" pitchFamily="34" charset="0"/>
              </a:rPr>
              <a:t>–  REO Youth/Young Adults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399" y="1686793"/>
            <a:ext cx="81222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altLang="en-US" sz="2600" dirty="0">
                <a:solidFill>
                  <a:schemeClr val="tx2"/>
                </a:solidFill>
              </a:rPr>
              <a:t>REO Youth/Young Adult programs serve youth and young adults between the ages of 14 to 24 that have been involved in the juvenile justice or adult criminal system.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12" name="Picture 8" descr="C:\Users\williams.derrick.d\AppData\Local\Microsoft\Windows\Temporary Internet Files\Content.IE5\N5PYN12I\iStock_61454444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999" y="3748896"/>
            <a:ext cx="3320801" cy="24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15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F12348-841D-44D7-B777-90D855EC19C7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79550"/>
            <a:ext cx="7107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tutoring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mentoring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career exploration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summer employment and internships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occupational skills training in demand industries leading to industry –recognized credentials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restorative justice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career counseling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case management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job placement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Legal services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referrals to other transitional services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250461"/>
            <a:ext cx="7812374" cy="9906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Program Components </a:t>
            </a:r>
            <a:r>
              <a:rPr lang="en-US" sz="2400" dirty="0">
                <a:latin typeface="Franklin Gothic Heavy" panose="020B0903020102020204" pitchFamily="34" charset="0"/>
              </a:rPr>
              <a:t>–  REO Youth/Young Adults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3" y="1662546"/>
            <a:ext cx="4485494" cy="222725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Chris Coro</a:t>
            </a:r>
          </a:p>
          <a:p>
            <a:pPr lvl="1"/>
            <a:r>
              <a:rPr lang="en-US" sz="2400" dirty="0"/>
              <a:t>Deputy Director</a:t>
            </a:r>
          </a:p>
          <a:p>
            <a:pPr lvl="2">
              <a:lnSpc>
                <a:spcPct val="110000"/>
              </a:lnSpc>
            </a:pPr>
            <a:r>
              <a:rPr lang="en-US" sz="2100" dirty="0"/>
              <a:t>Division of Adult Education and Literacy</a:t>
            </a:r>
          </a:p>
          <a:p>
            <a:pPr lvl="2">
              <a:lnSpc>
                <a:spcPct val="110000"/>
              </a:lnSpc>
            </a:pPr>
            <a:r>
              <a:rPr lang="en-US" sz="2100" dirty="0"/>
              <a:t>Office of Career, Technical, and Adult Education (OCTAE)</a:t>
            </a:r>
          </a:p>
          <a:p>
            <a:pPr lvl="2">
              <a:lnSpc>
                <a:spcPct val="110000"/>
              </a:lnSpc>
            </a:pPr>
            <a:r>
              <a:rPr lang="en-US" sz="2100" dirty="0"/>
              <a:t>U.S. Department of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78183" y="3889803"/>
            <a:ext cx="4156362" cy="1818203"/>
          </a:xfrm>
        </p:spPr>
        <p:txBody>
          <a:bodyPr/>
          <a:lstStyle/>
          <a:p>
            <a:r>
              <a:rPr lang="en-US" dirty="0" err="1"/>
              <a:t>Lekesha</a:t>
            </a:r>
            <a:r>
              <a:rPr lang="en-US" dirty="0"/>
              <a:t> Campbell</a:t>
            </a:r>
          </a:p>
          <a:p>
            <a:pPr lvl="1"/>
            <a:r>
              <a:rPr lang="en-US" i="1" dirty="0"/>
              <a:t>Management and Program Analyst</a:t>
            </a:r>
          </a:p>
          <a:p>
            <a:pPr lvl="2"/>
            <a:r>
              <a:rPr lang="en-US" i="0" dirty="0"/>
              <a:t>Division of Adult Education and Literacy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E9BC3C-B289-42BD-8A55-E52247A5BE2D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51694"/>
            <a:ext cx="8877300" cy="16764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   </a:t>
            </a:r>
          </a:p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  Federal Bonding </a:t>
            </a:r>
          </a:p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Program (FBP)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388" y="2387600"/>
            <a:ext cx="774065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35960" r="6958" b="36052"/>
          <a:stretch>
            <a:fillRect/>
          </a:stretch>
        </p:blipFill>
        <p:spPr bwMode="auto">
          <a:xfrm>
            <a:off x="433388" y="851694"/>
            <a:ext cx="20574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650171" y="3163262"/>
            <a:ext cx="784365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1966, the U.S. Department of Labor (USDOL) created the Federal Bonding Program (FBP) as an employer job-hire incentive. Federal financing of Fidelity Bond insurance, issued free-of-charge to employers, enabled the delivery of bonding services as a unique job placement tool to assist formerly incarcerated individuals and other at-risk/hard-to-place job applicants (e.g., recovering substance abusers, welfare recipients, poor credits, etc.) 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35960" r="6958" b="36052"/>
          <a:stretch>
            <a:fillRect/>
          </a:stretch>
        </p:blipFill>
        <p:spPr bwMode="auto">
          <a:xfrm>
            <a:off x="685800" y="555886"/>
            <a:ext cx="2057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2C29E4-C7D9-4626-88C9-40FE37D30A48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685800" y="2819400"/>
            <a:ext cx="74676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04888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79525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54163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Bonds are provided at no cost to the employer or to the job-candidate through their State Bonding Coordinator. </a:t>
            </a:r>
          </a:p>
          <a:p>
            <a:r>
              <a:rPr lang="en-US" altLang="en-US" dirty="0"/>
              <a:t>The bond reimburses the employer for the dishonest acts of the employee for a six month term and may be renewed for a second six month term upon request. </a:t>
            </a:r>
          </a:p>
          <a:p>
            <a:r>
              <a:rPr lang="en-US" altLang="en-US" dirty="0"/>
              <a:t>Each bond has a $5,000 limit with $0 deductible so there are never any out-of-pocket expenses borne by the employer; and there are no applications for the employee or employer. </a:t>
            </a:r>
            <a:endParaRPr lang="en-US" alt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23276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   </a:t>
            </a:r>
          </a:p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  Federal Bonding </a:t>
            </a:r>
          </a:p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Program (FBP)                                              </a:t>
            </a:r>
            <a:r>
              <a:rPr lang="en-US" sz="2400" dirty="0">
                <a:latin typeface="Franklin Gothic Heavy" panose="020B0903020102020204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080395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9271E5-3874-43E8-A7E2-CA155F7DB3E3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6852249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349250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The Work Opportunity Tax Credit (WOTC) is a Federal tax credit available to employers for hiring individuals from certain target groups, which include ex-felons who have consistently faced significant barriers to employment.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7921625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Work Opportunity Tax Credit (WOTC)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8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E56873-4DA6-4385-96EE-1CE977A458ED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/>
              <a:t>WOTC certified new hires working at least 120 hours, employers can claim 25% of first year wages paid up to $6,000 for a maximum credit of up t $1,500 per person; or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/>
              <a:t>WOTC certified new hires working at 400 hours or more, employer can claim 40% of the first year wages up to $6,000 for a maximum tax credit of up to $2,400 per person. 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/>
              <a:t>For more information: </a:t>
            </a:r>
            <a:r>
              <a:rPr lang="en-US" sz="2800" b="1" i="1" dirty="0">
                <a:hlinkClick r:id="rId2"/>
              </a:rPr>
              <a:t>www.doleta.gov</a:t>
            </a:r>
            <a:r>
              <a:rPr lang="en-US" sz="2800" i="1" dirty="0">
                <a:hlinkClick r:id="rId2"/>
              </a:rPr>
              <a:t>/business/incentives/opptax</a:t>
            </a:r>
            <a:endParaRPr lang="en-US" sz="2800" i="1" dirty="0"/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0188" y="457200"/>
            <a:ext cx="7921625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Franklin Gothic Heavy" panose="020B0903020102020204" pitchFamily="34" charset="0"/>
              </a:rPr>
              <a:t>Work Opportunity Tax Credit </a:t>
            </a:r>
          </a:p>
          <a:p>
            <a:pPr algn="ctr">
              <a:defRPr/>
            </a:pPr>
            <a:r>
              <a:rPr lang="en-US" sz="3200" b="1" dirty="0">
                <a:latin typeface="Franklin Gothic Heavy" panose="020B0903020102020204" pitchFamily="34" charset="0"/>
              </a:rPr>
              <a:t>(cont’d)</a:t>
            </a:r>
          </a:p>
          <a:p>
            <a:pPr algn="r">
              <a:defRPr/>
            </a:pPr>
            <a:endParaRPr lang="en-US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61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6A11D4-A3A9-49A5-97C4-29A79EB1BF01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33399" y="1143000"/>
            <a:ext cx="7920487" cy="5562600"/>
          </a:xfrm>
          <a:prstGeom prst="rect">
            <a:avLst/>
          </a:prstGeom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42900">
              <a:buClr>
                <a:schemeClr val="accent1"/>
              </a:buClr>
              <a:defRPr/>
            </a:pPr>
            <a:r>
              <a:rPr lang="en-US" sz="2400" b="1" dirty="0"/>
              <a:t>Portal for Employers – </a:t>
            </a:r>
            <a:r>
              <a:rPr lang="en-US" sz="2400" dirty="0"/>
              <a:t>Provides employers with a one-stop shop for information on the benefits of hiring persons with criminal records. </a:t>
            </a:r>
            <a:r>
              <a:rPr lang="en-US" sz="2400" u="sng" dirty="0">
                <a:hlinkClick r:id="rId2"/>
              </a:rPr>
              <a:t>www.CareerOneStop.org/reentry</a:t>
            </a:r>
            <a:endParaRPr lang="en-US" sz="2400" u="sng" dirty="0"/>
          </a:p>
          <a:p>
            <a:pPr marL="114300" lvl="1" indent="0">
              <a:buClr>
                <a:schemeClr val="accent1"/>
              </a:buClr>
              <a:buFont typeface="Arial" charset="0"/>
              <a:buNone/>
              <a:defRPr/>
            </a:pPr>
            <a:endParaRPr lang="en-US" sz="2400" u="sng" dirty="0"/>
          </a:p>
          <a:p>
            <a:pPr marL="457200" lvl="1" indent="-342900">
              <a:buClr>
                <a:schemeClr val="accent1"/>
              </a:buClr>
              <a:defRPr/>
            </a:pPr>
            <a:r>
              <a:rPr lang="en-US" sz="2400" b="1" dirty="0"/>
              <a:t>Portal for Justice-Involved Individuals –</a:t>
            </a:r>
            <a:r>
              <a:rPr lang="en-US" sz="2400" dirty="0"/>
              <a:t> Provides information, career guidance resources and tools to persons with criminal records. </a:t>
            </a:r>
            <a:r>
              <a:rPr lang="en-US" sz="2400" dirty="0">
                <a:hlinkClick r:id="rId3"/>
              </a:rPr>
              <a:t>http://www.careeronestop.org/ExOffender/index.aspx</a:t>
            </a:r>
            <a:r>
              <a:rPr lang="en-US" sz="2400" dirty="0"/>
              <a:t>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7921625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dirty="0">
                <a:latin typeface="Franklin Gothic Heavy" panose="020B0903020102020204" pitchFamily="34" charset="0"/>
              </a:rPr>
              <a:t>Web Resources</a:t>
            </a:r>
            <a:endParaRPr lang="en-US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77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7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3425" y="2438400"/>
            <a:ext cx="4473575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ea typeface="+mn-ea"/>
                <a:cs typeface="+mn-cs"/>
              </a:rPr>
              <a:t>FOR MORE INFORMATION: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ea typeface="+mn-ea"/>
                <a:cs typeface="+mn-cs"/>
                <a:hlinkClick r:id="rId3"/>
              </a:rPr>
              <a:t>www.doleta.gov/REO</a:t>
            </a:r>
            <a:endParaRPr lang="en-US" sz="3200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35960" r="6958" b="36052"/>
          <a:stretch>
            <a:fillRect/>
          </a:stretch>
        </p:blipFill>
        <p:spPr bwMode="auto">
          <a:xfrm>
            <a:off x="8458200" y="6165850"/>
            <a:ext cx="676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A176E1-38E4-41A9-8027-E48345B11910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04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355" y="1149061"/>
            <a:ext cx="3998074" cy="5165726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9E1C30"/>
              </a:buClr>
            </a:pPr>
            <a:r>
              <a:rPr lang="en-US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Chris Coro</a:t>
            </a:r>
          </a:p>
          <a:p>
            <a:pPr marL="274320" lvl="1">
              <a:spcBef>
                <a:spcPts val="500"/>
              </a:spcBef>
              <a:buClr>
                <a:prstClr val="white">
                  <a:lumMod val="65000"/>
                </a:prstClr>
              </a:buClr>
            </a:pPr>
            <a:r>
              <a:rPr lang="en-US" sz="1900" dirty="0">
                <a:solidFill>
                  <a:srgbClr val="303030">
                    <a:lumMod val="90000"/>
                    <a:lumOff val="10000"/>
                  </a:srgbClr>
                </a:solidFill>
              </a:rPr>
              <a:t>Deputy Director</a:t>
            </a:r>
          </a:p>
          <a:p>
            <a:pPr marL="274320" lvl="1">
              <a:spcBef>
                <a:spcPts val="500"/>
              </a:spcBef>
              <a:buClr>
                <a:prstClr val="white">
                  <a:lumMod val="65000"/>
                </a:prstClr>
              </a:buClr>
            </a:pPr>
            <a:r>
              <a:rPr lang="en-US" sz="1900" i="0" dirty="0">
                <a:solidFill>
                  <a:srgbClr val="303030">
                    <a:lumMod val="90000"/>
                    <a:lumOff val="10000"/>
                  </a:srgbClr>
                </a:solidFill>
              </a:rPr>
              <a:t>	</a:t>
            </a:r>
            <a:r>
              <a:rPr lang="en-US" i="0" dirty="0">
                <a:solidFill>
                  <a:srgbClr val="303030">
                    <a:lumMod val="90000"/>
                    <a:lumOff val="10000"/>
                  </a:srgbClr>
                </a:solidFill>
              </a:rPr>
              <a:t>Division of Adult Education 	and Literacy</a:t>
            </a:r>
          </a:p>
          <a:p>
            <a:pPr marL="457200" lvl="2">
              <a:spcBef>
                <a:spcPts val="800"/>
              </a:spcBef>
              <a:buClr>
                <a:srgbClr val="124D95"/>
              </a:buClr>
            </a:pPr>
            <a:r>
              <a:rPr lang="en-US" sz="1600" b="0" dirty="0">
                <a:solidFill>
                  <a:srgbClr val="242021"/>
                </a:solidFill>
              </a:rPr>
              <a:t>	Office of Career, Technical, 	and Adult Education (OCTAE)</a:t>
            </a:r>
          </a:p>
          <a:p>
            <a:pPr marL="457200" lvl="2">
              <a:spcBef>
                <a:spcPts val="800"/>
              </a:spcBef>
              <a:buClr>
                <a:srgbClr val="124D95"/>
              </a:buClr>
            </a:pPr>
            <a:r>
              <a:rPr lang="en-US" sz="1600" b="0" dirty="0">
                <a:solidFill>
                  <a:srgbClr val="242021"/>
                </a:solidFill>
              </a:rPr>
              <a:t>	U.S. Department of Education</a:t>
            </a:r>
          </a:p>
          <a:p>
            <a:pPr marL="1005840" lvl="3">
              <a:spcBef>
                <a:spcPts val="800"/>
              </a:spcBef>
              <a:buClr>
                <a:srgbClr val="124D95"/>
              </a:buClr>
            </a:pPr>
            <a:r>
              <a:rPr lang="en-US" sz="1250" b="0" i="1" dirty="0">
                <a:hlinkClick r:id="rId2"/>
              </a:rPr>
              <a:t>Christopher.coro@ed.gov</a:t>
            </a:r>
            <a:endParaRPr lang="en-US" sz="1250" b="0" i="1" dirty="0"/>
          </a:p>
          <a:p>
            <a:pPr lvl="0">
              <a:spcBef>
                <a:spcPts val="1800"/>
              </a:spcBef>
              <a:buClr>
                <a:srgbClr val="9E1C30"/>
              </a:buClr>
            </a:pPr>
            <a:r>
              <a:rPr lang="en-US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Lekesha Campbell</a:t>
            </a:r>
          </a:p>
          <a:p>
            <a:pPr marL="274320" lvl="1">
              <a:spcBef>
                <a:spcPts val="500"/>
              </a:spcBef>
              <a:buClr>
                <a:prstClr val="white">
                  <a:lumMod val="65000"/>
                </a:prstClr>
              </a:buClr>
            </a:pPr>
            <a:r>
              <a:rPr lang="en-US" sz="1900" dirty="0">
                <a:solidFill>
                  <a:srgbClr val="303030">
                    <a:lumMod val="90000"/>
                    <a:lumOff val="10000"/>
                  </a:srgbClr>
                </a:solidFill>
              </a:rPr>
              <a:t>Management and Program Analyst</a:t>
            </a:r>
          </a:p>
          <a:p>
            <a:pPr marL="274320" lvl="2">
              <a:spcBef>
                <a:spcPts val="500"/>
              </a:spcBef>
              <a:buClr>
                <a:prstClr val="white">
                  <a:lumMod val="65000"/>
                </a:prstClr>
              </a:buClr>
            </a:pPr>
            <a:r>
              <a:rPr lang="en-US" sz="1500" b="0" i="0" dirty="0"/>
              <a:t>	</a:t>
            </a:r>
            <a:r>
              <a:rPr lang="en-US" sz="1800" b="0" i="0" dirty="0"/>
              <a:t>Division of Adult Education 	and Literacy</a:t>
            </a:r>
          </a:p>
          <a:p>
            <a:pPr lvl="3"/>
            <a:r>
              <a:rPr lang="en-US" u="sng" dirty="0">
                <a:hlinkClick r:id="rId3"/>
              </a:rPr>
              <a:t>Lekesha.campbell@ed.gov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661" y="2319821"/>
            <a:ext cx="5420678" cy="2906806"/>
          </a:xfrm>
        </p:spPr>
        <p:txBody>
          <a:bodyPr>
            <a:normAutofit/>
          </a:bodyPr>
          <a:lstStyle/>
          <a:p>
            <a:r>
              <a:rPr lang="en-US" dirty="0"/>
              <a:t>Alexander M. Green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sz="2000" dirty="0"/>
              <a:t>U.S. Department of Labor-ETA</a:t>
            </a:r>
          </a:p>
          <a:p>
            <a:pPr lvl="2"/>
            <a:r>
              <a:rPr lang="en-US" sz="2000" dirty="0"/>
              <a:t>Reentry Employment Opportunities (REO)</a:t>
            </a:r>
          </a:p>
          <a:p>
            <a:pPr lvl="2"/>
            <a:r>
              <a:rPr lang="en-US" sz="2000" dirty="0"/>
              <a:t>Office of Workforce Investment</a:t>
            </a:r>
          </a:p>
          <a:p>
            <a:pPr lvl="2"/>
            <a:r>
              <a:rPr lang="en-US" sz="2000" dirty="0"/>
              <a:t>Division of Youth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2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your knowledge of the WIOA Adult Education and Family Literacy Act program: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/>
              <a:t>I’m an expert.</a:t>
            </a:r>
          </a:p>
          <a:p>
            <a:pPr lvl="1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/>
              <a:t>I know a fair amount, but not an expert.</a:t>
            </a:r>
          </a:p>
          <a:p>
            <a:pPr lvl="1">
              <a:lnSpc>
                <a:spcPct val="100000"/>
              </a:lnSpc>
              <a:buFont typeface="Courier New" charset="0"/>
              <a:buChar char="o"/>
            </a:pPr>
            <a:r>
              <a:rPr lang="en-US" sz="2800" dirty="0"/>
              <a:t>I know a little bit, but would love to learn more.</a:t>
            </a:r>
          </a:p>
          <a:p>
            <a:pPr lvl="1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/>
              <a:t>Never heard of it.</a:t>
            </a:r>
          </a:p>
        </p:txBody>
      </p:sp>
    </p:spTree>
    <p:extLst>
      <p:ext uri="{BB962C8B-B14F-4D97-AF65-F5344CB8AC3E}">
        <p14:creationId xmlns:p14="http://schemas.microsoft.com/office/powerpoint/2010/main" val="417232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statements is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2260864"/>
            <a:ext cx="7364627" cy="401524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buFont typeface="Courier New" charset="0"/>
              <a:buChar char="o"/>
            </a:pPr>
            <a:r>
              <a:rPr lang="en-US" dirty="0"/>
              <a:t>The AEFLA program serves both in-school and out-of-school youth over the age of 16.</a:t>
            </a:r>
          </a:p>
          <a:p>
            <a:pPr marL="548640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buFont typeface="Courier New" charset="0"/>
              <a:buChar char="o"/>
            </a:pPr>
            <a:r>
              <a:rPr lang="en-US" dirty="0"/>
              <a:t>The largest group of students served through the AEFLA program are English language learners.</a:t>
            </a:r>
          </a:p>
          <a:p>
            <a:pPr marL="548640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buFont typeface="Courier New" charset="0"/>
              <a:buChar char="o"/>
            </a:pPr>
            <a:r>
              <a:rPr lang="en-US" dirty="0"/>
              <a:t>The AEFLA program is required to ensure alignment of local programs with the local plan.</a:t>
            </a:r>
          </a:p>
          <a:p>
            <a:pPr marL="548640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buFont typeface="Courier New" charset="0"/>
              <a:buChar char="o"/>
            </a:pPr>
            <a:r>
              <a:rPr lang="en-US" dirty="0"/>
              <a:t>The AEFLA program may fund training services in coordination with adult education and literacy services.</a:t>
            </a:r>
          </a:p>
          <a:p>
            <a:pPr lvl="1"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8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Education and Family Literacy Act Program (Title II of WIOA)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AEFLA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The </a:t>
            </a:r>
            <a:r>
              <a:rPr lang="en-US" b="1" i="1" dirty="0"/>
              <a:t>Adult Education and Family Literacy Act program </a:t>
            </a:r>
            <a:r>
              <a:rPr lang="en-US" dirty="0"/>
              <a:t>(AEFLA), enacted as Title II of the </a:t>
            </a:r>
            <a:r>
              <a:rPr lang="en-US" i="1" dirty="0"/>
              <a:t>Workforce Innovation and Opportunity Act </a:t>
            </a:r>
            <a:r>
              <a:rPr lang="en-US" dirty="0"/>
              <a:t>(WIOA), is the primary Federal program that provides foundation skills below the postsecondary level and English literacy instruction (or EL) for out-of-school youth and adults. </a:t>
            </a:r>
          </a:p>
        </p:txBody>
      </p:sp>
    </p:spTree>
    <p:extLst>
      <p:ext uri="{BB962C8B-B14F-4D97-AF65-F5344CB8AC3E}">
        <p14:creationId xmlns:p14="http://schemas.microsoft.com/office/powerpoint/2010/main" val="1500993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Adult Education and Family Literacy Act Program (Title II of WIOA) and  Reentry Employment Opportunities &amp;quot;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7&quot;&gt;&lt;property id=&quot;20148&quot; value=&quot;5&quot;/&gt;&lt;property id=&quot;20300&quot; value=&quot;Slide 3&quot;/&gt;&lt;property id=&quot;20307&quot; value=&quot;274&quot;/&gt;&lt;/object&gt;&lt;object type=&quot;3&quot; unique_id=&quot;10009&quot;&gt;&lt;property id=&quot;20148&quot; value=&quot;5&quot;/&gt;&lt;property id=&quot;20300&quot; value=&quot;Slide 5&quot;/&gt;&lt;property id=&quot;20307&quot; value=&quot;272&quot;/&gt;&lt;/object&gt;&lt;object type=&quot;3&quot; unique_id=&quot;10010&quot;&gt;&lt;property id=&quot;20148&quot; value=&quot;5&quot;/&gt;&lt;property id=&quot;20300&quot; value=&quot;Slide 8 - &amp;quot;Adult Education and Family Literacy Act Program (Title II of WIOA)&amp;quot;&quot;/&gt;&lt;property id=&quot;20307&quot; value=&quot;258&quot;/&gt;&lt;/object&gt;&lt;object type=&quot;3&quot; unique_id=&quot;10022&quot;&gt;&lt;property id=&quot;20148&quot; value=&quot;5&quot;/&gt;&lt;property id=&quot;20300&quot; value=&quot;Slide 24&quot;/&gt;&lt;property id=&quot;20307&quot; value=&quot;281&quot;/&gt;&lt;/object&gt;&lt;object type=&quot;3&quot; unique_id=&quot;10023&quot;&gt;&lt;property id=&quot;20148&quot; value=&quot;5&quot;/&gt;&lt;property id=&quot;20300&quot; value=&quot;Slide 37&quot;/&gt;&lt;property id=&quot;20307&quot; value=&quot;275&quot;/&gt;&lt;/object&gt;&lt;object type=&quot;3&quot; unique_id=&quot;10024&quot;&gt;&lt;property id=&quot;20148&quot; value=&quot;5&quot;/&gt;&lt;property id=&quot;20300&quot; value=&quot;Slide 38&quot;/&gt;&lt;property id=&quot;20307&quot; value=&quot;282&quot;/&gt;&lt;/object&gt;&lt;object type=&quot;3&quot; unique_id=&quot;10064&quot;&gt;&lt;property id=&quot;20148&quot; value=&quot;5&quot;/&gt;&lt;property id=&quot;20300&quot; value=&quot;Slide 4&quot;/&gt;&lt;property id=&quot;20307&quot; value=&quot;289&quot;/&gt;&lt;/object&gt;&lt;object type=&quot;3&quot; unique_id=&quot;10065&quot;&gt;&lt;property id=&quot;20148&quot; value=&quot;5&quot;/&gt;&lt;property id=&quot;20300&quot; value=&quot;Slide 6 - &amp;quot;Rate your knowledge of the WIOA Adult Education and Family Literacy Act program:&amp;quot;&quot;/&gt;&lt;property id=&quot;20307&quot; value=&quot;308&quot;/&gt;&lt;/object&gt;&lt;object type=&quot;3&quot; unique_id=&quot;10066&quot;&gt;&lt;property id=&quot;20148&quot; value=&quot;5&quot;/&gt;&lt;property id=&quot;20300&quot; value=&quot;Slide 7 - &amp;quot;Which of the following statements is false?&amp;quot;&quot;/&gt;&lt;property id=&quot;20307&quot; value=&quot;309&quot;/&gt;&lt;/object&gt;&lt;object type=&quot;3&quot; unique_id=&quot;10067&quot;&gt;&lt;property id=&quot;20148&quot; value=&quot;5&quot;/&gt;&lt;property id=&quot;20300&quot; value=&quot;Slide 9 - &amp;quot;Overview of the AEFLA Program&amp;quot;&quot;/&gt;&lt;property id=&quot;20307&quot; value=&quot;303&quot;/&gt;&lt;/object&gt;&lt;object type=&quot;3&quot; unique_id=&quot;10068&quot;&gt;&lt;property id=&quot;20148&quot; value=&quot;5&quot;/&gt;&lt;property id=&quot;20300&quot; value=&quot;Slide 10 - &amp;quot;AEFLA Program Purpose&amp;quot;&quot;/&gt;&lt;property id=&quot;20307&quot; value=&quot;304&quot;/&gt;&lt;/object&gt;&lt;object type=&quot;3&quot; unique_id=&quot;10069&quot;&gt;&lt;property id=&quot;20148&quot; value=&quot;5&quot;/&gt;&lt;property id=&quot;20300&quot; value=&quot;Slide 11 - &amp;quot;What are adult education and literacy activities?&amp;quot;&quot;/&gt;&lt;property id=&quot;20307&quot; value=&quot;305&quot;/&gt;&lt;/object&gt;&lt;object type=&quot;3&quot; unique_id=&quot;10070&quot;&gt;&lt;property id=&quot;20148&quot; value=&quot;5&quot;/&gt;&lt;property id=&quot;20300&quot; value=&quot;Slide 12 - &amp;quot;Target Population&amp;quot;&quot;/&gt;&lt;property id=&quot;20307&quot; value=&quot;310&quot;/&gt;&lt;/object&gt;&lt;object type=&quot;3&quot; unique_id=&quot;10071&quot;&gt;&lt;property id=&quot;20148&quot; value=&quot;5&quot;/&gt;&lt;property id=&quot;20300&quot; value=&quot;Slide 13 - &amp;quot;AEFLA Funding Structure&amp;quot;&quot;/&gt;&lt;property id=&quot;20307&quot; value=&quot;296&quot;/&gt;&lt;/object&gt;&lt;object type=&quot;3&quot; unique_id=&quot;10072&quot;&gt;&lt;property id=&quot;20148&quot; value=&quot;5&quot;/&gt;&lt;property id=&quot;20300&quot; value=&quot;Slide 14 - &amp;quot;State-Administered Adult Education Program Eligible Agencies&amp;quot;&quot;/&gt;&lt;property id=&quot;20307&quot; value=&quot;295&quot;/&gt;&lt;/object&gt;&lt;object type=&quot;3&quot; unique_id=&quot;10073&quot;&gt;&lt;property id=&quot;20148&quot; value=&quot;5&quot;/&gt;&lt;property id=&quot;20300&quot; value=&quot;Slide 15 - &amp;quot;Local Adult Education Providers&amp;quot;&quot;/&gt;&lt;property id=&quot;20307&quot; value=&quot;311&quot;/&gt;&lt;/object&gt;&lt;object type=&quot;3&quot; unique_id=&quot;10074&quot;&gt;&lt;property id=&quot;20148&quot; value=&quot;5&quot;/&gt;&lt;property id=&quot;20300&quot; value=&quot;Slide 16 - &amp;quot;AEFLA Instructional Services&amp;quot;&quot;/&gt;&lt;property id=&quot;20307&quot; value=&quot;312&quot;/&gt;&lt;/object&gt;&lt;object type=&quot;3&quot; unique_id=&quot;10075&quot;&gt;&lt;property id=&quot;20148&quot; value=&quot;5&quot;/&gt;&lt;property id=&quot;20300&quot; value=&quot;Slide 17 - &amp;quot;New AEFLA Requirements under WIOA&amp;quot;&quot;/&gt;&lt;property id=&quot;20307&quot; value=&quot;315&quot;/&gt;&lt;/object&gt;&lt;object type=&quot;3&quot; unique_id=&quot;10076&quot;&gt;&lt;property id=&quot;20148&quot; value=&quot;5&quot;/&gt;&lt;property id=&quot;20300&quot; value=&quot;Slide 18 - &amp;quot;One Stop Partnership Roles and Responsibilities&amp;quot;&quot;/&gt;&lt;property id=&quot;20307&quot; value=&quot;314&quot;/&gt;&lt;/object&gt;&lt;object type=&quot;3&quot; unique_id=&quot;10077&quot;&gt;&lt;property id=&quot;20148&quot; value=&quot;5&quot;/&gt;&lt;property id=&quot;20300&quot; value=&quot;Slide 19 - &amp;quot;Performance Accountability Requirements&amp;quot;&quot;/&gt;&lt;property id=&quot;20307&quot; value=&quot;316&quot;/&gt;&lt;/object&gt;&lt;object type=&quot;3&quot; unique_id=&quot;10079&quot;&gt;&lt;property id=&quot;20148&quot; value=&quot;5&quot;/&gt;&lt;property id=&quot;20300&quot; value=&quot;Slide 21 - &amp;quot;Enrollment by Age Group&amp;quot;&quot;/&gt;&lt;property id=&quot;20307&quot; value=&quot;318&quot;/&gt;&lt;/object&gt;&lt;object type=&quot;3&quot; unique_id=&quot;10080&quot;&gt;&lt;property id=&quot;20148&quot; value=&quot;5&quot;/&gt;&lt;property id=&quot;20300&quot; value=&quot;Slide 22 - &amp;quot;Enrollments by Ethnicity&amp;quot;&quot;/&gt;&lt;property id=&quot;20307&quot; value=&quot;319&quot;/&gt;&lt;/object&gt;&lt;object type=&quot;3&quot; unique_id=&quot;10082&quot;&gt;&lt;property id=&quot;20148&quot; value=&quot;5&quot;/&gt;&lt;property id=&quot;20300&quot; value=&quot;Slide 25 - &amp;quot;Reentry Employment Opportunities (REO)&amp;quot;&quot;/&gt;&lt;property id=&quot;20307&quot; value=&quot;322&quot;/&gt;&lt;/object&gt;&lt;object type=&quot;3&quot; unique_id=&quot;10083&quot;&gt;&lt;property id=&quot;20148&quot; value=&quot;5&quot;/&gt;&lt;property id=&quot;20300&quot; value=&quot;Slide 26 - &amp;quot;REO Program Goals&amp;quot;&quot;/&gt;&lt;property id=&quot;20307&quot; value=&quot;323&quot;/&gt;&lt;/object&gt;&lt;object type=&quot;3&quot; unique_id=&quot;10084&quot;&gt;&lt;property id=&quot;20148&quot; value=&quot;5&quot;/&gt;&lt;property id=&quot;20300&quot; value=&quot;Slide 27 - &amp;quot;Program Components –  REO ADULTS &amp;quot;&quot;/&gt;&lt;property id=&quot;20307&quot; value=&quot;324&quot;/&gt;&lt;/object&gt;&lt;object type=&quot;3&quot; unique_id=&quot;10085&quot;&gt;&lt;property id=&quot;20148&quot; value=&quot;5&quot;/&gt;&lt;property id=&quot;20300&quot; value=&quot;Slide 28&quot;/&gt;&lt;property id=&quot;20307&quot; value=&quot;325&quot;/&gt;&lt;/object&gt;&lt;object type=&quot;3&quot; unique_id=&quot;10086&quot;&gt;&lt;property id=&quot;20148&quot; value=&quot;5&quot;/&gt;&lt;property id=&quot;20300&quot; value=&quot;Slide 29&quot;/&gt;&lt;property id=&quot;20307&quot; value=&quot;326&quot;/&gt;&lt;/object&gt;&lt;object type=&quot;3&quot; unique_id=&quot;10087&quot;&gt;&lt;property id=&quot;20148&quot; value=&quot;5&quot;/&gt;&lt;property id=&quot;20300&quot; value=&quot;Slide 30&quot;/&gt;&lt;property id=&quot;20307&quot; value=&quot;327&quot;/&gt;&lt;/object&gt;&lt;object type=&quot;3&quot; unique_id=&quot;10088&quot;&gt;&lt;property id=&quot;20148&quot; value=&quot;5&quot;/&gt;&lt;property id=&quot;20300&quot; value=&quot;Slide 31&quot;/&gt;&lt;property id=&quot;20307&quot; value=&quot;328&quot;/&gt;&lt;/object&gt;&lt;object type=&quot;3&quot; unique_id=&quot;10089&quot;&gt;&lt;property id=&quot;20148&quot; value=&quot;5&quot;/&gt;&lt;property id=&quot;20300&quot; value=&quot;Slide 32&quot;/&gt;&lt;property id=&quot;20307&quot; value=&quot;329&quot;/&gt;&lt;/object&gt;&lt;object type=&quot;3&quot; unique_id=&quot;10090&quot;&gt;&lt;property id=&quot;20148&quot; value=&quot;5&quot;/&gt;&lt;property id=&quot;20300&quot; value=&quot;Slide 33&quot;/&gt;&lt;property id=&quot;20307&quot; value=&quot;330&quot;/&gt;&lt;/object&gt;&lt;object type=&quot;3&quot; unique_id=&quot;10091&quot;&gt;&lt;property id=&quot;20148&quot; value=&quot;5&quot;/&gt;&lt;property id=&quot;20300&quot; value=&quot;Slide 34&quot;/&gt;&lt;property id=&quot;20307&quot; value=&quot;331&quot;/&gt;&lt;/object&gt;&lt;object type=&quot;3&quot; unique_id=&quot;10093&quot;&gt;&lt;property id=&quot;20148&quot; value=&quot;5&quot;/&gt;&lt;property id=&quot;20300&quot; value=&quot;Slide 36&quot;/&gt;&lt;property id=&quot;20307&quot; value=&quot;333&quot;/&gt;&lt;/object&gt;&lt;object type=&quot;3&quot; unique_id=&quot;10400&quot;&gt;&lt;property id=&quot;20148&quot; value=&quot;5&quot;/&gt;&lt;property id=&quot;20300&quot; value=&quot;Slide 35&quot;/&gt;&lt;property id=&quot;20307&quot; value=&quot;334&quot;/&gt;&lt;/object&gt;&lt;object type=&quot;3&quot; unique_id=&quot;10647&quot;&gt;&lt;property id=&quot;20148&quot; value=&quot;5&quot;/&gt;&lt;property id=&quot;20300&quot; value=&quot;Slide 23&quot;/&gt;&lt;property id=&quot;20307&quot; value=&quot;284&quot;/&gt;&lt;/object&gt;&lt;object type=&quot;3&quot; unique_id=&quot;10851&quot;&gt;&lt;property id=&quot;20148&quot; value=&quot;5&quot;/&gt;&lt;property id=&quot;20300&quot; value=&quot;Slide 20 - &amp;quot;Adult Education Program Enrollment&amp;quot;&quot;/&gt;&lt;property id=&quot;20307&quot; value=&quot;335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4651</TotalTime>
  <Words>1907</Words>
  <Application>Microsoft Office PowerPoint</Application>
  <PresentationFormat>On-screen Show (4:3)</PresentationFormat>
  <Paragraphs>276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Courier New</vt:lpstr>
      <vt:lpstr>Franklin Gothic Heavy</vt:lpstr>
      <vt:lpstr>Franklin Gothic Medium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Adult Education and Family Literacy Act Program (Title II of WIOA) and  Reentry Employment Opportunities </vt:lpstr>
      <vt:lpstr>PowerPoint Presentation</vt:lpstr>
      <vt:lpstr>PowerPoint Presentation</vt:lpstr>
      <vt:lpstr>PowerPoint Presentation</vt:lpstr>
      <vt:lpstr>PowerPoint Presentation</vt:lpstr>
      <vt:lpstr>Rate your knowledge of the WIOA Adult Education and Family Literacy Act program:</vt:lpstr>
      <vt:lpstr>Which of the following statements is false?</vt:lpstr>
      <vt:lpstr>Adult Education and Family Literacy Act Program (Title II of WIOA)</vt:lpstr>
      <vt:lpstr>Overview of the AEFLA Program</vt:lpstr>
      <vt:lpstr>AEFLA Program Purpose</vt:lpstr>
      <vt:lpstr>What are adult education and literacy activities?</vt:lpstr>
      <vt:lpstr>Target Population</vt:lpstr>
      <vt:lpstr>AEFLA Funding Structure</vt:lpstr>
      <vt:lpstr>State-Administered Adult Education Program Eligible Agencies</vt:lpstr>
      <vt:lpstr>Local Adult Education Providers</vt:lpstr>
      <vt:lpstr>AEFLA Instructional Services</vt:lpstr>
      <vt:lpstr>New AEFLA Requirements under WIOA</vt:lpstr>
      <vt:lpstr>One Stop Partnership Roles and Responsibilities</vt:lpstr>
      <vt:lpstr>Performance Accountability Requirements</vt:lpstr>
      <vt:lpstr>Adult Education Program Enrollment</vt:lpstr>
      <vt:lpstr>Enrollment by Age Group</vt:lpstr>
      <vt:lpstr>Enrollments by Ethnicity</vt:lpstr>
      <vt:lpstr>PowerPoint Presentation</vt:lpstr>
      <vt:lpstr>PowerPoint Presentation</vt:lpstr>
      <vt:lpstr>Reentry Employment Opportunities (REO)</vt:lpstr>
      <vt:lpstr>REO Program Goals</vt:lpstr>
      <vt:lpstr>Program Components –  REO ADULTS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216</cp:revision>
  <dcterms:created xsi:type="dcterms:W3CDTF">2017-06-21T17:13:53Z</dcterms:created>
  <dcterms:modified xsi:type="dcterms:W3CDTF">2018-06-12T20:25:28Z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