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992" r:id="rId5"/>
    <p:sldMasterId id="2147484020" r:id="rId6"/>
    <p:sldMasterId id="2147484033" r:id="rId7"/>
  </p:sldMasterIdLst>
  <p:notesMasterIdLst>
    <p:notesMasterId r:id="rId46"/>
  </p:notesMasterIdLst>
  <p:handoutMasterIdLst>
    <p:handoutMasterId r:id="rId47"/>
  </p:handoutMasterIdLst>
  <p:sldIdLst>
    <p:sldId id="461" r:id="rId8"/>
    <p:sldId id="470" r:id="rId9"/>
    <p:sldId id="626" r:id="rId10"/>
    <p:sldId id="489" r:id="rId11"/>
    <p:sldId id="573" r:id="rId12"/>
    <p:sldId id="619" r:id="rId13"/>
    <p:sldId id="1061" r:id="rId14"/>
    <p:sldId id="1062" r:id="rId15"/>
    <p:sldId id="1063" r:id="rId16"/>
    <p:sldId id="1064" r:id="rId17"/>
    <p:sldId id="1056" r:id="rId18"/>
    <p:sldId id="1065" r:id="rId19"/>
    <p:sldId id="1066" r:id="rId20"/>
    <p:sldId id="1067" r:id="rId21"/>
    <p:sldId id="1068" r:id="rId22"/>
    <p:sldId id="1069" r:id="rId23"/>
    <p:sldId id="1070" r:id="rId24"/>
    <p:sldId id="1057" r:id="rId25"/>
    <p:sldId id="1071" r:id="rId26"/>
    <p:sldId id="1072" r:id="rId27"/>
    <p:sldId id="1073" r:id="rId28"/>
    <p:sldId id="1058" r:id="rId29"/>
    <p:sldId id="627" r:id="rId30"/>
    <p:sldId id="628" r:id="rId31"/>
    <p:sldId id="274" r:id="rId32"/>
    <p:sldId id="275" r:id="rId33"/>
    <p:sldId id="629" r:id="rId34"/>
    <p:sldId id="269" r:id="rId35"/>
    <p:sldId id="630" r:id="rId36"/>
    <p:sldId id="1060" r:id="rId37"/>
    <p:sldId id="623" r:id="rId38"/>
    <p:sldId id="622" r:id="rId39"/>
    <p:sldId id="624" r:id="rId40"/>
    <p:sldId id="621" r:id="rId41"/>
    <p:sldId id="625" r:id="rId42"/>
    <p:sldId id="1059" r:id="rId43"/>
    <p:sldId id="473" r:id="rId44"/>
    <p:sldId id="471" r:id="rId45"/>
  </p:sldIdLst>
  <p:sldSz cx="9144000" cy="6858000" type="screen4x3"/>
  <p:notesSz cx="6858000" cy="9144000"/>
  <p:custDataLst>
    <p:tags r:id="rId48"/>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521415D9-36F7-43E2-AB2F-B90AF26B5E84}">
      <p14:sectionLst xmlns:p14="http://schemas.microsoft.com/office/powerpoint/2010/main">
        <p14:section name="Default Section" id="{BBE89B92-EA72-874E-8727-D71C911F57A4}">
          <p14:sldIdLst>
            <p14:sldId id="461"/>
            <p14:sldId id="470"/>
            <p14:sldId id="626"/>
            <p14:sldId id="489"/>
            <p14:sldId id="573"/>
            <p14:sldId id="619"/>
            <p14:sldId id="1061"/>
            <p14:sldId id="1062"/>
            <p14:sldId id="1063"/>
            <p14:sldId id="1064"/>
            <p14:sldId id="1056"/>
            <p14:sldId id="1065"/>
            <p14:sldId id="1066"/>
            <p14:sldId id="1067"/>
            <p14:sldId id="1068"/>
            <p14:sldId id="1069"/>
            <p14:sldId id="1070"/>
            <p14:sldId id="1057"/>
            <p14:sldId id="1071"/>
            <p14:sldId id="1072"/>
            <p14:sldId id="1073"/>
            <p14:sldId id="1058"/>
            <p14:sldId id="627"/>
            <p14:sldId id="628"/>
            <p14:sldId id="274"/>
            <p14:sldId id="275"/>
            <p14:sldId id="629"/>
            <p14:sldId id="269"/>
            <p14:sldId id="630"/>
            <p14:sldId id="1060"/>
            <p14:sldId id="623"/>
            <p14:sldId id="622"/>
            <p14:sldId id="624"/>
            <p14:sldId id="621"/>
            <p14:sldId id="625"/>
            <p14:sldId id="1059"/>
            <p14:sldId id="473"/>
            <p14:sldId id="471"/>
          </p14:sldIdLst>
        </p14:section>
      </p14:sectionLst>
    </p:ext>
    <p:ext uri="{EFAFB233-063F-42B5-8137-9DF3F51BA10A}">
      <p15:sldGuideLst xmlns:p15="http://schemas.microsoft.com/office/powerpoint/2012/main">
        <p15:guide id="1" orient="horz" pos="4272">
          <p15:clr>
            <a:srgbClr val="A4A3A4"/>
          </p15:clr>
        </p15:guide>
        <p15:guide id="2" orient="horz" pos="2112">
          <p15:clr>
            <a:srgbClr val="A4A3A4"/>
          </p15:clr>
        </p15:guide>
        <p15:guide id="3" orient="horz" pos="323">
          <p15:clr>
            <a:srgbClr val="A4A3A4"/>
          </p15:clr>
        </p15:guide>
        <p15:guide id="4" pos="357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366"/>
    <a:srgbClr val="950011"/>
    <a:srgbClr val="6A549E"/>
    <a:srgbClr val="B71234"/>
    <a:srgbClr val="595959"/>
    <a:srgbClr val="686868"/>
    <a:srgbClr val="5482AB"/>
    <a:srgbClr val="69BE28"/>
    <a:srgbClr val="E38511"/>
    <a:srgbClr val="DF6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0" autoAdjust="0"/>
    <p:restoredTop sz="62229" autoAdjust="0"/>
  </p:normalViewPr>
  <p:slideViewPr>
    <p:cSldViewPr>
      <p:cViewPr varScale="1">
        <p:scale>
          <a:sx n="55" d="100"/>
          <a:sy n="55" d="100"/>
        </p:scale>
        <p:origin x="1200" y="78"/>
      </p:cViewPr>
      <p:guideLst>
        <p:guide orient="horz" pos="4272"/>
        <p:guide orient="horz" pos="2112"/>
        <p:guide orient="horz" pos="323"/>
        <p:guide pos="3571"/>
      </p:guideLst>
    </p:cSldViewPr>
  </p:slideViewPr>
  <p:notesTextViewPr>
    <p:cViewPr>
      <p:scale>
        <a:sx n="1" d="1"/>
        <a:sy n="1" d="1"/>
      </p:scale>
      <p:origin x="0" y="0"/>
    </p:cViewPr>
  </p:notesTextViewPr>
  <p:sorterViewPr>
    <p:cViewPr>
      <p:scale>
        <a:sx n="55" d="100"/>
        <a:sy n="55" d="100"/>
      </p:scale>
      <p:origin x="0" y="0"/>
    </p:cViewPr>
  </p:sorterViewPr>
  <p:notesViewPr>
    <p:cSldViewPr>
      <p:cViewPr varScale="1">
        <p:scale>
          <a:sx n="52" d="100"/>
          <a:sy n="52" d="100"/>
        </p:scale>
        <p:origin x="-8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image" Target="../media/image68.jpeg"/><Relationship Id="rId4" Type="http://schemas.openxmlformats.org/officeDocument/2006/relationships/image" Target="../media/image71.jpg"/></Relationships>
</file>

<file path=ppt/diagrams/_rels/data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image" Target="../media/image72.jpg"/><Relationship Id="rId4" Type="http://schemas.openxmlformats.org/officeDocument/2006/relationships/image" Target="../media/image7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image" Target="../media/image68.jpeg"/><Relationship Id="rId4" Type="http://schemas.openxmlformats.org/officeDocument/2006/relationships/image" Target="../media/image7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image" Target="../media/image72.jpg"/><Relationship Id="rId4" Type="http://schemas.openxmlformats.org/officeDocument/2006/relationships/image" Target="../media/image7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0FC74-2602-4056-B4E7-7624252E268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1A38F4DC-2639-4C86-80F4-AB165CC66A5D}">
      <dgm:prSet phldrT="[Text]" custT="1"/>
      <dgm:spPr/>
      <dgm:t>
        <a:bodyPr/>
        <a:lstStyle/>
        <a:p>
          <a:pPr algn="ctr">
            <a:lnSpc>
              <a:spcPts val="70"/>
            </a:lnSpc>
            <a:spcAft>
              <a:spcPts val="200"/>
            </a:spcAft>
          </a:pPr>
          <a:r>
            <a:rPr lang="en-US" sz="700" b="1" dirty="0">
              <a:solidFill>
                <a:schemeClr val="bg1"/>
              </a:solidFill>
            </a:rPr>
            <a:t> </a:t>
          </a:r>
          <a:r>
            <a:rPr lang="en-US" sz="700" b="1" dirty="0">
              <a:solidFill>
                <a:schemeClr val="bg1"/>
              </a:solidFill>
              <a:latin typeface="Helvetica" pitchFamily="2" charset="0"/>
            </a:rPr>
            <a:t>Andra Cornelius, </a:t>
          </a:r>
          <a:r>
            <a:rPr lang="en-US" sz="700" b="1" dirty="0" err="1">
              <a:solidFill>
                <a:schemeClr val="bg1"/>
              </a:solidFill>
              <a:latin typeface="Helvetica" pitchFamily="2" charset="0"/>
            </a:rPr>
            <a:t>CEcD</a:t>
          </a:r>
          <a:endParaRPr lang="en-US" sz="700" b="1" dirty="0">
            <a:solidFill>
              <a:schemeClr val="bg1"/>
            </a:solidFill>
            <a:latin typeface="Helvetica" pitchFamily="2" charset="0"/>
          </a:endParaRPr>
        </a:p>
        <a:p>
          <a:pPr algn="ctr">
            <a:lnSpc>
              <a:spcPct val="70000"/>
            </a:lnSpc>
            <a:spcAft>
              <a:spcPts val="100"/>
            </a:spcAft>
          </a:pPr>
          <a:r>
            <a:rPr lang="en-US" sz="700" b="1" dirty="0">
              <a:solidFill>
                <a:schemeClr val="bg1"/>
              </a:solidFill>
              <a:latin typeface="Helvetica" pitchFamily="2" charset="0"/>
            </a:rPr>
            <a:t>  CareerSource Florida</a:t>
          </a:r>
          <a:endParaRPr lang="en-US" sz="700" b="1" dirty="0">
            <a:solidFill>
              <a:schemeClr val="bg1"/>
            </a:solidFill>
          </a:endParaRPr>
        </a:p>
      </dgm:t>
    </dgm:pt>
    <dgm:pt modelId="{65B56B01-7F60-425E-8A84-1DC4BF739015}" type="parTrans" cxnId="{1E288CE4-1933-4FC2-83AA-7BE3E1AC6FAC}">
      <dgm:prSet/>
      <dgm:spPr/>
      <dgm:t>
        <a:bodyPr/>
        <a:lstStyle/>
        <a:p>
          <a:endParaRPr lang="en-US"/>
        </a:p>
      </dgm:t>
    </dgm:pt>
    <dgm:pt modelId="{5DCB7FA1-F594-4A70-B61C-1D04A9FCBA6C}" type="sibTrans" cxnId="{1E288CE4-1933-4FC2-83AA-7BE3E1AC6FAC}">
      <dgm:prSet/>
      <dgm:spPr/>
      <dgm:t>
        <a:bodyPr/>
        <a:lstStyle/>
        <a:p>
          <a:endParaRPr lang="en-US"/>
        </a:p>
      </dgm:t>
    </dgm:pt>
    <dgm:pt modelId="{DFF2044C-31D1-416B-9625-56CBB876FA89}">
      <dgm:prSet phldrT="[Text]" custT="1"/>
      <dgm:spPr/>
      <dgm:t>
        <a:bodyPr/>
        <a:lstStyle/>
        <a:p>
          <a:pPr algn="ctr">
            <a:lnSpc>
              <a:spcPct val="70000"/>
            </a:lnSpc>
            <a:spcAft>
              <a:spcPts val="100"/>
            </a:spcAft>
          </a:pPr>
          <a:r>
            <a:rPr lang="en-US" sz="700" b="1" dirty="0">
              <a:solidFill>
                <a:schemeClr val="bg1"/>
              </a:solidFill>
            </a:rPr>
            <a:t> </a:t>
          </a:r>
          <a:r>
            <a:rPr lang="en-US" sz="700" b="1" dirty="0">
              <a:solidFill>
                <a:schemeClr val="bg1"/>
              </a:solidFill>
              <a:latin typeface="Helvetica" pitchFamily="2" charset="0"/>
            </a:rPr>
            <a:t>Jim McShane </a:t>
          </a:r>
        </a:p>
        <a:p>
          <a:pPr algn="ctr">
            <a:lnSpc>
              <a:spcPct val="90000"/>
            </a:lnSpc>
            <a:spcAft>
              <a:spcPct val="35000"/>
            </a:spcAft>
          </a:pPr>
          <a:r>
            <a:rPr lang="en-US" sz="700" b="1" dirty="0">
              <a:solidFill>
                <a:schemeClr val="bg1"/>
              </a:solidFill>
              <a:latin typeface="Helvetica" pitchFamily="2" charset="0"/>
            </a:rPr>
            <a:t>CareerSource Capital Region</a:t>
          </a:r>
          <a:endParaRPr lang="en-US" sz="700" b="1" dirty="0">
            <a:solidFill>
              <a:schemeClr val="bg1"/>
            </a:solidFill>
          </a:endParaRPr>
        </a:p>
      </dgm:t>
    </dgm:pt>
    <dgm:pt modelId="{E088FFBA-5CD3-43E3-8FD4-3EE616A36333}" type="parTrans" cxnId="{9BB192A3-B4C2-4244-80FC-70B04CE6B82E}">
      <dgm:prSet/>
      <dgm:spPr/>
      <dgm:t>
        <a:bodyPr/>
        <a:lstStyle/>
        <a:p>
          <a:endParaRPr lang="en-US"/>
        </a:p>
      </dgm:t>
    </dgm:pt>
    <dgm:pt modelId="{82536682-3480-478F-99C7-0BA724A033B7}" type="sibTrans" cxnId="{9BB192A3-B4C2-4244-80FC-70B04CE6B82E}">
      <dgm:prSet/>
      <dgm:spPr/>
      <dgm:t>
        <a:bodyPr/>
        <a:lstStyle/>
        <a:p>
          <a:endParaRPr lang="en-US"/>
        </a:p>
      </dgm:t>
    </dgm:pt>
    <dgm:pt modelId="{DBB9C238-A71D-40D8-86F9-54C48AA88EBB}">
      <dgm:prSet phldrT="[Text]" custT="1"/>
      <dgm:spPr/>
      <dgm:t>
        <a:bodyPr/>
        <a:lstStyle/>
        <a:p>
          <a:pPr algn="ctr">
            <a:lnSpc>
              <a:spcPct val="70000"/>
            </a:lnSpc>
            <a:spcAft>
              <a:spcPts val="100"/>
            </a:spcAft>
          </a:pPr>
          <a:r>
            <a:rPr lang="en-US" sz="700" b="1" dirty="0">
              <a:solidFill>
                <a:schemeClr val="bg1"/>
              </a:solidFill>
            </a:rPr>
            <a:t> </a:t>
          </a:r>
          <a:r>
            <a:rPr lang="en-US" sz="700" b="1" dirty="0">
              <a:solidFill>
                <a:schemeClr val="bg1"/>
              </a:solidFill>
              <a:latin typeface="Helvetica" pitchFamily="2" charset="0"/>
            </a:rPr>
            <a:t>Beth Kirkland</a:t>
          </a:r>
        </a:p>
        <a:p>
          <a:pPr algn="ctr">
            <a:lnSpc>
              <a:spcPct val="70000"/>
            </a:lnSpc>
            <a:spcAft>
              <a:spcPts val="100"/>
            </a:spcAft>
          </a:pPr>
          <a:r>
            <a:rPr lang="en-US" sz="700" b="1" i="0" dirty="0">
              <a:solidFill>
                <a:schemeClr val="bg1"/>
              </a:solidFill>
            </a:rPr>
            <a:t>Florida Economic Development Council</a:t>
          </a:r>
          <a:endParaRPr lang="en-US" sz="700" b="1" dirty="0">
            <a:solidFill>
              <a:schemeClr val="bg1"/>
            </a:solidFill>
            <a:latin typeface="Helvetica" pitchFamily="2" charset="0"/>
          </a:endParaRPr>
        </a:p>
      </dgm:t>
    </dgm:pt>
    <dgm:pt modelId="{42944776-F141-46EB-9844-A11BF878E7AD}" type="parTrans" cxnId="{371FDC92-30A1-46A5-9D8A-F68526B9FAA7}">
      <dgm:prSet/>
      <dgm:spPr/>
      <dgm:t>
        <a:bodyPr/>
        <a:lstStyle/>
        <a:p>
          <a:endParaRPr lang="en-US"/>
        </a:p>
      </dgm:t>
    </dgm:pt>
    <dgm:pt modelId="{3040EE96-D64F-403A-BA17-61EAC9814A08}" type="sibTrans" cxnId="{371FDC92-30A1-46A5-9D8A-F68526B9FAA7}">
      <dgm:prSet/>
      <dgm:spPr/>
      <dgm:t>
        <a:bodyPr/>
        <a:lstStyle/>
        <a:p>
          <a:endParaRPr lang="en-US"/>
        </a:p>
      </dgm:t>
    </dgm:pt>
    <dgm:pt modelId="{7D27280B-8786-4347-BB9B-D06FB767E74D}">
      <dgm:prSet phldrT="[Text]" custT="1"/>
      <dgm:spPr/>
      <dgm:t>
        <a:bodyPr/>
        <a:lstStyle/>
        <a:p>
          <a:pPr algn="ctr">
            <a:lnSpc>
              <a:spcPct val="70000"/>
            </a:lnSpc>
            <a:spcAft>
              <a:spcPts val="100"/>
            </a:spcAft>
          </a:pPr>
          <a:r>
            <a:rPr lang="en-US" sz="700" b="1" dirty="0">
              <a:solidFill>
                <a:schemeClr val="bg1"/>
              </a:solidFill>
            </a:rPr>
            <a:t> Katie Smith</a:t>
          </a:r>
        </a:p>
        <a:p>
          <a:pPr algn="ctr">
            <a:lnSpc>
              <a:spcPct val="70000"/>
            </a:lnSpc>
            <a:spcAft>
              <a:spcPts val="100"/>
            </a:spcAft>
          </a:pPr>
          <a:r>
            <a:rPr lang="en-US" sz="700" b="1" dirty="0">
              <a:solidFill>
                <a:schemeClr val="bg1"/>
              </a:solidFill>
            </a:rPr>
            <a:t>Dept. of Economic Opportunity</a:t>
          </a:r>
        </a:p>
      </dgm:t>
    </dgm:pt>
    <dgm:pt modelId="{5B5A980C-B8D6-4D07-8906-F2FDF41321FC}" type="parTrans" cxnId="{31F2901E-1CC0-4291-A423-1182740A3E5F}">
      <dgm:prSet/>
      <dgm:spPr/>
      <dgm:t>
        <a:bodyPr/>
        <a:lstStyle/>
        <a:p>
          <a:endParaRPr lang="en-US"/>
        </a:p>
      </dgm:t>
    </dgm:pt>
    <dgm:pt modelId="{1AF7A862-3559-43E9-B538-EF4E395C1B9D}" type="sibTrans" cxnId="{31F2901E-1CC0-4291-A423-1182740A3E5F}">
      <dgm:prSet/>
      <dgm:spPr/>
      <dgm:t>
        <a:bodyPr/>
        <a:lstStyle/>
        <a:p>
          <a:endParaRPr lang="en-US"/>
        </a:p>
      </dgm:t>
    </dgm:pt>
    <dgm:pt modelId="{752A0156-AB15-4FD6-81FB-CA6173B8B4EA}" type="pres">
      <dgm:prSet presAssocID="{A7E0FC74-2602-4056-B4E7-7624252E2680}" presName="Name0" presStyleCnt="0">
        <dgm:presLayoutVars>
          <dgm:dir/>
        </dgm:presLayoutVars>
      </dgm:prSet>
      <dgm:spPr/>
    </dgm:pt>
    <dgm:pt modelId="{B8B98640-2299-4461-BABA-34BD1A70F309}" type="pres">
      <dgm:prSet presAssocID="{1A38F4DC-2639-4C86-80F4-AB165CC66A5D}" presName="composite" presStyleCnt="0"/>
      <dgm:spPr/>
    </dgm:pt>
    <dgm:pt modelId="{5AE85530-392E-4209-9D84-C7C57F09934E}" type="pres">
      <dgm:prSet presAssocID="{1A38F4DC-2639-4C86-80F4-AB165CC66A5D}" presName="rect2" presStyleLbl="revTx" presStyleIdx="0" presStyleCnt="4" custLinFactNeighborX="-15536">
        <dgm:presLayoutVars>
          <dgm:bulletEnabled val="1"/>
        </dgm:presLayoutVars>
      </dgm:prSet>
      <dgm:spPr/>
    </dgm:pt>
    <dgm:pt modelId="{660E6F37-5F5D-40DC-B487-04213A10910F}" type="pres">
      <dgm:prSet presAssocID="{1A38F4DC-2639-4C86-80F4-AB165CC66A5D}" presName="rect1" presStyleLbl="alignImgPlace1" presStyleIdx="0" presStyleCnt="4" custLinFactNeighborX="-1553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49A3F3D8-3EEB-46FF-8B58-D8B137A125A7}" type="pres">
      <dgm:prSet presAssocID="{5DCB7FA1-F594-4A70-B61C-1D04A9FCBA6C}" presName="sibTrans" presStyleCnt="0"/>
      <dgm:spPr/>
    </dgm:pt>
    <dgm:pt modelId="{CBCCB3F8-B4FE-4D35-B8D9-540F1C112D9C}" type="pres">
      <dgm:prSet presAssocID="{DFF2044C-31D1-416B-9625-56CBB876FA89}" presName="composite" presStyleCnt="0"/>
      <dgm:spPr/>
    </dgm:pt>
    <dgm:pt modelId="{1698D3DC-673D-4758-AC80-24FD11FCC0F8}" type="pres">
      <dgm:prSet presAssocID="{DFF2044C-31D1-416B-9625-56CBB876FA89}" presName="rect2" presStyleLbl="revTx" presStyleIdx="1" presStyleCnt="4" custScaleX="120898" custScaleY="119563" custLinFactNeighborX="-11774">
        <dgm:presLayoutVars>
          <dgm:bulletEnabled val="1"/>
        </dgm:presLayoutVars>
      </dgm:prSet>
      <dgm:spPr/>
    </dgm:pt>
    <dgm:pt modelId="{ACC5CD8C-17E6-4A9C-818F-B2288051E3AE}" type="pres">
      <dgm:prSet presAssocID="{DFF2044C-31D1-416B-9625-56CBB876FA89}" presName="rect1" presStyleLbl="alignImgPlace1" presStyleIdx="1" presStyleCnt="4" custLinFactNeighborX="-15872"/>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EEFD24F8-C6DD-4176-9DD8-2F7F39A685BE}" type="pres">
      <dgm:prSet presAssocID="{82536682-3480-478F-99C7-0BA724A033B7}" presName="sibTrans" presStyleCnt="0"/>
      <dgm:spPr/>
    </dgm:pt>
    <dgm:pt modelId="{169179F9-8045-493D-AAFE-0768A4A4DB52}" type="pres">
      <dgm:prSet presAssocID="{DBB9C238-A71D-40D8-86F9-54C48AA88EBB}" presName="composite" presStyleCnt="0"/>
      <dgm:spPr/>
    </dgm:pt>
    <dgm:pt modelId="{7E8E903B-7AB4-4C3A-8FC8-381B35F3C334}" type="pres">
      <dgm:prSet presAssocID="{DBB9C238-A71D-40D8-86F9-54C48AA88EBB}" presName="rect2" presStyleLbl="revTx" presStyleIdx="2" presStyleCnt="4" custScaleX="124354" custScaleY="122260" custLinFactNeighborX="-11110" custLinFactNeighborY="-535">
        <dgm:presLayoutVars>
          <dgm:bulletEnabled val="1"/>
        </dgm:presLayoutVars>
      </dgm:prSet>
      <dgm:spPr/>
    </dgm:pt>
    <dgm:pt modelId="{92A46B08-8EB2-412E-A94A-64467DA4E194}" type="pres">
      <dgm:prSet presAssocID="{DBB9C238-A71D-40D8-86F9-54C48AA88EBB}" presName="rect1" presStyleLbl="alignImgPlace1" presStyleIdx="2" presStyleCnt="4" custLinFactNeighborX="-12837" custLinFactNeighborY="245"/>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00A038EF-2EB2-47B7-B563-CF594F16C392}" type="pres">
      <dgm:prSet presAssocID="{3040EE96-D64F-403A-BA17-61EAC9814A08}" presName="sibTrans" presStyleCnt="0"/>
      <dgm:spPr/>
    </dgm:pt>
    <dgm:pt modelId="{93E05186-583F-4BDD-A90D-9CD4ACC34613}" type="pres">
      <dgm:prSet presAssocID="{7D27280B-8786-4347-BB9B-D06FB767E74D}" presName="composite" presStyleCnt="0"/>
      <dgm:spPr/>
    </dgm:pt>
    <dgm:pt modelId="{2FEF0323-B58B-4A23-80DB-13A38BA53DE8}" type="pres">
      <dgm:prSet presAssocID="{7D27280B-8786-4347-BB9B-D06FB767E74D}" presName="rect2" presStyleLbl="revTx" presStyleIdx="3" presStyleCnt="4" custScaleX="125311" custScaleY="134827" custLinFactNeighborX="-21745" custLinFactNeighborY="-53165">
        <dgm:presLayoutVars>
          <dgm:bulletEnabled val="1"/>
        </dgm:presLayoutVars>
      </dgm:prSet>
      <dgm:spPr/>
    </dgm:pt>
    <dgm:pt modelId="{A8C904F7-09AE-4E31-AB71-1E42BCF72DE7}" type="pres">
      <dgm:prSet presAssocID="{7D27280B-8786-4347-BB9B-D06FB767E74D}" presName="rect1" presStyleLbl="alignImgPlace1" presStyleIdx="3" presStyleCnt="4" custLinFactNeighborX="-28049" custLinFactNeighborY="-227"/>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Lst>
  <dgm:cxnLst>
    <dgm:cxn modelId="{0C618004-FDC0-440A-AB5A-70454B2061C9}" type="presOf" srcId="{A7E0FC74-2602-4056-B4E7-7624252E2680}" destId="{752A0156-AB15-4FD6-81FB-CA6173B8B4EA}" srcOrd="0" destOrd="0" presId="urn:microsoft.com/office/officeart/2008/layout/PictureGrid"/>
    <dgm:cxn modelId="{31F2901E-1CC0-4291-A423-1182740A3E5F}" srcId="{A7E0FC74-2602-4056-B4E7-7624252E2680}" destId="{7D27280B-8786-4347-BB9B-D06FB767E74D}" srcOrd="3" destOrd="0" parTransId="{5B5A980C-B8D6-4D07-8906-F2FDF41321FC}" sibTransId="{1AF7A862-3559-43E9-B538-EF4E395C1B9D}"/>
    <dgm:cxn modelId="{320A783B-E066-4056-BB21-9DB620503C9C}" type="presOf" srcId="{DFF2044C-31D1-416B-9625-56CBB876FA89}" destId="{1698D3DC-673D-4758-AC80-24FD11FCC0F8}" srcOrd="0" destOrd="0" presId="urn:microsoft.com/office/officeart/2008/layout/PictureGrid"/>
    <dgm:cxn modelId="{A714283F-72FE-4B61-AC94-876C8AA01FFC}" type="presOf" srcId="{DBB9C238-A71D-40D8-86F9-54C48AA88EBB}" destId="{7E8E903B-7AB4-4C3A-8FC8-381B35F3C334}" srcOrd="0" destOrd="0" presId="urn:microsoft.com/office/officeart/2008/layout/PictureGrid"/>
    <dgm:cxn modelId="{371FDC92-30A1-46A5-9D8A-F68526B9FAA7}" srcId="{A7E0FC74-2602-4056-B4E7-7624252E2680}" destId="{DBB9C238-A71D-40D8-86F9-54C48AA88EBB}" srcOrd="2" destOrd="0" parTransId="{42944776-F141-46EB-9844-A11BF878E7AD}" sibTransId="{3040EE96-D64F-403A-BA17-61EAC9814A08}"/>
    <dgm:cxn modelId="{9BB192A3-B4C2-4244-80FC-70B04CE6B82E}" srcId="{A7E0FC74-2602-4056-B4E7-7624252E2680}" destId="{DFF2044C-31D1-416B-9625-56CBB876FA89}" srcOrd="1" destOrd="0" parTransId="{E088FFBA-5CD3-43E3-8FD4-3EE616A36333}" sibTransId="{82536682-3480-478F-99C7-0BA724A033B7}"/>
    <dgm:cxn modelId="{56FCBCA3-475E-4910-B870-87FCBBED16E2}" type="presOf" srcId="{1A38F4DC-2639-4C86-80F4-AB165CC66A5D}" destId="{5AE85530-392E-4209-9D84-C7C57F09934E}" srcOrd="0" destOrd="0" presId="urn:microsoft.com/office/officeart/2008/layout/PictureGrid"/>
    <dgm:cxn modelId="{0549AAD6-BD1E-4E6C-BF7F-7533104BDE19}" type="presOf" srcId="{7D27280B-8786-4347-BB9B-D06FB767E74D}" destId="{2FEF0323-B58B-4A23-80DB-13A38BA53DE8}" srcOrd="0" destOrd="0" presId="urn:microsoft.com/office/officeart/2008/layout/PictureGrid"/>
    <dgm:cxn modelId="{1E288CE4-1933-4FC2-83AA-7BE3E1AC6FAC}" srcId="{A7E0FC74-2602-4056-B4E7-7624252E2680}" destId="{1A38F4DC-2639-4C86-80F4-AB165CC66A5D}" srcOrd="0" destOrd="0" parTransId="{65B56B01-7F60-425E-8A84-1DC4BF739015}" sibTransId="{5DCB7FA1-F594-4A70-B61C-1D04A9FCBA6C}"/>
    <dgm:cxn modelId="{E6D417B5-7422-4DE9-859C-A394BD6E9BA7}" type="presParOf" srcId="{752A0156-AB15-4FD6-81FB-CA6173B8B4EA}" destId="{B8B98640-2299-4461-BABA-34BD1A70F309}" srcOrd="0" destOrd="0" presId="urn:microsoft.com/office/officeart/2008/layout/PictureGrid"/>
    <dgm:cxn modelId="{BBC45ED1-7BEE-4A06-ADD7-B273EDA1A53E}" type="presParOf" srcId="{B8B98640-2299-4461-BABA-34BD1A70F309}" destId="{5AE85530-392E-4209-9D84-C7C57F09934E}" srcOrd="0" destOrd="0" presId="urn:microsoft.com/office/officeart/2008/layout/PictureGrid"/>
    <dgm:cxn modelId="{764ABE32-3515-4726-A053-B83C0F6E049F}" type="presParOf" srcId="{B8B98640-2299-4461-BABA-34BD1A70F309}" destId="{660E6F37-5F5D-40DC-B487-04213A10910F}" srcOrd="1" destOrd="0" presId="urn:microsoft.com/office/officeart/2008/layout/PictureGrid"/>
    <dgm:cxn modelId="{699A8C17-DA01-454E-94BE-BE5CA3711699}" type="presParOf" srcId="{752A0156-AB15-4FD6-81FB-CA6173B8B4EA}" destId="{49A3F3D8-3EEB-46FF-8B58-D8B137A125A7}" srcOrd="1" destOrd="0" presId="urn:microsoft.com/office/officeart/2008/layout/PictureGrid"/>
    <dgm:cxn modelId="{1B2352A3-A516-4340-98CE-91B88017B963}" type="presParOf" srcId="{752A0156-AB15-4FD6-81FB-CA6173B8B4EA}" destId="{CBCCB3F8-B4FE-4D35-B8D9-540F1C112D9C}" srcOrd="2" destOrd="0" presId="urn:microsoft.com/office/officeart/2008/layout/PictureGrid"/>
    <dgm:cxn modelId="{BA8DCE52-0C4A-4879-A358-2624B513E77A}" type="presParOf" srcId="{CBCCB3F8-B4FE-4D35-B8D9-540F1C112D9C}" destId="{1698D3DC-673D-4758-AC80-24FD11FCC0F8}" srcOrd="0" destOrd="0" presId="urn:microsoft.com/office/officeart/2008/layout/PictureGrid"/>
    <dgm:cxn modelId="{AABA10CD-12DB-4F98-AE17-097A36AB24FE}" type="presParOf" srcId="{CBCCB3F8-B4FE-4D35-B8D9-540F1C112D9C}" destId="{ACC5CD8C-17E6-4A9C-818F-B2288051E3AE}" srcOrd="1" destOrd="0" presId="urn:microsoft.com/office/officeart/2008/layout/PictureGrid"/>
    <dgm:cxn modelId="{03C4DC72-C151-48B6-A43E-678F7AB06674}" type="presParOf" srcId="{752A0156-AB15-4FD6-81FB-CA6173B8B4EA}" destId="{EEFD24F8-C6DD-4176-9DD8-2F7F39A685BE}" srcOrd="3" destOrd="0" presId="urn:microsoft.com/office/officeart/2008/layout/PictureGrid"/>
    <dgm:cxn modelId="{F56B145E-2AA3-4633-9517-7CEFEE6A078F}" type="presParOf" srcId="{752A0156-AB15-4FD6-81FB-CA6173B8B4EA}" destId="{169179F9-8045-493D-AAFE-0768A4A4DB52}" srcOrd="4" destOrd="0" presId="urn:microsoft.com/office/officeart/2008/layout/PictureGrid"/>
    <dgm:cxn modelId="{4E218F81-2CF2-45F3-96A1-1E18F6BCD870}" type="presParOf" srcId="{169179F9-8045-493D-AAFE-0768A4A4DB52}" destId="{7E8E903B-7AB4-4C3A-8FC8-381B35F3C334}" srcOrd="0" destOrd="0" presId="urn:microsoft.com/office/officeart/2008/layout/PictureGrid"/>
    <dgm:cxn modelId="{3F7AFA8A-31E0-4B3B-AB67-C1FD7EA9CBDA}" type="presParOf" srcId="{169179F9-8045-493D-AAFE-0768A4A4DB52}" destId="{92A46B08-8EB2-412E-A94A-64467DA4E194}" srcOrd="1" destOrd="0" presId="urn:microsoft.com/office/officeart/2008/layout/PictureGrid"/>
    <dgm:cxn modelId="{42520016-2A8A-4C98-A0F1-5F698A06904B}" type="presParOf" srcId="{752A0156-AB15-4FD6-81FB-CA6173B8B4EA}" destId="{00A038EF-2EB2-47B7-B563-CF594F16C392}" srcOrd="5" destOrd="0" presId="urn:microsoft.com/office/officeart/2008/layout/PictureGrid"/>
    <dgm:cxn modelId="{4F24B60A-F0E6-4B8D-95F7-7511C37B0705}" type="presParOf" srcId="{752A0156-AB15-4FD6-81FB-CA6173B8B4EA}" destId="{93E05186-583F-4BDD-A90D-9CD4ACC34613}" srcOrd="6" destOrd="0" presId="urn:microsoft.com/office/officeart/2008/layout/PictureGrid"/>
    <dgm:cxn modelId="{20FEC091-C57C-4847-860C-95A83C5EF176}" type="presParOf" srcId="{93E05186-583F-4BDD-A90D-9CD4ACC34613}" destId="{2FEF0323-B58B-4A23-80DB-13A38BA53DE8}" srcOrd="0" destOrd="0" presId="urn:microsoft.com/office/officeart/2008/layout/PictureGrid"/>
    <dgm:cxn modelId="{AF5AE44F-6BC6-4A99-B202-96537B7F764A}" type="presParOf" srcId="{93E05186-583F-4BDD-A90D-9CD4ACC34613}" destId="{A8C904F7-09AE-4E31-AB71-1E42BCF72DE7}"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0FC74-2602-4056-B4E7-7624252E268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1A38F4DC-2639-4C86-80F4-AB165CC66A5D}">
      <dgm:prSet phldrT="[Text]" custT="1"/>
      <dgm:spPr/>
      <dgm:t>
        <a:bodyPr/>
        <a:lstStyle/>
        <a:p>
          <a:pPr algn="ctr">
            <a:lnSpc>
              <a:spcPts val="70"/>
            </a:lnSpc>
            <a:spcAft>
              <a:spcPts val="200"/>
            </a:spcAft>
          </a:pPr>
          <a:r>
            <a:rPr lang="en-US" sz="700" b="1" dirty="0">
              <a:solidFill>
                <a:schemeClr val="bg1"/>
              </a:solidFill>
            </a:rPr>
            <a:t>Emily Sikes</a:t>
          </a:r>
          <a:endParaRPr lang="en-US" sz="700" b="1" dirty="0">
            <a:solidFill>
              <a:schemeClr val="bg1"/>
            </a:solidFill>
            <a:latin typeface="Helvetica" pitchFamily="2" charset="0"/>
          </a:endParaRPr>
        </a:p>
        <a:p>
          <a:pPr algn="ctr">
            <a:lnSpc>
              <a:spcPct val="70000"/>
            </a:lnSpc>
            <a:spcAft>
              <a:spcPts val="100"/>
            </a:spcAft>
          </a:pPr>
          <a:r>
            <a:rPr lang="en-US" sz="700" b="1" dirty="0">
              <a:solidFill>
                <a:schemeClr val="bg1"/>
              </a:solidFill>
              <a:latin typeface="Helvetica" pitchFamily="2" charset="0"/>
            </a:rPr>
            <a:t>  State University System</a:t>
          </a:r>
          <a:endParaRPr lang="en-US" sz="700" b="1" dirty="0">
            <a:solidFill>
              <a:schemeClr val="bg1"/>
            </a:solidFill>
          </a:endParaRPr>
        </a:p>
      </dgm:t>
    </dgm:pt>
    <dgm:pt modelId="{65B56B01-7F60-425E-8A84-1DC4BF739015}" type="parTrans" cxnId="{1E288CE4-1933-4FC2-83AA-7BE3E1AC6FAC}">
      <dgm:prSet/>
      <dgm:spPr/>
      <dgm:t>
        <a:bodyPr/>
        <a:lstStyle/>
        <a:p>
          <a:endParaRPr lang="en-US"/>
        </a:p>
      </dgm:t>
    </dgm:pt>
    <dgm:pt modelId="{5DCB7FA1-F594-4A70-B61C-1D04A9FCBA6C}" type="sibTrans" cxnId="{1E288CE4-1933-4FC2-83AA-7BE3E1AC6FAC}">
      <dgm:prSet/>
      <dgm:spPr/>
      <dgm:t>
        <a:bodyPr/>
        <a:lstStyle/>
        <a:p>
          <a:endParaRPr lang="en-US"/>
        </a:p>
      </dgm:t>
    </dgm:pt>
    <dgm:pt modelId="{DFF2044C-31D1-416B-9625-56CBB876FA89}">
      <dgm:prSet phldrT="[Text]" custT="1"/>
      <dgm:spPr/>
      <dgm:t>
        <a:bodyPr/>
        <a:lstStyle/>
        <a:p>
          <a:pPr algn="ctr">
            <a:lnSpc>
              <a:spcPct val="70000"/>
            </a:lnSpc>
            <a:spcAft>
              <a:spcPts val="100"/>
            </a:spcAft>
          </a:pPr>
          <a:r>
            <a:rPr lang="en-US" sz="700" b="1" dirty="0" err="1">
              <a:solidFill>
                <a:schemeClr val="bg1"/>
              </a:solidFill>
            </a:rPr>
            <a:t>Keantha</a:t>
          </a:r>
          <a:r>
            <a:rPr lang="en-US" sz="700" b="1" dirty="0">
              <a:solidFill>
                <a:schemeClr val="bg1"/>
              </a:solidFill>
            </a:rPr>
            <a:t> Moore</a:t>
          </a:r>
        </a:p>
        <a:p>
          <a:pPr algn="ctr">
            <a:lnSpc>
              <a:spcPct val="70000"/>
            </a:lnSpc>
            <a:spcAft>
              <a:spcPts val="100"/>
            </a:spcAft>
          </a:pPr>
          <a:r>
            <a:rPr lang="en-US" sz="700" b="1" dirty="0">
              <a:solidFill>
                <a:schemeClr val="bg1"/>
              </a:solidFill>
            </a:rPr>
            <a:t>Dept. of Economic Opportunity</a:t>
          </a:r>
        </a:p>
      </dgm:t>
    </dgm:pt>
    <dgm:pt modelId="{E088FFBA-5CD3-43E3-8FD4-3EE616A36333}" type="parTrans" cxnId="{9BB192A3-B4C2-4244-80FC-70B04CE6B82E}">
      <dgm:prSet/>
      <dgm:spPr/>
      <dgm:t>
        <a:bodyPr/>
        <a:lstStyle/>
        <a:p>
          <a:endParaRPr lang="en-US"/>
        </a:p>
      </dgm:t>
    </dgm:pt>
    <dgm:pt modelId="{82536682-3480-478F-99C7-0BA724A033B7}" type="sibTrans" cxnId="{9BB192A3-B4C2-4244-80FC-70B04CE6B82E}">
      <dgm:prSet/>
      <dgm:spPr/>
      <dgm:t>
        <a:bodyPr/>
        <a:lstStyle/>
        <a:p>
          <a:endParaRPr lang="en-US"/>
        </a:p>
      </dgm:t>
    </dgm:pt>
    <dgm:pt modelId="{DBB9C238-A71D-40D8-86F9-54C48AA88EBB}">
      <dgm:prSet phldrT="[Text]" custT="1"/>
      <dgm:spPr/>
      <dgm:t>
        <a:bodyPr/>
        <a:lstStyle/>
        <a:p>
          <a:pPr algn="ctr">
            <a:lnSpc>
              <a:spcPct val="70000"/>
            </a:lnSpc>
            <a:spcAft>
              <a:spcPts val="100"/>
            </a:spcAft>
          </a:pPr>
          <a:r>
            <a:rPr lang="en-US" sz="700" b="1" dirty="0">
              <a:solidFill>
                <a:schemeClr val="bg1"/>
              </a:solidFill>
            </a:rPr>
            <a:t>Melissa Terbrueggen</a:t>
          </a:r>
        </a:p>
        <a:p>
          <a:pPr algn="ctr">
            <a:lnSpc>
              <a:spcPct val="70000"/>
            </a:lnSpc>
            <a:spcAft>
              <a:spcPts val="100"/>
            </a:spcAft>
          </a:pPr>
          <a:r>
            <a:rPr lang="en-US" sz="700" b="1" dirty="0">
              <a:solidFill>
                <a:schemeClr val="bg1"/>
              </a:solidFill>
              <a:latin typeface="Helvetica" pitchFamily="2" charset="0"/>
            </a:rPr>
            <a:t>CareerSource Northeast Florida</a:t>
          </a:r>
        </a:p>
      </dgm:t>
    </dgm:pt>
    <dgm:pt modelId="{42944776-F141-46EB-9844-A11BF878E7AD}" type="parTrans" cxnId="{371FDC92-30A1-46A5-9D8A-F68526B9FAA7}">
      <dgm:prSet/>
      <dgm:spPr/>
      <dgm:t>
        <a:bodyPr/>
        <a:lstStyle/>
        <a:p>
          <a:endParaRPr lang="en-US"/>
        </a:p>
      </dgm:t>
    </dgm:pt>
    <dgm:pt modelId="{3040EE96-D64F-403A-BA17-61EAC9814A08}" type="sibTrans" cxnId="{371FDC92-30A1-46A5-9D8A-F68526B9FAA7}">
      <dgm:prSet/>
      <dgm:spPr/>
      <dgm:t>
        <a:bodyPr/>
        <a:lstStyle/>
        <a:p>
          <a:endParaRPr lang="en-US"/>
        </a:p>
      </dgm:t>
    </dgm:pt>
    <dgm:pt modelId="{7D27280B-8786-4347-BB9B-D06FB767E74D}">
      <dgm:prSet phldrT="[Text]" custT="1"/>
      <dgm:spPr/>
      <dgm:t>
        <a:bodyPr/>
        <a:lstStyle/>
        <a:p>
          <a:pPr algn="ctr">
            <a:lnSpc>
              <a:spcPct val="70000"/>
            </a:lnSpc>
            <a:spcAft>
              <a:spcPts val="100"/>
            </a:spcAft>
          </a:pPr>
          <a:r>
            <a:rPr lang="en-US" sz="700" b="1" dirty="0">
              <a:solidFill>
                <a:schemeClr val="bg1"/>
              </a:solidFill>
            </a:rPr>
            <a:t> Kathy Davis</a:t>
          </a:r>
        </a:p>
        <a:p>
          <a:pPr algn="ctr">
            <a:lnSpc>
              <a:spcPct val="70000"/>
            </a:lnSpc>
            <a:spcAft>
              <a:spcPts val="100"/>
            </a:spcAft>
          </a:pPr>
          <a:r>
            <a:rPr lang="en-US" sz="700" b="1" dirty="0">
              <a:solidFill>
                <a:schemeClr val="bg1"/>
              </a:solidFill>
            </a:rPr>
            <a:t>Florida Division of Vocational Rehabilitation</a:t>
          </a:r>
        </a:p>
      </dgm:t>
    </dgm:pt>
    <dgm:pt modelId="{5B5A980C-B8D6-4D07-8906-F2FDF41321FC}" type="parTrans" cxnId="{31F2901E-1CC0-4291-A423-1182740A3E5F}">
      <dgm:prSet/>
      <dgm:spPr/>
      <dgm:t>
        <a:bodyPr/>
        <a:lstStyle/>
        <a:p>
          <a:endParaRPr lang="en-US"/>
        </a:p>
      </dgm:t>
    </dgm:pt>
    <dgm:pt modelId="{1AF7A862-3559-43E9-B538-EF4E395C1B9D}" type="sibTrans" cxnId="{31F2901E-1CC0-4291-A423-1182740A3E5F}">
      <dgm:prSet/>
      <dgm:spPr/>
      <dgm:t>
        <a:bodyPr/>
        <a:lstStyle/>
        <a:p>
          <a:endParaRPr lang="en-US"/>
        </a:p>
      </dgm:t>
    </dgm:pt>
    <dgm:pt modelId="{752A0156-AB15-4FD6-81FB-CA6173B8B4EA}" type="pres">
      <dgm:prSet presAssocID="{A7E0FC74-2602-4056-B4E7-7624252E2680}" presName="Name0" presStyleCnt="0">
        <dgm:presLayoutVars>
          <dgm:dir/>
        </dgm:presLayoutVars>
      </dgm:prSet>
      <dgm:spPr/>
    </dgm:pt>
    <dgm:pt modelId="{B8B98640-2299-4461-BABA-34BD1A70F309}" type="pres">
      <dgm:prSet presAssocID="{1A38F4DC-2639-4C86-80F4-AB165CC66A5D}" presName="composite" presStyleCnt="0"/>
      <dgm:spPr/>
    </dgm:pt>
    <dgm:pt modelId="{5AE85530-392E-4209-9D84-C7C57F09934E}" type="pres">
      <dgm:prSet presAssocID="{1A38F4DC-2639-4C86-80F4-AB165CC66A5D}" presName="rect2" presStyleLbl="revTx" presStyleIdx="0" presStyleCnt="4" custLinFactNeighborX="-15536">
        <dgm:presLayoutVars>
          <dgm:bulletEnabled val="1"/>
        </dgm:presLayoutVars>
      </dgm:prSet>
      <dgm:spPr/>
    </dgm:pt>
    <dgm:pt modelId="{660E6F37-5F5D-40DC-B487-04213A10910F}" type="pres">
      <dgm:prSet presAssocID="{1A38F4DC-2639-4C86-80F4-AB165CC66A5D}" presName="rect1" presStyleLbl="alignImgPlace1" presStyleIdx="0" presStyleCnt="4" custLinFactNeighborX="-1553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9A3F3D8-3EEB-46FF-8B58-D8B137A125A7}" type="pres">
      <dgm:prSet presAssocID="{5DCB7FA1-F594-4A70-B61C-1D04A9FCBA6C}" presName="sibTrans" presStyleCnt="0"/>
      <dgm:spPr/>
    </dgm:pt>
    <dgm:pt modelId="{CBCCB3F8-B4FE-4D35-B8D9-540F1C112D9C}" type="pres">
      <dgm:prSet presAssocID="{DFF2044C-31D1-416B-9625-56CBB876FA89}" presName="composite" presStyleCnt="0"/>
      <dgm:spPr/>
    </dgm:pt>
    <dgm:pt modelId="{1698D3DC-673D-4758-AC80-24FD11FCC0F8}" type="pres">
      <dgm:prSet presAssocID="{DFF2044C-31D1-416B-9625-56CBB876FA89}" presName="rect2" presStyleLbl="revTx" presStyleIdx="1" presStyleCnt="4" custScaleX="120898" custScaleY="119563" custLinFactNeighborX="-11774">
        <dgm:presLayoutVars>
          <dgm:bulletEnabled val="1"/>
        </dgm:presLayoutVars>
      </dgm:prSet>
      <dgm:spPr/>
    </dgm:pt>
    <dgm:pt modelId="{ACC5CD8C-17E6-4A9C-818F-B2288051E3AE}" type="pres">
      <dgm:prSet presAssocID="{DFF2044C-31D1-416B-9625-56CBB876FA89}" presName="rect1" presStyleLbl="alignImgPlace1" presStyleIdx="1" presStyleCnt="4" custLinFactNeighborX="-1587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EFD24F8-C6DD-4176-9DD8-2F7F39A685BE}" type="pres">
      <dgm:prSet presAssocID="{82536682-3480-478F-99C7-0BA724A033B7}" presName="sibTrans" presStyleCnt="0"/>
      <dgm:spPr/>
    </dgm:pt>
    <dgm:pt modelId="{169179F9-8045-493D-AAFE-0768A4A4DB52}" type="pres">
      <dgm:prSet presAssocID="{DBB9C238-A71D-40D8-86F9-54C48AA88EBB}" presName="composite" presStyleCnt="0"/>
      <dgm:spPr/>
    </dgm:pt>
    <dgm:pt modelId="{7E8E903B-7AB4-4C3A-8FC8-381B35F3C334}" type="pres">
      <dgm:prSet presAssocID="{DBB9C238-A71D-40D8-86F9-54C48AA88EBB}" presName="rect2" presStyleLbl="revTx" presStyleIdx="2" presStyleCnt="4" custScaleX="124354" custScaleY="122260" custLinFactNeighborX="-7504" custLinFactNeighborY="-37952">
        <dgm:presLayoutVars>
          <dgm:bulletEnabled val="1"/>
        </dgm:presLayoutVars>
      </dgm:prSet>
      <dgm:spPr/>
    </dgm:pt>
    <dgm:pt modelId="{92A46B08-8EB2-412E-A94A-64467DA4E194}" type="pres">
      <dgm:prSet presAssocID="{DBB9C238-A71D-40D8-86F9-54C48AA88EBB}" presName="rect1" presStyleLbl="alignImgPlace1" presStyleIdx="2" presStyleCnt="4" custLinFactNeighborX="-12837" custLinFactNeighborY="24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00A038EF-2EB2-47B7-B563-CF594F16C392}" type="pres">
      <dgm:prSet presAssocID="{3040EE96-D64F-403A-BA17-61EAC9814A08}" presName="sibTrans" presStyleCnt="0"/>
      <dgm:spPr/>
    </dgm:pt>
    <dgm:pt modelId="{93E05186-583F-4BDD-A90D-9CD4ACC34613}" type="pres">
      <dgm:prSet presAssocID="{7D27280B-8786-4347-BB9B-D06FB767E74D}" presName="composite" presStyleCnt="0"/>
      <dgm:spPr/>
    </dgm:pt>
    <dgm:pt modelId="{2FEF0323-B58B-4A23-80DB-13A38BA53DE8}" type="pres">
      <dgm:prSet presAssocID="{7D27280B-8786-4347-BB9B-D06FB767E74D}" presName="rect2" presStyleLbl="revTx" presStyleIdx="3" presStyleCnt="4" custScaleX="125311" custScaleY="134827" custLinFactNeighborX="-21745" custLinFactNeighborY="-9960">
        <dgm:presLayoutVars>
          <dgm:bulletEnabled val="1"/>
        </dgm:presLayoutVars>
      </dgm:prSet>
      <dgm:spPr/>
    </dgm:pt>
    <dgm:pt modelId="{A8C904F7-09AE-4E31-AB71-1E42BCF72DE7}" type="pres">
      <dgm:prSet presAssocID="{7D27280B-8786-4347-BB9B-D06FB767E74D}" presName="rect1" presStyleLbl="alignImgPlace1" presStyleIdx="3" presStyleCnt="4" custLinFactNeighborX="-28049" custLinFactNeighborY="-227"/>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0C618004-FDC0-440A-AB5A-70454B2061C9}" type="presOf" srcId="{A7E0FC74-2602-4056-B4E7-7624252E2680}" destId="{752A0156-AB15-4FD6-81FB-CA6173B8B4EA}" srcOrd="0" destOrd="0" presId="urn:microsoft.com/office/officeart/2008/layout/PictureGrid"/>
    <dgm:cxn modelId="{31F2901E-1CC0-4291-A423-1182740A3E5F}" srcId="{A7E0FC74-2602-4056-B4E7-7624252E2680}" destId="{7D27280B-8786-4347-BB9B-D06FB767E74D}" srcOrd="3" destOrd="0" parTransId="{5B5A980C-B8D6-4D07-8906-F2FDF41321FC}" sibTransId="{1AF7A862-3559-43E9-B538-EF4E395C1B9D}"/>
    <dgm:cxn modelId="{320A783B-E066-4056-BB21-9DB620503C9C}" type="presOf" srcId="{DFF2044C-31D1-416B-9625-56CBB876FA89}" destId="{1698D3DC-673D-4758-AC80-24FD11FCC0F8}" srcOrd="0" destOrd="0" presId="urn:microsoft.com/office/officeart/2008/layout/PictureGrid"/>
    <dgm:cxn modelId="{A714283F-72FE-4B61-AC94-876C8AA01FFC}" type="presOf" srcId="{DBB9C238-A71D-40D8-86F9-54C48AA88EBB}" destId="{7E8E903B-7AB4-4C3A-8FC8-381B35F3C334}" srcOrd="0" destOrd="0" presId="urn:microsoft.com/office/officeart/2008/layout/PictureGrid"/>
    <dgm:cxn modelId="{371FDC92-30A1-46A5-9D8A-F68526B9FAA7}" srcId="{A7E0FC74-2602-4056-B4E7-7624252E2680}" destId="{DBB9C238-A71D-40D8-86F9-54C48AA88EBB}" srcOrd="2" destOrd="0" parTransId="{42944776-F141-46EB-9844-A11BF878E7AD}" sibTransId="{3040EE96-D64F-403A-BA17-61EAC9814A08}"/>
    <dgm:cxn modelId="{9BB192A3-B4C2-4244-80FC-70B04CE6B82E}" srcId="{A7E0FC74-2602-4056-B4E7-7624252E2680}" destId="{DFF2044C-31D1-416B-9625-56CBB876FA89}" srcOrd="1" destOrd="0" parTransId="{E088FFBA-5CD3-43E3-8FD4-3EE616A36333}" sibTransId="{82536682-3480-478F-99C7-0BA724A033B7}"/>
    <dgm:cxn modelId="{56FCBCA3-475E-4910-B870-87FCBBED16E2}" type="presOf" srcId="{1A38F4DC-2639-4C86-80F4-AB165CC66A5D}" destId="{5AE85530-392E-4209-9D84-C7C57F09934E}" srcOrd="0" destOrd="0" presId="urn:microsoft.com/office/officeart/2008/layout/PictureGrid"/>
    <dgm:cxn modelId="{0549AAD6-BD1E-4E6C-BF7F-7533104BDE19}" type="presOf" srcId="{7D27280B-8786-4347-BB9B-D06FB767E74D}" destId="{2FEF0323-B58B-4A23-80DB-13A38BA53DE8}" srcOrd="0" destOrd="0" presId="urn:microsoft.com/office/officeart/2008/layout/PictureGrid"/>
    <dgm:cxn modelId="{1E288CE4-1933-4FC2-83AA-7BE3E1AC6FAC}" srcId="{A7E0FC74-2602-4056-B4E7-7624252E2680}" destId="{1A38F4DC-2639-4C86-80F4-AB165CC66A5D}" srcOrd="0" destOrd="0" parTransId="{65B56B01-7F60-425E-8A84-1DC4BF739015}" sibTransId="{5DCB7FA1-F594-4A70-B61C-1D04A9FCBA6C}"/>
    <dgm:cxn modelId="{E6D417B5-7422-4DE9-859C-A394BD6E9BA7}" type="presParOf" srcId="{752A0156-AB15-4FD6-81FB-CA6173B8B4EA}" destId="{B8B98640-2299-4461-BABA-34BD1A70F309}" srcOrd="0" destOrd="0" presId="urn:microsoft.com/office/officeart/2008/layout/PictureGrid"/>
    <dgm:cxn modelId="{BBC45ED1-7BEE-4A06-ADD7-B273EDA1A53E}" type="presParOf" srcId="{B8B98640-2299-4461-BABA-34BD1A70F309}" destId="{5AE85530-392E-4209-9D84-C7C57F09934E}" srcOrd="0" destOrd="0" presId="urn:microsoft.com/office/officeart/2008/layout/PictureGrid"/>
    <dgm:cxn modelId="{764ABE32-3515-4726-A053-B83C0F6E049F}" type="presParOf" srcId="{B8B98640-2299-4461-BABA-34BD1A70F309}" destId="{660E6F37-5F5D-40DC-B487-04213A10910F}" srcOrd="1" destOrd="0" presId="urn:microsoft.com/office/officeart/2008/layout/PictureGrid"/>
    <dgm:cxn modelId="{699A8C17-DA01-454E-94BE-BE5CA3711699}" type="presParOf" srcId="{752A0156-AB15-4FD6-81FB-CA6173B8B4EA}" destId="{49A3F3D8-3EEB-46FF-8B58-D8B137A125A7}" srcOrd="1" destOrd="0" presId="urn:microsoft.com/office/officeart/2008/layout/PictureGrid"/>
    <dgm:cxn modelId="{1B2352A3-A516-4340-98CE-91B88017B963}" type="presParOf" srcId="{752A0156-AB15-4FD6-81FB-CA6173B8B4EA}" destId="{CBCCB3F8-B4FE-4D35-B8D9-540F1C112D9C}" srcOrd="2" destOrd="0" presId="urn:microsoft.com/office/officeart/2008/layout/PictureGrid"/>
    <dgm:cxn modelId="{BA8DCE52-0C4A-4879-A358-2624B513E77A}" type="presParOf" srcId="{CBCCB3F8-B4FE-4D35-B8D9-540F1C112D9C}" destId="{1698D3DC-673D-4758-AC80-24FD11FCC0F8}" srcOrd="0" destOrd="0" presId="urn:microsoft.com/office/officeart/2008/layout/PictureGrid"/>
    <dgm:cxn modelId="{AABA10CD-12DB-4F98-AE17-097A36AB24FE}" type="presParOf" srcId="{CBCCB3F8-B4FE-4D35-B8D9-540F1C112D9C}" destId="{ACC5CD8C-17E6-4A9C-818F-B2288051E3AE}" srcOrd="1" destOrd="0" presId="urn:microsoft.com/office/officeart/2008/layout/PictureGrid"/>
    <dgm:cxn modelId="{03C4DC72-C151-48B6-A43E-678F7AB06674}" type="presParOf" srcId="{752A0156-AB15-4FD6-81FB-CA6173B8B4EA}" destId="{EEFD24F8-C6DD-4176-9DD8-2F7F39A685BE}" srcOrd="3" destOrd="0" presId="urn:microsoft.com/office/officeart/2008/layout/PictureGrid"/>
    <dgm:cxn modelId="{F56B145E-2AA3-4633-9517-7CEFEE6A078F}" type="presParOf" srcId="{752A0156-AB15-4FD6-81FB-CA6173B8B4EA}" destId="{169179F9-8045-493D-AAFE-0768A4A4DB52}" srcOrd="4" destOrd="0" presId="urn:microsoft.com/office/officeart/2008/layout/PictureGrid"/>
    <dgm:cxn modelId="{4E218F81-2CF2-45F3-96A1-1E18F6BCD870}" type="presParOf" srcId="{169179F9-8045-493D-AAFE-0768A4A4DB52}" destId="{7E8E903B-7AB4-4C3A-8FC8-381B35F3C334}" srcOrd="0" destOrd="0" presId="urn:microsoft.com/office/officeart/2008/layout/PictureGrid"/>
    <dgm:cxn modelId="{3F7AFA8A-31E0-4B3B-AB67-C1FD7EA9CBDA}" type="presParOf" srcId="{169179F9-8045-493D-AAFE-0768A4A4DB52}" destId="{92A46B08-8EB2-412E-A94A-64467DA4E194}" srcOrd="1" destOrd="0" presId="urn:microsoft.com/office/officeart/2008/layout/PictureGrid"/>
    <dgm:cxn modelId="{42520016-2A8A-4C98-A0F1-5F698A06904B}" type="presParOf" srcId="{752A0156-AB15-4FD6-81FB-CA6173B8B4EA}" destId="{00A038EF-2EB2-47B7-B563-CF594F16C392}" srcOrd="5" destOrd="0" presId="urn:microsoft.com/office/officeart/2008/layout/PictureGrid"/>
    <dgm:cxn modelId="{4F24B60A-F0E6-4B8D-95F7-7511C37B0705}" type="presParOf" srcId="{752A0156-AB15-4FD6-81FB-CA6173B8B4EA}" destId="{93E05186-583F-4BDD-A90D-9CD4ACC34613}" srcOrd="6" destOrd="0" presId="urn:microsoft.com/office/officeart/2008/layout/PictureGrid"/>
    <dgm:cxn modelId="{20FEC091-C57C-4847-860C-95A83C5EF176}" type="presParOf" srcId="{93E05186-583F-4BDD-A90D-9CD4ACC34613}" destId="{2FEF0323-B58B-4A23-80DB-13A38BA53DE8}" srcOrd="0" destOrd="0" presId="urn:microsoft.com/office/officeart/2008/layout/PictureGrid"/>
    <dgm:cxn modelId="{AF5AE44F-6BC6-4A99-B202-96537B7F764A}" type="presParOf" srcId="{93E05186-583F-4BDD-A90D-9CD4ACC34613}" destId="{A8C904F7-09AE-4E31-AB71-1E42BCF72DE7}" srcOrd="1" destOrd="0" presId="urn:microsoft.com/office/officeart/2008/layout/PictureGrid"/>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85530-392E-4209-9D84-C7C57F09934E}">
      <dsp:nvSpPr>
        <dsp:cNvPr id="0" name=""/>
        <dsp:cNvSpPr/>
      </dsp:nvSpPr>
      <dsp:spPr>
        <a:xfrm>
          <a:off x="1469380" y="45682"/>
          <a:ext cx="1581376" cy="23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ts val="70"/>
            </a:lnSpc>
            <a:spcBef>
              <a:spcPct val="0"/>
            </a:spcBef>
            <a:spcAft>
              <a:spcPts val="200"/>
            </a:spcAft>
            <a:buNone/>
          </a:pPr>
          <a:r>
            <a:rPr lang="en-US" sz="700" b="1" kern="1200" dirty="0">
              <a:solidFill>
                <a:schemeClr val="bg1"/>
              </a:solidFill>
            </a:rPr>
            <a:t> </a:t>
          </a:r>
          <a:r>
            <a:rPr lang="en-US" sz="700" b="1" kern="1200" dirty="0">
              <a:solidFill>
                <a:schemeClr val="bg1"/>
              </a:solidFill>
              <a:latin typeface="Helvetica" pitchFamily="2" charset="0"/>
            </a:rPr>
            <a:t>Andra Cornelius, </a:t>
          </a:r>
          <a:r>
            <a:rPr lang="en-US" sz="700" b="1" kern="1200" dirty="0" err="1">
              <a:solidFill>
                <a:schemeClr val="bg1"/>
              </a:solidFill>
              <a:latin typeface="Helvetica" pitchFamily="2" charset="0"/>
            </a:rPr>
            <a:t>CEcD</a:t>
          </a:r>
          <a:endParaRPr lang="en-US" sz="700" b="1" kern="1200" dirty="0">
            <a:solidFill>
              <a:schemeClr val="bg1"/>
            </a:solidFill>
            <a:latin typeface="Helvetica" pitchFamily="2" charset="0"/>
          </a:endParaRPr>
        </a:p>
        <a:p>
          <a:pPr marL="0" lvl="0" indent="0" algn="ctr" defTabSz="311150">
            <a:lnSpc>
              <a:spcPct val="70000"/>
            </a:lnSpc>
            <a:spcBef>
              <a:spcPct val="0"/>
            </a:spcBef>
            <a:spcAft>
              <a:spcPts val="100"/>
            </a:spcAft>
            <a:buNone/>
          </a:pPr>
          <a:r>
            <a:rPr lang="en-US" sz="700" b="1" kern="1200" dirty="0">
              <a:solidFill>
                <a:schemeClr val="bg1"/>
              </a:solidFill>
              <a:latin typeface="Helvetica" pitchFamily="2" charset="0"/>
            </a:rPr>
            <a:t>  CareerSource Florida</a:t>
          </a:r>
          <a:endParaRPr lang="en-US" sz="700" b="1" kern="1200" dirty="0">
            <a:solidFill>
              <a:schemeClr val="bg1"/>
            </a:solidFill>
          </a:endParaRPr>
        </a:p>
      </dsp:txBody>
      <dsp:txXfrm>
        <a:off x="1469380" y="45682"/>
        <a:ext cx="1581376" cy="237206"/>
      </dsp:txXfrm>
    </dsp:sp>
    <dsp:sp modelId="{660E6F37-5F5D-40DC-B487-04213A10910F}">
      <dsp:nvSpPr>
        <dsp:cNvPr id="0" name=""/>
        <dsp:cNvSpPr/>
      </dsp:nvSpPr>
      <dsp:spPr>
        <a:xfrm>
          <a:off x="1469380" y="329903"/>
          <a:ext cx="1581376" cy="158137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98D3DC-673D-4758-AC80-24FD11FCC0F8}">
      <dsp:nvSpPr>
        <dsp:cNvPr id="0" name=""/>
        <dsp:cNvSpPr/>
      </dsp:nvSpPr>
      <dsp:spPr>
        <a:xfrm>
          <a:off x="3277412" y="34080"/>
          <a:ext cx="1911852" cy="283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ct val="70000"/>
            </a:lnSpc>
            <a:spcBef>
              <a:spcPct val="0"/>
            </a:spcBef>
            <a:spcAft>
              <a:spcPts val="100"/>
            </a:spcAft>
            <a:buNone/>
          </a:pPr>
          <a:r>
            <a:rPr lang="en-US" sz="700" b="1" kern="1200" dirty="0">
              <a:solidFill>
                <a:schemeClr val="bg1"/>
              </a:solidFill>
            </a:rPr>
            <a:t> </a:t>
          </a:r>
          <a:r>
            <a:rPr lang="en-US" sz="700" b="1" kern="1200" dirty="0">
              <a:solidFill>
                <a:schemeClr val="bg1"/>
              </a:solidFill>
              <a:latin typeface="Helvetica" pitchFamily="2" charset="0"/>
            </a:rPr>
            <a:t>Jim McShane </a:t>
          </a:r>
        </a:p>
        <a:p>
          <a:pPr marL="0" lvl="0" indent="0" algn="ctr" defTabSz="311150">
            <a:lnSpc>
              <a:spcPct val="90000"/>
            </a:lnSpc>
            <a:spcBef>
              <a:spcPct val="0"/>
            </a:spcBef>
            <a:spcAft>
              <a:spcPct val="35000"/>
            </a:spcAft>
            <a:buNone/>
          </a:pPr>
          <a:r>
            <a:rPr lang="en-US" sz="700" b="1" kern="1200" dirty="0">
              <a:solidFill>
                <a:schemeClr val="bg1"/>
              </a:solidFill>
              <a:latin typeface="Helvetica" pitchFamily="2" charset="0"/>
            </a:rPr>
            <a:t>CareerSource Capital Region</a:t>
          </a:r>
          <a:endParaRPr lang="en-US" sz="700" b="1" kern="1200" dirty="0">
            <a:solidFill>
              <a:schemeClr val="bg1"/>
            </a:solidFill>
          </a:endParaRPr>
        </a:p>
      </dsp:txBody>
      <dsp:txXfrm>
        <a:off x="3277412" y="34080"/>
        <a:ext cx="1911852" cy="283611"/>
      </dsp:txXfrm>
    </dsp:sp>
    <dsp:sp modelId="{ACC5CD8C-17E6-4A9C-818F-B2288051E3AE}">
      <dsp:nvSpPr>
        <dsp:cNvPr id="0" name=""/>
        <dsp:cNvSpPr/>
      </dsp:nvSpPr>
      <dsp:spPr>
        <a:xfrm>
          <a:off x="3377845" y="341504"/>
          <a:ext cx="1581376" cy="15813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8E903B-7AB4-4C3A-8FC8-381B35F3C334}">
      <dsp:nvSpPr>
        <dsp:cNvPr id="0" name=""/>
        <dsp:cNvSpPr/>
      </dsp:nvSpPr>
      <dsp:spPr>
        <a:xfrm>
          <a:off x="1311914" y="2087201"/>
          <a:ext cx="1966504" cy="290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ct val="70000"/>
            </a:lnSpc>
            <a:spcBef>
              <a:spcPct val="0"/>
            </a:spcBef>
            <a:spcAft>
              <a:spcPts val="100"/>
            </a:spcAft>
            <a:buNone/>
          </a:pPr>
          <a:r>
            <a:rPr lang="en-US" sz="700" b="1" kern="1200" dirty="0">
              <a:solidFill>
                <a:schemeClr val="bg1"/>
              </a:solidFill>
            </a:rPr>
            <a:t> </a:t>
          </a:r>
          <a:r>
            <a:rPr lang="en-US" sz="700" b="1" kern="1200" dirty="0">
              <a:solidFill>
                <a:schemeClr val="bg1"/>
              </a:solidFill>
              <a:latin typeface="Helvetica" pitchFamily="2" charset="0"/>
            </a:rPr>
            <a:t>Beth Kirkland</a:t>
          </a:r>
        </a:p>
        <a:p>
          <a:pPr marL="0" lvl="0" indent="0" algn="ctr" defTabSz="311150">
            <a:lnSpc>
              <a:spcPct val="70000"/>
            </a:lnSpc>
            <a:spcBef>
              <a:spcPct val="0"/>
            </a:spcBef>
            <a:spcAft>
              <a:spcPts val="100"/>
            </a:spcAft>
            <a:buNone/>
          </a:pPr>
          <a:r>
            <a:rPr lang="en-US" sz="700" b="1" i="0" kern="1200" dirty="0">
              <a:solidFill>
                <a:schemeClr val="bg1"/>
              </a:solidFill>
            </a:rPr>
            <a:t>Florida Economic Development Council</a:t>
          </a:r>
          <a:endParaRPr lang="en-US" sz="700" b="1" kern="1200" dirty="0">
            <a:solidFill>
              <a:schemeClr val="bg1"/>
            </a:solidFill>
            <a:latin typeface="Helvetica" pitchFamily="2" charset="0"/>
          </a:endParaRPr>
        </a:p>
      </dsp:txBody>
      <dsp:txXfrm>
        <a:off x="1311914" y="2087201"/>
        <a:ext cx="1966504" cy="290008"/>
      </dsp:txXfrm>
    </dsp:sp>
    <dsp:sp modelId="{92A46B08-8EB2-412E-A94A-64467DA4E194}">
      <dsp:nvSpPr>
        <dsp:cNvPr id="0" name=""/>
        <dsp:cNvSpPr/>
      </dsp:nvSpPr>
      <dsp:spPr>
        <a:xfrm>
          <a:off x="1477168" y="2402967"/>
          <a:ext cx="1581376" cy="158137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EF0323-B58B-4A23-80DB-13A38BA53DE8}">
      <dsp:nvSpPr>
        <dsp:cNvPr id="0" name=""/>
        <dsp:cNvSpPr/>
      </dsp:nvSpPr>
      <dsp:spPr>
        <a:xfrm>
          <a:off x="3277404" y="1954907"/>
          <a:ext cx="1981638" cy="319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ct val="70000"/>
            </a:lnSpc>
            <a:spcBef>
              <a:spcPct val="0"/>
            </a:spcBef>
            <a:spcAft>
              <a:spcPts val="100"/>
            </a:spcAft>
            <a:buNone/>
          </a:pPr>
          <a:r>
            <a:rPr lang="en-US" sz="700" b="1" kern="1200" dirty="0">
              <a:solidFill>
                <a:schemeClr val="bg1"/>
              </a:solidFill>
            </a:rPr>
            <a:t> Katie Smith</a:t>
          </a:r>
        </a:p>
        <a:p>
          <a:pPr marL="0" lvl="0" indent="0" algn="ctr" defTabSz="311150">
            <a:lnSpc>
              <a:spcPct val="70000"/>
            </a:lnSpc>
            <a:spcBef>
              <a:spcPct val="0"/>
            </a:spcBef>
            <a:spcAft>
              <a:spcPts val="100"/>
            </a:spcAft>
            <a:buNone/>
          </a:pPr>
          <a:r>
            <a:rPr lang="en-US" sz="700" b="1" kern="1200" dirty="0">
              <a:solidFill>
                <a:schemeClr val="bg1"/>
              </a:solidFill>
            </a:rPr>
            <a:t>Dept. of Economic Opportunity</a:t>
          </a:r>
        </a:p>
      </dsp:txBody>
      <dsp:txXfrm>
        <a:off x="3277404" y="1954907"/>
        <a:ext cx="1981638" cy="319818"/>
      </dsp:txXfrm>
    </dsp:sp>
    <dsp:sp modelId="{A8C904F7-09AE-4E31-AB71-1E42BCF72DE7}">
      <dsp:nvSpPr>
        <dsp:cNvPr id="0" name=""/>
        <dsp:cNvSpPr/>
      </dsp:nvSpPr>
      <dsp:spPr>
        <a:xfrm>
          <a:off x="3377845" y="2402956"/>
          <a:ext cx="1581376" cy="158137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85530-392E-4209-9D84-C7C57F09934E}">
      <dsp:nvSpPr>
        <dsp:cNvPr id="0" name=""/>
        <dsp:cNvSpPr/>
      </dsp:nvSpPr>
      <dsp:spPr>
        <a:xfrm>
          <a:off x="1469380" y="45682"/>
          <a:ext cx="1581376" cy="23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ts val="70"/>
            </a:lnSpc>
            <a:spcBef>
              <a:spcPct val="0"/>
            </a:spcBef>
            <a:spcAft>
              <a:spcPts val="200"/>
            </a:spcAft>
            <a:buNone/>
          </a:pPr>
          <a:r>
            <a:rPr lang="en-US" sz="700" b="1" kern="1200" dirty="0">
              <a:solidFill>
                <a:schemeClr val="bg1"/>
              </a:solidFill>
            </a:rPr>
            <a:t>Emily Sikes</a:t>
          </a:r>
          <a:endParaRPr lang="en-US" sz="700" b="1" kern="1200" dirty="0">
            <a:solidFill>
              <a:schemeClr val="bg1"/>
            </a:solidFill>
            <a:latin typeface="Helvetica" pitchFamily="2" charset="0"/>
          </a:endParaRPr>
        </a:p>
        <a:p>
          <a:pPr marL="0" lvl="0" indent="0" algn="ctr" defTabSz="311150">
            <a:lnSpc>
              <a:spcPct val="70000"/>
            </a:lnSpc>
            <a:spcBef>
              <a:spcPct val="0"/>
            </a:spcBef>
            <a:spcAft>
              <a:spcPts val="100"/>
            </a:spcAft>
            <a:buNone/>
          </a:pPr>
          <a:r>
            <a:rPr lang="en-US" sz="700" b="1" kern="1200" dirty="0">
              <a:solidFill>
                <a:schemeClr val="bg1"/>
              </a:solidFill>
              <a:latin typeface="Helvetica" pitchFamily="2" charset="0"/>
            </a:rPr>
            <a:t>  State University System</a:t>
          </a:r>
          <a:endParaRPr lang="en-US" sz="700" b="1" kern="1200" dirty="0">
            <a:solidFill>
              <a:schemeClr val="bg1"/>
            </a:solidFill>
          </a:endParaRPr>
        </a:p>
      </dsp:txBody>
      <dsp:txXfrm>
        <a:off x="1469380" y="45682"/>
        <a:ext cx="1581376" cy="237206"/>
      </dsp:txXfrm>
    </dsp:sp>
    <dsp:sp modelId="{660E6F37-5F5D-40DC-B487-04213A10910F}">
      <dsp:nvSpPr>
        <dsp:cNvPr id="0" name=""/>
        <dsp:cNvSpPr/>
      </dsp:nvSpPr>
      <dsp:spPr>
        <a:xfrm>
          <a:off x="1469380" y="329903"/>
          <a:ext cx="1581376" cy="158137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98D3DC-673D-4758-AC80-24FD11FCC0F8}">
      <dsp:nvSpPr>
        <dsp:cNvPr id="0" name=""/>
        <dsp:cNvSpPr/>
      </dsp:nvSpPr>
      <dsp:spPr>
        <a:xfrm>
          <a:off x="3277412" y="34080"/>
          <a:ext cx="1911852" cy="283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ct val="70000"/>
            </a:lnSpc>
            <a:spcBef>
              <a:spcPct val="0"/>
            </a:spcBef>
            <a:spcAft>
              <a:spcPts val="100"/>
            </a:spcAft>
            <a:buNone/>
          </a:pPr>
          <a:r>
            <a:rPr lang="en-US" sz="700" b="1" kern="1200" dirty="0" err="1">
              <a:solidFill>
                <a:schemeClr val="bg1"/>
              </a:solidFill>
            </a:rPr>
            <a:t>Keantha</a:t>
          </a:r>
          <a:r>
            <a:rPr lang="en-US" sz="700" b="1" kern="1200" dirty="0">
              <a:solidFill>
                <a:schemeClr val="bg1"/>
              </a:solidFill>
            </a:rPr>
            <a:t> Moore</a:t>
          </a:r>
        </a:p>
        <a:p>
          <a:pPr marL="0" lvl="0" indent="0" algn="ctr" defTabSz="311150">
            <a:lnSpc>
              <a:spcPct val="70000"/>
            </a:lnSpc>
            <a:spcBef>
              <a:spcPct val="0"/>
            </a:spcBef>
            <a:spcAft>
              <a:spcPts val="100"/>
            </a:spcAft>
            <a:buNone/>
          </a:pPr>
          <a:r>
            <a:rPr lang="en-US" sz="700" b="1" kern="1200" dirty="0">
              <a:solidFill>
                <a:schemeClr val="bg1"/>
              </a:solidFill>
            </a:rPr>
            <a:t>Dept. of Economic Opportunity</a:t>
          </a:r>
        </a:p>
      </dsp:txBody>
      <dsp:txXfrm>
        <a:off x="3277412" y="34080"/>
        <a:ext cx="1911852" cy="283611"/>
      </dsp:txXfrm>
    </dsp:sp>
    <dsp:sp modelId="{ACC5CD8C-17E6-4A9C-818F-B2288051E3AE}">
      <dsp:nvSpPr>
        <dsp:cNvPr id="0" name=""/>
        <dsp:cNvSpPr/>
      </dsp:nvSpPr>
      <dsp:spPr>
        <a:xfrm>
          <a:off x="3377845" y="341504"/>
          <a:ext cx="1581376" cy="1581376"/>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8E903B-7AB4-4C3A-8FC8-381B35F3C334}">
      <dsp:nvSpPr>
        <dsp:cNvPr id="0" name=""/>
        <dsp:cNvSpPr/>
      </dsp:nvSpPr>
      <dsp:spPr>
        <a:xfrm>
          <a:off x="1368939" y="1998446"/>
          <a:ext cx="1966504" cy="290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ct val="70000"/>
            </a:lnSpc>
            <a:spcBef>
              <a:spcPct val="0"/>
            </a:spcBef>
            <a:spcAft>
              <a:spcPts val="100"/>
            </a:spcAft>
            <a:buNone/>
          </a:pPr>
          <a:r>
            <a:rPr lang="en-US" sz="700" b="1" kern="1200" dirty="0">
              <a:solidFill>
                <a:schemeClr val="bg1"/>
              </a:solidFill>
            </a:rPr>
            <a:t>Melissa Terbrueggen</a:t>
          </a:r>
        </a:p>
        <a:p>
          <a:pPr marL="0" lvl="0" indent="0" algn="ctr" defTabSz="311150">
            <a:lnSpc>
              <a:spcPct val="70000"/>
            </a:lnSpc>
            <a:spcBef>
              <a:spcPct val="0"/>
            </a:spcBef>
            <a:spcAft>
              <a:spcPts val="100"/>
            </a:spcAft>
            <a:buNone/>
          </a:pPr>
          <a:r>
            <a:rPr lang="en-US" sz="700" b="1" kern="1200" dirty="0">
              <a:solidFill>
                <a:schemeClr val="bg1"/>
              </a:solidFill>
              <a:latin typeface="Helvetica" pitchFamily="2" charset="0"/>
            </a:rPr>
            <a:t>CareerSource Northeast Florida</a:t>
          </a:r>
        </a:p>
      </dsp:txBody>
      <dsp:txXfrm>
        <a:off x="1368939" y="1998446"/>
        <a:ext cx="1966504" cy="290008"/>
      </dsp:txXfrm>
    </dsp:sp>
    <dsp:sp modelId="{92A46B08-8EB2-412E-A94A-64467DA4E194}">
      <dsp:nvSpPr>
        <dsp:cNvPr id="0" name=""/>
        <dsp:cNvSpPr/>
      </dsp:nvSpPr>
      <dsp:spPr>
        <a:xfrm>
          <a:off x="1477168" y="2402967"/>
          <a:ext cx="1581376" cy="158137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EF0323-B58B-4A23-80DB-13A38BA53DE8}">
      <dsp:nvSpPr>
        <dsp:cNvPr id="0" name=""/>
        <dsp:cNvSpPr/>
      </dsp:nvSpPr>
      <dsp:spPr>
        <a:xfrm>
          <a:off x="3277404" y="2057392"/>
          <a:ext cx="1981638" cy="319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26670" bIns="0" numCol="1" spcCol="1270" anchor="b" anchorCtr="0">
          <a:noAutofit/>
        </a:bodyPr>
        <a:lstStyle/>
        <a:p>
          <a:pPr marL="0" lvl="0" indent="0" algn="ctr" defTabSz="311150">
            <a:lnSpc>
              <a:spcPct val="70000"/>
            </a:lnSpc>
            <a:spcBef>
              <a:spcPct val="0"/>
            </a:spcBef>
            <a:spcAft>
              <a:spcPts val="100"/>
            </a:spcAft>
            <a:buNone/>
          </a:pPr>
          <a:r>
            <a:rPr lang="en-US" sz="700" b="1" kern="1200" dirty="0">
              <a:solidFill>
                <a:schemeClr val="bg1"/>
              </a:solidFill>
            </a:rPr>
            <a:t> Kathy Davis</a:t>
          </a:r>
        </a:p>
        <a:p>
          <a:pPr marL="0" lvl="0" indent="0" algn="ctr" defTabSz="311150">
            <a:lnSpc>
              <a:spcPct val="70000"/>
            </a:lnSpc>
            <a:spcBef>
              <a:spcPct val="0"/>
            </a:spcBef>
            <a:spcAft>
              <a:spcPts val="100"/>
            </a:spcAft>
            <a:buNone/>
          </a:pPr>
          <a:r>
            <a:rPr lang="en-US" sz="700" b="1" kern="1200" dirty="0">
              <a:solidFill>
                <a:schemeClr val="bg1"/>
              </a:solidFill>
            </a:rPr>
            <a:t>Florida Division of Vocational Rehabilitation</a:t>
          </a:r>
        </a:p>
      </dsp:txBody>
      <dsp:txXfrm>
        <a:off x="3277404" y="2057392"/>
        <a:ext cx="1981638" cy="319818"/>
      </dsp:txXfrm>
    </dsp:sp>
    <dsp:sp modelId="{A8C904F7-09AE-4E31-AB71-1E42BCF72DE7}">
      <dsp:nvSpPr>
        <dsp:cNvPr id="0" name=""/>
        <dsp:cNvSpPr/>
      </dsp:nvSpPr>
      <dsp:spPr>
        <a:xfrm>
          <a:off x="3377845" y="2402956"/>
          <a:ext cx="1581376" cy="1581376"/>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1B535D7-472E-B24C-A70A-F7A1D8E5CDFD}" type="datetimeFigureOut">
              <a:rPr lang="en-US" altLang="en-US"/>
              <a:pPr>
                <a:defRPr/>
              </a:pPr>
              <a:t>6/12/2018</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AB6A61D-04C4-294E-B713-199A563F9F43}" type="slidenum">
              <a:rPr lang="en-US" altLang="en-US"/>
              <a:pPr>
                <a:defRPr/>
              </a:pPr>
              <a:t>‹#›</a:t>
            </a:fld>
            <a:endParaRPr lang="en-US" altLang="en-US" dirty="0"/>
          </a:p>
        </p:txBody>
      </p:sp>
    </p:spTree>
    <p:extLst>
      <p:ext uri="{BB962C8B-B14F-4D97-AF65-F5344CB8AC3E}">
        <p14:creationId xmlns:p14="http://schemas.microsoft.com/office/powerpoint/2010/main" val="2034959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JM"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506D4B87-DEE4-5941-9989-D32B3677217D}" type="datetimeFigureOut">
              <a:rPr lang="en-JM" altLang="en-US"/>
              <a:pPr>
                <a:defRPr/>
              </a:pPr>
              <a:t>12/6/2018</a:t>
            </a:fld>
            <a:endParaRPr lang="en-JM"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JM"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JM"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JM"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EF34482-39AD-DC47-8586-18303A8A70F2}" type="slidenum">
              <a:rPr lang="en-JM" altLang="en-US"/>
              <a:pPr>
                <a:defRPr/>
              </a:pPr>
              <a:t>‹#›</a:t>
            </a:fld>
            <a:endParaRPr lang="en-JM" altLang="en-US" dirty="0"/>
          </a:p>
        </p:txBody>
      </p:sp>
    </p:spTree>
    <p:extLst>
      <p:ext uri="{BB962C8B-B14F-4D97-AF65-F5344CB8AC3E}">
        <p14:creationId xmlns:p14="http://schemas.microsoft.com/office/powerpoint/2010/main" val="4946220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1</a:t>
            </a:fld>
            <a:endParaRPr lang="en-JM" altLang="en-US" dirty="0"/>
          </a:p>
        </p:txBody>
      </p:sp>
    </p:spTree>
    <p:extLst>
      <p:ext uri="{BB962C8B-B14F-4D97-AF65-F5344CB8AC3E}">
        <p14:creationId xmlns:p14="http://schemas.microsoft.com/office/powerpoint/2010/main" val="394361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46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81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23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36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692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31626" rtl="0" eaLnBrk="1" fontAlgn="auto" latinLnBrk="0" hangingPunct="1">
              <a:lnSpc>
                <a:spcPct val="100000"/>
              </a:lnSpc>
              <a:spcBef>
                <a:spcPts val="0"/>
              </a:spcBef>
              <a:spcAft>
                <a:spcPts val="0"/>
              </a:spcAft>
              <a:buClrTx/>
              <a:buSzTx/>
              <a:buFontTx/>
              <a:buNone/>
              <a:tabLst/>
              <a:defRPr/>
            </a:pPr>
            <a:fld id="{10EF23F4-6AF6-4EFA-9F09-8DF349561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3162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859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F34482-39AD-DC47-8586-18303A8A70F2}" type="slidenum">
              <a:rPr kumimoji="0" lang="en-JM"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JM" alt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06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79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348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74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2</a:t>
            </a:fld>
            <a:endParaRPr lang="en-JM" altLang="en-US" dirty="0"/>
          </a:p>
        </p:txBody>
      </p:sp>
    </p:spTree>
    <p:extLst>
      <p:ext uri="{BB962C8B-B14F-4D97-AF65-F5344CB8AC3E}">
        <p14:creationId xmlns:p14="http://schemas.microsoft.com/office/powerpoint/2010/main" val="220074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3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74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30</a:t>
            </a:fld>
            <a:endParaRPr lang="en-JM" altLang="en-US" dirty="0"/>
          </a:p>
        </p:txBody>
      </p:sp>
    </p:spTree>
    <p:extLst>
      <p:ext uri="{BB962C8B-B14F-4D97-AF65-F5344CB8AC3E}">
        <p14:creationId xmlns:p14="http://schemas.microsoft.com/office/powerpoint/2010/main" val="370863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31</a:t>
            </a:fld>
            <a:endParaRPr lang="en-JM" altLang="en-US" dirty="0"/>
          </a:p>
        </p:txBody>
      </p:sp>
    </p:spTree>
    <p:extLst>
      <p:ext uri="{BB962C8B-B14F-4D97-AF65-F5344CB8AC3E}">
        <p14:creationId xmlns:p14="http://schemas.microsoft.com/office/powerpoint/2010/main" val="245713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F34482-39AD-DC47-8586-18303A8A70F2}" type="slidenum">
              <a:rPr kumimoji="0" lang="en-JM"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JM" alt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27435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33</a:t>
            </a:fld>
            <a:endParaRPr lang="en-JM" altLang="en-US" dirty="0"/>
          </a:p>
        </p:txBody>
      </p:sp>
    </p:spTree>
    <p:extLst>
      <p:ext uri="{BB962C8B-B14F-4D97-AF65-F5344CB8AC3E}">
        <p14:creationId xmlns:p14="http://schemas.microsoft.com/office/powerpoint/2010/main" val="882717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34</a:t>
            </a:fld>
            <a:endParaRPr lang="en-JM" altLang="en-US" dirty="0"/>
          </a:p>
        </p:txBody>
      </p:sp>
    </p:spTree>
    <p:extLst>
      <p:ext uri="{BB962C8B-B14F-4D97-AF65-F5344CB8AC3E}">
        <p14:creationId xmlns:p14="http://schemas.microsoft.com/office/powerpoint/2010/main" val="881099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35</a:t>
            </a:fld>
            <a:endParaRPr lang="en-JM" altLang="en-US" dirty="0"/>
          </a:p>
        </p:txBody>
      </p:sp>
    </p:spTree>
    <p:extLst>
      <p:ext uri="{BB962C8B-B14F-4D97-AF65-F5344CB8AC3E}">
        <p14:creationId xmlns:p14="http://schemas.microsoft.com/office/powerpoint/2010/main" val="1859212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36</a:t>
            </a:fld>
            <a:endParaRPr lang="en-JM" altLang="en-US" dirty="0"/>
          </a:p>
        </p:txBody>
      </p:sp>
    </p:spTree>
    <p:extLst>
      <p:ext uri="{BB962C8B-B14F-4D97-AF65-F5344CB8AC3E}">
        <p14:creationId xmlns:p14="http://schemas.microsoft.com/office/powerpoint/2010/main" val="615912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38</a:t>
            </a:fld>
            <a:endParaRPr lang="en-JM" altLang="en-US" dirty="0"/>
          </a:p>
        </p:txBody>
      </p:sp>
    </p:spTree>
    <p:extLst>
      <p:ext uri="{BB962C8B-B14F-4D97-AF65-F5344CB8AC3E}">
        <p14:creationId xmlns:p14="http://schemas.microsoft.com/office/powerpoint/2010/main" val="144257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3</a:t>
            </a:fld>
            <a:endParaRPr lang="en-JM" altLang="en-US" dirty="0"/>
          </a:p>
        </p:txBody>
      </p:sp>
    </p:spTree>
    <p:extLst>
      <p:ext uri="{BB962C8B-B14F-4D97-AF65-F5344CB8AC3E}">
        <p14:creationId xmlns:p14="http://schemas.microsoft.com/office/powerpoint/2010/main" val="277065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4</a:t>
            </a:fld>
            <a:endParaRPr lang="en-JM" altLang="en-US" dirty="0"/>
          </a:p>
        </p:txBody>
      </p:sp>
    </p:spTree>
    <p:extLst>
      <p:ext uri="{BB962C8B-B14F-4D97-AF65-F5344CB8AC3E}">
        <p14:creationId xmlns:p14="http://schemas.microsoft.com/office/powerpoint/2010/main" val="212377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5</a:t>
            </a:fld>
            <a:endParaRPr lang="en-JM" altLang="en-US" dirty="0"/>
          </a:p>
        </p:txBody>
      </p:sp>
    </p:spTree>
    <p:extLst>
      <p:ext uri="{BB962C8B-B14F-4D97-AF65-F5344CB8AC3E}">
        <p14:creationId xmlns:p14="http://schemas.microsoft.com/office/powerpoint/2010/main" val="84041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75"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6</a:t>
            </a:fld>
            <a:endParaRPr lang="en-JM" altLang="en-US" dirty="0"/>
          </a:p>
        </p:txBody>
      </p:sp>
    </p:spTree>
    <p:extLst>
      <p:ext uri="{BB962C8B-B14F-4D97-AF65-F5344CB8AC3E}">
        <p14:creationId xmlns:p14="http://schemas.microsoft.com/office/powerpoint/2010/main" val="111934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45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34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Template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124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5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9.jpe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0200"/>
            <a:ext cx="8229600" cy="1470025"/>
          </a:xfrm>
        </p:spPr>
        <p:txBody>
          <a:bodyPr anchor="b"/>
          <a:lstStyle>
            <a:lvl1pPr>
              <a:defRPr sz="4000" b="1">
                <a:solidFill>
                  <a:schemeClr val="tx1"/>
                </a:solidFill>
                <a:latin typeface="Helvetica"/>
                <a:cs typeface="Helvetica"/>
              </a:defRPr>
            </a:lvl1pPr>
          </a:lstStyle>
          <a:p>
            <a:r>
              <a:rPr lang="en-US" dirty="0"/>
              <a:t>Click to edit Master title style</a:t>
            </a:r>
            <a:endParaRPr lang="en-JM" dirty="0"/>
          </a:p>
        </p:txBody>
      </p:sp>
      <p:sp>
        <p:nvSpPr>
          <p:cNvPr id="3" name="Subtitle 2"/>
          <p:cNvSpPr>
            <a:spLocks noGrp="1"/>
          </p:cNvSpPr>
          <p:nvPr>
            <p:ph type="subTitle" idx="1"/>
          </p:nvPr>
        </p:nvSpPr>
        <p:spPr>
          <a:xfrm>
            <a:off x="457200" y="3124200"/>
            <a:ext cx="5105400" cy="990600"/>
          </a:xfrm>
        </p:spPr>
        <p:txBody>
          <a:bodyPr/>
          <a:lstStyle>
            <a:lvl1pPr marL="0" indent="0" algn="l">
              <a:buNone/>
              <a:defRPr sz="2500" b="0">
                <a:solidFill>
                  <a:srgbClr val="595959"/>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JM" dirty="0"/>
          </a:p>
        </p:txBody>
      </p:sp>
      <p:pic>
        <p:nvPicPr>
          <p:cNvPr id="7" name="Picture 6" descr="C:\Users\crobbins.MAHERMAHER\Dropbox\Government\WIOA\WIOA_Swoosh.png">
            <a:extLst>
              <a:ext uri="{FF2B5EF4-FFF2-40B4-BE49-F238E27FC236}">
                <a16:creationId xmlns:a16="http://schemas.microsoft.com/office/drawing/2014/main" id="{D8EDE137-4ED8-45F8-A4FE-D3E9ECAFCAA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spTree>
    <p:extLst>
      <p:ext uri="{BB962C8B-B14F-4D97-AF65-F5344CB8AC3E}">
        <p14:creationId xmlns:p14="http://schemas.microsoft.com/office/powerpoint/2010/main" val="23781367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990600" y="533399"/>
            <a:ext cx="7696200" cy="974725"/>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Today’s Objectives</a:t>
            </a:r>
            <a:endParaRPr lang="en-US" dirty="0"/>
          </a:p>
        </p:txBody>
      </p:sp>
      <p:sp>
        <p:nvSpPr>
          <p:cNvPr id="3" name="Content Placeholder 2"/>
          <p:cNvSpPr>
            <a:spLocks noGrp="1"/>
          </p:cNvSpPr>
          <p:nvPr>
            <p:ph idx="1"/>
          </p:nvPr>
        </p:nvSpPr>
        <p:spPr>
          <a:xfrm>
            <a:off x="457200" y="1600200"/>
            <a:ext cx="8229600" cy="4165600"/>
          </a:xfrm>
        </p:spPr>
        <p:txBody>
          <a:bodyPr>
            <a:normAutofit/>
          </a:bodyPr>
          <a:lstStyle>
            <a:lvl1pPr>
              <a:lnSpc>
                <a:spcPct val="95000"/>
              </a:lnSpc>
              <a:spcBef>
                <a:spcPts val="1800"/>
              </a:spcBef>
              <a:defRPr sz="2800"/>
            </a:lvl1pPr>
            <a:lvl2pPr>
              <a:lnSpc>
                <a:spcPct val="95000"/>
              </a:lnSpc>
              <a:spcBef>
                <a:spcPts val="800"/>
              </a:spcBef>
              <a:defRPr sz="24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a:extLst>
              <a:ext uri="{FF2B5EF4-FFF2-40B4-BE49-F238E27FC236}">
                <a16:creationId xmlns:a16="http://schemas.microsoft.com/office/drawing/2014/main" id="{329E35FD-44CC-4BA9-9FE5-15A81720EDC6}"/>
              </a:ext>
            </a:extLst>
          </p:cNvPr>
          <p:cNvSpPr>
            <a:spLocks noGrp="1"/>
          </p:cNvSpPr>
          <p:nvPr>
            <p:ph type="sldNum" sz="quarter" idx="10"/>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210163817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Agenda">
    <p:spTree>
      <p:nvGrpSpPr>
        <p:cNvPr id="1" name=""/>
        <p:cNvGrpSpPr/>
        <p:nvPr/>
      </p:nvGrpSpPr>
      <p:grpSpPr>
        <a:xfrm>
          <a:off x="0" y="0"/>
          <a:ext cx="0" cy="0"/>
          <a:chOff x="0" y="0"/>
          <a:chExt cx="0" cy="0"/>
        </a:xfrm>
      </p:grpSpPr>
      <p:sp>
        <p:nvSpPr>
          <p:cNvPr id="4" name="TextBox 3"/>
          <p:cNvSpPr txBox="1"/>
          <p:nvPr userDrawn="1"/>
        </p:nvSpPr>
        <p:spPr>
          <a:xfrm>
            <a:off x="1143000" y="533399"/>
            <a:ext cx="7543800" cy="974725"/>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Today’s Agenda</a:t>
            </a:r>
            <a:endParaRPr lang="en-US" dirty="0"/>
          </a:p>
        </p:txBody>
      </p:sp>
      <p:sp>
        <p:nvSpPr>
          <p:cNvPr id="3" name="Content Placeholder 2"/>
          <p:cNvSpPr>
            <a:spLocks noGrp="1"/>
          </p:cNvSpPr>
          <p:nvPr>
            <p:ph idx="1"/>
          </p:nvPr>
        </p:nvSpPr>
        <p:spPr/>
        <p:txBody>
          <a:bodyPr>
            <a:normAutofit/>
          </a:bodyPr>
          <a:lstStyle>
            <a:lvl1pPr>
              <a:lnSpc>
                <a:spcPct val="95000"/>
              </a:lnSpc>
              <a:spcBef>
                <a:spcPts val="1800"/>
              </a:spcBef>
              <a:defRPr sz="2800"/>
            </a:lvl1pPr>
            <a:lvl2pPr>
              <a:lnSpc>
                <a:spcPct val="95000"/>
              </a:lnSpc>
              <a:spcBef>
                <a:spcPts val="800"/>
              </a:spcBef>
              <a:defRPr sz="24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a:extLst>
              <a:ext uri="{FF2B5EF4-FFF2-40B4-BE49-F238E27FC236}">
                <a16:creationId xmlns:a16="http://schemas.microsoft.com/office/drawing/2014/main" id="{27BE46CA-FD7C-4AAB-A6D5-F947A07A2533}"/>
              </a:ext>
            </a:extLst>
          </p:cNvPr>
          <p:cNvSpPr>
            <a:spLocks noGrp="1"/>
          </p:cNvSpPr>
          <p:nvPr>
            <p:ph type="sldNum" sz="quarter" idx="10"/>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423122224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Summary">
    <p:spTree>
      <p:nvGrpSpPr>
        <p:cNvPr id="1" name=""/>
        <p:cNvGrpSpPr/>
        <p:nvPr/>
      </p:nvGrpSpPr>
      <p:grpSpPr>
        <a:xfrm>
          <a:off x="0" y="0"/>
          <a:ext cx="0" cy="0"/>
          <a:chOff x="0" y="0"/>
          <a:chExt cx="0" cy="0"/>
        </a:xfrm>
      </p:grpSpPr>
      <p:sp>
        <p:nvSpPr>
          <p:cNvPr id="4" name="TextBox 3"/>
          <p:cNvSpPr txBox="1"/>
          <p:nvPr userDrawn="1"/>
        </p:nvSpPr>
        <p:spPr>
          <a:xfrm>
            <a:off x="1219200" y="533401"/>
            <a:ext cx="7467600" cy="974724"/>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Summary</a:t>
            </a:r>
            <a:endParaRPr lang="en-US" dirty="0"/>
          </a:p>
        </p:txBody>
      </p:sp>
      <p:sp>
        <p:nvSpPr>
          <p:cNvPr id="3" name="Content Placeholder 2"/>
          <p:cNvSpPr>
            <a:spLocks noGrp="1"/>
          </p:cNvSpPr>
          <p:nvPr>
            <p:ph idx="1" hasCustomPrompt="1"/>
          </p:nvPr>
        </p:nvSpPr>
        <p:spPr/>
        <p:txBody>
          <a:bodyPr>
            <a:normAutofit/>
          </a:bodyPr>
          <a:lstStyle>
            <a:lvl1pPr marL="342900" indent="-342900">
              <a:lnSpc>
                <a:spcPct val="95000"/>
              </a:lnSpc>
              <a:spcBef>
                <a:spcPts val="1800"/>
              </a:spcBef>
              <a:buClr>
                <a:schemeClr val="accent1"/>
              </a:buClr>
              <a:buFont typeface="Wingdings" panose="05000000000000000000" pitchFamily="2" charset="2"/>
              <a:buChar char="ü"/>
              <a:defRPr sz="2800"/>
            </a:lvl1pPr>
            <a:lvl2pPr marL="742950" indent="-285750">
              <a:lnSpc>
                <a:spcPct val="95000"/>
              </a:lnSpc>
              <a:spcBef>
                <a:spcPts val="800"/>
              </a:spcBef>
              <a:buFont typeface="Wingdings" panose="05000000000000000000" pitchFamily="2" charset="2"/>
              <a:buChar char=""/>
              <a:defRPr sz="2400"/>
            </a:lvl2pPr>
            <a:lvl3pPr marL="1143000" indent="-228600">
              <a:lnSpc>
                <a:spcPct val="95000"/>
              </a:lnSpc>
              <a:spcBef>
                <a:spcPts val="800"/>
              </a:spcBef>
              <a:buClr>
                <a:schemeClr val="accent2"/>
              </a:buClr>
              <a:buFont typeface="Wingdings" panose="05000000000000000000" pitchFamily="2" charset="2"/>
              <a:buChar char="ü"/>
              <a:defRPr sz="2000"/>
            </a:lvl3pPr>
            <a:lvl4pPr marL="1600200" indent="-228600">
              <a:lnSpc>
                <a:spcPct val="95000"/>
              </a:lnSpc>
              <a:spcBef>
                <a:spcPts val="800"/>
              </a:spcBef>
              <a:buClr>
                <a:schemeClr val="accent6"/>
              </a:buClr>
              <a:buFont typeface="Wingdings" panose="05000000000000000000" pitchFamily="2" charset="2"/>
              <a:buChar char="ü"/>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95E7ADC6-194B-485E-AF58-8C09C3B1AD9A}"/>
              </a:ext>
            </a:extLst>
          </p:cNvPr>
          <p:cNvSpPr>
            <a:spLocks noGrp="1"/>
          </p:cNvSpPr>
          <p:nvPr>
            <p:ph type="sldNum" sz="quarter" idx="10"/>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10977776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Presenter - 1">
    <p:spTree>
      <p:nvGrpSpPr>
        <p:cNvPr id="1" name=""/>
        <p:cNvGrpSpPr/>
        <p:nvPr/>
      </p:nvGrpSpPr>
      <p:grpSpPr>
        <a:xfrm>
          <a:off x="0" y="0"/>
          <a:ext cx="0" cy="0"/>
          <a:chOff x="0" y="0"/>
          <a:chExt cx="0" cy="0"/>
        </a:xfrm>
      </p:grpSpPr>
      <p:sp>
        <p:nvSpPr>
          <p:cNvPr id="4" name="TextBox 3"/>
          <p:cNvSpPr txBox="1"/>
          <p:nvPr userDrawn="1"/>
        </p:nvSpPr>
        <p:spPr>
          <a:xfrm>
            <a:off x="1143000" y="533399"/>
            <a:ext cx="7543800" cy="974725"/>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Your Presenter</a:t>
            </a:r>
            <a:endParaRPr lang="en-US" dirty="0"/>
          </a:p>
        </p:txBody>
      </p:sp>
      <p:sp>
        <p:nvSpPr>
          <p:cNvPr id="3" name="Content Placeholder 2"/>
          <p:cNvSpPr>
            <a:spLocks noGrp="1"/>
          </p:cNvSpPr>
          <p:nvPr>
            <p:ph idx="1" hasCustomPrompt="1"/>
          </p:nvPr>
        </p:nvSpPr>
        <p:spPr>
          <a:xfrm>
            <a:off x="3505200" y="2133600"/>
            <a:ext cx="5181600" cy="2257425"/>
          </a:xfrm>
        </p:spPr>
        <p:txBody>
          <a:bodyPr>
            <a:normAutofit/>
          </a:bodyPr>
          <a:lstStyle>
            <a:lvl1pPr marL="0" indent="0">
              <a:lnSpc>
                <a:spcPct val="90000"/>
              </a:lnSpc>
              <a:spcBef>
                <a:spcPts val="1800"/>
              </a:spcBef>
              <a:buNone/>
              <a:defRPr sz="2800" baseline="0">
                <a:solidFill>
                  <a:schemeClr val="tx1">
                    <a:lumMod val="75000"/>
                    <a:lumOff val="25000"/>
                  </a:schemeClr>
                </a:solidFill>
              </a:defRPr>
            </a:lvl1pPr>
            <a:lvl2pPr marL="914400" indent="0">
              <a:lnSpc>
                <a:spcPct val="90000"/>
              </a:lnSpc>
              <a:spcBef>
                <a:spcPts val="3000"/>
              </a:spcBef>
              <a:buNone/>
              <a:defRPr sz="2000" i="1" baseline="0">
                <a:solidFill>
                  <a:schemeClr val="accent1"/>
                </a:solidFill>
              </a:defRPr>
            </a:lvl2pPr>
            <a:lvl3pPr marL="914400" indent="0">
              <a:lnSpc>
                <a:spcPct val="90000"/>
              </a:lnSpc>
              <a:spcBef>
                <a:spcPts val="12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6" name="Picture Placeholder 5"/>
          <p:cNvSpPr>
            <a:spLocks noGrp="1"/>
          </p:cNvSpPr>
          <p:nvPr>
            <p:ph type="pic" sz="quarter" idx="10"/>
          </p:nvPr>
        </p:nvSpPr>
        <p:spPr>
          <a:xfrm>
            <a:off x="1219200" y="2181225"/>
            <a:ext cx="1752600" cy="2209800"/>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DE6EBF6B-B866-4F2B-A8B3-675E9177231A}"/>
              </a:ext>
            </a:extLst>
          </p:cNvPr>
          <p:cNvSpPr>
            <a:spLocks noGrp="1"/>
          </p:cNvSpPr>
          <p:nvPr>
            <p:ph type="sldNum" sz="quarter" idx="11"/>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190053523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Presenters - 2">
    <p:spTree>
      <p:nvGrpSpPr>
        <p:cNvPr id="1" name=""/>
        <p:cNvGrpSpPr/>
        <p:nvPr/>
      </p:nvGrpSpPr>
      <p:grpSpPr>
        <a:xfrm>
          <a:off x="0" y="0"/>
          <a:ext cx="0" cy="0"/>
          <a:chOff x="0" y="0"/>
          <a:chExt cx="0" cy="0"/>
        </a:xfrm>
      </p:grpSpPr>
      <p:sp>
        <p:nvSpPr>
          <p:cNvPr id="4" name="TextBox 3"/>
          <p:cNvSpPr txBox="1"/>
          <p:nvPr userDrawn="1"/>
        </p:nvSpPr>
        <p:spPr>
          <a:xfrm>
            <a:off x="1143000" y="533401"/>
            <a:ext cx="7543800" cy="974724"/>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Your Presenters</a:t>
            </a:r>
            <a:endParaRPr lang="en-US" dirty="0"/>
          </a:p>
        </p:txBody>
      </p:sp>
      <p:sp>
        <p:nvSpPr>
          <p:cNvPr id="3" name="Content Placeholder 2"/>
          <p:cNvSpPr>
            <a:spLocks noGrp="1"/>
          </p:cNvSpPr>
          <p:nvPr>
            <p:ph idx="1" hasCustomPrompt="1"/>
          </p:nvPr>
        </p:nvSpPr>
        <p:spPr>
          <a:xfrm>
            <a:off x="2743200" y="1628776"/>
            <a:ext cx="5181600" cy="1969190"/>
          </a:xfrm>
        </p:spPr>
        <p:txBody>
          <a:bodyPr>
            <a:normAutofit/>
          </a:bodyPr>
          <a:lstStyle>
            <a:lvl1pPr marL="0" indent="0">
              <a:lnSpc>
                <a:spcPct val="90000"/>
              </a:lnSpc>
              <a:spcBef>
                <a:spcPts val="1800"/>
              </a:spcBef>
              <a:buNone/>
              <a:defRPr sz="2800" baseline="0"/>
            </a:lvl1pPr>
            <a:lvl2pPr marL="914400" indent="0">
              <a:lnSpc>
                <a:spcPct val="90000"/>
              </a:lnSpc>
              <a:spcBef>
                <a:spcPts val="3000"/>
              </a:spcBef>
              <a:buNone/>
              <a:defRPr sz="2000" i="1" baseline="0">
                <a:solidFill>
                  <a:schemeClr val="accent1"/>
                </a:solidFill>
              </a:defRPr>
            </a:lvl2pPr>
            <a:lvl3pPr marL="914400" indent="0">
              <a:lnSpc>
                <a:spcPct val="90000"/>
              </a:lnSpc>
              <a:spcBef>
                <a:spcPts val="12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6" name="Picture Placeholder 5"/>
          <p:cNvSpPr>
            <a:spLocks noGrp="1"/>
          </p:cNvSpPr>
          <p:nvPr>
            <p:ph type="pic" sz="quarter" idx="10"/>
          </p:nvPr>
        </p:nvSpPr>
        <p:spPr>
          <a:xfrm>
            <a:off x="914400" y="1676400"/>
            <a:ext cx="1524000" cy="192156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a:lvl1pPr>
          </a:lstStyle>
          <a:p>
            <a:endParaRPr lang="en-US" dirty="0"/>
          </a:p>
        </p:txBody>
      </p:sp>
      <p:sp>
        <p:nvSpPr>
          <p:cNvPr id="5" name="Content Placeholder 2"/>
          <p:cNvSpPr>
            <a:spLocks noGrp="1"/>
          </p:cNvSpPr>
          <p:nvPr>
            <p:ph idx="11" hasCustomPrompt="1"/>
          </p:nvPr>
        </p:nvSpPr>
        <p:spPr>
          <a:xfrm>
            <a:off x="2743200" y="3886201"/>
            <a:ext cx="5181600" cy="1969190"/>
          </a:xfrm>
        </p:spPr>
        <p:txBody>
          <a:bodyPr>
            <a:normAutofit/>
          </a:bodyPr>
          <a:lstStyle>
            <a:lvl1pPr marL="0" indent="0">
              <a:lnSpc>
                <a:spcPct val="90000"/>
              </a:lnSpc>
              <a:spcBef>
                <a:spcPts val="1800"/>
              </a:spcBef>
              <a:buNone/>
              <a:defRPr sz="2800" baseline="0"/>
            </a:lvl1pPr>
            <a:lvl2pPr marL="914400" indent="0">
              <a:lnSpc>
                <a:spcPct val="90000"/>
              </a:lnSpc>
              <a:spcBef>
                <a:spcPts val="3000"/>
              </a:spcBef>
              <a:buNone/>
              <a:defRPr sz="2000" i="1" baseline="0">
                <a:solidFill>
                  <a:schemeClr val="accent1"/>
                </a:solidFill>
              </a:defRPr>
            </a:lvl2pPr>
            <a:lvl3pPr marL="914400" indent="0">
              <a:lnSpc>
                <a:spcPct val="90000"/>
              </a:lnSpc>
              <a:spcBef>
                <a:spcPts val="12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7" name="Picture Placeholder 5"/>
          <p:cNvSpPr>
            <a:spLocks noGrp="1"/>
          </p:cNvSpPr>
          <p:nvPr>
            <p:ph type="pic" sz="quarter" idx="12"/>
          </p:nvPr>
        </p:nvSpPr>
        <p:spPr>
          <a:xfrm>
            <a:off x="914400" y="3933825"/>
            <a:ext cx="1524000" cy="192156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a:lvl1pPr>
          </a:lstStyle>
          <a:p>
            <a:endParaRPr lang="en-US" dirty="0"/>
          </a:p>
        </p:txBody>
      </p:sp>
    </p:spTree>
    <p:extLst>
      <p:ext uri="{BB962C8B-B14F-4D97-AF65-F5344CB8AC3E}">
        <p14:creationId xmlns:p14="http://schemas.microsoft.com/office/powerpoint/2010/main" val="32279385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Presenters - 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33600" y="1752600"/>
            <a:ext cx="5181600" cy="1488798"/>
          </a:xfrm>
        </p:spPr>
        <p:txBody>
          <a:bodyPr>
            <a:normAutofit/>
          </a:bodyPr>
          <a:lstStyle>
            <a:lvl1pPr marL="0" indent="0">
              <a:lnSpc>
                <a:spcPct val="90000"/>
              </a:lnSpc>
              <a:spcBef>
                <a:spcPts val="1800"/>
              </a:spcBef>
              <a:buNone/>
              <a:defRPr sz="2400" baseline="0"/>
            </a:lvl1pPr>
            <a:lvl2pPr marL="914400" indent="0">
              <a:lnSpc>
                <a:spcPct val="90000"/>
              </a:lnSpc>
              <a:spcBef>
                <a:spcPts val="1200"/>
              </a:spcBef>
              <a:buNone/>
              <a:defRPr sz="2000" i="1" baseline="0">
                <a:solidFill>
                  <a:schemeClr val="accent1"/>
                </a:solidFill>
              </a:defRPr>
            </a:lvl2pPr>
            <a:lvl3pPr marL="914400" indent="0">
              <a:lnSpc>
                <a:spcPct val="90000"/>
              </a:lnSpc>
              <a:spcBef>
                <a:spcPts val="6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6" name="Picture Placeholder 5"/>
          <p:cNvSpPr>
            <a:spLocks noGrp="1"/>
          </p:cNvSpPr>
          <p:nvPr>
            <p:ph type="pic" sz="quarter" idx="10"/>
          </p:nvPr>
        </p:nvSpPr>
        <p:spPr>
          <a:xfrm>
            <a:off x="685800" y="1800224"/>
            <a:ext cx="1143000" cy="1441174"/>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sz="2000"/>
            </a:lvl1pPr>
          </a:lstStyle>
          <a:p>
            <a:endParaRPr lang="en-US" dirty="0"/>
          </a:p>
        </p:txBody>
      </p:sp>
      <p:sp>
        <p:nvSpPr>
          <p:cNvPr id="5" name="Content Placeholder 2"/>
          <p:cNvSpPr>
            <a:spLocks noGrp="1"/>
          </p:cNvSpPr>
          <p:nvPr>
            <p:ph idx="11" hasCustomPrompt="1"/>
          </p:nvPr>
        </p:nvSpPr>
        <p:spPr>
          <a:xfrm>
            <a:off x="2895600" y="3352800"/>
            <a:ext cx="5181600" cy="1488798"/>
          </a:xfrm>
        </p:spPr>
        <p:txBody>
          <a:bodyPr>
            <a:normAutofit/>
          </a:bodyPr>
          <a:lstStyle>
            <a:lvl1pPr marL="0" indent="0">
              <a:lnSpc>
                <a:spcPct val="90000"/>
              </a:lnSpc>
              <a:spcBef>
                <a:spcPts val="1800"/>
              </a:spcBef>
              <a:buNone/>
              <a:defRPr sz="2400" baseline="0"/>
            </a:lvl1pPr>
            <a:lvl2pPr marL="914400" indent="0">
              <a:lnSpc>
                <a:spcPct val="90000"/>
              </a:lnSpc>
              <a:spcBef>
                <a:spcPts val="1200"/>
              </a:spcBef>
              <a:buNone/>
              <a:defRPr sz="2000" i="1" baseline="0">
                <a:solidFill>
                  <a:schemeClr val="accent1"/>
                </a:solidFill>
              </a:defRPr>
            </a:lvl2pPr>
            <a:lvl3pPr marL="914400" indent="0">
              <a:lnSpc>
                <a:spcPct val="90000"/>
              </a:lnSpc>
              <a:spcBef>
                <a:spcPts val="6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7" name="Picture Placeholder 5"/>
          <p:cNvSpPr>
            <a:spLocks noGrp="1"/>
          </p:cNvSpPr>
          <p:nvPr>
            <p:ph type="pic" sz="quarter" idx="12"/>
          </p:nvPr>
        </p:nvSpPr>
        <p:spPr>
          <a:xfrm>
            <a:off x="1447800" y="3400424"/>
            <a:ext cx="1143000" cy="1441174"/>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sz="2000"/>
            </a:lvl1pPr>
          </a:lstStyle>
          <a:p>
            <a:endParaRPr lang="en-US" dirty="0"/>
          </a:p>
        </p:txBody>
      </p:sp>
      <p:sp>
        <p:nvSpPr>
          <p:cNvPr id="8" name="Content Placeholder 2"/>
          <p:cNvSpPr>
            <a:spLocks noGrp="1"/>
          </p:cNvSpPr>
          <p:nvPr>
            <p:ph idx="13" hasCustomPrompt="1"/>
          </p:nvPr>
        </p:nvSpPr>
        <p:spPr>
          <a:xfrm>
            <a:off x="3657600" y="4953000"/>
            <a:ext cx="5181600" cy="1488798"/>
          </a:xfrm>
        </p:spPr>
        <p:txBody>
          <a:bodyPr>
            <a:normAutofit/>
          </a:bodyPr>
          <a:lstStyle>
            <a:lvl1pPr marL="0" indent="0">
              <a:lnSpc>
                <a:spcPct val="90000"/>
              </a:lnSpc>
              <a:spcBef>
                <a:spcPts val="1800"/>
              </a:spcBef>
              <a:buNone/>
              <a:defRPr sz="2400" baseline="0"/>
            </a:lvl1pPr>
            <a:lvl2pPr marL="914400" indent="0">
              <a:lnSpc>
                <a:spcPct val="90000"/>
              </a:lnSpc>
              <a:spcBef>
                <a:spcPts val="1200"/>
              </a:spcBef>
              <a:buNone/>
              <a:defRPr sz="2000" i="1" baseline="0">
                <a:solidFill>
                  <a:schemeClr val="accent1"/>
                </a:solidFill>
              </a:defRPr>
            </a:lvl2pPr>
            <a:lvl3pPr marL="914400" indent="0">
              <a:lnSpc>
                <a:spcPct val="90000"/>
              </a:lnSpc>
              <a:spcBef>
                <a:spcPts val="6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9" name="Picture Placeholder 5"/>
          <p:cNvSpPr>
            <a:spLocks noGrp="1"/>
          </p:cNvSpPr>
          <p:nvPr>
            <p:ph type="pic" sz="quarter" idx="14"/>
          </p:nvPr>
        </p:nvSpPr>
        <p:spPr>
          <a:xfrm>
            <a:off x="2209800" y="5000624"/>
            <a:ext cx="1143000" cy="1441174"/>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sz="2000"/>
            </a:lvl1pPr>
          </a:lstStyle>
          <a:p>
            <a:endParaRPr lang="en-US" dirty="0"/>
          </a:p>
        </p:txBody>
      </p:sp>
      <p:sp>
        <p:nvSpPr>
          <p:cNvPr id="14" name="TextBox 13">
            <a:extLst>
              <a:ext uri="{FF2B5EF4-FFF2-40B4-BE49-F238E27FC236}">
                <a16:creationId xmlns:a16="http://schemas.microsoft.com/office/drawing/2014/main" id="{40ABAFDF-5C70-435B-8084-4C89261558C3}"/>
              </a:ext>
            </a:extLst>
          </p:cNvPr>
          <p:cNvSpPr txBox="1"/>
          <p:nvPr userDrawn="1"/>
        </p:nvSpPr>
        <p:spPr>
          <a:xfrm>
            <a:off x="1143000" y="533401"/>
            <a:ext cx="7543800" cy="974724"/>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Your Presenters</a:t>
            </a:r>
            <a:endParaRPr lang="en-US" dirty="0"/>
          </a:p>
        </p:txBody>
      </p:sp>
    </p:spTree>
    <p:extLst>
      <p:ext uri="{BB962C8B-B14F-4D97-AF65-F5344CB8AC3E}">
        <p14:creationId xmlns:p14="http://schemas.microsoft.com/office/powerpoint/2010/main" val="22605002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hanks / Contact - Maher">
    <p:spTree>
      <p:nvGrpSpPr>
        <p:cNvPr id="1" name=""/>
        <p:cNvGrpSpPr/>
        <p:nvPr/>
      </p:nvGrpSpPr>
      <p:grpSpPr>
        <a:xfrm>
          <a:off x="0" y="0"/>
          <a:ext cx="0" cy="0"/>
          <a:chOff x="0" y="0"/>
          <a:chExt cx="0" cy="0"/>
        </a:xfrm>
      </p:grpSpPr>
      <p:sp>
        <p:nvSpPr>
          <p:cNvPr id="9" name="TextBox 8"/>
          <p:cNvSpPr txBox="1"/>
          <p:nvPr userDrawn="1"/>
        </p:nvSpPr>
        <p:spPr>
          <a:xfrm>
            <a:off x="609600" y="1547951"/>
            <a:ext cx="2971800" cy="1143000"/>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Contact Us:</a:t>
            </a:r>
            <a:endParaRPr lang="en-US" dirty="0"/>
          </a:p>
        </p:txBody>
      </p:sp>
      <p:sp>
        <p:nvSpPr>
          <p:cNvPr id="14" name="Content Placeholder 2"/>
          <p:cNvSpPr>
            <a:spLocks noGrp="1"/>
          </p:cNvSpPr>
          <p:nvPr>
            <p:ph idx="1" hasCustomPrompt="1"/>
          </p:nvPr>
        </p:nvSpPr>
        <p:spPr>
          <a:xfrm>
            <a:off x="3962400" y="595451"/>
            <a:ext cx="4724400" cy="1524000"/>
          </a:xfrm>
        </p:spPr>
        <p:txBody>
          <a:bodyPr>
            <a:noAutofit/>
          </a:bodyPr>
          <a:lstStyle>
            <a:lvl1pPr marL="0" indent="0">
              <a:lnSpc>
                <a:spcPct val="90000"/>
              </a:lnSpc>
              <a:spcBef>
                <a:spcPts val="1800"/>
              </a:spcBef>
              <a:buNone/>
              <a:defRPr sz="2400" baseline="0"/>
            </a:lvl1pPr>
            <a:lvl2pPr marL="457200" indent="0">
              <a:lnSpc>
                <a:spcPct val="90000"/>
              </a:lnSpc>
              <a:spcBef>
                <a:spcPts val="1200"/>
              </a:spcBef>
              <a:buNone/>
              <a:defRPr sz="2000" i="1" baseline="0">
                <a:solidFill>
                  <a:schemeClr val="accent1"/>
                </a:solidFill>
              </a:defRPr>
            </a:lvl2pPr>
            <a:lvl3pPr marL="457200"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5" name="Content Placeholder 2"/>
          <p:cNvSpPr>
            <a:spLocks noGrp="1"/>
          </p:cNvSpPr>
          <p:nvPr>
            <p:ph idx="10" hasCustomPrompt="1"/>
          </p:nvPr>
        </p:nvSpPr>
        <p:spPr>
          <a:xfrm>
            <a:off x="3962400" y="2514600"/>
            <a:ext cx="4724400" cy="1524000"/>
          </a:xfrm>
        </p:spPr>
        <p:txBody>
          <a:bodyPr>
            <a:noAutofit/>
          </a:bodyPr>
          <a:lstStyle>
            <a:lvl1pPr marL="0" indent="0">
              <a:lnSpc>
                <a:spcPct val="90000"/>
              </a:lnSpc>
              <a:spcBef>
                <a:spcPts val="1800"/>
              </a:spcBef>
              <a:buNone/>
              <a:defRPr sz="2400" baseline="0"/>
            </a:lvl1pPr>
            <a:lvl2pPr marL="457200" indent="0">
              <a:lnSpc>
                <a:spcPct val="90000"/>
              </a:lnSpc>
              <a:spcBef>
                <a:spcPts val="1200"/>
              </a:spcBef>
              <a:buNone/>
              <a:defRPr sz="2000" i="1" baseline="0">
                <a:solidFill>
                  <a:schemeClr val="accent1"/>
                </a:solidFill>
              </a:defRPr>
            </a:lvl2pPr>
            <a:lvl3pPr marL="457200"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6" name="Content Placeholder 2"/>
          <p:cNvSpPr>
            <a:spLocks noGrp="1"/>
          </p:cNvSpPr>
          <p:nvPr>
            <p:ph idx="11" hasCustomPrompt="1"/>
          </p:nvPr>
        </p:nvSpPr>
        <p:spPr>
          <a:xfrm>
            <a:off x="3962400" y="4414699"/>
            <a:ext cx="4724400" cy="1524000"/>
          </a:xfrm>
        </p:spPr>
        <p:txBody>
          <a:bodyPr>
            <a:noAutofit/>
          </a:bodyPr>
          <a:lstStyle>
            <a:lvl1pPr marL="0" indent="0">
              <a:lnSpc>
                <a:spcPct val="90000"/>
              </a:lnSpc>
              <a:spcBef>
                <a:spcPts val="1800"/>
              </a:spcBef>
              <a:buNone/>
              <a:defRPr sz="2400" baseline="0"/>
            </a:lvl1pPr>
            <a:lvl2pPr marL="457200" indent="0">
              <a:lnSpc>
                <a:spcPct val="90000"/>
              </a:lnSpc>
              <a:spcBef>
                <a:spcPts val="1200"/>
              </a:spcBef>
              <a:buNone/>
              <a:defRPr sz="2000" i="1" baseline="0">
                <a:solidFill>
                  <a:schemeClr val="accent1"/>
                </a:solidFill>
              </a:defRPr>
            </a:lvl2pPr>
            <a:lvl3pPr marL="457200"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pic>
        <p:nvPicPr>
          <p:cNvPr id="3" name="Picture 2">
            <a:extLst>
              <a:ext uri="{FF2B5EF4-FFF2-40B4-BE49-F238E27FC236}">
                <a16:creationId xmlns:a16="http://schemas.microsoft.com/office/drawing/2014/main" id="{66BD86DB-48E2-408B-8109-81BE6897648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598" y="2552700"/>
            <a:ext cx="3352801" cy="2185529"/>
          </a:xfrm>
          <a:prstGeom prst="rect">
            <a:avLst/>
          </a:prstGeom>
        </p:spPr>
      </p:pic>
    </p:spTree>
    <p:extLst>
      <p:ext uri="{BB962C8B-B14F-4D97-AF65-F5344CB8AC3E}">
        <p14:creationId xmlns:p14="http://schemas.microsoft.com/office/powerpoint/2010/main" val="38105655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hanks / Contact - General">
    <p:spTree>
      <p:nvGrpSpPr>
        <p:cNvPr id="1" name=""/>
        <p:cNvGrpSpPr/>
        <p:nvPr/>
      </p:nvGrpSpPr>
      <p:grpSpPr>
        <a:xfrm>
          <a:off x="0" y="0"/>
          <a:ext cx="0" cy="0"/>
          <a:chOff x="0" y="0"/>
          <a:chExt cx="0" cy="0"/>
        </a:xfrm>
      </p:grpSpPr>
      <p:pic>
        <p:nvPicPr>
          <p:cNvPr id="5" name="Picture 2" descr="https://photos-5.dropbox.com/t/2/AAAzUZTxBTO6Pltuqo69C4n9CIobSrmTMtBEhxfqjkzkHw/12/300074791/png/32x32/1/1466546400/0/2/thank_you.png/EMCE4qQCGNayGCAHKAc/ybQm8HBEkyNF7r-jkhF_NemBN14JYaPkiir4OF5QOaA?size_mode=3&amp;size=800x600"/>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8600" y="1281121"/>
            <a:ext cx="3352800" cy="2183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457200" y="365125"/>
            <a:ext cx="8229600" cy="1143000"/>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Contact Us:</a:t>
            </a:r>
            <a:endParaRPr lang="en-US" dirty="0"/>
          </a:p>
        </p:txBody>
      </p:sp>
      <p:grpSp>
        <p:nvGrpSpPr>
          <p:cNvPr id="3" name="Group 2"/>
          <p:cNvGrpSpPr/>
          <p:nvPr userDrawn="1"/>
        </p:nvGrpSpPr>
        <p:grpSpPr>
          <a:xfrm>
            <a:off x="209550" y="4953000"/>
            <a:ext cx="3371850" cy="1147496"/>
            <a:chOff x="209550" y="1277648"/>
            <a:chExt cx="3371850" cy="1147496"/>
          </a:xfrm>
        </p:grpSpPr>
        <p:grpSp>
          <p:nvGrpSpPr>
            <p:cNvPr id="6" name="Group 5"/>
            <p:cNvGrpSpPr/>
            <p:nvPr userDrawn="1"/>
          </p:nvGrpSpPr>
          <p:grpSpPr>
            <a:xfrm>
              <a:off x="209550" y="1277648"/>
              <a:ext cx="3371850" cy="1147496"/>
              <a:chOff x="5695950" y="2768310"/>
              <a:chExt cx="3371850" cy="1147496"/>
            </a:xfrm>
          </p:grpSpPr>
          <p:pic>
            <p:nvPicPr>
              <p:cNvPr id="7" name="Picture 6"/>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t="14453" b="13282"/>
              <a:stretch/>
            </p:blipFill>
            <p:spPr>
              <a:xfrm>
                <a:off x="5695950" y="2768310"/>
                <a:ext cx="3067050" cy="811224"/>
              </a:xfrm>
              <a:prstGeom prst="rect">
                <a:avLst/>
              </a:prstGeom>
              <a:ln>
                <a:noFill/>
              </a:ln>
              <a:effectLst/>
            </p:spPr>
          </p:pic>
          <p:sp>
            <p:nvSpPr>
              <p:cNvPr id="8" name="Content Placeholder 2"/>
              <p:cNvSpPr txBox="1">
                <a:spLocks/>
              </p:cNvSpPr>
              <p:nvPr/>
            </p:nvSpPr>
            <p:spPr bwMode="auto">
              <a:xfrm>
                <a:off x="5715000" y="3579534"/>
                <a:ext cx="3352800" cy="33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1pPr>
                <a:lvl2pPr marL="742950" indent="-285750" algn="l" rtl="0" eaLnBrk="0" fontAlgn="base" hangingPunct="0">
                  <a:spcBef>
                    <a:spcPct val="20000"/>
                  </a:spcBef>
                  <a:spcAft>
                    <a:spcPct val="0"/>
                  </a:spcAft>
                  <a:buClr>
                    <a:srgbClr val="B71234"/>
                  </a:buClr>
                  <a:buFont typeface="Arial" charset="0"/>
                  <a:buChar char="–"/>
                  <a:defRPr sz="1600" kern="1200">
                    <a:solidFill>
                      <a:srgbClr val="595959"/>
                    </a:solidFill>
                    <a:latin typeface="Helvetica"/>
                    <a:ea typeface="ＭＳ Ｐゴシック" charset="0"/>
                    <a:cs typeface="Helvetica"/>
                  </a:defRPr>
                </a:lvl2pPr>
                <a:lvl3pPr marL="1143000" indent="-228600" algn="l" rtl="0" eaLnBrk="0" fontAlgn="base" hangingPunct="0">
                  <a:spcBef>
                    <a:spcPct val="20000"/>
                  </a:spcBef>
                  <a:spcAft>
                    <a:spcPct val="0"/>
                  </a:spcAft>
                  <a:buClr>
                    <a:srgbClr val="B71234"/>
                  </a:buClr>
                  <a:buFont typeface="Arial" charset="0"/>
                  <a:buChar char="•"/>
                  <a:defRPr sz="1400" kern="1200">
                    <a:solidFill>
                      <a:srgbClr val="595959"/>
                    </a:solidFill>
                    <a:latin typeface="Helvetica"/>
                    <a:ea typeface="ＭＳ Ｐゴシック" charset="0"/>
                    <a:cs typeface="Helvetica"/>
                  </a:defRPr>
                </a:lvl3pPr>
                <a:lvl4pPr marL="1600200" indent="-228600" algn="l" rtl="0" eaLnBrk="0" fontAlgn="base" hangingPunct="0">
                  <a:spcBef>
                    <a:spcPct val="20000"/>
                  </a:spcBef>
                  <a:spcAft>
                    <a:spcPct val="0"/>
                  </a:spcAft>
                  <a:buClr>
                    <a:srgbClr val="B71234"/>
                  </a:buClr>
                  <a:buFont typeface="Arial" charset="0"/>
                  <a:buChar char="–"/>
                  <a:defRPr sz="1200" kern="1200">
                    <a:solidFill>
                      <a:srgbClr val="595959"/>
                    </a:solidFill>
                    <a:latin typeface="Helvetica"/>
                    <a:ea typeface="ＭＳ Ｐゴシック" charset="0"/>
                    <a:cs typeface="Helvetica"/>
                  </a:defRPr>
                </a:lvl4pPr>
                <a:lvl5pPr marL="2057400" indent="-228600" algn="l" rtl="0" eaLnBrk="0" fontAlgn="base" hangingPunct="0">
                  <a:spcBef>
                    <a:spcPct val="20000"/>
                  </a:spcBef>
                  <a:spcAft>
                    <a:spcPct val="0"/>
                  </a:spcAft>
                  <a:buClr>
                    <a:srgbClr val="B71234"/>
                  </a:buClr>
                  <a:buFont typeface="Arial" charset="0"/>
                  <a:buChar char="»"/>
                  <a:defRPr sz="1200" kern="1200">
                    <a:solidFill>
                      <a:srgbClr val="595959"/>
                    </a:solidFill>
                    <a:latin typeface="Helvetica"/>
                    <a:ea typeface="ＭＳ Ｐゴシック" charset="0"/>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0" indent="0" defTabSz="228600">
                  <a:lnSpc>
                    <a:spcPct val="90000"/>
                  </a:lnSpc>
                  <a:spcBef>
                    <a:spcPts val="800"/>
                  </a:spcBef>
                  <a:buFont typeface="Arial" charset="0"/>
                  <a:buNone/>
                </a:pPr>
                <a:r>
                  <a:rPr lang="en-US" sz="1600" dirty="0">
                    <a:solidFill>
                      <a:schemeClr val="tx1"/>
                    </a:solidFill>
                  </a:rPr>
                  <a:t>www.</a:t>
                </a:r>
                <a:r>
                  <a:rPr lang="en-US" sz="1600" b="1" dirty="0">
                    <a:solidFill>
                      <a:schemeClr val="tx1"/>
                    </a:solidFill>
                  </a:rPr>
                  <a:t>maher</a:t>
                </a:r>
                <a:r>
                  <a:rPr lang="en-US" sz="1600" b="1" dirty="0">
                    <a:solidFill>
                      <a:schemeClr val="accent1">
                        <a:lumMod val="75000"/>
                      </a:schemeClr>
                    </a:solidFill>
                  </a:rPr>
                  <a:t>net</a:t>
                </a:r>
                <a:r>
                  <a:rPr lang="en-US" sz="1600" dirty="0">
                    <a:solidFill>
                      <a:schemeClr val="tx1"/>
                    </a:solidFill>
                  </a:rPr>
                  <a:t>.com</a:t>
                </a:r>
              </a:p>
            </p:txBody>
          </p:sp>
        </p:grpSp>
        <p:cxnSp>
          <p:nvCxnSpPr>
            <p:cNvPr id="11" name="Straight Connector 10"/>
            <p:cNvCxnSpPr/>
            <p:nvPr userDrawn="1"/>
          </p:nvCxnSpPr>
          <p:spPr>
            <a:xfrm>
              <a:off x="1076325" y="2088872"/>
              <a:ext cx="2209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p:cNvSpPr>
            <a:spLocks noGrp="1"/>
          </p:cNvSpPr>
          <p:nvPr>
            <p:ph idx="1" hasCustomPrompt="1"/>
          </p:nvPr>
        </p:nvSpPr>
        <p:spPr>
          <a:xfrm>
            <a:off x="4495800" y="595451"/>
            <a:ext cx="4191000" cy="1524000"/>
          </a:xfrm>
        </p:spPr>
        <p:txBody>
          <a:bodyPr>
            <a:noAutofit/>
          </a:bodyPr>
          <a:lstStyle>
            <a:lvl1pPr marL="0" indent="0">
              <a:lnSpc>
                <a:spcPct val="90000"/>
              </a:lnSpc>
              <a:spcBef>
                <a:spcPts val="1800"/>
              </a:spcBef>
              <a:buNone/>
              <a:defRPr sz="2400" baseline="0"/>
            </a:lvl1pPr>
            <a:lvl2pPr marL="457200" indent="0">
              <a:lnSpc>
                <a:spcPct val="90000"/>
              </a:lnSpc>
              <a:spcBef>
                <a:spcPts val="1200"/>
              </a:spcBef>
              <a:buNone/>
              <a:defRPr sz="2000" i="1" baseline="0">
                <a:solidFill>
                  <a:schemeClr val="accent1"/>
                </a:solidFill>
              </a:defRPr>
            </a:lvl2pPr>
            <a:lvl3pPr marL="457200"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5" name="Content Placeholder 2"/>
          <p:cNvSpPr>
            <a:spLocks noGrp="1"/>
          </p:cNvSpPr>
          <p:nvPr>
            <p:ph idx="10" hasCustomPrompt="1"/>
          </p:nvPr>
        </p:nvSpPr>
        <p:spPr>
          <a:xfrm>
            <a:off x="4495800" y="2514600"/>
            <a:ext cx="4191000" cy="1524000"/>
          </a:xfrm>
        </p:spPr>
        <p:txBody>
          <a:bodyPr>
            <a:noAutofit/>
          </a:bodyPr>
          <a:lstStyle>
            <a:lvl1pPr marL="0" indent="0">
              <a:lnSpc>
                <a:spcPct val="90000"/>
              </a:lnSpc>
              <a:spcBef>
                <a:spcPts val="1800"/>
              </a:spcBef>
              <a:buNone/>
              <a:defRPr sz="2400" baseline="0"/>
            </a:lvl1pPr>
            <a:lvl2pPr marL="457200" indent="0">
              <a:lnSpc>
                <a:spcPct val="90000"/>
              </a:lnSpc>
              <a:spcBef>
                <a:spcPts val="1200"/>
              </a:spcBef>
              <a:buNone/>
              <a:defRPr sz="2000" i="1" baseline="0">
                <a:solidFill>
                  <a:schemeClr val="accent1"/>
                </a:solidFill>
              </a:defRPr>
            </a:lvl2pPr>
            <a:lvl3pPr marL="457200"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6" name="Content Placeholder 2"/>
          <p:cNvSpPr>
            <a:spLocks noGrp="1"/>
          </p:cNvSpPr>
          <p:nvPr>
            <p:ph idx="11" hasCustomPrompt="1"/>
          </p:nvPr>
        </p:nvSpPr>
        <p:spPr>
          <a:xfrm>
            <a:off x="4495800" y="4414699"/>
            <a:ext cx="4191000" cy="1524000"/>
          </a:xfrm>
        </p:spPr>
        <p:txBody>
          <a:bodyPr>
            <a:noAutofit/>
          </a:bodyPr>
          <a:lstStyle>
            <a:lvl1pPr marL="0" indent="0">
              <a:lnSpc>
                <a:spcPct val="90000"/>
              </a:lnSpc>
              <a:spcBef>
                <a:spcPts val="1800"/>
              </a:spcBef>
              <a:buNone/>
              <a:defRPr sz="2400" baseline="0"/>
            </a:lvl1pPr>
            <a:lvl2pPr marL="457200" indent="0">
              <a:lnSpc>
                <a:spcPct val="90000"/>
              </a:lnSpc>
              <a:spcBef>
                <a:spcPts val="1200"/>
              </a:spcBef>
              <a:buNone/>
              <a:defRPr sz="2000" i="1" baseline="0">
                <a:solidFill>
                  <a:schemeClr val="accent1"/>
                </a:solidFill>
              </a:defRPr>
            </a:lvl2pPr>
            <a:lvl3pPr marL="457200"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Tree>
    <p:extLst>
      <p:ext uri="{BB962C8B-B14F-4D97-AF65-F5344CB8AC3E}">
        <p14:creationId xmlns:p14="http://schemas.microsoft.com/office/powerpoint/2010/main" val="247355559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Q &amp; A">
    <p:spTree>
      <p:nvGrpSpPr>
        <p:cNvPr id="1" name=""/>
        <p:cNvGrpSpPr/>
        <p:nvPr/>
      </p:nvGrpSpPr>
      <p:grpSpPr>
        <a:xfrm>
          <a:off x="0" y="0"/>
          <a:ext cx="0" cy="0"/>
          <a:chOff x="0" y="0"/>
          <a:chExt cx="0" cy="0"/>
        </a:xfrm>
      </p:grpSpPr>
      <p:sp>
        <p:nvSpPr>
          <p:cNvPr id="4" name="TextBox 3"/>
          <p:cNvSpPr txBox="1"/>
          <p:nvPr userDrawn="1"/>
        </p:nvSpPr>
        <p:spPr>
          <a:xfrm>
            <a:off x="457200" y="365125"/>
            <a:ext cx="8229600" cy="1143000"/>
          </a:xfrm>
          <a:prstGeom prst="rect">
            <a:avLst/>
          </a:prstGeom>
          <a:noFill/>
        </p:spPr>
        <p:txBody>
          <a:bodyPr wrap="square" rtlCol="0" anchor="ctr">
            <a:noAutofit/>
          </a:bodyPr>
          <a:lstStyle/>
          <a:p>
            <a:pPr algn="ct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Questions </a:t>
            </a:r>
            <a:r>
              <a:rPr kumimoji="0" lang="en-US" sz="3600" b="0" i="0" u="none" strike="noStrike" kern="1200" cap="none" spc="0" normalizeH="0" baseline="0" noProof="0" dirty="0">
                <a:ln>
                  <a:noFill/>
                </a:ln>
                <a:solidFill>
                  <a:srgbClr val="414143"/>
                </a:solidFill>
                <a:effectLst/>
                <a:uLnTx/>
                <a:uFillTx/>
                <a:latin typeface="Helvetica"/>
                <a:cs typeface="Helvetica"/>
              </a:rPr>
              <a:t>&amp;</a:t>
            </a:r>
            <a:r>
              <a:rPr kumimoji="0" lang="en-US" sz="3600" b="1" i="0" u="none" strike="noStrike" kern="1200" cap="none" spc="0" normalizeH="0" baseline="0" noProof="0" dirty="0">
                <a:ln>
                  <a:noFill/>
                </a:ln>
                <a:solidFill>
                  <a:srgbClr val="414143"/>
                </a:solidFill>
                <a:effectLst/>
                <a:uLnTx/>
                <a:uFillTx/>
                <a:latin typeface="Helvetica"/>
                <a:cs typeface="Helvetica"/>
              </a:rPr>
              <a:t> Discussion</a:t>
            </a:r>
            <a:endParaRPr lang="en-US" dirty="0"/>
          </a:p>
        </p:txBody>
      </p:sp>
      <p:pic>
        <p:nvPicPr>
          <p:cNvPr id="6" name="Picture 5">
            <a:extLst>
              <a:ext uri="{FF2B5EF4-FFF2-40B4-BE49-F238E27FC236}">
                <a16:creationId xmlns:a16="http://schemas.microsoft.com/office/drawing/2014/main" id="{D753C923-7452-44B7-B9EE-946108196B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048" y="1520825"/>
            <a:ext cx="6089904" cy="4567428"/>
          </a:xfrm>
          <a:prstGeom prst="rect">
            <a:avLst/>
          </a:prstGeom>
        </p:spPr>
      </p:pic>
    </p:spTree>
    <p:extLst>
      <p:ext uri="{BB962C8B-B14F-4D97-AF65-F5344CB8AC3E}">
        <p14:creationId xmlns:p14="http://schemas.microsoft.com/office/powerpoint/2010/main" val="39155505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 preserve="1">
  <p:cSld name="Quote">
    <p:spTree>
      <p:nvGrpSpPr>
        <p:cNvPr id="1" name=""/>
        <p:cNvGrpSpPr/>
        <p:nvPr/>
      </p:nvGrpSpPr>
      <p:grpSpPr>
        <a:xfrm>
          <a:off x="0" y="0"/>
          <a:ext cx="0" cy="0"/>
          <a:chOff x="0" y="0"/>
          <a:chExt cx="0" cy="0"/>
        </a:xfrm>
      </p:grpSpPr>
      <p:sp>
        <p:nvSpPr>
          <p:cNvPr id="4" name="Rectangle 3"/>
          <p:cNvSpPr/>
          <p:nvPr userDrawn="1"/>
        </p:nvSpPr>
        <p:spPr>
          <a:xfrm flipH="1">
            <a:off x="0" y="1066800"/>
            <a:ext cx="9144000"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Helvetica"/>
              <a:cs typeface="Helvetica"/>
            </a:endParaRPr>
          </a:p>
        </p:txBody>
      </p:sp>
      <p:sp>
        <p:nvSpPr>
          <p:cNvPr id="2" name="Title 1"/>
          <p:cNvSpPr>
            <a:spLocks noGrp="1"/>
          </p:cNvSpPr>
          <p:nvPr>
            <p:ph type="title" hasCustomPrompt="1"/>
          </p:nvPr>
        </p:nvSpPr>
        <p:spPr>
          <a:xfrm>
            <a:off x="1143000" y="1219199"/>
            <a:ext cx="6858000" cy="2667000"/>
          </a:xfrm>
        </p:spPr>
        <p:txBody>
          <a:bodyPr/>
          <a:lstStyle>
            <a:lvl1pPr>
              <a:defRPr sz="4000" b="0" i="1">
                <a:latin typeface="Times New Roman" panose="02020603050405020304" pitchFamily="18" charset="0"/>
                <a:cs typeface="Times New Roman" panose="02020603050405020304" pitchFamily="18" charset="0"/>
              </a:defRPr>
            </a:lvl1pPr>
          </a:lstStyle>
          <a:p>
            <a:r>
              <a:rPr lang="en-US" dirty="0"/>
              <a:t>Type quote here.</a:t>
            </a:r>
            <a:endParaRPr lang="en-JM" dirty="0"/>
          </a:p>
        </p:txBody>
      </p:sp>
      <p:sp>
        <p:nvSpPr>
          <p:cNvPr id="3" name="Content Placeholder 2"/>
          <p:cNvSpPr>
            <a:spLocks noGrp="1"/>
          </p:cNvSpPr>
          <p:nvPr>
            <p:ph idx="1" hasCustomPrompt="1"/>
          </p:nvPr>
        </p:nvSpPr>
        <p:spPr>
          <a:xfrm>
            <a:off x="457200" y="4419600"/>
            <a:ext cx="8229600" cy="1447800"/>
          </a:xfrm>
        </p:spPr>
        <p:txBody>
          <a:bodyPr>
            <a:normAutofit/>
          </a:bodyPr>
          <a:lstStyle>
            <a:lvl1pPr marL="0" indent="0" algn="r">
              <a:lnSpc>
                <a:spcPct val="95000"/>
              </a:lnSpc>
              <a:spcBef>
                <a:spcPts val="1800"/>
              </a:spcBef>
              <a:buNone/>
              <a:defRPr sz="4000"/>
            </a:lvl1pPr>
            <a:lvl2pPr marL="457200" indent="0" algn="r">
              <a:lnSpc>
                <a:spcPct val="95000"/>
              </a:lnSpc>
              <a:spcBef>
                <a:spcPts val="800"/>
              </a:spcBef>
              <a:buNone/>
              <a:defRPr sz="2800" i="1">
                <a:solidFill>
                  <a:srgbClr val="686868"/>
                </a:solidFill>
                <a:latin typeface="Times New Roman" panose="02020603050405020304" pitchFamily="18" charset="0"/>
                <a:cs typeface="Times New Roman" panose="02020603050405020304" pitchFamily="18" charset="0"/>
              </a:defRPr>
            </a:lvl2pPr>
            <a:lvl3pPr marL="914400" indent="0" algn="r">
              <a:lnSpc>
                <a:spcPct val="95000"/>
              </a:lnSpc>
              <a:spcBef>
                <a:spcPts val="800"/>
              </a:spcBef>
              <a:buNone/>
              <a:defRPr sz="2000"/>
            </a:lvl3pPr>
            <a:lvl4pPr marL="1371600" indent="0" algn="r">
              <a:lnSpc>
                <a:spcPct val="95000"/>
              </a:lnSpc>
              <a:spcBef>
                <a:spcPts val="800"/>
              </a:spcBef>
              <a:buNone/>
              <a:defRPr sz="1800"/>
            </a:lvl4pPr>
            <a:lvl5pPr marL="1828800" indent="0" algn="r">
              <a:lnSpc>
                <a:spcPct val="95000"/>
              </a:lnSpc>
              <a:spcBef>
                <a:spcPts val="800"/>
              </a:spcBef>
              <a:buNone/>
              <a:defRPr sz="1800"/>
            </a:lvl5pPr>
          </a:lstStyle>
          <a:p>
            <a:pPr lvl="0"/>
            <a:r>
              <a:rPr lang="en-US" dirty="0" err="1"/>
              <a:t>Firstname</a:t>
            </a:r>
            <a:r>
              <a:rPr lang="en-US" dirty="0"/>
              <a:t> </a:t>
            </a:r>
            <a:r>
              <a:rPr lang="en-US" dirty="0" err="1"/>
              <a:t>Lastname</a:t>
            </a:r>
            <a:endParaRPr lang="en-US" dirty="0"/>
          </a:p>
          <a:p>
            <a:pPr lvl="1"/>
            <a:r>
              <a:rPr lang="en-US" dirty="0"/>
              <a:t>Title / Details</a:t>
            </a:r>
          </a:p>
        </p:txBody>
      </p:sp>
      <p:grpSp>
        <p:nvGrpSpPr>
          <p:cNvPr id="7" name="Group 6"/>
          <p:cNvGrpSpPr/>
          <p:nvPr userDrawn="1"/>
        </p:nvGrpSpPr>
        <p:grpSpPr>
          <a:xfrm>
            <a:off x="190500" y="1371599"/>
            <a:ext cx="8763000" cy="2362200"/>
            <a:chOff x="152400" y="1676400"/>
            <a:chExt cx="8763000" cy="2362200"/>
          </a:xfrm>
        </p:grpSpPr>
        <p:sp>
          <p:nvSpPr>
            <p:cNvPr id="5" name="Title 1"/>
            <p:cNvSpPr txBox="1">
              <a:spLocks/>
            </p:cNvSpPr>
            <p:nvPr userDrawn="1"/>
          </p:nvSpPr>
          <p:spPr bwMode="auto">
            <a:xfrm>
              <a:off x="152400" y="16764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4000" kern="1200">
                  <a:solidFill>
                    <a:srgbClr val="595959"/>
                  </a:solidFill>
                  <a:latin typeface="Helvetica"/>
                  <a:ea typeface="Open Sans Extrabold" pitchFamily="34" charset="0"/>
                  <a:cs typeface="Helvetica"/>
                </a:defRPr>
              </a:lvl1pPr>
              <a:lvl2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2pPr>
              <a:lvl3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3pPr>
              <a:lvl4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4pPr>
              <a:lvl5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5pPr>
              <a:lvl6pPr marL="457200" algn="l" rtl="0" fontAlgn="base">
                <a:spcBef>
                  <a:spcPct val="0"/>
                </a:spcBef>
                <a:spcAft>
                  <a:spcPct val="0"/>
                </a:spcAft>
                <a:defRPr sz="4400">
                  <a:solidFill>
                    <a:srgbClr val="232641"/>
                  </a:solidFill>
                  <a:latin typeface="Signika" charset="0"/>
                  <a:ea typeface="Open Sans Extrabold" charset="0"/>
                  <a:cs typeface="Signika" charset="0"/>
                </a:defRPr>
              </a:lvl6pPr>
              <a:lvl7pPr marL="914400" algn="l" rtl="0" fontAlgn="base">
                <a:spcBef>
                  <a:spcPct val="0"/>
                </a:spcBef>
                <a:spcAft>
                  <a:spcPct val="0"/>
                </a:spcAft>
                <a:defRPr sz="4400">
                  <a:solidFill>
                    <a:srgbClr val="232641"/>
                  </a:solidFill>
                  <a:latin typeface="Signika" charset="0"/>
                  <a:ea typeface="Open Sans Extrabold" charset="0"/>
                  <a:cs typeface="Signika" charset="0"/>
                </a:defRPr>
              </a:lvl7pPr>
              <a:lvl8pPr marL="1371600" algn="l" rtl="0" fontAlgn="base">
                <a:spcBef>
                  <a:spcPct val="0"/>
                </a:spcBef>
                <a:spcAft>
                  <a:spcPct val="0"/>
                </a:spcAft>
                <a:defRPr sz="4400">
                  <a:solidFill>
                    <a:srgbClr val="232641"/>
                  </a:solidFill>
                  <a:latin typeface="Signika" charset="0"/>
                  <a:ea typeface="Open Sans Extrabold" charset="0"/>
                  <a:cs typeface="Signika" charset="0"/>
                </a:defRPr>
              </a:lvl8pPr>
              <a:lvl9pPr marL="1828800" algn="l" rtl="0" fontAlgn="base">
                <a:spcBef>
                  <a:spcPct val="0"/>
                </a:spcBef>
                <a:spcAft>
                  <a:spcPct val="0"/>
                </a:spcAft>
                <a:defRPr sz="4400">
                  <a:solidFill>
                    <a:srgbClr val="232641"/>
                  </a:solidFill>
                  <a:latin typeface="Signika" charset="0"/>
                  <a:ea typeface="Open Sans Extrabold" charset="0"/>
                  <a:cs typeface="Signika" charset="0"/>
                </a:defRPr>
              </a:lvl9pPr>
            </a:lstStyle>
            <a:p>
              <a:pPr>
                <a:lnSpc>
                  <a:spcPct val="75000"/>
                </a:lnSpc>
              </a:pPr>
              <a:r>
                <a:rPr lang="en-US" sz="16600" b="1" dirty="0">
                  <a:solidFill>
                    <a:schemeClr val="accent1"/>
                  </a:solidFill>
                  <a:latin typeface="Times New Roman" panose="02020603050405020304" pitchFamily="18" charset="0"/>
                  <a:cs typeface="Times New Roman" panose="02020603050405020304" pitchFamily="18" charset="0"/>
                </a:rPr>
                <a:t>“</a:t>
              </a:r>
            </a:p>
          </p:txBody>
        </p:sp>
        <p:sp>
          <p:nvSpPr>
            <p:cNvPr id="6" name="Title 1"/>
            <p:cNvSpPr txBox="1">
              <a:spLocks/>
            </p:cNvSpPr>
            <p:nvPr userDrawn="1"/>
          </p:nvSpPr>
          <p:spPr bwMode="auto">
            <a:xfrm rot="10800000">
              <a:off x="7391400" y="29718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4000" kern="1200">
                  <a:solidFill>
                    <a:srgbClr val="595959"/>
                  </a:solidFill>
                  <a:latin typeface="Helvetica"/>
                  <a:ea typeface="Open Sans Extrabold" pitchFamily="34" charset="0"/>
                  <a:cs typeface="Helvetica"/>
                </a:defRPr>
              </a:lvl1pPr>
              <a:lvl2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2pPr>
              <a:lvl3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3pPr>
              <a:lvl4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4pPr>
              <a:lvl5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5pPr>
              <a:lvl6pPr marL="457200" algn="l" rtl="0" fontAlgn="base">
                <a:spcBef>
                  <a:spcPct val="0"/>
                </a:spcBef>
                <a:spcAft>
                  <a:spcPct val="0"/>
                </a:spcAft>
                <a:defRPr sz="4400">
                  <a:solidFill>
                    <a:srgbClr val="232641"/>
                  </a:solidFill>
                  <a:latin typeface="Signika" charset="0"/>
                  <a:ea typeface="Open Sans Extrabold" charset="0"/>
                  <a:cs typeface="Signika" charset="0"/>
                </a:defRPr>
              </a:lvl6pPr>
              <a:lvl7pPr marL="914400" algn="l" rtl="0" fontAlgn="base">
                <a:spcBef>
                  <a:spcPct val="0"/>
                </a:spcBef>
                <a:spcAft>
                  <a:spcPct val="0"/>
                </a:spcAft>
                <a:defRPr sz="4400">
                  <a:solidFill>
                    <a:srgbClr val="232641"/>
                  </a:solidFill>
                  <a:latin typeface="Signika" charset="0"/>
                  <a:ea typeface="Open Sans Extrabold" charset="0"/>
                  <a:cs typeface="Signika" charset="0"/>
                </a:defRPr>
              </a:lvl7pPr>
              <a:lvl8pPr marL="1371600" algn="l" rtl="0" fontAlgn="base">
                <a:spcBef>
                  <a:spcPct val="0"/>
                </a:spcBef>
                <a:spcAft>
                  <a:spcPct val="0"/>
                </a:spcAft>
                <a:defRPr sz="4400">
                  <a:solidFill>
                    <a:srgbClr val="232641"/>
                  </a:solidFill>
                  <a:latin typeface="Signika" charset="0"/>
                  <a:ea typeface="Open Sans Extrabold" charset="0"/>
                  <a:cs typeface="Signika" charset="0"/>
                </a:defRPr>
              </a:lvl8pPr>
              <a:lvl9pPr marL="1828800" algn="l" rtl="0" fontAlgn="base">
                <a:spcBef>
                  <a:spcPct val="0"/>
                </a:spcBef>
                <a:spcAft>
                  <a:spcPct val="0"/>
                </a:spcAft>
                <a:defRPr sz="4400">
                  <a:solidFill>
                    <a:srgbClr val="232641"/>
                  </a:solidFill>
                  <a:latin typeface="Signika" charset="0"/>
                  <a:ea typeface="Open Sans Extrabold" charset="0"/>
                  <a:cs typeface="Signika" charset="0"/>
                </a:defRPr>
              </a:lvl9pPr>
            </a:lstStyle>
            <a:p>
              <a:pPr>
                <a:lnSpc>
                  <a:spcPct val="75000"/>
                </a:lnSpc>
              </a:pPr>
              <a:r>
                <a:rPr lang="en-US" sz="16600" b="1" dirty="0">
                  <a:solidFill>
                    <a:schemeClr val="accent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4817716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idx="1"/>
          </p:nvPr>
        </p:nvSpPr>
        <p:spPr/>
        <p:txBody>
          <a:bodyPr>
            <a:normAutofit/>
          </a:bodyPr>
          <a:lstStyle>
            <a:lvl1pPr>
              <a:lnSpc>
                <a:spcPct val="95000"/>
              </a:lnSpc>
              <a:spcBef>
                <a:spcPts val="1800"/>
              </a:spcBef>
              <a:defRPr sz="2800"/>
            </a:lvl1pPr>
            <a:lvl2pPr>
              <a:lnSpc>
                <a:spcPct val="95000"/>
              </a:lnSpc>
              <a:spcBef>
                <a:spcPts val="800"/>
              </a:spcBef>
              <a:defRPr sz="24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Slide Number Placeholder 3">
            <a:extLst>
              <a:ext uri="{FF2B5EF4-FFF2-40B4-BE49-F238E27FC236}">
                <a16:creationId xmlns:a16="http://schemas.microsoft.com/office/drawing/2014/main" id="{9F9C6B2D-93E1-4151-BE74-1EA677101B6A}"/>
              </a:ext>
            </a:extLst>
          </p:cNvPr>
          <p:cNvSpPr>
            <a:spLocks noGrp="1"/>
          </p:cNvSpPr>
          <p:nvPr>
            <p:ph type="sldNum" sz="quarter" idx="10"/>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4673854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08751908-910C-4638-94B6-4D4B9B1E0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684"/>
            <a:ext cx="9144000" cy="6865680"/>
          </a:xfrm>
          <a:prstGeom prst="rect">
            <a:avLst/>
          </a:prstGeom>
        </p:spPr>
      </p:pic>
      <p:sp>
        <p:nvSpPr>
          <p:cNvPr id="3" name="Rectangle: Diagonal Corners Snipped 2">
            <a:extLst>
              <a:ext uri="{FF2B5EF4-FFF2-40B4-BE49-F238E27FC236}">
                <a16:creationId xmlns:a16="http://schemas.microsoft.com/office/drawing/2014/main" id="{B164E069-1501-4223-8475-06AE676FEFF2}"/>
              </a:ext>
            </a:extLst>
          </p:cNvPr>
          <p:cNvSpPr/>
          <p:nvPr userDrawn="1"/>
        </p:nvSpPr>
        <p:spPr>
          <a:xfrm>
            <a:off x="3" y="-7683"/>
            <a:ext cx="9143999" cy="6865684"/>
          </a:xfrm>
          <a:prstGeom prst="snip2DiagRect">
            <a:avLst/>
          </a:pr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p>
        </p:txBody>
      </p:sp>
      <p:pic>
        <p:nvPicPr>
          <p:cNvPr id="6" name="Picture 5">
            <a:extLst>
              <a:ext uri="{FF2B5EF4-FFF2-40B4-BE49-F238E27FC236}">
                <a16:creationId xmlns:a16="http://schemas.microsoft.com/office/drawing/2014/main" id="{51B46834-DC50-4E09-B85A-BDEBCFA8F8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70343" y="2657662"/>
            <a:ext cx="4203316" cy="1542676"/>
          </a:xfrm>
          <a:prstGeom prst="rect">
            <a:avLst/>
          </a:prstGeom>
        </p:spPr>
      </p:pic>
    </p:spTree>
    <p:extLst>
      <p:ext uri="{BB962C8B-B14F-4D97-AF65-F5344CB8AC3E}">
        <p14:creationId xmlns:p14="http://schemas.microsoft.com/office/powerpoint/2010/main" val="166580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08751908-910C-4638-94B6-4D4B9B1E0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684"/>
            <a:ext cx="9144000" cy="6865680"/>
          </a:xfrm>
          <a:prstGeom prst="rect">
            <a:avLst/>
          </a:prstGeom>
        </p:spPr>
      </p:pic>
      <p:sp>
        <p:nvSpPr>
          <p:cNvPr id="3" name="Rectangle: Diagonal Corners Snipped 2">
            <a:extLst>
              <a:ext uri="{FF2B5EF4-FFF2-40B4-BE49-F238E27FC236}">
                <a16:creationId xmlns:a16="http://schemas.microsoft.com/office/drawing/2014/main" id="{B164E069-1501-4223-8475-06AE676FEFF2}"/>
              </a:ext>
            </a:extLst>
          </p:cNvPr>
          <p:cNvSpPr/>
          <p:nvPr userDrawn="1"/>
        </p:nvSpPr>
        <p:spPr>
          <a:xfrm>
            <a:off x="3" y="-7683"/>
            <a:ext cx="9143999" cy="6865684"/>
          </a:xfrm>
          <a:prstGeom prst="snip2DiagRect">
            <a:avLst/>
          </a:pr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p>
        </p:txBody>
      </p:sp>
      <p:pic>
        <p:nvPicPr>
          <p:cNvPr id="5" name="Picture 4">
            <a:extLst>
              <a:ext uri="{FF2B5EF4-FFF2-40B4-BE49-F238E27FC236}">
                <a16:creationId xmlns:a16="http://schemas.microsoft.com/office/drawing/2014/main" id="{16F43F59-DA1D-4AB9-8A44-3AACF35FC5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0" y="158497"/>
            <a:ext cx="1499616" cy="550380"/>
          </a:xfrm>
          <a:prstGeom prst="rect">
            <a:avLst/>
          </a:prstGeom>
        </p:spPr>
      </p:pic>
    </p:spTree>
    <p:extLst>
      <p:ext uri="{BB962C8B-B14F-4D97-AF65-F5344CB8AC3E}">
        <p14:creationId xmlns:p14="http://schemas.microsoft.com/office/powerpoint/2010/main" val="149580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ation Name">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A711FC6C-F3EA-40A0-9D50-5739705B27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A744A8-7FC8-4614-A799-A3AAF54B7937}"/>
              </a:ext>
            </a:extLst>
          </p:cNvPr>
          <p:cNvSpPr/>
          <p:nvPr userDrawn="1"/>
        </p:nvSpPr>
        <p:spPr>
          <a:xfrm>
            <a:off x="0" y="0"/>
            <a:ext cx="9144000" cy="6856595"/>
          </a:xfrm>
          <a:prstGeom prst="rect">
            <a:avLst/>
          </a:prstGeom>
          <a:solidFill>
            <a:srgbClr val="0D76B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p>
        </p:txBody>
      </p:sp>
      <p:sp>
        <p:nvSpPr>
          <p:cNvPr id="4" name="Rounded Rectangle 5">
            <a:extLst>
              <a:ext uri="{FF2B5EF4-FFF2-40B4-BE49-F238E27FC236}">
                <a16:creationId xmlns:a16="http://schemas.microsoft.com/office/drawing/2014/main" id="{848FAC85-887B-4A7C-83B1-9E1E09A7A9DF}"/>
              </a:ext>
            </a:extLst>
          </p:cNvPr>
          <p:cNvSpPr/>
          <p:nvPr userDrawn="1"/>
        </p:nvSpPr>
        <p:spPr>
          <a:xfrm>
            <a:off x="884017" y="1179594"/>
            <a:ext cx="7258483" cy="4789407"/>
          </a:xfrm>
          <a:prstGeom prst="roundRect">
            <a:avLst>
              <a:gd name="adj" fmla="val 4263"/>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7" name="Straight Connector 6">
            <a:extLst>
              <a:ext uri="{FF2B5EF4-FFF2-40B4-BE49-F238E27FC236}">
                <a16:creationId xmlns:a16="http://schemas.microsoft.com/office/drawing/2014/main" id="{A34C1814-189E-40BD-8DBC-967CCF291111}"/>
              </a:ext>
            </a:extLst>
          </p:cNvPr>
          <p:cNvCxnSpPr/>
          <p:nvPr userDrawn="1"/>
        </p:nvCxnSpPr>
        <p:spPr>
          <a:xfrm flipH="1">
            <a:off x="2959006" y="5172283"/>
            <a:ext cx="13681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08923F4-15E3-4953-8FED-E3CD1887C3E0}"/>
              </a:ext>
            </a:extLst>
          </p:cNvPr>
          <p:cNvCxnSpPr/>
          <p:nvPr userDrawn="1"/>
        </p:nvCxnSpPr>
        <p:spPr>
          <a:xfrm flipH="1">
            <a:off x="4816833" y="5172283"/>
            <a:ext cx="13105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6872F65-C332-4704-8167-240ED6C8BABD}"/>
              </a:ext>
            </a:extLst>
          </p:cNvPr>
          <p:cNvSpPr>
            <a:spLocks noGrp="1"/>
          </p:cNvSpPr>
          <p:nvPr>
            <p:ph type="body" sz="quarter" idx="10" hasCustomPrompt="1"/>
          </p:nvPr>
        </p:nvSpPr>
        <p:spPr>
          <a:xfrm>
            <a:off x="1461296" y="2413001"/>
            <a:ext cx="6221413" cy="935567"/>
          </a:xfrm>
          <a:prstGeom prst="rect">
            <a:avLst/>
          </a:prstGeom>
        </p:spPr>
        <p:txBody>
          <a:bodyPr/>
          <a:lstStyle>
            <a:lvl1pPr marL="0" indent="0" algn="ctr">
              <a:buNone/>
              <a:defRPr sz="3733">
                <a:solidFill>
                  <a:schemeClr val="bg1"/>
                </a:solidFill>
              </a:defRPr>
            </a:lvl1pPr>
          </a:lstStyle>
          <a:p>
            <a:pPr lvl="0"/>
            <a:r>
              <a:rPr lang="en-US" dirty="0"/>
              <a:t>PRESENTATION NAME</a:t>
            </a:r>
          </a:p>
        </p:txBody>
      </p:sp>
      <p:sp>
        <p:nvSpPr>
          <p:cNvPr id="10" name="Text Placeholder 10">
            <a:extLst>
              <a:ext uri="{FF2B5EF4-FFF2-40B4-BE49-F238E27FC236}">
                <a16:creationId xmlns:a16="http://schemas.microsoft.com/office/drawing/2014/main" id="{E7DED432-4D4D-4E69-B340-6160E6068DD7}"/>
              </a:ext>
            </a:extLst>
          </p:cNvPr>
          <p:cNvSpPr>
            <a:spLocks noGrp="1"/>
          </p:cNvSpPr>
          <p:nvPr>
            <p:ph type="body" sz="quarter" idx="11" hasCustomPrompt="1"/>
          </p:nvPr>
        </p:nvSpPr>
        <p:spPr>
          <a:xfrm>
            <a:off x="1461296" y="3340630"/>
            <a:ext cx="6221413" cy="474711"/>
          </a:xfrm>
          <a:prstGeom prst="rect">
            <a:avLst/>
          </a:prstGeom>
        </p:spPr>
        <p:txBody>
          <a:bodyPr/>
          <a:lstStyle>
            <a:lvl1pPr marL="0" indent="0" algn="ctr">
              <a:buNone/>
              <a:defRPr sz="1600">
                <a:solidFill>
                  <a:schemeClr val="bg1"/>
                </a:solidFill>
              </a:defRPr>
            </a:lvl1pPr>
          </a:lstStyle>
          <a:p>
            <a:pPr lvl="0"/>
            <a:r>
              <a:rPr lang="en-US" dirty="0"/>
              <a:t>NAME OF EVENT | 10-10-2010</a:t>
            </a:r>
          </a:p>
        </p:txBody>
      </p:sp>
      <p:pic>
        <p:nvPicPr>
          <p:cNvPr id="17" name="Picture 16">
            <a:extLst>
              <a:ext uri="{FF2B5EF4-FFF2-40B4-BE49-F238E27FC236}">
                <a16:creationId xmlns:a16="http://schemas.microsoft.com/office/drawing/2014/main" id="{5CF600D0-F218-43F6-8056-072AB7CCC8F9}"/>
              </a:ext>
            </a:extLst>
          </p:cNvPr>
          <p:cNvPicPr>
            <a:picLocks noChangeAspect="1"/>
          </p:cNvPicPr>
          <p:nvPr userDrawn="1"/>
        </p:nvPicPr>
        <p:blipFill>
          <a:blip r:embed="rId3"/>
          <a:stretch>
            <a:fillRect/>
          </a:stretch>
        </p:blipFill>
        <p:spPr>
          <a:xfrm>
            <a:off x="4393171" y="4993450"/>
            <a:ext cx="357663" cy="357663"/>
          </a:xfrm>
          <a:prstGeom prst="rect">
            <a:avLst/>
          </a:prstGeom>
        </p:spPr>
      </p:pic>
      <p:pic>
        <p:nvPicPr>
          <p:cNvPr id="12" name="Picture 11">
            <a:extLst>
              <a:ext uri="{FF2B5EF4-FFF2-40B4-BE49-F238E27FC236}">
                <a16:creationId xmlns:a16="http://schemas.microsoft.com/office/drawing/2014/main" id="{41859A90-2BE6-4FAA-993A-55894CCA17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200" y="158497"/>
            <a:ext cx="1499616" cy="550380"/>
          </a:xfrm>
          <a:prstGeom prst="rect">
            <a:avLst/>
          </a:prstGeom>
        </p:spPr>
      </p:pic>
    </p:spTree>
    <p:extLst>
      <p:ext uri="{BB962C8B-B14F-4D97-AF65-F5344CB8AC3E}">
        <p14:creationId xmlns:p14="http://schemas.microsoft.com/office/powerpoint/2010/main" val="4068107536"/>
      </p:ext>
    </p:extLst>
  </p:cSld>
  <p:clrMapOvr>
    <a:masterClrMapping/>
  </p:clrMapOvr>
  <p:extLst mod="1">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artner Presentation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553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 Title - Footer">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C8D54357-FA77-49B8-86C3-05BC56F8DC03}"/>
              </a:ext>
            </a:extLst>
          </p:cNvPr>
          <p:cNvSpPr>
            <a:spLocks noGrp="1"/>
          </p:cNvSpPr>
          <p:nvPr>
            <p:ph type="body" sz="quarter" idx="10"/>
          </p:nvPr>
        </p:nvSpPr>
        <p:spPr>
          <a:xfrm>
            <a:off x="1295400" y="1803400"/>
            <a:ext cx="6553200" cy="3657600"/>
          </a:xfrm>
          <a:prstGeom prst="rect">
            <a:avLst/>
          </a:prstGeom>
        </p:spPr>
        <p:txBody>
          <a:bodyPr/>
          <a:lstStyle>
            <a:lvl1pPr>
              <a:defRPr sz="2400">
                <a:solidFill>
                  <a:srgbClr val="6A737B"/>
                </a:solidFill>
              </a:defRPr>
            </a:lvl1pPr>
            <a:lvl2pPr marL="742932" indent="-285744">
              <a:buFont typeface="Courier New" panose="02070309020205020404" pitchFamily="49" charset="0"/>
              <a:buChar char="o"/>
              <a:defRPr sz="2000">
                <a:solidFill>
                  <a:srgbClr val="6A737B"/>
                </a:solidFill>
              </a:defRPr>
            </a:lvl2pPr>
          </a:lstStyle>
          <a:p>
            <a:pPr lvl="0"/>
            <a:r>
              <a:rPr lang="en-US"/>
              <a:t>Edit Master text styles</a:t>
            </a:r>
          </a:p>
          <a:p>
            <a:pPr lvl="1"/>
            <a:r>
              <a:rPr lang="en-US"/>
              <a:t>Second level</a:t>
            </a:r>
          </a:p>
        </p:txBody>
      </p:sp>
      <p:sp>
        <p:nvSpPr>
          <p:cNvPr id="3" name="Title 2">
            <a:extLst>
              <a:ext uri="{FF2B5EF4-FFF2-40B4-BE49-F238E27FC236}">
                <a16:creationId xmlns:a16="http://schemas.microsoft.com/office/drawing/2014/main" id="{93EDFDFC-C2BC-4844-80F0-B3C4132AF4F6}"/>
              </a:ext>
            </a:extLst>
          </p:cNvPr>
          <p:cNvSpPr>
            <a:spLocks noGrp="1"/>
          </p:cNvSpPr>
          <p:nvPr>
            <p:ph type="title"/>
          </p:nvPr>
        </p:nvSpPr>
        <p:spPr>
          <a:xfrm>
            <a:off x="1727200" y="177800"/>
            <a:ext cx="7112000" cy="522816"/>
          </a:xfrm>
          <a:prstGeom prst="rect">
            <a:avLst/>
          </a:prstGeom>
        </p:spPr>
        <p:txBody>
          <a:bodyPr/>
          <a:lstStyle>
            <a:lvl1pPr>
              <a:defRPr sz="2667" b="1">
                <a:solidFill>
                  <a:srgbClr val="6A737B"/>
                </a:solidFill>
              </a:defRPr>
            </a:lvl1pPr>
          </a:lstStyle>
          <a:p>
            <a:r>
              <a:rPr lang="en-US"/>
              <a:t>Click to edit Master title style</a:t>
            </a:r>
            <a:endParaRPr lang="en-US" dirty="0"/>
          </a:p>
        </p:txBody>
      </p:sp>
    </p:spTree>
    <p:extLst>
      <p:ext uri="{BB962C8B-B14F-4D97-AF65-F5344CB8AC3E}">
        <p14:creationId xmlns:p14="http://schemas.microsoft.com/office/powerpoint/2010/main" val="405853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er - Foo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23EEA-EECB-4440-B1B7-C07312C74B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8467"/>
            <a:ext cx="8636000" cy="700069"/>
          </a:xfrm>
          <a:prstGeom prst="rect">
            <a:avLst/>
          </a:prstGeom>
          <a:effectLst>
            <a:outerShdw blurRad="50800" dist="38100" dir="8100000" algn="tr" rotWithShape="0">
              <a:prstClr val="black">
                <a:alpha val="40000"/>
              </a:prstClr>
            </a:outerShdw>
          </a:effectLst>
        </p:spPr>
      </p:pic>
      <p:sp>
        <p:nvSpPr>
          <p:cNvPr id="5" name="Text Placeholder 7">
            <a:extLst>
              <a:ext uri="{FF2B5EF4-FFF2-40B4-BE49-F238E27FC236}">
                <a16:creationId xmlns:a16="http://schemas.microsoft.com/office/drawing/2014/main" id="{08B55005-BCED-4B99-8C00-EA1747FA087E}"/>
              </a:ext>
            </a:extLst>
          </p:cNvPr>
          <p:cNvSpPr>
            <a:spLocks noGrp="1"/>
          </p:cNvSpPr>
          <p:nvPr>
            <p:ph type="body" sz="quarter" idx="10"/>
          </p:nvPr>
        </p:nvSpPr>
        <p:spPr>
          <a:xfrm>
            <a:off x="1295400" y="1803400"/>
            <a:ext cx="6553200" cy="3657600"/>
          </a:xfrm>
          <a:prstGeom prst="rect">
            <a:avLst/>
          </a:prstGeom>
        </p:spPr>
        <p:txBody>
          <a:bodyPr/>
          <a:lstStyle>
            <a:lvl1pPr>
              <a:defRPr sz="2400">
                <a:solidFill>
                  <a:srgbClr val="6A737B"/>
                </a:solidFill>
              </a:defRPr>
            </a:lvl1pPr>
            <a:lvl2pPr marL="742932" indent="-285744">
              <a:buFont typeface="Courier New" panose="02070309020205020404" pitchFamily="49" charset="0"/>
              <a:buChar char="o"/>
              <a:defRPr sz="2000">
                <a:solidFill>
                  <a:srgbClr val="6A737B"/>
                </a:solidFill>
              </a:defRPr>
            </a:lvl2pPr>
          </a:lstStyle>
          <a:p>
            <a:pPr lvl="0"/>
            <a:r>
              <a:rPr lang="en-US"/>
              <a:t>Edit Master text styles</a:t>
            </a:r>
          </a:p>
          <a:p>
            <a:pPr lvl="1"/>
            <a:r>
              <a:rPr lang="en-US"/>
              <a:t>Second level</a:t>
            </a:r>
          </a:p>
        </p:txBody>
      </p:sp>
      <p:sp>
        <p:nvSpPr>
          <p:cNvPr id="7" name="Title 2">
            <a:extLst>
              <a:ext uri="{FF2B5EF4-FFF2-40B4-BE49-F238E27FC236}">
                <a16:creationId xmlns:a16="http://schemas.microsoft.com/office/drawing/2014/main" id="{44C30BC3-8FE3-4E48-8D5D-591BDDD05D32}"/>
              </a:ext>
            </a:extLst>
          </p:cNvPr>
          <p:cNvSpPr>
            <a:spLocks noGrp="1"/>
          </p:cNvSpPr>
          <p:nvPr>
            <p:ph type="title" hasCustomPrompt="1"/>
          </p:nvPr>
        </p:nvSpPr>
        <p:spPr>
          <a:xfrm>
            <a:off x="1930400" y="80160"/>
            <a:ext cx="7112000" cy="522816"/>
          </a:xfrm>
          <a:prstGeom prst="rect">
            <a:avLst/>
          </a:prstGeom>
        </p:spPr>
        <p:txBody>
          <a:bodyPr/>
          <a:lstStyle>
            <a:lvl1pPr marL="0" marR="0" indent="0" algn="ctr" defTabSz="914377" rtl="0" eaLnBrk="1" fontAlgn="auto" latinLnBrk="0" hangingPunct="1">
              <a:lnSpc>
                <a:spcPct val="100000"/>
              </a:lnSpc>
              <a:spcBef>
                <a:spcPct val="0"/>
              </a:spcBef>
              <a:spcAft>
                <a:spcPts val="0"/>
              </a:spcAft>
              <a:buClrTx/>
              <a:buSzTx/>
              <a:buFontTx/>
              <a:buNone/>
              <a:tabLst/>
              <a:defRPr sz="2667" b="1"/>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lang="en-US" dirty="0">
                <a:solidFill>
                  <a:schemeClr val="bg1"/>
                </a:solidFill>
              </a:rPr>
              <a:t>Click to Edit Title</a:t>
            </a:r>
            <a:br>
              <a:rPr lang="en-US" dirty="0">
                <a:solidFill>
                  <a:schemeClr val="bg1"/>
                </a:solidFill>
              </a:rPr>
            </a:br>
            <a:endParaRPr lang="en-US" dirty="0"/>
          </a:p>
        </p:txBody>
      </p:sp>
    </p:spTree>
    <p:extLst>
      <p:ext uri="{BB962C8B-B14F-4D97-AF65-F5344CB8AC3E}">
        <p14:creationId xmlns:p14="http://schemas.microsoft.com/office/powerpoint/2010/main" val="14312868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B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F2F2CC-8B5C-47C7-8C39-8E246CE4061B}"/>
              </a:ext>
            </a:extLst>
          </p:cNvPr>
          <p:cNvSpPr/>
          <p:nvPr userDrawn="1"/>
        </p:nvSpPr>
        <p:spPr>
          <a:xfrm>
            <a:off x="-1359" y="6168595"/>
            <a:ext cx="9144000" cy="712181"/>
          </a:xfrm>
          <a:prstGeom prst="rect">
            <a:avLst/>
          </a:prstGeom>
          <a:solidFill>
            <a:srgbClr val="0D76BD"/>
          </a:solidFill>
          <a:ln>
            <a:solidFill>
              <a:srgbClr val="0D76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grpSp>
        <p:nvGrpSpPr>
          <p:cNvPr id="3" name="Group 2">
            <a:extLst>
              <a:ext uri="{FF2B5EF4-FFF2-40B4-BE49-F238E27FC236}">
                <a16:creationId xmlns:a16="http://schemas.microsoft.com/office/drawing/2014/main" id="{3E73D400-5017-4BB6-B5FD-DA8C314255C8}"/>
              </a:ext>
            </a:extLst>
          </p:cNvPr>
          <p:cNvGrpSpPr/>
          <p:nvPr userDrawn="1"/>
        </p:nvGrpSpPr>
        <p:grpSpPr>
          <a:xfrm>
            <a:off x="483387" y="6271984"/>
            <a:ext cx="8167960" cy="415498"/>
            <a:chOff x="-328695" y="6225710"/>
            <a:chExt cx="9394826" cy="415498"/>
          </a:xfrm>
        </p:grpSpPr>
        <p:sp>
          <p:nvSpPr>
            <p:cNvPr id="4" name="TextBox 3">
              <a:extLst>
                <a:ext uri="{FF2B5EF4-FFF2-40B4-BE49-F238E27FC236}">
                  <a16:creationId xmlns:a16="http://schemas.microsoft.com/office/drawing/2014/main" id="{C94A5CD1-B08B-4423-B4AB-63D14624C350}"/>
                </a:ext>
              </a:extLst>
            </p:cNvPr>
            <p:cNvSpPr txBox="1"/>
            <p:nvPr/>
          </p:nvSpPr>
          <p:spPr>
            <a:xfrm>
              <a:off x="-328695" y="6287985"/>
              <a:ext cx="5176355" cy="323165"/>
            </a:xfrm>
            <a:prstGeom prst="rect">
              <a:avLst/>
            </a:prstGeom>
            <a:noFill/>
          </p:spPr>
          <p:txBody>
            <a:bodyPr wrap="square" rtlCol="0">
              <a:spAutoFit/>
            </a:bodyPr>
            <a:lstStyle/>
            <a:p>
              <a:pPr algn="ctr"/>
              <a:r>
                <a:rPr lang="en-US" sz="1500" b="1" dirty="0">
                  <a:solidFill>
                    <a:schemeClr val="bg1"/>
                  </a:solidFill>
                  <a:latin typeface="Proxima Nova" panose="02000506030000020004" pitchFamily="50" charset="0"/>
                  <a:cs typeface="Arial" panose="020B0604020202020204" pitchFamily="34" charset="0"/>
                </a:rPr>
                <a:t>Private-Sector Jobs Created Since Dec. 2010</a:t>
              </a:r>
            </a:p>
          </p:txBody>
        </p:sp>
        <p:sp>
          <p:nvSpPr>
            <p:cNvPr id="5" name="TextBox 4">
              <a:extLst>
                <a:ext uri="{FF2B5EF4-FFF2-40B4-BE49-F238E27FC236}">
                  <a16:creationId xmlns:a16="http://schemas.microsoft.com/office/drawing/2014/main" id="{E29997B3-7B7D-4D4A-BB45-431AB20357CF}"/>
                </a:ext>
              </a:extLst>
            </p:cNvPr>
            <p:cNvSpPr txBox="1"/>
            <p:nvPr/>
          </p:nvSpPr>
          <p:spPr>
            <a:xfrm>
              <a:off x="6057722" y="6225710"/>
              <a:ext cx="3008409" cy="415498"/>
            </a:xfrm>
            <a:prstGeom prst="rect">
              <a:avLst/>
            </a:prstGeom>
            <a:noFill/>
          </p:spPr>
          <p:txBody>
            <a:bodyPr wrap="square" rtlCol="0">
              <a:spAutoFit/>
            </a:bodyPr>
            <a:lstStyle/>
            <a:p>
              <a:pPr algn="ctr"/>
              <a:r>
                <a:rPr lang="en-US" sz="2100" b="1" dirty="0">
                  <a:solidFill>
                    <a:schemeClr val="bg1"/>
                  </a:solidFill>
                  <a:latin typeface="Proxima Nova" panose="02000506030000020004" pitchFamily="50" charset="0"/>
                  <a:cs typeface="Arial" pitchFamily="34" charset="0"/>
                </a:rPr>
                <a:t>1,459,300</a:t>
              </a:r>
            </a:p>
          </p:txBody>
        </p:sp>
      </p:grpSp>
      <p:sp>
        <p:nvSpPr>
          <p:cNvPr id="6" name="Rectangle 5">
            <a:extLst>
              <a:ext uri="{FF2B5EF4-FFF2-40B4-BE49-F238E27FC236}">
                <a16:creationId xmlns:a16="http://schemas.microsoft.com/office/drawing/2014/main" id="{6762873C-5E92-46B9-ABEC-B61717DFF78C}"/>
              </a:ext>
            </a:extLst>
          </p:cNvPr>
          <p:cNvSpPr/>
          <p:nvPr userDrawn="1"/>
        </p:nvSpPr>
        <p:spPr>
          <a:xfrm>
            <a:off x="0" y="6109313"/>
            <a:ext cx="9134856" cy="60959"/>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7" name="Rectangle 6">
            <a:extLst>
              <a:ext uri="{FF2B5EF4-FFF2-40B4-BE49-F238E27FC236}">
                <a16:creationId xmlns:a16="http://schemas.microsoft.com/office/drawing/2014/main" id="{E2E99D5A-89F4-4BDE-B434-DC4FFDC63FE9}"/>
              </a:ext>
            </a:extLst>
          </p:cNvPr>
          <p:cNvSpPr/>
          <p:nvPr userDrawn="1"/>
        </p:nvSpPr>
        <p:spPr>
          <a:xfrm>
            <a:off x="3304755" y="1568974"/>
            <a:ext cx="2535936" cy="1806700"/>
          </a:xfrm>
          <a:prstGeom prst="rect">
            <a:avLst/>
          </a:prstGeom>
          <a:solidFill>
            <a:srgbClr val="54B948"/>
          </a:solidFill>
          <a:ln>
            <a:solidFill>
              <a:srgbClr val="54B9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8" name="Rectangle 7">
            <a:extLst>
              <a:ext uri="{FF2B5EF4-FFF2-40B4-BE49-F238E27FC236}">
                <a16:creationId xmlns:a16="http://schemas.microsoft.com/office/drawing/2014/main" id="{34C2A76F-D15E-4FF0-8ACD-2B0A054AE9D2}"/>
              </a:ext>
            </a:extLst>
          </p:cNvPr>
          <p:cNvSpPr/>
          <p:nvPr userDrawn="1"/>
        </p:nvSpPr>
        <p:spPr>
          <a:xfrm>
            <a:off x="6184267" y="1567301"/>
            <a:ext cx="2535936" cy="1806700"/>
          </a:xfrm>
          <a:prstGeom prst="rect">
            <a:avLst/>
          </a:prstGeom>
          <a:solidFill>
            <a:srgbClr val="F26122"/>
          </a:solidFill>
          <a:ln>
            <a:solidFill>
              <a:srgbClr val="F261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9" name="Rectangle 8">
            <a:extLst>
              <a:ext uri="{FF2B5EF4-FFF2-40B4-BE49-F238E27FC236}">
                <a16:creationId xmlns:a16="http://schemas.microsoft.com/office/drawing/2014/main" id="{C5847721-61C0-4120-88A4-1F7B0D7EA3E9}"/>
              </a:ext>
            </a:extLst>
          </p:cNvPr>
          <p:cNvSpPr/>
          <p:nvPr userDrawn="1"/>
        </p:nvSpPr>
        <p:spPr>
          <a:xfrm>
            <a:off x="6218069" y="4096624"/>
            <a:ext cx="2535936" cy="1816608"/>
          </a:xfrm>
          <a:prstGeom prst="rect">
            <a:avLst/>
          </a:prstGeom>
          <a:solidFill>
            <a:srgbClr val="F261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0" name="Rectangle 9">
            <a:extLst>
              <a:ext uri="{FF2B5EF4-FFF2-40B4-BE49-F238E27FC236}">
                <a16:creationId xmlns:a16="http://schemas.microsoft.com/office/drawing/2014/main" id="{01420349-AB41-43A8-A5BE-D7D02E8A1D36}"/>
              </a:ext>
            </a:extLst>
          </p:cNvPr>
          <p:cNvSpPr/>
          <p:nvPr userDrawn="1"/>
        </p:nvSpPr>
        <p:spPr>
          <a:xfrm>
            <a:off x="3302327" y="4069371"/>
            <a:ext cx="2535936" cy="1816608"/>
          </a:xfrm>
          <a:prstGeom prst="rect">
            <a:avLst/>
          </a:prstGeom>
          <a:solidFill>
            <a:srgbClr val="54B948"/>
          </a:solidFill>
          <a:ln>
            <a:solidFill>
              <a:srgbClr val="54B9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1" name="Rectangle 10">
            <a:extLst>
              <a:ext uri="{FF2B5EF4-FFF2-40B4-BE49-F238E27FC236}">
                <a16:creationId xmlns:a16="http://schemas.microsoft.com/office/drawing/2014/main" id="{D1FFDF4C-02F1-4CC0-8BDF-3FA5775CB324}"/>
              </a:ext>
            </a:extLst>
          </p:cNvPr>
          <p:cNvSpPr/>
          <p:nvPr userDrawn="1"/>
        </p:nvSpPr>
        <p:spPr>
          <a:xfrm>
            <a:off x="408251" y="4078161"/>
            <a:ext cx="2535936" cy="1816608"/>
          </a:xfrm>
          <a:prstGeom prst="rect">
            <a:avLst/>
          </a:prstGeom>
          <a:solidFill>
            <a:srgbClr val="0D76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2" name="Rectangle 11">
            <a:extLst>
              <a:ext uri="{FF2B5EF4-FFF2-40B4-BE49-F238E27FC236}">
                <a16:creationId xmlns:a16="http://schemas.microsoft.com/office/drawing/2014/main" id="{6DAD6139-80EE-4721-94D2-B126216C659B}"/>
              </a:ext>
            </a:extLst>
          </p:cNvPr>
          <p:cNvSpPr/>
          <p:nvPr userDrawn="1"/>
        </p:nvSpPr>
        <p:spPr>
          <a:xfrm>
            <a:off x="6218069" y="4931368"/>
            <a:ext cx="2529691" cy="224833"/>
          </a:xfrm>
          <a:prstGeom prst="rect">
            <a:avLst/>
          </a:prstGeom>
          <a:solidFill>
            <a:srgbClr val="FAA635"/>
          </a:solidFill>
          <a:ln>
            <a:solidFill>
              <a:srgbClr val="FAA6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3" name="Rectangle 12">
            <a:extLst>
              <a:ext uri="{FF2B5EF4-FFF2-40B4-BE49-F238E27FC236}">
                <a16:creationId xmlns:a16="http://schemas.microsoft.com/office/drawing/2014/main" id="{AF136D96-9251-4650-989D-352CEA395155}"/>
              </a:ext>
            </a:extLst>
          </p:cNvPr>
          <p:cNvSpPr/>
          <p:nvPr userDrawn="1"/>
        </p:nvSpPr>
        <p:spPr>
          <a:xfrm>
            <a:off x="6184267" y="2490913"/>
            <a:ext cx="2535936" cy="251856"/>
          </a:xfrm>
          <a:prstGeom prst="rect">
            <a:avLst/>
          </a:prstGeom>
          <a:solidFill>
            <a:srgbClr val="FAA635"/>
          </a:solidFill>
          <a:ln>
            <a:solidFill>
              <a:srgbClr val="FAA6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4" name="Rectangle 13">
            <a:extLst>
              <a:ext uri="{FF2B5EF4-FFF2-40B4-BE49-F238E27FC236}">
                <a16:creationId xmlns:a16="http://schemas.microsoft.com/office/drawing/2014/main" id="{D14D8C5E-D9C3-4046-9AC3-6F013E961C8D}"/>
              </a:ext>
            </a:extLst>
          </p:cNvPr>
          <p:cNvSpPr/>
          <p:nvPr userDrawn="1"/>
        </p:nvSpPr>
        <p:spPr>
          <a:xfrm>
            <a:off x="6184267" y="1292352"/>
            <a:ext cx="2535936" cy="535157"/>
          </a:xfrm>
          <a:prstGeom prst="rect">
            <a:avLst/>
          </a:prstGeom>
          <a:solidFill>
            <a:srgbClr val="FAA635"/>
          </a:solidFill>
          <a:ln>
            <a:solidFill>
              <a:srgbClr val="FAA6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5" name="Rectangle 14">
            <a:extLst>
              <a:ext uri="{FF2B5EF4-FFF2-40B4-BE49-F238E27FC236}">
                <a16:creationId xmlns:a16="http://schemas.microsoft.com/office/drawing/2014/main" id="{A0F1DE5B-FA56-4E45-B920-74EBEF5DFE52}"/>
              </a:ext>
            </a:extLst>
          </p:cNvPr>
          <p:cNvSpPr/>
          <p:nvPr userDrawn="1"/>
        </p:nvSpPr>
        <p:spPr>
          <a:xfrm>
            <a:off x="3304754" y="2485782"/>
            <a:ext cx="2535937" cy="224833"/>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latin typeface="Arial" panose="020B0604020202020204" pitchFamily="34" charset="0"/>
                <a:cs typeface="Arial" panose="020B0604020202020204" pitchFamily="34" charset="0"/>
              </a:rPr>
              <a:t>   Top 3 Industries</a:t>
            </a:r>
          </a:p>
        </p:txBody>
      </p:sp>
      <p:sp>
        <p:nvSpPr>
          <p:cNvPr id="16" name="Rectangle 15">
            <a:extLst>
              <a:ext uri="{FF2B5EF4-FFF2-40B4-BE49-F238E27FC236}">
                <a16:creationId xmlns:a16="http://schemas.microsoft.com/office/drawing/2014/main" id="{59DA16EE-30AA-4219-B747-96B53D103BCE}"/>
              </a:ext>
            </a:extLst>
          </p:cNvPr>
          <p:cNvSpPr/>
          <p:nvPr userDrawn="1"/>
        </p:nvSpPr>
        <p:spPr>
          <a:xfrm>
            <a:off x="3304032" y="1292352"/>
            <a:ext cx="2536659" cy="535157"/>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7" name="Rectangle 16">
            <a:extLst>
              <a:ext uri="{FF2B5EF4-FFF2-40B4-BE49-F238E27FC236}">
                <a16:creationId xmlns:a16="http://schemas.microsoft.com/office/drawing/2014/main" id="{9A7A255D-74D7-4F42-99F9-3CF10F650D83}"/>
              </a:ext>
            </a:extLst>
          </p:cNvPr>
          <p:cNvSpPr/>
          <p:nvPr userDrawn="1"/>
        </p:nvSpPr>
        <p:spPr>
          <a:xfrm>
            <a:off x="3302327" y="4927926"/>
            <a:ext cx="2535935" cy="224833"/>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latin typeface="Arial" panose="020B0604020202020204" pitchFamily="34" charset="0"/>
                <a:cs typeface="Arial" panose="020B0604020202020204" pitchFamily="34" charset="0"/>
              </a:rPr>
              <a:t>     Top 3 Trainings</a:t>
            </a:r>
          </a:p>
        </p:txBody>
      </p:sp>
      <p:sp>
        <p:nvSpPr>
          <p:cNvPr id="18" name="Rectangle 17">
            <a:extLst>
              <a:ext uri="{FF2B5EF4-FFF2-40B4-BE49-F238E27FC236}">
                <a16:creationId xmlns:a16="http://schemas.microsoft.com/office/drawing/2014/main" id="{85144A31-1280-41B4-AC26-50DD761B4068}"/>
              </a:ext>
            </a:extLst>
          </p:cNvPr>
          <p:cNvSpPr/>
          <p:nvPr userDrawn="1"/>
        </p:nvSpPr>
        <p:spPr>
          <a:xfrm>
            <a:off x="3302328" y="3788467"/>
            <a:ext cx="2537641" cy="535157"/>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9" name="Rectangle 18">
            <a:extLst>
              <a:ext uri="{FF2B5EF4-FFF2-40B4-BE49-F238E27FC236}">
                <a16:creationId xmlns:a16="http://schemas.microsoft.com/office/drawing/2014/main" id="{C827D046-4E4A-445A-8675-6940AFA44AF8}"/>
              </a:ext>
            </a:extLst>
          </p:cNvPr>
          <p:cNvSpPr/>
          <p:nvPr userDrawn="1"/>
        </p:nvSpPr>
        <p:spPr>
          <a:xfrm>
            <a:off x="414528" y="4935701"/>
            <a:ext cx="2523744" cy="224833"/>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20" name="Rectangle 19">
            <a:extLst>
              <a:ext uri="{FF2B5EF4-FFF2-40B4-BE49-F238E27FC236}">
                <a16:creationId xmlns:a16="http://schemas.microsoft.com/office/drawing/2014/main" id="{6E678FC5-3762-4CAE-AA76-B67E31A422E8}"/>
              </a:ext>
            </a:extLst>
          </p:cNvPr>
          <p:cNvSpPr/>
          <p:nvPr userDrawn="1"/>
        </p:nvSpPr>
        <p:spPr>
          <a:xfrm>
            <a:off x="408250" y="3777759"/>
            <a:ext cx="2534087" cy="535157"/>
          </a:xfrm>
          <a:prstGeom prst="rect">
            <a:avLst/>
          </a:prstGeom>
          <a:solidFill>
            <a:srgbClr val="16A0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21" name="Rectangle 20">
            <a:extLst>
              <a:ext uri="{FF2B5EF4-FFF2-40B4-BE49-F238E27FC236}">
                <a16:creationId xmlns:a16="http://schemas.microsoft.com/office/drawing/2014/main" id="{4B03F33D-835A-4CB1-A87F-AAFE6DEADB71}"/>
              </a:ext>
            </a:extLst>
          </p:cNvPr>
          <p:cNvSpPr/>
          <p:nvPr userDrawn="1"/>
        </p:nvSpPr>
        <p:spPr>
          <a:xfrm>
            <a:off x="406400" y="1560983"/>
            <a:ext cx="2540304" cy="1814691"/>
          </a:xfrm>
          <a:prstGeom prst="rect">
            <a:avLst/>
          </a:prstGeom>
          <a:solidFill>
            <a:srgbClr val="0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22" name="Rectangle 21">
            <a:extLst>
              <a:ext uri="{FF2B5EF4-FFF2-40B4-BE49-F238E27FC236}">
                <a16:creationId xmlns:a16="http://schemas.microsoft.com/office/drawing/2014/main" id="{2ADABEE4-0E11-4E6F-BF55-31D1AFACF4AB}"/>
              </a:ext>
            </a:extLst>
          </p:cNvPr>
          <p:cNvSpPr/>
          <p:nvPr userDrawn="1"/>
        </p:nvSpPr>
        <p:spPr>
          <a:xfrm>
            <a:off x="406400" y="2477450"/>
            <a:ext cx="2540304" cy="224833"/>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23" name="Rectangle 22">
            <a:extLst>
              <a:ext uri="{FF2B5EF4-FFF2-40B4-BE49-F238E27FC236}">
                <a16:creationId xmlns:a16="http://schemas.microsoft.com/office/drawing/2014/main" id="{A24DB166-1394-4B14-97E1-3D9F1874C869}"/>
              </a:ext>
            </a:extLst>
          </p:cNvPr>
          <p:cNvSpPr/>
          <p:nvPr userDrawn="1"/>
        </p:nvSpPr>
        <p:spPr>
          <a:xfrm>
            <a:off x="406400" y="1295400"/>
            <a:ext cx="2540304" cy="535157"/>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24" name="TextBox 23">
            <a:extLst>
              <a:ext uri="{FF2B5EF4-FFF2-40B4-BE49-F238E27FC236}">
                <a16:creationId xmlns:a16="http://schemas.microsoft.com/office/drawing/2014/main" id="{EE5D805E-FDC3-4A11-825C-BA4AED31AAF0}"/>
              </a:ext>
            </a:extLst>
          </p:cNvPr>
          <p:cNvSpPr txBox="1"/>
          <p:nvPr userDrawn="1"/>
        </p:nvSpPr>
        <p:spPr>
          <a:xfrm>
            <a:off x="4652177" y="3986410"/>
            <a:ext cx="685800" cy="745389"/>
          </a:xfrm>
          <a:prstGeom prst="rect">
            <a:avLst/>
          </a:prstGeom>
        </p:spPr>
        <p:txBody>
          <a:bodyPr vert="horz" wrap="none" lIns="68580" tIns="34291" rIns="68580" bIns="34291" rtlCol="0">
            <a:normAutofit/>
          </a:bodyPr>
          <a:lstStyle/>
          <a:p>
            <a:endParaRPr lang="en-US" sz="1800" dirty="0">
              <a:solidFill>
                <a:srgbClr val="0D76BD"/>
              </a:solidFill>
              <a:latin typeface=""/>
            </a:endParaRPr>
          </a:p>
        </p:txBody>
      </p:sp>
      <p:sp>
        <p:nvSpPr>
          <p:cNvPr id="26" name="TextBox 25">
            <a:extLst>
              <a:ext uri="{FF2B5EF4-FFF2-40B4-BE49-F238E27FC236}">
                <a16:creationId xmlns:a16="http://schemas.microsoft.com/office/drawing/2014/main" id="{B1AB4612-4D6B-4E88-A0A5-750E9E9A3C73}"/>
              </a:ext>
            </a:extLst>
          </p:cNvPr>
          <p:cNvSpPr txBox="1"/>
          <p:nvPr userDrawn="1"/>
        </p:nvSpPr>
        <p:spPr>
          <a:xfrm>
            <a:off x="414528" y="3827589"/>
            <a:ext cx="2523743" cy="461665"/>
          </a:xfrm>
          <a:prstGeom prst="rect">
            <a:avLst/>
          </a:prstGeom>
          <a:noFill/>
        </p:spPr>
        <p:txBody>
          <a:bodyPr wrap="square" rtlCol="0">
            <a:spAutoFit/>
          </a:bodyPr>
          <a:lstStyle/>
          <a:p>
            <a:pPr algn="ctr"/>
            <a:r>
              <a:rPr lang="en-US" sz="1200" b="1"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High-Value Services Provided </a:t>
            </a:r>
          </a:p>
          <a:p>
            <a:pPr algn="ctr"/>
            <a:r>
              <a:rPr lang="en-US" sz="1200" b="1"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to Businesses</a:t>
            </a:r>
          </a:p>
        </p:txBody>
      </p:sp>
      <p:sp>
        <p:nvSpPr>
          <p:cNvPr id="27" name="TextBox 26">
            <a:extLst>
              <a:ext uri="{FF2B5EF4-FFF2-40B4-BE49-F238E27FC236}">
                <a16:creationId xmlns:a16="http://schemas.microsoft.com/office/drawing/2014/main" id="{3CA04280-4B6D-4192-AF96-A5B14619C940}"/>
              </a:ext>
            </a:extLst>
          </p:cNvPr>
          <p:cNvSpPr txBox="1"/>
          <p:nvPr userDrawn="1"/>
        </p:nvSpPr>
        <p:spPr>
          <a:xfrm>
            <a:off x="1100503" y="4403502"/>
            <a:ext cx="1837768" cy="415498"/>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70,056</a:t>
            </a:r>
          </a:p>
        </p:txBody>
      </p:sp>
      <p:sp>
        <p:nvSpPr>
          <p:cNvPr id="28" name="TextBox 27">
            <a:extLst>
              <a:ext uri="{FF2B5EF4-FFF2-40B4-BE49-F238E27FC236}">
                <a16:creationId xmlns:a16="http://schemas.microsoft.com/office/drawing/2014/main" id="{44247017-FA3C-42AD-B2B4-D6F713F94AF9}"/>
              </a:ext>
            </a:extLst>
          </p:cNvPr>
          <p:cNvSpPr txBox="1"/>
          <p:nvPr userDrawn="1"/>
        </p:nvSpPr>
        <p:spPr>
          <a:xfrm>
            <a:off x="6217920" y="3669623"/>
            <a:ext cx="2535936" cy="646331"/>
          </a:xfrm>
          <a:prstGeom prst="rect">
            <a:avLst/>
          </a:prstGeom>
          <a:solidFill>
            <a:srgbClr val="FAA635"/>
          </a:solidFill>
          <a:ln>
            <a:noFill/>
          </a:ln>
        </p:spPr>
        <p:txBody>
          <a:bodyPr wrap="square" rtlCol="0">
            <a:spAutoFit/>
          </a:bodyPr>
          <a:lstStyle/>
          <a:p>
            <a:pPr algn="ctr"/>
            <a:r>
              <a:rPr lang="en-US" sz="1200" b="1"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Job Seekers Placed with CareerSource Florida Network Assistance</a:t>
            </a:r>
          </a:p>
        </p:txBody>
      </p:sp>
      <p:sp>
        <p:nvSpPr>
          <p:cNvPr id="29" name="TextBox 28">
            <a:extLst>
              <a:ext uri="{FF2B5EF4-FFF2-40B4-BE49-F238E27FC236}">
                <a16:creationId xmlns:a16="http://schemas.microsoft.com/office/drawing/2014/main" id="{47BF0EA5-E582-441E-BD63-9EBD7E9D6677}"/>
              </a:ext>
            </a:extLst>
          </p:cNvPr>
          <p:cNvSpPr txBox="1"/>
          <p:nvPr userDrawn="1"/>
        </p:nvSpPr>
        <p:spPr>
          <a:xfrm>
            <a:off x="6218070" y="4415911"/>
            <a:ext cx="2529689" cy="415498"/>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142,074</a:t>
            </a:r>
          </a:p>
        </p:txBody>
      </p:sp>
      <p:sp>
        <p:nvSpPr>
          <p:cNvPr id="30" name="TextBox 29">
            <a:extLst>
              <a:ext uri="{FF2B5EF4-FFF2-40B4-BE49-F238E27FC236}">
                <a16:creationId xmlns:a16="http://schemas.microsoft.com/office/drawing/2014/main" id="{D29FEA63-E072-400D-9A63-750C4B99F122}"/>
              </a:ext>
            </a:extLst>
          </p:cNvPr>
          <p:cNvSpPr txBox="1"/>
          <p:nvPr userDrawn="1"/>
        </p:nvSpPr>
        <p:spPr>
          <a:xfrm>
            <a:off x="6184266" y="1358114"/>
            <a:ext cx="2535935" cy="392543"/>
          </a:xfrm>
          <a:prstGeom prst="rect">
            <a:avLst/>
          </a:prstGeom>
          <a:noFill/>
        </p:spPr>
        <p:txBody>
          <a:bodyPr wrap="square" rtlCol="0">
            <a:spAutoFit/>
          </a:bodyPr>
          <a:lstStyle/>
          <a:p>
            <a:pPr algn="ctr"/>
            <a:r>
              <a:rPr lang="en-US" sz="1200" b="1"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Open Job Positions</a:t>
            </a:r>
          </a:p>
          <a:p>
            <a:pPr algn="ctr"/>
            <a:r>
              <a:rPr lang="en-US" sz="751" i="1" dirty="0">
                <a:solidFill>
                  <a:schemeClr val="bg1"/>
                </a:solidFill>
                <a:latin typeface="Arial" panose="020B0604020202020204" pitchFamily="34" charset="0"/>
                <a:cs typeface="Arial" panose="020B0604020202020204" pitchFamily="34" charset="0"/>
              </a:rPr>
              <a:t>(January)</a:t>
            </a:r>
          </a:p>
        </p:txBody>
      </p:sp>
      <p:sp>
        <p:nvSpPr>
          <p:cNvPr id="31" name="TextBox 30">
            <a:extLst>
              <a:ext uri="{FF2B5EF4-FFF2-40B4-BE49-F238E27FC236}">
                <a16:creationId xmlns:a16="http://schemas.microsoft.com/office/drawing/2014/main" id="{C09C0B39-C2A9-47EF-B604-BA6DA6D9E660}"/>
              </a:ext>
            </a:extLst>
          </p:cNvPr>
          <p:cNvSpPr txBox="1"/>
          <p:nvPr userDrawn="1"/>
        </p:nvSpPr>
        <p:spPr>
          <a:xfrm>
            <a:off x="6194892" y="1921931"/>
            <a:ext cx="2525312" cy="415498"/>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261,619</a:t>
            </a:r>
          </a:p>
        </p:txBody>
      </p:sp>
      <p:cxnSp>
        <p:nvCxnSpPr>
          <p:cNvPr id="32" name="Straight Connector 31">
            <a:extLst>
              <a:ext uri="{FF2B5EF4-FFF2-40B4-BE49-F238E27FC236}">
                <a16:creationId xmlns:a16="http://schemas.microsoft.com/office/drawing/2014/main" id="{FD24FE5C-B742-443C-8DA5-59E7635C999B}"/>
              </a:ext>
            </a:extLst>
          </p:cNvPr>
          <p:cNvCxnSpPr>
            <a:cxnSpLocks/>
          </p:cNvCxnSpPr>
          <p:nvPr userDrawn="1"/>
        </p:nvCxnSpPr>
        <p:spPr>
          <a:xfrm rot="-60000" flipH="1">
            <a:off x="7452363" y="2711133"/>
            <a:ext cx="12421" cy="670560"/>
          </a:xfrm>
          <a:prstGeom prst="line">
            <a:avLst/>
          </a:prstGeom>
          <a:ln>
            <a:solidFill>
              <a:srgbClr val="FAA635"/>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C3F75B36-5932-4CDC-BBF5-2D9FE19B2980}"/>
              </a:ext>
            </a:extLst>
          </p:cNvPr>
          <p:cNvSpPr txBox="1"/>
          <p:nvPr userDrawn="1"/>
        </p:nvSpPr>
        <p:spPr>
          <a:xfrm>
            <a:off x="6184267" y="2452782"/>
            <a:ext cx="1262243" cy="300082"/>
          </a:xfrm>
          <a:prstGeom prst="rect">
            <a:avLst/>
          </a:prstGeom>
          <a:noFill/>
        </p:spPr>
        <p:txBody>
          <a:bodyPr wrap="square" rtlCol="0">
            <a:spAutoFit/>
          </a:bodyPr>
          <a:lstStyle/>
          <a:p>
            <a:pPr algn="ctr"/>
            <a:r>
              <a:rPr lang="en-US" sz="675" b="1" dirty="0">
                <a:solidFill>
                  <a:schemeClr val="bg1"/>
                </a:solidFill>
                <a:latin typeface="Arial" panose="020B0604020202020204" pitchFamily="34" charset="0"/>
                <a:cs typeface="Arial" panose="020B0604020202020204" pitchFamily="34" charset="0"/>
              </a:rPr>
              <a:t>Unemployment Rate (Florida)</a:t>
            </a:r>
          </a:p>
        </p:txBody>
      </p:sp>
      <p:sp>
        <p:nvSpPr>
          <p:cNvPr id="34" name="TextBox 33">
            <a:extLst>
              <a:ext uri="{FF2B5EF4-FFF2-40B4-BE49-F238E27FC236}">
                <a16:creationId xmlns:a16="http://schemas.microsoft.com/office/drawing/2014/main" id="{8CFD8678-92B2-413C-AD91-D30ABEB92095}"/>
              </a:ext>
            </a:extLst>
          </p:cNvPr>
          <p:cNvSpPr txBox="1"/>
          <p:nvPr userDrawn="1"/>
        </p:nvSpPr>
        <p:spPr>
          <a:xfrm>
            <a:off x="7468473" y="2452780"/>
            <a:ext cx="1251729" cy="300082"/>
          </a:xfrm>
          <a:prstGeom prst="rect">
            <a:avLst/>
          </a:prstGeom>
          <a:noFill/>
        </p:spPr>
        <p:txBody>
          <a:bodyPr wrap="square" rtlCol="0">
            <a:spAutoFit/>
          </a:bodyPr>
          <a:lstStyle/>
          <a:p>
            <a:pPr algn="ctr"/>
            <a:r>
              <a:rPr lang="en-US" sz="675" b="1" dirty="0">
                <a:solidFill>
                  <a:schemeClr val="bg1"/>
                </a:solidFill>
                <a:latin typeface="Arial" panose="020B0604020202020204" pitchFamily="34" charset="0"/>
                <a:cs typeface="Arial" panose="020B0604020202020204" pitchFamily="34" charset="0"/>
              </a:rPr>
              <a:t>Unemployment Rate (National)</a:t>
            </a:r>
          </a:p>
        </p:txBody>
      </p:sp>
      <p:sp>
        <p:nvSpPr>
          <p:cNvPr id="35" name="TextBox 34">
            <a:extLst>
              <a:ext uri="{FF2B5EF4-FFF2-40B4-BE49-F238E27FC236}">
                <a16:creationId xmlns:a16="http://schemas.microsoft.com/office/drawing/2014/main" id="{63A6472D-CDBC-4970-A27A-5F4985609ADC}"/>
              </a:ext>
            </a:extLst>
          </p:cNvPr>
          <p:cNvSpPr txBox="1"/>
          <p:nvPr userDrawn="1"/>
        </p:nvSpPr>
        <p:spPr>
          <a:xfrm>
            <a:off x="7470382" y="2834580"/>
            <a:ext cx="1249820" cy="415498"/>
          </a:xfrm>
          <a:prstGeom prst="rect">
            <a:avLst/>
          </a:prstGeom>
          <a:noFill/>
        </p:spPr>
        <p:txBody>
          <a:bodyPr wrap="square" rtlCol="0" anchor="t">
            <a:spAutoFit/>
          </a:bodyPr>
          <a:lstStyle/>
          <a:p>
            <a:pPr algn="ctr"/>
            <a:r>
              <a:rPr lang="en-US" sz="1200" b="1" dirty="0">
                <a:solidFill>
                  <a:schemeClr val="bg1"/>
                </a:solidFill>
                <a:latin typeface="Arial" pitchFamily="34" charset="0"/>
                <a:cs typeface="Arial" pitchFamily="34" charset="0"/>
              </a:rPr>
              <a:t>4.1%</a:t>
            </a:r>
            <a:r>
              <a:rPr lang="en-US" sz="900" b="1" dirty="0">
                <a:solidFill>
                  <a:schemeClr val="bg1"/>
                </a:solidFill>
                <a:latin typeface="Arial" pitchFamily="34" charset="0"/>
                <a:cs typeface="Arial" pitchFamily="34" charset="0"/>
              </a:rPr>
              <a:t>  </a:t>
            </a:r>
          </a:p>
          <a:p>
            <a:pPr algn="ctr"/>
            <a:r>
              <a:rPr lang="en-US" sz="900" i="1" dirty="0">
                <a:solidFill>
                  <a:schemeClr val="bg1"/>
                </a:solidFill>
                <a:latin typeface="Arial" pitchFamily="34" charset="0"/>
                <a:cs typeface="Arial" pitchFamily="34" charset="0"/>
              </a:rPr>
              <a:t>January</a:t>
            </a:r>
          </a:p>
        </p:txBody>
      </p:sp>
      <p:sp>
        <p:nvSpPr>
          <p:cNvPr id="36" name="TextBox 35">
            <a:extLst>
              <a:ext uri="{FF2B5EF4-FFF2-40B4-BE49-F238E27FC236}">
                <a16:creationId xmlns:a16="http://schemas.microsoft.com/office/drawing/2014/main" id="{967A8DFB-3F96-4C4C-A5C7-5801733D9CB8}"/>
              </a:ext>
            </a:extLst>
          </p:cNvPr>
          <p:cNvSpPr txBox="1"/>
          <p:nvPr userDrawn="1"/>
        </p:nvSpPr>
        <p:spPr>
          <a:xfrm>
            <a:off x="3302327" y="1321079"/>
            <a:ext cx="2532176" cy="461665"/>
          </a:xfrm>
          <a:prstGeom prst="rect">
            <a:avLst/>
          </a:prstGeom>
          <a:noFill/>
          <a:ln>
            <a:noFill/>
          </a:ln>
        </p:spPr>
        <p:txBody>
          <a:bodyPr wrap="square" rtlCol="0">
            <a:spAutoFit/>
          </a:bodyPr>
          <a:lstStyle/>
          <a:p>
            <a:pPr algn="ctr"/>
            <a:r>
              <a:rPr lang="en-US" sz="1200" b="1"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Quick Response Training Grant Projected Trainees</a:t>
            </a:r>
          </a:p>
        </p:txBody>
      </p:sp>
      <p:sp>
        <p:nvSpPr>
          <p:cNvPr id="37" name="TextBox 36">
            <a:extLst>
              <a:ext uri="{FF2B5EF4-FFF2-40B4-BE49-F238E27FC236}">
                <a16:creationId xmlns:a16="http://schemas.microsoft.com/office/drawing/2014/main" id="{33C3C993-E5CB-4480-A00F-AAE70FD54ACA}"/>
              </a:ext>
            </a:extLst>
          </p:cNvPr>
          <p:cNvSpPr txBox="1"/>
          <p:nvPr userDrawn="1"/>
        </p:nvSpPr>
        <p:spPr>
          <a:xfrm>
            <a:off x="3337287" y="1937790"/>
            <a:ext cx="2504128" cy="415498"/>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2,272</a:t>
            </a:r>
          </a:p>
        </p:txBody>
      </p:sp>
      <p:sp>
        <p:nvSpPr>
          <p:cNvPr id="38" name="TextBox 37">
            <a:extLst>
              <a:ext uri="{FF2B5EF4-FFF2-40B4-BE49-F238E27FC236}">
                <a16:creationId xmlns:a16="http://schemas.microsoft.com/office/drawing/2014/main" id="{E5BF0699-6BFB-4BC6-B313-FF6EEFFB6B60}"/>
              </a:ext>
            </a:extLst>
          </p:cNvPr>
          <p:cNvSpPr txBox="1"/>
          <p:nvPr userDrawn="1"/>
        </p:nvSpPr>
        <p:spPr>
          <a:xfrm>
            <a:off x="4161373" y="2815318"/>
            <a:ext cx="1628659" cy="438966"/>
          </a:xfrm>
          <a:prstGeom prst="rect">
            <a:avLst/>
          </a:prstGeom>
          <a:noFill/>
        </p:spPr>
        <p:txBody>
          <a:bodyPr wrap="square" rtlCol="0">
            <a:spAutoFit/>
          </a:bodyPr>
          <a:lstStyle/>
          <a:p>
            <a:pPr algn="ctr"/>
            <a:r>
              <a:rPr lang="en-US" sz="751" b="1" i="1" dirty="0">
                <a:solidFill>
                  <a:schemeClr val="bg1"/>
                </a:solidFill>
                <a:latin typeface="Arial" panose="020B0604020202020204" pitchFamily="34" charset="0"/>
                <a:cs typeface="Arial" panose="020B0604020202020204" pitchFamily="34" charset="0"/>
              </a:rPr>
              <a:t>Advanced  Manufacturing</a:t>
            </a:r>
          </a:p>
          <a:p>
            <a:pPr algn="ctr"/>
            <a:r>
              <a:rPr lang="en-US" sz="751" b="1" i="1" dirty="0">
                <a:solidFill>
                  <a:schemeClr val="bg1"/>
                </a:solidFill>
                <a:latin typeface="Arial" panose="020B0604020202020204" pitchFamily="34" charset="0"/>
                <a:cs typeface="Arial" panose="020B0604020202020204" pitchFamily="34" charset="0"/>
              </a:rPr>
              <a:t>Corporate Headquarters Software Publishers</a:t>
            </a:r>
          </a:p>
        </p:txBody>
      </p:sp>
      <p:sp>
        <p:nvSpPr>
          <p:cNvPr id="39" name="TextBox 38">
            <a:extLst>
              <a:ext uri="{FF2B5EF4-FFF2-40B4-BE49-F238E27FC236}">
                <a16:creationId xmlns:a16="http://schemas.microsoft.com/office/drawing/2014/main" id="{77549F01-3BF3-452A-84B5-D9029FC777D9}"/>
              </a:ext>
            </a:extLst>
          </p:cNvPr>
          <p:cNvSpPr txBox="1"/>
          <p:nvPr userDrawn="1"/>
        </p:nvSpPr>
        <p:spPr>
          <a:xfrm>
            <a:off x="3302326" y="3809825"/>
            <a:ext cx="2538364" cy="461665"/>
          </a:xfrm>
          <a:prstGeom prst="rect">
            <a:avLst/>
          </a:prstGeom>
          <a:noFill/>
          <a:ln>
            <a:noFill/>
          </a:ln>
        </p:spPr>
        <p:txBody>
          <a:bodyPr wrap="square" rtlCol="0">
            <a:spAutoFit/>
          </a:bodyPr>
          <a:lstStyle/>
          <a:p>
            <a:pPr algn="ctr"/>
            <a:r>
              <a:rPr lang="en-US" sz="1200" b="1" baseline="0"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Incumbent Worker Training Grant Projected Trainees</a:t>
            </a:r>
          </a:p>
        </p:txBody>
      </p:sp>
      <p:sp>
        <p:nvSpPr>
          <p:cNvPr id="40" name="TextBox 39">
            <a:extLst>
              <a:ext uri="{FF2B5EF4-FFF2-40B4-BE49-F238E27FC236}">
                <a16:creationId xmlns:a16="http://schemas.microsoft.com/office/drawing/2014/main" id="{C3B3870F-6EC9-4289-86C9-087B00C8A2FC}"/>
              </a:ext>
            </a:extLst>
          </p:cNvPr>
          <p:cNvSpPr txBox="1"/>
          <p:nvPr userDrawn="1"/>
        </p:nvSpPr>
        <p:spPr>
          <a:xfrm>
            <a:off x="3300621" y="4397190"/>
            <a:ext cx="2532175" cy="415498"/>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2,524</a:t>
            </a:r>
          </a:p>
        </p:txBody>
      </p:sp>
      <p:sp>
        <p:nvSpPr>
          <p:cNvPr id="41" name="TextBox 40">
            <a:extLst>
              <a:ext uri="{FF2B5EF4-FFF2-40B4-BE49-F238E27FC236}">
                <a16:creationId xmlns:a16="http://schemas.microsoft.com/office/drawing/2014/main" id="{90972978-5F0B-4646-9C61-418BA9762569}"/>
              </a:ext>
            </a:extLst>
          </p:cNvPr>
          <p:cNvSpPr txBox="1"/>
          <p:nvPr userDrawn="1"/>
        </p:nvSpPr>
        <p:spPr>
          <a:xfrm>
            <a:off x="4248086" y="5275266"/>
            <a:ext cx="1584709" cy="323422"/>
          </a:xfrm>
          <a:prstGeom prst="rect">
            <a:avLst/>
          </a:prstGeom>
          <a:noFill/>
        </p:spPr>
        <p:txBody>
          <a:bodyPr wrap="square" rtlCol="0">
            <a:spAutoFit/>
          </a:bodyPr>
          <a:lstStyle/>
          <a:p>
            <a:pPr algn="ctr"/>
            <a:r>
              <a:rPr lang="en-US" sz="751" b="1" i="1" dirty="0">
                <a:solidFill>
                  <a:schemeClr val="bg1"/>
                </a:solidFill>
                <a:latin typeface="Arial" panose="020B0604020202020204" pitchFamily="34" charset="0"/>
                <a:cs typeface="Arial" panose="020B0604020202020204" pitchFamily="34" charset="0"/>
              </a:rPr>
              <a:t>Lean, ISO, Six Sigma</a:t>
            </a:r>
          </a:p>
          <a:p>
            <a:pPr algn="ctr"/>
            <a:r>
              <a:rPr lang="en-US" sz="751" b="1" i="1" dirty="0">
                <a:solidFill>
                  <a:schemeClr val="bg1"/>
                </a:solidFill>
                <a:latin typeface="Arial" panose="020B0604020202020204" pitchFamily="34" charset="0"/>
                <a:cs typeface="Arial" panose="020B0604020202020204" pitchFamily="34" charset="0"/>
              </a:rPr>
              <a:t>Computer Leadership</a:t>
            </a:r>
          </a:p>
        </p:txBody>
      </p:sp>
      <p:sp>
        <p:nvSpPr>
          <p:cNvPr id="42" name="TextBox 41">
            <a:extLst>
              <a:ext uri="{FF2B5EF4-FFF2-40B4-BE49-F238E27FC236}">
                <a16:creationId xmlns:a16="http://schemas.microsoft.com/office/drawing/2014/main" id="{850E8A06-52F2-4DBD-BAC1-04F1E5D206B7}"/>
              </a:ext>
            </a:extLst>
          </p:cNvPr>
          <p:cNvSpPr txBox="1"/>
          <p:nvPr userDrawn="1"/>
        </p:nvSpPr>
        <p:spPr>
          <a:xfrm>
            <a:off x="414528" y="1417257"/>
            <a:ext cx="2532176" cy="276999"/>
          </a:xfrm>
          <a:prstGeom prst="rect">
            <a:avLst/>
          </a:prstGeom>
          <a:noFill/>
        </p:spPr>
        <p:txBody>
          <a:bodyPr wrap="square" rtlCol="0">
            <a:spAutoFit/>
          </a:bodyPr>
          <a:lstStyle/>
          <a:p>
            <a:pPr algn="ctr"/>
            <a:r>
              <a:rPr lang="en-US" sz="1200" b="1" dirty="0">
                <a:solidFill>
                  <a:schemeClr val="bg1"/>
                </a:solidFill>
                <a:effectLst>
                  <a:outerShdw blurRad="50800" dist="38100" dir="8100000" algn="tr" rotWithShape="0">
                    <a:prstClr val="black">
                      <a:alpha val="40000"/>
                    </a:prstClr>
                  </a:outerShdw>
                </a:effectLst>
                <a:latin typeface="Proxima Nova Semibold" panose="02000506030000020004" pitchFamily="50" charset="0"/>
                <a:cs typeface="Arial" panose="020B0604020202020204" pitchFamily="34" charset="0"/>
              </a:rPr>
              <a:t>Businesses Served Statewide</a:t>
            </a:r>
          </a:p>
        </p:txBody>
      </p:sp>
      <p:sp>
        <p:nvSpPr>
          <p:cNvPr id="43" name="TextBox 42">
            <a:extLst>
              <a:ext uri="{FF2B5EF4-FFF2-40B4-BE49-F238E27FC236}">
                <a16:creationId xmlns:a16="http://schemas.microsoft.com/office/drawing/2014/main" id="{1F2C95BD-BC59-48EE-90EB-1038A058F1A4}"/>
              </a:ext>
            </a:extLst>
          </p:cNvPr>
          <p:cNvSpPr txBox="1"/>
          <p:nvPr userDrawn="1"/>
        </p:nvSpPr>
        <p:spPr>
          <a:xfrm>
            <a:off x="984539" y="1936646"/>
            <a:ext cx="1962165" cy="415498"/>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46,073</a:t>
            </a:r>
          </a:p>
        </p:txBody>
      </p:sp>
      <p:sp>
        <p:nvSpPr>
          <p:cNvPr id="44" name="TextBox 43">
            <a:extLst>
              <a:ext uri="{FF2B5EF4-FFF2-40B4-BE49-F238E27FC236}">
                <a16:creationId xmlns:a16="http://schemas.microsoft.com/office/drawing/2014/main" id="{92ECF71D-E3A3-4DAD-8E5A-FCA86338D484}"/>
              </a:ext>
            </a:extLst>
          </p:cNvPr>
          <p:cNvSpPr txBox="1"/>
          <p:nvPr userDrawn="1"/>
        </p:nvSpPr>
        <p:spPr>
          <a:xfrm>
            <a:off x="6184267" y="2834580"/>
            <a:ext cx="1262244" cy="415498"/>
          </a:xfrm>
          <a:prstGeom prst="rect">
            <a:avLst/>
          </a:prstGeom>
          <a:noFill/>
        </p:spPr>
        <p:txBody>
          <a:bodyPr wrap="square" rtlCol="0">
            <a:spAutoFit/>
          </a:bodyPr>
          <a:lstStyle/>
          <a:p>
            <a:pPr algn="ctr"/>
            <a:r>
              <a:rPr lang="en-US" sz="1200" b="1" dirty="0">
                <a:solidFill>
                  <a:schemeClr val="bg1"/>
                </a:solidFill>
                <a:latin typeface="Arial" pitchFamily="34" charset="0"/>
                <a:cs typeface="Arial" pitchFamily="34" charset="0"/>
              </a:rPr>
              <a:t>3.9%  </a:t>
            </a:r>
          </a:p>
          <a:p>
            <a:pPr algn="ctr"/>
            <a:r>
              <a:rPr lang="en-US" sz="900" i="1" dirty="0">
                <a:solidFill>
                  <a:schemeClr val="bg1"/>
                </a:solidFill>
                <a:latin typeface="Arial" pitchFamily="34" charset="0"/>
                <a:cs typeface="Arial" pitchFamily="34" charset="0"/>
              </a:rPr>
              <a:t>January</a:t>
            </a:r>
          </a:p>
        </p:txBody>
      </p:sp>
      <p:sp>
        <p:nvSpPr>
          <p:cNvPr id="45" name="TextBox 44">
            <a:extLst>
              <a:ext uri="{FF2B5EF4-FFF2-40B4-BE49-F238E27FC236}">
                <a16:creationId xmlns:a16="http://schemas.microsoft.com/office/drawing/2014/main" id="{3C14DC8D-C394-4748-A54A-6E86F09361D7}"/>
              </a:ext>
            </a:extLst>
          </p:cNvPr>
          <p:cNvSpPr txBox="1"/>
          <p:nvPr userDrawn="1"/>
        </p:nvSpPr>
        <p:spPr>
          <a:xfrm>
            <a:off x="613701" y="2778312"/>
            <a:ext cx="915088" cy="196208"/>
          </a:xfrm>
          <a:prstGeom prst="rect">
            <a:avLst/>
          </a:prstGeom>
          <a:noFill/>
        </p:spPr>
        <p:txBody>
          <a:bodyPr wrap="square" rtlCol="0">
            <a:spAutoFit/>
          </a:bodyPr>
          <a:lstStyle/>
          <a:p>
            <a:pPr algn="ctr"/>
            <a:r>
              <a:rPr lang="en-US" sz="675" b="1" i="1" dirty="0">
                <a:solidFill>
                  <a:schemeClr val="bg1"/>
                </a:solidFill>
                <a:latin typeface="Arial" panose="020B0604020202020204" pitchFamily="34" charset="0"/>
                <a:cs typeface="Arial" panose="020B0604020202020204" pitchFamily="34" charset="0"/>
              </a:rPr>
              <a:t>Healthcare</a:t>
            </a:r>
          </a:p>
        </p:txBody>
      </p:sp>
      <p:sp>
        <p:nvSpPr>
          <p:cNvPr id="46" name="TextBox 45">
            <a:extLst>
              <a:ext uri="{FF2B5EF4-FFF2-40B4-BE49-F238E27FC236}">
                <a16:creationId xmlns:a16="http://schemas.microsoft.com/office/drawing/2014/main" id="{DF96AF0E-23D7-470F-94B5-FC9D0D1A5F9C}"/>
              </a:ext>
            </a:extLst>
          </p:cNvPr>
          <p:cNvSpPr txBox="1"/>
          <p:nvPr userDrawn="1"/>
        </p:nvSpPr>
        <p:spPr>
          <a:xfrm>
            <a:off x="1892840" y="2779122"/>
            <a:ext cx="895861" cy="196208"/>
          </a:xfrm>
          <a:prstGeom prst="rect">
            <a:avLst/>
          </a:prstGeom>
          <a:noFill/>
        </p:spPr>
        <p:txBody>
          <a:bodyPr wrap="square" rtlCol="0">
            <a:spAutoFit/>
          </a:bodyPr>
          <a:lstStyle/>
          <a:p>
            <a:pPr algn="ctr"/>
            <a:r>
              <a:rPr lang="en-US" sz="675" b="1" i="1" dirty="0">
                <a:solidFill>
                  <a:schemeClr val="bg1"/>
                </a:solidFill>
                <a:latin typeface="Arial" panose="020B0604020202020204" pitchFamily="34" charset="0"/>
                <a:cs typeface="Arial" panose="020B0604020202020204" pitchFamily="34" charset="0"/>
              </a:rPr>
              <a:t>Manufacturing</a:t>
            </a:r>
          </a:p>
        </p:txBody>
      </p:sp>
      <p:sp>
        <p:nvSpPr>
          <p:cNvPr id="47" name="TextBox 46">
            <a:extLst>
              <a:ext uri="{FF2B5EF4-FFF2-40B4-BE49-F238E27FC236}">
                <a16:creationId xmlns:a16="http://schemas.microsoft.com/office/drawing/2014/main" id="{26D66A31-5D14-40A2-AFB4-25813B12A01D}"/>
              </a:ext>
            </a:extLst>
          </p:cNvPr>
          <p:cNvSpPr txBox="1"/>
          <p:nvPr userDrawn="1"/>
        </p:nvSpPr>
        <p:spPr>
          <a:xfrm>
            <a:off x="605953" y="2891338"/>
            <a:ext cx="915089" cy="415498"/>
          </a:xfrm>
          <a:prstGeom prst="rect">
            <a:avLst/>
          </a:prstGeom>
          <a:noFill/>
        </p:spPr>
        <p:txBody>
          <a:bodyPr wrap="square" rtlCol="0">
            <a:spAutoFit/>
          </a:bodyPr>
          <a:lstStyle/>
          <a:p>
            <a:pPr algn="ctr"/>
            <a:r>
              <a:rPr lang="en-US" sz="1500" b="1" dirty="0">
                <a:solidFill>
                  <a:schemeClr val="bg1"/>
                </a:solidFill>
                <a:latin typeface="Arial" pitchFamily="34" charset="0"/>
                <a:cs typeface="Arial" pitchFamily="34" charset="0"/>
              </a:rPr>
              <a:t>3,431</a:t>
            </a:r>
          </a:p>
          <a:p>
            <a:pPr algn="ctr"/>
            <a:r>
              <a:rPr lang="en-US" sz="600" i="1" dirty="0">
                <a:solidFill>
                  <a:schemeClr val="bg1"/>
                </a:solidFill>
                <a:latin typeface="Arial" pitchFamily="34" charset="0"/>
                <a:cs typeface="Arial" pitchFamily="34" charset="0"/>
              </a:rPr>
              <a:t>businesses</a:t>
            </a:r>
          </a:p>
        </p:txBody>
      </p:sp>
      <p:sp>
        <p:nvSpPr>
          <p:cNvPr id="48" name="TextBox 47">
            <a:extLst>
              <a:ext uri="{FF2B5EF4-FFF2-40B4-BE49-F238E27FC236}">
                <a16:creationId xmlns:a16="http://schemas.microsoft.com/office/drawing/2014/main" id="{DA02BF42-5991-46B3-9D6C-6F847111C8D9}"/>
              </a:ext>
            </a:extLst>
          </p:cNvPr>
          <p:cNvSpPr txBox="1"/>
          <p:nvPr userDrawn="1"/>
        </p:nvSpPr>
        <p:spPr>
          <a:xfrm>
            <a:off x="969147" y="5225521"/>
            <a:ext cx="1727200" cy="567207"/>
          </a:xfrm>
          <a:prstGeom prst="rect">
            <a:avLst/>
          </a:prstGeom>
          <a:noFill/>
        </p:spPr>
        <p:txBody>
          <a:bodyPr wrap="square" rtlCol="0">
            <a:spAutoFit/>
          </a:bodyPr>
          <a:lstStyle/>
          <a:p>
            <a:pPr marL="128585" indent="-128585">
              <a:spcAft>
                <a:spcPts val="525"/>
              </a:spcAft>
              <a:buClr>
                <a:schemeClr val="bg1"/>
              </a:buClr>
              <a:buSzPct val="125000"/>
              <a:buFont typeface="Wingdings" panose="05000000000000000000" pitchFamily="2" charset="2"/>
              <a:buChar char="ü"/>
            </a:pPr>
            <a:r>
              <a:rPr lang="en-US" sz="751" b="1" i="1" dirty="0">
                <a:solidFill>
                  <a:schemeClr val="bg1"/>
                </a:solidFill>
                <a:latin typeface="Arial" panose="020B0604020202020204" pitchFamily="34" charset="0"/>
                <a:cs typeface="Arial" panose="020B0604020202020204" pitchFamily="34" charset="0"/>
              </a:rPr>
              <a:t>Talent Acquisition </a:t>
            </a:r>
          </a:p>
          <a:p>
            <a:pPr marL="128585" indent="-128585">
              <a:spcAft>
                <a:spcPts val="525"/>
              </a:spcAft>
              <a:buClr>
                <a:schemeClr val="bg1"/>
              </a:buClr>
              <a:buSzPct val="125000"/>
              <a:buFont typeface="Wingdings" panose="05000000000000000000" pitchFamily="2" charset="2"/>
              <a:buChar char="ü"/>
            </a:pPr>
            <a:r>
              <a:rPr lang="en-US" sz="751" b="1" i="1" dirty="0">
                <a:solidFill>
                  <a:schemeClr val="bg1"/>
                </a:solidFill>
                <a:latin typeface="Arial" panose="020B0604020202020204" pitchFamily="34" charset="0"/>
                <a:cs typeface="Arial" panose="020B0604020202020204" pitchFamily="34" charset="0"/>
              </a:rPr>
              <a:t>Human Resources Services</a:t>
            </a:r>
          </a:p>
          <a:p>
            <a:pPr marL="128585" indent="-128585">
              <a:spcAft>
                <a:spcPts val="525"/>
              </a:spcAft>
              <a:buClr>
                <a:schemeClr val="bg1"/>
              </a:buClr>
              <a:buSzPct val="125000"/>
              <a:buFont typeface="Wingdings" panose="05000000000000000000" pitchFamily="2" charset="2"/>
              <a:buChar char="ü"/>
            </a:pPr>
            <a:r>
              <a:rPr lang="en-US" sz="751" b="1" i="1" dirty="0">
                <a:solidFill>
                  <a:schemeClr val="bg1"/>
                </a:solidFill>
                <a:latin typeface="Arial" panose="020B0604020202020204" pitchFamily="34" charset="0"/>
                <a:cs typeface="Arial" panose="020B0604020202020204" pitchFamily="34" charset="0"/>
              </a:rPr>
              <a:t>Customized Training</a:t>
            </a:r>
          </a:p>
        </p:txBody>
      </p:sp>
      <p:sp>
        <p:nvSpPr>
          <p:cNvPr id="49" name="TextBox 48">
            <a:extLst>
              <a:ext uri="{FF2B5EF4-FFF2-40B4-BE49-F238E27FC236}">
                <a16:creationId xmlns:a16="http://schemas.microsoft.com/office/drawing/2014/main" id="{9A7D6316-ADDD-47B4-B989-A0DFF7406F85}"/>
              </a:ext>
            </a:extLst>
          </p:cNvPr>
          <p:cNvSpPr txBox="1"/>
          <p:nvPr userDrawn="1"/>
        </p:nvSpPr>
        <p:spPr>
          <a:xfrm>
            <a:off x="1920347" y="2891338"/>
            <a:ext cx="834476" cy="415498"/>
          </a:xfrm>
          <a:prstGeom prst="rect">
            <a:avLst/>
          </a:prstGeom>
          <a:noFill/>
        </p:spPr>
        <p:txBody>
          <a:bodyPr wrap="square" rtlCol="0">
            <a:spAutoFit/>
          </a:bodyPr>
          <a:lstStyle/>
          <a:p>
            <a:pPr algn="ctr"/>
            <a:r>
              <a:rPr lang="en-US" sz="1500" b="1" dirty="0">
                <a:solidFill>
                  <a:schemeClr val="bg1"/>
                </a:solidFill>
                <a:latin typeface="Arial" pitchFamily="34" charset="0"/>
                <a:cs typeface="Arial" pitchFamily="34" charset="0"/>
              </a:rPr>
              <a:t>3,904</a:t>
            </a:r>
          </a:p>
          <a:p>
            <a:pPr algn="ctr"/>
            <a:r>
              <a:rPr lang="en-US" sz="600" i="1" dirty="0">
                <a:solidFill>
                  <a:schemeClr val="bg1"/>
                </a:solidFill>
                <a:latin typeface="Arial" pitchFamily="34" charset="0"/>
                <a:cs typeface="Arial" pitchFamily="34" charset="0"/>
              </a:rPr>
              <a:t>businesses</a:t>
            </a:r>
          </a:p>
        </p:txBody>
      </p:sp>
      <p:sp>
        <p:nvSpPr>
          <p:cNvPr id="50" name="TextBox 49">
            <a:extLst>
              <a:ext uri="{FF2B5EF4-FFF2-40B4-BE49-F238E27FC236}">
                <a16:creationId xmlns:a16="http://schemas.microsoft.com/office/drawing/2014/main" id="{B196B1ED-7868-4C78-8C62-264A6A24FC09}"/>
              </a:ext>
            </a:extLst>
          </p:cNvPr>
          <p:cNvSpPr txBox="1"/>
          <p:nvPr userDrawn="1"/>
        </p:nvSpPr>
        <p:spPr>
          <a:xfrm>
            <a:off x="711200" y="2440013"/>
            <a:ext cx="2098681"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Industries of Focus</a:t>
            </a:r>
          </a:p>
        </p:txBody>
      </p:sp>
      <p:pic>
        <p:nvPicPr>
          <p:cNvPr id="51" name="Picture 50">
            <a:extLst>
              <a:ext uri="{FF2B5EF4-FFF2-40B4-BE49-F238E27FC236}">
                <a16:creationId xmlns:a16="http://schemas.microsoft.com/office/drawing/2014/main" id="{7BA20A83-6789-4494-B565-CC3C062725A6}"/>
              </a:ext>
            </a:extLst>
          </p:cNvPr>
          <p:cNvPicPr>
            <a:picLocks noChangeAspect="1"/>
          </p:cNvPicPr>
          <p:nvPr userDrawn="1"/>
        </p:nvPicPr>
        <p:blipFill>
          <a:blip r:embed="rId2"/>
          <a:stretch>
            <a:fillRect/>
          </a:stretch>
        </p:blipFill>
        <p:spPr>
          <a:xfrm>
            <a:off x="3427185" y="2545541"/>
            <a:ext cx="744257" cy="808927"/>
          </a:xfrm>
          <a:prstGeom prst="rect">
            <a:avLst/>
          </a:prstGeom>
        </p:spPr>
      </p:pic>
      <p:pic>
        <p:nvPicPr>
          <p:cNvPr id="52" name="Picture 51">
            <a:extLst>
              <a:ext uri="{FF2B5EF4-FFF2-40B4-BE49-F238E27FC236}">
                <a16:creationId xmlns:a16="http://schemas.microsoft.com/office/drawing/2014/main" id="{460B0A00-C257-41A4-A0EB-5F51469221A9}"/>
              </a:ext>
            </a:extLst>
          </p:cNvPr>
          <p:cNvPicPr>
            <a:picLocks noChangeAspect="1"/>
          </p:cNvPicPr>
          <p:nvPr userDrawn="1"/>
        </p:nvPicPr>
        <p:blipFill>
          <a:blip r:embed="rId3"/>
          <a:stretch>
            <a:fillRect/>
          </a:stretch>
        </p:blipFill>
        <p:spPr>
          <a:xfrm>
            <a:off x="6807201" y="4749801"/>
            <a:ext cx="1393593" cy="1388540"/>
          </a:xfrm>
          <a:prstGeom prst="rect">
            <a:avLst/>
          </a:prstGeom>
        </p:spPr>
      </p:pic>
      <p:pic>
        <p:nvPicPr>
          <p:cNvPr id="53" name="Picture 52">
            <a:extLst>
              <a:ext uri="{FF2B5EF4-FFF2-40B4-BE49-F238E27FC236}">
                <a16:creationId xmlns:a16="http://schemas.microsoft.com/office/drawing/2014/main" id="{455AB918-8CE6-46E7-A1E2-0803E31A5002}"/>
              </a:ext>
            </a:extLst>
          </p:cNvPr>
          <p:cNvPicPr>
            <a:picLocks noChangeAspect="1"/>
          </p:cNvPicPr>
          <p:nvPr userDrawn="1"/>
        </p:nvPicPr>
        <p:blipFill>
          <a:blip r:embed="rId4"/>
          <a:stretch>
            <a:fillRect/>
          </a:stretch>
        </p:blipFill>
        <p:spPr>
          <a:xfrm>
            <a:off x="3352800" y="4976383"/>
            <a:ext cx="859115" cy="857735"/>
          </a:xfrm>
          <a:prstGeom prst="rect">
            <a:avLst/>
          </a:prstGeom>
        </p:spPr>
      </p:pic>
      <p:pic>
        <p:nvPicPr>
          <p:cNvPr id="54" name="Picture 53">
            <a:extLst>
              <a:ext uri="{FF2B5EF4-FFF2-40B4-BE49-F238E27FC236}">
                <a16:creationId xmlns:a16="http://schemas.microsoft.com/office/drawing/2014/main" id="{6CDAFDCE-8DA8-4340-A8E0-CB3EE9C62E6D}"/>
              </a:ext>
            </a:extLst>
          </p:cNvPr>
          <p:cNvPicPr>
            <a:picLocks noChangeAspect="1"/>
          </p:cNvPicPr>
          <p:nvPr userDrawn="1"/>
        </p:nvPicPr>
        <p:blipFill>
          <a:blip r:embed="rId5"/>
          <a:stretch>
            <a:fillRect/>
          </a:stretch>
        </p:blipFill>
        <p:spPr>
          <a:xfrm>
            <a:off x="473769" y="4391380"/>
            <a:ext cx="803039" cy="720952"/>
          </a:xfrm>
          <a:prstGeom prst="rect">
            <a:avLst/>
          </a:prstGeom>
        </p:spPr>
      </p:pic>
      <p:pic>
        <p:nvPicPr>
          <p:cNvPr id="55" name="Picture 54">
            <a:extLst>
              <a:ext uri="{FF2B5EF4-FFF2-40B4-BE49-F238E27FC236}">
                <a16:creationId xmlns:a16="http://schemas.microsoft.com/office/drawing/2014/main" id="{B78D53D8-33A6-444E-A993-A2D4ABDCD9D3}"/>
              </a:ext>
            </a:extLst>
          </p:cNvPr>
          <p:cNvPicPr>
            <a:picLocks noChangeAspect="1"/>
          </p:cNvPicPr>
          <p:nvPr userDrawn="1"/>
        </p:nvPicPr>
        <p:blipFill>
          <a:blip r:embed="rId6"/>
          <a:stretch>
            <a:fillRect/>
          </a:stretch>
        </p:blipFill>
        <p:spPr>
          <a:xfrm rot="1244086">
            <a:off x="544130" y="1946711"/>
            <a:ext cx="628188" cy="625827"/>
          </a:xfrm>
          <a:prstGeom prst="rect">
            <a:avLst/>
          </a:prstGeom>
        </p:spPr>
      </p:pic>
      <p:sp>
        <p:nvSpPr>
          <p:cNvPr id="58" name="TextBox 57">
            <a:extLst>
              <a:ext uri="{FF2B5EF4-FFF2-40B4-BE49-F238E27FC236}">
                <a16:creationId xmlns:a16="http://schemas.microsoft.com/office/drawing/2014/main" id="{7828491F-46D1-4092-B0EA-734027366F75}"/>
              </a:ext>
            </a:extLst>
          </p:cNvPr>
          <p:cNvSpPr txBox="1"/>
          <p:nvPr userDrawn="1"/>
        </p:nvSpPr>
        <p:spPr>
          <a:xfrm>
            <a:off x="406401" y="743390"/>
            <a:ext cx="8313800" cy="261610"/>
          </a:xfrm>
          <a:prstGeom prst="rect">
            <a:avLst/>
          </a:prstGeom>
          <a:noFill/>
        </p:spPr>
        <p:txBody>
          <a:bodyPr wrap="square" rtlCol="0">
            <a:spAutoFit/>
          </a:bodyPr>
          <a:lstStyle/>
          <a:p>
            <a:pPr marL="0" indent="0" algn="ctr">
              <a:buNone/>
            </a:pPr>
            <a:r>
              <a:rPr lang="en-US" sz="1100" i="1" dirty="0">
                <a:solidFill>
                  <a:srgbClr val="6A737B"/>
                </a:solidFill>
                <a:highlight>
                  <a:srgbClr val="FFFFFF"/>
                </a:highlight>
                <a:latin typeface="+mn-lt"/>
                <a:cs typeface="Arial" pitchFamily="34" charset="0"/>
              </a:rPr>
              <a:t>July 1, 2017 – January 31, 2018</a:t>
            </a:r>
          </a:p>
        </p:txBody>
      </p:sp>
      <p:sp>
        <p:nvSpPr>
          <p:cNvPr id="59" name="Title 6">
            <a:extLst>
              <a:ext uri="{FF2B5EF4-FFF2-40B4-BE49-F238E27FC236}">
                <a16:creationId xmlns:a16="http://schemas.microsoft.com/office/drawing/2014/main" id="{6D39ACB2-5707-42E4-B4D9-7614AC474976}"/>
              </a:ext>
            </a:extLst>
          </p:cNvPr>
          <p:cNvSpPr txBox="1">
            <a:spLocks/>
          </p:cNvSpPr>
          <p:nvPr userDrawn="1"/>
        </p:nvSpPr>
        <p:spPr>
          <a:xfrm>
            <a:off x="812800" y="254402"/>
            <a:ext cx="8128000" cy="375941"/>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Expanding Business Engagement</a:t>
            </a:r>
          </a:p>
        </p:txBody>
      </p:sp>
    </p:spTree>
    <p:extLst>
      <p:ext uri="{BB962C8B-B14F-4D97-AF65-F5344CB8AC3E}">
        <p14:creationId xmlns:p14="http://schemas.microsoft.com/office/powerpoint/2010/main" val="3834934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IOA">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F5E6673-D4A4-44AD-92F6-4E78DE387FE0}"/>
              </a:ext>
            </a:extLst>
          </p:cNvPr>
          <p:cNvSpPr/>
          <p:nvPr userDrawn="1"/>
        </p:nvSpPr>
        <p:spPr>
          <a:xfrm>
            <a:off x="3131825" y="4241800"/>
            <a:ext cx="2926080" cy="24384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Hexagon 2">
            <a:extLst>
              <a:ext uri="{FF2B5EF4-FFF2-40B4-BE49-F238E27FC236}">
                <a16:creationId xmlns:a16="http://schemas.microsoft.com/office/drawing/2014/main" id="{809EE58E-FA07-4CFC-A0E2-D15DC127AA63}"/>
              </a:ext>
            </a:extLst>
          </p:cNvPr>
          <p:cNvSpPr/>
          <p:nvPr userDrawn="1"/>
        </p:nvSpPr>
        <p:spPr>
          <a:xfrm>
            <a:off x="6014720" y="3102679"/>
            <a:ext cx="2926080" cy="243840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Hexagon 3">
            <a:extLst>
              <a:ext uri="{FF2B5EF4-FFF2-40B4-BE49-F238E27FC236}">
                <a16:creationId xmlns:a16="http://schemas.microsoft.com/office/drawing/2014/main" id="{4C61D394-B9C5-4BCE-82D1-683BAE13C1FA}"/>
              </a:ext>
            </a:extLst>
          </p:cNvPr>
          <p:cNvSpPr/>
          <p:nvPr userDrawn="1"/>
        </p:nvSpPr>
        <p:spPr>
          <a:xfrm>
            <a:off x="247961" y="3124201"/>
            <a:ext cx="2926080" cy="2437865"/>
          </a:xfrm>
          <a:prstGeom prst="hexagon">
            <a:avLst/>
          </a:prstGeom>
          <a:solidFill>
            <a:srgbClr val="0D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Diamond 4">
            <a:extLst>
              <a:ext uri="{FF2B5EF4-FFF2-40B4-BE49-F238E27FC236}">
                <a16:creationId xmlns:a16="http://schemas.microsoft.com/office/drawing/2014/main" id="{7C85DD59-9357-4FEB-9FE7-C9942B859454}"/>
              </a:ext>
            </a:extLst>
          </p:cNvPr>
          <p:cNvSpPr/>
          <p:nvPr userDrawn="1"/>
        </p:nvSpPr>
        <p:spPr>
          <a:xfrm>
            <a:off x="3754757" y="1455780"/>
            <a:ext cx="1682747" cy="135957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D857C9D5-E2B5-44E1-A577-B31E26355754}"/>
              </a:ext>
            </a:extLst>
          </p:cNvPr>
          <p:cNvSpPr/>
          <p:nvPr userDrawn="1"/>
        </p:nvSpPr>
        <p:spPr>
          <a:xfrm>
            <a:off x="203200" y="1346600"/>
            <a:ext cx="8737600" cy="1110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Freeform 25">
            <a:extLst>
              <a:ext uri="{FF2B5EF4-FFF2-40B4-BE49-F238E27FC236}">
                <a16:creationId xmlns:a16="http://schemas.microsoft.com/office/drawing/2014/main" id="{689EBB19-4BDA-41C6-BB0E-C34D1F12718C}"/>
              </a:ext>
            </a:extLst>
          </p:cNvPr>
          <p:cNvSpPr/>
          <p:nvPr userDrawn="1"/>
        </p:nvSpPr>
        <p:spPr>
          <a:xfrm>
            <a:off x="5052501" y="758807"/>
            <a:ext cx="1006079" cy="1341437"/>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ctr" defTabSz="1333467">
              <a:lnSpc>
                <a:spcPct val="90000"/>
              </a:lnSpc>
              <a:spcBef>
                <a:spcPct val="0"/>
              </a:spcBef>
              <a:spcAft>
                <a:spcPct val="35000"/>
              </a:spcAft>
            </a:pPr>
            <a:endParaRPr lang="en-US" sz="3000" kern="1200" dirty="0"/>
          </a:p>
        </p:txBody>
      </p:sp>
      <p:sp>
        <p:nvSpPr>
          <p:cNvPr id="9" name="Freeform 27">
            <a:extLst>
              <a:ext uri="{FF2B5EF4-FFF2-40B4-BE49-F238E27FC236}">
                <a16:creationId xmlns:a16="http://schemas.microsoft.com/office/drawing/2014/main" id="{702240F4-62EF-4B94-AF2B-C2CB6173AC17}"/>
              </a:ext>
            </a:extLst>
          </p:cNvPr>
          <p:cNvSpPr/>
          <p:nvPr userDrawn="1"/>
        </p:nvSpPr>
        <p:spPr>
          <a:xfrm>
            <a:off x="5660361" y="3099590"/>
            <a:ext cx="1006079" cy="1341437"/>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ctr" defTabSz="1333467">
              <a:lnSpc>
                <a:spcPct val="90000"/>
              </a:lnSpc>
              <a:spcBef>
                <a:spcPct val="0"/>
              </a:spcBef>
              <a:spcAft>
                <a:spcPct val="35000"/>
              </a:spcAft>
            </a:pPr>
            <a:endParaRPr lang="en-US" sz="3000" kern="1200" dirty="0"/>
          </a:p>
        </p:txBody>
      </p:sp>
      <p:sp>
        <p:nvSpPr>
          <p:cNvPr id="10" name="Freeform 33">
            <a:extLst>
              <a:ext uri="{FF2B5EF4-FFF2-40B4-BE49-F238E27FC236}">
                <a16:creationId xmlns:a16="http://schemas.microsoft.com/office/drawing/2014/main" id="{FF0ECA4A-D811-4F8D-92FC-EBF80C286059}"/>
              </a:ext>
            </a:extLst>
          </p:cNvPr>
          <p:cNvSpPr/>
          <p:nvPr userDrawn="1"/>
        </p:nvSpPr>
        <p:spPr>
          <a:xfrm>
            <a:off x="3085423" y="758807"/>
            <a:ext cx="1006079" cy="1341437"/>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ctr" defTabSz="1333467">
              <a:lnSpc>
                <a:spcPct val="90000"/>
              </a:lnSpc>
              <a:spcBef>
                <a:spcPct val="0"/>
              </a:spcBef>
              <a:spcAft>
                <a:spcPct val="35000"/>
              </a:spcAft>
            </a:pPr>
            <a:endParaRPr lang="en-US" sz="3000" kern="1200" dirty="0"/>
          </a:p>
        </p:txBody>
      </p:sp>
      <p:sp>
        <p:nvSpPr>
          <p:cNvPr id="11" name="Rectangle 10">
            <a:extLst>
              <a:ext uri="{FF2B5EF4-FFF2-40B4-BE49-F238E27FC236}">
                <a16:creationId xmlns:a16="http://schemas.microsoft.com/office/drawing/2014/main" id="{0184EF69-9AE2-4ACF-A6D7-27372454F5C5}"/>
              </a:ext>
            </a:extLst>
          </p:cNvPr>
          <p:cNvSpPr/>
          <p:nvPr userDrawn="1"/>
        </p:nvSpPr>
        <p:spPr>
          <a:xfrm>
            <a:off x="3615224" y="1816822"/>
            <a:ext cx="1931170" cy="246221"/>
          </a:xfrm>
          <a:prstGeom prst="rect">
            <a:avLst/>
          </a:prstGeom>
        </p:spPr>
        <p:txBody>
          <a:bodyPr wrap="none" lIns="0" tIns="0" rIns="0" bIns="0">
            <a:spAutoFit/>
          </a:bodyPr>
          <a:lstStyle/>
          <a:p>
            <a:pPr algn="ctr"/>
            <a:r>
              <a:rPr lang="en-US" sz="1600" b="1" dirty="0">
                <a:solidFill>
                  <a:schemeClr val="bg1"/>
                </a:solidFill>
                <a:effectLst>
                  <a:outerShdw blurRad="50800" dist="38100" dir="8100000" algn="tr" rotWithShape="0">
                    <a:prstClr val="black">
                      <a:alpha val="40000"/>
                    </a:prstClr>
                  </a:outerShdw>
                </a:effectLst>
              </a:rPr>
              <a:t>State Workforce Board</a:t>
            </a:r>
          </a:p>
        </p:txBody>
      </p:sp>
      <p:grpSp>
        <p:nvGrpSpPr>
          <p:cNvPr id="12" name="Group 58">
            <a:extLst>
              <a:ext uri="{FF2B5EF4-FFF2-40B4-BE49-F238E27FC236}">
                <a16:creationId xmlns:a16="http://schemas.microsoft.com/office/drawing/2014/main" id="{79187D52-5A54-4618-AE8A-7ECB17F1F717}"/>
              </a:ext>
            </a:extLst>
          </p:cNvPr>
          <p:cNvGrpSpPr/>
          <p:nvPr userDrawn="1"/>
        </p:nvGrpSpPr>
        <p:grpSpPr>
          <a:xfrm>
            <a:off x="3452489" y="4546598"/>
            <a:ext cx="2237575" cy="1776837"/>
            <a:chOff x="7363712" y="1687282"/>
            <a:chExt cx="1196048" cy="1038447"/>
          </a:xfrm>
        </p:grpSpPr>
        <p:sp>
          <p:nvSpPr>
            <p:cNvPr id="13" name="TextBox 12">
              <a:extLst>
                <a:ext uri="{FF2B5EF4-FFF2-40B4-BE49-F238E27FC236}">
                  <a16:creationId xmlns:a16="http://schemas.microsoft.com/office/drawing/2014/main" id="{ACC3264C-B56C-43DC-91F7-9EB4BD5F5C66}"/>
                </a:ext>
              </a:extLst>
            </p:cNvPr>
            <p:cNvSpPr txBox="1"/>
            <p:nvPr/>
          </p:nvSpPr>
          <p:spPr>
            <a:xfrm>
              <a:off x="7363712" y="1927081"/>
              <a:ext cx="1196048" cy="798648"/>
            </a:xfrm>
            <a:prstGeom prst="rect">
              <a:avLst/>
            </a:prstGeom>
            <a:noFill/>
          </p:spPr>
          <p:txBody>
            <a:bodyPr wrap="square" lIns="0" tIns="0" rIns="0" bIns="0" rtlCol="0">
              <a:spAutoFit/>
            </a:bodyPr>
            <a:lstStyle/>
            <a:p>
              <a:pPr marL="171446" lvl="0" indent="-171446" algn="ctr" defTabSz="914377">
                <a:spcBef>
                  <a:spcPct val="20000"/>
                </a:spcBef>
                <a:buFont typeface="Arial" panose="020B0604020202020204" pitchFamily="34" charset="0"/>
                <a:buChar char="•"/>
                <a:defRPr/>
              </a:pPr>
              <a:r>
                <a:rPr lang="en-US" sz="1200" dirty="0">
                  <a:solidFill>
                    <a:schemeClr val="bg1"/>
                  </a:solidFill>
                </a:rPr>
                <a:t>Interpret requirements and incorporate programs and processes</a:t>
              </a:r>
            </a:p>
            <a:p>
              <a:pPr marL="171446" lvl="0" indent="-171446" algn="ctr" defTabSz="914377">
                <a:spcBef>
                  <a:spcPct val="20000"/>
                </a:spcBef>
                <a:buFont typeface="Arial" panose="020B0604020202020204" pitchFamily="34" charset="0"/>
                <a:buChar char="•"/>
                <a:defRPr/>
              </a:pPr>
              <a:r>
                <a:rPr lang="en-US" sz="1200" dirty="0">
                  <a:solidFill>
                    <a:schemeClr val="bg1"/>
                  </a:solidFill>
                </a:rPr>
                <a:t>Draft policies, guidelines and tools</a:t>
              </a:r>
            </a:p>
            <a:p>
              <a:pPr marL="171446" lvl="0" indent="-171446" algn="ctr" defTabSz="914377">
                <a:spcBef>
                  <a:spcPct val="20000"/>
                </a:spcBef>
                <a:buFont typeface="Arial" panose="020B0604020202020204" pitchFamily="34" charset="0"/>
                <a:buChar char="•"/>
                <a:defRPr/>
              </a:pPr>
              <a:r>
                <a:rPr lang="en-US" sz="1200" dirty="0">
                  <a:solidFill>
                    <a:schemeClr val="bg1"/>
                  </a:solidFill>
                </a:rPr>
                <a:t>Identify, track, evaluate and report progress</a:t>
              </a:r>
            </a:p>
          </p:txBody>
        </p:sp>
        <p:sp>
          <p:nvSpPr>
            <p:cNvPr id="14" name="Rectangle 13">
              <a:extLst>
                <a:ext uri="{FF2B5EF4-FFF2-40B4-BE49-F238E27FC236}">
                  <a16:creationId xmlns:a16="http://schemas.microsoft.com/office/drawing/2014/main" id="{4A55C2F3-3212-47DC-B05F-1F4525D574B6}"/>
                </a:ext>
              </a:extLst>
            </p:cNvPr>
            <p:cNvSpPr/>
            <p:nvPr/>
          </p:nvSpPr>
          <p:spPr>
            <a:xfrm>
              <a:off x="7428705" y="1687282"/>
              <a:ext cx="1089047" cy="119880"/>
            </a:xfrm>
            <a:prstGeom prst="rect">
              <a:avLst/>
            </a:prstGeom>
          </p:spPr>
          <p:txBody>
            <a:bodyPr wrap="square" lIns="0" tIns="0" rIns="0" bIns="0">
              <a:spAutoFit/>
            </a:bodyPr>
            <a:lstStyle/>
            <a:p>
              <a:pPr algn="ctr"/>
              <a:r>
                <a:rPr lang="en-US" sz="1333" b="1" dirty="0">
                  <a:solidFill>
                    <a:schemeClr val="bg1"/>
                  </a:solidFill>
                  <a:effectLst>
                    <a:outerShdw blurRad="50800" dist="38100" dir="8100000" algn="tr" rotWithShape="0">
                      <a:prstClr val="black">
                        <a:alpha val="40000"/>
                      </a:prstClr>
                    </a:outerShdw>
                  </a:effectLst>
                </a:rPr>
                <a:t>Workgroups</a:t>
              </a:r>
            </a:p>
          </p:txBody>
        </p:sp>
      </p:grpSp>
      <p:grpSp>
        <p:nvGrpSpPr>
          <p:cNvPr id="15" name="Group 58">
            <a:extLst>
              <a:ext uri="{FF2B5EF4-FFF2-40B4-BE49-F238E27FC236}">
                <a16:creationId xmlns:a16="http://schemas.microsoft.com/office/drawing/2014/main" id="{4635BF34-9951-4319-9044-5FFD9B1253AA}"/>
              </a:ext>
            </a:extLst>
          </p:cNvPr>
          <p:cNvGrpSpPr/>
          <p:nvPr userDrawn="1"/>
        </p:nvGrpSpPr>
        <p:grpSpPr>
          <a:xfrm>
            <a:off x="6400800" y="3284062"/>
            <a:ext cx="2068984" cy="1890678"/>
            <a:chOff x="7607598" y="2198909"/>
            <a:chExt cx="2057942" cy="315368"/>
          </a:xfrm>
        </p:grpSpPr>
        <p:sp>
          <p:nvSpPr>
            <p:cNvPr id="16" name="TextBox 15">
              <a:extLst>
                <a:ext uri="{FF2B5EF4-FFF2-40B4-BE49-F238E27FC236}">
                  <a16:creationId xmlns:a16="http://schemas.microsoft.com/office/drawing/2014/main" id="{CDD74507-42F8-4CE8-A6C5-4D3295B6165F}"/>
                </a:ext>
              </a:extLst>
            </p:cNvPr>
            <p:cNvSpPr txBox="1"/>
            <p:nvPr/>
          </p:nvSpPr>
          <p:spPr>
            <a:xfrm>
              <a:off x="7607598" y="2286338"/>
              <a:ext cx="2005437" cy="227939"/>
            </a:xfrm>
            <a:prstGeom prst="rect">
              <a:avLst/>
            </a:prstGeom>
            <a:noFill/>
          </p:spPr>
          <p:txBody>
            <a:bodyPr wrap="square" lIns="0" tIns="0" rIns="0" bIns="0" rtlCol="0">
              <a:spAutoFit/>
            </a:bodyPr>
            <a:lstStyle/>
            <a:p>
              <a:pPr marL="171446" lvl="0" indent="-171446" algn="ctr" defTabSz="914377">
                <a:spcBef>
                  <a:spcPct val="20000"/>
                </a:spcBef>
                <a:buFont typeface="Arial" panose="020B0604020202020204" pitchFamily="34" charset="0"/>
                <a:buChar char="•"/>
                <a:defRPr/>
              </a:pPr>
              <a:r>
                <a:rPr lang="en-US" sz="1200" dirty="0">
                  <a:solidFill>
                    <a:schemeClr val="bg1"/>
                  </a:solidFill>
                </a:rPr>
                <a:t>Review requirements and approve workgroup’s recommendations</a:t>
              </a:r>
            </a:p>
            <a:p>
              <a:pPr marL="171446" lvl="0" indent="-171446" algn="ctr" defTabSz="914377">
                <a:spcBef>
                  <a:spcPct val="20000"/>
                </a:spcBef>
                <a:buFont typeface="Arial" panose="020B0604020202020204" pitchFamily="34" charset="0"/>
                <a:buChar char="•"/>
                <a:defRPr/>
              </a:pPr>
              <a:r>
                <a:rPr lang="en-US" sz="1200" dirty="0">
                  <a:solidFill>
                    <a:schemeClr val="bg1"/>
                  </a:solidFill>
                </a:rPr>
                <a:t>Coordinate development of state and local plans</a:t>
              </a:r>
            </a:p>
            <a:p>
              <a:pPr marL="171446" lvl="0" indent="-171446" algn="ctr" defTabSz="914377">
                <a:spcBef>
                  <a:spcPct val="20000"/>
                </a:spcBef>
                <a:buFont typeface="Arial" panose="020B0604020202020204" pitchFamily="34" charset="0"/>
                <a:buChar char="•"/>
                <a:defRPr/>
              </a:pPr>
              <a:r>
                <a:rPr lang="en-US" sz="1200" dirty="0">
                  <a:solidFill>
                    <a:schemeClr val="bg1"/>
                  </a:solidFill>
                </a:rPr>
                <a:t>Report progress to leadership team and stakeholders</a:t>
              </a:r>
            </a:p>
          </p:txBody>
        </p:sp>
        <p:sp>
          <p:nvSpPr>
            <p:cNvPr id="17" name="Rectangle 16">
              <a:extLst>
                <a:ext uri="{FF2B5EF4-FFF2-40B4-BE49-F238E27FC236}">
                  <a16:creationId xmlns:a16="http://schemas.microsoft.com/office/drawing/2014/main" id="{897A3157-B96D-4844-B7A2-5926CA1870A2}"/>
                </a:ext>
              </a:extLst>
            </p:cNvPr>
            <p:cNvSpPr/>
            <p:nvPr/>
          </p:nvSpPr>
          <p:spPr>
            <a:xfrm>
              <a:off x="7682410" y="2198909"/>
              <a:ext cx="1983130" cy="68429"/>
            </a:xfrm>
            <a:prstGeom prst="rect">
              <a:avLst/>
            </a:prstGeom>
          </p:spPr>
          <p:txBody>
            <a:bodyPr wrap="square" lIns="0" tIns="0" rIns="0" bIns="0">
              <a:spAutoFit/>
            </a:bodyPr>
            <a:lstStyle/>
            <a:p>
              <a:pPr algn="ctr"/>
              <a:r>
                <a:rPr lang="en-US" sz="1333" b="1" dirty="0">
                  <a:solidFill>
                    <a:schemeClr val="bg1"/>
                  </a:solidFill>
                  <a:effectLst>
                    <a:outerShdw blurRad="50800" dist="38100" dir="8100000" algn="tr" rotWithShape="0">
                      <a:prstClr val="black">
                        <a:alpha val="40000"/>
                      </a:prstClr>
                    </a:outerShdw>
                  </a:effectLst>
                </a:rPr>
                <a:t>State</a:t>
              </a:r>
            </a:p>
            <a:p>
              <a:pPr algn="ctr"/>
              <a:r>
                <a:rPr lang="en-US" sz="1333" b="1" dirty="0">
                  <a:solidFill>
                    <a:schemeClr val="bg1"/>
                  </a:solidFill>
                  <a:effectLst>
                    <a:outerShdw blurRad="50800" dist="38100" dir="8100000" algn="tr" rotWithShape="0">
                      <a:prstClr val="black">
                        <a:alpha val="40000"/>
                      </a:prstClr>
                    </a:outerShdw>
                  </a:effectLst>
                </a:rPr>
                <a:t>Implementation Team</a:t>
              </a:r>
            </a:p>
          </p:txBody>
        </p:sp>
      </p:grpSp>
      <p:grpSp>
        <p:nvGrpSpPr>
          <p:cNvPr id="18" name="Group 58">
            <a:extLst>
              <a:ext uri="{FF2B5EF4-FFF2-40B4-BE49-F238E27FC236}">
                <a16:creationId xmlns:a16="http://schemas.microsoft.com/office/drawing/2014/main" id="{4E85ADDD-1D1C-4B90-B21D-FC52282A339F}"/>
              </a:ext>
            </a:extLst>
          </p:cNvPr>
          <p:cNvGrpSpPr/>
          <p:nvPr userDrawn="1"/>
        </p:nvGrpSpPr>
        <p:grpSpPr>
          <a:xfrm>
            <a:off x="647996" y="3473496"/>
            <a:ext cx="2073403" cy="1784299"/>
            <a:chOff x="7481694" y="1465023"/>
            <a:chExt cx="1559173" cy="245054"/>
          </a:xfrm>
        </p:grpSpPr>
        <p:sp>
          <p:nvSpPr>
            <p:cNvPr id="19" name="TextBox 18">
              <a:extLst>
                <a:ext uri="{FF2B5EF4-FFF2-40B4-BE49-F238E27FC236}">
                  <a16:creationId xmlns:a16="http://schemas.microsoft.com/office/drawing/2014/main" id="{E4AD22EE-85C5-475C-9AE4-5F77BABBB065}"/>
                </a:ext>
              </a:extLst>
            </p:cNvPr>
            <p:cNvSpPr txBox="1"/>
            <p:nvPr/>
          </p:nvSpPr>
          <p:spPr>
            <a:xfrm>
              <a:off x="7481694" y="1517327"/>
              <a:ext cx="1521250" cy="192750"/>
            </a:xfrm>
            <a:prstGeom prst="rect">
              <a:avLst/>
            </a:prstGeom>
            <a:noFill/>
          </p:spPr>
          <p:txBody>
            <a:bodyPr wrap="square" lIns="0" tIns="0" rIns="0" bIns="0" rtlCol="0">
              <a:spAutoFit/>
            </a:bodyPr>
            <a:lstStyle/>
            <a:p>
              <a:pPr marL="171446" lvl="0" indent="-171446" algn="ctr" defTabSz="914377">
                <a:spcBef>
                  <a:spcPct val="20000"/>
                </a:spcBef>
                <a:buFont typeface="Arial" panose="020B0604020202020204" pitchFamily="34" charset="0"/>
                <a:buChar char="•"/>
                <a:defRPr/>
              </a:pPr>
              <a:r>
                <a:rPr lang="en-US" sz="1200" dirty="0">
                  <a:solidFill>
                    <a:schemeClr val="bg1"/>
                  </a:solidFill>
                </a:rPr>
                <a:t>Establish workgroups</a:t>
              </a:r>
            </a:p>
            <a:p>
              <a:pPr marL="171446" lvl="0" indent="-171446" algn="ctr" defTabSz="914377">
                <a:spcBef>
                  <a:spcPct val="20000"/>
                </a:spcBef>
                <a:buFont typeface="Arial" panose="020B0604020202020204" pitchFamily="34" charset="0"/>
                <a:buChar char="•"/>
                <a:defRPr/>
              </a:pPr>
              <a:r>
                <a:rPr lang="en-US" sz="1200" dirty="0">
                  <a:solidFill>
                    <a:schemeClr val="bg1"/>
                  </a:solidFill>
                </a:rPr>
                <a:t>Discuss and resolve issues</a:t>
              </a:r>
            </a:p>
            <a:p>
              <a:pPr marL="171446" lvl="0" indent="-171446" algn="ctr" defTabSz="914377">
                <a:spcBef>
                  <a:spcPct val="20000"/>
                </a:spcBef>
                <a:buFont typeface="Arial" panose="020B0604020202020204" pitchFamily="34" charset="0"/>
                <a:buChar char="•"/>
                <a:defRPr/>
              </a:pPr>
              <a:r>
                <a:rPr lang="en-US" sz="1200" dirty="0">
                  <a:solidFill>
                    <a:schemeClr val="bg1"/>
                  </a:solidFill>
                </a:rPr>
                <a:t>Review and approve recommendations</a:t>
              </a:r>
            </a:p>
            <a:p>
              <a:pPr marL="171446" lvl="0" indent="-171446" algn="ctr" defTabSz="914377">
                <a:spcBef>
                  <a:spcPct val="20000"/>
                </a:spcBef>
                <a:buFont typeface="Arial" panose="020B0604020202020204" pitchFamily="34" charset="0"/>
                <a:buChar char="•"/>
                <a:defRPr/>
              </a:pPr>
              <a:r>
                <a:rPr lang="en-US" sz="1200" dirty="0">
                  <a:solidFill>
                    <a:schemeClr val="bg1"/>
                  </a:solidFill>
                </a:rPr>
                <a:t>Provide recommendations to federal, state and local leaders</a:t>
              </a:r>
            </a:p>
          </p:txBody>
        </p:sp>
        <p:sp>
          <p:nvSpPr>
            <p:cNvPr id="20" name="Rectangle 19">
              <a:extLst>
                <a:ext uri="{FF2B5EF4-FFF2-40B4-BE49-F238E27FC236}">
                  <a16:creationId xmlns:a16="http://schemas.microsoft.com/office/drawing/2014/main" id="{FBFDE7E2-6AC9-40F0-AAED-99B75678D1FE}"/>
                </a:ext>
              </a:extLst>
            </p:cNvPr>
            <p:cNvSpPr/>
            <p:nvPr/>
          </p:nvSpPr>
          <p:spPr>
            <a:xfrm>
              <a:off x="7519617" y="1465023"/>
              <a:ext cx="1521250" cy="28171"/>
            </a:xfrm>
            <a:prstGeom prst="rect">
              <a:avLst/>
            </a:prstGeom>
          </p:spPr>
          <p:txBody>
            <a:bodyPr wrap="square" lIns="0" tIns="0" rIns="0" bIns="0">
              <a:spAutoFit/>
            </a:bodyPr>
            <a:lstStyle/>
            <a:p>
              <a:pPr algn="ctr"/>
              <a:r>
                <a:rPr lang="en-US" sz="1333" b="1" dirty="0">
                  <a:solidFill>
                    <a:schemeClr val="bg1"/>
                  </a:solidFill>
                  <a:effectLst>
                    <a:outerShdw blurRad="50800" dist="38100" dir="8100000" algn="tr" rotWithShape="0">
                      <a:prstClr val="black">
                        <a:alpha val="40000"/>
                      </a:prstClr>
                    </a:outerShdw>
                  </a:effectLst>
                </a:rPr>
                <a:t>Core Leadership Team</a:t>
              </a:r>
            </a:p>
          </p:txBody>
        </p:sp>
      </p:grpSp>
      <p:sp>
        <p:nvSpPr>
          <p:cNvPr id="21" name="Arc 20">
            <a:extLst>
              <a:ext uri="{FF2B5EF4-FFF2-40B4-BE49-F238E27FC236}">
                <a16:creationId xmlns:a16="http://schemas.microsoft.com/office/drawing/2014/main" id="{BD0793D3-E3A3-4A75-960C-14EE9032B486}"/>
              </a:ext>
            </a:extLst>
          </p:cNvPr>
          <p:cNvSpPr/>
          <p:nvPr userDrawn="1"/>
        </p:nvSpPr>
        <p:spPr>
          <a:xfrm rot="9393001">
            <a:off x="2141961" y="4302111"/>
            <a:ext cx="1636328" cy="2181771"/>
          </a:xfrm>
          <a:prstGeom prst="arc">
            <a:avLst/>
          </a:prstGeom>
          <a:ln w="28575">
            <a:solidFill>
              <a:schemeClr val="bg1">
                <a:lumMod val="6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sp>
        <p:nvSpPr>
          <p:cNvPr id="22" name="Arc 21">
            <a:extLst>
              <a:ext uri="{FF2B5EF4-FFF2-40B4-BE49-F238E27FC236}">
                <a16:creationId xmlns:a16="http://schemas.microsoft.com/office/drawing/2014/main" id="{C8AEFA18-C298-4250-A15E-7E964C0331EB}"/>
              </a:ext>
            </a:extLst>
          </p:cNvPr>
          <p:cNvSpPr/>
          <p:nvPr userDrawn="1"/>
        </p:nvSpPr>
        <p:spPr>
          <a:xfrm rot="6746279">
            <a:off x="5125640" y="4569036"/>
            <a:ext cx="2181771" cy="1636328"/>
          </a:xfrm>
          <a:prstGeom prst="arc">
            <a:avLst/>
          </a:prstGeom>
          <a:ln w="28575">
            <a:solidFill>
              <a:schemeClr val="bg1">
                <a:lumMod val="6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sp>
        <p:nvSpPr>
          <p:cNvPr id="27" name="TextBox 26">
            <a:extLst>
              <a:ext uri="{FF2B5EF4-FFF2-40B4-BE49-F238E27FC236}">
                <a16:creationId xmlns:a16="http://schemas.microsoft.com/office/drawing/2014/main" id="{3C84D0CA-E796-4149-83B3-1856CB5519E6}"/>
              </a:ext>
            </a:extLst>
          </p:cNvPr>
          <p:cNvSpPr txBox="1"/>
          <p:nvPr userDrawn="1"/>
        </p:nvSpPr>
        <p:spPr>
          <a:xfrm>
            <a:off x="631000" y="2006601"/>
            <a:ext cx="1197800" cy="387798"/>
          </a:xfrm>
          <a:prstGeom prst="rect">
            <a:avLst/>
          </a:prstGeom>
          <a:noFill/>
        </p:spPr>
        <p:txBody>
          <a:bodyPr wrap="square" rtlCol="0">
            <a:spAutoFit/>
          </a:bodyPr>
          <a:lstStyle/>
          <a:p>
            <a:pPr algn="ctr"/>
            <a:r>
              <a:rPr lang="en-US" sz="960" b="1" dirty="0">
                <a:solidFill>
                  <a:schemeClr val="bg1"/>
                </a:solidFill>
              </a:rPr>
              <a:t>RECEIVE</a:t>
            </a:r>
          </a:p>
          <a:p>
            <a:pPr algn="ctr"/>
            <a:r>
              <a:rPr lang="en-US" sz="960" dirty="0">
                <a:solidFill>
                  <a:schemeClr val="bg1"/>
                </a:solidFill>
              </a:rPr>
              <a:t>recommendations</a:t>
            </a:r>
          </a:p>
        </p:txBody>
      </p:sp>
      <p:sp>
        <p:nvSpPr>
          <p:cNvPr id="28" name="TextBox 27">
            <a:extLst>
              <a:ext uri="{FF2B5EF4-FFF2-40B4-BE49-F238E27FC236}">
                <a16:creationId xmlns:a16="http://schemas.microsoft.com/office/drawing/2014/main" id="{59373D93-FECD-4BFC-A442-F6C151E49504}"/>
              </a:ext>
            </a:extLst>
          </p:cNvPr>
          <p:cNvSpPr txBox="1"/>
          <p:nvPr userDrawn="1"/>
        </p:nvSpPr>
        <p:spPr>
          <a:xfrm>
            <a:off x="2053400" y="2006600"/>
            <a:ext cx="1197800" cy="387798"/>
          </a:xfrm>
          <a:prstGeom prst="rect">
            <a:avLst/>
          </a:prstGeom>
          <a:noFill/>
        </p:spPr>
        <p:txBody>
          <a:bodyPr wrap="square" rtlCol="0">
            <a:spAutoFit/>
          </a:bodyPr>
          <a:lstStyle/>
          <a:p>
            <a:pPr algn="ctr"/>
            <a:r>
              <a:rPr lang="en-US" sz="960" b="1" dirty="0">
                <a:solidFill>
                  <a:schemeClr val="bg1"/>
                </a:solidFill>
              </a:rPr>
              <a:t>APPROVE</a:t>
            </a:r>
          </a:p>
          <a:p>
            <a:pPr algn="ctr"/>
            <a:r>
              <a:rPr lang="en-US" sz="960" dirty="0">
                <a:solidFill>
                  <a:schemeClr val="bg1"/>
                </a:solidFill>
              </a:rPr>
              <a:t>policies</a:t>
            </a:r>
          </a:p>
        </p:txBody>
      </p:sp>
      <p:sp>
        <p:nvSpPr>
          <p:cNvPr id="29" name="TextBox 28">
            <a:extLst>
              <a:ext uri="{FF2B5EF4-FFF2-40B4-BE49-F238E27FC236}">
                <a16:creationId xmlns:a16="http://schemas.microsoft.com/office/drawing/2014/main" id="{3A4A0959-30A3-418E-843D-3993AFFEF49F}"/>
              </a:ext>
            </a:extLst>
          </p:cNvPr>
          <p:cNvSpPr txBox="1"/>
          <p:nvPr userDrawn="1"/>
        </p:nvSpPr>
        <p:spPr>
          <a:xfrm>
            <a:off x="5914200" y="1982113"/>
            <a:ext cx="1197800" cy="387798"/>
          </a:xfrm>
          <a:prstGeom prst="rect">
            <a:avLst/>
          </a:prstGeom>
          <a:noFill/>
        </p:spPr>
        <p:txBody>
          <a:bodyPr wrap="square" rtlCol="0">
            <a:spAutoFit/>
          </a:bodyPr>
          <a:lstStyle/>
          <a:p>
            <a:pPr algn="ctr"/>
            <a:r>
              <a:rPr lang="en-US" sz="960" b="1" dirty="0">
                <a:solidFill>
                  <a:schemeClr val="bg1"/>
                </a:solidFill>
              </a:rPr>
              <a:t>DELIVER</a:t>
            </a:r>
          </a:p>
          <a:p>
            <a:pPr algn="ctr"/>
            <a:r>
              <a:rPr lang="en-US" sz="960" dirty="0">
                <a:solidFill>
                  <a:schemeClr val="bg1"/>
                </a:solidFill>
              </a:rPr>
              <a:t>policies</a:t>
            </a:r>
          </a:p>
        </p:txBody>
      </p:sp>
      <p:sp>
        <p:nvSpPr>
          <p:cNvPr id="30" name="TextBox 29">
            <a:extLst>
              <a:ext uri="{FF2B5EF4-FFF2-40B4-BE49-F238E27FC236}">
                <a16:creationId xmlns:a16="http://schemas.microsoft.com/office/drawing/2014/main" id="{FC03DDE1-40E7-4E05-B29A-431723051A11}"/>
              </a:ext>
            </a:extLst>
          </p:cNvPr>
          <p:cNvSpPr txBox="1"/>
          <p:nvPr userDrawn="1"/>
        </p:nvSpPr>
        <p:spPr>
          <a:xfrm>
            <a:off x="7336600" y="2006600"/>
            <a:ext cx="1197800" cy="387798"/>
          </a:xfrm>
          <a:prstGeom prst="rect">
            <a:avLst/>
          </a:prstGeom>
          <a:noFill/>
        </p:spPr>
        <p:txBody>
          <a:bodyPr wrap="square" rtlCol="0">
            <a:spAutoFit/>
          </a:bodyPr>
          <a:lstStyle/>
          <a:p>
            <a:pPr algn="ctr"/>
            <a:r>
              <a:rPr lang="en-US" sz="960" b="1" dirty="0">
                <a:solidFill>
                  <a:schemeClr val="bg1"/>
                </a:solidFill>
              </a:rPr>
              <a:t>REVIEW</a:t>
            </a:r>
          </a:p>
          <a:p>
            <a:pPr algn="ctr"/>
            <a:r>
              <a:rPr lang="en-US" sz="960" dirty="0">
                <a:solidFill>
                  <a:schemeClr val="bg1"/>
                </a:solidFill>
              </a:rPr>
              <a:t>performance</a:t>
            </a:r>
          </a:p>
        </p:txBody>
      </p:sp>
      <p:sp>
        <p:nvSpPr>
          <p:cNvPr id="31" name="Arc 30">
            <a:extLst>
              <a:ext uri="{FF2B5EF4-FFF2-40B4-BE49-F238E27FC236}">
                <a16:creationId xmlns:a16="http://schemas.microsoft.com/office/drawing/2014/main" id="{6F67FB1B-7141-4180-AEB0-C60A64443FF2}"/>
              </a:ext>
            </a:extLst>
          </p:cNvPr>
          <p:cNvSpPr/>
          <p:nvPr userDrawn="1"/>
        </p:nvSpPr>
        <p:spPr>
          <a:xfrm rot="19520347">
            <a:off x="1845417" y="3484069"/>
            <a:ext cx="4934009" cy="4232607"/>
          </a:xfrm>
          <a:prstGeom prst="arc">
            <a:avLst>
              <a:gd name="adj1" fmla="val 16200000"/>
              <a:gd name="adj2" fmla="val 20961333"/>
            </a:avLst>
          </a:prstGeom>
          <a:ln w="28575">
            <a:solidFill>
              <a:schemeClr val="bg1">
                <a:lumMod val="65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sp>
        <p:nvSpPr>
          <p:cNvPr id="32" name="Title 6">
            <a:extLst>
              <a:ext uri="{FF2B5EF4-FFF2-40B4-BE49-F238E27FC236}">
                <a16:creationId xmlns:a16="http://schemas.microsoft.com/office/drawing/2014/main" id="{4C56EF49-2B32-48DD-BE3C-DD157F816D2C}"/>
              </a:ext>
            </a:extLst>
          </p:cNvPr>
          <p:cNvSpPr txBox="1">
            <a:spLocks/>
          </p:cNvSpPr>
          <p:nvPr userDrawn="1"/>
        </p:nvSpPr>
        <p:spPr>
          <a:xfrm>
            <a:off x="1727137" y="298735"/>
            <a:ext cx="7166609" cy="654296"/>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Workforce Innovation and Opportunity Act Implementation</a:t>
            </a:r>
          </a:p>
        </p:txBody>
      </p:sp>
      <p:pic>
        <p:nvPicPr>
          <p:cNvPr id="34" name="Graphic 33" descr="Box trolley">
            <a:extLst>
              <a:ext uri="{FF2B5EF4-FFF2-40B4-BE49-F238E27FC236}">
                <a16:creationId xmlns:a16="http://schemas.microsoft.com/office/drawing/2014/main" id="{F9C298E6-79DB-488D-B7C6-F35FD81784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1016" y="1442464"/>
            <a:ext cx="548160" cy="548160"/>
          </a:xfrm>
          <a:prstGeom prst="rect">
            <a:avLst/>
          </a:prstGeom>
        </p:spPr>
      </p:pic>
      <p:pic>
        <p:nvPicPr>
          <p:cNvPr id="35" name="Graphic 34" descr="Magnifying glass">
            <a:extLst>
              <a:ext uri="{FF2B5EF4-FFF2-40B4-BE49-F238E27FC236}">
                <a16:creationId xmlns:a16="http://schemas.microsoft.com/office/drawing/2014/main" id="{8F10037C-C7B2-43D0-8561-2C079C55E6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81424" y="1458440"/>
            <a:ext cx="548160" cy="548160"/>
          </a:xfrm>
          <a:prstGeom prst="rect">
            <a:avLst/>
          </a:prstGeom>
        </p:spPr>
      </p:pic>
      <p:pic>
        <p:nvPicPr>
          <p:cNvPr id="36" name="Graphic 35" descr="Checklist">
            <a:extLst>
              <a:ext uri="{FF2B5EF4-FFF2-40B4-BE49-F238E27FC236}">
                <a16:creationId xmlns:a16="http://schemas.microsoft.com/office/drawing/2014/main" id="{8D8B27B8-694F-4307-9042-4B48EAAFDED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0271" y="1452996"/>
            <a:ext cx="548160" cy="548160"/>
          </a:xfrm>
          <a:prstGeom prst="rect">
            <a:avLst/>
          </a:prstGeom>
        </p:spPr>
      </p:pic>
      <p:pic>
        <p:nvPicPr>
          <p:cNvPr id="37" name="Graphic 36" descr="Download">
            <a:extLst>
              <a:ext uri="{FF2B5EF4-FFF2-40B4-BE49-F238E27FC236}">
                <a16:creationId xmlns:a16="http://schemas.microsoft.com/office/drawing/2014/main" id="{CCA2C5AB-C22C-4649-953D-6B55281DC35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751" y="1455240"/>
            <a:ext cx="548160" cy="548160"/>
          </a:xfrm>
          <a:prstGeom prst="rect">
            <a:avLst/>
          </a:prstGeom>
        </p:spPr>
      </p:pic>
    </p:spTree>
    <p:extLst>
      <p:ext uri="{BB962C8B-B14F-4D97-AF65-F5344CB8AC3E}">
        <p14:creationId xmlns:p14="http://schemas.microsoft.com/office/powerpoint/2010/main" val="2039998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2AB072-27DC-4788-BF7A-3E94B1C869B9}"/>
              </a:ext>
            </a:extLst>
          </p:cNvPr>
          <p:cNvSpPr txBox="1"/>
          <p:nvPr userDrawn="1"/>
        </p:nvSpPr>
        <p:spPr>
          <a:xfrm>
            <a:off x="6887251" y="2760678"/>
            <a:ext cx="1802775" cy="1354217"/>
          </a:xfrm>
          <a:prstGeom prst="rect">
            <a:avLst/>
          </a:prstGeom>
          <a:noFill/>
        </p:spPr>
        <p:txBody>
          <a:bodyPr wrap="square" rtlCol="0">
            <a:spAutoFit/>
          </a:bodyPr>
          <a:lstStyle/>
          <a:p>
            <a:pPr algn="ctr" defTabSz="914377">
              <a:spcBef>
                <a:spcPct val="20000"/>
              </a:spcBef>
              <a:defRPr/>
            </a:pPr>
            <a:r>
              <a:rPr lang="en-US" sz="1200" b="1" dirty="0">
                <a:solidFill>
                  <a:schemeClr val="bg1"/>
                </a:solidFill>
              </a:rPr>
              <a:t>Feature Four</a:t>
            </a:r>
            <a:br>
              <a:rPr lang="en-US" sz="1000" b="1" dirty="0">
                <a:solidFill>
                  <a:schemeClr val="bg1"/>
                </a:solidFill>
              </a:rPr>
            </a:br>
            <a:r>
              <a:rPr lang="en-US" sz="1000" dirty="0">
                <a:solidFill>
                  <a:schemeClr val="bg1"/>
                </a:solidFill>
              </a:rPr>
              <a:t> passages of lorem ipsum available, but the majority suffered alteration some of formula There are many of  variations of passages of lorem ipsum available</a:t>
            </a:r>
            <a:br>
              <a:rPr lang="en-US" sz="1000" dirty="0">
                <a:solidFill>
                  <a:schemeClr val="bg1"/>
                </a:solidFill>
              </a:rPr>
            </a:br>
            <a:r>
              <a:rPr lang="en-US" sz="1000" dirty="0">
                <a:solidFill>
                  <a:schemeClr val="bg1"/>
                </a:solidFill>
              </a:rPr>
              <a:t> the majority</a:t>
            </a:r>
            <a:endParaRPr lang="en-US" sz="1000" b="1" dirty="0">
              <a:solidFill>
                <a:schemeClr val="bg1"/>
              </a:solidFill>
            </a:endParaRPr>
          </a:p>
        </p:txBody>
      </p:sp>
      <p:sp>
        <p:nvSpPr>
          <p:cNvPr id="4" name="Down Arrow 15">
            <a:extLst>
              <a:ext uri="{FF2B5EF4-FFF2-40B4-BE49-F238E27FC236}">
                <a16:creationId xmlns:a16="http://schemas.microsoft.com/office/drawing/2014/main" id="{20E77EB6-787F-4DCC-9417-2827F38F29C4}"/>
              </a:ext>
            </a:extLst>
          </p:cNvPr>
          <p:cNvSpPr/>
          <p:nvPr userDrawn="1"/>
        </p:nvSpPr>
        <p:spPr>
          <a:xfrm>
            <a:off x="6057312" y="1403514"/>
            <a:ext cx="2781889" cy="4768687"/>
          </a:xfrm>
          <a:prstGeom prst="downArrow">
            <a:avLst>
              <a:gd name="adj1" fmla="val 100000"/>
              <a:gd name="adj2" fmla="val 35829"/>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FFC5778B-1E57-4987-BF2A-5F12A82B0C21}"/>
              </a:ext>
            </a:extLst>
          </p:cNvPr>
          <p:cNvSpPr txBox="1"/>
          <p:nvPr userDrawn="1"/>
        </p:nvSpPr>
        <p:spPr>
          <a:xfrm>
            <a:off x="6202793" y="2413001"/>
            <a:ext cx="2507167" cy="2657779"/>
          </a:xfrm>
          <a:prstGeom prst="rect">
            <a:avLst/>
          </a:prstGeom>
          <a:noFill/>
        </p:spPr>
        <p:txBody>
          <a:bodyPr wrap="square" rtlCol="0">
            <a:spAutoFit/>
          </a:bodyPr>
          <a:lstStyle/>
          <a:p>
            <a:pPr lvl="0" algn="ctr">
              <a:defRPr/>
            </a:pPr>
            <a:r>
              <a:rPr lang="en-US" sz="1333" i="0" dirty="0">
                <a:solidFill>
                  <a:prstClr val="white"/>
                </a:solidFill>
                <a:latin typeface="Proxima Nova Medium" panose="02000506030000020004" pitchFamily="50" charset="0"/>
              </a:rPr>
              <a:t>Employer and Job Seeker </a:t>
            </a:r>
          </a:p>
          <a:p>
            <a:pPr lvl="0" algn="ctr">
              <a:defRPr/>
            </a:pPr>
            <a:r>
              <a:rPr lang="en-US" sz="1333" i="0" dirty="0">
                <a:solidFill>
                  <a:prstClr val="white"/>
                </a:solidFill>
                <a:latin typeface="Proxima Nova Medium" panose="02000506030000020004" pitchFamily="50" charset="0"/>
              </a:rPr>
              <a:t>Service Providers</a:t>
            </a:r>
          </a:p>
          <a:p>
            <a:pPr marL="171446" lvl="0" indent="-171446">
              <a:buFont typeface="Arial" panose="020B0604020202020204" pitchFamily="34" charset="0"/>
              <a:buChar char="•"/>
              <a:defRPr/>
            </a:pPr>
            <a:endParaRPr lang="en-US" sz="1067" dirty="0">
              <a:solidFill>
                <a:prstClr val="white"/>
              </a:solidFill>
            </a:endParaRPr>
          </a:p>
          <a:p>
            <a:pPr marL="171446" lvl="0" indent="-171446">
              <a:buFont typeface="Arial" panose="020B0604020202020204" pitchFamily="34" charset="0"/>
              <a:buChar char="•"/>
              <a:defRPr/>
            </a:pPr>
            <a:r>
              <a:rPr lang="en-US" sz="1067" dirty="0">
                <a:solidFill>
                  <a:prstClr val="white"/>
                </a:solidFill>
              </a:rPr>
              <a:t>Workforce Service Delivery to Job Seekers and Employers</a:t>
            </a:r>
          </a:p>
          <a:p>
            <a:pPr marL="341305" lvl="1" indent="-107948">
              <a:buFont typeface="Wingdings" pitchFamily="2" charset="2"/>
              <a:buChar char="ü"/>
              <a:defRPr/>
            </a:pPr>
            <a:r>
              <a:rPr lang="en-US" sz="1067" dirty="0">
                <a:solidFill>
                  <a:prstClr val="white"/>
                </a:solidFill>
              </a:rPr>
              <a:t>Career Centers/Operations     Oversight</a:t>
            </a:r>
          </a:p>
          <a:p>
            <a:pPr marL="341305" lvl="1" indent="-107948">
              <a:buFont typeface="Wingdings" pitchFamily="2" charset="2"/>
              <a:buChar char="ü"/>
              <a:defRPr/>
            </a:pPr>
            <a:r>
              <a:rPr lang="en-US" sz="1067" dirty="0">
                <a:solidFill>
                  <a:prstClr val="white"/>
                </a:solidFill>
              </a:rPr>
              <a:t>Business Services Representatives</a:t>
            </a:r>
          </a:p>
          <a:p>
            <a:pPr marL="171446" lvl="0" indent="-171446">
              <a:buFont typeface="Arial" panose="020B0604020202020204" pitchFamily="34" charset="0"/>
              <a:buChar char="•"/>
              <a:defRPr/>
            </a:pPr>
            <a:r>
              <a:rPr lang="en-US" sz="1067" dirty="0">
                <a:solidFill>
                  <a:prstClr val="white"/>
                </a:solidFill>
              </a:rPr>
              <a:t>LWDB Strategic Plan Development and Implementation</a:t>
            </a:r>
          </a:p>
          <a:p>
            <a:pPr marL="171446" lvl="0" indent="-171446">
              <a:buFont typeface="Arial" panose="020B0604020202020204" pitchFamily="34" charset="0"/>
              <a:buChar char="•"/>
              <a:defRPr/>
            </a:pPr>
            <a:r>
              <a:rPr lang="en-US" sz="1067" dirty="0">
                <a:solidFill>
                  <a:prstClr val="white"/>
                </a:solidFill>
              </a:rPr>
              <a:t>Local Compliance, Financial Oversight and Accountability</a:t>
            </a:r>
          </a:p>
          <a:p>
            <a:pPr marL="171446" lvl="0" indent="-171446">
              <a:buFont typeface="Arial" panose="020B0604020202020204" pitchFamily="34" charset="0"/>
              <a:buChar char="•"/>
              <a:defRPr/>
            </a:pPr>
            <a:r>
              <a:rPr lang="en-US" sz="1067" dirty="0">
                <a:solidFill>
                  <a:prstClr val="white"/>
                </a:solidFill>
              </a:rPr>
              <a:t>Local Workforce Performance and Financial Tracking and Reporting </a:t>
            </a:r>
          </a:p>
          <a:p>
            <a:pPr algn="ctr" defTabSz="914377">
              <a:spcBef>
                <a:spcPct val="20000"/>
              </a:spcBef>
              <a:defRPr/>
            </a:pPr>
            <a:endParaRPr lang="en-US" sz="1000" b="1" dirty="0">
              <a:solidFill>
                <a:schemeClr val="bg1"/>
              </a:solidFill>
            </a:endParaRPr>
          </a:p>
        </p:txBody>
      </p:sp>
      <p:sp>
        <p:nvSpPr>
          <p:cNvPr id="6" name="Flowchart: Off-page Connector 5">
            <a:extLst>
              <a:ext uri="{FF2B5EF4-FFF2-40B4-BE49-F238E27FC236}">
                <a16:creationId xmlns:a16="http://schemas.microsoft.com/office/drawing/2014/main" id="{3AE45C3A-FBFC-43BA-A99B-544793A35491}"/>
              </a:ext>
            </a:extLst>
          </p:cNvPr>
          <p:cNvSpPr/>
          <p:nvPr userDrawn="1"/>
        </p:nvSpPr>
        <p:spPr>
          <a:xfrm>
            <a:off x="6229516" y="1298877"/>
            <a:ext cx="2423787" cy="910924"/>
          </a:xfrm>
          <a:prstGeom prst="flowChartOffpageConnector">
            <a:avLst/>
          </a:prstGeom>
          <a:solidFill>
            <a:schemeClr val="accent4">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4"/>
              </a:solidFill>
              <a:latin typeface="FontAwesome" pitchFamily="2" charset="0"/>
            </a:endParaRPr>
          </a:p>
        </p:txBody>
      </p:sp>
      <p:sp>
        <p:nvSpPr>
          <p:cNvPr id="7" name="Down Arrow 33">
            <a:extLst>
              <a:ext uri="{FF2B5EF4-FFF2-40B4-BE49-F238E27FC236}">
                <a16:creationId xmlns:a16="http://schemas.microsoft.com/office/drawing/2014/main" id="{1340F0DA-7D9B-4F20-9A96-44F333EFB2C0}"/>
              </a:ext>
            </a:extLst>
          </p:cNvPr>
          <p:cNvSpPr/>
          <p:nvPr userDrawn="1"/>
        </p:nvSpPr>
        <p:spPr>
          <a:xfrm>
            <a:off x="304800" y="1402566"/>
            <a:ext cx="2779664" cy="4745196"/>
          </a:xfrm>
          <a:prstGeom prst="downArrow">
            <a:avLst>
              <a:gd name="adj1" fmla="val 100000"/>
              <a:gd name="adj2" fmla="val 3412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a:extLst>
              <a:ext uri="{FF2B5EF4-FFF2-40B4-BE49-F238E27FC236}">
                <a16:creationId xmlns:a16="http://schemas.microsoft.com/office/drawing/2014/main" id="{AF4EAFBB-7C65-4654-867D-D876FC744573}"/>
              </a:ext>
            </a:extLst>
          </p:cNvPr>
          <p:cNvSpPr txBox="1"/>
          <p:nvPr userDrawn="1"/>
        </p:nvSpPr>
        <p:spPr>
          <a:xfrm>
            <a:off x="434042" y="2413001"/>
            <a:ext cx="2505161" cy="2534476"/>
          </a:xfrm>
          <a:prstGeom prst="rect">
            <a:avLst/>
          </a:prstGeom>
          <a:noFill/>
        </p:spPr>
        <p:txBody>
          <a:bodyPr wrap="square" rtlCol="0">
            <a:spAutoFit/>
          </a:bodyPr>
          <a:lstStyle/>
          <a:p>
            <a:pPr lvl="0" algn="ctr">
              <a:defRPr/>
            </a:pPr>
            <a:r>
              <a:rPr lang="en-US" sz="1333" i="0" dirty="0">
                <a:solidFill>
                  <a:prstClr val="white"/>
                </a:solidFill>
                <a:latin typeface="Proxima Nova Medium" panose="02000506030000020004" pitchFamily="50" charset="0"/>
              </a:rPr>
              <a:t>State Policy and Investment Board</a:t>
            </a:r>
          </a:p>
          <a:p>
            <a:pPr lvl="0" algn="ctr">
              <a:defRPr/>
            </a:pPr>
            <a:endParaRPr lang="en-US" sz="1333" i="1" dirty="0">
              <a:solidFill>
                <a:prstClr val="white"/>
              </a:solidFill>
            </a:endParaRPr>
          </a:p>
          <a:p>
            <a:pPr marL="171446" lvl="0" indent="-171446">
              <a:buFont typeface="Arial" panose="020B0604020202020204" pitchFamily="34" charset="0"/>
              <a:buChar char="•"/>
              <a:defRPr/>
            </a:pPr>
            <a:r>
              <a:rPr lang="en-US" sz="1067" dirty="0">
                <a:solidFill>
                  <a:prstClr val="white"/>
                </a:solidFill>
              </a:rPr>
              <a:t>Workforce  Development</a:t>
            </a:r>
          </a:p>
          <a:p>
            <a:pPr marL="340986" lvl="1" indent="-107948">
              <a:buFont typeface="Wingdings" pitchFamily="2" charset="2"/>
              <a:buChar char="ü"/>
              <a:defRPr/>
            </a:pPr>
            <a:r>
              <a:rPr lang="en-US" sz="1067" dirty="0">
                <a:solidFill>
                  <a:prstClr val="white"/>
                </a:solidFill>
              </a:rPr>
              <a:t>Market-Driven Strategies</a:t>
            </a:r>
            <a:endParaRPr lang="en-US" sz="1067" dirty="0">
              <a:solidFill>
                <a:prstClr val="white"/>
              </a:solidFill>
              <a:cs typeface="Helvetica"/>
            </a:endParaRPr>
          </a:p>
          <a:p>
            <a:pPr marL="340986" lvl="1" indent="-107948">
              <a:buFont typeface="Wingdings" pitchFamily="2" charset="2"/>
              <a:buChar char="ü"/>
              <a:defRPr/>
            </a:pPr>
            <a:r>
              <a:rPr lang="en-US" sz="1067" dirty="0">
                <a:solidFill>
                  <a:prstClr val="white"/>
                </a:solidFill>
              </a:rPr>
              <a:t>Competitive Projects</a:t>
            </a:r>
            <a:endParaRPr lang="en-US" sz="1067" dirty="0">
              <a:solidFill>
                <a:prstClr val="white"/>
              </a:solidFill>
              <a:cs typeface="Helvetica"/>
            </a:endParaRPr>
          </a:p>
          <a:p>
            <a:pPr marL="340986" lvl="1" indent="-107948">
              <a:buFont typeface="Wingdings" pitchFamily="2" charset="2"/>
              <a:buChar char="ü"/>
              <a:defRPr/>
            </a:pPr>
            <a:r>
              <a:rPr lang="en-US" sz="1067" dirty="0">
                <a:solidFill>
                  <a:prstClr val="white"/>
                </a:solidFill>
              </a:rPr>
              <a:t>Training Grants</a:t>
            </a:r>
            <a:endParaRPr lang="en-US" sz="1067" dirty="0">
              <a:solidFill>
                <a:prstClr val="white"/>
              </a:solidFill>
              <a:cs typeface="Helvetica"/>
            </a:endParaRPr>
          </a:p>
          <a:p>
            <a:pPr marL="171446" lvl="0" indent="-171446">
              <a:buFont typeface="Arial" panose="020B0604020202020204" pitchFamily="34" charset="0"/>
              <a:buChar char="•"/>
              <a:defRPr/>
            </a:pPr>
            <a:r>
              <a:rPr lang="en-US" sz="1067" dirty="0">
                <a:solidFill>
                  <a:prstClr val="white"/>
                </a:solidFill>
              </a:rPr>
              <a:t>Data and Analytics</a:t>
            </a:r>
          </a:p>
          <a:p>
            <a:pPr marL="171446" lvl="0" indent="-171446">
              <a:buFont typeface="Arial" panose="020B0604020202020204" pitchFamily="34" charset="0"/>
              <a:buChar char="•"/>
              <a:defRPr/>
            </a:pPr>
            <a:r>
              <a:rPr lang="en-US" sz="1067" dirty="0">
                <a:solidFill>
                  <a:prstClr val="white"/>
                </a:solidFill>
              </a:rPr>
              <a:t>Strategic Planning</a:t>
            </a:r>
            <a:endParaRPr lang="en-US" sz="1067" dirty="0">
              <a:solidFill>
                <a:prstClr val="white"/>
              </a:solidFill>
              <a:cs typeface="Helvetica"/>
            </a:endParaRPr>
          </a:p>
          <a:p>
            <a:pPr marL="340986" lvl="1" indent="-107948">
              <a:buFont typeface="Wingdings" pitchFamily="2" charset="2"/>
              <a:buChar char="ü"/>
              <a:defRPr/>
            </a:pPr>
            <a:r>
              <a:rPr lang="en-US" sz="1067" dirty="0">
                <a:solidFill>
                  <a:prstClr val="white"/>
                </a:solidFill>
              </a:rPr>
              <a:t>RWB Local Strategic Plan Approval</a:t>
            </a:r>
            <a:endParaRPr lang="en-US" sz="1067" dirty="0">
              <a:solidFill>
                <a:prstClr val="white"/>
              </a:solidFill>
              <a:cs typeface="Helvetica"/>
            </a:endParaRPr>
          </a:p>
          <a:p>
            <a:pPr marL="171446" lvl="0" indent="-171446">
              <a:buFont typeface="Arial" panose="020B0604020202020204" pitchFamily="34" charset="0"/>
              <a:buChar char="•"/>
              <a:defRPr/>
            </a:pPr>
            <a:r>
              <a:rPr lang="en-US" sz="1067" dirty="0">
                <a:solidFill>
                  <a:prstClr val="white"/>
                </a:solidFill>
              </a:rPr>
              <a:t>Policy Development</a:t>
            </a:r>
          </a:p>
          <a:p>
            <a:pPr marL="171446" lvl="0" indent="-171446">
              <a:buFont typeface="Arial" panose="020B0604020202020204" pitchFamily="34" charset="0"/>
              <a:buChar char="•"/>
              <a:defRPr/>
            </a:pPr>
            <a:r>
              <a:rPr lang="en-US" sz="1067" dirty="0">
                <a:solidFill>
                  <a:prstClr val="white"/>
                </a:solidFill>
              </a:rPr>
              <a:t>Funding Allocations</a:t>
            </a:r>
          </a:p>
          <a:p>
            <a:pPr marL="171446" lvl="0" indent="-171446">
              <a:buFont typeface="Arial" panose="020B0604020202020204" pitchFamily="34" charset="0"/>
              <a:buChar char="•"/>
              <a:defRPr/>
            </a:pPr>
            <a:r>
              <a:rPr lang="en-US" sz="1067" dirty="0">
                <a:solidFill>
                  <a:prstClr val="white"/>
                </a:solidFill>
              </a:rPr>
              <a:t>Chartering Regional Boards</a:t>
            </a:r>
          </a:p>
          <a:p>
            <a:pPr algn="ctr" defTabSz="914377">
              <a:spcBef>
                <a:spcPct val="20000"/>
              </a:spcBef>
              <a:defRPr/>
            </a:pPr>
            <a:endParaRPr lang="en-US" sz="1000" dirty="0">
              <a:solidFill>
                <a:schemeClr val="bg1"/>
              </a:solidFill>
            </a:endParaRPr>
          </a:p>
        </p:txBody>
      </p:sp>
      <p:sp>
        <p:nvSpPr>
          <p:cNvPr id="9" name="Flowchart: Off-page Connector 8">
            <a:extLst>
              <a:ext uri="{FF2B5EF4-FFF2-40B4-BE49-F238E27FC236}">
                <a16:creationId xmlns:a16="http://schemas.microsoft.com/office/drawing/2014/main" id="{0375F8C7-65CB-4B29-A6EC-56892045DB1E}"/>
              </a:ext>
            </a:extLst>
          </p:cNvPr>
          <p:cNvSpPr/>
          <p:nvPr userDrawn="1"/>
        </p:nvSpPr>
        <p:spPr>
          <a:xfrm>
            <a:off x="512448" y="1294259"/>
            <a:ext cx="2426755" cy="915541"/>
          </a:xfrm>
          <a:prstGeom prst="flowChartOffpageConnector">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latin typeface="FontAwesome" pitchFamily="2" charset="0"/>
            </a:endParaRPr>
          </a:p>
        </p:txBody>
      </p:sp>
      <p:sp>
        <p:nvSpPr>
          <p:cNvPr id="10" name="Down Arrow 26">
            <a:extLst>
              <a:ext uri="{FF2B5EF4-FFF2-40B4-BE49-F238E27FC236}">
                <a16:creationId xmlns:a16="http://schemas.microsoft.com/office/drawing/2014/main" id="{09536823-FABF-4F6F-919A-8DE3A7A211DA}"/>
              </a:ext>
            </a:extLst>
          </p:cNvPr>
          <p:cNvSpPr/>
          <p:nvPr userDrawn="1"/>
        </p:nvSpPr>
        <p:spPr>
          <a:xfrm>
            <a:off x="3178402" y="1406145"/>
            <a:ext cx="2781889" cy="4745196"/>
          </a:xfrm>
          <a:prstGeom prst="downArrow">
            <a:avLst>
              <a:gd name="adj1" fmla="val 100000"/>
              <a:gd name="adj2" fmla="val 34695"/>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a:extLst>
              <a:ext uri="{FF2B5EF4-FFF2-40B4-BE49-F238E27FC236}">
                <a16:creationId xmlns:a16="http://schemas.microsoft.com/office/drawing/2014/main" id="{ADE0F80F-20B7-472D-8FEE-8098D5FE7625}"/>
              </a:ext>
            </a:extLst>
          </p:cNvPr>
          <p:cNvSpPr txBox="1"/>
          <p:nvPr userDrawn="1"/>
        </p:nvSpPr>
        <p:spPr>
          <a:xfrm>
            <a:off x="3306466" y="2413001"/>
            <a:ext cx="2507167" cy="2493568"/>
          </a:xfrm>
          <a:prstGeom prst="rect">
            <a:avLst/>
          </a:prstGeom>
          <a:noFill/>
        </p:spPr>
        <p:txBody>
          <a:bodyPr wrap="square" rtlCol="0">
            <a:spAutoFit/>
          </a:bodyPr>
          <a:lstStyle/>
          <a:p>
            <a:pPr algn="ctr" defTabSz="914377">
              <a:spcBef>
                <a:spcPct val="20000"/>
              </a:spcBef>
              <a:defRPr/>
            </a:pPr>
            <a:r>
              <a:rPr lang="en-US" sz="1333" i="0" dirty="0">
                <a:solidFill>
                  <a:prstClr val="white"/>
                </a:solidFill>
                <a:latin typeface="Proxima Nova Medium" panose="02000506030000020004" pitchFamily="50" charset="0"/>
              </a:rPr>
              <a:t>State Administrative and </a:t>
            </a:r>
          </a:p>
          <a:p>
            <a:pPr lvl="0" algn="ctr">
              <a:defRPr/>
            </a:pPr>
            <a:r>
              <a:rPr lang="en-US" sz="1333" i="0" dirty="0">
                <a:solidFill>
                  <a:prstClr val="white"/>
                </a:solidFill>
                <a:latin typeface="Proxima Nova Medium" panose="02000506030000020004" pitchFamily="50" charset="0"/>
              </a:rPr>
              <a:t>Fiscal Agency</a:t>
            </a:r>
          </a:p>
          <a:p>
            <a:pPr lvl="0" algn="ctr">
              <a:defRPr/>
            </a:pPr>
            <a:endParaRPr lang="en-US" sz="1067" i="1" dirty="0">
              <a:solidFill>
                <a:prstClr val="white"/>
              </a:solidFill>
              <a:latin typeface="Helvetica"/>
            </a:endParaRPr>
          </a:p>
          <a:p>
            <a:pPr marL="171446" lvl="0" indent="-171446">
              <a:buFont typeface="Arial" panose="020B0604020202020204" pitchFamily="34" charset="0"/>
              <a:buChar char="•"/>
              <a:defRPr/>
            </a:pPr>
            <a:r>
              <a:rPr lang="en-US" sz="1067" dirty="0">
                <a:solidFill>
                  <a:prstClr val="white"/>
                </a:solidFill>
                <a:latin typeface="Helvetica"/>
              </a:rPr>
              <a:t>Program Administration and Guidance</a:t>
            </a:r>
          </a:p>
          <a:p>
            <a:pPr marL="171446" lvl="0" indent="-171446">
              <a:buFont typeface="Arial" panose="020B0604020202020204" pitchFamily="34" charset="0"/>
              <a:buChar char="•"/>
              <a:defRPr/>
            </a:pPr>
            <a:r>
              <a:rPr lang="en-US" sz="1067" dirty="0">
                <a:solidFill>
                  <a:prstClr val="white"/>
                </a:solidFill>
                <a:latin typeface="Helvetica"/>
              </a:rPr>
              <a:t>Program Compliance and Financial Monitoring</a:t>
            </a:r>
          </a:p>
          <a:p>
            <a:pPr marL="171446" lvl="0" indent="-171446">
              <a:buFont typeface="Arial" panose="020B0604020202020204" pitchFamily="34" charset="0"/>
              <a:buChar char="•"/>
              <a:defRPr/>
            </a:pPr>
            <a:r>
              <a:rPr lang="en-US" sz="1067" dirty="0">
                <a:solidFill>
                  <a:prstClr val="white"/>
                </a:solidFill>
                <a:latin typeface="Helvetica"/>
              </a:rPr>
              <a:t>Federal Program Performance and Financial Reporting</a:t>
            </a:r>
          </a:p>
          <a:p>
            <a:pPr marL="171446" lvl="0" indent="-171446">
              <a:buFont typeface="Arial" panose="020B0604020202020204" pitchFamily="34" charset="0"/>
              <a:buChar char="•"/>
              <a:defRPr/>
            </a:pPr>
            <a:r>
              <a:rPr lang="en-US" sz="1067" dirty="0">
                <a:solidFill>
                  <a:prstClr val="white"/>
                </a:solidFill>
                <a:latin typeface="Helvetica"/>
              </a:rPr>
              <a:t>Technical Assistance and Support</a:t>
            </a:r>
          </a:p>
          <a:p>
            <a:pPr marL="171446" lvl="0" indent="-171446">
              <a:buFont typeface="Arial" panose="020B0604020202020204" pitchFamily="34" charset="0"/>
              <a:buChar char="•"/>
              <a:defRPr/>
            </a:pPr>
            <a:r>
              <a:rPr lang="en-US" sz="1067" dirty="0">
                <a:solidFill>
                  <a:prstClr val="white"/>
                </a:solidFill>
                <a:latin typeface="Helvetica"/>
              </a:rPr>
              <a:t>Workforce Staff Training and Development</a:t>
            </a:r>
          </a:p>
          <a:p>
            <a:pPr marL="171446" lvl="0" indent="-171446">
              <a:buFont typeface="Arial" panose="020B0604020202020204" pitchFamily="34" charset="0"/>
              <a:buChar char="•"/>
              <a:defRPr/>
            </a:pPr>
            <a:r>
              <a:rPr lang="en-US" sz="1067" dirty="0">
                <a:solidFill>
                  <a:prstClr val="white"/>
                </a:solidFill>
                <a:latin typeface="Helvetica"/>
              </a:rPr>
              <a:t>Labor Market Information </a:t>
            </a:r>
          </a:p>
          <a:p>
            <a:pPr algn="ctr" defTabSz="914377">
              <a:spcBef>
                <a:spcPct val="20000"/>
              </a:spcBef>
              <a:defRPr/>
            </a:pPr>
            <a:endParaRPr lang="en-US" sz="1000" b="1" dirty="0">
              <a:solidFill>
                <a:schemeClr val="bg1"/>
              </a:solidFill>
            </a:endParaRPr>
          </a:p>
        </p:txBody>
      </p:sp>
      <p:sp>
        <p:nvSpPr>
          <p:cNvPr id="12" name="Flowchart: Off-page Connector 11">
            <a:extLst>
              <a:ext uri="{FF2B5EF4-FFF2-40B4-BE49-F238E27FC236}">
                <a16:creationId xmlns:a16="http://schemas.microsoft.com/office/drawing/2014/main" id="{F8C5DA08-1EDA-4738-A294-97C7DCFE25C1}"/>
              </a:ext>
            </a:extLst>
          </p:cNvPr>
          <p:cNvSpPr/>
          <p:nvPr userDrawn="1"/>
        </p:nvSpPr>
        <p:spPr>
          <a:xfrm>
            <a:off x="3349444" y="1296421"/>
            <a:ext cx="2426755" cy="913380"/>
          </a:xfrm>
          <a:prstGeom prst="flowChartOffpageConnector">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14" name="TextBox 13">
            <a:extLst>
              <a:ext uri="{FF2B5EF4-FFF2-40B4-BE49-F238E27FC236}">
                <a16:creationId xmlns:a16="http://schemas.microsoft.com/office/drawing/2014/main" id="{0F1E8613-8863-412B-84E3-7AAE102CFBBD}"/>
              </a:ext>
            </a:extLst>
          </p:cNvPr>
          <p:cNvSpPr txBox="1"/>
          <p:nvPr userDrawn="1"/>
        </p:nvSpPr>
        <p:spPr>
          <a:xfrm>
            <a:off x="6318107" y="1332992"/>
            <a:ext cx="2249424" cy="523220"/>
          </a:xfrm>
          <a:prstGeom prst="rect">
            <a:avLst/>
          </a:prstGeom>
          <a:noFill/>
        </p:spPr>
        <p:txBody>
          <a:bodyPr wrap="square" rtlCol="0">
            <a:spAutoFit/>
          </a:bodyPr>
          <a:lstStyle/>
          <a:p>
            <a:pPr lvl="0" algn="ctr">
              <a:defRPr/>
            </a:pPr>
            <a:r>
              <a:rPr lang="en-US" sz="1400" dirty="0">
                <a:solidFill>
                  <a:schemeClr val="bg1"/>
                </a:solidFill>
                <a:latin typeface="Proxima Nova Semibold" panose="02000506030000020004" pitchFamily="50" charset="0"/>
              </a:rPr>
              <a:t>Local Workforce </a:t>
            </a:r>
          </a:p>
          <a:p>
            <a:pPr lvl="0" algn="ctr">
              <a:defRPr/>
            </a:pPr>
            <a:r>
              <a:rPr lang="en-US" sz="1400" dirty="0">
                <a:solidFill>
                  <a:schemeClr val="bg1"/>
                </a:solidFill>
                <a:latin typeface="Proxima Nova Semibold" panose="02000506030000020004" pitchFamily="50" charset="0"/>
              </a:rPr>
              <a:t>Development Boards</a:t>
            </a:r>
            <a:endParaRPr lang="en-US" sz="1400" dirty="0">
              <a:latin typeface="Proxima Nova Semibold" panose="02000506030000020004" pitchFamily="50" charset="0"/>
            </a:endParaRPr>
          </a:p>
        </p:txBody>
      </p:sp>
      <p:sp>
        <p:nvSpPr>
          <p:cNvPr id="15" name="TextBox 14">
            <a:extLst>
              <a:ext uri="{FF2B5EF4-FFF2-40B4-BE49-F238E27FC236}">
                <a16:creationId xmlns:a16="http://schemas.microsoft.com/office/drawing/2014/main" id="{08BF8A73-BC1D-4AF0-9777-4B22FB620ADC}"/>
              </a:ext>
            </a:extLst>
          </p:cNvPr>
          <p:cNvSpPr txBox="1"/>
          <p:nvPr userDrawn="1"/>
        </p:nvSpPr>
        <p:spPr>
          <a:xfrm>
            <a:off x="3474716" y="1316766"/>
            <a:ext cx="2249424" cy="523220"/>
          </a:xfrm>
          <a:prstGeom prst="rect">
            <a:avLst/>
          </a:prstGeom>
          <a:noFill/>
        </p:spPr>
        <p:txBody>
          <a:bodyPr wrap="square" rtlCol="0">
            <a:spAutoFit/>
          </a:bodyPr>
          <a:lstStyle/>
          <a:p>
            <a:pPr lvl="0" algn="ctr">
              <a:defRPr/>
            </a:pPr>
            <a:r>
              <a:rPr lang="en-US" sz="1400" dirty="0">
                <a:solidFill>
                  <a:schemeClr val="bg1"/>
                </a:solidFill>
                <a:latin typeface="Proxima Nova Semibold" panose="02000506030000020004" pitchFamily="50" charset="0"/>
              </a:rPr>
              <a:t>Department of Economic Opportunity</a:t>
            </a:r>
          </a:p>
        </p:txBody>
      </p:sp>
      <p:sp>
        <p:nvSpPr>
          <p:cNvPr id="16" name="TextBox 15">
            <a:extLst>
              <a:ext uri="{FF2B5EF4-FFF2-40B4-BE49-F238E27FC236}">
                <a16:creationId xmlns:a16="http://schemas.microsoft.com/office/drawing/2014/main" id="{D1BCD835-9CA2-4D1C-996F-79CB04EB6A2C}"/>
              </a:ext>
            </a:extLst>
          </p:cNvPr>
          <p:cNvSpPr txBox="1"/>
          <p:nvPr userDrawn="1"/>
        </p:nvSpPr>
        <p:spPr>
          <a:xfrm>
            <a:off x="604305" y="1440713"/>
            <a:ext cx="2249424" cy="307777"/>
          </a:xfrm>
          <a:prstGeom prst="rect">
            <a:avLst/>
          </a:prstGeom>
          <a:noFill/>
        </p:spPr>
        <p:txBody>
          <a:bodyPr wrap="square" rtlCol="0">
            <a:spAutoFit/>
          </a:bodyPr>
          <a:lstStyle/>
          <a:p>
            <a:pPr lvl="0" algn="ctr">
              <a:defRPr/>
            </a:pPr>
            <a:r>
              <a:rPr lang="en-US" sz="1400" dirty="0">
                <a:solidFill>
                  <a:schemeClr val="bg1"/>
                </a:solidFill>
                <a:latin typeface="Proxima Nova Semibold" panose="02000506030000020004" pitchFamily="50" charset="0"/>
              </a:rPr>
              <a:t>CareerSource Florida</a:t>
            </a:r>
          </a:p>
        </p:txBody>
      </p:sp>
      <p:sp>
        <p:nvSpPr>
          <p:cNvPr id="17" name="Title 6">
            <a:extLst>
              <a:ext uri="{FF2B5EF4-FFF2-40B4-BE49-F238E27FC236}">
                <a16:creationId xmlns:a16="http://schemas.microsoft.com/office/drawing/2014/main" id="{7FC7FF0D-3F2A-454C-A4ED-28D59CD8971E}"/>
              </a:ext>
            </a:extLst>
          </p:cNvPr>
          <p:cNvSpPr txBox="1">
            <a:spLocks/>
          </p:cNvSpPr>
          <p:nvPr userDrawn="1"/>
        </p:nvSpPr>
        <p:spPr>
          <a:xfrm>
            <a:off x="304801" y="203200"/>
            <a:ext cx="8534400" cy="47136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State and Local Partners</a:t>
            </a:r>
          </a:p>
        </p:txBody>
      </p:sp>
    </p:spTree>
    <p:extLst>
      <p:ext uri="{BB962C8B-B14F-4D97-AF65-F5344CB8AC3E}">
        <p14:creationId xmlns:p14="http://schemas.microsoft.com/office/powerpoint/2010/main" val="397313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ard Roles">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45401B5-C6B5-4FFE-868A-D11292BA39A2}"/>
              </a:ext>
            </a:extLst>
          </p:cNvPr>
          <p:cNvSpPr txBox="1">
            <a:spLocks/>
          </p:cNvSpPr>
          <p:nvPr userDrawn="1"/>
        </p:nvSpPr>
        <p:spPr>
          <a:xfrm>
            <a:off x="812801" y="188696"/>
            <a:ext cx="8080945" cy="47136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Roles and Responsibilities</a:t>
            </a:r>
          </a:p>
        </p:txBody>
      </p:sp>
      <p:pic>
        <p:nvPicPr>
          <p:cNvPr id="2" name="Picture 1">
            <a:extLst>
              <a:ext uri="{FF2B5EF4-FFF2-40B4-BE49-F238E27FC236}">
                <a16:creationId xmlns:a16="http://schemas.microsoft.com/office/drawing/2014/main" id="{540BBD91-8CA2-439B-870B-BEB15C3892C5}"/>
              </a:ext>
            </a:extLst>
          </p:cNvPr>
          <p:cNvPicPr>
            <a:picLocks noChangeAspect="1"/>
          </p:cNvPicPr>
          <p:nvPr userDrawn="1"/>
        </p:nvPicPr>
        <p:blipFill>
          <a:blip r:embed="rId2"/>
          <a:stretch>
            <a:fillRect/>
          </a:stretch>
        </p:blipFill>
        <p:spPr>
          <a:xfrm>
            <a:off x="406400" y="1592938"/>
            <a:ext cx="8331200" cy="4071263"/>
          </a:xfrm>
          <a:prstGeom prst="rect">
            <a:avLst/>
          </a:prstGeom>
        </p:spPr>
      </p:pic>
      <p:sp>
        <p:nvSpPr>
          <p:cNvPr id="4" name="Oval 3">
            <a:extLst>
              <a:ext uri="{FF2B5EF4-FFF2-40B4-BE49-F238E27FC236}">
                <a16:creationId xmlns:a16="http://schemas.microsoft.com/office/drawing/2014/main" id="{4BC4F43C-EEA5-4FE8-BF7F-C6CC9F895F15}"/>
              </a:ext>
            </a:extLst>
          </p:cNvPr>
          <p:cNvSpPr/>
          <p:nvPr userDrawn="1"/>
        </p:nvSpPr>
        <p:spPr>
          <a:xfrm>
            <a:off x="3905693" y="3015427"/>
            <a:ext cx="1332612" cy="1323239"/>
          </a:xfrm>
          <a:prstGeom prst="ellipse">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78221D6B-D612-4337-BA85-33F591A4847E}"/>
              </a:ext>
            </a:extLst>
          </p:cNvPr>
          <p:cNvSpPr txBox="1"/>
          <p:nvPr userDrawn="1"/>
        </p:nvSpPr>
        <p:spPr>
          <a:xfrm>
            <a:off x="3914159" y="3320137"/>
            <a:ext cx="1294499" cy="707694"/>
          </a:xfrm>
          <a:prstGeom prst="rect">
            <a:avLst/>
          </a:prstGeom>
          <a:noFill/>
        </p:spPr>
        <p:txBody>
          <a:bodyPr wrap="square" rtlCol="0">
            <a:spAutoFit/>
          </a:bodyPr>
          <a:lstStyle/>
          <a:p>
            <a:pPr algn="ctr"/>
            <a:r>
              <a:rPr lang="en-US" sz="1333" dirty="0">
                <a:solidFill>
                  <a:schemeClr val="accent4"/>
                </a:solidFill>
              </a:rPr>
              <a:t>CareerSource </a:t>
            </a:r>
          </a:p>
          <a:p>
            <a:pPr algn="ctr"/>
            <a:r>
              <a:rPr lang="en-US" sz="1333" dirty="0">
                <a:solidFill>
                  <a:schemeClr val="accent4"/>
                </a:solidFill>
              </a:rPr>
              <a:t>Florida</a:t>
            </a:r>
          </a:p>
          <a:p>
            <a:pPr algn="ctr"/>
            <a:r>
              <a:rPr lang="en-US" sz="1333" dirty="0">
                <a:solidFill>
                  <a:schemeClr val="accent4"/>
                </a:solidFill>
              </a:rPr>
              <a:t>Team</a:t>
            </a:r>
          </a:p>
        </p:txBody>
      </p:sp>
    </p:spTree>
    <p:extLst>
      <p:ext uri="{BB962C8B-B14F-4D97-AF65-F5344CB8AC3E}">
        <p14:creationId xmlns:p14="http://schemas.microsoft.com/office/powerpoint/2010/main" val="945887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idx="1"/>
          </p:nvPr>
        </p:nvSpPr>
        <p:spPr>
          <a:xfrm>
            <a:off x="457200" y="2044700"/>
            <a:ext cx="8229600" cy="3721100"/>
          </a:xfrm>
        </p:spPr>
        <p:txBody>
          <a:bodyPr>
            <a:normAutofit/>
          </a:bodyPr>
          <a:lstStyle>
            <a:lvl1pPr>
              <a:lnSpc>
                <a:spcPct val="95000"/>
              </a:lnSpc>
              <a:spcBef>
                <a:spcPts val="1800"/>
              </a:spcBef>
              <a:defRPr sz="2400"/>
            </a:lvl1pPr>
            <a:lvl2pPr>
              <a:lnSpc>
                <a:spcPct val="95000"/>
              </a:lnSpc>
              <a:spcBef>
                <a:spcPts val="800"/>
              </a:spcBef>
              <a:defRPr sz="22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Rectangle 3"/>
          <p:cNvSpPr/>
          <p:nvPr userDrawn="1"/>
        </p:nvSpPr>
        <p:spPr>
          <a:xfrm>
            <a:off x="0" y="1543050"/>
            <a:ext cx="9144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p:cNvSpPr>
            <a:spLocks noGrp="1"/>
          </p:cNvSpPr>
          <p:nvPr>
            <p:ph sz="half" idx="10" hasCustomPrompt="1"/>
          </p:nvPr>
        </p:nvSpPr>
        <p:spPr>
          <a:xfrm>
            <a:off x="457200" y="1568451"/>
            <a:ext cx="8229600" cy="412749"/>
          </a:xfrm>
          <a:effectLst/>
        </p:spPr>
        <p:txBody>
          <a:bodyPr/>
          <a:lstStyle>
            <a:lvl1pPr marL="0" indent="0">
              <a:buNone/>
              <a:defRPr sz="2400" b="1" baseline="0">
                <a:solidFill>
                  <a:schemeClr val="bg1"/>
                </a:solidFill>
                <a:effectLst>
                  <a:outerShdw blurRad="50800" dist="38100" dir="8100000" algn="tr" rotWithShape="0">
                    <a:prstClr val="black">
                      <a:alpha val="40000"/>
                    </a:prstClr>
                  </a:outerShdw>
                </a:effectLst>
              </a:defRPr>
            </a:lvl1pPr>
            <a:lvl2pPr marL="457200" indent="0">
              <a:buNone/>
              <a:defRPr sz="22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Slide Subtitle Goes Here</a:t>
            </a:r>
          </a:p>
        </p:txBody>
      </p:sp>
      <p:sp>
        <p:nvSpPr>
          <p:cNvPr id="6" name="Slide Number Placeholder 5">
            <a:extLst>
              <a:ext uri="{FF2B5EF4-FFF2-40B4-BE49-F238E27FC236}">
                <a16:creationId xmlns:a16="http://schemas.microsoft.com/office/drawing/2014/main" id="{B564ADF9-6A56-491C-A462-727789B8D4B2}"/>
              </a:ext>
            </a:extLst>
          </p:cNvPr>
          <p:cNvSpPr>
            <a:spLocks noGrp="1"/>
          </p:cNvSpPr>
          <p:nvPr>
            <p:ph type="sldNum" sz="quarter" idx="11"/>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19169992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or Strategies">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45401B5-C6B5-4FFE-868A-D11292BA39A2}"/>
              </a:ext>
            </a:extLst>
          </p:cNvPr>
          <p:cNvSpPr txBox="1">
            <a:spLocks/>
          </p:cNvSpPr>
          <p:nvPr userDrawn="1"/>
        </p:nvSpPr>
        <p:spPr>
          <a:xfrm>
            <a:off x="812801" y="194119"/>
            <a:ext cx="8055545" cy="47136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Sector Strategies</a:t>
            </a:r>
          </a:p>
        </p:txBody>
      </p:sp>
      <p:pic>
        <p:nvPicPr>
          <p:cNvPr id="2" name="Picture 1">
            <a:extLst>
              <a:ext uri="{FF2B5EF4-FFF2-40B4-BE49-F238E27FC236}">
                <a16:creationId xmlns:a16="http://schemas.microsoft.com/office/drawing/2014/main" id="{CC633686-3854-4ED8-8BA3-88C2694DEA93}"/>
              </a:ext>
            </a:extLst>
          </p:cNvPr>
          <p:cNvPicPr>
            <a:picLocks noChangeAspect="1"/>
          </p:cNvPicPr>
          <p:nvPr userDrawn="1"/>
        </p:nvPicPr>
        <p:blipFill>
          <a:blip r:embed="rId2"/>
          <a:stretch>
            <a:fillRect/>
          </a:stretch>
        </p:blipFill>
        <p:spPr>
          <a:xfrm>
            <a:off x="1970386" y="1701800"/>
            <a:ext cx="5203229" cy="4233136"/>
          </a:xfrm>
          <a:prstGeom prst="rect">
            <a:avLst/>
          </a:prstGeom>
        </p:spPr>
      </p:pic>
      <p:pic>
        <p:nvPicPr>
          <p:cNvPr id="12" name="Picture 11">
            <a:extLst>
              <a:ext uri="{FF2B5EF4-FFF2-40B4-BE49-F238E27FC236}">
                <a16:creationId xmlns:a16="http://schemas.microsoft.com/office/drawing/2014/main" id="{A55F14A1-7EFB-4214-9B50-B93E862EEA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4317" y="1600200"/>
            <a:ext cx="1808483" cy="1808483"/>
          </a:xfrm>
          <a:prstGeom prst="rect">
            <a:avLst/>
          </a:prstGeom>
        </p:spPr>
      </p:pic>
      <p:pic>
        <p:nvPicPr>
          <p:cNvPr id="14" name="Picture 13">
            <a:extLst>
              <a:ext uri="{FF2B5EF4-FFF2-40B4-BE49-F238E27FC236}">
                <a16:creationId xmlns:a16="http://schemas.microsoft.com/office/drawing/2014/main" id="{F476F928-4D89-4614-B934-DD7BB0C4F4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9517" y="787400"/>
            <a:ext cx="1808483" cy="1808483"/>
          </a:xfrm>
          <a:prstGeom prst="rect">
            <a:avLst/>
          </a:prstGeom>
        </p:spPr>
      </p:pic>
      <p:pic>
        <p:nvPicPr>
          <p:cNvPr id="15" name="Picture 14">
            <a:extLst>
              <a:ext uri="{FF2B5EF4-FFF2-40B4-BE49-F238E27FC236}">
                <a16:creationId xmlns:a16="http://schemas.microsoft.com/office/drawing/2014/main" id="{46E68FB2-3084-45F7-88A0-2F648C20D6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94400" y="1600200"/>
            <a:ext cx="1808483" cy="1808483"/>
          </a:xfrm>
          <a:prstGeom prst="rect">
            <a:avLst/>
          </a:prstGeom>
        </p:spPr>
      </p:pic>
      <p:pic>
        <p:nvPicPr>
          <p:cNvPr id="16" name="Picture 15">
            <a:extLst>
              <a:ext uri="{FF2B5EF4-FFF2-40B4-BE49-F238E27FC236}">
                <a16:creationId xmlns:a16="http://schemas.microsoft.com/office/drawing/2014/main" id="{276922F2-3563-45BD-A9E2-DF4EF02996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22400" y="3937000"/>
            <a:ext cx="1808483" cy="1808483"/>
          </a:xfrm>
          <a:prstGeom prst="rect">
            <a:avLst/>
          </a:prstGeom>
        </p:spPr>
      </p:pic>
      <p:pic>
        <p:nvPicPr>
          <p:cNvPr id="18" name="Picture 17">
            <a:extLst>
              <a:ext uri="{FF2B5EF4-FFF2-40B4-BE49-F238E27FC236}">
                <a16:creationId xmlns:a16="http://schemas.microsoft.com/office/drawing/2014/main" id="{35408182-A61C-4628-BFDF-EEB70C543DD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59199" y="4871717"/>
            <a:ext cx="1808484" cy="1808484"/>
          </a:xfrm>
          <a:prstGeom prst="rect">
            <a:avLst/>
          </a:prstGeom>
        </p:spPr>
      </p:pic>
      <p:pic>
        <p:nvPicPr>
          <p:cNvPr id="19" name="Picture 18">
            <a:extLst>
              <a:ext uri="{FF2B5EF4-FFF2-40B4-BE49-F238E27FC236}">
                <a16:creationId xmlns:a16="http://schemas.microsoft.com/office/drawing/2014/main" id="{798C95BD-4F1D-495D-9D31-CCD0C4F7284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0" y="3835400"/>
            <a:ext cx="1808483" cy="1808483"/>
          </a:xfrm>
          <a:prstGeom prst="rect">
            <a:avLst/>
          </a:prstGeom>
        </p:spPr>
      </p:pic>
    </p:spTree>
    <p:extLst>
      <p:ext uri="{BB962C8B-B14F-4D97-AF65-F5344CB8AC3E}">
        <p14:creationId xmlns:p14="http://schemas.microsoft.com/office/powerpoint/2010/main" val="3163725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WDB Map">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61BA34A1-DB7B-43E7-81A9-496971596164}"/>
              </a:ext>
            </a:extLst>
          </p:cNvPr>
          <p:cNvSpPr txBox="1">
            <a:spLocks/>
          </p:cNvSpPr>
          <p:nvPr userDrawn="1"/>
        </p:nvSpPr>
        <p:spPr>
          <a:xfrm>
            <a:off x="812801" y="193146"/>
            <a:ext cx="8080945" cy="47136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chemeClr val="tx1">
                    <a:lumMod val="50000"/>
                    <a:lumOff val="50000"/>
                  </a:schemeClr>
                </a:solidFill>
              </a:rPr>
              <a:t>       </a:t>
            </a:r>
            <a:r>
              <a:rPr lang="en-US" sz="2667" b="1" dirty="0">
                <a:solidFill>
                  <a:srgbClr val="6A737B"/>
                </a:solidFill>
              </a:rPr>
              <a:t>Business Territories</a:t>
            </a:r>
          </a:p>
        </p:txBody>
      </p:sp>
      <p:pic>
        <p:nvPicPr>
          <p:cNvPr id="17" name="Picture 16">
            <a:extLst>
              <a:ext uri="{FF2B5EF4-FFF2-40B4-BE49-F238E27FC236}">
                <a16:creationId xmlns:a16="http://schemas.microsoft.com/office/drawing/2014/main" id="{34D38FCD-1AD9-41E2-98A3-125524F6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6800" y="1633199"/>
            <a:ext cx="7315200" cy="4452813"/>
          </a:xfrm>
          <a:prstGeom prst="rect">
            <a:avLst/>
          </a:prstGeom>
        </p:spPr>
      </p:pic>
      <p:sp>
        <p:nvSpPr>
          <p:cNvPr id="18" name="Rectangle: Rounded Corners 17">
            <a:extLst>
              <a:ext uri="{FF2B5EF4-FFF2-40B4-BE49-F238E27FC236}">
                <a16:creationId xmlns:a16="http://schemas.microsoft.com/office/drawing/2014/main" id="{CCBF9871-0080-4E68-9B21-2F43EA1F77F5}"/>
              </a:ext>
            </a:extLst>
          </p:cNvPr>
          <p:cNvSpPr/>
          <p:nvPr userDrawn="1"/>
        </p:nvSpPr>
        <p:spPr>
          <a:xfrm>
            <a:off x="406400" y="1706332"/>
            <a:ext cx="2754405" cy="812472"/>
          </a:xfrm>
          <a:prstGeom prst="roundRect">
            <a:avLst>
              <a:gd name="adj" fmla="val 50000"/>
            </a:avLst>
          </a:prstGeom>
          <a:solidFill>
            <a:srgbClr val="FAA634"/>
          </a:solidFill>
          <a:ln>
            <a:solidFill>
              <a:srgbClr val="FAA63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dirty="0"/>
          </a:p>
        </p:txBody>
      </p:sp>
      <p:sp>
        <p:nvSpPr>
          <p:cNvPr id="19" name="Rectangle: Rounded Corners 18">
            <a:extLst>
              <a:ext uri="{FF2B5EF4-FFF2-40B4-BE49-F238E27FC236}">
                <a16:creationId xmlns:a16="http://schemas.microsoft.com/office/drawing/2014/main" id="{DA451404-59A6-418D-8F3C-BFA22EA3C5EF}"/>
              </a:ext>
            </a:extLst>
          </p:cNvPr>
          <p:cNvSpPr/>
          <p:nvPr userDrawn="1"/>
        </p:nvSpPr>
        <p:spPr>
          <a:xfrm>
            <a:off x="406399" y="2870373"/>
            <a:ext cx="2754407" cy="812472"/>
          </a:xfrm>
          <a:prstGeom prst="roundRect">
            <a:avLst>
              <a:gd name="adj" fmla="val 50000"/>
            </a:avLst>
          </a:prstGeom>
          <a:solidFill>
            <a:srgbClr val="16A0DB"/>
          </a:solidFill>
          <a:ln>
            <a:solidFill>
              <a:srgbClr val="16A0D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dirty="0"/>
          </a:p>
        </p:txBody>
      </p:sp>
      <p:sp>
        <p:nvSpPr>
          <p:cNvPr id="20" name="Rectangle: Rounded Corners 19">
            <a:extLst>
              <a:ext uri="{FF2B5EF4-FFF2-40B4-BE49-F238E27FC236}">
                <a16:creationId xmlns:a16="http://schemas.microsoft.com/office/drawing/2014/main" id="{A3BF518D-7958-4082-B8CE-D6A9C983CC15}"/>
              </a:ext>
            </a:extLst>
          </p:cNvPr>
          <p:cNvSpPr/>
          <p:nvPr userDrawn="1"/>
        </p:nvSpPr>
        <p:spPr>
          <a:xfrm>
            <a:off x="406401" y="4106465"/>
            <a:ext cx="2754407" cy="812473"/>
          </a:xfrm>
          <a:prstGeom prst="roundRect">
            <a:avLst>
              <a:gd name="adj" fmla="val 50000"/>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dirty="0"/>
          </a:p>
        </p:txBody>
      </p:sp>
      <p:sp>
        <p:nvSpPr>
          <p:cNvPr id="21" name="Rectangle: Rounded Corners 20">
            <a:extLst>
              <a:ext uri="{FF2B5EF4-FFF2-40B4-BE49-F238E27FC236}">
                <a16:creationId xmlns:a16="http://schemas.microsoft.com/office/drawing/2014/main" id="{63AA9F19-471E-40ED-A203-F8507F3D60B1}"/>
              </a:ext>
            </a:extLst>
          </p:cNvPr>
          <p:cNvSpPr/>
          <p:nvPr userDrawn="1"/>
        </p:nvSpPr>
        <p:spPr>
          <a:xfrm>
            <a:off x="406401" y="5343639"/>
            <a:ext cx="2754407" cy="812472"/>
          </a:xfrm>
          <a:prstGeom prst="roundRect">
            <a:avLst>
              <a:gd name="adj" fmla="val 50000"/>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dirty="0"/>
          </a:p>
        </p:txBody>
      </p:sp>
      <p:sp>
        <p:nvSpPr>
          <p:cNvPr id="22" name="TextBox 21">
            <a:extLst>
              <a:ext uri="{FF2B5EF4-FFF2-40B4-BE49-F238E27FC236}">
                <a16:creationId xmlns:a16="http://schemas.microsoft.com/office/drawing/2014/main" id="{EC753986-CA5D-4B69-85BE-F1A7DBEC2923}"/>
              </a:ext>
            </a:extLst>
          </p:cNvPr>
          <p:cNvSpPr txBox="1"/>
          <p:nvPr userDrawn="1"/>
        </p:nvSpPr>
        <p:spPr>
          <a:xfrm>
            <a:off x="1186797" y="1748045"/>
            <a:ext cx="2133880" cy="66697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1867" b="1" dirty="0">
                <a:solidFill>
                  <a:schemeClr val="bg1"/>
                </a:solidFill>
              </a:rPr>
              <a:t>LWDBs 1-6</a:t>
            </a:r>
          </a:p>
          <a:p>
            <a:r>
              <a:rPr lang="en-US" sz="1867" dirty="0">
                <a:solidFill>
                  <a:schemeClr val="bg1"/>
                </a:solidFill>
              </a:rPr>
              <a:t>Tiffany Osborne</a:t>
            </a:r>
          </a:p>
        </p:txBody>
      </p:sp>
      <p:sp>
        <p:nvSpPr>
          <p:cNvPr id="23" name="TextBox 22">
            <a:extLst>
              <a:ext uri="{FF2B5EF4-FFF2-40B4-BE49-F238E27FC236}">
                <a16:creationId xmlns:a16="http://schemas.microsoft.com/office/drawing/2014/main" id="{52DD74BE-D011-43BF-8691-551C0BF46700}"/>
              </a:ext>
            </a:extLst>
          </p:cNvPr>
          <p:cNvSpPr txBox="1"/>
          <p:nvPr userDrawn="1"/>
        </p:nvSpPr>
        <p:spPr>
          <a:xfrm>
            <a:off x="1157058" y="2927255"/>
            <a:ext cx="1894319" cy="66697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1867" b="1" dirty="0">
                <a:solidFill>
                  <a:schemeClr val="bg1"/>
                </a:solidFill>
              </a:rPr>
              <a:t>LWDBs 7-12</a:t>
            </a:r>
          </a:p>
          <a:p>
            <a:r>
              <a:rPr lang="en-US" sz="1867" dirty="0">
                <a:solidFill>
                  <a:schemeClr val="bg1"/>
                </a:solidFill>
              </a:rPr>
              <a:t>Jayne Burgess</a:t>
            </a:r>
          </a:p>
        </p:txBody>
      </p:sp>
      <p:sp>
        <p:nvSpPr>
          <p:cNvPr id="24" name="TextBox 23">
            <a:extLst>
              <a:ext uri="{FF2B5EF4-FFF2-40B4-BE49-F238E27FC236}">
                <a16:creationId xmlns:a16="http://schemas.microsoft.com/office/drawing/2014/main" id="{F33CB3CF-BFF5-49F6-A0CC-5A34F5E70EE5}"/>
              </a:ext>
            </a:extLst>
          </p:cNvPr>
          <p:cNvSpPr txBox="1"/>
          <p:nvPr userDrawn="1"/>
        </p:nvSpPr>
        <p:spPr>
          <a:xfrm>
            <a:off x="1153188" y="4154829"/>
            <a:ext cx="1921545" cy="66697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1867" b="1" dirty="0">
                <a:solidFill>
                  <a:schemeClr val="bg1"/>
                </a:solidFill>
              </a:rPr>
              <a:t>LWDBs 13-18</a:t>
            </a:r>
          </a:p>
          <a:p>
            <a:r>
              <a:rPr lang="en-US" sz="1867" dirty="0">
                <a:solidFill>
                  <a:schemeClr val="bg1"/>
                </a:solidFill>
              </a:rPr>
              <a:t>Carmen Mims</a:t>
            </a:r>
          </a:p>
        </p:txBody>
      </p:sp>
      <p:sp>
        <p:nvSpPr>
          <p:cNvPr id="25" name="TextBox 24">
            <a:extLst>
              <a:ext uri="{FF2B5EF4-FFF2-40B4-BE49-F238E27FC236}">
                <a16:creationId xmlns:a16="http://schemas.microsoft.com/office/drawing/2014/main" id="{3A2E63E9-7A20-4666-8190-80E9DED9D33E}"/>
              </a:ext>
            </a:extLst>
          </p:cNvPr>
          <p:cNvSpPr txBox="1"/>
          <p:nvPr userDrawn="1"/>
        </p:nvSpPr>
        <p:spPr>
          <a:xfrm>
            <a:off x="1204423" y="5401061"/>
            <a:ext cx="1978424" cy="66697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1867" b="1" dirty="0">
                <a:solidFill>
                  <a:schemeClr val="bg1"/>
                </a:solidFill>
              </a:rPr>
              <a:t>LWDBs 19-24</a:t>
            </a:r>
          </a:p>
          <a:p>
            <a:r>
              <a:rPr lang="en-US" sz="1867" dirty="0">
                <a:solidFill>
                  <a:schemeClr val="bg1"/>
                </a:solidFill>
              </a:rPr>
              <a:t>Dehryl McCall</a:t>
            </a:r>
          </a:p>
        </p:txBody>
      </p:sp>
      <p:pic>
        <p:nvPicPr>
          <p:cNvPr id="26" name="Picture 25">
            <a:extLst>
              <a:ext uri="{FF2B5EF4-FFF2-40B4-BE49-F238E27FC236}">
                <a16:creationId xmlns:a16="http://schemas.microsoft.com/office/drawing/2014/main" id="{18FEEB5D-B1CA-4D8A-B021-EE5CCA6671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192" y="1730590"/>
            <a:ext cx="754605" cy="754847"/>
          </a:xfrm>
          <a:prstGeom prst="ellipse">
            <a:avLst/>
          </a:prstGeom>
          <a:ln w="28575" cap="rnd">
            <a:solidFill>
              <a:srgbClr val="FAA634"/>
            </a:solidFill>
            <a:prstDash val="solid"/>
          </a:ln>
          <a:effectLst/>
        </p:spPr>
      </p:pic>
      <p:pic>
        <p:nvPicPr>
          <p:cNvPr id="27" name="Picture 26">
            <a:extLst>
              <a:ext uri="{FF2B5EF4-FFF2-40B4-BE49-F238E27FC236}">
                <a16:creationId xmlns:a16="http://schemas.microsoft.com/office/drawing/2014/main" id="{91895E7E-AC24-4ABA-B654-E368B2DD60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192" y="2895638"/>
            <a:ext cx="754605" cy="754847"/>
          </a:xfrm>
          <a:prstGeom prst="ellipse">
            <a:avLst/>
          </a:prstGeom>
          <a:ln w="28575" cap="rnd">
            <a:solidFill>
              <a:srgbClr val="16A0DB"/>
            </a:solidFill>
            <a:prstDash val="solid"/>
          </a:ln>
          <a:effectLst/>
        </p:spPr>
      </p:pic>
      <p:pic>
        <p:nvPicPr>
          <p:cNvPr id="28" name="Picture 27">
            <a:extLst>
              <a:ext uri="{FF2B5EF4-FFF2-40B4-BE49-F238E27FC236}">
                <a16:creationId xmlns:a16="http://schemas.microsoft.com/office/drawing/2014/main" id="{5126D42E-73F9-43A5-AA8A-CCA6329F36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6529" y="4131535"/>
            <a:ext cx="760443" cy="760687"/>
          </a:xfrm>
          <a:prstGeom prst="ellipse">
            <a:avLst/>
          </a:prstGeom>
          <a:ln w="28575" cap="rnd">
            <a:solidFill>
              <a:schemeClr val="accent3"/>
            </a:solidFill>
            <a:prstDash val="solid"/>
          </a:ln>
          <a:effectLst/>
        </p:spPr>
      </p:pic>
      <p:pic>
        <p:nvPicPr>
          <p:cNvPr id="29" name="Picture 28">
            <a:extLst>
              <a:ext uri="{FF2B5EF4-FFF2-40B4-BE49-F238E27FC236}">
                <a16:creationId xmlns:a16="http://schemas.microsoft.com/office/drawing/2014/main" id="{17C11A44-19E9-4007-AB8A-0BB17508B71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6530" y="5373593"/>
            <a:ext cx="751245" cy="751483"/>
          </a:xfrm>
          <a:prstGeom prst="ellipse">
            <a:avLst/>
          </a:prstGeom>
          <a:ln w="28575" cap="rnd">
            <a:solidFill>
              <a:schemeClr val="accent4"/>
            </a:solidFill>
            <a:prstDash val="solid"/>
          </a:ln>
          <a:effectLst/>
        </p:spPr>
      </p:pic>
    </p:spTree>
    <p:extLst>
      <p:ext uri="{BB962C8B-B14F-4D97-AF65-F5344CB8AC3E}">
        <p14:creationId xmlns:p14="http://schemas.microsoft.com/office/powerpoint/2010/main" val="283619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orkforce System">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071976-0430-4692-A82E-E26220C2AA70}"/>
              </a:ext>
            </a:extLst>
          </p:cNvPr>
          <p:cNvSpPr/>
          <p:nvPr userDrawn="1"/>
        </p:nvSpPr>
        <p:spPr>
          <a:xfrm>
            <a:off x="340477" y="1985942"/>
            <a:ext cx="2122859" cy="2654953"/>
          </a:xfrm>
          <a:prstGeom prst="rect">
            <a:avLst/>
          </a:prstGeom>
          <a:solidFill>
            <a:srgbClr val="16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 name="Title 6">
            <a:extLst>
              <a:ext uri="{FF2B5EF4-FFF2-40B4-BE49-F238E27FC236}">
                <a16:creationId xmlns:a16="http://schemas.microsoft.com/office/drawing/2014/main" id="{865844FA-DCA9-40D4-929B-06A387C8238E}"/>
              </a:ext>
            </a:extLst>
          </p:cNvPr>
          <p:cNvSpPr txBox="1">
            <a:spLocks/>
          </p:cNvSpPr>
          <p:nvPr userDrawn="1"/>
        </p:nvSpPr>
        <p:spPr>
          <a:xfrm>
            <a:off x="812801" y="253522"/>
            <a:ext cx="8080945" cy="36976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Florida Workforce System</a:t>
            </a:r>
          </a:p>
        </p:txBody>
      </p:sp>
      <p:sp>
        <p:nvSpPr>
          <p:cNvPr id="41" name="TextBox 40">
            <a:extLst>
              <a:ext uri="{FF2B5EF4-FFF2-40B4-BE49-F238E27FC236}">
                <a16:creationId xmlns:a16="http://schemas.microsoft.com/office/drawing/2014/main" id="{BF0E496E-B279-4FD4-9487-B0063C19AD5D}"/>
              </a:ext>
            </a:extLst>
          </p:cNvPr>
          <p:cNvSpPr txBox="1"/>
          <p:nvPr userDrawn="1"/>
        </p:nvSpPr>
        <p:spPr>
          <a:xfrm>
            <a:off x="321062" y="2096012"/>
            <a:ext cx="2106591" cy="754053"/>
          </a:xfrm>
          <a:prstGeom prst="rect">
            <a:avLst/>
          </a:prstGeom>
          <a:noFill/>
        </p:spPr>
        <p:txBody>
          <a:bodyPr wrap="square" rtlCol="0">
            <a:spAutoFit/>
          </a:bodyPr>
          <a:lstStyle/>
          <a:p>
            <a:pPr algn="ctr"/>
            <a:r>
              <a:rPr lang="en-US" sz="1100" dirty="0">
                <a:solidFill>
                  <a:schemeClr val="bg1"/>
                </a:solidFill>
                <a:effectLst>
                  <a:outerShdw blurRad="38100" dist="38100" dir="2700000" algn="tl">
                    <a:srgbClr val="000000">
                      <a:alpha val="43137"/>
                    </a:srgbClr>
                  </a:outerShdw>
                </a:effectLst>
                <a:latin typeface="Proxima Nova Medium" panose="02000506030000020004" pitchFamily="50" charset="0"/>
              </a:rPr>
              <a:t>FEDERAL PUBLICATIONS &amp; GUIDANCE; STATE LAWS, RULES &amp; POLICY</a:t>
            </a:r>
          </a:p>
          <a:p>
            <a:pPr algn="ctr"/>
            <a:endParaRPr lang="en-US" sz="1000" dirty="0">
              <a:solidFill>
                <a:srgbClr val="002B54"/>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821319D8-212D-4CE2-9ADF-5367AEDE46EF}"/>
              </a:ext>
            </a:extLst>
          </p:cNvPr>
          <p:cNvSpPr txBox="1"/>
          <p:nvPr userDrawn="1"/>
        </p:nvSpPr>
        <p:spPr>
          <a:xfrm>
            <a:off x="321062" y="2690251"/>
            <a:ext cx="2115215" cy="1865126"/>
          </a:xfrm>
          <a:prstGeom prst="rect">
            <a:avLst/>
          </a:prstGeom>
          <a:noFill/>
        </p:spPr>
        <p:txBody>
          <a:bodyPr wrap="square" rtlCol="0">
            <a:spAutoFit/>
          </a:bodyPr>
          <a:lstStyle/>
          <a:p>
            <a:pPr marL="171446" indent="-171446">
              <a:buFont typeface="Arial" panose="020B0604020202020204" pitchFamily="34" charset="0"/>
              <a:buChar char="•"/>
            </a:pPr>
            <a:r>
              <a:rPr lang="en-US" sz="960" dirty="0">
                <a:solidFill>
                  <a:schemeClr val="bg1"/>
                </a:solidFill>
              </a:rPr>
              <a:t>Public Law 113-128 (WIOA)</a:t>
            </a:r>
          </a:p>
          <a:p>
            <a:pPr marL="171446" indent="-171446">
              <a:buFont typeface="Arial" panose="020B0604020202020204" pitchFamily="34" charset="0"/>
              <a:buChar char="•"/>
            </a:pPr>
            <a:r>
              <a:rPr lang="en-US" sz="960" dirty="0">
                <a:solidFill>
                  <a:schemeClr val="bg1"/>
                </a:solidFill>
              </a:rPr>
              <a:t>Public Law 104-193 (TANF Block Grants)</a:t>
            </a:r>
          </a:p>
          <a:p>
            <a:pPr marL="171446" indent="-171446">
              <a:buFont typeface="Arial" panose="020B0604020202020204" pitchFamily="34" charset="0"/>
              <a:buChar char="•"/>
            </a:pPr>
            <a:r>
              <a:rPr lang="en-US" sz="960" dirty="0">
                <a:solidFill>
                  <a:schemeClr val="bg1"/>
                </a:solidFill>
              </a:rPr>
              <a:t>Wagner-Peyser Act of 1933, as amended </a:t>
            </a:r>
          </a:p>
          <a:p>
            <a:pPr marL="171446" indent="-171446">
              <a:buFont typeface="Arial" panose="020B0604020202020204" pitchFamily="34" charset="0"/>
              <a:buChar char="•"/>
            </a:pPr>
            <a:r>
              <a:rPr lang="en-US" sz="960" dirty="0">
                <a:solidFill>
                  <a:schemeClr val="bg1"/>
                </a:solidFill>
              </a:rPr>
              <a:t>USDOL Employment and Training Administration Final Rule 20 CFR Part 652 et al.</a:t>
            </a:r>
          </a:p>
          <a:p>
            <a:pPr marL="171446" indent="-171446">
              <a:buFont typeface="Arial" panose="020B0604020202020204" pitchFamily="34" charset="0"/>
              <a:buChar char="•"/>
            </a:pPr>
            <a:r>
              <a:rPr lang="en-US" sz="960" dirty="0">
                <a:solidFill>
                  <a:schemeClr val="bg1"/>
                </a:solidFill>
              </a:rPr>
              <a:t>Office of Management and Budget Uniform Administrative Requirements for Federal Awards (Uniform Guidance)</a:t>
            </a:r>
          </a:p>
        </p:txBody>
      </p:sp>
      <p:cxnSp>
        <p:nvCxnSpPr>
          <p:cNvPr id="33" name="Straight Arrow Connector 32">
            <a:extLst>
              <a:ext uri="{FF2B5EF4-FFF2-40B4-BE49-F238E27FC236}">
                <a16:creationId xmlns:a16="http://schemas.microsoft.com/office/drawing/2014/main" id="{8080632E-FE59-484E-8312-F1F02A82A9CA}"/>
              </a:ext>
            </a:extLst>
          </p:cNvPr>
          <p:cNvCxnSpPr>
            <a:cxnSpLocks/>
          </p:cNvCxnSpPr>
          <p:nvPr userDrawn="1"/>
        </p:nvCxnSpPr>
        <p:spPr>
          <a:xfrm>
            <a:off x="2286000" y="4546600"/>
            <a:ext cx="0" cy="544821"/>
          </a:xfrm>
          <a:prstGeom prst="straightConnector1">
            <a:avLst/>
          </a:prstGeom>
          <a:ln>
            <a:solidFill>
              <a:srgbClr val="16A0DB"/>
            </a:solidFill>
            <a:tailEnd type="triangle"/>
          </a:ln>
        </p:spPr>
        <p:style>
          <a:lnRef idx="2">
            <a:schemeClr val="accent3"/>
          </a:lnRef>
          <a:fillRef idx="0">
            <a:schemeClr val="accent3"/>
          </a:fillRef>
          <a:effectRef idx="1">
            <a:schemeClr val="accent3"/>
          </a:effectRef>
          <a:fontRef idx="minor">
            <a:schemeClr val="tx1"/>
          </a:fontRef>
        </p:style>
      </p:cxnSp>
      <p:pic>
        <p:nvPicPr>
          <p:cNvPr id="37" name="Picture 36">
            <a:extLst>
              <a:ext uri="{FF2B5EF4-FFF2-40B4-BE49-F238E27FC236}">
                <a16:creationId xmlns:a16="http://schemas.microsoft.com/office/drawing/2014/main" id="{FD08389E-A28C-4D1F-BC02-9E0F78E2AA73}"/>
              </a:ext>
            </a:extLst>
          </p:cNvPr>
          <p:cNvPicPr>
            <a:picLocks noChangeAspect="1"/>
          </p:cNvPicPr>
          <p:nvPr userDrawn="1"/>
        </p:nvPicPr>
        <p:blipFill>
          <a:blip r:embed="rId2"/>
          <a:stretch>
            <a:fillRect/>
          </a:stretch>
        </p:blipFill>
        <p:spPr>
          <a:xfrm>
            <a:off x="1258427" y="5232838"/>
            <a:ext cx="1213061" cy="544623"/>
          </a:xfrm>
          <a:prstGeom prst="rect">
            <a:avLst/>
          </a:prstGeom>
        </p:spPr>
      </p:pic>
      <p:sp>
        <p:nvSpPr>
          <p:cNvPr id="46" name="TextBox 45">
            <a:extLst>
              <a:ext uri="{FF2B5EF4-FFF2-40B4-BE49-F238E27FC236}">
                <a16:creationId xmlns:a16="http://schemas.microsoft.com/office/drawing/2014/main" id="{421574C4-C123-410C-9AD1-1E80242C31AA}"/>
              </a:ext>
            </a:extLst>
          </p:cNvPr>
          <p:cNvSpPr txBox="1"/>
          <p:nvPr userDrawn="1"/>
        </p:nvSpPr>
        <p:spPr>
          <a:xfrm>
            <a:off x="1258427" y="5240375"/>
            <a:ext cx="1213061" cy="461665"/>
          </a:xfrm>
          <a:prstGeom prst="rect">
            <a:avLst/>
          </a:prstGeom>
          <a:noFill/>
        </p:spPr>
        <p:txBody>
          <a:bodyPr wrap="square" rtlCol="0">
            <a:spAutoFit/>
          </a:bodyPr>
          <a:lstStyle/>
          <a:p>
            <a:pPr marL="0" indent="0" algn="ctr">
              <a:buFont typeface="Arial" panose="020B0604020202020204" pitchFamily="34" charset="0"/>
              <a:buNone/>
            </a:pPr>
            <a:r>
              <a:rPr lang="en-US" sz="1200" dirty="0">
                <a:solidFill>
                  <a:schemeClr val="bg1"/>
                </a:solidFill>
                <a:latin typeface="Proxima Nova Medium" panose="02000506030000020004" pitchFamily="50" charset="0"/>
              </a:rPr>
              <a:t>FL Statutes</a:t>
            </a:r>
          </a:p>
          <a:p>
            <a:pPr marL="0" indent="0" algn="ctr">
              <a:buFont typeface="Arial" panose="020B0604020202020204" pitchFamily="34" charset="0"/>
              <a:buNone/>
            </a:pPr>
            <a:r>
              <a:rPr lang="en-US" sz="1200" dirty="0">
                <a:solidFill>
                  <a:schemeClr val="bg1"/>
                </a:solidFill>
                <a:latin typeface="Proxima Nova Medium" panose="02000506030000020004" pitchFamily="50" charset="0"/>
              </a:rPr>
              <a:t>Ch. 445</a:t>
            </a:r>
          </a:p>
        </p:txBody>
      </p:sp>
      <p:sp>
        <p:nvSpPr>
          <p:cNvPr id="10" name="Rectangle 48">
            <a:extLst>
              <a:ext uri="{FF2B5EF4-FFF2-40B4-BE49-F238E27FC236}">
                <a16:creationId xmlns:a16="http://schemas.microsoft.com/office/drawing/2014/main" id="{7F3DA07B-CAB1-4427-9F3C-62A57B23F78C}"/>
              </a:ext>
            </a:extLst>
          </p:cNvPr>
          <p:cNvSpPr/>
          <p:nvPr userDrawn="1"/>
        </p:nvSpPr>
        <p:spPr>
          <a:xfrm>
            <a:off x="2471488" y="1900691"/>
            <a:ext cx="3172141" cy="3943491"/>
          </a:xfrm>
          <a:custGeom>
            <a:avLst/>
            <a:gdLst>
              <a:gd name="connsiteX0" fmla="*/ 0 w 3073054"/>
              <a:gd name="connsiteY0" fmla="*/ 0 h 3863481"/>
              <a:gd name="connsiteX1" fmla="*/ 3073054 w 3073054"/>
              <a:gd name="connsiteY1" fmla="*/ 0 h 3863481"/>
              <a:gd name="connsiteX2" fmla="*/ 3073054 w 3073054"/>
              <a:gd name="connsiteY2" fmla="*/ 3863481 h 3863481"/>
              <a:gd name="connsiteX3" fmla="*/ 0 w 3073054"/>
              <a:gd name="connsiteY3" fmla="*/ 3863481 h 3863481"/>
              <a:gd name="connsiteX4" fmla="*/ 0 w 3073054"/>
              <a:gd name="connsiteY4" fmla="*/ 0 h 3863481"/>
              <a:gd name="connsiteX0" fmla="*/ 0 w 3247225"/>
              <a:gd name="connsiteY0" fmla="*/ 0 h 3863481"/>
              <a:gd name="connsiteX1" fmla="*/ 3073054 w 3247225"/>
              <a:gd name="connsiteY1" fmla="*/ 0 h 3863481"/>
              <a:gd name="connsiteX2" fmla="*/ 3247225 w 3247225"/>
              <a:gd name="connsiteY2" fmla="*/ 3863481 h 3863481"/>
              <a:gd name="connsiteX3" fmla="*/ 0 w 3247225"/>
              <a:gd name="connsiteY3" fmla="*/ 3863481 h 3863481"/>
              <a:gd name="connsiteX4" fmla="*/ 0 w 3247225"/>
              <a:gd name="connsiteY4" fmla="*/ 0 h 3863481"/>
              <a:gd name="connsiteX0" fmla="*/ 0 w 3254482"/>
              <a:gd name="connsiteY0" fmla="*/ 0 h 3863481"/>
              <a:gd name="connsiteX1" fmla="*/ 3073054 w 3254482"/>
              <a:gd name="connsiteY1" fmla="*/ 0 h 3863481"/>
              <a:gd name="connsiteX2" fmla="*/ 3254482 w 3254482"/>
              <a:gd name="connsiteY2" fmla="*/ 3848967 h 3863481"/>
              <a:gd name="connsiteX3" fmla="*/ 0 w 3254482"/>
              <a:gd name="connsiteY3" fmla="*/ 3863481 h 3863481"/>
              <a:gd name="connsiteX4" fmla="*/ 0 w 3254482"/>
              <a:gd name="connsiteY4" fmla="*/ 0 h 3863481"/>
              <a:gd name="connsiteX0" fmla="*/ 0 w 3254482"/>
              <a:gd name="connsiteY0" fmla="*/ 7257 h 3870738"/>
              <a:gd name="connsiteX1" fmla="*/ 3051282 w 3254482"/>
              <a:gd name="connsiteY1" fmla="*/ 0 h 3870738"/>
              <a:gd name="connsiteX2" fmla="*/ 3254482 w 3254482"/>
              <a:gd name="connsiteY2" fmla="*/ 3856224 h 3870738"/>
              <a:gd name="connsiteX3" fmla="*/ 0 w 3254482"/>
              <a:gd name="connsiteY3" fmla="*/ 3870738 h 3870738"/>
              <a:gd name="connsiteX4" fmla="*/ 0 w 3254482"/>
              <a:gd name="connsiteY4" fmla="*/ 7257 h 3870738"/>
              <a:gd name="connsiteX0" fmla="*/ 0 w 3254482"/>
              <a:gd name="connsiteY0" fmla="*/ 0 h 3863481"/>
              <a:gd name="connsiteX1" fmla="*/ 3036768 w 3254482"/>
              <a:gd name="connsiteY1" fmla="*/ 14514 h 3863481"/>
              <a:gd name="connsiteX2" fmla="*/ 3254482 w 3254482"/>
              <a:gd name="connsiteY2" fmla="*/ 3848967 h 3863481"/>
              <a:gd name="connsiteX3" fmla="*/ 0 w 3254482"/>
              <a:gd name="connsiteY3" fmla="*/ 3863481 h 3863481"/>
              <a:gd name="connsiteX4" fmla="*/ 0 w 3254482"/>
              <a:gd name="connsiteY4" fmla="*/ 0 h 386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482" h="3863481">
                <a:moveTo>
                  <a:pt x="0" y="0"/>
                </a:moveTo>
                <a:lnTo>
                  <a:pt x="3036768" y="14514"/>
                </a:lnTo>
                <a:lnTo>
                  <a:pt x="3254482" y="3848967"/>
                </a:lnTo>
                <a:lnTo>
                  <a:pt x="0" y="3863481"/>
                </a:lnTo>
                <a:lnTo>
                  <a:pt x="0" y="0"/>
                </a:lnTo>
                <a:close/>
              </a:path>
            </a:pathLst>
          </a:custGeom>
          <a:solidFill>
            <a:srgbClr val="92D050">
              <a:alpha val="12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F6D5E7-4649-4CE9-BF7F-E9C2D4B3AE56}"/>
              </a:ext>
            </a:extLst>
          </p:cNvPr>
          <p:cNvSpPr/>
          <p:nvPr userDrawn="1"/>
        </p:nvSpPr>
        <p:spPr>
          <a:xfrm>
            <a:off x="3454078" y="3642822"/>
            <a:ext cx="2146060" cy="2189460"/>
          </a:xfrm>
          <a:prstGeom prst="rect">
            <a:avLst/>
          </a:prstGeom>
          <a:solidFill>
            <a:schemeClr val="accent1">
              <a:lumMod val="75000"/>
              <a:alpha val="18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4ECD6A1-C679-469E-B48C-AB59D209F5F5}"/>
              </a:ext>
            </a:extLst>
          </p:cNvPr>
          <p:cNvSpPr/>
          <p:nvPr userDrawn="1"/>
        </p:nvSpPr>
        <p:spPr>
          <a:xfrm>
            <a:off x="2537605" y="4152978"/>
            <a:ext cx="916473" cy="6832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B2667AA-519B-4CCC-9E15-34C93F51E358}"/>
              </a:ext>
            </a:extLst>
          </p:cNvPr>
          <p:cNvSpPr/>
          <p:nvPr userDrawn="1"/>
        </p:nvSpPr>
        <p:spPr>
          <a:xfrm>
            <a:off x="4639869" y="1535304"/>
            <a:ext cx="1583195" cy="6155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56131989-6FF5-4AFF-BAEB-78FA6D0BFB2B}"/>
              </a:ext>
            </a:extLst>
          </p:cNvPr>
          <p:cNvGrpSpPr/>
          <p:nvPr userDrawn="1"/>
        </p:nvGrpSpPr>
        <p:grpSpPr>
          <a:xfrm>
            <a:off x="3615898" y="4208397"/>
            <a:ext cx="3581265" cy="1635785"/>
            <a:chOff x="1727200" y="2895601"/>
            <a:chExt cx="2951163" cy="1433513"/>
          </a:xfrm>
        </p:grpSpPr>
        <p:sp>
          <p:nvSpPr>
            <p:cNvPr id="15" name="Freeform 9">
              <a:extLst>
                <a:ext uri="{FF2B5EF4-FFF2-40B4-BE49-F238E27FC236}">
                  <a16:creationId xmlns:a16="http://schemas.microsoft.com/office/drawing/2014/main" id="{30E0B21D-E5AC-40BB-92C7-4C2C342C11C9}"/>
                </a:ext>
              </a:extLst>
            </p:cNvPr>
            <p:cNvSpPr>
              <a:spLocks/>
            </p:cNvSpPr>
            <p:nvPr/>
          </p:nvSpPr>
          <p:spPr bwMode="auto">
            <a:xfrm>
              <a:off x="2047875" y="2895601"/>
              <a:ext cx="2333625" cy="858838"/>
            </a:xfrm>
            <a:custGeom>
              <a:avLst/>
              <a:gdLst/>
              <a:ahLst/>
              <a:cxnLst>
                <a:cxn ang="0">
                  <a:pos x="782" y="0"/>
                </a:cxn>
                <a:cxn ang="0">
                  <a:pos x="784" y="0"/>
                </a:cxn>
                <a:cxn ang="0">
                  <a:pos x="787" y="3"/>
                </a:cxn>
                <a:cxn ang="0">
                  <a:pos x="1470" y="255"/>
                </a:cxn>
                <a:cxn ang="0">
                  <a:pos x="811" y="541"/>
                </a:cxn>
                <a:cxn ang="0">
                  <a:pos x="0" y="268"/>
                </a:cxn>
                <a:cxn ang="0">
                  <a:pos x="4" y="262"/>
                </a:cxn>
                <a:cxn ang="0">
                  <a:pos x="782" y="0"/>
                </a:cxn>
              </a:cxnLst>
              <a:rect l="0" t="0" r="r" b="b"/>
              <a:pathLst>
                <a:path w="1470" h="541">
                  <a:moveTo>
                    <a:pt x="782" y="0"/>
                  </a:moveTo>
                  <a:lnTo>
                    <a:pt x="784" y="0"/>
                  </a:lnTo>
                  <a:lnTo>
                    <a:pt x="787" y="3"/>
                  </a:lnTo>
                  <a:lnTo>
                    <a:pt x="1470" y="255"/>
                  </a:lnTo>
                  <a:lnTo>
                    <a:pt x="811" y="541"/>
                  </a:lnTo>
                  <a:lnTo>
                    <a:pt x="0" y="268"/>
                  </a:lnTo>
                  <a:lnTo>
                    <a:pt x="4" y="262"/>
                  </a:lnTo>
                  <a:lnTo>
                    <a:pt x="782" y="0"/>
                  </a:lnTo>
                  <a:close/>
                </a:path>
              </a:pathLst>
            </a:custGeom>
            <a:solidFill>
              <a:schemeClr val="accent5">
                <a:lumMod val="60000"/>
                <a:lumOff val="40000"/>
              </a:schemeClr>
            </a:solidFill>
            <a:ln w="9525">
              <a:solidFill>
                <a:schemeClr val="accent5">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0">
              <a:extLst>
                <a:ext uri="{FF2B5EF4-FFF2-40B4-BE49-F238E27FC236}">
                  <a16:creationId xmlns:a16="http://schemas.microsoft.com/office/drawing/2014/main" id="{EF8EAFD3-C825-4E3D-B5D2-CE721F929012}"/>
                </a:ext>
              </a:extLst>
            </p:cNvPr>
            <p:cNvSpPr>
              <a:spLocks/>
            </p:cNvSpPr>
            <p:nvPr/>
          </p:nvSpPr>
          <p:spPr bwMode="auto">
            <a:xfrm>
              <a:off x="3335338" y="3300413"/>
              <a:ext cx="1343025" cy="1028700"/>
            </a:xfrm>
            <a:custGeom>
              <a:avLst/>
              <a:gdLst/>
              <a:ahLst/>
              <a:cxnLst>
                <a:cxn ang="0">
                  <a:pos x="662" y="0"/>
                </a:cxn>
                <a:cxn ang="0">
                  <a:pos x="846" y="290"/>
                </a:cxn>
                <a:cxn ang="0">
                  <a:pos x="17" y="648"/>
                </a:cxn>
                <a:cxn ang="0">
                  <a:pos x="0" y="286"/>
                </a:cxn>
                <a:cxn ang="0">
                  <a:pos x="659" y="0"/>
                </a:cxn>
                <a:cxn ang="0">
                  <a:pos x="662" y="0"/>
                </a:cxn>
              </a:cxnLst>
              <a:rect l="0" t="0" r="r" b="b"/>
              <a:pathLst>
                <a:path w="846" h="648">
                  <a:moveTo>
                    <a:pt x="662" y="0"/>
                  </a:moveTo>
                  <a:lnTo>
                    <a:pt x="846" y="290"/>
                  </a:lnTo>
                  <a:lnTo>
                    <a:pt x="17" y="648"/>
                  </a:lnTo>
                  <a:lnTo>
                    <a:pt x="0" y="286"/>
                  </a:lnTo>
                  <a:lnTo>
                    <a:pt x="659" y="0"/>
                  </a:lnTo>
                  <a:lnTo>
                    <a:pt x="662" y="0"/>
                  </a:lnTo>
                  <a:close/>
                </a:path>
              </a:pathLst>
            </a:custGeom>
            <a:solidFill>
              <a:schemeClr val="accent5"/>
            </a:solidFill>
            <a:ln w="952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1">
              <a:extLst>
                <a:ext uri="{FF2B5EF4-FFF2-40B4-BE49-F238E27FC236}">
                  <a16:creationId xmlns:a16="http://schemas.microsoft.com/office/drawing/2014/main" id="{1BCF9DC9-7116-4668-BD95-858971935059}"/>
                </a:ext>
              </a:extLst>
            </p:cNvPr>
            <p:cNvSpPr>
              <a:spLocks/>
            </p:cNvSpPr>
            <p:nvPr/>
          </p:nvSpPr>
          <p:spPr bwMode="auto">
            <a:xfrm>
              <a:off x="1727200" y="3321051"/>
              <a:ext cx="1635125" cy="1008063"/>
            </a:xfrm>
            <a:custGeom>
              <a:avLst/>
              <a:gdLst/>
              <a:ahLst/>
              <a:cxnLst>
                <a:cxn ang="0">
                  <a:pos x="1030" y="635"/>
                </a:cxn>
                <a:cxn ang="0">
                  <a:pos x="0" y="305"/>
                </a:cxn>
                <a:cxn ang="0">
                  <a:pos x="202" y="0"/>
                </a:cxn>
                <a:cxn ang="0">
                  <a:pos x="1013" y="273"/>
                </a:cxn>
                <a:cxn ang="0">
                  <a:pos x="1030" y="635"/>
                </a:cxn>
              </a:cxnLst>
              <a:rect l="0" t="0" r="r" b="b"/>
              <a:pathLst>
                <a:path w="1030" h="635">
                  <a:moveTo>
                    <a:pt x="1030" y="635"/>
                  </a:moveTo>
                  <a:lnTo>
                    <a:pt x="0" y="305"/>
                  </a:lnTo>
                  <a:lnTo>
                    <a:pt x="202" y="0"/>
                  </a:lnTo>
                  <a:lnTo>
                    <a:pt x="1013" y="273"/>
                  </a:lnTo>
                  <a:lnTo>
                    <a:pt x="1030" y="635"/>
                  </a:lnTo>
                  <a:close/>
                </a:path>
              </a:pathLst>
            </a:custGeom>
            <a:solidFill>
              <a:schemeClr val="accent5">
                <a:lumMod val="75000"/>
              </a:schemeClr>
            </a:solidFill>
            <a:ln w="9525">
              <a:solidFill>
                <a:schemeClr val="accent5">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 name="Freeform 5">
            <a:extLst>
              <a:ext uri="{FF2B5EF4-FFF2-40B4-BE49-F238E27FC236}">
                <a16:creationId xmlns:a16="http://schemas.microsoft.com/office/drawing/2014/main" id="{35EB3534-ADE9-4B33-83C0-03EAD560C0BA}"/>
              </a:ext>
            </a:extLst>
          </p:cNvPr>
          <p:cNvSpPr>
            <a:spLocks/>
          </p:cNvSpPr>
          <p:nvPr userDrawn="1"/>
        </p:nvSpPr>
        <p:spPr bwMode="auto">
          <a:xfrm>
            <a:off x="5569153" y="2163946"/>
            <a:ext cx="2343928" cy="561973"/>
          </a:xfrm>
          <a:custGeom>
            <a:avLst/>
            <a:gdLst>
              <a:gd name="connsiteX0" fmla="*/ 9476 w 10185"/>
              <a:gd name="connsiteY0" fmla="*/ 10000 h 10000"/>
              <a:gd name="connsiteX1" fmla="*/ 1391 w 10185"/>
              <a:gd name="connsiteY1" fmla="*/ 10000 h 10000"/>
              <a:gd name="connsiteX2" fmla="*/ 0 w 10185"/>
              <a:gd name="connsiteY2" fmla="*/ 113 h 10000"/>
              <a:gd name="connsiteX3" fmla="*/ 9502 w 10185"/>
              <a:gd name="connsiteY3" fmla="*/ 0 h 10000"/>
              <a:gd name="connsiteX4" fmla="*/ 10185 w 10185"/>
              <a:gd name="connsiteY4" fmla="*/ 5197 h 10000"/>
              <a:gd name="connsiteX5" fmla="*/ 9476 w 10185"/>
              <a:gd name="connsiteY5" fmla="*/ 10000 h 10000"/>
              <a:gd name="connsiteX0" fmla="*/ 9568 w 10277"/>
              <a:gd name="connsiteY0" fmla="*/ 10000 h 10000"/>
              <a:gd name="connsiteX1" fmla="*/ 1483 w 10277"/>
              <a:gd name="connsiteY1" fmla="*/ 10000 h 10000"/>
              <a:gd name="connsiteX2" fmla="*/ 0 w 10277"/>
              <a:gd name="connsiteY2" fmla="*/ 226 h 10000"/>
              <a:gd name="connsiteX3" fmla="*/ 9594 w 10277"/>
              <a:gd name="connsiteY3" fmla="*/ 0 h 10000"/>
              <a:gd name="connsiteX4" fmla="*/ 10277 w 10277"/>
              <a:gd name="connsiteY4" fmla="*/ 5197 h 10000"/>
              <a:gd name="connsiteX5" fmla="*/ 9568 w 10277"/>
              <a:gd name="connsiteY5" fmla="*/ 10000 h 10000"/>
              <a:gd name="connsiteX0" fmla="*/ 9568 w 10277"/>
              <a:gd name="connsiteY0" fmla="*/ 10000 h 10000"/>
              <a:gd name="connsiteX1" fmla="*/ 1483 w 10277"/>
              <a:gd name="connsiteY1" fmla="*/ 10000 h 10000"/>
              <a:gd name="connsiteX2" fmla="*/ 0 w 10277"/>
              <a:gd name="connsiteY2" fmla="*/ 1 h 10000"/>
              <a:gd name="connsiteX3" fmla="*/ 9594 w 10277"/>
              <a:gd name="connsiteY3" fmla="*/ 0 h 10000"/>
              <a:gd name="connsiteX4" fmla="*/ 10277 w 10277"/>
              <a:gd name="connsiteY4" fmla="*/ 5197 h 10000"/>
              <a:gd name="connsiteX5" fmla="*/ 9568 w 10277"/>
              <a:gd name="connsiteY5" fmla="*/ 10000 h 10000"/>
              <a:gd name="connsiteX0" fmla="*/ 9568 w 10277"/>
              <a:gd name="connsiteY0" fmla="*/ 10000 h 10000"/>
              <a:gd name="connsiteX1" fmla="*/ 1553 w 10277"/>
              <a:gd name="connsiteY1" fmla="*/ 9887 h 10000"/>
              <a:gd name="connsiteX2" fmla="*/ 0 w 10277"/>
              <a:gd name="connsiteY2" fmla="*/ 1 h 10000"/>
              <a:gd name="connsiteX3" fmla="*/ 9594 w 10277"/>
              <a:gd name="connsiteY3" fmla="*/ 0 h 10000"/>
              <a:gd name="connsiteX4" fmla="*/ 10277 w 10277"/>
              <a:gd name="connsiteY4" fmla="*/ 5197 h 10000"/>
              <a:gd name="connsiteX5" fmla="*/ 9568 w 10277"/>
              <a:gd name="connsiteY5" fmla="*/ 10000 h 10000"/>
              <a:gd name="connsiteX0" fmla="*/ 9568 w 10277"/>
              <a:gd name="connsiteY0" fmla="*/ 10000 h 10000"/>
              <a:gd name="connsiteX1" fmla="*/ 1581 w 10277"/>
              <a:gd name="connsiteY1" fmla="*/ 10000 h 10000"/>
              <a:gd name="connsiteX2" fmla="*/ 0 w 10277"/>
              <a:gd name="connsiteY2" fmla="*/ 1 h 10000"/>
              <a:gd name="connsiteX3" fmla="*/ 9594 w 10277"/>
              <a:gd name="connsiteY3" fmla="*/ 0 h 10000"/>
              <a:gd name="connsiteX4" fmla="*/ 10277 w 10277"/>
              <a:gd name="connsiteY4" fmla="*/ 5197 h 10000"/>
              <a:gd name="connsiteX5" fmla="*/ 9568 w 10277"/>
              <a:gd name="connsiteY5" fmla="*/ 10000 h 10000"/>
              <a:gd name="connsiteX0" fmla="*/ 9568 w 10277"/>
              <a:gd name="connsiteY0" fmla="*/ 10000 h 10000"/>
              <a:gd name="connsiteX1" fmla="*/ 1581 w 10277"/>
              <a:gd name="connsiteY1" fmla="*/ 10000 h 10000"/>
              <a:gd name="connsiteX2" fmla="*/ 0 w 10277"/>
              <a:gd name="connsiteY2" fmla="*/ 1 h 10000"/>
              <a:gd name="connsiteX3" fmla="*/ 9594 w 10277"/>
              <a:gd name="connsiteY3" fmla="*/ 0 h 10000"/>
              <a:gd name="connsiteX4" fmla="*/ 10277 w 10277"/>
              <a:gd name="connsiteY4" fmla="*/ 5197 h 10000"/>
              <a:gd name="connsiteX5" fmla="*/ 9568 w 10277"/>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7" h="10000">
                <a:moveTo>
                  <a:pt x="9568" y="10000"/>
                </a:moveTo>
                <a:lnTo>
                  <a:pt x="1581" y="10000"/>
                </a:lnTo>
                <a:lnTo>
                  <a:pt x="0" y="1"/>
                </a:lnTo>
                <a:lnTo>
                  <a:pt x="9594" y="0"/>
                </a:lnTo>
                <a:cubicBezTo>
                  <a:pt x="9822" y="1732"/>
                  <a:pt x="10049" y="3465"/>
                  <a:pt x="10277" y="5197"/>
                </a:cubicBezTo>
                <a:lnTo>
                  <a:pt x="9568" y="10000"/>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85F6A41D-35C2-40EE-903D-17511CFD36B5}"/>
              </a:ext>
            </a:extLst>
          </p:cNvPr>
          <p:cNvSpPr>
            <a:spLocks/>
          </p:cNvSpPr>
          <p:nvPr userDrawn="1"/>
        </p:nvSpPr>
        <p:spPr bwMode="auto">
          <a:xfrm>
            <a:off x="5931297" y="2797344"/>
            <a:ext cx="2298168" cy="520429"/>
          </a:xfrm>
          <a:custGeom>
            <a:avLst/>
            <a:gdLst>
              <a:gd name="connsiteX0" fmla="*/ 10000 w 10000"/>
              <a:gd name="connsiteY0" fmla="*/ 5156 h 10000"/>
              <a:gd name="connsiteX1" fmla="*/ 9281 w 10000"/>
              <a:gd name="connsiteY1" fmla="*/ 10000 h 10000"/>
              <a:gd name="connsiteX2" fmla="*/ 1205 w 10000"/>
              <a:gd name="connsiteY2" fmla="*/ 10000 h 10000"/>
              <a:gd name="connsiteX3" fmla="*/ 0 w 10000"/>
              <a:gd name="connsiteY3" fmla="*/ 366 h 10000"/>
              <a:gd name="connsiteX4" fmla="*/ 9318 w 10000"/>
              <a:gd name="connsiteY4" fmla="*/ 0 h 10000"/>
              <a:gd name="connsiteX5" fmla="*/ 10000 w 10000"/>
              <a:gd name="connsiteY5" fmla="*/ 5156 h 10000"/>
              <a:gd name="connsiteX0" fmla="*/ 10000 w 10000"/>
              <a:gd name="connsiteY0" fmla="*/ 5156 h 10000"/>
              <a:gd name="connsiteX1" fmla="*/ 9281 w 10000"/>
              <a:gd name="connsiteY1" fmla="*/ 10000 h 10000"/>
              <a:gd name="connsiteX2" fmla="*/ 1316 w 10000"/>
              <a:gd name="connsiteY2" fmla="*/ 9695 h 10000"/>
              <a:gd name="connsiteX3" fmla="*/ 0 w 10000"/>
              <a:gd name="connsiteY3" fmla="*/ 366 h 10000"/>
              <a:gd name="connsiteX4" fmla="*/ 9318 w 10000"/>
              <a:gd name="connsiteY4" fmla="*/ 0 h 10000"/>
              <a:gd name="connsiteX5" fmla="*/ 10000 w 10000"/>
              <a:gd name="connsiteY5" fmla="*/ 5156 h 10000"/>
              <a:gd name="connsiteX0" fmla="*/ 10000 w 10000"/>
              <a:gd name="connsiteY0" fmla="*/ 5156 h 10000"/>
              <a:gd name="connsiteX1" fmla="*/ 9281 w 10000"/>
              <a:gd name="connsiteY1" fmla="*/ 10000 h 10000"/>
              <a:gd name="connsiteX2" fmla="*/ 1288 w 10000"/>
              <a:gd name="connsiteY2" fmla="*/ 9695 h 10000"/>
              <a:gd name="connsiteX3" fmla="*/ 0 w 10000"/>
              <a:gd name="connsiteY3" fmla="*/ 366 h 10000"/>
              <a:gd name="connsiteX4" fmla="*/ 9318 w 10000"/>
              <a:gd name="connsiteY4" fmla="*/ 0 h 10000"/>
              <a:gd name="connsiteX5" fmla="*/ 10000 w 10000"/>
              <a:gd name="connsiteY5" fmla="*/ 515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5156"/>
                </a:moveTo>
                <a:lnTo>
                  <a:pt x="9281" y="10000"/>
                </a:lnTo>
                <a:lnTo>
                  <a:pt x="1288" y="9695"/>
                </a:lnTo>
                <a:lnTo>
                  <a:pt x="0" y="366"/>
                </a:lnTo>
                <a:lnTo>
                  <a:pt x="9318" y="0"/>
                </a:lnTo>
                <a:cubicBezTo>
                  <a:pt x="9545" y="1719"/>
                  <a:pt x="9773" y="3437"/>
                  <a:pt x="10000" y="5156"/>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dirty="0"/>
          </a:p>
        </p:txBody>
      </p:sp>
      <p:sp>
        <p:nvSpPr>
          <p:cNvPr id="20" name="Freeform 7">
            <a:extLst>
              <a:ext uri="{FF2B5EF4-FFF2-40B4-BE49-F238E27FC236}">
                <a16:creationId xmlns:a16="http://schemas.microsoft.com/office/drawing/2014/main" id="{CE420E00-6A0D-4987-B917-B30FD60D4B52}"/>
              </a:ext>
            </a:extLst>
          </p:cNvPr>
          <p:cNvSpPr>
            <a:spLocks/>
          </p:cNvSpPr>
          <p:nvPr userDrawn="1"/>
        </p:nvSpPr>
        <p:spPr bwMode="auto">
          <a:xfrm>
            <a:off x="6285984" y="3385811"/>
            <a:ext cx="2189803" cy="503571"/>
          </a:xfrm>
          <a:custGeom>
            <a:avLst/>
            <a:gdLst>
              <a:gd name="connsiteX0" fmla="*/ 9928 w 9928"/>
              <a:gd name="connsiteY0" fmla="*/ 5197 h 10000"/>
              <a:gd name="connsiteX1" fmla="*/ 9219 w 9928"/>
              <a:gd name="connsiteY1" fmla="*/ 10000 h 10000"/>
              <a:gd name="connsiteX2" fmla="*/ 1134 w 9928"/>
              <a:gd name="connsiteY2" fmla="*/ 10000 h 10000"/>
              <a:gd name="connsiteX3" fmla="*/ 0 w 9928"/>
              <a:gd name="connsiteY3" fmla="*/ 315 h 10000"/>
              <a:gd name="connsiteX4" fmla="*/ 9245 w 9928"/>
              <a:gd name="connsiteY4" fmla="*/ 0 h 10000"/>
              <a:gd name="connsiteX5" fmla="*/ 9928 w 9928"/>
              <a:gd name="connsiteY5" fmla="*/ 5197 h 10000"/>
              <a:gd name="connsiteX0" fmla="*/ 10000 w 10000"/>
              <a:gd name="connsiteY0" fmla="*/ 5197 h 10000"/>
              <a:gd name="connsiteX1" fmla="*/ 9286 w 10000"/>
              <a:gd name="connsiteY1" fmla="*/ 10000 h 10000"/>
              <a:gd name="connsiteX2" fmla="*/ 1215 w 10000"/>
              <a:gd name="connsiteY2" fmla="*/ 8865 h 10000"/>
              <a:gd name="connsiteX3" fmla="*/ 0 w 10000"/>
              <a:gd name="connsiteY3" fmla="*/ 315 h 10000"/>
              <a:gd name="connsiteX4" fmla="*/ 9312 w 10000"/>
              <a:gd name="connsiteY4" fmla="*/ 0 h 10000"/>
              <a:gd name="connsiteX5" fmla="*/ 10000 w 10000"/>
              <a:gd name="connsiteY5" fmla="*/ 5197 h 10000"/>
              <a:gd name="connsiteX0" fmla="*/ 10000 w 10000"/>
              <a:gd name="connsiteY0" fmla="*/ 5197 h 10000"/>
              <a:gd name="connsiteX1" fmla="*/ 9286 w 10000"/>
              <a:gd name="connsiteY1" fmla="*/ 10000 h 10000"/>
              <a:gd name="connsiteX2" fmla="*/ 1215 w 10000"/>
              <a:gd name="connsiteY2" fmla="*/ 8865 h 10000"/>
              <a:gd name="connsiteX3" fmla="*/ 0 w 10000"/>
              <a:gd name="connsiteY3" fmla="*/ 315 h 10000"/>
              <a:gd name="connsiteX4" fmla="*/ 9312 w 10000"/>
              <a:gd name="connsiteY4" fmla="*/ 0 h 10000"/>
              <a:gd name="connsiteX5" fmla="*/ 10000 w 10000"/>
              <a:gd name="connsiteY5" fmla="*/ 5197 h 10000"/>
              <a:gd name="connsiteX0" fmla="*/ 10000 w 10000"/>
              <a:gd name="connsiteY0" fmla="*/ 5197 h 10000"/>
              <a:gd name="connsiteX1" fmla="*/ 9286 w 10000"/>
              <a:gd name="connsiteY1" fmla="*/ 10000 h 10000"/>
              <a:gd name="connsiteX2" fmla="*/ 1259 w 10000"/>
              <a:gd name="connsiteY2" fmla="*/ 9306 h 10000"/>
              <a:gd name="connsiteX3" fmla="*/ 0 w 10000"/>
              <a:gd name="connsiteY3" fmla="*/ 315 h 10000"/>
              <a:gd name="connsiteX4" fmla="*/ 9312 w 10000"/>
              <a:gd name="connsiteY4" fmla="*/ 0 h 10000"/>
              <a:gd name="connsiteX5" fmla="*/ 10000 w 10000"/>
              <a:gd name="connsiteY5" fmla="*/ 5197 h 10000"/>
              <a:gd name="connsiteX0" fmla="*/ 10000 w 10000"/>
              <a:gd name="connsiteY0" fmla="*/ 5197 h 10000"/>
              <a:gd name="connsiteX1" fmla="*/ 9286 w 10000"/>
              <a:gd name="connsiteY1" fmla="*/ 10000 h 10000"/>
              <a:gd name="connsiteX2" fmla="*/ 1288 w 10000"/>
              <a:gd name="connsiteY2" fmla="*/ 9684 h 10000"/>
              <a:gd name="connsiteX3" fmla="*/ 0 w 10000"/>
              <a:gd name="connsiteY3" fmla="*/ 315 h 10000"/>
              <a:gd name="connsiteX4" fmla="*/ 9312 w 10000"/>
              <a:gd name="connsiteY4" fmla="*/ 0 h 10000"/>
              <a:gd name="connsiteX5" fmla="*/ 10000 w 10000"/>
              <a:gd name="connsiteY5" fmla="*/ 5197 h 10000"/>
              <a:gd name="connsiteX0" fmla="*/ 10000 w 10000"/>
              <a:gd name="connsiteY0" fmla="*/ 5197 h 10000"/>
              <a:gd name="connsiteX1" fmla="*/ 9286 w 10000"/>
              <a:gd name="connsiteY1" fmla="*/ 10000 h 10000"/>
              <a:gd name="connsiteX2" fmla="*/ 1288 w 10000"/>
              <a:gd name="connsiteY2" fmla="*/ 9810 h 10000"/>
              <a:gd name="connsiteX3" fmla="*/ 0 w 10000"/>
              <a:gd name="connsiteY3" fmla="*/ 315 h 10000"/>
              <a:gd name="connsiteX4" fmla="*/ 9312 w 10000"/>
              <a:gd name="connsiteY4" fmla="*/ 0 h 10000"/>
              <a:gd name="connsiteX5" fmla="*/ 10000 w 10000"/>
              <a:gd name="connsiteY5" fmla="*/ 5197 h 10000"/>
              <a:gd name="connsiteX0" fmla="*/ 10000 w 10000"/>
              <a:gd name="connsiteY0" fmla="*/ 5197 h 10000"/>
              <a:gd name="connsiteX1" fmla="*/ 9286 w 10000"/>
              <a:gd name="connsiteY1" fmla="*/ 10000 h 10000"/>
              <a:gd name="connsiteX2" fmla="*/ 1288 w 10000"/>
              <a:gd name="connsiteY2" fmla="*/ 9810 h 10000"/>
              <a:gd name="connsiteX3" fmla="*/ 0 w 10000"/>
              <a:gd name="connsiteY3" fmla="*/ 126 h 10000"/>
              <a:gd name="connsiteX4" fmla="*/ 9312 w 10000"/>
              <a:gd name="connsiteY4" fmla="*/ 0 h 10000"/>
              <a:gd name="connsiteX5" fmla="*/ 10000 w 10000"/>
              <a:gd name="connsiteY5" fmla="*/ 5197 h 10000"/>
              <a:gd name="connsiteX0" fmla="*/ 10058 w 10058"/>
              <a:gd name="connsiteY0" fmla="*/ 5197 h 10000"/>
              <a:gd name="connsiteX1" fmla="*/ 9344 w 10058"/>
              <a:gd name="connsiteY1" fmla="*/ 10000 h 10000"/>
              <a:gd name="connsiteX2" fmla="*/ 1346 w 10058"/>
              <a:gd name="connsiteY2" fmla="*/ 9810 h 10000"/>
              <a:gd name="connsiteX3" fmla="*/ 0 w 10058"/>
              <a:gd name="connsiteY3" fmla="*/ 252 h 10000"/>
              <a:gd name="connsiteX4" fmla="*/ 9370 w 10058"/>
              <a:gd name="connsiteY4" fmla="*/ 0 h 10000"/>
              <a:gd name="connsiteX5" fmla="*/ 10058 w 10058"/>
              <a:gd name="connsiteY5" fmla="*/ 51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 h="10000">
                <a:moveTo>
                  <a:pt x="10058" y="5197"/>
                </a:moveTo>
                <a:lnTo>
                  <a:pt x="9344" y="10000"/>
                </a:lnTo>
                <a:lnTo>
                  <a:pt x="1346" y="9810"/>
                </a:lnTo>
                <a:lnTo>
                  <a:pt x="0" y="252"/>
                </a:lnTo>
                <a:lnTo>
                  <a:pt x="9370" y="0"/>
                </a:lnTo>
                <a:cubicBezTo>
                  <a:pt x="9600" y="1732"/>
                  <a:pt x="9828" y="3465"/>
                  <a:pt x="10058" y="5197"/>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dirty="0"/>
          </a:p>
        </p:txBody>
      </p:sp>
      <p:sp>
        <p:nvSpPr>
          <p:cNvPr id="21" name="Freeform 8">
            <a:extLst>
              <a:ext uri="{FF2B5EF4-FFF2-40B4-BE49-F238E27FC236}">
                <a16:creationId xmlns:a16="http://schemas.microsoft.com/office/drawing/2014/main" id="{1FFFC654-7C74-4C44-BED4-F9EDDA2AC3C9}"/>
              </a:ext>
            </a:extLst>
          </p:cNvPr>
          <p:cNvSpPr>
            <a:spLocks/>
          </p:cNvSpPr>
          <p:nvPr userDrawn="1"/>
        </p:nvSpPr>
        <p:spPr bwMode="auto">
          <a:xfrm>
            <a:off x="6615851" y="3973767"/>
            <a:ext cx="2176199" cy="533480"/>
          </a:xfrm>
          <a:custGeom>
            <a:avLst/>
            <a:gdLst>
              <a:gd name="connsiteX0" fmla="*/ 9281 w 10000"/>
              <a:gd name="connsiteY0" fmla="*/ 10000 h 10000"/>
              <a:gd name="connsiteX1" fmla="*/ 1380 w 10000"/>
              <a:gd name="connsiteY1" fmla="*/ 9702 h 10000"/>
              <a:gd name="connsiteX2" fmla="*/ 0 w 10000"/>
              <a:gd name="connsiteY2" fmla="*/ 0 h 10000"/>
              <a:gd name="connsiteX3" fmla="*/ 9308 w 10000"/>
              <a:gd name="connsiteY3" fmla="*/ 0 h 10000"/>
              <a:gd name="connsiteX4" fmla="*/ 10000 w 10000"/>
              <a:gd name="connsiteY4" fmla="*/ 5212 h 10000"/>
              <a:gd name="connsiteX5" fmla="*/ 9281 w 10000"/>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281" y="10000"/>
                </a:moveTo>
                <a:lnTo>
                  <a:pt x="1380" y="9702"/>
                </a:lnTo>
                <a:lnTo>
                  <a:pt x="0" y="0"/>
                </a:lnTo>
                <a:lnTo>
                  <a:pt x="9308" y="0"/>
                </a:lnTo>
                <a:cubicBezTo>
                  <a:pt x="9539" y="1737"/>
                  <a:pt x="9769" y="3475"/>
                  <a:pt x="10000" y="5212"/>
                </a:cubicBezTo>
                <a:lnTo>
                  <a:pt x="9281" y="1000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dirty="0"/>
          </a:p>
        </p:txBody>
      </p:sp>
      <p:grpSp>
        <p:nvGrpSpPr>
          <p:cNvPr id="22" name="Group 21">
            <a:extLst>
              <a:ext uri="{FF2B5EF4-FFF2-40B4-BE49-F238E27FC236}">
                <a16:creationId xmlns:a16="http://schemas.microsoft.com/office/drawing/2014/main" id="{FCE4050B-DD74-474E-8F70-88FD9CE2D2E5}"/>
              </a:ext>
            </a:extLst>
          </p:cNvPr>
          <p:cNvGrpSpPr/>
          <p:nvPr userDrawn="1"/>
        </p:nvGrpSpPr>
        <p:grpSpPr>
          <a:xfrm>
            <a:off x="4071572" y="3668804"/>
            <a:ext cx="2698021" cy="1309656"/>
            <a:chOff x="1727200" y="2895601"/>
            <a:chExt cx="2951163" cy="1433513"/>
          </a:xfrm>
        </p:grpSpPr>
        <p:sp>
          <p:nvSpPr>
            <p:cNvPr id="23" name="Freeform 9">
              <a:extLst>
                <a:ext uri="{FF2B5EF4-FFF2-40B4-BE49-F238E27FC236}">
                  <a16:creationId xmlns:a16="http://schemas.microsoft.com/office/drawing/2014/main" id="{9805B0FA-FA67-440E-AF2F-A1052E944D49}"/>
                </a:ext>
              </a:extLst>
            </p:cNvPr>
            <p:cNvSpPr>
              <a:spLocks/>
            </p:cNvSpPr>
            <p:nvPr/>
          </p:nvSpPr>
          <p:spPr bwMode="auto">
            <a:xfrm>
              <a:off x="2047875" y="2895601"/>
              <a:ext cx="2333625" cy="858838"/>
            </a:xfrm>
            <a:custGeom>
              <a:avLst/>
              <a:gdLst/>
              <a:ahLst/>
              <a:cxnLst>
                <a:cxn ang="0">
                  <a:pos x="782" y="0"/>
                </a:cxn>
                <a:cxn ang="0">
                  <a:pos x="784" y="0"/>
                </a:cxn>
                <a:cxn ang="0">
                  <a:pos x="787" y="3"/>
                </a:cxn>
                <a:cxn ang="0">
                  <a:pos x="1470" y="255"/>
                </a:cxn>
                <a:cxn ang="0">
                  <a:pos x="811" y="541"/>
                </a:cxn>
                <a:cxn ang="0">
                  <a:pos x="0" y="268"/>
                </a:cxn>
                <a:cxn ang="0">
                  <a:pos x="4" y="262"/>
                </a:cxn>
                <a:cxn ang="0">
                  <a:pos x="782" y="0"/>
                </a:cxn>
              </a:cxnLst>
              <a:rect l="0" t="0" r="r" b="b"/>
              <a:pathLst>
                <a:path w="1470" h="541">
                  <a:moveTo>
                    <a:pt x="782" y="0"/>
                  </a:moveTo>
                  <a:lnTo>
                    <a:pt x="784" y="0"/>
                  </a:lnTo>
                  <a:lnTo>
                    <a:pt x="787" y="3"/>
                  </a:lnTo>
                  <a:lnTo>
                    <a:pt x="1470" y="255"/>
                  </a:lnTo>
                  <a:lnTo>
                    <a:pt x="811" y="541"/>
                  </a:lnTo>
                  <a:lnTo>
                    <a:pt x="0" y="268"/>
                  </a:lnTo>
                  <a:lnTo>
                    <a:pt x="4" y="262"/>
                  </a:lnTo>
                  <a:lnTo>
                    <a:pt x="782" y="0"/>
                  </a:lnTo>
                  <a:close/>
                </a:path>
              </a:pathLst>
            </a:custGeom>
            <a:solidFill>
              <a:schemeClr val="accent1">
                <a:lumMod val="60000"/>
                <a:lumOff val="40000"/>
              </a:schemeClr>
            </a:solidFill>
            <a:ln w="9525">
              <a:solidFill>
                <a:schemeClr val="accent1">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0">
              <a:extLst>
                <a:ext uri="{FF2B5EF4-FFF2-40B4-BE49-F238E27FC236}">
                  <a16:creationId xmlns:a16="http://schemas.microsoft.com/office/drawing/2014/main" id="{050BE98F-4F4F-4548-BD1C-5FAC982B3FE9}"/>
                </a:ext>
              </a:extLst>
            </p:cNvPr>
            <p:cNvSpPr>
              <a:spLocks/>
            </p:cNvSpPr>
            <p:nvPr/>
          </p:nvSpPr>
          <p:spPr bwMode="auto">
            <a:xfrm>
              <a:off x="3335338" y="3300413"/>
              <a:ext cx="1343025" cy="1028700"/>
            </a:xfrm>
            <a:custGeom>
              <a:avLst/>
              <a:gdLst/>
              <a:ahLst/>
              <a:cxnLst>
                <a:cxn ang="0">
                  <a:pos x="662" y="0"/>
                </a:cxn>
                <a:cxn ang="0">
                  <a:pos x="846" y="290"/>
                </a:cxn>
                <a:cxn ang="0">
                  <a:pos x="17" y="648"/>
                </a:cxn>
                <a:cxn ang="0">
                  <a:pos x="0" y="286"/>
                </a:cxn>
                <a:cxn ang="0">
                  <a:pos x="659" y="0"/>
                </a:cxn>
                <a:cxn ang="0">
                  <a:pos x="662" y="0"/>
                </a:cxn>
              </a:cxnLst>
              <a:rect l="0" t="0" r="r" b="b"/>
              <a:pathLst>
                <a:path w="846" h="648">
                  <a:moveTo>
                    <a:pt x="662" y="0"/>
                  </a:moveTo>
                  <a:lnTo>
                    <a:pt x="846" y="290"/>
                  </a:lnTo>
                  <a:lnTo>
                    <a:pt x="17" y="648"/>
                  </a:lnTo>
                  <a:lnTo>
                    <a:pt x="0" y="286"/>
                  </a:lnTo>
                  <a:lnTo>
                    <a:pt x="659" y="0"/>
                  </a:lnTo>
                  <a:lnTo>
                    <a:pt x="662" y="0"/>
                  </a:lnTo>
                  <a:close/>
                </a:path>
              </a:pathLst>
            </a:custGeom>
            <a:solidFill>
              <a:schemeClr val="accent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1">
              <a:extLst>
                <a:ext uri="{FF2B5EF4-FFF2-40B4-BE49-F238E27FC236}">
                  <a16:creationId xmlns:a16="http://schemas.microsoft.com/office/drawing/2014/main" id="{5705CB5C-BBB6-4473-AEDF-D538EAF60C90}"/>
                </a:ext>
              </a:extLst>
            </p:cNvPr>
            <p:cNvSpPr>
              <a:spLocks/>
            </p:cNvSpPr>
            <p:nvPr/>
          </p:nvSpPr>
          <p:spPr bwMode="auto">
            <a:xfrm>
              <a:off x="1727200" y="3321051"/>
              <a:ext cx="1635125" cy="1008063"/>
            </a:xfrm>
            <a:custGeom>
              <a:avLst/>
              <a:gdLst/>
              <a:ahLst/>
              <a:cxnLst>
                <a:cxn ang="0">
                  <a:pos x="1030" y="635"/>
                </a:cxn>
                <a:cxn ang="0">
                  <a:pos x="0" y="305"/>
                </a:cxn>
                <a:cxn ang="0">
                  <a:pos x="202" y="0"/>
                </a:cxn>
                <a:cxn ang="0">
                  <a:pos x="1013" y="273"/>
                </a:cxn>
                <a:cxn ang="0">
                  <a:pos x="1030" y="635"/>
                </a:cxn>
              </a:cxnLst>
              <a:rect l="0" t="0" r="r" b="b"/>
              <a:pathLst>
                <a:path w="1030" h="635">
                  <a:moveTo>
                    <a:pt x="1030" y="635"/>
                  </a:moveTo>
                  <a:lnTo>
                    <a:pt x="0" y="305"/>
                  </a:lnTo>
                  <a:lnTo>
                    <a:pt x="202" y="0"/>
                  </a:lnTo>
                  <a:lnTo>
                    <a:pt x="1013" y="273"/>
                  </a:lnTo>
                  <a:lnTo>
                    <a:pt x="1030" y="635"/>
                  </a:lnTo>
                  <a:close/>
                </a:path>
              </a:pathLst>
            </a:custGeom>
            <a:solidFill>
              <a:schemeClr val="accent1">
                <a:lumMod val="75000"/>
              </a:schemeClr>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25">
            <a:extLst>
              <a:ext uri="{FF2B5EF4-FFF2-40B4-BE49-F238E27FC236}">
                <a16:creationId xmlns:a16="http://schemas.microsoft.com/office/drawing/2014/main" id="{C0279E4F-C17F-4570-B414-23FD32417B53}"/>
              </a:ext>
            </a:extLst>
          </p:cNvPr>
          <p:cNvGrpSpPr/>
          <p:nvPr userDrawn="1"/>
        </p:nvGrpSpPr>
        <p:grpSpPr>
          <a:xfrm>
            <a:off x="4425518" y="3124167"/>
            <a:ext cx="2014445" cy="1121112"/>
            <a:chOff x="2112963" y="2387601"/>
            <a:chExt cx="2203450" cy="1227138"/>
          </a:xfrm>
        </p:grpSpPr>
        <p:sp>
          <p:nvSpPr>
            <p:cNvPr id="27" name="Freeform 12">
              <a:extLst>
                <a:ext uri="{FF2B5EF4-FFF2-40B4-BE49-F238E27FC236}">
                  <a16:creationId xmlns:a16="http://schemas.microsoft.com/office/drawing/2014/main" id="{D9733F09-59A7-436F-9286-4CCE123C111C}"/>
                </a:ext>
              </a:extLst>
            </p:cNvPr>
            <p:cNvSpPr>
              <a:spLocks noEditPoints="1"/>
            </p:cNvSpPr>
            <p:nvPr/>
          </p:nvSpPr>
          <p:spPr bwMode="auto">
            <a:xfrm>
              <a:off x="2416175" y="2387601"/>
              <a:ext cx="1597025" cy="658813"/>
            </a:xfrm>
            <a:custGeom>
              <a:avLst/>
              <a:gdLst/>
              <a:ahLst/>
              <a:cxnLst>
                <a:cxn ang="0">
                  <a:pos x="535" y="0"/>
                </a:cxn>
                <a:cxn ang="0">
                  <a:pos x="1006" y="215"/>
                </a:cxn>
                <a:cxn ang="0">
                  <a:pos x="557" y="415"/>
                </a:cxn>
                <a:cxn ang="0">
                  <a:pos x="0" y="224"/>
                </a:cxn>
                <a:cxn ang="0">
                  <a:pos x="535" y="0"/>
                </a:cxn>
                <a:cxn ang="0">
                  <a:pos x="552" y="320"/>
                </a:cxn>
                <a:cxn ang="0">
                  <a:pos x="550" y="320"/>
                </a:cxn>
                <a:cxn ang="0">
                  <a:pos x="552" y="320"/>
                </a:cxn>
                <a:cxn ang="0">
                  <a:pos x="555" y="323"/>
                </a:cxn>
                <a:cxn ang="0">
                  <a:pos x="552" y="320"/>
                </a:cxn>
              </a:cxnLst>
              <a:rect l="0" t="0" r="r" b="b"/>
              <a:pathLst>
                <a:path w="1006" h="415">
                  <a:moveTo>
                    <a:pt x="535" y="0"/>
                  </a:moveTo>
                  <a:lnTo>
                    <a:pt x="1006" y="215"/>
                  </a:lnTo>
                  <a:lnTo>
                    <a:pt x="557" y="415"/>
                  </a:lnTo>
                  <a:lnTo>
                    <a:pt x="0" y="224"/>
                  </a:lnTo>
                  <a:lnTo>
                    <a:pt x="535" y="0"/>
                  </a:lnTo>
                  <a:close/>
                  <a:moveTo>
                    <a:pt x="552" y="320"/>
                  </a:moveTo>
                  <a:lnTo>
                    <a:pt x="550" y="320"/>
                  </a:lnTo>
                  <a:lnTo>
                    <a:pt x="552" y="320"/>
                  </a:lnTo>
                  <a:lnTo>
                    <a:pt x="555" y="323"/>
                  </a:lnTo>
                  <a:lnTo>
                    <a:pt x="552" y="320"/>
                  </a:lnTo>
                  <a:close/>
                </a:path>
              </a:pathLst>
            </a:custGeom>
            <a:solidFill>
              <a:schemeClr val="accent2">
                <a:lumMod val="60000"/>
                <a:lumOff val="40000"/>
              </a:schemeClr>
            </a:solidFill>
            <a:ln w="9525">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3">
              <a:extLst>
                <a:ext uri="{FF2B5EF4-FFF2-40B4-BE49-F238E27FC236}">
                  <a16:creationId xmlns:a16="http://schemas.microsoft.com/office/drawing/2014/main" id="{E63D1A27-A0E8-43A6-9ACD-4D89BB3A5FD1}"/>
                </a:ext>
              </a:extLst>
            </p:cNvPr>
            <p:cNvSpPr>
              <a:spLocks/>
            </p:cNvSpPr>
            <p:nvPr/>
          </p:nvSpPr>
          <p:spPr bwMode="auto">
            <a:xfrm>
              <a:off x="3300413" y="2728913"/>
              <a:ext cx="1016000" cy="885825"/>
            </a:xfrm>
            <a:custGeom>
              <a:avLst/>
              <a:gdLst/>
              <a:ahLst/>
              <a:cxnLst>
                <a:cxn ang="0">
                  <a:pos x="449" y="0"/>
                </a:cxn>
                <a:cxn ang="0">
                  <a:pos x="454" y="2"/>
                </a:cxn>
                <a:cxn ang="0">
                  <a:pos x="640" y="292"/>
                </a:cxn>
                <a:cxn ang="0">
                  <a:pos x="17" y="558"/>
                </a:cxn>
                <a:cxn ang="0">
                  <a:pos x="0" y="200"/>
                </a:cxn>
                <a:cxn ang="0">
                  <a:pos x="449" y="0"/>
                </a:cxn>
              </a:cxnLst>
              <a:rect l="0" t="0" r="r" b="b"/>
              <a:pathLst>
                <a:path w="640" h="558">
                  <a:moveTo>
                    <a:pt x="449" y="0"/>
                  </a:moveTo>
                  <a:lnTo>
                    <a:pt x="454" y="2"/>
                  </a:lnTo>
                  <a:lnTo>
                    <a:pt x="640" y="292"/>
                  </a:lnTo>
                  <a:lnTo>
                    <a:pt x="17" y="558"/>
                  </a:lnTo>
                  <a:lnTo>
                    <a:pt x="0" y="200"/>
                  </a:lnTo>
                  <a:lnTo>
                    <a:pt x="449" y="0"/>
                  </a:lnTo>
                  <a:close/>
                </a:path>
              </a:pathLst>
            </a:cu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4">
              <a:extLst>
                <a:ext uri="{FF2B5EF4-FFF2-40B4-BE49-F238E27FC236}">
                  <a16:creationId xmlns:a16="http://schemas.microsoft.com/office/drawing/2014/main" id="{6506E572-7E3E-42AB-B596-6ABD55836C48}"/>
                </a:ext>
              </a:extLst>
            </p:cNvPr>
            <p:cNvSpPr>
              <a:spLocks/>
            </p:cNvSpPr>
            <p:nvPr/>
          </p:nvSpPr>
          <p:spPr bwMode="auto">
            <a:xfrm>
              <a:off x="2112963" y="2743201"/>
              <a:ext cx="1214438" cy="871538"/>
            </a:xfrm>
            <a:custGeom>
              <a:avLst/>
              <a:gdLst/>
              <a:ahLst/>
              <a:cxnLst>
                <a:cxn ang="0">
                  <a:pos x="0" y="296"/>
                </a:cxn>
                <a:cxn ang="0">
                  <a:pos x="191" y="0"/>
                </a:cxn>
                <a:cxn ang="0">
                  <a:pos x="748" y="191"/>
                </a:cxn>
                <a:cxn ang="0">
                  <a:pos x="765" y="549"/>
                </a:cxn>
                <a:cxn ang="0">
                  <a:pos x="0" y="296"/>
                </a:cxn>
              </a:cxnLst>
              <a:rect l="0" t="0" r="r" b="b"/>
              <a:pathLst>
                <a:path w="765" h="549">
                  <a:moveTo>
                    <a:pt x="0" y="296"/>
                  </a:moveTo>
                  <a:lnTo>
                    <a:pt x="191" y="0"/>
                  </a:lnTo>
                  <a:lnTo>
                    <a:pt x="748" y="191"/>
                  </a:lnTo>
                  <a:lnTo>
                    <a:pt x="765" y="549"/>
                  </a:lnTo>
                  <a:lnTo>
                    <a:pt x="0" y="296"/>
                  </a:lnTo>
                  <a:close/>
                </a:path>
              </a:pathLst>
            </a:custGeom>
            <a:solidFill>
              <a:schemeClr val="accent2">
                <a:lumMod val="50000"/>
              </a:schemeClr>
            </a:solidFill>
            <a:ln w="9525">
              <a:solidFill>
                <a:schemeClr val="accent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29">
            <a:extLst>
              <a:ext uri="{FF2B5EF4-FFF2-40B4-BE49-F238E27FC236}">
                <a16:creationId xmlns:a16="http://schemas.microsoft.com/office/drawing/2014/main" id="{BC89DDDF-D487-4C9B-863A-1ED957D980A1}"/>
              </a:ext>
            </a:extLst>
          </p:cNvPr>
          <p:cNvGrpSpPr/>
          <p:nvPr userDrawn="1"/>
        </p:nvGrpSpPr>
        <p:grpSpPr>
          <a:xfrm>
            <a:off x="4765306" y="2698654"/>
            <a:ext cx="1332321" cy="865853"/>
            <a:chOff x="2486025" y="1947863"/>
            <a:chExt cx="1457326" cy="947738"/>
          </a:xfrm>
        </p:grpSpPr>
        <p:sp>
          <p:nvSpPr>
            <p:cNvPr id="31" name="Freeform 15">
              <a:extLst>
                <a:ext uri="{FF2B5EF4-FFF2-40B4-BE49-F238E27FC236}">
                  <a16:creationId xmlns:a16="http://schemas.microsoft.com/office/drawing/2014/main" id="{3FA8B285-A9FA-47E5-83E8-1CC5260A3E79}"/>
                </a:ext>
              </a:extLst>
            </p:cNvPr>
            <p:cNvSpPr>
              <a:spLocks/>
            </p:cNvSpPr>
            <p:nvPr/>
          </p:nvSpPr>
          <p:spPr bwMode="auto">
            <a:xfrm>
              <a:off x="2789238" y="1947863"/>
              <a:ext cx="858838" cy="366713"/>
            </a:xfrm>
            <a:custGeom>
              <a:avLst/>
              <a:gdLst/>
              <a:ahLst/>
              <a:cxnLst>
                <a:cxn ang="0">
                  <a:pos x="287" y="0"/>
                </a:cxn>
                <a:cxn ang="0">
                  <a:pos x="541" y="125"/>
                </a:cxn>
                <a:cxn ang="0">
                  <a:pos x="298" y="231"/>
                </a:cxn>
                <a:cxn ang="0">
                  <a:pos x="0" y="134"/>
                </a:cxn>
                <a:cxn ang="0">
                  <a:pos x="287" y="0"/>
                </a:cxn>
              </a:cxnLst>
              <a:rect l="0" t="0" r="r" b="b"/>
              <a:pathLst>
                <a:path w="541" h="231">
                  <a:moveTo>
                    <a:pt x="287" y="0"/>
                  </a:moveTo>
                  <a:lnTo>
                    <a:pt x="541" y="125"/>
                  </a:lnTo>
                  <a:lnTo>
                    <a:pt x="298" y="231"/>
                  </a:lnTo>
                  <a:lnTo>
                    <a:pt x="0" y="134"/>
                  </a:lnTo>
                  <a:lnTo>
                    <a:pt x="287" y="0"/>
                  </a:lnTo>
                  <a:close/>
                </a:path>
              </a:pathLst>
            </a:custGeom>
            <a:solidFill>
              <a:schemeClr val="accent3">
                <a:lumMod val="60000"/>
                <a:lumOff val="40000"/>
              </a:schemeClr>
            </a:solidFill>
            <a:ln w="9525">
              <a:solidFill>
                <a:schemeClr val="accent3">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6">
              <a:extLst>
                <a:ext uri="{FF2B5EF4-FFF2-40B4-BE49-F238E27FC236}">
                  <a16:creationId xmlns:a16="http://schemas.microsoft.com/office/drawing/2014/main" id="{D3C39A66-E2DD-4F3F-A8EE-55F6C9CA9532}"/>
                </a:ext>
              </a:extLst>
            </p:cNvPr>
            <p:cNvSpPr>
              <a:spLocks/>
            </p:cNvSpPr>
            <p:nvPr/>
          </p:nvSpPr>
          <p:spPr bwMode="auto">
            <a:xfrm>
              <a:off x="3262313" y="2146301"/>
              <a:ext cx="681038" cy="749300"/>
            </a:xfrm>
            <a:custGeom>
              <a:avLst/>
              <a:gdLst/>
              <a:ahLst/>
              <a:cxnLst>
                <a:cxn ang="0">
                  <a:pos x="19" y="472"/>
                </a:cxn>
                <a:cxn ang="0">
                  <a:pos x="0" y="106"/>
                </a:cxn>
                <a:cxn ang="0">
                  <a:pos x="243" y="0"/>
                </a:cxn>
                <a:cxn ang="0">
                  <a:pos x="429" y="295"/>
                </a:cxn>
                <a:cxn ang="0">
                  <a:pos x="19" y="472"/>
                </a:cxn>
              </a:cxnLst>
              <a:rect l="0" t="0" r="r" b="b"/>
              <a:pathLst>
                <a:path w="429" h="472">
                  <a:moveTo>
                    <a:pt x="19" y="472"/>
                  </a:moveTo>
                  <a:lnTo>
                    <a:pt x="0" y="106"/>
                  </a:lnTo>
                  <a:lnTo>
                    <a:pt x="243" y="0"/>
                  </a:lnTo>
                  <a:lnTo>
                    <a:pt x="429" y="295"/>
                  </a:lnTo>
                  <a:lnTo>
                    <a:pt x="19" y="472"/>
                  </a:lnTo>
                  <a:close/>
                </a:path>
              </a:pathLst>
            </a:custGeom>
            <a:solidFill>
              <a:schemeClr val="accent3"/>
            </a:solid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7">
              <a:extLst>
                <a:ext uri="{FF2B5EF4-FFF2-40B4-BE49-F238E27FC236}">
                  <a16:creationId xmlns:a16="http://schemas.microsoft.com/office/drawing/2014/main" id="{EC189824-51DA-4306-8B64-06DAAB3701DA}"/>
                </a:ext>
              </a:extLst>
            </p:cNvPr>
            <p:cNvSpPr>
              <a:spLocks/>
            </p:cNvSpPr>
            <p:nvPr/>
          </p:nvSpPr>
          <p:spPr bwMode="auto">
            <a:xfrm>
              <a:off x="2486025" y="2160588"/>
              <a:ext cx="806450" cy="735013"/>
            </a:xfrm>
            <a:custGeom>
              <a:avLst/>
              <a:gdLst/>
              <a:ahLst/>
              <a:cxnLst>
                <a:cxn ang="0">
                  <a:pos x="191" y="0"/>
                </a:cxn>
                <a:cxn ang="0">
                  <a:pos x="489" y="97"/>
                </a:cxn>
                <a:cxn ang="0">
                  <a:pos x="508" y="463"/>
                </a:cxn>
                <a:cxn ang="0">
                  <a:pos x="506" y="463"/>
                </a:cxn>
                <a:cxn ang="0">
                  <a:pos x="0" y="297"/>
                </a:cxn>
                <a:cxn ang="0">
                  <a:pos x="191" y="0"/>
                </a:cxn>
                <a:cxn ang="0">
                  <a:pos x="191" y="0"/>
                </a:cxn>
              </a:cxnLst>
              <a:rect l="0" t="0" r="r" b="b"/>
              <a:pathLst>
                <a:path w="508" h="463">
                  <a:moveTo>
                    <a:pt x="191" y="0"/>
                  </a:moveTo>
                  <a:lnTo>
                    <a:pt x="489" y="97"/>
                  </a:lnTo>
                  <a:lnTo>
                    <a:pt x="508" y="463"/>
                  </a:lnTo>
                  <a:lnTo>
                    <a:pt x="506" y="463"/>
                  </a:lnTo>
                  <a:lnTo>
                    <a:pt x="0" y="297"/>
                  </a:lnTo>
                  <a:lnTo>
                    <a:pt x="191" y="0"/>
                  </a:lnTo>
                  <a:lnTo>
                    <a:pt x="191" y="0"/>
                  </a:lnTo>
                  <a:close/>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a:extLst>
              <a:ext uri="{FF2B5EF4-FFF2-40B4-BE49-F238E27FC236}">
                <a16:creationId xmlns:a16="http://schemas.microsoft.com/office/drawing/2014/main" id="{A71D6A6A-6634-47CE-B980-4A2BCC75178C}"/>
              </a:ext>
            </a:extLst>
          </p:cNvPr>
          <p:cNvGrpSpPr/>
          <p:nvPr userDrawn="1"/>
        </p:nvGrpSpPr>
        <p:grpSpPr>
          <a:xfrm>
            <a:off x="5081736" y="2167384"/>
            <a:ext cx="726288" cy="719393"/>
            <a:chOff x="2862263" y="1481137"/>
            <a:chExt cx="712787" cy="687389"/>
          </a:xfrm>
        </p:grpSpPr>
        <p:sp>
          <p:nvSpPr>
            <p:cNvPr id="39" name="Freeform 18">
              <a:extLst>
                <a:ext uri="{FF2B5EF4-FFF2-40B4-BE49-F238E27FC236}">
                  <a16:creationId xmlns:a16="http://schemas.microsoft.com/office/drawing/2014/main" id="{44E13F50-24EF-4531-A6A8-1F0EB62F4417}"/>
                </a:ext>
              </a:extLst>
            </p:cNvPr>
            <p:cNvSpPr>
              <a:spLocks/>
            </p:cNvSpPr>
            <p:nvPr/>
          </p:nvSpPr>
          <p:spPr bwMode="auto">
            <a:xfrm>
              <a:off x="3219450" y="1481138"/>
              <a:ext cx="355600" cy="687388"/>
            </a:xfrm>
            <a:custGeom>
              <a:avLst/>
              <a:gdLst/>
              <a:ahLst/>
              <a:cxnLst>
                <a:cxn ang="0">
                  <a:pos x="224" y="347"/>
                </a:cxn>
                <a:cxn ang="0">
                  <a:pos x="22" y="433"/>
                </a:cxn>
                <a:cxn ang="0">
                  <a:pos x="0" y="0"/>
                </a:cxn>
                <a:cxn ang="0">
                  <a:pos x="224" y="347"/>
                </a:cxn>
              </a:cxnLst>
              <a:rect l="0" t="0" r="r" b="b"/>
              <a:pathLst>
                <a:path w="224" h="433">
                  <a:moveTo>
                    <a:pt x="224" y="347"/>
                  </a:moveTo>
                  <a:lnTo>
                    <a:pt x="22" y="433"/>
                  </a:lnTo>
                  <a:lnTo>
                    <a:pt x="0" y="0"/>
                  </a:lnTo>
                  <a:lnTo>
                    <a:pt x="224" y="347"/>
                  </a:lnTo>
                  <a:close/>
                </a:path>
              </a:pathLst>
            </a:custGeom>
            <a:solidFill>
              <a:schemeClr val="accent4"/>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9">
              <a:extLst>
                <a:ext uri="{FF2B5EF4-FFF2-40B4-BE49-F238E27FC236}">
                  <a16:creationId xmlns:a16="http://schemas.microsoft.com/office/drawing/2014/main" id="{95C223FF-D533-4C93-95B9-3A17D2D26804}"/>
                </a:ext>
              </a:extLst>
            </p:cNvPr>
            <p:cNvSpPr>
              <a:spLocks/>
            </p:cNvSpPr>
            <p:nvPr/>
          </p:nvSpPr>
          <p:spPr bwMode="auto">
            <a:xfrm>
              <a:off x="2862263" y="1481137"/>
              <a:ext cx="392113" cy="687388"/>
            </a:xfrm>
            <a:custGeom>
              <a:avLst/>
              <a:gdLst/>
              <a:ahLst/>
              <a:cxnLst>
                <a:cxn ang="0">
                  <a:pos x="247" y="433"/>
                </a:cxn>
                <a:cxn ang="0">
                  <a:pos x="0" y="354"/>
                </a:cxn>
                <a:cxn ang="0">
                  <a:pos x="225" y="0"/>
                </a:cxn>
                <a:cxn ang="0">
                  <a:pos x="247" y="433"/>
                </a:cxn>
              </a:cxnLst>
              <a:rect l="0" t="0" r="r" b="b"/>
              <a:pathLst>
                <a:path w="247" h="433">
                  <a:moveTo>
                    <a:pt x="247" y="433"/>
                  </a:moveTo>
                  <a:lnTo>
                    <a:pt x="0" y="354"/>
                  </a:lnTo>
                  <a:lnTo>
                    <a:pt x="225" y="0"/>
                  </a:lnTo>
                  <a:lnTo>
                    <a:pt x="247" y="433"/>
                  </a:lnTo>
                  <a:close/>
                </a:path>
              </a:pathLst>
            </a:custGeom>
            <a:solidFill>
              <a:schemeClr val="accent4">
                <a:lumMod val="75000"/>
              </a:schemeClr>
            </a:solidFill>
            <a:ln w="9525">
              <a:solidFill>
                <a:schemeClr val="accent4">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2" name="TextBox 41">
            <a:extLst>
              <a:ext uri="{FF2B5EF4-FFF2-40B4-BE49-F238E27FC236}">
                <a16:creationId xmlns:a16="http://schemas.microsoft.com/office/drawing/2014/main" id="{996B3D03-025B-407F-92F3-81263747335C}"/>
              </a:ext>
            </a:extLst>
          </p:cNvPr>
          <p:cNvSpPr txBox="1"/>
          <p:nvPr userDrawn="1"/>
        </p:nvSpPr>
        <p:spPr>
          <a:xfrm>
            <a:off x="5853279" y="2265846"/>
            <a:ext cx="1940909" cy="297454"/>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Proxima Nova Semibold" panose="02000506030000020004" pitchFamily="50" charset="0"/>
              </a:rPr>
              <a:t>CareerSource Florida</a:t>
            </a:r>
          </a:p>
        </p:txBody>
      </p:sp>
      <p:sp>
        <p:nvSpPr>
          <p:cNvPr id="43" name="TextBox 42">
            <a:extLst>
              <a:ext uri="{FF2B5EF4-FFF2-40B4-BE49-F238E27FC236}">
                <a16:creationId xmlns:a16="http://schemas.microsoft.com/office/drawing/2014/main" id="{37001626-AD13-443B-9A75-8C09A922376E}"/>
              </a:ext>
            </a:extLst>
          </p:cNvPr>
          <p:cNvSpPr txBox="1"/>
          <p:nvPr userDrawn="1"/>
        </p:nvSpPr>
        <p:spPr>
          <a:xfrm>
            <a:off x="6194640" y="2766712"/>
            <a:ext cx="1940909" cy="502573"/>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Proxima Nova Semibold" panose="02000506030000020004" pitchFamily="50" charset="0"/>
              </a:rPr>
              <a:t>Department of Economic Opportunity</a:t>
            </a:r>
          </a:p>
        </p:txBody>
      </p:sp>
      <p:sp>
        <p:nvSpPr>
          <p:cNvPr id="44" name="TextBox 43">
            <a:extLst>
              <a:ext uri="{FF2B5EF4-FFF2-40B4-BE49-F238E27FC236}">
                <a16:creationId xmlns:a16="http://schemas.microsoft.com/office/drawing/2014/main" id="{F5FBFAE4-9DF5-4275-B22E-879B56990DE3}"/>
              </a:ext>
            </a:extLst>
          </p:cNvPr>
          <p:cNvSpPr txBox="1"/>
          <p:nvPr userDrawn="1"/>
        </p:nvSpPr>
        <p:spPr>
          <a:xfrm>
            <a:off x="6482830" y="3355177"/>
            <a:ext cx="1940909" cy="502573"/>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Proxima Nova Semibold" panose="02000506030000020004" pitchFamily="50" charset="0"/>
              </a:rPr>
              <a:t>Chief Elected Officials &amp; Local Consortia</a:t>
            </a:r>
          </a:p>
        </p:txBody>
      </p:sp>
      <p:sp>
        <p:nvSpPr>
          <p:cNvPr id="45" name="TextBox 44">
            <a:extLst>
              <a:ext uri="{FF2B5EF4-FFF2-40B4-BE49-F238E27FC236}">
                <a16:creationId xmlns:a16="http://schemas.microsoft.com/office/drawing/2014/main" id="{5C9CBA5C-510D-4ECC-81C7-03D67CCD55EE}"/>
              </a:ext>
            </a:extLst>
          </p:cNvPr>
          <p:cNvSpPr txBox="1"/>
          <p:nvPr userDrawn="1"/>
        </p:nvSpPr>
        <p:spPr>
          <a:xfrm>
            <a:off x="6863594" y="3951931"/>
            <a:ext cx="1940909" cy="502573"/>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Proxima Nova Semibold" panose="02000506030000020004" pitchFamily="50" charset="0"/>
              </a:rPr>
              <a:t>24 Local Workforce Development Boards</a:t>
            </a:r>
          </a:p>
        </p:txBody>
      </p:sp>
      <p:sp>
        <p:nvSpPr>
          <p:cNvPr id="47" name="Freeform 8">
            <a:extLst>
              <a:ext uri="{FF2B5EF4-FFF2-40B4-BE49-F238E27FC236}">
                <a16:creationId xmlns:a16="http://schemas.microsoft.com/office/drawing/2014/main" id="{A23023AE-E86E-4FE3-935B-5EAFC061A69E}"/>
              </a:ext>
            </a:extLst>
          </p:cNvPr>
          <p:cNvSpPr>
            <a:spLocks/>
          </p:cNvSpPr>
          <p:nvPr userDrawn="1"/>
        </p:nvSpPr>
        <p:spPr bwMode="auto">
          <a:xfrm>
            <a:off x="6956054" y="4584700"/>
            <a:ext cx="2038601" cy="533480"/>
          </a:xfrm>
          <a:custGeom>
            <a:avLst/>
            <a:gdLst>
              <a:gd name="connsiteX0" fmla="*/ 9281 w 10000"/>
              <a:gd name="connsiteY0" fmla="*/ 10000 h 10000"/>
              <a:gd name="connsiteX1" fmla="*/ 1557 w 10000"/>
              <a:gd name="connsiteY1" fmla="*/ 10000 h 10000"/>
              <a:gd name="connsiteX2" fmla="*/ 0 w 10000"/>
              <a:gd name="connsiteY2" fmla="*/ 0 h 10000"/>
              <a:gd name="connsiteX3" fmla="*/ 9308 w 10000"/>
              <a:gd name="connsiteY3" fmla="*/ 0 h 10000"/>
              <a:gd name="connsiteX4" fmla="*/ 10000 w 10000"/>
              <a:gd name="connsiteY4" fmla="*/ 5212 h 10000"/>
              <a:gd name="connsiteX5" fmla="*/ 9281 w 10000"/>
              <a:gd name="connsiteY5" fmla="*/ 10000 h 10000"/>
              <a:gd name="connsiteX0" fmla="*/ 9457 w 10176"/>
              <a:gd name="connsiteY0" fmla="*/ 10000 h 10000"/>
              <a:gd name="connsiteX1" fmla="*/ 1733 w 10176"/>
              <a:gd name="connsiteY1" fmla="*/ 10000 h 10000"/>
              <a:gd name="connsiteX2" fmla="*/ 0 w 10176"/>
              <a:gd name="connsiteY2" fmla="*/ 251 h 10000"/>
              <a:gd name="connsiteX3" fmla="*/ 9484 w 10176"/>
              <a:gd name="connsiteY3" fmla="*/ 0 h 10000"/>
              <a:gd name="connsiteX4" fmla="*/ 10176 w 10176"/>
              <a:gd name="connsiteY4" fmla="*/ 5212 h 10000"/>
              <a:gd name="connsiteX5" fmla="*/ 9457 w 10176"/>
              <a:gd name="connsiteY5" fmla="*/ 10000 h 10000"/>
              <a:gd name="connsiteX0" fmla="*/ 9492 w 10211"/>
              <a:gd name="connsiteY0" fmla="*/ 10000 h 10000"/>
              <a:gd name="connsiteX1" fmla="*/ 1768 w 10211"/>
              <a:gd name="connsiteY1" fmla="*/ 10000 h 10000"/>
              <a:gd name="connsiteX2" fmla="*/ 0 w 10211"/>
              <a:gd name="connsiteY2" fmla="*/ 126 h 10000"/>
              <a:gd name="connsiteX3" fmla="*/ 9519 w 10211"/>
              <a:gd name="connsiteY3" fmla="*/ 0 h 10000"/>
              <a:gd name="connsiteX4" fmla="*/ 10211 w 10211"/>
              <a:gd name="connsiteY4" fmla="*/ 5212 h 10000"/>
              <a:gd name="connsiteX5" fmla="*/ 9492 w 10211"/>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1" h="10000">
                <a:moveTo>
                  <a:pt x="9492" y="10000"/>
                </a:moveTo>
                <a:lnTo>
                  <a:pt x="1768" y="10000"/>
                </a:lnTo>
                <a:lnTo>
                  <a:pt x="0" y="126"/>
                </a:lnTo>
                <a:lnTo>
                  <a:pt x="9519" y="0"/>
                </a:lnTo>
                <a:cubicBezTo>
                  <a:pt x="9750" y="1737"/>
                  <a:pt x="9980" y="3475"/>
                  <a:pt x="10211" y="5212"/>
                </a:cubicBezTo>
                <a:lnTo>
                  <a:pt x="9492" y="10000"/>
                </a:ln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dirty="0"/>
          </a:p>
        </p:txBody>
      </p:sp>
      <p:sp>
        <p:nvSpPr>
          <p:cNvPr id="48" name="TextBox 47">
            <a:extLst>
              <a:ext uri="{FF2B5EF4-FFF2-40B4-BE49-F238E27FC236}">
                <a16:creationId xmlns:a16="http://schemas.microsoft.com/office/drawing/2014/main" id="{2B4C33A1-934D-43A6-B39D-8576B608641A}"/>
              </a:ext>
            </a:extLst>
          </p:cNvPr>
          <p:cNvSpPr txBox="1"/>
          <p:nvPr userDrawn="1"/>
        </p:nvSpPr>
        <p:spPr>
          <a:xfrm>
            <a:off x="7203091" y="4625494"/>
            <a:ext cx="1940909" cy="297454"/>
          </a:xfrm>
          <a:prstGeom prst="rect">
            <a:avLst/>
          </a:prstGeom>
          <a:noFill/>
        </p:spPr>
        <p:txBody>
          <a:bodyPr wrap="square" rtlCol="0">
            <a:spAutoFit/>
          </a:bodyPr>
          <a:lstStyle/>
          <a:p>
            <a:r>
              <a:rPr lang="en-US" sz="1333" dirty="0">
                <a:solidFill>
                  <a:schemeClr val="bg1"/>
                </a:solidFill>
                <a:effectLst>
                  <a:outerShdw blurRad="38100" dist="38100" dir="2700000" algn="tl">
                    <a:srgbClr val="000000">
                      <a:alpha val="43137"/>
                    </a:srgbClr>
                  </a:outerShdw>
                </a:effectLst>
                <a:latin typeface="Proxima Nova Semibold" panose="02000506030000020004" pitchFamily="50" charset="0"/>
              </a:rPr>
              <a:t>100 Career Centers</a:t>
            </a:r>
          </a:p>
        </p:txBody>
      </p:sp>
      <p:sp>
        <p:nvSpPr>
          <p:cNvPr id="49" name="TextBox 48">
            <a:extLst>
              <a:ext uri="{FF2B5EF4-FFF2-40B4-BE49-F238E27FC236}">
                <a16:creationId xmlns:a16="http://schemas.microsoft.com/office/drawing/2014/main" id="{0A0C4821-805C-4E15-B469-DE5C2BA94675}"/>
              </a:ext>
            </a:extLst>
          </p:cNvPr>
          <p:cNvSpPr txBox="1"/>
          <p:nvPr userDrawn="1"/>
        </p:nvSpPr>
        <p:spPr>
          <a:xfrm>
            <a:off x="4639869" y="1531447"/>
            <a:ext cx="1568816" cy="584775"/>
          </a:xfrm>
          <a:prstGeom prst="rect">
            <a:avLst/>
          </a:prstGeom>
          <a:noFill/>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latin typeface="Proxima Nova Medium" panose="02000506030000020004" pitchFamily="50" charset="0"/>
              </a:rPr>
              <a:t>FLORIDA GOVERNOR</a:t>
            </a:r>
          </a:p>
        </p:txBody>
      </p:sp>
      <p:sp>
        <p:nvSpPr>
          <p:cNvPr id="51" name="TextBox 50">
            <a:extLst>
              <a:ext uri="{FF2B5EF4-FFF2-40B4-BE49-F238E27FC236}">
                <a16:creationId xmlns:a16="http://schemas.microsoft.com/office/drawing/2014/main" id="{FFFEA4CF-E594-47A0-996D-947F7648501E}"/>
              </a:ext>
            </a:extLst>
          </p:cNvPr>
          <p:cNvSpPr txBox="1"/>
          <p:nvPr userDrawn="1"/>
        </p:nvSpPr>
        <p:spPr>
          <a:xfrm>
            <a:off x="2543033" y="4166293"/>
            <a:ext cx="916473" cy="625877"/>
          </a:xfrm>
          <a:prstGeom prst="rect">
            <a:avLst/>
          </a:prstGeom>
          <a:noFill/>
        </p:spPr>
        <p:txBody>
          <a:bodyPr wrap="square" rtlCol="0">
            <a:spAutoFit/>
          </a:bodyPr>
          <a:lstStyle/>
          <a:p>
            <a:pPr algn="ctr"/>
            <a:r>
              <a:rPr lang="en-US" sz="1200" dirty="0">
                <a:solidFill>
                  <a:schemeClr val="bg1"/>
                </a:solidFill>
                <a:effectLst>
                  <a:outerShdw blurRad="38100" dist="38100" dir="2700000" algn="tl">
                    <a:srgbClr val="000000">
                      <a:alpha val="43137"/>
                    </a:srgbClr>
                  </a:outerShdw>
                </a:effectLst>
                <a:latin typeface="Proxima Nova Medium" panose="02000506030000020004" pitchFamily="50" charset="0"/>
              </a:rPr>
              <a:t>LOCAL</a:t>
            </a:r>
          </a:p>
          <a:p>
            <a:pPr algn="ctr"/>
            <a:r>
              <a:rPr lang="en-US" sz="1200" dirty="0">
                <a:solidFill>
                  <a:schemeClr val="bg1"/>
                </a:solidFill>
                <a:effectLst>
                  <a:outerShdw blurRad="38100" dist="38100" dir="2700000" algn="tl">
                    <a:srgbClr val="000000">
                      <a:alpha val="43137"/>
                    </a:srgbClr>
                  </a:outerShdw>
                </a:effectLst>
                <a:latin typeface="Proxima Nova Medium" panose="02000506030000020004" pitchFamily="50" charset="0"/>
              </a:rPr>
              <a:t>SERVICE </a:t>
            </a:r>
            <a:r>
              <a:rPr lang="en-US" sz="1067" dirty="0">
                <a:solidFill>
                  <a:schemeClr val="bg1"/>
                </a:solidFill>
                <a:effectLst>
                  <a:outerShdw blurRad="38100" dist="38100" dir="2700000" algn="tl">
                    <a:srgbClr val="000000">
                      <a:alpha val="43137"/>
                    </a:srgbClr>
                  </a:outerShdw>
                </a:effectLst>
                <a:latin typeface="Proxima Nova Medium" panose="02000506030000020004" pitchFamily="50" charset="0"/>
              </a:rPr>
              <a:t>DELIVERY</a:t>
            </a:r>
          </a:p>
        </p:txBody>
      </p:sp>
    </p:spTree>
    <p:extLst>
      <p:ext uri="{BB962C8B-B14F-4D97-AF65-F5344CB8AC3E}">
        <p14:creationId xmlns:p14="http://schemas.microsoft.com/office/powerpoint/2010/main" val="382383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mise - Vision">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1AADBACA-969C-4874-A6A5-B932573342B4}"/>
              </a:ext>
            </a:extLst>
          </p:cNvPr>
          <p:cNvSpPr>
            <a:spLocks/>
          </p:cNvSpPr>
          <p:nvPr userDrawn="1"/>
        </p:nvSpPr>
        <p:spPr bwMode="auto">
          <a:xfrm>
            <a:off x="3972573" y="4406735"/>
            <a:ext cx="1404939" cy="2149411"/>
          </a:xfrm>
          <a:custGeom>
            <a:avLst/>
            <a:gdLst/>
            <a:ahLst/>
            <a:cxnLst>
              <a:cxn ang="0">
                <a:pos x="885" y="361"/>
              </a:cxn>
              <a:cxn ang="0">
                <a:pos x="840" y="315"/>
              </a:cxn>
              <a:cxn ang="0">
                <a:pos x="379" y="777"/>
              </a:cxn>
              <a:cxn ang="0">
                <a:pos x="379" y="1172"/>
              </a:cxn>
              <a:cxn ang="0">
                <a:pos x="0" y="1172"/>
              </a:cxn>
              <a:cxn ang="0">
                <a:pos x="0" y="620"/>
              </a:cxn>
              <a:cxn ang="0">
                <a:pos x="572" y="49"/>
              </a:cxn>
              <a:cxn ang="0">
                <a:pos x="523" y="0"/>
              </a:cxn>
              <a:cxn ang="0">
                <a:pos x="885" y="0"/>
              </a:cxn>
              <a:cxn ang="0">
                <a:pos x="885" y="361"/>
              </a:cxn>
            </a:cxnLst>
            <a:rect l="0" t="0" r="r" b="b"/>
            <a:pathLst>
              <a:path w="885" h="1172">
                <a:moveTo>
                  <a:pt x="885" y="361"/>
                </a:moveTo>
                <a:lnTo>
                  <a:pt x="840" y="315"/>
                </a:lnTo>
                <a:lnTo>
                  <a:pt x="379" y="777"/>
                </a:lnTo>
                <a:lnTo>
                  <a:pt x="379" y="1172"/>
                </a:lnTo>
                <a:lnTo>
                  <a:pt x="0" y="1172"/>
                </a:lnTo>
                <a:lnTo>
                  <a:pt x="0" y="620"/>
                </a:lnTo>
                <a:lnTo>
                  <a:pt x="572" y="49"/>
                </a:lnTo>
                <a:lnTo>
                  <a:pt x="523" y="0"/>
                </a:lnTo>
                <a:lnTo>
                  <a:pt x="885" y="0"/>
                </a:lnTo>
                <a:lnTo>
                  <a:pt x="885" y="36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sp>
        <p:nvSpPr>
          <p:cNvPr id="4" name="Freeform 12">
            <a:extLst>
              <a:ext uri="{FF2B5EF4-FFF2-40B4-BE49-F238E27FC236}">
                <a16:creationId xmlns:a16="http://schemas.microsoft.com/office/drawing/2014/main" id="{B58563BF-DCA9-4E87-8884-E5DB90E2E4C4}"/>
              </a:ext>
            </a:extLst>
          </p:cNvPr>
          <p:cNvSpPr>
            <a:spLocks/>
          </p:cNvSpPr>
          <p:nvPr userDrawn="1"/>
        </p:nvSpPr>
        <p:spPr bwMode="auto">
          <a:xfrm>
            <a:off x="3470943" y="1395093"/>
            <a:ext cx="1324733" cy="1286583"/>
          </a:xfrm>
          <a:custGeom>
            <a:avLst/>
            <a:gdLst>
              <a:gd name="connsiteX0" fmla="*/ 4299 w 10117"/>
              <a:gd name="connsiteY0" fmla="*/ 545 h 10000"/>
              <a:gd name="connsiteX1" fmla="*/ 9739 w 10117"/>
              <a:gd name="connsiteY1" fmla="*/ 5811 h 10000"/>
              <a:gd name="connsiteX2" fmla="*/ 10117 w 10117"/>
              <a:gd name="connsiteY2" fmla="*/ 6271 h 10000"/>
              <a:gd name="connsiteX3" fmla="*/ 10000 w 10117"/>
              <a:gd name="connsiteY3" fmla="*/ 6769 h 10000"/>
              <a:gd name="connsiteX4" fmla="*/ 6635 w 10117"/>
              <a:gd name="connsiteY4" fmla="*/ 10000 h 10000"/>
              <a:gd name="connsiteX5" fmla="*/ 563 w 10117"/>
              <a:gd name="connsiteY5" fmla="*/ 4149 h 10000"/>
              <a:gd name="connsiteX6" fmla="*/ 0 w 10117"/>
              <a:gd name="connsiteY6" fmla="*/ 4681 h 10000"/>
              <a:gd name="connsiteX7" fmla="*/ 0 w 10117"/>
              <a:gd name="connsiteY7" fmla="*/ 0 h 10000"/>
              <a:gd name="connsiteX8" fmla="*/ 4794 w 10117"/>
              <a:gd name="connsiteY8" fmla="*/ 0 h 10000"/>
              <a:gd name="connsiteX9" fmla="*/ 4299 w 10117"/>
              <a:gd name="connsiteY9" fmla="*/ 545 h 10000"/>
              <a:gd name="connsiteX0" fmla="*/ 4299 w 10328"/>
              <a:gd name="connsiteY0" fmla="*/ 545 h 10000"/>
              <a:gd name="connsiteX1" fmla="*/ 9739 w 10328"/>
              <a:gd name="connsiteY1" fmla="*/ 5811 h 10000"/>
              <a:gd name="connsiteX2" fmla="*/ 10328 w 10328"/>
              <a:gd name="connsiteY2" fmla="*/ 6399 h 10000"/>
              <a:gd name="connsiteX3" fmla="*/ 10000 w 10328"/>
              <a:gd name="connsiteY3" fmla="*/ 6769 h 10000"/>
              <a:gd name="connsiteX4" fmla="*/ 6635 w 10328"/>
              <a:gd name="connsiteY4" fmla="*/ 10000 h 10000"/>
              <a:gd name="connsiteX5" fmla="*/ 563 w 10328"/>
              <a:gd name="connsiteY5" fmla="*/ 4149 h 10000"/>
              <a:gd name="connsiteX6" fmla="*/ 0 w 10328"/>
              <a:gd name="connsiteY6" fmla="*/ 4681 h 10000"/>
              <a:gd name="connsiteX7" fmla="*/ 0 w 10328"/>
              <a:gd name="connsiteY7" fmla="*/ 0 h 10000"/>
              <a:gd name="connsiteX8" fmla="*/ 4794 w 10328"/>
              <a:gd name="connsiteY8" fmla="*/ 0 h 10000"/>
              <a:gd name="connsiteX9" fmla="*/ 4299 w 10328"/>
              <a:gd name="connsiteY9" fmla="*/ 54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8" h="10000">
                <a:moveTo>
                  <a:pt x="4299" y="545"/>
                </a:moveTo>
                <a:lnTo>
                  <a:pt x="9739" y="5811"/>
                </a:lnTo>
                <a:lnTo>
                  <a:pt x="10328" y="6399"/>
                </a:lnTo>
                <a:lnTo>
                  <a:pt x="10000" y="6769"/>
                </a:lnTo>
                <a:lnTo>
                  <a:pt x="6635" y="10000"/>
                </a:lnTo>
                <a:lnTo>
                  <a:pt x="563" y="4149"/>
                </a:lnTo>
                <a:lnTo>
                  <a:pt x="0" y="4681"/>
                </a:lnTo>
                <a:lnTo>
                  <a:pt x="0" y="0"/>
                </a:lnTo>
                <a:lnTo>
                  <a:pt x="4794" y="0"/>
                </a:lnTo>
                <a:lnTo>
                  <a:pt x="4299" y="545"/>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sp>
        <p:nvSpPr>
          <p:cNvPr id="5" name="Freeform 13">
            <a:extLst>
              <a:ext uri="{FF2B5EF4-FFF2-40B4-BE49-F238E27FC236}">
                <a16:creationId xmlns:a16="http://schemas.microsoft.com/office/drawing/2014/main" id="{2BE0C525-9441-454F-BEDC-39D46C7BBB64}"/>
              </a:ext>
            </a:extLst>
          </p:cNvPr>
          <p:cNvSpPr>
            <a:spLocks/>
          </p:cNvSpPr>
          <p:nvPr userDrawn="1"/>
        </p:nvSpPr>
        <p:spPr bwMode="auto">
          <a:xfrm>
            <a:off x="3538456" y="3315165"/>
            <a:ext cx="1290789" cy="1395252"/>
          </a:xfrm>
          <a:custGeom>
            <a:avLst/>
            <a:gdLst>
              <a:gd name="connsiteX0" fmla="*/ 4299 w 10242"/>
              <a:gd name="connsiteY0" fmla="*/ 646 h 10000"/>
              <a:gd name="connsiteX1" fmla="*/ 9673 w 10242"/>
              <a:gd name="connsiteY1" fmla="*/ 5831 h 10000"/>
              <a:gd name="connsiteX2" fmla="*/ 10242 w 10242"/>
              <a:gd name="connsiteY2" fmla="*/ 6476 h 10000"/>
              <a:gd name="connsiteX3" fmla="*/ 10000 w 10242"/>
              <a:gd name="connsiteY3" fmla="*/ 6781 h 10000"/>
              <a:gd name="connsiteX4" fmla="*/ 6707 w 10242"/>
              <a:gd name="connsiteY4" fmla="*/ 10000 h 10000"/>
              <a:gd name="connsiteX5" fmla="*/ 667 w 10242"/>
              <a:gd name="connsiteY5" fmla="*/ 4169 h 10000"/>
              <a:gd name="connsiteX6" fmla="*/ 0 w 10242"/>
              <a:gd name="connsiteY6" fmla="*/ 4789 h 10000"/>
              <a:gd name="connsiteX7" fmla="*/ 0 w 10242"/>
              <a:gd name="connsiteY7" fmla="*/ 0 h 10000"/>
              <a:gd name="connsiteX8" fmla="*/ 4952 w 10242"/>
              <a:gd name="connsiteY8" fmla="*/ 0 h 10000"/>
              <a:gd name="connsiteX9" fmla="*/ 4299 w 10242"/>
              <a:gd name="connsiteY9" fmla="*/ 646 h 10000"/>
              <a:gd name="connsiteX0" fmla="*/ 4299 w 10267"/>
              <a:gd name="connsiteY0" fmla="*/ 646 h 10000"/>
              <a:gd name="connsiteX1" fmla="*/ 9673 w 10267"/>
              <a:gd name="connsiteY1" fmla="*/ 5831 h 10000"/>
              <a:gd name="connsiteX2" fmla="*/ 10267 w 10267"/>
              <a:gd name="connsiteY2" fmla="*/ 6522 h 10000"/>
              <a:gd name="connsiteX3" fmla="*/ 10000 w 10267"/>
              <a:gd name="connsiteY3" fmla="*/ 6781 h 10000"/>
              <a:gd name="connsiteX4" fmla="*/ 6707 w 10267"/>
              <a:gd name="connsiteY4" fmla="*/ 10000 h 10000"/>
              <a:gd name="connsiteX5" fmla="*/ 667 w 10267"/>
              <a:gd name="connsiteY5" fmla="*/ 4169 h 10000"/>
              <a:gd name="connsiteX6" fmla="*/ 0 w 10267"/>
              <a:gd name="connsiteY6" fmla="*/ 4789 h 10000"/>
              <a:gd name="connsiteX7" fmla="*/ 0 w 10267"/>
              <a:gd name="connsiteY7" fmla="*/ 0 h 10000"/>
              <a:gd name="connsiteX8" fmla="*/ 4952 w 10267"/>
              <a:gd name="connsiteY8" fmla="*/ 0 h 10000"/>
              <a:gd name="connsiteX9" fmla="*/ 4299 w 10267"/>
              <a:gd name="connsiteY9"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7" h="10000">
                <a:moveTo>
                  <a:pt x="4299" y="646"/>
                </a:moveTo>
                <a:lnTo>
                  <a:pt x="9673" y="5831"/>
                </a:lnTo>
                <a:lnTo>
                  <a:pt x="10267" y="6522"/>
                </a:lnTo>
                <a:lnTo>
                  <a:pt x="10000" y="6781"/>
                </a:lnTo>
                <a:lnTo>
                  <a:pt x="6707" y="10000"/>
                </a:lnTo>
                <a:lnTo>
                  <a:pt x="667" y="4169"/>
                </a:lnTo>
                <a:lnTo>
                  <a:pt x="0" y="4789"/>
                </a:lnTo>
                <a:lnTo>
                  <a:pt x="0" y="0"/>
                </a:lnTo>
                <a:lnTo>
                  <a:pt x="4952" y="0"/>
                </a:lnTo>
                <a:lnTo>
                  <a:pt x="4299" y="64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sp>
        <p:nvSpPr>
          <p:cNvPr id="6" name="Freeform 14">
            <a:extLst>
              <a:ext uri="{FF2B5EF4-FFF2-40B4-BE49-F238E27FC236}">
                <a16:creationId xmlns:a16="http://schemas.microsoft.com/office/drawing/2014/main" id="{86B2047C-6EFE-4DB7-8900-7525CAABCD90}"/>
              </a:ext>
            </a:extLst>
          </p:cNvPr>
          <p:cNvSpPr>
            <a:spLocks/>
          </p:cNvSpPr>
          <p:nvPr userDrawn="1"/>
        </p:nvSpPr>
        <p:spPr bwMode="auto">
          <a:xfrm>
            <a:off x="4152044" y="2356188"/>
            <a:ext cx="1357755" cy="1369973"/>
          </a:xfrm>
          <a:custGeom>
            <a:avLst/>
            <a:gdLst>
              <a:gd name="connsiteX0" fmla="*/ 10369 w 10369"/>
              <a:gd name="connsiteY0" fmla="*/ 4685 h 10000"/>
              <a:gd name="connsiteX1" fmla="*/ 9765 w 10369"/>
              <a:gd name="connsiteY1" fmla="*/ 4096 h 10000"/>
              <a:gd name="connsiteX2" fmla="*/ 3679 w 10369"/>
              <a:gd name="connsiteY2" fmla="*/ 10000 h 10000"/>
              <a:gd name="connsiteX3" fmla="*/ 369 w 10369"/>
              <a:gd name="connsiteY3" fmla="*/ 6787 h 10000"/>
              <a:gd name="connsiteX4" fmla="*/ 0 w 10369"/>
              <a:gd name="connsiteY4" fmla="*/ 6436 h 10000"/>
              <a:gd name="connsiteX5" fmla="*/ 657 w 10369"/>
              <a:gd name="connsiteY5" fmla="*/ 5877 h 10000"/>
              <a:gd name="connsiteX6" fmla="*/ 6124 w 10369"/>
              <a:gd name="connsiteY6" fmla="*/ 562 h 10000"/>
              <a:gd name="connsiteX7" fmla="*/ 5548 w 10369"/>
              <a:gd name="connsiteY7" fmla="*/ 0 h 10000"/>
              <a:gd name="connsiteX8" fmla="*/ 10369 w 10369"/>
              <a:gd name="connsiteY8" fmla="*/ 0 h 10000"/>
              <a:gd name="connsiteX9" fmla="*/ 10369 w 10369"/>
              <a:gd name="connsiteY9" fmla="*/ 468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9" h="10000">
                <a:moveTo>
                  <a:pt x="10369" y="4685"/>
                </a:moveTo>
                <a:lnTo>
                  <a:pt x="9765" y="4096"/>
                </a:lnTo>
                <a:lnTo>
                  <a:pt x="3679" y="10000"/>
                </a:lnTo>
                <a:lnTo>
                  <a:pt x="369" y="6787"/>
                </a:lnTo>
                <a:lnTo>
                  <a:pt x="0" y="6436"/>
                </a:lnTo>
                <a:lnTo>
                  <a:pt x="657" y="5877"/>
                </a:lnTo>
                <a:lnTo>
                  <a:pt x="6124" y="562"/>
                </a:lnTo>
                <a:lnTo>
                  <a:pt x="5548" y="0"/>
                </a:lnTo>
                <a:lnTo>
                  <a:pt x="10369" y="0"/>
                </a:lnTo>
                <a:lnTo>
                  <a:pt x="10369" y="4685"/>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sp>
        <p:nvSpPr>
          <p:cNvPr id="7" name="Rectangle 6">
            <a:extLst>
              <a:ext uri="{FF2B5EF4-FFF2-40B4-BE49-F238E27FC236}">
                <a16:creationId xmlns:a16="http://schemas.microsoft.com/office/drawing/2014/main" id="{7560A64D-42ED-4D8B-89E3-FE45389F2021}"/>
              </a:ext>
            </a:extLst>
          </p:cNvPr>
          <p:cNvSpPr/>
          <p:nvPr userDrawn="1"/>
        </p:nvSpPr>
        <p:spPr>
          <a:xfrm rot="18810898">
            <a:off x="4376515" y="2886986"/>
            <a:ext cx="800011" cy="410241"/>
          </a:xfrm>
          <a:prstGeom prst="rect">
            <a:avLst/>
          </a:prstGeom>
        </p:spPr>
        <p:txBody>
          <a:bodyPr wrap="square" lIns="0" tIns="0" rIns="0" bIns="0">
            <a:spAutoFit/>
          </a:bodyPr>
          <a:lstStyle/>
          <a:p>
            <a:pPr algn="r"/>
            <a:r>
              <a:rPr lang="en-US" sz="1333" b="1" dirty="0">
                <a:solidFill>
                  <a:schemeClr val="bg1"/>
                </a:solidFill>
                <a:latin typeface="Proxima Nova Medium" panose="02000506030000020004" pitchFamily="50" charset="0"/>
              </a:rPr>
              <a:t>OUR PILLARS</a:t>
            </a:r>
          </a:p>
        </p:txBody>
      </p:sp>
      <p:sp>
        <p:nvSpPr>
          <p:cNvPr id="8" name="Rectangle 7">
            <a:extLst>
              <a:ext uri="{FF2B5EF4-FFF2-40B4-BE49-F238E27FC236}">
                <a16:creationId xmlns:a16="http://schemas.microsoft.com/office/drawing/2014/main" id="{3945D833-4682-425C-ACF1-DF80E164ADFA}"/>
              </a:ext>
            </a:extLst>
          </p:cNvPr>
          <p:cNvSpPr/>
          <p:nvPr userDrawn="1"/>
        </p:nvSpPr>
        <p:spPr>
          <a:xfrm rot="2685350">
            <a:off x="3812549" y="1845797"/>
            <a:ext cx="742603" cy="410241"/>
          </a:xfrm>
          <a:prstGeom prst="rect">
            <a:avLst/>
          </a:prstGeom>
        </p:spPr>
        <p:txBody>
          <a:bodyPr wrap="square" lIns="0" tIns="0" rIns="0" bIns="0">
            <a:spAutoFit/>
          </a:bodyPr>
          <a:lstStyle/>
          <a:p>
            <a:pPr algn="r"/>
            <a:r>
              <a:rPr lang="en-US" sz="1333" b="1" dirty="0">
                <a:solidFill>
                  <a:schemeClr val="bg1"/>
                </a:solidFill>
                <a:latin typeface="Proxima Nova Medium" panose="02000506030000020004" pitchFamily="50" charset="0"/>
              </a:rPr>
              <a:t>OUR VISION</a:t>
            </a:r>
          </a:p>
        </p:txBody>
      </p:sp>
      <p:sp>
        <p:nvSpPr>
          <p:cNvPr id="9" name="Rectangle 8">
            <a:extLst>
              <a:ext uri="{FF2B5EF4-FFF2-40B4-BE49-F238E27FC236}">
                <a16:creationId xmlns:a16="http://schemas.microsoft.com/office/drawing/2014/main" id="{8CE46F2A-AA43-4C26-8175-9EB1C0ECCDA7}"/>
              </a:ext>
            </a:extLst>
          </p:cNvPr>
          <p:cNvSpPr/>
          <p:nvPr userDrawn="1"/>
        </p:nvSpPr>
        <p:spPr>
          <a:xfrm rot="2876446">
            <a:off x="3864830" y="3809049"/>
            <a:ext cx="755565" cy="410241"/>
          </a:xfrm>
          <a:prstGeom prst="rect">
            <a:avLst/>
          </a:prstGeom>
        </p:spPr>
        <p:txBody>
          <a:bodyPr wrap="square" lIns="0" tIns="0" rIns="0" bIns="0">
            <a:spAutoFit/>
          </a:bodyPr>
          <a:lstStyle/>
          <a:p>
            <a:pPr algn="r"/>
            <a:r>
              <a:rPr lang="en-US" sz="1333" b="1" dirty="0">
                <a:solidFill>
                  <a:schemeClr val="bg1"/>
                </a:solidFill>
                <a:latin typeface="Proxima Nova Medium" panose="02000506030000020004" pitchFamily="50" charset="0"/>
              </a:rPr>
              <a:t>OUR VALUES</a:t>
            </a:r>
          </a:p>
        </p:txBody>
      </p:sp>
      <p:sp>
        <p:nvSpPr>
          <p:cNvPr id="10" name="Rectangle 9">
            <a:extLst>
              <a:ext uri="{FF2B5EF4-FFF2-40B4-BE49-F238E27FC236}">
                <a16:creationId xmlns:a16="http://schemas.microsoft.com/office/drawing/2014/main" id="{81CCBA9A-F296-48BF-A7B7-96515C4C6EC8}"/>
              </a:ext>
            </a:extLst>
          </p:cNvPr>
          <p:cNvSpPr/>
          <p:nvPr userDrawn="1"/>
        </p:nvSpPr>
        <p:spPr>
          <a:xfrm rot="18725660">
            <a:off x="4317909" y="4943917"/>
            <a:ext cx="853716" cy="410241"/>
          </a:xfrm>
          <a:prstGeom prst="rect">
            <a:avLst/>
          </a:prstGeom>
        </p:spPr>
        <p:txBody>
          <a:bodyPr wrap="square" lIns="0" tIns="0" rIns="0" bIns="0">
            <a:spAutoFit/>
          </a:bodyPr>
          <a:lstStyle/>
          <a:p>
            <a:pPr algn="r"/>
            <a:r>
              <a:rPr lang="en-US" sz="1333" b="1" dirty="0">
                <a:solidFill>
                  <a:schemeClr val="bg1"/>
                </a:solidFill>
                <a:latin typeface="Proxima Nova Medium" panose="02000506030000020004" pitchFamily="50" charset="0"/>
              </a:rPr>
              <a:t>OUR PROMISE</a:t>
            </a:r>
          </a:p>
        </p:txBody>
      </p:sp>
      <p:sp>
        <p:nvSpPr>
          <p:cNvPr id="13" name="TextBox 12">
            <a:extLst>
              <a:ext uri="{FF2B5EF4-FFF2-40B4-BE49-F238E27FC236}">
                <a16:creationId xmlns:a16="http://schemas.microsoft.com/office/drawing/2014/main" id="{0C422329-7913-42E4-B024-BA4C9DF136B4}"/>
              </a:ext>
            </a:extLst>
          </p:cNvPr>
          <p:cNvSpPr txBox="1"/>
          <p:nvPr userDrawn="1"/>
        </p:nvSpPr>
        <p:spPr>
          <a:xfrm>
            <a:off x="6191995" y="4101444"/>
            <a:ext cx="2553599" cy="2051203"/>
          </a:xfrm>
          <a:prstGeom prst="rect">
            <a:avLst/>
          </a:prstGeom>
          <a:noFill/>
        </p:spPr>
        <p:txBody>
          <a:bodyPr wrap="square" lIns="0" tIns="0" rIns="0" bIns="0" rtlCol="0">
            <a:spAutoFit/>
          </a:bodyPr>
          <a:lstStyle/>
          <a:p>
            <a:pPr lvl="0" defTabSz="914377">
              <a:spcBef>
                <a:spcPct val="20000"/>
              </a:spcBef>
              <a:defRPr/>
            </a:pPr>
            <a:r>
              <a:rPr lang="en-US" sz="1333" dirty="0">
                <a:solidFill>
                  <a:srgbClr val="6A737B"/>
                </a:solidFill>
              </a:rPr>
              <a:t>Florida’s workforce system promises a dedicated team of professionals who possess an understanding of your needs. Uniquely positioned, we offer assets, expertise and effective partnerships to deliver seamless and efficient services, demonstrate our value to all customers through results and drive economic priorities through talent development.</a:t>
            </a:r>
          </a:p>
        </p:txBody>
      </p:sp>
      <p:sp>
        <p:nvSpPr>
          <p:cNvPr id="14" name="TextBox 13">
            <a:extLst>
              <a:ext uri="{FF2B5EF4-FFF2-40B4-BE49-F238E27FC236}">
                <a16:creationId xmlns:a16="http://schemas.microsoft.com/office/drawing/2014/main" id="{C232D2CF-6CC6-4956-9EE0-BF1BACC10FB8}"/>
              </a:ext>
            </a:extLst>
          </p:cNvPr>
          <p:cNvSpPr txBox="1"/>
          <p:nvPr userDrawn="1"/>
        </p:nvSpPr>
        <p:spPr>
          <a:xfrm>
            <a:off x="6286488" y="2324974"/>
            <a:ext cx="2146312" cy="697435"/>
          </a:xfrm>
          <a:prstGeom prst="rect">
            <a:avLst/>
          </a:prstGeom>
          <a:noFill/>
        </p:spPr>
        <p:txBody>
          <a:bodyPr wrap="square" lIns="0" tIns="0" rIns="0" bIns="0" rtlCol="0">
            <a:spAutoFit/>
          </a:bodyPr>
          <a:lstStyle/>
          <a:p>
            <a:pPr marL="171446" lvl="0" indent="-171446" defTabSz="914377">
              <a:spcBef>
                <a:spcPct val="20000"/>
              </a:spcBef>
              <a:buFont typeface="Arial" panose="020B0604020202020204" pitchFamily="34" charset="0"/>
              <a:buChar char="•"/>
              <a:defRPr/>
            </a:pPr>
            <a:r>
              <a:rPr lang="en-US" sz="1333" dirty="0">
                <a:solidFill>
                  <a:srgbClr val="6A737B"/>
                </a:solidFill>
              </a:rPr>
              <a:t>Collaborate </a:t>
            </a:r>
          </a:p>
          <a:p>
            <a:pPr marL="171446" lvl="0" indent="-171446" defTabSz="914377">
              <a:spcBef>
                <a:spcPct val="20000"/>
              </a:spcBef>
              <a:buFont typeface="Arial" panose="020B0604020202020204" pitchFamily="34" charset="0"/>
              <a:buChar char="•"/>
              <a:defRPr/>
            </a:pPr>
            <a:r>
              <a:rPr lang="en-US" sz="1333" dirty="0">
                <a:solidFill>
                  <a:srgbClr val="6A737B"/>
                </a:solidFill>
              </a:rPr>
              <a:t>Innovate</a:t>
            </a:r>
          </a:p>
          <a:p>
            <a:pPr marL="171446" lvl="0" indent="-171446" defTabSz="914377">
              <a:spcBef>
                <a:spcPct val="20000"/>
              </a:spcBef>
              <a:buFont typeface="Arial" panose="020B0604020202020204" pitchFamily="34" charset="0"/>
              <a:buChar char="•"/>
              <a:defRPr/>
            </a:pPr>
            <a:r>
              <a:rPr lang="en-US" sz="1333" dirty="0">
                <a:solidFill>
                  <a:srgbClr val="6A737B"/>
                </a:solidFill>
              </a:rPr>
              <a:t>Lead </a:t>
            </a:r>
          </a:p>
        </p:txBody>
      </p:sp>
      <p:sp>
        <p:nvSpPr>
          <p:cNvPr id="15" name="TextBox 14">
            <a:extLst>
              <a:ext uri="{FF2B5EF4-FFF2-40B4-BE49-F238E27FC236}">
                <a16:creationId xmlns:a16="http://schemas.microsoft.com/office/drawing/2014/main" id="{8B88BD37-11A6-45B3-A40D-7088B7DF7B1D}"/>
              </a:ext>
            </a:extLst>
          </p:cNvPr>
          <p:cNvSpPr txBox="1"/>
          <p:nvPr userDrawn="1"/>
        </p:nvSpPr>
        <p:spPr>
          <a:xfrm>
            <a:off x="1151884" y="3322584"/>
            <a:ext cx="1602721" cy="1394869"/>
          </a:xfrm>
          <a:prstGeom prst="rect">
            <a:avLst/>
          </a:prstGeom>
          <a:noFill/>
        </p:spPr>
        <p:txBody>
          <a:bodyPr wrap="square" lIns="0" tIns="0" rIns="0" bIns="0" rtlCol="0">
            <a:spAutoFit/>
          </a:bodyPr>
          <a:lstStyle/>
          <a:p>
            <a:pPr marL="171446" lvl="0" indent="-171446" defTabSz="914377">
              <a:spcBef>
                <a:spcPct val="20000"/>
              </a:spcBef>
              <a:buFont typeface="Arial" panose="020B0604020202020204" pitchFamily="34" charset="0"/>
              <a:buChar char="•"/>
              <a:defRPr/>
            </a:pPr>
            <a:r>
              <a:rPr lang="en-US" sz="1333" dirty="0">
                <a:solidFill>
                  <a:srgbClr val="6A737B"/>
                </a:solidFill>
              </a:rPr>
              <a:t>Business-Driven </a:t>
            </a:r>
          </a:p>
          <a:p>
            <a:pPr marL="171446" lvl="0" indent="-171446" defTabSz="914377">
              <a:spcBef>
                <a:spcPct val="20000"/>
              </a:spcBef>
              <a:buFont typeface="Arial" panose="020B0604020202020204" pitchFamily="34" charset="0"/>
              <a:buChar char="•"/>
              <a:defRPr/>
            </a:pPr>
            <a:r>
              <a:rPr lang="en-US" sz="1333" dirty="0">
                <a:solidFill>
                  <a:srgbClr val="6A737B"/>
                </a:solidFill>
              </a:rPr>
              <a:t>Continuous Improvement </a:t>
            </a:r>
          </a:p>
          <a:p>
            <a:pPr marL="171446" lvl="0" indent="-171446" defTabSz="914377">
              <a:spcBef>
                <a:spcPct val="20000"/>
              </a:spcBef>
              <a:buFont typeface="Arial" panose="020B0604020202020204" pitchFamily="34" charset="0"/>
              <a:buChar char="•"/>
              <a:defRPr/>
            </a:pPr>
            <a:r>
              <a:rPr lang="en-US" sz="1333" dirty="0">
                <a:solidFill>
                  <a:srgbClr val="6A737B"/>
                </a:solidFill>
              </a:rPr>
              <a:t>Integrity  </a:t>
            </a:r>
          </a:p>
          <a:p>
            <a:pPr marL="171446" lvl="0" indent="-171446" defTabSz="914377">
              <a:spcBef>
                <a:spcPct val="20000"/>
              </a:spcBef>
              <a:buFont typeface="Arial" panose="020B0604020202020204" pitchFamily="34" charset="0"/>
              <a:buChar char="•"/>
              <a:defRPr/>
            </a:pPr>
            <a:r>
              <a:rPr lang="en-US" sz="1333" dirty="0">
                <a:solidFill>
                  <a:srgbClr val="6A737B"/>
                </a:solidFill>
              </a:rPr>
              <a:t>Talent Focus</a:t>
            </a:r>
          </a:p>
          <a:p>
            <a:pPr marL="171446" lvl="0" indent="-171446" defTabSz="914377">
              <a:spcBef>
                <a:spcPct val="20000"/>
              </a:spcBef>
              <a:buFont typeface="Arial" panose="020B0604020202020204" pitchFamily="34" charset="0"/>
              <a:buChar char="•"/>
              <a:defRPr/>
            </a:pPr>
            <a:r>
              <a:rPr lang="en-US" sz="1333" dirty="0">
                <a:solidFill>
                  <a:srgbClr val="6A737B"/>
                </a:solidFill>
              </a:rPr>
              <a:t>Purpose-Driven</a:t>
            </a:r>
          </a:p>
        </p:txBody>
      </p:sp>
      <p:sp>
        <p:nvSpPr>
          <p:cNvPr id="16" name="TextBox 15">
            <a:extLst>
              <a:ext uri="{FF2B5EF4-FFF2-40B4-BE49-F238E27FC236}">
                <a16:creationId xmlns:a16="http://schemas.microsoft.com/office/drawing/2014/main" id="{C34F22F0-08BF-4974-A594-E959524C8C58}"/>
              </a:ext>
            </a:extLst>
          </p:cNvPr>
          <p:cNvSpPr txBox="1"/>
          <p:nvPr userDrawn="1"/>
        </p:nvSpPr>
        <p:spPr>
          <a:xfrm>
            <a:off x="657569" y="1351995"/>
            <a:ext cx="2099252" cy="451277"/>
          </a:xfrm>
          <a:prstGeom prst="rect">
            <a:avLst/>
          </a:prstGeom>
          <a:noFill/>
        </p:spPr>
        <p:txBody>
          <a:bodyPr wrap="square" lIns="0" tIns="0" rIns="0" bIns="0" rtlCol="0">
            <a:spAutoFit/>
          </a:bodyPr>
          <a:lstStyle/>
          <a:p>
            <a:pPr lvl="0" algn="r" defTabSz="914377">
              <a:spcBef>
                <a:spcPct val="20000"/>
              </a:spcBef>
              <a:defRPr/>
            </a:pPr>
            <a:r>
              <a:rPr lang="en-US" sz="1333" dirty="0">
                <a:solidFill>
                  <a:srgbClr val="6A737B"/>
                </a:solidFill>
              </a:rPr>
              <a:t>Florida will be the </a:t>
            </a:r>
          </a:p>
          <a:p>
            <a:pPr lvl="0" algn="r" defTabSz="914377">
              <a:spcBef>
                <a:spcPct val="20000"/>
              </a:spcBef>
              <a:defRPr/>
            </a:pPr>
            <a:r>
              <a:rPr lang="en-US" sz="1333" dirty="0">
                <a:solidFill>
                  <a:srgbClr val="6A737B"/>
                </a:solidFill>
              </a:rPr>
              <a:t>global leader for talent</a:t>
            </a:r>
            <a:r>
              <a:rPr lang="en-US" sz="1333" dirty="0">
                <a:solidFill>
                  <a:schemeClr val="tx1">
                    <a:lumMod val="50000"/>
                    <a:lumOff val="50000"/>
                  </a:schemeClr>
                </a:solidFill>
              </a:rPr>
              <a:t>. </a:t>
            </a:r>
            <a:endParaRPr lang="en-US" sz="1333" dirty="0">
              <a:solidFill>
                <a:schemeClr val="tx1">
                  <a:lumMod val="65000"/>
                  <a:lumOff val="35000"/>
                </a:schemeClr>
              </a:solidFill>
            </a:endParaRPr>
          </a:p>
        </p:txBody>
      </p:sp>
      <p:sp>
        <p:nvSpPr>
          <p:cNvPr id="20" name="Title 6">
            <a:extLst>
              <a:ext uri="{FF2B5EF4-FFF2-40B4-BE49-F238E27FC236}">
                <a16:creationId xmlns:a16="http://schemas.microsoft.com/office/drawing/2014/main" id="{6E339FC8-B493-4EC9-B382-274D49CE1738}"/>
              </a:ext>
            </a:extLst>
          </p:cNvPr>
          <p:cNvSpPr txBox="1">
            <a:spLocks/>
          </p:cNvSpPr>
          <p:nvPr userDrawn="1"/>
        </p:nvSpPr>
        <p:spPr>
          <a:xfrm>
            <a:off x="788773" y="219603"/>
            <a:ext cx="8080945" cy="47136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solidFill>
                  <a:srgbClr val="6A737B"/>
                </a:solidFill>
              </a:rPr>
              <a:t>Our Keys to Success</a:t>
            </a:r>
          </a:p>
        </p:txBody>
      </p:sp>
      <p:pic>
        <p:nvPicPr>
          <p:cNvPr id="22" name="Graphic 21" descr="Court">
            <a:extLst>
              <a:ext uri="{FF2B5EF4-FFF2-40B4-BE49-F238E27FC236}">
                <a16:creationId xmlns:a16="http://schemas.microsoft.com/office/drawing/2014/main" id="{CD036BC5-1EBA-4A77-8F26-A04B541737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10942" y="2403201"/>
            <a:ext cx="537199" cy="465451"/>
          </a:xfrm>
          <a:prstGeom prst="rect">
            <a:avLst/>
          </a:prstGeom>
        </p:spPr>
      </p:pic>
      <p:pic>
        <p:nvPicPr>
          <p:cNvPr id="23" name="Graphic 22" descr="Ribbon">
            <a:extLst>
              <a:ext uri="{FF2B5EF4-FFF2-40B4-BE49-F238E27FC236}">
                <a16:creationId xmlns:a16="http://schemas.microsoft.com/office/drawing/2014/main" id="{AE13DB48-5936-4D09-84B8-05AFA0093C7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1541" y="3315164"/>
            <a:ext cx="558676" cy="578059"/>
          </a:xfrm>
          <a:prstGeom prst="rect">
            <a:avLst/>
          </a:prstGeom>
        </p:spPr>
      </p:pic>
      <p:pic>
        <p:nvPicPr>
          <p:cNvPr id="24" name="Graphic 23" descr="Handshake">
            <a:extLst>
              <a:ext uri="{FF2B5EF4-FFF2-40B4-BE49-F238E27FC236}">
                <a16:creationId xmlns:a16="http://schemas.microsoft.com/office/drawing/2014/main" id="{62B1F391-2F09-4AB5-A8DC-FBA09498022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2512" y="4375059"/>
            <a:ext cx="671857" cy="582125"/>
          </a:xfrm>
          <a:prstGeom prst="rect">
            <a:avLst/>
          </a:prstGeom>
        </p:spPr>
      </p:pic>
      <p:pic>
        <p:nvPicPr>
          <p:cNvPr id="2" name="Picture 1">
            <a:extLst>
              <a:ext uri="{FF2B5EF4-FFF2-40B4-BE49-F238E27FC236}">
                <a16:creationId xmlns:a16="http://schemas.microsoft.com/office/drawing/2014/main" id="{6F273B86-6264-4B41-A89E-7CE23CF80050}"/>
              </a:ext>
            </a:extLst>
          </p:cNvPr>
          <p:cNvPicPr>
            <a:picLocks noChangeAspect="1"/>
          </p:cNvPicPr>
          <p:nvPr userDrawn="1"/>
        </p:nvPicPr>
        <p:blipFill>
          <a:blip r:embed="rId8"/>
          <a:stretch>
            <a:fillRect/>
          </a:stretch>
        </p:blipFill>
        <p:spPr>
          <a:xfrm>
            <a:off x="4098845" y="6110157"/>
            <a:ext cx="371556" cy="306601"/>
          </a:xfrm>
          <a:prstGeom prst="rect">
            <a:avLst/>
          </a:prstGeom>
        </p:spPr>
      </p:pic>
      <p:pic>
        <p:nvPicPr>
          <p:cNvPr id="26" name="Picture 25">
            <a:extLst>
              <a:ext uri="{FF2B5EF4-FFF2-40B4-BE49-F238E27FC236}">
                <a16:creationId xmlns:a16="http://schemas.microsoft.com/office/drawing/2014/main" id="{7DE60BB8-BA51-456F-8983-74BF700E72E9}"/>
              </a:ext>
            </a:extLst>
          </p:cNvPr>
          <p:cNvPicPr>
            <a:picLocks noChangeAspect="1"/>
          </p:cNvPicPr>
          <p:nvPr userDrawn="1"/>
        </p:nvPicPr>
        <p:blipFill>
          <a:blip r:embed="rId9"/>
          <a:stretch>
            <a:fillRect/>
          </a:stretch>
        </p:blipFill>
        <p:spPr>
          <a:xfrm>
            <a:off x="2850528" y="1468263"/>
            <a:ext cx="492357" cy="278475"/>
          </a:xfrm>
          <a:prstGeom prst="rect">
            <a:avLst/>
          </a:prstGeom>
        </p:spPr>
      </p:pic>
    </p:spTree>
    <p:extLst>
      <p:ext uri="{BB962C8B-B14F-4D97-AF65-F5344CB8AC3E}">
        <p14:creationId xmlns:p14="http://schemas.microsoft.com/office/powerpoint/2010/main" val="1630180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WDB List - Map">
    <p:spTree>
      <p:nvGrpSpPr>
        <p:cNvPr id="1" name=""/>
        <p:cNvGrpSpPr/>
        <p:nvPr/>
      </p:nvGrpSpPr>
      <p:grpSpPr>
        <a:xfrm>
          <a:off x="0" y="0"/>
          <a:ext cx="0" cy="0"/>
          <a:chOff x="0" y="0"/>
          <a:chExt cx="0" cy="0"/>
        </a:xfrm>
      </p:grpSpPr>
      <p:sp>
        <p:nvSpPr>
          <p:cNvPr id="2" name="Content Placeholder 10">
            <a:extLst>
              <a:ext uri="{FF2B5EF4-FFF2-40B4-BE49-F238E27FC236}">
                <a16:creationId xmlns:a16="http://schemas.microsoft.com/office/drawing/2014/main" id="{42B3AC72-0862-43D1-B01A-8214BDD4397D}"/>
              </a:ext>
            </a:extLst>
          </p:cNvPr>
          <p:cNvSpPr txBox="1">
            <a:spLocks/>
          </p:cNvSpPr>
          <p:nvPr userDrawn="1"/>
        </p:nvSpPr>
        <p:spPr>
          <a:xfrm>
            <a:off x="5966796" y="1205476"/>
            <a:ext cx="2883787" cy="466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rgbClr val="F89C27"/>
              </a:solidFill>
              <a:latin typeface="+mj-lt"/>
              <a:cs typeface="helvetica" panose="020B0604020202020204" pitchFamily="34" charset="0"/>
            </a:endParaRPr>
          </a:p>
        </p:txBody>
      </p:sp>
      <p:sp>
        <p:nvSpPr>
          <p:cNvPr id="3" name="Rectangle 2">
            <a:extLst>
              <a:ext uri="{FF2B5EF4-FFF2-40B4-BE49-F238E27FC236}">
                <a16:creationId xmlns:a16="http://schemas.microsoft.com/office/drawing/2014/main" id="{2721B321-9B76-4A90-B22E-7FBAD0934498}"/>
              </a:ext>
            </a:extLst>
          </p:cNvPr>
          <p:cNvSpPr/>
          <p:nvPr userDrawn="1"/>
        </p:nvSpPr>
        <p:spPr>
          <a:xfrm>
            <a:off x="0" y="1604212"/>
            <a:ext cx="9144000" cy="5253789"/>
          </a:xfrm>
          <a:prstGeom prst="rect">
            <a:avLst/>
          </a:prstGeom>
          <a:solidFill>
            <a:srgbClr val="0D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4" name="TextBox 3">
            <a:extLst>
              <a:ext uri="{FF2B5EF4-FFF2-40B4-BE49-F238E27FC236}">
                <a16:creationId xmlns:a16="http://schemas.microsoft.com/office/drawing/2014/main" id="{2E2A0895-BB01-42BA-AFE9-7BDFB03EAD1C}"/>
              </a:ext>
            </a:extLst>
          </p:cNvPr>
          <p:cNvSpPr txBox="1"/>
          <p:nvPr userDrawn="1"/>
        </p:nvSpPr>
        <p:spPr>
          <a:xfrm>
            <a:off x="66173" y="1958691"/>
            <a:ext cx="5725027" cy="4623317"/>
          </a:xfrm>
          <a:prstGeom prst="rect">
            <a:avLst/>
          </a:prstGeom>
          <a:noFill/>
        </p:spPr>
        <p:txBody>
          <a:bodyPr wrap="square" rtlCol="0">
            <a:spAutoFit/>
          </a:bodyPr>
          <a:lstStyle/>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Escarosa | Escambia, Santa Rosa </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Okaloosa Walton | Okaloosa, Walton </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Chipola | Calhoun, Holmes, Jackson, Liberty, Washington</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Gulf Coast | Bay, Gulf, Franklin</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Capital Region | Gadsden, Leon, Wakulla</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North Florida | Hamilton, Jefferson, Lafayette, Madison, Suwannee, Taylor</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Florida Crown | Columbia, Dixie, Gilchrist, Union</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Northeast Florida | Baker, Clay, Duval, Nassau, Putnam, St. Johns</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North Central Florida | Alachua, Bradford</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Citrus Levy Marion | Citrus, Levy, Marion</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Flagler Volusia | Flagler, Volusia</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Central Florida | Orange, Osceola, Seminole, Lake, Sumter</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Brevard | Brevard</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Pinellas | Pinellas</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Tampa Bay | Hillsborough</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Pasco Hernando | Pasco, Hernando</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Polk | Polk</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Suncoast | Manatee, Sarasota</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Heartland | DeSoto, Hardee, Highlands, Okeechobee</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Research Coast | Indian River, Martin, St. Lucie</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Palm Beach County | Palm Beach</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Broward | Broward</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South Florida | Miami-Dade, Monroe</a:t>
            </a:r>
          </a:p>
          <a:p>
            <a:pPr indent="-128585">
              <a:spcAft>
                <a:spcPts val="188"/>
              </a:spcAft>
              <a:buFont typeface="Arial" panose="020B0604020202020204" pitchFamily="34" charset="0"/>
              <a:buChar char="•"/>
            </a:pPr>
            <a:r>
              <a:rPr lang="en-US" sz="1067" dirty="0">
                <a:solidFill>
                  <a:schemeClr val="bg1"/>
                </a:solidFill>
                <a:latin typeface="Proxima Nova Light" panose="02000506030000020004" pitchFamily="50" charset="0"/>
                <a:cs typeface="Helvetica" panose="020B0604020202020204" pitchFamily="34" charset="0"/>
              </a:rPr>
              <a:t>CareerSource Southwest Florida | Charlotte, Collier, Glades, Hendry, Lee</a:t>
            </a:r>
          </a:p>
        </p:txBody>
      </p:sp>
      <p:sp>
        <p:nvSpPr>
          <p:cNvPr id="32" name="Title 6">
            <a:extLst>
              <a:ext uri="{FF2B5EF4-FFF2-40B4-BE49-F238E27FC236}">
                <a16:creationId xmlns:a16="http://schemas.microsoft.com/office/drawing/2014/main" id="{4C951DBA-96AD-43E9-ADED-529D56E735E0}"/>
              </a:ext>
            </a:extLst>
          </p:cNvPr>
          <p:cNvSpPr txBox="1">
            <a:spLocks/>
          </p:cNvSpPr>
          <p:nvPr userDrawn="1"/>
        </p:nvSpPr>
        <p:spPr>
          <a:xfrm>
            <a:off x="914401" y="177800"/>
            <a:ext cx="8178841" cy="47136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2667" b="1" dirty="0">
                <a:solidFill>
                  <a:schemeClr val="tx1">
                    <a:lumMod val="50000"/>
                    <a:lumOff val="50000"/>
                  </a:schemeClr>
                </a:solidFill>
              </a:rPr>
              <a:t>Local Workforce Development Boards</a:t>
            </a:r>
          </a:p>
        </p:txBody>
      </p:sp>
      <p:pic>
        <p:nvPicPr>
          <p:cNvPr id="31" name="Picture 30">
            <a:extLst>
              <a:ext uri="{FF2B5EF4-FFF2-40B4-BE49-F238E27FC236}">
                <a16:creationId xmlns:a16="http://schemas.microsoft.com/office/drawing/2014/main" id="{B329B1BC-198A-4AC0-A8EE-9110AB887696}"/>
              </a:ext>
            </a:extLst>
          </p:cNvPr>
          <p:cNvPicPr>
            <a:picLocks noChangeAspect="1"/>
          </p:cNvPicPr>
          <p:nvPr userDrawn="1"/>
        </p:nvPicPr>
        <p:blipFill>
          <a:blip r:embed="rId2"/>
          <a:stretch>
            <a:fillRect/>
          </a:stretch>
        </p:blipFill>
        <p:spPr>
          <a:xfrm>
            <a:off x="4064000" y="1894585"/>
            <a:ext cx="6004267" cy="4669985"/>
          </a:xfrm>
          <a:prstGeom prst="rect">
            <a:avLst/>
          </a:prstGeom>
        </p:spPr>
      </p:pic>
      <p:pic>
        <p:nvPicPr>
          <p:cNvPr id="34" name="Picture 33">
            <a:extLst>
              <a:ext uri="{FF2B5EF4-FFF2-40B4-BE49-F238E27FC236}">
                <a16:creationId xmlns:a16="http://schemas.microsoft.com/office/drawing/2014/main" id="{69DD0F93-8CD2-490E-BB14-1F40E8F1AA24}"/>
              </a:ext>
            </a:extLst>
          </p:cNvPr>
          <p:cNvPicPr>
            <a:picLocks noChangeAspect="1"/>
          </p:cNvPicPr>
          <p:nvPr userDrawn="1"/>
        </p:nvPicPr>
        <p:blipFill>
          <a:blip r:embed="rId3"/>
          <a:stretch>
            <a:fillRect/>
          </a:stretch>
        </p:blipFill>
        <p:spPr>
          <a:xfrm>
            <a:off x="4942737" y="2196669"/>
            <a:ext cx="4150504" cy="3666523"/>
          </a:xfrm>
          <a:prstGeom prst="rect">
            <a:avLst/>
          </a:prstGeom>
        </p:spPr>
      </p:pic>
    </p:spTree>
    <p:extLst>
      <p:ext uri="{BB962C8B-B14F-4D97-AF65-F5344CB8AC3E}">
        <p14:creationId xmlns:p14="http://schemas.microsoft.com/office/powerpoint/2010/main" val="2594996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e Goal">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520644-E771-464A-AE1A-50CE4C077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715" cy="6858000"/>
          </a:xfrm>
          <a:prstGeom prst="rect">
            <a:avLst/>
          </a:prstGeom>
        </p:spPr>
      </p:pic>
      <p:sp>
        <p:nvSpPr>
          <p:cNvPr id="4" name="Rectangle: Diagonal Corners Snipped 3">
            <a:extLst>
              <a:ext uri="{FF2B5EF4-FFF2-40B4-BE49-F238E27FC236}">
                <a16:creationId xmlns:a16="http://schemas.microsoft.com/office/drawing/2014/main" id="{6F7DE33A-2609-43C3-9C73-9D03E60756E3}"/>
              </a:ext>
            </a:extLst>
          </p:cNvPr>
          <p:cNvSpPr/>
          <p:nvPr userDrawn="1"/>
        </p:nvSpPr>
        <p:spPr>
          <a:xfrm>
            <a:off x="4" y="-7683"/>
            <a:ext cx="9161273" cy="6865684"/>
          </a:xfrm>
          <a:prstGeom prst="snip2DiagRect">
            <a:avLst/>
          </a:prstGeom>
          <a:solidFill>
            <a:srgbClr val="0D76B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p>
        </p:txBody>
      </p:sp>
      <p:pic>
        <p:nvPicPr>
          <p:cNvPr id="10" name="Picture 9">
            <a:extLst>
              <a:ext uri="{FF2B5EF4-FFF2-40B4-BE49-F238E27FC236}">
                <a16:creationId xmlns:a16="http://schemas.microsoft.com/office/drawing/2014/main" id="{C280DEB6-72AE-49D1-A8B6-82507817674C}"/>
              </a:ext>
            </a:extLst>
          </p:cNvPr>
          <p:cNvPicPr>
            <a:picLocks noChangeAspect="1"/>
          </p:cNvPicPr>
          <p:nvPr userDrawn="1"/>
        </p:nvPicPr>
        <p:blipFill>
          <a:blip r:embed="rId3"/>
          <a:stretch>
            <a:fillRect/>
          </a:stretch>
        </p:blipFill>
        <p:spPr>
          <a:xfrm>
            <a:off x="304800" y="2053370"/>
            <a:ext cx="7241989" cy="2743575"/>
          </a:xfrm>
          <a:prstGeom prst="rect">
            <a:avLst/>
          </a:prstGeom>
        </p:spPr>
      </p:pic>
    </p:spTree>
    <p:extLst>
      <p:ext uri="{BB962C8B-B14F-4D97-AF65-F5344CB8AC3E}">
        <p14:creationId xmlns:p14="http://schemas.microsoft.com/office/powerpoint/2010/main" val="3833317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Webinar Presentation Slide">
    <p:spTree>
      <p:nvGrpSpPr>
        <p:cNvPr id="1" name=""/>
        <p:cNvGrpSpPr/>
        <p:nvPr/>
      </p:nvGrpSpPr>
      <p:grpSpPr>
        <a:xfrm>
          <a:off x="0" y="0"/>
          <a:ext cx="0" cy="0"/>
          <a:chOff x="0" y="0"/>
          <a:chExt cx="0" cy="0"/>
        </a:xfrm>
      </p:grpSpPr>
      <p:sp>
        <p:nvSpPr>
          <p:cNvPr id="15" name="Down Arrow Callout 17">
            <a:extLst>
              <a:ext uri="{FF2B5EF4-FFF2-40B4-BE49-F238E27FC236}">
                <a16:creationId xmlns:a16="http://schemas.microsoft.com/office/drawing/2014/main" id="{6AB66B01-202F-4433-8EA1-9E209CF97DD1}"/>
              </a:ext>
            </a:extLst>
          </p:cNvPr>
          <p:cNvSpPr/>
          <p:nvPr userDrawn="1"/>
        </p:nvSpPr>
        <p:spPr bwMode="auto">
          <a:xfrm>
            <a:off x="0" y="5"/>
            <a:ext cx="9144000" cy="2412996"/>
          </a:xfrm>
          <a:prstGeom prst="downArrowCallout">
            <a:avLst>
              <a:gd name="adj1" fmla="val 32676"/>
              <a:gd name="adj2" fmla="val 14109"/>
              <a:gd name="adj3" fmla="val 10498"/>
              <a:gd name="adj4" fmla="val 92638"/>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17" name="Text Placeholder 17">
            <a:extLst>
              <a:ext uri="{FF2B5EF4-FFF2-40B4-BE49-F238E27FC236}">
                <a16:creationId xmlns:a16="http://schemas.microsoft.com/office/drawing/2014/main" id="{3B0C9C78-D198-40D0-BDB7-CA163675EE93}"/>
              </a:ext>
            </a:extLst>
          </p:cNvPr>
          <p:cNvSpPr>
            <a:spLocks noGrp="1"/>
          </p:cNvSpPr>
          <p:nvPr>
            <p:ph type="body" sz="quarter" idx="11" hasCustomPrompt="1"/>
          </p:nvPr>
        </p:nvSpPr>
        <p:spPr>
          <a:xfrm>
            <a:off x="1676400" y="3734699"/>
            <a:ext cx="5791200" cy="792909"/>
          </a:xfrm>
          <a:prstGeom prst="rect">
            <a:avLst/>
          </a:prstGeom>
        </p:spPr>
        <p:txBody>
          <a:bodyPr anchor="ctr"/>
          <a:lstStyle>
            <a:lvl1pPr marL="0" indent="0" algn="ctr">
              <a:buNone/>
              <a:defRPr sz="3733" b="1">
                <a:solidFill>
                  <a:srgbClr val="002B54"/>
                </a:solidFill>
                <a:latin typeface="+mj-lt"/>
              </a:defRPr>
            </a:lvl1pPr>
          </a:lstStyle>
          <a:p>
            <a:pPr lvl="0"/>
            <a:r>
              <a:rPr lang="en-US" dirty="0"/>
              <a:t>Agenda Item</a:t>
            </a:r>
          </a:p>
        </p:txBody>
      </p:sp>
      <p:sp>
        <p:nvSpPr>
          <p:cNvPr id="19" name="Text Placeholder 19">
            <a:extLst>
              <a:ext uri="{FF2B5EF4-FFF2-40B4-BE49-F238E27FC236}">
                <a16:creationId xmlns:a16="http://schemas.microsoft.com/office/drawing/2014/main" id="{9F64B1C9-18DE-4394-B879-B5F889DCD645}"/>
              </a:ext>
            </a:extLst>
          </p:cNvPr>
          <p:cNvSpPr>
            <a:spLocks noGrp="1"/>
          </p:cNvSpPr>
          <p:nvPr>
            <p:ph type="body" sz="quarter" idx="12" hasCustomPrompt="1"/>
          </p:nvPr>
        </p:nvSpPr>
        <p:spPr>
          <a:xfrm>
            <a:off x="1676400" y="4565617"/>
            <a:ext cx="5791200" cy="609600"/>
          </a:xfrm>
          <a:prstGeom prst="rect">
            <a:avLst/>
          </a:prstGeom>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kumimoji="0" lang="en-US" sz="2400" i="0" u="none" strike="noStrike" kern="1200" cap="none" spc="0" normalizeH="0" baseline="0" noProof="0" smtClean="0">
                <a:ln>
                  <a:noFill/>
                </a:ln>
                <a:solidFill>
                  <a:srgbClr val="6A737B"/>
                </a:solidFill>
                <a:effectLst/>
                <a:uLnTx/>
                <a:uFillTx/>
              </a:defRPr>
            </a:lvl1pPr>
          </a:lstStyle>
          <a:p>
            <a:pPr lvl="0"/>
            <a:r>
              <a:rPr lang="en-US" dirty="0"/>
              <a:t>Presenter Name</a:t>
            </a:r>
          </a:p>
        </p:txBody>
      </p:sp>
      <p:sp>
        <p:nvSpPr>
          <p:cNvPr id="21" name="Text Placeholder 19">
            <a:extLst>
              <a:ext uri="{FF2B5EF4-FFF2-40B4-BE49-F238E27FC236}">
                <a16:creationId xmlns:a16="http://schemas.microsoft.com/office/drawing/2014/main" id="{8DD1CFB7-2246-448D-8528-1AC03D7D5092}"/>
              </a:ext>
            </a:extLst>
          </p:cNvPr>
          <p:cNvSpPr>
            <a:spLocks noGrp="1"/>
          </p:cNvSpPr>
          <p:nvPr>
            <p:ph type="body" sz="quarter" idx="13" hasCustomPrompt="1"/>
          </p:nvPr>
        </p:nvSpPr>
        <p:spPr>
          <a:xfrm>
            <a:off x="1676400" y="5213227"/>
            <a:ext cx="5791200" cy="387383"/>
          </a:xfrm>
          <a:prstGeom prst="rect">
            <a:avLst/>
          </a:prstGeom>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kumimoji="0" lang="en-US" sz="1867" i="0" u="none" strike="noStrike" kern="1200" cap="none" spc="0" normalizeH="0" baseline="0" noProof="0" smtClean="0">
                <a:ln>
                  <a:noFill/>
                </a:ln>
                <a:solidFill>
                  <a:srgbClr val="6A737B"/>
                </a:solidFill>
                <a:effectLst/>
                <a:uLnTx/>
                <a:uFillTx/>
              </a:defRPr>
            </a:lvl1pPr>
          </a:lstStyle>
          <a:p>
            <a:pPr lvl="0"/>
            <a:r>
              <a:rPr lang="en-US" dirty="0"/>
              <a:t>Presenter Job Title</a:t>
            </a:r>
          </a:p>
        </p:txBody>
      </p:sp>
      <p:sp>
        <p:nvSpPr>
          <p:cNvPr id="22" name="Picture Placeholder 7">
            <a:extLst>
              <a:ext uri="{FF2B5EF4-FFF2-40B4-BE49-F238E27FC236}">
                <a16:creationId xmlns:a16="http://schemas.microsoft.com/office/drawing/2014/main" id="{5D3CFBAF-1AFC-4AC0-95E3-39685926DC7F}"/>
              </a:ext>
            </a:extLst>
          </p:cNvPr>
          <p:cNvSpPr>
            <a:spLocks noGrp="1"/>
          </p:cNvSpPr>
          <p:nvPr>
            <p:ph type="pic" sz="quarter" idx="10" hasCustomPrompt="1"/>
          </p:nvPr>
        </p:nvSpPr>
        <p:spPr>
          <a:xfrm>
            <a:off x="3475170" y="1031240"/>
            <a:ext cx="2193661" cy="2194560"/>
          </a:xfrm>
          <a:prstGeom prst="ellipse">
            <a:avLst/>
          </a:prstGeom>
          <a:solidFill>
            <a:schemeClr val="bg1">
              <a:lumMod val="95000"/>
            </a:schemeClr>
          </a:solidFill>
          <a:ln w="28575">
            <a:solidFill>
              <a:schemeClr val="accent1">
                <a:lumMod val="75000"/>
              </a:schemeClr>
            </a:solidFill>
          </a:ln>
        </p:spPr>
        <p:txBody>
          <a:bodyPr bIns="182880" anchor="b"/>
          <a:lstStyle>
            <a:lvl1pPr algn="ctr">
              <a:buNone/>
              <a:defRPr sz="1467">
                <a:solidFill>
                  <a:schemeClr val="tx1">
                    <a:lumMod val="50000"/>
                    <a:lumOff val="50000"/>
                  </a:schemeClr>
                </a:solidFill>
              </a:defRPr>
            </a:lvl1pPr>
          </a:lstStyle>
          <a:p>
            <a:r>
              <a:rPr lang="en-US" dirty="0"/>
              <a:t>Image Holder</a:t>
            </a:r>
          </a:p>
        </p:txBody>
      </p:sp>
      <p:pic>
        <p:nvPicPr>
          <p:cNvPr id="3" name="Picture 2">
            <a:extLst>
              <a:ext uri="{FF2B5EF4-FFF2-40B4-BE49-F238E27FC236}">
                <a16:creationId xmlns:a16="http://schemas.microsoft.com/office/drawing/2014/main" id="{640A3789-B90A-4462-B346-DC131E296154}"/>
              </a:ext>
            </a:extLst>
          </p:cNvPr>
          <p:cNvPicPr>
            <a:picLocks noChangeAspect="1"/>
          </p:cNvPicPr>
          <p:nvPr userDrawn="1"/>
        </p:nvPicPr>
        <p:blipFill>
          <a:blip r:embed="rId2"/>
          <a:stretch>
            <a:fillRect/>
          </a:stretch>
        </p:blipFill>
        <p:spPr>
          <a:xfrm>
            <a:off x="3897318" y="6375384"/>
            <a:ext cx="1349365" cy="203217"/>
          </a:xfrm>
          <a:prstGeom prst="rect">
            <a:avLst/>
          </a:prstGeom>
        </p:spPr>
      </p:pic>
      <p:pic>
        <p:nvPicPr>
          <p:cNvPr id="9" name="Picture 8">
            <a:extLst>
              <a:ext uri="{FF2B5EF4-FFF2-40B4-BE49-F238E27FC236}">
                <a16:creationId xmlns:a16="http://schemas.microsoft.com/office/drawing/2014/main" id="{57E49516-7B09-477C-B03C-CFF6777FAE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0" y="158497"/>
            <a:ext cx="1499616" cy="550380"/>
          </a:xfrm>
          <a:prstGeom prst="rect">
            <a:avLst/>
          </a:prstGeom>
        </p:spPr>
      </p:pic>
    </p:spTree>
    <p:extLst>
      <p:ext uri="{BB962C8B-B14F-4D97-AF65-F5344CB8AC3E}">
        <p14:creationId xmlns:p14="http://schemas.microsoft.com/office/powerpoint/2010/main" val="470855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ndard Presentation Slide">
    <p:spTree>
      <p:nvGrpSpPr>
        <p:cNvPr id="1" name=""/>
        <p:cNvGrpSpPr/>
        <p:nvPr/>
      </p:nvGrpSpPr>
      <p:grpSpPr>
        <a:xfrm>
          <a:off x="0" y="0"/>
          <a:ext cx="0" cy="0"/>
          <a:chOff x="0" y="0"/>
          <a:chExt cx="0" cy="0"/>
        </a:xfrm>
      </p:grpSpPr>
      <p:sp>
        <p:nvSpPr>
          <p:cNvPr id="15" name="Down Arrow Callout 17">
            <a:extLst>
              <a:ext uri="{FF2B5EF4-FFF2-40B4-BE49-F238E27FC236}">
                <a16:creationId xmlns:a16="http://schemas.microsoft.com/office/drawing/2014/main" id="{6AB66B01-202F-4433-8EA1-9E209CF97DD1}"/>
              </a:ext>
            </a:extLst>
          </p:cNvPr>
          <p:cNvSpPr/>
          <p:nvPr userDrawn="1"/>
        </p:nvSpPr>
        <p:spPr bwMode="auto">
          <a:xfrm>
            <a:off x="0" y="4"/>
            <a:ext cx="9144000" cy="2414016"/>
          </a:xfrm>
          <a:prstGeom prst="downArrowCallout">
            <a:avLst>
              <a:gd name="adj1" fmla="val 32676"/>
              <a:gd name="adj2" fmla="val 14109"/>
              <a:gd name="adj3" fmla="val 10498"/>
              <a:gd name="adj4" fmla="val 92638"/>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18" name="Text Placeholder 17">
            <a:extLst>
              <a:ext uri="{FF2B5EF4-FFF2-40B4-BE49-F238E27FC236}">
                <a16:creationId xmlns:a16="http://schemas.microsoft.com/office/drawing/2014/main" id="{80734850-CCE2-4825-BA39-32601A40E70C}"/>
              </a:ext>
            </a:extLst>
          </p:cNvPr>
          <p:cNvSpPr>
            <a:spLocks noGrp="1"/>
          </p:cNvSpPr>
          <p:nvPr>
            <p:ph type="body" sz="quarter" idx="11" hasCustomPrompt="1"/>
          </p:nvPr>
        </p:nvSpPr>
        <p:spPr>
          <a:xfrm>
            <a:off x="1676400" y="2737717"/>
            <a:ext cx="5791200" cy="1383464"/>
          </a:xfrm>
          <a:prstGeom prst="rect">
            <a:avLst/>
          </a:prstGeom>
        </p:spPr>
        <p:txBody>
          <a:bodyPr anchor="ctr"/>
          <a:lstStyle>
            <a:lvl1pPr marL="0" indent="0" algn="ctr">
              <a:buNone/>
              <a:defRPr sz="4400" b="1">
                <a:solidFill>
                  <a:srgbClr val="002B54"/>
                </a:solidFill>
                <a:latin typeface="+mj-lt"/>
              </a:defRPr>
            </a:lvl1pPr>
          </a:lstStyle>
          <a:p>
            <a:pPr lvl="0"/>
            <a:r>
              <a:rPr lang="en-US" dirty="0"/>
              <a:t>Agenda Item Name</a:t>
            </a:r>
          </a:p>
        </p:txBody>
      </p:sp>
      <p:sp>
        <p:nvSpPr>
          <p:cNvPr id="20" name="Text Placeholder 19">
            <a:extLst>
              <a:ext uri="{FF2B5EF4-FFF2-40B4-BE49-F238E27FC236}">
                <a16:creationId xmlns:a16="http://schemas.microsoft.com/office/drawing/2014/main" id="{D1E4F02D-E7F7-45FD-A4FB-135B2AB151C2}"/>
              </a:ext>
            </a:extLst>
          </p:cNvPr>
          <p:cNvSpPr>
            <a:spLocks noGrp="1"/>
          </p:cNvSpPr>
          <p:nvPr>
            <p:ph type="body" sz="quarter" idx="12" hasCustomPrompt="1"/>
          </p:nvPr>
        </p:nvSpPr>
        <p:spPr>
          <a:xfrm>
            <a:off x="1676400" y="4138224"/>
            <a:ext cx="5791200" cy="628619"/>
          </a:xfrm>
          <a:prstGeom prst="rect">
            <a:avLst/>
          </a:prstGeom>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kumimoji="0" lang="en-US" sz="2800" i="0" u="none" strike="noStrike" kern="1200" cap="none" spc="0" normalizeH="0" baseline="0" noProof="0" smtClean="0">
                <a:ln>
                  <a:noFill/>
                </a:ln>
                <a:solidFill>
                  <a:srgbClr val="6A737B"/>
                </a:solidFill>
                <a:effectLst/>
                <a:uLnTx/>
                <a:uFillTx/>
              </a:defRPr>
            </a:lvl1pPr>
          </a:lstStyle>
          <a:p>
            <a:pPr lvl="0"/>
            <a:r>
              <a:rPr lang="en-US" dirty="0"/>
              <a:t>Presenter Name</a:t>
            </a:r>
          </a:p>
        </p:txBody>
      </p:sp>
      <p:sp>
        <p:nvSpPr>
          <p:cNvPr id="17" name="Text Placeholder 19">
            <a:extLst>
              <a:ext uri="{FF2B5EF4-FFF2-40B4-BE49-F238E27FC236}">
                <a16:creationId xmlns:a16="http://schemas.microsoft.com/office/drawing/2014/main" id="{0141CD58-902C-4162-B5C2-99A5A0B6D48B}"/>
              </a:ext>
            </a:extLst>
          </p:cNvPr>
          <p:cNvSpPr>
            <a:spLocks noGrp="1"/>
          </p:cNvSpPr>
          <p:nvPr>
            <p:ph type="body" sz="quarter" idx="13" hasCustomPrompt="1"/>
          </p:nvPr>
        </p:nvSpPr>
        <p:spPr>
          <a:xfrm>
            <a:off x="1676400" y="4648200"/>
            <a:ext cx="5791200" cy="628619"/>
          </a:xfrm>
          <a:prstGeom prst="rect">
            <a:avLst/>
          </a:prstGeom>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kumimoji="0" lang="en-US" sz="2000" i="0" u="none" strike="noStrike" kern="1200" cap="none" spc="0" normalizeH="0" baseline="0" noProof="0" smtClean="0">
                <a:ln>
                  <a:noFill/>
                </a:ln>
                <a:solidFill>
                  <a:srgbClr val="6A737B"/>
                </a:solidFill>
                <a:effectLst/>
                <a:uLnTx/>
                <a:uFillTx/>
              </a:defRPr>
            </a:lvl1pPr>
          </a:lstStyle>
          <a:p>
            <a:pPr lvl="0"/>
            <a:r>
              <a:rPr lang="en-US" dirty="0"/>
              <a:t>Presenter Job Title</a:t>
            </a:r>
          </a:p>
        </p:txBody>
      </p:sp>
      <p:pic>
        <p:nvPicPr>
          <p:cNvPr id="2" name="Picture 1">
            <a:extLst>
              <a:ext uri="{FF2B5EF4-FFF2-40B4-BE49-F238E27FC236}">
                <a16:creationId xmlns:a16="http://schemas.microsoft.com/office/drawing/2014/main" id="{87D1EA54-C5CC-4C6F-BEAB-CF380874DDF3}"/>
              </a:ext>
            </a:extLst>
          </p:cNvPr>
          <p:cNvPicPr>
            <a:picLocks noChangeAspect="1"/>
          </p:cNvPicPr>
          <p:nvPr userDrawn="1"/>
        </p:nvPicPr>
        <p:blipFill>
          <a:blip r:embed="rId2"/>
          <a:stretch>
            <a:fillRect/>
          </a:stretch>
        </p:blipFill>
        <p:spPr>
          <a:xfrm>
            <a:off x="3897318" y="6360512"/>
            <a:ext cx="1349365" cy="203217"/>
          </a:xfrm>
          <a:prstGeom prst="rect">
            <a:avLst/>
          </a:prstGeom>
        </p:spPr>
      </p:pic>
      <p:pic>
        <p:nvPicPr>
          <p:cNvPr id="8" name="Picture 7">
            <a:extLst>
              <a:ext uri="{FF2B5EF4-FFF2-40B4-BE49-F238E27FC236}">
                <a16:creationId xmlns:a16="http://schemas.microsoft.com/office/drawing/2014/main" id="{231350EC-641A-4AE2-ABDC-D7FE685EE2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0" y="158497"/>
            <a:ext cx="1499616" cy="550380"/>
          </a:xfrm>
          <a:prstGeom prst="rect">
            <a:avLst/>
          </a:prstGeom>
        </p:spPr>
      </p:pic>
    </p:spTree>
    <p:extLst>
      <p:ext uri="{BB962C8B-B14F-4D97-AF65-F5344CB8AC3E}">
        <p14:creationId xmlns:p14="http://schemas.microsoft.com/office/powerpoint/2010/main" val="3444506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Sections">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12BB494-6D99-4183-A227-05AD9E4AB3CE}"/>
              </a:ext>
            </a:extLst>
          </p:cNvPr>
          <p:cNvSpPr>
            <a:spLocks noGrp="1"/>
          </p:cNvSpPr>
          <p:nvPr>
            <p:ph type="title" hasCustomPrompt="1"/>
          </p:nvPr>
        </p:nvSpPr>
        <p:spPr>
          <a:xfrm>
            <a:off x="711205" y="177800"/>
            <a:ext cx="8151559" cy="471365"/>
          </a:xfrm>
          <a:prstGeom prst="rect">
            <a:avLst/>
          </a:prstGeom>
        </p:spPr>
        <p:txBody>
          <a:bodyPr anchor="ctr"/>
          <a:lstStyle>
            <a:lvl1pPr>
              <a:defRPr sz="2667" b="1">
                <a:solidFill>
                  <a:srgbClr val="6A737B"/>
                </a:solidFill>
              </a:defRPr>
            </a:lvl1pPr>
          </a:lstStyle>
          <a:p>
            <a:r>
              <a:rPr lang="en-US" dirty="0"/>
              <a:t>Four Sections </a:t>
            </a:r>
          </a:p>
        </p:txBody>
      </p:sp>
      <p:cxnSp>
        <p:nvCxnSpPr>
          <p:cNvPr id="13" name="Straight Connector 12">
            <a:extLst>
              <a:ext uri="{FF2B5EF4-FFF2-40B4-BE49-F238E27FC236}">
                <a16:creationId xmlns:a16="http://schemas.microsoft.com/office/drawing/2014/main" id="{E6C37AAC-7368-4B8E-844F-04D9AAE5B658}"/>
              </a:ext>
            </a:extLst>
          </p:cNvPr>
          <p:cNvCxnSpPr>
            <a:cxnSpLocks/>
          </p:cNvCxnSpPr>
          <p:nvPr userDrawn="1"/>
        </p:nvCxnSpPr>
        <p:spPr>
          <a:xfrm>
            <a:off x="4572000" y="1421549"/>
            <a:ext cx="0" cy="1508160"/>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ED84D5-C5DA-4021-BC50-076707319132}"/>
              </a:ext>
            </a:extLst>
          </p:cNvPr>
          <p:cNvCxnSpPr>
            <a:cxnSpLocks/>
          </p:cNvCxnSpPr>
          <p:nvPr userDrawn="1"/>
        </p:nvCxnSpPr>
        <p:spPr>
          <a:xfrm>
            <a:off x="4572000" y="3992993"/>
            <a:ext cx="0" cy="1663481"/>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F8E1D6-348E-432D-A13C-34B146BC398B}"/>
              </a:ext>
            </a:extLst>
          </p:cNvPr>
          <p:cNvCxnSpPr/>
          <p:nvPr userDrawn="1"/>
        </p:nvCxnSpPr>
        <p:spPr>
          <a:xfrm>
            <a:off x="654820" y="3429000"/>
            <a:ext cx="7772400"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F72EF282-60B9-4556-BD50-4663EF63D2B9}"/>
              </a:ext>
            </a:extLst>
          </p:cNvPr>
          <p:cNvSpPr>
            <a:spLocks noGrp="1"/>
          </p:cNvSpPr>
          <p:nvPr>
            <p:ph type="body" sz="quarter" idx="10" hasCustomPrompt="1"/>
          </p:nvPr>
        </p:nvSpPr>
        <p:spPr>
          <a:xfrm>
            <a:off x="885153" y="1278339"/>
            <a:ext cx="2880360" cy="1755648"/>
          </a:xfrm>
          <a:prstGeom prst="rect">
            <a:avLst/>
          </a:prstGeom>
        </p:spPr>
        <p:txBody>
          <a:bodyPr/>
          <a:lstStyle>
            <a:lvl1pPr marL="0" indent="0">
              <a:buNone/>
              <a:defRPr sz="1400" b="1">
                <a:solidFill>
                  <a:schemeClr val="accent1"/>
                </a:solidFill>
              </a:defRPr>
            </a:lvl1pPr>
          </a:lstStyle>
          <a:p>
            <a:pPr lvl="0"/>
            <a:r>
              <a:rPr lang="en-US" dirty="0"/>
              <a:t>NUMBER ONE</a:t>
            </a:r>
          </a:p>
        </p:txBody>
      </p:sp>
      <p:sp>
        <p:nvSpPr>
          <p:cNvPr id="28" name="Text Placeholder 27">
            <a:extLst>
              <a:ext uri="{FF2B5EF4-FFF2-40B4-BE49-F238E27FC236}">
                <a16:creationId xmlns:a16="http://schemas.microsoft.com/office/drawing/2014/main" id="{94C4E0D7-2E6F-4123-A258-EA9C58A5F9EC}"/>
              </a:ext>
            </a:extLst>
          </p:cNvPr>
          <p:cNvSpPr>
            <a:spLocks noGrp="1"/>
          </p:cNvSpPr>
          <p:nvPr>
            <p:ph type="body" sz="quarter" idx="11" hasCustomPrompt="1"/>
          </p:nvPr>
        </p:nvSpPr>
        <p:spPr>
          <a:xfrm>
            <a:off x="885153" y="1524353"/>
            <a:ext cx="2880360" cy="1545808"/>
          </a:xfrm>
          <a:prstGeom prst="rect">
            <a:avLst/>
          </a:prstGeom>
        </p:spPr>
        <p:txBody>
          <a:bodyPr/>
          <a:lstStyle>
            <a:lvl1pPr marL="0" marR="0" indent="0" algn="l" defTabSz="914377" rtl="0" eaLnBrk="1" fontAlgn="auto" latinLnBrk="0" hangingPunct="1">
              <a:lnSpc>
                <a:spcPct val="100000"/>
              </a:lnSpc>
              <a:spcBef>
                <a:spcPct val="20000"/>
              </a:spcBef>
              <a:spcAft>
                <a:spcPts val="0"/>
              </a:spcAft>
              <a:buClrTx/>
              <a:buSzTx/>
              <a:buFont typeface="Arial" pitchFamily="34" charset="0"/>
              <a:buNone/>
              <a:tabLst/>
              <a:defRPr sz="1467">
                <a:solidFill>
                  <a:schemeClr val="tx1">
                    <a:lumMod val="50000"/>
                    <a:lumOff val="50000"/>
                  </a:schemeClr>
                </a:solidFill>
              </a:defRPr>
            </a:lvl1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schemeClr val="bg1">
                    <a:lumMod val="50000"/>
                  </a:schemeClr>
                </a:solidFill>
              </a:rPr>
              <a:t>There are many variations of passages of Lorem Ipsum available, but the majority have suffered alteration in some injected humor slightly</a:t>
            </a:r>
          </a:p>
          <a:p>
            <a:pPr lvl="0"/>
            <a:endParaRPr lang="en-US" dirty="0"/>
          </a:p>
        </p:txBody>
      </p:sp>
      <p:sp>
        <p:nvSpPr>
          <p:cNvPr id="29" name="Text Placeholder 25">
            <a:extLst>
              <a:ext uri="{FF2B5EF4-FFF2-40B4-BE49-F238E27FC236}">
                <a16:creationId xmlns:a16="http://schemas.microsoft.com/office/drawing/2014/main" id="{44BACCD1-2841-43CC-AFE9-49B56C8C36EB}"/>
              </a:ext>
            </a:extLst>
          </p:cNvPr>
          <p:cNvSpPr>
            <a:spLocks noGrp="1"/>
          </p:cNvSpPr>
          <p:nvPr>
            <p:ph type="body" sz="quarter" idx="12" hasCustomPrompt="1"/>
          </p:nvPr>
        </p:nvSpPr>
        <p:spPr>
          <a:xfrm>
            <a:off x="5493471" y="1278339"/>
            <a:ext cx="2880360" cy="1755648"/>
          </a:xfrm>
          <a:prstGeom prst="rect">
            <a:avLst/>
          </a:prstGeom>
        </p:spPr>
        <p:txBody>
          <a:bodyPr/>
          <a:lstStyle>
            <a:lvl1pPr marL="0" indent="0">
              <a:buNone/>
              <a:defRPr sz="1400" b="1">
                <a:solidFill>
                  <a:schemeClr val="accent2"/>
                </a:solidFill>
              </a:defRPr>
            </a:lvl1pPr>
          </a:lstStyle>
          <a:p>
            <a:pPr lvl="0"/>
            <a:r>
              <a:rPr lang="en-US" dirty="0"/>
              <a:t>NUMBER TWO</a:t>
            </a:r>
          </a:p>
        </p:txBody>
      </p:sp>
      <p:sp>
        <p:nvSpPr>
          <p:cNvPr id="30" name="Text Placeholder 27">
            <a:extLst>
              <a:ext uri="{FF2B5EF4-FFF2-40B4-BE49-F238E27FC236}">
                <a16:creationId xmlns:a16="http://schemas.microsoft.com/office/drawing/2014/main" id="{B21F60F3-6DF6-4190-B665-790A909B2C67}"/>
              </a:ext>
            </a:extLst>
          </p:cNvPr>
          <p:cNvSpPr>
            <a:spLocks noGrp="1"/>
          </p:cNvSpPr>
          <p:nvPr>
            <p:ph type="body" sz="quarter" idx="13" hasCustomPrompt="1"/>
          </p:nvPr>
        </p:nvSpPr>
        <p:spPr>
          <a:xfrm>
            <a:off x="5493471" y="1524353"/>
            <a:ext cx="2880360" cy="1545808"/>
          </a:xfrm>
          <a:prstGeom prst="rect">
            <a:avLst/>
          </a:prstGeom>
        </p:spPr>
        <p:txBody>
          <a:bodyPr/>
          <a:lstStyle>
            <a:lvl1pPr marL="0" marR="0" indent="0" algn="l" defTabSz="914377" rtl="0" eaLnBrk="1" fontAlgn="auto" latinLnBrk="0" hangingPunct="1">
              <a:lnSpc>
                <a:spcPct val="100000"/>
              </a:lnSpc>
              <a:spcBef>
                <a:spcPct val="20000"/>
              </a:spcBef>
              <a:spcAft>
                <a:spcPts val="0"/>
              </a:spcAft>
              <a:buClrTx/>
              <a:buSzTx/>
              <a:buFont typeface="Arial" pitchFamily="34" charset="0"/>
              <a:buNone/>
              <a:tabLst/>
              <a:defRPr sz="1400">
                <a:solidFill>
                  <a:schemeClr val="tx1">
                    <a:lumMod val="50000"/>
                    <a:lumOff val="50000"/>
                  </a:schemeClr>
                </a:solidFill>
              </a:defRPr>
            </a:lvl1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schemeClr val="bg1">
                    <a:lumMod val="50000"/>
                  </a:schemeClr>
                </a:solidFill>
              </a:rPr>
              <a:t>There are many variations of passages of Lorem Ipsum available, but the majority have suffered alteration in some injected humor slightly</a:t>
            </a:r>
          </a:p>
          <a:p>
            <a:pPr lvl="0"/>
            <a:endParaRPr lang="en-US" dirty="0"/>
          </a:p>
        </p:txBody>
      </p:sp>
      <p:sp>
        <p:nvSpPr>
          <p:cNvPr id="32" name="Text Placeholder 25">
            <a:extLst>
              <a:ext uri="{FF2B5EF4-FFF2-40B4-BE49-F238E27FC236}">
                <a16:creationId xmlns:a16="http://schemas.microsoft.com/office/drawing/2014/main" id="{CCDB2A96-6B80-497E-9059-F6AB93CDD402}"/>
              </a:ext>
            </a:extLst>
          </p:cNvPr>
          <p:cNvSpPr>
            <a:spLocks noGrp="1"/>
          </p:cNvSpPr>
          <p:nvPr>
            <p:ph type="body" sz="quarter" idx="14" hasCustomPrompt="1"/>
          </p:nvPr>
        </p:nvSpPr>
        <p:spPr>
          <a:xfrm>
            <a:off x="885143" y="3889856"/>
            <a:ext cx="2880360" cy="1755648"/>
          </a:xfrm>
          <a:prstGeom prst="rect">
            <a:avLst/>
          </a:prstGeom>
        </p:spPr>
        <p:txBody>
          <a:bodyPr/>
          <a:lstStyle>
            <a:lvl1pPr marL="0" indent="0">
              <a:buNone/>
              <a:defRPr sz="1400" b="1">
                <a:solidFill>
                  <a:schemeClr val="accent3"/>
                </a:solidFill>
              </a:defRPr>
            </a:lvl1pPr>
          </a:lstStyle>
          <a:p>
            <a:pPr lvl="0"/>
            <a:r>
              <a:rPr lang="en-US" dirty="0"/>
              <a:t>NUMBER THREE</a:t>
            </a:r>
          </a:p>
        </p:txBody>
      </p:sp>
      <p:sp>
        <p:nvSpPr>
          <p:cNvPr id="33" name="Text Placeholder 27">
            <a:extLst>
              <a:ext uri="{FF2B5EF4-FFF2-40B4-BE49-F238E27FC236}">
                <a16:creationId xmlns:a16="http://schemas.microsoft.com/office/drawing/2014/main" id="{22AF40AC-CB71-47D8-ABE1-A4B38D669125}"/>
              </a:ext>
            </a:extLst>
          </p:cNvPr>
          <p:cNvSpPr>
            <a:spLocks noGrp="1"/>
          </p:cNvSpPr>
          <p:nvPr>
            <p:ph type="body" sz="quarter" idx="15" hasCustomPrompt="1"/>
          </p:nvPr>
        </p:nvSpPr>
        <p:spPr>
          <a:xfrm>
            <a:off x="885143" y="4135871"/>
            <a:ext cx="2880360" cy="1545808"/>
          </a:xfrm>
          <a:prstGeom prst="rect">
            <a:avLst/>
          </a:prstGeom>
        </p:spPr>
        <p:txBody>
          <a:bodyPr/>
          <a:lstStyle>
            <a:lvl1pPr marL="0" marR="0" indent="0" algn="l" defTabSz="914377" rtl="0" eaLnBrk="1" fontAlgn="auto" latinLnBrk="0" hangingPunct="1">
              <a:lnSpc>
                <a:spcPct val="100000"/>
              </a:lnSpc>
              <a:spcBef>
                <a:spcPct val="20000"/>
              </a:spcBef>
              <a:spcAft>
                <a:spcPts val="0"/>
              </a:spcAft>
              <a:buClrTx/>
              <a:buSzTx/>
              <a:buFont typeface="Arial" pitchFamily="34" charset="0"/>
              <a:buNone/>
              <a:tabLst/>
              <a:defRPr sz="1400">
                <a:solidFill>
                  <a:schemeClr val="tx1">
                    <a:lumMod val="50000"/>
                    <a:lumOff val="50000"/>
                  </a:schemeClr>
                </a:solidFill>
              </a:defRPr>
            </a:lvl1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schemeClr val="bg1">
                    <a:lumMod val="50000"/>
                  </a:schemeClr>
                </a:solidFill>
              </a:rPr>
              <a:t>There are many variations of passages of Lorem Ipsum available, but the majority have suffered alteration in some injected humor slightly</a:t>
            </a:r>
          </a:p>
          <a:p>
            <a:pPr lvl="0"/>
            <a:endParaRPr lang="en-US" dirty="0"/>
          </a:p>
        </p:txBody>
      </p:sp>
      <p:sp>
        <p:nvSpPr>
          <p:cNvPr id="34" name="Text Placeholder 25">
            <a:extLst>
              <a:ext uri="{FF2B5EF4-FFF2-40B4-BE49-F238E27FC236}">
                <a16:creationId xmlns:a16="http://schemas.microsoft.com/office/drawing/2014/main" id="{19BA70E3-DF1F-4BBE-9F93-8DFB49B2CEC7}"/>
              </a:ext>
            </a:extLst>
          </p:cNvPr>
          <p:cNvSpPr>
            <a:spLocks noGrp="1"/>
          </p:cNvSpPr>
          <p:nvPr>
            <p:ph type="body" sz="quarter" idx="16" hasCustomPrompt="1"/>
          </p:nvPr>
        </p:nvSpPr>
        <p:spPr>
          <a:xfrm>
            <a:off x="5493703" y="3889856"/>
            <a:ext cx="2880360" cy="1755648"/>
          </a:xfrm>
          <a:prstGeom prst="rect">
            <a:avLst/>
          </a:prstGeom>
        </p:spPr>
        <p:txBody>
          <a:bodyPr/>
          <a:lstStyle>
            <a:lvl1pPr marL="0" indent="0">
              <a:buNone/>
              <a:defRPr sz="1400" b="1">
                <a:solidFill>
                  <a:schemeClr val="accent6"/>
                </a:solidFill>
              </a:defRPr>
            </a:lvl1pPr>
          </a:lstStyle>
          <a:p>
            <a:pPr lvl="0"/>
            <a:r>
              <a:rPr lang="en-US" dirty="0"/>
              <a:t>NUMBER FOUR</a:t>
            </a:r>
          </a:p>
        </p:txBody>
      </p:sp>
      <p:sp>
        <p:nvSpPr>
          <p:cNvPr id="35" name="Text Placeholder 27">
            <a:extLst>
              <a:ext uri="{FF2B5EF4-FFF2-40B4-BE49-F238E27FC236}">
                <a16:creationId xmlns:a16="http://schemas.microsoft.com/office/drawing/2014/main" id="{EC0AA081-9390-47AE-B244-FB506219A8DE}"/>
              </a:ext>
            </a:extLst>
          </p:cNvPr>
          <p:cNvSpPr>
            <a:spLocks noGrp="1"/>
          </p:cNvSpPr>
          <p:nvPr>
            <p:ph type="body" sz="quarter" idx="17" hasCustomPrompt="1"/>
          </p:nvPr>
        </p:nvSpPr>
        <p:spPr>
          <a:xfrm>
            <a:off x="5493703" y="4135871"/>
            <a:ext cx="2880360" cy="1545808"/>
          </a:xfrm>
          <a:prstGeom prst="rect">
            <a:avLst/>
          </a:prstGeom>
        </p:spPr>
        <p:txBody>
          <a:bodyPr/>
          <a:lstStyle>
            <a:lvl1pPr marL="0" marR="0" indent="0" algn="l" defTabSz="914377" rtl="0" eaLnBrk="1" fontAlgn="auto" latinLnBrk="0" hangingPunct="1">
              <a:lnSpc>
                <a:spcPct val="100000"/>
              </a:lnSpc>
              <a:spcBef>
                <a:spcPct val="20000"/>
              </a:spcBef>
              <a:spcAft>
                <a:spcPts val="0"/>
              </a:spcAft>
              <a:buClrTx/>
              <a:buSzTx/>
              <a:buFont typeface="Arial" pitchFamily="34" charset="0"/>
              <a:buNone/>
              <a:tabLst/>
              <a:defRPr sz="1400">
                <a:solidFill>
                  <a:schemeClr val="tx1">
                    <a:lumMod val="50000"/>
                    <a:lumOff val="50000"/>
                  </a:schemeClr>
                </a:solidFill>
              </a:defRPr>
            </a:lvl1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lang="en-US" sz="1400" dirty="0">
                <a:solidFill>
                  <a:schemeClr val="bg1">
                    <a:lumMod val="50000"/>
                  </a:schemeClr>
                </a:solidFill>
              </a:rPr>
              <a:t>There are many variations of passages of Lorem Ipsum available, but the majority have suffered alteration in some injected humor slightly</a:t>
            </a:r>
          </a:p>
          <a:p>
            <a:pPr lvl="0"/>
            <a:endParaRPr lang="en-US" dirty="0"/>
          </a:p>
        </p:txBody>
      </p:sp>
    </p:spTree>
    <p:extLst>
      <p:ext uri="{BB962C8B-B14F-4D97-AF65-F5344CB8AC3E}">
        <p14:creationId xmlns:p14="http://schemas.microsoft.com/office/powerpoint/2010/main" val="961351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Half Image">
    <p:spTree>
      <p:nvGrpSpPr>
        <p:cNvPr id="1" name=""/>
        <p:cNvGrpSpPr/>
        <p:nvPr/>
      </p:nvGrpSpPr>
      <p:grpSpPr>
        <a:xfrm>
          <a:off x="0" y="0"/>
          <a:ext cx="0" cy="0"/>
          <a:chOff x="0" y="0"/>
          <a:chExt cx="0" cy="0"/>
        </a:xfrm>
      </p:grpSpPr>
      <p:sp>
        <p:nvSpPr>
          <p:cNvPr id="13" name="Picture Placeholder 6"/>
          <p:cNvSpPr>
            <a:spLocks noGrp="1"/>
          </p:cNvSpPr>
          <p:nvPr>
            <p:ph type="pic" sz="quarter" idx="10" hasCustomPrompt="1"/>
          </p:nvPr>
        </p:nvSpPr>
        <p:spPr>
          <a:xfrm>
            <a:off x="2" y="1272416"/>
            <a:ext cx="9143999" cy="4921720"/>
          </a:xfrm>
          <a:prstGeom prst="downArrowCallout">
            <a:avLst>
              <a:gd name="adj1" fmla="val 50000"/>
              <a:gd name="adj2" fmla="val 15352"/>
              <a:gd name="adj3" fmla="val 5443"/>
              <a:gd name="adj4" fmla="val 94557"/>
            </a:avLst>
          </a:prstGeom>
          <a:solidFill>
            <a:schemeClr val="bg1">
              <a:lumMod val="95000"/>
            </a:schemeClr>
          </a:solidFill>
        </p:spPr>
        <p:txBody>
          <a:bodyPr anchor="t"/>
          <a:lstStyle>
            <a:lvl1pPr algn="ctr">
              <a:buNone/>
              <a:defRPr sz="1200" baseline="0">
                <a:solidFill>
                  <a:schemeClr val="tx1">
                    <a:lumMod val="75000"/>
                    <a:lumOff val="25000"/>
                  </a:schemeClr>
                </a:solidFill>
              </a:defRPr>
            </a:lvl1pPr>
          </a:lstStyle>
          <a:p>
            <a:r>
              <a:rPr lang="en-US" dirty="0"/>
              <a:t>Click to insert your image here !</a:t>
            </a:r>
          </a:p>
        </p:txBody>
      </p:sp>
      <p:sp>
        <p:nvSpPr>
          <p:cNvPr id="7" name="Title 1"/>
          <p:cNvSpPr>
            <a:spLocks noGrp="1"/>
          </p:cNvSpPr>
          <p:nvPr>
            <p:ph type="title" hasCustomPrompt="1"/>
          </p:nvPr>
        </p:nvSpPr>
        <p:spPr>
          <a:xfrm>
            <a:off x="812801" y="211660"/>
            <a:ext cx="8080945" cy="471365"/>
          </a:xfrm>
          <a:prstGeom prst="rect">
            <a:avLst/>
          </a:prstGeom>
        </p:spPr>
        <p:txBody>
          <a:bodyPr wrap="none" lIns="0" tIns="0" rIns="0" bIns="0" anchor="ctr">
            <a:noAutofit/>
          </a:bodyPr>
          <a:lstStyle>
            <a:lvl1pPr algn="ctr">
              <a:defRPr sz="2667" b="1" baseline="0">
                <a:solidFill>
                  <a:srgbClr val="6A737B"/>
                </a:solidFill>
              </a:defRPr>
            </a:lvl1pPr>
          </a:lstStyle>
          <a:p>
            <a:r>
              <a:rPr lang="en-US" dirty="0"/>
              <a:t>Click To Edit Title</a:t>
            </a:r>
          </a:p>
        </p:txBody>
      </p:sp>
    </p:spTree>
    <p:extLst>
      <p:ext uri="{BB962C8B-B14F-4D97-AF65-F5344CB8AC3E}">
        <p14:creationId xmlns:p14="http://schemas.microsoft.com/office/powerpoint/2010/main" val="356677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New Section">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457200" y="537640"/>
            <a:ext cx="8153400" cy="1143000"/>
          </a:xfrm>
          <a:prstGeom prst="rect">
            <a:avLst/>
          </a:prstGeom>
        </p:spPr>
        <p:txBody>
          <a:bodyPr rtlCol="0" anchor="b">
            <a:normAutofit/>
          </a:bodyPr>
          <a:lstStyle>
            <a:lvl1pPr>
              <a:defRPr sz="4000" b="1">
                <a:solidFill>
                  <a:schemeClr val="tx1"/>
                </a:solidFill>
              </a:defRPr>
            </a:lvl1pPr>
          </a:lstStyle>
          <a:p>
            <a:r>
              <a:rPr lang="en-US" dirty="0"/>
              <a:t>Insert Section Title Here</a:t>
            </a:r>
            <a:endParaRPr lang="en-JM" dirty="0"/>
          </a:p>
        </p:txBody>
      </p:sp>
      <p:sp>
        <p:nvSpPr>
          <p:cNvPr id="19" name="Text Placeholder 18"/>
          <p:cNvSpPr>
            <a:spLocks noGrp="1"/>
          </p:cNvSpPr>
          <p:nvPr>
            <p:ph type="body" sz="quarter" idx="10" hasCustomPrompt="1"/>
          </p:nvPr>
        </p:nvSpPr>
        <p:spPr>
          <a:xfrm>
            <a:off x="457200" y="2353718"/>
            <a:ext cx="8153400" cy="914400"/>
          </a:xfrm>
        </p:spPr>
        <p:txBody>
          <a:bodyPr/>
          <a:lstStyle>
            <a:lvl1pPr marL="0" indent="0">
              <a:buNone/>
              <a:defRPr sz="2400" i="1">
                <a:solidFill>
                  <a:schemeClr val="accent1"/>
                </a:solidFill>
              </a:defRPr>
            </a:lvl1pPr>
          </a:lstStyle>
          <a:p>
            <a:pPr lvl="0"/>
            <a:r>
              <a:rPr lang="en-US" dirty="0"/>
              <a:t>Insert Section Subtitle Here (if applicable)</a:t>
            </a:r>
          </a:p>
        </p:txBody>
      </p:sp>
      <p:pic>
        <p:nvPicPr>
          <p:cNvPr id="10" name="Picture 9" descr="C:\Users\crobbins.MAHERMAHER\Dropbox\Government\WIOA\WIOA_Swoosh.png">
            <a:extLst>
              <a:ext uri="{FF2B5EF4-FFF2-40B4-BE49-F238E27FC236}">
                <a16:creationId xmlns:a16="http://schemas.microsoft.com/office/drawing/2014/main" id="{C8CDE277-A540-422A-B392-6E2D4DD0F0A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sp>
        <p:nvSpPr>
          <p:cNvPr id="2" name="Slide Number Placeholder 1">
            <a:extLst>
              <a:ext uri="{FF2B5EF4-FFF2-40B4-BE49-F238E27FC236}">
                <a16:creationId xmlns:a16="http://schemas.microsoft.com/office/drawing/2014/main" id="{E606A1A5-5A5F-43B0-BC5C-5CB9834779A2}"/>
              </a:ext>
            </a:extLst>
          </p:cNvPr>
          <p:cNvSpPr>
            <a:spLocks noGrp="1"/>
          </p:cNvSpPr>
          <p:nvPr>
            <p:ph type="sldNum" sz="quarter" idx="11"/>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186960017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14" name="Picture Placeholder 6"/>
          <p:cNvSpPr>
            <a:spLocks noGrp="1"/>
          </p:cNvSpPr>
          <p:nvPr>
            <p:ph type="pic" sz="quarter" idx="10" hasCustomPrompt="1"/>
          </p:nvPr>
        </p:nvSpPr>
        <p:spPr>
          <a:xfrm>
            <a:off x="4687213" y="0"/>
            <a:ext cx="4456787" cy="6858000"/>
          </a:xfrm>
          <a:prstGeom prst="rect">
            <a:avLst/>
          </a:prstGeom>
          <a:solidFill>
            <a:schemeClr val="bg1">
              <a:lumMod val="95000"/>
            </a:schemeClr>
          </a:solidFill>
        </p:spPr>
        <p:txBody>
          <a:bodyPr anchor="t"/>
          <a:lstStyle>
            <a:lvl1pPr algn="ctr">
              <a:buNone/>
              <a:defRPr sz="1200" baseline="0">
                <a:solidFill>
                  <a:schemeClr val="tx1">
                    <a:lumMod val="75000"/>
                    <a:lumOff val="25000"/>
                  </a:schemeClr>
                </a:solidFill>
              </a:defRPr>
            </a:lvl1pPr>
          </a:lstStyle>
          <a:p>
            <a:r>
              <a:rPr lang="en-US" dirty="0"/>
              <a:t>Click to insert your image here !</a:t>
            </a:r>
          </a:p>
        </p:txBody>
      </p:sp>
    </p:spTree>
    <p:extLst>
      <p:ext uri="{BB962C8B-B14F-4D97-AF65-F5344CB8AC3E}">
        <p14:creationId xmlns:p14="http://schemas.microsoft.com/office/powerpoint/2010/main" val="299886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50257" y="177800"/>
            <a:ext cx="8643487" cy="471365"/>
          </a:xfrm>
          <a:prstGeom prst="rect">
            <a:avLst/>
          </a:prstGeom>
        </p:spPr>
        <p:txBody>
          <a:bodyPr wrap="none" lIns="0" tIns="0" rIns="0" bIns="0" anchor="ctr">
            <a:noAutofit/>
          </a:bodyPr>
          <a:lstStyle>
            <a:lvl1pPr algn="ctr">
              <a:defRPr sz="2667" b="1" baseline="0">
                <a:solidFill>
                  <a:srgbClr val="6A737B"/>
                </a:solidFill>
              </a:defRPr>
            </a:lvl1pPr>
          </a:lstStyle>
          <a:p>
            <a:r>
              <a:rPr lang="en-US" dirty="0"/>
              <a:t>Click To Edit Title</a:t>
            </a:r>
          </a:p>
        </p:txBody>
      </p:sp>
      <p:sp>
        <p:nvSpPr>
          <p:cNvPr id="11" name="Picture Placeholder 6">
            <a:extLst>
              <a:ext uri="{FF2B5EF4-FFF2-40B4-BE49-F238E27FC236}">
                <a16:creationId xmlns:a16="http://schemas.microsoft.com/office/drawing/2014/main" id="{C6EE204A-2B0D-400F-8E97-863DEB3B5967}"/>
              </a:ext>
            </a:extLst>
          </p:cNvPr>
          <p:cNvSpPr>
            <a:spLocks noGrp="1"/>
          </p:cNvSpPr>
          <p:nvPr>
            <p:ph type="pic" sz="quarter" idx="10" hasCustomPrompt="1"/>
          </p:nvPr>
        </p:nvSpPr>
        <p:spPr>
          <a:xfrm>
            <a:off x="358160" y="1510174"/>
            <a:ext cx="3250392" cy="4270188"/>
          </a:xfrm>
          <a:prstGeom prst="rect">
            <a:avLst/>
          </a:prstGeom>
          <a:solidFill>
            <a:schemeClr val="bg1">
              <a:lumMod val="95000"/>
            </a:schemeClr>
          </a:solidFill>
        </p:spPr>
        <p:txBody>
          <a:bodyPr anchor="t"/>
          <a:lstStyle>
            <a:lvl1pPr algn="ctr">
              <a:buNone/>
              <a:defRPr sz="1600" baseline="0">
                <a:solidFill>
                  <a:schemeClr val="tx1">
                    <a:lumMod val="75000"/>
                    <a:lumOff val="25000"/>
                  </a:schemeClr>
                </a:solidFill>
              </a:defRPr>
            </a:lvl1pPr>
          </a:lstStyle>
          <a:p>
            <a:r>
              <a:rPr lang="en-US" dirty="0"/>
              <a:t>Click to insert your image here !</a:t>
            </a:r>
          </a:p>
        </p:txBody>
      </p:sp>
      <p:sp>
        <p:nvSpPr>
          <p:cNvPr id="12" name="Picture Placeholder 6">
            <a:extLst>
              <a:ext uri="{FF2B5EF4-FFF2-40B4-BE49-F238E27FC236}">
                <a16:creationId xmlns:a16="http://schemas.microsoft.com/office/drawing/2014/main" id="{AA74A3B0-D2AE-46FA-8C1D-F0B62DB2091B}"/>
              </a:ext>
            </a:extLst>
          </p:cNvPr>
          <p:cNvSpPr>
            <a:spLocks noGrp="1"/>
          </p:cNvSpPr>
          <p:nvPr>
            <p:ph type="pic" sz="quarter" idx="11" hasCustomPrompt="1"/>
          </p:nvPr>
        </p:nvSpPr>
        <p:spPr>
          <a:xfrm>
            <a:off x="5435252" y="1511401"/>
            <a:ext cx="3250392" cy="4270188"/>
          </a:xfrm>
          <a:prstGeom prst="rect">
            <a:avLst/>
          </a:prstGeom>
          <a:solidFill>
            <a:schemeClr val="bg1">
              <a:lumMod val="95000"/>
            </a:schemeClr>
          </a:solidFill>
        </p:spPr>
        <p:txBody>
          <a:bodyPr anchor="t"/>
          <a:lstStyle>
            <a:lvl1pPr algn="ctr" rtl="0">
              <a:buNone/>
              <a:defRPr sz="1600" baseline="0">
                <a:solidFill>
                  <a:schemeClr val="tx1">
                    <a:lumMod val="75000"/>
                    <a:lumOff val="25000"/>
                  </a:schemeClr>
                </a:solidFill>
              </a:defRPr>
            </a:lvl1pPr>
          </a:lstStyle>
          <a:p>
            <a:r>
              <a:rPr lang="en-US" dirty="0"/>
              <a:t>Click to insert your image here !</a:t>
            </a:r>
          </a:p>
        </p:txBody>
      </p:sp>
      <p:sp>
        <p:nvSpPr>
          <p:cNvPr id="17" name="Picture Placeholder 6">
            <a:extLst>
              <a:ext uri="{FF2B5EF4-FFF2-40B4-BE49-F238E27FC236}">
                <a16:creationId xmlns:a16="http://schemas.microsoft.com/office/drawing/2014/main" id="{4C1A0133-16C0-4B64-8EE2-D216793F98ED}"/>
              </a:ext>
            </a:extLst>
          </p:cNvPr>
          <p:cNvSpPr>
            <a:spLocks noGrp="1"/>
          </p:cNvSpPr>
          <p:nvPr>
            <p:ph type="pic" sz="quarter" idx="12" hasCustomPrompt="1"/>
          </p:nvPr>
        </p:nvSpPr>
        <p:spPr>
          <a:xfrm>
            <a:off x="2520814" y="1190812"/>
            <a:ext cx="3647921" cy="4908909"/>
          </a:xfrm>
          <a:prstGeom prst="rect">
            <a:avLst/>
          </a:prstGeom>
          <a:solidFill>
            <a:schemeClr val="bg1">
              <a:lumMod val="95000"/>
            </a:schemeClr>
          </a:solidFill>
        </p:spPr>
        <p:txBody>
          <a:bodyPr anchor="t"/>
          <a:lstStyle>
            <a:lvl1pPr algn="ctr" rtl="0">
              <a:buNone/>
              <a:defRPr sz="1600" baseline="0">
                <a:solidFill>
                  <a:schemeClr val="tx1">
                    <a:lumMod val="75000"/>
                    <a:lumOff val="25000"/>
                  </a:schemeClr>
                </a:solidFill>
              </a:defRPr>
            </a:lvl1pPr>
          </a:lstStyle>
          <a:p>
            <a:r>
              <a:rPr lang="en-US" dirty="0"/>
              <a:t>Click to insert your image here !</a:t>
            </a:r>
          </a:p>
        </p:txBody>
      </p:sp>
    </p:spTree>
    <p:extLst>
      <p:ext uri="{BB962C8B-B14F-4D97-AF65-F5344CB8AC3E}">
        <p14:creationId xmlns:p14="http://schemas.microsoft.com/office/powerpoint/2010/main" val="2639308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Circ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12801" y="177800"/>
            <a:ext cx="8080943" cy="471365"/>
          </a:xfrm>
          <a:prstGeom prst="rect">
            <a:avLst/>
          </a:prstGeom>
        </p:spPr>
        <p:txBody>
          <a:bodyPr wrap="none" lIns="0" tIns="0" rIns="0" bIns="0" anchor="ctr">
            <a:noAutofit/>
          </a:bodyPr>
          <a:lstStyle>
            <a:lvl1pPr algn="ctr">
              <a:defRPr sz="2667" b="1" baseline="0">
                <a:solidFill>
                  <a:srgbClr val="6A737B"/>
                </a:solidFill>
              </a:defRPr>
            </a:lvl1pPr>
          </a:lstStyle>
          <a:p>
            <a:r>
              <a:rPr lang="en-US" dirty="0"/>
              <a:t>Click To Edit Title</a:t>
            </a:r>
          </a:p>
        </p:txBody>
      </p:sp>
      <p:sp>
        <p:nvSpPr>
          <p:cNvPr id="9" name="Picture Placeholder 6">
            <a:extLst>
              <a:ext uri="{FF2B5EF4-FFF2-40B4-BE49-F238E27FC236}">
                <a16:creationId xmlns:a16="http://schemas.microsoft.com/office/drawing/2014/main" id="{51B5851E-E58C-4FA9-9E8B-80E7D7DA18E8}"/>
              </a:ext>
            </a:extLst>
          </p:cNvPr>
          <p:cNvSpPr>
            <a:spLocks noGrp="1"/>
          </p:cNvSpPr>
          <p:nvPr>
            <p:ph type="pic" sz="quarter" idx="14"/>
          </p:nvPr>
        </p:nvSpPr>
        <p:spPr>
          <a:xfrm>
            <a:off x="203200" y="1788852"/>
            <a:ext cx="1853184" cy="1853184"/>
          </a:xfrm>
          <a:prstGeom prst="ellipse">
            <a:avLst/>
          </a:prstGeom>
          <a:ln w="28575">
            <a:solidFill>
              <a:schemeClr val="accent1"/>
            </a:solidFill>
          </a:ln>
        </p:spPr>
        <p:txBody>
          <a:bodyPr anchor="t"/>
          <a:lstStyle>
            <a:lvl1pPr algn="l">
              <a:buNone/>
              <a:defRPr sz="1600" baseline="0">
                <a:solidFill>
                  <a:schemeClr val="tx1">
                    <a:lumMod val="75000"/>
                    <a:lumOff val="25000"/>
                  </a:schemeClr>
                </a:solidFill>
              </a:defRPr>
            </a:lvl1pPr>
          </a:lstStyle>
          <a:p>
            <a:r>
              <a:rPr lang="en-US" dirty="0"/>
              <a:t>Click icon to add picture</a:t>
            </a:r>
          </a:p>
        </p:txBody>
      </p:sp>
      <p:sp>
        <p:nvSpPr>
          <p:cNvPr id="10" name="Picture Placeholder 6">
            <a:extLst>
              <a:ext uri="{FF2B5EF4-FFF2-40B4-BE49-F238E27FC236}">
                <a16:creationId xmlns:a16="http://schemas.microsoft.com/office/drawing/2014/main" id="{6ABEEBE6-A733-477D-A255-325B506C4BAE}"/>
              </a:ext>
            </a:extLst>
          </p:cNvPr>
          <p:cNvSpPr>
            <a:spLocks noGrp="1"/>
          </p:cNvSpPr>
          <p:nvPr>
            <p:ph type="pic" sz="quarter" idx="15"/>
          </p:nvPr>
        </p:nvSpPr>
        <p:spPr>
          <a:xfrm>
            <a:off x="2469911" y="1777296"/>
            <a:ext cx="1853184" cy="1854905"/>
          </a:xfrm>
          <a:prstGeom prst="ellipse">
            <a:avLst/>
          </a:prstGeom>
          <a:ln w="28575">
            <a:solidFill>
              <a:schemeClr val="accent2"/>
            </a:solidFill>
          </a:ln>
        </p:spPr>
        <p:txBody>
          <a:bodyPr anchor="t"/>
          <a:lstStyle>
            <a:lvl1pPr algn="l">
              <a:buNone/>
              <a:defRPr sz="1600" baseline="0">
                <a:solidFill>
                  <a:schemeClr val="tx1">
                    <a:lumMod val="75000"/>
                    <a:lumOff val="25000"/>
                  </a:schemeClr>
                </a:solidFill>
              </a:defRPr>
            </a:lvl1pPr>
          </a:lstStyle>
          <a:p>
            <a:r>
              <a:rPr lang="en-US" dirty="0"/>
              <a:t>Click icon to add picture</a:t>
            </a:r>
          </a:p>
        </p:txBody>
      </p:sp>
      <p:sp>
        <p:nvSpPr>
          <p:cNvPr id="11" name="Picture Placeholder 6">
            <a:extLst>
              <a:ext uri="{FF2B5EF4-FFF2-40B4-BE49-F238E27FC236}">
                <a16:creationId xmlns:a16="http://schemas.microsoft.com/office/drawing/2014/main" id="{CF8E27FF-32BD-43DF-812B-9AA28D707CB4}"/>
              </a:ext>
            </a:extLst>
          </p:cNvPr>
          <p:cNvSpPr>
            <a:spLocks noGrp="1"/>
          </p:cNvSpPr>
          <p:nvPr>
            <p:ph type="pic" sz="quarter" idx="16"/>
          </p:nvPr>
        </p:nvSpPr>
        <p:spPr>
          <a:xfrm>
            <a:off x="4709685" y="1780444"/>
            <a:ext cx="1853184" cy="1854905"/>
          </a:xfrm>
          <a:prstGeom prst="ellipse">
            <a:avLst/>
          </a:prstGeom>
          <a:ln w="28575">
            <a:solidFill>
              <a:schemeClr val="accent3"/>
            </a:solidFill>
          </a:ln>
        </p:spPr>
        <p:txBody>
          <a:bodyPr anchor="t"/>
          <a:lstStyle>
            <a:lvl1pPr algn="l">
              <a:buNone/>
              <a:defRPr sz="1600" baseline="0">
                <a:solidFill>
                  <a:schemeClr val="tx1">
                    <a:lumMod val="75000"/>
                    <a:lumOff val="25000"/>
                  </a:schemeClr>
                </a:solidFill>
              </a:defRPr>
            </a:lvl1pPr>
          </a:lstStyle>
          <a:p>
            <a:r>
              <a:rPr lang="en-US" dirty="0"/>
              <a:t>Click icon to add picture</a:t>
            </a:r>
          </a:p>
        </p:txBody>
      </p:sp>
      <p:sp>
        <p:nvSpPr>
          <p:cNvPr id="12" name="Picture Placeholder 6">
            <a:extLst>
              <a:ext uri="{FF2B5EF4-FFF2-40B4-BE49-F238E27FC236}">
                <a16:creationId xmlns:a16="http://schemas.microsoft.com/office/drawing/2014/main" id="{105231B1-83A9-415F-8A28-8A143A25A81F}"/>
              </a:ext>
            </a:extLst>
          </p:cNvPr>
          <p:cNvSpPr>
            <a:spLocks noGrp="1"/>
          </p:cNvSpPr>
          <p:nvPr>
            <p:ph type="pic" sz="quarter" idx="17"/>
          </p:nvPr>
        </p:nvSpPr>
        <p:spPr>
          <a:xfrm>
            <a:off x="6909720" y="1777296"/>
            <a:ext cx="1853184" cy="1854905"/>
          </a:xfrm>
          <a:prstGeom prst="ellipse">
            <a:avLst/>
          </a:prstGeom>
          <a:ln w="28575">
            <a:solidFill>
              <a:schemeClr val="accent4"/>
            </a:solidFill>
          </a:ln>
        </p:spPr>
        <p:txBody>
          <a:bodyPr anchor="t"/>
          <a:lstStyle>
            <a:lvl1pPr algn="l">
              <a:buNone/>
              <a:defRPr sz="1600" baseline="0">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2461933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quar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12801" y="279818"/>
            <a:ext cx="8080945" cy="471365"/>
          </a:xfrm>
          <a:prstGeom prst="rect">
            <a:avLst/>
          </a:prstGeom>
        </p:spPr>
        <p:txBody>
          <a:bodyPr wrap="none" lIns="0" tIns="0" rIns="0" bIns="0" anchor="ctr">
            <a:noAutofit/>
          </a:bodyPr>
          <a:lstStyle>
            <a:lvl1pPr algn="ctr">
              <a:defRPr sz="2667" b="1" baseline="0">
                <a:solidFill>
                  <a:srgbClr val="6A737B"/>
                </a:solidFill>
              </a:defRPr>
            </a:lvl1pPr>
          </a:lstStyle>
          <a:p>
            <a:r>
              <a:rPr lang="en-US" dirty="0"/>
              <a:t>Click To Edit Title</a:t>
            </a:r>
          </a:p>
        </p:txBody>
      </p:sp>
      <p:sp>
        <p:nvSpPr>
          <p:cNvPr id="8" name="Picture Placeholder 6">
            <a:extLst>
              <a:ext uri="{FF2B5EF4-FFF2-40B4-BE49-F238E27FC236}">
                <a16:creationId xmlns:a16="http://schemas.microsoft.com/office/drawing/2014/main" id="{852274CC-3B50-4BDE-97F2-7B288A0E9FE0}"/>
              </a:ext>
            </a:extLst>
          </p:cNvPr>
          <p:cNvSpPr>
            <a:spLocks noGrp="1"/>
          </p:cNvSpPr>
          <p:nvPr>
            <p:ph type="pic" sz="quarter" idx="14"/>
          </p:nvPr>
        </p:nvSpPr>
        <p:spPr>
          <a:xfrm>
            <a:off x="250259" y="1777296"/>
            <a:ext cx="1816668" cy="1854905"/>
          </a:xfrm>
          <a:prstGeom prst="roundRect">
            <a:avLst/>
          </a:prstGeom>
          <a:ln w="28575">
            <a:solidFill>
              <a:schemeClr val="accent1"/>
            </a:solidFill>
          </a:ln>
        </p:spPr>
        <p:txBody>
          <a:bodyPr anchor="t"/>
          <a:lstStyle>
            <a:lvl1pPr algn="ctr">
              <a:buNone/>
              <a:defRPr sz="1600" baseline="0">
                <a:solidFill>
                  <a:schemeClr val="tx1">
                    <a:lumMod val="75000"/>
                    <a:lumOff val="25000"/>
                  </a:schemeClr>
                </a:solidFill>
              </a:defRPr>
            </a:lvl1pPr>
          </a:lstStyle>
          <a:p>
            <a:r>
              <a:rPr lang="en-US" dirty="0"/>
              <a:t>Click icon to add picture</a:t>
            </a:r>
          </a:p>
        </p:txBody>
      </p:sp>
      <p:sp>
        <p:nvSpPr>
          <p:cNvPr id="9" name="Picture Placeholder 6">
            <a:extLst>
              <a:ext uri="{FF2B5EF4-FFF2-40B4-BE49-F238E27FC236}">
                <a16:creationId xmlns:a16="http://schemas.microsoft.com/office/drawing/2014/main" id="{527C9535-7BBA-4D54-9138-3912B7EA5877}"/>
              </a:ext>
            </a:extLst>
          </p:cNvPr>
          <p:cNvSpPr>
            <a:spLocks noGrp="1"/>
          </p:cNvSpPr>
          <p:nvPr>
            <p:ph type="pic" sz="quarter" idx="15"/>
          </p:nvPr>
        </p:nvSpPr>
        <p:spPr>
          <a:xfrm>
            <a:off x="2474026" y="1776848"/>
            <a:ext cx="1816668" cy="1854905"/>
          </a:xfrm>
          <a:prstGeom prst="roundRect">
            <a:avLst/>
          </a:prstGeom>
          <a:ln w="28575">
            <a:solidFill>
              <a:schemeClr val="accent2"/>
            </a:solidFill>
          </a:ln>
        </p:spPr>
        <p:txBody>
          <a:bodyPr anchor="t"/>
          <a:lstStyle>
            <a:lvl1pPr algn="ctr">
              <a:buNone/>
              <a:defRPr sz="1600" baseline="0">
                <a:solidFill>
                  <a:schemeClr val="tx1">
                    <a:lumMod val="75000"/>
                    <a:lumOff val="25000"/>
                  </a:schemeClr>
                </a:solidFill>
              </a:defRPr>
            </a:lvl1pPr>
          </a:lstStyle>
          <a:p>
            <a:r>
              <a:rPr lang="en-US" dirty="0"/>
              <a:t>Click icon to add picture</a:t>
            </a:r>
          </a:p>
        </p:txBody>
      </p:sp>
      <p:sp>
        <p:nvSpPr>
          <p:cNvPr id="11" name="Picture Placeholder 6">
            <a:extLst>
              <a:ext uri="{FF2B5EF4-FFF2-40B4-BE49-F238E27FC236}">
                <a16:creationId xmlns:a16="http://schemas.microsoft.com/office/drawing/2014/main" id="{E4331E49-D950-4845-9595-97BA20D6F3AC}"/>
              </a:ext>
            </a:extLst>
          </p:cNvPr>
          <p:cNvSpPr>
            <a:spLocks noGrp="1"/>
          </p:cNvSpPr>
          <p:nvPr>
            <p:ph type="pic" sz="quarter" idx="16"/>
          </p:nvPr>
        </p:nvSpPr>
        <p:spPr>
          <a:xfrm>
            <a:off x="4697479" y="1777296"/>
            <a:ext cx="1816668" cy="1854905"/>
          </a:xfrm>
          <a:prstGeom prst="roundRect">
            <a:avLst/>
          </a:prstGeom>
          <a:ln w="28575">
            <a:solidFill>
              <a:schemeClr val="accent3"/>
            </a:solidFill>
          </a:ln>
        </p:spPr>
        <p:txBody>
          <a:bodyPr anchor="t"/>
          <a:lstStyle>
            <a:lvl1pPr algn="ctr">
              <a:buNone/>
              <a:defRPr sz="1600" baseline="0">
                <a:solidFill>
                  <a:schemeClr val="tx1">
                    <a:lumMod val="75000"/>
                    <a:lumOff val="25000"/>
                  </a:schemeClr>
                </a:solidFill>
              </a:defRPr>
            </a:lvl1pPr>
          </a:lstStyle>
          <a:p>
            <a:r>
              <a:rPr lang="en-US" dirty="0"/>
              <a:t>Click icon to add picture</a:t>
            </a:r>
          </a:p>
        </p:txBody>
      </p:sp>
      <p:sp>
        <p:nvSpPr>
          <p:cNvPr id="12" name="Picture Placeholder 6">
            <a:extLst>
              <a:ext uri="{FF2B5EF4-FFF2-40B4-BE49-F238E27FC236}">
                <a16:creationId xmlns:a16="http://schemas.microsoft.com/office/drawing/2014/main" id="{3DAC5AB1-80F8-4F79-98AA-A7645D2126CD}"/>
              </a:ext>
            </a:extLst>
          </p:cNvPr>
          <p:cNvSpPr>
            <a:spLocks noGrp="1"/>
          </p:cNvSpPr>
          <p:nvPr>
            <p:ph type="pic" sz="quarter" idx="17"/>
          </p:nvPr>
        </p:nvSpPr>
        <p:spPr>
          <a:xfrm>
            <a:off x="6920933" y="1777296"/>
            <a:ext cx="1816668" cy="1854905"/>
          </a:xfrm>
          <a:prstGeom prst="roundRect">
            <a:avLst/>
          </a:prstGeom>
          <a:ln w="28575">
            <a:solidFill>
              <a:schemeClr val="accent4"/>
            </a:solidFill>
          </a:ln>
        </p:spPr>
        <p:txBody>
          <a:bodyPr anchor="t"/>
          <a:lstStyle>
            <a:lvl1pPr algn="ctr">
              <a:buNone/>
              <a:defRPr sz="1600" baseline="0">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3539481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24CE0F-0180-4BC0-8ABB-5FD29E40FE0B}"/>
              </a:ext>
            </a:extLst>
          </p:cNvPr>
          <p:cNvSpPr>
            <a:spLocks noGrp="1"/>
          </p:cNvSpPr>
          <p:nvPr>
            <p:ph type="title" hasCustomPrompt="1"/>
          </p:nvPr>
        </p:nvSpPr>
        <p:spPr>
          <a:xfrm>
            <a:off x="711201" y="177800"/>
            <a:ext cx="8181977" cy="471365"/>
          </a:xfrm>
          <a:prstGeom prst="rect">
            <a:avLst/>
          </a:prstGeom>
        </p:spPr>
        <p:txBody>
          <a:bodyPr anchor="ctr"/>
          <a:lstStyle>
            <a:lvl1pPr>
              <a:defRPr sz="2667" b="1">
                <a:solidFill>
                  <a:srgbClr val="6A737B"/>
                </a:solidFill>
              </a:defRPr>
            </a:lvl1pPr>
          </a:lstStyle>
          <a:p>
            <a:r>
              <a:rPr lang="en-US" dirty="0"/>
              <a:t>Chart or Graph</a:t>
            </a:r>
          </a:p>
        </p:txBody>
      </p:sp>
      <p:sp>
        <p:nvSpPr>
          <p:cNvPr id="5" name="Chart Placeholder 4">
            <a:extLst>
              <a:ext uri="{FF2B5EF4-FFF2-40B4-BE49-F238E27FC236}">
                <a16:creationId xmlns:a16="http://schemas.microsoft.com/office/drawing/2014/main" id="{2465B436-CF13-4DBE-8541-D0EAEDB07E3F}"/>
              </a:ext>
            </a:extLst>
          </p:cNvPr>
          <p:cNvSpPr>
            <a:spLocks noGrp="1"/>
          </p:cNvSpPr>
          <p:nvPr>
            <p:ph type="chart" sz="quarter" idx="10" hasCustomPrompt="1"/>
          </p:nvPr>
        </p:nvSpPr>
        <p:spPr>
          <a:xfrm>
            <a:off x="250259" y="1432984"/>
            <a:ext cx="8642919" cy="4914771"/>
          </a:xfrm>
          <a:prstGeom prst="rect">
            <a:avLst/>
          </a:prstGeom>
        </p:spPr>
        <p:txBody>
          <a:bodyPr/>
          <a:lstStyle>
            <a:lvl1pPr marL="0" indent="0">
              <a:buNone/>
              <a:defRPr sz="1800">
                <a:solidFill>
                  <a:srgbClr val="6A737B"/>
                </a:solidFill>
              </a:defRPr>
            </a:lvl1pPr>
          </a:lstStyle>
          <a:p>
            <a:r>
              <a:rPr lang="en-US" dirty="0"/>
              <a:t>Click to add chart</a:t>
            </a:r>
          </a:p>
        </p:txBody>
      </p:sp>
    </p:spTree>
    <p:extLst>
      <p:ext uri="{BB962C8B-B14F-4D97-AF65-F5344CB8AC3E}">
        <p14:creationId xmlns:p14="http://schemas.microsoft.com/office/powerpoint/2010/main" val="543057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s - Pictur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037F8635-5576-4E70-9E10-2DC0F518295B}"/>
              </a:ext>
            </a:extLst>
          </p:cNvPr>
          <p:cNvSpPr>
            <a:spLocks noGrp="1"/>
          </p:cNvSpPr>
          <p:nvPr>
            <p:ph type="pic" sz="quarter" idx="11" hasCustomPrompt="1"/>
          </p:nvPr>
        </p:nvSpPr>
        <p:spPr>
          <a:xfrm>
            <a:off x="4786870" y="3044954"/>
            <a:ext cx="3709823" cy="3072373"/>
          </a:xfrm>
          <a:prstGeom prst="rect">
            <a:avLst/>
          </a:prstGeom>
          <a:solidFill>
            <a:schemeClr val="bg1">
              <a:lumMod val="95000"/>
            </a:schemeClr>
          </a:solidFill>
          <a:ln>
            <a:noFill/>
          </a:ln>
        </p:spPr>
        <p:txBody>
          <a:bodyPr bIns="457200" anchor="b"/>
          <a:lstStyle>
            <a:lvl1pPr algn="ctr">
              <a:buNone/>
              <a:defRPr sz="1000">
                <a:solidFill>
                  <a:schemeClr val="tx1">
                    <a:lumMod val="50000"/>
                    <a:lumOff val="50000"/>
                  </a:schemeClr>
                </a:solidFill>
              </a:defRPr>
            </a:lvl1pPr>
          </a:lstStyle>
          <a:p>
            <a:r>
              <a:rPr lang="en-US" dirty="0"/>
              <a:t>Image Holder</a:t>
            </a:r>
          </a:p>
        </p:txBody>
      </p:sp>
      <p:sp>
        <p:nvSpPr>
          <p:cNvPr id="12" name="Text Placeholder 11">
            <a:extLst>
              <a:ext uri="{FF2B5EF4-FFF2-40B4-BE49-F238E27FC236}">
                <a16:creationId xmlns:a16="http://schemas.microsoft.com/office/drawing/2014/main" id="{B4061630-393E-4844-8EE3-EBC473885852}"/>
              </a:ext>
            </a:extLst>
          </p:cNvPr>
          <p:cNvSpPr>
            <a:spLocks noGrp="1"/>
          </p:cNvSpPr>
          <p:nvPr>
            <p:ph type="body" sz="quarter" idx="12" hasCustomPrompt="1"/>
          </p:nvPr>
        </p:nvSpPr>
        <p:spPr>
          <a:xfrm>
            <a:off x="539513" y="1641874"/>
            <a:ext cx="3802495" cy="2659444"/>
          </a:xfrm>
          <a:prstGeom prst="rect">
            <a:avLst/>
          </a:prstGeom>
        </p:spPr>
        <p:txBody>
          <a:bodyPr/>
          <a:lstStyle>
            <a:lvl1pPr marL="0" indent="0">
              <a:buFont typeface="Arial" panose="020B0604020202020204" pitchFamily="34" charset="0"/>
              <a:buNone/>
              <a:defRPr sz="2133">
                <a:solidFill>
                  <a:srgbClr val="6A737B"/>
                </a:solidFill>
              </a:defRPr>
            </a:lvl1pPr>
          </a:lstStyle>
          <a:p>
            <a:pPr lvl="0"/>
            <a:r>
              <a:rPr lang="en-US" dirty="0"/>
              <a:t>There are many variations of passages of lorem ipsum available, but the in some form, by injected humor, or these randomized words which don't look even slightly believable. </a:t>
            </a:r>
          </a:p>
        </p:txBody>
      </p:sp>
      <p:sp>
        <p:nvSpPr>
          <p:cNvPr id="13" name="Text Placeholder 11">
            <a:extLst>
              <a:ext uri="{FF2B5EF4-FFF2-40B4-BE49-F238E27FC236}">
                <a16:creationId xmlns:a16="http://schemas.microsoft.com/office/drawing/2014/main" id="{304F6B03-0CC1-44ED-8E45-973979777653}"/>
              </a:ext>
            </a:extLst>
          </p:cNvPr>
          <p:cNvSpPr>
            <a:spLocks noGrp="1"/>
          </p:cNvSpPr>
          <p:nvPr>
            <p:ph type="body" sz="quarter" idx="13" hasCustomPrompt="1"/>
          </p:nvPr>
        </p:nvSpPr>
        <p:spPr>
          <a:xfrm>
            <a:off x="539511" y="4284843"/>
            <a:ext cx="3802495" cy="1536187"/>
          </a:xfrm>
          <a:prstGeom prst="rect">
            <a:avLst/>
          </a:prstGeom>
        </p:spPr>
        <p:txBody>
          <a:bodyPr/>
          <a:lstStyle>
            <a:lvl1pPr marL="342891" marR="0" indent="-342891"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sz="2133">
                <a:solidFill>
                  <a:srgbClr val="6A737B"/>
                </a:solidFill>
              </a:defRPr>
            </a:lvl1pPr>
          </a:lstStyle>
          <a:p>
            <a:pPr lvl="0"/>
            <a:r>
              <a:rPr lang="en-US" dirty="0"/>
              <a:t>Bullet Point</a:t>
            </a:r>
          </a:p>
          <a:p>
            <a:pPr marL="342891" marR="0" lvl="0" indent="-342891"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Bullet Point</a:t>
            </a:r>
          </a:p>
          <a:p>
            <a:pPr marL="342891" marR="0" lvl="0" indent="-342891"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Bullet Point</a:t>
            </a:r>
          </a:p>
          <a:p>
            <a:pPr lvl="0"/>
            <a:endParaRPr lang="en-US" dirty="0"/>
          </a:p>
        </p:txBody>
      </p:sp>
      <p:sp>
        <p:nvSpPr>
          <p:cNvPr id="14" name="Text Placeholder 11">
            <a:extLst>
              <a:ext uri="{FF2B5EF4-FFF2-40B4-BE49-F238E27FC236}">
                <a16:creationId xmlns:a16="http://schemas.microsoft.com/office/drawing/2014/main" id="{78C3E6F9-FBA9-44E5-864F-00F3279C2445}"/>
              </a:ext>
            </a:extLst>
          </p:cNvPr>
          <p:cNvSpPr>
            <a:spLocks noGrp="1"/>
          </p:cNvSpPr>
          <p:nvPr>
            <p:ph type="body" sz="quarter" idx="14" hasCustomPrompt="1"/>
          </p:nvPr>
        </p:nvSpPr>
        <p:spPr>
          <a:xfrm>
            <a:off x="4744823" y="1614463"/>
            <a:ext cx="3802495" cy="1430495"/>
          </a:xfrm>
          <a:prstGeom prst="rect">
            <a:avLst/>
          </a:prstGeom>
        </p:spPr>
        <p:txBody>
          <a:bodyPr/>
          <a:lstStyle>
            <a:lvl1pPr marL="0" indent="0">
              <a:buFont typeface="Arial" panose="020B0604020202020204" pitchFamily="34" charset="0"/>
              <a:buNone/>
              <a:defRPr sz="2133">
                <a:solidFill>
                  <a:srgbClr val="6A737B"/>
                </a:solidFill>
              </a:defRPr>
            </a:lvl1pPr>
          </a:lstStyle>
          <a:p>
            <a:pPr lvl="0"/>
            <a:r>
              <a:rPr lang="en-US" dirty="0"/>
              <a:t>There are many variations of passages of which don't look even which don't look lorem. </a:t>
            </a:r>
          </a:p>
        </p:txBody>
      </p:sp>
      <p:pic>
        <p:nvPicPr>
          <p:cNvPr id="11" name="Picture 10">
            <a:extLst>
              <a:ext uri="{FF2B5EF4-FFF2-40B4-BE49-F238E27FC236}">
                <a16:creationId xmlns:a16="http://schemas.microsoft.com/office/drawing/2014/main" id="{E960EA1C-6B04-4C69-A970-63CF3F8AA5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8467"/>
            <a:ext cx="8636000" cy="700069"/>
          </a:xfrm>
          <a:prstGeom prst="rect">
            <a:avLst/>
          </a:prstGeom>
          <a:effectLst>
            <a:outerShdw blurRad="50800" dist="38100" dir="8100000" algn="tr" rotWithShape="0">
              <a:prstClr val="black">
                <a:alpha val="40000"/>
              </a:prstClr>
            </a:outerShdw>
          </a:effectLst>
        </p:spPr>
      </p:pic>
      <p:sp>
        <p:nvSpPr>
          <p:cNvPr id="15" name="Title 2">
            <a:extLst>
              <a:ext uri="{FF2B5EF4-FFF2-40B4-BE49-F238E27FC236}">
                <a16:creationId xmlns:a16="http://schemas.microsoft.com/office/drawing/2014/main" id="{CC2B4C3D-1337-4E42-BCBF-1CBAF34A7159}"/>
              </a:ext>
            </a:extLst>
          </p:cNvPr>
          <p:cNvSpPr txBox="1">
            <a:spLocks/>
          </p:cNvSpPr>
          <p:nvPr userDrawn="1"/>
        </p:nvSpPr>
        <p:spPr>
          <a:xfrm>
            <a:off x="1727200" y="177800"/>
            <a:ext cx="7112000" cy="522816"/>
          </a:xfrm>
          <a:prstGeom prst="rect">
            <a:avLst/>
          </a:prstGeom>
        </p:spPr>
        <p:txBody>
          <a:bodyPr/>
          <a:lstStyle>
            <a:lvl1pPr algn="ctr" defTabSz="685800" rtl="0" eaLnBrk="1" latinLnBrk="0" hangingPunct="1">
              <a:spcBef>
                <a:spcPct val="0"/>
              </a:spcBef>
              <a:buNone/>
              <a:defRPr sz="2000" b="1" kern="1200">
                <a:solidFill>
                  <a:srgbClr val="6A737B"/>
                </a:solidFill>
                <a:latin typeface="+mj-lt"/>
                <a:ea typeface="+mj-ea"/>
                <a:cs typeface="+mj-cs"/>
              </a:defRPr>
            </a:lvl1pPr>
          </a:lstStyle>
          <a:p>
            <a:r>
              <a:rPr lang="en-US" sz="2667" dirty="0">
                <a:solidFill>
                  <a:schemeClr val="bg1"/>
                </a:solidFill>
              </a:rPr>
              <a:t>Two Columns with Picture</a:t>
            </a:r>
          </a:p>
        </p:txBody>
      </p:sp>
    </p:spTree>
    <p:extLst>
      <p:ext uri="{BB962C8B-B14F-4D97-AF65-F5344CB8AC3E}">
        <p14:creationId xmlns:p14="http://schemas.microsoft.com/office/powerpoint/2010/main" val="2494610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E53EC1-DA31-408C-8B9C-95FFC5B1F2EB}"/>
              </a:ext>
            </a:extLst>
          </p:cNvPr>
          <p:cNvSpPr/>
          <p:nvPr userDrawn="1"/>
        </p:nvSpPr>
        <p:spPr bwMode="auto">
          <a:xfrm rot="16200000" flipV="1">
            <a:off x="4541523" y="4211235"/>
            <a:ext cx="60959" cy="1659636"/>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7" name="Title 6">
            <a:extLst>
              <a:ext uri="{FF2B5EF4-FFF2-40B4-BE49-F238E27FC236}">
                <a16:creationId xmlns:a16="http://schemas.microsoft.com/office/drawing/2014/main" id="{79F19A6D-5485-420D-920F-2B5F82FE5601}"/>
              </a:ext>
            </a:extLst>
          </p:cNvPr>
          <p:cNvSpPr>
            <a:spLocks noGrp="1"/>
          </p:cNvSpPr>
          <p:nvPr>
            <p:ph type="title" hasCustomPrompt="1"/>
          </p:nvPr>
        </p:nvSpPr>
        <p:spPr>
          <a:xfrm>
            <a:off x="1258991" y="4136503"/>
            <a:ext cx="6626023" cy="471365"/>
          </a:xfrm>
          <a:prstGeom prst="rect">
            <a:avLst/>
          </a:prstGeom>
        </p:spPr>
        <p:txBody>
          <a:bodyPr anchor="ctr"/>
          <a:lstStyle>
            <a:lvl1pPr algn="ctr">
              <a:defRPr lang="en-US" sz="2667" b="1" dirty="0">
                <a:solidFill>
                  <a:schemeClr val="bg1"/>
                </a:solidFill>
                <a:latin typeface="+mn-lt"/>
              </a:defRPr>
            </a:lvl1pPr>
          </a:lstStyle>
          <a:p>
            <a:pPr algn="ctr"/>
            <a:r>
              <a:rPr lang="en-US" sz="2667" b="1" dirty="0">
                <a:solidFill>
                  <a:schemeClr val="bg1"/>
                </a:solidFill>
              </a:rPr>
              <a:t>Questions</a:t>
            </a:r>
            <a:endParaRPr lang="en-US" sz="2400" b="1" dirty="0">
              <a:solidFill>
                <a:schemeClr val="bg1"/>
              </a:solidFill>
            </a:endParaRPr>
          </a:p>
        </p:txBody>
      </p:sp>
      <p:pic>
        <p:nvPicPr>
          <p:cNvPr id="4" name="Picture 3">
            <a:extLst>
              <a:ext uri="{FF2B5EF4-FFF2-40B4-BE49-F238E27FC236}">
                <a16:creationId xmlns:a16="http://schemas.microsoft.com/office/drawing/2014/main" id="{AE01DA19-8C94-4FA6-8A54-AC10177E2470}"/>
              </a:ext>
            </a:extLst>
          </p:cNvPr>
          <p:cNvPicPr>
            <a:picLocks noChangeAspect="1"/>
          </p:cNvPicPr>
          <p:nvPr userDrawn="1"/>
        </p:nvPicPr>
        <p:blipFill>
          <a:blip r:embed="rId2"/>
          <a:stretch>
            <a:fillRect/>
          </a:stretch>
        </p:blipFill>
        <p:spPr>
          <a:xfrm>
            <a:off x="3766709" y="1313397"/>
            <a:ext cx="1609484" cy="2487384"/>
          </a:xfrm>
          <a:prstGeom prst="rect">
            <a:avLst/>
          </a:prstGeom>
        </p:spPr>
      </p:pic>
      <p:pic>
        <p:nvPicPr>
          <p:cNvPr id="11" name="Picture 10">
            <a:extLst>
              <a:ext uri="{FF2B5EF4-FFF2-40B4-BE49-F238E27FC236}">
                <a16:creationId xmlns:a16="http://schemas.microsoft.com/office/drawing/2014/main" id="{B5B01696-2D14-474A-B0BC-E6D27A0162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3" y="0"/>
            <a:ext cx="9143268" cy="6858000"/>
          </a:xfrm>
          <a:prstGeom prst="rect">
            <a:avLst/>
          </a:prstGeom>
        </p:spPr>
      </p:pic>
      <p:pic>
        <p:nvPicPr>
          <p:cNvPr id="12" name="Picture 11">
            <a:extLst>
              <a:ext uri="{FF2B5EF4-FFF2-40B4-BE49-F238E27FC236}">
                <a16:creationId xmlns:a16="http://schemas.microsoft.com/office/drawing/2014/main" id="{492BC332-5C3C-401D-8694-E0574FC37585}"/>
              </a:ext>
            </a:extLst>
          </p:cNvPr>
          <p:cNvPicPr>
            <a:picLocks noChangeAspect="1"/>
          </p:cNvPicPr>
          <p:nvPr userDrawn="1"/>
        </p:nvPicPr>
        <p:blipFill>
          <a:blip r:embed="rId4"/>
          <a:stretch>
            <a:fillRect/>
          </a:stretch>
        </p:blipFill>
        <p:spPr>
          <a:xfrm>
            <a:off x="0" y="0"/>
            <a:ext cx="9144000" cy="6858000"/>
          </a:xfrm>
          <a:prstGeom prst="rect">
            <a:avLst/>
          </a:prstGeom>
        </p:spPr>
      </p:pic>
      <p:sp>
        <p:nvSpPr>
          <p:cNvPr id="13" name="Freeform 5">
            <a:extLst>
              <a:ext uri="{FF2B5EF4-FFF2-40B4-BE49-F238E27FC236}">
                <a16:creationId xmlns:a16="http://schemas.microsoft.com/office/drawing/2014/main" id="{FEA2FA6D-EBFD-4A4F-8829-359532C9CDE6}"/>
              </a:ext>
            </a:extLst>
          </p:cNvPr>
          <p:cNvSpPr>
            <a:spLocks noEditPoints="1"/>
          </p:cNvSpPr>
          <p:nvPr userDrawn="1"/>
        </p:nvSpPr>
        <p:spPr bwMode="auto">
          <a:xfrm>
            <a:off x="4013200" y="2276241"/>
            <a:ext cx="1117600" cy="1603267"/>
          </a:xfrm>
          <a:custGeom>
            <a:avLst/>
            <a:gdLst>
              <a:gd name="T0" fmla="*/ 598 w 701"/>
              <a:gd name="T1" fmla="*/ 75 h 1090"/>
              <a:gd name="T2" fmla="*/ 338 w 701"/>
              <a:gd name="T3" fmla="*/ 0 h 1090"/>
              <a:gd name="T4" fmla="*/ 138 w 701"/>
              <a:gd name="T5" fmla="*/ 52 h 1090"/>
              <a:gd name="T6" fmla="*/ 0 w 701"/>
              <a:gd name="T7" fmla="*/ 331 h 1090"/>
              <a:gd name="T8" fmla="*/ 200 w 701"/>
              <a:gd name="T9" fmla="*/ 331 h 1090"/>
              <a:gd name="T10" fmla="*/ 233 w 701"/>
              <a:gd name="T11" fmla="*/ 221 h 1090"/>
              <a:gd name="T12" fmla="*/ 347 w 701"/>
              <a:gd name="T13" fmla="*/ 168 h 1090"/>
              <a:gd name="T14" fmla="*/ 459 w 701"/>
              <a:gd name="T15" fmla="*/ 211 h 1090"/>
              <a:gd name="T16" fmla="*/ 490 w 701"/>
              <a:gd name="T17" fmla="*/ 307 h 1090"/>
              <a:gd name="T18" fmla="*/ 456 w 701"/>
              <a:gd name="T19" fmla="*/ 390 h 1090"/>
              <a:gd name="T20" fmla="*/ 416 w 701"/>
              <a:gd name="T21" fmla="*/ 431 h 1090"/>
              <a:gd name="T22" fmla="*/ 260 w 701"/>
              <a:gd name="T23" fmla="*/ 556 h 1090"/>
              <a:gd name="T24" fmla="*/ 228 w 701"/>
              <a:gd name="T25" fmla="*/ 707 h 1090"/>
              <a:gd name="T26" fmla="*/ 247 w 701"/>
              <a:gd name="T27" fmla="*/ 722 h 1090"/>
              <a:gd name="T28" fmla="*/ 402 w 701"/>
              <a:gd name="T29" fmla="*/ 722 h 1090"/>
              <a:gd name="T30" fmla="*/ 421 w 701"/>
              <a:gd name="T31" fmla="*/ 705 h 1090"/>
              <a:gd name="T32" fmla="*/ 429 w 701"/>
              <a:gd name="T33" fmla="*/ 652 h 1090"/>
              <a:gd name="T34" fmla="*/ 489 w 701"/>
              <a:gd name="T35" fmla="*/ 580 h 1090"/>
              <a:gd name="T36" fmla="*/ 544 w 701"/>
              <a:gd name="T37" fmla="*/ 542 h 1090"/>
              <a:gd name="T38" fmla="*/ 650 w 701"/>
              <a:gd name="T39" fmla="*/ 447 h 1090"/>
              <a:gd name="T40" fmla="*/ 701 w 701"/>
              <a:gd name="T41" fmla="*/ 295 h 1090"/>
              <a:gd name="T42" fmla="*/ 598 w 701"/>
              <a:gd name="T43" fmla="*/ 75 h 1090"/>
              <a:gd name="T44" fmla="*/ 335 w 701"/>
              <a:gd name="T45" fmla="*/ 842 h 1090"/>
              <a:gd name="T46" fmla="*/ 207 w 701"/>
              <a:gd name="T47" fmla="*/ 962 h 1090"/>
              <a:gd name="T48" fmla="*/ 328 w 701"/>
              <a:gd name="T49" fmla="*/ 1088 h 1090"/>
              <a:gd name="T50" fmla="*/ 457 w 701"/>
              <a:gd name="T51" fmla="*/ 969 h 1090"/>
              <a:gd name="T52" fmla="*/ 335 w 701"/>
              <a:gd name="T53" fmla="*/ 842 h 1090"/>
              <a:gd name="T54" fmla="*/ 335 w 701"/>
              <a:gd name="T55" fmla="*/ 842 h 1090"/>
              <a:gd name="T56" fmla="*/ 335 w 701"/>
              <a:gd name="T57" fmla="*/ 842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1" h="1090">
                <a:moveTo>
                  <a:pt x="598" y="75"/>
                </a:moveTo>
                <a:cubicBezTo>
                  <a:pt x="529" y="25"/>
                  <a:pt x="442" y="0"/>
                  <a:pt x="338" y="0"/>
                </a:cubicBezTo>
                <a:cubicBezTo>
                  <a:pt x="259" y="0"/>
                  <a:pt x="192" y="18"/>
                  <a:pt x="138" y="52"/>
                </a:cubicBezTo>
                <a:cubicBezTo>
                  <a:pt x="51" y="107"/>
                  <a:pt x="6" y="200"/>
                  <a:pt x="0" y="331"/>
                </a:cubicBezTo>
                <a:cubicBezTo>
                  <a:pt x="200" y="331"/>
                  <a:pt x="200" y="331"/>
                  <a:pt x="200" y="331"/>
                </a:cubicBezTo>
                <a:cubicBezTo>
                  <a:pt x="200" y="293"/>
                  <a:pt x="211" y="256"/>
                  <a:pt x="233" y="221"/>
                </a:cubicBezTo>
                <a:cubicBezTo>
                  <a:pt x="256" y="185"/>
                  <a:pt x="293" y="168"/>
                  <a:pt x="347" y="168"/>
                </a:cubicBezTo>
                <a:cubicBezTo>
                  <a:pt x="401" y="168"/>
                  <a:pt x="438" y="182"/>
                  <a:pt x="459" y="211"/>
                </a:cubicBezTo>
                <a:cubicBezTo>
                  <a:pt x="479" y="240"/>
                  <a:pt x="490" y="272"/>
                  <a:pt x="490" y="307"/>
                </a:cubicBezTo>
                <a:cubicBezTo>
                  <a:pt x="490" y="337"/>
                  <a:pt x="474" y="365"/>
                  <a:pt x="456" y="390"/>
                </a:cubicBezTo>
                <a:cubicBezTo>
                  <a:pt x="446" y="405"/>
                  <a:pt x="432" y="418"/>
                  <a:pt x="416" y="431"/>
                </a:cubicBezTo>
                <a:cubicBezTo>
                  <a:pt x="416" y="431"/>
                  <a:pt x="308" y="500"/>
                  <a:pt x="260" y="556"/>
                </a:cubicBezTo>
                <a:cubicBezTo>
                  <a:pt x="232" y="589"/>
                  <a:pt x="230" y="637"/>
                  <a:pt x="228" y="707"/>
                </a:cubicBezTo>
                <a:cubicBezTo>
                  <a:pt x="227" y="712"/>
                  <a:pt x="229" y="722"/>
                  <a:pt x="247" y="722"/>
                </a:cubicBezTo>
                <a:cubicBezTo>
                  <a:pt x="402" y="722"/>
                  <a:pt x="402" y="722"/>
                  <a:pt x="402" y="722"/>
                </a:cubicBezTo>
                <a:cubicBezTo>
                  <a:pt x="417" y="722"/>
                  <a:pt x="421" y="710"/>
                  <a:pt x="421" y="705"/>
                </a:cubicBezTo>
                <a:cubicBezTo>
                  <a:pt x="422" y="680"/>
                  <a:pt x="425" y="667"/>
                  <a:pt x="429" y="652"/>
                </a:cubicBezTo>
                <a:cubicBezTo>
                  <a:pt x="438" y="625"/>
                  <a:pt x="462" y="601"/>
                  <a:pt x="489" y="580"/>
                </a:cubicBezTo>
                <a:cubicBezTo>
                  <a:pt x="544" y="542"/>
                  <a:pt x="544" y="542"/>
                  <a:pt x="544" y="542"/>
                </a:cubicBezTo>
                <a:cubicBezTo>
                  <a:pt x="593" y="503"/>
                  <a:pt x="633" y="472"/>
                  <a:pt x="650" y="447"/>
                </a:cubicBezTo>
                <a:cubicBezTo>
                  <a:pt x="680" y="406"/>
                  <a:pt x="701" y="355"/>
                  <a:pt x="701" y="295"/>
                </a:cubicBezTo>
                <a:cubicBezTo>
                  <a:pt x="701" y="198"/>
                  <a:pt x="667" y="124"/>
                  <a:pt x="598" y="75"/>
                </a:cubicBezTo>
                <a:close/>
                <a:moveTo>
                  <a:pt x="335" y="842"/>
                </a:moveTo>
                <a:cubicBezTo>
                  <a:pt x="266" y="840"/>
                  <a:pt x="209" y="887"/>
                  <a:pt x="207" y="962"/>
                </a:cubicBezTo>
                <a:cubicBezTo>
                  <a:pt x="205" y="1037"/>
                  <a:pt x="259" y="1086"/>
                  <a:pt x="328" y="1088"/>
                </a:cubicBezTo>
                <a:cubicBezTo>
                  <a:pt x="400" y="1090"/>
                  <a:pt x="455" y="1044"/>
                  <a:pt x="457" y="969"/>
                </a:cubicBezTo>
                <a:cubicBezTo>
                  <a:pt x="459" y="895"/>
                  <a:pt x="407" y="844"/>
                  <a:pt x="335" y="842"/>
                </a:cubicBezTo>
                <a:close/>
                <a:moveTo>
                  <a:pt x="335" y="842"/>
                </a:moveTo>
                <a:cubicBezTo>
                  <a:pt x="335" y="842"/>
                  <a:pt x="335" y="842"/>
                  <a:pt x="335" y="842"/>
                </a:cubicBezTo>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dirty="0"/>
          </a:p>
        </p:txBody>
      </p:sp>
      <p:sp>
        <p:nvSpPr>
          <p:cNvPr id="14" name="Title 6">
            <a:extLst>
              <a:ext uri="{FF2B5EF4-FFF2-40B4-BE49-F238E27FC236}">
                <a16:creationId xmlns:a16="http://schemas.microsoft.com/office/drawing/2014/main" id="{9DE2BF90-A4FD-47D5-BD08-E329F2E218E3}"/>
              </a:ext>
            </a:extLst>
          </p:cNvPr>
          <p:cNvSpPr txBox="1">
            <a:spLocks/>
          </p:cNvSpPr>
          <p:nvPr userDrawn="1"/>
        </p:nvSpPr>
        <p:spPr>
          <a:xfrm>
            <a:off x="154101" y="4534552"/>
            <a:ext cx="8834697" cy="471365"/>
          </a:xfrm>
          <a:prstGeom prst="rect">
            <a:avLst/>
          </a:prstGeom>
        </p:spPr>
        <p:txBody>
          <a:bodyPr anchor="ctr"/>
          <a:lstStyle>
            <a:lvl1pPr algn="ctr" defTabSz="685800" rtl="0" eaLnBrk="1" latinLnBrk="0" hangingPunct="1">
              <a:spcBef>
                <a:spcPct val="0"/>
              </a:spcBef>
              <a:buNone/>
              <a:defRPr lang="en-US" sz="2800" b="1" kern="1200" dirty="0">
                <a:solidFill>
                  <a:schemeClr val="bg1"/>
                </a:solidFill>
                <a:latin typeface="+mn-lt"/>
                <a:ea typeface="+mj-ea"/>
                <a:cs typeface="+mj-cs"/>
              </a:defRPr>
            </a:lvl1pPr>
          </a:lstStyle>
          <a:p>
            <a:r>
              <a:rPr lang="en-US" sz="3200" dirty="0"/>
              <a:t>Questions</a:t>
            </a:r>
          </a:p>
        </p:txBody>
      </p:sp>
      <p:sp>
        <p:nvSpPr>
          <p:cNvPr id="15" name="Rectangle 14">
            <a:extLst>
              <a:ext uri="{FF2B5EF4-FFF2-40B4-BE49-F238E27FC236}">
                <a16:creationId xmlns:a16="http://schemas.microsoft.com/office/drawing/2014/main" id="{FDE79A43-7B85-4584-844D-79604CF6EEFB}"/>
              </a:ext>
            </a:extLst>
          </p:cNvPr>
          <p:cNvSpPr/>
          <p:nvPr userDrawn="1"/>
        </p:nvSpPr>
        <p:spPr bwMode="auto">
          <a:xfrm rot="16200000" flipV="1">
            <a:off x="4540969" y="4109847"/>
            <a:ext cx="60959" cy="2212848"/>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dirty="0"/>
          </a:p>
        </p:txBody>
      </p:sp>
    </p:spTree>
    <p:extLst>
      <p:ext uri="{BB962C8B-B14F-4D97-AF65-F5344CB8AC3E}">
        <p14:creationId xmlns:p14="http://schemas.microsoft.com/office/powerpoint/2010/main" val="274726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 White Backgroun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187449" y="2949575"/>
            <a:ext cx="7550971" cy="3347987"/>
          </a:xfrm>
        </p:spPr>
        <p:txBody>
          <a:bodyPr/>
          <a:lstStyle>
            <a:lvl1pPr>
              <a:defRPr sz="2400">
                <a:solidFill>
                  <a:srgbClr val="0D76BD"/>
                </a:solidFill>
              </a:defRPr>
            </a:lvl1pPr>
            <a:lvl2pPr>
              <a:defRPr>
                <a:solidFill>
                  <a:srgbClr val="0D76BD"/>
                </a:solidFill>
              </a:defRPr>
            </a:lvl2pPr>
            <a:lvl3pPr>
              <a:defRPr>
                <a:solidFill>
                  <a:srgbClr val="0D76BD"/>
                </a:solidFill>
              </a:defRPr>
            </a:lvl3pPr>
            <a:lvl4pPr>
              <a:defRPr>
                <a:solidFill>
                  <a:srgbClr val="0D76BD"/>
                </a:solidFill>
              </a:defRPr>
            </a:lvl4pPr>
            <a:lvl5pPr>
              <a:defRPr>
                <a:solidFill>
                  <a:srgbClr val="0D76B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500359" y="1520825"/>
            <a:ext cx="8238060" cy="713555"/>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a:solidFill>
                  <a:srgbClr val="0D76BD"/>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76BD"/>
                </a:solidFill>
                <a:latin typeface="+mn-lt"/>
              </a:rPr>
              <a:t>Presentation Title For This Slide</a:t>
            </a:r>
            <a:endParaRPr lang="en-US"/>
          </a:p>
        </p:txBody>
      </p:sp>
    </p:spTree>
    <p:extLst>
      <p:ext uri="{BB962C8B-B14F-4D97-AF65-F5344CB8AC3E}">
        <p14:creationId xmlns:p14="http://schemas.microsoft.com/office/powerpoint/2010/main" val="1239182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488505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225540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 Titl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lvl1pPr marL="274320" indent="-274320">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4038600" cy="4068763"/>
          </a:xfrm>
        </p:spPr>
        <p:txBody>
          <a:bodyPr/>
          <a:lstStyle>
            <a:lvl1pPr marL="274320" indent="-274320">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1543050"/>
            <a:ext cx="9144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p:cNvSpPr>
            <a:spLocks noGrp="1"/>
          </p:cNvSpPr>
          <p:nvPr>
            <p:ph sz="half" idx="10" hasCustomPrompt="1"/>
          </p:nvPr>
        </p:nvSpPr>
        <p:spPr>
          <a:xfrm>
            <a:off x="457200" y="1568451"/>
            <a:ext cx="4038600" cy="412749"/>
          </a:xfrm>
          <a:effectLst/>
        </p:spPr>
        <p:txBody>
          <a:bodyPr/>
          <a:lstStyle>
            <a:lvl1pPr marL="0" indent="0">
              <a:buNone/>
              <a:defRPr sz="2400" b="1">
                <a:solidFill>
                  <a:schemeClr val="bg1"/>
                </a:solidFill>
                <a:effectLst>
                  <a:outerShdw blurRad="50800" dist="38100" dir="8100000" algn="tr" rotWithShape="0">
                    <a:prstClr val="black">
                      <a:alpha val="40000"/>
                    </a:prstClr>
                  </a:outerShdw>
                </a:effectLst>
              </a:defRPr>
            </a:lvl1pPr>
            <a:lvl2pPr marL="457200" indent="0">
              <a:buNone/>
              <a:defRPr sz="22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Column Title Here</a:t>
            </a:r>
          </a:p>
        </p:txBody>
      </p:sp>
      <p:sp>
        <p:nvSpPr>
          <p:cNvPr id="7" name="Content Placeholder 3"/>
          <p:cNvSpPr>
            <a:spLocks noGrp="1"/>
          </p:cNvSpPr>
          <p:nvPr>
            <p:ph sz="half" idx="11" hasCustomPrompt="1"/>
          </p:nvPr>
        </p:nvSpPr>
        <p:spPr>
          <a:xfrm>
            <a:off x="4648200" y="1568451"/>
            <a:ext cx="4038600" cy="412749"/>
          </a:xfrm>
          <a:effectLst/>
        </p:spPr>
        <p:txBody>
          <a:bodyPr/>
          <a:lstStyle>
            <a:lvl1pPr marL="0" indent="0">
              <a:buNone/>
              <a:defRPr sz="2400" b="1" baseline="0">
                <a:solidFill>
                  <a:schemeClr val="bg1"/>
                </a:solidFill>
                <a:effectLst>
                  <a:outerShdw blurRad="50800" dist="38100" dir="8100000" algn="tr" rotWithShape="0">
                    <a:prstClr val="black">
                      <a:alpha val="40000"/>
                    </a:prstClr>
                  </a:outerShdw>
                </a:effectLst>
              </a:defRPr>
            </a:lvl1pPr>
            <a:lvl2pPr marL="457200" indent="0">
              <a:buNone/>
              <a:defRPr sz="22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Column Title Here</a:t>
            </a:r>
          </a:p>
        </p:txBody>
      </p:sp>
      <p:cxnSp>
        <p:nvCxnSpPr>
          <p:cNvPr id="10" name="Straight Connector 9"/>
          <p:cNvCxnSpPr>
            <a:stCxn id="5" idx="0"/>
          </p:cNvCxnSpPr>
          <p:nvPr userDrawn="1"/>
        </p:nvCxnSpPr>
        <p:spPr>
          <a:xfrm>
            <a:off x="4572000" y="1543050"/>
            <a:ext cx="0" cy="4705350"/>
          </a:xfrm>
          <a:prstGeom prst="line">
            <a:avLst/>
          </a:prstGeom>
          <a:ln>
            <a:solidFill>
              <a:schemeClr val="tx1">
                <a:lumMod val="50000"/>
                <a:alpha val="13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8DFD92D-3CE4-47F5-A10C-0F5FEC1D2A38}"/>
              </a:ext>
            </a:extLst>
          </p:cNvPr>
          <p:cNvSpPr>
            <a:spLocks noGrp="1"/>
          </p:cNvSpPr>
          <p:nvPr>
            <p:ph type="sldNum" sz="quarter" idx="12"/>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3423713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222888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3701597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887795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584242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4225228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421898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2193073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758528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5C50-FCE0-40C6-87EB-73F5C6D84452}" type="datetimeFigureOut">
              <a:rPr lang="en-US" smtClean="0"/>
              <a:t>6/12/2018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60EDF7-EA35-469A-AB1E-DF8C4FABB308}" type="slidenum">
              <a:rPr lang="en-US" smtClean="0"/>
              <a:t>‹#›</a:t>
            </a:fld>
            <a:endParaRPr lang="en-US" dirty="0"/>
          </a:p>
        </p:txBody>
      </p:sp>
    </p:spTree>
    <p:extLst>
      <p:ext uri="{BB962C8B-B14F-4D97-AF65-F5344CB8AC3E}">
        <p14:creationId xmlns:p14="http://schemas.microsoft.com/office/powerpoint/2010/main" val="1784615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0201"/>
            <a:ext cx="8229600" cy="1470025"/>
          </a:xfrm>
        </p:spPr>
        <p:txBody>
          <a:bodyPr anchor="b"/>
          <a:lstStyle>
            <a:lvl1pPr>
              <a:defRPr sz="4000" b="1">
                <a:solidFill>
                  <a:schemeClr val="tx1"/>
                </a:solidFill>
                <a:latin typeface="Helvetica"/>
                <a:cs typeface="Helvetica"/>
              </a:defRPr>
            </a:lvl1pPr>
          </a:lstStyle>
          <a:p>
            <a:r>
              <a:rPr lang="en-US" dirty="0"/>
              <a:t>Click to edit Master title style</a:t>
            </a:r>
            <a:endParaRPr lang="en-JM" dirty="0"/>
          </a:p>
        </p:txBody>
      </p:sp>
      <p:sp>
        <p:nvSpPr>
          <p:cNvPr id="3" name="Subtitle 2"/>
          <p:cNvSpPr>
            <a:spLocks noGrp="1"/>
          </p:cNvSpPr>
          <p:nvPr>
            <p:ph type="subTitle" idx="1"/>
          </p:nvPr>
        </p:nvSpPr>
        <p:spPr>
          <a:xfrm>
            <a:off x="457200" y="3124200"/>
            <a:ext cx="5105400" cy="990600"/>
          </a:xfrm>
        </p:spPr>
        <p:txBody>
          <a:bodyPr/>
          <a:lstStyle>
            <a:lvl1pPr marL="0" indent="0" algn="l">
              <a:buNone/>
              <a:defRPr sz="2500" b="0">
                <a:solidFill>
                  <a:srgbClr val="595959"/>
                </a:solidFill>
                <a:latin typeface="Helvetica"/>
                <a:cs typeface="Helvetica"/>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JM" dirty="0"/>
          </a:p>
        </p:txBody>
      </p:sp>
      <p:pic>
        <p:nvPicPr>
          <p:cNvPr id="7" name="Picture 6" descr="C:\Users\crobbins.MAHERMAHER\Dropbox\Government\WIOA\WIOA_Swoosh.png">
            <a:extLst>
              <a:ext uri="{FF2B5EF4-FFF2-40B4-BE49-F238E27FC236}">
                <a16:creationId xmlns:a16="http://schemas.microsoft.com/office/drawing/2014/main" id="{D8EDE137-4ED8-45F8-A4FE-D3E9ECAFCAA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spTree>
    <p:extLst>
      <p:ext uri="{BB962C8B-B14F-4D97-AF65-F5344CB8AC3E}">
        <p14:creationId xmlns:p14="http://schemas.microsoft.com/office/powerpoint/2010/main" val="39302574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274320" indent="-274320">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274320" indent="-274320">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045789C7-0249-4B6A-8D26-8B25676283D1}"/>
              </a:ext>
            </a:extLst>
          </p:cNvPr>
          <p:cNvSpPr>
            <a:spLocks noGrp="1"/>
          </p:cNvSpPr>
          <p:nvPr>
            <p:ph type="sldNum" sz="quarter" idx="10"/>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1979478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idx="1"/>
          </p:nvPr>
        </p:nvSpPr>
        <p:spPr/>
        <p:txBody>
          <a:bodyPr>
            <a:normAutofit/>
          </a:bodyPr>
          <a:lstStyle>
            <a:lvl1pPr>
              <a:lnSpc>
                <a:spcPct val="95000"/>
              </a:lnSpc>
              <a:spcBef>
                <a:spcPts val="1800"/>
              </a:spcBef>
              <a:defRPr sz="2800"/>
            </a:lvl1pPr>
            <a:lvl2pPr>
              <a:lnSpc>
                <a:spcPct val="95000"/>
              </a:lnSpc>
              <a:spcBef>
                <a:spcPts val="800"/>
              </a:spcBef>
              <a:defRPr sz="24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Slide Number Placeholder 3">
            <a:extLst>
              <a:ext uri="{FF2B5EF4-FFF2-40B4-BE49-F238E27FC236}">
                <a16:creationId xmlns:a16="http://schemas.microsoft.com/office/drawing/2014/main" id="{9F9C6B2D-93E1-4151-BE74-1EA677101B6A}"/>
              </a:ext>
            </a:extLst>
          </p:cNvPr>
          <p:cNvSpPr>
            <a:spLocks noGrp="1"/>
          </p:cNvSpPr>
          <p:nvPr>
            <p:ph type="sldNum" sz="quarter" idx="10"/>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562818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idx="1"/>
          </p:nvPr>
        </p:nvSpPr>
        <p:spPr>
          <a:xfrm>
            <a:off x="457200" y="2044701"/>
            <a:ext cx="8229600" cy="3721100"/>
          </a:xfrm>
        </p:spPr>
        <p:txBody>
          <a:bodyPr>
            <a:normAutofit/>
          </a:bodyPr>
          <a:lstStyle>
            <a:lvl1pPr>
              <a:lnSpc>
                <a:spcPct val="95000"/>
              </a:lnSpc>
              <a:spcBef>
                <a:spcPts val="1800"/>
              </a:spcBef>
              <a:defRPr sz="2400"/>
            </a:lvl1pPr>
            <a:lvl2pPr>
              <a:lnSpc>
                <a:spcPct val="95000"/>
              </a:lnSpc>
              <a:spcBef>
                <a:spcPts val="800"/>
              </a:spcBef>
              <a:defRPr sz="22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Rectangle 3"/>
          <p:cNvSpPr/>
          <p:nvPr userDrawn="1"/>
        </p:nvSpPr>
        <p:spPr>
          <a:xfrm>
            <a:off x="0" y="1543051"/>
            <a:ext cx="9144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Content Placeholder 2"/>
          <p:cNvSpPr>
            <a:spLocks noGrp="1"/>
          </p:cNvSpPr>
          <p:nvPr>
            <p:ph sz="half" idx="10" hasCustomPrompt="1"/>
          </p:nvPr>
        </p:nvSpPr>
        <p:spPr>
          <a:xfrm>
            <a:off x="457200" y="1568452"/>
            <a:ext cx="8229600" cy="412749"/>
          </a:xfrm>
          <a:effectLst/>
        </p:spPr>
        <p:txBody>
          <a:bodyPr/>
          <a:lstStyle>
            <a:lvl1pPr marL="0" indent="0">
              <a:buNone/>
              <a:defRPr sz="2400" b="1" baseline="0">
                <a:solidFill>
                  <a:schemeClr val="bg1"/>
                </a:solidFill>
                <a:effectLst>
                  <a:outerShdw blurRad="50800" dist="38100" dir="8100000" algn="tr" rotWithShape="0">
                    <a:prstClr val="black">
                      <a:alpha val="40000"/>
                    </a:prstClr>
                  </a:outerShdw>
                </a:effectLst>
              </a:defRPr>
            </a:lvl1pPr>
            <a:lvl2pPr marL="457189" indent="0">
              <a:buNone/>
              <a:defRPr sz="2200"/>
            </a:lvl2pPr>
            <a:lvl3pPr marL="914377" indent="0">
              <a:buNone/>
              <a:defRPr sz="2000"/>
            </a:lvl3pPr>
            <a:lvl4pPr marL="1371566" indent="0">
              <a:buNone/>
              <a:defRPr sz="1800"/>
            </a:lvl4pPr>
            <a:lvl5pPr marL="1828754" indent="0">
              <a:buNone/>
              <a:defRPr sz="1800"/>
            </a:lvl5pPr>
            <a:lvl6pPr>
              <a:defRPr sz="1800"/>
            </a:lvl6pPr>
            <a:lvl7pPr>
              <a:defRPr sz="1800"/>
            </a:lvl7pPr>
            <a:lvl8pPr>
              <a:defRPr sz="1800"/>
            </a:lvl8pPr>
            <a:lvl9pPr>
              <a:defRPr sz="1800"/>
            </a:lvl9pPr>
          </a:lstStyle>
          <a:p>
            <a:pPr lvl="0"/>
            <a:r>
              <a:rPr lang="en-US" dirty="0"/>
              <a:t>Slide Subtitle Goes Here</a:t>
            </a:r>
          </a:p>
        </p:txBody>
      </p:sp>
      <p:sp>
        <p:nvSpPr>
          <p:cNvPr id="6" name="Slide Number Placeholder 5">
            <a:extLst>
              <a:ext uri="{FF2B5EF4-FFF2-40B4-BE49-F238E27FC236}">
                <a16:creationId xmlns:a16="http://schemas.microsoft.com/office/drawing/2014/main" id="{B564ADF9-6A56-491C-A462-727789B8D4B2}"/>
              </a:ext>
            </a:extLst>
          </p:cNvPr>
          <p:cNvSpPr>
            <a:spLocks noGrp="1"/>
          </p:cNvSpPr>
          <p:nvPr>
            <p:ph type="sldNum" sz="quarter" idx="11"/>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81514389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New Section">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457200" y="537640"/>
            <a:ext cx="8153400" cy="1143000"/>
          </a:xfrm>
          <a:prstGeom prst="rect">
            <a:avLst/>
          </a:prstGeom>
        </p:spPr>
        <p:txBody>
          <a:bodyPr rtlCol="0" anchor="b">
            <a:normAutofit/>
          </a:bodyPr>
          <a:lstStyle>
            <a:lvl1pPr>
              <a:defRPr sz="4000" b="1">
                <a:solidFill>
                  <a:schemeClr val="tx1"/>
                </a:solidFill>
              </a:defRPr>
            </a:lvl1pPr>
          </a:lstStyle>
          <a:p>
            <a:r>
              <a:rPr lang="en-US" dirty="0"/>
              <a:t>Insert Section Title Here</a:t>
            </a:r>
            <a:endParaRPr lang="en-JM" dirty="0"/>
          </a:p>
        </p:txBody>
      </p:sp>
      <p:sp>
        <p:nvSpPr>
          <p:cNvPr id="19" name="Text Placeholder 18"/>
          <p:cNvSpPr>
            <a:spLocks noGrp="1"/>
          </p:cNvSpPr>
          <p:nvPr>
            <p:ph type="body" sz="quarter" idx="10" hasCustomPrompt="1"/>
          </p:nvPr>
        </p:nvSpPr>
        <p:spPr>
          <a:xfrm>
            <a:off x="457200" y="2353719"/>
            <a:ext cx="8153400" cy="914400"/>
          </a:xfrm>
        </p:spPr>
        <p:txBody>
          <a:bodyPr/>
          <a:lstStyle>
            <a:lvl1pPr marL="0" indent="0">
              <a:buNone/>
              <a:defRPr sz="2400" i="1">
                <a:solidFill>
                  <a:schemeClr val="accent1"/>
                </a:solidFill>
              </a:defRPr>
            </a:lvl1pPr>
          </a:lstStyle>
          <a:p>
            <a:pPr lvl="0"/>
            <a:r>
              <a:rPr lang="en-US" dirty="0"/>
              <a:t>Insert Section Subtitle Here (if applicable)</a:t>
            </a:r>
          </a:p>
        </p:txBody>
      </p:sp>
      <p:pic>
        <p:nvPicPr>
          <p:cNvPr id="10" name="Picture 9" descr="C:\Users\crobbins.MAHERMAHER\Dropbox\Government\WIOA\WIOA_Swoosh.png">
            <a:extLst>
              <a:ext uri="{FF2B5EF4-FFF2-40B4-BE49-F238E27FC236}">
                <a16:creationId xmlns:a16="http://schemas.microsoft.com/office/drawing/2014/main" id="{C8CDE277-A540-422A-B392-6E2D4DD0F0A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sp>
        <p:nvSpPr>
          <p:cNvPr id="2" name="Slide Number Placeholder 1">
            <a:extLst>
              <a:ext uri="{FF2B5EF4-FFF2-40B4-BE49-F238E27FC236}">
                <a16:creationId xmlns:a16="http://schemas.microsoft.com/office/drawing/2014/main" id="{E606A1A5-5A5F-43B0-BC5C-5CB9834779A2}"/>
              </a:ext>
            </a:extLst>
          </p:cNvPr>
          <p:cNvSpPr>
            <a:spLocks noGrp="1"/>
          </p:cNvSpPr>
          <p:nvPr>
            <p:ph type="sldNum" sz="quarter" idx="11"/>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6624951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 Titl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1"/>
            <a:ext cx="4038600" cy="4068763"/>
          </a:xfrm>
        </p:spPr>
        <p:txBody>
          <a:bodyPr/>
          <a:lstStyle>
            <a:lvl1pPr marL="274313" indent="-274313">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1"/>
            <a:ext cx="4038600" cy="4068763"/>
          </a:xfrm>
        </p:spPr>
        <p:txBody>
          <a:bodyPr/>
          <a:lstStyle>
            <a:lvl1pPr marL="274313" indent="-274313">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1543051"/>
            <a:ext cx="9144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Content Placeholder 2"/>
          <p:cNvSpPr>
            <a:spLocks noGrp="1"/>
          </p:cNvSpPr>
          <p:nvPr>
            <p:ph sz="half" idx="10" hasCustomPrompt="1"/>
          </p:nvPr>
        </p:nvSpPr>
        <p:spPr>
          <a:xfrm>
            <a:off x="457200" y="1568452"/>
            <a:ext cx="4038600" cy="412749"/>
          </a:xfrm>
          <a:effectLst/>
        </p:spPr>
        <p:txBody>
          <a:bodyPr/>
          <a:lstStyle>
            <a:lvl1pPr marL="0" indent="0">
              <a:buNone/>
              <a:defRPr sz="2400" b="1">
                <a:solidFill>
                  <a:schemeClr val="bg1"/>
                </a:solidFill>
                <a:effectLst>
                  <a:outerShdw blurRad="50800" dist="38100" dir="8100000" algn="tr" rotWithShape="0">
                    <a:prstClr val="black">
                      <a:alpha val="40000"/>
                    </a:prstClr>
                  </a:outerShdw>
                </a:effectLst>
              </a:defRPr>
            </a:lvl1pPr>
            <a:lvl2pPr marL="457189" indent="0">
              <a:buNone/>
              <a:defRPr sz="2200"/>
            </a:lvl2pPr>
            <a:lvl3pPr marL="914377" indent="0">
              <a:buNone/>
              <a:defRPr sz="2000"/>
            </a:lvl3pPr>
            <a:lvl4pPr marL="1371566" indent="0">
              <a:buNone/>
              <a:defRPr sz="1800"/>
            </a:lvl4pPr>
            <a:lvl5pPr marL="1828754" indent="0">
              <a:buNone/>
              <a:defRPr sz="1800"/>
            </a:lvl5pPr>
            <a:lvl6pPr>
              <a:defRPr sz="1800"/>
            </a:lvl6pPr>
            <a:lvl7pPr>
              <a:defRPr sz="1800"/>
            </a:lvl7pPr>
            <a:lvl8pPr>
              <a:defRPr sz="1800"/>
            </a:lvl8pPr>
            <a:lvl9pPr>
              <a:defRPr sz="1800"/>
            </a:lvl9pPr>
          </a:lstStyle>
          <a:p>
            <a:pPr lvl="0"/>
            <a:r>
              <a:rPr lang="en-US" dirty="0"/>
              <a:t>Column Title Here</a:t>
            </a:r>
          </a:p>
        </p:txBody>
      </p:sp>
      <p:sp>
        <p:nvSpPr>
          <p:cNvPr id="7" name="Content Placeholder 3"/>
          <p:cNvSpPr>
            <a:spLocks noGrp="1"/>
          </p:cNvSpPr>
          <p:nvPr>
            <p:ph sz="half" idx="11" hasCustomPrompt="1"/>
          </p:nvPr>
        </p:nvSpPr>
        <p:spPr>
          <a:xfrm>
            <a:off x="4648200" y="1568452"/>
            <a:ext cx="4038600" cy="412749"/>
          </a:xfrm>
          <a:effectLst/>
        </p:spPr>
        <p:txBody>
          <a:bodyPr/>
          <a:lstStyle>
            <a:lvl1pPr marL="0" indent="0">
              <a:buNone/>
              <a:defRPr sz="2400" b="1" baseline="0">
                <a:solidFill>
                  <a:schemeClr val="bg1"/>
                </a:solidFill>
                <a:effectLst>
                  <a:outerShdw blurRad="50800" dist="38100" dir="8100000" algn="tr" rotWithShape="0">
                    <a:prstClr val="black">
                      <a:alpha val="40000"/>
                    </a:prstClr>
                  </a:outerShdw>
                </a:effectLst>
              </a:defRPr>
            </a:lvl1pPr>
            <a:lvl2pPr marL="457189" indent="0">
              <a:buNone/>
              <a:defRPr sz="2200"/>
            </a:lvl2pPr>
            <a:lvl3pPr marL="914377" indent="0">
              <a:buNone/>
              <a:defRPr sz="2000"/>
            </a:lvl3pPr>
            <a:lvl4pPr marL="1371566" indent="0">
              <a:buNone/>
              <a:defRPr sz="1800"/>
            </a:lvl4pPr>
            <a:lvl5pPr marL="1828754" indent="0">
              <a:buNone/>
              <a:defRPr sz="1800"/>
            </a:lvl5pPr>
            <a:lvl6pPr>
              <a:defRPr sz="1800"/>
            </a:lvl6pPr>
            <a:lvl7pPr>
              <a:defRPr sz="1800"/>
            </a:lvl7pPr>
            <a:lvl8pPr>
              <a:defRPr sz="1800"/>
            </a:lvl8pPr>
            <a:lvl9pPr>
              <a:defRPr sz="1800"/>
            </a:lvl9pPr>
          </a:lstStyle>
          <a:p>
            <a:pPr lvl="0"/>
            <a:r>
              <a:rPr lang="en-US" dirty="0"/>
              <a:t>Column Title Here</a:t>
            </a:r>
          </a:p>
        </p:txBody>
      </p:sp>
      <p:cxnSp>
        <p:nvCxnSpPr>
          <p:cNvPr id="10" name="Straight Connector 9"/>
          <p:cNvCxnSpPr>
            <a:stCxn id="5" idx="0"/>
          </p:cNvCxnSpPr>
          <p:nvPr userDrawn="1"/>
        </p:nvCxnSpPr>
        <p:spPr>
          <a:xfrm>
            <a:off x="4572000" y="1543050"/>
            <a:ext cx="0" cy="4705351"/>
          </a:xfrm>
          <a:prstGeom prst="line">
            <a:avLst/>
          </a:prstGeom>
          <a:ln>
            <a:solidFill>
              <a:schemeClr val="tx1">
                <a:lumMod val="50000"/>
                <a:alpha val="13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8DFD92D-3CE4-47F5-A10C-0F5FEC1D2A38}"/>
              </a:ext>
            </a:extLst>
          </p:cNvPr>
          <p:cNvSpPr>
            <a:spLocks noGrp="1"/>
          </p:cNvSpPr>
          <p:nvPr>
            <p:ph type="sldNum" sz="quarter" idx="12"/>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449192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marL="274313" indent="-274313">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marL="274313" indent="-274313">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045789C7-0249-4B6A-8D26-8B25676283D1}"/>
              </a:ext>
            </a:extLst>
          </p:cNvPr>
          <p:cNvSpPr>
            <a:spLocks noGrp="1"/>
          </p:cNvSpPr>
          <p:nvPr>
            <p:ph type="sldNum" sz="quarter" idx="10"/>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7251592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Slide Number Placeholder 2">
            <a:extLst>
              <a:ext uri="{FF2B5EF4-FFF2-40B4-BE49-F238E27FC236}">
                <a16:creationId xmlns:a16="http://schemas.microsoft.com/office/drawing/2014/main" id="{DA4BBB01-60BF-49F7-AF74-49F6E62509B5}"/>
              </a:ext>
            </a:extLst>
          </p:cNvPr>
          <p:cNvSpPr>
            <a:spLocks noGrp="1"/>
          </p:cNvSpPr>
          <p:nvPr>
            <p:ph type="sldNum" sz="quarter" idx="10"/>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170334017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Side Panel">
    <p:spTree>
      <p:nvGrpSpPr>
        <p:cNvPr id="1" name=""/>
        <p:cNvGrpSpPr/>
        <p:nvPr/>
      </p:nvGrpSpPr>
      <p:grpSpPr>
        <a:xfrm>
          <a:off x="0" y="0"/>
          <a:ext cx="0" cy="0"/>
          <a:chOff x="0" y="0"/>
          <a:chExt cx="0" cy="0"/>
        </a:xfrm>
      </p:grpSpPr>
      <p:sp>
        <p:nvSpPr>
          <p:cNvPr id="2" name="Title 1"/>
          <p:cNvSpPr>
            <a:spLocks noGrp="1"/>
          </p:cNvSpPr>
          <p:nvPr>
            <p:ph type="title"/>
          </p:nvPr>
        </p:nvSpPr>
        <p:spPr>
          <a:xfrm>
            <a:off x="457200" y="787398"/>
            <a:ext cx="3200400" cy="1714623"/>
          </a:xfrm>
        </p:spPr>
        <p:txBody>
          <a:bodyPr/>
          <a:lstStyle>
            <a:lvl1pPr>
              <a:defRPr b="1"/>
            </a:lvl1pPr>
          </a:lstStyle>
          <a:p>
            <a:r>
              <a:rPr lang="en-US" dirty="0"/>
              <a:t>Click to edit Master title style</a:t>
            </a:r>
            <a:endParaRPr lang="en-JM" dirty="0"/>
          </a:p>
        </p:txBody>
      </p:sp>
      <p:sp>
        <p:nvSpPr>
          <p:cNvPr id="3" name="Content Placeholder 2"/>
          <p:cNvSpPr>
            <a:spLocks noGrp="1"/>
          </p:cNvSpPr>
          <p:nvPr>
            <p:ph idx="1"/>
          </p:nvPr>
        </p:nvSpPr>
        <p:spPr>
          <a:xfrm>
            <a:off x="3886200" y="787399"/>
            <a:ext cx="4800600" cy="5283204"/>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8" name="Picture Placeholder 17"/>
          <p:cNvSpPr>
            <a:spLocks noGrp="1"/>
          </p:cNvSpPr>
          <p:nvPr>
            <p:ph type="pic" sz="quarter" idx="10"/>
          </p:nvPr>
        </p:nvSpPr>
        <p:spPr>
          <a:xfrm>
            <a:off x="457200" y="2895601"/>
            <a:ext cx="3200400" cy="3175000"/>
          </a:xfrm>
          <a:solidFill>
            <a:schemeClr val="bg1">
              <a:lumMod val="85000"/>
            </a:schemeClr>
          </a:solidFill>
        </p:spPr>
        <p:txBody>
          <a:bodyPr/>
          <a:lstStyle/>
          <a:p>
            <a:endParaRPr lang="en-US"/>
          </a:p>
        </p:txBody>
      </p:sp>
      <p:sp>
        <p:nvSpPr>
          <p:cNvPr id="4" name="Slide Number Placeholder 3">
            <a:extLst>
              <a:ext uri="{FF2B5EF4-FFF2-40B4-BE49-F238E27FC236}">
                <a16:creationId xmlns:a16="http://schemas.microsoft.com/office/drawing/2014/main" id="{306499C3-B7E3-45F9-9A2A-3BDB6D67E13D}"/>
              </a:ext>
            </a:extLst>
          </p:cNvPr>
          <p:cNvSpPr>
            <a:spLocks noGrp="1"/>
          </p:cNvSpPr>
          <p:nvPr>
            <p:ph type="sldNum" sz="quarter" idx="11"/>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21862461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32_Title and Content">
    <p:spTree>
      <p:nvGrpSpPr>
        <p:cNvPr id="1" name=""/>
        <p:cNvGrpSpPr/>
        <p:nvPr/>
      </p:nvGrpSpPr>
      <p:grpSpPr>
        <a:xfrm>
          <a:off x="0" y="0"/>
          <a:ext cx="0" cy="0"/>
          <a:chOff x="0" y="0"/>
          <a:chExt cx="0" cy="0"/>
        </a:xfrm>
      </p:grpSpPr>
      <p:sp>
        <p:nvSpPr>
          <p:cNvPr id="11" name="Rectangle 10"/>
          <p:cNvSpPr/>
          <p:nvPr userDrawn="1"/>
        </p:nvSpPr>
        <p:spPr>
          <a:xfrm flipH="1">
            <a:off x="0" y="1989139"/>
            <a:ext cx="9144000" cy="26701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latin typeface="Helvetica"/>
              <a:cs typeface="Helvetica"/>
            </a:endParaRPr>
          </a:p>
        </p:txBody>
      </p:sp>
      <p:sp>
        <p:nvSpPr>
          <p:cNvPr id="7" name="Title Placeholder 1"/>
          <p:cNvSpPr>
            <a:spLocks noGrp="1"/>
          </p:cNvSpPr>
          <p:nvPr>
            <p:ph type="title"/>
          </p:nvPr>
        </p:nvSpPr>
        <p:spPr>
          <a:xfrm>
            <a:off x="914400" y="540703"/>
            <a:ext cx="7772400" cy="1143000"/>
          </a:xfrm>
          <a:prstGeom prst="rect">
            <a:avLst/>
          </a:prstGeom>
        </p:spPr>
        <p:txBody>
          <a:bodyPr rtlCol="0">
            <a:normAutofit/>
          </a:bodyPr>
          <a:lstStyle/>
          <a:p>
            <a:r>
              <a:rPr lang="en-US" dirty="0"/>
              <a:t>Click to edit Master title style</a:t>
            </a:r>
            <a:endParaRPr lang="en-JM" dirty="0"/>
          </a:p>
        </p:txBody>
      </p:sp>
      <p:pic>
        <p:nvPicPr>
          <p:cNvPr id="16" name="Picture 15" descr="C:\Users\crobbins.MAHERMAHER\Dropbox\Government\WIOA\WIOA_Swoosh.png">
            <a:extLst>
              <a:ext uri="{FF2B5EF4-FFF2-40B4-BE49-F238E27FC236}">
                <a16:creationId xmlns:a16="http://schemas.microsoft.com/office/drawing/2014/main" id="{574F6EA5-4783-450B-91D5-2CCAB8A550D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grpSp>
        <p:nvGrpSpPr>
          <p:cNvPr id="17" name="Group 16">
            <a:extLst>
              <a:ext uri="{FF2B5EF4-FFF2-40B4-BE49-F238E27FC236}">
                <a16:creationId xmlns:a16="http://schemas.microsoft.com/office/drawing/2014/main" id="{95642B68-66C9-4182-B2FA-637A09EB287C}"/>
              </a:ext>
            </a:extLst>
          </p:cNvPr>
          <p:cNvGrpSpPr/>
          <p:nvPr userDrawn="1"/>
        </p:nvGrpSpPr>
        <p:grpSpPr>
          <a:xfrm>
            <a:off x="6477000" y="4953001"/>
            <a:ext cx="2514600" cy="1755140"/>
            <a:chOff x="249" y="0"/>
            <a:chExt cx="3269752" cy="2212340"/>
          </a:xfrm>
        </p:grpSpPr>
        <p:pic>
          <p:nvPicPr>
            <p:cNvPr id="18" name="Picture 17">
              <a:extLst>
                <a:ext uri="{FF2B5EF4-FFF2-40B4-BE49-F238E27FC236}">
                  <a16:creationId xmlns:a16="http://schemas.microsoft.com/office/drawing/2014/main" id="{32AC90F6-813F-4DE3-8EB7-6ADA24239796}"/>
                </a:ext>
              </a:extLst>
            </p:cNvPr>
            <p:cNvPicPr>
              <a:picLocks noChangeAspect="1"/>
            </p:cNvPicPr>
            <p:nvPr userDrawn="1"/>
          </p:nvPicPr>
          <p:blipFill>
            <a:blip r:embed="rId3"/>
            <a:stretch>
              <a:fillRect/>
            </a:stretch>
          </p:blipFill>
          <p:spPr>
            <a:xfrm>
              <a:off x="249" y="0"/>
              <a:ext cx="3269752" cy="2212340"/>
            </a:xfrm>
            <a:prstGeom prst="rect">
              <a:avLst/>
            </a:prstGeom>
          </p:spPr>
        </p:pic>
        <p:sp>
          <p:nvSpPr>
            <p:cNvPr id="19" name="Rectangle: Rounded Corners 18">
              <a:extLst>
                <a:ext uri="{FF2B5EF4-FFF2-40B4-BE49-F238E27FC236}">
                  <a16:creationId xmlns:a16="http://schemas.microsoft.com/office/drawing/2014/main" id="{B8DBA5D5-3E55-4E98-8F0D-918D355F4C2C}"/>
                </a:ext>
              </a:extLst>
            </p:cNvPr>
            <p:cNvSpPr/>
            <p:nvPr userDrawn="1"/>
          </p:nvSpPr>
          <p:spPr>
            <a:xfrm>
              <a:off x="167896" y="1666872"/>
              <a:ext cx="2903938" cy="231169"/>
            </a:xfrm>
            <a:prstGeom prst="roundRect">
              <a:avLst>
                <a:gd name="adj" fmla="val 50000"/>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182880" tIns="9144" rIns="182880" bIns="0" numCol="1" spcCol="0" rtlCol="0" fromWordArt="0" anchor="t" anchorCtr="0" forceAA="0" upright="1" compatLnSpc="1">
              <a:prstTxWarp prst="textNoShape">
                <a:avLst/>
              </a:prstTxWarp>
              <a:noAutofit/>
            </a:bodyPr>
            <a:lstStyle/>
            <a:p>
              <a:pPr marL="0" marR="0" algn="ctr">
                <a:lnSpc>
                  <a:spcPct val="75000"/>
                </a:lnSpc>
                <a:spcBef>
                  <a:spcPts val="0"/>
                </a:spcBef>
                <a:spcAft>
                  <a:spcPts val="0"/>
                </a:spcAft>
              </a:pPr>
              <a:r>
                <a:rPr lang="en-US" sz="1100" kern="1200" spc="40" dirty="0">
                  <a:solidFill>
                    <a:srgbClr val="FFFFFF"/>
                  </a:solidFill>
                  <a:effectLst/>
                  <a:latin typeface="Segoe UI Semilight" panose="020B0402040204020203" pitchFamily="34" charset="0"/>
                  <a:ea typeface="Segoe UI Historic" panose="020B0502040204020203" pitchFamily="34" charset="0"/>
                </a:rPr>
                <a:t>Integrating Business Services</a:t>
              </a:r>
              <a:endParaRPr lang="en-US" sz="1100" dirty="0">
                <a:effectLst/>
                <a:latin typeface="Times New Roman" panose="02020603050405020304" pitchFamily="18" charset="0"/>
                <a:ea typeface="Times New Roman" panose="02020603050405020304" pitchFamily="18" charset="0"/>
              </a:endParaRPr>
            </a:p>
          </p:txBody>
        </p:sp>
      </p:grpSp>
      <p:sp>
        <p:nvSpPr>
          <p:cNvPr id="2" name="Slide Number Placeholder 1">
            <a:extLst>
              <a:ext uri="{FF2B5EF4-FFF2-40B4-BE49-F238E27FC236}">
                <a16:creationId xmlns:a16="http://schemas.microsoft.com/office/drawing/2014/main" id="{A6307200-1869-49B7-B186-A7D20385626E}"/>
              </a:ext>
            </a:extLst>
          </p:cNvPr>
          <p:cNvSpPr>
            <a:spLocks noGrp="1"/>
          </p:cNvSpPr>
          <p:nvPr>
            <p:ph type="sldNum" sz="quarter" idx="10"/>
          </p:nvPr>
        </p:nvSpPr>
        <p:spPr>
          <a:xfrm>
            <a:off x="304800" y="6356351"/>
            <a:ext cx="2057400" cy="365125"/>
          </a:xfrm>
        </p:spPr>
        <p:txBody>
          <a:bodyPr/>
          <a:lstStyle>
            <a:lvl1pPr algn="l">
              <a:defRPr/>
            </a:lvl1p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990802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990600" y="533400"/>
            <a:ext cx="7696200" cy="974725"/>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Today’s Objectives</a:t>
            </a:r>
            <a:endParaRPr lang="en-US" sz="2000" dirty="0"/>
          </a:p>
        </p:txBody>
      </p:sp>
      <p:sp>
        <p:nvSpPr>
          <p:cNvPr id="3" name="Content Placeholder 2"/>
          <p:cNvSpPr>
            <a:spLocks noGrp="1"/>
          </p:cNvSpPr>
          <p:nvPr>
            <p:ph idx="1"/>
          </p:nvPr>
        </p:nvSpPr>
        <p:spPr>
          <a:xfrm>
            <a:off x="457200" y="1600200"/>
            <a:ext cx="8229600" cy="4165600"/>
          </a:xfrm>
        </p:spPr>
        <p:txBody>
          <a:bodyPr>
            <a:normAutofit/>
          </a:bodyPr>
          <a:lstStyle>
            <a:lvl1pPr>
              <a:lnSpc>
                <a:spcPct val="95000"/>
              </a:lnSpc>
              <a:spcBef>
                <a:spcPts val="1800"/>
              </a:spcBef>
              <a:defRPr sz="2800"/>
            </a:lvl1pPr>
            <a:lvl2pPr>
              <a:lnSpc>
                <a:spcPct val="95000"/>
              </a:lnSpc>
              <a:spcBef>
                <a:spcPts val="800"/>
              </a:spcBef>
              <a:defRPr sz="24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a:extLst>
              <a:ext uri="{FF2B5EF4-FFF2-40B4-BE49-F238E27FC236}">
                <a16:creationId xmlns:a16="http://schemas.microsoft.com/office/drawing/2014/main" id="{329E35FD-44CC-4BA9-9FE5-15A81720EDC6}"/>
              </a:ext>
            </a:extLst>
          </p:cNvPr>
          <p:cNvSpPr>
            <a:spLocks noGrp="1"/>
          </p:cNvSpPr>
          <p:nvPr>
            <p:ph type="sldNum" sz="quarter" idx="10"/>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180937651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Agenda">
    <p:spTree>
      <p:nvGrpSpPr>
        <p:cNvPr id="1" name=""/>
        <p:cNvGrpSpPr/>
        <p:nvPr/>
      </p:nvGrpSpPr>
      <p:grpSpPr>
        <a:xfrm>
          <a:off x="0" y="0"/>
          <a:ext cx="0" cy="0"/>
          <a:chOff x="0" y="0"/>
          <a:chExt cx="0" cy="0"/>
        </a:xfrm>
      </p:grpSpPr>
      <p:sp>
        <p:nvSpPr>
          <p:cNvPr id="4" name="TextBox 3"/>
          <p:cNvSpPr txBox="1"/>
          <p:nvPr userDrawn="1"/>
        </p:nvSpPr>
        <p:spPr>
          <a:xfrm>
            <a:off x="1143000" y="533400"/>
            <a:ext cx="7543800" cy="974725"/>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Today’s Agenda</a:t>
            </a:r>
            <a:endParaRPr lang="en-US" sz="2000" dirty="0"/>
          </a:p>
        </p:txBody>
      </p:sp>
      <p:sp>
        <p:nvSpPr>
          <p:cNvPr id="3" name="Content Placeholder 2"/>
          <p:cNvSpPr>
            <a:spLocks noGrp="1"/>
          </p:cNvSpPr>
          <p:nvPr>
            <p:ph idx="1"/>
          </p:nvPr>
        </p:nvSpPr>
        <p:spPr/>
        <p:txBody>
          <a:bodyPr>
            <a:normAutofit/>
          </a:bodyPr>
          <a:lstStyle>
            <a:lvl1pPr>
              <a:lnSpc>
                <a:spcPct val="95000"/>
              </a:lnSpc>
              <a:spcBef>
                <a:spcPts val="1800"/>
              </a:spcBef>
              <a:defRPr sz="2800"/>
            </a:lvl1pPr>
            <a:lvl2pPr>
              <a:lnSpc>
                <a:spcPct val="95000"/>
              </a:lnSpc>
              <a:spcBef>
                <a:spcPts val="800"/>
              </a:spcBef>
              <a:defRPr sz="2400"/>
            </a:lvl2pPr>
            <a:lvl3pPr>
              <a:lnSpc>
                <a:spcPct val="95000"/>
              </a:lnSpc>
              <a:spcBef>
                <a:spcPts val="800"/>
              </a:spcBef>
              <a:defRPr sz="2000"/>
            </a:lvl3pPr>
            <a:lvl4pPr>
              <a:lnSpc>
                <a:spcPct val="95000"/>
              </a:lnSpc>
              <a:spcBef>
                <a:spcPts val="800"/>
              </a:spcBef>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a:extLst>
              <a:ext uri="{FF2B5EF4-FFF2-40B4-BE49-F238E27FC236}">
                <a16:creationId xmlns:a16="http://schemas.microsoft.com/office/drawing/2014/main" id="{27BE46CA-FD7C-4AAB-A6D5-F947A07A2533}"/>
              </a:ext>
            </a:extLst>
          </p:cNvPr>
          <p:cNvSpPr>
            <a:spLocks noGrp="1"/>
          </p:cNvSpPr>
          <p:nvPr>
            <p:ph type="sldNum" sz="quarter" idx="10"/>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22350748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Slide Number Placeholder 2">
            <a:extLst>
              <a:ext uri="{FF2B5EF4-FFF2-40B4-BE49-F238E27FC236}">
                <a16:creationId xmlns:a16="http://schemas.microsoft.com/office/drawing/2014/main" id="{DA4BBB01-60BF-49F7-AF74-49F6E62509B5}"/>
              </a:ext>
            </a:extLst>
          </p:cNvPr>
          <p:cNvSpPr>
            <a:spLocks noGrp="1"/>
          </p:cNvSpPr>
          <p:nvPr>
            <p:ph type="sldNum" sz="quarter" idx="10"/>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236542326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Summary">
    <p:spTree>
      <p:nvGrpSpPr>
        <p:cNvPr id="1" name=""/>
        <p:cNvGrpSpPr/>
        <p:nvPr/>
      </p:nvGrpSpPr>
      <p:grpSpPr>
        <a:xfrm>
          <a:off x="0" y="0"/>
          <a:ext cx="0" cy="0"/>
          <a:chOff x="0" y="0"/>
          <a:chExt cx="0" cy="0"/>
        </a:xfrm>
      </p:grpSpPr>
      <p:sp>
        <p:nvSpPr>
          <p:cNvPr id="4" name="TextBox 3"/>
          <p:cNvSpPr txBox="1"/>
          <p:nvPr userDrawn="1"/>
        </p:nvSpPr>
        <p:spPr>
          <a:xfrm>
            <a:off x="1219200" y="533402"/>
            <a:ext cx="7467600" cy="974724"/>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Summary</a:t>
            </a:r>
            <a:endParaRPr lang="en-US" sz="2000" dirty="0"/>
          </a:p>
        </p:txBody>
      </p:sp>
      <p:sp>
        <p:nvSpPr>
          <p:cNvPr id="3" name="Content Placeholder 2"/>
          <p:cNvSpPr>
            <a:spLocks noGrp="1"/>
          </p:cNvSpPr>
          <p:nvPr>
            <p:ph idx="1" hasCustomPrompt="1"/>
          </p:nvPr>
        </p:nvSpPr>
        <p:spPr/>
        <p:txBody>
          <a:bodyPr>
            <a:normAutofit/>
          </a:bodyPr>
          <a:lstStyle>
            <a:lvl1pPr marL="342891" indent="-342891">
              <a:lnSpc>
                <a:spcPct val="95000"/>
              </a:lnSpc>
              <a:spcBef>
                <a:spcPts val="1800"/>
              </a:spcBef>
              <a:buClr>
                <a:schemeClr val="accent1"/>
              </a:buClr>
              <a:buFont typeface="Wingdings" panose="05000000000000000000" pitchFamily="2" charset="2"/>
              <a:buChar char="ü"/>
              <a:defRPr sz="2800"/>
            </a:lvl1pPr>
            <a:lvl2pPr marL="742932" indent="-285744">
              <a:lnSpc>
                <a:spcPct val="95000"/>
              </a:lnSpc>
              <a:spcBef>
                <a:spcPts val="800"/>
              </a:spcBef>
              <a:buFont typeface="Wingdings" panose="05000000000000000000" pitchFamily="2" charset="2"/>
              <a:buChar char=""/>
              <a:defRPr sz="2400"/>
            </a:lvl2pPr>
            <a:lvl3pPr marL="1142971" indent="-228594">
              <a:lnSpc>
                <a:spcPct val="95000"/>
              </a:lnSpc>
              <a:spcBef>
                <a:spcPts val="800"/>
              </a:spcBef>
              <a:buClr>
                <a:schemeClr val="accent2"/>
              </a:buClr>
              <a:buFont typeface="Wingdings" panose="05000000000000000000" pitchFamily="2" charset="2"/>
              <a:buChar char="ü"/>
              <a:defRPr sz="2000"/>
            </a:lvl3pPr>
            <a:lvl4pPr marL="1600160" indent="-228594">
              <a:lnSpc>
                <a:spcPct val="95000"/>
              </a:lnSpc>
              <a:spcBef>
                <a:spcPts val="800"/>
              </a:spcBef>
              <a:buClr>
                <a:schemeClr val="accent6"/>
              </a:buClr>
              <a:buFont typeface="Wingdings" panose="05000000000000000000" pitchFamily="2" charset="2"/>
              <a:buChar char="ü"/>
              <a:defRPr sz="1800"/>
            </a:lvl4pPr>
            <a:lvl5pPr>
              <a:lnSpc>
                <a:spcPct val="95000"/>
              </a:lnSpc>
              <a:spcBef>
                <a:spcPts val="8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1">
            <a:extLst>
              <a:ext uri="{FF2B5EF4-FFF2-40B4-BE49-F238E27FC236}">
                <a16:creationId xmlns:a16="http://schemas.microsoft.com/office/drawing/2014/main" id="{95E7ADC6-194B-485E-AF58-8C09C3B1AD9A}"/>
              </a:ext>
            </a:extLst>
          </p:cNvPr>
          <p:cNvSpPr>
            <a:spLocks noGrp="1"/>
          </p:cNvSpPr>
          <p:nvPr>
            <p:ph type="sldNum" sz="quarter" idx="10"/>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193752964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Presenter - 1">
    <p:spTree>
      <p:nvGrpSpPr>
        <p:cNvPr id="1" name=""/>
        <p:cNvGrpSpPr/>
        <p:nvPr/>
      </p:nvGrpSpPr>
      <p:grpSpPr>
        <a:xfrm>
          <a:off x="0" y="0"/>
          <a:ext cx="0" cy="0"/>
          <a:chOff x="0" y="0"/>
          <a:chExt cx="0" cy="0"/>
        </a:xfrm>
      </p:grpSpPr>
      <p:sp>
        <p:nvSpPr>
          <p:cNvPr id="4" name="TextBox 3"/>
          <p:cNvSpPr txBox="1"/>
          <p:nvPr userDrawn="1"/>
        </p:nvSpPr>
        <p:spPr>
          <a:xfrm>
            <a:off x="1143000" y="533400"/>
            <a:ext cx="7543800" cy="974725"/>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Your Presenter</a:t>
            </a:r>
            <a:endParaRPr lang="en-US" sz="2000" dirty="0"/>
          </a:p>
        </p:txBody>
      </p:sp>
      <p:sp>
        <p:nvSpPr>
          <p:cNvPr id="3" name="Content Placeholder 2"/>
          <p:cNvSpPr>
            <a:spLocks noGrp="1"/>
          </p:cNvSpPr>
          <p:nvPr>
            <p:ph idx="1" hasCustomPrompt="1"/>
          </p:nvPr>
        </p:nvSpPr>
        <p:spPr>
          <a:xfrm>
            <a:off x="3505200" y="2133601"/>
            <a:ext cx="5181600" cy="2257425"/>
          </a:xfrm>
        </p:spPr>
        <p:txBody>
          <a:bodyPr>
            <a:normAutofit/>
          </a:bodyPr>
          <a:lstStyle>
            <a:lvl1pPr marL="0" indent="0">
              <a:lnSpc>
                <a:spcPct val="90000"/>
              </a:lnSpc>
              <a:spcBef>
                <a:spcPts val="1800"/>
              </a:spcBef>
              <a:buNone/>
              <a:defRPr sz="2800" baseline="0">
                <a:solidFill>
                  <a:schemeClr val="tx1">
                    <a:lumMod val="75000"/>
                    <a:lumOff val="25000"/>
                  </a:schemeClr>
                </a:solidFill>
              </a:defRPr>
            </a:lvl1pPr>
            <a:lvl2pPr marL="914377" indent="0">
              <a:lnSpc>
                <a:spcPct val="90000"/>
              </a:lnSpc>
              <a:spcBef>
                <a:spcPts val="3000"/>
              </a:spcBef>
              <a:buNone/>
              <a:defRPr sz="2000" i="1" baseline="0">
                <a:solidFill>
                  <a:schemeClr val="accent1"/>
                </a:solidFill>
              </a:defRPr>
            </a:lvl2pPr>
            <a:lvl3pPr marL="914377" indent="0">
              <a:lnSpc>
                <a:spcPct val="90000"/>
              </a:lnSpc>
              <a:spcBef>
                <a:spcPts val="12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6" name="Picture Placeholder 5"/>
          <p:cNvSpPr>
            <a:spLocks noGrp="1"/>
          </p:cNvSpPr>
          <p:nvPr>
            <p:ph type="pic" sz="quarter" idx="10"/>
          </p:nvPr>
        </p:nvSpPr>
        <p:spPr>
          <a:xfrm>
            <a:off x="1219200" y="2181225"/>
            <a:ext cx="1752600" cy="2209800"/>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a:lvl1pPr>
          </a:lstStyle>
          <a:p>
            <a:endParaRPr lang="en-US"/>
          </a:p>
        </p:txBody>
      </p:sp>
      <p:sp>
        <p:nvSpPr>
          <p:cNvPr id="2" name="Slide Number Placeholder 1">
            <a:extLst>
              <a:ext uri="{FF2B5EF4-FFF2-40B4-BE49-F238E27FC236}">
                <a16:creationId xmlns:a16="http://schemas.microsoft.com/office/drawing/2014/main" id="{DE6EBF6B-B866-4F2B-A8B3-675E9177231A}"/>
              </a:ext>
            </a:extLst>
          </p:cNvPr>
          <p:cNvSpPr>
            <a:spLocks noGrp="1"/>
          </p:cNvSpPr>
          <p:nvPr>
            <p:ph type="sldNum" sz="quarter" idx="11"/>
          </p:nvPr>
        </p:nvSpPr>
        <p:spPr/>
        <p:txBody>
          <a:bodyPr/>
          <a:lstStyle/>
          <a:p>
            <a:fld id="{74B0E23E-CFC5-44A2-A8E1-2C7FFC7FA46F}" type="slidenum">
              <a:rPr lang="en-US" smtClean="0"/>
              <a:pPr/>
              <a:t>‹#›</a:t>
            </a:fld>
            <a:endParaRPr lang="en-US"/>
          </a:p>
        </p:txBody>
      </p:sp>
    </p:spTree>
    <p:extLst>
      <p:ext uri="{BB962C8B-B14F-4D97-AF65-F5344CB8AC3E}">
        <p14:creationId xmlns:p14="http://schemas.microsoft.com/office/powerpoint/2010/main" val="23661497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Presenters - 2">
    <p:spTree>
      <p:nvGrpSpPr>
        <p:cNvPr id="1" name=""/>
        <p:cNvGrpSpPr/>
        <p:nvPr/>
      </p:nvGrpSpPr>
      <p:grpSpPr>
        <a:xfrm>
          <a:off x="0" y="0"/>
          <a:ext cx="0" cy="0"/>
          <a:chOff x="0" y="0"/>
          <a:chExt cx="0" cy="0"/>
        </a:xfrm>
      </p:grpSpPr>
      <p:sp>
        <p:nvSpPr>
          <p:cNvPr id="4" name="TextBox 3"/>
          <p:cNvSpPr txBox="1"/>
          <p:nvPr userDrawn="1"/>
        </p:nvSpPr>
        <p:spPr>
          <a:xfrm>
            <a:off x="1143000" y="533402"/>
            <a:ext cx="7543800" cy="974724"/>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Your Presenters</a:t>
            </a:r>
            <a:endParaRPr lang="en-US" sz="2000" dirty="0"/>
          </a:p>
        </p:txBody>
      </p:sp>
      <p:sp>
        <p:nvSpPr>
          <p:cNvPr id="3" name="Content Placeholder 2"/>
          <p:cNvSpPr>
            <a:spLocks noGrp="1"/>
          </p:cNvSpPr>
          <p:nvPr>
            <p:ph idx="1" hasCustomPrompt="1"/>
          </p:nvPr>
        </p:nvSpPr>
        <p:spPr>
          <a:xfrm>
            <a:off x="2743200" y="1628777"/>
            <a:ext cx="5181600" cy="1969191"/>
          </a:xfrm>
        </p:spPr>
        <p:txBody>
          <a:bodyPr>
            <a:normAutofit/>
          </a:bodyPr>
          <a:lstStyle>
            <a:lvl1pPr marL="0" indent="0">
              <a:lnSpc>
                <a:spcPct val="90000"/>
              </a:lnSpc>
              <a:spcBef>
                <a:spcPts val="1800"/>
              </a:spcBef>
              <a:buNone/>
              <a:defRPr sz="2800" baseline="0"/>
            </a:lvl1pPr>
            <a:lvl2pPr marL="914377" indent="0">
              <a:lnSpc>
                <a:spcPct val="90000"/>
              </a:lnSpc>
              <a:spcBef>
                <a:spcPts val="3000"/>
              </a:spcBef>
              <a:buNone/>
              <a:defRPr sz="2000" i="1" baseline="0">
                <a:solidFill>
                  <a:schemeClr val="accent1"/>
                </a:solidFill>
              </a:defRPr>
            </a:lvl2pPr>
            <a:lvl3pPr marL="914377" indent="0">
              <a:lnSpc>
                <a:spcPct val="90000"/>
              </a:lnSpc>
              <a:spcBef>
                <a:spcPts val="12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6" name="Picture Placeholder 5"/>
          <p:cNvSpPr>
            <a:spLocks noGrp="1"/>
          </p:cNvSpPr>
          <p:nvPr>
            <p:ph type="pic" sz="quarter" idx="10"/>
          </p:nvPr>
        </p:nvSpPr>
        <p:spPr>
          <a:xfrm>
            <a:off x="914400" y="1676400"/>
            <a:ext cx="1524000" cy="192156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a:lvl1pPr>
          </a:lstStyle>
          <a:p>
            <a:endParaRPr lang="en-US"/>
          </a:p>
        </p:txBody>
      </p:sp>
      <p:sp>
        <p:nvSpPr>
          <p:cNvPr id="5" name="Content Placeholder 2"/>
          <p:cNvSpPr>
            <a:spLocks noGrp="1"/>
          </p:cNvSpPr>
          <p:nvPr>
            <p:ph idx="11" hasCustomPrompt="1"/>
          </p:nvPr>
        </p:nvSpPr>
        <p:spPr>
          <a:xfrm>
            <a:off x="2743200" y="3886202"/>
            <a:ext cx="5181600" cy="1969191"/>
          </a:xfrm>
        </p:spPr>
        <p:txBody>
          <a:bodyPr>
            <a:normAutofit/>
          </a:bodyPr>
          <a:lstStyle>
            <a:lvl1pPr marL="0" indent="0">
              <a:lnSpc>
                <a:spcPct val="90000"/>
              </a:lnSpc>
              <a:spcBef>
                <a:spcPts val="1800"/>
              </a:spcBef>
              <a:buNone/>
              <a:defRPr sz="2800" baseline="0"/>
            </a:lvl1pPr>
            <a:lvl2pPr marL="914377" indent="0">
              <a:lnSpc>
                <a:spcPct val="90000"/>
              </a:lnSpc>
              <a:spcBef>
                <a:spcPts val="3000"/>
              </a:spcBef>
              <a:buNone/>
              <a:defRPr sz="2000" i="1" baseline="0">
                <a:solidFill>
                  <a:schemeClr val="accent1"/>
                </a:solidFill>
              </a:defRPr>
            </a:lvl2pPr>
            <a:lvl3pPr marL="914377" indent="0">
              <a:lnSpc>
                <a:spcPct val="90000"/>
              </a:lnSpc>
              <a:spcBef>
                <a:spcPts val="12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7" name="Picture Placeholder 5"/>
          <p:cNvSpPr>
            <a:spLocks noGrp="1"/>
          </p:cNvSpPr>
          <p:nvPr>
            <p:ph type="pic" sz="quarter" idx="12"/>
          </p:nvPr>
        </p:nvSpPr>
        <p:spPr>
          <a:xfrm>
            <a:off x="914400" y="3933826"/>
            <a:ext cx="1524000" cy="192156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a:lvl1pPr>
          </a:lstStyle>
          <a:p>
            <a:endParaRPr lang="en-US"/>
          </a:p>
        </p:txBody>
      </p:sp>
    </p:spTree>
    <p:extLst>
      <p:ext uri="{BB962C8B-B14F-4D97-AF65-F5344CB8AC3E}">
        <p14:creationId xmlns:p14="http://schemas.microsoft.com/office/powerpoint/2010/main" val="238214313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Presenters - 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33600" y="1752601"/>
            <a:ext cx="5181600" cy="1488799"/>
          </a:xfrm>
        </p:spPr>
        <p:txBody>
          <a:bodyPr>
            <a:normAutofit/>
          </a:bodyPr>
          <a:lstStyle>
            <a:lvl1pPr marL="0" indent="0">
              <a:lnSpc>
                <a:spcPct val="90000"/>
              </a:lnSpc>
              <a:spcBef>
                <a:spcPts val="1800"/>
              </a:spcBef>
              <a:buNone/>
              <a:defRPr sz="2400" baseline="0"/>
            </a:lvl1pPr>
            <a:lvl2pPr marL="914377" indent="0">
              <a:lnSpc>
                <a:spcPct val="90000"/>
              </a:lnSpc>
              <a:spcBef>
                <a:spcPts val="1200"/>
              </a:spcBef>
              <a:buNone/>
              <a:defRPr sz="2000" i="1" baseline="0">
                <a:solidFill>
                  <a:schemeClr val="accent1"/>
                </a:solidFill>
              </a:defRPr>
            </a:lvl2pPr>
            <a:lvl3pPr marL="914377" indent="0">
              <a:lnSpc>
                <a:spcPct val="90000"/>
              </a:lnSpc>
              <a:spcBef>
                <a:spcPts val="6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6" name="Picture Placeholder 5"/>
          <p:cNvSpPr>
            <a:spLocks noGrp="1"/>
          </p:cNvSpPr>
          <p:nvPr>
            <p:ph type="pic" sz="quarter" idx="10"/>
          </p:nvPr>
        </p:nvSpPr>
        <p:spPr>
          <a:xfrm>
            <a:off x="685800" y="1800225"/>
            <a:ext cx="1143000" cy="144117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sz="2000"/>
            </a:lvl1pPr>
          </a:lstStyle>
          <a:p>
            <a:endParaRPr lang="en-US"/>
          </a:p>
        </p:txBody>
      </p:sp>
      <p:sp>
        <p:nvSpPr>
          <p:cNvPr id="5" name="Content Placeholder 2"/>
          <p:cNvSpPr>
            <a:spLocks noGrp="1"/>
          </p:cNvSpPr>
          <p:nvPr>
            <p:ph idx="11" hasCustomPrompt="1"/>
          </p:nvPr>
        </p:nvSpPr>
        <p:spPr>
          <a:xfrm>
            <a:off x="2895600" y="3352800"/>
            <a:ext cx="5181600" cy="1488799"/>
          </a:xfrm>
        </p:spPr>
        <p:txBody>
          <a:bodyPr>
            <a:normAutofit/>
          </a:bodyPr>
          <a:lstStyle>
            <a:lvl1pPr marL="0" indent="0">
              <a:lnSpc>
                <a:spcPct val="90000"/>
              </a:lnSpc>
              <a:spcBef>
                <a:spcPts val="1800"/>
              </a:spcBef>
              <a:buNone/>
              <a:defRPr sz="2400" baseline="0"/>
            </a:lvl1pPr>
            <a:lvl2pPr marL="914377" indent="0">
              <a:lnSpc>
                <a:spcPct val="90000"/>
              </a:lnSpc>
              <a:spcBef>
                <a:spcPts val="1200"/>
              </a:spcBef>
              <a:buNone/>
              <a:defRPr sz="2000" i="1" baseline="0">
                <a:solidFill>
                  <a:schemeClr val="accent1"/>
                </a:solidFill>
              </a:defRPr>
            </a:lvl2pPr>
            <a:lvl3pPr marL="914377" indent="0">
              <a:lnSpc>
                <a:spcPct val="90000"/>
              </a:lnSpc>
              <a:spcBef>
                <a:spcPts val="6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7" name="Picture Placeholder 5"/>
          <p:cNvSpPr>
            <a:spLocks noGrp="1"/>
          </p:cNvSpPr>
          <p:nvPr>
            <p:ph type="pic" sz="quarter" idx="12"/>
          </p:nvPr>
        </p:nvSpPr>
        <p:spPr>
          <a:xfrm>
            <a:off x="1447800" y="3400425"/>
            <a:ext cx="1143000" cy="144117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sz="2000"/>
            </a:lvl1pPr>
          </a:lstStyle>
          <a:p>
            <a:endParaRPr lang="en-US"/>
          </a:p>
        </p:txBody>
      </p:sp>
      <p:sp>
        <p:nvSpPr>
          <p:cNvPr id="8" name="Content Placeholder 2"/>
          <p:cNvSpPr>
            <a:spLocks noGrp="1"/>
          </p:cNvSpPr>
          <p:nvPr>
            <p:ph idx="13" hasCustomPrompt="1"/>
          </p:nvPr>
        </p:nvSpPr>
        <p:spPr>
          <a:xfrm>
            <a:off x="3657600" y="4953001"/>
            <a:ext cx="5181600" cy="1488799"/>
          </a:xfrm>
        </p:spPr>
        <p:txBody>
          <a:bodyPr>
            <a:normAutofit/>
          </a:bodyPr>
          <a:lstStyle>
            <a:lvl1pPr marL="0" indent="0">
              <a:lnSpc>
                <a:spcPct val="90000"/>
              </a:lnSpc>
              <a:spcBef>
                <a:spcPts val="1800"/>
              </a:spcBef>
              <a:buNone/>
              <a:defRPr sz="2400" baseline="0"/>
            </a:lvl1pPr>
            <a:lvl2pPr marL="914377" indent="0">
              <a:lnSpc>
                <a:spcPct val="90000"/>
              </a:lnSpc>
              <a:spcBef>
                <a:spcPts val="1200"/>
              </a:spcBef>
              <a:buNone/>
              <a:defRPr sz="2000" i="1" baseline="0">
                <a:solidFill>
                  <a:schemeClr val="accent1"/>
                </a:solidFill>
              </a:defRPr>
            </a:lvl2pPr>
            <a:lvl3pPr marL="914377" indent="0">
              <a:lnSpc>
                <a:spcPct val="90000"/>
              </a:lnSpc>
              <a:spcBef>
                <a:spcPts val="600"/>
              </a:spcBef>
              <a:buNone/>
              <a:defRPr sz="2000" b="1">
                <a:solidFill>
                  <a:schemeClr val="tx1">
                    <a:lumMod val="65000"/>
                    <a:lumOff val="35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9" name="Picture Placeholder 5"/>
          <p:cNvSpPr>
            <a:spLocks noGrp="1"/>
          </p:cNvSpPr>
          <p:nvPr>
            <p:ph type="pic" sz="quarter" idx="14"/>
          </p:nvPr>
        </p:nvSpPr>
        <p:spPr>
          <a:xfrm>
            <a:off x="2209800" y="5000625"/>
            <a:ext cx="1143000" cy="1441175"/>
          </a:xfr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path path="circle">
              <a:fillToRect l="100000" t="100000"/>
            </a:path>
            <a:tileRect r="-100000" b="-100000"/>
          </a:gradFill>
          <a:ln w="38100">
            <a:solidFill>
              <a:schemeClr val="accent1">
                <a:lumMod val="60000"/>
                <a:lumOff val="40000"/>
              </a:schemeClr>
            </a:solidFill>
            <a:miter lim="800000"/>
          </a:ln>
        </p:spPr>
        <p:txBody>
          <a:bodyPr/>
          <a:lstStyle>
            <a:lvl1pPr marL="0" indent="0">
              <a:buNone/>
              <a:defRPr sz="2000"/>
            </a:lvl1pPr>
          </a:lstStyle>
          <a:p>
            <a:endParaRPr lang="en-US" dirty="0"/>
          </a:p>
        </p:txBody>
      </p:sp>
      <p:sp>
        <p:nvSpPr>
          <p:cNvPr id="14" name="TextBox 13">
            <a:extLst>
              <a:ext uri="{FF2B5EF4-FFF2-40B4-BE49-F238E27FC236}">
                <a16:creationId xmlns:a16="http://schemas.microsoft.com/office/drawing/2014/main" id="{40ABAFDF-5C70-435B-8084-4C89261558C3}"/>
              </a:ext>
            </a:extLst>
          </p:cNvPr>
          <p:cNvSpPr txBox="1"/>
          <p:nvPr userDrawn="1"/>
        </p:nvSpPr>
        <p:spPr>
          <a:xfrm>
            <a:off x="1143000" y="533402"/>
            <a:ext cx="7543800" cy="974724"/>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Your Presenters</a:t>
            </a:r>
            <a:endParaRPr lang="en-US" sz="2000" dirty="0"/>
          </a:p>
        </p:txBody>
      </p:sp>
    </p:spTree>
    <p:extLst>
      <p:ext uri="{BB962C8B-B14F-4D97-AF65-F5344CB8AC3E}">
        <p14:creationId xmlns:p14="http://schemas.microsoft.com/office/powerpoint/2010/main" val="110341847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Thanks / Contact - Maher">
    <p:spTree>
      <p:nvGrpSpPr>
        <p:cNvPr id="1" name=""/>
        <p:cNvGrpSpPr/>
        <p:nvPr/>
      </p:nvGrpSpPr>
      <p:grpSpPr>
        <a:xfrm>
          <a:off x="0" y="0"/>
          <a:ext cx="0" cy="0"/>
          <a:chOff x="0" y="0"/>
          <a:chExt cx="0" cy="0"/>
        </a:xfrm>
      </p:grpSpPr>
      <p:sp>
        <p:nvSpPr>
          <p:cNvPr id="9" name="TextBox 8"/>
          <p:cNvSpPr txBox="1"/>
          <p:nvPr userDrawn="1"/>
        </p:nvSpPr>
        <p:spPr>
          <a:xfrm>
            <a:off x="609600" y="1547951"/>
            <a:ext cx="2971800" cy="1143000"/>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Contact Us:</a:t>
            </a:r>
            <a:endParaRPr lang="en-US" sz="2000" dirty="0"/>
          </a:p>
        </p:txBody>
      </p:sp>
      <p:sp>
        <p:nvSpPr>
          <p:cNvPr id="14" name="Content Placeholder 2"/>
          <p:cNvSpPr>
            <a:spLocks noGrp="1"/>
          </p:cNvSpPr>
          <p:nvPr>
            <p:ph idx="1" hasCustomPrompt="1"/>
          </p:nvPr>
        </p:nvSpPr>
        <p:spPr>
          <a:xfrm>
            <a:off x="3962400" y="595451"/>
            <a:ext cx="4724400" cy="1524000"/>
          </a:xfrm>
        </p:spPr>
        <p:txBody>
          <a:bodyPr>
            <a:noAutofit/>
          </a:bodyPr>
          <a:lstStyle>
            <a:lvl1pPr marL="0" indent="0">
              <a:lnSpc>
                <a:spcPct val="90000"/>
              </a:lnSpc>
              <a:spcBef>
                <a:spcPts val="1800"/>
              </a:spcBef>
              <a:buNone/>
              <a:defRPr sz="2400" baseline="0"/>
            </a:lvl1pPr>
            <a:lvl2pPr marL="457189" indent="0">
              <a:lnSpc>
                <a:spcPct val="90000"/>
              </a:lnSpc>
              <a:spcBef>
                <a:spcPts val="1200"/>
              </a:spcBef>
              <a:buNone/>
              <a:defRPr sz="2000" i="1" baseline="0">
                <a:solidFill>
                  <a:schemeClr val="accent1"/>
                </a:solidFill>
              </a:defRPr>
            </a:lvl2pPr>
            <a:lvl3pPr marL="457189"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5" name="Content Placeholder 2"/>
          <p:cNvSpPr>
            <a:spLocks noGrp="1"/>
          </p:cNvSpPr>
          <p:nvPr>
            <p:ph idx="10" hasCustomPrompt="1"/>
          </p:nvPr>
        </p:nvSpPr>
        <p:spPr>
          <a:xfrm>
            <a:off x="3962400" y="2514600"/>
            <a:ext cx="4724400" cy="1524000"/>
          </a:xfrm>
        </p:spPr>
        <p:txBody>
          <a:bodyPr>
            <a:noAutofit/>
          </a:bodyPr>
          <a:lstStyle>
            <a:lvl1pPr marL="0" indent="0">
              <a:lnSpc>
                <a:spcPct val="90000"/>
              </a:lnSpc>
              <a:spcBef>
                <a:spcPts val="1800"/>
              </a:spcBef>
              <a:buNone/>
              <a:defRPr sz="2400" baseline="0"/>
            </a:lvl1pPr>
            <a:lvl2pPr marL="457189" indent="0">
              <a:lnSpc>
                <a:spcPct val="90000"/>
              </a:lnSpc>
              <a:spcBef>
                <a:spcPts val="1200"/>
              </a:spcBef>
              <a:buNone/>
              <a:defRPr sz="2000" i="1" baseline="0">
                <a:solidFill>
                  <a:schemeClr val="accent1"/>
                </a:solidFill>
              </a:defRPr>
            </a:lvl2pPr>
            <a:lvl3pPr marL="457189"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6" name="Content Placeholder 2"/>
          <p:cNvSpPr>
            <a:spLocks noGrp="1"/>
          </p:cNvSpPr>
          <p:nvPr>
            <p:ph idx="11" hasCustomPrompt="1"/>
          </p:nvPr>
        </p:nvSpPr>
        <p:spPr>
          <a:xfrm>
            <a:off x="3962400" y="4414699"/>
            <a:ext cx="4724400" cy="1524000"/>
          </a:xfrm>
        </p:spPr>
        <p:txBody>
          <a:bodyPr>
            <a:noAutofit/>
          </a:bodyPr>
          <a:lstStyle>
            <a:lvl1pPr marL="0" indent="0">
              <a:lnSpc>
                <a:spcPct val="90000"/>
              </a:lnSpc>
              <a:spcBef>
                <a:spcPts val="1800"/>
              </a:spcBef>
              <a:buNone/>
              <a:defRPr sz="2400" baseline="0"/>
            </a:lvl1pPr>
            <a:lvl2pPr marL="457189" indent="0">
              <a:lnSpc>
                <a:spcPct val="90000"/>
              </a:lnSpc>
              <a:spcBef>
                <a:spcPts val="1200"/>
              </a:spcBef>
              <a:buNone/>
              <a:defRPr sz="2000" i="1" baseline="0">
                <a:solidFill>
                  <a:schemeClr val="accent1"/>
                </a:solidFill>
              </a:defRPr>
            </a:lvl2pPr>
            <a:lvl3pPr marL="457189"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cxnSp>
        <p:nvCxnSpPr>
          <p:cNvPr id="17" name="Straight Connector 16">
            <a:extLst>
              <a:ext uri="{FF2B5EF4-FFF2-40B4-BE49-F238E27FC236}">
                <a16:creationId xmlns:a16="http://schemas.microsoft.com/office/drawing/2014/main" id="{2E5D59D9-880A-414D-844F-1D4F571E40DC}"/>
              </a:ext>
            </a:extLst>
          </p:cNvPr>
          <p:cNvCxnSpPr/>
          <p:nvPr userDrawn="1"/>
        </p:nvCxnSpPr>
        <p:spPr>
          <a:xfrm>
            <a:off x="3962400" y="4876800"/>
            <a:ext cx="457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414F1C-E2D3-4084-959D-95FAD104FE31}"/>
              </a:ext>
            </a:extLst>
          </p:cNvPr>
          <p:cNvCxnSpPr/>
          <p:nvPr userDrawn="1"/>
        </p:nvCxnSpPr>
        <p:spPr>
          <a:xfrm>
            <a:off x="3962400" y="2971800"/>
            <a:ext cx="457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992253-9A78-4A90-AC21-8D38700614B7}"/>
              </a:ext>
            </a:extLst>
          </p:cNvPr>
          <p:cNvCxnSpPr/>
          <p:nvPr userDrawn="1"/>
        </p:nvCxnSpPr>
        <p:spPr>
          <a:xfrm>
            <a:off x="3962400" y="1066800"/>
            <a:ext cx="457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BD86DB-48E2-408B-8109-81BE6897648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600" y="2552701"/>
            <a:ext cx="3352801" cy="2185529"/>
          </a:xfrm>
          <a:prstGeom prst="rect">
            <a:avLst/>
          </a:prstGeom>
        </p:spPr>
      </p:pic>
    </p:spTree>
    <p:extLst>
      <p:ext uri="{BB962C8B-B14F-4D97-AF65-F5344CB8AC3E}">
        <p14:creationId xmlns:p14="http://schemas.microsoft.com/office/powerpoint/2010/main" val="9696629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Thanks / Contact - General">
    <p:spTree>
      <p:nvGrpSpPr>
        <p:cNvPr id="1" name=""/>
        <p:cNvGrpSpPr/>
        <p:nvPr/>
      </p:nvGrpSpPr>
      <p:grpSpPr>
        <a:xfrm>
          <a:off x="0" y="0"/>
          <a:ext cx="0" cy="0"/>
          <a:chOff x="0" y="0"/>
          <a:chExt cx="0" cy="0"/>
        </a:xfrm>
      </p:grpSpPr>
      <p:pic>
        <p:nvPicPr>
          <p:cNvPr id="5" name="Picture 2" descr="https://photos-5.dropbox.com/t/2/AAAzUZTxBTO6Pltuqo69C4n9CIobSrmTMtBEhxfqjkzkHw/12/300074791/png/32x32/1/1466546400/0/2/thank_you.png/EMCE4qQCGNayGCAHKAc/ybQm8HBEkyNF7r-jkhF_NemBN14JYaPkiir4OF5QOaA?size_mode=3&amp;size=800x600"/>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8600" y="1281122"/>
            <a:ext cx="3352800" cy="2183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457200" y="365125"/>
            <a:ext cx="8229600" cy="1143000"/>
          </a:xfrm>
          <a:prstGeom prst="rect">
            <a:avLst/>
          </a:prstGeom>
          <a:noFill/>
        </p:spPr>
        <p:txBody>
          <a:bodyPr wrap="square" rtlCol="0" anchor="ctr">
            <a:noAutofit/>
          </a:bodyPr>
          <a:lstStyle/>
          <a:p>
            <a:pP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Contact Us:</a:t>
            </a:r>
            <a:endParaRPr lang="en-US" sz="2000" dirty="0"/>
          </a:p>
        </p:txBody>
      </p:sp>
      <p:grpSp>
        <p:nvGrpSpPr>
          <p:cNvPr id="3" name="Group 2"/>
          <p:cNvGrpSpPr/>
          <p:nvPr userDrawn="1"/>
        </p:nvGrpSpPr>
        <p:grpSpPr>
          <a:xfrm>
            <a:off x="209549" y="4953000"/>
            <a:ext cx="3371851" cy="1147496"/>
            <a:chOff x="209550" y="1277648"/>
            <a:chExt cx="3371850" cy="1147496"/>
          </a:xfrm>
        </p:grpSpPr>
        <p:grpSp>
          <p:nvGrpSpPr>
            <p:cNvPr id="6" name="Group 5"/>
            <p:cNvGrpSpPr/>
            <p:nvPr userDrawn="1"/>
          </p:nvGrpSpPr>
          <p:grpSpPr>
            <a:xfrm>
              <a:off x="209550" y="1277648"/>
              <a:ext cx="3371850" cy="1147496"/>
              <a:chOff x="5695950" y="2768310"/>
              <a:chExt cx="3371850" cy="1147496"/>
            </a:xfrm>
          </p:grpSpPr>
          <p:pic>
            <p:nvPicPr>
              <p:cNvPr id="7" name="Picture 6"/>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t="14453" b="13282"/>
              <a:stretch/>
            </p:blipFill>
            <p:spPr>
              <a:xfrm>
                <a:off x="5695950" y="2768310"/>
                <a:ext cx="3067050" cy="811224"/>
              </a:xfrm>
              <a:prstGeom prst="rect">
                <a:avLst/>
              </a:prstGeom>
              <a:ln>
                <a:noFill/>
              </a:ln>
              <a:effectLst/>
            </p:spPr>
          </p:pic>
          <p:sp>
            <p:nvSpPr>
              <p:cNvPr id="8" name="Content Placeholder 2"/>
              <p:cNvSpPr txBox="1">
                <a:spLocks/>
              </p:cNvSpPr>
              <p:nvPr/>
            </p:nvSpPr>
            <p:spPr bwMode="auto">
              <a:xfrm>
                <a:off x="5715000" y="3579534"/>
                <a:ext cx="3352800" cy="33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1pPr>
                <a:lvl2pPr marL="742950" indent="-285750" algn="l" rtl="0" eaLnBrk="0" fontAlgn="base" hangingPunct="0">
                  <a:spcBef>
                    <a:spcPct val="20000"/>
                  </a:spcBef>
                  <a:spcAft>
                    <a:spcPct val="0"/>
                  </a:spcAft>
                  <a:buClr>
                    <a:srgbClr val="B71234"/>
                  </a:buClr>
                  <a:buFont typeface="Arial" charset="0"/>
                  <a:buChar char="–"/>
                  <a:defRPr sz="1600" kern="1200">
                    <a:solidFill>
                      <a:srgbClr val="595959"/>
                    </a:solidFill>
                    <a:latin typeface="Helvetica"/>
                    <a:ea typeface="ＭＳ Ｐゴシック" charset="0"/>
                    <a:cs typeface="Helvetica"/>
                  </a:defRPr>
                </a:lvl2pPr>
                <a:lvl3pPr marL="1143000" indent="-228600" algn="l" rtl="0" eaLnBrk="0" fontAlgn="base" hangingPunct="0">
                  <a:spcBef>
                    <a:spcPct val="20000"/>
                  </a:spcBef>
                  <a:spcAft>
                    <a:spcPct val="0"/>
                  </a:spcAft>
                  <a:buClr>
                    <a:srgbClr val="B71234"/>
                  </a:buClr>
                  <a:buFont typeface="Arial" charset="0"/>
                  <a:buChar char="•"/>
                  <a:defRPr sz="1400" kern="1200">
                    <a:solidFill>
                      <a:srgbClr val="595959"/>
                    </a:solidFill>
                    <a:latin typeface="Helvetica"/>
                    <a:ea typeface="ＭＳ Ｐゴシック" charset="0"/>
                    <a:cs typeface="Helvetica"/>
                  </a:defRPr>
                </a:lvl3pPr>
                <a:lvl4pPr marL="1600200" indent="-228600" algn="l" rtl="0" eaLnBrk="0" fontAlgn="base" hangingPunct="0">
                  <a:spcBef>
                    <a:spcPct val="20000"/>
                  </a:spcBef>
                  <a:spcAft>
                    <a:spcPct val="0"/>
                  </a:spcAft>
                  <a:buClr>
                    <a:srgbClr val="B71234"/>
                  </a:buClr>
                  <a:buFont typeface="Arial" charset="0"/>
                  <a:buChar char="–"/>
                  <a:defRPr sz="1200" kern="1200">
                    <a:solidFill>
                      <a:srgbClr val="595959"/>
                    </a:solidFill>
                    <a:latin typeface="Helvetica"/>
                    <a:ea typeface="ＭＳ Ｐゴシック" charset="0"/>
                    <a:cs typeface="Helvetica"/>
                  </a:defRPr>
                </a:lvl4pPr>
                <a:lvl5pPr marL="2057400" indent="-228600" algn="l" rtl="0" eaLnBrk="0" fontAlgn="base" hangingPunct="0">
                  <a:spcBef>
                    <a:spcPct val="20000"/>
                  </a:spcBef>
                  <a:spcAft>
                    <a:spcPct val="0"/>
                  </a:spcAft>
                  <a:buClr>
                    <a:srgbClr val="B71234"/>
                  </a:buClr>
                  <a:buFont typeface="Arial" charset="0"/>
                  <a:buChar char="»"/>
                  <a:defRPr sz="1200" kern="1200">
                    <a:solidFill>
                      <a:srgbClr val="595959"/>
                    </a:solidFill>
                    <a:latin typeface="Helvetica"/>
                    <a:ea typeface="ＭＳ Ｐゴシック" charset="0"/>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39" indent="0" defTabSz="228594">
                  <a:lnSpc>
                    <a:spcPct val="90000"/>
                  </a:lnSpc>
                  <a:spcBef>
                    <a:spcPts val="800"/>
                  </a:spcBef>
                  <a:buFont typeface="Arial" charset="0"/>
                  <a:buNone/>
                </a:pPr>
                <a:r>
                  <a:rPr lang="en-US" sz="1600" dirty="0">
                    <a:solidFill>
                      <a:schemeClr val="tx1"/>
                    </a:solidFill>
                  </a:rPr>
                  <a:t>www.</a:t>
                </a:r>
                <a:r>
                  <a:rPr lang="en-US" sz="1600" b="1" dirty="0">
                    <a:solidFill>
                      <a:schemeClr val="tx1"/>
                    </a:solidFill>
                  </a:rPr>
                  <a:t>maher</a:t>
                </a:r>
                <a:r>
                  <a:rPr lang="en-US" sz="1600" b="1" dirty="0">
                    <a:solidFill>
                      <a:schemeClr val="accent1">
                        <a:lumMod val="75000"/>
                      </a:schemeClr>
                    </a:solidFill>
                  </a:rPr>
                  <a:t>net</a:t>
                </a:r>
                <a:r>
                  <a:rPr lang="en-US" sz="1600" dirty="0">
                    <a:solidFill>
                      <a:schemeClr val="tx1"/>
                    </a:solidFill>
                  </a:rPr>
                  <a:t>.com</a:t>
                </a:r>
              </a:p>
            </p:txBody>
          </p:sp>
        </p:grpSp>
        <p:cxnSp>
          <p:nvCxnSpPr>
            <p:cNvPr id="11" name="Straight Connector 10"/>
            <p:cNvCxnSpPr/>
            <p:nvPr userDrawn="1"/>
          </p:nvCxnSpPr>
          <p:spPr>
            <a:xfrm>
              <a:off x="1076325" y="2088872"/>
              <a:ext cx="2209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p:cNvSpPr>
            <a:spLocks noGrp="1"/>
          </p:cNvSpPr>
          <p:nvPr>
            <p:ph idx="1" hasCustomPrompt="1"/>
          </p:nvPr>
        </p:nvSpPr>
        <p:spPr>
          <a:xfrm>
            <a:off x="4495800" y="595451"/>
            <a:ext cx="4191000" cy="1524000"/>
          </a:xfrm>
        </p:spPr>
        <p:txBody>
          <a:bodyPr>
            <a:noAutofit/>
          </a:bodyPr>
          <a:lstStyle>
            <a:lvl1pPr marL="0" indent="0">
              <a:lnSpc>
                <a:spcPct val="90000"/>
              </a:lnSpc>
              <a:spcBef>
                <a:spcPts val="1800"/>
              </a:spcBef>
              <a:buNone/>
              <a:defRPr sz="2400" baseline="0"/>
            </a:lvl1pPr>
            <a:lvl2pPr marL="457189" indent="0">
              <a:lnSpc>
                <a:spcPct val="90000"/>
              </a:lnSpc>
              <a:spcBef>
                <a:spcPts val="1200"/>
              </a:spcBef>
              <a:buNone/>
              <a:defRPr sz="2000" i="1" baseline="0">
                <a:solidFill>
                  <a:schemeClr val="accent1"/>
                </a:solidFill>
              </a:defRPr>
            </a:lvl2pPr>
            <a:lvl3pPr marL="457189"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5" name="Content Placeholder 2"/>
          <p:cNvSpPr>
            <a:spLocks noGrp="1"/>
          </p:cNvSpPr>
          <p:nvPr>
            <p:ph idx="10" hasCustomPrompt="1"/>
          </p:nvPr>
        </p:nvSpPr>
        <p:spPr>
          <a:xfrm>
            <a:off x="4495800" y="2514600"/>
            <a:ext cx="4191000" cy="1524000"/>
          </a:xfrm>
        </p:spPr>
        <p:txBody>
          <a:bodyPr>
            <a:noAutofit/>
          </a:bodyPr>
          <a:lstStyle>
            <a:lvl1pPr marL="0" indent="0">
              <a:lnSpc>
                <a:spcPct val="90000"/>
              </a:lnSpc>
              <a:spcBef>
                <a:spcPts val="1800"/>
              </a:spcBef>
              <a:buNone/>
              <a:defRPr sz="2400" baseline="0"/>
            </a:lvl1pPr>
            <a:lvl2pPr marL="457189" indent="0">
              <a:lnSpc>
                <a:spcPct val="90000"/>
              </a:lnSpc>
              <a:spcBef>
                <a:spcPts val="1200"/>
              </a:spcBef>
              <a:buNone/>
              <a:defRPr sz="2000" i="1" baseline="0">
                <a:solidFill>
                  <a:schemeClr val="accent1"/>
                </a:solidFill>
              </a:defRPr>
            </a:lvl2pPr>
            <a:lvl3pPr marL="457189"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
        <p:nvSpPr>
          <p:cNvPr id="16" name="Content Placeholder 2"/>
          <p:cNvSpPr>
            <a:spLocks noGrp="1"/>
          </p:cNvSpPr>
          <p:nvPr>
            <p:ph idx="11" hasCustomPrompt="1"/>
          </p:nvPr>
        </p:nvSpPr>
        <p:spPr>
          <a:xfrm>
            <a:off x="4495800" y="4414699"/>
            <a:ext cx="4191000" cy="1524000"/>
          </a:xfrm>
        </p:spPr>
        <p:txBody>
          <a:bodyPr>
            <a:noAutofit/>
          </a:bodyPr>
          <a:lstStyle>
            <a:lvl1pPr marL="0" indent="0">
              <a:lnSpc>
                <a:spcPct val="90000"/>
              </a:lnSpc>
              <a:spcBef>
                <a:spcPts val="1800"/>
              </a:spcBef>
              <a:buNone/>
              <a:defRPr sz="2400" baseline="0"/>
            </a:lvl1pPr>
            <a:lvl2pPr marL="457189" indent="0">
              <a:lnSpc>
                <a:spcPct val="90000"/>
              </a:lnSpc>
              <a:spcBef>
                <a:spcPts val="1200"/>
              </a:spcBef>
              <a:buNone/>
              <a:defRPr sz="2000" i="1" baseline="0">
                <a:solidFill>
                  <a:schemeClr val="accent1"/>
                </a:solidFill>
              </a:defRPr>
            </a:lvl2pPr>
            <a:lvl3pPr marL="457189" indent="0">
              <a:lnSpc>
                <a:spcPct val="90000"/>
              </a:lnSpc>
              <a:spcBef>
                <a:spcPts val="600"/>
              </a:spcBef>
              <a:buNone/>
              <a:defRPr sz="2000" b="1">
                <a:solidFill>
                  <a:schemeClr val="bg2">
                    <a:lumMod val="50000"/>
                  </a:schemeClr>
                </a:solidFill>
              </a:defRPr>
            </a:lvl3pPr>
            <a:lvl4pPr>
              <a:lnSpc>
                <a:spcPct val="90000"/>
              </a:lnSpc>
              <a:spcBef>
                <a:spcPts val="800"/>
              </a:spcBef>
              <a:defRPr sz="1800"/>
            </a:lvl4pPr>
            <a:lvl5pPr>
              <a:lnSpc>
                <a:spcPct val="90000"/>
              </a:lnSpc>
              <a:spcBef>
                <a:spcPts val="800"/>
              </a:spcBef>
              <a:defRPr sz="1800"/>
            </a:lvl5pPr>
          </a:lstStyle>
          <a:p>
            <a:pPr lvl="0"/>
            <a:r>
              <a:rPr lang="en-US" dirty="0" err="1"/>
              <a:t>Firstname</a:t>
            </a:r>
            <a:r>
              <a:rPr lang="en-US" dirty="0"/>
              <a:t> </a:t>
            </a:r>
            <a:r>
              <a:rPr lang="en-US" dirty="0" err="1"/>
              <a:t>Lastname</a:t>
            </a:r>
            <a:endParaRPr lang="en-US" dirty="0"/>
          </a:p>
          <a:p>
            <a:pPr lvl="1"/>
            <a:r>
              <a:rPr lang="en-US" dirty="0"/>
              <a:t>Job / Position Title Here</a:t>
            </a:r>
          </a:p>
          <a:p>
            <a:pPr lvl="2"/>
            <a:r>
              <a:rPr lang="en-US" dirty="0"/>
              <a:t>Organization Name</a:t>
            </a:r>
          </a:p>
        </p:txBody>
      </p:sp>
    </p:spTree>
    <p:extLst>
      <p:ext uri="{BB962C8B-B14F-4D97-AF65-F5344CB8AC3E}">
        <p14:creationId xmlns:p14="http://schemas.microsoft.com/office/powerpoint/2010/main" val="41745334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Q &amp; A">
    <p:spTree>
      <p:nvGrpSpPr>
        <p:cNvPr id="1" name=""/>
        <p:cNvGrpSpPr/>
        <p:nvPr/>
      </p:nvGrpSpPr>
      <p:grpSpPr>
        <a:xfrm>
          <a:off x="0" y="0"/>
          <a:ext cx="0" cy="0"/>
          <a:chOff x="0" y="0"/>
          <a:chExt cx="0" cy="0"/>
        </a:xfrm>
      </p:grpSpPr>
      <p:sp>
        <p:nvSpPr>
          <p:cNvPr id="4" name="TextBox 3"/>
          <p:cNvSpPr txBox="1"/>
          <p:nvPr userDrawn="1"/>
        </p:nvSpPr>
        <p:spPr>
          <a:xfrm>
            <a:off x="457200" y="365125"/>
            <a:ext cx="8229600" cy="1143000"/>
          </a:xfrm>
          <a:prstGeom prst="rect">
            <a:avLst/>
          </a:prstGeom>
          <a:noFill/>
        </p:spPr>
        <p:txBody>
          <a:bodyPr wrap="square" rtlCol="0" anchor="ctr">
            <a:noAutofit/>
          </a:bodyPr>
          <a:lstStyle/>
          <a:p>
            <a:pPr algn="ctr">
              <a:lnSpc>
                <a:spcPct val="90000"/>
              </a:lnSpc>
            </a:pPr>
            <a:r>
              <a:rPr kumimoji="0" lang="en-US" sz="3600" b="1" i="0" u="none" strike="noStrike" kern="1200" cap="none" spc="0" normalizeH="0" baseline="0" noProof="0" dirty="0">
                <a:ln>
                  <a:noFill/>
                </a:ln>
                <a:solidFill>
                  <a:srgbClr val="414143"/>
                </a:solidFill>
                <a:effectLst/>
                <a:uLnTx/>
                <a:uFillTx/>
                <a:latin typeface="Helvetica"/>
                <a:cs typeface="Helvetica"/>
              </a:rPr>
              <a:t>Questions </a:t>
            </a:r>
            <a:r>
              <a:rPr kumimoji="0" lang="en-US" sz="3600" b="0" i="0" u="none" strike="noStrike" kern="1200" cap="none" spc="0" normalizeH="0" baseline="0" noProof="0" dirty="0">
                <a:ln>
                  <a:noFill/>
                </a:ln>
                <a:solidFill>
                  <a:srgbClr val="414143"/>
                </a:solidFill>
                <a:effectLst/>
                <a:uLnTx/>
                <a:uFillTx/>
                <a:latin typeface="Helvetica"/>
                <a:cs typeface="Helvetica"/>
              </a:rPr>
              <a:t>&amp;</a:t>
            </a:r>
            <a:r>
              <a:rPr kumimoji="0" lang="en-US" sz="3600" b="1" i="0" u="none" strike="noStrike" kern="1200" cap="none" spc="0" normalizeH="0" baseline="0" noProof="0" dirty="0">
                <a:ln>
                  <a:noFill/>
                </a:ln>
                <a:solidFill>
                  <a:srgbClr val="414143"/>
                </a:solidFill>
                <a:effectLst/>
                <a:uLnTx/>
                <a:uFillTx/>
                <a:latin typeface="Helvetica"/>
                <a:cs typeface="Helvetica"/>
              </a:rPr>
              <a:t> Discussion</a:t>
            </a:r>
            <a:endParaRPr lang="en-US" sz="2000" dirty="0"/>
          </a:p>
        </p:txBody>
      </p:sp>
      <p:pic>
        <p:nvPicPr>
          <p:cNvPr id="6" name="Picture 5">
            <a:extLst>
              <a:ext uri="{FF2B5EF4-FFF2-40B4-BE49-F238E27FC236}">
                <a16:creationId xmlns:a16="http://schemas.microsoft.com/office/drawing/2014/main" id="{D753C923-7452-44B7-B9EE-946108196B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048" y="1520826"/>
            <a:ext cx="6089904" cy="4567428"/>
          </a:xfrm>
          <a:prstGeom prst="rect">
            <a:avLst/>
          </a:prstGeom>
        </p:spPr>
      </p:pic>
    </p:spTree>
    <p:extLst>
      <p:ext uri="{BB962C8B-B14F-4D97-AF65-F5344CB8AC3E}">
        <p14:creationId xmlns:p14="http://schemas.microsoft.com/office/powerpoint/2010/main" val="32753025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type="obj" preserve="1">
  <p:cSld name="Quote">
    <p:spTree>
      <p:nvGrpSpPr>
        <p:cNvPr id="1" name=""/>
        <p:cNvGrpSpPr/>
        <p:nvPr/>
      </p:nvGrpSpPr>
      <p:grpSpPr>
        <a:xfrm>
          <a:off x="0" y="0"/>
          <a:ext cx="0" cy="0"/>
          <a:chOff x="0" y="0"/>
          <a:chExt cx="0" cy="0"/>
        </a:xfrm>
      </p:grpSpPr>
      <p:sp>
        <p:nvSpPr>
          <p:cNvPr id="4" name="Rectangle 3"/>
          <p:cNvSpPr/>
          <p:nvPr userDrawn="1"/>
        </p:nvSpPr>
        <p:spPr>
          <a:xfrm flipH="1">
            <a:off x="0" y="1066800"/>
            <a:ext cx="9144000"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latin typeface="Helvetica"/>
              <a:cs typeface="Helvetica"/>
            </a:endParaRPr>
          </a:p>
        </p:txBody>
      </p:sp>
      <p:sp>
        <p:nvSpPr>
          <p:cNvPr id="2" name="Title 1"/>
          <p:cNvSpPr>
            <a:spLocks noGrp="1"/>
          </p:cNvSpPr>
          <p:nvPr>
            <p:ph type="title" hasCustomPrompt="1"/>
          </p:nvPr>
        </p:nvSpPr>
        <p:spPr>
          <a:xfrm>
            <a:off x="1143000" y="1219199"/>
            <a:ext cx="6858000" cy="2667000"/>
          </a:xfrm>
        </p:spPr>
        <p:txBody>
          <a:bodyPr/>
          <a:lstStyle>
            <a:lvl1pPr>
              <a:defRPr sz="4000" b="0" i="1">
                <a:latin typeface="Times New Roman" panose="02020603050405020304" pitchFamily="18" charset="0"/>
                <a:cs typeface="Times New Roman" panose="02020603050405020304" pitchFamily="18" charset="0"/>
              </a:defRPr>
            </a:lvl1pPr>
          </a:lstStyle>
          <a:p>
            <a:r>
              <a:rPr lang="en-US" dirty="0"/>
              <a:t>Type quote here.</a:t>
            </a:r>
            <a:endParaRPr lang="en-JM" dirty="0"/>
          </a:p>
        </p:txBody>
      </p:sp>
      <p:sp>
        <p:nvSpPr>
          <p:cNvPr id="3" name="Content Placeholder 2"/>
          <p:cNvSpPr>
            <a:spLocks noGrp="1"/>
          </p:cNvSpPr>
          <p:nvPr>
            <p:ph idx="1" hasCustomPrompt="1"/>
          </p:nvPr>
        </p:nvSpPr>
        <p:spPr>
          <a:xfrm>
            <a:off x="457200" y="4419600"/>
            <a:ext cx="8229600" cy="1447800"/>
          </a:xfrm>
        </p:spPr>
        <p:txBody>
          <a:bodyPr>
            <a:normAutofit/>
          </a:bodyPr>
          <a:lstStyle>
            <a:lvl1pPr marL="0" indent="0" algn="r">
              <a:lnSpc>
                <a:spcPct val="95000"/>
              </a:lnSpc>
              <a:spcBef>
                <a:spcPts val="1800"/>
              </a:spcBef>
              <a:buNone/>
              <a:defRPr sz="4000"/>
            </a:lvl1pPr>
            <a:lvl2pPr marL="457189" indent="0" algn="r">
              <a:lnSpc>
                <a:spcPct val="95000"/>
              </a:lnSpc>
              <a:spcBef>
                <a:spcPts val="800"/>
              </a:spcBef>
              <a:buNone/>
              <a:defRPr sz="2800" i="1">
                <a:solidFill>
                  <a:srgbClr val="686868"/>
                </a:solidFill>
                <a:latin typeface="Times New Roman" panose="02020603050405020304" pitchFamily="18" charset="0"/>
                <a:cs typeface="Times New Roman" panose="02020603050405020304" pitchFamily="18" charset="0"/>
              </a:defRPr>
            </a:lvl2pPr>
            <a:lvl3pPr marL="914377" indent="0" algn="r">
              <a:lnSpc>
                <a:spcPct val="95000"/>
              </a:lnSpc>
              <a:spcBef>
                <a:spcPts val="800"/>
              </a:spcBef>
              <a:buNone/>
              <a:defRPr sz="2000"/>
            </a:lvl3pPr>
            <a:lvl4pPr marL="1371566" indent="0" algn="r">
              <a:lnSpc>
                <a:spcPct val="95000"/>
              </a:lnSpc>
              <a:spcBef>
                <a:spcPts val="800"/>
              </a:spcBef>
              <a:buNone/>
              <a:defRPr sz="1800"/>
            </a:lvl4pPr>
            <a:lvl5pPr marL="1828754" indent="0" algn="r">
              <a:lnSpc>
                <a:spcPct val="95000"/>
              </a:lnSpc>
              <a:spcBef>
                <a:spcPts val="800"/>
              </a:spcBef>
              <a:buNone/>
              <a:defRPr sz="1800"/>
            </a:lvl5pPr>
          </a:lstStyle>
          <a:p>
            <a:pPr lvl="0"/>
            <a:r>
              <a:rPr lang="en-US" dirty="0" err="1"/>
              <a:t>Firstname</a:t>
            </a:r>
            <a:r>
              <a:rPr lang="en-US" dirty="0"/>
              <a:t> </a:t>
            </a:r>
            <a:r>
              <a:rPr lang="en-US" dirty="0" err="1"/>
              <a:t>Lastname</a:t>
            </a:r>
            <a:endParaRPr lang="en-US" dirty="0"/>
          </a:p>
          <a:p>
            <a:pPr lvl="1"/>
            <a:r>
              <a:rPr lang="en-US" dirty="0"/>
              <a:t>Title / Details</a:t>
            </a:r>
          </a:p>
        </p:txBody>
      </p:sp>
      <p:grpSp>
        <p:nvGrpSpPr>
          <p:cNvPr id="7" name="Group 6"/>
          <p:cNvGrpSpPr/>
          <p:nvPr userDrawn="1"/>
        </p:nvGrpSpPr>
        <p:grpSpPr>
          <a:xfrm>
            <a:off x="190500" y="1371599"/>
            <a:ext cx="8763000" cy="2362200"/>
            <a:chOff x="152400" y="1676400"/>
            <a:chExt cx="8763000" cy="2362200"/>
          </a:xfrm>
        </p:grpSpPr>
        <p:sp>
          <p:nvSpPr>
            <p:cNvPr id="5" name="Title 1"/>
            <p:cNvSpPr txBox="1">
              <a:spLocks/>
            </p:cNvSpPr>
            <p:nvPr userDrawn="1"/>
          </p:nvSpPr>
          <p:spPr bwMode="auto">
            <a:xfrm>
              <a:off x="152400" y="16764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4000" kern="1200">
                  <a:solidFill>
                    <a:srgbClr val="595959"/>
                  </a:solidFill>
                  <a:latin typeface="Helvetica"/>
                  <a:ea typeface="Open Sans Extrabold" pitchFamily="34" charset="0"/>
                  <a:cs typeface="Helvetica"/>
                </a:defRPr>
              </a:lvl1pPr>
              <a:lvl2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2pPr>
              <a:lvl3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3pPr>
              <a:lvl4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4pPr>
              <a:lvl5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5pPr>
              <a:lvl6pPr marL="457200" algn="l" rtl="0" fontAlgn="base">
                <a:spcBef>
                  <a:spcPct val="0"/>
                </a:spcBef>
                <a:spcAft>
                  <a:spcPct val="0"/>
                </a:spcAft>
                <a:defRPr sz="4400">
                  <a:solidFill>
                    <a:srgbClr val="232641"/>
                  </a:solidFill>
                  <a:latin typeface="Signika" charset="0"/>
                  <a:ea typeface="Open Sans Extrabold" charset="0"/>
                  <a:cs typeface="Signika" charset="0"/>
                </a:defRPr>
              </a:lvl6pPr>
              <a:lvl7pPr marL="914400" algn="l" rtl="0" fontAlgn="base">
                <a:spcBef>
                  <a:spcPct val="0"/>
                </a:spcBef>
                <a:spcAft>
                  <a:spcPct val="0"/>
                </a:spcAft>
                <a:defRPr sz="4400">
                  <a:solidFill>
                    <a:srgbClr val="232641"/>
                  </a:solidFill>
                  <a:latin typeface="Signika" charset="0"/>
                  <a:ea typeface="Open Sans Extrabold" charset="0"/>
                  <a:cs typeface="Signika" charset="0"/>
                </a:defRPr>
              </a:lvl7pPr>
              <a:lvl8pPr marL="1371600" algn="l" rtl="0" fontAlgn="base">
                <a:spcBef>
                  <a:spcPct val="0"/>
                </a:spcBef>
                <a:spcAft>
                  <a:spcPct val="0"/>
                </a:spcAft>
                <a:defRPr sz="4400">
                  <a:solidFill>
                    <a:srgbClr val="232641"/>
                  </a:solidFill>
                  <a:latin typeface="Signika" charset="0"/>
                  <a:ea typeface="Open Sans Extrabold" charset="0"/>
                  <a:cs typeface="Signika" charset="0"/>
                </a:defRPr>
              </a:lvl8pPr>
              <a:lvl9pPr marL="1828800" algn="l" rtl="0" fontAlgn="base">
                <a:spcBef>
                  <a:spcPct val="0"/>
                </a:spcBef>
                <a:spcAft>
                  <a:spcPct val="0"/>
                </a:spcAft>
                <a:defRPr sz="4400">
                  <a:solidFill>
                    <a:srgbClr val="232641"/>
                  </a:solidFill>
                  <a:latin typeface="Signika" charset="0"/>
                  <a:ea typeface="Open Sans Extrabold" charset="0"/>
                  <a:cs typeface="Signika" charset="0"/>
                </a:defRPr>
              </a:lvl9pPr>
            </a:lstStyle>
            <a:p>
              <a:pPr>
                <a:lnSpc>
                  <a:spcPct val="75000"/>
                </a:lnSpc>
              </a:pPr>
              <a:r>
                <a:rPr lang="en-US" sz="16600" b="1" dirty="0">
                  <a:solidFill>
                    <a:schemeClr val="accent1"/>
                  </a:solidFill>
                  <a:latin typeface="Times New Roman" panose="02020603050405020304" pitchFamily="18" charset="0"/>
                  <a:cs typeface="Times New Roman" panose="02020603050405020304" pitchFamily="18" charset="0"/>
                </a:rPr>
                <a:t>“</a:t>
              </a:r>
            </a:p>
          </p:txBody>
        </p:sp>
        <p:sp>
          <p:nvSpPr>
            <p:cNvPr id="6" name="Title 1"/>
            <p:cNvSpPr txBox="1">
              <a:spLocks/>
            </p:cNvSpPr>
            <p:nvPr userDrawn="1"/>
          </p:nvSpPr>
          <p:spPr bwMode="auto">
            <a:xfrm rot="10800000">
              <a:off x="7391400" y="29718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4000" kern="1200">
                  <a:solidFill>
                    <a:srgbClr val="595959"/>
                  </a:solidFill>
                  <a:latin typeface="Helvetica"/>
                  <a:ea typeface="Open Sans Extrabold" pitchFamily="34" charset="0"/>
                  <a:cs typeface="Helvetica"/>
                </a:defRPr>
              </a:lvl1pPr>
              <a:lvl2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2pPr>
              <a:lvl3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3pPr>
              <a:lvl4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4pPr>
              <a:lvl5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5pPr>
              <a:lvl6pPr marL="457200" algn="l" rtl="0" fontAlgn="base">
                <a:spcBef>
                  <a:spcPct val="0"/>
                </a:spcBef>
                <a:spcAft>
                  <a:spcPct val="0"/>
                </a:spcAft>
                <a:defRPr sz="4400">
                  <a:solidFill>
                    <a:srgbClr val="232641"/>
                  </a:solidFill>
                  <a:latin typeface="Signika" charset="0"/>
                  <a:ea typeface="Open Sans Extrabold" charset="0"/>
                  <a:cs typeface="Signika" charset="0"/>
                </a:defRPr>
              </a:lvl6pPr>
              <a:lvl7pPr marL="914400" algn="l" rtl="0" fontAlgn="base">
                <a:spcBef>
                  <a:spcPct val="0"/>
                </a:spcBef>
                <a:spcAft>
                  <a:spcPct val="0"/>
                </a:spcAft>
                <a:defRPr sz="4400">
                  <a:solidFill>
                    <a:srgbClr val="232641"/>
                  </a:solidFill>
                  <a:latin typeface="Signika" charset="0"/>
                  <a:ea typeface="Open Sans Extrabold" charset="0"/>
                  <a:cs typeface="Signika" charset="0"/>
                </a:defRPr>
              </a:lvl7pPr>
              <a:lvl8pPr marL="1371600" algn="l" rtl="0" fontAlgn="base">
                <a:spcBef>
                  <a:spcPct val="0"/>
                </a:spcBef>
                <a:spcAft>
                  <a:spcPct val="0"/>
                </a:spcAft>
                <a:defRPr sz="4400">
                  <a:solidFill>
                    <a:srgbClr val="232641"/>
                  </a:solidFill>
                  <a:latin typeface="Signika" charset="0"/>
                  <a:ea typeface="Open Sans Extrabold" charset="0"/>
                  <a:cs typeface="Signika" charset="0"/>
                </a:defRPr>
              </a:lvl8pPr>
              <a:lvl9pPr marL="1828800" algn="l" rtl="0" fontAlgn="base">
                <a:spcBef>
                  <a:spcPct val="0"/>
                </a:spcBef>
                <a:spcAft>
                  <a:spcPct val="0"/>
                </a:spcAft>
                <a:defRPr sz="4400">
                  <a:solidFill>
                    <a:srgbClr val="232641"/>
                  </a:solidFill>
                  <a:latin typeface="Signika" charset="0"/>
                  <a:ea typeface="Open Sans Extrabold" charset="0"/>
                  <a:cs typeface="Signika" charset="0"/>
                </a:defRPr>
              </a:lvl9pPr>
            </a:lstStyle>
            <a:p>
              <a:pPr>
                <a:lnSpc>
                  <a:spcPct val="75000"/>
                </a:lnSpc>
              </a:pPr>
              <a:r>
                <a:rPr lang="en-US" sz="16600" b="1" dirty="0">
                  <a:solidFill>
                    <a:schemeClr val="accent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44444330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endParaRPr lang="en-US" dirty="0">
              <a:solidFill>
                <a:prstClr val="black"/>
              </a:solidFill>
            </a:endParaRPr>
          </a:p>
        </p:txBody>
      </p:sp>
      <p:sp>
        <p:nvSpPr>
          <p:cNvPr id="6" name="Footer Placeholder 5"/>
          <p:cNvSpPr>
            <a:spLocks noGrp="1"/>
          </p:cNvSpPr>
          <p:nvPr>
            <p:ph type="ftr" sz="quarter" idx="11"/>
          </p:nvPr>
        </p:nvSpPr>
        <p:spPr/>
        <p:txBody>
          <a:bodyPr/>
          <a:lstStyle/>
          <a:p>
            <a:pPr defTabSz="914377">
              <a:defRPr/>
            </a:pPr>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914377">
              <a:defRPr/>
            </a:pPr>
            <a:fld id="{C5C10C48-A2D1-4622-8651-70E2CEC97EEB}" type="slidenum">
              <a:rPr lang="en-US" smtClean="0">
                <a:solidFill>
                  <a:srgbClr val="1F497D"/>
                </a:solidFill>
              </a:rPr>
              <a:pPr defTabSz="914377">
                <a:defRPr/>
              </a:pPr>
              <a:t>‹#›</a:t>
            </a:fld>
            <a:endParaRPr lang="en-US" dirty="0">
              <a:solidFill>
                <a:srgbClr val="1F497D"/>
              </a:solidFill>
            </a:endParaRPr>
          </a:p>
        </p:txBody>
      </p:sp>
    </p:spTree>
    <p:extLst>
      <p:ext uri="{BB962C8B-B14F-4D97-AF65-F5344CB8AC3E}">
        <p14:creationId xmlns:p14="http://schemas.microsoft.com/office/powerpoint/2010/main" val="416426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ide Panel">
    <p:spTree>
      <p:nvGrpSpPr>
        <p:cNvPr id="1" name=""/>
        <p:cNvGrpSpPr/>
        <p:nvPr/>
      </p:nvGrpSpPr>
      <p:grpSpPr>
        <a:xfrm>
          <a:off x="0" y="0"/>
          <a:ext cx="0" cy="0"/>
          <a:chOff x="0" y="0"/>
          <a:chExt cx="0" cy="0"/>
        </a:xfrm>
      </p:grpSpPr>
      <p:sp>
        <p:nvSpPr>
          <p:cNvPr id="2" name="Title 1"/>
          <p:cNvSpPr>
            <a:spLocks noGrp="1"/>
          </p:cNvSpPr>
          <p:nvPr>
            <p:ph type="title"/>
          </p:nvPr>
        </p:nvSpPr>
        <p:spPr>
          <a:xfrm>
            <a:off x="457200" y="787398"/>
            <a:ext cx="3200400" cy="1714622"/>
          </a:xfrm>
        </p:spPr>
        <p:txBody>
          <a:bodyPr/>
          <a:lstStyle>
            <a:lvl1pPr>
              <a:defRPr b="1"/>
            </a:lvl1pPr>
          </a:lstStyle>
          <a:p>
            <a:r>
              <a:rPr lang="en-US" dirty="0"/>
              <a:t>Click to edit Master title style</a:t>
            </a:r>
            <a:endParaRPr lang="en-JM" dirty="0"/>
          </a:p>
        </p:txBody>
      </p:sp>
      <p:sp>
        <p:nvSpPr>
          <p:cNvPr id="3" name="Content Placeholder 2"/>
          <p:cNvSpPr>
            <a:spLocks noGrp="1"/>
          </p:cNvSpPr>
          <p:nvPr>
            <p:ph idx="1"/>
          </p:nvPr>
        </p:nvSpPr>
        <p:spPr>
          <a:xfrm>
            <a:off x="3886200" y="787398"/>
            <a:ext cx="4800600" cy="5283204"/>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8" name="Picture Placeholder 17"/>
          <p:cNvSpPr>
            <a:spLocks noGrp="1"/>
          </p:cNvSpPr>
          <p:nvPr>
            <p:ph type="pic" sz="quarter" idx="10"/>
          </p:nvPr>
        </p:nvSpPr>
        <p:spPr>
          <a:xfrm>
            <a:off x="457200" y="2895602"/>
            <a:ext cx="3200400" cy="3175000"/>
          </a:xfrm>
          <a:solidFill>
            <a:schemeClr val="bg1">
              <a:lumMod val="85000"/>
            </a:schemeClr>
          </a:solidFill>
        </p:spPr>
        <p:txBody>
          <a:bodyPr/>
          <a:lstStyle/>
          <a:p>
            <a:endParaRPr lang="en-US" dirty="0"/>
          </a:p>
        </p:txBody>
      </p:sp>
      <p:sp>
        <p:nvSpPr>
          <p:cNvPr id="4" name="Slide Number Placeholder 3">
            <a:extLst>
              <a:ext uri="{FF2B5EF4-FFF2-40B4-BE49-F238E27FC236}">
                <a16:creationId xmlns:a16="http://schemas.microsoft.com/office/drawing/2014/main" id="{306499C3-B7E3-45F9-9A2A-3BDB6D67E13D}"/>
              </a:ext>
            </a:extLst>
          </p:cNvPr>
          <p:cNvSpPr>
            <a:spLocks noGrp="1"/>
          </p:cNvSpPr>
          <p:nvPr>
            <p:ph type="sldNum" sz="quarter" idx="11"/>
          </p:nvPr>
        </p:nvSpPr>
        <p:spPr/>
        <p:txBody>
          <a:body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5934898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32_Title and Content">
    <p:spTree>
      <p:nvGrpSpPr>
        <p:cNvPr id="1" name=""/>
        <p:cNvGrpSpPr/>
        <p:nvPr/>
      </p:nvGrpSpPr>
      <p:grpSpPr>
        <a:xfrm>
          <a:off x="0" y="0"/>
          <a:ext cx="0" cy="0"/>
          <a:chOff x="0" y="0"/>
          <a:chExt cx="0" cy="0"/>
        </a:xfrm>
      </p:grpSpPr>
      <p:sp>
        <p:nvSpPr>
          <p:cNvPr id="11" name="Rectangle 10"/>
          <p:cNvSpPr/>
          <p:nvPr userDrawn="1"/>
        </p:nvSpPr>
        <p:spPr>
          <a:xfrm flipH="1">
            <a:off x="0" y="1989138"/>
            <a:ext cx="9144000" cy="26701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Helvetica"/>
              <a:cs typeface="Helvetica"/>
            </a:endParaRPr>
          </a:p>
        </p:txBody>
      </p:sp>
      <p:sp>
        <p:nvSpPr>
          <p:cNvPr id="7" name="Title Placeholder 1"/>
          <p:cNvSpPr>
            <a:spLocks noGrp="1"/>
          </p:cNvSpPr>
          <p:nvPr>
            <p:ph type="title"/>
          </p:nvPr>
        </p:nvSpPr>
        <p:spPr>
          <a:xfrm>
            <a:off x="914400" y="540702"/>
            <a:ext cx="7772400" cy="1143000"/>
          </a:xfrm>
          <a:prstGeom prst="rect">
            <a:avLst/>
          </a:prstGeom>
        </p:spPr>
        <p:txBody>
          <a:bodyPr rtlCol="0">
            <a:normAutofit/>
          </a:bodyPr>
          <a:lstStyle/>
          <a:p>
            <a:r>
              <a:rPr lang="en-US" dirty="0"/>
              <a:t>Click to edit Master title style</a:t>
            </a:r>
            <a:endParaRPr lang="en-JM" dirty="0"/>
          </a:p>
        </p:txBody>
      </p:sp>
      <p:pic>
        <p:nvPicPr>
          <p:cNvPr id="16" name="Picture 15" descr="C:\Users\crobbins.MAHERMAHER\Dropbox\Government\WIOA\WIOA_Swoosh.png">
            <a:extLst>
              <a:ext uri="{FF2B5EF4-FFF2-40B4-BE49-F238E27FC236}">
                <a16:creationId xmlns:a16="http://schemas.microsoft.com/office/drawing/2014/main" id="{574F6EA5-4783-450B-91D5-2CCAB8A550D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grpSp>
        <p:nvGrpSpPr>
          <p:cNvPr id="17" name="Group 16">
            <a:extLst>
              <a:ext uri="{FF2B5EF4-FFF2-40B4-BE49-F238E27FC236}">
                <a16:creationId xmlns:a16="http://schemas.microsoft.com/office/drawing/2014/main" id="{95642B68-66C9-4182-B2FA-637A09EB287C}"/>
              </a:ext>
            </a:extLst>
          </p:cNvPr>
          <p:cNvGrpSpPr/>
          <p:nvPr userDrawn="1"/>
        </p:nvGrpSpPr>
        <p:grpSpPr>
          <a:xfrm>
            <a:off x="6477000" y="4953000"/>
            <a:ext cx="2514600" cy="1755140"/>
            <a:chOff x="249" y="0"/>
            <a:chExt cx="3269752" cy="2212340"/>
          </a:xfrm>
        </p:grpSpPr>
        <p:pic>
          <p:nvPicPr>
            <p:cNvPr id="18" name="Picture 17">
              <a:extLst>
                <a:ext uri="{FF2B5EF4-FFF2-40B4-BE49-F238E27FC236}">
                  <a16:creationId xmlns:a16="http://schemas.microsoft.com/office/drawing/2014/main" id="{32AC90F6-813F-4DE3-8EB7-6ADA24239796}"/>
                </a:ext>
              </a:extLst>
            </p:cNvPr>
            <p:cNvPicPr>
              <a:picLocks noChangeAspect="1"/>
            </p:cNvPicPr>
            <p:nvPr userDrawn="1"/>
          </p:nvPicPr>
          <p:blipFill>
            <a:blip r:embed="rId3"/>
            <a:stretch>
              <a:fillRect/>
            </a:stretch>
          </p:blipFill>
          <p:spPr>
            <a:xfrm>
              <a:off x="249" y="0"/>
              <a:ext cx="3269752" cy="2212340"/>
            </a:xfrm>
            <a:prstGeom prst="rect">
              <a:avLst/>
            </a:prstGeom>
          </p:spPr>
        </p:pic>
        <p:sp>
          <p:nvSpPr>
            <p:cNvPr id="19" name="Rectangle: Rounded Corners 18">
              <a:extLst>
                <a:ext uri="{FF2B5EF4-FFF2-40B4-BE49-F238E27FC236}">
                  <a16:creationId xmlns:a16="http://schemas.microsoft.com/office/drawing/2014/main" id="{B8DBA5D5-3E55-4E98-8F0D-918D355F4C2C}"/>
                </a:ext>
              </a:extLst>
            </p:cNvPr>
            <p:cNvSpPr/>
            <p:nvPr userDrawn="1"/>
          </p:nvSpPr>
          <p:spPr>
            <a:xfrm>
              <a:off x="167896" y="1666872"/>
              <a:ext cx="2903938" cy="231169"/>
            </a:xfrm>
            <a:prstGeom prst="roundRect">
              <a:avLst>
                <a:gd name="adj" fmla="val 50000"/>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182880" tIns="9144" rIns="182880" bIns="0" numCol="1" spcCol="0" rtlCol="0" fromWordArt="0" anchor="t" anchorCtr="0" forceAA="0" upright="1" compatLnSpc="1">
              <a:prstTxWarp prst="textNoShape">
                <a:avLst/>
              </a:prstTxWarp>
              <a:noAutofit/>
            </a:bodyPr>
            <a:lstStyle/>
            <a:p>
              <a:pPr marL="0" marR="0" algn="ctr">
                <a:lnSpc>
                  <a:spcPct val="75000"/>
                </a:lnSpc>
                <a:spcBef>
                  <a:spcPts val="0"/>
                </a:spcBef>
                <a:spcAft>
                  <a:spcPts val="0"/>
                </a:spcAft>
              </a:pPr>
              <a:r>
                <a:rPr lang="en-US" sz="1100" kern="1200" spc="40" dirty="0">
                  <a:solidFill>
                    <a:srgbClr val="FFFFFF"/>
                  </a:solidFill>
                  <a:effectLst/>
                  <a:latin typeface="Segoe UI Semilight" panose="020B0402040204020203" pitchFamily="34" charset="0"/>
                  <a:ea typeface="Segoe UI Historic" panose="020B0502040204020203" pitchFamily="34" charset="0"/>
                </a:rPr>
                <a:t>Integrating Business Services</a:t>
              </a:r>
              <a:endParaRPr lang="en-US" sz="1100" dirty="0">
                <a:effectLst/>
                <a:latin typeface="Times New Roman" panose="02020603050405020304" pitchFamily="18" charset="0"/>
                <a:ea typeface="Times New Roman" panose="02020603050405020304" pitchFamily="18" charset="0"/>
              </a:endParaRPr>
            </a:p>
          </p:txBody>
        </p:sp>
      </p:grpSp>
      <p:sp>
        <p:nvSpPr>
          <p:cNvPr id="2" name="Slide Number Placeholder 1">
            <a:extLst>
              <a:ext uri="{FF2B5EF4-FFF2-40B4-BE49-F238E27FC236}">
                <a16:creationId xmlns:a16="http://schemas.microsoft.com/office/drawing/2014/main" id="{A6307200-1869-49B7-B186-A7D20385626E}"/>
              </a:ext>
            </a:extLst>
          </p:cNvPr>
          <p:cNvSpPr>
            <a:spLocks noGrp="1"/>
          </p:cNvSpPr>
          <p:nvPr>
            <p:ph type="sldNum" sz="quarter" idx="10"/>
          </p:nvPr>
        </p:nvSpPr>
        <p:spPr>
          <a:xfrm>
            <a:off x="304800" y="6356350"/>
            <a:ext cx="2057400" cy="365125"/>
          </a:xfrm>
        </p:spPr>
        <p:txBody>
          <a:bodyPr/>
          <a:lstStyle>
            <a:lvl1pPr algn="l">
              <a:defRPr/>
            </a:lvl1pPr>
          </a:lstStyle>
          <a:p>
            <a:fld id="{74B0E23E-CFC5-44A2-A8E1-2C7FFC7FA46F}" type="slidenum">
              <a:rPr lang="en-US" smtClean="0"/>
              <a:pPr/>
              <a:t>‹#›</a:t>
            </a:fld>
            <a:endParaRPr lang="en-US" dirty="0"/>
          </a:p>
        </p:txBody>
      </p:sp>
    </p:spTree>
    <p:extLst>
      <p:ext uri="{BB962C8B-B14F-4D97-AF65-F5344CB8AC3E}">
        <p14:creationId xmlns:p14="http://schemas.microsoft.com/office/powerpoint/2010/main" val="3894519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4.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5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66800" y="533400"/>
            <a:ext cx="7848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JM" altLang="en-US" dirty="0"/>
          </a:p>
        </p:txBody>
      </p:sp>
      <p:sp>
        <p:nvSpPr>
          <p:cNvPr id="1027" name="Text Placeholder 2"/>
          <p:cNvSpPr>
            <a:spLocks noGrp="1"/>
          </p:cNvSpPr>
          <p:nvPr>
            <p:ph type="body" idx="1"/>
          </p:nvPr>
        </p:nvSpPr>
        <p:spPr bwMode="auto">
          <a:xfrm>
            <a:off x="457200" y="1600200"/>
            <a:ext cx="8229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JM" altLang="en-US" dirty="0"/>
          </a:p>
        </p:txBody>
      </p:sp>
      <p:pic>
        <p:nvPicPr>
          <p:cNvPr id="15" name="Picture 14" descr="C:\Users\crobbins.MAHERMAHER\Dropbox\Government\WIOA\WIOA_Swoosh.png">
            <a:extLst>
              <a:ext uri="{FF2B5EF4-FFF2-40B4-BE49-F238E27FC236}">
                <a16:creationId xmlns:a16="http://schemas.microsoft.com/office/drawing/2014/main" id="{E96529E3-55C3-45EC-932E-BFC9E7233184}"/>
              </a:ext>
            </a:extLst>
          </p:cNvPr>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sp>
        <p:nvSpPr>
          <p:cNvPr id="2" name="Slide Number Placeholder 1">
            <a:extLst>
              <a:ext uri="{FF2B5EF4-FFF2-40B4-BE49-F238E27FC236}">
                <a16:creationId xmlns:a16="http://schemas.microsoft.com/office/drawing/2014/main" id="{1A05ACF1-51FE-4275-BE1F-E9BBFED82A9E}"/>
              </a:ext>
            </a:extLst>
          </p:cNvPr>
          <p:cNvSpPr>
            <a:spLocks noGrp="1"/>
          </p:cNvSpPr>
          <p:nvPr>
            <p:ph type="sldNum" sz="quarter" idx="4"/>
          </p:nvPr>
        </p:nvSpPr>
        <p:spPr>
          <a:xfrm>
            <a:off x="6832600" y="6356350"/>
            <a:ext cx="2057400" cy="365125"/>
          </a:xfrm>
          <a:prstGeom prst="rect">
            <a:avLst/>
          </a:prstGeom>
        </p:spPr>
        <p:txBody>
          <a:bodyPr vert="horz" lIns="91440" tIns="45720" rIns="91440" bIns="45720" rtlCol="0" anchor="ctr"/>
          <a:lstStyle>
            <a:lvl1pPr algn="r">
              <a:defRPr sz="1200" b="1">
                <a:solidFill>
                  <a:schemeClr val="accent1"/>
                </a:solidFill>
                <a:latin typeface="+mj-lt"/>
              </a:defRPr>
            </a:lvl1pPr>
          </a:lstStyle>
          <a:p>
            <a:fld id="{74B0E23E-CFC5-44A2-A8E1-2C7FFC7FA4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89" r:id="rId3"/>
    <p:sldLayoutId id="2147483968" r:id="rId4"/>
    <p:sldLayoutId id="2147483988" r:id="rId5"/>
    <p:sldLayoutId id="2147483991" r:id="rId6"/>
    <p:sldLayoutId id="2147483978" r:id="rId7"/>
    <p:sldLayoutId id="2147483967" r:id="rId8"/>
    <p:sldLayoutId id="2147483969" r:id="rId9"/>
    <p:sldLayoutId id="2147483979" r:id="rId10"/>
    <p:sldLayoutId id="2147483987" r:id="rId11"/>
    <p:sldLayoutId id="2147483990" r:id="rId12"/>
    <p:sldLayoutId id="2147483980" r:id="rId13"/>
    <p:sldLayoutId id="2147483981" r:id="rId14"/>
    <p:sldLayoutId id="2147483982" r:id="rId15"/>
    <p:sldLayoutId id="2147483984" r:id="rId16"/>
    <p:sldLayoutId id="2147483985" r:id="rId17"/>
    <p:sldLayoutId id="2147483983" r:id="rId18"/>
    <p:sldLayoutId id="2147483986" r:id="rId19"/>
  </p:sldLayoutIdLst>
  <p:transition/>
  <p:hf hdr="0" ftr="0" dt="0"/>
  <p:txStyles>
    <p:titleStyle>
      <a:lvl1pPr algn="l" rtl="0" eaLnBrk="0" fontAlgn="base" hangingPunct="0">
        <a:lnSpc>
          <a:spcPct val="90000"/>
        </a:lnSpc>
        <a:spcBef>
          <a:spcPct val="0"/>
        </a:spcBef>
        <a:spcAft>
          <a:spcPct val="0"/>
        </a:spcAft>
        <a:defRPr sz="3600" b="1" kern="1200">
          <a:solidFill>
            <a:schemeClr val="tx1">
              <a:lumMod val="85000"/>
              <a:lumOff val="15000"/>
            </a:schemeClr>
          </a:solidFill>
          <a:latin typeface="Helvetica"/>
          <a:ea typeface="Open Sans Extrabold" pitchFamily="34" charset="0"/>
          <a:cs typeface="Helvetica"/>
        </a:defRPr>
      </a:lvl1pPr>
      <a:lvl2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2pPr>
      <a:lvl3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3pPr>
      <a:lvl4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4pPr>
      <a:lvl5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5pPr>
      <a:lvl6pPr marL="457200" algn="l" rtl="0" fontAlgn="base">
        <a:spcBef>
          <a:spcPct val="0"/>
        </a:spcBef>
        <a:spcAft>
          <a:spcPct val="0"/>
        </a:spcAft>
        <a:defRPr sz="4400">
          <a:solidFill>
            <a:srgbClr val="232641"/>
          </a:solidFill>
          <a:latin typeface="Signika" charset="0"/>
          <a:ea typeface="Open Sans Extrabold" charset="0"/>
          <a:cs typeface="Signika" charset="0"/>
        </a:defRPr>
      </a:lvl6pPr>
      <a:lvl7pPr marL="914400" algn="l" rtl="0" fontAlgn="base">
        <a:spcBef>
          <a:spcPct val="0"/>
        </a:spcBef>
        <a:spcAft>
          <a:spcPct val="0"/>
        </a:spcAft>
        <a:defRPr sz="4400">
          <a:solidFill>
            <a:srgbClr val="232641"/>
          </a:solidFill>
          <a:latin typeface="Signika" charset="0"/>
          <a:ea typeface="Open Sans Extrabold" charset="0"/>
          <a:cs typeface="Signika" charset="0"/>
        </a:defRPr>
      </a:lvl7pPr>
      <a:lvl8pPr marL="1371600" algn="l" rtl="0" fontAlgn="base">
        <a:spcBef>
          <a:spcPct val="0"/>
        </a:spcBef>
        <a:spcAft>
          <a:spcPct val="0"/>
        </a:spcAft>
        <a:defRPr sz="4400">
          <a:solidFill>
            <a:srgbClr val="232641"/>
          </a:solidFill>
          <a:latin typeface="Signika" charset="0"/>
          <a:ea typeface="Open Sans Extrabold" charset="0"/>
          <a:cs typeface="Signika" charset="0"/>
        </a:defRPr>
      </a:lvl8pPr>
      <a:lvl9pPr marL="1828800" algn="l" rtl="0" fontAlgn="base">
        <a:spcBef>
          <a:spcPct val="0"/>
        </a:spcBef>
        <a:spcAft>
          <a:spcPct val="0"/>
        </a:spcAft>
        <a:defRPr sz="4400">
          <a:solidFill>
            <a:srgbClr val="232641"/>
          </a:solidFill>
          <a:latin typeface="Signika" charset="0"/>
          <a:ea typeface="Open Sans Extrabold" charset="0"/>
          <a:cs typeface="Signika" charset="0"/>
        </a:defRPr>
      </a:lvl9pPr>
    </p:titleStyle>
    <p:bodyStyle>
      <a:lvl1pPr marL="342900" indent="-342900" algn="l" rtl="0" eaLnBrk="0" fontAlgn="base" hangingPunct="0">
        <a:lnSpc>
          <a:spcPct val="95000"/>
        </a:lnSpc>
        <a:spcBef>
          <a:spcPts val="1800"/>
        </a:spcBef>
        <a:spcAft>
          <a:spcPct val="0"/>
        </a:spcAft>
        <a:buClr>
          <a:srgbClr val="B71234"/>
        </a:buClr>
        <a:buFont typeface="Arial" charset="0"/>
        <a:buChar char="•"/>
        <a:defRPr sz="2800" kern="1200">
          <a:solidFill>
            <a:schemeClr val="tx1">
              <a:lumMod val="75000"/>
              <a:lumOff val="25000"/>
            </a:schemeClr>
          </a:solidFill>
          <a:latin typeface="Helvetica"/>
          <a:ea typeface="ＭＳ Ｐゴシック" charset="0"/>
          <a:cs typeface="Helvetica"/>
        </a:defRPr>
      </a:lvl1pPr>
      <a:lvl2pPr marL="742950" indent="-285750" algn="l" rtl="0" eaLnBrk="0" fontAlgn="base" hangingPunct="0">
        <a:lnSpc>
          <a:spcPct val="95000"/>
        </a:lnSpc>
        <a:spcBef>
          <a:spcPts val="800"/>
        </a:spcBef>
        <a:spcAft>
          <a:spcPct val="0"/>
        </a:spcAft>
        <a:buClr>
          <a:srgbClr val="B71234"/>
        </a:buClr>
        <a:buFont typeface="Arial" charset="0"/>
        <a:buChar char="–"/>
        <a:defRPr sz="2400" kern="1200">
          <a:solidFill>
            <a:srgbClr val="595959"/>
          </a:solidFill>
          <a:latin typeface="Helvetica"/>
          <a:ea typeface="ＭＳ Ｐゴシック" charset="0"/>
          <a:cs typeface="Helvetica"/>
        </a:defRPr>
      </a:lvl2pPr>
      <a:lvl3pPr marL="1143000" indent="-228600" algn="l" rtl="0" eaLnBrk="0" fontAlgn="base" hangingPunct="0">
        <a:lnSpc>
          <a:spcPct val="95000"/>
        </a:lnSpc>
        <a:spcBef>
          <a:spcPts val="800"/>
        </a:spcBef>
        <a:spcAft>
          <a:spcPct val="0"/>
        </a:spcAft>
        <a:buClr>
          <a:srgbClr val="B71234"/>
        </a:buClr>
        <a:buFont typeface="Arial" charset="0"/>
        <a:buChar char="•"/>
        <a:defRPr sz="2000" kern="1200">
          <a:solidFill>
            <a:srgbClr val="595959"/>
          </a:solidFill>
          <a:latin typeface="Helvetica"/>
          <a:ea typeface="ＭＳ Ｐゴシック" charset="0"/>
          <a:cs typeface="Helvetica"/>
        </a:defRPr>
      </a:lvl3pPr>
      <a:lvl4pPr marL="1600200" indent="-228600" algn="l" rtl="0" eaLnBrk="0" fontAlgn="base" hangingPunct="0">
        <a:lnSpc>
          <a:spcPct val="95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4pPr>
      <a:lvl5pPr marL="2057400" indent="-228600" algn="l" rtl="0" eaLnBrk="0" fontAlgn="base" hangingPunct="0">
        <a:lnSpc>
          <a:spcPct val="95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ight Triangle 3"/>
          <p:cNvSpPr/>
          <p:nvPr userDrawn="1"/>
        </p:nvSpPr>
        <p:spPr bwMode="auto">
          <a:xfrm>
            <a:off x="7" y="6299208"/>
            <a:ext cx="419095" cy="558792"/>
          </a:xfrm>
          <a:prstGeom prst="rtTriangle">
            <a:avLst/>
          </a:prstGeom>
          <a:solidFill>
            <a:schemeClr val="bg1">
              <a:lumMod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solidFill>
                <a:schemeClr val="accent1"/>
              </a:solidFill>
            </a:endParaRPr>
          </a:p>
        </p:txBody>
      </p:sp>
      <p:sp>
        <p:nvSpPr>
          <p:cNvPr id="5" name="TextBox 4"/>
          <p:cNvSpPr txBox="1"/>
          <p:nvPr userDrawn="1"/>
        </p:nvSpPr>
        <p:spPr bwMode="gray">
          <a:xfrm>
            <a:off x="0" y="6661401"/>
            <a:ext cx="304800" cy="153888"/>
          </a:xfrm>
          <a:prstGeom prst="rect">
            <a:avLst/>
          </a:prstGeom>
        </p:spPr>
        <p:txBody>
          <a:bodyPr vert="horz" wrap="square" lIns="0" tIns="0" rIns="0" bIns="0" rtlCol="0" anchor="ctr">
            <a:spAutoFit/>
          </a:bodyPr>
          <a:lstStyle/>
          <a:p>
            <a:pPr marL="0" algn="ctr" defTabSz="914377" rtl="0" eaLnBrk="1" latinLnBrk="0" hangingPunct="1"/>
            <a:fld id="{6C5AF65D-6854-49AF-ABC5-48B5BA0EA842}" type="slidenum">
              <a:rPr lang="en-US" sz="1000" b="0" i="0" kern="1200" smtClean="0">
                <a:solidFill>
                  <a:schemeClr val="bg1"/>
                </a:solidFill>
                <a:latin typeface="HP Simplified"/>
                <a:ea typeface="+mn-ea"/>
                <a:cs typeface="HP Simplified"/>
              </a:rPr>
              <a:pPr marL="0" algn="ctr" defTabSz="914377" rtl="0" eaLnBrk="1" latinLnBrk="0" hangingPunct="1"/>
              <a:t>‹#›</a:t>
            </a:fld>
            <a:endParaRPr lang="en-US" sz="1000" b="0" i="0" kern="1200" dirty="0">
              <a:solidFill>
                <a:schemeClr val="bg1"/>
              </a:solidFill>
              <a:latin typeface="HP Simplified"/>
              <a:ea typeface="+mn-ea"/>
              <a:cs typeface="HP Simplified"/>
            </a:endParaRPr>
          </a:p>
        </p:txBody>
      </p:sp>
      <p:pic>
        <p:nvPicPr>
          <p:cNvPr id="7" name="Picture 6">
            <a:extLst>
              <a:ext uri="{FF2B5EF4-FFF2-40B4-BE49-F238E27FC236}">
                <a16:creationId xmlns:a16="http://schemas.microsoft.com/office/drawing/2014/main" id="{D94C406E-3630-471F-9648-E17FB5635E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3200" y="154052"/>
            <a:ext cx="1494741" cy="558792"/>
          </a:xfrm>
          <a:prstGeom prst="rect">
            <a:avLst/>
          </a:prstGeom>
        </p:spPr>
      </p:pic>
    </p:spTree>
    <p:extLst>
      <p:ext uri="{BB962C8B-B14F-4D97-AF65-F5344CB8AC3E}">
        <p14:creationId xmlns:p14="http://schemas.microsoft.com/office/powerpoint/2010/main" val="301143264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 id="2147484032" r:id="rId28"/>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825C50-FCE0-40C6-87EB-73F5C6D84452}" type="datetimeFigureOut">
              <a:rPr lang="en-US" smtClean="0"/>
              <a:t>6/12/2018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60EDF7-EA35-469A-AB1E-DF8C4FABB308}" type="slidenum">
              <a:rPr lang="en-US" smtClean="0"/>
              <a:t>‹#›</a:t>
            </a:fld>
            <a:endParaRPr lang="en-US" dirty="0"/>
          </a:p>
        </p:txBody>
      </p:sp>
    </p:spTree>
    <p:extLst>
      <p:ext uri="{BB962C8B-B14F-4D97-AF65-F5344CB8AC3E}">
        <p14:creationId xmlns:p14="http://schemas.microsoft.com/office/powerpoint/2010/main" val="288907082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66800" y="533400"/>
            <a:ext cx="7848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JM" altLang="en-US" dirty="0"/>
          </a:p>
        </p:txBody>
      </p:sp>
      <p:sp>
        <p:nvSpPr>
          <p:cNvPr id="1027" name="Text Placeholder 2"/>
          <p:cNvSpPr>
            <a:spLocks noGrp="1"/>
          </p:cNvSpPr>
          <p:nvPr>
            <p:ph type="body" idx="1"/>
          </p:nvPr>
        </p:nvSpPr>
        <p:spPr bwMode="auto">
          <a:xfrm>
            <a:off x="457200" y="1600200"/>
            <a:ext cx="8229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JM" altLang="en-US" dirty="0"/>
          </a:p>
        </p:txBody>
      </p:sp>
      <p:pic>
        <p:nvPicPr>
          <p:cNvPr id="15" name="Picture 14" descr="C:\Users\crobbins.MAHERMAHER\Dropbox\Government\WIOA\WIOA_Swoosh.png">
            <a:extLst>
              <a:ext uri="{FF2B5EF4-FFF2-40B4-BE49-F238E27FC236}">
                <a16:creationId xmlns:a16="http://schemas.microsoft.com/office/drawing/2014/main" id="{E96529E3-55C3-45EC-932E-BFC9E7233184}"/>
              </a:ext>
            </a:extLst>
          </p:cNvPr>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rot="10800000">
            <a:off x="0" y="0"/>
            <a:ext cx="4810125" cy="1081405"/>
          </a:xfrm>
          <a:prstGeom prst="rect">
            <a:avLst/>
          </a:prstGeom>
          <a:noFill/>
          <a:ln>
            <a:noFill/>
          </a:ln>
        </p:spPr>
      </p:pic>
      <p:sp>
        <p:nvSpPr>
          <p:cNvPr id="2" name="Slide Number Placeholder 1">
            <a:extLst>
              <a:ext uri="{FF2B5EF4-FFF2-40B4-BE49-F238E27FC236}">
                <a16:creationId xmlns:a16="http://schemas.microsoft.com/office/drawing/2014/main" id="{1A05ACF1-51FE-4275-BE1F-E9BBFED82A9E}"/>
              </a:ext>
            </a:extLst>
          </p:cNvPr>
          <p:cNvSpPr>
            <a:spLocks noGrp="1"/>
          </p:cNvSpPr>
          <p:nvPr>
            <p:ph type="sldNum" sz="quarter" idx="4"/>
          </p:nvPr>
        </p:nvSpPr>
        <p:spPr>
          <a:xfrm>
            <a:off x="6832600" y="6356351"/>
            <a:ext cx="2057400" cy="365125"/>
          </a:xfrm>
          <a:prstGeom prst="rect">
            <a:avLst/>
          </a:prstGeom>
        </p:spPr>
        <p:txBody>
          <a:bodyPr vert="horz" lIns="91440" tIns="45720" rIns="91440" bIns="45720" rtlCol="0" anchor="ctr"/>
          <a:lstStyle>
            <a:lvl1pPr algn="r">
              <a:defRPr sz="1200" b="1">
                <a:solidFill>
                  <a:schemeClr val="accent1"/>
                </a:solidFill>
                <a:latin typeface="+mj-lt"/>
              </a:defRPr>
            </a:lvl1pPr>
          </a:lstStyle>
          <a:p>
            <a:fld id="{74B0E23E-CFC5-44A2-A8E1-2C7FFC7FA46F}" type="slidenum">
              <a:rPr lang="en-US" smtClean="0"/>
              <a:pPr/>
              <a:t>‹#›</a:t>
            </a:fld>
            <a:endParaRPr lang="en-US"/>
          </a:p>
        </p:txBody>
      </p:sp>
    </p:spTree>
    <p:extLst>
      <p:ext uri="{BB962C8B-B14F-4D97-AF65-F5344CB8AC3E}">
        <p14:creationId xmlns:p14="http://schemas.microsoft.com/office/powerpoint/2010/main" val="74774158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Lst>
  <p:transition/>
  <p:hf hdr="0" ftr="0" dt="0"/>
  <p:txStyles>
    <p:titleStyle>
      <a:lvl1pPr algn="l" rtl="0" eaLnBrk="0" fontAlgn="base" hangingPunct="0">
        <a:lnSpc>
          <a:spcPct val="90000"/>
        </a:lnSpc>
        <a:spcBef>
          <a:spcPct val="0"/>
        </a:spcBef>
        <a:spcAft>
          <a:spcPct val="0"/>
        </a:spcAft>
        <a:defRPr sz="3600" b="1" i="0" u="none" kern="1200">
          <a:solidFill>
            <a:schemeClr val="tx1">
              <a:lumMod val="85000"/>
              <a:lumOff val="15000"/>
            </a:schemeClr>
          </a:solidFill>
          <a:latin typeface="Helvetica"/>
          <a:ea typeface="Open Sans Extrabold" pitchFamily="34" charset="0"/>
          <a:cs typeface="Helvetica"/>
        </a:defRPr>
      </a:lvl1pPr>
      <a:lvl2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2pPr>
      <a:lvl3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3pPr>
      <a:lvl4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4pPr>
      <a:lvl5pPr algn="l" rtl="0" eaLnBrk="0" fontAlgn="base" hangingPunct="0">
        <a:spcBef>
          <a:spcPct val="0"/>
        </a:spcBef>
        <a:spcAft>
          <a:spcPct val="0"/>
        </a:spcAft>
        <a:defRPr sz="4000">
          <a:solidFill>
            <a:srgbClr val="595959"/>
          </a:solidFill>
          <a:latin typeface="Helvetica" charset="0"/>
          <a:ea typeface="Open Sans Extrabold" charset="0"/>
          <a:cs typeface="Helvetica" charset="0"/>
        </a:defRPr>
      </a:lvl5pPr>
      <a:lvl6pPr marL="457189" algn="l" rtl="0" fontAlgn="base">
        <a:spcBef>
          <a:spcPct val="0"/>
        </a:spcBef>
        <a:spcAft>
          <a:spcPct val="0"/>
        </a:spcAft>
        <a:defRPr sz="4400">
          <a:solidFill>
            <a:srgbClr val="232641"/>
          </a:solidFill>
          <a:latin typeface="Signika" charset="0"/>
          <a:ea typeface="Open Sans Extrabold" charset="0"/>
          <a:cs typeface="Signika" charset="0"/>
        </a:defRPr>
      </a:lvl6pPr>
      <a:lvl7pPr marL="914377" algn="l" rtl="0" fontAlgn="base">
        <a:spcBef>
          <a:spcPct val="0"/>
        </a:spcBef>
        <a:spcAft>
          <a:spcPct val="0"/>
        </a:spcAft>
        <a:defRPr sz="4400">
          <a:solidFill>
            <a:srgbClr val="232641"/>
          </a:solidFill>
          <a:latin typeface="Signika" charset="0"/>
          <a:ea typeface="Open Sans Extrabold" charset="0"/>
          <a:cs typeface="Signika" charset="0"/>
        </a:defRPr>
      </a:lvl7pPr>
      <a:lvl8pPr marL="1371566" algn="l" rtl="0" fontAlgn="base">
        <a:spcBef>
          <a:spcPct val="0"/>
        </a:spcBef>
        <a:spcAft>
          <a:spcPct val="0"/>
        </a:spcAft>
        <a:defRPr sz="4400">
          <a:solidFill>
            <a:srgbClr val="232641"/>
          </a:solidFill>
          <a:latin typeface="Signika" charset="0"/>
          <a:ea typeface="Open Sans Extrabold" charset="0"/>
          <a:cs typeface="Signika" charset="0"/>
        </a:defRPr>
      </a:lvl8pPr>
      <a:lvl9pPr marL="1828754" algn="l" rtl="0" fontAlgn="base">
        <a:spcBef>
          <a:spcPct val="0"/>
        </a:spcBef>
        <a:spcAft>
          <a:spcPct val="0"/>
        </a:spcAft>
        <a:defRPr sz="4400">
          <a:solidFill>
            <a:srgbClr val="232641"/>
          </a:solidFill>
          <a:latin typeface="Signika" charset="0"/>
          <a:ea typeface="Open Sans Extrabold" charset="0"/>
          <a:cs typeface="Signika" charset="0"/>
        </a:defRPr>
      </a:lvl9pPr>
    </p:titleStyle>
    <p:bodyStyle>
      <a:lvl1pPr marL="342891" indent="-342891" algn="l" rtl="0" eaLnBrk="0" fontAlgn="base" hangingPunct="0">
        <a:lnSpc>
          <a:spcPct val="95000"/>
        </a:lnSpc>
        <a:spcBef>
          <a:spcPts val="1800"/>
        </a:spcBef>
        <a:spcAft>
          <a:spcPct val="0"/>
        </a:spcAft>
        <a:buClr>
          <a:srgbClr val="B71234"/>
        </a:buClr>
        <a:buFont typeface="Arial" charset="0"/>
        <a:buChar char="•"/>
        <a:defRPr sz="2800" kern="1200">
          <a:solidFill>
            <a:schemeClr val="tx1">
              <a:lumMod val="75000"/>
              <a:lumOff val="25000"/>
            </a:schemeClr>
          </a:solidFill>
          <a:latin typeface="Helvetica"/>
          <a:ea typeface="ＭＳ Ｐゴシック" charset="0"/>
          <a:cs typeface="Helvetica"/>
        </a:defRPr>
      </a:lvl1pPr>
      <a:lvl2pPr marL="742932" indent="-285744" algn="l" rtl="0" eaLnBrk="0" fontAlgn="base" hangingPunct="0">
        <a:lnSpc>
          <a:spcPct val="95000"/>
        </a:lnSpc>
        <a:spcBef>
          <a:spcPts val="800"/>
        </a:spcBef>
        <a:spcAft>
          <a:spcPct val="0"/>
        </a:spcAft>
        <a:buClr>
          <a:srgbClr val="B71234"/>
        </a:buClr>
        <a:buFont typeface="Arial" charset="0"/>
        <a:buChar char="–"/>
        <a:defRPr sz="2400" b="0" i="0" u="none" kern="1200">
          <a:solidFill>
            <a:srgbClr val="595959"/>
          </a:solidFill>
          <a:latin typeface="Helvetica"/>
          <a:ea typeface="ＭＳ Ｐゴシック" charset="0"/>
          <a:cs typeface="Helvetica"/>
        </a:defRPr>
      </a:lvl2pPr>
      <a:lvl3pPr marL="1142971" indent="-228594" algn="l" rtl="0" eaLnBrk="0" fontAlgn="base" hangingPunct="0">
        <a:lnSpc>
          <a:spcPct val="95000"/>
        </a:lnSpc>
        <a:spcBef>
          <a:spcPts val="800"/>
        </a:spcBef>
        <a:spcAft>
          <a:spcPct val="0"/>
        </a:spcAft>
        <a:buClr>
          <a:srgbClr val="B71234"/>
        </a:buClr>
        <a:buFont typeface="Arial" charset="0"/>
        <a:buChar char="•"/>
        <a:defRPr sz="2000" kern="1200">
          <a:solidFill>
            <a:srgbClr val="595959"/>
          </a:solidFill>
          <a:latin typeface="Helvetica"/>
          <a:ea typeface="ＭＳ Ｐゴシック" charset="0"/>
          <a:cs typeface="Helvetica"/>
        </a:defRPr>
      </a:lvl3pPr>
      <a:lvl4pPr marL="1600160" indent="-228594" algn="l" rtl="0" eaLnBrk="0" fontAlgn="base" hangingPunct="0">
        <a:lnSpc>
          <a:spcPct val="95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4pPr>
      <a:lvl5pPr marL="2057349" indent="-228594" algn="l" rtl="0" eaLnBrk="0" fontAlgn="base" hangingPunct="0">
        <a:lnSpc>
          <a:spcPct val="95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6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7.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6.jp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8.jpg"/><Relationship Id="rId7" Type="http://schemas.openxmlformats.org/officeDocument/2006/relationships/image" Target="../media/image82.jpeg"/><Relationship Id="rId2" Type="http://schemas.openxmlformats.org/officeDocument/2006/relationships/image" Target="../media/image77.tiff"/><Relationship Id="rId1" Type="http://schemas.openxmlformats.org/officeDocument/2006/relationships/slideLayout" Target="../slideLayouts/slideLayout54.xml"/><Relationship Id="rId6" Type="http://schemas.openxmlformats.org/officeDocument/2006/relationships/image" Target="../media/image81.jpeg"/><Relationship Id="rId5" Type="http://schemas.openxmlformats.org/officeDocument/2006/relationships/image" Target="../media/image80.jpg"/><Relationship Id="rId4" Type="http://schemas.openxmlformats.org/officeDocument/2006/relationships/image" Target="../media/image79.jpg"/></Relationships>
</file>

<file path=ppt/slides/_rels/slide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7.tiff"/><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7.tiff"/><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7.tiff"/><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77.tiff"/><Relationship Id="rId1" Type="http://schemas.openxmlformats.org/officeDocument/2006/relationships/slideLayout" Target="../slideLayouts/slideLayout54.xml"/><Relationship Id="rId5" Type="http://schemas.openxmlformats.org/officeDocument/2006/relationships/image" Target="../media/image60.png"/><Relationship Id="rId4" Type="http://schemas.openxmlformats.org/officeDocument/2006/relationships/image" Target="../media/image87.JPG"/></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77.tiff"/><Relationship Id="rId1" Type="http://schemas.openxmlformats.org/officeDocument/2006/relationships/slideLayout" Target="../slideLayouts/slideLayout54.xml"/><Relationship Id="rId5" Type="http://schemas.openxmlformats.org/officeDocument/2006/relationships/image" Target="../media/image60.png"/><Relationship Id="rId4" Type="http://schemas.openxmlformats.org/officeDocument/2006/relationships/image" Target="../media/image89.JP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77.tiff"/><Relationship Id="rId1" Type="http://schemas.openxmlformats.org/officeDocument/2006/relationships/slideLayout" Target="../slideLayouts/slideLayout54.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businessengagement.workforcegps.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99.JP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mailto:name@email.com"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hyperlink" Target="mailto:Ryan.Jeff@Maherne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905000"/>
            <a:ext cx="8229600" cy="1470025"/>
          </a:xfrm>
        </p:spPr>
        <p:txBody>
          <a:bodyPr/>
          <a:lstStyle/>
          <a:p>
            <a:r>
              <a:rPr lang="en-US" sz="4400" dirty="0">
                <a:solidFill>
                  <a:schemeClr val="accent1"/>
                </a:solidFill>
              </a:rPr>
              <a:t>Integrated Business Services: </a:t>
            </a:r>
            <a:r>
              <a:rPr lang="en-US" dirty="0">
                <a:solidFill>
                  <a:schemeClr val="accent2"/>
                </a:solidFill>
              </a:rPr>
              <a:t> A Road to Success</a:t>
            </a:r>
          </a:p>
        </p:txBody>
      </p:sp>
      <p:sp>
        <p:nvSpPr>
          <p:cNvPr id="5" name="Subtitle 4"/>
          <p:cNvSpPr>
            <a:spLocks noGrp="1"/>
          </p:cNvSpPr>
          <p:nvPr>
            <p:ph type="subTitle" idx="1"/>
          </p:nvPr>
        </p:nvSpPr>
        <p:spPr>
          <a:xfrm>
            <a:off x="533400" y="3869727"/>
            <a:ext cx="6591300" cy="990600"/>
          </a:xfrm>
        </p:spPr>
        <p:txBody>
          <a:bodyPr/>
          <a:lstStyle/>
          <a:p>
            <a:endParaRPr lang="en-US" dirty="0"/>
          </a:p>
          <a:p>
            <a:pPr>
              <a:spcBef>
                <a:spcPts val="1200"/>
              </a:spcBef>
            </a:pPr>
            <a:r>
              <a:rPr lang="en-US" dirty="0"/>
              <a:t>June 12, 2018</a:t>
            </a:r>
          </a:p>
        </p:txBody>
      </p:sp>
      <p:grpSp>
        <p:nvGrpSpPr>
          <p:cNvPr id="9" name="Group 8">
            <a:extLst>
              <a:ext uri="{FF2B5EF4-FFF2-40B4-BE49-F238E27FC236}">
                <a16:creationId xmlns:a16="http://schemas.microsoft.com/office/drawing/2014/main" id="{E0C5D0D2-404B-4050-8815-2A3F8BB98973}"/>
              </a:ext>
            </a:extLst>
          </p:cNvPr>
          <p:cNvGrpSpPr/>
          <p:nvPr/>
        </p:nvGrpSpPr>
        <p:grpSpPr>
          <a:xfrm>
            <a:off x="6324600" y="5029200"/>
            <a:ext cx="2514600" cy="1540510"/>
            <a:chOff x="0" y="0"/>
            <a:chExt cx="3269752" cy="1942387"/>
          </a:xfrm>
        </p:grpSpPr>
        <p:pic>
          <p:nvPicPr>
            <p:cNvPr id="10" name="Picture 9">
              <a:extLst>
                <a:ext uri="{FF2B5EF4-FFF2-40B4-BE49-F238E27FC236}">
                  <a16:creationId xmlns:a16="http://schemas.microsoft.com/office/drawing/2014/main" id="{EE24F49D-8AFF-47A1-AD0A-FDCA534D11DD}"/>
                </a:ext>
              </a:extLst>
            </p:cNvPr>
            <p:cNvPicPr>
              <a:picLocks noChangeAspect="1"/>
            </p:cNvPicPr>
            <p:nvPr/>
          </p:nvPicPr>
          <p:blipFill rotWithShape="1">
            <a:blip r:embed="rId3"/>
            <a:srcRect b="12202"/>
            <a:stretch/>
          </p:blipFill>
          <p:spPr>
            <a:xfrm>
              <a:off x="0" y="0"/>
              <a:ext cx="3269752" cy="1942387"/>
            </a:xfrm>
            <a:prstGeom prst="rect">
              <a:avLst/>
            </a:prstGeom>
          </p:spPr>
        </p:pic>
        <p:sp>
          <p:nvSpPr>
            <p:cNvPr id="11" name="Rectangle: Rounded Corners 10">
              <a:extLst>
                <a:ext uri="{FF2B5EF4-FFF2-40B4-BE49-F238E27FC236}">
                  <a16:creationId xmlns:a16="http://schemas.microsoft.com/office/drawing/2014/main" id="{758E39F2-F975-47F0-8895-312924D85704}"/>
                </a:ext>
              </a:extLst>
            </p:cNvPr>
            <p:cNvSpPr/>
            <p:nvPr/>
          </p:nvSpPr>
          <p:spPr>
            <a:xfrm>
              <a:off x="167647" y="1666872"/>
              <a:ext cx="2904468" cy="275515"/>
            </a:xfrm>
            <a:prstGeom prst="roundRect">
              <a:avLst>
                <a:gd name="adj" fmla="val 50000"/>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 rIns="182880" bIns="0" numCol="1" spcCol="0" rtlCol="0" fromWordArt="0" anchor="t" anchorCtr="0" forceAA="0" upright="1" compatLnSpc="1">
              <a:prstTxWarp prst="textNoShape">
                <a:avLst/>
              </a:prstTxWarp>
              <a:spAutoFit/>
            </a:bodyPr>
            <a:lstStyle/>
            <a:p>
              <a:pPr marL="0" marR="0" algn="ctr" eaLnBrk="0" fontAlgn="base" hangingPunct="0">
                <a:lnSpc>
                  <a:spcPct val="75000"/>
                </a:lnSpc>
                <a:spcBef>
                  <a:spcPts val="0"/>
                </a:spcBef>
                <a:spcAft>
                  <a:spcPts val="0"/>
                </a:spcAft>
              </a:pPr>
              <a:r>
                <a:rPr lang="en-US" sz="1050" kern="1200" spc="40" dirty="0">
                  <a:solidFill>
                    <a:srgbClr val="FFFFFF"/>
                  </a:solidFill>
                  <a:effectLst/>
                  <a:latin typeface="Segoe UI Semilight" panose="020B0402040204020203" pitchFamily="34" charset="0"/>
                  <a:ea typeface="Segoe UI Historic" panose="020B0502040204020203" pitchFamily="34" charset="0"/>
                  <a:cs typeface="Times New Roman" panose="02020603050405020304" pitchFamily="18" charset="0"/>
                </a:rPr>
                <a:t>Integrating Business Services</a:t>
              </a:r>
              <a:endParaRPr lang="en-US" sz="1200" dirty="0">
                <a:effectLst/>
                <a:latin typeface="Times New Roman" panose="02020603050405020304" pitchFamily="18" charset="0"/>
                <a:ea typeface="Times New Roman" panose="02020603050405020304" pitchFamily="18" charset="0"/>
              </a:endParaRPr>
            </a:p>
          </p:txBody>
        </p:sp>
      </p:grpSp>
      <p:pic>
        <p:nvPicPr>
          <p:cNvPr id="3" name="Picture 2">
            <a:extLst>
              <a:ext uri="{FF2B5EF4-FFF2-40B4-BE49-F238E27FC236}">
                <a16:creationId xmlns:a16="http://schemas.microsoft.com/office/drawing/2014/main" id="{E11F98BE-55E6-495B-A21A-D300704BC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6844271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prstGeom prst="rect">
            <a:avLst/>
          </a:prstGeom>
        </p:spPr>
        <p:txBody>
          <a:bodyPr/>
          <a:lstStyle/>
          <a:p>
            <a:pPr marL="0" indent="0">
              <a:buNone/>
            </a:pPr>
            <a:r>
              <a:rPr lang="en-US" dirty="0"/>
              <a:t>State Role in Supporting Business Outreach</a:t>
            </a:r>
          </a:p>
          <a:p>
            <a:r>
              <a:rPr lang="en-US" dirty="0"/>
              <a:t>The Five “C’s”:</a:t>
            </a:r>
          </a:p>
          <a:p>
            <a:pPr lvl="1"/>
            <a:r>
              <a:rPr lang="en-US" dirty="0"/>
              <a:t>Communicate</a:t>
            </a:r>
          </a:p>
          <a:p>
            <a:pPr lvl="1"/>
            <a:r>
              <a:rPr lang="en-US" dirty="0"/>
              <a:t>Capacity-Building</a:t>
            </a:r>
          </a:p>
          <a:p>
            <a:pPr lvl="1"/>
            <a:r>
              <a:rPr lang="en-US" dirty="0"/>
              <a:t>Calculate</a:t>
            </a:r>
          </a:p>
          <a:p>
            <a:pPr lvl="1"/>
            <a:r>
              <a:rPr lang="en-US" dirty="0"/>
              <a:t>Compel</a:t>
            </a:r>
          </a:p>
          <a:p>
            <a:pPr lvl="1"/>
            <a:r>
              <a:rPr lang="en-US" dirty="0"/>
              <a:t>Correct</a:t>
            </a:r>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prstGeom prst="rect">
            <a:avLst/>
          </a:prstGeom>
        </p:spPr>
        <p:txBody>
          <a:bodyPr/>
          <a:lstStyle/>
          <a:p>
            <a:r>
              <a:rPr lang="en-US" dirty="0">
                <a:solidFill>
                  <a:schemeClr val="bg1"/>
                </a:solidFill>
              </a:rPr>
              <a:t>Business Outreach</a:t>
            </a:r>
          </a:p>
        </p:txBody>
      </p:sp>
      <p:pic>
        <p:nvPicPr>
          <p:cNvPr id="4" name="Picture 3">
            <a:extLst>
              <a:ext uri="{FF2B5EF4-FFF2-40B4-BE49-F238E27FC236}">
                <a16:creationId xmlns:a16="http://schemas.microsoft.com/office/drawing/2014/main" id="{B2D242D7-5586-437C-B163-328F7096F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351199"/>
            <a:ext cx="1493009" cy="506801"/>
          </a:xfrm>
          <a:prstGeom prst="rect">
            <a:avLst/>
          </a:prstGeom>
        </p:spPr>
      </p:pic>
    </p:spTree>
    <p:extLst>
      <p:ext uri="{BB962C8B-B14F-4D97-AF65-F5344CB8AC3E}">
        <p14:creationId xmlns:p14="http://schemas.microsoft.com/office/powerpoint/2010/main" val="2715405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xfrm>
            <a:off x="1295400" y="1803400"/>
            <a:ext cx="6553200" cy="4267200"/>
          </a:xfrm>
          <a:prstGeom prst="rect">
            <a:avLst/>
          </a:prstGeom>
        </p:spPr>
        <p:txBody>
          <a:bodyPr/>
          <a:lstStyle/>
          <a:p>
            <a:r>
              <a:rPr lang="en-US" dirty="0"/>
              <a:t>The Five “C’s”:</a:t>
            </a:r>
          </a:p>
          <a:p>
            <a:pPr lvl="1"/>
            <a:r>
              <a:rPr lang="en-US" dirty="0"/>
              <a:t>Communicate:</a:t>
            </a:r>
          </a:p>
          <a:p>
            <a:pPr lvl="2"/>
            <a:r>
              <a:rPr lang="en-US" sz="2000" dirty="0"/>
              <a:t>The Vision / Tell the Story </a:t>
            </a:r>
          </a:p>
          <a:p>
            <a:pPr lvl="2"/>
            <a:r>
              <a:rPr lang="en-US" sz="2000" dirty="0"/>
              <a:t>Dashboard of Key Accomplishments</a:t>
            </a:r>
          </a:p>
          <a:p>
            <a:pPr lvl="2"/>
            <a:r>
              <a:rPr lang="en-US" sz="2000" dirty="0"/>
              <a:t>Identify Business Champions &amp; Personal Stories of Lives Changed</a:t>
            </a:r>
          </a:p>
          <a:p>
            <a:pPr marL="457189" lvl="1" indent="0">
              <a:buNone/>
            </a:pPr>
            <a:r>
              <a:rPr lang="en-US" dirty="0"/>
              <a:t>	Capacity-Building:</a:t>
            </a:r>
          </a:p>
          <a:p>
            <a:pPr lvl="2"/>
            <a:r>
              <a:rPr lang="en-US" sz="2000" dirty="0"/>
              <a:t>Leverage </a:t>
            </a:r>
            <a:r>
              <a:rPr lang="en-US" sz="2000"/>
              <a:t>Strategic Partnerships</a:t>
            </a:r>
          </a:p>
          <a:p>
            <a:pPr lvl="2"/>
            <a:r>
              <a:rPr lang="en-US" sz="2000"/>
              <a:t>Training </a:t>
            </a:r>
            <a:r>
              <a:rPr lang="en-US" sz="2000" dirty="0"/>
              <a:t>and Tools</a:t>
            </a:r>
          </a:p>
          <a:p>
            <a:pPr lvl="2"/>
            <a:r>
              <a:rPr lang="en-US" sz="2000" dirty="0"/>
              <a:t>Sharing Peer-to-Peer Best Practices</a:t>
            </a:r>
          </a:p>
          <a:p>
            <a:pPr lvl="2"/>
            <a:r>
              <a:rPr lang="en-US" sz="2000" dirty="0"/>
              <a:t>National Leadership</a:t>
            </a:r>
          </a:p>
          <a:p>
            <a:pPr lvl="2"/>
            <a:endParaRPr lang="en-US" dirty="0"/>
          </a:p>
          <a:p>
            <a:pPr lvl="2"/>
            <a:endParaRPr lang="en-US" dirty="0"/>
          </a:p>
          <a:p>
            <a:pPr lvl="1"/>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prstGeom prst="rect">
            <a:avLst/>
          </a:prstGeom>
        </p:spPr>
        <p:txBody>
          <a:bodyPr/>
          <a:lstStyle/>
          <a:p>
            <a:r>
              <a:rPr lang="en-US" dirty="0">
                <a:solidFill>
                  <a:schemeClr val="bg1"/>
                </a:solidFill>
              </a:rPr>
              <a:t>Business Outreach</a:t>
            </a:r>
          </a:p>
        </p:txBody>
      </p:sp>
      <p:pic>
        <p:nvPicPr>
          <p:cNvPr id="4" name="Picture 3">
            <a:extLst>
              <a:ext uri="{FF2B5EF4-FFF2-40B4-BE49-F238E27FC236}">
                <a16:creationId xmlns:a16="http://schemas.microsoft.com/office/drawing/2014/main" id="{61BF2AE9-439E-47CE-951F-EE9434981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351199"/>
            <a:ext cx="1493009" cy="506801"/>
          </a:xfrm>
          <a:prstGeom prst="rect">
            <a:avLst/>
          </a:prstGeom>
        </p:spPr>
      </p:pic>
    </p:spTree>
    <p:extLst>
      <p:ext uri="{BB962C8B-B14F-4D97-AF65-F5344CB8AC3E}">
        <p14:creationId xmlns:p14="http://schemas.microsoft.com/office/powerpoint/2010/main" val="2277086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xfrm>
            <a:off x="1295400" y="1193800"/>
            <a:ext cx="6553200" cy="4267200"/>
          </a:xfrm>
          <a:prstGeom prst="rect">
            <a:avLst/>
          </a:prstGeom>
        </p:spPr>
        <p:txBody>
          <a:bodyPr/>
          <a:lstStyle/>
          <a:p>
            <a:r>
              <a:rPr lang="en-US" dirty="0"/>
              <a:t>The Five “C’s”, continued:</a:t>
            </a:r>
          </a:p>
          <a:p>
            <a:pPr lvl="1"/>
            <a:r>
              <a:rPr lang="en-US" dirty="0"/>
              <a:t>Calculate:</a:t>
            </a:r>
          </a:p>
          <a:p>
            <a:pPr lvl="2"/>
            <a:r>
              <a:rPr lang="en-US" sz="2000" dirty="0"/>
              <a:t>Performance Metrics</a:t>
            </a:r>
          </a:p>
          <a:p>
            <a:pPr lvl="2"/>
            <a:r>
              <a:rPr lang="en-US" sz="2000" dirty="0"/>
              <a:t>Accountability / Transparency</a:t>
            </a:r>
          </a:p>
          <a:p>
            <a:pPr lvl="2"/>
            <a:r>
              <a:rPr lang="en-US" sz="2000" dirty="0"/>
              <a:t>Research</a:t>
            </a:r>
          </a:p>
          <a:p>
            <a:pPr lvl="1"/>
            <a:r>
              <a:rPr lang="en-US" dirty="0"/>
              <a:t>Compel:</a:t>
            </a:r>
          </a:p>
          <a:p>
            <a:pPr lvl="2"/>
            <a:r>
              <a:rPr lang="en-US" sz="2000" dirty="0"/>
              <a:t>Vision / Mission / Promise</a:t>
            </a:r>
          </a:p>
          <a:p>
            <a:pPr lvl="2"/>
            <a:r>
              <a:rPr lang="en-US" sz="2000" dirty="0"/>
              <a:t>System Values</a:t>
            </a:r>
          </a:p>
          <a:p>
            <a:pPr lvl="2"/>
            <a:r>
              <a:rPr lang="en-US" sz="2000" dirty="0"/>
              <a:t>Encourage innovation – Discretionary Funds</a:t>
            </a:r>
          </a:p>
          <a:p>
            <a:pPr lvl="1"/>
            <a:r>
              <a:rPr lang="en-US" dirty="0"/>
              <a:t>Correct:</a:t>
            </a:r>
          </a:p>
          <a:p>
            <a:pPr lvl="2"/>
            <a:r>
              <a:rPr lang="en-US" sz="2000" dirty="0"/>
              <a:t>Eliminate hurdles in policy / guidance</a:t>
            </a:r>
          </a:p>
          <a:p>
            <a:pPr lvl="2"/>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prstGeom prst="rect">
            <a:avLst/>
          </a:prstGeom>
        </p:spPr>
        <p:txBody>
          <a:bodyPr/>
          <a:lstStyle/>
          <a:p>
            <a:r>
              <a:rPr lang="en-US" dirty="0">
                <a:solidFill>
                  <a:schemeClr val="bg1"/>
                </a:solidFill>
              </a:rPr>
              <a:t>Business Outreach</a:t>
            </a:r>
          </a:p>
        </p:txBody>
      </p:sp>
      <p:pic>
        <p:nvPicPr>
          <p:cNvPr id="4" name="Picture 3">
            <a:extLst>
              <a:ext uri="{FF2B5EF4-FFF2-40B4-BE49-F238E27FC236}">
                <a16:creationId xmlns:a16="http://schemas.microsoft.com/office/drawing/2014/main" id="{4416B2FD-6C76-4526-B1AA-58EDE2C44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271039"/>
            <a:ext cx="1493009" cy="506801"/>
          </a:xfrm>
          <a:prstGeom prst="rect">
            <a:avLst/>
          </a:prstGeom>
        </p:spPr>
      </p:pic>
    </p:spTree>
    <p:extLst>
      <p:ext uri="{BB962C8B-B14F-4D97-AF65-F5344CB8AC3E}">
        <p14:creationId xmlns:p14="http://schemas.microsoft.com/office/powerpoint/2010/main" val="5756685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E021E9-7F69-4365-9912-B79BFD7DA5F2}"/>
              </a:ext>
            </a:extLst>
          </p:cNvPr>
          <p:cNvSpPr>
            <a:spLocks noGrp="1"/>
          </p:cNvSpPr>
          <p:nvPr>
            <p:ph type="body" sz="quarter" idx="11"/>
          </p:nvPr>
        </p:nvSpPr>
        <p:spPr/>
        <p:txBody>
          <a:bodyPr/>
          <a:lstStyle/>
          <a:p>
            <a:r>
              <a:rPr lang="en-US" sz="3200" dirty="0"/>
              <a:t>Local Role in Supporting Business Outreach</a:t>
            </a:r>
          </a:p>
        </p:txBody>
      </p:sp>
      <p:sp>
        <p:nvSpPr>
          <p:cNvPr id="3" name="Text Placeholder 2">
            <a:extLst>
              <a:ext uri="{FF2B5EF4-FFF2-40B4-BE49-F238E27FC236}">
                <a16:creationId xmlns:a16="http://schemas.microsoft.com/office/drawing/2014/main" id="{2BA1065D-35FD-4116-842E-73960675E410}"/>
              </a:ext>
            </a:extLst>
          </p:cNvPr>
          <p:cNvSpPr>
            <a:spLocks noGrp="1"/>
          </p:cNvSpPr>
          <p:nvPr>
            <p:ph type="body" sz="quarter" idx="12"/>
          </p:nvPr>
        </p:nvSpPr>
        <p:spPr/>
        <p:txBody>
          <a:bodyPr/>
          <a:lstStyle/>
          <a:p>
            <a:r>
              <a:rPr lang="en-US" dirty="0"/>
              <a:t>Melissa Terbrueggen</a:t>
            </a:r>
          </a:p>
        </p:txBody>
      </p:sp>
      <p:sp>
        <p:nvSpPr>
          <p:cNvPr id="4" name="Text Placeholder 3">
            <a:extLst>
              <a:ext uri="{FF2B5EF4-FFF2-40B4-BE49-F238E27FC236}">
                <a16:creationId xmlns:a16="http://schemas.microsoft.com/office/drawing/2014/main" id="{D1A893BE-0450-4B2A-B865-2DBAC51D529C}"/>
              </a:ext>
            </a:extLst>
          </p:cNvPr>
          <p:cNvSpPr>
            <a:spLocks noGrp="1"/>
          </p:cNvSpPr>
          <p:nvPr>
            <p:ph type="body" sz="quarter" idx="13"/>
          </p:nvPr>
        </p:nvSpPr>
        <p:spPr/>
        <p:txBody>
          <a:bodyPr/>
          <a:lstStyle/>
          <a:p>
            <a:pPr>
              <a:lnSpc>
                <a:spcPts val="1600"/>
              </a:lnSpc>
            </a:pPr>
            <a:r>
              <a:rPr lang="en-US" dirty="0"/>
              <a:t>Economic Development and Business Services</a:t>
            </a:r>
          </a:p>
          <a:p>
            <a:pPr>
              <a:lnSpc>
                <a:spcPts val="1600"/>
              </a:lnSpc>
            </a:pPr>
            <a:r>
              <a:rPr lang="en-US" dirty="0"/>
              <a:t>CareerSource Northeast Florida</a:t>
            </a:r>
          </a:p>
        </p:txBody>
      </p:sp>
      <p:pic>
        <p:nvPicPr>
          <p:cNvPr id="7" name="Picture Placeholder 6">
            <a:extLst>
              <a:ext uri="{FF2B5EF4-FFF2-40B4-BE49-F238E27FC236}">
                <a16:creationId xmlns:a16="http://schemas.microsoft.com/office/drawing/2014/main" id="{3DCF7DF4-91D2-4B13-B085-7A3EA996BBE3}"/>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48" r="48"/>
          <a:stretch>
            <a:fillRect/>
          </a:stretch>
        </p:blipFill>
        <p:spPr/>
      </p:pic>
      <p:pic>
        <p:nvPicPr>
          <p:cNvPr id="6" name="Picture 5">
            <a:extLst>
              <a:ext uri="{FF2B5EF4-FFF2-40B4-BE49-F238E27FC236}">
                <a16:creationId xmlns:a16="http://schemas.microsoft.com/office/drawing/2014/main" id="{453134F7-9342-4C7C-8F03-CEC7520E6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991" y="6316030"/>
            <a:ext cx="1493009" cy="506801"/>
          </a:xfrm>
          <a:prstGeom prst="rect">
            <a:avLst/>
          </a:prstGeom>
        </p:spPr>
      </p:pic>
    </p:spTree>
    <p:extLst>
      <p:ext uri="{BB962C8B-B14F-4D97-AF65-F5344CB8AC3E}">
        <p14:creationId xmlns:p14="http://schemas.microsoft.com/office/powerpoint/2010/main" val="194573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prstGeom prst="rect">
            <a:avLst/>
          </a:prstGeom>
        </p:spPr>
        <p:txBody>
          <a:bodyPr/>
          <a:lstStyle/>
          <a:p>
            <a:r>
              <a:rPr lang="en-US" dirty="0">
                <a:solidFill>
                  <a:schemeClr val="bg1"/>
                </a:solidFill>
              </a:rPr>
              <a:t>Business Outreach</a:t>
            </a:r>
          </a:p>
        </p:txBody>
      </p:sp>
      <p:sp>
        <p:nvSpPr>
          <p:cNvPr id="5" name="Text Placeholder 2">
            <a:extLst>
              <a:ext uri="{FF2B5EF4-FFF2-40B4-BE49-F238E27FC236}">
                <a16:creationId xmlns:a16="http://schemas.microsoft.com/office/drawing/2014/main" id="{5484138F-061A-4503-9D2B-84BE9281BE3F}"/>
              </a:ext>
            </a:extLst>
          </p:cNvPr>
          <p:cNvSpPr>
            <a:spLocks noGrp="1"/>
          </p:cNvSpPr>
          <p:nvPr>
            <p:ph type="body" sz="quarter" idx="10"/>
          </p:nvPr>
        </p:nvSpPr>
        <p:spPr>
          <a:prstGeom prst="rect">
            <a:avLst/>
          </a:prstGeom>
        </p:spPr>
        <p:txBody>
          <a:bodyPr/>
          <a:lstStyle/>
          <a:p>
            <a:r>
              <a:rPr lang="en-US" dirty="0"/>
              <a:t>Local Role in Supporting Business Outreach</a:t>
            </a:r>
            <a:endParaRPr lang="en-US" sz="1067" dirty="0"/>
          </a:p>
          <a:p>
            <a:pPr lvl="1"/>
            <a:r>
              <a:rPr lang="en-US" dirty="0"/>
              <a:t>New structure for serving businesses</a:t>
            </a:r>
          </a:p>
          <a:p>
            <a:pPr lvl="1"/>
            <a:r>
              <a:rPr lang="en-US" dirty="0"/>
              <a:t>Identifying targeted industries and developing a plan</a:t>
            </a:r>
          </a:p>
          <a:p>
            <a:pPr lvl="1"/>
            <a:r>
              <a:rPr lang="en-US" dirty="0"/>
              <a:t>Connecting workers and jobs </a:t>
            </a:r>
          </a:p>
          <a:p>
            <a:pPr lvl="1"/>
            <a:r>
              <a:rPr lang="en-US" dirty="0"/>
              <a:t>Strength in partnerships</a:t>
            </a:r>
          </a:p>
          <a:p>
            <a:pPr lvl="1"/>
            <a:endParaRPr lang="en-US" dirty="0"/>
          </a:p>
        </p:txBody>
      </p:sp>
      <p:pic>
        <p:nvPicPr>
          <p:cNvPr id="4" name="Picture 3">
            <a:extLst>
              <a:ext uri="{FF2B5EF4-FFF2-40B4-BE49-F238E27FC236}">
                <a16:creationId xmlns:a16="http://schemas.microsoft.com/office/drawing/2014/main" id="{5311D121-A665-4179-8DEE-4FBDDC71E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271039"/>
            <a:ext cx="1493009" cy="506801"/>
          </a:xfrm>
          <a:prstGeom prst="rect">
            <a:avLst/>
          </a:prstGeom>
        </p:spPr>
      </p:pic>
    </p:spTree>
    <p:extLst>
      <p:ext uri="{BB962C8B-B14F-4D97-AF65-F5344CB8AC3E}">
        <p14:creationId xmlns:p14="http://schemas.microsoft.com/office/powerpoint/2010/main" val="3808588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1EB280-4039-4668-96D1-FD15C96CBDE3}"/>
              </a:ext>
            </a:extLst>
          </p:cNvPr>
          <p:cNvSpPr/>
          <p:nvPr/>
        </p:nvSpPr>
        <p:spPr>
          <a:xfrm>
            <a:off x="0" y="6145820"/>
            <a:ext cx="9144000" cy="712181"/>
          </a:xfrm>
          <a:prstGeom prst="rect">
            <a:avLst/>
          </a:prstGeom>
          <a:solidFill>
            <a:srgbClr val="0D76BD"/>
          </a:solidFill>
          <a:ln>
            <a:solidFill>
              <a:srgbClr val="0D76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74" name="Rectangle 73">
            <a:extLst>
              <a:ext uri="{FF2B5EF4-FFF2-40B4-BE49-F238E27FC236}">
                <a16:creationId xmlns:a16="http://schemas.microsoft.com/office/drawing/2014/main" id="{A2384B2F-021E-4E00-BC88-F3E889CCC211}"/>
              </a:ext>
            </a:extLst>
          </p:cNvPr>
          <p:cNvSpPr/>
          <p:nvPr/>
        </p:nvSpPr>
        <p:spPr>
          <a:xfrm>
            <a:off x="5533505" y="6162250"/>
            <a:ext cx="3617160" cy="712181"/>
          </a:xfrm>
          <a:prstGeom prst="rect">
            <a:avLst/>
          </a:prstGeom>
          <a:solidFill>
            <a:srgbClr val="54B948"/>
          </a:solidFill>
          <a:ln>
            <a:solidFill>
              <a:srgbClr val="54B9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grpSp>
        <p:nvGrpSpPr>
          <p:cNvPr id="2" name="Group 1"/>
          <p:cNvGrpSpPr/>
          <p:nvPr/>
        </p:nvGrpSpPr>
        <p:grpSpPr>
          <a:xfrm>
            <a:off x="0" y="6255333"/>
            <a:ext cx="9157331" cy="806885"/>
            <a:chOff x="741368" y="6209050"/>
            <a:chExt cx="7588230" cy="806885"/>
          </a:xfrm>
        </p:grpSpPr>
        <p:sp>
          <p:nvSpPr>
            <p:cNvPr id="86" name="TextBox 85"/>
            <p:cNvSpPr txBox="1"/>
            <p:nvPr/>
          </p:nvSpPr>
          <p:spPr>
            <a:xfrm>
              <a:off x="741368" y="6308049"/>
              <a:ext cx="4579821" cy="707886"/>
            </a:xfrm>
            <a:prstGeom prst="rect">
              <a:avLst/>
            </a:prstGeom>
            <a:noFill/>
          </p:spPr>
          <p:txBody>
            <a:bodyPr wrap="square" rtlCol="0">
              <a:spAutoFit/>
            </a:bodyPr>
            <a:lstStyle/>
            <a:p>
              <a:pPr algn="ctr" defTabSz="1375467" eaLnBrk="1" fontAlgn="auto" hangingPunct="1">
                <a:spcBef>
                  <a:spcPts val="0"/>
                </a:spcBef>
                <a:spcAft>
                  <a:spcPts val="0"/>
                </a:spcAft>
              </a:pPr>
              <a:r>
                <a:rPr lang="en-US" sz="2000" b="1" dirty="0">
                  <a:solidFill>
                    <a:prstClr val="white"/>
                  </a:solidFill>
                  <a:latin typeface="Proxima Nova" panose="02000506030000020004" pitchFamily="50" charset="0"/>
                  <a:ea typeface="+mn-ea"/>
                  <a:cs typeface="Arial" panose="020B0604020202020204" pitchFamily="34" charset="0"/>
                </a:rPr>
                <a:t>Private-Sector Jobs Created Since Dec. 2010</a:t>
              </a:r>
            </a:p>
          </p:txBody>
        </p:sp>
        <p:sp>
          <p:nvSpPr>
            <p:cNvPr id="88" name="TextBox 87"/>
            <p:cNvSpPr txBox="1"/>
            <p:nvPr/>
          </p:nvSpPr>
          <p:spPr>
            <a:xfrm>
              <a:off x="5321189" y="6209050"/>
              <a:ext cx="3008409"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Proxima Nova" panose="02000506030000020004" pitchFamily="50" charset="0"/>
                  <a:ea typeface="+mn-ea"/>
                  <a:cs typeface="Arial" pitchFamily="34" charset="0"/>
                </a:rPr>
                <a:t>1,516,900</a:t>
              </a:r>
            </a:p>
          </p:txBody>
        </p:sp>
      </p:grpSp>
      <p:sp>
        <p:nvSpPr>
          <p:cNvPr id="19" name="Rectangle 18">
            <a:extLst>
              <a:ext uri="{FF2B5EF4-FFF2-40B4-BE49-F238E27FC236}">
                <a16:creationId xmlns:a16="http://schemas.microsoft.com/office/drawing/2014/main" id="{065D263A-232F-427F-BB56-54C3305E67D4}"/>
              </a:ext>
            </a:extLst>
          </p:cNvPr>
          <p:cNvSpPr/>
          <p:nvPr/>
        </p:nvSpPr>
        <p:spPr>
          <a:xfrm>
            <a:off x="0" y="1"/>
            <a:ext cx="9144000" cy="6145819"/>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84" name="Rectangle 83">
            <a:extLst>
              <a:ext uri="{FF2B5EF4-FFF2-40B4-BE49-F238E27FC236}">
                <a16:creationId xmlns:a16="http://schemas.microsoft.com/office/drawing/2014/main" id="{AAB2D672-4BE7-438A-A00D-B50BBE4745D5}"/>
              </a:ext>
            </a:extLst>
          </p:cNvPr>
          <p:cNvSpPr/>
          <p:nvPr/>
        </p:nvSpPr>
        <p:spPr>
          <a:xfrm>
            <a:off x="3403133" y="1128133"/>
            <a:ext cx="2329031" cy="2298907"/>
          </a:xfrm>
          <a:prstGeom prst="rect">
            <a:avLst/>
          </a:prstGeom>
          <a:solidFill>
            <a:srgbClr val="54B948"/>
          </a:solidFill>
          <a:ln>
            <a:solidFill>
              <a:srgbClr val="54B94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53" name="Rectangle 52">
            <a:extLst>
              <a:ext uri="{FF2B5EF4-FFF2-40B4-BE49-F238E27FC236}">
                <a16:creationId xmlns:a16="http://schemas.microsoft.com/office/drawing/2014/main" id="{26F1F642-D6F8-45C1-A8AF-2C0CD72CF51B}"/>
              </a:ext>
            </a:extLst>
          </p:cNvPr>
          <p:cNvSpPr/>
          <p:nvPr/>
        </p:nvSpPr>
        <p:spPr>
          <a:xfrm>
            <a:off x="5903041" y="1118997"/>
            <a:ext cx="2329031" cy="2298907"/>
          </a:xfrm>
          <a:prstGeom prst="rect">
            <a:avLst/>
          </a:prstGeom>
          <a:solidFill>
            <a:srgbClr val="F26122"/>
          </a:solidFill>
          <a:ln>
            <a:solidFill>
              <a:srgbClr val="F261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76" name="Rectangle 75">
            <a:extLst>
              <a:ext uri="{FF2B5EF4-FFF2-40B4-BE49-F238E27FC236}">
                <a16:creationId xmlns:a16="http://schemas.microsoft.com/office/drawing/2014/main" id="{72A249ED-785E-460E-A522-534E9F3B74CD}"/>
              </a:ext>
            </a:extLst>
          </p:cNvPr>
          <p:cNvSpPr/>
          <p:nvPr/>
        </p:nvSpPr>
        <p:spPr>
          <a:xfrm>
            <a:off x="5903041" y="3651647"/>
            <a:ext cx="2329031" cy="2298907"/>
          </a:xfrm>
          <a:prstGeom prst="rect">
            <a:avLst/>
          </a:prstGeom>
          <a:solidFill>
            <a:srgbClr val="F26122"/>
          </a:solidFill>
          <a:ln>
            <a:solidFill>
              <a:srgbClr val="F261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81" name="Rectangle 80">
            <a:extLst>
              <a:ext uri="{FF2B5EF4-FFF2-40B4-BE49-F238E27FC236}">
                <a16:creationId xmlns:a16="http://schemas.microsoft.com/office/drawing/2014/main" id="{D9D98E89-B215-4733-B4F1-E4FFFF7E4B1B}"/>
              </a:ext>
            </a:extLst>
          </p:cNvPr>
          <p:cNvSpPr/>
          <p:nvPr/>
        </p:nvSpPr>
        <p:spPr>
          <a:xfrm>
            <a:off x="3405946" y="3646845"/>
            <a:ext cx="2329031" cy="2298907"/>
          </a:xfrm>
          <a:prstGeom prst="rect">
            <a:avLst/>
          </a:prstGeom>
          <a:solidFill>
            <a:srgbClr val="54B948"/>
          </a:solidFill>
          <a:ln>
            <a:solidFill>
              <a:srgbClr val="54B94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82" name="Rectangle 81">
            <a:extLst>
              <a:ext uri="{FF2B5EF4-FFF2-40B4-BE49-F238E27FC236}">
                <a16:creationId xmlns:a16="http://schemas.microsoft.com/office/drawing/2014/main" id="{1C42669A-F69E-4E68-91DB-5FA4D36E6D22}"/>
              </a:ext>
            </a:extLst>
          </p:cNvPr>
          <p:cNvSpPr/>
          <p:nvPr/>
        </p:nvSpPr>
        <p:spPr>
          <a:xfrm>
            <a:off x="915570" y="3654867"/>
            <a:ext cx="2329031" cy="2298907"/>
          </a:xfrm>
          <a:prstGeom prst="rect">
            <a:avLst/>
          </a:prstGeom>
          <a:solidFill>
            <a:srgbClr val="0D76B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92" name="Rectangle 91">
            <a:extLst>
              <a:ext uri="{FF2B5EF4-FFF2-40B4-BE49-F238E27FC236}">
                <a16:creationId xmlns:a16="http://schemas.microsoft.com/office/drawing/2014/main" id="{D514CD9B-AEDF-4F22-B140-D7DF78DA0698}"/>
              </a:ext>
            </a:extLst>
          </p:cNvPr>
          <p:cNvSpPr/>
          <p:nvPr/>
        </p:nvSpPr>
        <p:spPr>
          <a:xfrm>
            <a:off x="5906489" y="4850395"/>
            <a:ext cx="2332753" cy="275812"/>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97" name="Rectangle 96">
            <a:extLst>
              <a:ext uri="{FF2B5EF4-FFF2-40B4-BE49-F238E27FC236}">
                <a16:creationId xmlns:a16="http://schemas.microsoft.com/office/drawing/2014/main" id="{824BA0A3-CCD7-4BE9-B065-7E9B52E45A1E}"/>
              </a:ext>
            </a:extLst>
          </p:cNvPr>
          <p:cNvSpPr/>
          <p:nvPr/>
        </p:nvSpPr>
        <p:spPr>
          <a:xfrm>
            <a:off x="5903041" y="3640734"/>
            <a:ext cx="2332753" cy="656500"/>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89" name="Rectangle 88">
            <a:extLst>
              <a:ext uri="{FF2B5EF4-FFF2-40B4-BE49-F238E27FC236}">
                <a16:creationId xmlns:a16="http://schemas.microsoft.com/office/drawing/2014/main" id="{C70A3DBA-5A5C-4561-95DA-22458017FBDF}"/>
              </a:ext>
            </a:extLst>
          </p:cNvPr>
          <p:cNvSpPr/>
          <p:nvPr/>
        </p:nvSpPr>
        <p:spPr>
          <a:xfrm>
            <a:off x="5903630" y="2408028"/>
            <a:ext cx="2332753" cy="308963"/>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93" name="Rectangle 92">
            <a:extLst>
              <a:ext uri="{FF2B5EF4-FFF2-40B4-BE49-F238E27FC236}">
                <a16:creationId xmlns:a16="http://schemas.microsoft.com/office/drawing/2014/main" id="{652E4C90-01E4-40B2-8F01-09E9A3FB2AFA}"/>
              </a:ext>
            </a:extLst>
          </p:cNvPr>
          <p:cNvSpPr/>
          <p:nvPr/>
        </p:nvSpPr>
        <p:spPr>
          <a:xfrm>
            <a:off x="5901609" y="1112270"/>
            <a:ext cx="2332753" cy="656500"/>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87" name="Rectangle 86">
            <a:extLst>
              <a:ext uri="{FF2B5EF4-FFF2-40B4-BE49-F238E27FC236}">
                <a16:creationId xmlns:a16="http://schemas.microsoft.com/office/drawing/2014/main" id="{8F4819A2-D136-4058-AF03-36500737D6CE}"/>
              </a:ext>
            </a:extLst>
          </p:cNvPr>
          <p:cNvSpPr/>
          <p:nvPr/>
        </p:nvSpPr>
        <p:spPr>
          <a:xfrm>
            <a:off x="3403590" y="2406226"/>
            <a:ext cx="2332753" cy="275812"/>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r>
              <a:rPr lang="en-US" sz="1200" b="1" dirty="0">
                <a:solidFill>
                  <a:prstClr val="white"/>
                </a:solidFill>
                <a:latin typeface="Arial" panose="020B0604020202020204" pitchFamily="34" charset="0"/>
                <a:cs typeface="Arial" panose="020B0604020202020204" pitchFamily="34" charset="0"/>
              </a:rPr>
              <a:t>Top Industries</a:t>
            </a:r>
          </a:p>
        </p:txBody>
      </p:sp>
      <p:sp>
        <p:nvSpPr>
          <p:cNvPr id="85" name="Rectangle 84">
            <a:extLst>
              <a:ext uri="{FF2B5EF4-FFF2-40B4-BE49-F238E27FC236}">
                <a16:creationId xmlns:a16="http://schemas.microsoft.com/office/drawing/2014/main" id="{ADC978EE-408C-4572-B455-E352B2E9A14C}"/>
              </a:ext>
            </a:extLst>
          </p:cNvPr>
          <p:cNvSpPr/>
          <p:nvPr/>
        </p:nvSpPr>
        <p:spPr>
          <a:xfrm>
            <a:off x="3401273" y="1128135"/>
            <a:ext cx="2332753" cy="656500"/>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91" name="Rectangle 90">
            <a:extLst>
              <a:ext uri="{FF2B5EF4-FFF2-40B4-BE49-F238E27FC236}">
                <a16:creationId xmlns:a16="http://schemas.microsoft.com/office/drawing/2014/main" id="{8A159BAE-A94B-4976-B6CD-B6DBC4DDD03D}"/>
              </a:ext>
            </a:extLst>
          </p:cNvPr>
          <p:cNvSpPr/>
          <p:nvPr/>
        </p:nvSpPr>
        <p:spPr>
          <a:xfrm>
            <a:off x="3409954" y="4850395"/>
            <a:ext cx="2332753" cy="275812"/>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r>
              <a:rPr lang="en-US" sz="1200" b="1" dirty="0">
                <a:solidFill>
                  <a:prstClr val="white"/>
                </a:solidFill>
                <a:latin typeface="Arial" panose="020B0604020202020204" pitchFamily="34" charset="0"/>
                <a:cs typeface="Arial" panose="020B0604020202020204" pitchFamily="34" charset="0"/>
              </a:rPr>
              <a:t>Top Trainings</a:t>
            </a:r>
          </a:p>
        </p:txBody>
      </p:sp>
      <p:sp>
        <p:nvSpPr>
          <p:cNvPr id="95" name="Rectangle 94">
            <a:extLst>
              <a:ext uri="{FF2B5EF4-FFF2-40B4-BE49-F238E27FC236}">
                <a16:creationId xmlns:a16="http://schemas.microsoft.com/office/drawing/2014/main" id="{87102458-B58A-4D40-950D-E53FA922859F}"/>
              </a:ext>
            </a:extLst>
          </p:cNvPr>
          <p:cNvSpPr/>
          <p:nvPr/>
        </p:nvSpPr>
        <p:spPr>
          <a:xfrm>
            <a:off x="3409954" y="3645726"/>
            <a:ext cx="2332753" cy="656500"/>
          </a:xfrm>
          <a:prstGeom prst="rect">
            <a:avLst/>
          </a:prstGeom>
          <a:solidFill>
            <a:srgbClr val="A0CF67"/>
          </a:solidFill>
          <a:ln>
            <a:solidFill>
              <a:srgbClr val="A0CF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90" name="Rectangle 89">
            <a:extLst>
              <a:ext uri="{FF2B5EF4-FFF2-40B4-BE49-F238E27FC236}">
                <a16:creationId xmlns:a16="http://schemas.microsoft.com/office/drawing/2014/main" id="{BA46908D-5DE2-4C3D-8272-414E048D4755}"/>
              </a:ext>
            </a:extLst>
          </p:cNvPr>
          <p:cNvSpPr/>
          <p:nvPr/>
        </p:nvSpPr>
        <p:spPr>
          <a:xfrm>
            <a:off x="912036" y="4883951"/>
            <a:ext cx="2332753" cy="275812"/>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94" name="Rectangle 93">
            <a:extLst>
              <a:ext uri="{FF2B5EF4-FFF2-40B4-BE49-F238E27FC236}">
                <a16:creationId xmlns:a16="http://schemas.microsoft.com/office/drawing/2014/main" id="{6231BD6F-E767-4066-A3AE-FD264F7B717E}"/>
              </a:ext>
            </a:extLst>
          </p:cNvPr>
          <p:cNvSpPr/>
          <p:nvPr/>
        </p:nvSpPr>
        <p:spPr>
          <a:xfrm>
            <a:off x="919237" y="3662289"/>
            <a:ext cx="2332753" cy="656500"/>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3" name="Rectangle 2">
            <a:extLst>
              <a:ext uri="{FF2B5EF4-FFF2-40B4-BE49-F238E27FC236}">
                <a16:creationId xmlns:a16="http://schemas.microsoft.com/office/drawing/2014/main" id="{E51D0F39-228D-4015-9802-6C3228D81690}"/>
              </a:ext>
            </a:extLst>
          </p:cNvPr>
          <p:cNvSpPr/>
          <p:nvPr/>
        </p:nvSpPr>
        <p:spPr>
          <a:xfrm>
            <a:off x="921477" y="1118997"/>
            <a:ext cx="2329031" cy="2298907"/>
          </a:xfrm>
          <a:prstGeom prst="rect">
            <a:avLst/>
          </a:prstGeom>
          <a:solidFill>
            <a:srgbClr val="0D76B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67" name="Rectangle 66">
            <a:extLst>
              <a:ext uri="{FF2B5EF4-FFF2-40B4-BE49-F238E27FC236}">
                <a16:creationId xmlns:a16="http://schemas.microsoft.com/office/drawing/2014/main" id="{8C4EAAFB-7FBE-4EA4-9C49-51D94FF79F51}"/>
              </a:ext>
            </a:extLst>
          </p:cNvPr>
          <p:cNvSpPr/>
          <p:nvPr/>
        </p:nvSpPr>
        <p:spPr>
          <a:xfrm>
            <a:off x="919237" y="2407009"/>
            <a:ext cx="2332753" cy="275812"/>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6" name="Rectangle 5">
            <a:extLst>
              <a:ext uri="{FF2B5EF4-FFF2-40B4-BE49-F238E27FC236}">
                <a16:creationId xmlns:a16="http://schemas.microsoft.com/office/drawing/2014/main" id="{B9365C7F-80C6-4080-8A49-21D03B713175}"/>
              </a:ext>
            </a:extLst>
          </p:cNvPr>
          <p:cNvSpPr/>
          <p:nvPr/>
        </p:nvSpPr>
        <p:spPr>
          <a:xfrm>
            <a:off x="917754" y="1118587"/>
            <a:ext cx="2332753" cy="656500"/>
          </a:xfrm>
          <a:prstGeom prst="rect">
            <a:avLst/>
          </a:prstGeom>
          <a:solidFill>
            <a:srgbClr val="16A0DB"/>
          </a:solidFill>
          <a:ln>
            <a:solidFill>
              <a:srgbClr val="16A0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eaLnBrk="1" fontAlgn="auto" hangingPunct="1">
              <a:spcBef>
                <a:spcPts val="0"/>
              </a:spcBef>
              <a:spcAft>
                <a:spcPts val="0"/>
              </a:spcAft>
            </a:pPr>
            <a:endParaRPr lang="en-US" sz="2000">
              <a:solidFill>
                <a:prstClr val="white"/>
              </a:solidFill>
              <a:latin typeface="Proxima Nova Light"/>
            </a:endParaRPr>
          </a:p>
        </p:txBody>
      </p:sp>
      <p:sp>
        <p:nvSpPr>
          <p:cNvPr id="5" name="TextBox 4"/>
          <p:cNvSpPr txBox="1"/>
          <p:nvPr/>
        </p:nvSpPr>
        <p:spPr>
          <a:xfrm>
            <a:off x="4412203" y="3817399"/>
            <a:ext cx="914400" cy="914400"/>
          </a:xfrm>
          <a:prstGeom prst="rect">
            <a:avLst/>
          </a:prstGeom>
        </p:spPr>
        <p:txBody>
          <a:bodyPr vert="horz" wrap="none" lIns="91440" tIns="45720" rIns="91440" bIns="45720" rtlCol="0">
            <a:normAutofit/>
          </a:bodyPr>
          <a:lstStyle/>
          <a:p>
            <a:pPr defTabSz="1375467" eaLnBrk="1" fontAlgn="auto" hangingPunct="1">
              <a:spcBef>
                <a:spcPts val="0"/>
              </a:spcBef>
              <a:spcAft>
                <a:spcPts val="0"/>
              </a:spcAft>
            </a:pPr>
            <a:endParaRPr lang="en-US" sz="2400">
              <a:solidFill>
                <a:srgbClr val="0D76BD"/>
              </a:solidFill>
              <a:latin typeface=""/>
              <a:ea typeface="+mn-ea"/>
            </a:endParaRPr>
          </a:p>
        </p:txBody>
      </p:sp>
      <p:sp>
        <p:nvSpPr>
          <p:cNvPr id="13" name="Title 1"/>
          <p:cNvSpPr txBox="1">
            <a:spLocks/>
          </p:cNvSpPr>
          <p:nvPr/>
        </p:nvSpPr>
        <p:spPr>
          <a:xfrm>
            <a:off x="2726112" y="284642"/>
            <a:ext cx="5645603" cy="681327"/>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fontAlgn="auto">
              <a:spcAft>
                <a:spcPts val="0"/>
              </a:spcAft>
            </a:pPr>
            <a:r>
              <a:rPr lang="en-US" sz="2800" b="1" dirty="0">
                <a:solidFill>
                  <a:srgbClr val="6A737B"/>
                </a:solidFill>
                <a:latin typeface="Arial" pitchFamily="34" charset="0"/>
                <a:cs typeface="Arial" pitchFamily="34" charset="0"/>
              </a:rPr>
              <a:t>Expanding Business Engagement</a:t>
            </a:r>
            <a:endParaRPr lang="en-US" sz="2800" b="1" cap="all" dirty="0">
              <a:solidFill>
                <a:srgbClr val="6A737B"/>
              </a:solidFill>
              <a:latin typeface="Arial" pitchFamily="34" charset="0"/>
              <a:cs typeface="Arial" pitchFamily="34" charset="0"/>
            </a:endParaRPr>
          </a:p>
        </p:txBody>
      </p:sp>
      <p:sp>
        <p:nvSpPr>
          <p:cNvPr id="14" name="Content Placeholder 2"/>
          <p:cNvSpPr>
            <a:spLocks noGrp="1"/>
          </p:cNvSpPr>
          <p:nvPr>
            <p:ph idx="4294967295"/>
          </p:nvPr>
        </p:nvSpPr>
        <p:spPr>
          <a:xfrm>
            <a:off x="3392884" y="680988"/>
            <a:ext cx="4046497" cy="500544"/>
          </a:xfrm>
          <a:prstGeom prst="rect">
            <a:avLst/>
          </a:prstGeom>
        </p:spPr>
        <p:txBody>
          <a:bodyPr>
            <a:normAutofit/>
          </a:bodyPr>
          <a:lstStyle/>
          <a:p>
            <a:pPr marL="0" indent="0" algn="ctr">
              <a:buNone/>
            </a:pPr>
            <a:r>
              <a:rPr lang="en-US" sz="1500" i="1" dirty="0">
                <a:solidFill>
                  <a:srgbClr val="6A737B"/>
                </a:solidFill>
                <a:latin typeface="Arial" pitchFamily="34" charset="0"/>
                <a:cs typeface="Arial" pitchFamily="34" charset="0"/>
              </a:rPr>
              <a:t>July 1, 2017 – April 30, 2018</a:t>
            </a:r>
          </a:p>
        </p:txBody>
      </p:sp>
      <p:sp>
        <p:nvSpPr>
          <p:cNvPr id="49" name="TextBox 48"/>
          <p:cNvSpPr txBox="1"/>
          <p:nvPr/>
        </p:nvSpPr>
        <p:spPr>
          <a:xfrm>
            <a:off x="970272" y="3714397"/>
            <a:ext cx="2272696"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1400" b="1" dirty="0">
                <a:solidFill>
                  <a:prstClr val="white"/>
                </a:solidFill>
                <a:latin typeface="Arial" panose="020B0604020202020204" pitchFamily="34" charset="0"/>
                <a:ea typeface="+mn-ea"/>
                <a:cs typeface="Arial" panose="020B0604020202020204" pitchFamily="34" charset="0"/>
              </a:rPr>
              <a:t>High-Value Services Provided to Businesses</a:t>
            </a:r>
          </a:p>
        </p:txBody>
      </p:sp>
      <p:sp>
        <p:nvSpPr>
          <p:cNvPr id="63" name="TextBox 62"/>
          <p:cNvSpPr txBox="1"/>
          <p:nvPr/>
        </p:nvSpPr>
        <p:spPr>
          <a:xfrm>
            <a:off x="1577911" y="4349685"/>
            <a:ext cx="1674079"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Arial" pitchFamily="34" charset="0"/>
                <a:ea typeface="+mn-ea"/>
                <a:cs typeface="Arial" pitchFamily="34" charset="0"/>
              </a:rPr>
              <a:t>100,737</a:t>
            </a:r>
          </a:p>
        </p:txBody>
      </p:sp>
      <p:sp>
        <p:nvSpPr>
          <p:cNvPr id="59" name="TextBox 58"/>
          <p:cNvSpPr txBox="1"/>
          <p:nvPr/>
        </p:nvSpPr>
        <p:spPr>
          <a:xfrm>
            <a:off x="5932739" y="3647168"/>
            <a:ext cx="2291312" cy="692497"/>
          </a:xfrm>
          <a:prstGeom prst="rect">
            <a:avLst/>
          </a:prstGeom>
          <a:noFill/>
        </p:spPr>
        <p:txBody>
          <a:bodyPr wrap="square" rtlCol="0">
            <a:spAutoFit/>
          </a:bodyPr>
          <a:lstStyle/>
          <a:p>
            <a:pPr algn="ctr" defTabSz="1375467" eaLnBrk="1" fontAlgn="auto" hangingPunct="1">
              <a:spcBef>
                <a:spcPts val="0"/>
              </a:spcBef>
              <a:spcAft>
                <a:spcPts val="0"/>
              </a:spcAft>
            </a:pPr>
            <a:r>
              <a:rPr lang="en-US" sz="1300" b="1" dirty="0">
                <a:solidFill>
                  <a:prstClr val="white"/>
                </a:solidFill>
                <a:latin typeface="Arial" panose="020B0604020202020204" pitchFamily="34" charset="0"/>
                <a:ea typeface="+mn-ea"/>
                <a:cs typeface="Arial" panose="020B0604020202020204" pitchFamily="34" charset="0"/>
              </a:rPr>
              <a:t>Job Seekers Placed with CareerSource Florida Network Assistance</a:t>
            </a:r>
          </a:p>
        </p:txBody>
      </p:sp>
      <p:sp>
        <p:nvSpPr>
          <p:cNvPr id="60" name="TextBox 59"/>
          <p:cNvSpPr txBox="1"/>
          <p:nvPr/>
        </p:nvSpPr>
        <p:spPr>
          <a:xfrm>
            <a:off x="5944707" y="4316284"/>
            <a:ext cx="2252675"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Arial" pitchFamily="34" charset="0"/>
                <a:ea typeface="+mn-ea"/>
                <a:cs typeface="Arial" pitchFamily="34" charset="0"/>
              </a:rPr>
              <a:t>184,441</a:t>
            </a:r>
          </a:p>
        </p:txBody>
      </p:sp>
      <p:sp>
        <p:nvSpPr>
          <p:cNvPr id="41" name="TextBox 40"/>
          <p:cNvSpPr txBox="1"/>
          <p:nvPr/>
        </p:nvSpPr>
        <p:spPr>
          <a:xfrm>
            <a:off x="5969514" y="1235035"/>
            <a:ext cx="2240263" cy="461665"/>
          </a:xfrm>
          <a:prstGeom prst="rect">
            <a:avLst/>
          </a:prstGeom>
          <a:noFill/>
        </p:spPr>
        <p:txBody>
          <a:bodyPr wrap="square" rtlCol="0">
            <a:spAutoFit/>
          </a:bodyPr>
          <a:lstStyle/>
          <a:p>
            <a:pPr algn="ctr" defTabSz="1375467" eaLnBrk="1" fontAlgn="auto" hangingPunct="1">
              <a:spcBef>
                <a:spcPts val="0"/>
              </a:spcBef>
              <a:spcAft>
                <a:spcPts val="0"/>
              </a:spcAft>
            </a:pPr>
            <a:r>
              <a:rPr lang="en-US" sz="1400" b="1" dirty="0">
                <a:solidFill>
                  <a:prstClr val="white"/>
                </a:solidFill>
                <a:latin typeface="Arial" panose="020B0604020202020204" pitchFamily="34" charset="0"/>
                <a:ea typeface="+mn-ea"/>
                <a:cs typeface="Arial" panose="020B0604020202020204" pitchFamily="34" charset="0"/>
              </a:rPr>
              <a:t>Open Job Positions</a:t>
            </a:r>
          </a:p>
          <a:p>
            <a:pPr algn="ctr" defTabSz="1375467" eaLnBrk="1" fontAlgn="auto" hangingPunct="1">
              <a:spcBef>
                <a:spcPts val="0"/>
              </a:spcBef>
              <a:spcAft>
                <a:spcPts val="0"/>
              </a:spcAft>
            </a:pPr>
            <a:r>
              <a:rPr lang="en-US" sz="1000" i="1" dirty="0">
                <a:solidFill>
                  <a:prstClr val="white"/>
                </a:solidFill>
                <a:latin typeface="Arial" panose="020B0604020202020204" pitchFamily="34" charset="0"/>
                <a:ea typeface="+mn-ea"/>
                <a:cs typeface="Arial" panose="020B0604020202020204" pitchFamily="34" charset="0"/>
              </a:rPr>
              <a:t>(April)</a:t>
            </a:r>
          </a:p>
        </p:txBody>
      </p:sp>
      <p:sp>
        <p:nvSpPr>
          <p:cNvPr id="66" name="TextBox 65"/>
          <p:cNvSpPr txBox="1"/>
          <p:nvPr/>
        </p:nvSpPr>
        <p:spPr>
          <a:xfrm>
            <a:off x="5986789" y="1836292"/>
            <a:ext cx="2239500"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Arial" pitchFamily="34" charset="0"/>
                <a:ea typeface="+mn-ea"/>
                <a:cs typeface="Arial" pitchFamily="34" charset="0"/>
              </a:rPr>
              <a:t>244,272</a:t>
            </a:r>
          </a:p>
        </p:txBody>
      </p:sp>
      <p:cxnSp>
        <p:nvCxnSpPr>
          <p:cNvPr id="17" name="Straight Connector 16"/>
          <p:cNvCxnSpPr>
            <a:cxnSpLocks/>
          </p:cNvCxnSpPr>
          <p:nvPr/>
        </p:nvCxnSpPr>
        <p:spPr>
          <a:xfrm>
            <a:off x="7067555" y="2714306"/>
            <a:ext cx="0" cy="69520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37702" y="2378098"/>
            <a:ext cx="1178657" cy="369332"/>
          </a:xfrm>
          <a:prstGeom prst="rect">
            <a:avLst/>
          </a:prstGeom>
          <a:noFill/>
        </p:spPr>
        <p:txBody>
          <a:bodyPr wrap="square" rtlCol="0">
            <a:spAutoFit/>
          </a:bodyPr>
          <a:lstStyle/>
          <a:p>
            <a:pPr algn="ctr" defTabSz="1375467" eaLnBrk="1" fontAlgn="auto" hangingPunct="1">
              <a:spcBef>
                <a:spcPts val="0"/>
              </a:spcBef>
              <a:spcAft>
                <a:spcPts val="0"/>
              </a:spcAft>
            </a:pPr>
            <a:r>
              <a:rPr lang="en-US" sz="900" b="1" dirty="0">
                <a:solidFill>
                  <a:prstClr val="white"/>
                </a:solidFill>
                <a:latin typeface="Arial" panose="020B0604020202020204" pitchFamily="34" charset="0"/>
                <a:ea typeface="+mn-ea"/>
                <a:cs typeface="Arial" panose="020B0604020202020204" pitchFamily="34" charset="0"/>
              </a:rPr>
              <a:t>Unemployment Rate (Florida)</a:t>
            </a:r>
          </a:p>
        </p:txBody>
      </p:sp>
      <p:sp>
        <p:nvSpPr>
          <p:cNvPr id="51" name="TextBox 50"/>
          <p:cNvSpPr txBox="1"/>
          <p:nvPr/>
        </p:nvSpPr>
        <p:spPr>
          <a:xfrm>
            <a:off x="6985158" y="2375366"/>
            <a:ext cx="1220613" cy="369332"/>
          </a:xfrm>
          <a:prstGeom prst="rect">
            <a:avLst/>
          </a:prstGeom>
          <a:noFill/>
        </p:spPr>
        <p:txBody>
          <a:bodyPr wrap="square" rtlCol="0">
            <a:spAutoFit/>
          </a:bodyPr>
          <a:lstStyle/>
          <a:p>
            <a:pPr algn="ctr" defTabSz="1375467" eaLnBrk="1" fontAlgn="auto" hangingPunct="1">
              <a:spcBef>
                <a:spcPts val="0"/>
              </a:spcBef>
              <a:spcAft>
                <a:spcPts val="0"/>
              </a:spcAft>
            </a:pPr>
            <a:r>
              <a:rPr lang="en-US" sz="900" b="1" dirty="0">
                <a:solidFill>
                  <a:prstClr val="white"/>
                </a:solidFill>
                <a:latin typeface="Arial" panose="020B0604020202020204" pitchFamily="34" charset="0"/>
                <a:ea typeface="+mn-ea"/>
                <a:cs typeface="Arial" panose="020B0604020202020204" pitchFamily="34" charset="0"/>
              </a:rPr>
              <a:t>Unemployment Rate (National)</a:t>
            </a:r>
          </a:p>
        </p:txBody>
      </p:sp>
      <p:sp>
        <p:nvSpPr>
          <p:cNvPr id="52" name="TextBox 51"/>
          <p:cNvSpPr txBox="1"/>
          <p:nvPr/>
        </p:nvSpPr>
        <p:spPr>
          <a:xfrm>
            <a:off x="7067556" y="2808801"/>
            <a:ext cx="1152984" cy="523220"/>
          </a:xfrm>
          <a:prstGeom prst="rect">
            <a:avLst/>
          </a:prstGeom>
          <a:noFill/>
        </p:spPr>
        <p:txBody>
          <a:bodyPr wrap="square" rtlCol="0" anchor="t">
            <a:spAutoFit/>
          </a:bodyPr>
          <a:lstStyle/>
          <a:p>
            <a:pPr algn="ctr" defTabSz="1375467" eaLnBrk="1" fontAlgn="auto" hangingPunct="1">
              <a:spcBef>
                <a:spcPts val="0"/>
              </a:spcBef>
              <a:spcAft>
                <a:spcPts val="0"/>
              </a:spcAft>
            </a:pPr>
            <a:r>
              <a:rPr lang="en-US" sz="1600" b="1" dirty="0">
                <a:solidFill>
                  <a:prstClr val="white">
                    <a:lumMod val="75000"/>
                  </a:prstClr>
                </a:solidFill>
                <a:latin typeface="Arial" pitchFamily="34" charset="0"/>
                <a:ea typeface="+mn-ea"/>
                <a:cs typeface="Arial" pitchFamily="34" charset="0"/>
              </a:rPr>
              <a:t>3.9%</a:t>
            </a:r>
            <a:r>
              <a:rPr lang="en-US" sz="1200" b="1" dirty="0">
                <a:solidFill>
                  <a:prstClr val="white">
                    <a:lumMod val="75000"/>
                  </a:prstClr>
                </a:solidFill>
                <a:latin typeface="Arial" pitchFamily="34" charset="0"/>
                <a:ea typeface="+mn-ea"/>
                <a:cs typeface="Arial" pitchFamily="34" charset="0"/>
              </a:rPr>
              <a:t>  </a:t>
            </a:r>
            <a:r>
              <a:rPr lang="en-US" sz="1200" b="1" i="1" dirty="0">
                <a:solidFill>
                  <a:prstClr val="white"/>
                </a:solidFill>
                <a:latin typeface="Arial" pitchFamily="34" charset="0"/>
                <a:ea typeface="+mn-ea"/>
                <a:cs typeface="Arial" pitchFamily="34" charset="0"/>
              </a:rPr>
              <a:t>   </a:t>
            </a:r>
            <a:r>
              <a:rPr lang="en-US" sz="1200" i="1" dirty="0">
                <a:solidFill>
                  <a:prstClr val="white"/>
                </a:solidFill>
                <a:latin typeface="Arial" pitchFamily="34" charset="0"/>
                <a:ea typeface="+mn-ea"/>
                <a:cs typeface="Arial" pitchFamily="34" charset="0"/>
              </a:rPr>
              <a:t>April</a:t>
            </a:r>
          </a:p>
        </p:txBody>
      </p:sp>
      <p:sp>
        <p:nvSpPr>
          <p:cNvPr id="31" name="TextBox 30"/>
          <p:cNvSpPr txBox="1"/>
          <p:nvPr/>
        </p:nvSpPr>
        <p:spPr>
          <a:xfrm>
            <a:off x="3412391" y="1221306"/>
            <a:ext cx="2283512" cy="492443"/>
          </a:xfrm>
          <a:prstGeom prst="rect">
            <a:avLst/>
          </a:prstGeom>
          <a:noFill/>
          <a:ln>
            <a:noFill/>
          </a:ln>
        </p:spPr>
        <p:txBody>
          <a:bodyPr wrap="square" rtlCol="0">
            <a:spAutoFit/>
          </a:bodyPr>
          <a:lstStyle/>
          <a:p>
            <a:pPr algn="ctr" defTabSz="1375467" eaLnBrk="1" fontAlgn="auto" hangingPunct="1">
              <a:spcBef>
                <a:spcPts val="0"/>
              </a:spcBef>
              <a:spcAft>
                <a:spcPts val="0"/>
              </a:spcAft>
            </a:pPr>
            <a:r>
              <a:rPr lang="en-US" sz="1300" b="1" dirty="0">
                <a:solidFill>
                  <a:prstClr val="white"/>
                </a:solidFill>
                <a:latin typeface="Arial" panose="020B0604020202020204" pitchFamily="34" charset="0"/>
                <a:ea typeface="+mn-ea"/>
                <a:cs typeface="Arial" panose="020B0604020202020204" pitchFamily="34" charset="0"/>
              </a:rPr>
              <a:t>Quick Response Training Grant Projected Trainees</a:t>
            </a:r>
          </a:p>
        </p:txBody>
      </p:sp>
      <p:sp>
        <p:nvSpPr>
          <p:cNvPr id="65" name="TextBox 64"/>
          <p:cNvSpPr txBox="1"/>
          <p:nvPr/>
        </p:nvSpPr>
        <p:spPr>
          <a:xfrm>
            <a:off x="3474233" y="1836292"/>
            <a:ext cx="2221263"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Arial" pitchFamily="34" charset="0"/>
                <a:ea typeface="+mn-ea"/>
                <a:cs typeface="Arial" pitchFamily="34" charset="0"/>
              </a:rPr>
              <a:t>3,109</a:t>
            </a:r>
          </a:p>
        </p:txBody>
      </p:sp>
      <p:sp>
        <p:nvSpPr>
          <p:cNvPr id="23" name="TextBox 22"/>
          <p:cNvSpPr txBox="1"/>
          <p:nvPr/>
        </p:nvSpPr>
        <p:spPr>
          <a:xfrm>
            <a:off x="3897087" y="2786741"/>
            <a:ext cx="2032255" cy="553998"/>
          </a:xfrm>
          <a:prstGeom prst="rect">
            <a:avLst/>
          </a:prstGeom>
          <a:noFill/>
        </p:spPr>
        <p:txBody>
          <a:bodyPr wrap="square" rtlCol="0">
            <a:spAutoFit/>
          </a:bodyPr>
          <a:lstStyle/>
          <a:p>
            <a:pPr algn="ctr" defTabSz="1375467" eaLnBrk="1" fontAlgn="auto" hangingPunct="1">
              <a:spcBef>
                <a:spcPts val="0"/>
              </a:spcBef>
              <a:spcAft>
                <a:spcPts val="0"/>
              </a:spcAft>
            </a:pPr>
            <a:r>
              <a:rPr lang="en-US" sz="1000" b="1" i="1" dirty="0">
                <a:solidFill>
                  <a:prstClr val="white"/>
                </a:solidFill>
                <a:latin typeface="Arial" panose="020B0604020202020204" pitchFamily="34" charset="0"/>
                <a:ea typeface="+mn-ea"/>
                <a:cs typeface="Arial" panose="020B0604020202020204" pitchFamily="34" charset="0"/>
              </a:rPr>
              <a:t>Advanced  Manufacturing</a:t>
            </a:r>
          </a:p>
          <a:p>
            <a:pPr algn="ctr" defTabSz="1375467" eaLnBrk="1" fontAlgn="auto" hangingPunct="1">
              <a:spcBef>
                <a:spcPts val="0"/>
              </a:spcBef>
              <a:spcAft>
                <a:spcPts val="0"/>
              </a:spcAft>
            </a:pPr>
            <a:r>
              <a:rPr lang="en-US" sz="1000" b="1" i="1" dirty="0">
                <a:solidFill>
                  <a:prstClr val="white"/>
                </a:solidFill>
                <a:latin typeface="Arial" panose="020B0604020202020204" pitchFamily="34" charset="0"/>
                <a:ea typeface="+mn-ea"/>
                <a:cs typeface="Arial" panose="020B0604020202020204" pitchFamily="34" charset="0"/>
              </a:rPr>
              <a:t>Corporate Headquarters Software Publishers</a:t>
            </a:r>
          </a:p>
        </p:txBody>
      </p:sp>
      <p:sp>
        <p:nvSpPr>
          <p:cNvPr id="54" name="TextBox 53"/>
          <p:cNvSpPr txBox="1"/>
          <p:nvPr/>
        </p:nvSpPr>
        <p:spPr>
          <a:xfrm>
            <a:off x="3432850" y="3669620"/>
            <a:ext cx="2286959" cy="692497"/>
          </a:xfrm>
          <a:prstGeom prst="rect">
            <a:avLst/>
          </a:prstGeom>
          <a:noFill/>
          <a:ln>
            <a:noFill/>
          </a:ln>
        </p:spPr>
        <p:txBody>
          <a:bodyPr wrap="square" rtlCol="0">
            <a:spAutoFit/>
          </a:bodyPr>
          <a:lstStyle/>
          <a:p>
            <a:pPr algn="ctr" defTabSz="1375467" eaLnBrk="1" fontAlgn="auto" hangingPunct="1">
              <a:spcBef>
                <a:spcPts val="0"/>
              </a:spcBef>
              <a:spcAft>
                <a:spcPts val="0"/>
              </a:spcAft>
            </a:pPr>
            <a:r>
              <a:rPr lang="en-US" sz="1300" b="1" dirty="0">
                <a:solidFill>
                  <a:prstClr val="white"/>
                </a:solidFill>
                <a:latin typeface="Arial" panose="020B0604020202020204" pitchFamily="34" charset="0"/>
                <a:ea typeface="+mn-ea"/>
                <a:cs typeface="Arial" panose="020B0604020202020204" pitchFamily="34" charset="0"/>
              </a:rPr>
              <a:t>Incumbent Worker Training Grant Projected Trainees</a:t>
            </a:r>
          </a:p>
        </p:txBody>
      </p:sp>
      <p:sp>
        <p:nvSpPr>
          <p:cNvPr id="62" name="TextBox 61"/>
          <p:cNvSpPr txBox="1"/>
          <p:nvPr/>
        </p:nvSpPr>
        <p:spPr>
          <a:xfrm>
            <a:off x="3457526" y="4334025"/>
            <a:ext cx="2257319"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Arial" pitchFamily="34" charset="0"/>
                <a:ea typeface="+mn-ea"/>
                <a:cs typeface="Arial" pitchFamily="34" charset="0"/>
              </a:rPr>
              <a:t>4,018</a:t>
            </a:r>
          </a:p>
        </p:txBody>
      </p:sp>
      <p:sp>
        <p:nvSpPr>
          <p:cNvPr id="61" name="TextBox 60"/>
          <p:cNvSpPr txBox="1"/>
          <p:nvPr/>
        </p:nvSpPr>
        <p:spPr>
          <a:xfrm>
            <a:off x="4288971" y="5275265"/>
            <a:ext cx="1548731" cy="553998"/>
          </a:xfrm>
          <a:prstGeom prst="rect">
            <a:avLst/>
          </a:prstGeom>
          <a:noFill/>
        </p:spPr>
        <p:txBody>
          <a:bodyPr wrap="square" rtlCol="0">
            <a:spAutoFit/>
          </a:bodyPr>
          <a:lstStyle/>
          <a:p>
            <a:pPr algn="ctr" defTabSz="1375467" eaLnBrk="1" fontAlgn="auto" hangingPunct="1">
              <a:spcBef>
                <a:spcPts val="0"/>
              </a:spcBef>
              <a:spcAft>
                <a:spcPts val="0"/>
              </a:spcAft>
            </a:pPr>
            <a:r>
              <a:rPr lang="en-US" sz="1000" b="1" i="1" dirty="0">
                <a:solidFill>
                  <a:prstClr val="white"/>
                </a:solidFill>
                <a:latin typeface="Arial" panose="020B0604020202020204" pitchFamily="34" charset="0"/>
                <a:ea typeface="+mn-ea"/>
                <a:cs typeface="Arial" panose="020B0604020202020204" pitchFamily="34" charset="0"/>
              </a:rPr>
              <a:t>Lean, ISO, Six Sigma</a:t>
            </a:r>
          </a:p>
          <a:p>
            <a:pPr algn="ctr" defTabSz="1375467" eaLnBrk="1" fontAlgn="auto" hangingPunct="1">
              <a:spcBef>
                <a:spcPts val="0"/>
              </a:spcBef>
              <a:spcAft>
                <a:spcPts val="0"/>
              </a:spcAft>
            </a:pPr>
            <a:r>
              <a:rPr lang="en-US" sz="1000" b="1" i="1" dirty="0">
                <a:solidFill>
                  <a:prstClr val="white"/>
                </a:solidFill>
                <a:latin typeface="Arial" panose="020B0604020202020204" pitchFamily="34" charset="0"/>
                <a:ea typeface="+mn-ea"/>
                <a:cs typeface="Arial" panose="020B0604020202020204" pitchFamily="34" charset="0"/>
              </a:rPr>
              <a:t>Computer</a:t>
            </a:r>
          </a:p>
          <a:p>
            <a:pPr algn="ctr" defTabSz="1375467" eaLnBrk="1" fontAlgn="auto" hangingPunct="1">
              <a:spcBef>
                <a:spcPts val="0"/>
              </a:spcBef>
              <a:spcAft>
                <a:spcPts val="0"/>
              </a:spcAft>
            </a:pPr>
            <a:r>
              <a:rPr lang="en-US" sz="1000" b="1" i="1" dirty="0">
                <a:solidFill>
                  <a:prstClr val="white"/>
                </a:solidFill>
                <a:latin typeface="Arial" panose="020B0604020202020204" pitchFamily="34" charset="0"/>
                <a:ea typeface="+mn-ea"/>
                <a:cs typeface="Arial" panose="020B0604020202020204" pitchFamily="34" charset="0"/>
              </a:rPr>
              <a:t>Leadership</a:t>
            </a:r>
          </a:p>
        </p:txBody>
      </p:sp>
      <p:sp>
        <p:nvSpPr>
          <p:cNvPr id="11" name="TextBox 10"/>
          <p:cNvSpPr txBox="1"/>
          <p:nvPr/>
        </p:nvSpPr>
        <p:spPr>
          <a:xfrm>
            <a:off x="921477" y="1173085"/>
            <a:ext cx="2329031"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1400" b="1" dirty="0">
                <a:solidFill>
                  <a:prstClr val="white"/>
                </a:solidFill>
                <a:latin typeface="Arial" panose="020B0604020202020204" pitchFamily="34" charset="0"/>
                <a:ea typeface="+mn-ea"/>
                <a:cs typeface="Arial" panose="020B0604020202020204" pitchFamily="34" charset="0"/>
              </a:rPr>
              <a:t>Businesses Served Statewide</a:t>
            </a:r>
          </a:p>
        </p:txBody>
      </p:sp>
      <p:sp>
        <p:nvSpPr>
          <p:cNvPr id="64" name="TextBox 63"/>
          <p:cNvSpPr txBox="1"/>
          <p:nvPr/>
        </p:nvSpPr>
        <p:spPr>
          <a:xfrm>
            <a:off x="1577911" y="1851417"/>
            <a:ext cx="1665056"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2800" b="1" dirty="0">
                <a:solidFill>
                  <a:prstClr val="white"/>
                </a:solidFill>
                <a:latin typeface="Arial" pitchFamily="34" charset="0"/>
                <a:ea typeface="+mn-ea"/>
                <a:cs typeface="Arial" pitchFamily="34" charset="0"/>
              </a:rPr>
              <a:t>57,259</a:t>
            </a:r>
          </a:p>
        </p:txBody>
      </p:sp>
      <p:sp>
        <p:nvSpPr>
          <p:cNvPr id="83" name="TextBox 82"/>
          <p:cNvSpPr txBox="1"/>
          <p:nvPr/>
        </p:nvSpPr>
        <p:spPr>
          <a:xfrm>
            <a:off x="5900749" y="2812865"/>
            <a:ext cx="1164516" cy="523220"/>
          </a:xfrm>
          <a:prstGeom prst="rect">
            <a:avLst/>
          </a:prstGeom>
          <a:noFill/>
        </p:spPr>
        <p:txBody>
          <a:bodyPr wrap="square" rtlCol="0">
            <a:spAutoFit/>
          </a:bodyPr>
          <a:lstStyle/>
          <a:p>
            <a:pPr algn="ctr" defTabSz="1375467" eaLnBrk="1" fontAlgn="auto" hangingPunct="1">
              <a:spcBef>
                <a:spcPts val="0"/>
              </a:spcBef>
              <a:spcAft>
                <a:spcPts val="0"/>
              </a:spcAft>
            </a:pPr>
            <a:r>
              <a:rPr lang="en-US" sz="1600" b="1" dirty="0">
                <a:solidFill>
                  <a:prstClr val="white">
                    <a:lumMod val="75000"/>
                  </a:prstClr>
                </a:solidFill>
                <a:latin typeface="Arial" pitchFamily="34" charset="0"/>
                <a:ea typeface="+mn-ea"/>
                <a:cs typeface="Arial" pitchFamily="34" charset="0"/>
              </a:rPr>
              <a:t>3.9%  </a:t>
            </a:r>
          </a:p>
          <a:p>
            <a:pPr algn="ctr" defTabSz="1375467" eaLnBrk="1" fontAlgn="auto" hangingPunct="1">
              <a:spcBef>
                <a:spcPts val="0"/>
              </a:spcBef>
              <a:spcAft>
                <a:spcPts val="0"/>
              </a:spcAft>
            </a:pPr>
            <a:r>
              <a:rPr lang="en-US" sz="1200" i="1" dirty="0">
                <a:solidFill>
                  <a:prstClr val="white"/>
                </a:solidFill>
                <a:latin typeface="Arial" pitchFamily="34" charset="0"/>
                <a:ea typeface="+mn-ea"/>
                <a:cs typeface="Arial" pitchFamily="34" charset="0"/>
              </a:rPr>
              <a:t>April</a:t>
            </a: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26" y="241289"/>
            <a:ext cx="1723047" cy="765640"/>
          </a:xfrm>
          <a:prstGeom prst="rect">
            <a:avLst/>
          </a:prstGeom>
        </p:spPr>
      </p:pic>
      <p:sp>
        <p:nvSpPr>
          <p:cNvPr id="68" name="TextBox 67"/>
          <p:cNvSpPr txBox="1"/>
          <p:nvPr/>
        </p:nvSpPr>
        <p:spPr>
          <a:xfrm>
            <a:off x="902488" y="2784251"/>
            <a:ext cx="1220117" cy="230832"/>
          </a:xfrm>
          <a:prstGeom prst="rect">
            <a:avLst/>
          </a:prstGeom>
          <a:noFill/>
        </p:spPr>
        <p:txBody>
          <a:bodyPr wrap="square" rtlCol="0">
            <a:spAutoFit/>
          </a:bodyPr>
          <a:lstStyle/>
          <a:p>
            <a:pPr algn="ctr" defTabSz="1375467" eaLnBrk="1" fontAlgn="auto" hangingPunct="1">
              <a:spcBef>
                <a:spcPts val="0"/>
              </a:spcBef>
              <a:spcAft>
                <a:spcPts val="0"/>
              </a:spcAft>
            </a:pPr>
            <a:r>
              <a:rPr lang="en-US" sz="900" b="1" i="1" dirty="0">
                <a:solidFill>
                  <a:prstClr val="white"/>
                </a:solidFill>
                <a:latin typeface="Arial" panose="020B0604020202020204" pitchFamily="34" charset="0"/>
                <a:ea typeface="+mn-ea"/>
                <a:cs typeface="Arial" panose="020B0604020202020204" pitchFamily="34" charset="0"/>
              </a:rPr>
              <a:t>Healthcare</a:t>
            </a:r>
          </a:p>
        </p:txBody>
      </p:sp>
      <p:sp>
        <p:nvSpPr>
          <p:cNvPr id="69" name="TextBox 68"/>
          <p:cNvSpPr txBox="1"/>
          <p:nvPr/>
        </p:nvSpPr>
        <p:spPr>
          <a:xfrm>
            <a:off x="2137871" y="2781699"/>
            <a:ext cx="1112635" cy="230832"/>
          </a:xfrm>
          <a:prstGeom prst="rect">
            <a:avLst/>
          </a:prstGeom>
          <a:noFill/>
        </p:spPr>
        <p:txBody>
          <a:bodyPr wrap="square" rtlCol="0">
            <a:spAutoFit/>
          </a:bodyPr>
          <a:lstStyle/>
          <a:p>
            <a:pPr algn="ctr" defTabSz="1375467" eaLnBrk="1" fontAlgn="auto" hangingPunct="1">
              <a:spcBef>
                <a:spcPts val="0"/>
              </a:spcBef>
              <a:spcAft>
                <a:spcPts val="0"/>
              </a:spcAft>
            </a:pPr>
            <a:r>
              <a:rPr lang="en-US" sz="900" b="1" i="1" dirty="0">
                <a:solidFill>
                  <a:prstClr val="white"/>
                </a:solidFill>
                <a:latin typeface="Arial" panose="020B0604020202020204" pitchFamily="34" charset="0"/>
                <a:ea typeface="+mn-ea"/>
                <a:cs typeface="Arial" panose="020B0604020202020204" pitchFamily="34" charset="0"/>
              </a:rPr>
              <a:t>Manufacturing</a:t>
            </a:r>
          </a:p>
        </p:txBody>
      </p:sp>
      <p:sp>
        <p:nvSpPr>
          <p:cNvPr id="79" name="TextBox 78"/>
          <p:cNvSpPr txBox="1"/>
          <p:nvPr/>
        </p:nvSpPr>
        <p:spPr>
          <a:xfrm>
            <a:off x="892154" y="2938012"/>
            <a:ext cx="1220119" cy="461665"/>
          </a:xfrm>
          <a:prstGeom prst="rect">
            <a:avLst/>
          </a:prstGeom>
          <a:noFill/>
        </p:spPr>
        <p:txBody>
          <a:bodyPr wrap="square" rtlCol="0">
            <a:spAutoFit/>
          </a:bodyPr>
          <a:lstStyle/>
          <a:p>
            <a:pPr algn="ctr" defTabSz="1375467" eaLnBrk="1" fontAlgn="auto" hangingPunct="1">
              <a:spcBef>
                <a:spcPts val="0"/>
              </a:spcBef>
              <a:spcAft>
                <a:spcPts val="0"/>
              </a:spcAft>
            </a:pPr>
            <a:r>
              <a:rPr lang="en-US" sz="1600" b="1" dirty="0">
                <a:solidFill>
                  <a:prstClr val="white">
                    <a:lumMod val="65000"/>
                  </a:prstClr>
                </a:solidFill>
                <a:latin typeface="Arial" pitchFamily="34" charset="0"/>
                <a:ea typeface="+mn-ea"/>
                <a:cs typeface="Arial" pitchFamily="34" charset="0"/>
              </a:rPr>
              <a:t>4,367</a:t>
            </a:r>
          </a:p>
          <a:p>
            <a:pPr algn="ctr" defTabSz="1375467" eaLnBrk="1" fontAlgn="auto" hangingPunct="1">
              <a:spcBef>
                <a:spcPts val="0"/>
              </a:spcBef>
              <a:spcAft>
                <a:spcPts val="0"/>
              </a:spcAft>
            </a:pPr>
            <a:r>
              <a:rPr lang="en-US" sz="800" i="1" dirty="0">
                <a:solidFill>
                  <a:prstClr val="white"/>
                </a:solidFill>
                <a:latin typeface="Arial" pitchFamily="34" charset="0"/>
                <a:ea typeface="+mn-ea"/>
                <a:cs typeface="Arial" pitchFamily="34" charset="0"/>
              </a:rPr>
              <a:t>businesses</a:t>
            </a:r>
          </a:p>
        </p:txBody>
      </p:sp>
      <p:sp>
        <p:nvSpPr>
          <p:cNvPr id="4" name="TextBox 3"/>
          <p:cNvSpPr txBox="1"/>
          <p:nvPr/>
        </p:nvSpPr>
        <p:spPr>
          <a:xfrm>
            <a:off x="1115736" y="5195573"/>
            <a:ext cx="2122144" cy="733534"/>
          </a:xfrm>
          <a:prstGeom prst="rect">
            <a:avLst/>
          </a:prstGeom>
          <a:noFill/>
        </p:spPr>
        <p:txBody>
          <a:bodyPr wrap="square" rtlCol="0">
            <a:spAutoFit/>
          </a:bodyPr>
          <a:lstStyle/>
          <a:p>
            <a:pPr marL="171446" indent="-171446" defTabSz="1375467" eaLnBrk="1" fontAlgn="auto" hangingPunct="1">
              <a:spcBef>
                <a:spcPts val="0"/>
              </a:spcBef>
              <a:spcAft>
                <a:spcPts val="700"/>
              </a:spcAft>
              <a:buClr>
                <a:prstClr val="white"/>
              </a:buClr>
              <a:buSzPct val="125000"/>
              <a:buFont typeface="Wingdings" panose="05000000000000000000" pitchFamily="2" charset="2"/>
              <a:buChar char="ü"/>
            </a:pPr>
            <a:r>
              <a:rPr lang="en-US" sz="1000" b="1" i="1" dirty="0">
                <a:solidFill>
                  <a:prstClr val="white"/>
                </a:solidFill>
                <a:latin typeface="Arial" panose="020B0604020202020204" pitchFamily="34" charset="0"/>
                <a:ea typeface="+mn-ea"/>
                <a:cs typeface="Arial" panose="020B0604020202020204" pitchFamily="34" charset="0"/>
              </a:rPr>
              <a:t>Talent Acquisition </a:t>
            </a:r>
          </a:p>
          <a:p>
            <a:pPr marL="171446" indent="-171446" defTabSz="1375467" eaLnBrk="1" fontAlgn="auto" hangingPunct="1">
              <a:spcBef>
                <a:spcPts val="0"/>
              </a:spcBef>
              <a:spcAft>
                <a:spcPts val="700"/>
              </a:spcAft>
              <a:buClr>
                <a:prstClr val="white"/>
              </a:buClr>
              <a:buSzPct val="125000"/>
              <a:buFont typeface="Wingdings" panose="05000000000000000000" pitchFamily="2" charset="2"/>
              <a:buChar char="ü"/>
            </a:pPr>
            <a:r>
              <a:rPr lang="en-US" sz="1000" b="1" i="1" dirty="0">
                <a:solidFill>
                  <a:prstClr val="white"/>
                </a:solidFill>
                <a:latin typeface="Arial" panose="020B0604020202020204" pitchFamily="34" charset="0"/>
                <a:ea typeface="+mn-ea"/>
                <a:cs typeface="Arial" panose="020B0604020202020204" pitchFamily="34" charset="0"/>
              </a:rPr>
              <a:t>Human Resources Services</a:t>
            </a:r>
          </a:p>
          <a:p>
            <a:pPr marL="171446" indent="-171446" defTabSz="1375467" eaLnBrk="1" fontAlgn="auto" hangingPunct="1">
              <a:spcBef>
                <a:spcPts val="0"/>
              </a:spcBef>
              <a:spcAft>
                <a:spcPts val="700"/>
              </a:spcAft>
              <a:buClr>
                <a:prstClr val="white"/>
              </a:buClr>
              <a:buSzPct val="125000"/>
              <a:buFont typeface="Wingdings" panose="05000000000000000000" pitchFamily="2" charset="2"/>
              <a:buChar char="ü"/>
            </a:pPr>
            <a:r>
              <a:rPr lang="en-US" sz="1000" b="1" i="1" dirty="0">
                <a:solidFill>
                  <a:prstClr val="white"/>
                </a:solidFill>
                <a:latin typeface="Arial" panose="020B0604020202020204" pitchFamily="34" charset="0"/>
                <a:ea typeface="+mn-ea"/>
                <a:cs typeface="Arial" panose="020B0604020202020204" pitchFamily="34" charset="0"/>
              </a:rPr>
              <a:t>Customized Training</a:t>
            </a:r>
          </a:p>
        </p:txBody>
      </p:sp>
      <p:sp>
        <p:nvSpPr>
          <p:cNvPr id="80" name="TextBox 79"/>
          <p:cNvSpPr txBox="1"/>
          <p:nvPr/>
        </p:nvSpPr>
        <p:spPr>
          <a:xfrm>
            <a:off x="2130333" y="2935632"/>
            <a:ext cx="1112635" cy="461665"/>
          </a:xfrm>
          <a:prstGeom prst="rect">
            <a:avLst/>
          </a:prstGeom>
          <a:noFill/>
        </p:spPr>
        <p:txBody>
          <a:bodyPr wrap="square" rtlCol="0">
            <a:spAutoFit/>
          </a:bodyPr>
          <a:lstStyle/>
          <a:p>
            <a:pPr algn="ctr" defTabSz="1375467" eaLnBrk="1" fontAlgn="auto" hangingPunct="1">
              <a:spcBef>
                <a:spcPts val="0"/>
              </a:spcBef>
              <a:spcAft>
                <a:spcPts val="0"/>
              </a:spcAft>
            </a:pPr>
            <a:r>
              <a:rPr lang="en-US" sz="1600" b="1" dirty="0">
                <a:solidFill>
                  <a:prstClr val="white">
                    <a:lumMod val="65000"/>
                  </a:prstClr>
                </a:solidFill>
                <a:latin typeface="Arial" pitchFamily="34" charset="0"/>
                <a:ea typeface="+mn-ea"/>
                <a:cs typeface="Arial" pitchFamily="34" charset="0"/>
              </a:rPr>
              <a:t>4,717</a:t>
            </a:r>
          </a:p>
          <a:p>
            <a:pPr algn="ctr" defTabSz="1375467" eaLnBrk="1" fontAlgn="auto" hangingPunct="1">
              <a:spcBef>
                <a:spcPts val="0"/>
              </a:spcBef>
              <a:spcAft>
                <a:spcPts val="0"/>
              </a:spcAft>
            </a:pPr>
            <a:r>
              <a:rPr lang="en-US" sz="800" i="1" dirty="0">
                <a:solidFill>
                  <a:prstClr val="white"/>
                </a:solidFill>
                <a:latin typeface="Arial" pitchFamily="34" charset="0"/>
                <a:ea typeface="+mn-ea"/>
                <a:cs typeface="Arial" pitchFamily="34" charset="0"/>
              </a:rPr>
              <a:t>businesses</a:t>
            </a:r>
          </a:p>
        </p:txBody>
      </p:sp>
      <p:sp>
        <p:nvSpPr>
          <p:cNvPr id="12" name="TextBox 11"/>
          <p:cNvSpPr txBox="1"/>
          <p:nvPr/>
        </p:nvSpPr>
        <p:spPr>
          <a:xfrm>
            <a:off x="935596" y="2408859"/>
            <a:ext cx="2314909" cy="276999"/>
          </a:xfrm>
          <a:prstGeom prst="rect">
            <a:avLst/>
          </a:prstGeom>
          <a:noFill/>
        </p:spPr>
        <p:txBody>
          <a:bodyPr wrap="square" rtlCol="0">
            <a:spAutoFit/>
          </a:bodyPr>
          <a:lstStyle/>
          <a:p>
            <a:pPr algn="ctr" defTabSz="1375467" eaLnBrk="1" fontAlgn="auto" hangingPunct="1">
              <a:spcBef>
                <a:spcPts val="0"/>
              </a:spcBef>
              <a:spcAft>
                <a:spcPts val="0"/>
              </a:spcAft>
            </a:pPr>
            <a:r>
              <a:rPr lang="en-US" sz="1200" b="1" dirty="0">
                <a:solidFill>
                  <a:prstClr val="white"/>
                </a:solidFill>
                <a:latin typeface="Arial" panose="020B0604020202020204" pitchFamily="34" charset="0"/>
                <a:ea typeface="+mn-ea"/>
                <a:cs typeface="Arial" panose="020B0604020202020204" pitchFamily="34" charset="0"/>
              </a:rPr>
              <a:t>Industries of Focus</a:t>
            </a:r>
          </a:p>
        </p:txBody>
      </p:sp>
      <p:pic>
        <p:nvPicPr>
          <p:cNvPr id="21" name="Picture 20">
            <a:extLst>
              <a:ext uri="{FF2B5EF4-FFF2-40B4-BE49-F238E27FC236}">
                <a16:creationId xmlns:a16="http://schemas.microsoft.com/office/drawing/2014/main" id="{15F09433-2E1A-475C-B030-2915AAD699E7}"/>
              </a:ext>
            </a:extLst>
          </p:cNvPr>
          <p:cNvPicPr>
            <a:picLocks noChangeAspect="1"/>
          </p:cNvPicPr>
          <p:nvPr/>
        </p:nvPicPr>
        <p:blipFill>
          <a:blip r:embed="rId4"/>
          <a:stretch>
            <a:fillRect/>
          </a:stretch>
        </p:blipFill>
        <p:spPr>
          <a:xfrm>
            <a:off x="3434639" y="2796095"/>
            <a:ext cx="658391" cy="658391"/>
          </a:xfrm>
          <a:prstGeom prst="rect">
            <a:avLst/>
          </a:prstGeom>
        </p:spPr>
      </p:pic>
      <p:pic>
        <p:nvPicPr>
          <p:cNvPr id="25" name="Picture 24">
            <a:extLst>
              <a:ext uri="{FF2B5EF4-FFF2-40B4-BE49-F238E27FC236}">
                <a16:creationId xmlns:a16="http://schemas.microsoft.com/office/drawing/2014/main" id="{285341EB-5223-453E-BFF7-915C5379E74F}"/>
              </a:ext>
            </a:extLst>
          </p:cNvPr>
          <p:cNvPicPr>
            <a:picLocks noChangeAspect="1"/>
          </p:cNvPicPr>
          <p:nvPr/>
        </p:nvPicPr>
        <p:blipFill>
          <a:blip r:embed="rId5"/>
          <a:stretch>
            <a:fillRect/>
          </a:stretch>
        </p:blipFill>
        <p:spPr>
          <a:xfrm>
            <a:off x="6247052" y="4559087"/>
            <a:ext cx="1679819" cy="1679819"/>
          </a:xfrm>
          <a:prstGeom prst="rect">
            <a:avLst/>
          </a:prstGeom>
        </p:spPr>
      </p:pic>
      <p:pic>
        <p:nvPicPr>
          <p:cNvPr id="27" name="Picture 26">
            <a:extLst>
              <a:ext uri="{FF2B5EF4-FFF2-40B4-BE49-F238E27FC236}">
                <a16:creationId xmlns:a16="http://schemas.microsoft.com/office/drawing/2014/main" id="{0C754DA0-BEB4-4887-935A-46BB8FB24C94}"/>
              </a:ext>
            </a:extLst>
          </p:cNvPr>
          <p:cNvPicPr>
            <a:picLocks noChangeAspect="1"/>
          </p:cNvPicPr>
          <p:nvPr/>
        </p:nvPicPr>
        <p:blipFill>
          <a:blip r:embed="rId6"/>
          <a:stretch>
            <a:fillRect/>
          </a:stretch>
        </p:blipFill>
        <p:spPr>
          <a:xfrm>
            <a:off x="3646454" y="5142577"/>
            <a:ext cx="777951" cy="777951"/>
          </a:xfrm>
          <a:prstGeom prst="rect">
            <a:avLst/>
          </a:prstGeom>
        </p:spPr>
      </p:pic>
      <p:pic>
        <p:nvPicPr>
          <p:cNvPr id="29" name="Picture 28">
            <a:extLst>
              <a:ext uri="{FF2B5EF4-FFF2-40B4-BE49-F238E27FC236}">
                <a16:creationId xmlns:a16="http://schemas.microsoft.com/office/drawing/2014/main" id="{7E415FCA-4787-4335-A2FA-DF03DB81594C}"/>
              </a:ext>
            </a:extLst>
          </p:cNvPr>
          <p:cNvPicPr>
            <a:picLocks noChangeAspect="1"/>
          </p:cNvPicPr>
          <p:nvPr/>
        </p:nvPicPr>
        <p:blipFill>
          <a:blip r:embed="rId7"/>
          <a:stretch>
            <a:fillRect/>
          </a:stretch>
        </p:blipFill>
        <p:spPr>
          <a:xfrm>
            <a:off x="1033722" y="4397118"/>
            <a:ext cx="688295" cy="688295"/>
          </a:xfrm>
          <a:prstGeom prst="rect">
            <a:avLst/>
          </a:prstGeom>
        </p:spPr>
      </p:pic>
      <p:pic>
        <p:nvPicPr>
          <p:cNvPr id="32" name="Picture 31">
            <a:extLst>
              <a:ext uri="{FF2B5EF4-FFF2-40B4-BE49-F238E27FC236}">
                <a16:creationId xmlns:a16="http://schemas.microsoft.com/office/drawing/2014/main" id="{924CBE3B-2E6A-4224-841F-41EDFD304894}"/>
              </a:ext>
            </a:extLst>
          </p:cNvPr>
          <p:cNvPicPr>
            <a:picLocks noChangeAspect="1"/>
          </p:cNvPicPr>
          <p:nvPr/>
        </p:nvPicPr>
        <p:blipFill>
          <a:blip r:embed="rId8"/>
          <a:stretch>
            <a:fillRect/>
          </a:stretch>
        </p:blipFill>
        <p:spPr>
          <a:xfrm>
            <a:off x="1055959" y="1836292"/>
            <a:ext cx="521952" cy="521952"/>
          </a:xfrm>
          <a:prstGeom prst="rect">
            <a:avLst/>
          </a:prstGeom>
        </p:spPr>
      </p:pic>
    </p:spTree>
    <p:extLst>
      <p:ext uri="{BB962C8B-B14F-4D97-AF65-F5344CB8AC3E}">
        <p14:creationId xmlns:p14="http://schemas.microsoft.com/office/powerpoint/2010/main" val="140619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59DF-6F1E-4351-A519-2FEDE53D5BB6}"/>
              </a:ext>
            </a:extLst>
          </p:cNvPr>
          <p:cNvSpPr>
            <a:spLocks noGrp="1"/>
          </p:cNvSpPr>
          <p:nvPr>
            <p:ph type="title"/>
          </p:nvPr>
        </p:nvSpPr>
        <p:spPr>
          <a:xfrm>
            <a:off x="647700" y="514351"/>
            <a:ext cx="7848600" cy="990600"/>
          </a:xfrm>
        </p:spPr>
        <p:txBody>
          <a:bodyPr/>
          <a:lstStyle/>
          <a:p>
            <a:r>
              <a:rPr lang="en-US" dirty="0"/>
              <a:t>The Florida Team</a:t>
            </a:r>
          </a:p>
        </p:txBody>
      </p:sp>
      <p:sp>
        <p:nvSpPr>
          <p:cNvPr id="4" name="Slide Number Placeholder 3">
            <a:extLst>
              <a:ext uri="{FF2B5EF4-FFF2-40B4-BE49-F238E27FC236}">
                <a16:creationId xmlns:a16="http://schemas.microsoft.com/office/drawing/2014/main" id="{034319BB-A5F2-4894-A53D-34AEA1C37A09}"/>
              </a:ext>
            </a:extLst>
          </p:cNvPr>
          <p:cNvSpPr>
            <a:spLocks noGrp="1"/>
          </p:cNvSpPr>
          <p:nvPr>
            <p:ph type="sldNum" sz="quarter" idx="10"/>
          </p:nvPr>
        </p:nvSpPr>
        <p:spPr/>
        <p:txBody>
          <a:bodyPr/>
          <a:lstStyle/>
          <a:p>
            <a:pPr defTabSz="914377"/>
            <a:fld id="{74B0E23E-CFC5-44A2-A8E1-2C7FFC7FA46F}" type="slidenum">
              <a:rPr lang="en-US">
                <a:solidFill>
                  <a:srgbClr val="1F497D"/>
                </a:solidFill>
                <a:latin typeface="Helvetica"/>
              </a:rPr>
              <a:pPr defTabSz="914377"/>
              <a:t>16</a:t>
            </a:fld>
            <a:endParaRPr lang="en-US">
              <a:solidFill>
                <a:srgbClr val="1F497D"/>
              </a:solidFill>
              <a:latin typeface="Helvetica"/>
            </a:endParaRPr>
          </a:p>
        </p:txBody>
      </p:sp>
      <p:grpSp>
        <p:nvGrpSpPr>
          <p:cNvPr id="3" name="Group 2">
            <a:extLst>
              <a:ext uri="{FF2B5EF4-FFF2-40B4-BE49-F238E27FC236}">
                <a16:creationId xmlns:a16="http://schemas.microsoft.com/office/drawing/2014/main" id="{B8B5DC3E-BA5C-469C-98F1-32FFFF62788B}"/>
              </a:ext>
            </a:extLst>
          </p:cNvPr>
          <p:cNvGrpSpPr/>
          <p:nvPr/>
        </p:nvGrpSpPr>
        <p:grpSpPr>
          <a:xfrm>
            <a:off x="-533400" y="1828802"/>
            <a:ext cx="10515600" cy="4419598"/>
            <a:chOff x="330200" y="1828802"/>
            <a:chExt cx="8890000" cy="3352799"/>
          </a:xfrm>
        </p:grpSpPr>
        <p:sp>
          <p:nvSpPr>
            <p:cNvPr id="36" name="Rectangle 35">
              <a:extLst>
                <a:ext uri="{FF2B5EF4-FFF2-40B4-BE49-F238E27FC236}">
                  <a16:creationId xmlns:a16="http://schemas.microsoft.com/office/drawing/2014/main" id="{872D4974-6C81-4B12-9094-EF4F7EB1810D}"/>
                </a:ext>
              </a:extLst>
            </p:cNvPr>
            <p:cNvSpPr/>
            <p:nvPr/>
          </p:nvSpPr>
          <p:spPr>
            <a:xfrm>
              <a:off x="1447800" y="1828802"/>
              <a:ext cx="6248400" cy="3352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Helvetica"/>
              </a:endParaRPr>
            </a:p>
          </p:txBody>
        </p:sp>
        <p:graphicFrame>
          <p:nvGraphicFramePr>
            <p:cNvPr id="33" name="Diagram 32">
              <a:extLst>
                <a:ext uri="{FF2B5EF4-FFF2-40B4-BE49-F238E27FC236}">
                  <a16:creationId xmlns:a16="http://schemas.microsoft.com/office/drawing/2014/main" id="{E57841C4-0D09-4217-A5D7-B638F5696D08}"/>
                </a:ext>
              </a:extLst>
            </p:cNvPr>
            <p:cNvGraphicFramePr/>
            <p:nvPr>
              <p:extLst>
                <p:ext uri="{D42A27DB-BD31-4B8C-83A1-F6EECF244321}">
                  <p14:modId xmlns:p14="http://schemas.microsoft.com/office/powerpoint/2010/main" val="163185142"/>
                </p:ext>
              </p:extLst>
            </p:nvPr>
          </p:nvGraphicFramePr>
          <p:xfrm>
            <a:off x="330200" y="1930401"/>
            <a:ext cx="5994400" cy="3051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4711ECC1-91E3-4F31-856C-E4B0BACF7CA2}"/>
                </a:ext>
              </a:extLst>
            </p:cNvPr>
            <p:cNvGraphicFramePr/>
            <p:nvPr>
              <p:extLst>
                <p:ext uri="{D42A27DB-BD31-4B8C-83A1-F6EECF244321}">
                  <p14:modId xmlns:p14="http://schemas.microsoft.com/office/powerpoint/2010/main" val="2657650913"/>
                </p:ext>
              </p:extLst>
            </p:nvPr>
          </p:nvGraphicFramePr>
          <p:xfrm>
            <a:off x="3225800" y="1930401"/>
            <a:ext cx="5994400" cy="3051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pic>
        <p:nvPicPr>
          <p:cNvPr id="8" name="Picture 7">
            <a:extLst>
              <a:ext uri="{FF2B5EF4-FFF2-40B4-BE49-F238E27FC236}">
                <a16:creationId xmlns:a16="http://schemas.microsoft.com/office/drawing/2014/main" id="{18CDAD91-B7ED-4828-889F-4E124351EE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40067721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prstGeom prst="rect">
            <a:avLst/>
          </a:prstGeom>
        </p:spPr>
        <p:txBody>
          <a:bodyPr/>
          <a:lstStyle/>
          <a:p>
            <a:pPr marL="0" indent="0">
              <a:buNone/>
            </a:pPr>
            <a:r>
              <a:rPr lang="en-US" dirty="0"/>
              <a:t>Vision: </a:t>
            </a:r>
          </a:p>
          <a:p>
            <a:pPr marL="0" indent="0">
              <a:buNone/>
            </a:pPr>
            <a:endParaRPr lang="en-US" dirty="0"/>
          </a:p>
          <a:p>
            <a:pPr marL="0" indent="0">
              <a:buNone/>
            </a:pPr>
            <a:r>
              <a:rPr lang="en-US" dirty="0"/>
              <a:t>Florida will be the global leader for talent by collaborating, innovating and leading market-relevant business services across talent supply organizations to meet market demands today and tomorrow.</a:t>
            </a:r>
          </a:p>
          <a:p>
            <a:pPr lvl="1"/>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xfrm>
            <a:off x="1930400" y="80160"/>
            <a:ext cx="7112000" cy="910440"/>
          </a:xfrm>
          <a:prstGeom prst="rect">
            <a:avLst/>
          </a:prstGeom>
        </p:spPr>
        <p:txBody>
          <a:bodyPr/>
          <a:lstStyle/>
          <a:p>
            <a:pPr algn="r"/>
            <a:r>
              <a:rPr lang="en-US" sz="2333" dirty="0">
                <a:solidFill>
                  <a:schemeClr val="bg1"/>
                </a:solidFill>
              </a:rPr>
              <a:t>Opportunities Ahead</a:t>
            </a:r>
          </a:p>
        </p:txBody>
      </p:sp>
      <p:pic>
        <p:nvPicPr>
          <p:cNvPr id="4" name="Picture 3">
            <a:extLst>
              <a:ext uri="{FF2B5EF4-FFF2-40B4-BE49-F238E27FC236}">
                <a16:creationId xmlns:a16="http://schemas.microsoft.com/office/drawing/2014/main" id="{503F1D33-2728-47DD-986A-66C768E5F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1806" y="6273800"/>
            <a:ext cx="1493009" cy="506801"/>
          </a:xfrm>
          <a:prstGeom prst="rect">
            <a:avLst/>
          </a:prstGeom>
        </p:spPr>
      </p:pic>
    </p:spTree>
    <p:extLst>
      <p:ext uri="{BB962C8B-B14F-4D97-AF65-F5344CB8AC3E}">
        <p14:creationId xmlns:p14="http://schemas.microsoft.com/office/powerpoint/2010/main" val="2216880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prstGeom prst="rect">
            <a:avLst/>
          </a:prstGeom>
        </p:spPr>
        <p:txBody>
          <a:bodyPr/>
          <a:lstStyle/>
          <a:p>
            <a:pPr marL="0" indent="0">
              <a:buNone/>
            </a:pPr>
            <a:r>
              <a:rPr lang="en-US" dirty="0"/>
              <a:t>Top Three Strategies:</a:t>
            </a:r>
          </a:p>
          <a:p>
            <a:pPr marL="0" indent="0">
              <a:buNone/>
            </a:pPr>
            <a:endParaRPr lang="en-US" dirty="0"/>
          </a:p>
          <a:p>
            <a:r>
              <a:rPr lang="en-US" dirty="0"/>
              <a:t>Mine Industry </a:t>
            </a:r>
            <a:r>
              <a:rPr lang="en-US" b="1" dirty="0"/>
              <a:t>Data Sources</a:t>
            </a:r>
          </a:p>
          <a:p>
            <a:r>
              <a:rPr lang="en-US" dirty="0"/>
              <a:t>Use a </a:t>
            </a:r>
            <a:r>
              <a:rPr lang="en-US" b="1" dirty="0"/>
              <a:t>Common Technology Tool</a:t>
            </a:r>
          </a:p>
          <a:p>
            <a:r>
              <a:rPr lang="en-US" dirty="0"/>
              <a:t>Form a </a:t>
            </a:r>
            <a:r>
              <a:rPr lang="en-US" b="1" dirty="0"/>
              <a:t>“Tiger Team”</a:t>
            </a:r>
          </a:p>
          <a:p>
            <a:pPr lvl="1"/>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xfrm>
            <a:off x="1930400" y="80160"/>
            <a:ext cx="7112000" cy="910440"/>
          </a:xfrm>
          <a:prstGeom prst="rect">
            <a:avLst/>
          </a:prstGeom>
        </p:spPr>
        <p:txBody>
          <a:bodyPr/>
          <a:lstStyle/>
          <a:p>
            <a:pPr algn="r"/>
            <a:r>
              <a:rPr lang="en-US" sz="2333" dirty="0">
                <a:solidFill>
                  <a:schemeClr val="bg1"/>
                </a:solidFill>
              </a:rPr>
              <a:t>Opportunities Ahead</a:t>
            </a:r>
          </a:p>
        </p:txBody>
      </p:sp>
      <p:pic>
        <p:nvPicPr>
          <p:cNvPr id="4" name="Picture 3">
            <a:extLst>
              <a:ext uri="{FF2B5EF4-FFF2-40B4-BE49-F238E27FC236}">
                <a16:creationId xmlns:a16="http://schemas.microsoft.com/office/drawing/2014/main" id="{41B19762-7928-4D3B-99EE-49B7E53ADA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253" y="6273800"/>
            <a:ext cx="1493009" cy="506801"/>
          </a:xfrm>
          <a:prstGeom prst="rect">
            <a:avLst/>
          </a:prstGeom>
        </p:spPr>
      </p:pic>
    </p:spTree>
    <p:extLst>
      <p:ext uri="{BB962C8B-B14F-4D97-AF65-F5344CB8AC3E}">
        <p14:creationId xmlns:p14="http://schemas.microsoft.com/office/powerpoint/2010/main" val="493934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prstGeom prst="rect">
            <a:avLst/>
          </a:prstGeom>
        </p:spPr>
        <p:txBody>
          <a:bodyPr/>
          <a:lstStyle/>
          <a:p>
            <a:pPr marL="0" indent="0">
              <a:buNone/>
            </a:pPr>
            <a:r>
              <a:rPr lang="en-US" dirty="0"/>
              <a:t>Top Three Strategies:</a:t>
            </a:r>
          </a:p>
          <a:p>
            <a:pPr marL="0" indent="0">
              <a:buNone/>
            </a:pPr>
            <a:endParaRPr lang="en-US" dirty="0"/>
          </a:p>
          <a:p>
            <a:r>
              <a:rPr lang="en-US" dirty="0"/>
              <a:t>Mine Industry </a:t>
            </a:r>
            <a:r>
              <a:rPr lang="en-US" b="1" dirty="0"/>
              <a:t>Data Sources</a:t>
            </a:r>
          </a:p>
          <a:p>
            <a:pPr lvl="1"/>
            <a:r>
              <a:rPr lang="en-US" dirty="0"/>
              <a:t>Asset-map existing data sources by partner</a:t>
            </a:r>
          </a:p>
          <a:p>
            <a:pPr lvl="1"/>
            <a:r>
              <a:rPr lang="en-US" dirty="0"/>
              <a:t>Create Skills Gap report by Sector</a:t>
            </a:r>
          </a:p>
          <a:p>
            <a:pPr lvl="1"/>
            <a:r>
              <a:rPr lang="en-US" dirty="0"/>
              <a:t>Create training for Business Services Team</a:t>
            </a:r>
          </a:p>
          <a:p>
            <a:pPr lvl="1"/>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xfrm>
            <a:off x="1930400" y="80160"/>
            <a:ext cx="7112000" cy="910440"/>
          </a:xfrm>
          <a:prstGeom prst="rect">
            <a:avLst/>
          </a:prstGeom>
        </p:spPr>
        <p:txBody>
          <a:bodyPr/>
          <a:lstStyle/>
          <a:p>
            <a:pPr algn="r"/>
            <a:r>
              <a:rPr lang="en-US" sz="2333" dirty="0">
                <a:solidFill>
                  <a:schemeClr val="bg1"/>
                </a:solidFill>
              </a:rPr>
              <a:t>Opportunities Ahead</a:t>
            </a:r>
          </a:p>
        </p:txBody>
      </p:sp>
      <p:pic>
        <p:nvPicPr>
          <p:cNvPr id="4" name="Picture 3">
            <a:extLst>
              <a:ext uri="{FF2B5EF4-FFF2-40B4-BE49-F238E27FC236}">
                <a16:creationId xmlns:a16="http://schemas.microsoft.com/office/drawing/2014/main" id="{31B6BD5E-476B-4E0F-B414-0768C2D976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271039"/>
            <a:ext cx="1493009" cy="506801"/>
          </a:xfrm>
          <a:prstGeom prst="rect">
            <a:avLst/>
          </a:prstGeom>
        </p:spPr>
      </p:pic>
    </p:spTree>
    <p:extLst>
      <p:ext uri="{BB962C8B-B14F-4D97-AF65-F5344CB8AC3E}">
        <p14:creationId xmlns:p14="http://schemas.microsoft.com/office/powerpoint/2010/main" val="2299487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650D627-C510-452D-B4BC-F4079B768FD5}"/>
              </a:ext>
            </a:extLst>
          </p:cNvPr>
          <p:cNvSpPr>
            <a:spLocks noGrp="1"/>
          </p:cNvSpPr>
          <p:nvPr>
            <p:ph idx="1"/>
          </p:nvPr>
        </p:nvSpPr>
        <p:spPr>
          <a:xfrm>
            <a:off x="4114800" y="1905000"/>
            <a:ext cx="4572000" cy="4305677"/>
          </a:xfrm>
        </p:spPr>
        <p:txBody>
          <a:bodyPr>
            <a:normAutofit fontScale="92500" lnSpcReduction="10000"/>
          </a:bodyPr>
          <a:lstStyle/>
          <a:p>
            <a:r>
              <a:rPr lang="en-US" dirty="0"/>
              <a:t>Spring 2018 National Innovation Cohort: </a:t>
            </a:r>
            <a:r>
              <a:rPr lang="en-US" i="1" dirty="0"/>
              <a:t>Outcomes</a:t>
            </a:r>
          </a:p>
          <a:p>
            <a:r>
              <a:rPr lang="en-US" dirty="0"/>
              <a:t>Florida: Effective State and Regional Business Engagement</a:t>
            </a:r>
          </a:p>
          <a:p>
            <a:r>
              <a:rPr lang="en-US" dirty="0"/>
              <a:t>Shenandoah Valley (VA): Building Out the Business Services Team</a:t>
            </a:r>
          </a:p>
          <a:p>
            <a:r>
              <a:rPr lang="en-US" dirty="0"/>
              <a:t>Resources and Next Steps</a:t>
            </a:r>
            <a:endParaRPr lang="en-US" i="1" dirty="0"/>
          </a:p>
        </p:txBody>
      </p:sp>
      <p:sp>
        <p:nvSpPr>
          <p:cNvPr id="3" name="Slide Number Placeholder 2">
            <a:extLst>
              <a:ext uri="{FF2B5EF4-FFF2-40B4-BE49-F238E27FC236}">
                <a16:creationId xmlns:a16="http://schemas.microsoft.com/office/drawing/2014/main" id="{7B52E3D4-875D-43FA-BDC7-ED2FC550294A}"/>
              </a:ext>
            </a:extLst>
          </p:cNvPr>
          <p:cNvSpPr>
            <a:spLocks noGrp="1"/>
          </p:cNvSpPr>
          <p:nvPr>
            <p:ph type="sldNum" sz="quarter" idx="10"/>
          </p:nvPr>
        </p:nvSpPr>
        <p:spPr/>
        <p:txBody>
          <a:bodyPr/>
          <a:lstStyle/>
          <a:p>
            <a:fld id="{74B0E23E-CFC5-44A2-A8E1-2C7FFC7FA46F}" type="slidenum">
              <a:rPr lang="en-US" smtClean="0"/>
              <a:pPr/>
              <a:t>2</a:t>
            </a:fld>
            <a:endParaRPr lang="en-US" dirty="0"/>
          </a:p>
        </p:txBody>
      </p:sp>
      <p:pic>
        <p:nvPicPr>
          <p:cNvPr id="8" name="Picture 7">
            <a:extLst>
              <a:ext uri="{FF2B5EF4-FFF2-40B4-BE49-F238E27FC236}">
                <a16:creationId xmlns:a16="http://schemas.microsoft.com/office/drawing/2014/main" id="{24EE82A6-E3E7-44E9-BE57-C10A7223F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1" y="2286000"/>
            <a:ext cx="3175753" cy="3175753"/>
          </a:xfrm>
          <a:prstGeom prst="rect">
            <a:avLst/>
          </a:prstGeom>
        </p:spPr>
      </p:pic>
      <p:pic>
        <p:nvPicPr>
          <p:cNvPr id="7" name="Picture 6">
            <a:extLst>
              <a:ext uri="{FF2B5EF4-FFF2-40B4-BE49-F238E27FC236}">
                <a16:creationId xmlns:a16="http://schemas.microsoft.com/office/drawing/2014/main" id="{A4ECEA06-D800-484D-8348-B256EE82B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8691121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prstGeom prst="rect">
            <a:avLst/>
          </a:prstGeom>
        </p:spPr>
        <p:txBody>
          <a:bodyPr/>
          <a:lstStyle/>
          <a:p>
            <a:pPr marL="0" indent="0">
              <a:buNone/>
            </a:pPr>
            <a:r>
              <a:rPr lang="en-US" dirty="0"/>
              <a:t>Top Three Strategies, Continued:</a:t>
            </a:r>
          </a:p>
          <a:p>
            <a:pPr marL="0" indent="0">
              <a:buNone/>
            </a:pPr>
            <a:endParaRPr lang="en-US" dirty="0"/>
          </a:p>
          <a:p>
            <a:r>
              <a:rPr lang="en-US" dirty="0"/>
              <a:t>Use a </a:t>
            </a:r>
            <a:r>
              <a:rPr lang="en-US" b="1" dirty="0"/>
              <a:t>Common Technology Tool</a:t>
            </a:r>
          </a:p>
          <a:p>
            <a:pPr lvl="1"/>
            <a:r>
              <a:rPr lang="en-US" dirty="0"/>
              <a:t>Asset-map partners with a CRM, data fields, costs</a:t>
            </a:r>
          </a:p>
          <a:p>
            <a:pPr lvl="1"/>
            <a:r>
              <a:rPr lang="en-US" dirty="0"/>
              <a:t>Create a collaboration charter</a:t>
            </a:r>
          </a:p>
          <a:p>
            <a:pPr lvl="1"/>
            <a:r>
              <a:rPr lang="en-US" dirty="0"/>
              <a:t>Create training on the tool</a:t>
            </a:r>
          </a:p>
          <a:p>
            <a:pPr lvl="1"/>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xfrm>
            <a:off x="1930400" y="80160"/>
            <a:ext cx="7112000" cy="910440"/>
          </a:xfrm>
          <a:prstGeom prst="rect">
            <a:avLst/>
          </a:prstGeom>
        </p:spPr>
        <p:txBody>
          <a:bodyPr/>
          <a:lstStyle/>
          <a:p>
            <a:pPr algn="r"/>
            <a:r>
              <a:rPr lang="en-US" sz="2333" dirty="0">
                <a:solidFill>
                  <a:schemeClr val="bg1"/>
                </a:solidFill>
              </a:rPr>
              <a:t>Opportunities Ahead</a:t>
            </a:r>
          </a:p>
        </p:txBody>
      </p:sp>
      <p:pic>
        <p:nvPicPr>
          <p:cNvPr id="4" name="Picture 3">
            <a:extLst>
              <a:ext uri="{FF2B5EF4-FFF2-40B4-BE49-F238E27FC236}">
                <a16:creationId xmlns:a16="http://schemas.microsoft.com/office/drawing/2014/main" id="{C0841D2B-C642-4CEE-BE59-F6352301E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271039"/>
            <a:ext cx="1493009" cy="506801"/>
          </a:xfrm>
          <a:prstGeom prst="rect">
            <a:avLst/>
          </a:prstGeom>
        </p:spPr>
      </p:pic>
    </p:spTree>
    <p:extLst>
      <p:ext uri="{BB962C8B-B14F-4D97-AF65-F5344CB8AC3E}">
        <p14:creationId xmlns:p14="http://schemas.microsoft.com/office/powerpoint/2010/main" val="1353699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0E6B8-9562-49A9-91B8-C3B3D7647391}"/>
              </a:ext>
            </a:extLst>
          </p:cNvPr>
          <p:cNvSpPr>
            <a:spLocks noGrp="1"/>
          </p:cNvSpPr>
          <p:nvPr>
            <p:ph type="body" sz="quarter" idx="10"/>
          </p:nvPr>
        </p:nvSpPr>
        <p:spPr>
          <a:xfrm>
            <a:off x="1295400" y="1803400"/>
            <a:ext cx="6553200" cy="4165600"/>
          </a:xfrm>
          <a:prstGeom prst="rect">
            <a:avLst/>
          </a:prstGeom>
        </p:spPr>
        <p:txBody>
          <a:bodyPr/>
          <a:lstStyle/>
          <a:p>
            <a:pPr marL="0" indent="0">
              <a:buNone/>
            </a:pPr>
            <a:r>
              <a:rPr lang="en-US" dirty="0"/>
              <a:t>Top Three Strategies, Continued:</a:t>
            </a:r>
          </a:p>
          <a:p>
            <a:pPr marL="0" indent="0">
              <a:buNone/>
            </a:pPr>
            <a:endParaRPr lang="en-US" dirty="0"/>
          </a:p>
          <a:p>
            <a:r>
              <a:rPr lang="en-US" dirty="0"/>
              <a:t>Form a </a:t>
            </a:r>
            <a:r>
              <a:rPr lang="en-US" b="1" dirty="0"/>
              <a:t>“Tiger Team”</a:t>
            </a:r>
          </a:p>
          <a:p>
            <a:pPr lvl="1"/>
            <a:r>
              <a:rPr lang="en-US" dirty="0"/>
              <a:t>Response team for Economic Development Opportunities (short-term) and talent pipeline development strategies (long-term)</a:t>
            </a:r>
          </a:p>
          <a:p>
            <a:pPr lvl="1"/>
            <a:r>
              <a:rPr lang="en-US" dirty="0"/>
              <a:t>Create a collaboration charter</a:t>
            </a:r>
          </a:p>
          <a:p>
            <a:pPr lvl="1"/>
            <a:r>
              <a:rPr lang="en-US" dirty="0"/>
              <a:t>Review existing laws / policies enabling joint work</a:t>
            </a:r>
          </a:p>
          <a:p>
            <a:pPr lvl="1"/>
            <a:r>
              <a:rPr lang="en-US" dirty="0"/>
              <a:t>Process map talent solution—by company &amp; sector</a:t>
            </a:r>
          </a:p>
          <a:p>
            <a:pPr lvl="1"/>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54F4B905-BD56-46A4-9C14-8BD5009C6661}"/>
              </a:ext>
            </a:extLst>
          </p:cNvPr>
          <p:cNvSpPr>
            <a:spLocks noGrp="1"/>
          </p:cNvSpPr>
          <p:nvPr>
            <p:ph type="title"/>
          </p:nvPr>
        </p:nvSpPr>
        <p:spPr>
          <a:xfrm>
            <a:off x="1930400" y="80160"/>
            <a:ext cx="7112000" cy="910440"/>
          </a:xfrm>
          <a:prstGeom prst="rect">
            <a:avLst/>
          </a:prstGeom>
        </p:spPr>
        <p:txBody>
          <a:bodyPr/>
          <a:lstStyle/>
          <a:p>
            <a:pPr algn="r"/>
            <a:r>
              <a:rPr lang="en-US" sz="2333" dirty="0">
                <a:solidFill>
                  <a:schemeClr val="bg1"/>
                </a:solidFill>
              </a:rPr>
              <a:t>Opportunities Ahead</a:t>
            </a:r>
          </a:p>
        </p:txBody>
      </p:sp>
      <p:pic>
        <p:nvPicPr>
          <p:cNvPr id="4" name="Picture 3">
            <a:extLst>
              <a:ext uri="{FF2B5EF4-FFF2-40B4-BE49-F238E27FC236}">
                <a16:creationId xmlns:a16="http://schemas.microsoft.com/office/drawing/2014/main" id="{56DBD88A-F266-4303-AD68-132515895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91" y="6294485"/>
            <a:ext cx="1493009" cy="506801"/>
          </a:xfrm>
          <a:prstGeom prst="rect">
            <a:avLst/>
          </a:prstGeom>
        </p:spPr>
      </p:pic>
    </p:spTree>
    <p:extLst>
      <p:ext uri="{BB962C8B-B14F-4D97-AF65-F5344CB8AC3E}">
        <p14:creationId xmlns:p14="http://schemas.microsoft.com/office/powerpoint/2010/main" val="2746897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20C309-67B6-423F-81DC-69616BC05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514600"/>
            <a:ext cx="3657600" cy="3657600"/>
          </a:xfrm>
          <a:prstGeom prst="rect">
            <a:avLst/>
          </a:prstGeom>
        </p:spPr>
      </p:pic>
      <p:sp>
        <p:nvSpPr>
          <p:cNvPr id="8" name="Title 1">
            <a:extLst>
              <a:ext uri="{FF2B5EF4-FFF2-40B4-BE49-F238E27FC236}">
                <a16:creationId xmlns:a16="http://schemas.microsoft.com/office/drawing/2014/main" id="{E536806F-A530-4A35-A624-A3629ECCD0A6}"/>
              </a:ext>
            </a:extLst>
          </p:cNvPr>
          <p:cNvSpPr txBox="1">
            <a:spLocks/>
          </p:cNvSpPr>
          <p:nvPr/>
        </p:nvSpPr>
        <p:spPr>
          <a:xfrm>
            <a:off x="1092200" y="1143000"/>
            <a:ext cx="7112000" cy="910440"/>
          </a:xfrm>
          <a:prstGeom prst="rect">
            <a:avLst/>
          </a:prstGeom>
        </p:spPr>
        <p:txBody>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rPr>
              <a:t>Questions?</a:t>
            </a:r>
          </a:p>
        </p:txBody>
      </p:sp>
      <p:pic>
        <p:nvPicPr>
          <p:cNvPr id="4" name="Picture 3">
            <a:extLst>
              <a:ext uri="{FF2B5EF4-FFF2-40B4-BE49-F238E27FC236}">
                <a16:creationId xmlns:a16="http://schemas.microsoft.com/office/drawing/2014/main" id="{378AD17C-5C05-497D-891A-6B6FC0854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545" y="6321891"/>
            <a:ext cx="1493009" cy="506801"/>
          </a:xfrm>
          <a:prstGeom prst="rect">
            <a:avLst/>
          </a:prstGeom>
        </p:spPr>
      </p:pic>
    </p:spTree>
    <p:extLst>
      <p:ext uri="{BB962C8B-B14F-4D97-AF65-F5344CB8AC3E}">
        <p14:creationId xmlns:p14="http://schemas.microsoft.com/office/powerpoint/2010/main" val="4231161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265" y="4789011"/>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
        <p:nvSpPr>
          <p:cNvPr id="2" name="TextBox 1"/>
          <p:cNvSpPr txBox="1"/>
          <p:nvPr/>
        </p:nvSpPr>
        <p:spPr>
          <a:xfrm>
            <a:off x="581943" y="619114"/>
            <a:ext cx="7925243" cy="1692771"/>
          </a:xfrm>
          <a:prstGeom prst="rect">
            <a:avLst/>
          </a:prstGeom>
          <a:noFill/>
        </p:spPr>
        <p:txBody>
          <a:bodyPr wrap="square" rtlCol="0">
            <a:spAutoFit/>
          </a:bodyPr>
          <a:lstStyle/>
          <a:p>
            <a:pPr algn="ctr" defTabSz="685800" eaLnBrk="1" fontAlgn="auto" hangingPunct="1">
              <a:spcBef>
                <a:spcPts val="0"/>
              </a:spcBef>
              <a:spcAft>
                <a:spcPts val="0"/>
              </a:spcAft>
            </a:pPr>
            <a:r>
              <a:rPr lang="en-US" sz="2800" dirty="0">
                <a:solidFill>
                  <a:prstClr val="black"/>
                </a:solidFill>
                <a:latin typeface="Calibri" panose="020F0502020204030204"/>
                <a:ea typeface="+mn-ea"/>
              </a:rPr>
              <a:t>Shenandoah Valley Workforce Development Board - Virginia</a:t>
            </a:r>
          </a:p>
          <a:p>
            <a:pPr algn="ctr" defTabSz="685800" eaLnBrk="1" fontAlgn="auto" hangingPunct="1">
              <a:spcBef>
                <a:spcPts val="0"/>
              </a:spcBef>
              <a:spcAft>
                <a:spcPts val="0"/>
              </a:spcAft>
            </a:pPr>
            <a:endParaRPr lang="en-US" sz="1600" dirty="0">
              <a:solidFill>
                <a:prstClr val="black"/>
              </a:solidFill>
              <a:latin typeface="Calibri" panose="020F0502020204030204"/>
              <a:ea typeface="+mn-ea"/>
            </a:endParaRPr>
          </a:p>
          <a:p>
            <a:pPr algn="ctr" defTabSz="685800" eaLnBrk="1" fontAlgn="auto" hangingPunct="1">
              <a:spcBef>
                <a:spcPts val="0"/>
              </a:spcBef>
              <a:spcAft>
                <a:spcPts val="0"/>
              </a:spcAft>
            </a:pPr>
            <a:r>
              <a:rPr lang="en-US" sz="3200" dirty="0">
                <a:solidFill>
                  <a:prstClr val="black"/>
                </a:solidFill>
                <a:latin typeface="Calibri" panose="020F0502020204030204"/>
                <a:ea typeface="+mn-ea"/>
              </a:rPr>
              <a:t>Integrated Business Services Action Plan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130" t="8925"/>
          <a:stretch/>
        </p:blipFill>
        <p:spPr>
          <a:xfrm>
            <a:off x="3698341" y="2621610"/>
            <a:ext cx="1326815" cy="13882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264" y="2876989"/>
            <a:ext cx="1246903" cy="124690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8216"/>
          <a:stretch/>
        </p:blipFill>
        <p:spPr>
          <a:xfrm>
            <a:off x="7389714" y="2863991"/>
            <a:ext cx="1117472" cy="153656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16228"/>
          <a:stretch/>
        </p:blipFill>
        <p:spPr>
          <a:xfrm>
            <a:off x="381718" y="3172475"/>
            <a:ext cx="1200203" cy="1340573"/>
          </a:xfrm>
          <a:prstGeom prst="rect">
            <a:avLst/>
          </a:prstGeom>
        </p:spPr>
      </p:pic>
      <p:sp>
        <p:nvSpPr>
          <p:cNvPr id="10" name="TextBox 9"/>
          <p:cNvSpPr txBox="1"/>
          <p:nvPr/>
        </p:nvSpPr>
        <p:spPr>
          <a:xfrm>
            <a:off x="3115918" y="4964193"/>
            <a:ext cx="2697449" cy="323165"/>
          </a:xfrm>
          <a:prstGeom prst="rect">
            <a:avLst/>
          </a:prstGeom>
          <a:noFill/>
        </p:spPr>
        <p:txBody>
          <a:bodyPr wrap="square" rtlCol="0">
            <a:spAutoFit/>
          </a:bodyPr>
          <a:lstStyle/>
          <a:p>
            <a:pPr defTabSz="685800" eaLnBrk="1" fontAlgn="auto" hangingPunct="1">
              <a:spcBef>
                <a:spcPts val="0"/>
              </a:spcBef>
              <a:spcAft>
                <a:spcPts val="0"/>
              </a:spcAft>
            </a:pPr>
            <a:r>
              <a:rPr lang="en-US" sz="1500" i="1" dirty="0">
                <a:solidFill>
                  <a:prstClr val="black"/>
                </a:solidFill>
                <a:latin typeface="Calibri" panose="020F0502020204030204"/>
                <a:ea typeface="+mn-ea"/>
              </a:rPr>
              <a:t>The Shenandoah Valley Team</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0371" t="11270" r="24814" b="41587"/>
          <a:stretch/>
        </p:blipFill>
        <p:spPr>
          <a:xfrm>
            <a:off x="5603277" y="2876989"/>
            <a:ext cx="1208315" cy="1385596"/>
          </a:xfrm>
          <a:prstGeom prst="rect">
            <a:avLst/>
          </a:prstGeom>
        </p:spPr>
      </p:pic>
      <p:sp>
        <p:nvSpPr>
          <p:cNvPr id="12" name="TextBox 11"/>
          <p:cNvSpPr txBox="1"/>
          <p:nvPr/>
        </p:nvSpPr>
        <p:spPr>
          <a:xfrm>
            <a:off x="168643" y="4596896"/>
            <a:ext cx="1789982" cy="507831"/>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Mary Ann Gilmer, Vice President</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Mission Services</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Goodwill Industries of the Valleys</a:t>
            </a:r>
          </a:p>
        </p:txBody>
      </p:sp>
      <p:sp>
        <p:nvSpPr>
          <p:cNvPr id="13" name="TextBox 12"/>
          <p:cNvSpPr txBox="1"/>
          <p:nvPr/>
        </p:nvSpPr>
        <p:spPr>
          <a:xfrm>
            <a:off x="7163017" y="4472668"/>
            <a:ext cx="1789982" cy="784830"/>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Debbie Melvin, Asst. Vice President</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Workforce Development</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Virginia Economic Development Partnership</a:t>
            </a:r>
          </a:p>
        </p:txBody>
      </p:sp>
      <p:sp>
        <p:nvSpPr>
          <p:cNvPr id="14" name="TextBox 13"/>
          <p:cNvSpPr txBox="1"/>
          <p:nvPr/>
        </p:nvSpPr>
        <p:spPr>
          <a:xfrm>
            <a:off x="5296297" y="4365143"/>
            <a:ext cx="1948826" cy="507831"/>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Joan Hollen, Data &amp; Comm. Specialist</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Shenandoah Valley Workforce</a:t>
            </a:r>
          </a:p>
          <a:p>
            <a:pPr defTabSz="685800" eaLnBrk="1" fontAlgn="auto" hangingPunct="1">
              <a:spcBef>
                <a:spcPts val="0"/>
              </a:spcBef>
              <a:spcAft>
                <a:spcPts val="0"/>
              </a:spcAft>
            </a:pPr>
            <a:r>
              <a:rPr lang="en-US" sz="900" dirty="0">
                <a:solidFill>
                  <a:prstClr val="black"/>
                </a:solidFill>
                <a:latin typeface="Calibri" panose="020F0502020204030204"/>
                <a:ea typeface="+mn-ea"/>
              </a:rPr>
              <a:t>Development Board</a:t>
            </a:r>
          </a:p>
        </p:txBody>
      </p:sp>
      <p:sp>
        <p:nvSpPr>
          <p:cNvPr id="15" name="TextBox 14"/>
          <p:cNvSpPr txBox="1"/>
          <p:nvPr/>
        </p:nvSpPr>
        <p:spPr>
          <a:xfrm>
            <a:off x="3665159" y="4123892"/>
            <a:ext cx="1789982" cy="507831"/>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Dr. Sharon Johnson, CEO</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Shenandoah Valley Workforce</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Development Board</a:t>
            </a:r>
          </a:p>
        </p:txBody>
      </p:sp>
      <p:sp>
        <p:nvSpPr>
          <p:cNvPr id="16" name="TextBox 15"/>
          <p:cNvSpPr txBox="1"/>
          <p:nvPr/>
        </p:nvSpPr>
        <p:spPr>
          <a:xfrm>
            <a:off x="1927057" y="4320102"/>
            <a:ext cx="1789982" cy="507831"/>
          </a:xfrm>
          <a:prstGeom prst="rect">
            <a:avLst/>
          </a:prstGeom>
          <a:no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Jeanian Clark, Vice President</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Workforce Solutions</a:t>
            </a:r>
            <a:br>
              <a:rPr lang="en-US" sz="900" dirty="0">
                <a:solidFill>
                  <a:prstClr val="black"/>
                </a:solidFill>
                <a:latin typeface="Calibri" panose="020F0502020204030204"/>
                <a:ea typeface="+mn-ea"/>
              </a:rPr>
            </a:br>
            <a:r>
              <a:rPr lang="en-US" sz="900" dirty="0">
                <a:solidFill>
                  <a:prstClr val="black"/>
                </a:solidFill>
                <a:latin typeface="Calibri" panose="020F0502020204030204"/>
                <a:ea typeface="+mn-ea"/>
              </a:rPr>
              <a:t>Lord Fairfax Community College</a:t>
            </a:r>
          </a:p>
        </p:txBody>
      </p:sp>
      <p:pic>
        <p:nvPicPr>
          <p:cNvPr id="17" name="Picture 16">
            <a:extLst>
              <a:ext uri="{FF2B5EF4-FFF2-40B4-BE49-F238E27FC236}">
                <a16:creationId xmlns:a16="http://schemas.microsoft.com/office/drawing/2014/main" id="{889E1A3D-F04D-48C8-AF66-8EE1596B60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13138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265" y="4789011"/>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
        <p:nvSpPr>
          <p:cNvPr id="2" name="TextBox 1"/>
          <p:cNvSpPr txBox="1"/>
          <p:nvPr/>
        </p:nvSpPr>
        <p:spPr>
          <a:xfrm>
            <a:off x="1260167" y="318281"/>
            <a:ext cx="6623665" cy="1077218"/>
          </a:xfrm>
          <a:prstGeom prst="rect">
            <a:avLst/>
          </a:prstGeom>
          <a:noFill/>
        </p:spPr>
        <p:txBody>
          <a:bodyPr wrap="square" rtlCol="0">
            <a:spAutoFit/>
          </a:bodyPr>
          <a:lstStyle/>
          <a:p>
            <a:pPr algn="ctr" defTabSz="685800" eaLnBrk="1" fontAlgn="auto" hangingPunct="1">
              <a:spcBef>
                <a:spcPts val="0"/>
              </a:spcBef>
              <a:spcAft>
                <a:spcPts val="0"/>
              </a:spcAft>
            </a:pPr>
            <a:r>
              <a:rPr lang="en-US" sz="3200" b="1" dirty="0">
                <a:solidFill>
                  <a:prstClr val="black"/>
                </a:solidFill>
                <a:latin typeface="Calibri" panose="020F0502020204030204"/>
                <a:ea typeface="+mn-ea"/>
              </a:rPr>
              <a:t>Shenandoah Valley Integrated Business Services - Background</a:t>
            </a:r>
          </a:p>
        </p:txBody>
      </p:sp>
      <p:sp>
        <p:nvSpPr>
          <p:cNvPr id="12" name="TextBox 11"/>
          <p:cNvSpPr txBox="1"/>
          <p:nvPr/>
        </p:nvSpPr>
        <p:spPr>
          <a:xfrm>
            <a:off x="144567" y="1874089"/>
            <a:ext cx="8699224" cy="3953390"/>
          </a:xfrm>
          <a:prstGeom prst="rect">
            <a:avLst/>
          </a:prstGeom>
          <a:noFill/>
        </p:spPr>
        <p:txBody>
          <a:bodyPr wrap="square" rtlCol="0">
            <a:spAutoFit/>
          </a:bodyPr>
          <a:lstStyle/>
          <a:p>
            <a:pPr defTabSz="685800" eaLnBrk="1" fontAlgn="auto" hangingPunct="1">
              <a:lnSpc>
                <a:spcPct val="150000"/>
              </a:lnSpc>
              <a:spcBef>
                <a:spcPts val="0"/>
              </a:spcBef>
              <a:spcAft>
                <a:spcPts val="0"/>
              </a:spcAft>
            </a:pPr>
            <a:endParaRPr lang="en-US" dirty="0">
              <a:solidFill>
                <a:prstClr val="black"/>
              </a:solidFill>
              <a:latin typeface="Calibri" panose="020F0502020204030204"/>
              <a:ea typeface="+mn-ea"/>
            </a:endParaRP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Geographic location and service region</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Alignment of two Business Services Teams</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Shenandoah Valley Region is known for collaboration</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Virginia Career Works: Workforce System Branding Initiative</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Local areas act autonomously (training, outreach materials, CRM, funding, models) </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Business Services Requirements Policy effective 10/1/17</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State Business Services Team</a:t>
            </a:r>
          </a:p>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714" y="1395499"/>
            <a:ext cx="3962400" cy="1748419"/>
          </a:xfrm>
          <a:prstGeom prst="rect">
            <a:avLst/>
          </a:prstGeom>
        </p:spPr>
      </p:pic>
      <p:pic>
        <p:nvPicPr>
          <p:cNvPr id="8" name="Picture 7">
            <a:extLst>
              <a:ext uri="{FF2B5EF4-FFF2-40B4-BE49-F238E27FC236}">
                <a16:creationId xmlns:a16="http://schemas.microsoft.com/office/drawing/2014/main" id="{DD2885E7-1CD3-4D88-B8F3-53BE48E22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72290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20" y="4608535"/>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
        <p:nvSpPr>
          <p:cNvPr id="2" name="TextBox 1"/>
          <p:cNvSpPr txBox="1"/>
          <p:nvPr/>
        </p:nvSpPr>
        <p:spPr>
          <a:xfrm>
            <a:off x="990600" y="363021"/>
            <a:ext cx="6706486" cy="523220"/>
          </a:xfrm>
          <a:prstGeom prst="rect">
            <a:avLst/>
          </a:prstGeom>
          <a:noFill/>
        </p:spPr>
        <p:txBody>
          <a:bodyPr wrap="square" rtlCol="0">
            <a:spAutoFit/>
          </a:bodyPr>
          <a:lstStyle/>
          <a:p>
            <a:pPr algn="ctr" defTabSz="685800" eaLnBrk="1" fontAlgn="auto" hangingPunct="1">
              <a:spcBef>
                <a:spcPts val="0"/>
              </a:spcBef>
              <a:spcAft>
                <a:spcPts val="0"/>
              </a:spcAft>
            </a:pPr>
            <a:r>
              <a:rPr lang="en-US" sz="2800" b="1" dirty="0">
                <a:solidFill>
                  <a:prstClr val="black"/>
                </a:solidFill>
                <a:latin typeface="Calibri" panose="020F0502020204030204"/>
                <a:ea typeface="+mn-ea"/>
              </a:rPr>
              <a:t>Integrated Business Services - Challenges</a:t>
            </a:r>
          </a:p>
        </p:txBody>
      </p:sp>
      <p:sp>
        <p:nvSpPr>
          <p:cNvPr id="12" name="TextBox 11"/>
          <p:cNvSpPr txBox="1"/>
          <p:nvPr/>
        </p:nvSpPr>
        <p:spPr>
          <a:xfrm>
            <a:off x="348267" y="1295400"/>
            <a:ext cx="8338533" cy="3537892"/>
          </a:xfrm>
          <a:prstGeom prst="rect">
            <a:avLst/>
          </a:prstGeom>
          <a:noFill/>
        </p:spPr>
        <p:txBody>
          <a:bodyPr wrap="square" rtlCol="0">
            <a:spAutoFit/>
          </a:bodyPr>
          <a:lstStyle/>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Why integrated business services?   Why now?</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Getting the right people to the integration table</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Fitting the statutory requirements of partner programs in an  </a:t>
            </a:r>
            <a:br>
              <a:rPr lang="en-US" sz="2000" dirty="0">
                <a:solidFill>
                  <a:schemeClr val="tx1">
                    <a:lumMod val="65000"/>
                    <a:lumOff val="35000"/>
                  </a:schemeClr>
                </a:solidFill>
                <a:latin typeface="+mn-lt"/>
                <a:ea typeface="+mn-ea"/>
              </a:rPr>
            </a:br>
            <a:r>
              <a:rPr lang="en-US" sz="2000" dirty="0">
                <a:solidFill>
                  <a:schemeClr val="tx1">
                    <a:lumMod val="65000"/>
                    <a:lumOff val="35000"/>
                  </a:schemeClr>
                </a:solidFill>
                <a:latin typeface="+mn-lt"/>
                <a:ea typeface="+mn-ea"/>
              </a:rPr>
              <a:t>integrated business services model</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Understand now and re-engineer for the future</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Getting to a common communication tool (Customer Relationship Management)</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Local Workforce Development Board (LWDB) role to convene team and coordinate business service activities </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4210" y="624631"/>
            <a:ext cx="2188337" cy="2188337"/>
          </a:xfrm>
          <a:prstGeom prst="rect">
            <a:avLst/>
          </a:prstGeom>
        </p:spPr>
      </p:pic>
      <p:pic>
        <p:nvPicPr>
          <p:cNvPr id="8" name="Picture 7">
            <a:extLst>
              <a:ext uri="{FF2B5EF4-FFF2-40B4-BE49-F238E27FC236}">
                <a16:creationId xmlns:a16="http://schemas.microsoft.com/office/drawing/2014/main" id="{85D2D570-5EB3-4A0C-ABB1-62947D14C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1870416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265" y="4789011"/>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
        <p:nvSpPr>
          <p:cNvPr id="2" name="TextBox 1"/>
          <p:cNvSpPr txBox="1"/>
          <p:nvPr/>
        </p:nvSpPr>
        <p:spPr>
          <a:xfrm>
            <a:off x="907779" y="406306"/>
            <a:ext cx="6706486" cy="523220"/>
          </a:xfrm>
          <a:prstGeom prst="rect">
            <a:avLst/>
          </a:prstGeom>
          <a:noFill/>
        </p:spPr>
        <p:txBody>
          <a:bodyPr wrap="square" rtlCol="0">
            <a:spAutoFit/>
          </a:bodyPr>
          <a:lstStyle/>
          <a:p>
            <a:pPr algn="ctr" defTabSz="685800" eaLnBrk="1" fontAlgn="auto" hangingPunct="1">
              <a:spcBef>
                <a:spcPts val="0"/>
              </a:spcBef>
              <a:spcAft>
                <a:spcPts val="0"/>
              </a:spcAft>
            </a:pPr>
            <a:r>
              <a:rPr lang="en-US" sz="2800" b="1" dirty="0">
                <a:solidFill>
                  <a:prstClr val="black"/>
                </a:solidFill>
                <a:latin typeface="Calibri" panose="020F0502020204030204"/>
                <a:ea typeface="+mn-ea"/>
              </a:rPr>
              <a:t>Integrated Business Services   </a:t>
            </a:r>
          </a:p>
        </p:txBody>
      </p:sp>
      <p:sp>
        <p:nvSpPr>
          <p:cNvPr id="12" name="TextBox 11"/>
          <p:cNvSpPr txBox="1"/>
          <p:nvPr/>
        </p:nvSpPr>
        <p:spPr>
          <a:xfrm>
            <a:off x="304800" y="1295400"/>
            <a:ext cx="7409622" cy="5424562"/>
          </a:xfrm>
          <a:prstGeom prst="rect">
            <a:avLst/>
          </a:prstGeom>
          <a:noFill/>
        </p:spPr>
        <p:txBody>
          <a:bodyPr wrap="square" rtlCol="0">
            <a:spAutoFit/>
          </a:bodyPr>
          <a:lstStyle/>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Start the Conversation: Integrated Business Services </a:t>
            </a:r>
            <a:br>
              <a:rPr lang="en-US" sz="2000" dirty="0">
                <a:solidFill>
                  <a:schemeClr val="tx1">
                    <a:lumMod val="65000"/>
                    <a:lumOff val="35000"/>
                  </a:schemeClr>
                </a:solidFill>
                <a:latin typeface="+mn-lt"/>
                <a:ea typeface="+mn-ea"/>
              </a:rPr>
            </a:br>
            <a:r>
              <a:rPr lang="en-US" sz="2000" dirty="0">
                <a:solidFill>
                  <a:schemeClr val="tx1">
                    <a:lumMod val="65000"/>
                    <a:lumOff val="35000"/>
                  </a:schemeClr>
                </a:solidFill>
                <a:latin typeface="+mn-lt"/>
                <a:ea typeface="+mn-ea"/>
              </a:rPr>
              <a:t>Self Assessment </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Developing a shared vision</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Asset mapping and understanding performance metrics</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Functional Alignment: Streamlined business process, preventing duplicative services and business contacts, leveraging resources</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Business services training for all partners: Sector Strategies Academy</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Outreach Plan: Development of business services app</a:t>
            </a:r>
          </a:p>
          <a:p>
            <a:pPr marL="342891" indent="-342891" defTabSz="914377" eaLnBrk="1" fontAlgn="auto" hangingPunct="1">
              <a:lnSpc>
                <a:spcPct val="114000"/>
              </a:lnSpc>
              <a:spcBef>
                <a:spcPct val="20000"/>
              </a:spcBef>
              <a:spcAft>
                <a:spcPts val="0"/>
              </a:spcAft>
              <a:buFont typeface="Arial" pitchFamily="34" charset="0"/>
              <a:buChar char="•"/>
            </a:pPr>
            <a:r>
              <a:rPr lang="en-US" sz="2000" dirty="0">
                <a:solidFill>
                  <a:schemeClr val="tx1">
                    <a:lumMod val="65000"/>
                    <a:lumOff val="35000"/>
                  </a:schemeClr>
                </a:solidFill>
                <a:latin typeface="+mn-lt"/>
                <a:ea typeface="+mn-ea"/>
              </a:rPr>
              <a:t>Integrated Business Services Plan template</a:t>
            </a:r>
          </a:p>
          <a:p>
            <a:pPr defTabSz="685800" eaLnBrk="1" fontAlgn="auto" hangingPunct="1">
              <a:lnSpc>
                <a:spcPct val="150000"/>
              </a:lnSpc>
              <a:spcBef>
                <a:spcPts val="0"/>
              </a:spcBef>
              <a:spcAft>
                <a:spcPts val="0"/>
              </a:spcAft>
            </a:pPr>
            <a:endParaRPr lang="en-US" dirty="0">
              <a:solidFill>
                <a:prstClr val="black"/>
              </a:solidFill>
              <a:latin typeface="Calibri" panose="020F0502020204030204"/>
              <a:ea typeface="+mn-ea"/>
            </a:endParaRPr>
          </a:p>
          <a:p>
            <a:pPr marL="214313" indent="-214313" defTabSz="685800" eaLnBrk="1" fontAlgn="auto" hangingPunct="1">
              <a:lnSpc>
                <a:spcPct val="150000"/>
              </a:lnSpc>
              <a:spcBef>
                <a:spcPts val="0"/>
              </a:spcBef>
              <a:spcAft>
                <a:spcPts val="0"/>
              </a:spcAft>
              <a:buFont typeface="Arial" panose="020B0604020202020204" pitchFamily="34" charset="0"/>
              <a:buChar char="•"/>
            </a:pPr>
            <a:endParaRPr lang="en-US" dirty="0">
              <a:solidFill>
                <a:prstClr val="black"/>
              </a:solidFill>
              <a:latin typeface="Calibri" panose="020F0502020204030204"/>
              <a:ea typeface="+mn-ea"/>
            </a:endParaRPr>
          </a:p>
          <a:p>
            <a:pPr defTabSz="685800" eaLnBrk="1" fontAlgn="auto" hangingPunct="1">
              <a:lnSpc>
                <a:spcPct val="150000"/>
              </a:lnSpc>
              <a:spcBef>
                <a:spcPts val="0"/>
              </a:spcBef>
              <a:spcAft>
                <a:spcPts val="0"/>
              </a:spcAft>
            </a:pPr>
            <a:endParaRPr lang="en-US" dirty="0">
              <a:solidFill>
                <a:prstClr val="black"/>
              </a:solidFill>
              <a:latin typeface="Calibri" panose="020F0502020204030204"/>
              <a:ea typeface="+mn-ea"/>
            </a:endParaRPr>
          </a:p>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pic>
        <p:nvPicPr>
          <p:cNvPr id="5" name="Picture 4"/>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8304" t="18523" r="8767" b="13948"/>
          <a:stretch/>
        </p:blipFill>
        <p:spPr>
          <a:xfrm>
            <a:off x="6194609" y="823424"/>
            <a:ext cx="2862690" cy="1825279"/>
          </a:xfrm>
          <a:prstGeom prst="rect">
            <a:avLst/>
          </a:prstGeom>
        </p:spPr>
      </p:pic>
      <p:pic>
        <p:nvPicPr>
          <p:cNvPr id="8" name="Picture 7">
            <a:extLst>
              <a:ext uri="{FF2B5EF4-FFF2-40B4-BE49-F238E27FC236}">
                <a16:creationId xmlns:a16="http://schemas.microsoft.com/office/drawing/2014/main" id="{C599C155-57DA-443D-8930-1F56A0581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2450206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265" y="4789011"/>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pic>
        <p:nvPicPr>
          <p:cNvPr id="5" name="Picture 4"/>
          <p:cNvPicPr>
            <a:picLocks noChangeAspect="1"/>
          </p:cNvPicPr>
          <p:nvPr/>
        </p:nvPicPr>
        <p:blipFill rotWithShape="1">
          <a:blip r:embed="rId3"/>
          <a:srcRect b="35102"/>
          <a:stretch/>
        </p:blipFill>
        <p:spPr>
          <a:xfrm>
            <a:off x="457200" y="991953"/>
            <a:ext cx="8459847" cy="40976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2" y="598799"/>
            <a:ext cx="8377712" cy="1018673"/>
          </a:xfrm>
          <a:prstGeom prst="rect">
            <a:avLst/>
          </a:prstGeom>
        </p:spPr>
      </p:pic>
      <p:pic>
        <p:nvPicPr>
          <p:cNvPr id="8" name="Picture 7">
            <a:extLst>
              <a:ext uri="{FF2B5EF4-FFF2-40B4-BE49-F238E27FC236}">
                <a16:creationId xmlns:a16="http://schemas.microsoft.com/office/drawing/2014/main" id="{3E4F04DE-31F1-4FE7-AC64-0EF0A40634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08481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265" y="4789011"/>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2145" b="18033"/>
          <a:stretch/>
        </p:blipFill>
        <p:spPr>
          <a:xfrm>
            <a:off x="532219" y="1350458"/>
            <a:ext cx="8079562" cy="36414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9" y="762022"/>
            <a:ext cx="8079562" cy="603207"/>
          </a:xfrm>
          <a:prstGeom prst="rect">
            <a:avLst/>
          </a:prstGeom>
        </p:spPr>
      </p:pic>
      <p:pic>
        <p:nvPicPr>
          <p:cNvPr id="9" name="Picture 8">
            <a:extLst>
              <a:ext uri="{FF2B5EF4-FFF2-40B4-BE49-F238E27FC236}">
                <a16:creationId xmlns:a16="http://schemas.microsoft.com/office/drawing/2014/main" id="{A227D9EF-017D-4915-AC48-2283BB7E3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209426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265" y="4789011"/>
            <a:ext cx="1420007" cy="1096945"/>
          </a:xfrm>
          <a:prstGeom prst="rect">
            <a:avLst/>
          </a:prstGeom>
        </p:spPr>
      </p:pic>
      <p:cxnSp>
        <p:nvCxnSpPr>
          <p:cNvPr id="3" name="Straight Connector 2"/>
          <p:cNvCxnSpPr/>
          <p:nvPr/>
        </p:nvCxnSpPr>
        <p:spPr>
          <a:xfrm flipV="1">
            <a:off x="0" y="5783252"/>
            <a:ext cx="9144000" cy="1"/>
          </a:xfrm>
          <a:prstGeom prst="line">
            <a:avLst/>
          </a:prstGeom>
          <a:ln w="1270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92396"/>
            <a:ext cx="9144000" cy="300082"/>
          </a:xfrm>
          <a:prstGeom prst="rect">
            <a:avLst/>
          </a:prstGeom>
          <a:solidFill>
            <a:srgbClr val="005CB8"/>
          </a:solidFill>
          <a:ln w="73025">
            <a:noFill/>
          </a:ln>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92533"/>
            <a:ext cx="7781206" cy="5809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397397"/>
            <a:ext cx="7781207" cy="11162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63" y="2522797"/>
            <a:ext cx="7781208" cy="17418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263" y="3505514"/>
            <a:ext cx="7755898" cy="141921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333" y="2514600"/>
            <a:ext cx="1123524" cy="762391"/>
          </a:xfrm>
          <a:prstGeom prst="rect">
            <a:avLst/>
          </a:prstGeom>
        </p:spPr>
      </p:pic>
      <p:pic>
        <p:nvPicPr>
          <p:cNvPr id="10" name="Picture 9">
            <a:extLst>
              <a:ext uri="{FF2B5EF4-FFF2-40B4-BE49-F238E27FC236}">
                <a16:creationId xmlns:a16="http://schemas.microsoft.com/office/drawing/2014/main" id="{425A5C9E-5539-4319-B0C4-DAB5B6B073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184719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F395-CFDB-4634-9D38-68D129B47735}"/>
              </a:ext>
            </a:extLst>
          </p:cNvPr>
          <p:cNvSpPr>
            <a:spLocks noGrp="1"/>
          </p:cNvSpPr>
          <p:nvPr>
            <p:ph type="title"/>
          </p:nvPr>
        </p:nvSpPr>
        <p:spPr/>
        <p:txBody>
          <a:bodyPr/>
          <a:lstStyle/>
          <a:p>
            <a:r>
              <a:rPr lang="en-US" dirty="0"/>
              <a:t>Today’s Moderators &amp; Presenters</a:t>
            </a:r>
          </a:p>
        </p:txBody>
      </p:sp>
      <p:sp>
        <p:nvSpPr>
          <p:cNvPr id="3" name="Content Placeholder 2">
            <a:extLst>
              <a:ext uri="{FF2B5EF4-FFF2-40B4-BE49-F238E27FC236}">
                <a16:creationId xmlns:a16="http://schemas.microsoft.com/office/drawing/2014/main" id="{5D1BB633-5FC8-422C-B83C-C1CB1D302150}"/>
              </a:ext>
            </a:extLst>
          </p:cNvPr>
          <p:cNvSpPr>
            <a:spLocks noGrp="1"/>
          </p:cNvSpPr>
          <p:nvPr>
            <p:ph idx="1"/>
          </p:nvPr>
        </p:nvSpPr>
        <p:spPr>
          <a:xfrm>
            <a:off x="381000" y="1371600"/>
            <a:ext cx="8382000" cy="4394200"/>
          </a:xfrm>
        </p:spPr>
        <p:txBody>
          <a:bodyPr>
            <a:noAutofit/>
          </a:bodyPr>
          <a:lstStyle/>
          <a:p>
            <a:pPr marL="0" indent="0">
              <a:buNone/>
            </a:pPr>
            <a:r>
              <a:rPr lang="en-US" sz="2000" b="1" dirty="0"/>
              <a:t>Moderators</a:t>
            </a:r>
          </a:p>
          <a:p>
            <a:r>
              <a:rPr lang="en-US" sz="2000" b="1" dirty="0"/>
              <a:t>Jeff Ryan</a:t>
            </a:r>
            <a:r>
              <a:rPr lang="en-US" sz="2000" dirty="0"/>
              <a:t>, Business Solutions Specialist, U.S. DoL/ETA </a:t>
            </a:r>
          </a:p>
          <a:p>
            <a:r>
              <a:rPr lang="en-US" sz="2000" b="1" dirty="0"/>
              <a:t>Todd Cohen</a:t>
            </a:r>
            <a:r>
              <a:rPr lang="en-US" sz="2000" dirty="0"/>
              <a:t>, Director of Strategic Initiatives, Maher &amp; Maher</a:t>
            </a:r>
          </a:p>
          <a:p>
            <a:pPr marL="0" indent="0">
              <a:buNone/>
            </a:pPr>
            <a:r>
              <a:rPr lang="en-US" sz="2000" b="1" dirty="0"/>
              <a:t>Presenters</a:t>
            </a:r>
          </a:p>
          <a:p>
            <a:r>
              <a:rPr lang="en-US" sz="2000" b="1" dirty="0"/>
              <a:t>Dr. Sharon Johnson</a:t>
            </a:r>
            <a:r>
              <a:rPr lang="en-US" sz="2000" dirty="0"/>
              <a:t>, CEO, Shenandoah Valley Workforce Development Board, Inc. </a:t>
            </a:r>
          </a:p>
          <a:p>
            <a:r>
              <a:rPr lang="en-US" sz="2000" b="1" dirty="0"/>
              <a:t>Andra Cornelius</a:t>
            </a:r>
            <a:r>
              <a:rPr lang="en-US" sz="2000" dirty="0"/>
              <a:t>, Senior Vice President, Business &amp; Workforce Development, CareerSource Florida</a:t>
            </a:r>
          </a:p>
          <a:p>
            <a:r>
              <a:rPr lang="en-US" sz="2000" b="1" dirty="0"/>
              <a:t>Melissa Terbrueggen</a:t>
            </a:r>
            <a:r>
              <a:rPr lang="en-US" sz="2000" dirty="0"/>
              <a:t>, Regional Director of Economic Development and Business Services, CareerSource Northeast Florida</a:t>
            </a:r>
          </a:p>
          <a:p>
            <a:r>
              <a:rPr lang="en-US" sz="2000" b="1" dirty="0"/>
              <a:t>Christine Quinn</a:t>
            </a:r>
            <a:r>
              <a:rPr lang="en-US" sz="2000" dirty="0"/>
              <a:t>, Regional Administrator, U.S. Department of Labor, Employment and Training Administration, Region 5</a:t>
            </a:r>
          </a:p>
          <a:p>
            <a:endParaRPr lang="en-US" sz="2000" dirty="0"/>
          </a:p>
        </p:txBody>
      </p:sp>
      <p:sp>
        <p:nvSpPr>
          <p:cNvPr id="4" name="Slide Number Placeholder 3">
            <a:extLst>
              <a:ext uri="{FF2B5EF4-FFF2-40B4-BE49-F238E27FC236}">
                <a16:creationId xmlns:a16="http://schemas.microsoft.com/office/drawing/2014/main" id="{4E7D0DA8-491B-407A-96D1-66A8F943D3FC}"/>
              </a:ext>
            </a:extLst>
          </p:cNvPr>
          <p:cNvSpPr>
            <a:spLocks noGrp="1"/>
          </p:cNvSpPr>
          <p:nvPr>
            <p:ph type="sldNum" sz="quarter" idx="10"/>
          </p:nvPr>
        </p:nvSpPr>
        <p:spPr/>
        <p:txBody>
          <a:bodyPr/>
          <a:lstStyle/>
          <a:p>
            <a:fld id="{74B0E23E-CFC5-44A2-A8E1-2C7FFC7FA46F}" type="slidenum">
              <a:rPr lang="en-US" smtClean="0"/>
              <a:pPr/>
              <a:t>3</a:t>
            </a:fld>
            <a:endParaRPr lang="en-US" dirty="0"/>
          </a:p>
        </p:txBody>
      </p:sp>
    </p:spTree>
    <p:extLst>
      <p:ext uri="{BB962C8B-B14F-4D97-AF65-F5344CB8AC3E}">
        <p14:creationId xmlns:p14="http://schemas.microsoft.com/office/powerpoint/2010/main" val="10611477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20C309-67B6-423F-81DC-69616BC05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514600"/>
            <a:ext cx="3657600" cy="3657600"/>
          </a:xfrm>
          <a:prstGeom prst="rect">
            <a:avLst/>
          </a:prstGeom>
        </p:spPr>
      </p:pic>
      <p:sp>
        <p:nvSpPr>
          <p:cNvPr id="8" name="Title 1">
            <a:extLst>
              <a:ext uri="{FF2B5EF4-FFF2-40B4-BE49-F238E27FC236}">
                <a16:creationId xmlns:a16="http://schemas.microsoft.com/office/drawing/2014/main" id="{E536806F-A530-4A35-A624-A3629ECCD0A6}"/>
              </a:ext>
            </a:extLst>
          </p:cNvPr>
          <p:cNvSpPr txBox="1">
            <a:spLocks/>
          </p:cNvSpPr>
          <p:nvPr/>
        </p:nvSpPr>
        <p:spPr>
          <a:xfrm>
            <a:off x="1092200" y="1143000"/>
            <a:ext cx="7112000" cy="910440"/>
          </a:xfrm>
          <a:prstGeom prst="rect">
            <a:avLst/>
          </a:prstGeom>
        </p:spPr>
        <p:txBody>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rPr>
              <a:t>Questions?</a:t>
            </a:r>
          </a:p>
        </p:txBody>
      </p:sp>
      <p:sp>
        <p:nvSpPr>
          <p:cNvPr id="2" name="Rectangle 1">
            <a:extLst>
              <a:ext uri="{FF2B5EF4-FFF2-40B4-BE49-F238E27FC236}">
                <a16:creationId xmlns:a16="http://schemas.microsoft.com/office/drawing/2014/main" id="{E66B8B42-BD7C-4B69-880E-854731D3D5D7}"/>
              </a:ext>
            </a:extLst>
          </p:cNvPr>
          <p:cNvSpPr/>
          <p:nvPr/>
        </p:nvSpPr>
        <p:spPr>
          <a:xfrm>
            <a:off x="0" y="0"/>
            <a:ext cx="2133600" cy="910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4E12E6F-DB9E-4312-A741-FD82C4B28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773292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4F60-A969-4FD4-8B37-6381BE24BBA3}"/>
              </a:ext>
            </a:extLst>
          </p:cNvPr>
          <p:cNvSpPr>
            <a:spLocks noGrp="1"/>
          </p:cNvSpPr>
          <p:nvPr>
            <p:ph type="title"/>
          </p:nvPr>
        </p:nvSpPr>
        <p:spPr/>
        <p:txBody>
          <a:bodyPr/>
          <a:lstStyle/>
          <a:p>
            <a:r>
              <a:rPr lang="en-US" dirty="0"/>
              <a:t>Other Cohort Promising Practices, Resources for View</a:t>
            </a:r>
          </a:p>
        </p:txBody>
      </p:sp>
      <p:sp>
        <p:nvSpPr>
          <p:cNvPr id="4" name="Slide Number Placeholder 3">
            <a:extLst>
              <a:ext uri="{FF2B5EF4-FFF2-40B4-BE49-F238E27FC236}">
                <a16:creationId xmlns:a16="http://schemas.microsoft.com/office/drawing/2014/main" id="{F92ABE3D-7DED-411B-A1F8-2B406F6272ED}"/>
              </a:ext>
            </a:extLst>
          </p:cNvPr>
          <p:cNvSpPr>
            <a:spLocks noGrp="1"/>
          </p:cNvSpPr>
          <p:nvPr>
            <p:ph type="sldNum" sz="quarter" idx="10"/>
          </p:nvPr>
        </p:nvSpPr>
        <p:spPr/>
        <p:txBody>
          <a:bodyPr/>
          <a:lstStyle/>
          <a:p>
            <a:fld id="{74B0E23E-CFC5-44A2-A8E1-2C7FFC7FA46F}" type="slidenum">
              <a:rPr lang="en-US" smtClean="0"/>
              <a:pPr/>
              <a:t>31</a:t>
            </a:fld>
            <a:endParaRPr lang="en-US" dirty="0"/>
          </a:p>
        </p:txBody>
      </p:sp>
      <p:pic>
        <p:nvPicPr>
          <p:cNvPr id="9" name="Picture 8">
            <a:extLst>
              <a:ext uri="{FF2B5EF4-FFF2-40B4-BE49-F238E27FC236}">
                <a16:creationId xmlns:a16="http://schemas.microsoft.com/office/drawing/2014/main" id="{22B88659-6242-47EE-BECD-BB25561E48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17914"/>
            <a:ext cx="3162300"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6CEA8DC-563F-4F97-9240-7A5433492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634002"/>
            <a:ext cx="2425366" cy="3124200"/>
          </a:xfrm>
          <a:prstGeom prst="rect">
            <a:avLst/>
          </a:prstGeom>
          <a:noFill/>
          <a:ln>
            <a:noFill/>
          </a:ln>
          <a:effectLst>
            <a:outerShdw blurRad="50800" dist="1397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ED9663C0-7E2C-4F00-BEC8-F3E73E7073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003"/>
          <a:stretch/>
        </p:blipFill>
        <p:spPr bwMode="auto">
          <a:xfrm>
            <a:off x="2438400" y="2899002"/>
            <a:ext cx="2023822" cy="3458255"/>
          </a:xfrm>
          <a:prstGeom prst="rect">
            <a:avLst/>
          </a:prstGeom>
          <a:noFill/>
          <a:ln>
            <a:noFill/>
          </a:ln>
          <a:effectLst>
            <a:outerShdw blurRad="50800" dist="1397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business%20cycle%20RR">
            <a:extLst>
              <a:ext uri="{FF2B5EF4-FFF2-40B4-BE49-F238E27FC236}">
                <a16:creationId xmlns:a16="http://schemas.microsoft.com/office/drawing/2014/main" id="{8F68BE34-2DAC-471A-94B7-13FE040A50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83"/>
          <a:stretch/>
        </p:blipFill>
        <p:spPr bwMode="auto">
          <a:xfrm>
            <a:off x="3618769" y="2666659"/>
            <a:ext cx="5132934" cy="3200400"/>
          </a:xfrm>
          <a:prstGeom prst="rect">
            <a:avLst/>
          </a:prstGeom>
          <a:noFill/>
          <a:ln>
            <a:noFill/>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7">
            <a:extLst>
              <a:ext uri="{FF2B5EF4-FFF2-40B4-BE49-F238E27FC236}">
                <a16:creationId xmlns:a16="http://schemas.microsoft.com/office/drawing/2014/main" id="{F1902FCB-6629-4272-BC55-3742F83A83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19172682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4F60-A969-4FD4-8B37-6381BE24BBA3}"/>
              </a:ext>
            </a:extLst>
          </p:cNvPr>
          <p:cNvSpPr>
            <a:spLocks noGrp="1"/>
          </p:cNvSpPr>
          <p:nvPr>
            <p:ph type="title"/>
          </p:nvPr>
        </p:nvSpPr>
        <p:spPr/>
        <p:txBody>
          <a:bodyPr/>
          <a:lstStyle/>
          <a:p>
            <a:r>
              <a:rPr lang="en-US" dirty="0"/>
              <a:t>Other Promising Practices, Resources for View</a:t>
            </a:r>
          </a:p>
        </p:txBody>
      </p:sp>
      <p:graphicFrame>
        <p:nvGraphicFramePr>
          <p:cNvPr id="5" name="Content Placeholder 4">
            <a:extLst>
              <a:ext uri="{FF2B5EF4-FFF2-40B4-BE49-F238E27FC236}">
                <a16:creationId xmlns:a16="http://schemas.microsoft.com/office/drawing/2014/main" id="{25C6FCDA-BFCF-49E6-B3BD-93867A93E82B}"/>
              </a:ext>
            </a:extLst>
          </p:cNvPr>
          <p:cNvGraphicFramePr>
            <a:graphicFrameLocks noGrp="1"/>
          </p:cNvGraphicFramePr>
          <p:nvPr>
            <p:ph idx="1"/>
            <p:extLst/>
          </p:nvPr>
        </p:nvGraphicFramePr>
        <p:xfrm>
          <a:off x="304800" y="2286000"/>
          <a:ext cx="2057400" cy="16764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61858255"/>
                    </a:ext>
                  </a:extLst>
                </a:gridCol>
              </a:tblGrid>
              <a:tr h="1676400">
                <a:tc>
                  <a:txBody>
                    <a:bodyPr/>
                    <a:lstStyle/>
                    <a:p>
                      <a:r>
                        <a:rPr lang="en-US" sz="2400" dirty="0"/>
                        <a:t>Ohio Area 6: Business Resource Network</a:t>
                      </a:r>
                    </a:p>
                  </a:txBody>
                  <a:tcPr/>
                </a:tc>
                <a:extLst>
                  <a:ext uri="{0D108BD9-81ED-4DB2-BD59-A6C34878D82A}">
                    <a16:rowId xmlns:a16="http://schemas.microsoft.com/office/drawing/2014/main" val="2260532232"/>
                  </a:ext>
                </a:extLst>
              </a:tr>
            </a:tbl>
          </a:graphicData>
        </a:graphic>
      </p:graphicFrame>
      <p:sp>
        <p:nvSpPr>
          <p:cNvPr id="4" name="Slide Number Placeholder 3">
            <a:extLst>
              <a:ext uri="{FF2B5EF4-FFF2-40B4-BE49-F238E27FC236}">
                <a16:creationId xmlns:a16="http://schemas.microsoft.com/office/drawing/2014/main" id="{F92ABE3D-7DED-411B-A1F8-2B406F6272E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4B0E23E-CFC5-44A2-A8E1-2C7FFC7FA46F}" type="slidenum">
              <a:rPr kumimoji="0" lang="en-US" sz="1200" b="1" i="0" u="none" strike="noStrike" kern="1200" cap="none" spc="0" normalizeH="0" baseline="0" noProof="0" smtClean="0">
                <a:ln>
                  <a:noFill/>
                </a:ln>
                <a:solidFill>
                  <a:srgbClr val="1F497D"/>
                </a:solidFill>
                <a:effectLst/>
                <a:uLnTx/>
                <a:uFillTx/>
                <a:latin typeface="Helvetica"/>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1F497D"/>
              </a:solidFill>
              <a:effectLst/>
              <a:uLnTx/>
              <a:uFillTx/>
              <a:latin typeface="Helvetica"/>
              <a:ea typeface="ＭＳ Ｐゴシック" charset="-128"/>
              <a:cs typeface="+mn-cs"/>
            </a:endParaRPr>
          </a:p>
        </p:txBody>
      </p:sp>
      <p:sp>
        <p:nvSpPr>
          <p:cNvPr id="8" name="Content Placeholder 2">
            <a:extLst>
              <a:ext uri="{FF2B5EF4-FFF2-40B4-BE49-F238E27FC236}">
                <a16:creationId xmlns:a16="http://schemas.microsoft.com/office/drawing/2014/main" id="{3265E0E7-C9CF-4D50-9616-A25D66D41820}"/>
              </a:ext>
            </a:extLst>
          </p:cNvPr>
          <p:cNvSpPr txBox="1">
            <a:spLocks/>
          </p:cNvSpPr>
          <p:nvPr/>
        </p:nvSpPr>
        <p:spPr bwMode="auto">
          <a:xfrm>
            <a:off x="2590800" y="1828800"/>
            <a:ext cx="6019800" cy="274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95000"/>
              </a:lnSpc>
              <a:spcBef>
                <a:spcPts val="1800"/>
              </a:spcBef>
              <a:spcAft>
                <a:spcPct val="0"/>
              </a:spcAft>
              <a:buClr>
                <a:srgbClr val="B71234"/>
              </a:buClr>
              <a:buFont typeface="Arial" charset="0"/>
              <a:buChar char="•"/>
              <a:defRPr sz="2800" kern="1200">
                <a:solidFill>
                  <a:schemeClr val="tx1">
                    <a:lumMod val="75000"/>
                    <a:lumOff val="25000"/>
                  </a:schemeClr>
                </a:solidFill>
                <a:latin typeface="Helvetica"/>
                <a:ea typeface="ＭＳ Ｐゴシック" charset="0"/>
                <a:cs typeface="Helvetica"/>
              </a:defRPr>
            </a:lvl1pPr>
            <a:lvl2pPr marL="742950" indent="-285750" algn="l" rtl="0" eaLnBrk="0" fontAlgn="base" hangingPunct="0">
              <a:lnSpc>
                <a:spcPct val="95000"/>
              </a:lnSpc>
              <a:spcBef>
                <a:spcPts val="800"/>
              </a:spcBef>
              <a:spcAft>
                <a:spcPct val="0"/>
              </a:spcAft>
              <a:buClr>
                <a:srgbClr val="B71234"/>
              </a:buClr>
              <a:buFont typeface="Arial" charset="0"/>
              <a:buChar char="–"/>
              <a:defRPr sz="2400" kern="1200">
                <a:solidFill>
                  <a:srgbClr val="595959"/>
                </a:solidFill>
                <a:latin typeface="Helvetica"/>
                <a:ea typeface="ＭＳ Ｐゴシック" charset="0"/>
                <a:cs typeface="Helvetica"/>
              </a:defRPr>
            </a:lvl2pPr>
            <a:lvl3pPr marL="1143000" indent="-228600" algn="l" rtl="0" eaLnBrk="0" fontAlgn="base" hangingPunct="0">
              <a:lnSpc>
                <a:spcPct val="95000"/>
              </a:lnSpc>
              <a:spcBef>
                <a:spcPts val="800"/>
              </a:spcBef>
              <a:spcAft>
                <a:spcPct val="0"/>
              </a:spcAft>
              <a:buClr>
                <a:srgbClr val="B71234"/>
              </a:buClr>
              <a:buFont typeface="Arial" charset="0"/>
              <a:buChar char="•"/>
              <a:defRPr sz="2000" kern="1200">
                <a:solidFill>
                  <a:srgbClr val="595959"/>
                </a:solidFill>
                <a:latin typeface="Helvetica"/>
                <a:ea typeface="ＭＳ Ｐゴシック" charset="0"/>
                <a:cs typeface="Helvetica"/>
              </a:defRPr>
            </a:lvl3pPr>
            <a:lvl4pPr marL="1600200" indent="-228600" algn="l" rtl="0" eaLnBrk="0" fontAlgn="base" hangingPunct="0">
              <a:lnSpc>
                <a:spcPct val="95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4pPr>
            <a:lvl5pPr marL="2057400" indent="-228600" algn="l" rtl="0" eaLnBrk="0" fontAlgn="base" hangingPunct="0">
              <a:lnSpc>
                <a:spcPct val="95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0" algn="l" defTabSz="914400" rtl="0" eaLnBrk="0" fontAlgn="base" latinLnBrk="0" hangingPunct="0">
              <a:lnSpc>
                <a:spcPct val="95000"/>
              </a:lnSpc>
              <a:spcBef>
                <a:spcPts val="600"/>
              </a:spcBef>
              <a:spcAft>
                <a:spcPts val="600"/>
              </a:spcAft>
              <a:buClr>
                <a:srgbClr val="B71234"/>
              </a:buClr>
              <a:buSzTx/>
              <a:buFont typeface="Arial"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Three Step Process</a:t>
            </a:r>
          </a:p>
          <a:p>
            <a:pPr marL="571500" marR="0" lvl="0" indent="-457200" algn="l" defTabSz="914400" rtl="0" eaLnBrk="0" fontAlgn="base" latinLnBrk="0" hangingPunct="0">
              <a:lnSpc>
                <a:spcPct val="95000"/>
              </a:lnSpc>
              <a:spcBef>
                <a:spcPts val="600"/>
              </a:spcBef>
              <a:spcAft>
                <a:spcPts val="600"/>
              </a:spcAft>
              <a:buClr>
                <a:srgbClr val="B71234"/>
              </a:buClr>
              <a:buSzTx/>
              <a:buFont typeface="+mj-lt"/>
              <a:buAutoNum type="arabicPeriod"/>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Learning about the Business </a:t>
            </a:r>
            <a:r>
              <a:rPr kumimoji="0" lang="en-US" sz="2200" b="0"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a:t>
            </a:r>
            <a:r>
              <a:rPr kumimoji="0" lang="en-US" sz="2200" b="0" i="0" u="none" strike="noStrike" kern="1200" cap="none" spc="0" normalizeH="0" baseline="0" noProof="0" dirty="0">
                <a:ln>
                  <a:noFill/>
                </a:ln>
                <a:solidFill>
                  <a:prstClr val="black">
                    <a:lumMod val="75000"/>
                    <a:lumOff val="25000"/>
                  </a:prstClr>
                </a:solidFill>
                <a:effectLst/>
                <a:highlight>
                  <a:srgbClr val="FFFF00"/>
                </a:highlight>
                <a:uLnTx/>
                <a:uFillTx/>
                <a:latin typeface="Helvetica"/>
                <a:ea typeface="ＭＳ Ｐゴシック" charset="0"/>
                <a:cs typeface="Helvetica"/>
              </a:rPr>
              <a:t>targeted Interview using Synchronist</a:t>
            </a:r>
            <a:r>
              <a:rPr kumimoji="0" lang="en-US" sz="2200" b="0"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 Assess Business Challenges and Opportunities)</a:t>
            </a:r>
          </a:p>
          <a:p>
            <a:pPr marL="576263" marR="0" lvl="0" indent="-457200" algn="l" defTabSz="914400" rtl="0" eaLnBrk="0" fontAlgn="base" latinLnBrk="0" hangingPunct="0">
              <a:lnSpc>
                <a:spcPct val="95000"/>
              </a:lnSpc>
              <a:spcBef>
                <a:spcPts val="600"/>
              </a:spcBef>
              <a:spcAft>
                <a:spcPts val="600"/>
              </a:spcAft>
              <a:buClr>
                <a:srgbClr val="B71234"/>
              </a:buClr>
              <a:buSzTx/>
              <a:buFont typeface="+mj-lt"/>
              <a:buAutoNum type="arabicPeriod"/>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Creating and Delivering a Customized Solution </a:t>
            </a:r>
            <a:r>
              <a:rPr kumimoji="0" lang="en-US" sz="2200" b="0"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a:t>
            </a:r>
            <a:r>
              <a:rPr kumimoji="0" lang="en-US" sz="2200" b="0" i="0" u="none" strike="noStrike" kern="1200" cap="none" spc="0" normalizeH="0" baseline="0" noProof="0" dirty="0">
                <a:ln>
                  <a:noFill/>
                </a:ln>
                <a:solidFill>
                  <a:prstClr val="black">
                    <a:lumMod val="75000"/>
                    <a:lumOff val="25000"/>
                  </a:prstClr>
                </a:solidFill>
                <a:effectLst/>
                <a:highlight>
                  <a:srgbClr val="FFFF00"/>
                </a:highlight>
                <a:uLnTx/>
                <a:uFillTx/>
                <a:latin typeface="Helvetica"/>
                <a:ea typeface="ＭＳ Ｐゴシック" charset="0"/>
                <a:cs typeface="Helvetica"/>
              </a:rPr>
              <a:t>Customized Proposal Delivered</a:t>
            </a:r>
            <a:r>
              <a:rPr kumimoji="0" lang="en-US" sz="2200" b="0"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a:t>
            </a:r>
          </a:p>
          <a:p>
            <a:pPr marL="576263" marR="0" lvl="0" indent="-457200" algn="l" defTabSz="914400" rtl="0" eaLnBrk="0" fontAlgn="base" latinLnBrk="0" hangingPunct="0">
              <a:lnSpc>
                <a:spcPct val="95000"/>
              </a:lnSpc>
              <a:spcBef>
                <a:spcPts val="600"/>
              </a:spcBef>
              <a:spcAft>
                <a:spcPts val="600"/>
              </a:spcAft>
              <a:buClr>
                <a:srgbClr val="B71234"/>
              </a:buClr>
              <a:buSzTx/>
              <a:buFont typeface="+mj-lt"/>
              <a:buAutoNum type="arabicPeriod"/>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Providing Continued Support </a:t>
            </a:r>
            <a:r>
              <a:rPr kumimoji="0" lang="en-US" sz="2200" b="0"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rPr>
              <a:t>(BRN rep coordinates selected services; continues contact)</a:t>
            </a:r>
          </a:p>
          <a:p>
            <a:pPr marL="109728" marR="0" lvl="0" indent="0" algn="l" defTabSz="914400" rtl="0" eaLnBrk="0" fontAlgn="base" latinLnBrk="0" hangingPunct="0">
              <a:lnSpc>
                <a:spcPct val="95000"/>
              </a:lnSpc>
              <a:spcBef>
                <a:spcPts val="600"/>
              </a:spcBef>
              <a:spcAft>
                <a:spcPts val="600"/>
              </a:spcAft>
              <a:buClr>
                <a:srgbClr val="B71234"/>
              </a:buClr>
              <a:buSzTx/>
              <a:buFont typeface="Arial"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Helvetica"/>
              <a:ea typeface="ＭＳ Ｐゴシック" charset="0"/>
              <a:cs typeface="Helvetica"/>
            </a:endParaRPr>
          </a:p>
        </p:txBody>
      </p:sp>
      <p:sp>
        <p:nvSpPr>
          <p:cNvPr id="3" name="Right Brace 2">
            <a:extLst>
              <a:ext uri="{FF2B5EF4-FFF2-40B4-BE49-F238E27FC236}">
                <a16:creationId xmlns:a16="http://schemas.microsoft.com/office/drawing/2014/main" id="{8B8ED45D-8F5A-4D68-B56E-139489D1FD31}"/>
              </a:ext>
            </a:extLst>
          </p:cNvPr>
          <p:cNvSpPr/>
          <p:nvPr/>
        </p:nvSpPr>
        <p:spPr>
          <a:xfrm>
            <a:off x="2362200" y="1828800"/>
            <a:ext cx="304800" cy="3200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pic>
        <p:nvPicPr>
          <p:cNvPr id="7" name="Picture 6">
            <a:extLst>
              <a:ext uri="{FF2B5EF4-FFF2-40B4-BE49-F238E27FC236}">
                <a16:creationId xmlns:a16="http://schemas.microsoft.com/office/drawing/2014/main" id="{072B0EA4-E723-464F-8722-AF284C795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66458905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83E029-5C81-4A8C-9446-226398259645}"/>
              </a:ext>
            </a:extLst>
          </p:cNvPr>
          <p:cNvSpPr>
            <a:spLocks noGrp="1"/>
          </p:cNvSpPr>
          <p:nvPr>
            <p:ph type="sldNum" sz="quarter" idx="10"/>
          </p:nvPr>
        </p:nvSpPr>
        <p:spPr/>
        <p:txBody>
          <a:bodyPr/>
          <a:lstStyle/>
          <a:p>
            <a:fld id="{74B0E23E-CFC5-44A2-A8E1-2C7FFC7FA46F}" type="slidenum">
              <a:rPr lang="en-US" smtClean="0"/>
              <a:pPr/>
              <a:t>33</a:t>
            </a:fld>
            <a:endParaRPr lang="en-US" dirty="0"/>
          </a:p>
        </p:txBody>
      </p:sp>
      <p:pic>
        <p:nvPicPr>
          <p:cNvPr id="5" name="Picture 4">
            <a:extLst>
              <a:ext uri="{FF2B5EF4-FFF2-40B4-BE49-F238E27FC236}">
                <a16:creationId xmlns:a16="http://schemas.microsoft.com/office/drawing/2014/main" id="{84197055-F11D-4AE6-B73F-10262EDA5D35}"/>
              </a:ext>
            </a:extLst>
          </p:cNvPr>
          <p:cNvPicPr>
            <a:picLocks noChangeAspect="1"/>
          </p:cNvPicPr>
          <p:nvPr/>
        </p:nvPicPr>
        <p:blipFill rotWithShape="1">
          <a:blip r:embed="rId3"/>
          <a:srcRect l="36667" t="26297" r="25277" b="24814"/>
          <a:stretch/>
        </p:blipFill>
        <p:spPr>
          <a:xfrm>
            <a:off x="838200" y="1676400"/>
            <a:ext cx="6908800" cy="4806973"/>
          </a:xfrm>
          <a:prstGeom prst="rect">
            <a:avLst/>
          </a:prstGeom>
          <a:effectLst>
            <a:outerShdw blurRad="50800" dist="139700" dir="2700000" algn="tl" rotWithShape="0">
              <a:prstClr val="black">
                <a:alpha val="40000"/>
              </a:prstClr>
            </a:outerShdw>
          </a:effectLst>
        </p:spPr>
      </p:pic>
      <p:sp>
        <p:nvSpPr>
          <p:cNvPr id="6" name="Title 1">
            <a:extLst>
              <a:ext uri="{FF2B5EF4-FFF2-40B4-BE49-F238E27FC236}">
                <a16:creationId xmlns:a16="http://schemas.microsoft.com/office/drawing/2014/main" id="{A9245AB7-1007-4ED4-92EA-EA8648DC38C2}"/>
              </a:ext>
            </a:extLst>
          </p:cNvPr>
          <p:cNvSpPr>
            <a:spLocks noGrp="1"/>
          </p:cNvSpPr>
          <p:nvPr>
            <p:ph type="title"/>
          </p:nvPr>
        </p:nvSpPr>
        <p:spPr/>
        <p:txBody>
          <a:bodyPr/>
          <a:lstStyle/>
          <a:p>
            <a:r>
              <a:rPr lang="en-US" dirty="0"/>
              <a:t>Other Promising Practices, Resources for View</a:t>
            </a:r>
          </a:p>
        </p:txBody>
      </p:sp>
    </p:spTree>
    <p:extLst>
      <p:ext uri="{BB962C8B-B14F-4D97-AF65-F5344CB8AC3E}">
        <p14:creationId xmlns:p14="http://schemas.microsoft.com/office/powerpoint/2010/main" val="228691389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4F60-A969-4FD4-8B37-6381BE24BBA3}"/>
              </a:ext>
            </a:extLst>
          </p:cNvPr>
          <p:cNvSpPr>
            <a:spLocks noGrp="1"/>
          </p:cNvSpPr>
          <p:nvPr>
            <p:ph type="title"/>
          </p:nvPr>
        </p:nvSpPr>
        <p:spPr/>
        <p:txBody>
          <a:bodyPr/>
          <a:lstStyle/>
          <a:p>
            <a:r>
              <a:rPr lang="en-US" dirty="0"/>
              <a:t>Self-Assessment Tool</a:t>
            </a:r>
          </a:p>
        </p:txBody>
      </p:sp>
      <p:sp>
        <p:nvSpPr>
          <p:cNvPr id="4" name="Slide Number Placeholder 3">
            <a:extLst>
              <a:ext uri="{FF2B5EF4-FFF2-40B4-BE49-F238E27FC236}">
                <a16:creationId xmlns:a16="http://schemas.microsoft.com/office/drawing/2014/main" id="{F92ABE3D-7DED-411B-A1F8-2B406F6272ED}"/>
              </a:ext>
            </a:extLst>
          </p:cNvPr>
          <p:cNvSpPr>
            <a:spLocks noGrp="1"/>
          </p:cNvSpPr>
          <p:nvPr>
            <p:ph type="sldNum" sz="quarter" idx="10"/>
          </p:nvPr>
        </p:nvSpPr>
        <p:spPr/>
        <p:txBody>
          <a:bodyPr/>
          <a:lstStyle/>
          <a:p>
            <a:fld id="{74B0E23E-CFC5-44A2-A8E1-2C7FFC7FA46F}" type="slidenum">
              <a:rPr lang="en-US" smtClean="0"/>
              <a:pPr/>
              <a:t>34</a:t>
            </a:fld>
            <a:endParaRPr lang="en-US" dirty="0"/>
          </a:p>
        </p:txBody>
      </p:sp>
      <p:pic>
        <p:nvPicPr>
          <p:cNvPr id="5" name="Picture 4">
            <a:extLst>
              <a:ext uri="{FF2B5EF4-FFF2-40B4-BE49-F238E27FC236}">
                <a16:creationId xmlns:a16="http://schemas.microsoft.com/office/drawing/2014/main" id="{B40B9740-53C9-4F55-9C7E-9E6A224826F7}"/>
              </a:ext>
            </a:extLst>
          </p:cNvPr>
          <p:cNvPicPr>
            <a:picLocks noChangeAspect="1"/>
          </p:cNvPicPr>
          <p:nvPr/>
        </p:nvPicPr>
        <p:blipFill rotWithShape="1">
          <a:blip r:embed="rId3"/>
          <a:srcRect l="25000" t="24814" r="27500" b="12963"/>
          <a:stretch/>
        </p:blipFill>
        <p:spPr>
          <a:xfrm>
            <a:off x="429986" y="1526263"/>
            <a:ext cx="5894614" cy="43434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CB653E7B-334A-4C40-B16F-294D3CF0018C}"/>
              </a:ext>
            </a:extLst>
          </p:cNvPr>
          <p:cNvPicPr>
            <a:picLocks noChangeAspect="1"/>
          </p:cNvPicPr>
          <p:nvPr/>
        </p:nvPicPr>
        <p:blipFill rotWithShape="1">
          <a:blip r:embed="rId4"/>
          <a:srcRect l="7500" t="32011" r="51667" b="10212"/>
          <a:stretch/>
        </p:blipFill>
        <p:spPr>
          <a:xfrm>
            <a:off x="3214915" y="2248217"/>
            <a:ext cx="5319485" cy="423387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487D5A8-2514-410A-9C41-D38C8F503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12498073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FC5DFA-E96A-4AD5-A4E9-B3EDB26056C9}"/>
              </a:ext>
            </a:extLst>
          </p:cNvPr>
          <p:cNvSpPr>
            <a:spLocks noGrp="1"/>
          </p:cNvSpPr>
          <p:nvPr>
            <p:ph idx="1"/>
          </p:nvPr>
        </p:nvSpPr>
        <p:spPr>
          <a:xfrm>
            <a:off x="457200" y="1676400"/>
            <a:ext cx="8229600" cy="1193800"/>
          </a:xfrm>
        </p:spPr>
        <p:txBody>
          <a:bodyPr>
            <a:normAutofit/>
          </a:bodyPr>
          <a:lstStyle/>
          <a:p>
            <a:pPr marL="0" indent="0">
              <a:buNone/>
            </a:pPr>
            <a:r>
              <a:rPr lang="en-US" sz="3000" dirty="0"/>
              <a:t>…and many more. Available soon at </a:t>
            </a:r>
            <a:r>
              <a:rPr lang="en-US" sz="3000" dirty="0">
                <a:hlinkClick r:id="rId3"/>
              </a:rPr>
              <a:t>https://businessengagement.workforcegps.org/</a:t>
            </a:r>
            <a:r>
              <a:rPr lang="en-US" sz="3000" dirty="0"/>
              <a:t> </a:t>
            </a:r>
          </a:p>
        </p:txBody>
      </p:sp>
      <p:sp>
        <p:nvSpPr>
          <p:cNvPr id="4" name="Slide Number Placeholder 3">
            <a:extLst>
              <a:ext uri="{FF2B5EF4-FFF2-40B4-BE49-F238E27FC236}">
                <a16:creationId xmlns:a16="http://schemas.microsoft.com/office/drawing/2014/main" id="{473C5C39-4588-47E7-BDAB-8C1B41C6232D}"/>
              </a:ext>
            </a:extLst>
          </p:cNvPr>
          <p:cNvSpPr>
            <a:spLocks noGrp="1"/>
          </p:cNvSpPr>
          <p:nvPr>
            <p:ph type="sldNum" sz="quarter" idx="10"/>
          </p:nvPr>
        </p:nvSpPr>
        <p:spPr/>
        <p:txBody>
          <a:bodyPr/>
          <a:lstStyle/>
          <a:p>
            <a:fld id="{74B0E23E-CFC5-44A2-A8E1-2C7FFC7FA46F}" type="slidenum">
              <a:rPr lang="en-US" smtClean="0"/>
              <a:pPr/>
              <a:t>35</a:t>
            </a:fld>
            <a:endParaRPr lang="en-US" dirty="0"/>
          </a:p>
        </p:txBody>
      </p:sp>
      <p:sp>
        <p:nvSpPr>
          <p:cNvPr id="5" name="Title 1">
            <a:extLst>
              <a:ext uri="{FF2B5EF4-FFF2-40B4-BE49-F238E27FC236}">
                <a16:creationId xmlns:a16="http://schemas.microsoft.com/office/drawing/2014/main" id="{C82B9B70-A5A3-436A-9495-F6D3705053FE}"/>
              </a:ext>
            </a:extLst>
          </p:cNvPr>
          <p:cNvSpPr>
            <a:spLocks noGrp="1"/>
          </p:cNvSpPr>
          <p:nvPr>
            <p:ph type="title"/>
          </p:nvPr>
        </p:nvSpPr>
        <p:spPr/>
        <p:txBody>
          <a:bodyPr/>
          <a:lstStyle/>
          <a:p>
            <a:r>
              <a:rPr lang="en-US" dirty="0"/>
              <a:t>Other Promising Practices, Resources for View</a:t>
            </a:r>
          </a:p>
        </p:txBody>
      </p:sp>
      <p:pic>
        <p:nvPicPr>
          <p:cNvPr id="6" name="Picture 5">
            <a:extLst>
              <a:ext uri="{FF2B5EF4-FFF2-40B4-BE49-F238E27FC236}">
                <a16:creationId xmlns:a16="http://schemas.microsoft.com/office/drawing/2014/main" id="{D8E3FA03-945F-4EDD-A107-A52F43AF5234}"/>
              </a:ext>
            </a:extLst>
          </p:cNvPr>
          <p:cNvPicPr>
            <a:picLocks noChangeAspect="1"/>
          </p:cNvPicPr>
          <p:nvPr/>
        </p:nvPicPr>
        <p:blipFill rotWithShape="1">
          <a:blip r:embed="rId4">
            <a:extLst>
              <a:ext uri="{28A0092B-C50C-407E-A947-70E740481C1C}">
                <a14:useLocalDpi xmlns:a14="http://schemas.microsoft.com/office/drawing/2010/main" val="0"/>
              </a:ext>
            </a:extLst>
          </a:blip>
          <a:srcRect b="23813"/>
          <a:stretch/>
        </p:blipFill>
        <p:spPr>
          <a:xfrm>
            <a:off x="983722" y="2934547"/>
            <a:ext cx="7169678" cy="339005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A9067900-198F-40C3-A45F-9AFA208E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9975" y="6285511"/>
            <a:ext cx="1493009" cy="506801"/>
          </a:xfrm>
          <a:prstGeom prst="rect">
            <a:avLst/>
          </a:prstGeom>
        </p:spPr>
      </p:pic>
    </p:spTree>
    <p:extLst>
      <p:ext uri="{BB962C8B-B14F-4D97-AF65-F5344CB8AC3E}">
        <p14:creationId xmlns:p14="http://schemas.microsoft.com/office/powerpoint/2010/main" val="40722434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1C9BB4-4951-41B1-B8FF-5EB9A5F50BCF}"/>
              </a:ext>
            </a:extLst>
          </p:cNvPr>
          <p:cNvSpPr>
            <a:spLocks noGrp="1"/>
          </p:cNvSpPr>
          <p:nvPr>
            <p:ph type="sldNum" sz="quarter" idx="10"/>
          </p:nvPr>
        </p:nvSpPr>
        <p:spPr/>
        <p:txBody>
          <a:bodyPr/>
          <a:lstStyle/>
          <a:p>
            <a:fld id="{74B0E23E-CFC5-44A2-A8E1-2C7FFC7FA46F}" type="slidenum">
              <a:rPr lang="en-US" smtClean="0"/>
              <a:pPr/>
              <a:t>36</a:t>
            </a:fld>
            <a:endParaRPr lang="en-US" dirty="0"/>
          </a:p>
        </p:txBody>
      </p:sp>
      <p:pic>
        <p:nvPicPr>
          <p:cNvPr id="6" name="Picture 5">
            <a:extLst>
              <a:ext uri="{FF2B5EF4-FFF2-40B4-BE49-F238E27FC236}">
                <a16:creationId xmlns:a16="http://schemas.microsoft.com/office/drawing/2014/main" id="{6FB11BEB-C4D1-40DE-9016-609AA691047B}"/>
              </a:ext>
            </a:extLst>
          </p:cNvPr>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l="21111" r="23333"/>
          <a:stretch/>
        </p:blipFill>
        <p:spPr>
          <a:xfrm>
            <a:off x="5410200" y="-87489"/>
            <a:ext cx="3810000" cy="7086600"/>
          </a:xfrm>
          <a:prstGeom prst="rect">
            <a:avLst/>
          </a:prstGeom>
          <a:ln>
            <a:noFill/>
          </a:ln>
          <a:effectLst>
            <a:softEdge rad="112500"/>
          </a:effectLst>
        </p:spPr>
      </p:pic>
      <p:sp>
        <p:nvSpPr>
          <p:cNvPr id="2" name="Title 1">
            <a:extLst>
              <a:ext uri="{FF2B5EF4-FFF2-40B4-BE49-F238E27FC236}">
                <a16:creationId xmlns:a16="http://schemas.microsoft.com/office/drawing/2014/main" id="{760AC4D6-58C0-4E0B-B488-3E1ECBE69E3B}"/>
              </a:ext>
            </a:extLst>
          </p:cNvPr>
          <p:cNvSpPr>
            <a:spLocks noGrp="1"/>
          </p:cNvSpPr>
          <p:nvPr>
            <p:ph type="title"/>
          </p:nvPr>
        </p:nvSpPr>
        <p:spPr/>
        <p:txBody>
          <a:bodyPr/>
          <a:lstStyle/>
          <a:p>
            <a:r>
              <a:rPr lang="en-US" dirty="0"/>
              <a:t>Where to go From Here? </a:t>
            </a:r>
          </a:p>
        </p:txBody>
      </p:sp>
      <p:sp>
        <p:nvSpPr>
          <p:cNvPr id="3" name="Content Placeholder 2">
            <a:extLst>
              <a:ext uri="{FF2B5EF4-FFF2-40B4-BE49-F238E27FC236}">
                <a16:creationId xmlns:a16="http://schemas.microsoft.com/office/drawing/2014/main" id="{7DA73548-1D31-4908-A5DE-41DDECD3B06E}"/>
              </a:ext>
            </a:extLst>
          </p:cNvPr>
          <p:cNvSpPr>
            <a:spLocks noGrp="1"/>
          </p:cNvSpPr>
          <p:nvPr>
            <p:ph idx="1"/>
          </p:nvPr>
        </p:nvSpPr>
        <p:spPr/>
        <p:txBody>
          <a:bodyPr>
            <a:normAutofit/>
          </a:bodyPr>
          <a:lstStyle/>
          <a:p>
            <a:r>
              <a:rPr lang="en-US" dirty="0"/>
              <a:t>We will be proposing ways to incorporate the Framework into future DOLETA guidance</a:t>
            </a:r>
          </a:p>
          <a:p>
            <a:r>
              <a:rPr lang="en-US" dirty="0"/>
              <a:t>Keep checking back to DOLETA Business Engagement CoP for more resources, tools </a:t>
            </a:r>
          </a:p>
          <a:p>
            <a:pPr lvl="0"/>
            <a:r>
              <a:rPr lang="en-US" dirty="0"/>
              <a:t>Early stages of a possible national convening on this topic. Stay tuned to the CoP!</a:t>
            </a:r>
          </a:p>
        </p:txBody>
      </p:sp>
      <p:pic>
        <p:nvPicPr>
          <p:cNvPr id="7" name="Picture 6">
            <a:extLst>
              <a:ext uri="{FF2B5EF4-FFF2-40B4-BE49-F238E27FC236}">
                <a16:creationId xmlns:a16="http://schemas.microsoft.com/office/drawing/2014/main" id="{AE114133-0B30-4AA0-810B-5E5820ABF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1215062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98DB72-B272-4FAC-B03F-630E98A121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4447956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5181600"/>
            <a:ext cx="4267200" cy="1524000"/>
          </a:xfrm>
        </p:spPr>
        <p:txBody>
          <a:bodyPr/>
          <a:lstStyle/>
          <a:p>
            <a:r>
              <a:rPr lang="en-US" dirty="0"/>
              <a:t>Todd Cohen</a:t>
            </a:r>
          </a:p>
          <a:p>
            <a:pPr lvl="1"/>
            <a:r>
              <a:rPr lang="en-US" dirty="0"/>
              <a:t>Director, Strategic Initiatives</a:t>
            </a:r>
          </a:p>
          <a:p>
            <a:pPr lvl="2"/>
            <a:r>
              <a:rPr lang="en-US" dirty="0">
                <a:solidFill>
                  <a:schemeClr val="tx1">
                    <a:lumMod val="65000"/>
                    <a:lumOff val="35000"/>
                  </a:schemeClr>
                </a:solidFill>
              </a:rPr>
              <a:t>Maher &amp; Maher</a:t>
            </a:r>
          </a:p>
          <a:p>
            <a:pPr lvl="1">
              <a:spcBef>
                <a:spcPts val="600"/>
              </a:spcBef>
            </a:pPr>
            <a:r>
              <a:rPr lang="en-US" sz="1800" dirty="0">
                <a:hlinkClick r:id="rId3"/>
              </a:rPr>
              <a:t>tcohen@Mahernet.com</a:t>
            </a:r>
            <a:endParaRPr lang="en-US" sz="1800" dirty="0"/>
          </a:p>
        </p:txBody>
      </p:sp>
      <p:sp>
        <p:nvSpPr>
          <p:cNvPr id="4" name="Content Placeholder 3"/>
          <p:cNvSpPr>
            <a:spLocks noGrp="1"/>
          </p:cNvSpPr>
          <p:nvPr>
            <p:ph idx="10"/>
          </p:nvPr>
        </p:nvSpPr>
        <p:spPr>
          <a:xfrm>
            <a:off x="4343400" y="3505200"/>
            <a:ext cx="4267200" cy="1524000"/>
          </a:xfrm>
        </p:spPr>
        <p:txBody>
          <a:bodyPr/>
          <a:lstStyle/>
          <a:p>
            <a:r>
              <a:rPr lang="en-US" dirty="0"/>
              <a:t>Susan Rusch</a:t>
            </a:r>
          </a:p>
          <a:p>
            <a:pPr lvl="1"/>
            <a:r>
              <a:rPr lang="en-US" dirty="0"/>
              <a:t>Consultant</a:t>
            </a:r>
          </a:p>
          <a:p>
            <a:pPr lvl="2"/>
            <a:r>
              <a:rPr lang="en-US" dirty="0">
                <a:solidFill>
                  <a:schemeClr val="tx1">
                    <a:lumMod val="65000"/>
                    <a:lumOff val="35000"/>
                  </a:schemeClr>
                </a:solidFill>
              </a:rPr>
              <a:t>Maher &amp; Maher</a:t>
            </a:r>
          </a:p>
          <a:p>
            <a:pPr lvl="1">
              <a:spcBef>
                <a:spcPts val="600"/>
              </a:spcBef>
            </a:pPr>
            <a:r>
              <a:rPr lang="en-US" sz="1800" dirty="0">
                <a:hlinkClick r:id="rId3"/>
              </a:rPr>
              <a:t>srusch@Mahernet.com</a:t>
            </a:r>
            <a:endParaRPr lang="en-US" sz="1800" dirty="0"/>
          </a:p>
        </p:txBody>
      </p:sp>
      <p:sp>
        <p:nvSpPr>
          <p:cNvPr id="5" name="Content Placeholder 4"/>
          <p:cNvSpPr>
            <a:spLocks noGrp="1"/>
          </p:cNvSpPr>
          <p:nvPr>
            <p:ph idx="11"/>
          </p:nvPr>
        </p:nvSpPr>
        <p:spPr>
          <a:xfrm>
            <a:off x="4448452" y="228600"/>
            <a:ext cx="4267200" cy="1524000"/>
          </a:xfrm>
        </p:spPr>
        <p:txBody>
          <a:bodyPr/>
          <a:lstStyle/>
          <a:p>
            <a:r>
              <a:rPr lang="en-US" dirty="0"/>
              <a:t>Christine Quinn</a:t>
            </a:r>
          </a:p>
          <a:p>
            <a:pPr lvl="1"/>
            <a:r>
              <a:rPr lang="en-US" dirty="0"/>
              <a:t>Regional Administrator</a:t>
            </a:r>
          </a:p>
          <a:p>
            <a:pPr lvl="2"/>
            <a:r>
              <a:rPr lang="en-US" dirty="0">
                <a:solidFill>
                  <a:schemeClr val="tx1">
                    <a:lumMod val="65000"/>
                    <a:lumOff val="35000"/>
                  </a:schemeClr>
                </a:solidFill>
              </a:rPr>
              <a:t>USDOL/ETA</a:t>
            </a:r>
          </a:p>
          <a:p>
            <a:pPr lvl="1">
              <a:spcBef>
                <a:spcPts val="600"/>
              </a:spcBef>
            </a:pPr>
            <a:r>
              <a:rPr lang="en-US" sz="1800" dirty="0">
                <a:hlinkClick r:id="rId3"/>
              </a:rPr>
              <a:t>Quinn.Christine@dol.gov</a:t>
            </a:r>
            <a:endParaRPr lang="en-US" sz="1800" dirty="0"/>
          </a:p>
        </p:txBody>
      </p:sp>
      <p:sp>
        <p:nvSpPr>
          <p:cNvPr id="6" name="Content Placeholder 3">
            <a:extLst>
              <a:ext uri="{FF2B5EF4-FFF2-40B4-BE49-F238E27FC236}">
                <a16:creationId xmlns:a16="http://schemas.microsoft.com/office/drawing/2014/main" id="{744A863F-CEDC-45F8-91F0-19EEC09DDDE0}"/>
              </a:ext>
            </a:extLst>
          </p:cNvPr>
          <p:cNvSpPr txBox="1">
            <a:spLocks/>
          </p:cNvSpPr>
          <p:nvPr/>
        </p:nvSpPr>
        <p:spPr bwMode="auto">
          <a:xfrm>
            <a:off x="4419600" y="1905000"/>
            <a:ext cx="4267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lnSpc>
                <a:spcPct val="90000"/>
              </a:lnSpc>
              <a:spcBef>
                <a:spcPts val="1800"/>
              </a:spcBef>
              <a:spcAft>
                <a:spcPct val="0"/>
              </a:spcAft>
              <a:buClr>
                <a:srgbClr val="B71234"/>
              </a:buClr>
              <a:buFont typeface="Arial" charset="0"/>
              <a:buNone/>
              <a:defRPr sz="2400" kern="1200" baseline="0">
                <a:solidFill>
                  <a:schemeClr val="tx1">
                    <a:lumMod val="75000"/>
                    <a:lumOff val="25000"/>
                  </a:schemeClr>
                </a:solidFill>
                <a:latin typeface="Helvetica"/>
                <a:ea typeface="ＭＳ Ｐゴシック" charset="0"/>
                <a:cs typeface="Helvetica"/>
              </a:defRPr>
            </a:lvl1pPr>
            <a:lvl2pPr marL="457200" indent="0" algn="l" rtl="0" eaLnBrk="0" fontAlgn="base" hangingPunct="0">
              <a:lnSpc>
                <a:spcPct val="90000"/>
              </a:lnSpc>
              <a:spcBef>
                <a:spcPts val="1200"/>
              </a:spcBef>
              <a:spcAft>
                <a:spcPct val="0"/>
              </a:spcAft>
              <a:buClr>
                <a:srgbClr val="B71234"/>
              </a:buClr>
              <a:buFont typeface="Arial" charset="0"/>
              <a:buNone/>
              <a:defRPr sz="2000" i="1" kern="1200" baseline="0">
                <a:solidFill>
                  <a:schemeClr val="accent1"/>
                </a:solidFill>
                <a:latin typeface="Helvetica"/>
                <a:ea typeface="ＭＳ Ｐゴシック" charset="0"/>
                <a:cs typeface="Helvetica"/>
              </a:defRPr>
            </a:lvl2pPr>
            <a:lvl3pPr marL="457200" indent="0" algn="l" rtl="0" eaLnBrk="0" fontAlgn="base" hangingPunct="0">
              <a:lnSpc>
                <a:spcPct val="90000"/>
              </a:lnSpc>
              <a:spcBef>
                <a:spcPts val="600"/>
              </a:spcBef>
              <a:spcAft>
                <a:spcPct val="0"/>
              </a:spcAft>
              <a:buClr>
                <a:srgbClr val="B71234"/>
              </a:buClr>
              <a:buFont typeface="Arial" charset="0"/>
              <a:buNone/>
              <a:defRPr sz="2000" b="1" kern="1200">
                <a:solidFill>
                  <a:schemeClr val="bg2">
                    <a:lumMod val="50000"/>
                  </a:schemeClr>
                </a:solidFill>
                <a:latin typeface="Helvetica"/>
                <a:ea typeface="ＭＳ Ｐゴシック" charset="0"/>
                <a:cs typeface="Helvetica"/>
              </a:defRPr>
            </a:lvl3pPr>
            <a:lvl4pPr marL="1600200" indent="-228600" algn="l" rtl="0" eaLnBrk="0" fontAlgn="base" hangingPunct="0">
              <a:lnSpc>
                <a:spcPct val="90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4pPr>
            <a:lvl5pPr marL="2057400" indent="-228600" algn="l" rtl="0" eaLnBrk="0" fontAlgn="base" hangingPunct="0">
              <a:lnSpc>
                <a:spcPct val="90000"/>
              </a:lnSpc>
              <a:spcBef>
                <a:spcPts val="8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Jeff Ryan</a:t>
            </a:r>
          </a:p>
          <a:p>
            <a:pPr lvl="1"/>
            <a:r>
              <a:rPr lang="en-US" dirty="0"/>
              <a:t>Business Solutions Specialist</a:t>
            </a:r>
          </a:p>
          <a:p>
            <a:pPr lvl="2"/>
            <a:r>
              <a:rPr lang="en-US" dirty="0">
                <a:solidFill>
                  <a:schemeClr val="tx1">
                    <a:lumMod val="65000"/>
                    <a:lumOff val="35000"/>
                  </a:schemeClr>
                </a:solidFill>
              </a:rPr>
              <a:t>USDOL/ETA</a:t>
            </a:r>
          </a:p>
          <a:p>
            <a:pPr lvl="1">
              <a:spcBef>
                <a:spcPts val="600"/>
              </a:spcBef>
            </a:pPr>
            <a:r>
              <a:rPr lang="en-US" sz="1800" dirty="0">
                <a:hlinkClick r:id="rId4"/>
              </a:rPr>
              <a:t>Ryan.Jeff@dol.gov</a:t>
            </a:r>
            <a:endParaRPr lang="en-US" sz="1800" dirty="0"/>
          </a:p>
        </p:txBody>
      </p:sp>
      <p:cxnSp>
        <p:nvCxnSpPr>
          <p:cNvPr id="7" name="Straight Connector 6">
            <a:extLst>
              <a:ext uri="{FF2B5EF4-FFF2-40B4-BE49-F238E27FC236}">
                <a16:creationId xmlns:a16="http://schemas.microsoft.com/office/drawing/2014/main" id="{73B33CE1-4FD1-49F4-BD99-1F0A21C0E9F5}"/>
              </a:ext>
            </a:extLst>
          </p:cNvPr>
          <p:cNvCxnSpPr/>
          <p:nvPr/>
        </p:nvCxnSpPr>
        <p:spPr>
          <a:xfrm>
            <a:off x="4343400" y="5105400"/>
            <a:ext cx="457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CF03D5-963C-4AFC-BE89-0FB18789EADD}"/>
              </a:ext>
            </a:extLst>
          </p:cNvPr>
          <p:cNvCxnSpPr/>
          <p:nvPr/>
        </p:nvCxnSpPr>
        <p:spPr>
          <a:xfrm>
            <a:off x="4343400" y="3471333"/>
            <a:ext cx="457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A15DC9-1DC3-4DD7-A50D-3352ED356828}"/>
              </a:ext>
            </a:extLst>
          </p:cNvPr>
          <p:cNvCxnSpPr/>
          <p:nvPr/>
        </p:nvCxnSpPr>
        <p:spPr>
          <a:xfrm>
            <a:off x="4343400" y="1828800"/>
            <a:ext cx="457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398E0D-7125-42C3-9AF7-0803932F5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9225973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3205F5-5CBD-47E2-9C34-8AA7BAD4E692}"/>
              </a:ext>
            </a:extLst>
          </p:cNvPr>
          <p:cNvSpPr/>
          <p:nvPr/>
        </p:nvSpPr>
        <p:spPr>
          <a:xfrm>
            <a:off x="228600" y="1742113"/>
            <a:ext cx="8610600" cy="20475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FE47F30-4D6B-498A-9774-4E83245C6600}"/>
              </a:ext>
            </a:extLst>
          </p:cNvPr>
          <p:cNvSpPr>
            <a:spLocks noGrp="1"/>
          </p:cNvSpPr>
          <p:nvPr>
            <p:ph type="title"/>
          </p:nvPr>
        </p:nvSpPr>
        <p:spPr>
          <a:xfrm>
            <a:off x="533400" y="609600"/>
            <a:ext cx="8382000" cy="990600"/>
          </a:xfrm>
        </p:spPr>
        <p:txBody>
          <a:bodyPr/>
          <a:lstStyle/>
          <a:p>
            <a:pPr algn="r"/>
            <a:r>
              <a:rPr lang="en-US" sz="3300" dirty="0">
                <a:solidFill>
                  <a:schemeClr val="accent2"/>
                </a:solidFill>
              </a:rPr>
              <a:t>2018 U.S. DOL/ETA Innovation Cohort on </a:t>
            </a:r>
            <a:r>
              <a:rPr lang="en-US" sz="3300" dirty="0"/>
              <a:t> Integrated Business Services </a:t>
            </a:r>
          </a:p>
        </p:txBody>
      </p:sp>
      <p:sp>
        <p:nvSpPr>
          <p:cNvPr id="3" name="Text Placeholder 2">
            <a:extLst>
              <a:ext uri="{FF2B5EF4-FFF2-40B4-BE49-F238E27FC236}">
                <a16:creationId xmlns:a16="http://schemas.microsoft.com/office/drawing/2014/main" id="{42CCA85F-95CA-4865-A760-B19FCECC4E63}"/>
              </a:ext>
            </a:extLst>
          </p:cNvPr>
          <p:cNvSpPr>
            <a:spLocks noGrp="1"/>
          </p:cNvSpPr>
          <p:nvPr>
            <p:ph idx="1"/>
          </p:nvPr>
        </p:nvSpPr>
        <p:spPr>
          <a:xfrm>
            <a:off x="457200" y="1946924"/>
            <a:ext cx="8229600" cy="3818875"/>
          </a:xfrm>
        </p:spPr>
        <p:txBody>
          <a:bodyPr/>
          <a:lstStyle/>
          <a:p>
            <a:pPr marL="0" indent="0" algn="ctr">
              <a:buNone/>
            </a:pPr>
            <a:r>
              <a:rPr lang="en-US" sz="3000" b="1" dirty="0">
                <a:solidFill>
                  <a:schemeClr val="bg1"/>
                </a:solidFill>
              </a:rPr>
              <a:t>Challenge: How can talent development organizations better collaborate to respond to regional demand?</a:t>
            </a:r>
          </a:p>
          <a:p>
            <a:endParaRPr lang="en-US" dirty="0"/>
          </a:p>
        </p:txBody>
      </p:sp>
      <p:sp>
        <p:nvSpPr>
          <p:cNvPr id="5" name="Rounded Rectangle 3">
            <a:extLst>
              <a:ext uri="{FF2B5EF4-FFF2-40B4-BE49-F238E27FC236}">
                <a16:creationId xmlns:a16="http://schemas.microsoft.com/office/drawing/2014/main" id="{92F9B8A0-C612-4B61-8717-BEC1D9D320A0}"/>
              </a:ext>
            </a:extLst>
          </p:cNvPr>
          <p:cNvSpPr/>
          <p:nvPr/>
        </p:nvSpPr>
        <p:spPr>
          <a:xfrm>
            <a:off x="5279475" y="4288287"/>
            <a:ext cx="3285311" cy="164513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Integrated</a:t>
            </a:r>
          </a:p>
          <a:p>
            <a:pPr algn="ctr"/>
            <a:r>
              <a:rPr lang="en-US" sz="2400" b="1" dirty="0"/>
              <a:t>Business Services</a:t>
            </a:r>
          </a:p>
          <a:p>
            <a:pPr algn="ctr"/>
            <a:endParaRPr lang="en-US" sz="1400" dirty="0"/>
          </a:p>
        </p:txBody>
      </p:sp>
      <p:sp>
        <p:nvSpPr>
          <p:cNvPr id="12" name="Striped Right Arrow 14">
            <a:extLst>
              <a:ext uri="{FF2B5EF4-FFF2-40B4-BE49-F238E27FC236}">
                <a16:creationId xmlns:a16="http://schemas.microsoft.com/office/drawing/2014/main" id="{D05D5321-EBFD-453B-9DEF-79CA7E6D1DA8}"/>
              </a:ext>
            </a:extLst>
          </p:cNvPr>
          <p:cNvSpPr/>
          <p:nvPr/>
        </p:nvSpPr>
        <p:spPr>
          <a:xfrm>
            <a:off x="4532140" y="4255812"/>
            <a:ext cx="483781" cy="1710088"/>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59D8544-F05E-4C05-BD8C-67E4EBCF5F63}"/>
              </a:ext>
            </a:extLst>
          </p:cNvPr>
          <p:cNvGrpSpPr/>
          <p:nvPr/>
        </p:nvGrpSpPr>
        <p:grpSpPr>
          <a:xfrm>
            <a:off x="150519" y="3959107"/>
            <a:ext cx="4150971" cy="2517894"/>
            <a:chOff x="579214" y="3978108"/>
            <a:chExt cx="3408902" cy="2094879"/>
          </a:xfrm>
        </p:grpSpPr>
        <p:sp>
          <p:nvSpPr>
            <p:cNvPr id="6" name="Rounded Rectangle 4">
              <a:extLst>
                <a:ext uri="{FF2B5EF4-FFF2-40B4-BE49-F238E27FC236}">
                  <a16:creationId xmlns:a16="http://schemas.microsoft.com/office/drawing/2014/main" id="{CEFE928D-B4CB-4ED2-9031-A97C9A74AD1B}"/>
                </a:ext>
              </a:extLst>
            </p:cNvPr>
            <p:cNvSpPr/>
            <p:nvPr/>
          </p:nvSpPr>
          <p:spPr>
            <a:xfrm>
              <a:off x="579214" y="4428874"/>
              <a:ext cx="1121495"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Post-secondary </a:t>
              </a:r>
            </a:p>
          </p:txBody>
        </p:sp>
        <p:sp>
          <p:nvSpPr>
            <p:cNvPr id="7" name="Rounded Rectangle 5">
              <a:extLst>
                <a:ext uri="{FF2B5EF4-FFF2-40B4-BE49-F238E27FC236}">
                  <a16:creationId xmlns:a16="http://schemas.microsoft.com/office/drawing/2014/main" id="{F5A59609-F76F-477C-80E7-6EDE49879769}"/>
                </a:ext>
              </a:extLst>
            </p:cNvPr>
            <p:cNvSpPr/>
            <p:nvPr/>
          </p:nvSpPr>
          <p:spPr>
            <a:xfrm>
              <a:off x="1330859" y="5201487"/>
              <a:ext cx="751426"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SWDB</a:t>
              </a:r>
            </a:p>
          </p:txBody>
        </p:sp>
        <p:sp>
          <p:nvSpPr>
            <p:cNvPr id="8" name="Rounded Rectangle 8">
              <a:extLst>
                <a:ext uri="{FF2B5EF4-FFF2-40B4-BE49-F238E27FC236}">
                  <a16:creationId xmlns:a16="http://schemas.microsoft.com/office/drawing/2014/main" id="{15D606B8-4005-4932-A548-7781410AC4E0}"/>
                </a:ext>
              </a:extLst>
            </p:cNvPr>
            <p:cNvSpPr/>
            <p:nvPr/>
          </p:nvSpPr>
          <p:spPr>
            <a:xfrm>
              <a:off x="2274911" y="3978108"/>
              <a:ext cx="755796"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LWDB</a:t>
              </a:r>
            </a:p>
          </p:txBody>
        </p:sp>
        <p:sp>
          <p:nvSpPr>
            <p:cNvPr id="9" name="Rounded Rectangle 9">
              <a:extLst>
                <a:ext uri="{FF2B5EF4-FFF2-40B4-BE49-F238E27FC236}">
                  <a16:creationId xmlns:a16="http://schemas.microsoft.com/office/drawing/2014/main" id="{E7118068-1238-435B-B06A-16A8A152F4E4}"/>
                </a:ext>
              </a:extLst>
            </p:cNvPr>
            <p:cNvSpPr/>
            <p:nvPr/>
          </p:nvSpPr>
          <p:spPr>
            <a:xfrm>
              <a:off x="2615727" y="5451094"/>
              <a:ext cx="768061"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LWDB</a:t>
              </a:r>
            </a:p>
          </p:txBody>
        </p:sp>
        <p:sp>
          <p:nvSpPr>
            <p:cNvPr id="10" name="Rounded Rectangle 10">
              <a:extLst>
                <a:ext uri="{FF2B5EF4-FFF2-40B4-BE49-F238E27FC236}">
                  <a16:creationId xmlns:a16="http://schemas.microsoft.com/office/drawing/2014/main" id="{65375F1B-033B-4F89-A8A4-926C930102B1}"/>
                </a:ext>
              </a:extLst>
            </p:cNvPr>
            <p:cNvSpPr/>
            <p:nvPr/>
          </p:nvSpPr>
          <p:spPr>
            <a:xfrm>
              <a:off x="3051492" y="4141653"/>
              <a:ext cx="656875"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CBO</a:t>
              </a:r>
            </a:p>
          </p:txBody>
        </p:sp>
        <p:sp>
          <p:nvSpPr>
            <p:cNvPr id="11" name="Rounded Rectangle 11">
              <a:extLst>
                <a:ext uri="{FF2B5EF4-FFF2-40B4-BE49-F238E27FC236}">
                  <a16:creationId xmlns:a16="http://schemas.microsoft.com/office/drawing/2014/main" id="{42D147C3-9098-4558-86CE-D10B4D278FD9}"/>
                </a:ext>
              </a:extLst>
            </p:cNvPr>
            <p:cNvSpPr/>
            <p:nvPr/>
          </p:nvSpPr>
          <p:spPr>
            <a:xfrm>
              <a:off x="3234446" y="4916773"/>
              <a:ext cx="753670"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CBO</a:t>
              </a:r>
            </a:p>
          </p:txBody>
        </p:sp>
        <p:sp>
          <p:nvSpPr>
            <p:cNvPr id="13" name="Rounded Rectangle 6">
              <a:extLst>
                <a:ext uri="{FF2B5EF4-FFF2-40B4-BE49-F238E27FC236}">
                  <a16:creationId xmlns:a16="http://schemas.microsoft.com/office/drawing/2014/main" id="{AB64E4BB-C2C4-4CA9-8986-EDAAC7953F3B}"/>
                </a:ext>
              </a:extLst>
            </p:cNvPr>
            <p:cNvSpPr/>
            <p:nvPr/>
          </p:nvSpPr>
          <p:spPr>
            <a:xfrm>
              <a:off x="1721493" y="4452600"/>
              <a:ext cx="755796"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Eco Dev</a:t>
              </a:r>
            </a:p>
          </p:txBody>
        </p:sp>
        <p:sp>
          <p:nvSpPr>
            <p:cNvPr id="14" name="Rounded Rectangle 7">
              <a:extLst>
                <a:ext uri="{FF2B5EF4-FFF2-40B4-BE49-F238E27FC236}">
                  <a16:creationId xmlns:a16="http://schemas.microsoft.com/office/drawing/2014/main" id="{E95042F5-CA57-431A-AC9F-8F037E7050C0}"/>
                </a:ext>
              </a:extLst>
            </p:cNvPr>
            <p:cNvSpPr/>
            <p:nvPr/>
          </p:nvSpPr>
          <p:spPr>
            <a:xfrm>
              <a:off x="2161041" y="4960648"/>
              <a:ext cx="909372" cy="621893"/>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Voc Rehab</a:t>
              </a:r>
            </a:p>
          </p:txBody>
        </p:sp>
      </p:grpSp>
      <p:sp>
        <p:nvSpPr>
          <p:cNvPr id="22" name="Slide Number Placeholder 21">
            <a:extLst>
              <a:ext uri="{FF2B5EF4-FFF2-40B4-BE49-F238E27FC236}">
                <a16:creationId xmlns:a16="http://schemas.microsoft.com/office/drawing/2014/main" id="{7A1F0604-0D22-4FEE-B5A9-DCFD3D10D178}"/>
              </a:ext>
            </a:extLst>
          </p:cNvPr>
          <p:cNvSpPr>
            <a:spLocks noGrp="1"/>
          </p:cNvSpPr>
          <p:nvPr>
            <p:ph type="sldNum" sz="quarter" idx="10"/>
          </p:nvPr>
        </p:nvSpPr>
        <p:spPr/>
        <p:txBody>
          <a:bodyPr/>
          <a:lstStyle/>
          <a:p>
            <a:fld id="{74B0E23E-CFC5-44A2-A8E1-2C7FFC7FA46F}" type="slidenum">
              <a:rPr lang="en-US" smtClean="0"/>
              <a:pPr/>
              <a:t>4</a:t>
            </a:fld>
            <a:endParaRPr lang="en-US" dirty="0"/>
          </a:p>
        </p:txBody>
      </p:sp>
      <p:pic>
        <p:nvPicPr>
          <p:cNvPr id="18" name="Picture 17">
            <a:extLst>
              <a:ext uri="{FF2B5EF4-FFF2-40B4-BE49-F238E27FC236}">
                <a16:creationId xmlns:a16="http://schemas.microsoft.com/office/drawing/2014/main" id="{7BF558EC-6B54-495D-8ABD-7D340B438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955408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620E-8587-4EDC-A4F7-53163C15DAA5}"/>
              </a:ext>
            </a:extLst>
          </p:cNvPr>
          <p:cNvSpPr>
            <a:spLocks noGrp="1"/>
          </p:cNvSpPr>
          <p:nvPr>
            <p:ph type="title"/>
          </p:nvPr>
        </p:nvSpPr>
        <p:spPr/>
        <p:txBody>
          <a:bodyPr/>
          <a:lstStyle/>
          <a:p>
            <a:r>
              <a:rPr lang="en-US" dirty="0"/>
              <a:t>We Tackled Common Pressing Challenges</a:t>
            </a:r>
          </a:p>
        </p:txBody>
      </p:sp>
      <p:sp>
        <p:nvSpPr>
          <p:cNvPr id="3" name="Content Placeholder 2">
            <a:extLst>
              <a:ext uri="{FF2B5EF4-FFF2-40B4-BE49-F238E27FC236}">
                <a16:creationId xmlns:a16="http://schemas.microsoft.com/office/drawing/2014/main" id="{DB443301-2F4A-417B-8F4F-D953D61A1E52}"/>
              </a:ext>
            </a:extLst>
          </p:cNvPr>
          <p:cNvSpPr>
            <a:spLocks noGrp="1"/>
          </p:cNvSpPr>
          <p:nvPr>
            <p:ph idx="1"/>
          </p:nvPr>
        </p:nvSpPr>
        <p:spPr>
          <a:xfrm>
            <a:off x="304800" y="1905000"/>
            <a:ext cx="8382000" cy="4165600"/>
          </a:xfrm>
        </p:spPr>
        <p:txBody>
          <a:bodyPr>
            <a:normAutofit lnSpcReduction="10000"/>
          </a:bodyPr>
          <a:lstStyle/>
          <a:p>
            <a:r>
              <a:rPr lang="en-US" dirty="0"/>
              <a:t>High quality business engagement (what does this look like as a ‘whole’? And what does putting business at the center really mean?)</a:t>
            </a:r>
          </a:p>
          <a:p>
            <a:r>
              <a:rPr lang="en-US" dirty="0"/>
              <a:t>Business services integration </a:t>
            </a:r>
          </a:p>
          <a:p>
            <a:pPr lvl="1"/>
            <a:r>
              <a:rPr lang="en-US" dirty="0"/>
              <a:t>Visioning (which partners are in the mix?)</a:t>
            </a:r>
          </a:p>
          <a:p>
            <a:pPr lvl="1"/>
            <a:r>
              <a:rPr lang="en-US" dirty="0"/>
              <a:t>Data/CRM ($, confidentiality)</a:t>
            </a:r>
          </a:p>
          <a:p>
            <a:pPr lvl="1"/>
            <a:r>
              <a:rPr lang="en-US" dirty="0"/>
              <a:t>Operationalizing (staffing, intel sharing, BSR skill sets)</a:t>
            </a:r>
          </a:p>
          <a:p>
            <a:pPr lvl="1"/>
            <a:r>
              <a:rPr lang="en-US" dirty="0"/>
              <a:t>Sustainability (measuring beyond WIOA)</a:t>
            </a:r>
          </a:p>
          <a:p>
            <a:pPr lvl="1"/>
            <a:r>
              <a:rPr lang="en-US" dirty="0"/>
              <a:t>State vs. local role</a:t>
            </a:r>
          </a:p>
        </p:txBody>
      </p:sp>
      <p:sp>
        <p:nvSpPr>
          <p:cNvPr id="4" name="Slide Number Placeholder 3">
            <a:extLst>
              <a:ext uri="{FF2B5EF4-FFF2-40B4-BE49-F238E27FC236}">
                <a16:creationId xmlns:a16="http://schemas.microsoft.com/office/drawing/2014/main" id="{7746F04D-92DC-44F3-8979-AEF99CF793A7}"/>
              </a:ext>
            </a:extLst>
          </p:cNvPr>
          <p:cNvSpPr>
            <a:spLocks noGrp="1"/>
          </p:cNvSpPr>
          <p:nvPr>
            <p:ph type="sldNum" sz="quarter" idx="10"/>
          </p:nvPr>
        </p:nvSpPr>
        <p:spPr/>
        <p:txBody>
          <a:bodyPr/>
          <a:lstStyle/>
          <a:p>
            <a:fld id="{74B0E23E-CFC5-44A2-A8E1-2C7FFC7FA46F}" type="slidenum">
              <a:rPr lang="en-US" smtClean="0"/>
              <a:pPr/>
              <a:t>5</a:t>
            </a:fld>
            <a:endParaRPr lang="en-US" dirty="0"/>
          </a:p>
        </p:txBody>
      </p:sp>
      <p:pic>
        <p:nvPicPr>
          <p:cNvPr id="6" name="Picture 5">
            <a:extLst>
              <a:ext uri="{FF2B5EF4-FFF2-40B4-BE49-F238E27FC236}">
                <a16:creationId xmlns:a16="http://schemas.microsoft.com/office/drawing/2014/main" id="{A419D1C8-30CB-457E-9833-4FE993A8F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3753139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8A1B4-5D45-4820-8280-1D9B856D42B1}"/>
              </a:ext>
            </a:extLst>
          </p:cNvPr>
          <p:cNvPicPr>
            <a:picLocks noChangeAspect="1"/>
          </p:cNvPicPr>
          <p:nvPr/>
        </p:nvPicPr>
        <p:blipFill rotWithShape="1">
          <a:blip r:embed="rId3"/>
          <a:srcRect l="25000" t="24814" r="27500" b="10212"/>
          <a:stretch/>
        </p:blipFill>
        <p:spPr>
          <a:xfrm>
            <a:off x="3352800" y="1447800"/>
            <a:ext cx="4343400" cy="334191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032EE06E-715E-43C2-94EA-532A21165B58}"/>
              </a:ext>
            </a:extLst>
          </p:cNvPr>
          <p:cNvSpPr>
            <a:spLocks noGrp="1"/>
          </p:cNvSpPr>
          <p:nvPr>
            <p:ph type="title"/>
          </p:nvPr>
        </p:nvSpPr>
        <p:spPr/>
        <p:txBody>
          <a:bodyPr/>
          <a:lstStyle/>
          <a:p>
            <a:r>
              <a:rPr lang="en-US" sz="3400" dirty="0"/>
              <a:t>2018 USDOL Innovation Cohort &amp; Outcomes</a:t>
            </a:r>
          </a:p>
        </p:txBody>
      </p:sp>
      <p:sp>
        <p:nvSpPr>
          <p:cNvPr id="4" name="Slide Number Placeholder 3">
            <a:extLst>
              <a:ext uri="{FF2B5EF4-FFF2-40B4-BE49-F238E27FC236}">
                <a16:creationId xmlns:a16="http://schemas.microsoft.com/office/drawing/2014/main" id="{C1182328-BE1B-4872-ADA1-320461CDC855}"/>
              </a:ext>
            </a:extLst>
          </p:cNvPr>
          <p:cNvSpPr>
            <a:spLocks noGrp="1"/>
          </p:cNvSpPr>
          <p:nvPr>
            <p:ph type="sldNum" sz="quarter" idx="10"/>
          </p:nvPr>
        </p:nvSpPr>
        <p:spPr>
          <a:xfrm>
            <a:off x="5787571" y="6356350"/>
            <a:ext cx="2057400" cy="365125"/>
          </a:xfrm>
        </p:spPr>
        <p:txBody>
          <a:bodyPr/>
          <a:lstStyle/>
          <a:p>
            <a:fld id="{74B0E23E-CFC5-44A2-A8E1-2C7FFC7FA46F}" type="slidenum">
              <a:rPr lang="en-US" smtClean="0"/>
              <a:pPr/>
              <a:t>6</a:t>
            </a:fld>
            <a:endParaRPr lang="en-US" dirty="0"/>
          </a:p>
        </p:txBody>
      </p:sp>
      <p:pic>
        <p:nvPicPr>
          <p:cNvPr id="6" name="Picture 5">
            <a:extLst>
              <a:ext uri="{FF2B5EF4-FFF2-40B4-BE49-F238E27FC236}">
                <a16:creationId xmlns:a16="http://schemas.microsoft.com/office/drawing/2014/main" id="{150E4A91-C3C5-4C49-98C7-8AABDB514A98}"/>
              </a:ext>
            </a:extLst>
          </p:cNvPr>
          <p:cNvPicPr>
            <a:picLocks noChangeAspect="1"/>
          </p:cNvPicPr>
          <p:nvPr/>
        </p:nvPicPr>
        <p:blipFill rotWithShape="1">
          <a:blip r:embed="rId4"/>
          <a:srcRect l="25000" t="24814" r="27500" b="12963"/>
          <a:stretch/>
        </p:blipFill>
        <p:spPr>
          <a:xfrm>
            <a:off x="4114800" y="2209800"/>
            <a:ext cx="4343400" cy="320040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2D0F2CB-132A-4ABB-87D1-7A184DA85DB1}"/>
              </a:ext>
            </a:extLst>
          </p:cNvPr>
          <p:cNvPicPr>
            <a:picLocks noChangeAspect="1"/>
          </p:cNvPicPr>
          <p:nvPr/>
        </p:nvPicPr>
        <p:blipFill rotWithShape="1">
          <a:blip r:embed="rId5"/>
          <a:srcRect l="7500" t="32011" r="51667" b="10212"/>
          <a:stretch/>
        </p:blipFill>
        <p:spPr>
          <a:xfrm>
            <a:off x="5014685" y="3341914"/>
            <a:ext cx="3733800" cy="2971800"/>
          </a:xfrm>
          <a:prstGeom prst="rect">
            <a:avLst/>
          </a:prstGeom>
          <a:ln>
            <a:noFill/>
          </a:ln>
          <a:effectLst>
            <a:outerShdw blurRad="190500" algn="tl" rotWithShape="0">
              <a:srgbClr val="000000">
                <a:alpha val="70000"/>
              </a:srgbClr>
            </a:outerShdw>
          </a:effectLst>
        </p:spPr>
      </p:pic>
      <p:sp>
        <p:nvSpPr>
          <p:cNvPr id="9" name="Left Brace 8">
            <a:extLst>
              <a:ext uri="{FF2B5EF4-FFF2-40B4-BE49-F238E27FC236}">
                <a16:creationId xmlns:a16="http://schemas.microsoft.com/office/drawing/2014/main" id="{CE7D6E2B-1BE0-4488-876B-FA9A4212034E}"/>
              </a:ext>
            </a:extLst>
          </p:cNvPr>
          <p:cNvSpPr/>
          <p:nvPr/>
        </p:nvSpPr>
        <p:spPr>
          <a:xfrm rot="10800000">
            <a:off x="2819401" y="1752600"/>
            <a:ext cx="609600" cy="4495800"/>
          </a:xfrm>
          <a:prstGeom prst="leftBrace">
            <a:avLst>
              <a:gd name="adj1" fmla="val 8333"/>
              <a:gd name="adj2" fmla="val 516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A9BC9C45-46B3-46EC-A332-377C16FC7231}"/>
              </a:ext>
            </a:extLst>
          </p:cNvPr>
          <p:cNvSpPr txBox="1"/>
          <p:nvPr/>
        </p:nvSpPr>
        <p:spPr>
          <a:xfrm>
            <a:off x="228601" y="1957894"/>
            <a:ext cx="2971800" cy="3985706"/>
          </a:xfrm>
          <a:prstGeom prst="rect">
            <a:avLst/>
          </a:prstGeom>
          <a:noFill/>
        </p:spPr>
        <p:txBody>
          <a:bodyPr wrap="square" rtlCol="0">
            <a:spAutoFit/>
          </a:bodyPr>
          <a:lstStyle/>
          <a:p>
            <a:pPr marL="396875" lvl="0" indent="-285750">
              <a:buFont typeface="Arial" panose="020B0604020202020204" pitchFamily="34" charset="0"/>
              <a:buChar char="•"/>
            </a:pPr>
            <a:r>
              <a:rPr lang="en-US" sz="2300" dirty="0"/>
              <a:t>Connecticut</a:t>
            </a:r>
          </a:p>
          <a:p>
            <a:pPr marL="396875" lvl="0" indent="-285750">
              <a:buFont typeface="Arial" panose="020B0604020202020204" pitchFamily="34" charset="0"/>
              <a:buChar char="•"/>
            </a:pPr>
            <a:r>
              <a:rPr lang="en-US" sz="2300" dirty="0"/>
              <a:t>Florida</a:t>
            </a:r>
          </a:p>
          <a:p>
            <a:pPr marL="396875" lvl="0" indent="-285750">
              <a:buFont typeface="Arial" panose="020B0604020202020204" pitchFamily="34" charset="0"/>
              <a:buChar char="•"/>
            </a:pPr>
            <a:r>
              <a:rPr lang="en-US" sz="2300" dirty="0"/>
              <a:t>Kentucky</a:t>
            </a:r>
          </a:p>
          <a:p>
            <a:pPr marL="396875" lvl="0" indent="-285750">
              <a:buFont typeface="Arial" panose="020B0604020202020204" pitchFamily="34" charset="0"/>
              <a:buChar char="•"/>
            </a:pPr>
            <a:r>
              <a:rPr lang="en-US" sz="2300" dirty="0"/>
              <a:t>Massachusetts</a:t>
            </a:r>
          </a:p>
          <a:p>
            <a:pPr marL="396875" lvl="0" indent="-285750">
              <a:buFont typeface="Arial" panose="020B0604020202020204" pitchFamily="34" charset="0"/>
              <a:buChar char="•"/>
            </a:pPr>
            <a:r>
              <a:rPr lang="en-US" sz="2300" dirty="0"/>
              <a:t>Michigan</a:t>
            </a:r>
          </a:p>
          <a:p>
            <a:pPr marL="396875" lvl="0" indent="-285750">
              <a:buFont typeface="Arial" panose="020B0604020202020204" pitchFamily="34" charset="0"/>
              <a:buChar char="•"/>
            </a:pPr>
            <a:r>
              <a:rPr lang="en-US" sz="2300" dirty="0"/>
              <a:t>Ohio – Area 6</a:t>
            </a:r>
          </a:p>
          <a:p>
            <a:pPr marL="396875" lvl="0" indent="-285750">
              <a:buFont typeface="Arial" panose="020B0604020202020204" pitchFamily="34" charset="0"/>
              <a:buChar char="•"/>
            </a:pPr>
            <a:r>
              <a:rPr lang="en-US" sz="2300" dirty="0"/>
              <a:t>Texas – Borderplex</a:t>
            </a:r>
          </a:p>
          <a:p>
            <a:pPr marL="396875" lvl="0" indent="-285750">
              <a:buFont typeface="Arial" panose="020B0604020202020204" pitchFamily="34" charset="0"/>
              <a:buChar char="•"/>
            </a:pPr>
            <a:r>
              <a:rPr lang="en-US" sz="2300" dirty="0"/>
              <a:t>Virginia-Shenandoah Valley</a:t>
            </a:r>
          </a:p>
          <a:p>
            <a:pPr marL="396875" indent="-285750">
              <a:buFont typeface="Arial" panose="020B0604020202020204" pitchFamily="34" charset="0"/>
              <a:buChar char="•"/>
            </a:pPr>
            <a:r>
              <a:rPr lang="en-US" sz="2300" dirty="0"/>
              <a:t>Washington – Snohomish</a:t>
            </a:r>
          </a:p>
        </p:txBody>
      </p:sp>
      <p:pic>
        <p:nvPicPr>
          <p:cNvPr id="12" name="Picture 11">
            <a:extLst>
              <a:ext uri="{FF2B5EF4-FFF2-40B4-BE49-F238E27FC236}">
                <a16:creationId xmlns:a16="http://schemas.microsoft.com/office/drawing/2014/main" id="{92C03984-2AA0-4BAB-BC10-345263C5C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39851106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07F2A-0FFB-4BF0-B4BA-6ABC5140B1EC}"/>
              </a:ext>
            </a:extLst>
          </p:cNvPr>
          <p:cNvSpPr>
            <a:spLocks noGrp="1"/>
          </p:cNvSpPr>
          <p:nvPr>
            <p:ph type="body" sz="quarter" idx="10"/>
          </p:nvPr>
        </p:nvSpPr>
        <p:spPr/>
        <p:txBody>
          <a:bodyPr/>
          <a:lstStyle/>
          <a:p>
            <a:r>
              <a:rPr lang="en-US" dirty="0"/>
              <a:t>Florida Business Services:</a:t>
            </a:r>
          </a:p>
        </p:txBody>
      </p:sp>
      <p:sp>
        <p:nvSpPr>
          <p:cNvPr id="3" name="Text Placeholder 2">
            <a:extLst>
              <a:ext uri="{FF2B5EF4-FFF2-40B4-BE49-F238E27FC236}">
                <a16:creationId xmlns:a16="http://schemas.microsoft.com/office/drawing/2014/main" id="{CCED8A35-BD09-4FB3-BAA1-A3AFE86D426B}"/>
              </a:ext>
            </a:extLst>
          </p:cNvPr>
          <p:cNvSpPr>
            <a:spLocks noGrp="1"/>
          </p:cNvSpPr>
          <p:nvPr>
            <p:ph type="body" sz="quarter" idx="11"/>
          </p:nvPr>
        </p:nvSpPr>
        <p:spPr>
          <a:xfrm>
            <a:off x="1461296" y="3632201"/>
            <a:ext cx="6221413" cy="474711"/>
          </a:xfrm>
        </p:spPr>
        <p:txBody>
          <a:bodyPr/>
          <a:lstStyle/>
          <a:p>
            <a:r>
              <a:rPr lang="en-US" dirty="0"/>
              <a:t>June 12, 2018</a:t>
            </a:r>
          </a:p>
        </p:txBody>
      </p:sp>
      <p:sp>
        <p:nvSpPr>
          <p:cNvPr id="4" name="Text Placeholder 1">
            <a:extLst>
              <a:ext uri="{FF2B5EF4-FFF2-40B4-BE49-F238E27FC236}">
                <a16:creationId xmlns:a16="http://schemas.microsoft.com/office/drawing/2014/main" id="{D6DA8A63-7C56-4625-B890-16BC7C26BE1F}"/>
              </a:ext>
            </a:extLst>
          </p:cNvPr>
          <p:cNvSpPr txBox="1">
            <a:spLocks/>
          </p:cNvSpPr>
          <p:nvPr/>
        </p:nvSpPr>
        <p:spPr>
          <a:xfrm>
            <a:off x="1422400" y="2899834"/>
            <a:ext cx="6221413" cy="935567"/>
          </a:xfrm>
          <a:prstGeom prst="rect">
            <a:avLst/>
          </a:prstGeom>
        </p:spPr>
        <p:txBody>
          <a:bodyPr/>
          <a:lstStyle>
            <a:lvl1pPr marL="0" indent="0" algn="ctr" defTabSz="685800" rtl="0" eaLnBrk="1" latinLnBrk="0" hangingPunct="1">
              <a:spcBef>
                <a:spcPct val="20000"/>
              </a:spcBef>
              <a:buFont typeface="Arial" pitchFamily="34" charset="0"/>
              <a:buNone/>
              <a:defRPr sz="2800" kern="1200">
                <a:solidFill>
                  <a:schemeClr val="bg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377" fontAlgn="auto">
              <a:spcAft>
                <a:spcPts val="0"/>
              </a:spcAft>
            </a:pPr>
            <a:r>
              <a:rPr lang="en-US" sz="3733" dirty="0">
                <a:solidFill>
                  <a:prstClr val="white"/>
                </a:solidFill>
                <a:latin typeface="Proxima Nova Light"/>
              </a:rPr>
              <a:t>State and Local Dynamics</a:t>
            </a:r>
          </a:p>
        </p:txBody>
      </p:sp>
    </p:spTree>
    <p:extLst>
      <p:ext uri="{BB962C8B-B14F-4D97-AF65-F5344CB8AC3E}">
        <p14:creationId xmlns:p14="http://schemas.microsoft.com/office/powerpoint/2010/main" val="212969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698B67-5374-49F0-B547-E73295CD9611}"/>
              </a:ext>
            </a:extLst>
          </p:cNvPr>
          <p:cNvSpPr>
            <a:spLocks noGrp="1"/>
          </p:cNvSpPr>
          <p:nvPr>
            <p:ph type="body" sz="quarter" idx="11"/>
          </p:nvPr>
        </p:nvSpPr>
        <p:spPr>
          <a:xfrm>
            <a:off x="1676400" y="3734699"/>
            <a:ext cx="5791200" cy="792909"/>
          </a:xfrm>
        </p:spPr>
        <p:txBody>
          <a:bodyPr/>
          <a:lstStyle/>
          <a:p>
            <a:r>
              <a:rPr lang="en-US" sz="2667" dirty="0"/>
              <a:t>Florida Workforce System </a:t>
            </a:r>
          </a:p>
          <a:p>
            <a:r>
              <a:rPr lang="en-US" sz="2667" dirty="0"/>
              <a:t>and State Role</a:t>
            </a:r>
            <a:endParaRPr lang="en-US" sz="3200" dirty="0"/>
          </a:p>
        </p:txBody>
      </p:sp>
      <p:sp>
        <p:nvSpPr>
          <p:cNvPr id="3" name="Text Placeholder 2">
            <a:extLst>
              <a:ext uri="{FF2B5EF4-FFF2-40B4-BE49-F238E27FC236}">
                <a16:creationId xmlns:a16="http://schemas.microsoft.com/office/drawing/2014/main" id="{4049F669-210C-4BF1-A221-C74AC02E1AD7}"/>
              </a:ext>
            </a:extLst>
          </p:cNvPr>
          <p:cNvSpPr>
            <a:spLocks noGrp="1"/>
          </p:cNvSpPr>
          <p:nvPr>
            <p:ph type="body" sz="quarter" idx="12"/>
          </p:nvPr>
        </p:nvSpPr>
        <p:spPr>
          <a:xfrm>
            <a:off x="1676400" y="4851400"/>
            <a:ext cx="5791200" cy="609600"/>
          </a:xfrm>
        </p:spPr>
        <p:txBody>
          <a:bodyPr/>
          <a:lstStyle/>
          <a:p>
            <a:r>
              <a:rPr lang="en-US" dirty="0"/>
              <a:t>Andra Cornelius, CEcD</a:t>
            </a:r>
          </a:p>
        </p:txBody>
      </p:sp>
      <p:sp>
        <p:nvSpPr>
          <p:cNvPr id="4" name="Text Placeholder 3">
            <a:extLst>
              <a:ext uri="{FF2B5EF4-FFF2-40B4-BE49-F238E27FC236}">
                <a16:creationId xmlns:a16="http://schemas.microsoft.com/office/drawing/2014/main" id="{4F35FEC3-B06A-428D-A7DB-81755DAF7756}"/>
              </a:ext>
            </a:extLst>
          </p:cNvPr>
          <p:cNvSpPr>
            <a:spLocks noGrp="1"/>
          </p:cNvSpPr>
          <p:nvPr>
            <p:ph type="body" sz="quarter" idx="13"/>
          </p:nvPr>
        </p:nvSpPr>
        <p:spPr/>
        <p:txBody>
          <a:bodyPr/>
          <a:lstStyle/>
          <a:p>
            <a:r>
              <a:rPr lang="en-US" sz="1600" dirty="0"/>
              <a:t>Senior Vice President, Business &amp;Workforce Development </a:t>
            </a:r>
          </a:p>
        </p:txBody>
      </p:sp>
      <p:pic>
        <p:nvPicPr>
          <p:cNvPr id="7" name="Picture Placeholder 6">
            <a:extLst>
              <a:ext uri="{FF2B5EF4-FFF2-40B4-BE49-F238E27FC236}">
                <a16:creationId xmlns:a16="http://schemas.microsoft.com/office/drawing/2014/main" id="{ACF3FE65-9569-426B-9CD4-A13F7E86DD1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48" r="48"/>
          <a:stretch>
            <a:fillRect/>
          </a:stretch>
        </p:blipFill>
        <p:spPr>
          <a:xfrm>
            <a:off x="3475170" y="1031240"/>
            <a:ext cx="2193661" cy="2194560"/>
          </a:xfrm>
        </p:spPr>
      </p:pic>
      <p:pic>
        <p:nvPicPr>
          <p:cNvPr id="8" name="Picture 7">
            <a:extLst>
              <a:ext uri="{FF2B5EF4-FFF2-40B4-BE49-F238E27FC236}">
                <a16:creationId xmlns:a16="http://schemas.microsoft.com/office/drawing/2014/main" id="{A2A13E56-DBE6-4B31-8D24-88A1FBEBB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8" y="6316309"/>
            <a:ext cx="1493009" cy="506801"/>
          </a:xfrm>
          <a:prstGeom prst="rect">
            <a:avLst/>
          </a:prstGeom>
        </p:spPr>
      </p:pic>
    </p:spTree>
    <p:extLst>
      <p:ext uri="{BB962C8B-B14F-4D97-AF65-F5344CB8AC3E}">
        <p14:creationId xmlns:p14="http://schemas.microsoft.com/office/powerpoint/2010/main" val="275933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7D230-5AF4-470D-BBCA-59600FD5B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991" y="6351199"/>
            <a:ext cx="1493009" cy="506801"/>
          </a:xfrm>
          <a:prstGeom prst="rect">
            <a:avLst/>
          </a:prstGeom>
        </p:spPr>
      </p:pic>
    </p:spTree>
    <p:extLst>
      <p:ext uri="{BB962C8B-B14F-4D97-AF65-F5344CB8AC3E}">
        <p14:creationId xmlns:p14="http://schemas.microsoft.com/office/powerpoint/2010/main" val="2436725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egrated Business Services:  A Road to Success&amp;quot;&quot;/&gt;&lt;property id=&quot;20307&quot; value=&quot;461&quot;/&gt;&lt;/object&gt;&lt;object type=&quot;3&quot; unique_id=&quot;10004&quot;&gt;&lt;property id=&quot;20148&quot; value=&quot;5&quot;/&gt;&lt;property id=&quot;20300&quot; value=&quot;Slide 2&quot;/&gt;&lt;property id=&quot;20307&quot; value=&quot;470&quot;/&gt;&lt;/object&gt;&lt;object type=&quot;3&quot; unique_id=&quot;10005&quot;&gt;&lt;property id=&quot;20148&quot; value=&quot;5&quot;/&gt;&lt;property id=&quot;20300&quot; value=&quot;Slide 3 - &amp;quot;Today’s Moderators &amp;amp; Presenters&amp;quot;&quot;/&gt;&lt;property id=&quot;20307&quot; value=&quot;626&quot;/&gt;&lt;/object&gt;&lt;object type=&quot;3&quot; unique_id=&quot;10006&quot;&gt;&lt;property id=&quot;20148&quot; value=&quot;5&quot;/&gt;&lt;property id=&quot;20300&quot; value=&quot;Slide 4 - &amp;quot;2018 U.S. DOL/ETA Innovation Cohort on  Integrated Business Services &amp;quot;&quot;/&gt;&lt;property id=&quot;20307&quot; value=&quot;489&quot;/&gt;&lt;/object&gt;&lt;object type=&quot;3&quot; unique_id=&quot;10007&quot;&gt;&lt;property id=&quot;20148&quot; value=&quot;5&quot;/&gt;&lt;property id=&quot;20300&quot; value=&quot;Slide 5 - &amp;quot;We Tackled Common Pressing Challenges&amp;quot;&quot;/&gt;&lt;property id=&quot;20307&quot; value=&quot;573&quot;/&gt;&lt;/object&gt;&lt;object type=&quot;3&quot; unique_id=&quot;10008&quot;&gt;&lt;property id=&quot;20148&quot; value=&quot;5&quot;/&gt;&lt;property id=&quot;20300&quot; value=&quot;Slide 6 - &amp;quot;2018 USDOL Innovation Cohort &amp;amp; Outcomes&amp;quot;&quot;/&gt;&lt;property id=&quot;20307&quot; value=&quot;619&quot;/&gt;&lt;/object&gt;&lt;object type=&quot;3&quot; unique_id=&quot;10009&quot;&gt;&lt;property id=&quot;20148&quot; value=&quot;5&quot;/&gt;&lt;property id=&quot;20300&quot; value=&quot;Slide 7&quot;/&gt;&lt;property id=&quot;20307&quot; value=&quot;1061&quot;/&gt;&lt;/object&gt;&lt;object type=&quot;3&quot; unique_id=&quot;10010&quot;&gt;&lt;property id=&quot;20148&quot; value=&quot;5&quot;/&gt;&lt;property id=&quot;20300&quot; value=&quot;Slide 8&quot;/&gt;&lt;property id=&quot;20307&quot; value=&quot;1062&quot;/&gt;&lt;/object&gt;&lt;object type=&quot;3&quot; unique_id=&quot;10011&quot;&gt;&lt;property id=&quot;20148&quot; value=&quot;5&quot;/&gt;&lt;property id=&quot;20300&quot; value=&quot;Slide 9&quot;/&gt;&lt;property id=&quot;20307&quot; value=&quot;1063&quot;/&gt;&lt;/object&gt;&lt;object type=&quot;3&quot; unique_id=&quot;10012&quot;&gt;&lt;property id=&quot;20148&quot; value=&quot;5&quot;/&gt;&lt;property id=&quot;20300&quot; value=&quot;Slide 10 - &amp;quot;Business Outreach&amp;quot;&quot;/&gt;&lt;property id=&quot;20307&quot; value=&quot;1064&quot;/&gt;&lt;/object&gt;&lt;object type=&quot;3&quot; unique_id=&quot;10013&quot;&gt;&lt;property id=&quot;20148&quot; value=&quot;5&quot;/&gt;&lt;property id=&quot;20300&quot; value=&quot;Slide 11 - &amp;quot;Business Outreach&amp;quot;&quot;/&gt;&lt;property id=&quot;20307&quot; value=&quot;1056&quot;/&gt;&lt;/object&gt;&lt;object type=&quot;3&quot; unique_id=&quot;10014&quot;&gt;&lt;property id=&quot;20148&quot; value=&quot;5&quot;/&gt;&lt;property id=&quot;20300&quot; value=&quot;Slide 12 - &amp;quot;Business Outreach&amp;quot;&quot;/&gt;&lt;property id=&quot;20307&quot; value=&quot;1065&quot;/&gt;&lt;/object&gt;&lt;object type=&quot;3&quot; unique_id=&quot;10015&quot;&gt;&lt;property id=&quot;20148&quot; value=&quot;5&quot;/&gt;&lt;property id=&quot;20300&quot; value=&quot;Slide 13&quot;/&gt;&lt;property id=&quot;20307&quot; value=&quot;1066&quot;/&gt;&lt;/object&gt;&lt;object type=&quot;3&quot; unique_id=&quot;10016&quot;&gt;&lt;property id=&quot;20148&quot; value=&quot;5&quot;/&gt;&lt;property id=&quot;20300&quot; value=&quot;Slide 14 - &amp;quot;Business Outreach&amp;quot;&quot;/&gt;&lt;property id=&quot;20307&quot; value=&quot;1067&quot;/&gt;&lt;/object&gt;&lt;object type=&quot;3&quot; unique_id=&quot;10017&quot;&gt;&lt;property id=&quot;20148&quot; value=&quot;5&quot;/&gt;&lt;property id=&quot;20300&quot; value=&quot;Slide 15&quot;/&gt;&lt;property id=&quot;20307&quot; value=&quot;1068&quot;/&gt;&lt;/object&gt;&lt;object type=&quot;3&quot; unique_id=&quot;10018&quot;&gt;&lt;property id=&quot;20148&quot; value=&quot;5&quot;/&gt;&lt;property id=&quot;20300&quot; value=&quot;Slide 16 - &amp;quot;The Florida Team&amp;quot;&quot;/&gt;&lt;property id=&quot;20307&quot; value=&quot;1069&quot;/&gt;&lt;/object&gt;&lt;object type=&quot;3&quot; unique_id=&quot;10019&quot;&gt;&lt;property id=&quot;20148&quot; value=&quot;5&quot;/&gt;&lt;property id=&quot;20300&quot; value=&quot;Slide 17 - &amp;quot;Opportunities Ahead&amp;quot;&quot;/&gt;&lt;property id=&quot;20307&quot; value=&quot;1070&quot;/&gt;&lt;/object&gt;&lt;object type=&quot;3&quot; unique_id=&quot;10020&quot;&gt;&lt;property id=&quot;20148&quot; value=&quot;5&quot;/&gt;&lt;property id=&quot;20300&quot; value=&quot;Slide 18 - &amp;quot;Opportunities Ahead&amp;quot;&quot;/&gt;&lt;property id=&quot;20307&quot; value=&quot;1057&quot;/&gt;&lt;/object&gt;&lt;object type=&quot;3&quot; unique_id=&quot;10021&quot;&gt;&lt;property id=&quot;20148&quot; value=&quot;5&quot;/&gt;&lt;property id=&quot;20300&quot; value=&quot;Slide 19 - &amp;quot;Opportunities Ahead&amp;quot;&quot;/&gt;&lt;property id=&quot;20307&quot; value=&quot;1071&quot;/&gt;&lt;/object&gt;&lt;object type=&quot;3&quot; unique_id=&quot;10022&quot;&gt;&lt;property id=&quot;20148&quot; value=&quot;5&quot;/&gt;&lt;property id=&quot;20300&quot; value=&quot;Slide 20 - &amp;quot;Opportunities Ahead&amp;quot;&quot;/&gt;&lt;property id=&quot;20307&quot; value=&quot;1072&quot;/&gt;&lt;/object&gt;&lt;object type=&quot;3&quot; unique_id=&quot;10023&quot;&gt;&lt;property id=&quot;20148&quot; value=&quot;5&quot;/&gt;&lt;property id=&quot;20300&quot; value=&quot;Slide 21 - &amp;quot;Opportunities Ahead&amp;quot;&quot;/&gt;&lt;property id=&quot;20307&quot; value=&quot;1073&quot;/&gt;&lt;/object&gt;&lt;object type=&quot;3&quot; unique_id=&quot;10024&quot;&gt;&lt;property id=&quot;20148&quot; value=&quot;5&quot;/&gt;&lt;property id=&quot;20300&quot; value=&quot;Slide 22&quot;/&gt;&lt;property id=&quot;20307&quot; value=&quot;1058&quot;/&gt;&lt;/object&gt;&lt;object type=&quot;3&quot; unique_id=&quot;10025&quot;&gt;&lt;property id=&quot;20148&quot; value=&quot;5&quot;/&gt;&lt;property id=&quot;20300&quot; value=&quot;Slide 23&quot;/&gt;&lt;property id=&quot;20307&quot; value=&quot;627&quot;/&gt;&lt;/object&gt;&lt;object type=&quot;3&quot; unique_id=&quot;10026&quot;&gt;&lt;property id=&quot;20148&quot; value=&quot;5&quot;/&gt;&lt;property id=&quot;20300&quot; value=&quot;Slide 24&quot;/&gt;&lt;property id=&quot;20307&quot; value=&quot;628&quot;/&gt;&lt;/object&gt;&lt;object type=&quot;3&quot; unique_id=&quot;10027&quot;&gt;&lt;property id=&quot;20148&quot; value=&quot;5&quot;/&gt;&lt;property id=&quot;20300&quot; value=&quot;Slide 25&quot;/&gt;&lt;property id=&quot;20307&quot; value=&quot;274&quot;/&gt;&lt;/object&gt;&lt;object type=&quot;3&quot; unique_id=&quot;10028&quot;&gt;&lt;property id=&quot;20148&quot; value=&quot;5&quot;/&gt;&lt;property id=&quot;20300&quot; value=&quot;Slide 26&quot;/&gt;&lt;property id=&quot;20307&quot; value=&quot;275&quot;/&gt;&lt;/object&gt;&lt;object type=&quot;3&quot; unique_id=&quot;10029&quot;&gt;&lt;property id=&quot;20148&quot; value=&quot;5&quot;/&gt;&lt;property id=&quot;20300&quot; value=&quot;Slide 27&quot;/&gt;&lt;property id=&quot;20307&quot; value=&quot;629&quot;/&gt;&lt;/object&gt;&lt;object type=&quot;3&quot; unique_id=&quot;10030&quot;&gt;&lt;property id=&quot;20148&quot; value=&quot;5&quot;/&gt;&lt;property id=&quot;20300&quot; value=&quot;Slide 28&quot;/&gt;&lt;property id=&quot;20307&quot; value=&quot;269&quot;/&gt;&lt;/object&gt;&lt;object type=&quot;3&quot; unique_id=&quot;10031&quot;&gt;&lt;property id=&quot;20148&quot; value=&quot;5&quot;/&gt;&lt;property id=&quot;20300&quot; value=&quot;Slide 29&quot;/&gt;&lt;property id=&quot;20307&quot; value=&quot;630&quot;/&gt;&lt;/object&gt;&lt;object type=&quot;3&quot; unique_id=&quot;10032&quot;&gt;&lt;property id=&quot;20148&quot; value=&quot;5&quot;/&gt;&lt;property id=&quot;20300&quot; value=&quot;Slide 30&quot;/&gt;&lt;property id=&quot;20307&quot; value=&quot;1060&quot;/&gt;&lt;/object&gt;&lt;object type=&quot;3&quot; unique_id=&quot;10033&quot;&gt;&lt;property id=&quot;20148&quot; value=&quot;5&quot;/&gt;&lt;property id=&quot;20300&quot; value=&quot;Slide 31 - &amp;quot;Other Cohort Promising Practices, Resources for View&amp;quot;&quot;/&gt;&lt;property id=&quot;20307&quot; value=&quot;623&quot;/&gt;&lt;/object&gt;&lt;object type=&quot;3&quot; unique_id=&quot;10034&quot;&gt;&lt;property id=&quot;20148&quot; value=&quot;5&quot;/&gt;&lt;property id=&quot;20300&quot; value=&quot;Slide 32 - &amp;quot;Other Promising Practices, Resources for View&amp;quot;&quot;/&gt;&lt;property id=&quot;20307&quot; value=&quot;622&quot;/&gt;&lt;/object&gt;&lt;object type=&quot;3&quot; unique_id=&quot;10035&quot;&gt;&lt;property id=&quot;20148&quot; value=&quot;5&quot;/&gt;&lt;property id=&quot;20300&quot; value=&quot;Slide 33 - &amp;quot;Other Promising Practices, Resources for View&amp;quot;&quot;/&gt;&lt;property id=&quot;20307&quot; value=&quot;624&quot;/&gt;&lt;/object&gt;&lt;object type=&quot;3&quot; unique_id=&quot;10036&quot;&gt;&lt;property id=&quot;20148&quot; value=&quot;5&quot;/&gt;&lt;property id=&quot;20300&quot; value=&quot;Slide 34 - &amp;quot;Self-Assessment Tool&amp;quot;&quot;/&gt;&lt;property id=&quot;20307&quot; value=&quot;621&quot;/&gt;&lt;/object&gt;&lt;object type=&quot;3&quot; unique_id=&quot;10037&quot;&gt;&lt;property id=&quot;20148&quot; value=&quot;5&quot;/&gt;&lt;property id=&quot;20300&quot; value=&quot;Slide 35 - &amp;quot;Other Promising Practices, Resources for View&amp;quot;&quot;/&gt;&lt;property id=&quot;20307&quot; value=&quot;625&quot;/&gt;&lt;/object&gt;&lt;object type=&quot;3&quot; unique_id=&quot;10038&quot;&gt;&lt;property id=&quot;20148&quot; value=&quot;5&quot;/&gt;&lt;property id=&quot;20300&quot; value=&quot;Slide 36 - &amp;quot;Where to go From Here? &amp;quot;&quot;/&gt;&lt;property id=&quot;20307&quot; value=&quot;1059&quot;/&gt;&lt;/object&gt;&lt;object type=&quot;3&quot; unique_id=&quot;10039&quot;&gt;&lt;property id=&quot;20148&quot; value=&quot;5&quot;/&gt;&lt;property id=&quot;20300&quot; value=&quot;Slide 37&quot;/&gt;&lt;property id=&quot;20307&quot; value=&quot;473&quot;/&gt;&lt;/object&gt;&lt;object type=&quot;3&quot; unique_id=&quot;10040&quot;&gt;&lt;property id=&quot;20148&quot; value=&quot;5&quot;/&gt;&lt;property id=&quot;20300&quot; value=&quot;Slide 38&quot;/&gt;&lt;property id=&quot;20307&quot; value=&quot;471&quot;/&gt;&lt;/object&gt;&lt;/object&gt;&lt;object type=&quot;8&quot; unique_id=&quot;10080&quot;&gt;&lt;/object&gt;&lt;/object&gt;&lt;/database&gt;"/>
  <p:tag name="SECTOMILLISECCONVERTED" val="1"/>
</p:tagLst>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1F497D"/>
      </a:accent1>
      <a:accent2>
        <a:srgbClr val="B0002A"/>
      </a:accent2>
      <a:accent3>
        <a:srgbClr val="303030"/>
      </a:accent3>
      <a:accent4>
        <a:srgbClr val="D9D9D9"/>
      </a:accent4>
      <a:accent5>
        <a:srgbClr val="F2F2F2"/>
      </a:accent5>
      <a:accent6>
        <a:srgbClr val="3A7DBD"/>
      </a:accent6>
      <a:hlink>
        <a:srgbClr val="3A7DBD"/>
      </a:hlink>
      <a:folHlink>
        <a:srgbClr val="666666"/>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SF Brand Colors - Theme 1">
      <a:dk1>
        <a:sysClr val="windowText" lastClr="000000"/>
      </a:dk1>
      <a:lt1>
        <a:sysClr val="window" lastClr="FFFFFF"/>
      </a:lt1>
      <a:dk2>
        <a:srgbClr val="002B54"/>
      </a:dk2>
      <a:lt2>
        <a:srgbClr val="E7E6E6"/>
      </a:lt2>
      <a:accent1>
        <a:srgbClr val="0D76BD"/>
      </a:accent1>
      <a:accent2>
        <a:srgbClr val="F26122"/>
      </a:accent2>
      <a:accent3>
        <a:srgbClr val="54B948"/>
      </a:accent3>
      <a:accent4>
        <a:srgbClr val="6A737B"/>
      </a:accent4>
      <a:accent5>
        <a:srgbClr val="FDB913"/>
      </a:accent5>
      <a:accent6>
        <a:srgbClr val="002B54"/>
      </a:accent6>
      <a:hlink>
        <a:srgbClr val="16A0DB"/>
      </a:hlink>
      <a:folHlink>
        <a:srgbClr val="FAA634"/>
      </a:folHlink>
    </a:clrScheme>
    <a:fontScheme name="Proxima Nova">
      <a:majorFont>
        <a:latin typeface="Proxima Nova"/>
        <a:ea typeface=""/>
        <a:cs typeface="FontAwesome"/>
      </a:majorFont>
      <a:minorFont>
        <a:latin typeface="Proxima Nova Light"/>
        <a:ea typeface=""/>
        <a:cs typeface="FontAwesom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7-18 CSF Main Template 4x3" id="{670DFA37-4D17-49B6-8F58-5ECF7D61B8CB}" vid="{450CA090-90A9-484E-A7C1-B1DA485B7185}"/>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5">
      <a:dk1>
        <a:sysClr val="windowText" lastClr="000000"/>
      </a:dk1>
      <a:lt1>
        <a:sysClr val="window" lastClr="FFFFFF"/>
      </a:lt1>
      <a:dk2>
        <a:srgbClr val="1F497D"/>
      </a:dk2>
      <a:lt2>
        <a:srgbClr val="EEECE1"/>
      </a:lt2>
      <a:accent1>
        <a:srgbClr val="1F497D"/>
      </a:accent1>
      <a:accent2>
        <a:srgbClr val="B0002A"/>
      </a:accent2>
      <a:accent3>
        <a:srgbClr val="303030"/>
      </a:accent3>
      <a:accent4>
        <a:srgbClr val="D9D9D9"/>
      </a:accent4>
      <a:accent5>
        <a:srgbClr val="F2F2F2"/>
      </a:accent5>
      <a:accent6>
        <a:srgbClr val="3A7DBD"/>
      </a:accent6>
      <a:hlink>
        <a:srgbClr val="3A7DBD"/>
      </a:hlink>
      <a:folHlink>
        <a:srgbClr val="666666"/>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342152BD1A8448A58D2FFFF083407B" ma:contentTypeVersion="7" ma:contentTypeDescription="Create a new document." ma:contentTypeScope="" ma:versionID="a4634f3019735507d9cdd3ebcbd41b44">
  <xsd:schema xmlns:xsd="http://www.w3.org/2001/XMLSchema" xmlns:xs="http://www.w3.org/2001/XMLSchema" xmlns:p="http://schemas.microsoft.com/office/2006/metadata/properties" xmlns:ns2="dce597a7-98d1-47ca-9c15-dce51e9f7d93" xmlns:ns3="http://schemas.microsoft.com/sharepoint/v4" xmlns:ns4="aa58c578-2d09-42b7-a9f1-6d34693d8903" targetNamespace="http://schemas.microsoft.com/office/2006/metadata/properties" ma:root="true" ma:fieldsID="13b37f3802e5524688055e2625b57da6" ns2:_="" ns3:_="" ns4:_="">
    <xsd:import namespace="dce597a7-98d1-47ca-9c15-dce51e9f7d93"/>
    <xsd:import namespace="http://schemas.microsoft.com/sharepoint/v4"/>
    <xsd:import namespace="aa58c578-2d09-42b7-a9f1-6d34693d890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IconOverlay"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597a7-98d1-47ca-9c15-dce51e9f7d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58c578-2d09-42b7-a9f1-6d34693d8903"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7FBA47-6CC6-4A41-BDD4-3FF6D06EA7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597a7-98d1-47ca-9c15-dce51e9f7d93"/>
    <ds:schemaRef ds:uri="http://schemas.microsoft.com/sharepoint/v4"/>
    <ds:schemaRef ds:uri="aa58c578-2d09-42b7-a9f1-6d34693d89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5A9350-F8E7-4B3C-B2CC-DE392B66AFC7}">
  <ds:schemaRefs>
    <ds:schemaRef ds:uri="http://schemas.openxmlformats.org/package/2006/metadata/core-properties"/>
    <ds:schemaRef ds:uri="http://purl.org/dc/dcmitype/"/>
    <ds:schemaRef ds:uri="dce597a7-98d1-47ca-9c15-dce51e9f7d93"/>
    <ds:schemaRef ds:uri="http://purl.org/dc/elements/1.1/"/>
    <ds:schemaRef ds:uri="http://schemas.microsoft.com/office/2006/metadata/properties"/>
    <ds:schemaRef ds:uri="aa58c578-2d09-42b7-a9f1-6d34693d8903"/>
    <ds:schemaRef ds:uri="http://schemas.microsoft.com/office/2006/documentManagement/types"/>
    <ds:schemaRef ds:uri="http://purl.org/dc/terms/"/>
    <ds:schemaRef ds:uri="http://schemas.microsoft.com/office/infopath/2007/PartnerControls"/>
    <ds:schemaRef ds:uri="http://schemas.microsoft.com/sharepoint/v4"/>
    <ds:schemaRef ds:uri="http://www.w3.org/XML/1998/namespace"/>
  </ds:schemaRefs>
</ds:datastoreItem>
</file>

<file path=customXml/itemProps3.xml><?xml version="1.0" encoding="utf-8"?>
<ds:datastoreItem xmlns:ds="http://schemas.openxmlformats.org/officeDocument/2006/customXml" ds:itemID="{A0D402FA-0050-4984-8487-3739996F12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51301</TotalTime>
  <Words>1084</Words>
  <Application>Microsoft Office PowerPoint</Application>
  <PresentationFormat>On-screen Show (4:3)</PresentationFormat>
  <Paragraphs>299</Paragraphs>
  <Slides>38</Slides>
  <Notes>29</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38</vt:i4>
      </vt:variant>
    </vt:vector>
  </HeadingPairs>
  <TitlesOfParts>
    <vt:vector size="61" baseType="lpstr">
      <vt:lpstr>ＭＳ Ｐゴシック</vt:lpstr>
      <vt:lpstr>Arial</vt:lpstr>
      <vt:lpstr>Calibri</vt:lpstr>
      <vt:lpstr>Calibri Light</vt:lpstr>
      <vt:lpstr>Courier New</vt:lpstr>
      <vt:lpstr>FontAwesome</vt:lpstr>
      <vt:lpstr>helvetica</vt:lpstr>
      <vt:lpstr>helvetica</vt:lpstr>
      <vt:lpstr>HP Simplified</vt:lpstr>
      <vt:lpstr>Open Sans Extrabold</vt:lpstr>
      <vt:lpstr>Proxima Nova</vt:lpstr>
      <vt:lpstr>Proxima Nova Light</vt:lpstr>
      <vt:lpstr>Proxima Nova Medium</vt:lpstr>
      <vt:lpstr>Proxima Nova Semibold</vt:lpstr>
      <vt:lpstr>Segoe UI Historic</vt:lpstr>
      <vt:lpstr>Segoe UI Semilight</vt:lpstr>
      <vt:lpstr>Signika</vt:lpstr>
      <vt:lpstr>Times New Roman</vt:lpstr>
      <vt:lpstr>Wingdings</vt:lpstr>
      <vt:lpstr>Office Theme</vt:lpstr>
      <vt:lpstr>1_Custom Design</vt:lpstr>
      <vt:lpstr>1_Office Theme</vt:lpstr>
      <vt:lpstr>2_Office Theme</vt:lpstr>
      <vt:lpstr>Integrated Business Services:  A Road to Success</vt:lpstr>
      <vt:lpstr>PowerPoint Presentation</vt:lpstr>
      <vt:lpstr>Today’s Moderators &amp; Presenters</vt:lpstr>
      <vt:lpstr>2018 U.S. DOL/ETA Innovation Cohort on  Integrated Business Services </vt:lpstr>
      <vt:lpstr>We Tackled Common Pressing Challenges</vt:lpstr>
      <vt:lpstr>2018 USDOL Innovation Cohort &amp; Outcomes</vt:lpstr>
      <vt:lpstr>PowerPoint Presentation</vt:lpstr>
      <vt:lpstr>PowerPoint Presentation</vt:lpstr>
      <vt:lpstr>PowerPoint Presentation</vt:lpstr>
      <vt:lpstr>Business Outreach</vt:lpstr>
      <vt:lpstr>Business Outreach</vt:lpstr>
      <vt:lpstr>Business Outreach</vt:lpstr>
      <vt:lpstr>PowerPoint Presentation</vt:lpstr>
      <vt:lpstr>Business Outreach</vt:lpstr>
      <vt:lpstr>PowerPoint Presentation</vt:lpstr>
      <vt:lpstr>The Florida Team</vt:lpstr>
      <vt:lpstr>Opportunities Ahead</vt:lpstr>
      <vt:lpstr>Opportunities Ahead</vt:lpstr>
      <vt:lpstr>Opportunities Ahead</vt:lpstr>
      <vt:lpstr>Opportunities Ahead</vt:lpstr>
      <vt:lpstr>Opportunities Ahead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Cohort Promising Practices, Resources for View</vt:lpstr>
      <vt:lpstr>Other Promising Practices, Resources for View</vt:lpstr>
      <vt:lpstr>Other Promising Practices, Resources for View</vt:lpstr>
      <vt:lpstr>Self-Assessment Tool</vt:lpstr>
      <vt:lpstr>Other Promising Practices, Resources for View</vt:lpstr>
      <vt:lpstr>Where to go From Here? </vt:lpstr>
      <vt:lpstr>PowerPoint Presentation</vt:lpstr>
      <vt:lpstr>PowerPoint Presentation</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Jennifer Jacobs</cp:lastModifiedBy>
  <cp:revision>655</cp:revision>
  <cp:lastPrinted>2016-03-01T21:58:44Z</cp:lastPrinted>
  <dcterms:created xsi:type="dcterms:W3CDTF">2013-04-14T18:18:29Z</dcterms:created>
  <dcterms:modified xsi:type="dcterms:W3CDTF">2018-06-12T13:33:48Z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0x010100F1342152BD1A8448A58D2FFFF083407B</vt:lpwstr>
  </property>
</Properties>
</file>