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8" r:id="rId2"/>
    <p:sldId id="260" r:id="rId3"/>
    <p:sldId id="291" r:id="rId4"/>
    <p:sldId id="271" r:id="rId5"/>
    <p:sldId id="322" r:id="rId6"/>
    <p:sldId id="371" r:id="rId7"/>
    <p:sldId id="372" r:id="rId8"/>
    <p:sldId id="373" r:id="rId9"/>
    <p:sldId id="374" r:id="rId10"/>
    <p:sldId id="375" r:id="rId11"/>
    <p:sldId id="376" r:id="rId12"/>
    <p:sldId id="377" r:id="rId13"/>
    <p:sldId id="380" r:id="rId14"/>
    <p:sldId id="335" r:id="rId15"/>
    <p:sldId id="381" r:id="rId16"/>
  </p:sldIdLst>
  <p:sldSz cx="9144000" cy="6858000" type="screen4x3"/>
  <p:notesSz cx="6918325" cy="9223375"/>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benstein, Daniel R - OCFO CTR" initials="RDR-OC" lastIdx="4" clrIdx="0">
    <p:extLst>
      <p:ext uri="{19B8F6BF-5375-455C-9EA6-DF929625EA0E}">
        <p15:presenceInfo xmlns:p15="http://schemas.microsoft.com/office/powerpoint/2012/main" userId="S-1-5-21-625881431-3029617060-3355961844-84568" providerId="AD"/>
      </p:ext>
    </p:extLst>
  </p:cmAuthor>
  <p:cmAuthor id="2" name="Brown, Kevin L - OCFO" initials="BKL-O" lastIdx="21" clrIdx="1">
    <p:extLst>
      <p:ext uri="{19B8F6BF-5375-455C-9EA6-DF929625EA0E}">
        <p15:presenceInfo xmlns:p15="http://schemas.microsoft.com/office/powerpoint/2012/main" userId="S-1-5-21-625881431-3029617060-3355961844-104357" providerId="AD"/>
      </p:ext>
    </p:extLst>
  </p:cmAuthor>
  <p:cmAuthor id="3" name="Yuille, Twana M - OCFO CTR" initials="YTM-OC" lastIdx="20" clrIdx="2">
    <p:extLst>
      <p:ext uri="{19B8F6BF-5375-455C-9EA6-DF929625EA0E}">
        <p15:presenceInfo xmlns:p15="http://schemas.microsoft.com/office/powerpoint/2012/main" userId="S-1-5-21-625881431-3029617060-3355961844-980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4D4D4D"/>
    <a:srgbClr val="003399"/>
    <a:srgbClr val="000099"/>
    <a:srgbClr val="3366CC"/>
    <a:srgbClr val="0066CC"/>
    <a:srgbClr val="006699"/>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0" autoAdjust="0"/>
    <p:restoredTop sz="73634" autoAdjust="0"/>
  </p:normalViewPr>
  <p:slideViewPr>
    <p:cSldViewPr showGuides="1">
      <p:cViewPr varScale="1">
        <p:scale>
          <a:sx n="65" d="100"/>
          <a:sy n="65" d="100"/>
        </p:scale>
        <p:origin x="1692" y="66"/>
      </p:cViewPr>
      <p:guideLst>
        <p:guide orient="horz" pos="2160"/>
        <p:guide pos="2880"/>
      </p:guideLst>
    </p:cSldViewPr>
  </p:slideViewPr>
  <p:notesTextViewPr>
    <p:cViewPr>
      <p:scale>
        <a:sx n="1" d="1"/>
        <a:sy n="1" d="1"/>
      </p:scale>
      <p:origin x="0" y="0"/>
    </p:cViewPr>
  </p:notesTextViewPr>
  <p:sorterViewPr>
    <p:cViewPr>
      <p:scale>
        <a:sx n="130" d="100"/>
        <a:sy n="130" d="100"/>
      </p:scale>
      <p:origin x="0" y="-16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7941" cy="461169"/>
          </a:xfrm>
          <a:prstGeom prst="rect">
            <a:avLst/>
          </a:prstGeom>
        </p:spPr>
        <p:txBody>
          <a:bodyPr vert="horz" lIns="92236" tIns="46118" rIns="92236" bIns="46118" rtlCol="0"/>
          <a:lstStyle>
            <a:lvl1pPr algn="l">
              <a:defRPr sz="1200"/>
            </a:lvl1pPr>
          </a:lstStyle>
          <a:p>
            <a:endParaRPr lang="en-US" dirty="0"/>
          </a:p>
        </p:txBody>
      </p:sp>
      <p:sp>
        <p:nvSpPr>
          <p:cNvPr id="3" name="Date Placeholder 2"/>
          <p:cNvSpPr>
            <a:spLocks noGrp="1"/>
          </p:cNvSpPr>
          <p:nvPr>
            <p:ph type="dt" idx="1"/>
          </p:nvPr>
        </p:nvSpPr>
        <p:spPr>
          <a:xfrm>
            <a:off x="3918783" y="0"/>
            <a:ext cx="2997941" cy="461169"/>
          </a:xfrm>
          <a:prstGeom prst="rect">
            <a:avLst/>
          </a:prstGeom>
        </p:spPr>
        <p:txBody>
          <a:bodyPr vert="horz" lIns="92236" tIns="46118" rIns="92236" bIns="46118" rtlCol="0"/>
          <a:lstStyle>
            <a:lvl1pPr algn="r">
              <a:defRPr sz="1200"/>
            </a:lvl1pPr>
          </a:lstStyle>
          <a:p>
            <a:fld id="{B186FDB0-180A-4770-A825-B6F7B8CD8B60}" type="datetimeFigureOut">
              <a:rPr lang="en-US" smtClean="0"/>
              <a:t>6/12/2018</a:t>
            </a:fld>
            <a:endParaRPr lang="en-US" dirty="0"/>
          </a:p>
        </p:txBody>
      </p:sp>
      <p:sp>
        <p:nvSpPr>
          <p:cNvPr id="4" name="Slide Image Placeholder 3"/>
          <p:cNvSpPr>
            <a:spLocks noGrp="1" noRot="1" noChangeAspect="1"/>
          </p:cNvSpPr>
          <p:nvPr>
            <p:ph type="sldImg" idx="2"/>
          </p:nvPr>
        </p:nvSpPr>
        <p:spPr>
          <a:xfrm>
            <a:off x="1152525" y="692150"/>
            <a:ext cx="4613275" cy="3459163"/>
          </a:xfrm>
          <a:prstGeom prst="rect">
            <a:avLst/>
          </a:prstGeom>
          <a:noFill/>
          <a:ln w="12700">
            <a:solidFill>
              <a:prstClr val="black"/>
            </a:solidFill>
          </a:ln>
        </p:spPr>
        <p:txBody>
          <a:bodyPr vert="horz" lIns="92236" tIns="46118" rIns="92236" bIns="46118" rtlCol="0" anchor="ctr"/>
          <a:lstStyle/>
          <a:p>
            <a:endParaRPr lang="en-US" dirty="0"/>
          </a:p>
        </p:txBody>
      </p:sp>
      <p:sp>
        <p:nvSpPr>
          <p:cNvPr id="5" name="Notes Placeholder 4"/>
          <p:cNvSpPr>
            <a:spLocks noGrp="1"/>
          </p:cNvSpPr>
          <p:nvPr>
            <p:ph type="body" sz="quarter" idx="3"/>
          </p:nvPr>
        </p:nvSpPr>
        <p:spPr>
          <a:xfrm>
            <a:off x="691833" y="4381103"/>
            <a:ext cx="5534660" cy="4150519"/>
          </a:xfrm>
          <a:prstGeom prst="rect">
            <a:avLst/>
          </a:prstGeom>
        </p:spPr>
        <p:txBody>
          <a:bodyPr vert="horz" lIns="92236" tIns="46118" rIns="92236" bIns="461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5"/>
            <a:ext cx="2997941" cy="461169"/>
          </a:xfrm>
          <a:prstGeom prst="rect">
            <a:avLst/>
          </a:prstGeom>
        </p:spPr>
        <p:txBody>
          <a:bodyPr vert="horz" lIns="92236" tIns="46118" rIns="92236" bIns="461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18783" y="8760605"/>
            <a:ext cx="2997941" cy="461169"/>
          </a:xfrm>
          <a:prstGeom prst="rect">
            <a:avLst/>
          </a:prstGeom>
        </p:spPr>
        <p:txBody>
          <a:bodyPr vert="horz" lIns="92236" tIns="46118" rIns="92236" bIns="46118" rtlCol="0" anchor="b"/>
          <a:lstStyle>
            <a:lvl1pPr algn="r">
              <a:defRPr sz="1200"/>
            </a:lvl1pPr>
          </a:lstStyle>
          <a:p>
            <a:fld id="{9E219600-A437-4BEB-B595-DE3C916F4CAE}" type="slidenum">
              <a:rPr lang="en-US" smtClean="0"/>
              <a:t>‹#›</a:t>
            </a:fld>
            <a:endParaRPr lang="en-US" dirty="0"/>
          </a:p>
        </p:txBody>
      </p:sp>
    </p:spTree>
    <p:extLst>
      <p:ext uri="{BB962C8B-B14F-4D97-AF65-F5344CB8AC3E}">
        <p14:creationId xmlns:p14="http://schemas.microsoft.com/office/powerpoint/2010/main" val="95366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6E8A6-4E55-459C-818E-B92674E0C360}" type="slidenum">
              <a:rPr lang="en-US" smtClean="0"/>
              <a:t>3</a:t>
            </a:fld>
            <a:endParaRPr lang="en-US" dirty="0"/>
          </a:p>
        </p:txBody>
      </p:sp>
    </p:spTree>
    <p:extLst>
      <p:ext uri="{BB962C8B-B14F-4D97-AF65-F5344CB8AC3E}">
        <p14:creationId xmlns:p14="http://schemas.microsoft.com/office/powerpoint/2010/main" val="1483629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6E8A6-4E55-459C-818E-B92674E0C360}" type="slidenum">
              <a:rPr lang="en-US" smtClean="0"/>
              <a:t>4</a:t>
            </a:fld>
            <a:endParaRPr lang="en-US" dirty="0"/>
          </a:p>
        </p:txBody>
      </p:sp>
    </p:spTree>
    <p:extLst>
      <p:ext uri="{BB962C8B-B14F-4D97-AF65-F5344CB8AC3E}">
        <p14:creationId xmlns:p14="http://schemas.microsoft.com/office/powerpoint/2010/main" val="1827699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6E8A6-4E55-459C-818E-B92674E0C360}" type="slidenum">
              <a:rPr lang="en-US" smtClean="0"/>
              <a:t>13</a:t>
            </a:fld>
            <a:endParaRPr lang="en-US" dirty="0"/>
          </a:p>
        </p:txBody>
      </p:sp>
    </p:spTree>
    <p:extLst>
      <p:ext uri="{BB962C8B-B14F-4D97-AF65-F5344CB8AC3E}">
        <p14:creationId xmlns:p14="http://schemas.microsoft.com/office/powerpoint/2010/main" val="1621258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wrap="square"/>
          <a:lstStyle>
            <a:lvl1pPr algn="ctr">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Footer Placeholder 4"/>
          <p:cNvSpPr>
            <a:spLocks noGrp="1"/>
          </p:cNvSpPr>
          <p:nvPr>
            <p:ph type="ftr" sz="quarter" idx="11"/>
          </p:nvPr>
        </p:nvSpPr>
        <p:spPr>
          <a:xfrm>
            <a:off x="457200" y="6400800"/>
            <a:ext cx="4114800" cy="438912"/>
          </a:xfrm>
          <a:prstGeom prst="rect">
            <a:avLst/>
          </a:prstGeom>
        </p:spPr>
        <p:txBody>
          <a:bodyPr anchor="ctr" anchorCtr="0"/>
          <a:lstStyle>
            <a:lvl1pPr>
              <a:defRPr sz="1100">
                <a:solidFill>
                  <a:schemeClr val="bg1"/>
                </a:solidFill>
              </a:defRPr>
            </a:lvl1pPr>
          </a:lstStyle>
          <a:p>
            <a:endParaRPr lang="en-US" dirty="0"/>
          </a:p>
        </p:txBody>
      </p:sp>
    </p:spTree>
    <p:extLst>
      <p:ext uri="{BB962C8B-B14F-4D97-AF65-F5344CB8AC3E}">
        <p14:creationId xmlns:p14="http://schemas.microsoft.com/office/powerpoint/2010/main" val="3184187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4827BAD-121E-4EC4-BF2F-ECE2BE073734}" type="slidenum">
              <a:rPr lang="en-US" smtClean="0"/>
              <a:t>‹#›</a:t>
            </a:fld>
            <a:endParaRPr lang="en-US" dirty="0"/>
          </a:p>
        </p:txBody>
      </p:sp>
      <p:sp>
        <p:nvSpPr>
          <p:cNvPr id="7" name="Footer Placeholder 4"/>
          <p:cNvSpPr>
            <a:spLocks noGrp="1"/>
          </p:cNvSpPr>
          <p:nvPr>
            <p:ph type="ftr" sz="quarter" idx="11"/>
          </p:nvPr>
        </p:nvSpPr>
        <p:spPr>
          <a:xfrm>
            <a:off x="457200" y="6400800"/>
            <a:ext cx="4114800" cy="438912"/>
          </a:xfrm>
          <a:prstGeom prst="rect">
            <a:avLst/>
          </a:prstGeom>
        </p:spPr>
        <p:txBody>
          <a:bodyPr anchor="ctr" anchorCtr="0"/>
          <a:lstStyle>
            <a:lvl1pPr>
              <a:defRPr sz="1100">
                <a:solidFill>
                  <a:schemeClr val="bg1"/>
                </a:solidFill>
              </a:defRPr>
            </a:lvl1pPr>
          </a:lstStyle>
          <a:p>
            <a:endParaRPr lang="en-US" dirty="0"/>
          </a:p>
        </p:txBody>
      </p:sp>
    </p:spTree>
    <p:extLst>
      <p:ext uri="{BB962C8B-B14F-4D97-AF65-F5344CB8AC3E}">
        <p14:creationId xmlns:p14="http://schemas.microsoft.com/office/powerpoint/2010/main" val="3259222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4827BAD-121E-4EC4-BF2F-ECE2BE073734}" type="slidenum">
              <a:rPr lang="en-US" smtClean="0"/>
              <a:t>‹#›</a:t>
            </a:fld>
            <a:endParaRPr lang="en-US" dirty="0"/>
          </a:p>
        </p:txBody>
      </p:sp>
      <p:sp>
        <p:nvSpPr>
          <p:cNvPr id="7" name="Footer Placeholder 4"/>
          <p:cNvSpPr>
            <a:spLocks noGrp="1"/>
          </p:cNvSpPr>
          <p:nvPr>
            <p:ph type="ftr" sz="quarter" idx="11"/>
          </p:nvPr>
        </p:nvSpPr>
        <p:spPr>
          <a:xfrm>
            <a:off x="457200" y="6400800"/>
            <a:ext cx="4114800" cy="438912"/>
          </a:xfrm>
          <a:prstGeom prst="rect">
            <a:avLst/>
          </a:prstGeom>
        </p:spPr>
        <p:txBody>
          <a:bodyPr anchor="ctr" anchorCtr="0"/>
          <a:lstStyle>
            <a:lvl1pPr>
              <a:defRPr sz="1100">
                <a:solidFill>
                  <a:schemeClr val="bg1"/>
                </a:solidFill>
              </a:defRPr>
            </a:lvl1pPr>
          </a:lstStyle>
          <a:p>
            <a:endParaRPr lang="en-US" dirty="0"/>
          </a:p>
        </p:txBody>
      </p:sp>
    </p:spTree>
    <p:extLst>
      <p:ext uri="{BB962C8B-B14F-4D97-AF65-F5344CB8AC3E}">
        <p14:creationId xmlns:p14="http://schemas.microsoft.com/office/powerpoint/2010/main" val="314789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4D4D4D"/>
                </a:solidFill>
              </a:defRPr>
            </a:lvl1pPr>
            <a:lvl2pPr>
              <a:defRPr>
                <a:solidFill>
                  <a:srgbClr val="4D4D4D"/>
                </a:solidFill>
              </a:defRPr>
            </a:lvl2pPr>
            <a:lvl3pPr>
              <a:defRPr>
                <a:solidFill>
                  <a:srgbClr val="4D4D4D"/>
                </a:solidFill>
              </a:defRPr>
            </a:lvl3pPr>
            <a:lvl4pPr>
              <a:defRPr>
                <a:solidFill>
                  <a:srgbClr val="4D4D4D"/>
                </a:solidFill>
              </a:defRPr>
            </a:lvl4pPr>
            <a:lvl5pPr>
              <a:defRPr>
                <a:solidFill>
                  <a:srgbClr val="4D4D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4827BAD-121E-4EC4-BF2F-ECE2BE073734}" type="slidenum">
              <a:rPr lang="en-US" smtClean="0"/>
              <a:t>‹#›</a:t>
            </a:fld>
            <a:endParaRPr lang="en-US" dirty="0"/>
          </a:p>
        </p:txBody>
      </p:sp>
      <p:sp>
        <p:nvSpPr>
          <p:cNvPr id="7" name="Footer Placeholder 4"/>
          <p:cNvSpPr>
            <a:spLocks noGrp="1"/>
          </p:cNvSpPr>
          <p:nvPr>
            <p:ph type="ftr" sz="quarter" idx="11"/>
          </p:nvPr>
        </p:nvSpPr>
        <p:spPr>
          <a:xfrm>
            <a:off x="457200" y="6400800"/>
            <a:ext cx="4114800" cy="438912"/>
          </a:xfrm>
          <a:prstGeom prst="rect">
            <a:avLst/>
          </a:prstGeom>
        </p:spPr>
        <p:txBody>
          <a:bodyPr anchor="ctr" anchorCtr="0"/>
          <a:lstStyle>
            <a:lvl1pPr>
              <a:defRPr sz="1100">
                <a:solidFill>
                  <a:schemeClr val="bg1"/>
                </a:solidFill>
              </a:defRPr>
            </a:lvl1pPr>
          </a:lstStyle>
          <a:p>
            <a:endParaRPr lang="en-US" dirty="0"/>
          </a:p>
        </p:txBody>
      </p:sp>
    </p:spTree>
    <p:extLst>
      <p:ext uri="{BB962C8B-B14F-4D97-AF65-F5344CB8AC3E}">
        <p14:creationId xmlns:p14="http://schemas.microsoft.com/office/powerpoint/2010/main" val="2890532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wrap="square" anchor="t"/>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4D4D4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Footer Placeholder 4"/>
          <p:cNvSpPr>
            <a:spLocks noGrp="1"/>
          </p:cNvSpPr>
          <p:nvPr>
            <p:ph type="ftr" sz="quarter" idx="11"/>
          </p:nvPr>
        </p:nvSpPr>
        <p:spPr>
          <a:xfrm>
            <a:off x="457200" y="6400800"/>
            <a:ext cx="4114800" cy="438912"/>
          </a:xfrm>
          <a:prstGeom prst="rect">
            <a:avLst/>
          </a:prstGeom>
        </p:spPr>
        <p:txBody>
          <a:bodyPr anchor="ctr" anchorCtr="0"/>
          <a:lstStyle>
            <a:lvl1pPr>
              <a:defRPr sz="1100">
                <a:solidFill>
                  <a:schemeClr val="bg1"/>
                </a:solidFill>
              </a:defRPr>
            </a:lvl1pPr>
          </a:lstStyle>
          <a:p>
            <a:endParaRPr lang="en-US" dirty="0"/>
          </a:p>
        </p:txBody>
      </p:sp>
    </p:spTree>
    <p:extLst>
      <p:ext uri="{BB962C8B-B14F-4D97-AF65-F5344CB8AC3E}">
        <p14:creationId xmlns:p14="http://schemas.microsoft.com/office/powerpoint/2010/main" val="286064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17637"/>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17637"/>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4827BAD-121E-4EC4-BF2F-ECE2BE073734}" type="slidenum">
              <a:rPr lang="en-US" smtClean="0"/>
              <a:t>‹#›</a:t>
            </a:fld>
            <a:endParaRPr lang="en-US" dirty="0"/>
          </a:p>
        </p:txBody>
      </p:sp>
      <p:sp>
        <p:nvSpPr>
          <p:cNvPr id="8" name="Footer Placeholder 4"/>
          <p:cNvSpPr>
            <a:spLocks noGrp="1"/>
          </p:cNvSpPr>
          <p:nvPr>
            <p:ph type="ftr" sz="quarter" idx="11"/>
          </p:nvPr>
        </p:nvSpPr>
        <p:spPr>
          <a:xfrm>
            <a:off x="457200" y="6400800"/>
            <a:ext cx="4114800" cy="438912"/>
          </a:xfrm>
          <a:prstGeom prst="rect">
            <a:avLst/>
          </a:prstGeom>
        </p:spPr>
        <p:txBody>
          <a:bodyPr anchor="ctr" anchorCtr="0"/>
          <a:lstStyle>
            <a:lvl1pPr>
              <a:defRPr sz="1100">
                <a:solidFill>
                  <a:schemeClr val="bg1"/>
                </a:solidFill>
              </a:defRPr>
            </a:lvl1pPr>
          </a:lstStyle>
          <a:p>
            <a:endParaRPr lang="en-US" dirty="0"/>
          </a:p>
        </p:txBody>
      </p:sp>
    </p:spTree>
    <p:extLst>
      <p:ext uri="{BB962C8B-B14F-4D97-AF65-F5344CB8AC3E}">
        <p14:creationId xmlns:p14="http://schemas.microsoft.com/office/powerpoint/2010/main" val="322803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287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68512"/>
            <a:ext cx="4040188" cy="4179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4287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68512"/>
            <a:ext cx="4041775" cy="4179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74827BAD-121E-4EC4-BF2F-ECE2BE073734}" type="slidenum">
              <a:rPr lang="en-US" smtClean="0"/>
              <a:t>‹#›</a:t>
            </a:fld>
            <a:endParaRPr lang="en-US" dirty="0"/>
          </a:p>
        </p:txBody>
      </p:sp>
      <p:sp>
        <p:nvSpPr>
          <p:cNvPr id="10" name="Title Placeholder 1"/>
          <p:cNvSpPr>
            <a:spLocks noGrp="1"/>
          </p:cNvSpPr>
          <p:nvPr>
            <p:ph type="title"/>
          </p:nvPr>
        </p:nvSpPr>
        <p:spPr>
          <a:xfrm>
            <a:off x="457200" y="76200"/>
            <a:ext cx="76200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Footer Placeholder 4"/>
          <p:cNvSpPr>
            <a:spLocks noGrp="1"/>
          </p:cNvSpPr>
          <p:nvPr>
            <p:ph type="ftr" sz="quarter" idx="11"/>
          </p:nvPr>
        </p:nvSpPr>
        <p:spPr>
          <a:xfrm>
            <a:off x="457200" y="6400800"/>
            <a:ext cx="4114800" cy="438912"/>
          </a:xfrm>
          <a:prstGeom prst="rect">
            <a:avLst/>
          </a:prstGeom>
        </p:spPr>
        <p:txBody>
          <a:bodyPr anchor="ctr" anchorCtr="0"/>
          <a:lstStyle>
            <a:lvl1pPr>
              <a:defRPr sz="1100">
                <a:solidFill>
                  <a:schemeClr val="bg1"/>
                </a:solidFill>
              </a:defRPr>
            </a:lvl1pPr>
          </a:lstStyle>
          <a:p>
            <a:endParaRPr lang="en-US" dirty="0"/>
          </a:p>
        </p:txBody>
      </p:sp>
    </p:spTree>
    <p:extLst>
      <p:ext uri="{BB962C8B-B14F-4D97-AF65-F5344CB8AC3E}">
        <p14:creationId xmlns:p14="http://schemas.microsoft.com/office/powerpoint/2010/main" val="1778513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4827BAD-121E-4EC4-BF2F-ECE2BE073734}" type="slidenum">
              <a:rPr lang="en-US" smtClean="0"/>
              <a:t>‹#›</a:t>
            </a:fld>
            <a:endParaRPr lang="en-US" dirty="0"/>
          </a:p>
        </p:txBody>
      </p:sp>
      <p:sp>
        <p:nvSpPr>
          <p:cNvPr id="7" name="Footer Placeholder 4"/>
          <p:cNvSpPr>
            <a:spLocks noGrp="1"/>
          </p:cNvSpPr>
          <p:nvPr>
            <p:ph type="ftr" sz="quarter" idx="11"/>
          </p:nvPr>
        </p:nvSpPr>
        <p:spPr>
          <a:xfrm>
            <a:off x="457200" y="6400800"/>
            <a:ext cx="4114800" cy="438912"/>
          </a:xfrm>
          <a:prstGeom prst="rect">
            <a:avLst/>
          </a:prstGeom>
        </p:spPr>
        <p:txBody>
          <a:bodyPr anchor="ctr" anchorCtr="0"/>
          <a:lstStyle>
            <a:lvl1pPr>
              <a:defRPr sz="1100">
                <a:solidFill>
                  <a:schemeClr val="bg1"/>
                </a:solidFill>
              </a:defRPr>
            </a:lvl1pPr>
          </a:lstStyle>
          <a:p>
            <a:endParaRPr lang="en-US" dirty="0"/>
          </a:p>
        </p:txBody>
      </p:sp>
    </p:spTree>
    <p:extLst>
      <p:ext uri="{BB962C8B-B14F-4D97-AF65-F5344CB8AC3E}">
        <p14:creationId xmlns:p14="http://schemas.microsoft.com/office/powerpoint/2010/main" val="245553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827BAD-121E-4EC4-BF2F-ECE2BE073734}" type="slidenum">
              <a:rPr lang="en-US" smtClean="0"/>
              <a:t>‹#›</a:t>
            </a:fld>
            <a:endParaRPr lang="en-US" dirty="0"/>
          </a:p>
        </p:txBody>
      </p:sp>
      <p:sp>
        <p:nvSpPr>
          <p:cNvPr id="5" name="Footer Placeholder 4"/>
          <p:cNvSpPr>
            <a:spLocks noGrp="1"/>
          </p:cNvSpPr>
          <p:nvPr>
            <p:ph type="ftr" sz="quarter" idx="11"/>
          </p:nvPr>
        </p:nvSpPr>
        <p:spPr>
          <a:xfrm>
            <a:off x="457200" y="6400800"/>
            <a:ext cx="4114800" cy="438912"/>
          </a:xfrm>
          <a:prstGeom prst="rect">
            <a:avLst/>
          </a:prstGeom>
        </p:spPr>
        <p:txBody>
          <a:bodyPr anchor="ctr" anchorCtr="0"/>
          <a:lstStyle>
            <a:lvl1pPr>
              <a:defRPr sz="1100">
                <a:solidFill>
                  <a:schemeClr val="bg1"/>
                </a:solidFill>
              </a:defRPr>
            </a:lvl1pPr>
          </a:lstStyle>
          <a:p>
            <a:endParaRPr lang="en-US" dirty="0"/>
          </a:p>
        </p:txBody>
      </p:sp>
    </p:spTree>
    <p:extLst>
      <p:ext uri="{BB962C8B-B14F-4D97-AF65-F5344CB8AC3E}">
        <p14:creationId xmlns:p14="http://schemas.microsoft.com/office/powerpoint/2010/main" val="1404308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4827BAD-121E-4EC4-BF2F-ECE2BE073734}" type="slidenum">
              <a:rPr lang="en-US" smtClean="0"/>
              <a:t>‹#›</a:t>
            </a:fld>
            <a:endParaRPr lang="en-US" dirty="0"/>
          </a:p>
        </p:txBody>
      </p:sp>
      <p:sp>
        <p:nvSpPr>
          <p:cNvPr id="8" name="Footer Placeholder 4"/>
          <p:cNvSpPr>
            <a:spLocks noGrp="1"/>
          </p:cNvSpPr>
          <p:nvPr>
            <p:ph type="ftr" sz="quarter" idx="11"/>
          </p:nvPr>
        </p:nvSpPr>
        <p:spPr>
          <a:xfrm>
            <a:off x="457200" y="6400800"/>
            <a:ext cx="4114800" cy="438912"/>
          </a:xfrm>
          <a:prstGeom prst="rect">
            <a:avLst/>
          </a:prstGeom>
        </p:spPr>
        <p:txBody>
          <a:bodyPr anchor="ctr" anchorCtr="0"/>
          <a:lstStyle>
            <a:lvl1pPr>
              <a:defRPr sz="1100">
                <a:solidFill>
                  <a:schemeClr val="bg1"/>
                </a:solidFill>
              </a:defRPr>
            </a:lvl1pPr>
          </a:lstStyle>
          <a:p>
            <a:endParaRPr lang="en-US" dirty="0"/>
          </a:p>
        </p:txBody>
      </p:sp>
    </p:spTree>
    <p:extLst>
      <p:ext uri="{BB962C8B-B14F-4D97-AF65-F5344CB8AC3E}">
        <p14:creationId xmlns:p14="http://schemas.microsoft.com/office/powerpoint/2010/main" val="1384613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4827BAD-121E-4EC4-BF2F-ECE2BE073734}" type="slidenum">
              <a:rPr lang="en-US" smtClean="0"/>
              <a:t>‹#›</a:t>
            </a:fld>
            <a:endParaRPr lang="en-US" dirty="0"/>
          </a:p>
        </p:txBody>
      </p:sp>
      <p:sp>
        <p:nvSpPr>
          <p:cNvPr id="8" name="Footer Placeholder 4"/>
          <p:cNvSpPr>
            <a:spLocks noGrp="1"/>
          </p:cNvSpPr>
          <p:nvPr>
            <p:ph type="ftr" sz="quarter" idx="11"/>
          </p:nvPr>
        </p:nvSpPr>
        <p:spPr>
          <a:xfrm>
            <a:off x="457200" y="6400800"/>
            <a:ext cx="4114800" cy="438912"/>
          </a:xfrm>
          <a:prstGeom prst="rect">
            <a:avLst/>
          </a:prstGeom>
        </p:spPr>
        <p:txBody>
          <a:bodyPr anchor="ctr" anchorCtr="0"/>
          <a:lstStyle>
            <a:lvl1pPr>
              <a:defRPr sz="1100">
                <a:solidFill>
                  <a:schemeClr val="bg1"/>
                </a:solidFill>
              </a:defRPr>
            </a:lvl1pPr>
          </a:lstStyle>
          <a:p>
            <a:endParaRPr lang="en-US" dirty="0"/>
          </a:p>
        </p:txBody>
      </p:sp>
    </p:spTree>
    <p:extLst>
      <p:ext uri="{BB962C8B-B14F-4D97-AF65-F5344CB8AC3E}">
        <p14:creationId xmlns:p14="http://schemas.microsoft.com/office/powerpoint/2010/main" val="3354530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ounded Rectangle 12"/>
          <p:cNvSpPr/>
          <p:nvPr userDrawn="1"/>
        </p:nvSpPr>
        <p:spPr>
          <a:xfrm>
            <a:off x="0" y="6400800"/>
            <a:ext cx="7543800" cy="457200"/>
          </a:xfrm>
          <a:prstGeom prst="roundRect">
            <a:avLst/>
          </a:prstGeom>
          <a:gradFill>
            <a:gsLst>
              <a:gs pos="0">
                <a:schemeClr val="accent5">
                  <a:tint val="98000"/>
                  <a:shade val="25000"/>
                  <a:satMod val="250000"/>
                  <a:alpha val="75000"/>
                </a:schemeClr>
              </a:gs>
              <a:gs pos="68000">
                <a:schemeClr val="accent5">
                  <a:tint val="86000"/>
                  <a:satMod val="115000"/>
                  <a:alpha val="75000"/>
                </a:schemeClr>
              </a:gs>
              <a:gs pos="100000">
                <a:schemeClr val="accent5">
                  <a:tint val="50000"/>
                  <a:satMod val="150000"/>
                  <a:alpha val="75000"/>
                </a:schemeClr>
              </a:gs>
            </a:gsLs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4" name="Rounded Rectangle 13"/>
          <p:cNvSpPr/>
          <p:nvPr userDrawn="1"/>
        </p:nvSpPr>
        <p:spPr>
          <a:xfrm>
            <a:off x="7543800" y="6400800"/>
            <a:ext cx="1600200" cy="457200"/>
          </a:xfrm>
          <a:prstGeom prst="roundRect">
            <a:avLst/>
          </a:prstGeom>
          <a:gradFill>
            <a:gsLst>
              <a:gs pos="0">
                <a:schemeClr val="accent3">
                  <a:tint val="98000"/>
                  <a:shade val="25000"/>
                  <a:satMod val="250000"/>
                  <a:alpha val="75000"/>
                </a:schemeClr>
              </a:gs>
              <a:gs pos="68000">
                <a:schemeClr val="accent3">
                  <a:tint val="86000"/>
                  <a:satMod val="115000"/>
                  <a:alpha val="75000"/>
                </a:schemeClr>
              </a:gs>
              <a:gs pos="100000">
                <a:schemeClr val="accent3">
                  <a:tint val="50000"/>
                  <a:satMod val="150000"/>
                  <a:alpha val="75000"/>
                </a:schemeClr>
              </a:gs>
            </a:gsLst>
          </a:gra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b="0" i="0" u="none" dirty="0"/>
          </a:p>
        </p:txBody>
      </p:sp>
      <p:sp>
        <p:nvSpPr>
          <p:cNvPr id="2" name="Title Placeholder 1"/>
          <p:cNvSpPr>
            <a:spLocks noGrp="1"/>
          </p:cNvSpPr>
          <p:nvPr>
            <p:ph type="title"/>
          </p:nvPr>
        </p:nvSpPr>
        <p:spPr>
          <a:xfrm>
            <a:off x="457200" y="76200"/>
            <a:ext cx="7543800" cy="914400"/>
          </a:xfrm>
          <a:prstGeom prst="rect">
            <a:avLst/>
          </a:prstGeom>
        </p:spPr>
        <p:txBody>
          <a:bodyPr vert="horz" wrap="none"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41437"/>
            <a:ext cx="8229600" cy="4906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848600" y="6400801"/>
            <a:ext cx="1066800" cy="457200"/>
          </a:xfrm>
          <a:prstGeom prst="rect">
            <a:avLst/>
          </a:prstGeom>
        </p:spPr>
        <p:txBody>
          <a:bodyPr vert="horz" lIns="91440" tIns="45720" rIns="91440" bIns="45720" rtlCol="0" anchor="ctr"/>
          <a:lstStyle>
            <a:lvl1pPr algn="ctr">
              <a:defRPr sz="1100">
                <a:solidFill>
                  <a:schemeClr val="bg1"/>
                </a:solidFill>
                <a:latin typeface="+mn-lt"/>
              </a:defRPr>
            </a:lvl1pPr>
          </a:lstStyle>
          <a:p>
            <a:fld id="{74827BAD-121E-4EC4-BF2F-ECE2BE073734}" type="slidenum">
              <a:rPr lang="en-US" smtClean="0"/>
              <a:pPr/>
              <a:t>‹#›</a:t>
            </a:fld>
            <a:endParaRPr lang="en-US" dirty="0"/>
          </a:p>
        </p:txBody>
      </p:sp>
      <p:pic>
        <p:nvPicPr>
          <p:cNvPr id="8" name="Picture 4" descr="bran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01000" y="9144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userDrawn="1"/>
        </p:nvSpPr>
        <p:spPr>
          <a:xfrm>
            <a:off x="1600200" y="1097280"/>
            <a:ext cx="7543800" cy="137160"/>
          </a:xfrm>
          <a:prstGeom prst="roundRect">
            <a:avLst/>
          </a:prstGeom>
          <a:gradFill>
            <a:gsLst>
              <a:gs pos="0">
                <a:schemeClr val="accent5">
                  <a:tint val="98000"/>
                  <a:shade val="25000"/>
                  <a:satMod val="250000"/>
                  <a:alpha val="75000"/>
                </a:schemeClr>
              </a:gs>
              <a:gs pos="68000">
                <a:schemeClr val="accent5">
                  <a:tint val="86000"/>
                  <a:satMod val="115000"/>
                  <a:alpha val="75000"/>
                </a:schemeClr>
              </a:gs>
              <a:gs pos="100000">
                <a:schemeClr val="accent5">
                  <a:tint val="50000"/>
                  <a:satMod val="150000"/>
                  <a:alpha val="75000"/>
                </a:schemeClr>
              </a:gs>
            </a:gsLs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12" name="Rounded Rectangle 11"/>
          <p:cNvSpPr/>
          <p:nvPr userDrawn="1"/>
        </p:nvSpPr>
        <p:spPr>
          <a:xfrm>
            <a:off x="0" y="1097280"/>
            <a:ext cx="1600200" cy="137160"/>
          </a:xfrm>
          <a:prstGeom prst="roundRect">
            <a:avLst/>
          </a:prstGeom>
          <a:gradFill>
            <a:gsLst>
              <a:gs pos="0">
                <a:schemeClr val="accent3">
                  <a:tint val="98000"/>
                  <a:shade val="25000"/>
                  <a:satMod val="250000"/>
                  <a:alpha val="75000"/>
                </a:schemeClr>
              </a:gs>
              <a:gs pos="68000">
                <a:schemeClr val="accent3">
                  <a:tint val="86000"/>
                  <a:satMod val="115000"/>
                  <a:alpha val="75000"/>
                </a:schemeClr>
              </a:gs>
              <a:gs pos="100000">
                <a:schemeClr val="accent3">
                  <a:tint val="50000"/>
                  <a:satMod val="150000"/>
                  <a:alpha val="75000"/>
                </a:schemeClr>
              </a:gs>
            </a:gsLst>
          </a:gra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457200" y="6400800"/>
            <a:ext cx="4114800" cy="438912"/>
          </a:xfrm>
          <a:prstGeom prst="rect">
            <a:avLst/>
          </a:prstGeom>
        </p:spPr>
        <p:txBody>
          <a:bodyPr anchor="ctr" anchorCtr="0"/>
          <a:lstStyle>
            <a:lvl1pPr>
              <a:defRPr sz="1100">
                <a:solidFill>
                  <a:schemeClr val="bg1"/>
                </a:solidFill>
              </a:defRPr>
            </a:lvl1pPr>
          </a:lstStyle>
          <a:p>
            <a:endParaRPr lang="en-US" dirty="0"/>
          </a:p>
        </p:txBody>
      </p:sp>
    </p:spTree>
    <p:extLst>
      <p:ext uri="{BB962C8B-B14F-4D97-AF65-F5344CB8AC3E}">
        <p14:creationId xmlns:p14="http://schemas.microsoft.com/office/powerpoint/2010/main" val="2023128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spcBef>
          <a:spcPct val="0"/>
        </a:spcBef>
        <a:buNone/>
        <a:defRPr sz="4400" b="0" i="0" u="none" kern="1200">
          <a:solidFill>
            <a:schemeClr val="tx2"/>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Clr>
          <a:schemeClr val="tx2"/>
        </a:buClr>
        <a:buFont typeface="Arial" pitchFamily="34" charset="0"/>
        <a:buChar char="•"/>
        <a:defRPr sz="3200" kern="1200">
          <a:solidFill>
            <a:srgbClr val="4D4D4D"/>
          </a:solidFill>
          <a:latin typeface="+mn-lt"/>
          <a:ea typeface="+mn-ea"/>
          <a:cs typeface="+mn-cs"/>
        </a:defRPr>
      </a:lvl1pPr>
      <a:lvl2pPr marL="742950" indent="-285750" algn="l" defTabSz="914400" rtl="0" eaLnBrk="1" latinLnBrk="0" hangingPunct="1">
        <a:spcBef>
          <a:spcPct val="20000"/>
        </a:spcBef>
        <a:buClr>
          <a:schemeClr val="accent3"/>
        </a:buClr>
        <a:buFont typeface="Arial" pitchFamily="34" charset="0"/>
        <a:buChar char="–"/>
        <a:defRPr sz="2800" kern="1200">
          <a:solidFill>
            <a:srgbClr val="4D4D4D"/>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400" kern="1200">
          <a:solidFill>
            <a:srgbClr val="4D4D4D"/>
          </a:solidFill>
          <a:latin typeface="+mn-lt"/>
          <a:ea typeface="+mn-ea"/>
          <a:cs typeface="+mn-cs"/>
        </a:defRPr>
      </a:lvl3pPr>
      <a:lvl4pPr marL="1600200" indent="-228600" algn="l" defTabSz="914400" rtl="0" eaLnBrk="1" latinLnBrk="0" hangingPunct="1">
        <a:spcBef>
          <a:spcPct val="20000"/>
        </a:spcBef>
        <a:buClr>
          <a:schemeClr val="accent3"/>
        </a:buClr>
        <a:buFont typeface="Arial" pitchFamily="34" charset="0"/>
        <a:buChar char="–"/>
        <a:defRPr sz="2000" kern="1200">
          <a:solidFill>
            <a:srgbClr val="4D4D4D"/>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000" kern="1200">
          <a:solidFill>
            <a:srgbClr val="4D4D4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827BAD-121E-4EC4-BF2F-ECE2BE073734}" type="slidenum">
              <a:rPr lang="en-US" smtClean="0"/>
              <a:t>1</a:t>
            </a:fld>
            <a:endParaRPr lang="en-US" dirty="0"/>
          </a:p>
        </p:txBody>
      </p:sp>
      <p:sp>
        <p:nvSpPr>
          <p:cNvPr id="6" name="Title 1"/>
          <p:cNvSpPr txBox="1">
            <a:spLocks/>
          </p:cNvSpPr>
          <p:nvPr/>
        </p:nvSpPr>
        <p:spPr>
          <a:xfrm>
            <a:off x="152400" y="1314897"/>
            <a:ext cx="8534400" cy="2190303"/>
          </a:xfrm>
          <a:prstGeom prst="rect">
            <a:avLst/>
          </a:prstGeom>
        </p:spPr>
        <p:txBody>
          <a:bodyPr vert="horz" wrap="none" lIns="91440" tIns="45720" rIns="91440" bIns="45720" rtlCol="0" anchor="ctr">
            <a:normAutofit/>
          </a:bodyPr>
          <a:lstStyle>
            <a:lvl1pPr algn="l" defTabSz="914400" rtl="0" eaLnBrk="1" latinLnBrk="0" hangingPunct="1">
              <a:spcBef>
                <a:spcPct val="0"/>
              </a:spcBef>
              <a:buNone/>
              <a:defRPr sz="4400" b="0" kern="1200">
                <a:solidFill>
                  <a:schemeClr val="tx2"/>
                </a:solidFill>
                <a:effectLst>
                  <a:outerShdw blurRad="38100" dist="38100" dir="2700000" algn="tl">
                    <a:srgbClr val="000000">
                      <a:alpha val="43137"/>
                    </a:srgbClr>
                  </a:outerShdw>
                </a:effectLst>
                <a:latin typeface="+mj-lt"/>
                <a:ea typeface="+mj-ea"/>
                <a:cs typeface="+mj-cs"/>
              </a:defRPr>
            </a:lvl1pPr>
          </a:lstStyle>
          <a:p>
            <a:pPr algn="ctr"/>
            <a:r>
              <a:rPr lang="en-US" sz="4800" b="1" dirty="0"/>
              <a:t>Pay.gov Implementation</a:t>
            </a:r>
            <a:endParaRPr lang="en-US" sz="4800" dirty="0"/>
          </a:p>
        </p:txBody>
      </p:sp>
      <p:sp>
        <p:nvSpPr>
          <p:cNvPr id="7" name="Subtitle 2"/>
          <p:cNvSpPr txBox="1">
            <a:spLocks/>
          </p:cNvSpPr>
          <p:nvPr/>
        </p:nvSpPr>
        <p:spPr>
          <a:xfrm>
            <a:off x="457200" y="3905696"/>
            <a:ext cx="8229600" cy="11997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itchFamily="34" charset="0"/>
              <a:buChar char="•"/>
              <a:defRPr sz="3200" kern="1200">
                <a:solidFill>
                  <a:srgbClr val="4D4D4D"/>
                </a:solidFill>
                <a:latin typeface="+mn-lt"/>
                <a:ea typeface="+mn-ea"/>
                <a:cs typeface="+mn-cs"/>
              </a:defRPr>
            </a:lvl1pPr>
            <a:lvl2pPr marL="742950" indent="-285750" algn="l" defTabSz="914400" rtl="0" eaLnBrk="1" latinLnBrk="0" hangingPunct="1">
              <a:spcBef>
                <a:spcPct val="20000"/>
              </a:spcBef>
              <a:buClr>
                <a:schemeClr val="accent3"/>
              </a:buClr>
              <a:buFont typeface="Arial" pitchFamily="34" charset="0"/>
              <a:buChar char="–"/>
              <a:defRPr sz="2800" kern="1200">
                <a:solidFill>
                  <a:srgbClr val="4D4D4D"/>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400" kern="1200">
                <a:solidFill>
                  <a:srgbClr val="4D4D4D"/>
                </a:solidFill>
                <a:latin typeface="+mn-lt"/>
                <a:ea typeface="+mn-ea"/>
                <a:cs typeface="+mn-cs"/>
              </a:defRPr>
            </a:lvl3pPr>
            <a:lvl4pPr marL="1600200" indent="-228600" algn="l" defTabSz="914400" rtl="0" eaLnBrk="1" latinLnBrk="0" hangingPunct="1">
              <a:spcBef>
                <a:spcPct val="20000"/>
              </a:spcBef>
              <a:buClr>
                <a:schemeClr val="accent3"/>
              </a:buClr>
              <a:buFont typeface="Arial" pitchFamily="34" charset="0"/>
              <a:buChar char="–"/>
              <a:defRPr sz="2000" kern="1200">
                <a:solidFill>
                  <a:srgbClr val="4D4D4D"/>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000" kern="1200">
                <a:solidFill>
                  <a:srgbClr val="4D4D4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700" dirty="0"/>
              <a:t>AR Team</a:t>
            </a:r>
          </a:p>
          <a:p>
            <a:pPr marL="0" indent="0" algn="r">
              <a:buNone/>
            </a:pPr>
            <a:r>
              <a:rPr lang="en-US" sz="1200" dirty="0"/>
              <a:t>June 12, 2018</a:t>
            </a:r>
          </a:p>
        </p:txBody>
      </p:sp>
      <p:pic>
        <p:nvPicPr>
          <p:cNvPr id="3" name="Picture 2">
            <a:extLst>
              <a:ext uri="{FF2B5EF4-FFF2-40B4-BE49-F238E27FC236}">
                <a16:creationId xmlns:a16="http://schemas.microsoft.com/office/drawing/2014/main" id="{DAB9281E-68D0-412A-A900-E94EDD3AB6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13" y="6400800"/>
            <a:ext cx="1378974" cy="468092"/>
          </a:xfrm>
          <a:prstGeom prst="rect">
            <a:avLst/>
          </a:prstGeom>
        </p:spPr>
      </p:pic>
    </p:spTree>
    <p:extLst>
      <p:ext uri="{BB962C8B-B14F-4D97-AF65-F5344CB8AC3E}">
        <p14:creationId xmlns:p14="http://schemas.microsoft.com/office/powerpoint/2010/main" val="2379915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Pay.gov Website Navigation</a:t>
            </a:r>
          </a:p>
        </p:txBody>
      </p:sp>
      <p:sp>
        <p:nvSpPr>
          <p:cNvPr id="4" name="Slide Number Placeholder 3"/>
          <p:cNvSpPr>
            <a:spLocks noGrp="1"/>
          </p:cNvSpPr>
          <p:nvPr>
            <p:ph type="sldNum" sz="quarter" idx="12"/>
          </p:nvPr>
        </p:nvSpPr>
        <p:spPr/>
        <p:txBody>
          <a:bodyPr/>
          <a:lstStyle/>
          <a:p>
            <a:fld id="{74827BAD-121E-4EC4-BF2F-ECE2BE073734}" type="slidenum">
              <a:rPr lang="en-US" smtClean="0"/>
              <a:t>10</a:t>
            </a:fld>
            <a:endParaRPr lang="en-US" dirty="0"/>
          </a:p>
        </p:txBody>
      </p:sp>
      <p:pic>
        <p:nvPicPr>
          <p:cNvPr id="3" name="Picture 2"/>
          <p:cNvPicPr>
            <a:picLocks noChangeAspect="1"/>
          </p:cNvPicPr>
          <p:nvPr/>
        </p:nvPicPr>
        <p:blipFill rotWithShape="1">
          <a:blip r:embed="rId2"/>
          <a:srcRect l="73056" t="26296" r="14028" b="21852"/>
          <a:stretch/>
        </p:blipFill>
        <p:spPr>
          <a:xfrm>
            <a:off x="914400" y="1410930"/>
            <a:ext cx="6629400" cy="4989871"/>
          </a:xfrm>
          <a:prstGeom prst="rect">
            <a:avLst/>
          </a:prstGeom>
        </p:spPr>
      </p:pic>
      <p:pic>
        <p:nvPicPr>
          <p:cNvPr id="5" name="Picture 4">
            <a:extLst>
              <a:ext uri="{FF2B5EF4-FFF2-40B4-BE49-F238E27FC236}">
                <a16:creationId xmlns:a16="http://schemas.microsoft.com/office/drawing/2014/main" id="{B7527B3C-4DEA-44A1-AC37-6609CE3460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13" y="6400800"/>
            <a:ext cx="1378974" cy="468092"/>
          </a:xfrm>
          <a:prstGeom prst="rect">
            <a:avLst/>
          </a:prstGeom>
        </p:spPr>
      </p:pic>
    </p:spTree>
    <p:extLst>
      <p:ext uri="{BB962C8B-B14F-4D97-AF65-F5344CB8AC3E}">
        <p14:creationId xmlns:p14="http://schemas.microsoft.com/office/powerpoint/2010/main" val="3962803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Pay.gov Website Navigation</a:t>
            </a:r>
          </a:p>
        </p:txBody>
      </p:sp>
      <p:sp>
        <p:nvSpPr>
          <p:cNvPr id="4" name="Slide Number Placeholder 3"/>
          <p:cNvSpPr>
            <a:spLocks noGrp="1"/>
          </p:cNvSpPr>
          <p:nvPr>
            <p:ph type="sldNum" sz="quarter" idx="12"/>
          </p:nvPr>
        </p:nvSpPr>
        <p:spPr/>
        <p:txBody>
          <a:bodyPr/>
          <a:lstStyle/>
          <a:p>
            <a:fld id="{74827BAD-121E-4EC4-BF2F-ECE2BE073734}" type="slidenum">
              <a:rPr lang="en-US" smtClean="0"/>
              <a:t>11</a:t>
            </a:fld>
            <a:endParaRPr lang="en-US" dirty="0"/>
          </a:p>
        </p:txBody>
      </p:sp>
      <p:pic>
        <p:nvPicPr>
          <p:cNvPr id="3" name="Picture 2"/>
          <p:cNvPicPr>
            <a:picLocks noChangeAspect="1"/>
          </p:cNvPicPr>
          <p:nvPr/>
        </p:nvPicPr>
        <p:blipFill rotWithShape="1">
          <a:blip r:embed="rId2"/>
          <a:srcRect l="73333" t="21111" r="11250" b="26296"/>
          <a:stretch/>
        </p:blipFill>
        <p:spPr>
          <a:xfrm>
            <a:off x="595648" y="1371600"/>
            <a:ext cx="7266904" cy="4648200"/>
          </a:xfrm>
          <a:prstGeom prst="rect">
            <a:avLst/>
          </a:prstGeom>
        </p:spPr>
      </p:pic>
      <p:pic>
        <p:nvPicPr>
          <p:cNvPr id="5" name="Picture 4">
            <a:extLst>
              <a:ext uri="{FF2B5EF4-FFF2-40B4-BE49-F238E27FC236}">
                <a16:creationId xmlns:a16="http://schemas.microsoft.com/office/drawing/2014/main" id="{6D2B9030-684F-4D1B-A1FD-7E0110B594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13" y="6400800"/>
            <a:ext cx="1378974" cy="468092"/>
          </a:xfrm>
          <a:prstGeom prst="rect">
            <a:avLst/>
          </a:prstGeom>
        </p:spPr>
      </p:pic>
    </p:spTree>
    <p:extLst>
      <p:ext uri="{BB962C8B-B14F-4D97-AF65-F5344CB8AC3E}">
        <p14:creationId xmlns:p14="http://schemas.microsoft.com/office/powerpoint/2010/main" val="1706669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Pay.gov Website Navigation</a:t>
            </a:r>
          </a:p>
        </p:txBody>
      </p:sp>
      <p:sp>
        <p:nvSpPr>
          <p:cNvPr id="4" name="Slide Number Placeholder 3"/>
          <p:cNvSpPr>
            <a:spLocks noGrp="1"/>
          </p:cNvSpPr>
          <p:nvPr>
            <p:ph type="sldNum" sz="quarter" idx="12"/>
          </p:nvPr>
        </p:nvSpPr>
        <p:spPr/>
        <p:txBody>
          <a:bodyPr/>
          <a:lstStyle/>
          <a:p>
            <a:fld id="{74827BAD-121E-4EC4-BF2F-ECE2BE073734}" type="slidenum">
              <a:rPr lang="en-US" smtClean="0"/>
              <a:t>12</a:t>
            </a:fld>
            <a:endParaRPr lang="en-US" dirty="0"/>
          </a:p>
        </p:txBody>
      </p:sp>
      <p:pic>
        <p:nvPicPr>
          <p:cNvPr id="3" name="Picture 2"/>
          <p:cNvPicPr>
            <a:picLocks noChangeAspect="1"/>
          </p:cNvPicPr>
          <p:nvPr/>
        </p:nvPicPr>
        <p:blipFill rotWithShape="1">
          <a:blip r:embed="rId2"/>
          <a:srcRect l="73194" t="19629" r="11389" b="10742"/>
          <a:stretch/>
        </p:blipFill>
        <p:spPr>
          <a:xfrm>
            <a:off x="1679643" y="1536701"/>
            <a:ext cx="5098914" cy="4317999"/>
          </a:xfrm>
          <a:prstGeom prst="rect">
            <a:avLst/>
          </a:prstGeom>
        </p:spPr>
      </p:pic>
      <p:pic>
        <p:nvPicPr>
          <p:cNvPr id="5" name="Picture 4">
            <a:extLst>
              <a:ext uri="{FF2B5EF4-FFF2-40B4-BE49-F238E27FC236}">
                <a16:creationId xmlns:a16="http://schemas.microsoft.com/office/drawing/2014/main" id="{9EE99132-C2EB-4D3C-9531-189E814351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13" y="6400800"/>
            <a:ext cx="1378974" cy="468092"/>
          </a:xfrm>
          <a:prstGeom prst="rect">
            <a:avLst/>
          </a:prstGeom>
        </p:spPr>
      </p:pic>
    </p:spTree>
    <p:extLst>
      <p:ext uri="{BB962C8B-B14F-4D97-AF65-F5344CB8AC3E}">
        <p14:creationId xmlns:p14="http://schemas.microsoft.com/office/powerpoint/2010/main" val="3618632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239000" cy="914400"/>
          </a:xfrm>
        </p:spPr>
        <p:txBody>
          <a:bodyPr>
            <a:normAutofit/>
          </a:bodyPr>
          <a:lstStyle/>
          <a:p>
            <a:r>
              <a:rPr lang="en-US" sz="2800" dirty="0">
                <a:ea typeface="ＭＳ Ｐゴシック" pitchFamily="1" charset="-128"/>
                <a:cs typeface="ＭＳ Ｐゴシック"/>
              </a:rPr>
              <a:t>Pay.gov Website Navigation</a:t>
            </a:r>
            <a:endParaRPr lang="en-US" sz="2800" b="1" dirty="0">
              <a:effectLst/>
            </a:endParaRPr>
          </a:p>
        </p:txBody>
      </p:sp>
      <p:sp>
        <p:nvSpPr>
          <p:cNvPr id="5" name="Content Placeholder 4"/>
          <p:cNvSpPr>
            <a:spLocks noGrp="1"/>
          </p:cNvSpPr>
          <p:nvPr>
            <p:ph idx="1"/>
          </p:nvPr>
        </p:nvSpPr>
        <p:spPr>
          <a:xfrm>
            <a:off x="228600" y="3200400"/>
            <a:ext cx="8229600" cy="715963"/>
          </a:xfrm>
        </p:spPr>
        <p:txBody>
          <a:bodyPr>
            <a:normAutofit/>
          </a:bodyPr>
          <a:lstStyle/>
          <a:p>
            <a:pPr marL="0" indent="0" algn="ctr">
              <a:buNone/>
            </a:pPr>
            <a:r>
              <a:rPr lang="en-US" sz="4000" dirty="0"/>
              <a:t>Live navigation of the web site</a:t>
            </a:r>
          </a:p>
        </p:txBody>
      </p:sp>
      <p:sp>
        <p:nvSpPr>
          <p:cNvPr id="4" name="Slide Number Placeholder 3"/>
          <p:cNvSpPr>
            <a:spLocks noGrp="1"/>
          </p:cNvSpPr>
          <p:nvPr>
            <p:ph type="sldNum" sz="quarter" idx="12"/>
          </p:nvPr>
        </p:nvSpPr>
        <p:spPr/>
        <p:txBody>
          <a:bodyPr/>
          <a:lstStyle/>
          <a:p>
            <a:fld id="{9DA67661-5FF5-4B06-8CE9-B65A1A570D3E}" type="slidenum">
              <a:rPr lang="en-US" smtClean="0"/>
              <a:t>13</a:t>
            </a:fld>
            <a:endParaRPr lang="en-US" dirty="0"/>
          </a:p>
        </p:txBody>
      </p:sp>
      <p:pic>
        <p:nvPicPr>
          <p:cNvPr id="6" name="Picture 5">
            <a:extLst>
              <a:ext uri="{FF2B5EF4-FFF2-40B4-BE49-F238E27FC236}">
                <a16:creationId xmlns:a16="http://schemas.microsoft.com/office/drawing/2014/main" id="{523BA439-B1C4-48CA-88B5-EC5992384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13" y="6400800"/>
            <a:ext cx="1378974" cy="468092"/>
          </a:xfrm>
          <a:prstGeom prst="rect">
            <a:avLst/>
          </a:prstGeom>
        </p:spPr>
      </p:pic>
    </p:spTree>
    <p:extLst>
      <p:ext uri="{BB962C8B-B14F-4D97-AF65-F5344CB8AC3E}">
        <p14:creationId xmlns:p14="http://schemas.microsoft.com/office/powerpoint/2010/main" val="2141275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6172200" cy="631825"/>
          </a:xfrm>
        </p:spPr>
        <p:txBody>
          <a:bodyPr>
            <a:normAutofit/>
          </a:bodyPr>
          <a:lstStyle/>
          <a:p>
            <a:r>
              <a:rPr lang="en-US" sz="2800" dirty="0"/>
              <a:t>Questions, comments or suggestions</a:t>
            </a:r>
          </a:p>
        </p:txBody>
      </p:sp>
      <p:pic>
        <p:nvPicPr>
          <p:cNvPr id="4" name="Picture 3" descr="Postcards from Hell's Kitchen: Comment on Comment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1905000"/>
            <a:ext cx="3419400" cy="3764760"/>
          </a:xfrm>
          <a:prstGeom prst="rect">
            <a:avLst/>
          </a:prstGeom>
        </p:spPr>
      </p:pic>
      <p:pic>
        <p:nvPicPr>
          <p:cNvPr id="5" name="Picture 4">
            <a:extLst>
              <a:ext uri="{FF2B5EF4-FFF2-40B4-BE49-F238E27FC236}">
                <a16:creationId xmlns:a16="http://schemas.microsoft.com/office/drawing/2014/main" id="{0E1962A1-A6FD-424A-8912-230817E365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13" y="6400800"/>
            <a:ext cx="1378974" cy="468092"/>
          </a:xfrm>
          <a:prstGeom prst="rect">
            <a:avLst/>
          </a:prstGeom>
        </p:spPr>
      </p:pic>
    </p:spTree>
    <p:extLst>
      <p:ext uri="{BB962C8B-B14F-4D97-AF65-F5344CB8AC3E}">
        <p14:creationId xmlns:p14="http://schemas.microsoft.com/office/powerpoint/2010/main" val="1977917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us</a:t>
            </a:r>
          </a:p>
        </p:txBody>
      </p:sp>
      <p:sp>
        <p:nvSpPr>
          <p:cNvPr id="3" name="Content Placeholder 2"/>
          <p:cNvSpPr>
            <a:spLocks noGrp="1"/>
          </p:cNvSpPr>
          <p:nvPr>
            <p:ph idx="1"/>
          </p:nvPr>
        </p:nvSpPr>
        <p:spPr/>
        <p:txBody>
          <a:bodyPr/>
          <a:lstStyle/>
          <a:p>
            <a:r>
              <a:rPr lang="en-US" dirty="0"/>
              <a:t>All emails will be answered within 48 business hours:</a:t>
            </a:r>
          </a:p>
          <a:p>
            <a:pPr lvl="1"/>
            <a:r>
              <a:rPr lang="en-US" dirty="0"/>
              <a:t>ETA-Arteam@dol.gov</a:t>
            </a:r>
          </a:p>
        </p:txBody>
      </p:sp>
      <p:sp>
        <p:nvSpPr>
          <p:cNvPr id="4" name="Slide Number Placeholder 3"/>
          <p:cNvSpPr>
            <a:spLocks noGrp="1"/>
          </p:cNvSpPr>
          <p:nvPr>
            <p:ph type="sldNum" sz="quarter" idx="12"/>
          </p:nvPr>
        </p:nvSpPr>
        <p:spPr/>
        <p:txBody>
          <a:bodyPr/>
          <a:lstStyle/>
          <a:p>
            <a:fld id="{74827BAD-121E-4EC4-BF2F-ECE2BE073734}" type="slidenum">
              <a:rPr lang="en-US" smtClean="0"/>
              <a:t>15</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6" name="Picture 5">
            <a:extLst>
              <a:ext uri="{FF2B5EF4-FFF2-40B4-BE49-F238E27FC236}">
                <a16:creationId xmlns:a16="http://schemas.microsoft.com/office/drawing/2014/main" id="{4FFEC72D-DF7C-4D58-91C2-8993B33A51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13" y="6400800"/>
            <a:ext cx="1378974" cy="468092"/>
          </a:xfrm>
          <a:prstGeom prst="rect">
            <a:avLst/>
          </a:prstGeom>
        </p:spPr>
      </p:pic>
    </p:spTree>
    <p:extLst>
      <p:ext uri="{BB962C8B-B14F-4D97-AF65-F5344CB8AC3E}">
        <p14:creationId xmlns:p14="http://schemas.microsoft.com/office/powerpoint/2010/main" val="290297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609600" y="1524000"/>
            <a:ext cx="7772400" cy="46482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lvl="0" indent="-342900" algn="l">
              <a:buFont typeface="Arial" panose="020B0604020202020204" pitchFamily="34" charset="0"/>
              <a:buChar char="•"/>
            </a:pPr>
            <a:r>
              <a:rPr lang="en-US" sz="2400" dirty="0"/>
              <a:t>Introduction</a:t>
            </a:r>
          </a:p>
          <a:p>
            <a:pPr marL="342900" lvl="0" indent="-342900" algn="l">
              <a:buFont typeface="Arial" panose="020B0604020202020204" pitchFamily="34" charset="0"/>
              <a:buChar char="•"/>
            </a:pPr>
            <a:r>
              <a:rPr lang="en-US" sz="2400" dirty="0"/>
              <a:t>Why Pay.gov?</a:t>
            </a:r>
          </a:p>
          <a:p>
            <a:pPr marL="342900" lvl="0" indent="-342900" algn="l">
              <a:buFont typeface="Arial" panose="020B0604020202020204" pitchFamily="34" charset="0"/>
              <a:buChar char="•"/>
            </a:pPr>
            <a:r>
              <a:rPr lang="en-US" sz="2400" dirty="0"/>
              <a:t>What types of payments can be made?</a:t>
            </a:r>
          </a:p>
          <a:p>
            <a:pPr marL="342900" lvl="0" indent="-342900" algn="l">
              <a:buFont typeface="Arial" panose="020B0604020202020204" pitchFamily="34" charset="0"/>
              <a:buChar char="•"/>
            </a:pPr>
            <a:r>
              <a:rPr lang="en-US" sz="2400" dirty="0"/>
              <a:t>Use of PMS as a payment tool</a:t>
            </a:r>
          </a:p>
          <a:p>
            <a:pPr marL="342900" lvl="0" indent="-342900" algn="l">
              <a:buFont typeface="Arial" panose="020B0604020202020204" pitchFamily="34" charset="0"/>
              <a:buChar char="•"/>
            </a:pPr>
            <a:r>
              <a:rPr lang="en-US" sz="2400" dirty="0"/>
              <a:t>How to navigate through Pay.gov</a:t>
            </a:r>
          </a:p>
          <a:p>
            <a:pPr marL="342900" lvl="0" indent="-342900" algn="l">
              <a:buFont typeface="Arial" panose="020B0604020202020204" pitchFamily="34" charset="0"/>
              <a:buChar char="•"/>
            </a:pPr>
            <a:r>
              <a:rPr lang="en-US" sz="2400" dirty="0"/>
              <a:t>Questions, comments or suggestions</a:t>
            </a:r>
            <a:endParaRPr lang="en-US" sz="2000" dirty="0"/>
          </a:p>
          <a:p>
            <a:pPr marL="342900" indent="-342900" algn="l">
              <a:buFont typeface="Arial" panose="020B0604020202020204" pitchFamily="34" charset="0"/>
              <a:buChar char="•"/>
            </a:pPr>
            <a:endParaRPr lang="en-US" sz="2000" dirty="0"/>
          </a:p>
        </p:txBody>
      </p:sp>
      <p:sp>
        <p:nvSpPr>
          <p:cNvPr id="5" name="TextBox 4"/>
          <p:cNvSpPr txBox="1"/>
          <p:nvPr/>
        </p:nvSpPr>
        <p:spPr>
          <a:xfrm>
            <a:off x="533400" y="381000"/>
            <a:ext cx="1446037" cy="584775"/>
          </a:xfrm>
          <a:prstGeom prst="rect">
            <a:avLst/>
          </a:prstGeom>
          <a:noFill/>
        </p:spPr>
        <p:txBody>
          <a:bodyPr wrap="none" rtlCol="0">
            <a:spAutoFit/>
          </a:bodyPr>
          <a:lstStyle/>
          <a:p>
            <a:r>
              <a:rPr lang="en-US" sz="3200" dirty="0">
                <a:solidFill>
                  <a:schemeClr val="tx2"/>
                </a:solidFill>
                <a:effectLst>
                  <a:outerShdw blurRad="63500" dist="38100" dir="5400000" algn="t" rotWithShape="0">
                    <a:prstClr val="black">
                      <a:alpha val="25000"/>
                    </a:prstClr>
                  </a:outerShdw>
                </a:effectLst>
                <a:ea typeface="+mj-ea"/>
                <a:cs typeface="+mj-cs"/>
              </a:rPr>
              <a:t>Agenda</a:t>
            </a:r>
          </a:p>
        </p:txBody>
      </p:sp>
      <p:sp>
        <p:nvSpPr>
          <p:cNvPr id="8" name="Slide Number Placeholder 7"/>
          <p:cNvSpPr>
            <a:spLocks noGrp="1"/>
          </p:cNvSpPr>
          <p:nvPr>
            <p:ph type="sldNum" sz="quarter" idx="11"/>
          </p:nvPr>
        </p:nvSpPr>
        <p:spPr>
          <a:xfrm>
            <a:off x="8350155" y="6419088"/>
            <a:ext cx="533400" cy="438912"/>
          </a:xfrm>
        </p:spPr>
        <p:txBody>
          <a:bodyPr/>
          <a:lstStyle/>
          <a:p>
            <a:fld id="{86F6A558-B2C6-42FB-A244-360830726E48}" type="slidenum">
              <a:rPr lang="en-US" smtClean="0"/>
              <a:t>2</a:t>
            </a:fld>
            <a:endParaRPr lang="en-US" dirty="0"/>
          </a:p>
        </p:txBody>
      </p:sp>
      <p:pic>
        <p:nvPicPr>
          <p:cNvPr id="6" name="Picture 5">
            <a:extLst>
              <a:ext uri="{FF2B5EF4-FFF2-40B4-BE49-F238E27FC236}">
                <a16:creationId xmlns:a16="http://schemas.microsoft.com/office/drawing/2014/main" id="{6148E69B-A5C1-49F2-8175-28ECD14463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13" y="6400800"/>
            <a:ext cx="1378974" cy="468092"/>
          </a:xfrm>
          <a:prstGeom prst="rect">
            <a:avLst/>
          </a:prstGeom>
        </p:spPr>
      </p:pic>
    </p:spTree>
    <p:extLst>
      <p:ext uri="{BB962C8B-B14F-4D97-AF65-F5344CB8AC3E}">
        <p14:creationId xmlns:p14="http://schemas.microsoft.com/office/powerpoint/2010/main" val="1716579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ea typeface="ＭＳ Ｐゴシック" pitchFamily="1" charset="-128"/>
                <a:cs typeface="ＭＳ Ｐゴシック"/>
              </a:rPr>
              <a:t>Why Pay.gov?</a:t>
            </a:r>
            <a:endParaRPr lang="en-US" sz="2800" b="1" dirty="0">
              <a:effectLst/>
            </a:endParaRPr>
          </a:p>
        </p:txBody>
      </p:sp>
      <p:sp>
        <p:nvSpPr>
          <p:cNvPr id="5" name="Content Placeholder 4"/>
          <p:cNvSpPr>
            <a:spLocks noGrp="1"/>
          </p:cNvSpPr>
          <p:nvPr>
            <p:ph idx="1"/>
          </p:nvPr>
        </p:nvSpPr>
        <p:spPr/>
        <p:txBody>
          <a:bodyPr>
            <a:normAutofit fontScale="92500" lnSpcReduction="20000"/>
          </a:bodyPr>
          <a:lstStyle/>
          <a:p>
            <a:r>
              <a:rPr lang="en-US" sz="2400" dirty="0"/>
              <a:t>Internal control</a:t>
            </a:r>
          </a:p>
          <a:p>
            <a:r>
              <a:rPr lang="en-US" sz="2400" dirty="0"/>
              <a:t>Safe and secure payments</a:t>
            </a:r>
          </a:p>
          <a:p>
            <a:pPr lvl="1"/>
            <a:r>
              <a:rPr lang="en-US" sz="2400" dirty="0"/>
              <a:t>Pay.gov is the convenient and fast way to make secure electronic payments to Federal government agencies.  Many common forms of payment are accepted, including credit cards, debit cards, and direct debit.</a:t>
            </a:r>
          </a:p>
          <a:p>
            <a:r>
              <a:rPr lang="en-US" sz="2400" dirty="0"/>
              <a:t>Efficiency</a:t>
            </a:r>
          </a:p>
          <a:p>
            <a:pPr lvl="1"/>
            <a:r>
              <a:rPr lang="en-US" sz="2400" dirty="0"/>
              <a:t>Payments are generally settled and received by an agency on the next business day after submission. </a:t>
            </a:r>
          </a:p>
          <a:p>
            <a:r>
              <a:rPr lang="en-US" sz="2400" dirty="0"/>
              <a:t>Ease of use</a:t>
            </a:r>
          </a:p>
          <a:p>
            <a:pPr lvl="1"/>
            <a:r>
              <a:rPr lang="en-US" sz="2400" dirty="0"/>
              <a:t>You do not need to have a Pay.gov account to make most payments, but with an account you have access to more tools to manage and track your payments. If you have recurring payments to be made, you are encouraged to create a Pay.gov account.</a:t>
            </a:r>
          </a:p>
          <a:p>
            <a:pPr lvl="1"/>
            <a:endParaRPr lang="en-US" sz="2000" dirty="0"/>
          </a:p>
          <a:p>
            <a:pPr lvl="1"/>
            <a:endParaRPr lang="en-US" sz="2000" dirty="0">
              <a:solidFill>
                <a:schemeClr val="tx1">
                  <a:lumMod val="65000"/>
                  <a:lumOff val="35000"/>
                </a:schemeClr>
              </a:solidFill>
            </a:endParaRPr>
          </a:p>
          <a:p>
            <a:pPr lvl="1"/>
            <a:endParaRPr lang="en-US" sz="1600" dirty="0">
              <a:solidFill>
                <a:schemeClr val="tx1">
                  <a:lumMod val="65000"/>
                  <a:lumOff val="35000"/>
                </a:schemeClr>
              </a:solidFill>
            </a:endParaRPr>
          </a:p>
          <a:p>
            <a:pPr lvl="1"/>
            <a:endParaRPr lang="en-US" sz="1600" dirty="0">
              <a:solidFill>
                <a:schemeClr val="tx1">
                  <a:lumMod val="65000"/>
                  <a:lumOff val="35000"/>
                </a:schemeClr>
              </a:solidFill>
            </a:endParaRPr>
          </a:p>
          <a:p>
            <a:pPr marL="0" indent="0">
              <a:buNone/>
            </a:pPr>
            <a:endParaRPr lang="en-US" sz="1800" dirty="0"/>
          </a:p>
          <a:p>
            <a:pPr lvl="1"/>
            <a:endParaRPr lang="en-US" sz="2000" dirty="0">
              <a:solidFill>
                <a:schemeClr val="tx1">
                  <a:lumMod val="65000"/>
                  <a:lumOff val="35000"/>
                </a:schemeClr>
              </a:solidFill>
            </a:endParaRPr>
          </a:p>
          <a:p>
            <a:pPr lvl="1"/>
            <a:endParaRPr lang="en-US" sz="2000" dirty="0">
              <a:solidFill>
                <a:schemeClr val="tx1">
                  <a:lumMod val="65000"/>
                  <a:lumOff val="35000"/>
                </a:schemeClr>
              </a:solidFill>
            </a:endParaRPr>
          </a:p>
          <a:p>
            <a:pPr lvl="1"/>
            <a:endParaRPr lang="en-US" sz="1600" dirty="0">
              <a:solidFill>
                <a:schemeClr val="tx1">
                  <a:lumMod val="65000"/>
                  <a:lumOff val="35000"/>
                </a:schemeClr>
              </a:solidFill>
            </a:endParaRPr>
          </a:p>
          <a:p>
            <a:pPr lvl="1"/>
            <a:endParaRPr lang="en-US" sz="1600" dirty="0">
              <a:solidFill>
                <a:schemeClr val="tx1">
                  <a:lumMod val="65000"/>
                  <a:lumOff val="35000"/>
                </a:schemeClr>
              </a:solidFill>
            </a:endParaRPr>
          </a:p>
          <a:p>
            <a:pPr marL="0" indent="0">
              <a:buNone/>
            </a:pPr>
            <a:endParaRPr lang="en-US" sz="1800" dirty="0"/>
          </a:p>
        </p:txBody>
      </p:sp>
      <p:sp>
        <p:nvSpPr>
          <p:cNvPr id="4" name="Slide Number Placeholder 3"/>
          <p:cNvSpPr>
            <a:spLocks noGrp="1"/>
          </p:cNvSpPr>
          <p:nvPr>
            <p:ph type="sldNum" sz="quarter" idx="12"/>
          </p:nvPr>
        </p:nvSpPr>
        <p:spPr/>
        <p:txBody>
          <a:bodyPr/>
          <a:lstStyle/>
          <a:p>
            <a:fld id="{9DA67661-5FF5-4B06-8CE9-B65A1A570D3E}" type="slidenum">
              <a:rPr lang="en-US" smtClean="0"/>
              <a:t>3</a:t>
            </a:fld>
            <a:endParaRPr lang="en-US" dirty="0"/>
          </a:p>
        </p:txBody>
      </p:sp>
      <p:pic>
        <p:nvPicPr>
          <p:cNvPr id="6" name="Picture 5">
            <a:extLst>
              <a:ext uri="{FF2B5EF4-FFF2-40B4-BE49-F238E27FC236}">
                <a16:creationId xmlns:a16="http://schemas.microsoft.com/office/drawing/2014/main" id="{1E7036CD-812A-41DF-9D87-5EFDD12F7C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13" y="6400800"/>
            <a:ext cx="1378974" cy="468092"/>
          </a:xfrm>
          <a:prstGeom prst="rect">
            <a:avLst/>
          </a:prstGeom>
        </p:spPr>
      </p:pic>
    </p:spTree>
    <p:extLst>
      <p:ext uri="{BB962C8B-B14F-4D97-AF65-F5344CB8AC3E}">
        <p14:creationId xmlns:p14="http://schemas.microsoft.com/office/powerpoint/2010/main" val="1397690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239000" cy="914400"/>
          </a:xfrm>
        </p:spPr>
        <p:txBody>
          <a:bodyPr>
            <a:normAutofit/>
          </a:bodyPr>
          <a:lstStyle/>
          <a:p>
            <a:r>
              <a:rPr lang="en-US" sz="2800" dirty="0">
                <a:ea typeface="ＭＳ Ｐゴシック" pitchFamily="1" charset="-128"/>
                <a:cs typeface="ＭＳ Ｐゴシック"/>
              </a:rPr>
              <a:t>What types of payments are accepted?</a:t>
            </a:r>
            <a:endParaRPr lang="en-US" sz="2800" b="1" dirty="0">
              <a:effectLst/>
            </a:endParaRPr>
          </a:p>
        </p:txBody>
      </p:sp>
      <p:sp>
        <p:nvSpPr>
          <p:cNvPr id="5" name="Content Placeholder 4"/>
          <p:cNvSpPr>
            <a:spLocks noGrp="1"/>
          </p:cNvSpPr>
          <p:nvPr>
            <p:ph idx="1"/>
          </p:nvPr>
        </p:nvSpPr>
        <p:spPr/>
        <p:txBody>
          <a:bodyPr>
            <a:normAutofit/>
          </a:bodyPr>
          <a:lstStyle/>
          <a:p>
            <a:r>
              <a:rPr lang="en-US" sz="2000" dirty="0"/>
              <a:t>Rent and Royalty payments</a:t>
            </a:r>
          </a:p>
          <a:p>
            <a:r>
              <a:rPr lang="en-US" sz="2000" dirty="0"/>
              <a:t>Court ordered restitution payments</a:t>
            </a:r>
          </a:p>
          <a:p>
            <a:r>
              <a:rPr lang="en-US" sz="2000" dirty="0"/>
              <a:t>Freedom of Information (FOIA) fees</a:t>
            </a:r>
          </a:p>
          <a:p>
            <a:r>
              <a:rPr lang="en-US" sz="2000" dirty="0"/>
              <a:t>Accounts Payable refunds</a:t>
            </a:r>
          </a:p>
          <a:p>
            <a:r>
              <a:rPr lang="en-US" sz="2000" dirty="0"/>
              <a:t>Cancelled/expired Grants (older than five years)</a:t>
            </a:r>
          </a:p>
          <a:p>
            <a:r>
              <a:rPr lang="en-US" sz="2000" dirty="0"/>
              <a:t>Disallowed cost determinations</a:t>
            </a:r>
          </a:p>
          <a:p>
            <a:pPr lvl="1"/>
            <a:r>
              <a:rPr lang="en-US" sz="1600" dirty="0"/>
              <a:t>Single Audit Determinations and settlements after appeals process</a:t>
            </a:r>
          </a:p>
          <a:p>
            <a:pPr lvl="1"/>
            <a:r>
              <a:rPr lang="en-US" sz="1600" dirty="0"/>
              <a:t>Close-out Refunds from Grants and Contracts</a:t>
            </a:r>
          </a:p>
          <a:p>
            <a:pPr lvl="1"/>
            <a:r>
              <a:rPr lang="en-US" sz="1600" dirty="0"/>
              <a:t>Refunds from Grants and Contracts</a:t>
            </a:r>
          </a:p>
          <a:p>
            <a:pPr lvl="1"/>
            <a:r>
              <a:rPr lang="en-US" sz="1600" dirty="0"/>
              <a:t>Overpayments from Grants and Contracts</a:t>
            </a:r>
          </a:p>
          <a:p>
            <a:pPr marL="0" indent="0">
              <a:buNone/>
            </a:pPr>
            <a:endParaRPr lang="en-US" sz="2000" dirty="0"/>
          </a:p>
        </p:txBody>
      </p:sp>
      <p:sp>
        <p:nvSpPr>
          <p:cNvPr id="4" name="Slide Number Placeholder 3"/>
          <p:cNvSpPr>
            <a:spLocks noGrp="1"/>
          </p:cNvSpPr>
          <p:nvPr>
            <p:ph type="sldNum" sz="quarter" idx="12"/>
          </p:nvPr>
        </p:nvSpPr>
        <p:spPr/>
        <p:txBody>
          <a:bodyPr/>
          <a:lstStyle/>
          <a:p>
            <a:fld id="{9DA67661-5FF5-4B06-8CE9-B65A1A570D3E}" type="slidenum">
              <a:rPr lang="en-US" smtClean="0"/>
              <a:t>4</a:t>
            </a:fld>
            <a:endParaRPr lang="en-US" dirty="0"/>
          </a:p>
        </p:txBody>
      </p:sp>
      <p:pic>
        <p:nvPicPr>
          <p:cNvPr id="6" name="Picture 5">
            <a:extLst>
              <a:ext uri="{FF2B5EF4-FFF2-40B4-BE49-F238E27FC236}">
                <a16:creationId xmlns:a16="http://schemas.microsoft.com/office/drawing/2014/main" id="{2C96160E-9961-4ADD-9696-74FCFDCE0C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13" y="6400800"/>
            <a:ext cx="1378974" cy="468092"/>
          </a:xfrm>
          <a:prstGeom prst="rect">
            <a:avLst/>
          </a:prstGeom>
        </p:spPr>
      </p:pic>
    </p:spTree>
    <p:extLst>
      <p:ext uri="{BB962C8B-B14F-4D97-AF65-F5344CB8AC3E}">
        <p14:creationId xmlns:p14="http://schemas.microsoft.com/office/powerpoint/2010/main" val="579553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Active Grants</a:t>
            </a:r>
          </a:p>
        </p:txBody>
      </p:sp>
      <p:sp>
        <p:nvSpPr>
          <p:cNvPr id="3" name="Content Placeholder 2"/>
          <p:cNvSpPr>
            <a:spLocks noGrp="1"/>
          </p:cNvSpPr>
          <p:nvPr>
            <p:ph idx="1"/>
          </p:nvPr>
        </p:nvSpPr>
        <p:spPr>
          <a:xfrm>
            <a:off x="228600" y="1295400"/>
            <a:ext cx="8534400" cy="4906963"/>
          </a:xfrm>
        </p:spPr>
        <p:txBody>
          <a:bodyPr>
            <a:noAutofit/>
          </a:bodyPr>
          <a:lstStyle/>
          <a:p>
            <a:pPr marL="0" indent="0">
              <a:buNone/>
            </a:pPr>
            <a:r>
              <a:rPr lang="en-US" sz="3600" dirty="0"/>
              <a:t>Use of the Payment Management System</a:t>
            </a:r>
          </a:p>
        </p:txBody>
      </p:sp>
      <p:sp>
        <p:nvSpPr>
          <p:cNvPr id="4" name="Slide Number Placeholder 3"/>
          <p:cNvSpPr>
            <a:spLocks noGrp="1"/>
          </p:cNvSpPr>
          <p:nvPr>
            <p:ph type="sldNum" sz="quarter" idx="12"/>
          </p:nvPr>
        </p:nvSpPr>
        <p:spPr>
          <a:xfrm>
            <a:off x="7848600" y="6400801"/>
            <a:ext cx="1066800" cy="457200"/>
          </a:xfrm>
        </p:spPr>
        <p:txBody>
          <a:bodyPr/>
          <a:lstStyle/>
          <a:p>
            <a:r>
              <a:rPr lang="en-US" dirty="0"/>
              <a:t>7</a:t>
            </a:r>
          </a:p>
        </p:txBody>
      </p:sp>
      <p:pic>
        <p:nvPicPr>
          <p:cNvPr id="5" name="Picture 4"/>
          <p:cNvPicPr>
            <a:picLocks noChangeAspect="1"/>
          </p:cNvPicPr>
          <p:nvPr/>
        </p:nvPicPr>
        <p:blipFill rotWithShape="1">
          <a:blip r:embed="rId2"/>
          <a:srcRect l="73036" t="17407" r="9620" b="35185"/>
          <a:stretch/>
        </p:blipFill>
        <p:spPr>
          <a:xfrm>
            <a:off x="660398" y="2163762"/>
            <a:ext cx="8077202" cy="4038601"/>
          </a:xfrm>
          <a:prstGeom prst="rect">
            <a:avLst/>
          </a:prstGeom>
        </p:spPr>
      </p:pic>
      <p:pic>
        <p:nvPicPr>
          <p:cNvPr id="6" name="Picture 5">
            <a:extLst>
              <a:ext uri="{FF2B5EF4-FFF2-40B4-BE49-F238E27FC236}">
                <a16:creationId xmlns:a16="http://schemas.microsoft.com/office/drawing/2014/main" id="{2B49A23C-42EB-4FA5-9140-FDCC1D9E4E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13" y="6400800"/>
            <a:ext cx="1378974" cy="468092"/>
          </a:xfrm>
          <a:prstGeom prst="rect">
            <a:avLst/>
          </a:prstGeom>
        </p:spPr>
      </p:pic>
    </p:spTree>
    <p:extLst>
      <p:ext uri="{BB962C8B-B14F-4D97-AF65-F5344CB8AC3E}">
        <p14:creationId xmlns:p14="http://schemas.microsoft.com/office/powerpoint/2010/main" val="190073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a:t>Inactive Grants</a:t>
            </a:r>
            <a:endParaRPr lang="en-US" sz="3000" dirty="0"/>
          </a:p>
        </p:txBody>
      </p:sp>
      <p:sp>
        <p:nvSpPr>
          <p:cNvPr id="3" name="Content Placeholder 2"/>
          <p:cNvSpPr>
            <a:spLocks noGrp="1"/>
          </p:cNvSpPr>
          <p:nvPr>
            <p:ph idx="1"/>
          </p:nvPr>
        </p:nvSpPr>
        <p:spPr>
          <a:xfrm>
            <a:off x="228600" y="1295400"/>
            <a:ext cx="8534400" cy="4906963"/>
          </a:xfrm>
        </p:spPr>
        <p:txBody>
          <a:bodyPr>
            <a:noAutofit/>
          </a:bodyPr>
          <a:lstStyle/>
          <a:p>
            <a:pPr marL="0" indent="0">
              <a:buNone/>
            </a:pPr>
            <a:r>
              <a:rPr lang="en-US" sz="3600" dirty="0"/>
              <a:t>Use of the Payment Management System</a:t>
            </a:r>
          </a:p>
        </p:txBody>
      </p:sp>
      <p:sp>
        <p:nvSpPr>
          <p:cNvPr id="4" name="Slide Number Placeholder 3"/>
          <p:cNvSpPr>
            <a:spLocks noGrp="1"/>
          </p:cNvSpPr>
          <p:nvPr>
            <p:ph type="sldNum" sz="quarter" idx="12"/>
          </p:nvPr>
        </p:nvSpPr>
        <p:spPr>
          <a:xfrm>
            <a:off x="7848600" y="6400801"/>
            <a:ext cx="1066800" cy="457200"/>
          </a:xfrm>
        </p:spPr>
        <p:txBody>
          <a:bodyPr/>
          <a:lstStyle/>
          <a:p>
            <a:r>
              <a:rPr lang="en-US" dirty="0"/>
              <a:t>7</a:t>
            </a:r>
          </a:p>
        </p:txBody>
      </p:sp>
      <p:pic>
        <p:nvPicPr>
          <p:cNvPr id="6" name="Picture 5"/>
          <p:cNvPicPr>
            <a:picLocks noChangeAspect="1"/>
          </p:cNvPicPr>
          <p:nvPr/>
        </p:nvPicPr>
        <p:blipFill rotWithShape="1">
          <a:blip r:embed="rId2"/>
          <a:srcRect l="73750" t="35186" r="9722" b="40370"/>
          <a:stretch/>
        </p:blipFill>
        <p:spPr>
          <a:xfrm>
            <a:off x="373565" y="2743200"/>
            <a:ext cx="8389435" cy="2326482"/>
          </a:xfrm>
          <a:prstGeom prst="rect">
            <a:avLst/>
          </a:prstGeom>
        </p:spPr>
      </p:pic>
      <p:pic>
        <p:nvPicPr>
          <p:cNvPr id="7" name="Picture 6">
            <a:extLst>
              <a:ext uri="{FF2B5EF4-FFF2-40B4-BE49-F238E27FC236}">
                <a16:creationId xmlns:a16="http://schemas.microsoft.com/office/drawing/2014/main" id="{A6EC61E8-5E53-44A1-8763-2DB1AC68FB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13" y="6400800"/>
            <a:ext cx="1378974" cy="468092"/>
          </a:xfrm>
          <a:prstGeom prst="rect">
            <a:avLst/>
          </a:prstGeom>
        </p:spPr>
      </p:pic>
    </p:spTree>
    <p:extLst>
      <p:ext uri="{BB962C8B-B14F-4D97-AF65-F5344CB8AC3E}">
        <p14:creationId xmlns:p14="http://schemas.microsoft.com/office/powerpoint/2010/main" val="3351343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Pay.gov Website Navigation</a:t>
            </a:r>
          </a:p>
        </p:txBody>
      </p:sp>
      <p:sp>
        <p:nvSpPr>
          <p:cNvPr id="4" name="Slide Number Placeholder 3"/>
          <p:cNvSpPr>
            <a:spLocks noGrp="1"/>
          </p:cNvSpPr>
          <p:nvPr>
            <p:ph type="sldNum" sz="quarter" idx="12"/>
          </p:nvPr>
        </p:nvSpPr>
        <p:spPr/>
        <p:txBody>
          <a:bodyPr/>
          <a:lstStyle/>
          <a:p>
            <a:fld id="{74827BAD-121E-4EC4-BF2F-ECE2BE073734}" type="slidenum">
              <a:rPr lang="en-US" smtClean="0"/>
              <a:t>7</a:t>
            </a:fld>
            <a:endParaRPr lang="en-US" dirty="0"/>
          </a:p>
        </p:txBody>
      </p:sp>
      <p:pic>
        <p:nvPicPr>
          <p:cNvPr id="6" name="Picture 5"/>
          <p:cNvPicPr>
            <a:picLocks noChangeAspect="1"/>
          </p:cNvPicPr>
          <p:nvPr/>
        </p:nvPicPr>
        <p:blipFill rotWithShape="1">
          <a:blip r:embed="rId2"/>
          <a:srcRect l="73056" t="28518" r="10555" b="35185"/>
          <a:stretch/>
        </p:blipFill>
        <p:spPr>
          <a:xfrm>
            <a:off x="304800" y="1828800"/>
            <a:ext cx="8534400" cy="3543946"/>
          </a:xfrm>
          <a:prstGeom prst="rect">
            <a:avLst/>
          </a:prstGeom>
        </p:spPr>
      </p:pic>
      <p:pic>
        <p:nvPicPr>
          <p:cNvPr id="5" name="Picture 4">
            <a:extLst>
              <a:ext uri="{FF2B5EF4-FFF2-40B4-BE49-F238E27FC236}">
                <a16:creationId xmlns:a16="http://schemas.microsoft.com/office/drawing/2014/main" id="{7B46714F-0E95-4E8B-94A3-9B71725073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13" y="6400800"/>
            <a:ext cx="1378974" cy="468092"/>
          </a:xfrm>
          <a:prstGeom prst="rect">
            <a:avLst/>
          </a:prstGeom>
        </p:spPr>
      </p:pic>
    </p:spTree>
    <p:extLst>
      <p:ext uri="{BB962C8B-B14F-4D97-AF65-F5344CB8AC3E}">
        <p14:creationId xmlns:p14="http://schemas.microsoft.com/office/powerpoint/2010/main" val="867445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Pay.gov Website Navigation</a:t>
            </a:r>
          </a:p>
        </p:txBody>
      </p:sp>
      <p:sp>
        <p:nvSpPr>
          <p:cNvPr id="4" name="Slide Number Placeholder 3"/>
          <p:cNvSpPr>
            <a:spLocks noGrp="1"/>
          </p:cNvSpPr>
          <p:nvPr>
            <p:ph type="sldNum" sz="quarter" idx="12"/>
          </p:nvPr>
        </p:nvSpPr>
        <p:spPr/>
        <p:txBody>
          <a:bodyPr/>
          <a:lstStyle/>
          <a:p>
            <a:fld id="{74827BAD-121E-4EC4-BF2F-ECE2BE073734}" type="slidenum">
              <a:rPr lang="en-US" smtClean="0"/>
              <a:t>8</a:t>
            </a:fld>
            <a:endParaRPr lang="en-US" dirty="0"/>
          </a:p>
        </p:txBody>
      </p:sp>
      <p:pic>
        <p:nvPicPr>
          <p:cNvPr id="3" name="Picture 2"/>
          <p:cNvPicPr>
            <a:picLocks noChangeAspect="1"/>
          </p:cNvPicPr>
          <p:nvPr/>
        </p:nvPicPr>
        <p:blipFill rotWithShape="1">
          <a:blip r:embed="rId2"/>
          <a:srcRect l="72917" t="30000" r="10555" b="29259"/>
          <a:stretch/>
        </p:blipFill>
        <p:spPr>
          <a:xfrm>
            <a:off x="76200" y="1600200"/>
            <a:ext cx="9067800" cy="4191000"/>
          </a:xfrm>
          <a:prstGeom prst="rect">
            <a:avLst/>
          </a:prstGeom>
        </p:spPr>
      </p:pic>
      <p:pic>
        <p:nvPicPr>
          <p:cNvPr id="5" name="Picture 4">
            <a:extLst>
              <a:ext uri="{FF2B5EF4-FFF2-40B4-BE49-F238E27FC236}">
                <a16:creationId xmlns:a16="http://schemas.microsoft.com/office/drawing/2014/main" id="{316DE428-2811-4168-AA11-E6364D0B8B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13" y="6400800"/>
            <a:ext cx="1378974" cy="468092"/>
          </a:xfrm>
          <a:prstGeom prst="rect">
            <a:avLst/>
          </a:prstGeom>
        </p:spPr>
      </p:pic>
    </p:spTree>
    <p:extLst>
      <p:ext uri="{BB962C8B-B14F-4D97-AF65-F5344CB8AC3E}">
        <p14:creationId xmlns:p14="http://schemas.microsoft.com/office/powerpoint/2010/main" val="329362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Pay.gov Website Navigation</a:t>
            </a:r>
          </a:p>
        </p:txBody>
      </p:sp>
      <p:sp>
        <p:nvSpPr>
          <p:cNvPr id="4" name="Slide Number Placeholder 3"/>
          <p:cNvSpPr>
            <a:spLocks noGrp="1"/>
          </p:cNvSpPr>
          <p:nvPr>
            <p:ph type="sldNum" sz="quarter" idx="12"/>
          </p:nvPr>
        </p:nvSpPr>
        <p:spPr/>
        <p:txBody>
          <a:bodyPr/>
          <a:lstStyle/>
          <a:p>
            <a:fld id="{74827BAD-121E-4EC4-BF2F-ECE2BE073734}" type="slidenum">
              <a:rPr lang="en-US" smtClean="0"/>
              <a:t>9</a:t>
            </a:fld>
            <a:endParaRPr lang="en-US" dirty="0"/>
          </a:p>
        </p:txBody>
      </p:sp>
      <p:pic>
        <p:nvPicPr>
          <p:cNvPr id="3" name="Picture 2"/>
          <p:cNvPicPr>
            <a:picLocks noChangeAspect="1"/>
          </p:cNvPicPr>
          <p:nvPr/>
        </p:nvPicPr>
        <p:blipFill rotWithShape="1">
          <a:blip r:embed="rId2"/>
          <a:srcRect l="73194" t="23333" r="11111" b="20371"/>
          <a:stretch/>
        </p:blipFill>
        <p:spPr>
          <a:xfrm>
            <a:off x="762000" y="1284162"/>
            <a:ext cx="7645400" cy="5142039"/>
          </a:xfrm>
          <a:prstGeom prst="rect">
            <a:avLst/>
          </a:prstGeom>
        </p:spPr>
      </p:pic>
      <p:pic>
        <p:nvPicPr>
          <p:cNvPr id="5" name="Picture 4">
            <a:extLst>
              <a:ext uri="{FF2B5EF4-FFF2-40B4-BE49-F238E27FC236}">
                <a16:creationId xmlns:a16="http://schemas.microsoft.com/office/drawing/2014/main" id="{DF3C6747-3A4B-4394-B419-16FA3DE90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13" y="6400800"/>
            <a:ext cx="1378974" cy="468092"/>
          </a:xfrm>
          <a:prstGeom prst="rect">
            <a:avLst/>
          </a:prstGeom>
        </p:spPr>
      </p:pic>
    </p:spTree>
    <p:extLst>
      <p:ext uri="{BB962C8B-B14F-4D97-AF65-F5344CB8AC3E}">
        <p14:creationId xmlns:p14="http://schemas.microsoft.com/office/powerpoint/2010/main" val="30361588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68&quot;/&gt;&lt;/object&gt;&lt;object type=&quot;3&quot; unique_id=&quot;10004&quot;&gt;&lt;property id=&quot;20148&quot; value=&quot;5&quot;/&gt;&lt;property id=&quot;20300&quot; value=&quot;Slide 2&quot;/&gt;&lt;property id=&quot;20307&quot; value=&quot;260&quot;/&gt;&lt;/object&gt;&lt;object type=&quot;3&quot; unique_id=&quot;10005&quot;&gt;&lt;property id=&quot;20148&quot; value=&quot;5&quot;/&gt;&lt;property id=&quot;20300&quot; value=&quot;Slide 3 - &amp;quot;Why Pay.gov?&amp;quot;&quot;/&gt;&lt;property id=&quot;20307&quot; value=&quot;291&quot;/&gt;&lt;/object&gt;&lt;object type=&quot;3&quot; unique_id=&quot;10006&quot;&gt;&lt;property id=&quot;20148&quot; value=&quot;5&quot;/&gt;&lt;property id=&quot;20300&quot; value=&quot;Slide 4 - &amp;quot;What types of payments are accepted?&amp;quot;&quot;/&gt;&lt;property id=&quot;20307&quot; value=&quot;271&quot;/&gt;&lt;/object&gt;&lt;object type=&quot;3&quot; unique_id=&quot;10007&quot;&gt;&lt;property id=&quot;20148&quot; value=&quot;5&quot;/&gt;&lt;property id=&quot;20300&quot; value=&quot;Slide 5 - &amp;quot;Active Grants&amp;quot;&quot;/&gt;&lt;property id=&quot;20307&quot; value=&quot;322&quot;/&gt;&lt;/object&gt;&lt;object type=&quot;3&quot; unique_id=&quot;10008&quot;&gt;&lt;property id=&quot;20148&quot; value=&quot;5&quot;/&gt;&lt;property id=&quot;20300&quot; value=&quot;Slide 6 - &amp;quot;Inactive Grants&amp;quot;&quot;/&gt;&lt;property id=&quot;20307&quot; value=&quot;371&quot;/&gt;&lt;/object&gt;&lt;object type=&quot;3&quot; unique_id=&quot;10009&quot;&gt;&lt;property id=&quot;20148&quot; value=&quot;5&quot;/&gt;&lt;property id=&quot;20300&quot; value=&quot;Slide 7 - &amp;quot;Pay.gov Website Navigation&amp;quot;&quot;/&gt;&lt;property id=&quot;20307&quot; value=&quot;372&quot;/&gt;&lt;/object&gt;&lt;object type=&quot;3&quot; unique_id=&quot;10010&quot;&gt;&lt;property id=&quot;20148&quot; value=&quot;5&quot;/&gt;&lt;property id=&quot;20300&quot; value=&quot;Slide 8 - &amp;quot;Pay.gov Website Navigation&amp;quot;&quot;/&gt;&lt;property id=&quot;20307&quot; value=&quot;373&quot;/&gt;&lt;/object&gt;&lt;object type=&quot;3&quot; unique_id=&quot;10011&quot;&gt;&lt;property id=&quot;20148&quot; value=&quot;5&quot;/&gt;&lt;property id=&quot;20300&quot; value=&quot;Slide 9 - &amp;quot;Pay.gov Website Navigation&amp;quot;&quot;/&gt;&lt;property id=&quot;20307&quot; value=&quot;374&quot;/&gt;&lt;/object&gt;&lt;object type=&quot;3&quot; unique_id=&quot;10012&quot;&gt;&lt;property id=&quot;20148&quot; value=&quot;5&quot;/&gt;&lt;property id=&quot;20300&quot; value=&quot;Slide 10 - &amp;quot;Pay.gov Website Navigation&amp;quot;&quot;/&gt;&lt;property id=&quot;20307&quot; value=&quot;375&quot;/&gt;&lt;/object&gt;&lt;object type=&quot;3&quot; unique_id=&quot;10013&quot;&gt;&lt;property id=&quot;20148&quot; value=&quot;5&quot;/&gt;&lt;property id=&quot;20300&quot; value=&quot;Slide 11 - &amp;quot;Pay.gov Website Navigation&amp;quot;&quot;/&gt;&lt;property id=&quot;20307&quot; value=&quot;376&quot;/&gt;&lt;/object&gt;&lt;object type=&quot;3&quot; unique_id=&quot;10014&quot;&gt;&lt;property id=&quot;20148&quot; value=&quot;5&quot;/&gt;&lt;property id=&quot;20300&quot; value=&quot;Slide 12 - &amp;quot;Pay.gov Website Navigation&amp;quot;&quot;/&gt;&lt;property id=&quot;20307&quot; value=&quot;377&quot;/&gt;&lt;/object&gt;&lt;object type=&quot;3&quot; unique_id=&quot;10015&quot;&gt;&lt;property id=&quot;20148&quot; value=&quot;5&quot;/&gt;&lt;property id=&quot;20300&quot; value=&quot;Slide 13 - &amp;quot;Pay.gov Website Navigation&amp;quot;&quot;/&gt;&lt;property id=&quot;20307&quot; value=&quot;380&quot;/&gt;&lt;/object&gt;&lt;object type=&quot;3&quot; unique_id=&quot;10016&quot;&gt;&lt;property id=&quot;20148&quot; value=&quot;5&quot;/&gt;&lt;property id=&quot;20300&quot; value=&quot;Slide 14 - &amp;quot;Questions, comments or suggestions&amp;quot;&quot;/&gt;&lt;property id=&quot;20307&quot; value=&quot;335&quot;/&gt;&lt;/object&gt;&lt;object type=&quot;3&quot; unique_id=&quot;10017&quot;&gt;&lt;property id=&quot;20148&quot; value=&quot;5&quot;/&gt;&lt;property id=&quot;20300&quot; value=&quot;Slide 15 - &amp;quot;Contact us&amp;quot;&quot;/&gt;&lt;property id=&quot;20307&quot; value=&quot;381&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DOL PMO">
  <a:themeElements>
    <a:clrScheme name="DOL PMO">
      <a:dk1>
        <a:sysClr val="windowText" lastClr="000000"/>
      </a:dk1>
      <a:lt1>
        <a:sysClr val="window" lastClr="FFFFFF"/>
      </a:lt1>
      <a:dk2>
        <a:srgbClr val="1F497D"/>
      </a:dk2>
      <a:lt2>
        <a:srgbClr val="C6E7FC"/>
      </a:lt2>
      <a:accent1>
        <a:srgbClr val="31B6FD"/>
      </a:accent1>
      <a:accent2>
        <a:srgbClr val="4584D3"/>
      </a:accent2>
      <a:accent3>
        <a:srgbClr val="F5C040"/>
      </a:accent3>
      <a:accent4>
        <a:srgbClr val="FF9999"/>
      </a:accent4>
      <a:accent5>
        <a:srgbClr val="1F497D"/>
      </a:accent5>
      <a:accent6>
        <a:srgbClr val="05E0DB"/>
      </a:accent6>
      <a:hlink>
        <a:srgbClr val="0080FF"/>
      </a:hlink>
      <a:folHlink>
        <a:srgbClr val="5EAEFF"/>
      </a:folHlink>
    </a:clrScheme>
    <a:fontScheme name="Custom 1">
      <a:majorFont>
        <a:latin typeface="Arial"/>
        <a:ea typeface=""/>
        <a:cs typeface=""/>
      </a:majorFont>
      <a:minorFont>
        <a:latin typeface="Calibri"/>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DOL PMO</Template>
  <TotalTime>8867</TotalTime>
  <Words>325</Words>
  <Application>Microsoft Office PowerPoint</Application>
  <PresentationFormat>On-screen Show (4:3)</PresentationFormat>
  <Paragraphs>70</Paragraphs>
  <Slides>15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ＭＳ Ｐゴシック</vt:lpstr>
      <vt:lpstr>Arial</vt:lpstr>
      <vt:lpstr>Calibri</vt:lpstr>
      <vt:lpstr>DOL PMO</vt:lpstr>
      <vt:lpstr>PowerPoint Presentation</vt:lpstr>
      <vt:lpstr>PowerPoint Presentation</vt:lpstr>
      <vt:lpstr>Why Pay.gov?</vt:lpstr>
      <vt:lpstr>What types of payments are accepted?</vt:lpstr>
      <vt:lpstr>Active Grants</vt:lpstr>
      <vt:lpstr>Inactive Grants</vt:lpstr>
      <vt:lpstr>Pay.gov Website Navigation</vt:lpstr>
      <vt:lpstr>Pay.gov Website Navigation</vt:lpstr>
      <vt:lpstr>Pay.gov Website Navigation</vt:lpstr>
      <vt:lpstr>Pay.gov Website Navigation</vt:lpstr>
      <vt:lpstr>Pay.gov Website Navigation</vt:lpstr>
      <vt:lpstr>Pay.gov Website Navigation</vt:lpstr>
      <vt:lpstr>Pay.gov Website Navigation</vt:lpstr>
      <vt:lpstr>Questions, comments or suggestions</vt:lpstr>
      <vt:lpstr>Contact us</vt:lpstr>
    </vt:vector>
  </TitlesOfParts>
  <Company>U.S. 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DOL OCFO  Office of Financial Systems PowerPoint Template</dc:title>
  <dc:creator>Mai, Sara M - OCFO CTR</dc:creator>
  <cp:lastModifiedBy>Jennifer Jacobs</cp:lastModifiedBy>
  <cp:revision>235</cp:revision>
  <cp:lastPrinted>2017-10-06T18:25:13Z</cp:lastPrinted>
  <dcterms:created xsi:type="dcterms:W3CDTF">2012-01-11T20:24:26Z</dcterms:created>
  <dcterms:modified xsi:type="dcterms:W3CDTF">2018-06-12T14:01:24Z</dcterms:modified>
</cp:coreProperties>
</file>