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handoutMasterIdLst>
    <p:handoutMasterId r:id="rId56"/>
  </p:handoutMasterIdLst>
  <p:sldIdLst>
    <p:sldId id="461" r:id="rId5"/>
    <p:sldId id="497" r:id="rId6"/>
    <p:sldId id="480" r:id="rId7"/>
    <p:sldId id="484" r:id="rId8"/>
    <p:sldId id="462" r:id="rId9"/>
    <p:sldId id="482" r:id="rId10"/>
    <p:sldId id="498" r:id="rId11"/>
    <p:sldId id="485" r:id="rId12"/>
    <p:sldId id="500" r:id="rId13"/>
    <p:sldId id="513" r:id="rId14"/>
    <p:sldId id="514" r:id="rId15"/>
    <p:sldId id="515" r:id="rId16"/>
    <p:sldId id="516" r:id="rId17"/>
    <p:sldId id="517" r:id="rId18"/>
    <p:sldId id="518" r:id="rId19"/>
    <p:sldId id="519" r:id="rId20"/>
    <p:sldId id="520" r:id="rId21"/>
    <p:sldId id="521" r:id="rId22"/>
    <p:sldId id="523" r:id="rId23"/>
    <p:sldId id="524" r:id="rId24"/>
    <p:sldId id="525" r:id="rId25"/>
    <p:sldId id="526" r:id="rId26"/>
    <p:sldId id="486" r:id="rId27"/>
    <p:sldId id="528" r:id="rId28"/>
    <p:sldId id="529" r:id="rId29"/>
    <p:sldId id="530" r:id="rId30"/>
    <p:sldId id="531" r:id="rId31"/>
    <p:sldId id="533" r:id="rId32"/>
    <p:sldId id="534" r:id="rId33"/>
    <p:sldId id="532" r:id="rId34"/>
    <p:sldId id="536" r:id="rId35"/>
    <p:sldId id="535" r:id="rId36"/>
    <p:sldId id="537" r:id="rId37"/>
    <p:sldId id="538" r:id="rId38"/>
    <p:sldId id="540" r:id="rId39"/>
    <p:sldId id="541" r:id="rId40"/>
    <p:sldId id="542" r:id="rId41"/>
    <p:sldId id="543" r:id="rId42"/>
    <p:sldId id="544" r:id="rId43"/>
    <p:sldId id="545" r:id="rId44"/>
    <p:sldId id="546" r:id="rId45"/>
    <p:sldId id="547" r:id="rId46"/>
    <p:sldId id="548" r:id="rId47"/>
    <p:sldId id="549" r:id="rId48"/>
    <p:sldId id="550" r:id="rId49"/>
    <p:sldId id="551" r:id="rId50"/>
    <p:sldId id="552" r:id="rId51"/>
    <p:sldId id="554" r:id="rId52"/>
    <p:sldId id="473" r:id="rId53"/>
    <p:sldId id="471" r:id="rId54"/>
  </p:sldIdLst>
  <p:sldSz cx="9144000" cy="6858000" type="screen4x3"/>
  <p:notesSz cx="7077075" cy="9369425"/>
  <p:custDataLst>
    <p:tags r:id="rId57"/>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521415D9-36F7-43E2-AB2F-B90AF26B5E84}">
      <p14:sectionLst xmlns:p14="http://schemas.microsoft.com/office/powerpoint/2010/main">
        <p14:section name="Default Section" id="{BBE89B92-EA72-874E-8727-D71C911F57A4}">
          <p14:sldIdLst>
            <p14:sldId id="461"/>
            <p14:sldId id="497"/>
            <p14:sldId id="480"/>
            <p14:sldId id="484"/>
            <p14:sldId id="462"/>
            <p14:sldId id="482"/>
            <p14:sldId id="498"/>
            <p14:sldId id="485"/>
            <p14:sldId id="500"/>
            <p14:sldId id="513"/>
            <p14:sldId id="514"/>
            <p14:sldId id="515"/>
            <p14:sldId id="516"/>
            <p14:sldId id="517"/>
            <p14:sldId id="518"/>
            <p14:sldId id="519"/>
            <p14:sldId id="520"/>
            <p14:sldId id="521"/>
            <p14:sldId id="523"/>
            <p14:sldId id="524"/>
            <p14:sldId id="525"/>
            <p14:sldId id="526"/>
            <p14:sldId id="486"/>
            <p14:sldId id="528"/>
            <p14:sldId id="529"/>
            <p14:sldId id="530"/>
            <p14:sldId id="531"/>
            <p14:sldId id="533"/>
            <p14:sldId id="534"/>
            <p14:sldId id="532"/>
            <p14:sldId id="536"/>
            <p14:sldId id="535"/>
            <p14:sldId id="537"/>
            <p14:sldId id="538"/>
            <p14:sldId id="540"/>
            <p14:sldId id="541"/>
            <p14:sldId id="542"/>
            <p14:sldId id="543"/>
            <p14:sldId id="544"/>
            <p14:sldId id="545"/>
            <p14:sldId id="546"/>
            <p14:sldId id="547"/>
            <p14:sldId id="548"/>
            <p14:sldId id="549"/>
            <p14:sldId id="550"/>
            <p14:sldId id="551"/>
            <p14:sldId id="552"/>
            <p14:sldId id="554"/>
            <p14:sldId id="473"/>
            <p14:sldId id="471"/>
          </p14:sldIdLst>
        </p14:section>
      </p14:sectionLst>
    </p:ext>
    <p:ext uri="{EFAFB233-063F-42B5-8137-9DF3F51BA10A}">
      <p15:sldGuideLst xmlns:p15="http://schemas.microsoft.com/office/powerpoint/2012/main">
        <p15:guide id="1" orient="horz" pos="4272">
          <p15:clr>
            <a:srgbClr val="A4A3A4"/>
          </p15:clr>
        </p15:guide>
        <p15:guide id="2" orient="horz" pos="2112">
          <p15:clr>
            <a:srgbClr val="A4A3A4"/>
          </p15:clr>
        </p15:guide>
        <p15:guide id="3" orient="horz" pos="323">
          <p15:clr>
            <a:srgbClr val="A4A3A4"/>
          </p15:clr>
        </p15:guide>
        <p15:guide id="4" pos="357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MONTGOMERY" initials="CM" lastIdx="5" clrIdx="0">
    <p:extLst>
      <p:ext uri="{19B8F6BF-5375-455C-9EA6-DF929625EA0E}">
        <p15:presenceInfo xmlns:p15="http://schemas.microsoft.com/office/powerpoint/2012/main" userId="ac00e4f9435ad2f3" providerId="Windows Live"/>
      </p:ext>
    </p:extLst>
  </p:cmAuthor>
  <p:cmAuthor id="2" name="Harris, Charlotte - ETA" initials="HC-E" lastIdx="4" clrIdx="1">
    <p:extLst>
      <p:ext uri="{19B8F6BF-5375-455C-9EA6-DF929625EA0E}">
        <p15:presenceInfo xmlns:p15="http://schemas.microsoft.com/office/powerpoint/2012/main" userId="S-1-5-21-2522062978-2635407418-847139880-38105" providerId="AD"/>
      </p:ext>
    </p:extLst>
  </p:cmAuthor>
  <p:cmAuthor id="3" name="Christy" initials="C" lastIdx="2" clrIdx="2">
    <p:extLst>
      <p:ext uri="{19B8F6BF-5375-455C-9EA6-DF929625EA0E}">
        <p15:presenceInfo xmlns:p15="http://schemas.microsoft.com/office/powerpoint/2012/main" userId="Ch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71234"/>
    <a:srgbClr val="686868"/>
    <a:srgbClr val="5482AB"/>
    <a:srgbClr val="69BE28"/>
    <a:srgbClr val="E38511"/>
    <a:srgbClr val="DF660B"/>
    <a:srgbClr val="F4791B"/>
    <a:srgbClr val="114766"/>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0" autoAdjust="0"/>
  </p:normalViewPr>
  <p:slideViewPr>
    <p:cSldViewPr snapToGrid="0">
      <p:cViewPr varScale="1">
        <p:scale>
          <a:sx n="75" d="100"/>
          <a:sy n="75" d="100"/>
        </p:scale>
        <p:origin x="1500" y="72"/>
      </p:cViewPr>
      <p:guideLst>
        <p:guide orient="horz" pos="4272"/>
        <p:guide orient="horz" pos="2112"/>
        <p:guide orient="horz" pos="323"/>
        <p:guide pos="3571"/>
      </p:guideLst>
    </p:cSldViewPr>
  </p:slideViewPr>
  <p:notesTextViewPr>
    <p:cViewPr>
      <p:scale>
        <a:sx n="1" d="1"/>
        <a:sy n="1" d="1"/>
      </p:scale>
      <p:origin x="0" y="0"/>
    </p:cViewPr>
  </p:notesTextViewPr>
  <p:notesViewPr>
    <p:cSldViewPr snapToGrid="0">
      <p:cViewPr>
        <p:scale>
          <a:sx n="100" d="100"/>
          <a:sy n="100" d="100"/>
        </p:scale>
        <p:origin x="1632" y="-450"/>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wrap="square" lIns="93973" tIns="46986" rIns="93973" bIns="46986" numCol="1" anchor="t" anchorCtr="0" compatLnSpc="1">
            <a:prstTxWarp prst="textNoShape">
              <a:avLst/>
            </a:prstTxWarp>
          </a:bodyPr>
          <a:lstStyle>
            <a:lvl1pPr algn="r" eaLnBrk="1" hangingPunct="1">
              <a:defRPr sz="1200"/>
            </a:lvl1pPr>
          </a:lstStyle>
          <a:p>
            <a:pPr>
              <a:defRPr/>
            </a:pPr>
            <a:fld id="{A1B535D7-472E-B24C-A70A-F7A1D8E5CDFD}" type="datetimeFigureOut">
              <a:rPr lang="en-US" altLang="en-US"/>
              <a:pPr>
                <a:defRPr/>
              </a:pPr>
              <a:t>6/14/2018</a:t>
            </a:fld>
            <a:endParaRPr lang="en-US" alt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wrap="square" lIns="93973" tIns="46986" rIns="93973" bIns="46986" numCol="1" anchor="b" anchorCtr="0" compatLnSpc="1">
            <a:prstTxWarp prst="textNoShape">
              <a:avLst/>
            </a:prstTxWarp>
          </a:bodyPr>
          <a:lstStyle>
            <a:lvl1pPr algn="r" eaLnBrk="1" hangingPunct="1">
              <a:defRPr sz="1200"/>
            </a:lvl1pPr>
          </a:lstStyle>
          <a:p>
            <a:pPr>
              <a:defRPr/>
            </a:pPr>
            <a:fld id="{3AB6A61D-04C4-294E-B713-199A563F9F43}" type="slidenum">
              <a:rPr lang="en-US" altLang="en-US"/>
              <a:pPr>
                <a:defRPr/>
              </a:pPr>
              <a:t>‹#›</a:t>
            </a:fld>
            <a:endParaRPr lang="en-US" altLang="en-US"/>
          </a:p>
        </p:txBody>
      </p:sp>
    </p:spTree>
    <p:extLst>
      <p:ext uri="{BB962C8B-B14F-4D97-AF65-F5344CB8AC3E}">
        <p14:creationId xmlns:p14="http://schemas.microsoft.com/office/powerpoint/2010/main" val="203495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eaLnBrk="1" fontAlgn="auto" hangingPunct="1">
              <a:spcBef>
                <a:spcPts val="0"/>
              </a:spcBef>
              <a:spcAft>
                <a:spcPts val="0"/>
              </a:spcAft>
              <a:defRPr sz="1200">
                <a:latin typeface="+mn-lt"/>
                <a:ea typeface="+mn-ea"/>
                <a:cs typeface="+mn-cs"/>
              </a:defRPr>
            </a:lvl1pPr>
          </a:lstStyle>
          <a:p>
            <a:pPr>
              <a:defRPr/>
            </a:pPr>
            <a:endParaRPr lang="en-JM"/>
          </a:p>
        </p:txBody>
      </p:sp>
      <p:sp>
        <p:nvSpPr>
          <p:cNvPr id="3" name="Date Placeholder 2"/>
          <p:cNvSpPr>
            <a:spLocks noGrp="1"/>
          </p:cNvSpPr>
          <p:nvPr>
            <p:ph type="dt" idx="1"/>
          </p:nvPr>
        </p:nvSpPr>
        <p:spPr>
          <a:xfrm>
            <a:off x="4008705" y="0"/>
            <a:ext cx="3066733" cy="468471"/>
          </a:xfrm>
          <a:prstGeom prst="rect">
            <a:avLst/>
          </a:prstGeom>
        </p:spPr>
        <p:txBody>
          <a:bodyPr vert="horz" wrap="square" lIns="93973" tIns="46986" rIns="93973" bIns="46986" numCol="1" anchor="t" anchorCtr="0" compatLnSpc="1">
            <a:prstTxWarp prst="textNoShape">
              <a:avLst/>
            </a:prstTxWarp>
          </a:bodyPr>
          <a:lstStyle>
            <a:lvl1pPr algn="r" eaLnBrk="1" hangingPunct="1">
              <a:defRPr sz="1200"/>
            </a:lvl1pPr>
          </a:lstStyle>
          <a:p>
            <a:pPr>
              <a:defRPr/>
            </a:pPr>
            <a:fld id="{506D4B87-DEE4-5941-9989-D32B3677217D}" type="datetimeFigureOut">
              <a:rPr lang="en-JM" altLang="en-US"/>
              <a:pPr>
                <a:defRPr/>
              </a:pPr>
              <a:t>14/6/2018</a:t>
            </a:fld>
            <a:endParaRPr lang="en-JM" alt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pPr lvl="0"/>
            <a:endParaRPr lang="en-JM" noProof="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eaLnBrk="1" fontAlgn="auto" hangingPunct="1">
              <a:spcBef>
                <a:spcPts val="0"/>
              </a:spcBef>
              <a:spcAft>
                <a:spcPts val="0"/>
              </a:spcAft>
              <a:defRPr sz="1200">
                <a:latin typeface="+mn-lt"/>
                <a:ea typeface="+mn-ea"/>
                <a:cs typeface="+mn-cs"/>
              </a:defRPr>
            </a:lvl1pPr>
          </a:lstStyle>
          <a:p>
            <a:pPr>
              <a:defRPr/>
            </a:pPr>
            <a:endParaRPr lang="en-JM"/>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wrap="square" lIns="93973" tIns="46986" rIns="93973" bIns="46986" numCol="1" anchor="b" anchorCtr="0" compatLnSpc="1">
            <a:prstTxWarp prst="textNoShape">
              <a:avLst/>
            </a:prstTxWarp>
          </a:bodyPr>
          <a:lstStyle>
            <a:lvl1pPr algn="r" eaLnBrk="1" hangingPunct="1">
              <a:defRPr sz="1200"/>
            </a:lvl1pPr>
          </a:lstStyle>
          <a:p>
            <a:pPr>
              <a:defRPr/>
            </a:pPr>
            <a:fld id="{AEF34482-39AD-DC47-8586-18303A8A70F2}" type="slidenum">
              <a:rPr lang="en-JM" altLang="en-US"/>
              <a:pPr>
                <a:defRPr/>
              </a:pPr>
              <a:t>‹#›</a:t>
            </a:fld>
            <a:endParaRPr lang="en-JM" altLang="en-US"/>
          </a:p>
        </p:txBody>
      </p:sp>
    </p:spTree>
    <p:extLst>
      <p:ext uri="{BB962C8B-B14F-4D97-AF65-F5344CB8AC3E}">
        <p14:creationId xmlns:p14="http://schemas.microsoft.com/office/powerpoint/2010/main" val="4946220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a:t>
            </a:fld>
            <a:endParaRPr lang="en-JM" altLang="en-US"/>
          </a:p>
        </p:txBody>
      </p:sp>
    </p:spTree>
    <p:extLst>
      <p:ext uri="{BB962C8B-B14F-4D97-AF65-F5344CB8AC3E}">
        <p14:creationId xmlns:p14="http://schemas.microsoft.com/office/powerpoint/2010/main" val="150764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10</a:t>
            </a:fld>
            <a:endParaRPr lang="en-JM" altLang="en-US"/>
          </a:p>
        </p:txBody>
      </p:sp>
    </p:spTree>
    <p:extLst>
      <p:ext uri="{BB962C8B-B14F-4D97-AF65-F5344CB8AC3E}">
        <p14:creationId xmlns:p14="http://schemas.microsoft.com/office/powerpoint/2010/main" val="366923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11</a:t>
            </a:fld>
            <a:endParaRPr lang="en-JM" altLang="en-US" dirty="0"/>
          </a:p>
        </p:txBody>
      </p:sp>
    </p:spTree>
    <p:extLst>
      <p:ext uri="{BB962C8B-B14F-4D97-AF65-F5344CB8AC3E}">
        <p14:creationId xmlns:p14="http://schemas.microsoft.com/office/powerpoint/2010/main" val="169779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12</a:t>
            </a:fld>
            <a:endParaRPr lang="en-JM" altLang="en-US" dirty="0"/>
          </a:p>
        </p:txBody>
      </p:sp>
    </p:spTree>
    <p:extLst>
      <p:ext uri="{BB962C8B-B14F-4D97-AF65-F5344CB8AC3E}">
        <p14:creationId xmlns:p14="http://schemas.microsoft.com/office/powerpoint/2010/main" val="298826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13</a:t>
            </a:fld>
            <a:endParaRPr lang="en-JM" altLang="en-US"/>
          </a:p>
        </p:txBody>
      </p:sp>
    </p:spTree>
    <p:extLst>
      <p:ext uri="{BB962C8B-B14F-4D97-AF65-F5344CB8AC3E}">
        <p14:creationId xmlns:p14="http://schemas.microsoft.com/office/powerpoint/2010/main" val="431038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14</a:t>
            </a:fld>
            <a:endParaRPr lang="en-JM" altLang="en-US" dirty="0"/>
          </a:p>
        </p:txBody>
      </p:sp>
    </p:spTree>
    <p:extLst>
      <p:ext uri="{BB962C8B-B14F-4D97-AF65-F5344CB8AC3E}">
        <p14:creationId xmlns:p14="http://schemas.microsoft.com/office/powerpoint/2010/main" val="380058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15</a:t>
            </a:fld>
            <a:endParaRPr lang="en-JM" altLang="en-US" dirty="0"/>
          </a:p>
        </p:txBody>
      </p:sp>
    </p:spTree>
    <p:extLst>
      <p:ext uri="{BB962C8B-B14F-4D97-AF65-F5344CB8AC3E}">
        <p14:creationId xmlns:p14="http://schemas.microsoft.com/office/powerpoint/2010/main" val="411575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16</a:t>
            </a:fld>
            <a:endParaRPr lang="en-JM" altLang="en-US" dirty="0"/>
          </a:p>
        </p:txBody>
      </p:sp>
    </p:spTree>
    <p:extLst>
      <p:ext uri="{BB962C8B-B14F-4D97-AF65-F5344CB8AC3E}">
        <p14:creationId xmlns:p14="http://schemas.microsoft.com/office/powerpoint/2010/main" val="257892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17</a:t>
            </a:fld>
            <a:endParaRPr lang="en-JM" altLang="en-US" dirty="0"/>
          </a:p>
        </p:txBody>
      </p:sp>
    </p:spTree>
    <p:extLst>
      <p:ext uri="{BB962C8B-B14F-4D97-AF65-F5344CB8AC3E}">
        <p14:creationId xmlns:p14="http://schemas.microsoft.com/office/powerpoint/2010/main" val="247910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18</a:t>
            </a:fld>
            <a:endParaRPr lang="en-JM" altLang="en-US" dirty="0"/>
          </a:p>
        </p:txBody>
      </p:sp>
    </p:spTree>
    <p:extLst>
      <p:ext uri="{BB962C8B-B14F-4D97-AF65-F5344CB8AC3E}">
        <p14:creationId xmlns:p14="http://schemas.microsoft.com/office/powerpoint/2010/main" val="49726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19</a:t>
            </a:fld>
            <a:endParaRPr lang="en-JM" altLang="en-US" dirty="0"/>
          </a:p>
        </p:txBody>
      </p:sp>
    </p:spTree>
    <p:extLst>
      <p:ext uri="{BB962C8B-B14F-4D97-AF65-F5344CB8AC3E}">
        <p14:creationId xmlns:p14="http://schemas.microsoft.com/office/powerpoint/2010/main" val="10664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a:t>
            </a:fld>
            <a:endParaRPr lang="en-JM" altLang="en-US"/>
          </a:p>
        </p:txBody>
      </p:sp>
    </p:spTree>
    <p:extLst>
      <p:ext uri="{BB962C8B-B14F-4D97-AF65-F5344CB8AC3E}">
        <p14:creationId xmlns:p14="http://schemas.microsoft.com/office/powerpoint/2010/main" val="146290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20</a:t>
            </a:fld>
            <a:endParaRPr lang="en-JM" altLang="en-US"/>
          </a:p>
        </p:txBody>
      </p:sp>
    </p:spTree>
    <p:extLst>
      <p:ext uri="{BB962C8B-B14F-4D97-AF65-F5344CB8AC3E}">
        <p14:creationId xmlns:p14="http://schemas.microsoft.com/office/powerpoint/2010/main" val="409722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21</a:t>
            </a:fld>
            <a:endParaRPr lang="en-JM" altLang="en-US"/>
          </a:p>
        </p:txBody>
      </p:sp>
    </p:spTree>
    <p:extLst>
      <p:ext uri="{BB962C8B-B14F-4D97-AF65-F5344CB8AC3E}">
        <p14:creationId xmlns:p14="http://schemas.microsoft.com/office/powerpoint/2010/main" val="385987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22</a:t>
            </a:fld>
            <a:endParaRPr lang="en-JM" altLang="en-US"/>
          </a:p>
        </p:txBody>
      </p:sp>
    </p:spTree>
    <p:extLst>
      <p:ext uri="{BB962C8B-B14F-4D97-AF65-F5344CB8AC3E}">
        <p14:creationId xmlns:p14="http://schemas.microsoft.com/office/powerpoint/2010/main" val="373977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7C7D1-5180-4A32-842C-629759533C0A}" type="slidenum">
              <a:rPr lang="en-US" smtClean="0"/>
              <a:t>23</a:t>
            </a:fld>
            <a:endParaRPr lang="en-US"/>
          </a:p>
        </p:txBody>
      </p:sp>
    </p:spTree>
    <p:extLst>
      <p:ext uri="{BB962C8B-B14F-4D97-AF65-F5344CB8AC3E}">
        <p14:creationId xmlns:p14="http://schemas.microsoft.com/office/powerpoint/2010/main" val="4235931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24</a:t>
            </a:fld>
            <a:endParaRPr lang="en-JM" altLang="en-US"/>
          </a:p>
        </p:txBody>
      </p:sp>
    </p:spTree>
    <p:extLst>
      <p:ext uri="{BB962C8B-B14F-4D97-AF65-F5344CB8AC3E}">
        <p14:creationId xmlns:p14="http://schemas.microsoft.com/office/powerpoint/2010/main" val="204327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25</a:t>
            </a:fld>
            <a:endParaRPr lang="en-JM" altLang="en-US"/>
          </a:p>
        </p:txBody>
      </p:sp>
    </p:spTree>
    <p:extLst>
      <p:ext uri="{BB962C8B-B14F-4D97-AF65-F5344CB8AC3E}">
        <p14:creationId xmlns:p14="http://schemas.microsoft.com/office/powerpoint/2010/main" val="147212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26</a:t>
            </a:fld>
            <a:endParaRPr lang="en-JM" altLang="en-US"/>
          </a:p>
        </p:txBody>
      </p:sp>
    </p:spTree>
    <p:extLst>
      <p:ext uri="{BB962C8B-B14F-4D97-AF65-F5344CB8AC3E}">
        <p14:creationId xmlns:p14="http://schemas.microsoft.com/office/powerpoint/2010/main" val="1897629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27</a:t>
            </a:fld>
            <a:endParaRPr lang="en-JM" altLang="en-US"/>
          </a:p>
        </p:txBody>
      </p:sp>
    </p:spTree>
    <p:extLst>
      <p:ext uri="{BB962C8B-B14F-4D97-AF65-F5344CB8AC3E}">
        <p14:creationId xmlns:p14="http://schemas.microsoft.com/office/powerpoint/2010/main" val="1382085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28</a:t>
            </a:fld>
            <a:endParaRPr lang="en-JM" altLang="en-US"/>
          </a:p>
        </p:txBody>
      </p:sp>
    </p:spTree>
    <p:extLst>
      <p:ext uri="{BB962C8B-B14F-4D97-AF65-F5344CB8AC3E}">
        <p14:creationId xmlns:p14="http://schemas.microsoft.com/office/powerpoint/2010/main" val="359001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29</a:t>
            </a:fld>
            <a:endParaRPr lang="en-JM" altLang="en-US"/>
          </a:p>
        </p:txBody>
      </p:sp>
    </p:spTree>
    <p:extLst>
      <p:ext uri="{BB962C8B-B14F-4D97-AF65-F5344CB8AC3E}">
        <p14:creationId xmlns:p14="http://schemas.microsoft.com/office/powerpoint/2010/main" val="375090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3</a:t>
            </a:fld>
            <a:endParaRPr lang="en-JM" altLang="en-US"/>
          </a:p>
        </p:txBody>
      </p:sp>
    </p:spTree>
    <p:extLst>
      <p:ext uri="{BB962C8B-B14F-4D97-AF65-F5344CB8AC3E}">
        <p14:creationId xmlns:p14="http://schemas.microsoft.com/office/powerpoint/2010/main" val="1358273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F34482-39AD-DC47-8586-18303A8A70F2}" type="slidenum">
              <a:rPr kumimoji="0" lang="en-JM"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JM"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2180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49</a:t>
            </a:fld>
            <a:endParaRPr lang="en-JM" altLang="en-US"/>
          </a:p>
        </p:txBody>
      </p:sp>
    </p:spTree>
    <p:extLst>
      <p:ext uri="{BB962C8B-B14F-4D97-AF65-F5344CB8AC3E}">
        <p14:creationId xmlns:p14="http://schemas.microsoft.com/office/powerpoint/2010/main" val="2766601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50</a:t>
            </a:fld>
            <a:endParaRPr lang="en-JM" altLang="en-US"/>
          </a:p>
        </p:txBody>
      </p:sp>
    </p:spTree>
    <p:extLst>
      <p:ext uri="{BB962C8B-B14F-4D97-AF65-F5344CB8AC3E}">
        <p14:creationId xmlns:p14="http://schemas.microsoft.com/office/powerpoint/2010/main" val="158980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4</a:t>
            </a:fld>
            <a:endParaRPr lang="en-JM" altLang="en-US"/>
          </a:p>
        </p:txBody>
      </p:sp>
    </p:spTree>
    <p:extLst>
      <p:ext uri="{BB962C8B-B14F-4D97-AF65-F5344CB8AC3E}">
        <p14:creationId xmlns:p14="http://schemas.microsoft.com/office/powerpoint/2010/main" val="426828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5</a:t>
            </a:fld>
            <a:endParaRPr lang="en-JM" altLang="en-US"/>
          </a:p>
        </p:txBody>
      </p:sp>
    </p:spTree>
    <p:extLst>
      <p:ext uri="{BB962C8B-B14F-4D97-AF65-F5344CB8AC3E}">
        <p14:creationId xmlns:p14="http://schemas.microsoft.com/office/powerpoint/2010/main" val="125969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6</a:t>
            </a:fld>
            <a:endParaRPr lang="en-JM" altLang="en-US"/>
          </a:p>
        </p:txBody>
      </p:sp>
    </p:spTree>
    <p:extLst>
      <p:ext uri="{BB962C8B-B14F-4D97-AF65-F5344CB8AC3E}">
        <p14:creationId xmlns:p14="http://schemas.microsoft.com/office/powerpoint/2010/main" val="318381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7</a:t>
            </a:fld>
            <a:endParaRPr lang="en-JM" altLang="en-US"/>
          </a:p>
        </p:txBody>
      </p:sp>
    </p:spTree>
    <p:extLst>
      <p:ext uri="{BB962C8B-B14F-4D97-AF65-F5344CB8AC3E}">
        <p14:creationId xmlns:p14="http://schemas.microsoft.com/office/powerpoint/2010/main" val="352962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8</a:t>
            </a:fld>
            <a:endParaRPr lang="en-JM" altLang="en-US"/>
          </a:p>
        </p:txBody>
      </p:sp>
    </p:spTree>
    <p:extLst>
      <p:ext uri="{BB962C8B-B14F-4D97-AF65-F5344CB8AC3E}">
        <p14:creationId xmlns:p14="http://schemas.microsoft.com/office/powerpoint/2010/main" val="341015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a:pPr>
                <a:defRPr/>
              </a:pPr>
              <a:t>9</a:t>
            </a:fld>
            <a:endParaRPr lang="en-JM" altLang="en-US"/>
          </a:p>
        </p:txBody>
      </p:sp>
    </p:spTree>
    <p:extLst>
      <p:ext uri="{BB962C8B-B14F-4D97-AF65-F5344CB8AC3E}">
        <p14:creationId xmlns:p14="http://schemas.microsoft.com/office/powerpoint/2010/main" val="399671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470025"/>
          </a:xfrm>
        </p:spPr>
        <p:txBody>
          <a:bodyPr anchor="b"/>
          <a:lstStyle>
            <a:lvl1pPr>
              <a:defRPr sz="4000" b="1">
                <a:solidFill>
                  <a:schemeClr val="tx1"/>
                </a:solidFill>
                <a:latin typeface="Helvetica"/>
                <a:cs typeface="Helvetica"/>
              </a:defRPr>
            </a:lvl1pPr>
          </a:lstStyle>
          <a:p>
            <a:r>
              <a:rPr lang="en-US"/>
              <a:t>Click to edit Master title style</a:t>
            </a:r>
            <a:endParaRPr lang="en-JM"/>
          </a:p>
        </p:txBody>
      </p:sp>
      <p:sp>
        <p:nvSpPr>
          <p:cNvPr id="3" name="Subtitle 2"/>
          <p:cNvSpPr>
            <a:spLocks noGrp="1"/>
          </p:cNvSpPr>
          <p:nvPr>
            <p:ph type="subTitle" idx="1"/>
          </p:nvPr>
        </p:nvSpPr>
        <p:spPr>
          <a:xfrm>
            <a:off x="457200" y="1905000"/>
            <a:ext cx="5105400" cy="990600"/>
          </a:xfrm>
        </p:spPr>
        <p:txBody>
          <a:bodyPr/>
          <a:lstStyle>
            <a:lvl1pPr marL="0" indent="0" algn="l">
              <a:buNone/>
              <a:defRPr sz="2500" b="0">
                <a:solidFill>
                  <a:srgbClr val="595959"/>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pic>
        <p:nvPicPr>
          <p:cNvPr id="7" name="Picture 6" descr="C:\Users\crobbins.MAHERMAHER\Dropbox\Government\WIOA\WIOA_Swoosh.png">
            <a:extLst>
              <a:ext uri="{FF2B5EF4-FFF2-40B4-BE49-F238E27FC236}">
                <a16:creationId xmlns:a16="http://schemas.microsoft.com/office/drawing/2014/main" id="{D8EDE137-4ED8-45F8-A4FE-D3E9ECAFCAA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2378136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Today’s Objectives</a:t>
            </a:r>
            <a:endParaRPr lang="en-US"/>
          </a:p>
        </p:txBody>
      </p:sp>
      <p:sp>
        <p:nvSpPr>
          <p:cNvPr id="3" name="Content Placeholder 2"/>
          <p:cNvSpPr>
            <a:spLocks noGrp="1"/>
          </p:cNvSpPr>
          <p:nvPr>
            <p:ph idx="1"/>
          </p:nvPr>
        </p:nvSpPr>
        <p:spPr>
          <a:xfrm>
            <a:off x="457200" y="1600200"/>
            <a:ext cx="8229600" cy="4165600"/>
          </a:xfrm>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21016381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Agenda">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Today’s Agenda</a:t>
            </a:r>
            <a:endParaRPr lang="en-US"/>
          </a:p>
        </p:txBody>
      </p:sp>
      <p:sp>
        <p:nvSpPr>
          <p:cNvPr id="3" name="Content Placeholder 2"/>
          <p:cNvSpPr>
            <a:spLocks noGrp="1"/>
          </p:cNvSpPr>
          <p:nvPr>
            <p:ph idx="1"/>
          </p:nvPr>
        </p:nvSpPr>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42312222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Summary">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Summary</a:t>
            </a:r>
            <a:endParaRPr lang="en-US"/>
          </a:p>
        </p:txBody>
      </p:sp>
      <p:sp>
        <p:nvSpPr>
          <p:cNvPr id="3" name="Content Placeholder 2"/>
          <p:cNvSpPr>
            <a:spLocks noGrp="1"/>
          </p:cNvSpPr>
          <p:nvPr>
            <p:ph idx="1" hasCustomPrompt="1"/>
          </p:nvPr>
        </p:nvSpPr>
        <p:spPr/>
        <p:txBody>
          <a:bodyPr>
            <a:normAutofit/>
          </a:bodyPr>
          <a:lstStyle>
            <a:lvl1pPr marL="342900" indent="-342900">
              <a:lnSpc>
                <a:spcPct val="95000"/>
              </a:lnSpc>
              <a:spcBef>
                <a:spcPts val="1800"/>
              </a:spcBef>
              <a:buClr>
                <a:schemeClr val="accent1"/>
              </a:buClr>
              <a:buFont typeface="Wingdings" panose="05000000000000000000" pitchFamily="2" charset="2"/>
              <a:buChar char="ü"/>
              <a:defRPr sz="2800"/>
            </a:lvl1pPr>
            <a:lvl2pPr marL="742950" indent="-285750">
              <a:lnSpc>
                <a:spcPct val="95000"/>
              </a:lnSpc>
              <a:spcBef>
                <a:spcPts val="800"/>
              </a:spcBef>
              <a:buFont typeface="Wingdings" panose="05000000000000000000" pitchFamily="2" charset="2"/>
              <a:buChar char=""/>
              <a:defRPr sz="2400"/>
            </a:lvl2pPr>
            <a:lvl3pPr marL="1143000" indent="-228600">
              <a:lnSpc>
                <a:spcPct val="95000"/>
              </a:lnSpc>
              <a:spcBef>
                <a:spcPts val="800"/>
              </a:spcBef>
              <a:buClr>
                <a:schemeClr val="accent2"/>
              </a:buClr>
              <a:buFont typeface="Wingdings" panose="05000000000000000000" pitchFamily="2" charset="2"/>
              <a:buChar char="ü"/>
              <a:defRPr sz="2000"/>
            </a:lvl3pPr>
            <a:lvl4pPr marL="1600200" indent="-228600">
              <a:lnSpc>
                <a:spcPct val="95000"/>
              </a:lnSpc>
              <a:spcBef>
                <a:spcPts val="800"/>
              </a:spcBef>
              <a:buClr>
                <a:schemeClr val="accent6"/>
              </a:buClr>
              <a:buFont typeface="Wingdings" panose="05000000000000000000" pitchFamily="2" charset="2"/>
              <a:buChar char="ü"/>
              <a:defRPr sz="1800"/>
            </a:lvl4pPr>
            <a:lvl5pPr>
              <a:lnSpc>
                <a:spcPct val="95000"/>
              </a:lnSpc>
              <a:spcBef>
                <a:spcPts val="800"/>
              </a:spcBef>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77776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Presenter - 1">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Your Presenter</a:t>
            </a:r>
            <a:endParaRPr lang="en-US"/>
          </a:p>
        </p:txBody>
      </p:sp>
      <p:sp>
        <p:nvSpPr>
          <p:cNvPr id="3" name="Content Placeholder 2"/>
          <p:cNvSpPr>
            <a:spLocks noGrp="1"/>
          </p:cNvSpPr>
          <p:nvPr>
            <p:ph idx="1" hasCustomPrompt="1"/>
          </p:nvPr>
        </p:nvSpPr>
        <p:spPr>
          <a:xfrm>
            <a:off x="3505200" y="2133600"/>
            <a:ext cx="5181600" cy="2257425"/>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6" name="Picture Placeholder 5"/>
          <p:cNvSpPr>
            <a:spLocks noGrp="1"/>
          </p:cNvSpPr>
          <p:nvPr>
            <p:ph type="pic" sz="quarter" idx="10"/>
          </p:nvPr>
        </p:nvSpPr>
        <p:spPr>
          <a:xfrm>
            <a:off x="1219200" y="2181225"/>
            <a:ext cx="1752600" cy="2209800"/>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a:p>
        </p:txBody>
      </p:sp>
    </p:spTree>
    <p:extLst>
      <p:ext uri="{BB962C8B-B14F-4D97-AF65-F5344CB8AC3E}">
        <p14:creationId xmlns:p14="http://schemas.microsoft.com/office/powerpoint/2010/main" val="19005352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Presenters - 2">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gn="ct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Your Cohort Support Team</a:t>
            </a:r>
            <a:endParaRPr lang="en-US" dirty="0"/>
          </a:p>
        </p:txBody>
      </p:sp>
      <p:sp>
        <p:nvSpPr>
          <p:cNvPr id="3" name="Content Placeholder 2"/>
          <p:cNvSpPr>
            <a:spLocks noGrp="1"/>
          </p:cNvSpPr>
          <p:nvPr>
            <p:ph idx="1" hasCustomPrompt="1"/>
          </p:nvPr>
        </p:nvSpPr>
        <p:spPr>
          <a:xfrm>
            <a:off x="2743200" y="1628776"/>
            <a:ext cx="5181600" cy="1969190"/>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6" name="Picture Placeholder 5"/>
          <p:cNvSpPr>
            <a:spLocks noGrp="1"/>
          </p:cNvSpPr>
          <p:nvPr>
            <p:ph type="pic" sz="quarter" idx="10"/>
          </p:nvPr>
        </p:nvSpPr>
        <p:spPr>
          <a:xfrm>
            <a:off x="914400" y="1676400"/>
            <a:ext cx="1524000" cy="1921565"/>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a:p>
        </p:txBody>
      </p:sp>
      <p:sp>
        <p:nvSpPr>
          <p:cNvPr id="5" name="Content Placeholder 2"/>
          <p:cNvSpPr>
            <a:spLocks noGrp="1"/>
          </p:cNvSpPr>
          <p:nvPr>
            <p:ph idx="11" hasCustomPrompt="1"/>
          </p:nvPr>
        </p:nvSpPr>
        <p:spPr>
          <a:xfrm>
            <a:off x="2743200" y="3886201"/>
            <a:ext cx="5181600" cy="1969190"/>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7" name="Picture Placeholder 5"/>
          <p:cNvSpPr>
            <a:spLocks noGrp="1"/>
          </p:cNvSpPr>
          <p:nvPr>
            <p:ph type="pic" sz="quarter" idx="12"/>
          </p:nvPr>
        </p:nvSpPr>
        <p:spPr>
          <a:xfrm>
            <a:off x="914400" y="3933825"/>
            <a:ext cx="1524000" cy="1921565"/>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a:p>
        </p:txBody>
      </p:sp>
    </p:spTree>
    <p:extLst>
      <p:ext uri="{BB962C8B-B14F-4D97-AF65-F5344CB8AC3E}">
        <p14:creationId xmlns:p14="http://schemas.microsoft.com/office/powerpoint/2010/main" val="32279385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Presenters - 3">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Your Presenters</a:t>
            </a:r>
            <a:endParaRPr lang="en-US"/>
          </a:p>
        </p:txBody>
      </p:sp>
      <p:sp>
        <p:nvSpPr>
          <p:cNvPr id="3" name="Content Placeholder 2"/>
          <p:cNvSpPr>
            <a:spLocks noGrp="1"/>
          </p:cNvSpPr>
          <p:nvPr>
            <p:ph idx="1" hasCustomPrompt="1"/>
          </p:nvPr>
        </p:nvSpPr>
        <p:spPr>
          <a:xfrm>
            <a:off x="1905000" y="13716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6" name="Picture Placeholder 5"/>
          <p:cNvSpPr>
            <a:spLocks noGrp="1"/>
          </p:cNvSpPr>
          <p:nvPr>
            <p:ph type="pic" sz="quarter" idx="10"/>
          </p:nvPr>
        </p:nvSpPr>
        <p:spPr>
          <a:xfrm>
            <a:off x="457200" y="14192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a:p>
        </p:txBody>
      </p:sp>
      <p:sp>
        <p:nvSpPr>
          <p:cNvPr id="5" name="Content Placeholder 2"/>
          <p:cNvSpPr>
            <a:spLocks noGrp="1"/>
          </p:cNvSpPr>
          <p:nvPr>
            <p:ph idx="11" hasCustomPrompt="1"/>
          </p:nvPr>
        </p:nvSpPr>
        <p:spPr>
          <a:xfrm>
            <a:off x="2667000" y="29718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7" name="Picture Placeholder 5"/>
          <p:cNvSpPr>
            <a:spLocks noGrp="1"/>
          </p:cNvSpPr>
          <p:nvPr>
            <p:ph type="pic" sz="quarter" idx="12"/>
          </p:nvPr>
        </p:nvSpPr>
        <p:spPr>
          <a:xfrm>
            <a:off x="1219200" y="30194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a:p>
        </p:txBody>
      </p:sp>
      <p:sp>
        <p:nvSpPr>
          <p:cNvPr id="8" name="Content Placeholder 2"/>
          <p:cNvSpPr>
            <a:spLocks noGrp="1"/>
          </p:cNvSpPr>
          <p:nvPr>
            <p:ph idx="13" hasCustomPrompt="1"/>
          </p:nvPr>
        </p:nvSpPr>
        <p:spPr>
          <a:xfrm>
            <a:off x="3429000" y="45720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9" name="Picture Placeholder 5"/>
          <p:cNvSpPr>
            <a:spLocks noGrp="1"/>
          </p:cNvSpPr>
          <p:nvPr>
            <p:ph type="pic" sz="quarter" idx="14"/>
          </p:nvPr>
        </p:nvSpPr>
        <p:spPr>
          <a:xfrm>
            <a:off x="1981200" y="46196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a:p>
        </p:txBody>
      </p:sp>
      <p:cxnSp>
        <p:nvCxnSpPr>
          <p:cNvPr id="10" name="Straight Connector 9"/>
          <p:cNvCxnSpPr/>
          <p:nvPr userDrawn="1"/>
        </p:nvCxnSpPr>
        <p:spPr>
          <a:xfrm>
            <a:off x="1905000" y="18288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667000" y="34290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29000" y="50292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5002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hanks / Contact - Maher">
    <p:spTree>
      <p:nvGrpSpPr>
        <p:cNvPr id="1" name=""/>
        <p:cNvGrpSpPr/>
        <p:nvPr/>
      </p:nvGrpSpPr>
      <p:grpSpPr>
        <a:xfrm>
          <a:off x="0" y="0"/>
          <a:ext cx="0" cy="0"/>
          <a:chOff x="0" y="0"/>
          <a:chExt cx="0" cy="0"/>
        </a:xfrm>
      </p:grpSpPr>
      <p:sp>
        <p:nvSpPr>
          <p:cNvPr id="9" name="TextBox 8"/>
          <p:cNvSpPr txBox="1"/>
          <p:nvPr userDrawn="1"/>
        </p:nvSpPr>
        <p:spPr>
          <a:xfrm>
            <a:off x="457200" y="1315192"/>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Contact Us:</a:t>
            </a:r>
            <a:endParaRPr lang="en-US" dirty="0"/>
          </a:p>
        </p:txBody>
      </p:sp>
      <p:sp>
        <p:nvSpPr>
          <p:cNvPr id="14" name="Content Placeholder 2"/>
          <p:cNvSpPr>
            <a:spLocks noGrp="1"/>
          </p:cNvSpPr>
          <p:nvPr>
            <p:ph idx="1" hasCustomPrompt="1"/>
          </p:nvPr>
        </p:nvSpPr>
        <p:spPr>
          <a:xfrm>
            <a:off x="3962400" y="595451"/>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15" name="Content Placeholder 2"/>
          <p:cNvSpPr>
            <a:spLocks noGrp="1"/>
          </p:cNvSpPr>
          <p:nvPr>
            <p:ph idx="10" hasCustomPrompt="1"/>
          </p:nvPr>
        </p:nvSpPr>
        <p:spPr>
          <a:xfrm>
            <a:off x="3962400" y="2514600"/>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16" name="Content Placeholder 2"/>
          <p:cNvSpPr>
            <a:spLocks noGrp="1"/>
          </p:cNvSpPr>
          <p:nvPr>
            <p:ph idx="11" hasCustomPrompt="1"/>
          </p:nvPr>
        </p:nvSpPr>
        <p:spPr>
          <a:xfrm>
            <a:off x="3962400" y="4414699"/>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pic>
        <p:nvPicPr>
          <p:cNvPr id="3" name="Picture 2">
            <a:extLst>
              <a:ext uri="{FF2B5EF4-FFF2-40B4-BE49-F238E27FC236}">
                <a16:creationId xmlns:a16="http://schemas.microsoft.com/office/drawing/2014/main" id="{22BDEA1E-CEAA-4717-B19B-00CAE2C368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9170"/>
            <a:ext cx="3352800" cy="2185529"/>
          </a:xfrm>
          <a:prstGeom prst="rect">
            <a:avLst/>
          </a:prstGeom>
        </p:spPr>
      </p:pic>
    </p:spTree>
    <p:extLst>
      <p:ext uri="{BB962C8B-B14F-4D97-AF65-F5344CB8AC3E}">
        <p14:creationId xmlns:p14="http://schemas.microsoft.com/office/powerpoint/2010/main" val="38105655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hanks / Contact - General">
    <p:spTree>
      <p:nvGrpSpPr>
        <p:cNvPr id="1" name=""/>
        <p:cNvGrpSpPr/>
        <p:nvPr/>
      </p:nvGrpSpPr>
      <p:grpSpPr>
        <a:xfrm>
          <a:off x="0" y="0"/>
          <a:ext cx="0" cy="0"/>
          <a:chOff x="0" y="0"/>
          <a:chExt cx="0" cy="0"/>
        </a:xfrm>
      </p:grpSpPr>
      <p:pic>
        <p:nvPicPr>
          <p:cNvPr id="5" name="Picture 2" descr="https://photos-5.dropbox.com/t/2/AAAzUZTxBTO6Pltuqo69C4n9CIobSrmTMtBEhxfqjkzkHw/12/300074791/png/32x32/1/1466546400/0/2/thank_you.png/EMCE4qQCGNayGCAHKAc/ybQm8HBEkyNF7r-jkhF_NemBN14JYaPkiir4OF5QOaA?size_mode=3&amp;size=800x600"/>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8600" y="1281121"/>
            <a:ext cx="3352800" cy="2183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a:ln>
                  <a:noFill/>
                </a:ln>
                <a:solidFill>
                  <a:srgbClr val="414143"/>
                </a:solidFill>
                <a:effectLst/>
                <a:uLnTx/>
                <a:uFillTx/>
                <a:latin typeface="Helvetica"/>
                <a:cs typeface="Helvetica"/>
              </a:rPr>
              <a:t>Contact Us:</a:t>
            </a:r>
            <a:endParaRPr lang="en-US"/>
          </a:p>
        </p:txBody>
      </p:sp>
      <p:grpSp>
        <p:nvGrpSpPr>
          <p:cNvPr id="3" name="Group 2"/>
          <p:cNvGrpSpPr/>
          <p:nvPr userDrawn="1"/>
        </p:nvGrpSpPr>
        <p:grpSpPr>
          <a:xfrm>
            <a:off x="209550" y="4953000"/>
            <a:ext cx="3371850" cy="1147496"/>
            <a:chOff x="209550" y="1277648"/>
            <a:chExt cx="3371850" cy="1147496"/>
          </a:xfrm>
        </p:grpSpPr>
        <p:grpSp>
          <p:nvGrpSpPr>
            <p:cNvPr id="6" name="Group 5"/>
            <p:cNvGrpSpPr/>
            <p:nvPr userDrawn="1"/>
          </p:nvGrpSpPr>
          <p:grpSpPr>
            <a:xfrm>
              <a:off x="209550" y="1277648"/>
              <a:ext cx="3371850" cy="1147496"/>
              <a:chOff x="5695950" y="2768310"/>
              <a:chExt cx="3371850" cy="1147496"/>
            </a:xfrm>
          </p:grpSpPr>
          <p:pic>
            <p:nvPicPr>
              <p:cNvPr id="7" name="Picture 6"/>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t="14453" b="13282"/>
              <a:stretch/>
            </p:blipFill>
            <p:spPr>
              <a:xfrm>
                <a:off x="5695950" y="2768310"/>
                <a:ext cx="3067050" cy="811224"/>
              </a:xfrm>
              <a:prstGeom prst="rect">
                <a:avLst/>
              </a:prstGeom>
              <a:ln>
                <a:noFill/>
              </a:ln>
              <a:effectLst/>
            </p:spPr>
          </p:pic>
          <p:sp>
            <p:nvSpPr>
              <p:cNvPr id="8" name="Content Placeholder 2"/>
              <p:cNvSpPr txBox="1">
                <a:spLocks/>
              </p:cNvSpPr>
              <p:nvPr/>
            </p:nvSpPr>
            <p:spPr bwMode="auto">
              <a:xfrm>
                <a:off x="5715000" y="3579534"/>
                <a:ext cx="3352800" cy="33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1pPr>
                <a:lvl2pPr marL="742950" indent="-285750" algn="l" rtl="0" eaLnBrk="0" fontAlgn="base" hangingPunct="0">
                  <a:spcBef>
                    <a:spcPct val="20000"/>
                  </a:spcBef>
                  <a:spcAft>
                    <a:spcPct val="0"/>
                  </a:spcAft>
                  <a:buClr>
                    <a:srgbClr val="B71234"/>
                  </a:buClr>
                  <a:buFont typeface="Arial" charset="0"/>
                  <a:buChar char="–"/>
                  <a:defRPr sz="1600" kern="1200">
                    <a:solidFill>
                      <a:srgbClr val="595959"/>
                    </a:solidFill>
                    <a:latin typeface="Helvetica"/>
                    <a:ea typeface="ＭＳ Ｐゴシック" charset="0"/>
                    <a:cs typeface="Helvetica"/>
                  </a:defRPr>
                </a:lvl2pPr>
                <a:lvl3pPr marL="1143000" indent="-228600" algn="l" rtl="0" eaLnBrk="0" fontAlgn="base" hangingPunct="0">
                  <a:spcBef>
                    <a:spcPct val="20000"/>
                  </a:spcBef>
                  <a:spcAft>
                    <a:spcPct val="0"/>
                  </a:spcAft>
                  <a:buClr>
                    <a:srgbClr val="B71234"/>
                  </a:buClr>
                  <a:buFont typeface="Arial" charset="0"/>
                  <a:buChar char="•"/>
                  <a:defRPr sz="1400" kern="1200">
                    <a:solidFill>
                      <a:srgbClr val="595959"/>
                    </a:solidFill>
                    <a:latin typeface="Helvetica"/>
                    <a:ea typeface="ＭＳ Ｐゴシック" charset="0"/>
                    <a:cs typeface="Helvetica"/>
                  </a:defRPr>
                </a:lvl3pPr>
                <a:lvl4pPr marL="1600200" indent="-228600" algn="l" rtl="0" eaLnBrk="0" fontAlgn="base" hangingPunct="0">
                  <a:spcBef>
                    <a:spcPct val="20000"/>
                  </a:spcBef>
                  <a:spcAft>
                    <a:spcPct val="0"/>
                  </a:spcAft>
                  <a:buClr>
                    <a:srgbClr val="B71234"/>
                  </a:buClr>
                  <a:buFont typeface="Arial" charset="0"/>
                  <a:buChar char="–"/>
                  <a:defRPr sz="1200" kern="1200">
                    <a:solidFill>
                      <a:srgbClr val="595959"/>
                    </a:solidFill>
                    <a:latin typeface="Helvetica"/>
                    <a:ea typeface="ＭＳ Ｐゴシック" charset="0"/>
                    <a:cs typeface="Helvetica"/>
                  </a:defRPr>
                </a:lvl4pPr>
                <a:lvl5pPr marL="2057400" indent="-228600" algn="l" rtl="0" eaLnBrk="0" fontAlgn="base" hangingPunct="0">
                  <a:spcBef>
                    <a:spcPct val="20000"/>
                  </a:spcBef>
                  <a:spcAft>
                    <a:spcPct val="0"/>
                  </a:spcAft>
                  <a:buClr>
                    <a:srgbClr val="B71234"/>
                  </a:buClr>
                  <a:buFont typeface="Arial" charset="0"/>
                  <a:buChar char="»"/>
                  <a:defRPr sz="12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0" indent="0" defTabSz="228600">
                  <a:lnSpc>
                    <a:spcPct val="90000"/>
                  </a:lnSpc>
                  <a:spcBef>
                    <a:spcPts val="800"/>
                  </a:spcBef>
                  <a:buFont typeface="Arial" charset="0"/>
                  <a:buNone/>
                </a:pPr>
                <a:r>
                  <a:rPr lang="en-US" sz="1600">
                    <a:solidFill>
                      <a:schemeClr val="tx1"/>
                    </a:solidFill>
                  </a:rPr>
                  <a:t>www.</a:t>
                </a:r>
                <a:r>
                  <a:rPr lang="en-US" sz="1600" b="1">
                    <a:solidFill>
                      <a:schemeClr val="tx1"/>
                    </a:solidFill>
                  </a:rPr>
                  <a:t>maher</a:t>
                </a:r>
                <a:r>
                  <a:rPr lang="en-US" sz="1600" b="1">
                    <a:solidFill>
                      <a:schemeClr val="accent1">
                        <a:lumMod val="75000"/>
                      </a:schemeClr>
                    </a:solidFill>
                  </a:rPr>
                  <a:t>net</a:t>
                </a:r>
                <a:r>
                  <a:rPr lang="en-US" sz="1600">
                    <a:solidFill>
                      <a:schemeClr val="tx1"/>
                    </a:solidFill>
                  </a:rPr>
                  <a:t>.com</a:t>
                </a:r>
              </a:p>
            </p:txBody>
          </p:sp>
        </p:grpSp>
        <p:cxnSp>
          <p:nvCxnSpPr>
            <p:cNvPr id="11" name="Straight Connector 10"/>
            <p:cNvCxnSpPr/>
            <p:nvPr userDrawn="1"/>
          </p:nvCxnSpPr>
          <p:spPr>
            <a:xfrm>
              <a:off x="1076325" y="2088872"/>
              <a:ext cx="2209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a:spLocks noGrp="1"/>
          </p:cNvSpPr>
          <p:nvPr>
            <p:ph idx="1" hasCustomPrompt="1"/>
          </p:nvPr>
        </p:nvSpPr>
        <p:spPr>
          <a:xfrm>
            <a:off x="4495800" y="595451"/>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15" name="Content Placeholder 2"/>
          <p:cNvSpPr>
            <a:spLocks noGrp="1"/>
          </p:cNvSpPr>
          <p:nvPr>
            <p:ph idx="10" hasCustomPrompt="1"/>
          </p:nvPr>
        </p:nvSpPr>
        <p:spPr>
          <a:xfrm>
            <a:off x="4495800" y="2514600"/>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
        <p:nvSpPr>
          <p:cNvPr id="16" name="Content Placeholder 2"/>
          <p:cNvSpPr>
            <a:spLocks noGrp="1"/>
          </p:cNvSpPr>
          <p:nvPr>
            <p:ph idx="11" hasCustomPrompt="1"/>
          </p:nvPr>
        </p:nvSpPr>
        <p:spPr>
          <a:xfrm>
            <a:off x="4495800" y="4414699"/>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err="1"/>
              <a:t>Firstname</a:t>
            </a:r>
            <a:r>
              <a:rPr lang="en-US"/>
              <a:t> </a:t>
            </a:r>
            <a:r>
              <a:rPr lang="en-US" err="1"/>
              <a:t>Lastname</a:t>
            </a:r>
            <a:endParaRPr lang="en-US"/>
          </a:p>
          <a:p>
            <a:pPr lvl="1"/>
            <a:r>
              <a:rPr lang="en-US"/>
              <a:t>Job / Position Title Here</a:t>
            </a:r>
          </a:p>
          <a:p>
            <a:pPr lvl="2"/>
            <a:r>
              <a:rPr lang="en-US"/>
              <a:t>Organization Name</a:t>
            </a:r>
          </a:p>
        </p:txBody>
      </p:sp>
    </p:spTree>
    <p:extLst>
      <p:ext uri="{BB962C8B-B14F-4D97-AF65-F5344CB8AC3E}">
        <p14:creationId xmlns:p14="http://schemas.microsoft.com/office/powerpoint/2010/main" val="24735555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Q &amp; A">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gn="ct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Questions </a:t>
            </a:r>
            <a:r>
              <a:rPr kumimoji="0" lang="en-US" sz="3600" b="0" i="0" u="none" strike="noStrike" kern="1200" cap="none" spc="0" normalizeH="0" baseline="0" noProof="0" dirty="0">
                <a:ln>
                  <a:noFill/>
                </a:ln>
                <a:solidFill>
                  <a:srgbClr val="414143"/>
                </a:solidFill>
                <a:effectLst/>
                <a:uLnTx/>
                <a:uFillTx/>
                <a:latin typeface="Helvetica"/>
                <a:cs typeface="Helvetica"/>
              </a:rPr>
              <a:t>&amp;</a:t>
            </a:r>
            <a:r>
              <a:rPr kumimoji="0" lang="en-US" sz="3600" b="1" i="0" u="none" strike="noStrike" kern="1200" cap="none" spc="0" normalizeH="0" baseline="0" noProof="0" dirty="0">
                <a:ln>
                  <a:noFill/>
                </a:ln>
                <a:solidFill>
                  <a:srgbClr val="414143"/>
                </a:solidFill>
                <a:effectLst/>
                <a:uLnTx/>
                <a:uFillTx/>
                <a:latin typeface="Helvetica"/>
                <a:cs typeface="Helvetica"/>
              </a:rPr>
              <a:t> Discussion</a:t>
            </a:r>
            <a:endParaRPr lang="en-US" dirty="0"/>
          </a:p>
        </p:txBody>
      </p:sp>
      <p:pic>
        <p:nvPicPr>
          <p:cNvPr id="3" name="Picture 2">
            <a:extLst>
              <a:ext uri="{FF2B5EF4-FFF2-40B4-BE49-F238E27FC236}">
                <a16:creationId xmlns:a16="http://schemas.microsoft.com/office/drawing/2014/main" id="{0C382B42-552D-4F99-A963-A65135962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7048" y="1853967"/>
            <a:ext cx="6089904" cy="4567428"/>
          </a:xfrm>
          <a:prstGeom prst="rect">
            <a:avLst/>
          </a:prstGeom>
        </p:spPr>
      </p:pic>
    </p:spTree>
    <p:extLst>
      <p:ext uri="{BB962C8B-B14F-4D97-AF65-F5344CB8AC3E}">
        <p14:creationId xmlns:p14="http://schemas.microsoft.com/office/powerpoint/2010/main" val="39155505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 preserve="1">
  <p:cSld name="Quote">
    <p:spTree>
      <p:nvGrpSpPr>
        <p:cNvPr id="1" name=""/>
        <p:cNvGrpSpPr/>
        <p:nvPr/>
      </p:nvGrpSpPr>
      <p:grpSpPr>
        <a:xfrm>
          <a:off x="0" y="0"/>
          <a:ext cx="0" cy="0"/>
          <a:chOff x="0" y="0"/>
          <a:chExt cx="0" cy="0"/>
        </a:xfrm>
      </p:grpSpPr>
      <p:sp>
        <p:nvSpPr>
          <p:cNvPr id="4" name="Rectangle 3"/>
          <p:cNvSpPr/>
          <p:nvPr userDrawn="1"/>
        </p:nvSpPr>
        <p:spPr>
          <a:xfrm flipH="1">
            <a:off x="0" y="1066800"/>
            <a:ext cx="91440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Helvetica"/>
              <a:cs typeface="Helvetica"/>
            </a:endParaRPr>
          </a:p>
        </p:txBody>
      </p:sp>
      <p:sp>
        <p:nvSpPr>
          <p:cNvPr id="2" name="Title 1"/>
          <p:cNvSpPr>
            <a:spLocks noGrp="1"/>
          </p:cNvSpPr>
          <p:nvPr>
            <p:ph type="title" hasCustomPrompt="1"/>
          </p:nvPr>
        </p:nvSpPr>
        <p:spPr>
          <a:xfrm>
            <a:off x="1143000" y="1219199"/>
            <a:ext cx="6858000" cy="2667000"/>
          </a:xfrm>
        </p:spPr>
        <p:txBody>
          <a:bodyPr/>
          <a:lstStyle>
            <a:lvl1pPr>
              <a:defRPr sz="4000" b="0" i="1">
                <a:latin typeface="Times New Roman" panose="02020603050405020304" pitchFamily="18" charset="0"/>
                <a:cs typeface="Times New Roman" panose="02020603050405020304" pitchFamily="18" charset="0"/>
              </a:defRPr>
            </a:lvl1pPr>
          </a:lstStyle>
          <a:p>
            <a:r>
              <a:rPr lang="en-US"/>
              <a:t>Type quote here.</a:t>
            </a:r>
            <a:endParaRPr lang="en-JM"/>
          </a:p>
        </p:txBody>
      </p:sp>
      <p:sp>
        <p:nvSpPr>
          <p:cNvPr id="3" name="Content Placeholder 2"/>
          <p:cNvSpPr>
            <a:spLocks noGrp="1"/>
          </p:cNvSpPr>
          <p:nvPr>
            <p:ph idx="1" hasCustomPrompt="1"/>
          </p:nvPr>
        </p:nvSpPr>
        <p:spPr>
          <a:xfrm>
            <a:off x="457200" y="4419600"/>
            <a:ext cx="8229600" cy="1447800"/>
          </a:xfrm>
        </p:spPr>
        <p:txBody>
          <a:bodyPr>
            <a:normAutofit/>
          </a:bodyPr>
          <a:lstStyle>
            <a:lvl1pPr marL="0" indent="0" algn="r">
              <a:lnSpc>
                <a:spcPct val="95000"/>
              </a:lnSpc>
              <a:spcBef>
                <a:spcPts val="1800"/>
              </a:spcBef>
              <a:buNone/>
              <a:defRPr sz="4000"/>
            </a:lvl1pPr>
            <a:lvl2pPr marL="457200" indent="0" algn="r">
              <a:lnSpc>
                <a:spcPct val="95000"/>
              </a:lnSpc>
              <a:spcBef>
                <a:spcPts val="800"/>
              </a:spcBef>
              <a:buNone/>
              <a:defRPr sz="2800" i="1">
                <a:solidFill>
                  <a:srgbClr val="686868"/>
                </a:solidFill>
                <a:latin typeface="Times New Roman" panose="02020603050405020304" pitchFamily="18" charset="0"/>
                <a:cs typeface="Times New Roman" panose="02020603050405020304" pitchFamily="18" charset="0"/>
              </a:defRPr>
            </a:lvl2pPr>
            <a:lvl3pPr marL="914400" indent="0" algn="r">
              <a:lnSpc>
                <a:spcPct val="95000"/>
              </a:lnSpc>
              <a:spcBef>
                <a:spcPts val="800"/>
              </a:spcBef>
              <a:buNone/>
              <a:defRPr sz="2000"/>
            </a:lvl3pPr>
            <a:lvl4pPr marL="1371600" indent="0" algn="r">
              <a:lnSpc>
                <a:spcPct val="95000"/>
              </a:lnSpc>
              <a:spcBef>
                <a:spcPts val="800"/>
              </a:spcBef>
              <a:buNone/>
              <a:defRPr sz="1800"/>
            </a:lvl4pPr>
            <a:lvl5pPr marL="1828800" indent="0" algn="r">
              <a:lnSpc>
                <a:spcPct val="95000"/>
              </a:lnSpc>
              <a:spcBef>
                <a:spcPts val="800"/>
              </a:spcBef>
              <a:buNone/>
              <a:defRPr sz="1800"/>
            </a:lvl5pPr>
          </a:lstStyle>
          <a:p>
            <a:pPr lvl="0"/>
            <a:r>
              <a:rPr lang="en-US" err="1"/>
              <a:t>Firstname</a:t>
            </a:r>
            <a:r>
              <a:rPr lang="en-US"/>
              <a:t> </a:t>
            </a:r>
            <a:r>
              <a:rPr lang="en-US" err="1"/>
              <a:t>Lastname</a:t>
            </a:r>
            <a:endParaRPr lang="en-US"/>
          </a:p>
          <a:p>
            <a:pPr lvl="1"/>
            <a:r>
              <a:rPr lang="en-US"/>
              <a:t>Title / Details</a:t>
            </a:r>
          </a:p>
        </p:txBody>
      </p:sp>
      <p:grpSp>
        <p:nvGrpSpPr>
          <p:cNvPr id="7" name="Group 6"/>
          <p:cNvGrpSpPr/>
          <p:nvPr userDrawn="1"/>
        </p:nvGrpSpPr>
        <p:grpSpPr>
          <a:xfrm>
            <a:off x="190500" y="1371599"/>
            <a:ext cx="8763000" cy="2362200"/>
            <a:chOff x="152400" y="1676400"/>
            <a:chExt cx="8763000" cy="2362200"/>
          </a:xfrm>
        </p:grpSpPr>
        <p:sp>
          <p:nvSpPr>
            <p:cNvPr id="5" name="Title 1"/>
            <p:cNvSpPr txBox="1">
              <a:spLocks/>
            </p:cNvSpPr>
            <p:nvPr userDrawn="1"/>
          </p:nvSpPr>
          <p:spPr bwMode="auto">
            <a:xfrm>
              <a:off x="152400" y="16764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kern="1200">
                  <a:solidFill>
                    <a:srgbClr val="595959"/>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a:lstStyle>
            <a:p>
              <a:pPr>
                <a:lnSpc>
                  <a:spcPct val="75000"/>
                </a:lnSpc>
              </a:pPr>
              <a:r>
                <a:rPr lang="en-US" sz="16600" b="1">
                  <a:solidFill>
                    <a:schemeClr val="accent1"/>
                  </a:solidFill>
                  <a:latin typeface="Times New Roman" panose="02020603050405020304" pitchFamily="18" charset="0"/>
                  <a:cs typeface="Times New Roman" panose="02020603050405020304" pitchFamily="18" charset="0"/>
                </a:rPr>
                <a:t>“</a:t>
              </a:r>
            </a:p>
          </p:txBody>
        </p:sp>
        <p:sp>
          <p:nvSpPr>
            <p:cNvPr id="6" name="Title 1"/>
            <p:cNvSpPr txBox="1">
              <a:spLocks/>
            </p:cNvSpPr>
            <p:nvPr userDrawn="1"/>
          </p:nvSpPr>
          <p:spPr bwMode="auto">
            <a:xfrm rot="10800000">
              <a:off x="7391400" y="29718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kern="1200">
                  <a:solidFill>
                    <a:srgbClr val="595959"/>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a:lstStyle>
            <a:p>
              <a:pPr>
                <a:lnSpc>
                  <a:spcPct val="75000"/>
                </a:lnSpc>
              </a:pPr>
              <a:r>
                <a:rPr lang="en-US" sz="16600" b="1">
                  <a:solidFill>
                    <a:schemeClr val="accent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481771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686" y="381000"/>
            <a:ext cx="8025714" cy="1143000"/>
          </a:xfrm>
        </p:spPr>
        <p:txBody>
          <a:bodyPr/>
          <a:lstStyle/>
          <a:p>
            <a:r>
              <a:rPr lang="en-US"/>
              <a:t>Click to edit Master title style</a:t>
            </a:r>
            <a:endParaRPr lang="en-JM"/>
          </a:p>
        </p:txBody>
      </p:sp>
      <p:sp>
        <p:nvSpPr>
          <p:cNvPr id="3" name="Content Placeholder 2"/>
          <p:cNvSpPr>
            <a:spLocks noGrp="1"/>
          </p:cNvSpPr>
          <p:nvPr>
            <p:ph idx="1"/>
          </p:nvPr>
        </p:nvSpPr>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4673854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a:xfrm>
            <a:off x="457200" y="2044700"/>
            <a:ext cx="8229600" cy="3721100"/>
          </a:xfrm>
        </p:spPr>
        <p:txBody>
          <a:bodyPr>
            <a:normAutofit/>
          </a:bodyPr>
          <a:lstStyle>
            <a:lvl1pPr>
              <a:lnSpc>
                <a:spcPct val="95000"/>
              </a:lnSpc>
              <a:spcBef>
                <a:spcPts val="1800"/>
              </a:spcBef>
              <a:defRPr sz="2400"/>
            </a:lvl1pPr>
            <a:lvl2pPr>
              <a:lnSpc>
                <a:spcPct val="95000"/>
              </a:lnSpc>
              <a:spcBef>
                <a:spcPts val="800"/>
              </a:spcBef>
              <a:defRPr sz="22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Rectangle 3"/>
          <p:cNvSpPr/>
          <p:nvPr userDrawn="1"/>
        </p:nvSpPr>
        <p:spPr>
          <a:xfrm>
            <a:off x="0" y="1543050"/>
            <a:ext cx="9144000" cy="457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0" hasCustomPrompt="1"/>
          </p:nvPr>
        </p:nvSpPr>
        <p:spPr>
          <a:xfrm>
            <a:off x="457200" y="1568451"/>
            <a:ext cx="8229600" cy="412749"/>
          </a:xfrm>
          <a:effectLst/>
        </p:spPr>
        <p:txBody>
          <a:bodyPr/>
          <a:lstStyle>
            <a:lvl1pPr marL="0" indent="0">
              <a:buNone/>
              <a:defRPr sz="2400" b="1" baseline="0">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Slide Subtitle Goes Here</a:t>
            </a:r>
          </a:p>
        </p:txBody>
      </p:sp>
    </p:spTree>
    <p:extLst>
      <p:ext uri="{BB962C8B-B14F-4D97-AF65-F5344CB8AC3E}">
        <p14:creationId xmlns:p14="http://schemas.microsoft.com/office/powerpoint/2010/main" val="19169992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New Section">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57200" y="537640"/>
            <a:ext cx="8153400" cy="1143000"/>
          </a:xfrm>
          <a:prstGeom prst="rect">
            <a:avLst/>
          </a:prstGeom>
        </p:spPr>
        <p:txBody>
          <a:bodyPr rtlCol="0" anchor="b">
            <a:normAutofit/>
          </a:bodyPr>
          <a:lstStyle>
            <a:lvl1pPr>
              <a:defRPr sz="4000" b="1">
                <a:solidFill>
                  <a:schemeClr val="tx1"/>
                </a:solidFill>
              </a:defRPr>
            </a:lvl1pPr>
          </a:lstStyle>
          <a:p>
            <a:r>
              <a:rPr lang="en-US"/>
              <a:t>Insert Section Title Here</a:t>
            </a:r>
            <a:endParaRPr lang="en-JM"/>
          </a:p>
        </p:txBody>
      </p:sp>
      <p:sp>
        <p:nvSpPr>
          <p:cNvPr id="19" name="Text Placeholder 18"/>
          <p:cNvSpPr>
            <a:spLocks noGrp="1"/>
          </p:cNvSpPr>
          <p:nvPr>
            <p:ph type="body" sz="quarter" idx="10" hasCustomPrompt="1"/>
          </p:nvPr>
        </p:nvSpPr>
        <p:spPr>
          <a:xfrm>
            <a:off x="457200" y="2353718"/>
            <a:ext cx="8153400" cy="914400"/>
          </a:xfrm>
        </p:spPr>
        <p:txBody>
          <a:bodyPr/>
          <a:lstStyle>
            <a:lvl1pPr marL="0" indent="0">
              <a:buNone/>
              <a:defRPr sz="2400" i="1">
                <a:solidFill>
                  <a:schemeClr val="accent1"/>
                </a:solidFill>
              </a:defRPr>
            </a:lvl1pPr>
          </a:lstStyle>
          <a:p>
            <a:pPr lvl="0"/>
            <a:r>
              <a:rPr lang="en-US"/>
              <a:t>Insert Section Subtitle Here (if applicable)</a:t>
            </a:r>
          </a:p>
        </p:txBody>
      </p:sp>
      <p:pic>
        <p:nvPicPr>
          <p:cNvPr id="10" name="Picture 9" descr="C:\Users\crobbins.MAHERMAHER\Dropbox\Government\WIOA\WIOA_Swoosh.png">
            <a:extLst>
              <a:ext uri="{FF2B5EF4-FFF2-40B4-BE49-F238E27FC236}">
                <a16:creationId xmlns:a16="http://schemas.microsoft.com/office/drawing/2014/main" id="{C8CDE277-A540-422A-B392-6E2D4DD0F0A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18696001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Tit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1543050"/>
            <a:ext cx="9144000" cy="457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0" hasCustomPrompt="1"/>
          </p:nvPr>
        </p:nvSpPr>
        <p:spPr>
          <a:xfrm>
            <a:off x="457200" y="1568451"/>
            <a:ext cx="4038600" cy="412749"/>
          </a:xfrm>
          <a:effectLst/>
        </p:spPr>
        <p:txBody>
          <a:bodyPr/>
          <a:lstStyle>
            <a:lvl1pPr marL="0" indent="0">
              <a:buNone/>
              <a:defRPr sz="2400" b="1">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Column Title Here</a:t>
            </a:r>
          </a:p>
        </p:txBody>
      </p:sp>
      <p:sp>
        <p:nvSpPr>
          <p:cNvPr id="7" name="Content Placeholder 3"/>
          <p:cNvSpPr>
            <a:spLocks noGrp="1"/>
          </p:cNvSpPr>
          <p:nvPr>
            <p:ph sz="half" idx="11" hasCustomPrompt="1"/>
          </p:nvPr>
        </p:nvSpPr>
        <p:spPr>
          <a:xfrm>
            <a:off x="4648200" y="1568451"/>
            <a:ext cx="4038600" cy="412749"/>
          </a:xfrm>
          <a:effectLst/>
        </p:spPr>
        <p:txBody>
          <a:bodyPr/>
          <a:lstStyle>
            <a:lvl1pPr marL="0" indent="0">
              <a:buNone/>
              <a:defRPr sz="2400" b="1" baseline="0">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Column Title Here</a:t>
            </a:r>
          </a:p>
        </p:txBody>
      </p:sp>
      <p:cxnSp>
        <p:nvCxnSpPr>
          <p:cNvPr id="10" name="Straight Connector 9"/>
          <p:cNvCxnSpPr>
            <a:stCxn id="5" idx="0"/>
          </p:cNvCxnSpPr>
          <p:nvPr userDrawn="1"/>
        </p:nvCxnSpPr>
        <p:spPr>
          <a:xfrm>
            <a:off x="4572000" y="1543050"/>
            <a:ext cx="0" cy="4705350"/>
          </a:xfrm>
          <a:prstGeom prst="line">
            <a:avLst/>
          </a:prstGeom>
          <a:ln>
            <a:solidFill>
              <a:schemeClr val="tx1">
                <a:lumMod val="50000"/>
                <a:alpha val="1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71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47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23654232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ide Panel">
    <p:spTree>
      <p:nvGrpSpPr>
        <p:cNvPr id="1" name=""/>
        <p:cNvGrpSpPr/>
        <p:nvPr/>
      </p:nvGrpSpPr>
      <p:grpSpPr>
        <a:xfrm>
          <a:off x="0" y="0"/>
          <a:ext cx="0" cy="0"/>
          <a:chOff x="0" y="0"/>
          <a:chExt cx="0" cy="0"/>
        </a:xfrm>
      </p:grpSpPr>
      <p:sp>
        <p:nvSpPr>
          <p:cNvPr id="2" name="Title 1"/>
          <p:cNvSpPr>
            <a:spLocks noGrp="1"/>
          </p:cNvSpPr>
          <p:nvPr>
            <p:ph type="title"/>
          </p:nvPr>
        </p:nvSpPr>
        <p:spPr>
          <a:xfrm>
            <a:off x="457200" y="495178"/>
            <a:ext cx="3200400" cy="1714622"/>
          </a:xfrm>
        </p:spPr>
        <p:txBody>
          <a:bodyPr/>
          <a:lstStyle>
            <a:lvl1pPr>
              <a:defRPr b="1"/>
            </a:lvl1pPr>
          </a:lstStyle>
          <a:p>
            <a:r>
              <a:rPr lang="en-US"/>
              <a:t>Click to edit Master title style</a:t>
            </a:r>
            <a:endParaRPr lang="en-JM"/>
          </a:p>
        </p:txBody>
      </p:sp>
      <p:sp>
        <p:nvSpPr>
          <p:cNvPr id="3" name="Content Placeholder 2"/>
          <p:cNvSpPr>
            <a:spLocks noGrp="1"/>
          </p:cNvSpPr>
          <p:nvPr>
            <p:ph idx="1"/>
          </p:nvPr>
        </p:nvSpPr>
        <p:spPr>
          <a:xfrm>
            <a:off x="3886200" y="512764"/>
            <a:ext cx="4800600" cy="5557838"/>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8" name="Picture Placeholder 17"/>
          <p:cNvSpPr>
            <a:spLocks noGrp="1"/>
          </p:cNvSpPr>
          <p:nvPr>
            <p:ph type="pic" sz="quarter" idx="10"/>
          </p:nvPr>
        </p:nvSpPr>
        <p:spPr>
          <a:xfrm>
            <a:off x="457200" y="2895602"/>
            <a:ext cx="3200400" cy="3175000"/>
          </a:xfrm>
          <a:solidFill>
            <a:schemeClr val="bg1">
              <a:lumMod val="85000"/>
            </a:schemeClr>
          </a:solidFill>
        </p:spPr>
        <p:txBody>
          <a:bodyPr/>
          <a:lstStyle/>
          <a:p>
            <a:endParaRPr lang="en-US"/>
          </a:p>
        </p:txBody>
      </p:sp>
    </p:spTree>
    <p:extLst>
      <p:ext uri="{BB962C8B-B14F-4D97-AF65-F5344CB8AC3E}">
        <p14:creationId xmlns:p14="http://schemas.microsoft.com/office/powerpoint/2010/main" val="5934898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32_Title and Content">
    <p:spTree>
      <p:nvGrpSpPr>
        <p:cNvPr id="1" name=""/>
        <p:cNvGrpSpPr/>
        <p:nvPr/>
      </p:nvGrpSpPr>
      <p:grpSpPr>
        <a:xfrm>
          <a:off x="0" y="0"/>
          <a:ext cx="0" cy="0"/>
          <a:chOff x="0" y="0"/>
          <a:chExt cx="0" cy="0"/>
        </a:xfrm>
      </p:grpSpPr>
      <p:sp>
        <p:nvSpPr>
          <p:cNvPr id="11" name="Rectangle 10"/>
          <p:cNvSpPr/>
          <p:nvPr userDrawn="1"/>
        </p:nvSpPr>
        <p:spPr>
          <a:xfrm flipH="1">
            <a:off x="0" y="1989138"/>
            <a:ext cx="9144000" cy="267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Helvetica"/>
              <a:cs typeface="Helvetica"/>
            </a:endParaRPr>
          </a:p>
        </p:txBody>
      </p:sp>
      <p:sp>
        <p:nvSpPr>
          <p:cNvPr id="7" name="Title Placeholder 1"/>
          <p:cNvSpPr>
            <a:spLocks noGrp="1"/>
          </p:cNvSpPr>
          <p:nvPr>
            <p:ph type="title"/>
          </p:nvPr>
        </p:nvSpPr>
        <p:spPr>
          <a:xfrm>
            <a:off x="457200" y="355600"/>
            <a:ext cx="8229600" cy="1143000"/>
          </a:xfrm>
          <a:prstGeom prst="rect">
            <a:avLst/>
          </a:prstGeom>
        </p:spPr>
        <p:txBody>
          <a:bodyPr rtlCol="0">
            <a:normAutofit/>
          </a:bodyPr>
          <a:lstStyle/>
          <a:p>
            <a:r>
              <a:rPr lang="en-US"/>
              <a:t>Click to edit Master title style</a:t>
            </a:r>
            <a:endParaRPr lang="en-JM"/>
          </a:p>
        </p:txBody>
      </p:sp>
      <p:pic>
        <p:nvPicPr>
          <p:cNvPr id="16" name="Picture 15" descr="C:\Users\crobbins.MAHERMAHER\Dropbox\Government\WIOA\WIOA_Swoosh.png">
            <a:extLst>
              <a:ext uri="{FF2B5EF4-FFF2-40B4-BE49-F238E27FC236}">
                <a16:creationId xmlns:a16="http://schemas.microsoft.com/office/drawing/2014/main" id="{574F6EA5-4783-450B-91D5-2CCAB8A550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3894519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JM" altLang="en-US"/>
          </a:p>
        </p:txBody>
      </p:sp>
      <p:sp>
        <p:nvSpPr>
          <p:cNvPr id="1027" name="Text Placeholder 2"/>
          <p:cNvSpPr>
            <a:spLocks noGrp="1"/>
          </p:cNvSpPr>
          <p:nvPr>
            <p:ph type="body" idx="1"/>
          </p:nvPr>
        </p:nvSpPr>
        <p:spPr bwMode="auto">
          <a:xfrm>
            <a:off x="457200" y="1600200"/>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JM" altLang="en-US"/>
          </a:p>
        </p:txBody>
      </p:sp>
      <p:pic>
        <p:nvPicPr>
          <p:cNvPr id="15" name="Picture 14" descr="C:\Users\crobbins.MAHERMAHER\Dropbox\Government\WIOA\WIOA_Swoosh.png">
            <a:extLst>
              <a:ext uri="{FF2B5EF4-FFF2-40B4-BE49-F238E27FC236}">
                <a16:creationId xmlns:a16="http://schemas.microsoft.com/office/drawing/2014/main" id="{E96529E3-55C3-45EC-932E-BFC9E7233184}"/>
              </a:ext>
            </a:extLst>
          </p:cNvPr>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89" r:id="rId3"/>
    <p:sldLayoutId id="2147483968" r:id="rId4"/>
    <p:sldLayoutId id="2147483988" r:id="rId5"/>
    <p:sldLayoutId id="2147483991" r:id="rId6"/>
    <p:sldLayoutId id="2147483978" r:id="rId7"/>
    <p:sldLayoutId id="2147483967" r:id="rId8"/>
    <p:sldLayoutId id="2147483969" r:id="rId9"/>
    <p:sldLayoutId id="2147483979" r:id="rId10"/>
    <p:sldLayoutId id="2147483987" r:id="rId11"/>
    <p:sldLayoutId id="2147483990" r:id="rId12"/>
    <p:sldLayoutId id="2147483980" r:id="rId13"/>
    <p:sldLayoutId id="2147483981" r:id="rId14"/>
    <p:sldLayoutId id="2147483982" r:id="rId15"/>
    <p:sldLayoutId id="2147483984" r:id="rId16"/>
    <p:sldLayoutId id="2147483985" r:id="rId17"/>
    <p:sldLayoutId id="2147483983" r:id="rId18"/>
    <p:sldLayoutId id="2147483986" r:id="rId19"/>
  </p:sldLayoutIdLst>
  <p:transition/>
  <p:hf hdr="0" ftr="0" dt="0"/>
  <p:txStyles>
    <p:titleStyle>
      <a:lvl1pPr algn="l" rtl="0" eaLnBrk="0" fontAlgn="base" hangingPunct="0">
        <a:lnSpc>
          <a:spcPct val="90000"/>
        </a:lnSpc>
        <a:spcBef>
          <a:spcPct val="0"/>
        </a:spcBef>
        <a:spcAft>
          <a:spcPct val="0"/>
        </a:spcAft>
        <a:defRPr sz="3600" b="1" kern="1200">
          <a:solidFill>
            <a:schemeClr val="tx1"/>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p:titleStyle>
    <p:bodyStyle>
      <a:lvl1pPr marL="342900" indent="-342900" algn="l" rtl="0" eaLnBrk="0" fontAlgn="base" hangingPunct="0">
        <a:lnSpc>
          <a:spcPct val="95000"/>
        </a:lnSpc>
        <a:spcBef>
          <a:spcPts val="1800"/>
        </a:spcBef>
        <a:spcAft>
          <a:spcPct val="0"/>
        </a:spcAft>
        <a:buClr>
          <a:srgbClr val="B71234"/>
        </a:buClr>
        <a:buFont typeface="Arial" charset="0"/>
        <a:buChar char="•"/>
        <a:defRPr sz="2800" kern="1200">
          <a:solidFill>
            <a:schemeClr val="tx1"/>
          </a:solidFill>
          <a:latin typeface="Helvetica"/>
          <a:ea typeface="ＭＳ Ｐゴシック" charset="0"/>
          <a:cs typeface="Helvetica"/>
        </a:defRPr>
      </a:lvl1pPr>
      <a:lvl2pPr marL="742950" indent="-285750" algn="l" rtl="0" eaLnBrk="0" fontAlgn="base" hangingPunct="0">
        <a:lnSpc>
          <a:spcPct val="95000"/>
        </a:lnSpc>
        <a:spcBef>
          <a:spcPts val="800"/>
        </a:spcBef>
        <a:spcAft>
          <a:spcPct val="0"/>
        </a:spcAft>
        <a:buClr>
          <a:srgbClr val="B71234"/>
        </a:buClr>
        <a:buFont typeface="Arial" charset="0"/>
        <a:buChar char="–"/>
        <a:defRPr sz="2400" kern="1200">
          <a:solidFill>
            <a:srgbClr val="595959"/>
          </a:solidFill>
          <a:latin typeface="Helvetica"/>
          <a:ea typeface="ＭＳ Ｐゴシック" charset="0"/>
          <a:cs typeface="Helvetica"/>
        </a:defRPr>
      </a:lvl2pPr>
      <a:lvl3pPr marL="1143000" indent="-228600" algn="l" rtl="0" eaLnBrk="0" fontAlgn="base" hangingPunct="0">
        <a:lnSpc>
          <a:spcPct val="95000"/>
        </a:lnSpc>
        <a:spcBef>
          <a:spcPts val="800"/>
        </a:spcBef>
        <a:spcAft>
          <a:spcPct val="0"/>
        </a:spcAft>
        <a:buClr>
          <a:srgbClr val="B71234"/>
        </a:buClr>
        <a:buFont typeface="Arial" charset="0"/>
        <a:buChar char="•"/>
        <a:defRPr sz="2000" kern="1200">
          <a:solidFill>
            <a:srgbClr val="595959"/>
          </a:solidFill>
          <a:latin typeface="Helvetica"/>
          <a:ea typeface="ＭＳ Ｐゴシック" charset="0"/>
          <a:cs typeface="Helvetica"/>
        </a:defRPr>
      </a:lvl3pPr>
      <a:lvl4pPr marL="16002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wired.com/2012/09/broad-sustainable-building-instant-skyscrap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5685" y="840576"/>
            <a:ext cx="8229600" cy="1470025"/>
          </a:xfrm>
        </p:spPr>
        <p:txBody>
          <a:bodyPr/>
          <a:lstStyle/>
          <a:p>
            <a:pPr algn="ctr"/>
            <a:r>
              <a:rPr lang="en-US" dirty="0">
                <a:solidFill>
                  <a:srgbClr val="0070C0"/>
                </a:solidFill>
              </a:rPr>
              <a:t>Future of AJCs Cohort</a:t>
            </a:r>
            <a:br>
              <a:rPr lang="en-US" dirty="0"/>
            </a:br>
            <a:r>
              <a:rPr lang="en-US" sz="2800" b="0" dirty="0">
                <a:solidFill>
                  <a:srgbClr val="C00000"/>
                </a:solidFill>
              </a:rPr>
              <a:t>Getting Inspired - The Future of Work</a:t>
            </a:r>
            <a:br>
              <a:rPr lang="en-US" dirty="0"/>
            </a:br>
            <a:endParaRPr lang="en-US" dirty="0"/>
          </a:p>
        </p:txBody>
      </p:sp>
      <p:sp>
        <p:nvSpPr>
          <p:cNvPr id="5" name="Subtitle 4"/>
          <p:cNvSpPr>
            <a:spLocks noGrp="1"/>
          </p:cNvSpPr>
          <p:nvPr>
            <p:ph type="subTitle" idx="1"/>
          </p:nvPr>
        </p:nvSpPr>
        <p:spPr>
          <a:xfrm>
            <a:off x="0" y="5255966"/>
            <a:ext cx="4033156" cy="653144"/>
          </a:xfrm>
        </p:spPr>
        <p:txBody>
          <a:bodyPr/>
          <a:lstStyle/>
          <a:p>
            <a:r>
              <a:rPr lang="en-US" sz="2000" dirty="0"/>
              <a:t>Thursday, June 14</a:t>
            </a:r>
            <a:r>
              <a:rPr lang="en-US" sz="2000" baseline="30000" dirty="0"/>
              <a:t>th</a:t>
            </a:r>
            <a:r>
              <a:rPr lang="en-US" sz="2000" dirty="0"/>
              <a:t>, 2018</a:t>
            </a:r>
          </a:p>
        </p:txBody>
      </p:sp>
      <p:grpSp>
        <p:nvGrpSpPr>
          <p:cNvPr id="6" name="Group 5">
            <a:extLst>
              <a:ext uri="{FF2B5EF4-FFF2-40B4-BE49-F238E27FC236}">
                <a16:creationId xmlns:a16="http://schemas.microsoft.com/office/drawing/2014/main" id="{C0532252-7C34-411E-AA0E-F65E2E0BDCA0}"/>
              </a:ext>
            </a:extLst>
          </p:cNvPr>
          <p:cNvGrpSpPr/>
          <p:nvPr/>
        </p:nvGrpSpPr>
        <p:grpSpPr>
          <a:xfrm>
            <a:off x="6629400" y="5059316"/>
            <a:ext cx="2514600" cy="1755140"/>
            <a:chOff x="0" y="0"/>
            <a:chExt cx="3269752" cy="2212340"/>
          </a:xfrm>
        </p:grpSpPr>
        <p:pic>
          <p:nvPicPr>
            <p:cNvPr id="7" name="Picture 6">
              <a:extLst>
                <a:ext uri="{FF2B5EF4-FFF2-40B4-BE49-F238E27FC236}">
                  <a16:creationId xmlns:a16="http://schemas.microsoft.com/office/drawing/2014/main" id="{F98249D1-2238-4A47-B896-64D6FE11856F}"/>
                </a:ext>
              </a:extLst>
            </p:cNvPr>
            <p:cNvPicPr>
              <a:picLocks noChangeAspect="1"/>
            </p:cNvPicPr>
            <p:nvPr/>
          </p:nvPicPr>
          <p:blipFill>
            <a:blip r:embed="rId3"/>
            <a:stretch>
              <a:fillRect/>
            </a:stretch>
          </p:blipFill>
          <p:spPr>
            <a:xfrm>
              <a:off x="0" y="0"/>
              <a:ext cx="3269752" cy="2212340"/>
            </a:xfrm>
            <a:prstGeom prst="rect">
              <a:avLst/>
            </a:prstGeom>
          </p:spPr>
        </p:pic>
        <p:sp>
          <p:nvSpPr>
            <p:cNvPr id="8" name="Rectangle: Rounded Corners 18">
              <a:extLst>
                <a:ext uri="{FF2B5EF4-FFF2-40B4-BE49-F238E27FC236}">
                  <a16:creationId xmlns:a16="http://schemas.microsoft.com/office/drawing/2014/main" id="{FC62888F-2342-4464-9ACE-7EC2B4E68161}"/>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5553218D-1CDB-4DB1-BF58-E017391697A7}"/>
              </a:ext>
            </a:extLst>
          </p:cNvPr>
          <p:cNvPicPr/>
          <p:nvPr/>
        </p:nvPicPr>
        <p:blipFill>
          <a:blip r:embed="rId4">
            <a:extLst>
              <a:ext uri="{28A0092B-C50C-407E-A947-70E740481C1C}">
                <a14:useLocalDpi xmlns:a14="http://schemas.microsoft.com/office/drawing/2010/main" val="0"/>
              </a:ext>
            </a:extLst>
          </a:blip>
          <a:stretch>
            <a:fillRect/>
          </a:stretch>
        </p:blipFill>
        <p:spPr>
          <a:xfrm>
            <a:off x="821872" y="2128265"/>
            <a:ext cx="7429500" cy="2952824"/>
          </a:xfrm>
          <a:prstGeom prst="rect">
            <a:avLst/>
          </a:prstGeom>
        </p:spPr>
      </p:pic>
      <p:pic>
        <p:nvPicPr>
          <p:cNvPr id="3" name="Picture 2">
            <a:extLst>
              <a:ext uri="{FF2B5EF4-FFF2-40B4-BE49-F238E27FC236}">
                <a16:creationId xmlns:a16="http://schemas.microsoft.com/office/drawing/2014/main" id="{6BEFA383-CDED-40DC-9C16-0935CB171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6844271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192" y="994840"/>
            <a:ext cx="8153400" cy="1143000"/>
          </a:xfrm>
        </p:spPr>
        <p:txBody>
          <a:bodyPr/>
          <a:lstStyle/>
          <a:p>
            <a:pPr algn="ctr"/>
            <a:r>
              <a:rPr lang="en-US" dirty="0"/>
              <a:t>Looking Into the Future</a:t>
            </a:r>
          </a:p>
        </p:txBody>
      </p:sp>
      <p:sp>
        <p:nvSpPr>
          <p:cNvPr id="5" name="Text Placeholder 4"/>
          <p:cNvSpPr>
            <a:spLocks noGrp="1"/>
          </p:cNvSpPr>
          <p:nvPr>
            <p:ph type="body" sz="quarter" idx="10"/>
          </p:nvPr>
        </p:nvSpPr>
        <p:spPr/>
        <p:txBody>
          <a:bodyPr/>
          <a:lstStyle/>
          <a:p>
            <a:pPr algn="ctr"/>
            <a:r>
              <a:rPr lang="en-US" dirty="0"/>
              <a:t>The Future of Work</a:t>
            </a:r>
          </a:p>
        </p:txBody>
      </p:sp>
      <p:grpSp>
        <p:nvGrpSpPr>
          <p:cNvPr id="6" name="Group 5">
            <a:extLst>
              <a:ext uri="{FF2B5EF4-FFF2-40B4-BE49-F238E27FC236}">
                <a16:creationId xmlns:a16="http://schemas.microsoft.com/office/drawing/2014/main" id="{396BCF0A-6017-41D6-BC33-B8D36E27A606}"/>
              </a:ext>
            </a:extLst>
          </p:cNvPr>
          <p:cNvGrpSpPr/>
          <p:nvPr/>
        </p:nvGrpSpPr>
        <p:grpSpPr>
          <a:xfrm>
            <a:off x="6629400" y="5059316"/>
            <a:ext cx="2514600" cy="1755140"/>
            <a:chOff x="0" y="0"/>
            <a:chExt cx="3269752" cy="2212340"/>
          </a:xfrm>
        </p:grpSpPr>
        <p:pic>
          <p:nvPicPr>
            <p:cNvPr id="7" name="Picture 6">
              <a:extLst>
                <a:ext uri="{FF2B5EF4-FFF2-40B4-BE49-F238E27FC236}">
                  <a16:creationId xmlns:a16="http://schemas.microsoft.com/office/drawing/2014/main" id="{98A5FC37-14E0-488A-95B3-8FA37247E1CD}"/>
                </a:ext>
              </a:extLst>
            </p:cNvPr>
            <p:cNvPicPr>
              <a:picLocks noChangeAspect="1"/>
            </p:cNvPicPr>
            <p:nvPr/>
          </p:nvPicPr>
          <p:blipFill>
            <a:blip r:embed="rId3"/>
            <a:stretch>
              <a:fillRect/>
            </a:stretch>
          </p:blipFill>
          <p:spPr>
            <a:xfrm>
              <a:off x="0" y="0"/>
              <a:ext cx="3269752" cy="2212340"/>
            </a:xfrm>
            <a:prstGeom prst="rect">
              <a:avLst/>
            </a:prstGeom>
          </p:spPr>
        </p:pic>
        <p:sp>
          <p:nvSpPr>
            <p:cNvPr id="8" name="Rectangle: Rounded Corners 18">
              <a:extLst>
                <a:ext uri="{FF2B5EF4-FFF2-40B4-BE49-F238E27FC236}">
                  <a16:creationId xmlns:a16="http://schemas.microsoft.com/office/drawing/2014/main" id="{BD913F71-7D75-4A0E-9104-4B555C15C050}"/>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88026CD0-5B5E-470D-BC89-7BBED1C1A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40381066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306" y="1219199"/>
            <a:ext cx="6858000" cy="2667000"/>
          </a:xfrm>
        </p:spPr>
        <p:txBody>
          <a:bodyPr/>
          <a:lstStyle/>
          <a:p>
            <a:r>
              <a:rPr lang="en-US" i="0" dirty="0"/>
              <a:t>There are 53 million freelancers in America today. By 2020, 50% of the U.S. workforce will be freelancers.</a:t>
            </a:r>
            <a:endParaRPr lang="en-US" dirty="0"/>
          </a:p>
        </p:txBody>
      </p:sp>
      <p:sp>
        <p:nvSpPr>
          <p:cNvPr id="3" name="Content Placeholder 2"/>
          <p:cNvSpPr>
            <a:spLocks noGrp="1"/>
          </p:cNvSpPr>
          <p:nvPr>
            <p:ph idx="1"/>
          </p:nvPr>
        </p:nvSpPr>
        <p:spPr/>
        <p:txBody>
          <a:bodyPr/>
          <a:lstStyle/>
          <a:p>
            <a:r>
              <a:rPr lang="en-US" dirty="0"/>
              <a:t>Forbes Magazine</a:t>
            </a:r>
          </a:p>
          <a:p>
            <a:pPr lvl="1"/>
            <a:r>
              <a:rPr lang="en-US" dirty="0"/>
              <a:t>Jan. 26, 2016</a:t>
            </a:r>
          </a:p>
        </p:txBody>
      </p:sp>
      <p:pic>
        <p:nvPicPr>
          <p:cNvPr id="4" name="Picture 3">
            <a:extLst>
              <a:ext uri="{FF2B5EF4-FFF2-40B4-BE49-F238E27FC236}">
                <a16:creationId xmlns:a16="http://schemas.microsoft.com/office/drawing/2014/main" id="{C2E9640C-2498-415A-A6B6-8F2E83E8B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163788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14" y="1219200"/>
            <a:ext cx="6760395" cy="2667000"/>
          </a:xfrm>
        </p:spPr>
        <p:txBody>
          <a:bodyPr/>
          <a:lstStyle/>
          <a:p>
            <a:r>
              <a:rPr lang="en-US" sz="3300" i="0" dirty="0"/>
              <a:t>This on-demand work, instant gig economy is moving more and more into independent professionals that are using mobile and technology to create ecosystems of work they enjoy. </a:t>
            </a:r>
            <a:endParaRPr lang="en-US" sz="3300" dirty="0"/>
          </a:p>
        </p:txBody>
      </p:sp>
      <p:sp>
        <p:nvSpPr>
          <p:cNvPr id="3" name="Content Placeholder 2"/>
          <p:cNvSpPr>
            <a:spLocks noGrp="1"/>
          </p:cNvSpPr>
          <p:nvPr>
            <p:ph idx="1"/>
          </p:nvPr>
        </p:nvSpPr>
        <p:spPr/>
        <p:txBody>
          <a:bodyPr/>
          <a:lstStyle/>
          <a:p>
            <a:r>
              <a:rPr lang="en-US" dirty="0"/>
              <a:t>Forbes Magazine</a:t>
            </a:r>
          </a:p>
          <a:p>
            <a:pPr lvl="1"/>
            <a:r>
              <a:rPr lang="en-US" dirty="0"/>
              <a:t>Jan. 26, 2016</a:t>
            </a:r>
          </a:p>
        </p:txBody>
      </p:sp>
      <p:pic>
        <p:nvPicPr>
          <p:cNvPr id="4" name="Picture 3">
            <a:extLst>
              <a:ext uri="{FF2B5EF4-FFF2-40B4-BE49-F238E27FC236}">
                <a16:creationId xmlns:a16="http://schemas.microsoft.com/office/drawing/2014/main" id="{DCCA179C-8BC7-4CE4-A1E2-472BB1637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2705564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In a Freelancer Dominated Economy:</a:t>
            </a:r>
          </a:p>
        </p:txBody>
      </p:sp>
      <p:sp>
        <p:nvSpPr>
          <p:cNvPr id="3" name="Content Placeholder 2"/>
          <p:cNvSpPr>
            <a:spLocks noGrp="1"/>
          </p:cNvSpPr>
          <p:nvPr>
            <p:ph idx="1"/>
          </p:nvPr>
        </p:nvSpPr>
        <p:spPr>
          <a:xfrm>
            <a:off x="457200" y="2496620"/>
            <a:ext cx="8229600" cy="3269180"/>
          </a:xfrm>
        </p:spPr>
        <p:txBody>
          <a:bodyPr/>
          <a:lstStyle/>
          <a:p>
            <a:r>
              <a:rPr lang="en-US" dirty="0"/>
              <a:t>What would an AJC look like?</a:t>
            </a:r>
          </a:p>
          <a:p>
            <a:r>
              <a:rPr lang="en-US" dirty="0"/>
              <a:t>What services would we provide?</a:t>
            </a:r>
          </a:p>
          <a:p>
            <a:r>
              <a:rPr lang="en-US" dirty="0"/>
              <a:t>Would we incorporate shared workspace for entrepreneurs? </a:t>
            </a:r>
          </a:p>
          <a:p>
            <a:r>
              <a:rPr lang="en-US" dirty="0"/>
              <a:t>What skill sets would we need to teach?</a:t>
            </a:r>
          </a:p>
        </p:txBody>
      </p:sp>
      <p:sp>
        <p:nvSpPr>
          <p:cNvPr id="4" name="Content Placeholder 3">
            <a:extLst>
              <a:ext uri="{FF2B5EF4-FFF2-40B4-BE49-F238E27FC236}">
                <a16:creationId xmlns:a16="http://schemas.microsoft.com/office/drawing/2014/main" id="{EDFEE402-EEF5-4B66-B1BC-135B539F05E9}"/>
              </a:ext>
            </a:extLst>
          </p:cNvPr>
          <p:cNvSpPr>
            <a:spLocks noGrp="1"/>
          </p:cNvSpPr>
          <p:nvPr>
            <p:ph sz="half" idx="10"/>
          </p:nvPr>
        </p:nvSpPr>
        <p:spPr/>
        <p:txBody>
          <a:bodyPr/>
          <a:lstStyle/>
          <a:p>
            <a:r>
              <a:rPr lang="en-US" dirty="0"/>
              <a:t>Ask ourselves:</a:t>
            </a:r>
          </a:p>
          <a:p>
            <a:endParaRPr lang="en-US" dirty="0"/>
          </a:p>
        </p:txBody>
      </p:sp>
      <p:grpSp>
        <p:nvGrpSpPr>
          <p:cNvPr id="5" name="Group 4">
            <a:extLst>
              <a:ext uri="{FF2B5EF4-FFF2-40B4-BE49-F238E27FC236}">
                <a16:creationId xmlns:a16="http://schemas.microsoft.com/office/drawing/2014/main" id="{C7AB9A5E-1CF5-4B8A-A233-C3251DE2180B}"/>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0AF33918-4F16-49C1-85CC-EC4595FB3449}"/>
                </a:ext>
              </a:extLst>
            </p:cNvPr>
            <p:cNvPicPr>
              <a:picLocks noChangeAspect="1"/>
            </p:cNvPicPr>
            <p:nvPr/>
          </p:nvPicPr>
          <p:blipFill>
            <a:blip r:embed="rId3"/>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2D246B9C-5019-4A23-A009-8456EE8CA18D}"/>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B13C72A5-6FA8-4C49-BD45-1FF3456C0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5037208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3F778-5B6F-437A-BB4B-0E631BDB79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0040"/>
            <a:ext cx="9144000" cy="4607960"/>
          </a:xfrm>
          <a:prstGeom prst="rect">
            <a:avLst/>
          </a:prstGeom>
        </p:spPr>
      </p:pic>
      <p:sp>
        <p:nvSpPr>
          <p:cNvPr id="2" name="Title 1"/>
          <p:cNvSpPr>
            <a:spLocks noGrp="1"/>
          </p:cNvSpPr>
          <p:nvPr>
            <p:ph type="title"/>
          </p:nvPr>
        </p:nvSpPr>
        <p:spPr>
          <a:xfrm>
            <a:off x="1028700" y="613144"/>
            <a:ext cx="7835329" cy="1143000"/>
          </a:xfrm>
        </p:spPr>
        <p:txBody>
          <a:bodyPr/>
          <a:lstStyle/>
          <a:p>
            <a:r>
              <a:rPr lang="en-US" dirty="0" err="1"/>
              <a:t>Rohit</a:t>
            </a:r>
            <a:r>
              <a:rPr lang="en-US" dirty="0"/>
              <a:t> </a:t>
            </a:r>
            <a:r>
              <a:rPr lang="en-US" dirty="0" err="1"/>
              <a:t>Talwar</a:t>
            </a:r>
            <a:r>
              <a:rPr lang="en-US" dirty="0"/>
              <a:t>, </a:t>
            </a:r>
            <a:r>
              <a:rPr lang="en-US" sz="2800" dirty="0"/>
              <a:t>Futurist Economist</a:t>
            </a:r>
            <a:br>
              <a:rPr lang="en-US" sz="2800" dirty="0"/>
            </a:br>
            <a:r>
              <a:rPr lang="en-US" sz="2400" b="0" dirty="0"/>
              <a:t>Focuses on Humans and Technology in Collaboration </a:t>
            </a:r>
            <a:br>
              <a:rPr lang="en-US" sz="2800" dirty="0"/>
            </a:br>
            <a:endParaRPr lang="en-US" sz="2800" dirty="0"/>
          </a:p>
        </p:txBody>
      </p:sp>
      <p:sp>
        <p:nvSpPr>
          <p:cNvPr id="3" name="Content Placeholder 2"/>
          <p:cNvSpPr>
            <a:spLocks noGrp="1"/>
          </p:cNvSpPr>
          <p:nvPr>
            <p:ph idx="1"/>
          </p:nvPr>
        </p:nvSpPr>
        <p:spPr>
          <a:xfrm>
            <a:off x="685800" y="1617921"/>
            <a:ext cx="7492429" cy="4165600"/>
          </a:xfrm>
        </p:spPr>
        <p:txBody>
          <a:bodyPr>
            <a:normAutofit/>
          </a:bodyPr>
          <a:lstStyle/>
          <a:p>
            <a:pPr marL="0" indent="0" algn="ctr">
              <a:buNone/>
            </a:pPr>
            <a:r>
              <a:rPr lang="en-US" sz="3600" b="1" dirty="0"/>
              <a:t>Star Trek</a:t>
            </a:r>
            <a:br>
              <a:rPr lang="en-US" sz="2600" dirty="0"/>
            </a:br>
            <a:endParaRPr lang="en-US" sz="2600" dirty="0"/>
          </a:p>
          <a:p>
            <a:pPr marL="0" indent="0" algn="ctr">
              <a:buNone/>
            </a:pPr>
            <a:r>
              <a:rPr lang="en-US" sz="5400" b="1" dirty="0">
                <a:solidFill>
                  <a:schemeClr val="bg1"/>
                </a:solidFill>
                <a:effectLst>
                  <a:outerShdw blurRad="63500" sx="102000" sy="102000" algn="ctr" rotWithShape="0">
                    <a:prstClr val="black">
                      <a:alpha val="40000"/>
                    </a:prstClr>
                  </a:outerShdw>
                </a:effectLst>
              </a:rPr>
              <a:t>Economy</a:t>
            </a:r>
          </a:p>
        </p:txBody>
      </p:sp>
      <p:pic>
        <p:nvPicPr>
          <p:cNvPr id="8" name="Picture 7">
            <a:extLst>
              <a:ext uri="{FF2B5EF4-FFF2-40B4-BE49-F238E27FC236}">
                <a16:creationId xmlns:a16="http://schemas.microsoft.com/office/drawing/2014/main" id="{57067312-CC8C-4B48-8535-6AD22A39A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652" y="3600666"/>
            <a:ext cx="2256827" cy="326760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9292969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Exponential Science &amp; </a:t>
            </a:r>
            <a:br>
              <a:rPr lang="en-US" dirty="0"/>
            </a:br>
            <a:r>
              <a:rPr lang="en-US" dirty="0"/>
              <a:t>Technology Developments</a:t>
            </a:r>
            <a:endParaRPr lang="en-US" sz="2800" dirty="0"/>
          </a:p>
        </p:txBody>
      </p:sp>
      <p:sp>
        <p:nvSpPr>
          <p:cNvPr id="7" name="Content Placeholder 6">
            <a:extLst>
              <a:ext uri="{FF2B5EF4-FFF2-40B4-BE49-F238E27FC236}">
                <a16:creationId xmlns:a16="http://schemas.microsoft.com/office/drawing/2014/main" id="{3BA8AC66-A7A3-4E31-9687-DF55A4BF00E7}"/>
              </a:ext>
            </a:extLst>
          </p:cNvPr>
          <p:cNvSpPr>
            <a:spLocks noGrp="1"/>
          </p:cNvSpPr>
          <p:nvPr>
            <p:ph sz="half" idx="1"/>
          </p:nvPr>
        </p:nvSpPr>
        <p:spPr>
          <a:xfrm>
            <a:off x="457200" y="2180690"/>
            <a:ext cx="4038600" cy="4068763"/>
          </a:xfrm>
        </p:spPr>
        <p:txBody>
          <a:bodyPr/>
          <a:lstStyle/>
          <a:p>
            <a:pPr>
              <a:spcBef>
                <a:spcPts val="1200"/>
              </a:spcBef>
            </a:pPr>
            <a:r>
              <a:rPr lang="en-US" sz="2300" dirty="0"/>
              <a:t>3D &amp; 4D Printing</a:t>
            </a:r>
          </a:p>
          <a:p>
            <a:pPr>
              <a:spcBef>
                <a:spcPts val="1200"/>
              </a:spcBef>
            </a:pPr>
            <a:r>
              <a:rPr lang="en-US" sz="2300" dirty="0"/>
              <a:t>Food Chain Transformation</a:t>
            </a:r>
          </a:p>
          <a:p>
            <a:pPr>
              <a:spcBef>
                <a:spcPts val="1200"/>
              </a:spcBef>
            </a:pPr>
            <a:r>
              <a:rPr lang="en-US" sz="2300" dirty="0"/>
              <a:t>Energy Innovations</a:t>
            </a:r>
          </a:p>
          <a:p>
            <a:pPr>
              <a:spcBef>
                <a:spcPts val="1200"/>
              </a:spcBef>
            </a:pPr>
            <a:r>
              <a:rPr lang="en-US" sz="2300" dirty="0"/>
              <a:t>Robotics/Drones</a:t>
            </a:r>
          </a:p>
          <a:p>
            <a:pPr>
              <a:spcBef>
                <a:spcPts val="1200"/>
              </a:spcBef>
            </a:pPr>
            <a:r>
              <a:rPr lang="en-US" sz="2300" dirty="0"/>
              <a:t>Brain Uploading</a:t>
            </a:r>
          </a:p>
          <a:p>
            <a:pPr>
              <a:spcBef>
                <a:spcPts val="1200"/>
              </a:spcBef>
            </a:pPr>
            <a:r>
              <a:rPr lang="en-US" sz="2300" dirty="0"/>
              <a:t>Healthcare Transformation</a:t>
            </a:r>
          </a:p>
          <a:p>
            <a:pPr>
              <a:spcBef>
                <a:spcPts val="1200"/>
              </a:spcBef>
            </a:pPr>
            <a:r>
              <a:rPr lang="en-US" sz="2300" dirty="0"/>
              <a:t>Human Augmentation</a:t>
            </a:r>
          </a:p>
        </p:txBody>
      </p:sp>
      <p:sp>
        <p:nvSpPr>
          <p:cNvPr id="8" name="Content Placeholder 7">
            <a:extLst>
              <a:ext uri="{FF2B5EF4-FFF2-40B4-BE49-F238E27FC236}">
                <a16:creationId xmlns:a16="http://schemas.microsoft.com/office/drawing/2014/main" id="{1EC62784-E8B6-490E-9C7C-F9E4DAE0E63B}"/>
              </a:ext>
            </a:extLst>
          </p:cNvPr>
          <p:cNvSpPr>
            <a:spLocks noGrp="1"/>
          </p:cNvSpPr>
          <p:nvPr>
            <p:ph sz="half" idx="2"/>
          </p:nvPr>
        </p:nvSpPr>
        <p:spPr>
          <a:xfrm>
            <a:off x="4648200" y="2180690"/>
            <a:ext cx="4351962" cy="4068763"/>
          </a:xfrm>
        </p:spPr>
        <p:txBody>
          <a:bodyPr/>
          <a:lstStyle/>
          <a:p>
            <a:pPr>
              <a:spcBef>
                <a:spcPts val="1200"/>
              </a:spcBef>
            </a:pPr>
            <a:r>
              <a:rPr lang="en-US" sz="2300" dirty="0"/>
              <a:t>Synthetic Biology</a:t>
            </a:r>
          </a:p>
          <a:p>
            <a:pPr>
              <a:spcBef>
                <a:spcPts val="1200"/>
              </a:spcBef>
            </a:pPr>
            <a:r>
              <a:rPr lang="en-US" sz="2300" dirty="0"/>
              <a:t>Blockchain Technology</a:t>
            </a:r>
          </a:p>
          <a:p>
            <a:pPr>
              <a:spcBef>
                <a:spcPts val="1200"/>
              </a:spcBef>
            </a:pPr>
            <a:r>
              <a:rPr lang="en-US" sz="2300" dirty="0"/>
              <a:t>Immersivity/Mixed Reality Living</a:t>
            </a:r>
          </a:p>
          <a:p>
            <a:pPr>
              <a:spcBef>
                <a:spcPts val="1200"/>
              </a:spcBef>
            </a:pPr>
            <a:r>
              <a:rPr lang="en-US" sz="2300" dirty="0"/>
              <a:t>Hyper-connected Internet of humanity</a:t>
            </a:r>
          </a:p>
          <a:p>
            <a:pPr>
              <a:spcBef>
                <a:spcPts val="1200"/>
              </a:spcBef>
            </a:pPr>
            <a:r>
              <a:rPr lang="en-US" sz="2300" dirty="0"/>
              <a:t>New Computer Architectures</a:t>
            </a:r>
          </a:p>
          <a:p>
            <a:pPr>
              <a:spcBef>
                <a:spcPts val="1200"/>
              </a:spcBef>
            </a:pPr>
            <a:r>
              <a:rPr lang="en-US" sz="2300" dirty="0"/>
              <a:t>Nanotechnology</a:t>
            </a:r>
          </a:p>
          <a:p>
            <a:pPr>
              <a:spcBef>
                <a:spcPts val="1200"/>
              </a:spcBef>
            </a:pPr>
            <a:r>
              <a:rPr lang="en-US" sz="2300" dirty="0"/>
              <a:t>Atomically Precise Manufacturing</a:t>
            </a:r>
          </a:p>
          <a:p>
            <a:pPr>
              <a:spcBef>
                <a:spcPts val="1200"/>
              </a:spcBef>
            </a:pPr>
            <a:endParaRPr lang="en-US" sz="2300" dirty="0"/>
          </a:p>
        </p:txBody>
      </p:sp>
      <p:sp>
        <p:nvSpPr>
          <p:cNvPr id="9" name="Content Placeholder 8">
            <a:extLst>
              <a:ext uri="{FF2B5EF4-FFF2-40B4-BE49-F238E27FC236}">
                <a16:creationId xmlns:a16="http://schemas.microsoft.com/office/drawing/2014/main" id="{6D4DE569-876B-4C0C-A40F-85E567E9D78D}"/>
              </a:ext>
            </a:extLst>
          </p:cNvPr>
          <p:cNvSpPr>
            <a:spLocks noGrp="1"/>
          </p:cNvSpPr>
          <p:nvPr>
            <p:ph sz="half" idx="10"/>
          </p:nvPr>
        </p:nvSpPr>
        <p:spPr>
          <a:xfrm>
            <a:off x="457200" y="1568451"/>
            <a:ext cx="8458200" cy="412749"/>
          </a:xfrm>
          <a:solidFill>
            <a:srgbClr val="595959"/>
          </a:solidFill>
        </p:spPr>
        <p:txBody>
          <a:bodyPr/>
          <a:lstStyle/>
          <a:p>
            <a:pPr algn="ctr"/>
            <a:r>
              <a:rPr lang="en-US" dirty="0"/>
              <a:t>A Path to Abundance?</a:t>
            </a:r>
          </a:p>
        </p:txBody>
      </p:sp>
      <p:pic>
        <p:nvPicPr>
          <p:cNvPr id="6" name="Picture 5">
            <a:extLst>
              <a:ext uri="{FF2B5EF4-FFF2-40B4-BE49-F238E27FC236}">
                <a16:creationId xmlns:a16="http://schemas.microsoft.com/office/drawing/2014/main" id="{FF23BAC3-D78C-427B-80CD-C0CEDC069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0788201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4F1E0-6932-4C61-BEA2-CD36D443B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0"/>
            <a:ext cx="9144000" cy="3048000"/>
          </a:xfrm>
          <a:prstGeom prst="rect">
            <a:avLst/>
          </a:prstGeom>
        </p:spPr>
      </p:pic>
      <p:sp>
        <p:nvSpPr>
          <p:cNvPr id="2" name="Title 1"/>
          <p:cNvSpPr>
            <a:spLocks noGrp="1"/>
          </p:cNvSpPr>
          <p:nvPr>
            <p:ph type="title"/>
          </p:nvPr>
        </p:nvSpPr>
        <p:spPr/>
        <p:txBody>
          <a:bodyPr/>
          <a:lstStyle/>
          <a:p>
            <a:r>
              <a:rPr lang="en-US" dirty="0"/>
              <a:t>Hyperloop</a:t>
            </a:r>
          </a:p>
        </p:txBody>
      </p:sp>
      <p:sp>
        <p:nvSpPr>
          <p:cNvPr id="4" name="Content Placeholder 2"/>
          <p:cNvSpPr txBox="1">
            <a:spLocks/>
          </p:cNvSpPr>
          <p:nvPr/>
        </p:nvSpPr>
        <p:spPr bwMode="auto">
          <a:xfrm>
            <a:off x="152400" y="1074057"/>
            <a:ext cx="8847762" cy="24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2" anchor="t" anchorCtr="0" compatLnSpc="1">
            <a:prstTxWarp prst="textNoShape">
              <a:avLst/>
            </a:prstTxWarp>
            <a:noAutofit/>
          </a:bodyPr>
          <a:lstStyle>
            <a:lvl1pPr marL="342900" indent="-342900" algn="l" rtl="0" eaLnBrk="0" fontAlgn="base" hangingPunct="0">
              <a:lnSpc>
                <a:spcPct val="95000"/>
              </a:lnSpc>
              <a:spcBef>
                <a:spcPts val="1800"/>
              </a:spcBef>
              <a:spcAft>
                <a:spcPct val="0"/>
              </a:spcAft>
              <a:buClr>
                <a:srgbClr val="B71234"/>
              </a:buClr>
              <a:buFont typeface="Arial" charset="0"/>
              <a:buChar char="•"/>
              <a:defRPr sz="2800" kern="1200">
                <a:solidFill>
                  <a:schemeClr val="tx1"/>
                </a:solidFill>
                <a:latin typeface="Helvetica"/>
                <a:ea typeface="ＭＳ Ｐゴシック" charset="0"/>
                <a:cs typeface="Helvetica"/>
              </a:defRPr>
            </a:lvl1pPr>
            <a:lvl2pPr marL="742950" indent="-285750" algn="l" rtl="0" eaLnBrk="0" fontAlgn="base" hangingPunct="0">
              <a:lnSpc>
                <a:spcPct val="95000"/>
              </a:lnSpc>
              <a:spcBef>
                <a:spcPts val="800"/>
              </a:spcBef>
              <a:spcAft>
                <a:spcPct val="0"/>
              </a:spcAft>
              <a:buClr>
                <a:srgbClr val="B71234"/>
              </a:buClr>
              <a:buFont typeface="Arial" charset="0"/>
              <a:buChar char="–"/>
              <a:defRPr sz="2400" kern="1200">
                <a:solidFill>
                  <a:srgbClr val="595959"/>
                </a:solidFill>
                <a:latin typeface="Helvetica"/>
                <a:ea typeface="ＭＳ Ｐゴシック" charset="0"/>
                <a:cs typeface="Helvetica"/>
              </a:defRPr>
            </a:lvl2pPr>
            <a:lvl3pPr marL="1143000" indent="-228600" algn="l" rtl="0" eaLnBrk="0" fontAlgn="base" hangingPunct="0">
              <a:lnSpc>
                <a:spcPct val="95000"/>
              </a:lnSpc>
              <a:spcBef>
                <a:spcPts val="800"/>
              </a:spcBef>
              <a:spcAft>
                <a:spcPct val="0"/>
              </a:spcAft>
              <a:buClr>
                <a:srgbClr val="B71234"/>
              </a:buClr>
              <a:buFont typeface="Arial" charset="0"/>
              <a:buChar char="•"/>
              <a:defRPr sz="2000" kern="1200">
                <a:solidFill>
                  <a:srgbClr val="595959"/>
                </a:solidFill>
                <a:latin typeface="Helvetica"/>
                <a:ea typeface="ＭＳ Ｐゴシック" charset="0"/>
                <a:cs typeface="Helvetica"/>
              </a:defRPr>
            </a:lvl3pPr>
            <a:lvl4pPr marL="16002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a:p>
            <a:r>
              <a:rPr lang="en-US" sz="2400" dirty="0"/>
              <a:t>700 mph subsonic train</a:t>
            </a:r>
          </a:p>
          <a:p>
            <a:r>
              <a:rPr lang="en-US" sz="2400" dirty="0"/>
              <a:t>Would take you from San Francisco to LA in 30 Minutes</a:t>
            </a:r>
            <a:br>
              <a:rPr lang="en-US" sz="2400" dirty="0"/>
            </a:br>
            <a:endParaRPr lang="en-US" sz="2400" dirty="0"/>
          </a:p>
          <a:p>
            <a:r>
              <a:rPr lang="en-US" sz="2400" dirty="0"/>
              <a:t>Testing prototype in California</a:t>
            </a:r>
          </a:p>
          <a:p>
            <a:r>
              <a:rPr lang="en-US" sz="2400" dirty="0"/>
              <a:t>Cost is fraction of normal </a:t>
            </a:r>
            <a:br>
              <a:rPr lang="en-US" sz="2400" dirty="0"/>
            </a:br>
            <a:r>
              <a:rPr lang="en-US" sz="2400" dirty="0"/>
              <a:t>rail service</a:t>
            </a:r>
          </a:p>
          <a:p>
            <a:r>
              <a:rPr lang="en-US" sz="2400" dirty="0"/>
              <a:t>Can move water, fuel, </a:t>
            </a:r>
            <a:br>
              <a:rPr lang="en-US" sz="2400" dirty="0"/>
            </a:br>
            <a:r>
              <a:rPr lang="en-US" sz="2400" dirty="0"/>
              <a:t>and food</a:t>
            </a:r>
          </a:p>
        </p:txBody>
      </p:sp>
    </p:spTree>
    <p:extLst>
      <p:ext uri="{BB962C8B-B14F-4D97-AF65-F5344CB8AC3E}">
        <p14:creationId xmlns:p14="http://schemas.microsoft.com/office/powerpoint/2010/main" val="39598976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80CF2-2975-40B0-B06A-809A0821EC88}"/>
              </a:ext>
            </a:extLst>
          </p:cNvPr>
          <p:cNvPicPr>
            <a:picLocks noChangeAspect="1"/>
          </p:cNvPicPr>
          <p:nvPr/>
        </p:nvPicPr>
        <p:blipFill rotWithShape="1">
          <a:blip r:embed="rId3">
            <a:extLst>
              <a:ext uri="{28A0092B-C50C-407E-A947-70E740481C1C}">
                <a14:useLocalDpi xmlns:a14="http://schemas.microsoft.com/office/drawing/2010/main" val="0"/>
              </a:ext>
            </a:extLst>
          </a:blip>
          <a:srcRect t="29206" r="2621" b="9269"/>
          <a:stretch/>
        </p:blipFill>
        <p:spPr>
          <a:xfrm>
            <a:off x="3307344" y="4368800"/>
            <a:ext cx="5836656" cy="2489200"/>
          </a:xfrm>
          <a:prstGeom prst="rect">
            <a:avLst/>
          </a:prstGeom>
        </p:spPr>
      </p:pic>
      <p:sp>
        <p:nvSpPr>
          <p:cNvPr id="2" name="Title 1"/>
          <p:cNvSpPr>
            <a:spLocks noGrp="1"/>
          </p:cNvSpPr>
          <p:nvPr>
            <p:ph type="title"/>
          </p:nvPr>
        </p:nvSpPr>
        <p:spPr/>
        <p:txBody>
          <a:bodyPr/>
          <a:lstStyle/>
          <a:p>
            <a:r>
              <a:rPr lang="en-US"/>
              <a:t>Driverless Cars</a:t>
            </a:r>
            <a:endParaRPr lang="en-US" dirty="0"/>
          </a:p>
        </p:txBody>
      </p:sp>
      <p:sp>
        <p:nvSpPr>
          <p:cNvPr id="8" name="Content Placeholder 7">
            <a:extLst>
              <a:ext uri="{FF2B5EF4-FFF2-40B4-BE49-F238E27FC236}">
                <a16:creationId xmlns:a16="http://schemas.microsoft.com/office/drawing/2014/main" id="{8D4DA0DD-2C33-4946-90D7-B7636C2629F5}"/>
              </a:ext>
            </a:extLst>
          </p:cNvPr>
          <p:cNvSpPr>
            <a:spLocks noGrp="1"/>
          </p:cNvSpPr>
          <p:nvPr>
            <p:ph idx="1"/>
          </p:nvPr>
        </p:nvSpPr>
        <p:spPr/>
        <p:txBody>
          <a:bodyPr>
            <a:normAutofit/>
          </a:bodyPr>
          <a:lstStyle/>
          <a:p>
            <a:pPr>
              <a:spcBef>
                <a:spcPts val="1500"/>
              </a:spcBef>
            </a:pPr>
            <a:r>
              <a:rPr lang="en-US" sz="3000" dirty="0"/>
              <a:t>The UK is currently allowing driverless trucks on the road</a:t>
            </a:r>
          </a:p>
          <a:p>
            <a:pPr>
              <a:spcBef>
                <a:spcPts val="1500"/>
              </a:spcBef>
            </a:pPr>
            <a:r>
              <a:rPr lang="en-US" sz="3000" dirty="0"/>
              <a:t>They will drive in a convoy and the front truck will lead the convoy</a:t>
            </a:r>
          </a:p>
          <a:p>
            <a:pPr>
              <a:spcBef>
                <a:spcPts val="1500"/>
              </a:spcBef>
            </a:pPr>
            <a:r>
              <a:rPr lang="en-US" sz="3000" dirty="0"/>
              <a:t>In the U.S., up to </a:t>
            </a:r>
            <a:r>
              <a:rPr lang="en-US" sz="3000" u="sng" dirty="0"/>
              <a:t>six</a:t>
            </a:r>
            <a:r>
              <a:rPr lang="en-US" sz="3000" dirty="0"/>
              <a:t> states </a:t>
            </a:r>
            <a:br>
              <a:rPr lang="en-US" sz="3000" dirty="0"/>
            </a:br>
            <a:r>
              <a:rPr lang="en-US" sz="3000" dirty="0"/>
              <a:t>have made driverless </a:t>
            </a:r>
            <a:br>
              <a:rPr lang="en-US" sz="3000" dirty="0"/>
            </a:br>
            <a:r>
              <a:rPr lang="en-US" sz="3000" dirty="0"/>
              <a:t>vehicles legal</a:t>
            </a:r>
          </a:p>
          <a:p>
            <a:pPr>
              <a:spcBef>
                <a:spcPts val="1500"/>
              </a:spcBef>
            </a:pPr>
            <a:endParaRPr lang="en-US" sz="3000" dirty="0"/>
          </a:p>
        </p:txBody>
      </p:sp>
      <p:pic>
        <p:nvPicPr>
          <p:cNvPr id="5" name="Picture 4">
            <a:extLst>
              <a:ext uri="{FF2B5EF4-FFF2-40B4-BE49-F238E27FC236}">
                <a16:creationId xmlns:a16="http://schemas.microsoft.com/office/drawing/2014/main" id="{40A6B025-4DFA-407E-9506-44B4C15FE1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3085146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27" y="526143"/>
            <a:ext cx="4238173" cy="1143000"/>
          </a:xfrm>
        </p:spPr>
        <p:txBody>
          <a:bodyPr/>
          <a:lstStyle/>
          <a:p>
            <a:r>
              <a:rPr lang="en-US" dirty="0"/>
              <a:t>Rapid Execution of Construction</a:t>
            </a:r>
          </a:p>
        </p:txBody>
      </p:sp>
      <p:sp>
        <p:nvSpPr>
          <p:cNvPr id="6" name="Content Placeholder 5">
            <a:extLst>
              <a:ext uri="{FF2B5EF4-FFF2-40B4-BE49-F238E27FC236}">
                <a16:creationId xmlns:a16="http://schemas.microsoft.com/office/drawing/2014/main" id="{4A150567-A999-448C-B03F-FBD4DC99A031}"/>
              </a:ext>
            </a:extLst>
          </p:cNvPr>
          <p:cNvSpPr>
            <a:spLocks noGrp="1"/>
          </p:cNvSpPr>
          <p:nvPr>
            <p:ph idx="1"/>
          </p:nvPr>
        </p:nvSpPr>
        <p:spPr>
          <a:xfrm>
            <a:off x="188686" y="4180114"/>
            <a:ext cx="8726714" cy="2677886"/>
          </a:xfrm>
        </p:spPr>
        <p:txBody>
          <a:bodyPr numCol="2" spcCol="182880">
            <a:noAutofit/>
          </a:bodyPr>
          <a:lstStyle/>
          <a:p>
            <a:r>
              <a:rPr lang="en-US" sz="2300" dirty="0"/>
              <a:t>Construction industry changing </a:t>
            </a:r>
          </a:p>
          <a:p>
            <a:r>
              <a:rPr lang="en-US" sz="2300" dirty="0"/>
              <a:t>Chinese Construction company, Broad Group built 30 story hotel in </a:t>
            </a:r>
            <a:r>
              <a:rPr lang="en-US" sz="2300"/>
              <a:t>15 days</a:t>
            </a:r>
            <a:br>
              <a:rPr lang="en-US" sz="2300" dirty="0"/>
            </a:br>
            <a:endParaRPr lang="en-US" sz="2300" dirty="0"/>
          </a:p>
          <a:p>
            <a:r>
              <a:rPr lang="en-US" sz="2300" dirty="0"/>
              <a:t>Build to withstand magnitude 9 earthquake</a:t>
            </a:r>
          </a:p>
          <a:p>
            <a:r>
              <a:rPr lang="en-US" sz="2300" dirty="0"/>
              <a:t>Make everything in the factory</a:t>
            </a:r>
          </a:p>
          <a:p>
            <a:r>
              <a:rPr lang="en-US" sz="2300" dirty="0"/>
              <a:t>Plug together like Legos onsite</a:t>
            </a:r>
          </a:p>
        </p:txBody>
      </p:sp>
      <p:pic>
        <p:nvPicPr>
          <p:cNvPr id="3" name="Picture 2"/>
          <p:cNvPicPr>
            <a:picLocks noChangeAspect="1"/>
          </p:cNvPicPr>
          <p:nvPr/>
        </p:nvPicPr>
        <p:blipFill>
          <a:blip r:embed="rId3"/>
          <a:stretch>
            <a:fillRect/>
          </a:stretch>
        </p:blipFill>
        <p:spPr>
          <a:xfrm>
            <a:off x="768943" y="1193286"/>
            <a:ext cx="3496486" cy="2689116"/>
          </a:xfrm>
          <a:prstGeom prst="rect">
            <a:avLst/>
          </a:prstGeom>
        </p:spPr>
      </p:pic>
      <p:sp>
        <p:nvSpPr>
          <p:cNvPr id="4" name="TextBox 3"/>
          <p:cNvSpPr txBox="1"/>
          <p:nvPr/>
        </p:nvSpPr>
        <p:spPr>
          <a:xfrm>
            <a:off x="6943061" y="2047465"/>
            <a:ext cx="1807535"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rId4"/>
              </a:rPr>
              <a:t>Source: https://www.wired.com/2012/09/broad-sustainable-building-instant-skyscraper/</a:t>
            </a:r>
            <a:r>
              <a:rPr lang="en-US" dirty="0"/>
              <a:t> </a:t>
            </a:r>
          </a:p>
        </p:txBody>
      </p:sp>
      <p:pic>
        <p:nvPicPr>
          <p:cNvPr id="7" name="Picture 6">
            <a:extLst>
              <a:ext uri="{FF2B5EF4-FFF2-40B4-BE49-F238E27FC236}">
                <a16:creationId xmlns:a16="http://schemas.microsoft.com/office/drawing/2014/main" id="{729FC85B-8C6A-4700-B8A4-50C369D10A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5342584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Aging</a:t>
            </a:r>
          </a:p>
        </p:txBody>
      </p:sp>
      <p:sp>
        <p:nvSpPr>
          <p:cNvPr id="3" name="Content Placeholder 2"/>
          <p:cNvSpPr>
            <a:spLocks noGrp="1"/>
          </p:cNvSpPr>
          <p:nvPr>
            <p:ph idx="1"/>
          </p:nvPr>
        </p:nvSpPr>
        <p:spPr>
          <a:xfrm>
            <a:off x="685800" y="1447800"/>
            <a:ext cx="8001000" cy="4165600"/>
          </a:xfrm>
        </p:spPr>
        <p:txBody>
          <a:bodyPr>
            <a:normAutofit fontScale="92500" lnSpcReduction="20000"/>
          </a:bodyPr>
          <a:lstStyle/>
          <a:p>
            <a:r>
              <a:rPr lang="en-US" sz="2600" dirty="0"/>
              <a:t>Around the world, average age of life expectancy is rising</a:t>
            </a:r>
          </a:p>
          <a:p>
            <a:r>
              <a:rPr lang="en-US" sz="2400" dirty="0"/>
              <a:t>In the U.S., </a:t>
            </a:r>
            <a:r>
              <a:rPr lang="en-US" sz="2400" b="1" dirty="0"/>
              <a:t>65</a:t>
            </a:r>
            <a:r>
              <a:rPr lang="en-US" sz="2400" dirty="0"/>
              <a:t>- to </a:t>
            </a:r>
            <a:r>
              <a:rPr lang="en-US" sz="2400" b="1" dirty="0"/>
              <a:t>69</a:t>
            </a:r>
            <a:r>
              <a:rPr lang="en-US" sz="2400" dirty="0"/>
              <a:t>-year-olds grew the fastest. </a:t>
            </a:r>
          </a:p>
          <a:p>
            <a:pPr lvl="1"/>
            <a:r>
              <a:rPr lang="en-US" sz="2000" dirty="0"/>
              <a:t>This age group grew by 30.4 percent, (U.S. Census Bureau)</a:t>
            </a:r>
          </a:p>
          <a:p>
            <a:pPr lvl="1"/>
            <a:endParaRPr lang="en-US" sz="2000" dirty="0"/>
          </a:p>
          <a:p>
            <a:pPr marL="342900" lvl="1" indent="-342900">
              <a:spcBef>
                <a:spcPts val="1800"/>
              </a:spcBef>
              <a:buFont typeface="Arial" charset="0"/>
              <a:buChar char="•"/>
            </a:pPr>
            <a:r>
              <a:rPr lang="en-US" sz="2600" dirty="0">
                <a:solidFill>
                  <a:schemeClr val="tx1"/>
                </a:solidFill>
              </a:rPr>
              <a:t>If you are under 50, you have a 90% chance of living to 100 years old</a:t>
            </a:r>
          </a:p>
          <a:p>
            <a:pPr marL="342900" lvl="1" indent="-342900">
              <a:spcBef>
                <a:spcPts val="1800"/>
              </a:spcBef>
              <a:buFont typeface="Arial" charset="0"/>
              <a:buChar char="•"/>
            </a:pPr>
            <a:r>
              <a:rPr lang="en-US" sz="2800" b="1" dirty="0"/>
              <a:t>Metformin</a:t>
            </a:r>
            <a:r>
              <a:rPr lang="en-US" sz="2800" dirty="0"/>
              <a:t>, a widely used first-line drug for treatment of type 2 diabetes (T2D), has been shown to </a:t>
            </a:r>
            <a:r>
              <a:rPr lang="en-US" sz="2800" b="1" dirty="0"/>
              <a:t>extend lifespan</a:t>
            </a:r>
            <a:r>
              <a:rPr lang="en-US" sz="2800" dirty="0"/>
              <a:t> and delay the onset of age-related diseases.</a:t>
            </a:r>
            <a:endParaRPr lang="en-US" sz="2600" dirty="0">
              <a:solidFill>
                <a:schemeClr val="tx1"/>
              </a:solidFill>
            </a:endParaRPr>
          </a:p>
        </p:txBody>
      </p:sp>
      <p:grpSp>
        <p:nvGrpSpPr>
          <p:cNvPr id="4" name="Group 3">
            <a:extLst>
              <a:ext uri="{FF2B5EF4-FFF2-40B4-BE49-F238E27FC236}">
                <a16:creationId xmlns:a16="http://schemas.microsoft.com/office/drawing/2014/main" id="{17E3D486-49BC-471D-B108-A6C9D80325CE}"/>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75C492B0-8ED0-43F9-B46D-51845B943F3F}"/>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48EFEFD8-8F88-4BC6-909A-01BAF57B8C85}"/>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BD2CC496-6D4E-4584-87A9-C4D3DD720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2345581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C1AF-88EF-4828-B9E4-F710C98336E0}"/>
              </a:ext>
            </a:extLst>
          </p:cNvPr>
          <p:cNvSpPr>
            <a:spLocks noGrp="1"/>
          </p:cNvSpPr>
          <p:nvPr>
            <p:ph type="title"/>
          </p:nvPr>
        </p:nvSpPr>
        <p:spPr/>
        <p:txBody>
          <a:bodyPr>
            <a:normAutofit/>
          </a:bodyPr>
          <a:lstStyle/>
          <a:p>
            <a:r>
              <a:rPr lang="en-US"/>
              <a:t>Welcome!</a:t>
            </a:r>
          </a:p>
        </p:txBody>
      </p:sp>
      <p:sp>
        <p:nvSpPr>
          <p:cNvPr id="6" name="Slide Number Placeholder 5">
            <a:extLst>
              <a:ext uri="{FF2B5EF4-FFF2-40B4-BE49-F238E27FC236}">
                <a16:creationId xmlns:a16="http://schemas.microsoft.com/office/drawing/2014/main" id="{2F3AD1BF-F308-4AA3-98DC-F3C05A50AAB3}"/>
              </a:ext>
            </a:extLst>
          </p:cNvPr>
          <p:cNvSpPr>
            <a:spLocks noGrp="1"/>
          </p:cNvSpPr>
          <p:nvPr>
            <p:ph type="sldNum" sz="quarter" idx="4294967295"/>
          </p:nvPr>
        </p:nvSpPr>
        <p:spPr>
          <a:xfrm>
            <a:off x="6832600" y="6356350"/>
            <a:ext cx="2057400" cy="365125"/>
          </a:xfrm>
          <a:prstGeom prst="rect">
            <a:avLst/>
          </a:prstGeom>
        </p:spPr>
        <p:txBody>
          <a:bodyPr/>
          <a:lstStyle/>
          <a:p>
            <a:fld id="{74B0E23E-CFC5-44A2-A8E1-2C7FFC7FA46F}" type="slidenum">
              <a:rPr lang="en-US" smtClean="0"/>
              <a:pPr/>
              <a:t>2</a:t>
            </a:fld>
            <a:endParaRPr lang="en-US"/>
          </a:p>
        </p:txBody>
      </p:sp>
      <p:sp>
        <p:nvSpPr>
          <p:cNvPr id="8" name="Content Placeholder 1">
            <a:extLst>
              <a:ext uri="{FF2B5EF4-FFF2-40B4-BE49-F238E27FC236}">
                <a16:creationId xmlns:a16="http://schemas.microsoft.com/office/drawing/2014/main" id="{BFD86121-F2DE-4090-A034-3BC51ECA3524}"/>
              </a:ext>
            </a:extLst>
          </p:cNvPr>
          <p:cNvSpPr txBox="1">
            <a:spLocks/>
          </p:cNvSpPr>
          <p:nvPr/>
        </p:nvSpPr>
        <p:spPr bwMode="auto">
          <a:xfrm>
            <a:off x="2895600" y="2286000"/>
            <a:ext cx="4966742" cy="248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800"/>
              </a:spcBef>
              <a:spcAft>
                <a:spcPct val="0"/>
              </a:spcAft>
              <a:buClr>
                <a:srgbClr val="B71234"/>
              </a:buClr>
              <a:buFont typeface="Arial" charset="0"/>
              <a:buNone/>
              <a:defRPr sz="2800" kern="1200" baseline="0">
                <a:solidFill>
                  <a:schemeClr val="tx1"/>
                </a:solidFill>
                <a:latin typeface="Helvetica"/>
                <a:ea typeface="ＭＳ Ｐゴシック" charset="0"/>
                <a:cs typeface="Helvetica"/>
              </a:defRPr>
            </a:lvl1pPr>
            <a:lvl2pPr marL="914400" indent="0" algn="l" rtl="0" eaLnBrk="0" fontAlgn="base" hangingPunct="0">
              <a:lnSpc>
                <a:spcPct val="90000"/>
              </a:lnSpc>
              <a:spcBef>
                <a:spcPts val="3000"/>
              </a:spcBef>
              <a:spcAft>
                <a:spcPct val="0"/>
              </a:spcAft>
              <a:buClr>
                <a:srgbClr val="B71234"/>
              </a:buClr>
              <a:buFont typeface="Arial" charset="0"/>
              <a:buNone/>
              <a:defRPr sz="2000" i="1" kern="1200" baseline="0">
                <a:solidFill>
                  <a:schemeClr val="accent1"/>
                </a:solidFill>
                <a:latin typeface="Helvetica"/>
                <a:ea typeface="ＭＳ Ｐゴシック" charset="0"/>
                <a:cs typeface="Helvetica"/>
              </a:defRPr>
            </a:lvl2pPr>
            <a:lvl3pPr marL="914400" indent="0" algn="l" rtl="0" eaLnBrk="0" fontAlgn="base" hangingPunct="0">
              <a:lnSpc>
                <a:spcPct val="90000"/>
              </a:lnSpc>
              <a:spcBef>
                <a:spcPts val="1200"/>
              </a:spcBef>
              <a:spcAft>
                <a:spcPct val="0"/>
              </a:spcAft>
              <a:buClr>
                <a:srgbClr val="B71234"/>
              </a:buClr>
              <a:buFont typeface="Arial" charset="0"/>
              <a:buNone/>
              <a:defRPr sz="2000" b="1" kern="1200">
                <a:solidFill>
                  <a:schemeClr val="bg2">
                    <a:lumMod val="50000"/>
                  </a:schemeClr>
                </a:solidFill>
                <a:latin typeface="Helvetica"/>
                <a:ea typeface="ＭＳ Ｐゴシック" charset="0"/>
                <a:cs typeface="Helvetica"/>
              </a:defRPr>
            </a:lvl3pPr>
            <a:lvl4pPr marL="16002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800"/>
              </a:spcBef>
              <a:spcAft>
                <a:spcPct val="0"/>
              </a:spcAft>
              <a:buClr>
                <a:srgbClr val="B71234"/>
              </a:buClr>
              <a:buSzTx/>
              <a:buFont typeface="Arial" charset="0"/>
              <a:buNone/>
              <a:tabLst/>
              <a:defRPr/>
            </a:pPr>
            <a:r>
              <a:rPr kumimoji="0" lang="en-US" sz="2500" b="0" i="0" u="none" strike="noStrike" kern="1200" cap="none" spc="0" normalizeH="0" baseline="0" noProof="0">
                <a:ln>
                  <a:noFill/>
                </a:ln>
                <a:solidFill>
                  <a:srgbClr val="414143"/>
                </a:solidFill>
                <a:effectLst/>
                <a:uLnTx/>
                <a:uFillTx/>
                <a:latin typeface="Helvetica"/>
                <a:ea typeface="ＭＳ Ｐゴシック" charset="0"/>
                <a:cs typeface="Helvetica"/>
              </a:rPr>
              <a:t>Charlotte</a:t>
            </a:r>
            <a:r>
              <a:rPr kumimoji="0" lang="en-US" sz="2500" b="0" i="0" u="none" strike="noStrike" kern="1200" cap="none" spc="0" normalizeH="0" noProof="0">
                <a:ln>
                  <a:noFill/>
                </a:ln>
                <a:solidFill>
                  <a:srgbClr val="414143"/>
                </a:solidFill>
                <a:effectLst/>
                <a:uLnTx/>
                <a:uFillTx/>
                <a:latin typeface="Helvetica"/>
                <a:ea typeface="ＭＳ Ｐゴシック" charset="0"/>
                <a:cs typeface="Helvetica"/>
              </a:rPr>
              <a:t> Harris</a:t>
            </a:r>
            <a:endParaRPr kumimoji="0" lang="en-US" sz="2500" b="0" i="0" u="none" strike="noStrike" kern="1200" cap="none" spc="0" normalizeH="0" baseline="0" noProof="0">
              <a:ln>
                <a:noFill/>
              </a:ln>
              <a:solidFill>
                <a:srgbClr val="414143"/>
              </a:solidFill>
              <a:effectLst/>
              <a:uLnTx/>
              <a:uFillTx/>
              <a:latin typeface="Helvetica"/>
              <a:ea typeface="ＭＳ Ｐゴシック" charset="0"/>
              <a:cs typeface="Helvetica"/>
            </a:endParaRPr>
          </a:p>
          <a:p>
            <a:pPr>
              <a:defRPr/>
            </a:pPr>
            <a:r>
              <a:rPr lang="en-US" sz="2200" i="1">
                <a:solidFill>
                  <a:srgbClr val="3687B9"/>
                </a:solidFill>
              </a:rPr>
              <a:t>National Office </a:t>
            </a:r>
          </a:p>
          <a:p>
            <a:pPr>
              <a:defRPr/>
            </a:pPr>
            <a:r>
              <a:rPr lang="en-US" sz="2200" b="1">
                <a:solidFill>
                  <a:srgbClr val="E7E6E6">
                    <a:lumMod val="50000"/>
                  </a:srgbClr>
                </a:solidFill>
              </a:rPr>
              <a:t>US Department of Labor/ETA</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53603"/>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0D31FB3F-0278-4ECC-AC29-18C1EDB253A9}"/>
              </a:ext>
            </a:extLst>
          </p:cNvPr>
          <p:cNvGrpSpPr/>
          <p:nvPr/>
        </p:nvGrpSpPr>
        <p:grpSpPr>
          <a:xfrm>
            <a:off x="6629400" y="5059316"/>
            <a:ext cx="2514600" cy="1755140"/>
            <a:chOff x="0" y="0"/>
            <a:chExt cx="3269752" cy="2212340"/>
          </a:xfrm>
        </p:grpSpPr>
        <p:pic>
          <p:nvPicPr>
            <p:cNvPr id="9" name="Picture 8">
              <a:extLst>
                <a:ext uri="{FF2B5EF4-FFF2-40B4-BE49-F238E27FC236}">
                  <a16:creationId xmlns:a16="http://schemas.microsoft.com/office/drawing/2014/main" id="{56BDD4AA-A877-4912-B719-72C553B20793}"/>
                </a:ext>
              </a:extLst>
            </p:cNvPr>
            <p:cNvPicPr>
              <a:picLocks noChangeAspect="1"/>
            </p:cNvPicPr>
            <p:nvPr/>
          </p:nvPicPr>
          <p:blipFill>
            <a:blip r:embed="rId4"/>
            <a:stretch>
              <a:fillRect/>
            </a:stretch>
          </p:blipFill>
          <p:spPr>
            <a:xfrm>
              <a:off x="0" y="0"/>
              <a:ext cx="3269752" cy="2212340"/>
            </a:xfrm>
            <a:prstGeom prst="rect">
              <a:avLst/>
            </a:prstGeom>
          </p:spPr>
        </p:pic>
        <p:sp>
          <p:nvSpPr>
            <p:cNvPr id="10" name="Rectangle: Rounded Corners 18">
              <a:extLst>
                <a:ext uri="{FF2B5EF4-FFF2-40B4-BE49-F238E27FC236}">
                  <a16:creationId xmlns:a16="http://schemas.microsoft.com/office/drawing/2014/main" id="{DD69E0C8-FAE6-425C-A925-7C623523094B}"/>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11" name="Picture 10">
            <a:extLst>
              <a:ext uri="{FF2B5EF4-FFF2-40B4-BE49-F238E27FC236}">
                <a16:creationId xmlns:a16="http://schemas.microsoft.com/office/drawing/2014/main" id="{76E1D8C3-A67B-4524-8A1F-4A66F8B458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3492454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28" y="500743"/>
            <a:ext cx="8025714" cy="1143000"/>
          </a:xfrm>
        </p:spPr>
        <p:txBody>
          <a:bodyPr/>
          <a:lstStyle/>
          <a:p>
            <a:r>
              <a:rPr lang="en-US" sz="3400" dirty="0"/>
              <a:t>Questions We Need to Ask Ourselves</a:t>
            </a:r>
          </a:p>
        </p:txBody>
      </p:sp>
      <p:sp>
        <p:nvSpPr>
          <p:cNvPr id="3" name="Content Placeholder 2"/>
          <p:cNvSpPr>
            <a:spLocks noGrp="1"/>
          </p:cNvSpPr>
          <p:nvPr>
            <p:ph idx="1"/>
          </p:nvPr>
        </p:nvSpPr>
        <p:spPr>
          <a:xfrm>
            <a:off x="457200" y="2003460"/>
            <a:ext cx="8229600" cy="3762339"/>
          </a:xfrm>
        </p:spPr>
        <p:txBody>
          <a:bodyPr/>
          <a:lstStyle/>
          <a:p>
            <a:r>
              <a:rPr lang="en-US" dirty="0"/>
              <a:t>How do we make sure we put people at the center of the story?</a:t>
            </a:r>
          </a:p>
          <a:p>
            <a:r>
              <a:rPr lang="en-US" dirty="0"/>
              <a:t>What are the broader social impacts?</a:t>
            </a:r>
          </a:p>
          <a:p>
            <a:r>
              <a:rPr lang="en-US" dirty="0"/>
              <a:t>How do we truly look into the “Future” of AJCs</a:t>
            </a:r>
          </a:p>
          <a:p>
            <a:r>
              <a:rPr lang="en-US" dirty="0"/>
              <a:t>How do we execute now, while developing a “long-path” approach for the future?</a:t>
            </a:r>
          </a:p>
        </p:txBody>
      </p:sp>
      <p:grpSp>
        <p:nvGrpSpPr>
          <p:cNvPr id="4" name="Group 3">
            <a:extLst>
              <a:ext uri="{FF2B5EF4-FFF2-40B4-BE49-F238E27FC236}">
                <a16:creationId xmlns:a16="http://schemas.microsoft.com/office/drawing/2014/main" id="{E09929A3-F838-4527-93FF-AF90661C9B94}"/>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C6028BDC-2877-4285-9F99-5AB9530A4222}"/>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E4FAC992-7A8C-4E9E-B62C-36493D71E513}"/>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497C09D2-A435-43D1-A756-5B563C908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6801520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41" y="391886"/>
            <a:ext cx="8025714" cy="1143000"/>
          </a:xfrm>
        </p:spPr>
        <p:txBody>
          <a:bodyPr/>
          <a:lstStyle/>
          <a:p>
            <a:r>
              <a:rPr lang="en-US" sz="3500" dirty="0"/>
              <a:t>Let’s Look at the Uber’s of the World</a:t>
            </a:r>
          </a:p>
        </p:txBody>
      </p:sp>
      <p:sp>
        <p:nvSpPr>
          <p:cNvPr id="3" name="Content Placeholder 2"/>
          <p:cNvSpPr>
            <a:spLocks noGrp="1"/>
          </p:cNvSpPr>
          <p:nvPr>
            <p:ph idx="1"/>
          </p:nvPr>
        </p:nvSpPr>
        <p:spPr/>
        <p:txBody>
          <a:bodyPr/>
          <a:lstStyle/>
          <a:p>
            <a:r>
              <a:rPr lang="en-US" dirty="0"/>
              <a:t>When companies like Uber are hiring 22 year olds and making them the Director of Countries</a:t>
            </a:r>
          </a:p>
          <a:p>
            <a:r>
              <a:rPr lang="en-US" dirty="0"/>
              <a:t>Asking Directors to sign up 100,000 drivers in one year</a:t>
            </a:r>
          </a:p>
          <a:p>
            <a:r>
              <a:rPr lang="en-US" dirty="0"/>
              <a:t>Allowing them to lead and telling them if you make a mistake we will help you... JUST GO FOR IT!!!!</a:t>
            </a:r>
          </a:p>
        </p:txBody>
      </p:sp>
      <p:grpSp>
        <p:nvGrpSpPr>
          <p:cNvPr id="4" name="Group 3">
            <a:extLst>
              <a:ext uri="{FF2B5EF4-FFF2-40B4-BE49-F238E27FC236}">
                <a16:creationId xmlns:a16="http://schemas.microsoft.com/office/drawing/2014/main" id="{D062E490-ED78-416D-8710-27136D241FE2}"/>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F543766B-9833-4461-A577-DD22E56C1089}"/>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88102DE7-92B5-4C9D-AA5B-A548DEFE3B8A}"/>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23B1AB47-B044-4FA9-A5EB-B0D27B49F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6942206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Drive Passion?</a:t>
            </a:r>
          </a:p>
        </p:txBody>
      </p:sp>
      <p:sp>
        <p:nvSpPr>
          <p:cNvPr id="3" name="Content Placeholder 2"/>
          <p:cNvSpPr>
            <a:spLocks noGrp="1"/>
          </p:cNvSpPr>
          <p:nvPr>
            <p:ph idx="1"/>
          </p:nvPr>
        </p:nvSpPr>
        <p:spPr/>
        <p:txBody>
          <a:bodyPr/>
          <a:lstStyle/>
          <a:p>
            <a:r>
              <a:rPr lang="en-US" dirty="0"/>
              <a:t>Ask yourselves, “How am I driving passion within my organization?”</a:t>
            </a:r>
          </a:p>
          <a:p>
            <a:r>
              <a:rPr lang="en-US" dirty="0"/>
              <a:t>Do you see clashes across those who are “tech” savvy and those who have more traditional skill sets?</a:t>
            </a:r>
          </a:p>
          <a:p>
            <a:r>
              <a:rPr lang="en-US" dirty="0"/>
              <a:t>Take an inward look at the strategies and opportunities you’ve put in place to allow your team to look into the future</a:t>
            </a:r>
          </a:p>
        </p:txBody>
      </p:sp>
      <p:grpSp>
        <p:nvGrpSpPr>
          <p:cNvPr id="4" name="Group 3">
            <a:extLst>
              <a:ext uri="{FF2B5EF4-FFF2-40B4-BE49-F238E27FC236}">
                <a16:creationId xmlns:a16="http://schemas.microsoft.com/office/drawing/2014/main" id="{C530FB63-56AD-4659-B283-8D06C81E67CE}"/>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079C8392-D4A2-445F-998A-7D0CC461151F}"/>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BFDF8448-79B5-4F03-9748-B90356B0833F}"/>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76DFC981-C165-4F6D-92B7-5249250B2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9734013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544286"/>
            <a:ext cx="7848600" cy="990600"/>
          </a:xfrm>
        </p:spPr>
        <p:txBody>
          <a:bodyPr/>
          <a:lstStyle/>
          <a:p>
            <a:r>
              <a:rPr lang="en-US" dirty="0"/>
              <a:t>Elements of the Cohort Process</a:t>
            </a:r>
          </a:p>
        </p:txBody>
      </p:sp>
      <p:sp>
        <p:nvSpPr>
          <p:cNvPr id="3" name="Content Placeholder 2"/>
          <p:cNvSpPr>
            <a:spLocks noGrp="1"/>
          </p:cNvSpPr>
          <p:nvPr>
            <p:ph idx="1"/>
          </p:nvPr>
        </p:nvSpPr>
        <p:spPr>
          <a:xfrm>
            <a:off x="457200" y="1676399"/>
            <a:ext cx="8229600" cy="4724397"/>
          </a:xfrm>
        </p:spPr>
        <p:txBody>
          <a:bodyPr>
            <a:normAutofit/>
          </a:bodyPr>
          <a:lstStyle/>
          <a:p>
            <a:r>
              <a:rPr lang="en-US" sz="2400" dirty="0"/>
              <a:t>Look for outside inspiration from private industry</a:t>
            </a:r>
          </a:p>
          <a:p>
            <a:r>
              <a:rPr lang="en-US" sz="2400" dirty="0"/>
              <a:t>Examine effective practices currently employed at AJCs</a:t>
            </a:r>
          </a:p>
          <a:p>
            <a:pPr lvl="1"/>
            <a:r>
              <a:rPr lang="en-US" sz="2000" dirty="0"/>
              <a:t>Establish a baseline of current innovation levels</a:t>
            </a:r>
          </a:p>
          <a:p>
            <a:pPr marL="342900" lvl="1" indent="-342900">
              <a:spcBef>
                <a:spcPts val="1800"/>
              </a:spcBef>
              <a:buFont typeface="Arial" charset="0"/>
              <a:buChar char="•"/>
            </a:pPr>
            <a:r>
              <a:rPr lang="en-US" dirty="0">
                <a:solidFill>
                  <a:schemeClr val="tx1"/>
                </a:solidFill>
              </a:rPr>
              <a:t>Examine the current customer experience</a:t>
            </a:r>
          </a:p>
          <a:p>
            <a:pPr marL="342900" lvl="1" indent="-342900">
              <a:spcBef>
                <a:spcPts val="1800"/>
              </a:spcBef>
              <a:buFont typeface="Arial" charset="0"/>
              <a:buChar char="•"/>
            </a:pPr>
            <a:r>
              <a:rPr lang="en-US" dirty="0">
                <a:solidFill>
                  <a:schemeClr val="tx1"/>
                </a:solidFill>
              </a:rPr>
              <a:t>Creatively &amp; collaboratively brainstorm innovative solutions through a virtual Innovation Lab</a:t>
            </a:r>
          </a:p>
          <a:p>
            <a:pPr marL="342900" lvl="1" indent="-342900">
              <a:spcBef>
                <a:spcPts val="1800"/>
              </a:spcBef>
              <a:buFont typeface="Arial" charset="0"/>
              <a:buChar char="•"/>
            </a:pPr>
            <a:endParaRPr lang="en-US" dirty="0">
              <a:solidFill>
                <a:schemeClr val="tx1"/>
              </a:solidFill>
            </a:endParaRPr>
          </a:p>
          <a:p>
            <a:pPr marL="342900" lvl="1" indent="-342900">
              <a:spcBef>
                <a:spcPts val="1800"/>
              </a:spcBef>
              <a:buFont typeface="Arial" charset="0"/>
              <a:buChar char="•"/>
            </a:pPr>
            <a:endParaRPr lang="en-US" dirty="0">
              <a:solidFill>
                <a:schemeClr val="tx1"/>
              </a:solidFill>
            </a:endParaRPr>
          </a:p>
          <a:p>
            <a:pPr marL="457200" lvl="1" indent="0">
              <a:buNone/>
            </a:pPr>
            <a:endParaRPr lang="en-US" sz="2000" dirty="0"/>
          </a:p>
        </p:txBody>
      </p:sp>
      <p:pic>
        <p:nvPicPr>
          <p:cNvPr id="4" name="Picture 3">
            <a:extLst>
              <a:ext uri="{FF2B5EF4-FFF2-40B4-BE49-F238E27FC236}">
                <a16:creationId xmlns:a16="http://schemas.microsoft.com/office/drawing/2014/main" id="{7895F6C2-1C21-40E3-B94A-753138A7A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20813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192" y="994840"/>
            <a:ext cx="8153400" cy="1143000"/>
          </a:xfrm>
        </p:spPr>
        <p:txBody>
          <a:bodyPr/>
          <a:lstStyle/>
          <a:p>
            <a:pPr algn="ctr"/>
            <a:r>
              <a:rPr lang="en-US"/>
              <a:t>Themes and Patterns</a:t>
            </a:r>
            <a:endParaRPr lang="en-US" dirty="0"/>
          </a:p>
        </p:txBody>
      </p:sp>
      <p:sp>
        <p:nvSpPr>
          <p:cNvPr id="5" name="Text Placeholder 4"/>
          <p:cNvSpPr>
            <a:spLocks noGrp="1"/>
          </p:cNvSpPr>
          <p:nvPr>
            <p:ph type="body" sz="quarter" idx="10"/>
          </p:nvPr>
        </p:nvSpPr>
        <p:spPr>
          <a:xfrm>
            <a:off x="0" y="2353718"/>
            <a:ext cx="8991460" cy="914400"/>
          </a:xfrm>
        </p:spPr>
        <p:txBody>
          <a:bodyPr/>
          <a:lstStyle/>
          <a:p>
            <a:pPr algn="ctr"/>
            <a:r>
              <a:rPr lang="en-US" dirty="0"/>
              <a:t>Insights From Cohort Participants -</a:t>
            </a:r>
            <a:br>
              <a:rPr lang="en-US" dirty="0"/>
            </a:br>
            <a:r>
              <a:rPr lang="en-US" dirty="0"/>
              <a:t>Current Challenges, Best Practices and Opportunities</a:t>
            </a:r>
          </a:p>
        </p:txBody>
      </p:sp>
      <p:grpSp>
        <p:nvGrpSpPr>
          <p:cNvPr id="6" name="Group 5">
            <a:extLst>
              <a:ext uri="{FF2B5EF4-FFF2-40B4-BE49-F238E27FC236}">
                <a16:creationId xmlns:a16="http://schemas.microsoft.com/office/drawing/2014/main" id="{352A17C2-8548-40BA-B379-A1AECCE7BFB1}"/>
              </a:ext>
            </a:extLst>
          </p:cNvPr>
          <p:cNvGrpSpPr/>
          <p:nvPr/>
        </p:nvGrpSpPr>
        <p:grpSpPr>
          <a:xfrm>
            <a:off x="6629400" y="5059316"/>
            <a:ext cx="2514600" cy="1755140"/>
            <a:chOff x="0" y="0"/>
            <a:chExt cx="3269752" cy="2212340"/>
          </a:xfrm>
        </p:grpSpPr>
        <p:pic>
          <p:nvPicPr>
            <p:cNvPr id="7" name="Picture 6">
              <a:extLst>
                <a:ext uri="{FF2B5EF4-FFF2-40B4-BE49-F238E27FC236}">
                  <a16:creationId xmlns:a16="http://schemas.microsoft.com/office/drawing/2014/main" id="{71E337E0-C4D2-4115-B1EB-76C4C565D6FE}"/>
                </a:ext>
              </a:extLst>
            </p:cNvPr>
            <p:cNvPicPr>
              <a:picLocks noChangeAspect="1"/>
            </p:cNvPicPr>
            <p:nvPr/>
          </p:nvPicPr>
          <p:blipFill>
            <a:blip r:embed="rId3"/>
            <a:stretch>
              <a:fillRect/>
            </a:stretch>
          </p:blipFill>
          <p:spPr>
            <a:xfrm>
              <a:off x="0" y="0"/>
              <a:ext cx="3269752" cy="2212340"/>
            </a:xfrm>
            <a:prstGeom prst="rect">
              <a:avLst/>
            </a:prstGeom>
          </p:spPr>
        </p:pic>
        <p:sp>
          <p:nvSpPr>
            <p:cNvPr id="8" name="Rectangle: Rounded Corners 18">
              <a:extLst>
                <a:ext uri="{FF2B5EF4-FFF2-40B4-BE49-F238E27FC236}">
                  <a16:creationId xmlns:a16="http://schemas.microsoft.com/office/drawing/2014/main" id="{B630E6E6-2AED-4EDB-ACD4-BD5415C32278}"/>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EE89858C-9F25-43A1-AC8E-EAC5ACE0C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8165231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CE70-F7B9-4ED4-9424-350B7814379C}"/>
              </a:ext>
            </a:extLst>
          </p:cNvPr>
          <p:cNvSpPr>
            <a:spLocks noGrp="1"/>
          </p:cNvSpPr>
          <p:nvPr>
            <p:ph type="title"/>
          </p:nvPr>
        </p:nvSpPr>
        <p:spPr>
          <a:xfrm>
            <a:off x="1191802" y="268941"/>
            <a:ext cx="7698198" cy="1143000"/>
          </a:xfrm>
        </p:spPr>
        <p:txBody>
          <a:bodyPr/>
          <a:lstStyle/>
          <a:p>
            <a:r>
              <a:rPr lang="en-US" sz="3500" dirty="0"/>
              <a:t> Challenges Identified</a:t>
            </a:r>
          </a:p>
        </p:txBody>
      </p:sp>
      <p:sp>
        <p:nvSpPr>
          <p:cNvPr id="3" name="Text Placeholder 2">
            <a:extLst>
              <a:ext uri="{FF2B5EF4-FFF2-40B4-BE49-F238E27FC236}">
                <a16:creationId xmlns:a16="http://schemas.microsoft.com/office/drawing/2014/main" id="{9C3F8FDC-0576-4867-B79D-8184AE4D8517}"/>
              </a:ext>
            </a:extLst>
          </p:cNvPr>
          <p:cNvSpPr>
            <a:spLocks noGrp="1"/>
          </p:cNvSpPr>
          <p:nvPr>
            <p:ph idx="1"/>
          </p:nvPr>
        </p:nvSpPr>
        <p:spPr>
          <a:xfrm>
            <a:off x="152400" y="1196788"/>
            <a:ext cx="8737600" cy="5661212"/>
          </a:xfrm>
        </p:spPr>
        <p:txBody>
          <a:bodyPr>
            <a:normAutofit/>
          </a:bodyPr>
          <a:lstStyle/>
          <a:p>
            <a:pPr lvl="0"/>
            <a:r>
              <a:rPr lang="en-US" sz="1600" b="1" dirty="0"/>
              <a:t>Resources</a:t>
            </a:r>
            <a:r>
              <a:rPr lang="en-US" sz="1600" dirty="0"/>
              <a:t>: shrinking resources while demand for services does not decrease, challenges leveraging/ coordinating funds from system partners and private sector</a:t>
            </a:r>
          </a:p>
          <a:p>
            <a:pPr lvl="0"/>
            <a:r>
              <a:rPr lang="en-US" sz="1600" b="1" dirty="0"/>
              <a:t>Data issues</a:t>
            </a:r>
            <a:r>
              <a:rPr lang="en-US" sz="1600" dirty="0"/>
              <a:t>:</a:t>
            </a:r>
          </a:p>
          <a:p>
            <a:pPr lvl="1"/>
            <a:r>
              <a:rPr lang="en-US" sz="1600" dirty="0"/>
              <a:t>no single system across partners and different policies and procedures across partners</a:t>
            </a:r>
          </a:p>
          <a:p>
            <a:pPr lvl="1"/>
            <a:r>
              <a:rPr lang="en-US" sz="1600" dirty="0"/>
              <a:t>inability to track long-term outcomes/ assess big picture</a:t>
            </a:r>
          </a:p>
          <a:p>
            <a:pPr lvl="1"/>
            <a:r>
              <a:rPr lang="en-US" sz="1600" dirty="0"/>
              <a:t>inability to track referrals and follow-up/ get information from partner programs</a:t>
            </a:r>
          </a:p>
          <a:p>
            <a:pPr lvl="0"/>
            <a:r>
              <a:rPr lang="en-US" sz="1600" b="1" dirty="0"/>
              <a:t>Leveraging technology: </a:t>
            </a:r>
            <a:r>
              <a:rPr lang="en-US" sz="1600" dirty="0"/>
              <a:t>Discomfort with technology among one-stop staff and customers, possible solution to reducing volume and improving in-person services</a:t>
            </a:r>
          </a:p>
          <a:p>
            <a:pPr lvl="0"/>
            <a:r>
              <a:rPr lang="en-US" sz="1600" b="1" dirty="0"/>
              <a:t>Awareness/ Marketing of Services: </a:t>
            </a:r>
            <a:r>
              <a:rPr lang="en-US" sz="1600" dirty="0"/>
              <a:t>ensuring eligible clients are aware of services, branding is outdated and needs to be consistent across partners</a:t>
            </a:r>
          </a:p>
          <a:p>
            <a:pPr lvl="0"/>
            <a:r>
              <a:rPr lang="en-US" sz="1600" b="1" dirty="0"/>
              <a:t>Effective coordination among one-stop partners and services:</a:t>
            </a:r>
            <a:endParaRPr lang="en-US" sz="1600" dirty="0"/>
          </a:p>
          <a:p>
            <a:pPr lvl="1"/>
            <a:r>
              <a:rPr lang="en-US" sz="1600" dirty="0"/>
              <a:t>staff lack knowledge of partner programs, which inhibits effective referrals</a:t>
            </a:r>
          </a:p>
          <a:p>
            <a:pPr lvl="1"/>
            <a:r>
              <a:rPr lang="en-US" sz="1600" dirty="0"/>
              <a:t>addressing different rules and systems of programs is challenging</a:t>
            </a:r>
          </a:p>
          <a:p>
            <a:pPr lvl="0"/>
            <a:r>
              <a:rPr lang="en-US" sz="1600" b="1" dirty="0"/>
              <a:t>Gig economy: </a:t>
            </a:r>
            <a:r>
              <a:rPr lang="en-US" sz="1600" dirty="0"/>
              <a:t>difficult to</a:t>
            </a:r>
            <a:r>
              <a:rPr lang="en-US" sz="1600" b="1" dirty="0"/>
              <a:t> </a:t>
            </a:r>
            <a:r>
              <a:rPr lang="en-US" sz="1600" dirty="0"/>
              <a:t>match clients with potential gig economy opportunities due to inability to count towards outcomes effectively/ enter as job orders through W-P</a:t>
            </a:r>
          </a:p>
        </p:txBody>
      </p:sp>
    </p:spTree>
    <p:extLst>
      <p:ext uri="{BB962C8B-B14F-4D97-AF65-F5344CB8AC3E}">
        <p14:creationId xmlns:p14="http://schemas.microsoft.com/office/powerpoint/2010/main" val="4345769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dirty="0"/>
            </a:br>
            <a:r>
              <a:rPr lang="en-US" sz="2800" dirty="0"/>
              <a:t>Current Strategies and Innovations Shared</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lvl="0"/>
            <a:r>
              <a:rPr lang="en-US"/>
              <a:t>Virtual career center services shared across workforce areas, including workshops (MA, PA) </a:t>
            </a:r>
          </a:p>
          <a:p>
            <a:pPr lvl="0"/>
            <a:r>
              <a:rPr lang="en-US"/>
              <a:t>Coordinated business engagement services (MA, IL, OH, VA)</a:t>
            </a:r>
          </a:p>
          <a:p>
            <a:pPr lvl="0"/>
            <a:r>
              <a:rPr lang="en-US"/>
              <a:t>Use of social media to engage customers (MA, PA)</a:t>
            </a:r>
          </a:p>
          <a:p>
            <a:pPr lvl="0"/>
            <a:r>
              <a:rPr lang="en-US"/>
              <a:t>Mobile one-stop services and/or apps (NY, OH)</a:t>
            </a:r>
          </a:p>
          <a:p>
            <a:pPr lvl="0"/>
            <a:r>
              <a:rPr lang="en-US"/>
              <a:t>Cross-training of core agency partners (IL, OH)</a:t>
            </a:r>
          </a:p>
          <a:p>
            <a:pPr lvl="0"/>
            <a:r>
              <a:rPr lang="en-US"/>
              <a:t>Dedicated resources for UI claimants both online and in AJCs (MA, PA)</a:t>
            </a:r>
          </a:p>
          <a:p>
            <a:pPr marL="0" indent="0">
              <a:buNone/>
            </a:pPr>
            <a:r>
              <a:rPr lang="en-US"/>
              <a:t> </a:t>
            </a:r>
          </a:p>
          <a:p>
            <a:endParaRPr lang="en-US"/>
          </a:p>
        </p:txBody>
      </p:sp>
      <p:grpSp>
        <p:nvGrpSpPr>
          <p:cNvPr id="4" name="Group 3">
            <a:extLst>
              <a:ext uri="{FF2B5EF4-FFF2-40B4-BE49-F238E27FC236}">
                <a16:creationId xmlns:a16="http://schemas.microsoft.com/office/drawing/2014/main" id="{0190F5AA-8D90-45F5-948F-FFBCF59551F5}"/>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A0BFCB2B-E59F-499B-B72D-12FC503788E5}"/>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78F30FF8-A2E9-4DA2-8E03-AF425E62B718}"/>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65667638-E7C7-4277-8331-469FBA0CE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8682949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Current Strategies and Innovations Shared </a:t>
            </a:r>
          </a:p>
        </p:txBody>
      </p:sp>
      <p:sp>
        <p:nvSpPr>
          <p:cNvPr id="3" name="Content Placeholder 2"/>
          <p:cNvSpPr>
            <a:spLocks noGrp="1"/>
          </p:cNvSpPr>
          <p:nvPr>
            <p:ph idx="1"/>
          </p:nvPr>
        </p:nvSpPr>
        <p:spPr/>
        <p:txBody>
          <a:bodyPr>
            <a:normAutofit fontScale="85000" lnSpcReduction="20000"/>
          </a:bodyPr>
          <a:lstStyle/>
          <a:p>
            <a:pPr lvl="0"/>
            <a:r>
              <a:rPr lang="en-US"/>
              <a:t>Using one-stop certification and service integration policies to foster innovation and customer-centered design throughout the state’s one-stop delivery system (IL)</a:t>
            </a:r>
          </a:p>
          <a:p>
            <a:pPr lvl="0"/>
            <a:r>
              <a:rPr lang="en-US"/>
              <a:t>Common branding (MASS Hire)</a:t>
            </a:r>
          </a:p>
          <a:p>
            <a:pPr lvl="0"/>
            <a:r>
              <a:rPr lang="en-US"/>
              <a:t>Leveraging libraries to provide some one-stop services, in addition to adult education (NJ)</a:t>
            </a:r>
          </a:p>
          <a:p>
            <a:pPr lvl="0"/>
            <a:r>
              <a:rPr lang="en-US"/>
              <a:t>Burning Glass used to enhance LMI analyses beyond state systems (MA)</a:t>
            </a:r>
          </a:p>
          <a:p>
            <a:pPr lvl="0"/>
            <a:r>
              <a:rPr lang="en-US"/>
              <a:t>Use of Aztec literacy program for self tutoring and testing for adult education (NJ)</a:t>
            </a:r>
          </a:p>
          <a:p>
            <a:endParaRPr lang="en-US"/>
          </a:p>
        </p:txBody>
      </p:sp>
      <p:pic>
        <p:nvPicPr>
          <p:cNvPr id="4" name="Picture 3">
            <a:extLst>
              <a:ext uri="{FF2B5EF4-FFF2-40B4-BE49-F238E27FC236}">
                <a16:creationId xmlns:a16="http://schemas.microsoft.com/office/drawing/2014/main" id="{18ACB459-3AF2-4B07-8161-51E79702C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2250601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Into The Future</a:t>
            </a:r>
          </a:p>
        </p:txBody>
      </p:sp>
      <p:sp>
        <p:nvSpPr>
          <p:cNvPr id="3" name="Content Placeholder 2"/>
          <p:cNvSpPr>
            <a:spLocks noGrp="1"/>
          </p:cNvSpPr>
          <p:nvPr>
            <p:ph idx="1"/>
          </p:nvPr>
        </p:nvSpPr>
        <p:spPr/>
        <p:txBody>
          <a:bodyPr/>
          <a:lstStyle/>
          <a:p>
            <a:pPr lvl="0"/>
            <a:r>
              <a:rPr lang="en-US" dirty="0"/>
              <a:t>AJCs Identified three areas of focus for Ideation:</a:t>
            </a:r>
          </a:p>
          <a:p>
            <a:pPr lvl="1"/>
            <a:r>
              <a:rPr lang="en-US" dirty="0"/>
              <a:t>Accessibility/Mobility of Services</a:t>
            </a:r>
          </a:p>
          <a:p>
            <a:pPr lvl="1"/>
            <a:r>
              <a:rPr lang="en-US" dirty="0"/>
              <a:t>Technology (advancements, opportunities)</a:t>
            </a:r>
          </a:p>
          <a:p>
            <a:pPr lvl="1"/>
            <a:r>
              <a:rPr lang="en-US" dirty="0"/>
              <a:t>Agility/Flexibility of Services (in response to relevant trends – Gig Economy, Economic, Workforce, etc.)</a:t>
            </a:r>
          </a:p>
          <a:p>
            <a:endParaRPr lang="en-US" dirty="0"/>
          </a:p>
        </p:txBody>
      </p:sp>
      <p:grpSp>
        <p:nvGrpSpPr>
          <p:cNvPr id="4" name="Group 3">
            <a:extLst>
              <a:ext uri="{FF2B5EF4-FFF2-40B4-BE49-F238E27FC236}">
                <a16:creationId xmlns:a16="http://schemas.microsoft.com/office/drawing/2014/main" id="{9DE20932-8070-4984-99C3-8FC218A09048}"/>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9543FE57-A4E8-488F-976B-3C0D9569220D}"/>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6B74D3A3-D2BF-4C24-AC5F-EF5C268AE288}"/>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10B9BF36-07DD-4AAD-9BEA-6DDA907A5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850384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42" y="468085"/>
            <a:ext cx="8025714" cy="1143000"/>
          </a:xfrm>
        </p:spPr>
        <p:txBody>
          <a:bodyPr/>
          <a:lstStyle/>
          <a:p>
            <a:r>
              <a:rPr lang="en-US" dirty="0"/>
              <a:t>Cohort Prototype (Ideas and Recommendations)</a:t>
            </a:r>
          </a:p>
        </p:txBody>
      </p:sp>
      <p:sp>
        <p:nvSpPr>
          <p:cNvPr id="3" name="Content Placeholder 2"/>
          <p:cNvSpPr>
            <a:spLocks noGrp="1"/>
          </p:cNvSpPr>
          <p:nvPr>
            <p:ph idx="1"/>
          </p:nvPr>
        </p:nvSpPr>
        <p:spPr>
          <a:xfrm>
            <a:off x="457200" y="1994625"/>
            <a:ext cx="8229600" cy="3657600"/>
          </a:xfrm>
        </p:spPr>
        <p:txBody>
          <a:bodyPr>
            <a:normAutofit/>
          </a:bodyPr>
          <a:lstStyle/>
          <a:p>
            <a:r>
              <a:rPr lang="en-US" sz="2400" i="1" dirty="0"/>
              <a:t>Bradley Burger, Pennsylvania</a:t>
            </a:r>
            <a:br>
              <a:rPr lang="en-US" sz="2400" dirty="0"/>
            </a:br>
            <a:r>
              <a:rPr lang="en-US" sz="2400" dirty="0"/>
              <a:t>President/CEO, Goodwill of the Southern Alleghenies</a:t>
            </a:r>
          </a:p>
          <a:p>
            <a:r>
              <a:rPr lang="en-US" sz="2400" i="1" dirty="0"/>
              <a:t>Jeffrey Turgeon, Massachusetts</a:t>
            </a:r>
            <a:br>
              <a:rPr lang="en-US" sz="2400" dirty="0"/>
            </a:br>
            <a:r>
              <a:rPr lang="en-US" sz="2400" dirty="0"/>
              <a:t>Executive Director, Central Massachusetts Workforce Investment Board</a:t>
            </a:r>
          </a:p>
          <a:p>
            <a:endParaRPr lang="en-US" sz="2400" dirty="0"/>
          </a:p>
          <a:p>
            <a:endParaRPr lang="en-US" sz="2400" dirty="0"/>
          </a:p>
        </p:txBody>
      </p:sp>
      <p:grpSp>
        <p:nvGrpSpPr>
          <p:cNvPr id="4" name="Group 3">
            <a:extLst>
              <a:ext uri="{FF2B5EF4-FFF2-40B4-BE49-F238E27FC236}">
                <a16:creationId xmlns:a16="http://schemas.microsoft.com/office/drawing/2014/main" id="{C3F0D775-30D6-4F5B-964E-7C5A4C5F4E83}"/>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978B7E32-152E-474B-B6CD-6878D1A9282B}"/>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1753190E-91C0-4247-B502-FD400DC192F9}"/>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90676CC-51AD-4007-8D4B-CE6BC28EA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5074245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12" y="733425"/>
            <a:ext cx="8229600" cy="1143000"/>
          </a:xfrm>
        </p:spPr>
        <p:txBody>
          <a:bodyPr/>
          <a:lstStyle/>
          <a:p>
            <a:r>
              <a:rPr lang="en-US"/>
              <a:t>Let us know you are here in the chat window to your left...</a:t>
            </a:r>
          </a:p>
        </p:txBody>
      </p:sp>
      <p:sp>
        <p:nvSpPr>
          <p:cNvPr id="3" name="Content Placeholder 2"/>
          <p:cNvSpPr>
            <a:spLocks noGrp="1"/>
          </p:cNvSpPr>
          <p:nvPr>
            <p:ph idx="1"/>
          </p:nvPr>
        </p:nvSpPr>
        <p:spPr>
          <a:xfrm>
            <a:off x="457200" y="2743200"/>
            <a:ext cx="8229600" cy="3022600"/>
          </a:xfrm>
        </p:spPr>
        <p:txBody>
          <a:bodyPr>
            <a:normAutofit/>
          </a:bodyPr>
          <a:lstStyle/>
          <a:p>
            <a:pPr marL="0" indent="0" algn="ctr">
              <a:buNone/>
            </a:pPr>
            <a:r>
              <a:rPr lang="en-US" sz="5400" b="1"/>
              <a:t>Welcome!</a:t>
            </a:r>
          </a:p>
        </p:txBody>
      </p:sp>
      <p:sp>
        <p:nvSpPr>
          <p:cNvPr id="4" name="Slide Number Placeholder 3">
            <a:extLst>
              <a:ext uri="{FF2B5EF4-FFF2-40B4-BE49-F238E27FC236}">
                <a16:creationId xmlns:a16="http://schemas.microsoft.com/office/drawing/2014/main" id="{4A4AD53F-9077-4121-8C45-990EFECD521A}"/>
              </a:ext>
            </a:extLst>
          </p:cNvPr>
          <p:cNvSpPr>
            <a:spLocks noGrp="1"/>
          </p:cNvSpPr>
          <p:nvPr>
            <p:ph type="sldNum" sz="quarter" idx="4294967295"/>
          </p:nvPr>
        </p:nvSpPr>
        <p:spPr>
          <a:xfrm>
            <a:off x="6832600" y="6356350"/>
            <a:ext cx="2057400" cy="365125"/>
          </a:xfrm>
          <a:prstGeom prst="rect">
            <a:avLst/>
          </a:prstGeom>
        </p:spPr>
        <p:txBody>
          <a:bodyPr/>
          <a:lstStyle/>
          <a:p>
            <a:pPr algn="r"/>
            <a:fld id="{74B0E23E-CFC5-44A2-A8E1-2C7FFC7FA46F}" type="slidenum">
              <a:rPr lang="en-US" smtClean="0"/>
              <a:pPr algn="r"/>
              <a:t>3</a:t>
            </a:fld>
            <a:endParaRPr lang="en-US"/>
          </a:p>
        </p:txBody>
      </p:sp>
      <p:grpSp>
        <p:nvGrpSpPr>
          <p:cNvPr id="5" name="Group 4">
            <a:extLst>
              <a:ext uri="{FF2B5EF4-FFF2-40B4-BE49-F238E27FC236}">
                <a16:creationId xmlns:a16="http://schemas.microsoft.com/office/drawing/2014/main" id="{A03F2EC8-B336-46FF-B14C-C2D6B6102F7A}"/>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ECC38EDA-672D-4268-8263-9A755804CA60}"/>
                </a:ext>
              </a:extLst>
            </p:cNvPr>
            <p:cNvPicPr>
              <a:picLocks noChangeAspect="1"/>
            </p:cNvPicPr>
            <p:nvPr/>
          </p:nvPicPr>
          <p:blipFill>
            <a:blip r:embed="rId3"/>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56EC0D27-DC9E-47AE-A304-73450D409DE4}"/>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DF44FB6F-9BCE-4F6E-9A71-454ADB688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6935294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Ideation</a:t>
            </a:r>
          </a:p>
        </p:txBody>
      </p:sp>
      <p:sp>
        <p:nvSpPr>
          <p:cNvPr id="5" name="Text Placeholder 4"/>
          <p:cNvSpPr>
            <a:spLocks noGrp="1"/>
          </p:cNvSpPr>
          <p:nvPr>
            <p:ph type="body" sz="quarter" idx="10"/>
          </p:nvPr>
        </p:nvSpPr>
        <p:spPr/>
        <p:txBody>
          <a:bodyPr/>
          <a:lstStyle/>
          <a:p>
            <a:pPr algn="ctr"/>
            <a:r>
              <a:rPr lang="en-US" dirty="0"/>
              <a:t>Highlights of Recommendations and Ideas to Explore for Future AJCs</a:t>
            </a:r>
          </a:p>
        </p:txBody>
      </p:sp>
      <p:grpSp>
        <p:nvGrpSpPr>
          <p:cNvPr id="6" name="Group 5">
            <a:extLst>
              <a:ext uri="{FF2B5EF4-FFF2-40B4-BE49-F238E27FC236}">
                <a16:creationId xmlns:a16="http://schemas.microsoft.com/office/drawing/2014/main" id="{58BE1CC9-4245-48A2-9D0B-81F32D4C3D5E}"/>
              </a:ext>
            </a:extLst>
          </p:cNvPr>
          <p:cNvGrpSpPr/>
          <p:nvPr/>
        </p:nvGrpSpPr>
        <p:grpSpPr>
          <a:xfrm>
            <a:off x="6629400" y="5059316"/>
            <a:ext cx="2514600" cy="1755140"/>
            <a:chOff x="0" y="0"/>
            <a:chExt cx="3269752" cy="2212340"/>
          </a:xfrm>
        </p:grpSpPr>
        <p:pic>
          <p:nvPicPr>
            <p:cNvPr id="7" name="Picture 6">
              <a:extLst>
                <a:ext uri="{FF2B5EF4-FFF2-40B4-BE49-F238E27FC236}">
                  <a16:creationId xmlns:a16="http://schemas.microsoft.com/office/drawing/2014/main" id="{09D1C3B2-7BBD-46F7-9B96-8254DC7ED2BA}"/>
                </a:ext>
              </a:extLst>
            </p:cNvPr>
            <p:cNvPicPr>
              <a:picLocks noChangeAspect="1"/>
            </p:cNvPicPr>
            <p:nvPr/>
          </p:nvPicPr>
          <p:blipFill>
            <a:blip r:embed="rId2"/>
            <a:stretch>
              <a:fillRect/>
            </a:stretch>
          </p:blipFill>
          <p:spPr>
            <a:xfrm>
              <a:off x="0" y="0"/>
              <a:ext cx="3269752" cy="2212340"/>
            </a:xfrm>
            <a:prstGeom prst="rect">
              <a:avLst/>
            </a:prstGeom>
          </p:spPr>
        </p:pic>
        <p:sp>
          <p:nvSpPr>
            <p:cNvPr id="8" name="Rectangle: Rounded Corners 18">
              <a:extLst>
                <a:ext uri="{FF2B5EF4-FFF2-40B4-BE49-F238E27FC236}">
                  <a16:creationId xmlns:a16="http://schemas.microsoft.com/office/drawing/2014/main" id="{2BCDC2E2-0A40-437B-8220-8EBB4AD57E97}"/>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EB569481-872A-4E18-8E63-9D14E3B20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5850685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855537"/>
            <a:ext cx="8153400" cy="1143000"/>
          </a:xfrm>
        </p:spPr>
        <p:txBody>
          <a:bodyPr>
            <a:normAutofit fontScale="90000"/>
          </a:bodyPr>
          <a:lstStyle/>
          <a:p>
            <a:r>
              <a:rPr lang="en-US" dirty="0"/>
              <a:t>"How Might We... Design future American Job Center services that are </a:t>
            </a:r>
            <a:r>
              <a:rPr lang="en-US" u="sng" dirty="0"/>
              <a:t>fully accessible to ALL customers</a:t>
            </a:r>
            <a:r>
              <a:rPr lang="en-US" dirty="0"/>
              <a:t>, including services that are mobile?”</a:t>
            </a:r>
          </a:p>
        </p:txBody>
      </p:sp>
      <p:grpSp>
        <p:nvGrpSpPr>
          <p:cNvPr id="3" name="Group 2">
            <a:extLst>
              <a:ext uri="{FF2B5EF4-FFF2-40B4-BE49-F238E27FC236}">
                <a16:creationId xmlns:a16="http://schemas.microsoft.com/office/drawing/2014/main" id="{B5BE5FC7-C8A8-4274-A27A-BC91BA34ECDA}"/>
              </a:ext>
            </a:extLst>
          </p:cNvPr>
          <p:cNvGrpSpPr/>
          <p:nvPr/>
        </p:nvGrpSpPr>
        <p:grpSpPr>
          <a:xfrm>
            <a:off x="6629400" y="5059316"/>
            <a:ext cx="2514600" cy="1755140"/>
            <a:chOff x="0" y="0"/>
            <a:chExt cx="3269752" cy="2212340"/>
          </a:xfrm>
        </p:grpSpPr>
        <p:pic>
          <p:nvPicPr>
            <p:cNvPr id="4" name="Picture 3">
              <a:extLst>
                <a:ext uri="{FF2B5EF4-FFF2-40B4-BE49-F238E27FC236}">
                  <a16:creationId xmlns:a16="http://schemas.microsoft.com/office/drawing/2014/main" id="{45F55937-9FE6-4C5F-A63A-8B86B3F21D30}"/>
                </a:ext>
              </a:extLst>
            </p:cNvPr>
            <p:cNvPicPr>
              <a:picLocks noChangeAspect="1"/>
            </p:cNvPicPr>
            <p:nvPr/>
          </p:nvPicPr>
          <p:blipFill>
            <a:blip r:embed="rId2"/>
            <a:stretch>
              <a:fillRect/>
            </a:stretch>
          </p:blipFill>
          <p:spPr>
            <a:xfrm>
              <a:off x="0" y="0"/>
              <a:ext cx="3269752" cy="2212340"/>
            </a:xfrm>
            <a:prstGeom prst="rect">
              <a:avLst/>
            </a:prstGeom>
          </p:spPr>
        </p:pic>
        <p:sp>
          <p:nvSpPr>
            <p:cNvPr id="5" name="Rectangle: Rounded Corners 18">
              <a:extLst>
                <a:ext uri="{FF2B5EF4-FFF2-40B4-BE49-F238E27FC236}">
                  <a16:creationId xmlns:a16="http://schemas.microsoft.com/office/drawing/2014/main" id="{6F5A7F31-015C-4D23-88FC-D6CFA696520C}"/>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6" name="Picture 5">
            <a:extLst>
              <a:ext uri="{FF2B5EF4-FFF2-40B4-BE49-F238E27FC236}">
                <a16:creationId xmlns:a16="http://schemas.microsoft.com/office/drawing/2014/main" id="{F7037C58-577B-4024-AA5E-E3FEB03E9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0104936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9972" y="468085"/>
            <a:ext cx="8229600" cy="1143000"/>
          </a:xfrm>
        </p:spPr>
        <p:txBody>
          <a:bodyPr/>
          <a:lstStyle/>
          <a:p>
            <a:r>
              <a:rPr lang="en-US" sz="3300" dirty="0"/>
              <a:t>New Access Points to AJC Services – Physical and Technology-Based</a:t>
            </a:r>
          </a:p>
        </p:txBody>
      </p:sp>
      <p:sp>
        <p:nvSpPr>
          <p:cNvPr id="8" name="Content Placeholder 7"/>
          <p:cNvSpPr>
            <a:spLocks noGrp="1"/>
          </p:cNvSpPr>
          <p:nvPr>
            <p:ph sz="half" idx="1"/>
          </p:nvPr>
        </p:nvSpPr>
        <p:spPr/>
        <p:txBody>
          <a:bodyPr>
            <a:normAutofit fontScale="85000" lnSpcReduction="20000"/>
          </a:bodyPr>
          <a:lstStyle/>
          <a:p>
            <a:pPr lvl="0"/>
            <a:r>
              <a:rPr lang="en-US" dirty="0"/>
              <a:t>Mobile AJC </a:t>
            </a:r>
          </a:p>
          <a:p>
            <a:pPr lvl="1"/>
            <a:r>
              <a:rPr lang="en-US" dirty="0"/>
              <a:t>Partner and combine with food banks, services for kids (childcare, other)</a:t>
            </a:r>
          </a:p>
          <a:p>
            <a:pPr lvl="0"/>
            <a:r>
              <a:rPr lang="en-US" dirty="0"/>
              <a:t>Pop-up store concept</a:t>
            </a:r>
          </a:p>
          <a:p>
            <a:pPr lvl="0"/>
            <a:r>
              <a:rPr lang="en-US" dirty="0"/>
              <a:t>Schools as "workforce hub" for getting to work, workshops, and accessing services </a:t>
            </a:r>
          </a:p>
          <a:p>
            <a:pPr lvl="1"/>
            <a:r>
              <a:rPr lang="en-US" dirty="0"/>
              <a:t>(band room example from PA - renovate an existing space - make it look inviting). </a:t>
            </a:r>
          </a:p>
          <a:p>
            <a:pPr lvl="1"/>
            <a:r>
              <a:rPr lang="en-US" dirty="0"/>
              <a:t>Buses already in place - have parents access too. Rural benefits from this strategy.</a:t>
            </a:r>
          </a:p>
          <a:p>
            <a:pPr marL="0" indent="0">
              <a:buNone/>
            </a:pPr>
            <a:endParaRPr lang="en-US" dirty="0"/>
          </a:p>
        </p:txBody>
      </p:sp>
      <p:sp>
        <p:nvSpPr>
          <p:cNvPr id="9" name="Content Placeholder 8"/>
          <p:cNvSpPr>
            <a:spLocks noGrp="1"/>
          </p:cNvSpPr>
          <p:nvPr>
            <p:ph sz="half" idx="2"/>
          </p:nvPr>
        </p:nvSpPr>
        <p:spPr/>
        <p:txBody>
          <a:bodyPr/>
          <a:lstStyle/>
          <a:p>
            <a:pPr>
              <a:lnSpc>
                <a:spcPct val="75000"/>
              </a:lnSpc>
            </a:pPr>
            <a:r>
              <a:rPr lang="en-US" sz="1900" dirty="0"/>
              <a:t>Goodwill stores - career corner	</a:t>
            </a:r>
          </a:p>
          <a:p>
            <a:pPr lvl="1">
              <a:lnSpc>
                <a:spcPct val="75000"/>
              </a:lnSpc>
            </a:pPr>
            <a:r>
              <a:rPr lang="en-US" sz="1700" dirty="0"/>
              <a:t> job search and LMI; retail location opportunities</a:t>
            </a:r>
          </a:p>
          <a:p>
            <a:pPr>
              <a:lnSpc>
                <a:spcPct val="75000"/>
              </a:lnSpc>
            </a:pPr>
            <a:r>
              <a:rPr lang="en-US" sz="1900" dirty="0"/>
              <a:t>Prison-based services (OH example - training module),</a:t>
            </a:r>
          </a:p>
          <a:p>
            <a:pPr lvl="1">
              <a:lnSpc>
                <a:spcPct val="75000"/>
              </a:lnSpc>
            </a:pPr>
            <a:r>
              <a:rPr lang="en-US" sz="1700" dirty="0"/>
              <a:t> working with transferrable skills and VR services; also support and health services co-location</a:t>
            </a:r>
          </a:p>
          <a:p>
            <a:pPr>
              <a:lnSpc>
                <a:spcPct val="75000"/>
              </a:lnSpc>
            </a:pPr>
            <a:r>
              <a:rPr lang="en-US" sz="1900" dirty="0"/>
              <a:t>Shopping malls  </a:t>
            </a:r>
          </a:p>
          <a:p>
            <a:pPr lvl="1">
              <a:lnSpc>
                <a:spcPct val="75000"/>
              </a:lnSpc>
            </a:pPr>
            <a:r>
              <a:rPr lang="en-US" sz="1700" dirty="0"/>
              <a:t>link to people while doing other activities</a:t>
            </a:r>
          </a:p>
          <a:p>
            <a:pPr>
              <a:lnSpc>
                <a:spcPct val="75000"/>
              </a:lnSpc>
            </a:pPr>
            <a:r>
              <a:rPr lang="en-US" sz="1900" dirty="0"/>
              <a:t>Business - Tech Center partnerships </a:t>
            </a:r>
          </a:p>
          <a:p>
            <a:pPr lvl="1">
              <a:lnSpc>
                <a:spcPct val="75000"/>
              </a:lnSpc>
            </a:pPr>
            <a:r>
              <a:rPr lang="en-US" sz="1700" dirty="0"/>
              <a:t> classes related to building their products and testing out talent</a:t>
            </a:r>
          </a:p>
          <a:p>
            <a:pPr marL="0" indent="0">
              <a:buNone/>
            </a:pPr>
            <a:endParaRPr lang="en-US" dirty="0"/>
          </a:p>
        </p:txBody>
      </p:sp>
      <p:pic>
        <p:nvPicPr>
          <p:cNvPr id="5" name="Picture 4">
            <a:extLst>
              <a:ext uri="{FF2B5EF4-FFF2-40B4-BE49-F238E27FC236}">
                <a16:creationId xmlns:a16="http://schemas.microsoft.com/office/drawing/2014/main" id="{0880FB2F-3F75-4549-B5E4-C29B1919F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8498007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6" y="587832"/>
            <a:ext cx="8229600" cy="1143000"/>
          </a:xfrm>
        </p:spPr>
        <p:txBody>
          <a:bodyPr/>
          <a:lstStyle/>
          <a:p>
            <a:r>
              <a:rPr lang="en-US" dirty="0"/>
              <a:t>Technology-Based Access Points</a:t>
            </a:r>
            <a:br>
              <a:rPr lang="en-US" dirty="0"/>
            </a:br>
            <a:endParaRPr lang="en-US" dirty="0"/>
          </a:p>
        </p:txBody>
      </p:sp>
      <p:sp>
        <p:nvSpPr>
          <p:cNvPr id="3" name="Content Placeholder 2"/>
          <p:cNvSpPr>
            <a:spLocks noGrp="1"/>
          </p:cNvSpPr>
          <p:nvPr>
            <p:ph sz="half" idx="1"/>
          </p:nvPr>
        </p:nvSpPr>
        <p:spPr>
          <a:xfrm>
            <a:off x="457200" y="1600201"/>
            <a:ext cx="4191000" cy="4781514"/>
          </a:xfrm>
        </p:spPr>
        <p:txBody>
          <a:bodyPr/>
          <a:lstStyle/>
          <a:p>
            <a:pPr lvl="0"/>
            <a:r>
              <a:rPr lang="en-US" sz="2000" dirty="0"/>
              <a:t>Service delivery kiosks  </a:t>
            </a:r>
          </a:p>
          <a:p>
            <a:pPr lvl="1"/>
            <a:r>
              <a:rPr lang="en-US" sz="1800" dirty="0"/>
              <a:t>widely distributed in public spaces </a:t>
            </a:r>
          </a:p>
          <a:p>
            <a:pPr lvl="0"/>
            <a:r>
              <a:rPr lang="en-US" sz="2000" dirty="0"/>
              <a:t>Services by Skype</a:t>
            </a:r>
          </a:p>
          <a:p>
            <a:r>
              <a:rPr lang="en-US" sz="2000" dirty="0"/>
              <a:t>Connect with video calls to access case managers and other staff</a:t>
            </a:r>
          </a:p>
          <a:p>
            <a:r>
              <a:rPr lang="en-US" sz="2000" dirty="0"/>
              <a:t>Develop apps for smart phones</a:t>
            </a:r>
          </a:p>
          <a:p>
            <a:pPr lvl="1"/>
            <a:r>
              <a:rPr lang="en-US" sz="1800" dirty="0"/>
              <a:t>put all resources (orientations, trainings, application for services, etc.) </a:t>
            </a:r>
          </a:p>
          <a:p>
            <a:r>
              <a:rPr lang="en-US" sz="2000" dirty="0"/>
              <a:t>Consult millennials on design</a:t>
            </a:r>
          </a:p>
        </p:txBody>
      </p:sp>
      <p:sp>
        <p:nvSpPr>
          <p:cNvPr id="4" name="Content Placeholder 3"/>
          <p:cNvSpPr>
            <a:spLocks noGrp="1"/>
          </p:cNvSpPr>
          <p:nvPr>
            <p:ph sz="half" idx="2"/>
          </p:nvPr>
        </p:nvSpPr>
        <p:spPr/>
        <p:txBody>
          <a:bodyPr/>
          <a:lstStyle/>
          <a:p>
            <a:pPr lvl="0"/>
            <a:r>
              <a:rPr lang="en-US" sz="2000" dirty="0"/>
              <a:t>Online presence – </a:t>
            </a:r>
          </a:p>
          <a:p>
            <a:pPr lvl="1"/>
            <a:r>
              <a:rPr lang="en-US" sz="1800" dirty="0"/>
              <a:t>videos, tutorials, staff/ software providing info including accessibility features; teleconferencing services; comprehensive online portal</a:t>
            </a:r>
          </a:p>
          <a:p>
            <a:pPr lvl="0"/>
            <a:r>
              <a:rPr lang="en-US" sz="2000" dirty="0"/>
              <a:t>Virtual access tools like SARA : Socially Aware Robot Assistant – virtual assistant</a:t>
            </a:r>
          </a:p>
          <a:p>
            <a:pPr marL="0" indent="0">
              <a:buNone/>
            </a:pPr>
            <a:endParaRPr lang="en-US" sz="2800" dirty="0"/>
          </a:p>
        </p:txBody>
      </p:sp>
      <p:grpSp>
        <p:nvGrpSpPr>
          <p:cNvPr id="5" name="Group 4">
            <a:extLst>
              <a:ext uri="{FF2B5EF4-FFF2-40B4-BE49-F238E27FC236}">
                <a16:creationId xmlns:a16="http://schemas.microsoft.com/office/drawing/2014/main" id="{21A3F872-ABDD-4A29-B847-5ABED0E5425B}"/>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90409B5F-3D96-4A3D-85A1-CFA59EDA9198}"/>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5ABC50BE-71E0-4C13-9033-BCA609844A70}"/>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03EA36E1-336F-46C9-8910-A2E26C5FA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32954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5" y="544286"/>
            <a:ext cx="8229600" cy="1143000"/>
          </a:xfrm>
        </p:spPr>
        <p:txBody>
          <a:bodyPr/>
          <a:lstStyle/>
          <a:p>
            <a:r>
              <a:rPr lang="en-US" dirty="0"/>
              <a:t>AJC Design and Format Redesign</a:t>
            </a:r>
            <a:br>
              <a:rPr lang="en-US" dirty="0"/>
            </a:br>
            <a:endParaRPr lang="en-US" dirty="0"/>
          </a:p>
        </p:txBody>
      </p:sp>
      <p:sp>
        <p:nvSpPr>
          <p:cNvPr id="3" name="Content Placeholder 2"/>
          <p:cNvSpPr>
            <a:spLocks noGrp="1"/>
          </p:cNvSpPr>
          <p:nvPr>
            <p:ph sz="half" idx="1"/>
          </p:nvPr>
        </p:nvSpPr>
        <p:spPr>
          <a:xfrm>
            <a:off x="141515" y="1524000"/>
            <a:ext cx="4316185" cy="4525963"/>
          </a:xfrm>
        </p:spPr>
        <p:txBody>
          <a:bodyPr/>
          <a:lstStyle/>
          <a:p>
            <a:pPr lvl="0"/>
            <a:r>
              <a:rPr lang="en-US" sz="2000" dirty="0"/>
              <a:t>Adjust hours to fit schedules of jobseeker and business clients</a:t>
            </a:r>
          </a:p>
          <a:p>
            <a:pPr lvl="0"/>
            <a:r>
              <a:rPr lang="en-US" sz="2000" dirty="0"/>
              <a:t>Adjust design of space </a:t>
            </a:r>
          </a:p>
          <a:p>
            <a:pPr lvl="1"/>
            <a:r>
              <a:rPr lang="en-US" sz="1800" dirty="0"/>
              <a:t>Reshape whole look of AJC and make inviting</a:t>
            </a:r>
          </a:p>
          <a:p>
            <a:pPr lvl="0"/>
            <a:r>
              <a:rPr lang="en-US" sz="2000" dirty="0"/>
              <a:t>Create multiple environments in AJC </a:t>
            </a:r>
          </a:p>
          <a:p>
            <a:pPr lvl="1"/>
            <a:r>
              <a:rPr lang="en-US" sz="1800" dirty="0"/>
              <a:t>Not just required services Partner agency co-location</a:t>
            </a:r>
          </a:p>
        </p:txBody>
      </p:sp>
      <p:sp>
        <p:nvSpPr>
          <p:cNvPr id="4" name="Content Placeholder 3"/>
          <p:cNvSpPr>
            <a:spLocks noGrp="1"/>
          </p:cNvSpPr>
          <p:nvPr>
            <p:ph sz="half" idx="2"/>
          </p:nvPr>
        </p:nvSpPr>
        <p:spPr>
          <a:xfrm>
            <a:off x="4686300" y="1524000"/>
            <a:ext cx="4038600" cy="4525963"/>
          </a:xfrm>
        </p:spPr>
        <p:txBody>
          <a:bodyPr/>
          <a:lstStyle/>
          <a:p>
            <a:pPr lvl="0"/>
            <a:r>
              <a:rPr lang="en-US" sz="2000" dirty="0"/>
              <a:t>Navigator staff </a:t>
            </a:r>
          </a:p>
          <a:p>
            <a:pPr lvl="1"/>
            <a:r>
              <a:rPr lang="en-US" sz="1800" dirty="0"/>
              <a:t>Assist with accessing key services as part of virtual and in-person service</a:t>
            </a:r>
          </a:p>
          <a:p>
            <a:r>
              <a:rPr lang="en-US" sz="2000" dirty="0"/>
              <a:t>Accessibility considerations - serving ESL, those with vision and hearing-related disabilities, service animals</a:t>
            </a:r>
          </a:p>
          <a:p>
            <a:pPr lvl="0"/>
            <a:r>
              <a:rPr lang="en-US" sz="2000" dirty="0"/>
              <a:t>Robot as remote greeter for intake and info (PA Example)</a:t>
            </a:r>
          </a:p>
          <a:p>
            <a:pPr lvl="0"/>
            <a:r>
              <a:rPr lang="en-US" sz="2000" dirty="0"/>
              <a:t>Virtual service provision (mix of virtual and bricks and mortar) </a:t>
            </a:r>
          </a:p>
          <a:p>
            <a:endParaRPr lang="en-US" sz="2000" dirty="0"/>
          </a:p>
          <a:p>
            <a:endParaRPr lang="en-US" sz="2800" dirty="0"/>
          </a:p>
        </p:txBody>
      </p:sp>
      <p:pic>
        <p:nvPicPr>
          <p:cNvPr id="5" name="Picture 4">
            <a:extLst>
              <a:ext uri="{FF2B5EF4-FFF2-40B4-BE49-F238E27FC236}">
                <a16:creationId xmlns:a16="http://schemas.microsoft.com/office/drawing/2014/main" id="{87A48E59-E671-43E6-95B1-F55321854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419621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457200"/>
            <a:ext cx="8229600" cy="1143000"/>
          </a:xfrm>
        </p:spPr>
        <p:txBody>
          <a:bodyPr/>
          <a:lstStyle/>
          <a:p>
            <a:r>
              <a:rPr lang="en-US" sz="2400" dirty="0"/>
              <a:t>Addressing Technology Change with Clients and Balancing Different Needs and Comfort Levels</a:t>
            </a:r>
            <a:endParaRPr lang="en-US" dirty="0"/>
          </a:p>
        </p:txBody>
      </p:sp>
      <p:sp>
        <p:nvSpPr>
          <p:cNvPr id="3" name="Content Placeholder 2"/>
          <p:cNvSpPr>
            <a:spLocks noGrp="1"/>
          </p:cNvSpPr>
          <p:nvPr>
            <p:ph sz="half" idx="1"/>
          </p:nvPr>
        </p:nvSpPr>
        <p:spPr>
          <a:xfrm>
            <a:off x="163286" y="1600200"/>
            <a:ext cx="4484914" cy="4525963"/>
          </a:xfrm>
        </p:spPr>
        <p:txBody>
          <a:bodyPr/>
          <a:lstStyle/>
          <a:p>
            <a:pPr lvl="0"/>
            <a:r>
              <a:rPr lang="en-US" sz="2000" dirty="0"/>
              <a:t>Digital literacy issues and access to tech to overcome </a:t>
            </a:r>
          </a:p>
          <a:p>
            <a:pPr lvl="1"/>
            <a:r>
              <a:rPr lang="en-US" sz="1800" dirty="0"/>
              <a:t>(WIOA Title 4 and Title 2 service providers are already focused on education related to this to some extent, so possible resource to leverage more broadly); </a:t>
            </a:r>
          </a:p>
          <a:p>
            <a:pPr lvl="0"/>
            <a:r>
              <a:rPr lang="en-US" sz="2000" dirty="0"/>
              <a:t>Ensure some in-person interaction still happens when needed</a:t>
            </a:r>
          </a:p>
        </p:txBody>
      </p:sp>
      <p:sp>
        <p:nvSpPr>
          <p:cNvPr id="4" name="Content Placeholder 3"/>
          <p:cNvSpPr>
            <a:spLocks noGrp="1"/>
          </p:cNvSpPr>
          <p:nvPr>
            <p:ph sz="half" idx="2"/>
          </p:nvPr>
        </p:nvSpPr>
        <p:spPr/>
        <p:txBody>
          <a:bodyPr/>
          <a:lstStyle/>
          <a:p>
            <a:pPr lvl="0"/>
            <a:r>
              <a:rPr lang="en-US" sz="2000" dirty="0"/>
              <a:t>Significant education needed on Skill gaps related to technology and where future of work is going </a:t>
            </a:r>
          </a:p>
        </p:txBody>
      </p:sp>
      <p:grpSp>
        <p:nvGrpSpPr>
          <p:cNvPr id="5" name="Group 4">
            <a:extLst>
              <a:ext uri="{FF2B5EF4-FFF2-40B4-BE49-F238E27FC236}">
                <a16:creationId xmlns:a16="http://schemas.microsoft.com/office/drawing/2014/main" id="{8F517557-935F-4CCC-9A0D-F359551AB0DD}"/>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05AC7F79-74C7-4635-BC1D-3A7FC96B027B}"/>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976ADE4D-B586-4E69-8474-FD8D835CD579}"/>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E4008E01-DF97-47DF-92DA-0531FCC9A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63752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855537"/>
            <a:ext cx="8153400" cy="1143000"/>
          </a:xfrm>
        </p:spPr>
        <p:txBody>
          <a:bodyPr>
            <a:normAutofit fontScale="90000"/>
          </a:bodyPr>
          <a:lstStyle/>
          <a:p>
            <a:r>
              <a:rPr lang="en-US" dirty="0"/>
              <a:t>"How Might We... Adapt to and take advantage of advancements in technology to better reach and serve future AJC customers?”</a:t>
            </a:r>
          </a:p>
        </p:txBody>
      </p:sp>
      <p:grpSp>
        <p:nvGrpSpPr>
          <p:cNvPr id="3" name="Group 2">
            <a:extLst>
              <a:ext uri="{FF2B5EF4-FFF2-40B4-BE49-F238E27FC236}">
                <a16:creationId xmlns:a16="http://schemas.microsoft.com/office/drawing/2014/main" id="{7303F189-99BD-46DD-B489-301256DAB6B1}"/>
              </a:ext>
            </a:extLst>
          </p:cNvPr>
          <p:cNvGrpSpPr/>
          <p:nvPr/>
        </p:nvGrpSpPr>
        <p:grpSpPr>
          <a:xfrm>
            <a:off x="6629400" y="5059316"/>
            <a:ext cx="2514600" cy="1755140"/>
            <a:chOff x="0" y="0"/>
            <a:chExt cx="3269752" cy="2212340"/>
          </a:xfrm>
        </p:grpSpPr>
        <p:pic>
          <p:nvPicPr>
            <p:cNvPr id="4" name="Picture 3">
              <a:extLst>
                <a:ext uri="{FF2B5EF4-FFF2-40B4-BE49-F238E27FC236}">
                  <a16:creationId xmlns:a16="http://schemas.microsoft.com/office/drawing/2014/main" id="{2C6C5371-BFC5-4404-AD9B-1E79987C98BD}"/>
                </a:ext>
              </a:extLst>
            </p:cNvPr>
            <p:cNvPicPr>
              <a:picLocks noChangeAspect="1"/>
            </p:cNvPicPr>
            <p:nvPr/>
          </p:nvPicPr>
          <p:blipFill>
            <a:blip r:embed="rId2"/>
            <a:stretch>
              <a:fillRect/>
            </a:stretch>
          </p:blipFill>
          <p:spPr>
            <a:xfrm>
              <a:off x="0" y="0"/>
              <a:ext cx="3269752" cy="2212340"/>
            </a:xfrm>
            <a:prstGeom prst="rect">
              <a:avLst/>
            </a:prstGeom>
          </p:spPr>
        </p:pic>
        <p:sp>
          <p:nvSpPr>
            <p:cNvPr id="5" name="Rectangle: Rounded Corners 18">
              <a:extLst>
                <a:ext uri="{FF2B5EF4-FFF2-40B4-BE49-F238E27FC236}">
                  <a16:creationId xmlns:a16="http://schemas.microsoft.com/office/drawing/2014/main" id="{2FC1F25A-3FBD-493C-A7B3-8223D34F48E0}"/>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6" name="Picture 5">
            <a:extLst>
              <a:ext uri="{FF2B5EF4-FFF2-40B4-BE49-F238E27FC236}">
                <a16:creationId xmlns:a16="http://schemas.microsoft.com/office/drawing/2014/main" id="{4CDA8A7C-2833-4B76-8303-83327701B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6697815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8229600" cy="1143000"/>
          </a:xfrm>
        </p:spPr>
        <p:txBody>
          <a:bodyPr/>
          <a:lstStyle/>
          <a:p>
            <a:r>
              <a:rPr lang="en-US" sz="3200" dirty="0"/>
              <a:t>Automated/ Technology-Facilitated Service Provision</a:t>
            </a:r>
          </a:p>
        </p:txBody>
      </p:sp>
      <p:sp>
        <p:nvSpPr>
          <p:cNvPr id="5" name="Content Placeholder 4"/>
          <p:cNvSpPr>
            <a:spLocks noGrp="1"/>
          </p:cNvSpPr>
          <p:nvPr>
            <p:ph sz="half" idx="1"/>
          </p:nvPr>
        </p:nvSpPr>
        <p:spPr>
          <a:xfrm>
            <a:off x="174171" y="1600200"/>
            <a:ext cx="4321629" cy="4525963"/>
          </a:xfrm>
        </p:spPr>
        <p:txBody>
          <a:bodyPr/>
          <a:lstStyle/>
          <a:p>
            <a:pPr lvl="0"/>
            <a:r>
              <a:rPr lang="en-US" sz="2000" dirty="0"/>
              <a:t>AI systems </a:t>
            </a:r>
          </a:p>
          <a:p>
            <a:pPr lvl="1"/>
            <a:r>
              <a:rPr lang="en-US" sz="1800" dirty="0"/>
              <a:t>chatbots, save staff for more complex tasks </a:t>
            </a:r>
          </a:p>
          <a:p>
            <a:pPr lvl="1"/>
            <a:r>
              <a:rPr lang="en-US" sz="1800" dirty="0"/>
              <a:t>self services are part of life now, model on other businesses; </a:t>
            </a:r>
          </a:p>
          <a:p>
            <a:pPr lvl="0"/>
            <a:r>
              <a:rPr lang="en-US" sz="2000" dirty="0"/>
              <a:t>Applications of block chain; data in hand drives AI </a:t>
            </a:r>
          </a:p>
          <a:p>
            <a:r>
              <a:rPr lang="en-US" sz="2000" dirty="0"/>
              <a:t>Virtual job coach/ employment app</a:t>
            </a:r>
          </a:p>
          <a:p>
            <a:pPr marL="0" lvl="0" indent="0">
              <a:buNone/>
            </a:pPr>
            <a:endParaRPr lang="en-US" sz="2000" dirty="0"/>
          </a:p>
          <a:p>
            <a:pPr marL="0" indent="0">
              <a:buNone/>
            </a:pPr>
            <a:endParaRPr lang="en-US" sz="2800" dirty="0"/>
          </a:p>
        </p:txBody>
      </p:sp>
      <p:sp>
        <p:nvSpPr>
          <p:cNvPr id="6" name="Content Placeholder 5"/>
          <p:cNvSpPr>
            <a:spLocks noGrp="1"/>
          </p:cNvSpPr>
          <p:nvPr>
            <p:ph sz="half" idx="2"/>
          </p:nvPr>
        </p:nvSpPr>
        <p:spPr/>
        <p:txBody>
          <a:bodyPr/>
          <a:lstStyle/>
          <a:p>
            <a:pPr lvl="0"/>
            <a:r>
              <a:rPr lang="en-US" sz="2000" dirty="0"/>
              <a:t>Connect partners through videoconferencing to allow for real-time case management  of co-enrolled partners</a:t>
            </a:r>
          </a:p>
          <a:p>
            <a:pPr lvl="0"/>
            <a:r>
              <a:rPr lang="en-US" sz="2000" dirty="0"/>
              <a:t>Web-based systems that have accessibility built in</a:t>
            </a:r>
          </a:p>
          <a:p>
            <a:pPr lvl="1"/>
            <a:r>
              <a:rPr lang="en-US" sz="1800" dirty="0"/>
              <a:t>model on health industry and other private sector models</a:t>
            </a:r>
          </a:p>
          <a:p>
            <a:pPr lvl="1"/>
            <a:r>
              <a:rPr lang="en-US" sz="1800" dirty="0"/>
              <a:t>buy-in from senior management and staff training needed</a:t>
            </a:r>
          </a:p>
          <a:p>
            <a:endParaRPr lang="en-US" sz="2000" dirty="0"/>
          </a:p>
        </p:txBody>
      </p:sp>
      <p:grpSp>
        <p:nvGrpSpPr>
          <p:cNvPr id="7" name="Group 6">
            <a:extLst>
              <a:ext uri="{FF2B5EF4-FFF2-40B4-BE49-F238E27FC236}">
                <a16:creationId xmlns:a16="http://schemas.microsoft.com/office/drawing/2014/main" id="{9845E936-AB22-4D80-9891-2695EC7B73A5}"/>
              </a:ext>
            </a:extLst>
          </p:cNvPr>
          <p:cNvGrpSpPr/>
          <p:nvPr/>
        </p:nvGrpSpPr>
        <p:grpSpPr>
          <a:xfrm>
            <a:off x="6629400" y="5059316"/>
            <a:ext cx="2514600" cy="1755140"/>
            <a:chOff x="0" y="0"/>
            <a:chExt cx="3269752" cy="2212340"/>
          </a:xfrm>
        </p:grpSpPr>
        <p:pic>
          <p:nvPicPr>
            <p:cNvPr id="8" name="Picture 7">
              <a:extLst>
                <a:ext uri="{FF2B5EF4-FFF2-40B4-BE49-F238E27FC236}">
                  <a16:creationId xmlns:a16="http://schemas.microsoft.com/office/drawing/2014/main" id="{A34C9793-F981-47D2-B7D9-282E5F6231EB}"/>
                </a:ext>
              </a:extLst>
            </p:cNvPr>
            <p:cNvPicPr>
              <a:picLocks noChangeAspect="1"/>
            </p:cNvPicPr>
            <p:nvPr/>
          </p:nvPicPr>
          <p:blipFill>
            <a:blip r:embed="rId2"/>
            <a:stretch>
              <a:fillRect/>
            </a:stretch>
          </p:blipFill>
          <p:spPr>
            <a:xfrm>
              <a:off x="0" y="0"/>
              <a:ext cx="3269752" cy="2212340"/>
            </a:xfrm>
            <a:prstGeom prst="rect">
              <a:avLst/>
            </a:prstGeom>
          </p:spPr>
        </p:pic>
        <p:sp>
          <p:nvSpPr>
            <p:cNvPr id="9" name="Rectangle: Rounded Corners 18">
              <a:extLst>
                <a:ext uri="{FF2B5EF4-FFF2-40B4-BE49-F238E27FC236}">
                  <a16:creationId xmlns:a16="http://schemas.microsoft.com/office/drawing/2014/main" id="{19BC336F-DFD8-4929-B60E-3F94E8E32933}"/>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10" name="Picture 9">
            <a:extLst>
              <a:ext uri="{FF2B5EF4-FFF2-40B4-BE49-F238E27FC236}">
                <a16:creationId xmlns:a16="http://schemas.microsoft.com/office/drawing/2014/main" id="{FA33F40E-54BC-49FA-91B1-9BDD71580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138500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8229600" cy="1143000"/>
          </a:xfrm>
        </p:spPr>
        <p:txBody>
          <a:bodyPr/>
          <a:lstStyle/>
          <a:p>
            <a:r>
              <a:rPr lang="en-US" sz="3200" dirty="0"/>
              <a:t>Automated/ Technology-Facilitated Service Provision</a:t>
            </a:r>
          </a:p>
        </p:txBody>
      </p:sp>
      <p:sp>
        <p:nvSpPr>
          <p:cNvPr id="5" name="Content Placeholder 4"/>
          <p:cNvSpPr>
            <a:spLocks noGrp="1"/>
          </p:cNvSpPr>
          <p:nvPr>
            <p:ph sz="half" idx="1"/>
          </p:nvPr>
        </p:nvSpPr>
        <p:spPr/>
        <p:txBody>
          <a:bodyPr/>
          <a:lstStyle/>
          <a:p>
            <a:pPr lvl="0"/>
            <a:r>
              <a:rPr lang="en-US" sz="1800" dirty="0"/>
              <a:t>Mobile-phone service delivery - real time services through those devices and majority of individuals have; </a:t>
            </a:r>
          </a:p>
          <a:p>
            <a:pPr lvl="1"/>
            <a:r>
              <a:rPr lang="en-US" sz="1800" dirty="0"/>
              <a:t>Could deliver workshop videos, career education content, and testing; </a:t>
            </a:r>
          </a:p>
          <a:p>
            <a:pPr lvl="1"/>
            <a:r>
              <a:rPr lang="en-US" sz="1800" dirty="0"/>
              <a:t>Use of texts alerts</a:t>
            </a:r>
          </a:p>
          <a:p>
            <a:pPr lvl="1"/>
            <a:r>
              <a:rPr lang="en-US" sz="1800" dirty="0"/>
              <a:t>need to make websites and other items more mobile friendly, make use of location services;</a:t>
            </a:r>
          </a:p>
          <a:p>
            <a:pPr lvl="1"/>
            <a:r>
              <a:rPr lang="en-US" sz="1800" dirty="0"/>
              <a:t>Make the technology user friendly, and more self-service.  Offer, chats, and/or video assistance for those that need help.</a:t>
            </a:r>
          </a:p>
          <a:p>
            <a:endParaRPr lang="en-US" dirty="0"/>
          </a:p>
        </p:txBody>
      </p:sp>
      <p:sp>
        <p:nvSpPr>
          <p:cNvPr id="6" name="Content Placeholder 5"/>
          <p:cNvSpPr>
            <a:spLocks noGrp="1"/>
          </p:cNvSpPr>
          <p:nvPr>
            <p:ph sz="half" idx="2"/>
          </p:nvPr>
        </p:nvSpPr>
        <p:spPr/>
        <p:txBody>
          <a:bodyPr/>
          <a:lstStyle/>
          <a:p>
            <a:pPr lvl="0"/>
            <a:r>
              <a:rPr lang="en-US" sz="1800" dirty="0"/>
              <a:t>Use of video game or VR to draw interest in services</a:t>
            </a:r>
          </a:p>
          <a:p>
            <a:pPr lvl="0"/>
            <a:r>
              <a:rPr lang="en-US" sz="1800" dirty="0"/>
              <a:t>Resource reductions to drive further automation</a:t>
            </a:r>
          </a:p>
          <a:p>
            <a:pPr lvl="0"/>
            <a:r>
              <a:rPr lang="en-US" sz="1800" dirty="0"/>
              <a:t>Outsource items outside our core strengths and leverage tech companies for theirs</a:t>
            </a:r>
          </a:p>
          <a:p>
            <a:pPr lvl="1"/>
            <a:r>
              <a:rPr lang="en-US" sz="1800" dirty="0"/>
              <a:t>Use of competitive bid processes - more open ended - let tech companies tell us what they can do</a:t>
            </a:r>
          </a:p>
          <a:p>
            <a:endParaRPr lang="en-US" sz="1800" dirty="0"/>
          </a:p>
        </p:txBody>
      </p:sp>
      <p:pic>
        <p:nvPicPr>
          <p:cNvPr id="7" name="Picture 6">
            <a:extLst>
              <a:ext uri="{FF2B5EF4-FFF2-40B4-BE49-F238E27FC236}">
                <a16:creationId xmlns:a16="http://schemas.microsoft.com/office/drawing/2014/main" id="{2BC77361-0D29-4963-AB00-E99A7966C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341" y="6366593"/>
            <a:ext cx="1447659" cy="491407"/>
          </a:xfrm>
          <a:prstGeom prst="rect">
            <a:avLst/>
          </a:prstGeom>
        </p:spPr>
      </p:pic>
    </p:spTree>
    <p:extLst>
      <p:ext uri="{BB962C8B-B14F-4D97-AF65-F5344CB8AC3E}">
        <p14:creationId xmlns:p14="http://schemas.microsoft.com/office/powerpoint/2010/main" val="120211356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457200"/>
            <a:ext cx="8229600" cy="1143000"/>
          </a:xfrm>
        </p:spPr>
        <p:txBody>
          <a:bodyPr/>
          <a:lstStyle/>
          <a:p>
            <a:r>
              <a:rPr lang="en-US" dirty="0"/>
              <a:t>Automated/ Technology-Facilitated Service Provision</a:t>
            </a:r>
          </a:p>
        </p:txBody>
      </p:sp>
      <p:sp>
        <p:nvSpPr>
          <p:cNvPr id="3" name="Content Placeholder 2"/>
          <p:cNvSpPr>
            <a:spLocks noGrp="1"/>
          </p:cNvSpPr>
          <p:nvPr>
            <p:ph sz="half" idx="1"/>
          </p:nvPr>
        </p:nvSpPr>
        <p:spPr/>
        <p:txBody>
          <a:bodyPr/>
          <a:lstStyle/>
          <a:p>
            <a:r>
              <a:rPr lang="en-US" sz="2000" i="1" dirty="0"/>
              <a:t>New Technology-Facilitated Processes</a:t>
            </a:r>
            <a:endParaRPr lang="en-US" sz="2000" dirty="0"/>
          </a:p>
          <a:p>
            <a:pPr lvl="1"/>
            <a:r>
              <a:rPr lang="en-US" sz="1800" dirty="0"/>
              <a:t>Automated job matching - real time access to leads looking for and match to staff helping fill - can offer more high touch where needed</a:t>
            </a:r>
          </a:p>
          <a:p>
            <a:pPr lvl="1"/>
            <a:r>
              <a:rPr lang="en-US" sz="1800" dirty="0"/>
              <a:t>Virtual job shadowing</a:t>
            </a:r>
          </a:p>
          <a:p>
            <a:pPr lvl="1"/>
            <a:r>
              <a:rPr lang="en-US" sz="1800" dirty="0"/>
              <a:t>Webinar training modules</a:t>
            </a:r>
          </a:p>
          <a:p>
            <a:pPr lvl="1"/>
            <a:r>
              <a:rPr lang="en-US" sz="1800" dirty="0"/>
              <a:t>One-time data entry processes/ communication between systems - ensure no repetition in data entry </a:t>
            </a:r>
          </a:p>
        </p:txBody>
      </p:sp>
      <p:grpSp>
        <p:nvGrpSpPr>
          <p:cNvPr id="4" name="Group 3">
            <a:extLst>
              <a:ext uri="{FF2B5EF4-FFF2-40B4-BE49-F238E27FC236}">
                <a16:creationId xmlns:a16="http://schemas.microsoft.com/office/drawing/2014/main" id="{CB6448F8-73DF-4A7C-BC76-0D22BBEFA615}"/>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29A3653F-6A63-4653-98A8-D8AF74317E46}"/>
                </a:ext>
              </a:extLst>
            </p:cNvPr>
            <p:cNvPicPr>
              <a:picLocks noChangeAspect="1"/>
            </p:cNvPicPr>
            <p:nvPr/>
          </p:nvPicPr>
          <p:blipFill>
            <a:blip r:embed="rId2"/>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C1FE20ED-B4AB-498C-AC0F-8F4B94C11185}"/>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E6349A6-EBC8-4A22-854A-DD95720C2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33886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385CC-E5EA-4E6B-A16B-FE42A7D91AFE}"/>
              </a:ext>
            </a:extLst>
          </p:cNvPr>
          <p:cNvSpPr>
            <a:spLocks noGrp="1"/>
          </p:cNvSpPr>
          <p:nvPr>
            <p:ph type="title"/>
          </p:nvPr>
        </p:nvSpPr>
        <p:spPr>
          <a:xfrm>
            <a:off x="685800" y="381000"/>
            <a:ext cx="8229600" cy="1143000"/>
          </a:xfrm>
        </p:spPr>
        <p:txBody>
          <a:bodyPr/>
          <a:lstStyle/>
          <a:p>
            <a:r>
              <a:rPr lang="en-US" dirty="0"/>
              <a:t>Today’s Agenda</a:t>
            </a:r>
          </a:p>
        </p:txBody>
      </p:sp>
      <p:sp>
        <p:nvSpPr>
          <p:cNvPr id="6" name="Content Placeholder 5">
            <a:extLst>
              <a:ext uri="{FF2B5EF4-FFF2-40B4-BE49-F238E27FC236}">
                <a16:creationId xmlns:a16="http://schemas.microsoft.com/office/drawing/2014/main" id="{0650D627-C510-452D-B4BC-F4079B768FD5}"/>
              </a:ext>
            </a:extLst>
          </p:cNvPr>
          <p:cNvSpPr>
            <a:spLocks noGrp="1"/>
          </p:cNvSpPr>
          <p:nvPr>
            <p:ph idx="1"/>
          </p:nvPr>
        </p:nvSpPr>
        <p:spPr>
          <a:xfrm>
            <a:off x="3448447" y="1746607"/>
            <a:ext cx="5513798" cy="4522627"/>
          </a:xfrm>
        </p:spPr>
        <p:txBody>
          <a:bodyPr>
            <a:noAutofit/>
          </a:bodyPr>
          <a:lstStyle/>
          <a:p>
            <a:r>
              <a:rPr lang="en-US" sz="2300" dirty="0"/>
              <a:t>Welcome &amp; Discuss Cohort Purpose</a:t>
            </a:r>
          </a:p>
          <a:p>
            <a:r>
              <a:rPr lang="en-US" sz="2300" dirty="0"/>
              <a:t>Discover Cohort Process</a:t>
            </a:r>
          </a:p>
          <a:p>
            <a:r>
              <a:rPr lang="en-US" sz="2300" dirty="0"/>
              <a:t>Understand Current Challenges</a:t>
            </a:r>
          </a:p>
          <a:p>
            <a:r>
              <a:rPr lang="en-US" sz="2300" dirty="0"/>
              <a:t>Explore Three Focus Areas for the Future of AJCs, Ideas and Potential Solutions</a:t>
            </a:r>
          </a:p>
          <a:p>
            <a:r>
              <a:rPr lang="en-US" sz="2300" dirty="0"/>
              <a:t>Cohort Panel Discussion</a:t>
            </a:r>
          </a:p>
        </p:txBody>
      </p:sp>
      <p:pic>
        <p:nvPicPr>
          <p:cNvPr id="8" name="Picture 7">
            <a:extLst>
              <a:ext uri="{FF2B5EF4-FFF2-40B4-BE49-F238E27FC236}">
                <a16:creationId xmlns:a16="http://schemas.microsoft.com/office/drawing/2014/main" id="{24EE82A6-E3E7-44E9-BE57-C10A7223F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40" y="2344557"/>
            <a:ext cx="3200135" cy="3175753"/>
          </a:xfrm>
          <a:prstGeom prst="rect">
            <a:avLst/>
          </a:prstGeom>
        </p:spPr>
      </p:pic>
      <p:pic>
        <p:nvPicPr>
          <p:cNvPr id="7" name="Picture 6">
            <a:extLst>
              <a:ext uri="{FF2B5EF4-FFF2-40B4-BE49-F238E27FC236}">
                <a16:creationId xmlns:a16="http://schemas.microsoft.com/office/drawing/2014/main" id="{B923EEA2-7E13-46E6-9375-8F8082E3F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7388502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lstStyle/>
          <a:p>
            <a:r>
              <a:rPr lang="en-US" sz="3200" dirty="0"/>
              <a:t>Technology Investments/ Policy Considerations</a:t>
            </a:r>
          </a:p>
        </p:txBody>
      </p:sp>
      <p:sp>
        <p:nvSpPr>
          <p:cNvPr id="3" name="Content Placeholder 2"/>
          <p:cNvSpPr>
            <a:spLocks noGrp="1"/>
          </p:cNvSpPr>
          <p:nvPr>
            <p:ph sz="half" idx="1"/>
          </p:nvPr>
        </p:nvSpPr>
        <p:spPr>
          <a:xfrm>
            <a:off x="163286" y="1600200"/>
            <a:ext cx="4332514" cy="4525963"/>
          </a:xfrm>
        </p:spPr>
        <p:txBody>
          <a:bodyPr/>
          <a:lstStyle/>
          <a:p>
            <a:pPr lvl="0"/>
            <a:r>
              <a:rPr lang="en-US" sz="2000" dirty="0"/>
              <a:t>National platforms for data and other more standardized tasks could be helpful </a:t>
            </a:r>
          </a:p>
          <a:p>
            <a:pPr lvl="1"/>
            <a:r>
              <a:rPr lang="en-US" sz="1800" dirty="0"/>
              <a:t>cost savings and ease of use across jurisdictions benefits from larger scale</a:t>
            </a:r>
          </a:p>
          <a:p>
            <a:pPr lvl="1"/>
            <a:r>
              <a:rPr lang="en-US" sz="2000" dirty="0"/>
              <a:t>maintenance as important as build out</a:t>
            </a:r>
          </a:p>
        </p:txBody>
      </p:sp>
      <p:sp>
        <p:nvSpPr>
          <p:cNvPr id="4" name="Content Placeholder 3"/>
          <p:cNvSpPr>
            <a:spLocks noGrp="1"/>
          </p:cNvSpPr>
          <p:nvPr>
            <p:ph sz="half" idx="2"/>
          </p:nvPr>
        </p:nvSpPr>
        <p:spPr>
          <a:xfrm>
            <a:off x="4354286" y="1600200"/>
            <a:ext cx="4626428" cy="4800600"/>
          </a:xfrm>
        </p:spPr>
        <p:txBody>
          <a:bodyPr/>
          <a:lstStyle/>
          <a:p>
            <a:pPr lvl="0"/>
            <a:r>
              <a:rPr lang="en-US" sz="2000" dirty="0"/>
              <a:t>Educate leaders on technology needs so that policy/resources can support these changes.</a:t>
            </a:r>
          </a:p>
          <a:p>
            <a:pPr lvl="0"/>
            <a:r>
              <a:rPr lang="en-US" sz="2000" dirty="0"/>
              <a:t>Access for rural areas can still be challenging –</a:t>
            </a:r>
          </a:p>
          <a:p>
            <a:pPr lvl="1"/>
            <a:r>
              <a:rPr lang="en-US" sz="2000" dirty="0"/>
              <a:t>satellite as one possible current resource</a:t>
            </a:r>
          </a:p>
          <a:p>
            <a:pPr lvl="1"/>
            <a:r>
              <a:rPr lang="en-US" sz="2000" dirty="0"/>
              <a:t>broadband updates needed (municipal and state support possibly - Chattanooga, TN example)</a:t>
            </a:r>
          </a:p>
          <a:p>
            <a:pPr lvl="1"/>
            <a:r>
              <a:rPr lang="en-US" sz="2000" dirty="0"/>
              <a:t>leasing access spaces for rural clients in places with </a:t>
            </a:r>
            <a:r>
              <a:rPr lang="en-US" sz="2000" dirty="0" err="1"/>
              <a:t>wi-fi</a:t>
            </a:r>
            <a:r>
              <a:rPr lang="en-US" sz="2000" dirty="0"/>
              <a:t> access (AJCs as one possibility)</a:t>
            </a:r>
          </a:p>
          <a:p>
            <a:endParaRPr lang="en-US" sz="2800" dirty="0"/>
          </a:p>
        </p:txBody>
      </p:sp>
    </p:spTree>
    <p:extLst>
      <p:ext uri="{BB962C8B-B14F-4D97-AF65-F5344CB8AC3E}">
        <p14:creationId xmlns:p14="http://schemas.microsoft.com/office/powerpoint/2010/main" val="415190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855537"/>
            <a:ext cx="8153400" cy="1143000"/>
          </a:xfrm>
        </p:spPr>
        <p:txBody>
          <a:bodyPr>
            <a:normAutofit fontScale="90000"/>
          </a:bodyPr>
          <a:lstStyle/>
          <a:p>
            <a:r>
              <a:rPr lang="en-US" dirty="0"/>
              <a:t>"How Might We... be both agile and flexible in our service delivery and structure, creating a system that is responsive to new economic and workforce trends (e.g. Gig Economy and new trends on horizon)?”</a:t>
            </a:r>
          </a:p>
        </p:txBody>
      </p:sp>
      <p:grpSp>
        <p:nvGrpSpPr>
          <p:cNvPr id="3" name="Group 2">
            <a:extLst>
              <a:ext uri="{FF2B5EF4-FFF2-40B4-BE49-F238E27FC236}">
                <a16:creationId xmlns:a16="http://schemas.microsoft.com/office/drawing/2014/main" id="{A55EB6D9-CB09-4D29-81FE-A2564C7D4AA1}"/>
              </a:ext>
            </a:extLst>
          </p:cNvPr>
          <p:cNvGrpSpPr/>
          <p:nvPr/>
        </p:nvGrpSpPr>
        <p:grpSpPr>
          <a:xfrm>
            <a:off x="6629400" y="5059316"/>
            <a:ext cx="2514600" cy="1755140"/>
            <a:chOff x="0" y="0"/>
            <a:chExt cx="3269752" cy="2212340"/>
          </a:xfrm>
        </p:grpSpPr>
        <p:pic>
          <p:nvPicPr>
            <p:cNvPr id="4" name="Picture 3">
              <a:extLst>
                <a:ext uri="{FF2B5EF4-FFF2-40B4-BE49-F238E27FC236}">
                  <a16:creationId xmlns:a16="http://schemas.microsoft.com/office/drawing/2014/main" id="{C12B97B1-972A-4C59-8463-5047029B744F}"/>
                </a:ext>
              </a:extLst>
            </p:cNvPr>
            <p:cNvPicPr>
              <a:picLocks noChangeAspect="1"/>
            </p:cNvPicPr>
            <p:nvPr/>
          </p:nvPicPr>
          <p:blipFill>
            <a:blip r:embed="rId2"/>
            <a:stretch>
              <a:fillRect/>
            </a:stretch>
          </p:blipFill>
          <p:spPr>
            <a:xfrm>
              <a:off x="0" y="0"/>
              <a:ext cx="3269752" cy="2212340"/>
            </a:xfrm>
            <a:prstGeom prst="rect">
              <a:avLst/>
            </a:prstGeom>
          </p:spPr>
        </p:pic>
        <p:sp>
          <p:nvSpPr>
            <p:cNvPr id="5" name="Rectangle: Rounded Corners 18">
              <a:extLst>
                <a:ext uri="{FF2B5EF4-FFF2-40B4-BE49-F238E27FC236}">
                  <a16:creationId xmlns:a16="http://schemas.microsoft.com/office/drawing/2014/main" id="{D5C6FD03-2BA8-45EA-A9CA-23FC1D13F588}"/>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6" name="Picture 5">
            <a:extLst>
              <a:ext uri="{FF2B5EF4-FFF2-40B4-BE49-F238E27FC236}">
                <a16:creationId xmlns:a16="http://schemas.microsoft.com/office/drawing/2014/main" id="{F1BB2097-4437-4DBF-864B-481E68057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6174921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Policy Changes/ High-Level Support</a:t>
            </a:r>
          </a:p>
        </p:txBody>
      </p:sp>
      <p:sp>
        <p:nvSpPr>
          <p:cNvPr id="5" name="Content Placeholder 4"/>
          <p:cNvSpPr>
            <a:spLocks noGrp="1"/>
          </p:cNvSpPr>
          <p:nvPr>
            <p:ph sz="half" idx="1"/>
          </p:nvPr>
        </p:nvSpPr>
        <p:spPr>
          <a:xfrm>
            <a:off x="174171" y="1600200"/>
            <a:ext cx="4321629" cy="4525963"/>
          </a:xfrm>
        </p:spPr>
        <p:txBody>
          <a:bodyPr/>
          <a:lstStyle/>
          <a:p>
            <a:r>
              <a:rPr lang="en-US" sz="2000" dirty="0"/>
              <a:t>Federal Partner Support</a:t>
            </a:r>
          </a:p>
          <a:p>
            <a:pPr lvl="1"/>
            <a:r>
              <a:rPr lang="en-US" sz="2000" dirty="0"/>
              <a:t>Form an interdisciplinary panel of experts (science, technology, demography, economics, etc.) to help us sort through which trends are "response-worthy" and review proposals for change: Hone in on changes that are important across disciplines</a:t>
            </a:r>
          </a:p>
          <a:p>
            <a:pPr marL="0" indent="0">
              <a:buNone/>
            </a:pPr>
            <a:endParaRPr lang="en-US" sz="2800" dirty="0"/>
          </a:p>
        </p:txBody>
      </p:sp>
      <p:sp>
        <p:nvSpPr>
          <p:cNvPr id="6" name="Content Placeholder 5"/>
          <p:cNvSpPr>
            <a:spLocks noGrp="1"/>
          </p:cNvSpPr>
          <p:nvPr>
            <p:ph sz="half" idx="2"/>
          </p:nvPr>
        </p:nvSpPr>
        <p:spPr>
          <a:xfrm>
            <a:off x="4648200" y="1600200"/>
            <a:ext cx="4267200" cy="4525963"/>
          </a:xfrm>
        </p:spPr>
        <p:txBody>
          <a:bodyPr/>
          <a:lstStyle/>
          <a:p>
            <a:pPr lvl="0"/>
            <a:r>
              <a:rPr lang="en-US" sz="2000" dirty="0"/>
              <a:t>Flexibility in performance - hard to innovate when there are risks to serving higher barrier populations based on outcomes criteria (re-entry example); </a:t>
            </a:r>
          </a:p>
          <a:p>
            <a:pPr lvl="1"/>
            <a:r>
              <a:rPr lang="en-US" sz="2000" dirty="0"/>
              <a:t>Unemployment drop means need to serve more high barrier populations, so need more flexibility (goal of WIOA too).</a:t>
            </a:r>
          </a:p>
          <a:p>
            <a:endParaRPr lang="en-US" sz="2800" dirty="0"/>
          </a:p>
        </p:txBody>
      </p:sp>
      <p:grpSp>
        <p:nvGrpSpPr>
          <p:cNvPr id="7" name="Group 6">
            <a:extLst>
              <a:ext uri="{FF2B5EF4-FFF2-40B4-BE49-F238E27FC236}">
                <a16:creationId xmlns:a16="http://schemas.microsoft.com/office/drawing/2014/main" id="{C799FC53-DF1E-4FC9-BEFA-AAC62193A935}"/>
              </a:ext>
            </a:extLst>
          </p:cNvPr>
          <p:cNvGrpSpPr/>
          <p:nvPr/>
        </p:nvGrpSpPr>
        <p:grpSpPr>
          <a:xfrm>
            <a:off x="6629400" y="5059316"/>
            <a:ext cx="2514600" cy="1755140"/>
            <a:chOff x="0" y="0"/>
            <a:chExt cx="3269752" cy="2212340"/>
          </a:xfrm>
        </p:grpSpPr>
        <p:pic>
          <p:nvPicPr>
            <p:cNvPr id="8" name="Picture 7">
              <a:extLst>
                <a:ext uri="{FF2B5EF4-FFF2-40B4-BE49-F238E27FC236}">
                  <a16:creationId xmlns:a16="http://schemas.microsoft.com/office/drawing/2014/main" id="{FDF50F97-1741-4C80-A8E9-8E49E7D76EE7}"/>
                </a:ext>
              </a:extLst>
            </p:cNvPr>
            <p:cNvPicPr>
              <a:picLocks noChangeAspect="1"/>
            </p:cNvPicPr>
            <p:nvPr/>
          </p:nvPicPr>
          <p:blipFill>
            <a:blip r:embed="rId2"/>
            <a:stretch>
              <a:fillRect/>
            </a:stretch>
          </p:blipFill>
          <p:spPr>
            <a:xfrm>
              <a:off x="0" y="0"/>
              <a:ext cx="3269752" cy="2212340"/>
            </a:xfrm>
            <a:prstGeom prst="rect">
              <a:avLst/>
            </a:prstGeom>
          </p:spPr>
        </p:pic>
        <p:sp>
          <p:nvSpPr>
            <p:cNvPr id="9" name="Rectangle: Rounded Corners 18">
              <a:extLst>
                <a:ext uri="{FF2B5EF4-FFF2-40B4-BE49-F238E27FC236}">
                  <a16:creationId xmlns:a16="http://schemas.microsoft.com/office/drawing/2014/main" id="{9DE57A21-8844-4ACC-A076-FEB5701AEFBE}"/>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10" name="Picture 9">
            <a:extLst>
              <a:ext uri="{FF2B5EF4-FFF2-40B4-BE49-F238E27FC236}">
                <a16:creationId xmlns:a16="http://schemas.microsoft.com/office/drawing/2014/main" id="{38D4D4B5-2063-4450-9A05-A26696E22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6222142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Partner Process Changes</a:t>
            </a:r>
          </a:p>
        </p:txBody>
      </p:sp>
      <p:sp>
        <p:nvSpPr>
          <p:cNvPr id="3" name="Content Placeholder 2"/>
          <p:cNvSpPr>
            <a:spLocks noGrp="1"/>
          </p:cNvSpPr>
          <p:nvPr>
            <p:ph sz="half" idx="1"/>
          </p:nvPr>
        </p:nvSpPr>
        <p:spPr>
          <a:xfrm>
            <a:off x="206829" y="1600200"/>
            <a:ext cx="4288971" cy="4525963"/>
          </a:xfrm>
        </p:spPr>
        <p:txBody>
          <a:bodyPr/>
          <a:lstStyle/>
          <a:p>
            <a:pPr lvl="0"/>
            <a:r>
              <a:rPr lang="en-US" sz="2000" dirty="0"/>
              <a:t>Consider allowing flexible pilots and quick turnaround approvals of them; accountability still there, but look towards future needs and help innovate accordingly </a:t>
            </a:r>
          </a:p>
        </p:txBody>
      </p:sp>
      <p:sp>
        <p:nvSpPr>
          <p:cNvPr id="4" name="Content Placeholder 3"/>
          <p:cNvSpPr>
            <a:spLocks noGrp="1"/>
          </p:cNvSpPr>
          <p:nvPr>
            <p:ph sz="half" idx="2"/>
          </p:nvPr>
        </p:nvSpPr>
        <p:spPr>
          <a:xfrm>
            <a:off x="4386943" y="1600200"/>
            <a:ext cx="4550227" cy="4525963"/>
          </a:xfrm>
        </p:spPr>
        <p:txBody>
          <a:bodyPr/>
          <a:lstStyle/>
          <a:p>
            <a:pPr lvl="0"/>
            <a:r>
              <a:rPr lang="en-US" sz="2000" dirty="0"/>
              <a:t>Flexibility in federal grant implementation, including spending categories and eligibility - free of fear from not just performance but learning how to reach new clients too and allowed to do that</a:t>
            </a:r>
          </a:p>
          <a:p>
            <a:pPr lvl="0"/>
            <a:r>
              <a:rPr lang="en-US" sz="2000" dirty="0"/>
              <a:t>Consider giving stronger direction to those that interpret and audit the programs/grants would allow for more flexibility, creativity and agility. </a:t>
            </a:r>
          </a:p>
          <a:p>
            <a:pPr marL="0" indent="0">
              <a:buNone/>
            </a:pPr>
            <a:endParaRPr lang="en-US" sz="2800" dirty="0"/>
          </a:p>
        </p:txBody>
      </p:sp>
      <p:grpSp>
        <p:nvGrpSpPr>
          <p:cNvPr id="5" name="Group 4">
            <a:extLst>
              <a:ext uri="{FF2B5EF4-FFF2-40B4-BE49-F238E27FC236}">
                <a16:creationId xmlns:a16="http://schemas.microsoft.com/office/drawing/2014/main" id="{D171A959-748E-4D15-A69C-5600F41D2F92}"/>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05DBA3CE-E971-4E36-90E8-F4F6D1036278}"/>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1AFE7F2F-04C1-4DDD-9437-82CD2F37575F}"/>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A0171E21-A632-46CE-8CCF-AC493F1E7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10240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Models</a:t>
            </a:r>
          </a:p>
        </p:txBody>
      </p:sp>
      <p:sp>
        <p:nvSpPr>
          <p:cNvPr id="3" name="Content Placeholder 2"/>
          <p:cNvSpPr>
            <a:spLocks noGrp="1"/>
          </p:cNvSpPr>
          <p:nvPr>
            <p:ph sz="half" idx="1"/>
          </p:nvPr>
        </p:nvSpPr>
        <p:spPr>
          <a:xfrm>
            <a:off x="283029" y="1600200"/>
            <a:ext cx="4212771" cy="4525963"/>
          </a:xfrm>
        </p:spPr>
        <p:txBody>
          <a:bodyPr/>
          <a:lstStyle/>
          <a:p>
            <a:pPr lvl="0"/>
            <a:r>
              <a:rPr lang="en-US" sz="2000" dirty="0"/>
              <a:t>Develop new AJC staff position that is primarily focused on strategy and service delivery model changes - focused on flexibility, researching future trends and developing models to meet them</a:t>
            </a:r>
          </a:p>
          <a:p>
            <a:pPr lvl="0"/>
            <a:r>
              <a:rPr lang="en-US" sz="2000" dirty="0"/>
              <a:t>Utilize the center staff for onboarding services, professional recruiting and incumbent training for retention services.  </a:t>
            </a:r>
          </a:p>
          <a:p>
            <a:pPr marL="0" indent="0">
              <a:buNone/>
            </a:pPr>
            <a:endParaRPr lang="en-US" sz="2800" dirty="0"/>
          </a:p>
        </p:txBody>
      </p:sp>
      <p:sp>
        <p:nvSpPr>
          <p:cNvPr id="4" name="Content Placeholder 3"/>
          <p:cNvSpPr>
            <a:spLocks noGrp="1"/>
          </p:cNvSpPr>
          <p:nvPr>
            <p:ph sz="half" idx="2"/>
          </p:nvPr>
        </p:nvSpPr>
        <p:spPr>
          <a:xfrm>
            <a:off x="4495800" y="1600200"/>
            <a:ext cx="4495660" cy="4525963"/>
          </a:xfrm>
        </p:spPr>
        <p:txBody>
          <a:bodyPr/>
          <a:lstStyle/>
          <a:p>
            <a:pPr lvl="0"/>
            <a:r>
              <a:rPr lang="en-US" sz="2000" dirty="0"/>
              <a:t>Allowing your staff to help develop the changes, implement changes and adjust as needed knowing that you are trying to find the right key and willing to adjust and try again if needed builds confidence to change</a:t>
            </a:r>
          </a:p>
          <a:p>
            <a:endParaRPr lang="en-US" sz="2800" dirty="0"/>
          </a:p>
        </p:txBody>
      </p:sp>
      <p:grpSp>
        <p:nvGrpSpPr>
          <p:cNvPr id="5" name="Group 4">
            <a:extLst>
              <a:ext uri="{FF2B5EF4-FFF2-40B4-BE49-F238E27FC236}">
                <a16:creationId xmlns:a16="http://schemas.microsoft.com/office/drawing/2014/main" id="{B4E3A1C6-37BE-40F4-81AE-711C4E0010B5}"/>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827D8FF0-B90C-4C0A-BCF5-6975A2BB7C57}"/>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E402B404-1CB3-418C-86A2-C6E400815A3D}"/>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3A9A8715-F401-4D66-91F8-3FC2E168B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842825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a:t>
            </a:r>
          </a:p>
        </p:txBody>
      </p:sp>
      <p:sp>
        <p:nvSpPr>
          <p:cNvPr id="3" name="Content Placeholder 2"/>
          <p:cNvSpPr>
            <a:spLocks noGrp="1"/>
          </p:cNvSpPr>
          <p:nvPr>
            <p:ph sz="half" idx="1"/>
          </p:nvPr>
        </p:nvSpPr>
        <p:spPr>
          <a:xfrm>
            <a:off x="163286" y="1600200"/>
            <a:ext cx="4332514" cy="4525963"/>
          </a:xfrm>
        </p:spPr>
        <p:txBody>
          <a:bodyPr/>
          <a:lstStyle/>
          <a:p>
            <a:pPr lvl="0"/>
            <a:r>
              <a:rPr lang="en-US" dirty="0"/>
              <a:t>Front line staff training - free form discussion on how to do work differently - good product from process (Allegheny example)</a:t>
            </a:r>
          </a:p>
        </p:txBody>
      </p:sp>
      <p:sp>
        <p:nvSpPr>
          <p:cNvPr id="4" name="Content Placeholder 3"/>
          <p:cNvSpPr>
            <a:spLocks noGrp="1"/>
          </p:cNvSpPr>
          <p:nvPr>
            <p:ph sz="half" idx="2"/>
          </p:nvPr>
        </p:nvSpPr>
        <p:spPr>
          <a:xfrm>
            <a:off x="4572000" y="1600200"/>
            <a:ext cx="4343400" cy="4525963"/>
          </a:xfrm>
        </p:spPr>
        <p:txBody>
          <a:bodyPr/>
          <a:lstStyle/>
          <a:p>
            <a:pPr lvl="0"/>
            <a:r>
              <a:rPr lang="en-US" dirty="0"/>
              <a:t>Model desired behavior - create culture of calculated risk taking and reward good ideas; get past "we've always done it this way"</a:t>
            </a:r>
          </a:p>
          <a:p>
            <a:pPr lvl="0"/>
            <a:r>
              <a:rPr lang="en-US" dirty="0"/>
              <a:t>Staff training to ensure all staff up on current and future workforce needs</a:t>
            </a:r>
          </a:p>
          <a:p>
            <a:endParaRPr lang="en-US" dirty="0"/>
          </a:p>
          <a:p>
            <a:endParaRPr lang="en-US" dirty="0"/>
          </a:p>
        </p:txBody>
      </p:sp>
      <p:grpSp>
        <p:nvGrpSpPr>
          <p:cNvPr id="5" name="Group 4">
            <a:extLst>
              <a:ext uri="{FF2B5EF4-FFF2-40B4-BE49-F238E27FC236}">
                <a16:creationId xmlns:a16="http://schemas.microsoft.com/office/drawing/2014/main" id="{BF26CCCB-97EE-4D56-97B4-000808B2F03F}"/>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319E07C6-73CA-48A7-BCDE-F00587A88C48}"/>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AC923456-235A-4B19-A76C-F17452E07254}"/>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9D66A068-DB91-4F3F-AFB6-FAAF08C06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086431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lstStyle/>
          <a:p>
            <a:r>
              <a:rPr lang="en-US" sz="3200" dirty="0"/>
              <a:t>Client Feedback and Information from Data</a:t>
            </a:r>
          </a:p>
        </p:txBody>
      </p:sp>
      <p:sp>
        <p:nvSpPr>
          <p:cNvPr id="3" name="Content Placeholder 2"/>
          <p:cNvSpPr>
            <a:spLocks noGrp="1"/>
          </p:cNvSpPr>
          <p:nvPr>
            <p:ph sz="half" idx="1"/>
          </p:nvPr>
        </p:nvSpPr>
        <p:spPr>
          <a:xfrm>
            <a:off x="152540" y="1600200"/>
            <a:ext cx="4343260" cy="4525963"/>
          </a:xfrm>
        </p:spPr>
        <p:txBody>
          <a:bodyPr/>
          <a:lstStyle/>
          <a:p>
            <a:pPr lvl="0"/>
            <a:r>
              <a:rPr lang="en-US" sz="2000" dirty="0"/>
              <a:t>Regularly confer with our customers and front line staff to find out what trends they're seeing that excite/worry/frighten them </a:t>
            </a:r>
          </a:p>
          <a:p>
            <a:pPr lvl="1"/>
            <a:r>
              <a:rPr lang="en-US" sz="1800" dirty="0"/>
              <a:t>create new advisory structures to build in their insights - possibly via board or a committee (new members as jobseekers move through system)</a:t>
            </a:r>
          </a:p>
          <a:p>
            <a:pPr lvl="1"/>
            <a:r>
              <a:rPr lang="en-US" sz="1800" dirty="0"/>
              <a:t>Input from front line staff </a:t>
            </a:r>
          </a:p>
          <a:p>
            <a:pPr marL="457200" lvl="1" indent="0">
              <a:buNone/>
            </a:pPr>
            <a:endParaRPr lang="en-US" sz="2000" dirty="0"/>
          </a:p>
        </p:txBody>
      </p:sp>
      <p:sp>
        <p:nvSpPr>
          <p:cNvPr id="4" name="Content Placeholder 3"/>
          <p:cNvSpPr>
            <a:spLocks noGrp="1"/>
          </p:cNvSpPr>
          <p:nvPr>
            <p:ph sz="half" idx="2"/>
          </p:nvPr>
        </p:nvSpPr>
        <p:spPr>
          <a:xfrm>
            <a:off x="4550369" y="1600200"/>
            <a:ext cx="4343260" cy="4525963"/>
          </a:xfrm>
        </p:spPr>
        <p:txBody>
          <a:bodyPr/>
          <a:lstStyle/>
          <a:p>
            <a:pPr lvl="0"/>
            <a:r>
              <a:rPr lang="en-US" sz="2000" dirty="0"/>
              <a:t>Data gathering capabilities – ensure that technology upgrades track how services are used to assess what’s working and document performance </a:t>
            </a:r>
            <a:endParaRPr lang="en-US" sz="2800" dirty="0"/>
          </a:p>
        </p:txBody>
      </p:sp>
      <p:grpSp>
        <p:nvGrpSpPr>
          <p:cNvPr id="5" name="Group 4">
            <a:extLst>
              <a:ext uri="{FF2B5EF4-FFF2-40B4-BE49-F238E27FC236}">
                <a16:creationId xmlns:a16="http://schemas.microsoft.com/office/drawing/2014/main" id="{5A6BA91C-9C50-4CE8-BEFB-A7138835CC21}"/>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18C8A0AA-CCD3-4655-A2F5-18167A575673}"/>
                </a:ext>
              </a:extLst>
            </p:cNvPr>
            <p:cNvPicPr>
              <a:picLocks noChangeAspect="1"/>
            </p:cNvPicPr>
            <p:nvPr/>
          </p:nvPicPr>
          <p:blipFill>
            <a:blip r:embed="rId2"/>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EF4E664B-9D22-41A0-930D-7134D3ED2C17}"/>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9949AF4F-B440-4EA9-828F-4BE8BE586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767747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Gig Economy and Career Navigation</a:t>
            </a:r>
          </a:p>
        </p:txBody>
      </p:sp>
      <p:sp>
        <p:nvSpPr>
          <p:cNvPr id="3" name="Content Placeholder 2"/>
          <p:cNvSpPr>
            <a:spLocks noGrp="1"/>
          </p:cNvSpPr>
          <p:nvPr>
            <p:ph sz="half" idx="1"/>
          </p:nvPr>
        </p:nvSpPr>
        <p:spPr>
          <a:xfrm>
            <a:off x="108857" y="1600200"/>
            <a:ext cx="4386943" cy="4525963"/>
          </a:xfrm>
        </p:spPr>
        <p:txBody>
          <a:bodyPr/>
          <a:lstStyle/>
          <a:p>
            <a:pPr lvl="0"/>
            <a:r>
              <a:rPr lang="en-US" sz="2000" dirty="0"/>
              <a:t>Provide counseling that  reconciles current career perceptions with the need for agility and flexibility</a:t>
            </a:r>
          </a:p>
          <a:p>
            <a:pPr lvl="1"/>
            <a:r>
              <a:rPr lang="en-US" sz="2000" dirty="0"/>
              <a:t>Difficult for many to navigate gig economy </a:t>
            </a:r>
          </a:p>
          <a:p>
            <a:pPr lvl="1"/>
            <a:r>
              <a:rPr lang="en-US" sz="2000" dirty="0"/>
              <a:t>Be realistic on career pathway options related to gig economy.</a:t>
            </a:r>
          </a:p>
          <a:p>
            <a:pPr lvl="1"/>
            <a:r>
              <a:rPr lang="en-US" sz="2000" dirty="0"/>
              <a:t>Important to educate parents about jobs of future too – context setting for careers and pathways</a:t>
            </a:r>
          </a:p>
          <a:p>
            <a:endParaRPr lang="en-US" sz="2000" dirty="0"/>
          </a:p>
        </p:txBody>
      </p:sp>
      <p:sp>
        <p:nvSpPr>
          <p:cNvPr id="4" name="Content Placeholder 3"/>
          <p:cNvSpPr>
            <a:spLocks noGrp="1"/>
          </p:cNvSpPr>
          <p:nvPr>
            <p:ph sz="half" idx="2"/>
          </p:nvPr>
        </p:nvSpPr>
        <p:spPr>
          <a:xfrm>
            <a:off x="4572000" y="1600200"/>
            <a:ext cx="4386942" cy="4525963"/>
          </a:xfrm>
        </p:spPr>
        <p:txBody>
          <a:bodyPr/>
          <a:lstStyle/>
          <a:p>
            <a:pPr lvl="0"/>
            <a:r>
              <a:rPr lang="en-US" sz="2000" dirty="0"/>
              <a:t>Consider training programs for AJC clients, educational institutions, and staff on what future of work is.</a:t>
            </a:r>
          </a:p>
          <a:p>
            <a:pPr lvl="0"/>
            <a:r>
              <a:rPr lang="en-US" sz="2000" dirty="0"/>
              <a:t>Get school counselors and teachers involved. </a:t>
            </a:r>
          </a:p>
          <a:p>
            <a:pPr lvl="1"/>
            <a:r>
              <a:rPr lang="en-US" sz="2000" dirty="0"/>
              <a:t>Example: Externships with employers for 4 weeks with stipends to learn about manufacturing firms - consider other career paths based on their experiences. Alignment in message on career options across systems.</a:t>
            </a:r>
          </a:p>
          <a:p>
            <a:endParaRPr lang="en-US" sz="2800" dirty="0"/>
          </a:p>
        </p:txBody>
      </p:sp>
      <p:pic>
        <p:nvPicPr>
          <p:cNvPr id="5" name="Picture 4">
            <a:extLst>
              <a:ext uri="{FF2B5EF4-FFF2-40B4-BE49-F238E27FC236}">
                <a16:creationId xmlns:a16="http://schemas.microsoft.com/office/drawing/2014/main" id="{09CF546E-D918-4527-B531-D7140B334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4194371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41" y="391886"/>
            <a:ext cx="8025714" cy="1143000"/>
          </a:xfrm>
        </p:spPr>
        <p:txBody>
          <a:bodyPr/>
          <a:lstStyle/>
          <a:p>
            <a:r>
              <a:rPr lang="en-US" sz="3500" dirty="0"/>
              <a:t>Cohort Panel Discussion</a:t>
            </a:r>
          </a:p>
        </p:txBody>
      </p:sp>
      <p:grpSp>
        <p:nvGrpSpPr>
          <p:cNvPr id="4" name="Group 3">
            <a:extLst>
              <a:ext uri="{FF2B5EF4-FFF2-40B4-BE49-F238E27FC236}">
                <a16:creationId xmlns:a16="http://schemas.microsoft.com/office/drawing/2014/main" id="{D062E490-ED78-416D-8710-27136D241FE2}"/>
              </a:ext>
            </a:extLst>
          </p:cNvPr>
          <p:cNvGrpSpPr/>
          <p:nvPr/>
        </p:nvGrpSpPr>
        <p:grpSpPr>
          <a:xfrm>
            <a:off x="6629400" y="5059316"/>
            <a:ext cx="2514600" cy="1755140"/>
            <a:chOff x="0" y="0"/>
            <a:chExt cx="3269752" cy="2212340"/>
          </a:xfrm>
        </p:grpSpPr>
        <p:pic>
          <p:nvPicPr>
            <p:cNvPr id="5" name="Picture 4">
              <a:extLst>
                <a:ext uri="{FF2B5EF4-FFF2-40B4-BE49-F238E27FC236}">
                  <a16:creationId xmlns:a16="http://schemas.microsoft.com/office/drawing/2014/main" id="{F543766B-9833-4461-A577-DD22E56C1089}"/>
                </a:ext>
              </a:extLst>
            </p:cNvPr>
            <p:cNvPicPr>
              <a:picLocks noChangeAspect="1"/>
            </p:cNvPicPr>
            <p:nvPr/>
          </p:nvPicPr>
          <p:blipFill>
            <a:blip r:embed="rId3"/>
            <a:stretch>
              <a:fillRect/>
            </a:stretch>
          </p:blipFill>
          <p:spPr>
            <a:xfrm>
              <a:off x="0" y="0"/>
              <a:ext cx="3269752" cy="2212340"/>
            </a:xfrm>
            <a:prstGeom prst="rect">
              <a:avLst/>
            </a:prstGeom>
          </p:spPr>
        </p:pic>
        <p:sp>
          <p:nvSpPr>
            <p:cNvPr id="6" name="Rectangle: Rounded Corners 18">
              <a:extLst>
                <a:ext uri="{FF2B5EF4-FFF2-40B4-BE49-F238E27FC236}">
                  <a16:creationId xmlns:a16="http://schemas.microsoft.com/office/drawing/2014/main" id="{88102DE7-92B5-4C9D-AA5B-A548DEFE3B8A}"/>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lvl="0" indent="0" algn="ctr" defTabSz="914400" rtl="0" eaLnBrk="0" fontAlgn="base" latinLnBrk="0" hangingPunct="0">
                <a:lnSpc>
                  <a:spcPct val="75000"/>
                </a:lnSpc>
                <a:spcBef>
                  <a:spcPts val="0"/>
                </a:spcBef>
                <a:spcAft>
                  <a:spcPts val="0"/>
                </a:spcAft>
                <a:buClrTx/>
                <a:buSzTx/>
                <a:buFontTx/>
                <a:buNone/>
                <a:tabLst/>
                <a:defRPr/>
              </a:pPr>
              <a:r>
                <a:rPr kumimoji="0" lang="en-US" sz="1400" b="0" i="0" u="none" strike="noStrike" kern="1200" cap="none" spc="40" normalizeH="0" baseline="0" noProof="0">
                  <a:ln>
                    <a:noFill/>
                  </a:ln>
                  <a:solidFill>
                    <a:srgbClr val="FFFFFF"/>
                  </a:solidFill>
                  <a:effectLst/>
                  <a:uLnTx/>
                  <a:uFillTx/>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sp>
        <p:nvSpPr>
          <p:cNvPr id="9" name="Content Placeholder 2">
            <a:extLst>
              <a:ext uri="{FF2B5EF4-FFF2-40B4-BE49-F238E27FC236}">
                <a16:creationId xmlns:a16="http://schemas.microsoft.com/office/drawing/2014/main" id="{5552B574-36D1-4732-A5A3-BE6ECD510398}"/>
              </a:ext>
            </a:extLst>
          </p:cNvPr>
          <p:cNvSpPr txBox="1">
            <a:spLocks/>
          </p:cNvSpPr>
          <p:nvPr/>
        </p:nvSpPr>
        <p:spPr bwMode="auto">
          <a:xfrm>
            <a:off x="457200" y="1635398"/>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lnSpc>
                <a:spcPct val="95000"/>
              </a:lnSpc>
              <a:spcBef>
                <a:spcPts val="1800"/>
              </a:spcBef>
              <a:spcAft>
                <a:spcPct val="0"/>
              </a:spcAft>
              <a:buClr>
                <a:srgbClr val="B71234"/>
              </a:buClr>
              <a:buFont typeface="Arial" charset="0"/>
              <a:buChar char="•"/>
              <a:defRPr sz="2800" kern="1200">
                <a:solidFill>
                  <a:schemeClr val="tx1"/>
                </a:solidFill>
                <a:latin typeface="Helvetica"/>
                <a:ea typeface="ＭＳ Ｐゴシック" charset="0"/>
                <a:cs typeface="Helvetica"/>
              </a:defRPr>
            </a:lvl1pPr>
            <a:lvl2pPr marL="742950" indent="-285750" algn="l" rtl="0" eaLnBrk="0" fontAlgn="base" hangingPunct="0">
              <a:lnSpc>
                <a:spcPct val="95000"/>
              </a:lnSpc>
              <a:spcBef>
                <a:spcPts val="800"/>
              </a:spcBef>
              <a:spcAft>
                <a:spcPct val="0"/>
              </a:spcAft>
              <a:buClr>
                <a:srgbClr val="B71234"/>
              </a:buClr>
              <a:buFont typeface="Arial" charset="0"/>
              <a:buChar char="–"/>
              <a:defRPr sz="2400" kern="1200">
                <a:solidFill>
                  <a:srgbClr val="595959"/>
                </a:solidFill>
                <a:latin typeface="Helvetica"/>
                <a:ea typeface="ＭＳ Ｐゴシック" charset="0"/>
                <a:cs typeface="Helvetica"/>
              </a:defRPr>
            </a:lvl2pPr>
            <a:lvl3pPr marL="1143000" indent="-228600" algn="l" rtl="0" eaLnBrk="0" fontAlgn="base" hangingPunct="0">
              <a:lnSpc>
                <a:spcPct val="95000"/>
              </a:lnSpc>
              <a:spcBef>
                <a:spcPts val="800"/>
              </a:spcBef>
              <a:spcAft>
                <a:spcPct val="0"/>
              </a:spcAft>
              <a:buClr>
                <a:srgbClr val="B71234"/>
              </a:buClr>
              <a:buFont typeface="Arial" charset="0"/>
              <a:buChar char="•"/>
              <a:defRPr sz="2000" kern="1200">
                <a:solidFill>
                  <a:srgbClr val="595959"/>
                </a:solidFill>
                <a:latin typeface="Helvetica"/>
                <a:ea typeface="ＭＳ Ｐゴシック" charset="0"/>
                <a:cs typeface="Helvetica"/>
              </a:defRPr>
            </a:lvl3pPr>
            <a:lvl4pPr marL="16002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a:t>Bradley Burger, Pennsylvania</a:t>
            </a:r>
            <a:br>
              <a:rPr lang="en-US" sz="2400" dirty="0"/>
            </a:br>
            <a:r>
              <a:rPr lang="en-US" sz="2400" dirty="0"/>
              <a:t>President/CEO, Goodwill of the Southern Alleghenies</a:t>
            </a:r>
          </a:p>
          <a:p>
            <a:r>
              <a:rPr lang="en-US" sz="2400" i="1" dirty="0"/>
              <a:t>Katie Geise, New York</a:t>
            </a:r>
            <a:br>
              <a:rPr lang="en-US" sz="2400" dirty="0"/>
            </a:br>
            <a:r>
              <a:rPr lang="en-US" sz="2400" dirty="0"/>
              <a:t>Executive Director, Chautauqua Workforce Development Board</a:t>
            </a:r>
          </a:p>
          <a:p>
            <a:r>
              <a:rPr lang="en-US" sz="2400" i="1" dirty="0"/>
              <a:t>Jeffrey Turgeon, Massachusetts</a:t>
            </a:r>
            <a:br>
              <a:rPr lang="en-US" sz="2400" dirty="0"/>
            </a:br>
            <a:r>
              <a:rPr lang="en-US" sz="2400" dirty="0"/>
              <a:t>Executive Director, Central Massachusetts Workforce Investment Board</a:t>
            </a:r>
          </a:p>
          <a:p>
            <a:r>
              <a:rPr lang="en-US" sz="2400" i="1" dirty="0"/>
              <a:t>Gretchen Evans, Oklahoma</a:t>
            </a:r>
            <a:br>
              <a:rPr lang="en-US" sz="2400" dirty="0"/>
            </a:br>
            <a:r>
              <a:rPr lang="en-US" sz="2400" dirty="0"/>
              <a:t>Northeast Area One Stop Operator, Oklahoma Works</a:t>
            </a:r>
          </a:p>
          <a:p>
            <a:endParaRPr lang="en-US" sz="2400" dirty="0"/>
          </a:p>
          <a:p>
            <a:endParaRPr lang="en-US" sz="2400" dirty="0"/>
          </a:p>
        </p:txBody>
      </p:sp>
      <p:pic>
        <p:nvPicPr>
          <p:cNvPr id="7" name="Picture 6">
            <a:extLst>
              <a:ext uri="{FF2B5EF4-FFF2-40B4-BE49-F238E27FC236}">
                <a16:creationId xmlns:a16="http://schemas.microsoft.com/office/drawing/2014/main" id="{79909F58-4684-4FFE-A56F-CAB2A2415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5941997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F602BF-2B6C-41CB-BCF0-0B07F570E1A8}"/>
              </a:ext>
            </a:extLst>
          </p:cNvPr>
          <p:cNvGrpSpPr/>
          <p:nvPr/>
        </p:nvGrpSpPr>
        <p:grpSpPr>
          <a:xfrm>
            <a:off x="6629400" y="5059316"/>
            <a:ext cx="2514600" cy="1755140"/>
            <a:chOff x="0" y="0"/>
            <a:chExt cx="3269752" cy="2212340"/>
          </a:xfrm>
        </p:grpSpPr>
        <p:pic>
          <p:nvPicPr>
            <p:cNvPr id="3" name="Picture 2">
              <a:extLst>
                <a:ext uri="{FF2B5EF4-FFF2-40B4-BE49-F238E27FC236}">
                  <a16:creationId xmlns:a16="http://schemas.microsoft.com/office/drawing/2014/main" id="{FFAC6E59-0A1C-4B2B-973D-B34F778BFD48}"/>
                </a:ext>
              </a:extLst>
            </p:cNvPr>
            <p:cNvPicPr>
              <a:picLocks noChangeAspect="1"/>
            </p:cNvPicPr>
            <p:nvPr/>
          </p:nvPicPr>
          <p:blipFill>
            <a:blip r:embed="rId3"/>
            <a:stretch>
              <a:fillRect/>
            </a:stretch>
          </p:blipFill>
          <p:spPr>
            <a:xfrm>
              <a:off x="0" y="0"/>
              <a:ext cx="3269752" cy="2212340"/>
            </a:xfrm>
            <a:prstGeom prst="rect">
              <a:avLst/>
            </a:prstGeom>
          </p:spPr>
        </p:pic>
        <p:sp>
          <p:nvSpPr>
            <p:cNvPr id="4" name="Rectangle: Rounded Corners 18">
              <a:extLst>
                <a:ext uri="{FF2B5EF4-FFF2-40B4-BE49-F238E27FC236}">
                  <a16:creationId xmlns:a16="http://schemas.microsoft.com/office/drawing/2014/main" id="{B28C4773-B9DE-4EF0-85A7-4F9E8ACEBEEA}"/>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5" name="Picture 4">
            <a:extLst>
              <a:ext uri="{FF2B5EF4-FFF2-40B4-BE49-F238E27FC236}">
                <a16:creationId xmlns:a16="http://schemas.microsoft.com/office/drawing/2014/main" id="{252455AD-ED98-4230-889C-E3135D162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34447956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Your Cohort Team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3195993"/>
              </p:ext>
            </p:extLst>
          </p:nvPr>
        </p:nvGraphicFramePr>
        <p:xfrm>
          <a:off x="381000" y="1532641"/>
          <a:ext cx="8381999" cy="4110417"/>
        </p:xfrm>
        <a:graphic>
          <a:graphicData uri="http://schemas.openxmlformats.org/drawingml/2006/table">
            <a:tbl>
              <a:tblPr firstRow="1" firstCol="1" bandRow="1">
                <a:tableStyleId>{5C22544A-7EE6-4342-B048-85BDC9FD1C3A}</a:tableStyleId>
              </a:tblPr>
              <a:tblGrid>
                <a:gridCol w="6022259">
                  <a:extLst>
                    <a:ext uri="{9D8B030D-6E8A-4147-A177-3AD203B41FA5}">
                      <a16:colId xmlns:a16="http://schemas.microsoft.com/office/drawing/2014/main" val="20000"/>
                    </a:ext>
                  </a:extLst>
                </a:gridCol>
                <a:gridCol w="1179870">
                  <a:extLst>
                    <a:ext uri="{9D8B030D-6E8A-4147-A177-3AD203B41FA5}">
                      <a16:colId xmlns:a16="http://schemas.microsoft.com/office/drawing/2014/main" val="20001"/>
                    </a:ext>
                  </a:extLst>
                </a:gridCol>
                <a:gridCol w="1179870">
                  <a:extLst>
                    <a:ext uri="{9D8B030D-6E8A-4147-A177-3AD203B41FA5}">
                      <a16:colId xmlns:a16="http://schemas.microsoft.com/office/drawing/2014/main" val="20002"/>
                    </a:ext>
                  </a:extLst>
                </a:gridCol>
              </a:tblGrid>
              <a:tr h="765312">
                <a:tc>
                  <a:txBody>
                    <a:bodyPr/>
                    <a:lstStyle/>
                    <a:p>
                      <a:pPr marL="0" marR="0">
                        <a:spcBef>
                          <a:spcPts val="0"/>
                        </a:spcBef>
                        <a:spcAft>
                          <a:spcPts val="0"/>
                        </a:spcAft>
                      </a:pPr>
                      <a:r>
                        <a:rPr lang="en-US" sz="1100" dirty="0">
                          <a:effectLst/>
                        </a:rPr>
                        <a:t>Organization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Region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17443">
                <a:tc>
                  <a:txBody>
                    <a:bodyPr/>
                    <a:lstStyle/>
                    <a:p>
                      <a:pPr marL="0" marR="0">
                        <a:spcBef>
                          <a:spcPts val="0"/>
                        </a:spcBef>
                        <a:spcAft>
                          <a:spcPts val="0"/>
                        </a:spcAft>
                      </a:pPr>
                      <a:r>
                        <a:rPr lang="en-US" sz="1800" dirty="0">
                          <a:effectLst/>
                        </a:rPr>
                        <a:t>NY State Department of Labor (state/local)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NY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7033">
                <a:tc>
                  <a:txBody>
                    <a:bodyPr/>
                    <a:lstStyle/>
                    <a:p>
                      <a:pPr marL="0" marR="0">
                        <a:spcBef>
                          <a:spcPts val="0"/>
                        </a:spcBef>
                        <a:spcAft>
                          <a:spcPts val="0"/>
                        </a:spcAft>
                      </a:pPr>
                      <a:r>
                        <a:rPr lang="en-US" sz="1800" dirty="0">
                          <a:effectLst/>
                        </a:rPr>
                        <a:t>NJ Department of Labor and Workforce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rPr>
                        <a:t>NJ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17443">
                <a:tc>
                  <a:txBody>
                    <a:bodyPr/>
                    <a:lstStyle/>
                    <a:p>
                      <a:pPr marL="0" marR="0">
                        <a:spcBef>
                          <a:spcPts val="0"/>
                        </a:spcBef>
                        <a:spcAft>
                          <a:spcPts val="0"/>
                        </a:spcAft>
                      </a:pPr>
                      <a:r>
                        <a:rPr lang="en-US" sz="1800" dirty="0">
                          <a:effectLst/>
                        </a:rPr>
                        <a:t>Mass. Dept of Career Services (state/local)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rPr>
                        <a:t>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53414">
                <a:tc>
                  <a:txBody>
                    <a:bodyPr/>
                    <a:lstStyle/>
                    <a:p>
                      <a:pPr marL="0" marR="0">
                        <a:spcBef>
                          <a:spcPts val="0"/>
                        </a:spcBef>
                        <a:spcAft>
                          <a:spcPts val="0"/>
                        </a:spcAft>
                      </a:pPr>
                      <a:r>
                        <a:rPr lang="en-US" sz="1800" dirty="0">
                          <a:effectLst/>
                        </a:rPr>
                        <a:t>Pennsylvania Department of Labor &amp; Industry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17443">
                <a:tc>
                  <a:txBody>
                    <a:bodyPr/>
                    <a:lstStyle/>
                    <a:p>
                      <a:pPr marL="0" marR="0">
                        <a:spcBef>
                          <a:spcPts val="0"/>
                        </a:spcBef>
                        <a:spcAft>
                          <a:spcPts val="0"/>
                        </a:spcAft>
                      </a:pPr>
                      <a:r>
                        <a:rPr lang="en-US" sz="1800">
                          <a:effectLst/>
                        </a:rPr>
                        <a:t>Northern VA WF Dev.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7443">
                <a:tc>
                  <a:txBody>
                    <a:bodyPr/>
                    <a:lstStyle/>
                    <a:p>
                      <a:pPr marL="0" marR="0">
                        <a:spcBef>
                          <a:spcPts val="0"/>
                        </a:spcBef>
                        <a:spcAft>
                          <a:spcPts val="0"/>
                        </a:spcAft>
                      </a:pPr>
                      <a:r>
                        <a:rPr lang="en-US" sz="1800">
                          <a:effectLst/>
                        </a:rPr>
                        <a:t>Northeast Workforce Dev. Brd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OK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17443">
                <a:tc>
                  <a:txBody>
                    <a:bodyPr/>
                    <a:lstStyle/>
                    <a:p>
                      <a:pPr marL="0" marR="0">
                        <a:spcBef>
                          <a:spcPts val="0"/>
                        </a:spcBef>
                        <a:spcAft>
                          <a:spcPts val="0"/>
                        </a:spcAft>
                      </a:pPr>
                      <a:r>
                        <a:rPr lang="en-US" sz="1800">
                          <a:effectLst/>
                        </a:rPr>
                        <a:t>IL AJC Workforce Consortium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17443">
                <a:tc>
                  <a:txBody>
                    <a:bodyPr/>
                    <a:lstStyle/>
                    <a:p>
                      <a:pPr marL="0" marR="0">
                        <a:spcBef>
                          <a:spcPts val="0"/>
                        </a:spcBef>
                        <a:spcAft>
                          <a:spcPts val="0"/>
                        </a:spcAft>
                      </a:pPr>
                      <a:r>
                        <a:rPr lang="en-US" sz="1800" dirty="0">
                          <a:effectLst/>
                        </a:rPr>
                        <a:t>WF DEV </a:t>
                      </a:r>
                      <a:r>
                        <a:rPr lang="en-US" sz="1800" dirty="0" err="1">
                          <a:effectLst/>
                        </a:rPr>
                        <a:t>Brd</a:t>
                      </a:r>
                      <a:r>
                        <a:rPr lang="en-US" sz="1800" dirty="0">
                          <a:effectLst/>
                        </a:rPr>
                        <a:t> of Central Ohio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rPr>
                        <a:t>OH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4BB7F2E1-C203-4A40-A5DB-6EA536F69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23735950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2667000"/>
            <a:ext cx="4267200" cy="1524000"/>
          </a:xfrm>
        </p:spPr>
        <p:txBody>
          <a:bodyPr/>
          <a:lstStyle/>
          <a:p>
            <a:r>
              <a:rPr lang="en-US" dirty="0"/>
              <a:t>Christy Montgomery</a:t>
            </a:r>
          </a:p>
          <a:p>
            <a:pPr lvl="1"/>
            <a:r>
              <a:rPr lang="en-US" dirty="0"/>
              <a:t>Senior Analyst</a:t>
            </a:r>
          </a:p>
          <a:p>
            <a:pPr lvl="2"/>
            <a:r>
              <a:rPr lang="en-US" dirty="0"/>
              <a:t>Maher &amp; Maher</a:t>
            </a:r>
          </a:p>
          <a:p>
            <a:pPr lvl="1">
              <a:spcBef>
                <a:spcPts val="600"/>
              </a:spcBef>
            </a:pPr>
            <a:r>
              <a:rPr lang="en-US" sz="1800" dirty="0"/>
              <a:t>cmontgomery@mahernet.com</a:t>
            </a:r>
          </a:p>
        </p:txBody>
      </p:sp>
      <p:sp>
        <p:nvSpPr>
          <p:cNvPr id="4" name="Content Placeholder 3"/>
          <p:cNvSpPr>
            <a:spLocks noGrp="1"/>
          </p:cNvSpPr>
          <p:nvPr>
            <p:ph idx="10"/>
          </p:nvPr>
        </p:nvSpPr>
        <p:spPr>
          <a:xfrm>
            <a:off x="4419600" y="4586149"/>
            <a:ext cx="4267200" cy="1524000"/>
          </a:xfrm>
        </p:spPr>
        <p:txBody>
          <a:bodyPr/>
          <a:lstStyle/>
          <a:p>
            <a:r>
              <a:rPr lang="en-US" dirty="0"/>
              <a:t>Matt Musante</a:t>
            </a:r>
          </a:p>
          <a:p>
            <a:pPr lvl="1"/>
            <a:r>
              <a:rPr lang="en-US" dirty="0"/>
              <a:t>Analyst</a:t>
            </a:r>
          </a:p>
          <a:p>
            <a:pPr lvl="2"/>
            <a:r>
              <a:rPr lang="en-US" dirty="0"/>
              <a:t>Maher &amp; Maher</a:t>
            </a:r>
          </a:p>
          <a:p>
            <a:pPr lvl="1">
              <a:spcBef>
                <a:spcPts val="600"/>
              </a:spcBef>
            </a:pPr>
            <a:r>
              <a:rPr lang="en-US" sz="1800" dirty="0"/>
              <a:t>mmusante@mahernet.com</a:t>
            </a:r>
          </a:p>
        </p:txBody>
      </p:sp>
      <p:pic>
        <p:nvPicPr>
          <p:cNvPr id="5" name="Picture 4">
            <a:extLst>
              <a:ext uri="{FF2B5EF4-FFF2-40B4-BE49-F238E27FC236}">
                <a16:creationId xmlns:a16="http://schemas.microsoft.com/office/drawing/2014/main" id="{3C8E8E9F-6F34-4703-AAA9-8741A5C65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9225973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F37A-ABF7-4299-BA91-E68D006C9190}"/>
              </a:ext>
            </a:extLst>
          </p:cNvPr>
          <p:cNvSpPr>
            <a:spLocks noGrp="1"/>
          </p:cNvSpPr>
          <p:nvPr>
            <p:ph type="title"/>
          </p:nvPr>
        </p:nvSpPr>
        <p:spPr/>
        <p:txBody>
          <a:bodyPr/>
          <a:lstStyle/>
          <a:p>
            <a:r>
              <a:rPr lang="en-US" dirty="0"/>
              <a:t>Cohort TA: This is Different! </a:t>
            </a:r>
          </a:p>
        </p:txBody>
      </p:sp>
      <p:sp>
        <p:nvSpPr>
          <p:cNvPr id="3" name="Text Placeholder 2">
            <a:extLst>
              <a:ext uri="{FF2B5EF4-FFF2-40B4-BE49-F238E27FC236}">
                <a16:creationId xmlns:a16="http://schemas.microsoft.com/office/drawing/2014/main" id="{3FF8D3E2-50B0-4BB4-BCC2-B310E2D04F1F}"/>
              </a:ext>
            </a:extLst>
          </p:cNvPr>
          <p:cNvSpPr>
            <a:spLocks noGrp="1"/>
          </p:cNvSpPr>
          <p:nvPr>
            <p:ph idx="1"/>
          </p:nvPr>
        </p:nvSpPr>
        <p:spPr/>
        <p:txBody>
          <a:bodyPr>
            <a:normAutofit lnSpcReduction="10000"/>
          </a:bodyPr>
          <a:lstStyle/>
          <a:p>
            <a:r>
              <a:rPr lang="en-US" sz="3100" dirty="0"/>
              <a:t>Team time + cross-state/regional collaboration</a:t>
            </a:r>
          </a:p>
          <a:p>
            <a:r>
              <a:rPr lang="en-US" sz="3100" dirty="0"/>
              <a:t>Problem solving</a:t>
            </a:r>
          </a:p>
          <a:p>
            <a:r>
              <a:rPr lang="en-US" sz="3100" dirty="0"/>
              <a:t>Participant-driven!</a:t>
            </a:r>
          </a:p>
          <a:p>
            <a:r>
              <a:rPr lang="en-US" sz="3100" dirty="0"/>
              <a:t>Think “Innovation Lab”</a:t>
            </a:r>
          </a:p>
          <a:p>
            <a:pPr lvl="1"/>
            <a:r>
              <a:rPr lang="en-US" sz="2700" dirty="0"/>
              <a:t>Ideas that </a:t>
            </a:r>
            <a:r>
              <a:rPr lang="en-US" sz="2700" b="1" dirty="0"/>
              <a:t>drive integration</a:t>
            </a:r>
          </a:p>
          <a:p>
            <a:pPr lvl="1"/>
            <a:r>
              <a:rPr lang="en-US" sz="2700" dirty="0"/>
              <a:t>Promote </a:t>
            </a:r>
            <a:r>
              <a:rPr lang="en-US" sz="2700" b="1" dirty="0"/>
              <a:t>improved efficiencies</a:t>
            </a:r>
            <a:r>
              <a:rPr lang="en-US" sz="2700" dirty="0"/>
              <a:t> </a:t>
            </a:r>
          </a:p>
          <a:p>
            <a:pPr lvl="1"/>
            <a:r>
              <a:rPr lang="en-US" sz="2700" b="1" dirty="0"/>
              <a:t>Get ahead of ETA ideas</a:t>
            </a:r>
            <a:endParaRPr lang="en-US" sz="2700" dirty="0"/>
          </a:p>
        </p:txBody>
      </p:sp>
      <p:grpSp>
        <p:nvGrpSpPr>
          <p:cNvPr id="5" name="Group 4">
            <a:extLst>
              <a:ext uri="{FF2B5EF4-FFF2-40B4-BE49-F238E27FC236}">
                <a16:creationId xmlns:a16="http://schemas.microsoft.com/office/drawing/2014/main" id="{90970D8C-882F-4EF7-B752-18CF9F2CF6FD}"/>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2FACE353-8E5D-4E67-AF10-8018AFC2187F}"/>
                </a:ext>
              </a:extLst>
            </p:cNvPr>
            <p:cNvPicPr>
              <a:picLocks noChangeAspect="1"/>
            </p:cNvPicPr>
            <p:nvPr/>
          </p:nvPicPr>
          <p:blipFill>
            <a:blip r:embed="rId3"/>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154EE89C-077D-432B-96C8-920958FE7D5B}"/>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49652584-307A-4929-92F5-A40E8871B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10174173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CE70-F7B9-4ED4-9424-350B7814379C}"/>
              </a:ext>
            </a:extLst>
          </p:cNvPr>
          <p:cNvSpPr>
            <a:spLocks noGrp="1"/>
          </p:cNvSpPr>
          <p:nvPr>
            <p:ph type="title"/>
          </p:nvPr>
        </p:nvSpPr>
        <p:spPr>
          <a:xfrm>
            <a:off x="1191802" y="537519"/>
            <a:ext cx="7698198" cy="1143000"/>
          </a:xfrm>
        </p:spPr>
        <p:txBody>
          <a:bodyPr/>
          <a:lstStyle/>
          <a:p>
            <a:r>
              <a:rPr lang="en-US" sz="3500" dirty="0"/>
              <a:t>What were the Objectives &amp; Expectations of this cohort? </a:t>
            </a:r>
          </a:p>
        </p:txBody>
      </p:sp>
      <p:sp>
        <p:nvSpPr>
          <p:cNvPr id="3" name="Text Placeholder 2">
            <a:extLst>
              <a:ext uri="{FF2B5EF4-FFF2-40B4-BE49-F238E27FC236}">
                <a16:creationId xmlns:a16="http://schemas.microsoft.com/office/drawing/2014/main" id="{9C3F8FDC-0576-4867-B79D-8184AE4D8517}"/>
              </a:ext>
            </a:extLst>
          </p:cNvPr>
          <p:cNvSpPr>
            <a:spLocks noGrp="1"/>
          </p:cNvSpPr>
          <p:nvPr>
            <p:ph idx="1"/>
          </p:nvPr>
        </p:nvSpPr>
        <p:spPr>
          <a:xfrm>
            <a:off x="457200" y="1935634"/>
            <a:ext cx="8229600" cy="4165600"/>
          </a:xfrm>
        </p:spPr>
        <p:txBody>
          <a:bodyPr>
            <a:normAutofit/>
          </a:bodyPr>
          <a:lstStyle/>
          <a:p>
            <a:pPr marL="514350" indent="-514350">
              <a:buFont typeface="+mj-lt"/>
              <a:buAutoNum type="arabicPeriod"/>
            </a:pPr>
            <a:r>
              <a:rPr lang="en-US" sz="2600" dirty="0"/>
              <a:t>Focus on re-engineering services based on the needs of their worker and business customers  </a:t>
            </a:r>
          </a:p>
          <a:p>
            <a:pPr marL="514350" indent="-514350">
              <a:buFont typeface="+mj-lt"/>
              <a:buAutoNum type="arabicPeriod"/>
            </a:pPr>
            <a:r>
              <a:rPr lang="en-US" sz="2600" dirty="0"/>
              <a:t>Participate with peers across the nation as we ignite collective, creative brainstorming, in search of our most innovative solutions</a:t>
            </a:r>
          </a:p>
          <a:p>
            <a:pPr marL="514350" indent="-514350">
              <a:buFont typeface="+mj-lt"/>
              <a:buAutoNum type="arabicPeriod"/>
            </a:pPr>
            <a:r>
              <a:rPr lang="en-US" sz="2600" dirty="0"/>
              <a:t>Explore how technology can be a tool that aids us in improving service delivery and management of the workforce system.</a:t>
            </a:r>
          </a:p>
        </p:txBody>
      </p:sp>
      <p:grpSp>
        <p:nvGrpSpPr>
          <p:cNvPr id="5" name="Group 4">
            <a:extLst>
              <a:ext uri="{FF2B5EF4-FFF2-40B4-BE49-F238E27FC236}">
                <a16:creationId xmlns:a16="http://schemas.microsoft.com/office/drawing/2014/main" id="{6F497219-0D5B-4401-BE78-773D9130CFD6}"/>
              </a:ext>
            </a:extLst>
          </p:cNvPr>
          <p:cNvGrpSpPr/>
          <p:nvPr/>
        </p:nvGrpSpPr>
        <p:grpSpPr>
          <a:xfrm>
            <a:off x="6629400" y="5059316"/>
            <a:ext cx="2514600" cy="1755140"/>
            <a:chOff x="0" y="0"/>
            <a:chExt cx="3269752" cy="2212340"/>
          </a:xfrm>
        </p:grpSpPr>
        <p:pic>
          <p:nvPicPr>
            <p:cNvPr id="6" name="Picture 5">
              <a:extLst>
                <a:ext uri="{FF2B5EF4-FFF2-40B4-BE49-F238E27FC236}">
                  <a16:creationId xmlns:a16="http://schemas.microsoft.com/office/drawing/2014/main" id="{4B00E726-7C82-4536-8246-E8A9398F0D12}"/>
                </a:ext>
              </a:extLst>
            </p:cNvPr>
            <p:cNvPicPr>
              <a:picLocks noChangeAspect="1"/>
            </p:cNvPicPr>
            <p:nvPr/>
          </p:nvPicPr>
          <p:blipFill>
            <a:blip r:embed="rId3"/>
            <a:stretch>
              <a:fillRect/>
            </a:stretch>
          </p:blipFill>
          <p:spPr>
            <a:xfrm>
              <a:off x="0" y="0"/>
              <a:ext cx="3269752" cy="2212340"/>
            </a:xfrm>
            <a:prstGeom prst="rect">
              <a:avLst/>
            </a:prstGeom>
          </p:spPr>
        </p:pic>
        <p:sp>
          <p:nvSpPr>
            <p:cNvPr id="7" name="Rectangle: Rounded Corners 18">
              <a:extLst>
                <a:ext uri="{FF2B5EF4-FFF2-40B4-BE49-F238E27FC236}">
                  <a16:creationId xmlns:a16="http://schemas.microsoft.com/office/drawing/2014/main" id="{CAF419A2-12DE-4225-9B71-22FEC4212246}"/>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560284C3-BA8F-4624-A3AF-CAF1AE8F8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66593"/>
            <a:ext cx="1447659" cy="491407"/>
          </a:xfrm>
          <a:prstGeom prst="rect">
            <a:avLst/>
          </a:prstGeom>
        </p:spPr>
      </p:pic>
    </p:spTree>
    <p:extLst>
      <p:ext uri="{BB962C8B-B14F-4D97-AF65-F5344CB8AC3E}">
        <p14:creationId xmlns:p14="http://schemas.microsoft.com/office/powerpoint/2010/main" val="22396616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2325-E73E-4F98-88A9-FD51D67A6D2C}"/>
              </a:ext>
            </a:extLst>
          </p:cNvPr>
          <p:cNvSpPr>
            <a:spLocks noGrp="1"/>
          </p:cNvSpPr>
          <p:nvPr>
            <p:ph type="title"/>
          </p:nvPr>
        </p:nvSpPr>
        <p:spPr>
          <a:xfrm>
            <a:off x="685800" y="304800"/>
            <a:ext cx="8153400" cy="1143000"/>
          </a:xfrm>
        </p:spPr>
        <p:txBody>
          <a:bodyPr/>
          <a:lstStyle/>
          <a:p>
            <a:r>
              <a:rPr lang="en-US" dirty="0"/>
              <a:t>ETA Sponsors</a:t>
            </a:r>
          </a:p>
        </p:txBody>
      </p:sp>
      <p:sp>
        <p:nvSpPr>
          <p:cNvPr id="3" name="Slide Number Placeholder 2">
            <a:extLst>
              <a:ext uri="{FF2B5EF4-FFF2-40B4-BE49-F238E27FC236}">
                <a16:creationId xmlns:a16="http://schemas.microsoft.com/office/drawing/2014/main" id="{3BA83EC7-6628-4019-A6B9-592AE1A2331C}"/>
              </a:ext>
            </a:extLst>
          </p:cNvPr>
          <p:cNvSpPr>
            <a:spLocks noGrp="1"/>
          </p:cNvSpPr>
          <p:nvPr>
            <p:ph type="sldNum" sz="quarter" idx="4294967295"/>
          </p:nvPr>
        </p:nvSpPr>
        <p:spPr>
          <a:xfrm>
            <a:off x="6832600" y="6356350"/>
            <a:ext cx="2057400" cy="365125"/>
          </a:xfrm>
          <a:prstGeom prst="rect">
            <a:avLst/>
          </a:prstGeom>
        </p:spPr>
        <p:txBody>
          <a:bodyPr/>
          <a:lstStyle/>
          <a:p>
            <a:fld id="{74B0E23E-CFC5-44A2-A8E1-2C7FFC7FA46F}" type="slidenum">
              <a:rPr lang="en-US" smtClean="0"/>
              <a:pPr/>
              <a:t>8</a:t>
            </a:fld>
            <a:endParaRPr lang="en-US"/>
          </a:p>
        </p:txBody>
      </p:sp>
      <p:sp>
        <p:nvSpPr>
          <p:cNvPr id="15" name="Content Placeholder 1">
            <a:extLst>
              <a:ext uri="{FF2B5EF4-FFF2-40B4-BE49-F238E27FC236}">
                <a16:creationId xmlns:a16="http://schemas.microsoft.com/office/drawing/2014/main" id="{B95F6AF3-6DD5-44CA-B51A-D44D7BEDEF01}"/>
              </a:ext>
            </a:extLst>
          </p:cNvPr>
          <p:cNvSpPr txBox="1">
            <a:spLocks/>
          </p:cNvSpPr>
          <p:nvPr/>
        </p:nvSpPr>
        <p:spPr bwMode="auto">
          <a:xfrm>
            <a:off x="6618917" y="1981200"/>
            <a:ext cx="2438400" cy="17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800"/>
              </a:spcBef>
              <a:spcAft>
                <a:spcPct val="0"/>
              </a:spcAft>
              <a:buClr>
                <a:srgbClr val="B71234"/>
              </a:buClr>
              <a:buFont typeface="Arial" charset="0"/>
              <a:buNone/>
              <a:defRPr sz="2800" kern="1200" baseline="0">
                <a:solidFill>
                  <a:schemeClr val="tx1"/>
                </a:solidFill>
                <a:latin typeface="Helvetica"/>
                <a:ea typeface="ＭＳ Ｐゴシック" charset="0"/>
                <a:cs typeface="Helvetica"/>
              </a:defRPr>
            </a:lvl1pPr>
            <a:lvl2pPr marL="914400" indent="0" algn="l" rtl="0" eaLnBrk="0" fontAlgn="base" hangingPunct="0">
              <a:lnSpc>
                <a:spcPct val="90000"/>
              </a:lnSpc>
              <a:spcBef>
                <a:spcPts val="3000"/>
              </a:spcBef>
              <a:spcAft>
                <a:spcPct val="0"/>
              </a:spcAft>
              <a:buClr>
                <a:srgbClr val="B71234"/>
              </a:buClr>
              <a:buFont typeface="Arial" charset="0"/>
              <a:buNone/>
              <a:defRPr sz="2000" i="1" kern="1200" baseline="0">
                <a:solidFill>
                  <a:schemeClr val="accent1"/>
                </a:solidFill>
                <a:latin typeface="Helvetica"/>
                <a:ea typeface="ＭＳ Ｐゴシック" charset="0"/>
                <a:cs typeface="Helvetica"/>
              </a:defRPr>
            </a:lvl2pPr>
            <a:lvl3pPr marL="914400" indent="0" algn="l" rtl="0" eaLnBrk="0" fontAlgn="base" hangingPunct="0">
              <a:lnSpc>
                <a:spcPct val="90000"/>
              </a:lnSpc>
              <a:spcBef>
                <a:spcPts val="1200"/>
              </a:spcBef>
              <a:spcAft>
                <a:spcPct val="0"/>
              </a:spcAft>
              <a:buClr>
                <a:srgbClr val="B71234"/>
              </a:buClr>
              <a:buFont typeface="Arial" charset="0"/>
              <a:buNone/>
              <a:defRPr sz="2000" b="1" kern="1200">
                <a:solidFill>
                  <a:schemeClr val="bg2">
                    <a:lumMod val="50000"/>
                  </a:schemeClr>
                </a:solidFill>
                <a:latin typeface="Helvetica"/>
                <a:ea typeface="ＭＳ Ｐゴシック" charset="0"/>
                <a:cs typeface="Helvetica"/>
              </a:defRPr>
            </a:lvl3pPr>
            <a:lvl4pPr marL="16002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800"/>
              </a:spcBef>
              <a:spcAft>
                <a:spcPct val="0"/>
              </a:spcAft>
              <a:buClr>
                <a:srgbClr val="B71234"/>
              </a:buClr>
              <a:buSzTx/>
              <a:buFont typeface="Arial" charset="0"/>
              <a:buNone/>
              <a:tabLst/>
              <a:defRPr/>
            </a:pPr>
            <a:r>
              <a:rPr lang="en-US" sz="2100" dirty="0">
                <a:solidFill>
                  <a:srgbClr val="414143"/>
                </a:solidFill>
              </a:rPr>
              <a:t>Leo Miller</a:t>
            </a:r>
            <a:endParaRPr kumimoji="0" lang="en-US" sz="2100" b="0" i="0" u="none" strike="noStrike" kern="1200" cap="none" spc="0" normalizeH="0" baseline="0" noProof="0" dirty="0">
              <a:ln>
                <a:noFill/>
              </a:ln>
              <a:solidFill>
                <a:srgbClr val="414143"/>
              </a:solidFill>
              <a:effectLst/>
              <a:uLnTx/>
              <a:uFillTx/>
              <a:latin typeface="Helvetica"/>
              <a:ea typeface="ＭＳ Ｐゴシック" charset="0"/>
              <a:cs typeface="Helvetica"/>
            </a:endParaRPr>
          </a:p>
          <a:p>
            <a:pPr>
              <a:defRPr/>
            </a:pPr>
            <a:r>
              <a:rPr lang="en-US" sz="1800" i="1" dirty="0">
                <a:solidFill>
                  <a:srgbClr val="3687B9"/>
                </a:solidFill>
              </a:rPr>
              <a:t>Region 2</a:t>
            </a:r>
            <a:endParaRPr kumimoji="0" lang="en-US" sz="1800" b="0" i="1" u="none" strike="noStrike" kern="1200" cap="none" spc="0" normalizeH="0" baseline="0" noProof="0" dirty="0">
              <a:ln>
                <a:noFill/>
              </a:ln>
              <a:solidFill>
                <a:srgbClr val="3687B9"/>
              </a:solidFill>
              <a:effectLst/>
              <a:uLnTx/>
              <a:uFillTx/>
              <a:latin typeface="Helvetica"/>
              <a:ea typeface="ＭＳ Ｐゴシック" charset="0"/>
              <a:cs typeface="Helvetica"/>
            </a:endParaRPr>
          </a:p>
          <a:p>
            <a:pPr>
              <a:spcBef>
                <a:spcPts val="1200"/>
              </a:spcBef>
              <a:defRPr/>
            </a:pPr>
            <a:r>
              <a:rPr kumimoji="0" lang="en-US" sz="1800" b="1" i="0" u="none" strike="noStrike" kern="1200" cap="none" spc="0" normalizeH="0" baseline="0" noProof="0" dirty="0">
                <a:ln>
                  <a:noFill/>
                </a:ln>
                <a:solidFill>
                  <a:srgbClr val="E7E6E6">
                    <a:lumMod val="50000"/>
                  </a:srgbClr>
                </a:solidFill>
                <a:effectLst/>
                <a:uLnTx/>
                <a:uFillTx/>
                <a:latin typeface="Helvetica"/>
                <a:ea typeface="ＭＳ Ｐゴシック" charset="0"/>
                <a:cs typeface="Helvetica"/>
              </a:rPr>
              <a:t>US</a:t>
            </a:r>
            <a:r>
              <a:rPr kumimoji="0" lang="en-US" sz="1800" b="1" i="0" u="none" strike="noStrike" kern="1200" cap="none" spc="0" normalizeH="0" noProof="0" dirty="0">
                <a:ln>
                  <a:noFill/>
                </a:ln>
                <a:solidFill>
                  <a:srgbClr val="E7E6E6">
                    <a:lumMod val="50000"/>
                  </a:srgbClr>
                </a:solidFill>
                <a:effectLst/>
                <a:uLnTx/>
                <a:uFillTx/>
                <a:latin typeface="Helvetica"/>
                <a:ea typeface="ＭＳ Ｐゴシック" charset="0"/>
                <a:cs typeface="Helvetica"/>
              </a:rPr>
              <a:t> Department of Labor/ETA</a:t>
            </a:r>
            <a:endParaRPr kumimoji="0" lang="en-US" sz="1800" b="1" i="0" u="none" strike="noStrike" kern="1200" cap="none" spc="0" normalizeH="0" baseline="0" noProof="0" dirty="0">
              <a:ln>
                <a:noFill/>
              </a:ln>
              <a:solidFill>
                <a:srgbClr val="E7E6E6">
                  <a:lumMod val="50000"/>
                </a:srgbClr>
              </a:solidFill>
              <a:effectLst/>
              <a:uLnTx/>
              <a:uFillTx/>
              <a:latin typeface="Helvetica"/>
              <a:ea typeface="ＭＳ Ｐゴシック" charset="0"/>
              <a:cs typeface="Helvetica"/>
            </a:endParaRPr>
          </a:p>
        </p:txBody>
      </p:sp>
      <p:sp>
        <p:nvSpPr>
          <p:cNvPr id="17" name="Content Placeholder 1">
            <a:extLst>
              <a:ext uri="{FF2B5EF4-FFF2-40B4-BE49-F238E27FC236}">
                <a16:creationId xmlns:a16="http://schemas.microsoft.com/office/drawing/2014/main" id="{7BE19C23-9200-4725-8A49-53AF8111B654}"/>
              </a:ext>
            </a:extLst>
          </p:cNvPr>
          <p:cNvSpPr txBox="1">
            <a:spLocks/>
          </p:cNvSpPr>
          <p:nvPr/>
        </p:nvSpPr>
        <p:spPr bwMode="auto">
          <a:xfrm>
            <a:off x="2071142" y="1981200"/>
            <a:ext cx="3048000" cy="21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800"/>
              </a:spcBef>
              <a:spcAft>
                <a:spcPct val="0"/>
              </a:spcAft>
              <a:buClr>
                <a:srgbClr val="B71234"/>
              </a:buClr>
              <a:buFont typeface="Arial" charset="0"/>
              <a:buNone/>
              <a:defRPr sz="2800" kern="1200" baseline="0">
                <a:solidFill>
                  <a:schemeClr val="tx1"/>
                </a:solidFill>
                <a:latin typeface="Helvetica"/>
                <a:ea typeface="ＭＳ Ｐゴシック" charset="0"/>
                <a:cs typeface="Helvetica"/>
              </a:defRPr>
            </a:lvl1pPr>
            <a:lvl2pPr marL="914400" indent="0" algn="l" rtl="0" eaLnBrk="0" fontAlgn="base" hangingPunct="0">
              <a:lnSpc>
                <a:spcPct val="90000"/>
              </a:lnSpc>
              <a:spcBef>
                <a:spcPts val="3000"/>
              </a:spcBef>
              <a:spcAft>
                <a:spcPct val="0"/>
              </a:spcAft>
              <a:buClr>
                <a:srgbClr val="B71234"/>
              </a:buClr>
              <a:buFont typeface="Arial" charset="0"/>
              <a:buNone/>
              <a:defRPr sz="2000" i="1" kern="1200" baseline="0">
                <a:solidFill>
                  <a:schemeClr val="accent1"/>
                </a:solidFill>
                <a:latin typeface="Helvetica"/>
                <a:ea typeface="ＭＳ Ｐゴシック" charset="0"/>
                <a:cs typeface="Helvetica"/>
              </a:defRPr>
            </a:lvl2pPr>
            <a:lvl3pPr marL="914400" indent="0" algn="l" rtl="0" eaLnBrk="0" fontAlgn="base" hangingPunct="0">
              <a:lnSpc>
                <a:spcPct val="90000"/>
              </a:lnSpc>
              <a:spcBef>
                <a:spcPts val="1200"/>
              </a:spcBef>
              <a:spcAft>
                <a:spcPct val="0"/>
              </a:spcAft>
              <a:buClr>
                <a:srgbClr val="B71234"/>
              </a:buClr>
              <a:buFont typeface="Arial" charset="0"/>
              <a:buNone/>
              <a:defRPr sz="2000" b="1" kern="1200">
                <a:solidFill>
                  <a:schemeClr val="bg2">
                    <a:lumMod val="50000"/>
                  </a:schemeClr>
                </a:solidFill>
                <a:latin typeface="Helvetica"/>
                <a:ea typeface="ＭＳ Ｐゴシック" charset="0"/>
                <a:cs typeface="Helvetica"/>
              </a:defRPr>
            </a:lvl3pPr>
            <a:lvl4pPr marL="16002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800"/>
              </a:spcBef>
              <a:spcAft>
                <a:spcPct val="0"/>
              </a:spcAft>
              <a:buClr>
                <a:srgbClr val="B71234"/>
              </a:buClr>
              <a:buSzTx/>
              <a:buFont typeface="Arial" charset="0"/>
              <a:buNone/>
              <a:tabLst/>
              <a:defRPr/>
            </a:pPr>
            <a:r>
              <a:rPr lang="en-US" sz="2100">
                <a:solidFill>
                  <a:srgbClr val="414143"/>
                </a:solidFill>
              </a:rPr>
              <a:t>Tim Martin</a:t>
            </a:r>
            <a:endParaRPr kumimoji="0" lang="en-US" sz="2100" b="0" i="0" u="none" strike="noStrike" kern="1200" cap="none" spc="0" normalizeH="0" baseline="0" noProof="0">
              <a:ln>
                <a:noFill/>
              </a:ln>
              <a:solidFill>
                <a:srgbClr val="414143"/>
              </a:solidFill>
              <a:effectLst/>
              <a:uLnTx/>
              <a:uFillTx/>
              <a:latin typeface="Helvetica"/>
              <a:ea typeface="ＭＳ Ｐゴシック" charset="0"/>
              <a:cs typeface="Helvetica"/>
            </a:endParaRPr>
          </a:p>
          <a:p>
            <a:pPr>
              <a:defRPr/>
            </a:pPr>
            <a:r>
              <a:rPr lang="en-US" sz="1800" i="1">
                <a:solidFill>
                  <a:srgbClr val="3687B9"/>
                </a:solidFill>
              </a:rPr>
              <a:t>Region 1 </a:t>
            </a:r>
          </a:p>
          <a:p>
            <a:pPr>
              <a:defRPr/>
            </a:pPr>
            <a:r>
              <a:rPr lang="en-US" sz="1800" b="1">
                <a:solidFill>
                  <a:srgbClr val="E7E6E6">
                    <a:lumMod val="50000"/>
                  </a:srgbClr>
                </a:solidFill>
              </a:rPr>
              <a:t>US Department of Labor/ETA</a:t>
            </a:r>
          </a:p>
        </p:txBody>
      </p:sp>
      <p:sp>
        <p:nvSpPr>
          <p:cNvPr id="18" name="Content Placeholder 1">
            <a:extLst>
              <a:ext uri="{FF2B5EF4-FFF2-40B4-BE49-F238E27FC236}">
                <a16:creationId xmlns:a16="http://schemas.microsoft.com/office/drawing/2014/main" id="{70BA4ACD-3C69-4710-B115-9365E9C0463E}"/>
              </a:ext>
            </a:extLst>
          </p:cNvPr>
          <p:cNvSpPr txBox="1">
            <a:spLocks/>
          </p:cNvSpPr>
          <p:nvPr/>
        </p:nvSpPr>
        <p:spPr bwMode="auto">
          <a:xfrm>
            <a:off x="2136880" y="4572000"/>
            <a:ext cx="2525062" cy="17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800"/>
              </a:spcBef>
              <a:spcAft>
                <a:spcPct val="0"/>
              </a:spcAft>
              <a:buClr>
                <a:srgbClr val="B71234"/>
              </a:buClr>
              <a:buFont typeface="Arial" charset="0"/>
              <a:buNone/>
              <a:defRPr sz="2800" kern="1200" baseline="0">
                <a:solidFill>
                  <a:schemeClr val="tx1"/>
                </a:solidFill>
                <a:latin typeface="Helvetica"/>
                <a:ea typeface="ＭＳ Ｐゴシック" charset="0"/>
                <a:cs typeface="Helvetica"/>
              </a:defRPr>
            </a:lvl1pPr>
            <a:lvl2pPr marL="914400" indent="0" algn="l" rtl="0" eaLnBrk="0" fontAlgn="base" hangingPunct="0">
              <a:lnSpc>
                <a:spcPct val="90000"/>
              </a:lnSpc>
              <a:spcBef>
                <a:spcPts val="3000"/>
              </a:spcBef>
              <a:spcAft>
                <a:spcPct val="0"/>
              </a:spcAft>
              <a:buClr>
                <a:srgbClr val="B71234"/>
              </a:buClr>
              <a:buFont typeface="Arial" charset="0"/>
              <a:buNone/>
              <a:defRPr sz="2000" i="1" kern="1200" baseline="0">
                <a:solidFill>
                  <a:schemeClr val="accent1"/>
                </a:solidFill>
                <a:latin typeface="Helvetica"/>
                <a:ea typeface="ＭＳ Ｐゴシック" charset="0"/>
                <a:cs typeface="Helvetica"/>
              </a:defRPr>
            </a:lvl2pPr>
            <a:lvl3pPr marL="914400" indent="0" algn="l" rtl="0" eaLnBrk="0" fontAlgn="base" hangingPunct="0">
              <a:lnSpc>
                <a:spcPct val="90000"/>
              </a:lnSpc>
              <a:spcBef>
                <a:spcPts val="1200"/>
              </a:spcBef>
              <a:spcAft>
                <a:spcPct val="0"/>
              </a:spcAft>
              <a:buClr>
                <a:srgbClr val="B71234"/>
              </a:buClr>
              <a:buFont typeface="Arial" charset="0"/>
              <a:buNone/>
              <a:defRPr sz="2000" b="1" kern="1200">
                <a:solidFill>
                  <a:schemeClr val="bg2">
                    <a:lumMod val="50000"/>
                  </a:schemeClr>
                </a:solidFill>
                <a:latin typeface="Helvetica"/>
                <a:ea typeface="ＭＳ Ｐゴシック" charset="0"/>
                <a:cs typeface="Helvetica"/>
              </a:defRPr>
            </a:lvl3pPr>
            <a:lvl4pPr marL="16002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800"/>
              </a:spcBef>
              <a:spcAft>
                <a:spcPct val="0"/>
              </a:spcAft>
              <a:buClr>
                <a:srgbClr val="B71234"/>
              </a:buClr>
              <a:buSzTx/>
              <a:buFont typeface="Arial" charset="0"/>
              <a:buNone/>
              <a:tabLst/>
              <a:defRPr/>
            </a:pPr>
            <a:r>
              <a:rPr lang="en-US" sz="2100">
                <a:solidFill>
                  <a:srgbClr val="414143"/>
                </a:solidFill>
              </a:rPr>
              <a:t>Charlotte Harris</a:t>
            </a:r>
            <a:endParaRPr kumimoji="0" lang="en-US" sz="2100" b="0" i="0" u="none" strike="noStrike" kern="1200" cap="none" spc="0" normalizeH="0" baseline="0" noProof="0">
              <a:ln>
                <a:noFill/>
              </a:ln>
              <a:solidFill>
                <a:srgbClr val="414143"/>
              </a:solidFill>
              <a:effectLst/>
              <a:uLnTx/>
              <a:uFillTx/>
              <a:latin typeface="Helvetica"/>
              <a:ea typeface="ＭＳ Ｐゴシック" charset="0"/>
              <a:cs typeface="Helvetica"/>
            </a:endParaRPr>
          </a:p>
          <a:p>
            <a:pPr>
              <a:defRPr/>
            </a:pPr>
            <a:r>
              <a:rPr kumimoji="0" lang="en-US" sz="1800" b="0" i="1" u="none" strike="noStrike" kern="1200" cap="none" spc="0" normalizeH="0" baseline="0" noProof="0">
                <a:ln>
                  <a:noFill/>
                </a:ln>
                <a:solidFill>
                  <a:srgbClr val="3687B9"/>
                </a:solidFill>
                <a:effectLst/>
                <a:uLnTx/>
                <a:uFillTx/>
                <a:latin typeface="Helvetica"/>
                <a:ea typeface="ＭＳ Ｐゴシック" charset="0"/>
                <a:cs typeface="Helvetica"/>
              </a:rPr>
              <a:t>National Office</a:t>
            </a:r>
          </a:p>
          <a:p>
            <a:pPr>
              <a:spcBef>
                <a:spcPts val="1200"/>
              </a:spcBef>
              <a:defRPr/>
            </a:pPr>
            <a:r>
              <a:rPr kumimoji="0" lang="en-US" sz="1800" b="1" i="0" u="none" strike="noStrike" kern="1200" cap="none" spc="0" normalizeH="0" baseline="0" noProof="0">
                <a:ln>
                  <a:noFill/>
                </a:ln>
                <a:solidFill>
                  <a:srgbClr val="E7E6E6">
                    <a:lumMod val="50000"/>
                  </a:srgbClr>
                </a:solidFill>
                <a:effectLst/>
                <a:uLnTx/>
                <a:uFillTx/>
                <a:latin typeface="Helvetica"/>
                <a:ea typeface="ＭＳ Ｐゴシック" charset="0"/>
                <a:cs typeface="Helvetica"/>
              </a:rPr>
              <a:t>US Department of Labor/ETA</a:t>
            </a:r>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88" y="4549371"/>
            <a:ext cx="1764792" cy="176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Martin_100x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88" y="1727239"/>
            <a:ext cx="1577615" cy="19734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B13C277-3473-4FAC-A9E8-198156C8A85B}"/>
              </a:ext>
            </a:extLst>
          </p:cNvPr>
          <p:cNvGrpSpPr/>
          <p:nvPr/>
        </p:nvGrpSpPr>
        <p:grpSpPr>
          <a:xfrm>
            <a:off x="6629400" y="5059316"/>
            <a:ext cx="2514600" cy="1755140"/>
            <a:chOff x="0" y="0"/>
            <a:chExt cx="3269752" cy="2212340"/>
          </a:xfrm>
        </p:grpSpPr>
        <p:pic>
          <p:nvPicPr>
            <p:cNvPr id="10" name="Picture 9">
              <a:extLst>
                <a:ext uri="{FF2B5EF4-FFF2-40B4-BE49-F238E27FC236}">
                  <a16:creationId xmlns:a16="http://schemas.microsoft.com/office/drawing/2014/main" id="{1026CA4E-0800-4243-8807-BD8AB42E1BE7}"/>
                </a:ext>
              </a:extLst>
            </p:cNvPr>
            <p:cNvPicPr>
              <a:picLocks noChangeAspect="1"/>
            </p:cNvPicPr>
            <p:nvPr/>
          </p:nvPicPr>
          <p:blipFill>
            <a:blip r:embed="rId5"/>
            <a:stretch>
              <a:fillRect/>
            </a:stretch>
          </p:blipFill>
          <p:spPr>
            <a:xfrm>
              <a:off x="0" y="0"/>
              <a:ext cx="3269752" cy="2212340"/>
            </a:xfrm>
            <a:prstGeom prst="rect">
              <a:avLst/>
            </a:prstGeom>
          </p:spPr>
        </p:pic>
        <p:sp>
          <p:nvSpPr>
            <p:cNvPr id="11" name="Rectangle: Rounded Corners 18">
              <a:extLst>
                <a:ext uri="{FF2B5EF4-FFF2-40B4-BE49-F238E27FC236}">
                  <a16:creationId xmlns:a16="http://schemas.microsoft.com/office/drawing/2014/main" id="{EE05F687-A538-4B15-B2D7-6541F9B6AB5D}"/>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9790709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862138" y="1583822"/>
            <a:ext cx="3674563" cy="1348101"/>
          </a:xfrm>
        </p:spPr>
        <p:txBody>
          <a:bodyPr>
            <a:normAutofit/>
          </a:bodyPr>
          <a:lstStyle/>
          <a:p>
            <a:r>
              <a:rPr lang="en-US" dirty="0"/>
              <a:t>Christy Montgomery</a:t>
            </a:r>
          </a:p>
          <a:p>
            <a:pPr lvl="1">
              <a:spcBef>
                <a:spcPts val="1200"/>
              </a:spcBef>
            </a:pPr>
            <a:r>
              <a:rPr lang="en-US" sz="1800" dirty="0"/>
              <a:t>Senior Analyst</a:t>
            </a:r>
          </a:p>
          <a:p>
            <a:pPr lvl="2"/>
            <a:r>
              <a:rPr lang="en-US" sz="1800" dirty="0"/>
              <a:t>Maher &amp; Maher</a:t>
            </a:r>
          </a:p>
        </p:txBody>
      </p:sp>
      <p:sp>
        <p:nvSpPr>
          <p:cNvPr id="10" name="Content Placeholder 9"/>
          <p:cNvSpPr>
            <a:spLocks noGrp="1"/>
          </p:cNvSpPr>
          <p:nvPr>
            <p:ph idx="11"/>
          </p:nvPr>
        </p:nvSpPr>
        <p:spPr>
          <a:xfrm>
            <a:off x="2075627" y="3331018"/>
            <a:ext cx="3834051" cy="1132127"/>
          </a:xfrm>
        </p:spPr>
        <p:txBody>
          <a:bodyPr>
            <a:normAutofit fontScale="92500" lnSpcReduction="10000"/>
          </a:bodyPr>
          <a:lstStyle/>
          <a:p>
            <a:r>
              <a:rPr lang="en-US" dirty="0"/>
              <a:t>Matt Musante</a:t>
            </a:r>
          </a:p>
          <a:p>
            <a:pPr lvl="1">
              <a:spcBef>
                <a:spcPts val="1200"/>
              </a:spcBef>
            </a:pPr>
            <a:r>
              <a:rPr lang="en-US" sz="1800" dirty="0"/>
              <a:t>Analyst</a:t>
            </a:r>
          </a:p>
          <a:p>
            <a:pPr lvl="2"/>
            <a:r>
              <a:rPr lang="en-US" sz="1800" dirty="0"/>
              <a:t>Maher &amp; Maher</a:t>
            </a:r>
          </a:p>
          <a:p>
            <a:endParaRPr lang="en-US" dirty="0"/>
          </a:p>
        </p:txBody>
      </p:sp>
      <p:pic>
        <p:nvPicPr>
          <p:cNvPr id="2" name="Picture 2" descr="A person posing for the camera&#10;&#10;Description generated with very high confidence">
            <a:extLst>
              <a:ext uri="{FF2B5EF4-FFF2-40B4-BE49-F238E27FC236}">
                <a16:creationId xmlns:a16="http://schemas.microsoft.com/office/drawing/2014/main" id="{950E16F5-C21D-49BA-95E4-5A88CBA87897}"/>
              </a:ext>
            </a:extLst>
          </p:cNvPr>
          <p:cNvPicPr>
            <a:picLocks noGrp="1" noChangeAspect="1"/>
          </p:cNvPicPr>
          <p:nvPr>
            <p:ph type="pic" sz="quarter" idx="12"/>
          </p:nvPr>
        </p:nvPicPr>
        <p:blipFill rotWithShape="1">
          <a:blip r:embed="rId3"/>
          <a:srcRect l="2397" r="2397"/>
          <a:stretch/>
        </p:blipFill>
        <p:spPr>
          <a:xfrm>
            <a:off x="427467" y="3341909"/>
            <a:ext cx="1068853" cy="1283254"/>
          </a:xfrm>
          <a:prstGeom prst="rect">
            <a:avLst/>
          </a:prstGeom>
        </p:spPr>
      </p:pic>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0331" r="10331"/>
          <a:stretch>
            <a:fillRect/>
          </a:stretch>
        </p:blipFill>
        <p:spPr>
          <a:xfrm>
            <a:off x="427467" y="1583822"/>
            <a:ext cx="1068853" cy="1347684"/>
          </a:xfrm>
        </p:spPr>
      </p:pic>
      <p:pic>
        <p:nvPicPr>
          <p:cNvPr id="6" name="Picture Placeholder 1"/>
          <p:cNvPicPr>
            <a:picLocks noChangeAspect="1"/>
          </p:cNvPicPr>
          <p:nvPr/>
        </p:nvPicPr>
        <p:blipFill>
          <a:blip r:embed="rId5" cstate="print">
            <a:grayscl/>
            <a:extLst>
              <a:ext uri="{28A0092B-C50C-407E-A947-70E740481C1C}">
                <a14:useLocalDpi xmlns:a14="http://schemas.microsoft.com/office/drawing/2010/main" val="0"/>
              </a:ext>
            </a:extLst>
          </a:blip>
          <a:srcRect l="10331" r="10331"/>
          <a:stretch>
            <a:fillRect/>
          </a:stretch>
        </p:blipFill>
        <p:spPr bwMode="auto">
          <a:xfrm>
            <a:off x="427467" y="5093155"/>
            <a:ext cx="1079262" cy="1360808"/>
          </a:xfrm>
          <a:prstGeom prst="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a:extLst>
            <a:ext uri="{FAA26D3D-D897-4be2-8F04-BA451C77F1D7}">
              <ma14:placeholderFlag xmlns:ma14="http://schemas.microsoft.com/office/mac/drawingml/2011/main" xmlns="" val="1"/>
            </a:ext>
          </a:extLst>
        </p:spPr>
      </p:pic>
      <p:sp>
        <p:nvSpPr>
          <p:cNvPr id="7" name="Content Placeholder 7"/>
          <p:cNvSpPr txBox="1">
            <a:spLocks/>
          </p:cNvSpPr>
          <p:nvPr/>
        </p:nvSpPr>
        <p:spPr bwMode="auto">
          <a:xfrm>
            <a:off x="2162711" y="5244264"/>
            <a:ext cx="3196097" cy="12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62500" lnSpcReduction="20000"/>
          </a:bodyPr>
          <a:lstStyle>
            <a:lvl1pPr marL="0" indent="0" algn="l" rtl="0" eaLnBrk="0" fontAlgn="base" hangingPunct="0">
              <a:lnSpc>
                <a:spcPct val="90000"/>
              </a:lnSpc>
              <a:spcBef>
                <a:spcPts val="1800"/>
              </a:spcBef>
              <a:spcAft>
                <a:spcPct val="0"/>
              </a:spcAft>
              <a:buClr>
                <a:srgbClr val="B71234"/>
              </a:buClr>
              <a:buFont typeface="Arial" charset="0"/>
              <a:buNone/>
              <a:defRPr sz="2800" kern="1200" baseline="0">
                <a:solidFill>
                  <a:schemeClr val="tx1"/>
                </a:solidFill>
                <a:latin typeface="Helvetica"/>
                <a:ea typeface="ＭＳ Ｐゴシック" charset="0"/>
                <a:cs typeface="Helvetica"/>
              </a:defRPr>
            </a:lvl1pPr>
            <a:lvl2pPr marL="914400" indent="0" algn="l" rtl="0" eaLnBrk="0" fontAlgn="base" hangingPunct="0">
              <a:lnSpc>
                <a:spcPct val="90000"/>
              </a:lnSpc>
              <a:spcBef>
                <a:spcPts val="3000"/>
              </a:spcBef>
              <a:spcAft>
                <a:spcPct val="0"/>
              </a:spcAft>
              <a:buClr>
                <a:srgbClr val="B71234"/>
              </a:buClr>
              <a:buFont typeface="Arial" charset="0"/>
              <a:buNone/>
              <a:defRPr sz="2000" i="1" kern="1200" baseline="0">
                <a:solidFill>
                  <a:schemeClr val="accent1"/>
                </a:solidFill>
                <a:latin typeface="Helvetica"/>
                <a:ea typeface="ＭＳ Ｐゴシック" charset="0"/>
                <a:cs typeface="Helvetica"/>
              </a:defRPr>
            </a:lvl2pPr>
            <a:lvl3pPr marL="914400" indent="0" algn="l" rtl="0" eaLnBrk="0" fontAlgn="base" hangingPunct="0">
              <a:lnSpc>
                <a:spcPct val="90000"/>
              </a:lnSpc>
              <a:spcBef>
                <a:spcPts val="1200"/>
              </a:spcBef>
              <a:spcAft>
                <a:spcPct val="0"/>
              </a:spcAft>
              <a:buClr>
                <a:srgbClr val="B71234"/>
              </a:buClr>
              <a:buFont typeface="Arial" charset="0"/>
              <a:buNone/>
              <a:defRPr sz="2000" b="1" kern="1200">
                <a:solidFill>
                  <a:schemeClr val="bg2">
                    <a:lumMod val="50000"/>
                  </a:schemeClr>
                </a:solidFill>
                <a:latin typeface="Helvetica"/>
                <a:ea typeface="ＭＳ Ｐゴシック" charset="0"/>
                <a:cs typeface="Helvetica"/>
              </a:defRPr>
            </a:lvl3pPr>
            <a:lvl4pPr marL="16002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0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Geoff King</a:t>
            </a:r>
          </a:p>
          <a:p>
            <a:pPr lvl="1">
              <a:spcBef>
                <a:spcPts val="1200"/>
              </a:spcBef>
            </a:pPr>
            <a:r>
              <a:rPr lang="en-US" sz="2700" dirty="0"/>
              <a:t>Senior Policy Analyst</a:t>
            </a:r>
          </a:p>
          <a:p>
            <a:pPr lvl="2"/>
            <a:r>
              <a:rPr lang="en-US" sz="2700" dirty="0"/>
              <a:t>National Governor’s Association</a:t>
            </a:r>
          </a:p>
        </p:txBody>
      </p:sp>
      <p:grpSp>
        <p:nvGrpSpPr>
          <p:cNvPr id="9" name="Group 8">
            <a:extLst>
              <a:ext uri="{FF2B5EF4-FFF2-40B4-BE49-F238E27FC236}">
                <a16:creationId xmlns:a16="http://schemas.microsoft.com/office/drawing/2014/main" id="{A53A96F6-C645-403E-8973-B096C30F615A}"/>
              </a:ext>
            </a:extLst>
          </p:cNvPr>
          <p:cNvGrpSpPr/>
          <p:nvPr/>
        </p:nvGrpSpPr>
        <p:grpSpPr>
          <a:xfrm>
            <a:off x="6629400" y="5059316"/>
            <a:ext cx="2514600" cy="1755140"/>
            <a:chOff x="0" y="0"/>
            <a:chExt cx="3269752" cy="2212340"/>
          </a:xfrm>
        </p:grpSpPr>
        <p:pic>
          <p:nvPicPr>
            <p:cNvPr id="11" name="Picture 10">
              <a:extLst>
                <a:ext uri="{FF2B5EF4-FFF2-40B4-BE49-F238E27FC236}">
                  <a16:creationId xmlns:a16="http://schemas.microsoft.com/office/drawing/2014/main" id="{71439764-E2B8-42C2-9507-B9BBE8AD8C2F}"/>
                </a:ext>
              </a:extLst>
            </p:cNvPr>
            <p:cNvPicPr>
              <a:picLocks noChangeAspect="1"/>
            </p:cNvPicPr>
            <p:nvPr/>
          </p:nvPicPr>
          <p:blipFill>
            <a:blip r:embed="rId6"/>
            <a:stretch>
              <a:fillRect/>
            </a:stretch>
          </p:blipFill>
          <p:spPr>
            <a:xfrm>
              <a:off x="0" y="0"/>
              <a:ext cx="3269752" cy="2212340"/>
            </a:xfrm>
            <a:prstGeom prst="rect">
              <a:avLst/>
            </a:prstGeom>
          </p:spPr>
        </p:pic>
        <p:sp>
          <p:nvSpPr>
            <p:cNvPr id="12" name="Rectangle: Rounded Corners 18">
              <a:extLst>
                <a:ext uri="{FF2B5EF4-FFF2-40B4-BE49-F238E27FC236}">
                  <a16:creationId xmlns:a16="http://schemas.microsoft.com/office/drawing/2014/main" id="{0D0480E4-746A-421F-8E3B-174B00A3072F}"/>
                </a:ext>
              </a:extLst>
            </p:cNvPr>
            <p:cNvSpPr/>
            <p:nvPr/>
          </p:nvSpPr>
          <p:spPr>
            <a:xfrm>
              <a:off x="167647" y="1666872"/>
              <a:ext cx="2903756" cy="354754"/>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eaLnBrk="0" fontAlgn="base" hangingPunct="0">
                <a:lnSpc>
                  <a:spcPct val="75000"/>
                </a:lnSpc>
                <a:spcBef>
                  <a:spcPts val="0"/>
                </a:spcBef>
                <a:spcAft>
                  <a:spcPts val="0"/>
                </a:spcAft>
              </a:pPr>
              <a:r>
                <a:rPr lang="en-US" sz="1400" kern="1200" spc="40">
                  <a:solidFill>
                    <a:srgbClr val="FFFFFF"/>
                  </a:solidFill>
                  <a:effectLst/>
                  <a:latin typeface="Segoe UI Semilight" panose="020B0402040204020203" pitchFamily="34" charset="0"/>
                  <a:ea typeface="Segoe UI Historic" panose="020B0502040204020203" pitchFamily="34" charset="0"/>
                  <a:cs typeface="Times New Roman" panose="02020603050405020304" pitchFamily="18" charset="0"/>
                </a:rPr>
                <a:t>Future of AJC’s</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3683423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uture of AJCs Cohort Getting Inspired - The Future of Work &amp;quot;&quot;/&gt;&lt;property id=&quot;20307&quot; value=&quot;461&quot;/&gt;&lt;/object&gt;&lt;object type=&quot;3&quot; unique_id=&quot;10004&quot;&gt;&lt;property id=&quot;20148&quot; value=&quot;5&quot;/&gt;&lt;property id=&quot;20300&quot; value=&quot;Slide 2 - &amp;quot;Welcome!&amp;quot;&quot;/&gt;&lt;property id=&quot;20307&quot; value=&quot;497&quot;/&gt;&lt;/object&gt;&lt;object type=&quot;3&quot; unique_id=&quot;10005&quot;&gt;&lt;property id=&quot;20148&quot; value=&quot;5&quot;/&gt;&lt;property id=&quot;20300&quot; value=&quot;Slide 3 - &amp;quot;Let us know you are here in the chat window to your left...&amp;quot;&quot;/&gt;&lt;property id=&quot;20307&quot; value=&quot;480&quot;/&gt;&lt;/object&gt;&lt;object type=&quot;3&quot; unique_id=&quot;10006&quot;&gt;&lt;property id=&quot;20148&quot; value=&quot;5&quot;/&gt;&lt;property id=&quot;20300&quot; value=&quot;Slide 4 - &amp;quot;Today’s Agenda&amp;quot;&quot;/&gt;&lt;property id=&quot;20307&quot; value=&quot;484&quot;/&gt;&lt;/object&gt;&lt;object type=&quot;3&quot; unique_id=&quot;10007&quot;&gt;&lt;property id=&quot;20148&quot; value=&quot;5&quot;/&gt;&lt;property id=&quot;20300&quot; value=&quot;Slide 5 - &amp;quot;Meet Your Cohort Team&amp;quot;&quot;/&gt;&lt;property id=&quot;20307&quot; value=&quot;462&quot;/&gt;&lt;/object&gt;&lt;object type=&quot;3&quot; unique_id=&quot;10008&quot;&gt;&lt;property id=&quot;20148&quot; value=&quot;5&quot;/&gt;&lt;property id=&quot;20300&quot; value=&quot;Slide 6 - &amp;quot;Cohort TA: This is Different! &amp;quot;&quot;/&gt;&lt;property id=&quot;20307&quot; value=&quot;482&quot;/&gt;&lt;/object&gt;&lt;object type=&quot;3&quot; unique_id=&quot;10009&quot;&gt;&lt;property id=&quot;20148&quot; value=&quot;5&quot;/&gt;&lt;property id=&quot;20300&quot; value=&quot;Slide 7 - &amp;quot;What were the Objectives &amp;amp; Expectations of this cohort? &amp;quot;&quot;/&gt;&lt;property id=&quot;20307&quot; value=&quot;498&quot;/&gt;&lt;/object&gt;&lt;object type=&quot;3&quot; unique_id=&quot;10010&quot;&gt;&lt;property id=&quot;20148&quot; value=&quot;5&quot;/&gt;&lt;property id=&quot;20300&quot; value=&quot;Slide 8 - &amp;quot;ETA Sponsors&amp;quot;&quot;/&gt;&lt;property id=&quot;20307&quot; value=&quot;485&quot;/&gt;&lt;/object&gt;&lt;object type=&quot;3&quot; unique_id=&quot;10011&quot;&gt;&lt;property id=&quot;20148&quot; value=&quot;5&quot;/&gt;&lt;property id=&quot;20300&quot; value=&quot;Slide 9&quot;/&gt;&lt;property id=&quot;20307&quot; value=&quot;500&quot;/&gt;&lt;/object&gt;&lt;object type=&quot;3&quot; unique_id=&quot;10012&quot;&gt;&lt;property id=&quot;20148&quot; value=&quot;5&quot;/&gt;&lt;property id=&quot;20300&quot; value=&quot;Slide 10 - &amp;quot;Looking Into the Future&amp;quot;&quot;/&gt;&lt;property id=&quot;20307&quot; value=&quot;513&quot;/&gt;&lt;/object&gt;&lt;object type=&quot;3&quot; unique_id=&quot;10013&quot;&gt;&lt;property id=&quot;20148&quot; value=&quot;5&quot;/&gt;&lt;property id=&quot;20300&quot; value=&quot;Slide 11 - &amp;quot;There are 53 million freelancers in America today. By 2020, 50% of the U.S. workforce will be freelancers.&amp;quot;&quot;/&gt;&lt;property id=&quot;20307&quot; value=&quot;514&quot;/&gt;&lt;/object&gt;&lt;object type=&quot;3&quot; unique_id=&quot;10014&quot;&gt;&lt;property id=&quot;20148&quot; value=&quot;5&quot;/&gt;&lt;property id=&quot;20300&quot; value=&quot;Slide 12 - &amp;quot;This on-demand work, instant gig economy is moving more and more into independent professionals that are using mob&quot;/&gt;&lt;property id=&quot;20307&quot; value=&quot;515&quot;/&gt;&lt;/object&gt;&lt;object type=&quot;3&quot; unique_id=&quot;10015&quot;&gt;&lt;property id=&quot;20148&quot; value=&quot;5&quot;/&gt;&lt;property id=&quot;20300&quot; value=&quot;Slide 13 - &amp;quot;In a Freelancer Dominated Economy:&amp;quot;&quot;/&gt;&lt;property id=&quot;20307&quot; value=&quot;516&quot;/&gt;&lt;/object&gt;&lt;object type=&quot;3&quot; unique_id=&quot;10016&quot;&gt;&lt;property id=&quot;20148&quot; value=&quot;5&quot;/&gt;&lt;property id=&quot;20300&quot; value=&quot;Slide 14 - &amp;quot;Rohit Talwar, Futurist Economist Focuses on Humans and Technology in Collaboration  &amp;quot;&quot;/&gt;&lt;property id=&quot;20307&quot; value=&quot;517&quot;/&gt;&lt;/object&gt;&lt;object type=&quot;3&quot; unique_id=&quot;10017&quot;&gt;&lt;property id=&quot;20148&quot; value=&quot;5&quot;/&gt;&lt;property id=&quot;20300&quot; value=&quot;Slide 15 - &amp;quot;Exponential Science &amp;amp;  Technology Developments&amp;quot;&quot;/&gt;&lt;property id=&quot;20307&quot; value=&quot;518&quot;/&gt;&lt;/object&gt;&lt;object type=&quot;3&quot; unique_id=&quot;10018&quot;&gt;&lt;property id=&quot;20148&quot; value=&quot;5&quot;/&gt;&lt;property id=&quot;20300&quot; value=&quot;Slide 16 - &amp;quot;Hyperloop&amp;quot;&quot;/&gt;&lt;property id=&quot;20307&quot; value=&quot;519&quot;/&gt;&lt;/object&gt;&lt;object type=&quot;3&quot; unique_id=&quot;10019&quot;&gt;&lt;property id=&quot;20148&quot; value=&quot;5&quot;/&gt;&lt;property id=&quot;20300&quot; value=&quot;Slide 17 - &amp;quot;Driverless Cars&amp;quot;&quot;/&gt;&lt;property id=&quot;20307&quot; value=&quot;520&quot;/&gt;&lt;/object&gt;&lt;object type=&quot;3&quot; unique_id=&quot;10020&quot;&gt;&lt;property id=&quot;20148&quot; value=&quot;5&quot;/&gt;&lt;property id=&quot;20300&quot; value=&quot;Slide 18 - &amp;quot;Rapid Execution of Construction&amp;quot;&quot;/&gt;&lt;property id=&quot;20307&quot; value=&quot;521&quot;/&gt;&lt;/object&gt;&lt;object type=&quot;3&quot; unique_id=&quot;10021&quot;&gt;&lt;property id=&quot;20148&quot; value=&quot;5&quot;/&gt;&lt;property id=&quot;20300&quot; value=&quot;Slide 19 - &amp;quot;Future of Aging&amp;quot;&quot;/&gt;&lt;property id=&quot;20307&quot; value=&quot;523&quot;/&gt;&lt;/object&gt;&lt;object type=&quot;3&quot; unique_id=&quot;10022&quot;&gt;&lt;property id=&quot;20148&quot; value=&quot;5&quot;/&gt;&lt;property id=&quot;20300&quot; value=&quot;Slide 20 - &amp;quot;Questions We Need to Ask Ourselves&amp;quot;&quot;/&gt;&lt;property id=&quot;20307&quot; value=&quot;524&quot;/&gt;&lt;/object&gt;&lt;object type=&quot;3&quot; unique_id=&quot;10023&quot;&gt;&lt;property id=&quot;20148&quot; value=&quot;5&quot;/&gt;&lt;property id=&quot;20300&quot; value=&quot;Slide 21 - &amp;quot;Let’s Look at the Uber’s of the World&amp;quot;&quot;/&gt;&lt;property id=&quot;20307&quot; value=&quot;525&quot;/&gt;&lt;/object&gt;&lt;object type=&quot;3&quot; unique_id=&quot;10024&quot;&gt;&lt;property id=&quot;20148&quot; value=&quot;5&quot;/&gt;&lt;property id=&quot;20300&quot; value=&quot;Slide 22 - &amp;quot;How Do We Drive Passion?&amp;quot;&quot;/&gt;&lt;property id=&quot;20307&quot; value=&quot;526&quot;/&gt;&lt;/object&gt;&lt;object type=&quot;3&quot; unique_id=&quot;10025&quot;&gt;&lt;property id=&quot;20148&quot; value=&quot;5&quot;/&gt;&lt;property id=&quot;20300&quot; value=&quot;Slide 23 - &amp;quot;Elements of the Cohort Process&amp;quot;&quot;/&gt;&lt;property id=&quot;20307&quot; value=&quot;486&quot;/&gt;&lt;/object&gt;&lt;object type=&quot;3&quot; unique_id=&quot;10026&quot;&gt;&lt;property id=&quot;20148&quot; value=&quot;5&quot;/&gt;&lt;property id=&quot;20300&quot; value=&quot;Slide 24 - &amp;quot;Themes and Patterns&amp;quot;&quot;/&gt;&lt;property id=&quot;20307&quot; value=&quot;528&quot;/&gt;&lt;/object&gt;&lt;object type=&quot;3&quot; unique_id=&quot;10027&quot;&gt;&lt;property id=&quot;20148&quot; value=&quot;5&quot;/&gt;&lt;property id=&quot;20300&quot; value=&quot;Slide 25 - &amp;quot; Challenges Identified&amp;quot;&quot;/&gt;&lt;property id=&quot;20307&quot; value=&quot;529&quot;/&gt;&lt;/object&gt;&lt;object type=&quot;3&quot; unique_id=&quot;10028&quot;&gt;&lt;property id=&quot;20148&quot; value=&quot;5&quot;/&gt;&lt;property id=&quot;20300&quot; value=&quot;Slide 26 - &amp;quot; Current Strategies and Innovations Shared &amp;quot;&quot;/&gt;&lt;property id=&quot;20307&quot; value=&quot;530&quot;/&gt;&lt;/object&gt;&lt;object type=&quot;3&quot; unique_id=&quot;10029&quot;&gt;&lt;property id=&quot;20148&quot; value=&quot;5&quot;/&gt;&lt;property id=&quot;20300&quot; value=&quot;Slide 27 - &amp;quot;Current Strategies and Innovations Shared &amp;quot;&quot;/&gt;&lt;property id=&quot;20307&quot; value=&quot;531&quot;/&gt;&lt;/object&gt;&lt;object type=&quot;3&quot; unique_id=&quot;10030&quot;&gt;&lt;property id=&quot;20148&quot; value=&quot;5&quot;/&gt;&lt;property id=&quot;20300&quot; value=&quot;Slide 28 - &amp;quot;Looking Into The Future&amp;quot;&quot;/&gt;&lt;property id=&quot;20307&quot; value=&quot;533&quot;/&gt;&lt;/object&gt;&lt;object type=&quot;3&quot; unique_id=&quot;10031&quot;&gt;&lt;property id=&quot;20148&quot; value=&quot;5&quot;/&gt;&lt;property id=&quot;20300&quot; value=&quot;Slide 29 - &amp;quot;Cohort Prototype (Ideas and Recommendations)&amp;quot;&quot;/&gt;&lt;property id=&quot;20307&quot; value=&quot;534&quot;/&gt;&lt;/object&gt;&lt;object type=&quot;3&quot; unique_id=&quot;10032&quot;&gt;&lt;property id=&quot;20148&quot; value=&quot;5&quot;/&gt;&lt;property id=&quot;20300&quot; value=&quot;Slide 30 - &amp;quot;Ideation&amp;quot;&quot;/&gt;&lt;property id=&quot;20307&quot; value=&quot;532&quot;/&gt;&lt;/object&gt;&lt;object type=&quot;3&quot; unique_id=&quot;10033&quot;&gt;&lt;property id=&quot;20148&quot; value=&quot;5&quot;/&gt;&lt;property id=&quot;20300&quot; value=&quot;Slide 31 - &amp;quot;&amp;quot;How Might We... Design future American Job Center services that are fully accessible to ALL customers, including &quot;/&gt;&lt;property id=&quot;20307&quot; value=&quot;536&quot;/&gt;&lt;/object&gt;&lt;object type=&quot;3&quot; unique_id=&quot;10034&quot;&gt;&lt;property id=&quot;20148&quot; value=&quot;5&quot;/&gt;&lt;property id=&quot;20300&quot; value=&quot;Slide 32 - &amp;quot;New Access Points to AJC Services – Physical and Technology-Based&amp;quot;&quot;/&gt;&lt;property id=&quot;20307&quot; value=&quot;535&quot;/&gt;&lt;/object&gt;&lt;object type=&quot;3&quot; unique_id=&quot;10035&quot;&gt;&lt;property id=&quot;20148&quot; value=&quot;5&quot;/&gt;&lt;property id=&quot;20300&quot; value=&quot;Slide 33 - &amp;quot;Technology-Based Access Points &amp;quot;&quot;/&gt;&lt;property id=&quot;20307&quot; value=&quot;537&quot;/&gt;&lt;/object&gt;&lt;object type=&quot;3&quot; unique_id=&quot;10036&quot;&gt;&lt;property id=&quot;20148&quot; value=&quot;5&quot;/&gt;&lt;property id=&quot;20300&quot; value=&quot;Slide 34 - &amp;quot;AJC Design and Format Redesign &amp;quot;&quot;/&gt;&lt;property id=&quot;20307&quot; value=&quot;538&quot;/&gt;&lt;/object&gt;&lt;object type=&quot;3&quot; unique_id=&quot;10037&quot;&gt;&lt;property id=&quot;20148&quot; value=&quot;5&quot;/&gt;&lt;property id=&quot;20300&quot; value=&quot;Slide 35 - &amp;quot;Addressing Technology Change with Clients and Balancing Different Needs and Comfort Levels&amp;quot;&quot;/&gt;&lt;property id=&quot;20307&quot; value=&quot;540&quot;/&gt;&lt;/object&gt;&lt;object type=&quot;3&quot; unique_id=&quot;10038&quot;&gt;&lt;property id=&quot;20148&quot; value=&quot;5&quot;/&gt;&lt;property id=&quot;20300&quot; value=&quot;Slide 36 - &amp;quot;&amp;quot;How Might We... Adapt to and take advantage of advancements in technology to better reach and serve future AJC cu&quot;/&gt;&lt;property id=&quot;20307&quot; value=&quot;541&quot;/&gt;&lt;/object&gt;&lt;object type=&quot;3&quot; unique_id=&quot;10039&quot;&gt;&lt;property id=&quot;20148&quot; value=&quot;5&quot;/&gt;&lt;property id=&quot;20300&quot; value=&quot;Slide 37 - &amp;quot;Automated/ Technology-Facilitated Service Provision&amp;quot;&quot;/&gt;&lt;property id=&quot;20307&quot; value=&quot;542&quot;/&gt;&lt;/object&gt;&lt;object type=&quot;3&quot; unique_id=&quot;10040&quot;&gt;&lt;property id=&quot;20148&quot; value=&quot;5&quot;/&gt;&lt;property id=&quot;20300&quot; value=&quot;Slide 38 - &amp;quot;Automated/ Technology-Facilitated Service Provision&amp;quot;&quot;/&gt;&lt;property id=&quot;20307&quot; value=&quot;543&quot;/&gt;&lt;/object&gt;&lt;object type=&quot;3&quot; unique_id=&quot;10041&quot;&gt;&lt;property id=&quot;20148&quot; value=&quot;5&quot;/&gt;&lt;property id=&quot;20300&quot; value=&quot;Slide 39 - &amp;quot;Automated/ Technology-Facilitated Service Provision&amp;quot;&quot;/&gt;&lt;property id=&quot;20307&quot; value=&quot;544&quot;/&gt;&lt;/object&gt;&lt;object type=&quot;3&quot; unique_id=&quot;10042&quot;&gt;&lt;property id=&quot;20148&quot; value=&quot;5&quot;/&gt;&lt;property id=&quot;20300&quot; value=&quot;Slide 40 - &amp;quot;Technology Investments/ Policy Considerations&amp;quot;&quot;/&gt;&lt;property id=&quot;20307&quot; value=&quot;545&quot;/&gt;&lt;/object&gt;&lt;object type=&quot;3&quot; unique_id=&quot;10043&quot;&gt;&lt;property id=&quot;20148&quot; value=&quot;5&quot;/&gt;&lt;property id=&quot;20300&quot; value=&quot;Slide 41 - &amp;quot;&amp;quot;How Might We... be both agile and flexible in our service delivery and structure, creating a system that is respo&quot;/&gt;&lt;property id=&quot;20307&quot; value=&quot;546&quot;/&gt;&lt;/object&gt;&lt;object type=&quot;3&quot; unique_id=&quot;10044&quot;&gt;&lt;property id=&quot;20148&quot; value=&quot;5&quot;/&gt;&lt;property id=&quot;20300&quot; value=&quot;Slide 42 - &amp;quot;Policy Changes/ High-Level Support&amp;quot;&quot;/&gt;&lt;property id=&quot;20307&quot; value=&quot;547&quot;/&gt;&lt;/object&gt;&lt;object type=&quot;3&quot; unique_id=&quot;10045&quot;&gt;&lt;property id=&quot;20148&quot; value=&quot;5&quot;/&gt;&lt;property id=&quot;20300&quot; value=&quot;Slide 43 - &amp;quot;Federal Partner Process Changes&amp;quot;&quot;/&gt;&lt;property id=&quot;20307&quot; value=&quot;548&quot;/&gt;&lt;/object&gt;&lt;object type=&quot;3&quot; unique_id=&quot;10046&quot;&gt;&lt;property id=&quot;20148&quot; value=&quot;5&quot;/&gt;&lt;property id=&quot;20300&quot; value=&quot;Slide 44 - &amp;quot;Staff Models&amp;quot;&quot;/&gt;&lt;property id=&quot;20307&quot; value=&quot;549&quot;/&gt;&lt;/object&gt;&lt;object type=&quot;3&quot; unique_id=&quot;10047&quot;&gt;&lt;property id=&quot;20148&quot; value=&quot;5&quot;/&gt;&lt;property id=&quot;20300&quot; value=&quot;Slide 45 - &amp;quot;Professional Development&amp;quot;&quot;/&gt;&lt;property id=&quot;20307&quot; value=&quot;550&quot;/&gt;&lt;/object&gt;&lt;object type=&quot;3&quot; unique_id=&quot;10048&quot;&gt;&lt;property id=&quot;20148&quot; value=&quot;5&quot;/&gt;&lt;property id=&quot;20300&quot; value=&quot;Slide 46 - &amp;quot;Client Feedback and Information from Data&amp;quot;&quot;/&gt;&lt;property id=&quot;20307&quot; value=&quot;551&quot;/&gt;&lt;/object&gt;&lt;object type=&quot;3&quot; unique_id=&quot;10049&quot;&gt;&lt;property id=&quot;20148&quot; value=&quot;5&quot;/&gt;&lt;property id=&quot;20300&quot; value=&quot;Slide 47 - &amp;quot;Gig Economy and Career Navigation&amp;quot;&quot;/&gt;&lt;property id=&quot;20307&quot; value=&quot;552&quot;/&gt;&lt;/object&gt;&lt;object type=&quot;3&quot; unique_id=&quot;10050&quot;&gt;&lt;property id=&quot;20148&quot; value=&quot;5&quot;/&gt;&lt;property id=&quot;20300&quot; value=&quot;Slide 48 - &amp;quot;Cohort Panel Discussion&amp;quot;&quot;/&gt;&lt;property id=&quot;20307&quot; value=&quot;554&quot;/&gt;&lt;/object&gt;&lt;object type=&quot;3&quot; unique_id=&quot;10051&quot;&gt;&lt;property id=&quot;20148&quot; value=&quot;5&quot;/&gt;&lt;property id=&quot;20300&quot; value=&quot;Slide 49&quot;/&gt;&lt;property id=&quot;20307&quot; value=&quot;473&quot;/&gt;&lt;/object&gt;&lt;object type=&quot;3&quot; unique_id=&quot;10052&quot;&gt;&lt;property id=&quot;20148&quot; value=&quot;5&quot;/&gt;&lt;property id=&quot;20300&quot; value=&quot;Slide 50&quot;/&gt;&lt;property id=&quot;20307&quot; value=&quot;471&quot;/&gt;&lt;/object&gt;&lt;/object&gt;&lt;object type=&quot;8&quot; unique_id=&quot;10104&quot;&gt;&lt;/object&gt;&lt;/object&gt;&lt;/database&gt;"/>
  <p:tag name="SECTOMILLISECCONVERTED" val="1"/>
</p:tagLst>
</file>

<file path=ppt/theme/theme1.xml><?xml version="1.0" encoding="utf-8"?>
<a:theme xmlns:a="http://schemas.openxmlformats.org/drawingml/2006/main" name="Office Theme">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996A15DD313D4BA35C273D96CF045F" ma:contentTypeVersion="2" ma:contentTypeDescription="Create a new document." ma:contentTypeScope="" ma:versionID="eade4db62c069caaaed4fea20344f6cb">
  <xsd:schema xmlns:xsd="http://www.w3.org/2001/XMLSchema" xmlns:xs="http://www.w3.org/2001/XMLSchema" xmlns:p="http://schemas.microsoft.com/office/2006/metadata/properties" xmlns:ns2="8deb5888-be3b-4016-a075-251c0885d741" targetNamespace="http://schemas.microsoft.com/office/2006/metadata/properties" ma:root="true" ma:fieldsID="41953b7c6e82b6cf70c2a4cf5858e67d" ns2:_="">
    <xsd:import namespace="8deb5888-be3b-4016-a075-251c0885d74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b5888-be3b-4016-a075-251c0885d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402FA-0050-4984-8487-3739996F12BD}">
  <ds:schemaRefs>
    <ds:schemaRef ds:uri="http://schemas.microsoft.com/sharepoint/v3/contenttype/forms"/>
  </ds:schemaRefs>
</ds:datastoreItem>
</file>

<file path=customXml/itemProps2.xml><?xml version="1.0" encoding="utf-8"?>
<ds:datastoreItem xmlns:ds="http://schemas.openxmlformats.org/officeDocument/2006/customXml" ds:itemID="{56A55A27-C7D3-4562-A898-0AEEDBF17CA3}">
  <ds:schemaRefs>
    <ds:schemaRef ds:uri="8deb5888-be3b-4016-a075-251c0885d7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5A9350-F8E7-4B3C-B2CC-DE392B66AFC7}">
  <ds:schemaRefs>
    <ds:schemaRef ds:uri="http://schemas.openxmlformats.org/package/2006/metadata/core-properties"/>
    <ds:schemaRef ds:uri="8deb5888-be3b-4016-a075-251c0885d74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2292</TotalTime>
  <Words>2671</Words>
  <Application>Microsoft Office PowerPoint</Application>
  <PresentationFormat>On-screen Show (4:3)</PresentationFormat>
  <Paragraphs>379</Paragraphs>
  <Slides>50</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Arial</vt:lpstr>
      <vt:lpstr>Calibri</vt:lpstr>
      <vt:lpstr>Helvetica</vt:lpstr>
      <vt:lpstr>Open Sans Extrabold</vt:lpstr>
      <vt:lpstr>Segoe UI Historic</vt:lpstr>
      <vt:lpstr>Segoe UI Semilight</vt:lpstr>
      <vt:lpstr>Signika</vt:lpstr>
      <vt:lpstr>Times New Roman</vt:lpstr>
      <vt:lpstr>Wingdings</vt:lpstr>
      <vt:lpstr>Office Theme</vt:lpstr>
      <vt:lpstr>Future of AJCs Cohort Getting Inspired - The Future of Work </vt:lpstr>
      <vt:lpstr>Welcome!</vt:lpstr>
      <vt:lpstr>Let us know you are here in the chat window to your left...</vt:lpstr>
      <vt:lpstr>Today’s Agenda</vt:lpstr>
      <vt:lpstr>Meet Your Cohort Team</vt:lpstr>
      <vt:lpstr>Cohort TA: This is Different! </vt:lpstr>
      <vt:lpstr>What were the Objectives &amp; Expectations of this cohort? </vt:lpstr>
      <vt:lpstr>ETA Sponsors</vt:lpstr>
      <vt:lpstr>PowerPoint Presentation</vt:lpstr>
      <vt:lpstr>Looking Into the Future</vt:lpstr>
      <vt:lpstr>There are 53 million freelancers in America today. By 2020, 50% of the U.S. workforce will be freelancers.</vt:lpstr>
      <vt:lpstr>This on-demand work, instant gig economy is moving more and more into independent professionals that are using mobile and technology to create ecosystems of work they enjoy. </vt:lpstr>
      <vt:lpstr>In a Freelancer Dominated Economy:</vt:lpstr>
      <vt:lpstr>Rohit Talwar, Futurist Economist Focuses on Humans and Technology in Collaboration  </vt:lpstr>
      <vt:lpstr>Exponential Science &amp;  Technology Developments</vt:lpstr>
      <vt:lpstr>Hyperloop</vt:lpstr>
      <vt:lpstr>Driverless Cars</vt:lpstr>
      <vt:lpstr>Rapid Execution of Construction</vt:lpstr>
      <vt:lpstr>Future of Aging</vt:lpstr>
      <vt:lpstr>Questions We Need to Ask Ourselves</vt:lpstr>
      <vt:lpstr>Let’s Look at the Uber’s of the World</vt:lpstr>
      <vt:lpstr>How Do We Drive Passion?</vt:lpstr>
      <vt:lpstr>Elements of the Cohort Process</vt:lpstr>
      <vt:lpstr>Themes and Patterns</vt:lpstr>
      <vt:lpstr> Challenges Identified</vt:lpstr>
      <vt:lpstr> Current Strategies and Innovations Shared </vt:lpstr>
      <vt:lpstr>Current Strategies and Innovations Shared </vt:lpstr>
      <vt:lpstr>Looking Into The Future</vt:lpstr>
      <vt:lpstr>Cohort Prototype (Ideas and Recommendations)</vt:lpstr>
      <vt:lpstr>Ideation</vt:lpstr>
      <vt:lpstr>"How Might We... Design future American Job Center services that are fully accessible to ALL customers, including services that are mobile?”</vt:lpstr>
      <vt:lpstr>New Access Points to AJC Services – Physical and Technology-Based</vt:lpstr>
      <vt:lpstr>Technology-Based Access Points </vt:lpstr>
      <vt:lpstr>AJC Design and Format Redesign </vt:lpstr>
      <vt:lpstr>Addressing Technology Change with Clients and Balancing Different Needs and Comfort Levels</vt:lpstr>
      <vt:lpstr>"How Might We... Adapt to and take advantage of advancements in technology to better reach and serve future AJC customers?”</vt:lpstr>
      <vt:lpstr>Automated/ Technology-Facilitated Service Provision</vt:lpstr>
      <vt:lpstr>Automated/ Technology-Facilitated Service Provision</vt:lpstr>
      <vt:lpstr>Automated/ Technology-Facilitated Service Provision</vt:lpstr>
      <vt:lpstr>Technology Investments/ Policy Considerations</vt:lpstr>
      <vt:lpstr>"How Might We... be both agile and flexible in our service delivery and structure, creating a system that is responsive to new economic and workforce trends (e.g. Gig Economy and new trends on horizon)?”</vt:lpstr>
      <vt:lpstr>Policy Changes/ High-Level Support</vt:lpstr>
      <vt:lpstr>Federal Partner Process Changes</vt:lpstr>
      <vt:lpstr>Staff Models</vt:lpstr>
      <vt:lpstr>Professional Development</vt:lpstr>
      <vt:lpstr>Client Feedback and Information from Data</vt:lpstr>
      <vt:lpstr>Gig Economy and Career Navigation</vt:lpstr>
      <vt:lpstr>Cohort Panel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AJCs Cohort Kick-off: Getting Inspired - The Future of Work</dc:title>
  <dc:creator>Christy Montgomery</dc:creator>
  <cp:lastModifiedBy>Jennifer Jacobs</cp:lastModifiedBy>
  <cp:revision>58</cp:revision>
  <cp:lastPrinted>2018-02-22T18:01:10Z</cp:lastPrinted>
  <dcterms:modified xsi:type="dcterms:W3CDTF">2018-06-14T16:04:34Z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0x01010088996A15DD313D4BA35C273D96CF045F</vt:lpwstr>
  </property>
</Properties>
</file>