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1" r:id="rId2"/>
  </p:sldMasterIdLst>
  <p:notesMasterIdLst>
    <p:notesMasterId r:id="rId30"/>
  </p:notesMasterIdLst>
  <p:sldIdLst>
    <p:sldId id="287" r:id="rId3"/>
    <p:sldId id="272" r:id="rId4"/>
    <p:sldId id="280" r:id="rId5"/>
    <p:sldId id="274" r:id="rId6"/>
    <p:sldId id="286" r:id="rId7"/>
    <p:sldId id="289" r:id="rId8"/>
    <p:sldId id="271" r:id="rId9"/>
    <p:sldId id="258" r:id="rId10"/>
    <p:sldId id="300" r:id="rId11"/>
    <p:sldId id="259" r:id="rId12"/>
    <p:sldId id="276" r:id="rId13"/>
    <p:sldId id="299" r:id="rId14"/>
    <p:sldId id="290" r:id="rId15"/>
    <p:sldId id="302" r:id="rId16"/>
    <p:sldId id="292" r:id="rId17"/>
    <p:sldId id="293" r:id="rId18"/>
    <p:sldId id="294" r:id="rId19"/>
    <p:sldId id="303" r:id="rId20"/>
    <p:sldId id="295" r:id="rId21"/>
    <p:sldId id="301" r:id="rId22"/>
    <p:sldId id="296" r:id="rId23"/>
    <p:sldId id="297" r:id="rId24"/>
    <p:sldId id="298" r:id="rId25"/>
    <p:sldId id="284" r:id="rId26"/>
    <p:sldId id="277" r:id="rId27"/>
    <p:sldId id="281" r:id="rId28"/>
    <p:sldId id="282" r:id="rId29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13" autoAdjust="0"/>
    <p:restoredTop sz="74627" autoAdjust="0"/>
  </p:normalViewPr>
  <p:slideViewPr>
    <p:cSldViewPr snapToGrid="0">
      <p:cViewPr varScale="1">
        <p:scale>
          <a:sx n="53" d="100"/>
          <a:sy n="53" d="100"/>
        </p:scale>
        <p:origin x="17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88989-C4F2-419E-8CC5-53E2453B8A9F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0D2C8-4E9D-4ABA-936B-5E500A1B4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40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6320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085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44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158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4491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05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307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0543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477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169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83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218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501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210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210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214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317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4074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611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254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89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2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67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35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011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73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225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8" name="Isosceles Triangle 7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>
            <a:grpSpLocks noChangeAspect="1"/>
          </p:cNvGrpSpPr>
          <p:nvPr userDrawn="1"/>
        </p:nvGrpSpPr>
        <p:grpSpPr>
          <a:xfrm rot="16200000" flipV="1">
            <a:off x="2158718" y="-2158721"/>
            <a:ext cx="1720507" cy="6037943"/>
            <a:chOff x="8150764" y="3372336"/>
            <a:chExt cx="993237" cy="3485664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8150764" y="3372336"/>
              <a:ext cx="993237" cy="3485663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121812"/>
            <a:ext cx="996650" cy="983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4512772"/>
            <a:ext cx="2952750" cy="997405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3572635" y="4425121"/>
            <a:ext cx="45720" cy="140969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591081" y="113503"/>
            <a:ext cx="2221861" cy="356956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spc="50" baseline="0">
                <a:solidFill>
                  <a:schemeClr val="bg1">
                    <a:alpha val="8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US"/>
              <a:t>Month ##, 2017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11836"/>
            <a:ext cx="77724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9544" y="4425121"/>
            <a:ext cx="4798656" cy="1392508"/>
          </a:xfrm>
        </p:spPr>
        <p:txBody>
          <a:bodyPr vert="horz" lIns="182880" tIns="45720" rIns="91440" bIns="4572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lang="en-US" sz="2300" dirty="0"/>
            </a:lvl1pPr>
            <a:lvl2pPr marL="457200" indent="-182880">
              <a:buClr>
                <a:schemeClr val="accent1"/>
              </a:buClr>
              <a:defRPr sz="1800"/>
            </a:lvl2pPr>
            <a:lvl3pPr>
              <a:defRPr/>
            </a:lvl3pPr>
          </a:lstStyle>
          <a:p>
            <a:pPr marL="274320" lvl="0" indent="-274320">
              <a:buSzPct val="101000"/>
            </a:pPr>
            <a:r>
              <a:rPr lang="en-US" dirty="0"/>
              <a:t>Click to edit Master subtitle style</a:t>
            </a:r>
          </a:p>
          <a:p>
            <a:pPr marL="960120" lvl="1" indent="-274320">
              <a:buSzPct val="101000"/>
            </a:pPr>
            <a:r>
              <a:rPr lang="en-US" dirty="0"/>
              <a:t>If a note is needed, list here</a:t>
            </a:r>
          </a:p>
        </p:txBody>
      </p:sp>
    </p:spTree>
    <p:extLst>
      <p:ext uri="{BB962C8B-B14F-4D97-AF65-F5344CB8AC3E}">
        <p14:creationId xmlns:p14="http://schemas.microsoft.com/office/powerpoint/2010/main" val="1414540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Your Moderator: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Moderator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8363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84530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1769287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1769288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190999" y="4115205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827005" y="4115206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86560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04211" y="1550213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2289149" y="1550214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603599" y="3169259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788537" y="3169260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F412FA4-B02E-44E6-8B54-8C543AF1254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041624" y="4788305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81D4FF5-6288-4D27-802B-1F68F7152C8A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1226562" y="4788306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51879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62100"/>
            <a:ext cx="7955280" cy="4614863"/>
          </a:xfrm>
        </p:spPr>
        <p:txBody>
          <a:bodyPr anchor="ctr"/>
          <a:lstStyle>
            <a:lvl1pPr marL="274320" indent="-274320">
              <a:buSzPct val="130000"/>
              <a:buFont typeface="Wingdings 2" panose="05020102010507070707" pitchFamily="18" charset="2"/>
              <a:buChar char="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FF1AEB-41C4-4F09-A84E-76A8A2E5FB0C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Today’s Objectives: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1BC28C-8AF2-4940-BDB9-E673A8611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2823" y="365126"/>
            <a:ext cx="2206570" cy="10953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39BDA01-EE61-49D4-8FAA-01389FC14AC8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6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ies 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00" y="365126"/>
            <a:ext cx="7110730" cy="105156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48CE21-7AFE-4E43-95C7-CE54C7F8E328}"/>
              </a:ext>
            </a:extLst>
          </p:cNvPr>
          <p:cNvGrpSpPr/>
          <p:nvPr userDrawn="1"/>
        </p:nvGrpSpPr>
        <p:grpSpPr>
          <a:xfrm>
            <a:off x="408972" y="0"/>
            <a:ext cx="796952" cy="1591228"/>
            <a:chOff x="628648" y="-1"/>
            <a:chExt cx="1019624" cy="1591228"/>
          </a:xfrm>
          <a:effectLst>
            <a:outerShdw blurRad="50800" dist="25400" dir="8100000" algn="tr" rotWithShape="0">
              <a:prstClr val="black">
                <a:alpha val="30000"/>
              </a:prstClr>
            </a:outerShdw>
          </a:effectLst>
        </p:grpSpPr>
        <p:sp>
          <p:nvSpPr>
            <p:cNvPr id="8" name="Pentagon 3">
              <a:extLst>
                <a:ext uri="{FF2B5EF4-FFF2-40B4-BE49-F238E27FC236}">
                  <a16:creationId xmlns:a16="http://schemas.microsoft.com/office/drawing/2014/main" id="{66EF78EF-7007-4AD8-B0B0-9D842402A112}"/>
                </a:ext>
              </a:extLst>
            </p:cNvPr>
            <p:cNvSpPr/>
            <p:nvPr userDrawn="1"/>
          </p:nvSpPr>
          <p:spPr>
            <a:xfrm rot="5400000">
              <a:off x="342847" y="285802"/>
              <a:ext cx="1591227" cy="1019623"/>
            </a:xfrm>
            <a:prstGeom prst="homePlate">
              <a:avLst>
                <a:gd name="adj" fmla="val 44467"/>
              </a:avLst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Pentagon 3">
              <a:extLst>
                <a:ext uri="{FF2B5EF4-FFF2-40B4-BE49-F238E27FC236}">
                  <a16:creationId xmlns:a16="http://schemas.microsoft.com/office/drawing/2014/main" id="{D523D052-BBAD-4207-B109-48CB7A77CC9E}"/>
                </a:ext>
              </a:extLst>
            </p:cNvPr>
            <p:cNvSpPr/>
            <p:nvPr userDrawn="1"/>
          </p:nvSpPr>
          <p:spPr>
            <a:xfrm rot="5400000">
              <a:off x="430116" y="198531"/>
              <a:ext cx="1416687" cy="1019623"/>
            </a:xfrm>
            <a:prstGeom prst="homePlate">
              <a:avLst>
                <a:gd name="adj" fmla="val 41756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3000">
                  <a:srgbClr val="F1F1F1"/>
                </a:gs>
                <a:gs pos="25000">
                  <a:schemeClr val="bg1">
                    <a:lumMod val="95000"/>
                  </a:schemeClr>
                </a:gs>
                <a:gs pos="6000">
                  <a:schemeClr val="bg1">
                    <a:lumMod val="85000"/>
                  </a:schemeClr>
                </a:gs>
                <a:gs pos="77000">
                  <a:srgbClr val="E3E3E3"/>
                </a:gs>
                <a:gs pos="97345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2540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85000">
                    <a:schemeClr val="accent4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21EAC3E-DB16-448B-9877-1345E9FF81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39424" y="528805"/>
            <a:ext cx="921646" cy="804862"/>
          </a:xfrm>
        </p:spPr>
        <p:txBody>
          <a:bodyPr tIns="73152">
            <a:normAutofit/>
          </a:bodyPr>
          <a:lstStyle>
            <a:lvl1pPr marL="0" indent="0" algn="ctr">
              <a:buNone/>
              <a:defRPr lang="en-US" sz="4000" b="1" i="0" kern="1200" cap="small" spc="40" baseline="0" dirty="0" smtClean="0">
                <a:ln w="15875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5"/>
                      </a:gs>
                    </a:gsLst>
                    <a:lin ang="16200000" scaled="1"/>
                    <a:tileRect/>
                  </a:gradFill>
                </a:ln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innerShdw blurRad="101600" dist="76200" dir="18900000">
                    <a:prstClr val="black">
                      <a:alpha val="30000"/>
                    </a:prstClr>
                  </a:innerShdw>
                </a:effectLst>
                <a:latin typeface="+mj-lt"/>
                <a:ea typeface="+mj-ea"/>
                <a:cs typeface="Impact" panose="020B080603090205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518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2025" y="4800600"/>
            <a:ext cx="6724083" cy="566738"/>
          </a:xfrm>
        </p:spPr>
        <p:txBody>
          <a:bodyPr anchor="b">
            <a:normAutofit/>
          </a:bodyPr>
          <a:lstStyle>
            <a:lvl1pPr marL="457200" indent="-457200" algn="r">
              <a:buClr>
                <a:srgbClr val="7A232E"/>
              </a:buClr>
              <a:buFont typeface="Wingdings" panose="05000000000000000000" pitchFamily="2" charset="2"/>
              <a:buChar char="Ø"/>
              <a:defRPr sz="3200" b="0" spc="40" baseline="0"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62026" y="1076325"/>
            <a:ext cx="6724650" cy="29622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Type quote here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962025" y="5398235"/>
            <a:ext cx="6724083" cy="354865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729116"/>
            <a:ext cx="962025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 rot="10800000">
            <a:off x="7686675" y="2155824"/>
            <a:ext cx="971550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D77594-847C-4D9F-8E9C-BA000729C35F}"/>
              </a:ext>
            </a:extLst>
          </p:cNvPr>
          <p:cNvSpPr/>
          <p:nvPr userDrawn="1"/>
        </p:nvSpPr>
        <p:spPr>
          <a:xfrm rot="5400000">
            <a:off x="4311972" y="1309431"/>
            <a:ext cx="27432" cy="6720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01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 Langu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1B4496C-42F2-4A52-9C95-651EE67206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25" y="693411"/>
            <a:ext cx="2343150" cy="76153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90525" y="1756800"/>
            <a:ext cx="8307704" cy="3251942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95000"/>
              </a:lnSpc>
              <a:spcBef>
                <a:spcPts val="1000"/>
              </a:spcBef>
              <a:buNone/>
              <a:defRPr sz="2200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This slide format is to draw attention to precise legal language.  Place legal language here.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543174" y="1064168"/>
            <a:ext cx="6155055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68B8A7-EB81-4FD2-82D4-E645AB5DA130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A81F1B3-A836-409F-B9E6-2E2CAEB1F5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4100" y="119319"/>
            <a:ext cx="6374129" cy="862470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Section name / Title / Reference Info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3153095-E629-4333-A9E6-44B7EAB756CC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390526" y="5095875"/>
            <a:ext cx="7905749" cy="119710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If needed, include a callout note about the legal language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059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1892" y="1120346"/>
            <a:ext cx="4032473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92608" indent="0">
              <a:spcBef>
                <a:spcPts val="600"/>
              </a:spcBef>
              <a:spcAft>
                <a:spcPts val="200"/>
              </a:spcAft>
              <a:buNone/>
              <a:defRPr sz="1400" i="1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576072" indent="-27432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sz="1300" u="sng">
                <a:solidFill>
                  <a:schemeClr val="accent6"/>
                </a:solidFill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Details about resource listed here.</a:t>
            </a:r>
          </a:p>
          <a:p>
            <a:pPr lvl="2"/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95824" y="1120346"/>
            <a:ext cx="4032504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7432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2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lang="en-US" sz="1400" i="1" kern="12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87502" indent="-28575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lang="en-US" sz="1300" u="sng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marL="560070" lvl="1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Details about resource listed here.</a:t>
            </a:r>
          </a:p>
          <a:p>
            <a:pPr marL="587502" lvl="2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8" y="1003986"/>
            <a:ext cx="45720" cy="585216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4" y="-357680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9D9F95-E05B-461F-9AB6-FCC469E64AE0}"/>
              </a:ext>
            </a:extLst>
          </p:cNvPr>
          <p:cNvSpPr txBox="1"/>
          <p:nvPr userDrawn="1"/>
        </p:nvSpPr>
        <p:spPr>
          <a:xfrm>
            <a:off x="1309816" y="365126"/>
            <a:ext cx="6880779" cy="616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dirty="0"/>
              <a:t>Resources: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7C2AD0-E385-4C6D-9FC1-7C6479504B69}"/>
              </a:ext>
            </a:extLst>
          </p:cNvPr>
          <p:cNvSpPr txBox="1"/>
          <p:nvPr userDrawn="1"/>
        </p:nvSpPr>
        <p:spPr>
          <a:xfrm>
            <a:off x="2509079" y="205945"/>
            <a:ext cx="1318054" cy="94735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lnSpc>
                <a:spcPct val="85000"/>
              </a:lnSpc>
            </a:pPr>
            <a:r>
              <a:rPr lang="en-US" sz="6600" dirty="0">
                <a:solidFill>
                  <a:schemeClr val="bg1">
                    <a:lumMod val="75000"/>
                  </a:schemeClr>
                </a:solidFill>
                <a:sym typeface="Webdings" panose="05030102010509060703" pitchFamily="18" charset="2"/>
              </a:rPr>
              <a:t></a:t>
            </a:r>
            <a:endParaRPr lang="en-US" sz="6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246DD3-D6C3-4914-8E87-5DA06C7256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13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95825" y="1190625"/>
            <a:ext cx="3697604" cy="5165726"/>
          </a:xfrm>
        </p:spPr>
        <p:txBody>
          <a:bodyPr anchor="ctr"/>
          <a:lstStyle>
            <a:lvl1pPr marL="0" indent="0">
              <a:spcBef>
                <a:spcPts val="3000"/>
              </a:spcBef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365760" indent="0">
              <a:spcBef>
                <a:spcPts val="300"/>
              </a:spcBef>
              <a:buNone/>
              <a:defRPr sz="1600" i="1"/>
            </a:lvl2pPr>
            <a:lvl3pPr marL="365760" indent="0">
              <a:spcBef>
                <a:spcPts val="400"/>
              </a:spcBef>
              <a:buFontTx/>
              <a:buNone/>
              <a:defRPr sz="1400" b="1">
                <a:solidFill>
                  <a:schemeClr val="tx1"/>
                </a:solidFill>
              </a:defRPr>
            </a:lvl3pPr>
            <a:lvl4pPr marL="914400" indent="-274320">
              <a:spcBef>
                <a:spcPts val="12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300" i="1">
                <a:solidFill>
                  <a:schemeClr val="accent1"/>
                </a:solidFill>
              </a:defRPr>
            </a:lvl4pPr>
            <a:lvl5pPr marL="914400" indent="-274320">
              <a:spcBef>
                <a:spcPts val="20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"/>
              <a:defRPr sz="1300" b="0" i="0" spc="50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098955-8651-419E-86A8-56788A65E26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Contact Information: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4F4F1A-CF95-4957-953C-C908BBDF28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285" y="2543613"/>
            <a:ext cx="2974602" cy="138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2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55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1E19837-98EC-4FB4-8EB6-9858802534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69" y="2270681"/>
            <a:ext cx="7180494" cy="159092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F84F2E-6236-45E4-BF4A-77147E5794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36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plate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D146980-D8A2-4012-978A-9289360E76CE}"/>
              </a:ext>
            </a:extLst>
          </p:cNvPr>
          <p:cNvCxnSpPr>
            <a:cxnSpLocks/>
          </p:cNvCxnSpPr>
          <p:nvPr userDrawn="1"/>
        </p:nvCxnSpPr>
        <p:spPr>
          <a:xfrm>
            <a:off x="4568467" y="5377715"/>
            <a:ext cx="45720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>
            <a:off x="0" y="3981452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100000">
                <a:schemeClr val="accent2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 userDrawn="1"/>
        </p:nvSpPr>
        <p:spPr>
          <a:xfrm>
            <a:off x="0" y="5513221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100000">
                <a:schemeClr val="accent1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695825" y="1480004"/>
            <a:ext cx="4297680" cy="5191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Beyond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sz="20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offerings,</a:t>
            </a:r>
          </a:p>
          <a:p>
            <a:pPr marL="0" indent="0"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150" b="0" baseline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150" b="0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n-US" sz="1150" b="0" baseline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contains a set of custom slides built to help you prepare your presentation.  Included are: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Your Moderator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Speaker </a:t>
            </a: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Slide choices</a:t>
            </a: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Where Are You? 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00" b="0" i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(location slide)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Today’s Objectives</a:t>
            </a: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Series Set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Quote</a:t>
            </a:r>
          </a:p>
          <a:p>
            <a:pPr marL="0" indent="0">
              <a:spcBef>
                <a:spcPts val="3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5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&amp; Name / Occupation / Org boxes:</a:t>
            </a:r>
            <a:endParaRPr lang="en-US" sz="1500" b="1" baseline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works like a multi-level bulleted list</a:t>
            </a: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.  Use </a:t>
            </a: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the list level buttons on your “Home” tab to</a:t>
            </a:r>
            <a:b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change formatting levels.</a:t>
            </a:r>
            <a:endParaRPr lang="en-US" sz="105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084799" y="4562930"/>
            <a:ext cx="1734243" cy="644333"/>
            <a:chOff x="6721200" y="5603662"/>
            <a:chExt cx="1296075" cy="481538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6721200" y="5603662"/>
              <a:ext cx="881689" cy="481538"/>
              <a:chOff x="6721200" y="5603662"/>
              <a:chExt cx="881689" cy="481538"/>
            </a:xfrm>
          </p:grpSpPr>
          <p:pic>
            <p:nvPicPr>
              <p:cNvPr id="4" name="Picture 3"/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6721200" y="5603662"/>
                <a:ext cx="881689" cy="481538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 userDrawn="1"/>
            </p:nvSpPr>
            <p:spPr>
              <a:xfrm>
                <a:off x="7236000" y="5644800"/>
                <a:ext cx="366889" cy="178031"/>
              </a:xfrm>
              <a:prstGeom prst="rect">
                <a:avLst/>
              </a:prstGeom>
              <a:solidFill>
                <a:srgbClr val="FFC000">
                  <a:alpha val="10000"/>
                </a:srgbClr>
              </a:solidFill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Left Arrow 16"/>
            <p:cNvSpPr/>
            <p:nvPr userDrawn="1"/>
          </p:nvSpPr>
          <p:spPr>
            <a:xfrm>
              <a:off x="7642875" y="5644800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5040000" y="1"/>
            <a:ext cx="278130" cy="1376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4429402" y="1376381"/>
            <a:ext cx="278130" cy="54816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91736" y="1480004"/>
            <a:ext cx="4337666" cy="53522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use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this template: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When creating a new slide, click the arrow under the “New Slide” button.  This will display the template master slides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available.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the layout you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need from the list.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Likewise, to </a:t>
            </a:r>
            <a:r>
              <a:rPr lang="en-US" sz="105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master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of an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existing slide, click the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Layout”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button right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next 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the “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New Slide” button.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General Template Notes:</a:t>
            </a:r>
          </a:p>
          <a:p>
            <a:pPr marL="9144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800" b="0" u="none" spc="60" baseline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</a:t>
            </a:r>
            <a:r>
              <a:rPr lang="en-US" sz="1800" b="1" u="none" spc="60" baseline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1800" b="1" u="sng" spc="60" baseline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DO </a:t>
            </a:r>
            <a:r>
              <a:rPr lang="en-US" sz="1800" b="1" u="sng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NOT</a:t>
            </a:r>
            <a:r>
              <a:rPr lang="en-US" sz="1800" b="1" u="none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ý"/>
              <a:tabLst/>
              <a:defRPr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Space out your bullets using the “enter” key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.  Please note if a spacing adjustment is required.</a:t>
            </a:r>
            <a:endParaRPr lang="en-US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Type any titles in all uppercase or with caps lock on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, as formatting is automatic. Type using standard title caps.</a:t>
            </a: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 heading alignment </a:t>
            </a:r>
            <a:r>
              <a:rPr lang="en-US" sz="1050" b="1" baseline="0">
                <a:latin typeface="Arial" panose="020B0604020202020204" pitchFamily="34" charset="0"/>
                <a:cs typeface="Arial" panose="020B0604020202020204" pitchFamily="34" charset="0"/>
              </a:rPr>
              <a:t>or location for standard content slide material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u="none" kern="1200" spc="60" baseline="0">
                <a:solidFill>
                  <a:srgbClr val="92D050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</a:t>
            </a:r>
            <a:r>
              <a:rPr kumimoji="0" lang="en-US" sz="1800" b="1" i="0" u="none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sng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DO</a:t>
            </a:r>
            <a:r>
              <a:rPr kumimoji="0" lang="en-US" sz="1800" b="1" i="0" u="none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2AF2F"/>
              </a:buClr>
              <a:buSzTx/>
              <a:buFont typeface="Wingdings" panose="05000000000000000000" pitchFamily="2" charset="2"/>
              <a:buChar char="þ"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your graphics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Add a note at the top of the “Slide notes” section that indicates where your graphic 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originated.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that any graphics not referenced or in violation of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 Copyright Law, Title 17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be replaced to ensure your protection.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308798" y="88691"/>
            <a:ext cx="3245631" cy="11028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/>
            <a: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slide contains information on how to use </a:t>
            </a: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template, and is hidden. </a:t>
            </a:r>
          </a:p>
          <a:p>
            <a:pPr algn="l">
              <a:spcBef>
                <a:spcPts val="300"/>
              </a:spcBef>
            </a:pP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is not a part of </a:t>
            </a:r>
            <a:b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presentation.</a:t>
            </a:r>
            <a:endParaRPr lang="en-US" sz="1400" i="1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376381"/>
            <a:ext cx="9144000" cy="0"/>
          </a:xfrm>
          <a:prstGeom prst="line">
            <a:avLst/>
          </a:prstGeom>
          <a:ln w="1016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7084799" y="2286069"/>
            <a:ext cx="1619719" cy="16205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1" indent="-17145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Legal Language</a:t>
            </a:r>
            <a:endParaRPr lang="en-US" sz="1100" b="0" baseline="0"/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Poll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Save the Date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Questions</a:t>
            </a:r>
            <a:endParaRPr lang="en-US" sz="1100" b="0" baseline="0" dirty="0"/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Resources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Contact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Thank You</a:t>
            </a:r>
            <a:endParaRPr lang="en-US" sz="1100" b="0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040000" y="225258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040000" y="376653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4EBE4A4-93BC-4F5F-96D7-3EB1B9477815}"/>
              </a:ext>
            </a:extLst>
          </p:cNvPr>
          <p:cNvGrpSpPr/>
          <p:nvPr userDrawn="1"/>
        </p:nvGrpSpPr>
        <p:grpSpPr>
          <a:xfrm>
            <a:off x="5101094" y="5519741"/>
            <a:ext cx="3776420" cy="1204516"/>
            <a:chOff x="9823451" y="-913608"/>
            <a:chExt cx="3776420" cy="1204516"/>
          </a:xfrm>
        </p:grpSpPr>
        <p:sp>
          <p:nvSpPr>
            <p:cNvPr id="23" name="TextBox 22"/>
            <p:cNvSpPr txBox="1"/>
            <p:nvPr userDrawn="1"/>
          </p:nvSpPr>
          <p:spPr>
            <a:xfrm>
              <a:off x="11200962" y="-833368"/>
              <a:ext cx="2398909" cy="104403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200" b="1" i="0" spc="4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Don’t delete </a:t>
              </a:r>
              <a:r>
                <a:rPr lang="en-US" sz="1200" b="1" i="0" spc="4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this slide until the presentation is final.</a:t>
              </a:r>
              <a:endParaRPr lang="en-US" sz="1200" b="1" i="0" spc="4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Keep it </a:t>
              </a:r>
              <a:r>
                <a:rPr lang="en-US" sz="1500" b="1" i="0" spc="40" baseline="0">
                  <a:solidFill>
                    <a:srgbClr val="9D1C30"/>
                  </a:solidFill>
                  <a:latin typeface="+mj-lt"/>
                </a:rPr>
                <a:t>in the template</a:t>
              </a: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.</a:t>
              </a:r>
              <a:endParaRPr lang="en-US" sz="1500" b="1" i="0" spc="40" dirty="0">
                <a:solidFill>
                  <a:srgbClr val="9D1C30"/>
                </a:solidFill>
                <a:latin typeface="+mj-lt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27DF8FF-D711-4A8A-8948-673270B8AE9D}"/>
                </a:ext>
              </a:extLst>
            </p:cNvPr>
            <p:cNvGrpSpPr/>
            <p:nvPr userDrawn="1"/>
          </p:nvGrpSpPr>
          <p:grpSpPr>
            <a:xfrm>
              <a:off x="9823451" y="-913608"/>
              <a:ext cx="1204516" cy="1204516"/>
              <a:chOff x="9823451" y="-913608"/>
              <a:chExt cx="1204516" cy="1204516"/>
            </a:xfrm>
          </p:grpSpPr>
          <p:grpSp>
            <p:nvGrpSpPr>
              <p:cNvPr id="24" name="Group 23"/>
              <p:cNvGrpSpPr/>
              <p:nvPr userDrawn="1"/>
            </p:nvGrpSpPr>
            <p:grpSpPr>
              <a:xfrm>
                <a:off x="9823451" y="-913608"/>
                <a:ext cx="1204516" cy="1204516"/>
                <a:chOff x="1714500" y="4547858"/>
                <a:chExt cx="1262157" cy="1262157"/>
              </a:xfrm>
            </p:grpSpPr>
            <p:sp>
              <p:nvSpPr>
                <p:cNvPr id="21" name="8-Point Star 20"/>
                <p:cNvSpPr/>
                <p:nvPr userDrawn="1"/>
              </p:nvSpPr>
              <p:spPr>
                <a:xfrm rot="20240074">
                  <a:off x="1714500" y="4547858"/>
                  <a:ext cx="1262157" cy="1262157"/>
                </a:xfrm>
                <a:prstGeom prst="star8">
                  <a:avLst>
                    <a:gd name="adj" fmla="val 45801"/>
                  </a:avLst>
                </a:prstGeom>
                <a:gradFill>
                  <a:gsLst>
                    <a:gs pos="0">
                      <a:srgbClr val="7A232E"/>
                    </a:gs>
                    <a:gs pos="100000">
                      <a:srgbClr val="B85759"/>
                    </a:gs>
                    <a:gs pos="55000">
                      <a:srgbClr val="9D1C30"/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8-Point Star 21"/>
                <p:cNvSpPr/>
                <p:nvPr userDrawn="1"/>
              </p:nvSpPr>
              <p:spPr>
                <a:xfrm rot="20240074">
                  <a:off x="1776599" y="4609957"/>
                  <a:ext cx="1137960" cy="1137960"/>
                </a:xfrm>
                <a:prstGeom prst="star8">
                  <a:avLst>
                    <a:gd name="adj" fmla="val 45801"/>
                  </a:avLst>
                </a:prstGeom>
                <a:noFill/>
                <a:ln w="44450">
                  <a:solidFill>
                    <a:schemeClr val="bg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" name="TextBox 18"/>
              <p:cNvSpPr txBox="1"/>
              <p:nvPr userDrawn="1"/>
            </p:nvSpPr>
            <p:spPr>
              <a:xfrm>
                <a:off x="9929466" y="-730460"/>
                <a:ext cx="992486" cy="838221"/>
              </a:xfrm>
              <a:prstGeom prst="rect">
                <a:avLst/>
              </a:prstGeom>
              <a:noFill/>
              <a:effectLst>
                <a:outerShdw blurRad="50800" dist="254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DON’T</a:t>
                </a:r>
                <a:b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</a:br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DELETE</a:t>
                </a:r>
              </a:p>
            </p:txBody>
          </p:sp>
        </p:grpSp>
      </p:grpSp>
      <p:grpSp>
        <p:nvGrpSpPr>
          <p:cNvPr id="20" name="Group 19"/>
          <p:cNvGrpSpPr/>
          <p:nvPr userDrawn="1"/>
        </p:nvGrpSpPr>
        <p:grpSpPr>
          <a:xfrm>
            <a:off x="1939046" y="2247590"/>
            <a:ext cx="2645179" cy="1166059"/>
            <a:chOff x="1534687" y="2189208"/>
            <a:chExt cx="3049009" cy="134407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534687" y="2189208"/>
              <a:ext cx="2695575" cy="116205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 userDrawn="1"/>
          </p:nvSpPr>
          <p:spPr>
            <a:xfrm>
              <a:off x="3454181" y="2483307"/>
              <a:ext cx="736819" cy="221793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Left Arrow 29"/>
            <p:cNvSpPr/>
            <p:nvPr userDrawn="1"/>
          </p:nvSpPr>
          <p:spPr>
            <a:xfrm>
              <a:off x="4209296" y="2514699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3061701" y="2843369"/>
              <a:ext cx="382955" cy="322936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Left Arrow 31"/>
            <p:cNvSpPr/>
            <p:nvPr userDrawn="1"/>
          </p:nvSpPr>
          <p:spPr>
            <a:xfrm rot="7656475">
              <a:off x="3026394" y="3257070"/>
              <a:ext cx="374400" cy="178030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F6D14EF-EBC7-433A-8C95-1D2C470B7DF1}"/>
              </a:ext>
            </a:extLst>
          </p:cNvPr>
          <p:cNvSpPr txBox="1"/>
          <p:nvPr userDrawn="1"/>
        </p:nvSpPr>
        <p:spPr>
          <a:xfrm>
            <a:off x="7427" y="161985"/>
            <a:ext cx="504000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85000"/>
              </a:lnSpc>
            </a:pPr>
            <a:r>
              <a:rPr lang="en-US" sz="50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2017 Template</a:t>
            </a:r>
          </a:p>
          <a:p>
            <a:pPr lvl="0" algn="ctr">
              <a:lnSpc>
                <a:spcPct val="85000"/>
              </a:lnSpc>
            </a:pPr>
            <a:r>
              <a:rPr lang="en-US" sz="4000" b="0" spc="60" baseline="0" dirty="0"/>
              <a:t>Usage Instructions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AAE9CEC-A7E3-43C1-AC4A-1C3889F366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143" y="626792"/>
            <a:ext cx="1736362" cy="58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90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ve the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6A5BAF-C39D-44C3-B998-7CF83B21A0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00059"/>
            <a:ext cx="4955638" cy="53579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Save the Date: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2107" y="1699826"/>
            <a:ext cx="7661189" cy="4505325"/>
          </a:xfrm>
        </p:spPr>
        <p:txBody>
          <a:bodyPr/>
          <a:lstStyle>
            <a:lvl1pPr marL="91440" indent="-365760">
              <a:buSzPct val="130000"/>
              <a:buFont typeface="Webdings" panose="05030102010509060703" pitchFamily="18" charset="2"/>
              <a:buChar char=""/>
              <a:defRPr sz="2600"/>
            </a:lvl1pPr>
            <a:lvl2pPr marL="685800" indent="0">
              <a:spcBef>
                <a:spcPts val="0"/>
              </a:spcBef>
              <a:buNone/>
              <a:defRPr sz="1700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1005840" indent="-365760" algn="l">
              <a:spcAft>
                <a:spcPts val="1200"/>
              </a:spcAft>
              <a:buFont typeface="Webdings" panose="05030102010509060703" pitchFamily="18" charset="2"/>
              <a:buChar char=""/>
              <a:defRPr b="1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/>
              <a:t>Event Title Here</a:t>
            </a:r>
          </a:p>
          <a:p>
            <a:pPr lvl="1"/>
            <a:r>
              <a:rPr lang="en-US"/>
              <a:t>Event summary goes here</a:t>
            </a:r>
          </a:p>
          <a:p>
            <a:pPr lvl="2"/>
            <a:r>
              <a:rPr lang="en-US"/>
              <a:t>Event date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78025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out Room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5AA60EFC-21EF-4756-ABD1-14D137A0BA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4103" y="-1"/>
            <a:ext cx="3379489" cy="3456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5" y="1319429"/>
            <a:ext cx="7528945" cy="1448602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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60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i="0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7C394F9-EFD5-42F9-891E-4F9A50F08A68}"/>
              </a:ext>
            </a:extLst>
          </p:cNvPr>
          <p:cNvGrpSpPr/>
          <p:nvPr userDrawn="1"/>
        </p:nvGrpSpPr>
        <p:grpSpPr>
          <a:xfrm>
            <a:off x="4848225" y="193023"/>
            <a:ext cx="4019550" cy="1264286"/>
            <a:chOff x="4895850" y="193023"/>
            <a:chExt cx="4019550" cy="1264286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CFC41472-478F-4A01-9B2E-B66290F9B7CB}"/>
                </a:ext>
              </a:extLst>
            </p:cNvPr>
            <p:cNvSpPr/>
            <p:nvPr userDrawn="1"/>
          </p:nvSpPr>
          <p:spPr>
            <a:xfrm>
              <a:off x="4895850" y="193023"/>
              <a:ext cx="4019550" cy="1264286"/>
            </a:xfrm>
            <a:prstGeom prst="wedgeRoundRectCallout">
              <a:avLst>
                <a:gd name="adj1" fmla="val 1245"/>
                <a:gd name="adj2" fmla="val 95649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10000"/>
                  <a:lumOff val="9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300" b="1" kern="1200" cap="none" spc="0" baseline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Breakout Room</a:t>
              </a:r>
              <a:r>
                <a:rPr lang="en-US" sz="3300" b="1" kern="1200" cap="none" spc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0" kern="1200" cap="all" spc="220" baseline="0" noProof="0">
                  <a:gradFill flip="none" rotWithShape="1">
                    <a:gsLst>
                      <a:gs pos="58000">
                        <a:srgbClr val="AF3F49"/>
                      </a:gs>
                      <a:gs pos="100000">
                        <a:srgbClr val="AD3B46"/>
                      </a:gs>
                      <a:gs pos="19000">
                        <a:schemeClr val="accent2"/>
                      </a:gs>
                      <a:gs pos="59000">
                        <a:schemeClr val="accent2"/>
                      </a:gs>
                    </a:gsLst>
                    <a:lin ang="5400000" scaled="1"/>
                    <a:tileRect/>
                  </a:gradFill>
                  <a:effectLst>
                    <a:innerShdw blurRad="76200" dist="38100" dir="18900000">
                      <a:schemeClr val="accent5">
                        <a:lumMod val="75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Discussions</a:t>
              </a:r>
              <a:endParaRPr lang="en-US" sz="3400" b="0" kern="1200" cap="all" spc="220" baseline="0" noProof="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AD30ECD-A8EE-4AE1-AE33-FD6E6D3A1A06}"/>
                </a:ext>
              </a:extLst>
            </p:cNvPr>
            <p:cNvSpPr/>
            <p:nvPr userDrawn="1"/>
          </p:nvSpPr>
          <p:spPr>
            <a:xfrm rot="5400000">
              <a:off x="6882765" y="-738460"/>
              <a:ext cx="45720" cy="30815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5AA38BA-BC5A-4469-A67D-0B1D8AF2EB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5" y="3037379"/>
            <a:ext cx="7528945" cy="1371658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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09447CD6-F586-496A-B33A-672175DDF8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5" y="4678385"/>
            <a:ext cx="7528945" cy="137165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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</p:spTree>
    <p:extLst>
      <p:ext uri="{BB962C8B-B14F-4D97-AF65-F5344CB8AC3E}">
        <p14:creationId xmlns:p14="http://schemas.microsoft.com/office/powerpoint/2010/main" val="373276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re Are You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628650" y="365126"/>
            <a:ext cx="7955279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r"/>
            <a:r>
              <a:rPr lang="en-US" sz="3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Where Are You?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49B1C7-376C-4588-9479-8B7FD89AEA1C}"/>
              </a:ext>
            </a:extLst>
          </p:cNvPr>
          <p:cNvSpPr/>
          <p:nvPr userDrawn="1"/>
        </p:nvSpPr>
        <p:spPr>
          <a:xfrm rot="5400000">
            <a:off x="4946904" y="-2303737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BB10FC-1879-4D54-9DBF-A84DD16609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" y="636507"/>
            <a:ext cx="8295970" cy="5656619"/>
          </a:xfrm>
          <a:prstGeom prst="rect">
            <a:avLst/>
          </a:prstGeom>
          <a:effectLst>
            <a:innerShdw blurRad="63500" dist="25400" dir="18900000">
              <a:schemeClr val="accent1">
                <a:lumMod val="50000"/>
                <a:alpha val="50000"/>
              </a:schemeClr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6D1450-DC26-4EDD-BBBC-73EB1D776CF7}"/>
              </a:ext>
            </a:extLst>
          </p:cNvPr>
          <p:cNvSpPr txBox="1"/>
          <p:nvPr userDrawn="1"/>
        </p:nvSpPr>
        <p:spPr>
          <a:xfrm>
            <a:off x="5601600" y="1207559"/>
            <a:ext cx="29823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  <a:t>Enter your location in the chat window</a:t>
            </a:r>
            <a:b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</a:br>
            <a:r>
              <a:rPr lang="en-US" sz="1200" i="1">
                <a:solidFill>
                  <a:schemeClr val="accent3">
                    <a:lumMod val="50000"/>
                    <a:lumOff val="50000"/>
                  </a:schemeClr>
                </a:solidFill>
              </a:rPr>
              <a:t>(lower left of screen)</a:t>
            </a:r>
            <a:endParaRPr lang="en-US" sz="1200" i="1" dirty="0">
              <a:solidFill>
                <a:schemeClr val="accent3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3544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59A1E24-4FA0-4F98-8BF9-EB39417922D0}"/>
              </a:ext>
            </a:extLst>
          </p:cNvPr>
          <p:cNvGrpSpPr/>
          <p:nvPr userDrawn="1"/>
        </p:nvGrpSpPr>
        <p:grpSpPr>
          <a:xfrm>
            <a:off x="1037844" y="4477392"/>
            <a:ext cx="7068312" cy="477054"/>
            <a:chOff x="1435608" y="1207559"/>
            <a:chExt cx="7068312" cy="4770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449B1C7-376C-4588-9479-8B7FD89AEA1C}"/>
                </a:ext>
              </a:extLst>
            </p:cNvPr>
            <p:cNvSpPr/>
            <p:nvPr userDrawn="1"/>
          </p:nvSpPr>
          <p:spPr>
            <a:xfrm rot="5400000">
              <a:off x="4946904" y="-2303737"/>
              <a:ext cx="45720" cy="70683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9049AB-A84D-4A1B-AD47-FEAF1B009A4D}"/>
                </a:ext>
              </a:extLst>
            </p:cNvPr>
            <p:cNvSpPr txBox="1"/>
            <p:nvPr userDrawn="1"/>
          </p:nvSpPr>
          <p:spPr>
            <a:xfrm>
              <a:off x="3396199" y="1207559"/>
              <a:ext cx="312632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94360" indent="-594360" algn="ctr"/>
              <a: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  <a:t>Enter your questions in the chat window</a:t>
              </a:r>
              <a:b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</a:br>
              <a:r>
                <a:rPr lang="en-US" sz="1200" i="1" spc="50" baseline="0" dirty="0">
                  <a:solidFill>
                    <a:schemeClr val="accent3">
                      <a:lumMod val="50000"/>
                      <a:lumOff val="50000"/>
                    </a:schemeClr>
                  </a:solidFill>
                </a:rPr>
                <a:t>(lower left of screen)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42EA7E5-CDEF-40A6-89F7-A907866110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54" y="0"/>
            <a:ext cx="3535388" cy="61503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594360" y="2394251"/>
            <a:ext cx="5730240" cy="2120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sz="72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Any</a:t>
            </a:r>
          </a:p>
          <a:p>
            <a:pPr lvl="0" algn="ctr"/>
            <a:r>
              <a:rPr lang="en-US" sz="72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Questions?</a:t>
            </a:r>
            <a:endParaRPr lang="en-US" sz="7200" b="1" kern="1200" dirty="0">
              <a:gradFill flip="none" rotWithShape="1">
                <a:gsLst>
                  <a:gs pos="58000">
                    <a:srgbClr val="AF3F49"/>
                  </a:gs>
                  <a:gs pos="100000">
                    <a:srgbClr val="AD3B46"/>
                  </a:gs>
                  <a:gs pos="19000">
                    <a:schemeClr val="accent2"/>
                  </a:gs>
                  <a:gs pos="59000">
                    <a:schemeClr val="accent2"/>
                  </a:gs>
                </a:gsLst>
                <a:lin ang="5400000" scaled="1"/>
                <a:tileRect/>
              </a:gradFill>
              <a:effectLst>
                <a:innerShdw blurRad="76200" dist="38100" dir="18900000">
                  <a:schemeClr val="accent5">
                    <a:lumMod val="75000"/>
                    <a:alpha val="70000"/>
                  </a:scheme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665325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Down 7">
            <a:extLst>
              <a:ext uri="{FF2B5EF4-FFF2-40B4-BE49-F238E27FC236}">
                <a16:creationId xmlns:a16="http://schemas.microsoft.com/office/drawing/2014/main" id="{8D1EBE43-28AC-4EDE-922C-0DEE355DCAF4}"/>
              </a:ext>
            </a:extLst>
          </p:cNvPr>
          <p:cNvSpPr/>
          <p:nvPr userDrawn="1"/>
        </p:nvSpPr>
        <p:spPr>
          <a:xfrm>
            <a:off x="795232" y="1197034"/>
            <a:ext cx="640080" cy="5046431"/>
          </a:xfrm>
          <a:prstGeom prst="downArrow">
            <a:avLst>
              <a:gd name="adj1" fmla="val 100000"/>
              <a:gd name="adj2" fmla="val 50000"/>
            </a:avLst>
          </a:prstGeom>
          <a:gradFill flip="none" rotWithShape="1">
            <a:gsLst>
              <a:gs pos="49000">
                <a:schemeClr val="bg1">
                  <a:lumMod val="95000"/>
                  <a:alpha val="65000"/>
                </a:schemeClr>
              </a:gs>
              <a:gs pos="51000">
                <a:schemeClr val="bg1">
                  <a:lumMod val="85000"/>
                  <a:alpha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87234" y="571074"/>
            <a:ext cx="6796695" cy="105156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Type your polling question here.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39114" y="2188127"/>
            <a:ext cx="7364627" cy="3693690"/>
          </a:xfrm>
        </p:spPr>
        <p:txBody>
          <a:bodyPr anchor="ctr"/>
          <a:lstStyle>
            <a:lvl1pPr marL="514350" indent="-514350">
              <a:spcBef>
                <a:spcPts val="1800"/>
              </a:spcBef>
              <a:buFont typeface="+mj-lt"/>
              <a:buAutoNum type="arabicPeriod"/>
              <a:defRPr sz="2400"/>
            </a:lvl1pPr>
            <a:lvl2pPr marL="777240" indent="-228600">
              <a:lnSpc>
                <a:spcPct val="95000"/>
              </a:lnSpc>
              <a:spcBef>
                <a:spcPts val="200"/>
              </a:spcBef>
              <a:buSzPct val="70000"/>
              <a:buFont typeface="+mj-lt"/>
              <a:buAutoNum type="alphaLcParenR"/>
              <a:defRPr sz="2100"/>
            </a:lvl2pPr>
            <a:lvl3pPr marL="1143000" indent="-228600">
              <a:spcBef>
                <a:spcPts val="200"/>
              </a:spcBef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+mj-lt"/>
              <a:buAutoNum type="romanLcPeriod"/>
              <a:defRPr sz="1900"/>
            </a:lvl3pPr>
            <a:lvl4pPr marL="1417320" indent="-228600">
              <a:spcBef>
                <a:spcPts val="200"/>
              </a:spcBef>
              <a:buSzPct val="70000"/>
              <a:buFont typeface="+mj-lt"/>
              <a:buAutoNum type="arabicPeriod"/>
              <a:defRPr/>
            </a:lvl4pPr>
            <a:lvl5pPr marL="1645920" indent="-201168">
              <a:spcBef>
                <a:spcPts val="200"/>
              </a:spcBef>
              <a:buSzPct val="70000"/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Type your possible choices/answers here.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14D85F-6F7F-45C7-83F3-FD9113F0E7CB}"/>
              </a:ext>
            </a:extLst>
          </p:cNvPr>
          <p:cNvSpPr/>
          <p:nvPr userDrawn="1"/>
        </p:nvSpPr>
        <p:spPr>
          <a:xfrm rot="5400000">
            <a:off x="4946904" y="-1628776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728CEE-638E-4D8A-8127-346A257906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310" y="449939"/>
            <a:ext cx="1343925" cy="1343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571A4E-C4B0-4CA2-936E-E627457E6BED}"/>
              </a:ext>
            </a:extLst>
          </p:cNvPr>
          <p:cNvSpPr txBox="1"/>
          <p:nvPr userDrawn="1"/>
        </p:nvSpPr>
        <p:spPr>
          <a:xfrm>
            <a:off x="2630804" y="1882520"/>
            <a:ext cx="595312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  <a:t>Choose the answer that best reflects you (or your organization)</a:t>
            </a:r>
          </a:p>
        </p:txBody>
      </p:sp>
    </p:spTree>
    <p:extLst>
      <p:ext uri="{BB962C8B-B14F-4D97-AF65-F5344CB8AC3E}">
        <p14:creationId xmlns:p14="http://schemas.microsoft.com/office/powerpoint/2010/main" val="1289106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842964"/>
            <a:ext cx="7863840" cy="2852737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</a:t>
            </a:r>
            <a:r>
              <a:rPr lang="en-US"/>
              <a:t>to add section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21021" y="4064000"/>
            <a:ext cx="7269574" cy="1866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600" i="1"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section subheading</a:t>
            </a:r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4549140" y="-68775"/>
            <a:ext cx="45720" cy="786384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01FC9-B0F6-44E9-9D41-A14F6DF410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10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2" y="-292233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857564-4952-4BB3-8D17-85D07E8E42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7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10C90F-ED6C-4D1B-A25F-8C9CF9B83DA2}"/>
              </a:ext>
            </a:extLst>
          </p:cNvPr>
          <p:cNvSpPr/>
          <p:nvPr userDrawn="1"/>
        </p:nvSpPr>
        <p:spPr>
          <a:xfrm rot="5400000">
            <a:off x="4321982" y="-2686037"/>
            <a:ext cx="500034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05156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68895"/>
            <a:ext cx="3868340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567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68895"/>
            <a:ext cx="3887391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4875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B3D28B-CE3D-4466-9666-609B2668EC8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407D7D-3897-4B51-871B-6518969A74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BD7B24-A705-44C8-8854-0D01A5CB6C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2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71510A-CF9F-4994-9B30-C2AB139BB6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45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 dirty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D562C-A495-48E7-A662-90C4D7E5E3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83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94950"/>
            <a:ext cx="4629150" cy="534932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200000"/>
              </a:lnSpc>
              <a:buNone/>
              <a:defRPr sz="28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008F9-D6D9-4EDB-9511-1995786E12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28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13" name="Isosceles Triangle 12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>
            <a:grpSpLocks noChangeAspect="1"/>
          </p:cNvGrpSpPr>
          <p:nvPr userDrawn="1"/>
        </p:nvGrpSpPr>
        <p:grpSpPr>
          <a:xfrm rot="16200000" flipV="1">
            <a:off x="837624" y="-837625"/>
            <a:ext cx="667903" cy="2343153"/>
            <a:chOff x="8023226" y="2924758"/>
            <a:chExt cx="1120774" cy="3933243"/>
          </a:xfrm>
        </p:grpSpPr>
        <p:sp>
          <p:nvSpPr>
            <p:cNvPr id="16" name="Isosceles Triangle 15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8314926" y="3948449"/>
              <a:ext cx="829074" cy="290955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93" r:id="rId10"/>
    <p:sldLayoutId id="2147483684" r:id="rId11"/>
    <p:sldLayoutId id="2147483685" r:id="rId12"/>
    <p:sldLayoutId id="2147483686" r:id="rId13"/>
    <p:sldLayoutId id="2147483702" r:id="rId14"/>
    <p:sldLayoutId id="2147483696" r:id="rId15"/>
    <p:sldLayoutId id="2147483689" r:id="rId16"/>
    <p:sldLayoutId id="2147483701" r:id="rId17"/>
    <p:sldLayoutId id="2147483700" r:id="rId18"/>
    <p:sldLayoutId id="2147483690" r:id="rId19"/>
    <p:sldLayoutId id="2147483695" r:id="rId20"/>
    <p:sldLayoutId id="2147483704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i="0" u="none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3BC8923-5990-4505-8338-F181A486DCBA}"/>
              </a:ext>
            </a:extLst>
          </p:cNvPr>
          <p:cNvGrpSpPr/>
          <p:nvPr userDrawn="1"/>
        </p:nvGrpSpPr>
        <p:grpSpPr>
          <a:xfrm>
            <a:off x="-1" y="0"/>
            <a:ext cx="9144001" cy="6858000"/>
            <a:chOff x="-1" y="0"/>
            <a:chExt cx="9144001" cy="6858000"/>
          </a:xfrm>
        </p:grpSpPr>
        <p:grpSp>
          <p:nvGrpSpPr>
            <p:cNvPr id="12" name="Group 11"/>
            <p:cNvGrpSpPr>
              <a:grpSpLocks noChangeAspect="1"/>
            </p:cNvGrpSpPr>
            <p:nvPr userDrawn="1"/>
          </p:nvGrpSpPr>
          <p:grpSpPr>
            <a:xfrm>
              <a:off x="8023226" y="2924758"/>
              <a:ext cx="1120774" cy="3933242"/>
              <a:chOff x="8023226" y="2924758"/>
              <a:chExt cx="1120774" cy="3933242"/>
            </a:xfrm>
          </p:grpSpPr>
          <p:sp>
            <p:nvSpPr>
              <p:cNvPr id="13" name="Isosceles Triangle 12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Isosceles Triangle 13"/>
              <p:cNvSpPr/>
              <p:nvPr userDrawn="1"/>
            </p:nvSpPr>
            <p:spPr>
              <a:xfrm>
                <a:off x="8239885" y="3685101"/>
                <a:ext cx="904115" cy="3172899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>
              <a:grpSpLocks noChangeAspect="1"/>
            </p:cNvGrpSpPr>
            <p:nvPr userDrawn="1"/>
          </p:nvGrpSpPr>
          <p:grpSpPr>
            <a:xfrm rot="16200000" flipV="1">
              <a:off x="837624" y="-837625"/>
              <a:ext cx="667903" cy="2343153"/>
              <a:chOff x="8023226" y="2924758"/>
              <a:chExt cx="1120774" cy="3933243"/>
            </a:xfrm>
          </p:grpSpPr>
          <p:sp>
            <p:nvSpPr>
              <p:cNvPr id="16" name="Isosceles Triangle 15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Isosceles Triangle 16"/>
              <p:cNvSpPr/>
              <p:nvPr userDrawn="1"/>
            </p:nvSpPr>
            <p:spPr>
              <a:xfrm>
                <a:off x="8314926" y="3948449"/>
                <a:ext cx="829074" cy="2909552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0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9" r:id="rId2"/>
    <p:sldLayoutId id="2147483687" r:id="rId3"/>
    <p:sldLayoutId id="2147483692" r:id="rId4"/>
    <p:sldLayoutId id="214748368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leta.gov/performance/wips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leta.gov/performance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leta.gov/performanc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7FF2BB-E1BF-49EA-A117-CAD4FED05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June 20, 2018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F54E9F-EE23-4326-AFBD-5DC41FCD0D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040524"/>
            <a:ext cx="7772400" cy="2995448"/>
          </a:xfrm>
        </p:spPr>
        <p:txBody>
          <a:bodyPr>
            <a:normAutofit fontScale="90000"/>
          </a:bodyPr>
          <a:lstStyle/>
          <a:p>
            <a:r>
              <a:rPr lang="en-US" sz="5300" dirty="0"/>
              <a:t>Overview:</a:t>
            </a:r>
            <a:br>
              <a:rPr lang="en-US" dirty="0"/>
            </a:br>
            <a:r>
              <a:rPr lang="en-US" sz="4900" dirty="0"/>
              <a:t>2018 Amended WIOA Performance Accountability Reporting Requirements</a:t>
            </a:r>
          </a:p>
        </p:txBody>
      </p:sp>
    </p:spTree>
    <p:extLst>
      <p:ext uri="{BB962C8B-B14F-4D97-AF65-F5344CB8AC3E}">
        <p14:creationId xmlns:p14="http://schemas.microsoft.com/office/powerpoint/2010/main" val="3579039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Background/Overview of ICR Revisions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Why amend the ICRs? </a:t>
            </a:r>
          </a:p>
          <a:p>
            <a:pPr lvl="1"/>
            <a:r>
              <a:rPr lang="en-US" dirty="0"/>
              <a:t>Received feedback from states/grantees on improving and revising data elements and specifications</a:t>
            </a:r>
          </a:p>
          <a:p>
            <a:pPr lvl="1"/>
            <a:r>
              <a:rPr lang="en-US" dirty="0"/>
              <a:t>Align reporting requirements with policy and statutory language </a:t>
            </a:r>
          </a:p>
          <a:p>
            <a:pPr lvl="1"/>
            <a:r>
              <a:rPr lang="en-US" dirty="0"/>
              <a:t>DOL program offices requested revisions </a:t>
            </a:r>
          </a:p>
          <a:p>
            <a:pPr lvl="1"/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Types of Changes? </a:t>
            </a:r>
          </a:p>
          <a:p>
            <a:pPr lvl="1"/>
            <a:r>
              <a:rPr lang="en-US" dirty="0"/>
              <a:t>Added and revised data elements including “checking/unchecking” program requirements</a:t>
            </a:r>
          </a:p>
          <a:p>
            <a:pPr lvl="1"/>
            <a:r>
              <a:rPr lang="en-US" dirty="0"/>
              <a:t>Revised inconsistences and minor grammar mistakes </a:t>
            </a:r>
          </a:p>
          <a:p>
            <a:pPr lvl="1"/>
            <a:r>
              <a:rPr lang="en-US" dirty="0"/>
              <a:t>Clarified data elements, specifications, and reports, including break out templates</a:t>
            </a:r>
          </a:p>
          <a:p>
            <a:pPr lvl="1"/>
            <a:r>
              <a:rPr lang="en-US" dirty="0"/>
              <a:t>In response to the public comments </a:t>
            </a:r>
          </a:p>
          <a:p>
            <a:pPr lvl="1"/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871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276DC0E-05F1-428C-917B-F752496B0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Performance Report (ETA-9169)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0334B3-CF99-4FB9-972A-FEE5054D2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354" y="1777041"/>
            <a:ext cx="7945575" cy="4399921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1"/>
            <a:r>
              <a:rPr lang="en-US" dirty="0"/>
              <a:t>Statewide Annual Performance Report: </a:t>
            </a:r>
          </a:p>
          <a:p>
            <a:pPr lvl="2"/>
            <a:r>
              <a:rPr lang="en-US" dirty="0"/>
              <a:t>Minor revisions: Replaced “Target” with “Negotiated Target”</a:t>
            </a:r>
          </a:p>
          <a:p>
            <a:pPr lvl="1"/>
            <a:r>
              <a:rPr lang="en-US" dirty="0"/>
              <a:t>Statewide Annual Performance Report Specifications:</a:t>
            </a:r>
          </a:p>
          <a:p>
            <a:pPr lvl="2"/>
            <a:r>
              <a:rPr lang="en-US" dirty="0"/>
              <a:t>Revised Participant and </a:t>
            </a:r>
            <a:r>
              <a:rPr lang="en-US" dirty="0" err="1"/>
              <a:t>Exiter</a:t>
            </a:r>
            <a:r>
              <a:rPr lang="en-US" dirty="0"/>
              <a:t> counts for career services to include Youth</a:t>
            </a:r>
          </a:p>
          <a:p>
            <a:pPr lvl="2"/>
            <a:r>
              <a:rPr lang="en-US" dirty="0"/>
              <a:t>Revised specs for Participants Served and Exited for both Career and Training Services</a:t>
            </a:r>
          </a:p>
          <a:p>
            <a:pPr lvl="3"/>
            <a:r>
              <a:rPr lang="en-US" dirty="0"/>
              <a:t>Revised to either “Received Training ≠ 1” OR “Received Training = 1” </a:t>
            </a:r>
          </a:p>
          <a:p>
            <a:pPr lvl="3"/>
            <a:r>
              <a:rPr lang="en-US" dirty="0"/>
              <a:t>Example: Spec for Participants Exited (career services)</a:t>
            </a:r>
          </a:p>
          <a:p>
            <a:pPr lvl="3"/>
            <a:endParaRPr lang="en-US" dirty="0"/>
          </a:p>
          <a:p>
            <a:pPr lvl="3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8EFC74-6E75-424F-A8E6-AC1991708F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ACD02CE-7175-4437-B605-E1C551FAD63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794084" y="5806025"/>
            <a:ext cx="7327232" cy="517358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084" y="5817749"/>
            <a:ext cx="7327232" cy="50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852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276DC0E-05F1-428C-917B-F752496B0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Performance Report  (ETA-9169) – cont.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0334B3-CF99-4FB9-972A-FEE5054D2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83344"/>
            <a:ext cx="7955280" cy="4406348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1"/>
            <a:r>
              <a:rPr lang="en-US" dirty="0"/>
              <a:t>Credential Attainment Template: </a:t>
            </a:r>
          </a:p>
          <a:p>
            <a:pPr lvl="2"/>
            <a:r>
              <a:rPr lang="en-US" dirty="0"/>
              <a:t>Removed the breakout template</a:t>
            </a:r>
          </a:p>
          <a:p>
            <a:pPr lvl="1"/>
            <a:r>
              <a:rPr lang="en-US" dirty="0"/>
              <a:t>Credential Attainment Specifications:</a:t>
            </a:r>
          </a:p>
          <a:p>
            <a:pPr lvl="2"/>
            <a:r>
              <a:rPr lang="en-US" dirty="0"/>
              <a:t>Revised all credential attainment specifications to exclude Other Reason for Exit = 07 (Criminal Offender) from the denominator</a:t>
            </a:r>
          </a:p>
          <a:p>
            <a:pPr lvl="2"/>
            <a:r>
              <a:rPr lang="en-US" dirty="0"/>
              <a:t>Revised all credential attainment specifications to reference PIRL elements (1800-1805) for up to 3 recognized credentials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8EFC74-6E75-424F-A8E6-AC1991708F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ACD02CE-7175-4437-B605-E1C551FAD63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45473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Quarterly Performance Report (ETA-9173)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Report Template Revisions:</a:t>
            </a:r>
          </a:p>
          <a:p>
            <a:pPr lvl="2"/>
            <a:r>
              <a:rPr lang="en-US" dirty="0"/>
              <a:t>Added Veterans’ Priority of Service </a:t>
            </a:r>
          </a:p>
          <a:p>
            <a:pPr lvl="1"/>
            <a:r>
              <a:rPr lang="en-US" dirty="0"/>
              <a:t>Report Specification Revisions:</a:t>
            </a:r>
          </a:p>
          <a:p>
            <a:pPr lvl="2"/>
            <a:r>
              <a:rPr lang="en-US" dirty="0"/>
              <a:t>Removed “Employment Status at Program Entry is &lt; 3” from Employment rate Q2 &amp; Q4 and Median Earnings for all specs including Youth</a:t>
            </a:r>
          </a:p>
          <a:p>
            <a:pPr lvl="2"/>
            <a:r>
              <a:rPr lang="en-US" dirty="0"/>
              <a:t>Removed all references to Effectiveness in Serving Employers</a:t>
            </a:r>
          </a:p>
          <a:p>
            <a:pPr lvl="2"/>
            <a:r>
              <a:rPr lang="en-US" dirty="0"/>
              <a:t>Revised Basic Career Services specs to use “Date of First Basic Career Service (Staff-Assisted)” instead of “Most Recent Date Received Basic Career Services (Staff-Assisted)”</a:t>
            </a:r>
          </a:p>
          <a:p>
            <a:pPr marL="914400" lvl="2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45794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Quarterly Performance Report (ETA-9173) –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Credential Attainment: </a:t>
            </a:r>
          </a:p>
          <a:p>
            <a:pPr lvl="1"/>
            <a:r>
              <a:rPr lang="en-US" sz="2000" dirty="0"/>
              <a:t>Revised to ensure consistency with the Annual Report specs</a:t>
            </a:r>
          </a:p>
          <a:p>
            <a:r>
              <a:rPr lang="en-US" sz="2000" dirty="0"/>
              <a:t>Measurable Skill Gains:</a:t>
            </a:r>
          </a:p>
          <a:p>
            <a:pPr lvl="1"/>
            <a:r>
              <a:rPr lang="en-US" sz="2000" dirty="0"/>
              <a:t>Revised to ensure consistency with the Annual Report specs </a:t>
            </a:r>
          </a:p>
          <a:p>
            <a:r>
              <a:rPr lang="en-US" sz="2000" dirty="0"/>
              <a:t>Youth Report and Specification Revisions: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Revised the Youth template and specs to utilize certain data elements that were determined more appropriate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Added specs for credential attainment for Youth who received services other than Occupational Skills Training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Many revisions mirrored those made to the non-Youth specs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50803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Eligible Training Providers (ETA-9171)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ETP report is not required for PY 2017 reporting</a:t>
            </a:r>
          </a:p>
          <a:p>
            <a:r>
              <a:rPr lang="en-US" dirty="0"/>
              <a:t>Data collection will begin July 1, 2018; states will submit information on ETP outcomes with the PY 2018 WIOA annual report, due October 1, 2019</a:t>
            </a:r>
          </a:p>
          <a:p>
            <a:r>
              <a:rPr lang="en-US" dirty="0"/>
              <a:t>WIOA Wednesday Webinar on ETP reporting is scheduled for July 11, 2018, at 3:00 pm EDT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89982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Narrative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Guidance is forthcoming that will include detailed information regarding the contents of the report and its due date.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62276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PIRL (ETA-9170 &amp; ETA-9173)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Both the DOL-only PIRL and Joint PIRL elements were revised jointly so the common elements remain identical.</a:t>
            </a:r>
          </a:p>
          <a:p>
            <a:r>
              <a:rPr lang="en-US" sz="2200" dirty="0"/>
              <a:t>Additions/Deletions (Data Elements/Columns):</a:t>
            </a:r>
          </a:p>
          <a:p>
            <a:pPr lvl="1"/>
            <a:r>
              <a:rPr lang="en-US" sz="2000" dirty="0"/>
              <a:t>Several new DOL-only data elements and Joint WIOA elements.</a:t>
            </a:r>
          </a:p>
          <a:p>
            <a:pPr lvl="2"/>
            <a:r>
              <a:rPr lang="en-US" sz="1800" dirty="0"/>
              <a:t>New elements include one for reportable individuals, as well as elements to allow recording more than one Educational Functioning Level (EFL) per record (PIRL 1909-1922)</a:t>
            </a:r>
          </a:p>
          <a:p>
            <a:pPr lvl="2"/>
            <a:r>
              <a:rPr lang="en-US" sz="1800" dirty="0"/>
              <a:t>New joint elements to better capture credential and MSG data.</a:t>
            </a:r>
          </a:p>
          <a:p>
            <a:pPr lvl="1"/>
            <a:r>
              <a:rPr lang="en-US" sz="2000" dirty="0"/>
              <a:t>Added Incumbent Worker Training column and appropriate requirements.</a:t>
            </a:r>
          </a:p>
          <a:p>
            <a:pPr lvl="1"/>
            <a:r>
              <a:rPr lang="en-US" sz="2000" dirty="0"/>
              <a:t>Deleted several elements that were deemed no longer appropriate or necessary to be included in the PIRL.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67079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PIRL (ETA-9170 &amp; ETA-9173) –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Revisions: </a:t>
            </a:r>
          </a:p>
          <a:p>
            <a:pPr lvl="1"/>
            <a:r>
              <a:rPr lang="en-US" sz="2000" dirty="0"/>
              <a:t>Revised parts of elements, including code values, data element names, and instructions</a:t>
            </a:r>
          </a:p>
          <a:p>
            <a:pPr lvl="2"/>
            <a:r>
              <a:rPr lang="en-US" sz="1800" dirty="0"/>
              <a:t>Revisions to the data element definition/instructions were the most common</a:t>
            </a:r>
          </a:p>
          <a:p>
            <a:pPr lvl="2"/>
            <a:r>
              <a:rPr lang="en-US" sz="1800" dirty="0"/>
              <a:t>Some data element revisions required corresponding revisions to the specifications</a:t>
            </a:r>
          </a:p>
          <a:p>
            <a:pPr lvl="1"/>
            <a:r>
              <a:rPr lang="en-US" sz="2000" dirty="0"/>
              <a:t>Checked/Unchecked requirements for programs</a:t>
            </a:r>
          </a:p>
          <a:p>
            <a:pPr lvl="2"/>
            <a:r>
              <a:rPr lang="en-US" sz="1800" dirty="0"/>
              <a:t>For the purposes of ensuring complete program-specific reporting and QPRs for non-core programs, individual programs identified specific data elements to add or remove from their program-specific collections</a:t>
            </a:r>
          </a:p>
          <a:p>
            <a:pPr lvl="1"/>
            <a:r>
              <a:rPr lang="en-US" sz="2000" dirty="0"/>
              <a:t>Added code values and program specific definitions/instructions for reportable individuals for programs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79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Reportable Individuals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69279"/>
            <a:ext cx="7955280" cy="4407684"/>
          </a:xfrm>
        </p:spPr>
        <p:txBody>
          <a:bodyPr/>
          <a:lstStyle/>
          <a:p>
            <a:r>
              <a:rPr lang="en-US" sz="2200" dirty="0"/>
              <a:t>For the remainder of PY 2017 reporting, continue reporting without “Date of Program Entry” or “Date of Program Exit” (PIRL 900 &amp; PIRL 901) for reportable individuals</a:t>
            </a:r>
          </a:p>
          <a:p>
            <a:r>
              <a:rPr lang="en-US" sz="2200" dirty="0"/>
              <a:t>PIRL Revisions:</a:t>
            </a:r>
          </a:p>
          <a:p>
            <a:pPr lvl="1"/>
            <a:r>
              <a:rPr lang="en-US" sz="2000" dirty="0"/>
              <a:t>Added a new data element (#1007) to capture “Date of Most Recent Reportable Individual Contact”</a:t>
            </a:r>
          </a:p>
          <a:p>
            <a:pPr lvl="1"/>
            <a:r>
              <a:rPr lang="en-US" sz="2000" dirty="0"/>
              <a:t>Added code values specifically for reportable individuals to program-specific data elements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4946482"/>
            <a:ext cx="7649076" cy="10572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28650" y="4908884"/>
            <a:ext cx="7649076" cy="1070811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59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D68BA9-AB21-4A23-988F-B0FEAE20B6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82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Reportable Individuals –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/>
              <a:t>Revised the specifications to use the new data element (1007) and the program flag as identified by the appropriate code value for the program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865785" y="2084493"/>
            <a:ext cx="3312450" cy="1712572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865785" y="3975971"/>
            <a:ext cx="3312450" cy="1712572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579" y="3809100"/>
            <a:ext cx="3281583" cy="17621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93579" y="3809100"/>
            <a:ext cx="3350530" cy="1762125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865786" y="2096528"/>
            <a:ext cx="3297190" cy="17125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3804" y="3988006"/>
            <a:ext cx="3289172" cy="170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55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Measurable Skill Gains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Several notable revisions to properly capture Measurable Skill Gains:</a:t>
            </a:r>
          </a:p>
          <a:p>
            <a:pPr lvl="1"/>
            <a:r>
              <a:rPr lang="en-US" sz="2200" dirty="0"/>
              <a:t>MSG numerator to only count one gain per period</a:t>
            </a:r>
          </a:p>
          <a:p>
            <a:pPr lvl="1"/>
            <a:r>
              <a:rPr lang="en-US" sz="2200" dirty="0"/>
              <a:t>Revised MSG template only to provide gross counts</a:t>
            </a:r>
          </a:p>
          <a:p>
            <a:pPr lvl="1"/>
            <a:r>
              <a:rPr lang="en-US" sz="2200" dirty="0"/>
              <a:t>Specs were revised to use PIRL #1813 to remove those who have completed education or training from inclusion during a second program year</a:t>
            </a:r>
          </a:p>
          <a:p>
            <a:pPr lvl="1"/>
            <a:r>
              <a:rPr lang="en-US" sz="2200" dirty="0"/>
              <a:t>Spec was revised to change Date of Participation to Date of Program Entry</a:t>
            </a:r>
          </a:p>
          <a:p>
            <a:pPr lvl="1"/>
            <a:r>
              <a:rPr lang="en-US" sz="2200" dirty="0"/>
              <a:t>New EFL data elements to capture more than one assessment (#1909-1922)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193351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Integrated Record Schema (SIR Schema)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Effective with the PY 2018 1</a:t>
            </a:r>
            <a:r>
              <a:rPr lang="en-US" sz="2000" baseline="30000" dirty="0"/>
              <a:t>st</a:t>
            </a:r>
            <a:r>
              <a:rPr lang="en-US" sz="2000" dirty="0"/>
              <a:t> Quarter performance reporting, there will be a combined WIPS upload schema, titled the “State Integrated Record Schema,” for the following programs:</a:t>
            </a:r>
          </a:p>
          <a:p>
            <a:pPr lvl="1"/>
            <a:r>
              <a:rPr lang="en-US" sz="1800" dirty="0"/>
              <a:t>title I Adult, Dislocated Worker, and Youth programs</a:t>
            </a:r>
          </a:p>
          <a:p>
            <a:pPr lvl="1"/>
            <a:r>
              <a:rPr lang="en-US" sz="1800" dirty="0"/>
              <a:t>title III Wagner-</a:t>
            </a:r>
            <a:r>
              <a:rPr lang="en-US" sz="1800" dirty="0" err="1"/>
              <a:t>Peyser</a:t>
            </a:r>
            <a:r>
              <a:rPr lang="en-US" sz="1800" dirty="0"/>
              <a:t> program</a:t>
            </a:r>
          </a:p>
          <a:p>
            <a:pPr lvl="1"/>
            <a:r>
              <a:rPr lang="en-US" sz="1800" dirty="0"/>
              <a:t>Trade Adjustment Assistance</a:t>
            </a:r>
          </a:p>
          <a:p>
            <a:pPr lvl="1"/>
            <a:r>
              <a:rPr lang="en-US" sz="1800" dirty="0"/>
              <a:t>Jobs for Veterans State Grants</a:t>
            </a:r>
          </a:p>
          <a:p>
            <a:pPr lvl="1"/>
            <a:r>
              <a:rPr lang="en-US" sz="1800" dirty="0"/>
              <a:t>National Dislocated Worker Grants</a:t>
            </a:r>
          </a:p>
          <a:p>
            <a:r>
              <a:rPr lang="en-US" sz="2000" dirty="0"/>
              <a:t>These programs will need to utilize either the SIR Schema or Full PIRL Schema option to upload their data</a:t>
            </a:r>
          </a:p>
          <a:p>
            <a:r>
              <a:rPr lang="en-US" sz="2000" dirty="0"/>
              <a:t>Additional information about available upload schemas can be found on the WIPS User Resource Library Information Page at:  </a:t>
            </a:r>
            <a:r>
              <a:rPr lang="en-US" sz="2000" u="sng" dirty="0">
                <a:hlinkClick r:id="rId3"/>
              </a:rPr>
              <a:t>https://www.doleta.gov/performance/wips/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947131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tool or resource would best help you implement these revisions? 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17483" y="2226365"/>
            <a:ext cx="6424654" cy="313281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red-lined version of all of the forms that show approved revisions. </a:t>
            </a:r>
          </a:p>
          <a:p>
            <a:r>
              <a:rPr lang="en-US" dirty="0"/>
              <a:t>A comparison done in Excel between the current and amended PIRL that indicates which cells (instructions, code values, etc.) have been revised.</a:t>
            </a:r>
          </a:p>
          <a:p>
            <a:r>
              <a:rPr lang="en-US" dirty="0"/>
              <a:t>Both “1” and “2”</a:t>
            </a:r>
          </a:p>
          <a:p>
            <a:r>
              <a:rPr lang="en-US" dirty="0"/>
              <a:t>Other? (Type ideas in chat box)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3647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7772EF-269F-4291-BE88-2FED5287E8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Contact information for ETA for:</a:t>
            </a:r>
          </a:p>
          <a:p>
            <a:pPr lvl="1"/>
            <a:endParaRPr lang="en-US" sz="2200" dirty="0"/>
          </a:p>
          <a:p>
            <a:pPr lvl="1"/>
            <a:r>
              <a:rPr lang="en-US" sz="2200" dirty="0"/>
              <a:t>Program or Policy Questions</a:t>
            </a:r>
          </a:p>
          <a:p>
            <a:pPr lvl="2"/>
            <a:r>
              <a:rPr lang="en-US" sz="2000" dirty="0"/>
              <a:t>ETAPerforms@dol.gov</a:t>
            </a:r>
          </a:p>
          <a:p>
            <a:pPr lvl="1"/>
            <a:endParaRPr lang="en-US" sz="2200" dirty="0"/>
          </a:p>
          <a:p>
            <a:pPr lvl="1"/>
            <a:r>
              <a:rPr lang="en-US" sz="2200" dirty="0"/>
              <a:t>WIPS Related Technical Assistance </a:t>
            </a:r>
          </a:p>
          <a:p>
            <a:pPr lvl="2"/>
            <a:r>
              <a:rPr lang="en-US" sz="2000" dirty="0"/>
              <a:t>WIOA.Feedback@dol.gov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ED3E15-B88E-4415-803F-4B69A09075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ETA Performance Page </a:t>
            </a:r>
          </a:p>
          <a:p>
            <a:pPr lvl="1"/>
            <a:r>
              <a:rPr lang="en-US" sz="1800" dirty="0"/>
              <a:t>Performance-related resources, including both the current and amended ICRs</a:t>
            </a:r>
          </a:p>
          <a:p>
            <a:pPr lvl="2"/>
            <a:r>
              <a:rPr lang="en-US" sz="1400" dirty="0">
                <a:hlinkClick r:id="rId3"/>
              </a:rPr>
              <a:t>www.doleta.gov/performance/</a:t>
            </a:r>
            <a:endParaRPr lang="en-US" sz="1400" dirty="0"/>
          </a:p>
          <a:p>
            <a:pPr lvl="2"/>
            <a:r>
              <a:rPr lang="en-US" sz="1400" dirty="0"/>
              <a:t>www.doleta.gov/performance/reporting</a:t>
            </a:r>
          </a:p>
          <a:p>
            <a:r>
              <a:rPr lang="en-US" sz="2400" dirty="0"/>
              <a:t>Workforce GPS</a:t>
            </a:r>
          </a:p>
          <a:p>
            <a:pPr lvl="1"/>
            <a:r>
              <a:rPr lang="en-US" sz="1800" dirty="0"/>
              <a:t>Performance Reporting Community – use the discussion topics to stay connected to opportunities for peer learning and the newest developments related to Performance Reporting</a:t>
            </a:r>
          </a:p>
          <a:p>
            <a:pPr lvl="2"/>
            <a:r>
              <a:rPr lang="en-US" sz="1400" dirty="0"/>
              <a:t>https://performancereporting.workforcegps.org/ Name of reference item</a:t>
            </a:r>
          </a:p>
          <a:p>
            <a:pPr lvl="2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5D8615-B6E2-4A7E-818D-E96159DE73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06D636C-90A3-4979-BA37-BAB384B2210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680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5B7022-EE58-41E1-B703-623394C9E1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B34450-107A-4130-B52C-44C08A0ADA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Webinar:  ETP Reporting Overview </a:t>
            </a:r>
          </a:p>
          <a:p>
            <a:pPr lvl="2"/>
            <a:r>
              <a:rPr lang="en-US" sz="2400" dirty="0"/>
              <a:t>July 11, 2018</a:t>
            </a:r>
          </a:p>
          <a:p>
            <a:r>
              <a:rPr lang="en-US" dirty="0"/>
              <a:t>Webinar:  Co-Enrollment Cohort Report to the System</a:t>
            </a:r>
          </a:p>
          <a:p>
            <a:pPr lvl="1"/>
            <a:r>
              <a:rPr lang="en-US" sz="2200" dirty="0"/>
              <a:t>The 7 state co-enrollment cohort teams will report their experiences and outcomes to the workforce and education systems (WIOA core and partner programs)</a:t>
            </a:r>
          </a:p>
          <a:p>
            <a:pPr lvl="2"/>
            <a:r>
              <a:rPr lang="en-US" sz="2400" dirty="0"/>
              <a:t>July 18, 2018</a:t>
            </a:r>
          </a:p>
        </p:txBody>
      </p:sp>
    </p:spTree>
    <p:extLst>
      <p:ext uri="{BB962C8B-B14F-4D97-AF65-F5344CB8AC3E}">
        <p14:creationId xmlns:p14="http://schemas.microsoft.com/office/powerpoint/2010/main" val="6326235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7C1EBB-5DB1-4804-A3A0-418D675647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709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2103DD-18C2-4FF0-9612-CE3A974CEC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783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43AF2F-C8D2-45F3-9DD0-5FBC6628D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Shelia F. Lewis</a:t>
            </a:r>
          </a:p>
          <a:p>
            <a:pPr lvl="1"/>
            <a:r>
              <a:rPr lang="en-US" dirty="0"/>
              <a:t>Workforce Analyst</a:t>
            </a:r>
          </a:p>
          <a:p>
            <a:pPr lvl="2"/>
            <a:r>
              <a:rPr lang="en-US" dirty="0"/>
              <a:t>U.S. Department of Labor, Employment and Training Administration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618E1A-B751-4EF3-859E-FAFBE09EEC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9" b="54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10371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A8C811-46CE-4CAB-B614-34EEC585E1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5C4A4C43-9D9E-4AEC-B6F4-D7F125677847}"/>
              </a:ext>
            </a:extLst>
          </p:cNvPr>
          <p:cNvSpPr txBox="1">
            <a:spLocks/>
          </p:cNvSpPr>
          <p:nvPr/>
        </p:nvSpPr>
        <p:spPr>
          <a:xfrm>
            <a:off x="4138442" y="3282949"/>
            <a:ext cx="3924104" cy="1315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None/>
              <a:defRPr sz="2000" i="1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2960" indent="-36576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8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Toquir Ahmed</a:t>
            </a:r>
          </a:p>
          <a:p>
            <a:pPr lvl="1"/>
            <a:r>
              <a:rPr lang="en-US" dirty="0"/>
              <a:t>Workforce Analyst</a:t>
            </a:r>
          </a:p>
          <a:p>
            <a:pPr lvl="2"/>
            <a:r>
              <a:rPr lang="en-US" dirty="0"/>
              <a:t>U.S. Department of Labor, Employment and Training Administration</a:t>
            </a:r>
          </a:p>
        </p:txBody>
      </p:sp>
      <p:pic>
        <p:nvPicPr>
          <p:cNvPr id="12" name="Picture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" r="6725"/>
          <a:stretch>
            <a:fillRect/>
          </a:stretch>
        </p:blipFill>
        <p:spPr>
          <a:xfrm>
            <a:off x="1421980" y="3204941"/>
            <a:ext cx="1206205" cy="1378319"/>
          </a:xfrm>
          <a:prstGeom prst="rect">
            <a:avLst/>
          </a:prstGeo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</p:pic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2873C97B-95A2-4116-9274-303EDB06FE9F}"/>
              </a:ext>
            </a:extLst>
          </p:cNvPr>
          <p:cNvSpPr txBox="1">
            <a:spLocks/>
          </p:cNvSpPr>
          <p:nvPr/>
        </p:nvSpPr>
        <p:spPr>
          <a:xfrm>
            <a:off x="4138442" y="4727793"/>
            <a:ext cx="3625166" cy="14746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None/>
              <a:defRPr sz="2000" i="1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2960" indent="-36576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8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Cesar Acevedo</a:t>
            </a:r>
          </a:p>
          <a:p>
            <a:pPr lvl="1"/>
            <a:r>
              <a:rPr lang="en-US" dirty="0"/>
              <a:t>Workforce Analyst</a:t>
            </a:r>
          </a:p>
          <a:p>
            <a:pPr lvl="2"/>
            <a:r>
              <a:rPr lang="en-US" dirty="0"/>
              <a:t>U.S. Department of Labor, Employment and Training Administration</a:t>
            </a:r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271256A7-54C8-4105-A6C4-47BF54044923}"/>
              </a:ext>
            </a:extLst>
          </p:cNvPr>
          <p:cNvSpPr txBox="1">
            <a:spLocks/>
          </p:cNvSpPr>
          <p:nvPr/>
        </p:nvSpPr>
        <p:spPr>
          <a:xfrm>
            <a:off x="3879901" y="1696768"/>
            <a:ext cx="4182645" cy="1505123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Char char="¡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Char char="}"/>
              <a:defRPr sz="24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72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 3" panose="05040102010807070707" pitchFamily="18" charset="2"/>
              <a:buChar char="ê"/>
              <a:defRPr sz="20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544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  </a:t>
            </a:r>
            <a:r>
              <a:rPr lang="en-US" sz="2600" b="1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Annie Leonetti</a:t>
            </a:r>
          </a:p>
          <a:p>
            <a:pPr marL="457200" lvl="1" indent="0">
              <a:buNone/>
            </a:pPr>
            <a:r>
              <a:rPr lang="en-US" dirty="0"/>
              <a:t>Supervisory Workforce Analyst</a:t>
            </a:r>
          </a:p>
          <a:p>
            <a:pPr marL="914400" lvl="2" indent="0">
              <a:buNone/>
            </a:pPr>
            <a:r>
              <a:rPr lang="en-US" dirty="0"/>
              <a:t>U.S. Department of Labor, Employment and Training Administration</a:t>
            </a:r>
          </a:p>
          <a:p>
            <a:pPr lvl="2"/>
            <a:endParaRPr lang="en-US" dirty="0"/>
          </a:p>
        </p:txBody>
      </p:sp>
      <p:pic>
        <p:nvPicPr>
          <p:cNvPr id="15" name="Picture Placeholder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" b="658"/>
          <a:stretch>
            <a:fillRect/>
          </a:stretch>
        </p:blipFill>
        <p:spPr>
          <a:xfrm>
            <a:off x="1358456" y="1696768"/>
            <a:ext cx="1333252" cy="1508173"/>
          </a:xfrm>
          <a:prstGeom prst="rect">
            <a:avLst/>
          </a:prstGeom>
        </p:spPr>
      </p:pic>
      <p:pic>
        <p:nvPicPr>
          <p:cNvPr id="16" name="Picture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" r="6725"/>
          <a:stretch>
            <a:fillRect/>
          </a:stretch>
        </p:blipFill>
        <p:spPr>
          <a:xfrm>
            <a:off x="1421979" y="4654181"/>
            <a:ext cx="1206206" cy="1319468"/>
          </a:xfrm>
          <a:prstGeom prst="rect">
            <a:avLst/>
          </a:prstGeo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7274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E22188-D1D2-45BA-AC90-706C412C9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62100"/>
            <a:ext cx="7955280" cy="4614863"/>
          </a:xfrm>
        </p:spPr>
        <p:txBody>
          <a:bodyPr>
            <a:normAutofit/>
          </a:bodyPr>
          <a:lstStyle/>
          <a:p>
            <a:r>
              <a:rPr lang="en-US" dirty="0"/>
              <a:t>Provide overview of PY 2018 reporting requirements  </a:t>
            </a:r>
          </a:p>
          <a:p>
            <a:r>
              <a:rPr lang="en-US" dirty="0"/>
              <a:t>Discuss ICR revisions for titles I &amp; III (Adult, Dislocated Worker, Youth and Wagner-Peyser) core programs</a:t>
            </a:r>
          </a:p>
          <a:p>
            <a:r>
              <a:rPr lang="en-US" dirty="0"/>
              <a:t>Highlight significant revisions to reporting instruments (PIRL, Quarterly/Annual Templates, and upload schemas)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96C4BC-6A15-44C1-B2D2-31CC1EE831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44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E22188-D1D2-45BA-AC90-706C412C9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225" y="1596824"/>
            <a:ext cx="7955280" cy="46148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274320" lvl="1" indent="-274320">
              <a:spcBef>
                <a:spcPts val="1800"/>
              </a:spcBef>
              <a:buClr>
                <a:schemeClr val="accent2"/>
              </a:buClr>
              <a:buSzPct val="130000"/>
              <a:buFont typeface="Wingdings 2" panose="05020102010507070707" pitchFamily="18" charset="2"/>
              <a:buChar char=""/>
            </a:pPr>
            <a:r>
              <a:rPr lang="en-US" sz="2800" dirty="0">
                <a:solidFill>
                  <a:schemeClr val="tx1"/>
                </a:solidFill>
              </a:rPr>
              <a:t>Reportable Individuals (revisions –PIRL/Report Specifications)</a:t>
            </a:r>
          </a:p>
          <a:p>
            <a:pPr marL="274320" lvl="1" indent="-274320">
              <a:spcBef>
                <a:spcPts val="1800"/>
              </a:spcBef>
              <a:buClr>
                <a:schemeClr val="accent2"/>
              </a:buClr>
              <a:buSzPct val="130000"/>
              <a:buFont typeface="Wingdings 2" panose="05020102010507070707" pitchFamily="18" charset="2"/>
              <a:buChar char=""/>
            </a:pPr>
            <a:r>
              <a:rPr lang="en-US" sz="2800" dirty="0">
                <a:solidFill>
                  <a:schemeClr val="tx1"/>
                </a:solidFill>
              </a:rPr>
              <a:t>Measurable Skill Gains (revisions – PIRL/Report Specifications)</a:t>
            </a:r>
          </a:p>
          <a:p>
            <a:pPr marL="274320" lvl="1" indent="-274320">
              <a:spcBef>
                <a:spcPts val="1800"/>
              </a:spcBef>
              <a:buClr>
                <a:schemeClr val="accent2"/>
              </a:buClr>
              <a:buSzPct val="130000"/>
              <a:buFont typeface="Wingdings 2" panose="05020102010507070707" pitchFamily="18" charset="2"/>
              <a:buChar char=""/>
            </a:pPr>
            <a:r>
              <a:rPr lang="en-US" sz="2800" dirty="0">
                <a:solidFill>
                  <a:schemeClr val="tx1"/>
                </a:solidFill>
              </a:rPr>
              <a:t>State Integrated Record Schema (SIR Schema)</a:t>
            </a:r>
          </a:p>
          <a:p>
            <a:pPr marL="274320" lvl="1" indent="-274320">
              <a:spcBef>
                <a:spcPts val="1800"/>
              </a:spcBef>
              <a:buClr>
                <a:schemeClr val="accent2"/>
              </a:buClr>
              <a:buSzPct val="130000"/>
              <a:buFont typeface="Wingdings 2" panose="05020102010507070707" pitchFamily="18" charset="2"/>
              <a:buChar char=""/>
            </a:pPr>
            <a:r>
              <a:rPr lang="en-US" sz="2800" dirty="0">
                <a:solidFill>
                  <a:schemeClr val="tx1"/>
                </a:solidFill>
              </a:rPr>
              <a:t>Available Resources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96C4BC-6A15-44C1-B2D2-31CC1EE831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641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your level of familiarity with the WIOA data collection changes for PY 2018?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 was highly involved in the review during the ICR public comment periods and could lead this webinar.</a:t>
            </a:r>
          </a:p>
          <a:p>
            <a:r>
              <a:rPr lang="en-US" dirty="0"/>
              <a:t>I was aware of some of the proposed changes during the ICR public comment periods, but I could use a refresher.</a:t>
            </a:r>
          </a:p>
          <a:p>
            <a:r>
              <a:rPr lang="en-US" dirty="0"/>
              <a:t>I am aware that there will be some changes, but I’m not sure what they are.</a:t>
            </a:r>
          </a:p>
          <a:p>
            <a:r>
              <a:rPr lang="en-US" dirty="0"/>
              <a:t>There will be changes in PY 2018???!!!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901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 of PY 2018 Reporting Requirements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12734" y="1825625"/>
            <a:ext cx="4331631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Amended WIOA Joint ICR approved for PY 2018 collection/reporting in March 2018</a:t>
            </a:r>
          </a:p>
          <a:p>
            <a:r>
              <a:rPr lang="en-US" dirty="0"/>
              <a:t>Amended DOL-only ICR approved for PY 2018 collection/reporting in January 2018</a:t>
            </a:r>
          </a:p>
          <a:p>
            <a:r>
              <a:rPr lang="en-US" dirty="0"/>
              <a:t>Both the current and amended ICR’s are on the ETA performance webpage (</a:t>
            </a:r>
            <a:r>
              <a:rPr lang="en-US" dirty="0">
                <a:hlinkClick r:id="rId3"/>
              </a:rPr>
              <a:t>www.doleta.gov/performance</a:t>
            </a:r>
            <a:r>
              <a:rPr lang="en-US" dirty="0"/>
              <a:t>)</a:t>
            </a:r>
          </a:p>
          <a:p>
            <a:r>
              <a:rPr lang="en-US" dirty="0"/>
              <a:t>Important to distinguish between the current and amended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What was amended and approved? </a:t>
            </a:r>
          </a:p>
          <a:p>
            <a:pPr lvl="1"/>
            <a:r>
              <a:rPr lang="en-US" sz="2400" dirty="0"/>
              <a:t>Annual and Quarterly Reports and Specifications (ETA 9169 and ETA 9173)</a:t>
            </a:r>
          </a:p>
          <a:p>
            <a:pPr lvl="1"/>
            <a:r>
              <a:rPr lang="en-US" sz="2400" dirty="0"/>
              <a:t>Participant Individual Record Layout (PIRL) (ETA 9170 and ETA 9172)</a:t>
            </a:r>
          </a:p>
          <a:p>
            <a:pPr lvl="1"/>
            <a:r>
              <a:rPr lang="en-US" sz="2400" dirty="0"/>
              <a:t>Eligible Training Provider (ETP) report (ETA 9171)</a:t>
            </a:r>
          </a:p>
          <a:p>
            <a:pPr lvl="1"/>
            <a:r>
              <a:rPr lang="en-US" sz="2400" dirty="0"/>
              <a:t>Pay-for-Performance Report (ETA 9174)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832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PY 2018 Reporting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Important Notes:</a:t>
            </a:r>
          </a:p>
          <a:p>
            <a:pPr lvl="1"/>
            <a:r>
              <a:rPr lang="en-US" dirty="0"/>
              <a:t>Remaining PY 2017 reports will continue to use the ICR forms approved in 2016</a:t>
            </a:r>
          </a:p>
          <a:p>
            <a:pPr lvl="2"/>
            <a:r>
              <a:rPr lang="en-US" dirty="0"/>
              <a:t>PY 2017 4</a:t>
            </a:r>
            <a:r>
              <a:rPr lang="en-US" baseline="30000" dirty="0"/>
              <a:t>th</a:t>
            </a:r>
            <a:r>
              <a:rPr lang="en-US" dirty="0"/>
              <a:t> Quarter (April 2018-June 2018) quarterly performance report, due to the Department by August 14, 2018</a:t>
            </a:r>
          </a:p>
          <a:p>
            <a:pPr lvl="2"/>
            <a:r>
              <a:rPr lang="en-US" dirty="0"/>
              <a:t>PY 2017 Statewide Annual Performance Report, due to the Department by October 1, 2018</a:t>
            </a:r>
          </a:p>
          <a:p>
            <a:pPr lvl="1"/>
            <a:r>
              <a:rPr lang="en-US" dirty="0"/>
              <a:t>PY 2018 reporting requirements will be implemented in WIPS after PY 2017 reporting has concluded and in time for PY 2018 Q1 reporting</a:t>
            </a:r>
          </a:p>
          <a:p>
            <a:pPr lvl="2"/>
            <a:r>
              <a:rPr lang="en-US" dirty="0"/>
              <a:t>PY 2018 1</a:t>
            </a:r>
            <a:r>
              <a:rPr lang="en-US" baseline="30000" dirty="0"/>
              <a:t>st</a:t>
            </a:r>
            <a:r>
              <a:rPr lang="en-US" dirty="0"/>
              <a:t> Quarter (July 2018–September 2018) quarterly performance report, due to the Department by November 14, 2018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227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1 - &amp;quot;Overview: 2018 Amended WIOA Performance Accountability Reporting Requirements&amp;quot;&quot;/&gt;&lt;property id=&quot;20307&quot; value=&quot;287&quot;/&gt;&lt;/object&gt;&lt;object type=&quot;3&quot; unique_id=&quot;10005&quot;&gt;&lt;property id=&quot;20148&quot; value=&quot;5&quot;/&gt;&lt;property id=&quot;20300&quot; value=&quot;Slide 3&quot;/&gt;&lt;property id=&quot;20307&quot; value=&quot;280&quot;/&gt;&lt;/object&gt;&lt;object type=&quot;3&quot; unique_id=&quot;10007&quot;&gt;&lt;property id=&quot;20148&quot; value=&quot;5&quot;/&gt;&lt;property id=&quot;20300&quot; value=&quot;Slide 4&quot;/&gt;&lt;property id=&quot;20307&quot; value=&quot;274&quot;/&gt;&lt;/object&gt;&lt;object type=&quot;3&quot; unique_id=&quot;10008&quot;&gt;&lt;property id=&quot;20148&quot; value=&quot;5&quot;/&gt;&lt;property id=&quot;20300&quot; value=&quot;Slide 5&quot;/&gt;&lt;property id=&quot;20307&quot; value=&quot;286&quot;/&gt;&lt;/object&gt;&lt;object type=&quot;3&quot; unique_id=&quot;10009&quot;&gt;&lt;property id=&quot;20148&quot; value=&quot;5&quot;/&gt;&lt;property id=&quot;20300&quot; value=&quot;Slide 2&quot;/&gt;&lt;property id=&quot;20307&quot; value=&quot;272&quot;/&gt;&lt;/object&gt;&lt;object type=&quot;3&quot; unique_id=&quot;10010&quot;&gt;&lt;property id=&quot;20148&quot; value=&quot;5&quot;/&gt;&lt;property id=&quot;20300&quot; value=&quot;Slide 8 - &amp;quot;Overview of PY 2018 Reporting Requirements&amp;quot;&quot;/&gt;&lt;property id=&quot;20307&quot; value=&quot;258&quot;/&gt;&lt;/object&gt;&lt;object type=&quot;3&quot; unique_id=&quot;10011&quot;&gt;&lt;property id=&quot;20148&quot; value=&quot;5&quot;/&gt;&lt;property id=&quot;20300&quot; value=&quot;Slide 10 - &amp;quot;Background/Overview of ICR Revisions &amp;quot;&quot;/&gt;&lt;property id=&quot;20307&quot; value=&quot;259&quot;/&gt;&lt;/object&gt;&lt;object type=&quot;3&quot; unique_id=&quot;10015&quot;&gt;&lt;property id=&quot;20148&quot; value=&quot;5&quot;/&gt;&lt;property id=&quot;20300&quot; value=&quot;Slide 11 - &amp;quot;Annual Performance Report (ETA-9169)&amp;quot;&quot;/&gt;&lt;property id=&quot;20307&quot; value=&quot;276&quot;/&gt;&lt;/object&gt;&lt;object type=&quot;3&quot; unique_id=&quot;10018&quot;&gt;&lt;property id=&quot;20148&quot; value=&quot;5&quot;/&gt;&lt;property id=&quot;20300&quot; value=&quot;Slide 7 - &amp;quot;What is your level of familiarity with the WIOA data collection changes for PY 2018?&amp;quot;&quot;/&gt;&lt;property id=&quot;20307&quot; value=&quot;271&quot;/&gt;&lt;/object&gt;&lt;object type=&quot;3&quot; unique_id=&quot;10019&quot;&gt;&lt;property id=&quot;20148&quot; value=&quot;5&quot;/&gt;&lt;property id=&quot;20300&quot; value=&quot;Slide 25&quot;/&gt;&lt;property id=&quot;20307&quot; value=&quot;277&quot;/&gt;&lt;/object&gt;&lt;object type=&quot;3&quot; unique_id=&quot;10021&quot;&gt;&lt;property id=&quot;20148&quot; value=&quot;5&quot;/&gt;&lt;property id=&quot;20300&quot; value=&quot;Slide 24&quot;/&gt;&lt;property id=&quot;20307&quot; value=&quot;284&quot;/&gt;&lt;/object&gt;&lt;object type=&quot;3&quot; unique_id=&quot;10022&quot;&gt;&lt;property id=&quot;20148&quot; value=&quot;5&quot;/&gt;&lt;property id=&quot;20300&quot; value=&quot;Slide 26&quot;/&gt;&lt;property id=&quot;20307&quot; value=&quot;281&quot;/&gt;&lt;/object&gt;&lt;object type=&quot;3&quot; unique_id=&quot;10024&quot;&gt;&lt;property id=&quot;20148&quot; value=&quot;5&quot;/&gt;&lt;property id=&quot;20300&quot; value=&quot;Slide 27&quot;/&gt;&lt;property id=&quot;20307&quot; value=&quot;282&quot;/&gt;&lt;/object&gt;&lt;object type=&quot;3&quot; unique_id=&quot;11489&quot;&gt;&lt;property id=&quot;20148&quot; value=&quot;5&quot;/&gt;&lt;property id=&quot;20300&quot; value=&quot;Slide 6&quot;/&gt;&lt;property id=&quot;20307&quot; value=&quot;289&quot;/&gt;&lt;/object&gt;&lt;object type=&quot;3&quot; unique_id=&quot;11490&quot;&gt;&lt;property id=&quot;20148&quot; value=&quot;5&quot;/&gt;&lt;property id=&quot;20300&quot; value=&quot;Slide 9 - &amp;quot;Overview of PY 2018 Reporting Requirements&amp;quot;&quot;/&gt;&lt;property id=&quot;20307&quot; value=&quot;300&quot;/&gt;&lt;/object&gt;&lt;object type=&quot;3&quot; unique_id=&quot;11491&quot;&gt;&lt;property id=&quot;20148&quot; value=&quot;5&quot;/&gt;&lt;property id=&quot;20300&quot; value=&quot;Slide 12 - &amp;quot;Annual Performance Report  (ETA-9169) – cont.&amp;quot;&quot;/&gt;&lt;property id=&quot;20307&quot; value=&quot;299&quot;/&gt;&lt;/object&gt;&lt;object type=&quot;3&quot; unique_id=&quot;11492&quot;&gt;&lt;property id=&quot;20148&quot; value=&quot;5&quot;/&gt;&lt;property id=&quot;20300&quot; value=&quot;Slide 13 - &amp;quot;Quarterly Performance Report (ETA-9173)&amp;quot;&quot;/&gt;&lt;property id=&quot;20307&quot; value=&quot;290&quot;/&gt;&lt;/object&gt;&lt;object type=&quot;3&quot; unique_id=&quot;11493&quot;&gt;&lt;property id=&quot;20148&quot; value=&quot;5&quot;/&gt;&lt;property id=&quot;20300&quot; value=&quot;Slide 14 - &amp;quot;Quarterly Performance Report (ETA-9173) – cont.&amp;quot;&quot;/&gt;&lt;property id=&quot;20307&quot; value=&quot;302&quot;/&gt;&lt;/object&gt;&lt;object type=&quot;3&quot; unique_id=&quot;11494&quot;&gt;&lt;property id=&quot;20148&quot; value=&quot;5&quot;/&gt;&lt;property id=&quot;20300&quot; value=&quot;Slide 15 - &amp;quot;Eligible Training Providers (ETA-9171)&amp;quot;&quot;/&gt;&lt;property id=&quot;20307&quot; value=&quot;292&quot;/&gt;&lt;/object&gt;&lt;object type=&quot;3&quot; unique_id=&quot;11495&quot;&gt;&lt;property id=&quot;20148&quot; value=&quot;5&quot;/&gt;&lt;property id=&quot;20300&quot; value=&quot;Slide 16 - &amp;quot;Annual Narrative Report&amp;quot;&quot;/&gt;&lt;property id=&quot;20307&quot; value=&quot;293&quot;/&gt;&lt;/object&gt;&lt;object type=&quot;3&quot; unique_id=&quot;11496&quot;&gt;&lt;property id=&quot;20148&quot; value=&quot;5&quot;/&gt;&lt;property id=&quot;20300&quot; value=&quot;Slide 17 - &amp;quot;PIRL (ETA-9170 &amp;amp; ETA-9173)&amp;quot;&quot;/&gt;&lt;property id=&quot;20307&quot; value=&quot;294&quot;/&gt;&lt;/object&gt;&lt;object type=&quot;3&quot; unique_id=&quot;11497&quot;&gt;&lt;property id=&quot;20148&quot; value=&quot;5&quot;/&gt;&lt;property id=&quot;20300&quot; value=&quot;Slide 18 - &amp;quot;PIRL (ETA-9170 &amp;amp; ETA-9173) – cont.&amp;quot;&quot;/&gt;&lt;property id=&quot;20307&quot; value=&quot;303&quot;/&gt;&lt;/object&gt;&lt;object type=&quot;3&quot; unique_id=&quot;11498&quot;&gt;&lt;property id=&quot;20148&quot; value=&quot;5&quot;/&gt;&lt;property id=&quot;20300&quot; value=&quot;Slide 19 - &amp;quot;Reportable Individuals&amp;quot;&quot;/&gt;&lt;property id=&quot;20307&quot; value=&quot;295&quot;/&gt;&lt;/object&gt;&lt;object type=&quot;3&quot; unique_id=&quot;11499&quot;&gt;&lt;property id=&quot;20148&quot; value=&quot;5&quot;/&gt;&lt;property id=&quot;20300&quot; value=&quot;Slide 20 - &amp;quot;Reportable Individuals – cont.&amp;quot;&quot;/&gt;&lt;property id=&quot;20307&quot; value=&quot;301&quot;/&gt;&lt;/object&gt;&lt;object type=&quot;3&quot; unique_id=&quot;11500&quot;&gt;&lt;property id=&quot;20148&quot; value=&quot;5&quot;/&gt;&lt;property id=&quot;20300&quot; value=&quot;Slide 21 - &amp;quot;Measurable Skill Gains&amp;quot;&quot;/&gt;&lt;property id=&quot;20307&quot; value=&quot;296&quot;/&gt;&lt;/object&gt;&lt;object type=&quot;3&quot; unique_id=&quot;11501&quot;&gt;&lt;property id=&quot;20148&quot; value=&quot;5&quot;/&gt;&lt;property id=&quot;20300&quot; value=&quot;Slide 22 - &amp;quot;State Integrated Record Schema (SIR Schema)&amp;quot;&quot;/&gt;&lt;property id=&quot;20307&quot; value=&quot;297&quot;/&gt;&lt;/object&gt;&lt;object type=&quot;3&quot; unique_id=&quot;11502&quot;&gt;&lt;property id=&quot;20148&quot; value=&quot;5&quot;/&gt;&lt;property id=&quot;20300&quot; value=&quot;Slide 23 - &amp;quot;What tool or resource would best help you implement these revisions?  &amp;quot;&quot;/&gt;&lt;property id=&quot;20307&quot; value=&quot;298&quot;/&gt;&lt;/object&gt;&lt;/object&gt;&lt;object type=&quot;8&quot; unique_id=&quot;1004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Standard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ractive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WFGPS">
    <a:dk1>
      <a:srgbClr val="242021"/>
    </a:dk1>
    <a:lt1>
      <a:sysClr val="window" lastClr="FFFFFF"/>
    </a:lt1>
    <a:dk2>
      <a:srgbClr val="002C47"/>
    </a:dk2>
    <a:lt2>
      <a:srgbClr val="EEECE1"/>
    </a:lt2>
    <a:accent1>
      <a:srgbClr val="124D95"/>
    </a:accent1>
    <a:accent2>
      <a:srgbClr val="9E1C30"/>
    </a:accent2>
    <a:accent3>
      <a:srgbClr val="303030"/>
    </a:accent3>
    <a:accent4>
      <a:srgbClr val="D9D9D9"/>
    </a:accent4>
    <a:accent5>
      <a:srgbClr val="7A232E"/>
    </a:accent5>
    <a:accent6>
      <a:srgbClr val="0075BF"/>
    </a:accent6>
    <a:hlink>
      <a:srgbClr val="124D95"/>
    </a:hlink>
    <a:folHlink>
      <a:srgbClr val="66666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6451</TotalTime>
  <Words>1666</Words>
  <Application>Microsoft Office PowerPoint</Application>
  <PresentationFormat>On-screen Show (4:3)</PresentationFormat>
  <Paragraphs>217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Calibri</vt:lpstr>
      <vt:lpstr>Impact</vt:lpstr>
      <vt:lpstr>Times New Roman</vt:lpstr>
      <vt:lpstr>Webdings</vt:lpstr>
      <vt:lpstr>Wingdings</vt:lpstr>
      <vt:lpstr>Wingdings 2</vt:lpstr>
      <vt:lpstr>Wingdings 3</vt:lpstr>
      <vt:lpstr>Standard Slides</vt:lpstr>
      <vt:lpstr>Interactive Slides</vt:lpstr>
      <vt:lpstr>Overview: 2018 Amended WIOA Performance Accountability Reporting Requirements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your level of familiarity with the WIOA data collection changes for PY 2018?</vt:lpstr>
      <vt:lpstr>Overview of PY 2018 Reporting Requirements</vt:lpstr>
      <vt:lpstr>Overview of PY 2018 Reporting Requirements</vt:lpstr>
      <vt:lpstr>Background/Overview of ICR Revisions </vt:lpstr>
      <vt:lpstr>Annual Performance Report (ETA-9169)</vt:lpstr>
      <vt:lpstr>Annual Performance Report  (ETA-9169) – cont.</vt:lpstr>
      <vt:lpstr>Quarterly Performance Report (ETA-9173)</vt:lpstr>
      <vt:lpstr>Quarterly Performance Report (ETA-9173) – cont.</vt:lpstr>
      <vt:lpstr>Eligible Training Providers (ETA-9171)</vt:lpstr>
      <vt:lpstr>Annual Narrative Report</vt:lpstr>
      <vt:lpstr>PIRL (ETA-9170 &amp; ETA-9173)</vt:lpstr>
      <vt:lpstr>PIRL (ETA-9170 &amp; ETA-9173) – cont.</vt:lpstr>
      <vt:lpstr>Reportable Individuals</vt:lpstr>
      <vt:lpstr>Reportable Individuals – cont.</vt:lpstr>
      <vt:lpstr>Measurable Skill Gains</vt:lpstr>
      <vt:lpstr>State Integrated Record Schema (SIR Schema)</vt:lpstr>
      <vt:lpstr>What tool or resource would best help you implement these revisions?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Robbins</dc:creator>
  <cp:lastModifiedBy>Jennifer Jacobs</cp:lastModifiedBy>
  <cp:revision>306</cp:revision>
  <dcterms:created xsi:type="dcterms:W3CDTF">2017-06-21T17:13:53Z</dcterms:created>
  <dcterms:modified xsi:type="dcterms:W3CDTF">2018-06-20T15:43:21Z</dcterms:modified>
</cp:coreProperties>
</file>