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26"/>
  </p:notesMasterIdLst>
  <p:sldIdLst>
    <p:sldId id="287" r:id="rId6"/>
    <p:sldId id="280" r:id="rId7"/>
    <p:sldId id="309" r:id="rId8"/>
    <p:sldId id="336" r:id="rId9"/>
    <p:sldId id="349" r:id="rId10"/>
    <p:sldId id="281" r:id="rId11"/>
    <p:sldId id="350" r:id="rId12"/>
    <p:sldId id="288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34" r:id="rId23"/>
    <p:sldId id="347" r:id="rId24"/>
    <p:sldId id="331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Lenhoff" initials="DL" lastIdx="8" clrIdx="0">
    <p:extLst>
      <p:ext uri="{19B8F6BF-5375-455C-9EA6-DF929625EA0E}">
        <p15:presenceInfo xmlns:p15="http://schemas.microsoft.com/office/powerpoint/2012/main" userId="5c094e3c56d96501" providerId="Windows Live"/>
      </p:ext>
    </p:extLst>
  </p:cmAuthor>
  <p:cmAuthor id="2" name="Susan Duffin" initials="SD" lastIdx="4" clrIdx="1">
    <p:extLst>
      <p:ext uri="{19B8F6BF-5375-455C-9EA6-DF929625EA0E}">
        <p15:presenceInfo xmlns:p15="http://schemas.microsoft.com/office/powerpoint/2012/main" userId="Susan Duff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53801" autoAdjust="0"/>
  </p:normalViewPr>
  <p:slideViewPr>
    <p:cSldViewPr snapToGrid="0">
      <p:cViewPr varScale="1">
        <p:scale>
          <a:sx n="62" d="100"/>
          <a:sy n="62" d="100"/>
        </p:scale>
        <p:origin x="30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340" y="-7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02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7309" y="4400550"/>
            <a:ext cx="5534891" cy="36004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A5D9-008F-450E-9CB0-46F0AA1AA8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45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3273" y="4400549"/>
            <a:ext cx="6216072" cy="44663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A5D9-008F-450E-9CB0-46F0AA1AA8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36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404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87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6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54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34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0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59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7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7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21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02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2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3555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5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6787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03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7236" y="4400550"/>
            <a:ext cx="6096000" cy="3600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FC5BD-35B4-4625-B019-9EEF95CE1A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66255" y="4400550"/>
            <a:ext cx="6465454" cy="4484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A5D9-008F-450E-9CB0-46F0AA1AA8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1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03378" y="299721"/>
            <a:ext cx="5599661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75" y="2543827"/>
            <a:ext cx="3789162" cy="17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07F81C-144C-415E-B041-8CC406F8E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1434353"/>
            <a:ext cx="9143244" cy="46386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645755-1AD1-465C-83AE-AFFE766B9D78}"/>
              </a:ext>
            </a:extLst>
          </p:cNvPr>
          <p:cNvSpPr txBox="1">
            <a:spLocks/>
          </p:cNvSpPr>
          <p:nvPr userDrawn="1"/>
        </p:nvSpPr>
        <p:spPr>
          <a:xfrm>
            <a:off x="628650" y="0"/>
            <a:ext cx="7886700" cy="1227227"/>
          </a:xfrm>
          <a:prstGeom prst="rect">
            <a:avLst/>
          </a:prstGeom>
        </p:spPr>
        <p:txBody>
          <a:bodyPr vert="horz" lIns="91440" tIns="9144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0477" y="4903831"/>
            <a:ext cx="3443623" cy="1039631"/>
          </a:xfrm>
        </p:spPr>
        <p:txBody>
          <a:bodyPr anchor="t">
            <a:normAutofit/>
          </a:bodyPr>
          <a:lstStyle>
            <a:lvl1pPr marL="0" indent="0">
              <a:buSzPct val="90000"/>
              <a:buFont typeface="Wingdings" panose="05000000000000000000" pitchFamily="2" charset="2"/>
              <a:buNone/>
              <a:defRPr sz="2400" b="1">
                <a:solidFill>
                  <a:schemeClr val="accent1"/>
                </a:solidFill>
                <a:effectLst>
                  <a:glow rad="50800">
                    <a:schemeClr val="bg1">
                      <a:alpha val="30000"/>
                    </a:schemeClr>
                  </a:glow>
                  <a:innerShdw blurRad="114300">
                    <a:prstClr val="black"/>
                  </a:inn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Here is a spot for other info, if needed.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7E4C0-FA31-484C-98F9-9B9BFA1B9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B6171E-CF84-4753-AE12-2651D7BC7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814" y="1422880"/>
            <a:ext cx="7886700" cy="1453640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question theme or details here, if applicable.</a:t>
            </a:r>
          </a:p>
        </p:txBody>
      </p:sp>
    </p:spTree>
    <p:extLst>
      <p:ext uri="{BB962C8B-B14F-4D97-AF65-F5344CB8AC3E}">
        <p14:creationId xmlns:p14="http://schemas.microsoft.com/office/powerpoint/2010/main" val="2619280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519E9D2-9468-4D25-9A1F-9F55E7170332}"/>
              </a:ext>
            </a:extLst>
          </p:cNvPr>
          <p:cNvGrpSpPr/>
          <p:nvPr userDrawn="1"/>
        </p:nvGrpSpPr>
        <p:grpSpPr>
          <a:xfrm flipH="1">
            <a:off x="8142454" y="6078300"/>
            <a:ext cx="1001546" cy="779700"/>
            <a:chOff x="0" y="127688"/>
            <a:chExt cx="9144000" cy="4584700"/>
          </a:xfrm>
        </p:grpSpPr>
        <p:sp>
          <p:nvSpPr>
            <p:cNvPr id="19" name="Rectangle: Single Corner Rounded 18">
              <a:extLst>
                <a:ext uri="{FF2B5EF4-FFF2-40B4-BE49-F238E27FC236}">
                  <a16:creationId xmlns:a16="http://schemas.microsoft.com/office/drawing/2014/main" id="{6D555D41-35BE-45B0-B94B-131A5AA4BB67}"/>
                </a:ext>
              </a:extLst>
            </p:cNvPr>
            <p:cNvSpPr/>
            <p:nvPr userDrawn="1"/>
          </p:nvSpPr>
          <p:spPr>
            <a:xfrm>
              <a:off x="0" y="127688"/>
              <a:ext cx="9144000" cy="4584700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lumMod val="29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Single Corner Rounded 19">
              <a:extLst>
                <a:ext uri="{FF2B5EF4-FFF2-40B4-BE49-F238E27FC236}">
                  <a16:creationId xmlns:a16="http://schemas.microsoft.com/office/drawing/2014/main" id="{4187BCE3-4D26-41D2-98C6-4FF482CF60A8}"/>
                </a:ext>
              </a:extLst>
            </p:cNvPr>
            <p:cNvSpPr/>
            <p:nvPr userDrawn="1"/>
          </p:nvSpPr>
          <p:spPr>
            <a:xfrm>
              <a:off x="0" y="861093"/>
              <a:ext cx="9144000" cy="318463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3A82A8"/>
                </a:gs>
                <a:gs pos="43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504398-17FC-41BA-9D20-01E00E69A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7" y="6388701"/>
            <a:ext cx="2481872" cy="3004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95B543F-5047-408D-9E77-2C5B4FAAF501}"/>
              </a:ext>
            </a:extLst>
          </p:cNvPr>
          <p:cNvGrpSpPr/>
          <p:nvPr userDrawn="1"/>
        </p:nvGrpSpPr>
        <p:grpSpPr>
          <a:xfrm>
            <a:off x="0" y="0"/>
            <a:ext cx="9144000" cy="4584700"/>
            <a:chOff x="0" y="0"/>
            <a:chExt cx="9144000" cy="45847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C7FBDF-2476-4F09-BAB9-A13BF413BBD0}"/>
                </a:ext>
              </a:extLst>
            </p:cNvPr>
            <p:cNvSpPr/>
            <p:nvPr userDrawn="1"/>
          </p:nvSpPr>
          <p:spPr>
            <a:xfrm>
              <a:off x="0" y="0"/>
              <a:ext cx="9144000" cy="4584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lumMod val="29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B329EC-1C1D-4F7C-BEBC-A583838DFEE1}"/>
                </a:ext>
              </a:extLst>
            </p:cNvPr>
            <p:cNvSpPr/>
            <p:nvPr userDrawn="1"/>
          </p:nvSpPr>
          <p:spPr>
            <a:xfrm>
              <a:off x="0" y="0"/>
              <a:ext cx="9144000" cy="4400551"/>
            </a:xfrm>
            <a:prstGeom prst="rect">
              <a:avLst/>
            </a:prstGeom>
            <a:gradFill flip="none" rotWithShape="1">
              <a:gsLst>
                <a:gs pos="0">
                  <a:srgbClr val="3A82A8"/>
                </a:gs>
                <a:gs pos="43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7896897-0243-4F17-B513-6E1CF4646F3E}"/>
                </a:ext>
              </a:extLst>
            </p:cNvPr>
            <p:cNvSpPr/>
            <p:nvPr userDrawn="1"/>
          </p:nvSpPr>
          <p:spPr>
            <a:xfrm>
              <a:off x="321276" y="977046"/>
              <a:ext cx="2026507" cy="2026507"/>
            </a:xfrm>
            <a:prstGeom prst="ellipse">
              <a:avLst/>
            </a:prstGeom>
            <a:solidFill>
              <a:srgbClr val="04151E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802FDA4-3EDE-455E-8654-545956339B8C}"/>
                </a:ext>
              </a:extLst>
            </p:cNvPr>
            <p:cNvGrpSpPr/>
            <p:nvPr userDrawn="1"/>
          </p:nvGrpSpPr>
          <p:grpSpPr>
            <a:xfrm>
              <a:off x="248274" y="117176"/>
              <a:ext cx="3652343" cy="747798"/>
              <a:chOff x="153538" y="67748"/>
              <a:chExt cx="3652343" cy="74779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A17CFA-6C2D-4A19-B95B-D2B24F914EB0}"/>
                  </a:ext>
                </a:extLst>
              </p:cNvPr>
              <p:cNvSpPr txBox="1"/>
              <p:nvPr userDrawn="1"/>
            </p:nvSpPr>
            <p:spPr>
              <a:xfrm>
                <a:off x="889686" y="230660"/>
                <a:ext cx="29161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cs typeface="Calibri Light" panose="020F0302020204030204" pitchFamily="34" charset="0"/>
                  </a:rPr>
                  <a:t>Office of Apprenticeship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8ACB80D-11C8-4D70-8032-AF3D4050DA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538" y="67748"/>
                <a:ext cx="747798" cy="747798"/>
              </a:xfrm>
              <a:prstGeom prst="rect">
                <a:avLst/>
              </a:prstGeom>
            </p:spPr>
          </p:pic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Isosceles Triangle 21">
            <a:extLst>
              <a:ext uri="{FF2B5EF4-FFF2-40B4-BE49-F238E27FC236}">
                <a16:creationId xmlns:a16="http://schemas.microsoft.com/office/drawing/2014/main" id="{BC03520A-69F9-49B6-B6C4-3D9464B13D18}"/>
              </a:ext>
            </a:extLst>
          </p:cNvPr>
          <p:cNvSpPr/>
          <p:nvPr userDrawn="1"/>
        </p:nvSpPr>
        <p:spPr>
          <a:xfrm>
            <a:off x="0" y="1"/>
            <a:ext cx="3779520" cy="6857999"/>
          </a:xfrm>
          <a:custGeom>
            <a:avLst/>
            <a:gdLst>
              <a:gd name="connsiteX0" fmla="*/ 0 w 3731742"/>
              <a:gd name="connsiteY0" fmla="*/ 6857999 h 6857999"/>
              <a:gd name="connsiteX1" fmla="*/ 463669 w 3731742"/>
              <a:gd name="connsiteY1" fmla="*/ 0 h 6857999"/>
              <a:gd name="connsiteX2" fmla="*/ 3731742 w 3731742"/>
              <a:gd name="connsiteY2" fmla="*/ 6857999 h 6857999"/>
              <a:gd name="connsiteX3" fmla="*/ 0 w 3731742"/>
              <a:gd name="connsiteY3" fmla="*/ 6857999 h 6857999"/>
              <a:gd name="connsiteX0" fmla="*/ 0 w 3731742"/>
              <a:gd name="connsiteY0" fmla="*/ 6857999 h 6857999"/>
              <a:gd name="connsiteX1" fmla="*/ 378941 w 3731742"/>
              <a:gd name="connsiteY1" fmla="*/ 1219200 h 6857999"/>
              <a:gd name="connsiteX2" fmla="*/ 463669 w 3731742"/>
              <a:gd name="connsiteY2" fmla="*/ 0 h 6857999"/>
              <a:gd name="connsiteX3" fmla="*/ 3731742 w 3731742"/>
              <a:gd name="connsiteY3" fmla="*/ 6857999 h 6857999"/>
              <a:gd name="connsiteX4" fmla="*/ 0 w 3731742"/>
              <a:gd name="connsiteY4" fmla="*/ 6857999 h 6857999"/>
              <a:gd name="connsiteX0" fmla="*/ 0 w 3731742"/>
              <a:gd name="connsiteY0" fmla="*/ 6857999 h 6857999"/>
              <a:gd name="connsiteX1" fmla="*/ 378941 w 3731742"/>
              <a:gd name="connsiteY1" fmla="*/ 1219200 h 6857999"/>
              <a:gd name="connsiteX2" fmla="*/ 463669 w 3731742"/>
              <a:gd name="connsiteY2" fmla="*/ 0 h 6857999"/>
              <a:gd name="connsiteX3" fmla="*/ 3731742 w 3731742"/>
              <a:gd name="connsiteY3" fmla="*/ 6857999 h 6857999"/>
              <a:gd name="connsiteX4" fmla="*/ 0 w 3731742"/>
              <a:gd name="connsiteY4" fmla="*/ 6857999 h 6857999"/>
              <a:gd name="connsiteX0" fmla="*/ 0 w 3731742"/>
              <a:gd name="connsiteY0" fmla="*/ 6857999 h 6857999"/>
              <a:gd name="connsiteX1" fmla="*/ 1 w 3731742"/>
              <a:gd name="connsiteY1" fmla="*/ 8238 h 6857999"/>
              <a:gd name="connsiteX2" fmla="*/ 463669 w 3731742"/>
              <a:gd name="connsiteY2" fmla="*/ 0 h 6857999"/>
              <a:gd name="connsiteX3" fmla="*/ 3731742 w 3731742"/>
              <a:gd name="connsiteY3" fmla="*/ 6857999 h 6857999"/>
              <a:gd name="connsiteX4" fmla="*/ 0 w 3731742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1742" h="6857999">
                <a:moveTo>
                  <a:pt x="0" y="6857999"/>
                </a:moveTo>
                <a:cubicBezTo>
                  <a:pt x="0" y="4574745"/>
                  <a:pt x="1" y="2291492"/>
                  <a:pt x="1" y="8238"/>
                </a:cubicBezTo>
                <a:lnTo>
                  <a:pt x="463669" y="0"/>
                </a:lnTo>
                <a:lnTo>
                  <a:pt x="3731742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30000">
                <a:srgbClr val="000000">
                  <a:alpha val="0"/>
                </a:srgbClr>
              </a:gs>
              <a:gs pos="100000">
                <a:srgbClr val="000000">
                  <a:alpha val="8000"/>
                </a:srgb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5168900"/>
            <a:ext cx="7886700" cy="920751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lang="en-US" sz="2800" b="0" i="0" kern="1200" dirty="0">
                <a:gradFill flip="none" rotWithShape="1">
                  <a:gsLst>
                    <a:gs pos="100000">
                      <a:srgbClr val="126C9B"/>
                    </a:gs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Additional message of gratitude or a reminder here if needed.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33D4BAD-0DB4-40A9-A3D8-2511D8C9A015}"/>
              </a:ext>
            </a:extLst>
          </p:cNvPr>
          <p:cNvSpPr txBox="1">
            <a:spLocks/>
          </p:cNvSpPr>
          <p:nvPr userDrawn="1"/>
        </p:nvSpPr>
        <p:spPr>
          <a:xfrm>
            <a:off x="628650" y="1774374"/>
            <a:ext cx="7886700" cy="2362197"/>
          </a:xfrm>
          <a:prstGeom prst="rect">
            <a:avLst/>
          </a:prstGeom>
        </p:spPr>
        <p:txBody>
          <a:bodyPr vert="horz" lIns="91440" tIns="9144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dirty="0">
                <a:gradFill flip="none" rotWithShape="1">
                  <a:gsLst>
                    <a:gs pos="0">
                      <a:schemeClr val="accent5">
                        <a:lumMod val="5000"/>
                        <a:lumOff val="95000"/>
                      </a:schemeClr>
                    </a:gs>
                    <a:gs pos="74000">
                      <a:schemeClr val="accent5">
                        <a:lumMod val="45000"/>
                        <a:lumOff val="55000"/>
                      </a:schemeClr>
                    </a:gs>
                    <a:gs pos="83000">
                      <a:schemeClr val="accent5">
                        <a:lumMod val="45000"/>
                        <a:lumOff val="55000"/>
                      </a:schemeClr>
                    </a:gs>
                    <a:gs pos="100000">
                      <a:schemeClr val="accent5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94919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6" r:id="rId22"/>
    <p:sldLayoutId id="2147483707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ofccp/SelfIdVideo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Boren.Zachary@dol.gov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7FF2BB-E1BF-49EA-A117-CAD4FED05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fld id="{F9B4886A-ACCF-4465-9905-FF6BD48FB85A}" type="datetime4">
              <a:rPr lang="en-US" smtClean="0"/>
              <a:t>June 29, 2018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34837"/>
            <a:ext cx="7772400" cy="2560320"/>
          </a:xfrm>
        </p:spPr>
        <p:txBody>
          <a:bodyPr>
            <a:noAutofit/>
          </a:bodyPr>
          <a:lstStyle/>
          <a:p>
            <a:r>
              <a:rPr lang="en-US" sz="4800" dirty="0"/>
              <a:t>New Self-Identification Disability Requirements for Apprenticeship Programs </a:t>
            </a:r>
            <a:endParaRPr lang="en-US" sz="35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B88AC5-1443-4329-92A3-834FF787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1303" y="4406203"/>
            <a:ext cx="4916897" cy="139250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Information for Apprenticeship Sponsors</a:t>
            </a:r>
          </a:p>
          <a:p>
            <a:r>
              <a:rPr lang="en-US" dirty="0"/>
              <a:t>Presented By: Office of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3579039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5B1B9-A176-425F-9271-3B80DE74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Disability Self-Identification:</a:t>
            </a:r>
            <a:br>
              <a:rPr lang="en-US" dirty="0"/>
            </a:br>
            <a:r>
              <a:rPr lang="en-US" sz="2700" dirty="0"/>
              <a:t>What is the process?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33921-5495-4B2D-AA73-24201C7B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48446"/>
            <a:ext cx="7886700" cy="3967163"/>
          </a:xfrm>
        </p:spPr>
        <p:txBody>
          <a:bodyPr>
            <a:noAutofit/>
          </a:bodyPr>
          <a:lstStyle/>
          <a:p>
            <a:r>
              <a:rPr lang="en-US" dirty="0"/>
              <a:t>Invite all apprentices and applicants to self-identify whether they have a disability</a:t>
            </a:r>
          </a:p>
          <a:p>
            <a:r>
              <a:rPr lang="en-US" dirty="0"/>
              <a:t>No need to determine what disability an apprentice or applicant may have – just whether or not they have a disability</a:t>
            </a:r>
          </a:p>
          <a:p>
            <a:r>
              <a:rPr lang="en-US" dirty="0"/>
              <a:t>Information gathered using one standard form</a:t>
            </a:r>
          </a:p>
          <a:p>
            <a:pPr lvl="1"/>
            <a:r>
              <a:rPr lang="en-US" dirty="0"/>
              <a:t>Provide paper form in person</a:t>
            </a:r>
          </a:p>
          <a:p>
            <a:pPr lvl="1"/>
            <a:r>
              <a:rPr lang="en-US" dirty="0"/>
              <a:t>Provide online version of form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FF5FA-0D0A-42B3-94C7-BC78E2F128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1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4B15-65AF-4FC4-A0B1-488CD7AB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Self-Identification:</a:t>
            </a:r>
            <a:br>
              <a:rPr lang="en-US" dirty="0"/>
            </a:br>
            <a:r>
              <a:rPr lang="en-US" sz="2700" dirty="0"/>
              <a:t>The Voluntary Disability Disclosure Form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FDD4AD-03FC-4AD6-B7A1-9C93EFBBE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2457" y="1988458"/>
            <a:ext cx="7329714" cy="338182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3EBC26-7507-4EAA-93F7-BF625BD226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4AC9C-7A1D-4A8C-98B2-24D72349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5010"/>
            <a:ext cx="7886700" cy="1227227"/>
          </a:xfrm>
        </p:spPr>
        <p:txBody>
          <a:bodyPr>
            <a:normAutofit/>
          </a:bodyPr>
          <a:lstStyle/>
          <a:p>
            <a:r>
              <a:rPr lang="en-US" dirty="0"/>
              <a:t>Disability Self-Identification:</a:t>
            </a:r>
            <a:br>
              <a:rPr lang="en-US" sz="3200" dirty="0"/>
            </a:br>
            <a:r>
              <a:rPr lang="en-US" sz="2700" dirty="0"/>
              <a:t>The Voluntary Disability Disclosure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05F1-84BA-443C-B4F7-A3ABC7DCE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4876"/>
            <a:ext cx="78867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i="1" dirty="0"/>
              <a:t>How Do I Know if I have a Disability?</a:t>
            </a:r>
          </a:p>
          <a:p>
            <a:r>
              <a:rPr lang="en-US" dirty="0"/>
              <a:t>You are considered to have a disability if you have:</a:t>
            </a:r>
          </a:p>
          <a:p>
            <a:pPr lvl="1"/>
            <a:r>
              <a:rPr lang="en-US" dirty="0"/>
              <a:t>Physical or mental impairment or medical condition that substantially limits a major life activity, </a:t>
            </a:r>
          </a:p>
          <a:p>
            <a:pPr marL="457200" lvl="1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A history or record of such an impairment or medical condition</a:t>
            </a:r>
          </a:p>
          <a:p>
            <a:r>
              <a:rPr lang="en-US" dirty="0"/>
              <a:t>Disabilities include, but are not limited to:</a:t>
            </a:r>
          </a:p>
          <a:p>
            <a:pPr marL="411480" lvl="1" indent="0"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Blindness, deafness, cancer, diabetes, epilepsy, autism, cerebral palsy, HIV/AIDS, schizophrenia, muscular dystrophy, bipolar disorder, major depression, multiple sclerosis, missing limbs or partially missing limbs,  post-traumatic stress disorder, obsessive compulsive disorder, impairments requiring the use of a wheelchair, intellectual disability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F67A0-15E7-47DC-8964-B9E7B99D6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12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6CAD-78EC-4ADC-A3E0-A099C93C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02"/>
            <a:ext cx="7886700" cy="1386135"/>
          </a:xfrm>
        </p:spPr>
        <p:txBody>
          <a:bodyPr/>
          <a:lstStyle/>
          <a:p>
            <a:r>
              <a:rPr lang="en-US" dirty="0"/>
              <a:t>Disability Self-Identification:</a:t>
            </a:r>
            <a:br>
              <a:rPr lang="en-US" dirty="0"/>
            </a:br>
            <a:r>
              <a:rPr lang="en-US" sz="2700" dirty="0"/>
              <a:t>When do sponsors offer the invitation to self-identify?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B7D19-40E5-4BAD-ADC8-5648F99E6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eriod"/>
              <a:tabLst>
                <a:tab pos="457200" algn="l"/>
              </a:tabLst>
            </a:pPr>
            <a:r>
              <a:rPr lang="en-US" dirty="0"/>
              <a:t>Current apprentices</a:t>
            </a:r>
          </a:p>
          <a:p>
            <a:pPr lvl="1">
              <a:tabLst>
                <a:tab pos="457200" algn="l"/>
              </a:tabLst>
            </a:pPr>
            <a:r>
              <a:rPr lang="en-US" dirty="0"/>
              <a:t>By January 18, 2019</a:t>
            </a:r>
          </a:p>
          <a:p>
            <a:pPr lvl="1">
              <a:tabLst>
                <a:tab pos="457200" algn="l"/>
              </a:tabLst>
            </a:pPr>
            <a:r>
              <a:rPr lang="en-US" dirty="0"/>
              <a:t>Annual reminder inviting them to update their status on the form if they wish</a:t>
            </a:r>
          </a:p>
          <a:p>
            <a:pPr lvl="1">
              <a:tabLst>
                <a:tab pos="457200" algn="l"/>
              </a:tabLst>
            </a:pPr>
            <a:endParaRPr lang="en-US" dirty="0"/>
          </a:p>
          <a:p>
            <a:pPr marL="514350" indent="-514350">
              <a:buAutoNum type="alphaUcPeriod" startAt="2"/>
              <a:tabLst>
                <a:tab pos="457200" algn="l"/>
              </a:tabLst>
            </a:pPr>
            <a:r>
              <a:rPr lang="en-US" dirty="0"/>
              <a:t>Applicants for apprenticeship</a:t>
            </a:r>
          </a:p>
          <a:p>
            <a:pPr lvl="1">
              <a:tabLst>
                <a:tab pos="457200" algn="l"/>
              </a:tabLst>
            </a:pPr>
            <a:r>
              <a:rPr lang="en-US" dirty="0"/>
              <a:t>January 18, 2019 and beyond:  invite all applicants to complete the form</a:t>
            </a:r>
          </a:p>
          <a:p>
            <a:pPr lvl="1">
              <a:tabLst>
                <a:tab pos="457200" algn="l"/>
              </a:tabLst>
            </a:pPr>
            <a:r>
              <a:rPr lang="en-US" dirty="0"/>
              <a:t>Invite all applicants accepted into the program to complete the form – before they begin apprenticeship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DB8D7-B7BB-4591-8115-BD957254F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0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C2641-1D29-49AE-AE2E-795870CA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Contractors’ Experience with Disability Self-Identification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F337-3E3D-4856-A5F8-EA066BD5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OFCCP enforces Section 503 of the Rehabilitation Act</a:t>
            </a:r>
          </a:p>
          <a:p>
            <a:r>
              <a:rPr lang="en-US" dirty="0"/>
              <a:t>Section 503 prohibits federal contractors and subcontractors from discrimination on the basis of disability and requires affirmative actions to recruit, hire, promote and retain individuals with disabilities</a:t>
            </a:r>
          </a:p>
          <a:p>
            <a:r>
              <a:rPr lang="en-US" dirty="0"/>
              <a:t>Beginning in March 2014, OFCCP required contractors to invite applicants and employees to self-identify as having a disability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7D9FC-FF3D-4047-A7DA-6552D36167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5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876F-998A-47A4-A4BF-5850AC68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Contractors’ Experience with Disability Self-Identification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E074B-23D5-4673-ACEB-EA62C5D6A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Issues raised by federal contractors – and steps taken to address them:</a:t>
            </a:r>
          </a:p>
          <a:p>
            <a:r>
              <a:rPr lang="en-US" dirty="0"/>
              <a:t>Violating ADA?</a:t>
            </a:r>
          </a:p>
          <a:p>
            <a:pPr lvl="1"/>
            <a:r>
              <a:rPr lang="en-US" dirty="0"/>
              <a:t>EEOC letter</a:t>
            </a:r>
          </a:p>
          <a:p>
            <a:r>
              <a:rPr lang="en-US" dirty="0"/>
              <a:t>Employees’ reluctance to complete the form</a:t>
            </a:r>
          </a:p>
          <a:p>
            <a:pPr lvl="1"/>
            <a:r>
              <a:rPr lang="en-US" dirty="0"/>
              <a:t>OFCCP video, </a:t>
            </a:r>
            <a:r>
              <a:rPr lang="en-US" dirty="0">
                <a:hlinkClick r:id="rId3"/>
              </a:rPr>
              <a:t>https://www.dol.gov/ofccp/SelfIdVideo.html</a:t>
            </a:r>
            <a:r>
              <a:rPr lang="en-US" dirty="0"/>
              <a:t>  </a:t>
            </a:r>
          </a:p>
          <a:p>
            <a:r>
              <a:rPr lang="en-US" dirty="0"/>
              <a:t>Not enough time to prepare for implementation</a:t>
            </a:r>
          </a:p>
          <a:p>
            <a:pPr lvl="1"/>
            <a:r>
              <a:rPr lang="en-US" dirty="0"/>
              <a:t>OA regulations provide two years</a:t>
            </a:r>
          </a:p>
          <a:p>
            <a:r>
              <a:rPr lang="en-US" dirty="0"/>
              <a:t>It all comes down to education – educating sponsors, apprentices and applicants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E5388-31C3-46E4-8A33-C11BEEB03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3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BD09C-9D51-4FAC-9161-E77BD3BC1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Self-Identification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45D6F-3C73-4943-9D01-E25808E82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3344"/>
            <a:ext cx="7955280" cy="440634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Recent Employer Survey Findings:</a:t>
            </a:r>
          </a:p>
          <a:p>
            <a:r>
              <a:rPr lang="en-US" sz="3200" dirty="0"/>
              <a:t>Self-ID rates:  47% of companies with self-ID campaigns report increase in disclosures</a:t>
            </a:r>
          </a:p>
          <a:p>
            <a:r>
              <a:rPr lang="en-US" sz="3200" dirty="0"/>
              <a:t>Overall disability representation:  3.9%</a:t>
            </a:r>
          </a:p>
          <a:p>
            <a:r>
              <a:rPr lang="en-US" sz="3200" dirty="0"/>
              <a:t>Percentage of companies attaining 7% representation:  12% reached the aspirational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0053F-9BC4-4EFE-9B5B-27ABDBE0D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62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FA97-A099-4F2E-9E76-A168FCE7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7886699" cy="954116"/>
          </a:xfrm>
        </p:spPr>
        <p:txBody>
          <a:bodyPr/>
          <a:lstStyle/>
          <a:p>
            <a:r>
              <a:rPr lang="en-US" dirty="0"/>
              <a:t>Technical Assistance for Sponsors</a:t>
            </a:r>
          </a:p>
        </p:txBody>
      </p:sp>
      <p:pic>
        <p:nvPicPr>
          <p:cNvPr id="10" name="Picture Placeholder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46EB0516-C9AD-40C3-A4E6-615AD607F5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" b="1309"/>
          <a:stretch>
            <a:fillRect/>
          </a:stretch>
        </p:blipFill>
        <p:spPr>
          <a:xfrm>
            <a:off x="5170488" y="1422400"/>
            <a:ext cx="3346450" cy="442118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4F4D9-6D1A-48A4-AB87-F2DDC8AF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390" y="1411289"/>
            <a:ext cx="4261686" cy="4421188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sz="2400" dirty="0"/>
              <a:t>Webpage containing:</a:t>
            </a:r>
          </a:p>
          <a:p>
            <a:pPr lvl="1"/>
            <a:r>
              <a:rPr lang="en-US" sz="2200" dirty="0"/>
              <a:t>Voluntary Disability Disclosure Form</a:t>
            </a:r>
          </a:p>
          <a:p>
            <a:pPr lvl="1"/>
            <a:r>
              <a:rPr lang="en-US" sz="2200" dirty="0"/>
              <a:t>Guide for Sponsors on Disability Self-Identification</a:t>
            </a:r>
          </a:p>
          <a:p>
            <a:pPr lvl="1"/>
            <a:r>
              <a:rPr lang="en-US" sz="2200" dirty="0"/>
              <a:t>Link to OFCCP video</a:t>
            </a:r>
          </a:p>
          <a:p>
            <a:pPr lvl="1"/>
            <a:r>
              <a:rPr lang="en-US" sz="2200" dirty="0"/>
              <a:t>Resource sheet on encouraging employees to self-identify</a:t>
            </a:r>
          </a:p>
          <a:p>
            <a:pPr lvl="1"/>
            <a:r>
              <a:rPr lang="en-US" sz="2200" dirty="0"/>
              <a:t>Link to Disability Page – many additional resources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2626E-D767-41F3-8E2A-9318C1AFF7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49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DDB547-489A-4617-A7B5-54781297E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59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47CC0-2B6C-4DC6-B12F-633E35906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Zach Boren</a:t>
            </a:r>
          </a:p>
          <a:p>
            <a:pPr lvl="1"/>
            <a:r>
              <a:rPr lang="en-US" dirty="0"/>
              <a:t>Division Chief / Office of Apprenticeship</a:t>
            </a:r>
          </a:p>
          <a:p>
            <a:pPr lvl="2"/>
            <a:r>
              <a:rPr lang="en-US" dirty="0"/>
              <a:t>USDOL</a:t>
            </a:r>
          </a:p>
          <a:p>
            <a:pPr lvl="3"/>
            <a:r>
              <a:rPr lang="en-US" dirty="0">
                <a:hlinkClick r:id="rId2"/>
              </a:rPr>
              <a:t>Boren.Zachary@dol.gov</a:t>
            </a:r>
            <a:r>
              <a:rPr lang="en-US" dirty="0"/>
              <a:t> </a:t>
            </a:r>
          </a:p>
          <a:p>
            <a:r>
              <a:rPr lang="en-US" dirty="0"/>
              <a:t>Debra Carr</a:t>
            </a:r>
          </a:p>
          <a:p>
            <a:pPr lvl="1"/>
            <a:r>
              <a:rPr lang="en-US" dirty="0"/>
              <a:t>Director of Policy / Office of Federal Contract Compliance Programs</a:t>
            </a:r>
          </a:p>
          <a:p>
            <a:pPr lvl="1"/>
            <a:r>
              <a:rPr lang="en-US" dirty="0"/>
              <a:t>USDOL</a:t>
            </a:r>
          </a:p>
          <a:p>
            <a:pPr lvl="3"/>
            <a:r>
              <a:rPr lang="en-US" dirty="0">
                <a:hlinkClick r:id="rId2"/>
              </a:rPr>
              <a:t>Carr.Debra@dol.gov</a:t>
            </a:r>
            <a:r>
              <a:rPr lang="en-US" dirty="0"/>
              <a:t> </a:t>
            </a:r>
          </a:p>
          <a:p>
            <a:pPr lvl="3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7CCF60-69FA-4F86-A191-E3CD8B1F0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9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6D26125-83DC-4D8A-B2AF-8E56D60B41AA}"/>
              </a:ext>
            </a:extLst>
          </p:cNvPr>
          <p:cNvSpPr txBox="1">
            <a:spLocks/>
          </p:cNvSpPr>
          <p:nvPr/>
        </p:nvSpPr>
        <p:spPr>
          <a:xfrm>
            <a:off x="921325" y="2505092"/>
            <a:ext cx="2114483" cy="1981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18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00" i="0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6B93D4B-3E35-450B-9692-E27A672AFD64}"/>
              </a:ext>
            </a:extLst>
          </p:cNvPr>
          <p:cNvSpPr txBox="1">
            <a:spLocks/>
          </p:cNvSpPr>
          <p:nvPr/>
        </p:nvSpPr>
        <p:spPr>
          <a:xfrm>
            <a:off x="1177357" y="3743295"/>
            <a:ext cx="3983355" cy="743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18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500" i="0" dirty="0"/>
          </a:p>
        </p:txBody>
      </p:sp>
      <p:pic>
        <p:nvPicPr>
          <p:cNvPr id="10" name="Picture Placeholder 9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79100727-3558-4348-A032-A49E786F97B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3" b="6673"/>
          <a:stretch>
            <a:fillRect/>
          </a:stretch>
        </p:blipFill>
        <p:spPr/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3D03048-4A12-47FF-81E7-3B542EE04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Natalie Linton</a:t>
            </a:r>
          </a:p>
          <a:p>
            <a:pPr lvl="1"/>
            <a:r>
              <a:rPr lang="en-US" dirty="0"/>
              <a:t>Program Analyst</a:t>
            </a:r>
          </a:p>
          <a:p>
            <a:pPr lvl="1"/>
            <a:r>
              <a:rPr lang="en-US" dirty="0"/>
              <a:t>Office of Apprenticeship</a:t>
            </a:r>
          </a:p>
          <a:p>
            <a:pPr lvl="1"/>
            <a:r>
              <a:rPr lang="en-US" dirty="0"/>
              <a:t>Employment and Training Administration</a:t>
            </a:r>
          </a:p>
          <a:p>
            <a:pPr lvl="1"/>
            <a:r>
              <a:rPr lang="en-US" dirty="0"/>
              <a:t>U.S. Department of Labor</a:t>
            </a:r>
          </a:p>
        </p:txBody>
      </p:sp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17157D-6422-488F-80E5-BDEEDFAC57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867650" y="6356350"/>
            <a:ext cx="1276350" cy="365125"/>
          </a:xfrm>
        </p:spPr>
        <p:txBody>
          <a:bodyPr/>
          <a:lstStyle/>
          <a:p>
            <a:fld id="{AA41E2CB-DC5B-4AAB-A3A6-9D48BE3C9E0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9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DF071-E84B-44DC-8C5B-A43BC4CA9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Zachary Boren</a:t>
            </a:r>
          </a:p>
          <a:p>
            <a:pPr lvl="1"/>
            <a:r>
              <a:rPr lang="en-US" dirty="0"/>
              <a:t>Division Chief</a:t>
            </a:r>
          </a:p>
          <a:p>
            <a:pPr lvl="1"/>
            <a:r>
              <a:rPr lang="en-US" dirty="0"/>
              <a:t>Office of Apprenticeship</a:t>
            </a:r>
          </a:p>
          <a:p>
            <a:pPr lvl="1"/>
            <a:r>
              <a:rPr lang="en-US" dirty="0"/>
              <a:t>Employment and Training Administration</a:t>
            </a:r>
          </a:p>
          <a:p>
            <a:pPr lvl="1"/>
            <a:r>
              <a:rPr lang="en-US" dirty="0"/>
              <a:t>U.S. Department of Labor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D54AA5-0D65-489B-873F-B1FD4DC34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C11A3D-23A7-4023-BAA5-0EC57A6FA25F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Debra Carr</a:t>
            </a:r>
          </a:p>
          <a:p>
            <a:pPr lvl="1"/>
            <a:r>
              <a:rPr lang="en-US" dirty="0"/>
              <a:t>Director of Policy, </a:t>
            </a:r>
          </a:p>
          <a:p>
            <a:pPr lvl="1"/>
            <a:r>
              <a:rPr lang="en-US" dirty="0"/>
              <a:t>Office of Federal Contract Compliance Programs (OFCCP)</a:t>
            </a:r>
          </a:p>
          <a:p>
            <a:pPr lvl="1"/>
            <a:r>
              <a:rPr lang="en-US" dirty="0"/>
              <a:t>U.S. Department of Labor</a:t>
            </a:r>
          </a:p>
        </p:txBody>
      </p:sp>
      <p:pic>
        <p:nvPicPr>
          <p:cNvPr id="10" name="Picture Placeholder 9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DB9C4622-7DB0-497A-AF09-371D43C29F5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/>
      </p:pic>
      <p:pic>
        <p:nvPicPr>
          <p:cNvPr id="9" name="Picture Placeholder 8" descr="A person in a blue shirt&#10;&#10;Description generated with very high confidence">
            <a:extLst>
              <a:ext uri="{FF2B5EF4-FFF2-40B4-BE49-F238E27FC236}">
                <a16:creationId xmlns:a16="http://schemas.microsoft.com/office/drawing/2014/main" id="{7EFF8660-929B-4D5F-8529-837F102D834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 b="37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255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65DEBE-AAA1-42D5-AF54-CE1A78D28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phase-in schedule for the Apprenticeship EEO regulations</a:t>
            </a:r>
          </a:p>
          <a:p>
            <a:r>
              <a:rPr lang="en-US" dirty="0"/>
              <a:t>Explain the process and elements of the invitation to apprentices and applicants to self-identify as having a disability</a:t>
            </a:r>
          </a:p>
          <a:p>
            <a:r>
              <a:rPr lang="en-US" dirty="0"/>
              <a:t>Learn about the experience of federal contractors that have used this process for four years</a:t>
            </a:r>
          </a:p>
          <a:p>
            <a:r>
              <a:rPr lang="en-US" dirty="0"/>
              <a:t>Hear from the audience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CE406-85FE-47E4-9F1A-9DF456B0D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8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1D785-88F5-40CA-9046-B7815C2B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Phase-In Schedule for Sponsors Registered with OA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52D47-1AE3-4703-B2E6-EA7267517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37486A6-41FE-4547-9124-7AF27A1831E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70857" y="2372405"/>
          <a:ext cx="7644493" cy="250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003">
                  <a:extLst>
                    <a:ext uri="{9D8B030D-6E8A-4147-A177-3AD203B41FA5}">
                      <a16:colId xmlns:a16="http://schemas.microsoft.com/office/drawing/2014/main" val="1686946971"/>
                    </a:ext>
                  </a:extLst>
                </a:gridCol>
                <a:gridCol w="2526470">
                  <a:extLst>
                    <a:ext uri="{9D8B030D-6E8A-4147-A177-3AD203B41FA5}">
                      <a16:colId xmlns:a16="http://schemas.microsoft.com/office/drawing/2014/main" val="1247122530"/>
                    </a:ext>
                  </a:extLst>
                </a:gridCol>
                <a:gridCol w="1966020">
                  <a:extLst>
                    <a:ext uri="{9D8B030D-6E8A-4147-A177-3AD203B41FA5}">
                      <a16:colId xmlns:a16="http://schemas.microsoft.com/office/drawing/2014/main" val="120268233"/>
                    </a:ext>
                  </a:extLst>
                </a:gridCol>
              </a:tblGrid>
              <a:tr h="4898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Sponsors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Sponsors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34332"/>
                  </a:ext>
                </a:extLst>
              </a:tr>
              <a:tr h="489857">
                <a:tc>
                  <a:txBody>
                    <a:bodyPr/>
                    <a:lstStyle/>
                    <a:p>
                      <a:r>
                        <a:rPr lang="en-US" sz="2400" dirty="0"/>
                        <a:t>Initial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January 18,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Upon registration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198609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July 17, 2017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July 17,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Upon registration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895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03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E582F-CDDE-4C93-BD19-9B318230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Phase-In Schedule for Sponsors Registered with OA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BB9FA06-1B8D-4020-9FF2-ADD7407AC0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760385"/>
              </p:ext>
            </p:extLst>
          </p:nvPr>
        </p:nvGraphicFramePr>
        <p:xfrm>
          <a:off x="762874" y="1413671"/>
          <a:ext cx="7425862" cy="484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86038">
                  <a:extLst>
                    <a:ext uri="{9D8B030D-6E8A-4147-A177-3AD203B41FA5}">
                      <a16:colId xmlns:a16="http://schemas.microsoft.com/office/drawing/2014/main" val="3155323011"/>
                    </a:ext>
                  </a:extLst>
                </a:gridCol>
                <a:gridCol w="2036191">
                  <a:extLst>
                    <a:ext uri="{9D8B030D-6E8A-4147-A177-3AD203B41FA5}">
                      <a16:colId xmlns:a16="http://schemas.microsoft.com/office/drawing/2014/main" val="838198297"/>
                    </a:ext>
                  </a:extLst>
                </a:gridCol>
                <a:gridCol w="1803633">
                  <a:extLst>
                    <a:ext uri="{9D8B030D-6E8A-4147-A177-3AD203B41FA5}">
                      <a16:colId xmlns:a16="http://schemas.microsoft.com/office/drawing/2014/main" val="2737520029"/>
                    </a:ext>
                  </a:extLst>
                </a:gridCol>
              </a:tblGrid>
              <a:tr h="3516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Existing Sponsors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Sponsors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329731"/>
                  </a:ext>
                </a:extLst>
              </a:tr>
              <a:tr h="606952">
                <a:tc>
                  <a:txBody>
                    <a:bodyPr/>
                    <a:lstStyle/>
                    <a:p>
                      <a:r>
                        <a:rPr lang="en-US" dirty="0"/>
                        <a:t>Final affirmative action provisions:</a:t>
                      </a:r>
                    </a:p>
                    <a:p>
                      <a:r>
                        <a:rPr lang="en-US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Draft written affirmative action plans due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Conduct initial workforce analysis for race &amp; sex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Conduct initial workforce analysis for individuals with disabilities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Conduct initial review of personnel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</a:rPr>
                        <a:t>Begin inviting applicants and apprentices to self-identify as having a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January 18, 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 years after registration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830494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CCD03-E5CC-4618-88CE-FCAEF32DF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591AF56-C636-433B-84F0-EEB6BD76DC97}"/>
              </a:ext>
            </a:extLst>
          </p:cNvPr>
          <p:cNvSpPr txBox="1">
            <a:spLocks/>
          </p:cNvSpPr>
          <p:nvPr/>
        </p:nvSpPr>
        <p:spPr>
          <a:xfrm>
            <a:off x="407590" y="1413671"/>
            <a:ext cx="8328820" cy="6040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  <a:defRPr lang="en-US" sz="2800" b="0" i="0" kern="1200" dirty="0">
                <a:gradFill flip="none" rotWithShape="1">
                  <a:gsLst>
                    <a:gs pos="100000">
                      <a:srgbClr val="126C9B"/>
                    </a:gs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</a:gsLst>
                  <a:lin ang="54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25000"/>
                  <a:lumOff val="75000"/>
                </a:schemeClr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515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BD4A06-C440-4FF1-A581-7E925058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Disability Self-Identification for Sponsors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02937C-0954-4A5C-9C3A-C0737F35A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Which sponsors are covered?</a:t>
            </a:r>
          </a:p>
          <a:p>
            <a:r>
              <a:rPr lang="en-US" dirty="0"/>
              <a:t>Why gather this information?</a:t>
            </a:r>
          </a:p>
          <a:p>
            <a:r>
              <a:rPr lang="en-US" dirty="0"/>
              <a:t>What is the process for gathering this information?</a:t>
            </a:r>
          </a:p>
          <a:p>
            <a:r>
              <a:rPr lang="en-US" dirty="0"/>
              <a:t>The Voluntary Disability Disclosure Form</a:t>
            </a:r>
          </a:p>
          <a:p>
            <a:r>
              <a:rPr lang="en-US" dirty="0"/>
              <a:t>When do sponsors offer the invitation to self-identify?</a:t>
            </a:r>
          </a:p>
          <a:p>
            <a:r>
              <a:rPr lang="en-US" dirty="0"/>
              <a:t>What do sponsors do with the forms and the data?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782A6-A31B-49F3-AE33-AF33826641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280150"/>
            <a:ext cx="2057400" cy="365125"/>
          </a:xfrm>
        </p:spPr>
        <p:txBody>
          <a:bodyPr/>
          <a:lstStyle/>
          <a:p>
            <a:fld id="{AA41E2CB-DC5B-4AAB-A3A6-9D48BE3C9E01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519B17-C19B-4E16-A43A-37A9FB4710AC}"/>
              </a:ext>
            </a:extLst>
          </p:cNvPr>
          <p:cNvCxnSpPr/>
          <p:nvPr/>
        </p:nvCxnSpPr>
        <p:spPr>
          <a:xfrm>
            <a:off x="389065" y="5682916"/>
            <a:ext cx="831611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71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F0AD-C8A5-40BB-A920-7CA84E799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Self-Identification:</a:t>
            </a:r>
            <a:br>
              <a:rPr lang="en-US" dirty="0"/>
            </a:br>
            <a:r>
              <a:rPr lang="en-US" sz="2700" dirty="0"/>
              <a:t>Which sponsors are covered?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780191-1F5D-404E-97E1-ABB63AFEB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Those Registered Apprenticeship programs required to develop a written affirmative action plan, which are programs that both:</a:t>
            </a: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Have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five or more apprentices </a:t>
            </a:r>
          </a:p>
          <a:p>
            <a:pPr lvl="1"/>
            <a:endParaRPr lang="en-US" sz="1000" dirty="0"/>
          </a:p>
          <a:p>
            <a:pPr marL="868680" lvl="2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AND</a:t>
            </a:r>
          </a:p>
          <a:p>
            <a:pPr marL="457200" lvl="1" indent="0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Do not already provide for the use of affirmative action goals under other specified laws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F0F4F-7380-4D6D-9061-AB214ABCC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0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C0F2DA-414E-4F45-9BA5-8517D0DA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Disability Self-Identification:</a:t>
            </a:r>
            <a:br>
              <a:rPr lang="en-US" dirty="0"/>
            </a:br>
            <a:r>
              <a:rPr lang="en-US" sz="3000" dirty="0"/>
              <a:t>Why must sponsors gather this information?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9BF7177-A762-4F3C-AB06-944797D73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Apprenticeship programs will now include disability status in their workforce analyses</a:t>
            </a:r>
          </a:p>
          <a:p>
            <a:r>
              <a:rPr lang="en-US" dirty="0"/>
              <a:t>Sponsors will need to know the number of apprentices and applicants with disabilities to evaluate their representation in the apprenticeship workforce</a:t>
            </a:r>
          </a:p>
          <a:p>
            <a:r>
              <a:rPr lang="en-US" dirty="0"/>
              <a:t>National aspirational goal of 7% for each major occupational group across apprenticeships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70F828-7BDA-4776-8A7B-9F40FA584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1E2CB-DC5B-4AAB-A3A6-9D48BE3C9E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41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21601&quot;&gt;&lt;object type=&quot;3&quot; unique_id=&quot;21602&quot;&gt;&lt;property id=&quot;20148&quot; value=&quot;5&quot;/&gt;&lt;property id=&quot;20300&quot; value=&quot;Slide 8 - &amp;quot;Disability Self-Identification: Which sponsors are covered?&amp;quot;&quot;/&gt;&lt;property id=&quot;20307&quot; value=&quot;288&quot;/&gt;&lt;/object&gt;&lt;object type=&quot;3&quot; unique_id=&quot;21603&quot;&gt;&lt;property id=&quot;20148&quot; value=&quot;5&quot;/&gt;&lt;property id=&quot;20300&quot; value=&quot;Slide 1 - &amp;quot;New Self-Identification Disability Requirements for Apprenticeship Programs &amp;quot;&quot;/&gt;&lt;property id=&quot;20307&quot; value=&quot;287&quot;/&gt;&lt;/object&gt;&lt;object type=&quot;3&quot; unique_id=&quot;21604&quot;&gt;&lt;property id=&quot;20148&quot; value=&quot;5&quot;/&gt;&lt;property id=&quot;20300&quot; value=&quot;Slide 2&quot;/&gt;&lt;property id=&quot;20307&quot; value=&quot;280&quot;/&gt;&lt;/object&gt;&lt;object type=&quot;3&quot; unique_id=&quot;21621&quot;&gt;&lt;property id=&quot;20148&quot; value=&quot;5&quot;/&gt;&lt;property id=&quot;20300&quot; value=&quot;Slide 6 - &amp;quot;Phase-In Schedule for Sponsors Registered with OA&amp;quot;&quot;/&gt;&lt;property id=&quot;20307&quot; value=&quot;281&quot;/&gt;&lt;/object&gt;&lt;object type=&quot;3&quot; unique_id=&quot;22015&quot;&gt;&lt;property id=&quot;20148&quot; value=&quot;5&quot;/&gt;&lt;property id=&quot;20300&quot; value=&quot;Slide 3&quot;/&gt;&lt;property id=&quot;20307&quot; value=&quot;309&quot;/&gt;&lt;/object&gt;&lt;object type=&quot;3&quot; unique_id=&quot;22016&quot;&gt;&lt;property id=&quot;20148&quot; value=&quot;5&quot;/&gt;&lt;property id=&quot;20300&quot; value=&quot;Slide 4&quot;/&gt;&lt;property id=&quot;20307&quot; value=&quot;336&quot;/&gt;&lt;/object&gt;&lt;object type=&quot;3&quot; unique_id=&quot;22017&quot;&gt;&lt;property id=&quot;20148&quot; value=&quot;5&quot;/&gt;&lt;property id=&quot;20300&quot; value=&quot;Slide 5 - &amp;quot;Phase-In Schedule for Sponsors Registered with OA&amp;quot;&quot;/&gt;&lt;property id=&quot;20307&quot; value=&quot;349&quot;/&gt;&lt;/object&gt;&lt;object type=&quot;3&quot; unique_id=&quot;22018&quot;&gt;&lt;property id=&quot;20148&quot; value=&quot;5&quot;/&gt;&lt;property id=&quot;20300&quot; value=&quot;Slide 7 - &amp;quot;Elements of Disability Self-Identification for Sponsors&amp;quot;&quot;/&gt;&lt;property id=&quot;20307&quot; value=&quot;350&quot;/&gt;&lt;/object&gt;&lt;object type=&quot;3&quot; unique_id=&quot;22019&quot;&gt;&lt;property id=&quot;20148&quot; value=&quot;5&quot;/&gt;&lt;property id=&quot;20300&quot; value=&quot;Slide 9 - &amp;quot;Disability Self-Identification: Why must sponsors gather this information?&amp;quot;&quot;/&gt;&lt;property id=&quot;20307&quot; value=&quot;351&quot;/&gt;&lt;/object&gt;&lt;object type=&quot;3&quot; unique_id=&quot;22020&quot;&gt;&lt;property id=&quot;20148&quot; value=&quot;5&quot;/&gt;&lt;property id=&quot;20300&quot; value=&quot;Slide 10 - &amp;quot;Disability Self-Identification: What is the process?&amp;quot;&quot;/&gt;&lt;property id=&quot;20307&quot; value=&quot;352&quot;/&gt;&lt;/object&gt;&lt;object type=&quot;3&quot; unique_id=&quot;22021&quot;&gt;&lt;property id=&quot;20148&quot; value=&quot;5&quot;/&gt;&lt;property id=&quot;20300&quot; value=&quot;Slide 11 - &amp;quot;Disability Self-Identification: The Voluntary Disability Disclosure Form&amp;quot;&quot;/&gt;&lt;property id=&quot;20307&quot; value=&quot;353&quot;/&gt;&lt;/object&gt;&lt;object type=&quot;3&quot; unique_id=&quot;22022&quot;&gt;&lt;property id=&quot;20148&quot; value=&quot;5&quot;/&gt;&lt;property id=&quot;20300&quot; value=&quot;Slide 12 - &amp;quot;Disability Self-Identification: The Voluntary Disability Disclosure Form&amp;quot;&quot;/&gt;&lt;property id=&quot;20307&quot; value=&quot;354&quot;/&gt;&lt;/object&gt;&lt;object type=&quot;3&quot; unique_id=&quot;22023&quot;&gt;&lt;property id=&quot;20148&quot; value=&quot;5&quot;/&gt;&lt;property id=&quot;20300&quot; value=&quot;Slide 13 - &amp;quot;Disability Self-Identification: When do sponsors offer the invitation to self-identify?&amp;quot;&quot;/&gt;&lt;property id=&quot;20307&quot; value=&quot;355&quot;/&gt;&lt;/object&gt;&lt;object type=&quot;3&quot; unique_id=&quot;22024&quot;&gt;&lt;property id=&quot;20148&quot; value=&quot;5&quot;/&gt;&lt;property id=&quot;20300&quot; value=&quot;Slide 14 - &amp;quot;Federal Contractors’ Experience with Disability Self-Identification&amp;quot;&quot;/&gt;&lt;property id=&quot;20307&quot; value=&quot;356&quot;/&gt;&lt;/object&gt;&lt;object type=&quot;3&quot; unique_id=&quot;22025&quot;&gt;&lt;property id=&quot;20148&quot; value=&quot;5&quot;/&gt;&lt;property id=&quot;20300&quot; value=&quot;Slide 15 - &amp;quot;Federal Contractors’ Experience with Disability Self-Identification&amp;quot;&quot;/&gt;&lt;property id=&quot;20307&quot; value=&quot;357&quot;/&gt;&lt;/object&gt;&lt;object type=&quot;3&quot; unique_id=&quot;22026&quot;&gt;&lt;property id=&quot;20148&quot; value=&quot;5&quot;/&gt;&lt;property id=&quot;20300&quot; value=&quot;Slide 16 - &amp;quot;Disability Self-Identification Data&amp;quot;&quot;/&gt;&lt;property id=&quot;20307&quot; value=&quot;358&quot;/&gt;&lt;/object&gt;&lt;object type=&quot;3&quot; unique_id=&quot;22027&quot;&gt;&lt;property id=&quot;20148&quot; value=&quot;5&quot;/&gt;&lt;property id=&quot;20300&quot; value=&quot;Slide 17 - &amp;quot;Technical Assistance for Sponsors&amp;quot;&quot;/&gt;&lt;property id=&quot;20307&quot; value=&quot;359&quot;/&gt;&lt;/object&gt;&lt;object type=&quot;3&quot; unique_id=&quot;22028&quot;&gt;&lt;property id=&quot;20148&quot; value=&quot;5&quot;/&gt;&lt;property id=&quot;20300&quot; value=&quot;Slide 18&quot;/&gt;&lt;property id=&quot;20307&quot; value=&quot;334&quot;/&gt;&lt;/object&gt;&lt;object type=&quot;3&quot; unique_id=&quot;22029&quot;&gt;&lt;property id=&quot;20148&quot; value=&quot;5&quot;/&gt;&lt;property id=&quot;20300&quot; value=&quot;Slide 19&quot;/&gt;&lt;property id=&quot;20307&quot; value=&quot;347&quot;/&gt;&lt;/object&gt;&lt;object type=&quot;3&quot; unique_id=&quot;22030&quot;&gt;&lt;property id=&quot;20148&quot; value=&quot;5&quot;/&gt;&lt;property id=&quot;20300&quot; value=&quot;Slide 20&quot;/&gt;&lt;property id=&quot;20307&quot; value=&quot;331&quot;/&gt;&lt;/object&gt;&lt;/object&gt;&lt;object type=&quot;8&quot; unique_id=&quot;2164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ability Self ID Overview_draft_20180612" id="{F62DEC88-C077-4A7B-9ACE-7903288146C2}" vid="{EBD3A95A-0283-4389-98EC-1B8C693E1A62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sability Self ID Overview_draft_20180612" id="{F62DEC88-C077-4A7B-9ACE-7903288146C2}" vid="{4F180EC5-055D-43AC-B0AB-0A2915BE59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Disability Self ID Overview_draft_20180612</Template>
  <TotalTime>190</TotalTime>
  <Words>874</Words>
  <Application>Microsoft Office PowerPoint</Application>
  <PresentationFormat>On-screen Show (4:3)</PresentationFormat>
  <Paragraphs>160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New Self-Identification Disability Requirements for Apprenticeship Programs </vt:lpstr>
      <vt:lpstr>PowerPoint Presentation</vt:lpstr>
      <vt:lpstr>PowerPoint Presentation</vt:lpstr>
      <vt:lpstr>PowerPoint Presentation</vt:lpstr>
      <vt:lpstr>Phase-In Schedule for Sponsors Registered with OA</vt:lpstr>
      <vt:lpstr>Phase-In Schedule for Sponsors Registered with OA</vt:lpstr>
      <vt:lpstr>Elements of Disability Self-Identification for Sponsors</vt:lpstr>
      <vt:lpstr>Disability Self-Identification: Which sponsors are covered?</vt:lpstr>
      <vt:lpstr>Disability Self-Identification: Why must sponsors gather this information?</vt:lpstr>
      <vt:lpstr>Disability Self-Identification: What is the process?</vt:lpstr>
      <vt:lpstr>Disability Self-Identification: The Voluntary Disability Disclosure Form</vt:lpstr>
      <vt:lpstr>Disability Self-Identification: The Voluntary Disability Disclosure Form</vt:lpstr>
      <vt:lpstr>Disability Self-Identification: When do sponsors offer the invitation to self-identify?</vt:lpstr>
      <vt:lpstr>Federal Contractors’ Experience with Disability Self-Identification</vt:lpstr>
      <vt:lpstr>Federal Contractors’ Experience with Disability Self-Identification</vt:lpstr>
      <vt:lpstr>Disability Self-Identification Data</vt:lpstr>
      <vt:lpstr>Technical Assistance for Sponsors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Self-Identification Disability Requirements for Apprenticeship Programs</dc:title>
  <dc:creator>Layli Oliver</dc:creator>
  <cp:lastModifiedBy>Jonathan Vehlow</cp:lastModifiedBy>
  <cp:revision>17</cp:revision>
  <cp:lastPrinted>2018-03-20T18:44:53Z</cp:lastPrinted>
  <dcterms:created xsi:type="dcterms:W3CDTF">2018-06-18T12:53:18Z</dcterms:created>
  <dcterms:modified xsi:type="dcterms:W3CDTF">2018-06-29T20:16:08Z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