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71" r:id="rId5"/>
  </p:sldMasterIdLst>
  <p:notesMasterIdLst>
    <p:notesMasterId r:id="rId40"/>
  </p:notesMasterIdLst>
  <p:sldIdLst>
    <p:sldId id="287" r:id="rId6"/>
    <p:sldId id="280" r:id="rId7"/>
    <p:sldId id="286" r:id="rId8"/>
    <p:sldId id="310" r:id="rId9"/>
    <p:sldId id="288" r:id="rId10"/>
    <p:sldId id="258" r:id="rId11"/>
    <p:sldId id="298" r:id="rId12"/>
    <p:sldId id="313" r:id="rId13"/>
    <p:sldId id="299" r:id="rId14"/>
    <p:sldId id="300" r:id="rId15"/>
    <p:sldId id="301" r:id="rId16"/>
    <p:sldId id="314" r:id="rId17"/>
    <p:sldId id="281" r:id="rId18"/>
    <p:sldId id="308" r:id="rId19"/>
    <p:sldId id="294" r:id="rId20"/>
    <p:sldId id="295" r:id="rId21"/>
    <p:sldId id="296" r:id="rId22"/>
    <p:sldId id="297" r:id="rId23"/>
    <p:sldId id="315" r:id="rId24"/>
    <p:sldId id="316" r:id="rId25"/>
    <p:sldId id="317" r:id="rId26"/>
    <p:sldId id="302" r:id="rId27"/>
    <p:sldId id="303" r:id="rId28"/>
    <p:sldId id="306" r:id="rId29"/>
    <p:sldId id="318" r:id="rId30"/>
    <p:sldId id="292" r:id="rId31"/>
    <p:sldId id="319" r:id="rId32"/>
    <p:sldId id="320" r:id="rId33"/>
    <p:sldId id="290" r:id="rId34"/>
    <p:sldId id="321" r:id="rId35"/>
    <p:sldId id="307" r:id="rId36"/>
    <p:sldId id="284" r:id="rId37"/>
    <p:sldId id="275" r:id="rId38"/>
    <p:sldId id="282" r:id="rId39"/>
  </p:sldIdLst>
  <p:sldSz cx="9144000" cy="6858000" type="screen4x3"/>
  <p:notesSz cx="6858000" cy="9144000"/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na Lenhoff" initials="DL" lastIdx="1" clrIdx="0">
    <p:extLst>
      <p:ext uri="{19B8F6BF-5375-455C-9EA6-DF929625EA0E}">
        <p15:presenceInfo xmlns:p15="http://schemas.microsoft.com/office/powerpoint/2012/main" userId="5c094e3c56d96501" providerId="Windows Live"/>
      </p:ext>
    </p:extLst>
  </p:cmAuthor>
  <p:cmAuthor id="2" name="Susan Duffin" initials="SD" lastIdx="4" clrIdx="1">
    <p:extLst>
      <p:ext uri="{19B8F6BF-5375-455C-9EA6-DF929625EA0E}">
        <p15:presenceInfo xmlns:p15="http://schemas.microsoft.com/office/powerpoint/2012/main" userId="Susan Duff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3" autoAdjust="0"/>
    <p:restoredTop sz="80683" autoAdjust="0"/>
  </p:normalViewPr>
  <p:slideViewPr>
    <p:cSldViewPr snapToGrid="0">
      <p:cViewPr varScale="1">
        <p:scale>
          <a:sx n="92" d="100"/>
          <a:sy n="92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80" d="100"/>
          <a:sy n="80" d="100"/>
        </p:scale>
        <p:origin x="2340" y="-7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05-02T12:19:45.144" idx="1">
    <p:pos x="10" y="10"/>
    <p:text>Do we need to update CVS speaker?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05-02T12:20:26.436" idx="2">
    <p:pos x="10" y="10"/>
    <p:text>Update CVS speaker?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9575B1-D73B-4D6D-97BF-3E4E5053608B}" type="doc">
      <dgm:prSet loTypeId="urn:microsoft.com/office/officeart/2005/8/layout/pyramid4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31C88E-3FB3-4A9C-9B0C-B54E6CE754BF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/>
            <a:t>Healthcare	</a:t>
          </a:r>
        </a:p>
      </dgm:t>
    </dgm:pt>
    <dgm:pt modelId="{604F97BB-6206-460B-9014-5DB3B587B288}" type="parTrans" cxnId="{21D3948D-1565-42B3-B81E-4DB766EE7779}">
      <dgm:prSet/>
      <dgm:spPr/>
      <dgm:t>
        <a:bodyPr/>
        <a:lstStyle/>
        <a:p>
          <a:endParaRPr lang="en-US"/>
        </a:p>
      </dgm:t>
    </dgm:pt>
    <dgm:pt modelId="{3532F881-7FF2-4878-B091-DF4CC91B7911}" type="sibTrans" cxnId="{21D3948D-1565-42B3-B81E-4DB766EE7779}">
      <dgm:prSet/>
      <dgm:spPr/>
      <dgm:t>
        <a:bodyPr/>
        <a:lstStyle/>
        <a:p>
          <a:endParaRPr lang="en-US"/>
        </a:p>
      </dgm:t>
    </dgm:pt>
    <dgm:pt modelId="{B226EA49-AB32-4061-9ADA-ADE514E18025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Education</a:t>
          </a:r>
        </a:p>
      </dgm:t>
    </dgm:pt>
    <dgm:pt modelId="{387DF9EA-93D5-4350-AC9B-47C8F3FAEFF3}" type="parTrans" cxnId="{7E7DFF51-EEB9-4553-B2BD-387025782E21}">
      <dgm:prSet/>
      <dgm:spPr/>
      <dgm:t>
        <a:bodyPr/>
        <a:lstStyle/>
        <a:p>
          <a:endParaRPr lang="en-US"/>
        </a:p>
      </dgm:t>
    </dgm:pt>
    <dgm:pt modelId="{36A4D1B1-5C37-4D4B-B58D-3C6A24FF53FA}" type="sibTrans" cxnId="{7E7DFF51-EEB9-4553-B2BD-387025782E21}">
      <dgm:prSet/>
      <dgm:spPr/>
      <dgm:t>
        <a:bodyPr/>
        <a:lstStyle/>
        <a:p>
          <a:endParaRPr lang="en-US"/>
        </a:p>
      </dgm:t>
    </dgm:pt>
    <dgm:pt modelId="{AC82CA68-7CCA-4320-8BA8-2A2C690B8780}">
      <dgm:prSet phldrT="[Text]" custT="1"/>
      <dgm:spPr>
        <a:solidFill>
          <a:srgbClr val="F377D8"/>
        </a:solidFill>
      </dgm:spPr>
      <dgm:t>
        <a:bodyPr/>
        <a:lstStyle/>
        <a:p>
          <a:r>
            <a:rPr lang="en-US" sz="1400" b="1" dirty="0"/>
            <a:t>Workforce Initiatives</a:t>
          </a:r>
        </a:p>
      </dgm:t>
    </dgm:pt>
    <dgm:pt modelId="{C33FF266-777B-437B-A1F3-13DC2CAA4CFE}" type="parTrans" cxnId="{8C16BED5-BC36-41B5-805E-C47628915A08}">
      <dgm:prSet/>
      <dgm:spPr/>
      <dgm:t>
        <a:bodyPr/>
        <a:lstStyle/>
        <a:p>
          <a:endParaRPr lang="en-US"/>
        </a:p>
      </dgm:t>
    </dgm:pt>
    <dgm:pt modelId="{F6DAFAAD-A81F-452F-A022-0D32C93C704F}" type="sibTrans" cxnId="{8C16BED5-BC36-41B5-805E-C47628915A08}">
      <dgm:prSet/>
      <dgm:spPr/>
      <dgm:t>
        <a:bodyPr/>
        <a:lstStyle/>
        <a:p>
          <a:endParaRPr lang="en-US"/>
        </a:p>
      </dgm:t>
    </dgm:pt>
    <dgm:pt modelId="{B44709C1-D940-4326-AD57-E4D4F001AAD6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Workforce</a:t>
          </a:r>
        </a:p>
      </dgm:t>
    </dgm:pt>
    <dgm:pt modelId="{ADF245ED-83EB-4E81-BF18-2384D923D2E2}" type="parTrans" cxnId="{064BC3BC-B720-4752-B2CE-1A374111B586}">
      <dgm:prSet/>
      <dgm:spPr/>
      <dgm:t>
        <a:bodyPr/>
        <a:lstStyle/>
        <a:p>
          <a:endParaRPr lang="en-US"/>
        </a:p>
      </dgm:t>
    </dgm:pt>
    <dgm:pt modelId="{C0BDC412-2B9C-4B2F-A928-93486A492EB8}" type="sibTrans" cxnId="{064BC3BC-B720-4752-B2CE-1A374111B586}">
      <dgm:prSet/>
      <dgm:spPr/>
      <dgm:t>
        <a:bodyPr/>
        <a:lstStyle/>
        <a:p>
          <a:endParaRPr lang="en-US"/>
        </a:p>
      </dgm:t>
    </dgm:pt>
    <dgm:pt modelId="{523EAB18-E77E-4A1D-8E9C-0A9FD322C0AE}" type="pres">
      <dgm:prSet presAssocID="{329575B1-D73B-4D6D-97BF-3E4E5053608B}" presName="compositeShape" presStyleCnt="0">
        <dgm:presLayoutVars>
          <dgm:chMax val="9"/>
          <dgm:dir/>
          <dgm:resizeHandles val="exact"/>
        </dgm:presLayoutVars>
      </dgm:prSet>
      <dgm:spPr/>
    </dgm:pt>
    <dgm:pt modelId="{597EF20E-FFF3-4ECA-885A-680301D95136}" type="pres">
      <dgm:prSet presAssocID="{329575B1-D73B-4D6D-97BF-3E4E5053608B}" presName="triangle1" presStyleLbl="node1" presStyleIdx="0" presStyleCnt="4">
        <dgm:presLayoutVars>
          <dgm:bulletEnabled val="1"/>
        </dgm:presLayoutVars>
      </dgm:prSet>
      <dgm:spPr/>
    </dgm:pt>
    <dgm:pt modelId="{09646D8A-AD29-43BE-B739-2E2B35E45558}" type="pres">
      <dgm:prSet presAssocID="{329575B1-D73B-4D6D-97BF-3E4E5053608B}" presName="triangle2" presStyleLbl="node1" presStyleIdx="1" presStyleCnt="4" custLinFactNeighborX="-1017" custLinFactNeighborY="1017">
        <dgm:presLayoutVars>
          <dgm:bulletEnabled val="1"/>
        </dgm:presLayoutVars>
      </dgm:prSet>
      <dgm:spPr/>
    </dgm:pt>
    <dgm:pt modelId="{E0511CC6-06AF-44E5-B411-3F83D25F8B55}" type="pres">
      <dgm:prSet presAssocID="{329575B1-D73B-4D6D-97BF-3E4E5053608B}" presName="triangle3" presStyleLbl="node1" presStyleIdx="2" presStyleCnt="4">
        <dgm:presLayoutVars>
          <dgm:bulletEnabled val="1"/>
        </dgm:presLayoutVars>
      </dgm:prSet>
      <dgm:spPr/>
    </dgm:pt>
    <dgm:pt modelId="{AD4658AC-24D7-45D3-BCB5-06F64C922048}" type="pres">
      <dgm:prSet presAssocID="{329575B1-D73B-4D6D-97BF-3E4E5053608B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1D10F50A-4A51-42F0-9497-ADAB8AEDC11E}" type="presOf" srcId="{AC82CA68-7CCA-4320-8BA8-2A2C690B8780}" destId="{E0511CC6-06AF-44E5-B411-3F83D25F8B55}" srcOrd="0" destOrd="0" presId="urn:microsoft.com/office/officeart/2005/8/layout/pyramid4"/>
    <dgm:cxn modelId="{D2EEA25F-97E0-48CE-A8B3-B7D99FDEA58B}" type="presOf" srcId="{B226EA49-AB32-4061-9ADA-ADE514E18025}" destId="{09646D8A-AD29-43BE-B739-2E2B35E45558}" srcOrd="0" destOrd="0" presId="urn:microsoft.com/office/officeart/2005/8/layout/pyramid4"/>
    <dgm:cxn modelId="{7E7DFF51-EEB9-4553-B2BD-387025782E21}" srcId="{329575B1-D73B-4D6D-97BF-3E4E5053608B}" destId="{B226EA49-AB32-4061-9ADA-ADE514E18025}" srcOrd="1" destOrd="0" parTransId="{387DF9EA-93D5-4350-AC9B-47C8F3FAEFF3}" sibTransId="{36A4D1B1-5C37-4D4B-B58D-3C6A24FF53FA}"/>
    <dgm:cxn modelId="{21D3948D-1565-42B3-B81E-4DB766EE7779}" srcId="{329575B1-D73B-4D6D-97BF-3E4E5053608B}" destId="{A331C88E-3FB3-4A9C-9B0C-B54E6CE754BF}" srcOrd="0" destOrd="0" parTransId="{604F97BB-6206-460B-9014-5DB3B587B288}" sibTransId="{3532F881-7FF2-4878-B091-DF4CC91B7911}"/>
    <dgm:cxn modelId="{32266D9D-8CD3-4765-88BF-D02A78073F33}" type="presOf" srcId="{A331C88E-3FB3-4A9C-9B0C-B54E6CE754BF}" destId="{597EF20E-FFF3-4ECA-885A-680301D95136}" srcOrd="0" destOrd="0" presId="urn:microsoft.com/office/officeart/2005/8/layout/pyramid4"/>
    <dgm:cxn modelId="{064BC3BC-B720-4752-B2CE-1A374111B586}" srcId="{329575B1-D73B-4D6D-97BF-3E4E5053608B}" destId="{B44709C1-D940-4326-AD57-E4D4F001AAD6}" srcOrd="3" destOrd="0" parTransId="{ADF245ED-83EB-4E81-BF18-2384D923D2E2}" sibTransId="{C0BDC412-2B9C-4B2F-A928-93486A492EB8}"/>
    <dgm:cxn modelId="{2394B8BE-E7A5-4644-9D83-8653CCA8E039}" type="presOf" srcId="{329575B1-D73B-4D6D-97BF-3E4E5053608B}" destId="{523EAB18-E77E-4A1D-8E9C-0A9FD322C0AE}" srcOrd="0" destOrd="0" presId="urn:microsoft.com/office/officeart/2005/8/layout/pyramid4"/>
    <dgm:cxn modelId="{D6BD67C2-377B-4C24-BA1B-4E79AF91BACD}" type="presOf" srcId="{B44709C1-D940-4326-AD57-E4D4F001AAD6}" destId="{AD4658AC-24D7-45D3-BCB5-06F64C922048}" srcOrd="0" destOrd="0" presId="urn:microsoft.com/office/officeart/2005/8/layout/pyramid4"/>
    <dgm:cxn modelId="{8C16BED5-BC36-41B5-805E-C47628915A08}" srcId="{329575B1-D73B-4D6D-97BF-3E4E5053608B}" destId="{AC82CA68-7CCA-4320-8BA8-2A2C690B8780}" srcOrd="2" destOrd="0" parTransId="{C33FF266-777B-437B-A1F3-13DC2CAA4CFE}" sibTransId="{F6DAFAAD-A81F-452F-A022-0D32C93C704F}"/>
    <dgm:cxn modelId="{6A08A9D9-FD7F-41F1-8AC1-DF73C5B16E03}" type="presParOf" srcId="{523EAB18-E77E-4A1D-8E9C-0A9FD322C0AE}" destId="{597EF20E-FFF3-4ECA-885A-680301D95136}" srcOrd="0" destOrd="0" presId="urn:microsoft.com/office/officeart/2005/8/layout/pyramid4"/>
    <dgm:cxn modelId="{88353684-A8CA-43E5-A216-A685FD34B2A2}" type="presParOf" srcId="{523EAB18-E77E-4A1D-8E9C-0A9FD322C0AE}" destId="{09646D8A-AD29-43BE-B739-2E2B35E45558}" srcOrd="1" destOrd="0" presId="urn:microsoft.com/office/officeart/2005/8/layout/pyramid4"/>
    <dgm:cxn modelId="{422D13E9-62F2-488E-9A52-27FB8C2E005E}" type="presParOf" srcId="{523EAB18-E77E-4A1D-8E9C-0A9FD322C0AE}" destId="{E0511CC6-06AF-44E5-B411-3F83D25F8B55}" srcOrd="2" destOrd="0" presId="urn:microsoft.com/office/officeart/2005/8/layout/pyramid4"/>
    <dgm:cxn modelId="{732522B0-FE75-413B-B720-5A1FBA796B79}" type="presParOf" srcId="{523EAB18-E77E-4A1D-8E9C-0A9FD322C0AE}" destId="{AD4658AC-24D7-45D3-BCB5-06F64C922048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EF20E-FFF3-4ECA-885A-680301D95136}">
      <dsp:nvSpPr>
        <dsp:cNvPr id="0" name=""/>
        <dsp:cNvSpPr/>
      </dsp:nvSpPr>
      <dsp:spPr>
        <a:xfrm>
          <a:off x="2742292" y="0"/>
          <a:ext cx="2070100" cy="2070100"/>
        </a:xfrm>
        <a:prstGeom prst="triangl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Healthcare	</a:t>
          </a:r>
        </a:p>
      </dsp:txBody>
      <dsp:txXfrm>
        <a:off x="3259817" y="1035050"/>
        <a:ext cx="1035050" cy="1035050"/>
      </dsp:txXfrm>
    </dsp:sp>
    <dsp:sp modelId="{09646D8A-AD29-43BE-B739-2E2B35E45558}">
      <dsp:nvSpPr>
        <dsp:cNvPr id="0" name=""/>
        <dsp:cNvSpPr/>
      </dsp:nvSpPr>
      <dsp:spPr>
        <a:xfrm>
          <a:off x="1686189" y="2070100"/>
          <a:ext cx="2070100" cy="2070100"/>
        </a:xfrm>
        <a:prstGeom prst="triangl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Education</a:t>
          </a:r>
        </a:p>
      </dsp:txBody>
      <dsp:txXfrm>
        <a:off x="2203714" y="3105150"/>
        <a:ext cx="1035050" cy="1035050"/>
      </dsp:txXfrm>
    </dsp:sp>
    <dsp:sp modelId="{E0511CC6-06AF-44E5-B411-3F83D25F8B55}">
      <dsp:nvSpPr>
        <dsp:cNvPr id="0" name=""/>
        <dsp:cNvSpPr/>
      </dsp:nvSpPr>
      <dsp:spPr>
        <a:xfrm rot="10800000">
          <a:off x="2742292" y="2070100"/>
          <a:ext cx="2070100" cy="2070100"/>
        </a:xfrm>
        <a:prstGeom prst="triangle">
          <a:avLst/>
        </a:prstGeom>
        <a:solidFill>
          <a:srgbClr val="F377D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Workforce Initiatives</a:t>
          </a:r>
        </a:p>
      </dsp:txBody>
      <dsp:txXfrm rot="10800000">
        <a:off x="3259817" y="2070100"/>
        <a:ext cx="1035050" cy="1035050"/>
      </dsp:txXfrm>
    </dsp:sp>
    <dsp:sp modelId="{AD4658AC-24D7-45D3-BCB5-06F64C922048}">
      <dsp:nvSpPr>
        <dsp:cNvPr id="0" name=""/>
        <dsp:cNvSpPr/>
      </dsp:nvSpPr>
      <dsp:spPr>
        <a:xfrm>
          <a:off x="3777343" y="2070100"/>
          <a:ext cx="2070100" cy="2070100"/>
        </a:xfrm>
        <a:prstGeom prst="triangl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Workforce</a:t>
          </a:r>
        </a:p>
      </dsp:txBody>
      <dsp:txXfrm>
        <a:off x="4294868" y="3105150"/>
        <a:ext cx="1035050" cy="1035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88989-C4F2-419E-8CC5-53E2453B8A9F}" type="datetimeFigureOut">
              <a:rPr lang="en-US" smtClean="0"/>
              <a:t>7/10/2018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0D2C8-4E9D-4ABA-936B-5E500A1B4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740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802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881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475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627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340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865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9817D-6CA2-47AF-86B7-D22A16F1668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397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551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5309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01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051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378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026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100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001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C89A1-C269-487A-A860-0EA9440ADF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042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Font typeface="Arial" panose="020B0604020202020204" pitchFamily="34" charset="0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691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490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823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0D2C8-4E9D-4ABA-936B-5E500A1B423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600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8023226" y="2924758"/>
            <a:ext cx="1120774" cy="3933242"/>
            <a:chOff x="8023226" y="2924758"/>
            <a:chExt cx="1120774" cy="3933242"/>
          </a:xfrm>
        </p:grpSpPr>
        <p:sp>
          <p:nvSpPr>
            <p:cNvPr id="8" name="Isosceles Triangle 7"/>
            <p:cNvSpPr/>
            <p:nvPr userDrawn="1"/>
          </p:nvSpPr>
          <p:spPr>
            <a:xfrm>
              <a:off x="8023226" y="2924758"/>
              <a:ext cx="1120774" cy="3933242"/>
            </a:xfrm>
            <a:prstGeom prst="triangle">
              <a:avLst>
                <a:gd name="adj" fmla="val 100000"/>
              </a:avLst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Isosceles Triangle 8"/>
            <p:cNvSpPr/>
            <p:nvPr userDrawn="1"/>
          </p:nvSpPr>
          <p:spPr>
            <a:xfrm>
              <a:off x="8239885" y="3685101"/>
              <a:ext cx="904115" cy="3172899"/>
            </a:xfrm>
            <a:prstGeom prst="triangle">
              <a:avLst>
                <a:gd name="adj" fmla="val 10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/>
          <p:cNvGrpSpPr>
            <a:grpSpLocks noChangeAspect="1"/>
          </p:cNvGrpSpPr>
          <p:nvPr userDrawn="1"/>
        </p:nvGrpSpPr>
        <p:grpSpPr>
          <a:xfrm rot="16200000" flipV="1">
            <a:off x="2158718" y="-2158721"/>
            <a:ext cx="1720507" cy="6037943"/>
            <a:chOff x="8150764" y="3372336"/>
            <a:chExt cx="993237" cy="3485664"/>
          </a:xfrm>
        </p:grpSpPr>
        <p:sp>
          <p:nvSpPr>
            <p:cNvPr id="11" name="Isosceles Triangle 10"/>
            <p:cNvSpPr/>
            <p:nvPr userDrawn="1"/>
          </p:nvSpPr>
          <p:spPr>
            <a:xfrm>
              <a:off x="8150764" y="3372336"/>
              <a:ext cx="993237" cy="3485663"/>
            </a:xfrm>
            <a:prstGeom prst="triangle">
              <a:avLst>
                <a:gd name="adj" fmla="val 100000"/>
              </a:avLst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Isosceles Triangle 11"/>
            <p:cNvSpPr/>
            <p:nvPr userDrawn="1"/>
          </p:nvSpPr>
          <p:spPr>
            <a:xfrm>
              <a:off x="8239885" y="3685101"/>
              <a:ext cx="904115" cy="3172899"/>
            </a:xfrm>
            <a:prstGeom prst="triangle">
              <a:avLst>
                <a:gd name="adj" fmla="val 10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24" y="121812"/>
            <a:ext cx="996650" cy="983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24" y="4512772"/>
            <a:ext cx="2952750" cy="997405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3572635" y="4425121"/>
            <a:ext cx="45720" cy="140969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24" y="6424484"/>
            <a:ext cx="1890650" cy="228857"/>
          </a:xfrm>
          <a:prstGeom prst="rect">
            <a:avLst/>
          </a:prstGeom>
        </p:spPr>
      </p:pic>
      <p:sp>
        <p:nvSpPr>
          <p:cNvPr id="1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591081" y="113503"/>
            <a:ext cx="2221861" cy="356956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spc="50" baseline="0">
                <a:solidFill>
                  <a:schemeClr val="bg1">
                    <a:alpha val="8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r>
              <a:rPr lang="en-US"/>
              <a:t>Month ##, 2017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11836"/>
            <a:ext cx="7772400" cy="2387600"/>
          </a:xfr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9544" y="4425121"/>
            <a:ext cx="4798656" cy="1392508"/>
          </a:xfrm>
        </p:spPr>
        <p:txBody>
          <a:bodyPr vert="horz" lIns="182880" tIns="45720" rIns="91440" bIns="4572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lang="en-US" sz="2300" dirty="0"/>
            </a:lvl1pPr>
            <a:lvl2pPr marL="457200" indent="-182880">
              <a:buClr>
                <a:schemeClr val="accent1"/>
              </a:buClr>
              <a:defRPr sz="1800"/>
            </a:lvl2pPr>
            <a:lvl3pPr>
              <a:defRPr/>
            </a:lvl3pPr>
          </a:lstStyle>
          <a:p>
            <a:pPr marL="274320" lvl="0" indent="-274320">
              <a:buSzPct val="101000"/>
            </a:pPr>
            <a:r>
              <a:rPr lang="en-US" dirty="0"/>
              <a:t>Click to edit Master subtitle style</a:t>
            </a:r>
          </a:p>
          <a:p>
            <a:pPr marL="960120" lvl="1" indent="-274320">
              <a:buSzPct val="101000"/>
            </a:pPr>
            <a:r>
              <a:rPr lang="en-US" dirty="0"/>
              <a:t>If a note is needed, list here</a:t>
            </a:r>
          </a:p>
        </p:txBody>
      </p:sp>
    </p:spTree>
    <p:extLst>
      <p:ext uri="{BB962C8B-B14F-4D97-AF65-F5344CB8AC3E}">
        <p14:creationId xmlns:p14="http://schemas.microsoft.com/office/powerpoint/2010/main" val="1414540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B35F6F-244A-4CAD-AEAB-1171AE328AA0}"/>
              </a:ext>
            </a:extLst>
          </p:cNvPr>
          <p:cNvSpPr txBox="1"/>
          <p:nvPr userDrawn="1"/>
        </p:nvSpPr>
        <p:spPr>
          <a:xfrm>
            <a:off x="628650" y="365126"/>
            <a:ext cx="7955280" cy="1051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3400" b="1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effectLst>
                  <a:innerShdw blurRad="101600" dist="50800" dir="18900000">
                    <a:schemeClr val="accent1">
                      <a:lumMod val="50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Your Moderator: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90999" y="2483662"/>
            <a:ext cx="3983355" cy="1818203"/>
          </a:xfrm>
        </p:spPr>
        <p:txBody>
          <a:bodyPr anchor="ctr"/>
          <a:lstStyle>
            <a:lvl1pPr marL="0" indent="0">
              <a:buNone/>
              <a:defRPr lang="en-US" sz="24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274320" indent="0">
              <a:spcBef>
                <a:spcPts val="500"/>
              </a:spcBef>
              <a:buNone/>
              <a:defRPr sz="2000" i="1"/>
            </a:lvl2pPr>
            <a:lvl3pPr marL="457200" indent="0">
              <a:spcBef>
                <a:spcPts val="800"/>
              </a:spcBef>
              <a:buFontTx/>
              <a:buNone/>
              <a:defRPr sz="1800">
                <a:solidFill>
                  <a:schemeClr val="tx1"/>
                </a:solidFill>
              </a:defRPr>
            </a:lvl3pPr>
            <a:lvl4pPr marL="822960" indent="-365760">
              <a:spcBef>
                <a:spcPts val="3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"/>
              <a:defRPr i="1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Moderator Name</a:t>
            </a:r>
          </a:p>
          <a:p>
            <a:pPr lvl="1"/>
            <a:r>
              <a:rPr lang="en-US" dirty="0"/>
              <a:t>Position</a:t>
            </a:r>
          </a:p>
          <a:p>
            <a:pPr lvl="2"/>
            <a:r>
              <a:rPr lang="en-US" dirty="0"/>
              <a:t>Organization</a:t>
            </a:r>
          </a:p>
          <a:p>
            <a:pPr lvl="3"/>
            <a:r>
              <a:rPr lang="en-US" dirty="0"/>
              <a:t>email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0C6114B-D2AA-4229-BCFB-04B0363D87F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1827005" y="2483663"/>
            <a:ext cx="1573420" cy="1818203"/>
          </a:xfr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5080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83630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B35F6F-244A-4CAD-AEAB-1171AE328AA0}"/>
              </a:ext>
            </a:extLst>
          </p:cNvPr>
          <p:cNvSpPr txBox="1"/>
          <p:nvPr userDrawn="1"/>
        </p:nvSpPr>
        <p:spPr>
          <a:xfrm>
            <a:off x="628650" y="365126"/>
            <a:ext cx="7955280" cy="1051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3400" b="1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effectLst>
                  <a:innerShdw blurRad="101600" dist="50800" dir="18900000">
                    <a:schemeClr val="accent1">
                      <a:lumMod val="50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Your Presenter: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90999" y="2483662"/>
            <a:ext cx="3983355" cy="1818203"/>
          </a:xfrm>
        </p:spPr>
        <p:txBody>
          <a:bodyPr anchor="ctr"/>
          <a:lstStyle>
            <a:lvl1pPr marL="0" indent="0">
              <a:buNone/>
              <a:defRPr lang="en-US" sz="24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274320" indent="0">
              <a:spcBef>
                <a:spcPts val="500"/>
              </a:spcBef>
              <a:buNone/>
              <a:defRPr sz="2000" i="1"/>
            </a:lvl2pPr>
            <a:lvl3pPr marL="457200" indent="0">
              <a:spcBef>
                <a:spcPts val="800"/>
              </a:spcBef>
              <a:buFontTx/>
              <a:buNone/>
              <a:defRPr sz="1800">
                <a:solidFill>
                  <a:schemeClr val="tx1"/>
                </a:solidFill>
              </a:defRPr>
            </a:lvl3pPr>
            <a:lvl4pPr marL="822960" indent="-365760">
              <a:spcBef>
                <a:spcPts val="3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"/>
              <a:defRPr i="1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Position</a:t>
            </a:r>
          </a:p>
          <a:p>
            <a:pPr lvl="2"/>
            <a:r>
              <a:rPr lang="en-US" dirty="0"/>
              <a:t>Organization</a:t>
            </a:r>
          </a:p>
          <a:p>
            <a:pPr lvl="3"/>
            <a:r>
              <a:rPr lang="en-US" dirty="0"/>
              <a:t>email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0C6114B-D2AA-4229-BCFB-04B0363D87F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1827005" y="2483663"/>
            <a:ext cx="1573420" cy="1818203"/>
          </a:xfr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5080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8453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B35F6F-244A-4CAD-AEAB-1171AE328AA0}"/>
              </a:ext>
            </a:extLst>
          </p:cNvPr>
          <p:cNvSpPr txBox="1"/>
          <p:nvPr userDrawn="1"/>
        </p:nvSpPr>
        <p:spPr>
          <a:xfrm>
            <a:off x="628650" y="365126"/>
            <a:ext cx="7955280" cy="1051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3400" b="1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effectLst>
                  <a:innerShdw blurRad="101600" dist="50800" dir="18900000">
                    <a:schemeClr val="accent1">
                      <a:lumMod val="50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Your Presenters: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90999" y="1769287"/>
            <a:ext cx="3983355" cy="1818203"/>
          </a:xfrm>
        </p:spPr>
        <p:txBody>
          <a:bodyPr anchor="ctr"/>
          <a:lstStyle>
            <a:lvl1pPr marL="0" indent="0">
              <a:buNone/>
              <a:defRPr lang="en-US" sz="24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274320" indent="0">
              <a:spcBef>
                <a:spcPts val="500"/>
              </a:spcBef>
              <a:buNone/>
              <a:defRPr sz="2000" i="1"/>
            </a:lvl2pPr>
            <a:lvl3pPr marL="457200" indent="0">
              <a:spcBef>
                <a:spcPts val="800"/>
              </a:spcBef>
              <a:buFontTx/>
              <a:buNone/>
              <a:defRPr sz="1800">
                <a:solidFill>
                  <a:schemeClr val="tx1"/>
                </a:solidFill>
              </a:defRPr>
            </a:lvl3pPr>
            <a:lvl4pPr marL="822960" indent="-365760">
              <a:spcBef>
                <a:spcPts val="3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"/>
              <a:defRPr i="1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Position</a:t>
            </a:r>
          </a:p>
          <a:p>
            <a:pPr lvl="2"/>
            <a:r>
              <a:rPr lang="en-US" dirty="0"/>
              <a:t>Organization</a:t>
            </a:r>
          </a:p>
          <a:p>
            <a:pPr lvl="3"/>
            <a:r>
              <a:rPr lang="en-US" dirty="0"/>
              <a:t>email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0C6114B-D2AA-4229-BCFB-04B0363D87F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1827005" y="1769288"/>
            <a:ext cx="1573420" cy="1818203"/>
          </a:xfr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5080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0BB0CF-FF39-4644-864F-D1DE162FCA0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190999" y="4115205"/>
            <a:ext cx="3983355" cy="1818203"/>
          </a:xfrm>
        </p:spPr>
        <p:txBody>
          <a:bodyPr anchor="ctr"/>
          <a:lstStyle>
            <a:lvl1pPr marL="0" indent="0">
              <a:buNone/>
              <a:defRPr lang="en-US" sz="24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274320" indent="0">
              <a:spcBef>
                <a:spcPts val="500"/>
              </a:spcBef>
              <a:buNone/>
              <a:defRPr sz="2000" i="1"/>
            </a:lvl2pPr>
            <a:lvl3pPr marL="457200" indent="0">
              <a:spcBef>
                <a:spcPts val="800"/>
              </a:spcBef>
              <a:buFontTx/>
              <a:buNone/>
              <a:defRPr sz="1800">
                <a:solidFill>
                  <a:schemeClr val="tx1"/>
                </a:solidFill>
              </a:defRPr>
            </a:lvl3pPr>
            <a:lvl4pPr marL="822960" indent="-365760">
              <a:spcBef>
                <a:spcPts val="3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"/>
              <a:defRPr i="1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Position</a:t>
            </a:r>
          </a:p>
          <a:p>
            <a:pPr lvl="2"/>
            <a:r>
              <a:rPr lang="en-US" dirty="0"/>
              <a:t>Organization</a:t>
            </a:r>
          </a:p>
          <a:p>
            <a:pPr lvl="3"/>
            <a:r>
              <a:rPr lang="en-US" dirty="0"/>
              <a:t>email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2CEA25B-149F-4B0D-99E1-EB15B6122285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1827005" y="4115206"/>
            <a:ext cx="1573420" cy="1818203"/>
          </a:xfr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5080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86560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8B35F6F-244A-4CAD-AEAB-1171AE328AA0}"/>
              </a:ext>
            </a:extLst>
          </p:cNvPr>
          <p:cNvSpPr txBox="1"/>
          <p:nvPr userDrawn="1"/>
        </p:nvSpPr>
        <p:spPr>
          <a:xfrm>
            <a:off x="628650" y="365126"/>
            <a:ext cx="7955280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3400" b="1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effectLst>
                  <a:innerShdw blurRad="101600" dist="50800" dir="18900000">
                    <a:schemeClr val="accent1">
                      <a:lumMod val="50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Your Presenters: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04211" y="1550213"/>
            <a:ext cx="3983355" cy="1183871"/>
          </a:xfrm>
        </p:spPr>
        <p:txBody>
          <a:bodyPr anchor="ctr"/>
          <a:lstStyle>
            <a:lvl1pPr marL="0" indent="0">
              <a:buNone/>
              <a:defRPr lang="en-US" sz="22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274320" indent="0">
              <a:spcBef>
                <a:spcPts val="300"/>
              </a:spcBef>
              <a:buNone/>
              <a:defRPr sz="1800" i="1"/>
            </a:lvl2pPr>
            <a:lvl3pPr marL="274320" indent="0">
              <a:spcBef>
                <a:spcPts val="600"/>
              </a:spcBef>
              <a:buFontTx/>
              <a:buNone/>
              <a:defRPr sz="1600">
                <a:solidFill>
                  <a:schemeClr val="tx1"/>
                </a:solidFill>
              </a:defRPr>
            </a:lvl3pPr>
            <a:lvl4pPr marL="640080" indent="-365760">
              <a:spcBef>
                <a:spcPts val="3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"/>
              <a:defRPr sz="1600" i="1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Position</a:t>
            </a:r>
          </a:p>
          <a:p>
            <a:pPr lvl="2"/>
            <a:r>
              <a:rPr lang="en-US" dirty="0"/>
              <a:t>Organization</a:t>
            </a:r>
          </a:p>
          <a:p>
            <a:pPr lvl="3"/>
            <a:r>
              <a:rPr lang="en-US" dirty="0"/>
              <a:t>email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0C6114B-D2AA-4229-BCFB-04B0363D87F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2289149" y="1550214"/>
            <a:ext cx="1024487" cy="1183870"/>
          </a:xfr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50800">
            <a:bevelT h="38100"/>
            <a:contourClr>
              <a:srgbClr val="C0C0C0"/>
            </a:contourClr>
          </a:sp3d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0BB0CF-FF39-4644-864F-D1DE162FCA0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603599" y="3169259"/>
            <a:ext cx="3983355" cy="1183871"/>
          </a:xfrm>
        </p:spPr>
        <p:txBody>
          <a:bodyPr anchor="ctr"/>
          <a:lstStyle>
            <a:lvl1pPr marL="0" indent="0">
              <a:buNone/>
              <a:defRPr lang="en-US" sz="22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274320" indent="0">
              <a:spcBef>
                <a:spcPts val="300"/>
              </a:spcBef>
              <a:buNone/>
              <a:defRPr sz="1800" i="1"/>
            </a:lvl2pPr>
            <a:lvl3pPr marL="274320" indent="0">
              <a:spcBef>
                <a:spcPts val="600"/>
              </a:spcBef>
              <a:buFontTx/>
              <a:buNone/>
              <a:defRPr sz="1600">
                <a:solidFill>
                  <a:schemeClr val="tx1"/>
                </a:solidFill>
              </a:defRPr>
            </a:lvl3pPr>
            <a:lvl4pPr marL="640080" indent="-365760">
              <a:spcBef>
                <a:spcPts val="3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"/>
              <a:defRPr sz="1600" i="1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Position</a:t>
            </a:r>
          </a:p>
          <a:p>
            <a:pPr lvl="2"/>
            <a:r>
              <a:rPr lang="en-US" dirty="0"/>
              <a:t>Organization</a:t>
            </a:r>
          </a:p>
          <a:p>
            <a:pPr lvl="3"/>
            <a:r>
              <a:rPr lang="en-US" dirty="0"/>
              <a:t>email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2CEA25B-149F-4B0D-99E1-EB15B6122285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1788537" y="3169260"/>
            <a:ext cx="1024487" cy="1183870"/>
          </a:xfr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50800">
            <a:bevelT h="38100"/>
            <a:contourClr>
              <a:srgbClr val="C0C0C0"/>
            </a:contourClr>
          </a:sp3d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412FA4-B02E-44E6-8B54-8C543AF1254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041624" y="4788305"/>
            <a:ext cx="3983355" cy="1183871"/>
          </a:xfrm>
        </p:spPr>
        <p:txBody>
          <a:bodyPr anchor="ctr"/>
          <a:lstStyle>
            <a:lvl1pPr marL="0" indent="0">
              <a:buNone/>
              <a:defRPr lang="en-US" sz="22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274320" indent="0">
              <a:spcBef>
                <a:spcPts val="300"/>
              </a:spcBef>
              <a:buNone/>
              <a:defRPr sz="1800" i="1"/>
            </a:lvl2pPr>
            <a:lvl3pPr marL="274320" indent="0">
              <a:spcBef>
                <a:spcPts val="600"/>
              </a:spcBef>
              <a:buFontTx/>
              <a:buNone/>
              <a:defRPr sz="1600">
                <a:solidFill>
                  <a:schemeClr val="tx1"/>
                </a:solidFill>
              </a:defRPr>
            </a:lvl3pPr>
            <a:lvl4pPr marL="640080" indent="-365760">
              <a:spcBef>
                <a:spcPts val="3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"/>
              <a:defRPr sz="1600" i="1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Position</a:t>
            </a:r>
          </a:p>
          <a:p>
            <a:pPr lvl="2"/>
            <a:r>
              <a:rPr lang="en-US" dirty="0"/>
              <a:t>Organization</a:t>
            </a:r>
          </a:p>
          <a:p>
            <a:pPr lvl="3"/>
            <a:r>
              <a:rPr lang="en-US" dirty="0"/>
              <a:t>email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81D4FF5-6288-4D27-802B-1F68F7152C8A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1226562" y="4788306"/>
            <a:ext cx="1024487" cy="1183870"/>
          </a:xfr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50800">
            <a:bevelT h="38100"/>
            <a:contourClr>
              <a:srgbClr val="C0C0C0"/>
            </a:contourClr>
          </a:sp3d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51879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2100"/>
            <a:ext cx="7955280" cy="4614863"/>
          </a:xfrm>
        </p:spPr>
        <p:txBody>
          <a:bodyPr anchor="ctr"/>
          <a:lstStyle>
            <a:lvl1pPr marL="274320" indent="-274320">
              <a:buSzPct val="130000"/>
              <a:buFont typeface="Wingdings 2" panose="05020102010507070707" pitchFamily="18" charset="2"/>
              <a:buChar char="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FF1AEB-41C4-4F09-A84E-76A8A2E5FB0C}"/>
              </a:ext>
            </a:extLst>
          </p:cNvPr>
          <p:cNvSpPr txBox="1"/>
          <p:nvPr userDrawn="1"/>
        </p:nvSpPr>
        <p:spPr>
          <a:xfrm>
            <a:off x="628650" y="365126"/>
            <a:ext cx="7955280" cy="1051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3400" b="1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effectLst>
                  <a:innerShdw blurRad="101600" dist="50800" dir="18900000">
                    <a:schemeClr val="accent1">
                      <a:lumMod val="50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Today’s Objectives: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1BC28C-8AF2-4940-BDB9-E673A86117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823" y="365126"/>
            <a:ext cx="2206570" cy="10953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9BDA01-EE61-49D4-8FAA-01389FC14AC8}"/>
              </a:ext>
            </a:extLst>
          </p:cNvPr>
          <p:cNvSpPr/>
          <p:nvPr userDrawn="1"/>
        </p:nvSpPr>
        <p:spPr>
          <a:xfrm rot="5400000">
            <a:off x="4558282" y="-3103312"/>
            <a:ext cx="27432" cy="91440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86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ies 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200" y="365126"/>
            <a:ext cx="7110730" cy="105156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748CE21-7AFE-4E43-95C7-CE54C7F8E328}"/>
              </a:ext>
            </a:extLst>
          </p:cNvPr>
          <p:cNvGrpSpPr/>
          <p:nvPr userDrawn="1"/>
        </p:nvGrpSpPr>
        <p:grpSpPr>
          <a:xfrm>
            <a:off x="408972" y="0"/>
            <a:ext cx="796952" cy="1591228"/>
            <a:chOff x="628648" y="-1"/>
            <a:chExt cx="1019624" cy="1591228"/>
          </a:xfrm>
          <a:effectLst>
            <a:outerShdw blurRad="50800" dist="25400" dir="8100000" algn="tr" rotWithShape="0">
              <a:prstClr val="black">
                <a:alpha val="30000"/>
              </a:prstClr>
            </a:outerShdw>
          </a:effectLst>
        </p:grpSpPr>
        <p:sp>
          <p:nvSpPr>
            <p:cNvPr id="8" name="Pentagon 3">
              <a:extLst>
                <a:ext uri="{FF2B5EF4-FFF2-40B4-BE49-F238E27FC236}">
                  <a16:creationId xmlns:a16="http://schemas.microsoft.com/office/drawing/2014/main" id="{66EF78EF-7007-4AD8-B0B0-9D842402A112}"/>
                </a:ext>
              </a:extLst>
            </p:cNvPr>
            <p:cNvSpPr/>
            <p:nvPr userDrawn="1"/>
          </p:nvSpPr>
          <p:spPr>
            <a:xfrm rot="5400000">
              <a:off x="342847" y="285802"/>
              <a:ext cx="1591227" cy="1019623"/>
            </a:xfrm>
            <a:prstGeom prst="homePlate">
              <a:avLst>
                <a:gd name="adj" fmla="val 44467"/>
              </a:avLst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Pentagon 3">
              <a:extLst>
                <a:ext uri="{FF2B5EF4-FFF2-40B4-BE49-F238E27FC236}">
                  <a16:creationId xmlns:a16="http://schemas.microsoft.com/office/drawing/2014/main" id="{D523D052-BBAD-4207-B109-48CB7A77CC9E}"/>
                </a:ext>
              </a:extLst>
            </p:cNvPr>
            <p:cNvSpPr/>
            <p:nvPr userDrawn="1"/>
          </p:nvSpPr>
          <p:spPr>
            <a:xfrm rot="5400000">
              <a:off x="430116" y="198531"/>
              <a:ext cx="1416687" cy="1019623"/>
            </a:xfrm>
            <a:prstGeom prst="homePlate">
              <a:avLst>
                <a:gd name="adj" fmla="val 41756"/>
              </a:avLst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3000">
                  <a:srgbClr val="F1F1F1"/>
                </a:gs>
                <a:gs pos="25000">
                  <a:schemeClr val="bg1">
                    <a:lumMod val="95000"/>
                  </a:schemeClr>
                </a:gs>
                <a:gs pos="6000">
                  <a:schemeClr val="bg1">
                    <a:lumMod val="85000"/>
                  </a:schemeClr>
                </a:gs>
                <a:gs pos="77000">
                  <a:srgbClr val="E3E3E3"/>
                </a:gs>
                <a:gs pos="97345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2540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85000">
                    <a:schemeClr val="accent4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21EAC3E-DB16-448B-9877-1345E9FF81B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9424" y="528805"/>
            <a:ext cx="921646" cy="804862"/>
          </a:xfrm>
        </p:spPr>
        <p:txBody>
          <a:bodyPr tIns="73152">
            <a:normAutofit/>
          </a:bodyPr>
          <a:lstStyle>
            <a:lvl1pPr marL="0" indent="0" algn="ctr">
              <a:buNone/>
              <a:defRPr lang="en-US" sz="4000" b="1" i="0" kern="1200" cap="small" spc="40" baseline="0" dirty="0" smtClean="0">
                <a:ln w="15875">
                  <a:gradFill flip="none" rotWithShape="1">
                    <a:gsLst>
                      <a:gs pos="0">
                        <a:schemeClr val="accent2"/>
                      </a:gs>
                      <a:gs pos="100000">
                        <a:schemeClr val="accent5"/>
                      </a:gs>
                    </a:gsLst>
                    <a:lin ang="16200000" scaled="1"/>
                    <a:tileRect/>
                  </a:gradFill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innerShdw blurRad="101600" dist="76200" dir="18900000">
                    <a:prstClr val="black">
                      <a:alpha val="30000"/>
                    </a:prstClr>
                  </a:innerShdw>
                </a:effectLst>
                <a:latin typeface="+mj-lt"/>
                <a:ea typeface="+mj-ea"/>
                <a:cs typeface="Impact" panose="020B080603090205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518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2025" y="4800600"/>
            <a:ext cx="6724083" cy="566738"/>
          </a:xfrm>
        </p:spPr>
        <p:txBody>
          <a:bodyPr anchor="b">
            <a:normAutofit/>
          </a:bodyPr>
          <a:lstStyle>
            <a:lvl1pPr marL="457200" indent="-457200" algn="r">
              <a:buClr>
                <a:srgbClr val="7A232E"/>
              </a:buClr>
              <a:buFont typeface="Wingdings" panose="05000000000000000000" pitchFamily="2" charset="2"/>
              <a:buChar char="Ø"/>
              <a:defRPr sz="3200" b="0" spc="40" baseline="0"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62026" y="1076325"/>
            <a:ext cx="6724650" cy="296227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Type quote here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962025" y="5398235"/>
            <a:ext cx="6724083" cy="354865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1800" i="1" baseline="0">
                <a:solidFill>
                  <a:schemeClr val="accent3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Additional info if applicable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0" y="729116"/>
            <a:ext cx="962025" cy="18970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11500" dirty="0">
                <a:gradFill flip="none" rotWithShape="1">
                  <a:gsLst>
                    <a:gs pos="24000">
                      <a:schemeClr val="accent6">
                        <a:lumMod val="75000"/>
                      </a:schemeClr>
                    </a:gs>
                    <a:gs pos="83000">
                      <a:schemeClr val="accent1">
                        <a:lumMod val="50000"/>
                      </a:schemeClr>
                    </a:gs>
                  </a:gsLst>
                  <a:lin ang="27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 rot="10800000">
            <a:off x="7686675" y="2155824"/>
            <a:ext cx="971550" cy="18970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11500" dirty="0">
                <a:gradFill flip="none" rotWithShape="1">
                  <a:gsLst>
                    <a:gs pos="24000">
                      <a:schemeClr val="accent6">
                        <a:lumMod val="75000"/>
                      </a:schemeClr>
                    </a:gs>
                    <a:gs pos="83000">
                      <a:schemeClr val="accent1">
                        <a:lumMod val="50000"/>
                      </a:schemeClr>
                    </a:gs>
                  </a:gsLst>
                  <a:lin ang="27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5A52FF-C423-4C33-BA52-0EE5F11EA9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D77594-847C-4D9F-8E9C-BA000729C35F}"/>
              </a:ext>
            </a:extLst>
          </p:cNvPr>
          <p:cNvSpPr/>
          <p:nvPr userDrawn="1"/>
        </p:nvSpPr>
        <p:spPr>
          <a:xfrm rot="5400000">
            <a:off x="4311972" y="1309431"/>
            <a:ext cx="27432" cy="6720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301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Langu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1B4496C-42F2-4A52-9C95-651EE67206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25" y="693411"/>
            <a:ext cx="2343150" cy="76153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90525" y="1756800"/>
            <a:ext cx="8307704" cy="3251942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95000"/>
              </a:lnSpc>
              <a:spcBef>
                <a:spcPts val="1000"/>
              </a:spcBef>
              <a:buNone/>
              <a:defRPr sz="2200" b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This slide format is to draw attention to precise legal language.  Place legal language here.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543174" y="1064168"/>
            <a:ext cx="6155055" cy="35486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800" i="1" baseline="0">
                <a:solidFill>
                  <a:schemeClr val="accent3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Additional info if applicable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5A52FF-C423-4C33-BA52-0EE5F11EA9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68B8A7-EB81-4FD2-82D4-E645AB5DA130}"/>
              </a:ext>
            </a:extLst>
          </p:cNvPr>
          <p:cNvSpPr/>
          <p:nvPr userDrawn="1"/>
        </p:nvSpPr>
        <p:spPr>
          <a:xfrm rot="5400000">
            <a:off x="4558282" y="-3103312"/>
            <a:ext cx="27432" cy="91440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81F1B3-A836-409F-B9E6-2E2CAEB1F5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4100" y="119319"/>
            <a:ext cx="6374129" cy="862470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Section name / Title / Reference Info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3153095-E629-4333-A9E6-44B7EAB756CC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90526" y="5095875"/>
            <a:ext cx="7905749" cy="119710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lang="en-US" sz="22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If needed, include a callout note about the legal language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059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11892" y="1120346"/>
            <a:ext cx="4032473" cy="5056617"/>
          </a:xfrm>
        </p:spPr>
        <p:txBody>
          <a:bodyPr>
            <a:noAutofit/>
          </a:bodyPr>
          <a:lstStyle>
            <a:lvl1pPr>
              <a:spcBef>
                <a:spcPts val="3000"/>
              </a:spcBef>
              <a:defRPr sz="2000"/>
            </a:lvl1pPr>
            <a:lvl2pPr marL="292608" indent="0">
              <a:spcBef>
                <a:spcPts val="600"/>
              </a:spcBef>
              <a:spcAft>
                <a:spcPts val="200"/>
              </a:spcAft>
              <a:buNone/>
              <a:defRPr sz="1400" i="1">
                <a:solidFill>
                  <a:schemeClr val="accent3">
                    <a:lumMod val="75000"/>
                    <a:lumOff val="25000"/>
                  </a:schemeClr>
                </a:solidFill>
              </a:defRPr>
            </a:lvl2pPr>
            <a:lvl3pPr marL="576072" indent="-274320">
              <a:spcBef>
                <a:spcPts val="400"/>
              </a:spcBef>
              <a:buClr>
                <a:schemeClr val="accent3">
                  <a:lumMod val="75000"/>
                  <a:lumOff val="25000"/>
                </a:schemeClr>
              </a:buClr>
              <a:buFont typeface="Wingdings" panose="05000000000000000000" pitchFamily="2" charset="2"/>
              <a:buChar char=""/>
              <a:defRPr sz="1300" u="sng">
                <a:solidFill>
                  <a:schemeClr val="accent6"/>
                </a:solidFill>
              </a:defRPr>
            </a:lvl3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Details about resource listed here.</a:t>
            </a:r>
          </a:p>
          <a:p>
            <a:pPr lvl="2"/>
            <a:r>
              <a:rPr lang="en-US" dirty="0"/>
              <a:t>web address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95824" y="1120346"/>
            <a:ext cx="4032504" cy="5056617"/>
          </a:xfrm>
        </p:spPr>
        <p:txBody>
          <a:bodyPr>
            <a:noAutofit/>
          </a:bodyPr>
          <a:lstStyle>
            <a:lvl1pPr>
              <a:spcBef>
                <a:spcPts val="3000"/>
              </a:spcBef>
              <a:defRPr sz="2000"/>
            </a:lvl1pPr>
            <a:lvl2pPr marL="27432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200"/>
              </a:spcAft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lang="en-US" sz="1400" i="1" kern="1200" dirty="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87502" indent="-285750">
              <a:spcBef>
                <a:spcPts val="400"/>
              </a:spcBef>
              <a:buClr>
                <a:schemeClr val="accent3">
                  <a:lumMod val="75000"/>
                  <a:lumOff val="25000"/>
                </a:schemeClr>
              </a:buClr>
              <a:buFont typeface="Wingdings" panose="05000000000000000000" pitchFamily="2" charset="2"/>
              <a:buChar char=""/>
              <a:defRPr lang="en-US" sz="1300" u="sng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dirty="0"/>
              <a:t>Name of Resource</a:t>
            </a:r>
          </a:p>
          <a:p>
            <a:pPr marL="560070" lvl="1" indent="-2857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</a:pPr>
            <a:r>
              <a:rPr lang="en-US" dirty="0"/>
              <a:t>Details about resource listed here.</a:t>
            </a:r>
          </a:p>
          <a:p>
            <a:pPr marL="587502" lvl="2" indent="-28575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</a:pPr>
            <a:r>
              <a:rPr lang="en-US" dirty="0"/>
              <a:t>Web address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A54BF1-953C-4479-BA14-05D786F8768E}"/>
              </a:ext>
            </a:extLst>
          </p:cNvPr>
          <p:cNvSpPr/>
          <p:nvPr userDrawn="1"/>
        </p:nvSpPr>
        <p:spPr>
          <a:xfrm rot="5400000">
            <a:off x="4558284" y="-3576807"/>
            <a:ext cx="27432" cy="91440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D9F95-E05B-461F-9AB6-FCC469E64AE0}"/>
              </a:ext>
            </a:extLst>
          </p:cNvPr>
          <p:cNvSpPr txBox="1"/>
          <p:nvPr userDrawn="1"/>
        </p:nvSpPr>
        <p:spPr>
          <a:xfrm>
            <a:off x="1309816" y="365126"/>
            <a:ext cx="6880779" cy="616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3400" b="1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effectLst>
                  <a:innerShdw blurRad="101600" dist="50800" dir="18900000">
                    <a:schemeClr val="accent1">
                      <a:lumMod val="50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dirty="0"/>
              <a:t>Resources: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7C2AD0-E385-4C6D-9FC1-7C6479504B69}"/>
              </a:ext>
            </a:extLst>
          </p:cNvPr>
          <p:cNvSpPr txBox="1"/>
          <p:nvPr userDrawn="1"/>
        </p:nvSpPr>
        <p:spPr>
          <a:xfrm>
            <a:off x="2509079" y="205945"/>
            <a:ext cx="1318054" cy="94735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ct val="85000"/>
              </a:lnSpc>
            </a:pPr>
            <a:r>
              <a:rPr lang="en-US" sz="6600" dirty="0">
                <a:solidFill>
                  <a:schemeClr val="bg1">
                    <a:lumMod val="75000"/>
                  </a:schemeClr>
                </a:solidFill>
                <a:sym typeface="Webdings" panose="05030102010509060703" pitchFamily="18" charset="2"/>
              </a:rPr>
              <a:t></a:t>
            </a:r>
            <a:endParaRPr lang="en-US" sz="6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246DD3-D6C3-4914-8E87-5DA06C7256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813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5825" y="1190625"/>
            <a:ext cx="3697604" cy="5165726"/>
          </a:xfrm>
        </p:spPr>
        <p:txBody>
          <a:bodyPr anchor="ctr"/>
          <a:lstStyle>
            <a:lvl1pPr marL="0" indent="0">
              <a:spcBef>
                <a:spcPts val="3000"/>
              </a:spcBef>
              <a:buNone/>
              <a:defRPr lang="en-US" sz="22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365760" indent="0">
              <a:spcBef>
                <a:spcPts val="300"/>
              </a:spcBef>
              <a:buNone/>
              <a:defRPr sz="1600" i="1"/>
            </a:lvl2pPr>
            <a:lvl3pPr marL="365760" indent="0">
              <a:spcBef>
                <a:spcPts val="400"/>
              </a:spcBef>
              <a:buFontTx/>
              <a:buNone/>
              <a:defRPr sz="1400" b="1">
                <a:solidFill>
                  <a:schemeClr val="tx1"/>
                </a:solidFill>
              </a:defRPr>
            </a:lvl3pPr>
            <a:lvl4pPr marL="914400" indent="-274320">
              <a:spcBef>
                <a:spcPts val="12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"/>
              <a:defRPr sz="1300" i="1">
                <a:solidFill>
                  <a:schemeClr val="accent1"/>
                </a:solidFill>
              </a:defRPr>
            </a:lvl4pPr>
            <a:lvl5pPr marL="914400" indent="-274320">
              <a:spcBef>
                <a:spcPts val="200"/>
              </a:spcBef>
              <a:buClr>
                <a:schemeClr val="accent2"/>
              </a:buClr>
              <a:buSzPct val="120000"/>
              <a:buFont typeface="Wingdings" panose="05000000000000000000" pitchFamily="2" charset="2"/>
              <a:buChar char=""/>
              <a:defRPr sz="1300" b="0" i="0" spc="50" baseline="0">
                <a:solidFill>
                  <a:schemeClr val="accent3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Presenter Name</a:t>
            </a:r>
          </a:p>
          <a:p>
            <a:pPr lvl="1"/>
            <a:r>
              <a:rPr lang="en-US" dirty="0"/>
              <a:t>Position</a:t>
            </a:r>
          </a:p>
          <a:p>
            <a:pPr lvl="2"/>
            <a:r>
              <a:rPr lang="en-US" dirty="0"/>
              <a:t>Organization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Phone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098955-8651-419E-86A8-56788A65E260}"/>
              </a:ext>
            </a:extLst>
          </p:cNvPr>
          <p:cNvSpPr txBox="1"/>
          <p:nvPr userDrawn="1"/>
        </p:nvSpPr>
        <p:spPr>
          <a:xfrm>
            <a:off x="601634" y="299721"/>
            <a:ext cx="5599661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3400" b="1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effectLst>
                  <a:innerShdw blurRad="101600" dist="50800" dir="18900000">
                    <a:schemeClr val="accent1">
                      <a:lumMod val="50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Contact Information: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4F4F1A-CF95-4957-953C-C908BBDF28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34" y="1242406"/>
            <a:ext cx="3472931" cy="162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2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955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E19837-98EC-4FB4-8EB6-9858802534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69" y="2270681"/>
            <a:ext cx="7180494" cy="15909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F84F2E-6236-45E4-BF4A-77147E5794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136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mplate Inform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D146980-D8A2-4012-978A-9289360E76CE}"/>
              </a:ext>
            </a:extLst>
          </p:cNvPr>
          <p:cNvCxnSpPr>
            <a:cxnSpLocks/>
          </p:cNvCxnSpPr>
          <p:nvPr userDrawn="1"/>
        </p:nvCxnSpPr>
        <p:spPr>
          <a:xfrm>
            <a:off x="4568467" y="5377715"/>
            <a:ext cx="4572000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 userDrawn="1"/>
        </p:nvSpPr>
        <p:spPr>
          <a:xfrm>
            <a:off x="0" y="3981452"/>
            <a:ext cx="4429402" cy="2952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100000">
                <a:schemeClr val="accent2">
                  <a:lumMod val="97000"/>
                  <a:lumOff val="3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0" y="5513221"/>
            <a:ext cx="4429402" cy="29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100000">
                <a:schemeClr val="accent1">
                  <a:lumMod val="97000"/>
                  <a:lumOff val="3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695825" y="1480004"/>
            <a:ext cx="4297680" cy="51911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Beyond</a:t>
            </a:r>
            <a:r>
              <a:rPr lang="en-US" sz="2000" b="1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standard offerings,</a:t>
            </a:r>
          </a:p>
          <a:p>
            <a:pPr marL="0" indent="0"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sz="1150" b="0" baseline="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150" b="0" dirty="0"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en-US" sz="1150" b="0" baseline="0" dirty="0">
                <a:latin typeface="Arial" panose="020B0604020202020204" pitchFamily="34" charset="0"/>
                <a:cs typeface="Arial" panose="020B0604020202020204" pitchFamily="34" charset="0"/>
              </a:rPr>
              <a:t> template contains a set of custom slides built to help you prepare your presentation.  Included are: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Your Moderator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3 Speaker Slide choices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Where Are You? 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00" b="0" i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(location slide)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Today’s Objectives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Series Set</a:t>
            </a:r>
          </a:p>
          <a:p>
            <a:pPr marL="62865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Quote</a:t>
            </a:r>
          </a:p>
          <a:p>
            <a:pPr marL="0" indent="0">
              <a:spcBef>
                <a:spcPts val="3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500" b="1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&amp; Name / Occupation / Org boxes:</a:t>
            </a:r>
          </a:p>
          <a:p>
            <a:pPr marL="0" indent="0"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This works like a multi-level bulleted list.  Use the list level buttons on your “Home” tab to</a:t>
            </a:r>
            <a:b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aseline="0" dirty="0">
                <a:latin typeface="Arial" panose="020B0604020202020204" pitchFamily="34" charset="0"/>
                <a:cs typeface="Arial" panose="020B0604020202020204" pitchFamily="34" charset="0"/>
              </a:rPr>
              <a:t>change formatting levels.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7084799" y="4562930"/>
            <a:ext cx="1734243" cy="644333"/>
            <a:chOff x="6721200" y="5603662"/>
            <a:chExt cx="1296075" cy="481538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6721200" y="5603662"/>
              <a:ext cx="881689" cy="481538"/>
              <a:chOff x="6721200" y="5603662"/>
              <a:chExt cx="881689" cy="481538"/>
            </a:xfrm>
          </p:grpSpPr>
          <p:pic>
            <p:nvPicPr>
              <p:cNvPr id="4" name="Picture 3"/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6721200" y="5603662"/>
                <a:ext cx="881689" cy="481538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 userDrawn="1"/>
            </p:nvSpPr>
            <p:spPr>
              <a:xfrm>
                <a:off x="7236000" y="5644800"/>
                <a:ext cx="366889" cy="178031"/>
              </a:xfrm>
              <a:prstGeom prst="rect">
                <a:avLst/>
              </a:prstGeom>
              <a:solidFill>
                <a:srgbClr val="FFC000">
                  <a:alpha val="10000"/>
                </a:srgbClr>
              </a:solidFill>
              <a:ln w="1905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Left Arrow 16"/>
            <p:cNvSpPr/>
            <p:nvPr userDrawn="1"/>
          </p:nvSpPr>
          <p:spPr>
            <a:xfrm>
              <a:off x="7642875" y="5644800"/>
              <a:ext cx="374400" cy="178031"/>
            </a:xfrm>
            <a:prstGeom prst="leftArrow">
              <a:avLst>
                <a:gd name="adj1" fmla="val 33673"/>
                <a:gd name="adj2" fmla="val 50000"/>
              </a:avLst>
            </a:prstGeom>
            <a:gradFill>
              <a:gsLst>
                <a:gs pos="0">
                  <a:srgbClr val="7A232E"/>
                </a:gs>
                <a:gs pos="98230">
                  <a:srgbClr val="B85759"/>
                </a:gs>
                <a:gs pos="45000">
                  <a:srgbClr val="9D1C30"/>
                </a:gs>
              </a:gsLst>
            </a:gradFill>
            <a:ln>
              <a:solidFill>
                <a:srgbClr val="7A232E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5040000" y="1"/>
            <a:ext cx="278130" cy="13763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429402" y="1376381"/>
            <a:ext cx="278130" cy="54816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91736" y="1480004"/>
            <a:ext cx="4337666" cy="53522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300"/>
              </a:spcAft>
            </a:pP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use</a:t>
            </a:r>
            <a:r>
              <a:rPr lang="en-US" sz="2000" b="1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this template: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When creating a new slide, click the arrow under the “New Slide” button.  This will display the template master slides available.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Select the layout you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need from the list.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Likewise, to </a:t>
            </a:r>
            <a:r>
              <a:rPr lang="en-US" sz="105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template master of an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existing slide, click the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“Layout” button right </a:t>
            </a:r>
            <a:b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next to the “New Slide” button.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 Template Notes:</a:t>
            </a:r>
          </a:p>
          <a:p>
            <a:pPr marL="91440" lv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800" b="0" u="none" spc="60" baseline="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</a:t>
            </a:r>
            <a:r>
              <a:rPr lang="en-US" sz="1800" b="1" u="none" spc="60" baseline="0" dirty="0">
                <a:solidFill>
                  <a:schemeClr val="bg1"/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1800" b="1" u="sng" spc="60" baseline="0" dirty="0">
                <a:solidFill>
                  <a:schemeClr val="bg1"/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DO NOT</a:t>
            </a:r>
            <a:r>
              <a:rPr lang="en-US" sz="1800" b="1" u="none" spc="60" baseline="0" dirty="0">
                <a:solidFill>
                  <a:schemeClr val="bg1"/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:</a:t>
            </a:r>
          </a:p>
          <a:p>
            <a:pPr marL="45720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ý"/>
              <a:tabLst/>
              <a:defRPr/>
            </a:pPr>
            <a:r>
              <a:rPr lang="en-US" sz="1050" b="1" baseline="0" dirty="0">
                <a:latin typeface="Arial" panose="020B0604020202020204" pitchFamily="34" charset="0"/>
                <a:cs typeface="Arial" panose="020B0604020202020204" pitchFamily="34" charset="0"/>
              </a:rPr>
              <a:t>Space out your bullets using the “enter” key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.  Please note if a spacing adjustment is required.</a:t>
            </a:r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-171450"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ý"/>
            </a:pPr>
            <a:r>
              <a:rPr lang="en-US" sz="1050" b="1" baseline="0" dirty="0">
                <a:latin typeface="Arial" panose="020B0604020202020204" pitchFamily="34" charset="0"/>
                <a:cs typeface="Arial" panose="020B0604020202020204" pitchFamily="34" charset="0"/>
              </a:rPr>
              <a:t>Type any titles in all uppercase or with caps lock on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, as formatting is automatic. Type using standard title caps.</a:t>
            </a:r>
          </a:p>
          <a:p>
            <a:pPr marL="457200" lvl="1" indent="-171450"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ý"/>
            </a:pPr>
            <a:r>
              <a:rPr lang="en-US" sz="1050" b="1" baseline="0" dirty="0">
                <a:latin typeface="Arial" panose="020B0604020202020204" pitchFamily="34" charset="0"/>
                <a:cs typeface="Arial" panose="020B0604020202020204" pitchFamily="34" charset="0"/>
              </a:rPr>
              <a:t>Change heading alignment or location for standard content slide material</a:t>
            </a:r>
            <a:r>
              <a:rPr lang="en-US" sz="1050" b="0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0" u="none" kern="1200" spc="60" baseline="0" dirty="0">
                <a:solidFill>
                  <a:srgbClr val="92D050"/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latin typeface="+mn-lt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</a:t>
            </a:r>
            <a:r>
              <a:rPr kumimoji="0" lang="en-US" sz="1800" b="1" i="0" u="none" strike="noStrike" kern="1200" cap="none" spc="6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sng" strike="noStrike" kern="1200" cap="none" spc="6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DO</a:t>
            </a:r>
            <a:r>
              <a:rPr kumimoji="0" lang="en-US" sz="1800" b="1" i="0" u="none" strike="noStrike" kern="1200" cap="none" spc="6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76200" dist="38100" dir="8100000" algn="tr" rotWithShape="0">
                    <a:prstClr val="black">
                      <a:alpha val="6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  <a:p>
            <a:pPr marL="45720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2AF2F"/>
              </a:buClr>
              <a:buSzTx/>
              <a:buFont typeface="Wingdings" panose="05000000000000000000" pitchFamily="2" charset="2"/>
              <a:buChar char="þ"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Reference your graphics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Add a note at the top of the “Slide notes” section that indicates where your graphic originated.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 that any graphics not referenced or in violation of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 Copyright Law, Title 17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will be replaced to ensure your protection.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100" b="0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308798" y="88691"/>
            <a:ext cx="3245631" cy="11028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l"/>
            <a:r>
              <a:rPr lang="en-US" sz="140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slide contains information on how to use this template, and is hidden. </a:t>
            </a:r>
          </a:p>
          <a:p>
            <a:pPr algn="l">
              <a:spcBef>
                <a:spcPts val="300"/>
              </a:spcBef>
            </a:pPr>
            <a:r>
              <a:rPr lang="en-US" sz="140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is not a part of </a:t>
            </a:r>
            <a:br>
              <a:rPr lang="en-US" sz="140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40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presentation.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376381"/>
            <a:ext cx="9144000" cy="0"/>
          </a:xfrm>
          <a:prstGeom prst="line">
            <a:avLst/>
          </a:prstGeom>
          <a:ln w="10160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7084799" y="2286069"/>
            <a:ext cx="1619719" cy="16205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1" indent="-1714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b="0" baseline="0" dirty="0">
                <a:latin typeface="Arial" panose="020B0604020202020204" pitchFamily="34" charset="0"/>
                <a:cs typeface="Arial" panose="020B0604020202020204" pitchFamily="34" charset="0"/>
              </a:rPr>
              <a:t>Legal Language</a:t>
            </a:r>
            <a:endParaRPr lang="en-US" sz="1100" b="0" baseline="0" dirty="0"/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Poll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Save the Date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Questions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Resources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Contact</a:t>
            </a:r>
          </a:p>
          <a:p>
            <a:pPr marL="0" lvl="1" indent="-171450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Thank You</a:t>
            </a:r>
            <a:endParaRPr lang="en-US" sz="1100" b="0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040000" y="2252580"/>
            <a:ext cx="3362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5040000" y="3766530"/>
            <a:ext cx="3362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4EBE4A4-93BC-4F5F-96D7-3EB1B9477815}"/>
              </a:ext>
            </a:extLst>
          </p:cNvPr>
          <p:cNvGrpSpPr/>
          <p:nvPr userDrawn="1"/>
        </p:nvGrpSpPr>
        <p:grpSpPr>
          <a:xfrm>
            <a:off x="5101094" y="5519741"/>
            <a:ext cx="3776420" cy="1204516"/>
            <a:chOff x="9823451" y="-913608"/>
            <a:chExt cx="3776420" cy="1204516"/>
          </a:xfrm>
        </p:grpSpPr>
        <p:sp>
          <p:nvSpPr>
            <p:cNvPr id="23" name="TextBox 22"/>
            <p:cNvSpPr txBox="1"/>
            <p:nvPr userDrawn="1"/>
          </p:nvSpPr>
          <p:spPr>
            <a:xfrm>
              <a:off x="11200962" y="-833368"/>
              <a:ext cx="2398909" cy="104403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b="1" i="0" spc="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Don’t delete this slide until the presentation is final.</a:t>
              </a:r>
              <a:endParaRPr lang="en-US" sz="1200" b="1" i="0" spc="4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1500" b="1" i="0" spc="40" baseline="0" dirty="0">
                  <a:solidFill>
                    <a:srgbClr val="9D1C30"/>
                  </a:solidFill>
                  <a:latin typeface="+mj-lt"/>
                </a:rPr>
                <a:t>Keep it in the template.</a:t>
              </a:r>
              <a:endParaRPr lang="en-US" sz="1500" b="1" i="0" spc="40" dirty="0">
                <a:solidFill>
                  <a:srgbClr val="9D1C30"/>
                </a:solidFill>
                <a:latin typeface="+mj-lt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27DF8FF-D711-4A8A-8948-673270B8AE9D}"/>
                </a:ext>
              </a:extLst>
            </p:cNvPr>
            <p:cNvGrpSpPr/>
            <p:nvPr userDrawn="1"/>
          </p:nvGrpSpPr>
          <p:grpSpPr>
            <a:xfrm>
              <a:off x="9823451" y="-913608"/>
              <a:ext cx="1204516" cy="1204516"/>
              <a:chOff x="9823451" y="-913608"/>
              <a:chExt cx="1204516" cy="1204516"/>
            </a:xfrm>
          </p:grpSpPr>
          <p:grpSp>
            <p:nvGrpSpPr>
              <p:cNvPr id="24" name="Group 23"/>
              <p:cNvGrpSpPr/>
              <p:nvPr userDrawn="1"/>
            </p:nvGrpSpPr>
            <p:grpSpPr>
              <a:xfrm>
                <a:off x="9823451" y="-913608"/>
                <a:ext cx="1204516" cy="1204516"/>
                <a:chOff x="1714500" y="4547858"/>
                <a:chExt cx="1262157" cy="1262157"/>
              </a:xfrm>
            </p:grpSpPr>
            <p:sp>
              <p:nvSpPr>
                <p:cNvPr id="21" name="8-Point Star 20"/>
                <p:cNvSpPr/>
                <p:nvPr userDrawn="1"/>
              </p:nvSpPr>
              <p:spPr>
                <a:xfrm rot="20240074">
                  <a:off x="1714500" y="4547858"/>
                  <a:ext cx="1262157" cy="1262157"/>
                </a:xfrm>
                <a:prstGeom prst="star8">
                  <a:avLst>
                    <a:gd name="adj" fmla="val 45801"/>
                  </a:avLst>
                </a:prstGeom>
                <a:gradFill>
                  <a:gsLst>
                    <a:gs pos="0">
                      <a:srgbClr val="7A232E"/>
                    </a:gs>
                    <a:gs pos="100000">
                      <a:srgbClr val="B85759"/>
                    </a:gs>
                    <a:gs pos="55000">
                      <a:srgbClr val="9D1C30"/>
                    </a:gs>
                  </a:gsLst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8-Point Star 21"/>
                <p:cNvSpPr/>
                <p:nvPr userDrawn="1"/>
              </p:nvSpPr>
              <p:spPr>
                <a:xfrm rot="20240074">
                  <a:off x="1776599" y="4609957"/>
                  <a:ext cx="1137960" cy="1137960"/>
                </a:xfrm>
                <a:prstGeom prst="star8">
                  <a:avLst>
                    <a:gd name="adj" fmla="val 45801"/>
                  </a:avLst>
                </a:prstGeom>
                <a:noFill/>
                <a:ln w="44450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9" name="TextBox 18"/>
              <p:cNvSpPr txBox="1"/>
              <p:nvPr userDrawn="1"/>
            </p:nvSpPr>
            <p:spPr>
              <a:xfrm>
                <a:off x="9929466" y="-730460"/>
                <a:ext cx="992486" cy="838221"/>
              </a:xfrm>
              <a:prstGeom prst="rect">
                <a:avLst/>
              </a:prstGeom>
              <a:noFill/>
              <a:effectLst>
                <a:outerShdw blurRad="50800" dist="254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2000" b="0" i="0" spc="40" baseline="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DON’T</a:t>
                </a:r>
                <a:br>
                  <a:rPr lang="en-US" sz="2000" b="0" i="0" spc="40" baseline="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</a:br>
                <a:r>
                  <a:rPr lang="en-US" sz="2000" b="0" i="0" spc="40" baseline="0" dirty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DELETE</a:t>
                </a:r>
              </a:p>
            </p:txBody>
          </p:sp>
        </p:grpSp>
      </p:grpSp>
      <p:grpSp>
        <p:nvGrpSpPr>
          <p:cNvPr id="20" name="Group 19"/>
          <p:cNvGrpSpPr/>
          <p:nvPr userDrawn="1"/>
        </p:nvGrpSpPr>
        <p:grpSpPr>
          <a:xfrm>
            <a:off x="1939046" y="2247590"/>
            <a:ext cx="2645179" cy="1166059"/>
            <a:chOff x="1534687" y="2189208"/>
            <a:chExt cx="3049009" cy="1344077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34687" y="2189208"/>
              <a:ext cx="2695575" cy="116205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 userDrawn="1"/>
          </p:nvSpPr>
          <p:spPr>
            <a:xfrm>
              <a:off x="3454181" y="2483307"/>
              <a:ext cx="736819" cy="221793"/>
            </a:xfrm>
            <a:prstGeom prst="rect">
              <a:avLst/>
            </a:prstGeom>
            <a:solidFill>
              <a:srgbClr val="FFC000">
                <a:alpha val="10000"/>
              </a:srgbClr>
            </a:solidFill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Left Arrow 29"/>
            <p:cNvSpPr/>
            <p:nvPr userDrawn="1"/>
          </p:nvSpPr>
          <p:spPr>
            <a:xfrm>
              <a:off x="4209296" y="2514699"/>
              <a:ext cx="374400" cy="178031"/>
            </a:xfrm>
            <a:prstGeom prst="leftArrow">
              <a:avLst>
                <a:gd name="adj1" fmla="val 33673"/>
                <a:gd name="adj2" fmla="val 50000"/>
              </a:avLst>
            </a:prstGeom>
            <a:gradFill>
              <a:gsLst>
                <a:gs pos="0">
                  <a:srgbClr val="7A232E"/>
                </a:gs>
                <a:gs pos="98230">
                  <a:srgbClr val="B85759"/>
                </a:gs>
                <a:gs pos="45000">
                  <a:srgbClr val="9D1C30"/>
                </a:gs>
              </a:gsLst>
            </a:gradFill>
            <a:ln>
              <a:solidFill>
                <a:srgbClr val="7A232E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3061701" y="2843369"/>
              <a:ext cx="382955" cy="322936"/>
            </a:xfrm>
            <a:prstGeom prst="rect">
              <a:avLst/>
            </a:prstGeom>
            <a:solidFill>
              <a:srgbClr val="FFC000">
                <a:alpha val="10000"/>
              </a:srgbClr>
            </a:solidFill>
            <a:ln w="190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Left Arrow 31"/>
            <p:cNvSpPr/>
            <p:nvPr userDrawn="1"/>
          </p:nvSpPr>
          <p:spPr>
            <a:xfrm rot="7656475">
              <a:off x="3026394" y="3257070"/>
              <a:ext cx="374400" cy="178030"/>
            </a:xfrm>
            <a:prstGeom prst="leftArrow">
              <a:avLst>
                <a:gd name="adj1" fmla="val 33673"/>
                <a:gd name="adj2" fmla="val 50000"/>
              </a:avLst>
            </a:prstGeom>
            <a:gradFill>
              <a:gsLst>
                <a:gs pos="0">
                  <a:srgbClr val="7A232E"/>
                </a:gs>
                <a:gs pos="98230">
                  <a:srgbClr val="B85759"/>
                </a:gs>
                <a:gs pos="45000">
                  <a:srgbClr val="9D1C30"/>
                </a:gs>
              </a:gsLst>
            </a:gradFill>
            <a:ln>
              <a:solidFill>
                <a:srgbClr val="7A232E"/>
              </a:solidFill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F6D14EF-EBC7-433A-8C95-1D2C470B7DF1}"/>
              </a:ext>
            </a:extLst>
          </p:cNvPr>
          <p:cNvSpPr txBox="1"/>
          <p:nvPr userDrawn="1"/>
        </p:nvSpPr>
        <p:spPr>
          <a:xfrm>
            <a:off x="7427" y="161985"/>
            <a:ext cx="5040000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3400" b="1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effectLst>
                  <a:innerShdw blurRad="101600" dist="50800" dir="18900000">
                    <a:schemeClr val="accent1">
                      <a:lumMod val="50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85000"/>
              </a:lnSpc>
            </a:pPr>
            <a:r>
              <a:rPr lang="en-US" sz="50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rPr>
              <a:t>2017 Template</a:t>
            </a:r>
          </a:p>
          <a:p>
            <a:pPr lvl="0" algn="ctr">
              <a:lnSpc>
                <a:spcPct val="85000"/>
              </a:lnSpc>
            </a:pPr>
            <a:r>
              <a:rPr lang="en-US" sz="4000" b="0" spc="60" baseline="0" dirty="0"/>
              <a:t>Usage Instructions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AAE9CEC-A7E3-43C1-AC4A-1C3889F366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143" y="626792"/>
            <a:ext cx="1736362" cy="58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90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9A1E24-4FA0-4F98-8BF9-EB39417922D0}"/>
              </a:ext>
            </a:extLst>
          </p:cNvPr>
          <p:cNvGrpSpPr/>
          <p:nvPr userDrawn="1"/>
        </p:nvGrpSpPr>
        <p:grpSpPr>
          <a:xfrm>
            <a:off x="1037844" y="4477392"/>
            <a:ext cx="7068312" cy="477054"/>
            <a:chOff x="1435608" y="1207559"/>
            <a:chExt cx="7068312" cy="4770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49B1C7-376C-4588-9479-8B7FD89AEA1C}"/>
                </a:ext>
              </a:extLst>
            </p:cNvPr>
            <p:cNvSpPr/>
            <p:nvPr userDrawn="1"/>
          </p:nvSpPr>
          <p:spPr>
            <a:xfrm rot="5400000">
              <a:off x="4946904" y="-2303737"/>
              <a:ext cx="45720" cy="70683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9049AB-A84D-4A1B-AD47-FEAF1B009A4D}"/>
                </a:ext>
              </a:extLst>
            </p:cNvPr>
            <p:cNvSpPr txBox="1"/>
            <p:nvPr userDrawn="1"/>
          </p:nvSpPr>
          <p:spPr>
            <a:xfrm>
              <a:off x="3396199" y="1207559"/>
              <a:ext cx="312632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94360" indent="-594360" algn="ctr"/>
              <a:r>
                <a:rPr lang="en-US" sz="1300" i="1" dirty="0">
                  <a:solidFill>
                    <a:schemeClr val="accent3">
                      <a:lumMod val="75000"/>
                      <a:lumOff val="25000"/>
                    </a:schemeClr>
                  </a:solidFill>
                </a:rPr>
                <a:t>Enter your questions in the chat window</a:t>
              </a:r>
              <a:br>
                <a:rPr lang="en-US" sz="1300" i="1" dirty="0">
                  <a:solidFill>
                    <a:schemeClr val="accent3">
                      <a:lumMod val="75000"/>
                      <a:lumOff val="25000"/>
                    </a:schemeClr>
                  </a:solidFill>
                </a:rPr>
              </a:br>
              <a:r>
                <a:rPr lang="en-US" sz="1200" i="1" spc="50" baseline="0" dirty="0">
                  <a:solidFill>
                    <a:schemeClr val="accent3">
                      <a:lumMod val="50000"/>
                      <a:lumOff val="50000"/>
                    </a:schemeClr>
                  </a:solidFill>
                </a:rPr>
                <a:t>(lower left of screen)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42EA7E5-CDEF-40A6-89F7-A90786611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754" y="0"/>
            <a:ext cx="3535388" cy="615035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2B6C5-95AC-4CCF-A316-BB4F7630FA47}"/>
              </a:ext>
            </a:extLst>
          </p:cNvPr>
          <p:cNvSpPr txBox="1"/>
          <p:nvPr userDrawn="1"/>
        </p:nvSpPr>
        <p:spPr>
          <a:xfrm>
            <a:off x="594360" y="2394251"/>
            <a:ext cx="5730240" cy="2120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3400" b="1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effectLst>
                  <a:innerShdw blurRad="101600" dist="50800" dir="18900000">
                    <a:schemeClr val="accent1">
                      <a:lumMod val="50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72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rPr>
              <a:t>Any</a:t>
            </a:r>
          </a:p>
          <a:p>
            <a:pPr lvl="0" algn="ctr"/>
            <a:r>
              <a:rPr lang="en-US" sz="72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16653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3192"/>
            <a:ext cx="8229600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 bwMode="gray">
          <a:xfrm>
            <a:off x="457207" y="1463040"/>
            <a:ext cx="3928859" cy="4389120"/>
          </a:xfrm>
        </p:spPr>
        <p:txBody>
          <a:bodyPr vert="horz" lIns="0" tIns="0" rIns="91440" bIns="0" rtlCol="0">
            <a:noAutofit/>
          </a:bodyPr>
          <a:lstStyle>
            <a:lvl1pPr>
              <a:defRPr lang="en-US" cap="none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92240"/>
            <a:ext cx="5486400" cy="21945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©2015 CVS Health and/or one of its affiliates: Confidential &amp; Proprietary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7D88-DCFD-354C-96A5-D863D5E936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54880" y="1463040"/>
            <a:ext cx="3931920" cy="502920"/>
          </a:xfrm>
          <a:solidFill>
            <a:schemeClr val="tx1"/>
          </a:solidFill>
        </p:spPr>
        <p:txBody>
          <a:bodyPr lIns="91440" anchor="ctr" anchorCtr="0"/>
          <a:lstStyle>
            <a:lvl1pPr>
              <a:defRPr sz="1800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754563" y="2057399"/>
            <a:ext cx="3932237" cy="3794760"/>
          </a:xfrm>
          <a:solidFill>
            <a:srgbClr val="FFFFFF"/>
          </a:solidFill>
        </p:spPr>
        <p:txBody>
          <a:bodyPr lIns="91440" anchor="ctr" anchorCtr="0"/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Use this box as a cropping and positioning guideline for inserted images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Position image over this area and crop to edges of white box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Since “Snap to shape” is activated by default, cropping will be easy and accurate</a:t>
            </a:r>
          </a:p>
        </p:txBody>
      </p:sp>
    </p:spTree>
    <p:extLst>
      <p:ext uri="{BB962C8B-B14F-4D97-AF65-F5344CB8AC3E}">
        <p14:creationId xmlns:p14="http://schemas.microsoft.com/office/powerpoint/2010/main" val="2430747861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ve the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6A5BAF-C39D-44C3-B998-7CF83B21A0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00059"/>
            <a:ext cx="4955638" cy="53579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B35F6F-244A-4CAD-AEAB-1171AE328AA0}"/>
              </a:ext>
            </a:extLst>
          </p:cNvPr>
          <p:cNvSpPr txBox="1"/>
          <p:nvPr userDrawn="1"/>
        </p:nvSpPr>
        <p:spPr>
          <a:xfrm>
            <a:off x="628650" y="365126"/>
            <a:ext cx="7955280" cy="1051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3400" b="1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effectLst>
                  <a:innerShdw blurRad="101600" dist="50800" dir="18900000">
                    <a:schemeClr val="accent1">
                      <a:lumMod val="50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Save the Date: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F3C4352-E632-483B-9D34-319AB807FB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2107" y="1699826"/>
            <a:ext cx="7661189" cy="4505325"/>
          </a:xfrm>
        </p:spPr>
        <p:txBody>
          <a:bodyPr/>
          <a:lstStyle>
            <a:lvl1pPr marL="91440" indent="-365760">
              <a:buSzPct val="130000"/>
              <a:buFont typeface="Webdings" panose="05030102010509060703" pitchFamily="18" charset="2"/>
              <a:buChar char=""/>
              <a:defRPr sz="2600"/>
            </a:lvl1pPr>
            <a:lvl2pPr marL="685800" indent="0">
              <a:spcBef>
                <a:spcPts val="0"/>
              </a:spcBef>
              <a:buNone/>
              <a:defRPr sz="1700">
                <a:solidFill>
                  <a:schemeClr val="accent3">
                    <a:lumMod val="75000"/>
                    <a:lumOff val="25000"/>
                  </a:schemeClr>
                </a:solidFill>
              </a:defRPr>
            </a:lvl2pPr>
            <a:lvl3pPr marL="1005840" indent="-365760" algn="l">
              <a:spcAft>
                <a:spcPts val="1200"/>
              </a:spcAft>
              <a:buFont typeface="Webdings" panose="05030102010509060703" pitchFamily="18" charset="2"/>
              <a:buChar char=""/>
              <a:defRPr b="1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Event Title Here</a:t>
            </a:r>
          </a:p>
          <a:p>
            <a:pPr lvl="1"/>
            <a:r>
              <a:rPr lang="en-US"/>
              <a:t>Event summary goes here</a:t>
            </a:r>
          </a:p>
          <a:p>
            <a:pPr lvl="2"/>
            <a:r>
              <a:rPr lang="en-US"/>
              <a:t>Event date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7802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Room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5AA60EFC-21EF-4756-ABD1-14D137A0B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4103" y="-1"/>
            <a:ext cx="3379489" cy="3456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F3C4352-E632-483B-9D34-319AB807FB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5" y="1319429"/>
            <a:ext cx="7528945" cy="1448602"/>
          </a:xfrm>
          <a:prstGeom prst="rect">
            <a:avLst/>
          </a:prstGeom>
          <a:noFill/>
          <a:ln w="9525">
            <a:gradFill flip="none" rotWithShape="1">
              <a:gsLst>
                <a:gs pos="0">
                  <a:schemeClr val="tx1">
                    <a:alpha val="15000"/>
                  </a:schemeClr>
                </a:gs>
                <a:gs pos="2000">
                  <a:schemeClr val="tx1">
                    <a:alpha val="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16200000" scaled="0"/>
              <a:tileRect/>
            </a:gra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0" rIns="0" bIns="91440" anchor="ctr">
            <a:spAutoFit/>
          </a:bodyPr>
          <a:lstStyle>
            <a:lvl1pPr marL="914400" indent="-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0000"/>
              <a:buFont typeface="Wingdings" panose="05000000000000000000" pitchFamily="2" charset="2"/>
              <a:buChar char=""/>
              <a:defRPr sz="4000" b="0" cap="none" spc="0" baseline="26000">
                <a:ln/>
                <a:pattFill prst="dkUpDiag">
                  <a:fgClr>
                    <a:schemeClr val="tx1"/>
                  </a:fgClr>
                  <a:bgClr>
                    <a:schemeClr val="tx1">
                      <a:lumMod val="90000"/>
                      <a:lumOff val="10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defRPr>
            </a:lvl1pPr>
            <a:lvl2pPr marL="0" indent="0">
              <a:spcBef>
                <a:spcPts val="600"/>
              </a:spcBef>
              <a:buNone/>
              <a:defRPr sz="1600" i="1" spc="20" baseline="0">
                <a:solidFill>
                  <a:schemeClr val="accent4">
                    <a:lumMod val="50000"/>
                  </a:schemeClr>
                </a:solidFill>
              </a:defRPr>
            </a:lvl2pPr>
            <a:lvl3pPr marL="0" indent="-320040" algn="ctr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"/>
              <a:defRPr sz="1700" b="0">
                <a:solidFill>
                  <a:schemeClr val="accent1"/>
                </a:solidFill>
              </a:defRPr>
            </a:lvl3pPr>
            <a:lvl4pPr marL="91440" indent="0">
              <a:spcAft>
                <a:spcPts val="1500"/>
              </a:spcAft>
              <a:buNone/>
              <a:defRPr sz="1200" b="1" i="0" cap="all" baseline="0">
                <a:solidFill>
                  <a:schemeClr val="accent5"/>
                </a:solidFill>
              </a:defRPr>
            </a:lvl4pPr>
          </a:lstStyle>
          <a:p>
            <a:pPr lvl="0"/>
            <a:r>
              <a:rPr lang="en-US" dirty="0"/>
              <a:t>Breakout Room Title</a:t>
            </a:r>
          </a:p>
          <a:p>
            <a:pPr lvl="1"/>
            <a:r>
              <a:rPr lang="en-US" dirty="0"/>
              <a:t>Breakout Room Summary / Description</a:t>
            </a:r>
          </a:p>
          <a:p>
            <a:pPr lvl="2"/>
            <a:r>
              <a:rPr lang="en-US" dirty="0"/>
              <a:t>Phone Keypad Instructions</a:t>
            </a:r>
          </a:p>
          <a:p>
            <a:pPr lvl="3"/>
            <a:r>
              <a:rPr lang="en-US" dirty="0"/>
              <a:t>Room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C394F9-EFD5-42F9-891E-4F9A50F08A68}"/>
              </a:ext>
            </a:extLst>
          </p:cNvPr>
          <p:cNvGrpSpPr/>
          <p:nvPr userDrawn="1"/>
        </p:nvGrpSpPr>
        <p:grpSpPr>
          <a:xfrm>
            <a:off x="4848225" y="193023"/>
            <a:ext cx="4019550" cy="1264286"/>
            <a:chOff x="4895850" y="193023"/>
            <a:chExt cx="4019550" cy="1264286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CFC41472-478F-4A01-9B2E-B66290F9B7CB}"/>
                </a:ext>
              </a:extLst>
            </p:cNvPr>
            <p:cNvSpPr/>
            <p:nvPr userDrawn="1"/>
          </p:nvSpPr>
          <p:spPr>
            <a:xfrm>
              <a:off x="4895850" y="193023"/>
              <a:ext cx="4019550" cy="1264286"/>
            </a:xfrm>
            <a:prstGeom prst="wedgeRoundRectCallout">
              <a:avLst>
                <a:gd name="adj1" fmla="val 1245"/>
                <a:gd name="adj2" fmla="val 95649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10000"/>
                  <a:lumOff val="9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kern="1200" cap="none" spc="0" baseline="0" noProof="0" dirty="0">
                  <a:gradFill>
                    <a:gsLst>
                      <a:gs pos="58000">
                        <a:schemeClr val="accent6">
                          <a:lumMod val="75000"/>
                        </a:schemeClr>
                      </a:gs>
                      <a:gs pos="100000">
                        <a:schemeClr val="accent1"/>
                      </a:gs>
                      <a:gs pos="19000">
                        <a:schemeClr val="accent1">
                          <a:lumMod val="75000"/>
                        </a:schemeClr>
                      </a:gs>
                      <a:gs pos="46885">
                        <a:schemeClr val="accent1"/>
                      </a:gs>
                      <a:gs pos="59000">
                        <a:schemeClr val="accent1">
                          <a:lumMod val="70000"/>
                        </a:schemeClr>
                      </a:gs>
                    </a:gsLst>
                    <a:lin ang="5400000" scaled="1"/>
                  </a:gradFill>
                  <a:effectLst>
                    <a:innerShdw blurRad="101600" dist="50800" dir="18900000">
                      <a:schemeClr val="accent1">
                        <a:lumMod val="50000"/>
                        <a:alpha val="70000"/>
                      </a:schemeClr>
                    </a:innerShdw>
                  </a:effectLst>
                  <a:latin typeface="+mj-lt"/>
                  <a:ea typeface="+mj-ea"/>
                  <a:cs typeface="+mj-cs"/>
                </a:rPr>
                <a:t>Breakout Room</a:t>
              </a:r>
              <a:r>
                <a:rPr lang="en-US" sz="3300" b="1" kern="1200" cap="none" spc="0" noProof="0" dirty="0">
                  <a:gradFill>
                    <a:gsLst>
                      <a:gs pos="58000">
                        <a:schemeClr val="accent6">
                          <a:lumMod val="75000"/>
                        </a:schemeClr>
                      </a:gs>
                      <a:gs pos="100000">
                        <a:schemeClr val="accent1"/>
                      </a:gs>
                      <a:gs pos="19000">
                        <a:schemeClr val="accent1">
                          <a:lumMod val="75000"/>
                        </a:schemeClr>
                      </a:gs>
                      <a:gs pos="46885">
                        <a:schemeClr val="accent1"/>
                      </a:gs>
                      <a:gs pos="59000">
                        <a:schemeClr val="accent1">
                          <a:lumMod val="70000"/>
                        </a:schemeClr>
                      </a:gs>
                    </a:gsLst>
                    <a:lin ang="5400000" scaled="1"/>
                  </a:gradFill>
                  <a:effectLst>
                    <a:innerShdw blurRad="101600" dist="50800" dir="18900000">
                      <a:schemeClr val="accent1">
                        <a:lumMod val="50000"/>
                        <a:alpha val="70000"/>
                      </a:schemeClr>
                    </a:innerShdw>
                  </a:effectLst>
                  <a:latin typeface="+mj-lt"/>
                  <a:ea typeface="+mj-ea"/>
                  <a:cs typeface="+mj-cs"/>
                </a:rPr>
                <a:t> </a:t>
              </a:r>
              <a:r>
                <a:rPr lang="en-US" sz="3200" b="0" kern="1200" cap="all" spc="220" baseline="0" noProof="0" dirty="0">
                  <a:gradFill flip="none" rotWithShape="1">
                    <a:gsLst>
                      <a:gs pos="58000">
                        <a:srgbClr val="AF3F49"/>
                      </a:gs>
                      <a:gs pos="100000">
                        <a:srgbClr val="AD3B46"/>
                      </a:gs>
                      <a:gs pos="19000">
                        <a:schemeClr val="accent2"/>
                      </a:gs>
                      <a:gs pos="59000">
                        <a:schemeClr val="accent2"/>
                      </a:gs>
                    </a:gsLst>
                    <a:lin ang="5400000" scaled="1"/>
                    <a:tileRect/>
                  </a:gradFill>
                  <a:effectLst>
                    <a:innerShdw blurRad="76200" dist="38100" dir="18900000">
                      <a:schemeClr val="accent5">
                        <a:lumMod val="75000"/>
                        <a:alpha val="70000"/>
                      </a:schemeClr>
                    </a:innerShdw>
                  </a:effectLst>
                  <a:latin typeface="+mj-lt"/>
                  <a:ea typeface="+mj-ea"/>
                  <a:cs typeface="+mj-cs"/>
                </a:rPr>
                <a:t>Discussions</a:t>
              </a:r>
              <a:endParaRPr lang="en-US" sz="3400" b="0" kern="1200" cap="all" spc="220" baseline="0" noProof="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D30ECD-A8EE-4AE1-AE33-FD6E6D3A1A06}"/>
                </a:ext>
              </a:extLst>
            </p:cNvPr>
            <p:cNvSpPr/>
            <p:nvPr userDrawn="1"/>
          </p:nvSpPr>
          <p:spPr>
            <a:xfrm rot="5400000">
              <a:off x="6882765" y="-738460"/>
              <a:ext cx="45720" cy="308152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5AA38BA-BC5A-4469-A67D-0B1D8AF2EB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655" y="3037379"/>
            <a:ext cx="7528945" cy="1371658"/>
          </a:xfrm>
          <a:prstGeom prst="rect">
            <a:avLst/>
          </a:prstGeom>
          <a:noFill/>
          <a:ln w="9525">
            <a:gradFill flip="none" rotWithShape="1">
              <a:gsLst>
                <a:gs pos="0">
                  <a:schemeClr val="tx1">
                    <a:alpha val="15000"/>
                  </a:schemeClr>
                </a:gs>
                <a:gs pos="2000">
                  <a:schemeClr val="tx1">
                    <a:alpha val="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16200000" scaled="0"/>
              <a:tileRect/>
            </a:gra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0" rIns="0" bIns="91440" anchor="ctr">
            <a:spAutoFit/>
          </a:bodyPr>
          <a:lstStyle>
            <a:lvl1pPr marL="914400" indent="-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0000"/>
              <a:buFont typeface="Wingdings" panose="05000000000000000000" pitchFamily="2" charset="2"/>
              <a:buChar char=""/>
              <a:defRPr sz="4000" b="0" cap="none" spc="0" baseline="26000">
                <a:ln/>
                <a:pattFill prst="dkUpDiag">
                  <a:fgClr>
                    <a:schemeClr val="tx1"/>
                  </a:fgClr>
                  <a:bgClr>
                    <a:schemeClr val="tx1">
                      <a:lumMod val="90000"/>
                      <a:lumOff val="10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defRPr>
            </a:lvl1pPr>
            <a:lvl2pPr marL="0" indent="0">
              <a:spcBef>
                <a:spcPts val="0"/>
              </a:spcBef>
              <a:buNone/>
              <a:defRPr sz="1600" i="1" spc="20" baseline="0">
                <a:solidFill>
                  <a:schemeClr val="accent4">
                    <a:lumMod val="50000"/>
                  </a:schemeClr>
                </a:solidFill>
              </a:defRPr>
            </a:lvl2pPr>
            <a:lvl3pPr marL="0" indent="-320040" algn="ctr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"/>
              <a:defRPr sz="1700" b="0">
                <a:solidFill>
                  <a:schemeClr val="accent1"/>
                </a:solidFill>
              </a:defRPr>
            </a:lvl3pPr>
            <a:lvl4pPr marL="91440" indent="0">
              <a:spcAft>
                <a:spcPts val="1500"/>
              </a:spcAft>
              <a:buNone/>
              <a:defRPr sz="1200" b="1" cap="all" baseline="0">
                <a:solidFill>
                  <a:schemeClr val="accent5"/>
                </a:solidFill>
              </a:defRPr>
            </a:lvl4pPr>
          </a:lstStyle>
          <a:p>
            <a:pPr lvl="0"/>
            <a:r>
              <a:rPr lang="en-US" dirty="0"/>
              <a:t>Breakout Room Title</a:t>
            </a:r>
          </a:p>
          <a:p>
            <a:pPr lvl="1"/>
            <a:r>
              <a:rPr lang="en-US" dirty="0"/>
              <a:t>Breakout Room Summary / Description</a:t>
            </a:r>
          </a:p>
          <a:p>
            <a:pPr lvl="2"/>
            <a:r>
              <a:rPr lang="en-US" dirty="0"/>
              <a:t>Phone Keypad Instructions</a:t>
            </a:r>
          </a:p>
          <a:p>
            <a:pPr lvl="3"/>
            <a:r>
              <a:rPr lang="en-US" dirty="0"/>
              <a:t>Room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09447CD6-F586-496A-B33A-672175DDF8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5" y="4678385"/>
            <a:ext cx="7528945" cy="137165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0" rIns="0" bIns="91440" anchor="ctr">
            <a:spAutoFit/>
          </a:bodyPr>
          <a:lstStyle>
            <a:lvl1pPr marL="914400" indent="-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40000"/>
              <a:buFont typeface="Wingdings" panose="05000000000000000000" pitchFamily="2" charset="2"/>
              <a:buChar char=""/>
              <a:defRPr sz="4000" b="0" cap="none" spc="0" baseline="26000">
                <a:ln/>
                <a:pattFill prst="dkUpDiag">
                  <a:fgClr>
                    <a:schemeClr val="tx1"/>
                  </a:fgClr>
                  <a:bgClr>
                    <a:schemeClr val="tx1">
                      <a:lumMod val="90000"/>
                      <a:lumOff val="10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defRPr>
            </a:lvl1pPr>
            <a:lvl2pPr marL="0" indent="0">
              <a:spcBef>
                <a:spcPts val="0"/>
              </a:spcBef>
              <a:buNone/>
              <a:defRPr sz="1600" i="1" spc="20" baseline="0">
                <a:solidFill>
                  <a:schemeClr val="accent4">
                    <a:lumMod val="50000"/>
                  </a:schemeClr>
                </a:solidFill>
              </a:defRPr>
            </a:lvl2pPr>
            <a:lvl3pPr marL="0" indent="-320040" algn="ctr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"/>
              <a:defRPr sz="1700" b="0">
                <a:solidFill>
                  <a:schemeClr val="accent1"/>
                </a:solidFill>
              </a:defRPr>
            </a:lvl3pPr>
            <a:lvl4pPr marL="91440" indent="0">
              <a:spcAft>
                <a:spcPts val="1500"/>
              </a:spcAft>
              <a:buNone/>
              <a:defRPr sz="1200" b="1" cap="all" baseline="0">
                <a:solidFill>
                  <a:schemeClr val="accent5"/>
                </a:solidFill>
              </a:defRPr>
            </a:lvl4pPr>
          </a:lstStyle>
          <a:p>
            <a:pPr lvl="0"/>
            <a:r>
              <a:rPr lang="en-US" dirty="0"/>
              <a:t>Breakout Room Title</a:t>
            </a:r>
          </a:p>
          <a:p>
            <a:pPr lvl="1"/>
            <a:r>
              <a:rPr lang="en-US" dirty="0"/>
              <a:t>Breakout Room Summary / Description</a:t>
            </a:r>
          </a:p>
          <a:p>
            <a:pPr lvl="2"/>
            <a:r>
              <a:rPr lang="en-US" dirty="0"/>
              <a:t>Phone Keypad Instructions</a:t>
            </a:r>
          </a:p>
          <a:p>
            <a:pPr lvl="3"/>
            <a:r>
              <a:rPr lang="en-US" dirty="0"/>
              <a:t>Room</a:t>
            </a:r>
          </a:p>
        </p:txBody>
      </p:sp>
    </p:spTree>
    <p:extLst>
      <p:ext uri="{BB962C8B-B14F-4D97-AF65-F5344CB8AC3E}">
        <p14:creationId xmlns:p14="http://schemas.microsoft.com/office/powerpoint/2010/main" val="373276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2B6C5-95AC-4CCF-A316-BB4F7630FA47}"/>
              </a:ext>
            </a:extLst>
          </p:cNvPr>
          <p:cNvSpPr txBox="1"/>
          <p:nvPr userDrawn="1"/>
        </p:nvSpPr>
        <p:spPr>
          <a:xfrm>
            <a:off x="628650" y="365126"/>
            <a:ext cx="7955279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3400" b="1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effectLst>
                  <a:innerShdw blurRad="101600" dist="50800" dir="18900000">
                    <a:schemeClr val="accent1">
                      <a:lumMod val="50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algn="r"/>
            <a:r>
              <a:rPr lang="en-US" sz="38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rPr>
              <a:t>Where Are You?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49B1C7-376C-4588-9479-8B7FD89AEA1C}"/>
              </a:ext>
            </a:extLst>
          </p:cNvPr>
          <p:cNvSpPr/>
          <p:nvPr userDrawn="1"/>
        </p:nvSpPr>
        <p:spPr>
          <a:xfrm rot="5400000">
            <a:off x="4946904" y="-2303737"/>
            <a:ext cx="45720" cy="7068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BB10FC-1879-4D54-9DBF-A84DD16609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" y="636507"/>
            <a:ext cx="8295970" cy="5656619"/>
          </a:xfrm>
          <a:prstGeom prst="rect">
            <a:avLst/>
          </a:prstGeom>
          <a:effectLst>
            <a:innerShdw blurRad="63500" dist="25400" dir="18900000">
              <a:schemeClr val="accent1">
                <a:lumMod val="50000"/>
                <a:alpha val="50000"/>
              </a:schemeClr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6D1450-DC26-4EDD-BBBC-73EB1D776CF7}"/>
              </a:ext>
            </a:extLst>
          </p:cNvPr>
          <p:cNvSpPr txBox="1"/>
          <p:nvPr userDrawn="1"/>
        </p:nvSpPr>
        <p:spPr>
          <a:xfrm>
            <a:off x="5601600" y="1207559"/>
            <a:ext cx="29823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en-US" sz="1300" i="1" dirty="0">
                <a:solidFill>
                  <a:schemeClr val="accent3">
                    <a:lumMod val="75000"/>
                    <a:lumOff val="25000"/>
                  </a:schemeClr>
                </a:solidFill>
              </a:rPr>
              <a:t>Enter your location in the chat window</a:t>
            </a:r>
            <a:br>
              <a:rPr lang="en-US" sz="1300" i="1" dirty="0">
                <a:solidFill>
                  <a:schemeClr val="accent3">
                    <a:lumMod val="75000"/>
                    <a:lumOff val="25000"/>
                  </a:schemeClr>
                </a:solidFill>
              </a:rPr>
            </a:br>
            <a:r>
              <a:rPr lang="en-US" sz="1200" i="1" dirty="0">
                <a:solidFill>
                  <a:schemeClr val="accent3">
                    <a:lumMod val="50000"/>
                    <a:lumOff val="50000"/>
                  </a:schemeClr>
                </a:solidFill>
              </a:rPr>
              <a:t>(lower left of screen)</a:t>
            </a:r>
          </a:p>
        </p:txBody>
      </p:sp>
    </p:spTree>
    <p:extLst>
      <p:ext uri="{BB962C8B-B14F-4D97-AF65-F5344CB8AC3E}">
        <p14:creationId xmlns:p14="http://schemas.microsoft.com/office/powerpoint/2010/main" val="2203354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9A1E24-4FA0-4F98-8BF9-EB39417922D0}"/>
              </a:ext>
            </a:extLst>
          </p:cNvPr>
          <p:cNvGrpSpPr/>
          <p:nvPr userDrawn="1"/>
        </p:nvGrpSpPr>
        <p:grpSpPr>
          <a:xfrm>
            <a:off x="1037844" y="4477392"/>
            <a:ext cx="7068312" cy="477054"/>
            <a:chOff x="1435608" y="1207559"/>
            <a:chExt cx="7068312" cy="4770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49B1C7-376C-4588-9479-8B7FD89AEA1C}"/>
                </a:ext>
              </a:extLst>
            </p:cNvPr>
            <p:cNvSpPr/>
            <p:nvPr userDrawn="1"/>
          </p:nvSpPr>
          <p:spPr>
            <a:xfrm rot="5400000">
              <a:off x="4946904" y="-2303737"/>
              <a:ext cx="45720" cy="70683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9049AB-A84D-4A1B-AD47-FEAF1B009A4D}"/>
                </a:ext>
              </a:extLst>
            </p:cNvPr>
            <p:cNvSpPr txBox="1"/>
            <p:nvPr userDrawn="1"/>
          </p:nvSpPr>
          <p:spPr>
            <a:xfrm>
              <a:off x="3396199" y="1207559"/>
              <a:ext cx="312632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94360" indent="-594360" algn="ctr"/>
              <a:r>
                <a:rPr lang="en-US" sz="1300" i="1" dirty="0">
                  <a:solidFill>
                    <a:schemeClr val="accent3">
                      <a:lumMod val="75000"/>
                      <a:lumOff val="25000"/>
                    </a:schemeClr>
                  </a:solidFill>
                </a:rPr>
                <a:t>Enter your questions in the chat window</a:t>
              </a:r>
              <a:br>
                <a:rPr lang="en-US" sz="1300" i="1" dirty="0">
                  <a:solidFill>
                    <a:schemeClr val="accent3">
                      <a:lumMod val="75000"/>
                      <a:lumOff val="25000"/>
                    </a:schemeClr>
                  </a:solidFill>
                </a:rPr>
              </a:br>
              <a:r>
                <a:rPr lang="en-US" sz="1200" i="1" spc="50" baseline="0" dirty="0">
                  <a:solidFill>
                    <a:schemeClr val="accent3">
                      <a:lumMod val="50000"/>
                      <a:lumOff val="50000"/>
                    </a:schemeClr>
                  </a:solidFill>
                </a:rPr>
                <a:t>(lower left of screen)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42EA7E5-CDEF-40A6-89F7-A90786611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754" y="0"/>
            <a:ext cx="3535388" cy="615035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2B6C5-95AC-4CCF-A316-BB4F7630FA47}"/>
              </a:ext>
            </a:extLst>
          </p:cNvPr>
          <p:cNvSpPr txBox="1"/>
          <p:nvPr userDrawn="1"/>
        </p:nvSpPr>
        <p:spPr>
          <a:xfrm>
            <a:off x="594360" y="2394251"/>
            <a:ext cx="5730240" cy="2120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lang="en-US" sz="3400" b="1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  <a:effectLst>
                  <a:innerShdw blurRad="101600" dist="50800" dir="18900000">
                    <a:schemeClr val="accent1">
                      <a:lumMod val="50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72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rPr>
              <a:t>Any</a:t>
            </a:r>
          </a:p>
          <a:p>
            <a:pPr lvl="0" algn="ctr"/>
            <a:r>
              <a:rPr lang="en-US" sz="72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9665325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Down 7">
            <a:extLst>
              <a:ext uri="{FF2B5EF4-FFF2-40B4-BE49-F238E27FC236}">
                <a16:creationId xmlns:a16="http://schemas.microsoft.com/office/drawing/2014/main" id="{8D1EBE43-28AC-4EDE-922C-0DEE355DCAF4}"/>
              </a:ext>
            </a:extLst>
          </p:cNvPr>
          <p:cNvSpPr/>
          <p:nvPr userDrawn="1"/>
        </p:nvSpPr>
        <p:spPr>
          <a:xfrm>
            <a:off x="795232" y="1197034"/>
            <a:ext cx="640080" cy="5046431"/>
          </a:xfrm>
          <a:prstGeom prst="downArrow">
            <a:avLst>
              <a:gd name="adj1" fmla="val 100000"/>
              <a:gd name="adj2" fmla="val 50000"/>
            </a:avLst>
          </a:prstGeom>
          <a:gradFill flip="none" rotWithShape="1">
            <a:gsLst>
              <a:gs pos="49000">
                <a:schemeClr val="bg1">
                  <a:lumMod val="95000"/>
                  <a:alpha val="65000"/>
                </a:schemeClr>
              </a:gs>
              <a:gs pos="51000">
                <a:schemeClr val="bg1">
                  <a:lumMod val="85000"/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87234" y="571074"/>
            <a:ext cx="6796695" cy="105156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Type your polling question here.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39114" y="2188127"/>
            <a:ext cx="7364627" cy="3693690"/>
          </a:xfrm>
        </p:spPr>
        <p:txBody>
          <a:bodyPr anchor="ctr"/>
          <a:lstStyle>
            <a:lvl1pPr marL="514350" indent="-514350">
              <a:spcBef>
                <a:spcPts val="1800"/>
              </a:spcBef>
              <a:buFont typeface="+mj-lt"/>
              <a:buAutoNum type="arabicPeriod"/>
              <a:defRPr sz="2400"/>
            </a:lvl1pPr>
            <a:lvl2pPr marL="777240" indent="-228600">
              <a:lnSpc>
                <a:spcPct val="95000"/>
              </a:lnSpc>
              <a:spcBef>
                <a:spcPts val="200"/>
              </a:spcBef>
              <a:buSzPct val="70000"/>
              <a:buFont typeface="+mj-lt"/>
              <a:buAutoNum type="alphaLcParenR"/>
              <a:defRPr sz="2100"/>
            </a:lvl2pPr>
            <a:lvl3pPr marL="1143000" indent="-228600">
              <a:spcBef>
                <a:spcPts val="200"/>
              </a:spcBef>
              <a:buClr>
                <a:schemeClr val="accent1">
                  <a:lumMod val="60000"/>
                  <a:lumOff val="40000"/>
                </a:schemeClr>
              </a:buClr>
              <a:buSzPct val="70000"/>
              <a:buFont typeface="+mj-lt"/>
              <a:buAutoNum type="romanLcPeriod"/>
              <a:defRPr sz="1900"/>
            </a:lvl3pPr>
            <a:lvl4pPr marL="1417320" indent="-228600">
              <a:spcBef>
                <a:spcPts val="200"/>
              </a:spcBef>
              <a:buSzPct val="70000"/>
              <a:buFont typeface="+mj-lt"/>
              <a:buAutoNum type="arabicPeriod"/>
              <a:defRPr/>
            </a:lvl4pPr>
            <a:lvl5pPr marL="1645920" indent="-201168">
              <a:spcBef>
                <a:spcPts val="200"/>
              </a:spcBef>
              <a:buSzPct val="70000"/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Type your possible choices/answers here.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14D85F-6F7F-45C7-83F3-FD9113F0E7CB}"/>
              </a:ext>
            </a:extLst>
          </p:cNvPr>
          <p:cNvSpPr/>
          <p:nvPr userDrawn="1"/>
        </p:nvSpPr>
        <p:spPr>
          <a:xfrm rot="5400000">
            <a:off x="4946904" y="-1628776"/>
            <a:ext cx="45720" cy="706831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28CEE-638E-4D8A-8127-346A257906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10" y="449939"/>
            <a:ext cx="1343925" cy="1343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571A4E-C4B0-4CA2-936E-E627457E6BED}"/>
              </a:ext>
            </a:extLst>
          </p:cNvPr>
          <p:cNvSpPr txBox="1"/>
          <p:nvPr userDrawn="1"/>
        </p:nvSpPr>
        <p:spPr>
          <a:xfrm>
            <a:off x="2630804" y="1882520"/>
            <a:ext cx="59531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i="1" dirty="0">
                <a:solidFill>
                  <a:schemeClr val="accent3">
                    <a:lumMod val="75000"/>
                    <a:lumOff val="25000"/>
                  </a:schemeClr>
                </a:solidFill>
              </a:rPr>
              <a:t>Choose the answer that best reflects you (or your organization)</a:t>
            </a:r>
          </a:p>
        </p:txBody>
      </p:sp>
    </p:spTree>
    <p:extLst>
      <p:ext uri="{BB962C8B-B14F-4D97-AF65-F5344CB8AC3E}">
        <p14:creationId xmlns:p14="http://schemas.microsoft.com/office/powerpoint/2010/main" val="1289106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842964"/>
            <a:ext cx="7863840" cy="2852737"/>
          </a:xfr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</a:t>
            </a:r>
            <a:r>
              <a:rPr lang="en-US"/>
              <a:t>to add section heading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21021" y="4064000"/>
            <a:ext cx="7269574" cy="1866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600" i="1">
                <a:solidFill>
                  <a:schemeClr val="accent3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section subheading</a:t>
            </a:r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4549140" y="-68775"/>
            <a:ext cx="45720" cy="786384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01FC9-B0F6-44E9-9D41-A14F6DF410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10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1825625"/>
            <a:ext cx="3749040" cy="435133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5825" y="1825625"/>
            <a:ext cx="3749040" cy="435133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FD6786-8F98-43F6-B24B-3F32CA90C529}"/>
              </a:ext>
            </a:extLst>
          </p:cNvPr>
          <p:cNvSpPr/>
          <p:nvPr userDrawn="1"/>
        </p:nvSpPr>
        <p:spPr>
          <a:xfrm>
            <a:off x="4540806" y="1658456"/>
            <a:ext cx="45720" cy="521208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A54BF1-953C-4479-BA14-05D786F8768E}"/>
              </a:ext>
            </a:extLst>
          </p:cNvPr>
          <p:cNvSpPr/>
          <p:nvPr userDrawn="1"/>
        </p:nvSpPr>
        <p:spPr>
          <a:xfrm rot="5400000">
            <a:off x="4558282" y="-2922337"/>
            <a:ext cx="27432" cy="91440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57564-4952-4BB3-8D17-85D07E8E42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6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10C90F-ED6C-4D1B-A25F-8C9CF9B83DA2}"/>
              </a:ext>
            </a:extLst>
          </p:cNvPr>
          <p:cNvSpPr/>
          <p:nvPr userDrawn="1"/>
        </p:nvSpPr>
        <p:spPr>
          <a:xfrm rot="5400000">
            <a:off x="4321982" y="-2686037"/>
            <a:ext cx="500034" cy="91440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05156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dirty="0">
                <a:gradFill>
                  <a:gsLst>
                    <a:gs pos="58000">
                      <a:schemeClr val="accent6">
                        <a:lumMod val="75000"/>
                      </a:schemeClr>
                    </a:gs>
                    <a:gs pos="100000">
                      <a:schemeClr val="accent1"/>
                    </a:gs>
                    <a:gs pos="19000">
                      <a:schemeClr val="accent1">
                        <a:lumMod val="75000"/>
                      </a:schemeClr>
                    </a:gs>
                    <a:gs pos="46885">
                      <a:schemeClr val="accent1"/>
                    </a:gs>
                    <a:gs pos="59000">
                      <a:schemeClr val="accent1">
                        <a:lumMod val="70000"/>
                      </a:schemeClr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68895"/>
            <a:ext cx="3868340" cy="429348"/>
          </a:xfrm>
          <a:gradFill>
            <a:gsLst>
              <a:gs pos="58000">
                <a:schemeClr val="accent6">
                  <a:lumMod val="75000"/>
                </a:schemeClr>
              </a:gs>
              <a:gs pos="100000">
                <a:schemeClr val="accent1"/>
              </a:gs>
              <a:gs pos="19000">
                <a:schemeClr val="accent1">
                  <a:lumMod val="75000"/>
                </a:schemeClr>
              </a:gs>
              <a:gs pos="46885">
                <a:schemeClr val="accent1"/>
              </a:gs>
              <a:gs pos="59000">
                <a:schemeClr val="accent1">
                  <a:lumMod val="70000"/>
                </a:schemeClr>
              </a:gs>
            </a:gsLst>
            <a:lin ang="5400000" scaled="1"/>
          </a:gradFill>
          <a:ln w="25400">
            <a:solidFill>
              <a:schemeClr val="bg1">
                <a:lumMod val="85000"/>
              </a:schemeClr>
            </a:solidFill>
            <a:miter lim="800000"/>
          </a:ln>
        </p:spPr>
        <p:txBody>
          <a:bodyPr lIns="45720" tIns="54864" rIns="45720" bIns="54864" anchor="ctr">
            <a:spAutoFit/>
          </a:bodyPr>
          <a:lstStyle>
            <a:lvl1pPr marL="0" indent="0" algn="ctr">
              <a:spcBef>
                <a:spcPts val="0"/>
              </a:spcBef>
              <a:buNone/>
              <a:defRPr sz="2300" b="1">
                <a:solidFill>
                  <a:schemeClr val="bg1"/>
                </a:solidFill>
                <a:effectLst>
                  <a:outerShdw blurRad="50800" dist="254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Type Section Header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567" y="2350452"/>
            <a:ext cx="3749040" cy="3839211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9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68895"/>
            <a:ext cx="3887391" cy="429348"/>
          </a:xfrm>
          <a:gradFill>
            <a:gsLst>
              <a:gs pos="58000">
                <a:schemeClr val="accent6">
                  <a:lumMod val="75000"/>
                </a:schemeClr>
              </a:gs>
              <a:gs pos="100000">
                <a:schemeClr val="accent1"/>
              </a:gs>
              <a:gs pos="19000">
                <a:schemeClr val="accent1">
                  <a:lumMod val="75000"/>
                </a:schemeClr>
              </a:gs>
              <a:gs pos="46885">
                <a:schemeClr val="accent1"/>
              </a:gs>
              <a:gs pos="59000">
                <a:schemeClr val="accent1">
                  <a:lumMod val="70000"/>
                </a:schemeClr>
              </a:gs>
            </a:gsLst>
            <a:lin ang="5400000" scaled="1"/>
          </a:gradFill>
          <a:ln w="25400">
            <a:solidFill>
              <a:schemeClr val="bg1">
                <a:lumMod val="85000"/>
              </a:schemeClr>
            </a:solidFill>
            <a:miter lim="800000"/>
          </a:ln>
        </p:spPr>
        <p:txBody>
          <a:bodyPr lIns="45720" tIns="54864" rIns="45720" bIns="54864" anchor="ctr">
            <a:spAutoFit/>
          </a:bodyPr>
          <a:lstStyle>
            <a:lvl1pPr marL="0" indent="0" algn="ctr">
              <a:spcBef>
                <a:spcPts val="0"/>
              </a:spcBef>
              <a:buNone/>
              <a:defRPr sz="2300" b="1">
                <a:solidFill>
                  <a:schemeClr val="bg1"/>
                </a:solidFill>
                <a:effectLst>
                  <a:outerShdw blurRad="50800" dist="254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Type Section Header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4875" y="2350452"/>
            <a:ext cx="3749040" cy="3839211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9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B3D28B-CE3D-4466-9666-609B2668EC89}"/>
              </a:ext>
            </a:extLst>
          </p:cNvPr>
          <p:cNvSpPr/>
          <p:nvPr userDrawn="1"/>
        </p:nvSpPr>
        <p:spPr>
          <a:xfrm>
            <a:off x="4540806" y="1658456"/>
            <a:ext cx="45720" cy="521208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07D7D-3897-4B51-871B-6518969A74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9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BD7B24-A705-44C8-8854-0D01A5CB6C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62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71510A-CF9F-4994-9B30-C2AB139BB6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45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2286000"/>
          </a:xfrm>
        </p:spPr>
        <p:txBody>
          <a:bodyPr lIns="0" rIns="0"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457200"/>
            <a:ext cx="4629150" cy="5403851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41390" y="3089276"/>
            <a:ext cx="2926080" cy="2743200"/>
          </a:xfrm>
          <a:solidFill>
            <a:schemeClr val="bg1">
              <a:lumMod val="95000"/>
            </a:schemeClr>
          </a:solidFill>
          <a:ln w="88900">
            <a:solidFill>
              <a:schemeClr val="bg1">
                <a:lumMod val="85000"/>
              </a:schemeClr>
            </a:solidFill>
            <a:miter lim="800000"/>
          </a:ln>
        </p:spPr>
        <p:txBody>
          <a:bodyPr vert="horz" lIns="182880" tIns="137160" rIns="182880" bIns="137160" rtlCol="0" anchor="ctr">
            <a:normAutofit/>
          </a:bodyPr>
          <a:lstStyle>
            <a:lvl1pPr>
              <a:lnSpc>
                <a:spcPct val="110000"/>
              </a:lnSpc>
              <a:defRPr lang="en-US" sz="1800" i="0" dirty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caption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8D562C-A495-48E7-A662-90C4D7E5E3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283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2286000"/>
          </a:xfrm>
        </p:spPr>
        <p:txBody>
          <a:bodyPr lIns="0" rIns="0"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494950"/>
            <a:ext cx="4629150" cy="5349323"/>
          </a:xfr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5080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lnSpc>
                <a:spcPct val="200000"/>
              </a:lnSpc>
              <a:buNone/>
              <a:defRPr sz="28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41390" y="3089276"/>
            <a:ext cx="2926080" cy="27432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>
                <a:lumMod val="85000"/>
              </a:schemeClr>
            </a:solidFill>
            <a:miter lim="800000"/>
          </a:ln>
        </p:spPr>
        <p:txBody>
          <a:bodyPr vert="horz" lIns="182880" tIns="137160" rIns="182880" bIns="137160" rtlCol="0" anchor="ctr">
            <a:normAutofit/>
          </a:bodyPr>
          <a:lstStyle>
            <a:lvl1pPr>
              <a:lnSpc>
                <a:spcPct val="110000"/>
              </a:lnSpc>
              <a:defRPr lang="en-US" sz="1800" i="0">
                <a:solidFill>
                  <a:schemeClr val="accent2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add caption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6008F9-D6D9-4EDB-9511-1995786E12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62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8023226" y="2924758"/>
            <a:ext cx="1120774" cy="3933242"/>
            <a:chOff x="8023226" y="2924758"/>
            <a:chExt cx="1120774" cy="3933242"/>
          </a:xfrm>
        </p:grpSpPr>
        <p:sp>
          <p:nvSpPr>
            <p:cNvPr id="13" name="Isosceles Triangle 12"/>
            <p:cNvSpPr/>
            <p:nvPr userDrawn="1"/>
          </p:nvSpPr>
          <p:spPr>
            <a:xfrm>
              <a:off x="8023226" y="2924758"/>
              <a:ext cx="1120774" cy="3933242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Isosceles Triangle 13"/>
            <p:cNvSpPr/>
            <p:nvPr userDrawn="1"/>
          </p:nvSpPr>
          <p:spPr>
            <a:xfrm>
              <a:off x="8239885" y="3685101"/>
              <a:ext cx="904115" cy="3172899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/>
          <p:cNvGrpSpPr>
            <a:grpSpLocks noChangeAspect="1"/>
          </p:cNvGrpSpPr>
          <p:nvPr userDrawn="1"/>
        </p:nvGrpSpPr>
        <p:grpSpPr>
          <a:xfrm rot="16200000" flipV="1">
            <a:off x="837624" y="-837625"/>
            <a:ext cx="667903" cy="2343153"/>
            <a:chOff x="8023226" y="2924758"/>
            <a:chExt cx="1120774" cy="3933243"/>
          </a:xfrm>
        </p:grpSpPr>
        <p:sp>
          <p:nvSpPr>
            <p:cNvPr id="16" name="Isosceles Triangle 15"/>
            <p:cNvSpPr/>
            <p:nvPr userDrawn="1"/>
          </p:nvSpPr>
          <p:spPr>
            <a:xfrm>
              <a:off x="8023226" y="2924758"/>
              <a:ext cx="1120774" cy="3933242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Isosceles Triangle 16"/>
            <p:cNvSpPr/>
            <p:nvPr userDrawn="1"/>
          </p:nvSpPr>
          <p:spPr>
            <a:xfrm>
              <a:off x="8314926" y="3948449"/>
              <a:ext cx="829074" cy="2909552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296" y="6332817"/>
            <a:ext cx="1190641" cy="40218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955280" cy="1051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70615"/>
            <a:ext cx="7955280" cy="4406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24" y="6424484"/>
            <a:ext cx="1890650" cy="22885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686108" y="6356350"/>
            <a:ext cx="1277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3">
                    <a:lumMod val="75000"/>
                    <a:lumOff val="25000"/>
                  </a:schemeClr>
                </a:solidFill>
              </a:defRPr>
            </a:lvl1pPr>
          </a:lstStyle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9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93" r:id="rId10"/>
    <p:sldLayoutId id="2147483684" r:id="rId11"/>
    <p:sldLayoutId id="2147483685" r:id="rId12"/>
    <p:sldLayoutId id="2147483686" r:id="rId13"/>
    <p:sldLayoutId id="2147483702" r:id="rId14"/>
    <p:sldLayoutId id="2147483696" r:id="rId15"/>
    <p:sldLayoutId id="2147483689" r:id="rId16"/>
    <p:sldLayoutId id="2147483701" r:id="rId17"/>
    <p:sldLayoutId id="2147483700" r:id="rId18"/>
    <p:sldLayoutId id="2147483690" r:id="rId19"/>
    <p:sldLayoutId id="2147483695" r:id="rId20"/>
    <p:sldLayoutId id="2147483704" r:id="rId21"/>
    <p:sldLayoutId id="2147483705" r:id="rId22"/>
    <p:sldLayoutId id="2147483706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400" b="1" i="0" u="none" kern="1200" dirty="0">
          <a:gradFill>
            <a:gsLst>
              <a:gs pos="58000">
                <a:schemeClr val="accent6">
                  <a:lumMod val="75000"/>
                </a:schemeClr>
              </a:gs>
              <a:gs pos="100000">
                <a:schemeClr val="accent1"/>
              </a:gs>
              <a:gs pos="19000">
                <a:schemeClr val="accent1">
                  <a:lumMod val="75000"/>
                </a:schemeClr>
              </a:gs>
              <a:gs pos="46885">
                <a:schemeClr val="accent1"/>
              </a:gs>
              <a:gs pos="59000">
                <a:schemeClr val="accent1">
                  <a:lumMod val="70000"/>
                </a:schemeClr>
              </a:gs>
            </a:gsLst>
            <a:lin ang="5400000" scaled="1"/>
          </a:gradFill>
          <a:effectLst>
            <a:innerShdw blurRad="101600" dist="50800" dir="18900000">
              <a:schemeClr val="accent1">
                <a:lumMod val="50000"/>
                <a:alpha val="70000"/>
              </a:scheme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 2" panose="05020102010507070707" pitchFamily="18" charset="2"/>
        <a:buChar char="¡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bg1">
            <a:lumMod val="65000"/>
          </a:schemeClr>
        </a:buClr>
        <a:buFont typeface="Wingdings 3" panose="05040102010807070707" pitchFamily="18" charset="2"/>
        <a:buChar char="}"/>
        <a:defRPr sz="2400" kern="1200">
          <a:solidFill>
            <a:schemeClr val="accent3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9728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Wingdings 3" panose="05040102010807070707" pitchFamily="18" charset="2"/>
        <a:buChar char="ê"/>
        <a:defRPr sz="2000" kern="1200">
          <a:solidFill>
            <a:schemeClr val="accent3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554480" indent="-18288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Wingdings 3" panose="05040102010807070707" pitchFamily="18" charset="2"/>
        <a:buChar char="ê"/>
        <a:defRPr sz="1800" kern="1200">
          <a:solidFill>
            <a:schemeClr val="accent3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2011680" indent="-182880" algn="l" defTabSz="914400" rtl="0" eaLnBrk="1" latinLnBrk="0" hangingPunct="1">
        <a:lnSpc>
          <a:spcPct val="90000"/>
        </a:lnSpc>
        <a:spcBef>
          <a:spcPts val="500"/>
        </a:spcBef>
        <a:buFont typeface="Wingdings 3" panose="05040102010807070707" pitchFamily="18" charset="2"/>
        <a:buChar char="ê"/>
        <a:defRPr sz="1800" kern="1200">
          <a:solidFill>
            <a:schemeClr val="accent3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3BC8923-5990-4505-8338-F181A486DCBA}"/>
              </a:ext>
            </a:extLst>
          </p:cNvPr>
          <p:cNvGrpSpPr/>
          <p:nvPr userDrawn="1"/>
        </p:nvGrpSpPr>
        <p:grpSpPr>
          <a:xfrm>
            <a:off x="-1" y="0"/>
            <a:ext cx="9144001" cy="6858000"/>
            <a:chOff x="-1" y="0"/>
            <a:chExt cx="9144001" cy="6858000"/>
          </a:xfrm>
        </p:grpSpPr>
        <p:grpSp>
          <p:nvGrpSpPr>
            <p:cNvPr id="12" name="Group 11"/>
            <p:cNvGrpSpPr>
              <a:grpSpLocks noChangeAspect="1"/>
            </p:cNvGrpSpPr>
            <p:nvPr userDrawn="1"/>
          </p:nvGrpSpPr>
          <p:grpSpPr>
            <a:xfrm>
              <a:off x="8023226" y="2924758"/>
              <a:ext cx="1120774" cy="3933242"/>
              <a:chOff x="8023226" y="2924758"/>
              <a:chExt cx="1120774" cy="3933242"/>
            </a:xfrm>
          </p:grpSpPr>
          <p:sp>
            <p:nvSpPr>
              <p:cNvPr id="13" name="Isosceles Triangle 12"/>
              <p:cNvSpPr/>
              <p:nvPr userDrawn="1"/>
            </p:nvSpPr>
            <p:spPr>
              <a:xfrm>
                <a:off x="8023226" y="2924758"/>
                <a:ext cx="1120774" cy="3933242"/>
              </a:xfrm>
              <a:prstGeom prst="triangle">
                <a:avLst>
                  <a:gd name="adj" fmla="val 100000"/>
                </a:avLst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Isosceles Triangle 13"/>
              <p:cNvSpPr/>
              <p:nvPr userDrawn="1"/>
            </p:nvSpPr>
            <p:spPr>
              <a:xfrm>
                <a:off x="8239885" y="3685101"/>
                <a:ext cx="904115" cy="3172899"/>
              </a:xfrm>
              <a:prstGeom prst="triangle">
                <a:avLst>
                  <a:gd name="adj" fmla="val 100000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/>
            <p:cNvGrpSpPr>
              <a:grpSpLocks noChangeAspect="1"/>
            </p:cNvGrpSpPr>
            <p:nvPr userDrawn="1"/>
          </p:nvGrpSpPr>
          <p:grpSpPr>
            <a:xfrm rot="16200000" flipV="1">
              <a:off x="837624" y="-837625"/>
              <a:ext cx="667903" cy="2343153"/>
              <a:chOff x="8023226" y="2924758"/>
              <a:chExt cx="1120774" cy="3933243"/>
            </a:xfrm>
          </p:grpSpPr>
          <p:sp>
            <p:nvSpPr>
              <p:cNvPr id="16" name="Isosceles Triangle 15"/>
              <p:cNvSpPr/>
              <p:nvPr userDrawn="1"/>
            </p:nvSpPr>
            <p:spPr>
              <a:xfrm>
                <a:off x="8023226" y="2924758"/>
                <a:ext cx="1120774" cy="3933242"/>
              </a:xfrm>
              <a:prstGeom prst="triangle">
                <a:avLst>
                  <a:gd name="adj" fmla="val 100000"/>
                </a:avLst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Isosceles Triangle 16"/>
              <p:cNvSpPr/>
              <p:nvPr userDrawn="1"/>
            </p:nvSpPr>
            <p:spPr>
              <a:xfrm>
                <a:off x="8314926" y="3948449"/>
                <a:ext cx="829074" cy="2909552"/>
              </a:xfrm>
              <a:prstGeom prst="triangle">
                <a:avLst>
                  <a:gd name="adj" fmla="val 100000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296" y="6332817"/>
            <a:ext cx="1190641" cy="40218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955280" cy="1051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70615"/>
            <a:ext cx="7955280" cy="4406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24" y="6424484"/>
            <a:ext cx="1890650" cy="22885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686108" y="6356350"/>
            <a:ext cx="1277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706D636C-90A3-4979-BA37-BAB384B221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90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687" r:id="rId3"/>
    <p:sldLayoutId id="2147483692" r:id="rId4"/>
    <p:sldLayoutId id="214748368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400" b="1" kern="1200" dirty="0">
          <a:gradFill>
            <a:gsLst>
              <a:gs pos="58000">
                <a:schemeClr val="accent6">
                  <a:lumMod val="75000"/>
                </a:schemeClr>
              </a:gs>
              <a:gs pos="100000">
                <a:schemeClr val="accent1"/>
              </a:gs>
              <a:gs pos="19000">
                <a:schemeClr val="accent1">
                  <a:lumMod val="75000"/>
                </a:schemeClr>
              </a:gs>
              <a:gs pos="46885">
                <a:schemeClr val="accent1"/>
              </a:gs>
              <a:gs pos="59000">
                <a:schemeClr val="accent1">
                  <a:lumMod val="70000"/>
                </a:schemeClr>
              </a:gs>
            </a:gsLst>
            <a:lin ang="5400000" scaled="1"/>
          </a:gradFill>
          <a:effectLst>
            <a:innerShdw blurRad="101600" dist="50800" dir="18900000">
              <a:schemeClr val="accent1">
                <a:lumMod val="50000"/>
                <a:alpha val="70000"/>
              </a:scheme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 2" panose="05020102010507070707" pitchFamily="18" charset="2"/>
        <a:buChar char="¡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bg1">
            <a:lumMod val="65000"/>
          </a:schemeClr>
        </a:buClr>
        <a:buFont typeface="Wingdings 3" panose="05040102010807070707" pitchFamily="18" charset="2"/>
        <a:buChar char="}"/>
        <a:defRPr sz="2400" kern="1200">
          <a:solidFill>
            <a:schemeClr val="accent3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9728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Wingdings 3" panose="05040102010807070707" pitchFamily="18" charset="2"/>
        <a:buChar char="ê"/>
        <a:defRPr sz="2000" kern="1200">
          <a:solidFill>
            <a:schemeClr val="accent3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554480" indent="-18288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Wingdings 3" panose="05040102010807070707" pitchFamily="18" charset="2"/>
        <a:buChar char="ê"/>
        <a:defRPr sz="1800" kern="1200">
          <a:solidFill>
            <a:schemeClr val="accent3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2011680" indent="-182880" algn="l" defTabSz="914400" rtl="0" eaLnBrk="1" latinLnBrk="0" hangingPunct="1">
        <a:lnSpc>
          <a:spcPct val="90000"/>
        </a:lnSpc>
        <a:spcBef>
          <a:spcPts val="500"/>
        </a:spcBef>
        <a:buFont typeface="Wingdings 3" panose="05040102010807070707" pitchFamily="18" charset="2"/>
        <a:buChar char="ê"/>
        <a:defRPr sz="1800" kern="1200">
          <a:solidFill>
            <a:schemeClr val="accent3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nabtu.org/wp-content/uploads/2017/07/Diversity-Toolkit-draft-6-15-17.pd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alujan@buildingtrades.org" TargetMode="External"/><Relationship Id="rId2" Type="http://schemas.openxmlformats.org/officeDocument/2006/relationships/hyperlink" Target="https://nabtu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mailto:tkriger@buildingtrades.or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Boren.Zachary@dol.gov" TargetMode="External"/><Relationship Id="rId7" Type="http://schemas.openxmlformats.org/officeDocument/2006/relationships/hyperlink" Target="mailto:Loliver@Mahernet.co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hyperlink" Target="mailto:Charnetia.Young@CVSHealth.com" TargetMode="External"/><Relationship Id="rId5" Type="http://schemas.openxmlformats.org/officeDocument/2006/relationships/hyperlink" Target="mailto:tkriger@buildingtrades.org" TargetMode="External"/><Relationship Id="rId4" Type="http://schemas.openxmlformats.org/officeDocument/2006/relationships/hyperlink" Target="mailto:Linton.Natalie.S@dol.gov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7FF2BB-E1BF-49EA-A117-CAD4FED054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fld id="{F9B4886A-ACCF-4465-9905-FF6BD48FB85A}" type="datetime4">
              <a:rPr lang="en-US" smtClean="0"/>
              <a:t>July 10, 2018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F54E9F-EE23-4326-AFBD-5DC41FCD0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34837"/>
            <a:ext cx="7772400" cy="2560320"/>
          </a:xfrm>
        </p:spPr>
        <p:txBody>
          <a:bodyPr>
            <a:noAutofit/>
          </a:bodyPr>
          <a:lstStyle/>
          <a:p>
            <a:r>
              <a:rPr lang="en-US" sz="4800" dirty="0"/>
              <a:t>Apprentice Outreach:</a:t>
            </a:r>
            <a:br>
              <a:rPr lang="en-US" sz="4800" dirty="0"/>
            </a:br>
            <a:r>
              <a:rPr lang="en-US" sz="4800" dirty="0"/>
              <a:t>  </a:t>
            </a:r>
            <a:r>
              <a:rPr lang="en-US" sz="3500" dirty="0"/>
              <a:t>Strategies and Tools for Recruiting a Diverse Workforce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3B88AC5-1443-4329-92A3-834FF7872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1303" y="4406203"/>
            <a:ext cx="4916897" cy="1392508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Information for Apprenticeship Sponsors</a:t>
            </a:r>
          </a:p>
          <a:p>
            <a:r>
              <a:rPr lang="en-US" dirty="0"/>
              <a:t>Presented By: Office of Apprenticeship</a:t>
            </a:r>
          </a:p>
        </p:txBody>
      </p:sp>
    </p:spTree>
    <p:extLst>
      <p:ext uri="{BB962C8B-B14F-4D97-AF65-F5344CB8AC3E}">
        <p14:creationId xmlns:p14="http://schemas.microsoft.com/office/powerpoint/2010/main" val="3579039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F576A-74BA-4C24-9BDE-A071E19D1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Outreach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15E11-7F99-41E2-BDE3-3AD499D16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1E4B-BA88-44E0-8CD1-41385FE322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8" name="Picture 17" descr="A close up of a map&#10;&#10;Description generated with high confidence">
            <a:extLst>
              <a:ext uri="{FF2B5EF4-FFF2-40B4-BE49-F238E27FC236}">
                <a16:creationId xmlns:a16="http://schemas.microsoft.com/office/drawing/2014/main" id="{A76150A1-A060-41D0-B1C3-CB9457D25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 b="2227"/>
          <a:stretch/>
        </p:blipFill>
        <p:spPr>
          <a:xfrm>
            <a:off x="1309896" y="1770615"/>
            <a:ext cx="6524208" cy="4129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6933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C9C9C-BD1D-4224-BF63-F90FE4A5E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Outreach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414FB-DA71-463D-89F4-A402922EE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(demo of tool)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8D3A39-7EAB-4DEB-A252-10DB96E189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662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56247-033A-4EA1-9627-07B79A595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the Universal Outreach Tool Can Help Sponsors Recruit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B8FF6-3977-411E-8A6A-DAA10F48C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Use the tool to identify organizations and contacts</a:t>
            </a:r>
          </a:p>
          <a:p>
            <a:r>
              <a:rPr lang="en-US" dirty="0"/>
              <a:t>If necessary, visit those organizations’ websites and contact them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to determine if they are an appropriate recruitment source</a:t>
            </a:r>
            <a:endParaRPr lang="en-US" strike="sngStrike" dirty="0"/>
          </a:p>
          <a:p>
            <a:r>
              <a:rPr lang="en-US" dirty="0"/>
              <a:t>Include appropriate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organizations on list of recruitment sources</a:t>
            </a:r>
          </a:p>
          <a:p>
            <a:r>
              <a:rPr lang="en-US" dirty="0"/>
              <a:t>Provide those sources with advance notice of openings</a:t>
            </a:r>
          </a:p>
          <a:p>
            <a:r>
              <a:rPr lang="en-US" dirty="0"/>
              <a:t>Refer back to the tool when updating recruitment 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C24BD-B8D1-4B1E-B275-E85F332BFB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775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7C1EBB-5DB1-4804-A3A0-418D675647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470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192F4-D10C-4CF9-A278-7497986EF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America’s Building Trades Unions (NABTU)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FCCDD-56F8-4890-B81F-61A58A4DD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Art Lujan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1DA3E-EBBE-4A83-9752-12C1D1222E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02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Information?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320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North America’s Building Trades Unions</a:t>
            </a:r>
          </a:p>
          <a:p>
            <a:pPr marL="0" indent="0" algn="ctr">
              <a:buNone/>
            </a:pPr>
            <a:r>
              <a:rPr lang="en-US" dirty="0"/>
              <a:t>And NABTU’s Committee of Women in the Trades</a:t>
            </a:r>
          </a:p>
          <a:p>
            <a:pPr algn="ctr"/>
            <a:r>
              <a:rPr lang="en-US" dirty="0"/>
              <a:t> Diversity Toolkit</a:t>
            </a:r>
            <a:endParaRPr lang="en-US" sz="1200" dirty="0"/>
          </a:p>
          <a:p>
            <a:pPr marL="0" indent="0" algn="ctr">
              <a:buNone/>
            </a:pPr>
            <a:endParaRPr lang="en-US" sz="800" dirty="0"/>
          </a:p>
          <a:p>
            <a:pPr marL="0" indent="0" algn="ctr">
              <a:buNone/>
            </a:pPr>
            <a:r>
              <a:rPr lang="en-US" sz="2300" dirty="0">
                <a:hlinkClick r:id="rId2"/>
              </a:rPr>
              <a:t>https://nabtu.org/wp-content/uploads/2017/07/Diversity-Toolkit-draft-6-15-17.pdf</a:t>
            </a:r>
            <a:endParaRPr lang="en-US" sz="2300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Your Guide to Best Practices for Recruiting a </a:t>
            </a:r>
          </a:p>
          <a:p>
            <a:pPr marL="0" indent="0" algn="ctr">
              <a:buNone/>
            </a:pPr>
            <a:r>
              <a:rPr lang="en-US" dirty="0"/>
              <a:t>More Diverse Membership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2" y="304800"/>
            <a:ext cx="8280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534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Information?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162"/>
            <a:ext cx="8229600" cy="5029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North Americas Building Trades Unions</a:t>
            </a:r>
          </a:p>
          <a:p>
            <a:pPr marL="0" indent="0" algn="ctr">
              <a:buNone/>
            </a:pPr>
            <a:r>
              <a:rPr lang="en-US" dirty="0"/>
              <a:t>Apprenticeship Readiness Programs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2" y="304800"/>
            <a:ext cx="8280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1" y="3810000"/>
            <a:ext cx="48910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2743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Information?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>
                <a:sym typeface="Calibri" pitchFamily="34" charset="0"/>
              </a:rPr>
              <a:t>The Apprenticeship Readiness Program </a:t>
            </a:r>
            <a:r>
              <a:rPr lang="en-US" altLang="en-US" dirty="0">
                <a:sym typeface="Calibri" pitchFamily="34" charset="0"/>
              </a:rPr>
              <a:t>is a comprehensive pre-apprenticeship training program that provides a gateway for community residents to gain access to Building Trades registered apprenticeships, which are jointly administered by labor and management.</a:t>
            </a:r>
            <a:r>
              <a:rPr lang="en-US" altLang="en-US" dirty="0">
                <a:sym typeface="Helvetica" pitchFamily="34" charset="0"/>
              </a:rPr>
              <a:t>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2" y="304800"/>
            <a:ext cx="8280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413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Information?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History </a:t>
            </a:r>
          </a:p>
          <a:p>
            <a:r>
              <a:rPr lang="en-US" dirty="0"/>
              <a:t> 2007, Standing Committee on  Apprenticeship and Training Committee created Apprenticeship Readiness Program curriculum – Multi-Craft Core Curriculum</a:t>
            </a:r>
          </a:p>
          <a:p>
            <a:r>
              <a:rPr lang="en-US" dirty="0"/>
              <a:t> ARPs sponsored by State and Local Building Trades Councils, Training Coordinators and JATCs in cooperation with local community groups, government agencies, schools (K-12 and community colleges), workforce investment boards and construction contractors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2" y="304800"/>
            <a:ext cx="8280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66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Information?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Goals </a:t>
            </a:r>
          </a:p>
          <a:p>
            <a:r>
              <a:rPr lang="en-US" dirty="0"/>
              <a:t>Increase number of candidates for apprenticeship across all crafts</a:t>
            </a:r>
          </a:p>
          <a:p>
            <a:r>
              <a:rPr lang="en-US" dirty="0"/>
              <a:t>Increase diversity of apprenticeship candidates by recruiting women, people of color and veterans</a:t>
            </a:r>
          </a:p>
          <a:p>
            <a:r>
              <a:rPr lang="en-US" dirty="0"/>
              <a:t>Increase retention rate among apprentices by providing them with deeper understanding of the industry which allows them to make informed decisions on their career path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2" y="304800"/>
            <a:ext cx="8280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795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43AF2F-C8D2-45F3-9DD0-5FBC6628D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Zachary Boren</a:t>
            </a:r>
          </a:p>
          <a:p>
            <a:pPr marL="457200" lvl="1" indent="0">
              <a:buNone/>
            </a:pPr>
            <a:r>
              <a:rPr lang="en-US" sz="1600" b="1" i="1" dirty="0"/>
              <a:t>Division Chief</a:t>
            </a:r>
          </a:p>
          <a:p>
            <a:pPr marL="457200" lvl="1" indent="0">
              <a:buNone/>
            </a:pPr>
            <a:r>
              <a:rPr lang="en-US" sz="1600" i="0" dirty="0"/>
              <a:t>Office of Apprenticeship</a:t>
            </a:r>
          </a:p>
          <a:p>
            <a:pPr marL="457200" lvl="1" indent="0">
              <a:buNone/>
            </a:pPr>
            <a:r>
              <a:rPr lang="en-US" sz="1600" i="0" dirty="0"/>
              <a:t>Employment and Training Administration</a:t>
            </a:r>
          </a:p>
          <a:p>
            <a:pPr marL="457200" lvl="1" indent="0">
              <a:buNone/>
            </a:pPr>
            <a:r>
              <a:rPr lang="en-US" sz="1600" i="0" dirty="0"/>
              <a:t>U.S. Department of Labor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618E1A-B751-4EF3-859E-FAFBE09EEC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Placeholder 6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6591A520-BD51-494C-AB1D-A998E9A3EAFF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r="6725"/>
          <a:stretch>
            <a:fillRect/>
          </a:stretch>
        </p:blipFill>
        <p:spPr/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6D26125-83DC-4D8A-B2AF-8E56D60B41AA}"/>
              </a:ext>
            </a:extLst>
          </p:cNvPr>
          <p:cNvSpPr txBox="1">
            <a:spLocks/>
          </p:cNvSpPr>
          <p:nvPr/>
        </p:nvSpPr>
        <p:spPr>
          <a:xfrm>
            <a:off x="921325" y="2505092"/>
            <a:ext cx="2114483" cy="1981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lang="en-US" sz="22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27432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bg1">
                  <a:lumMod val="65000"/>
                </a:schemeClr>
              </a:buClr>
              <a:buFont typeface="Wingdings 3" panose="05040102010807070707" pitchFamily="18" charset="2"/>
              <a:buNone/>
              <a:defRPr sz="1800" i="1" kern="1200">
                <a:solidFill>
                  <a:schemeClr val="accent3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36576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"/>
              <a:defRPr sz="16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116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ê"/>
              <a:defRPr sz="1800" kern="1200">
                <a:solidFill>
                  <a:schemeClr val="accent3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 i="0" dirty="0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D6B93D4B-3E35-450B-9692-E27A672AFD64}"/>
              </a:ext>
            </a:extLst>
          </p:cNvPr>
          <p:cNvSpPr txBox="1">
            <a:spLocks/>
          </p:cNvSpPr>
          <p:nvPr/>
        </p:nvSpPr>
        <p:spPr>
          <a:xfrm>
            <a:off x="1177357" y="3743295"/>
            <a:ext cx="3983355" cy="743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lang="en-US" sz="22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27432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bg1">
                  <a:lumMod val="65000"/>
                </a:schemeClr>
              </a:buClr>
              <a:buFont typeface="Wingdings 3" panose="05040102010807070707" pitchFamily="18" charset="2"/>
              <a:buNone/>
              <a:defRPr sz="1800" i="1" kern="1200">
                <a:solidFill>
                  <a:schemeClr val="accent3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36576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"/>
              <a:defRPr sz="16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116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ê"/>
              <a:defRPr sz="1800" kern="1200">
                <a:solidFill>
                  <a:schemeClr val="accent3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500" i="0" dirty="0"/>
          </a:p>
        </p:txBody>
      </p:sp>
    </p:spTree>
    <p:extLst>
      <p:ext uri="{BB962C8B-B14F-4D97-AF65-F5344CB8AC3E}">
        <p14:creationId xmlns:p14="http://schemas.microsoft.com/office/powerpoint/2010/main" val="1210371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Information?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3600" b="1" dirty="0">
                <a:cs typeface="Arial" charset="0"/>
              </a:rPr>
              <a:t>ARP Statistics – Overview</a:t>
            </a:r>
            <a:endParaRPr lang="en-US" sz="1400" b="1" dirty="0">
              <a:cs typeface="Arial" charset="0"/>
            </a:endParaRPr>
          </a:p>
          <a:p>
            <a:pPr>
              <a:defRPr/>
            </a:pPr>
            <a:r>
              <a:rPr lang="en-US" dirty="0">
                <a:cs typeface="Arial" charset="0"/>
              </a:rPr>
              <a:t> Programs planned/in progress 2017		135</a:t>
            </a:r>
          </a:p>
          <a:p>
            <a:pPr marL="228600" indent="-228600">
              <a:defRPr/>
            </a:pPr>
            <a:r>
              <a:rPr lang="en-US" dirty="0">
                <a:cs typeface="Arial" charset="0"/>
              </a:rPr>
              <a:t> </a:t>
            </a:r>
            <a:r>
              <a:rPr lang="en-US" dirty="0" err="1">
                <a:cs typeface="Arial" charset="0"/>
              </a:rPr>
              <a:t>YouthBuildUSA</a:t>
            </a:r>
            <a:r>
              <a:rPr lang="en-US" dirty="0">
                <a:cs typeface="Arial" charset="0"/>
              </a:rPr>
              <a:t> programs in 16 states		25</a:t>
            </a:r>
            <a:endParaRPr lang="en-US" sz="1400" dirty="0">
              <a:cs typeface="Arial" charset="0"/>
            </a:endParaRPr>
          </a:p>
          <a:p>
            <a:pPr marL="228600" indent="-228600">
              <a:defRPr/>
            </a:pPr>
            <a:r>
              <a:rPr lang="en-US" dirty="0">
                <a:cs typeface="Arial" charset="0"/>
              </a:rPr>
              <a:t> 40 ARPs in California, 14 CTE high school pilots</a:t>
            </a:r>
            <a:endParaRPr lang="en-US" sz="1400" dirty="0">
              <a:cs typeface="Arial" charset="0"/>
            </a:endParaRPr>
          </a:p>
          <a:p>
            <a:pPr marL="228600" indent="-228600">
              <a:defRPr/>
            </a:pPr>
            <a:r>
              <a:rPr lang="en-US" dirty="0">
                <a:cs typeface="Arial" charset="0"/>
              </a:rPr>
              <a:t> ARP Completions 2017			      1,050</a:t>
            </a:r>
            <a:endParaRPr lang="en-US" sz="1400" dirty="0">
              <a:cs typeface="Arial" charset="0"/>
            </a:endParaRPr>
          </a:p>
          <a:p>
            <a:pPr marL="228600" indent="-228600">
              <a:defRPr/>
            </a:pPr>
            <a:r>
              <a:rPr lang="en-US" dirty="0">
                <a:cs typeface="Arial" charset="0"/>
              </a:rPr>
              <a:t> ARP Completions 2018 (to date) 	      1,000 </a:t>
            </a:r>
          </a:p>
          <a:p>
            <a:pPr marL="228600" indent="-228600">
              <a:defRPr/>
            </a:pPr>
            <a:r>
              <a:rPr lang="en-US" b="1" dirty="0">
                <a:cs typeface="Arial" charset="0"/>
              </a:rPr>
              <a:t> (</a:t>
            </a:r>
            <a:r>
              <a:rPr lang="en-US" b="1" u="sng" dirty="0">
                <a:cs typeface="Arial" charset="0"/>
              </a:rPr>
              <a:t>80% Communities of Color; 25% Women</a:t>
            </a:r>
            <a:r>
              <a:rPr lang="en-US" b="1" dirty="0">
                <a:cs typeface="Arial" charset="0"/>
              </a:rPr>
              <a:t>)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2" y="304800"/>
            <a:ext cx="8280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175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Information?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2" y="304800"/>
            <a:ext cx="8280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054" y="1600200"/>
            <a:ext cx="44989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127" y="1600200"/>
            <a:ext cx="4303735" cy="501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522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Information?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2" y="304800"/>
            <a:ext cx="8280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058" y="1605108"/>
            <a:ext cx="5481894" cy="471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653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Information?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9418"/>
            <a:ext cx="8229600" cy="5029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/>
              <a:t>Additional Information? </a:t>
            </a:r>
            <a:endParaRPr lang="en-US" sz="1600" dirty="0"/>
          </a:p>
          <a:p>
            <a:pPr marL="0" indent="0">
              <a:buNone/>
            </a:pPr>
            <a:endParaRPr lang="en-US" sz="100" b="1" dirty="0"/>
          </a:p>
          <a:p>
            <a:pPr marL="0" indent="0">
              <a:buNone/>
            </a:pPr>
            <a:r>
              <a:rPr lang="en-US" b="1" dirty="0"/>
              <a:t>North America’s Building Trades Unions</a:t>
            </a:r>
            <a:r>
              <a:rPr lang="en-US" dirty="0"/>
              <a:t>  </a:t>
            </a:r>
            <a:endParaRPr lang="en-US" sz="1800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https://nabtu.org/</a:t>
            </a:r>
            <a:endParaRPr lang="en-US" dirty="0"/>
          </a:p>
          <a:p>
            <a:pPr marL="457200" lvl="1" indent="0">
              <a:buNone/>
            </a:pPr>
            <a:endParaRPr lang="en-US" b="1" dirty="0"/>
          </a:p>
          <a:p>
            <a:pPr marL="457200" lvl="1" indent="0">
              <a:buNone/>
            </a:pPr>
            <a:r>
              <a:rPr lang="en-US" b="1" dirty="0"/>
              <a:t>Art Lujan </a:t>
            </a:r>
            <a:r>
              <a:rPr lang="en-US" dirty="0"/>
              <a:t>- Special Assistant to the President </a:t>
            </a:r>
          </a:p>
          <a:p>
            <a:pPr marL="457200" lvl="1" indent="0">
              <a:buNone/>
            </a:pPr>
            <a:r>
              <a:rPr lang="en-US" dirty="0">
                <a:hlinkClick r:id="rId3"/>
              </a:rPr>
              <a:t>alujan@buildingtrades.org</a:t>
            </a:r>
            <a:endParaRPr lang="en-US" dirty="0"/>
          </a:p>
          <a:p>
            <a:pPr marL="457200" lvl="1" indent="0">
              <a:buNone/>
            </a:pPr>
            <a:endParaRPr lang="en-US" b="1" dirty="0"/>
          </a:p>
          <a:p>
            <a:pPr marL="457200" lvl="1" indent="0">
              <a:buNone/>
            </a:pPr>
            <a:r>
              <a:rPr lang="en-US" b="1" dirty="0"/>
              <a:t>Dr. Tom Kriger </a:t>
            </a:r>
            <a:r>
              <a:rPr lang="en-US" dirty="0"/>
              <a:t>– Director of Research and Training </a:t>
            </a:r>
          </a:p>
          <a:p>
            <a:pPr marL="457200" lvl="1" indent="0">
              <a:buNone/>
            </a:pPr>
            <a:r>
              <a:rPr lang="en-US" dirty="0">
                <a:hlinkClick r:id="rId4"/>
              </a:rPr>
              <a:t>tkriger@buildingtrades.org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2" y="304800"/>
            <a:ext cx="8280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068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23DFC0-B17F-4CFD-B3C8-7CF00A5A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CVS Health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B1DD11-DD48-4FE3-9034-A4AA2C9D25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Charnetia Young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610D2-CD91-426E-92AE-05BECC453B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031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Workforce Initiatives?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67D88-DCFD-354C-96A5-D863D5E9364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1463040"/>
            <a:ext cx="3931920" cy="50292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Workforce Initiatives:  </a:t>
            </a:r>
          </a:p>
        </p:txBody>
      </p:sp>
      <p:sp>
        <p:nvSpPr>
          <p:cNvPr id="5" name="Freeform 41"/>
          <p:cNvSpPr>
            <a:spLocks noChangeAspect="1" noEditPoints="1"/>
          </p:cNvSpPr>
          <p:nvPr/>
        </p:nvSpPr>
        <p:spPr bwMode="auto">
          <a:xfrm>
            <a:off x="4949372" y="1714500"/>
            <a:ext cx="3062514" cy="4250599"/>
          </a:xfrm>
          <a:custGeom>
            <a:avLst/>
            <a:gdLst>
              <a:gd name="T0" fmla="*/ 944 w 1106"/>
              <a:gd name="T1" fmla="*/ 162 h 1536"/>
              <a:gd name="T2" fmla="*/ 553 w 1106"/>
              <a:gd name="T3" fmla="*/ 0 h 1536"/>
              <a:gd name="T4" fmla="*/ 162 w 1106"/>
              <a:gd name="T5" fmla="*/ 162 h 1536"/>
              <a:gd name="T6" fmla="*/ 0 w 1106"/>
              <a:gd name="T7" fmla="*/ 553 h 1536"/>
              <a:gd name="T8" fmla="*/ 229 w 1106"/>
              <a:gd name="T9" fmla="*/ 1002 h 1536"/>
              <a:gd name="T10" fmla="*/ 319 w 1106"/>
              <a:gd name="T11" fmla="*/ 1099 h 1536"/>
              <a:gd name="T12" fmla="*/ 410 w 1106"/>
              <a:gd name="T13" fmla="*/ 1393 h 1536"/>
              <a:gd name="T14" fmla="*/ 696 w 1106"/>
              <a:gd name="T15" fmla="*/ 1393 h 1536"/>
              <a:gd name="T16" fmla="*/ 787 w 1106"/>
              <a:gd name="T17" fmla="*/ 1099 h 1536"/>
              <a:gd name="T18" fmla="*/ 875 w 1106"/>
              <a:gd name="T19" fmla="*/ 1003 h 1536"/>
              <a:gd name="T20" fmla="*/ 1106 w 1106"/>
              <a:gd name="T21" fmla="*/ 553 h 1536"/>
              <a:gd name="T22" fmla="*/ 553 w 1106"/>
              <a:gd name="T23" fmla="*/ 1468 h 1536"/>
              <a:gd name="T24" fmla="*/ 628 w 1106"/>
              <a:gd name="T25" fmla="*/ 1393 h 1536"/>
              <a:gd name="T26" fmla="*/ 387 w 1106"/>
              <a:gd name="T27" fmla="*/ 1325 h 1536"/>
              <a:gd name="T28" fmla="*/ 719 w 1106"/>
              <a:gd name="T29" fmla="*/ 1152 h 1536"/>
              <a:gd name="T30" fmla="*/ 387 w 1106"/>
              <a:gd name="T31" fmla="*/ 1325 h 1536"/>
              <a:gd name="T32" fmla="*/ 834 w 1106"/>
              <a:gd name="T33" fmla="*/ 948 h 1536"/>
              <a:gd name="T34" fmla="*/ 810 w 1106"/>
              <a:gd name="T35" fmla="*/ 967 h 1536"/>
              <a:gd name="T36" fmla="*/ 385 w 1106"/>
              <a:gd name="T37" fmla="*/ 1084 h 1536"/>
              <a:gd name="T38" fmla="*/ 272 w 1106"/>
              <a:gd name="T39" fmla="*/ 948 h 1536"/>
              <a:gd name="T40" fmla="*/ 123 w 1106"/>
              <a:gd name="T41" fmla="*/ 778 h 1536"/>
              <a:gd name="T42" fmla="*/ 106 w 1106"/>
              <a:gd name="T43" fmla="*/ 364 h 1536"/>
              <a:gd name="T44" fmla="*/ 364 w 1106"/>
              <a:gd name="T45" fmla="*/ 106 h 1536"/>
              <a:gd name="T46" fmla="*/ 742 w 1106"/>
              <a:gd name="T47" fmla="*/ 106 h 1536"/>
              <a:gd name="T48" fmla="*/ 1000 w 1106"/>
              <a:gd name="T49" fmla="*/ 364 h 1536"/>
              <a:gd name="T50" fmla="*/ 983 w 1106"/>
              <a:gd name="T51" fmla="*/ 779 h 1536"/>
              <a:gd name="T52" fmla="*/ 755 w 1106"/>
              <a:gd name="T53" fmla="*/ 471 h 1536"/>
              <a:gd name="T54" fmla="*/ 588 w 1106"/>
              <a:gd name="T55" fmla="*/ 718 h 1536"/>
              <a:gd name="T56" fmla="*/ 520 w 1106"/>
              <a:gd name="T57" fmla="*/ 780 h 1536"/>
              <a:gd name="T58" fmla="*/ 614 w 1106"/>
              <a:gd name="T59" fmla="*/ 575 h 1536"/>
              <a:gd name="T60" fmla="*/ 649 w 1106"/>
              <a:gd name="T61" fmla="*/ 385 h 1536"/>
              <a:gd name="T62" fmla="*/ 421 w 1106"/>
              <a:gd name="T63" fmla="*/ 484 h 1536"/>
              <a:gd name="T64" fmla="*/ 554 w 1106"/>
              <a:gd name="T65" fmla="*/ 283 h 1536"/>
              <a:gd name="T66" fmla="*/ 520 w 1106"/>
              <a:gd name="T67" fmla="*/ 841 h 1536"/>
              <a:gd name="T68" fmla="*/ 588 w 1106"/>
              <a:gd name="T69" fmla="*/ 915 h 1536"/>
              <a:gd name="T70" fmla="*/ 520 w 1106"/>
              <a:gd name="T71" fmla="*/ 841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06" h="1536">
                <a:moveTo>
                  <a:pt x="1063" y="338"/>
                </a:moveTo>
                <a:cubicBezTo>
                  <a:pt x="1035" y="272"/>
                  <a:pt x="995" y="213"/>
                  <a:pt x="944" y="162"/>
                </a:cubicBezTo>
                <a:cubicBezTo>
                  <a:pt x="893" y="111"/>
                  <a:pt x="834" y="71"/>
                  <a:pt x="768" y="43"/>
                </a:cubicBezTo>
                <a:cubicBezTo>
                  <a:pt x="700" y="15"/>
                  <a:pt x="628" y="0"/>
                  <a:pt x="553" y="0"/>
                </a:cubicBezTo>
                <a:cubicBezTo>
                  <a:pt x="478" y="0"/>
                  <a:pt x="406" y="15"/>
                  <a:pt x="338" y="43"/>
                </a:cubicBezTo>
                <a:cubicBezTo>
                  <a:pt x="272" y="71"/>
                  <a:pt x="213" y="111"/>
                  <a:pt x="162" y="162"/>
                </a:cubicBezTo>
                <a:cubicBezTo>
                  <a:pt x="111" y="213"/>
                  <a:pt x="71" y="272"/>
                  <a:pt x="43" y="338"/>
                </a:cubicBezTo>
                <a:cubicBezTo>
                  <a:pt x="14" y="406"/>
                  <a:pt x="0" y="479"/>
                  <a:pt x="0" y="553"/>
                </a:cubicBezTo>
                <a:cubicBezTo>
                  <a:pt x="0" y="642"/>
                  <a:pt x="22" y="731"/>
                  <a:pt x="63" y="810"/>
                </a:cubicBezTo>
                <a:cubicBezTo>
                  <a:pt x="102" y="885"/>
                  <a:pt x="160" y="952"/>
                  <a:pt x="229" y="1002"/>
                </a:cubicBezTo>
                <a:cubicBezTo>
                  <a:pt x="238" y="1009"/>
                  <a:pt x="246" y="1015"/>
                  <a:pt x="255" y="1021"/>
                </a:cubicBezTo>
                <a:cubicBezTo>
                  <a:pt x="295" y="1051"/>
                  <a:pt x="319" y="1071"/>
                  <a:pt x="319" y="1099"/>
                </a:cubicBezTo>
                <a:cubicBezTo>
                  <a:pt x="319" y="1393"/>
                  <a:pt x="319" y="1393"/>
                  <a:pt x="319" y="1393"/>
                </a:cubicBezTo>
                <a:cubicBezTo>
                  <a:pt x="410" y="1393"/>
                  <a:pt x="410" y="1393"/>
                  <a:pt x="410" y="1393"/>
                </a:cubicBezTo>
                <a:cubicBezTo>
                  <a:pt x="410" y="1472"/>
                  <a:pt x="474" y="1536"/>
                  <a:pt x="553" y="1536"/>
                </a:cubicBezTo>
                <a:cubicBezTo>
                  <a:pt x="632" y="1536"/>
                  <a:pt x="696" y="1472"/>
                  <a:pt x="696" y="139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099"/>
                  <a:pt x="787" y="1099"/>
                  <a:pt x="787" y="1099"/>
                </a:cubicBezTo>
                <a:cubicBezTo>
                  <a:pt x="787" y="1071"/>
                  <a:pt x="811" y="1051"/>
                  <a:pt x="851" y="1021"/>
                </a:cubicBezTo>
                <a:cubicBezTo>
                  <a:pt x="859" y="1016"/>
                  <a:pt x="867" y="1009"/>
                  <a:pt x="875" y="1003"/>
                </a:cubicBezTo>
                <a:cubicBezTo>
                  <a:pt x="945" y="953"/>
                  <a:pt x="1003" y="887"/>
                  <a:pt x="1043" y="811"/>
                </a:cubicBezTo>
                <a:cubicBezTo>
                  <a:pt x="1084" y="732"/>
                  <a:pt x="1106" y="643"/>
                  <a:pt x="1106" y="553"/>
                </a:cubicBezTo>
                <a:cubicBezTo>
                  <a:pt x="1106" y="479"/>
                  <a:pt x="1092" y="406"/>
                  <a:pt x="1063" y="338"/>
                </a:cubicBezTo>
                <a:moveTo>
                  <a:pt x="553" y="1468"/>
                </a:moveTo>
                <a:cubicBezTo>
                  <a:pt x="512" y="1468"/>
                  <a:pt x="478" y="1435"/>
                  <a:pt x="478" y="1393"/>
                </a:cubicBezTo>
                <a:cubicBezTo>
                  <a:pt x="628" y="1393"/>
                  <a:pt x="628" y="1393"/>
                  <a:pt x="628" y="1393"/>
                </a:cubicBezTo>
                <a:cubicBezTo>
                  <a:pt x="628" y="1435"/>
                  <a:pt x="594" y="1468"/>
                  <a:pt x="553" y="1468"/>
                </a:cubicBezTo>
                <a:moveTo>
                  <a:pt x="387" y="1325"/>
                </a:moveTo>
                <a:cubicBezTo>
                  <a:pt x="387" y="1152"/>
                  <a:pt x="387" y="1152"/>
                  <a:pt x="387" y="1152"/>
                </a:cubicBezTo>
                <a:cubicBezTo>
                  <a:pt x="719" y="1152"/>
                  <a:pt x="719" y="1152"/>
                  <a:pt x="719" y="1152"/>
                </a:cubicBezTo>
                <a:cubicBezTo>
                  <a:pt x="719" y="1325"/>
                  <a:pt x="719" y="1325"/>
                  <a:pt x="719" y="1325"/>
                </a:cubicBezTo>
                <a:lnTo>
                  <a:pt x="387" y="1325"/>
                </a:lnTo>
                <a:close/>
                <a:moveTo>
                  <a:pt x="983" y="779"/>
                </a:moveTo>
                <a:cubicBezTo>
                  <a:pt x="947" y="846"/>
                  <a:pt x="896" y="904"/>
                  <a:pt x="834" y="948"/>
                </a:cubicBezTo>
                <a:cubicBezTo>
                  <a:pt x="833" y="950"/>
                  <a:pt x="833" y="950"/>
                  <a:pt x="833" y="950"/>
                </a:cubicBezTo>
                <a:cubicBezTo>
                  <a:pt x="826" y="955"/>
                  <a:pt x="818" y="961"/>
                  <a:pt x="810" y="967"/>
                </a:cubicBezTo>
                <a:cubicBezTo>
                  <a:pt x="773" y="995"/>
                  <a:pt x="728" y="1029"/>
                  <a:pt x="720" y="1084"/>
                </a:cubicBezTo>
                <a:cubicBezTo>
                  <a:pt x="385" y="1084"/>
                  <a:pt x="385" y="1084"/>
                  <a:pt x="385" y="1084"/>
                </a:cubicBezTo>
                <a:cubicBezTo>
                  <a:pt x="378" y="1029"/>
                  <a:pt x="333" y="995"/>
                  <a:pt x="296" y="967"/>
                </a:cubicBezTo>
                <a:cubicBezTo>
                  <a:pt x="287" y="961"/>
                  <a:pt x="279" y="955"/>
                  <a:pt x="272" y="948"/>
                </a:cubicBezTo>
                <a:cubicBezTo>
                  <a:pt x="270" y="947"/>
                  <a:pt x="270" y="947"/>
                  <a:pt x="270" y="947"/>
                </a:cubicBezTo>
                <a:cubicBezTo>
                  <a:pt x="209" y="903"/>
                  <a:pt x="158" y="845"/>
                  <a:pt x="123" y="778"/>
                </a:cubicBezTo>
                <a:cubicBezTo>
                  <a:pt x="87" y="709"/>
                  <a:pt x="68" y="631"/>
                  <a:pt x="68" y="553"/>
                </a:cubicBezTo>
                <a:cubicBezTo>
                  <a:pt x="68" y="488"/>
                  <a:pt x="81" y="424"/>
                  <a:pt x="106" y="364"/>
                </a:cubicBezTo>
                <a:cubicBezTo>
                  <a:pt x="130" y="307"/>
                  <a:pt x="165" y="255"/>
                  <a:pt x="210" y="210"/>
                </a:cubicBezTo>
                <a:cubicBezTo>
                  <a:pt x="255" y="166"/>
                  <a:pt x="306" y="131"/>
                  <a:pt x="364" y="106"/>
                </a:cubicBezTo>
                <a:cubicBezTo>
                  <a:pt x="424" y="81"/>
                  <a:pt x="487" y="68"/>
                  <a:pt x="553" y="68"/>
                </a:cubicBezTo>
                <a:cubicBezTo>
                  <a:pt x="618" y="68"/>
                  <a:pt x="682" y="81"/>
                  <a:pt x="742" y="106"/>
                </a:cubicBezTo>
                <a:cubicBezTo>
                  <a:pt x="800" y="131"/>
                  <a:pt x="851" y="166"/>
                  <a:pt x="896" y="210"/>
                </a:cubicBezTo>
                <a:cubicBezTo>
                  <a:pt x="941" y="255"/>
                  <a:pt x="976" y="307"/>
                  <a:pt x="1000" y="364"/>
                </a:cubicBezTo>
                <a:cubicBezTo>
                  <a:pt x="1025" y="424"/>
                  <a:pt x="1038" y="488"/>
                  <a:pt x="1038" y="553"/>
                </a:cubicBezTo>
                <a:cubicBezTo>
                  <a:pt x="1038" y="632"/>
                  <a:pt x="1019" y="710"/>
                  <a:pt x="983" y="779"/>
                </a:cubicBezTo>
                <a:moveTo>
                  <a:pt x="695" y="334"/>
                </a:moveTo>
                <a:cubicBezTo>
                  <a:pt x="733" y="369"/>
                  <a:pt x="755" y="417"/>
                  <a:pt x="755" y="471"/>
                </a:cubicBezTo>
                <a:cubicBezTo>
                  <a:pt x="755" y="561"/>
                  <a:pt x="698" y="600"/>
                  <a:pt x="653" y="631"/>
                </a:cubicBezTo>
                <a:cubicBezTo>
                  <a:pt x="611" y="660"/>
                  <a:pt x="588" y="678"/>
                  <a:pt x="588" y="718"/>
                </a:cubicBezTo>
                <a:cubicBezTo>
                  <a:pt x="588" y="780"/>
                  <a:pt x="588" y="780"/>
                  <a:pt x="588" y="780"/>
                </a:cubicBezTo>
                <a:cubicBezTo>
                  <a:pt x="520" y="780"/>
                  <a:pt x="520" y="780"/>
                  <a:pt x="520" y="780"/>
                </a:cubicBezTo>
                <a:cubicBezTo>
                  <a:pt x="520" y="718"/>
                  <a:pt x="520" y="718"/>
                  <a:pt x="520" y="718"/>
                </a:cubicBezTo>
                <a:cubicBezTo>
                  <a:pt x="520" y="640"/>
                  <a:pt x="572" y="604"/>
                  <a:pt x="614" y="575"/>
                </a:cubicBezTo>
                <a:cubicBezTo>
                  <a:pt x="659" y="544"/>
                  <a:pt x="687" y="522"/>
                  <a:pt x="687" y="471"/>
                </a:cubicBezTo>
                <a:cubicBezTo>
                  <a:pt x="687" y="437"/>
                  <a:pt x="674" y="407"/>
                  <a:pt x="649" y="385"/>
                </a:cubicBezTo>
                <a:cubicBezTo>
                  <a:pt x="625" y="363"/>
                  <a:pt x="591" y="351"/>
                  <a:pt x="554" y="351"/>
                </a:cubicBezTo>
                <a:cubicBezTo>
                  <a:pt x="480" y="351"/>
                  <a:pt x="421" y="411"/>
                  <a:pt x="421" y="484"/>
                </a:cubicBezTo>
                <a:cubicBezTo>
                  <a:pt x="353" y="484"/>
                  <a:pt x="353" y="484"/>
                  <a:pt x="353" y="484"/>
                </a:cubicBezTo>
                <a:cubicBezTo>
                  <a:pt x="353" y="373"/>
                  <a:pt x="443" y="283"/>
                  <a:pt x="554" y="283"/>
                </a:cubicBezTo>
                <a:cubicBezTo>
                  <a:pt x="608" y="283"/>
                  <a:pt x="658" y="301"/>
                  <a:pt x="695" y="334"/>
                </a:cubicBezTo>
                <a:moveTo>
                  <a:pt x="520" y="841"/>
                </a:moveTo>
                <a:cubicBezTo>
                  <a:pt x="588" y="841"/>
                  <a:pt x="588" y="841"/>
                  <a:pt x="588" y="841"/>
                </a:cubicBezTo>
                <a:cubicBezTo>
                  <a:pt x="588" y="915"/>
                  <a:pt x="588" y="915"/>
                  <a:pt x="588" y="915"/>
                </a:cubicBezTo>
                <a:cubicBezTo>
                  <a:pt x="520" y="915"/>
                  <a:pt x="520" y="915"/>
                  <a:pt x="520" y="915"/>
                </a:cubicBezTo>
                <a:lnTo>
                  <a:pt x="520" y="841"/>
                </a:lnTo>
                <a:close/>
              </a:path>
            </a:pathLst>
          </a:custGeom>
          <a:solidFill>
            <a:srgbClr val="92D050">
              <a:alpha val="75000"/>
            </a:srgbClr>
          </a:solidFill>
          <a:ln>
            <a:solidFill>
              <a:srgbClr val="92D05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11" name="Content Placeholder 6"/>
          <p:cNvGraphicFramePr>
            <a:graphicFrameLocks noGrp="1"/>
          </p:cNvGraphicFramePr>
          <p:nvPr>
            <p:ph idx="1"/>
          </p:nvPr>
        </p:nvGraphicFramePr>
        <p:xfrm>
          <a:off x="-1378857" y="1965960"/>
          <a:ext cx="7554686" cy="4140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1234664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/>
          <p:cNvSpPr txBox="1">
            <a:spLocks/>
          </p:cNvSpPr>
          <p:nvPr/>
        </p:nvSpPr>
        <p:spPr bwMode="auto">
          <a:xfrm>
            <a:off x="685800" y="5867400"/>
            <a:ext cx="381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804F602-1ADD-4462-A415-D042CFB83B9C}" type="slidenum">
              <a:rPr lang="en-US" altLang="en-US" sz="1200" b="1">
                <a:solidFill>
                  <a:schemeClr val="bg2"/>
                </a:solidFill>
                <a:ea typeface="ヒラギノ角ゴ ProN W3"/>
                <a:cs typeface="ヒラギノ角ゴ ProN W3"/>
                <a:sym typeface="Arial" panose="020B0604020202020204" pitchFamily="34" charset="0"/>
              </a:rPr>
              <a:pPr eaLnBrk="1" hangingPunct="1">
                <a:spcBef>
                  <a:spcPct val="50000"/>
                </a:spcBef>
              </a:pPr>
              <a:t>26</a:t>
            </a:fld>
            <a:endParaRPr lang="en-US" altLang="en-US" sz="1200" b="1">
              <a:solidFill>
                <a:schemeClr val="bg2"/>
              </a:solidFill>
              <a:ea typeface="ヒラギノ角ゴ ProN W3"/>
              <a:cs typeface="ヒラギノ角ゴ ProN W3"/>
              <a:sym typeface="Arial" panose="020B0604020202020204" pitchFamily="34" charset="0"/>
            </a:endParaRPr>
          </a:p>
        </p:txBody>
      </p:sp>
      <p:sp>
        <p:nvSpPr>
          <p:cNvPr id="2867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Workforce Initiatives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815388" y="6510338"/>
            <a:ext cx="319087" cy="1381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B175940-3363-4451-860E-626EABEBF616}" type="slidenum">
              <a:rPr lang="en-US" altLang="en-US">
                <a:solidFill>
                  <a:srgbClr val="7F7F7F"/>
                </a:solidFill>
              </a:rPr>
              <a:pPr/>
              <a:t>26</a:t>
            </a:fld>
            <a:endParaRPr lang="en-US" altLang="en-US">
              <a:solidFill>
                <a:srgbClr val="7F7F7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63675"/>
            <a:ext cx="3187063" cy="4556125"/>
          </a:xfrm>
        </p:spPr>
        <p:txBody>
          <a:bodyPr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300"/>
              </a:spcAft>
              <a:buNone/>
              <a:defRPr/>
            </a:pPr>
            <a:r>
              <a:rPr lang="en-US" sz="1800" dirty="0"/>
              <a:t>We Help People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300" b="0" dirty="0"/>
              <a:t>on their path to better health by  cultivating innovative Partnerships and programs that attract and equip diverse talent for dynamic and rewarding    careers with CVS Caremark.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2060"/>
              </a:solidFill>
              <a:effectLst>
                <a:outerShdw dist="38100" sx="1000" sy="1000" algn="t" rotWithShape="0">
                  <a:prstClr val="black"/>
                </a:outerShdw>
              </a:effectLst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300"/>
              </a:spcAft>
              <a:buNone/>
              <a:defRPr/>
            </a:pPr>
            <a:r>
              <a:rPr lang="en-US" sz="1800" dirty="0"/>
              <a:t>In Our Communities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300" b="0" dirty="0"/>
              <a:t>we help to break the cycle of poverty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300" b="0" dirty="0"/>
              <a:t>and dependence through our support      of education, training, healthy living      and career opportunities. </a:t>
            </a:r>
            <a:r>
              <a:rPr lang="en-US" sz="1200" dirty="0">
                <a:effectLst>
                  <a:outerShdw dist="38100" sx="1000" sy="1000" algn="t" rotWithShape="0">
                    <a:prstClr val="black"/>
                  </a:outerShdw>
                </a:effectLst>
              </a:rPr>
              <a:t>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DE0000"/>
              </a:solidFill>
              <a:effectLst>
                <a:outerShdw dist="38100" sx="1000" sy="1000" algn="t" rotWithShape="0">
                  <a:prstClr val="black"/>
                </a:outerShdw>
              </a:effectLst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dirty="0"/>
              <a:t>As a Pharmacy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200"/>
              </a:spcAft>
              <a:buNone/>
              <a:defRPr/>
            </a:pPr>
            <a:r>
              <a:rPr lang="en-US" sz="1800" dirty="0"/>
              <a:t>Innovation Company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300" b="0" dirty="0"/>
              <a:t>we explore new and creative ways to deliver on our purpose. We operate as a cutting edge workforce development and community healthcare leader as we build </a:t>
            </a:r>
            <a:r>
              <a:rPr lang="en-US" sz="1300" dirty="0">
                <a:solidFill>
                  <a:schemeClr val="tx2"/>
                </a:solidFill>
              </a:rPr>
              <a:t>Partnerships for a Healthy Workforce.</a:t>
            </a:r>
          </a:p>
          <a:p>
            <a:pPr eaLnBrk="1" hangingPunct="1">
              <a:defRPr/>
            </a:pPr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31" name="Rounded Rectangle 4"/>
          <p:cNvSpPr>
            <a:spLocks noChangeAspect="1"/>
          </p:cNvSpPr>
          <p:nvPr/>
        </p:nvSpPr>
        <p:spPr bwMode="auto">
          <a:xfrm>
            <a:off x="5410200" y="1834636"/>
            <a:ext cx="16002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91440" rIns="91440" bIns="45720" rtlCol="0" anchor="ctr"/>
          <a:lstStyle/>
          <a:p>
            <a:r>
              <a:rPr lang="en-US" sz="4000" b="1" dirty="0">
                <a:solidFill>
                  <a:schemeClr val="bg1"/>
                </a:solidFill>
              </a:rPr>
              <a:t>20%</a:t>
            </a:r>
          </a:p>
          <a:p>
            <a:pPr>
              <a:spcBef>
                <a:spcPts val="0"/>
              </a:spcBef>
            </a:pPr>
            <a:r>
              <a:rPr lang="en-US" sz="1300" b="1" dirty="0">
                <a:solidFill>
                  <a:schemeClr val="bg1"/>
                </a:solidFill>
              </a:rPr>
              <a:t>Mature Workers (50+ years old) in our Workforce</a:t>
            </a:r>
          </a:p>
          <a:p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4"/>
          <p:cNvSpPr>
            <a:spLocks noChangeAspect="1"/>
          </p:cNvSpPr>
          <p:nvPr/>
        </p:nvSpPr>
        <p:spPr bwMode="auto">
          <a:xfrm>
            <a:off x="3727132" y="1834636"/>
            <a:ext cx="1600200" cy="1600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91440" rIns="91440" bIns="45720" rtlCol="0" anchor="ctr"/>
          <a:lstStyle/>
          <a:p>
            <a:r>
              <a:rPr lang="en-US" sz="4000" b="1" dirty="0">
                <a:solidFill>
                  <a:schemeClr val="bg1"/>
                </a:solidFill>
              </a:rPr>
              <a:t>30k</a:t>
            </a:r>
          </a:p>
          <a:p>
            <a:pPr>
              <a:spcBef>
                <a:spcPts val="0"/>
              </a:spcBef>
            </a:pPr>
            <a:r>
              <a:rPr lang="en-US" sz="1300" b="1" dirty="0">
                <a:solidFill>
                  <a:schemeClr val="bg1"/>
                </a:solidFill>
              </a:rPr>
              <a:t>Summer Youth Hires per year</a:t>
            </a:r>
          </a:p>
          <a:p>
            <a:pPr>
              <a:spcBef>
                <a:spcPts val="300"/>
              </a:spcBef>
            </a:pP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4"/>
          <p:cNvSpPr>
            <a:spLocks noChangeAspect="1"/>
          </p:cNvSpPr>
          <p:nvPr/>
        </p:nvSpPr>
        <p:spPr bwMode="auto">
          <a:xfrm>
            <a:off x="7093268" y="1834636"/>
            <a:ext cx="1600200" cy="1600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91440" rIns="91440" bIns="45720" rtlCol="0" anchor="ctr"/>
          <a:lstStyle/>
          <a:p>
            <a:r>
              <a:rPr lang="en-US" sz="4000" b="1" dirty="0">
                <a:solidFill>
                  <a:schemeClr val="bg1"/>
                </a:solidFill>
              </a:rPr>
              <a:t>14k</a:t>
            </a:r>
          </a:p>
          <a:p>
            <a:pPr>
              <a:spcBef>
                <a:spcPts val="0"/>
              </a:spcBef>
            </a:pPr>
            <a:r>
              <a:rPr lang="en-US" sz="1300" b="1" dirty="0">
                <a:solidFill>
                  <a:schemeClr val="bg1"/>
                </a:solidFill>
              </a:rPr>
              <a:t>Trained in 5 Regional</a:t>
            </a:r>
          </a:p>
          <a:p>
            <a:pPr>
              <a:spcBef>
                <a:spcPts val="0"/>
              </a:spcBef>
            </a:pPr>
            <a:r>
              <a:rPr lang="en-US" sz="1300" b="1" dirty="0">
                <a:solidFill>
                  <a:schemeClr val="bg1"/>
                </a:solidFill>
              </a:rPr>
              <a:t>Learning Centers per year</a:t>
            </a:r>
          </a:p>
        </p:txBody>
      </p:sp>
      <p:sp>
        <p:nvSpPr>
          <p:cNvPr id="35" name="Rounded Rectangle 4"/>
          <p:cNvSpPr>
            <a:spLocks noChangeAspect="1"/>
          </p:cNvSpPr>
          <p:nvPr/>
        </p:nvSpPr>
        <p:spPr bwMode="auto">
          <a:xfrm>
            <a:off x="5410200" y="3657600"/>
            <a:ext cx="1600200" cy="1600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91440" rIns="91440" bIns="45720" rtlCol="0" anchor="ctr"/>
          <a:lstStyle/>
          <a:p>
            <a:r>
              <a:rPr lang="en-US" sz="4000" b="1" dirty="0">
                <a:solidFill>
                  <a:schemeClr val="bg1"/>
                </a:solidFill>
              </a:rPr>
              <a:t>1M</a:t>
            </a:r>
          </a:p>
          <a:p>
            <a:pPr>
              <a:spcBef>
                <a:spcPts val="0"/>
              </a:spcBef>
            </a:pPr>
            <a:r>
              <a:rPr lang="en-US" sz="1300" b="1" dirty="0">
                <a:solidFill>
                  <a:schemeClr val="bg1"/>
                </a:solidFill>
              </a:rPr>
              <a:t>Pathways to Pharmacy</a:t>
            </a:r>
          </a:p>
          <a:p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36" name="Rounded Rectangle 4"/>
          <p:cNvSpPr>
            <a:spLocks noChangeAspect="1"/>
          </p:cNvSpPr>
          <p:nvPr/>
        </p:nvSpPr>
        <p:spPr bwMode="auto">
          <a:xfrm>
            <a:off x="3727132" y="3657600"/>
            <a:ext cx="16002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91440" rIns="91440" bIns="45720" rtlCol="0" anchor="ctr"/>
          <a:lstStyle/>
          <a:p>
            <a:r>
              <a:rPr lang="en-US" sz="3600" b="1" dirty="0">
                <a:solidFill>
                  <a:schemeClr val="bg1"/>
                </a:solidFill>
              </a:rPr>
              <a:t>7,000+</a:t>
            </a:r>
          </a:p>
          <a:p>
            <a:pPr>
              <a:spcBef>
                <a:spcPts val="0"/>
              </a:spcBef>
            </a:pPr>
            <a:r>
              <a:rPr lang="en-US" sz="1300" b="1" dirty="0">
                <a:solidFill>
                  <a:schemeClr val="bg1"/>
                </a:solidFill>
              </a:rPr>
              <a:t>Registered Apprenticeship</a:t>
            </a:r>
          </a:p>
          <a:p>
            <a:pPr>
              <a:spcBef>
                <a:spcPts val="0"/>
              </a:spcBef>
            </a:pP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37" name="Rounded Rectangle 4"/>
          <p:cNvSpPr>
            <a:spLocks noChangeAspect="1"/>
          </p:cNvSpPr>
          <p:nvPr/>
        </p:nvSpPr>
        <p:spPr bwMode="auto">
          <a:xfrm>
            <a:off x="7093268" y="3657600"/>
            <a:ext cx="1600200" cy="1600200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91440" rIns="91440" bIns="45720" rtlCol="0" anchor="ctr"/>
          <a:lstStyle/>
          <a:p>
            <a:r>
              <a:rPr lang="en-US" sz="4000" b="1" dirty="0">
                <a:solidFill>
                  <a:schemeClr val="bg1"/>
                </a:solidFill>
              </a:rPr>
              <a:t>2k</a:t>
            </a:r>
          </a:p>
          <a:p>
            <a:pPr>
              <a:spcBef>
                <a:spcPts val="0"/>
              </a:spcBef>
            </a:pPr>
            <a:r>
              <a:rPr lang="en-US" sz="1300" b="1" dirty="0">
                <a:solidFill>
                  <a:schemeClr val="bg1"/>
                </a:solidFill>
              </a:rPr>
              <a:t>Moved from Public Assistance</a:t>
            </a:r>
          </a:p>
          <a:p>
            <a:pPr>
              <a:spcBef>
                <a:spcPts val="0"/>
              </a:spcBef>
            </a:pP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816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65F2B-55B9-4D16-9A8C-EF5637D56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CVS Health Diversity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13412-E73A-4157-B3AD-400BBF2AE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0" hangingPunct="0">
              <a:spcBef>
                <a:spcPct val="40000"/>
              </a:spcBef>
              <a:buClr>
                <a:schemeClr val="accent3">
                  <a:lumMod val="75000"/>
                </a:schemeClr>
              </a:buClr>
              <a:buNone/>
            </a:pPr>
            <a:endParaRPr lang="en-US" dirty="0">
              <a:latin typeface="Arial" pitchFamily="34" charset="0"/>
              <a:ea typeface="ＭＳ Ｐゴシック" pitchFamily="112" charset="-128"/>
            </a:endParaRPr>
          </a:p>
          <a:p>
            <a:pPr marL="0" indent="0" eaLnBrk="0" hangingPunct="0">
              <a:spcBef>
                <a:spcPct val="40000"/>
              </a:spcBef>
              <a:buClr>
                <a:schemeClr val="accent3">
                  <a:lumMod val="75000"/>
                </a:schemeClr>
              </a:buClr>
              <a:buNone/>
            </a:pPr>
            <a:endParaRPr lang="en-US" dirty="0">
              <a:latin typeface="Arial" pitchFamily="34" charset="0"/>
              <a:ea typeface="ＭＳ Ｐゴシック" pitchFamily="112" charset="-128"/>
            </a:endParaRPr>
          </a:p>
          <a:p>
            <a:pPr marL="0" indent="0" eaLnBrk="0" hangingPunct="0">
              <a:spcBef>
                <a:spcPct val="40000"/>
              </a:spcBef>
              <a:buClr>
                <a:schemeClr val="accent3">
                  <a:lumMod val="75000"/>
                </a:schemeClr>
              </a:buClr>
              <a:buNone/>
            </a:pPr>
            <a:r>
              <a:rPr lang="en-US" i="1" dirty="0">
                <a:latin typeface="Arial" pitchFamily="34" charset="0"/>
                <a:ea typeface="ＭＳ Ｐゴシック" pitchFamily="112" charset="-128"/>
              </a:rPr>
              <a:t>“Diversity – any collective mixture characterized by differences and similarities and their related tensions and complexities.”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7E76A-9C5F-4FF2-9F8E-718D7C1E0B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521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A9D125-B8EB-4C8D-A561-345C5D79B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Programs and Partnerships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453FBC-C095-414D-BEA2-A7ACC3B69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Target Groups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F003FE-0E20-4CC8-BD5B-C3055769EF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ABILITIES IN ABUNDENCE</a:t>
            </a:r>
          </a:p>
          <a:p>
            <a:pPr lvl="1"/>
            <a:r>
              <a:rPr lang="en-US" dirty="0" err="1"/>
              <a:t>disABILITIES</a:t>
            </a:r>
            <a:r>
              <a:rPr lang="en-US" dirty="0"/>
              <a:t> </a:t>
            </a:r>
          </a:p>
          <a:p>
            <a:r>
              <a:rPr lang="en-US" dirty="0"/>
              <a:t>Talent is Ageless</a:t>
            </a:r>
          </a:p>
          <a:p>
            <a:pPr lvl="1"/>
            <a:r>
              <a:rPr lang="en-US" dirty="0"/>
              <a:t>Mature Worker</a:t>
            </a:r>
          </a:p>
          <a:p>
            <a:r>
              <a:rPr lang="en-US" dirty="0"/>
              <a:t>Pathways to Healthcare Careers</a:t>
            </a:r>
          </a:p>
          <a:p>
            <a:pPr lvl="1"/>
            <a:r>
              <a:rPr lang="en-US" dirty="0"/>
              <a:t>Youth</a:t>
            </a:r>
          </a:p>
          <a:p>
            <a:r>
              <a:rPr lang="en-US" dirty="0"/>
              <a:t>Collaborative of Caring</a:t>
            </a:r>
          </a:p>
          <a:p>
            <a:pPr lvl="1"/>
            <a:r>
              <a:rPr lang="en-US" dirty="0"/>
              <a:t>Caregiving </a:t>
            </a:r>
          </a:p>
          <a:p>
            <a:r>
              <a:rPr lang="en-US" dirty="0"/>
              <a:t>Veterans Alliances</a:t>
            </a:r>
          </a:p>
          <a:p>
            <a:r>
              <a:rPr lang="en-US" dirty="0"/>
              <a:t>Dislocated Workers</a:t>
            </a:r>
          </a:p>
          <a:p>
            <a:r>
              <a:rPr lang="en-US" dirty="0"/>
              <a:t>Faith-based Programs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3159E0-C24C-4808-982B-9DD6B07FA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Programs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6DB95E2-B6FD-40E9-BD6D-B04B0B5FEBD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Pre-Apprenticeship</a:t>
            </a:r>
          </a:p>
          <a:p>
            <a:r>
              <a:rPr lang="en-US" dirty="0"/>
              <a:t>Apprenticeships</a:t>
            </a:r>
          </a:p>
          <a:p>
            <a:r>
              <a:rPr lang="en-US" dirty="0"/>
              <a:t>On-the-Job Training </a:t>
            </a:r>
          </a:p>
          <a:p>
            <a:r>
              <a:rPr lang="en-US" dirty="0"/>
              <a:t>Health and Wellness </a:t>
            </a:r>
          </a:p>
          <a:p>
            <a:r>
              <a:rPr lang="en-US" dirty="0"/>
              <a:t>School-Based Health</a:t>
            </a:r>
          </a:p>
          <a:p>
            <a:r>
              <a:rPr lang="en-US" dirty="0"/>
              <a:t>Clinical Experience</a:t>
            </a:r>
          </a:p>
          <a:p>
            <a:r>
              <a:rPr lang="en-US" dirty="0"/>
              <a:t>Job Shadowing</a:t>
            </a:r>
          </a:p>
          <a:p>
            <a:r>
              <a:rPr lang="en-US" dirty="0"/>
              <a:t>Customized Training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D2F33-BCC4-4347-AA96-D7CD20A209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253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A9D125-B8EB-4C8D-A561-345C5D79B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Value of WI Programs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453FBC-C095-414D-BEA2-A7ACC3B69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F003FE-0E20-4CC8-BD5B-C3055769EF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Apprentices</a:t>
            </a:r>
          </a:p>
          <a:p>
            <a:pPr lvl="1"/>
            <a:r>
              <a:rPr lang="en-US" dirty="0"/>
              <a:t>~8,000 </a:t>
            </a:r>
          </a:p>
          <a:p>
            <a:r>
              <a:rPr lang="en-US" dirty="0"/>
              <a:t>States</a:t>
            </a:r>
          </a:p>
          <a:p>
            <a:pPr lvl="1"/>
            <a:r>
              <a:rPr lang="en-US" dirty="0"/>
              <a:t>19</a:t>
            </a:r>
          </a:p>
          <a:p>
            <a:r>
              <a:rPr lang="en-US" dirty="0"/>
              <a:t>Occupations</a:t>
            </a:r>
          </a:p>
          <a:p>
            <a:pPr lvl="1"/>
            <a:r>
              <a:rPr lang="en-US" dirty="0"/>
              <a:t>4</a:t>
            </a:r>
          </a:p>
          <a:p>
            <a:pPr lvl="2"/>
            <a:r>
              <a:rPr lang="en-US" dirty="0"/>
              <a:t>Retail Pharmacy Technician</a:t>
            </a:r>
          </a:p>
          <a:p>
            <a:pPr lvl="2"/>
            <a:r>
              <a:rPr lang="en-US" dirty="0"/>
              <a:t>Retail Management</a:t>
            </a:r>
          </a:p>
          <a:p>
            <a:pPr lvl="2"/>
            <a:r>
              <a:rPr lang="en-US" dirty="0"/>
              <a:t>Logistics Supervisor</a:t>
            </a:r>
          </a:p>
          <a:p>
            <a:pPr lvl="2"/>
            <a:r>
              <a:rPr lang="en-US" dirty="0"/>
              <a:t>PBM Prior Authorization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3159E0-C24C-4808-982B-9DD6B07FA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Impact on the Business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6DB95E2-B6FD-40E9-BD6D-B04B0B5FEBD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Increased Retention</a:t>
            </a:r>
          </a:p>
          <a:p>
            <a:pPr lvl="1"/>
            <a:r>
              <a:rPr lang="en-US" dirty="0"/>
              <a:t>78% Retained </a:t>
            </a:r>
          </a:p>
          <a:p>
            <a:r>
              <a:rPr lang="en-US" dirty="0"/>
              <a:t>Increased Employee Diversity</a:t>
            </a:r>
          </a:p>
          <a:p>
            <a:pPr lvl="1"/>
            <a:r>
              <a:rPr lang="en-US" dirty="0"/>
              <a:t>80% Female</a:t>
            </a:r>
          </a:p>
          <a:p>
            <a:pPr lvl="1"/>
            <a:r>
              <a:rPr lang="en-US" dirty="0"/>
              <a:t>40% POC</a:t>
            </a:r>
          </a:p>
          <a:p>
            <a:r>
              <a:rPr lang="en-US" dirty="0"/>
              <a:t>Solution for Workforce Changes</a:t>
            </a:r>
          </a:p>
          <a:p>
            <a:pPr lvl="1"/>
            <a:r>
              <a:rPr lang="en-US" dirty="0"/>
              <a:t>Over 50% under the age of 25</a:t>
            </a:r>
          </a:p>
          <a:p>
            <a:pPr lvl="1"/>
            <a:r>
              <a:rPr lang="en-US" dirty="0"/>
              <a:t>~10% Mature Workers (50+)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D2F33-BCC4-4347-AA96-D7CD20A209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012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E22188-D1D2-45BA-AC90-706C412C9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1313" indent="-341313"/>
            <a:r>
              <a:rPr lang="en-US" dirty="0"/>
              <a:t>Remind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sponsors of outreach/recruitment  requirements under apprenticeship EEO regulations</a:t>
            </a:r>
          </a:p>
          <a:p>
            <a:r>
              <a:rPr lang="en-US" dirty="0"/>
              <a:t>Demonstrate new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Universal Outreach Tool</a:t>
            </a:r>
          </a:p>
          <a:p>
            <a:pPr marL="341313" indent="-341313"/>
            <a:r>
              <a:rPr lang="en-US" dirty="0"/>
              <a:t>Discuss sponsors’ outreach strategies that expand apprentice recruitment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96C4BC-6A15-44C1-B2D2-31CC1EE831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244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1"/>
            <a:ext cx="9143999" cy="351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45236" y="6546272"/>
            <a:ext cx="489239" cy="102177"/>
          </a:xfrm>
          <a:prstGeom prst="rect">
            <a:avLst/>
          </a:prstGeom>
        </p:spPr>
        <p:txBody>
          <a:bodyPr/>
          <a:lstStyle/>
          <a:p>
            <a:fld id="{AEDC0169-46C2-4CBB-90EA-51DA72904C4E}" type="slidenum">
              <a:rPr lang="en-US" altLang="en-US" smtClean="0"/>
              <a:pPr/>
              <a:t>30</a:t>
            </a:fld>
            <a:endParaRPr lang="en-US" altLang="en-US" dirty="0"/>
          </a:p>
        </p:txBody>
      </p:sp>
      <p:sp>
        <p:nvSpPr>
          <p:cNvPr id="5" name="Title 5"/>
          <p:cNvSpPr txBox="1">
            <a:spLocks/>
          </p:cNvSpPr>
          <p:nvPr/>
        </p:nvSpPr>
        <p:spPr bwMode="auto">
          <a:xfrm>
            <a:off x="609600" y="609600"/>
            <a:ext cx="8229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Thank You!!!!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 bwMode="auto">
          <a:xfrm>
            <a:off x="0" y="5105400"/>
            <a:ext cx="9144000" cy="117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800" b="1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457200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457200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457200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457200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457200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457200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457200" rtl="0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endParaRPr lang="en-US" altLang="en-US" sz="800" b="0" dirty="0"/>
          </a:p>
          <a:p>
            <a:pPr algn="ctr">
              <a:lnSpc>
                <a:spcPct val="100000"/>
              </a:lnSpc>
            </a:pPr>
            <a:r>
              <a:rPr lang="en-US" altLang="en-US" sz="1200" b="0" dirty="0">
                <a:latin typeface="+mn-lt"/>
              </a:rPr>
              <a:t>For more information on CBO Recruitment and Employment Opportunities, contact Workforce Initiatives Advisors for PBM and Specialty:</a:t>
            </a:r>
          </a:p>
          <a:p>
            <a:pPr algn="ctr">
              <a:lnSpc>
                <a:spcPct val="100000"/>
              </a:lnSpc>
            </a:pPr>
            <a:endParaRPr lang="en-US" altLang="en-US" sz="1200" b="0" dirty="0">
              <a:latin typeface="+mn-lt"/>
            </a:endParaRPr>
          </a:p>
          <a:p>
            <a:pPr marL="0" lvl="2" algn="ctr">
              <a:lnSpc>
                <a:spcPct val="100000"/>
              </a:lnSpc>
            </a:pPr>
            <a:r>
              <a:rPr lang="en-US" altLang="en-US" sz="1200" dirty="0">
                <a:latin typeface="+mn-lt"/>
              </a:rPr>
              <a:t>Charnetia.Young@cvshealth.com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200" b="0" dirty="0">
                <a:latin typeface="+mn-lt"/>
              </a:rPr>
              <a:t>or: </a:t>
            </a:r>
            <a:r>
              <a:rPr lang="en-US" sz="1200" dirty="0">
                <a:latin typeface="+mn-lt"/>
              </a:rPr>
              <a:t>wi.info@cvscaremark.com</a:t>
            </a:r>
          </a:p>
          <a:p>
            <a:pPr eaLnBrk="1" hangingPunct="1"/>
            <a:endParaRPr lang="en-US" altLang="en-US" sz="13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84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7C1EBB-5DB1-4804-A3A0-418D675647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157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7772EF-269F-4291-BE88-2FED5287E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892" y="1869743"/>
            <a:ext cx="8180315" cy="4307220"/>
          </a:xfrm>
        </p:spPr>
        <p:txBody>
          <a:bodyPr/>
          <a:lstStyle/>
          <a:p>
            <a:r>
              <a:rPr lang="en-US" sz="2800" dirty="0"/>
              <a:t>Outreach and Recruitment Information</a:t>
            </a:r>
          </a:p>
          <a:p>
            <a:pPr lvl="1"/>
            <a:r>
              <a:rPr lang="en-US" sz="2000" dirty="0"/>
              <a:t>https://doleta.gov/oa/eeo/outreach_recruitment  </a:t>
            </a:r>
            <a:r>
              <a:rPr lang="en-US" dirty="0"/>
              <a:t>	</a:t>
            </a:r>
          </a:p>
          <a:p>
            <a:endParaRPr lang="en-US" dirty="0"/>
          </a:p>
          <a:p>
            <a:r>
              <a:rPr lang="en-US" sz="2800" dirty="0"/>
              <a:t>Apprenticeship EEO Website</a:t>
            </a:r>
          </a:p>
          <a:p>
            <a:pPr lvl="1"/>
            <a:r>
              <a:rPr lang="en-US" sz="2000" dirty="0"/>
              <a:t>https://doloeta.gov/oa/eeo 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5D8615-B6E2-4A7E-818D-E96159DE73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668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C64D59-29FA-4179-A338-CB713E8B3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917" y="1791093"/>
            <a:ext cx="3662933" cy="4650098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Zach Boren</a:t>
            </a:r>
          </a:p>
          <a:p>
            <a:pPr lvl="1"/>
            <a:r>
              <a:rPr lang="en-US" dirty="0"/>
              <a:t>Division Chief / Office of Apprenticeship</a:t>
            </a:r>
          </a:p>
          <a:p>
            <a:pPr lvl="2"/>
            <a:r>
              <a:rPr lang="en-US" dirty="0"/>
              <a:t>USDOL</a:t>
            </a:r>
          </a:p>
          <a:p>
            <a:pPr lvl="3"/>
            <a:r>
              <a:rPr lang="en-US" dirty="0">
                <a:hlinkClick r:id="rId3"/>
              </a:rPr>
              <a:t>Boren.Zachary@dol.gov</a:t>
            </a:r>
            <a:r>
              <a:rPr lang="en-US" dirty="0"/>
              <a:t> </a:t>
            </a:r>
          </a:p>
          <a:p>
            <a:r>
              <a:rPr lang="en-US" dirty="0"/>
              <a:t>Natalie Linton</a:t>
            </a:r>
          </a:p>
          <a:p>
            <a:pPr lvl="1"/>
            <a:r>
              <a:rPr lang="en-US" dirty="0"/>
              <a:t>Program Analyst / Office of Apprenticeship</a:t>
            </a:r>
          </a:p>
          <a:p>
            <a:pPr lvl="2"/>
            <a:r>
              <a:rPr lang="en-US" dirty="0"/>
              <a:t>USDOL</a:t>
            </a:r>
          </a:p>
          <a:p>
            <a:pPr lvl="3"/>
            <a:r>
              <a:rPr lang="en-US" dirty="0">
                <a:hlinkClick r:id="rId4"/>
              </a:rPr>
              <a:t>Linton.Natalie.S@dol.gov</a:t>
            </a:r>
            <a:r>
              <a:rPr lang="en-US" dirty="0"/>
              <a:t>   </a:t>
            </a:r>
          </a:p>
          <a:p>
            <a:pPr marL="0" lvl="3" indent="0">
              <a:buNone/>
              <a:tabLst>
                <a:tab pos="60325" algn="l"/>
              </a:tabLst>
            </a:pPr>
            <a:r>
              <a:rPr lang="en-US" sz="2200" b="1" i="0" dirty="0">
                <a:solidFill>
                  <a:schemeClr val="accent2"/>
                </a:solidFill>
              </a:rPr>
              <a:t>Dr. Tom Kriger</a:t>
            </a:r>
          </a:p>
          <a:p>
            <a:pPr marL="45720">
              <a:spcBef>
                <a:spcPts val="600"/>
              </a:spcBef>
              <a:tabLst>
                <a:tab pos="463550" algn="l"/>
              </a:tabLst>
            </a:pPr>
            <a:r>
              <a:rPr lang="en-US" sz="1600" dirty="0">
                <a:solidFill>
                  <a:schemeClr val="accent2"/>
                </a:solidFill>
              </a:rPr>
              <a:t>	</a:t>
            </a:r>
            <a:r>
              <a:rPr lang="en-US" sz="1500" b="0" i="1" dirty="0">
                <a:solidFill>
                  <a:schemeClr val="accent4">
                    <a:lumMod val="25000"/>
                  </a:schemeClr>
                </a:solidFill>
              </a:rPr>
              <a:t>Director, Research &amp; Education</a:t>
            </a:r>
          </a:p>
          <a:p>
            <a:pPr marL="512763" indent="-468313">
              <a:spcBef>
                <a:spcPts val="600"/>
              </a:spcBef>
              <a:tabLst>
                <a:tab pos="463550" algn="l"/>
              </a:tabLst>
            </a:pPr>
            <a:r>
              <a:rPr lang="en-US" sz="1500" b="0" i="1" dirty="0">
                <a:solidFill>
                  <a:schemeClr val="accent4">
                    <a:lumMod val="25000"/>
                  </a:schemeClr>
                </a:solidFill>
              </a:rPr>
              <a:t>	</a:t>
            </a:r>
            <a:r>
              <a:rPr lang="en-US" sz="1500" dirty="0">
                <a:solidFill>
                  <a:schemeClr val="tx1"/>
                </a:solidFill>
              </a:rPr>
              <a:t>North America’s Building Trades Unions</a:t>
            </a:r>
          </a:p>
          <a:p>
            <a:pPr lvl="3">
              <a:buClr>
                <a:srgbClr val="0075BF"/>
              </a:buClr>
            </a:pPr>
            <a:r>
              <a:rPr lang="en-US" dirty="0">
                <a:hlinkClick r:id="rId5"/>
              </a:rPr>
              <a:t>TKriger@buildingtrades.org</a:t>
            </a:r>
            <a:r>
              <a:rPr lang="en-US" dirty="0"/>
              <a:t> </a:t>
            </a:r>
            <a:r>
              <a:rPr lang="en-US" sz="1500" dirty="0">
                <a:solidFill>
                  <a:schemeClr val="accent4">
                    <a:lumMod val="25000"/>
                  </a:schemeClr>
                </a:solidFill>
              </a:rPr>
              <a:t>	</a:t>
            </a:r>
          </a:p>
          <a:p>
            <a:pPr lvl="3">
              <a:buClr>
                <a:srgbClr val="0075BF"/>
              </a:buClr>
            </a:pPr>
            <a:endParaRPr lang="en-US" dirty="0">
              <a:solidFill>
                <a:srgbClr val="124D95"/>
              </a:solidFill>
            </a:endParaRPr>
          </a:p>
          <a:p>
            <a:pPr marL="0" lvl="3" indent="0">
              <a:buNone/>
              <a:tabLst>
                <a:tab pos="463550" algn="l"/>
              </a:tabLst>
            </a:pP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C3C3D6-2DBA-4D3F-ACE2-5B43D2D7CC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39EA26F0-4A2C-44DE-88E4-0029F7C9B9BA}"/>
              </a:ext>
            </a:extLst>
          </p:cNvPr>
          <p:cNvSpPr txBox="1">
            <a:spLocks/>
          </p:cNvSpPr>
          <p:nvPr/>
        </p:nvSpPr>
        <p:spPr>
          <a:xfrm>
            <a:off x="819151" y="3429000"/>
            <a:ext cx="3752850" cy="292735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lang="en-US" sz="22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36576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bg1">
                  <a:lumMod val="65000"/>
                </a:schemeClr>
              </a:buClr>
              <a:buFont typeface="Wingdings 3" panose="05040102010807070707" pitchFamily="18" charset="2"/>
              <a:buNone/>
              <a:defRPr sz="1600" i="1" kern="1200">
                <a:solidFill>
                  <a:schemeClr val="accent3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36576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FontTx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7432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"/>
              <a:defRPr sz="13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14400" indent="-27432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accent2"/>
              </a:buClr>
              <a:buSzPct val="120000"/>
              <a:buFont typeface="Wingdings" panose="05000000000000000000" pitchFamily="2" charset="2"/>
              <a:buChar char=""/>
              <a:defRPr sz="1300" b="0" i="0" kern="1200" spc="50" baseline="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Charnetia V. Young</a:t>
            </a:r>
          </a:p>
          <a:p>
            <a:pPr lvl="1"/>
            <a:r>
              <a:rPr lang="en-US" sz="1500" dirty="0"/>
              <a:t>Advisor, Workforce Initiatives</a:t>
            </a:r>
          </a:p>
          <a:p>
            <a:pPr lvl="1">
              <a:spcAft>
                <a:spcPts val="600"/>
              </a:spcAft>
            </a:pPr>
            <a:r>
              <a:rPr lang="en-US" sz="1500" dirty="0"/>
              <a:t>Pharmacy Services</a:t>
            </a:r>
          </a:p>
          <a:p>
            <a:pPr lvl="2"/>
            <a:r>
              <a:rPr lang="en-US" sz="1500" dirty="0"/>
              <a:t>CVS</a:t>
            </a:r>
          </a:p>
          <a:p>
            <a:pPr lvl="3"/>
            <a:r>
              <a:rPr lang="en-US" dirty="0">
                <a:hlinkClick r:id="rId6"/>
              </a:rPr>
              <a:t>Charnetia.Young@CVSHealth.com</a:t>
            </a:r>
            <a:r>
              <a:rPr lang="en-US" dirty="0"/>
              <a:t> 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Layli Oliver</a:t>
            </a:r>
          </a:p>
          <a:p>
            <a:pPr lvl="1">
              <a:spcAft>
                <a:spcPts val="600"/>
              </a:spcAft>
            </a:pPr>
            <a:r>
              <a:rPr lang="en-US" sz="1500" dirty="0"/>
              <a:t>Project Manager/Senior Analyst</a:t>
            </a:r>
          </a:p>
          <a:p>
            <a:pPr lvl="2">
              <a:spcAft>
                <a:spcPts val="600"/>
              </a:spcAft>
            </a:pPr>
            <a:r>
              <a:rPr lang="en-US" sz="1500" dirty="0"/>
              <a:t>Maher &amp; Maher</a:t>
            </a:r>
          </a:p>
          <a:p>
            <a:pPr lvl="3"/>
            <a:r>
              <a:rPr lang="en-US" dirty="0">
                <a:hlinkClick r:id="rId7"/>
              </a:rPr>
              <a:t>LOliver@mahernet.com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4201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2103DD-18C2-4FF0-9612-CE3A974CEC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90595" y="6356351"/>
            <a:ext cx="753001" cy="365125"/>
          </a:xfrm>
        </p:spPr>
        <p:txBody>
          <a:bodyPr/>
          <a:lstStyle/>
          <a:p>
            <a:fld id="{78651A17-9376-40A4-9325-34268FB0E92D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783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9B0B87-6385-4712-9CF3-AB49CFC7D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753" y="3169259"/>
            <a:ext cx="3983355" cy="1183871"/>
          </a:xfrm>
        </p:spPr>
        <p:txBody>
          <a:bodyPr/>
          <a:lstStyle/>
          <a:p>
            <a:r>
              <a:rPr lang="en-US"/>
              <a:t>Art Lujan</a:t>
            </a:r>
          </a:p>
          <a:p>
            <a:pPr marL="457200" lvl="1"/>
            <a:r>
              <a:rPr lang="en-US" sz="1600" b="1"/>
              <a:t>Special Assistant to the President</a:t>
            </a:r>
          </a:p>
          <a:p>
            <a:pPr marL="457200" lvl="1"/>
            <a:r>
              <a:rPr lang="en-US" sz="1600" i="0"/>
              <a:t>North America’s Building Trades Unions</a:t>
            </a:r>
            <a:endParaRPr lang="en-US" sz="1600" i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D5D0FC-764C-4947-AFCB-15E292AD8B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F34FCC-1F50-420C-8E81-84A8C941CD9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044041" y="4788305"/>
            <a:ext cx="3983355" cy="1183871"/>
          </a:xfrm>
        </p:spPr>
        <p:txBody>
          <a:bodyPr/>
          <a:lstStyle/>
          <a:p>
            <a:r>
              <a:rPr lang="en-US"/>
              <a:t>Charnetia Young</a:t>
            </a:r>
          </a:p>
          <a:p>
            <a:pPr marL="457200" lvl="1"/>
            <a:r>
              <a:rPr lang="en-US" sz="1600" b="1"/>
              <a:t>Advisor, Workforce Initiatives</a:t>
            </a:r>
          </a:p>
          <a:p>
            <a:pPr marL="457200" lvl="1"/>
            <a:r>
              <a:rPr lang="en-US" sz="1600" i="0"/>
              <a:t>CVS Health</a:t>
            </a:r>
            <a:endParaRPr lang="en-US" sz="1600" i="0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4D96334-608E-4F0C-8E42-DD344D9869B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7" r="21287"/>
          <a:stretch>
            <a:fillRect/>
          </a:stretch>
        </p:blipFill>
        <p:spPr/>
      </p:pic>
      <p:pic>
        <p:nvPicPr>
          <p:cNvPr id="6" name="Picture Placeholder 5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0FBC3FCB-1E40-4AA1-A484-483A13911003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3" r="11573"/>
          <a:stretch>
            <a:fillRect/>
          </a:stretch>
        </p:blipFill>
        <p:spPr/>
      </p:pic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41FF30D1-8233-4B31-8F52-8113A1C1A0E4}"/>
              </a:ext>
            </a:extLst>
          </p:cNvPr>
          <p:cNvSpPr txBox="1">
            <a:spLocks/>
          </p:cNvSpPr>
          <p:nvPr/>
        </p:nvSpPr>
        <p:spPr>
          <a:xfrm>
            <a:off x="4341495" y="1550213"/>
            <a:ext cx="3983355" cy="1183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Font typeface="Wingdings 2" panose="05020102010507070707" pitchFamily="18" charset="2"/>
              <a:buNone/>
              <a:defRPr lang="en-US" sz="2200" b="1" kern="1200" dirty="0">
                <a:gradFill flip="none" rotWithShape="1">
                  <a:gsLst>
                    <a:gs pos="58000">
                      <a:srgbClr val="AF3F49"/>
                    </a:gs>
                    <a:gs pos="100000">
                      <a:srgbClr val="AD3B46"/>
                    </a:gs>
                    <a:gs pos="19000">
                      <a:schemeClr val="accent2"/>
                    </a:gs>
                    <a:gs pos="59000">
                      <a:schemeClr val="accent2"/>
                    </a:gs>
                  </a:gsLst>
                  <a:lin ang="5400000" scaled="1"/>
                  <a:tileRect/>
                </a:gradFill>
                <a:effectLst>
                  <a:innerShdw blurRad="76200" dist="38100" dir="18900000">
                    <a:schemeClr val="accent5">
                      <a:lumMod val="75000"/>
                      <a:alpha val="70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27432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bg1">
                  <a:lumMod val="65000"/>
                </a:schemeClr>
              </a:buClr>
              <a:buFont typeface="Wingdings 3" panose="05040102010807070707" pitchFamily="18" charset="2"/>
              <a:buNone/>
              <a:defRPr sz="1800" i="1" kern="1200">
                <a:solidFill>
                  <a:schemeClr val="accent3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-36576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accent6"/>
              </a:buClr>
              <a:buSzPct val="90000"/>
              <a:buFont typeface="Wingdings" panose="05000000000000000000" pitchFamily="2" charset="2"/>
              <a:buChar char=""/>
              <a:defRPr sz="16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1168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3" panose="05040102010807070707" pitchFamily="18" charset="2"/>
              <a:buChar char="ê"/>
              <a:defRPr sz="1800" kern="1200">
                <a:solidFill>
                  <a:schemeClr val="accent3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Layli Oliver</a:t>
            </a:r>
          </a:p>
          <a:p>
            <a:pPr marL="457200" lvl="1"/>
            <a:r>
              <a:rPr lang="en-US" sz="1600" b="1" dirty="0"/>
              <a:t>Project Manager/Sr. Analyst</a:t>
            </a:r>
          </a:p>
          <a:p>
            <a:pPr marL="457200" lvl="1"/>
            <a:r>
              <a:rPr lang="en-US" sz="1600" i="0" dirty="0"/>
              <a:t>Maher &amp; Maher</a:t>
            </a:r>
          </a:p>
        </p:txBody>
      </p:sp>
      <p:pic>
        <p:nvPicPr>
          <p:cNvPr id="18" name="Picture Placeholder 15" descr="A picture containing person, wall, indoor, man&#10;&#10;Description generated with very high confidence">
            <a:extLst>
              <a:ext uri="{FF2B5EF4-FFF2-40B4-BE49-F238E27FC236}">
                <a16:creationId xmlns:a16="http://schemas.microsoft.com/office/drawing/2014/main" id="{917590CA-BF75-4903-8F40-427723E8FBBA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34" t="17914" r="17534" b="7199"/>
          <a:stretch/>
        </p:blipFill>
        <p:spPr>
          <a:xfrm rot="16200000">
            <a:off x="2452105" y="1629905"/>
            <a:ext cx="1183872" cy="1024489"/>
          </a:xfrm>
        </p:spPr>
      </p:pic>
    </p:spTree>
    <p:extLst>
      <p:ext uri="{BB962C8B-B14F-4D97-AF65-F5344CB8AC3E}">
        <p14:creationId xmlns:p14="http://schemas.microsoft.com/office/powerpoint/2010/main" val="2470767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small" dirty="0"/>
              <a:t>How do you currently recruit apprentices</a:t>
            </a:r>
            <a:r>
              <a:rPr lang="en-US" dirty="0"/>
              <a:t>? [Check all that apply]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60223" y="2593236"/>
            <a:ext cx="7364627" cy="369369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Word of mouth (through current workforce)</a:t>
            </a:r>
          </a:p>
          <a:p>
            <a:r>
              <a:rPr lang="en-US" sz="2800" dirty="0"/>
              <a:t>Outreach through education, workforce or community organizations</a:t>
            </a:r>
          </a:p>
          <a:p>
            <a:r>
              <a:rPr lang="en-US" sz="2800" dirty="0"/>
              <a:t>Company website</a:t>
            </a:r>
          </a:p>
          <a:p>
            <a:r>
              <a:rPr lang="en-US" sz="2800" dirty="0"/>
              <a:t>All of the above</a:t>
            </a:r>
          </a:p>
          <a:p>
            <a:r>
              <a:rPr lang="en-US" sz="2800" dirty="0"/>
              <a:t>Other (please specify)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51A17-9376-40A4-9325-34268FB0E9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124D9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24D95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964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B0FEC-5FE3-4DF4-AE6D-D8E68BE1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Apprenticeship EEO Regulations:  </a:t>
            </a:r>
            <a:br>
              <a:rPr lang="en-US" sz="2800" dirty="0"/>
            </a:br>
            <a:r>
              <a:rPr lang="en-US" sz="2800" dirty="0"/>
              <a:t>Outreach and Recruitment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BFE72-62A6-4974-A01D-199AC1063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83344"/>
            <a:ext cx="7955280" cy="44063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dirty="0"/>
              <a:t>Steps required of sponsors to fulfill universal outreach requirement:</a:t>
            </a:r>
          </a:p>
          <a:p>
            <a:pPr marL="0" indent="0">
              <a:buNone/>
            </a:pPr>
            <a:endParaRPr lang="en-US" sz="1000" dirty="0"/>
          </a:p>
          <a:p>
            <a:pPr marL="914400" lvl="1" indent="-457200">
              <a:buAutoNum type="arabicPeriod"/>
            </a:pPr>
            <a:r>
              <a:rPr lang="en-US" dirty="0"/>
              <a:t>Develop and annually update a list of recruitment sources</a:t>
            </a:r>
          </a:p>
          <a:p>
            <a:pPr marL="914400" lvl="1" indent="-457200">
              <a:buAutoNum type="arabicPeriod"/>
            </a:pPr>
            <a:r>
              <a:rPr lang="en-US" dirty="0"/>
              <a:t>Identify a contact at each of these sources</a:t>
            </a:r>
          </a:p>
          <a:p>
            <a:pPr marL="914400" lvl="1" indent="-457200">
              <a:buAutoNum type="arabicPeriod"/>
            </a:pPr>
            <a:r>
              <a:rPr lang="en-US" dirty="0"/>
              <a:t>Provide sources with advance notice of apprenticeship openings so they can refer candidates</a:t>
            </a:r>
          </a:p>
          <a:p>
            <a:pPr marL="914400" lvl="1" indent="-457200">
              <a:buAutoNum type="arabicPeriod"/>
            </a:pPr>
            <a:r>
              <a:rPr lang="en-US" dirty="0"/>
              <a:t>Retain the information in apprenticeship recruitment records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51A17-9376-40A4-9325-34268FB0E92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832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3F486-4364-4455-B2B2-CE581E399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Outreach and Recruitment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EB039-1CDC-4E52-9458-924ABA2A3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394" y="1751761"/>
            <a:ext cx="3622839" cy="4406348"/>
          </a:xfrm>
        </p:spPr>
        <p:txBody>
          <a:bodyPr>
            <a:normAutofit/>
          </a:bodyPr>
          <a:lstStyle/>
          <a:p>
            <a:r>
              <a:rPr lang="en-US" sz="2600" dirty="0"/>
              <a:t>Broaden outreach to expand recruitment</a:t>
            </a:r>
          </a:p>
          <a:p>
            <a:r>
              <a:rPr lang="en-US" sz="2600" dirty="0"/>
              <a:t>Expand recruitment to provide opportunities to all available and qualified candidates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1EB71-1B62-4D9C-B4C4-90FBD044A1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22EC4F20-E5EF-43DC-955B-274D78FC2C95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69"/>
          <a:stretch/>
        </p:blipFill>
        <p:spPr bwMode="auto">
          <a:xfrm flipH="1">
            <a:off x="480767" y="1582108"/>
            <a:ext cx="4518025" cy="4151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56044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American Job Centers">
            <a:extLst>
              <a:ext uri="{FF2B5EF4-FFF2-40B4-BE49-F238E27FC236}">
                <a16:creationId xmlns:a16="http://schemas.microsoft.com/office/drawing/2014/main" id="{33B9BA36-EB9B-4B0C-8FBD-27D69F285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8092" b="27066"/>
          <a:stretch/>
        </p:blipFill>
        <p:spPr bwMode="auto">
          <a:xfrm>
            <a:off x="3719709" y="2133599"/>
            <a:ext cx="4952021" cy="3301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A13037-6C8A-4860-A780-7CD6539DC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How Can Community Organizations Help Sponsors Recruit Apprentices?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F2066-4946-4737-89EE-8298D4609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70" y="2133599"/>
            <a:ext cx="2848355" cy="4043363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By publicizing program openings to their customers</a:t>
            </a:r>
          </a:p>
          <a:p>
            <a:r>
              <a:rPr lang="en-US" sz="2000" dirty="0"/>
              <a:t>Identifying job-ready candidates for program openings</a:t>
            </a:r>
          </a:p>
          <a:p>
            <a:r>
              <a:rPr lang="en-US" sz="2000" dirty="0"/>
              <a:t>Partnering with American Job Centers, which routinely identify qualified candidates for employers in their communities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endParaRPr lang="en-US" sz="1700" dirty="0"/>
          </a:p>
          <a:p>
            <a:endParaRPr lang="en-US" sz="1700" dirty="0"/>
          </a:p>
          <a:p>
            <a:endParaRPr lang="en-US" sz="1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E7FB6-253F-4D3C-BF90-4B59398526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06D636C-90A3-4979-BA37-BAB384B22101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05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29661-DA4D-4183-9060-CE3523CA3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3953"/>
            <a:ext cx="7955280" cy="1051560"/>
          </a:xfrm>
        </p:spPr>
        <p:txBody>
          <a:bodyPr>
            <a:normAutofit/>
          </a:bodyPr>
          <a:lstStyle/>
          <a:p>
            <a:r>
              <a:rPr lang="en-US" dirty="0"/>
              <a:t>Sources That Will Generate Referrals from All Demographic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1D4DA-AE16-4815-B1E4-E7763108C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291" y="1385513"/>
            <a:ext cx="8406245" cy="507618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dirty="0"/>
              <a:t>Examples of sources serving broad client bases (listed in 29 CFR §30.3(b)(3)(</a:t>
            </a:r>
            <a:r>
              <a:rPr lang="en-US" sz="3200" dirty="0" err="1"/>
              <a:t>i</a:t>
            </a:r>
            <a:r>
              <a:rPr lang="en-US" sz="3200" dirty="0"/>
              <a:t>)):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 dirty="0"/>
              <a:t>American Job Centers/One-Stop Career Centers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 dirty="0"/>
              <a:t>Local workforce investment boards;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 dirty="0"/>
              <a:t>Community-based organizations;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 dirty="0"/>
              <a:t>Community colleges;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 dirty="0"/>
              <a:t>Vocational, career, and technical schools;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 dirty="0"/>
              <a:t>Pre-apprenticeship programs; and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 dirty="0"/>
              <a:t>Federally funded youth job-training programs such as YouthBuild and Job Corps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2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200" dirty="0"/>
              <a:t>Examples of community-based organizations serving focused client bases: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 dirty="0"/>
              <a:t>National Urban League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 dirty="0"/>
              <a:t>Goodwill Industries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 dirty="0"/>
              <a:t>Disabled American Veterans Programs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 dirty="0"/>
              <a:t>YMCAs and YWCAs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 dirty="0"/>
              <a:t>Catholic Charities and other after-school programs for teens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 dirty="0"/>
              <a:t>Programs for women in the trades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600" dirty="0"/>
              <a:t>Independent Living Centers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C1D59-CE49-40B7-95D4-87C6F21DFD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D636C-90A3-4979-BA37-BAB384B2210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301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21601&quot;&gt;&lt;object type=&quot;3&quot; unique_id=&quot;21602&quot;&gt;&lt;property id=&quot;20148&quot; value=&quot;5&quot;/&gt;&lt;property id=&quot;20300&quot; value=&quot;Slide 5 - &amp;quot;How do you currently recruit apprentices? [Check all that apply]&amp;quot;&quot;/&gt;&lt;property id=&quot;20307&quot; value=&quot;288&quot;/&gt;&lt;/object&gt;&lt;object type=&quot;3&quot; unique_id=&quot;21603&quot;&gt;&lt;property id=&quot;20148&quot; value=&quot;5&quot;/&gt;&lt;property id=&quot;20300&quot; value=&quot;Slide 1 - &amp;quot;Apprentice Outreach:   Strategies and Tools for Recruiting a Diverse Workforce&amp;quot;&quot;/&gt;&lt;property id=&quot;20307&quot; value=&quot;287&quot;/&gt;&lt;/object&gt;&lt;object type=&quot;3&quot; unique_id=&quot;21604&quot;&gt;&lt;property id=&quot;20148&quot; value=&quot;5&quot;/&gt;&lt;property id=&quot;20300&quot; value=&quot;Slide 2&quot;/&gt;&lt;property id=&quot;20307&quot; value=&quot;280&quot;/&gt;&lt;/object&gt;&lt;object type=&quot;3&quot; unique_id=&quot;21607&quot;&gt;&lt;property id=&quot;20148&quot; value=&quot;5&quot;/&gt;&lt;property id=&quot;20300&quot; value=&quot;Slide 3&quot;/&gt;&lt;property id=&quot;20307&quot; value=&quot;286&quot;/&gt;&lt;/object&gt;&lt;object type=&quot;3&quot; unique_id=&quot;21609&quot;&gt;&lt;property id=&quot;20148&quot; value=&quot;5&quot;/&gt;&lt;property id=&quot;20300&quot; value=&quot;Slide 6 - &amp;quot;Apprenticeship EEO Regulations:   Outreach and Recruitment&amp;quot;&quot;/&gt;&lt;property id=&quot;20307&quot; value=&quot;258&quot;/&gt;&lt;/object&gt;&lt;object type=&quot;3&quot; unique_id=&quot;21620&quot;&gt;&lt;property id=&quot;20148&quot; value=&quot;5&quot;/&gt;&lt;property id=&quot;20300&quot; value=&quot;Slide 32&quot;/&gt;&lt;property id=&quot;20307&quot; value=&quot;284&quot;/&gt;&lt;/object&gt;&lt;object type=&quot;3&quot; unique_id=&quot;21621&quot;&gt;&lt;property id=&quot;20148&quot; value=&quot;5&quot;/&gt;&lt;property id=&quot;20300&quot; value=&quot;Slide 13&quot;/&gt;&lt;property id=&quot;20307&quot; value=&quot;281&quot;/&gt;&lt;/object&gt;&lt;object type=&quot;3&quot; unique_id=&quot;21622&quot;&gt;&lt;property id=&quot;20148&quot; value=&quot;5&quot;/&gt;&lt;property id=&quot;20300&quot; value=&quot;Slide 33&quot;/&gt;&lt;property id=&quot;20307&quot; value=&quot;275&quot;/&gt;&lt;/object&gt;&lt;object type=&quot;3&quot; unique_id=&quot;21623&quot;&gt;&lt;property id=&quot;20148&quot; value=&quot;5&quot;/&gt;&lt;property id=&quot;20300&quot; value=&quot;Slide 34&quot;/&gt;&lt;property id=&quot;20307&quot; value=&quot;282&quot;/&gt;&lt;/object&gt;&lt;object type=&quot;3&quot; unique_id=&quot;22007&quot;&gt;&lt;property id=&quot;20148&quot; value=&quot;5&quot;/&gt;&lt;property id=&quot;20300&quot; value=&quot;Slide 29 - &amp;quot;The Value of WI Programs&amp;quot;&quot;/&gt;&lt;property id=&quot;20307&quot; value=&quot;290&quot;/&gt;&lt;/object&gt;&lt;object type=&quot;3&quot; unique_id=&quot;22009&quot;&gt;&lt;property id=&quot;20148&quot; value=&quot;5&quot;/&gt;&lt;property id=&quot;20300&quot; value=&quot;Slide 26 - &amp;quot;Workforce Initiatives&amp;quot;&quot;/&gt;&lt;property id=&quot;20307&quot; value=&quot;292&quot;/&gt;&lt;/object&gt;&lt;object type=&quot;3&quot; unique_id=&quot;22011&quot;&gt;&lt;property id=&quot;20148&quot; value=&quot;5&quot;/&gt;&lt;property id=&quot;20300&quot; value=&quot;Slide 15 - &amp;quot;More Information?&amp;quot;&quot;/&gt;&lt;property id=&quot;20307&quot; value=&quot;294&quot;/&gt;&lt;/object&gt;&lt;object type=&quot;3&quot; unique_id=&quot;22012&quot;&gt;&lt;property id=&quot;20148&quot; value=&quot;5&quot;/&gt;&lt;property id=&quot;20300&quot; value=&quot;Slide 17 - &amp;quot;More Information?&amp;quot;&quot;/&gt;&lt;property id=&quot;20307&quot; value=&quot;296&quot;/&gt;&lt;/object&gt;&lt;object type=&quot;3&quot; unique_id=&quot;22013&quot;&gt;&lt;property id=&quot;20148&quot; value=&quot;5&quot;/&gt;&lt;property id=&quot;20300&quot; value=&quot;Slide 16 - &amp;quot;More Information?&amp;quot;&quot;/&gt;&lt;property id=&quot;20307&quot; value=&quot;295&quot;/&gt;&lt;/object&gt;&lt;object type=&quot;3&quot; unique_id=&quot;22015&quot;&gt;&lt;property id=&quot;20148&quot; value=&quot;5&quot;/&gt;&lt;property id=&quot;20300&quot; value=&quot;Slide 4&quot;/&gt;&lt;property id=&quot;20307&quot; value=&quot;310&quot;/&gt;&lt;/object&gt;&lt;object type=&quot;3&quot; unique_id=&quot;22016&quot;&gt;&lt;property id=&quot;20148&quot; value=&quot;5&quot;/&gt;&lt;property id=&quot;20300&quot; value=&quot;Slide 7 - &amp;quot;Expanding Outreach and Recruitment&amp;quot;&quot;/&gt;&lt;property id=&quot;20307&quot; value=&quot;298&quot;/&gt;&lt;/object&gt;&lt;object type=&quot;3&quot; unique_id=&quot;22017&quot;&gt;&lt;property id=&quot;20148&quot; value=&quot;5&quot;/&gt;&lt;property id=&quot;20300&quot; value=&quot;Slide 8 - &amp;quot;How Can Community Organizations Help Sponsors Recruit Apprentices?&amp;quot;&quot;/&gt;&lt;property id=&quot;20307&quot; value=&quot;313&quot;/&gt;&lt;/object&gt;&lt;object type=&quot;3&quot; unique_id=&quot;22018&quot;&gt;&lt;property id=&quot;20148&quot; value=&quot;5&quot;/&gt;&lt;property id=&quot;20300&quot; value=&quot;Slide 9 - &amp;quot;Sources That Will Generate Referrals from All Demographic Groups&amp;quot;&quot;/&gt;&lt;property id=&quot;20307&quot; value=&quot;299&quot;/&gt;&lt;/object&gt;&lt;object type=&quot;3&quot; unique_id=&quot;22019&quot;&gt;&lt;property id=&quot;20148&quot; value=&quot;5&quot;/&gt;&lt;property id=&quot;20300&quot; value=&quot;Slide 10 - &amp;quot;Universal Outreach Tool&amp;quot;&quot;/&gt;&lt;property id=&quot;20307&quot; value=&quot;300&quot;/&gt;&lt;/object&gt;&lt;object type=&quot;3&quot; unique_id=&quot;22020&quot;&gt;&lt;property id=&quot;20148&quot; value=&quot;5&quot;/&gt;&lt;property id=&quot;20300&quot; value=&quot;Slide 11 - &amp;quot;Universal Outreach Tool&amp;quot;&quot;/&gt;&lt;property id=&quot;20307&quot; value=&quot;301&quot;/&gt;&lt;/object&gt;&lt;object type=&quot;3&quot; unique_id=&quot;22021&quot;&gt;&lt;property id=&quot;20148&quot; value=&quot;5&quot;/&gt;&lt;property id=&quot;20300&quot; value=&quot;Slide 12 - &amp;quot;How the Universal Outreach Tool Can Help Sponsors Recruit &amp;quot;&quot;/&gt;&lt;property id=&quot;20307&quot; value=&quot;314&quot;/&gt;&lt;/object&gt;&lt;object type=&quot;3&quot; unique_id=&quot;22022&quot;&gt;&lt;property id=&quot;20148&quot; value=&quot;5&quot;/&gt;&lt;property id=&quot;20300&quot; value=&quot;Slide 14 - &amp;quot;North America’s Building Trades Unions (NABTU)&amp;quot;&quot;/&gt;&lt;property id=&quot;20307&quot; value=&quot;308&quot;/&gt;&lt;/object&gt;&lt;object type=&quot;3&quot; unique_id=&quot;22023&quot;&gt;&lt;property id=&quot;20148&quot; value=&quot;5&quot;/&gt;&lt;property id=&quot;20300&quot; value=&quot;Slide 18 - &amp;quot;More Information?&amp;quot;&quot;/&gt;&lt;property id=&quot;20307&quot; value=&quot;297&quot;/&gt;&lt;/object&gt;&lt;object type=&quot;3&quot; unique_id=&quot;22024&quot;&gt;&lt;property id=&quot;20148&quot; value=&quot;5&quot;/&gt;&lt;property id=&quot;20300&quot; value=&quot;Slide 19 - &amp;quot;More Information?&amp;quot;&quot;/&gt;&lt;property id=&quot;20307&quot; value=&quot;315&quot;/&gt;&lt;/object&gt;&lt;object type=&quot;3&quot; unique_id=&quot;22025&quot;&gt;&lt;property id=&quot;20148&quot; value=&quot;5&quot;/&gt;&lt;property id=&quot;20300&quot; value=&quot;Slide 20 - &amp;quot;More Information?&amp;quot;&quot;/&gt;&lt;property id=&quot;20307&quot; value=&quot;316&quot;/&gt;&lt;/object&gt;&lt;object type=&quot;3&quot; unique_id=&quot;22026&quot;&gt;&lt;property id=&quot;20148&quot; value=&quot;5&quot;/&gt;&lt;property id=&quot;20300&quot; value=&quot;Slide 21 - &amp;quot;More Information?&amp;quot;&quot;/&gt;&lt;property id=&quot;20307&quot; value=&quot;317&quot;/&gt;&lt;/object&gt;&lt;object type=&quot;3&quot; unique_id=&quot;22027&quot;&gt;&lt;property id=&quot;20148&quot; value=&quot;5&quot;/&gt;&lt;property id=&quot;20300&quot; value=&quot;Slide 22 - &amp;quot;More Information?&amp;quot;&quot;/&gt;&lt;property id=&quot;20307&quot; value=&quot;302&quot;/&gt;&lt;/object&gt;&lt;object type=&quot;3&quot; unique_id=&quot;22028&quot;&gt;&lt;property id=&quot;20148&quot; value=&quot;5&quot;/&gt;&lt;property id=&quot;20300&quot; value=&quot;Slide 23 - &amp;quot;More Information?&amp;quot;&quot;/&gt;&lt;property id=&quot;20307&quot; value=&quot;303&quot;/&gt;&lt;/object&gt;&lt;object type=&quot;3&quot; unique_id=&quot;22029&quot;&gt;&lt;property id=&quot;20148&quot; value=&quot;5&quot;/&gt;&lt;property id=&quot;20300&quot; value=&quot;Slide 24 - &amp;quot;CVS Health&amp;quot;&quot;/&gt;&lt;property id=&quot;20307&quot; value=&quot;306&quot;/&gt;&lt;/object&gt;&lt;object type=&quot;3&quot; unique_id=&quot;22030&quot;&gt;&lt;property id=&quot;20148&quot; value=&quot;5&quot;/&gt;&lt;property id=&quot;20300&quot; value=&quot;Slide 25 - &amp;quot;What is Workforce Initiatives? &amp;quot;&quot;/&gt;&lt;property id=&quot;20307&quot; value=&quot;318&quot;/&gt;&lt;/object&gt;&lt;object type=&quot;3&quot; unique_id=&quot;22031&quot;&gt;&lt;property id=&quot;20148&quot; value=&quot;5&quot;/&gt;&lt;property id=&quot;20300&quot; value=&quot;Slide 27 - &amp;quot;CVS Health Diversity &amp;quot;&quot;/&gt;&lt;property id=&quot;20307&quot; value=&quot;319&quot;/&gt;&lt;/object&gt;&lt;object type=&quot;3&quot; unique_id=&quot;22032&quot;&gt;&lt;property id=&quot;20148&quot; value=&quot;5&quot;/&gt;&lt;property id=&quot;20300&quot; value=&quot;Slide 28 - &amp;quot;Programs and Partnerships&amp;quot;&quot;/&gt;&lt;property id=&quot;20307&quot; value=&quot;320&quot;/&gt;&lt;/object&gt;&lt;object type=&quot;3&quot; unique_id=&quot;22033&quot;&gt;&lt;property id=&quot;20148&quot; value=&quot;5&quot;/&gt;&lt;property id=&quot;20300&quot; value=&quot;Slide 30&quot;/&gt;&lt;property id=&quot;20307&quot; value=&quot;321&quot;/&gt;&lt;/object&gt;&lt;object type=&quot;3&quot; unique_id=&quot;22034&quot;&gt;&lt;property id=&quot;20148&quot; value=&quot;5&quot;/&gt;&lt;property id=&quot;20300&quot; value=&quot;Slide 31&quot;/&gt;&lt;property id=&quot;20307&quot; value=&quot;307&quot;/&gt;&lt;/object&gt;&lt;/object&gt;&lt;object type=&quot;8&quot; unique_id=&quot;2164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Standard Slides">
  <a:themeElements>
    <a:clrScheme name="WFGPS">
      <a:dk1>
        <a:srgbClr val="242021"/>
      </a:dk1>
      <a:lt1>
        <a:sysClr val="window" lastClr="FFFFFF"/>
      </a:lt1>
      <a:dk2>
        <a:srgbClr val="002C47"/>
      </a:dk2>
      <a:lt2>
        <a:srgbClr val="EEECE1"/>
      </a:lt2>
      <a:accent1>
        <a:srgbClr val="124D95"/>
      </a:accent1>
      <a:accent2>
        <a:srgbClr val="9E1C30"/>
      </a:accent2>
      <a:accent3>
        <a:srgbClr val="303030"/>
      </a:accent3>
      <a:accent4>
        <a:srgbClr val="D9D9D9"/>
      </a:accent4>
      <a:accent5>
        <a:srgbClr val="7A232E"/>
      </a:accent5>
      <a:accent6>
        <a:srgbClr val="0075BF"/>
      </a:accent6>
      <a:hlink>
        <a:srgbClr val="124D95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ractive Slides">
  <a:themeElements>
    <a:clrScheme name="WFGPS">
      <a:dk1>
        <a:srgbClr val="242021"/>
      </a:dk1>
      <a:lt1>
        <a:sysClr val="window" lastClr="FFFFFF"/>
      </a:lt1>
      <a:dk2>
        <a:srgbClr val="002C47"/>
      </a:dk2>
      <a:lt2>
        <a:srgbClr val="EEECE1"/>
      </a:lt2>
      <a:accent1>
        <a:srgbClr val="124D95"/>
      </a:accent1>
      <a:accent2>
        <a:srgbClr val="9E1C30"/>
      </a:accent2>
      <a:accent3>
        <a:srgbClr val="303030"/>
      </a:accent3>
      <a:accent4>
        <a:srgbClr val="D9D9D9"/>
      </a:accent4>
      <a:accent5>
        <a:srgbClr val="7A232E"/>
      </a:accent5>
      <a:accent6>
        <a:srgbClr val="0075BF"/>
      </a:accent6>
      <a:hlink>
        <a:srgbClr val="124D95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7ECA4697952647996E3DCC2F1F08AE" ma:contentTypeVersion="0" ma:contentTypeDescription="Create a new document." ma:contentTypeScope="" ma:versionID="f2c62b2e7a6d721f16ce36fba2ae524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917E154-514E-4C5D-93EA-A1288BAA4E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89D6581-FF20-4325-BA6A-D76F7645C3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7CF015E-6999-426A-BC7D-409AC2FCC98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5946</TotalTime>
  <Words>1082</Words>
  <Application>Microsoft Office PowerPoint</Application>
  <PresentationFormat>On-screen Show (4:3)</PresentationFormat>
  <Paragraphs>279</Paragraphs>
  <Slides>34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ＭＳ Ｐゴシック</vt:lpstr>
      <vt:lpstr>Arial</vt:lpstr>
      <vt:lpstr>Calibri</vt:lpstr>
      <vt:lpstr>Helvetica</vt:lpstr>
      <vt:lpstr>Impact</vt:lpstr>
      <vt:lpstr>Times New Roman</vt:lpstr>
      <vt:lpstr>Webdings</vt:lpstr>
      <vt:lpstr>Wingdings</vt:lpstr>
      <vt:lpstr>Wingdings 2</vt:lpstr>
      <vt:lpstr>Wingdings 3</vt:lpstr>
      <vt:lpstr>ヒラギノ角ゴ ProN W3</vt:lpstr>
      <vt:lpstr>Standard Slides</vt:lpstr>
      <vt:lpstr>Interactive Slides</vt:lpstr>
      <vt:lpstr>Apprentice Outreach:   Strategies and Tools for Recruiting a Diverse Workforce</vt:lpstr>
      <vt:lpstr>PowerPoint Presentation</vt:lpstr>
      <vt:lpstr>PowerPoint Presentation</vt:lpstr>
      <vt:lpstr>PowerPoint Presentation</vt:lpstr>
      <vt:lpstr>How do you currently recruit apprentices? [Check all that apply]</vt:lpstr>
      <vt:lpstr>Apprenticeship EEO Regulations:   Outreach and Recruitment</vt:lpstr>
      <vt:lpstr>Expanding Outreach and Recruitment</vt:lpstr>
      <vt:lpstr>How Can Community Organizations Help Sponsors Recruit Apprentices?</vt:lpstr>
      <vt:lpstr>Sources That Will Generate Referrals from All Demographic Groups</vt:lpstr>
      <vt:lpstr>Universal Outreach Tool</vt:lpstr>
      <vt:lpstr>Universal Outreach Tool</vt:lpstr>
      <vt:lpstr>How the Universal Outreach Tool Can Help Sponsors Recruit </vt:lpstr>
      <vt:lpstr>PowerPoint Presentation</vt:lpstr>
      <vt:lpstr>North America’s Building Trades Unions (NABTU)</vt:lpstr>
      <vt:lpstr>More Information?</vt:lpstr>
      <vt:lpstr>More Information?</vt:lpstr>
      <vt:lpstr>More Information?</vt:lpstr>
      <vt:lpstr>More Information?</vt:lpstr>
      <vt:lpstr>More Information?</vt:lpstr>
      <vt:lpstr>More Information?</vt:lpstr>
      <vt:lpstr>More Information?</vt:lpstr>
      <vt:lpstr>More Information?</vt:lpstr>
      <vt:lpstr>More Information?</vt:lpstr>
      <vt:lpstr>CVS Health</vt:lpstr>
      <vt:lpstr>What is Workforce Initiatives? </vt:lpstr>
      <vt:lpstr>Workforce Initiatives</vt:lpstr>
      <vt:lpstr>CVS Health Diversity </vt:lpstr>
      <vt:lpstr>Programs and Partnerships</vt:lpstr>
      <vt:lpstr>The Value of WI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Robbins</dc:creator>
  <cp:lastModifiedBy>Laura Casertano</cp:lastModifiedBy>
  <cp:revision>317</cp:revision>
  <cp:lastPrinted>2018-03-20T18:44:53Z</cp:lastPrinted>
  <dcterms:created xsi:type="dcterms:W3CDTF">2017-06-21T17:13:53Z</dcterms:created>
  <dcterms:modified xsi:type="dcterms:W3CDTF">2018-07-10T13:33:05Z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0x010100727ECA4697952647996E3DCC2F1F08AE</vt:lpwstr>
  </property>
</Properties>
</file>