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28"/>
  </p:notesMasterIdLst>
  <p:sldIdLst>
    <p:sldId id="287" r:id="rId6"/>
    <p:sldId id="280" r:id="rId7"/>
    <p:sldId id="288" r:id="rId8"/>
    <p:sldId id="286" r:id="rId9"/>
    <p:sldId id="309" r:id="rId10"/>
    <p:sldId id="258" r:id="rId11"/>
    <p:sldId id="298" r:id="rId12"/>
    <p:sldId id="315" r:id="rId13"/>
    <p:sldId id="316" r:id="rId14"/>
    <p:sldId id="317" r:id="rId15"/>
    <p:sldId id="321" r:id="rId16"/>
    <p:sldId id="319" r:id="rId17"/>
    <p:sldId id="320" r:id="rId18"/>
    <p:sldId id="299" r:id="rId19"/>
    <p:sldId id="300" r:id="rId20"/>
    <p:sldId id="301" r:id="rId21"/>
    <p:sldId id="314" r:id="rId22"/>
    <p:sldId id="322" r:id="rId23"/>
    <p:sldId id="281" r:id="rId24"/>
    <p:sldId id="284" r:id="rId25"/>
    <p:sldId id="275" r:id="rId26"/>
    <p:sldId id="282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Lenhoff" initials="DL" lastIdx="1" clrIdx="0">
    <p:extLst>
      <p:ext uri="{19B8F6BF-5375-455C-9EA6-DF929625EA0E}">
        <p15:presenceInfo xmlns:p15="http://schemas.microsoft.com/office/powerpoint/2012/main" userId="5c094e3c56d96501" providerId="Windows Live"/>
      </p:ext>
    </p:extLst>
  </p:cmAuthor>
  <p:cmAuthor id="2" name="Susan Duffin" initials="SD" lastIdx="4" clrIdx="1">
    <p:extLst>
      <p:ext uri="{19B8F6BF-5375-455C-9EA6-DF929625EA0E}">
        <p15:presenceInfo xmlns:p15="http://schemas.microsoft.com/office/powerpoint/2012/main" userId="Susan Duff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69006" autoAdjust="0"/>
  </p:normalViewPr>
  <p:slideViewPr>
    <p:cSldViewPr snapToGrid="0">
      <p:cViewPr varScale="1">
        <p:scale>
          <a:sx n="80" d="100"/>
          <a:sy n="80" d="100"/>
        </p:scale>
        <p:origin x="23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340" y="-7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8/7/2018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02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5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13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9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46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00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81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75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27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42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4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78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1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51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2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89A1-C269-487A-A860-0EA9440AD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04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0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1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9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90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7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0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90" y="27341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loeta.gov/oa/ee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workforcegps.org/events/2018/07/17/15/35/Equal-Employment-Opportunity-Regulations-for-Apprenticeship-Final-Phase-in-of-Requirements" TargetMode="External"/><Relationship Id="rId4" Type="http://schemas.openxmlformats.org/officeDocument/2006/relationships/hyperlink" Target="https://www.workforcegps.org/events/2018/06/06/17/36/New-Self-Identification-Disability-Requirements-for-Apprenticeship-Program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oren.Zachary@dol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Frey.Jennifer.B@dol.gov" TargetMode="External"/><Relationship Id="rId4" Type="http://schemas.openxmlformats.org/officeDocument/2006/relationships/hyperlink" Target="mailto:Linton.Natalie.S@dol.go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August 7, 2018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700" y="1845883"/>
            <a:ext cx="7772400" cy="2560320"/>
          </a:xfrm>
        </p:spPr>
        <p:txBody>
          <a:bodyPr>
            <a:noAutofit/>
          </a:bodyPr>
          <a:lstStyle/>
          <a:p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Affirmative Action Plans Part 1:</a:t>
            </a:r>
            <a:br>
              <a:rPr lang="en-US" sz="4800" dirty="0"/>
            </a:br>
            <a:r>
              <a:rPr lang="en-US" sz="4800" dirty="0"/>
              <a:t>Demographic Analyses</a:t>
            </a:r>
            <a:br>
              <a:rPr lang="en-US" sz="4800" dirty="0"/>
            </a:br>
            <a:r>
              <a:rPr lang="en-US" sz="4800" dirty="0"/>
              <a:t>  </a:t>
            </a:r>
            <a:endParaRPr lang="en-US" sz="35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1303" y="4406203"/>
            <a:ext cx="4916897" cy="139250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Information for Apprenticeship Sponsors</a:t>
            </a:r>
          </a:p>
          <a:p>
            <a:r>
              <a:rPr lang="en-US" dirty="0"/>
              <a:t>Presented By: Office of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F3FC-A9AB-4438-B29C-4A298A70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AAP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1BF71-9896-4E57-9C6A-DF935D308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Aspirational goals:</a:t>
            </a:r>
          </a:p>
          <a:p>
            <a:pPr lvl="1"/>
            <a:r>
              <a:rPr lang="en-US" dirty="0"/>
              <a:t>Set aspirational goals for underutilized race/sex/ethnicity groups if differences are significant</a:t>
            </a:r>
          </a:p>
          <a:p>
            <a:pPr lvl="1"/>
            <a:r>
              <a:rPr lang="en-US" dirty="0"/>
              <a:t>Determine if percentage of apprentices in sponsor’s workforce who are individuals with disabilities meets national aspirational goal of 7%.  If not, evaluate impediments to their participation</a:t>
            </a:r>
          </a:p>
          <a:p>
            <a:r>
              <a:rPr lang="en-US" dirty="0"/>
              <a:t>Targeted outreach, recruitment, and retention activities, where needed</a:t>
            </a:r>
          </a:p>
          <a:p>
            <a:r>
              <a:rPr lang="en-US" dirty="0"/>
              <a:t>Annual review of personnel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004EA-0941-4459-A898-40650FB4B7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5B09-C851-40A7-92F6-352C6EC7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Demographic Analyses for Race, Sex, and 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46AAC-2203-4F63-8D18-F61205734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 1:  Analysis of the program’s workforce</a:t>
            </a:r>
          </a:p>
          <a:p>
            <a:r>
              <a:rPr lang="en-US" dirty="0"/>
              <a:t>Step 2:  Availability analysis</a:t>
            </a:r>
          </a:p>
          <a:p>
            <a:pPr lvl="1"/>
            <a:r>
              <a:rPr lang="en-US" dirty="0"/>
              <a:t>Individuals that meet minimum qualifications for entry into apprenticeship program in sponsor’s recruitment area</a:t>
            </a:r>
          </a:p>
          <a:p>
            <a:r>
              <a:rPr lang="en-US" dirty="0"/>
              <a:t>Step 3:  Comparison of steps 1 and 2</a:t>
            </a:r>
          </a:p>
          <a:p>
            <a:pPr lvl="1"/>
            <a:r>
              <a:rPr lang="en-US" dirty="0"/>
              <a:t>Identify if significant underutilization exists for race, sex, or ethnicity</a:t>
            </a:r>
          </a:p>
          <a:p>
            <a:r>
              <a:rPr lang="en-US" dirty="0"/>
              <a:t>Performed for each major occupational area, with support from Registration Agencies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CBDE3-98D6-422E-994A-FA00006F2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142-DF80-4D78-9DC0-C7BE0F9E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 Analysis of the Program’s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87059-3B60-494D-9DED-158765CA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57499"/>
            <a:ext cx="4267200" cy="3319463"/>
          </a:xfrm>
        </p:spPr>
        <p:txBody>
          <a:bodyPr>
            <a:normAutofit/>
          </a:bodyPr>
          <a:lstStyle/>
          <a:p>
            <a:r>
              <a:rPr lang="en-US" dirty="0"/>
              <a:t>Sex</a:t>
            </a:r>
          </a:p>
          <a:p>
            <a:pPr lvl="1"/>
            <a:r>
              <a:rPr lang="en-US" dirty="0"/>
              <a:t>Men</a:t>
            </a:r>
          </a:p>
          <a:p>
            <a:pPr lvl="1"/>
            <a:r>
              <a:rPr lang="en-US" dirty="0"/>
              <a:t>Women</a:t>
            </a:r>
          </a:p>
          <a:p>
            <a:r>
              <a:rPr lang="en-US" dirty="0"/>
              <a:t>Ethnicity</a:t>
            </a:r>
          </a:p>
          <a:p>
            <a:pPr lvl="1"/>
            <a:r>
              <a:rPr lang="en-US" dirty="0"/>
              <a:t>Hispanic or Latino</a:t>
            </a:r>
          </a:p>
          <a:p>
            <a:pPr lvl="1"/>
            <a:r>
              <a:rPr lang="en-US" dirty="0"/>
              <a:t>Non-Hispanic or Latino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72DD4-DC30-43C7-BF7B-D35073680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6DBBF0-15EC-4E92-8114-D132569D50EF}"/>
              </a:ext>
            </a:extLst>
          </p:cNvPr>
          <p:cNvSpPr txBox="1">
            <a:spLocks/>
          </p:cNvSpPr>
          <p:nvPr/>
        </p:nvSpPr>
        <p:spPr>
          <a:xfrm>
            <a:off x="4667250" y="2305049"/>
            <a:ext cx="4267200" cy="387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r>
              <a:rPr lang="en-US" dirty="0"/>
              <a:t>Race</a:t>
            </a:r>
          </a:p>
          <a:p>
            <a:pPr lvl="1"/>
            <a:r>
              <a:rPr lang="en-US" dirty="0"/>
              <a:t>African-American</a:t>
            </a:r>
          </a:p>
          <a:p>
            <a:pPr lvl="1"/>
            <a:r>
              <a:rPr lang="en-US" dirty="0"/>
              <a:t>Asian</a:t>
            </a:r>
          </a:p>
          <a:p>
            <a:pPr lvl="1"/>
            <a:r>
              <a:rPr lang="en-US" dirty="0"/>
              <a:t>American Indian or Alaska Native</a:t>
            </a:r>
          </a:p>
          <a:p>
            <a:pPr lvl="1"/>
            <a:r>
              <a:rPr lang="en-US" dirty="0"/>
              <a:t>Native Hawaiian or Other Pacific Islander</a:t>
            </a:r>
          </a:p>
          <a:p>
            <a:pPr lvl="1"/>
            <a:r>
              <a:rPr lang="en-US" dirty="0"/>
              <a:t>White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206A8B-550E-48CE-8ED1-AE1CE19348FA}"/>
              </a:ext>
            </a:extLst>
          </p:cNvPr>
          <p:cNvSpPr txBox="1">
            <a:spLocks/>
          </p:cNvSpPr>
          <p:nvPr/>
        </p:nvSpPr>
        <p:spPr>
          <a:xfrm>
            <a:off x="628650" y="1969136"/>
            <a:ext cx="7467600" cy="54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dirty="0"/>
              <a:t>Demographic classification of apprentices by:</a:t>
            </a:r>
          </a:p>
        </p:txBody>
      </p:sp>
    </p:spTree>
    <p:extLst>
      <p:ext uri="{BB962C8B-B14F-4D97-AF65-F5344CB8AC3E}">
        <p14:creationId xmlns:p14="http://schemas.microsoft.com/office/powerpoint/2010/main" val="411602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C479-71A2-4C8E-A448-C9155FE0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Matrix of Apprentice Workforce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4902F-CF7A-4AD0-9875-2A3C497B3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51A32BD-8EB5-4C9C-B1D0-8227DB121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736435"/>
              </p:ext>
            </p:extLst>
          </p:nvPr>
        </p:nvGraphicFramePr>
        <p:xfrm>
          <a:off x="495300" y="1562100"/>
          <a:ext cx="8088630" cy="3623197"/>
        </p:xfrm>
        <a:graphic>
          <a:graphicData uri="http://schemas.openxmlformats.org/drawingml/2006/table">
            <a:tbl>
              <a:tblPr/>
              <a:tblGrid>
                <a:gridCol w="1463969">
                  <a:extLst>
                    <a:ext uri="{9D8B030D-6E8A-4147-A177-3AD203B41FA5}">
                      <a16:colId xmlns:a16="http://schemas.microsoft.com/office/drawing/2014/main" val="53588540"/>
                    </a:ext>
                  </a:extLst>
                </a:gridCol>
                <a:gridCol w="570685">
                  <a:extLst>
                    <a:ext uri="{9D8B030D-6E8A-4147-A177-3AD203B41FA5}">
                      <a16:colId xmlns:a16="http://schemas.microsoft.com/office/drawing/2014/main" val="3397673445"/>
                    </a:ext>
                  </a:extLst>
                </a:gridCol>
                <a:gridCol w="564324">
                  <a:extLst>
                    <a:ext uri="{9D8B030D-6E8A-4147-A177-3AD203B41FA5}">
                      <a16:colId xmlns:a16="http://schemas.microsoft.com/office/drawing/2014/main" val="193313641"/>
                    </a:ext>
                  </a:extLst>
                </a:gridCol>
                <a:gridCol w="667179">
                  <a:extLst>
                    <a:ext uri="{9D8B030D-6E8A-4147-A177-3AD203B41FA5}">
                      <a16:colId xmlns:a16="http://schemas.microsoft.com/office/drawing/2014/main" val="1751969698"/>
                    </a:ext>
                  </a:extLst>
                </a:gridCol>
                <a:gridCol w="464307">
                  <a:extLst>
                    <a:ext uri="{9D8B030D-6E8A-4147-A177-3AD203B41FA5}">
                      <a16:colId xmlns:a16="http://schemas.microsoft.com/office/drawing/2014/main" val="2177655102"/>
                    </a:ext>
                  </a:extLst>
                </a:gridCol>
                <a:gridCol w="736486">
                  <a:extLst>
                    <a:ext uri="{9D8B030D-6E8A-4147-A177-3AD203B41FA5}">
                      <a16:colId xmlns:a16="http://schemas.microsoft.com/office/drawing/2014/main" val="2632584538"/>
                    </a:ext>
                  </a:extLst>
                </a:gridCol>
                <a:gridCol w="672444">
                  <a:extLst>
                    <a:ext uri="{9D8B030D-6E8A-4147-A177-3AD203B41FA5}">
                      <a16:colId xmlns:a16="http://schemas.microsoft.com/office/drawing/2014/main" val="770087190"/>
                    </a:ext>
                  </a:extLst>
                </a:gridCol>
                <a:gridCol w="768508">
                  <a:extLst>
                    <a:ext uri="{9D8B030D-6E8A-4147-A177-3AD203B41FA5}">
                      <a16:colId xmlns:a16="http://schemas.microsoft.com/office/drawing/2014/main" val="836756826"/>
                    </a:ext>
                  </a:extLst>
                </a:gridCol>
                <a:gridCol w="720476">
                  <a:extLst>
                    <a:ext uri="{9D8B030D-6E8A-4147-A177-3AD203B41FA5}">
                      <a16:colId xmlns:a16="http://schemas.microsoft.com/office/drawing/2014/main" val="198292672"/>
                    </a:ext>
                  </a:extLst>
                </a:gridCol>
                <a:gridCol w="896592">
                  <a:extLst>
                    <a:ext uri="{9D8B030D-6E8A-4147-A177-3AD203B41FA5}">
                      <a16:colId xmlns:a16="http://schemas.microsoft.com/office/drawing/2014/main" val="3196756361"/>
                    </a:ext>
                  </a:extLst>
                </a:gridCol>
                <a:gridCol w="563660">
                  <a:extLst>
                    <a:ext uri="{9D8B030D-6E8A-4147-A177-3AD203B41FA5}">
                      <a16:colId xmlns:a16="http://schemas.microsoft.com/office/drawing/2014/main" val="542994448"/>
                    </a:ext>
                  </a:extLst>
                </a:gridCol>
              </a:tblGrid>
              <a:tr h="192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Active Apprentices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 of (Date): ______________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Hisp.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 Hisp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ASIAN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3335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AI/AN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3335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NH/PI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WHITE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Women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338575"/>
                  </a:ext>
                </a:extLst>
              </a:tr>
              <a:tr h="969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3335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3335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904379"/>
                  </a:ext>
                </a:extLst>
              </a:tr>
              <a:tr h="730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Percent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3335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3335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34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22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9661-DA4D-4183-9060-CE3523CA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 Conducting the Availability Analysis for Race, Sex, and 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1D4DA-AE16-4815-B1E4-E7763108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0"/>
            <a:ext cx="7955280" cy="4756150"/>
          </a:xfrm>
        </p:spPr>
        <p:txBody>
          <a:bodyPr>
            <a:normAutofit fontScale="85000" lnSpcReduction="1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Key concepts:</a:t>
            </a:r>
          </a:p>
          <a:p>
            <a:pPr marL="502920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Minimum eligibility requirements for program entry: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Education level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Other</a:t>
            </a:r>
          </a:p>
          <a:p>
            <a:pPr marL="502920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Recruitment populations: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Internal vs external recruiting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If external, use relevant recruitment area</a:t>
            </a:r>
          </a:p>
          <a:p>
            <a:pPr marL="502920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Availability: Percentages of individuals eligible for enrollment who are: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 populations from which sponsor recruits (internally or externally)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Women, Hispanics, and members of each racial group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C1D59-CE49-40B7-95D4-87C6F21DF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576A-74BA-4C24-9BDE-A071E19D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 Comparing the Workforce Analysis to the Availability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15E11-7F99-41E2-BDE3-3AD499D1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1E4B-BA88-44E0-8CD1-41385FE32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FAE765-FB93-45A6-86DD-2F0019400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24275"/>
              </p:ext>
            </p:extLst>
          </p:nvPr>
        </p:nvGraphicFramePr>
        <p:xfrm>
          <a:off x="800100" y="1556197"/>
          <a:ext cx="7010399" cy="466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548304535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77706524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8306258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6116122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21884363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870472557"/>
                    </a:ext>
                  </a:extLst>
                </a:gridCol>
                <a:gridCol w="1079499">
                  <a:extLst>
                    <a:ext uri="{9D8B030D-6E8A-4147-A177-3AD203B41FA5}">
                      <a16:colId xmlns:a16="http://schemas.microsoft.com/office/drawing/2014/main" val="2390433562"/>
                    </a:ext>
                  </a:extLst>
                </a:gridCol>
              </a:tblGrid>
              <a:tr h="797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 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%AI/AN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%NHPI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0960"/>
                  </a:ext>
                </a:extLst>
              </a:tr>
              <a:tr h="5105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/>
                        <a:t>1. Workforce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   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83574"/>
                  </a:ext>
                </a:extLst>
              </a:tr>
              <a:tr h="510548">
                <a:tc>
                  <a:txBody>
                    <a:bodyPr/>
                    <a:lstStyle/>
                    <a:p>
                      <a:r>
                        <a:rPr lang="en-US" sz="1400" dirty="0"/>
                        <a:t>2. Availability  </a:t>
                      </a:r>
                    </a:p>
                    <a:p>
                      <a:r>
                        <a:rPr lang="en-US" sz="1400" dirty="0"/>
                        <a:t>   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56825"/>
                  </a:ext>
                </a:extLst>
              </a:tr>
              <a:tr h="510548">
                <a:tc gridSpan="7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/>
                        <a:t>3. Is workforce utilization significantly less than would be reasonably expected, given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    availability?</a:t>
                      </a:r>
                    </a:p>
                    <a:p>
                      <a:pPr marL="342900" indent="-342900">
                        <a:buAutoNum type="arabicPeriod" startAt="3"/>
                      </a:pPr>
                      <a:endParaRPr lang="en-US" sz="1400" dirty="0"/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Method for evaluating significance: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       80% Rule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       Two Standard Deviations (limited to apprentice workforces of 30 or more)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       Other         ________________________________________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642134"/>
                  </a:ext>
                </a:extLst>
              </a:tr>
              <a:tr h="5105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/>
                        <a:t>4. Under-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    Utilization?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/>
                        <a:t>    (Y/N)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598021"/>
                  </a:ext>
                </a:extLst>
              </a:tr>
              <a:tr h="5105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/>
                        <a:t>5. 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16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93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9C9C-BD1D-4224-BF63-F90FE4A5E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Utilization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414FB-DA71-463D-89F4-A402922EE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program is significantly underutilizing women, a specific racial group, or Hispanics/Latinos, the sponsor must set utilization goals in its affirmative action plan.</a:t>
            </a:r>
          </a:p>
          <a:p>
            <a:r>
              <a:rPr lang="en-US" dirty="0"/>
              <a:t>Goals must be at least equal to the availability of the underutilized group in the sponsor’s recruitment area.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D3A39-7EAB-4DEB-A252-10DB96E18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6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6247-033A-4EA1-9627-07B79A59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0526"/>
            <a:ext cx="7955280" cy="1051560"/>
          </a:xfrm>
        </p:spPr>
        <p:txBody>
          <a:bodyPr/>
          <a:lstStyle/>
          <a:p>
            <a:r>
              <a:rPr lang="en-US" dirty="0"/>
              <a:t>Demographic Analysis Tool</a:t>
            </a:r>
          </a:p>
        </p:txBody>
      </p:sp>
      <p:pic>
        <p:nvPicPr>
          <p:cNvPr id="6" name="Content Placeholder 5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89A7EF19-A92A-4CC6-B225-B4B35AEA7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" t="28489" r="37992" b="5710"/>
          <a:stretch/>
        </p:blipFill>
        <p:spPr>
          <a:xfrm>
            <a:off x="755904" y="1540599"/>
            <a:ext cx="7278624" cy="43847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C24BD-B8D1-4B1E-B275-E85F332BF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75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2438-798B-47F2-A72E-6E65AC6E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Areas of the AAP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ADE44-D3FE-4CFA-ADA6-C5A8AAEC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3344"/>
            <a:ext cx="7955280" cy="4406348"/>
          </a:xfrm>
        </p:spPr>
        <p:txBody>
          <a:bodyPr>
            <a:normAutofit/>
          </a:bodyPr>
          <a:lstStyle/>
          <a:p>
            <a:r>
              <a:rPr lang="en-US" dirty="0"/>
              <a:t>Invitation to self-identify as an individual with a disability</a:t>
            </a:r>
          </a:p>
          <a:p>
            <a:r>
              <a:rPr lang="en-US" dirty="0"/>
              <a:t>Workforce analyses for disability</a:t>
            </a:r>
          </a:p>
          <a:p>
            <a:r>
              <a:rPr lang="en-US" dirty="0"/>
              <a:t>Assess progress against 7% aspirational goal for apprentices with disabilities – and evaluate impediments</a:t>
            </a:r>
          </a:p>
          <a:p>
            <a:r>
              <a:rPr lang="en-US" dirty="0"/>
              <a:t>Targeted outreach, recruitment, and retention</a:t>
            </a:r>
          </a:p>
          <a:p>
            <a:r>
              <a:rPr lang="en-US" dirty="0"/>
              <a:t>Annual review of personnel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E00F9-B29F-4A71-95C8-82A57C9A7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2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Zachary Boren</a:t>
            </a:r>
          </a:p>
          <a:p>
            <a:pPr marL="457200" lvl="1" indent="0">
              <a:buNone/>
            </a:pPr>
            <a:r>
              <a:rPr lang="en-US" sz="1600" b="1" i="1" dirty="0"/>
              <a:t>Division Chief</a:t>
            </a:r>
          </a:p>
          <a:p>
            <a:pPr marL="457200" lvl="1" indent="0">
              <a:buNone/>
            </a:pPr>
            <a:r>
              <a:rPr lang="en-US" sz="1600" i="0" dirty="0"/>
              <a:t>Office of Apprenticeship</a:t>
            </a:r>
          </a:p>
          <a:p>
            <a:pPr marL="457200" lvl="1" indent="0">
              <a:buNone/>
            </a:pPr>
            <a:r>
              <a:rPr lang="en-US" sz="1600" i="0" dirty="0"/>
              <a:t>Employment and Training Administration</a:t>
            </a:r>
          </a:p>
          <a:p>
            <a:pPr marL="457200" lvl="1" indent="0">
              <a:buNone/>
            </a:pPr>
            <a:r>
              <a:rPr lang="en-US" sz="1600" i="0" dirty="0"/>
              <a:t>U.S. Department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Placeholder 6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6591A520-BD51-494C-AB1D-A998E9A3EAF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/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6D26125-83DC-4D8A-B2AF-8E56D60B41AA}"/>
              </a:ext>
            </a:extLst>
          </p:cNvPr>
          <p:cNvSpPr txBox="1">
            <a:spLocks/>
          </p:cNvSpPr>
          <p:nvPr/>
        </p:nvSpPr>
        <p:spPr>
          <a:xfrm>
            <a:off x="921325" y="2505092"/>
            <a:ext cx="2114483" cy="1981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18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i="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6B93D4B-3E35-450B-9692-E27A672AFD64}"/>
              </a:ext>
            </a:extLst>
          </p:cNvPr>
          <p:cNvSpPr txBox="1">
            <a:spLocks/>
          </p:cNvSpPr>
          <p:nvPr/>
        </p:nvSpPr>
        <p:spPr>
          <a:xfrm>
            <a:off x="1177357" y="3743295"/>
            <a:ext cx="3983355" cy="743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18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500" i="0" dirty="0"/>
          </a:p>
        </p:txBody>
      </p:sp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892" y="1120346"/>
            <a:ext cx="8551700" cy="5056617"/>
          </a:xfrm>
        </p:spPr>
        <p:txBody>
          <a:bodyPr/>
          <a:lstStyle/>
          <a:p>
            <a:r>
              <a:rPr lang="en-US" sz="2400" dirty="0"/>
              <a:t>Apprenticeship EEO Website</a:t>
            </a:r>
          </a:p>
          <a:p>
            <a:pPr lvl="1"/>
            <a:r>
              <a:rPr lang="en-US" sz="2000" dirty="0">
                <a:hlinkClick r:id="rId3"/>
              </a:rPr>
              <a:t>https://doloeta.gov/oa/eeo</a:t>
            </a:r>
            <a:endParaRPr lang="en-US" dirty="0"/>
          </a:p>
          <a:p>
            <a:r>
              <a:rPr lang="en-US" sz="2400" dirty="0"/>
              <a:t>Webinar on inviting apprentices and applicants to self-identify as a person with a disability(June 6, 2018)</a:t>
            </a:r>
            <a:r>
              <a:rPr lang="en-US" dirty="0"/>
              <a:t> </a:t>
            </a:r>
            <a:r>
              <a:rPr lang="en-US" i="1" dirty="0">
                <a:hlinkClick r:id="rId4"/>
              </a:rPr>
              <a:t>https://www.workforcegps.org/events/2018/06/06/17/36/New-Self-Identification-Disability-Requirements-for-Apprenticeship-Programs</a:t>
            </a:r>
            <a:endParaRPr lang="en-US" i="1" dirty="0"/>
          </a:p>
          <a:p>
            <a:r>
              <a:rPr lang="en-US" dirty="0"/>
              <a:t>Register for the “Equal Employment Opportunity Regulations for Apprenticeship: Final Phase-in of Requirements” webinar scheduled for September 14, 2018 at 1-2 pm eastern.  </a:t>
            </a:r>
            <a:r>
              <a:rPr lang="en-US" i="1" dirty="0">
                <a:hlinkClick r:id="rId5"/>
              </a:rPr>
              <a:t>https://www.workforcegps.org/events/2018/07/17/15/35/Equal-Employment-Opportunity-Regulations-for-Apprenticeship-Final-Phase-in-of-Requirements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579" y="1615441"/>
            <a:ext cx="3662933" cy="5242559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Zach Boren</a:t>
            </a:r>
          </a:p>
          <a:p>
            <a:pPr lvl="1"/>
            <a:r>
              <a:rPr lang="en-US" dirty="0"/>
              <a:t>Division Chief / Office of Apprenticeship</a:t>
            </a:r>
          </a:p>
          <a:p>
            <a:pPr lvl="2"/>
            <a:r>
              <a:rPr lang="en-US" dirty="0"/>
              <a:t>USDOL</a:t>
            </a:r>
          </a:p>
          <a:p>
            <a:pPr lvl="3"/>
            <a:r>
              <a:rPr lang="en-US" dirty="0">
                <a:hlinkClick r:id="rId3"/>
              </a:rPr>
              <a:t>Boren.Zachary@dol.gov</a:t>
            </a:r>
            <a:r>
              <a:rPr lang="en-US" dirty="0"/>
              <a:t> </a:t>
            </a:r>
          </a:p>
          <a:p>
            <a:r>
              <a:rPr lang="en-US" dirty="0"/>
              <a:t>Natalie Linton</a:t>
            </a:r>
          </a:p>
          <a:p>
            <a:pPr lvl="1"/>
            <a:r>
              <a:rPr lang="en-US" dirty="0"/>
              <a:t>Program Analyst / Office of Apprenticeship</a:t>
            </a:r>
          </a:p>
          <a:p>
            <a:pPr lvl="2"/>
            <a:r>
              <a:rPr lang="en-US" dirty="0"/>
              <a:t>USDOL</a:t>
            </a:r>
          </a:p>
          <a:p>
            <a:pPr lvl="3"/>
            <a:r>
              <a:rPr lang="en-US" dirty="0">
                <a:hlinkClick r:id="rId4"/>
              </a:rPr>
              <a:t>Linton.Natalie.S@dol.gov</a:t>
            </a:r>
            <a:r>
              <a:rPr lang="en-US" dirty="0"/>
              <a:t>   </a:t>
            </a:r>
          </a:p>
          <a:p>
            <a:pPr marL="0" lvl="3" indent="0">
              <a:buNone/>
              <a:tabLst>
                <a:tab pos="60325" algn="l"/>
              </a:tabLst>
            </a:pPr>
            <a:r>
              <a:rPr lang="en-US" sz="2200" b="1" i="0" dirty="0">
                <a:solidFill>
                  <a:schemeClr val="accent2"/>
                </a:solidFill>
              </a:rPr>
              <a:t>Jennifer Frey</a:t>
            </a:r>
          </a:p>
          <a:p>
            <a:pPr marL="45720">
              <a:spcBef>
                <a:spcPts val="600"/>
              </a:spcBef>
              <a:tabLst>
                <a:tab pos="463550" algn="l"/>
              </a:tabLst>
            </a:pPr>
            <a:r>
              <a:rPr lang="en-US" sz="1600" dirty="0">
                <a:solidFill>
                  <a:schemeClr val="accent2"/>
                </a:solidFill>
              </a:rPr>
              <a:t>	</a:t>
            </a:r>
            <a:r>
              <a:rPr lang="en-US" sz="1500" b="0" i="1" dirty="0">
                <a:solidFill>
                  <a:schemeClr val="accent4">
                    <a:lumMod val="25000"/>
                  </a:schemeClr>
                </a:solidFill>
              </a:rPr>
              <a:t>Attorney</a:t>
            </a:r>
          </a:p>
          <a:p>
            <a:pPr marL="512763" indent="-468313">
              <a:spcBef>
                <a:spcPts val="600"/>
              </a:spcBef>
              <a:tabLst>
                <a:tab pos="463550" algn="l"/>
              </a:tabLst>
            </a:pPr>
            <a:r>
              <a:rPr lang="en-US" sz="1500" b="0" i="1" dirty="0">
                <a:solidFill>
                  <a:schemeClr val="accent4">
                    <a:lumMod val="25000"/>
                  </a:schemeClr>
                </a:solidFill>
              </a:rPr>
              <a:t>	Division of Civil Rights and Labor-Management</a:t>
            </a:r>
          </a:p>
          <a:p>
            <a:pPr marL="512763" indent="-468313">
              <a:spcBef>
                <a:spcPts val="600"/>
              </a:spcBef>
              <a:tabLst>
                <a:tab pos="46355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	USDOL</a:t>
            </a:r>
          </a:p>
          <a:p>
            <a:pPr lvl="3">
              <a:buClr>
                <a:srgbClr val="0075BF"/>
              </a:buClr>
            </a:pPr>
            <a:r>
              <a:rPr lang="en-US" dirty="0">
                <a:hlinkClick r:id="rId5"/>
              </a:rPr>
              <a:t>Frey.Jennifer.B@dol.gov</a:t>
            </a:r>
            <a:r>
              <a:rPr lang="en-US" dirty="0"/>
              <a:t>  </a:t>
            </a:r>
            <a:endParaRPr lang="en-US" sz="1500" dirty="0">
              <a:solidFill>
                <a:schemeClr val="accent4">
                  <a:lumMod val="25000"/>
                </a:schemeClr>
              </a:solidFill>
            </a:endParaRPr>
          </a:p>
          <a:p>
            <a:pPr lvl="3">
              <a:buClr>
                <a:srgbClr val="0075BF"/>
              </a:buClr>
            </a:pPr>
            <a:endParaRPr lang="en-US" dirty="0">
              <a:solidFill>
                <a:srgbClr val="124D95"/>
              </a:solidFill>
            </a:endParaRPr>
          </a:p>
          <a:p>
            <a:pPr marL="0" lvl="3" indent="0">
              <a:buNone/>
              <a:tabLst>
                <a:tab pos="463550" algn="l"/>
              </a:tabLst>
            </a:pPr>
            <a:r>
              <a:rPr lang="en-US" sz="1600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3C3D6-2DBA-4D3F-ACE2-5B43D2D7C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organization are you with?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Apprenticeship sponsor</a:t>
            </a:r>
          </a:p>
          <a:p>
            <a:r>
              <a:rPr lang="en-US" dirty="0"/>
              <a:t>Office of Apprenticeship staff</a:t>
            </a:r>
          </a:p>
          <a:p>
            <a:r>
              <a:rPr lang="en-US" dirty="0"/>
              <a:t>State Apprenticeship Agency staff</a:t>
            </a:r>
          </a:p>
          <a:p>
            <a:r>
              <a:rPr lang="en-US" dirty="0"/>
              <a:t>Workforce system staff</a:t>
            </a:r>
          </a:p>
          <a:p>
            <a:r>
              <a:rPr lang="en-US" dirty="0"/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8651A17-9376-40A4-9325-34268FB0E92D}" type="slidenum">
              <a:rPr lang="en-US" noProof="0" smtClean="0"/>
              <a:pPr lvl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96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/>
            <a:r>
              <a:rPr lang="en-US" dirty="0"/>
              <a:t>What is Affirmative Action?</a:t>
            </a:r>
          </a:p>
          <a:p>
            <a:r>
              <a:rPr lang="en-US" dirty="0"/>
              <a:t>Which sponsors need to develop Affirmative   Action Plans (AAPs)?</a:t>
            </a:r>
          </a:p>
          <a:p>
            <a:pPr marL="341313" indent="-341313"/>
            <a:r>
              <a:rPr lang="en-US" dirty="0"/>
              <a:t>AAP deadlines and components</a:t>
            </a:r>
          </a:p>
          <a:p>
            <a:pPr marL="341313" indent="-341313"/>
            <a:r>
              <a:rPr lang="en-US" dirty="0"/>
              <a:t>Demographic analyses</a:t>
            </a:r>
          </a:p>
          <a:p>
            <a:pPr marL="341313" indent="-341313"/>
            <a:r>
              <a:rPr lang="en-US" dirty="0"/>
              <a:t>Questions and answers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DF071-E84B-44DC-8C5B-A43BC4CA9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Natalie Linton</a:t>
            </a:r>
          </a:p>
          <a:p>
            <a:pPr lvl="1"/>
            <a:r>
              <a:rPr lang="en-US" dirty="0"/>
              <a:t>Program Analyst</a:t>
            </a:r>
          </a:p>
          <a:p>
            <a:pPr lvl="1"/>
            <a:r>
              <a:rPr lang="en-US" dirty="0"/>
              <a:t>Office of Apprenticeship</a:t>
            </a:r>
          </a:p>
          <a:p>
            <a:pPr lvl="1"/>
            <a:r>
              <a:rPr lang="en-US" dirty="0"/>
              <a:t>Employment and Training Administration</a:t>
            </a:r>
          </a:p>
          <a:p>
            <a:pPr lvl="1"/>
            <a:r>
              <a:rPr lang="en-US" dirty="0"/>
              <a:t>U.S. Department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D54AA5-0D65-489B-873F-B1FD4DC34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Picture Placeholder 1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9DE36BE7-49B6-4104-9D50-14D1997A70C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" b="6673"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C11A3D-23A7-4023-BAA5-0EC57A6FA25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Jennifer Frey</a:t>
            </a:r>
          </a:p>
          <a:p>
            <a:pPr lvl="1"/>
            <a:r>
              <a:rPr lang="en-US" sz="1900" dirty="0"/>
              <a:t>Attorney</a:t>
            </a:r>
          </a:p>
          <a:p>
            <a:pPr lvl="1"/>
            <a:r>
              <a:rPr lang="en-US" sz="1900" dirty="0"/>
              <a:t>Division of Civil Rights and Labor-Management</a:t>
            </a:r>
          </a:p>
          <a:p>
            <a:pPr lvl="1"/>
            <a:r>
              <a:rPr lang="en-US" sz="1900" dirty="0"/>
              <a:t>U.S. Department of Labor </a:t>
            </a:r>
          </a:p>
        </p:txBody>
      </p:sp>
      <p:pic>
        <p:nvPicPr>
          <p:cNvPr id="6" name="Picture Placeholder 5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1D544489-348B-4A20-A65B-B5AFD76DD3C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b="5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255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FEC-5FE3-4DF4-AE6D-D8E68BE1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Affirmative Action?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BFE72-62A6-4974-A01D-199AC1063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/>
              <a:t>Affirmative Action Programs:</a:t>
            </a:r>
          </a:p>
          <a:p>
            <a:r>
              <a:rPr lang="en-US" dirty="0"/>
              <a:t>Encourage and promote equal opportunity</a:t>
            </a:r>
          </a:p>
          <a:p>
            <a:r>
              <a:rPr lang="en-US" dirty="0"/>
              <a:t>Creative an apprenticeship environment free from discrimination</a:t>
            </a:r>
          </a:p>
          <a:p>
            <a:r>
              <a:rPr lang="en-US" dirty="0"/>
              <a:t>Address barriers to equal opportunity in apprenticeship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b="1" dirty="0"/>
              <a:t>Affirmative Action Plan:  </a:t>
            </a:r>
            <a:r>
              <a:rPr lang="en-US" i="1" dirty="0"/>
              <a:t>A written description of a sponsor’s affirmative action program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F486-4364-4455-B2B2-CE581E39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Sponsors are Required to Develop Affirmative Action Plans?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932817-2952-4EB9-B9A0-8D3BAEA9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509620"/>
            <a:ext cx="3868340" cy="747897"/>
          </a:xfrm>
        </p:spPr>
        <p:txBody>
          <a:bodyPr/>
          <a:lstStyle/>
          <a:p>
            <a:r>
              <a:rPr lang="en-US" dirty="0"/>
              <a:t>Programs required to develop an AAP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CE40E1-6DB6-40CF-8AC1-DE488D0517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Both:</a:t>
            </a:r>
          </a:p>
          <a:p>
            <a:r>
              <a:rPr lang="en-US" dirty="0"/>
              <a:t>Have 5 or more apprentices</a:t>
            </a:r>
          </a:p>
          <a:p>
            <a:pPr marL="0" indent="0">
              <a:buNone/>
            </a:pPr>
            <a:r>
              <a:rPr lang="en-US" dirty="0"/>
              <a:t> AND</a:t>
            </a:r>
          </a:p>
          <a:p>
            <a:r>
              <a:rPr lang="en-US" dirty="0"/>
              <a:t>Do not already have an EEO program in place under other laws/regulations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AB9B59-4179-4A38-80B0-22935304F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09620"/>
            <a:ext cx="3887391" cy="747897"/>
          </a:xfrm>
        </p:spPr>
        <p:txBody>
          <a:bodyPr/>
          <a:lstStyle/>
          <a:p>
            <a:r>
              <a:rPr lang="en-US" dirty="0"/>
              <a:t>Exempt programs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DF4259-712F-482D-B93C-72F1E7714D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Either:</a:t>
            </a:r>
          </a:p>
          <a:p>
            <a:r>
              <a:rPr lang="en-US" dirty="0"/>
              <a:t>Have fewer than 5 apprentices</a:t>
            </a:r>
          </a:p>
          <a:p>
            <a:pPr marL="0" indent="0">
              <a:buNone/>
            </a:pPr>
            <a:r>
              <a:rPr lang="en-US" dirty="0"/>
              <a:t> OR</a:t>
            </a:r>
          </a:p>
          <a:p>
            <a:r>
              <a:rPr lang="en-US" dirty="0"/>
              <a:t>Already have an EEO program in place under other laws/regulations (that includes apprentices)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1EB71-1B62-4D9C-B4C4-90FBD044A1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4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3673-E211-40D5-83D5-CAB640D0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 for Developing Initial AAPs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588B71-3E4D-4A87-90F9-AD50446C6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509620"/>
            <a:ext cx="3868340" cy="747897"/>
          </a:xfrm>
        </p:spPr>
        <p:txBody>
          <a:bodyPr/>
          <a:lstStyle/>
          <a:p>
            <a:r>
              <a:rPr lang="en-US" dirty="0"/>
              <a:t>Sponsors registered with OA: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4E87-FA89-4DCD-8336-5BF597A1BC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January 18, 2019</a:t>
            </a:r>
          </a:p>
          <a:p>
            <a:pPr marL="457200" lvl="1" indent="0">
              <a:buNone/>
            </a:pPr>
            <a:r>
              <a:rPr lang="en-US" dirty="0"/>
              <a:t>OR</a:t>
            </a:r>
          </a:p>
          <a:p>
            <a:r>
              <a:rPr lang="en-US" dirty="0"/>
              <a:t>  Two years from program registration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Whichever is later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B08125-4F4C-4819-A706-C625277DD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09620"/>
            <a:ext cx="3887391" cy="747897"/>
          </a:xfrm>
        </p:spPr>
        <p:txBody>
          <a:bodyPr/>
          <a:lstStyle/>
          <a:p>
            <a:r>
              <a:rPr lang="en-US" dirty="0"/>
              <a:t>Sponsors registered with SAAs: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24EFE3-3AAB-498D-A8E6-ABA7080889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with the SAA to find out the deadline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C5F4D-9660-409F-A94A-E06884E84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0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ADCE-5733-4E86-8CB7-14DB7909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AAP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D2BD4-FA99-4622-979F-B60FECF4F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Invite apprentices and applicants to self-identify as individuals with a disability</a:t>
            </a:r>
          </a:p>
          <a:p>
            <a:r>
              <a:rPr lang="en-US" dirty="0"/>
              <a:t>Demographic analyses</a:t>
            </a:r>
          </a:p>
          <a:p>
            <a:pPr lvl="1"/>
            <a:r>
              <a:rPr lang="en-US" dirty="0"/>
              <a:t>Analyze demographics of apprentice workforce (for race, sex, ethnicity, and disability)</a:t>
            </a:r>
          </a:p>
          <a:p>
            <a:pPr lvl="1"/>
            <a:r>
              <a:rPr lang="en-US" dirty="0"/>
              <a:t>Analyze race, sex, and ethnicity demographics of qualified workers in recruitment area</a:t>
            </a:r>
          </a:p>
          <a:p>
            <a:pPr lvl="1"/>
            <a:r>
              <a:rPr lang="en-US" dirty="0"/>
              <a:t>Compare these two analyses (for race, sex, and ethnicity) to determine if any significant differences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2F3ED-2CC8-4A85-B656-882B443F5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4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21601&quot;&gt;&lt;object type=&quot;3&quot; unique_id=&quot;21602&quot;&gt;&lt;property id=&quot;20148&quot; value=&quot;5&quot;/&gt;&lt;property id=&quot;20300&quot; value=&quot;Slide 3 - &amp;quot;What type of organization are you with?&amp;quot;&quot;/&gt;&lt;property id=&quot;20307&quot; value=&quot;288&quot;/&gt;&lt;/object&gt;&lt;object type=&quot;3&quot; unique_id=&quot;21603&quot;&gt;&lt;property id=&quot;20148&quot; value=&quot;5&quot;/&gt;&lt;property id=&quot;20300&quot; value=&quot;Slide 1 - &amp;quot;   Affirmative Action Plans Part 1: Demographic Analyses   &amp;quot;&quot;/&gt;&lt;property id=&quot;20307&quot; value=&quot;287&quot;/&gt;&lt;/object&gt;&lt;object type=&quot;3&quot; unique_id=&quot;21604&quot;&gt;&lt;property id=&quot;20148&quot; value=&quot;5&quot;/&gt;&lt;property id=&quot;20300&quot; value=&quot;Slide 2&quot;/&gt;&lt;property id=&quot;20307&quot; value=&quot;280&quot;/&gt;&lt;/object&gt;&lt;object type=&quot;3&quot; unique_id=&quot;21607&quot;&gt;&lt;property id=&quot;20148&quot; value=&quot;5&quot;/&gt;&lt;property id=&quot;20300&quot; value=&quot;Slide 4&quot;/&gt;&lt;property id=&quot;20307&quot; value=&quot;286&quot;/&gt;&lt;/object&gt;&lt;object type=&quot;3&quot; unique_id=&quot;21609&quot;&gt;&lt;property id=&quot;20148&quot; value=&quot;5&quot;/&gt;&lt;property id=&quot;20300&quot; value=&quot;Slide 6 - &amp;quot;What is Affirmative Action?&amp;quot;&quot;/&gt;&lt;property id=&quot;20307&quot; value=&quot;258&quot;/&gt;&lt;/object&gt;&lt;object type=&quot;3&quot; unique_id=&quot;21620&quot;&gt;&lt;property id=&quot;20148&quot; value=&quot;5&quot;/&gt;&lt;property id=&quot;20300&quot; value=&quot;Slide 20&quot;/&gt;&lt;property id=&quot;20307&quot; value=&quot;284&quot;/&gt;&lt;/object&gt;&lt;object type=&quot;3&quot; unique_id=&quot;21621&quot;&gt;&lt;property id=&quot;20148&quot; value=&quot;5&quot;/&gt;&lt;property id=&quot;20300&quot; value=&quot;Slide 19&quot;/&gt;&lt;property id=&quot;20307&quot; value=&quot;281&quot;/&gt;&lt;/object&gt;&lt;object type=&quot;3&quot; unique_id=&quot;21622&quot;&gt;&lt;property id=&quot;20148&quot; value=&quot;5&quot;/&gt;&lt;property id=&quot;20300&quot; value=&quot;Slide 21&quot;/&gt;&lt;property id=&quot;20307&quot; value=&quot;275&quot;/&gt;&lt;/object&gt;&lt;object type=&quot;3&quot; unique_id=&quot;21623&quot;&gt;&lt;property id=&quot;20148&quot; value=&quot;5&quot;/&gt;&lt;property id=&quot;20300&quot; value=&quot;Slide 22&quot;/&gt;&lt;property id=&quot;20307&quot; value=&quot;282&quot;/&gt;&lt;/object&gt;&lt;object type=&quot;3&quot; unique_id=&quot;22015&quot;&gt;&lt;property id=&quot;20148&quot; value=&quot;5&quot;/&gt;&lt;property id=&quot;20300&quot; value=&quot;Slide 5&quot;/&gt;&lt;property id=&quot;20307&quot; value=&quot;309&quot;/&gt;&lt;/object&gt;&lt;object type=&quot;3&quot; unique_id=&quot;22016&quot;&gt;&lt;property id=&quot;20148&quot; value=&quot;5&quot;/&gt;&lt;property id=&quot;20300&quot; value=&quot;Slide 7 - &amp;quot;Which Sponsors are Required to Develop Affirmative Action Plans?&amp;quot;&quot;/&gt;&lt;property id=&quot;20307&quot; value=&quot;298&quot;/&gt;&lt;/object&gt;&lt;object type=&quot;3&quot; unique_id=&quot;22017&quot;&gt;&lt;property id=&quot;20148&quot; value=&quot;5&quot;/&gt;&lt;property id=&quot;20300&quot; value=&quot;Slide 8 - &amp;quot;Deadlines for Developing Initial AAPs&amp;quot;&quot;/&gt;&lt;property id=&quot;20307&quot; value=&quot;315&quot;/&gt;&lt;/object&gt;&lt;object type=&quot;3&quot; unique_id=&quot;22018&quot;&gt;&lt;property id=&quot;20148&quot; value=&quot;5&quot;/&gt;&lt;property id=&quot;20300&quot; value=&quot;Slide 9 - &amp;quot;Components of the AAP&amp;quot;&quot;/&gt;&lt;property id=&quot;20307&quot; value=&quot;316&quot;/&gt;&lt;/object&gt;&lt;object type=&quot;3&quot; unique_id=&quot;22019&quot;&gt;&lt;property id=&quot;20148&quot; value=&quot;5&quot;/&gt;&lt;property id=&quot;20300&quot; value=&quot;Slide 10 - &amp;quot;Components of the AAP&amp;quot;&quot;/&gt;&lt;property id=&quot;20307&quot; value=&quot;317&quot;/&gt;&lt;/object&gt;&lt;object type=&quot;3&quot; unique_id=&quot;22020&quot;&gt;&lt;property id=&quot;20148&quot; value=&quot;5&quot;/&gt;&lt;property id=&quot;20300&quot; value=&quot;Slide 11 - &amp;quot;Steps of Demographic Analyses for Race, Sex, and Ethnicity&amp;quot;&quot;/&gt;&lt;property id=&quot;20307&quot; value=&quot;321&quot;/&gt;&lt;/object&gt;&lt;object type=&quot;3&quot; unique_id=&quot;22021&quot;&gt;&lt;property id=&quot;20148&quot; value=&quot;5&quot;/&gt;&lt;property id=&quot;20300&quot; value=&quot;Slide 12 - &amp;quot;Step 1:  Analysis of the Program’s Workforce&amp;quot;&quot;/&gt;&lt;property id=&quot;20307&quot; value=&quot;319&quot;/&gt;&lt;/object&gt;&lt;object type=&quot;3&quot; unique_id=&quot;22022&quot;&gt;&lt;property id=&quot;20148&quot; value=&quot;5&quot;/&gt;&lt;property id=&quot;20300&quot; value=&quot;Slide 13 - &amp;quot;Sample Matrix of Apprentice Workforce Data&amp;quot;&quot;/&gt;&lt;property id=&quot;20307&quot; value=&quot;320&quot;/&gt;&lt;/object&gt;&lt;object type=&quot;3&quot; unique_id=&quot;22023&quot;&gt;&lt;property id=&quot;20148&quot; value=&quot;5&quot;/&gt;&lt;property id=&quot;20300&quot; value=&quot;Slide 14 - &amp;quot;Step 2:  Conducting the Availability Analysis for Race, Sex, and Ethnicity&amp;quot;&quot;/&gt;&lt;property id=&quot;20307&quot; value=&quot;299&quot;/&gt;&lt;/object&gt;&lt;object type=&quot;3&quot; unique_id=&quot;22024&quot;&gt;&lt;property id=&quot;20148&quot; value=&quot;5&quot;/&gt;&lt;property id=&quot;20300&quot; value=&quot;Slide 15 - &amp;quot;Step 3:  Comparing the Workforce Analysis to the Availability Analysis&amp;quot;&quot;/&gt;&lt;property id=&quot;20307&quot; value=&quot;300&quot;/&gt;&lt;/object&gt;&lt;object type=&quot;3&quot; unique_id=&quot;22025&quot;&gt;&lt;property id=&quot;20148&quot; value=&quot;5&quot;/&gt;&lt;property id=&quot;20300&quot; value=&quot;Slide 16 - &amp;quot;Establishing Utilization Goals&amp;quot;&quot;/&gt;&lt;property id=&quot;20307&quot; value=&quot;301&quot;/&gt;&lt;/object&gt;&lt;object type=&quot;3&quot; unique_id=&quot;22026&quot;&gt;&lt;property id=&quot;20148&quot; value=&quot;5&quot;/&gt;&lt;property id=&quot;20300&quot; value=&quot;Slide 17 - &amp;quot;Demographic Analysis Tool&amp;quot;&quot;/&gt;&lt;property id=&quot;20307&quot; value=&quot;314&quot;/&gt;&lt;/object&gt;&lt;object type=&quot;3&quot; unique_id=&quot;22027&quot;&gt;&lt;property id=&quot;20148&quot; value=&quot;5&quot;/&gt;&lt;property id=&quot;20300&quot; value=&quot;Slide 18 - &amp;quot;Remaining Areas of the AAP&amp;quot;&quot;/&gt;&lt;property id=&quot;20307&quot; value=&quot;322&quot;/&gt;&lt;/object&gt;&lt;/object&gt;&lt;object type=&quot;8&quot; unique_id=&quot;2164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F015E-6999-426A-BC7D-409AC2FCC98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7360</TotalTime>
  <Words>962</Words>
  <Application>Microsoft Office PowerPoint</Application>
  <PresentationFormat>On-screen Show (4:3)</PresentationFormat>
  <Paragraphs>233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   Affirmative Action Plans Part 1: Demographic Analyses   </vt:lpstr>
      <vt:lpstr>PowerPoint Presentation</vt:lpstr>
      <vt:lpstr>What type of organization are you with?</vt:lpstr>
      <vt:lpstr>PowerPoint Presentation</vt:lpstr>
      <vt:lpstr>PowerPoint Presentation</vt:lpstr>
      <vt:lpstr>What is Affirmative Action?</vt:lpstr>
      <vt:lpstr>Which Sponsors are Required to Develop Affirmative Action Plans?</vt:lpstr>
      <vt:lpstr>Deadlines for Developing Initial AAPs</vt:lpstr>
      <vt:lpstr>Components of the AAP</vt:lpstr>
      <vt:lpstr>Components of the AAP</vt:lpstr>
      <vt:lpstr>Steps of Demographic Analyses for Race, Sex, and Ethnicity</vt:lpstr>
      <vt:lpstr>Step 1:  Analysis of the Program’s Workforce</vt:lpstr>
      <vt:lpstr>Sample Matrix of Apprentice Workforce Data</vt:lpstr>
      <vt:lpstr>Step 2:  Conducting the Availability Analysis for Race, Sex, and Ethnicity</vt:lpstr>
      <vt:lpstr>Step 3:  Comparing the Workforce Analysis to the Availability Analysis</vt:lpstr>
      <vt:lpstr>Establishing Utilization Goals</vt:lpstr>
      <vt:lpstr>Demographic Analysis Tool</vt:lpstr>
      <vt:lpstr>Remaining Areas of the AAP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Jonathan Vehlow</cp:lastModifiedBy>
  <cp:revision>384</cp:revision>
  <cp:lastPrinted>2018-03-20T18:44:53Z</cp:lastPrinted>
  <dcterms:created xsi:type="dcterms:W3CDTF">2017-06-21T17:13:53Z</dcterms:created>
  <dcterms:modified xsi:type="dcterms:W3CDTF">2018-08-07T14:56:02Z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