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9"/>
  </p:notesMasterIdLst>
  <p:sldIdLst>
    <p:sldId id="287" r:id="rId3"/>
    <p:sldId id="274" r:id="rId4"/>
    <p:sldId id="328" r:id="rId5"/>
    <p:sldId id="290" r:id="rId6"/>
    <p:sldId id="291" r:id="rId7"/>
    <p:sldId id="325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301" r:id="rId17"/>
    <p:sldId id="302" r:id="rId18"/>
    <p:sldId id="327" r:id="rId19"/>
    <p:sldId id="303" r:id="rId20"/>
    <p:sldId id="304" r:id="rId21"/>
    <p:sldId id="306" r:id="rId22"/>
    <p:sldId id="307" r:id="rId23"/>
    <p:sldId id="308" r:id="rId24"/>
    <p:sldId id="309" r:id="rId25"/>
    <p:sldId id="311" r:id="rId26"/>
    <p:sldId id="312" r:id="rId27"/>
    <p:sldId id="310" r:id="rId28"/>
    <p:sldId id="313" r:id="rId29"/>
    <p:sldId id="314" r:id="rId30"/>
    <p:sldId id="315" r:id="rId31"/>
    <p:sldId id="316" r:id="rId32"/>
    <p:sldId id="318" r:id="rId33"/>
    <p:sldId id="317" r:id="rId34"/>
    <p:sldId id="319" r:id="rId35"/>
    <p:sldId id="322" r:id="rId36"/>
    <p:sldId id="281" r:id="rId37"/>
    <p:sldId id="282" r:id="rId38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75882" autoAdjust="0"/>
  </p:normalViewPr>
  <p:slideViewPr>
    <p:cSldViewPr snapToGrid="0">
      <p:cViewPr varScale="1">
        <p:scale>
          <a:sx n="54" d="100"/>
          <a:sy n="54" d="100"/>
        </p:scale>
        <p:origin x="17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58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4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4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0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51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65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97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04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7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28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2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80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15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97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4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00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6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24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6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7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04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83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57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82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26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18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76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2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2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7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8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research/labor-and-employment/barriers-to-work-low-income-unemployed-and-dislocated-worker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sl.org/research/labor-and-employment/barriers-to-work-immigrants-with-work-authorization.aspx" TargetMode="External"/><Relationship Id="rId5" Type="http://schemas.openxmlformats.org/officeDocument/2006/relationships/hyperlink" Target="http://www.ncsl.org/research/labor-and-employment/barriers-to-work-individuals-with-criminal-records.aspx" TargetMode="External"/><Relationship Id="rId4" Type="http://schemas.openxmlformats.org/officeDocument/2006/relationships/hyperlink" Target="http://www.ncsl.org/research/labor-and-employment/barriers-to-work-veterans-and-military-spouses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stateslicen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stateslicen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uke.martel@ncsl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whitehouse@csg.or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leta.gov/grants/award_management.cf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ECFR?page=brows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applicationandmanagement.workforcegps.org/resources/2016/12/14/10/45/Grant-Management-Traini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Patton.Jeffrey.d@dol.gov" TargetMode="External"/><Relationship Id="rId3" Type="http://schemas.openxmlformats.org/officeDocument/2006/relationships/hyperlink" Target="mailto:Capon.trevor@dol.gov" TargetMode="External"/><Relationship Id="rId7" Type="http://schemas.openxmlformats.org/officeDocument/2006/relationships/hyperlink" Target="mailto:Lambert.james@dol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pnicky.david@dol.gov" TargetMode="External"/><Relationship Id="rId5" Type="http://schemas.openxmlformats.org/officeDocument/2006/relationships/hyperlink" Target="mailto:Tesone.susan@dol.gov" TargetMode="External"/><Relationship Id="rId4" Type="http://schemas.openxmlformats.org/officeDocument/2006/relationships/hyperlink" Target="mailto:Hubert.keith@dol.gov" TargetMode="External"/><Relationship Id="rId9" Type="http://schemas.openxmlformats.org/officeDocument/2006/relationships/hyperlink" Target="mailto:Demale.michael.b@dol.go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research/labor-and-employment/report-the-state-of-occupational-licensing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sl.org/research/labor-and-employment/occupational-licensing636476435.aspx" TargetMode="External"/><Relationship Id="rId4" Type="http://schemas.openxmlformats.org/officeDocument/2006/relationships/hyperlink" Target="http://www.ncsl.org/research/labor-and-employment/occupational-licensing-statute-databas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August 14, 2018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Occupational Licensing</a:t>
            </a:r>
            <a:br>
              <a:rPr lang="en-US" dirty="0"/>
            </a:br>
            <a:r>
              <a:rPr lang="en-US" dirty="0"/>
              <a:t>Grantee Orientation</a:t>
            </a:r>
            <a:br>
              <a:rPr lang="en-US" dirty="0"/>
            </a:br>
            <a:r>
              <a:rPr lang="en-US" sz="2000" dirty="0"/>
              <a:t>August 1, 2018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U.S. Department of Labor</a:t>
            </a:r>
          </a:p>
          <a:p>
            <a:pPr algn="ctr"/>
            <a:r>
              <a:rPr lang="en-US" dirty="0"/>
              <a:t>Employment and Training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6526"/>
            <a:ext cx="7955280" cy="1051560"/>
          </a:xfrm>
        </p:spPr>
        <p:txBody>
          <a:bodyPr/>
          <a:lstStyle/>
          <a:p>
            <a:pPr algn="ctr"/>
            <a:r>
              <a:rPr lang="en-US" dirty="0"/>
              <a:t>Examining Licensing Challenges for Four Subpopulations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9043"/>
            <a:ext cx="7955280" cy="429792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dirty="0">
                <a:solidFill>
                  <a:srgbClr val="FFD757"/>
                </a:solidFill>
                <a:hlinkClick r:id="rId3"/>
              </a:rPr>
              <a:t>Dislocated, unemployed and low-Income, workers</a:t>
            </a:r>
            <a:endParaRPr lang="en-US" dirty="0">
              <a:solidFill>
                <a:srgbClr val="FFD757"/>
              </a:solidFill>
            </a:endParaRPr>
          </a:p>
          <a:p>
            <a:pPr fontAlgn="t"/>
            <a:endParaRPr lang="en-US" dirty="0">
              <a:solidFill>
                <a:srgbClr val="FFD757"/>
              </a:solidFill>
            </a:endParaRPr>
          </a:p>
          <a:p>
            <a:pPr fontAlgn="t"/>
            <a:r>
              <a:rPr lang="en-US" dirty="0">
                <a:solidFill>
                  <a:srgbClr val="FFD757"/>
                </a:solidFill>
                <a:hlinkClick r:id="rId4"/>
              </a:rPr>
              <a:t>Veterans and military spouses</a:t>
            </a:r>
            <a:endParaRPr lang="en-US" dirty="0">
              <a:solidFill>
                <a:srgbClr val="FFD757"/>
              </a:solidFill>
            </a:endParaRPr>
          </a:p>
          <a:p>
            <a:pPr fontAlgn="t"/>
            <a:endParaRPr lang="en-US" dirty="0">
              <a:solidFill>
                <a:srgbClr val="FFD757"/>
              </a:solidFill>
            </a:endParaRPr>
          </a:p>
          <a:p>
            <a:pPr fontAlgn="t"/>
            <a:r>
              <a:rPr lang="en-US" dirty="0">
                <a:solidFill>
                  <a:srgbClr val="FFD757"/>
                </a:solidFill>
                <a:hlinkClick r:id="rId5"/>
              </a:rPr>
              <a:t>People with criminal records</a:t>
            </a:r>
            <a:endParaRPr lang="en-US" dirty="0">
              <a:solidFill>
                <a:srgbClr val="FFD757"/>
              </a:solidFill>
            </a:endParaRPr>
          </a:p>
          <a:p>
            <a:pPr fontAlgn="t"/>
            <a:endParaRPr lang="en-US" dirty="0">
              <a:solidFill>
                <a:srgbClr val="FFD757"/>
              </a:solidFill>
            </a:endParaRPr>
          </a:p>
          <a:p>
            <a:pPr fontAlgn="t"/>
            <a:r>
              <a:rPr lang="en-US" dirty="0">
                <a:solidFill>
                  <a:srgbClr val="FFD757"/>
                </a:solidFill>
                <a:hlinkClick r:id="rId6"/>
              </a:rPr>
              <a:t>Immigrants with work authorization</a:t>
            </a:r>
            <a:endParaRPr lang="en-US" dirty="0">
              <a:solidFill>
                <a:srgbClr val="FFD757"/>
              </a:solidFill>
            </a:endParaRPr>
          </a:p>
          <a:p>
            <a:pPr fontAlgn="t"/>
            <a:endParaRPr lang="en-US" dirty="0">
              <a:solidFill>
                <a:srgbClr val="FFD75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9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4789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linkClick r:id="rId3"/>
              </a:rPr>
              <a:t>www.ncsl.org/stateslicense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4"/>
          <a:srcRect l="27512" t="13863" r="28082"/>
          <a:stretch/>
        </p:blipFill>
        <p:spPr bwMode="auto">
          <a:xfrm>
            <a:off x="1929285" y="934497"/>
            <a:ext cx="5064368" cy="5242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310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Two new association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National Council of State Legislatures (</a:t>
            </a:r>
            <a:r>
              <a:rPr lang="en-US" sz="2400" u="sng" dirty="0"/>
              <a:t>second</a:t>
            </a:r>
            <a:r>
              <a:rPr lang="en-US" sz="2400" dirty="0"/>
              <a:t> grant)</a:t>
            </a:r>
          </a:p>
          <a:p>
            <a:r>
              <a:rPr lang="en-US" sz="2400" dirty="0"/>
              <a:t>Council of State Governments (separate grant)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These grants are designed to conduct research and provide technical assistance to state efforts to review and reform occupational licensing</a:t>
            </a:r>
          </a:p>
          <a:p>
            <a:pPr marL="0" indent="0">
              <a:buNone/>
            </a:pPr>
            <a:endParaRPr lang="en-US" sz="2100" dirty="0"/>
          </a:p>
          <a:p>
            <a:pPr lvl="1"/>
            <a:r>
              <a:rPr lang="en-US" sz="2100" dirty="0"/>
              <a:t>What will be available from these 2 </a:t>
            </a:r>
            <a:r>
              <a:rPr lang="en-US" sz="2100" b="1" dirty="0"/>
              <a:t>new</a:t>
            </a:r>
            <a:r>
              <a:rPr lang="en-US" sz="2100" dirty="0"/>
              <a:t> grants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6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955280" cy="47291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 limited number of openings for grant partners/team members to attend the 2018 National Occupational Licensing Learning Consortium Meeting in Clearwater, Florida from November 28-30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Pre-conference for the new attendees on morning of Wednesday, November 28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Association grant will cover the costs of flight and 3 nights hotel for the selected team members</a:t>
            </a:r>
            <a:endParaRPr lang="en-US" sz="165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In conjunction with Council of State Governments, provide on-demand technical assistance for states (generally at no cost) newly engaged in occupational licensing work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Can be things such as in-state testimony/presentations by NCSL, CSG or outside experts in the area of occupational licensing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Creation of Joint Center for Excellence on State Occupational Licensing website with </a:t>
            </a:r>
            <a:r>
              <a:rPr lang="en-US" sz="1950" b="1" u="sng" dirty="0">
                <a:latin typeface="Calibri" panose="020F0502020204030204" pitchFamily="34" charset="0"/>
                <a:cs typeface="Calibri" panose="020F0502020204030204" pitchFamily="34" charset="0"/>
              </a:rPr>
              <a:t>expanded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 database and resources from NCSL and CSG at 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www.ncsl.org/stateslicense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0128" t="22103" r="3590" b="54077"/>
          <a:stretch/>
        </p:blipFill>
        <p:spPr bwMode="auto">
          <a:xfrm>
            <a:off x="0" y="0"/>
            <a:ext cx="91440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133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CSG serves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all three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branches of state government                    (only association that does so)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region-based forum that fosters the exchange of insights and ideas to help state officials shape public policy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CSG hosts the National Center on Interstate Compacts (NCIC)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CSG seeks to: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Pursue priorities of member states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nonpartisan and inclusive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 source for best practices and policy expertise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Convene leader to leader interactions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Facilitate multistate solutions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3" descr="Webinar Intro Slid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 b="70743"/>
          <a:stretch/>
        </p:blipFill>
        <p:spPr>
          <a:xfrm>
            <a:off x="1527350" y="252692"/>
            <a:ext cx="6893170" cy="13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2459A9"/>
                </a:solidFill>
                <a:cs typeface="Arial"/>
              </a:rPr>
              <a:t>Assistance available to states from CSG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7301"/>
            <a:ext cx="7955280" cy="4659662"/>
          </a:xfrm>
        </p:spPr>
        <p:txBody>
          <a:bodyPr/>
          <a:lstStyle/>
          <a:p>
            <a:r>
              <a:rPr lang="en-US" sz="2000" dirty="0">
                <a:cs typeface="Arial"/>
              </a:rPr>
              <a:t>Opportunity for state occupational licensing </a:t>
            </a:r>
            <a:r>
              <a:rPr lang="en-US" sz="2000" b="1" u="sng" dirty="0">
                <a:cs typeface="Arial"/>
              </a:rPr>
              <a:t>regulatory board members</a:t>
            </a:r>
            <a:r>
              <a:rPr lang="en-US" sz="2000" dirty="0">
                <a:cs typeface="Arial"/>
              </a:rPr>
              <a:t> to join National Occupational Licensing Learning Consortium Team</a:t>
            </a:r>
          </a:p>
          <a:p>
            <a:r>
              <a:rPr lang="en-US" sz="2000" dirty="0">
                <a:cs typeface="Arial"/>
              </a:rPr>
              <a:t>Limited number of slots for newly engaged </a:t>
            </a:r>
            <a:r>
              <a:rPr lang="en-US" sz="2000" u="sng" dirty="0">
                <a:cs typeface="Arial"/>
              </a:rPr>
              <a:t>regulatory board members </a:t>
            </a:r>
            <a:r>
              <a:rPr lang="en-US" sz="2000" dirty="0">
                <a:cs typeface="Arial"/>
              </a:rPr>
              <a:t>to attend (</a:t>
            </a:r>
            <a:r>
              <a:rPr lang="en-US" sz="2000" b="1" dirty="0">
                <a:cs typeface="Arial"/>
              </a:rPr>
              <a:t>at no cost </a:t>
            </a:r>
            <a:r>
              <a:rPr lang="en-US" sz="2000" dirty="0">
                <a:cs typeface="Arial"/>
              </a:rPr>
              <a:t>to participants) the 2018 National Occupational Licensing Learning Consortium meeting in </a:t>
            </a:r>
            <a:r>
              <a:rPr lang="en-US" sz="2000" u="sng" dirty="0">
                <a:cs typeface="Arial"/>
              </a:rPr>
              <a:t>Clearwater, Florida from November 28-30 </a:t>
            </a:r>
          </a:p>
          <a:p>
            <a:pPr lvl="1"/>
            <a:r>
              <a:rPr lang="en-US" sz="1600" b="1" dirty="0">
                <a:cs typeface="Arial"/>
              </a:rPr>
              <a:t>Pre-conference for the newly engaged regulatory board members</a:t>
            </a:r>
            <a:r>
              <a:rPr lang="en-US" sz="1600" dirty="0">
                <a:cs typeface="Arial"/>
              </a:rPr>
              <a:t> on the morning of </a:t>
            </a:r>
            <a:r>
              <a:rPr lang="en-US" sz="1600" b="1" dirty="0">
                <a:cs typeface="Arial"/>
              </a:rPr>
              <a:t>Wednesday, November 28</a:t>
            </a:r>
            <a:r>
              <a:rPr lang="en-US" sz="1600" dirty="0">
                <a:cs typeface="Arial"/>
              </a:rPr>
              <a:t>.</a:t>
            </a:r>
          </a:p>
          <a:p>
            <a:r>
              <a:rPr lang="en-US" sz="2000" dirty="0">
                <a:cs typeface="Arial"/>
              </a:rPr>
              <a:t>In conjunction with NCSL, provide in-state technical assistance to states newly engaged in occupational licensing work</a:t>
            </a:r>
          </a:p>
          <a:p>
            <a:r>
              <a:rPr lang="en-US" sz="2000" b="1" dirty="0">
                <a:cs typeface="Arial"/>
              </a:rPr>
              <a:t>Provide an opportunity for states to participate in up to 3 occupational licensure compacts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Summary of technical assistance NCSL and CSG offer to new state grantees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Join existing 11-state consortium</a:t>
            </a:r>
          </a:p>
          <a:p>
            <a:r>
              <a:rPr lang="en-US" dirty="0"/>
              <a:t>Select a team that will travel to and participate in next multi-state occupational licensing consortium meeting (travel paid for from the association grants)</a:t>
            </a:r>
          </a:p>
          <a:p>
            <a:r>
              <a:rPr lang="en-US" dirty="0"/>
              <a:t>Pre-session orientation for new states</a:t>
            </a:r>
          </a:p>
          <a:p>
            <a:r>
              <a:rPr lang="en-US" dirty="0"/>
              <a:t>Learn from other states who have been working on these same issues for a year</a:t>
            </a:r>
          </a:p>
          <a:p>
            <a:r>
              <a:rPr lang="en-US" dirty="0"/>
              <a:t>Access to subject matter experts for consultation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2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NCSL and CSG Points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Luke Martel</a:t>
            </a:r>
          </a:p>
          <a:p>
            <a:r>
              <a:rPr lang="en-US" dirty="0">
                <a:hlinkClick r:id="rId3"/>
              </a:rPr>
              <a:t>Luke.martel@ncsl.org</a:t>
            </a:r>
            <a:r>
              <a:rPr lang="en-US" dirty="0"/>
              <a:t> </a:t>
            </a:r>
          </a:p>
          <a:p>
            <a:r>
              <a:rPr lang="en-US" dirty="0"/>
              <a:t>(303) 856-1470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Elizabeth Whitehouse</a:t>
            </a:r>
          </a:p>
          <a:p>
            <a:r>
              <a:rPr lang="en-US" dirty="0">
                <a:hlinkClick r:id="rId4"/>
              </a:rPr>
              <a:t>ewhitehouse@csg.org</a:t>
            </a:r>
            <a:endParaRPr lang="en-US" dirty="0"/>
          </a:p>
          <a:p>
            <a:r>
              <a:rPr lang="en-US" dirty="0"/>
              <a:t>859-457-6400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820579"/>
          </a:xfrm>
        </p:spPr>
        <p:txBody>
          <a:bodyPr/>
          <a:lstStyle/>
          <a:p>
            <a:pPr algn="ctr"/>
            <a:r>
              <a:rPr lang="en-US" dirty="0"/>
              <a:t>Things to be aware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479"/>
            <a:ext cx="7955280" cy="48304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Federal funds cannot be used for </a:t>
            </a:r>
            <a:r>
              <a:rPr lang="en-US" i="1" dirty="0"/>
              <a:t>lobbying</a:t>
            </a:r>
            <a:r>
              <a:rPr lang="en-US" dirty="0"/>
              <a:t> at either the state or federal level, therefore:</a:t>
            </a:r>
          </a:p>
          <a:p>
            <a:r>
              <a:rPr lang="en-US" sz="2600" dirty="0"/>
              <a:t>Even though passage of legislation might be required to achieve the </a:t>
            </a:r>
            <a:r>
              <a:rPr lang="en-US" sz="2600" u="sng" dirty="0"/>
              <a:t>ultimate</a:t>
            </a:r>
            <a:r>
              <a:rPr lang="en-US" sz="2600" dirty="0"/>
              <a:t> outcomes of reforming licensing in a state—</a:t>
            </a:r>
            <a:r>
              <a:rPr lang="en-US" sz="2600" u="sng" dirty="0"/>
              <a:t>that cannot be a </a:t>
            </a:r>
            <a:r>
              <a:rPr lang="en-US" sz="2600" b="1" u="sng" dirty="0"/>
              <a:t>required</a:t>
            </a:r>
            <a:r>
              <a:rPr lang="en-US" sz="2600" u="sng" dirty="0"/>
              <a:t> outcome of the grant</a:t>
            </a:r>
          </a:p>
          <a:p>
            <a:r>
              <a:rPr lang="en-US" dirty="0"/>
              <a:t>Allowable activities</a:t>
            </a:r>
          </a:p>
          <a:p>
            <a:pPr lvl="1"/>
            <a:r>
              <a:rPr lang="en-US" dirty="0"/>
              <a:t>Conduct research  and analysis on licensing legislation, regulations, or administrative procedures </a:t>
            </a:r>
          </a:p>
          <a:p>
            <a:pPr lvl="1"/>
            <a:r>
              <a:rPr lang="en-US" dirty="0"/>
              <a:t>Prepare reports and recommendations for proposed changes in any of those areas</a:t>
            </a:r>
          </a:p>
          <a:p>
            <a:pPr lvl="1"/>
            <a:r>
              <a:rPr lang="en-US" dirty="0"/>
              <a:t>Draft sample legislative language</a:t>
            </a:r>
          </a:p>
          <a:p>
            <a:pPr lvl="1"/>
            <a:r>
              <a:rPr lang="en-US" dirty="0"/>
              <a:t>Stakeholder convenings and consultations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7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i="1" dirty="0">
                <a:ea typeface="ＭＳ Ｐゴシック" panose="020B0600070205080204" pitchFamily="34" charset="-128"/>
              </a:rPr>
              <a:t>Statement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Grantee’s original proposal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Technical Proposal</a:t>
            </a:r>
          </a:p>
          <a:p>
            <a:pPr lvl="1">
              <a:spcBef>
                <a:spcPct val="0"/>
              </a:spcBef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Abstract</a:t>
            </a:r>
          </a:p>
          <a:p>
            <a:pPr lvl="1">
              <a:spcBef>
                <a:spcPct val="0"/>
              </a:spcBef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Work Plan/Timeline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6" descr="C:\Users\Telms\Desktop\Images\Business and Forms\Report or Manual X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/>
          <a:stretch/>
        </p:blipFill>
        <p:spPr bwMode="auto">
          <a:xfrm>
            <a:off x="4070960" y="2993231"/>
            <a:ext cx="4093721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1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80" y="1769287"/>
            <a:ext cx="3983355" cy="2101255"/>
          </a:xfrm>
        </p:spPr>
        <p:txBody>
          <a:bodyPr>
            <a:normAutofit fontScale="92500" lnSpcReduction="20000"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sz="2600" dirty="0">
                <a:solidFill>
                  <a:srgbClr val="0308DB"/>
                </a:solidFill>
                <a:effectLst/>
                <a:latin typeface="Calibri"/>
                <a:ea typeface="+mn-ea"/>
                <a:cs typeface="+mn-cs"/>
              </a:rPr>
              <a:t>Pamela Frugoli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b="0" i="1" dirty="0">
                <a:solidFill>
                  <a:srgbClr val="808080"/>
                </a:solidFill>
                <a:effectLst/>
                <a:latin typeface="Calibri"/>
                <a:ea typeface="+mn-ea"/>
                <a:cs typeface="+mn-cs"/>
              </a:rPr>
              <a:t>National Program Office Liaison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b="0" i="1" dirty="0">
                <a:solidFill>
                  <a:srgbClr val="808080"/>
                </a:solidFill>
                <a:effectLst/>
                <a:latin typeface="Calibri"/>
                <a:ea typeface="+mn-ea"/>
                <a:cs typeface="+mn-cs"/>
              </a:rPr>
              <a:t>Federal Project Officer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b="0" dirty="0">
                <a:solidFill>
                  <a:srgbClr val="808080"/>
                </a:solidFill>
                <a:effectLst/>
                <a:latin typeface="Calibri"/>
                <a:ea typeface="+mn-ea"/>
                <a:cs typeface="+mn-cs"/>
              </a:rPr>
              <a:t>U.S. Department of Labor,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b="0" dirty="0">
                <a:solidFill>
                  <a:srgbClr val="808080"/>
                </a:solidFill>
                <a:effectLst/>
                <a:latin typeface="Calibri"/>
                <a:ea typeface="+mn-ea"/>
                <a:cs typeface="+mn-cs"/>
              </a:rPr>
              <a:t>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472726" y="4115205"/>
            <a:ext cx="3983355" cy="1818203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>
                  <a:lumMod val="75000"/>
                </a:srgbClr>
              </a:buClr>
              <a:buSzPct val="75000"/>
              <a:defRPr/>
            </a:pPr>
            <a:r>
              <a:rPr lang="en-US" dirty="0">
                <a:solidFill>
                  <a:srgbClr val="0308DB"/>
                </a:solidFill>
                <a:effectLst/>
                <a:latin typeface="Calibri"/>
                <a:ea typeface="+mn-ea"/>
                <a:cs typeface="+mn-cs"/>
              </a:rPr>
              <a:t>Mike DeMale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sz="2200" b="0" i="1" dirty="0">
                <a:solidFill>
                  <a:srgbClr val="808080"/>
                </a:solidFill>
                <a:effectLst/>
                <a:latin typeface="Calibri"/>
                <a:ea typeface="+mn-ea"/>
                <a:cs typeface="+mn-cs"/>
              </a:rPr>
              <a:t>Federal Project Officer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sz="2200" b="0" dirty="0">
                <a:solidFill>
                  <a:srgbClr val="808080"/>
                </a:solidFill>
                <a:effectLst/>
                <a:latin typeface="Calibri"/>
                <a:ea typeface="+mn-ea"/>
                <a:cs typeface="+mn-cs"/>
              </a:rPr>
              <a:t>U.S. Department of Labor,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sz="2200" b="0" dirty="0">
                <a:solidFill>
                  <a:srgbClr val="808080"/>
                </a:solidFill>
                <a:effectLst/>
                <a:latin typeface="Calibri"/>
                <a:ea typeface="+mn-ea"/>
                <a:cs typeface="+mn-cs"/>
              </a:rPr>
              <a:t>Employment and Training Administration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6445" y="1866365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sz="2400" b="1" dirty="0">
                <a:solidFill>
                  <a:srgbClr val="0308DB"/>
                </a:solidFill>
                <a:latin typeface="Calibri"/>
              </a:rPr>
              <a:t>Melissa Abdullah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sz="2200" i="1" dirty="0">
                <a:solidFill>
                  <a:srgbClr val="808080"/>
                </a:solidFill>
                <a:latin typeface="Calibri"/>
              </a:rPr>
              <a:t>Grant Officer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sz="2200" dirty="0">
                <a:solidFill>
                  <a:srgbClr val="808080"/>
                </a:solidFill>
                <a:latin typeface="Calibri"/>
              </a:rPr>
              <a:t>U.S. Department of Labor,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BC602">
                  <a:lumMod val="75000"/>
                </a:srgbClr>
              </a:buClr>
              <a:buSzPct val="75000"/>
              <a:defRPr/>
            </a:pPr>
            <a:r>
              <a:rPr lang="en-US" sz="2200" dirty="0">
                <a:solidFill>
                  <a:srgbClr val="808080"/>
                </a:solidFill>
                <a:latin typeface="Calibri"/>
              </a:rPr>
              <a:t>Employment and Training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i="1" dirty="0">
                <a:ea typeface="ＭＳ Ｐゴシック" panose="020B0600070205080204" pitchFamily="34" charset="-128"/>
              </a:rPr>
              <a:t>The Grant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ea typeface="ＭＳ Ｐゴシック" panose="020B0600070205080204" pitchFamily="34" charset="-128"/>
              </a:rPr>
              <a:t>2018 Grantee Handbook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ea typeface="ＭＳ Ｐゴシック" panose="020B0600070205080204" pitchFamily="34" charset="-128"/>
              </a:rPr>
              <a:t>PMS Letter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ea typeface="ＭＳ Ｐゴシック" panose="020B0600070205080204" pitchFamily="34" charset="-128"/>
              </a:rPr>
              <a:t>Grant Agreement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Notification of Award (NOA) 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Conditions of Award (if applicable)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Terms &amp; Conditions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SF-424 – Application for Federal Assistance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SF-424A – Budget Information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Budget Narrative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Statement of Work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ea typeface="ＭＳ Ｐゴシック" panose="020B0600070205080204" pitchFamily="34" charset="-128"/>
              </a:rPr>
              <a:t>NICRA or CAP (if applicable)</a:t>
            </a:r>
            <a:endParaRPr lang="en-US" altLang="en-US" sz="25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5" descr="Gifts wrapped in Mon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11305"/>
          <a:stretch>
            <a:fillRect/>
          </a:stretch>
        </p:blipFill>
        <p:spPr bwMode="auto">
          <a:xfrm>
            <a:off x="5455521" y="1591228"/>
            <a:ext cx="29845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26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i="1" dirty="0">
                <a:ea typeface="ＭＳ Ｐゴシック" pitchFamily="34" charset="-128"/>
              </a:rPr>
              <a:t>Payment Management System (PMS) Letter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686"/>
            <a:ext cx="7955280" cy="440634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letter provides important information on: </a:t>
            </a:r>
          </a:p>
          <a:p>
            <a:pPr lvl="1">
              <a:defRPr/>
            </a:pPr>
            <a:r>
              <a:rPr lang="en-US" altLang="en-US" sz="32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Payment Management System (PMS)</a:t>
            </a:r>
          </a:p>
          <a:p>
            <a:pPr lvl="1">
              <a:defRPr/>
            </a:pPr>
            <a:r>
              <a:rPr lang="en-US" altLang="en-US" sz="32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ETA’s on-line Grantee Fiscal Reporting System – ETA form 9130</a:t>
            </a:r>
          </a:p>
          <a:p>
            <a:pPr marL="0" indent="0" algn="ctr">
              <a:buNone/>
              <a:defRPr/>
            </a:pPr>
            <a:endParaRPr lang="en-US" altLang="en-US" sz="38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This information and the forms can also be found at</a:t>
            </a:r>
          </a:p>
          <a:p>
            <a:pPr marL="0" indent="0" algn="ctr">
              <a:buNone/>
              <a:defRPr/>
            </a:pPr>
            <a:r>
              <a:rPr lang="en-US" altLang="en-US" sz="3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en-US" altLang="en-US" sz="3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  <a:hlinkClick r:id="rId3"/>
              </a:rPr>
              <a:t>https://doleta.gov/grants/award_management.cfm</a:t>
            </a:r>
            <a:r>
              <a:rPr lang="en-US" altLang="en-US" sz="3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altLang="en-US" sz="3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under </a:t>
            </a:r>
            <a:r>
              <a:rPr lang="en-US" altLang="en-US" sz="38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Payment Information </a:t>
            </a:r>
            <a:r>
              <a:rPr lang="en-US" altLang="en-US" sz="38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and </a:t>
            </a:r>
            <a:r>
              <a:rPr lang="en-US" altLang="en-US" sz="38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Financial Reporting</a:t>
            </a:r>
          </a:p>
          <a:p>
            <a:pPr marL="0" indent="0" algn="ctr">
              <a:buNone/>
              <a:defRPr/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33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**Please note: passwords/PINs are sent separately after supplying the necessary information – do not lose them!**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Grant Agreement (NOA)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Project title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Grant awardees' identifying information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DOL identifying information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Agreement # MI-XXXXX-18-60-A-XX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Period of performance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Award amount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Uniform Admin Requirements, Cost Principles, and Audit Requirements</a:t>
            </a:r>
            <a:endParaRPr lang="en-US" altLang="en-US" sz="3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1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Regulations, Requirements, and Cost Principles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auto"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of Federal Regulations (CFR) can be found at: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http://www.ecfr.gov/cgi-bin/ECFR?page=browse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r" fontAlgn="auto">
              <a:spcAft>
                <a:spcPts val="0"/>
              </a:spcAft>
              <a:defRPr/>
            </a:pPr>
            <a:endParaRPr lang="en-US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Administrative Requirements, Cost Principles, and Audit Requirements: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CFR Part 200: Uniform Administrative Requirements, Cost Principles, and Audit Requirements; Final Rule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 CFR Part 2900: DOL Exceptions to 2 CFR Part 200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17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Grant Modification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 modification is the formal process used to make changes to your grant agreement if necessary and appropriate.</a:t>
            </a:r>
            <a:endParaRPr lang="en-US" altLang="en-US" sz="11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Changes to the grant agreement may not be implemented until official written notification of approval is received from the Grant Officer. 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Prior </a:t>
            </a:r>
            <a:r>
              <a:rPr lang="en-US" altLang="en-US" sz="2400" b="1" u="sng" dirty="0">
                <a:solidFill>
                  <a:srgbClr val="C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written</a:t>
            </a:r>
            <a:r>
              <a:rPr lang="en-US" altLang="en-US" sz="2400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DOL approval is required for: 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Addressing Conditions of Award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Budget transfers—10% line item flexibility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Equipment purchases (Greater than $5,000)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Changes to the approved Statement of Work</a:t>
            </a: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3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Grant Modification cont.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Statement of Work changes, please include: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Detailed justification</a:t>
            </a:r>
            <a:r>
              <a:rPr lang="en-US" altLang="en-US" sz="22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Status of outputs and deliverables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An updated timeline of grant activities</a:t>
            </a:r>
            <a:r>
              <a:rPr lang="en-US" altLang="en-US" sz="22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An updated budget and budget narrative,</a:t>
            </a: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as appropriate</a:t>
            </a:r>
            <a:endParaRPr lang="en-US" altLang="en-US" sz="22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Budget modification, please include: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An updated SF-424A and matching Budget Narrative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Be sure to clearly demonstrate how you are arriving at your line item totals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Please ensure the mathematical calculations are correct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00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830628"/>
          </a:xfrm>
        </p:spPr>
        <p:txBody>
          <a:bodyPr/>
          <a:lstStyle/>
          <a:p>
            <a:pPr algn="ctr"/>
            <a:r>
              <a:rPr lang="en-US" i="1" dirty="0"/>
              <a:t>Sample Budget Modification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061133"/>
              </p:ext>
            </p:extLst>
          </p:nvPr>
        </p:nvGraphicFramePr>
        <p:xfrm>
          <a:off x="565302" y="1447396"/>
          <a:ext cx="7787517" cy="4070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4" imgW="6143658" imgH="2676358" progId="Excel.Sheet.12">
                  <p:embed/>
                </p:oleObj>
              </mc:Choice>
              <mc:Fallback>
                <p:oleObj name="Worksheet" r:id="rId4" imgW="6143658" imgH="2676358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302" y="1447396"/>
                        <a:ext cx="7787517" cy="4070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89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Grant Modifications: </a:t>
            </a:r>
            <a:b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6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Process and Required Documentation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advance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any and all changes proposed must be discussed/reviewed by your regional FPO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 certain that you base subsequent budget modification requests on the latest approved budget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 pertinent documents specific to the modification request. Some of the documents required may be: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Cover Letter from Grant Signatory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SF 424A and </a:t>
            </a:r>
            <a:r>
              <a:rPr lang="en-US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Budget Narrative for budget modification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Bids for equipment purchases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Information regarding procurement purchases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Updated timeline for grant activities, when appropriate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Submit final modification documents to your FPO (Federal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Project Officer)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1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Grant Modifications: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What happens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dirty="0"/>
              <a:t>What happens to my request once it has been submitted?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FPO review and concurrence, when appropriate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Concurrence from the National Office liaison, when appropriate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Processed in the region for approval or forwarded to the National Office Grant Officer for approval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Notification of the approval – copy of signed modification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5" name="Picture 9" descr="approv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1" b="11250"/>
          <a:stretch>
            <a:fillRect/>
          </a:stretch>
        </p:blipFill>
        <p:spPr bwMode="auto">
          <a:xfrm>
            <a:off x="7686108" y="4898770"/>
            <a:ext cx="1163279" cy="11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5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Recommended Trainings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https://grantsapplicationandmanagement.workforcegps.org/resources/2016/12/14/10/45/Grant-Management-Training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095" t="16400" r="24762"/>
          <a:stretch/>
        </p:blipFill>
        <p:spPr>
          <a:xfrm>
            <a:off x="1818753" y="1427348"/>
            <a:ext cx="5164852" cy="49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5116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Federal Project Officers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750987"/>
              </p:ext>
            </p:extLst>
          </p:nvPr>
        </p:nvGraphicFramePr>
        <p:xfrm>
          <a:off x="153913" y="843765"/>
          <a:ext cx="843001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47">
                  <a:extLst>
                    <a:ext uri="{9D8B030D-6E8A-4147-A177-3AD203B41FA5}">
                      <a16:colId xmlns:a16="http://schemas.microsoft.com/office/drawing/2014/main" val="1302965930"/>
                    </a:ext>
                  </a:extLst>
                </a:gridCol>
                <a:gridCol w="1891430">
                  <a:extLst>
                    <a:ext uri="{9D8B030D-6E8A-4147-A177-3AD203B41FA5}">
                      <a16:colId xmlns:a16="http://schemas.microsoft.com/office/drawing/2014/main" val="2321148782"/>
                    </a:ext>
                  </a:extLst>
                </a:gridCol>
                <a:gridCol w="1726287">
                  <a:extLst>
                    <a:ext uri="{9D8B030D-6E8A-4147-A177-3AD203B41FA5}">
                      <a16:colId xmlns:a16="http://schemas.microsoft.com/office/drawing/2014/main" val="3935033968"/>
                    </a:ext>
                  </a:extLst>
                </a:gridCol>
                <a:gridCol w="3012154">
                  <a:extLst>
                    <a:ext uri="{9D8B030D-6E8A-4147-A177-3AD203B41FA5}">
                      <a16:colId xmlns:a16="http://schemas.microsoft.com/office/drawing/2014/main" val="582669686"/>
                    </a:ext>
                  </a:extLst>
                </a:gridCol>
              </a:tblGrid>
              <a:tr h="348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FPO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965839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</a:p>
                    <a:p>
                      <a:pPr algn="ctr"/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  <a:r>
                        <a:rPr lang="en-US" baseline="0" dirty="0"/>
                        <a:t> Hampshire, Vermont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Trevor Capon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Capon.trevor@dol.gov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71658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Philadelphia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Keith Hubert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Hubert.keith@dol.gov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78154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  <a:p>
                      <a:pPr algn="ctr"/>
                      <a:r>
                        <a:rPr lang="en-US" dirty="0"/>
                        <a:t>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Kentucky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Susan Tesone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Tesone.susan@dol.gov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930670"/>
                  </a:ext>
                </a:extLst>
              </a:tr>
              <a:tr h="858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  <a:p>
                      <a:pPr algn="ctr"/>
                      <a:r>
                        <a:rPr lang="en-US" dirty="0"/>
                        <a:t>Dallas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Colorado, </a:t>
                      </a:r>
                    </a:p>
                    <a:p>
                      <a:r>
                        <a:rPr lang="en-US" dirty="0"/>
                        <a:t>North Dakota, 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David Lipnicky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hlinkClick r:id="rId6"/>
                        </a:rPr>
                        <a:t>Lipnicky.david@dol.gov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624142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  <a:p>
                      <a:pPr algn="ctr"/>
                      <a:r>
                        <a:rPr lang="en-US" dirty="0"/>
                        <a:t>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 Lambert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Lambert.james@dol.gov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576855"/>
                  </a:ext>
                </a:extLst>
              </a:tr>
              <a:tr h="600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  <a:p>
                      <a:pPr algn="ctr"/>
                      <a:r>
                        <a:rPr lang="en-US" dirty="0"/>
                        <a:t>San</a:t>
                      </a:r>
                      <a:r>
                        <a:rPr lang="en-US" baseline="0" dirty="0"/>
                        <a:t> Francisco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Jeffrey Patton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Patton.Jeffrey.d@dol.gov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903709"/>
                  </a:ext>
                </a:extLst>
              </a:tr>
              <a:tr h="348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84665"/>
                  </a:ext>
                </a:extLst>
              </a:tr>
              <a:tr h="348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NCSL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Pam Frugoli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Frugoli.pam@dol.gov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9574"/>
                  </a:ext>
                </a:extLst>
              </a:tr>
              <a:tr h="348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DeMale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Demale.michael.b@dol.gov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422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3968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53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Reporting Requirements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Quarterly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Financial Report (ETA-9130)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Narrative Performance Report – suggested template provided</a:t>
            </a:r>
          </a:p>
          <a:p>
            <a:pPr marL="0" indent="0">
              <a:buNone/>
              <a:defRPr/>
            </a:pPr>
            <a:r>
              <a:rPr lang="en-US" altLang="en-US" i="1" dirty="0">
                <a:solidFill>
                  <a:srgbClr val="C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 are due 45 days after the quarter ends and should be emailed to your regional FPO with a copy to the National Office liaison</a:t>
            </a:r>
          </a:p>
          <a:p>
            <a:pPr marL="0" indent="0"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Close-out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5" descr="Flip Chart Stand w 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23" y="1170038"/>
            <a:ext cx="1473149" cy="23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71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Quarterly Narrative Performance Report: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Suggested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Format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Must be submitted in Word format; and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Must include the following information in the report submission email:</a:t>
            </a:r>
          </a:p>
          <a:p>
            <a:pPr lvl="2">
              <a:spcAft>
                <a:spcPts val="4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Grant Type (i.e., Occupational Licensing)</a:t>
            </a:r>
          </a:p>
          <a:p>
            <a:pPr lvl="2">
              <a:spcAft>
                <a:spcPts val="4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Grantee Name</a:t>
            </a:r>
          </a:p>
          <a:p>
            <a:pPr lvl="2">
              <a:spcAft>
                <a:spcPts val="4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Grant Number</a:t>
            </a:r>
          </a:p>
          <a:p>
            <a:pPr lvl="2">
              <a:spcAft>
                <a:spcPts val="4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Report Quarter End date (i.e., 09-30-18)</a:t>
            </a:r>
          </a:p>
          <a:p>
            <a:pPr lvl="2">
              <a:spcAft>
                <a:spcPts val="400"/>
              </a:spcAft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Program Contact Information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Attached Narrative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2" descr="C:\Users\Castile.Caterra\AppData\Local\Microsoft\Windows\Temporary Internet Files\Content.IE5\L92SB23U\memo-pictogram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973789"/>
            <a:ext cx="16732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109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Quarterly Performance Report: 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Content Requirements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Quarterly Performance Reports provide a detailed, narrative account of program activities undertaken during the quarter, such as:</a:t>
            </a:r>
          </a:p>
          <a:p>
            <a:pPr lvl="1">
              <a:spcAft>
                <a:spcPts val="15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of Grant Activities</a:t>
            </a:r>
          </a:p>
          <a:p>
            <a:pPr lvl="1">
              <a:spcAft>
                <a:spcPts val="15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Status of Deliverables (or progress toward them)</a:t>
            </a:r>
          </a:p>
          <a:p>
            <a:pPr lvl="1">
              <a:spcAft>
                <a:spcPts val="15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Timeline for Grant Activities and Deliverables</a:t>
            </a:r>
          </a:p>
          <a:p>
            <a:pPr lvl="1">
              <a:spcAft>
                <a:spcPts val="15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Key Issues and Technical Assistance Needs</a:t>
            </a:r>
          </a:p>
          <a:p>
            <a:pPr lvl="1">
              <a:spcAft>
                <a:spcPts val="15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Best Practices or Success Stories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Any other pertinent or shareable information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5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Reporting Requirements: 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Due Dates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87" y="1441315"/>
            <a:ext cx="7954963" cy="37224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898" y="5511130"/>
            <a:ext cx="759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dirty="0"/>
              <a:t>In instances where due dates fall on a Saturday or Sunday, the report is due the Friday </a:t>
            </a:r>
            <a:r>
              <a:rPr lang="en-US" altLang="en-US" b="1" u="sng" dirty="0"/>
              <a:t>before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528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Work with FPO to address Conditions of Award</a:t>
            </a:r>
          </a:p>
          <a:p>
            <a:pPr marL="514350" indent="-514350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Consider joining the State Occupational Consortium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 descr="Stone Path X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87" y="3660263"/>
            <a:ext cx="28876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92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760289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9" descr="Blank Chalkboard XSmal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/>
          <a:stretch>
            <a:fillRect/>
          </a:stretch>
        </p:blipFill>
        <p:spPr bwMode="auto">
          <a:xfrm>
            <a:off x="-10759" y="1125416"/>
            <a:ext cx="8298620" cy="471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932" y="1778558"/>
            <a:ext cx="67982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  <a:t>Overview/Purpose/Context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  <a:t>Resources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  <a:t>Expectations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  <a:t>Technical Assistance</a:t>
            </a:r>
            <a:b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</a:br>
            <a: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  <a:t>Grant Package Review </a:t>
            </a:r>
            <a:b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</a:br>
            <a: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  <a:t>Reporting Requirements</a:t>
            </a:r>
            <a:b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</a:br>
            <a:r>
              <a:rPr lang="en-US" sz="3000" b="1" kern="0" dirty="0">
                <a:solidFill>
                  <a:schemeClr val="bg1"/>
                </a:solidFill>
                <a:latin typeface="Bradley Hand ITC" pitchFamily="66" charset="0"/>
                <a:cs typeface="ＭＳ Ｐゴシック" pitchFamily="-108" charset="-128"/>
              </a:rPr>
              <a:t>Q&amp;A</a:t>
            </a:r>
            <a:endParaRPr lang="en-US" sz="3000" b="1" kern="0" dirty="0">
              <a:solidFill>
                <a:schemeClr val="bg2"/>
              </a:solidFill>
              <a:latin typeface="Calibri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8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830628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6914"/>
            <a:ext cx="7955280" cy="47400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occupational licensing grants provide funding to accomplish the following:</a:t>
            </a:r>
          </a:p>
          <a:p>
            <a:r>
              <a:rPr lang="en-US" dirty="0"/>
              <a:t>identify and address areas where occupational licensing requirements create an unnecessary barrier to labor market entry and labor market mobility</a:t>
            </a:r>
          </a:p>
          <a:p>
            <a:r>
              <a:rPr lang="en-US" dirty="0"/>
              <a:t>Particular focus on the impact of licensing requirements on </a:t>
            </a:r>
          </a:p>
          <a:p>
            <a:pPr lvl="1"/>
            <a:r>
              <a:rPr lang="en-US" dirty="0"/>
              <a:t>Dislocated/unemployed workers, </a:t>
            </a:r>
          </a:p>
          <a:p>
            <a:pPr lvl="1"/>
            <a:r>
              <a:rPr lang="en-US" dirty="0"/>
              <a:t>Transitioning service members, </a:t>
            </a:r>
          </a:p>
          <a:p>
            <a:pPr lvl="1"/>
            <a:r>
              <a:rPr lang="en-US" dirty="0"/>
              <a:t>Veterans</a:t>
            </a:r>
          </a:p>
          <a:p>
            <a:pPr lvl="1"/>
            <a:r>
              <a:rPr lang="en-US" dirty="0"/>
              <a:t>Military spouses</a:t>
            </a:r>
          </a:p>
          <a:p>
            <a:pPr lvl="1"/>
            <a:r>
              <a:rPr lang="en-US" dirty="0"/>
              <a:t>Person with a criminal record 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710048"/>
          </a:xfrm>
        </p:spPr>
        <p:txBody>
          <a:bodyPr/>
          <a:lstStyle/>
          <a:p>
            <a:r>
              <a:rPr lang="en-US" dirty="0"/>
              <a:t>Project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5802"/>
            <a:ext cx="7955280" cy="4971161"/>
          </a:xfrm>
        </p:spPr>
        <p:txBody>
          <a:bodyPr>
            <a:normAutofit/>
          </a:bodyPr>
          <a:lstStyle/>
          <a:p>
            <a:r>
              <a:rPr lang="en-US" dirty="0"/>
              <a:t>Grant awarded to National Conference of State Legislatures in January 2017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Partnering with</a:t>
            </a:r>
          </a:p>
          <a:p>
            <a:pPr lvl="2"/>
            <a:r>
              <a:rPr lang="en-US" dirty="0"/>
              <a:t>Council of State Governments</a:t>
            </a:r>
          </a:p>
          <a:p>
            <a:pPr lvl="2"/>
            <a:r>
              <a:rPr lang="en-US" dirty="0"/>
              <a:t>National Governors Association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Conducting research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Convening state licensing consortium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Online technical assistance studies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1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Original grant currently working with an 11 state consortium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4"/>
            <a:ext cx="3749040" cy="4530725"/>
          </a:xfrm>
        </p:spPr>
        <p:txBody>
          <a:bodyPr>
            <a:normAutofit fontScale="85000" lnSpcReduction="20000"/>
          </a:bodyPr>
          <a:lstStyle/>
          <a:p>
            <a:pPr lvl="1">
              <a:spcAft>
                <a:spcPts val="0"/>
              </a:spcAft>
            </a:pPr>
            <a:r>
              <a:rPr lang="en-US" sz="3600" dirty="0"/>
              <a:t>Arkansas</a:t>
            </a:r>
          </a:p>
          <a:p>
            <a:pPr lvl="1">
              <a:spcAft>
                <a:spcPts val="0"/>
              </a:spcAft>
            </a:pPr>
            <a:endParaRPr lang="en-US" sz="3600" dirty="0"/>
          </a:p>
          <a:p>
            <a:pPr lvl="1">
              <a:spcAft>
                <a:spcPts val="0"/>
              </a:spcAft>
            </a:pPr>
            <a:r>
              <a:rPr lang="en-US" sz="3600" dirty="0"/>
              <a:t>Colorado</a:t>
            </a:r>
          </a:p>
          <a:p>
            <a:pPr lvl="1">
              <a:spcAft>
                <a:spcPts val="0"/>
              </a:spcAft>
            </a:pPr>
            <a:endParaRPr lang="en-US" sz="3600" dirty="0"/>
          </a:p>
          <a:p>
            <a:pPr lvl="1">
              <a:spcAft>
                <a:spcPts val="0"/>
              </a:spcAft>
            </a:pPr>
            <a:r>
              <a:rPr lang="en-US" sz="3600" dirty="0"/>
              <a:t>Connecticut		</a:t>
            </a:r>
          </a:p>
          <a:p>
            <a:pPr lvl="1">
              <a:spcAft>
                <a:spcPts val="0"/>
              </a:spcAft>
            </a:pPr>
            <a:r>
              <a:rPr lang="en-US" sz="3600" dirty="0"/>
              <a:t>Delaware			</a:t>
            </a:r>
          </a:p>
          <a:p>
            <a:pPr lvl="1">
              <a:spcAft>
                <a:spcPts val="0"/>
              </a:spcAft>
            </a:pPr>
            <a:r>
              <a:rPr lang="en-US" sz="3600" dirty="0"/>
              <a:t>Illinois			</a:t>
            </a:r>
          </a:p>
          <a:p>
            <a:pPr lvl="1">
              <a:spcAft>
                <a:spcPts val="0"/>
              </a:spcAft>
            </a:pPr>
            <a:r>
              <a:rPr lang="en-US" sz="3600" dirty="0"/>
              <a:t>Indiana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3600" dirty="0"/>
              <a:t>Kentucky</a:t>
            </a:r>
          </a:p>
          <a:p>
            <a:pPr lvl="1"/>
            <a:endParaRPr lang="en-US" sz="3100" dirty="0"/>
          </a:p>
          <a:p>
            <a:pPr lvl="1"/>
            <a:r>
              <a:rPr lang="en-US" sz="3600" dirty="0"/>
              <a:t>Maryland</a:t>
            </a:r>
          </a:p>
          <a:p>
            <a:pPr lvl="1"/>
            <a:endParaRPr lang="en-US" sz="3100" dirty="0"/>
          </a:p>
          <a:p>
            <a:pPr lvl="1"/>
            <a:r>
              <a:rPr lang="en-US" sz="3600" dirty="0"/>
              <a:t>Nevada</a:t>
            </a:r>
          </a:p>
          <a:p>
            <a:pPr lvl="1"/>
            <a:endParaRPr lang="en-US" sz="3100" dirty="0"/>
          </a:p>
          <a:p>
            <a:pPr lvl="1"/>
            <a:r>
              <a:rPr lang="en-US" sz="3600" dirty="0"/>
              <a:t>Utah</a:t>
            </a:r>
          </a:p>
          <a:p>
            <a:pPr lvl="1"/>
            <a:endParaRPr lang="en-US" sz="3100" dirty="0"/>
          </a:p>
          <a:p>
            <a:pPr lvl="1"/>
            <a:r>
              <a:rPr lang="en-US" sz="3600" dirty="0"/>
              <a:t>Wisconsin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1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2018 Grant Round—9 state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60" y="1825625"/>
            <a:ext cx="4203205" cy="4351338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 States already in existing consortium:</a:t>
            </a:r>
          </a:p>
          <a:p>
            <a:pPr lvl="1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Colorado</a:t>
            </a:r>
          </a:p>
          <a:p>
            <a:pPr lvl="1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Nevada</a:t>
            </a:r>
          </a:p>
          <a:p>
            <a:pPr lvl="1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Kentucky</a:t>
            </a:r>
            <a:endParaRPr lang="en-US" sz="3200" dirty="0">
              <a:latin typeface="Calibri" pitchFamily="-10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 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States with 2018 licensing projects:</a:t>
            </a:r>
          </a:p>
          <a:p>
            <a:pPr lvl="1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North Dakota</a:t>
            </a:r>
          </a:p>
          <a:p>
            <a:pPr lvl="1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Oklahoma</a:t>
            </a:r>
          </a:p>
          <a:p>
            <a:pPr lvl="1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Kansas</a:t>
            </a:r>
          </a:p>
          <a:p>
            <a:pPr lvl="1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Pennsylvania</a:t>
            </a:r>
          </a:p>
          <a:p>
            <a:pPr lvl="1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Vermont</a:t>
            </a:r>
          </a:p>
          <a:p>
            <a:pPr lvl="1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Hampshire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9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Current Licensing Resources </a:t>
            </a:r>
            <a:br>
              <a:rPr lang="en-US" u="sng" dirty="0"/>
            </a:br>
            <a:r>
              <a:rPr lang="en-US" u="sng" dirty="0"/>
              <a:t>for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7301"/>
            <a:ext cx="7955280" cy="46596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 State of Occupational Licensing </a:t>
            </a:r>
            <a:r>
              <a:rPr lang="en-US" sz="2900" dirty="0"/>
              <a:t>October 2017 Report </a:t>
            </a:r>
          </a:p>
          <a:p>
            <a:r>
              <a:rPr lang="en-US" u="sng" dirty="0">
                <a:hlinkClick r:id="rId3"/>
              </a:rPr>
              <a:t>http://www.ncsl.org/research/labor-and-employment/report-the-state-of-occupational-licensing.aspx</a:t>
            </a:r>
            <a:r>
              <a:rPr lang="en-US" dirty="0"/>
              <a:t> </a:t>
            </a:r>
            <a:endParaRPr lang="en-US" sz="1350" dirty="0"/>
          </a:p>
          <a:p>
            <a:endParaRPr lang="en-US" sz="1350" dirty="0"/>
          </a:p>
          <a:p>
            <a:pPr marL="0" indent="0">
              <a:buNone/>
            </a:pPr>
            <a:r>
              <a:rPr lang="en-US" b="1" dirty="0"/>
              <a:t>The National Occupational Licensing Database</a:t>
            </a:r>
            <a:r>
              <a:rPr lang="en-US" dirty="0"/>
              <a:t> (comparing requirements for 34 sub baccalaureate licensed occupations):   </a:t>
            </a:r>
            <a:endParaRPr lang="en-US" sz="1350" dirty="0"/>
          </a:p>
          <a:p>
            <a:r>
              <a:rPr lang="en-US" u="sng" dirty="0">
                <a:hlinkClick r:id="rId4"/>
              </a:rPr>
              <a:t>http://www.ncsl.org/research/labor-and-employment/occupational-licensing-statute-database.aspx</a:t>
            </a:r>
            <a:r>
              <a:rPr lang="en-US" dirty="0"/>
              <a:t> </a:t>
            </a:r>
            <a:endParaRPr lang="en-US" sz="135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1350" dirty="0"/>
          </a:p>
          <a:p>
            <a:pPr marL="0" indent="0">
              <a:buNone/>
            </a:pPr>
            <a:r>
              <a:rPr lang="en-US" b="1" dirty="0"/>
              <a:t>Occupational Licensing </a:t>
            </a:r>
            <a:r>
              <a:rPr lang="en-US" b="1" u="sng" dirty="0"/>
              <a:t>Legislation</a:t>
            </a:r>
            <a:r>
              <a:rPr lang="en-US" b="1" dirty="0"/>
              <a:t> Database</a:t>
            </a:r>
            <a:r>
              <a:rPr lang="en-US" dirty="0"/>
              <a:t> (January 2018) </a:t>
            </a:r>
            <a:endParaRPr lang="en-US" sz="1350" dirty="0"/>
          </a:p>
          <a:p>
            <a:r>
              <a:rPr lang="en-US" u="sng" dirty="0">
                <a:hlinkClick r:id="rId5"/>
              </a:rPr>
              <a:t>http://www.ncsl.org/research/labor-and-employment/occupational-licensing636476435.aspx</a:t>
            </a:r>
            <a:r>
              <a:rPr lang="en-US" dirty="0"/>
              <a:t> </a:t>
            </a:r>
            <a:endParaRPr lang="en-US" sz="135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13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37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State Occupational Licensing Grantee Orientation August 1, 2018&amp;quot;&quot;/&gt;&lt;property id=&quot;20307&quot; value=&quot;287&quot;/&gt;&lt;/object&gt;&lt;object type=&quot;3&quot; unique_id=&quot;10007&quot;&gt;&lt;property id=&quot;20148&quot; value=&quot;5&quot;/&gt;&lt;property id=&quot;20300&quot; value=&quot;Slide 2&quot;/&gt;&lt;property id=&quot;20307&quot; value=&quot;274&quot;/&gt;&lt;/object&gt;&lt;object type=&quot;3&quot; unique_id=&quot;10022&quot;&gt;&lt;property id=&quot;20148&quot; value=&quot;5&quot;/&gt;&lt;property id=&quot;20300&quot; value=&quot;Slide 35&quot;/&gt;&lt;property id=&quot;20307&quot; value=&quot;281&quot;/&gt;&lt;/object&gt;&lt;object type=&quot;3&quot; unique_id=&quot;10024&quot;&gt;&lt;property id=&quot;20148&quot; value=&quot;5&quot;/&gt;&lt;property id=&quot;20300&quot; value=&quot;Slide 36&quot;/&gt;&lt;property id=&quot;20307&quot; value=&quot;282&quot;/&gt;&lt;/object&gt;&lt;object type=&quot;3&quot; unique_id=&quot;10049&quot;&gt;&lt;property id=&quot;20148&quot; value=&quot;5&quot;/&gt;&lt;property id=&quot;20300&quot; value=&quot;Slide 3 - &amp;quot;Federal Project Officers&amp;quot;&quot;/&gt;&lt;property id=&quot;20307&quot; value=&quot;328&quot;/&gt;&lt;/object&gt;&lt;object type=&quot;3&quot; unique_id=&quot;10050&quot;&gt;&lt;property id=&quot;20148&quot; value=&quot;5&quot;/&gt;&lt;property id=&quot;20300&quot; value=&quot;Slide 4 - &amp;quot;Agenda&amp;quot;&quot;/&gt;&lt;property id=&quot;20307&quot; value=&quot;290&quot;/&gt;&lt;/object&gt;&lt;object type=&quot;3&quot; unique_id=&quot;10051&quot;&gt;&lt;property id=&quot;20148&quot; value=&quot;5&quot;/&gt;&lt;property id=&quot;20300&quot; value=&quot;Slide 5 - &amp;quot;Purpose&amp;quot;&quot;/&gt;&lt;property id=&quot;20307&quot; value=&quot;291&quot;/&gt;&lt;/object&gt;&lt;object type=&quot;3&quot; unique_id=&quot;10052&quot;&gt;&lt;property id=&quot;20148&quot; value=&quot;5&quot;/&gt;&lt;property id=&quot;20300&quot; value=&quot;Slide 6 - &amp;quot;Project initiation&amp;quot;&quot;/&gt;&lt;property id=&quot;20307&quot; value=&quot;325&quot;/&gt;&lt;/object&gt;&lt;object type=&quot;3&quot; unique_id=&quot;10053&quot;&gt;&lt;property id=&quot;20148&quot; value=&quot;5&quot;/&gt;&lt;property id=&quot;20300&quot; value=&quot;Slide 7 - &amp;quot;Original grant currently working with an 11 state consortium &amp;quot;&quot;/&gt;&lt;property id=&quot;20307&quot; value=&quot;292&quot;/&gt;&lt;/object&gt;&lt;object type=&quot;3&quot; unique_id=&quot;10054&quot;&gt;&lt;property id=&quot;20148&quot; value=&quot;5&quot;/&gt;&lt;property id=&quot;20300&quot; value=&quot;Slide 8 - &amp;quot;2018 Grant Round—9 state grants&amp;quot;&quot;/&gt;&lt;property id=&quot;20307&quot; value=&quot;293&quot;/&gt;&lt;/object&gt;&lt;object type=&quot;3&quot; unique_id=&quot;10055&quot;&gt;&lt;property id=&quot;20148&quot; value=&quot;5&quot;/&gt;&lt;property id=&quot;20300&quot; value=&quot;Slide 9 - &amp;quot;Current Licensing Resources  for States&amp;quot;&quot;/&gt;&lt;property id=&quot;20307&quot; value=&quot;294&quot;/&gt;&lt;/object&gt;&lt;object type=&quot;3&quot; unique_id=&quot;10056&quot;&gt;&lt;property id=&quot;20148&quot; value=&quot;5&quot;/&gt;&lt;property id=&quot;20300&quot; value=&quot;Slide 10 - &amp;quot;Examining Licensing Challenges for Four Subpopulations&amp;quot;&quot;/&gt;&lt;property id=&quot;20307&quot; value=&quot;295&quot;/&gt;&lt;/object&gt;&lt;object type=&quot;3&quot; unique_id=&quot;10057&quot;&gt;&lt;property id=&quot;20148&quot; value=&quot;5&quot;/&gt;&lt;property id=&quot;20300&quot; value=&quot;Slide 11 - &amp;quot;www.ncsl.org/stateslicense&amp;quot;&quot;/&gt;&lt;property id=&quot;20307&quot; value=&quot;296&quot;/&gt;&lt;/object&gt;&lt;object type=&quot;3&quot; unique_id=&quot;10058&quot;&gt;&lt;property id=&quot;20148&quot; value=&quot;5&quot;/&gt;&lt;property id=&quot;20300&quot; value=&quot;Slide 12 - &amp;quot;Two new association grants&amp;quot;&quot;/&gt;&lt;property id=&quot;20307&quot; value=&quot;297&quot;/&gt;&lt;/object&gt;&lt;object type=&quot;3&quot; unique_id=&quot;10059&quot;&gt;&lt;property id=&quot;20148&quot; value=&quot;5&quot;/&gt;&lt;property id=&quot;20300&quot; value=&quot;Slide 13&quot;/&gt;&lt;property id=&quot;20307&quot; value=&quot;298&quot;/&gt;&lt;/object&gt;&lt;object type=&quot;3&quot; unique_id=&quot;10060&quot;&gt;&lt;property id=&quot;20148&quot; value=&quot;5&quot;/&gt;&lt;property id=&quot;20300&quot; value=&quot;Slide 14&quot;/&gt;&lt;property id=&quot;20307&quot; value=&quot;300&quot;/&gt;&lt;/object&gt;&lt;object type=&quot;3&quot; unique_id=&quot;10061&quot;&gt;&lt;property id=&quot;20148&quot; value=&quot;5&quot;/&gt;&lt;property id=&quot;20300&quot; value=&quot;Slide 15 - &amp;quot;Assistance available to states from CSG&amp;quot;&quot;/&gt;&lt;property id=&quot;20307&quot; value=&quot;301&quot;/&gt;&lt;/object&gt;&lt;object type=&quot;3&quot; unique_id=&quot;10062&quot;&gt;&lt;property id=&quot;20148&quot; value=&quot;5&quot;/&gt;&lt;property id=&quot;20300&quot; value=&quot;Slide 16 - &amp;quot;Summary of technical assistance NCSL and CSG offer to new state grantees&amp;quot;&quot;/&gt;&lt;property id=&quot;20307&quot; value=&quot;302&quot;/&gt;&lt;/object&gt;&lt;object type=&quot;3&quot; unique_id=&quot;10063&quot;&gt;&lt;property id=&quot;20148&quot; value=&quot;5&quot;/&gt;&lt;property id=&quot;20300&quot; value=&quot;Slide 17 - &amp;quot;NCSL and CSG Points of Contact&amp;quot;&quot;/&gt;&lt;property id=&quot;20307&quot; value=&quot;327&quot;/&gt;&lt;/object&gt;&lt;object type=&quot;3&quot; unique_id=&quot;10064&quot;&gt;&lt;property id=&quot;20148&quot; value=&quot;5&quot;/&gt;&lt;property id=&quot;20300&quot; value=&quot;Slide 18 - &amp;quot;Things to be aware of&amp;quot;&quot;/&gt;&lt;property id=&quot;20307&quot; value=&quot;303&quot;/&gt;&lt;/object&gt;&lt;object type=&quot;3&quot; unique_id=&quot;10065&quot;&gt;&lt;property id=&quot;20148&quot; value=&quot;5&quot;/&gt;&lt;property id=&quot;20300&quot; value=&quot;Slide 19 - &amp;quot;Statement of Work&amp;quot;&quot;/&gt;&lt;property id=&quot;20307&quot; value=&quot;304&quot;/&gt;&lt;/object&gt;&lt;object type=&quot;3&quot; unique_id=&quot;10066&quot;&gt;&lt;property id=&quot;20148&quot; value=&quot;5&quot;/&gt;&lt;property id=&quot;20300&quot; value=&quot;Slide 20 - &amp;quot;The Grant Package&amp;quot;&quot;/&gt;&lt;property id=&quot;20307&quot; value=&quot;306&quot;/&gt;&lt;/object&gt;&lt;object type=&quot;3&quot; unique_id=&quot;10067&quot;&gt;&lt;property id=&quot;20148&quot; value=&quot;5&quot;/&gt;&lt;property id=&quot;20300&quot; value=&quot;Slide 21 - &amp;quot;Payment Management System (PMS) Letter Information&amp;quot;&quot;/&gt;&lt;property id=&quot;20307&quot; value=&quot;307&quot;/&gt;&lt;/object&gt;&lt;object type=&quot;3&quot; unique_id=&quot;10068&quot;&gt;&lt;property id=&quot;20148&quot; value=&quot;5&quot;/&gt;&lt;property id=&quot;20300&quot; value=&quot;Slide 22 - &amp;quot;Grant Agreement (NOA)&amp;quot;&quot;/&gt;&lt;property id=&quot;20307&quot; value=&quot;308&quot;/&gt;&lt;/object&gt;&lt;object type=&quot;3&quot; unique_id=&quot;10069&quot;&gt;&lt;property id=&quot;20148&quot; value=&quot;5&quot;/&gt;&lt;property id=&quot;20300&quot; value=&quot;Slide 23 - &amp;quot;Regulations, Requirements, and Cost Principles&amp;quot;&quot;/&gt;&lt;property id=&quot;20307&quot; value=&quot;309&quot;/&gt;&lt;/object&gt;&lt;object type=&quot;3&quot; unique_id=&quot;10070&quot;&gt;&lt;property id=&quot;20148&quot; value=&quot;5&quot;/&gt;&lt;property id=&quot;20300&quot; value=&quot;Slide 24 - &amp;quot;Grant Modification&amp;quot;&quot;/&gt;&lt;property id=&quot;20307&quot; value=&quot;311&quot;/&gt;&lt;/object&gt;&lt;object type=&quot;3&quot; unique_id=&quot;10071&quot;&gt;&lt;property id=&quot;20148&quot; value=&quot;5&quot;/&gt;&lt;property id=&quot;20300&quot; value=&quot;Slide 25 - &amp;quot;Grant Modification cont.&amp;quot;&quot;/&gt;&lt;property id=&quot;20307&quot; value=&quot;312&quot;/&gt;&lt;/object&gt;&lt;object type=&quot;3&quot; unique_id=&quot;10072&quot;&gt;&lt;property id=&quot;20148&quot; value=&quot;5&quot;/&gt;&lt;property id=&quot;20300&quot; value=&quot;Slide 26 - &amp;quot;Sample Budget Modification&amp;quot;&quot;/&gt;&lt;property id=&quot;20307&quot; value=&quot;310&quot;/&gt;&lt;/object&gt;&lt;object type=&quot;3&quot; unique_id=&quot;10073&quot;&gt;&lt;property id=&quot;20148&quot; value=&quot;5&quot;/&gt;&lt;property id=&quot;20300&quot; value=&quot;Slide 27 - &amp;quot;Grant Modifications:  Process and Required Documentation&amp;quot;&quot;/&gt;&lt;property id=&quot;20307&quot; value=&quot;313&quot;/&gt;&lt;/object&gt;&lt;object type=&quot;3&quot; unique_id=&quot;10074&quot;&gt;&lt;property id=&quot;20148&quot; value=&quot;5&quot;/&gt;&lt;property id=&quot;20300&quot; value=&quot;Slide 28 - &amp;quot;Grant Modifications: What happens next?&amp;quot;&quot;/&gt;&lt;property id=&quot;20307&quot; value=&quot;314&quot;/&gt;&lt;/object&gt;&lt;object type=&quot;3&quot; unique_id=&quot;10075&quot;&gt;&lt;property id=&quot;20148&quot; value=&quot;5&quot;/&gt;&lt;property id=&quot;20300&quot; value=&quot;Slide 29 - &amp;quot;Recommended Trainings https://grantsapplicationandmanagement.workforcegps.org/resources/2016/12/14/10/45/Grant-Man&quot;/&gt;&lt;property id=&quot;20307&quot; value=&quot;315&quot;/&gt;&lt;/object&gt;&lt;object type=&quot;3&quot; unique_id=&quot;10076&quot;&gt;&lt;property id=&quot;20148&quot; value=&quot;5&quot;/&gt;&lt;property id=&quot;20300&quot; value=&quot;Slide 30 - &amp;quot;Reporting Requirements&amp;quot;&quot;/&gt;&lt;property id=&quot;20307&quot; value=&quot;316&quot;/&gt;&lt;/object&gt;&lt;object type=&quot;3&quot; unique_id=&quot;10077&quot;&gt;&lt;property id=&quot;20148&quot; value=&quot;5&quot;/&gt;&lt;property id=&quot;20300&quot; value=&quot;Slide 31 - &amp;quot;Quarterly Narrative Performance Report: Suggested Format&amp;quot;&quot;/&gt;&lt;property id=&quot;20307&quot; value=&quot;318&quot;/&gt;&lt;/object&gt;&lt;object type=&quot;3&quot; unique_id=&quot;10078&quot;&gt;&lt;property id=&quot;20148&quot; value=&quot;5&quot;/&gt;&lt;property id=&quot;20300&quot; value=&quot;Slide 32 - &amp;quot;Quarterly Performance Report:  Content Requirements&amp;quot;&quot;/&gt;&lt;property id=&quot;20307&quot; value=&quot;317&quot;/&gt;&lt;/object&gt;&lt;object type=&quot;3&quot; unique_id=&quot;10079&quot;&gt;&lt;property id=&quot;20148&quot; value=&quot;5&quot;/&gt;&lt;property id=&quot;20300&quot; value=&quot;Slide 33 - &amp;quot;Reporting Requirements:   Due Dates&amp;quot;&quot;/&gt;&lt;property id=&quot;20307&quot; value=&quot;319&quot;/&gt;&lt;/object&gt;&lt;object type=&quot;3&quot; unique_id=&quot;10080&quot;&gt;&lt;property id=&quot;20148&quot; value=&quot;5&quot;/&gt;&lt;property id=&quot;20300&quot; value=&quot;Slide 34 - &amp;quot;Next Steps&amp;quot;&quot;/&gt;&lt;property id=&quot;20307&quot; value=&quot;322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5079</TotalTime>
  <Words>1767</Words>
  <Application>Microsoft Office PowerPoint</Application>
  <PresentationFormat>On-screen Show (4:3)</PresentationFormat>
  <Paragraphs>370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ＭＳ Ｐゴシック</vt:lpstr>
      <vt:lpstr>Arial</vt:lpstr>
      <vt:lpstr>Bradley Hand ITC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Worksheet</vt:lpstr>
      <vt:lpstr>State Occupational Licensing Grantee Orientation August 1, 2018</vt:lpstr>
      <vt:lpstr>PowerPoint Presentation</vt:lpstr>
      <vt:lpstr>Federal Project Officers</vt:lpstr>
      <vt:lpstr>Agenda</vt:lpstr>
      <vt:lpstr>Purpose</vt:lpstr>
      <vt:lpstr>Project initiation</vt:lpstr>
      <vt:lpstr>Original grant currently working with an 11 state consortium </vt:lpstr>
      <vt:lpstr>2018 Grant Round—9 state grants</vt:lpstr>
      <vt:lpstr>Current Licensing Resources  for States</vt:lpstr>
      <vt:lpstr>Examining Licensing Challenges for Four Subpopulations</vt:lpstr>
      <vt:lpstr>www.ncsl.org/stateslicense</vt:lpstr>
      <vt:lpstr>Two new association grants</vt:lpstr>
      <vt:lpstr>PowerPoint Presentation</vt:lpstr>
      <vt:lpstr>PowerPoint Presentation</vt:lpstr>
      <vt:lpstr>Assistance available to states from CSG</vt:lpstr>
      <vt:lpstr>Summary of technical assistance NCSL and CSG offer to new state grantees</vt:lpstr>
      <vt:lpstr>NCSL and CSG Points of Contact</vt:lpstr>
      <vt:lpstr>Things to be aware of</vt:lpstr>
      <vt:lpstr>Statement of Work</vt:lpstr>
      <vt:lpstr>The Grant Package</vt:lpstr>
      <vt:lpstr>Payment Management System (PMS) Letter Information</vt:lpstr>
      <vt:lpstr>Grant Agreement (NOA)</vt:lpstr>
      <vt:lpstr>Regulations, Requirements, and Cost Principles</vt:lpstr>
      <vt:lpstr>Grant Modification</vt:lpstr>
      <vt:lpstr>Grant Modification cont.</vt:lpstr>
      <vt:lpstr>Sample Budget Modification</vt:lpstr>
      <vt:lpstr>Grant Modifications:  Process and Required Documentation</vt:lpstr>
      <vt:lpstr>Grant Modifications: What happens next?</vt:lpstr>
      <vt:lpstr>Recommended Trainings https://grantsapplicationandmanagement.workforcegps.org/resources/2016/12/14/10/45/Grant-Management-Training </vt:lpstr>
      <vt:lpstr>Reporting Requirements</vt:lpstr>
      <vt:lpstr>Quarterly Narrative Performance Report: Suggested Format</vt:lpstr>
      <vt:lpstr>Quarterly Performance Report:  Content Requirements</vt:lpstr>
      <vt:lpstr>Reporting Requirements:   Due Dates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211</cp:revision>
  <cp:lastPrinted>2018-08-10T20:47:04Z</cp:lastPrinted>
  <dcterms:created xsi:type="dcterms:W3CDTF">2017-06-21T17:13:53Z</dcterms:created>
  <dcterms:modified xsi:type="dcterms:W3CDTF">2018-08-14T12:57:31Z</dcterms:modified>
</cp:coreProperties>
</file>