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71" r:id="rId5"/>
  </p:sldMasterIdLst>
  <p:notesMasterIdLst>
    <p:notesMasterId r:id="rId31"/>
  </p:notesMasterIdLst>
  <p:sldIdLst>
    <p:sldId id="287" r:id="rId6"/>
    <p:sldId id="280" r:id="rId7"/>
    <p:sldId id="272" r:id="rId8"/>
    <p:sldId id="271" r:id="rId9"/>
    <p:sldId id="297" r:id="rId10"/>
    <p:sldId id="274" r:id="rId11"/>
    <p:sldId id="303" r:id="rId12"/>
    <p:sldId id="286" r:id="rId13"/>
    <p:sldId id="258" r:id="rId14"/>
    <p:sldId id="289" r:id="rId15"/>
    <p:sldId id="305" r:id="rId16"/>
    <p:sldId id="304" r:id="rId17"/>
    <p:sldId id="290" r:id="rId18"/>
    <p:sldId id="291" r:id="rId19"/>
    <p:sldId id="292" r:id="rId20"/>
    <p:sldId id="293" r:id="rId21"/>
    <p:sldId id="294" r:id="rId22"/>
    <p:sldId id="281" r:id="rId23"/>
    <p:sldId id="300" r:id="rId24"/>
    <p:sldId id="301" r:id="rId25"/>
    <p:sldId id="295" r:id="rId26"/>
    <p:sldId id="277" r:id="rId27"/>
    <p:sldId id="302" r:id="rId28"/>
    <p:sldId id="275" r:id="rId29"/>
    <p:sldId id="282" r:id="rId30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13" autoAdjust="0"/>
    <p:restoredTop sz="76512" autoAdjust="0"/>
  </p:normalViewPr>
  <p:slideViewPr>
    <p:cSldViewPr snapToGrid="0">
      <p:cViewPr varScale="1">
        <p:scale>
          <a:sx n="55" d="100"/>
          <a:sy n="55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40" d="100"/>
          <a:sy n="140" d="100"/>
        </p:scale>
        <p:origin x="772" y="-14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88989-C4F2-419E-8CC5-53E2453B8A9F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0D2C8-4E9D-4ABA-936B-5E500A1B4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40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205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609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49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467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87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219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7418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3297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9113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211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5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457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3976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253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79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615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76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1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51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00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755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40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051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82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34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8" name="Isosceles Triangle 7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>
            <a:grpSpLocks noChangeAspect="1"/>
          </p:cNvGrpSpPr>
          <p:nvPr userDrawn="1"/>
        </p:nvGrpSpPr>
        <p:grpSpPr>
          <a:xfrm rot="16200000" flipV="1">
            <a:off x="2158718" y="-2158721"/>
            <a:ext cx="1720507" cy="6037943"/>
            <a:chOff x="8150764" y="3372336"/>
            <a:chExt cx="993237" cy="3485664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8150764" y="3372336"/>
              <a:ext cx="993237" cy="3485663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121812"/>
            <a:ext cx="996650" cy="983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4512772"/>
            <a:ext cx="2952750" cy="997405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3572635" y="4425121"/>
            <a:ext cx="45720" cy="140969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591081" y="113503"/>
            <a:ext cx="2221861" cy="356956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spc="50" baseline="0">
                <a:solidFill>
                  <a:schemeClr val="bg1">
                    <a:alpha val="8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US"/>
              <a:t>Month ##, 2017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11836"/>
            <a:ext cx="77724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9544" y="4425121"/>
            <a:ext cx="4798656" cy="1392508"/>
          </a:xfrm>
        </p:spPr>
        <p:txBody>
          <a:bodyPr vert="horz" lIns="182880" tIns="45720" rIns="91440" bIns="4572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lang="en-US" sz="2300" dirty="0"/>
            </a:lvl1pPr>
            <a:lvl2pPr marL="457200" indent="-182880">
              <a:buClr>
                <a:schemeClr val="accent1"/>
              </a:buClr>
              <a:defRPr sz="1800"/>
            </a:lvl2pPr>
            <a:lvl3pPr>
              <a:defRPr/>
            </a:lvl3pPr>
          </a:lstStyle>
          <a:p>
            <a:pPr marL="274320" lvl="0" indent="-274320">
              <a:buSzPct val="101000"/>
            </a:pPr>
            <a:r>
              <a:rPr lang="en-US" dirty="0"/>
              <a:t>Click to edit Master subtitle style</a:t>
            </a:r>
          </a:p>
          <a:p>
            <a:pPr marL="960120" lvl="1" indent="-274320">
              <a:buSzPct val="101000"/>
            </a:pPr>
            <a:r>
              <a:rPr lang="en-US" dirty="0"/>
              <a:t>If a note is needed, list here</a:t>
            </a:r>
          </a:p>
        </p:txBody>
      </p:sp>
    </p:spTree>
    <p:extLst>
      <p:ext uri="{BB962C8B-B14F-4D97-AF65-F5344CB8AC3E}">
        <p14:creationId xmlns:p14="http://schemas.microsoft.com/office/powerpoint/2010/main" val="1414540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Your Moderator: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Moderator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8363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84530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1769287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1769288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190999" y="4115205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827005" y="4115206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86560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04211" y="1550213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2289149" y="1550214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603599" y="3169259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788537" y="3169260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F412FA4-B02E-44E6-8B54-8C543AF1254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041624" y="4788305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81D4FF5-6288-4D27-802B-1F68F7152C8A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1226562" y="4788306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51879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62100"/>
            <a:ext cx="7955280" cy="4614863"/>
          </a:xfrm>
        </p:spPr>
        <p:txBody>
          <a:bodyPr anchor="ctr"/>
          <a:lstStyle>
            <a:lvl1pPr marL="274320" indent="-274320">
              <a:buSzPct val="130000"/>
              <a:buFont typeface="Wingdings 2" panose="05020102010507070707" pitchFamily="18" charset="2"/>
              <a:buChar char="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FF1AEB-41C4-4F09-A84E-76A8A2E5FB0C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Today’s Objectives: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1BC28C-8AF2-4940-BDB9-E673A8611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2823" y="365126"/>
            <a:ext cx="2206570" cy="10953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39BDA01-EE61-49D4-8FAA-01389FC14AC8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6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ies 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00" y="365126"/>
            <a:ext cx="7110730" cy="105156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48CE21-7AFE-4E43-95C7-CE54C7F8E328}"/>
              </a:ext>
            </a:extLst>
          </p:cNvPr>
          <p:cNvGrpSpPr/>
          <p:nvPr userDrawn="1"/>
        </p:nvGrpSpPr>
        <p:grpSpPr>
          <a:xfrm>
            <a:off x="408972" y="0"/>
            <a:ext cx="796952" cy="1591228"/>
            <a:chOff x="628648" y="-1"/>
            <a:chExt cx="1019624" cy="1591228"/>
          </a:xfrm>
          <a:effectLst>
            <a:outerShdw blurRad="50800" dist="25400" dir="8100000" algn="tr" rotWithShape="0">
              <a:prstClr val="black">
                <a:alpha val="30000"/>
              </a:prstClr>
            </a:outerShdw>
          </a:effectLst>
        </p:grpSpPr>
        <p:sp>
          <p:nvSpPr>
            <p:cNvPr id="8" name="Pentagon 3">
              <a:extLst>
                <a:ext uri="{FF2B5EF4-FFF2-40B4-BE49-F238E27FC236}">
                  <a16:creationId xmlns:a16="http://schemas.microsoft.com/office/drawing/2014/main" id="{66EF78EF-7007-4AD8-B0B0-9D842402A112}"/>
                </a:ext>
              </a:extLst>
            </p:cNvPr>
            <p:cNvSpPr/>
            <p:nvPr userDrawn="1"/>
          </p:nvSpPr>
          <p:spPr>
            <a:xfrm rot="5400000">
              <a:off x="342847" y="285802"/>
              <a:ext cx="1591227" cy="1019623"/>
            </a:xfrm>
            <a:prstGeom prst="homePlate">
              <a:avLst>
                <a:gd name="adj" fmla="val 44467"/>
              </a:avLst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Pentagon 3">
              <a:extLst>
                <a:ext uri="{FF2B5EF4-FFF2-40B4-BE49-F238E27FC236}">
                  <a16:creationId xmlns:a16="http://schemas.microsoft.com/office/drawing/2014/main" id="{D523D052-BBAD-4207-B109-48CB7A77CC9E}"/>
                </a:ext>
              </a:extLst>
            </p:cNvPr>
            <p:cNvSpPr/>
            <p:nvPr userDrawn="1"/>
          </p:nvSpPr>
          <p:spPr>
            <a:xfrm rot="5400000">
              <a:off x="430116" y="198531"/>
              <a:ext cx="1416687" cy="1019623"/>
            </a:xfrm>
            <a:prstGeom prst="homePlate">
              <a:avLst>
                <a:gd name="adj" fmla="val 41756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3000">
                  <a:srgbClr val="F1F1F1"/>
                </a:gs>
                <a:gs pos="25000">
                  <a:schemeClr val="bg1">
                    <a:lumMod val="95000"/>
                  </a:schemeClr>
                </a:gs>
                <a:gs pos="6000">
                  <a:schemeClr val="bg1">
                    <a:lumMod val="85000"/>
                  </a:schemeClr>
                </a:gs>
                <a:gs pos="77000">
                  <a:srgbClr val="E3E3E3"/>
                </a:gs>
                <a:gs pos="97345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2540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85000">
                    <a:schemeClr val="accent4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21EAC3E-DB16-448B-9877-1345E9FF81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39424" y="528805"/>
            <a:ext cx="921646" cy="804862"/>
          </a:xfrm>
        </p:spPr>
        <p:txBody>
          <a:bodyPr tIns="73152">
            <a:normAutofit/>
          </a:bodyPr>
          <a:lstStyle>
            <a:lvl1pPr marL="0" indent="0" algn="ctr">
              <a:buNone/>
              <a:defRPr lang="en-US" sz="4000" b="1" i="0" kern="1200" cap="small" spc="40" baseline="0" dirty="0" smtClean="0">
                <a:ln w="15875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5"/>
                      </a:gs>
                    </a:gsLst>
                    <a:lin ang="16200000" scaled="1"/>
                    <a:tileRect/>
                  </a:gradFill>
                </a:ln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innerShdw blurRad="101600" dist="76200" dir="18900000">
                    <a:prstClr val="black">
                      <a:alpha val="30000"/>
                    </a:prstClr>
                  </a:innerShdw>
                </a:effectLst>
                <a:latin typeface="+mj-lt"/>
                <a:ea typeface="+mj-ea"/>
                <a:cs typeface="Impact" panose="020B080603090205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518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2025" y="4800600"/>
            <a:ext cx="6724083" cy="566738"/>
          </a:xfrm>
        </p:spPr>
        <p:txBody>
          <a:bodyPr anchor="b">
            <a:normAutofit/>
          </a:bodyPr>
          <a:lstStyle>
            <a:lvl1pPr marL="457200" indent="-457200" algn="r">
              <a:buClr>
                <a:srgbClr val="7A232E"/>
              </a:buClr>
              <a:buFont typeface="Wingdings" panose="05000000000000000000" pitchFamily="2" charset="2"/>
              <a:buChar char="Ø"/>
              <a:defRPr sz="3200" b="0" spc="40" baseline="0"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62026" y="1076325"/>
            <a:ext cx="6724650" cy="29622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Type quote here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962025" y="5398235"/>
            <a:ext cx="6724083" cy="354865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729116"/>
            <a:ext cx="962025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 rot="10800000">
            <a:off x="7686675" y="2155824"/>
            <a:ext cx="971550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D77594-847C-4D9F-8E9C-BA000729C35F}"/>
              </a:ext>
            </a:extLst>
          </p:cNvPr>
          <p:cNvSpPr/>
          <p:nvPr userDrawn="1"/>
        </p:nvSpPr>
        <p:spPr>
          <a:xfrm rot="5400000">
            <a:off x="4311972" y="1309431"/>
            <a:ext cx="27432" cy="6720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01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 Langu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1B4496C-42F2-4A52-9C95-651EE67206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25" y="693411"/>
            <a:ext cx="2343150" cy="76153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90525" y="1756800"/>
            <a:ext cx="8307704" cy="3251942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95000"/>
              </a:lnSpc>
              <a:spcBef>
                <a:spcPts val="1000"/>
              </a:spcBef>
              <a:buNone/>
              <a:defRPr sz="2200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This slide format is to draw attention to precise legal language.  Place legal language here.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543174" y="1064168"/>
            <a:ext cx="6155055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68B8A7-EB81-4FD2-82D4-E645AB5DA130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A81F1B3-A836-409F-B9E6-2E2CAEB1F5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4100" y="119319"/>
            <a:ext cx="6374129" cy="862470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Section name / Title / Reference Info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3153095-E629-4333-A9E6-44B7EAB756CC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390526" y="5095875"/>
            <a:ext cx="7905749" cy="119710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If needed, include a callout note about the legal language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059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1892" y="1120346"/>
            <a:ext cx="4032473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92608" indent="0">
              <a:spcBef>
                <a:spcPts val="600"/>
              </a:spcBef>
              <a:spcAft>
                <a:spcPts val="200"/>
              </a:spcAft>
              <a:buNone/>
              <a:defRPr sz="1400" i="1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576072" indent="-27432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sz="1300" u="sng">
                <a:solidFill>
                  <a:schemeClr val="accent6"/>
                </a:solidFill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Details about resource listed here.</a:t>
            </a:r>
          </a:p>
          <a:p>
            <a:pPr lvl="2"/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95824" y="1120346"/>
            <a:ext cx="4032504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7432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2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lang="en-US" sz="1400" i="1" kern="12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87502" indent="-28575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lang="en-US" sz="1300" u="sng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marL="560070" lvl="1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Details about resource listed here.</a:t>
            </a:r>
          </a:p>
          <a:p>
            <a:pPr marL="587502" lvl="2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8" y="1003986"/>
            <a:ext cx="45720" cy="585216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4" y="-357680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9D9F95-E05B-461F-9AB6-FCC469E64AE0}"/>
              </a:ext>
            </a:extLst>
          </p:cNvPr>
          <p:cNvSpPr txBox="1"/>
          <p:nvPr userDrawn="1"/>
        </p:nvSpPr>
        <p:spPr>
          <a:xfrm>
            <a:off x="1309816" y="365126"/>
            <a:ext cx="6880779" cy="616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dirty="0"/>
              <a:t>Resources: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7C2AD0-E385-4C6D-9FC1-7C6479504B69}"/>
              </a:ext>
            </a:extLst>
          </p:cNvPr>
          <p:cNvSpPr txBox="1"/>
          <p:nvPr userDrawn="1"/>
        </p:nvSpPr>
        <p:spPr>
          <a:xfrm>
            <a:off x="2509079" y="205945"/>
            <a:ext cx="1318054" cy="94735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lnSpc>
                <a:spcPct val="85000"/>
              </a:lnSpc>
            </a:pPr>
            <a:r>
              <a:rPr lang="en-US" sz="6600" dirty="0">
                <a:solidFill>
                  <a:schemeClr val="bg1">
                    <a:lumMod val="75000"/>
                  </a:schemeClr>
                </a:solidFill>
                <a:sym typeface="Webdings" panose="05030102010509060703" pitchFamily="18" charset="2"/>
              </a:rPr>
              <a:t></a:t>
            </a:r>
            <a:endParaRPr lang="en-US" sz="6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246DD3-D6C3-4914-8E87-5DA06C7256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13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95825" y="1190625"/>
            <a:ext cx="3697604" cy="5165726"/>
          </a:xfrm>
        </p:spPr>
        <p:txBody>
          <a:bodyPr anchor="ctr"/>
          <a:lstStyle>
            <a:lvl1pPr marL="0" indent="0">
              <a:spcBef>
                <a:spcPts val="3000"/>
              </a:spcBef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365760" indent="0">
              <a:spcBef>
                <a:spcPts val="300"/>
              </a:spcBef>
              <a:buNone/>
              <a:defRPr sz="1600" i="1"/>
            </a:lvl2pPr>
            <a:lvl3pPr marL="365760" indent="0">
              <a:spcBef>
                <a:spcPts val="400"/>
              </a:spcBef>
              <a:buFontTx/>
              <a:buNone/>
              <a:defRPr sz="1400" b="1">
                <a:solidFill>
                  <a:schemeClr val="tx1"/>
                </a:solidFill>
              </a:defRPr>
            </a:lvl3pPr>
            <a:lvl4pPr marL="914400" indent="-274320">
              <a:spcBef>
                <a:spcPts val="12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300" i="1">
                <a:solidFill>
                  <a:schemeClr val="accent1"/>
                </a:solidFill>
              </a:defRPr>
            </a:lvl4pPr>
            <a:lvl5pPr marL="914400" indent="-274320">
              <a:spcBef>
                <a:spcPts val="20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"/>
              <a:defRPr sz="1300" b="0" i="0" spc="50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098955-8651-419E-86A8-56788A65E26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Contact Information: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4F4F1A-CF95-4957-953C-C908BBDF28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285" y="2543613"/>
            <a:ext cx="2974602" cy="138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2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55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1E19837-98EC-4FB4-8EB6-9858802534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69" y="2270681"/>
            <a:ext cx="7180494" cy="159092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F84F2E-6236-45E4-BF4A-77147E5794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36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plate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D146980-D8A2-4012-978A-9289360E76CE}"/>
              </a:ext>
            </a:extLst>
          </p:cNvPr>
          <p:cNvCxnSpPr>
            <a:cxnSpLocks/>
          </p:cNvCxnSpPr>
          <p:nvPr userDrawn="1"/>
        </p:nvCxnSpPr>
        <p:spPr>
          <a:xfrm>
            <a:off x="4568467" y="5377715"/>
            <a:ext cx="45720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>
            <a:off x="0" y="3981452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100000">
                <a:schemeClr val="accent2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 userDrawn="1"/>
        </p:nvSpPr>
        <p:spPr>
          <a:xfrm>
            <a:off x="0" y="5513221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100000">
                <a:schemeClr val="accent1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695825" y="1480004"/>
            <a:ext cx="4297680" cy="5191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Beyond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sz="20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offerings,</a:t>
            </a:r>
          </a:p>
          <a:p>
            <a:pPr marL="0" indent="0"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150" b="0" baseline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150" b="0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n-US" sz="1150" b="0" baseline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contains a set of custom slides built to help you prepare your presentation.  Included are: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Your Moderator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Speaker </a:t>
            </a: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Slide choices</a:t>
            </a: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Where Are You? 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00" b="0" i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(location slide)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Today’s Objectives</a:t>
            </a: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Series Set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Quote</a:t>
            </a:r>
          </a:p>
          <a:p>
            <a:pPr marL="0" indent="0">
              <a:spcBef>
                <a:spcPts val="3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5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&amp; Name / Occupation / Org boxes:</a:t>
            </a:r>
            <a:endParaRPr lang="en-US" sz="1500" b="1" baseline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works like a multi-level bulleted list</a:t>
            </a: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.  Use </a:t>
            </a: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the list level buttons on your “Home” tab to</a:t>
            </a:r>
            <a:b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change formatting levels.</a:t>
            </a:r>
            <a:endParaRPr lang="en-US" sz="105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084799" y="4562930"/>
            <a:ext cx="1734243" cy="644333"/>
            <a:chOff x="6721200" y="5603662"/>
            <a:chExt cx="1296075" cy="481538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6721200" y="5603662"/>
              <a:ext cx="881689" cy="481538"/>
              <a:chOff x="6721200" y="5603662"/>
              <a:chExt cx="881689" cy="481538"/>
            </a:xfrm>
          </p:grpSpPr>
          <p:pic>
            <p:nvPicPr>
              <p:cNvPr id="4" name="Picture 3"/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6721200" y="5603662"/>
                <a:ext cx="881689" cy="481538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 userDrawn="1"/>
            </p:nvSpPr>
            <p:spPr>
              <a:xfrm>
                <a:off x="7236000" y="5644800"/>
                <a:ext cx="366889" cy="178031"/>
              </a:xfrm>
              <a:prstGeom prst="rect">
                <a:avLst/>
              </a:prstGeom>
              <a:solidFill>
                <a:srgbClr val="FFC000">
                  <a:alpha val="10000"/>
                </a:srgbClr>
              </a:solidFill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Left Arrow 16"/>
            <p:cNvSpPr/>
            <p:nvPr userDrawn="1"/>
          </p:nvSpPr>
          <p:spPr>
            <a:xfrm>
              <a:off x="7642875" y="5644800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5040000" y="1"/>
            <a:ext cx="278130" cy="1376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4429402" y="1376381"/>
            <a:ext cx="278130" cy="54816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91736" y="1480004"/>
            <a:ext cx="4337666" cy="53522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use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this template: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When creating a new slide, click the arrow under the “New Slide” button.  This will display the template master slides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available.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the layout you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need from the list.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Likewise, to </a:t>
            </a:r>
            <a:r>
              <a:rPr lang="en-US" sz="105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master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of an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existing slide, click the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Layout”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button right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next 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the “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New Slide” button.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General Template Notes:</a:t>
            </a:r>
          </a:p>
          <a:p>
            <a:pPr marL="9144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800" b="0" u="none" spc="60" baseline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</a:t>
            </a:r>
            <a:r>
              <a:rPr lang="en-US" sz="1800" b="1" u="none" spc="60" baseline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1800" b="1" u="sng" spc="60" baseline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DO </a:t>
            </a:r>
            <a:r>
              <a:rPr lang="en-US" sz="1800" b="1" u="sng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NOT</a:t>
            </a:r>
            <a:r>
              <a:rPr lang="en-US" sz="1800" b="1" u="none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ý"/>
              <a:tabLst/>
              <a:defRPr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Space out your bullets using the “enter” key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.  Please note if a spacing adjustment is required.</a:t>
            </a:r>
            <a:endParaRPr lang="en-US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Type any titles in all uppercase or with caps lock on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, as formatting is automatic. Type using standard title caps.</a:t>
            </a: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 heading alignment </a:t>
            </a:r>
            <a:r>
              <a:rPr lang="en-US" sz="1050" b="1" baseline="0">
                <a:latin typeface="Arial" panose="020B0604020202020204" pitchFamily="34" charset="0"/>
                <a:cs typeface="Arial" panose="020B0604020202020204" pitchFamily="34" charset="0"/>
              </a:rPr>
              <a:t>or location for standard content slide material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u="none" kern="1200" spc="60" baseline="0">
                <a:solidFill>
                  <a:srgbClr val="92D050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</a:t>
            </a:r>
            <a:r>
              <a:rPr kumimoji="0" lang="en-US" sz="1800" b="1" i="0" u="none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sng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DO</a:t>
            </a:r>
            <a:r>
              <a:rPr kumimoji="0" lang="en-US" sz="1800" b="1" i="0" u="none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2AF2F"/>
              </a:buClr>
              <a:buSzTx/>
              <a:buFont typeface="Wingdings" panose="05000000000000000000" pitchFamily="2" charset="2"/>
              <a:buChar char="þ"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your graphics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Add a note at the top of the “Slide notes” section that indicates where your graphic 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originated.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that any graphics not referenced or in violation of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 Copyright Law, Title 17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be replaced to ensure your protection.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308798" y="88691"/>
            <a:ext cx="3245631" cy="11028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/>
            <a: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slide contains information on how to use </a:t>
            </a: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template, and is hidden. </a:t>
            </a:r>
          </a:p>
          <a:p>
            <a:pPr algn="l">
              <a:spcBef>
                <a:spcPts val="300"/>
              </a:spcBef>
            </a:pP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is not a part of </a:t>
            </a:r>
            <a:b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presentation.</a:t>
            </a:r>
            <a:endParaRPr lang="en-US" sz="1400" i="1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376381"/>
            <a:ext cx="9144000" cy="0"/>
          </a:xfrm>
          <a:prstGeom prst="line">
            <a:avLst/>
          </a:prstGeom>
          <a:ln w="1016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7084799" y="2286069"/>
            <a:ext cx="1619719" cy="16205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1" indent="-17145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Legal Language</a:t>
            </a:r>
            <a:endParaRPr lang="en-US" sz="1100" b="0" baseline="0"/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Poll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Save the Date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Questions</a:t>
            </a:r>
            <a:endParaRPr lang="en-US" sz="1100" b="0" baseline="0" dirty="0"/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Resources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Contact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Thank You</a:t>
            </a:r>
            <a:endParaRPr lang="en-US" sz="1100" b="0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040000" y="225258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040000" y="376653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4EBE4A4-93BC-4F5F-96D7-3EB1B9477815}"/>
              </a:ext>
            </a:extLst>
          </p:cNvPr>
          <p:cNvGrpSpPr/>
          <p:nvPr userDrawn="1"/>
        </p:nvGrpSpPr>
        <p:grpSpPr>
          <a:xfrm>
            <a:off x="5101094" y="5519741"/>
            <a:ext cx="3776420" cy="1204516"/>
            <a:chOff x="9823451" y="-913608"/>
            <a:chExt cx="3776420" cy="1204516"/>
          </a:xfrm>
        </p:grpSpPr>
        <p:sp>
          <p:nvSpPr>
            <p:cNvPr id="23" name="TextBox 22"/>
            <p:cNvSpPr txBox="1"/>
            <p:nvPr userDrawn="1"/>
          </p:nvSpPr>
          <p:spPr>
            <a:xfrm>
              <a:off x="11200962" y="-833368"/>
              <a:ext cx="2398909" cy="104403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200" b="1" i="0" spc="4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Don’t delete </a:t>
              </a:r>
              <a:r>
                <a:rPr lang="en-US" sz="1200" b="1" i="0" spc="4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this slide until the presentation is final.</a:t>
              </a:r>
              <a:endParaRPr lang="en-US" sz="1200" b="1" i="0" spc="4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Keep it </a:t>
              </a:r>
              <a:r>
                <a:rPr lang="en-US" sz="1500" b="1" i="0" spc="40" baseline="0">
                  <a:solidFill>
                    <a:srgbClr val="9D1C30"/>
                  </a:solidFill>
                  <a:latin typeface="+mj-lt"/>
                </a:rPr>
                <a:t>in the template</a:t>
              </a: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.</a:t>
              </a:r>
              <a:endParaRPr lang="en-US" sz="1500" b="1" i="0" spc="40" dirty="0">
                <a:solidFill>
                  <a:srgbClr val="9D1C30"/>
                </a:solidFill>
                <a:latin typeface="+mj-lt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27DF8FF-D711-4A8A-8948-673270B8AE9D}"/>
                </a:ext>
              </a:extLst>
            </p:cNvPr>
            <p:cNvGrpSpPr/>
            <p:nvPr userDrawn="1"/>
          </p:nvGrpSpPr>
          <p:grpSpPr>
            <a:xfrm>
              <a:off x="9823451" y="-913608"/>
              <a:ext cx="1204516" cy="1204516"/>
              <a:chOff x="9823451" y="-913608"/>
              <a:chExt cx="1204516" cy="1204516"/>
            </a:xfrm>
          </p:grpSpPr>
          <p:grpSp>
            <p:nvGrpSpPr>
              <p:cNvPr id="24" name="Group 23"/>
              <p:cNvGrpSpPr/>
              <p:nvPr userDrawn="1"/>
            </p:nvGrpSpPr>
            <p:grpSpPr>
              <a:xfrm>
                <a:off x="9823451" y="-913608"/>
                <a:ext cx="1204516" cy="1204516"/>
                <a:chOff x="1714500" y="4547858"/>
                <a:chExt cx="1262157" cy="1262157"/>
              </a:xfrm>
            </p:grpSpPr>
            <p:sp>
              <p:nvSpPr>
                <p:cNvPr id="21" name="8-Point Star 20"/>
                <p:cNvSpPr/>
                <p:nvPr userDrawn="1"/>
              </p:nvSpPr>
              <p:spPr>
                <a:xfrm rot="20240074">
                  <a:off x="1714500" y="4547858"/>
                  <a:ext cx="1262157" cy="1262157"/>
                </a:xfrm>
                <a:prstGeom prst="star8">
                  <a:avLst>
                    <a:gd name="adj" fmla="val 45801"/>
                  </a:avLst>
                </a:prstGeom>
                <a:gradFill>
                  <a:gsLst>
                    <a:gs pos="0">
                      <a:srgbClr val="7A232E"/>
                    </a:gs>
                    <a:gs pos="100000">
                      <a:srgbClr val="B85759"/>
                    </a:gs>
                    <a:gs pos="55000">
                      <a:srgbClr val="9D1C30"/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8-Point Star 21"/>
                <p:cNvSpPr/>
                <p:nvPr userDrawn="1"/>
              </p:nvSpPr>
              <p:spPr>
                <a:xfrm rot="20240074">
                  <a:off x="1776599" y="4609957"/>
                  <a:ext cx="1137960" cy="1137960"/>
                </a:xfrm>
                <a:prstGeom prst="star8">
                  <a:avLst>
                    <a:gd name="adj" fmla="val 45801"/>
                  </a:avLst>
                </a:prstGeom>
                <a:noFill/>
                <a:ln w="44450">
                  <a:solidFill>
                    <a:schemeClr val="bg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" name="TextBox 18"/>
              <p:cNvSpPr txBox="1"/>
              <p:nvPr userDrawn="1"/>
            </p:nvSpPr>
            <p:spPr>
              <a:xfrm>
                <a:off x="9929466" y="-730460"/>
                <a:ext cx="992486" cy="838221"/>
              </a:xfrm>
              <a:prstGeom prst="rect">
                <a:avLst/>
              </a:prstGeom>
              <a:noFill/>
              <a:effectLst>
                <a:outerShdw blurRad="50800" dist="254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DON’T</a:t>
                </a:r>
                <a:b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</a:br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DELETE</a:t>
                </a:r>
              </a:p>
            </p:txBody>
          </p:sp>
        </p:grpSp>
      </p:grpSp>
      <p:grpSp>
        <p:nvGrpSpPr>
          <p:cNvPr id="20" name="Group 19"/>
          <p:cNvGrpSpPr/>
          <p:nvPr userDrawn="1"/>
        </p:nvGrpSpPr>
        <p:grpSpPr>
          <a:xfrm>
            <a:off x="1939046" y="2247590"/>
            <a:ext cx="2645179" cy="1166059"/>
            <a:chOff x="1534687" y="2189208"/>
            <a:chExt cx="3049009" cy="134407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534687" y="2189208"/>
              <a:ext cx="2695575" cy="116205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 userDrawn="1"/>
          </p:nvSpPr>
          <p:spPr>
            <a:xfrm>
              <a:off x="3454181" y="2483307"/>
              <a:ext cx="736819" cy="221793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Left Arrow 29"/>
            <p:cNvSpPr/>
            <p:nvPr userDrawn="1"/>
          </p:nvSpPr>
          <p:spPr>
            <a:xfrm>
              <a:off x="4209296" y="2514699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3061701" y="2843369"/>
              <a:ext cx="382955" cy="322936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Left Arrow 31"/>
            <p:cNvSpPr/>
            <p:nvPr userDrawn="1"/>
          </p:nvSpPr>
          <p:spPr>
            <a:xfrm rot="7656475">
              <a:off x="3026394" y="3257070"/>
              <a:ext cx="374400" cy="178030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F6D14EF-EBC7-433A-8C95-1D2C470B7DF1}"/>
              </a:ext>
            </a:extLst>
          </p:cNvPr>
          <p:cNvSpPr txBox="1"/>
          <p:nvPr userDrawn="1"/>
        </p:nvSpPr>
        <p:spPr>
          <a:xfrm>
            <a:off x="7427" y="161985"/>
            <a:ext cx="504000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85000"/>
              </a:lnSpc>
            </a:pPr>
            <a:r>
              <a:rPr lang="en-US" sz="50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2017 Template</a:t>
            </a:r>
          </a:p>
          <a:p>
            <a:pPr lvl="0" algn="ctr">
              <a:lnSpc>
                <a:spcPct val="85000"/>
              </a:lnSpc>
            </a:pPr>
            <a:r>
              <a:rPr lang="en-US" sz="4000" b="0" spc="60" baseline="0" dirty="0"/>
              <a:t>Usage Instructions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AAE9CEC-A7E3-43C1-AC4A-1C3889F366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143" y="626792"/>
            <a:ext cx="1736362" cy="58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90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ve the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6A5BAF-C39D-44C3-B998-7CF83B21A0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00059"/>
            <a:ext cx="4955638" cy="53579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Save the Date: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2107" y="1699826"/>
            <a:ext cx="7661189" cy="4505325"/>
          </a:xfrm>
        </p:spPr>
        <p:txBody>
          <a:bodyPr/>
          <a:lstStyle>
            <a:lvl1pPr marL="91440" indent="-365760">
              <a:buSzPct val="130000"/>
              <a:buFont typeface="Webdings" panose="05030102010509060703" pitchFamily="18" charset="2"/>
              <a:buChar char=""/>
              <a:defRPr sz="2600"/>
            </a:lvl1pPr>
            <a:lvl2pPr marL="685800" indent="0">
              <a:spcBef>
                <a:spcPts val="0"/>
              </a:spcBef>
              <a:buNone/>
              <a:defRPr sz="1700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1005840" indent="-365760" algn="l">
              <a:spcAft>
                <a:spcPts val="1200"/>
              </a:spcAft>
              <a:buFont typeface="Webdings" panose="05030102010509060703" pitchFamily="18" charset="2"/>
              <a:buChar char=""/>
              <a:defRPr b="1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/>
              <a:t>Event Title Here</a:t>
            </a:r>
          </a:p>
          <a:p>
            <a:pPr lvl="1"/>
            <a:r>
              <a:rPr lang="en-US"/>
              <a:t>Event summary goes here</a:t>
            </a:r>
          </a:p>
          <a:p>
            <a:pPr lvl="2"/>
            <a:r>
              <a:rPr lang="en-US"/>
              <a:t>Event date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78025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out Room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5AA60EFC-21EF-4756-ABD1-14D137A0BA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4103" y="-1"/>
            <a:ext cx="3379489" cy="3456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5" y="1319429"/>
            <a:ext cx="7528945" cy="1448602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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60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i="0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7C394F9-EFD5-42F9-891E-4F9A50F08A68}"/>
              </a:ext>
            </a:extLst>
          </p:cNvPr>
          <p:cNvGrpSpPr/>
          <p:nvPr userDrawn="1"/>
        </p:nvGrpSpPr>
        <p:grpSpPr>
          <a:xfrm>
            <a:off x="4848225" y="193023"/>
            <a:ext cx="4019550" cy="1264286"/>
            <a:chOff x="4895850" y="193023"/>
            <a:chExt cx="4019550" cy="1264286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CFC41472-478F-4A01-9B2E-B66290F9B7CB}"/>
                </a:ext>
              </a:extLst>
            </p:cNvPr>
            <p:cNvSpPr/>
            <p:nvPr userDrawn="1"/>
          </p:nvSpPr>
          <p:spPr>
            <a:xfrm>
              <a:off x="4895850" y="193023"/>
              <a:ext cx="4019550" cy="1264286"/>
            </a:xfrm>
            <a:prstGeom prst="wedgeRoundRectCallout">
              <a:avLst>
                <a:gd name="adj1" fmla="val 1245"/>
                <a:gd name="adj2" fmla="val 95649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10000"/>
                  <a:lumOff val="9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300" b="1" kern="1200" cap="none" spc="0" baseline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Breakout Room</a:t>
              </a:r>
              <a:r>
                <a:rPr lang="en-US" sz="3300" b="1" kern="1200" cap="none" spc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0" kern="1200" cap="all" spc="220" baseline="0" noProof="0">
                  <a:gradFill flip="none" rotWithShape="1">
                    <a:gsLst>
                      <a:gs pos="58000">
                        <a:srgbClr val="AF3F49"/>
                      </a:gs>
                      <a:gs pos="100000">
                        <a:srgbClr val="AD3B46"/>
                      </a:gs>
                      <a:gs pos="19000">
                        <a:schemeClr val="accent2"/>
                      </a:gs>
                      <a:gs pos="59000">
                        <a:schemeClr val="accent2"/>
                      </a:gs>
                    </a:gsLst>
                    <a:lin ang="5400000" scaled="1"/>
                    <a:tileRect/>
                  </a:gradFill>
                  <a:effectLst>
                    <a:innerShdw blurRad="76200" dist="38100" dir="18900000">
                      <a:schemeClr val="accent5">
                        <a:lumMod val="75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Discussions</a:t>
              </a:r>
              <a:endParaRPr lang="en-US" sz="3400" b="0" kern="1200" cap="all" spc="220" baseline="0" noProof="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AD30ECD-A8EE-4AE1-AE33-FD6E6D3A1A06}"/>
                </a:ext>
              </a:extLst>
            </p:cNvPr>
            <p:cNvSpPr/>
            <p:nvPr userDrawn="1"/>
          </p:nvSpPr>
          <p:spPr>
            <a:xfrm rot="5400000">
              <a:off x="6882765" y="-738460"/>
              <a:ext cx="45720" cy="30815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5AA38BA-BC5A-4469-A67D-0B1D8AF2EB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5" y="3037379"/>
            <a:ext cx="7528945" cy="1371658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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09447CD6-F586-496A-B33A-672175DDF8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5" y="4678385"/>
            <a:ext cx="7528945" cy="137165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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</p:spTree>
    <p:extLst>
      <p:ext uri="{BB962C8B-B14F-4D97-AF65-F5344CB8AC3E}">
        <p14:creationId xmlns:p14="http://schemas.microsoft.com/office/powerpoint/2010/main" val="373276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re Are You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628650" y="365126"/>
            <a:ext cx="7955279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r"/>
            <a:r>
              <a:rPr lang="en-US" sz="3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Where Are You?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49B1C7-376C-4588-9479-8B7FD89AEA1C}"/>
              </a:ext>
            </a:extLst>
          </p:cNvPr>
          <p:cNvSpPr/>
          <p:nvPr userDrawn="1"/>
        </p:nvSpPr>
        <p:spPr>
          <a:xfrm rot="5400000">
            <a:off x="4946904" y="-2303737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BB10FC-1879-4D54-9DBF-A84DD16609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" y="636507"/>
            <a:ext cx="8295970" cy="5656619"/>
          </a:xfrm>
          <a:prstGeom prst="rect">
            <a:avLst/>
          </a:prstGeom>
          <a:effectLst>
            <a:innerShdw blurRad="63500" dist="25400" dir="18900000">
              <a:schemeClr val="accent1">
                <a:lumMod val="50000"/>
                <a:alpha val="50000"/>
              </a:schemeClr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6D1450-DC26-4EDD-BBBC-73EB1D776CF7}"/>
              </a:ext>
            </a:extLst>
          </p:cNvPr>
          <p:cNvSpPr txBox="1"/>
          <p:nvPr userDrawn="1"/>
        </p:nvSpPr>
        <p:spPr>
          <a:xfrm>
            <a:off x="5601600" y="1207559"/>
            <a:ext cx="29823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  <a:t>Enter your location in the chat window</a:t>
            </a:r>
            <a:b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</a:br>
            <a:r>
              <a:rPr lang="en-US" sz="1200" i="1">
                <a:solidFill>
                  <a:schemeClr val="accent3">
                    <a:lumMod val="50000"/>
                    <a:lumOff val="50000"/>
                  </a:schemeClr>
                </a:solidFill>
              </a:rPr>
              <a:t>(lower left of screen)</a:t>
            </a:r>
            <a:endParaRPr lang="en-US" sz="1200" i="1" dirty="0">
              <a:solidFill>
                <a:schemeClr val="accent3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3544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59A1E24-4FA0-4F98-8BF9-EB39417922D0}"/>
              </a:ext>
            </a:extLst>
          </p:cNvPr>
          <p:cNvGrpSpPr/>
          <p:nvPr userDrawn="1"/>
        </p:nvGrpSpPr>
        <p:grpSpPr>
          <a:xfrm>
            <a:off x="1037844" y="4477392"/>
            <a:ext cx="7068312" cy="477054"/>
            <a:chOff x="1435608" y="1207559"/>
            <a:chExt cx="7068312" cy="4770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449B1C7-376C-4588-9479-8B7FD89AEA1C}"/>
                </a:ext>
              </a:extLst>
            </p:cNvPr>
            <p:cNvSpPr/>
            <p:nvPr userDrawn="1"/>
          </p:nvSpPr>
          <p:spPr>
            <a:xfrm rot="5400000">
              <a:off x="4946904" y="-2303737"/>
              <a:ext cx="45720" cy="70683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9049AB-A84D-4A1B-AD47-FEAF1B009A4D}"/>
                </a:ext>
              </a:extLst>
            </p:cNvPr>
            <p:cNvSpPr txBox="1"/>
            <p:nvPr userDrawn="1"/>
          </p:nvSpPr>
          <p:spPr>
            <a:xfrm>
              <a:off x="3396199" y="1207559"/>
              <a:ext cx="312632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94360" indent="-594360" algn="ctr"/>
              <a: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  <a:t>Enter your questions in the chat window</a:t>
              </a:r>
              <a:b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</a:br>
              <a:r>
                <a:rPr lang="en-US" sz="1200" i="1" spc="50" baseline="0" dirty="0">
                  <a:solidFill>
                    <a:schemeClr val="accent3">
                      <a:lumMod val="50000"/>
                      <a:lumOff val="50000"/>
                    </a:schemeClr>
                  </a:solidFill>
                </a:rPr>
                <a:t>(lower left of screen)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42EA7E5-CDEF-40A6-89F7-A907866110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54" y="0"/>
            <a:ext cx="3535388" cy="61503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594360" y="2394251"/>
            <a:ext cx="5730240" cy="2120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sz="72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Any</a:t>
            </a:r>
          </a:p>
          <a:p>
            <a:pPr lvl="0" algn="ctr"/>
            <a:r>
              <a:rPr lang="en-US" sz="72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Questions?</a:t>
            </a:r>
            <a:endParaRPr lang="en-US" sz="7200" b="1" kern="1200" dirty="0">
              <a:gradFill flip="none" rotWithShape="1">
                <a:gsLst>
                  <a:gs pos="58000">
                    <a:srgbClr val="AF3F49"/>
                  </a:gs>
                  <a:gs pos="100000">
                    <a:srgbClr val="AD3B46"/>
                  </a:gs>
                  <a:gs pos="19000">
                    <a:schemeClr val="accent2"/>
                  </a:gs>
                  <a:gs pos="59000">
                    <a:schemeClr val="accent2"/>
                  </a:gs>
                </a:gsLst>
                <a:lin ang="5400000" scaled="1"/>
                <a:tileRect/>
              </a:gradFill>
              <a:effectLst>
                <a:innerShdw blurRad="76200" dist="38100" dir="18900000">
                  <a:schemeClr val="accent5">
                    <a:lumMod val="75000"/>
                    <a:alpha val="70000"/>
                  </a:scheme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665325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Down 7">
            <a:extLst>
              <a:ext uri="{FF2B5EF4-FFF2-40B4-BE49-F238E27FC236}">
                <a16:creationId xmlns:a16="http://schemas.microsoft.com/office/drawing/2014/main" id="{8D1EBE43-28AC-4EDE-922C-0DEE355DCAF4}"/>
              </a:ext>
            </a:extLst>
          </p:cNvPr>
          <p:cNvSpPr/>
          <p:nvPr userDrawn="1"/>
        </p:nvSpPr>
        <p:spPr>
          <a:xfrm>
            <a:off x="795232" y="1197034"/>
            <a:ext cx="640080" cy="5046431"/>
          </a:xfrm>
          <a:prstGeom prst="downArrow">
            <a:avLst>
              <a:gd name="adj1" fmla="val 100000"/>
              <a:gd name="adj2" fmla="val 50000"/>
            </a:avLst>
          </a:prstGeom>
          <a:gradFill flip="none" rotWithShape="1">
            <a:gsLst>
              <a:gs pos="49000">
                <a:schemeClr val="bg1">
                  <a:lumMod val="95000"/>
                  <a:alpha val="65000"/>
                </a:schemeClr>
              </a:gs>
              <a:gs pos="51000">
                <a:schemeClr val="bg1">
                  <a:lumMod val="85000"/>
                  <a:alpha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87234" y="571074"/>
            <a:ext cx="6796695" cy="105156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Type your polling question here.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39114" y="2188127"/>
            <a:ext cx="7364627" cy="3693690"/>
          </a:xfrm>
        </p:spPr>
        <p:txBody>
          <a:bodyPr anchor="ctr"/>
          <a:lstStyle>
            <a:lvl1pPr marL="514350" indent="-514350">
              <a:spcBef>
                <a:spcPts val="1800"/>
              </a:spcBef>
              <a:buFont typeface="+mj-lt"/>
              <a:buAutoNum type="arabicPeriod"/>
              <a:defRPr sz="2400"/>
            </a:lvl1pPr>
            <a:lvl2pPr marL="777240" indent="-228600">
              <a:lnSpc>
                <a:spcPct val="95000"/>
              </a:lnSpc>
              <a:spcBef>
                <a:spcPts val="200"/>
              </a:spcBef>
              <a:buSzPct val="70000"/>
              <a:buFont typeface="+mj-lt"/>
              <a:buAutoNum type="alphaLcParenR"/>
              <a:defRPr sz="2100"/>
            </a:lvl2pPr>
            <a:lvl3pPr marL="1143000" indent="-228600">
              <a:spcBef>
                <a:spcPts val="200"/>
              </a:spcBef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+mj-lt"/>
              <a:buAutoNum type="romanLcPeriod"/>
              <a:defRPr sz="1900"/>
            </a:lvl3pPr>
            <a:lvl4pPr marL="1417320" indent="-228600">
              <a:spcBef>
                <a:spcPts val="200"/>
              </a:spcBef>
              <a:buSzPct val="70000"/>
              <a:buFont typeface="+mj-lt"/>
              <a:buAutoNum type="arabicPeriod"/>
              <a:defRPr/>
            </a:lvl4pPr>
            <a:lvl5pPr marL="1645920" indent="-201168">
              <a:spcBef>
                <a:spcPts val="200"/>
              </a:spcBef>
              <a:buSzPct val="70000"/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Type your possible choices/answers here.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14D85F-6F7F-45C7-83F3-FD9113F0E7CB}"/>
              </a:ext>
            </a:extLst>
          </p:cNvPr>
          <p:cNvSpPr/>
          <p:nvPr userDrawn="1"/>
        </p:nvSpPr>
        <p:spPr>
          <a:xfrm rot="5400000">
            <a:off x="4946904" y="-1628776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728CEE-638E-4D8A-8127-346A257906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310" y="449939"/>
            <a:ext cx="1343925" cy="1343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571A4E-C4B0-4CA2-936E-E627457E6BED}"/>
              </a:ext>
            </a:extLst>
          </p:cNvPr>
          <p:cNvSpPr txBox="1"/>
          <p:nvPr userDrawn="1"/>
        </p:nvSpPr>
        <p:spPr>
          <a:xfrm>
            <a:off x="2630804" y="1882520"/>
            <a:ext cx="595312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  <a:t>Choose the answer that best reflects you (or your organization)</a:t>
            </a:r>
          </a:p>
        </p:txBody>
      </p:sp>
    </p:spTree>
    <p:extLst>
      <p:ext uri="{BB962C8B-B14F-4D97-AF65-F5344CB8AC3E}">
        <p14:creationId xmlns:p14="http://schemas.microsoft.com/office/powerpoint/2010/main" val="1289106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842964"/>
            <a:ext cx="7863840" cy="2852737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</a:t>
            </a:r>
            <a:r>
              <a:rPr lang="en-US"/>
              <a:t>to add section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21021" y="4064000"/>
            <a:ext cx="7269574" cy="1866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600" i="1"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section subheading</a:t>
            </a:r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4549140" y="-68775"/>
            <a:ext cx="45720" cy="786384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01FC9-B0F6-44E9-9D41-A14F6DF410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10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2" y="-292233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857564-4952-4BB3-8D17-85D07E8E42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7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10C90F-ED6C-4D1B-A25F-8C9CF9B83DA2}"/>
              </a:ext>
            </a:extLst>
          </p:cNvPr>
          <p:cNvSpPr/>
          <p:nvPr userDrawn="1"/>
        </p:nvSpPr>
        <p:spPr>
          <a:xfrm rot="5400000">
            <a:off x="4321982" y="-2686037"/>
            <a:ext cx="500034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05156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68895"/>
            <a:ext cx="3868340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567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68895"/>
            <a:ext cx="3887391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4875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B3D28B-CE3D-4466-9666-609B2668EC8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407D7D-3897-4B51-871B-6518969A74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BD7B24-A705-44C8-8854-0D01A5CB6C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2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71510A-CF9F-4994-9B30-C2AB139BB6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45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 dirty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D562C-A495-48E7-A662-90C4D7E5E3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83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94950"/>
            <a:ext cx="4629150" cy="534932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200000"/>
              </a:lnSpc>
              <a:buNone/>
              <a:defRPr sz="28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008F9-D6D9-4EDB-9511-1995786E12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28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13" name="Isosceles Triangle 12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>
            <a:grpSpLocks noChangeAspect="1"/>
          </p:cNvGrpSpPr>
          <p:nvPr userDrawn="1"/>
        </p:nvGrpSpPr>
        <p:grpSpPr>
          <a:xfrm rot="16200000" flipV="1">
            <a:off x="837624" y="-837625"/>
            <a:ext cx="667903" cy="2343153"/>
            <a:chOff x="8023226" y="2924758"/>
            <a:chExt cx="1120774" cy="3933243"/>
          </a:xfrm>
        </p:grpSpPr>
        <p:sp>
          <p:nvSpPr>
            <p:cNvPr id="16" name="Isosceles Triangle 15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8314926" y="3948449"/>
              <a:ext cx="829074" cy="290955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93" r:id="rId10"/>
    <p:sldLayoutId id="2147483684" r:id="rId11"/>
    <p:sldLayoutId id="2147483685" r:id="rId12"/>
    <p:sldLayoutId id="2147483686" r:id="rId13"/>
    <p:sldLayoutId id="2147483702" r:id="rId14"/>
    <p:sldLayoutId id="2147483696" r:id="rId15"/>
    <p:sldLayoutId id="2147483689" r:id="rId16"/>
    <p:sldLayoutId id="2147483701" r:id="rId17"/>
    <p:sldLayoutId id="2147483700" r:id="rId18"/>
    <p:sldLayoutId id="2147483690" r:id="rId19"/>
    <p:sldLayoutId id="2147483695" r:id="rId20"/>
    <p:sldLayoutId id="2147483704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i="0" u="none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3BC8923-5990-4505-8338-F181A486DCBA}"/>
              </a:ext>
            </a:extLst>
          </p:cNvPr>
          <p:cNvGrpSpPr/>
          <p:nvPr userDrawn="1"/>
        </p:nvGrpSpPr>
        <p:grpSpPr>
          <a:xfrm>
            <a:off x="-1" y="0"/>
            <a:ext cx="9144001" cy="6858000"/>
            <a:chOff x="-1" y="0"/>
            <a:chExt cx="9144001" cy="6858000"/>
          </a:xfrm>
        </p:grpSpPr>
        <p:grpSp>
          <p:nvGrpSpPr>
            <p:cNvPr id="12" name="Group 11"/>
            <p:cNvGrpSpPr>
              <a:grpSpLocks noChangeAspect="1"/>
            </p:cNvGrpSpPr>
            <p:nvPr userDrawn="1"/>
          </p:nvGrpSpPr>
          <p:grpSpPr>
            <a:xfrm>
              <a:off x="8023226" y="2924758"/>
              <a:ext cx="1120774" cy="3933242"/>
              <a:chOff x="8023226" y="2924758"/>
              <a:chExt cx="1120774" cy="3933242"/>
            </a:xfrm>
          </p:grpSpPr>
          <p:sp>
            <p:nvSpPr>
              <p:cNvPr id="13" name="Isosceles Triangle 12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Isosceles Triangle 13"/>
              <p:cNvSpPr/>
              <p:nvPr userDrawn="1"/>
            </p:nvSpPr>
            <p:spPr>
              <a:xfrm>
                <a:off x="8239885" y="3685101"/>
                <a:ext cx="904115" cy="3172899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>
              <a:grpSpLocks noChangeAspect="1"/>
            </p:cNvGrpSpPr>
            <p:nvPr userDrawn="1"/>
          </p:nvGrpSpPr>
          <p:grpSpPr>
            <a:xfrm rot="16200000" flipV="1">
              <a:off x="837624" y="-837625"/>
              <a:ext cx="667903" cy="2343153"/>
              <a:chOff x="8023226" y="2924758"/>
              <a:chExt cx="1120774" cy="3933243"/>
            </a:xfrm>
          </p:grpSpPr>
          <p:sp>
            <p:nvSpPr>
              <p:cNvPr id="16" name="Isosceles Triangle 15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Isosceles Triangle 16"/>
              <p:cNvSpPr/>
              <p:nvPr userDrawn="1"/>
            </p:nvSpPr>
            <p:spPr>
              <a:xfrm>
                <a:off x="8314926" y="3948449"/>
                <a:ext cx="829074" cy="2909552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0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9" r:id="rId2"/>
    <p:sldLayoutId id="2147483687" r:id="rId3"/>
    <p:sldLayoutId id="2147483692" r:id="rId4"/>
    <p:sldLayoutId id="214748368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h1bap.workforcegps.org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1bap.workforcegps.org/blog/Tips-and-Information/2018/03/27/19/45/H-1B-WIPS-Tips" TargetMode="External"/><Relationship Id="rId4" Type="http://schemas.openxmlformats.org/officeDocument/2006/relationships/hyperlink" Target="https://h1bap.workforcegps.org/resources/2018/01/17/16/46/H-1B-Performance-Reporting-Resources-for-TechHire-SWFI-and-America-s-Promise-Grants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BF54E9F-EE23-4326-AFBD-5DC41FCD0D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1627719"/>
            <a:ext cx="7976063" cy="2387600"/>
          </a:xfrm>
        </p:spPr>
        <p:txBody>
          <a:bodyPr>
            <a:noAutofit/>
          </a:bodyPr>
          <a:lstStyle/>
          <a:p>
            <a:r>
              <a:rPr lang="en-US" sz="4000" dirty="0">
                <a:effectLst/>
              </a:rPr>
              <a:t>Performance Driven Data Analysis for America’s Promise Grantees: Where We Are and </a:t>
            </a:r>
            <a:br>
              <a:rPr lang="en-US" sz="4000" dirty="0">
                <a:effectLst/>
              </a:rPr>
            </a:br>
            <a:r>
              <a:rPr lang="en-US" sz="4000" dirty="0">
                <a:effectLst/>
              </a:rPr>
              <a:t>Where We’re Headed</a:t>
            </a:r>
            <a:endParaRPr lang="en-US" sz="4000" dirty="0"/>
          </a:p>
        </p:txBody>
      </p:sp>
      <p:sp>
        <p:nvSpPr>
          <p:cNvPr id="5" name="Subtitle 3">
            <a:extLst>
              <a:ext uri="{FF2B5EF4-FFF2-40B4-BE49-F238E27FC236}">
                <a16:creationId xmlns:a16="http://schemas.microsoft.com/office/drawing/2014/main" id="{A5DB4A9A-178C-4833-AB83-27B65AFE15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9188" y="4424363"/>
            <a:ext cx="4799012" cy="139382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/>
              <a:t>High Impact Partners on behalf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/>
              <a:t>of the Employment and Training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/>
              <a:t>Administration, DOL</a:t>
            </a:r>
          </a:p>
          <a:p>
            <a:r>
              <a:rPr lang="en-US" sz="1600" b="1"/>
              <a:t>August 22, </a:t>
            </a:r>
            <a:r>
              <a:rPr lang="en-US" sz="1600" b="1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3579039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4135" y="0"/>
            <a:ext cx="7863840" cy="1088967"/>
          </a:xfrm>
        </p:spPr>
        <p:txBody>
          <a:bodyPr>
            <a:normAutofit/>
          </a:bodyPr>
          <a:lstStyle/>
          <a:p>
            <a:r>
              <a:rPr lang="en-US" sz="2400" dirty="0"/>
              <a:t>America’s Promise Performance Reporting Data: </a:t>
            </a:r>
            <a:br>
              <a:rPr lang="en-US" sz="2400" dirty="0"/>
            </a:br>
            <a:r>
              <a:rPr lang="en-US" sz="2400" dirty="0"/>
              <a:t>Where Are We Now?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43" y="1088967"/>
            <a:ext cx="7913914" cy="523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072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4135" y="0"/>
            <a:ext cx="7863840" cy="1088967"/>
          </a:xfrm>
        </p:spPr>
        <p:txBody>
          <a:bodyPr>
            <a:normAutofit/>
          </a:bodyPr>
          <a:lstStyle/>
          <a:p>
            <a:r>
              <a:rPr lang="en-US" sz="2400" dirty="0"/>
              <a:t>America’s Promise Performance Reporting Data: </a:t>
            </a:r>
            <a:br>
              <a:rPr lang="en-US" sz="2400" dirty="0"/>
            </a:br>
            <a:r>
              <a:rPr lang="en-US" sz="2400" dirty="0"/>
              <a:t>Where Are We Now?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39" y="1100247"/>
            <a:ext cx="8119122" cy="522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663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4135" y="0"/>
            <a:ext cx="7863840" cy="1088967"/>
          </a:xfrm>
        </p:spPr>
        <p:txBody>
          <a:bodyPr>
            <a:normAutofit/>
          </a:bodyPr>
          <a:lstStyle/>
          <a:p>
            <a:r>
              <a:rPr lang="en-US" sz="2400" dirty="0"/>
              <a:t>America’s Promise Performance Reporting Data: </a:t>
            </a:r>
            <a:br>
              <a:rPr lang="en-US" sz="2400" dirty="0"/>
            </a:br>
            <a:r>
              <a:rPr lang="en-US" sz="2400" dirty="0"/>
              <a:t>Where Are We Now?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47" y="1274553"/>
            <a:ext cx="8031315" cy="489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570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4135" y="0"/>
            <a:ext cx="7863840" cy="1088967"/>
          </a:xfrm>
        </p:spPr>
        <p:txBody>
          <a:bodyPr>
            <a:normAutofit/>
          </a:bodyPr>
          <a:lstStyle/>
          <a:p>
            <a:r>
              <a:rPr lang="en-US" sz="2400" dirty="0"/>
              <a:t>America’s Promise Performance Reporting Data: </a:t>
            </a:r>
            <a:br>
              <a:rPr lang="en-US" sz="2400" dirty="0"/>
            </a:br>
            <a:r>
              <a:rPr lang="en-US" sz="2400" dirty="0"/>
              <a:t>Where Are We Now?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623" y="1224089"/>
            <a:ext cx="8202755" cy="499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07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97" y="1223150"/>
            <a:ext cx="7881543" cy="499901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4135" y="0"/>
            <a:ext cx="7863840" cy="1088967"/>
          </a:xfrm>
        </p:spPr>
        <p:txBody>
          <a:bodyPr>
            <a:normAutofit/>
          </a:bodyPr>
          <a:lstStyle/>
          <a:p>
            <a:r>
              <a:rPr lang="en-US" sz="2400" dirty="0"/>
              <a:t>America’s Promise Performance Reporting Data: </a:t>
            </a:r>
            <a:br>
              <a:rPr lang="en-US" sz="2400" dirty="0"/>
            </a:br>
            <a:r>
              <a:rPr lang="en-US" sz="2400" dirty="0"/>
              <a:t>Where Are We Now?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7061" y="3418668"/>
            <a:ext cx="1961370" cy="2505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3078" y="5101068"/>
            <a:ext cx="3338867" cy="24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511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4135" y="0"/>
            <a:ext cx="7863840" cy="1088967"/>
          </a:xfrm>
        </p:spPr>
        <p:txBody>
          <a:bodyPr>
            <a:normAutofit/>
          </a:bodyPr>
          <a:lstStyle/>
          <a:p>
            <a:r>
              <a:rPr lang="en-US" sz="2400" dirty="0"/>
              <a:t>America’s Promise Performance Reporting Data: </a:t>
            </a:r>
            <a:br>
              <a:rPr lang="en-US" sz="2400" dirty="0"/>
            </a:br>
            <a:r>
              <a:rPr lang="en-US" sz="2400" dirty="0"/>
              <a:t>Where Are We Now?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35" y="1169873"/>
            <a:ext cx="8054600" cy="508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689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4135" y="0"/>
            <a:ext cx="7863840" cy="1088967"/>
          </a:xfrm>
        </p:spPr>
        <p:txBody>
          <a:bodyPr>
            <a:normAutofit/>
          </a:bodyPr>
          <a:lstStyle/>
          <a:p>
            <a:r>
              <a:rPr lang="en-US" sz="2400" dirty="0"/>
              <a:t>America’s Promise Performance Reporting Data: </a:t>
            </a:r>
            <a:br>
              <a:rPr lang="en-US" sz="2400" dirty="0"/>
            </a:br>
            <a:r>
              <a:rPr lang="en-US" sz="2400" dirty="0"/>
              <a:t>Where Are We Now?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386251"/>
              </p:ext>
            </p:extLst>
          </p:nvPr>
        </p:nvGraphicFramePr>
        <p:xfrm>
          <a:off x="623456" y="1113906"/>
          <a:ext cx="7888778" cy="5094050"/>
        </p:xfrm>
        <a:graphic>
          <a:graphicData uri="http://schemas.openxmlformats.org/drawingml/2006/table">
            <a:tbl>
              <a:tblPr/>
              <a:tblGrid>
                <a:gridCol w="4225883">
                  <a:extLst>
                    <a:ext uri="{9D8B030D-6E8A-4147-A177-3AD203B41FA5}">
                      <a16:colId xmlns:a16="http://schemas.microsoft.com/office/drawing/2014/main" val="1943931595"/>
                    </a:ext>
                  </a:extLst>
                </a:gridCol>
                <a:gridCol w="1854756">
                  <a:extLst>
                    <a:ext uri="{9D8B030D-6E8A-4147-A177-3AD203B41FA5}">
                      <a16:colId xmlns:a16="http://schemas.microsoft.com/office/drawing/2014/main" val="3122279334"/>
                    </a:ext>
                  </a:extLst>
                </a:gridCol>
                <a:gridCol w="1808139">
                  <a:extLst>
                    <a:ext uri="{9D8B030D-6E8A-4147-A177-3AD203B41FA5}">
                      <a16:colId xmlns:a16="http://schemas.microsoft.com/office/drawing/2014/main" val="1534070213"/>
                    </a:ext>
                  </a:extLst>
                </a:gridCol>
              </a:tblGrid>
              <a:tr h="3135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Participant Served Outcomes by Grantee </a:t>
                      </a:r>
                      <a:b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 of 03.31.18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Percentage Rate of Target Participants Served Years 1&amp;2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Percentage Rate of TOTAL Participants Served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810091"/>
                  </a:ext>
                </a:extLst>
              </a:tr>
              <a:tr h="1961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Greater Memphis Alliance for a Competitive Workforce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949973"/>
                  </a:ext>
                </a:extLst>
              </a:tr>
              <a:tr h="1961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Montgomery College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1626361"/>
                  </a:ext>
                </a:extLst>
              </a:tr>
              <a:tr h="1961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Brevard Workforce Development Board, Inc.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770621"/>
                  </a:ext>
                </a:extLst>
              </a:tr>
              <a:tr h="1961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Worksystems, Inc.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8912992"/>
                  </a:ext>
                </a:extLst>
              </a:tr>
              <a:tr h="1961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Delaware Technical Community College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933104"/>
                  </a:ext>
                </a:extLst>
              </a:tr>
              <a:tr h="1861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University of Alabama at Birmingham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5364481"/>
                  </a:ext>
                </a:extLst>
              </a:tr>
              <a:tr h="1961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 Manufacturing Excellence Center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673865"/>
                  </a:ext>
                </a:extLst>
              </a:tr>
              <a:tr h="1961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Southeast Michigan Community Alliance (SEMCA)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2638272"/>
                  </a:ext>
                </a:extLst>
              </a:tr>
              <a:tr h="1961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Employ Milwaukee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17955"/>
                  </a:ext>
                </a:extLst>
              </a:tr>
              <a:tr h="1961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Alamo Community College District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3582386"/>
                  </a:ext>
                </a:extLst>
              </a:tr>
              <a:tr h="1961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Northern Wyoming Community College District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0239395"/>
                  </a:ext>
                </a:extLst>
              </a:tr>
              <a:tr h="1961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 State College at Jacksonville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3610979"/>
                  </a:ext>
                </a:extLst>
              </a:tr>
              <a:tr h="1961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Workforce Alliance of South Central Kansas, Inc.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412967"/>
                  </a:ext>
                </a:extLst>
              </a:tr>
              <a:tr h="1961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City of Springfield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3668012"/>
                  </a:ext>
                </a:extLst>
              </a:tr>
              <a:tr h="1961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Virginia Higher Education Policy Commission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303183"/>
                  </a:ext>
                </a:extLst>
              </a:tr>
              <a:tr h="1961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Rhode Island Department of Labor and Training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9981831"/>
                  </a:ext>
                </a:extLst>
              </a:tr>
              <a:tr h="1961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RFCUNY on behalf of CUNY OAA-CEWP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303781"/>
                  </a:ext>
                </a:extLst>
              </a:tr>
              <a:tr h="1961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Rapids Community College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7606921"/>
                  </a:ext>
                </a:extLst>
              </a:tr>
              <a:tr h="1961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River Mount Rogers Workforce Investment Area Consortium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407105"/>
                  </a:ext>
                </a:extLst>
              </a:tr>
              <a:tr h="1961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Monroe Community College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261273"/>
                  </a:ext>
                </a:extLst>
              </a:tr>
              <a:tr h="1961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Tecumseh Area Partnership, Inc. d/b/a Region 4 Workforce Board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92845"/>
                  </a:ext>
                </a:extLst>
              </a:tr>
              <a:tr h="1961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United Way of Central Iowa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090700"/>
                  </a:ext>
                </a:extLst>
              </a:tr>
              <a:tr h="2094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MiraCosta Community College District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368909"/>
                  </a:ext>
                </a:extLst>
              </a:tr>
              <a:tr h="25891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Totals: </a:t>
                      </a: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196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296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4135" y="0"/>
            <a:ext cx="7863840" cy="1088967"/>
          </a:xfrm>
        </p:spPr>
        <p:txBody>
          <a:bodyPr>
            <a:normAutofit/>
          </a:bodyPr>
          <a:lstStyle/>
          <a:p>
            <a:r>
              <a:rPr lang="en-US" sz="2400" dirty="0"/>
              <a:t>America’s Promise Performance Reporting Data: </a:t>
            </a:r>
            <a:br>
              <a:rPr lang="en-US" sz="2400" dirty="0"/>
            </a:br>
            <a:r>
              <a:rPr lang="en-US" sz="2400" dirty="0"/>
              <a:t>Where Are We Now?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935606"/>
              </p:ext>
            </p:extLst>
          </p:nvPr>
        </p:nvGraphicFramePr>
        <p:xfrm>
          <a:off x="623456" y="1113906"/>
          <a:ext cx="7888778" cy="5158980"/>
        </p:xfrm>
        <a:graphic>
          <a:graphicData uri="http://schemas.openxmlformats.org/drawingml/2006/table">
            <a:tbl>
              <a:tblPr/>
              <a:tblGrid>
                <a:gridCol w="4225883">
                  <a:extLst>
                    <a:ext uri="{9D8B030D-6E8A-4147-A177-3AD203B41FA5}">
                      <a16:colId xmlns:a16="http://schemas.microsoft.com/office/drawing/2014/main" val="1943931595"/>
                    </a:ext>
                  </a:extLst>
                </a:gridCol>
                <a:gridCol w="1854756">
                  <a:extLst>
                    <a:ext uri="{9D8B030D-6E8A-4147-A177-3AD203B41FA5}">
                      <a16:colId xmlns:a16="http://schemas.microsoft.com/office/drawing/2014/main" val="3122279334"/>
                    </a:ext>
                  </a:extLst>
                </a:gridCol>
                <a:gridCol w="1808139">
                  <a:extLst>
                    <a:ext uri="{9D8B030D-6E8A-4147-A177-3AD203B41FA5}">
                      <a16:colId xmlns:a16="http://schemas.microsoft.com/office/drawing/2014/main" val="1534070213"/>
                    </a:ext>
                  </a:extLst>
                </a:gridCol>
              </a:tblGrid>
              <a:tr h="3135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Employment Outcomes by Grantee as of 03.31.18</a:t>
                      </a:r>
                      <a:b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 of 03.31.18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Percentage Rate of Number Entered Employment Years 1&amp;2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Percentage Rate of TOTAL Number Entered Employment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810091"/>
                  </a:ext>
                </a:extLst>
              </a:tr>
              <a:tr h="1961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Alamo Community College District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949973"/>
                  </a:ext>
                </a:extLst>
              </a:tr>
              <a:tr h="1961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City of Springfield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1626361"/>
                  </a:ext>
                </a:extLst>
              </a:tr>
              <a:tr h="1961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 State College at Jacksonville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770621"/>
                  </a:ext>
                </a:extLst>
              </a:tr>
              <a:tr h="1961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Greater Memphis Alliance for a Competitive Workforce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8912992"/>
                  </a:ext>
                </a:extLst>
              </a:tr>
              <a:tr h="1961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Montgomery College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933104"/>
                  </a:ext>
                </a:extLst>
              </a:tr>
              <a:tr h="1961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Northern Wyoming Community College District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5364481"/>
                  </a:ext>
                </a:extLst>
              </a:tr>
              <a:tr h="1961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Virginia Higher Education Policy Commission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673865"/>
                  </a:ext>
                </a:extLst>
              </a:tr>
              <a:tr h="1961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RFCUNY on behalf of CUNY OAA-CEWP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2638272"/>
                  </a:ext>
                </a:extLst>
              </a:tr>
              <a:tr h="1961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 Manufacturing Excellence Center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17955"/>
                  </a:ext>
                </a:extLst>
              </a:tr>
              <a:tr h="1961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Worksystems, Inc.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3582386"/>
                  </a:ext>
                </a:extLst>
              </a:tr>
              <a:tr h="1961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Brevard Workforce Development Board, Inc.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0239395"/>
                  </a:ext>
                </a:extLst>
              </a:tr>
              <a:tr h="1961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Employ Milwaukee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3610979"/>
                  </a:ext>
                </a:extLst>
              </a:tr>
              <a:tr h="1961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University of Alabama at Birmingham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412967"/>
                  </a:ext>
                </a:extLst>
              </a:tr>
              <a:tr h="1961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Delaware Technical Community College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3668012"/>
                  </a:ext>
                </a:extLst>
              </a:tr>
              <a:tr h="1961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Monroe Community College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303183"/>
                  </a:ext>
                </a:extLst>
              </a:tr>
              <a:tr h="1961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Rapids Community College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9981831"/>
                  </a:ext>
                </a:extLst>
              </a:tr>
              <a:tr h="1961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MiraCosta Community College District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303781"/>
                  </a:ext>
                </a:extLst>
              </a:tr>
              <a:tr h="1961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River Mount Rogers Workforce Investment Area Consortium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7606921"/>
                  </a:ext>
                </a:extLst>
              </a:tr>
              <a:tr h="1961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United Way of Central Iowa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407105"/>
                  </a:ext>
                </a:extLst>
              </a:tr>
              <a:tr h="1961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Southeast Michigan Community Alliance (SEMCA)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261273"/>
                  </a:ext>
                </a:extLst>
              </a:tr>
              <a:tr h="1961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Workforce Alliance of South Central Kansas, Inc.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92845"/>
                  </a:ext>
                </a:extLst>
              </a:tr>
              <a:tr h="1961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Tecumseh Area Partnership, Inc. d/b/a Region 4 Workforce Board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090700"/>
                  </a:ext>
                </a:extLst>
              </a:tr>
              <a:tr h="2094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Rhode Island Department of Labor and Training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368909"/>
                  </a:ext>
                </a:extLst>
              </a:tr>
              <a:tr h="29864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Totals: </a:t>
                      </a: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196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2134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7C1EBB-5DB1-4804-A3A0-418D675647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709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BAC68-EEC3-4AA2-999B-775F4C96E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735" y="604342"/>
            <a:ext cx="7955280" cy="146367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America’s Promise Performance Reporting Data: </a:t>
            </a:r>
            <a:br>
              <a:rPr lang="en-US" sz="3600" dirty="0"/>
            </a:br>
            <a:r>
              <a:rPr lang="en-US" sz="3600" dirty="0"/>
              <a:t>Discussion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F1B76-333F-405E-A37C-5ACABF3E7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2828234"/>
            <a:ext cx="7955280" cy="4406348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onstantia"/>
              </a:rPr>
              <a:t>How often do you and your partners review this data together?</a:t>
            </a:r>
          </a:p>
          <a:p>
            <a:r>
              <a:rPr lang="en-US" dirty="0">
                <a:solidFill>
                  <a:srgbClr val="000000"/>
                </a:solidFill>
                <a:latin typeface="Constantia"/>
              </a:rPr>
              <a:t>Are you facing any difficulties that could be causing your reported performance data to be lower than your targets?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A3ED8E-2138-4197-B6FB-C212109501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3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43AF2F-C8D2-45F3-9DD0-5FBC6628D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Gregory Scheib</a:t>
            </a:r>
            <a:endParaRPr lang="en-US" dirty="0"/>
          </a:p>
          <a:p>
            <a:pPr lvl="1"/>
            <a:r>
              <a:rPr lang="en-US" dirty="0"/>
              <a:t>Workforce Analyst</a:t>
            </a:r>
          </a:p>
          <a:p>
            <a:pPr lvl="2"/>
            <a:r>
              <a:rPr lang="en-US" dirty="0"/>
              <a:t>U.S. Department of Labor, Employment and Training Administration</a:t>
            </a:r>
          </a:p>
          <a:p>
            <a:pPr lvl="2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618E1A-B751-4EF3-859E-FAFBE09EEC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Placeholder 3">
            <a:extLst>
              <a:ext uri="{FF2B5EF4-FFF2-40B4-BE49-F238E27FC236}">
                <a16:creationId xmlns:a16="http://schemas.microsoft.com/office/drawing/2014/main" id="{DDB9971D-CC12-4BCA-95D3-9BFE1DCD3006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" b="144"/>
          <a:stretch>
            <a:fillRect/>
          </a:stretch>
        </p:blipFill>
        <p:spPr>
          <a:xfrm>
            <a:off x="1827213" y="2484438"/>
            <a:ext cx="1573212" cy="1817687"/>
          </a:xfrm>
          <a:prstGeom prst="rect">
            <a:avLst/>
          </a:prstGeo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10371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22373-20F8-4A4F-B765-A606F16E1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955280" cy="165096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America’s Promise Performance Reporting Data: </a:t>
            </a:r>
            <a:br>
              <a:rPr lang="en-US" sz="3200" dirty="0"/>
            </a:br>
            <a:r>
              <a:rPr lang="en-US" sz="3200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BFCB1-B9FA-4E93-8CBB-C43CF8D2A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451652"/>
            <a:ext cx="7955280" cy="4406348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onstantia"/>
              </a:rPr>
              <a:t>What best practices would you attribute to some of the data where you are meeting measures?</a:t>
            </a:r>
          </a:p>
          <a:p>
            <a:r>
              <a:rPr lang="en-US" dirty="0">
                <a:solidFill>
                  <a:srgbClr val="000000"/>
                </a:solidFill>
                <a:latin typeface="Constantia"/>
              </a:rPr>
              <a:t>What steps will you be taking in the next year to meet your grant outcomes?</a:t>
            </a:r>
          </a:p>
          <a:p>
            <a:r>
              <a:rPr lang="en-US" dirty="0">
                <a:solidFill>
                  <a:srgbClr val="000000"/>
                </a:solidFill>
                <a:latin typeface="Constantia"/>
              </a:rPr>
              <a:t>What type of </a:t>
            </a:r>
            <a:r>
              <a:rPr lang="en-US" dirty="0">
                <a:latin typeface="Constantia"/>
              </a:rPr>
              <a:t>performance technical assistance or information would assist you in meeting or exceeding your performance targets in the coming year ?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Constantia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226454-FFDC-4D49-948F-7F120C6A24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7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7C1EBB-5DB1-4804-A3A0-418D675647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3466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5B7022-EE58-41E1-B703-623394C9E1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B34450-107A-4130-B52C-44C08A0ADA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Peer-to-Peer: New Program Leadership Onboarding (</a:t>
            </a:r>
            <a:r>
              <a:rPr lang="en-US" dirty="0" err="1"/>
              <a:t>Webex</a:t>
            </a:r>
            <a:r>
              <a:rPr lang="en-US" dirty="0"/>
              <a:t>) </a:t>
            </a:r>
          </a:p>
          <a:p>
            <a:pPr lvl="2"/>
            <a:r>
              <a:rPr lang="en-US" dirty="0"/>
              <a:t>September 2018</a:t>
            </a:r>
          </a:p>
          <a:p>
            <a:r>
              <a:rPr lang="en-US" dirty="0"/>
              <a:t>Webinar: Telling Your Story</a:t>
            </a:r>
          </a:p>
          <a:p>
            <a:pPr lvl="2"/>
            <a:r>
              <a:rPr lang="en-US" dirty="0"/>
              <a:t>September 2018</a:t>
            </a:r>
          </a:p>
          <a:p>
            <a:r>
              <a:rPr lang="en-US" dirty="0"/>
              <a:t>Webinar: Innovative Supportive Services</a:t>
            </a:r>
          </a:p>
          <a:p>
            <a:pPr lvl="2"/>
            <a:r>
              <a:rPr lang="en-US" dirty="0"/>
              <a:t>October 2018</a:t>
            </a:r>
          </a:p>
        </p:txBody>
      </p:sp>
    </p:spTree>
    <p:extLst>
      <p:ext uri="{BB962C8B-B14F-4D97-AF65-F5344CB8AC3E}">
        <p14:creationId xmlns:p14="http://schemas.microsoft.com/office/powerpoint/2010/main" val="6326235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C41AF-3EE5-4CA2-B602-30B8657EF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5"/>
            <a:ext cx="7955280" cy="1051560"/>
          </a:xfrm>
        </p:spPr>
        <p:txBody>
          <a:bodyPr/>
          <a:lstStyle/>
          <a:p>
            <a:r>
              <a:rPr lang="en-US" dirty="0"/>
              <a:t>Resources: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8F697-AB39-4197-9CBB-0446EA77A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88125"/>
            <a:ext cx="7955280" cy="4858439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America’s Promise Community of Practice</a:t>
            </a:r>
          </a:p>
          <a:p>
            <a:pPr lvl="1"/>
            <a:r>
              <a:rPr lang="en-US" dirty="0"/>
              <a:t>Your home for all of America’s Promise online resources</a:t>
            </a:r>
          </a:p>
          <a:p>
            <a:pPr lvl="2"/>
            <a:r>
              <a:rPr lang="en-US" dirty="0">
                <a:hlinkClick r:id="rId3"/>
              </a:rPr>
              <a:t>https://h1bap.workforcegps.org/</a:t>
            </a:r>
            <a:r>
              <a:rPr lang="en-US" dirty="0"/>
              <a:t> </a:t>
            </a:r>
          </a:p>
          <a:p>
            <a:r>
              <a:rPr lang="en-US" sz="2600" dirty="0"/>
              <a:t>H-1B Performance Reporting Resources for </a:t>
            </a:r>
            <a:r>
              <a:rPr lang="en-US" sz="2600" dirty="0" err="1"/>
              <a:t>TechHire</a:t>
            </a:r>
            <a:r>
              <a:rPr lang="en-US" sz="2600" dirty="0"/>
              <a:t>, SWFI and America's Promise Grants</a:t>
            </a:r>
          </a:p>
          <a:p>
            <a:pPr lvl="1"/>
            <a:r>
              <a:rPr lang="en-US" dirty="0"/>
              <a:t>Your go-to source for all things performance reporting related</a:t>
            </a:r>
          </a:p>
          <a:p>
            <a:pPr lvl="2"/>
            <a:r>
              <a:rPr lang="en-US" dirty="0">
                <a:hlinkClick r:id="rId4"/>
              </a:rPr>
              <a:t>https://h1bap.workforcegps.org/resources/2018/01/17/16/46/H-1B-Performance-Reporting-Resources-for-TechHire-SWFI-and-America-s-Promise-Grants</a:t>
            </a:r>
            <a:r>
              <a:rPr lang="en-US" dirty="0"/>
              <a:t> </a:t>
            </a:r>
          </a:p>
          <a:p>
            <a:r>
              <a:rPr lang="en-US" sz="2600" dirty="0"/>
              <a:t>H-1B WIPS Tips</a:t>
            </a:r>
          </a:p>
          <a:p>
            <a:pPr lvl="1"/>
            <a:r>
              <a:rPr lang="en-US" dirty="0"/>
              <a:t>Guidance on common WIPS reporting issues</a:t>
            </a:r>
          </a:p>
          <a:p>
            <a:pPr lvl="2"/>
            <a:r>
              <a:rPr lang="en-US" dirty="0">
                <a:hlinkClick r:id="rId5"/>
              </a:rPr>
              <a:t>https://h1bap.workforcegps.org/blog/Tips-and-Information/2018/03/27/19/45/H-1B-WIPS-Tips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0B9BCD-CA18-4344-84A5-ECCB907852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8351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C64D59-29FA-4179-A338-CB713E8B3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5824" y="1190625"/>
            <a:ext cx="4285337" cy="5165726"/>
          </a:xfrm>
        </p:spPr>
        <p:txBody>
          <a:bodyPr/>
          <a:lstStyle/>
          <a:p>
            <a:r>
              <a:rPr lang="en-US" dirty="0"/>
              <a:t>America’s Promise Mailbox</a:t>
            </a:r>
          </a:p>
          <a:p>
            <a:pPr lvl="2"/>
            <a:r>
              <a:rPr lang="en-US" sz="1800" dirty="0"/>
              <a:t>U.S. Department of Labor</a:t>
            </a:r>
          </a:p>
          <a:p>
            <a:pPr lvl="3"/>
            <a:r>
              <a:rPr lang="en-US" sz="1800" b="1" dirty="0"/>
              <a:t>AmericasPromise@dol.gov</a:t>
            </a:r>
          </a:p>
          <a:p>
            <a:pPr lvl="4"/>
            <a:r>
              <a:rPr lang="en-US" sz="1800" b="1" dirty="0"/>
              <a:t>202.693.3949</a:t>
            </a:r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201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2103DD-18C2-4FF0-9612-CE3A974CEC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783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D68BA9-AB21-4A23-988F-B0FEAE20B6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82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your role in the America’s Promise grant?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04356" y="2188127"/>
            <a:ext cx="6699385" cy="3693690"/>
          </a:xfrm>
        </p:spPr>
        <p:txBody>
          <a:bodyPr/>
          <a:lstStyle/>
          <a:p>
            <a:r>
              <a:rPr lang="en-US" dirty="0"/>
              <a:t>Authorized Representative</a:t>
            </a:r>
          </a:p>
          <a:p>
            <a:r>
              <a:rPr lang="en-US" dirty="0"/>
              <a:t>Program Director</a:t>
            </a:r>
          </a:p>
          <a:p>
            <a:r>
              <a:rPr lang="en-US" dirty="0"/>
              <a:t>Performance Specialist</a:t>
            </a:r>
          </a:p>
          <a:p>
            <a:r>
              <a:rPr lang="en-US" dirty="0"/>
              <a:t>IT Professional</a:t>
            </a:r>
          </a:p>
          <a:p>
            <a:r>
              <a:rPr lang="en-US" dirty="0"/>
              <a:t>Other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901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the frequency of your data collection and analysis?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04356" y="2188127"/>
            <a:ext cx="6699385" cy="3693690"/>
          </a:xfrm>
        </p:spPr>
        <p:txBody>
          <a:bodyPr/>
          <a:lstStyle/>
          <a:p>
            <a:r>
              <a:rPr lang="en-US" dirty="0"/>
              <a:t>Daily</a:t>
            </a:r>
          </a:p>
          <a:p>
            <a:r>
              <a:rPr lang="en-US" dirty="0"/>
              <a:t>Weekly</a:t>
            </a:r>
          </a:p>
          <a:p>
            <a:r>
              <a:rPr lang="en-US" dirty="0"/>
              <a:t>Monthly</a:t>
            </a:r>
          </a:p>
          <a:p>
            <a:r>
              <a:rPr lang="en-US" dirty="0"/>
              <a:t>Quarterly</a:t>
            </a:r>
          </a:p>
          <a:p>
            <a:r>
              <a:rPr lang="en-US" dirty="0"/>
              <a:t>What is data?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700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873C97B-95A2-4116-9274-303EDB06F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Kevin Mauro</a:t>
            </a:r>
          </a:p>
          <a:p>
            <a:pPr lvl="1"/>
            <a:r>
              <a:rPr lang="en-US" dirty="0"/>
              <a:t>HIP Project Lead, HUB</a:t>
            </a:r>
          </a:p>
          <a:p>
            <a:pPr lvl="2"/>
            <a:r>
              <a:rPr lang="en-US" dirty="0"/>
              <a:t>U.S. Department of Labor, Employment and Training Administration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A8C811-46CE-4CAB-B614-34EEC585E1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71256A7-54C8-4105-A6C4-47BF54044923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Timothy Dudley</a:t>
            </a:r>
          </a:p>
          <a:p>
            <a:pPr lvl="1"/>
            <a:r>
              <a:rPr lang="en-US" dirty="0"/>
              <a:t>H-1B Performance Analyst</a:t>
            </a:r>
          </a:p>
          <a:p>
            <a:pPr lvl="2"/>
            <a:r>
              <a:rPr lang="en-US" dirty="0"/>
              <a:t>U.S. Department of Labor, Employment and Training Administration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1"/>
          </p:nvPr>
        </p:nvPicPr>
        <p:blipFill>
          <a:blip r:embed="rId3"/>
          <a:srcRect l="6725" r="6725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9" name="Picture Placeholder 8"/>
          <p:cNvPicPr>
            <a:picLocks noGrp="1" noChangeAspect="1" noChangeArrowheads="1"/>
          </p:cNvPicPr>
          <p:nvPr>
            <p:ph type="pic" idx="1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3" r="6763"/>
          <a:stretch/>
        </p:blipFill>
        <p:spPr bwMode="auto"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7274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873C97B-95A2-4116-9274-303EDB06F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5219" y="2123617"/>
            <a:ext cx="3983355" cy="181820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Heidi Sheppard</a:t>
            </a:r>
          </a:p>
          <a:p>
            <a:pPr lvl="1"/>
            <a:r>
              <a:rPr lang="en-US" dirty="0"/>
              <a:t>America’s Promise</a:t>
            </a:r>
          </a:p>
          <a:p>
            <a:pPr lvl="1"/>
            <a:r>
              <a:rPr lang="en-US" dirty="0"/>
              <a:t>Technical Assistance Lead</a:t>
            </a:r>
          </a:p>
          <a:p>
            <a:pPr lvl="2"/>
            <a:r>
              <a:rPr lang="en-US" dirty="0"/>
              <a:t>U.S. Department of Labor, Employment and Training Administration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A8C811-46CE-4CAB-B614-34EEC585E1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0" r="7530"/>
          <a:stretch>
            <a:fillRect/>
          </a:stretch>
        </p:blipFill>
        <p:spPr>
          <a:xfrm>
            <a:off x="1301225" y="2123618"/>
            <a:ext cx="1573420" cy="1818203"/>
          </a:xfrm>
        </p:spPr>
      </p:pic>
    </p:spTree>
    <p:extLst>
      <p:ext uri="{BB962C8B-B14F-4D97-AF65-F5344CB8AC3E}">
        <p14:creationId xmlns:p14="http://schemas.microsoft.com/office/powerpoint/2010/main" val="2865786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E22188-D1D2-45BA-AC90-706C412C9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of the America’s Promise performance data</a:t>
            </a:r>
          </a:p>
          <a:p>
            <a:r>
              <a:rPr lang="en-US" dirty="0"/>
              <a:t>Discuss challenges facing grantees in Year 2 of the grant</a:t>
            </a:r>
            <a:endParaRPr lang="en-US" strike="sngStrike" dirty="0"/>
          </a:p>
          <a:p>
            <a:r>
              <a:rPr lang="en-US" dirty="0"/>
              <a:t>How to use your data to reach your performance goals</a:t>
            </a:r>
          </a:p>
          <a:p>
            <a:r>
              <a:rPr lang="en-US" dirty="0"/>
              <a:t>Technical assistance and performance-related questions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96C4BC-6A15-44C1-B2D2-31CC1EE831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44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31753" y="315884"/>
            <a:ext cx="7863840" cy="2046545"/>
          </a:xfrm>
        </p:spPr>
        <p:txBody>
          <a:bodyPr>
            <a:normAutofit fontScale="90000"/>
          </a:bodyPr>
          <a:lstStyle/>
          <a:p>
            <a:r>
              <a:rPr lang="en-US" dirty="0"/>
              <a:t>America’s Promise Performance Reporting Data: </a:t>
            </a:r>
            <a:br>
              <a:rPr lang="en-US" dirty="0"/>
            </a:br>
            <a:r>
              <a:rPr lang="en-US" dirty="0"/>
              <a:t>Where Are We Now?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427" y="2585257"/>
            <a:ext cx="6660493" cy="353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8322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Performance Driven Data Analysis for America’s Promise Grantees: Where We Are and  Where We’re Headed&amp;quot;&quot;/&gt;&lt;property id=&quot;20307&quot; value=&quot;287&quot;/&gt;&lt;/object&gt;&lt;object type=&quot;3&quot; unique_id=&quot;10004&quot;&gt;&lt;property id=&quot;20148&quot; value=&quot;5&quot;/&gt;&lt;property id=&quot;20300&quot; value=&quot;Slide 2&quot;/&gt;&lt;property id=&quot;20307&quot; value=&quot;280&quot;/&gt;&lt;/object&gt;&lt;object type=&quot;3&quot; unique_id=&quot;10005&quot;&gt;&lt;property id=&quot;20148&quot; value=&quot;5&quot;/&gt;&lt;property id=&quot;20300&quot; value=&quot;Slide 3&quot;/&gt;&lt;property id=&quot;20307&quot; value=&quot;272&quot;/&gt;&lt;/object&gt;&lt;object type=&quot;3&quot; unique_id=&quot;10006&quot;&gt;&lt;property id=&quot;20148&quot; value=&quot;5&quot;/&gt;&lt;property id=&quot;20300&quot; value=&quot;Slide 4 - &amp;quot;What is your role in the America’s Promise grant? &amp;quot;&quot;/&gt;&lt;property id=&quot;20307&quot; value=&quot;271&quot;/&gt;&lt;/object&gt;&lt;object type=&quot;3&quot; unique_id=&quot;10007&quot;&gt;&lt;property id=&quot;20148&quot; value=&quot;5&quot;/&gt;&lt;property id=&quot;20300&quot; value=&quot;Slide 5 - &amp;quot;What is the frequency of your data collection and analysis?&amp;quot;&quot;/&gt;&lt;property id=&quot;20307&quot; value=&quot;297&quot;/&gt;&lt;/object&gt;&lt;object type=&quot;3&quot; unique_id=&quot;10008&quot;&gt;&lt;property id=&quot;20148&quot; value=&quot;5&quot;/&gt;&lt;property id=&quot;20300&quot; value=&quot;Slide 6&quot;/&gt;&lt;property id=&quot;20307&quot; value=&quot;274&quot;/&gt;&lt;/object&gt;&lt;object type=&quot;3&quot; unique_id=&quot;10009&quot;&gt;&lt;property id=&quot;20148&quot; value=&quot;5&quot;/&gt;&lt;property id=&quot;20300&quot; value=&quot;Slide 7&quot;/&gt;&lt;property id=&quot;20307&quot; value=&quot;303&quot;/&gt;&lt;/object&gt;&lt;object type=&quot;3&quot; unique_id=&quot;10010&quot;&gt;&lt;property id=&quot;20148&quot; value=&quot;5&quot;/&gt;&lt;property id=&quot;20300&quot; value=&quot;Slide 8&quot;/&gt;&lt;property id=&quot;20307&quot; value=&quot;286&quot;/&gt;&lt;/object&gt;&lt;object type=&quot;3&quot; unique_id=&quot;10011&quot;&gt;&lt;property id=&quot;20148&quot; value=&quot;5&quot;/&gt;&lt;property id=&quot;20300&quot; value=&quot;Slide 9 - &amp;quot;America’s Promise Performance Reporting Data:  Where Are We Now?&amp;quot;&quot;/&gt;&lt;property id=&quot;20307&quot; value=&quot;258&quot;/&gt;&lt;/object&gt;&lt;object type=&quot;3&quot; unique_id=&quot;10012&quot;&gt;&lt;property id=&quot;20148&quot; value=&quot;5&quot;/&gt;&lt;property id=&quot;20300&quot; value=&quot;Slide 10 - &amp;quot;America’s Promise Performance Reporting Data:  Where Are We Now?&amp;quot;&quot;/&gt;&lt;property id=&quot;20307&quot; value=&quot;289&quot;/&gt;&lt;/object&gt;&lt;object type=&quot;3&quot; unique_id=&quot;10013&quot;&gt;&lt;property id=&quot;20148&quot; value=&quot;5&quot;/&gt;&lt;property id=&quot;20300&quot; value=&quot;Slide 11 - &amp;quot;America’s Promise Performance Reporting Data:  Where Are We Now?&amp;quot;&quot;/&gt;&lt;property id=&quot;20307&quot; value=&quot;305&quot;/&gt;&lt;/object&gt;&lt;object type=&quot;3&quot; unique_id=&quot;10014&quot;&gt;&lt;property id=&quot;20148&quot; value=&quot;5&quot;/&gt;&lt;property id=&quot;20300&quot; value=&quot;Slide 12 - &amp;quot;America’s Promise Performance Reporting Data:  Where Are We Now?&amp;quot;&quot;/&gt;&lt;property id=&quot;20307&quot; value=&quot;304&quot;/&gt;&lt;/object&gt;&lt;object type=&quot;3&quot; unique_id=&quot;10015&quot;&gt;&lt;property id=&quot;20148&quot; value=&quot;5&quot;/&gt;&lt;property id=&quot;20300&quot; value=&quot;Slide 13 - &amp;quot;America’s Promise Performance Reporting Data:  Where Are We Now?&amp;quot;&quot;/&gt;&lt;property id=&quot;20307&quot; value=&quot;290&quot;/&gt;&lt;/object&gt;&lt;object type=&quot;3&quot; unique_id=&quot;10016&quot;&gt;&lt;property id=&quot;20148&quot; value=&quot;5&quot;/&gt;&lt;property id=&quot;20300&quot; value=&quot;Slide 14 - &amp;quot;America’s Promise Performance Reporting Data:  Where Are We Now?&amp;quot;&quot;/&gt;&lt;property id=&quot;20307&quot; value=&quot;291&quot;/&gt;&lt;/object&gt;&lt;object type=&quot;3&quot; unique_id=&quot;10017&quot;&gt;&lt;property id=&quot;20148&quot; value=&quot;5&quot;/&gt;&lt;property id=&quot;20300&quot; value=&quot;Slide 15 - &amp;quot;America’s Promise Performance Reporting Data:  Where Are We Now?&amp;quot;&quot;/&gt;&lt;property id=&quot;20307&quot; value=&quot;292&quot;/&gt;&lt;/object&gt;&lt;object type=&quot;3&quot; unique_id=&quot;10018&quot;&gt;&lt;property id=&quot;20148&quot; value=&quot;5&quot;/&gt;&lt;property id=&quot;20300&quot; value=&quot;Slide 16 - &amp;quot;America’s Promise Performance Reporting Data:  Where Are We Now?&amp;quot;&quot;/&gt;&lt;property id=&quot;20307&quot; value=&quot;293&quot;/&gt;&lt;/object&gt;&lt;object type=&quot;3&quot; unique_id=&quot;10019&quot;&gt;&lt;property id=&quot;20148&quot; value=&quot;5&quot;/&gt;&lt;property id=&quot;20300&quot; value=&quot;Slide 17 - &amp;quot;America’s Promise Performance Reporting Data:  Where Are We Now?&amp;quot;&quot;/&gt;&lt;property id=&quot;20307&quot; value=&quot;294&quot;/&gt;&lt;/object&gt;&lt;object type=&quot;3&quot; unique_id=&quot;10020&quot;&gt;&lt;property id=&quot;20148&quot; value=&quot;5&quot;/&gt;&lt;property id=&quot;20300&quot; value=&quot;Slide 18&quot;/&gt;&lt;property id=&quot;20307&quot; value=&quot;281&quot;/&gt;&lt;/object&gt;&lt;object type=&quot;3&quot; unique_id=&quot;10021&quot;&gt;&lt;property id=&quot;20148&quot; value=&quot;5&quot;/&gt;&lt;property id=&quot;20300&quot; value=&quot;Slide 19 - &amp;quot;America’s Promise Performance Reporting Data:  Discussion&amp;quot;&quot;/&gt;&lt;property id=&quot;20307&quot; value=&quot;300&quot;/&gt;&lt;/object&gt;&lt;object type=&quot;3&quot; unique_id=&quot;10022&quot;&gt;&lt;property id=&quot;20148&quot; value=&quot;5&quot;/&gt;&lt;property id=&quot;20300&quot; value=&quot;Slide 20 - &amp;quot;America’s Promise Performance Reporting Data:  Discussion&amp;quot;&quot;/&gt;&lt;property id=&quot;20307&quot; value=&quot;301&quot;/&gt;&lt;/object&gt;&lt;object type=&quot;3&quot; unique_id=&quot;10023&quot;&gt;&lt;property id=&quot;20148&quot; value=&quot;5&quot;/&gt;&lt;property id=&quot;20300&quot; value=&quot;Slide 21&quot;/&gt;&lt;property id=&quot;20307&quot; value=&quot;295&quot;/&gt;&lt;/object&gt;&lt;object type=&quot;3&quot; unique_id=&quot;10024&quot;&gt;&lt;property id=&quot;20148&quot; value=&quot;5&quot;/&gt;&lt;property id=&quot;20300&quot; value=&quot;Slide 22&quot;/&gt;&lt;property id=&quot;20307&quot; value=&quot;277&quot;/&gt;&lt;/object&gt;&lt;object type=&quot;3&quot; unique_id=&quot;10025&quot;&gt;&lt;property id=&quot;20148&quot; value=&quot;5&quot;/&gt;&lt;property id=&quot;20300&quot; value=&quot;Slide 23 - &amp;quot;Resources:&amp;quot;&quot;/&gt;&lt;property id=&quot;20307&quot; value=&quot;302&quot;/&gt;&lt;/object&gt;&lt;object type=&quot;3&quot; unique_id=&quot;10026&quot;&gt;&lt;property id=&quot;20148&quot; value=&quot;5&quot;/&gt;&lt;property id=&quot;20300&quot; value=&quot;Slide 24&quot;/&gt;&lt;property id=&quot;20307&quot; value=&quot;275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Standard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ractive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7ECA4697952647996E3DCC2F1F08AE" ma:contentTypeVersion="0" ma:contentTypeDescription="Create a new document." ma:contentTypeScope="" ma:versionID="f2c62b2e7a6d721f16ce36fba2ae524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9D6581-FF20-4325-BA6A-D76F7645C34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CF015E-6999-426A-BC7D-409AC2FCC986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917E154-514E-4C5D-93EA-A1288BAA4E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7893</TotalTime>
  <Words>989</Words>
  <Application>Microsoft Office PowerPoint</Application>
  <PresentationFormat>On-screen Show (4:3)</PresentationFormat>
  <Paragraphs>270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Calibri</vt:lpstr>
      <vt:lpstr>Constantia</vt:lpstr>
      <vt:lpstr>Impact</vt:lpstr>
      <vt:lpstr>Times New Roman</vt:lpstr>
      <vt:lpstr>Webdings</vt:lpstr>
      <vt:lpstr>Wingdings</vt:lpstr>
      <vt:lpstr>Wingdings 2</vt:lpstr>
      <vt:lpstr>Wingdings 3</vt:lpstr>
      <vt:lpstr>Standard Slides</vt:lpstr>
      <vt:lpstr>Interactive Slides</vt:lpstr>
      <vt:lpstr>Performance Driven Data Analysis for America’s Promise Grantees: Where We Are and  Where We’re Headed</vt:lpstr>
      <vt:lpstr>PowerPoint Presentation</vt:lpstr>
      <vt:lpstr>PowerPoint Presentation</vt:lpstr>
      <vt:lpstr>What is your role in the America’s Promise grant? </vt:lpstr>
      <vt:lpstr>What is the frequency of your data collection and analysis?</vt:lpstr>
      <vt:lpstr>PowerPoint Presentation</vt:lpstr>
      <vt:lpstr>PowerPoint Presentation</vt:lpstr>
      <vt:lpstr>PowerPoint Presentation</vt:lpstr>
      <vt:lpstr>America’s Promise Performance Reporting Data:  Where Are We Now?</vt:lpstr>
      <vt:lpstr>America’s Promise Performance Reporting Data:  Where Are We Now?</vt:lpstr>
      <vt:lpstr>America’s Promise Performance Reporting Data:  Where Are We Now?</vt:lpstr>
      <vt:lpstr>America’s Promise Performance Reporting Data:  Where Are We Now?</vt:lpstr>
      <vt:lpstr>America’s Promise Performance Reporting Data:  Where Are We Now?</vt:lpstr>
      <vt:lpstr>America’s Promise Performance Reporting Data:  Where Are We Now?</vt:lpstr>
      <vt:lpstr>America’s Promise Performance Reporting Data:  Where Are We Now?</vt:lpstr>
      <vt:lpstr>America’s Promise Performance Reporting Data:  Where Are We Now?</vt:lpstr>
      <vt:lpstr>America’s Promise Performance Reporting Data:  Where Are We Now?</vt:lpstr>
      <vt:lpstr>PowerPoint Presentation</vt:lpstr>
      <vt:lpstr>America’s Promise Performance Reporting Data:  Discussion</vt:lpstr>
      <vt:lpstr>America’s Promise Performance Reporting Data:  Discussion</vt:lpstr>
      <vt:lpstr>PowerPoint Presentation</vt:lpstr>
      <vt:lpstr>PowerPoint Presentation</vt:lpstr>
      <vt:lpstr>Resources: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Mauro, Kevin M - ETA CTR</dc:creator>
  <cp:lastModifiedBy>Laura Casertano</cp:lastModifiedBy>
  <cp:revision>271</cp:revision>
  <dcterms:created xsi:type="dcterms:W3CDTF">2017-06-21T17:13:53Z</dcterms:created>
  <dcterms:modified xsi:type="dcterms:W3CDTF">2018-08-22T13:42:22Z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0x010100727ECA4697952647996E3DCC2F1F08AE</vt:lpwstr>
  </property>
</Properties>
</file>