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51"/>
  </p:notesMasterIdLst>
  <p:sldIdLst>
    <p:sldId id="272" r:id="rId3"/>
    <p:sldId id="334" r:id="rId4"/>
    <p:sldId id="289" r:id="rId5"/>
    <p:sldId id="280" r:id="rId6"/>
    <p:sldId id="291" r:id="rId7"/>
    <p:sldId id="335" r:id="rId8"/>
    <p:sldId id="286" r:id="rId9"/>
    <p:sldId id="293" r:id="rId10"/>
    <p:sldId id="292" r:id="rId11"/>
    <p:sldId id="260" r:id="rId12"/>
    <p:sldId id="294" r:id="rId13"/>
    <p:sldId id="259" r:id="rId14"/>
    <p:sldId id="262" r:id="rId15"/>
    <p:sldId id="295" r:id="rId16"/>
    <p:sldId id="296" r:id="rId17"/>
    <p:sldId id="297" r:id="rId18"/>
    <p:sldId id="298" r:id="rId19"/>
    <p:sldId id="299" r:id="rId20"/>
    <p:sldId id="300" r:id="rId21"/>
    <p:sldId id="302" r:id="rId22"/>
    <p:sldId id="303" r:id="rId23"/>
    <p:sldId id="304" r:id="rId24"/>
    <p:sldId id="305" r:id="rId25"/>
    <p:sldId id="306" r:id="rId26"/>
    <p:sldId id="307" r:id="rId27"/>
    <p:sldId id="308" r:id="rId28"/>
    <p:sldId id="309" r:id="rId29"/>
    <p:sldId id="310" r:id="rId30"/>
    <p:sldId id="311" r:id="rId31"/>
    <p:sldId id="313" r:id="rId32"/>
    <p:sldId id="314" r:id="rId33"/>
    <p:sldId id="315" r:id="rId34"/>
    <p:sldId id="316" r:id="rId35"/>
    <p:sldId id="333" r:id="rId36"/>
    <p:sldId id="317" r:id="rId37"/>
    <p:sldId id="318" r:id="rId38"/>
    <p:sldId id="319" r:id="rId39"/>
    <p:sldId id="320" r:id="rId40"/>
    <p:sldId id="322" r:id="rId41"/>
    <p:sldId id="324" r:id="rId42"/>
    <p:sldId id="325" r:id="rId43"/>
    <p:sldId id="326" r:id="rId44"/>
    <p:sldId id="327" r:id="rId45"/>
    <p:sldId id="328" r:id="rId46"/>
    <p:sldId id="329" r:id="rId47"/>
    <p:sldId id="330" r:id="rId48"/>
    <p:sldId id="331" r:id="rId49"/>
    <p:sldId id="332" r:id="rId50"/>
  </p:sldIdLst>
  <p:sldSz cx="9144000" cy="6858000" type="screen4x3"/>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Lamback" initials="SL" lastIdx="2" clrIdx="0">
    <p:extLst>
      <p:ext uri="{19B8F6BF-5375-455C-9EA6-DF929625EA0E}">
        <p15:presenceInfo xmlns:p15="http://schemas.microsoft.com/office/powerpoint/2012/main" userId="2dbf61e5-010f-4de9-9b53-fe055948de19" providerId="Windows Live"/>
      </p:ext>
    </p:extLst>
  </p:cmAuthor>
  <p:cmAuthor id="2" name="Harrell, Akeelah B - ETA CTR" initials="HAB-EC" lastIdx="1" clrIdx="1">
    <p:extLst>
      <p:ext uri="{19B8F6BF-5375-455C-9EA6-DF929625EA0E}">
        <p15:presenceInfo xmlns:p15="http://schemas.microsoft.com/office/powerpoint/2012/main" userId="S-1-5-21-2522062978-2635407418-847139880-653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5507" autoAdjust="0"/>
  </p:normalViewPr>
  <p:slideViewPr>
    <p:cSldViewPr snapToGrid="0">
      <p:cViewPr varScale="1">
        <p:scale>
          <a:sx n="77" d="100"/>
          <a:sy n="77" d="100"/>
        </p:scale>
        <p:origin x="11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dirty="0"/>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dirty="0"/>
          </a:p>
        </p:txBody>
      </p:sp>
    </p:spTree>
    <p:extLst>
      <p:ext uri="{BB962C8B-B14F-4D97-AF65-F5344CB8AC3E}">
        <p14:creationId xmlns:p14="http://schemas.microsoft.com/office/powerpoint/2010/main" val="86147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dirty="0"/>
          </a:p>
        </p:txBody>
      </p:sp>
    </p:spTree>
    <p:extLst>
      <p:ext uri="{BB962C8B-B14F-4D97-AF65-F5344CB8AC3E}">
        <p14:creationId xmlns:p14="http://schemas.microsoft.com/office/powerpoint/2010/main" val="246392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dirty="0"/>
          </a:p>
        </p:txBody>
      </p:sp>
    </p:spTree>
    <p:extLst>
      <p:ext uri="{BB962C8B-B14F-4D97-AF65-F5344CB8AC3E}">
        <p14:creationId xmlns:p14="http://schemas.microsoft.com/office/powerpoint/2010/main" val="79311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dirty="0"/>
          </a:p>
        </p:txBody>
      </p:sp>
    </p:spTree>
    <p:extLst>
      <p:ext uri="{BB962C8B-B14F-4D97-AF65-F5344CB8AC3E}">
        <p14:creationId xmlns:p14="http://schemas.microsoft.com/office/powerpoint/2010/main" val="31708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dirty="0"/>
          </a:p>
        </p:txBody>
      </p:sp>
    </p:spTree>
    <p:extLst>
      <p:ext uri="{BB962C8B-B14F-4D97-AF65-F5344CB8AC3E}">
        <p14:creationId xmlns:p14="http://schemas.microsoft.com/office/powerpoint/2010/main" val="197797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dirty="0"/>
          </a:p>
        </p:txBody>
      </p:sp>
    </p:spTree>
    <p:extLst>
      <p:ext uri="{BB962C8B-B14F-4D97-AF65-F5344CB8AC3E}">
        <p14:creationId xmlns:p14="http://schemas.microsoft.com/office/powerpoint/2010/main" val="259667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dirty="0"/>
          </a:p>
        </p:txBody>
      </p:sp>
    </p:spTree>
    <p:extLst>
      <p:ext uri="{BB962C8B-B14F-4D97-AF65-F5344CB8AC3E}">
        <p14:creationId xmlns:p14="http://schemas.microsoft.com/office/powerpoint/2010/main" val="327811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dirty="0"/>
          </a:p>
        </p:txBody>
      </p:sp>
    </p:spTree>
    <p:extLst>
      <p:ext uri="{BB962C8B-B14F-4D97-AF65-F5344CB8AC3E}">
        <p14:creationId xmlns:p14="http://schemas.microsoft.com/office/powerpoint/2010/main" val="149021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dirty="0"/>
          </a:p>
        </p:txBody>
      </p:sp>
    </p:spTree>
    <p:extLst>
      <p:ext uri="{BB962C8B-B14F-4D97-AF65-F5344CB8AC3E}">
        <p14:creationId xmlns:p14="http://schemas.microsoft.com/office/powerpoint/2010/main" val="3915073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dirty="0"/>
          </a:p>
        </p:txBody>
      </p:sp>
    </p:spTree>
    <p:extLst>
      <p:ext uri="{BB962C8B-B14F-4D97-AF65-F5344CB8AC3E}">
        <p14:creationId xmlns:p14="http://schemas.microsoft.com/office/powerpoint/2010/main" val="1183679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dirty="0"/>
          </a:p>
        </p:txBody>
      </p:sp>
    </p:spTree>
    <p:extLst>
      <p:ext uri="{BB962C8B-B14F-4D97-AF65-F5344CB8AC3E}">
        <p14:creationId xmlns:p14="http://schemas.microsoft.com/office/powerpoint/2010/main" val="125291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dirty="0"/>
          </a:p>
        </p:txBody>
      </p:sp>
    </p:spTree>
    <p:extLst>
      <p:ext uri="{BB962C8B-B14F-4D97-AF65-F5344CB8AC3E}">
        <p14:creationId xmlns:p14="http://schemas.microsoft.com/office/powerpoint/2010/main" val="1729974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dirty="0"/>
          </a:p>
        </p:txBody>
      </p:sp>
    </p:spTree>
    <p:extLst>
      <p:ext uri="{BB962C8B-B14F-4D97-AF65-F5344CB8AC3E}">
        <p14:creationId xmlns:p14="http://schemas.microsoft.com/office/powerpoint/2010/main" val="722693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dirty="0"/>
          </a:p>
        </p:txBody>
      </p:sp>
    </p:spTree>
    <p:extLst>
      <p:ext uri="{BB962C8B-B14F-4D97-AF65-F5344CB8AC3E}">
        <p14:creationId xmlns:p14="http://schemas.microsoft.com/office/powerpoint/2010/main" val="3110711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dirty="0"/>
          </a:p>
        </p:txBody>
      </p:sp>
    </p:spTree>
    <p:extLst>
      <p:ext uri="{BB962C8B-B14F-4D97-AF65-F5344CB8AC3E}">
        <p14:creationId xmlns:p14="http://schemas.microsoft.com/office/powerpoint/2010/main" val="2485452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dirty="0"/>
          </a:p>
        </p:txBody>
      </p:sp>
    </p:spTree>
    <p:extLst>
      <p:ext uri="{BB962C8B-B14F-4D97-AF65-F5344CB8AC3E}">
        <p14:creationId xmlns:p14="http://schemas.microsoft.com/office/powerpoint/2010/main" val="61541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dirty="0"/>
          </a:p>
        </p:txBody>
      </p:sp>
    </p:spTree>
    <p:extLst>
      <p:ext uri="{BB962C8B-B14F-4D97-AF65-F5344CB8AC3E}">
        <p14:creationId xmlns:p14="http://schemas.microsoft.com/office/powerpoint/2010/main" val="316649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dirty="0"/>
          </a:p>
        </p:txBody>
      </p:sp>
    </p:spTree>
    <p:extLst>
      <p:ext uri="{BB962C8B-B14F-4D97-AF65-F5344CB8AC3E}">
        <p14:creationId xmlns:p14="http://schemas.microsoft.com/office/powerpoint/2010/main" val="1780765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dirty="0"/>
          </a:p>
        </p:txBody>
      </p:sp>
    </p:spTree>
    <p:extLst>
      <p:ext uri="{BB962C8B-B14F-4D97-AF65-F5344CB8AC3E}">
        <p14:creationId xmlns:p14="http://schemas.microsoft.com/office/powerpoint/2010/main" val="3854365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dirty="0"/>
          </a:p>
        </p:txBody>
      </p:sp>
    </p:spTree>
    <p:extLst>
      <p:ext uri="{BB962C8B-B14F-4D97-AF65-F5344CB8AC3E}">
        <p14:creationId xmlns:p14="http://schemas.microsoft.com/office/powerpoint/2010/main" val="3393033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dirty="0"/>
          </a:p>
        </p:txBody>
      </p:sp>
    </p:spTree>
    <p:extLst>
      <p:ext uri="{BB962C8B-B14F-4D97-AF65-F5344CB8AC3E}">
        <p14:creationId xmlns:p14="http://schemas.microsoft.com/office/powerpoint/2010/main" val="201885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dirty="0"/>
          </a:p>
        </p:txBody>
      </p:sp>
    </p:spTree>
    <p:extLst>
      <p:ext uri="{BB962C8B-B14F-4D97-AF65-F5344CB8AC3E}">
        <p14:creationId xmlns:p14="http://schemas.microsoft.com/office/powerpoint/2010/main" val="306559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dirty="0"/>
          </a:p>
        </p:txBody>
      </p:sp>
    </p:spTree>
    <p:extLst>
      <p:ext uri="{BB962C8B-B14F-4D97-AF65-F5344CB8AC3E}">
        <p14:creationId xmlns:p14="http://schemas.microsoft.com/office/powerpoint/2010/main" val="352367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dirty="0"/>
          </a:p>
        </p:txBody>
      </p:sp>
    </p:spTree>
    <p:extLst>
      <p:ext uri="{BB962C8B-B14F-4D97-AF65-F5344CB8AC3E}">
        <p14:creationId xmlns:p14="http://schemas.microsoft.com/office/powerpoint/2010/main" val="2137587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dirty="0"/>
          </a:p>
        </p:txBody>
      </p:sp>
    </p:spTree>
    <p:extLst>
      <p:ext uri="{BB962C8B-B14F-4D97-AF65-F5344CB8AC3E}">
        <p14:creationId xmlns:p14="http://schemas.microsoft.com/office/powerpoint/2010/main" val="866080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34</a:t>
            </a:fld>
            <a:endParaRPr lang="en-US" dirty="0"/>
          </a:p>
        </p:txBody>
      </p:sp>
    </p:spTree>
    <p:extLst>
      <p:ext uri="{BB962C8B-B14F-4D97-AF65-F5344CB8AC3E}">
        <p14:creationId xmlns:p14="http://schemas.microsoft.com/office/powerpoint/2010/main" val="3141769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dirty="0"/>
          </a:p>
        </p:txBody>
      </p:sp>
    </p:spTree>
    <p:extLst>
      <p:ext uri="{BB962C8B-B14F-4D97-AF65-F5344CB8AC3E}">
        <p14:creationId xmlns:p14="http://schemas.microsoft.com/office/powerpoint/2010/main" val="3459280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36</a:t>
            </a:fld>
            <a:endParaRPr lang="en-US" dirty="0"/>
          </a:p>
        </p:txBody>
      </p:sp>
    </p:spTree>
    <p:extLst>
      <p:ext uri="{BB962C8B-B14F-4D97-AF65-F5344CB8AC3E}">
        <p14:creationId xmlns:p14="http://schemas.microsoft.com/office/powerpoint/2010/main" val="1793871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37</a:t>
            </a:fld>
            <a:endParaRPr lang="en-US" dirty="0"/>
          </a:p>
        </p:txBody>
      </p:sp>
    </p:spTree>
    <p:extLst>
      <p:ext uri="{BB962C8B-B14F-4D97-AF65-F5344CB8AC3E}">
        <p14:creationId xmlns:p14="http://schemas.microsoft.com/office/powerpoint/2010/main" val="3567332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38</a:t>
            </a:fld>
            <a:endParaRPr lang="en-US" dirty="0"/>
          </a:p>
        </p:txBody>
      </p:sp>
    </p:spTree>
    <p:extLst>
      <p:ext uri="{BB962C8B-B14F-4D97-AF65-F5344CB8AC3E}">
        <p14:creationId xmlns:p14="http://schemas.microsoft.com/office/powerpoint/2010/main" val="10864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dirty="0"/>
          </a:p>
        </p:txBody>
      </p:sp>
    </p:spTree>
    <p:extLst>
      <p:ext uri="{BB962C8B-B14F-4D97-AF65-F5344CB8AC3E}">
        <p14:creationId xmlns:p14="http://schemas.microsoft.com/office/powerpoint/2010/main" val="157348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dirty="0"/>
          </a:p>
        </p:txBody>
      </p:sp>
    </p:spTree>
    <p:extLst>
      <p:ext uri="{BB962C8B-B14F-4D97-AF65-F5344CB8AC3E}">
        <p14:creationId xmlns:p14="http://schemas.microsoft.com/office/powerpoint/2010/main" val="132254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dirty="0"/>
          </a:p>
        </p:txBody>
      </p:sp>
    </p:spTree>
    <p:extLst>
      <p:ext uri="{BB962C8B-B14F-4D97-AF65-F5344CB8AC3E}">
        <p14:creationId xmlns:p14="http://schemas.microsoft.com/office/powerpoint/2010/main" val="192976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dirty="0"/>
          </a:p>
        </p:txBody>
      </p:sp>
    </p:spTree>
    <p:extLst>
      <p:ext uri="{BB962C8B-B14F-4D97-AF65-F5344CB8AC3E}">
        <p14:creationId xmlns:p14="http://schemas.microsoft.com/office/powerpoint/2010/main" val="331888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dirty="0"/>
          </a:p>
        </p:txBody>
      </p:sp>
    </p:spTree>
    <p:extLst>
      <p:ext uri="{BB962C8B-B14F-4D97-AF65-F5344CB8AC3E}">
        <p14:creationId xmlns:p14="http://schemas.microsoft.com/office/powerpoint/2010/main" val="278457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dirty="0"/>
          </a:p>
        </p:txBody>
      </p:sp>
    </p:spTree>
    <p:extLst>
      <p:ext uri="{BB962C8B-B14F-4D97-AF65-F5344CB8AC3E}">
        <p14:creationId xmlns:p14="http://schemas.microsoft.com/office/powerpoint/2010/main" val="1619810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dirty="0"/>
              <a:t>Month ##, 2017</a:t>
            </a:r>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24789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group)</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29957"/>
            <a:ext cx="7955280" cy="10515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38963" y="1448380"/>
            <a:ext cx="47563" cy="542215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3109905"/>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vtc.org/resources/tech_talent_initiative.php" TargetMode="External"/><Relationship Id="rId7" Type="http://schemas.openxmlformats.org/officeDocument/2006/relationships/hyperlink" Target="http://www.nvtc.org/resources/tti_competency.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nvtc.org/resources/tti_needs.php" TargetMode="External"/><Relationship Id="rId5" Type="http://schemas.openxmlformats.org/officeDocument/2006/relationships/hyperlink" Target="http://www.nvtc.org/resources/tti_business.php" TargetMode="External"/><Relationship Id="rId4" Type="http://schemas.openxmlformats.org/officeDocument/2006/relationships/hyperlink" Target="http://www.nvtc.org/resources/tti_workforce_dev.ph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vtc.org/resources/tti_needs.ph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nvtc.org/NeedsAssessmen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1</a:t>
            </a:fld>
            <a:endParaRPr lang="en-US" dirty="0"/>
          </a:p>
        </p:txBody>
      </p:sp>
      <p:sp>
        <p:nvSpPr>
          <p:cNvPr id="4" name="TextBox 3">
            <a:extLst>
              <a:ext uri="{FF2B5EF4-FFF2-40B4-BE49-F238E27FC236}">
                <a16:creationId xmlns:a16="http://schemas.microsoft.com/office/drawing/2014/main" id="{3FEB81F4-8F54-6947-AEFB-4AE2091DD7A8}"/>
              </a:ext>
            </a:extLst>
          </p:cNvPr>
          <p:cNvSpPr txBox="1"/>
          <p:nvPr/>
        </p:nvSpPr>
        <p:spPr>
          <a:xfrm>
            <a:off x="5749871" y="86790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0428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Work-Based Learning: </a:t>
            </a:r>
            <a:br>
              <a:rPr lang="en-US" dirty="0"/>
            </a:br>
            <a:r>
              <a:rPr lang="en-US" dirty="0"/>
              <a:t>A Primer</a:t>
            </a:r>
          </a:p>
        </p:txBody>
      </p:sp>
      <p:sp>
        <p:nvSpPr>
          <p:cNvPr id="3" name="Text Placeholder 2"/>
          <p:cNvSpPr>
            <a:spLocks noGrp="1"/>
          </p:cNvSpPr>
          <p:nvPr>
            <p:ph type="body" idx="1"/>
          </p:nvPr>
        </p:nvSpPr>
        <p:spPr/>
        <p:txBody>
          <a:bodyPr/>
          <a:lstStyle/>
          <a:p>
            <a:pPr algn="ctr"/>
            <a:r>
              <a:rPr lang="en-US" b="1" dirty="0"/>
              <a:t>Eric Seleznow</a:t>
            </a:r>
            <a:br>
              <a:rPr lang="en-US" b="1" dirty="0"/>
            </a:br>
            <a:r>
              <a:rPr lang="en-US" dirty="0"/>
              <a:t>Senior Advisor, JFF</a:t>
            </a:r>
          </a:p>
          <a:p>
            <a:pPr algn="ctr"/>
            <a:endParaRPr lang="en-US" dirty="0"/>
          </a:p>
        </p:txBody>
      </p:sp>
      <p:sp>
        <p:nvSpPr>
          <p:cNvPr id="17" name="Slide Number Placeholder 16"/>
          <p:cNvSpPr>
            <a:spLocks noGrp="1"/>
          </p:cNvSpPr>
          <p:nvPr>
            <p:ph type="sldNum" sz="quarter" idx="10"/>
          </p:nvPr>
        </p:nvSpPr>
        <p:spPr/>
        <p:txBody>
          <a:bodyPr/>
          <a:lstStyle/>
          <a:p>
            <a:fld id="{78651A17-9376-40A4-9325-34268FB0E92D}" type="slidenum">
              <a:rPr lang="en-US" smtClean="0"/>
              <a:pPr/>
              <a:t>10</a:t>
            </a:fld>
            <a:endParaRPr lang="en-US" dirty="0"/>
          </a:p>
        </p:txBody>
      </p:sp>
    </p:spTree>
    <p:extLst>
      <p:ext uri="{BB962C8B-B14F-4D97-AF65-F5344CB8AC3E}">
        <p14:creationId xmlns:p14="http://schemas.microsoft.com/office/powerpoint/2010/main" val="134216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100" dirty="0"/>
              <a:t>What is Work-Based Learning?</a:t>
            </a:r>
          </a:p>
        </p:txBody>
      </p:sp>
      <p:sp>
        <p:nvSpPr>
          <p:cNvPr id="9" name="Content Placeholder 8"/>
          <p:cNvSpPr>
            <a:spLocks noGrp="1"/>
          </p:cNvSpPr>
          <p:nvPr>
            <p:ph idx="1"/>
          </p:nvPr>
        </p:nvSpPr>
        <p:spPr/>
        <p:txBody>
          <a:bodyPr>
            <a:normAutofit/>
          </a:bodyPr>
          <a:lstStyle/>
          <a:p>
            <a:pPr>
              <a:lnSpc>
                <a:spcPct val="100000"/>
              </a:lnSpc>
              <a:spcBef>
                <a:spcPts val="1200"/>
              </a:spcBef>
              <a:buFont typeface="Wingdings" panose="05000000000000000000" pitchFamily="2" charset="2"/>
              <a:buChar char="§"/>
            </a:pPr>
            <a:r>
              <a:rPr lang="en-US" dirty="0"/>
              <a:t>Core Purposes: </a:t>
            </a:r>
          </a:p>
          <a:p>
            <a:pPr lvl="1">
              <a:lnSpc>
                <a:spcPct val="100000"/>
              </a:lnSpc>
              <a:buFont typeface="Wingdings" panose="05000000000000000000" pitchFamily="2" charset="2"/>
              <a:buChar char="Ø"/>
            </a:pPr>
            <a:r>
              <a:rPr lang="en-US" sz="2800" dirty="0"/>
              <a:t>Exposes participants to the world of work</a:t>
            </a:r>
          </a:p>
          <a:p>
            <a:pPr lvl="1">
              <a:lnSpc>
                <a:spcPct val="100000"/>
              </a:lnSpc>
              <a:buFont typeface="Wingdings" panose="05000000000000000000" pitchFamily="2" charset="2"/>
              <a:buChar char="Ø"/>
            </a:pPr>
            <a:r>
              <a:rPr lang="en-US" sz="2800" dirty="0"/>
              <a:t>Exposes participants to a career field</a:t>
            </a:r>
          </a:p>
          <a:p>
            <a:pPr lvl="1">
              <a:lnSpc>
                <a:spcPct val="100000"/>
              </a:lnSpc>
              <a:buFont typeface="Wingdings" panose="05000000000000000000" pitchFamily="2" charset="2"/>
              <a:buChar char="Ø"/>
            </a:pPr>
            <a:r>
              <a:rPr lang="en-US" sz="2800" dirty="0"/>
              <a:t>Strengthens academic learning</a:t>
            </a:r>
          </a:p>
          <a:p>
            <a:pPr lvl="1">
              <a:lnSpc>
                <a:spcPct val="100000"/>
              </a:lnSpc>
              <a:buFont typeface="Wingdings" panose="05000000000000000000" pitchFamily="2" charset="2"/>
              <a:buChar char="Ø"/>
            </a:pPr>
            <a:r>
              <a:rPr lang="en-US" sz="2800" dirty="0"/>
              <a:t>Enhances professional skills</a:t>
            </a:r>
          </a:p>
          <a:p>
            <a:pPr lvl="1">
              <a:lnSpc>
                <a:spcPct val="100000"/>
              </a:lnSpc>
              <a:buFont typeface="Wingdings" panose="05000000000000000000" pitchFamily="2" charset="2"/>
              <a:buChar char="Ø"/>
            </a:pPr>
            <a:r>
              <a:rPr lang="en-US" sz="2800" dirty="0"/>
              <a:t>Provides a temporary or permanent job</a:t>
            </a:r>
          </a:p>
          <a:p>
            <a:pPr lvl="1" indent="-342900">
              <a:lnSpc>
                <a:spcPct val="100000"/>
              </a:lnSpc>
              <a:spcAft>
                <a:spcPts val="2000"/>
              </a:spcAft>
              <a:buFont typeface="Wingdings" panose="05000000000000000000" pitchFamily="2" charset="2"/>
              <a:buChar char="Ø"/>
            </a:pPr>
            <a:endParaRPr lang="en-US" dirty="0"/>
          </a:p>
          <a:p>
            <a:pPr>
              <a:lnSpc>
                <a:spcPct val="100000"/>
              </a:lnSpc>
            </a:pPr>
            <a:endParaRPr lang="en-US" sz="3200" dirty="0"/>
          </a:p>
        </p:txBody>
      </p:sp>
      <p:sp>
        <p:nvSpPr>
          <p:cNvPr id="7" name="Slide Number Placeholder 6"/>
          <p:cNvSpPr>
            <a:spLocks noGrp="1"/>
          </p:cNvSpPr>
          <p:nvPr>
            <p:ph type="sldNum" sz="quarter" idx="10"/>
          </p:nvPr>
        </p:nvSpPr>
        <p:spPr/>
        <p:txBody>
          <a:bodyPr/>
          <a:lstStyle/>
          <a:p>
            <a:fld id="{706D636C-90A3-4979-BA37-BAB384B22101}" type="slidenum">
              <a:rPr lang="en-US" smtClean="0"/>
              <a:pPr/>
              <a:t>11</a:t>
            </a:fld>
            <a:endParaRPr lang="en-US" dirty="0"/>
          </a:p>
        </p:txBody>
      </p:sp>
    </p:spTree>
    <p:extLst>
      <p:ext uri="{BB962C8B-B14F-4D97-AF65-F5344CB8AC3E}">
        <p14:creationId xmlns:p14="http://schemas.microsoft.com/office/powerpoint/2010/main" val="125207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00" y="238444"/>
            <a:ext cx="7955280" cy="774492"/>
          </a:xfrm>
        </p:spPr>
        <p:txBody>
          <a:bodyPr>
            <a:normAutofit/>
          </a:bodyPr>
          <a:lstStyle/>
          <a:p>
            <a:r>
              <a:rPr lang="en-US" sz="3100" dirty="0"/>
              <a:t>Work-Based Learning Framework</a:t>
            </a:r>
          </a:p>
        </p:txBody>
      </p:sp>
      <p:sp>
        <p:nvSpPr>
          <p:cNvPr id="11" name="Slide Number Placeholder 10"/>
          <p:cNvSpPr>
            <a:spLocks noGrp="1"/>
          </p:cNvSpPr>
          <p:nvPr>
            <p:ph type="sldNum" sz="quarter" idx="10"/>
          </p:nvPr>
        </p:nvSpPr>
        <p:spPr/>
        <p:txBody>
          <a:bodyPr/>
          <a:lstStyle/>
          <a:p>
            <a:fld id="{78651A17-9376-40A4-9325-34268FB0E92D}" type="slidenum">
              <a:rPr lang="en-US" smtClean="0"/>
              <a:pPr/>
              <a:t>12</a:t>
            </a:fld>
            <a:endParaRPr lang="en-US" dirty="0"/>
          </a:p>
        </p:txBody>
      </p:sp>
      <p:sp>
        <p:nvSpPr>
          <p:cNvPr id="14" name="Title 1"/>
          <p:cNvSpPr txBox="1">
            <a:spLocks/>
          </p:cNvSpPr>
          <p:nvPr/>
        </p:nvSpPr>
        <p:spPr>
          <a:xfrm>
            <a:off x="457200" y="217489"/>
            <a:ext cx="6908800" cy="77449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endParaRPr lang="en-US" dirty="0"/>
          </a:p>
        </p:txBody>
      </p:sp>
      <p:pic>
        <p:nvPicPr>
          <p:cNvPr id="15" name="Content Placeholder 6">
            <a:extLst>
              <a:ext uri="{FF2B5EF4-FFF2-40B4-BE49-F238E27FC236}">
                <a16:creationId xmlns:a16="http://schemas.microsoft.com/office/drawing/2014/main" id="{ACBF4B91-9773-7044-B6C0-4CBC332E4FEC}"/>
              </a:ext>
            </a:extLst>
          </p:cNvPr>
          <p:cNvPicPr>
            <a:picLocks noChangeAspect="1"/>
          </p:cNvPicPr>
          <p:nvPr/>
        </p:nvPicPr>
        <p:blipFill>
          <a:blip r:embed="rId3"/>
          <a:stretch>
            <a:fillRect/>
          </a:stretch>
        </p:blipFill>
        <p:spPr>
          <a:xfrm>
            <a:off x="2088215" y="990462"/>
            <a:ext cx="4967570" cy="5377084"/>
          </a:xfrm>
          <a:prstGeom prst="rect">
            <a:avLst/>
          </a:prstGeom>
        </p:spPr>
      </p:pic>
    </p:spTree>
    <p:extLst>
      <p:ext uri="{BB962C8B-B14F-4D97-AF65-F5344CB8AC3E}">
        <p14:creationId xmlns:p14="http://schemas.microsoft.com/office/powerpoint/2010/main" val="61987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9841" y="365126"/>
            <a:ext cx="7886700" cy="900003"/>
          </a:xfrm>
        </p:spPr>
        <p:txBody>
          <a:bodyPr>
            <a:normAutofit/>
          </a:bodyPr>
          <a:lstStyle/>
          <a:p>
            <a:r>
              <a:rPr lang="en-US" sz="3100" dirty="0"/>
              <a:t>Benefits of Work-Based Learning</a:t>
            </a:r>
          </a:p>
        </p:txBody>
      </p:sp>
      <p:sp>
        <p:nvSpPr>
          <p:cNvPr id="7" name="Text Placeholder 6"/>
          <p:cNvSpPr>
            <a:spLocks noGrp="1"/>
          </p:cNvSpPr>
          <p:nvPr>
            <p:ph type="body" idx="1"/>
          </p:nvPr>
        </p:nvSpPr>
        <p:spPr/>
        <p:txBody>
          <a:bodyPr/>
          <a:lstStyle/>
          <a:p>
            <a:r>
              <a:rPr lang="en-US" dirty="0"/>
              <a:t>Benefits to Participants	</a:t>
            </a:r>
          </a:p>
        </p:txBody>
      </p:sp>
      <p:sp>
        <p:nvSpPr>
          <p:cNvPr id="8" name="Content Placeholder 7"/>
          <p:cNvSpPr>
            <a:spLocks noGrp="1"/>
          </p:cNvSpPr>
          <p:nvPr>
            <p:ph sz="half" idx="2"/>
          </p:nvPr>
        </p:nvSpPr>
        <p:spPr>
          <a:xfrm>
            <a:off x="577781" y="2350452"/>
            <a:ext cx="3706121" cy="3839211"/>
          </a:xfrm>
        </p:spPr>
        <p:txBody>
          <a:bodyPr>
            <a:normAutofit/>
          </a:bodyPr>
          <a:lstStyle/>
          <a:p>
            <a:pPr marL="463550" lvl="1">
              <a:buClr>
                <a:srgbClr val="C00000"/>
              </a:buClr>
              <a:buFont typeface="Wingdings" panose="05000000000000000000" pitchFamily="2" charset="2"/>
              <a:buChar char="§"/>
            </a:pPr>
            <a:r>
              <a:rPr lang="en-US" sz="2400" dirty="0">
                <a:solidFill>
                  <a:schemeClr val="tx1"/>
                </a:solidFill>
              </a:rPr>
              <a:t>Develop professional and career-track skills</a:t>
            </a:r>
          </a:p>
          <a:p>
            <a:pPr marL="463550" lvl="1">
              <a:buClr>
                <a:srgbClr val="C00000"/>
              </a:buClr>
              <a:buFont typeface="Wingdings" panose="05000000000000000000" pitchFamily="2" charset="2"/>
              <a:buChar char="§"/>
            </a:pPr>
            <a:r>
              <a:rPr lang="en-US" sz="2400" dirty="0">
                <a:solidFill>
                  <a:schemeClr val="tx1"/>
                </a:solidFill>
              </a:rPr>
              <a:t>Gain real-world work experience </a:t>
            </a:r>
          </a:p>
          <a:p>
            <a:pPr marL="463550" lvl="1">
              <a:buClr>
                <a:srgbClr val="C00000"/>
              </a:buClr>
              <a:buFont typeface="Wingdings" panose="05000000000000000000" pitchFamily="2" charset="2"/>
              <a:buChar char="§"/>
            </a:pPr>
            <a:r>
              <a:rPr lang="en-US" sz="2400" dirty="0">
                <a:solidFill>
                  <a:schemeClr val="tx1"/>
                </a:solidFill>
              </a:rPr>
              <a:t>Earn postsecondary credentials that match employer expectations and needs</a:t>
            </a:r>
          </a:p>
          <a:p>
            <a:pPr>
              <a:buClr>
                <a:srgbClr val="C00000"/>
              </a:buClr>
              <a:buFont typeface="Wingdings" panose="05000000000000000000" pitchFamily="2" charset="2"/>
              <a:buChar char="§"/>
            </a:pPr>
            <a:endParaRPr lang="en-US" sz="2800" dirty="0"/>
          </a:p>
        </p:txBody>
      </p:sp>
      <p:sp>
        <p:nvSpPr>
          <p:cNvPr id="9" name="Text Placeholder 8"/>
          <p:cNvSpPr>
            <a:spLocks noGrp="1"/>
          </p:cNvSpPr>
          <p:nvPr>
            <p:ph type="body" sz="quarter" idx="3"/>
          </p:nvPr>
        </p:nvSpPr>
        <p:spPr/>
        <p:txBody>
          <a:bodyPr/>
          <a:lstStyle/>
          <a:p>
            <a:r>
              <a:rPr lang="en-US" dirty="0"/>
              <a:t>Benefits to Employers</a:t>
            </a:r>
          </a:p>
        </p:txBody>
      </p:sp>
      <p:sp>
        <p:nvSpPr>
          <p:cNvPr id="10" name="Content Placeholder 9"/>
          <p:cNvSpPr>
            <a:spLocks noGrp="1"/>
          </p:cNvSpPr>
          <p:nvPr>
            <p:ph sz="quarter" idx="4"/>
          </p:nvPr>
        </p:nvSpPr>
        <p:spPr>
          <a:xfrm>
            <a:off x="4714875" y="2350452"/>
            <a:ext cx="3706121" cy="3839211"/>
          </a:xfrm>
        </p:spPr>
        <p:txBody>
          <a:bodyPr>
            <a:normAutofit/>
          </a:bodyPr>
          <a:lstStyle/>
          <a:p>
            <a:pPr marL="463550" lvl="1">
              <a:buClr>
                <a:srgbClr val="C00000"/>
              </a:buClr>
              <a:buFont typeface="Wingdings" panose="05000000000000000000" pitchFamily="2" charset="2"/>
              <a:buChar char="§"/>
            </a:pPr>
            <a:r>
              <a:rPr lang="en-US" sz="2400" dirty="0">
                <a:solidFill>
                  <a:schemeClr val="tx1"/>
                </a:solidFill>
              </a:rPr>
              <a:t>Employees have the information and skills needed to make informed job and long-term career choices </a:t>
            </a:r>
          </a:p>
          <a:p>
            <a:pPr marL="463550" lvl="1">
              <a:buClr>
                <a:srgbClr val="C00000"/>
              </a:buClr>
              <a:buFont typeface="Wingdings" panose="05000000000000000000" pitchFamily="2" charset="2"/>
              <a:buChar char="§"/>
            </a:pPr>
            <a:r>
              <a:rPr lang="en-US" sz="2400" dirty="0">
                <a:solidFill>
                  <a:schemeClr val="tx1"/>
                </a:solidFill>
              </a:rPr>
              <a:t>Reduced turnover</a:t>
            </a:r>
          </a:p>
          <a:p>
            <a:pPr marL="463550" lvl="1">
              <a:buClr>
                <a:srgbClr val="C00000"/>
              </a:buClr>
              <a:buFont typeface="Wingdings" panose="05000000000000000000" pitchFamily="2" charset="2"/>
              <a:buChar char="§"/>
            </a:pPr>
            <a:r>
              <a:rPr lang="en-US" sz="2400" dirty="0">
                <a:solidFill>
                  <a:schemeClr val="tx1"/>
                </a:solidFill>
              </a:rPr>
              <a:t>Greater productivity</a:t>
            </a:r>
          </a:p>
          <a:p>
            <a:pPr marL="463550" lvl="1">
              <a:buClr>
                <a:srgbClr val="C00000"/>
              </a:buClr>
              <a:buFont typeface="Wingdings" panose="05000000000000000000" pitchFamily="2" charset="2"/>
              <a:buChar char="§"/>
            </a:pPr>
            <a:r>
              <a:rPr lang="en-US" sz="2400" dirty="0">
                <a:solidFill>
                  <a:schemeClr val="tx1"/>
                </a:solidFill>
              </a:rPr>
              <a:t>Lower costs</a:t>
            </a:r>
          </a:p>
          <a:p>
            <a:pPr>
              <a:buClr>
                <a:srgbClr val="C00000"/>
              </a:buClr>
              <a:buFont typeface="Wingdings" panose="05000000000000000000" pitchFamily="2" charset="2"/>
              <a:buChar char="§"/>
            </a:pPr>
            <a:endParaRPr lang="en-US" sz="2800" dirty="0"/>
          </a:p>
        </p:txBody>
      </p:sp>
      <p:sp>
        <p:nvSpPr>
          <p:cNvPr id="2" name="Slide Number Placeholder 1"/>
          <p:cNvSpPr>
            <a:spLocks noGrp="1"/>
          </p:cNvSpPr>
          <p:nvPr>
            <p:ph type="sldNum" sz="quarter" idx="10"/>
          </p:nvPr>
        </p:nvSpPr>
        <p:spPr/>
        <p:txBody>
          <a:bodyPr/>
          <a:lstStyle/>
          <a:p>
            <a:fld id="{78651A17-9376-40A4-9325-34268FB0E92D}" type="slidenum">
              <a:rPr lang="en-US" smtClean="0"/>
              <a:pPr/>
              <a:t>13</a:t>
            </a:fld>
            <a:endParaRPr lang="en-US" dirty="0"/>
          </a:p>
        </p:txBody>
      </p:sp>
    </p:spTree>
    <p:extLst>
      <p:ext uri="{BB962C8B-B14F-4D97-AF65-F5344CB8AC3E}">
        <p14:creationId xmlns:p14="http://schemas.microsoft.com/office/powerpoint/2010/main" val="192574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365126"/>
            <a:ext cx="8515350" cy="1051560"/>
          </a:xfrm>
        </p:spPr>
        <p:txBody>
          <a:bodyPr>
            <a:normAutofit/>
          </a:bodyPr>
          <a:lstStyle/>
          <a:p>
            <a:r>
              <a:rPr lang="en-US" sz="3100" dirty="0"/>
              <a:t>Types of Work-Based Learning Strategies</a:t>
            </a:r>
          </a:p>
        </p:txBody>
      </p:sp>
      <p:sp>
        <p:nvSpPr>
          <p:cNvPr id="9" name="Content Placeholder 8"/>
          <p:cNvSpPr>
            <a:spLocks noGrp="1"/>
          </p:cNvSpPr>
          <p:nvPr>
            <p:ph idx="1"/>
          </p:nvPr>
        </p:nvSpPr>
        <p:spPr/>
        <p:txBody>
          <a:bodyPr/>
          <a:lstStyle/>
          <a:p>
            <a:pPr marL="502920" indent="-457200">
              <a:buFont typeface="Wingdings" panose="05000000000000000000" pitchFamily="2" charset="2"/>
              <a:buChar char="§"/>
            </a:pPr>
            <a:r>
              <a:rPr lang="en-US" dirty="0"/>
              <a:t>Registered Apprenticeship</a:t>
            </a:r>
          </a:p>
          <a:p>
            <a:pPr marL="502920" indent="-457200">
              <a:buFont typeface="Wingdings" panose="05000000000000000000" pitchFamily="2" charset="2"/>
              <a:buChar char="§"/>
            </a:pPr>
            <a:r>
              <a:rPr lang="en-US" dirty="0"/>
              <a:t>Pre-Apprenticeship</a:t>
            </a:r>
          </a:p>
          <a:p>
            <a:pPr marL="502920" indent="-457200">
              <a:buFont typeface="Wingdings" panose="05000000000000000000" pitchFamily="2" charset="2"/>
              <a:buChar char="§"/>
            </a:pPr>
            <a:r>
              <a:rPr lang="en-US" dirty="0"/>
              <a:t>On-the-Job Training (OJT)</a:t>
            </a:r>
          </a:p>
          <a:p>
            <a:pPr marL="502920" indent="-457200">
              <a:buFont typeface="Wingdings" panose="05000000000000000000" pitchFamily="2" charset="2"/>
              <a:buChar char="§"/>
            </a:pPr>
            <a:r>
              <a:rPr lang="en-US" dirty="0"/>
              <a:t>Customized Training</a:t>
            </a:r>
          </a:p>
          <a:p>
            <a:pPr marL="502920" indent="-457200">
              <a:buFont typeface="Wingdings" panose="05000000000000000000" pitchFamily="2" charset="2"/>
              <a:buChar char="§"/>
            </a:pPr>
            <a:r>
              <a:rPr lang="en-US" dirty="0"/>
              <a:t>Incumbent Worker Training</a:t>
            </a:r>
          </a:p>
          <a:p>
            <a:pPr marL="502920" indent="-457200">
              <a:buFont typeface="Wingdings" panose="05000000000000000000" pitchFamily="2" charset="2"/>
              <a:buChar char="§"/>
            </a:pPr>
            <a:r>
              <a:rPr lang="en-US" dirty="0"/>
              <a:t>Work Experiences</a:t>
            </a:r>
          </a:p>
          <a:p>
            <a:pPr marL="502920" indent="-457200">
              <a:buFont typeface="Wingdings" panose="05000000000000000000" pitchFamily="2" charset="2"/>
              <a:buChar char="§"/>
            </a:pPr>
            <a:r>
              <a:rPr lang="en-US" dirty="0"/>
              <a:t>Transitional Jobs</a:t>
            </a:r>
          </a:p>
          <a:p>
            <a:endParaRPr lang="en-US" dirty="0"/>
          </a:p>
        </p:txBody>
      </p:sp>
      <p:sp>
        <p:nvSpPr>
          <p:cNvPr id="7" name="Slide Number Placeholder 6"/>
          <p:cNvSpPr>
            <a:spLocks noGrp="1"/>
          </p:cNvSpPr>
          <p:nvPr>
            <p:ph type="sldNum" sz="quarter" idx="10"/>
          </p:nvPr>
        </p:nvSpPr>
        <p:spPr/>
        <p:txBody>
          <a:bodyPr/>
          <a:lstStyle/>
          <a:p>
            <a:fld id="{706D636C-90A3-4979-BA37-BAB384B22101}" type="slidenum">
              <a:rPr lang="en-US" smtClean="0"/>
              <a:pPr/>
              <a:t>14</a:t>
            </a:fld>
            <a:endParaRPr lang="en-US" dirty="0"/>
          </a:p>
        </p:txBody>
      </p:sp>
    </p:spTree>
    <p:extLst>
      <p:ext uri="{BB962C8B-B14F-4D97-AF65-F5344CB8AC3E}">
        <p14:creationId xmlns:p14="http://schemas.microsoft.com/office/powerpoint/2010/main" val="96840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937581"/>
          </a:xfrm>
        </p:spPr>
        <p:txBody>
          <a:bodyPr>
            <a:normAutofit/>
          </a:bodyPr>
          <a:lstStyle/>
          <a:p>
            <a:r>
              <a:rPr lang="en-US" sz="3100" dirty="0"/>
              <a:t>7 Principles of Work-Based Learning</a:t>
            </a:r>
          </a:p>
        </p:txBody>
      </p:sp>
      <p:sp>
        <p:nvSpPr>
          <p:cNvPr id="3" name="Content Placeholder 2"/>
          <p:cNvSpPr>
            <a:spLocks noGrp="1"/>
          </p:cNvSpPr>
          <p:nvPr>
            <p:ph idx="1"/>
          </p:nvPr>
        </p:nvSpPr>
        <p:spPr>
          <a:xfrm>
            <a:off x="628650" y="1565752"/>
            <a:ext cx="7955280" cy="4790597"/>
          </a:xfrm>
        </p:spPr>
        <p:txBody>
          <a:bodyPr>
            <a:normAutofit fontScale="92500" lnSpcReduction="20000"/>
          </a:bodyPr>
          <a:lstStyle/>
          <a:p>
            <a:pPr marL="502920" indent="-457200">
              <a:lnSpc>
                <a:spcPct val="110000"/>
              </a:lnSpc>
              <a:spcBef>
                <a:spcPts val="1200"/>
              </a:spcBef>
              <a:buFont typeface="Wingdings" panose="05000000000000000000" pitchFamily="2" charset="2"/>
              <a:buChar char="§"/>
            </a:pPr>
            <a:r>
              <a:rPr lang="en-US" dirty="0"/>
              <a:t>Support entry and advancement in a career track.</a:t>
            </a:r>
          </a:p>
          <a:p>
            <a:pPr marL="502920" indent="-457200">
              <a:lnSpc>
                <a:spcPct val="110000"/>
              </a:lnSpc>
              <a:spcBef>
                <a:spcPts val="1200"/>
              </a:spcBef>
              <a:buFont typeface="Wingdings" panose="05000000000000000000" pitchFamily="2" charset="2"/>
              <a:buChar char="§"/>
            </a:pPr>
            <a:r>
              <a:rPr lang="en-US" dirty="0"/>
              <a:t>Provide meaningful job tasks that build career skills and knowledge</a:t>
            </a:r>
          </a:p>
          <a:p>
            <a:pPr marL="502920" indent="-457200">
              <a:lnSpc>
                <a:spcPct val="110000"/>
              </a:lnSpc>
              <a:spcBef>
                <a:spcPts val="1200"/>
              </a:spcBef>
              <a:buFont typeface="Wingdings" panose="05000000000000000000" pitchFamily="2" charset="2"/>
              <a:buChar char="§"/>
            </a:pPr>
            <a:r>
              <a:rPr lang="en-US" dirty="0"/>
              <a:t>Offer compensation.</a:t>
            </a:r>
          </a:p>
          <a:p>
            <a:pPr marL="502920" indent="-457200">
              <a:lnSpc>
                <a:spcPct val="110000"/>
              </a:lnSpc>
              <a:spcBef>
                <a:spcPts val="1200"/>
              </a:spcBef>
              <a:buFont typeface="Wingdings" panose="05000000000000000000" pitchFamily="2" charset="2"/>
              <a:buChar char="§"/>
            </a:pPr>
            <a:r>
              <a:rPr lang="en-US" dirty="0"/>
              <a:t>Identify target skills and how gains will be validated.</a:t>
            </a:r>
          </a:p>
          <a:p>
            <a:pPr marL="502920" indent="-457200">
              <a:lnSpc>
                <a:spcPct val="110000"/>
              </a:lnSpc>
              <a:spcBef>
                <a:spcPts val="1200"/>
              </a:spcBef>
              <a:buFont typeface="Wingdings" panose="05000000000000000000" pitchFamily="2" charset="2"/>
              <a:buChar char="§"/>
            </a:pPr>
            <a:r>
              <a:rPr lang="en-US" dirty="0"/>
              <a:t>Reward skill development</a:t>
            </a:r>
          </a:p>
          <a:p>
            <a:pPr marL="502920" indent="-457200">
              <a:lnSpc>
                <a:spcPct val="110000"/>
              </a:lnSpc>
              <a:spcBef>
                <a:spcPts val="1200"/>
              </a:spcBef>
              <a:buFont typeface="Wingdings" panose="05000000000000000000" pitchFamily="2" charset="2"/>
              <a:buChar char="§"/>
            </a:pPr>
            <a:r>
              <a:rPr lang="en-US" dirty="0"/>
              <a:t>Support college entry, persistence, and completion</a:t>
            </a:r>
          </a:p>
          <a:p>
            <a:pPr marL="502920" indent="-457200">
              <a:lnSpc>
                <a:spcPct val="110000"/>
              </a:lnSpc>
              <a:spcBef>
                <a:spcPts val="1200"/>
              </a:spcBef>
              <a:buFont typeface="Wingdings" panose="05000000000000000000" pitchFamily="2" charset="2"/>
              <a:buChar char="§"/>
            </a:pPr>
            <a:r>
              <a:rPr lang="en-US" dirty="0"/>
              <a:t>Provide comprehensive student supports.</a:t>
            </a:r>
          </a:p>
          <a:p>
            <a:pPr>
              <a:lnSpc>
                <a:spcPct val="110000"/>
              </a:lnSpc>
              <a:spcBef>
                <a:spcPts val="1200"/>
              </a:spcBef>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15</a:t>
            </a:fld>
            <a:endParaRPr lang="en-US" dirty="0"/>
          </a:p>
        </p:txBody>
      </p:sp>
    </p:spTree>
    <p:extLst>
      <p:ext uri="{BB962C8B-B14F-4D97-AF65-F5344CB8AC3E}">
        <p14:creationId xmlns:p14="http://schemas.microsoft.com/office/powerpoint/2010/main" val="231003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Apprenticeship: </a:t>
            </a:r>
            <a:br>
              <a:rPr lang="en-US" sz="3100" dirty="0"/>
            </a:br>
            <a:r>
              <a:rPr lang="en-US" sz="3100" dirty="0"/>
              <a:t>Quality, Rigor, Standards</a:t>
            </a:r>
          </a:p>
        </p:txBody>
      </p:sp>
      <p:sp>
        <p:nvSpPr>
          <p:cNvPr id="3" name="Content Placeholder 2"/>
          <p:cNvSpPr>
            <a:spLocks noGrp="1"/>
          </p:cNvSpPr>
          <p:nvPr>
            <p:ph idx="1"/>
          </p:nvPr>
        </p:nvSpPr>
        <p:spPr>
          <a:xfrm>
            <a:off x="628650" y="1590805"/>
            <a:ext cx="7955280" cy="4586158"/>
          </a:xfrm>
        </p:spPr>
        <p:txBody>
          <a:bodyPr>
            <a:normAutofit/>
          </a:bodyPr>
          <a:lstStyle/>
          <a:p>
            <a:pPr marL="400050" indent="-355600">
              <a:lnSpc>
                <a:spcPct val="100000"/>
              </a:lnSpc>
              <a:spcBef>
                <a:spcPts val="1200"/>
              </a:spcBef>
              <a:buFont typeface="Wingdings" panose="05000000000000000000" pitchFamily="2" charset="2"/>
              <a:buChar char="§"/>
            </a:pPr>
            <a:r>
              <a:rPr lang="en-US" dirty="0"/>
              <a:t>Paid employment with wage increases commensurate with skill gains</a:t>
            </a:r>
          </a:p>
          <a:p>
            <a:pPr marL="400050" indent="-355600">
              <a:lnSpc>
                <a:spcPct val="100000"/>
              </a:lnSpc>
              <a:spcBef>
                <a:spcPts val="1200"/>
              </a:spcBef>
              <a:buFont typeface="Wingdings" panose="05000000000000000000" pitchFamily="2" charset="2"/>
              <a:buChar char="§"/>
            </a:pPr>
            <a:r>
              <a:rPr lang="en-US" dirty="0"/>
              <a:t>Structured on-the-job learning supervised by a qualified mentor, and typically a year or more</a:t>
            </a:r>
          </a:p>
          <a:p>
            <a:pPr marL="400050" indent="-355600">
              <a:lnSpc>
                <a:spcPct val="100000"/>
              </a:lnSpc>
              <a:spcBef>
                <a:spcPts val="1200"/>
              </a:spcBef>
              <a:buFont typeface="Wingdings" panose="05000000000000000000" pitchFamily="2" charset="2"/>
              <a:buChar char="§"/>
            </a:pPr>
            <a:r>
              <a:rPr lang="en-US" dirty="0"/>
              <a:t>Related Training and Instruction that complements on-the-job learning</a:t>
            </a:r>
          </a:p>
          <a:p>
            <a:pPr marL="400050" indent="-355600">
              <a:lnSpc>
                <a:spcPct val="100000"/>
              </a:lnSpc>
              <a:spcBef>
                <a:spcPts val="1200"/>
              </a:spcBef>
              <a:buFont typeface="Wingdings" panose="05000000000000000000" pitchFamily="2" charset="2"/>
              <a:buChar char="§"/>
            </a:pPr>
            <a:r>
              <a:rPr lang="en-US" dirty="0"/>
              <a:t>Ongoing assessment of skills development</a:t>
            </a:r>
          </a:p>
          <a:p>
            <a:pPr marL="400050" indent="-355600">
              <a:lnSpc>
                <a:spcPct val="100000"/>
              </a:lnSpc>
              <a:spcBef>
                <a:spcPts val="1200"/>
              </a:spcBef>
              <a:buFont typeface="Wingdings" panose="05000000000000000000" pitchFamily="2" charset="2"/>
              <a:buChar char="§"/>
            </a:pPr>
            <a:r>
              <a:rPr lang="en-US" dirty="0"/>
              <a:t>Culminating in a recognized postsecondary credential</a:t>
            </a:r>
          </a:p>
          <a:p>
            <a:pPr marL="0" indent="0">
              <a:lnSpc>
                <a:spcPct val="100000"/>
              </a:lnSpc>
              <a:spcBef>
                <a:spcPts val="1200"/>
              </a:spcBef>
              <a:buNone/>
            </a:pPr>
            <a:endParaRPr lang="en-US" sz="32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16</a:t>
            </a:fld>
            <a:endParaRPr lang="en-US" dirty="0"/>
          </a:p>
        </p:txBody>
      </p:sp>
    </p:spTree>
    <p:extLst>
      <p:ext uri="{BB962C8B-B14F-4D97-AF65-F5344CB8AC3E}">
        <p14:creationId xmlns:p14="http://schemas.microsoft.com/office/powerpoint/2010/main" val="335366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872173"/>
          </a:xfrm>
        </p:spPr>
        <p:txBody>
          <a:bodyPr>
            <a:normAutofit/>
          </a:bodyPr>
          <a:lstStyle/>
          <a:p>
            <a:r>
              <a:rPr lang="en-US" sz="3100" dirty="0"/>
              <a:t>Pre-Apprenticeship</a:t>
            </a:r>
          </a:p>
        </p:txBody>
      </p:sp>
      <p:sp>
        <p:nvSpPr>
          <p:cNvPr id="3" name="Content Placeholder 2"/>
          <p:cNvSpPr>
            <a:spLocks noGrp="1"/>
          </p:cNvSpPr>
          <p:nvPr>
            <p:ph idx="1"/>
          </p:nvPr>
        </p:nvSpPr>
        <p:spPr>
          <a:xfrm>
            <a:off x="628650" y="1327760"/>
            <a:ext cx="7955280" cy="4849204"/>
          </a:xfrm>
        </p:spPr>
        <p:txBody>
          <a:bodyPr>
            <a:normAutofit fontScale="92500" lnSpcReduction="10000"/>
          </a:bodyPr>
          <a:lstStyle/>
          <a:p>
            <a:pPr marL="0" indent="0">
              <a:lnSpc>
                <a:spcPct val="115000"/>
              </a:lnSpc>
              <a:spcBef>
                <a:spcPts val="600"/>
              </a:spcBef>
              <a:buNone/>
            </a:pPr>
            <a:r>
              <a:rPr lang="en-US" sz="2400" dirty="0"/>
              <a:t>Designed to prepare individuals to enter and succeed in a Registered Apprenticeship (RA) program.  Components include:</a:t>
            </a:r>
          </a:p>
          <a:p>
            <a:pPr>
              <a:lnSpc>
                <a:spcPct val="115000"/>
              </a:lnSpc>
              <a:spcBef>
                <a:spcPts val="600"/>
              </a:spcBef>
              <a:buFont typeface="Wingdings" panose="05000000000000000000" pitchFamily="2" charset="2"/>
              <a:buChar char="§"/>
            </a:pPr>
            <a:r>
              <a:rPr lang="en-US" sz="2400" dirty="0"/>
              <a:t>Training/curriculum aligned with employer needs</a:t>
            </a:r>
          </a:p>
          <a:p>
            <a:pPr>
              <a:lnSpc>
                <a:spcPct val="115000"/>
              </a:lnSpc>
              <a:spcBef>
                <a:spcPts val="600"/>
              </a:spcBef>
              <a:buFont typeface="Wingdings" panose="05000000000000000000" pitchFamily="2" charset="2"/>
              <a:buChar char="§"/>
            </a:pPr>
            <a:r>
              <a:rPr lang="en-US" sz="2400" dirty="0"/>
              <a:t>Access to educational/career counseling and other supportive services</a:t>
            </a:r>
          </a:p>
          <a:p>
            <a:pPr>
              <a:lnSpc>
                <a:spcPct val="115000"/>
              </a:lnSpc>
              <a:spcBef>
                <a:spcPts val="600"/>
              </a:spcBef>
              <a:buFont typeface="Wingdings" panose="05000000000000000000" pitchFamily="2" charset="2"/>
              <a:buChar char="§"/>
            </a:pPr>
            <a:r>
              <a:rPr lang="en-US" sz="2400" dirty="0"/>
              <a:t>Hands-on, meaningful learning activities connected to education and training (e.g., exploring career options, understanding how skills learned apply to a future career)</a:t>
            </a:r>
          </a:p>
          <a:p>
            <a:pPr>
              <a:lnSpc>
                <a:spcPct val="115000"/>
              </a:lnSpc>
              <a:spcBef>
                <a:spcPts val="600"/>
              </a:spcBef>
              <a:buFont typeface="Wingdings" panose="05000000000000000000" pitchFamily="2" charset="2"/>
              <a:buChar char="§"/>
            </a:pPr>
            <a:r>
              <a:rPr lang="en-US" sz="2400" dirty="0"/>
              <a:t>Opportunities to attain at least one industry-recognized credential</a:t>
            </a:r>
          </a:p>
          <a:p>
            <a:pPr>
              <a:lnSpc>
                <a:spcPct val="115000"/>
              </a:lnSpc>
              <a:spcBef>
                <a:spcPts val="600"/>
              </a:spcBef>
              <a:buFont typeface="Wingdings" panose="05000000000000000000" pitchFamily="2" charset="2"/>
              <a:buChar char="§"/>
            </a:pPr>
            <a:r>
              <a:rPr lang="en-US" sz="2400" dirty="0"/>
              <a:t>Partnership with at least one RA program</a:t>
            </a:r>
          </a:p>
          <a:p>
            <a:pPr marL="0" indent="0">
              <a:lnSpc>
                <a:spcPct val="115000"/>
              </a:lnSpc>
              <a:buNone/>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17</a:t>
            </a:fld>
            <a:endParaRPr lang="en-US" dirty="0"/>
          </a:p>
        </p:txBody>
      </p:sp>
    </p:spTree>
    <p:extLst>
      <p:ext uri="{BB962C8B-B14F-4D97-AF65-F5344CB8AC3E}">
        <p14:creationId xmlns:p14="http://schemas.microsoft.com/office/powerpoint/2010/main" val="400529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874951"/>
          </a:xfrm>
        </p:spPr>
        <p:txBody>
          <a:bodyPr>
            <a:normAutofit/>
          </a:bodyPr>
          <a:lstStyle/>
          <a:p>
            <a:r>
              <a:rPr lang="en-US" sz="3100" dirty="0"/>
              <a:t>Employer Participation: The Holy Grail</a:t>
            </a:r>
          </a:p>
        </p:txBody>
      </p:sp>
      <p:sp>
        <p:nvSpPr>
          <p:cNvPr id="3" name="Content Placeholder 2"/>
          <p:cNvSpPr>
            <a:spLocks noGrp="1"/>
          </p:cNvSpPr>
          <p:nvPr>
            <p:ph idx="1"/>
          </p:nvPr>
        </p:nvSpPr>
        <p:spPr>
          <a:xfrm>
            <a:off x="628650" y="1515649"/>
            <a:ext cx="7955280" cy="4661314"/>
          </a:xfrm>
        </p:spPr>
        <p:txBody>
          <a:bodyPr>
            <a:normAutofit fontScale="92500"/>
          </a:bodyPr>
          <a:lstStyle/>
          <a:p>
            <a:pPr>
              <a:lnSpc>
                <a:spcPct val="110000"/>
              </a:lnSpc>
              <a:spcBef>
                <a:spcPts val="1200"/>
              </a:spcBef>
              <a:buFont typeface="Wingdings" panose="05000000000000000000" pitchFamily="2" charset="2"/>
              <a:buChar char="§"/>
            </a:pPr>
            <a:r>
              <a:rPr lang="en-US" dirty="0"/>
              <a:t>Tough to get employers to participate – know your WBL strategies and concepts. Be persistent</a:t>
            </a:r>
          </a:p>
          <a:p>
            <a:pPr>
              <a:lnSpc>
                <a:spcPct val="110000"/>
              </a:lnSpc>
              <a:spcBef>
                <a:spcPts val="1200"/>
              </a:spcBef>
              <a:buFont typeface="Wingdings" panose="05000000000000000000" pitchFamily="2" charset="2"/>
              <a:buChar char="§"/>
            </a:pPr>
            <a:r>
              <a:rPr lang="en-US" dirty="0"/>
              <a:t>Identify talent pain points</a:t>
            </a:r>
          </a:p>
          <a:p>
            <a:pPr>
              <a:lnSpc>
                <a:spcPct val="110000"/>
              </a:lnSpc>
              <a:spcBef>
                <a:spcPts val="1200"/>
              </a:spcBef>
              <a:buFont typeface="Wingdings" panose="05000000000000000000" pitchFamily="2" charset="2"/>
              <a:buChar char="§"/>
            </a:pPr>
            <a:r>
              <a:rPr lang="en-US" dirty="0"/>
              <a:t>Use other WBL examples from business and industry</a:t>
            </a:r>
          </a:p>
          <a:p>
            <a:pPr>
              <a:lnSpc>
                <a:spcPct val="110000"/>
              </a:lnSpc>
              <a:spcBef>
                <a:spcPts val="1200"/>
              </a:spcBef>
              <a:buFont typeface="Wingdings" panose="05000000000000000000" pitchFamily="2" charset="2"/>
              <a:buChar char="§"/>
            </a:pPr>
            <a:r>
              <a:rPr lang="en-US" dirty="0"/>
              <a:t>Tight labor market – time to “grow your own” pipeline of the next generation of workers</a:t>
            </a:r>
          </a:p>
          <a:p>
            <a:pPr>
              <a:lnSpc>
                <a:spcPct val="110000"/>
              </a:lnSpc>
              <a:spcBef>
                <a:spcPts val="1200"/>
              </a:spcBef>
              <a:buFont typeface="Wingdings" panose="05000000000000000000" pitchFamily="2" charset="2"/>
              <a:buChar char="§"/>
            </a:pPr>
            <a:r>
              <a:rPr lang="en-US" dirty="0"/>
              <a:t>Find, identify, or create industry intermediaries to assist employers</a:t>
            </a:r>
          </a:p>
          <a:p>
            <a:pPr>
              <a:lnSpc>
                <a:spcPct val="110000"/>
              </a:lnSpc>
              <a:buFont typeface="Wingdings" panose="05000000000000000000" pitchFamily="2" charset="2"/>
              <a:buChar char="§"/>
            </a:pPr>
            <a:endParaRPr lang="en-US" sz="32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18</a:t>
            </a:fld>
            <a:endParaRPr lang="en-US" dirty="0"/>
          </a:p>
        </p:txBody>
      </p:sp>
    </p:spTree>
    <p:extLst>
      <p:ext uri="{BB962C8B-B14F-4D97-AF65-F5344CB8AC3E}">
        <p14:creationId xmlns:p14="http://schemas.microsoft.com/office/powerpoint/2010/main" val="13556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19</a:t>
            </a:fld>
            <a:endParaRPr lang="en-US" dirty="0"/>
          </a:p>
        </p:txBody>
      </p:sp>
    </p:spTree>
    <p:extLst>
      <p:ext uri="{BB962C8B-B14F-4D97-AF65-F5344CB8AC3E}">
        <p14:creationId xmlns:p14="http://schemas.microsoft.com/office/powerpoint/2010/main" val="84394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E5FB-3F08-481F-A700-AC30FE6D5FED}"/>
              </a:ext>
            </a:extLst>
          </p:cNvPr>
          <p:cNvSpPr>
            <a:spLocks noGrp="1"/>
          </p:cNvSpPr>
          <p:nvPr>
            <p:ph type="title"/>
          </p:nvPr>
        </p:nvSpPr>
        <p:spPr>
          <a:xfrm>
            <a:off x="1787234" y="899301"/>
            <a:ext cx="6796695" cy="1051560"/>
          </a:xfrm>
        </p:spPr>
        <p:txBody>
          <a:bodyPr>
            <a:noAutofit/>
          </a:bodyPr>
          <a:lstStyle/>
          <a:p>
            <a:r>
              <a:rPr lang="en-US" sz="2400" dirty="0">
                <a:solidFill>
                  <a:srgbClr val="C00000"/>
                </a:solidFill>
                <a:latin typeface="Arial" pitchFamily="34" charset="0"/>
                <a:cs typeface="Arial" pitchFamily="34" charset="0"/>
              </a:rPr>
              <a:t>Let’s get to know who is on the call today. </a:t>
            </a:r>
            <a:br>
              <a:rPr lang="en-US" sz="2400" dirty="0">
                <a:solidFill>
                  <a:srgbClr val="C00000"/>
                </a:solidFill>
                <a:latin typeface="Arial" pitchFamily="34" charset="0"/>
                <a:cs typeface="Arial" pitchFamily="34" charset="0"/>
              </a:rPr>
            </a:br>
            <a:r>
              <a:rPr lang="en-US" sz="2400" dirty="0">
                <a:solidFill>
                  <a:srgbClr val="C00000"/>
                </a:solidFill>
                <a:latin typeface="Arial" pitchFamily="34" charset="0"/>
                <a:cs typeface="Arial" pitchFamily="34" charset="0"/>
              </a:rPr>
              <a:t>Using the poll, select the role that you play in your TechHire grant</a:t>
            </a:r>
            <a:br>
              <a:rPr lang="en-US" sz="2400" dirty="0">
                <a:solidFill>
                  <a:srgbClr val="C00000"/>
                </a:solidFill>
                <a:latin typeface="Arial" pitchFamily="34" charset="0"/>
                <a:cs typeface="Arial" pitchFamily="34" charset="0"/>
              </a:rPr>
            </a:br>
            <a:endParaRPr lang="en-US" sz="2400" dirty="0"/>
          </a:p>
        </p:txBody>
      </p:sp>
      <p:sp>
        <p:nvSpPr>
          <p:cNvPr id="3" name="Content Placeholder 2">
            <a:extLst>
              <a:ext uri="{FF2B5EF4-FFF2-40B4-BE49-F238E27FC236}">
                <a16:creationId xmlns:a16="http://schemas.microsoft.com/office/drawing/2014/main" id="{D9C28608-372E-43E9-A39B-E9A24CB40058}"/>
              </a:ext>
            </a:extLst>
          </p:cNvPr>
          <p:cNvSpPr>
            <a:spLocks noGrp="1"/>
          </p:cNvSpPr>
          <p:nvPr>
            <p:ph idx="1"/>
          </p:nvPr>
        </p:nvSpPr>
        <p:spPr/>
        <p:txBody>
          <a:bodyPr numCol="2">
            <a:normAutofit/>
          </a:bodyPr>
          <a:lstStyle/>
          <a:p>
            <a:pPr>
              <a:lnSpc>
                <a:spcPct val="110000"/>
              </a:lnSpc>
              <a:buClr>
                <a:srgbClr val="C00000"/>
              </a:buClr>
            </a:pPr>
            <a:r>
              <a:rPr lang="en-US" dirty="0"/>
              <a:t>Authorized representative</a:t>
            </a:r>
          </a:p>
          <a:p>
            <a:pPr>
              <a:lnSpc>
                <a:spcPct val="110000"/>
              </a:lnSpc>
              <a:buClr>
                <a:srgbClr val="C00000"/>
              </a:buClr>
            </a:pPr>
            <a:r>
              <a:rPr lang="en-US" dirty="0"/>
              <a:t>Program director/manager </a:t>
            </a:r>
          </a:p>
          <a:p>
            <a:pPr>
              <a:lnSpc>
                <a:spcPct val="110000"/>
              </a:lnSpc>
              <a:buClr>
                <a:srgbClr val="C00000"/>
              </a:buClr>
            </a:pPr>
            <a:r>
              <a:rPr lang="en-US" dirty="0"/>
              <a:t>IT/Data manager or staff</a:t>
            </a:r>
          </a:p>
          <a:p>
            <a:pPr>
              <a:lnSpc>
                <a:spcPct val="110000"/>
              </a:lnSpc>
              <a:buClr>
                <a:srgbClr val="C00000"/>
              </a:buClr>
            </a:pPr>
            <a:r>
              <a:rPr lang="en-US" dirty="0"/>
              <a:t>Training partner</a:t>
            </a:r>
          </a:p>
          <a:p>
            <a:pPr marL="0" indent="0">
              <a:lnSpc>
                <a:spcPct val="110000"/>
              </a:lnSpc>
              <a:buFont typeface="Wingdings 2" panose="05020102010507070707" pitchFamily="18" charset="2"/>
              <a:buNone/>
            </a:pPr>
            <a:r>
              <a:rPr lang="en-US" dirty="0">
                <a:solidFill>
                  <a:srgbClr val="C00000"/>
                </a:solidFill>
              </a:rPr>
              <a:t>5.</a:t>
            </a:r>
            <a:r>
              <a:rPr lang="en-US" dirty="0">
                <a:solidFill>
                  <a:schemeClr val="accent2">
                    <a:lumMod val="50000"/>
                  </a:schemeClr>
                </a:solidFill>
              </a:rPr>
              <a:t> </a:t>
            </a:r>
            <a:r>
              <a:rPr lang="en-US" dirty="0"/>
              <a:t>Employer partner</a:t>
            </a:r>
          </a:p>
          <a:p>
            <a:pPr marL="0" indent="0">
              <a:lnSpc>
                <a:spcPct val="110000"/>
              </a:lnSpc>
              <a:buFont typeface="Wingdings 2" panose="05020102010507070707" pitchFamily="18" charset="2"/>
              <a:buNone/>
            </a:pPr>
            <a:r>
              <a:rPr lang="en-US" dirty="0">
                <a:solidFill>
                  <a:srgbClr val="C00000"/>
                </a:solidFill>
              </a:rPr>
              <a:t>6.</a:t>
            </a:r>
            <a:r>
              <a:rPr lang="en-US" dirty="0">
                <a:solidFill>
                  <a:schemeClr val="accent2">
                    <a:lumMod val="50000"/>
                  </a:schemeClr>
                </a:solidFill>
              </a:rPr>
              <a:t> </a:t>
            </a:r>
            <a:r>
              <a:rPr lang="en-US" dirty="0"/>
              <a:t>Service Provider</a:t>
            </a:r>
          </a:p>
          <a:p>
            <a:pPr marL="0" indent="0">
              <a:lnSpc>
                <a:spcPct val="110000"/>
              </a:lnSpc>
              <a:buFont typeface="Wingdings 2" panose="05020102010507070707" pitchFamily="18" charset="2"/>
              <a:buNone/>
            </a:pPr>
            <a:r>
              <a:rPr lang="en-US" dirty="0">
                <a:solidFill>
                  <a:srgbClr val="C00000"/>
                </a:solidFill>
              </a:rPr>
              <a:t>7.</a:t>
            </a:r>
            <a:r>
              <a:rPr lang="en-US" dirty="0">
                <a:solidFill>
                  <a:schemeClr val="accent2">
                    <a:lumMod val="50000"/>
                  </a:schemeClr>
                </a:solidFill>
              </a:rPr>
              <a:t> </a:t>
            </a:r>
            <a:r>
              <a:rPr lang="en-US" dirty="0"/>
              <a:t>Other (please specify!)</a:t>
            </a:r>
          </a:p>
        </p:txBody>
      </p:sp>
      <p:sp>
        <p:nvSpPr>
          <p:cNvPr id="4" name="Slide Number Placeholder 3">
            <a:extLst>
              <a:ext uri="{FF2B5EF4-FFF2-40B4-BE49-F238E27FC236}">
                <a16:creationId xmlns:a16="http://schemas.microsoft.com/office/drawing/2014/main" id="{ECEBA309-9149-483C-8274-263F83DE938E}"/>
              </a:ext>
            </a:extLst>
          </p:cNvPr>
          <p:cNvSpPr>
            <a:spLocks noGrp="1"/>
          </p:cNvSpPr>
          <p:nvPr>
            <p:ph type="sldNum" sz="quarter" idx="10"/>
          </p:nvPr>
        </p:nvSpPr>
        <p:spPr/>
        <p:txBody>
          <a:bodyPr/>
          <a:lstStyle/>
          <a:p>
            <a:fld id="{706D636C-90A3-4979-BA37-BAB384B22101}" type="slidenum">
              <a:rPr lang="en-US" smtClean="0"/>
              <a:pPr/>
              <a:t>2</a:t>
            </a:fld>
            <a:endParaRPr lang="en-US" dirty="0"/>
          </a:p>
        </p:txBody>
      </p:sp>
    </p:spTree>
    <p:extLst>
      <p:ext uri="{BB962C8B-B14F-4D97-AF65-F5344CB8AC3E}">
        <p14:creationId xmlns:p14="http://schemas.microsoft.com/office/powerpoint/2010/main" val="375889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Employers Perspectives on Work-Based Learning and Talent Development </a:t>
            </a:r>
          </a:p>
        </p:txBody>
      </p:sp>
      <p:sp>
        <p:nvSpPr>
          <p:cNvPr id="3" name="Text Placeholder 2"/>
          <p:cNvSpPr>
            <a:spLocks noGrp="1"/>
          </p:cNvSpPr>
          <p:nvPr>
            <p:ph type="body" idx="1"/>
          </p:nvPr>
        </p:nvSpPr>
        <p:spPr/>
        <p:txBody>
          <a:bodyPr/>
          <a:lstStyle/>
          <a:p>
            <a:r>
              <a:rPr lang="en-US" dirty="0"/>
              <a:t>John Shaw</a:t>
            </a:r>
          </a:p>
          <a:p>
            <a:r>
              <a:rPr lang="en-US" b="1" dirty="0"/>
              <a:t>Research and Strategic Initiatives Manager, </a:t>
            </a:r>
            <a:r>
              <a:rPr lang="en-US" dirty="0"/>
              <a:t>NOVA Technology Council (NVTC)</a:t>
            </a:r>
            <a:endParaRPr lang="en-US" b="1" dirty="0">
              <a:solidFill>
                <a:srgbClr val="004874"/>
              </a:solidFill>
            </a:endParaRP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20</a:t>
            </a:fld>
            <a:endParaRPr lang="en-US" dirty="0"/>
          </a:p>
        </p:txBody>
      </p:sp>
    </p:spTree>
    <p:extLst>
      <p:ext uri="{BB962C8B-B14F-4D97-AF65-F5344CB8AC3E}">
        <p14:creationId xmlns:p14="http://schemas.microsoft.com/office/powerpoint/2010/main" val="218046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About NVTC</a:t>
            </a:r>
          </a:p>
        </p:txBody>
      </p:sp>
      <p:sp>
        <p:nvSpPr>
          <p:cNvPr id="3" name="Content Placeholder 2"/>
          <p:cNvSpPr>
            <a:spLocks noGrp="1"/>
          </p:cNvSpPr>
          <p:nvPr>
            <p:ph idx="1"/>
          </p:nvPr>
        </p:nvSpPr>
        <p:spPr/>
        <p:txBody>
          <a:bodyPr>
            <a:normAutofit/>
          </a:bodyPr>
          <a:lstStyle/>
          <a:p>
            <a:pPr>
              <a:spcBef>
                <a:spcPts val="1200"/>
              </a:spcBef>
              <a:buFont typeface="Wingdings" panose="05000000000000000000" pitchFamily="2" charset="2"/>
              <a:buChar char="§"/>
              <a:defRPr/>
            </a:pPr>
            <a:r>
              <a:rPr lang="en-US" sz="2400" dirty="0">
                <a:cs typeface="Arial" panose="020B0604020202020204" pitchFamily="34" charset="0"/>
              </a:rPr>
              <a:t>The Northern Virginia Technology Council (NVTC) is the membership and trade association for the technology community in Northern Virginia.  </a:t>
            </a:r>
          </a:p>
          <a:p>
            <a:pPr>
              <a:spcBef>
                <a:spcPts val="1200"/>
              </a:spcBef>
              <a:buFont typeface="Wingdings" panose="05000000000000000000" pitchFamily="2" charset="2"/>
              <a:buChar char="§"/>
              <a:defRPr/>
            </a:pPr>
            <a:r>
              <a:rPr lang="en-US" sz="2400" dirty="0">
                <a:cs typeface="Arial" panose="020B0604020202020204" pitchFamily="34" charset="0"/>
              </a:rPr>
              <a:t>As the largest technology council in the nation, NVTC serves about 1,000 companies from all sectors of the technology industry, as well as service providers, universities, foreign embassies, nonprofit organizations and governmental agencies.  </a:t>
            </a:r>
          </a:p>
          <a:p>
            <a:pPr>
              <a:spcBef>
                <a:spcPts val="1200"/>
              </a:spcBef>
              <a:buFont typeface="Wingdings" panose="05000000000000000000" pitchFamily="2" charset="2"/>
              <a:buChar char="§"/>
              <a:defRPr/>
            </a:pPr>
            <a:r>
              <a:rPr lang="en-US" sz="2400" dirty="0">
                <a:cs typeface="Arial" panose="020B0604020202020204" pitchFamily="34" charset="0"/>
              </a:rPr>
              <a:t>Through its member companies, NVTC represents about 300,000 employees in the region. </a:t>
            </a:r>
          </a:p>
          <a:p>
            <a:pPr>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21</a:t>
            </a:fld>
            <a:endParaRPr lang="en-US" dirty="0"/>
          </a:p>
        </p:txBody>
      </p:sp>
    </p:spTree>
    <p:extLst>
      <p:ext uri="{BB962C8B-B14F-4D97-AF65-F5344CB8AC3E}">
        <p14:creationId xmlns:p14="http://schemas.microsoft.com/office/powerpoint/2010/main" val="72492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46" y="365126"/>
            <a:ext cx="7955280" cy="1051560"/>
          </a:xfrm>
        </p:spPr>
        <p:txBody>
          <a:bodyPr>
            <a:normAutofit/>
          </a:bodyPr>
          <a:lstStyle/>
          <a:p>
            <a:r>
              <a:rPr lang="en-US" sz="3100" dirty="0"/>
              <a:t>Tech Talent Initiative (TTI) Overview</a:t>
            </a:r>
          </a:p>
        </p:txBody>
      </p:sp>
      <p:sp>
        <p:nvSpPr>
          <p:cNvPr id="3" name="Content Placeholder 2"/>
          <p:cNvSpPr>
            <a:spLocks noGrp="1"/>
          </p:cNvSpPr>
          <p:nvPr>
            <p:ph idx="1"/>
          </p:nvPr>
        </p:nvSpPr>
        <p:spPr/>
        <p:txBody>
          <a:bodyPr>
            <a:normAutofit/>
          </a:bodyPr>
          <a:lstStyle/>
          <a:p>
            <a:pPr marL="0" indent="0">
              <a:spcBef>
                <a:spcPts val="1200"/>
              </a:spcBef>
              <a:buNone/>
            </a:pPr>
            <a:r>
              <a:rPr lang="en-US" dirty="0"/>
              <a:t>NVTC’s </a:t>
            </a:r>
            <a:r>
              <a:rPr lang="en-US" dirty="0">
                <a:hlinkClick r:id="rId3"/>
              </a:rPr>
              <a:t>Tech Talent Initiative</a:t>
            </a:r>
            <a:r>
              <a:rPr lang="en-US" dirty="0"/>
              <a:t> houses NVTC’s workforce related programs &amp; research into one online hub and is comprised of four sub-pages:</a:t>
            </a:r>
          </a:p>
          <a:p>
            <a:pPr marL="400050" indent="-400050"/>
            <a:r>
              <a:rPr lang="en-US" dirty="0">
                <a:hlinkClick r:id="rId4"/>
              </a:rPr>
              <a:t>Workforce Development</a:t>
            </a:r>
            <a:endParaRPr lang="en-US" dirty="0"/>
          </a:p>
          <a:p>
            <a:pPr marL="400050" indent="-400050"/>
            <a:r>
              <a:rPr lang="en-US" dirty="0">
                <a:hlinkClick r:id="rId5"/>
              </a:rPr>
              <a:t>Business Workforce Resources</a:t>
            </a:r>
            <a:r>
              <a:rPr lang="en-US" dirty="0"/>
              <a:t> </a:t>
            </a:r>
          </a:p>
          <a:p>
            <a:pPr marL="400050" indent="-400050"/>
            <a:r>
              <a:rPr lang="en-US" dirty="0">
                <a:hlinkClick r:id="rId6"/>
              </a:rPr>
              <a:t>Workforce Needs Assessments</a:t>
            </a:r>
            <a:endParaRPr lang="en-US" dirty="0"/>
          </a:p>
          <a:p>
            <a:pPr marL="400050" indent="-400050"/>
            <a:r>
              <a:rPr lang="en-US" dirty="0">
                <a:hlinkClick r:id="rId7"/>
              </a:rPr>
              <a:t>Competency Mapping</a:t>
            </a:r>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22</a:t>
            </a:fld>
            <a:endParaRPr lang="en-US" dirty="0"/>
          </a:p>
        </p:txBody>
      </p:sp>
    </p:spTree>
    <p:extLst>
      <p:ext uri="{BB962C8B-B14F-4D97-AF65-F5344CB8AC3E}">
        <p14:creationId xmlns:p14="http://schemas.microsoft.com/office/powerpoint/2010/main" val="3034647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Tech Talent Employer Collaborative</a:t>
            </a:r>
          </a:p>
        </p:txBody>
      </p:sp>
      <p:sp>
        <p:nvSpPr>
          <p:cNvPr id="3" name="Content Placeholder 2"/>
          <p:cNvSpPr>
            <a:spLocks noGrp="1"/>
          </p:cNvSpPr>
          <p:nvPr>
            <p:ph idx="1"/>
          </p:nvPr>
        </p:nvSpPr>
        <p:spPr/>
        <p:txBody>
          <a:bodyPr anchor="t">
            <a:normAutofit/>
          </a:bodyPr>
          <a:lstStyle/>
          <a:p>
            <a:pPr>
              <a:spcBef>
                <a:spcPts val="1200"/>
              </a:spcBef>
              <a:buFont typeface="Wingdings" panose="05000000000000000000" pitchFamily="2" charset="2"/>
              <a:buChar char="§"/>
            </a:pPr>
            <a:r>
              <a:rPr lang="en-US" sz="2400" dirty="0">
                <a:cs typeface="Arial" panose="020B0604020202020204" pitchFamily="34" charset="0"/>
              </a:rPr>
              <a:t>Uses the Talent Pipeline Management methodology to enable an employer-driven shared-needs approach to skill and capacity gap reductions in the local workforce</a:t>
            </a:r>
          </a:p>
          <a:p>
            <a:pPr>
              <a:spcBef>
                <a:spcPts val="1200"/>
              </a:spcBef>
              <a:buFont typeface="Wingdings" panose="05000000000000000000" pitchFamily="2" charset="2"/>
              <a:buChar char="§"/>
            </a:pPr>
            <a:r>
              <a:rPr lang="en-US" sz="2400" dirty="0">
                <a:cs typeface="Arial" panose="020B0604020202020204" pitchFamily="34" charset="0"/>
              </a:rPr>
              <a:t>2017 focused on software development &amp; cybersecurity while 2018 added in data analytics and network infrastructure</a:t>
            </a:r>
          </a:p>
          <a:p>
            <a:pPr>
              <a:spcBef>
                <a:spcPts val="1200"/>
              </a:spcBef>
              <a:buFont typeface="Wingdings" panose="05000000000000000000" pitchFamily="2" charset="2"/>
              <a:buChar char="§"/>
            </a:pPr>
            <a:r>
              <a:rPr lang="en-US" sz="2400" dirty="0">
                <a:cs typeface="Arial" panose="020B0604020202020204" pitchFamily="34" charset="0"/>
              </a:rPr>
              <a:t>Outreach to “Talent Providers” will begin soon after confirming 2018 generic job profiles for each area</a:t>
            </a:r>
          </a:p>
          <a:p>
            <a:pPr>
              <a:spcBef>
                <a:spcPts val="1200"/>
              </a:spcBef>
              <a:buFont typeface="Wingdings" panose="05000000000000000000" pitchFamily="2" charset="2"/>
              <a:buChar char="§"/>
            </a:pPr>
            <a:r>
              <a:rPr lang="en-US" sz="2400" dirty="0">
                <a:cs typeface="Arial" panose="020B0604020202020204" pitchFamily="34" charset="0"/>
              </a:rPr>
              <a:t>Program open to any Greater Washington employer of software development, cybersecurity, analytics and network infrastructure talent</a:t>
            </a:r>
          </a:p>
          <a:p>
            <a:pPr>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23</a:t>
            </a:fld>
            <a:endParaRPr lang="en-US" dirty="0"/>
          </a:p>
        </p:txBody>
      </p:sp>
    </p:spTree>
    <p:extLst>
      <p:ext uri="{BB962C8B-B14F-4D97-AF65-F5344CB8AC3E}">
        <p14:creationId xmlns:p14="http://schemas.microsoft.com/office/powerpoint/2010/main" val="222598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72" y="208553"/>
            <a:ext cx="7955280" cy="739799"/>
          </a:xfrm>
        </p:spPr>
        <p:txBody>
          <a:bodyPr>
            <a:normAutofit/>
          </a:bodyPr>
          <a:lstStyle/>
          <a:p>
            <a:r>
              <a:rPr lang="en-US" sz="3100" dirty="0"/>
              <a:t>Work-Based Learning</a:t>
            </a:r>
          </a:p>
        </p:txBody>
      </p:sp>
      <p:sp>
        <p:nvSpPr>
          <p:cNvPr id="3" name="Content Placeholder 2"/>
          <p:cNvSpPr>
            <a:spLocks noGrp="1"/>
          </p:cNvSpPr>
          <p:nvPr>
            <p:ph idx="1"/>
          </p:nvPr>
        </p:nvSpPr>
        <p:spPr>
          <a:xfrm>
            <a:off x="594359" y="1100775"/>
            <a:ext cx="8161333" cy="5310678"/>
          </a:xfrm>
        </p:spPr>
        <p:txBody>
          <a:bodyPr>
            <a:normAutofit fontScale="92500" lnSpcReduction="10000"/>
          </a:bodyPr>
          <a:lstStyle/>
          <a:p>
            <a:pPr>
              <a:lnSpc>
                <a:spcPct val="110000"/>
              </a:lnSpc>
              <a:spcBef>
                <a:spcPts val="600"/>
              </a:spcBef>
              <a:buFont typeface="Wingdings" panose="05000000000000000000" pitchFamily="2" charset="2"/>
              <a:buChar char="§"/>
            </a:pPr>
            <a:r>
              <a:rPr lang="en-US" sz="2100" dirty="0"/>
              <a:t>Employer participants of the collaborative express reluctance to pursue setting up new traditional internship work-based learning (WBL) programs</a:t>
            </a:r>
          </a:p>
          <a:p>
            <a:pPr lvl="1">
              <a:lnSpc>
                <a:spcPct val="110000"/>
              </a:lnSpc>
              <a:spcBef>
                <a:spcPts val="600"/>
              </a:spcBef>
              <a:buFont typeface="Wingdings" panose="05000000000000000000" pitchFamily="2" charset="2"/>
              <a:buChar char="Ø"/>
            </a:pPr>
            <a:r>
              <a:rPr lang="en-US" sz="2100" dirty="0"/>
              <a:t>Their hiring pain-point is with mid experience level (3-5 years of on-the-job experience)</a:t>
            </a:r>
          </a:p>
          <a:p>
            <a:pPr lvl="1">
              <a:lnSpc>
                <a:spcPct val="110000"/>
              </a:lnSpc>
              <a:spcBef>
                <a:spcPts val="600"/>
              </a:spcBef>
              <a:buFont typeface="Wingdings" panose="05000000000000000000" pitchFamily="2" charset="2"/>
              <a:buChar char="Ø"/>
            </a:pPr>
            <a:r>
              <a:rPr lang="en-US" sz="2100" dirty="0"/>
              <a:t>Resource allocation drives this decision – the consensus is that they are already stretched to thin to effectively deliver an additional program</a:t>
            </a:r>
          </a:p>
          <a:p>
            <a:pPr lvl="1">
              <a:lnSpc>
                <a:spcPct val="110000"/>
              </a:lnSpc>
              <a:spcBef>
                <a:spcPts val="600"/>
              </a:spcBef>
              <a:buFont typeface="Wingdings" panose="05000000000000000000" pitchFamily="2" charset="2"/>
              <a:buChar char="Ø"/>
            </a:pPr>
            <a:r>
              <a:rPr lang="en-US" sz="2100" dirty="0"/>
              <a:t>Internships are not eligible to be counted towards work experience requirements in federal contracts</a:t>
            </a:r>
          </a:p>
          <a:p>
            <a:pPr lvl="1">
              <a:lnSpc>
                <a:spcPct val="110000"/>
              </a:lnSpc>
              <a:spcBef>
                <a:spcPts val="600"/>
              </a:spcBef>
              <a:buFont typeface="Wingdings" panose="05000000000000000000" pitchFamily="2" charset="2"/>
              <a:buChar char="Ø"/>
            </a:pPr>
            <a:r>
              <a:rPr lang="en-US" sz="2100" dirty="0"/>
              <a:t>Some members have legacy programs, which are administered through a different HR department (members are talent management/recruiting managers)</a:t>
            </a:r>
          </a:p>
          <a:p>
            <a:pPr>
              <a:lnSpc>
                <a:spcPct val="110000"/>
              </a:lnSpc>
              <a:spcBef>
                <a:spcPts val="600"/>
              </a:spcBef>
              <a:buFont typeface="Wingdings" panose="05000000000000000000" pitchFamily="2" charset="2"/>
              <a:buChar char="§"/>
            </a:pPr>
            <a:r>
              <a:rPr lang="en-US" sz="2100" dirty="0"/>
              <a:t>There is openness towards apprenticeships</a:t>
            </a:r>
          </a:p>
          <a:p>
            <a:pPr lvl="1">
              <a:lnSpc>
                <a:spcPct val="110000"/>
              </a:lnSpc>
              <a:spcBef>
                <a:spcPts val="600"/>
              </a:spcBef>
              <a:buFont typeface="Wingdings" panose="05000000000000000000" pitchFamily="2" charset="2"/>
              <a:buChar char="Ø"/>
            </a:pPr>
            <a:r>
              <a:rPr lang="en-US" sz="2100" dirty="0"/>
              <a:t>Model is unknown – education will be required to fully engage IT employers to new tech apprenticeship programs</a:t>
            </a:r>
          </a:p>
          <a:p>
            <a:pPr>
              <a:lnSpc>
                <a:spcPct val="110000"/>
              </a:lnSpc>
              <a:spcBef>
                <a:spcPts val="600"/>
              </a:spcBef>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24</a:t>
            </a:fld>
            <a:endParaRPr lang="en-US" dirty="0"/>
          </a:p>
        </p:txBody>
      </p:sp>
    </p:spTree>
    <p:extLst>
      <p:ext uri="{BB962C8B-B14F-4D97-AF65-F5344CB8AC3E}">
        <p14:creationId xmlns:p14="http://schemas.microsoft.com/office/powerpoint/2010/main" val="612850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IT Workforce Needs Assessments</a:t>
            </a:r>
          </a:p>
        </p:txBody>
      </p:sp>
      <p:sp>
        <p:nvSpPr>
          <p:cNvPr id="3" name="Content Placeholder 2"/>
          <p:cNvSpPr>
            <a:spLocks noGrp="1"/>
          </p:cNvSpPr>
          <p:nvPr>
            <p:ph idx="1"/>
          </p:nvPr>
        </p:nvSpPr>
        <p:spPr/>
        <p:txBody>
          <a:bodyPr>
            <a:normAutofit/>
          </a:bodyPr>
          <a:lstStyle/>
          <a:p>
            <a:pPr>
              <a:spcBef>
                <a:spcPts val="1200"/>
              </a:spcBef>
              <a:buFont typeface="Wingdings" panose="05000000000000000000" pitchFamily="2" charset="2"/>
              <a:buChar char="§"/>
            </a:pPr>
            <a:r>
              <a:rPr lang="en-US" sz="2400" dirty="0"/>
              <a:t>The </a:t>
            </a:r>
            <a:r>
              <a:rPr lang="en-US" sz="2400" dirty="0">
                <a:hlinkClick r:id="rId3"/>
              </a:rPr>
              <a:t>Workforce Needs Assessments</a:t>
            </a:r>
            <a:r>
              <a:rPr lang="en-US" sz="2400" dirty="0"/>
              <a:t> portal highlights original research with local employers on IT workforce demand, focusing on skill and capacity gaps, competency and certification requirements, and other factors influencing the Greater Washington technology labor market.</a:t>
            </a:r>
          </a:p>
          <a:p>
            <a:pPr>
              <a:spcBef>
                <a:spcPts val="1200"/>
              </a:spcBef>
              <a:buFont typeface="Wingdings" panose="05000000000000000000" pitchFamily="2" charset="2"/>
              <a:buChar char="§"/>
            </a:pPr>
            <a:r>
              <a:rPr lang="en-US" sz="2400" dirty="0"/>
              <a:t>The </a:t>
            </a:r>
            <a:r>
              <a:rPr lang="en-US" sz="2400" dirty="0">
                <a:hlinkClick r:id="rId4"/>
              </a:rPr>
              <a:t>December 2016 Needs Assessment report</a:t>
            </a:r>
            <a:r>
              <a:rPr lang="en-US" sz="2400" dirty="0"/>
              <a:t> is currently being updated using data from primary research with employer participants in the TTEC.</a:t>
            </a:r>
          </a:p>
          <a:p>
            <a:pPr>
              <a:buFont typeface="Wingdings" panose="05000000000000000000" pitchFamily="2" charset="2"/>
              <a:buChar char="§"/>
            </a:pPr>
            <a:endParaRPr lang="en-US" sz="32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25</a:t>
            </a:fld>
            <a:endParaRPr lang="en-US" dirty="0"/>
          </a:p>
        </p:txBody>
      </p:sp>
    </p:spTree>
    <p:extLst>
      <p:ext uri="{BB962C8B-B14F-4D97-AF65-F5344CB8AC3E}">
        <p14:creationId xmlns:p14="http://schemas.microsoft.com/office/powerpoint/2010/main" val="385766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2018 Needs Assessment Update</a:t>
            </a:r>
          </a:p>
        </p:txBody>
      </p:sp>
      <p:sp>
        <p:nvSpPr>
          <p:cNvPr id="3" name="Content Placeholder 2"/>
          <p:cNvSpPr>
            <a:spLocks noGrp="1"/>
          </p:cNvSpPr>
          <p:nvPr>
            <p:ph idx="1"/>
          </p:nvPr>
        </p:nvSpPr>
        <p:spPr/>
        <p:txBody>
          <a:bodyPr>
            <a:normAutofit/>
          </a:bodyPr>
          <a:lstStyle/>
          <a:p>
            <a:pPr>
              <a:spcBef>
                <a:spcPts val="1200"/>
              </a:spcBef>
              <a:buFont typeface="Wingdings" panose="05000000000000000000" pitchFamily="2" charset="2"/>
              <a:buChar char="§"/>
            </a:pPr>
            <a:r>
              <a:rPr lang="en-US" sz="2400" dirty="0"/>
              <a:t>The current work updating the Needs Assessment report uses employer-submitted resumes representing “model employees” to identify high-demand coding languages, technical competencies (frameworks, applications, toolkits, etc.) and certifications </a:t>
            </a:r>
          </a:p>
          <a:p>
            <a:pPr>
              <a:spcBef>
                <a:spcPts val="1200"/>
              </a:spcBef>
              <a:buFont typeface="Wingdings" panose="05000000000000000000" pitchFamily="2" charset="2"/>
              <a:buChar char="§"/>
            </a:pPr>
            <a:r>
              <a:rPr lang="en-US" sz="2400" dirty="0"/>
              <a:t>The report will be used to inform curriculum at community colleges, private sector training providers and high school STEM curricula</a:t>
            </a:r>
          </a:p>
          <a:p>
            <a:pPr>
              <a:spcBef>
                <a:spcPts val="1200"/>
              </a:spcBef>
              <a:buFont typeface="Wingdings" panose="05000000000000000000" pitchFamily="2" charset="2"/>
              <a:buChar char="§"/>
            </a:pPr>
            <a:r>
              <a:rPr lang="en-US" sz="2400" dirty="0"/>
              <a:t>Anticipate a fall publication</a:t>
            </a:r>
          </a:p>
          <a:p>
            <a:pPr>
              <a:buFont typeface="Wingdings" panose="05000000000000000000" pitchFamily="2" charset="2"/>
              <a:buChar char="§"/>
            </a:pPr>
            <a:endParaRPr lang="en-US" sz="32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26</a:t>
            </a:fld>
            <a:endParaRPr lang="en-US" dirty="0"/>
          </a:p>
        </p:txBody>
      </p:sp>
    </p:spTree>
    <p:extLst>
      <p:ext uri="{BB962C8B-B14F-4D97-AF65-F5344CB8AC3E}">
        <p14:creationId xmlns:p14="http://schemas.microsoft.com/office/powerpoint/2010/main" val="1978033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2018 Needs Assessment Data: Coding</a:t>
            </a:r>
          </a:p>
        </p:txBody>
      </p:sp>
      <p:sp>
        <p:nvSpPr>
          <p:cNvPr id="3" name="Content Placeholder 2"/>
          <p:cNvSpPr>
            <a:spLocks noGrp="1"/>
          </p:cNvSpPr>
          <p:nvPr>
            <p:ph sz="half" idx="1"/>
          </p:nvPr>
        </p:nvSpPr>
        <p:spPr>
          <a:xfrm>
            <a:off x="632695" y="1825625"/>
            <a:ext cx="3749040" cy="4351338"/>
          </a:xfrm>
        </p:spPr>
        <p:txBody>
          <a:bodyPr>
            <a:normAutofit/>
          </a:bodyPr>
          <a:lstStyle/>
          <a:p>
            <a:pPr>
              <a:lnSpc>
                <a:spcPct val="100000"/>
              </a:lnSpc>
              <a:spcBef>
                <a:spcPts val="1200"/>
              </a:spcBef>
              <a:buFont typeface="Wingdings" panose="05000000000000000000" pitchFamily="2" charset="2"/>
              <a:buChar char="§"/>
            </a:pPr>
            <a:r>
              <a:rPr lang="en-US" dirty="0"/>
              <a:t>Top 20 Coding Languages by Unique Resume Citations</a:t>
            </a:r>
          </a:p>
          <a:p>
            <a:pPr>
              <a:lnSpc>
                <a:spcPct val="100000"/>
              </a:lnSpc>
              <a:buFont typeface="Wingdings" panose="05000000000000000000" pitchFamily="2" charset="2"/>
              <a:buChar char="§"/>
            </a:pPr>
            <a:endParaRPr lang="en-US" sz="2800" dirty="0"/>
          </a:p>
        </p:txBody>
      </p:sp>
      <p:pic>
        <p:nvPicPr>
          <p:cNvPr id="6" name="Content Placeholder 5"/>
          <p:cNvPicPr>
            <a:picLocks noGrp="1" noChangeAspect="1"/>
          </p:cNvPicPr>
          <p:nvPr>
            <p:ph sz="half" idx="2"/>
          </p:nvPr>
        </p:nvPicPr>
        <p:blipFill>
          <a:blip r:embed="rId3"/>
          <a:stretch>
            <a:fillRect/>
          </a:stretch>
        </p:blipFill>
        <p:spPr>
          <a:xfrm>
            <a:off x="5190566" y="1629706"/>
            <a:ext cx="1319349" cy="4909206"/>
          </a:xfrm>
          <a:prstGeom prst="rect">
            <a:avLst/>
          </a:prstGeom>
        </p:spPr>
      </p:pic>
      <p:sp>
        <p:nvSpPr>
          <p:cNvPr id="5" name="Slide Number Placeholder 4"/>
          <p:cNvSpPr>
            <a:spLocks noGrp="1"/>
          </p:cNvSpPr>
          <p:nvPr>
            <p:ph type="sldNum" sz="quarter" idx="10"/>
          </p:nvPr>
        </p:nvSpPr>
        <p:spPr/>
        <p:txBody>
          <a:bodyPr/>
          <a:lstStyle/>
          <a:p>
            <a:fld id="{706D636C-90A3-4979-BA37-BAB384B22101}" type="slidenum">
              <a:rPr lang="en-US" smtClean="0"/>
              <a:pPr/>
              <a:t>27</a:t>
            </a:fld>
            <a:endParaRPr lang="en-US" dirty="0"/>
          </a:p>
        </p:txBody>
      </p:sp>
    </p:spTree>
    <p:extLst>
      <p:ext uri="{BB962C8B-B14F-4D97-AF65-F5344CB8AC3E}">
        <p14:creationId xmlns:p14="http://schemas.microsoft.com/office/powerpoint/2010/main" val="4135637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2018 Needs Assessment Data: Top 20 Certifications by Unique Job Ad Citations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28</a:t>
            </a:fld>
            <a:endParaRPr lang="en-US" dirty="0"/>
          </a:p>
        </p:txBody>
      </p:sp>
      <p:pic>
        <p:nvPicPr>
          <p:cNvPr id="5" name="Picture 4"/>
          <p:cNvPicPr>
            <a:picLocks noChangeAspect="1"/>
          </p:cNvPicPr>
          <p:nvPr/>
        </p:nvPicPr>
        <p:blipFill>
          <a:blip r:embed="rId3"/>
          <a:stretch>
            <a:fillRect/>
          </a:stretch>
        </p:blipFill>
        <p:spPr>
          <a:xfrm>
            <a:off x="1530510" y="1416686"/>
            <a:ext cx="6151559" cy="4915551"/>
          </a:xfrm>
          <a:prstGeom prst="rect">
            <a:avLst/>
          </a:prstGeom>
        </p:spPr>
      </p:pic>
    </p:spTree>
    <p:extLst>
      <p:ext uri="{BB962C8B-B14F-4D97-AF65-F5344CB8AC3E}">
        <p14:creationId xmlns:p14="http://schemas.microsoft.com/office/powerpoint/2010/main" val="2629247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48012"/>
            <a:ext cx="7955280" cy="704167"/>
          </a:xfrm>
        </p:spPr>
        <p:txBody>
          <a:bodyPr>
            <a:normAutofit/>
          </a:bodyPr>
          <a:lstStyle/>
          <a:p>
            <a:r>
              <a:rPr lang="en-US" sz="3100" dirty="0"/>
              <a:t>Cybersecurity Job Profile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29</a:t>
            </a:fld>
            <a:endParaRPr lang="en-US" dirty="0"/>
          </a:p>
        </p:txBody>
      </p:sp>
      <p:pic>
        <p:nvPicPr>
          <p:cNvPr id="5" name="Content Placeholder 3"/>
          <p:cNvPicPr>
            <a:picLocks noGrp="1" noChangeAspect="1"/>
          </p:cNvPicPr>
          <p:nvPr>
            <p:ph idx="1"/>
          </p:nvPr>
        </p:nvPicPr>
        <p:blipFill>
          <a:blip r:embed="rId3"/>
          <a:stretch>
            <a:fillRect/>
          </a:stretch>
        </p:blipFill>
        <p:spPr>
          <a:xfrm>
            <a:off x="2246130" y="902283"/>
            <a:ext cx="4651740" cy="5474958"/>
          </a:xfrm>
          <a:prstGeom prst="rect">
            <a:avLst/>
          </a:prstGeom>
          <a:ln>
            <a:solidFill>
              <a:schemeClr val="tx1"/>
            </a:solidFill>
          </a:ln>
        </p:spPr>
      </p:pic>
    </p:spTree>
    <p:extLst>
      <p:ext uri="{BB962C8B-B14F-4D97-AF65-F5344CB8AC3E}">
        <p14:creationId xmlns:p14="http://schemas.microsoft.com/office/powerpoint/2010/main" val="101053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11F46-80EC-40D4-8519-EEF5F39E2FBF}"/>
              </a:ext>
            </a:extLst>
          </p:cNvPr>
          <p:cNvSpPr>
            <a:spLocks noGrp="1"/>
          </p:cNvSpPr>
          <p:nvPr>
            <p:ph type="body" sz="quarter" idx="12"/>
          </p:nvPr>
        </p:nvSpPr>
        <p:spPr>
          <a:xfrm>
            <a:off x="1528451" y="338202"/>
            <a:ext cx="2221861" cy="356956"/>
          </a:xfrm>
        </p:spPr>
        <p:txBody>
          <a:bodyPr>
            <a:normAutofit/>
          </a:bodyPr>
          <a:lstStyle/>
          <a:p>
            <a:r>
              <a:rPr lang="en-US" sz="1600" dirty="0"/>
              <a:t>September, 5, 2018</a:t>
            </a:r>
          </a:p>
        </p:txBody>
      </p:sp>
      <p:sp>
        <p:nvSpPr>
          <p:cNvPr id="3" name="Title 2">
            <a:extLst>
              <a:ext uri="{FF2B5EF4-FFF2-40B4-BE49-F238E27FC236}">
                <a16:creationId xmlns:a16="http://schemas.microsoft.com/office/drawing/2014/main" id="{6A082DEB-E088-4320-B6CC-7723C9843A3A}"/>
              </a:ext>
            </a:extLst>
          </p:cNvPr>
          <p:cNvSpPr>
            <a:spLocks noGrp="1"/>
          </p:cNvSpPr>
          <p:nvPr>
            <p:ph type="ctrTitle"/>
          </p:nvPr>
        </p:nvSpPr>
        <p:spPr>
          <a:xfrm>
            <a:off x="1166447" y="1219200"/>
            <a:ext cx="7787053" cy="3111499"/>
          </a:xfrm>
        </p:spPr>
        <p:txBody>
          <a:bodyPr>
            <a:noAutofit/>
          </a:bodyPr>
          <a:lstStyle/>
          <a:p>
            <a:r>
              <a:rPr lang="en-US" sz="3600" dirty="0"/>
              <a:t>H-1B TechHire Grants </a:t>
            </a:r>
            <a:br>
              <a:rPr lang="en-US" sz="3600" dirty="0"/>
            </a:br>
            <a:r>
              <a:rPr lang="en-US" sz="3600" dirty="0"/>
              <a:t>Webinar: </a:t>
            </a:r>
            <a:br>
              <a:rPr lang="en-US" sz="3600" dirty="0"/>
            </a:br>
            <a:r>
              <a:rPr lang="en-US" sz="3600" i="1" dirty="0"/>
              <a:t>Engaging Employers to Support Work-Based Learning as a Strategy to Diversify the Talent Pipeline</a:t>
            </a:r>
          </a:p>
        </p:txBody>
      </p:sp>
      <p:sp>
        <p:nvSpPr>
          <p:cNvPr id="4" name="Subtitle 3">
            <a:extLst>
              <a:ext uri="{FF2B5EF4-FFF2-40B4-BE49-F238E27FC236}">
                <a16:creationId xmlns:a16="http://schemas.microsoft.com/office/drawing/2014/main" id="{7812105D-7087-476E-B554-1ABF350DD772}"/>
              </a:ext>
            </a:extLst>
          </p:cNvPr>
          <p:cNvSpPr>
            <a:spLocks noGrp="1"/>
          </p:cNvSpPr>
          <p:nvPr>
            <p:ph type="subTitle" idx="1"/>
          </p:nvPr>
        </p:nvSpPr>
        <p:spPr/>
        <p:txBody>
          <a:bodyPr/>
          <a:lstStyle/>
          <a:p>
            <a:r>
              <a:rPr lang="en-US" dirty="0"/>
              <a:t>Presented By: DOL/ETA</a:t>
            </a:r>
          </a:p>
        </p:txBody>
      </p:sp>
    </p:spTree>
    <p:extLst>
      <p:ext uri="{BB962C8B-B14F-4D97-AF65-F5344CB8AC3E}">
        <p14:creationId xmlns:p14="http://schemas.microsoft.com/office/powerpoint/2010/main" val="376462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30</a:t>
            </a:fld>
            <a:endParaRPr lang="en-US" dirty="0"/>
          </a:p>
        </p:txBody>
      </p:sp>
    </p:spTree>
    <p:extLst>
      <p:ext uri="{BB962C8B-B14F-4D97-AF65-F5344CB8AC3E}">
        <p14:creationId xmlns:p14="http://schemas.microsoft.com/office/powerpoint/2010/main" val="1976627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Employer Support for Work-based Learning: Lessons from Bossier Parish Community College</a:t>
            </a:r>
          </a:p>
        </p:txBody>
      </p:sp>
      <p:sp>
        <p:nvSpPr>
          <p:cNvPr id="3" name="Text Placeholder 2"/>
          <p:cNvSpPr>
            <a:spLocks noGrp="1"/>
          </p:cNvSpPr>
          <p:nvPr>
            <p:ph type="body" idx="1"/>
          </p:nvPr>
        </p:nvSpPr>
        <p:spPr/>
        <p:txBody>
          <a:bodyPr>
            <a:normAutofit lnSpcReduction="10000"/>
          </a:bodyPr>
          <a:lstStyle/>
          <a:p>
            <a:r>
              <a:rPr lang="en-US" dirty="0"/>
              <a:t>Paul Spivey</a:t>
            </a:r>
          </a:p>
          <a:p>
            <a:r>
              <a:rPr lang="en-US" b="1" i="0" dirty="0"/>
              <a:t>Assistant Dean - Division of Technology, Engineering, and Mathematics</a:t>
            </a:r>
          </a:p>
          <a:p>
            <a:r>
              <a:rPr lang="en-US" i="0" dirty="0"/>
              <a:t>Bossier Parrish Community College</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31</a:t>
            </a:fld>
            <a:endParaRPr lang="en-US" dirty="0"/>
          </a:p>
        </p:txBody>
      </p:sp>
    </p:spTree>
    <p:extLst>
      <p:ext uri="{BB962C8B-B14F-4D97-AF65-F5344CB8AC3E}">
        <p14:creationId xmlns:p14="http://schemas.microsoft.com/office/powerpoint/2010/main" val="896033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Challenges Engaging Employers</a:t>
            </a:r>
          </a:p>
        </p:txBody>
      </p:sp>
      <p:sp>
        <p:nvSpPr>
          <p:cNvPr id="5" name="Content Placeholder 4"/>
          <p:cNvSpPr>
            <a:spLocks noGrp="1"/>
          </p:cNvSpPr>
          <p:nvPr>
            <p:ph sz="half" idx="1"/>
          </p:nvPr>
        </p:nvSpPr>
        <p:spPr>
          <a:xfrm>
            <a:off x="628650" y="1825625"/>
            <a:ext cx="3815715" cy="4351338"/>
          </a:xfrm>
        </p:spPr>
        <p:txBody>
          <a:bodyPr>
            <a:normAutofit fontScale="92500" lnSpcReduction="20000"/>
          </a:bodyPr>
          <a:lstStyle/>
          <a:p>
            <a:pPr lvl="0">
              <a:lnSpc>
                <a:spcPct val="100000"/>
              </a:lnSpc>
              <a:spcBef>
                <a:spcPts val="1200"/>
              </a:spcBef>
              <a:buFont typeface="Wingdings" panose="05000000000000000000" pitchFamily="2" charset="2"/>
              <a:buChar char="§"/>
            </a:pPr>
            <a:r>
              <a:rPr lang="en-US" sz="2000" u="sng" dirty="0"/>
              <a:t>Unmet needs</a:t>
            </a:r>
            <a:r>
              <a:rPr lang="en-US" sz="2000" dirty="0"/>
              <a:t> - Previous students hired not meeting needs</a:t>
            </a:r>
          </a:p>
          <a:p>
            <a:pPr lvl="0">
              <a:lnSpc>
                <a:spcPct val="100000"/>
              </a:lnSpc>
              <a:spcBef>
                <a:spcPts val="1200"/>
              </a:spcBef>
              <a:buFont typeface="Wingdings" panose="05000000000000000000" pitchFamily="2" charset="2"/>
              <a:buChar char="§"/>
            </a:pPr>
            <a:r>
              <a:rPr lang="en-US" sz="2000" u="sng" dirty="0"/>
              <a:t>Resistant to change </a:t>
            </a:r>
            <a:r>
              <a:rPr lang="en-US" sz="2000" dirty="0"/>
              <a:t>- Colleges being rigid in changing curriculum </a:t>
            </a:r>
          </a:p>
          <a:p>
            <a:pPr lvl="0">
              <a:lnSpc>
                <a:spcPct val="100000"/>
              </a:lnSpc>
              <a:spcBef>
                <a:spcPts val="1200"/>
              </a:spcBef>
              <a:buFont typeface="Wingdings" panose="05000000000000000000" pitchFamily="2" charset="2"/>
              <a:buChar char="§"/>
            </a:pPr>
            <a:r>
              <a:rPr lang="en-US" sz="2000" u="sng" dirty="0"/>
              <a:t>Misconceptions of competency</a:t>
            </a:r>
            <a:r>
              <a:rPr lang="en-US" sz="2000" dirty="0"/>
              <a:t> – employers not giving students a chance</a:t>
            </a:r>
          </a:p>
          <a:p>
            <a:pPr lvl="0">
              <a:lnSpc>
                <a:spcPct val="100000"/>
              </a:lnSpc>
              <a:spcBef>
                <a:spcPts val="1200"/>
              </a:spcBef>
              <a:buFont typeface="Wingdings" panose="05000000000000000000" pitchFamily="2" charset="2"/>
              <a:buChar char="§"/>
            </a:pPr>
            <a:r>
              <a:rPr lang="en-US" sz="2000" u="sng" dirty="0"/>
              <a:t>Outdated HR requirements</a:t>
            </a:r>
            <a:r>
              <a:rPr lang="en-US" sz="2000" dirty="0"/>
              <a:t> - more education or years of experience needed</a:t>
            </a:r>
          </a:p>
          <a:p>
            <a:pPr lvl="0">
              <a:lnSpc>
                <a:spcPct val="100000"/>
              </a:lnSpc>
              <a:spcBef>
                <a:spcPts val="1200"/>
              </a:spcBef>
              <a:buFont typeface="Wingdings" panose="05000000000000000000" pitchFamily="2" charset="2"/>
              <a:buChar char="§"/>
            </a:pPr>
            <a:r>
              <a:rPr lang="en-US" sz="2000" u="sng" dirty="0"/>
              <a:t>Unknown program </a:t>
            </a:r>
            <a:r>
              <a:rPr lang="en-US" sz="2000" dirty="0"/>
              <a:t>- Hesitancy over program being relatively new</a:t>
            </a:r>
          </a:p>
          <a:p>
            <a:pPr>
              <a:buFont typeface="Wingdings" panose="05000000000000000000" pitchFamily="2" charset="2"/>
              <a:buChar char="§"/>
            </a:pPr>
            <a:endParaRPr lang="en-US" dirty="0"/>
          </a:p>
        </p:txBody>
      </p:sp>
      <p:pic>
        <p:nvPicPr>
          <p:cNvPr id="7" name="Content Placeholder 6"/>
          <p:cNvPicPr>
            <a:picLocks noGrp="1" noChangeAspect="1"/>
          </p:cNvPicPr>
          <p:nvPr>
            <p:ph sz="half" idx="2"/>
          </p:nvPr>
        </p:nvPicPr>
        <p:blipFill>
          <a:blip r:embed="rId3"/>
          <a:stretch>
            <a:fillRect/>
          </a:stretch>
        </p:blipFill>
        <p:spPr>
          <a:xfrm>
            <a:off x="4695825" y="2300410"/>
            <a:ext cx="3749675" cy="3401767"/>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32</a:t>
            </a:fld>
            <a:endParaRPr lang="en-US" dirty="0"/>
          </a:p>
        </p:txBody>
      </p:sp>
    </p:spTree>
    <p:extLst>
      <p:ext uri="{BB962C8B-B14F-4D97-AF65-F5344CB8AC3E}">
        <p14:creationId xmlns:p14="http://schemas.microsoft.com/office/powerpoint/2010/main" val="448523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465656"/>
            <a:ext cx="7955280" cy="951030"/>
          </a:xfrm>
          <a:prstGeom prst="rect">
            <a:avLst/>
          </a:prstGeom>
        </p:spPr>
        <p:txBody>
          <a:bodyPr wrap="square">
            <a:spAutoFit/>
          </a:bodyPr>
          <a:lstStyle/>
          <a:p>
            <a:r>
              <a:rPr lang="en-US" sz="3100" dirty="0"/>
              <a:t>Work-based Learning – </a:t>
            </a:r>
            <a:br>
              <a:rPr lang="en-US" sz="3100" dirty="0"/>
            </a:br>
            <a:r>
              <a:rPr lang="en-US" sz="3100" dirty="0"/>
              <a:t>Internship Capstone</a:t>
            </a:r>
          </a:p>
        </p:txBody>
      </p:sp>
      <p:sp>
        <p:nvSpPr>
          <p:cNvPr id="6" name="Content Placeholder 5"/>
          <p:cNvSpPr>
            <a:spLocks noGrp="1"/>
          </p:cNvSpPr>
          <p:nvPr>
            <p:ph sz="half" idx="1"/>
          </p:nvPr>
        </p:nvSpPr>
        <p:spPr>
          <a:xfrm>
            <a:off x="271763" y="1611874"/>
            <a:ext cx="4172603" cy="4780470"/>
          </a:xfrm>
        </p:spPr>
        <p:txBody>
          <a:bodyPr>
            <a:noAutofit/>
          </a:bodyPr>
          <a:lstStyle/>
          <a:p>
            <a:pPr>
              <a:lnSpc>
                <a:spcPct val="100000"/>
              </a:lnSpc>
              <a:spcBef>
                <a:spcPts val="300"/>
              </a:spcBef>
              <a:spcAft>
                <a:spcPts val="300"/>
              </a:spcAft>
              <a:buNone/>
            </a:pPr>
            <a:r>
              <a:rPr lang="en-US" sz="1500" b="1" u="sng" dirty="0"/>
              <a:t>Why have an internship course?</a:t>
            </a:r>
          </a:p>
          <a:p>
            <a:pPr>
              <a:lnSpc>
                <a:spcPct val="100000"/>
              </a:lnSpc>
              <a:spcBef>
                <a:spcPts val="300"/>
              </a:spcBef>
              <a:spcAft>
                <a:spcPts val="300"/>
              </a:spcAft>
              <a:buFont typeface="Wingdings" panose="05000000000000000000" pitchFamily="2" charset="2"/>
              <a:buChar char="§"/>
            </a:pPr>
            <a:r>
              <a:rPr lang="en-US" sz="1500" dirty="0"/>
              <a:t>Increased chances of employment</a:t>
            </a:r>
          </a:p>
          <a:p>
            <a:pPr>
              <a:lnSpc>
                <a:spcPct val="100000"/>
              </a:lnSpc>
              <a:spcBef>
                <a:spcPts val="300"/>
              </a:spcBef>
              <a:spcAft>
                <a:spcPts val="300"/>
              </a:spcAft>
              <a:buFont typeface="Wingdings" panose="05000000000000000000" pitchFamily="2" charset="2"/>
              <a:buChar char="§"/>
            </a:pPr>
            <a:r>
              <a:rPr lang="en-US" sz="1500" dirty="0"/>
              <a:t>More engaged learner from the start</a:t>
            </a:r>
          </a:p>
          <a:p>
            <a:pPr>
              <a:lnSpc>
                <a:spcPct val="100000"/>
              </a:lnSpc>
              <a:spcBef>
                <a:spcPts val="300"/>
              </a:spcBef>
              <a:spcAft>
                <a:spcPts val="300"/>
              </a:spcAft>
              <a:buFont typeface="Wingdings" panose="05000000000000000000" pitchFamily="2" charset="2"/>
              <a:buChar char="§"/>
            </a:pPr>
            <a:r>
              <a:rPr lang="en-US" sz="1500" dirty="0"/>
              <a:t>Employer buy-in</a:t>
            </a:r>
          </a:p>
          <a:p>
            <a:pPr>
              <a:lnSpc>
                <a:spcPct val="100000"/>
              </a:lnSpc>
              <a:spcBef>
                <a:spcPts val="300"/>
              </a:spcBef>
              <a:spcAft>
                <a:spcPts val="300"/>
              </a:spcAft>
              <a:buNone/>
            </a:pPr>
            <a:r>
              <a:rPr lang="en-US" sz="1500" b="1" u="sng" dirty="0"/>
              <a:t>Agreement/Sites</a:t>
            </a:r>
          </a:p>
          <a:p>
            <a:pPr>
              <a:lnSpc>
                <a:spcPct val="100000"/>
              </a:lnSpc>
              <a:spcBef>
                <a:spcPts val="300"/>
              </a:spcBef>
              <a:spcAft>
                <a:spcPts val="300"/>
              </a:spcAft>
              <a:buFont typeface="Wingdings" panose="05000000000000000000" pitchFamily="2" charset="2"/>
              <a:buChar char="§"/>
            </a:pPr>
            <a:r>
              <a:rPr lang="en-US" sz="1500" dirty="0"/>
              <a:t>MOU signed by chancellor and company (one time) </a:t>
            </a:r>
          </a:p>
          <a:p>
            <a:pPr>
              <a:lnSpc>
                <a:spcPct val="100000"/>
              </a:lnSpc>
              <a:spcBef>
                <a:spcPts val="300"/>
              </a:spcBef>
              <a:spcAft>
                <a:spcPts val="300"/>
              </a:spcAft>
              <a:buFont typeface="Wingdings" panose="05000000000000000000" pitchFamily="2" charset="2"/>
              <a:buChar char="§"/>
            </a:pPr>
            <a:r>
              <a:rPr lang="en-US" sz="1500" dirty="0"/>
              <a:t>Student agreement form signed</a:t>
            </a:r>
          </a:p>
          <a:p>
            <a:pPr>
              <a:lnSpc>
                <a:spcPct val="100000"/>
              </a:lnSpc>
              <a:spcBef>
                <a:spcPts val="300"/>
              </a:spcBef>
              <a:spcAft>
                <a:spcPts val="300"/>
              </a:spcAft>
              <a:buFont typeface="Wingdings" panose="05000000000000000000" pitchFamily="2" charset="2"/>
              <a:buChar char="§"/>
            </a:pPr>
            <a:r>
              <a:rPr lang="en-US" sz="1500" dirty="0"/>
              <a:t>Mentor must be knowledgeable in field</a:t>
            </a:r>
          </a:p>
          <a:p>
            <a:pPr>
              <a:lnSpc>
                <a:spcPct val="100000"/>
              </a:lnSpc>
              <a:spcBef>
                <a:spcPts val="300"/>
              </a:spcBef>
              <a:spcAft>
                <a:spcPts val="300"/>
              </a:spcAft>
              <a:buFont typeface="Wingdings" panose="05000000000000000000" pitchFamily="2" charset="2"/>
              <a:buChar char="§"/>
            </a:pPr>
            <a:r>
              <a:rPr lang="en-US" sz="1500" dirty="0"/>
              <a:t>Work must apply to degree</a:t>
            </a:r>
          </a:p>
          <a:p>
            <a:pPr>
              <a:lnSpc>
                <a:spcPct val="100000"/>
              </a:lnSpc>
              <a:spcBef>
                <a:spcPts val="300"/>
              </a:spcBef>
              <a:spcAft>
                <a:spcPts val="300"/>
              </a:spcAft>
              <a:buFont typeface="Wingdings" panose="05000000000000000000" pitchFamily="2" charset="2"/>
              <a:buChar char="§"/>
            </a:pPr>
            <a:r>
              <a:rPr lang="en-US" sz="1500" dirty="0"/>
              <a:t>Some fields transcend one type of company Example (IT - banks, k-12 schools, hospitals)</a:t>
            </a:r>
          </a:p>
          <a:p>
            <a:pPr>
              <a:lnSpc>
                <a:spcPct val="100000"/>
              </a:lnSpc>
              <a:spcBef>
                <a:spcPts val="300"/>
              </a:spcBef>
              <a:spcAft>
                <a:spcPts val="300"/>
              </a:spcAft>
              <a:buFont typeface="Wingdings" panose="05000000000000000000" pitchFamily="2" charset="2"/>
              <a:buChar char="§"/>
            </a:pPr>
            <a:r>
              <a:rPr lang="en-US" sz="1500" dirty="0"/>
              <a:t>Program Director is able to sub course for upper level class if no internship can be found</a:t>
            </a:r>
          </a:p>
          <a:p>
            <a:pPr>
              <a:lnSpc>
                <a:spcPct val="100000"/>
              </a:lnSpc>
              <a:spcBef>
                <a:spcPts val="300"/>
              </a:spcBef>
              <a:spcAft>
                <a:spcPts val="300"/>
              </a:spcAft>
            </a:pPr>
            <a:endParaRPr lang="en-US" sz="1500" dirty="0"/>
          </a:p>
        </p:txBody>
      </p:sp>
      <p:sp>
        <p:nvSpPr>
          <p:cNvPr id="7" name="Content Placeholder 6"/>
          <p:cNvSpPr>
            <a:spLocks noGrp="1"/>
          </p:cNvSpPr>
          <p:nvPr>
            <p:ph sz="half" idx="2"/>
          </p:nvPr>
        </p:nvSpPr>
        <p:spPr>
          <a:xfrm>
            <a:off x="4695824" y="1611874"/>
            <a:ext cx="4172603" cy="4530725"/>
          </a:xfrm>
        </p:spPr>
        <p:txBody>
          <a:bodyPr>
            <a:noAutofit/>
          </a:bodyPr>
          <a:lstStyle/>
          <a:p>
            <a:pPr>
              <a:lnSpc>
                <a:spcPct val="100000"/>
              </a:lnSpc>
              <a:spcBef>
                <a:spcPts val="300"/>
              </a:spcBef>
              <a:spcAft>
                <a:spcPts val="300"/>
              </a:spcAft>
              <a:buNone/>
            </a:pPr>
            <a:r>
              <a:rPr lang="en-US" sz="1500" b="1" u="sng" dirty="0"/>
              <a:t>Course Logistics </a:t>
            </a:r>
          </a:p>
          <a:p>
            <a:pPr>
              <a:lnSpc>
                <a:spcPct val="100000"/>
              </a:lnSpc>
              <a:spcBef>
                <a:spcPts val="300"/>
              </a:spcBef>
              <a:spcAft>
                <a:spcPts val="300"/>
              </a:spcAft>
              <a:buFont typeface="Wingdings" panose="05000000000000000000" pitchFamily="2" charset="2"/>
              <a:buChar char="§"/>
            </a:pPr>
            <a:r>
              <a:rPr lang="en-US" sz="1500" dirty="0"/>
              <a:t>Students receives credit for the class</a:t>
            </a:r>
          </a:p>
          <a:p>
            <a:pPr>
              <a:lnSpc>
                <a:spcPct val="100000"/>
              </a:lnSpc>
              <a:spcBef>
                <a:spcPts val="300"/>
              </a:spcBef>
              <a:spcAft>
                <a:spcPts val="300"/>
              </a:spcAft>
              <a:buFont typeface="Wingdings" panose="05000000000000000000" pitchFamily="2" charset="2"/>
              <a:buChar char="§"/>
            </a:pPr>
            <a:r>
              <a:rPr lang="en-US" sz="1500" dirty="0"/>
              <a:t>Register for online or hybrid offerings</a:t>
            </a:r>
          </a:p>
          <a:p>
            <a:pPr>
              <a:lnSpc>
                <a:spcPct val="100000"/>
              </a:lnSpc>
              <a:spcBef>
                <a:spcPts val="300"/>
              </a:spcBef>
              <a:spcAft>
                <a:spcPts val="300"/>
              </a:spcAft>
              <a:buFont typeface="Wingdings" panose="05000000000000000000" pitchFamily="2" charset="2"/>
              <a:buChar char="§"/>
            </a:pPr>
            <a:r>
              <a:rPr lang="en-US" sz="1500" dirty="0"/>
              <a:t>100 contact hours </a:t>
            </a:r>
          </a:p>
          <a:p>
            <a:pPr>
              <a:lnSpc>
                <a:spcPct val="100000"/>
              </a:lnSpc>
              <a:spcBef>
                <a:spcPts val="300"/>
              </a:spcBef>
              <a:spcAft>
                <a:spcPts val="300"/>
              </a:spcAft>
              <a:buFont typeface="Wingdings" panose="05000000000000000000" pitchFamily="2" charset="2"/>
              <a:buChar char="§"/>
            </a:pPr>
            <a:r>
              <a:rPr lang="en-US" sz="1500" dirty="0"/>
              <a:t>Internship must be done when enrolled in course</a:t>
            </a:r>
          </a:p>
          <a:p>
            <a:pPr>
              <a:lnSpc>
                <a:spcPct val="100000"/>
              </a:lnSpc>
              <a:spcBef>
                <a:spcPts val="300"/>
              </a:spcBef>
              <a:spcAft>
                <a:spcPts val="300"/>
              </a:spcAft>
              <a:buFont typeface="Wingdings" panose="05000000000000000000" pitchFamily="2" charset="2"/>
              <a:buChar char="§"/>
            </a:pPr>
            <a:r>
              <a:rPr lang="en-US" sz="1500" dirty="0"/>
              <a:t>Students can find internship sites or instructor will help place</a:t>
            </a:r>
          </a:p>
          <a:p>
            <a:pPr>
              <a:lnSpc>
                <a:spcPct val="100000"/>
              </a:lnSpc>
              <a:spcBef>
                <a:spcPts val="300"/>
              </a:spcBef>
              <a:spcAft>
                <a:spcPts val="300"/>
              </a:spcAft>
              <a:buFont typeface="Wingdings" panose="05000000000000000000" pitchFamily="2" charset="2"/>
              <a:buChar char="§"/>
            </a:pPr>
            <a:r>
              <a:rPr lang="en-US" sz="1500" dirty="0"/>
              <a:t>Local or national; face-to-face or virtual</a:t>
            </a:r>
          </a:p>
          <a:p>
            <a:pPr>
              <a:lnSpc>
                <a:spcPct val="100000"/>
              </a:lnSpc>
              <a:spcBef>
                <a:spcPts val="300"/>
              </a:spcBef>
              <a:spcAft>
                <a:spcPts val="300"/>
              </a:spcAft>
              <a:buFont typeface="Wingdings" panose="05000000000000000000" pitchFamily="2" charset="2"/>
              <a:buChar char="§"/>
            </a:pPr>
            <a:r>
              <a:rPr lang="en-US" sz="1500" dirty="0"/>
              <a:t>Paid or unpaid </a:t>
            </a:r>
          </a:p>
          <a:p>
            <a:pPr>
              <a:lnSpc>
                <a:spcPct val="100000"/>
              </a:lnSpc>
              <a:spcBef>
                <a:spcPts val="300"/>
              </a:spcBef>
              <a:spcAft>
                <a:spcPts val="300"/>
              </a:spcAft>
              <a:buFont typeface="Wingdings" panose="05000000000000000000" pitchFamily="2" charset="2"/>
              <a:buChar char="§"/>
            </a:pPr>
            <a:r>
              <a:rPr lang="en-US" sz="1500" dirty="0"/>
              <a:t>Course required (preferred) but some elective</a:t>
            </a:r>
          </a:p>
          <a:p>
            <a:pPr>
              <a:lnSpc>
                <a:spcPct val="100000"/>
              </a:lnSpc>
              <a:spcBef>
                <a:spcPts val="300"/>
              </a:spcBef>
              <a:spcAft>
                <a:spcPts val="300"/>
              </a:spcAft>
              <a:buFont typeface="Wingdings" panose="05000000000000000000" pitchFamily="2" charset="2"/>
              <a:buChar char="§"/>
            </a:pPr>
            <a:r>
              <a:rPr lang="en-US" sz="1500" dirty="0"/>
              <a:t>Mock interviews - panel of IT managers interviewing students giving them good practice</a:t>
            </a:r>
          </a:p>
          <a:p>
            <a:pPr>
              <a:lnSpc>
                <a:spcPct val="100000"/>
              </a:lnSpc>
              <a:spcBef>
                <a:spcPts val="300"/>
              </a:spcBef>
              <a:spcAft>
                <a:spcPts val="300"/>
              </a:spcAft>
              <a:buFont typeface="Wingdings" panose="05000000000000000000" pitchFamily="2" charset="2"/>
              <a:buChar char="§"/>
            </a:pPr>
            <a:r>
              <a:rPr lang="en-US" sz="1500" dirty="0"/>
              <a:t>New group course developed – employer comes to class and gives project to work on</a:t>
            </a:r>
          </a:p>
          <a:p>
            <a:pPr marL="0" indent="0">
              <a:lnSpc>
                <a:spcPct val="100000"/>
              </a:lnSpc>
              <a:spcBef>
                <a:spcPts val="300"/>
              </a:spcBef>
              <a:spcAft>
                <a:spcPts val="300"/>
              </a:spcAft>
              <a:buNone/>
            </a:pPr>
            <a:endParaRPr lang="en-US" sz="15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33</a:t>
            </a:fld>
            <a:endParaRPr lang="en-US" dirty="0"/>
          </a:p>
        </p:txBody>
      </p:sp>
    </p:spTree>
    <p:extLst>
      <p:ext uri="{BB962C8B-B14F-4D97-AF65-F5344CB8AC3E}">
        <p14:creationId xmlns:p14="http://schemas.microsoft.com/office/powerpoint/2010/main" val="358525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Practical Activities to Engage Employers</a:t>
            </a:r>
          </a:p>
        </p:txBody>
      </p:sp>
      <p:sp>
        <p:nvSpPr>
          <p:cNvPr id="3" name="Content Placeholder 2"/>
          <p:cNvSpPr>
            <a:spLocks noGrp="1"/>
          </p:cNvSpPr>
          <p:nvPr>
            <p:ph idx="1"/>
          </p:nvPr>
        </p:nvSpPr>
        <p:spPr/>
        <p:txBody>
          <a:bodyPr>
            <a:normAutofit/>
          </a:bodyPr>
          <a:lstStyle/>
          <a:p>
            <a:pPr>
              <a:spcBef>
                <a:spcPts val="1200"/>
              </a:spcBef>
              <a:buFont typeface="Wingdings" panose="05000000000000000000" pitchFamily="2" charset="2"/>
              <a:buChar char="§"/>
            </a:pPr>
            <a:r>
              <a:rPr lang="en-US" dirty="0"/>
              <a:t>Alumni/employee panel</a:t>
            </a:r>
          </a:p>
          <a:p>
            <a:pPr>
              <a:spcBef>
                <a:spcPts val="1200"/>
              </a:spcBef>
              <a:buFont typeface="Wingdings" panose="05000000000000000000" pitchFamily="2" charset="2"/>
              <a:buChar char="§"/>
            </a:pPr>
            <a:r>
              <a:rPr lang="en-US" dirty="0"/>
              <a:t>Resume &amp; interviewing workshop</a:t>
            </a:r>
          </a:p>
          <a:p>
            <a:pPr>
              <a:spcBef>
                <a:spcPts val="1200"/>
              </a:spcBef>
              <a:buFont typeface="Wingdings" panose="05000000000000000000" pitchFamily="2" charset="2"/>
              <a:buChar char="§"/>
            </a:pPr>
            <a:r>
              <a:rPr lang="en-US" dirty="0"/>
              <a:t>Classroom guest speakers</a:t>
            </a:r>
          </a:p>
          <a:p>
            <a:pPr>
              <a:spcBef>
                <a:spcPts val="1200"/>
              </a:spcBef>
              <a:buFont typeface="Wingdings" panose="05000000000000000000" pitchFamily="2" charset="2"/>
              <a:buChar char="§"/>
            </a:pPr>
            <a:r>
              <a:rPr lang="en-US" dirty="0"/>
              <a:t>Hiring managers meeting &amp; tour (BPCC Day at CSRA)</a:t>
            </a:r>
          </a:p>
          <a:p>
            <a:pPr>
              <a:spcBef>
                <a:spcPts val="1200"/>
              </a:spcBef>
              <a:buFont typeface="Wingdings" panose="05000000000000000000" pitchFamily="2" charset="2"/>
              <a:buChar char="§"/>
            </a:pPr>
            <a:r>
              <a:rPr lang="en-US" dirty="0"/>
              <a:t>Academic Curriculum Summit</a:t>
            </a:r>
          </a:p>
          <a:p>
            <a:pPr>
              <a:spcBef>
                <a:spcPts val="1200"/>
              </a:spcBef>
              <a:buFont typeface="Wingdings" panose="05000000000000000000" pitchFamily="2" charset="2"/>
              <a:buChar char="§"/>
            </a:pPr>
            <a:r>
              <a:rPr lang="en-US" dirty="0"/>
              <a:t>Joint Career Fairs &amp; Special Technology Career Fairs</a:t>
            </a:r>
          </a:p>
          <a:p>
            <a:pPr>
              <a:buFont typeface="Wingdings" panose="05000000000000000000" pitchFamily="2" charset="2"/>
              <a:buChar char="§"/>
            </a:pPr>
            <a:endParaRPr lang="en-US" sz="32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34</a:t>
            </a:fld>
            <a:endParaRPr lang="en-US" dirty="0"/>
          </a:p>
        </p:txBody>
      </p:sp>
    </p:spTree>
    <p:extLst>
      <p:ext uri="{BB962C8B-B14F-4D97-AF65-F5344CB8AC3E}">
        <p14:creationId xmlns:p14="http://schemas.microsoft.com/office/powerpoint/2010/main" val="2256487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2AF0C1-5B6A-49F9-AF1A-6BF2C2CB850D}"/>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4638921" y="3429001"/>
            <a:ext cx="4793177" cy="3699238"/>
          </a:xfrm>
          <a:prstGeom prst="rect">
            <a:avLst/>
          </a:prstGeom>
        </p:spPr>
      </p:pic>
      <p:sp>
        <p:nvSpPr>
          <p:cNvPr id="2" name="Title 1"/>
          <p:cNvSpPr>
            <a:spLocks noGrp="1"/>
          </p:cNvSpPr>
          <p:nvPr>
            <p:ph type="title"/>
          </p:nvPr>
        </p:nvSpPr>
        <p:spPr>
          <a:xfrm>
            <a:off x="538619" y="365126"/>
            <a:ext cx="8045311" cy="799795"/>
          </a:xfrm>
        </p:spPr>
        <p:txBody>
          <a:bodyPr>
            <a:normAutofit/>
          </a:bodyPr>
          <a:lstStyle/>
          <a:p>
            <a:r>
              <a:rPr lang="en-US" sz="3100" dirty="0"/>
              <a:t>Upcoming TA Next Steps</a:t>
            </a:r>
          </a:p>
        </p:txBody>
      </p:sp>
      <p:sp>
        <p:nvSpPr>
          <p:cNvPr id="3" name="Content Placeholder 2"/>
          <p:cNvSpPr>
            <a:spLocks noGrp="1"/>
          </p:cNvSpPr>
          <p:nvPr>
            <p:ph idx="1"/>
          </p:nvPr>
        </p:nvSpPr>
        <p:spPr>
          <a:xfrm>
            <a:off x="439388" y="1453019"/>
            <a:ext cx="8265225" cy="4723944"/>
          </a:xfrm>
        </p:spPr>
        <p:txBody>
          <a:bodyPr/>
          <a:lstStyle/>
          <a:p>
            <a:pPr>
              <a:spcBef>
                <a:spcPts val="1200"/>
              </a:spcBef>
              <a:buFont typeface="Wingdings" panose="05000000000000000000" pitchFamily="2" charset="2"/>
              <a:buChar char="§"/>
            </a:pPr>
            <a:r>
              <a:rPr lang="en-US" sz="2400" b="1" dirty="0"/>
              <a:t>Please stay tuned for upcoming TA Events, including: </a:t>
            </a:r>
          </a:p>
          <a:p>
            <a:pPr marL="801688" lvl="1" indent="-344488">
              <a:spcBef>
                <a:spcPts val="1200"/>
              </a:spcBef>
              <a:buFont typeface="Wingdings" panose="05000000000000000000" pitchFamily="2" charset="2"/>
              <a:buChar char="Ø"/>
            </a:pPr>
            <a:r>
              <a:rPr lang="en-US" dirty="0">
                <a:solidFill>
                  <a:schemeClr val="tx1"/>
                </a:solidFill>
              </a:rPr>
              <a:t>September-October 2018: Series of small group peer learning calls, by organization type. These calls will help build connections between similar grantees by bringing together: </a:t>
            </a:r>
          </a:p>
          <a:p>
            <a:pPr marL="1139825" lvl="2" indent="-225425">
              <a:spcBef>
                <a:spcPts val="1200"/>
              </a:spcBef>
              <a:buClr>
                <a:srgbClr val="C00000"/>
              </a:buClr>
              <a:buFont typeface="Wingdings" panose="05000000000000000000" pitchFamily="2" charset="2"/>
              <a:buChar char="§"/>
            </a:pPr>
            <a:r>
              <a:rPr lang="en-US" sz="2400" dirty="0">
                <a:solidFill>
                  <a:schemeClr val="tx1"/>
                </a:solidFill>
              </a:rPr>
              <a:t>Institutions of higher education</a:t>
            </a:r>
          </a:p>
          <a:p>
            <a:pPr marL="1139825" lvl="2" indent="-225425">
              <a:spcBef>
                <a:spcPts val="1200"/>
              </a:spcBef>
              <a:buClr>
                <a:srgbClr val="C00000"/>
              </a:buClr>
              <a:buFont typeface="Wingdings" panose="05000000000000000000" pitchFamily="2" charset="2"/>
              <a:buChar char="§"/>
            </a:pPr>
            <a:r>
              <a:rPr lang="en-US" sz="2400" dirty="0">
                <a:solidFill>
                  <a:schemeClr val="tx1"/>
                </a:solidFill>
              </a:rPr>
              <a:t>Nonprofits and community-based organizations</a:t>
            </a:r>
          </a:p>
          <a:p>
            <a:pPr marL="1139825" lvl="2" indent="-225425">
              <a:spcBef>
                <a:spcPts val="1200"/>
              </a:spcBef>
              <a:buClr>
                <a:srgbClr val="C00000"/>
              </a:buClr>
              <a:buFont typeface="Wingdings" panose="05000000000000000000" pitchFamily="2" charset="2"/>
              <a:buChar char="§"/>
            </a:pPr>
            <a:r>
              <a:rPr lang="en-US" sz="2400" dirty="0">
                <a:solidFill>
                  <a:schemeClr val="tx1"/>
                </a:solidFill>
              </a:rPr>
              <a:t>Workforce boards and unions</a:t>
            </a:r>
          </a:p>
          <a:p>
            <a:pPr marL="0" indent="0">
              <a:buNone/>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35</a:t>
            </a:fld>
            <a:endParaRPr lang="en-US" dirty="0"/>
          </a:p>
        </p:txBody>
      </p:sp>
    </p:spTree>
    <p:extLst>
      <p:ext uri="{BB962C8B-B14F-4D97-AF65-F5344CB8AC3E}">
        <p14:creationId xmlns:p14="http://schemas.microsoft.com/office/powerpoint/2010/main" val="2207681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542" y="681100"/>
            <a:ext cx="6796695" cy="1051560"/>
          </a:xfrm>
        </p:spPr>
        <p:txBody>
          <a:bodyPr>
            <a:normAutofit/>
          </a:bodyPr>
          <a:lstStyle/>
          <a:p>
            <a:r>
              <a:rPr lang="en-US" dirty="0">
                <a:solidFill>
                  <a:srgbClr val="C00000"/>
                </a:solidFill>
                <a:latin typeface="Arial" pitchFamily="34" charset="0"/>
                <a:cs typeface="Arial" pitchFamily="34" charset="0"/>
              </a:rPr>
              <a:t>How do you feel after today’s webinar?</a:t>
            </a:r>
            <a:endParaRPr lang="en-US" dirty="0"/>
          </a:p>
        </p:txBody>
      </p:sp>
      <p:sp>
        <p:nvSpPr>
          <p:cNvPr id="3" name="Content Placeholder 2"/>
          <p:cNvSpPr>
            <a:spLocks noGrp="1"/>
          </p:cNvSpPr>
          <p:nvPr>
            <p:ph idx="1"/>
          </p:nvPr>
        </p:nvSpPr>
        <p:spPr>
          <a:xfrm>
            <a:off x="960223" y="2379944"/>
            <a:ext cx="7364627" cy="3453889"/>
          </a:xfrm>
        </p:spPr>
        <p:txBody>
          <a:bodyPr anchor="t"/>
          <a:lstStyle/>
          <a:p>
            <a:pPr>
              <a:lnSpc>
                <a:spcPct val="110000"/>
              </a:lnSpc>
              <a:buClr>
                <a:srgbClr val="C00000"/>
              </a:buClr>
            </a:pPr>
            <a:r>
              <a:rPr lang="en-US" b="1" dirty="0">
                <a:latin typeface="Arial" pitchFamily="34" charset="0"/>
                <a:cs typeface="Arial" pitchFamily="34" charset="0"/>
              </a:rPr>
              <a:t>Geronimo! </a:t>
            </a:r>
            <a:r>
              <a:rPr lang="en-US" dirty="0">
                <a:latin typeface="Arial" pitchFamily="34" charset="0"/>
                <a:cs typeface="Arial" pitchFamily="34" charset="0"/>
              </a:rPr>
              <a:t>We are excited to apply these data </a:t>
            </a:r>
            <a:br>
              <a:rPr lang="en-US" dirty="0">
                <a:latin typeface="Arial" pitchFamily="34" charset="0"/>
                <a:cs typeface="Arial" pitchFamily="34" charset="0"/>
              </a:rPr>
            </a:br>
            <a:r>
              <a:rPr lang="en-US" dirty="0">
                <a:latin typeface="Arial" pitchFamily="34" charset="0"/>
                <a:cs typeface="Arial" pitchFamily="34" charset="0"/>
              </a:rPr>
              <a:t>and other resources to our TechHire project. </a:t>
            </a:r>
          </a:p>
          <a:p>
            <a:pPr>
              <a:lnSpc>
                <a:spcPct val="110000"/>
              </a:lnSpc>
              <a:buClr>
                <a:srgbClr val="C00000"/>
              </a:buClr>
            </a:pPr>
            <a:r>
              <a:rPr lang="en-US" b="1" dirty="0">
                <a:latin typeface="Arial" pitchFamily="34" charset="0"/>
                <a:cs typeface="Arial" pitchFamily="34" charset="0"/>
              </a:rPr>
              <a:t>WBL What?!…</a:t>
            </a:r>
            <a:r>
              <a:rPr lang="en-US" dirty="0">
                <a:latin typeface="Arial" pitchFamily="34" charset="0"/>
                <a:cs typeface="Arial" pitchFamily="34" charset="0"/>
              </a:rPr>
              <a:t>We still have a few </a:t>
            </a:r>
            <a:br>
              <a:rPr lang="en-US" dirty="0">
                <a:latin typeface="Arial" pitchFamily="34" charset="0"/>
                <a:cs typeface="Arial" pitchFamily="34" charset="0"/>
              </a:rPr>
            </a:br>
            <a:r>
              <a:rPr lang="en-US" dirty="0">
                <a:latin typeface="Arial" pitchFamily="34" charset="0"/>
                <a:cs typeface="Arial" pitchFamily="34" charset="0"/>
              </a:rPr>
              <a:t>more questions!</a:t>
            </a:r>
          </a:p>
          <a:p>
            <a:pPr>
              <a:lnSpc>
                <a:spcPct val="110000"/>
              </a:lnSpc>
              <a:buClr>
                <a:srgbClr val="C00000"/>
              </a:buClr>
            </a:pPr>
            <a:r>
              <a:rPr lang="en-US" b="1" dirty="0">
                <a:latin typeface="Arial" pitchFamily="34" charset="0"/>
                <a:cs typeface="Arial" pitchFamily="34" charset="0"/>
              </a:rPr>
              <a:t>A little overwhelmed</a:t>
            </a:r>
            <a:r>
              <a:rPr lang="en-US" dirty="0">
                <a:latin typeface="Arial" pitchFamily="34" charset="0"/>
                <a:cs typeface="Arial" pitchFamily="34" charset="0"/>
              </a:rPr>
              <a:t>, </a:t>
            </a:r>
            <a:r>
              <a:rPr lang="en-US" i="1" dirty="0">
                <a:latin typeface="Arial" pitchFamily="34" charset="0"/>
                <a:cs typeface="Arial" pitchFamily="34" charset="0"/>
              </a:rPr>
              <a:t>but excited!</a:t>
            </a:r>
          </a:p>
          <a:p>
            <a:pPr>
              <a:buClr>
                <a:srgbClr val="C00000"/>
              </a:buClr>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36</a:t>
            </a:fld>
            <a:endParaRPr lang="en-US" dirty="0"/>
          </a:p>
        </p:txBody>
      </p:sp>
    </p:spTree>
    <p:extLst>
      <p:ext uri="{BB962C8B-B14F-4D97-AF65-F5344CB8AC3E}">
        <p14:creationId xmlns:p14="http://schemas.microsoft.com/office/powerpoint/2010/main" val="2382439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37</a:t>
            </a:fld>
            <a:endParaRPr lang="en-US" dirty="0"/>
          </a:p>
        </p:txBody>
      </p:sp>
    </p:spTree>
    <p:extLst>
      <p:ext uri="{BB962C8B-B14F-4D97-AF65-F5344CB8AC3E}">
        <p14:creationId xmlns:p14="http://schemas.microsoft.com/office/powerpoint/2010/main" val="3243662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5825" y="1190625"/>
            <a:ext cx="3697604" cy="4433561"/>
          </a:xfrm>
        </p:spPr>
        <p:txBody>
          <a:bodyPr/>
          <a:lstStyle/>
          <a:p>
            <a:r>
              <a:rPr lang="en-US" sz="2400" b="0" cap="small" dirty="0">
                <a:solidFill>
                  <a:srgbClr val="004874"/>
                </a:solidFill>
                <a:ea typeface="Impact"/>
                <a:cs typeface="Impact"/>
                <a:sym typeface="Impact"/>
              </a:rPr>
              <a:t>TechHire Grantee Mailbox</a:t>
            </a:r>
            <a:br>
              <a:rPr lang="en-US" sz="2400" b="0" cap="small" dirty="0">
                <a:solidFill>
                  <a:srgbClr val="004874"/>
                </a:solidFill>
                <a:ea typeface="Impact"/>
                <a:cs typeface="Impact"/>
                <a:sym typeface="Impact"/>
              </a:rPr>
            </a:br>
            <a:r>
              <a:rPr lang="en-US" sz="2400" b="0" cap="small" dirty="0">
                <a:solidFill>
                  <a:srgbClr val="004874"/>
                </a:solidFill>
                <a:ea typeface="Impact"/>
                <a:cs typeface="Impact"/>
                <a:sym typeface="Impact"/>
              </a:rPr>
              <a:t>TechHire@dol.gov </a:t>
            </a:r>
            <a:br>
              <a:rPr lang="en-US" sz="2400" b="0" cap="small" dirty="0">
                <a:solidFill>
                  <a:srgbClr val="004874"/>
                </a:solidFill>
                <a:ea typeface="Impact"/>
                <a:cs typeface="Impact"/>
                <a:sym typeface="Impact"/>
              </a:rPr>
            </a:br>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38</a:t>
            </a:fld>
            <a:endParaRPr lang="en-US" dirty="0"/>
          </a:p>
        </p:txBody>
      </p:sp>
    </p:spTree>
    <p:extLst>
      <p:ext uri="{BB962C8B-B14F-4D97-AF65-F5344CB8AC3E}">
        <p14:creationId xmlns:p14="http://schemas.microsoft.com/office/powerpoint/2010/main" val="2453252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type="body" idx="1"/>
          </p:nvPr>
        </p:nvSpPr>
        <p:spPr/>
        <p:txBody>
          <a:bodyPr/>
          <a:lstStyle/>
          <a:p>
            <a:r>
              <a:rPr lang="en-US" i="0" dirty="0"/>
              <a:t>Additional findings from the NOVA Tech Council’s workforce assessment</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39</a:t>
            </a:fld>
            <a:endParaRPr lang="en-US" dirty="0"/>
          </a:p>
        </p:txBody>
      </p:sp>
    </p:spTree>
    <p:extLst>
      <p:ext uri="{BB962C8B-B14F-4D97-AF65-F5344CB8AC3E}">
        <p14:creationId xmlns:p14="http://schemas.microsoft.com/office/powerpoint/2010/main" val="114558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3645074" y="2229633"/>
            <a:ext cx="5159829" cy="2047384"/>
          </a:xfrm>
        </p:spPr>
        <p:txBody>
          <a:bodyPr>
            <a:normAutofit/>
          </a:bodyPr>
          <a:lstStyle/>
          <a:p>
            <a:r>
              <a:rPr lang="en-US" sz="2800" dirty="0"/>
              <a:t>Danielle Kittrell, Ph.D</a:t>
            </a:r>
          </a:p>
          <a:p>
            <a:pPr lvl="2"/>
            <a:r>
              <a:rPr lang="en-US" sz="2000" i="1" dirty="0"/>
              <a:t>Workforce Analyst </a:t>
            </a:r>
          </a:p>
          <a:p>
            <a:pPr lvl="2"/>
            <a:r>
              <a:rPr lang="en-US" sz="2000" dirty="0"/>
              <a:t>U.S. Department of Labor,           Employment and Training Administration</a:t>
            </a:r>
          </a:p>
          <a:p>
            <a:pPr lvl="2"/>
            <a:endParaRPr lang="en-US" dirty="0"/>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4</a:t>
            </a:fld>
            <a:endParaRPr lang="en-US" dirty="0"/>
          </a:p>
        </p:txBody>
      </p:sp>
      <p:pic>
        <p:nvPicPr>
          <p:cNvPr id="4" name="Picture Placeholder 3"/>
          <p:cNvPicPr>
            <a:picLocks noGrp="1" noChangeAspect="1"/>
          </p:cNvPicPr>
          <p:nvPr>
            <p:ph type="pic" idx="11"/>
          </p:nvPr>
        </p:nvPicPr>
        <p:blipFill>
          <a:blip r:embed="rId3">
            <a:extLst>
              <a:ext uri="{28A0092B-C50C-407E-A947-70E740481C1C}">
                <a14:useLocalDpi xmlns:a14="http://schemas.microsoft.com/office/drawing/2010/main" val="0"/>
              </a:ext>
            </a:extLst>
          </a:blip>
          <a:srcRect t="2661" b="2661"/>
          <a:stretch>
            <a:fillRect/>
          </a:stretch>
        </p:blipFill>
        <p:spPr>
          <a:xfrm>
            <a:off x="1616323" y="2167003"/>
            <a:ext cx="1771746" cy="1766101"/>
          </a:xfrm>
        </p:spPr>
      </p:pic>
    </p:spTree>
    <p:extLst>
      <p:ext uri="{BB962C8B-B14F-4D97-AF65-F5344CB8AC3E}">
        <p14:creationId xmlns:p14="http://schemas.microsoft.com/office/powerpoint/2010/main" val="1210371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90584"/>
            <a:ext cx="7955280" cy="861602"/>
          </a:xfrm>
        </p:spPr>
        <p:txBody>
          <a:bodyPr>
            <a:normAutofit/>
          </a:bodyPr>
          <a:lstStyle/>
          <a:p>
            <a:r>
              <a:rPr lang="en-US" sz="3100" dirty="0"/>
              <a:t>2018 Needs Assessment Data Coding</a:t>
            </a:r>
          </a:p>
        </p:txBody>
      </p:sp>
      <p:sp>
        <p:nvSpPr>
          <p:cNvPr id="3" name="Content Placeholder 2"/>
          <p:cNvSpPr>
            <a:spLocks noGrp="1"/>
          </p:cNvSpPr>
          <p:nvPr>
            <p:ph idx="1"/>
          </p:nvPr>
        </p:nvSpPr>
        <p:spPr>
          <a:xfrm>
            <a:off x="628650" y="1352811"/>
            <a:ext cx="7955280" cy="4736881"/>
          </a:xfrm>
        </p:spPr>
        <p:txBody>
          <a:bodyPr>
            <a:normAutofit/>
          </a:bodyPr>
          <a:lstStyle/>
          <a:p>
            <a:r>
              <a:rPr lang="en-US" sz="2400" dirty="0"/>
              <a:t>Top 20 Coding Languages by Unique Job Ad Citations</a:t>
            </a: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2562995" y="2019561"/>
            <a:ext cx="4086589" cy="4336789"/>
          </a:xfrm>
          <a:prstGeom prst="rect">
            <a:avLst/>
          </a:prstGeom>
        </p:spPr>
      </p:pic>
    </p:spTree>
    <p:extLst>
      <p:ext uri="{BB962C8B-B14F-4D97-AF65-F5344CB8AC3E}">
        <p14:creationId xmlns:p14="http://schemas.microsoft.com/office/powerpoint/2010/main" val="276734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774742"/>
          </a:xfrm>
        </p:spPr>
        <p:txBody>
          <a:bodyPr>
            <a:normAutofit/>
          </a:bodyPr>
          <a:lstStyle/>
          <a:p>
            <a:r>
              <a:rPr lang="en-US" sz="3100" dirty="0"/>
              <a:t>2018 Needs Assessment Data: Frameworks</a:t>
            </a:r>
          </a:p>
        </p:txBody>
      </p:sp>
      <p:sp>
        <p:nvSpPr>
          <p:cNvPr id="3" name="Content Placeholder 2"/>
          <p:cNvSpPr>
            <a:spLocks noGrp="1"/>
          </p:cNvSpPr>
          <p:nvPr>
            <p:ph idx="1"/>
          </p:nvPr>
        </p:nvSpPr>
        <p:spPr>
          <a:xfrm>
            <a:off x="628650" y="1377863"/>
            <a:ext cx="7955280" cy="4516712"/>
          </a:xfrm>
        </p:spPr>
        <p:txBody>
          <a:bodyPr>
            <a:normAutofit/>
          </a:bodyPr>
          <a:lstStyle/>
          <a:p>
            <a:r>
              <a:rPr lang="en-US" sz="2400" dirty="0"/>
              <a:t>Top 20 Frameworks by Unique Resume Citations</a:t>
            </a: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2945730" y="1975111"/>
            <a:ext cx="2951898" cy="4381239"/>
          </a:xfrm>
          <a:prstGeom prst="rect">
            <a:avLst/>
          </a:prstGeom>
        </p:spPr>
      </p:pic>
    </p:spTree>
    <p:extLst>
      <p:ext uri="{BB962C8B-B14F-4D97-AF65-F5344CB8AC3E}">
        <p14:creationId xmlns:p14="http://schemas.microsoft.com/office/powerpoint/2010/main" val="1383162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34942" cy="762216"/>
          </a:xfrm>
        </p:spPr>
        <p:txBody>
          <a:bodyPr>
            <a:normAutofit/>
          </a:bodyPr>
          <a:lstStyle/>
          <a:p>
            <a:r>
              <a:rPr lang="en-US" sz="3100" dirty="0"/>
              <a:t>2018 Needs Assessment Data: Frameworks</a:t>
            </a:r>
          </a:p>
        </p:txBody>
      </p:sp>
      <p:sp>
        <p:nvSpPr>
          <p:cNvPr id="3" name="Content Placeholder 2"/>
          <p:cNvSpPr>
            <a:spLocks noGrp="1"/>
          </p:cNvSpPr>
          <p:nvPr>
            <p:ph idx="1"/>
          </p:nvPr>
        </p:nvSpPr>
        <p:spPr>
          <a:xfrm>
            <a:off x="628650" y="1340286"/>
            <a:ext cx="7955280" cy="4836678"/>
          </a:xfrm>
        </p:spPr>
        <p:txBody>
          <a:bodyPr>
            <a:normAutofit/>
          </a:bodyPr>
          <a:lstStyle/>
          <a:p>
            <a:r>
              <a:rPr lang="en-US" sz="2400" dirty="0"/>
              <a:t>Top 20 Frameworks by Unique Job Ad Citations</a:t>
            </a: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42</a:t>
            </a:fld>
            <a:endParaRPr lang="en-US" dirty="0"/>
          </a:p>
        </p:txBody>
      </p:sp>
      <p:pic>
        <p:nvPicPr>
          <p:cNvPr id="5" name="Picture 4"/>
          <p:cNvPicPr>
            <a:picLocks noChangeAspect="1"/>
          </p:cNvPicPr>
          <p:nvPr/>
        </p:nvPicPr>
        <p:blipFill>
          <a:blip r:embed="rId2"/>
          <a:stretch>
            <a:fillRect/>
          </a:stretch>
        </p:blipFill>
        <p:spPr>
          <a:xfrm>
            <a:off x="2200125" y="1940868"/>
            <a:ext cx="4812330" cy="4139909"/>
          </a:xfrm>
          <a:prstGeom prst="rect">
            <a:avLst/>
          </a:prstGeom>
        </p:spPr>
      </p:pic>
    </p:spTree>
    <p:extLst>
      <p:ext uri="{BB962C8B-B14F-4D97-AF65-F5344CB8AC3E}">
        <p14:creationId xmlns:p14="http://schemas.microsoft.com/office/powerpoint/2010/main" val="3205790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55465"/>
            <a:ext cx="7955280" cy="1051560"/>
          </a:xfrm>
        </p:spPr>
        <p:txBody>
          <a:bodyPr>
            <a:normAutofit/>
          </a:bodyPr>
          <a:lstStyle/>
          <a:p>
            <a:r>
              <a:rPr lang="en-US" sz="3100" dirty="0"/>
              <a:t>2018 Needs Assessment Data: Applications/Toolkits</a:t>
            </a:r>
          </a:p>
        </p:txBody>
      </p:sp>
      <p:sp>
        <p:nvSpPr>
          <p:cNvPr id="3" name="Content Placeholder 2"/>
          <p:cNvSpPr>
            <a:spLocks noGrp="1"/>
          </p:cNvSpPr>
          <p:nvPr>
            <p:ph idx="1"/>
          </p:nvPr>
        </p:nvSpPr>
        <p:spPr>
          <a:xfrm>
            <a:off x="628650" y="1490597"/>
            <a:ext cx="7955280" cy="4686366"/>
          </a:xfrm>
        </p:spPr>
        <p:txBody>
          <a:bodyPr>
            <a:normAutofit/>
          </a:bodyPr>
          <a:lstStyle/>
          <a:p>
            <a:r>
              <a:rPr lang="en-US" sz="2400" dirty="0"/>
              <a:t>Top 20 Apps/Toolkits by Unique Resume Citations</a:t>
            </a: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43</a:t>
            </a:fld>
            <a:endParaRPr lang="en-US" dirty="0"/>
          </a:p>
        </p:txBody>
      </p:sp>
      <p:pic>
        <p:nvPicPr>
          <p:cNvPr id="5" name="Picture 4"/>
          <p:cNvPicPr>
            <a:picLocks noChangeAspect="1"/>
          </p:cNvPicPr>
          <p:nvPr/>
        </p:nvPicPr>
        <p:blipFill>
          <a:blip r:embed="rId2"/>
          <a:stretch>
            <a:fillRect/>
          </a:stretch>
        </p:blipFill>
        <p:spPr>
          <a:xfrm>
            <a:off x="3252376" y="2087641"/>
            <a:ext cx="2360092" cy="4179016"/>
          </a:xfrm>
          <a:prstGeom prst="rect">
            <a:avLst/>
          </a:prstGeom>
        </p:spPr>
      </p:pic>
    </p:spTree>
    <p:extLst>
      <p:ext uri="{BB962C8B-B14F-4D97-AF65-F5344CB8AC3E}">
        <p14:creationId xmlns:p14="http://schemas.microsoft.com/office/powerpoint/2010/main" val="816320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5022"/>
            <a:ext cx="7955280" cy="1051560"/>
          </a:xfrm>
        </p:spPr>
        <p:txBody>
          <a:bodyPr>
            <a:normAutofit/>
          </a:bodyPr>
          <a:lstStyle/>
          <a:p>
            <a:r>
              <a:rPr lang="en-US" sz="3100" dirty="0"/>
              <a:t>2018 Needs Assessment Data: Applications/Toolkits</a:t>
            </a:r>
          </a:p>
        </p:txBody>
      </p:sp>
      <p:sp>
        <p:nvSpPr>
          <p:cNvPr id="3" name="Content Placeholder 2"/>
          <p:cNvSpPr>
            <a:spLocks noGrp="1"/>
          </p:cNvSpPr>
          <p:nvPr>
            <p:ph idx="1"/>
          </p:nvPr>
        </p:nvSpPr>
        <p:spPr>
          <a:xfrm>
            <a:off x="628650" y="1540701"/>
            <a:ext cx="7955280" cy="4636262"/>
          </a:xfrm>
        </p:spPr>
        <p:txBody>
          <a:bodyPr>
            <a:normAutofit/>
          </a:bodyPr>
          <a:lstStyle/>
          <a:p>
            <a:r>
              <a:rPr lang="en-US" sz="2400" dirty="0"/>
              <a:t>Top 20 Apps/Toolkits by Unique Job Ad Citations</a:t>
            </a: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44</a:t>
            </a:fld>
            <a:endParaRPr lang="en-US" dirty="0"/>
          </a:p>
        </p:txBody>
      </p:sp>
      <p:pic>
        <p:nvPicPr>
          <p:cNvPr id="5" name="Picture 4"/>
          <p:cNvPicPr>
            <a:picLocks noChangeAspect="1"/>
          </p:cNvPicPr>
          <p:nvPr/>
        </p:nvPicPr>
        <p:blipFill>
          <a:blip r:embed="rId2"/>
          <a:stretch>
            <a:fillRect/>
          </a:stretch>
        </p:blipFill>
        <p:spPr>
          <a:xfrm>
            <a:off x="2164771" y="2140832"/>
            <a:ext cx="4883038" cy="3937934"/>
          </a:xfrm>
          <a:prstGeom prst="rect">
            <a:avLst/>
          </a:prstGeom>
        </p:spPr>
      </p:pic>
    </p:spTree>
    <p:extLst>
      <p:ext uri="{BB962C8B-B14F-4D97-AF65-F5344CB8AC3E}">
        <p14:creationId xmlns:p14="http://schemas.microsoft.com/office/powerpoint/2010/main" val="551527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5022"/>
            <a:ext cx="7955280" cy="1051560"/>
          </a:xfrm>
        </p:spPr>
        <p:txBody>
          <a:bodyPr>
            <a:normAutofit/>
          </a:bodyPr>
          <a:lstStyle/>
          <a:p>
            <a:r>
              <a:rPr lang="en-US" sz="3100" dirty="0"/>
              <a:t>2018 Needs Assessment Data: Certifications</a:t>
            </a:r>
          </a:p>
        </p:txBody>
      </p:sp>
      <p:sp>
        <p:nvSpPr>
          <p:cNvPr id="3" name="Content Placeholder 2"/>
          <p:cNvSpPr>
            <a:spLocks noGrp="1"/>
          </p:cNvSpPr>
          <p:nvPr>
            <p:ph idx="1"/>
          </p:nvPr>
        </p:nvSpPr>
        <p:spPr>
          <a:xfrm>
            <a:off x="628650" y="1528175"/>
            <a:ext cx="7955280" cy="4648788"/>
          </a:xfrm>
        </p:spPr>
        <p:txBody>
          <a:bodyPr>
            <a:normAutofit/>
          </a:bodyPr>
          <a:lstStyle/>
          <a:p>
            <a:r>
              <a:rPr lang="en-US" sz="2400" dirty="0"/>
              <a:t>Top 10 Certifications by Unique Resume Citations</a:t>
            </a:r>
          </a:p>
          <a:p>
            <a:endParaRPr lang="en-US" sz="36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45</a:t>
            </a:fld>
            <a:endParaRPr lang="en-US" dirty="0"/>
          </a:p>
        </p:txBody>
      </p:sp>
      <p:pic>
        <p:nvPicPr>
          <p:cNvPr id="5" name="Picture 4"/>
          <p:cNvPicPr>
            <a:picLocks noChangeAspect="1"/>
          </p:cNvPicPr>
          <p:nvPr/>
        </p:nvPicPr>
        <p:blipFill>
          <a:blip r:embed="rId2"/>
          <a:stretch>
            <a:fillRect/>
          </a:stretch>
        </p:blipFill>
        <p:spPr>
          <a:xfrm>
            <a:off x="2266226" y="2118120"/>
            <a:ext cx="4855491" cy="3950132"/>
          </a:xfrm>
          <a:prstGeom prst="rect">
            <a:avLst/>
          </a:prstGeom>
        </p:spPr>
      </p:pic>
    </p:spTree>
    <p:extLst>
      <p:ext uri="{BB962C8B-B14F-4D97-AF65-F5344CB8AC3E}">
        <p14:creationId xmlns:p14="http://schemas.microsoft.com/office/powerpoint/2010/main" val="753768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813"/>
            <a:ext cx="7955280" cy="1051560"/>
          </a:xfrm>
        </p:spPr>
        <p:txBody>
          <a:bodyPr>
            <a:normAutofit/>
          </a:bodyPr>
          <a:lstStyle/>
          <a:p>
            <a:r>
              <a:rPr lang="en-US" sz="3100" dirty="0"/>
              <a:t>Software Development Job Profile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46</a:t>
            </a:fld>
            <a:endParaRPr lang="en-US" dirty="0"/>
          </a:p>
        </p:txBody>
      </p:sp>
      <p:pic>
        <p:nvPicPr>
          <p:cNvPr id="5" name="Content Placeholder 3"/>
          <p:cNvPicPr>
            <a:picLocks noGrp="1" noChangeAspect="1"/>
          </p:cNvPicPr>
          <p:nvPr>
            <p:ph idx="1"/>
          </p:nvPr>
        </p:nvPicPr>
        <p:blipFill>
          <a:blip r:embed="rId2"/>
          <a:stretch>
            <a:fillRect/>
          </a:stretch>
        </p:blipFill>
        <p:spPr>
          <a:xfrm>
            <a:off x="2470943" y="1241787"/>
            <a:ext cx="4202114" cy="5206848"/>
          </a:xfrm>
          <a:prstGeom prst="rect">
            <a:avLst/>
          </a:prstGeom>
          <a:ln>
            <a:solidFill>
              <a:schemeClr val="tx1"/>
            </a:solidFill>
          </a:ln>
        </p:spPr>
      </p:pic>
    </p:spTree>
    <p:extLst>
      <p:ext uri="{BB962C8B-B14F-4D97-AF65-F5344CB8AC3E}">
        <p14:creationId xmlns:p14="http://schemas.microsoft.com/office/powerpoint/2010/main" val="2126323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662008"/>
          </a:xfrm>
        </p:spPr>
        <p:txBody>
          <a:bodyPr>
            <a:normAutofit/>
          </a:bodyPr>
          <a:lstStyle/>
          <a:p>
            <a:r>
              <a:rPr lang="en-US" sz="3100" dirty="0"/>
              <a:t>Data Analytics Job Profile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47</a:t>
            </a:fld>
            <a:endParaRPr lang="en-US" dirty="0"/>
          </a:p>
        </p:txBody>
      </p:sp>
      <p:pic>
        <p:nvPicPr>
          <p:cNvPr id="5" name="Content Placeholder 3"/>
          <p:cNvPicPr>
            <a:picLocks noGrp="1" noChangeAspect="1"/>
          </p:cNvPicPr>
          <p:nvPr>
            <p:ph idx="1"/>
          </p:nvPr>
        </p:nvPicPr>
        <p:blipFill>
          <a:blip r:embed="rId2"/>
          <a:stretch>
            <a:fillRect/>
          </a:stretch>
        </p:blipFill>
        <p:spPr>
          <a:xfrm>
            <a:off x="2328966" y="1149070"/>
            <a:ext cx="4485193" cy="5092046"/>
          </a:xfrm>
          <a:prstGeom prst="rect">
            <a:avLst/>
          </a:prstGeom>
          <a:ln>
            <a:solidFill>
              <a:schemeClr val="tx1"/>
            </a:solidFill>
          </a:ln>
        </p:spPr>
      </p:pic>
    </p:spTree>
    <p:extLst>
      <p:ext uri="{BB962C8B-B14F-4D97-AF65-F5344CB8AC3E}">
        <p14:creationId xmlns:p14="http://schemas.microsoft.com/office/powerpoint/2010/main" val="1133491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649482"/>
          </a:xfrm>
        </p:spPr>
        <p:txBody>
          <a:bodyPr>
            <a:normAutofit/>
          </a:bodyPr>
          <a:lstStyle/>
          <a:p>
            <a:r>
              <a:rPr lang="en-US" sz="3100" dirty="0"/>
              <a:t>Network Infrastructure Job Profile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48</a:t>
            </a:fld>
            <a:endParaRPr lang="en-US" dirty="0"/>
          </a:p>
        </p:txBody>
      </p:sp>
      <p:pic>
        <p:nvPicPr>
          <p:cNvPr id="5" name="Content Placeholder 3"/>
          <p:cNvPicPr>
            <a:picLocks noGrp="1" noChangeAspect="1"/>
          </p:cNvPicPr>
          <p:nvPr>
            <p:ph idx="1"/>
          </p:nvPr>
        </p:nvPicPr>
        <p:blipFill>
          <a:blip r:embed="rId2"/>
          <a:stretch>
            <a:fillRect/>
          </a:stretch>
        </p:blipFill>
        <p:spPr>
          <a:xfrm>
            <a:off x="2386709" y="1202498"/>
            <a:ext cx="4370581" cy="5037095"/>
          </a:xfrm>
          <a:prstGeom prst="rect">
            <a:avLst/>
          </a:prstGeom>
          <a:ln>
            <a:solidFill>
              <a:schemeClr val="tx1"/>
            </a:solidFill>
          </a:ln>
        </p:spPr>
      </p:pic>
    </p:spTree>
    <p:extLst>
      <p:ext uri="{BB962C8B-B14F-4D97-AF65-F5344CB8AC3E}">
        <p14:creationId xmlns:p14="http://schemas.microsoft.com/office/powerpoint/2010/main" val="143941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3246" y="2063196"/>
            <a:ext cx="4188269" cy="1890819"/>
          </a:xfrm>
        </p:spPr>
        <p:txBody>
          <a:bodyPr>
            <a:normAutofit/>
          </a:bodyPr>
          <a:lstStyle/>
          <a:p>
            <a:r>
              <a:rPr lang="en-US" sz="2800" dirty="0"/>
              <a:t>Sara Lamback</a:t>
            </a:r>
          </a:p>
          <a:p>
            <a:pPr lvl="1"/>
            <a:r>
              <a:rPr lang="en-US" b="0" i="1" dirty="0">
                <a:solidFill>
                  <a:schemeClr val="tx1"/>
                </a:solidFill>
                <a:latin typeface="+mn-lt"/>
              </a:rPr>
              <a:t>Associate Director</a:t>
            </a:r>
          </a:p>
          <a:p>
            <a:pPr lvl="1"/>
            <a:r>
              <a:rPr lang="en-US" b="0" i="0" dirty="0">
                <a:solidFill>
                  <a:schemeClr val="tx1"/>
                </a:solidFill>
                <a:latin typeface="+mn-lt"/>
              </a:rPr>
              <a:t>JFF</a:t>
            </a:r>
          </a:p>
        </p:txBody>
      </p:sp>
      <p:sp>
        <p:nvSpPr>
          <p:cNvPr id="3" name="Slide Number Placeholder 2"/>
          <p:cNvSpPr>
            <a:spLocks noGrp="1"/>
          </p:cNvSpPr>
          <p:nvPr>
            <p:ph type="sldNum" sz="quarter" idx="10"/>
          </p:nvPr>
        </p:nvSpPr>
        <p:spPr/>
        <p:txBody>
          <a:bodyPr/>
          <a:lstStyle/>
          <a:p>
            <a:fld id="{706D636C-90A3-4979-BA37-BAB384B22101}" type="slidenum">
              <a:rPr lang="en-US" smtClean="0"/>
              <a:pPr/>
              <a:t>5</a:t>
            </a:fld>
            <a:endParaRPr lang="en-US" dirty="0"/>
          </a:p>
        </p:txBody>
      </p:sp>
      <p:pic>
        <p:nvPicPr>
          <p:cNvPr id="7" name="Picture Placeholder 6"/>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14320" t="9071" r="12713" b="10697"/>
          <a:stretch/>
        </p:blipFill>
        <p:spPr>
          <a:xfrm>
            <a:off x="1983179" y="1948919"/>
            <a:ext cx="1413163" cy="2000938"/>
          </a:xfrm>
        </p:spPr>
      </p:pic>
    </p:spTree>
    <p:extLst>
      <p:ext uri="{BB962C8B-B14F-4D97-AF65-F5344CB8AC3E}">
        <p14:creationId xmlns:p14="http://schemas.microsoft.com/office/powerpoint/2010/main" val="407336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285756-E058-4393-9E93-61EE17EBE5C6}"/>
              </a:ext>
            </a:extLst>
          </p:cNvPr>
          <p:cNvSpPr>
            <a:spLocks noGrp="1"/>
          </p:cNvSpPr>
          <p:nvPr>
            <p:ph idx="1"/>
          </p:nvPr>
        </p:nvSpPr>
        <p:spPr>
          <a:xfrm>
            <a:off x="4104211" y="1282709"/>
            <a:ext cx="4200545" cy="1619045"/>
          </a:xfrm>
        </p:spPr>
        <p:txBody>
          <a:bodyPr>
            <a:normAutofit/>
          </a:bodyPr>
          <a:lstStyle/>
          <a:p>
            <a:pPr>
              <a:spcBef>
                <a:spcPts val="200"/>
              </a:spcBef>
              <a:spcAft>
                <a:spcPts val="200"/>
              </a:spcAft>
            </a:pPr>
            <a:r>
              <a:rPr lang="en-US" sz="2400" dirty="0"/>
              <a:t>John Shaw</a:t>
            </a:r>
          </a:p>
          <a:p>
            <a:pPr lvl="1">
              <a:spcBef>
                <a:spcPts val="200"/>
              </a:spcBef>
              <a:spcAft>
                <a:spcPts val="200"/>
              </a:spcAft>
            </a:pPr>
            <a:r>
              <a:rPr lang="en-US" sz="2000" dirty="0"/>
              <a:t>Research and Strategic Initiatives Manager</a:t>
            </a:r>
          </a:p>
          <a:p>
            <a:pPr lvl="1">
              <a:lnSpc>
                <a:spcPct val="80000"/>
              </a:lnSpc>
              <a:spcAft>
                <a:spcPts val="200"/>
              </a:spcAft>
            </a:pPr>
            <a:r>
              <a:rPr lang="en-US" sz="2000" i="0" dirty="0"/>
              <a:t>Northern Virginia Technology Council</a:t>
            </a:r>
          </a:p>
        </p:txBody>
      </p:sp>
      <p:sp>
        <p:nvSpPr>
          <p:cNvPr id="3" name="Slide Number Placeholder 2">
            <a:extLst>
              <a:ext uri="{FF2B5EF4-FFF2-40B4-BE49-F238E27FC236}">
                <a16:creationId xmlns:a16="http://schemas.microsoft.com/office/drawing/2014/main" id="{049273CE-E4F8-4235-8F0D-94A94821A01B}"/>
              </a:ext>
            </a:extLst>
          </p:cNvPr>
          <p:cNvSpPr>
            <a:spLocks noGrp="1"/>
          </p:cNvSpPr>
          <p:nvPr>
            <p:ph type="sldNum" sz="quarter" idx="10"/>
          </p:nvPr>
        </p:nvSpPr>
        <p:spPr/>
        <p:txBody>
          <a:bodyPr/>
          <a:lstStyle/>
          <a:p>
            <a:fld id="{706D636C-90A3-4979-BA37-BAB384B22101}" type="slidenum">
              <a:rPr lang="en-US" smtClean="0"/>
              <a:pPr/>
              <a:t>6</a:t>
            </a:fld>
            <a:endParaRPr lang="en-US" dirty="0"/>
          </a:p>
        </p:txBody>
      </p:sp>
      <p:sp>
        <p:nvSpPr>
          <p:cNvPr id="5" name="Content Placeholder 4">
            <a:extLst>
              <a:ext uri="{FF2B5EF4-FFF2-40B4-BE49-F238E27FC236}">
                <a16:creationId xmlns:a16="http://schemas.microsoft.com/office/drawing/2014/main" id="{F6EAA696-DB2C-4A94-A9D8-1178B8F163A8}"/>
              </a:ext>
            </a:extLst>
          </p:cNvPr>
          <p:cNvSpPr>
            <a:spLocks noGrp="1"/>
          </p:cNvSpPr>
          <p:nvPr>
            <p:ph idx="12"/>
          </p:nvPr>
        </p:nvSpPr>
        <p:spPr>
          <a:xfrm>
            <a:off x="3598083" y="2997480"/>
            <a:ext cx="4994772" cy="1619045"/>
          </a:xfrm>
        </p:spPr>
        <p:txBody>
          <a:bodyPr>
            <a:normAutofit/>
          </a:bodyPr>
          <a:lstStyle/>
          <a:p>
            <a:pPr>
              <a:spcBef>
                <a:spcPts val="200"/>
              </a:spcBef>
              <a:spcAft>
                <a:spcPts val="200"/>
              </a:spcAft>
            </a:pPr>
            <a:r>
              <a:rPr lang="en-US" sz="2400" dirty="0"/>
              <a:t>Paul Spivey</a:t>
            </a:r>
          </a:p>
          <a:p>
            <a:pPr lvl="1">
              <a:spcBef>
                <a:spcPts val="200"/>
              </a:spcBef>
              <a:spcAft>
                <a:spcPts val="200"/>
              </a:spcAft>
            </a:pPr>
            <a:r>
              <a:rPr lang="en-US" sz="2000" dirty="0"/>
              <a:t>Assistant Dean - Division of Technology, Engineering, and Mathematics</a:t>
            </a:r>
          </a:p>
          <a:p>
            <a:pPr lvl="1">
              <a:lnSpc>
                <a:spcPct val="80000"/>
              </a:lnSpc>
              <a:spcAft>
                <a:spcPts val="200"/>
              </a:spcAft>
            </a:pPr>
            <a:r>
              <a:rPr lang="en-US" sz="2000" i="0" dirty="0"/>
              <a:t>Bossier Parish Community College</a:t>
            </a:r>
          </a:p>
        </p:txBody>
      </p:sp>
      <p:sp>
        <p:nvSpPr>
          <p:cNvPr id="7" name="Content Placeholder 6">
            <a:extLst>
              <a:ext uri="{FF2B5EF4-FFF2-40B4-BE49-F238E27FC236}">
                <a16:creationId xmlns:a16="http://schemas.microsoft.com/office/drawing/2014/main" id="{D61C463C-3A6B-4DA4-BA47-F42790EB5D7F}"/>
              </a:ext>
            </a:extLst>
          </p:cNvPr>
          <p:cNvSpPr>
            <a:spLocks noGrp="1"/>
          </p:cNvSpPr>
          <p:nvPr>
            <p:ph idx="14"/>
          </p:nvPr>
        </p:nvSpPr>
        <p:spPr>
          <a:xfrm>
            <a:off x="3041624" y="4709786"/>
            <a:ext cx="3983355" cy="1203016"/>
          </a:xfrm>
        </p:spPr>
        <p:txBody>
          <a:bodyPr>
            <a:normAutofit/>
          </a:bodyPr>
          <a:lstStyle/>
          <a:p>
            <a:r>
              <a:rPr lang="en-US" sz="2400" dirty="0"/>
              <a:t>Eric Seleznow</a:t>
            </a:r>
          </a:p>
          <a:p>
            <a:pPr lvl="1"/>
            <a:r>
              <a:rPr lang="en-US" sz="2000" dirty="0"/>
              <a:t>Senior Advisor</a:t>
            </a:r>
          </a:p>
          <a:p>
            <a:pPr lvl="1">
              <a:lnSpc>
                <a:spcPct val="80000"/>
              </a:lnSpc>
              <a:spcAft>
                <a:spcPts val="200"/>
              </a:spcAft>
            </a:pPr>
            <a:r>
              <a:rPr lang="en-US" sz="2000" i="0" dirty="0"/>
              <a:t>JFF</a:t>
            </a:r>
          </a:p>
        </p:txBody>
      </p:sp>
      <p:pic>
        <p:nvPicPr>
          <p:cNvPr id="9" name="Picture Placeholder 1">
            <a:extLst>
              <a:ext uri="{FF2B5EF4-FFF2-40B4-BE49-F238E27FC236}">
                <a16:creationId xmlns:a16="http://schemas.microsoft.com/office/drawing/2014/main" id="{B78CC134-A44C-4F12-A640-DCF3CBBEA00F}"/>
              </a:ext>
            </a:extLst>
          </p:cNvPr>
          <p:cNvPicPr>
            <a:picLocks noGrp="1" noChangeAspect="1"/>
          </p:cNvPicPr>
          <p:nvPr>
            <p:ph type="pic" idx="11"/>
          </p:nvPr>
        </p:nvPicPr>
        <p:blipFill>
          <a:blip r:embed="rId2" cstate="hqprint">
            <a:extLst>
              <a:ext uri="{28A0092B-C50C-407E-A947-70E740481C1C}">
                <a14:useLocalDpi xmlns:a14="http://schemas.microsoft.com/office/drawing/2010/main" val="0"/>
              </a:ext>
            </a:extLst>
          </a:blip>
          <a:srcRect t="11499" b="11499"/>
          <a:stretch>
            <a:fillRect/>
          </a:stretch>
        </p:blipFill>
        <p:spPr>
          <a:xfrm>
            <a:off x="2057659" y="1282709"/>
            <a:ext cx="1255978" cy="1451375"/>
          </a:xfrm>
        </p:spPr>
      </p:pic>
      <p:pic>
        <p:nvPicPr>
          <p:cNvPr id="10" name="Picture Placeholder 3">
            <a:extLst>
              <a:ext uri="{FF2B5EF4-FFF2-40B4-BE49-F238E27FC236}">
                <a16:creationId xmlns:a16="http://schemas.microsoft.com/office/drawing/2014/main" id="{A9A9F305-2704-426F-8D9A-CBA4482669C2}"/>
              </a:ext>
            </a:extLst>
          </p:cNvPr>
          <p:cNvPicPr>
            <a:picLocks noGrp="1" noChangeAspect="1"/>
          </p:cNvPicPr>
          <p:nvPr>
            <p:ph type="pic" idx="13"/>
          </p:nvPr>
        </p:nvPicPr>
        <p:blipFill>
          <a:blip r:embed="rId3" cstate="hqprint">
            <a:extLst>
              <a:ext uri="{28A0092B-C50C-407E-A947-70E740481C1C}">
                <a14:useLocalDpi xmlns:a14="http://schemas.microsoft.com/office/drawing/2010/main" val="0"/>
              </a:ext>
            </a:extLst>
          </a:blip>
          <a:srcRect t="8749" b="8749"/>
          <a:stretch>
            <a:fillRect/>
          </a:stretch>
        </p:blipFill>
        <p:spPr>
          <a:xfrm>
            <a:off x="1557047" y="2901755"/>
            <a:ext cx="1255978" cy="1451375"/>
          </a:xfrm>
        </p:spPr>
      </p:pic>
      <p:pic>
        <p:nvPicPr>
          <p:cNvPr id="11" name="Picture Placeholder 3">
            <a:extLst>
              <a:ext uri="{FF2B5EF4-FFF2-40B4-BE49-F238E27FC236}">
                <a16:creationId xmlns:a16="http://schemas.microsoft.com/office/drawing/2014/main" id="{9C96E57B-2429-42E0-9619-96C56B4585FE}"/>
              </a:ext>
            </a:extLst>
          </p:cNvPr>
          <p:cNvPicPr>
            <a:picLocks noGrp="1" noChangeAspect="1"/>
          </p:cNvPicPr>
          <p:nvPr>
            <p:ph type="pic" idx="15"/>
          </p:nvPr>
        </p:nvPicPr>
        <p:blipFill>
          <a:blip r:embed="rId4">
            <a:extLst>
              <a:ext uri="{28A0092B-C50C-407E-A947-70E740481C1C}">
                <a14:useLocalDpi xmlns:a14="http://schemas.microsoft.com/office/drawing/2010/main" val="0"/>
              </a:ext>
            </a:extLst>
          </a:blip>
          <a:srcRect t="11525" b="11525"/>
          <a:stretch>
            <a:fillRect/>
          </a:stretch>
        </p:blipFill>
        <p:spPr>
          <a:xfrm>
            <a:off x="995072" y="4520801"/>
            <a:ext cx="1255978" cy="1451375"/>
          </a:xfrm>
          <a:prstGeom prst="rect">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pic>
    </p:spTree>
    <p:extLst>
      <p:ext uri="{BB962C8B-B14F-4D97-AF65-F5344CB8AC3E}">
        <p14:creationId xmlns:p14="http://schemas.microsoft.com/office/powerpoint/2010/main" val="234071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594359" y="1678488"/>
            <a:ext cx="8123755" cy="4677862"/>
          </a:xfrm>
        </p:spPr>
        <p:txBody>
          <a:bodyPr anchor="t" anchorCtr="0">
            <a:normAutofit fontScale="92500"/>
          </a:bodyPr>
          <a:lstStyle/>
          <a:p>
            <a:pPr marL="338138" lvl="0" indent="-338138">
              <a:lnSpc>
                <a:spcPct val="100000"/>
              </a:lnSpc>
              <a:spcBef>
                <a:spcPts val="1200"/>
              </a:spcBef>
            </a:pPr>
            <a:r>
              <a:rPr lang="en-US" sz="2400" dirty="0"/>
              <a:t>Understand how work-based learning combines academic learning with on-the-job experience and can support educational and career advancement, ultimately building a diverse talent pipeline. </a:t>
            </a:r>
          </a:p>
          <a:p>
            <a:pPr marL="338138" lvl="0" indent="-338138">
              <a:lnSpc>
                <a:spcPct val="100000"/>
              </a:lnSpc>
              <a:spcBef>
                <a:spcPts val="1200"/>
              </a:spcBef>
            </a:pPr>
            <a:r>
              <a:rPr lang="en-US" sz="2400" dirty="0"/>
              <a:t>Understand the various types of work-based learning models and how these models can support TechHire projects and participant placement.</a:t>
            </a:r>
          </a:p>
          <a:p>
            <a:pPr marL="338138" indent="-338138">
              <a:lnSpc>
                <a:spcPct val="100000"/>
              </a:lnSpc>
              <a:spcBef>
                <a:spcPts val="1200"/>
              </a:spcBef>
            </a:pPr>
            <a:r>
              <a:rPr lang="en-US" sz="2400" dirty="0"/>
              <a:t>Understand employer perceptions of work-based learning initiatives and highlight specific strategies to secure employer support for work-based learning activities. </a:t>
            </a:r>
          </a:p>
          <a:p>
            <a:pPr marL="338138" lvl="0" indent="-338138">
              <a:lnSpc>
                <a:spcPct val="100000"/>
              </a:lnSpc>
              <a:spcBef>
                <a:spcPts val="1200"/>
              </a:spcBef>
            </a:pPr>
            <a:r>
              <a:rPr lang="en-US" sz="2400" dirty="0"/>
              <a:t>Offer examples of high-quality and innovative work-based learning models and related resources.</a:t>
            </a:r>
            <a:endParaRPr lang="en-US" sz="3200"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7</a:t>
            </a:fld>
            <a:endParaRPr lang="en-US" dirty="0"/>
          </a:p>
        </p:txBody>
      </p:sp>
    </p:spTree>
    <p:extLst>
      <p:ext uri="{BB962C8B-B14F-4D97-AF65-F5344CB8AC3E}">
        <p14:creationId xmlns:p14="http://schemas.microsoft.com/office/powerpoint/2010/main" val="326824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955280" cy="862425"/>
          </a:xfrm>
        </p:spPr>
        <p:txBody>
          <a:bodyPr>
            <a:normAutofit/>
          </a:bodyPr>
          <a:lstStyle/>
          <a:p>
            <a:r>
              <a:rPr lang="en-US" sz="3100" dirty="0"/>
              <a:t>Today’s Agenda</a:t>
            </a:r>
          </a:p>
        </p:txBody>
      </p:sp>
      <p:sp>
        <p:nvSpPr>
          <p:cNvPr id="5" name="Content Placeholder 4"/>
          <p:cNvSpPr>
            <a:spLocks noGrp="1"/>
          </p:cNvSpPr>
          <p:nvPr>
            <p:ph idx="1"/>
          </p:nvPr>
        </p:nvSpPr>
        <p:spPr>
          <a:xfrm>
            <a:off x="628650" y="1553227"/>
            <a:ext cx="7955280" cy="4599600"/>
          </a:xfrm>
        </p:spPr>
        <p:txBody>
          <a:bodyPr>
            <a:normAutofit lnSpcReduction="10000"/>
          </a:bodyPr>
          <a:lstStyle/>
          <a:p>
            <a:pPr>
              <a:lnSpc>
                <a:spcPct val="110000"/>
              </a:lnSpc>
              <a:spcAft>
                <a:spcPts val="1000"/>
              </a:spcAft>
              <a:buFont typeface="Wingdings" panose="05000000000000000000" pitchFamily="2" charset="2"/>
              <a:buChar char="§"/>
            </a:pPr>
            <a:r>
              <a:rPr lang="en-US" sz="2400" b="1" dirty="0"/>
              <a:t>12:30 </a:t>
            </a:r>
            <a:r>
              <a:rPr lang="en-US" sz="2400" dirty="0"/>
              <a:t>| Welcome and Introduction</a:t>
            </a:r>
          </a:p>
          <a:p>
            <a:pPr>
              <a:lnSpc>
                <a:spcPct val="110000"/>
              </a:lnSpc>
              <a:spcAft>
                <a:spcPts val="1000"/>
              </a:spcAft>
              <a:buFont typeface="Wingdings" panose="05000000000000000000" pitchFamily="2" charset="2"/>
              <a:buChar char="§"/>
            </a:pPr>
            <a:r>
              <a:rPr lang="en-US" sz="2400" b="1" dirty="0"/>
              <a:t>12:40</a:t>
            </a:r>
            <a:r>
              <a:rPr lang="en-US" sz="2400" dirty="0"/>
              <a:t> | Work-Based Learning: A Primer</a:t>
            </a:r>
          </a:p>
          <a:p>
            <a:pPr>
              <a:lnSpc>
                <a:spcPct val="110000"/>
              </a:lnSpc>
              <a:spcAft>
                <a:spcPts val="1000"/>
              </a:spcAft>
              <a:buFont typeface="Wingdings" panose="05000000000000000000" pitchFamily="2" charset="2"/>
              <a:buChar char="§"/>
            </a:pPr>
            <a:r>
              <a:rPr lang="en-US" sz="2400" b="1" dirty="0"/>
              <a:t>12:55</a:t>
            </a:r>
            <a:r>
              <a:rPr lang="en-US" sz="2400" dirty="0"/>
              <a:t> | Employer Perspectives on Work-Based Learning and Talent Development</a:t>
            </a:r>
          </a:p>
          <a:p>
            <a:pPr>
              <a:lnSpc>
                <a:spcPct val="110000"/>
              </a:lnSpc>
              <a:spcAft>
                <a:spcPts val="1000"/>
              </a:spcAft>
              <a:buFont typeface="Wingdings" panose="05000000000000000000" pitchFamily="2" charset="2"/>
              <a:buChar char="§"/>
            </a:pPr>
            <a:r>
              <a:rPr lang="en-US" sz="2400" b="1" dirty="0"/>
              <a:t>1:10</a:t>
            </a:r>
            <a:r>
              <a:rPr lang="en-US" sz="2400" dirty="0"/>
              <a:t> | Lessons from Bossier Parish Community College</a:t>
            </a:r>
          </a:p>
          <a:p>
            <a:pPr>
              <a:lnSpc>
                <a:spcPct val="110000"/>
              </a:lnSpc>
              <a:spcAft>
                <a:spcPts val="1000"/>
              </a:spcAft>
              <a:buFont typeface="Wingdings" panose="05000000000000000000" pitchFamily="2" charset="2"/>
              <a:buChar char="§"/>
            </a:pPr>
            <a:r>
              <a:rPr lang="en-US" sz="2400" b="1" dirty="0"/>
              <a:t>1:20 </a:t>
            </a:r>
            <a:r>
              <a:rPr lang="en-US" sz="2400" dirty="0"/>
              <a:t>| Discussion and Questions </a:t>
            </a:r>
          </a:p>
          <a:p>
            <a:pPr>
              <a:lnSpc>
                <a:spcPct val="110000"/>
              </a:lnSpc>
              <a:spcAft>
                <a:spcPts val="1000"/>
              </a:spcAft>
              <a:buFont typeface="Wingdings" panose="05000000000000000000" pitchFamily="2" charset="2"/>
              <a:buChar char="§"/>
            </a:pPr>
            <a:r>
              <a:rPr lang="en-US" sz="2400" b="1" dirty="0"/>
              <a:t>1:40</a:t>
            </a:r>
            <a:r>
              <a:rPr lang="en-US" sz="2400" dirty="0"/>
              <a:t> | Next Steps and Closing </a:t>
            </a:r>
          </a:p>
          <a:p>
            <a:endParaRPr lang="en-US" sz="3200"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8</a:t>
            </a:fld>
            <a:endParaRPr lang="en-US" dirty="0"/>
          </a:p>
        </p:txBody>
      </p:sp>
    </p:spTree>
    <p:extLst>
      <p:ext uri="{BB962C8B-B14F-4D97-AF65-F5344CB8AC3E}">
        <p14:creationId xmlns:p14="http://schemas.microsoft.com/office/powerpoint/2010/main" val="396494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234" y="781139"/>
            <a:ext cx="6796695" cy="1051560"/>
          </a:xfrm>
        </p:spPr>
        <p:txBody>
          <a:bodyPr>
            <a:normAutofit fontScale="90000"/>
          </a:bodyPr>
          <a:lstStyle/>
          <a:p>
            <a:r>
              <a:rPr lang="en-US" sz="2700" dirty="0">
                <a:solidFill>
                  <a:srgbClr val="C00000"/>
                </a:solidFill>
                <a:latin typeface="Arial" pitchFamily="34" charset="0"/>
                <a:cs typeface="Arial" pitchFamily="34" charset="0"/>
              </a:rPr>
              <a:t>What is your comfort level or expertise in engaging with employers about work-based learning opportunities? </a:t>
            </a:r>
            <a:br>
              <a:rPr lang="en-US" sz="3600" dirty="0">
                <a:solidFill>
                  <a:srgbClr val="C00000"/>
                </a:solidFill>
                <a:latin typeface="Arial" pitchFamily="34" charset="0"/>
                <a:cs typeface="Arial" pitchFamily="34" charset="0"/>
              </a:rPr>
            </a:br>
            <a:endParaRPr lang="en-US" dirty="0"/>
          </a:p>
        </p:txBody>
      </p:sp>
      <p:sp>
        <p:nvSpPr>
          <p:cNvPr id="6" name="Content Placeholder 5"/>
          <p:cNvSpPr>
            <a:spLocks noGrp="1"/>
          </p:cNvSpPr>
          <p:nvPr>
            <p:ph idx="1"/>
          </p:nvPr>
        </p:nvSpPr>
        <p:spPr>
          <a:xfrm>
            <a:off x="1062885" y="2383171"/>
            <a:ext cx="7142963" cy="3693690"/>
          </a:xfrm>
        </p:spPr>
        <p:txBody>
          <a:bodyPr>
            <a:normAutofit fontScale="85000" lnSpcReduction="20000"/>
          </a:bodyPr>
          <a:lstStyle/>
          <a:p>
            <a:pPr>
              <a:lnSpc>
                <a:spcPct val="110000"/>
              </a:lnSpc>
              <a:buClr>
                <a:srgbClr val="C00000"/>
              </a:buClr>
            </a:pPr>
            <a:r>
              <a:rPr lang="en-US" sz="2800" dirty="0"/>
              <a:t>Beginner: I’m new to engaging employers about WBL opportunities. </a:t>
            </a:r>
          </a:p>
          <a:p>
            <a:pPr>
              <a:lnSpc>
                <a:spcPct val="110000"/>
              </a:lnSpc>
              <a:buClr>
                <a:srgbClr val="C00000"/>
              </a:buClr>
            </a:pPr>
            <a:r>
              <a:rPr lang="en-US" sz="2800" dirty="0"/>
              <a:t>Intermediate: I have a basic understanding of how to engage with employers around WBL Opportunities. </a:t>
            </a:r>
          </a:p>
          <a:p>
            <a:pPr>
              <a:lnSpc>
                <a:spcPct val="110000"/>
              </a:lnSpc>
              <a:buClr>
                <a:srgbClr val="C00000"/>
              </a:buClr>
            </a:pPr>
            <a:r>
              <a:rPr lang="en-US" sz="2800" dirty="0"/>
              <a:t>Advanced: I am experienced  at engaging employers with WBL opportunities.</a:t>
            </a:r>
          </a:p>
          <a:p>
            <a:pPr>
              <a:lnSpc>
                <a:spcPct val="110000"/>
              </a:lnSpc>
              <a:buClr>
                <a:srgbClr val="C00000"/>
              </a:buClr>
            </a:pPr>
            <a:r>
              <a:rPr lang="en-US" sz="2800" dirty="0"/>
              <a:t>Not sure</a:t>
            </a:r>
          </a:p>
          <a:p>
            <a:pPr marL="0" indent="0">
              <a:buNone/>
            </a:pPr>
            <a:endParaRPr lang="en-US" sz="32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9</a:t>
            </a:fld>
            <a:endParaRPr lang="en-US" dirty="0"/>
          </a:p>
        </p:txBody>
      </p:sp>
    </p:spTree>
    <p:extLst>
      <p:ext uri="{BB962C8B-B14F-4D97-AF65-F5344CB8AC3E}">
        <p14:creationId xmlns:p14="http://schemas.microsoft.com/office/powerpoint/2010/main" val="4059256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82&quot;&gt;&lt;object type=&quot;3&quot; unique_id=&quot;10483&quot;&gt;&lt;property id=&quot;20148&quot; value=&quot;5&quot;/&gt;&lt;property id=&quot;20300&quot; value=&quot;Slide 1&quot;/&gt;&lt;property id=&quot;20307&quot; value=&quot;288&quot;/&gt;&lt;/object&gt;&lt;object type=&quot;3&quot; unique_id=&quot;10484&quot;&gt;&lt;property id=&quot;20148&quot; value=&quot;5&quot;/&gt;&lt;property id=&quot;20300&quot; value=&quot;Slide 4 - &amp;quot;H-1B TechHire Grants  Webinar:  Engaging Employers to Support Work-Based Learning as a Strategy to Diversify the Ta&quot;/&gt;&lt;property id=&quot;20307&quot; value=&quot;289&quot;/&gt;&lt;/object&gt;&lt;object type=&quot;3&quot; unique_id=&quot;10485&quot;&gt;&lt;property id=&quot;20148&quot; value=&quot;5&quot;/&gt;&lt;property id=&quot;20300&quot; value=&quot;Slide 5&quot;/&gt;&lt;property id=&quot;20307&quot; value=&quot;280&quot;/&gt;&lt;/object&gt;&lt;object type=&quot;3&quot; unique_id=&quot;10488&quot;&gt;&lt;property id=&quot;20148&quot; value=&quot;5&quot;/&gt;&lt;property id=&quot;20300&quot; value=&quot;Slide 8&quot;/&gt;&lt;property id=&quot;20307&quot; value=&quot;286&quot;/&gt;&lt;/object&gt;&lt;object type=&quot;3&quot; unique_id=&quot;10489&quot;&gt;&lt;property id=&quot;20148&quot; value=&quot;5&quot;/&gt;&lt;property id=&quot;20300&quot; value=&quot;Slide 2&quot;/&gt;&lt;property id=&quot;20307&quot; value=&quot;272&quot;/&gt;&lt;/object&gt;&lt;object type=&quot;3&quot; unique_id=&quot;10491&quot;&gt;&lt;property id=&quot;20148&quot; value=&quot;5&quot;/&gt;&lt;property id=&quot;20300&quot; value=&quot;Slide 13 - &amp;quot;Work-Based Learning Framework&amp;quot;&quot;/&gt;&lt;property id=&quot;20307&quot; value=&quot;259&quot;/&gt;&lt;/object&gt;&lt;object type=&quot;3&quot; unique_id=&quot;10492&quot;&gt;&lt;property id=&quot;20148&quot; value=&quot;5&quot;/&gt;&lt;property id=&quot;20300&quot; value=&quot;Slide 11 - &amp;quot;Work-Based Learning:  A Primer&amp;quot;&quot;/&gt;&lt;property id=&quot;20307&quot; value=&quot;260&quot;/&gt;&lt;/object&gt;&lt;object type=&quot;3&quot; unique_id=&quot;10493&quot;&gt;&lt;property id=&quot;20148&quot; value=&quot;5&quot;/&gt;&lt;property id=&quot;20300&quot; value=&quot;Slide 14 - &amp;quot;Benefits of Work-Based Learning&amp;quot;&quot;/&gt;&lt;property id=&quot;20307&quot; value=&quot;262&quot;/&gt;&lt;/object&gt;&lt;object type=&quot;3&quot; unique_id=&quot;22430&quot;&gt;&lt;property id=&quot;20148&quot; value=&quot;5&quot;/&gt;&lt;property id=&quot;20300&quot; value=&quot;Slide 6&quot;/&gt;&lt;property id=&quot;20307&quot; value=&quot;291&quot;/&gt;&lt;/object&gt;&lt;object type=&quot;3&quot; unique_id=&quot;22431&quot;&gt;&lt;property id=&quot;20148&quot; value=&quot;5&quot;/&gt;&lt;property id=&quot;20300&quot; value=&quot;Slide 9 - &amp;quot;Today’s Agenda&amp;quot;&quot;/&gt;&lt;property id=&quot;20307&quot; value=&quot;293&quot;/&gt;&lt;/object&gt;&lt;object type=&quot;3&quot; unique_id=&quot;22432&quot;&gt;&lt;property id=&quot;20148&quot; value=&quot;5&quot;/&gt;&lt;property id=&quot;20300&quot; value=&quot;Slide 10 - &amp;quot;What is your comfort level or expertise in engaging with employers about work-based learning opportunities?  &amp;quot;&quot;/&gt;&lt;property id=&quot;20307&quot; value=&quot;292&quot;/&gt;&lt;/object&gt;&lt;object type=&quot;3&quot; unique_id=&quot;22433&quot;&gt;&lt;property id=&quot;20148&quot; value=&quot;5&quot;/&gt;&lt;property id=&quot;20300&quot; value=&quot;Slide 12 - &amp;quot;What is Work-Based Learning?&amp;quot;&quot;/&gt;&lt;property id=&quot;20307&quot; value=&quot;294&quot;/&gt;&lt;/object&gt;&lt;object type=&quot;3&quot; unique_id=&quot;22434&quot;&gt;&lt;property id=&quot;20148&quot; value=&quot;5&quot;/&gt;&lt;property id=&quot;20300&quot; value=&quot;Slide 15 - &amp;quot;Types of Work-Based Learning Strategies&amp;quot;&quot;/&gt;&lt;property id=&quot;20307&quot; value=&quot;295&quot;/&gt;&lt;/object&gt;&lt;object type=&quot;3&quot; unique_id=&quot;22435&quot;&gt;&lt;property id=&quot;20148&quot; value=&quot;5&quot;/&gt;&lt;property id=&quot;20300&quot; value=&quot;Slide 16 - &amp;quot;7 Principles of Work-Based Learning&amp;quot;&quot;/&gt;&lt;property id=&quot;20307&quot; value=&quot;296&quot;/&gt;&lt;/object&gt;&lt;object type=&quot;3&quot; unique_id=&quot;22436&quot;&gt;&lt;property id=&quot;20148&quot; value=&quot;5&quot;/&gt;&lt;property id=&quot;20300&quot; value=&quot;Slide 17 - &amp;quot;Apprenticeship:  Quality, Rigor, Standards&amp;quot;&quot;/&gt;&lt;property id=&quot;20307&quot; value=&quot;297&quot;/&gt;&lt;/object&gt;&lt;object type=&quot;3&quot; unique_id=&quot;22437&quot;&gt;&lt;property id=&quot;20148&quot; value=&quot;5&quot;/&gt;&lt;property id=&quot;20300&quot; value=&quot;Slide 18 - &amp;quot;Pre-Apprenticeship&amp;quot;&quot;/&gt;&lt;property id=&quot;20307&quot; value=&quot;298&quot;/&gt;&lt;/object&gt;&lt;object type=&quot;3&quot; unique_id=&quot;22438&quot;&gt;&lt;property id=&quot;20148&quot; value=&quot;5&quot;/&gt;&lt;property id=&quot;20300&quot; value=&quot;Slide 19 - &amp;quot;Employer Participation: The Holy Grail&amp;quot;&quot;/&gt;&lt;property id=&quot;20307&quot; value=&quot;299&quot;/&gt;&lt;/object&gt;&lt;object type=&quot;3&quot; unique_id=&quot;22439&quot;&gt;&lt;property id=&quot;20148&quot; value=&quot;5&quot;/&gt;&lt;property id=&quot;20300&quot; value=&quot;Slide 20&quot;/&gt;&lt;property id=&quot;20307&quot; value=&quot;300&quot;/&gt;&lt;/object&gt;&lt;object type=&quot;3&quot; unique_id=&quot;22440&quot;&gt;&lt;property id=&quot;20148&quot; value=&quot;5&quot;/&gt;&lt;property id=&quot;20300&quot; value=&quot;Slide 21 - &amp;quot;Employers Perspectives on Work-Based Learning and Talent Development &amp;quot;&quot;/&gt;&lt;property id=&quot;20307&quot; value=&quot;302&quot;/&gt;&lt;/object&gt;&lt;object type=&quot;3&quot; unique_id=&quot;22441&quot;&gt;&lt;property id=&quot;20148&quot; value=&quot;5&quot;/&gt;&lt;property id=&quot;20300&quot; value=&quot;Slide 22 - &amp;quot;About NVTC&amp;quot;&quot;/&gt;&lt;property id=&quot;20307&quot; value=&quot;303&quot;/&gt;&lt;/object&gt;&lt;object type=&quot;3&quot; unique_id=&quot;22442&quot;&gt;&lt;property id=&quot;20148&quot; value=&quot;5&quot;/&gt;&lt;property id=&quot;20300&quot; value=&quot;Slide 23 - &amp;quot;Tech Talent Initiative (TTI) Overview&amp;quot;&quot;/&gt;&lt;property id=&quot;20307&quot; value=&quot;304&quot;/&gt;&lt;/object&gt;&lt;object type=&quot;3&quot; unique_id=&quot;22443&quot;&gt;&lt;property id=&quot;20148&quot; value=&quot;5&quot;/&gt;&lt;property id=&quot;20300&quot; value=&quot;Slide 24 - &amp;quot;Tech Talent Employer Collaborative&amp;quot;&quot;/&gt;&lt;property id=&quot;20307&quot; value=&quot;305&quot;/&gt;&lt;/object&gt;&lt;object type=&quot;3&quot; unique_id=&quot;22444&quot;&gt;&lt;property id=&quot;20148&quot; value=&quot;5&quot;/&gt;&lt;property id=&quot;20300&quot; value=&quot;Slide 25 - &amp;quot;Work-Based Learning&amp;quot;&quot;/&gt;&lt;property id=&quot;20307&quot; value=&quot;306&quot;/&gt;&lt;/object&gt;&lt;object type=&quot;3&quot; unique_id=&quot;22445&quot;&gt;&lt;property id=&quot;20148&quot; value=&quot;5&quot;/&gt;&lt;property id=&quot;20300&quot; value=&quot;Slide 26 - &amp;quot;IT Workforce Needs Assessments&amp;quot;&quot;/&gt;&lt;property id=&quot;20307&quot; value=&quot;307&quot;/&gt;&lt;/object&gt;&lt;object type=&quot;3&quot; unique_id=&quot;22446&quot;&gt;&lt;property id=&quot;20148&quot; value=&quot;5&quot;/&gt;&lt;property id=&quot;20300&quot; value=&quot;Slide 27 - &amp;quot;2018 Needs Assessment Update&amp;quot;&quot;/&gt;&lt;property id=&quot;20307&quot; value=&quot;308&quot;/&gt;&lt;/object&gt;&lt;object type=&quot;3&quot; unique_id=&quot;22447&quot;&gt;&lt;property id=&quot;20148&quot; value=&quot;5&quot;/&gt;&lt;property id=&quot;20300&quot; value=&quot;Slide 28 - &amp;quot;2018 Needs Assessment Data: Coding&amp;quot;&quot;/&gt;&lt;property id=&quot;20307&quot; value=&quot;309&quot;/&gt;&lt;/object&gt;&lt;object type=&quot;3&quot; unique_id=&quot;22448&quot;&gt;&lt;property id=&quot;20148&quot; value=&quot;5&quot;/&gt;&lt;property id=&quot;20300&quot; value=&quot;Slide 29 - &amp;quot;2018 Needs Assessment Data: Top 20 Certifications by Unique Job Ad Citations&amp;quot;&quot;/&gt;&lt;property id=&quot;20307&quot; value=&quot;310&quot;/&gt;&lt;/object&gt;&lt;object type=&quot;3&quot; unique_id=&quot;22449&quot;&gt;&lt;property id=&quot;20148&quot; value=&quot;5&quot;/&gt;&lt;property id=&quot;20300&quot; value=&quot;Slide 30 - &amp;quot;Cybersecurity Job Profile&amp;quot;&quot;/&gt;&lt;property id=&quot;20307&quot; value=&quot;311&quot;/&gt;&lt;/object&gt;&lt;object type=&quot;3&quot; unique_id=&quot;22450&quot;&gt;&lt;property id=&quot;20148&quot; value=&quot;5&quot;/&gt;&lt;property id=&quot;20300&quot; value=&quot;Slide 31&quot;/&gt;&lt;property id=&quot;20307&quot; value=&quot;313&quot;/&gt;&lt;/object&gt;&lt;object type=&quot;3&quot; unique_id=&quot;22451&quot;&gt;&lt;property id=&quot;20148&quot; value=&quot;5&quot;/&gt;&lt;property id=&quot;20300&quot; value=&quot;Slide 32 - &amp;quot;Building Employer Support for Work-based Learning: Lessons from Bossier Parish Community College&amp;quot;&quot;/&gt;&lt;property id=&quot;20307&quot; value=&quot;314&quot;/&gt;&lt;/object&gt;&lt;object type=&quot;3&quot; unique_id=&quot;22452&quot;&gt;&lt;property id=&quot;20148&quot; value=&quot;5&quot;/&gt;&lt;property id=&quot;20300&quot; value=&quot;Slide 33 - &amp;quot;Challenges Engaging Employers&amp;quot;&quot;/&gt;&lt;property id=&quot;20307&quot; value=&quot;315&quot;/&gt;&lt;/object&gt;&lt;object type=&quot;3&quot; unique_id=&quot;22453&quot;&gt;&lt;property id=&quot;20148&quot; value=&quot;5&quot;/&gt;&lt;property id=&quot;20300&quot; value=&quot;Slide 34 - &amp;quot;Work-based Learning –  Internship Capstone&amp;quot;&quot;/&gt;&lt;property id=&quot;20307&quot; value=&quot;316&quot;/&gt;&lt;/object&gt;&lt;object type=&quot;3&quot; unique_id=&quot;22454&quot;&gt;&lt;property id=&quot;20148&quot; value=&quot;5&quot;/&gt;&lt;property id=&quot;20300&quot; value=&quot;Slide 35 - &amp;quot;Practical Activities to Engage Employers&amp;quot;&quot;/&gt;&lt;property id=&quot;20307&quot; value=&quot;333&quot;/&gt;&lt;/object&gt;&lt;object type=&quot;3&quot; unique_id=&quot;22455&quot;&gt;&lt;property id=&quot;20148&quot; value=&quot;5&quot;/&gt;&lt;property id=&quot;20300&quot; value=&quot;Slide 36 - &amp;quot;Upcoming TA Next Steps&amp;quot;&quot;/&gt;&lt;property id=&quot;20307&quot; value=&quot;317&quot;/&gt;&lt;/object&gt;&lt;object type=&quot;3&quot; unique_id=&quot;22456&quot;&gt;&lt;property id=&quot;20148&quot; value=&quot;5&quot;/&gt;&lt;property id=&quot;20300&quot; value=&quot;Slide 37 - &amp;quot;How do you feel after today’s webinar? &amp;quot;&quot;/&gt;&lt;property id=&quot;20307&quot; value=&quot;318&quot;/&gt;&lt;/object&gt;&lt;object type=&quot;3&quot; unique_id=&quot;22457&quot;&gt;&lt;property id=&quot;20148&quot; value=&quot;5&quot;/&gt;&lt;property id=&quot;20300&quot; value=&quot;Slide 38&quot;/&gt;&lt;property id=&quot;20307&quot; value=&quot;319&quot;/&gt;&lt;/object&gt;&lt;object type=&quot;3&quot; unique_id=&quot;22458&quot;&gt;&lt;property id=&quot;20148&quot; value=&quot;5&quot;/&gt;&lt;property id=&quot;20300&quot; value=&quot;Slide 39&quot;/&gt;&lt;property id=&quot;20307&quot; value=&quot;320&quot;/&gt;&lt;/object&gt;&lt;object type=&quot;3&quot; unique_id=&quot;22459&quot;&gt;&lt;property id=&quot;20148&quot; value=&quot;5&quot;/&gt;&lt;property id=&quot;20300&quot; value=&quot;Slide 40 - &amp;quot;Appendix&amp;quot;&quot;/&gt;&lt;property id=&quot;20307&quot; value=&quot;322&quot;/&gt;&lt;/object&gt;&lt;object type=&quot;3&quot; unique_id=&quot;22460&quot;&gt;&lt;property id=&quot;20148&quot; value=&quot;5&quot;/&gt;&lt;property id=&quot;20300&quot; value=&quot;Slide 41 - &amp;quot;2018 Needs Assessment Data Coding&amp;quot;&quot;/&gt;&lt;property id=&quot;20307&quot; value=&quot;324&quot;/&gt;&lt;/object&gt;&lt;object type=&quot;3&quot; unique_id=&quot;22461&quot;&gt;&lt;property id=&quot;20148&quot; value=&quot;5&quot;/&gt;&lt;property id=&quot;20300&quot; value=&quot;Slide 42 - &amp;quot;2018 Needs Assessment Data: Frameworks&amp;quot;&quot;/&gt;&lt;property id=&quot;20307&quot; value=&quot;325&quot;/&gt;&lt;/object&gt;&lt;object type=&quot;3&quot; unique_id=&quot;22462&quot;&gt;&lt;property id=&quot;20148&quot; value=&quot;5&quot;/&gt;&lt;property id=&quot;20300&quot; value=&quot;Slide 43 - &amp;quot;2018 Needs Assessment Data: Frameworks&amp;quot;&quot;/&gt;&lt;property id=&quot;20307&quot; value=&quot;326&quot;/&gt;&lt;/object&gt;&lt;object type=&quot;3&quot; unique_id=&quot;22463&quot;&gt;&lt;property id=&quot;20148&quot; value=&quot;5&quot;/&gt;&lt;property id=&quot;20300&quot; value=&quot;Slide 44 - &amp;quot;2018 Needs Assessment Data: Applications/Toolkits&amp;quot;&quot;/&gt;&lt;property id=&quot;20307&quot; value=&quot;327&quot;/&gt;&lt;/object&gt;&lt;object type=&quot;3&quot; unique_id=&quot;22464&quot;&gt;&lt;property id=&quot;20148&quot; value=&quot;5&quot;/&gt;&lt;property id=&quot;20300&quot; value=&quot;Slide 45 - &amp;quot;2018 Needs Assessment Data: Applications/Toolkits&amp;quot;&quot;/&gt;&lt;property id=&quot;20307&quot; value=&quot;328&quot;/&gt;&lt;/object&gt;&lt;object type=&quot;3&quot; unique_id=&quot;22465&quot;&gt;&lt;property id=&quot;20148&quot; value=&quot;5&quot;/&gt;&lt;property id=&quot;20300&quot; value=&quot;Slide 46 - &amp;quot;2018 Needs Assessment Data: Certifications&amp;quot;&quot;/&gt;&lt;property id=&quot;20307&quot; value=&quot;329&quot;/&gt;&lt;/object&gt;&lt;object type=&quot;3&quot; unique_id=&quot;22466&quot;&gt;&lt;property id=&quot;20148&quot; value=&quot;5&quot;/&gt;&lt;property id=&quot;20300&quot; value=&quot;Slide 47 - &amp;quot;Software Development Job Profile&amp;quot;&quot;/&gt;&lt;property id=&quot;20307&quot; value=&quot;330&quot;/&gt;&lt;/object&gt;&lt;object type=&quot;3&quot; unique_id=&quot;22467&quot;&gt;&lt;property id=&quot;20148&quot; value=&quot;5&quot;/&gt;&lt;property id=&quot;20300&quot; value=&quot;Slide 48 - &amp;quot;Data Analytics Job Profile&amp;amp;#x09;&amp;quot;&quot;/&gt;&lt;property id=&quot;20307&quot; value=&quot;331&quot;/&gt;&lt;/object&gt;&lt;object type=&quot;3&quot; unique_id=&quot;22468&quot;&gt;&lt;property id=&quot;20148&quot; value=&quot;5&quot;/&gt;&lt;property id=&quot;20300&quot; value=&quot;Slide 49 - &amp;quot;Network Infrastructure Job Profile&amp;quot;&quot;/&gt;&lt;property id=&quot;20307&quot; value=&quot;332&quot;/&gt;&lt;/object&gt;&lt;object type=&quot;3&quot; unique_id=&quot;23400&quot;&gt;&lt;property id=&quot;20148&quot; value=&quot;5&quot;/&gt;&lt;property id=&quot;20300&quot; value=&quot;Slide 3 - &amp;quot;Let’s get to know who is on the call today.  Using the poll, select the role that you play in your TechHire grant &amp;quot;&quot;/&gt;&lt;property id=&quot;20307&quot; value=&quot;334&quot;/&gt;&lt;/object&gt;&lt;object type=&quot;3&quot; unique_id=&quot;23964&quot;&gt;&lt;property id=&quot;20148&quot; value=&quot;5&quot;/&gt;&lt;property id=&quot;20300&quot; value=&quot;Slide 7&quot;/&gt;&lt;property id=&quot;20307&quot; value=&quot;335&quot;/&gt;&lt;/object&gt;&lt;/object&gt;&lt;object type=&quot;8&quot; unique_id=&quot;10528&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4736</TotalTime>
  <Words>1679</Words>
  <Application>Microsoft Office PowerPoint</Application>
  <PresentationFormat>On-screen Show (4:3)</PresentationFormat>
  <Paragraphs>285</Paragraphs>
  <Slides>48</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Calibri</vt:lpstr>
      <vt:lpstr>Impact</vt:lpstr>
      <vt:lpstr>Times New Roman</vt:lpstr>
      <vt:lpstr>Webdings</vt:lpstr>
      <vt:lpstr>Wingdings</vt:lpstr>
      <vt:lpstr>Wingdings 2</vt:lpstr>
      <vt:lpstr>Wingdings 3</vt:lpstr>
      <vt:lpstr>Standard Slides</vt:lpstr>
      <vt:lpstr>Interactive Slides</vt:lpstr>
      <vt:lpstr>PowerPoint Presentation</vt:lpstr>
      <vt:lpstr>Let’s get to know who is on the call today.  Using the poll, select the role that you play in your TechHire grant </vt:lpstr>
      <vt:lpstr>H-1B TechHire Grants  Webinar:  Engaging Employers to Support Work-Based Learning as a Strategy to Diversify the Talent Pipeline</vt:lpstr>
      <vt:lpstr>PowerPoint Presentation</vt:lpstr>
      <vt:lpstr>PowerPoint Presentation</vt:lpstr>
      <vt:lpstr>PowerPoint Presentation</vt:lpstr>
      <vt:lpstr>PowerPoint Presentation</vt:lpstr>
      <vt:lpstr>Today’s Agenda</vt:lpstr>
      <vt:lpstr>What is your comfort level or expertise in engaging with employers about work-based learning opportunities?  </vt:lpstr>
      <vt:lpstr>Work-Based Learning:  A Primer</vt:lpstr>
      <vt:lpstr>What is Work-Based Learning?</vt:lpstr>
      <vt:lpstr>Work-Based Learning Framework</vt:lpstr>
      <vt:lpstr>Benefits of Work-Based Learning</vt:lpstr>
      <vt:lpstr>Types of Work-Based Learning Strategies</vt:lpstr>
      <vt:lpstr>7 Principles of Work-Based Learning</vt:lpstr>
      <vt:lpstr>Apprenticeship:  Quality, Rigor, Standards</vt:lpstr>
      <vt:lpstr>Pre-Apprenticeship</vt:lpstr>
      <vt:lpstr>Employer Participation: The Holy Grail</vt:lpstr>
      <vt:lpstr>PowerPoint Presentation</vt:lpstr>
      <vt:lpstr>Employers Perspectives on Work-Based Learning and Talent Development </vt:lpstr>
      <vt:lpstr>About NVTC</vt:lpstr>
      <vt:lpstr>Tech Talent Initiative (TTI) Overview</vt:lpstr>
      <vt:lpstr>Tech Talent Employer Collaborative</vt:lpstr>
      <vt:lpstr>Work-Based Learning</vt:lpstr>
      <vt:lpstr>IT Workforce Needs Assessments</vt:lpstr>
      <vt:lpstr>2018 Needs Assessment Update</vt:lpstr>
      <vt:lpstr>2018 Needs Assessment Data: Coding</vt:lpstr>
      <vt:lpstr>2018 Needs Assessment Data: Top 20 Certifications by Unique Job Ad Citations</vt:lpstr>
      <vt:lpstr>Cybersecurity Job Profile</vt:lpstr>
      <vt:lpstr>PowerPoint Presentation</vt:lpstr>
      <vt:lpstr>Building Employer Support for Work-based Learning: Lessons from Bossier Parish Community College</vt:lpstr>
      <vt:lpstr>Challenges Engaging Employers</vt:lpstr>
      <vt:lpstr>Work-based Learning –  Internship Capstone</vt:lpstr>
      <vt:lpstr>Practical Activities to Engage Employers</vt:lpstr>
      <vt:lpstr>Upcoming TA Next Steps</vt:lpstr>
      <vt:lpstr>How do you feel after today’s webinar?</vt:lpstr>
      <vt:lpstr>PowerPoint Presentation</vt:lpstr>
      <vt:lpstr>PowerPoint Presentation</vt:lpstr>
      <vt:lpstr>Appendix</vt:lpstr>
      <vt:lpstr>2018 Needs Assessment Data Coding</vt:lpstr>
      <vt:lpstr>2018 Needs Assessment Data: Frameworks</vt:lpstr>
      <vt:lpstr>2018 Needs Assessment Data: Frameworks</vt:lpstr>
      <vt:lpstr>2018 Needs Assessment Data: Applications/Toolkits</vt:lpstr>
      <vt:lpstr>2018 Needs Assessment Data: Applications/Toolkits</vt:lpstr>
      <vt:lpstr>2018 Needs Assessment Data: Certifications</vt:lpstr>
      <vt:lpstr>Software Development Job Profile</vt:lpstr>
      <vt:lpstr>Data Analytics Job Profile </vt:lpstr>
      <vt:lpstr>Network Infrastructure Job Profile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Patty Kosowsky</cp:lastModifiedBy>
  <cp:revision>236</cp:revision>
  <dcterms:created xsi:type="dcterms:W3CDTF">2017-06-21T17:13:53Z</dcterms:created>
  <dcterms:modified xsi:type="dcterms:W3CDTF">2019-01-09T15:49:09Z</dcterms:modified>
</cp:coreProperties>
</file>