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80"/>
  </p:notesMasterIdLst>
  <p:sldIdLst>
    <p:sldId id="287" r:id="rId6"/>
    <p:sldId id="272" r:id="rId7"/>
    <p:sldId id="280" r:id="rId8"/>
    <p:sldId id="274" r:id="rId9"/>
    <p:sldId id="331" r:id="rId10"/>
    <p:sldId id="286" r:id="rId11"/>
    <p:sldId id="367" r:id="rId12"/>
    <p:sldId id="333" r:id="rId13"/>
    <p:sldId id="365" r:id="rId14"/>
    <p:sldId id="350" r:id="rId15"/>
    <p:sldId id="389" r:id="rId16"/>
    <p:sldId id="390" r:id="rId17"/>
    <p:sldId id="351" r:id="rId18"/>
    <p:sldId id="394" r:id="rId19"/>
    <p:sldId id="352" r:id="rId20"/>
    <p:sldId id="396" r:id="rId21"/>
    <p:sldId id="353" r:id="rId22"/>
    <p:sldId id="391" r:id="rId23"/>
    <p:sldId id="354" r:id="rId24"/>
    <p:sldId id="388" r:id="rId25"/>
    <p:sldId id="355" r:id="rId26"/>
    <p:sldId id="397" r:id="rId27"/>
    <p:sldId id="398" r:id="rId28"/>
    <p:sldId id="399" r:id="rId29"/>
    <p:sldId id="400" r:id="rId30"/>
    <p:sldId id="401" r:id="rId31"/>
    <p:sldId id="356" r:id="rId32"/>
    <p:sldId id="357" r:id="rId33"/>
    <p:sldId id="358" r:id="rId34"/>
    <p:sldId id="359" r:id="rId35"/>
    <p:sldId id="366" r:id="rId36"/>
    <p:sldId id="361" r:id="rId37"/>
    <p:sldId id="402" r:id="rId38"/>
    <p:sldId id="362" r:id="rId39"/>
    <p:sldId id="382" r:id="rId40"/>
    <p:sldId id="383" r:id="rId41"/>
    <p:sldId id="384" r:id="rId42"/>
    <p:sldId id="385" r:id="rId43"/>
    <p:sldId id="379" r:id="rId44"/>
    <p:sldId id="363" r:id="rId45"/>
    <p:sldId id="386" r:id="rId46"/>
    <p:sldId id="364" r:id="rId47"/>
    <p:sldId id="403" r:id="rId48"/>
    <p:sldId id="404" r:id="rId49"/>
    <p:sldId id="405" r:id="rId50"/>
    <p:sldId id="406" r:id="rId51"/>
    <p:sldId id="407" r:id="rId52"/>
    <p:sldId id="368" r:id="rId53"/>
    <p:sldId id="332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78" r:id="rId64"/>
    <p:sldId id="25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408" r:id="rId73"/>
    <p:sldId id="376" r:id="rId74"/>
    <p:sldId id="377" r:id="rId75"/>
    <p:sldId id="281" r:id="rId76"/>
    <p:sldId id="277" r:id="rId77"/>
    <p:sldId id="275" r:id="rId78"/>
    <p:sldId id="282" r:id="rId79"/>
  </p:sldIdLst>
  <p:sldSz cx="9144000" cy="6858000" type="screen4x3"/>
  <p:notesSz cx="6858000" cy="9144000"/>
  <p:custDataLst>
    <p:tags r:id="rId8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5781" autoAdjust="0"/>
  </p:normalViewPr>
  <p:slideViewPr>
    <p:cSldViewPr snapToGrid="0">
      <p:cViewPr varScale="1">
        <p:scale>
          <a:sx n="98" d="100"/>
          <a:sy n="98" d="100"/>
        </p:scale>
        <p:origin x="34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presProps" Target="presProps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1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42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5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9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4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8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4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42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4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4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30202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30202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05" y="2314379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9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99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7881112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wrap="square"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6" y="2350452"/>
            <a:ext cx="7755193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0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932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33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6" r:id="rId22"/>
    <p:sldLayoutId id="2147483707" r:id="rId23"/>
    <p:sldLayoutId id="2147483708" r:id="rId24"/>
    <p:sldLayoutId id="2147483709" r:id="rId25"/>
    <p:sldLayoutId id="2147483710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1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resources/2016/03/25/09/57/YouthBuild-WIOA-FAQ-Sheet" TargetMode="External"/><Relationship Id="rId2" Type="http://schemas.openxmlformats.org/officeDocument/2006/relationships/hyperlink" Target="https://youthbuild.workforcegps.org/Blog/DOL-Compliance/Documentation_Requirements_and_Key_Guidance/2017/03/09/14/14/Documentation-Requirements-and-Key-Guidanc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dr.doleta.gov/directives/corr_doc.cfm?DOCN=2861" TargetMode="External"/><Relationship Id="rId4" Type="http://schemas.openxmlformats.org/officeDocument/2006/relationships/hyperlink" Target="https://wdr.doleta.gov/directives/attach/TEN/TEN13_11acc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resources/2014/08/21/10/11/tegl-35-12-definition-and-guidance-on-allowable-construction-credentials-for-youthbuild-programs" TargetMode="External"/><Relationship Id="rId2" Type="http://schemas.openxmlformats.org/officeDocument/2006/relationships/hyperlink" Target="https://youthbuild.workforcegps.org/resources/2015/05/04/10/32/Construction-Trainin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dr.doleta.gov/directives/corr_doc.cfm?DOCN=6610" TargetMode="External"/><Relationship Id="rId4" Type="http://schemas.openxmlformats.org/officeDocument/2006/relationships/hyperlink" Target="https://youthbuild.workforcegps.org/resources/2014/08/21/10/11/tegl-5-10-match-and-allowable-construction-and-other-capital-asset-costs-for-the-youthbuild-progra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abetest.com/" TargetMode="External"/><Relationship Id="rId2" Type="http://schemas.openxmlformats.org/officeDocument/2006/relationships/hyperlink" Target="https://youthbuild.workforcegps.org/resources/2014/08/21/10/06/education-at-a-youthbuild-progra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hbuild.workforcegps.org/resources/2014/08/21/10/11/tegl-18-11-improving-literacy-and-numeracy-gains-of-workforce-investment-act-wia" TargetMode="External"/><Relationship Id="rId5" Type="http://schemas.openxmlformats.org/officeDocument/2006/relationships/hyperlink" Target="https://youthbuild.workforcegps.org/resources/2015/06/09/11/02/TEGL_15-10-_Increasing_Credential-_Degree-_and_Certificate_Attainment" TargetMode="External"/><Relationship Id="rId4" Type="http://schemas.openxmlformats.org/officeDocument/2006/relationships/hyperlink" Target="http://www.casas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Blog/Case_Management/2018/07/23/15/00/Rethinking_Recruitment-_Partnerships_and_Strategies" TargetMode="External"/><Relationship Id="rId2" Type="http://schemas.openxmlformats.org/officeDocument/2006/relationships/hyperlink" Target="https://youthbuild.workforcegps.org/resources/2014/08/21/10/09/partnering-with-employer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hbuild.workforcegps.org/resources/2018/04/02/17/49/A_Guide_to_Effective_DOL_YouthBuild_and_American_Job_Center_Partnership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resources/2015/06/09/11/16/TEGL_07-14-_Guidance_for_Implementing_-Construction_Plus-_Component_of_the_YouthBuild_Program" TargetMode="External"/><Relationship Id="rId2" Type="http://schemas.openxmlformats.org/officeDocument/2006/relationships/hyperlink" Target="https://youthbuild.workforcegps.org/resources/2018/06/04/16/48/Construction_Plus_Framework_for_a_Quality_Pre-Apprenticeship_Experienc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resources/2016/11/10/12/33/YouthBuild_Toolbox" TargetMode="External"/><Relationship Id="rId2" Type="http://schemas.openxmlformats.org/officeDocument/2006/relationships/hyperlink" Target="https://youthbuild.workforcegps.org/resources/2016/03/31/10/40/YouthBuild-TEGLs-TENs-One-Pager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resources/2016/12/12/12/20/First_Year_YouthBuild_Program_Planning_Checklist" TargetMode="External"/><Relationship Id="rId2" Type="http://schemas.openxmlformats.org/officeDocument/2006/relationships/hyperlink" Target="https://youthbuild.workforcegps.org/resources/2017/10/10/11/41/DOL_YouthBuild_Technical_Assistance_Toolkit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hbuild.workforcegps.org/resources/2016/06/17/08/00/Transition_Year_Checklis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resources/2016/07/29/11/22/DOL-YouthBuild-Program-Manual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hbuild.workforcegps.org/resources/2018/01/26/12/55/DOL_YouthBuild_Staffing_for_Placement_Toolki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Blog/Case_Management/2018/07/23/15/00/Rethinking_Recruitment-_Partnerships_and_Strateg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hbuild.workforcegps.org/Blog/Case_Management/Recruitment-and-Mental-Toughness/2016/11/08/20/Planning-for-Recruitment-and-Mental-Toughness" TargetMode="External"/><Relationship Id="rId4" Type="http://schemas.openxmlformats.org/officeDocument/2006/relationships/hyperlink" Target="https://youthbuild.workforcegps.org/resources/2014/08/21/10/12/youth-recruitment-orientation-and-selection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resources/2015/05/04/10/39/Pathways-to-Long-Term-Success" TargetMode="External"/><Relationship Id="rId7" Type="http://schemas.openxmlformats.org/officeDocument/2006/relationships/hyperlink" Target="https://youthbuild.workforcegps.org/Blog/Education/2018/03/13/13/29/Increased_Learner_Engagement-_Strategies_for_Education_Credential_Attain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hbuild.workforcegps.org/resources/2014/08/21/10/11/tip-sheet-creating-a-creative-classroom" TargetMode="External"/><Relationship Id="rId5" Type="http://schemas.openxmlformats.org/officeDocument/2006/relationships/hyperlink" Target="https://youthbuild.workforcegps.org/resources/2015/04/22/12/32/Instructional_Practice_Techniques_Tip_Sheets" TargetMode="External"/><Relationship Id="rId4" Type="http://schemas.openxmlformats.org/officeDocument/2006/relationships/hyperlink" Target="https://youthbuild.workforcegps.org/Blog/Case_Management/2018/05/09/19/21/Case_Management_and_Participant_Succes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resources/2016/02/26/14/20/Registered-Apprenticeship-Toolk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hbuild.workforcegps.org/resources/2018/06/04/16/48/Construction_Plus_Framework_for_a_Quality_Pre-Apprenticeship_Experience" TargetMode="External"/><Relationship Id="rId4" Type="http://schemas.openxmlformats.org/officeDocument/2006/relationships/hyperlink" Target="https://youthbuild.workforcegps.org/resources/2017/10/24/08/23/Apprenticeship_Resource_Guid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Blog/General/2017/12/11/17/13/Crucial_Questions_to_Ask_When_Planning_for_Placement" TargetMode="External"/><Relationship Id="rId7" Type="http://schemas.openxmlformats.org/officeDocument/2006/relationships/hyperlink" Target="https://youthbuild.workforcegps.org/resources/2018/08/28/12/34/Financial_Capability_Fact_She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areeronestop.org/Toolkit/toolkit.aspx" TargetMode="External"/><Relationship Id="rId5" Type="http://schemas.openxmlformats.org/officeDocument/2006/relationships/hyperlink" Target="http://www.careeronestop.org/explorecareers/assessments/self-assessments.aspx" TargetMode="External"/><Relationship Id="rId4" Type="http://schemas.openxmlformats.org/officeDocument/2006/relationships/hyperlink" Target="https://youthbuild.workforcegps.org/resources/2014/08/21/10/10/strategic-postsecondary-employer-partners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resources/2018/04/06/19/33/dol-youthbuild-wioa-performance-indicators-2016-and-2017-grantees" TargetMode="External"/><Relationship Id="rId7" Type="http://schemas.openxmlformats.org/officeDocument/2006/relationships/hyperlink" Target="https://performancereporting.workforcegps.org/resources/2018/07/02/19/10/Credential-Attainment-E-Learning-Modul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dr.doleta.gov/directives/attach/tegl/tegl_26-16.pdf" TargetMode="External"/><Relationship Id="rId5" Type="http://schemas.openxmlformats.org/officeDocument/2006/relationships/hyperlink" Target="https://wdr.doleta.gov/directives/attach/tegl/tegl_10-16-change1_acc.pdf" TargetMode="External"/><Relationship Id="rId4" Type="http://schemas.openxmlformats.org/officeDocument/2006/relationships/hyperlink" Target="https://youthbuild.workforcegps.org/resources/2018/06/01/13/34/Revised_Joint_ETA_Narrative_Templat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resources/2018/04/06/19/33/dol-youthbuild-wioa-performance-indicators-2016-and-2017-grante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dr.doleta.gov/directives/attach/tegl/tegl_26-16.pdf" TargetMode="External"/><Relationship Id="rId5" Type="http://schemas.openxmlformats.org/officeDocument/2006/relationships/hyperlink" Target="https://wdr.doleta.gov/directives/attach/tegl/tegl_10-16-change1_acc.pdf" TargetMode="External"/><Relationship Id="rId4" Type="http://schemas.openxmlformats.org/officeDocument/2006/relationships/hyperlink" Target="https://youthbuild.workforcegps.org/resources/2018/06/01/13/34/Revised_Joint_ETA_Narrative_Template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MISsupport@youthbuild.org" TargetMode="Externa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MISsupport@youthbuild.org" TargetMode="Externa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September 14, 2018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0" y="1734746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Building Your Toolbox for Success: Program Design and WIOA Resource Spotlights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MANAGEMENT TIPS TO ENSURE COMPLIANCE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ENROLLMENTS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Know the # of enrollments you agreed to</a:t>
            </a:r>
          </a:p>
          <a:p>
            <a:endParaRPr lang="en-US" dirty="0"/>
          </a:p>
          <a:p>
            <a:r>
              <a:rPr lang="en-US" dirty="0"/>
              <a:t>Know the population your are drawing these enrollments from (including zip codes)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hlinkClick r:id="rId2"/>
              </a:rPr>
              <a:t>DOL Compliance Documentation and Key Guidance</a:t>
            </a:r>
            <a:endParaRPr lang="en-US" sz="2000" dirty="0"/>
          </a:p>
          <a:p>
            <a:r>
              <a:rPr lang="en-US" sz="2000" dirty="0">
                <a:hlinkClick r:id="rId3"/>
              </a:rPr>
              <a:t>YB WIOA FAQ Sheet</a:t>
            </a:r>
            <a:endParaRPr lang="en-US" sz="2000" dirty="0"/>
          </a:p>
          <a:p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TEN 13-11 YouthBuild Participant Documentation</a:t>
            </a:r>
            <a:endParaRPr lang="en-US" sz="2000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TEGL 14-09 Mental Toughness/Orientation Allowable Costs in a YouthBuild Program</a:t>
            </a:r>
            <a:endParaRPr lang="en-US" sz="20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/>
              <a:t>	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2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55280" cy="1299901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MANAGEMENT TIPS TO ENSURE COMPLIANCE- Highlight</a:t>
            </a:r>
            <a:br>
              <a:rPr lang="en-US" dirty="0"/>
            </a:br>
            <a:r>
              <a:rPr lang="en-US" sz="2700" dirty="0"/>
              <a:t>Documentation and Key Guidance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95" y="1883390"/>
            <a:ext cx="6335009" cy="403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20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55280" cy="1299901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MANAGEMENT TIPS TO ENSURE COMPLIANCE- Highlight</a:t>
            </a:r>
            <a:br>
              <a:rPr lang="en-US" dirty="0"/>
            </a:br>
            <a:r>
              <a:rPr lang="en-US" sz="2700" dirty="0"/>
              <a:t>YB WIOA FAQ Sheet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9" y="1697975"/>
            <a:ext cx="6525536" cy="448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91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MANAGEMENT TIPS TO ENSURE COMPLIANCE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Know the # of housing units you agreed to fulfill during the 2 years of program time – and whether gut rehab and/or new build</a:t>
            </a:r>
          </a:p>
          <a:p>
            <a:r>
              <a:rPr lang="en-US" dirty="0"/>
              <a:t>Be sure Construction staff are certified in the curriculum you indicated in your SOW</a:t>
            </a:r>
          </a:p>
          <a:p>
            <a:r>
              <a:rPr lang="en-US" dirty="0"/>
              <a:t>Are you using partners?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>
                <a:hlinkClick r:id="rId2"/>
              </a:rPr>
              <a:t>Construction Training at a YouthBuild Program Handbook_Updated2017</a:t>
            </a:r>
            <a:endParaRPr lang="en-US" sz="2000" dirty="0"/>
          </a:p>
          <a:p>
            <a:r>
              <a:rPr lang="en-US" sz="2000" u="sng" dirty="0">
                <a:hlinkClick r:id="rId3"/>
              </a:rPr>
              <a:t>TEGL 35-12: Definition and Guidance on Allowable Construction Credentials for YouthBuild Programs</a:t>
            </a:r>
            <a:endParaRPr lang="en-US" sz="2000" dirty="0"/>
          </a:p>
          <a:p>
            <a:r>
              <a:rPr lang="en-US" sz="2000" u="sng" dirty="0">
                <a:hlinkClick r:id="rId4"/>
              </a:rPr>
              <a:t>TEGL 5-10: Match and Allowable Construction and Other Capital Asset Costs for the YouthBuild Program</a:t>
            </a:r>
            <a:r>
              <a:rPr lang="en-US" sz="2000" dirty="0">
                <a:hlinkClick r:id="rId4"/>
              </a:rPr>
              <a:t> </a:t>
            </a:r>
            <a:endParaRPr lang="en-US" sz="2000" dirty="0"/>
          </a:p>
          <a:p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TEGL 6-15: Qualifying Work Sites and Construction Projects for YouthBuild Grantees and Their Role in Training</a:t>
            </a:r>
            <a:endParaRPr lang="en-US" sz="20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3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409433"/>
            <a:ext cx="7955280" cy="1252913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MANAGEMENT TIPS TO ENSURE COMPLIANCE – Highlight</a:t>
            </a:r>
            <a:br>
              <a:rPr lang="en-US" dirty="0"/>
            </a:br>
            <a:r>
              <a:rPr lang="en-US" sz="2700" dirty="0"/>
              <a:t>Construction at a Youthbuild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5" y="1805286"/>
            <a:ext cx="4574079" cy="40772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92" y="1805286"/>
            <a:ext cx="2391260" cy="236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33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MANAGEMENT TIPS TO ENSURE COMPLIANCE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 you instructing in GED or other state High School Equivalency curriculum?</a:t>
            </a:r>
          </a:p>
          <a:p>
            <a:r>
              <a:rPr lang="en-US" dirty="0"/>
              <a:t>Do you have a separate High School Diploma track?</a:t>
            </a:r>
          </a:p>
          <a:p>
            <a:r>
              <a:rPr lang="en-US" dirty="0"/>
              <a:t>Are you using TABE or CASAS?</a:t>
            </a:r>
          </a:p>
          <a:p>
            <a:r>
              <a:rPr lang="en-US" dirty="0"/>
              <a:t>Are you using partners?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>
                <a:hlinkClick r:id="rId2"/>
              </a:rPr>
              <a:t>Education at a YouthBuild-Program</a:t>
            </a:r>
            <a:endParaRPr lang="en-US" sz="2000" dirty="0"/>
          </a:p>
          <a:p>
            <a:r>
              <a:rPr lang="en-US" sz="2000" dirty="0">
                <a:hlinkClick r:id="rId3"/>
              </a:rPr>
              <a:t>Test of Adult Basic Education (TABE)</a:t>
            </a:r>
            <a:endParaRPr lang="en-US" sz="2000" dirty="0"/>
          </a:p>
          <a:p>
            <a:r>
              <a:rPr lang="en-US" sz="2000" dirty="0">
                <a:hlinkClick r:id="rId4"/>
              </a:rPr>
              <a:t>CASAS</a:t>
            </a:r>
            <a:r>
              <a:rPr lang="en-US" sz="2000" dirty="0"/>
              <a:t> </a:t>
            </a:r>
          </a:p>
          <a:p>
            <a:r>
              <a:rPr lang="en-US" sz="2000" u="sng" dirty="0">
                <a:hlinkClick r:id="rId5"/>
              </a:rPr>
              <a:t>TEGL 15-10: Increasing Credential, Degree, and Certificate Attainment</a:t>
            </a:r>
            <a:endParaRPr lang="en-US" sz="2000" u="sng" dirty="0"/>
          </a:p>
          <a:p>
            <a:r>
              <a:rPr lang="en-US" sz="2000" u="sng" dirty="0">
                <a:hlinkClick r:id="rId6"/>
              </a:rPr>
              <a:t>TEGL 18-11: Improving Literacy and Numeracy Gains of Workforce Investment Act (WIA)</a:t>
            </a:r>
            <a:endParaRPr lang="en-US" sz="2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1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55280" cy="1381787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MANAGEMENT TIPS TO ENSURE COMPLIANCE – Highlight</a:t>
            </a:r>
            <a:br>
              <a:rPr lang="en-US" dirty="0"/>
            </a:br>
            <a:r>
              <a:rPr lang="en-US" dirty="0"/>
              <a:t>Education at a YouthBuild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8" y="1751521"/>
            <a:ext cx="6106377" cy="4115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07" y="1751520"/>
            <a:ext cx="2078001" cy="184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86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MANAGEMENT TIPS TO ENSURE COMPLIANCE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using partner for any core programming?</a:t>
            </a:r>
          </a:p>
          <a:p>
            <a:r>
              <a:rPr lang="en-US" dirty="0"/>
              <a:t>If so, are MOUs/sub-contracts in place (and evaluated regularly)?</a:t>
            </a:r>
          </a:p>
          <a:p>
            <a:r>
              <a:rPr lang="en-US" dirty="0"/>
              <a:t>Do you have an MOU with your local American Job Center?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629150" y="2350452"/>
            <a:ext cx="3834765" cy="3839211"/>
          </a:xfrm>
        </p:spPr>
        <p:txBody>
          <a:bodyPr>
            <a:noAutofit/>
          </a:bodyPr>
          <a:lstStyle/>
          <a:p>
            <a:r>
              <a:rPr lang="en-US" sz="2000" dirty="0">
                <a:hlinkClick r:id="rId2"/>
              </a:rPr>
              <a:t>Partnering with Employers Manual</a:t>
            </a:r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Rethinking Recruitment- Partnerships and Strategies</a:t>
            </a:r>
            <a:endParaRPr lang="en-US" sz="2000" dirty="0"/>
          </a:p>
          <a:p>
            <a:r>
              <a:rPr lang="en-US" sz="2000" dirty="0">
                <a:hlinkClick r:id="rId4"/>
              </a:rPr>
              <a:t>A Guide to Effective DOL YouthBuild and American Job Center Partnerships</a:t>
            </a:r>
            <a:endParaRPr lang="en-US" sz="2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6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55280" cy="1531913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MANAGEMENT TIPS TO ENSURE COMPLIANCE – Highlight</a:t>
            </a:r>
            <a:br>
              <a:rPr lang="en-US" dirty="0"/>
            </a:br>
            <a:r>
              <a:rPr lang="en-US" sz="2700" dirty="0"/>
              <a:t>A Guide to Effective DOL YouthBuild and American Job Center Partnerships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1" y="2051222"/>
            <a:ext cx="6069987" cy="430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54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MANAGEMENT TIPS TO ENSURE COMPLIANCE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Construction Plus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occupational skills credential and curriculum?</a:t>
            </a:r>
          </a:p>
          <a:p>
            <a:r>
              <a:rPr lang="en-US" dirty="0"/>
              <a:t>Who is teaching curriculum and are they certified?</a:t>
            </a:r>
          </a:p>
          <a:p>
            <a:r>
              <a:rPr lang="en-US" dirty="0"/>
              <a:t>How many enrollments did you indicate?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629150" y="2350452"/>
            <a:ext cx="4274820" cy="3839211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Construction Plus Framework for a Quality Pre-Apprenticeship Experience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u="sng" dirty="0">
                <a:hlinkClick r:id="rId3"/>
              </a:rPr>
              <a:t>TEGL 07-14: Guidance for Implementing Construction Plus Component of the YouthBuild Program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4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MANAGEMENT TIPS TO ENSURE COMPLIANCE – Highlight</a:t>
            </a:r>
            <a:br>
              <a:rPr lang="en-US" dirty="0"/>
            </a:br>
            <a:r>
              <a:rPr lang="en-US" sz="2700" dirty="0"/>
              <a:t>Construction Plus Framework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1" y="3419473"/>
            <a:ext cx="57158" cy="1905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7" y="1819642"/>
            <a:ext cx="6545727" cy="415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77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MANAGEMENT TIPS TO ENSURE COMPLIANCE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Planning and Compliance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and understand the DOL/YB TENs and TEGLs</a:t>
            </a:r>
          </a:p>
          <a:p>
            <a:r>
              <a:rPr lang="en-US" dirty="0"/>
              <a:t>Read and understand the DOL YouthBuild Toolbox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629150" y="2350452"/>
            <a:ext cx="3834765" cy="3839211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YouthBuild-Related TEGLs and TENs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DOL YouthBuild Toolbox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69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3681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PROGRAM MANAGEMENT TIPS TO ENSURE COMPLIANCE – Highlight</a:t>
            </a:r>
            <a:br>
              <a:rPr lang="en-US" dirty="0"/>
            </a:br>
            <a:r>
              <a:rPr lang="en-US" dirty="0"/>
              <a:t>DOL YouthBuild Toolbox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74" y="1891353"/>
            <a:ext cx="6750753" cy="425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521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3681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PROGRAM MANAGEMENT TIPS TO ENSURE COMPLIANCE – Highlight</a:t>
            </a:r>
            <a:br>
              <a:rPr lang="en-US" dirty="0"/>
            </a:br>
            <a:r>
              <a:rPr lang="en-US" dirty="0"/>
              <a:t>DOL YouthBuild Toolbox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8" y="2406514"/>
            <a:ext cx="7049484" cy="318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608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3681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PROGRAM MANAGEMENT TIPS TO ENSURE COMPLIANCE – Highlight</a:t>
            </a:r>
            <a:br>
              <a:rPr lang="en-US" dirty="0"/>
            </a:br>
            <a:r>
              <a:rPr lang="en-US" dirty="0"/>
              <a:t>DOL YouthBuild Toolbox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7" y="1968044"/>
            <a:ext cx="6394066" cy="398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012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3681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PROGRAM MANAGEMENT TIPS TO ENSURE COMPLIANCE – Highlight</a:t>
            </a:r>
            <a:br>
              <a:rPr lang="en-US" dirty="0"/>
            </a:br>
            <a:r>
              <a:rPr lang="en-US" dirty="0"/>
              <a:t>DOL YouthBuild Toolbox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2" y="2436128"/>
            <a:ext cx="6973273" cy="304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363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3681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PROGRAM MANAGEMENT TIPS TO ENSURE COMPLIANCE – Highlight</a:t>
            </a:r>
            <a:br>
              <a:rPr lang="en-US" dirty="0"/>
            </a:br>
            <a:r>
              <a:rPr lang="en-US" dirty="0"/>
              <a:t>DOL YouthBuild Toolbox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9" y="1995729"/>
            <a:ext cx="6716062" cy="365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78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Management – Planning tools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are just starting out use the 4-month planning tool to assist in getting your program up and running</a:t>
            </a:r>
          </a:p>
          <a:p>
            <a:r>
              <a:rPr lang="en-US" dirty="0"/>
              <a:t>If you are mid-stream in your contract – use the 2</a:t>
            </a:r>
            <a:r>
              <a:rPr lang="en-US" baseline="30000" dirty="0"/>
              <a:t>nd</a:t>
            </a:r>
            <a:r>
              <a:rPr lang="en-US" dirty="0"/>
              <a:t> year planning tool to keep you on target</a:t>
            </a:r>
          </a:p>
          <a:p>
            <a:r>
              <a:rPr lang="en-US" dirty="0"/>
              <a:t>If you are coming to the end of the 2</a:t>
            </a:r>
            <a:r>
              <a:rPr lang="en-US" baseline="30000" dirty="0"/>
              <a:t>nd</a:t>
            </a:r>
            <a:r>
              <a:rPr lang="en-US" dirty="0"/>
              <a:t> year use the 3</a:t>
            </a:r>
            <a:r>
              <a:rPr lang="en-US" baseline="30000" dirty="0"/>
              <a:t>rd</a:t>
            </a:r>
            <a:r>
              <a:rPr lang="en-US" dirty="0"/>
              <a:t> year follow up planning tool to finish off strongly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22311" y="2354893"/>
            <a:ext cx="3741603" cy="383477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Grantee Planning Period – Guidance &amp; Best Practices TA Toolkit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First Year YouthBuild Program Planning Checklist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hlinkClick r:id="rId4"/>
              </a:rPr>
              <a:t>Transition/Third Year DOL YouthBuild Program Checklist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6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- Onboarding and Development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Be sure your staff have read and understand the SOW</a:t>
            </a:r>
          </a:p>
          <a:p>
            <a:r>
              <a:rPr lang="en-US" dirty="0"/>
              <a:t>Be sure your staff are certified and ready to teach</a:t>
            </a:r>
          </a:p>
          <a:p>
            <a:r>
              <a:rPr lang="en-US" dirty="0"/>
              <a:t>Download and have staff read YouthBuild Manuals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22311" y="2354893"/>
            <a:ext cx="3741603" cy="383477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DOL YouthBuild Program Manuals</a:t>
            </a:r>
          </a:p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DOL YouthBuild Staffing for Placement Toolkit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43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10" y="365126"/>
            <a:ext cx="7589520" cy="1051560"/>
          </a:xfrm>
        </p:spPr>
        <p:txBody>
          <a:bodyPr/>
          <a:lstStyle/>
          <a:p>
            <a:r>
              <a:rPr lang="en-US" dirty="0"/>
              <a:t>Key Steps to Building a Quality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79946" indent="-479946" defTabSz="456374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Hire Right before hiring Quick</a:t>
            </a:r>
          </a:p>
          <a:p>
            <a:pPr marL="479946" indent="-479946" defTabSz="456374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Hire (some) staff with past YouthBuild experience</a:t>
            </a:r>
          </a:p>
          <a:p>
            <a:pPr marL="479946" indent="-479946" defTabSz="456374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Utilize YouthBuild Technical Assistance resources- TA coaching, trainings, MIS Helpdesk, webinars, and electronic resources</a:t>
            </a:r>
          </a:p>
          <a:p>
            <a:pPr marL="479946" indent="-479946" defTabSz="456374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Utilize local staffing and staff development resources for professional development</a:t>
            </a:r>
          </a:p>
          <a:p>
            <a:pPr marL="479946" indent="-479946" defTabSz="456374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Maximize talent of own staff (i.e. in-service trainings)</a:t>
            </a:r>
          </a:p>
          <a:p>
            <a:pPr marL="479946" indent="-479946" defTabSz="456374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Screen well, pay well, and support the team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Lee-Jones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U.S. Department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b="59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290" y="365126"/>
            <a:ext cx="7406640" cy="1051560"/>
          </a:xfrm>
        </p:spPr>
        <p:txBody>
          <a:bodyPr/>
          <a:lstStyle/>
          <a:p>
            <a:r>
              <a:rPr lang="en-US" dirty="0"/>
              <a:t>Staff Development Planning</a:t>
            </a:r>
            <a:br>
              <a:rPr lang="en-US" dirty="0"/>
            </a:br>
            <a:r>
              <a:rPr lang="en-US" dirty="0"/>
              <a:t>What Does Your Team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6374">
              <a:defRPr/>
            </a:pPr>
            <a:r>
              <a:rPr lang="en-US" altLang="en-US" b="1" dirty="0"/>
              <a:t>Program Management</a:t>
            </a:r>
          </a:p>
          <a:p>
            <a:pPr defTabSz="456374">
              <a:defRPr/>
            </a:pPr>
            <a:r>
              <a:rPr lang="en-US" altLang="en-US" b="1" dirty="0"/>
              <a:t>Construction Training</a:t>
            </a:r>
          </a:p>
          <a:p>
            <a:pPr defTabSz="456374">
              <a:defRPr/>
            </a:pPr>
            <a:r>
              <a:rPr lang="en-US" altLang="en-US" b="1" dirty="0"/>
              <a:t>Education Training</a:t>
            </a:r>
          </a:p>
          <a:p>
            <a:pPr defTabSz="456374">
              <a:defRPr/>
            </a:pPr>
            <a:r>
              <a:rPr lang="en-US" altLang="en-US" b="1" dirty="0"/>
              <a:t>Case Management</a:t>
            </a:r>
          </a:p>
          <a:p>
            <a:pPr defTabSz="456374">
              <a:defRPr/>
            </a:pPr>
            <a:r>
              <a:rPr lang="en-US" altLang="en-US" b="1" dirty="0"/>
              <a:t>Leadership Development</a:t>
            </a:r>
          </a:p>
          <a:p>
            <a:pPr defTabSz="456374">
              <a:defRPr/>
            </a:pPr>
            <a:r>
              <a:rPr lang="en-US" altLang="en-US" b="1" dirty="0"/>
              <a:t>Placement/Follow Up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82" y="1676400"/>
            <a:ext cx="2635872" cy="250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00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Program Design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half" idx="2"/>
          </p:nvPr>
        </p:nvSpPr>
        <p:spPr/>
        <p:txBody>
          <a:bodyPr lIns="182880"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This is the blueprint for ultimately meeting your performance outcomes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591503"/>
            <a:ext cx="2834641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179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and Orientation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Develop:</a:t>
            </a:r>
          </a:p>
          <a:p>
            <a:r>
              <a:rPr lang="en-US" dirty="0"/>
              <a:t>Key strategies for bringing the youth who are a good fit for your program and staff</a:t>
            </a:r>
          </a:p>
          <a:p>
            <a:r>
              <a:rPr lang="en-US" dirty="0"/>
              <a:t>Concrete plan for roles, responsibilities and resources needed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Have strong Mental Toughness component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22311" y="2354893"/>
            <a:ext cx="3741603" cy="383477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Rethinking Recruitment Partnerships and Strategies</a:t>
            </a:r>
            <a:endParaRPr lang="en-US" sz="2000" dirty="0"/>
          </a:p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Youth Recruitment, Orientation, and Selection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5"/>
              </a:rPr>
              <a:t>Planning for Successful Recruitment and Mental Toughness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90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55280" cy="1177071"/>
          </a:xfrm>
        </p:spPr>
        <p:txBody>
          <a:bodyPr>
            <a:normAutofit fontScale="90000"/>
          </a:bodyPr>
          <a:lstStyle/>
          <a:p>
            <a:r>
              <a:rPr lang="en-US" dirty="0"/>
              <a:t>Recruitment and Orientation – Highlight</a:t>
            </a:r>
            <a:br>
              <a:rPr lang="en-US" dirty="0"/>
            </a:br>
            <a:r>
              <a:rPr lang="en-US" sz="2700" dirty="0"/>
              <a:t>Planning for Successful Recruitment and Mental Toughness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6" y="1825665"/>
            <a:ext cx="6392167" cy="430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1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Retention and Youth Engagement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key activities for program retention</a:t>
            </a:r>
          </a:p>
          <a:p>
            <a:r>
              <a:rPr lang="en-US" dirty="0"/>
              <a:t>Develop a strong case management system</a:t>
            </a:r>
          </a:p>
          <a:p>
            <a:r>
              <a:rPr lang="en-US" dirty="0"/>
              <a:t>Have your instructors utilized best practice models of instruction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22311" y="2354893"/>
            <a:ext cx="3741603" cy="3834770"/>
          </a:xfrm>
        </p:spPr>
        <p:txBody>
          <a:bodyPr>
            <a:normAutofit fontScale="92500" lnSpcReduction="10000"/>
          </a:bodyPr>
          <a:lstStyle/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Pathways to Long Term Success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Case Management and Participant Success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5"/>
              </a:rPr>
              <a:t>Instructional Practice Techniques Tip Sheets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6"/>
              </a:rPr>
              <a:t>Creating a Creative Classroom Tip Sheet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hlinkClick r:id="rId7"/>
              </a:rPr>
              <a:t>Increased Learner Engagement Strategies for Education Credential Attainment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258958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Retention and Youth Engagement – Highlight</a:t>
            </a:r>
            <a:br>
              <a:rPr lang="en-US" dirty="0"/>
            </a:br>
            <a:r>
              <a:rPr lang="en-US" sz="2700" dirty="0"/>
              <a:t>Pathways to Long-Term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97" y="1683566"/>
            <a:ext cx="5378560" cy="440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6" y="2040840"/>
            <a:ext cx="2528201" cy="213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28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Retention and Youth Engagement – Highlight</a:t>
            </a:r>
            <a:br>
              <a:rPr lang="en-US" dirty="0"/>
            </a:br>
            <a:r>
              <a:rPr lang="en-US" sz="2700" dirty="0"/>
              <a:t>Pathways to Long-Term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39" y="1770063"/>
            <a:ext cx="4966384" cy="4262247"/>
          </a:xfrm>
        </p:spPr>
      </p:pic>
    </p:spTree>
    <p:extLst>
      <p:ext uri="{BB962C8B-B14F-4D97-AF65-F5344CB8AC3E}">
        <p14:creationId xmlns:p14="http://schemas.microsoft.com/office/powerpoint/2010/main" val="9676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55280" cy="1272605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Retention and Youth Engagement – Highlight</a:t>
            </a:r>
            <a:br>
              <a:rPr lang="en-US" dirty="0"/>
            </a:br>
            <a:r>
              <a:rPr lang="en-US" sz="2700" dirty="0"/>
              <a:t>Pathways to Long-Term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74" y="1770063"/>
            <a:ext cx="5285115" cy="4406900"/>
          </a:xfrm>
        </p:spPr>
      </p:pic>
    </p:spTree>
    <p:extLst>
      <p:ext uri="{BB962C8B-B14F-4D97-AF65-F5344CB8AC3E}">
        <p14:creationId xmlns:p14="http://schemas.microsoft.com/office/powerpoint/2010/main" val="2767951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245310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Retention and Youth Engagement – Highlight</a:t>
            </a:r>
            <a:br>
              <a:rPr lang="en-US" dirty="0"/>
            </a:br>
            <a:r>
              <a:rPr lang="en-US" sz="2700" dirty="0"/>
              <a:t>Pathways to Long-Term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60" y="1770063"/>
            <a:ext cx="5662542" cy="4406900"/>
          </a:xfrm>
        </p:spPr>
      </p:pic>
    </p:spTree>
    <p:extLst>
      <p:ext uri="{BB962C8B-B14F-4D97-AF65-F5344CB8AC3E}">
        <p14:creationId xmlns:p14="http://schemas.microsoft.com/office/powerpoint/2010/main" val="515509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Retention and Youth Engagement – Highlight</a:t>
            </a:r>
            <a:br>
              <a:rPr lang="en-US" dirty="0"/>
            </a:br>
            <a:r>
              <a:rPr lang="en-US" sz="3100" dirty="0"/>
              <a:t>Case Management and Participant Success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6" name="Content Placeholder 1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6" y="1802497"/>
            <a:ext cx="6983112" cy="383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27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9" y="1769287"/>
            <a:ext cx="4724401" cy="1818203"/>
          </a:xfrm>
        </p:spPr>
        <p:txBody>
          <a:bodyPr/>
          <a:lstStyle/>
          <a:p>
            <a:r>
              <a:rPr lang="en-US" dirty="0"/>
              <a:t>Consuela Greene</a:t>
            </a:r>
          </a:p>
          <a:p>
            <a:pPr lvl="1"/>
            <a:r>
              <a:rPr lang="en-US" dirty="0"/>
              <a:t>Senior Director, DOL YouthBuild Program Impact</a:t>
            </a:r>
          </a:p>
          <a:p>
            <a:pPr lvl="2"/>
            <a:r>
              <a:rPr lang="en-US" dirty="0"/>
              <a:t>YouthBuild USA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Mary McRae</a:t>
            </a:r>
          </a:p>
          <a:p>
            <a:pPr lvl="1"/>
            <a:r>
              <a:rPr lang="en-US" dirty="0"/>
              <a:t>Technical Assistance Coach</a:t>
            </a:r>
          </a:p>
          <a:p>
            <a:pPr lvl="2"/>
            <a:r>
              <a:rPr lang="en-US" dirty="0"/>
              <a:t>YouthBuild USA</a:t>
            </a:r>
          </a:p>
        </p:txBody>
      </p:sp>
      <p:pic>
        <p:nvPicPr>
          <p:cNvPr id="11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r="496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b="229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YouthBuild is a Pre-Apprenticeship Program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Ensure your vocational training (construction and construction plus) aligns with a quality pre-apprenticeship model </a:t>
            </a:r>
          </a:p>
          <a:p>
            <a:r>
              <a:rPr lang="en-US" dirty="0"/>
              <a:t>Develop apprenticeship and industry partnerships to strengthen the bridge for participants from the YouthBuild program into apprenticeship and career opportunities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22311" y="2354893"/>
            <a:ext cx="4238809" cy="3834770"/>
          </a:xfrm>
        </p:spPr>
        <p:txBody>
          <a:bodyPr>
            <a:normAutofit/>
          </a:bodyPr>
          <a:lstStyle/>
          <a:p>
            <a:r>
              <a:rPr lang="en-US" sz="2000" u="sng" dirty="0">
                <a:hlinkClick r:id="rId3"/>
              </a:rPr>
              <a:t>Registered Apprenticeship Toolkit</a:t>
            </a:r>
            <a:endParaRPr lang="en-US" sz="2000" u="sng" dirty="0"/>
          </a:p>
          <a:p>
            <a:r>
              <a:rPr lang="en-US" sz="2000" u="sng" dirty="0">
                <a:hlinkClick r:id="rId4"/>
              </a:rPr>
              <a:t>Apprenticeship Resource Guide</a:t>
            </a:r>
            <a:endParaRPr lang="en-US" sz="2000" u="sng" dirty="0"/>
          </a:p>
          <a:p>
            <a:r>
              <a:rPr lang="en-US" sz="2000" u="sng" dirty="0">
                <a:hlinkClick r:id="rId5"/>
              </a:rPr>
              <a:t>Construction Plus Framework for a Quality Pre-Apprenticeship Experience</a:t>
            </a:r>
            <a:endParaRPr lang="en-US" sz="2000" u="sng" dirty="0"/>
          </a:p>
          <a:p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2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55280" cy="1736629"/>
          </a:xfrm>
        </p:spPr>
        <p:txBody>
          <a:bodyPr>
            <a:normAutofit fontScale="90000"/>
          </a:bodyPr>
          <a:lstStyle/>
          <a:p>
            <a:r>
              <a:rPr lang="en-US" dirty="0"/>
              <a:t>YouthBuild is a Pre-Apprenticeship Program – Highlight</a:t>
            </a:r>
            <a:br>
              <a:rPr lang="en-US" dirty="0"/>
            </a:br>
            <a:r>
              <a:rPr lang="en-US" sz="2700" dirty="0"/>
              <a:t>Registered Apprenticeship Toolkit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2043302"/>
            <a:ext cx="6353217" cy="414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281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and Career Readiness Design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90515" y="2262770"/>
            <a:ext cx="3749040" cy="42507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Provide each youth with a good career assessment</a:t>
            </a:r>
          </a:p>
          <a:p>
            <a:r>
              <a:rPr lang="en-US" dirty="0"/>
              <a:t>Assist the youth to develop career/work goals and connect these goals with program activities</a:t>
            </a:r>
          </a:p>
          <a:p>
            <a:r>
              <a:rPr lang="en-US" dirty="0"/>
              <a:t>Develop an Individual Development Plan/Transition Plan (IDP) - this is a living document so update regularly</a:t>
            </a:r>
          </a:p>
          <a:p>
            <a:r>
              <a:rPr lang="en-US" dirty="0"/>
              <a:t>Be intentional with work readiness and life skills programming from orientation through the follow-up period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22311" y="2354893"/>
            <a:ext cx="3741603" cy="383477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Crucial Questions to Ask When Planning for Placement</a:t>
            </a:r>
            <a:endParaRPr lang="en-US" sz="2000" dirty="0"/>
          </a:p>
          <a:p>
            <a:r>
              <a:rPr lang="en-US" sz="2000" dirty="0">
                <a:hlinkClick r:id="rId4"/>
              </a:rPr>
              <a:t>Strategic Post Secondary and Employer Partners </a:t>
            </a:r>
            <a:endParaRPr lang="en-US" sz="2000" dirty="0">
              <a:hlinkClick r:id="rId5"/>
            </a:endParaRPr>
          </a:p>
          <a:p>
            <a:r>
              <a:rPr lang="en-US" sz="2000" dirty="0">
                <a:hlinkClick r:id="rId5"/>
              </a:rPr>
              <a:t>Career One-Stop Assessment Resources</a:t>
            </a:r>
            <a:endParaRPr lang="en-US" sz="2000" dirty="0"/>
          </a:p>
          <a:p>
            <a:r>
              <a:rPr lang="en-US" sz="2000" dirty="0">
                <a:hlinkClick r:id="rId6"/>
              </a:rPr>
              <a:t>Career One-Stop Toolkits</a:t>
            </a:r>
            <a:endParaRPr lang="en-US" sz="2000" dirty="0"/>
          </a:p>
          <a:p>
            <a:r>
              <a:rPr lang="en-US" sz="2000" dirty="0">
                <a:hlinkClick r:id="rId7"/>
              </a:rPr>
              <a:t>Financial Capability Factsheet 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93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709334"/>
          </a:xfrm>
        </p:spPr>
        <p:txBody>
          <a:bodyPr>
            <a:normAutofit/>
          </a:bodyPr>
          <a:lstStyle/>
          <a:p>
            <a:r>
              <a:rPr lang="en-US" dirty="0"/>
              <a:t>Work and Career Readiness Design – Highlight - </a:t>
            </a:r>
            <a:r>
              <a:rPr lang="en-US" sz="2700" dirty="0"/>
              <a:t>Career One Stop Website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1" y="2001794"/>
            <a:ext cx="8017780" cy="422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312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709334"/>
          </a:xfrm>
        </p:spPr>
        <p:txBody>
          <a:bodyPr>
            <a:normAutofit/>
          </a:bodyPr>
          <a:lstStyle/>
          <a:p>
            <a:r>
              <a:rPr lang="en-US" dirty="0"/>
              <a:t>Work and Career Readiness Design – Highlight - </a:t>
            </a:r>
            <a:r>
              <a:rPr lang="en-US" sz="2700" dirty="0"/>
              <a:t>Career One Stop Website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" y="1971360"/>
            <a:ext cx="7908325" cy="4252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50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709334"/>
          </a:xfrm>
        </p:spPr>
        <p:txBody>
          <a:bodyPr>
            <a:normAutofit/>
          </a:bodyPr>
          <a:lstStyle/>
          <a:p>
            <a:r>
              <a:rPr lang="en-US" dirty="0"/>
              <a:t>Work and Career Readiness Design – Highlight - </a:t>
            </a:r>
            <a:r>
              <a:rPr lang="en-US" sz="2700" dirty="0"/>
              <a:t>Career One Stop Website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3" y="1869905"/>
            <a:ext cx="7599405" cy="4197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376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709334"/>
          </a:xfrm>
        </p:spPr>
        <p:txBody>
          <a:bodyPr>
            <a:normAutofit/>
          </a:bodyPr>
          <a:lstStyle/>
          <a:p>
            <a:r>
              <a:rPr lang="en-US" dirty="0"/>
              <a:t>Work and Career Readiness Design – Highlight - </a:t>
            </a:r>
            <a:r>
              <a:rPr lang="en-US" sz="2700" dirty="0"/>
              <a:t>Career One Stop Website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" y="1820202"/>
            <a:ext cx="6672648" cy="443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102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709334"/>
          </a:xfrm>
        </p:spPr>
        <p:txBody>
          <a:bodyPr>
            <a:normAutofit/>
          </a:bodyPr>
          <a:lstStyle/>
          <a:p>
            <a:r>
              <a:rPr lang="en-US" dirty="0"/>
              <a:t>Work and Career Readiness Design – Highlight - </a:t>
            </a:r>
            <a:r>
              <a:rPr lang="en-US" sz="2700" dirty="0"/>
              <a:t>Career One Stop Website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" y="1757586"/>
            <a:ext cx="7698260" cy="441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295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" b="391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 txBox="1">
            <a:spLocks/>
          </p:cNvSpPr>
          <p:nvPr/>
        </p:nvSpPr>
        <p:spPr>
          <a:xfrm>
            <a:off x="4271008" y="2474751"/>
            <a:ext cx="4724401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Kurt von Stetten</a:t>
            </a:r>
          </a:p>
          <a:p>
            <a:pPr lvl="1"/>
            <a:r>
              <a:rPr lang="en-US" dirty="0"/>
              <a:t>Director, Data Services</a:t>
            </a:r>
          </a:p>
          <a:p>
            <a:pPr lvl="2"/>
            <a:r>
              <a:rPr lang="en-US" dirty="0"/>
              <a:t>YouthBuild USA</a:t>
            </a:r>
          </a:p>
        </p:txBody>
      </p:sp>
    </p:spTree>
    <p:extLst>
      <p:ext uri="{BB962C8B-B14F-4D97-AF65-F5344CB8AC3E}">
        <p14:creationId xmlns:p14="http://schemas.microsoft.com/office/powerpoint/2010/main" val="1769072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WIOA Performance and Data Management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3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9" y="1769287"/>
            <a:ext cx="4724401" cy="1818203"/>
          </a:xfrm>
        </p:spPr>
        <p:txBody>
          <a:bodyPr/>
          <a:lstStyle/>
          <a:p>
            <a:r>
              <a:rPr lang="en-US" dirty="0"/>
              <a:t>Kurt von </a:t>
            </a:r>
            <a:r>
              <a:rPr lang="en-US" dirty="0" err="1"/>
              <a:t>Stetten</a:t>
            </a:r>
            <a:endParaRPr lang="en-US" dirty="0"/>
          </a:p>
          <a:p>
            <a:pPr lvl="1"/>
            <a:r>
              <a:rPr lang="en-US" dirty="0"/>
              <a:t>Director, Data Services</a:t>
            </a:r>
          </a:p>
          <a:p>
            <a:pPr lvl="2"/>
            <a:r>
              <a:rPr lang="en-US" dirty="0"/>
              <a:t>YouthBuild USA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Lisa Reddy</a:t>
            </a:r>
          </a:p>
          <a:p>
            <a:pPr lvl="1"/>
            <a:r>
              <a:rPr lang="en-US" dirty="0"/>
              <a:t>Associate Director, Knowledge Management</a:t>
            </a:r>
          </a:p>
          <a:p>
            <a:pPr lvl="2"/>
            <a:r>
              <a:rPr lang="en-US" dirty="0"/>
              <a:t>YouthBuild USA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" b="4111"/>
          <a:stretch>
            <a:fillRect/>
          </a:stretch>
        </p:blipFill>
        <p:spPr>
          <a:xfrm>
            <a:off x="1827005" y="4040964"/>
            <a:ext cx="1573420" cy="181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" b="391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423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vonstetten\Desktop\WIOA XLSX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3" t="1681" r="10612" b="27047"/>
          <a:stretch/>
        </p:blipFill>
        <p:spPr bwMode="auto">
          <a:xfrm>
            <a:off x="2838028" y="2018281"/>
            <a:ext cx="2453958" cy="1619196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63500" dist="139700" dir="2700000" algn="ctr" rotWithShape="0">
              <a:schemeClr val="tx1">
                <a:alpha val="5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430828"/>
            <a:ext cx="7863840" cy="125730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Your Data Management Toolbox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>
            <a:normAutofit/>
          </a:bodyPr>
          <a:lstStyle/>
          <a:p>
            <a:r>
              <a:rPr lang="en-US" dirty="0"/>
              <a:t>Understanding WIOA Performance Indicators</a:t>
            </a:r>
          </a:p>
          <a:p>
            <a:r>
              <a:rPr lang="en-US" dirty="0"/>
              <a:t>Understanding Reporting Requirements in the MIS</a:t>
            </a:r>
          </a:p>
          <a:p>
            <a:r>
              <a:rPr lang="en-US" dirty="0"/>
              <a:t>Getting Help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2" descr="C:\Users\kvonstetten\Desktop\Capt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" b="12448"/>
          <a:stretch/>
        </p:blipFill>
        <p:spPr bwMode="auto">
          <a:xfrm>
            <a:off x="294706" y="1883258"/>
            <a:ext cx="2853030" cy="1651507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63500" dist="139700" dir="2700000" algn="ctr" rotWithShape="0">
              <a:schemeClr val="tx1">
                <a:alpha val="5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kvonstetten\Desktop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3316" r="4036" b="6904"/>
          <a:stretch/>
        </p:blipFill>
        <p:spPr bwMode="auto">
          <a:xfrm>
            <a:off x="4779034" y="1823049"/>
            <a:ext cx="1690778" cy="1391728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63500" dist="139700" dir="2700000" algn="ctr" rotWithShape="0">
              <a:schemeClr val="tx1">
                <a:alpha val="5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kvonstetten\Desktop\QPR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5" t="71748" r="22626" b="325"/>
          <a:stretch/>
        </p:blipFill>
        <p:spPr bwMode="auto">
          <a:xfrm>
            <a:off x="6360543" y="2279974"/>
            <a:ext cx="2011542" cy="122028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63500" dist="139700" dir="2700000" algn="ctr" rotWithShape="0">
              <a:schemeClr val="tx1">
                <a:alpha val="5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190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WIOA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1026" name="Picture 2" descr="C:\Users\kvonstetten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r="2460" b="1074"/>
          <a:stretch/>
        </p:blipFill>
        <p:spPr bwMode="auto">
          <a:xfrm>
            <a:off x="475500" y="1626915"/>
            <a:ext cx="7587845" cy="469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03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9841" y="234502"/>
            <a:ext cx="7886700" cy="1051560"/>
          </a:xfrm>
        </p:spPr>
        <p:txBody>
          <a:bodyPr/>
          <a:lstStyle/>
          <a:p>
            <a:r>
              <a:rPr lang="en-US" dirty="0"/>
              <a:t>WIOA Performance Indicators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 Indicator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82375" y="2350452"/>
            <a:ext cx="3857105" cy="3839211"/>
          </a:xfrm>
        </p:spPr>
        <p:txBody>
          <a:bodyPr>
            <a:normAutofit/>
          </a:bodyPr>
          <a:lstStyle/>
          <a:p>
            <a:r>
              <a:rPr lang="en-US" dirty="0"/>
              <a:t>Placement in Q2</a:t>
            </a:r>
          </a:p>
          <a:p>
            <a:r>
              <a:rPr lang="en-US" dirty="0"/>
              <a:t>Placement in Q4 </a:t>
            </a:r>
          </a:p>
          <a:p>
            <a:r>
              <a:rPr lang="en-US" dirty="0"/>
              <a:t>Median Earnings in Q2</a:t>
            </a:r>
          </a:p>
          <a:p>
            <a:r>
              <a:rPr lang="en-US" dirty="0"/>
              <a:t>Credential Attainment </a:t>
            </a:r>
          </a:p>
          <a:p>
            <a:r>
              <a:rPr lang="en-US" dirty="0"/>
              <a:t>Measurable Skill Gains</a:t>
            </a:r>
          </a:p>
          <a:p>
            <a:r>
              <a:rPr lang="en-US" i="1" dirty="0"/>
              <a:t>Effectiveness in Serving Employers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Time Frame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681624" y="2350452"/>
            <a:ext cx="4312747" cy="3839211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Quarter of Follow-up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of Follow-up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Quarter of Follow-up</a:t>
            </a:r>
          </a:p>
          <a:p>
            <a:r>
              <a:rPr lang="en-US" dirty="0"/>
              <a:t>Enrollment - 1 year from Exit</a:t>
            </a:r>
          </a:p>
          <a:p>
            <a:r>
              <a:rPr lang="en-US" dirty="0"/>
              <a:t>Gains within Program Year</a:t>
            </a:r>
          </a:p>
          <a:p>
            <a:r>
              <a:rPr lang="en-US" i="1" dirty="0"/>
              <a:t>Baseline assessment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WIOA Performance Indicators:</a:t>
            </a:r>
            <a:br>
              <a:rPr lang="en-US" dirty="0"/>
            </a:br>
            <a:r>
              <a:rPr lang="en-US" sz="4800" dirty="0"/>
              <a:t>Resources</a:t>
            </a:r>
            <a:r>
              <a:rPr lang="en-US" dirty="0"/>
              <a:t>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9842" y="1668895"/>
            <a:ext cx="3868340" cy="429348"/>
          </a:xfrm>
        </p:spPr>
        <p:txBody>
          <a:bodyPr/>
          <a:lstStyle/>
          <a:p>
            <a:r>
              <a:rPr lang="en-US" dirty="0"/>
              <a:t>WorkforceGPS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MIS Help Desk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692581" y="2350452"/>
            <a:ext cx="4451419" cy="4130735"/>
          </a:xfrm>
        </p:spPr>
        <p:txBody>
          <a:bodyPr>
            <a:normAutofit/>
          </a:bodyPr>
          <a:lstStyle/>
          <a:p>
            <a:r>
              <a:rPr lang="en-US" dirty="0"/>
              <a:t>Weekly Trainings</a:t>
            </a:r>
          </a:p>
          <a:p>
            <a:pPr lvl="1"/>
            <a:r>
              <a:rPr lang="en-US" sz="2000" dirty="0"/>
              <a:t>MIS Data Entry</a:t>
            </a:r>
          </a:p>
          <a:p>
            <a:pPr lvl="1"/>
            <a:r>
              <a:rPr lang="en-US" sz="2000" dirty="0"/>
              <a:t>MIS Report Training</a:t>
            </a:r>
          </a:p>
          <a:p>
            <a:r>
              <a:rPr lang="en-US" dirty="0"/>
              <a:t>WIOA reporting: </a:t>
            </a:r>
            <a:r>
              <a:rPr lang="en-US" sz="2000" dirty="0"/>
              <a:t>9/12/18</a:t>
            </a:r>
            <a:r>
              <a:rPr lang="en-US" dirty="0"/>
              <a:t> </a:t>
            </a:r>
            <a:r>
              <a:rPr lang="en-US" sz="2000" dirty="0"/>
              <a:t>@ 3pm </a:t>
            </a:r>
          </a:p>
          <a:p>
            <a:r>
              <a:rPr lang="en-US" dirty="0"/>
              <a:t>Quarterly Training:</a:t>
            </a:r>
            <a:br>
              <a:rPr lang="en-US" dirty="0"/>
            </a:br>
            <a:r>
              <a:rPr lang="en-US" sz="2000" dirty="0"/>
              <a:t>Wednesday 10/17/18 @ 1pm ET</a:t>
            </a:r>
          </a:p>
          <a:p>
            <a:r>
              <a:rPr lang="en-US" dirty="0"/>
              <a:t>Median Earnings and Measurable Skill Gains template and user guide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91886" y="2350452"/>
            <a:ext cx="4072721" cy="3839211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DOL YouthBuild WIOA Performance Indicators</a:t>
            </a:r>
            <a:endParaRPr lang="en-US" dirty="0"/>
          </a:p>
          <a:p>
            <a:r>
              <a:rPr lang="en-US" dirty="0">
                <a:hlinkClick r:id="rId4"/>
              </a:rPr>
              <a:t>QNPR narrative template</a:t>
            </a:r>
            <a:endParaRPr lang="en-US" dirty="0"/>
          </a:p>
          <a:p>
            <a:r>
              <a:rPr lang="en-US" dirty="0"/>
              <a:t>TEGL</a:t>
            </a:r>
          </a:p>
          <a:p>
            <a:pPr lvl="1"/>
            <a:r>
              <a:rPr lang="en-US" dirty="0">
                <a:hlinkClick r:id="rId5"/>
              </a:rPr>
              <a:t>10-16 Change 1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26-16</a:t>
            </a:r>
            <a:endParaRPr lang="en-US" dirty="0"/>
          </a:p>
          <a:p>
            <a:r>
              <a:rPr lang="en-US" dirty="0">
                <a:hlinkClick r:id="rId7"/>
              </a:rPr>
              <a:t>WIOA Credential Attainment E-Learning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73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Reporting Requirements in the MIS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9" name="Picture 2" descr="C:\Users\kvonstetten\Desktop\WIOA XLSX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3" t="1681" r="10612" b="27047"/>
          <a:stretch/>
        </p:blipFill>
        <p:spPr bwMode="auto">
          <a:xfrm>
            <a:off x="406313" y="1860914"/>
            <a:ext cx="5482846" cy="3617748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63500" dist="139700" dir="2700000" algn="ctr" rotWithShape="0">
              <a:schemeClr val="tx1">
                <a:alpha val="5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vonstetten\Desktop\Capt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" b="12448"/>
          <a:stretch/>
        </p:blipFill>
        <p:spPr bwMode="auto">
          <a:xfrm>
            <a:off x="3270663" y="3178763"/>
            <a:ext cx="4848146" cy="280640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63500" dist="139700" dir="2700000" algn="ctr" rotWithShape="0">
              <a:schemeClr val="tx1">
                <a:alpha val="5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kvonstetten\Desktop\QPR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5" t="71748" r="22626" b="325"/>
          <a:stretch/>
        </p:blipFill>
        <p:spPr bwMode="auto">
          <a:xfrm>
            <a:off x="6107267" y="1669831"/>
            <a:ext cx="2011542" cy="122028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63500" dist="139700" dir="2700000" algn="ctr" rotWithShape="0">
              <a:schemeClr val="tx1">
                <a:alpha val="5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24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 and WIOA Reporting Requirements for 2016 and 2017 Grantees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82375" y="2350452"/>
            <a:ext cx="3857105" cy="38392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Quarterly Performance Report </a:t>
            </a:r>
          </a:p>
          <a:p>
            <a:r>
              <a:rPr lang="en-US" dirty="0"/>
              <a:t>Median Earnings and Measurable Skill Gains Report </a:t>
            </a:r>
          </a:p>
          <a:p>
            <a:r>
              <a:rPr lang="en-US" dirty="0"/>
              <a:t>WIOA Supplemental Report</a:t>
            </a:r>
          </a:p>
          <a:p>
            <a:r>
              <a:rPr lang="en-US" dirty="0"/>
              <a:t>Joint Quarterly Narrative Report</a:t>
            </a:r>
          </a:p>
          <a:p>
            <a:r>
              <a:rPr lang="en-US" dirty="0"/>
              <a:t>Financial Reports*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Systems and Skills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4096616" cy="3839211"/>
          </a:xfrm>
        </p:spPr>
        <p:txBody>
          <a:bodyPr/>
          <a:lstStyle/>
          <a:p>
            <a:r>
              <a:rPr lang="en-US" dirty="0"/>
              <a:t>MIS Main Grantee Access</a:t>
            </a:r>
          </a:p>
          <a:p>
            <a:r>
              <a:rPr lang="en-US" dirty="0"/>
              <a:t>MIS Data Review/Checks</a:t>
            </a:r>
          </a:p>
          <a:p>
            <a:r>
              <a:rPr lang="en-US" dirty="0"/>
              <a:t>MS Excel Proficiency </a:t>
            </a:r>
          </a:p>
          <a:p>
            <a:r>
              <a:rPr lang="en-US" dirty="0"/>
              <a:t>Report Archive </a:t>
            </a:r>
          </a:p>
          <a:p>
            <a:r>
              <a:rPr lang="en-US" dirty="0"/>
              <a:t>Case File Documentation</a:t>
            </a: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379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 and WIOA Reporting</a:t>
            </a:r>
            <a:br>
              <a:rPr lang="en-US" dirty="0"/>
            </a:br>
            <a:r>
              <a:rPr lang="en-US" dirty="0"/>
              <a:t>Resources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9842" y="1668895"/>
            <a:ext cx="3868340" cy="429348"/>
          </a:xfrm>
        </p:spPr>
        <p:txBody>
          <a:bodyPr/>
          <a:lstStyle/>
          <a:p>
            <a:r>
              <a:rPr lang="en-US" dirty="0"/>
              <a:t>WorkforceGPS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MIS Help Desk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14874" y="2350452"/>
            <a:ext cx="4308545" cy="4130735"/>
          </a:xfrm>
        </p:spPr>
        <p:txBody>
          <a:bodyPr>
            <a:normAutofit/>
          </a:bodyPr>
          <a:lstStyle/>
          <a:p>
            <a:r>
              <a:rPr lang="en-US" dirty="0"/>
              <a:t>Weekly Trainings</a:t>
            </a:r>
          </a:p>
          <a:p>
            <a:pPr lvl="1"/>
            <a:r>
              <a:rPr lang="en-US" dirty="0"/>
              <a:t>MIS Data Entry</a:t>
            </a:r>
          </a:p>
          <a:p>
            <a:pPr lvl="1"/>
            <a:r>
              <a:rPr lang="en-US" dirty="0"/>
              <a:t>MIS Report Training</a:t>
            </a:r>
          </a:p>
          <a:p>
            <a:r>
              <a:rPr lang="en-US" dirty="0"/>
              <a:t>WIOA reporting: </a:t>
            </a:r>
            <a:r>
              <a:rPr lang="en-US" sz="2000" dirty="0"/>
              <a:t>9/12/18 @ 3pm ET</a:t>
            </a:r>
          </a:p>
          <a:p>
            <a:r>
              <a:rPr lang="en-US" dirty="0"/>
              <a:t>Quarterly In Depth Training:</a:t>
            </a:r>
            <a:br>
              <a:rPr lang="en-US" dirty="0"/>
            </a:br>
            <a:r>
              <a:rPr lang="en-US" sz="2000" dirty="0"/>
              <a:t>Wednesday 10/17/18 @ 1pm ET</a:t>
            </a:r>
          </a:p>
          <a:p>
            <a:r>
              <a:rPr lang="en-US" dirty="0"/>
              <a:t>Median Earnings and Measurable Skill Gains template and user guide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2224" y="2350452"/>
            <a:ext cx="4002383" cy="3839211"/>
          </a:xfrm>
        </p:spPr>
        <p:txBody>
          <a:bodyPr/>
          <a:lstStyle/>
          <a:p>
            <a:r>
              <a:rPr lang="en-US" dirty="0">
                <a:hlinkClick r:id="rId3"/>
              </a:rPr>
              <a:t>DOL YouthBuild WIOA Performance Indicators</a:t>
            </a:r>
            <a:endParaRPr lang="en-US" dirty="0"/>
          </a:p>
          <a:p>
            <a:r>
              <a:rPr lang="en-US" dirty="0">
                <a:hlinkClick r:id="rId4"/>
              </a:rPr>
              <a:t>QNPR narrative template</a:t>
            </a:r>
            <a:endParaRPr lang="en-US" dirty="0"/>
          </a:p>
          <a:p>
            <a:r>
              <a:rPr lang="en-US" dirty="0"/>
              <a:t>TEGL</a:t>
            </a:r>
          </a:p>
          <a:p>
            <a:pPr lvl="1"/>
            <a:r>
              <a:rPr lang="en-US" dirty="0">
                <a:hlinkClick r:id="rId5"/>
              </a:rPr>
              <a:t>10-16 Change 1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26-16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943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29842" y="1497204"/>
            <a:ext cx="7881112" cy="773723"/>
          </a:xfrm>
        </p:spPr>
        <p:txBody>
          <a:bodyPr/>
          <a:lstStyle/>
          <a:p>
            <a:r>
              <a:rPr lang="en-US" dirty="0"/>
              <a:t>Monday-Friday 9am -5pm ET</a:t>
            </a:r>
          </a:p>
          <a:p>
            <a:r>
              <a:rPr lang="en-US" dirty="0"/>
              <a:t>866-680-0855 or MISsupport@youthbuild.org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715567" y="2350452"/>
            <a:ext cx="7725048" cy="383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1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19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Weekly MIS Data Entry</a:t>
            </a:r>
          </a:p>
          <a:p>
            <a:pPr lvl="1"/>
            <a:r>
              <a:rPr lang="en-US" dirty="0"/>
              <a:t>Tuesdays @ 2pm ET and Fridays at 10am ET</a:t>
            </a:r>
          </a:p>
          <a:p>
            <a:pPr lvl="1"/>
            <a:r>
              <a:rPr lang="en-US" dirty="0"/>
              <a:t>Email </a:t>
            </a:r>
            <a:r>
              <a:rPr lang="en-US" dirty="0">
                <a:hlinkClick r:id="rId2"/>
              </a:rPr>
              <a:t>MISsupport@youthbuild.org</a:t>
            </a:r>
            <a:r>
              <a:rPr lang="en-US" dirty="0"/>
              <a:t> to register</a:t>
            </a:r>
          </a:p>
          <a:p>
            <a:r>
              <a:rPr lang="en-US" dirty="0"/>
              <a:t>Weekly MIS Report Trainings </a:t>
            </a:r>
          </a:p>
          <a:p>
            <a:pPr lvl="1"/>
            <a:r>
              <a:rPr lang="en-US" dirty="0"/>
              <a:t>Wednesdays @ 3pm ET </a:t>
            </a:r>
          </a:p>
          <a:p>
            <a:pPr lvl="1"/>
            <a:r>
              <a:rPr lang="en-US" dirty="0"/>
              <a:t>Email </a:t>
            </a:r>
            <a:r>
              <a:rPr lang="en-US" dirty="0">
                <a:hlinkClick r:id="rId2"/>
              </a:rPr>
              <a:t>MISsupport@youthbuild.org</a:t>
            </a:r>
            <a:r>
              <a:rPr lang="en-US" dirty="0"/>
              <a:t> to register</a:t>
            </a:r>
          </a:p>
          <a:p>
            <a:r>
              <a:rPr lang="en-US" dirty="0"/>
              <a:t>MIS Newsletter</a:t>
            </a:r>
          </a:p>
          <a:p>
            <a:pPr lvl="1"/>
            <a:r>
              <a:rPr lang="en-US" dirty="0"/>
              <a:t>First Friday of every month</a:t>
            </a:r>
          </a:p>
          <a:p>
            <a:pPr lvl="1"/>
            <a:r>
              <a:rPr lang="en-US" dirty="0"/>
              <a:t>Email </a:t>
            </a:r>
            <a:r>
              <a:rPr lang="en-US" dirty="0">
                <a:hlinkClick r:id="rId2"/>
              </a:rPr>
              <a:t>MISsupport@youthbuild.org</a:t>
            </a:r>
            <a:r>
              <a:rPr lang="en-US" dirty="0"/>
              <a:t> to be added to list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22673" y="365126"/>
            <a:ext cx="6022168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Help:</a:t>
            </a:r>
            <a:br>
              <a:rPr lang="en-US" dirty="0"/>
            </a:br>
            <a:r>
              <a:rPr lang="en-US" sz="4800" dirty="0"/>
              <a:t>The MIS Help Desk</a:t>
            </a:r>
            <a:endParaRPr lang="en-US" dirty="0"/>
          </a:p>
        </p:txBody>
      </p:sp>
      <p:sp>
        <p:nvSpPr>
          <p:cNvPr id="13" name="Pentagon 3">
            <a:extLst>
              <a:ext uri="{FF2B5EF4-FFF2-40B4-BE49-F238E27FC236}">
                <a16:creationId xmlns:a16="http://schemas.microsoft.com/office/drawing/2014/main" id="{D523D052-BBAD-4207-B109-48CB7A77CC9E}"/>
              </a:ext>
            </a:extLst>
          </p:cNvPr>
          <p:cNvSpPr/>
          <p:nvPr/>
        </p:nvSpPr>
        <p:spPr>
          <a:xfrm rot="5400000">
            <a:off x="99104" y="309868"/>
            <a:ext cx="1416687" cy="796951"/>
          </a:xfrm>
          <a:prstGeom prst="homePlate">
            <a:avLst>
              <a:gd name="adj" fmla="val 41756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3000">
                <a:srgbClr val="F1F1F1"/>
              </a:gs>
              <a:gs pos="25000">
                <a:schemeClr val="bg1">
                  <a:lumMod val="95000"/>
                </a:schemeClr>
              </a:gs>
              <a:gs pos="6000">
                <a:schemeClr val="bg1">
                  <a:lumMod val="85000"/>
                </a:schemeClr>
              </a:gs>
              <a:gs pos="77000">
                <a:srgbClr val="E3E3E3"/>
              </a:gs>
              <a:gs pos="97345">
                <a:schemeClr val="bg1">
                  <a:lumMod val="75000"/>
                </a:schemeClr>
              </a:gs>
            </a:gsLst>
            <a:lin ang="0" scaled="1"/>
            <a:tileRect/>
          </a:gradFill>
          <a:ln w="2540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85000">
                  <a:schemeClr val="accent4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 txBox="1">
            <a:spLocks/>
          </p:cNvSpPr>
          <p:nvPr/>
        </p:nvSpPr>
        <p:spPr>
          <a:xfrm>
            <a:off x="580576" y="528805"/>
            <a:ext cx="921646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1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19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4000" b="1" cap="small" spc="4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rPr>
              <a:t>3</a:t>
            </a:r>
            <a:endParaRPr lang="en-US" sz="4000" b="1" cap="small" spc="40" dirty="0">
              <a:ln w="15875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innerShdw blurRad="101600" dist="76200" dir="18900000">
                  <a:prstClr val="black">
                    <a:alpha val="30000"/>
                  </a:prstClr>
                </a:innerShdw>
              </a:effectLst>
              <a:latin typeface="+mj-lt"/>
              <a:ea typeface="+mj-ea"/>
              <a:cs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19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515" y="1416818"/>
            <a:ext cx="8250782" cy="4788333"/>
          </a:xfrm>
        </p:spPr>
        <p:txBody>
          <a:bodyPr>
            <a:normAutofit/>
          </a:bodyPr>
          <a:lstStyle/>
          <a:p>
            <a:r>
              <a:rPr lang="en-US" dirty="0"/>
              <a:t>Weekly MIS Trainings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MIS Data Entry: Tuesdays @ 2pm ET</a:t>
            </a:r>
            <a:br>
              <a:rPr lang="en-US" sz="2000" dirty="0"/>
            </a:br>
            <a:r>
              <a:rPr lang="en-US" sz="2000" dirty="0"/>
              <a:t>	MIS Report Training: Wednesdays @ 3pm ET</a:t>
            </a:r>
          </a:p>
          <a:p>
            <a:r>
              <a:rPr lang="en-US" dirty="0"/>
              <a:t>Quarterly MIS Trainings</a:t>
            </a:r>
          </a:p>
          <a:p>
            <a:pPr lvl="1"/>
            <a:r>
              <a:rPr lang="en-US" sz="2000" dirty="0"/>
              <a:t>In depth webinar training reviewing performance reporting, MIS data entry, and reporting requirements. </a:t>
            </a:r>
          </a:p>
          <a:p>
            <a:pPr lvl="2"/>
            <a:r>
              <a:rPr lang="en-US" dirty="0"/>
              <a:t>October 17, 2018 @ 1pm ET</a:t>
            </a:r>
          </a:p>
          <a:p>
            <a:r>
              <a:rPr lang="en-US" dirty="0"/>
              <a:t>WIOA Report Training </a:t>
            </a:r>
          </a:p>
          <a:p>
            <a:pPr lvl="1"/>
            <a:r>
              <a:rPr lang="en-US" sz="2000" dirty="0"/>
              <a:t>Webinar training reviewing MIS WIOA reporting requirements.</a:t>
            </a:r>
          </a:p>
          <a:p>
            <a:pPr lvl="2"/>
            <a:r>
              <a:rPr lang="en-US" dirty="0"/>
              <a:t>September 12, 2018 @ 3pm ET</a:t>
            </a:r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MISsupport@youthbuild.org</a:t>
            </a:r>
            <a:r>
              <a:rPr lang="en-US" dirty="0"/>
              <a:t> to register!</a:t>
            </a:r>
          </a:p>
        </p:txBody>
      </p:sp>
    </p:spTree>
    <p:extLst>
      <p:ext uri="{BB962C8B-B14F-4D97-AF65-F5344CB8AC3E}">
        <p14:creationId xmlns:p14="http://schemas.microsoft.com/office/powerpoint/2010/main" val="37813771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 txBox="1">
            <a:spLocks/>
          </p:cNvSpPr>
          <p:nvPr/>
        </p:nvSpPr>
        <p:spPr>
          <a:xfrm>
            <a:off x="4271008" y="2474751"/>
            <a:ext cx="4724401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Lisa Reddy</a:t>
            </a:r>
          </a:p>
          <a:p>
            <a:pPr lvl="1"/>
            <a:r>
              <a:rPr lang="en-US" dirty="0"/>
              <a:t>Associate Director, Knowledge Management</a:t>
            </a:r>
          </a:p>
          <a:p>
            <a:pPr lvl="2"/>
            <a:r>
              <a:rPr lang="en-US" dirty="0"/>
              <a:t>YouthBuild USA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" b="415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4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to navigate Workforce GPS to find resources to strengthen programming and WIOA alignment</a:t>
            </a:r>
          </a:p>
          <a:p>
            <a:r>
              <a:rPr lang="en-US" dirty="0"/>
              <a:t>Identify continuous quality improvement strategies ensure quality programming and positive performance outcomes</a:t>
            </a:r>
          </a:p>
          <a:p>
            <a:r>
              <a:rPr lang="en-US" dirty="0"/>
              <a:t>Explore data management strategies to address common data and performance management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Navigate Workforce GPS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searched WorkforceGPS for Resources?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I have used the search capability</a:t>
            </a:r>
          </a:p>
          <a:p>
            <a:r>
              <a:rPr lang="en-US" dirty="0"/>
              <a:t>No, I access WorkforceGPS resources through links on the newsletter, weekly e-</a:t>
            </a:r>
            <a:r>
              <a:rPr lang="en-US" dirty="0" err="1"/>
              <a:t>lerts</a:t>
            </a:r>
            <a:r>
              <a:rPr lang="en-US" dirty="0"/>
              <a:t>, etc.</a:t>
            </a:r>
          </a:p>
          <a:p>
            <a:r>
              <a:rPr lang="en-US" dirty="0"/>
              <a:t>What is WorkforceGPS?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16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Searching in WorkforceGPS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19275"/>
            <a:ext cx="7172325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2940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Job Descriptions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952624"/>
            <a:ext cx="6696075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5045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All Words in Any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19274"/>
            <a:ext cx="6286500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782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WorkforceGPS Member Directory – Making your Profile Visible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0700"/>
            <a:ext cx="5943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2526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66875"/>
            <a:ext cx="5943600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WorkforceGPS Member Directory – Making your Profile Visible</a:t>
            </a:r>
          </a:p>
        </p:txBody>
      </p:sp>
    </p:spTree>
    <p:extLst>
      <p:ext uri="{BB962C8B-B14F-4D97-AF65-F5344CB8AC3E}">
        <p14:creationId xmlns:p14="http://schemas.microsoft.com/office/powerpoint/2010/main" val="1581303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876425"/>
            <a:ext cx="6848474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WorkforceGPS Member Directory – Making your Profile Visible</a:t>
            </a:r>
          </a:p>
        </p:txBody>
      </p:sp>
    </p:spTree>
    <p:extLst>
      <p:ext uri="{BB962C8B-B14F-4D97-AF65-F5344CB8AC3E}">
        <p14:creationId xmlns:p14="http://schemas.microsoft.com/office/powerpoint/2010/main" val="34795575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the Member Directory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10" y="1770492"/>
            <a:ext cx="6953250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278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the Member Directory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6" y="1790699"/>
            <a:ext cx="6462712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52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 at my YouthBuild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Executive Director</a:t>
            </a:r>
          </a:p>
          <a:p>
            <a:r>
              <a:rPr lang="en-US" dirty="0"/>
              <a:t>Program Director</a:t>
            </a:r>
          </a:p>
          <a:p>
            <a:r>
              <a:rPr lang="en-US" dirty="0"/>
              <a:t>Job Developer</a:t>
            </a:r>
          </a:p>
          <a:p>
            <a:r>
              <a:rPr lang="en-US" dirty="0"/>
              <a:t>Case Manager</a:t>
            </a:r>
          </a:p>
          <a:p>
            <a:r>
              <a:rPr lang="en-US" dirty="0"/>
              <a:t>Construction or Construction Plus Instructor</a:t>
            </a:r>
          </a:p>
          <a:p>
            <a:r>
              <a:rPr lang="en-US" dirty="0"/>
              <a:t>Academic Instructor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4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Directory Profile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93" y="1614488"/>
            <a:ext cx="6184596" cy="429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4972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YouthBuild Webinar Series - Maximizing the Construction Curriculum </a:t>
            </a:r>
            <a:br>
              <a:rPr lang="en-US" dirty="0"/>
            </a:br>
            <a:r>
              <a:rPr lang="en-US" sz="2000" dirty="0"/>
              <a:t>October 2, 2018, 2-3:30pm ET</a:t>
            </a:r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24" y="1190625"/>
            <a:ext cx="3933825" cy="51657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Consuela Greene</a:t>
            </a:r>
          </a:p>
          <a:p>
            <a:pPr lvl="1"/>
            <a:r>
              <a:rPr lang="en-US" dirty="0"/>
              <a:t>Director, DOL YouthBuild Program Impact</a:t>
            </a:r>
          </a:p>
          <a:p>
            <a:pPr lvl="2"/>
            <a:r>
              <a:rPr lang="en-US" dirty="0"/>
              <a:t>YouthBuild USA</a:t>
            </a:r>
          </a:p>
          <a:p>
            <a:pPr lvl="3"/>
            <a:r>
              <a:rPr lang="en-US" dirty="0"/>
              <a:t>cgreene@youthbuild.org</a:t>
            </a:r>
          </a:p>
          <a:p>
            <a:pPr lvl="4"/>
            <a:r>
              <a:rPr lang="en-US" dirty="0"/>
              <a:t>(617) 741-1251</a:t>
            </a:r>
          </a:p>
          <a:p>
            <a:r>
              <a:rPr lang="en-US" dirty="0"/>
              <a:t>Mary McRae</a:t>
            </a:r>
          </a:p>
          <a:p>
            <a:pPr lvl="1"/>
            <a:r>
              <a:rPr lang="en-US" dirty="0"/>
              <a:t>DOL TA Coach</a:t>
            </a:r>
          </a:p>
          <a:p>
            <a:pPr lvl="2"/>
            <a:r>
              <a:rPr lang="en-US" dirty="0"/>
              <a:t>YouthBuild USA</a:t>
            </a:r>
          </a:p>
          <a:p>
            <a:pPr lvl="3"/>
            <a:r>
              <a:rPr lang="en-US" dirty="0"/>
              <a:t>mrypmc@gmail.com</a:t>
            </a:r>
          </a:p>
          <a:p>
            <a:pPr lvl="4"/>
            <a:r>
              <a:rPr lang="en-US" dirty="0"/>
              <a:t>(413) 426-0961</a:t>
            </a:r>
          </a:p>
          <a:p>
            <a:r>
              <a:rPr lang="en-US" dirty="0"/>
              <a:t>Kurt Von Stetton</a:t>
            </a:r>
          </a:p>
          <a:p>
            <a:pPr lvl="1"/>
            <a:r>
              <a:rPr lang="en-US" dirty="0"/>
              <a:t>Director, Data Services</a:t>
            </a:r>
          </a:p>
          <a:p>
            <a:pPr lvl="2"/>
            <a:r>
              <a:rPr lang="en-US" dirty="0"/>
              <a:t>YouthBuild USA</a:t>
            </a:r>
          </a:p>
          <a:p>
            <a:pPr lvl="3"/>
            <a:r>
              <a:rPr lang="en-US" dirty="0"/>
              <a:t>kvonstetten@youthbuild.org</a:t>
            </a:r>
          </a:p>
          <a:p>
            <a:pPr lvl="4"/>
            <a:r>
              <a:rPr lang="en-US" dirty="0"/>
              <a:t>(617) 741-1270</a:t>
            </a:r>
          </a:p>
          <a:p>
            <a:pPr marL="640080" lvl="4" indent="0">
              <a:buNone/>
            </a:pPr>
            <a:endParaRPr lang="en-US" dirty="0"/>
          </a:p>
          <a:p>
            <a:pPr lvl="0"/>
            <a:r>
              <a:rPr lang="en-US" dirty="0"/>
              <a:t>Lisa Reddy</a:t>
            </a:r>
          </a:p>
          <a:p>
            <a:pPr lvl="1"/>
            <a:r>
              <a:rPr lang="en-US" dirty="0"/>
              <a:t>Associate Director for Knowledge Management</a:t>
            </a:r>
          </a:p>
          <a:p>
            <a:pPr lvl="2"/>
            <a:r>
              <a:rPr lang="en-US" dirty="0"/>
              <a:t>YouthBuild USA</a:t>
            </a:r>
          </a:p>
          <a:p>
            <a:pPr lvl="3"/>
            <a:r>
              <a:rPr lang="en-US" dirty="0"/>
              <a:t>lreddy@youthbuild.org</a:t>
            </a:r>
          </a:p>
          <a:p>
            <a:pPr lvl="4"/>
            <a:r>
              <a:rPr lang="en-US" dirty="0"/>
              <a:t>(617) 741-1282</a:t>
            </a:r>
          </a:p>
          <a:p>
            <a:pPr marL="640080" lvl="4" indent="0">
              <a:buNone/>
            </a:pPr>
            <a:endParaRPr lang="en-US" dirty="0"/>
          </a:p>
          <a:p>
            <a:pPr marL="64008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DOL YouthBuild Program Management and Program Design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7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How does your Statement of Work (SOW) guide program management?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half" idx="2"/>
          </p:nvPr>
        </p:nvSpPr>
        <p:spPr/>
        <p:txBody>
          <a:bodyPr lIns="182880"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IS WHAT YOU SAID YOU WOULD DO!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91503"/>
            <a:ext cx="2971800" cy="197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01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8&quot;/&gt;&lt;/object&gt;&lt;object type=&quot;3&quot; unique_id=&quot;10004&quot;&gt;&lt;property id=&quot;20148&quot; value=&quot;5&quot;/&gt;&lt;property id=&quot;20300&quot; value=&quot;Slide 2&quot;/&gt;&lt;property id=&quot;20307&quot; value=&quot;272&quot;/&gt;&lt;/object&gt;&lt;object type=&quot;3&quot; unique_id=&quot;10005&quot;&gt;&lt;property id=&quot;20148&quot; value=&quot;5&quot;/&gt;&lt;property id=&quot;20300&quot; value=&quot;Slide 3 - &amp;quot;Building Your Toolbox for Success: Program Design and WIOA Resource Spotlights&amp;quot;&quot;/&gt;&lt;property id=&quot;20307&quot; value=&quot;287&quot;/&gt;&lt;/object&gt;&lt;object type=&quot;3&quot; unique_id=&quot;10006&quot;&gt;&lt;property id=&quot;20148&quot; value=&quot;5&quot;/&gt;&lt;property id=&quot;20300&quot; value=&quot;Slide 4&quot;/&gt;&lt;property id=&quot;20307&quot; value=&quot;280&quot;/&gt;&lt;/object&gt;&lt;object type=&quot;3&quot; unique_id=&quot;10007&quot;&gt;&lt;property id=&quot;20148&quot; value=&quot;5&quot;/&gt;&lt;property id=&quot;20300&quot; value=&quot;Slide 5&quot;/&gt;&lt;property id=&quot;20307&quot; value=&quot;274&quot;/&gt;&lt;/object&gt;&lt;object type=&quot;3&quot; unique_id=&quot;10008&quot;&gt;&lt;property id=&quot;20148&quot; value=&quot;5&quot;/&gt;&lt;property id=&quot;20300&quot; value=&quot;Slide 6&quot;/&gt;&lt;property id=&quot;20307&quot; value=&quot;331&quot;/&gt;&lt;/object&gt;&lt;object type=&quot;3&quot; unique_id=&quot;10009&quot;&gt;&lt;property id=&quot;20148&quot; value=&quot;5&quot;/&gt;&lt;property id=&quot;20300&quot; value=&quot;Slide 7&quot;/&gt;&lt;property id=&quot;20307&quot; value=&quot;286&quot;/&gt;&lt;/object&gt;&lt;object type=&quot;3&quot; unique_id=&quot;10010&quot;&gt;&lt;property id=&quot;20148&quot; value=&quot;5&quot;/&gt;&lt;property id=&quot;20300&quot; value=&quot;Slide 8 - &amp;quot;My Role at my YouthBuild Program&amp;quot;&quot;/&gt;&lt;property id=&quot;20307&quot; value=&quot;367&quot;/&gt;&lt;/object&gt;&lt;object type=&quot;3&quot; unique_id=&quot;10011&quot;&gt;&lt;property id=&quot;20148&quot; value=&quot;5&quot;/&gt;&lt;property id=&quot;20300&quot; value=&quot;Slide 9 - &amp;quot;Tools for DOL YouthBuild Program Management and Program Design &amp;quot;&quot;/&gt;&lt;property id=&quot;20307&quot; value=&quot;333&quot;/&gt;&lt;/object&gt;&lt;object type=&quot;3&quot; unique_id=&quot;10012&quot;&gt;&lt;property id=&quot;20148&quot; value=&quot;5&quot;/&gt;&lt;property id=&quot;20300&quot; value=&quot;Slide 10&quot;/&gt;&lt;property id=&quot;20307&quot; value=&quot;365&quot;/&gt;&lt;/object&gt;&lt;object type=&quot;3&quot; unique_id=&quot;10013&quot;&gt;&lt;property id=&quot;20148&quot; value=&quot;5&quot;/&gt;&lt;property id=&quot;20300&quot; value=&quot;Slide 11 - &amp;quot;PROGRAM MANAGEMENT TIPS TO ENSURE COMPLIANCE&amp;quot;&quot;/&gt;&lt;property id=&quot;20307&quot; value=&quot;350&quot;/&gt;&lt;/object&gt;&lt;object type=&quot;3&quot; unique_id=&quot;10014&quot;&gt;&lt;property id=&quot;20148&quot; value=&quot;5&quot;/&gt;&lt;property id=&quot;20300&quot; value=&quot;Slide 12 - &amp;quot;PROGRAM MANAGEMENT TIPS TO ENSURE COMPLIANCE- Highlight Documentation and Key Guidance&amp;quot;&quot;/&gt;&lt;property id=&quot;20307&quot; value=&quot;389&quot;/&gt;&lt;/object&gt;&lt;object type=&quot;3&quot; unique_id=&quot;10015&quot;&gt;&lt;property id=&quot;20148&quot; value=&quot;5&quot;/&gt;&lt;property id=&quot;20300&quot; value=&quot;Slide 13 - &amp;quot;PROGRAM MANAGEMENT TIPS TO ENSURE COMPLIANCE- Highlight YB WIOA FAQ Sheet&amp;quot;&quot;/&gt;&lt;property id=&quot;20307&quot; value=&quot;390&quot;/&gt;&lt;/object&gt;&lt;object type=&quot;3&quot; unique_id=&quot;10016&quot;&gt;&lt;property id=&quot;20148&quot; value=&quot;5&quot;/&gt;&lt;property id=&quot;20300&quot; value=&quot;Slide 14 - &amp;quot;PROGRAM MANAGEMENT TIPS TO ENSURE COMPLIANCE&amp;quot;&quot;/&gt;&lt;property id=&quot;20307&quot; value=&quot;351&quot;/&gt;&lt;/object&gt;&lt;object type=&quot;3&quot; unique_id=&quot;10017&quot;&gt;&lt;property id=&quot;20148&quot; value=&quot;5&quot;/&gt;&lt;property id=&quot;20300&quot; value=&quot;Slide 15 - &amp;quot;PROGRAM MANAGEMENT TIPS TO ENSURE COMPLIANCE – Highlight Construction at a Youthbuild Program&amp;quot;&quot;/&gt;&lt;property id=&quot;20307&quot; value=&quot;394&quot;/&gt;&lt;/object&gt;&lt;object type=&quot;3&quot; unique_id=&quot;10018&quot;&gt;&lt;property id=&quot;20148&quot; value=&quot;5&quot;/&gt;&lt;property id=&quot;20300&quot; value=&quot;Slide 16 - &amp;quot;PROGRAM MANAGEMENT TIPS TO ENSURE COMPLIANCE&amp;quot;&quot;/&gt;&lt;property id=&quot;20307&quot; value=&quot;352&quot;/&gt;&lt;/object&gt;&lt;object type=&quot;3&quot; unique_id=&quot;10019&quot;&gt;&lt;property id=&quot;20148&quot; value=&quot;5&quot;/&gt;&lt;property id=&quot;20300&quot; value=&quot;Slide 17 - &amp;quot;PROGRAM MANAGEMENT TIPS TO ENSURE COMPLIANCE – Highlight Education at a YouthBuild Program&amp;quot;&quot;/&gt;&lt;property id=&quot;20307&quot; value=&quot;396&quot;/&gt;&lt;/object&gt;&lt;object type=&quot;3&quot; unique_id=&quot;10020&quot;&gt;&lt;property id=&quot;20148&quot; value=&quot;5&quot;/&gt;&lt;property id=&quot;20300&quot; value=&quot;Slide 18 - &amp;quot;PROGRAM MANAGEMENT TIPS TO ENSURE COMPLIANCE&amp;quot;&quot;/&gt;&lt;property id=&quot;20307&quot; value=&quot;353&quot;/&gt;&lt;/object&gt;&lt;object type=&quot;3&quot; unique_id=&quot;10021&quot;&gt;&lt;property id=&quot;20148&quot; value=&quot;5&quot;/&gt;&lt;property id=&quot;20300&quot; value=&quot;Slide 19 - &amp;quot;PROGRAM MANAGEMENT TIPS TO ENSURE COMPLIANCE – Highlight A Guide to Effective DOL YouthBuild and American Job Cent&quot;/&gt;&lt;property id=&quot;20307&quot; value=&quot;391&quot;/&gt;&lt;/object&gt;&lt;object type=&quot;3&quot; unique_id=&quot;10022&quot;&gt;&lt;property id=&quot;20148&quot; value=&quot;5&quot;/&gt;&lt;property id=&quot;20300&quot; value=&quot;Slide 20 - &amp;quot;PROGRAM MANAGEMENT TIPS TO ENSURE COMPLIANCE&amp;quot;&quot;/&gt;&lt;property id=&quot;20307&quot; value=&quot;354&quot;/&gt;&lt;/object&gt;&lt;object type=&quot;3&quot; unique_id=&quot;10023&quot;&gt;&lt;property id=&quot;20148&quot; value=&quot;5&quot;/&gt;&lt;property id=&quot;20300&quot; value=&quot;Slide 21 - &amp;quot;PROGRAM MANAGEMENT TIPS TO ENSURE COMPLIANCE – Highlight Construction Plus Framework&amp;quot;&quot;/&gt;&lt;property id=&quot;20307&quot; value=&quot;388&quot;/&gt;&lt;/object&gt;&lt;object type=&quot;3&quot; unique_id=&quot;10024&quot;&gt;&lt;property id=&quot;20148&quot; value=&quot;5&quot;/&gt;&lt;property id=&quot;20300&quot; value=&quot;Slide 22 - &amp;quot;PROGRAM MANAGEMENT TIPS TO ENSURE COMPLIANCE&amp;quot;&quot;/&gt;&lt;property id=&quot;20307&quot; value=&quot;355&quot;/&gt;&lt;/object&gt;&lt;object type=&quot;3&quot; unique_id=&quot;10025&quot;&gt;&lt;property id=&quot;20148&quot; value=&quot;5&quot;/&gt;&lt;property id=&quot;20300&quot; value=&quot;Slide 23 - &amp;quot;PROGRAM MANAGEMENT TIPS TO ENSURE COMPLIANCE – Highlight DOL YouthBuild Toolbox&amp;quot;&quot;/&gt;&lt;property id=&quot;20307&quot; value=&quot;397&quot;/&gt;&lt;/object&gt;&lt;object type=&quot;3&quot; unique_id=&quot;10026&quot;&gt;&lt;property id=&quot;20148&quot; value=&quot;5&quot;/&gt;&lt;property id=&quot;20300&quot; value=&quot;Slide 24 - &amp;quot;PROGRAM MANAGEMENT TIPS TO ENSURE COMPLIANCE – Highlight DOL YouthBuild Toolbox&amp;quot;&quot;/&gt;&lt;property id=&quot;20307&quot; value=&quot;398&quot;/&gt;&lt;/object&gt;&lt;object type=&quot;3&quot; unique_id=&quot;10027&quot;&gt;&lt;property id=&quot;20148&quot; value=&quot;5&quot;/&gt;&lt;property id=&quot;20300&quot; value=&quot;Slide 25 - &amp;quot;PROGRAM MANAGEMENT TIPS TO ENSURE COMPLIANCE – Highlight DOL YouthBuild Toolbox&amp;quot;&quot;/&gt;&lt;property id=&quot;20307&quot; value=&quot;399&quot;/&gt;&lt;/object&gt;&lt;object type=&quot;3&quot; unique_id=&quot;10028&quot;&gt;&lt;property id=&quot;20148&quot; value=&quot;5&quot;/&gt;&lt;property id=&quot;20300&quot; value=&quot;Slide 26 - &amp;quot;PROGRAM MANAGEMENT TIPS TO ENSURE COMPLIANCE – Highlight DOL YouthBuild Toolbox&amp;quot;&quot;/&gt;&lt;property id=&quot;20307&quot; value=&quot;400&quot;/&gt;&lt;/object&gt;&lt;object type=&quot;3&quot; unique_id=&quot;10029&quot;&gt;&lt;property id=&quot;20148&quot; value=&quot;5&quot;/&gt;&lt;property id=&quot;20300&quot; value=&quot;Slide 27 - &amp;quot;PROGRAM MANAGEMENT TIPS TO ENSURE COMPLIANCE – Highlight DOL YouthBuild Toolbox&amp;quot;&quot;/&gt;&lt;property id=&quot;20307&quot; value=&quot;401&quot;/&gt;&lt;/object&gt;&lt;object type=&quot;3&quot; unique_id=&quot;10030&quot;&gt;&lt;property id=&quot;20148&quot; value=&quot;5&quot;/&gt;&lt;property id=&quot;20300&quot; value=&quot;Slide 28 - &amp;quot;Program Management – Planning tools&amp;quot;&quot;/&gt;&lt;property id=&quot;20307&quot; value=&quot;356&quot;/&gt;&lt;/object&gt;&lt;object type=&quot;3&quot; unique_id=&quot;10031&quot;&gt;&lt;property id=&quot;20148&quot; value=&quot;5&quot;/&gt;&lt;property id=&quot;20300&quot; value=&quot;Slide 29 - &amp;quot;Staffing - Onboarding and Development&amp;quot;&quot;/&gt;&lt;property id=&quot;20307&quot; value=&quot;357&quot;/&gt;&lt;/object&gt;&lt;object type=&quot;3&quot; unique_id=&quot;10032&quot;&gt;&lt;property id=&quot;20148&quot; value=&quot;5&quot;/&gt;&lt;property id=&quot;20300&quot; value=&quot;Slide 30 - &amp;quot;Key Steps to Building a Quality Team&amp;quot;&quot;/&gt;&lt;property id=&quot;20307&quot; value=&quot;358&quot;/&gt;&lt;/object&gt;&lt;object type=&quot;3&quot; unique_id=&quot;10033&quot;&gt;&lt;property id=&quot;20148&quot; value=&quot;5&quot;/&gt;&lt;property id=&quot;20300&quot; value=&quot;Slide 31 - &amp;quot;Staff Development Planning What Does Your Team Do?&amp;quot;&quot;/&gt;&lt;property id=&quot;20307&quot; value=&quot;359&quot;/&gt;&lt;/object&gt;&lt;object type=&quot;3&quot; unique_id=&quot;10034&quot;&gt;&lt;property id=&quot;20148&quot; value=&quot;5&quot;/&gt;&lt;property id=&quot;20300&quot; value=&quot;Slide 32&quot;/&gt;&lt;property id=&quot;20307&quot; value=&quot;366&quot;/&gt;&lt;/object&gt;&lt;object type=&quot;3&quot; unique_id=&quot;10035&quot;&gt;&lt;property id=&quot;20148&quot; value=&quot;5&quot;/&gt;&lt;property id=&quot;20300&quot; value=&quot;Slide 33 - &amp;quot;Recruitment and Orientation&amp;quot;&quot;/&gt;&lt;property id=&quot;20307&quot; value=&quot;361&quot;/&gt;&lt;/object&gt;&lt;object type=&quot;3&quot; unique_id=&quot;10036&quot;&gt;&lt;property id=&quot;20148&quot; value=&quot;5&quot;/&gt;&lt;property id=&quot;20300&quot; value=&quot;Slide 34 - &amp;quot;Recruitment and Orientation – Highlight Planning for Successful Recruitment and Mental Toughness&amp;quot;&quot;/&gt;&lt;property id=&quot;20307&quot; value=&quot;402&quot;/&gt;&lt;/object&gt;&lt;object type=&quot;3&quot; unique_id=&quot;10037&quot;&gt;&lt;property id=&quot;20148&quot; value=&quot;5&quot;/&gt;&lt;property id=&quot;20300&quot; value=&quot;Slide 35 - &amp;quot;Program Retention and Youth Engagement&amp;quot;&quot;/&gt;&lt;property id=&quot;20307&quot; value=&quot;362&quot;/&gt;&lt;/object&gt;&lt;object type=&quot;3&quot; unique_id=&quot;10038&quot;&gt;&lt;property id=&quot;20148&quot; value=&quot;5&quot;/&gt;&lt;property id=&quot;20300&quot; value=&quot;Slide 36 - &amp;quot;Program Retention and Youth Engagement – Highlight Pathways to Long-Term Success &amp;quot;&quot;/&gt;&lt;property id=&quot;20307&quot; value=&quot;382&quot;/&gt;&lt;/object&gt;&lt;object type=&quot;3&quot; unique_id=&quot;10039&quot;&gt;&lt;property id=&quot;20148&quot; value=&quot;5&quot;/&gt;&lt;property id=&quot;20300&quot; value=&quot;Slide 37 - &amp;quot;Program Retention and Youth Engagement – Highlight Pathways to Long-Term Success &amp;quot;&quot;/&gt;&lt;property id=&quot;20307&quot; value=&quot;383&quot;/&gt;&lt;/object&gt;&lt;object type=&quot;3&quot; unique_id=&quot;10040&quot;&gt;&lt;property id=&quot;20148&quot; value=&quot;5&quot;/&gt;&lt;property id=&quot;20300&quot; value=&quot;Slide 38 - &amp;quot;Program Retention and Youth Engagement – Highlight Pathways to Long-Term Success &amp;quot;&quot;/&gt;&lt;property id=&quot;20307&quot; value=&quot;384&quot;/&gt;&lt;/object&gt;&lt;object type=&quot;3&quot; unique_id=&quot;10041&quot;&gt;&lt;property id=&quot;20148&quot; value=&quot;5&quot;/&gt;&lt;property id=&quot;20300&quot; value=&quot;Slide 39 - &amp;quot;Program Retention and Youth Engagement – Highlight Pathways to Long-Term Success &amp;quot;&quot;/&gt;&lt;property id=&quot;20307&quot; value=&quot;385&quot;/&gt;&lt;/object&gt;&lt;object type=&quot;3&quot; unique_id=&quot;10042&quot;&gt;&lt;property id=&quot;20148&quot; value=&quot;5&quot;/&gt;&lt;property id=&quot;20300&quot; value=&quot;Slide 40 - &amp;quot;Program Retention and Youth Engagement – Highlight Case Management and Participant Success&amp;quot;&quot;/&gt;&lt;property id=&quot;20307&quot; value=&quot;379&quot;/&gt;&lt;/object&gt;&lt;object type=&quot;3&quot; unique_id=&quot;10043&quot;&gt;&lt;property id=&quot;20148&quot; value=&quot;5&quot;/&gt;&lt;property id=&quot;20300&quot; value=&quot;Slide 41 - &amp;quot;YouthBuild is a Pre-Apprenticeship Program&amp;quot;&quot;/&gt;&lt;property id=&quot;20307&quot; value=&quot;363&quot;/&gt;&lt;/object&gt;&lt;object type=&quot;3&quot; unique_id=&quot;10044&quot;&gt;&lt;property id=&quot;20148&quot; value=&quot;5&quot;/&gt;&lt;property id=&quot;20300&quot; value=&quot;Slide 42 - &amp;quot;YouthBuild is a Pre-Apprenticeship Program – Highlight Registered Apprenticeship Toolkit &amp;quot;&quot;/&gt;&lt;property id=&quot;20307&quot; value=&quot;386&quot;/&gt;&lt;/object&gt;&lt;object type=&quot;3&quot; unique_id=&quot;10045&quot;&gt;&lt;property id=&quot;20148&quot; value=&quot;5&quot;/&gt;&lt;property id=&quot;20300&quot; value=&quot;Slide 43 - &amp;quot;Work and Career Readiness Design&amp;quot;&quot;/&gt;&lt;property id=&quot;20307&quot; value=&quot;364&quot;/&gt;&lt;/object&gt;&lt;object type=&quot;3&quot; unique_id=&quot;10046&quot;&gt;&lt;property id=&quot;20148&quot; value=&quot;5&quot;/&gt;&lt;property id=&quot;20300&quot; value=&quot;Slide 44 - &amp;quot;Work and Career Readiness Design – Highlight - Career One Stop Website &amp;quot;&quot;/&gt;&lt;property id=&quot;20307&quot; value=&quot;403&quot;/&gt;&lt;/object&gt;&lt;object type=&quot;3&quot; unique_id=&quot;10047&quot;&gt;&lt;property id=&quot;20148&quot; value=&quot;5&quot;/&gt;&lt;property id=&quot;20300&quot; value=&quot;Slide 45 - &amp;quot;Work and Career Readiness Design – Highlight - Career One Stop Website &amp;quot;&quot;/&gt;&lt;property id=&quot;20307&quot; value=&quot;404&quot;/&gt;&lt;/object&gt;&lt;object type=&quot;3&quot; unique_id=&quot;10048&quot;&gt;&lt;property id=&quot;20148&quot; value=&quot;5&quot;/&gt;&lt;property id=&quot;20300&quot; value=&quot;Slide 46 - &amp;quot;Work and Career Readiness Design – Highlight - Career One Stop Website &amp;quot;&quot;/&gt;&lt;property id=&quot;20307&quot; value=&quot;405&quot;/&gt;&lt;/object&gt;&lt;object type=&quot;3&quot; unique_id=&quot;10049&quot;&gt;&lt;property id=&quot;20148&quot; value=&quot;5&quot;/&gt;&lt;property id=&quot;20300&quot; value=&quot;Slide 47 - &amp;quot;Work and Career Readiness Design – Highlight - Career One Stop Website &amp;quot;&quot;/&gt;&lt;property id=&quot;20307&quot; value=&quot;406&quot;/&gt;&lt;/object&gt;&lt;object type=&quot;3&quot; unique_id=&quot;10050&quot;&gt;&lt;property id=&quot;20148&quot; value=&quot;5&quot;/&gt;&lt;property id=&quot;20300&quot; value=&quot;Slide 48 - &amp;quot;Work and Career Readiness Design – Highlight - Career One Stop Website &amp;quot;&quot;/&gt;&lt;property id=&quot;20307&quot; value=&quot;407&quot;/&gt;&lt;/object&gt;&lt;object type=&quot;3&quot; unique_id=&quot;10051&quot;&gt;&lt;property id=&quot;20148&quot; value=&quot;5&quot;/&gt;&lt;property id=&quot;20300&quot; value=&quot;Slide 49&quot;/&gt;&lt;property id=&quot;20307&quot; value=&quot;368&quot;/&gt;&lt;/object&gt;&lt;object type=&quot;3&quot; unique_id=&quot;10052&quot;&gt;&lt;property id=&quot;20148&quot; value=&quot;5&quot;/&gt;&lt;property id=&quot;20300&quot; value=&quot;Slide 50 - &amp;quot;Tools for WIOA Performance and Data Management&amp;quot;&quot;/&gt;&lt;property id=&quot;20307&quot; value=&quot;332&quot;/&gt;&lt;/object&gt;&lt;object type=&quot;3&quot; unique_id=&quot;10053&quot;&gt;&lt;property id=&quot;20148&quot; value=&quot;5&quot;/&gt;&lt;property id=&quot;20300&quot; value=&quot;Slide 51 - &amp;quot;Your Data Management Toolbox&amp;quot;&quot;/&gt;&lt;property id=&quot;20307&quot; value=&quot;334&quot;/&gt;&lt;/object&gt;&lt;object type=&quot;3&quot; unique_id=&quot;10054&quot;&gt;&lt;property id=&quot;20148&quot; value=&quot;5&quot;/&gt;&lt;property id=&quot;20300&quot; value=&quot;Slide 52 - &amp;quot;Understanding WIOA&amp;quot;&quot;/&gt;&lt;property id=&quot;20307&quot; value=&quot;335&quot;/&gt;&lt;/object&gt;&lt;object type=&quot;3&quot; unique_id=&quot;10055&quot;&gt;&lt;property id=&quot;20148&quot; value=&quot;5&quot;/&gt;&lt;property id=&quot;20300&quot; value=&quot;Slide 53 - &amp;quot;WIOA Performance Indicators&amp;quot;&quot;/&gt;&lt;property id=&quot;20307&quot; value=&quot;336&quot;/&gt;&lt;/object&gt;&lt;object type=&quot;3&quot; unique_id=&quot;10056&quot;&gt;&lt;property id=&quot;20148&quot; value=&quot;5&quot;/&gt;&lt;property id=&quot;20300&quot; value=&quot;Slide 54 - &amp;quot;WIOA Performance Indicators: Resources &amp;quot;&quot;/&gt;&lt;property id=&quot;20307&quot; value=&quot;337&quot;/&gt;&lt;/object&gt;&lt;object type=&quot;3&quot; unique_id=&quot;10057&quot;&gt;&lt;property id=&quot;20148&quot; value=&quot;5&quot;/&gt;&lt;property id=&quot;20300&quot; value=&quot;Slide 55 - &amp;quot;Understanding Reporting Requirements in the MIS&amp;quot;&quot;/&gt;&lt;property id=&quot;20307&quot; value=&quot;338&quot;/&gt;&lt;/object&gt;&lt;object type=&quot;3&quot; unique_id=&quot;10058&quot;&gt;&lt;property id=&quot;20148&quot; value=&quot;5&quot;/&gt;&lt;property id=&quot;20300&quot; value=&quot;Slide 56 - &amp;quot;MIS and WIOA Reporting Requirements for 2016 and 2017 Grantees&amp;quot;&quot;/&gt;&lt;property id=&quot;20307&quot; value=&quot;339&quot;/&gt;&lt;/object&gt;&lt;object type=&quot;3&quot; unique_id=&quot;10059&quot;&gt;&lt;property id=&quot;20148&quot; value=&quot;5&quot;/&gt;&lt;property id=&quot;20300&quot; value=&quot;Slide 57 - &amp;quot;MIS and WIOA Reporting Resources&amp;quot;&quot;/&gt;&lt;property id=&quot;20307&quot; value=&quot;340&quot;/&gt;&lt;/object&gt;&lt;object type=&quot;3&quot; unique_id=&quot;10060&quot;&gt;&lt;property id=&quot;20148&quot; value=&quot;5&quot;/&gt;&lt;property id=&quot;20300&quot; value=&quot;Slide 58 - &amp;quot;Getting Help: The MIS Help Desk&amp;quot;&quot;/&gt;&lt;property id=&quot;20307&quot; value=&quot;341&quot;/&gt;&lt;/object&gt;&lt;object type=&quot;3&quot; unique_id=&quot;10061&quot;&gt;&lt;property id=&quot;20148&quot; value=&quot;5&quot;/&gt;&lt;property id=&quot;20300&quot; value=&quot;Slide 59&quot;/&gt;&lt;property id=&quot;20307&quot; value=&quot;342&quot;/&gt;&lt;/object&gt;&lt;object type=&quot;3&quot; unique_id=&quot;10062&quot;&gt;&lt;property id=&quot;20148&quot; value=&quot;5&quot;/&gt;&lt;property id=&quot;20300&quot; value=&quot;Slide 60&quot;/&gt;&lt;property id=&quot;20307&quot; value=&quot;378&quot;/&gt;&lt;/object&gt;&lt;object type=&quot;3&quot; unique_id=&quot;10063&quot;&gt;&lt;property id=&quot;20148&quot; value=&quot;5&quot;/&gt;&lt;property id=&quot;20300&quot; value=&quot;Slide 61 - &amp;quot;Tips to Navigate Workforce GPS&amp;quot;&quot;/&gt;&lt;property id=&quot;20307&quot; value=&quot;258&quot;/&gt;&lt;/object&gt;&lt;object type=&quot;3&quot; unique_id=&quot;10064&quot;&gt;&lt;property id=&quot;20148&quot; value=&quot;5&quot;/&gt;&lt;property id=&quot;20300&quot; value=&quot;Slide 62 - &amp;quot;Have you searched WorkforceGPS for Resources?&amp;quot;&quot;/&gt;&lt;property id=&quot;20307&quot; value=&quot;369&quot;/&gt;&lt;/object&gt;&lt;object type=&quot;3&quot; unique_id=&quot;10065&quot;&gt;&lt;property id=&quot;20148&quot; value=&quot;5&quot;/&gt;&lt;property id=&quot;20300&quot; value=&quot;Slide 63 - &amp;quot;Effective Searching in WorkforceGPS&amp;quot;&quot;/&gt;&lt;property id=&quot;20307&quot; value=&quot;370&quot;/&gt;&lt;/object&gt;&lt;object type=&quot;3&quot; unique_id=&quot;10066&quot;&gt;&lt;property id=&quot;20148&quot; value=&quot;5&quot;/&gt;&lt;property id=&quot;20300&quot; value=&quot;Slide 64 - &amp;quot;Searching for Job Descriptions&amp;quot;&quot;/&gt;&lt;property id=&quot;20307&quot; value=&quot;371&quot;/&gt;&lt;/object&gt;&lt;object type=&quot;3&quot; unique_id=&quot;10067&quot;&gt;&lt;property id=&quot;20148&quot; value=&quot;5&quot;/&gt;&lt;property id=&quot;20300&quot; value=&quot;Slide 65 - &amp;quot;Searching for All Words in Any Order&amp;quot;&quot;/&gt;&lt;property id=&quot;20307&quot; value=&quot;372&quot;/&gt;&lt;/object&gt;&lt;object type=&quot;3&quot; unique_id=&quot;10068&quot;&gt;&lt;property id=&quot;20148&quot; value=&quot;5&quot;/&gt;&lt;property id=&quot;20300&quot; value=&quot;Slide 66 - &amp;quot;WorkforceGPS Member Directory – Making your Profile Visible&amp;quot;&quot;/&gt;&lt;property id=&quot;20307&quot; value=&quot;373&quot;/&gt;&lt;/object&gt;&lt;object type=&quot;3&quot; unique_id=&quot;10069&quot;&gt;&lt;property id=&quot;20148&quot; value=&quot;5&quot;/&gt;&lt;property id=&quot;20300&quot; value=&quot;Slide 67 - &amp;quot;WorkforceGPS Member Directory – Making your Profile Visible&amp;quot;&quot;/&gt;&lt;property id=&quot;20307&quot; value=&quot;374&quot;/&gt;&lt;/object&gt;&lt;object type=&quot;3&quot; unique_id=&quot;10070&quot;&gt;&lt;property id=&quot;20148&quot; value=&quot;5&quot;/&gt;&lt;property id=&quot;20300&quot; value=&quot;Slide 68 - &amp;quot;WorkforceGPS Member Directory – Making your Profile Visible&amp;quot;&quot;/&gt;&lt;property id=&quot;20307&quot; value=&quot;375&quot;/&gt;&lt;/object&gt;&lt;object type=&quot;3&quot; unique_id=&quot;10071&quot;&gt;&lt;property id=&quot;20148&quot; value=&quot;5&quot;/&gt;&lt;property id=&quot;20300&quot; value=&quot;Slide 69 - &amp;quot;Searching the Member Directory&amp;quot;&quot;/&gt;&lt;property id=&quot;20307&quot; value=&quot;408&quot;/&gt;&lt;/object&gt;&lt;object type=&quot;3&quot; unique_id=&quot;10072&quot;&gt;&lt;property id=&quot;20148&quot; value=&quot;5&quot;/&gt;&lt;property id=&quot;20300&quot; value=&quot;Slide 70 - &amp;quot;Searching the Member Directory&amp;quot;&quot;/&gt;&lt;property id=&quot;20307&quot; value=&quot;376&quot;/&gt;&lt;/object&gt;&lt;object type=&quot;3&quot; unique_id=&quot;10073&quot;&gt;&lt;property id=&quot;20148&quot; value=&quot;5&quot;/&gt;&lt;property id=&quot;20300&quot; value=&quot;Slide 71 - &amp;quot;Member Directory Profile&amp;quot;&quot;/&gt;&lt;property id=&quot;20307&quot; value=&quot;377&quot;/&gt;&lt;/object&gt;&lt;object type=&quot;3&quot; unique_id=&quot;10074&quot;&gt;&lt;property id=&quot;20148&quot; value=&quot;5&quot;/&gt;&lt;property id=&quot;20300&quot; value=&quot;Slide 72&quot;/&gt;&lt;property id=&quot;20307&quot; value=&quot;281&quot;/&gt;&lt;/object&gt;&lt;object type=&quot;3&quot; unique_id=&quot;10075&quot;&gt;&lt;property id=&quot;20148&quot; value=&quot;5&quot;/&gt;&lt;property id=&quot;20300&quot; value=&quot;Slide 73&quot;/&gt;&lt;property id=&quot;20307&quot; value=&quot;277&quot;/&gt;&lt;/object&gt;&lt;object type=&quot;3&quot; unique_id=&quot;10076&quot;&gt;&lt;property id=&quot;20148&quot; value=&quot;5&quot;/&gt;&lt;property id=&quot;20300&quot; value=&quot;Slide 74&quot;/&gt;&lt;property id=&quot;20307&quot; value=&quot;275&quot;/&gt;&lt;/object&gt;&lt;object type=&quot;3&quot; unique_id=&quot;10077&quot;&gt;&lt;property id=&quot;20148&quot; value=&quot;5&quot;/&gt;&lt;property id=&quot;20300&quot; value=&quot;Slide 75&quot;/&gt;&lt;property id=&quot;20307&quot; value=&quot;282&quot;/&gt;&lt;/object&gt;&lt;/object&gt;&lt;object type=&quot;8&quot; unique_id=&quot;101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CF015E-6999-426A-BC7D-409AC2FCC986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5495</TotalTime>
  <Words>1795</Words>
  <Application>Microsoft Office PowerPoint</Application>
  <PresentationFormat>On-screen Show (4:3)</PresentationFormat>
  <Paragraphs>408</Paragraphs>
  <Slides>74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Building Your Toolbox for Success: Program Design and WIOA Resource Spotlights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Role at my YouthBuild Program</vt:lpstr>
      <vt:lpstr>Tools for DOL YouthBuild Program Management and Program Design </vt:lpstr>
      <vt:lpstr>PowerPoint Presentation</vt:lpstr>
      <vt:lpstr>PROGRAM MANAGEMENT TIPS TO ENSURE COMPLIANCE</vt:lpstr>
      <vt:lpstr>PROGRAM MANAGEMENT TIPS TO ENSURE COMPLIANCE- Highlight Documentation and Key Guidance</vt:lpstr>
      <vt:lpstr>PROGRAM MANAGEMENT TIPS TO ENSURE COMPLIANCE- Highlight YB WIOA FAQ Sheet</vt:lpstr>
      <vt:lpstr>PROGRAM MANAGEMENT TIPS TO ENSURE COMPLIANCE</vt:lpstr>
      <vt:lpstr>PROGRAM MANAGEMENT TIPS TO ENSURE COMPLIANCE – Highlight Construction at a Youthbuild Program</vt:lpstr>
      <vt:lpstr>PROGRAM MANAGEMENT TIPS TO ENSURE COMPLIANCE</vt:lpstr>
      <vt:lpstr>PROGRAM MANAGEMENT TIPS TO ENSURE COMPLIANCE – Highlight Education at a YouthBuild Program</vt:lpstr>
      <vt:lpstr>PROGRAM MANAGEMENT TIPS TO ENSURE COMPLIANCE</vt:lpstr>
      <vt:lpstr>PROGRAM MANAGEMENT TIPS TO ENSURE COMPLIANCE – Highlight A Guide to Effective DOL YouthBuild and American Job Center Partnerships</vt:lpstr>
      <vt:lpstr>PROGRAM MANAGEMENT TIPS TO ENSURE COMPLIANCE</vt:lpstr>
      <vt:lpstr>PROGRAM MANAGEMENT TIPS TO ENSURE COMPLIANCE – Highlight Construction Plus Framework</vt:lpstr>
      <vt:lpstr>PROGRAM MANAGEMENT TIPS TO ENSURE COMPLIANCE</vt:lpstr>
      <vt:lpstr>PROGRAM MANAGEMENT TIPS TO ENSURE COMPLIANCE – Highlight DOL YouthBuild Toolbox</vt:lpstr>
      <vt:lpstr>PROGRAM MANAGEMENT TIPS TO ENSURE COMPLIANCE – Highlight DOL YouthBuild Toolbox</vt:lpstr>
      <vt:lpstr>PROGRAM MANAGEMENT TIPS TO ENSURE COMPLIANCE – Highlight DOL YouthBuild Toolbox</vt:lpstr>
      <vt:lpstr>PROGRAM MANAGEMENT TIPS TO ENSURE COMPLIANCE – Highlight DOL YouthBuild Toolbox</vt:lpstr>
      <vt:lpstr>PROGRAM MANAGEMENT TIPS TO ENSURE COMPLIANCE – Highlight DOL YouthBuild Toolbox</vt:lpstr>
      <vt:lpstr>Program Management – Planning tools</vt:lpstr>
      <vt:lpstr>Staffing - Onboarding and Development</vt:lpstr>
      <vt:lpstr>Key Steps to Building a Quality Team</vt:lpstr>
      <vt:lpstr>Staff Development Planning What Does Your Team Do?</vt:lpstr>
      <vt:lpstr>PowerPoint Presentation</vt:lpstr>
      <vt:lpstr>Recruitment and Orientation</vt:lpstr>
      <vt:lpstr>Recruitment and Orientation – Highlight Planning for Successful Recruitment and Mental Toughness</vt:lpstr>
      <vt:lpstr>Program Retention and Youth Engagement</vt:lpstr>
      <vt:lpstr>Program Retention and Youth Engagement – Highlight Pathways to Long-Term Success </vt:lpstr>
      <vt:lpstr>Program Retention and Youth Engagement – Highlight Pathways to Long-Term Success </vt:lpstr>
      <vt:lpstr>Program Retention and Youth Engagement – Highlight Pathways to Long-Term Success </vt:lpstr>
      <vt:lpstr>Program Retention and Youth Engagement – Highlight Pathways to Long-Term Success </vt:lpstr>
      <vt:lpstr>Program Retention and Youth Engagement – Highlight Case Management and Participant Success</vt:lpstr>
      <vt:lpstr>YouthBuild is a Pre-Apprenticeship Program</vt:lpstr>
      <vt:lpstr>YouthBuild is a Pre-Apprenticeship Program – Highlight Registered Apprenticeship Toolkit </vt:lpstr>
      <vt:lpstr>Work and Career Readiness Design</vt:lpstr>
      <vt:lpstr>Work and Career Readiness Design – Highlight - Career One Stop Website </vt:lpstr>
      <vt:lpstr>Work and Career Readiness Design – Highlight - Career One Stop Website </vt:lpstr>
      <vt:lpstr>Work and Career Readiness Design – Highlight - Career One Stop Website </vt:lpstr>
      <vt:lpstr>Work and Career Readiness Design – Highlight - Career One Stop Website </vt:lpstr>
      <vt:lpstr>Work and Career Readiness Design – Highlight - Career One Stop Website </vt:lpstr>
      <vt:lpstr>PowerPoint Presentation</vt:lpstr>
      <vt:lpstr>Tools for WIOA Performance and Data Management</vt:lpstr>
      <vt:lpstr>Your Data Management Toolbox</vt:lpstr>
      <vt:lpstr>Understanding WIOA</vt:lpstr>
      <vt:lpstr>WIOA Performance Indicators</vt:lpstr>
      <vt:lpstr>WIOA Performance Indicators: Resources </vt:lpstr>
      <vt:lpstr>Understanding Reporting Requirements in the MIS</vt:lpstr>
      <vt:lpstr>MIS and WIOA Reporting Requirements for 2016 and 2017 Grantees</vt:lpstr>
      <vt:lpstr>MIS and WIOA Reporting Resources</vt:lpstr>
      <vt:lpstr>Getting Help: The MIS Help Desk</vt:lpstr>
      <vt:lpstr>PowerPoint Presentation</vt:lpstr>
      <vt:lpstr>PowerPoint Presentation</vt:lpstr>
      <vt:lpstr>Tips to Navigate Workforce GPS</vt:lpstr>
      <vt:lpstr>Have you searched WorkforceGPS for Resources?</vt:lpstr>
      <vt:lpstr>Effective Searching in WorkforceGPS</vt:lpstr>
      <vt:lpstr>Searching for Job Descriptions</vt:lpstr>
      <vt:lpstr>Searching for All Words in Any Order</vt:lpstr>
      <vt:lpstr>WorkforceGPS Member Directory – Making your Profile Visible</vt:lpstr>
      <vt:lpstr>WorkforceGPS Member Directory – Making your Profile Visible</vt:lpstr>
      <vt:lpstr>WorkforceGPS Member Directory – Making your Profile Visible</vt:lpstr>
      <vt:lpstr>Searching the Member Directory</vt:lpstr>
      <vt:lpstr>Searching the Member Directory</vt:lpstr>
      <vt:lpstr>Member Directory Profile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Jennifer Jacobs</cp:lastModifiedBy>
  <cp:revision>245</cp:revision>
  <dcterms:created xsi:type="dcterms:W3CDTF">2017-06-21T17:13:53Z</dcterms:created>
  <dcterms:modified xsi:type="dcterms:W3CDTF">2018-09-14T13:38:55Z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