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88" r:id="rId2"/>
    <p:sldId id="343" r:id="rId3"/>
    <p:sldId id="298" r:id="rId4"/>
    <p:sldId id="339" r:id="rId5"/>
    <p:sldId id="340" r:id="rId6"/>
    <p:sldId id="389" r:id="rId7"/>
    <p:sldId id="294" r:id="rId8"/>
    <p:sldId id="341" r:id="rId9"/>
    <p:sldId id="303" r:id="rId10"/>
    <p:sldId id="301" r:id="rId11"/>
    <p:sldId id="372" r:id="rId12"/>
    <p:sldId id="371" r:id="rId13"/>
    <p:sldId id="310" r:id="rId14"/>
    <p:sldId id="382" r:id="rId15"/>
    <p:sldId id="383" r:id="rId16"/>
    <p:sldId id="373" r:id="rId17"/>
    <p:sldId id="384" r:id="rId18"/>
    <p:sldId id="385" r:id="rId19"/>
    <p:sldId id="358" r:id="rId20"/>
    <p:sldId id="374" r:id="rId21"/>
    <p:sldId id="375" r:id="rId22"/>
    <p:sldId id="361" r:id="rId23"/>
    <p:sldId id="376" r:id="rId24"/>
    <p:sldId id="377" r:id="rId25"/>
    <p:sldId id="378" r:id="rId26"/>
    <p:sldId id="379" r:id="rId27"/>
    <p:sldId id="366" r:id="rId28"/>
    <p:sldId id="380" r:id="rId29"/>
    <p:sldId id="381" r:id="rId30"/>
    <p:sldId id="369" r:id="rId31"/>
    <p:sldId id="386" r:id="rId32"/>
    <p:sldId id="316" r:id="rId33"/>
    <p:sldId id="387" r:id="rId34"/>
    <p:sldId id="305" r:id="rId35"/>
    <p:sldId id="344" r:id="rId36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5">
          <p15:clr>
            <a:srgbClr val="A4A3A4"/>
          </p15:clr>
        </p15:guide>
        <p15:guide id="4" pos="29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Burke" initials="EB" lastIdx="1" clrIdx="0">
    <p:extLst>
      <p:ext uri="{19B8F6BF-5375-455C-9EA6-DF929625EA0E}">
        <p15:presenceInfo xmlns:p15="http://schemas.microsoft.com/office/powerpoint/2012/main" userId="Evan Bur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59BFF"/>
    <a:srgbClr val="2C2C8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7" autoAdjust="0"/>
    <p:restoredTop sz="96265" autoAdjust="0"/>
  </p:normalViewPr>
  <p:slideViewPr>
    <p:cSldViewPr snapToGrid="0" snapToObjects="1">
      <p:cViewPr varScale="1">
        <p:scale>
          <a:sx n="67" d="100"/>
          <a:sy n="67" d="100"/>
        </p:scale>
        <p:origin x="62" y="451"/>
      </p:cViewPr>
      <p:guideLst>
        <p:guide orient="horz" pos="2160"/>
        <p:guide pos="2880"/>
        <p:guide orient="horz" pos="2165"/>
        <p:guide pos="29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D9E089-0E4E-5349-8B5F-20E0DBCF8228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2AF6C5-AD94-4445-9CA6-DAF91F56E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8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7DF9A7-AF53-6F4B-8208-5DC7C5BC65B5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580594-8C7B-B847-9B81-BE6A37F40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692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50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6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88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5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9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CA73-AAF8-476E-926A-1AC3BE94A0C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51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3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5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5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0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4D92-2B54-4CD0-AB44-52154E90C809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8643-2250-4E64-B693-AF56654D9349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784A-5C24-4994-8485-4297D1742987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A03-33E4-454D-940B-ADE416CF6A4A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1225-BAC4-42AA-BCFA-5B7ACA9FFE9F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D53-0C2A-467F-B3B2-CE658AA8BA4F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268-E167-4FFB-BDB7-E86A11548D33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6D0B-D28C-4CA4-B5F7-E9AB3D7B7294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D7AA-AAF8-4FCC-BCED-A853DBF503B1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D85D-31C7-4EDE-B3CA-9D01FD9373A3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A01-51ED-4CAD-A65F-27747144E9F6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EF4B-B7E6-455C-B994-F55311DDF55C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637309C-E19D-46D4-8DD8-6DBBD0033060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6193236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killscommons.org/" TargetMode="External"/><Relationship Id="rId5" Type="http://schemas.openxmlformats.org/officeDocument/2006/relationships/hyperlink" Target="https://youtu.be/drecdr2o-9E" TargetMode="External"/><Relationship Id="rId4" Type="http://schemas.openxmlformats.org/officeDocument/2006/relationships/hyperlink" Target="https://youtu.be/yD0LGw5PJX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orecard.mo.gov/scorecar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commons.org/handle/taaccct/1521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skillscommons.org/handle/taaccct/1521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skillscommons.org/handle/taaccct/1521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skillscommons.org/handle/taaccct/1521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illscommons.org/bitstream/handle/taaccct/15216/18b%20Licensed%20Practical%20Nurse%20GRID%20Model%20At-A-Glance.docx?sequence=32&amp;isAllowed=y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FRxJo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skillscommons.org/handle/taaccct/14784" TargetMode="External"/><Relationship Id="rId7" Type="http://schemas.openxmlformats.org/officeDocument/2006/relationships/hyperlink" Target="https://bit.ly/2K4s4h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rrM5GS" TargetMode="External"/><Relationship Id="rId5" Type="http://schemas.openxmlformats.org/officeDocument/2006/relationships/hyperlink" Target="https://bit.ly/2K3MZB8" TargetMode="External"/><Relationship Id="rId4" Type="http://schemas.openxmlformats.org/officeDocument/2006/relationships/hyperlink" Target="https://bit.ly/2rvNs7w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6650163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twitter.com/SkillsCommons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llscommons.org/Facebook" TargetMode="External"/><Relationship Id="rId11" Type="http://schemas.openxmlformats.org/officeDocument/2006/relationships/hyperlink" Target="http://support.skillscommons.org/connect/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://voices.merlot.org/group/impact" TargetMode="External"/><Relationship Id="rId4" Type="http://schemas.openxmlformats.org/officeDocument/2006/relationships/image" Target="../media/image30.png"/><Relationship Id="rId9" Type="http://schemas.openxmlformats.org/officeDocument/2006/relationships/hyperlink" Target="mailto:connect@skillscommons.or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nect@skillscommons.org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mailto:support@skillscommons.org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support.skillscommons.org/connect/impact-communities/ie2et/" TargetMode="Externa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8/08/22/17/45/Resource_Innovations_Leading_to_Career_Success_Webinar_Series_Part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killscommons.org/connect/impact-communities/skills2wor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doleta.gov/taaccct/" TargetMode="External"/><Relationship Id="rId4" Type="http://schemas.openxmlformats.org/officeDocument/2006/relationships/hyperlink" Target="http://www.skillscommon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accct.workforcegps.org/resources/2018/08/22/17/45/Resource_Innovations_Leading_to_Career_Success_Webinar_Series_Part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330702"/>
            <a:ext cx="7127259" cy="48022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kind of organization are you coming from?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College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Workforce Board/American Job Center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Community Service Provider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Other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16" name="Rectangle 15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096000"/>
            <a:ext cx="2070847" cy="753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C6A06-BA79-4E33-80AE-6DB879637A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77787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526" y="1"/>
            <a:ext cx="9153525" cy="927394"/>
          </a:xfrm>
          <a:prstGeom prst="rect">
            <a:avLst/>
          </a:prstGeom>
          <a:solidFill>
            <a:srgbClr val="1A356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140" y="927395"/>
            <a:ext cx="2341266" cy="5930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221" y="-8402"/>
            <a:ext cx="2019532" cy="921619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.org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9527" y="1241854"/>
            <a:ext cx="7263251" cy="4737898"/>
            <a:chOff x="1056121" y="1257427"/>
            <a:chExt cx="7263251" cy="4737898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056124" y="1257427"/>
              <a:ext cx="7263248" cy="1236222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Capture and preserve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instructional and program support materials produced by over 700 colleges across the US through the TAACCCT program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056122" y="2883950"/>
              <a:ext cx="7263246" cy="1311444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Enable discovery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content materials so others can easily reuse the materials to accelerate and expand access to workforce development programs</a:t>
              </a: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056121" y="4585695"/>
              <a:ext cx="7263247" cy="1409630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sustainable communities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practice of colleges, businesses, and local, state, and national organizations to assure the quality and continued use of content</a:t>
              </a:r>
            </a:p>
          </p:txBody>
        </p:sp>
      </p:grpSp>
      <p:pic>
        <p:nvPicPr>
          <p:cNvPr id="10" name="Picture 9" descr="Skills Common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67" y="207371"/>
            <a:ext cx="5072093" cy="676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/>
              <a:t>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4CFD7-97EF-4FC9-B925-4F437D034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6C3DCD5-57A8-994C-B5B7-80BD0D29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66" y="184548"/>
            <a:ext cx="7006892" cy="101288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SkillsCommons Field Guide                    of TAACCCT Innovations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4B78F2-4B3B-7041-859C-FC5B48990D59}"/>
              </a:ext>
            </a:extLst>
          </p:cNvPr>
          <p:cNvSpPr/>
          <p:nvPr/>
        </p:nvSpPr>
        <p:spPr>
          <a:xfrm>
            <a:off x="305634" y="1396227"/>
            <a:ext cx="86478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Innovative Approaches to Common Challenges Found in Higher Education and Workforce Development</a:t>
            </a:r>
          </a:p>
          <a:p>
            <a:pPr algn="ctr"/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Dawn </a:t>
            </a:r>
            <a:r>
              <a:rPr lang="en-US" sz="2000" dirty="0" err="1"/>
              <a:t>Busick</a:t>
            </a:r>
            <a:r>
              <a:rPr lang="en-US" sz="2000" dirty="0"/>
              <a:t>-Drinkard </a:t>
            </a:r>
            <a:r>
              <a:rPr lang="en-US" u="sng" dirty="0">
                <a:hlinkClick r:id="rId4"/>
              </a:rPr>
              <a:t>https://youtu.be/yD0LGw5PJXM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Kaye Norris - </a:t>
            </a:r>
            <a:r>
              <a:rPr lang="en-US" u="sng" dirty="0">
                <a:hlinkClick r:id="rId5"/>
              </a:rPr>
              <a:t>https://youtu.be/drecdr2o-9E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Links to solutions-based materials located on </a:t>
            </a:r>
            <a:r>
              <a:rPr lang="en-US" sz="2000" dirty="0">
                <a:hlinkClick r:id="rId6"/>
              </a:rPr>
              <a:t>SkillsCommons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Descriptors of designs and implementation plans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 in-depth look at project leadership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18153" y="6067871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C3E85-A117-469A-BC9C-AB6B0464A3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9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24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78768" y="1528301"/>
            <a:ext cx="6583289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Dawn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Busick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-Drinkard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Grant Director,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MoWINs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Missouri Community College Association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Kaye Norris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    Project Director,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Montana Missoula College, Montana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D85BC-E1F1-4990-BE9A-A545CB44B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08" y="1118139"/>
            <a:ext cx="1513743" cy="2270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21039-05DF-4012-BE23-CEFA657D72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0" y="4010986"/>
            <a:ext cx="1829494" cy="18583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8096251" y="648658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D71B02-D2F8-46D3-8BB1-7BD31F04C3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" y="6458230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8C889C-68B2-4331-8FB9-2DDA30B6E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21" y="1423294"/>
            <a:ext cx="7640515" cy="4450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1759" y="607340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9116B-AEA1-4E62-BA79-489A890083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FF4F8-49B3-914A-92CD-8B3DDF6B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55" y="0"/>
            <a:ext cx="918425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D2D78C-6098-4870-9F6A-45387F49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62" b="77827"/>
          <a:stretch/>
        </p:blipFill>
        <p:spPr>
          <a:xfrm>
            <a:off x="549278" y="1246092"/>
            <a:ext cx="8210299" cy="83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330" y="2037691"/>
            <a:ext cx="785787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MoSTEMWINS</a:t>
            </a:r>
            <a:r>
              <a:rPr lang="en-US" sz="2000" b="1" dirty="0">
                <a:solidFill>
                  <a:srgbClr val="002060"/>
                </a:solidFill>
              </a:rPr>
              <a:t> data grant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Funding to implement noncredit system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2060"/>
                </a:solidFill>
              </a:rPr>
              <a:t>Good Partnerships in Place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Missouri Community College Association (MCCA) and Community Colleges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Missouri Department of Economic Development</a:t>
            </a: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Missouri Economic Research and Information Center (MERIC)</a:t>
            </a: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Division of Workforce Development</a:t>
            </a:r>
          </a:p>
          <a:p>
            <a:pPr marL="285750" lvl="1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Missouri Education Departments (DHE and DESE)</a:t>
            </a:r>
          </a:p>
          <a:p>
            <a:pPr marL="285750" lvl="1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Missouri Departments of Labor and Social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07340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E7A9E-EC51-4EB0-91F8-1CD4A93A3B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B4E75DB-DBB5-4AEB-ADF9-28454EB87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1713"/>
          <a:stretch/>
        </p:blipFill>
        <p:spPr>
          <a:xfrm>
            <a:off x="907684" y="1377058"/>
            <a:ext cx="607352" cy="4122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344" y="1477557"/>
            <a:ext cx="71443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rgbClr val="002060"/>
                </a:solidFill>
              </a:rPr>
              <a:t>MoSCORES</a:t>
            </a:r>
            <a:endParaRPr lang="en-US" sz="1600" b="1" dirty="0">
              <a:solidFill>
                <a:srgbClr val="00206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798513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Outcomes for noncredit and credit programs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  <a:tabLst>
                <a:tab pos="798513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Usable system for counselors, students, parents, public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</a:rPr>
              <a:t>Noncredit Program Data Collection (Noncredit Supplemental Data File)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Collecting noncredit student records beginning July 2016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</a:rPr>
              <a:t>Program Upload for ETPS (Eligible Training Provider System) and EMSAS (Enhanced Missouri Student Achievement Study)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Replaces data entry process for WIOA programs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Up-to-date consumer information on post-secondary education programs</a:t>
            </a: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</a:rPr>
              <a:t>Labor Market Information</a:t>
            </a: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</a:rPr>
              <a:t>Sustainable system for reporting program results</a:t>
            </a:r>
          </a:p>
          <a:p>
            <a:pPr marL="800100" lvl="2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Project will outlive the grant</a:t>
            </a:r>
          </a:p>
          <a:p>
            <a:pPr marL="800100" lvl="2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</a:rPr>
              <a:t>Automation!</a:t>
            </a:r>
          </a:p>
          <a:p>
            <a:pPr marL="0" lvl="2" indent="341313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</a:rPr>
              <a:t>Enhanced security of the longitudinal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06741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1DA9A-6C62-428C-84FE-02B5D6C9FB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6F7039-D703-4BB2-9019-BD772A45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Live Demo of the MOSCORES Website: </a:t>
            </a:r>
            <a:r>
              <a:rPr lang="en-US" dirty="0">
                <a:hlinkClick r:id="rId3"/>
              </a:rPr>
              <a:t>https://scorecard.mo.gov/scorecard/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132100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58453-B028-4211-8A79-A2920BE35D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954EB-5E99-4CEB-9C7F-57FF2DB10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1619"/>
          <a:stretch/>
        </p:blipFill>
        <p:spPr>
          <a:xfrm>
            <a:off x="654662" y="1396876"/>
            <a:ext cx="701433" cy="4232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8344" y="1477557"/>
            <a:ext cx="71443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Super Agency MOU renewed another 4 years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New MOU Partners: Dept. of Social Services, Dept. of Corrections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Missouri Connections for Adult Users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Career Exploration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Reporting Tools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Access to DHE and ETPS program inventories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Report Builder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WIOA Report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Downloadable program file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Printable Summary Page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Users can print a program-specific summary from the system on the programs of interest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Securities/Access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1759" y="607340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A7D8F-B1C4-46C8-ACB2-7F0ACFDB30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pic>
        <p:nvPicPr>
          <p:cNvPr id="8" name="Content Placeholder 7" descr="Related image">
            <a:extLst>
              <a:ext uri="{FF2B5EF4-FFF2-40B4-BE49-F238E27FC236}">
                <a16:creationId xmlns:a16="http://schemas.microsoft.com/office/drawing/2014/main" id="{85B57DE4-F9A1-4248-BFA1-2A5344338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2"/>
          <a:stretch/>
        </p:blipFill>
        <p:spPr bwMode="auto">
          <a:xfrm>
            <a:off x="1884362" y="1747461"/>
            <a:ext cx="5372100" cy="4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7340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A2DA5-A3A3-4AC0-BA98-845A70293E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6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CE800F-49C4-4C61-80CA-333FFEF43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1821"/>
          <a:stretch/>
        </p:blipFill>
        <p:spPr>
          <a:xfrm>
            <a:off x="-36466" y="1201043"/>
            <a:ext cx="9180466" cy="4610672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80292"/>
            <a:ext cx="8628017" cy="689789"/>
          </a:xfrm>
        </p:spPr>
        <p:txBody>
          <a:bodyPr/>
          <a:lstStyle/>
          <a:p>
            <a:pPr algn="l"/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 HealthCARE Montana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32718" y="6086328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D580C-6D1B-4B3D-9AAE-D66C14DF8B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15" y="1255222"/>
            <a:ext cx="6830219" cy="462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use Open Educational Resources at your organization?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frequently!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just starting to explore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No, what is OER?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8" name="Rectangle 7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9FE9B-30DE-42DF-94CC-73965803D5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8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66" y="107576"/>
            <a:ext cx="8628017" cy="689789"/>
          </a:xfrm>
        </p:spPr>
        <p:txBody>
          <a:bodyPr/>
          <a:lstStyle/>
          <a:p>
            <a:pPr algn="l"/>
            <a:r>
              <a:rPr lang="en-US" sz="3400" b="1" dirty="0">
                <a:solidFill>
                  <a:schemeClr val="bg1"/>
                </a:solidFill>
              </a:rPr>
              <a:t>HealthCARE MT—By the Numbers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984B28-D28F-401A-878E-CE8965E93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79" y="1524000"/>
            <a:ext cx="8229600" cy="4667794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~3600 students directly served; over 5000 students enrolled </a:t>
            </a:r>
          </a:p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1 semester reduction for each Practical Nursing (PN), Associate of Science in Nursing (ASN) and Bachelor of Science in Nursing (BSN) completion</a:t>
            </a:r>
          </a:p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Distance delivered practical nursing program</a:t>
            </a:r>
          </a:p>
          <a:p>
            <a:pPr lvl="2"/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39 graduates; 98% National Council Licensure Examination – Practical Nursing (NCLEX PN) pass rate</a:t>
            </a:r>
          </a:p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49 new or enhanced programs </a:t>
            </a:r>
          </a:p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51 facilities across the state with 21 Registered Apprenticeship occupations with 204 apprentices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96251" y="607340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FE6A1-661D-4A99-86E4-769499C25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73358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" y="158638"/>
            <a:ext cx="6053329" cy="961370"/>
          </a:xfrm>
        </p:spPr>
        <p:txBody>
          <a:bodyPr/>
          <a:lstStyle/>
          <a:p>
            <a:r>
              <a:rPr lang="en-US" sz="3400" b="1" dirty="0">
                <a:solidFill>
                  <a:schemeClr val="bg1"/>
                </a:solidFill>
              </a:rPr>
              <a:t>Montana Registered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Apprenticeship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45" y="2642608"/>
            <a:ext cx="5976937" cy="37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67" y="1278646"/>
            <a:ext cx="8886825" cy="14287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46292" y="6091691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ADEE33-7259-4A1D-BAFE-F55119A262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7580"/>
            <a:ext cx="6923926" cy="961370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Strategies for Success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273" y="1506333"/>
            <a:ext cx="714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Curriculum &amp; Apprenticeship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Employer driven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Rural focus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Partnership with Licensing Boards, Professional Organizations, other Workforce Development Stakeholders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State level leadership support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Statewide scaling and sharing best practices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Apprenticeships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Program Development – all new materials – toolkit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Partner with Education Providers – Give options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7340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A6E8C-2010-4018-9B18-B94EE39EB1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9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7576"/>
            <a:ext cx="8408671" cy="961370"/>
          </a:xfrm>
        </p:spPr>
        <p:txBody>
          <a:bodyPr/>
          <a:lstStyle/>
          <a:p>
            <a:pPr algn="l"/>
            <a:r>
              <a:rPr lang="en-US" sz="3400" b="1" dirty="0">
                <a:solidFill>
                  <a:schemeClr val="bg1"/>
                </a:solidFill>
              </a:rPr>
              <a:t>Healthcare Apprenticeship Implementation Toolkit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2465655" y="5481619"/>
            <a:ext cx="74487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https://www.skillscommons.org//handle/taaccct/15216</a:t>
            </a:r>
            <a:r>
              <a:rPr lang="en-US" b="1" dirty="0"/>
              <a:t> 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BFED7-5B17-4793-BF84-AE66418265C9}"/>
              </a:ext>
            </a:extLst>
          </p:cNvPr>
          <p:cNvSpPr txBox="1"/>
          <p:nvPr/>
        </p:nvSpPr>
        <p:spPr>
          <a:xfrm>
            <a:off x="6057513" y="1530711"/>
            <a:ext cx="2850776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/>
          </a:p>
          <a:p>
            <a:r>
              <a:rPr lang="en-US" sz="2000" b="1" dirty="0"/>
              <a:t>Toolkit Includes: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General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Outreach (campuses partners, workforce, employers, sponsors)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Occupation Specific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Registration Documents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Full Curriculum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67 total documents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4AE923-CD7A-45A7-8872-55BEBEC51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17" t="7897" r="18301" b="5501"/>
          <a:stretch/>
        </p:blipFill>
        <p:spPr>
          <a:xfrm>
            <a:off x="662735" y="1530712"/>
            <a:ext cx="5183626" cy="3753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54643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97F53-266C-4A3F-B5E3-83500EDA28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53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5" y="0"/>
            <a:ext cx="9188825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1370"/>
          </a:xfrm>
        </p:spPr>
        <p:txBody>
          <a:bodyPr/>
          <a:lstStyle/>
          <a:p>
            <a:pPr algn="l"/>
            <a:r>
              <a:rPr lang="en-US" sz="3400" b="1" dirty="0">
                <a:solidFill>
                  <a:schemeClr val="bg1"/>
                </a:solidFill>
              </a:rPr>
              <a:t>Apprenticeship for Facilities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56D9A0C-5FFA-4F59-AA15-B4E5E4F10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3223" y="1336431"/>
            <a:ext cx="3815910" cy="49676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6" y="1336431"/>
            <a:ext cx="29899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4"/>
              </a:rPr>
              <a:t>https://www.skillscommons.org//handle/taaccct/15216</a:t>
            </a:r>
            <a:r>
              <a:rPr lang="en-US" sz="1400" b="1" dirty="0"/>
              <a:t> 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1759" y="6067685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38873-8001-4698-8D46-C6D78554C0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69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7576"/>
            <a:ext cx="8362951" cy="96137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Apprenticeship for Campuses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2305AF-74D7-4CCD-A8A2-53FE1E62D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2190" y="1371600"/>
            <a:ext cx="3356445" cy="49764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5" y="1289642"/>
            <a:ext cx="299912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4"/>
              </a:rPr>
              <a:t>https://www.skillscommons.org//handle/taaccct/15216</a:t>
            </a:r>
            <a:r>
              <a:rPr lang="en-US" sz="1400" b="1" dirty="0"/>
              <a:t> 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47411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93CC7-8C67-42CE-9E48-51093872C3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0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7031101" cy="96137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Trade Schedule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DB9F92-ADCA-4CC9-8B3D-329188E86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1851" y="1318845"/>
            <a:ext cx="3297123" cy="50028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404A95-B7C5-4C27-8A6D-7DED6A1792D0}"/>
              </a:ext>
            </a:extLst>
          </p:cNvPr>
          <p:cNvSpPr/>
          <p:nvPr/>
        </p:nvSpPr>
        <p:spPr>
          <a:xfrm>
            <a:off x="-36465" y="1289642"/>
            <a:ext cx="299912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4"/>
              </a:rPr>
              <a:t>https://www.skillscommons.org//handle/taaccct/15216</a:t>
            </a:r>
            <a:r>
              <a:rPr lang="en-US" sz="1400" b="1" dirty="0"/>
              <a:t> 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65322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47D37-BFC0-425A-A092-AB66EF241D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9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31" y="88900"/>
            <a:ext cx="5573670" cy="11557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Apprenticeship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At-A-Glance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D89EA-DBCA-40AB-99B4-BF3E609A2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922" y="3036092"/>
            <a:ext cx="8418251" cy="6766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739B4C-324D-466B-B422-5E0BB5E6C3A5}"/>
              </a:ext>
            </a:extLst>
          </p:cNvPr>
          <p:cNvSpPr txBox="1">
            <a:spLocks/>
          </p:cNvSpPr>
          <p:nvPr/>
        </p:nvSpPr>
        <p:spPr>
          <a:xfrm>
            <a:off x="376014" y="1524001"/>
            <a:ext cx="7820295" cy="149685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b="1" dirty="0"/>
              <a:t>LPN (Licensed Practical Nurse) Grid Model presents complicated apprenticeship timelines in a quick-to-understand format for employers and others.</a:t>
            </a:r>
          </a:p>
          <a:p>
            <a:r>
              <a:rPr lang="en-US" sz="1950" b="1" dirty="0"/>
              <a:t>Pre-Apprenticeship period is indicated in blue.</a:t>
            </a:r>
          </a:p>
          <a:p>
            <a:r>
              <a:rPr lang="en-US" sz="1950" b="1" dirty="0"/>
              <a:t>Apprentices complete on-the-job (OJT) training hours as the program proceeds.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739425-8B19-49D6-9612-CCC644FE4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67" y="3633948"/>
            <a:ext cx="8418251" cy="965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49D934-2B58-44C8-BC5D-23FAE1D3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67" y="4599395"/>
            <a:ext cx="8418251" cy="5371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236293-23E0-49A3-9C04-D70F3911D45D}"/>
              </a:ext>
            </a:extLst>
          </p:cNvPr>
          <p:cNvSpPr txBox="1"/>
          <p:nvPr/>
        </p:nvSpPr>
        <p:spPr>
          <a:xfrm>
            <a:off x="1356099" y="5380176"/>
            <a:ext cx="665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  <a:hlinkClick r:id="rId6"/>
              </a:rPr>
              <a:t>Licensed Practical Nurse GRID Model At-A-Glance.docx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33873" y="607340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69933E-EE73-415B-BDED-1644A418F7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7576"/>
            <a:ext cx="8591550" cy="78716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bg1"/>
                </a:solidFill>
              </a:rPr>
              <a:t>Competency Checklists by Occupation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B06CC-8D97-4FB1-BA68-23001487350B}"/>
              </a:ext>
            </a:extLst>
          </p:cNvPr>
          <p:cNvSpPr txBox="1"/>
          <p:nvPr/>
        </p:nvSpPr>
        <p:spPr>
          <a:xfrm>
            <a:off x="550809" y="1814454"/>
            <a:ext cx="25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Optional, complementary materials employers can use to guide and track apprenticeships</a:t>
            </a:r>
          </a:p>
          <a:p>
            <a:endParaRPr lang="en-US" sz="10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Reflects evolving relationship between registration agency and employers </a:t>
            </a:r>
          </a:p>
          <a:p>
            <a:endParaRPr lang="en-US" sz="10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For example, </a:t>
            </a:r>
            <a:r>
              <a:rPr lang="en-US" sz="1600" dirty="0">
                <a:hlinkClick r:id="rId3"/>
              </a:rPr>
              <a:t>https://bit.ly/2FRxJog</a:t>
            </a:r>
            <a:r>
              <a:rPr lang="en-US" sz="1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24331-4B8D-40E7-BD03-B77BAEDAB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33" r="39855" b="6926"/>
          <a:stretch/>
        </p:blipFill>
        <p:spPr>
          <a:xfrm>
            <a:off x="3091835" y="1551396"/>
            <a:ext cx="5499716" cy="38443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96251" y="6037759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6E0714-C4D2-4BFB-B830-B7EE7D234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6948805" cy="96137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New Curriculum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98AD3-6E1F-4D05-A923-2ED2ECA0814B}"/>
              </a:ext>
            </a:extLst>
          </p:cNvPr>
          <p:cNvSpPr txBox="1"/>
          <p:nvPr/>
        </p:nvSpPr>
        <p:spPr>
          <a:xfrm>
            <a:off x="494411" y="1444012"/>
            <a:ext cx="3990816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Restorative Care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50" dirty="0"/>
              <a:t>8 instructor guided units: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50" dirty="0"/>
              <a:t>Case studies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50" dirty="0"/>
              <a:t>Reflective journaling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50" dirty="0"/>
              <a:t>Skills assessments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50" dirty="0"/>
              <a:t>Offered to nurse aides with &gt;6 months of experience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50" dirty="0"/>
              <a:t>Taught by a practical nurse or registered nurse</a:t>
            </a:r>
          </a:p>
          <a:p>
            <a:pPr lvl="0"/>
            <a:endParaRPr lang="en-US" sz="1400" dirty="0"/>
          </a:p>
          <a:p>
            <a:pPr lvl="0"/>
            <a:r>
              <a:rPr lang="en-US" sz="1400" b="1" dirty="0"/>
              <a:t>Curriculum: </a:t>
            </a:r>
            <a:r>
              <a:rPr lang="en-US" sz="1250" dirty="0">
                <a:hlinkClick r:id="rId3"/>
              </a:rPr>
              <a:t>https://www.skillscommons.org/handle/taaccct/14784</a:t>
            </a:r>
            <a:endParaRPr lang="en-US" sz="12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50" dirty="0"/>
          </a:p>
          <a:p>
            <a:pPr lvl="0"/>
            <a:r>
              <a:rPr lang="en-US" sz="1400" b="1" dirty="0"/>
              <a:t>Corresponding items in Apprenticeship Implementation Toolkit: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50" dirty="0"/>
              <a:t>Trade Schedule (On-the-job training competencies and related instructional outline) </a:t>
            </a:r>
            <a:r>
              <a:rPr lang="en-US" sz="1250" dirty="0">
                <a:hlinkClick r:id="rId4"/>
              </a:rPr>
              <a:t>https://bit.ly/2rvNs7w</a:t>
            </a:r>
            <a:endParaRPr lang="en-US" sz="125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50" dirty="0"/>
              <a:t>Talking Points </a:t>
            </a:r>
            <a:r>
              <a:rPr lang="en-US" sz="1250" dirty="0">
                <a:hlinkClick r:id="rId5"/>
              </a:rPr>
              <a:t>https://bit.ly/2K3MZB8</a:t>
            </a:r>
            <a:r>
              <a:rPr lang="en-US" sz="1250" dirty="0"/>
              <a:t>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50" dirty="0"/>
              <a:t>Employer Curriculum Guide </a:t>
            </a:r>
            <a:r>
              <a:rPr lang="en-US" sz="1250" dirty="0">
                <a:hlinkClick r:id="rId6"/>
              </a:rPr>
              <a:t>https://bit.ly/2rrM5GS</a:t>
            </a:r>
            <a:r>
              <a:rPr lang="en-US" sz="1250" dirty="0"/>
              <a:t>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50" dirty="0"/>
              <a:t>Competency Checklist </a:t>
            </a:r>
            <a:r>
              <a:rPr lang="en-US" sz="1250" dirty="0">
                <a:hlinkClick r:id="rId7"/>
              </a:rPr>
              <a:t>https://bit.ly/2K4s4h8</a:t>
            </a:r>
            <a:r>
              <a:rPr lang="en-US" sz="125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B97D7-C0AC-4385-99A3-BFE7FBD5B2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115" y="2487169"/>
            <a:ext cx="4143226" cy="27512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1759" y="6087856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DDC02-661C-46B0-9CA5-BFD7B7ABB8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0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730282"/>
            <a:ext cx="6771663" cy="4003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How does your organization try to meet the needs of workforce stakeholders?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708" y="-28356"/>
            <a:ext cx="9163121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Discussion Question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8" name="Rectangle 7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DC5B1-1C6F-476F-9498-F06FE93208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99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180466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6448425" cy="96137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Employer Response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9B04C5-8DAD-4BA8-A706-F399BB87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7" y="1506071"/>
            <a:ext cx="8868753" cy="434952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dirty="0">
                <a:solidFill>
                  <a:schemeClr val="tx2"/>
                </a:solidFill>
              </a:rPr>
              <a:t>Glendive Medical Center</a:t>
            </a:r>
          </a:p>
          <a:p>
            <a:pPr marL="349250" lvl="1" indent="0">
              <a:buNone/>
            </a:pPr>
            <a:r>
              <a:rPr lang="en-US" sz="1800" dirty="0"/>
              <a:t>“The facility is writing a new job description for a C.N.A. Restorative Coordinator which I feel the students will apply for and likely be selected for and this will offer an increase in wage for each, though they have already both received increase as a result of this education as they advance on the C.N.A. Career Ladder.”</a:t>
            </a:r>
          </a:p>
          <a:p>
            <a:pPr>
              <a:buClrTx/>
            </a:pPr>
            <a:r>
              <a:rPr lang="en-US" dirty="0">
                <a:solidFill>
                  <a:schemeClr val="tx2"/>
                </a:solidFill>
              </a:rPr>
              <a:t>Eastern Montana Veterans Home</a:t>
            </a:r>
          </a:p>
          <a:p>
            <a:pPr marL="349250" lvl="1" indent="0">
              <a:buClrTx/>
              <a:buNone/>
            </a:pPr>
            <a:r>
              <a:rPr lang="en-US" sz="1800" dirty="0"/>
              <a:t>“The Medication Aides are simply “rocking” their program.  All have completed the online portion of the training and most have begun their clinical hours.  The facility developed a Nurse Mentor program for the students support and guidance and 5 nurses volunteered to participate.”</a:t>
            </a:r>
          </a:p>
          <a:p>
            <a:pPr>
              <a:buClrTx/>
            </a:pPr>
            <a:r>
              <a:rPr lang="en-US" dirty="0">
                <a:solidFill>
                  <a:schemeClr val="tx2"/>
                </a:solidFill>
              </a:rPr>
              <a:t>North Valley Hospital</a:t>
            </a:r>
          </a:p>
          <a:p>
            <a:pPr marL="349250" lvl="1" indent="0">
              <a:buClrTx/>
              <a:buNone/>
            </a:pPr>
            <a:r>
              <a:rPr lang="en-US" sz="1800" dirty="0"/>
              <a:t>The apprenticeship program has been a positive experience our facility and our apprentice. We have been able to utilize this person in a variety of roles within our Revenue Cycle and we continue to look at other opportunities where NVH can promote growth with the apprenticeship program.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74961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C39C8-3573-4D57-86BF-048357293E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359" cy="6858000"/>
          </a:xfrm>
          <a:prstGeom prst="rect">
            <a:avLst/>
          </a:prstGeom>
        </p:spPr>
      </p:pic>
      <p:pic>
        <p:nvPicPr>
          <p:cNvPr id="8" name="Content Placeholder 7" descr="Related image">
            <a:extLst>
              <a:ext uri="{FF2B5EF4-FFF2-40B4-BE49-F238E27FC236}">
                <a16:creationId xmlns:a16="http://schemas.microsoft.com/office/drawing/2014/main" id="{85B57DE4-F9A1-4248-BFA1-2A5344338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2"/>
          <a:stretch/>
        </p:blipFill>
        <p:spPr bwMode="auto">
          <a:xfrm>
            <a:off x="1884362" y="1747461"/>
            <a:ext cx="5372100" cy="4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1759" y="6073404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5F9CE-A860-4A3A-AC2F-777A4C5FA9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6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3E365D-34B2-494B-BA90-162AEF52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3" y="0"/>
            <a:ext cx="918492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960" y="3649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97626" y="5063628"/>
            <a:ext cx="6314111" cy="1256129"/>
            <a:chOff x="1444842" y="5135715"/>
            <a:chExt cx="6314111" cy="1256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42" y="5173631"/>
              <a:ext cx="4990191" cy="12085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24" y="5135715"/>
              <a:ext cx="1256129" cy="12561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7086" y="5951980"/>
              <a:ext cx="302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http://bit.ly/IE2ET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29908"/>
            <a:ext cx="7759337" cy="5635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Connect with SkillsCommons Communities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3680" y="1423377"/>
            <a:ext cx="8627780" cy="445065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SkillsCommons on social media: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www.skillscommons.org/Facebook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www.twitter.com/SkillsCommons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www.linkedin.com/company/6650163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1313" indent="-341313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SkillsCommons Basecamp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Join 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thers in this online resource-sharing and problem-solving community. Send an email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connect@skillscommons.org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we’ll get you connected right away!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MERLOT Voices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Join a Voices Industry Sector &amp; IMPACT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forum. Stay informed and get involved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leadership. Participate in the online communities where you can engage in online dialogs, post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materials, and get connected with colleagues.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SkillsCommons Connect Center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all the latest SkillsCommons news and feeds!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68310" y="6077091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034976-33B7-4AAC-B63C-3020F5532D1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2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3E365D-34B2-494B-BA90-162AEF52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3" y="0"/>
            <a:ext cx="918492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960" y="3649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97626" y="5063628"/>
            <a:ext cx="6314111" cy="1256129"/>
            <a:chOff x="1444842" y="5135715"/>
            <a:chExt cx="6314111" cy="1256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42" y="5173631"/>
              <a:ext cx="4990191" cy="12085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24" y="5135715"/>
              <a:ext cx="1256129" cy="12561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7086" y="5951980"/>
              <a:ext cx="302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http://bit.ly/IE2ET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29908"/>
            <a:ext cx="7759337" cy="563562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SkillsCommons</a:t>
            </a:r>
            <a:r>
              <a:rPr lang="en-US" sz="4000" dirty="0">
                <a:solidFill>
                  <a:schemeClr val="bg1"/>
                </a:solidFill>
              </a:rPr>
              <a:t>’ Future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3680" y="1423377"/>
            <a:ext cx="8627780" cy="44506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In January 2019, </a:t>
            </a:r>
            <a:r>
              <a:rPr lang="en-US" dirty="0" err="1"/>
              <a:t>SkillsCommons</a:t>
            </a:r>
            <a:r>
              <a:rPr lang="en-US" dirty="0"/>
              <a:t> plans to expand our services and customize workforce development services for education, industry, and workforce organizations.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Want to know more?  Email us at </a:t>
            </a:r>
            <a:r>
              <a:rPr lang="en-US" u="sng" dirty="0">
                <a:hlinkClick r:id="rId6"/>
              </a:rPr>
              <a:t>connect@skillscommons.org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2117" y="6064559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F4CF1E-1E83-4DC1-81B7-1EF85B6CCD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2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94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44" y="7938"/>
            <a:ext cx="9139856" cy="68500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-12399"/>
            <a:ext cx="9144000" cy="933364"/>
          </a:xfrm>
          <a:prstGeom prst="rect">
            <a:avLst/>
          </a:prstGeom>
          <a:solidFill>
            <a:srgbClr val="1A35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840" y="3057406"/>
            <a:ext cx="7196503" cy="3921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If you have further questions, you can contact the SkillsCommons team at: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	SkillsCommons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support@skillscommons.org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9275" y="78701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20" name="Picture 2" descr="Skills Common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703" y="4461644"/>
            <a:ext cx="1189036" cy="10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49275" y="1166310"/>
            <a:ext cx="8154458" cy="392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 </a:t>
            </a:r>
            <a:br>
              <a:rPr lang="en-US" dirty="0"/>
            </a:br>
            <a:r>
              <a:rPr lang="en-US" sz="2800" dirty="0">
                <a:hlinkClick r:id="rId5"/>
              </a:rPr>
              <a:t>http://support.skillscommons.org/connect/impact-communities/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4" y="6162973"/>
            <a:ext cx="80134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This work is licensed under a </a:t>
            </a:r>
            <a:r>
              <a:rPr lang="en-US" sz="1000" u="sng" dirty="0">
                <a:hlinkClick r:id="rId6"/>
              </a:rPr>
              <a:t>Creative Commons Attribution 4.0 International License</a:t>
            </a:r>
            <a:r>
              <a:rPr lang="en-US" sz="1000" dirty="0"/>
              <a:t>.</a:t>
            </a:r>
          </a:p>
          <a:p>
            <a:r>
              <a:rPr lang="en-US" sz="1000" dirty="0"/>
              <a:t>This workforce solution was created through a cooperative agreement between the U.S. Department of Labor's Employment and Training Administration and the California State University-Multimedia Educational Resource for Learning and Online Teaching (MERLOT). </a:t>
            </a:r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0" y="5881765"/>
            <a:ext cx="914400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57F6E64-7277-CE47-ACA1-436C76C3DF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7918" y="5864963"/>
            <a:ext cx="1536569" cy="5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66579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173221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645"/>
            <a:ext cx="9142413" cy="6823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09" y="1317812"/>
            <a:ext cx="8572501" cy="45002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August 22: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12: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26: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10: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24: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Innovations Leading to Career Success Webinar Series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58230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32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938F4E-B2DD-4100-AD81-7622C3280B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" y="6458230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615" y="440091"/>
            <a:ext cx="8114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SkillsCommons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 Guide of Exemplary Practices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Series Part 1: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12, 2018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1358" y="2837598"/>
            <a:ext cx="3374064" cy="3093992"/>
            <a:chOff x="1384005" y="2930994"/>
            <a:chExt cx="3374064" cy="3093992"/>
          </a:xfrm>
        </p:grpSpPr>
        <p:sp>
          <p:nvSpPr>
            <p:cNvPr id="2" name="TextBox 1"/>
            <p:cNvSpPr txBox="1"/>
            <p:nvPr/>
          </p:nvSpPr>
          <p:spPr>
            <a:xfrm>
              <a:off x="1384005" y="5378655"/>
              <a:ext cx="3374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Training Administration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37" y="2930994"/>
              <a:ext cx="2438400" cy="2438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78735" y="2837598"/>
            <a:ext cx="3724120" cy="3093992"/>
            <a:chOff x="4467856" y="4191517"/>
            <a:chExt cx="3724120" cy="3093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3" y="4191517"/>
              <a:ext cx="2405467" cy="2438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67856" y="6639178"/>
              <a:ext cx="3724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Career, Technical, and Adult Education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840" y="2145485"/>
            <a:ext cx="74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Innovations Leading to Career Success Webinar Series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45" y="6203058"/>
            <a:ext cx="2007910" cy="637277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r>
              <a:rPr lang="en-US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878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19174"/>
            <a:ext cx="8229600" cy="5067181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Cheryl Martin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/>
              <a:t>Trade Adjustment Assistance Community College and Career Training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TAACCCT) Program Manager, Division of Strategic Investments, Employment and Training Administration, U.S. Department of Labor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Erin 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/>
              <a:t> Community College Program Specialist, Office of Career, Technical, and Adult Education, U.S. Department of Education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Moderators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774EA2-111B-4671-AF84-05EC8EC875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1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3" y="1183985"/>
            <a:ext cx="8467340" cy="4902388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The U.S. Department of Labor’s Trade Adjustment Assistance Community College and Career Training (TAACCCT) grant program is a major investment to increase the ability of community colleges to address the challenges of today’s workforce. 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The TAACCCT Program: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$1.9 billion awarded; grant projects active from 2011-2018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Over 700 colleges across the nation participated, in partnership with over 2,500 employers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Over 2,600 industry-aligned programs of study developed or enhanced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More than 475,000 individuals enrolled to date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Resources developed by grantees made freely available on SkillsCommons.org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TAACCCT Grant Program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7E19B-E378-40B8-B9A5-FF4D5130C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2" y="1174277"/>
            <a:ext cx="8805333" cy="5473494"/>
          </a:xfrm>
        </p:spPr>
        <p:txBody>
          <a:bodyPr>
            <a:noAutofit/>
          </a:bodyPr>
          <a:lstStyle/>
          <a:p>
            <a:pPr>
              <a:spcBef>
                <a:spcPts val="3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webinar showcases strategies and resources developed by community colleges that are of broad interest to educational institutions engaged in career-focused education and training. </a:t>
            </a:r>
          </a:p>
          <a:p>
            <a:pPr>
              <a:spcBef>
                <a:spcPts val="3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Skills2Work (S2W) IMPACT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the many other resources available on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SkillsCommons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were produced by grantees of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Trade Adjustment Assistance Community College and Career Training (TAACCCT) program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collaboration between the US Department of Labor and the US Department of Education.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About this Webinar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632E61-2300-4FDC-8FD4-04687FEFD4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6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68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24" y="1265173"/>
            <a:ext cx="8641977" cy="34962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August 22: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12: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26: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10: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24: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69381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5D6651-614A-47A6-A960-7B853E7E9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A138E-2717-4813-90F3-1C0B9CB44A08}"/>
              </a:ext>
            </a:extLst>
          </p:cNvPr>
          <p:cNvSpPr txBox="1"/>
          <p:nvPr/>
        </p:nvSpPr>
        <p:spPr>
          <a:xfrm>
            <a:off x="-627859" y="4807020"/>
            <a:ext cx="819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6138" indent="0" algn="ctr">
              <a:spcBef>
                <a:spcPts val="0"/>
              </a:spcBef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</a:p>
          <a:p>
            <a:pPr marL="2116138" indent="0" algn="ctr">
              <a:spcBef>
                <a:spcPts val="0"/>
              </a:spcBef>
              <a:buClr>
                <a:schemeClr val="tx2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Innovations Leading to Career Success Webinar Series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3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  <a:solidFill>
            <a:srgbClr val="1A3564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                     .org</a:t>
            </a:r>
            <a:b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online library of 12,000+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workforce development resources ready to be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downloaded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adapted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0101"/>
            <a:ext cx="9144000" cy="47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kills Common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6" y="8467"/>
            <a:ext cx="4719520" cy="6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84373" y="6193236"/>
            <a:ext cx="715962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96000"/>
            <a:ext cx="2070847" cy="753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A296B-9800-4DB9-92D9-BF92FC9788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" y="6406044"/>
            <a:ext cx="1085059" cy="3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25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olling Question&amp;quot;&quot;/&gt;&lt;property id=&quot;20307&quot; value=&quot;388&quot;/&gt;&lt;/object&gt;&lt;object type=&quot;3&quot; unique_id=&quot;10004&quot;&gt;&lt;property id=&quot;20148&quot; value=&quot;5&quot;/&gt;&lt;property id=&quot;20300&quot; value=&quot;Slide 2 - &amp;quot;Polling Question&amp;quot;&quot;/&gt;&lt;property id=&quot;20307&quot; value=&quot;343&quot;/&gt;&lt;/object&gt;&lt;object type=&quot;3&quot; unique_id=&quot;10005&quot;&gt;&lt;property id=&quot;20148&quot; value=&quot;5&quot;/&gt;&lt;property id=&quot;20300&quot; value=&quot;Slide 3 - &amp;quot;Discussion Question&amp;quot;&quot;/&gt;&lt;property id=&quot;20307&quot; value=&quot;298&quot;/&gt;&lt;/object&gt;&lt;object type=&quot;3&quot; unique_id=&quot;10006&quot;&gt;&lt;property id=&quot;20148&quot; value=&quot;5&quot;/&gt;&lt;property id=&quot;20300&quot; value=&quot;Slide 4&quot;/&gt;&lt;property id=&quot;20307&quot; value=&quot;339&quot;/&gt;&lt;/object&gt;&lt;object type=&quot;3&quot; unique_id=&quot;10007&quot;&gt;&lt;property id=&quot;20148&quot; value=&quot;5&quot;/&gt;&lt;property id=&quot;20300&quot; value=&quot;Slide 5 - &amp;quot;Moderators&amp;quot;&quot;/&gt;&lt;property id=&quot;20307&quot; value=&quot;340&quot;/&gt;&lt;/object&gt;&lt;object type=&quot;3&quot; unique_id=&quot;10008&quot;&gt;&lt;property id=&quot;20148&quot; value=&quot;5&quot;/&gt;&lt;property id=&quot;20300&quot; value=&quot;Slide 6 - &amp;quot;The TAACCCT Grant Program&amp;quot;&quot;/&gt;&lt;property id=&quot;20307&quot; value=&quot;389&quot;/&gt;&lt;/object&gt;&lt;object type=&quot;3&quot; unique_id=&quot;10009&quot;&gt;&lt;property id=&quot;20148&quot; value=&quot;5&quot;/&gt;&lt;property id=&quot;20300&quot; value=&quot;Slide 7 - &amp;quot;About this Webinar&amp;quot;&quot;/&gt;&lt;property id=&quot;20307&quot; value=&quot;294&quot;/&gt;&lt;/object&gt;&lt;object type=&quot;3&quot; unique_id=&quot;10010&quot;&gt;&lt;property id=&quot;20148&quot; value=&quot;5&quot;/&gt;&lt;property id=&quot;20300&quot; value=&quot;Slide 8&quot;/&gt;&lt;property id=&quot;20307&quot; value=&quot;341&quot;/&gt;&lt;/object&gt;&lt;object type=&quot;3&quot; unique_id=&quot;10011&quot;&gt;&lt;property id=&quot;20148&quot; value=&quot;5&quot;/&gt;&lt;property id=&quot;20300&quot; value=&quot;Slide 9 - &amp;quot;                                 .org An online library of 12,000+ free workforce development resources ready to be&quot;/&gt;&lt;property id=&quot;20307&quot; value=&quot;303&quot;/&gt;&lt;/object&gt;&lt;object type=&quot;3&quot; unique_id=&quot;10012&quot;&gt;&lt;property id=&quot;20148&quot; value=&quot;5&quot;/&gt;&lt;property id=&quot;20300&quot; value=&quot;Slide 10 - &amp;quot;.org&amp;quot;&quot;/&gt;&lt;property id=&quot;20307&quot; value=&quot;301&quot;/&gt;&lt;/object&gt;&lt;object type=&quot;3&quot; unique_id=&quot;10013&quot;&gt;&lt;property id=&quot;20148&quot; value=&quot;5&quot;/&gt;&lt;property id=&quot;20300&quot; value=&quot;Slide 11 - &amp;quot;SkillsCommons Field Guide                    of TAACCCT Innovations&amp;quot;&quot;/&gt;&lt;property id=&quot;20307&quot; value=&quot;372&quot;/&gt;&lt;/object&gt;&lt;object type=&quot;3&quot; unique_id=&quot;10014&quot;&gt;&lt;property id=&quot;20148&quot; value=&quot;5&quot;/&gt;&lt;property id=&quot;20300&quot; value=&quot;Slide 12 - &amp;quot;Presenters&amp;quot;&quot;/&gt;&lt;property id=&quot;20307&quot; value=&quot;371&quot;/&gt;&lt;/object&gt;&lt;object type=&quot;3&quot; unique_id=&quot;10015&quot;&gt;&lt;property id=&quot;20148&quot; value=&quot;5&quot;/&gt;&lt;property id=&quot;20300&quot; value=&quot;Slide 13&quot;/&gt;&lt;property id=&quot;20307&quot; value=&quot;310&quot;/&gt;&lt;/object&gt;&lt;object type=&quot;3&quot; unique_id=&quot;10016&quot;&gt;&lt;property id=&quot;20148&quot; value=&quot;5&quot;/&gt;&lt;property id=&quot;20300&quot; value=&quot;Slide 14&quot;/&gt;&lt;property id=&quot;20307&quot; value=&quot;382&quot;/&gt;&lt;/object&gt;&lt;object type=&quot;3&quot; unique_id=&quot;10017&quot;&gt;&lt;property id=&quot;20148&quot; value=&quot;5&quot;/&gt;&lt;property id=&quot;20300&quot; value=&quot;Slide 15&quot;/&gt;&lt;property id=&quot;20307&quot; value=&quot;383&quot;/&gt;&lt;/object&gt;&lt;object type=&quot;3&quot; unique_id=&quot;10018&quot;&gt;&lt;property id=&quot;20148&quot; value=&quot;5&quot;/&gt;&lt;property id=&quot;20300&quot; value=&quot;Slide 16&quot;/&gt;&lt;property id=&quot;20307&quot; value=&quot;373&quot;/&gt;&lt;/object&gt;&lt;object type=&quot;3&quot; unique_id=&quot;10019&quot;&gt;&lt;property id=&quot;20148&quot; value=&quot;5&quot;/&gt;&lt;property id=&quot;20300&quot; value=&quot;Slide 17&quot;/&gt;&lt;property id=&quot;20307&quot; value=&quot;384&quot;/&gt;&lt;/object&gt;&lt;object type=&quot;3&quot; unique_id=&quot;10020&quot;&gt;&lt;property id=&quot;20148&quot; value=&quot;5&quot;/&gt;&lt;property id=&quot;20300&quot; value=&quot;Slide 18&quot;/&gt;&lt;property id=&quot;20307&quot; value=&quot;385&quot;/&gt;&lt;/object&gt;&lt;object type=&quot;3&quot; unique_id=&quot;10021&quot;&gt;&lt;property id=&quot;20148&quot; value=&quot;5&quot;/&gt;&lt;property id=&quot;20300&quot; value=&quot;Slide 19 - &amp;quot;  HealthCARE Montana&amp;quot;&quot;/&gt;&lt;property id=&quot;20307&quot; value=&quot;358&quot;/&gt;&lt;/object&gt;&lt;object type=&quot;3&quot; unique_id=&quot;10022&quot;&gt;&lt;property id=&quot;20148&quot; value=&quot;5&quot;/&gt;&lt;property id=&quot;20300&quot; value=&quot;Slide 20 - &amp;quot;HealthCARE MT—By the Numbers&amp;quot;&quot;/&gt;&lt;property id=&quot;20307&quot; value=&quot;374&quot;/&gt;&lt;/object&gt;&lt;object type=&quot;3&quot; unique_id=&quot;10023&quot;&gt;&lt;property id=&quot;20148&quot; value=&quot;5&quot;/&gt;&lt;property id=&quot;20300&quot; value=&quot;Slide 21 - &amp;quot;Montana Registered Apprenticeship Programs&amp;quot;&quot;/&gt;&lt;property id=&quot;20307&quot; value=&quot;375&quot;/&gt;&lt;/object&gt;&lt;object type=&quot;3&quot; unique_id=&quot;10024&quot;&gt;&lt;property id=&quot;20148&quot; value=&quot;5&quot;/&gt;&lt;property id=&quot;20300&quot; value=&quot;Slide 22 - &amp;quot;Strategies for Success&amp;quot;&quot;/&gt;&lt;property id=&quot;20307&quot; value=&quot;361&quot;/&gt;&lt;/object&gt;&lt;object type=&quot;3&quot; unique_id=&quot;10025&quot;&gt;&lt;property id=&quot;20148&quot; value=&quot;5&quot;/&gt;&lt;property id=&quot;20300&quot; value=&quot;Slide 23 - &amp;quot;Healthcare Apprenticeship Implementation Toolkit&amp;quot;&quot;/&gt;&lt;property id=&quot;20307&quot; value=&quot;376&quot;/&gt;&lt;/object&gt;&lt;object type=&quot;3&quot; unique_id=&quot;10026&quot;&gt;&lt;property id=&quot;20148&quot; value=&quot;5&quot;/&gt;&lt;property id=&quot;20300&quot; value=&quot;Slide 24 - &amp;quot;Apprenticeship for Facilities&amp;quot;&quot;/&gt;&lt;property id=&quot;20307&quot; value=&quot;377&quot;/&gt;&lt;/object&gt;&lt;object type=&quot;3&quot; unique_id=&quot;10027&quot;&gt;&lt;property id=&quot;20148&quot; value=&quot;5&quot;/&gt;&lt;property id=&quot;20300&quot; value=&quot;Slide 25 - &amp;quot;Apprenticeship for Campuses&amp;quot;&quot;/&gt;&lt;property id=&quot;20307&quot; value=&quot;378&quot;/&gt;&lt;/object&gt;&lt;object type=&quot;3&quot; unique_id=&quot;10028&quot;&gt;&lt;property id=&quot;20148&quot; value=&quot;5&quot;/&gt;&lt;property id=&quot;20300&quot; value=&quot;Slide 26 - &amp;quot;Trade Schedule&amp;quot;&quot;/&gt;&lt;property id=&quot;20307&quot; value=&quot;379&quot;/&gt;&lt;/object&gt;&lt;object type=&quot;3&quot; unique_id=&quot;10029&quot;&gt;&lt;property id=&quot;20148&quot; value=&quot;5&quot;/&gt;&lt;property id=&quot;20300&quot; value=&quot;Slide 27 - &amp;quot;Apprenticeship  At-A-Glance Model&amp;quot;&quot;/&gt;&lt;property id=&quot;20307&quot; value=&quot;366&quot;/&gt;&lt;/object&gt;&lt;object type=&quot;3&quot; unique_id=&quot;10030&quot;&gt;&lt;property id=&quot;20148&quot; value=&quot;5&quot;/&gt;&lt;property id=&quot;20300&quot; value=&quot;Slide 28 - &amp;quot;Competency Checklists by Occupation&amp;quot;&quot;/&gt;&lt;property id=&quot;20307&quot; value=&quot;380&quot;/&gt;&lt;/object&gt;&lt;object type=&quot;3&quot; unique_id=&quot;10031&quot;&gt;&lt;property id=&quot;20148&quot; value=&quot;5&quot;/&gt;&lt;property id=&quot;20300&quot; value=&quot;Slide 29 - &amp;quot;New Curriculum&amp;quot;&quot;/&gt;&lt;property id=&quot;20307&quot; value=&quot;381&quot;/&gt;&lt;/object&gt;&lt;object type=&quot;3&quot; unique_id=&quot;10032&quot;&gt;&lt;property id=&quot;20148&quot; value=&quot;5&quot;/&gt;&lt;property id=&quot;20300&quot; value=&quot;Slide 30 - &amp;quot;Employer Response&amp;quot;&quot;/&gt;&lt;property id=&quot;20307&quot; value=&quot;369&quot;/&gt;&lt;/object&gt;&lt;object type=&quot;3&quot; unique_id=&quot;10033&quot;&gt;&lt;property id=&quot;20148&quot; value=&quot;5&quot;/&gt;&lt;property id=&quot;20300&quot; value=&quot;Slide 31&quot;/&gt;&lt;property id=&quot;20307&quot; value=&quot;386&quot;/&gt;&lt;/object&gt;&lt;object type=&quot;3&quot; unique_id=&quot;10034&quot;&gt;&lt;property id=&quot;20148&quot; value=&quot;5&quot;/&gt;&lt;property id=&quot;20300&quot; value=&quot;Slide 32 - &amp;quot;Connect with SkillsCommons Communities&amp;quot;&quot;/&gt;&lt;property id=&quot;20307&quot; value=&quot;316&quot;/&gt;&lt;/object&gt;&lt;object type=&quot;3&quot; unique_id=&quot;10035&quot;&gt;&lt;property id=&quot;20148&quot; value=&quot;5&quot;/&gt;&lt;property id=&quot;20300&quot; value=&quot;Slide 33 - &amp;quot;SkillsCommons’ Future&amp;quot;&quot;/&gt;&lt;property id=&quot;20307&quot; value=&quot;387&quot;/&gt;&lt;/object&gt;&lt;object type=&quot;3&quot; unique_id=&quot;10036&quot;&gt;&lt;property id=&quot;20148&quot; value=&quot;5&quot;/&gt;&lt;property id=&quot;20300&quot; value=&quot;Slide 34 - &amp;quot;Thank you!&amp;quot;&quot;/&gt;&lt;property id=&quot;20307&quot; value=&quot;305&quot;/&gt;&lt;/object&gt;&lt;object type=&quot;3&quot; unique_id=&quot;10037&quot;&gt;&lt;property id=&quot;20148&quot; value=&quot;5&quot;/&gt;&lt;property id=&quot;20300&quot; value=&quot;Slide 35&quot;/&gt;&lt;property id=&quot;20307&quot; value=&quot;344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4021</TotalTime>
  <Words>1675</Words>
  <Application>Microsoft Office PowerPoint</Application>
  <PresentationFormat>On-screen Show (4:3)</PresentationFormat>
  <Paragraphs>296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Avenir Next</vt:lpstr>
      <vt:lpstr>Calibri</vt:lpstr>
      <vt:lpstr>News Gothic MT</vt:lpstr>
      <vt:lpstr>Wingdings</vt:lpstr>
      <vt:lpstr>Wingdings 2</vt:lpstr>
      <vt:lpstr>Breeze</vt:lpstr>
      <vt:lpstr>Polling Question</vt:lpstr>
      <vt:lpstr>Polling Question</vt:lpstr>
      <vt:lpstr>Discussion Question</vt:lpstr>
      <vt:lpstr>PowerPoint Presentation</vt:lpstr>
      <vt:lpstr>Moderators</vt:lpstr>
      <vt:lpstr>The TAACCCT Grant Program</vt:lpstr>
      <vt:lpstr>About this Webinar</vt:lpstr>
      <vt:lpstr>PowerPoint Presentation</vt:lpstr>
      <vt:lpstr>                                 .org An online library of 12,000+ free workforce development resources ready to be downloaded, adapted, and used</vt:lpstr>
      <vt:lpstr>.org</vt:lpstr>
      <vt:lpstr>SkillsCommons Field Guide                    of TAACCCT Innovations</vt:lpstr>
      <vt:lpstr>Presenters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HealthCARE Montana</vt:lpstr>
      <vt:lpstr>HealthCARE MT—By the Numbers</vt:lpstr>
      <vt:lpstr>Montana Registered Apprenticeship Programs</vt:lpstr>
      <vt:lpstr>Strategies for Success</vt:lpstr>
      <vt:lpstr>Healthcare Apprenticeship Implementation Toolkit</vt:lpstr>
      <vt:lpstr>Apprenticeship for Facilities</vt:lpstr>
      <vt:lpstr>Apprenticeship for Campuses</vt:lpstr>
      <vt:lpstr>Trade Schedule</vt:lpstr>
      <vt:lpstr>Apprenticeship  At-A-Glance Model</vt:lpstr>
      <vt:lpstr>Competency Checklists by Occupation</vt:lpstr>
      <vt:lpstr>New Curriculum</vt:lpstr>
      <vt:lpstr>Employer Response</vt:lpstr>
      <vt:lpstr>PowerPoint Presentation</vt:lpstr>
      <vt:lpstr>Connect with SkillsCommons Communities</vt:lpstr>
      <vt:lpstr>SkillsCommons’ Future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and Andy Fieth</dc:creator>
  <cp:lastModifiedBy>Jonathan Vehlow</cp:lastModifiedBy>
  <cp:revision>193</cp:revision>
  <cp:lastPrinted>2018-09-12T18:01:06Z</cp:lastPrinted>
  <dcterms:created xsi:type="dcterms:W3CDTF">2017-08-28T16:24:28Z</dcterms:created>
  <dcterms:modified xsi:type="dcterms:W3CDTF">2018-09-12T19:52:51Z</dcterms:modified>
</cp:coreProperties>
</file>