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5" r:id="rId2"/>
  </p:sldMasterIdLst>
  <p:notesMasterIdLst>
    <p:notesMasterId r:id="rId40"/>
  </p:notesMasterIdLst>
  <p:handoutMasterIdLst>
    <p:handoutMasterId r:id="rId41"/>
  </p:handoutMasterIdLst>
  <p:sldIdLst>
    <p:sldId id="256" r:id="rId3"/>
    <p:sldId id="359" r:id="rId4"/>
    <p:sldId id="285" r:id="rId5"/>
    <p:sldId id="377" r:id="rId6"/>
    <p:sldId id="354" r:id="rId7"/>
    <p:sldId id="370" r:id="rId8"/>
    <p:sldId id="371" r:id="rId9"/>
    <p:sldId id="374" r:id="rId10"/>
    <p:sldId id="376" r:id="rId11"/>
    <p:sldId id="378" r:id="rId12"/>
    <p:sldId id="268" r:id="rId13"/>
    <p:sldId id="297" r:id="rId14"/>
    <p:sldId id="360" r:id="rId15"/>
    <p:sldId id="276" r:id="rId16"/>
    <p:sldId id="272" r:id="rId17"/>
    <p:sldId id="263" r:id="rId18"/>
    <p:sldId id="355" r:id="rId19"/>
    <p:sldId id="357" r:id="rId20"/>
    <p:sldId id="362" r:id="rId21"/>
    <p:sldId id="257" r:id="rId22"/>
    <p:sldId id="283" r:id="rId23"/>
    <p:sldId id="380" r:id="rId24"/>
    <p:sldId id="361" r:id="rId25"/>
    <p:sldId id="379" r:id="rId26"/>
    <p:sldId id="382" r:id="rId27"/>
    <p:sldId id="383" r:id="rId28"/>
    <p:sldId id="384" r:id="rId29"/>
    <p:sldId id="385" r:id="rId30"/>
    <p:sldId id="386" r:id="rId31"/>
    <p:sldId id="387" r:id="rId32"/>
    <p:sldId id="388" r:id="rId33"/>
    <p:sldId id="389" r:id="rId34"/>
    <p:sldId id="390" r:id="rId35"/>
    <p:sldId id="391" r:id="rId36"/>
    <p:sldId id="392" r:id="rId37"/>
    <p:sldId id="366" r:id="rId38"/>
    <p:sldId id="367"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MONTGOMERY" initials="CM" lastIdx="4" clrIdx="0">
    <p:extLst>
      <p:ext uri="{19B8F6BF-5375-455C-9EA6-DF929625EA0E}">
        <p15:presenceInfo xmlns:p15="http://schemas.microsoft.com/office/powerpoint/2012/main" userId="ac00e4f9435ad2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D36"/>
    <a:srgbClr val="4E5BD2"/>
    <a:srgbClr val="4EBE63"/>
    <a:srgbClr val="F3EA2D"/>
    <a:srgbClr val="EA8A2A"/>
    <a:srgbClr val="514BC9"/>
    <a:srgbClr val="A9637E"/>
    <a:srgbClr val="D2CF3D"/>
    <a:srgbClr val="009900"/>
    <a:srgbClr val="004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949" autoAdjust="0"/>
  </p:normalViewPr>
  <p:slideViewPr>
    <p:cSldViewPr>
      <p:cViewPr varScale="1">
        <p:scale>
          <a:sx n="68" d="100"/>
          <a:sy n="68" d="100"/>
        </p:scale>
        <p:origin x="451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34" y="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1DD69-F29F-47CB-822B-058FBFAB33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7B28B8-F067-48F0-A3B7-458165AC93FD}">
      <dgm:prSet phldrT="[Text]"/>
      <dgm:spPr>
        <a:solidFill>
          <a:srgbClr val="D64D36"/>
        </a:solidFill>
      </dgm:spPr>
      <dgm:t>
        <a:bodyPr/>
        <a:lstStyle/>
        <a:p>
          <a:r>
            <a:rPr lang="en-US" dirty="0"/>
            <a:t>Private Industry Leaders</a:t>
          </a:r>
        </a:p>
      </dgm:t>
    </dgm:pt>
    <dgm:pt modelId="{FC3B90D1-589D-49C3-960A-77C45BAEAED7}" type="parTrans" cxnId="{A47EE6E8-DD6C-4720-8760-8D65AA72F188}">
      <dgm:prSet/>
      <dgm:spPr/>
      <dgm:t>
        <a:bodyPr/>
        <a:lstStyle/>
        <a:p>
          <a:endParaRPr lang="en-US"/>
        </a:p>
      </dgm:t>
    </dgm:pt>
    <dgm:pt modelId="{E66665F9-EEA4-4A95-917A-DC08DB1C7A36}" type="sibTrans" cxnId="{A47EE6E8-DD6C-4720-8760-8D65AA72F188}">
      <dgm:prSet/>
      <dgm:spPr/>
      <dgm:t>
        <a:bodyPr/>
        <a:lstStyle/>
        <a:p>
          <a:endParaRPr lang="en-US"/>
        </a:p>
      </dgm:t>
    </dgm:pt>
    <dgm:pt modelId="{8351CB26-972D-406B-9853-487C95845EAD}">
      <dgm:prSet phldrT="[Text]"/>
      <dgm:spPr>
        <a:solidFill>
          <a:srgbClr val="4EBE63"/>
        </a:solidFill>
      </dgm:spPr>
      <dgm:t>
        <a:bodyPr/>
        <a:lstStyle/>
        <a:p>
          <a:r>
            <a:rPr lang="en-US" dirty="0"/>
            <a:t>Trainers and Educators</a:t>
          </a:r>
        </a:p>
      </dgm:t>
    </dgm:pt>
    <dgm:pt modelId="{C6EEC999-0516-4F73-A65D-81E90884FB61}" type="parTrans" cxnId="{2FC0B14C-1D8A-49DC-9C43-1B156C233FC5}">
      <dgm:prSet/>
      <dgm:spPr/>
      <dgm:t>
        <a:bodyPr/>
        <a:lstStyle/>
        <a:p>
          <a:endParaRPr lang="en-US"/>
        </a:p>
      </dgm:t>
    </dgm:pt>
    <dgm:pt modelId="{D33E1344-E8AB-4306-86D7-63ECA826F8D4}" type="sibTrans" cxnId="{2FC0B14C-1D8A-49DC-9C43-1B156C233FC5}">
      <dgm:prSet/>
      <dgm:spPr/>
      <dgm:t>
        <a:bodyPr/>
        <a:lstStyle/>
        <a:p>
          <a:endParaRPr lang="en-US"/>
        </a:p>
      </dgm:t>
    </dgm:pt>
    <dgm:pt modelId="{8C525F91-71CE-46DA-820B-830BCA8B89BE}">
      <dgm:prSet phldrT="[Text]"/>
      <dgm:spPr/>
      <dgm:t>
        <a:bodyPr/>
        <a:lstStyle/>
        <a:p>
          <a:r>
            <a:rPr lang="en-US" dirty="0"/>
            <a:t>Human Resources Professionals </a:t>
          </a:r>
        </a:p>
      </dgm:t>
    </dgm:pt>
    <dgm:pt modelId="{7B74A583-CB56-45DA-B1D4-365EEB2D2AE3}" type="parTrans" cxnId="{3DD2290F-0229-4217-868E-FDAE065C8969}">
      <dgm:prSet/>
      <dgm:spPr/>
      <dgm:t>
        <a:bodyPr/>
        <a:lstStyle/>
        <a:p>
          <a:endParaRPr lang="en-US"/>
        </a:p>
      </dgm:t>
    </dgm:pt>
    <dgm:pt modelId="{9262935E-7D93-44F7-A7A4-3E2819F350A4}" type="sibTrans" cxnId="{3DD2290F-0229-4217-868E-FDAE065C8969}">
      <dgm:prSet/>
      <dgm:spPr/>
      <dgm:t>
        <a:bodyPr/>
        <a:lstStyle/>
        <a:p>
          <a:endParaRPr lang="en-US"/>
        </a:p>
      </dgm:t>
    </dgm:pt>
    <dgm:pt modelId="{597932BC-7E87-437E-82B8-C1E32128C8CD}">
      <dgm:prSet phldrT="[Text]"/>
      <dgm:spPr>
        <a:solidFill>
          <a:srgbClr val="D2CF3D"/>
        </a:solidFill>
      </dgm:spPr>
      <dgm:t>
        <a:bodyPr/>
        <a:lstStyle/>
        <a:p>
          <a:r>
            <a:rPr lang="en-US" dirty="0"/>
            <a:t>Public Workforce Professionals</a:t>
          </a:r>
        </a:p>
      </dgm:t>
    </dgm:pt>
    <dgm:pt modelId="{DE233A2F-BA07-4BC2-AC53-13CDBD75148B}" type="parTrans" cxnId="{CC54D7A9-3BA6-4919-8642-78BC9179B1B0}">
      <dgm:prSet/>
      <dgm:spPr/>
      <dgm:t>
        <a:bodyPr/>
        <a:lstStyle/>
        <a:p>
          <a:endParaRPr lang="en-US"/>
        </a:p>
      </dgm:t>
    </dgm:pt>
    <dgm:pt modelId="{B7FD171F-5D3D-4B21-AC2B-E5A89FC4705D}" type="sibTrans" cxnId="{CC54D7A9-3BA6-4919-8642-78BC9179B1B0}">
      <dgm:prSet/>
      <dgm:spPr/>
      <dgm:t>
        <a:bodyPr/>
        <a:lstStyle/>
        <a:p>
          <a:endParaRPr lang="en-US"/>
        </a:p>
      </dgm:t>
    </dgm:pt>
    <dgm:pt modelId="{54EDD9ED-22D6-4A7E-AE7E-E9D8A90A7834}">
      <dgm:prSet phldrT="[Text]"/>
      <dgm:spPr>
        <a:solidFill>
          <a:srgbClr val="EA8A2A"/>
        </a:solidFill>
      </dgm:spPr>
      <dgm:t>
        <a:bodyPr/>
        <a:lstStyle/>
        <a:p>
          <a:r>
            <a:rPr lang="en-US" dirty="0"/>
            <a:t>Economic Developers</a:t>
          </a:r>
        </a:p>
      </dgm:t>
    </dgm:pt>
    <dgm:pt modelId="{1DB723F3-819A-4E78-9E60-2D3B602F7CBB}" type="parTrans" cxnId="{ACFC2D27-9A53-4478-A5EB-EC1D4970F1ED}">
      <dgm:prSet/>
      <dgm:spPr/>
      <dgm:t>
        <a:bodyPr/>
        <a:lstStyle/>
        <a:p>
          <a:endParaRPr lang="en-US"/>
        </a:p>
      </dgm:t>
    </dgm:pt>
    <dgm:pt modelId="{E4AB04EE-388E-4C0B-B664-50978A600A1F}" type="sibTrans" cxnId="{ACFC2D27-9A53-4478-A5EB-EC1D4970F1ED}">
      <dgm:prSet/>
      <dgm:spPr/>
      <dgm:t>
        <a:bodyPr/>
        <a:lstStyle/>
        <a:p>
          <a:endParaRPr lang="en-US"/>
        </a:p>
      </dgm:t>
    </dgm:pt>
    <dgm:pt modelId="{0B7DCE17-D4F9-438F-BE5F-CA74204907FB}" type="pres">
      <dgm:prSet presAssocID="{F7E1DD69-F29F-47CB-822B-058FBFAB3347}" presName="diagram" presStyleCnt="0">
        <dgm:presLayoutVars>
          <dgm:dir/>
          <dgm:resizeHandles val="exact"/>
        </dgm:presLayoutVars>
      </dgm:prSet>
      <dgm:spPr/>
    </dgm:pt>
    <dgm:pt modelId="{75B4FFC6-0FAD-4433-9C38-C96461CCC34F}" type="pres">
      <dgm:prSet presAssocID="{7A7B28B8-F067-48F0-A3B7-458165AC93FD}" presName="node" presStyleLbl="node1" presStyleIdx="0" presStyleCnt="5">
        <dgm:presLayoutVars>
          <dgm:bulletEnabled val="1"/>
        </dgm:presLayoutVars>
      </dgm:prSet>
      <dgm:spPr/>
    </dgm:pt>
    <dgm:pt modelId="{BA56B3CD-830A-4143-9C71-1DF00A619C2A}" type="pres">
      <dgm:prSet presAssocID="{E66665F9-EEA4-4A95-917A-DC08DB1C7A36}" presName="sibTrans" presStyleCnt="0"/>
      <dgm:spPr/>
    </dgm:pt>
    <dgm:pt modelId="{4B72EFA2-C982-402B-A373-FF97392BC7A1}" type="pres">
      <dgm:prSet presAssocID="{8351CB26-972D-406B-9853-487C95845EAD}" presName="node" presStyleLbl="node1" presStyleIdx="1" presStyleCnt="5">
        <dgm:presLayoutVars>
          <dgm:bulletEnabled val="1"/>
        </dgm:presLayoutVars>
      </dgm:prSet>
      <dgm:spPr/>
    </dgm:pt>
    <dgm:pt modelId="{F350E741-E2CF-4E9D-AD69-967FC398F671}" type="pres">
      <dgm:prSet presAssocID="{D33E1344-E8AB-4306-86D7-63ECA826F8D4}" presName="sibTrans" presStyleCnt="0"/>
      <dgm:spPr/>
    </dgm:pt>
    <dgm:pt modelId="{987C58C3-8671-4564-A320-802A39B16957}" type="pres">
      <dgm:prSet presAssocID="{8C525F91-71CE-46DA-820B-830BCA8B89BE}" presName="node" presStyleLbl="node1" presStyleIdx="2" presStyleCnt="5">
        <dgm:presLayoutVars>
          <dgm:bulletEnabled val="1"/>
        </dgm:presLayoutVars>
      </dgm:prSet>
      <dgm:spPr/>
    </dgm:pt>
    <dgm:pt modelId="{5A57C396-B52B-44BD-9DBA-16A6A5E998A0}" type="pres">
      <dgm:prSet presAssocID="{9262935E-7D93-44F7-A7A4-3E2819F350A4}" presName="sibTrans" presStyleCnt="0"/>
      <dgm:spPr/>
    </dgm:pt>
    <dgm:pt modelId="{0F64FA41-3B22-4855-931F-0DFD0947C712}" type="pres">
      <dgm:prSet presAssocID="{597932BC-7E87-437E-82B8-C1E32128C8CD}" presName="node" presStyleLbl="node1" presStyleIdx="3" presStyleCnt="5">
        <dgm:presLayoutVars>
          <dgm:bulletEnabled val="1"/>
        </dgm:presLayoutVars>
      </dgm:prSet>
      <dgm:spPr/>
    </dgm:pt>
    <dgm:pt modelId="{EF26B804-AFD0-4059-BD5F-EBA5FB071103}" type="pres">
      <dgm:prSet presAssocID="{B7FD171F-5D3D-4B21-AC2B-E5A89FC4705D}" presName="sibTrans" presStyleCnt="0"/>
      <dgm:spPr/>
    </dgm:pt>
    <dgm:pt modelId="{1E459FFB-C12D-412E-8230-274D3FE8C96B}" type="pres">
      <dgm:prSet presAssocID="{54EDD9ED-22D6-4A7E-AE7E-E9D8A90A7834}" presName="node" presStyleLbl="node1" presStyleIdx="4" presStyleCnt="5">
        <dgm:presLayoutVars>
          <dgm:bulletEnabled val="1"/>
        </dgm:presLayoutVars>
      </dgm:prSet>
      <dgm:spPr/>
    </dgm:pt>
  </dgm:ptLst>
  <dgm:cxnLst>
    <dgm:cxn modelId="{469FE207-7B36-4B11-90AE-64887BFCFFD2}" type="presOf" srcId="{8C525F91-71CE-46DA-820B-830BCA8B89BE}" destId="{987C58C3-8671-4564-A320-802A39B16957}" srcOrd="0" destOrd="0" presId="urn:microsoft.com/office/officeart/2005/8/layout/default"/>
    <dgm:cxn modelId="{3DD2290F-0229-4217-868E-FDAE065C8969}" srcId="{F7E1DD69-F29F-47CB-822B-058FBFAB3347}" destId="{8C525F91-71CE-46DA-820B-830BCA8B89BE}" srcOrd="2" destOrd="0" parTransId="{7B74A583-CB56-45DA-B1D4-365EEB2D2AE3}" sibTransId="{9262935E-7D93-44F7-A7A4-3E2819F350A4}"/>
    <dgm:cxn modelId="{ACFC2D27-9A53-4478-A5EB-EC1D4970F1ED}" srcId="{F7E1DD69-F29F-47CB-822B-058FBFAB3347}" destId="{54EDD9ED-22D6-4A7E-AE7E-E9D8A90A7834}" srcOrd="4" destOrd="0" parTransId="{1DB723F3-819A-4E78-9E60-2D3B602F7CBB}" sibTransId="{E4AB04EE-388E-4C0B-B664-50978A600A1F}"/>
    <dgm:cxn modelId="{4578F637-0C75-4B3E-B358-188A740D533B}" type="presOf" srcId="{597932BC-7E87-437E-82B8-C1E32128C8CD}" destId="{0F64FA41-3B22-4855-931F-0DFD0947C712}" srcOrd="0" destOrd="0" presId="urn:microsoft.com/office/officeart/2005/8/layout/default"/>
    <dgm:cxn modelId="{2FC0B14C-1D8A-49DC-9C43-1B156C233FC5}" srcId="{F7E1DD69-F29F-47CB-822B-058FBFAB3347}" destId="{8351CB26-972D-406B-9853-487C95845EAD}" srcOrd="1" destOrd="0" parTransId="{C6EEC999-0516-4F73-A65D-81E90884FB61}" sibTransId="{D33E1344-E8AB-4306-86D7-63ECA826F8D4}"/>
    <dgm:cxn modelId="{25823188-AB67-4C01-8A61-431493362E36}" type="presOf" srcId="{7A7B28B8-F067-48F0-A3B7-458165AC93FD}" destId="{75B4FFC6-0FAD-4433-9C38-C96461CCC34F}" srcOrd="0" destOrd="0" presId="urn:microsoft.com/office/officeart/2005/8/layout/default"/>
    <dgm:cxn modelId="{CCB523A4-29E1-469B-A7E2-E24B38A8A203}" type="presOf" srcId="{F7E1DD69-F29F-47CB-822B-058FBFAB3347}" destId="{0B7DCE17-D4F9-438F-BE5F-CA74204907FB}" srcOrd="0" destOrd="0" presId="urn:microsoft.com/office/officeart/2005/8/layout/default"/>
    <dgm:cxn modelId="{CC54D7A9-3BA6-4919-8642-78BC9179B1B0}" srcId="{F7E1DD69-F29F-47CB-822B-058FBFAB3347}" destId="{597932BC-7E87-437E-82B8-C1E32128C8CD}" srcOrd="3" destOrd="0" parTransId="{DE233A2F-BA07-4BC2-AC53-13CDBD75148B}" sibTransId="{B7FD171F-5D3D-4B21-AC2B-E5A89FC4705D}"/>
    <dgm:cxn modelId="{A47EE6E8-DD6C-4720-8760-8D65AA72F188}" srcId="{F7E1DD69-F29F-47CB-822B-058FBFAB3347}" destId="{7A7B28B8-F067-48F0-A3B7-458165AC93FD}" srcOrd="0" destOrd="0" parTransId="{FC3B90D1-589D-49C3-960A-77C45BAEAED7}" sibTransId="{E66665F9-EEA4-4A95-917A-DC08DB1C7A36}"/>
    <dgm:cxn modelId="{C5C744EB-A6F8-4C38-88AE-4E88CBC3E3FE}" type="presOf" srcId="{54EDD9ED-22D6-4A7E-AE7E-E9D8A90A7834}" destId="{1E459FFB-C12D-412E-8230-274D3FE8C96B}" srcOrd="0" destOrd="0" presId="urn:microsoft.com/office/officeart/2005/8/layout/default"/>
    <dgm:cxn modelId="{31A7D6F0-E129-4E95-B7CF-21640EFD82CB}" type="presOf" srcId="{8351CB26-972D-406B-9853-487C95845EAD}" destId="{4B72EFA2-C982-402B-A373-FF97392BC7A1}" srcOrd="0" destOrd="0" presId="urn:microsoft.com/office/officeart/2005/8/layout/default"/>
    <dgm:cxn modelId="{BF8AA898-B948-44F8-AF91-832E2A4C6DAF}" type="presParOf" srcId="{0B7DCE17-D4F9-438F-BE5F-CA74204907FB}" destId="{75B4FFC6-0FAD-4433-9C38-C96461CCC34F}" srcOrd="0" destOrd="0" presId="urn:microsoft.com/office/officeart/2005/8/layout/default"/>
    <dgm:cxn modelId="{19BB08E3-883A-4B7A-B373-681174ACE63C}" type="presParOf" srcId="{0B7DCE17-D4F9-438F-BE5F-CA74204907FB}" destId="{BA56B3CD-830A-4143-9C71-1DF00A619C2A}" srcOrd="1" destOrd="0" presId="urn:microsoft.com/office/officeart/2005/8/layout/default"/>
    <dgm:cxn modelId="{B319D73F-0DE0-46BF-BC3D-2FF6702DF98E}" type="presParOf" srcId="{0B7DCE17-D4F9-438F-BE5F-CA74204907FB}" destId="{4B72EFA2-C982-402B-A373-FF97392BC7A1}" srcOrd="2" destOrd="0" presId="urn:microsoft.com/office/officeart/2005/8/layout/default"/>
    <dgm:cxn modelId="{1A6D9F3F-ED84-4113-B977-490123A6199E}" type="presParOf" srcId="{0B7DCE17-D4F9-438F-BE5F-CA74204907FB}" destId="{F350E741-E2CF-4E9D-AD69-967FC398F671}" srcOrd="3" destOrd="0" presId="urn:microsoft.com/office/officeart/2005/8/layout/default"/>
    <dgm:cxn modelId="{E5A9279A-0700-4364-BBB6-7CEE107F333D}" type="presParOf" srcId="{0B7DCE17-D4F9-438F-BE5F-CA74204907FB}" destId="{987C58C3-8671-4564-A320-802A39B16957}" srcOrd="4" destOrd="0" presId="urn:microsoft.com/office/officeart/2005/8/layout/default"/>
    <dgm:cxn modelId="{D17CBD90-F3A5-4F2F-B83C-6CFA8D52177A}" type="presParOf" srcId="{0B7DCE17-D4F9-438F-BE5F-CA74204907FB}" destId="{5A57C396-B52B-44BD-9DBA-16A6A5E998A0}" srcOrd="5" destOrd="0" presId="urn:microsoft.com/office/officeart/2005/8/layout/default"/>
    <dgm:cxn modelId="{B1F495C1-7C29-4722-9A89-376C43E302ED}" type="presParOf" srcId="{0B7DCE17-D4F9-438F-BE5F-CA74204907FB}" destId="{0F64FA41-3B22-4855-931F-0DFD0947C712}" srcOrd="6" destOrd="0" presId="urn:microsoft.com/office/officeart/2005/8/layout/default"/>
    <dgm:cxn modelId="{F687E97C-DFF0-469E-BAB3-FCBBDE2CE4D1}" type="presParOf" srcId="{0B7DCE17-D4F9-438F-BE5F-CA74204907FB}" destId="{EF26B804-AFD0-4059-BD5F-EBA5FB071103}" srcOrd="7" destOrd="0" presId="urn:microsoft.com/office/officeart/2005/8/layout/default"/>
    <dgm:cxn modelId="{3342C302-436E-40E2-8CF2-3CEFFDDCA8AB}" type="presParOf" srcId="{0B7DCE17-D4F9-438F-BE5F-CA74204907FB}" destId="{1E459FFB-C12D-412E-8230-274D3FE8C96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DC0CA-E5F0-4EBE-B670-423C9F61929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011D5F9-C426-4318-8D9F-5831166DEB89}">
      <dgm:prSet phldrT="[Text]"/>
      <dgm:spPr>
        <a:solidFill>
          <a:srgbClr val="4E5BD2"/>
        </a:solidFill>
      </dgm:spPr>
      <dgm:t>
        <a:bodyPr/>
        <a:lstStyle/>
        <a:p>
          <a:r>
            <a:rPr lang="en-US" dirty="0"/>
            <a:t>Competency Model</a:t>
          </a:r>
        </a:p>
      </dgm:t>
    </dgm:pt>
    <dgm:pt modelId="{94673D0B-F234-4AA4-8E65-4F8961AF99C9}" type="parTrans" cxnId="{8C2A2A06-12B4-47EA-9E64-A03A82DFC67E}">
      <dgm:prSet/>
      <dgm:spPr/>
      <dgm:t>
        <a:bodyPr/>
        <a:lstStyle/>
        <a:p>
          <a:endParaRPr lang="en-US"/>
        </a:p>
      </dgm:t>
    </dgm:pt>
    <dgm:pt modelId="{E61863D7-C914-4729-AF62-75D15F124AC5}" type="sibTrans" cxnId="{8C2A2A06-12B4-47EA-9E64-A03A82DFC67E}">
      <dgm:prSet/>
      <dgm:spPr/>
      <dgm:t>
        <a:bodyPr/>
        <a:lstStyle/>
        <a:p>
          <a:endParaRPr lang="en-US"/>
        </a:p>
      </dgm:t>
    </dgm:pt>
    <dgm:pt modelId="{528A61FD-68C2-4D73-B52A-A6E08E93DB9F}">
      <dgm:prSet phldrT="[Text]"/>
      <dgm:spPr>
        <a:solidFill>
          <a:srgbClr val="D64D36"/>
        </a:solidFill>
      </dgm:spPr>
      <dgm:t>
        <a:bodyPr/>
        <a:lstStyle/>
        <a:p>
          <a:r>
            <a:rPr lang="en-US" dirty="0"/>
            <a:t>National, crosscutting, and industry-wide</a:t>
          </a:r>
        </a:p>
      </dgm:t>
    </dgm:pt>
    <dgm:pt modelId="{1232B5AE-A09E-4062-9669-530E2ACE5BB8}" type="parTrans" cxnId="{F1697344-B84A-4691-88EB-3E7A8018723B}">
      <dgm:prSet/>
      <dgm:spPr/>
      <dgm:t>
        <a:bodyPr/>
        <a:lstStyle/>
        <a:p>
          <a:endParaRPr lang="en-US"/>
        </a:p>
      </dgm:t>
    </dgm:pt>
    <dgm:pt modelId="{72A368C2-56F5-4C7C-AB0A-78AEBCE2368E}" type="sibTrans" cxnId="{F1697344-B84A-4691-88EB-3E7A8018723B}">
      <dgm:prSet/>
      <dgm:spPr/>
      <dgm:t>
        <a:bodyPr/>
        <a:lstStyle/>
        <a:p>
          <a:endParaRPr lang="en-US"/>
        </a:p>
      </dgm:t>
    </dgm:pt>
    <dgm:pt modelId="{973C5DDE-85EF-4620-9940-07AD47AC5BF2}">
      <dgm:prSet phldrT="[Text]"/>
      <dgm:spPr>
        <a:solidFill>
          <a:srgbClr val="F3EA2D"/>
        </a:solidFill>
      </dgm:spPr>
      <dgm:t>
        <a:bodyPr/>
        <a:lstStyle/>
        <a:p>
          <a:r>
            <a:rPr lang="en-US" dirty="0"/>
            <a:t>Represent broad industry level</a:t>
          </a:r>
        </a:p>
      </dgm:t>
    </dgm:pt>
    <dgm:pt modelId="{5EAED9DD-529B-4516-BFED-96B8B6B75C76}" type="parTrans" cxnId="{A12820BD-825A-4F5A-B0AB-C85D24EEF870}">
      <dgm:prSet/>
      <dgm:spPr/>
      <dgm:t>
        <a:bodyPr/>
        <a:lstStyle/>
        <a:p>
          <a:endParaRPr lang="en-US"/>
        </a:p>
      </dgm:t>
    </dgm:pt>
    <dgm:pt modelId="{6B479666-77E4-4AD6-A7B8-8910E009284E}" type="sibTrans" cxnId="{A12820BD-825A-4F5A-B0AB-C85D24EEF870}">
      <dgm:prSet/>
      <dgm:spPr/>
      <dgm:t>
        <a:bodyPr/>
        <a:lstStyle/>
        <a:p>
          <a:endParaRPr lang="en-US"/>
        </a:p>
      </dgm:t>
    </dgm:pt>
    <dgm:pt modelId="{E44C45C6-1DAD-4D65-9049-AB5F44144070}">
      <dgm:prSet phldrT="[Text]"/>
      <dgm:spPr>
        <a:solidFill>
          <a:srgbClr val="EA8A2A"/>
        </a:solidFill>
      </dgm:spPr>
      <dgm:t>
        <a:bodyPr/>
        <a:lstStyle/>
        <a:p>
          <a:r>
            <a:rPr lang="en-US" dirty="0"/>
            <a:t>Do not describe a </a:t>
          </a:r>
          <a:r>
            <a:rPr lang="en-US" u="sng" dirty="0"/>
            <a:t>standard</a:t>
          </a:r>
          <a:r>
            <a:rPr lang="en-US" dirty="0"/>
            <a:t> of performance</a:t>
          </a:r>
        </a:p>
      </dgm:t>
    </dgm:pt>
    <dgm:pt modelId="{DD1F17FF-F211-402C-B19B-CFB4A03A8394}" type="parTrans" cxnId="{1D337FB5-D295-447D-83B4-930BE316563D}">
      <dgm:prSet/>
      <dgm:spPr/>
      <dgm:t>
        <a:bodyPr/>
        <a:lstStyle/>
        <a:p>
          <a:endParaRPr lang="en-US"/>
        </a:p>
      </dgm:t>
    </dgm:pt>
    <dgm:pt modelId="{4AB77ED1-6A21-4B1E-9CDA-8CEA3112DE9C}" type="sibTrans" cxnId="{1D337FB5-D295-447D-83B4-930BE316563D}">
      <dgm:prSet/>
      <dgm:spPr/>
      <dgm:t>
        <a:bodyPr/>
        <a:lstStyle/>
        <a:p>
          <a:endParaRPr lang="en-US"/>
        </a:p>
      </dgm:t>
    </dgm:pt>
    <dgm:pt modelId="{F3FC411A-CA39-480E-B710-0506529EC0BA}">
      <dgm:prSet phldrT="[Text]"/>
      <dgm:spPr>
        <a:solidFill>
          <a:srgbClr val="4EBE63"/>
        </a:solidFill>
      </dgm:spPr>
      <dgm:t>
        <a:bodyPr/>
        <a:lstStyle/>
        <a:p>
          <a:r>
            <a:rPr lang="en-US" dirty="0"/>
            <a:t>Workers do not have every skill at the same level</a:t>
          </a:r>
        </a:p>
      </dgm:t>
    </dgm:pt>
    <dgm:pt modelId="{410814CC-3F5F-45FC-A289-76AF576AD592}" type="parTrans" cxnId="{2A572DB7-11D5-422B-A8C3-401F8E206280}">
      <dgm:prSet/>
      <dgm:spPr/>
      <dgm:t>
        <a:bodyPr/>
        <a:lstStyle/>
        <a:p>
          <a:endParaRPr lang="en-US"/>
        </a:p>
      </dgm:t>
    </dgm:pt>
    <dgm:pt modelId="{CCB65ED9-E351-4E63-8D34-7B02045709DA}" type="sibTrans" cxnId="{2A572DB7-11D5-422B-A8C3-401F8E206280}">
      <dgm:prSet/>
      <dgm:spPr/>
      <dgm:t>
        <a:bodyPr/>
        <a:lstStyle/>
        <a:p>
          <a:endParaRPr lang="en-US"/>
        </a:p>
      </dgm:t>
    </dgm:pt>
    <dgm:pt modelId="{702A443A-6231-4159-9745-1A75202B4C7B}" type="pres">
      <dgm:prSet presAssocID="{4D0DC0CA-E5F0-4EBE-B670-423C9F619297}" presName="diagram" presStyleCnt="0">
        <dgm:presLayoutVars>
          <dgm:chMax val="1"/>
          <dgm:dir/>
          <dgm:animLvl val="ctr"/>
          <dgm:resizeHandles val="exact"/>
        </dgm:presLayoutVars>
      </dgm:prSet>
      <dgm:spPr/>
    </dgm:pt>
    <dgm:pt modelId="{345CCB08-4862-44CB-969B-11109D5CD0D7}" type="pres">
      <dgm:prSet presAssocID="{4D0DC0CA-E5F0-4EBE-B670-423C9F619297}" presName="matrix" presStyleCnt="0"/>
      <dgm:spPr/>
    </dgm:pt>
    <dgm:pt modelId="{351FBC2D-E285-4E05-B575-6746BBC4EABE}" type="pres">
      <dgm:prSet presAssocID="{4D0DC0CA-E5F0-4EBE-B670-423C9F619297}" presName="tile1" presStyleLbl="node1" presStyleIdx="0" presStyleCnt="4"/>
      <dgm:spPr/>
    </dgm:pt>
    <dgm:pt modelId="{71E5267E-FA41-4896-B817-8BCED2EC2F5A}" type="pres">
      <dgm:prSet presAssocID="{4D0DC0CA-E5F0-4EBE-B670-423C9F619297}" presName="tile1text" presStyleLbl="node1" presStyleIdx="0" presStyleCnt="4">
        <dgm:presLayoutVars>
          <dgm:chMax val="0"/>
          <dgm:chPref val="0"/>
          <dgm:bulletEnabled val="1"/>
        </dgm:presLayoutVars>
      </dgm:prSet>
      <dgm:spPr/>
    </dgm:pt>
    <dgm:pt modelId="{24AF15F3-3B45-4FBD-B426-6AE18244D768}" type="pres">
      <dgm:prSet presAssocID="{4D0DC0CA-E5F0-4EBE-B670-423C9F619297}" presName="tile2" presStyleLbl="node1" presStyleIdx="1" presStyleCnt="4"/>
      <dgm:spPr/>
    </dgm:pt>
    <dgm:pt modelId="{25F9F56C-730A-4AE8-BF8D-878641D94912}" type="pres">
      <dgm:prSet presAssocID="{4D0DC0CA-E5F0-4EBE-B670-423C9F619297}" presName="tile2text" presStyleLbl="node1" presStyleIdx="1" presStyleCnt="4">
        <dgm:presLayoutVars>
          <dgm:chMax val="0"/>
          <dgm:chPref val="0"/>
          <dgm:bulletEnabled val="1"/>
        </dgm:presLayoutVars>
      </dgm:prSet>
      <dgm:spPr/>
    </dgm:pt>
    <dgm:pt modelId="{B04B9CB4-C476-448A-84C3-28E0D24F5FA8}" type="pres">
      <dgm:prSet presAssocID="{4D0DC0CA-E5F0-4EBE-B670-423C9F619297}" presName="tile3" presStyleLbl="node1" presStyleIdx="2" presStyleCnt="4"/>
      <dgm:spPr/>
    </dgm:pt>
    <dgm:pt modelId="{75DCF5DF-5975-4C01-83E1-FC7F80EA464E}" type="pres">
      <dgm:prSet presAssocID="{4D0DC0CA-E5F0-4EBE-B670-423C9F619297}" presName="tile3text" presStyleLbl="node1" presStyleIdx="2" presStyleCnt="4">
        <dgm:presLayoutVars>
          <dgm:chMax val="0"/>
          <dgm:chPref val="0"/>
          <dgm:bulletEnabled val="1"/>
        </dgm:presLayoutVars>
      </dgm:prSet>
      <dgm:spPr/>
    </dgm:pt>
    <dgm:pt modelId="{FC84A7AC-A1D5-4035-BBA3-40EAE8710F02}" type="pres">
      <dgm:prSet presAssocID="{4D0DC0CA-E5F0-4EBE-B670-423C9F619297}" presName="tile4" presStyleLbl="node1" presStyleIdx="3" presStyleCnt="4"/>
      <dgm:spPr/>
    </dgm:pt>
    <dgm:pt modelId="{2C6613EF-75E6-4875-8A39-298BEFDCC9F9}" type="pres">
      <dgm:prSet presAssocID="{4D0DC0CA-E5F0-4EBE-B670-423C9F619297}" presName="tile4text" presStyleLbl="node1" presStyleIdx="3" presStyleCnt="4">
        <dgm:presLayoutVars>
          <dgm:chMax val="0"/>
          <dgm:chPref val="0"/>
          <dgm:bulletEnabled val="1"/>
        </dgm:presLayoutVars>
      </dgm:prSet>
      <dgm:spPr/>
    </dgm:pt>
    <dgm:pt modelId="{45413945-61A8-4FCB-B8E8-92ED068C3DDF}" type="pres">
      <dgm:prSet presAssocID="{4D0DC0CA-E5F0-4EBE-B670-423C9F619297}" presName="centerTile" presStyleLbl="fgShp" presStyleIdx="0" presStyleCnt="1">
        <dgm:presLayoutVars>
          <dgm:chMax val="0"/>
          <dgm:chPref val="0"/>
        </dgm:presLayoutVars>
      </dgm:prSet>
      <dgm:spPr/>
    </dgm:pt>
  </dgm:ptLst>
  <dgm:cxnLst>
    <dgm:cxn modelId="{4393E200-CCDE-4658-A8A3-722F50372EEE}" type="presOf" srcId="{973C5DDE-85EF-4620-9940-07AD47AC5BF2}" destId="{24AF15F3-3B45-4FBD-B426-6AE18244D768}" srcOrd="0" destOrd="0" presId="urn:microsoft.com/office/officeart/2005/8/layout/matrix1"/>
    <dgm:cxn modelId="{DBCA8802-3313-4120-A314-78FC19F53AC3}" type="presOf" srcId="{528A61FD-68C2-4D73-B52A-A6E08E93DB9F}" destId="{71E5267E-FA41-4896-B817-8BCED2EC2F5A}" srcOrd="1" destOrd="0" presId="urn:microsoft.com/office/officeart/2005/8/layout/matrix1"/>
    <dgm:cxn modelId="{8C2A2A06-12B4-47EA-9E64-A03A82DFC67E}" srcId="{4D0DC0CA-E5F0-4EBE-B670-423C9F619297}" destId="{B011D5F9-C426-4318-8D9F-5831166DEB89}" srcOrd="0" destOrd="0" parTransId="{94673D0B-F234-4AA4-8E65-4F8961AF99C9}" sibTransId="{E61863D7-C914-4729-AF62-75D15F124AC5}"/>
    <dgm:cxn modelId="{1D3C2B09-4EC7-4EF6-9227-60491E0367BC}" type="presOf" srcId="{528A61FD-68C2-4D73-B52A-A6E08E93DB9F}" destId="{351FBC2D-E285-4E05-B575-6746BBC4EABE}" srcOrd="0" destOrd="0" presId="urn:microsoft.com/office/officeart/2005/8/layout/matrix1"/>
    <dgm:cxn modelId="{A5321B13-1ABD-4BEC-BAF8-B44AFEBBD8A4}" type="presOf" srcId="{973C5DDE-85EF-4620-9940-07AD47AC5BF2}" destId="{25F9F56C-730A-4AE8-BF8D-878641D94912}" srcOrd="1" destOrd="0" presId="urn:microsoft.com/office/officeart/2005/8/layout/matrix1"/>
    <dgm:cxn modelId="{77F9313D-E0C9-4999-9351-AFEFE7A32F9A}" type="presOf" srcId="{F3FC411A-CA39-480E-B710-0506529EC0BA}" destId="{FC84A7AC-A1D5-4035-BBA3-40EAE8710F02}" srcOrd="0" destOrd="0" presId="urn:microsoft.com/office/officeart/2005/8/layout/matrix1"/>
    <dgm:cxn modelId="{F1697344-B84A-4691-88EB-3E7A8018723B}" srcId="{B011D5F9-C426-4318-8D9F-5831166DEB89}" destId="{528A61FD-68C2-4D73-B52A-A6E08E93DB9F}" srcOrd="0" destOrd="0" parTransId="{1232B5AE-A09E-4062-9669-530E2ACE5BB8}" sibTransId="{72A368C2-56F5-4C7C-AB0A-78AEBCE2368E}"/>
    <dgm:cxn modelId="{63585969-7958-434E-A488-A13E0F3D1157}" type="presOf" srcId="{B011D5F9-C426-4318-8D9F-5831166DEB89}" destId="{45413945-61A8-4FCB-B8E8-92ED068C3DDF}" srcOrd="0" destOrd="0" presId="urn:microsoft.com/office/officeart/2005/8/layout/matrix1"/>
    <dgm:cxn modelId="{D7193B8A-49F7-458E-9E06-740FA10F5A71}" type="presOf" srcId="{E44C45C6-1DAD-4D65-9049-AB5F44144070}" destId="{B04B9CB4-C476-448A-84C3-28E0D24F5FA8}" srcOrd="0" destOrd="0" presId="urn:microsoft.com/office/officeart/2005/8/layout/matrix1"/>
    <dgm:cxn modelId="{2E174EAA-F355-4160-8A76-01ED9C6E215F}" type="presOf" srcId="{F3FC411A-CA39-480E-B710-0506529EC0BA}" destId="{2C6613EF-75E6-4875-8A39-298BEFDCC9F9}" srcOrd="1" destOrd="0" presId="urn:microsoft.com/office/officeart/2005/8/layout/matrix1"/>
    <dgm:cxn modelId="{1D337FB5-D295-447D-83B4-930BE316563D}" srcId="{B011D5F9-C426-4318-8D9F-5831166DEB89}" destId="{E44C45C6-1DAD-4D65-9049-AB5F44144070}" srcOrd="2" destOrd="0" parTransId="{DD1F17FF-F211-402C-B19B-CFB4A03A8394}" sibTransId="{4AB77ED1-6A21-4B1E-9CDA-8CEA3112DE9C}"/>
    <dgm:cxn modelId="{2A572DB7-11D5-422B-A8C3-401F8E206280}" srcId="{B011D5F9-C426-4318-8D9F-5831166DEB89}" destId="{F3FC411A-CA39-480E-B710-0506529EC0BA}" srcOrd="3" destOrd="0" parTransId="{410814CC-3F5F-45FC-A289-76AF576AD592}" sibTransId="{CCB65ED9-E351-4E63-8D34-7B02045709DA}"/>
    <dgm:cxn modelId="{A12820BD-825A-4F5A-B0AB-C85D24EEF870}" srcId="{B011D5F9-C426-4318-8D9F-5831166DEB89}" destId="{973C5DDE-85EF-4620-9940-07AD47AC5BF2}" srcOrd="1" destOrd="0" parTransId="{5EAED9DD-529B-4516-BFED-96B8B6B75C76}" sibTransId="{6B479666-77E4-4AD6-A7B8-8910E009284E}"/>
    <dgm:cxn modelId="{9AE0FBBE-6573-4456-8BDC-37009C977D0C}" type="presOf" srcId="{4D0DC0CA-E5F0-4EBE-B670-423C9F619297}" destId="{702A443A-6231-4159-9745-1A75202B4C7B}" srcOrd="0" destOrd="0" presId="urn:microsoft.com/office/officeart/2005/8/layout/matrix1"/>
    <dgm:cxn modelId="{AD0C5EDD-305F-4BA0-92AA-5C8B31A8AD91}" type="presOf" srcId="{E44C45C6-1DAD-4D65-9049-AB5F44144070}" destId="{75DCF5DF-5975-4C01-83E1-FC7F80EA464E}" srcOrd="1" destOrd="0" presId="urn:microsoft.com/office/officeart/2005/8/layout/matrix1"/>
    <dgm:cxn modelId="{78B74CD7-3EAC-470B-B634-9F4069650FA0}" type="presParOf" srcId="{702A443A-6231-4159-9745-1A75202B4C7B}" destId="{345CCB08-4862-44CB-969B-11109D5CD0D7}" srcOrd="0" destOrd="0" presId="urn:microsoft.com/office/officeart/2005/8/layout/matrix1"/>
    <dgm:cxn modelId="{C01B286E-3ABA-4ED5-BB87-B712EA36E5A0}" type="presParOf" srcId="{345CCB08-4862-44CB-969B-11109D5CD0D7}" destId="{351FBC2D-E285-4E05-B575-6746BBC4EABE}" srcOrd="0" destOrd="0" presId="urn:microsoft.com/office/officeart/2005/8/layout/matrix1"/>
    <dgm:cxn modelId="{F7C8CD3A-F1F2-4F50-934E-025B7C5EB1A8}" type="presParOf" srcId="{345CCB08-4862-44CB-969B-11109D5CD0D7}" destId="{71E5267E-FA41-4896-B817-8BCED2EC2F5A}" srcOrd="1" destOrd="0" presId="urn:microsoft.com/office/officeart/2005/8/layout/matrix1"/>
    <dgm:cxn modelId="{5D81BA35-7993-4E6B-9FDE-31AE1B16C54C}" type="presParOf" srcId="{345CCB08-4862-44CB-969B-11109D5CD0D7}" destId="{24AF15F3-3B45-4FBD-B426-6AE18244D768}" srcOrd="2" destOrd="0" presId="urn:microsoft.com/office/officeart/2005/8/layout/matrix1"/>
    <dgm:cxn modelId="{C657FE8B-28D5-46E2-B324-CDB58722E2BA}" type="presParOf" srcId="{345CCB08-4862-44CB-969B-11109D5CD0D7}" destId="{25F9F56C-730A-4AE8-BF8D-878641D94912}" srcOrd="3" destOrd="0" presId="urn:microsoft.com/office/officeart/2005/8/layout/matrix1"/>
    <dgm:cxn modelId="{9F8B353F-DDDE-4DB5-AFA0-CCB2E6D3E480}" type="presParOf" srcId="{345CCB08-4862-44CB-969B-11109D5CD0D7}" destId="{B04B9CB4-C476-448A-84C3-28E0D24F5FA8}" srcOrd="4" destOrd="0" presId="urn:microsoft.com/office/officeart/2005/8/layout/matrix1"/>
    <dgm:cxn modelId="{B1DCCB3D-6A4F-405D-BF8C-47CEA06F5A3B}" type="presParOf" srcId="{345CCB08-4862-44CB-969B-11109D5CD0D7}" destId="{75DCF5DF-5975-4C01-83E1-FC7F80EA464E}" srcOrd="5" destOrd="0" presId="urn:microsoft.com/office/officeart/2005/8/layout/matrix1"/>
    <dgm:cxn modelId="{BFA6F140-7C76-4CD1-B727-D933F2D3664D}" type="presParOf" srcId="{345CCB08-4862-44CB-969B-11109D5CD0D7}" destId="{FC84A7AC-A1D5-4035-BBA3-40EAE8710F02}" srcOrd="6" destOrd="0" presId="urn:microsoft.com/office/officeart/2005/8/layout/matrix1"/>
    <dgm:cxn modelId="{A40C5D6C-4A3D-418B-9C40-5AC039CB2212}" type="presParOf" srcId="{345CCB08-4862-44CB-969B-11109D5CD0D7}" destId="{2C6613EF-75E6-4875-8A39-298BEFDCC9F9}" srcOrd="7" destOrd="0" presId="urn:microsoft.com/office/officeart/2005/8/layout/matrix1"/>
    <dgm:cxn modelId="{978A241F-57AD-4C97-ABF1-E5736A7CB0AC}" type="presParOf" srcId="{702A443A-6231-4159-9745-1A75202B4C7B}" destId="{45413945-61A8-4FCB-B8E8-92ED068C3DD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4FFC6-0FAD-4433-9C38-C96461CCC34F}">
      <dsp:nvSpPr>
        <dsp:cNvPr id="0" name=""/>
        <dsp:cNvSpPr/>
      </dsp:nvSpPr>
      <dsp:spPr>
        <a:xfrm>
          <a:off x="916483" y="1984"/>
          <a:ext cx="2030015" cy="1218009"/>
        </a:xfrm>
        <a:prstGeom prst="rect">
          <a:avLst/>
        </a:prstGeom>
        <a:solidFill>
          <a:srgbClr val="D64D36"/>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Private Industry Leaders</a:t>
          </a:r>
        </a:p>
      </dsp:txBody>
      <dsp:txXfrm>
        <a:off x="916483" y="1984"/>
        <a:ext cx="2030015" cy="1218009"/>
      </dsp:txXfrm>
    </dsp:sp>
    <dsp:sp modelId="{4B72EFA2-C982-402B-A373-FF97392BC7A1}">
      <dsp:nvSpPr>
        <dsp:cNvPr id="0" name=""/>
        <dsp:cNvSpPr/>
      </dsp:nvSpPr>
      <dsp:spPr>
        <a:xfrm>
          <a:off x="3149500" y="1984"/>
          <a:ext cx="2030015" cy="1218009"/>
        </a:xfrm>
        <a:prstGeom prst="rect">
          <a:avLst/>
        </a:prstGeom>
        <a:solidFill>
          <a:srgbClr val="4EBE63"/>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Trainers and Educators</a:t>
          </a:r>
        </a:p>
      </dsp:txBody>
      <dsp:txXfrm>
        <a:off x="3149500" y="1984"/>
        <a:ext cx="2030015" cy="1218009"/>
      </dsp:txXfrm>
    </dsp:sp>
    <dsp:sp modelId="{987C58C3-8671-4564-A320-802A39B16957}">
      <dsp:nvSpPr>
        <dsp:cNvPr id="0" name=""/>
        <dsp:cNvSpPr/>
      </dsp:nvSpPr>
      <dsp:spPr>
        <a:xfrm>
          <a:off x="916483" y="1422995"/>
          <a:ext cx="2030015" cy="121800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Human Resources Professionals </a:t>
          </a:r>
        </a:p>
      </dsp:txBody>
      <dsp:txXfrm>
        <a:off x="916483" y="1422995"/>
        <a:ext cx="2030015" cy="1218009"/>
      </dsp:txXfrm>
    </dsp:sp>
    <dsp:sp modelId="{0F64FA41-3B22-4855-931F-0DFD0947C712}">
      <dsp:nvSpPr>
        <dsp:cNvPr id="0" name=""/>
        <dsp:cNvSpPr/>
      </dsp:nvSpPr>
      <dsp:spPr>
        <a:xfrm>
          <a:off x="3149500" y="1422995"/>
          <a:ext cx="2030015" cy="1218009"/>
        </a:xfrm>
        <a:prstGeom prst="rect">
          <a:avLst/>
        </a:prstGeom>
        <a:solidFill>
          <a:srgbClr val="D2CF3D"/>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Public Workforce Professionals</a:t>
          </a:r>
        </a:p>
      </dsp:txBody>
      <dsp:txXfrm>
        <a:off x="3149500" y="1422995"/>
        <a:ext cx="2030015" cy="1218009"/>
      </dsp:txXfrm>
    </dsp:sp>
    <dsp:sp modelId="{1E459FFB-C12D-412E-8230-274D3FE8C96B}">
      <dsp:nvSpPr>
        <dsp:cNvPr id="0" name=""/>
        <dsp:cNvSpPr/>
      </dsp:nvSpPr>
      <dsp:spPr>
        <a:xfrm>
          <a:off x="2032992" y="2844006"/>
          <a:ext cx="2030015" cy="1218009"/>
        </a:xfrm>
        <a:prstGeom prst="rect">
          <a:avLst/>
        </a:prstGeom>
        <a:solidFill>
          <a:srgbClr val="EA8A2A"/>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Economic Developers</a:t>
          </a:r>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FBC2D-E285-4E05-B575-6746BBC4EABE}">
      <dsp:nvSpPr>
        <dsp:cNvPr id="0" name=""/>
        <dsp:cNvSpPr/>
      </dsp:nvSpPr>
      <dsp:spPr>
        <a:xfrm rot="16200000">
          <a:off x="508000" y="-508000"/>
          <a:ext cx="2032000" cy="3048000"/>
        </a:xfrm>
        <a:prstGeom prst="round1Rect">
          <a:avLst/>
        </a:prstGeom>
        <a:solidFill>
          <a:srgbClr val="D64D36"/>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National, crosscutting, and industry-wide</a:t>
          </a:r>
        </a:p>
      </dsp:txBody>
      <dsp:txXfrm rot="5400000">
        <a:off x="0" y="0"/>
        <a:ext cx="3048000" cy="1524000"/>
      </dsp:txXfrm>
    </dsp:sp>
    <dsp:sp modelId="{24AF15F3-3B45-4FBD-B426-6AE18244D768}">
      <dsp:nvSpPr>
        <dsp:cNvPr id="0" name=""/>
        <dsp:cNvSpPr/>
      </dsp:nvSpPr>
      <dsp:spPr>
        <a:xfrm>
          <a:off x="3048000" y="0"/>
          <a:ext cx="3048000" cy="2032000"/>
        </a:xfrm>
        <a:prstGeom prst="round1Rect">
          <a:avLst/>
        </a:prstGeom>
        <a:solidFill>
          <a:srgbClr val="F3EA2D"/>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Represent broad industry level</a:t>
          </a:r>
        </a:p>
      </dsp:txBody>
      <dsp:txXfrm>
        <a:off x="3048000" y="0"/>
        <a:ext cx="3048000" cy="1524000"/>
      </dsp:txXfrm>
    </dsp:sp>
    <dsp:sp modelId="{B04B9CB4-C476-448A-84C3-28E0D24F5FA8}">
      <dsp:nvSpPr>
        <dsp:cNvPr id="0" name=""/>
        <dsp:cNvSpPr/>
      </dsp:nvSpPr>
      <dsp:spPr>
        <a:xfrm rot="10800000">
          <a:off x="0" y="2032000"/>
          <a:ext cx="3048000" cy="2032000"/>
        </a:xfrm>
        <a:prstGeom prst="round1Rect">
          <a:avLst/>
        </a:prstGeom>
        <a:solidFill>
          <a:srgbClr val="EA8A2A"/>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Do not describe a </a:t>
          </a:r>
          <a:r>
            <a:rPr lang="en-US" sz="2300" u="sng" kern="1200" dirty="0"/>
            <a:t>standard</a:t>
          </a:r>
          <a:r>
            <a:rPr lang="en-US" sz="2300" kern="1200" dirty="0"/>
            <a:t> of performance</a:t>
          </a:r>
        </a:p>
      </dsp:txBody>
      <dsp:txXfrm rot="10800000">
        <a:off x="0" y="2539999"/>
        <a:ext cx="3048000" cy="1524000"/>
      </dsp:txXfrm>
    </dsp:sp>
    <dsp:sp modelId="{FC84A7AC-A1D5-4035-BBA3-40EAE8710F02}">
      <dsp:nvSpPr>
        <dsp:cNvPr id="0" name=""/>
        <dsp:cNvSpPr/>
      </dsp:nvSpPr>
      <dsp:spPr>
        <a:xfrm rot="5400000">
          <a:off x="3556000" y="1523999"/>
          <a:ext cx="2032000" cy="3048000"/>
        </a:xfrm>
        <a:prstGeom prst="round1Rect">
          <a:avLst/>
        </a:prstGeom>
        <a:solidFill>
          <a:srgbClr val="4EBE63"/>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Workers do not have every skill at the same level</a:t>
          </a:r>
        </a:p>
      </dsp:txBody>
      <dsp:txXfrm rot="-5400000">
        <a:off x="3048000" y="2539999"/>
        <a:ext cx="3048000" cy="1524000"/>
      </dsp:txXfrm>
    </dsp:sp>
    <dsp:sp modelId="{45413945-61A8-4FCB-B8E8-92ED068C3DDF}">
      <dsp:nvSpPr>
        <dsp:cNvPr id="0" name=""/>
        <dsp:cNvSpPr/>
      </dsp:nvSpPr>
      <dsp:spPr>
        <a:xfrm>
          <a:off x="2133600" y="1523999"/>
          <a:ext cx="1828800" cy="1016000"/>
        </a:xfrm>
        <a:prstGeom prst="roundRect">
          <a:avLst/>
        </a:prstGeom>
        <a:solidFill>
          <a:srgbClr val="4E5BD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Competency Model</a:t>
          </a:r>
        </a:p>
      </dsp:txBody>
      <dsp:txXfrm>
        <a:off x="2183197" y="1573596"/>
        <a:ext cx="1729606"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612DA-D629-4092-9C1E-920BDE543AFB}" type="datetimeFigureOut">
              <a:rPr lang="en-US" smtClean="0"/>
              <a:t>9/13/2018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6C37F7-E826-4410-A05A-928EDEB5BA9B}" type="slidenum">
              <a:rPr lang="en-US" smtClean="0"/>
              <a:t>‹#›</a:t>
            </a:fld>
            <a:endParaRPr lang="en-US" dirty="0"/>
          </a:p>
        </p:txBody>
      </p:sp>
    </p:spTree>
    <p:extLst>
      <p:ext uri="{BB962C8B-B14F-4D97-AF65-F5344CB8AC3E}">
        <p14:creationId xmlns:p14="http://schemas.microsoft.com/office/powerpoint/2010/main" val="11065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DBEED-90E1-4420-993B-ED66FDA51C2E}" type="datetimeFigureOut">
              <a:rPr lang="en-US" smtClean="0"/>
              <a:t>9/13/2018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30CC5-8220-4518-A668-4708ABA0D996}" type="slidenum">
              <a:rPr lang="en-US" smtClean="0"/>
              <a:t>‹#›</a:t>
            </a:fld>
            <a:endParaRPr lang="en-US" dirty="0"/>
          </a:p>
        </p:txBody>
      </p:sp>
    </p:spTree>
    <p:extLst>
      <p:ext uri="{BB962C8B-B14F-4D97-AF65-F5344CB8AC3E}">
        <p14:creationId xmlns:p14="http://schemas.microsoft.com/office/powerpoint/2010/main" val="284975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a:t>
            </a:fld>
            <a:endParaRPr lang="en-US" dirty="0"/>
          </a:p>
        </p:txBody>
      </p:sp>
    </p:spTree>
    <p:extLst>
      <p:ext uri="{BB962C8B-B14F-4D97-AF65-F5344CB8AC3E}">
        <p14:creationId xmlns:p14="http://schemas.microsoft.com/office/powerpoint/2010/main" val="305605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10</a:t>
            </a:fld>
            <a:endParaRPr lang="en-US" dirty="0"/>
          </a:p>
        </p:txBody>
      </p:sp>
    </p:spTree>
    <p:extLst>
      <p:ext uri="{BB962C8B-B14F-4D97-AF65-F5344CB8AC3E}">
        <p14:creationId xmlns:p14="http://schemas.microsoft.com/office/powerpoint/2010/main" val="338288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709A287D-3498-41E4-864F-A642FC76AE88}" type="slidenum">
              <a:rPr lang="en-US" smtClean="0"/>
              <a:t>11</a:t>
            </a:fld>
            <a:endParaRPr lang="en-US" dirty="0"/>
          </a:p>
        </p:txBody>
      </p:sp>
    </p:spTree>
    <p:extLst>
      <p:ext uri="{BB962C8B-B14F-4D97-AF65-F5344CB8AC3E}">
        <p14:creationId xmlns:p14="http://schemas.microsoft.com/office/powerpoint/2010/main" val="3728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12</a:t>
            </a:fld>
            <a:endParaRPr lang="en-US" dirty="0"/>
          </a:p>
        </p:txBody>
      </p:sp>
    </p:spTree>
    <p:extLst>
      <p:ext uri="{BB962C8B-B14F-4D97-AF65-F5344CB8AC3E}">
        <p14:creationId xmlns:p14="http://schemas.microsoft.com/office/powerpoint/2010/main" val="383893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A287D-3498-41E4-864F-A642FC76AE88}" type="slidenum">
              <a:rPr lang="en-US" smtClean="0"/>
              <a:t>13</a:t>
            </a:fld>
            <a:endParaRPr lang="en-US" dirty="0"/>
          </a:p>
        </p:txBody>
      </p:sp>
    </p:spTree>
    <p:extLst>
      <p:ext uri="{BB962C8B-B14F-4D97-AF65-F5344CB8AC3E}">
        <p14:creationId xmlns:p14="http://schemas.microsoft.com/office/powerpoint/2010/main" val="293487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14</a:t>
            </a:fld>
            <a:endParaRPr lang="en-US" dirty="0"/>
          </a:p>
        </p:txBody>
      </p:sp>
    </p:spTree>
    <p:extLst>
      <p:ext uri="{BB962C8B-B14F-4D97-AF65-F5344CB8AC3E}">
        <p14:creationId xmlns:p14="http://schemas.microsoft.com/office/powerpoint/2010/main" val="366895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15</a:t>
            </a:fld>
            <a:endParaRPr lang="en-US" dirty="0"/>
          </a:p>
        </p:txBody>
      </p:sp>
    </p:spTree>
    <p:extLst>
      <p:ext uri="{BB962C8B-B14F-4D97-AF65-F5344CB8AC3E}">
        <p14:creationId xmlns:p14="http://schemas.microsoft.com/office/powerpoint/2010/main" val="174743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54113"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xfrm>
            <a:off x="685800" y="4341813"/>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22" tIns="44861" rIns="89722" bIns="44861" numCol="1" anchor="t" anchorCtr="0" compatLnSpc="1">
            <a:prstTxWarp prst="textNoShape">
              <a:avLst/>
            </a:prstTxWarp>
          </a:bodyPr>
          <a:lstStyle/>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2538064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17</a:t>
            </a:fld>
            <a:endParaRPr lang="en-US" dirty="0"/>
          </a:p>
        </p:txBody>
      </p:sp>
    </p:spTree>
    <p:extLst>
      <p:ext uri="{BB962C8B-B14F-4D97-AF65-F5344CB8AC3E}">
        <p14:creationId xmlns:p14="http://schemas.microsoft.com/office/powerpoint/2010/main" val="47097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18</a:t>
            </a:fld>
            <a:endParaRPr lang="en-US" dirty="0"/>
          </a:p>
        </p:txBody>
      </p:sp>
    </p:spTree>
    <p:extLst>
      <p:ext uri="{BB962C8B-B14F-4D97-AF65-F5344CB8AC3E}">
        <p14:creationId xmlns:p14="http://schemas.microsoft.com/office/powerpoint/2010/main" val="193018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1631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a:t>
            </a:fld>
            <a:endParaRPr lang="en-US" dirty="0"/>
          </a:p>
        </p:txBody>
      </p:sp>
    </p:spTree>
    <p:extLst>
      <p:ext uri="{BB962C8B-B14F-4D97-AF65-F5344CB8AC3E}">
        <p14:creationId xmlns:p14="http://schemas.microsoft.com/office/powerpoint/2010/main" val="1650284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20</a:t>
            </a:fld>
            <a:endParaRPr lang="en-US" dirty="0"/>
          </a:p>
        </p:txBody>
      </p:sp>
    </p:spTree>
    <p:extLst>
      <p:ext uri="{BB962C8B-B14F-4D97-AF65-F5344CB8AC3E}">
        <p14:creationId xmlns:p14="http://schemas.microsoft.com/office/powerpoint/2010/main" val="2782028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21</a:t>
            </a:fld>
            <a:endParaRPr lang="en-US" dirty="0"/>
          </a:p>
        </p:txBody>
      </p:sp>
    </p:spTree>
    <p:extLst>
      <p:ext uri="{BB962C8B-B14F-4D97-AF65-F5344CB8AC3E}">
        <p14:creationId xmlns:p14="http://schemas.microsoft.com/office/powerpoint/2010/main" val="2229130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22</a:t>
            </a:fld>
            <a:endParaRPr lang="en-US" dirty="0"/>
          </a:p>
        </p:txBody>
      </p:sp>
    </p:spTree>
    <p:extLst>
      <p:ext uri="{BB962C8B-B14F-4D97-AF65-F5344CB8AC3E}">
        <p14:creationId xmlns:p14="http://schemas.microsoft.com/office/powerpoint/2010/main" val="113722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23</a:t>
            </a:fld>
            <a:endParaRPr lang="en-US" dirty="0"/>
          </a:p>
        </p:txBody>
      </p:sp>
    </p:spTree>
    <p:extLst>
      <p:ext uri="{BB962C8B-B14F-4D97-AF65-F5344CB8AC3E}">
        <p14:creationId xmlns:p14="http://schemas.microsoft.com/office/powerpoint/2010/main" val="44973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24</a:t>
            </a:fld>
            <a:endParaRPr lang="en-US" dirty="0"/>
          </a:p>
        </p:txBody>
      </p:sp>
    </p:spTree>
    <p:extLst>
      <p:ext uri="{BB962C8B-B14F-4D97-AF65-F5344CB8AC3E}">
        <p14:creationId xmlns:p14="http://schemas.microsoft.com/office/powerpoint/2010/main" val="341032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25</a:t>
            </a:fld>
            <a:endParaRPr lang="en-US" dirty="0"/>
          </a:p>
        </p:txBody>
      </p:sp>
    </p:spTree>
    <p:extLst>
      <p:ext uri="{BB962C8B-B14F-4D97-AF65-F5344CB8AC3E}">
        <p14:creationId xmlns:p14="http://schemas.microsoft.com/office/powerpoint/2010/main" val="2814211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26</a:t>
            </a:fld>
            <a:endParaRPr lang="en-US" dirty="0"/>
          </a:p>
        </p:txBody>
      </p:sp>
    </p:spTree>
    <p:extLst>
      <p:ext uri="{BB962C8B-B14F-4D97-AF65-F5344CB8AC3E}">
        <p14:creationId xmlns:p14="http://schemas.microsoft.com/office/powerpoint/2010/main" val="360886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27</a:t>
            </a:fld>
            <a:endParaRPr lang="en-US" dirty="0"/>
          </a:p>
        </p:txBody>
      </p:sp>
    </p:spTree>
    <p:extLst>
      <p:ext uri="{BB962C8B-B14F-4D97-AF65-F5344CB8AC3E}">
        <p14:creationId xmlns:p14="http://schemas.microsoft.com/office/powerpoint/2010/main" val="1258145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28</a:t>
            </a:fld>
            <a:endParaRPr lang="en-US" dirty="0"/>
          </a:p>
        </p:txBody>
      </p:sp>
    </p:spTree>
    <p:extLst>
      <p:ext uri="{BB962C8B-B14F-4D97-AF65-F5344CB8AC3E}">
        <p14:creationId xmlns:p14="http://schemas.microsoft.com/office/powerpoint/2010/main" val="112252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12EEF-2A57-4539-8139-EE66AAD1B24C}" type="slidenum">
              <a:rPr lang="en-US" smtClean="0"/>
              <a:t>29</a:t>
            </a:fld>
            <a:endParaRPr lang="en-US"/>
          </a:p>
        </p:txBody>
      </p:sp>
    </p:spTree>
    <p:extLst>
      <p:ext uri="{BB962C8B-B14F-4D97-AF65-F5344CB8AC3E}">
        <p14:creationId xmlns:p14="http://schemas.microsoft.com/office/powerpoint/2010/main" val="175711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a:t>
            </a:fld>
            <a:endParaRPr lang="en-US" dirty="0"/>
          </a:p>
        </p:txBody>
      </p:sp>
    </p:spTree>
    <p:extLst>
      <p:ext uri="{BB962C8B-B14F-4D97-AF65-F5344CB8AC3E}">
        <p14:creationId xmlns:p14="http://schemas.microsoft.com/office/powerpoint/2010/main" val="3462812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30</a:t>
            </a:fld>
            <a:endParaRPr lang="en-US" dirty="0"/>
          </a:p>
        </p:txBody>
      </p:sp>
    </p:spTree>
    <p:extLst>
      <p:ext uri="{BB962C8B-B14F-4D97-AF65-F5344CB8AC3E}">
        <p14:creationId xmlns:p14="http://schemas.microsoft.com/office/powerpoint/2010/main" val="2611740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12EEF-2A57-4539-8139-EE66AAD1B24C}" type="slidenum">
              <a:rPr lang="en-US" smtClean="0"/>
              <a:t>31</a:t>
            </a:fld>
            <a:endParaRPr lang="en-US"/>
          </a:p>
        </p:txBody>
      </p:sp>
    </p:spTree>
    <p:extLst>
      <p:ext uri="{BB962C8B-B14F-4D97-AF65-F5344CB8AC3E}">
        <p14:creationId xmlns:p14="http://schemas.microsoft.com/office/powerpoint/2010/main" val="3007677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32</a:t>
            </a:fld>
            <a:endParaRPr lang="en-US" dirty="0"/>
          </a:p>
        </p:txBody>
      </p:sp>
    </p:spTree>
    <p:extLst>
      <p:ext uri="{BB962C8B-B14F-4D97-AF65-F5344CB8AC3E}">
        <p14:creationId xmlns:p14="http://schemas.microsoft.com/office/powerpoint/2010/main" val="1036114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12EEF-2A57-4539-8139-EE66AAD1B24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89612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34</a:t>
            </a:fld>
            <a:endParaRPr lang="en-US" dirty="0"/>
          </a:p>
        </p:txBody>
      </p:sp>
    </p:spTree>
    <p:extLst>
      <p:ext uri="{BB962C8B-B14F-4D97-AF65-F5344CB8AC3E}">
        <p14:creationId xmlns:p14="http://schemas.microsoft.com/office/powerpoint/2010/main" val="2251349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12EEF-2A57-4539-8139-EE66AAD1B24C}" type="slidenum">
              <a:rPr lang="en-US" smtClean="0"/>
              <a:t>35</a:t>
            </a:fld>
            <a:endParaRPr lang="en-US"/>
          </a:p>
        </p:txBody>
      </p:sp>
    </p:spTree>
    <p:extLst>
      <p:ext uri="{BB962C8B-B14F-4D97-AF65-F5344CB8AC3E}">
        <p14:creationId xmlns:p14="http://schemas.microsoft.com/office/powerpoint/2010/main" val="3475458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36</a:t>
            </a:fld>
            <a:endParaRPr lang="en-US" dirty="0"/>
          </a:p>
        </p:txBody>
      </p:sp>
    </p:spTree>
    <p:extLst>
      <p:ext uri="{BB962C8B-B14F-4D97-AF65-F5344CB8AC3E}">
        <p14:creationId xmlns:p14="http://schemas.microsoft.com/office/powerpoint/2010/main" val="226536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37</a:t>
            </a:fld>
            <a:endParaRPr lang="en-US" dirty="0"/>
          </a:p>
        </p:txBody>
      </p:sp>
    </p:spTree>
    <p:extLst>
      <p:ext uri="{BB962C8B-B14F-4D97-AF65-F5344CB8AC3E}">
        <p14:creationId xmlns:p14="http://schemas.microsoft.com/office/powerpoint/2010/main" val="56257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4</a:t>
            </a:fld>
            <a:endParaRPr lang="en-US" dirty="0"/>
          </a:p>
        </p:txBody>
      </p:sp>
    </p:spTree>
    <p:extLst>
      <p:ext uri="{BB962C8B-B14F-4D97-AF65-F5344CB8AC3E}">
        <p14:creationId xmlns:p14="http://schemas.microsoft.com/office/powerpoint/2010/main" val="2508525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5</a:t>
            </a:fld>
            <a:endParaRPr lang="en-US" dirty="0"/>
          </a:p>
        </p:txBody>
      </p:sp>
    </p:spTree>
    <p:extLst>
      <p:ext uri="{BB962C8B-B14F-4D97-AF65-F5344CB8AC3E}">
        <p14:creationId xmlns:p14="http://schemas.microsoft.com/office/powerpoint/2010/main" val="66171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6</a:t>
            </a:fld>
            <a:endParaRPr lang="en-US" dirty="0"/>
          </a:p>
        </p:txBody>
      </p:sp>
    </p:spTree>
    <p:extLst>
      <p:ext uri="{BB962C8B-B14F-4D97-AF65-F5344CB8AC3E}">
        <p14:creationId xmlns:p14="http://schemas.microsoft.com/office/powerpoint/2010/main" val="256457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7</a:t>
            </a:fld>
            <a:endParaRPr lang="en-US" dirty="0"/>
          </a:p>
        </p:txBody>
      </p:sp>
    </p:spTree>
    <p:extLst>
      <p:ext uri="{BB962C8B-B14F-4D97-AF65-F5344CB8AC3E}">
        <p14:creationId xmlns:p14="http://schemas.microsoft.com/office/powerpoint/2010/main" val="19568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8</a:t>
            </a:fld>
            <a:endParaRPr lang="en-US" dirty="0"/>
          </a:p>
        </p:txBody>
      </p:sp>
    </p:spTree>
    <p:extLst>
      <p:ext uri="{BB962C8B-B14F-4D97-AF65-F5344CB8AC3E}">
        <p14:creationId xmlns:p14="http://schemas.microsoft.com/office/powerpoint/2010/main" val="132417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30CC5-8220-4518-A668-4708ABA0D996}" type="slidenum">
              <a:rPr lang="en-US" smtClean="0"/>
              <a:t>9</a:t>
            </a:fld>
            <a:endParaRPr lang="en-US" dirty="0"/>
          </a:p>
        </p:txBody>
      </p:sp>
    </p:spTree>
    <p:extLst>
      <p:ext uri="{BB962C8B-B14F-4D97-AF65-F5344CB8AC3E}">
        <p14:creationId xmlns:p14="http://schemas.microsoft.com/office/powerpoint/2010/main" val="13939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lstStyle>
            <a:lvl1pPr>
              <a:defRPr>
                <a:latin typeface="Franklin Gothic Demi" panose="020B07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434314"/>
            <a:ext cx="6400800" cy="1752600"/>
          </a:xfrm>
        </p:spPr>
        <p:txBody>
          <a:bodyPr/>
          <a:lstStyle>
            <a:lvl1pPr marL="0" indent="0" algn="ctr">
              <a:buNone/>
              <a:defRPr>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D6CA858A-9A31-4F93-A9D9-BB0676083D80}"/>
              </a:ext>
            </a:extLst>
          </p:cNvPr>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9" name="Straight Connector 8">
            <a:extLst>
              <a:ext uri="{FF2B5EF4-FFF2-40B4-BE49-F238E27FC236}">
                <a16:creationId xmlns:a16="http://schemas.microsoft.com/office/drawing/2014/main" id="{5F14CCB7-2CE7-4797-92A5-7C5674D81C08}"/>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0609C58-3622-413D-9E66-881C2F02415D}"/>
              </a:ext>
            </a:extLst>
          </p:cNvPr>
          <p:cNvSpPr/>
          <p:nvPr userDrawn="1"/>
        </p:nvSpPr>
        <p:spPr>
          <a:xfrm rot="10800000">
            <a:off x="0" y="571500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11" name="Straight Connector 10">
            <a:extLst>
              <a:ext uri="{FF2B5EF4-FFF2-40B4-BE49-F238E27FC236}">
                <a16:creationId xmlns:a16="http://schemas.microsoft.com/office/drawing/2014/main" id="{50DBA9FC-4FAF-478D-B4DC-32E9B32BCE77}"/>
              </a:ext>
            </a:extLst>
          </p:cNvPr>
          <p:cNvCxnSpPr>
            <a:cxnSpLocks/>
          </p:cNvCxnSpPr>
          <p:nvPr userDrawn="1"/>
        </p:nvCxnSpPr>
        <p:spPr>
          <a:xfrm rot="10800000">
            <a:off x="0" y="5714999"/>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4580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ext Step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Next Steps Topics for Discussion</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7" name="Picture 6" descr="3D man running through finish line tape">
            <a:extLst>
              <a:ext uri="{FF2B5EF4-FFF2-40B4-BE49-F238E27FC236}">
                <a16:creationId xmlns:a16="http://schemas.microsoft.com/office/drawing/2014/main" id="{F3F8D81A-14D5-46C4-8F61-8375881EA94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4100899"/>
            <a:ext cx="2386112" cy="2147501"/>
          </a:xfrm>
          <a:prstGeom prst="rect">
            <a:avLst/>
          </a:prstGeom>
        </p:spPr>
      </p:pic>
      <p:pic>
        <p:nvPicPr>
          <p:cNvPr id="15" name="Picture 14" title="WorkforceGPS logo">
            <a:extLst>
              <a:ext uri="{FF2B5EF4-FFF2-40B4-BE49-F238E27FC236}">
                <a16:creationId xmlns:a16="http://schemas.microsoft.com/office/drawing/2014/main" id="{376CF1FE-46DA-42F3-8990-96463B8E5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7" name="TextBox 16">
            <a:extLst>
              <a:ext uri="{FF2B5EF4-FFF2-40B4-BE49-F238E27FC236}">
                <a16:creationId xmlns:a16="http://schemas.microsoft.com/office/drawing/2014/main" id="{21A1FFF5-B9C7-4384-B8FA-60A4A943BD19}"/>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8" name="Picture 2">
            <a:extLst>
              <a:ext uri="{FF2B5EF4-FFF2-40B4-BE49-F238E27FC236}">
                <a16:creationId xmlns:a16="http://schemas.microsoft.com/office/drawing/2014/main" id="{D0476484-964C-4F60-8848-C7DC9E1175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4EBCAD0F-872E-4182-A13A-9C36DF6C48DE}"/>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44132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E27E0A-FDEB-44D6-8764-67EF522784ED}"/>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162"/>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875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45C0AB-65BF-4A76-BAEF-C0A15E143335}"/>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82600" y="-46038"/>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80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AEAB31-5405-4371-9F48-A50FA07F62E7}"/>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0"/>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2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76200" y="108134"/>
            <a:ext cx="8229600" cy="884238"/>
          </a:xfrm>
        </p:spPr>
        <p:txBody>
          <a:bodyPr/>
          <a:lstStyle>
            <a:lvl1pPr>
              <a:defRPr>
                <a:solidFill>
                  <a:schemeClr val="bg1"/>
                </a:solidFill>
                <a:latin typeface="Franklin Gothic Demi" panose="020B0703020102020204" pitchFamily="34" charset="0"/>
              </a:defRPr>
            </a:lvl1pPr>
          </a:lstStyle>
          <a:p>
            <a:r>
              <a:rPr lang="en-US" dirty="0"/>
              <a:t>Thanks and Contact Us!</a:t>
            </a:r>
          </a:p>
        </p:txBody>
      </p:sp>
      <p:pic>
        <p:nvPicPr>
          <p:cNvPr id="12" name="Picture 11" title="WorkforceGPS logo">
            <a:extLst>
              <a:ext uri="{FF2B5EF4-FFF2-40B4-BE49-F238E27FC236}">
                <a16:creationId xmlns:a16="http://schemas.microsoft.com/office/drawing/2014/main" id="{63FE7FF7-179D-4124-B724-BCD55EE41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id="{CC3F67EA-DD9D-40BE-BEC5-CA09542931B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id="{84FD021F-EE17-4AED-9C31-CECE4E0F36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A3B09A6-12B2-4154-995D-08FCDBC07E9C}"/>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08891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4B8564-C406-43F1-9070-4879CEBAF098}"/>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94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1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EDA8C1-8500-46FF-BAA4-E4E3CD192025}"/>
              </a:ext>
            </a:extLst>
          </p:cNvPr>
          <p:cNvSpPr/>
          <p:nvPr userDrawn="1"/>
        </p:nvSpPr>
        <p:spPr>
          <a:xfrm>
            <a:off x="0" y="-1"/>
            <a:ext cx="3575050" cy="1435101"/>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Medium" panose="020B0603020102020204" pitchFamily="34" charset="0"/>
              </a:defRPr>
            </a:lvl1pPr>
            <a:lvl2pPr>
              <a:defRPr sz="2800">
                <a:latin typeface="Franklin Gothic Medium" panose="020B0603020102020204" pitchFamily="34" charset="0"/>
              </a:defRPr>
            </a:lvl2pPr>
            <a:lvl3pPr>
              <a:defRPr sz="2400">
                <a:latin typeface="Franklin Gothic Medium" panose="020B0603020102020204" pitchFamily="34" charset="0"/>
              </a:defRPr>
            </a:lvl3pPr>
            <a:lvl4pPr>
              <a:defRPr sz="2000">
                <a:latin typeface="Franklin Gothic Medium" panose="020B0603020102020204" pitchFamily="34" charset="0"/>
              </a:defRPr>
            </a:lvl4pPr>
            <a:lvl5pPr>
              <a:defRPr sz="2000">
                <a:latin typeface="Franklin Gothic Medium" panose="020B06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260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Medium" panose="020B0603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165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6484" y="1017984"/>
            <a:ext cx="7715250" cy="1607344"/>
          </a:xfrm>
          <a:prstGeom prst="rect">
            <a:avLst/>
          </a:prstGeom>
        </p:spPr>
        <p:txBody>
          <a:bodyPr lIns="64288" tIns="32144" rIns="64288" bIns="32144" anchor="b"/>
          <a:lstStyle>
            <a:lvl1pPr algn="l">
              <a:defRPr sz="42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2732484"/>
            <a:ext cx="7715250" cy="3214688"/>
          </a:xfrm>
          <a:prstGeom prst="rect">
            <a:avLst/>
          </a:prstGeom>
        </p:spPr>
        <p:txBody>
          <a:bodyPr vert="horz" lIns="64288" tIns="32144" rIns="64288" bIns="32144"/>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123103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Agenda</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4" name="Picture 13" title="WorkforceGPS logo">
            <a:extLst>
              <a:ext uri="{FF2B5EF4-FFF2-40B4-BE49-F238E27FC236}">
                <a16:creationId xmlns:a16="http://schemas.microsoft.com/office/drawing/2014/main" id="{0978241C-60AB-43E4-858D-AC99AABA7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id="{3C774329-DCDF-4EE2-803F-4DB4206CB42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id="{019645B8-982A-413D-AA0F-86182D36B5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65610A89-E1E0-45E6-B5D1-44C631F27B5D}"/>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187171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lstStyle>
            <a:lvl1pPr>
              <a:defRPr>
                <a:latin typeface="Franklin Gothic Demi" panose="020B07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434314"/>
            <a:ext cx="6400800" cy="1752600"/>
          </a:xfrm>
        </p:spPr>
        <p:txBody>
          <a:bodyPr/>
          <a:lstStyle>
            <a:lvl1pPr marL="0" indent="0" algn="ctr">
              <a:buNone/>
              <a:defRPr>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D6CA858A-9A31-4F93-A9D9-BB0676083D80}"/>
              </a:ext>
            </a:extLst>
          </p:cNvPr>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cxnSp>
        <p:nvCxnSpPr>
          <p:cNvPr id="9" name="Straight Connector 8">
            <a:extLst>
              <a:ext uri="{FF2B5EF4-FFF2-40B4-BE49-F238E27FC236}">
                <a16:creationId xmlns:a16="http://schemas.microsoft.com/office/drawing/2014/main" id="{5F14CCB7-2CE7-4797-92A5-7C5674D81C08}"/>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0609C58-3622-413D-9E66-881C2F02415D}"/>
              </a:ext>
            </a:extLst>
          </p:cNvPr>
          <p:cNvSpPr/>
          <p:nvPr userDrawn="1"/>
        </p:nvSpPr>
        <p:spPr>
          <a:xfrm rot="10800000">
            <a:off x="0" y="571500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cxnSp>
        <p:nvCxnSpPr>
          <p:cNvPr id="11" name="Straight Connector 10">
            <a:extLst>
              <a:ext uri="{FF2B5EF4-FFF2-40B4-BE49-F238E27FC236}">
                <a16:creationId xmlns:a16="http://schemas.microsoft.com/office/drawing/2014/main" id="{50DBA9FC-4FAF-478D-B4DC-32E9B32BCE77}"/>
              </a:ext>
            </a:extLst>
          </p:cNvPr>
          <p:cNvCxnSpPr>
            <a:cxnSpLocks/>
          </p:cNvCxnSpPr>
          <p:nvPr userDrawn="1"/>
        </p:nvCxnSpPr>
        <p:spPr>
          <a:xfrm rot="10800000">
            <a:off x="0" y="5714999"/>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2627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Agenda</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4" name="Picture 13" title="WorkforceGPS logo">
            <a:extLst>
              <a:ext uri="{FF2B5EF4-FFF2-40B4-BE49-F238E27FC236}">
                <a16:creationId xmlns:a16="http://schemas.microsoft.com/office/drawing/2014/main" id="{0978241C-60AB-43E4-858D-AC99AABA7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id="{3C774329-DCDF-4EE2-803F-4DB4206CB42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id="{019645B8-982A-413D-AA0F-86182D36B5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65610A89-E1E0-45E6-B5D1-44C631F27B5D}"/>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82789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Objectives</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0" name="Content Placeholder 4" descr="3D man with check mark">
            <a:extLst>
              <a:ext uri="{FF2B5EF4-FFF2-40B4-BE49-F238E27FC236}">
                <a16:creationId xmlns:a16="http://schemas.microsoft.com/office/drawing/2014/main" id="{25B6A0DC-C8B2-464E-A0A3-804B9F0FD8B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3946526"/>
            <a:ext cx="2209800" cy="2209800"/>
          </a:xfrm>
          <a:prstGeom prst="rect">
            <a:avLst/>
          </a:prstGeom>
        </p:spPr>
      </p:pic>
      <p:pic>
        <p:nvPicPr>
          <p:cNvPr id="16" name="Picture 15" title="WorkforceGPS logo">
            <a:extLst>
              <a:ext uri="{FF2B5EF4-FFF2-40B4-BE49-F238E27FC236}">
                <a16:creationId xmlns:a16="http://schemas.microsoft.com/office/drawing/2014/main" id="{E79EF8D5-C62C-4D25-A430-6B381FF0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id="{D96961E3-22D4-4A19-93CF-DB1B9EEC9F3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id="{005477E5-4951-4E53-B4D4-16149AACF6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7081CBCF-255E-482F-AF04-BB637DB38159}"/>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811223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45EBD6-6859-4956-B399-2480ACFAA1C3}"/>
              </a:ext>
            </a:extLst>
          </p:cNvPr>
          <p:cNvSpPr/>
          <p:nvPr userDrawn="1"/>
        </p:nvSpPr>
        <p:spPr>
          <a:xfrm>
            <a:off x="0" y="2362200"/>
            <a:ext cx="9144000" cy="1828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DBE6EECE-28A2-4BFD-9809-D2AE13813F2A}"/>
              </a:ext>
            </a:extLst>
          </p:cNvPr>
          <p:cNvSpPr/>
          <p:nvPr userDrawn="1"/>
        </p:nvSpPr>
        <p:spPr>
          <a:xfrm>
            <a:off x="0" y="41910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ctrTitle" hasCustomPrompt="1"/>
          </p:nvPr>
        </p:nvSpPr>
        <p:spPr>
          <a:xfrm>
            <a:off x="685800" y="2438400"/>
            <a:ext cx="7772400" cy="990600"/>
          </a:xfrm>
        </p:spPr>
        <p:txBody>
          <a:bodyPr/>
          <a:lstStyle>
            <a:lvl1pPr>
              <a:defRPr>
                <a:solidFill>
                  <a:schemeClr val="bg1"/>
                </a:solidFill>
                <a:latin typeface="Franklin Gothic Demi" panose="020B0703020102020204" pitchFamily="34" charset="0"/>
              </a:defRPr>
            </a:lvl1pPr>
          </a:lstStyle>
          <a:p>
            <a:r>
              <a:rPr lang="en-US" dirty="0"/>
              <a:t>Section Title</a:t>
            </a:r>
          </a:p>
        </p:txBody>
      </p:sp>
      <p:sp>
        <p:nvSpPr>
          <p:cNvPr id="9" name="Subtitle 2">
            <a:extLst>
              <a:ext uri="{FF2B5EF4-FFF2-40B4-BE49-F238E27FC236}">
                <a16:creationId xmlns:a16="http://schemas.microsoft.com/office/drawing/2014/main" id="{BC70B4C2-3FA6-40EF-AFEE-7A8FEBD5A1DC}"/>
              </a:ext>
            </a:extLst>
          </p:cNvPr>
          <p:cNvSpPr>
            <a:spLocks noGrp="1"/>
          </p:cNvSpPr>
          <p:nvPr>
            <p:ph type="subTitle" idx="1" hasCustomPrompt="1"/>
          </p:nvPr>
        </p:nvSpPr>
        <p:spPr>
          <a:xfrm>
            <a:off x="1371600" y="3429000"/>
            <a:ext cx="6400800" cy="457200"/>
          </a:xfrm>
        </p:spPr>
        <p:txBody>
          <a:bodyPr/>
          <a:lstStyle>
            <a:lvl1pPr marL="0" indent="0" algn="ctr">
              <a:buNone/>
              <a:defRPr>
                <a:solidFill>
                  <a:schemeClr val="bg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0" name="Rectangle 9">
            <a:extLst>
              <a:ext uri="{FF2B5EF4-FFF2-40B4-BE49-F238E27FC236}">
                <a16:creationId xmlns:a16="http://schemas.microsoft.com/office/drawing/2014/main" id="{0B2FC6A6-2E7D-47E7-A61C-9DB3B40235A9}"/>
              </a:ext>
            </a:extLst>
          </p:cNvPr>
          <p:cNvSpPr/>
          <p:nvPr userDrawn="1"/>
        </p:nvSpPr>
        <p:spPr>
          <a:xfrm>
            <a:off x="0" y="22479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Tree>
    <p:extLst>
      <p:ext uri="{BB962C8B-B14F-4D97-AF65-F5344CB8AC3E}">
        <p14:creationId xmlns:p14="http://schemas.microsoft.com/office/powerpoint/2010/main" val="68208579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46746" y="25146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8" name="Content Placeholder 4">
            <a:extLst>
              <a:ext uri="{FF2B5EF4-FFF2-40B4-BE49-F238E27FC236}">
                <a16:creationId xmlns:a16="http://schemas.microsoft.com/office/drawing/2014/main" id="{7E4A574C-E55F-4B3D-A0CC-32F208E7AA41}"/>
              </a:ext>
            </a:extLst>
          </p:cNvPr>
          <p:cNvSpPr>
            <a:spLocks noGrp="1"/>
          </p:cNvSpPr>
          <p:nvPr>
            <p:ph idx="1" hasCustomPrompt="1"/>
          </p:nvPr>
        </p:nvSpPr>
        <p:spPr>
          <a:xfrm>
            <a:off x="2743200" y="23141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0" name="Content Placeholder 14" descr="3D man with megaphone">
            <a:extLst>
              <a:ext uri="{FF2B5EF4-FFF2-40B4-BE49-F238E27FC236}">
                <a16:creationId xmlns:a16="http://schemas.microsoft.com/office/drawing/2014/main" id="{A9CCF9C1-1561-4A3D-8BB3-6F44EA271C5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3" name="Picture 12" title="WorkforceGPS logo">
            <a:extLst>
              <a:ext uri="{FF2B5EF4-FFF2-40B4-BE49-F238E27FC236}">
                <a16:creationId xmlns:a16="http://schemas.microsoft.com/office/drawing/2014/main" id="{CB5A80B3-DEE6-4EB5-A6C8-C332FC58C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9" name="TextBox 18">
            <a:extLst>
              <a:ext uri="{FF2B5EF4-FFF2-40B4-BE49-F238E27FC236}">
                <a16:creationId xmlns:a16="http://schemas.microsoft.com/office/drawing/2014/main" id="{AFEB9CA0-C9B0-4403-858E-463C2A2353D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0" name="Picture 2">
            <a:extLst>
              <a:ext uri="{FF2B5EF4-FFF2-40B4-BE49-F238E27FC236}">
                <a16:creationId xmlns:a16="http://schemas.microsoft.com/office/drawing/2014/main" id="{07B669C6-25A2-44FC-AD54-126D97F838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E0E184B6-87E5-43C5-BB35-CA1B0C60AA8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746227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27814" y="1542364"/>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id="{BCA07CE4-1133-409E-9BE2-B34A6C8AA65E}"/>
              </a:ext>
            </a:extLst>
          </p:cNvPr>
          <p:cNvSpPr>
            <a:spLocks noGrp="1"/>
          </p:cNvSpPr>
          <p:nvPr>
            <p:ph type="pic" sz="quarter" idx="16" hasCustomPrompt="1"/>
          </p:nvPr>
        </p:nvSpPr>
        <p:spPr>
          <a:xfrm>
            <a:off x="827814" y="36957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3" name="Content Placeholder 4">
            <a:extLst>
              <a:ext uri="{FF2B5EF4-FFF2-40B4-BE49-F238E27FC236}">
                <a16:creationId xmlns:a16="http://schemas.microsoft.com/office/drawing/2014/main" id="{B0E029C5-9A06-4D64-BDAE-08ADE28F3741}"/>
              </a:ext>
            </a:extLst>
          </p:cNvPr>
          <p:cNvSpPr>
            <a:spLocks noGrp="1"/>
          </p:cNvSpPr>
          <p:nvPr>
            <p:ph idx="17" hasCustomPrompt="1"/>
          </p:nvPr>
        </p:nvSpPr>
        <p:spPr>
          <a:xfrm>
            <a:off x="2667000" y="13997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14" name="Content Placeholder 4">
            <a:extLst>
              <a:ext uri="{FF2B5EF4-FFF2-40B4-BE49-F238E27FC236}">
                <a16:creationId xmlns:a16="http://schemas.microsoft.com/office/drawing/2014/main" id="{96BB4673-7B3E-48E0-8134-BB50A429A5E6}"/>
              </a:ext>
            </a:extLst>
          </p:cNvPr>
          <p:cNvSpPr>
            <a:spLocks noGrp="1"/>
          </p:cNvSpPr>
          <p:nvPr>
            <p:ph idx="18" hasCustomPrompt="1"/>
          </p:nvPr>
        </p:nvSpPr>
        <p:spPr>
          <a:xfrm>
            <a:off x="2666999" y="35333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2" name="Content Placeholder 14" descr="3D man with megaphone">
            <a:extLst>
              <a:ext uri="{FF2B5EF4-FFF2-40B4-BE49-F238E27FC236}">
                <a16:creationId xmlns:a16="http://schemas.microsoft.com/office/drawing/2014/main" id="{2813C0D8-C055-49B0-B13A-AFAEEF2E259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8" name="Picture 17" title="WorkforceGPS logo">
            <a:extLst>
              <a:ext uri="{FF2B5EF4-FFF2-40B4-BE49-F238E27FC236}">
                <a16:creationId xmlns:a16="http://schemas.microsoft.com/office/drawing/2014/main" id="{4BE8EEE0-06C2-4334-AB26-E96CAD8DC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2" name="TextBox 21">
            <a:extLst>
              <a:ext uri="{FF2B5EF4-FFF2-40B4-BE49-F238E27FC236}">
                <a16:creationId xmlns:a16="http://schemas.microsoft.com/office/drawing/2014/main" id="{1746517A-CA20-4D8B-8438-DAD190D12AE6}"/>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3" name="Picture 2">
            <a:extLst>
              <a:ext uri="{FF2B5EF4-FFF2-40B4-BE49-F238E27FC236}">
                <a16:creationId xmlns:a16="http://schemas.microsoft.com/office/drawing/2014/main" id="{1C1E55A3-B141-4089-94DD-9C0C5B9FCA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1B25313C-C22F-4199-AC87-B11488AFDA6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568773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27814" y="1346480"/>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id="{BCA07CE4-1133-409E-9BE2-B34A6C8AA65E}"/>
              </a:ext>
            </a:extLst>
          </p:cNvPr>
          <p:cNvSpPr>
            <a:spLocks noGrp="1"/>
          </p:cNvSpPr>
          <p:nvPr>
            <p:ph type="pic" sz="quarter" idx="16" hasCustomPrompt="1"/>
          </p:nvPr>
        </p:nvSpPr>
        <p:spPr>
          <a:xfrm>
            <a:off x="827814" y="29717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3" name="Picture Placeholder 5">
            <a:extLst>
              <a:ext uri="{FF2B5EF4-FFF2-40B4-BE49-F238E27FC236}">
                <a16:creationId xmlns:a16="http://schemas.microsoft.com/office/drawing/2014/main" id="{E56B2ECE-4037-4314-974B-A7940A677F97}"/>
              </a:ext>
            </a:extLst>
          </p:cNvPr>
          <p:cNvSpPr>
            <a:spLocks noGrp="1"/>
          </p:cNvSpPr>
          <p:nvPr>
            <p:ph type="pic" sz="quarter" idx="18" hasCustomPrompt="1"/>
          </p:nvPr>
        </p:nvSpPr>
        <p:spPr>
          <a:xfrm>
            <a:off x="836345" y="45719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9" name="Content Placeholder 4">
            <a:extLst>
              <a:ext uri="{FF2B5EF4-FFF2-40B4-BE49-F238E27FC236}">
                <a16:creationId xmlns:a16="http://schemas.microsoft.com/office/drawing/2014/main" id="{5513E3CC-C031-4356-990C-491733DE53CD}"/>
              </a:ext>
            </a:extLst>
          </p:cNvPr>
          <p:cNvSpPr>
            <a:spLocks noGrp="1"/>
          </p:cNvSpPr>
          <p:nvPr>
            <p:ph idx="19" hasCustomPrompt="1"/>
          </p:nvPr>
        </p:nvSpPr>
        <p:spPr>
          <a:xfrm>
            <a:off x="2550685" y="1219200"/>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0" name="Content Placeholder 4">
            <a:extLst>
              <a:ext uri="{FF2B5EF4-FFF2-40B4-BE49-F238E27FC236}">
                <a16:creationId xmlns:a16="http://schemas.microsoft.com/office/drawing/2014/main" id="{EF8D70A4-8F62-441A-8717-1B2590391059}"/>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1" name="Content Placeholder 4">
            <a:extLst>
              <a:ext uri="{FF2B5EF4-FFF2-40B4-BE49-F238E27FC236}">
                <a16:creationId xmlns:a16="http://schemas.microsoft.com/office/drawing/2014/main" id="{63CB117A-26E0-41CD-A484-42ECA807D9B0}"/>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4" name="Content Placeholder 14" descr="3D man with megaphone">
            <a:extLst>
              <a:ext uri="{FF2B5EF4-FFF2-40B4-BE49-F238E27FC236}">
                <a16:creationId xmlns:a16="http://schemas.microsoft.com/office/drawing/2014/main" id="{0FAD3A4E-5070-4085-AFDF-F976EBA4C3E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8" name="Picture 17" title="WorkforceGPS logo">
            <a:extLst>
              <a:ext uri="{FF2B5EF4-FFF2-40B4-BE49-F238E27FC236}">
                <a16:creationId xmlns:a16="http://schemas.microsoft.com/office/drawing/2014/main" id="{49FFF5A5-173B-45DB-BCEF-6F27613483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5" name="TextBox 24">
            <a:extLst>
              <a:ext uri="{FF2B5EF4-FFF2-40B4-BE49-F238E27FC236}">
                <a16:creationId xmlns:a16="http://schemas.microsoft.com/office/drawing/2014/main" id="{FCD78AEC-A3B6-4B1C-AD26-4293E517B154}"/>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26" name="Picture 2">
            <a:extLst>
              <a:ext uri="{FF2B5EF4-FFF2-40B4-BE49-F238E27FC236}">
                <a16:creationId xmlns:a16="http://schemas.microsoft.com/office/drawing/2014/main" id="{3F1F8525-513A-4618-9C89-7BC6F85A4A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40514993-98F9-4756-AD72-18AABD72720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24336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F445EBD6-6859-4956-B399-2480ACFAA1C3}"/>
              </a:ext>
            </a:extLst>
          </p:cNvPr>
          <p:cNvSpPr/>
          <p:nvPr userDrawn="1"/>
        </p:nvSpPr>
        <p:spPr>
          <a:xfrm>
            <a:off x="1295400" y="1406605"/>
            <a:ext cx="6553200" cy="3276600"/>
          </a:xfrm>
          <a:prstGeom prst="wedgeRectCallout">
            <a:avLst>
              <a:gd name="adj1" fmla="val 242"/>
              <a:gd name="adj2" fmla="val 81234"/>
            </a:avLst>
          </a:prstGeom>
          <a:solidFill>
            <a:schemeClr val="bg1">
              <a:lumMod val="95000"/>
            </a:schemeClr>
          </a:solid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4481"/>
              </a:solidFill>
              <a:latin typeface="Franklin Gothic Medium" panose="020B06030201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32122-0C72-43A2-878A-3AF5FA33873C}" type="slidenum">
              <a:rPr lang="en-US" smtClean="0">
                <a:solidFill>
                  <a:prstClr val="black"/>
                </a:solidFill>
              </a:rPr>
              <a:pPr/>
              <a:t>‹#›</a:t>
            </a:fld>
            <a:endParaRPr lang="en-US" dirty="0">
              <a:solidFill>
                <a:prstClr val="black"/>
              </a:solidFill>
            </a:endParaRPr>
          </a:p>
        </p:txBody>
      </p:sp>
      <p:sp>
        <p:nvSpPr>
          <p:cNvPr id="9" name="Subtitle 2">
            <a:extLst>
              <a:ext uri="{FF2B5EF4-FFF2-40B4-BE49-F238E27FC236}">
                <a16:creationId xmlns:a16="http://schemas.microsoft.com/office/drawing/2014/main" id="{BC70B4C2-3FA6-40EF-AFEE-7A8FEBD5A1DC}"/>
              </a:ext>
            </a:extLst>
          </p:cNvPr>
          <p:cNvSpPr>
            <a:spLocks noGrp="1"/>
          </p:cNvSpPr>
          <p:nvPr>
            <p:ph type="subTitle" idx="1" hasCustomPrompt="1"/>
          </p:nvPr>
        </p:nvSpPr>
        <p:spPr>
          <a:xfrm>
            <a:off x="1447800" y="1406605"/>
            <a:ext cx="6324600" cy="3187700"/>
          </a:xfrm>
        </p:spPr>
        <p:txBody>
          <a:bodyPr>
            <a:noAutofit/>
          </a:bodyPr>
          <a:lstStyle>
            <a:lvl1pPr marL="0" indent="0" algn="ctr">
              <a:buNone/>
              <a:tabLst>
                <a:tab pos="5892800" algn="r"/>
              </a:tabLst>
              <a:defRPr sz="2400" i="1">
                <a:solidFill>
                  <a:srgbClr val="00448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“Quote text”</a:t>
            </a:r>
          </a:p>
          <a:p>
            <a:endParaRPr lang="en-US" dirty="0"/>
          </a:p>
          <a:p>
            <a:endParaRPr lang="en-US" dirty="0"/>
          </a:p>
          <a:p>
            <a:endParaRPr lang="en-US" dirty="0"/>
          </a:p>
          <a:p>
            <a:endParaRPr lang="en-US" dirty="0"/>
          </a:p>
          <a:p>
            <a:endParaRPr lang="en-US" dirty="0"/>
          </a:p>
          <a:p>
            <a:r>
              <a:rPr lang="en-US" dirty="0"/>
              <a:t>	~ Attribution</a:t>
            </a:r>
          </a:p>
        </p:txBody>
      </p:sp>
      <p:sp>
        <p:nvSpPr>
          <p:cNvPr id="8" name="Rectangle 7">
            <a:extLst>
              <a:ext uri="{FF2B5EF4-FFF2-40B4-BE49-F238E27FC236}">
                <a16:creationId xmlns:a16="http://schemas.microsoft.com/office/drawing/2014/main" id="{2C156D05-0D42-4363-95D3-8131B7B301C5}"/>
              </a:ext>
            </a:extLst>
          </p:cNvPr>
          <p:cNvSpPr/>
          <p:nvPr userDrawn="1"/>
        </p:nvSpPr>
        <p:spPr>
          <a:xfrm>
            <a:off x="0" y="0"/>
            <a:ext cx="9144000" cy="685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a:extLst>
              <a:ext uri="{FF2B5EF4-FFF2-40B4-BE49-F238E27FC236}">
                <a16:creationId xmlns:a16="http://schemas.microsoft.com/office/drawing/2014/main" id="{4D0EC2E8-A4D3-4B3E-B6AA-4EDAE7ADCA20}"/>
              </a:ext>
            </a:extLst>
          </p:cNvPr>
          <p:cNvSpPr/>
          <p:nvPr userDrawn="1"/>
        </p:nvSpPr>
        <p:spPr>
          <a:xfrm>
            <a:off x="0" y="6096000"/>
            <a:ext cx="9144000" cy="762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3D man with microphone">
            <a:extLst>
              <a:ext uri="{FF2B5EF4-FFF2-40B4-BE49-F238E27FC236}">
                <a16:creationId xmlns:a16="http://schemas.microsoft.com/office/drawing/2014/main" id="{6A1E8FCB-030B-464E-89CA-B4FC69FD0DC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44500" y="3429000"/>
            <a:ext cx="2578100" cy="2578100"/>
          </a:xfrm>
          <a:prstGeom prst="rect">
            <a:avLst/>
          </a:prstGeom>
        </p:spPr>
      </p:pic>
    </p:spTree>
    <p:extLst>
      <p:ext uri="{BB962C8B-B14F-4D97-AF65-F5344CB8AC3E}">
        <p14:creationId xmlns:p14="http://schemas.microsoft.com/office/powerpoint/2010/main" val="1335126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Questions &amp; Answers</a:t>
            </a:r>
          </a:p>
        </p:txBody>
      </p:sp>
      <p:pic>
        <p:nvPicPr>
          <p:cNvPr id="5" name="Picture 4" descr="3D man with letters Q&amp;A">
            <a:extLst>
              <a:ext uri="{FF2B5EF4-FFF2-40B4-BE49-F238E27FC236}">
                <a16:creationId xmlns:a16="http://schemas.microsoft.com/office/drawing/2014/main" id="{F5BD0DC3-FC53-4A0E-98F1-C11C2E77D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1828800"/>
            <a:ext cx="3581400" cy="3581400"/>
          </a:xfrm>
          <a:prstGeom prst="rect">
            <a:avLst/>
          </a:prstGeom>
        </p:spPr>
      </p:pic>
      <p:pic>
        <p:nvPicPr>
          <p:cNvPr id="12" name="Picture 11" title="WorkforceGPS logo">
            <a:extLst>
              <a:ext uri="{FF2B5EF4-FFF2-40B4-BE49-F238E27FC236}">
                <a16:creationId xmlns:a16="http://schemas.microsoft.com/office/drawing/2014/main" id="{AEFB2D97-6542-4ED3-A989-E174EE7D2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id="{16AF60BA-6C1F-4F0A-9701-38AB3D481C6E}"/>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id="{5A768E06-3F03-4D43-AADC-21E1CAC5857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A2C2E70E-2683-4B47-A24E-31D69608AA9B}"/>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834287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ext Step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Next Steps Topics for Discussion</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7" name="Picture 6" descr="3D man running through finish line tape">
            <a:extLst>
              <a:ext uri="{FF2B5EF4-FFF2-40B4-BE49-F238E27FC236}">
                <a16:creationId xmlns:a16="http://schemas.microsoft.com/office/drawing/2014/main" id="{F3F8D81A-14D5-46C4-8F61-8375881EA94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4100899"/>
            <a:ext cx="2386112" cy="2147501"/>
          </a:xfrm>
          <a:prstGeom prst="rect">
            <a:avLst/>
          </a:prstGeom>
        </p:spPr>
      </p:pic>
      <p:pic>
        <p:nvPicPr>
          <p:cNvPr id="15" name="Picture 14" title="WorkforceGPS logo">
            <a:extLst>
              <a:ext uri="{FF2B5EF4-FFF2-40B4-BE49-F238E27FC236}">
                <a16:creationId xmlns:a16="http://schemas.microsoft.com/office/drawing/2014/main" id="{376CF1FE-46DA-42F3-8990-96463B8E57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7" name="TextBox 16">
            <a:extLst>
              <a:ext uri="{FF2B5EF4-FFF2-40B4-BE49-F238E27FC236}">
                <a16:creationId xmlns:a16="http://schemas.microsoft.com/office/drawing/2014/main" id="{21A1FFF5-B9C7-4384-B8FA-60A4A943BD19}"/>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8" name="Picture 2">
            <a:extLst>
              <a:ext uri="{FF2B5EF4-FFF2-40B4-BE49-F238E27FC236}">
                <a16:creationId xmlns:a16="http://schemas.microsoft.com/office/drawing/2014/main" id="{D0476484-964C-4F60-8848-C7DC9E1175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a16="http://schemas.microsoft.com/office/drawing/2014/main" id="{4EBCAD0F-872E-4182-A13A-9C36DF6C48DE}"/>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5081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Objectives</a:t>
            </a:r>
          </a:p>
        </p:txBody>
      </p:sp>
      <p:cxnSp>
        <p:nvCxnSpPr>
          <p:cNvPr id="12" name="Straight Connector 11">
            <a:extLst>
              <a:ext uri="{FF2B5EF4-FFF2-40B4-BE49-F238E27FC236}">
                <a16:creationId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6" name="Picture 15" title="WorkforceGPS logo">
            <a:extLst>
              <a:ext uri="{FF2B5EF4-FFF2-40B4-BE49-F238E27FC236}">
                <a16:creationId xmlns:a16="http://schemas.microsoft.com/office/drawing/2014/main" id="{E79EF8D5-C62C-4D25-A430-6B381FF0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8" name="TextBox 17">
            <a:extLst>
              <a:ext uri="{FF2B5EF4-FFF2-40B4-BE49-F238E27FC236}">
                <a16:creationId xmlns:a16="http://schemas.microsoft.com/office/drawing/2014/main" id="{D96961E3-22D4-4A19-93CF-DB1B9EEC9F38}"/>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9" name="Picture 2">
            <a:extLst>
              <a:ext uri="{FF2B5EF4-FFF2-40B4-BE49-F238E27FC236}">
                <a16:creationId xmlns:a16="http://schemas.microsoft.com/office/drawing/2014/main" id="{005477E5-4951-4E53-B4D4-16149AACF6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7081CBCF-255E-482F-AF04-BB637DB38159}"/>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962254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E27E0A-FDEB-44D6-8764-67EF522784ED}"/>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30162"/>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2635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45C0AB-65BF-4A76-BAEF-C0A15E143335}"/>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82600" y="-46038"/>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267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AEAB31-5405-4371-9F48-A50FA07F62E7}"/>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57200" y="0"/>
            <a:ext cx="8229600" cy="1143000"/>
          </a:xfrm>
        </p:spPr>
        <p:txBody>
          <a:bodyPr/>
          <a:lstStyle>
            <a:lvl1pPr>
              <a:defRPr>
                <a:solidFill>
                  <a:schemeClr val="bg1"/>
                </a:solidFill>
                <a:latin typeface="Franklin Gothic Demi" panose="020B0703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360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hasCustomPrompt="1"/>
          </p:nvPr>
        </p:nvSpPr>
        <p:spPr>
          <a:xfrm>
            <a:off x="76200" y="108134"/>
            <a:ext cx="8229600" cy="884238"/>
          </a:xfrm>
        </p:spPr>
        <p:txBody>
          <a:bodyPr/>
          <a:lstStyle>
            <a:lvl1pPr>
              <a:defRPr>
                <a:solidFill>
                  <a:schemeClr val="bg1"/>
                </a:solidFill>
                <a:latin typeface="Franklin Gothic Demi" panose="020B0703020102020204" pitchFamily="34" charset="0"/>
              </a:defRPr>
            </a:lvl1pPr>
          </a:lstStyle>
          <a:p>
            <a:r>
              <a:rPr lang="en-US" dirty="0"/>
              <a:t>Thanks and Contact Us!</a:t>
            </a:r>
          </a:p>
        </p:txBody>
      </p:sp>
      <p:pic>
        <p:nvPicPr>
          <p:cNvPr id="12" name="Picture 11" title="WorkforceGPS logo">
            <a:extLst>
              <a:ext uri="{FF2B5EF4-FFF2-40B4-BE49-F238E27FC236}">
                <a16:creationId xmlns:a16="http://schemas.microsoft.com/office/drawing/2014/main" id="{63FE7FF7-179D-4124-B724-BCD55EE418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id="{CC3F67EA-DD9D-40BE-BEC5-CA09542931B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id="{84FD021F-EE17-4AED-9C31-CECE4E0F36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1A3B09A6-12B2-4154-995D-08FCDBC07E9C}"/>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294812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4B8564-C406-43F1-9070-4879CEBAF098}"/>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2020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39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EDA8C1-8500-46FF-BAA4-E4E3CD192025}"/>
              </a:ext>
            </a:extLst>
          </p:cNvPr>
          <p:cNvSpPr/>
          <p:nvPr userDrawn="1"/>
        </p:nvSpPr>
        <p:spPr>
          <a:xfrm>
            <a:off x="0" y="-1"/>
            <a:ext cx="3575050" cy="1435101"/>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Franklin Gothic Medium" panose="020B06030201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Medium" panose="020B0603020102020204" pitchFamily="34" charset="0"/>
              </a:defRPr>
            </a:lvl1pPr>
            <a:lvl2pPr>
              <a:defRPr sz="2800">
                <a:latin typeface="Franklin Gothic Medium" panose="020B0603020102020204" pitchFamily="34" charset="0"/>
              </a:defRPr>
            </a:lvl2pPr>
            <a:lvl3pPr>
              <a:defRPr sz="2400">
                <a:latin typeface="Franklin Gothic Medium" panose="020B0603020102020204" pitchFamily="34" charset="0"/>
              </a:defRPr>
            </a:lvl3pPr>
            <a:lvl4pPr>
              <a:defRPr sz="2000">
                <a:latin typeface="Franklin Gothic Medium" panose="020B0603020102020204" pitchFamily="34" charset="0"/>
              </a:defRPr>
            </a:lvl4pPr>
            <a:lvl5pPr>
              <a:defRPr sz="2000">
                <a:latin typeface="Franklin Gothic Medium" panose="020B06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8650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Medium" panose="020B0603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96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45EBD6-6859-4956-B399-2480ACFAA1C3}"/>
              </a:ext>
            </a:extLst>
          </p:cNvPr>
          <p:cNvSpPr/>
          <p:nvPr userDrawn="1"/>
        </p:nvSpPr>
        <p:spPr>
          <a:xfrm>
            <a:off x="0" y="2362200"/>
            <a:ext cx="9144000" cy="1828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8" name="Rectangle 7">
            <a:extLst>
              <a:ext uri="{FF2B5EF4-FFF2-40B4-BE49-F238E27FC236}">
                <a16:creationId xmlns:a16="http://schemas.microsoft.com/office/drawing/2014/main" id="{DBE6EECE-28A2-4BFD-9809-D2AE13813F2A}"/>
              </a:ext>
            </a:extLst>
          </p:cNvPr>
          <p:cNvSpPr/>
          <p:nvPr userDrawn="1"/>
        </p:nvSpPr>
        <p:spPr>
          <a:xfrm>
            <a:off x="0" y="41910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ctrTitle" hasCustomPrompt="1"/>
          </p:nvPr>
        </p:nvSpPr>
        <p:spPr>
          <a:xfrm>
            <a:off x="685800" y="2438400"/>
            <a:ext cx="7772400" cy="990600"/>
          </a:xfrm>
        </p:spPr>
        <p:txBody>
          <a:bodyPr/>
          <a:lstStyle>
            <a:lvl1pPr>
              <a:defRPr>
                <a:solidFill>
                  <a:schemeClr val="bg1"/>
                </a:solidFill>
                <a:latin typeface="Franklin Gothic Demi" panose="020B0703020102020204" pitchFamily="34" charset="0"/>
              </a:defRPr>
            </a:lvl1pPr>
          </a:lstStyle>
          <a:p>
            <a:r>
              <a:rPr lang="en-US" dirty="0"/>
              <a:t>Section Title</a:t>
            </a:r>
          </a:p>
        </p:txBody>
      </p:sp>
      <p:sp>
        <p:nvSpPr>
          <p:cNvPr id="9" name="Subtitle 2">
            <a:extLst>
              <a:ext uri="{FF2B5EF4-FFF2-40B4-BE49-F238E27FC236}">
                <a16:creationId xmlns:a16="http://schemas.microsoft.com/office/drawing/2014/main" id="{BC70B4C2-3FA6-40EF-AFEE-7A8FEBD5A1DC}"/>
              </a:ext>
            </a:extLst>
          </p:cNvPr>
          <p:cNvSpPr>
            <a:spLocks noGrp="1"/>
          </p:cNvSpPr>
          <p:nvPr>
            <p:ph type="subTitle" idx="1" hasCustomPrompt="1"/>
          </p:nvPr>
        </p:nvSpPr>
        <p:spPr>
          <a:xfrm>
            <a:off x="1371600" y="3429000"/>
            <a:ext cx="6400800" cy="457200"/>
          </a:xfrm>
        </p:spPr>
        <p:txBody>
          <a:bodyPr/>
          <a:lstStyle>
            <a:lvl1pPr marL="0" indent="0" algn="ctr">
              <a:buNone/>
              <a:defRPr>
                <a:solidFill>
                  <a:schemeClr val="bg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0" name="Rectangle 9">
            <a:extLst>
              <a:ext uri="{FF2B5EF4-FFF2-40B4-BE49-F238E27FC236}">
                <a16:creationId xmlns:a16="http://schemas.microsoft.com/office/drawing/2014/main" id="{0B2FC6A6-2E7D-47E7-A61C-9DB3B40235A9}"/>
              </a:ext>
            </a:extLst>
          </p:cNvPr>
          <p:cNvSpPr/>
          <p:nvPr userDrawn="1"/>
        </p:nvSpPr>
        <p:spPr>
          <a:xfrm>
            <a:off x="0" y="22479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Tree>
    <p:extLst>
      <p:ext uri="{BB962C8B-B14F-4D97-AF65-F5344CB8AC3E}">
        <p14:creationId xmlns:p14="http://schemas.microsoft.com/office/powerpoint/2010/main" val="20467263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46746" y="25146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8" name="Content Placeholder 4">
            <a:extLst>
              <a:ext uri="{FF2B5EF4-FFF2-40B4-BE49-F238E27FC236}">
                <a16:creationId xmlns:a16="http://schemas.microsoft.com/office/drawing/2014/main" id="{7E4A574C-E55F-4B3D-A0CC-32F208E7AA41}"/>
              </a:ext>
            </a:extLst>
          </p:cNvPr>
          <p:cNvSpPr>
            <a:spLocks noGrp="1"/>
          </p:cNvSpPr>
          <p:nvPr>
            <p:ph idx="1" hasCustomPrompt="1"/>
          </p:nvPr>
        </p:nvSpPr>
        <p:spPr>
          <a:xfrm>
            <a:off x="2743200" y="23141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0" name="Content Placeholder 14" descr="3D man with megaphone">
            <a:extLst>
              <a:ext uri="{FF2B5EF4-FFF2-40B4-BE49-F238E27FC236}">
                <a16:creationId xmlns:a16="http://schemas.microsoft.com/office/drawing/2014/main" id="{A9CCF9C1-1561-4A3D-8BB3-6F44EA271C5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705597" y="3962400"/>
            <a:ext cx="2438402" cy="2438402"/>
          </a:xfrm>
          <a:prstGeom prst="rect">
            <a:avLst/>
          </a:prstGeom>
        </p:spPr>
      </p:pic>
      <p:pic>
        <p:nvPicPr>
          <p:cNvPr id="13" name="Picture 12" title="WorkforceGPS logo">
            <a:extLst>
              <a:ext uri="{FF2B5EF4-FFF2-40B4-BE49-F238E27FC236}">
                <a16:creationId xmlns:a16="http://schemas.microsoft.com/office/drawing/2014/main" id="{CB5A80B3-DEE6-4EB5-A6C8-C332FC58C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9" name="TextBox 18">
            <a:extLst>
              <a:ext uri="{FF2B5EF4-FFF2-40B4-BE49-F238E27FC236}">
                <a16:creationId xmlns:a16="http://schemas.microsoft.com/office/drawing/2014/main" id="{AFEB9CA0-C9B0-4403-858E-463C2A2353D3}"/>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0" name="Picture 2">
            <a:extLst>
              <a:ext uri="{FF2B5EF4-FFF2-40B4-BE49-F238E27FC236}">
                <a16:creationId xmlns:a16="http://schemas.microsoft.com/office/drawing/2014/main" id="{07B669C6-25A2-44FC-AD54-126D97F838E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E0E184B6-87E5-43C5-BB35-CA1B0C60AA8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18742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27814" y="1542364"/>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id="{BCA07CE4-1133-409E-9BE2-B34A6C8AA65E}"/>
              </a:ext>
            </a:extLst>
          </p:cNvPr>
          <p:cNvSpPr>
            <a:spLocks noGrp="1"/>
          </p:cNvSpPr>
          <p:nvPr>
            <p:ph type="pic" sz="quarter" idx="16" hasCustomPrompt="1"/>
          </p:nvPr>
        </p:nvSpPr>
        <p:spPr>
          <a:xfrm>
            <a:off x="827814" y="36957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3" name="Content Placeholder 4">
            <a:extLst>
              <a:ext uri="{FF2B5EF4-FFF2-40B4-BE49-F238E27FC236}">
                <a16:creationId xmlns:a16="http://schemas.microsoft.com/office/drawing/2014/main" id="{B0E029C5-9A06-4D64-BDAE-08ADE28F3741}"/>
              </a:ext>
            </a:extLst>
          </p:cNvPr>
          <p:cNvSpPr>
            <a:spLocks noGrp="1"/>
          </p:cNvSpPr>
          <p:nvPr>
            <p:ph idx="17" hasCustomPrompt="1"/>
          </p:nvPr>
        </p:nvSpPr>
        <p:spPr>
          <a:xfrm>
            <a:off x="2667000" y="13997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14" name="Content Placeholder 4">
            <a:extLst>
              <a:ext uri="{FF2B5EF4-FFF2-40B4-BE49-F238E27FC236}">
                <a16:creationId xmlns:a16="http://schemas.microsoft.com/office/drawing/2014/main" id="{96BB4673-7B3E-48E0-8134-BB50A429A5E6}"/>
              </a:ext>
            </a:extLst>
          </p:cNvPr>
          <p:cNvSpPr>
            <a:spLocks noGrp="1"/>
          </p:cNvSpPr>
          <p:nvPr>
            <p:ph idx="18" hasCustomPrompt="1"/>
          </p:nvPr>
        </p:nvSpPr>
        <p:spPr>
          <a:xfrm>
            <a:off x="2666999" y="35333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2" name="Content Placeholder 14" descr="3D man with megaphone">
            <a:extLst>
              <a:ext uri="{FF2B5EF4-FFF2-40B4-BE49-F238E27FC236}">
                <a16:creationId xmlns:a16="http://schemas.microsoft.com/office/drawing/2014/main" id="{2813C0D8-C055-49B0-B13A-AFAEEF2E259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190163" y="4114800"/>
            <a:ext cx="2334837" cy="2334837"/>
          </a:xfrm>
          <a:prstGeom prst="rect">
            <a:avLst/>
          </a:prstGeom>
        </p:spPr>
      </p:pic>
      <p:pic>
        <p:nvPicPr>
          <p:cNvPr id="18" name="Picture 17" title="WorkforceGPS logo">
            <a:extLst>
              <a:ext uri="{FF2B5EF4-FFF2-40B4-BE49-F238E27FC236}">
                <a16:creationId xmlns:a16="http://schemas.microsoft.com/office/drawing/2014/main" id="{4BE8EEE0-06C2-4334-AB26-E96CAD8DC3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2" name="TextBox 21">
            <a:extLst>
              <a:ext uri="{FF2B5EF4-FFF2-40B4-BE49-F238E27FC236}">
                <a16:creationId xmlns:a16="http://schemas.microsoft.com/office/drawing/2014/main" id="{1746517A-CA20-4D8B-8438-DAD190D12AE6}"/>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3" name="Picture 2">
            <a:extLst>
              <a:ext uri="{FF2B5EF4-FFF2-40B4-BE49-F238E27FC236}">
                <a16:creationId xmlns:a16="http://schemas.microsoft.com/office/drawing/2014/main" id="{1C1E55A3-B141-4089-94DD-9C0C5B9FCA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1B25313C-C22F-4199-AC87-B11488AFDA6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10943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16" name="Picture Placeholder 5">
            <a:extLst>
              <a:ext uri="{FF2B5EF4-FFF2-40B4-BE49-F238E27FC236}">
                <a16:creationId xmlns:a16="http://schemas.microsoft.com/office/drawing/2014/main" id="{FCD03C07-1E5D-4D02-9B90-1E34994520AB}"/>
              </a:ext>
            </a:extLst>
          </p:cNvPr>
          <p:cNvSpPr>
            <a:spLocks noGrp="1"/>
          </p:cNvSpPr>
          <p:nvPr>
            <p:ph type="pic" sz="quarter" idx="13" hasCustomPrompt="1"/>
          </p:nvPr>
        </p:nvSpPr>
        <p:spPr>
          <a:xfrm>
            <a:off x="827814" y="1346480"/>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a16="http://schemas.microsoft.com/office/drawing/2014/main" id="{BCA07CE4-1133-409E-9BE2-B34A6C8AA65E}"/>
              </a:ext>
            </a:extLst>
          </p:cNvPr>
          <p:cNvSpPr>
            <a:spLocks noGrp="1"/>
          </p:cNvSpPr>
          <p:nvPr>
            <p:ph type="pic" sz="quarter" idx="16" hasCustomPrompt="1"/>
          </p:nvPr>
        </p:nvSpPr>
        <p:spPr>
          <a:xfrm>
            <a:off x="827814" y="29717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3" name="Picture Placeholder 5">
            <a:extLst>
              <a:ext uri="{FF2B5EF4-FFF2-40B4-BE49-F238E27FC236}">
                <a16:creationId xmlns:a16="http://schemas.microsoft.com/office/drawing/2014/main" id="{E56B2ECE-4037-4314-974B-A7940A677F97}"/>
              </a:ext>
            </a:extLst>
          </p:cNvPr>
          <p:cNvSpPr>
            <a:spLocks noGrp="1"/>
          </p:cNvSpPr>
          <p:nvPr>
            <p:ph type="pic" sz="quarter" idx="18" hasCustomPrompt="1"/>
          </p:nvPr>
        </p:nvSpPr>
        <p:spPr>
          <a:xfrm>
            <a:off x="836345" y="45719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9" name="Content Placeholder 4">
            <a:extLst>
              <a:ext uri="{FF2B5EF4-FFF2-40B4-BE49-F238E27FC236}">
                <a16:creationId xmlns:a16="http://schemas.microsoft.com/office/drawing/2014/main" id="{5513E3CC-C031-4356-990C-491733DE53CD}"/>
              </a:ext>
            </a:extLst>
          </p:cNvPr>
          <p:cNvSpPr>
            <a:spLocks noGrp="1"/>
          </p:cNvSpPr>
          <p:nvPr>
            <p:ph idx="19" hasCustomPrompt="1"/>
          </p:nvPr>
        </p:nvSpPr>
        <p:spPr>
          <a:xfrm>
            <a:off x="2550685" y="1219200"/>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0" name="Content Placeholder 4">
            <a:extLst>
              <a:ext uri="{FF2B5EF4-FFF2-40B4-BE49-F238E27FC236}">
                <a16:creationId xmlns:a16="http://schemas.microsoft.com/office/drawing/2014/main" id="{EF8D70A4-8F62-441A-8717-1B2590391059}"/>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1" name="Content Placeholder 4">
            <a:extLst>
              <a:ext uri="{FF2B5EF4-FFF2-40B4-BE49-F238E27FC236}">
                <a16:creationId xmlns:a16="http://schemas.microsoft.com/office/drawing/2014/main" id="{63CB117A-26E0-41CD-A484-42ECA807D9B0}"/>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8" name="Picture 17" title="WorkforceGPS logo">
            <a:extLst>
              <a:ext uri="{FF2B5EF4-FFF2-40B4-BE49-F238E27FC236}">
                <a16:creationId xmlns:a16="http://schemas.microsoft.com/office/drawing/2014/main" id="{49FFF5A5-173B-45DB-BCEF-6F2761348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25" name="TextBox 24">
            <a:extLst>
              <a:ext uri="{FF2B5EF4-FFF2-40B4-BE49-F238E27FC236}">
                <a16:creationId xmlns:a16="http://schemas.microsoft.com/office/drawing/2014/main" id="{FCD78AEC-A3B6-4B1C-AD26-4293E517B154}"/>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26" name="Picture 2">
            <a:extLst>
              <a:ext uri="{FF2B5EF4-FFF2-40B4-BE49-F238E27FC236}">
                <a16:creationId xmlns:a16="http://schemas.microsoft.com/office/drawing/2014/main" id="{3F1F8525-513A-4618-9C89-7BC6F85A4A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40514993-98F9-4756-AD72-18AABD727201}"/>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7864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F445EBD6-6859-4956-B399-2480ACFAA1C3}"/>
              </a:ext>
            </a:extLst>
          </p:cNvPr>
          <p:cNvSpPr/>
          <p:nvPr userDrawn="1"/>
        </p:nvSpPr>
        <p:spPr>
          <a:xfrm>
            <a:off x="1295400" y="1406605"/>
            <a:ext cx="6553200" cy="3276600"/>
          </a:xfrm>
          <a:prstGeom prst="wedgeRectCallout">
            <a:avLst>
              <a:gd name="adj1" fmla="val 242"/>
              <a:gd name="adj2" fmla="val 81234"/>
            </a:avLst>
          </a:prstGeom>
          <a:solidFill>
            <a:schemeClr val="bg1">
              <a:lumMod val="95000"/>
            </a:schemeClr>
          </a:solid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4481"/>
              </a:solidFill>
              <a:latin typeface="Franklin Gothic Medium" panose="020B06030201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32122-0C72-43A2-878A-3AF5FA33873C}" type="slidenum">
              <a:rPr lang="en-US" smtClean="0"/>
              <a:t>‹#›</a:t>
            </a:fld>
            <a:endParaRPr lang="en-US" dirty="0"/>
          </a:p>
        </p:txBody>
      </p:sp>
      <p:sp>
        <p:nvSpPr>
          <p:cNvPr id="9" name="Subtitle 2">
            <a:extLst>
              <a:ext uri="{FF2B5EF4-FFF2-40B4-BE49-F238E27FC236}">
                <a16:creationId xmlns:a16="http://schemas.microsoft.com/office/drawing/2014/main" id="{BC70B4C2-3FA6-40EF-AFEE-7A8FEBD5A1DC}"/>
              </a:ext>
            </a:extLst>
          </p:cNvPr>
          <p:cNvSpPr>
            <a:spLocks noGrp="1"/>
          </p:cNvSpPr>
          <p:nvPr>
            <p:ph type="subTitle" idx="1" hasCustomPrompt="1"/>
          </p:nvPr>
        </p:nvSpPr>
        <p:spPr>
          <a:xfrm>
            <a:off x="1447800" y="1406605"/>
            <a:ext cx="6324600" cy="3187700"/>
          </a:xfrm>
        </p:spPr>
        <p:txBody>
          <a:bodyPr>
            <a:noAutofit/>
          </a:bodyPr>
          <a:lstStyle>
            <a:lvl1pPr marL="0" indent="0" algn="ctr">
              <a:buNone/>
              <a:tabLst>
                <a:tab pos="5892800" algn="r"/>
              </a:tabLst>
              <a:defRPr sz="2400" i="1">
                <a:solidFill>
                  <a:srgbClr val="00448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“Quote text”</a:t>
            </a:r>
          </a:p>
          <a:p>
            <a:endParaRPr lang="en-US" dirty="0"/>
          </a:p>
          <a:p>
            <a:endParaRPr lang="en-US" dirty="0"/>
          </a:p>
          <a:p>
            <a:endParaRPr lang="en-US" dirty="0"/>
          </a:p>
          <a:p>
            <a:endParaRPr lang="en-US" dirty="0"/>
          </a:p>
          <a:p>
            <a:endParaRPr lang="en-US" dirty="0"/>
          </a:p>
          <a:p>
            <a:r>
              <a:rPr lang="en-US" dirty="0"/>
              <a:t>	~ Attribution</a:t>
            </a:r>
          </a:p>
        </p:txBody>
      </p:sp>
      <p:sp>
        <p:nvSpPr>
          <p:cNvPr id="8" name="Rectangle 7">
            <a:extLst>
              <a:ext uri="{FF2B5EF4-FFF2-40B4-BE49-F238E27FC236}">
                <a16:creationId xmlns:a16="http://schemas.microsoft.com/office/drawing/2014/main" id="{2C156D05-0D42-4363-95D3-8131B7B301C5}"/>
              </a:ext>
            </a:extLst>
          </p:cNvPr>
          <p:cNvSpPr/>
          <p:nvPr userDrawn="1"/>
        </p:nvSpPr>
        <p:spPr>
          <a:xfrm>
            <a:off x="0" y="0"/>
            <a:ext cx="9144000" cy="685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D0EC2E8-A4D3-4B3E-B6AA-4EDAE7ADCA20}"/>
              </a:ext>
            </a:extLst>
          </p:cNvPr>
          <p:cNvSpPr/>
          <p:nvPr userDrawn="1"/>
        </p:nvSpPr>
        <p:spPr>
          <a:xfrm>
            <a:off x="0" y="6096000"/>
            <a:ext cx="9144000" cy="762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3D man with microphone">
            <a:extLst>
              <a:ext uri="{FF2B5EF4-FFF2-40B4-BE49-F238E27FC236}">
                <a16:creationId xmlns:a16="http://schemas.microsoft.com/office/drawing/2014/main" id="{6A1E8FCB-030B-464E-89CA-B4FC69FD0DC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44500" y="3429000"/>
            <a:ext cx="2578100" cy="2578100"/>
          </a:xfrm>
          <a:prstGeom prst="rect">
            <a:avLst/>
          </a:prstGeom>
        </p:spPr>
      </p:pic>
    </p:spTree>
    <p:extLst>
      <p:ext uri="{BB962C8B-B14F-4D97-AF65-F5344CB8AC3E}">
        <p14:creationId xmlns:p14="http://schemas.microsoft.com/office/powerpoint/2010/main" val="28346234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Questions &amp; Answers</a:t>
            </a:r>
          </a:p>
        </p:txBody>
      </p:sp>
      <p:pic>
        <p:nvPicPr>
          <p:cNvPr id="5" name="Picture 4" descr="3D man with letters Q&amp;A">
            <a:extLst>
              <a:ext uri="{FF2B5EF4-FFF2-40B4-BE49-F238E27FC236}">
                <a16:creationId xmlns:a16="http://schemas.microsoft.com/office/drawing/2014/main" id="{F5BD0DC3-FC53-4A0E-98F1-C11C2E77D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1828800"/>
            <a:ext cx="3581400" cy="3581400"/>
          </a:xfrm>
          <a:prstGeom prst="rect">
            <a:avLst/>
          </a:prstGeom>
        </p:spPr>
      </p:pic>
      <p:pic>
        <p:nvPicPr>
          <p:cNvPr id="12" name="Picture 11" title="WorkforceGPS logo">
            <a:extLst>
              <a:ext uri="{FF2B5EF4-FFF2-40B4-BE49-F238E27FC236}">
                <a16:creationId xmlns:a16="http://schemas.microsoft.com/office/drawing/2014/main" id="{AEFB2D97-6542-4ED3-A989-E174EE7D2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sp>
        <p:nvSpPr>
          <p:cNvPr id="16" name="TextBox 15">
            <a:extLst>
              <a:ext uri="{FF2B5EF4-FFF2-40B4-BE49-F238E27FC236}">
                <a16:creationId xmlns:a16="http://schemas.microsoft.com/office/drawing/2014/main" id="{16AF60BA-6C1F-4F0A-9701-38AB3D481C6E}"/>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7" name="Picture 2">
            <a:extLst>
              <a:ext uri="{FF2B5EF4-FFF2-40B4-BE49-F238E27FC236}">
                <a16:creationId xmlns:a16="http://schemas.microsoft.com/office/drawing/2014/main" id="{5A768E06-3F03-4D43-AADC-21E1CAC5857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A2C2E70E-2683-4B47-A24E-31D69608AA9B}"/>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8935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2.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BE5B8908-2D63-4BDD-8273-214DE016716A}"/>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8" name="Picture 7" title="WorkforceGPS logo">
            <a:extLst>
              <a:ext uri="{FF2B5EF4-FFF2-40B4-BE49-F238E27FC236}">
                <a16:creationId xmlns:a16="http://schemas.microsoft.com/office/drawing/2014/main" id="{3DE7043C-945C-417C-B973-E381022428F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pic>
        <p:nvPicPr>
          <p:cNvPr id="10" name="Picture 2">
            <a:extLst>
              <a:ext uri="{FF2B5EF4-FFF2-40B4-BE49-F238E27FC236}">
                <a16:creationId xmlns:a16="http://schemas.microsoft.com/office/drawing/2014/main" id="{D4B45F2C-7822-45D7-994E-78D68A6368F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67C7819C-023A-4AC6-B384-1CE532FF831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51371168"/>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9" r:id="rId3"/>
    <p:sldLayoutId id="2147483690" r:id="rId4"/>
    <p:sldLayoutId id="2147483674" r:id="rId5"/>
    <p:sldLayoutId id="2147483687" r:id="rId6"/>
    <p:sldLayoutId id="2147483688" r:id="rId7"/>
    <p:sldLayoutId id="2147483691" r:id="rId8"/>
    <p:sldLayoutId id="2147483686" r:id="rId9"/>
    <p:sldLayoutId id="2147483692" r:id="rId10"/>
    <p:sldLayoutId id="2147483685" r:id="rId11"/>
    <p:sldLayoutId id="2147483676" r:id="rId12"/>
    <p:sldLayoutId id="2147483677" r:id="rId13"/>
    <p:sldLayoutId id="2147483693" r:id="rId14"/>
    <p:sldLayoutId id="2147483678" r:id="rId15"/>
    <p:sldLayoutId id="2147483679" r:id="rId16"/>
    <p:sldLayoutId id="2147483680" r:id="rId17"/>
    <p:sldLayoutId id="2147483681" r:id="rId18"/>
    <p:sldLayoutId id="2147483694" r:id="rId19"/>
  </p:sldLayoutIdLst>
  <p:hf hdr="0" ftr="0" dt="0"/>
  <p:txStyles>
    <p:titleStyle>
      <a:lvl1pPr algn="ctr" defTabSz="914400" rtl="0" eaLnBrk="1" latinLnBrk="0" hangingPunct="1">
        <a:spcBef>
          <a:spcPct val="0"/>
        </a:spcBef>
        <a:buNone/>
        <a:defRPr sz="44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BE5B8908-2D63-4BDD-8273-214DE016716A}"/>
              </a:ext>
            </a:extLst>
          </p:cNvPr>
          <p:cNvSpPr txBox="1"/>
          <p:nvPr userDrawn="1"/>
        </p:nvSpPr>
        <p:spPr>
          <a:xfrm>
            <a:off x="4402723" y="64008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pPr/>
              <a:t>‹#›</a:t>
            </a:fld>
            <a:endParaRPr lang="en-US" sz="1200" dirty="0">
              <a:solidFill>
                <a:srgbClr val="004481"/>
              </a:solidFill>
              <a:latin typeface="Franklin Gothic Medium" panose="020B0603020102020204" pitchFamily="34" charset="0"/>
            </a:endParaRPr>
          </a:p>
        </p:txBody>
      </p:sp>
      <p:pic>
        <p:nvPicPr>
          <p:cNvPr id="8" name="Picture 7" title="WorkforceGPS logo">
            <a:extLst>
              <a:ext uri="{FF2B5EF4-FFF2-40B4-BE49-F238E27FC236}">
                <a16:creationId xmlns:a16="http://schemas.microsoft.com/office/drawing/2014/main" id="{3DE7043C-945C-417C-B973-E381022428F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57200" y="6161496"/>
            <a:ext cx="1713164" cy="577772"/>
          </a:xfrm>
          <a:prstGeom prst="rect">
            <a:avLst/>
          </a:prstGeom>
        </p:spPr>
      </p:pic>
      <p:pic>
        <p:nvPicPr>
          <p:cNvPr id="10" name="Picture 2">
            <a:extLst>
              <a:ext uri="{FF2B5EF4-FFF2-40B4-BE49-F238E27FC236}">
                <a16:creationId xmlns:a16="http://schemas.microsoft.com/office/drawing/2014/main" id="{D4B45F2C-7822-45D7-994E-78D68A6368F9}"/>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tretch>
            <a:fillRect/>
          </a:stretch>
        </p:blipFill>
        <p:spPr bwMode="auto">
          <a:xfrm>
            <a:off x="6873288" y="6295051"/>
            <a:ext cx="1847182" cy="31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67C7819C-023A-4AC6-B384-1CE532FF8316}"/>
              </a:ext>
            </a:extLst>
          </p:cNvPr>
          <p:cNvSpPr txBox="1"/>
          <p:nvPr userDrawn="1"/>
        </p:nvSpPr>
        <p:spPr>
          <a:xfrm>
            <a:off x="6400800" y="655617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2953188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hf hdr="0" ftr="0" dt="0"/>
  <p:txStyles>
    <p:titleStyle>
      <a:lvl1pPr algn="ctr" defTabSz="914400" rtl="0" eaLnBrk="1" latinLnBrk="0" hangingPunct="1">
        <a:spcBef>
          <a:spcPct val="0"/>
        </a:spcBef>
        <a:buNone/>
        <a:defRPr sz="44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981200"/>
            <a:ext cx="8343900" cy="1470025"/>
          </a:xfrm>
        </p:spPr>
        <p:txBody>
          <a:bodyPr>
            <a:normAutofit fontScale="90000"/>
          </a:bodyPr>
          <a:lstStyle/>
          <a:p>
            <a:r>
              <a:rPr lang="en-US" sz="4000" b="1" dirty="0"/>
              <a:t>MEETING THE WORKFORCE CHALLENGES OF THE WATER SECTOR</a:t>
            </a:r>
            <a:br>
              <a:rPr lang="en-US" sz="4000" b="1" dirty="0"/>
            </a:br>
            <a:r>
              <a:rPr lang="en-US" sz="4000" b="1" i="1" dirty="0">
                <a:solidFill>
                  <a:srgbClr val="009900"/>
                </a:solidFill>
              </a:rPr>
              <a:t>A Competency Model Approach </a:t>
            </a:r>
            <a:endParaRPr lang="en-US" sz="4000" i="1" dirty="0">
              <a:solidFill>
                <a:srgbClr val="009900"/>
              </a:solidFill>
            </a:endParaRPr>
          </a:p>
        </p:txBody>
      </p:sp>
      <p:sp>
        <p:nvSpPr>
          <p:cNvPr id="3" name="Subtitle 2"/>
          <p:cNvSpPr>
            <a:spLocks noGrp="1"/>
          </p:cNvSpPr>
          <p:nvPr>
            <p:ph type="subTitle" idx="1"/>
          </p:nvPr>
        </p:nvSpPr>
        <p:spPr>
          <a:xfrm>
            <a:off x="1371600" y="4413950"/>
            <a:ext cx="6400800" cy="685800"/>
          </a:xfrm>
        </p:spPr>
        <p:txBody>
          <a:bodyPr>
            <a:normAutofit/>
          </a:bodyPr>
          <a:lstStyle/>
          <a:p>
            <a:r>
              <a:rPr lang="en-US" sz="1800" dirty="0"/>
              <a:t>September 13, 2018 – 1:00-2:30 PM (EST)</a:t>
            </a:r>
          </a:p>
        </p:txBody>
      </p:sp>
      <p:sp>
        <p:nvSpPr>
          <p:cNvPr id="4" name="Rectangle 3"/>
          <p:cNvSpPr/>
          <p:nvPr/>
        </p:nvSpPr>
        <p:spPr>
          <a:xfrm>
            <a:off x="342900" y="1447800"/>
            <a:ext cx="8458200" cy="3962400"/>
          </a:xfrm>
          <a:prstGeom prst="rect">
            <a:avLst/>
          </a:prstGeom>
          <a:no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title="WorkforceGPS logo">
            <a:extLst>
              <a:ext uri="{FF2B5EF4-FFF2-40B4-BE49-F238E27FC236}">
                <a16:creationId xmlns:a16="http://schemas.microsoft.com/office/drawing/2014/main" id="{5E2A9776-80EF-46FA-A1F3-9EAD3D5CC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400436"/>
            <a:ext cx="2429214" cy="819264"/>
          </a:xfrm>
          <a:prstGeom prst="rect">
            <a:avLst/>
          </a:prstGeom>
        </p:spPr>
      </p:pic>
      <p:grpSp>
        <p:nvGrpSpPr>
          <p:cNvPr id="11" name="Group 10">
            <a:extLst>
              <a:ext uri="{FF2B5EF4-FFF2-40B4-BE49-F238E27FC236}">
                <a16:creationId xmlns:a16="http://schemas.microsoft.com/office/drawing/2014/main" id="{B23AA352-B44F-4A2F-9B0C-A0772F8981E3}"/>
              </a:ext>
            </a:extLst>
          </p:cNvPr>
          <p:cNvGrpSpPr/>
          <p:nvPr/>
        </p:nvGrpSpPr>
        <p:grpSpPr>
          <a:xfrm>
            <a:off x="530711" y="4628874"/>
            <a:ext cx="3527961" cy="590826"/>
            <a:chOff x="663039" y="4596217"/>
            <a:chExt cx="3527961" cy="590826"/>
          </a:xfrm>
        </p:grpSpPr>
        <p:pic>
          <p:nvPicPr>
            <p:cNvPr id="9" name="Picture 8" title="Department of Labor logo">
              <a:extLst>
                <a:ext uri="{FF2B5EF4-FFF2-40B4-BE49-F238E27FC236}">
                  <a16:creationId xmlns:a16="http://schemas.microsoft.com/office/drawing/2014/main" id="{8BB596D1-0B3A-4A06-9D43-B00F776BA702}"/>
                </a:ext>
              </a:extLst>
            </p:cNvPr>
            <p:cNvPicPr>
              <a:picLocks noChangeAspect="1"/>
            </p:cNvPicPr>
            <p:nvPr/>
          </p:nvPicPr>
          <p:blipFill>
            <a:blip r:embed="rId4"/>
            <a:stretch>
              <a:fillRect/>
            </a:stretch>
          </p:blipFill>
          <p:spPr>
            <a:xfrm>
              <a:off x="663039" y="4596217"/>
              <a:ext cx="590826" cy="590826"/>
            </a:xfrm>
            <a:prstGeom prst="rect">
              <a:avLst/>
            </a:prstGeom>
          </p:spPr>
        </p:pic>
        <p:sp>
          <p:nvSpPr>
            <p:cNvPr id="10" name="TextBox 9">
              <a:extLst>
                <a:ext uri="{FF2B5EF4-FFF2-40B4-BE49-F238E27FC236}">
                  <a16:creationId xmlns:a16="http://schemas.microsoft.com/office/drawing/2014/main" id="{AB0790B9-2289-4C66-9BB6-94B04C4059AA}"/>
                </a:ext>
              </a:extLst>
            </p:cNvPr>
            <p:cNvSpPr txBox="1"/>
            <p:nvPr/>
          </p:nvSpPr>
          <p:spPr>
            <a:xfrm>
              <a:off x="1283804" y="472419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latin typeface="Arial" pitchFamily="34" charset="0"/>
                  <a:cs typeface="Arial" pitchFamily="34" charset="0"/>
                </a:rPr>
                <a:t>Employment and Training</a:t>
              </a:r>
              <a:r>
                <a:rPr lang="en-US" sz="900" b="1" i="0" kern="800" cap="all" spc="0" baseline="0" dirty="0">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latin typeface="Arial" pitchFamily="34" charset="0"/>
                  <a:cs typeface="Arial" pitchFamily="34" charset="0"/>
                </a:rPr>
                <a:t>United States Department of Labor</a:t>
              </a:r>
            </a:p>
          </p:txBody>
        </p:sp>
      </p:grpSp>
    </p:spTree>
    <p:extLst>
      <p:ext uri="{BB962C8B-B14F-4D97-AF65-F5344CB8AC3E}">
        <p14:creationId xmlns:p14="http://schemas.microsoft.com/office/powerpoint/2010/main" val="43461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familiar are you with Competency Models?</a:t>
            </a:r>
          </a:p>
          <a:p>
            <a:r>
              <a:rPr lang="en-US" dirty="0"/>
              <a:t>Select the answer below that best describes you</a:t>
            </a:r>
          </a:p>
          <a:p>
            <a:pPr lvl="1"/>
            <a:r>
              <a:rPr lang="en-US" dirty="0"/>
              <a:t>I’m an expert, I work with them all the time</a:t>
            </a:r>
          </a:p>
          <a:p>
            <a:pPr lvl="1"/>
            <a:r>
              <a:rPr lang="en-US" dirty="0"/>
              <a:t>I am experienced, but still learning</a:t>
            </a:r>
          </a:p>
          <a:p>
            <a:pPr lvl="1"/>
            <a:r>
              <a:rPr lang="en-US" dirty="0"/>
              <a:t>I’ve heard of a competency model before but never used</a:t>
            </a:r>
          </a:p>
          <a:p>
            <a:pPr lvl="1"/>
            <a:r>
              <a:rPr lang="en-US" dirty="0"/>
              <a:t>What is a competency model?</a:t>
            </a:r>
          </a:p>
        </p:txBody>
      </p:sp>
      <p:sp>
        <p:nvSpPr>
          <p:cNvPr id="3" name="Title 2"/>
          <p:cNvSpPr>
            <a:spLocks noGrp="1"/>
          </p:cNvSpPr>
          <p:nvPr>
            <p:ph type="title"/>
          </p:nvPr>
        </p:nvSpPr>
        <p:spPr/>
        <p:txBody>
          <a:bodyPr/>
          <a:lstStyle/>
          <a:p>
            <a:r>
              <a:rPr lang="en-US" dirty="0"/>
              <a:t>Poll Questions #2</a:t>
            </a:r>
          </a:p>
        </p:txBody>
      </p:sp>
    </p:spTree>
    <p:extLst>
      <p:ext uri="{BB962C8B-B14F-4D97-AF65-F5344CB8AC3E}">
        <p14:creationId xmlns:p14="http://schemas.microsoft.com/office/powerpoint/2010/main" val="349272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What is a competency?</a:t>
            </a:r>
          </a:p>
          <a:p>
            <a:pPr lvl="1"/>
            <a:r>
              <a:rPr lang="en-US" sz="2400" dirty="0"/>
              <a:t>The capability to apply a set of related knowledge, skills, and abilities to successfully perform functions or tasks.</a:t>
            </a:r>
          </a:p>
          <a:p>
            <a:pPr marL="457200" lvl="1" indent="0">
              <a:buNone/>
            </a:pPr>
            <a:endParaRPr lang="en-US" sz="2400" dirty="0"/>
          </a:p>
          <a:p>
            <a:r>
              <a:rPr lang="en-US" sz="2800" dirty="0"/>
              <a:t>What is a competency model?</a:t>
            </a:r>
          </a:p>
          <a:p>
            <a:pPr lvl="1"/>
            <a:r>
              <a:rPr lang="en-US" sz="2400" dirty="0"/>
              <a:t>Collection of competencies that together define successful performance in a particular industry or field</a:t>
            </a:r>
          </a:p>
          <a:p>
            <a:pPr lvl="1"/>
            <a:r>
              <a:rPr lang="en-US" sz="2400" dirty="0"/>
              <a:t>Resource, not an end-product</a:t>
            </a:r>
          </a:p>
          <a:p>
            <a:endParaRPr lang="en-US" dirty="0"/>
          </a:p>
        </p:txBody>
      </p:sp>
      <p:sp>
        <p:nvSpPr>
          <p:cNvPr id="2" name="Title 1"/>
          <p:cNvSpPr>
            <a:spLocks noGrp="1"/>
          </p:cNvSpPr>
          <p:nvPr>
            <p:ph type="title"/>
          </p:nvPr>
        </p:nvSpPr>
        <p:spPr/>
        <p:txBody>
          <a:bodyPr>
            <a:normAutofit/>
          </a:bodyPr>
          <a:lstStyle/>
          <a:p>
            <a:r>
              <a:rPr lang="en-US" sz="3600" dirty="0"/>
              <a:t>Competency Models</a:t>
            </a:r>
          </a:p>
        </p:txBody>
      </p:sp>
    </p:spTree>
    <p:extLst>
      <p:ext uri="{BB962C8B-B14F-4D97-AF65-F5344CB8AC3E}">
        <p14:creationId xmlns:p14="http://schemas.microsoft.com/office/powerpoint/2010/main" val="423432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Who Uses Competency Models?</a:t>
            </a:r>
          </a:p>
        </p:txBody>
      </p:sp>
      <p:graphicFrame>
        <p:nvGraphicFramePr>
          <p:cNvPr id="5" name="Diagram 4"/>
          <p:cNvGraphicFramePr/>
          <p:nvPr>
            <p:extLst>
              <p:ext uri="{D42A27DB-BD31-4B8C-83A1-F6EECF244321}">
                <p14:modId xmlns:p14="http://schemas.microsoft.com/office/powerpoint/2010/main" val="318699834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1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Why Competency Models?</a:t>
            </a:r>
          </a:p>
        </p:txBody>
      </p:sp>
      <p:sp>
        <p:nvSpPr>
          <p:cNvPr id="3" name="Content Placeholder 2"/>
          <p:cNvSpPr>
            <a:spLocks noGrp="1"/>
          </p:cNvSpPr>
          <p:nvPr>
            <p:ph idx="1"/>
          </p:nvPr>
        </p:nvSpPr>
        <p:spPr>
          <a:xfrm>
            <a:off x="152400" y="1447800"/>
            <a:ext cx="8763000" cy="4343399"/>
          </a:xfrm>
        </p:spPr>
        <p:txBody>
          <a:bodyPr>
            <a:normAutofit/>
          </a:bodyPr>
          <a:lstStyle/>
          <a:p>
            <a:pPr marL="0" indent="0">
              <a:buNone/>
            </a:pPr>
            <a:r>
              <a:rPr lang="en-US" sz="2800" dirty="0"/>
              <a:t>Competency Models can help…</a:t>
            </a:r>
          </a:p>
          <a:p>
            <a:r>
              <a:rPr lang="en-US" sz="2800" dirty="0"/>
              <a:t>Identify and communicate industry needs</a:t>
            </a:r>
          </a:p>
          <a:p>
            <a:r>
              <a:rPr lang="en-US" sz="2800" dirty="0"/>
              <a:t>Improve employee training programs</a:t>
            </a:r>
          </a:p>
          <a:p>
            <a:r>
              <a:rPr lang="en-US" sz="2800" dirty="0"/>
              <a:t>Develop industry-defined performance indicators</a:t>
            </a:r>
          </a:p>
          <a:p>
            <a:r>
              <a:rPr lang="en-US" sz="2800" dirty="0"/>
              <a:t>Develop resources for career exploration</a:t>
            </a:r>
          </a:p>
          <a:p>
            <a:r>
              <a:rPr lang="en-US" sz="2800" dirty="0"/>
              <a:t>Provide national/regional framework to inform state certification programs</a:t>
            </a:r>
          </a:p>
          <a:p>
            <a:pPr marL="0" indent="0">
              <a:buNone/>
            </a:pPr>
            <a:endParaRPr lang="en-US" sz="2800" dirty="0"/>
          </a:p>
        </p:txBody>
      </p:sp>
    </p:spTree>
    <p:extLst>
      <p:ext uri="{BB962C8B-B14F-4D97-AF65-F5344CB8AC3E}">
        <p14:creationId xmlns:p14="http://schemas.microsoft.com/office/powerpoint/2010/main" val="288213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Competency Model Features</a:t>
            </a:r>
          </a:p>
        </p:txBody>
      </p:sp>
      <p:graphicFrame>
        <p:nvGraphicFramePr>
          <p:cNvPr id="4" name="Diagram 3"/>
          <p:cNvGraphicFramePr/>
          <p:nvPr>
            <p:extLst>
              <p:ext uri="{D42A27DB-BD31-4B8C-83A1-F6EECF244321}">
                <p14:modId xmlns:p14="http://schemas.microsoft.com/office/powerpoint/2010/main" val="25386415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25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86" y="457201"/>
            <a:ext cx="7935433" cy="5638800"/>
          </a:xfrm>
          <a:prstGeom prst="rect">
            <a:avLst/>
          </a:prstGeom>
        </p:spPr>
      </p:pic>
    </p:spTree>
    <p:extLst>
      <p:ext uri="{BB962C8B-B14F-4D97-AF65-F5344CB8AC3E}">
        <p14:creationId xmlns:p14="http://schemas.microsoft.com/office/powerpoint/2010/main" val="154149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yramid_Tier_middle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1" y="1651841"/>
            <a:ext cx="4648200" cy="419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3"/>
          <p:cNvGrpSpPr>
            <a:grpSpLocks/>
          </p:cNvGrpSpPr>
          <p:nvPr/>
        </p:nvGrpSpPr>
        <p:grpSpPr bwMode="auto">
          <a:xfrm>
            <a:off x="2362200" y="2529801"/>
            <a:ext cx="1676400" cy="2438400"/>
            <a:chOff x="2133600" y="2438400"/>
            <a:chExt cx="1676400" cy="2438400"/>
          </a:xfrm>
        </p:grpSpPr>
        <p:sp>
          <p:nvSpPr>
            <p:cNvPr id="5" name="Line 6"/>
            <p:cNvSpPr>
              <a:spLocks noChangeShapeType="1"/>
            </p:cNvSpPr>
            <p:nvPr/>
          </p:nvSpPr>
          <p:spPr bwMode="auto">
            <a:xfrm>
              <a:off x="2133600" y="3352800"/>
              <a:ext cx="1066800" cy="1524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6" name="Line 7"/>
            <p:cNvSpPr>
              <a:spLocks noChangeShapeType="1"/>
            </p:cNvSpPr>
            <p:nvPr/>
          </p:nvSpPr>
          <p:spPr bwMode="auto">
            <a:xfrm>
              <a:off x="2133600" y="3352800"/>
              <a:ext cx="1371600" cy="2286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7" name="Line 8"/>
            <p:cNvSpPr>
              <a:spLocks noChangeShapeType="1"/>
            </p:cNvSpPr>
            <p:nvPr/>
          </p:nvSpPr>
          <p:spPr bwMode="auto">
            <a:xfrm flipV="1">
              <a:off x="2133600" y="2438400"/>
              <a:ext cx="1676400" cy="9144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grpSp>
      <p:sp>
        <p:nvSpPr>
          <p:cNvPr id="7172" name="TextBox 7"/>
          <p:cNvSpPr txBox="1">
            <a:spLocks noChangeArrowheads="1"/>
          </p:cNvSpPr>
          <p:nvPr/>
        </p:nvSpPr>
        <p:spPr bwMode="auto">
          <a:xfrm>
            <a:off x="347662" y="3210837"/>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Calibri" pitchFamily="34" charset="0"/>
              </a:rPr>
              <a:t>Tier Groupings</a:t>
            </a:r>
          </a:p>
        </p:txBody>
      </p:sp>
      <p:sp>
        <p:nvSpPr>
          <p:cNvPr id="7173" name="Rectangle 2"/>
          <p:cNvSpPr>
            <a:spLocks noGrp="1" noChangeArrowheads="1"/>
          </p:cNvSpPr>
          <p:nvPr>
            <p:ph type="title"/>
          </p:nvPr>
        </p:nvSpPr>
        <p:spPr>
          <a:noFill/>
        </p:spPr>
        <p:txBody>
          <a:bodyPr anchor="t">
            <a:noAutofit/>
          </a:bodyPr>
          <a:lstStyle/>
          <a:p>
            <a:pPr algn="l" eaLnBrk="1" hangingPunct="1"/>
            <a:r>
              <a:rPr lang="en-US" dirty="0">
                <a:cs typeface="Calibri" pitchFamily="34" charset="0"/>
              </a:rPr>
              <a:t>Competency Model Framework</a:t>
            </a:r>
          </a:p>
        </p:txBody>
      </p:sp>
    </p:spTree>
    <p:extLst>
      <p:ext uri="{BB962C8B-B14F-4D97-AF65-F5344CB8AC3E}">
        <p14:creationId xmlns:p14="http://schemas.microsoft.com/office/powerpoint/2010/main" val="283538402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6AFA01-0C25-428D-AFF5-398B3A12E4DD}"/>
              </a:ext>
            </a:extLst>
          </p:cNvPr>
          <p:cNvSpPr>
            <a:spLocks noGrp="1"/>
          </p:cNvSpPr>
          <p:nvPr>
            <p:ph type="title"/>
          </p:nvPr>
        </p:nvSpPr>
        <p:spPr/>
        <p:txBody>
          <a:bodyPr/>
          <a:lstStyle/>
          <a:p>
            <a:r>
              <a:rPr lang="en-US" dirty="0"/>
              <a:t>Competency Model Tiers</a:t>
            </a:r>
          </a:p>
        </p:txBody>
      </p:sp>
      <p:pic>
        <p:nvPicPr>
          <p:cNvPr id="4" name="Picture 3" descr="pyramid_numbered tiers_05022011">
            <a:extLst>
              <a:ext uri="{FF2B5EF4-FFF2-40B4-BE49-F238E27FC236}">
                <a16:creationId xmlns:a16="http://schemas.microsoft.com/office/drawing/2014/main" id="{44078D40-28A0-46E3-AF2A-043A3269D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128786"/>
            <a:ext cx="5306309" cy="493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98322811-8F2E-4612-8CC9-57D38A1431C1}"/>
              </a:ext>
            </a:extLst>
          </p:cNvPr>
          <p:cNvSpPr txBox="1">
            <a:spLocks noChangeArrowheads="1"/>
          </p:cNvSpPr>
          <p:nvPr/>
        </p:nvSpPr>
        <p:spPr bwMode="auto">
          <a:xfrm>
            <a:off x="1427163" y="2783682"/>
            <a:ext cx="78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Calibri" pitchFamily="34" charset="0"/>
              </a:rPr>
              <a:t>Tiers</a:t>
            </a:r>
          </a:p>
        </p:txBody>
      </p:sp>
      <p:grpSp>
        <p:nvGrpSpPr>
          <p:cNvPr id="6" name="Group 3">
            <a:extLst>
              <a:ext uri="{FF2B5EF4-FFF2-40B4-BE49-F238E27FC236}">
                <a16:creationId xmlns:a16="http://schemas.microsoft.com/office/drawing/2014/main" id="{6CFCDAC0-B0AC-4483-8AE3-6EE9D7C9498C}"/>
              </a:ext>
            </a:extLst>
          </p:cNvPr>
          <p:cNvGrpSpPr>
            <a:grpSpLocks/>
          </p:cNvGrpSpPr>
          <p:nvPr/>
        </p:nvGrpSpPr>
        <p:grpSpPr bwMode="auto">
          <a:xfrm>
            <a:off x="2209800" y="2938463"/>
            <a:ext cx="1600200" cy="1295400"/>
            <a:chOff x="2133600" y="3276600"/>
            <a:chExt cx="1600200" cy="1295400"/>
          </a:xfrm>
        </p:grpSpPr>
        <p:sp>
          <p:nvSpPr>
            <p:cNvPr id="7" name="Line 6">
              <a:extLst>
                <a:ext uri="{FF2B5EF4-FFF2-40B4-BE49-F238E27FC236}">
                  <a16:creationId xmlns:a16="http://schemas.microsoft.com/office/drawing/2014/main" id="{9625BBB3-FA78-452D-A4B9-76FC8E8B9856}"/>
                </a:ext>
              </a:extLst>
            </p:cNvPr>
            <p:cNvSpPr>
              <a:spLocks noChangeShapeType="1"/>
            </p:cNvSpPr>
            <p:nvPr/>
          </p:nvSpPr>
          <p:spPr bwMode="auto">
            <a:xfrm>
              <a:off x="2133600" y="3352800"/>
              <a:ext cx="1219200" cy="1219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8" name="Line 7">
              <a:extLst>
                <a:ext uri="{FF2B5EF4-FFF2-40B4-BE49-F238E27FC236}">
                  <a16:creationId xmlns:a16="http://schemas.microsoft.com/office/drawing/2014/main" id="{5105A26D-65AE-4D64-973B-59E07514221C}"/>
                </a:ext>
              </a:extLst>
            </p:cNvPr>
            <p:cNvSpPr>
              <a:spLocks noChangeShapeType="1"/>
            </p:cNvSpPr>
            <p:nvPr/>
          </p:nvSpPr>
          <p:spPr bwMode="auto">
            <a:xfrm>
              <a:off x="2133600" y="3352800"/>
              <a:ext cx="1371600" cy="6096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sp>
          <p:nvSpPr>
            <p:cNvPr id="9" name="Line 8">
              <a:extLst>
                <a:ext uri="{FF2B5EF4-FFF2-40B4-BE49-F238E27FC236}">
                  <a16:creationId xmlns:a16="http://schemas.microsoft.com/office/drawing/2014/main" id="{F68F6C09-1D85-4000-A02B-FB7567CBDB77}"/>
                </a:ext>
              </a:extLst>
            </p:cNvPr>
            <p:cNvSpPr>
              <a:spLocks noChangeShapeType="1"/>
            </p:cNvSpPr>
            <p:nvPr/>
          </p:nvSpPr>
          <p:spPr bwMode="auto">
            <a:xfrm flipV="1">
              <a:off x="2133600" y="3276600"/>
              <a:ext cx="1600200" cy="76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dirty="0"/>
            </a:p>
          </p:txBody>
        </p:sp>
      </p:grpSp>
    </p:spTree>
    <p:extLst>
      <p:ext uri="{BB962C8B-B14F-4D97-AF65-F5344CB8AC3E}">
        <p14:creationId xmlns:p14="http://schemas.microsoft.com/office/powerpoint/2010/main" val="220530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61FFC-65CF-4FED-8706-2C16C82AACB3}"/>
              </a:ext>
            </a:extLst>
          </p:cNvPr>
          <p:cNvSpPr>
            <a:spLocks noGrp="1"/>
          </p:cNvSpPr>
          <p:nvPr>
            <p:ph idx="1"/>
          </p:nvPr>
        </p:nvSpPr>
        <p:spPr>
          <a:xfrm>
            <a:off x="457200" y="2057400"/>
            <a:ext cx="8610600" cy="3475037"/>
          </a:xfrm>
        </p:spPr>
        <p:txBody>
          <a:bodyPr>
            <a:normAutofit/>
          </a:bodyPr>
          <a:lstStyle/>
          <a:p>
            <a:pPr marL="0" indent="0">
              <a:buNone/>
            </a:pPr>
            <a:r>
              <a:rPr lang="en-US" sz="6600" dirty="0"/>
              <a:t>Water and Wastewater Competency Model</a:t>
            </a:r>
          </a:p>
        </p:txBody>
      </p:sp>
    </p:spTree>
    <p:extLst>
      <p:ext uri="{BB962C8B-B14F-4D97-AF65-F5344CB8AC3E}">
        <p14:creationId xmlns:p14="http://schemas.microsoft.com/office/powerpoint/2010/main" val="221545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Industry Champions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970" y="2052604"/>
            <a:ext cx="2217677" cy="130374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1" y="2052605"/>
            <a:ext cx="2180409" cy="9790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4138844"/>
            <a:ext cx="1802344" cy="9599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6999" y="4111930"/>
            <a:ext cx="1895943" cy="126396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639" y="4322385"/>
            <a:ext cx="2323008" cy="68323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0544" y="4339610"/>
            <a:ext cx="2376912" cy="1036283"/>
          </a:xfrm>
          <a:prstGeom prst="rect">
            <a:avLst/>
          </a:prstGeom>
        </p:spPr>
      </p:pic>
      <p:pic>
        <p:nvPicPr>
          <p:cNvPr id="2056" name="Picture 8" descr="C:\Users\abertsche\Desktop\Dropbox\Competency Models Team Folder\Competency Models\Water Update 2015-2016\Logos\WEF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1" y="2542118"/>
            <a:ext cx="2780279" cy="556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stretch>
            <a:fillRect/>
          </a:stretch>
        </p:blipFill>
        <p:spPr>
          <a:xfrm>
            <a:off x="3163695" y="1458526"/>
            <a:ext cx="2969009" cy="420660"/>
          </a:xfrm>
          <a:prstGeom prst="rect">
            <a:avLst/>
          </a:prstGeom>
        </p:spPr>
      </p:pic>
    </p:spTree>
    <p:extLst>
      <p:ext uri="{BB962C8B-B14F-4D97-AF65-F5344CB8AC3E}">
        <p14:creationId xmlns:p14="http://schemas.microsoft.com/office/powerpoint/2010/main" val="117917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B8A7D-9D6F-421C-A553-0107B7FF8EA9}"/>
              </a:ext>
            </a:extLst>
          </p:cNvPr>
          <p:cNvSpPr>
            <a:spLocks noGrp="1"/>
          </p:cNvSpPr>
          <p:nvPr>
            <p:ph type="title"/>
          </p:nvPr>
        </p:nvSpPr>
        <p:spPr/>
        <p:txBody>
          <a:bodyPr/>
          <a:lstStyle/>
          <a:p>
            <a:endParaRPr lang="en-US" dirty="0"/>
          </a:p>
        </p:txBody>
      </p:sp>
      <p:pic>
        <p:nvPicPr>
          <p:cNvPr id="2" name="Picture Placeholder 1"/>
          <p:cNvPicPr>
            <a:picLocks noGrp="1" noChangeAspect="1"/>
          </p:cNvPicPr>
          <p:nvPr>
            <p:ph type="pic" sz="quarter" idx="13"/>
          </p:nvPr>
        </p:nvPicPr>
        <p:blipFill>
          <a:blip r:embed="rId3"/>
          <a:srcRect t="15844" b="15844"/>
          <a:stretch>
            <a:fillRect/>
          </a:stretch>
        </p:blipFill>
        <p:spPr>
          <a:xfrm>
            <a:off x="827088" y="1346200"/>
            <a:ext cx="1458912" cy="1333500"/>
          </a:xfrm>
          <a:prstGeom prst="rect">
            <a:avLst/>
          </a:prstGeom>
        </p:spPr>
      </p:pic>
      <p:pic>
        <p:nvPicPr>
          <p:cNvPr id="3" name="Picture Placeholder 2"/>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14807" b="14807"/>
          <a:stretch>
            <a:fillRect/>
          </a:stretch>
        </p:blipFill>
        <p:spPr>
          <a:xfrm>
            <a:off x="827088" y="4572000"/>
            <a:ext cx="1458912" cy="1333500"/>
          </a:xfrm>
        </p:spPr>
      </p:pic>
      <p:sp>
        <p:nvSpPr>
          <p:cNvPr id="12" name="Content Placeholder 4">
            <a:extLst>
              <a:ext uri="{FF2B5EF4-FFF2-40B4-BE49-F238E27FC236}">
                <a16:creationId xmlns:a16="http://schemas.microsoft.com/office/drawing/2014/main" id="{344CCB99-3A39-4ED2-9716-494E182F31EC}"/>
              </a:ext>
            </a:extLst>
          </p:cNvPr>
          <p:cNvSpPr>
            <a:spLocks noGrp="1"/>
          </p:cNvSpPr>
          <p:nvPr>
            <p:ph idx="19" hasCustomPrompt="1"/>
          </p:nvPr>
        </p:nvSpPr>
        <p:spPr>
          <a:xfrm>
            <a:off x="2550685" y="1219200"/>
            <a:ext cx="5755793" cy="1462284"/>
          </a:xfrm>
        </p:spPr>
        <p:txBody>
          <a:bodyPr>
            <a:normAutofit fontScale="92500"/>
          </a:bodyPr>
          <a:lstStyle>
            <a:lvl1pPr marL="0" indent="0">
              <a:spcBef>
                <a:spcPts val="0"/>
              </a:spcBef>
              <a:buFontTx/>
              <a:buNone/>
              <a:defRPr sz="2800"/>
            </a:lvl1pPr>
            <a:lvl2pPr marL="457200" indent="0">
              <a:spcBef>
                <a:spcPts val="0"/>
              </a:spcBef>
              <a:buNone/>
              <a:defRPr lang="en-US" sz="2000" i="1" kern="1200" dirty="0">
                <a:solidFill>
                  <a:srgbClr val="004481"/>
                </a:solidFill>
                <a:latin typeface="+mn-lt"/>
                <a:ea typeface="+mn-ea"/>
                <a:cs typeface="+mn-cs"/>
              </a:defRPr>
            </a:lvl2pPr>
            <a:lvl3pPr marL="914400" indent="-457200">
              <a:spcBef>
                <a:spcPts val="0"/>
              </a:spcBef>
              <a:buNone/>
              <a:defRPr sz="2000">
                <a:solidFill>
                  <a:schemeClr val="tx1"/>
                </a:solidFill>
              </a:defRPr>
            </a:lvl3pPr>
            <a:lvl4pPr marL="914400" indent="-457200">
              <a:spcBef>
                <a:spcPts val="0"/>
              </a:spcBef>
              <a:buClr>
                <a:srgbClr val="004481"/>
              </a:buClr>
              <a:buFont typeface="Wingdings" panose="05000000000000000000" pitchFamily="2" charset="2"/>
              <a:buChar char="*"/>
              <a:defRPr sz="1800"/>
            </a:lvl4pPr>
          </a:lstStyle>
          <a:p>
            <a:r>
              <a:rPr lang="en-US" dirty="0"/>
              <a:t>Pam Frugoli</a:t>
            </a:r>
          </a:p>
          <a:p>
            <a:pPr lvl="1"/>
            <a:r>
              <a:rPr lang="en-US" dirty="0"/>
              <a:t>O*NET/CareerOneStop/Competency Model Team Lead</a:t>
            </a:r>
          </a:p>
          <a:p>
            <a:pPr lvl="2"/>
            <a:r>
              <a:rPr lang="en-US" dirty="0"/>
              <a:t>U.S. Dept. of Labor, Employment &amp; Training Administration </a:t>
            </a:r>
          </a:p>
        </p:txBody>
      </p:sp>
      <p:sp>
        <p:nvSpPr>
          <p:cNvPr id="13" name="Content Placeholder 4">
            <a:extLst>
              <a:ext uri="{FF2B5EF4-FFF2-40B4-BE49-F238E27FC236}">
                <a16:creationId xmlns:a16="http://schemas.microsoft.com/office/drawing/2014/main" id="{805678AA-E919-47B0-98BF-1E7459DD5884}"/>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vl1pPr>
            <a:lvl2pPr marL="457200" indent="0">
              <a:spcBef>
                <a:spcPts val="0"/>
              </a:spcBef>
              <a:buNone/>
              <a:defRPr lang="en-US" sz="2000" i="1" kern="1200" dirty="0">
                <a:solidFill>
                  <a:srgbClr val="004481"/>
                </a:solidFill>
                <a:latin typeface="+mn-lt"/>
                <a:ea typeface="+mn-ea"/>
                <a:cs typeface="+mn-cs"/>
              </a:defRPr>
            </a:lvl2pPr>
            <a:lvl3pPr marL="914400" indent="-457200">
              <a:spcBef>
                <a:spcPts val="0"/>
              </a:spcBef>
              <a:buNone/>
              <a:defRPr sz="2000">
                <a:solidFill>
                  <a:schemeClr val="tx1"/>
                </a:solidFill>
              </a:defRPr>
            </a:lvl3pPr>
            <a:lvl4pPr marL="914400" indent="-457200">
              <a:spcBef>
                <a:spcPts val="0"/>
              </a:spcBef>
              <a:buClr>
                <a:srgbClr val="004481"/>
              </a:buClr>
              <a:buFont typeface="Wingdings" panose="05000000000000000000" pitchFamily="2" charset="2"/>
              <a:buChar char="*"/>
              <a:defRPr sz="1800"/>
            </a:lvl4pPr>
          </a:lstStyle>
          <a:p>
            <a:r>
              <a:rPr lang="en-US" dirty="0"/>
              <a:t>Jim Horne</a:t>
            </a:r>
          </a:p>
          <a:p>
            <a:pPr lvl="1"/>
            <a:r>
              <a:rPr lang="en-US" dirty="0"/>
              <a:t>Sustainability Program Manger</a:t>
            </a:r>
          </a:p>
          <a:p>
            <a:pPr lvl="2"/>
            <a:r>
              <a:rPr lang="en-US" dirty="0"/>
              <a:t>Environmental Protection Agency</a:t>
            </a:r>
          </a:p>
        </p:txBody>
      </p:sp>
      <p:sp>
        <p:nvSpPr>
          <p:cNvPr id="14" name="Content Placeholder 4">
            <a:extLst>
              <a:ext uri="{FF2B5EF4-FFF2-40B4-BE49-F238E27FC236}">
                <a16:creationId xmlns:a16="http://schemas.microsoft.com/office/drawing/2014/main" id="{51C1467E-852E-4904-B183-5F06EB2DCCD2}"/>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vl1pPr>
            <a:lvl2pPr marL="457200" indent="0">
              <a:spcBef>
                <a:spcPts val="0"/>
              </a:spcBef>
              <a:buNone/>
              <a:defRPr lang="en-US" sz="2000" i="1" kern="1200" dirty="0">
                <a:solidFill>
                  <a:srgbClr val="004481"/>
                </a:solidFill>
                <a:latin typeface="+mn-lt"/>
                <a:ea typeface="+mn-ea"/>
                <a:cs typeface="+mn-cs"/>
              </a:defRPr>
            </a:lvl2pPr>
            <a:lvl3pPr marL="914400" indent="-457200">
              <a:spcBef>
                <a:spcPts val="0"/>
              </a:spcBef>
              <a:buNone/>
              <a:defRPr sz="2000">
                <a:solidFill>
                  <a:schemeClr val="tx1"/>
                </a:solidFill>
              </a:defRPr>
            </a:lvl3pPr>
            <a:lvl4pPr marL="914400" indent="-457200">
              <a:spcBef>
                <a:spcPts val="0"/>
              </a:spcBef>
              <a:buClr>
                <a:srgbClr val="004481"/>
              </a:buClr>
              <a:buFont typeface="Wingdings" panose="05000000000000000000" pitchFamily="2" charset="2"/>
              <a:buChar char="*"/>
              <a:defRPr sz="1800"/>
            </a:lvl4pPr>
          </a:lstStyle>
          <a:p>
            <a:r>
              <a:rPr lang="en-US" dirty="0"/>
              <a:t>Bill O’Connell</a:t>
            </a:r>
          </a:p>
          <a:p>
            <a:pPr lvl="1"/>
            <a:r>
              <a:rPr lang="en-US" dirty="0"/>
              <a:t>Manager, Training &amp; Technical Assistance Program</a:t>
            </a:r>
          </a:p>
          <a:p>
            <a:pPr lvl="2"/>
            <a:r>
              <a:rPr lang="en-US" dirty="0"/>
              <a:t>National Rural Water Association</a:t>
            </a:r>
          </a:p>
        </p:txBody>
      </p:sp>
    </p:spTree>
    <p:extLst>
      <p:ext uri="{BB962C8B-B14F-4D97-AF65-F5344CB8AC3E}">
        <p14:creationId xmlns:p14="http://schemas.microsoft.com/office/powerpoint/2010/main" val="23763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ertsche\Desktop\Dropbox\Competency Models Team Folder\Competency Models\Water Update 2015-2016\Pyramid\water.png">
            <a:extLst>
              <a:ext uri="{FF2B5EF4-FFF2-40B4-BE49-F238E27FC236}">
                <a16:creationId xmlns:a16="http://schemas.microsoft.com/office/drawing/2014/main" id="{9992788D-BA4B-4C3A-AF62-EE68296377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0"/>
            <a:ext cx="7086600" cy="610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349499"/>
            <a:ext cx="6148065" cy="252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199" y="152400"/>
            <a:ext cx="8914063" cy="884238"/>
          </a:xfrm>
        </p:spPr>
        <p:txBody>
          <a:bodyPr>
            <a:noAutofit/>
          </a:bodyPr>
          <a:lstStyle/>
          <a:p>
            <a:r>
              <a:rPr lang="en-US" sz="3200" dirty="0"/>
              <a:t>Workforce Content Addressed in Model Update</a:t>
            </a:r>
          </a:p>
        </p:txBody>
      </p:sp>
      <p:sp>
        <p:nvSpPr>
          <p:cNvPr id="3" name="Content Placeholder 2"/>
          <p:cNvSpPr>
            <a:spLocks noGrp="1"/>
          </p:cNvSpPr>
          <p:nvPr>
            <p:ph idx="1"/>
          </p:nvPr>
        </p:nvSpPr>
        <p:spPr>
          <a:xfrm>
            <a:off x="76200" y="1447800"/>
            <a:ext cx="3352800" cy="4343400"/>
          </a:xfrm>
        </p:spPr>
        <p:txBody>
          <a:bodyPr>
            <a:normAutofit lnSpcReduction="10000"/>
          </a:bodyPr>
          <a:lstStyle/>
          <a:p>
            <a:r>
              <a:rPr lang="en-US" sz="2000" dirty="0"/>
              <a:t>Automation/Supervisory Control and Data Acquisition (SCADA) Systems </a:t>
            </a:r>
          </a:p>
          <a:p>
            <a:r>
              <a:rPr lang="en-US" sz="2000" dirty="0"/>
              <a:t>Integrated Water Resources Management</a:t>
            </a:r>
          </a:p>
          <a:p>
            <a:r>
              <a:rPr lang="en-US" sz="2000" dirty="0"/>
              <a:t>Cybersecurity and Information Security</a:t>
            </a:r>
          </a:p>
          <a:p>
            <a:r>
              <a:rPr lang="en-US" sz="2000" dirty="0"/>
              <a:t>Decentralized Wastewater Treatment Systems</a:t>
            </a:r>
          </a:p>
          <a:p>
            <a:r>
              <a:rPr lang="en-US" sz="2000" dirty="0"/>
              <a:t>Environmental Regulations and Laws</a:t>
            </a:r>
          </a:p>
          <a:p>
            <a:r>
              <a:rPr lang="en-US" sz="2000" dirty="0"/>
              <a:t>Water Resilience</a:t>
            </a:r>
            <a:endParaRPr lang="en-US" sz="2800" dirty="0"/>
          </a:p>
          <a:p>
            <a:endParaRPr lang="en-US" sz="2800" dirty="0"/>
          </a:p>
        </p:txBody>
      </p:sp>
    </p:spTree>
    <p:extLst>
      <p:ext uri="{BB962C8B-B14F-4D97-AF65-F5344CB8AC3E}">
        <p14:creationId xmlns:p14="http://schemas.microsoft.com/office/powerpoint/2010/main" val="160501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Competency Model In Action- Colorado</a:t>
            </a:r>
          </a:p>
        </p:txBody>
      </p:sp>
      <p:pic>
        <p:nvPicPr>
          <p:cNvPr id="4" name="Content Placeholder 3"/>
          <p:cNvPicPr>
            <a:picLocks noGrp="1"/>
          </p:cNvPicPr>
          <p:nvPr>
            <p:ph idx="1"/>
          </p:nvPr>
        </p:nvPicPr>
        <p:blipFill rotWithShape="1">
          <a:blip r:embed="rId3"/>
          <a:srcRect l="13846" t="9345" r="12821" b="3134"/>
          <a:stretch/>
        </p:blipFill>
        <p:spPr bwMode="auto">
          <a:xfrm>
            <a:off x="1075773" y="1249363"/>
            <a:ext cx="6992454" cy="4694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060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dirty="0"/>
              <a:t> </a:t>
            </a:r>
          </a:p>
          <a:p>
            <a:pPr lvl="0"/>
            <a:r>
              <a:rPr lang="en-US" dirty="0"/>
              <a:t>Conducted a Root Cause Analysis to Identify Where State Systems Struggle</a:t>
            </a:r>
          </a:p>
          <a:p>
            <a:pPr lvl="0"/>
            <a:r>
              <a:rPr lang="en-US" dirty="0"/>
              <a:t>Held a series of roundtables</a:t>
            </a:r>
          </a:p>
          <a:p>
            <a:pPr lvl="1"/>
            <a:r>
              <a:rPr lang="en-US" dirty="0"/>
              <a:t>To bring together water industry training partners</a:t>
            </a:r>
          </a:p>
          <a:p>
            <a:pPr lvl="2"/>
            <a:r>
              <a:rPr lang="en-US" dirty="0"/>
              <a:t>Community colleges</a:t>
            </a:r>
          </a:p>
          <a:p>
            <a:pPr lvl="2"/>
            <a:r>
              <a:rPr lang="en-US" dirty="0"/>
              <a:t>Industry organizations, </a:t>
            </a:r>
          </a:p>
          <a:p>
            <a:pPr lvl="2"/>
            <a:r>
              <a:rPr lang="en-US" dirty="0"/>
              <a:t>Non-profits,</a:t>
            </a:r>
          </a:p>
          <a:p>
            <a:pPr lvl="2"/>
            <a:r>
              <a:rPr lang="en-US" dirty="0"/>
              <a:t>For-profit training firms</a:t>
            </a:r>
          </a:p>
          <a:p>
            <a:pPr lvl="2"/>
            <a:r>
              <a:rPr lang="en-US" dirty="0"/>
              <a:t>And government agencies</a:t>
            </a:r>
          </a:p>
          <a:p>
            <a:pPr lvl="2"/>
            <a:r>
              <a:rPr lang="en-US" dirty="0"/>
              <a:t>Industry operators</a:t>
            </a:r>
          </a:p>
          <a:p>
            <a:pPr lvl="0"/>
            <a:r>
              <a:rPr lang="en-US" dirty="0"/>
              <a:t>With a goal to determine how to improve training for water occupations in the state </a:t>
            </a:r>
          </a:p>
          <a:p>
            <a:endParaRPr lang="en-US" dirty="0"/>
          </a:p>
        </p:txBody>
      </p:sp>
      <p:sp>
        <p:nvSpPr>
          <p:cNvPr id="3" name="Title 2"/>
          <p:cNvSpPr>
            <a:spLocks noGrp="1"/>
          </p:cNvSpPr>
          <p:nvPr>
            <p:ph type="title"/>
          </p:nvPr>
        </p:nvSpPr>
        <p:spPr/>
        <p:txBody>
          <a:bodyPr>
            <a:normAutofit fontScale="90000"/>
          </a:bodyPr>
          <a:lstStyle/>
          <a:p>
            <a:r>
              <a:rPr lang="en-US" dirty="0"/>
              <a:t>Competency Model In Action- Colorado </a:t>
            </a:r>
          </a:p>
        </p:txBody>
      </p:sp>
    </p:spTree>
    <p:extLst>
      <p:ext uri="{BB962C8B-B14F-4D97-AF65-F5344CB8AC3E}">
        <p14:creationId xmlns:p14="http://schemas.microsoft.com/office/powerpoint/2010/main" val="330616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Competency Model In Action-Colorado</a:t>
            </a:r>
          </a:p>
        </p:txBody>
      </p:sp>
      <p:sp>
        <p:nvSpPr>
          <p:cNvPr id="22" name="Content Placeholder 21"/>
          <p:cNvSpPr>
            <a:spLocks noGrp="1"/>
          </p:cNvSpPr>
          <p:nvPr>
            <p:ph idx="1"/>
          </p:nvPr>
        </p:nvSpPr>
        <p:spPr/>
        <p:txBody>
          <a:bodyPr/>
          <a:lstStyle/>
          <a:p>
            <a:pPr lvl="0"/>
            <a:r>
              <a:rPr lang="en-US" sz="4400" b="1" dirty="0"/>
              <a:t>Areas of Focus</a:t>
            </a:r>
          </a:p>
          <a:p>
            <a:pPr lvl="1"/>
            <a:r>
              <a:rPr lang="en-US" sz="4400" b="1" dirty="0"/>
              <a:t>Define Core Curriculum</a:t>
            </a:r>
          </a:p>
          <a:p>
            <a:pPr lvl="1"/>
            <a:r>
              <a:rPr lang="en-US" sz="4400" b="1" dirty="0"/>
              <a:t>Identify training gaps</a:t>
            </a:r>
          </a:p>
          <a:p>
            <a:pPr lvl="1"/>
            <a:endParaRPr lang="en-US" sz="4400" dirty="0"/>
          </a:p>
          <a:p>
            <a:pPr marL="0" lvl="0" indent="0">
              <a:buNone/>
            </a:pPr>
            <a:endParaRPr lang="en-US" dirty="0"/>
          </a:p>
        </p:txBody>
      </p:sp>
    </p:spTree>
    <p:extLst>
      <p:ext uri="{BB962C8B-B14F-4D97-AF65-F5344CB8AC3E}">
        <p14:creationId xmlns:p14="http://schemas.microsoft.com/office/powerpoint/2010/main" val="243940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62000" y="1168917"/>
            <a:ext cx="7543800" cy="4747237"/>
          </a:xfrm>
          <a:prstGeom prst="rect">
            <a:avLst/>
          </a:prstGeom>
        </p:spPr>
      </p:pic>
      <p:sp>
        <p:nvSpPr>
          <p:cNvPr id="3" name="Title 2"/>
          <p:cNvSpPr>
            <a:spLocks noGrp="1"/>
          </p:cNvSpPr>
          <p:nvPr>
            <p:ph type="title"/>
          </p:nvPr>
        </p:nvSpPr>
        <p:spPr/>
        <p:txBody>
          <a:bodyPr/>
          <a:lstStyle/>
          <a:p>
            <a:r>
              <a:rPr lang="en-US" dirty="0"/>
              <a:t>Tools They Used</a:t>
            </a:r>
          </a:p>
        </p:txBody>
      </p:sp>
      <p:sp>
        <p:nvSpPr>
          <p:cNvPr id="6" name="Left Arrow 5"/>
          <p:cNvSpPr/>
          <p:nvPr/>
        </p:nvSpPr>
        <p:spPr>
          <a:xfrm>
            <a:off x="4191000" y="4724400"/>
            <a:ext cx="1600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3363686" y="5205977"/>
            <a:ext cx="16002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752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6667" t="21201" r="29048" b="14799"/>
          <a:stretch/>
        </p:blipFill>
        <p:spPr>
          <a:xfrm>
            <a:off x="1447800" y="1143000"/>
            <a:ext cx="5943600" cy="5112774"/>
          </a:xfrm>
          <a:prstGeom prst="rect">
            <a:avLst/>
          </a:prstGeom>
        </p:spPr>
      </p:pic>
    </p:spTree>
    <p:extLst>
      <p:ext uri="{BB962C8B-B14F-4D97-AF65-F5344CB8AC3E}">
        <p14:creationId xmlns:p14="http://schemas.microsoft.com/office/powerpoint/2010/main" val="1998711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2A333E9-EF92-4A31-B2F6-AE44814ABEDF}"/>
              </a:ext>
            </a:extLst>
          </p:cNvPr>
          <p:cNvSpPr>
            <a:spLocks noGrp="1"/>
          </p:cNvSpPr>
          <p:nvPr>
            <p:ph type="ctrTitle"/>
          </p:nvPr>
        </p:nvSpPr>
        <p:spPr>
          <a:xfrm>
            <a:off x="685800" y="2514600"/>
            <a:ext cx="7772400" cy="990600"/>
          </a:xfrm>
        </p:spPr>
        <p:txBody>
          <a:bodyPr>
            <a:normAutofit fontScale="90000"/>
          </a:bodyPr>
          <a:lstStyle/>
          <a:p>
            <a:r>
              <a:rPr lang="en-US" dirty="0"/>
              <a:t>National Rural Water Association</a:t>
            </a:r>
          </a:p>
        </p:txBody>
      </p:sp>
      <p:sp>
        <p:nvSpPr>
          <p:cNvPr id="12" name="Subtitle 11">
            <a:extLst>
              <a:ext uri="{FF2B5EF4-FFF2-40B4-BE49-F238E27FC236}">
                <a16:creationId xmlns:a16="http://schemas.microsoft.com/office/drawing/2014/main" id="{4D21FC5C-A146-4F72-9B71-338DD0B3BF81}"/>
              </a:ext>
            </a:extLst>
          </p:cNvPr>
          <p:cNvSpPr>
            <a:spLocks noGrp="1"/>
          </p:cNvSpPr>
          <p:nvPr>
            <p:ph type="subTitle" idx="1"/>
          </p:nvPr>
        </p:nvSpPr>
        <p:spPr>
          <a:xfrm>
            <a:off x="1371600" y="3505200"/>
            <a:ext cx="6400800" cy="457200"/>
          </a:xfrm>
        </p:spPr>
        <p:txBody>
          <a:bodyPr>
            <a:normAutofit fontScale="47500" lnSpcReduction="20000"/>
          </a:bodyPr>
          <a:lstStyle/>
          <a:p>
            <a:r>
              <a:rPr lang="en-US" dirty="0"/>
              <a:t>Developing Apprenticeship Program for Water and Wastewater Operations Specialist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85800"/>
            <a:ext cx="2180409" cy="979027"/>
          </a:xfrm>
          <a:prstGeom prst="rect">
            <a:avLst/>
          </a:prstGeom>
        </p:spPr>
      </p:pic>
    </p:spTree>
    <p:extLst>
      <p:ext uri="{BB962C8B-B14F-4D97-AF65-F5344CB8AC3E}">
        <p14:creationId xmlns:p14="http://schemas.microsoft.com/office/powerpoint/2010/main" val="409986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0E4FB5-0EDD-4EA5-A5DB-AB458CE47F47}"/>
              </a:ext>
            </a:extLst>
          </p:cNvPr>
          <p:cNvSpPr>
            <a:spLocks noGrp="1"/>
          </p:cNvSpPr>
          <p:nvPr>
            <p:ph type="title"/>
          </p:nvPr>
        </p:nvSpPr>
        <p:spPr>
          <a:xfrm>
            <a:off x="457200" y="152400"/>
            <a:ext cx="8229600" cy="884238"/>
          </a:xfrm>
        </p:spPr>
        <p:txBody>
          <a:bodyPr>
            <a:normAutofit fontScale="90000"/>
          </a:bodyPr>
          <a:lstStyle/>
          <a:p>
            <a:r>
              <a:rPr lang="en-US" dirty="0"/>
              <a:t>National Rural Water Association</a:t>
            </a:r>
          </a:p>
        </p:txBody>
      </p:sp>
      <p:sp>
        <p:nvSpPr>
          <p:cNvPr id="16" name="Content Placeholder 15">
            <a:extLst>
              <a:ext uri="{FF2B5EF4-FFF2-40B4-BE49-F238E27FC236}">
                <a16:creationId xmlns:a16="http://schemas.microsoft.com/office/drawing/2014/main" id="{21FCF090-2158-4B92-99D7-9DBAE50E041C}"/>
              </a:ext>
            </a:extLst>
          </p:cNvPr>
          <p:cNvSpPr>
            <a:spLocks noGrp="1"/>
          </p:cNvSpPr>
          <p:nvPr>
            <p:ph idx="1"/>
          </p:nvPr>
        </p:nvSpPr>
        <p:spPr/>
        <p:txBody>
          <a:bodyPr/>
          <a:lstStyle/>
          <a:p>
            <a:endParaRPr lang="en-US" dirty="0"/>
          </a:p>
          <a:p>
            <a:r>
              <a:rPr lang="en-US" dirty="0"/>
              <a:t>NRWA Trade Organization with +30,000 Water/Wastewater Utility Members </a:t>
            </a:r>
          </a:p>
          <a:p>
            <a:pPr marL="0" indent="0">
              <a:buNone/>
            </a:pPr>
            <a:endParaRPr lang="en-US" dirty="0"/>
          </a:p>
          <a:p>
            <a:r>
              <a:rPr lang="en-US" dirty="0"/>
              <a:t>1978 Began Working with EPA on SDWA Training for Small &amp; Rural Water Systems </a:t>
            </a:r>
          </a:p>
          <a:p>
            <a:pPr marL="0" indent="0">
              <a:buNone/>
            </a:pPr>
            <a:endParaRPr lang="en-US" dirty="0"/>
          </a:p>
          <a:p>
            <a:r>
              <a:rPr lang="en-US" dirty="0"/>
              <a:t>2015 EPA Recommends NRWA to DOL</a:t>
            </a:r>
          </a:p>
          <a:p>
            <a:endParaRPr lang="en-US" dirty="0"/>
          </a:p>
        </p:txBody>
      </p:sp>
    </p:spTree>
    <p:extLst>
      <p:ext uri="{BB962C8B-B14F-4D97-AF65-F5344CB8AC3E}">
        <p14:creationId xmlns:p14="http://schemas.microsoft.com/office/powerpoint/2010/main" val="225691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DCEB-545E-407C-A333-2224CBDE0E2C}"/>
              </a:ext>
            </a:extLst>
          </p:cNvPr>
          <p:cNvSpPr>
            <a:spLocks noGrp="1"/>
          </p:cNvSpPr>
          <p:nvPr>
            <p:ph type="title"/>
          </p:nvPr>
        </p:nvSpPr>
        <p:spPr/>
        <p:txBody>
          <a:bodyPr>
            <a:normAutofit fontScale="90000"/>
          </a:bodyPr>
          <a:lstStyle/>
          <a:p>
            <a:r>
              <a:rPr lang="en-US" dirty="0"/>
              <a:t>Apprenticeship Program Timeline</a:t>
            </a:r>
          </a:p>
        </p:txBody>
      </p:sp>
      <p:sp>
        <p:nvSpPr>
          <p:cNvPr id="3" name="Content Placeholder 2">
            <a:extLst>
              <a:ext uri="{FF2B5EF4-FFF2-40B4-BE49-F238E27FC236}">
                <a16:creationId xmlns:a16="http://schemas.microsoft.com/office/drawing/2014/main" id="{BB1ED3F9-2368-42F0-B447-85A6F1BED646}"/>
              </a:ext>
            </a:extLst>
          </p:cNvPr>
          <p:cNvSpPr>
            <a:spLocks noGrp="1"/>
          </p:cNvSpPr>
          <p:nvPr>
            <p:ph idx="1"/>
          </p:nvPr>
        </p:nvSpPr>
        <p:spPr>
          <a:xfrm>
            <a:off x="304800" y="1524000"/>
            <a:ext cx="8210550" cy="3965973"/>
          </a:xfrm>
        </p:spPr>
        <p:txBody>
          <a:bodyPr>
            <a:normAutofit fontScale="40000" lnSpcReduction="20000"/>
          </a:bodyPr>
          <a:lstStyle/>
          <a:p>
            <a:r>
              <a:rPr lang="en-US" sz="4200" dirty="0"/>
              <a:t>October 2015</a:t>
            </a:r>
          </a:p>
          <a:p>
            <a:pPr lvl="1"/>
            <a:r>
              <a:rPr lang="en-US" sz="3800" dirty="0"/>
              <a:t>Water Sector Competency Model Update</a:t>
            </a:r>
          </a:p>
          <a:p>
            <a:pPr marL="342900" lvl="1" indent="0">
              <a:buNone/>
            </a:pPr>
            <a:endParaRPr lang="en-US" sz="4200" dirty="0"/>
          </a:p>
          <a:p>
            <a:r>
              <a:rPr lang="en-US" sz="4200" dirty="0"/>
              <a:t>July 2016</a:t>
            </a:r>
          </a:p>
          <a:p>
            <a:pPr lvl="1"/>
            <a:r>
              <a:rPr lang="en-US" sz="4200" dirty="0"/>
              <a:t>DOL Energy sector meeting</a:t>
            </a:r>
          </a:p>
          <a:p>
            <a:pPr marL="342900" lvl="1" indent="0">
              <a:buNone/>
            </a:pPr>
            <a:endParaRPr lang="en-US" sz="4200" dirty="0"/>
          </a:p>
          <a:p>
            <a:r>
              <a:rPr lang="en-US" sz="4200" dirty="0"/>
              <a:t>November 2016 </a:t>
            </a:r>
          </a:p>
          <a:p>
            <a:pPr lvl="1"/>
            <a:r>
              <a:rPr lang="en-US" sz="4200" dirty="0"/>
              <a:t>Work Force Advancement Center </a:t>
            </a:r>
          </a:p>
          <a:p>
            <a:endParaRPr lang="en-US" sz="4200" dirty="0"/>
          </a:p>
          <a:p>
            <a:r>
              <a:rPr lang="en-US" sz="4200" dirty="0"/>
              <a:t>January through July 2017</a:t>
            </a:r>
          </a:p>
          <a:p>
            <a:pPr lvl="1"/>
            <a:r>
              <a:rPr lang="en-US" sz="4200" dirty="0"/>
              <a:t>National Guidelines Standards Certified by DOL </a:t>
            </a:r>
          </a:p>
          <a:p>
            <a:endParaRPr lang="en-US" sz="4200" dirty="0"/>
          </a:p>
          <a:p>
            <a:r>
              <a:rPr lang="en-US" sz="4200" dirty="0"/>
              <a:t>August 2017</a:t>
            </a:r>
          </a:p>
          <a:p>
            <a:pPr lvl="1"/>
            <a:r>
              <a:rPr lang="en-US" sz="4200" dirty="0"/>
              <a:t>AIRW: 1</a:t>
            </a:r>
            <a:r>
              <a:rPr lang="en-US" sz="4200" baseline="30000" dirty="0"/>
              <a:t>st</a:t>
            </a:r>
            <a:r>
              <a:rPr lang="en-US" sz="4200" dirty="0"/>
              <a:t> Registered Apprenticeship Program</a:t>
            </a:r>
          </a:p>
          <a:p>
            <a:pPr algn="ctr"/>
            <a:endParaRPr lang="en-US" dirty="0"/>
          </a:p>
        </p:txBody>
      </p:sp>
      <p:sp>
        <p:nvSpPr>
          <p:cNvPr id="4" name="Slide Number Placeholder 3">
            <a:extLst>
              <a:ext uri="{FF2B5EF4-FFF2-40B4-BE49-F238E27FC236}">
                <a16:creationId xmlns:a16="http://schemas.microsoft.com/office/drawing/2014/main" id="{79D47A9C-1C49-4306-9A4C-D1E780D404D7}"/>
              </a:ext>
            </a:extLst>
          </p:cNvPr>
          <p:cNvSpPr>
            <a:spLocks noGrp="1"/>
          </p:cNvSpPr>
          <p:nvPr>
            <p:ph type="sldNum" sz="quarter" idx="4294967295"/>
          </p:nvPr>
        </p:nvSpPr>
        <p:spPr>
          <a:xfrm>
            <a:off x="6457950" y="5649728"/>
            <a:ext cx="2057400" cy="273844"/>
          </a:xfrm>
          <a:prstGeom prst="rect">
            <a:avLst/>
          </a:prstGeom>
        </p:spPr>
        <p:txBody>
          <a:bodyPr/>
          <a:lstStyle/>
          <a:p>
            <a:fld id="{CA7BD937-0522-4F77-B40A-F3AF30DA6C09}" type="slidenum">
              <a:rPr lang="en-US" smtClean="0"/>
              <a:t>29</a:t>
            </a:fld>
            <a:endParaRPr lang="en-US"/>
          </a:p>
        </p:txBody>
      </p:sp>
    </p:spTree>
    <p:extLst>
      <p:ext uri="{BB962C8B-B14F-4D97-AF65-F5344CB8AC3E}">
        <p14:creationId xmlns:p14="http://schemas.microsoft.com/office/powerpoint/2010/main" val="353564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D1E5DD-51A8-4A27-BC5C-5BBE88772323}"/>
              </a:ext>
            </a:extLst>
          </p:cNvPr>
          <p:cNvSpPr>
            <a:spLocks noGrp="1"/>
          </p:cNvSpPr>
          <p:nvPr>
            <p:ph type="title"/>
          </p:nvPr>
        </p:nvSpPr>
        <p:spPr>
          <a:xfrm>
            <a:off x="457200" y="152400"/>
            <a:ext cx="8229600" cy="884238"/>
          </a:xfrm>
        </p:spPr>
        <p:txBody>
          <a:bodyPr/>
          <a:lstStyle/>
          <a:p>
            <a:r>
              <a:rPr lang="en-US" dirty="0"/>
              <a:t>Today’s Objectives</a:t>
            </a:r>
          </a:p>
        </p:txBody>
      </p:sp>
      <p:sp>
        <p:nvSpPr>
          <p:cNvPr id="6" name="Content Placeholder 5">
            <a:extLst>
              <a:ext uri="{FF2B5EF4-FFF2-40B4-BE49-F238E27FC236}">
                <a16:creationId xmlns:a16="http://schemas.microsoft.com/office/drawing/2014/main" id="{8801CE2E-85E2-4914-884C-49934CB8C801}"/>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US" sz="2800" dirty="0"/>
              <a:t>Explore Water Sector Workforce Challenges</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Discuss How Competency Models Help </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Learn About Key Elements of the Water and Wastewater Competency Model</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Engage with the National Rural Water Association </a:t>
            </a:r>
          </a:p>
          <a:p>
            <a:pPr lvl="1"/>
            <a:r>
              <a:rPr lang="en-US" sz="2400" dirty="0"/>
              <a:t>Hear how the model helped meet their needs to develop apprenticeships</a:t>
            </a:r>
          </a:p>
          <a:p>
            <a:pPr lvl="1"/>
            <a:r>
              <a:rPr lang="en-US" sz="2400" dirty="0"/>
              <a:t>Active dialogue</a:t>
            </a:r>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119011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8229600" cy="4694238"/>
          </a:xfrm>
        </p:spPr>
        <p:txBody>
          <a:bodyPr>
            <a:normAutofit fontScale="85000" lnSpcReduction="10000"/>
          </a:bodyPr>
          <a:lstStyle/>
          <a:p>
            <a:pPr lvl="0"/>
            <a:r>
              <a:rPr lang="en-US" dirty="0"/>
              <a:t>Establish a nationally-recognized certificate;</a:t>
            </a:r>
          </a:p>
          <a:p>
            <a:pPr lvl="0"/>
            <a:r>
              <a:rPr lang="en-US" dirty="0"/>
              <a:t>Build a trained workforce that will improve service to rural customers;</a:t>
            </a:r>
          </a:p>
          <a:p>
            <a:pPr lvl="0"/>
            <a:r>
              <a:rPr lang="en-US" dirty="0"/>
              <a:t>Develop a systematic approach to OJT </a:t>
            </a:r>
          </a:p>
          <a:p>
            <a:pPr lvl="0"/>
            <a:r>
              <a:rPr lang="en-US" dirty="0"/>
              <a:t>Create a nationwide clearinghouse for training resources; </a:t>
            </a:r>
          </a:p>
          <a:p>
            <a:pPr lvl="0"/>
            <a:r>
              <a:rPr lang="en-US" dirty="0"/>
              <a:t>Enhance workforce participation in rural America</a:t>
            </a:r>
          </a:p>
          <a:p>
            <a:pPr lvl="0"/>
            <a:r>
              <a:rPr lang="en-US" dirty="0"/>
              <a:t>Improve retention of water workers in small and rural communities </a:t>
            </a:r>
          </a:p>
          <a:p>
            <a:pPr lvl="0"/>
            <a:r>
              <a:rPr lang="en-US" dirty="0"/>
              <a:t>Increase emergency preparedness and resiliency through a well-trained workforce.</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5832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Core Components</a:t>
            </a:r>
          </a:p>
        </p:txBody>
      </p:sp>
      <p:sp>
        <p:nvSpPr>
          <p:cNvPr id="3" name="Content Placeholder 2"/>
          <p:cNvSpPr>
            <a:spLocks noGrp="1"/>
          </p:cNvSpPr>
          <p:nvPr>
            <p:ph idx="1"/>
          </p:nvPr>
        </p:nvSpPr>
        <p:spPr/>
        <p:txBody>
          <a:bodyPr>
            <a:normAutofit fontScale="92500" lnSpcReduction="20000"/>
          </a:bodyPr>
          <a:lstStyle/>
          <a:p>
            <a:pPr marL="385763" indent="-385763">
              <a:buFont typeface="+mj-lt"/>
              <a:buAutoNum type="arabicPeriod"/>
            </a:pPr>
            <a:r>
              <a:rPr lang="en-US" sz="2175" dirty="0">
                <a:solidFill>
                  <a:prstClr val="black"/>
                </a:solidFill>
                <a:latin typeface="Calibri"/>
              </a:rPr>
              <a:t>Utility Involvement</a:t>
            </a:r>
          </a:p>
          <a:p>
            <a:pPr lvl="1">
              <a:lnSpc>
                <a:spcPct val="100000"/>
              </a:lnSpc>
              <a:spcBef>
                <a:spcPct val="20000"/>
              </a:spcBef>
            </a:pPr>
            <a:r>
              <a:rPr lang="en-US" sz="1875" dirty="0">
                <a:solidFill>
                  <a:prstClr val="black"/>
                </a:solidFill>
                <a:latin typeface="Calibri"/>
              </a:rPr>
              <a:t>Employers are the foundation of every Registered Apprenticeship program</a:t>
            </a:r>
          </a:p>
          <a:p>
            <a:pPr marL="300038" lvl="1" indent="0">
              <a:buNone/>
            </a:pPr>
            <a:endParaRPr lang="en-US" sz="2175" dirty="0">
              <a:solidFill>
                <a:prstClr val="black"/>
              </a:solidFill>
              <a:latin typeface="Calibri"/>
            </a:endParaRPr>
          </a:p>
          <a:p>
            <a:pPr marL="385763" indent="-385763">
              <a:buFont typeface="+mj-lt"/>
              <a:buAutoNum type="arabicPeriod"/>
            </a:pPr>
            <a:r>
              <a:rPr lang="en-US" sz="2175" dirty="0">
                <a:solidFill>
                  <a:prstClr val="black"/>
                </a:solidFill>
                <a:latin typeface="Calibri"/>
              </a:rPr>
              <a:t>Structured On-the-Job Training with Mentoring</a:t>
            </a:r>
          </a:p>
          <a:p>
            <a:pPr lvl="1">
              <a:lnSpc>
                <a:spcPct val="100000"/>
              </a:lnSpc>
              <a:spcBef>
                <a:spcPct val="20000"/>
              </a:spcBef>
            </a:pPr>
            <a:r>
              <a:rPr lang="en-US" sz="1875" dirty="0">
                <a:solidFill>
                  <a:prstClr val="black"/>
                </a:solidFill>
                <a:latin typeface="Calibri"/>
              </a:rPr>
              <a:t>Two years (2000 hours/year) with an experienced mentor</a:t>
            </a:r>
          </a:p>
          <a:p>
            <a:pPr marL="385763" indent="-385763">
              <a:buFont typeface="+mj-lt"/>
              <a:buAutoNum type="arabicPeriod"/>
              <a:defRPr/>
            </a:pPr>
            <a:endParaRPr lang="en-US" sz="2175" dirty="0">
              <a:solidFill>
                <a:prstClr val="black"/>
              </a:solidFill>
              <a:latin typeface="Calibri"/>
            </a:endParaRPr>
          </a:p>
          <a:p>
            <a:pPr marL="385763" indent="-385763">
              <a:buFont typeface="+mj-lt"/>
              <a:buAutoNum type="arabicPeriod"/>
              <a:defRPr/>
            </a:pPr>
            <a:r>
              <a:rPr lang="en-US" sz="2175" dirty="0">
                <a:solidFill>
                  <a:prstClr val="black"/>
                </a:solidFill>
                <a:latin typeface="Calibri"/>
              </a:rPr>
              <a:t>Related Training and Instruction </a:t>
            </a:r>
          </a:p>
          <a:p>
            <a:pPr lvl="1">
              <a:lnSpc>
                <a:spcPct val="100000"/>
              </a:lnSpc>
              <a:spcBef>
                <a:spcPct val="20000"/>
              </a:spcBef>
              <a:defRPr/>
            </a:pPr>
            <a:r>
              <a:rPr lang="en-US" sz="1875" dirty="0">
                <a:solidFill>
                  <a:prstClr val="black"/>
                </a:solidFill>
                <a:latin typeface="Calibri"/>
              </a:rPr>
              <a:t>Technical education</a:t>
            </a:r>
          </a:p>
          <a:p>
            <a:pPr marL="685800" lvl="1" indent="-385763">
              <a:buFont typeface="+mj-lt"/>
              <a:buAutoNum type="arabicPeriod"/>
              <a:defRPr/>
            </a:pPr>
            <a:endParaRPr lang="en-US" sz="2175" dirty="0">
              <a:solidFill>
                <a:prstClr val="black"/>
              </a:solidFill>
              <a:latin typeface="Calibri"/>
            </a:endParaRPr>
          </a:p>
          <a:p>
            <a:pPr marL="385763" indent="-385763">
              <a:buFont typeface="+mj-lt"/>
              <a:buAutoNum type="arabicPeriod"/>
              <a:defRPr/>
            </a:pPr>
            <a:r>
              <a:rPr lang="en-US" sz="2175" dirty="0">
                <a:solidFill>
                  <a:prstClr val="black"/>
                </a:solidFill>
                <a:latin typeface="Calibri"/>
              </a:rPr>
              <a:t>Reward for Skill Gains</a:t>
            </a:r>
          </a:p>
          <a:p>
            <a:pPr lvl="1">
              <a:lnSpc>
                <a:spcPct val="100000"/>
              </a:lnSpc>
              <a:spcBef>
                <a:spcPct val="20000"/>
              </a:spcBef>
              <a:defRPr/>
            </a:pPr>
            <a:r>
              <a:rPr lang="en-US" sz="1875" dirty="0">
                <a:solidFill>
                  <a:prstClr val="black"/>
                </a:solidFill>
                <a:latin typeface="Calibri"/>
              </a:rPr>
              <a:t>Wage increases as skills increase over time</a:t>
            </a:r>
          </a:p>
          <a:p>
            <a:pPr marL="385763" indent="-385763">
              <a:buFont typeface="+mj-lt"/>
              <a:buAutoNum type="arabicPeriod"/>
              <a:defRPr/>
            </a:pPr>
            <a:endParaRPr lang="en-US" sz="2175" dirty="0">
              <a:solidFill>
                <a:prstClr val="black"/>
              </a:solidFill>
              <a:latin typeface="Calibri"/>
            </a:endParaRPr>
          </a:p>
          <a:p>
            <a:pPr marL="385763" indent="-385763">
              <a:buFont typeface="+mj-lt"/>
              <a:buAutoNum type="arabicPeriod"/>
              <a:defRPr/>
            </a:pPr>
            <a:r>
              <a:rPr lang="en-US" sz="2175" dirty="0">
                <a:solidFill>
                  <a:prstClr val="black"/>
                </a:solidFill>
                <a:latin typeface="Calibri"/>
              </a:rPr>
              <a:t>National Occupational Credential</a:t>
            </a:r>
          </a:p>
          <a:p>
            <a:pPr lvl="1">
              <a:lnSpc>
                <a:spcPct val="100000"/>
              </a:lnSpc>
              <a:spcBef>
                <a:spcPct val="20000"/>
              </a:spcBef>
              <a:defRPr/>
            </a:pPr>
            <a:r>
              <a:rPr lang="en-US" sz="1875" dirty="0">
                <a:solidFill>
                  <a:prstClr val="black"/>
                </a:solidFill>
                <a:latin typeface="Calibri"/>
              </a:rPr>
              <a:t>Nationally recognized-guarantee to employers that apprentices are fully qualified for the job</a:t>
            </a:r>
          </a:p>
        </p:txBody>
      </p:sp>
      <p:sp>
        <p:nvSpPr>
          <p:cNvPr id="4" name="Slide Number Placeholder 3"/>
          <p:cNvSpPr>
            <a:spLocks noGrp="1"/>
          </p:cNvSpPr>
          <p:nvPr>
            <p:ph type="sldNum" sz="quarter" idx="4294967295"/>
          </p:nvPr>
        </p:nvSpPr>
        <p:spPr>
          <a:xfrm>
            <a:off x="6457950" y="5649728"/>
            <a:ext cx="2057400" cy="273844"/>
          </a:xfrm>
          <a:prstGeom prst="rect">
            <a:avLst/>
          </a:prstGeom>
        </p:spPr>
        <p:txBody>
          <a:bodyPr/>
          <a:lstStyle/>
          <a:p>
            <a:fld id="{CA7BD937-0522-4F77-B40A-F3AF30DA6C09}" type="slidenum">
              <a:rPr lang="en-US" smtClean="0"/>
              <a:pPr/>
              <a:t>31</a:t>
            </a:fld>
            <a:endParaRPr lang="en-US" dirty="0"/>
          </a:p>
        </p:txBody>
      </p:sp>
    </p:spTree>
    <p:extLst>
      <p:ext uri="{BB962C8B-B14F-4D97-AF65-F5344CB8AC3E}">
        <p14:creationId xmlns:p14="http://schemas.microsoft.com/office/powerpoint/2010/main" val="3779679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349499"/>
            <a:ext cx="6148065" cy="275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199" y="152400"/>
            <a:ext cx="8914063" cy="884238"/>
          </a:xfrm>
        </p:spPr>
        <p:txBody>
          <a:bodyPr>
            <a:noAutofit/>
          </a:bodyPr>
          <a:lstStyle/>
          <a:p>
            <a:r>
              <a:rPr lang="en-US" sz="3200" dirty="0"/>
              <a:t>Workforce Content Addressed in Model Update</a:t>
            </a:r>
          </a:p>
        </p:txBody>
      </p:sp>
      <p:sp>
        <p:nvSpPr>
          <p:cNvPr id="3" name="Content Placeholder 2"/>
          <p:cNvSpPr>
            <a:spLocks noGrp="1"/>
          </p:cNvSpPr>
          <p:nvPr>
            <p:ph idx="1"/>
          </p:nvPr>
        </p:nvSpPr>
        <p:spPr>
          <a:xfrm>
            <a:off x="35859" y="1752600"/>
            <a:ext cx="3505200" cy="2895600"/>
          </a:xfrm>
        </p:spPr>
        <p:txBody>
          <a:bodyPr>
            <a:normAutofit/>
          </a:bodyPr>
          <a:lstStyle/>
          <a:p>
            <a:pPr marL="0" lvl="0" indent="0">
              <a:buNone/>
            </a:pPr>
            <a:r>
              <a:rPr lang="en-US" sz="2000" dirty="0">
                <a:solidFill>
                  <a:prstClr val="black"/>
                </a:solidFill>
              </a:rPr>
              <a:t>On-the-Job-Training - 4,000 </a:t>
            </a:r>
            <a:r>
              <a:rPr lang="en-US" sz="2000" dirty="0" err="1">
                <a:solidFill>
                  <a:prstClr val="black"/>
                </a:solidFill>
              </a:rPr>
              <a:t>hrs</a:t>
            </a:r>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Safety </a:t>
            </a:r>
          </a:p>
          <a:p>
            <a:pPr lvl="0"/>
            <a:r>
              <a:rPr lang="en-US" sz="2000" dirty="0">
                <a:solidFill>
                  <a:prstClr val="black"/>
                </a:solidFill>
              </a:rPr>
              <a:t>System O&amp;M</a:t>
            </a:r>
          </a:p>
          <a:p>
            <a:pPr lvl="0"/>
            <a:r>
              <a:rPr lang="en-US" sz="2000" dirty="0">
                <a:solidFill>
                  <a:prstClr val="black"/>
                </a:solidFill>
              </a:rPr>
              <a:t>Quality Control</a:t>
            </a:r>
          </a:p>
          <a:p>
            <a:pPr lvl="0"/>
            <a:r>
              <a:rPr lang="en-US" sz="2000" dirty="0">
                <a:solidFill>
                  <a:prstClr val="black"/>
                </a:solidFill>
              </a:rPr>
              <a:t>Water Resilience</a:t>
            </a:r>
            <a:endParaRPr lang="en-US" sz="2800" dirty="0">
              <a:solidFill>
                <a:prstClr val="black"/>
              </a:solidFill>
            </a:endParaRPr>
          </a:p>
          <a:p>
            <a:endParaRPr lang="en-US" sz="2800" dirty="0"/>
          </a:p>
        </p:txBody>
      </p:sp>
    </p:spTree>
    <p:extLst>
      <p:ext uri="{BB962C8B-B14F-4D97-AF65-F5344CB8AC3E}">
        <p14:creationId xmlns:p14="http://schemas.microsoft.com/office/powerpoint/2010/main" val="4137805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DCEB-545E-407C-A333-2224CBDE0E2C}"/>
              </a:ext>
            </a:extLst>
          </p:cNvPr>
          <p:cNvSpPr>
            <a:spLocks noGrp="1"/>
          </p:cNvSpPr>
          <p:nvPr>
            <p:ph type="title"/>
          </p:nvPr>
        </p:nvSpPr>
        <p:spPr>
          <a:xfrm>
            <a:off x="552450" y="76200"/>
            <a:ext cx="7886700" cy="994172"/>
          </a:xfrm>
        </p:spPr>
        <p:txBody>
          <a:bodyPr>
            <a:normAutofit/>
          </a:bodyPr>
          <a:lstStyle/>
          <a:p>
            <a:r>
              <a:rPr lang="en-US" dirty="0">
                <a:latin typeface="Minion Pro"/>
              </a:rPr>
              <a:t>Water Sector Competency Model</a:t>
            </a:r>
            <a:endParaRPr lang="en-US" dirty="0"/>
          </a:p>
        </p:txBody>
      </p:sp>
      <p:sp>
        <p:nvSpPr>
          <p:cNvPr id="4" name="Slide Number Placeholder 3">
            <a:extLst>
              <a:ext uri="{FF2B5EF4-FFF2-40B4-BE49-F238E27FC236}">
                <a16:creationId xmlns:a16="http://schemas.microsoft.com/office/drawing/2014/main" id="{79D47A9C-1C49-4306-9A4C-D1E780D404D7}"/>
              </a:ext>
            </a:extLst>
          </p:cNvPr>
          <p:cNvSpPr>
            <a:spLocks noGrp="1"/>
          </p:cNvSpPr>
          <p:nvPr>
            <p:ph type="sldNum" sz="quarter" idx="4294967295"/>
          </p:nvPr>
        </p:nvSpPr>
        <p:spPr>
          <a:xfrm>
            <a:off x="6457950" y="5649728"/>
            <a:ext cx="2057400" cy="273844"/>
          </a:xfrm>
          <a:prstGeom prst="rect">
            <a:avLst/>
          </a:prstGeom>
        </p:spPr>
        <p:txBody>
          <a:bodyPr/>
          <a:lstStyle/>
          <a:p>
            <a:fld id="{CA7BD937-0522-4F77-B40A-F3AF30DA6C09}" type="slidenum">
              <a:rPr lang="en-US" smtClean="0">
                <a:solidFill>
                  <a:prstClr val="black"/>
                </a:solidFill>
              </a:rPr>
              <a:pPr/>
              <a:t>33</a:t>
            </a:fld>
            <a:endParaRPr lang="en-US">
              <a:solidFill>
                <a:prstClr val="black"/>
              </a:solidFill>
            </a:endParaRPr>
          </a:p>
        </p:txBody>
      </p:sp>
      <p:pic>
        <p:nvPicPr>
          <p:cNvPr id="5" name="_ctl0_ContentPlaceHolder1_imgWS" descr="Water Sector Building Blocks Pyramid"/>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14400"/>
            <a:ext cx="6200775" cy="5181600"/>
          </a:xfrm>
          <a:prstGeom prst="rect">
            <a:avLst/>
          </a:prstGeom>
          <a:noFill/>
          <a:ln>
            <a:noFill/>
          </a:ln>
        </p:spPr>
      </p:pic>
      <p:sp>
        <p:nvSpPr>
          <p:cNvPr id="3" name="Rectangle 2"/>
          <p:cNvSpPr/>
          <p:nvPr/>
        </p:nvSpPr>
        <p:spPr>
          <a:xfrm>
            <a:off x="161924" y="1524000"/>
            <a:ext cx="2657475" cy="3847207"/>
          </a:xfrm>
          <a:prstGeom prst="rect">
            <a:avLst/>
          </a:prstGeom>
        </p:spPr>
        <p:txBody>
          <a:bodyPr wrap="square">
            <a:spAutoFit/>
          </a:bodyPr>
          <a:lstStyle/>
          <a:p>
            <a:pPr>
              <a:spcBef>
                <a:spcPct val="20000"/>
              </a:spcBef>
            </a:pPr>
            <a:r>
              <a:rPr lang="en-US" sz="2000" dirty="0">
                <a:solidFill>
                  <a:prstClr val="black"/>
                </a:solidFill>
                <a:latin typeface="Franklin Gothic Medium" panose="020B0603020102020204" pitchFamily="34" charset="0"/>
              </a:rPr>
              <a:t>Related Training &amp; Instruction – 288 </a:t>
            </a:r>
            <a:r>
              <a:rPr lang="en-US" sz="2000" dirty="0" err="1">
                <a:solidFill>
                  <a:prstClr val="black"/>
                </a:solidFill>
                <a:latin typeface="Franklin Gothic Medium" panose="020B0603020102020204" pitchFamily="34" charset="0"/>
              </a:rPr>
              <a:t>hrs</a:t>
            </a:r>
            <a:endParaRPr lang="en-US" sz="2000" dirty="0">
              <a:solidFill>
                <a:prstClr val="black"/>
              </a:solidFill>
              <a:latin typeface="Franklin Gothic Medium" panose="020B0603020102020204" pitchFamily="34" charset="0"/>
            </a:endParaRP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Safety </a:t>
            </a: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System O&amp;M</a:t>
            </a: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Quality Control</a:t>
            </a: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Laws &amp; Environmental </a:t>
            </a: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Operator Math</a:t>
            </a:r>
          </a:p>
          <a:p>
            <a:pPr marL="342900" indent="-342900">
              <a:spcBef>
                <a:spcPct val="20000"/>
              </a:spcBef>
              <a:buFont typeface="Arial" panose="020B0604020202020204" pitchFamily="34" charset="0"/>
              <a:buChar char="•"/>
            </a:pPr>
            <a:r>
              <a:rPr lang="en-US" sz="2000" dirty="0">
                <a:solidFill>
                  <a:prstClr val="black"/>
                </a:solidFill>
                <a:latin typeface="Franklin Gothic Medium" panose="020B0603020102020204" pitchFamily="34" charset="0"/>
              </a:rPr>
              <a:t>Security &amp; Emergency Response</a:t>
            </a:r>
            <a:endParaRPr lang="en-US" sz="2800" dirty="0">
              <a:solidFill>
                <a:prstClr val="black"/>
              </a:solidFill>
              <a:latin typeface="Franklin Gothic Medium" panose="020B0603020102020204" pitchFamily="34" charset="0"/>
            </a:endParaRPr>
          </a:p>
        </p:txBody>
      </p:sp>
    </p:spTree>
    <p:extLst>
      <p:ext uri="{BB962C8B-B14F-4D97-AF65-F5344CB8AC3E}">
        <p14:creationId xmlns:p14="http://schemas.microsoft.com/office/powerpoint/2010/main" val="1038192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D1E5DD-51A8-4A27-BC5C-5BBE88772323}"/>
              </a:ext>
            </a:extLst>
          </p:cNvPr>
          <p:cNvSpPr>
            <a:spLocks noGrp="1"/>
          </p:cNvSpPr>
          <p:nvPr>
            <p:ph type="title"/>
          </p:nvPr>
        </p:nvSpPr>
        <p:spPr>
          <a:xfrm>
            <a:off x="457200" y="152400"/>
            <a:ext cx="8229600" cy="884238"/>
          </a:xfrm>
        </p:spPr>
        <p:txBody>
          <a:bodyPr/>
          <a:lstStyle/>
          <a:p>
            <a:r>
              <a:rPr lang="en-US" dirty="0"/>
              <a:t>Registered Apprenticeship</a:t>
            </a:r>
          </a:p>
        </p:txBody>
      </p:sp>
      <p:pic>
        <p:nvPicPr>
          <p:cNvPr id="2" name="Picture 1"/>
          <p:cNvPicPr>
            <a:picLocks noChangeAspect="1"/>
          </p:cNvPicPr>
          <p:nvPr/>
        </p:nvPicPr>
        <p:blipFill>
          <a:blip r:embed="rId3"/>
          <a:stretch>
            <a:fillRect/>
          </a:stretch>
        </p:blipFill>
        <p:spPr>
          <a:xfrm>
            <a:off x="0" y="1428750"/>
            <a:ext cx="9144000" cy="4000500"/>
          </a:xfrm>
          <a:prstGeom prst="rect">
            <a:avLst/>
          </a:prstGeom>
        </p:spPr>
      </p:pic>
    </p:spTree>
    <p:extLst>
      <p:ext uri="{BB962C8B-B14F-4D97-AF65-F5344CB8AC3E}">
        <p14:creationId xmlns:p14="http://schemas.microsoft.com/office/powerpoint/2010/main" val="1185945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9545"/>
          </a:xfrm>
        </p:spPr>
        <p:txBody>
          <a:bodyPr>
            <a:normAutofit fontScale="90000"/>
          </a:bodyPr>
          <a:lstStyle/>
          <a:p>
            <a:pPr algn="l"/>
            <a:r>
              <a:rPr lang="en-US" dirty="0"/>
              <a:t>Alliance of Indiana Rural Water</a:t>
            </a:r>
            <a:br>
              <a:rPr lang="en-US" dirty="0"/>
            </a:br>
            <a:r>
              <a:rPr lang="en-US" dirty="0"/>
              <a:t>Apprenticeship Program </a:t>
            </a:r>
          </a:p>
        </p:txBody>
      </p:sp>
      <p:sp>
        <p:nvSpPr>
          <p:cNvPr id="3" name="Content Placeholder 2"/>
          <p:cNvSpPr>
            <a:spLocks noGrp="1"/>
          </p:cNvSpPr>
          <p:nvPr>
            <p:ph idx="1"/>
          </p:nvPr>
        </p:nvSpPr>
        <p:spPr>
          <a:xfrm>
            <a:off x="457200" y="1249363"/>
            <a:ext cx="3886200" cy="4694238"/>
          </a:xfrm>
        </p:spPr>
        <p:txBody>
          <a:bodyPr/>
          <a:lstStyle/>
          <a:p>
            <a:endParaRPr lang="en-US" dirty="0"/>
          </a:p>
          <a:p>
            <a:r>
              <a:rPr lang="en-US" dirty="0"/>
              <a:t>1</a:t>
            </a:r>
            <a:r>
              <a:rPr lang="en-US" baseline="30000" dirty="0"/>
              <a:t>st</a:t>
            </a:r>
            <a:r>
              <a:rPr lang="en-US" dirty="0"/>
              <a:t> Apprentices</a:t>
            </a:r>
          </a:p>
          <a:p>
            <a:endParaRPr lang="en-US" dirty="0"/>
          </a:p>
          <a:p>
            <a:r>
              <a:rPr lang="en-US" dirty="0"/>
              <a:t>Alliance of Indiana Rural Water</a:t>
            </a:r>
          </a:p>
          <a:p>
            <a:pPr marL="0" indent="0">
              <a:buNone/>
            </a:pPr>
            <a:endParaRPr lang="en-US" dirty="0"/>
          </a:p>
        </p:txBody>
      </p:sp>
      <p:sp>
        <p:nvSpPr>
          <p:cNvPr id="4" name="Slide Number Placeholder 3"/>
          <p:cNvSpPr>
            <a:spLocks noGrp="1"/>
          </p:cNvSpPr>
          <p:nvPr>
            <p:ph type="sldNum" sz="quarter" idx="4294967295"/>
          </p:nvPr>
        </p:nvSpPr>
        <p:spPr>
          <a:xfrm>
            <a:off x="6457950" y="5649728"/>
            <a:ext cx="2057400" cy="273844"/>
          </a:xfrm>
          <a:prstGeom prst="rect">
            <a:avLst/>
          </a:prstGeom>
        </p:spPr>
        <p:txBody>
          <a:bodyPr/>
          <a:lstStyle/>
          <a:p>
            <a:fld id="{CA7BD937-0522-4F77-B40A-F3AF30DA6C09}" type="slidenum">
              <a:rPr lang="en-US" smtClean="0"/>
              <a:pPr/>
              <a:t>35</a:t>
            </a:fld>
            <a:endParaRPr lang="en-US" dirty="0"/>
          </a:p>
        </p:txBody>
      </p:sp>
      <p:pic>
        <p:nvPicPr>
          <p:cNvPr id="6" name="Content Placeholder 4"/>
          <p:cNvPicPr>
            <a:picLocks/>
          </p:cNvPicPr>
          <p:nvPr/>
        </p:nvPicPr>
        <p:blipFill>
          <a:blip r:embed="rId3">
            <a:extLst>
              <a:ext uri="{28A0092B-C50C-407E-A947-70E740481C1C}">
                <a14:useLocalDpi xmlns:a14="http://schemas.microsoft.com/office/drawing/2010/main" val="0"/>
              </a:ext>
            </a:extLst>
          </a:blip>
          <a:stretch>
            <a:fillRect/>
          </a:stretch>
        </p:blipFill>
        <p:spPr>
          <a:xfrm>
            <a:off x="4572000" y="2362200"/>
            <a:ext cx="4569922" cy="2867891"/>
          </a:xfrm>
          <a:prstGeom prst="rect">
            <a:avLst/>
          </a:prstGeom>
          <a:ln>
            <a:solidFill>
              <a:srgbClr val="4BACC6">
                <a:lumMod val="50000"/>
              </a:srgb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498076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BAE35D-8A22-4FB7-BFB6-B2305441922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737107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D man with words Thank you">
            <a:extLst>
              <a:ext uri="{FF2B5EF4-FFF2-40B4-BE49-F238E27FC236}">
                <a16:creationId xmlns:a16="http://schemas.microsoft.com/office/drawing/2014/main" id="{60291740-4CEF-4615-8E7D-B0D9ACD3291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3865" y="397564"/>
            <a:ext cx="1876820" cy="1876820"/>
          </a:xfrm>
          <a:prstGeom prst="rect">
            <a:avLst/>
          </a:prstGeom>
        </p:spPr>
      </p:pic>
      <p:sp>
        <p:nvSpPr>
          <p:cNvPr id="4" name="Title 3">
            <a:extLst>
              <a:ext uri="{FF2B5EF4-FFF2-40B4-BE49-F238E27FC236}">
                <a16:creationId xmlns:a16="http://schemas.microsoft.com/office/drawing/2014/main" id="{C4C6A185-30D7-4F88-83E4-5EC2E9503077}"/>
              </a:ext>
            </a:extLst>
          </p:cNvPr>
          <p:cNvSpPr>
            <a:spLocks noGrp="1"/>
          </p:cNvSpPr>
          <p:nvPr>
            <p:ph type="title" idx="4294967295"/>
          </p:nvPr>
        </p:nvSpPr>
        <p:spPr>
          <a:xfrm>
            <a:off x="457200" y="0"/>
            <a:ext cx="8229600" cy="1143000"/>
          </a:xfrm>
        </p:spPr>
        <p:txBody>
          <a:bodyPr/>
          <a:lstStyle/>
          <a:p>
            <a:r>
              <a:rPr lang="en-US" dirty="0"/>
              <a:t> </a:t>
            </a:r>
          </a:p>
        </p:txBody>
      </p:sp>
      <p:sp>
        <p:nvSpPr>
          <p:cNvPr id="5" name="Content Placeholder 4">
            <a:extLst>
              <a:ext uri="{FF2B5EF4-FFF2-40B4-BE49-F238E27FC236}">
                <a16:creationId xmlns:a16="http://schemas.microsoft.com/office/drawing/2014/main" id="{A97089ED-47C6-4CEB-B6E9-8922786F9E0D}"/>
              </a:ext>
            </a:extLst>
          </p:cNvPr>
          <p:cNvSpPr txBox="1">
            <a:spLocks/>
          </p:cNvSpPr>
          <p:nvPr/>
        </p:nvSpPr>
        <p:spPr>
          <a:xfrm>
            <a:off x="2667000" y="1399780"/>
            <a:ext cx="6233685" cy="187682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400" i="1" kern="1200" dirty="0">
                <a:solidFill>
                  <a:srgbClr val="004481"/>
                </a:solidFill>
                <a:latin typeface="+mn-lt"/>
                <a:ea typeface="+mn-ea"/>
                <a:cs typeface="+mn-cs"/>
              </a:defRPr>
            </a:lvl2pPr>
            <a:lvl3pPr marL="914400" indent="-45720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914400" indent="-457200" algn="l" defTabSz="914400" rtl="0" eaLnBrk="1" latinLnBrk="0" hangingPunct="1">
              <a:spcBef>
                <a:spcPct val="20000"/>
              </a:spcBef>
              <a:buClr>
                <a:srgbClr val="004481"/>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Pam Frugoli</a:t>
            </a:r>
          </a:p>
          <a:p>
            <a:pPr lvl="1"/>
            <a:r>
              <a:rPr lang="en-US" sz="1400" dirty="0"/>
              <a:t>O*NET/CareerOneStop/Competency Model Team Lead</a:t>
            </a:r>
          </a:p>
          <a:p>
            <a:pPr lvl="2"/>
            <a:r>
              <a:rPr lang="en-US" sz="1600" dirty="0"/>
              <a:t>U.S. Dept. of Labor, Employment &amp; Training Administration </a:t>
            </a:r>
          </a:p>
          <a:p>
            <a:pPr lvl="3"/>
            <a:r>
              <a:rPr lang="en-US" dirty="0"/>
              <a:t>Frugoli.pam@dol.gov</a:t>
            </a:r>
          </a:p>
        </p:txBody>
      </p:sp>
      <p:sp>
        <p:nvSpPr>
          <p:cNvPr id="6" name="Content Placeholder 4">
            <a:extLst>
              <a:ext uri="{FF2B5EF4-FFF2-40B4-BE49-F238E27FC236}">
                <a16:creationId xmlns:a16="http://schemas.microsoft.com/office/drawing/2014/main" id="{50F00055-A3F1-4578-983E-15BDBEA68C1E}"/>
              </a:ext>
            </a:extLst>
          </p:cNvPr>
          <p:cNvSpPr txBox="1">
            <a:spLocks/>
          </p:cNvSpPr>
          <p:nvPr/>
        </p:nvSpPr>
        <p:spPr>
          <a:xfrm>
            <a:off x="2666999" y="3533380"/>
            <a:ext cx="6233686" cy="1876820"/>
          </a:xfrm>
          <a:prstGeom prst="rect">
            <a:avLst/>
          </a:prstGeom>
        </p:spPr>
        <p:txBody>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lang="en-US" sz="2400" i="1" kern="1200" dirty="0">
                <a:solidFill>
                  <a:srgbClr val="004481"/>
                </a:solidFill>
                <a:latin typeface="+mn-lt"/>
                <a:ea typeface="+mn-ea"/>
                <a:cs typeface="+mn-cs"/>
              </a:defRPr>
            </a:lvl2pPr>
            <a:lvl3pPr marL="914400" indent="-45720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914400" indent="-457200" algn="l" defTabSz="914400" rtl="0" eaLnBrk="1" latinLnBrk="0" hangingPunct="1">
              <a:spcBef>
                <a:spcPct val="20000"/>
              </a:spcBef>
              <a:buClr>
                <a:srgbClr val="004481"/>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Bill O’Connell</a:t>
            </a:r>
          </a:p>
          <a:p>
            <a:pPr lvl="1"/>
            <a:r>
              <a:rPr lang="en-US" sz="1400" dirty="0"/>
              <a:t>Manager, Training &amp; Technical Assistance Program</a:t>
            </a:r>
          </a:p>
          <a:p>
            <a:pPr lvl="2"/>
            <a:r>
              <a:rPr lang="en-US" sz="1600" dirty="0"/>
              <a:t>National Rural Water Association</a:t>
            </a:r>
          </a:p>
          <a:p>
            <a:pPr lvl="3"/>
            <a:r>
              <a:rPr lang="en-US" dirty="0"/>
              <a:t>billo@nrwa.org</a:t>
            </a:r>
          </a:p>
        </p:txBody>
      </p:sp>
      <p:sp>
        <p:nvSpPr>
          <p:cNvPr id="7" name="Title 1">
            <a:extLst>
              <a:ext uri="{FF2B5EF4-FFF2-40B4-BE49-F238E27FC236}">
                <a16:creationId xmlns:a16="http://schemas.microsoft.com/office/drawing/2014/main" id="{4BB0A7F0-0116-414B-94F6-2BDEED6D6E94}"/>
              </a:ext>
            </a:extLst>
          </p:cNvPr>
          <p:cNvSpPr txBox="1">
            <a:spLocks/>
          </p:cNvSpPr>
          <p:nvPr/>
        </p:nvSpPr>
        <p:spPr>
          <a:xfrm>
            <a:off x="533400" y="228600"/>
            <a:ext cx="7696200" cy="11430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latin typeface="Franklin Gothic Demi" panose="020B0703020102020204" pitchFamily="34" charset="0"/>
              </a:rPr>
              <a:t>Thanks and Contact Us!</a:t>
            </a:r>
          </a:p>
        </p:txBody>
      </p:sp>
      <p:sp>
        <p:nvSpPr>
          <p:cNvPr id="9" name="Picture Placeholder 5" descr="speaker image">
            <a:extLst>
              <a:ext uri="{FF2B5EF4-FFF2-40B4-BE49-F238E27FC236}">
                <a16:creationId xmlns:a16="http://schemas.microsoft.com/office/drawing/2014/main" id="{B9BF56BF-DEA2-490E-B402-E4CAB91B453A}"/>
              </a:ext>
            </a:extLst>
          </p:cNvPr>
          <p:cNvSpPr txBox="1">
            <a:spLocks/>
          </p:cNvSpPr>
          <p:nvPr/>
        </p:nvSpPr>
        <p:spPr>
          <a:xfrm>
            <a:off x="827814" y="1542364"/>
            <a:ext cx="1591654" cy="1591652"/>
          </a:xfrm>
          <a:prstGeom prst="rect">
            <a:avLst/>
          </a:prstGeom>
          <a:solidFill>
            <a:srgbClr val="FFFFFF"/>
          </a:solidFill>
          <a:ln w="76200" cap="sq" cmpd="sng" algn="ctr">
            <a:solidFill>
              <a:schemeClr val="accent1">
                <a:lumMod val="75000"/>
              </a:schemeClr>
            </a:solidFill>
            <a:prstDash val="solid"/>
            <a:miter lim="800000"/>
          </a:ln>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defTabSz="914400" rtl="0" eaLnBrk="1" latinLnBrk="0" hangingPunct="1">
              <a:spcBef>
                <a:spcPct val="20000"/>
              </a:spcBef>
              <a:buFont typeface="Arial" panose="020B0604020202020204" pitchFamily="34" charset="0"/>
              <a:buNone/>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endParaRPr lang="en-US" dirty="0">
              <a:latin typeface="Franklin Gothic Medium" panose="020B0603020102020204" pitchFamily="34" charset="0"/>
            </a:endParaRPr>
          </a:p>
        </p:txBody>
      </p:sp>
      <p:sp>
        <p:nvSpPr>
          <p:cNvPr id="10" name="Picture Placeholder 5" descr="speaker image">
            <a:extLst>
              <a:ext uri="{FF2B5EF4-FFF2-40B4-BE49-F238E27FC236}">
                <a16:creationId xmlns:a16="http://schemas.microsoft.com/office/drawing/2014/main" id="{4E813BA7-3198-4369-A058-1E3D8086C3D1}"/>
              </a:ext>
            </a:extLst>
          </p:cNvPr>
          <p:cNvSpPr txBox="1">
            <a:spLocks/>
          </p:cNvSpPr>
          <p:nvPr/>
        </p:nvSpPr>
        <p:spPr>
          <a:xfrm>
            <a:off x="827814" y="3781932"/>
            <a:ext cx="1591654" cy="1591652"/>
          </a:xfrm>
          <a:prstGeom prst="rect">
            <a:avLst/>
          </a:prstGeom>
          <a:solidFill>
            <a:srgbClr val="FFFFFF"/>
          </a:solidFill>
          <a:ln w="76200" cap="sq" cmpd="sng" algn="ctr">
            <a:solidFill>
              <a:schemeClr val="accent1">
                <a:lumMod val="75000"/>
              </a:schemeClr>
            </a:solidFill>
            <a:prstDash val="solid"/>
            <a:miter lim="800000"/>
          </a:ln>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defTabSz="914400" rtl="0" eaLnBrk="1" latinLnBrk="0" hangingPunct="1">
              <a:spcBef>
                <a:spcPct val="20000"/>
              </a:spcBef>
              <a:buFont typeface="Arial" panose="020B0604020202020204" pitchFamily="34" charset="0"/>
              <a:buNone/>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r>
              <a:rPr lang="en-US" dirty="0">
                <a:latin typeface="Franklin Gothic Medium" panose="020B0603020102020204" pitchFamily="34" charset="0"/>
              </a:rPr>
              <a:t>Add photo here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980" y="1536067"/>
            <a:ext cx="1301321" cy="17350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814" y="3781932"/>
            <a:ext cx="1649913" cy="2142595"/>
          </a:xfrm>
          <a:prstGeom prst="rect">
            <a:avLst/>
          </a:prstGeom>
        </p:spPr>
      </p:pic>
    </p:spTree>
    <p:extLst>
      <p:ext uri="{BB962C8B-B14F-4D97-AF65-F5344CB8AC3E}">
        <p14:creationId xmlns:p14="http://schemas.microsoft.com/office/powerpoint/2010/main" val="376655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Let us know which type of agency you represent:</a:t>
            </a:r>
          </a:p>
          <a:p>
            <a:r>
              <a:rPr lang="en-US" dirty="0"/>
              <a:t>Click on the answer below that best describes</a:t>
            </a:r>
          </a:p>
          <a:p>
            <a:pPr lvl="1"/>
            <a:r>
              <a:rPr lang="en-US" dirty="0"/>
              <a:t>Water and wastewater utilities</a:t>
            </a:r>
          </a:p>
          <a:p>
            <a:pPr lvl="1"/>
            <a:r>
              <a:rPr lang="en-US" dirty="0"/>
              <a:t>States and primacy agencies</a:t>
            </a:r>
          </a:p>
          <a:p>
            <a:pPr lvl="1"/>
            <a:r>
              <a:rPr lang="en-US" dirty="0"/>
              <a:t>Technical assistance providers</a:t>
            </a:r>
          </a:p>
          <a:p>
            <a:pPr lvl="1"/>
            <a:r>
              <a:rPr lang="en-US" dirty="0"/>
              <a:t>State/local workforce boards, one-stop operators, career services providers</a:t>
            </a:r>
          </a:p>
          <a:p>
            <a:pPr lvl="1"/>
            <a:r>
              <a:rPr lang="en-US" dirty="0"/>
              <a:t>State/local apprenticeship agencies </a:t>
            </a:r>
          </a:p>
          <a:p>
            <a:pPr lvl="1"/>
            <a:r>
              <a:rPr lang="en-US" dirty="0"/>
              <a:t>Private Business</a:t>
            </a:r>
          </a:p>
          <a:p>
            <a:pPr lvl="1"/>
            <a:r>
              <a:rPr lang="en-US" dirty="0"/>
              <a:t>Other (please describe in chat window)</a:t>
            </a:r>
          </a:p>
          <a:p>
            <a:pPr lvl="1"/>
            <a:endParaRPr lang="en-US" dirty="0"/>
          </a:p>
        </p:txBody>
      </p:sp>
      <p:sp>
        <p:nvSpPr>
          <p:cNvPr id="3" name="Title 2"/>
          <p:cNvSpPr>
            <a:spLocks noGrp="1"/>
          </p:cNvSpPr>
          <p:nvPr>
            <p:ph type="title"/>
          </p:nvPr>
        </p:nvSpPr>
        <p:spPr/>
        <p:txBody>
          <a:bodyPr/>
          <a:lstStyle/>
          <a:p>
            <a:r>
              <a:rPr lang="en-US" dirty="0"/>
              <a:t>Poll Question #1</a:t>
            </a:r>
          </a:p>
        </p:txBody>
      </p:sp>
    </p:spTree>
    <p:extLst>
      <p:ext uri="{BB962C8B-B14F-4D97-AF65-F5344CB8AC3E}">
        <p14:creationId xmlns:p14="http://schemas.microsoft.com/office/powerpoint/2010/main" val="129968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23" t="8230" r="1973" b="7819"/>
          <a:stretch/>
        </p:blipFill>
        <p:spPr>
          <a:xfrm>
            <a:off x="457200" y="1524000"/>
            <a:ext cx="8077200" cy="3886200"/>
          </a:xfrm>
          <a:prstGeom prst="rect">
            <a:avLst/>
          </a:prstGeom>
        </p:spPr>
      </p:pic>
      <p:sp>
        <p:nvSpPr>
          <p:cNvPr id="3" name="Title 2">
            <a:extLst>
              <a:ext uri="{FF2B5EF4-FFF2-40B4-BE49-F238E27FC236}">
                <a16:creationId xmlns:a16="http://schemas.microsoft.com/office/drawing/2014/main" id="{A8C66F22-B373-4C25-8702-B18A7A58DA43}"/>
              </a:ext>
            </a:extLst>
          </p:cNvPr>
          <p:cNvSpPr>
            <a:spLocks noGrp="1"/>
          </p:cNvSpPr>
          <p:nvPr>
            <p:ph type="title"/>
          </p:nvPr>
        </p:nvSpPr>
        <p:spPr/>
        <p:txBody>
          <a:bodyPr>
            <a:normAutofit fontScale="90000"/>
          </a:bodyPr>
          <a:lstStyle/>
          <a:p>
            <a:r>
              <a:rPr lang="en-US" dirty="0"/>
              <a:t>Water Sector Workforce Challenges</a:t>
            </a:r>
          </a:p>
        </p:txBody>
      </p:sp>
    </p:spTree>
    <p:extLst>
      <p:ext uri="{BB962C8B-B14F-4D97-AF65-F5344CB8AC3E}">
        <p14:creationId xmlns:p14="http://schemas.microsoft.com/office/powerpoint/2010/main" val="134451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Water workers are needed in every state and area of the country</a:t>
            </a:r>
          </a:p>
          <a:p>
            <a:r>
              <a:rPr lang="en-US" dirty="0"/>
              <a:t>Thousands of water workers are aging and expected to retire from their positions in coming years.</a:t>
            </a:r>
          </a:p>
          <a:p>
            <a:pPr lvl="1"/>
            <a:r>
              <a:rPr lang="en-US" dirty="0"/>
              <a:t>Some water occupations are significantly older than the national median (42.2 years old), including water treatment operators (46.4 years old).</a:t>
            </a:r>
          </a:p>
          <a:p>
            <a:endParaRPr lang="en-US" dirty="0"/>
          </a:p>
        </p:txBody>
      </p:sp>
      <p:sp>
        <p:nvSpPr>
          <p:cNvPr id="3" name="Title 2"/>
          <p:cNvSpPr>
            <a:spLocks noGrp="1"/>
          </p:cNvSpPr>
          <p:nvPr>
            <p:ph type="title"/>
          </p:nvPr>
        </p:nvSpPr>
        <p:spPr/>
        <p:txBody>
          <a:bodyPr>
            <a:normAutofit fontScale="90000"/>
          </a:bodyPr>
          <a:lstStyle/>
          <a:p>
            <a:r>
              <a:rPr lang="en-US" dirty="0"/>
              <a:t>Water Sector Workforce Challenges</a:t>
            </a:r>
          </a:p>
        </p:txBody>
      </p:sp>
    </p:spTree>
    <p:extLst>
      <p:ext uri="{BB962C8B-B14F-4D97-AF65-F5344CB8AC3E}">
        <p14:creationId xmlns:p14="http://schemas.microsoft.com/office/powerpoint/2010/main" val="26528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Water workers often are able to earn higher than average hourly wages than workers in other sectors</a:t>
            </a:r>
          </a:p>
          <a:p>
            <a:r>
              <a:rPr lang="en-US" dirty="0"/>
              <a:t>Apprenticeship is a well-suited strategy for the water sector</a:t>
            </a:r>
          </a:p>
          <a:p>
            <a:pPr lvl="1"/>
            <a:r>
              <a:rPr lang="en-US" dirty="0"/>
              <a:t>Most water workers require less formal education, with about half having a high school diploma or less</a:t>
            </a:r>
          </a:p>
          <a:p>
            <a:pPr lvl="1"/>
            <a:r>
              <a:rPr lang="en-US" dirty="0"/>
              <a:t>Instead, they require more extensive on-the-job training and familiarity with a variety of tools and technologies</a:t>
            </a:r>
          </a:p>
        </p:txBody>
      </p:sp>
      <p:sp>
        <p:nvSpPr>
          <p:cNvPr id="3" name="Title 2"/>
          <p:cNvSpPr>
            <a:spLocks noGrp="1"/>
          </p:cNvSpPr>
          <p:nvPr>
            <p:ph type="title"/>
          </p:nvPr>
        </p:nvSpPr>
        <p:spPr/>
        <p:txBody>
          <a:bodyPr>
            <a:normAutofit fontScale="90000"/>
          </a:bodyPr>
          <a:lstStyle/>
          <a:p>
            <a:r>
              <a:rPr lang="en-US" dirty="0"/>
              <a:t>Water Sector Workforce Challenges</a:t>
            </a:r>
          </a:p>
        </p:txBody>
      </p:sp>
    </p:spTree>
    <p:extLst>
      <p:ext uri="{BB962C8B-B14F-4D97-AF65-F5344CB8AC3E}">
        <p14:creationId xmlns:p14="http://schemas.microsoft.com/office/powerpoint/2010/main" val="12999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“Ultimately, locally-driven actions are crucial to develop new strategies and target new investments, but the scale of the issue demands broader regional collaborations and national support to build additional financial, technical, and programmatic capacity.” </a:t>
            </a:r>
            <a:r>
              <a:rPr lang="en-US" dirty="0"/>
              <a:t>–Brookings, 2018</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Water Sector Workforce Challenges</a:t>
            </a:r>
          </a:p>
        </p:txBody>
      </p:sp>
    </p:spTree>
    <p:extLst>
      <p:ext uri="{BB962C8B-B14F-4D97-AF65-F5344CB8AC3E}">
        <p14:creationId xmlns:p14="http://schemas.microsoft.com/office/powerpoint/2010/main" val="288266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1. Utilities and other water employers need to empower staff, adjust existing procedures, and pilot new efforts in support of the water workforce</a:t>
            </a:r>
          </a:p>
          <a:p>
            <a:pPr lvl="1"/>
            <a:r>
              <a:rPr lang="en-US" b="1" dirty="0"/>
              <a:t>Develop competency models—or customize existing models—to promote continued learning and skills development among staff </a:t>
            </a:r>
          </a:p>
        </p:txBody>
      </p:sp>
      <p:sp>
        <p:nvSpPr>
          <p:cNvPr id="3" name="Title 2"/>
          <p:cNvSpPr>
            <a:spLocks noGrp="1"/>
          </p:cNvSpPr>
          <p:nvPr>
            <p:ph type="title"/>
          </p:nvPr>
        </p:nvSpPr>
        <p:spPr/>
        <p:txBody>
          <a:bodyPr>
            <a:normAutofit/>
          </a:bodyPr>
          <a:lstStyle/>
          <a:p>
            <a:r>
              <a:rPr lang="en-US" dirty="0"/>
              <a:t>Brookings Recommendations</a:t>
            </a:r>
          </a:p>
        </p:txBody>
      </p:sp>
    </p:spTree>
    <p:extLst>
      <p:ext uri="{BB962C8B-B14F-4D97-AF65-F5344CB8AC3E}">
        <p14:creationId xmlns:p14="http://schemas.microsoft.com/office/powerpoint/2010/main" val="257390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MEETING THE WORKFORCE CHALLENGES OF THE WATER SECTOR A Competency Model Approach &amp;quot;&quot;/&gt;&lt;property id=&quot;20307&quot; value=&quot;256&quot;/&gt;&lt;/object&gt;&lt;object type=&quot;3&quot; unique_id=&quot;10004&quot;&gt;&lt;property id=&quot;20148&quot; value=&quot;5&quot;/&gt;&lt;property id=&quot;20300&quot; value=&quot;Slide 2&quot;/&gt;&lt;property id=&quot;20307&quot; value=&quot;359&quot;/&gt;&lt;/object&gt;&lt;object type=&quot;3&quot; unique_id=&quot;10005&quot;&gt;&lt;property id=&quot;20148&quot; value=&quot;5&quot;/&gt;&lt;property id=&quot;20300&quot; value=&quot;Slide 3 - &amp;quot;Today’s Objectives&amp;quot;&quot;/&gt;&lt;property id=&quot;20307&quot; value=&quot;285&quot;/&gt;&lt;/object&gt;&lt;object type=&quot;3&quot; unique_id=&quot;10006&quot;&gt;&lt;property id=&quot;20148&quot; value=&quot;5&quot;/&gt;&lt;property id=&quot;20300&quot; value=&quot;Slide 4 - &amp;quot;Poll Question #1&amp;quot;&quot;/&gt;&lt;property id=&quot;20307&quot; value=&quot;377&quot;/&gt;&lt;/object&gt;&lt;object type=&quot;3&quot; unique_id=&quot;10007&quot;&gt;&lt;property id=&quot;20148&quot; value=&quot;5&quot;/&gt;&lt;property id=&quot;20300&quot; value=&quot;Slide 5 - &amp;quot;Water Sector Workforce Challenges&amp;quot;&quot;/&gt;&lt;property id=&quot;20307&quot; value=&quot;354&quot;/&gt;&lt;/object&gt;&lt;object type=&quot;3&quot; unique_id=&quot;10008&quot;&gt;&lt;property id=&quot;20148&quot; value=&quot;5&quot;/&gt;&lt;property id=&quot;20300&quot; value=&quot;Slide 6 - &amp;quot;Water Sector Workforce Challenges&amp;quot;&quot;/&gt;&lt;property id=&quot;20307&quot; value=&quot;370&quot;/&gt;&lt;/object&gt;&lt;object type=&quot;3&quot; unique_id=&quot;10009&quot;&gt;&lt;property id=&quot;20148&quot; value=&quot;5&quot;/&gt;&lt;property id=&quot;20300&quot; value=&quot;Slide 7 - &amp;quot;Water Sector Workforce Challenges&amp;quot;&quot;/&gt;&lt;property id=&quot;20307&quot; value=&quot;371&quot;/&gt;&lt;/object&gt;&lt;object type=&quot;3&quot; unique_id=&quot;10010&quot;&gt;&lt;property id=&quot;20148&quot; value=&quot;5&quot;/&gt;&lt;property id=&quot;20300&quot; value=&quot;Slide 8 - &amp;quot;Water Sector Workforce Challenges&amp;quot;&quot;/&gt;&lt;property id=&quot;20307&quot; value=&quot;374&quot;/&gt;&lt;/object&gt;&lt;object type=&quot;3&quot; unique_id=&quot;10011&quot;&gt;&lt;property id=&quot;20148&quot; value=&quot;5&quot;/&gt;&lt;property id=&quot;20300&quot; value=&quot;Slide 9 - &amp;quot;Brookings Recommendations&amp;quot;&quot;/&gt;&lt;property id=&quot;20307&quot; value=&quot;376&quot;/&gt;&lt;/object&gt;&lt;object type=&quot;3&quot; unique_id=&quot;10012&quot;&gt;&lt;property id=&quot;20148&quot; value=&quot;5&quot;/&gt;&lt;property id=&quot;20300&quot; value=&quot;Slide 10 - &amp;quot;Poll Questions #2&amp;quot;&quot;/&gt;&lt;property id=&quot;20307&quot; value=&quot;378&quot;/&gt;&lt;/object&gt;&lt;object type=&quot;3&quot; unique_id=&quot;10013&quot;&gt;&lt;property id=&quot;20148&quot; value=&quot;5&quot;/&gt;&lt;property id=&quot;20300&quot; value=&quot;Slide 11 - &amp;quot;Competency Models&amp;quot;&quot;/&gt;&lt;property id=&quot;20307&quot; value=&quot;268&quot;/&gt;&lt;/object&gt;&lt;object type=&quot;3&quot; unique_id=&quot;10014&quot;&gt;&lt;property id=&quot;20148&quot; value=&quot;5&quot;/&gt;&lt;property id=&quot;20300&quot; value=&quot;Slide 12 - &amp;quot;Who Uses Competency Models?&amp;quot;&quot;/&gt;&lt;property id=&quot;20307&quot; value=&quot;297&quot;/&gt;&lt;/object&gt;&lt;object type=&quot;3&quot; unique_id=&quot;10015&quot;&gt;&lt;property id=&quot;20148&quot; value=&quot;5&quot;/&gt;&lt;property id=&quot;20300&quot; value=&quot;Slide 13 - &amp;quot;Why Competency Models?&amp;quot;&quot;/&gt;&lt;property id=&quot;20307&quot; value=&quot;360&quot;/&gt;&lt;/object&gt;&lt;object type=&quot;3&quot; unique_id=&quot;10016&quot;&gt;&lt;property id=&quot;20148&quot; value=&quot;5&quot;/&gt;&lt;property id=&quot;20300&quot; value=&quot;Slide 14 - &amp;quot;Competency Model Features&amp;quot;&quot;/&gt;&lt;property id=&quot;20307&quot; value=&quot;276&quot;/&gt;&lt;/object&gt;&lt;object type=&quot;3&quot; unique_id=&quot;10017&quot;&gt;&lt;property id=&quot;20148&quot; value=&quot;5&quot;/&gt;&lt;property id=&quot;20300&quot; value=&quot;Slide 15&quot;/&gt;&lt;property id=&quot;20307&quot; value=&quot;272&quot;/&gt;&lt;/object&gt;&lt;object type=&quot;3&quot; unique_id=&quot;10018&quot;&gt;&lt;property id=&quot;20148&quot; value=&quot;5&quot;/&gt;&lt;property id=&quot;20300&quot; value=&quot;Slide 16 - &amp;quot;Competency Model Framework&amp;quot;&quot;/&gt;&lt;property id=&quot;20307&quot; value=&quot;263&quot;/&gt;&lt;/object&gt;&lt;object type=&quot;3&quot; unique_id=&quot;10019&quot;&gt;&lt;property id=&quot;20148&quot; value=&quot;5&quot;/&gt;&lt;property id=&quot;20300&quot; value=&quot;Slide 17 - &amp;quot;Competency Model Tiers&amp;quot;&quot;/&gt;&lt;property id=&quot;20307&quot; value=&quot;355&quot;/&gt;&lt;/object&gt;&lt;object type=&quot;3&quot; unique_id=&quot;10020&quot;&gt;&lt;property id=&quot;20148&quot; value=&quot;5&quot;/&gt;&lt;property id=&quot;20300&quot; value=&quot;Slide 18&quot;/&gt;&lt;property id=&quot;20307&quot; value=&quot;357&quot;/&gt;&lt;/object&gt;&lt;object type=&quot;3&quot; unique_id=&quot;10021&quot;&gt;&lt;property id=&quot;20148&quot; value=&quot;5&quot;/&gt;&lt;property id=&quot;20300&quot; value=&quot;Slide 19 - &amp;quot;Model Industry Champions&amp;quot;&quot;/&gt;&lt;property id=&quot;20307&quot; value=&quot;362&quot;/&gt;&lt;/object&gt;&lt;object type=&quot;3&quot; unique_id=&quot;10022&quot;&gt;&lt;property id=&quot;20148&quot; value=&quot;5&quot;/&gt;&lt;property id=&quot;20300&quot; value=&quot;Slide 20&quot;/&gt;&lt;property id=&quot;20307&quot; value=&quot;257&quot;/&gt;&lt;/object&gt;&lt;object type=&quot;3&quot; unique_id=&quot;10023&quot;&gt;&lt;property id=&quot;20148&quot; value=&quot;5&quot;/&gt;&lt;property id=&quot;20300&quot; value=&quot;Slide 21 - &amp;quot;Workforce Content Addressed in Model Update&amp;quot;&quot;/&gt;&lt;property id=&quot;20307&quot; value=&quot;283&quot;/&gt;&lt;/object&gt;&lt;object type=&quot;3&quot; unique_id=&quot;10024&quot;&gt;&lt;property id=&quot;20148&quot; value=&quot;5&quot;/&gt;&lt;property id=&quot;20300&quot; value=&quot;Slide 22 - &amp;quot;Competency Model In Action- Colorado&amp;quot;&quot;/&gt;&lt;property id=&quot;20307&quot; value=&quot;380&quot;/&gt;&lt;/object&gt;&lt;object type=&quot;3&quot; unique_id=&quot;10025&quot;&gt;&lt;property id=&quot;20148&quot; value=&quot;5&quot;/&gt;&lt;property id=&quot;20300&quot; value=&quot;Slide 23 - &amp;quot;Competency Model In Action- Colorado &amp;quot;&quot;/&gt;&lt;property id=&quot;20307&quot; value=&quot;361&quot;/&gt;&lt;/object&gt;&lt;object type=&quot;3&quot; unique_id=&quot;10026&quot;&gt;&lt;property id=&quot;20148&quot; value=&quot;5&quot;/&gt;&lt;property id=&quot;20300&quot; value=&quot;Slide 24 - &amp;quot;Competency Model In Action-Colorado&amp;quot;&quot;/&gt;&lt;property id=&quot;20307&quot; value=&quot;379&quot;/&gt;&lt;/object&gt;&lt;object type=&quot;3&quot; unique_id=&quot;10027&quot;&gt;&lt;property id=&quot;20148&quot; value=&quot;5&quot;/&gt;&lt;property id=&quot;20300&quot; value=&quot;Slide 25 - &amp;quot;Tools They Used&amp;quot;&quot;/&gt;&lt;property id=&quot;20307&quot; value=&quot;382&quot;/&gt;&lt;/object&gt;&lt;object type=&quot;3&quot; unique_id=&quot;10028&quot;&gt;&lt;property id=&quot;20148&quot; value=&quot;5&quot;/&gt;&lt;property id=&quot;20300&quot; value=&quot;Slide 26&quot;/&gt;&lt;property id=&quot;20307&quot; value=&quot;383&quot;/&gt;&lt;/object&gt;&lt;object type=&quot;3&quot; unique_id=&quot;10029&quot;&gt;&lt;property id=&quot;20148&quot; value=&quot;5&quot;/&gt;&lt;property id=&quot;20300&quot; value=&quot;Slide 27 - &amp;quot;National Rural Water Association&amp;quot;&quot;/&gt;&lt;property id=&quot;20307&quot; value=&quot;384&quot;/&gt;&lt;/object&gt;&lt;object type=&quot;3&quot; unique_id=&quot;10030&quot;&gt;&lt;property id=&quot;20148&quot; value=&quot;5&quot;/&gt;&lt;property id=&quot;20300&quot; value=&quot;Slide 28 - &amp;quot;National Rural Water Association&amp;quot;&quot;/&gt;&lt;property id=&quot;20307&quot; value=&quot;385&quot;/&gt;&lt;/object&gt;&lt;object type=&quot;3&quot; unique_id=&quot;10031&quot;&gt;&lt;property id=&quot;20148&quot; value=&quot;5&quot;/&gt;&lt;property id=&quot;20300&quot; value=&quot;Slide 29 - &amp;quot;Apprenticeship Program Timeline&amp;quot;&quot;/&gt;&lt;property id=&quot;20307&quot; value=&quot;386&quot;/&gt;&lt;/object&gt;&lt;object type=&quot;3&quot; unique_id=&quot;10032&quot;&gt;&lt;property id=&quot;20148&quot; value=&quot;5&quot;/&gt;&lt;property id=&quot;20300&quot; value=&quot;Slide 30&quot;/&gt;&lt;property id=&quot;20307&quot; value=&quot;387&quot;/&gt;&lt;/object&gt;&lt;object type=&quot;3&quot; unique_id=&quot;10033&quot;&gt;&lt;property id=&quot;20148&quot; value=&quot;5&quot;/&gt;&lt;property id=&quot;20300&quot; value=&quot;Slide 31 - &amp;quot;5 Core Components&amp;quot;&quot;/&gt;&lt;property id=&quot;20307&quot; value=&quot;388&quot;/&gt;&lt;/object&gt;&lt;object type=&quot;3&quot; unique_id=&quot;10034&quot;&gt;&lt;property id=&quot;20148&quot; value=&quot;5&quot;/&gt;&lt;property id=&quot;20300&quot; value=&quot;Slide 32 - &amp;quot;Workforce Content Addressed in Model Update&amp;quot;&quot;/&gt;&lt;property id=&quot;20307&quot; value=&quot;389&quot;/&gt;&lt;/object&gt;&lt;object type=&quot;3&quot; unique_id=&quot;10035&quot;&gt;&lt;property id=&quot;20148&quot; value=&quot;5&quot;/&gt;&lt;property id=&quot;20300&quot; value=&quot;Slide 33 - &amp;quot;Water Sector Competency Model&amp;quot;&quot;/&gt;&lt;property id=&quot;20307&quot; value=&quot;390&quot;/&gt;&lt;/object&gt;&lt;object type=&quot;3&quot; unique_id=&quot;10036&quot;&gt;&lt;property id=&quot;20148&quot; value=&quot;5&quot;/&gt;&lt;property id=&quot;20300&quot; value=&quot;Slide 34 - &amp;quot;Registered Apprenticeship&amp;quot;&quot;/&gt;&lt;property id=&quot;20307&quot; value=&quot;391&quot;/&gt;&lt;/object&gt;&lt;object type=&quot;3&quot; unique_id=&quot;10037&quot;&gt;&lt;property id=&quot;20148&quot; value=&quot;5&quot;/&gt;&lt;property id=&quot;20300&quot; value=&quot;Slide 35 - &amp;quot;Alliance of Indiana Rural Water Apprenticeship Program &amp;quot;&quot;/&gt;&lt;property id=&quot;20307&quot; value=&quot;392&quot;/&gt;&lt;/object&gt;&lt;object type=&quot;3&quot; unique_id=&quot;10038&quot;&gt;&lt;property id=&quot;20148&quot; value=&quot;5&quot;/&gt;&lt;property id=&quot;20300&quot; value=&quot;Slide 36&quot;/&gt;&lt;property id=&quot;20307&quot; value=&quot;366&quot;/&gt;&lt;/object&gt;&lt;object type=&quot;3&quot; unique_id=&quot;10039&quot;&gt;&lt;property id=&quot;20148&quot; value=&quot;5&quot;/&gt;&lt;property id=&quot;20300&quot; value=&quot;Slide 37 - &amp;quot; &amp;quot;&quot;/&gt;&lt;property id=&quot;20307&quot; value=&quot;367&quot;/&gt;&lt;/object&gt;&lt;/object&gt;&lt;object type=&quot;8&quot; unique_id=&quot;10078&quot;&gt;&lt;/object&gt;&lt;/object&gt;&lt;/database&gt;"/>
  <p:tag name="SECTOMILLISECCONVERTED" val="1"/>
</p:tagLst>
</file>

<file path=ppt/theme/theme1.xml><?xml version="1.0" encoding="utf-8"?>
<a:theme xmlns:a="http://schemas.openxmlformats.org/drawingml/2006/main" name="Office Theme">
  <a:themeElements>
    <a:clrScheme name="EPA CM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_CMC_template_GPS_20180629.potx" id="{4DDA32CC-A048-463B-9825-11A55AD9E98E}" vid="{C3791A62-9C93-492F-A2FF-B0C04672B920}"/>
    </a:ext>
  </a:extLst>
</a:theme>
</file>

<file path=ppt/theme/theme2.xml><?xml version="1.0" encoding="utf-8"?>
<a:theme xmlns:a="http://schemas.openxmlformats.org/drawingml/2006/main" name="1_Office Theme">
  <a:themeElements>
    <a:clrScheme name="EPA CMC">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_CMC_template_GPS_20180629.potx" id="{4DDA32CC-A048-463B-9825-11A55AD9E98E}" vid="{C3791A62-9C93-492F-A2FF-B0C04672B9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EPA_CMC_template_GPS_20180702</Template>
  <TotalTime>1071</TotalTime>
  <Words>1036</Words>
  <Application>Microsoft Office PowerPoint</Application>
  <PresentationFormat>On-screen Show (4:3)</PresentationFormat>
  <Paragraphs>231</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Franklin Gothic Demi</vt:lpstr>
      <vt:lpstr>Franklin Gothic Medium</vt:lpstr>
      <vt:lpstr>Gill Sans MT</vt:lpstr>
      <vt:lpstr>Minion Pro</vt:lpstr>
      <vt:lpstr>Wingdings</vt:lpstr>
      <vt:lpstr>Office Theme</vt:lpstr>
      <vt:lpstr>1_Office Theme</vt:lpstr>
      <vt:lpstr>MEETING THE WORKFORCE CHALLENGES OF THE WATER SECTOR A Competency Model Approach </vt:lpstr>
      <vt:lpstr>PowerPoint Presentation</vt:lpstr>
      <vt:lpstr>Today’s Objectives</vt:lpstr>
      <vt:lpstr>Poll Question #1</vt:lpstr>
      <vt:lpstr>Water Sector Workforce Challenges</vt:lpstr>
      <vt:lpstr>Water Sector Workforce Challenges</vt:lpstr>
      <vt:lpstr>Water Sector Workforce Challenges</vt:lpstr>
      <vt:lpstr>Water Sector Workforce Challenges</vt:lpstr>
      <vt:lpstr>Brookings Recommendations</vt:lpstr>
      <vt:lpstr>Poll Questions #2</vt:lpstr>
      <vt:lpstr>Competency Models</vt:lpstr>
      <vt:lpstr>Who Uses Competency Models?</vt:lpstr>
      <vt:lpstr>Why Competency Models?</vt:lpstr>
      <vt:lpstr>Competency Model Features</vt:lpstr>
      <vt:lpstr>PowerPoint Presentation</vt:lpstr>
      <vt:lpstr>Competency Model Framework</vt:lpstr>
      <vt:lpstr>Competency Model Tiers</vt:lpstr>
      <vt:lpstr>PowerPoint Presentation</vt:lpstr>
      <vt:lpstr>Model Industry Champions</vt:lpstr>
      <vt:lpstr>PowerPoint Presentation</vt:lpstr>
      <vt:lpstr>Workforce Content Addressed in Model Update</vt:lpstr>
      <vt:lpstr>Competency Model In Action- Colorado</vt:lpstr>
      <vt:lpstr>Competency Model In Action- Colorado </vt:lpstr>
      <vt:lpstr>Competency Model In Action-Colorado</vt:lpstr>
      <vt:lpstr>Tools They Used</vt:lpstr>
      <vt:lpstr>PowerPoint Presentation</vt:lpstr>
      <vt:lpstr>National Rural Water Association</vt:lpstr>
      <vt:lpstr>National Rural Water Association</vt:lpstr>
      <vt:lpstr>Apprenticeship Program Timeline</vt:lpstr>
      <vt:lpstr>PowerPoint Presentation</vt:lpstr>
      <vt:lpstr>5 Core Components</vt:lpstr>
      <vt:lpstr>Workforce Content Addressed in Model Update</vt:lpstr>
      <vt:lpstr>Water Sector Competency Model</vt:lpstr>
      <vt:lpstr>Registered Apprenticeship</vt:lpstr>
      <vt:lpstr>Alliance of Indiana Rural Water Apprenticeship Program </vt:lpstr>
      <vt:lpstr>PowerPoint Presentation</vt:lpstr>
      <vt:lpstr> </vt:lpstr>
    </vt:vector>
  </TitlesOfParts>
  <Company>JBS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CHRISTY MONTGOMERY</dc:creator>
  <cp:lastModifiedBy>Jennifer Jacobs</cp:lastModifiedBy>
  <cp:revision>65</cp:revision>
  <dcterms:created xsi:type="dcterms:W3CDTF">2018-08-02T14:14:30Z</dcterms:created>
  <dcterms:modified xsi:type="dcterms:W3CDTF">2018-09-13T13:10:44Z</dcterms:modified>
</cp:coreProperties>
</file>