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408" r:id="rId2"/>
    <p:sldId id="409" r:id="rId3"/>
    <p:sldId id="339" r:id="rId4"/>
    <p:sldId id="340" r:id="rId5"/>
    <p:sldId id="403" r:id="rId6"/>
    <p:sldId id="294" r:id="rId7"/>
    <p:sldId id="341" r:id="rId8"/>
    <p:sldId id="303" r:id="rId9"/>
    <p:sldId id="372" r:id="rId10"/>
    <p:sldId id="371" r:id="rId11"/>
    <p:sldId id="310" r:id="rId12"/>
    <p:sldId id="312" r:id="rId13"/>
    <p:sldId id="402" r:id="rId14"/>
    <p:sldId id="311" r:id="rId15"/>
    <p:sldId id="373" r:id="rId16"/>
    <p:sldId id="356" r:id="rId17"/>
    <p:sldId id="382" r:id="rId18"/>
    <p:sldId id="385" r:id="rId19"/>
    <p:sldId id="386" r:id="rId20"/>
    <p:sldId id="400" r:id="rId21"/>
    <p:sldId id="358" r:id="rId22"/>
    <p:sldId id="374" r:id="rId23"/>
    <p:sldId id="375" r:id="rId24"/>
    <p:sldId id="361" r:id="rId25"/>
    <p:sldId id="376" r:id="rId26"/>
    <p:sldId id="389" r:id="rId27"/>
    <p:sldId id="390" r:id="rId28"/>
    <p:sldId id="391" r:id="rId29"/>
    <p:sldId id="392" r:id="rId30"/>
    <p:sldId id="377" r:id="rId31"/>
    <p:sldId id="378" r:id="rId32"/>
    <p:sldId id="407" r:id="rId33"/>
    <p:sldId id="396" r:id="rId34"/>
    <p:sldId id="393" r:id="rId35"/>
    <p:sldId id="397" r:id="rId36"/>
    <p:sldId id="394" r:id="rId37"/>
    <p:sldId id="398" r:id="rId38"/>
    <p:sldId id="406" r:id="rId39"/>
    <p:sldId id="399" r:id="rId40"/>
    <p:sldId id="316" r:id="rId41"/>
    <p:sldId id="305" r:id="rId42"/>
    <p:sldId id="344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Burke" initials="EB" lastIdx="1" clrIdx="0">
    <p:extLst>
      <p:ext uri="{19B8F6BF-5375-455C-9EA6-DF929625EA0E}">
        <p15:presenceInfo xmlns:p15="http://schemas.microsoft.com/office/powerpoint/2012/main" userId="Evan Bu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59BFF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73184" autoAdjust="0"/>
  </p:normalViewPr>
  <p:slideViewPr>
    <p:cSldViewPr snapToGrid="0" snapToObjects="1">
      <p:cViewPr varScale="1">
        <p:scale>
          <a:sx n="52" d="100"/>
          <a:sy n="52" d="100"/>
        </p:scale>
        <p:origin x="1734" y="72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87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6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51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CA73-AAF8-476E-926A-1AC3BE94A0C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1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3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07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43AE-DF47-45C0-B782-930DCA74338F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5924-16A8-4051-B11D-48058EA5A9A2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5DA1-C39E-41C5-893E-84F93EA1FB47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D0F-5A89-4E93-9630-C2B2F87F9145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3974-AF4A-4172-9959-32DC72A8A5B5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A402-522A-4536-B542-AADE555DBAC2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FCED-8920-4E24-A949-DBB1B9966392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8083-EBDC-46B2-9BA0-57A849963951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AB17-9FAE-4A8C-BB91-58B667713DEC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418-2326-4866-A372-94FB6BAB7917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C3B7-F100-4246-B13D-88360EDC107E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5A83-58AB-456F-BFAC-F6FBF187EA8B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040C6E-2C74-4718-871F-B41A0E01B854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upnavigator.wordpress.com/modul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cc.edu/jdcc-2017-resourc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.state.nm.u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killscommons.org/handle/taaccct/15177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6650163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twitter.com/SkillsCommons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scommons.org/Facebook" TargetMode="External"/><Relationship Id="rId11" Type="http://schemas.openxmlformats.org/officeDocument/2006/relationships/hyperlink" Target="http://support.skillscommons.org/connect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://voices.merlot.org/group/impact" TargetMode="External"/><Relationship Id="rId4" Type="http://schemas.openxmlformats.org/officeDocument/2006/relationships/image" Target="../media/image33.png"/><Relationship Id="rId9" Type="http://schemas.openxmlformats.org/officeDocument/2006/relationships/hyperlink" Target="mailto:connect@skillscommons.or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support@skillscommons.org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support.skillscommons.org/connect/impact-communities/ie2et/" TargetMode="Externa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8/22/17/45/Resource_Innovations_Leading_to_Career_Success_Webinar_Series_Part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common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killscommons.org/connect/impact-communities/skills2work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port.skillscommons.org/showcases/field-guide/" TargetMode="External"/><Relationship Id="rId5" Type="http://schemas.openxmlformats.org/officeDocument/2006/relationships/hyperlink" Target="http://www.doleta.gov/taaccct/" TargetMode="External"/><Relationship Id="rId4" Type="http://schemas.openxmlformats.org/officeDocument/2006/relationships/hyperlink" Target="http://www.skillscommon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8/22/17/45/Resource_Innovations_Leading_to_Career_Success_Webinar_Series_Part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killscommons.org/" TargetMode="External"/><Relationship Id="rId4" Type="http://schemas.openxmlformats.org/officeDocument/2006/relationships/hyperlink" Target="file:///\\support.skillscommons.org\showcases\field-guide\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3" y="1345901"/>
            <a:ext cx="7127259" cy="48022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kind of organization are you coming from?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College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Workforce Board/American Job Center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Community Service Provider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Other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16" name="Rectangle 15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096000"/>
            <a:ext cx="2070847" cy="753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6446" y="1494316"/>
            <a:ext cx="6583289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Katy Brooke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Grant Coordinator,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Montana                          Great Falls College, Montana University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Kristen Krell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Project Director 			       SUNPATH Consortium                                Santa Fa Community College, New Mexico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C8135-AA63-4ED3-930D-49952ECE2D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4" y="1055762"/>
            <a:ext cx="1898772" cy="1898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D917C-CEAA-448A-BEE0-BB5443420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4" y="3544021"/>
            <a:ext cx="1837171" cy="223774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921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B7E1F4-BF15-40F7-83D0-E1068885D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70" t="20777" r="14567"/>
          <a:stretch/>
        </p:blipFill>
        <p:spPr>
          <a:xfrm>
            <a:off x="867625" y="1382972"/>
            <a:ext cx="7523907" cy="457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18" y="507300"/>
            <a:ext cx="749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 Navigator Training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eCourse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67174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411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411" y="1317812"/>
            <a:ext cx="8188139" cy="46257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12 Modules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30-60 minutes in length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Take as one long course or individually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Topics include: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6550" lvl="1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to Workforce Navigators – Course Assumptions – What is a Workforce Navigator – Recruitment – Strength-Based Assessment – Strength-Based Tools – Case Management – Business Outreach – The Two-Year College System – The Job Service System – Measuring Success– Tools &amp; Resources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378" y="6063383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2259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4357" y="2770909"/>
            <a:ext cx="5461680" cy="10806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Live site share: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https://revupnavigator.wordpress.com/modules/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3184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F4F8-49B3-914A-92CD-8B3DDF6B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5" y="0"/>
            <a:ext cx="933209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255" y="6451508"/>
            <a:ext cx="1240982" cy="4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09465-D734-457D-95E1-1AE607FBDB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24" t="17488" r="11620" b="3420"/>
          <a:stretch/>
        </p:blipFill>
        <p:spPr>
          <a:xfrm>
            <a:off x="672353" y="1333082"/>
            <a:ext cx="7799294" cy="4622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835" y="513630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Workforce Navigators?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086383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2932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BA27F7C-9826-4E38-B09A-D9EC7A415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72"/>
          <a:stretch/>
        </p:blipFill>
        <p:spPr>
          <a:xfrm>
            <a:off x="1864658" y="1257975"/>
            <a:ext cx="7430965" cy="469674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7931" y="1284487"/>
            <a:ext cx="1846728" cy="462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863" indent="-169863"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9524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B514B4-1D82-408B-AB78-5C17C54BF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217"/>
          <a:stretch/>
        </p:blipFill>
        <p:spPr>
          <a:xfrm>
            <a:off x="1864659" y="1268730"/>
            <a:ext cx="7430965" cy="4605305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7931" y="1284487"/>
            <a:ext cx="1846728" cy="462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863" indent="-169863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5877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9001D-4D59-4378-8067-0C577E0A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717"/>
          <a:stretch/>
        </p:blipFill>
        <p:spPr>
          <a:xfrm>
            <a:off x="1990164" y="1239288"/>
            <a:ext cx="7305459" cy="466245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7931" y="1284487"/>
            <a:ext cx="1846728" cy="462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863" indent="-169863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6673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9001D-4D59-4378-8067-0C577E0A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19006" r="13056" b="3315"/>
          <a:stretch/>
        </p:blipFill>
        <p:spPr>
          <a:xfrm>
            <a:off x="528917" y="1512827"/>
            <a:ext cx="8383781" cy="4468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8532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9001D-4D59-4378-8067-0C577E0A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/>
          <a:stretch/>
        </p:blipFill>
        <p:spPr>
          <a:xfrm>
            <a:off x="-36466" y="1402080"/>
            <a:ext cx="9332090" cy="4815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214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15" y="1255222"/>
            <a:ext cx="6830219" cy="462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use Open Educational Resources at your organization?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frequently!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just starting to explore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what is OER?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0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825" y="6438529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Related image">
            <a:extLst>
              <a:ext uri="{FF2B5EF4-FFF2-40B4-BE49-F238E27FC236}">
                <a16:creationId xmlns:a16="http://schemas.microsoft.com/office/drawing/2014/main" id="{85B57DE4-F9A1-4248-BFA1-2A5344338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2"/>
          <a:stretch/>
        </p:blipFill>
        <p:spPr bwMode="auto">
          <a:xfrm>
            <a:off x="1884362" y="1747461"/>
            <a:ext cx="5372100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73404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281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80292"/>
            <a:ext cx="8628017" cy="689789"/>
          </a:xfrm>
        </p:spPr>
        <p:txBody>
          <a:bodyPr/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 SUN PATH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D69D77-5E1E-425B-82F1-9579C324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7301"/>
            <a:ext cx="9295624" cy="38290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2C7C9F"/>
                </a:solidFill>
                <a:ea typeface="+mj-ea"/>
                <a:cs typeface="+mj-cs"/>
              </a:rPr>
              <a:t>Skill Up Network: Pathways Acceleration in Technology and Healthcare </a:t>
            </a:r>
            <a:r>
              <a:rPr lang="en-US" sz="3200" b="1" dirty="0">
                <a:solidFill>
                  <a:srgbClr val="2C7C9F"/>
                </a:solidFill>
                <a:ea typeface="+mj-ea"/>
                <a:cs typeface="+mj-cs"/>
              </a:rPr>
              <a:t>(SUN PATH)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2C7C9F"/>
                </a:solidFill>
                <a:ea typeface="+mj-ea"/>
                <a:cs typeface="+mj-cs"/>
              </a:rPr>
              <a:t>Innovation:  </a:t>
            </a:r>
            <a:br>
              <a:rPr lang="en-US" sz="3200" b="1" dirty="0">
                <a:solidFill>
                  <a:srgbClr val="2C7C9F"/>
                </a:solidFill>
                <a:ea typeface="+mj-ea"/>
                <a:cs typeface="+mj-cs"/>
              </a:rPr>
            </a:br>
            <a:r>
              <a:rPr lang="en-US" sz="3200" b="1" dirty="0">
                <a:solidFill>
                  <a:srgbClr val="2C7C9F"/>
                </a:solidFill>
                <a:ea typeface="+mj-ea"/>
                <a:cs typeface="+mj-cs"/>
              </a:rPr>
              <a:t>Job Development Career Coaches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2C7C9F"/>
              </a:solidFill>
              <a:ea typeface="+mj-ea"/>
              <a:cs typeface="+mj-cs"/>
            </a:endParaRPr>
          </a:p>
          <a:p>
            <a:pPr marL="0" lvl="0" indent="0" algn="ctr">
              <a:spcBef>
                <a:spcPts val="300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1800" b="1" dirty="0">
                <a:solidFill>
                  <a:srgbClr val="244A58"/>
                </a:solidFill>
              </a:rPr>
              <a:t>Department of Labor’s Trade Adjustment Assistance Community College and Career Training (TAACCCT)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519E50-287B-4276-9CFF-23542AA6D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8999"/>
            <a:ext cx="8705843" cy="8839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3117" y="6067871"/>
            <a:ext cx="719383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9384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984B28-D28F-401A-878E-CE8965E9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79" y="1524000"/>
            <a:ext cx="8229600" cy="406331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New Mexico SUN PATH Consortium: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Improving Lives 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Strengthening Healthcare</a:t>
            </a:r>
          </a:p>
          <a:p>
            <a:pPr marL="0" indent="0" algn="r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6F159-C331-41DC-99F1-463FFC2E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" y="2683269"/>
            <a:ext cx="2028129" cy="2845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79DE9-0544-4F5C-8049-22441EDF7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06" y="2789136"/>
            <a:ext cx="2682472" cy="263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A27F1-4FEA-4430-9A71-382E9EDD3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089" y="2683269"/>
            <a:ext cx="2318477" cy="260148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00181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2916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158638"/>
            <a:ext cx="6053329" cy="96137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NM SUN PATH Goals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0D31C-8B25-465B-95C8-C20E4F8E0863}"/>
              </a:ext>
            </a:extLst>
          </p:cNvPr>
          <p:cNvSpPr/>
          <p:nvPr/>
        </p:nvSpPr>
        <p:spPr>
          <a:xfrm>
            <a:off x="342900" y="144997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sz="2800" b="1" dirty="0"/>
              <a:t>Expand</a:t>
            </a:r>
            <a:r>
              <a:rPr lang="en-US" sz="2800" dirty="0"/>
              <a:t> capacity and systemic improvements in the delivery of healthcare career pathways that align with industry needs; </a:t>
            </a:r>
          </a:p>
          <a:p>
            <a:pPr marL="514350" indent="-514350">
              <a:buAutoNum type="arabicParenBoth"/>
            </a:pPr>
            <a:r>
              <a:rPr lang="en-US" sz="2800" b="1" dirty="0"/>
              <a:t>Increase</a:t>
            </a:r>
            <a:r>
              <a:rPr lang="en-US" sz="2800" dirty="0"/>
              <a:t> the attainment of degrees, certifications, and industry-recognized credentials; and </a:t>
            </a:r>
          </a:p>
          <a:p>
            <a:pPr marL="514350" indent="-514350">
              <a:buAutoNum type="arabicParenBoth"/>
            </a:pPr>
            <a:r>
              <a:rPr lang="en-US" sz="2800" b="1" dirty="0"/>
              <a:t>Create</a:t>
            </a:r>
            <a:r>
              <a:rPr lang="en-US" sz="2800" dirty="0"/>
              <a:t> strategic alignment between education and workforce systems, resulting in improved employment outcomes, retention, and average earnings.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7906" y="6093105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66559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7580"/>
            <a:ext cx="6923926" cy="96137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Workforce/College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667DF-4FEB-4777-988D-858997BB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SUN PATH contracts with the Department of Workforce Solutions (DWS) to hire, train, and supervise Job Development Career Coaches (JDCC) on each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DWS hires a JDCC Manager to provide training and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least one part-time JDCC is located at each college depending on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college provides the office space, phone, and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JDCC becomes a part of the SUN PATH team at each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Regular communication of JDCC and SUN PATH college staff is key to success! 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401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19494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7576"/>
            <a:ext cx="8408671" cy="96137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Job Development Career Coaches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2465655" y="5481619"/>
            <a:ext cx="7448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BFED7-5B17-4793-BF84-AE66418265C9}"/>
              </a:ext>
            </a:extLst>
          </p:cNvPr>
          <p:cNvSpPr txBox="1"/>
          <p:nvPr/>
        </p:nvSpPr>
        <p:spPr>
          <a:xfrm>
            <a:off x="4601523" y="1530711"/>
            <a:ext cx="4336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career readiness workshops Resources: </a:t>
            </a:r>
            <a:r>
              <a:rPr lang="en-US" sz="2000" dirty="0">
                <a:hlinkClick r:id="rId3"/>
              </a:rPr>
              <a:t>https://www.sfcc.edu/jdcc-2017-resources/</a:t>
            </a:r>
            <a:r>
              <a:rPr lang="en-US" sz="2000" dirty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Resume development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Professionalism training (soft skills)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Graduation checklist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Mock interviews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Organizes job fairs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Assists with job 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Connect with employer partners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B2F02-B597-4535-BDF5-E5F739225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63102"/>
            <a:ext cx="4127350" cy="301168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7906" y="6092066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43153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7576"/>
            <a:ext cx="8408671" cy="96137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Leveraging Workforce Partnerships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2465655" y="5481619"/>
            <a:ext cx="7448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BFED7-5B17-4793-BF84-AE66418265C9}"/>
              </a:ext>
            </a:extLst>
          </p:cNvPr>
          <p:cNvSpPr txBox="1"/>
          <p:nvPr/>
        </p:nvSpPr>
        <p:spPr>
          <a:xfrm>
            <a:off x="4572000" y="1530711"/>
            <a:ext cx="43362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Workforce Innovation Opportunity Act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JDCCs assist with connecting students with WIOA scholarships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Regional Workforce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Trade Adjustment Act (TAA)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Human Service Department, SL Start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B2F02-B597-4535-BDF5-E5F7392257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9" y="1963102"/>
            <a:ext cx="4022491" cy="3011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1E7AF4-8A41-4318-862A-B884493CD150}"/>
              </a:ext>
            </a:extLst>
          </p:cNvPr>
          <p:cNvSpPr/>
          <p:nvPr/>
        </p:nvSpPr>
        <p:spPr>
          <a:xfrm>
            <a:off x="-28261" y="50555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Northern Regional SUN PATH Employer Meeting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7689" y="6058599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2048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7576"/>
            <a:ext cx="8408671" cy="96137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The Role of Employer Partners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2465655" y="5481619"/>
            <a:ext cx="7448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BFED7-5B17-4793-BF84-AE66418265C9}"/>
              </a:ext>
            </a:extLst>
          </p:cNvPr>
          <p:cNvSpPr txBox="1"/>
          <p:nvPr/>
        </p:nvSpPr>
        <p:spPr>
          <a:xfrm>
            <a:off x="4572000" y="1293127"/>
            <a:ext cx="43362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Serving on SUN PATH Statewide Advisory Council and Regional Councils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input on key skills and competencies needed for relevant job training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healthcare jobs that are in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Offer internship, mock interviews and job placement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B2F02-B597-4535-BDF5-E5F7392257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9" y="2282959"/>
            <a:ext cx="4022491" cy="23719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1E7AF4-8A41-4318-862A-B884493CD150}"/>
              </a:ext>
            </a:extLst>
          </p:cNvPr>
          <p:cNvSpPr/>
          <p:nvPr/>
        </p:nvSpPr>
        <p:spPr>
          <a:xfrm>
            <a:off x="-28261" y="50555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Mock interviews with SUN PATH employer partner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067871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2522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7576"/>
            <a:ext cx="8408671" cy="96137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Workforce Online Connection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2465655" y="5481619"/>
            <a:ext cx="7448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BFED7-5B17-4793-BF84-AE66418265C9}"/>
              </a:ext>
            </a:extLst>
          </p:cNvPr>
          <p:cNvSpPr txBox="1"/>
          <p:nvPr/>
        </p:nvSpPr>
        <p:spPr>
          <a:xfrm>
            <a:off x="4572000" y="1293127"/>
            <a:ext cx="43362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 marL="0" lvl="1" indent="0">
              <a:buNone/>
            </a:pPr>
            <a:r>
              <a:rPr lang="en-US" sz="2000" b="1" dirty="0">
                <a:solidFill>
                  <a:srgbClr val="0099AB"/>
                </a:solidFill>
                <a:hlinkClick r:id="rId3"/>
              </a:rPr>
              <a:t>www.jobs.state.nm.us</a:t>
            </a:r>
            <a:r>
              <a:rPr lang="en-US" sz="2000" b="1" dirty="0">
                <a:solidFill>
                  <a:srgbClr val="0099AB"/>
                </a:solidFill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This site can be accessed via the internet or at any New Mexico Workforce Connection Center statewide.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site is available in English and Spanish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It is the most powerful job searching system in New Mexico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site typically contains over 10,000 jobs daily with new opportunities all the time.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B2F02-B597-4535-BDF5-E5F7392257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7" y="2282959"/>
            <a:ext cx="3097214" cy="237197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7906" y="6067214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65270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7576"/>
            <a:ext cx="8408671" cy="96137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Using Labor Market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2465655" y="5481619"/>
            <a:ext cx="7448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8C1AD-9DCA-44E5-8D67-1FB253041F68}"/>
              </a:ext>
            </a:extLst>
          </p:cNvPr>
          <p:cNvSpPr/>
          <p:nvPr/>
        </p:nvSpPr>
        <p:spPr>
          <a:xfrm>
            <a:off x="289231" y="1217098"/>
            <a:ext cx="84086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Occupational Information Report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Labor Market Facts </a:t>
            </a:r>
            <a:endParaRPr lang="en-US" sz="2400" dirty="0"/>
          </a:p>
          <a:p>
            <a:pPr lvl="1"/>
            <a:r>
              <a:rPr lang="en-US" sz="2000" dirty="0"/>
              <a:t>Answers commonly asked questions about the local labor market.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Area Profile</a:t>
            </a:r>
          </a:p>
          <a:p>
            <a:pPr lvl="1"/>
            <a:r>
              <a:rPr lang="en-US" sz="2000" dirty="0"/>
              <a:t>Summary of labor market in a selected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Industry Profile</a:t>
            </a:r>
          </a:p>
          <a:p>
            <a:pPr lvl="1"/>
            <a:r>
              <a:rPr lang="en-US" sz="2000" dirty="0"/>
              <a:t>Labor market information on industries in a selected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Occupational Profile</a:t>
            </a:r>
          </a:p>
          <a:p>
            <a:pPr lvl="1"/>
            <a:r>
              <a:rPr lang="en-US" sz="2000" dirty="0"/>
              <a:t>Labor market information on occupations in a selected area including wages.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Education Profile</a:t>
            </a:r>
          </a:p>
          <a:p>
            <a:pPr lvl="1"/>
            <a:r>
              <a:rPr lang="en-US" sz="2000" dirty="0"/>
              <a:t>Labor market information on education programs in a selected area.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93105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5480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615" y="440091"/>
            <a:ext cx="811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Student Support to Improve Outcomes: SkillsCommons Field Guide of TAACCCT Innovations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26, 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301754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5" y="6203058"/>
            <a:ext cx="2007910" cy="6372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336" y="6292647"/>
            <a:ext cx="9906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8784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1370"/>
          </a:xfrm>
        </p:spPr>
        <p:txBody>
          <a:bodyPr/>
          <a:lstStyle/>
          <a:p>
            <a:pPr algn="l"/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Sustaining the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8F68-A4ED-47D3-9C1C-50332F66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Mexico Department of Workforce Solutions (DWS) has realigned workforce funding to sustain Job Development Career Coaches located on college campuses, after the TAACCCT funds expire. </a:t>
            </a:r>
          </a:p>
          <a:p>
            <a:r>
              <a:rPr lang="en-US" dirty="0"/>
              <a:t>Colleges have agreed to provide office space for the workforce employee.  </a:t>
            </a:r>
          </a:p>
          <a:p>
            <a:r>
              <a:rPr lang="en-US" dirty="0"/>
              <a:t>JDCCs will continue to integrate into the college campus after the grant.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94776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7576"/>
            <a:ext cx="8362951" cy="96137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Data Collection, Analysis, Evaluation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and Reporting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5" y="1289642"/>
            <a:ext cx="29991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0E75D-815D-459A-99DE-92E33F6D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442030"/>
            <a:ext cx="8683624" cy="47336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76451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832480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7576"/>
            <a:ext cx="8362951" cy="96137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Data Collection, Analysis, Evaluation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and Reporting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5" y="1289642"/>
            <a:ext cx="29991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1289642"/>
            <a:ext cx="8113848" cy="5072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1464" y="6081510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66643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95" y="213827"/>
            <a:ext cx="8042276" cy="961370"/>
          </a:xfrm>
        </p:spPr>
        <p:txBody>
          <a:bodyPr/>
          <a:lstStyle/>
          <a:p>
            <a:pPr algn="l"/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SUN PATH Comparison Study Findings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8F68-A4ED-47D3-9C1C-50332F66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SUN PATH students completed a certificate or degree at a 34 percent higher rate, when compared to similar non-participants</a:t>
            </a:r>
          </a:p>
          <a:p>
            <a:pPr lvl="0"/>
            <a:r>
              <a:rPr lang="en-US" dirty="0"/>
              <a:t>SUN PATH participants who were unemployed at enrollment, became employed after program completion at a 14 percent higher rate when compared to similar non-participants</a:t>
            </a:r>
          </a:p>
          <a:p>
            <a:pPr lvl="0"/>
            <a:r>
              <a:rPr lang="en-US" dirty="0"/>
              <a:t>The average overall gain in salary for SUN PATH students was almost $1000 per quarter compared to $700 for non-participants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36466" y="5874035"/>
            <a:ext cx="1809848" cy="558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067871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961687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8F68-A4ED-47D3-9C1C-50332F66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the system for success</a:t>
            </a:r>
          </a:p>
          <a:p>
            <a:r>
              <a:rPr lang="en-US" dirty="0"/>
              <a:t>Individual and distributed leadership that inspires </a:t>
            </a:r>
          </a:p>
          <a:p>
            <a:r>
              <a:rPr lang="en-US" dirty="0"/>
              <a:t>Set a clear vision and generate enthusiasm for it</a:t>
            </a:r>
          </a:p>
          <a:p>
            <a:r>
              <a:rPr lang="en-US" dirty="0"/>
              <a:t>Clear direction and communication about the goals and strategies to achieve excellence</a:t>
            </a:r>
          </a:p>
          <a:p>
            <a:r>
              <a:rPr lang="en-US" dirty="0"/>
              <a:t>Creating a culture of trust and support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 txBox="1">
            <a:spLocks/>
          </p:cNvSpPr>
          <p:nvPr/>
        </p:nvSpPr>
        <p:spPr>
          <a:xfrm>
            <a:off x="378069" y="205117"/>
            <a:ext cx="8213482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400" b="1">
                <a:solidFill>
                  <a:schemeClr val="bg1"/>
                </a:solidFill>
              </a:rPr>
            </a:br>
            <a:br>
              <a:rPr lang="en-US" sz="3400" b="1">
                <a:solidFill>
                  <a:schemeClr val="bg1"/>
                </a:solidFill>
              </a:rPr>
            </a:br>
            <a:r>
              <a:rPr lang="en-US" sz="3400" b="1">
                <a:solidFill>
                  <a:schemeClr val="bg1"/>
                </a:solidFill>
              </a:rPr>
              <a:t>Essential Components of a </a:t>
            </a:r>
            <a:br>
              <a:rPr lang="en-US" sz="3400" b="1">
                <a:solidFill>
                  <a:schemeClr val="bg1"/>
                </a:solidFill>
              </a:rPr>
            </a:br>
            <a:r>
              <a:rPr lang="en-US" sz="3400" b="1">
                <a:solidFill>
                  <a:schemeClr val="bg1"/>
                </a:solidFill>
              </a:rPr>
              <a:t>High Performing Collaboration 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35675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257265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205117"/>
            <a:ext cx="8213482" cy="961370"/>
          </a:xfrm>
        </p:spPr>
        <p:txBody>
          <a:bodyPr/>
          <a:lstStyle/>
          <a:p>
            <a:pPr algn="l"/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Essential Components of a 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High Performing Collaboration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8F68-A4ED-47D3-9C1C-50332F66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“Love your employees” and provide honest feedback</a:t>
            </a:r>
          </a:p>
          <a:p>
            <a:r>
              <a:rPr lang="en-US" dirty="0"/>
              <a:t>Always stay student centered</a:t>
            </a:r>
          </a:p>
          <a:p>
            <a:r>
              <a:rPr lang="en-US" dirty="0"/>
              <a:t>Clear systems to measure, analyze, and manage results</a:t>
            </a:r>
          </a:p>
          <a:p>
            <a:r>
              <a:rPr lang="en-US" dirty="0"/>
              <a:t>Take time for fun, humor, and celebration!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35675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125810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8F68-A4ED-47D3-9C1C-50332F66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Prioritize – pick your battles</a:t>
            </a:r>
          </a:p>
          <a:p>
            <a:r>
              <a:rPr lang="en-US" dirty="0"/>
              <a:t>Trust others – assume the best and you’ll get the best</a:t>
            </a:r>
          </a:p>
          <a:p>
            <a:r>
              <a:rPr lang="en-US" dirty="0"/>
              <a:t>Use reason and thoughtfulness – minimize drama</a:t>
            </a:r>
          </a:p>
          <a:p>
            <a:r>
              <a:rPr lang="en-US" dirty="0"/>
              <a:t>Seek to understand the perspective of others</a:t>
            </a:r>
          </a:p>
          <a:p>
            <a:r>
              <a:rPr lang="en-US" dirty="0"/>
              <a:t>Propose ideas and seek input</a:t>
            </a:r>
          </a:p>
          <a:p>
            <a:r>
              <a:rPr lang="en-US" dirty="0"/>
              <a:t>Request rather than complain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0" y="557632"/>
            <a:ext cx="6750440" cy="64691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Tips for Effectiveness as Change Agents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56161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079765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0" y="557632"/>
            <a:ext cx="6750440" cy="64691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Tips for Effectiveness as Change Agents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8F68-A4ED-47D3-9C1C-50332F66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Seek the Win-Win in any situation</a:t>
            </a:r>
          </a:p>
          <a:p>
            <a:r>
              <a:rPr lang="en-US" dirty="0"/>
              <a:t>Approach problems with kindness</a:t>
            </a:r>
          </a:p>
          <a:p>
            <a:r>
              <a:rPr lang="en-US" dirty="0"/>
              <a:t>Be persistent, patient, and positive!</a:t>
            </a:r>
          </a:p>
          <a:p>
            <a:r>
              <a:rPr lang="en-US" dirty="0"/>
              <a:t>Let go of what you can’t control</a:t>
            </a:r>
          </a:p>
          <a:p>
            <a:r>
              <a:rPr lang="en-US" dirty="0"/>
              <a:t>Seek to bring joy and tranquility to the situation and those around you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53678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771682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79471" y="2743837"/>
            <a:ext cx="7500215" cy="1607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dirty="0"/>
              <a:t>SUN PATH Grant-funded Resources Available at: </a:t>
            </a:r>
            <a:r>
              <a:rPr lang="en-US" u="sng" dirty="0">
                <a:hlinkClick r:id="rId4"/>
              </a:rPr>
              <a:t>https://www.skillscommons.org/handle/taaccct/15177</a:t>
            </a:r>
            <a:r>
              <a:rPr lang="en-US" dirty="0">
                <a:hlinkClick r:id="rId4"/>
              </a:rPr>
              <a:t> 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056161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03362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825" y="6438529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Related image">
            <a:extLst>
              <a:ext uri="{FF2B5EF4-FFF2-40B4-BE49-F238E27FC236}">
                <a16:creationId xmlns:a16="http://schemas.microsoft.com/office/drawing/2014/main" id="{85B57DE4-F9A1-4248-BFA1-2A5344338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2"/>
          <a:stretch/>
        </p:blipFill>
        <p:spPr bwMode="auto">
          <a:xfrm>
            <a:off x="1884362" y="1747461"/>
            <a:ext cx="5372100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11" y="433248"/>
            <a:ext cx="589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6007813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82410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19174"/>
            <a:ext cx="8229600" cy="5067181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Evan Burke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/>
              <a:t>Trade Adjustment Assistance Community College and Career Training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TAACCCT) Program Analyst, Division of Strategic Investments, Employment and Training Administration, U.S. Department of Labor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/>
              <a:t> Community College Program Specialist, Office of Career, Technical, and Adult Education, U.S. Department of Education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1010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0"/>
            <a:ext cx="9296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http://bit.ly/IE2ET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29908"/>
            <a:ext cx="7759337" cy="5635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Connect with SkillsCommons Communities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680" y="1423377"/>
            <a:ext cx="8627780" cy="445065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SkillsCommons on social media: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www.skillscommons.org/Facebook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www.twitter.com/SkillsCommons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www.linkedin.com/company/6650163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1313" indent="-341313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 Basecamp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Join 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thers in this online resource-sharing and problem-solving community. Send an email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connect@skillscommons.org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we’ll get you connected right away!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MERLOT Voices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Join a Voices Industry Sector &amp; IMPACT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forum. Stay informed and get involved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leadership. Participate in the online communities where you can engage in online dialogs, post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materials, and get connected with colleagues.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SkillsCommons Connect Center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all the latest SkillsCommons news and feeds!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1737" y="5992452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216932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4" y="7938"/>
            <a:ext cx="9139856" cy="68500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840" y="3057406"/>
            <a:ext cx="7196503" cy="3921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you have further questions, you can contact the SkillsCommons team at: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	SkillsCommons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support@skillscommons.org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9275" y="78701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20" name="Picture 2" descr="Skills Common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703" y="4461644"/>
            <a:ext cx="1189036" cy="10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49275" y="1166310"/>
            <a:ext cx="8154458" cy="392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 </a:t>
            </a:r>
            <a:br>
              <a:rPr lang="en-US" dirty="0"/>
            </a:br>
            <a:r>
              <a:rPr lang="en-US" sz="2800" dirty="0">
                <a:hlinkClick r:id="rId5"/>
              </a:rPr>
              <a:t>http://support.skillscommons.org/connect/impact-communities/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" y="627770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This work is licensed under a </a:t>
            </a:r>
            <a:r>
              <a:rPr lang="en-US" sz="1000" u="sng" dirty="0">
                <a:hlinkClick r:id="rId6"/>
              </a:rPr>
              <a:t>Creative Commons Attribution 4.0 International License</a:t>
            </a:r>
            <a:r>
              <a:rPr lang="en-US" sz="1000" dirty="0"/>
              <a:t>.</a:t>
            </a:r>
          </a:p>
          <a:p>
            <a:r>
              <a:rPr lang="en-US" sz="1000" dirty="0"/>
              <a:t>This workforce solution was created through a cooperative agreement between the U.S. Department of Labor's Employment and Training Administration and the California State University-Multimedia Educational Resource for Learning and Online Teaching (MERLOT). </a:t>
            </a: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" y="5997969"/>
            <a:ext cx="914400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57F6E64-7277-CE47-ACA1-436C76C3DF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337" y="5911969"/>
            <a:ext cx="1536569" cy="5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1090" y="6068847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173221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09" y="1317812"/>
            <a:ext cx="8572501" cy="45002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Innovations Leading to Career Success Webinar Series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0532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3" y="1183984"/>
            <a:ext cx="8467340" cy="509168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U.S. Department of Labor’s Trade Adjustment Assistance Community College and Career Training (TAACCCT) grant program is a major investment to increase the ability of community colleges to address the challenges of today’s workforce. 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The TAACCCT Program: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$1.9 billion awarded; grant projects active from 2011-2018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700 colleges across the nation participated, in partnership with over 2,500 employers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2,600 industry-aligned programs of study developed or enhanced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More than 475,000 individuals enrolled to date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Resources developed by grantees made freely available on </a:t>
            </a:r>
            <a:r>
              <a:rPr lang="en-US" sz="1800" dirty="0">
                <a:hlinkClick r:id="rId3"/>
              </a:rPr>
              <a:t>www.SkillsCommons.org</a:t>
            </a:r>
            <a:r>
              <a:rPr lang="en-US" sz="1800" dirty="0"/>
              <a:t>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TAACCCT Grant Program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207414"/>
            <a:ext cx="2043953" cy="650586"/>
            <a:chOff x="0" y="6207414"/>
            <a:chExt cx="2043953" cy="650586"/>
          </a:xfrm>
        </p:grpSpPr>
        <p:sp>
          <p:nvSpPr>
            <p:cNvPr id="11" name="Rectangle 10"/>
            <p:cNvSpPr/>
            <p:nvPr/>
          </p:nvSpPr>
          <p:spPr>
            <a:xfrm>
              <a:off x="0" y="6207414"/>
              <a:ext cx="2043953" cy="650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96706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864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webinar showcases strategies and resources developed by community colleges that are of broad interest to educational institutions engaged in career-focused education and training.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Skills2Work (S2W) IMPACT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the many other resources available on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SkillsCommons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were produced by grantees of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Trade Adjustment Assistance Community College and Career Training (TAACCCT) program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collaboration between the US Department of Labor and the US Department of Education.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About this Webinar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2088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96706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516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4" y="1265173"/>
            <a:ext cx="8641977" cy="46078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Innovations Leading to Career Success Webinar Series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503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12,000+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4373" y="6193236"/>
            <a:ext cx="715962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193236"/>
            <a:ext cx="224443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77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6C3DCD5-57A8-994C-B5B7-80BD0D29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66" y="184548"/>
            <a:ext cx="7006892" cy="101288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SkillsCommons Field Guide                    of TAACCCT Innovations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B78F2-4B3B-7041-859C-FC5B48990D59}"/>
              </a:ext>
            </a:extLst>
          </p:cNvPr>
          <p:cNvSpPr/>
          <p:nvPr/>
        </p:nvSpPr>
        <p:spPr>
          <a:xfrm>
            <a:off x="305634" y="1381982"/>
            <a:ext cx="8647889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Innovative Approaches to Common Challenges Found in Higher Education and Workforce Development</a:t>
            </a:r>
          </a:p>
          <a:p>
            <a:pPr algn="ctr"/>
            <a:endParaRPr lang="en-US" sz="2400" b="1" dirty="0"/>
          </a:p>
          <a:p>
            <a:r>
              <a:rPr lang="en-US" sz="2000" dirty="0"/>
              <a:t>The </a:t>
            </a:r>
            <a:r>
              <a:rPr lang="en-US" sz="2000" i="1" dirty="0">
                <a:hlinkClick r:id="rId4" action="ppaction://hlinkfile"/>
              </a:rPr>
              <a:t>SkillsCommons Field Guide: The Gallery Edition</a:t>
            </a:r>
            <a:r>
              <a:rPr lang="en-US" sz="2000" dirty="0">
                <a:hlinkClick r:id="rId4" action="ppaction://hlinkfile"/>
              </a:rPr>
              <a:t> </a:t>
            </a:r>
            <a:r>
              <a:rPr lang="en-US" sz="2000" dirty="0"/>
              <a:t>is a collection of innovative and successful workforce development strategies developed by community colleges with funding from the TAACCCT Program. Included in the field guide, you will find:</a:t>
            </a:r>
          </a:p>
          <a:p>
            <a:endParaRPr lang="en-US" sz="2000" dirty="0"/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Video interviews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Links to solutions-based materials located on </a:t>
            </a:r>
            <a:r>
              <a:rPr lang="en-US" sz="2000" dirty="0">
                <a:hlinkClick r:id="rId5"/>
              </a:rPr>
              <a:t>SkillsCommons</a:t>
            </a:r>
            <a:endParaRPr lang="en-US" sz="2000" dirty="0"/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Descriptors of designs and implementation plans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Podcasts of project directors explaining their innovative programs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 in-depth look at project leadership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62923" y="6046925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70266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olling Question&amp;quot;&quot;/&gt;&lt;property id=&quot;20307&quot; value=&quot;408&quot;/&gt;&lt;/object&gt;&lt;object type=&quot;3&quot; unique_id=&quot;10004&quot;&gt;&lt;property id=&quot;20148&quot; value=&quot;5&quot;/&gt;&lt;property id=&quot;20300&quot; value=&quot;Slide 2 - &amp;quot;Polling Question&amp;quot;&quot;/&gt;&lt;property id=&quot;20307&quot; value=&quot;409&quot;/&gt;&lt;/object&gt;&lt;object type=&quot;3&quot; unique_id=&quot;10005&quot;&gt;&lt;property id=&quot;20148&quot; value=&quot;5&quot;/&gt;&lt;property id=&quot;20300&quot; value=&quot;Slide 3&quot;/&gt;&lt;property id=&quot;20307&quot; value=&quot;339&quot;/&gt;&lt;/object&gt;&lt;object type=&quot;3&quot; unique_id=&quot;10006&quot;&gt;&lt;property id=&quot;20148&quot; value=&quot;5&quot;/&gt;&lt;property id=&quot;20300&quot; value=&quot;Slide 4 - &amp;quot;Moderators&amp;quot;&quot;/&gt;&lt;property id=&quot;20307&quot; value=&quot;340&quot;/&gt;&lt;/object&gt;&lt;object type=&quot;3&quot; unique_id=&quot;10007&quot;&gt;&lt;property id=&quot;20148&quot; value=&quot;5&quot;/&gt;&lt;property id=&quot;20300&quot; value=&quot;Slide 5 - &amp;quot;The TAACCCT Grant Program&amp;quot;&quot;/&gt;&lt;property id=&quot;20307&quot; value=&quot;403&quot;/&gt;&lt;/object&gt;&lt;object type=&quot;3&quot; unique_id=&quot;10008&quot;&gt;&lt;property id=&quot;20148&quot; value=&quot;5&quot;/&gt;&lt;property id=&quot;20300&quot; value=&quot;Slide 6 - &amp;quot;About this Webinar&amp;quot;&quot;/&gt;&lt;property id=&quot;20307&quot; value=&quot;294&quot;/&gt;&lt;/object&gt;&lt;object type=&quot;3&quot; unique_id=&quot;10009&quot;&gt;&lt;property id=&quot;20148&quot; value=&quot;5&quot;/&gt;&lt;property id=&quot;20300&quot; value=&quot;Slide 7&quot;/&gt;&lt;property id=&quot;20307&quot; value=&quot;341&quot;/&gt;&lt;/object&gt;&lt;object type=&quot;3&quot; unique_id=&quot;10010&quot;&gt;&lt;property id=&quot;20148&quot; value=&quot;5&quot;/&gt;&lt;property id=&quot;20300&quot; value=&quot;Slide 8 - &amp;quot;                                 .org An online library of 12,000+ free workforce development resources ready to be&quot;/&gt;&lt;property id=&quot;20307&quot; value=&quot;303&quot;/&gt;&lt;/object&gt;&lt;object type=&quot;3&quot; unique_id=&quot;10011&quot;&gt;&lt;property id=&quot;20148&quot; value=&quot;5&quot;/&gt;&lt;property id=&quot;20300&quot; value=&quot;Slide 9 - &amp;quot;SkillsCommons Field Guide                    of TAACCCT Innovations&amp;quot;&quot;/&gt;&lt;property id=&quot;20307&quot; value=&quot;372&quot;/&gt;&lt;/object&gt;&lt;object type=&quot;3&quot; unique_id=&quot;10012&quot;&gt;&lt;property id=&quot;20148&quot; value=&quot;5&quot;/&gt;&lt;property id=&quot;20300&quot; value=&quot;Slide 10 - &amp;quot;Presenters&amp;quot;&quot;/&gt;&lt;property id=&quot;20307&quot; value=&quot;371&quot;/&gt;&lt;/object&gt;&lt;object type=&quot;3&quot; unique_id=&quot;10013&quot;&gt;&lt;property id=&quot;20148&quot; value=&quot;5&quot;/&gt;&lt;property id=&quot;20300&quot; value=&quot;Slide 11&quot;/&gt;&lt;property id=&quot;20307&quot; value=&quot;310&quot;/&gt;&lt;/object&gt;&lt;object type=&quot;3&quot; unique_id=&quot;10014&quot;&gt;&lt;property id=&quot;20148&quot; value=&quot;5&quot;/&gt;&lt;property id=&quot;20300&quot; value=&quot;Slide 12&quot;/&gt;&lt;property id=&quot;20307&quot; value=&quot;312&quot;/&gt;&lt;/object&gt;&lt;object type=&quot;3&quot; unique_id=&quot;10015&quot;&gt;&lt;property id=&quot;20148&quot; value=&quot;5&quot;/&gt;&lt;property id=&quot;20300&quot; value=&quot;Slide 13&quot;/&gt;&lt;property id=&quot;20307&quot; value=&quot;402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373&quot;/&gt;&lt;/object&gt;&lt;object type=&quot;3&quot; unique_id=&quot;10018&quot;&gt;&lt;property id=&quot;20148&quot; value=&quot;5&quot;/&gt;&lt;property id=&quot;20300&quot; value=&quot;Slide 16&quot;/&gt;&lt;property id=&quot;20307&quot; value=&quot;356&quot;/&gt;&lt;/object&gt;&lt;object type=&quot;3&quot; unique_id=&quot;10019&quot;&gt;&lt;property id=&quot;20148&quot; value=&quot;5&quot;/&gt;&lt;property id=&quot;20300&quot; value=&quot;Slide 17&quot;/&gt;&lt;property id=&quot;20307&quot; value=&quot;382&quot;/&gt;&lt;/object&gt;&lt;object type=&quot;3&quot; unique_id=&quot;10020&quot;&gt;&lt;property id=&quot;20148&quot; value=&quot;5&quot;/&gt;&lt;property id=&quot;20300&quot; value=&quot;Slide 18&quot;/&gt;&lt;property id=&quot;20307&quot; value=&quot;385&quot;/&gt;&lt;/object&gt;&lt;object type=&quot;3&quot; unique_id=&quot;10021&quot;&gt;&lt;property id=&quot;20148&quot; value=&quot;5&quot;/&gt;&lt;property id=&quot;20300&quot; value=&quot;Slide 19&quot;/&gt;&lt;property id=&quot;20307&quot; value=&quot;386&quot;/&gt;&lt;/object&gt;&lt;object type=&quot;3&quot; unique_id=&quot;10022&quot;&gt;&lt;property id=&quot;20148&quot; value=&quot;5&quot;/&gt;&lt;property id=&quot;20300&quot; value=&quot;Slide 20&quot;/&gt;&lt;property id=&quot;20307&quot; value=&quot;400&quot;/&gt;&lt;/object&gt;&lt;object type=&quot;3&quot; unique_id=&quot;10023&quot;&gt;&lt;property id=&quot;20148&quot; value=&quot;5&quot;/&gt;&lt;property id=&quot;20300&quot; value=&quot;Slide 21 - &amp;quot;  SUN PATH&amp;quot;&quot;/&gt;&lt;property id=&quot;20307&quot; value=&quot;358&quot;/&gt;&lt;/object&gt;&lt;object type=&quot;3&quot; unique_id=&quot;10024&quot;&gt;&lt;property id=&quot;20148&quot; value=&quot;5&quot;/&gt;&lt;property id=&quot;20300&quot; value=&quot;Slide 22&quot;/&gt;&lt;property id=&quot;20307&quot; value=&quot;374&quot;/&gt;&lt;/object&gt;&lt;object type=&quot;3&quot; unique_id=&quot;10025&quot;&gt;&lt;property id=&quot;20148&quot; value=&quot;5&quot;/&gt;&lt;property id=&quot;20300&quot; value=&quot;Slide 23 - &amp;quot;NM SUN PATH Goals&amp;quot;&quot;/&gt;&lt;property id=&quot;20307&quot; value=&quot;375&quot;/&gt;&lt;/object&gt;&lt;object type=&quot;3&quot; unique_id=&quot;10026&quot;&gt;&lt;property id=&quot;20148&quot; value=&quot;5&quot;/&gt;&lt;property id=&quot;20300&quot; value=&quot;Slide 24 - &amp;quot;The Workforce/College Partnership&amp;quot;&quot;/&gt;&lt;property id=&quot;20307&quot; value=&quot;361&quot;/&gt;&lt;/object&gt;&lt;object type=&quot;3&quot; unique_id=&quot;10027&quot;&gt;&lt;property id=&quot;20148&quot; value=&quot;5&quot;/&gt;&lt;property id=&quot;20300&quot; value=&quot;Slide 25 - &amp;quot;Job Development Career Coaches&amp;quot;&quot;/&gt;&lt;property id=&quot;20307&quot; value=&quot;376&quot;/&gt;&lt;/object&gt;&lt;object type=&quot;3&quot; unique_id=&quot;10028&quot;&gt;&lt;property id=&quot;20148&quot; value=&quot;5&quot;/&gt;&lt;property id=&quot;20300&quot; value=&quot;Slide 26 - &amp;quot;Leveraging Workforce Partnerships&amp;quot;&quot;/&gt;&lt;property id=&quot;20307&quot; value=&quot;389&quot;/&gt;&lt;/object&gt;&lt;object type=&quot;3&quot; unique_id=&quot;10029&quot;&gt;&lt;property id=&quot;20148&quot; value=&quot;5&quot;/&gt;&lt;property id=&quot;20300&quot; value=&quot;Slide 27 - &amp;quot;The Role of Employer Partners&amp;quot;&quot;/&gt;&lt;property id=&quot;20307&quot; value=&quot;390&quot;/&gt;&lt;/object&gt;&lt;object type=&quot;3&quot; unique_id=&quot;10030&quot;&gt;&lt;property id=&quot;20148&quot; value=&quot;5&quot;/&gt;&lt;property id=&quot;20300&quot; value=&quot;Slide 28 - &amp;quot;Workforce Online Connection System&amp;quot;&quot;/&gt;&lt;property id=&quot;20307&quot; value=&quot;391&quot;/&gt;&lt;/object&gt;&lt;object type=&quot;3&quot; unique_id=&quot;10031&quot;&gt;&lt;property id=&quot;20148&quot; value=&quot;5&quot;/&gt;&lt;property id=&quot;20300&quot; value=&quot;Slide 29 - &amp;quot;Using Labor Market Data&amp;quot;&quot;/&gt;&lt;property id=&quot;20307&quot; value=&quot;392&quot;/&gt;&lt;/object&gt;&lt;object type=&quot;3&quot; unique_id=&quot;10032&quot;&gt;&lt;property id=&quot;20148&quot; value=&quot;5&quot;/&gt;&lt;property id=&quot;20300&quot; value=&quot;Slide 30 - &amp;quot;  Sustaining the Innovation&amp;quot;&quot;/&gt;&lt;property id=&quot;20307&quot; value=&quot;377&quot;/&gt;&lt;/object&gt;&lt;object type=&quot;3&quot; unique_id=&quot;10033&quot;&gt;&lt;property id=&quot;20148&quot; value=&quot;5&quot;/&gt;&lt;property id=&quot;20300&quot; value=&quot;Slide 31 - &amp;quot;Data Collection, Analysis, Evaluation  and Reporting&amp;quot;&quot;/&gt;&lt;property id=&quot;20307&quot; value=&quot;378&quot;/&gt;&lt;/object&gt;&lt;object type=&quot;3&quot; unique_id=&quot;10034&quot;&gt;&lt;property id=&quot;20148&quot; value=&quot;5&quot;/&gt;&lt;property id=&quot;20300&quot; value=&quot;Slide 32 - &amp;quot;Data Collection, Analysis, Evaluation  and Reporting&amp;quot;&quot;/&gt;&lt;property id=&quot;20307&quot; value=&quot;407&quot;/&gt;&lt;/object&gt;&lt;object type=&quot;3&quot; unique_id=&quot;10035&quot;&gt;&lt;property id=&quot;20148&quot; value=&quot;5&quot;/&gt;&lt;property id=&quot;20300&quot; value=&quot;Slide 33 - &amp;quot;  SUN PATH Comparison Study Findings&amp;quot;&quot;/&gt;&lt;property id=&quot;20307&quot; value=&quot;396&quot;/&gt;&lt;/object&gt;&lt;object type=&quot;3&quot; unique_id=&quot;10036&quot;&gt;&lt;property id=&quot;20148&quot; value=&quot;5&quot;/&gt;&lt;property id=&quot;20300&quot; value=&quot;Slide 34&quot;/&gt;&lt;property id=&quot;20307&quot; value=&quot;393&quot;/&gt;&lt;/object&gt;&lt;object type=&quot;3&quot; unique_id=&quot;10037&quot;&gt;&lt;property id=&quot;20148&quot; value=&quot;5&quot;/&gt;&lt;property id=&quot;20300&quot; value=&quot;Slide 35 - &amp;quot;  Essential Components of a  High Performing Collaboration &amp;quot;&quot;/&gt;&lt;property id=&quot;20307&quot; value=&quot;397&quot;/&gt;&lt;/object&gt;&lt;object type=&quot;3&quot; unique_id=&quot;10038&quot;&gt;&lt;property id=&quot;20148&quot; value=&quot;5&quot;/&gt;&lt;property id=&quot;20300&quot; value=&quot;Slide 36 - &amp;quot;Tips for Effectiveness as Change Agents&amp;quot;&quot;/&gt;&lt;property id=&quot;20307&quot; value=&quot;394&quot;/&gt;&lt;/object&gt;&lt;object type=&quot;3&quot; unique_id=&quot;10039&quot;&gt;&lt;property id=&quot;20148&quot; value=&quot;5&quot;/&gt;&lt;property id=&quot;20300&quot; value=&quot;Slide 37 - &amp;quot;Tips for Effectiveness as Change Agents&amp;quot;&quot;/&gt;&lt;property id=&quot;20307&quot; value=&quot;398&quot;/&gt;&lt;/object&gt;&lt;object type=&quot;3&quot; unique_id=&quot;10040&quot;&gt;&lt;property id=&quot;20148&quot; value=&quot;5&quot;/&gt;&lt;property id=&quot;20300&quot; value=&quot;Slide 38&quot;/&gt;&lt;property id=&quot;20307&quot; value=&quot;406&quot;/&gt;&lt;/object&gt;&lt;object type=&quot;3&quot; unique_id=&quot;10041&quot;&gt;&lt;property id=&quot;20148&quot; value=&quot;5&quot;/&gt;&lt;property id=&quot;20300&quot; value=&quot;Slide 39&quot;/&gt;&lt;property id=&quot;20307&quot; value=&quot;399&quot;/&gt;&lt;/object&gt;&lt;object type=&quot;3&quot; unique_id=&quot;10042&quot;&gt;&lt;property id=&quot;20148&quot; value=&quot;5&quot;/&gt;&lt;property id=&quot;20300&quot; value=&quot;Slide 40 - &amp;quot;Connect with SkillsCommons Communities&amp;quot;&quot;/&gt;&lt;property id=&quot;20307&quot; value=&quot;316&quot;/&gt;&lt;/object&gt;&lt;object type=&quot;3&quot; unique_id=&quot;10043&quot;&gt;&lt;property id=&quot;20148&quot; value=&quot;5&quot;/&gt;&lt;property id=&quot;20300&quot; value=&quot;Slide 41 - &amp;quot;Thank you!&amp;quot;&quot;/&gt;&lt;property id=&quot;20307&quot; value=&quot;305&quot;/&gt;&lt;/object&gt;&lt;object type=&quot;3&quot; unique_id=&quot;10044&quot;&gt;&lt;property id=&quot;20148&quot; value=&quot;5&quot;/&gt;&lt;property id=&quot;20300&quot; value=&quot;Slide 42&quot;/&gt;&lt;property id=&quot;20307&quot; value=&quot;344&quot;/&gt;&lt;/object&gt;&lt;/object&gt;&lt;object type=&quot;8&quot; unique_id=&quot;1008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4415</TotalTime>
  <Words>1662</Words>
  <Application>Microsoft Office PowerPoint</Application>
  <PresentationFormat>On-screen Show (4:3)</PresentationFormat>
  <Paragraphs>305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Avenir Next</vt:lpstr>
      <vt:lpstr>Calibri</vt:lpstr>
      <vt:lpstr>Courier New</vt:lpstr>
      <vt:lpstr>News Gothic MT</vt:lpstr>
      <vt:lpstr>Wingdings</vt:lpstr>
      <vt:lpstr>Wingdings 2</vt:lpstr>
      <vt:lpstr>Breeze</vt:lpstr>
      <vt:lpstr>Polling Question</vt:lpstr>
      <vt:lpstr>Polling Question</vt:lpstr>
      <vt:lpstr>PowerPoint Presentation</vt:lpstr>
      <vt:lpstr>Moderators</vt:lpstr>
      <vt:lpstr>The TAACCCT Grant Program</vt:lpstr>
      <vt:lpstr>About this Webinar</vt:lpstr>
      <vt:lpstr>PowerPoint Presentation</vt:lpstr>
      <vt:lpstr>                                 .org An online library of 12,000+ free workforce development resources ready to be downloaded, adapted, and used</vt:lpstr>
      <vt:lpstr>SkillsCommons Field Guide                    of TAACCCT Innovations</vt:lpstr>
      <vt:lpstr>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SUN PATH</vt:lpstr>
      <vt:lpstr>PowerPoint Presentation</vt:lpstr>
      <vt:lpstr>NM SUN PATH Goals</vt:lpstr>
      <vt:lpstr>The Workforce/College Partnership</vt:lpstr>
      <vt:lpstr>Job Development Career Coaches</vt:lpstr>
      <vt:lpstr>Leveraging Workforce Partnerships</vt:lpstr>
      <vt:lpstr>The Role of Employer Partners</vt:lpstr>
      <vt:lpstr>Workforce Online Connection System</vt:lpstr>
      <vt:lpstr>Using Labor Market Data</vt:lpstr>
      <vt:lpstr>  Sustaining the Innovation</vt:lpstr>
      <vt:lpstr>Data Collection, Analysis, Evaluation  and Reporting</vt:lpstr>
      <vt:lpstr>Data Collection, Analysis, Evaluation  and Reporting</vt:lpstr>
      <vt:lpstr>  SUN PATH Comparison Study Findings</vt:lpstr>
      <vt:lpstr>PowerPoint Presentation</vt:lpstr>
      <vt:lpstr>  Essential Components of a  High Performing Collaboration </vt:lpstr>
      <vt:lpstr>Tips for Effectiveness as Change Agents</vt:lpstr>
      <vt:lpstr>Tips for Effectiveness as Change Agents</vt:lpstr>
      <vt:lpstr>PowerPoint Presentation</vt:lpstr>
      <vt:lpstr>PowerPoint Presentation</vt:lpstr>
      <vt:lpstr>Connect with SkillsCommons Communities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Laura Casertano</cp:lastModifiedBy>
  <cp:revision>223</cp:revision>
  <dcterms:created xsi:type="dcterms:W3CDTF">2017-08-28T16:24:28Z</dcterms:created>
  <dcterms:modified xsi:type="dcterms:W3CDTF">2018-09-26T16:51:39Z</dcterms:modified>
</cp:coreProperties>
</file>