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7"/>
  </p:notesMasterIdLst>
  <p:sldIdLst>
    <p:sldId id="288" r:id="rId3"/>
    <p:sldId id="287" r:id="rId4"/>
    <p:sldId id="280" r:id="rId5"/>
    <p:sldId id="744" r:id="rId6"/>
    <p:sldId id="762" r:id="rId7"/>
    <p:sldId id="286" r:id="rId8"/>
    <p:sldId id="274" r:id="rId9"/>
    <p:sldId id="258" r:id="rId10"/>
    <p:sldId id="259" r:id="rId11"/>
    <p:sldId id="260" r:id="rId12"/>
    <p:sldId id="733" r:id="rId13"/>
    <p:sldId id="735" r:id="rId14"/>
    <p:sldId id="262" r:id="rId15"/>
    <p:sldId id="745" r:id="rId16"/>
    <p:sldId id="746" r:id="rId17"/>
    <p:sldId id="758" r:id="rId18"/>
    <p:sldId id="751" r:id="rId19"/>
    <p:sldId id="761" r:id="rId20"/>
    <p:sldId id="756" r:id="rId21"/>
    <p:sldId id="757" r:id="rId22"/>
    <p:sldId id="747" r:id="rId23"/>
    <p:sldId id="293" r:id="rId24"/>
    <p:sldId id="752" r:id="rId25"/>
    <p:sldId id="737" r:id="rId26"/>
    <p:sldId id="738" r:id="rId27"/>
    <p:sldId id="753" r:id="rId28"/>
    <p:sldId id="760" r:id="rId29"/>
    <p:sldId id="297" r:id="rId30"/>
    <p:sldId id="754" r:id="rId31"/>
    <p:sldId id="277" r:id="rId32"/>
    <p:sldId id="284" r:id="rId33"/>
    <p:sldId id="281" r:id="rId34"/>
    <p:sldId id="275" r:id="rId35"/>
    <p:sldId id="282" r:id="rId36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83743" autoAdjust="0"/>
  </p:normalViewPr>
  <p:slideViewPr>
    <p:cSldViewPr snapToGrid="0">
      <p:cViewPr varScale="1">
        <p:scale>
          <a:sx n="95" d="100"/>
          <a:sy n="95" d="100"/>
        </p:scale>
        <p:origin x="2706" y="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B55E3-B335-45BE-8A5A-CCACB1B90E4A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50D0DE-4FDC-45BC-A2FE-2AC241E62488}">
      <dgm:prSet phldrT="[Text]"/>
      <dgm:spPr/>
      <dgm:t>
        <a:bodyPr/>
        <a:lstStyle/>
        <a:p>
          <a:r>
            <a:rPr lang="en-US" dirty="0"/>
            <a:t>Use</a:t>
          </a:r>
        </a:p>
      </dgm:t>
    </dgm:pt>
    <dgm:pt modelId="{BFCFC51A-C422-4F2B-9A5B-7593158F8F03}" type="parTrans" cxnId="{8645754A-846E-46AB-924F-97DE3C26E203}">
      <dgm:prSet/>
      <dgm:spPr/>
      <dgm:t>
        <a:bodyPr/>
        <a:lstStyle/>
        <a:p>
          <a:endParaRPr lang="en-US"/>
        </a:p>
      </dgm:t>
    </dgm:pt>
    <dgm:pt modelId="{A7A86D43-ACCA-440B-BC29-DC53EFF3A972}" type="sibTrans" cxnId="{8645754A-846E-46AB-924F-97DE3C26E203}">
      <dgm:prSet/>
      <dgm:spPr/>
      <dgm:t>
        <a:bodyPr/>
        <a:lstStyle/>
        <a:p>
          <a:endParaRPr lang="en-US"/>
        </a:p>
      </dgm:t>
    </dgm:pt>
    <dgm:pt modelId="{37FFC4B7-39B8-467A-BA60-29E8147296D4}">
      <dgm:prSet phldrT="[Text]"/>
      <dgm:spPr/>
      <dgm:t>
        <a:bodyPr/>
        <a:lstStyle/>
        <a:p>
          <a:r>
            <a:rPr lang="en-US" dirty="0"/>
            <a:t>Choose</a:t>
          </a:r>
        </a:p>
      </dgm:t>
    </dgm:pt>
    <dgm:pt modelId="{71E8A6B6-887F-4A76-A239-A5AC1106D733}" type="parTrans" cxnId="{772491A1-65F9-43E9-8FBE-D3EB7E2D218D}">
      <dgm:prSet/>
      <dgm:spPr/>
      <dgm:t>
        <a:bodyPr/>
        <a:lstStyle/>
        <a:p>
          <a:endParaRPr lang="en-US"/>
        </a:p>
      </dgm:t>
    </dgm:pt>
    <dgm:pt modelId="{DD1DDFE1-5F50-405F-895B-6B5EF3455B63}" type="sibTrans" cxnId="{772491A1-65F9-43E9-8FBE-D3EB7E2D218D}">
      <dgm:prSet/>
      <dgm:spPr/>
      <dgm:t>
        <a:bodyPr/>
        <a:lstStyle/>
        <a:p>
          <a:endParaRPr lang="en-US"/>
        </a:p>
      </dgm:t>
    </dgm:pt>
    <dgm:pt modelId="{9D559150-2740-4EB7-8667-5BCAAE644116}" type="pres">
      <dgm:prSet presAssocID="{226B55E3-B335-45BE-8A5A-CCACB1B90E4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5168E3F-E8F6-40BB-AE23-1F29DD1338EE}" type="pres">
      <dgm:prSet presAssocID="{2F50D0DE-4FDC-45BC-A2FE-2AC241E62488}" presName="Accent1" presStyleCnt="0"/>
      <dgm:spPr/>
    </dgm:pt>
    <dgm:pt modelId="{CCCA201C-AA8B-44E8-BE94-7F4B2D8E2710}" type="pres">
      <dgm:prSet presAssocID="{2F50D0DE-4FDC-45BC-A2FE-2AC241E62488}" presName="Accent" presStyleLbl="node1" presStyleIdx="0" presStyleCnt="2" custLinFactNeighborX="-2559" custLinFactNeighborY="-2429"/>
      <dgm:spPr>
        <a:solidFill>
          <a:srgbClr val="1419E2"/>
        </a:solidFill>
      </dgm:spPr>
    </dgm:pt>
    <dgm:pt modelId="{76665CC7-AEBD-4758-9066-C8690A03CE14}" type="pres">
      <dgm:prSet presAssocID="{2F50D0DE-4FDC-45BC-A2FE-2AC241E62488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6224038-394D-4800-B9A9-CBC6542E3828}" type="pres">
      <dgm:prSet presAssocID="{37FFC4B7-39B8-467A-BA60-29E8147296D4}" presName="Accent2" presStyleCnt="0"/>
      <dgm:spPr/>
    </dgm:pt>
    <dgm:pt modelId="{8BA9DDC3-32E5-4DC2-9EC5-D29095C04D1D}" type="pres">
      <dgm:prSet presAssocID="{37FFC4B7-39B8-467A-BA60-29E8147296D4}" presName="Accent" presStyleLbl="node1" presStyleIdx="1" presStyleCnt="2"/>
      <dgm:spPr>
        <a:solidFill>
          <a:srgbClr val="ACD433"/>
        </a:solidFill>
      </dgm:spPr>
    </dgm:pt>
    <dgm:pt modelId="{714E1BAA-904F-4A6B-A3E8-C2B96EAAB579}" type="pres">
      <dgm:prSet presAssocID="{37FFC4B7-39B8-467A-BA60-29E8147296D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8645754A-846E-46AB-924F-97DE3C26E203}" srcId="{226B55E3-B335-45BE-8A5A-CCACB1B90E4A}" destId="{2F50D0DE-4FDC-45BC-A2FE-2AC241E62488}" srcOrd="0" destOrd="0" parTransId="{BFCFC51A-C422-4F2B-9A5B-7593158F8F03}" sibTransId="{A7A86D43-ACCA-440B-BC29-DC53EFF3A972}"/>
    <dgm:cxn modelId="{FC512D7F-E0E2-4052-AA24-31ECF2A43661}" type="presOf" srcId="{37FFC4B7-39B8-467A-BA60-29E8147296D4}" destId="{714E1BAA-904F-4A6B-A3E8-C2B96EAAB579}" srcOrd="0" destOrd="0" presId="urn:microsoft.com/office/officeart/2009/layout/CircleArrowProcess"/>
    <dgm:cxn modelId="{772491A1-65F9-43E9-8FBE-D3EB7E2D218D}" srcId="{226B55E3-B335-45BE-8A5A-CCACB1B90E4A}" destId="{37FFC4B7-39B8-467A-BA60-29E8147296D4}" srcOrd="1" destOrd="0" parTransId="{71E8A6B6-887F-4A76-A239-A5AC1106D733}" sibTransId="{DD1DDFE1-5F50-405F-895B-6B5EF3455B63}"/>
    <dgm:cxn modelId="{2F593BA2-AD87-4C08-8405-85929CB07C7C}" type="presOf" srcId="{226B55E3-B335-45BE-8A5A-CCACB1B90E4A}" destId="{9D559150-2740-4EB7-8667-5BCAAE644116}" srcOrd="0" destOrd="0" presId="urn:microsoft.com/office/officeart/2009/layout/CircleArrowProcess"/>
    <dgm:cxn modelId="{864E3DA2-3647-4A5C-B075-15D4B2F42C11}" type="presOf" srcId="{2F50D0DE-4FDC-45BC-A2FE-2AC241E62488}" destId="{76665CC7-AEBD-4758-9066-C8690A03CE14}" srcOrd="0" destOrd="0" presId="urn:microsoft.com/office/officeart/2009/layout/CircleArrowProcess"/>
    <dgm:cxn modelId="{8FAA84CB-F2D3-4BD8-B65B-80F64B0B6A83}" type="presParOf" srcId="{9D559150-2740-4EB7-8667-5BCAAE644116}" destId="{D5168E3F-E8F6-40BB-AE23-1F29DD1338EE}" srcOrd="0" destOrd="0" presId="urn:microsoft.com/office/officeart/2009/layout/CircleArrowProcess"/>
    <dgm:cxn modelId="{81C6E02F-A2F0-48DA-B969-32B4371A0063}" type="presParOf" srcId="{D5168E3F-E8F6-40BB-AE23-1F29DD1338EE}" destId="{CCCA201C-AA8B-44E8-BE94-7F4B2D8E2710}" srcOrd="0" destOrd="0" presId="urn:microsoft.com/office/officeart/2009/layout/CircleArrowProcess"/>
    <dgm:cxn modelId="{BD8DE4F5-8D86-4B94-B418-527265E9E545}" type="presParOf" srcId="{9D559150-2740-4EB7-8667-5BCAAE644116}" destId="{76665CC7-AEBD-4758-9066-C8690A03CE14}" srcOrd="1" destOrd="0" presId="urn:microsoft.com/office/officeart/2009/layout/CircleArrowProcess"/>
    <dgm:cxn modelId="{73C93212-E41F-44D2-A0E1-03595F646640}" type="presParOf" srcId="{9D559150-2740-4EB7-8667-5BCAAE644116}" destId="{86224038-394D-4800-B9A9-CBC6542E3828}" srcOrd="2" destOrd="0" presId="urn:microsoft.com/office/officeart/2009/layout/CircleArrowProcess"/>
    <dgm:cxn modelId="{32AEABC6-886C-40A4-BFFA-07983216E897}" type="presParOf" srcId="{86224038-394D-4800-B9A9-CBC6542E3828}" destId="{8BA9DDC3-32E5-4DC2-9EC5-D29095C04D1D}" srcOrd="0" destOrd="0" presId="urn:microsoft.com/office/officeart/2009/layout/CircleArrowProcess"/>
    <dgm:cxn modelId="{7315FB09-72AD-4541-9E53-A54D1F47AEF8}" type="presParOf" srcId="{9D559150-2740-4EB7-8667-5BCAAE644116}" destId="{714E1BAA-904F-4A6B-A3E8-C2B96EAAB579}" srcOrd="3" destOrd="0" presId="urn:microsoft.com/office/officeart/2009/layout/CircleArrowProcess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A201C-AA8B-44E8-BE94-7F4B2D8E2710}">
      <dsp:nvSpPr>
        <dsp:cNvPr id="0" name=""/>
        <dsp:cNvSpPr/>
      </dsp:nvSpPr>
      <dsp:spPr>
        <a:xfrm>
          <a:off x="686829" y="166458"/>
          <a:ext cx="1431422" cy="14314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419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65CC7-AEBD-4758-9066-C8690A03CE14}">
      <dsp:nvSpPr>
        <dsp:cNvPr id="0" name=""/>
        <dsp:cNvSpPr/>
      </dsp:nvSpPr>
      <dsp:spPr>
        <a:xfrm>
          <a:off x="1039601" y="719476"/>
          <a:ext cx="798620" cy="39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</a:t>
          </a:r>
        </a:p>
      </dsp:txBody>
      <dsp:txXfrm>
        <a:off x="1039601" y="719476"/>
        <a:ext cx="798620" cy="399263"/>
      </dsp:txXfrm>
    </dsp:sp>
    <dsp:sp modelId="{8BA9DDC3-32E5-4DC2-9EC5-D29095C04D1D}">
      <dsp:nvSpPr>
        <dsp:cNvPr id="0" name=""/>
        <dsp:cNvSpPr/>
      </dsp:nvSpPr>
      <dsp:spPr>
        <a:xfrm>
          <a:off x="427980" y="1118739"/>
          <a:ext cx="1229700" cy="123022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ACD4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E1BAA-904F-4A6B-A3E8-C2B96EAAB579}">
      <dsp:nvSpPr>
        <dsp:cNvPr id="0" name=""/>
        <dsp:cNvSpPr/>
      </dsp:nvSpPr>
      <dsp:spPr>
        <a:xfrm>
          <a:off x="640291" y="1543560"/>
          <a:ext cx="798620" cy="39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Choose</a:t>
          </a:r>
        </a:p>
      </dsp:txBody>
      <dsp:txXfrm>
        <a:off x="640291" y="1543560"/>
        <a:ext cx="798620" cy="399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0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4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7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8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2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3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9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39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6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3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4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1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4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5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4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2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6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1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practices@dol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.dol.gov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TA_ResearchDisseminationPLC@impaqint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Mission: </a:t>
            </a:r>
            <a:r>
              <a:rPr lang="en-US" sz="2800" dirty="0"/>
              <a:t>Support state workforce agencies in their efforts to use and choose evaluation and research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Needs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Tools and Resources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1284863396"/>
              </p:ext>
            </p:extLst>
          </p:nvPr>
        </p:nvGraphicFramePr>
        <p:xfrm>
          <a:off x="5726207" y="3279274"/>
          <a:ext cx="2582862" cy="255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BE44BC3-B833-4D99-8305-1183EC769B5C}"/>
              </a:ext>
            </a:extLst>
          </p:cNvPr>
          <p:cNvGrpSpPr/>
          <p:nvPr/>
        </p:nvGrpSpPr>
        <p:grpSpPr>
          <a:xfrm>
            <a:off x="629841" y="2541019"/>
            <a:ext cx="3623988" cy="3234597"/>
            <a:chOff x="790875" y="2524328"/>
            <a:chExt cx="4090537" cy="365101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AE387-4E3C-43F9-A0DA-812056778D27}"/>
                </a:ext>
              </a:extLst>
            </p:cNvPr>
            <p:cNvSpPr/>
            <p:nvPr/>
          </p:nvSpPr>
          <p:spPr>
            <a:xfrm>
              <a:off x="2432966" y="4115732"/>
              <a:ext cx="1953637" cy="1883519"/>
            </a:xfrm>
            <a:custGeom>
              <a:avLst/>
              <a:gdLst>
                <a:gd name="connsiteX0" fmla="*/ 1295874 w 1825678"/>
                <a:gd name="connsiteY0" fmla="*/ 291083 h 1825678"/>
                <a:gd name="connsiteX1" fmla="*/ 1437883 w 1825678"/>
                <a:gd name="connsiteY1" fmla="*/ 171917 h 1825678"/>
                <a:gd name="connsiteX2" fmla="*/ 1551331 w 1825678"/>
                <a:gd name="connsiteY2" fmla="*/ 267112 h 1825678"/>
                <a:gd name="connsiteX3" fmla="*/ 1458636 w 1825678"/>
                <a:gd name="connsiteY3" fmla="*/ 427656 h 1825678"/>
                <a:gd name="connsiteX4" fmla="*/ 1605918 w 1825678"/>
                <a:gd name="connsiteY4" fmla="*/ 682756 h 1825678"/>
                <a:gd name="connsiteX5" fmla="*/ 1791301 w 1825678"/>
                <a:gd name="connsiteY5" fmla="*/ 682752 h 1825678"/>
                <a:gd name="connsiteX6" fmla="*/ 1817018 w 1825678"/>
                <a:gd name="connsiteY6" fmla="*/ 828598 h 1825678"/>
                <a:gd name="connsiteX7" fmla="*/ 1642813 w 1825678"/>
                <a:gd name="connsiteY7" fmla="*/ 891999 h 1825678"/>
                <a:gd name="connsiteX8" fmla="*/ 1591662 w 1825678"/>
                <a:gd name="connsiteY8" fmla="*/ 1182088 h 1825678"/>
                <a:gd name="connsiteX9" fmla="*/ 1733677 w 1825678"/>
                <a:gd name="connsiteY9" fmla="*/ 1301247 h 1825678"/>
                <a:gd name="connsiteX10" fmla="*/ 1659629 w 1825678"/>
                <a:gd name="connsiteY10" fmla="*/ 1429502 h 1825678"/>
                <a:gd name="connsiteX11" fmla="*/ 1485427 w 1825678"/>
                <a:gd name="connsiteY11" fmla="*/ 1366093 h 1825678"/>
                <a:gd name="connsiteX12" fmla="*/ 1259778 w 1825678"/>
                <a:gd name="connsiteY12" fmla="*/ 1555435 h 1825678"/>
                <a:gd name="connsiteX13" fmla="*/ 1291974 w 1825678"/>
                <a:gd name="connsiteY13" fmla="*/ 1738001 h 1825678"/>
                <a:gd name="connsiteX14" fmla="*/ 1152809 w 1825678"/>
                <a:gd name="connsiteY14" fmla="*/ 1788653 h 1825678"/>
                <a:gd name="connsiteX15" fmla="*/ 1060121 w 1825678"/>
                <a:gd name="connsiteY15" fmla="*/ 1628104 h 1825678"/>
                <a:gd name="connsiteX16" fmla="*/ 765557 w 1825678"/>
                <a:gd name="connsiteY16" fmla="*/ 1628104 h 1825678"/>
                <a:gd name="connsiteX17" fmla="*/ 672869 w 1825678"/>
                <a:gd name="connsiteY17" fmla="*/ 1788653 h 1825678"/>
                <a:gd name="connsiteX18" fmla="*/ 533704 w 1825678"/>
                <a:gd name="connsiteY18" fmla="*/ 1738001 h 1825678"/>
                <a:gd name="connsiteX19" fmla="*/ 565900 w 1825678"/>
                <a:gd name="connsiteY19" fmla="*/ 1555435 h 1825678"/>
                <a:gd name="connsiteX20" fmla="*/ 340251 w 1825678"/>
                <a:gd name="connsiteY20" fmla="*/ 1366093 h 1825678"/>
                <a:gd name="connsiteX21" fmla="*/ 166049 w 1825678"/>
                <a:gd name="connsiteY21" fmla="*/ 1429502 h 1825678"/>
                <a:gd name="connsiteX22" fmla="*/ 92001 w 1825678"/>
                <a:gd name="connsiteY22" fmla="*/ 1301247 h 1825678"/>
                <a:gd name="connsiteX23" fmla="*/ 234016 w 1825678"/>
                <a:gd name="connsiteY23" fmla="*/ 1182088 h 1825678"/>
                <a:gd name="connsiteX24" fmla="*/ 182865 w 1825678"/>
                <a:gd name="connsiteY24" fmla="*/ 891999 h 1825678"/>
                <a:gd name="connsiteX25" fmla="*/ 8660 w 1825678"/>
                <a:gd name="connsiteY25" fmla="*/ 828598 h 1825678"/>
                <a:gd name="connsiteX26" fmla="*/ 34377 w 1825678"/>
                <a:gd name="connsiteY26" fmla="*/ 682752 h 1825678"/>
                <a:gd name="connsiteX27" fmla="*/ 219760 w 1825678"/>
                <a:gd name="connsiteY27" fmla="*/ 682757 h 1825678"/>
                <a:gd name="connsiteX28" fmla="*/ 367042 w 1825678"/>
                <a:gd name="connsiteY28" fmla="*/ 427657 h 1825678"/>
                <a:gd name="connsiteX29" fmla="*/ 274347 w 1825678"/>
                <a:gd name="connsiteY29" fmla="*/ 267112 h 1825678"/>
                <a:gd name="connsiteX30" fmla="*/ 387795 w 1825678"/>
                <a:gd name="connsiteY30" fmla="*/ 171917 h 1825678"/>
                <a:gd name="connsiteX31" fmla="*/ 529804 w 1825678"/>
                <a:gd name="connsiteY31" fmla="*/ 291083 h 1825678"/>
                <a:gd name="connsiteX32" fmla="*/ 806604 w 1825678"/>
                <a:gd name="connsiteY32" fmla="*/ 190336 h 1825678"/>
                <a:gd name="connsiteX33" fmla="*/ 838791 w 1825678"/>
                <a:gd name="connsiteY33" fmla="*/ 7768 h 1825678"/>
                <a:gd name="connsiteX34" fmla="*/ 986887 w 1825678"/>
                <a:gd name="connsiteY34" fmla="*/ 7768 h 1825678"/>
                <a:gd name="connsiteX35" fmla="*/ 1019074 w 1825678"/>
                <a:gd name="connsiteY35" fmla="*/ 190336 h 1825678"/>
                <a:gd name="connsiteX36" fmla="*/ 1295874 w 1825678"/>
                <a:gd name="connsiteY36" fmla="*/ 291083 h 182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25678" h="1825678">
                  <a:moveTo>
                    <a:pt x="1295874" y="291083"/>
                  </a:moveTo>
                  <a:lnTo>
                    <a:pt x="1437883" y="171917"/>
                  </a:lnTo>
                  <a:lnTo>
                    <a:pt x="1551331" y="267112"/>
                  </a:lnTo>
                  <a:lnTo>
                    <a:pt x="1458636" y="427656"/>
                  </a:lnTo>
                  <a:cubicBezTo>
                    <a:pt x="1524548" y="501803"/>
                    <a:pt x="1574661" y="588601"/>
                    <a:pt x="1605918" y="682756"/>
                  </a:cubicBezTo>
                  <a:lnTo>
                    <a:pt x="1791301" y="682752"/>
                  </a:lnTo>
                  <a:lnTo>
                    <a:pt x="1817018" y="828598"/>
                  </a:lnTo>
                  <a:lnTo>
                    <a:pt x="1642813" y="891999"/>
                  </a:lnTo>
                  <a:cubicBezTo>
                    <a:pt x="1645644" y="991166"/>
                    <a:pt x="1628240" y="1089870"/>
                    <a:pt x="1591662" y="1182088"/>
                  </a:cubicBezTo>
                  <a:lnTo>
                    <a:pt x="1733677" y="1301247"/>
                  </a:lnTo>
                  <a:lnTo>
                    <a:pt x="1659629" y="1429502"/>
                  </a:lnTo>
                  <a:lnTo>
                    <a:pt x="1485427" y="1366093"/>
                  </a:lnTo>
                  <a:cubicBezTo>
                    <a:pt x="1423852" y="1443879"/>
                    <a:pt x="1347074" y="1508304"/>
                    <a:pt x="1259778" y="1555435"/>
                  </a:cubicBezTo>
                  <a:lnTo>
                    <a:pt x="1291974" y="1738001"/>
                  </a:lnTo>
                  <a:lnTo>
                    <a:pt x="1152809" y="1788653"/>
                  </a:lnTo>
                  <a:lnTo>
                    <a:pt x="1060121" y="1628104"/>
                  </a:lnTo>
                  <a:cubicBezTo>
                    <a:pt x="962952" y="1648112"/>
                    <a:pt x="862725" y="1648112"/>
                    <a:pt x="765557" y="1628104"/>
                  </a:cubicBezTo>
                  <a:lnTo>
                    <a:pt x="672869" y="1788653"/>
                  </a:lnTo>
                  <a:lnTo>
                    <a:pt x="533704" y="1738001"/>
                  </a:lnTo>
                  <a:lnTo>
                    <a:pt x="565900" y="1555435"/>
                  </a:lnTo>
                  <a:cubicBezTo>
                    <a:pt x="478603" y="1508303"/>
                    <a:pt x="401825" y="1443879"/>
                    <a:pt x="340251" y="1366093"/>
                  </a:cubicBezTo>
                  <a:lnTo>
                    <a:pt x="166049" y="1429502"/>
                  </a:lnTo>
                  <a:lnTo>
                    <a:pt x="92001" y="1301247"/>
                  </a:lnTo>
                  <a:lnTo>
                    <a:pt x="234016" y="1182088"/>
                  </a:lnTo>
                  <a:cubicBezTo>
                    <a:pt x="197438" y="1089870"/>
                    <a:pt x="180034" y="991166"/>
                    <a:pt x="182865" y="891999"/>
                  </a:cubicBezTo>
                  <a:lnTo>
                    <a:pt x="8660" y="828598"/>
                  </a:lnTo>
                  <a:lnTo>
                    <a:pt x="34377" y="682752"/>
                  </a:lnTo>
                  <a:lnTo>
                    <a:pt x="219760" y="682757"/>
                  </a:lnTo>
                  <a:cubicBezTo>
                    <a:pt x="251017" y="588602"/>
                    <a:pt x="301130" y="501803"/>
                    <a:pt x="367042" y="427657"/>
                  </a:cubicBezTo>
                  <a:lnTo>
                    <a:pt x="274347" y="267112"/>
                  </a:lnTo>
                  <a:lnTo>
                    <a:pt x="387795" y="171917"/>
                  </a:lnTo>
                  <a:lnTo>
                    <a:pt x="529804" y="291083"/>
                  </a:lnTo>
                  <a:cubicBezTo>
                    <a:pt x="614270" y="239048"/>
                    <a:pt x="708452" y="204768"/>
                    <a:pt x="806604" y="190336"/>
                  </a:cubicBezTo>
                  <a:lnTo>
                    <a:pt x="838791" y="7768"/>
                  </a:lnTo>
                  <a:lnTo>
                    <a:pt x="986887" y="7768"/>
                  </a:lnTo>
                  <a:lnTo>
                    <a:pt x="1019074" y="190336"/>
                  </a:lnTo>
                  <a:cubicBezTo>
                    <a:pt x="1117226" y="204768"/>
                    <a:pt x="1211408" y="239048"/>
                    <a:pt x="1295874" y="291083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472" tIns="439086" rIns="378472" bIns="4710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Peer Learning Community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Shared Wisdom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CB5718-C47E-4F78-B8B7-26E4F94306DA}"/>
                </a:ext>
              </a:extLst>
            </p:cNvPr>
            <p:cNvSpPr/>
            <p:nvPr/>
          </p:nvSpPr>
          <p:spPr>
            <a:xfrm>
              <a:off x="1056385" y="4071952"/>
              <a:ext cx="1563845" cy="1625940"/>
            </a:xfrm>
            <a:custGeom>
              <a:avLst/>
              <a:gdLst>
                <a:gd name="connsiteX0" fmla="*/ 993497 w 1327766"/>
                <a:gd name="connsiteY0" fmla="*/ 336289 h 1327766"/>
                <a:gd name="connsiteX1" fmla="*/ 1189387 w 1327766"/>
                <a:gd name="connsiteY1" fmla="*/ 277252 h 1327766"/>
                <a:gd name="connsiteX2" fmla="*/ 1261468 w 1327766"/>
                <a:gd name="connsiteY2" fmla="*/ 402099 h 1327766"/>
                <a:gd name="connsiteX3" fmla="*/ 1112394 w 1327766"/>
                <a:gd name="connsiteY3" fmla="*/ 542226 h 1327766"/>
                <a:gd name="connsiteX4" fmla="*/ 1112394 w 1327766"/>
                <a:gd name="connsiteY4" fmla="*/ 785540 h 1327766"/>
                <a:gd name="connsiteX5" fmla="*/ 1261468 w 1327766"/>
                <a:gd name="connsiteY5" fmla="*/ 925667 h 1327766"/>
                <a:gd name="connsiteX6" fmla="*/ 1189387 w 1327766"/>
                <a:gd name="connsiteY6" fmla="*/ 1050514 h 1327766"/>
                <a:gd name="connsiteX7" fmla="*/ 993497 w 1327766"/>
                <a:gd name="connsiteY7" fmla="*/ 991477 h 1327766"/>
                <a:gd name="connsiteX8" fmla="*/ 782781 w 1327766"/>
                <a:gd name="connsiteY8" fmla="*/ 1113134 h 1327766"/>
                <a:gd name="connsiteX9" fmla="*/ 735963 w 1327766"/>
                <a:gd name="connsiteY9" fmla="*/ 1312299 h 1327766"/>
                <a:gd name="connsiteX10" fmla="*/ 591803 w 1327766"/>
                <a:gd name="connsiteY10" fmla="*/ 1312299 h 1327766"/>
                <a:gd name="connsiteX11" fmla="*/ 544986 w 1327766"/>
                <a:gd name="connsiteY11" fmla="*/ 1113134 h 1327766"/>
                <a:gd name="connsiteX12" fmla="*/ 334270 w 1327766"/>
                <a:gd name="connsiteY12" fmla="*/ 991477 h 1327766"/>
                <a:gd name="connsiteX13" fmla="*/ 138379 w 1327766"/>
                <a:gd name="connsiteY13" fmla="*/ 1050514 h 1327766"/>
                <a:gd name="connsiteX14" fmla="*/ 66298 w 1327766"/>
                <a:gd name="connsiteY14" fmla="*/ 925667 h 1327766"/>
                <a:gd name="connsiteX15" fmla="*/ 215372 w 1327766"/>
                <a:gd name="connsiteY15" fmla="*/ 785540 h 1327766"/>
                <a:gd name="connsiteX16" fmla="*/ 215372 w 1327766"/>
                <a:gd name="connsiteY16" fmla="*/ 542226 h 1327766"/>
                <a:gd name="connsiteX17" fmla="*/ 66298 w 1327766"/>
                <a:gd name="connsiteY17" fmla="*/ 402099 h 1327766"/>
                <a:gd name="connsiteX18" fmla="*/ 138379 w 1327766"/>
                <a:gd name="connsiteY18" fmla="*/ 277252 h 1327766"/>
                <a:gd name="connsiteX19" fmla="*/ 334269 w 1327766"/>
                <a:gd name="connsiteY19" fmla="*/ 336289 h 1327766"/>
                <a:gd name="connsiteX20" fmla="*/ 544985 w 1327766"/>
                <a:gd name="connsiteY20" fmla="*/ 214632 h 1327766"/>
                <a:gd name="connsiteX21" fmla="*/ 591803 w 1327766"/>
                <a:gd name="connsiteY21" fmla="*/ 15467 h 1327766"/>
                <a:gd name="connsiteX22" fmla="*/ 735963 w 1327766"/>
                <a:gd name="connsiteY22" fmla="*/ 15467 h 1327766"/>
                <a:gd name="connsiteX23" fmla="*/ 782780 w 1327766"/>
                <a:gd name="connsiteY23" fmla="*/ 214632 h 1327766"/>
                <a:gd name="connsiteX24" fmla="*/ 993496 w 1327766"/>
                <a:gd name="connsiteY24" fmla="*/ 336289 h 1327766"/>
                <a:gd name="connsiteX25" fmla="*/ 993497 w 1327766"/>
                <a:gd name="connsiteY25" fmla="*/ 336289 h 13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7766" h="1327766">
                  <a:moveTo>
                    <a:pt x="993497" y="336289"/>
                  </a:moveTo>
                  <a:lnTo>
                    <a:pt x="1189387" y="277252"/>
                  </a:lnTo>
                  <a:lnTo>
                    <a:pt x="1261468" y="402099"/>
                  </a:lnTo>
                  <a:lnTo>
                    <a:pt x="1112394" y="542226"/>
                  </a:lnTo>
                  <a:cubicBezTo>
                    <a:pt x="1134003" y="621891"/>
                    <a:pt x="1134003" y="705875"/>
                    <a:pt x="1112394" y="785540"/>
                  </a:cubicBezTo>
                  <a:lnTo>
                    <a:pt x="1261468" y="925667"/>
                  </a:lnTo>
                  <a:lnTo>
                    <a:pt x="1189387" y="1050514"/>
                  </a:lnTo>
                  <a:lnTo>
                    <a:pt x="993497" y="991477"/>
                  </a:lnTo>
                  <a:cubicBezTo>
                    <a:pt x="935309" y="1050024"/>
                    <a:pt x="862577" y="1092015"/>
                    <a:pt x="782781" y="1113134"/>
                  </a:cubicBezTo>
                  <a:lnTo>
                    <a:pt x="735963" y="1312299"/>
                  </a:lnTo>
                  <a:lnTo>
                    <a:pt x="591803" y="1312299"/>
                  </a:lnTo>
                  <a:lnTo>
                    <a:pt x="544986" y="1113134"/>
                  </a:lnTo>
                  <a:cubicBezTo>
                    <a:pt x="465189" y="1092015"/>
                    <a:pt x="392457" y="1050023"/>
                    <a:pt x="334270" y="991477"/>
                  </a:cubicBezTo>
                  <a:lnTo>
                    <a:pt x="138379" y="1050514"/>
                  </a:lnTo>
                  <a:lnTo>
                    <a:pt x="66298" y="925667"/>
                  </a:lnTo>
                  <a:lnTo>
                    <a:pt x="215372" y="785540"/>
                  </a:lnTo>
                  <a:cubicBezTo>
                    <a:pt x="193763" y="705875"/>
                    <a:pt x="193763" y="621891"/>
                    <a:pt x="215372" y="542226"/>
                  </a:cubicBezTo>
                  <a:lnTo>
                    <a:pt x="66298" y="402099"/>
                  </a:lnTo>
                  <a:lnTo>
                    <a:pt x="138379" y="277252"/>
                  </a:lnTo>
                  <a:lnTo>
                    <a:pt x="334269" y="336289"/>
                  </a:lnTo>
                  <a:cubicBezTo>
                    <a:pt x="392457" y="277742"/>
                    <a:pt x="465189" y="235751"/>
                    <a:pt x="544985" y="214632"/>
                  </a:cubicBezTo>
                  <a:lnTo>
                    <a:pt x="591803" y="15467"/>
                  </a:lnTo>
                  <a:lnTo>
                    <a:pt x="735963" y="15467"/>
                  </a:lnTo>
                  <a:lnTo>
                    <a:pt x="782780" y="214632"/>
                  </a:lnTo>
                  <a:cubicBezTo>
                    <a:pt x="862577" y="235751"/>
                    <a:pt x="935309" y="277743"/>
                    <a:pt x="993496" y="336289"/>
                  </a:cubicBezTo>
                  <a:lnTo>
                    <a:pt x="993497" y="3362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699" tIns="347719" rIns="345699" bIns="347719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TA Products for Evaluation Practices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276E83-8D60-4E4F-9ACB-C4034FCA7887}"/>
                </a:ext>
              </a:extLst>
            </p:cNvPr>
            <p:cNvSpPr/>
            <p:nvPr/>
          </p:nvSpPr>
          <p:spPr>
            <a:xfrm>
              <a:off x="1938157" y="2524328"/>
              <a:ext cx="2082679" cy="1917818"/>
            </a:xfrm>
            <a:custGeom>
              <a:avLst/>
              <a:gdLst>
                <a:gd name="connsiteX0" fmla="*/ 973424 w 1300939"/>
                <a:gd name="connsiteY0" fmla="*/ 329495 h 1300939"/>
                <a:gd name="connsiteX1" fmla="*/ 1165356 w 1300939"/>
                <a:gd name="connsiteY1" fmla="*/ 271650 h 1300939"/>
                <a:gd name="connsiteX2" fmla="*/ 1235980 w 1300939"/>
                <a:gd name="connsiteY2" fmla="*/ 393974 h 1300939"/>
                <a:gd name="connsiteX3" fmla="*/ 1089919 w 1300939"/>
                <a:gd name="connsiteY3" fmla="*/ 531270 h 1300939"/>
                <a:gd name="connsiteX4" fmla="*/ 1089919 w 1300939"/>
                <a:gd name="connsiteY4" fmla="*/ 769669 h 1300939"/>
                <a:gd name="connsiteX5" fmla="*/ 1235980 w 1300939"/>
                <a:gd name="connsiteY5" fmla="*/ 906965 h 1300939"/>
                <a:gd name="connsiteX6" fmla="*/ 1165356 w 1300939"/>
                <a:gd name="connsiteY6" fmla="*/ 1029289 h 1300939"/>
                <a:gd name="connsiteX7" fmla="*/ 973424 w 1300939"/>
                <a:gd name="connsiteY7" fmla="*/ 971444 h 1300939"/>
                <a:gd name="connsiteX8" fmla="*/ 766965 w 1300939"/>
                <a:gd name="connsiteY8" fmla="*/ 1090643 h 1300939"/>
                <a:gd name="connsiteX9" fmla="*/ 721094 w 1300939"/>
                <a:gd name="connsiteY9" fmla="*/ 1285784 h 1300939"/>
                <a:gd name="connsiteX10" fmla="*/ 579845 w 1300939"/>
                <a:gd name="connsiteY10" fmla="*/ 1285784 h 1300939"/>
                <a:gd name="connsiteX11" fmla="*/ 533974 w 1300939"/>
                <a:gd name="connsiteY11" fmla="*/ 1090643 h 1300939"/>
                <a:gd name="connsiteX12" fmla="*/ 327515 w 1300939"/>
                <a:gd name="connsiteY12" fmla="*/ 971444 h 1300939"/>
                <a:gd name="connsiteX13" fmla="*/ 135583 w 1300939"/>
                <a:gd name="connsiteY13" fmla="*/ 1029289 h 1300939"/>
                <a:gd name="connsiteX14" fmla="*/ 64959 w 1300939"/>
                <a:gd name="connsiteY14" fmla="*/ 906965 h 1300939"/>
                <a:gd name="connsiteX15" fmla="*/ 211020 w 1300939"/>
                <a:gd name="connsiteY15" fmla="*/ 769669 h 1300939"/>
                <a:gd name="connsiteX16" fmla="*/ 211020 w 1300939"/>
                <a:gd name="connsiteY16" fmla="*/ 531270 h 1300939"/>
                <a:gd name="connsiteX17" fmla="*/ 64959 w 1300939"/>
                <a:gd name="connsiteY17" fmla="*/ 393974 h 1300939"/>
                <a:gd name="connsiteX18" fmla="*/ 135583 w 1300939"/>
                <a:gd name="connsiteY18" fmla="*/ 271650 h 1300939"/>
                <a:gd name="connsiteX19" fmla="*/ 327515 w 1300939"/>
                <a:gd name="connsiteY19" fmla="*/ 329495 h 1300939"/>
                <a:gd name="connsiteX20" fmla="*/ 533974 w 1300939"/>
                <a:gd name="connsiteY20" fmla="*/ 210296 h 1300939"/>
                <a:gd name="connsiteX21" fmla="*/ 579845 w 1300939"/>
                <a:gd name="connsiteY21" fmla="*/ 15155 h 1300939"/>
                <a:gd name="connsiteX22" fmla="*/ 721094 w 1300939"/>
                <a:gd name="connsiteY22" fmla="*/ 15155 h 1300939"/>
                <a:gd name="connsiteX23" fmla="*/ 766965 w 1300939"/>
                <a:gd name="connsiteY23" fmla="*/ 210296 h 1300939"/>
                <a:gd name="connsiteX24" fmla="*/ 973424 w 1300939"/>
                <a:gd name="connsiteY24" fmla="*/ 329495 h 130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0939" h="1300939">
                  <a:moveTo>
                    <a:pt x="837346" y="329077"/>
                  </a:moveTo>
                  <a:lnTo>
                    <a:pt x="976494" y="242896"/>
                  </a:lnTo>
                  <a:lnTo>
                    <a:pt x="1058043" y="324445"/>
                  </a:lnTo>
                  <a:lnTo>
                    <a:pt x="971862" y="463593"/>
                  </a:lnTo>
                  <a:cubicBezTo>
                    <a:pt x="1005055" y="520680"/>
                    <a:pt x="1022445" y="585578"/>
                    <a:pt x="1022242" y="651613"/>
                  </a:cubicBezTo>
                  <a:lnTo>
                    <a:pt x="1166451" y="729028"/>
                  </a:lnTo>
                  <a:lnTo>
                    <a:pt x="1136601" y="840427"/>
                  </a:lnTo>
                  <a:lnTo>
                    <a:pt x="973005" y="835366"/>
                  </a:lnTo>
                  <a:cubicBezTo>
                    <a:pt x="940164" y="892655"/>
                    <a:pt x="892655" y="940163"/>
                    <a:pt x="835366" y="973005"/>
                  </a:cubicBezTo>
                  <a:lnTo>
                    <a:pt x="840427" y="1136601"/>
                  </a:lnTo>
                  <a:lnTo>
                    <a:pt x="729027" y="1166451"/>
                  </a:lnTo>
                  <a:lnTo>
                    <a:pt x="651612" y="1022242"/>
                  </a:lnTo>
                  <a:cubicBezTo>
                    <a:pt x="585577" y="1022445"/>
                    <a:pt x="520680" y="1005056"/>
                    <a:pt x="463593" y="971862"/>
                  </a:cubicBezTo>
                  <a:lnTo>
                    <a:pt x="324445" y="1058043"/>
                  </a:lnTo>
                  <a:lnTo>
                    <a:pt x="242896" y="976494"/>
                  </a:lnTo>
                  <a:lnTo>
                    <a:pt x="329077" y="837346"/>
                  </a:lnTo>
                  <a:cubicBezTo>
                    <a:pt x="295884" y="780259"/>
                    <a:pt x="278494" y="715361"/>
                    <a:pt x="278697" y="649326"/>
                  </a:cubicBezTo>
                  <a:lnTo>
                    <a:pt x="134488" y="571911"/>
                  </a:lnTo>
                  <a:lnTo>
                    <a:pt x="164338" y="460512"/>
                  </a:lnTo>
                  <a:lnTo>
                    <a:pt x="327934" y="465573"/>
                  </a:lnTo>
                  <a:cubicBezTo>
                    <a:pt x="360775" y="408284"/>
                    <a:pt x="408284" y="360776"/>
                    <a:pt x="465573" y="327934"/>
                  </a:cubicBezTo>
                  <a:lnTo>
                    <a:pt x="460512" y="164338"/>
                  </a:lnTo>
                  <a:lnTo>
                    <a:pt x="571912" y="134488"/>
                  </a:lnTo>
                  <a:lnTo>
                    <a:pt x="649327" y="278697"/>
                  </a:lnTo>
                  <a:cubicBezTo>
                    <a:pt x="715362" y="278494"/>
                    <a:pt x="780259" y="295883"/>
                    <a:pt x="837346" y="329077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954" tIns="442954" rIns="442954" bIns="44295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Disseminate Evaluation Results</a:t>
              </a:r>
            </a:p>
          </p:txBody>
        </p:sp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8C068253-6B45-45FC-A5E6-F29A78E9D6E0}"/>
                </a:ext>
              </a:extLst>
            </p:cNvPr>
            <p:cNvSpPr/>
            <p:nvPr/>
          </p:nvSpPr>
          <p:spPr>
            <a:xfrm>
              <a:off x="2544544" y="3838476"/>
              <a:ext cx="2336868" cy="2336868"/>
            </a:xfrm>
            <a:prstGeom prst="circularArrow">
              <a:avLst>
                <a:gd name="adj1" fmla="val 4687"/>
                <a:gd name="adj2" fmla="val 299029"/>
                <a:gd name="adj3" fmla="val 2490999"/>
                <a:gd name="adj4" fmla="val 15916596"/>
                <a:gd name="adj5" fmla="val 5469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11">
              <a:extLst>
                <a:ext uri="{FF2B5EF4-FFF2-40B4-BE49-F238E27FC236}">
                  <a16:creationId xmlns:a16="http://schemas.microsoft.com/office/drawing/2014/main" id="{60744BAE-CDD6-4FE2-857C-8F3FDDAC3784}"/>
                </a:ext>
              </a:extLst>
            </p:cNvPr>
            <p:cNvSpPr/>
            <p:nvPr/>
          </p:nvSpPr>
          <p:spPr>
            <a:xfrm>
              <a:off x="790875" y="3947935"/>
              <a:ext cx="1697880" cy="169788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ircular 12">
              <a:extLst>
                <a:ext uri="{FF2B5EF4-FFF2-40B4-BE49-F238E27FC236}">
                  <a16:creationId xmlns:a16="http://schemas.microsoft.com/office/drawing/2014/main" id="{C192E3B2-AAB5-49EE-867F-5EAC168CED53}"/>
                </a:ext>
              </a:extLst>
            </p:cNvPr>
            <p:cNvSpPr/>
            <p:nvPr/>
          </p:nvSpPr>
          <p:spPr>
            <a:xfrm rot="204668">
              <a:off x="1830247" y="2535603"/>
              <a:ext cx="1945733" cy="1734817"/>
            </a:xfrm>
            <a:prstGeom prst="circularArrow">
              <a:avLst>
                <a:gd name="adj1" fmla="val 5984"/>
                <a:gd name="adj2" fmla="val 738046"/>
                <a:gd name="adj3" fmla="val 13313824"/>
                <a:gd name="adj4" fmla="val 9240112"/>
                <a:gd name="adj5" fmla="val 6981"/>
              </a:avLst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" name="TextBox 8"/>
          <p:cNvSpPr txBox="1"/>
          <p:nvPr/>
        </p:nvSpPr>
        <p:spPr>
          <a:xfrm>
            <a:off x="4791054" y="2328738"/>
            <a:ext cx="266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Identify</a:t>
            </a:r>
          </a:p>
          <a:p>
            <a:pPr marL="234950" indent="-2349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Disseminate</a:t>
            </a:r>
          </a:p>
          <a:p>
            <a:pPr marL="234950" indent="-2349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Apply </a:t>
            </a:r>
          </a:p>
          <a:p>
            <a:pPr marL="234950" indent="-2349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Create Evidence</a:t>
            </a:r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Graphic spid="11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what extent do you </a:t>
            </a:r>
            <a:r>
              <a:rPr lang="en-US" dirty="0">
                <a:solidFill>
                  <a:schemeClr val="accent2"/>
                </a:solidFill>
                <a:effectLst/>
              </a:rPr>
              <a:t>use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research and evaluation to inform decisions?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0223" y="2653990"/>
            <a:ext cx="7364627" cy="35152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Agency staff and partners are familiar with available resources for evidence-based research and evaluation and regularly review recent reports to inform decisions.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Not at all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Making progress but a long way to go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We have some of this, sometimes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Yes, in place now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 place and exceeding our plans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5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what extent do you </a:t>
            </a:r>
            <a:r>
              <a:rPr lang="en-US" dirty="0">
                <a:solidFill>
                  <a:schemeClr val="accent2"/>
                </a:solidFill>
                <a:effectLst/>
              </a:rPr>
              <a:t>choose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to integrate re</a:t>
            </a:r>
            <a:r>
              <a:rPr lang="en-US" dirty="0"/>
              <a:t>search and evaluation in your program activities?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0223" y="2662660"/>
            <a:ext cx="7364627" cy="36936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rabicPeriod" startAt="2"/>
            </a:pPr>
            <a:r>
              <a:rPr lang="en-US" dirty="0"/>
              <a:t>When planning to implement new or revamped programs and services, agency staff and partners regularly consider effective evaluation strategies.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lvl="1">
              <a:spcBef>
                <a:spcPts val="600"/>
              </a:spcBef>
              <a:buFont typeface="+mj-lt"/>
              <a:buAutoNum type="arabicPeriod" startAt="2"/>
            </a:pPr>
            <a:r>
              <a:rPr lang="en-US" dirty="0"/>
              <a:t>Making progress but a long way to go</a:t>
            </a:r>
          </a:p>
          <a:p>
            <a:pPr lvl="1">
              <a:spcBef>
                <a:spcPts val="600"/>
              </a:spcBef>
              <a:buFont typeface="+mj-lt"/>
              <a:buAutoNum type="arabicPeriod" startAt="2"/>
            </a:pPr>
            <a:r>
              <a:rPr lang="en-US" dirty="0"/>
              <a:t>We have some of this, sometimes</a:t>
            </a:r>
          </a:p>
          <a:p>
            <a:pPr lvl="1">
              <a:spcBef>
                <a:spcPts val="600"/>
              </a:spcBef>
              <a:buFont typeface="+mj-lt"/>
              <a:buAutoNum type="arabicPeriod" startAt="2"/>
            </a:pPr>
            <a:r>
              <a:rPr lang="en-US" dirty="0"/>
              <a:t>Yes, in place now</a:t>
            </a:r>
          </a:p>
          <a:p>
            <a:pPr lvl="1">
              <a:spcBef>
                <a:spcPts val="600"/>
              </a:spcBef>
              <a:buFont typeface="+mj-lt"/>
              <a:buAutoNum type="arabicPeriod" startAt="2"/>
            </a:pPr>
            <a:r>
              <a:rPr lang="en-US" dirty="0"/>
              <a:t>In place and exceeding our plans</a:t>
            </a:r>
          </a:p>
          <a:p>
            <a:pPr lvl="1">
              <a:buFont typeface="+mj-lt"/>
              <a:buAutoNum type="arabicPeriod" startAt="2"/>
            </a:pPr>
            <a:endParaRPr lang="en-US" dirty="0"/>
          </a:p>
          <a:p>
            <a:pPr lvl="1">
              <a:buFont typeface="+mj-lt"/>
              <a:buAutoNum type="arabicPeriod" startAt="2"/>
            </a:pPr>
            <a:endParaRPr lang="en-US" dirty="0"/>
          </a:p>
          <a:p>
            <a:pPr lvl="1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4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br>
              <a:rPr lang="en-US" dirty="0"/>
            </a:br>
            <a:r>
              <a:rPr lang="en-US" dirty="0"/>
              <a:t>Evaluation Readiness Assessment Tool?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D2C62F9C-DC44-4BCE-8B1C-5B313B889412}"/>
              </a:ext>
            </a:extLst>
          </p:cNvPr>
          <p:cNvSpPr txBox="1">
            <a:spLocks/>
          </p:cNvSpPr>
          <p:nvPr/>
        </p:nvSpPr>
        <p:spPr>
          <a:xfrm>
            <a:off x="2421287" y="4284562"/>
            <a:ext cx="6542305" cy="11838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Karen Armstrong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i="1" dirty="0"/>
              <a:t>Project Director,</a:t>
            </a:r>
            <a:r>
              <a:rPr lang="en-US" dirty="0"/>
              <a:t> Dissemination and Technical Assistance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IMPAQ International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7298584-DDCA-4EFB-AE2C-D8A0FD35F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" b="1075"/>
          <a:stretch>
            <a:fillRect/>
          </a:stretch>
        </p:blipFill>
        <p:spPr>
          <a:xfrm>
            <a:off x="1154342" y="4225149"/>
            <a:ext cx="1075902" cy="124328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574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assessment tool?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686"/>
            <a:ext cx="7955280" cy="7607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One of three new DOL resources to support discussion and learning around research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2257"/>
          <a:stretch>
            <a:fillRect/>
          </a:stretch>
        </p:blipFill>
        <p:spPr>
          <a:xfrm>
            <a:off x="726020" y="2257555"/>
            <a:ext cx="3317000" cy="4098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6DFA8-BBDF-48AE-AE54-08C3AF69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395" y="2257555"/>
            <a:ext cx="2967847" cy="19505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B5166-50BB-4786-8B6A-4A7BEA016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396" y="4275527"/>
            <a:ext cx="2967847" cy="208082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393580" y="2096429"/>
            <a:ext cx="3222702" cy="217909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80" dirty="0"/>
              <a:t>Rely on assessing evaluation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3375525" cy="47640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Purpose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Identify evaluation elements or activities that support or expand capacity to use rigorous evaluations as evidence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Determine next steps to meet WIOA evaluation requirements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600" dirty="0"/>
              <a:t>Primary target audience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State/local workforce agencies</a:t>
            </a:r>
          </a:p>
          <a:p>
            <a:pPr marL="457200"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WIOA partner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A6AD0-B415-4ABC-A27F-77289B79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102" y="1847892"/>
            <a:ext cx="4446828" cy="258520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9035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Let’s tour the tool! </a:t>
            </a:r>
            <a:r>
              <a:rPr lang="en-US" dirty="0"/>
              <a:t>A quick start…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9688"/>
            <a:ext cx="2014189" cy="19984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Multiple sections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Each tied to a unique topic/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4" y="1770615"/>
            <a:ext cx="5890691" cy="3779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2840" y="2653990"/>
            <a:ext cx="6133170" cy="111512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Let’s tour the tool! </a:t>
            </a:r>
            <a:r>
              <a:rPr lang="en-US" dirty="0"/>
              <a:t>Key evaluation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434" y="1583475"/>
            <a:ext cx="1940312" cy="780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434" y="2494846"/>
            <a:ext cx="1940312" cy="780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434" y="3406217"/>
            <a:ext cx="1940312" cy="780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3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434" y="4317588"/>
            <a:ext cx="1940312" cy="780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4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434" y="5228960"/>
            <a:ext cx="1940312" cy="7805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9746" y="1583475"/>
            <a:ext cx="5531005" cy="2899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Evaluation culture and awareness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09746" y="2497874"/>
            <a:ext cx="5531005" cy="2899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Funding strategies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9746" y="3406217"/>
            <a:ext cx="5531005" cy="2899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Data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9746" y="4314560"/>
            <a:ext cx="5531005" cy="2899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Staff skills, capacity, and knowledge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09746" y="5233091"/>
            <a:ext cx="5531005" cy="2899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Strategic planning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9746" y="1888548"/>
            <a:ext cx="5531005" cy="475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9746" y="2777619"/>
            <a:ext cx="5531005" cy="50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9746" y="3671987"/>
            <a:ext cx="5531005" cy="50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9746" y="4588451"/>
            <a:ext cx="5531005" cy="50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9746" y="5505327"/>
            <a:ext cx="5531005" cy="50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2663" y="1929865"/>
            <a:ext cx="552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 agency staff and partners understand the benefits of evaluation, use evidence-based results to inform decisions, and plan to conduct evaluations to add to the existing evidence base?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2663" y="2921126"/>
            <a:ext cx="5528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Does the state or region actively pursue funding for and invest in evaluations?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2663" y="3746820"/>
            <a:ext cx="552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Does the agency have adequate operational capacity, IT infrastructure, and policies and procedures for collecting and using data for evaluations?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12663" y="4663219"/>
            <a:ext cx="552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Does the agency have sufficient staff with the skills, knowledge and experience needed to conduct or oversee third-party evaluations?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2663" y="5565017"/>
            <a:ext cx="552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Does the state have a comprehensive strategic plan that includes evaluation as an integral part of the plan?</a:t>
            </a:r>
          </a:p>
        </p:txBody>
      </p:sp>
    </p:spTree>
    <p:extLst>
      <p:ext uri="{BB962C8B-B14F-4D97-AF65-F5344CB8AC3E}">
        <p14:creationId xmlns:p14="http://schemas.microsoft.com/office/powerpoint/2010/main" val="342946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8640"/>
            <a:ext cx="7955280" cy="868046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Let’s tour the tool! </a:t>
            </a:r>
            <a:r>
              <a:rPr lang="en-US" dirty="0">
                <a:solidFill>
                  <a:schemeClr val="accent1"/>
                </a:solidFill>
              </a:rPr>
              <a:t>Rate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4" y="1770615"/>
            <a:ext cx="5890691" cy="3779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EE104-2D64-4DAE-ACF4-DD50701F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70063"/>
            <a:ext cx="1947282" cy="4406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Statements assess extent to which key evaluation issues are addressed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Use ratings to indicate your level of activity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Note section provides opportunity to describe your rating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To learn more, refer to the sections identified in the tool kit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4F95C-B97E-4405-B55F-FC83582A28DF}"/>
              </a:ext>
            </a:extLst>
          </p:cNvPr>
          <p:cNvSpPr/>
          <p:nvPr/>
        </p:nvSpPr>
        <p:spPr>
          <a:xfrm>
            <a:off x="2872976" y="5083044"/>
            <a:ext cx="2304108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21412-F8F6-41E2-B884-174DA88A1FC6}"/>
              </a:ext>
            </a:extLst>
          </p:cNvPr>
          <p:cNvSpPr/>
          <p:nvPr/>
        </p:nvSpPr>
        <p:spPr>
          <a:xfrm>
            <a:off x="3390570" y="3973513"/>
            <a:ext cx="4132860" cy="86103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640080"/>
            <a:r>
              <a:rPr lang="en-US" sz="1400" dirty="0">
                <a:solidFill>
                  <a:schemeClr val="accent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. When planning to implement new or revamped programs and services, agency staff and partners regularly consider effective evaluation strategies</a:t>
            </a:r>
            <a:r>
              <a:rPr lang="en-US" sz="1050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968CE4-EEFF-471A-81E5-0EA17F9BAF14}"/>
              </a:ext>
            </a:extLst>
          </p:cNvPr>
          <p:cNvCxnSpPr/>
          <p:nvPr/>
        </p:nvCxnSpPr>
        <p:spPr>
          <a:xfrm flipV="1">
            <a:off x="3648547" y="4743931"/>
            <a:ext cx="153909" cy="3391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4332C-8C83-41E3-B680-DF1ED8B499D9}"/>
              </a:ext>
            </a:extLst>
          </p:cNvPr>
          <p:cNvSpPr/>
          <p:nvPr/>
        </p:nvSpPr>
        <p:spPr>
          <a:xfrm>
            <a:off x="628650" y="2924269"/>
            <a:ext cx="1870106" cy="2951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Let’s tour the tool! </a:t>
            </a:r>
            <a:r>
              <a:rPr lang="en-US" dirty="0">
                <a:solidFill>
                  <a:schemeClr val="accent1"/>
                </a:solidFill>
              </a:rPr>
              <a:t>Rate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4" y="1770615"/>
            <a:ext cx="5890691" cy="377954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EE104-2D64-4DAE-ACF4-DD50701F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70063"/>
            <a:ext cx="1947282" cy="4406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Statements assess extent to which key evaluation issues are addressed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Use ratings to indicate your level of activity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Note section provides opportunity to describe your rating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To learn more, refer to the sections identified in the tool kit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4F95C-B97E-4405-B55F-FC83582A28DF}"/>
              </a:ext>
            </a:extLst>
          </p:cNvPr>
          <p:cNvSpPr/>
          <p:nvPr/>
        </p:nvSpPr>
        <p:spPr>
          <a:xfrm>
            <a:off x="2872976" y="5083044"/>
            <a:ext cx="2304108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FB6A5-7746-4A76-ABD8-08BB2C4CC6DB}"/>
              </a:ext>
            </a:extLst>
          </p:cNvPr>
          <p:cNvSpPr/>
          <p:nvPr/>
        </p:nvSpPr>
        <p:spPr>
          <a:xfrm>
            <a:off x="5177085" y="5083044"/>
            <a:ext cx="1424438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7">
            <a:extLst>
              <a:ext uri="{FF2B5EF4-FFF2-40B4-BE49-F238E27FC236}">
                <a16:creationId xmlns:a16="http://schemas.microsoft.com/office/drawing/2014/main" id="{BBB48AF1-0714-4B3B-B03B-A900487B405D}"/>
              </a:ext>
            </a:extLst>
          </p:cNvPr>
          <p:cNvSpPr/>
          <p:nvPr/>
        </p:nvSpPr>
        <p:spPr>
          <a:xfrm>
            <a:off x="2377232" y="3387186"/>
            <a:ext cx="397402" cy="20072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A3017-E910-40A7-8AFE-2C98C6E63578}"/>
              </a:ext>
            </a:extLst>
          </p:cNvPr>
          <p:cNvSpPr/>
          <p:nvPr/>
        </p:nvSpPr>
        <p:spPr>
          <a:xfrm>
            <a:off x="6601523" y="5083044"/>
            <a:ext cx="1084586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6DDC4D-584D-4390-B5E1-42F5643749AC}"/>
              </a:ext>
            </a:extLst>
          </p:cNvPr>
          <p:cNvSpPr/>
          <p:nvPr/>
        </p:nvSpPr>
        <p:spPr>
          <a:xfrm>
            <a:off x="7686108" y="5083044"/>
            <a:ext cx="897822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9207" y="369981"/>
            <a:ext cx="2221861" cy="356956"/>
          </a:xfrm>
        </p:spPr>
        <p:txBody>
          <a:bodyPr/>
          <a:lstStyle/>
          <a:p>
            <a:fld id="{F9B4886A-ACCF-4465-9905-FF6BD48FB85A}" type="datetime4">
              <a:rPr lang="en-US" smtClean="0"/>
              <a:t>October 2,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1835"/>
            <a:ext cx="7772400" cy="2645309"/>
          </a:xfrm>
        </p:spPr>
        <p:txBody>
          <a:bodyPr>
            <a:noAutofit/>
          </a:bodyPr>
          <a:lstStyle/>
          <a:p>
            <a:r>
              <a:rPr lang="en-US" sz="4400" dirty="0"/>
              <a:t>An Evaluation Readiness Assessment—</a:t>
            </a:r>
            <a:br>
              <a:rPr lang="en-US" sz="4400" dirty="0"/>
            </a:br>
            <a:r>
              <a:rPr lang="en-US" sz="4400" dirty="0"/>
              <a:t>Prioritizing Efforts to Measure Effectiveness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2942" y="4425121"/>
            <a:ext cx="4069817" cy="1392508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Evaluations and Research Hub Flash Webinar Series [#1-Oct. 2, 2018]</a:t>
            </a:r>
          </a:p>
          <a:p>
            <a:pPr algn="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3:00 PM – 3:30 PM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Let’s tour the tool! </a:t>
            </a:r>
            <a:r>
              <a:rPr lang="en-US" dirty="0">
                <a:solidFill>
                  <a:schemeClr val="accent1"/>
                </a:solidFill>
              </a:rPr>
              <a:t>Use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4" y="1770615"/>
            <a:ext cx="5890691" cy="377954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EE104-2D64-4DAE-ACF4-DD50701F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70063"/>
            <a:ext cx="1947282" cy="4406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Statements assess extent to which key evaluation issues are addressed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Use ratings to indicate your level of activity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Note section provides opportunity to describe your rating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400" dirty="0"/>
              <a:t>To learn more, refer to the sections identified in the tool kit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4F95C-B97E-4405-B55F-FC83582A28DF}"/>
              </a:ext>
            </a:extLst>
          </p:cNvPr>
          <p:cNvSpPr/>
          <p:nvPr/>
        </p:nvSpPr>
        <p:spPr>
          <a:xfrm>
            <a:off x="2872976" y="5083044"/>
            <a:ext cx="2304108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FB6A5-7746-4A76-ABD8-08BB2C4CC6DB}"/>
              </a:ext>
            </a:extLst>
          </p:cNvPr>
          <p:cNvSpPr/>
          <p:nvPr/>
        </p:nvSpPr>
        <p:spPr>
          <a:xfrm>
            <a:off x="5177085" y="5083044"/>
            <a:ext cx="1424438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7">
            <a:extLst>
              <a:ext uri="{FF2B5EF4-FFF2-40B4-BE49-F238E27FC236}">
                <a16:creationId xmlns:a16="http://schemas.microsoft.com/office/drawing/2014/main" id="{BBB48AF1-0714-4B3B-B03B-A900487B405D}"/>
              </a:ext>
            </a:extLst>
          </p:cNvPr>
          <p:cNvSpPr/>
          <p:nvPr/>
        </p:nvSpPr>
        <p:spPr>
          <a:xfrm>
            <a:off x="2377232" y="3387186"/>
            <a:ext cx="397402" cy="20072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A3017-E910-40A7-8AFE-2C98C6E63578}"/>
              </a:ext>
            </a:extLst>
          </p:cNvPr>
          <p:cNvSpPr/>
          <p:nvPr/>
        </p:nvSpPr>
        <p:spPr>
          <a:xfrm>
            <a:off x="6601523" y="5083044"/>
            <a:ext cx="1084586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6DDC4D-584D-4390-B5E1-42F5643749AC}"/>
              </a:ext>
            </a:extLst>
          </p:cNvPr>
          <p:cNvSpPr/>
          <p:nvPr/>
        </p:nvSpPr>
        <p:spPr>
          <a:xfrm>
            <a:off x="7686108" y="5083044"/>
            <a:ext cx="897822" cy="45230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9">
            <a:extLst>
              <a:ext uri="{FF2B5EF4-FFF2-40B4-BE49-F238E27FC236}">
                <a16:creationId xmlns:a16="http://schemas.microsoft.com/office/drawing/2014/main" id="{C3A2561F-1B53-4142-9686-5FA51D2AFD3D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7052858" y="4000883"/>
            <a:ext cx="821000" cy="1343322"/>
          </a:xfrm>
          <a:prstGeom prst="bentConnector2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2">
            <a:extLst>
              <a:ext uri="{FF2B5EF4-FFF2-40B4-BE49-F238E27FC236}">
                <a16:creationId xmlns:a16="http://schemas.microsoft.com/office/drawing/2014/main" id="{E3FC0D27-16CF-4C76-9138-5CD0D7651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2257"/>
          <a:stretch>
            <a:fillRect/>
          </a:stretch>
        </p:blipFill>
        <p:spPr>
          <a:xfrm>
            <a:off x="4235372" y="1870975"/>
            <a:ext cx="2556322" cy="31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4105321" cy="44517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Share with your staff and partners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Independently complete the tool (no wrong answers)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Meet to compare and explore responses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next small and achievable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932" y="2793626"/>
            <a:ext cx="3721998" cy="1668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3971" y="4381192"/>
            <a:ext cx="4410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https://sites.google.com/site/rtisurveyofexceptionalities/home/c-assessment</a:t>
            </a:r>
          </a:p>
        </p:txBody>
      </p:sp>
    </p:spTree>
    <p:extLst>
      <p:ext uri="{BB962C8B-B14F-4D97-AF65-F5344CB8AC3E}">
        <p14:creationId xmlns:p14="http://schemas.microsoft.com/office/powerpoint/2010/main" val="349799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Evaluation Readiness: </a:t>
            </a:r>
            <a:br>
              <a:rPr lang="en-US" dirty="0"/>
            </a:br>
            <a:r>
              <a:rPr lang="en-US" dirty="0"/>
              <a:t>A State’s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DABC7-7B16-49F7-B5CA-A042FE39F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12" y="4152549"/>
            <a:ext cx="1318340" cy="155888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6078"/>
          <a:stretch/>
        </p:blipFill>
        <p:spPr>
          <a:xfrm>
            <a:off x="2631117" y="4330014"/>
            <a:ext cx="5531576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to the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48710"/>
          <a:stretch/>
        </p:blipFill>
        <p:spPr>
          <a:xfrm>
            <a:off x="523759" y="1991292"/>
            <a:ext cx="1435924" cy="107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0322"/>
          <a:stretch/>
        </p:blipFill>
        <p:spPr>
          <a:xfrm>
            <a:off x="7193153" y="3446232"/>
            <a:ext cx="1390777" cy="1072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2185" y="2054447"/>
            <a:ext cx="643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“Wow, I didn’t quite understand what it meant to do rigorous research and evaluation. This was a real eye opener. This isn’t just about meeting targets.”</a:t>
            </a:r>
          </a:p>
          <a:p>
            <a:pPr algn="r"/>
            <a:r>
              <a:rPr lang="en-US" i="1" dirty="0">
                <a:latin typeface="Calibri" panose="020F0502020204030204" pitchFamily="34" charset="0"/>
              </a:rPr>
              <a:t>— Contract Manager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3525614"/>
            <a:ext cx="6474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“Yes, we definitely understand how important this is. However, we just don’t have the capacity to do this routinely. We need more resources.</a:t>
            </a:r>
          </a:p>
          <a:p>
            <a:pPr algn="r"/>
            <a:r>
              <a:rPr lang="en-US" i="1" dirty="0">
                <a:latin typeface="Calibri" panose="020F0502020204030204" pitchFamily="34" charset="0"/>
              </a:rPr>
              <a:t>— Research &amp; Evaluation Manager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166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used the evaluation readiness 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7345"/>
            <a:ext cx="7718396" cy="42096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Partner agencies—both program and evaluation staff at the SWA and SWDB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Rationale for conducting the assessment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We’re aware of DOL’s expectation of more evaluative research (e.g., RESEA, Opioid Grant)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Wanted to assess our current state in light of that expectation 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Wanted to understand what we needed to do to get to a better future state (i.e., ratings of 4 or 5) 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0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36209" cy="1051560"/>
          </a:xfrm>
        </p:spPr>
        <p:txBody>
          <a:bodyPr/>
          <a:lstStyle/>
          <a:p>
            <a:r>
              <a:rPr lang="en-US" spc="-70" dirty="0"/>
              <a:t>What we learned from our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942"/>
            <a:ext cx="7768218" cy="462915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What we learned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Assessment confirmed (high ratings)</a:t>
            </a:r>
          </a:p>
          <a:p>
            <a:pPr marL="1025525" lvl="2" indent="-182563">
              <a:lnSpc>
                <a:spcPct val="120000"/>
              </a:lnSpc>
            </a:pPr>
            <a:r>
              <a:rPr lang="en-US" sz="2200" dirty="0"/>
              <a:t>We have the right (research and evaluation) staff with the right knowledge and skills</a:t>
            </a:r>
          </a:p>
          <a:p>
            <a:pPr marL="1025525" lvl="2" indent="-182563">
              <a:lnSpc>
                <a:spcPct val="120000"/>
              </a:lnSpc>
            </a:pPr>
            <a:r>
              <a:rPr lang="en-US" sz="2200" dirty="0"/>
              <a:t>We have access to the data we need (State longitudinal data, including education data, and are part of the Workforce Data Quality Initiative (WDQI)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Assessment highlighted (mixed or low ratings)</a:t>
            </a:r>
          </a:p>
          <a:p>
            <a:pPr marL="1025525" lvl="2" indent="-182563">
              <a:lnSpc>
                <a:spcPct val="120000"/>
              </a:lnSpc>
            </a:pPr>
            <a:r>
              <a:rPr lang="en-US" sz="2200" dirty="0"/>
              <a:t>Program staff had a different understanding of research and evaluation and what it requires</a:t>
            </a:r>
          </a:p>
          <a:p>
            <a:pPr marL="1025525" lvl="2" indent="-182563">
              <a:lnSpc>
                <a:spcPct val="120000"/>
              </a:lnSpc>
            </a:pPr>
            <a:r>
              <a:rPr lang="en-US" sz="2200" dirty="0"/>
              <a:t>We don’t have the capacity to build evaluative research into every new initiative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300" dirty="0"/>
              <a:t>Overall takeaway  </a:t>
            </a:r>
          </a:p>
          <a:p>
            <a:pPr lvl="1">
              <a:lnSpc>
                <a:spcPct val="120000"/>
              </a:lnSpc>
            </a:pPr>
            <a:r>
              <a:rPr lang="en-US" sz="2500" dirty="0"/>
              <a:t>Two different worlds (program and researchers)—The tool served as a great opportunity to educate and bring staff together around a common understanding of research and evaluation</a:t>
            </a:r>
          </a:p>
          <a:p>
            <a:pPr lvl="1">
              <a:lnSpc>
                <a:spcPct val="120000"/>
              </a:lnSpc>
            </a:pPr>
            <a:r>
              <a:rPr lang="en-US" sz="2500" dirty="0"/>
              <a:t>Program folks now realize that researchers need to be at the table when we are designing projects</a:t>
            </a:r>
          </a:p>
          <a:p>
            <a:pPr lvl="1">
              <a:lnSpc>
                <a:spcPct val="120000"/>
              </a:lnSpc>
            </a:pPr>
            <a:r>
              <a:rPr lang="en-US" sz="2500" dirty="0"/>
              <a:t>But we recognize that doing evaluative research correctly and routinely is a big lift from a capacity and resource standpoint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833"/>
            <a:ext cx="7656706" cy="45265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Elevate the conversation to the leaders of SWA and SWAB about the importance and value for research. </a:t>
            </a:r>
          </a:p>
          <a:p>
            <a:pPr>
              <a:lnSpc>
                <a:spcPct val="110000"/>
              </a:lnSpc>
            </a:pPr>
            <a:r>
              <a:rPr lang="en-US" dirty="0"/>
              <a:t>Encourage the leadership, including the Governor, to adequately fund research and evaluation to ensure that the states’ investments are making a difference.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example, new and innovative workforce activities have been initiated, but research and evaluation are not included in the program design </a:t>
            </a:r>
          </a:p>
          <a:p>
            <a:pPr>
              <a:lnSpc>
                <a:spcPct val="110000"/>
              </a:lnSpc>
            </a:pPr>
            <a:r>
              <a:rPr lang="en-US" dirty="0"/>
              <a:t>Make evaluation and research “top-of-mind” in project design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73" y="809731"/>
            <a:ext cx="7863840" cy="2729535"/>
          </a:xfrm>
        </p:spPr>
        <p:txBody>
          <a:bodyPr>
            <a:normAutofit/>
          </a:bodyPr>
          <a:lstStyle/>
          <a:p>
            <a:pPr algn="l"/>
            <a:r>
              <a:rPr lang="en-US" sz="6000" i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</a:t>
            </a:r>
            <a:br>
              <a:rPr lang="en-US" sz="6000" i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i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the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283" y="3997091"/>
            <a:ext cx="7432312" cy="1155821"/>
          </a:xfrm>
        </p:spPr>
        <p:txBody>
          <a:bodyPr/>
          <a:lstStyle/>
          <a:p>
            <a:pPr algn="ctr"/>
            <a:r>
              <a:rPr lang="en-US" dirty="0"/>
              <a:t>Use the evaluation readiness assessment tool to prioritize your efforts to measure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Main Challenges People Face When Building a Web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7" y="236991"/>
            <a:ext cx="3711389" cy="35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70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organization’s capacity to plan and conduct evaluations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Audience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Tool to build or enhance your knowledge</a:t>
            </a:r>
          </a:p>
          <a:p>
            <a:r>
              <a:rPr lang="en-US" sz="2000" dirty="0"/>
              <a:t>Give us your feedback on these tools</a:t>
            </a:r>
          </a:p>
          <a:p>
            <a:r>
              <a:rPr lang="en-US" sz="2000" dirty="0"/>
              <a:t>Share with your organization</a:t>
            </a:r>
          </a:p>
          <a:p>
            <a:r>
              <a:rPr lang="en-US" sz="2000" dirty="0"/>
              <a:t>If you are a state workforce agency representative, you are invited to join the Peer Learning Community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Peer Learning Community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next two weeks: </a:t>
            </a:r>
          </a:p>
          <a:p>
            <a:pPr lvl="1"/>
            <a:r>
              <a:rPr lang="en-US" sz="1800" dirty="0"/>
              <a:t>Share this tool with your staff and partners</a:t>
            </a:r>
          </a:p>
          <a:p>
            <a:pPr lvl="1"/>
            <a:r>
              <a:rPr lang="en-US" sz="1800" dirty="0"/>
              <a:t>Ask agency representatives to complete it</a:t>
            </a:r>
          </a:p>
          <a:p>
            <a:pPr lvl="1"/>
            <a:r>
              <a:rPr lang="en-US" sz="1800" dirty="0"/>
              <a:t>Find time to discuss findings</a:t>
            </a:r>
          </a:p>
          <a:p>
            <a:pPr lvl="1"/>
            <a:r>
              <a:rPr lang="en-US" sz="1800" dirty="0"/>
              <a:t>Select one or two elements that need improvements</a:t>
            </a:r>
          </a:p>
          <a:p>
            <a:pPr lvl="1"/>
            <a:r>
              <a:rPr lang="en-US" sz="1800" dirty="0"/>
              <a:t>Identify actions to improve</a:t>
            </a:r>
          </a:p>
          <a:p>
            <a:pPr lvl="1"/>
            <a:r>
              <a:rPr lang="en-US" sz="1800" dirty="0"/>
              <a:t>Attend Oct 16 forum to discuss with other states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challenge…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4144072" cy="44063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State and local workforce agency representatives</a:t>
            </a:r>
          </a:p>
          <a:p>
            <a:pPr lvl="1">
              <a:lnSpc>
                <a:spcPct val="110000"/>
              </a:lnSpc>
            </a:pPr>
            <a:r>
              <a:rPr lang="en-US" sz="2300" dirty="0"/>
              <a:t>You are invited to participate in the PLC forum</a:t>
            </a:r>
          </a:p>
          <a:p>
            <a:pPr lvl="1">
              <a:lnSpc>
                <a:spcPct val="110000"/>
              </a:lnSpc>
            </a:pPr>
            <a:r>
              <a:rPr lang="en-US" sz="2300" dirty="0"/>
              <a:t>To let us know if you are interested, please send an email to: </a:t>
            </a:r>
            <a:r>
              <a:rPr lang="en-US" sz="2300" dirty="0">
                <a:hlinkClick r:id="rId3"/>
              </a:rPr>
              <a:t>workforcepractices@dol.gov</a:t>
            </a:r>
            <a:r>
              <a:rPr lang="en-US" sz="23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 PLC forum is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limited to 40 participants </a:t>
            </a:r>
            <a:r>
              <a:rPr lang="en-US" sz="2400" dirty="0"/>
              <a:t>– if there is a lot of interest, we may schedule an additional forum to accommodate additional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994A693C-D816-459A-A96A-124E84AE4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91" y="1416686"/>
            <a:ext cx="3912766" cy="2765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3985" y="4185309"/>
            <a:ext cx="2901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Image used under license from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42407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48" y="2483662"/>
            <a:ext cx="5250236" cy="1818203"/>
          </a:xfrm>
        </p:spPr>
        <p:txBody>
          <a:bodyPr>
            <a:normAutofit/>
          </a:bodyPr>
          <a:lstStyle/>
          <a:p>
            <a:r>
              <a:rPr lang="en-US" dirty="0"/>
              <a:t>Gloria Salas-Kos</a:t>
            </a:r>
          </a:p>
          <a:p>
            <a:pPr marL="0" lvl="1">
              <a:spcBef>
                <a:spcPts val="0"/>
              </a:spcBef>
            </a:pPr>
            <a:r>
              <a:rPr lang="en-US" sz="1800" dirty="0"/>
              <a:t>Senior Research and Evaluation Analyst</a:t>
            </a:r>
          </a:p>
          <a:p>
            <a:pPr marL="0" lvl="2"/>
            <a:r>
              <a:rPr lang="en-US" dirty="0"/>
              <a:t>Employment and Training Administration [ETA]</a:t>
            </a:r>
          </a:p>
          <a:p>
            <a:pPr marL="0" lvl="2">
              <a:spcBef>
                <a:spcPts val="0"/>
              </a:spcBef>
            </a:pPr>
            <a:r>
              <a:rPr lang="en-US" dirty="0"/>
              <a:t>U. S. Department of Labor [DOL]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6410"/>
          <a:stretch>
            <a:fillRect/>
          </a:stretch>
        </p:blipFill>
        <p:spPr>
          <a:xfrm>
            <a:off x="846138" y="2484438"/>
            <a:ext cx="1573212" cy="1817687"/>
          </a:xfrm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Evaluation and Research PLC Forum</a:t>
            </a:r>
          </a:p>
          <a:p>
            <a:pPr lvl="1"/>
            <a:r>
              <a:rPr lang="en-US" dirty="0"/>
              <a:t>For new and existing PLC members, meet with one or two other states to discuss what you learned from the assessment tool, and next steps.  </a:t>
            </a:r>
          </a:p>
          <a:p>
            <a:pPr lvl="2"/>
            <a:r>
              <a:rPr lang="en-US" dirty="0"/>
              <a:t>October  16, 2018   3:00-4:30 PM (EST)</a:t>
            </a:r>
          </a:p>
          <a:p>
            <a:r>
              <a:rPr lang="en-US" dirty="0"/>
              <a:t>Webinar: Evaluation Design and Implementation Assessment Tool</a:t>
            </a:r>
          </a:p>
          <a:p>
            <a:pPr lvl="1"/>
            <a:r>
              <a:rPr lang="en-US" dirty="0"/>
              <a:t>For all who are interested, learn about the next assessment tool that guides workforce partners through the steps of conducting an evaluation.  </a:t>
            </a:r>
          </a:p>
          <a:p>
            <a:pPr lvl="2"/>
            <a:r>
              <a:rPr lang="en-US" dirty="0"/>
              <a:t>November 28, 2018   3:00-3:30 PM (EST)</a:t>
            </a:r>
          </a:p>
          <a:p>
            <a:r>
              <a:rPr lang="en-US" dirty="0"/>
              <a:t>Evaluation and Research PLC Forum</a:t>
            </a:r>
          </a:p>
          <a:p>
            <a:pPr lvl="1"/>
            <a:r>
              <a:rPr lang="en-US" dirty="0"/>
              <a:t>For new and existing PLC members, meet with one or two other states to discuss what you learned from the assessment tool, and next steps.  </a:t>
            </a:r>
          </a:p>
          <a:p>
            <a:pPr lvl="2"/>
            <a:r>
              <a:rPr lang="en-US" dirty="0"/>
              <a:t>December 13, 2018   3:00-4:30 PM (EST)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Evaluation and Research Hub</a:t>
            </a:r>
          </a:p>
          <a:p>
            <a:pPr lvl="1"/>
            <a:r>
              <a:rPr lang="en-US" dirty="0"/>
              <a:t>A community point of access to support policymakers and program managers with their efforts to use evaluations to improve services and choose evaluations and research to inform program policies and evidence-based practices.</a:t>
            </a:r>
          </a:p>
          <a:p>
            <a:pPr lvl="2"/>
            <a:r>
              <a:rPr lang="en-US" dirty="0"/>
              <a:t>TBD – on workforcegps.org</a:t>
            </a:r>
          </a:p>
          <a:p>
            <a:r>
              <a:rPr lang="en-US" dirty="0"/>
              <a:t>Workforce System Strategies</a:t>
            </a:r>
          </a:p>
          <a:p>
            <a:pPr lvl="1"/>
            <a:r>
              <a:rPr lang="en-US" dirty="0"/>
              <a:t>Contains over 1200 profiles of workforce development research and evaluation studies, toolkits, and other resources to support program management and operations, education and training, and employment, retention or advancement activities.</a:t>
            </a:r>
          </a:p>
          <a:p>
            <a:pPr lvl="2"/>
            <a:r>
              <a:rPr lang="en-US" dirty="0"/>
              <a:t>https:strategies.workforcegps.org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823" y="1120346"/>
            <a:ext cx="4247773" cy="5056617"/>
          </a:xfrm>
        </p:spPr>
        <p:txBody>
          <a:bodyPr/>
          <a:lstStyle/>
          <a:p>
            <a:r>
              <a:rPr lang="en-US" sz="1800" dirty="0"/>
              <a:t>USDOL-ETA Division of Research and Evaluation</a:t>
            </a:r>
          </a:p>
          <a:p>
            <a:pPr lvl="1"/>
            <a:r>
              <a:rPr lang="en-US" dirty="0"/>
              <a:t>Manages ETA’s rigorous research and evaluation approach under Section 169 of the Workforce Innovation and Opportunity Act</a:t>
            </a:r>
          </a:p>
          <a:p>
            <a:pPr lvl="2"/>
            <a:r>
              <a:rPr lang="en-US" dirty="0"/>
              <a:t>https://www.doleta.gov/research/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CLEAR </a:t>
            </a:r>
          </a:p>
          <a:p>
            <a:pPr lvl="1"/>
            <a:r>
              <a:rPr lang="en-US" dirty="0"/>
              <a:t>CLEAR identifies and summarizes many types of research on labor topics, including descriptive statistical studies and outcome analyses, implementation, and causal impact studies </a:t>
            </a:r>
          </a:p>
          <a:p>
            <a:pPr lvl="2"/>
            <a:r>
              <a:rPr lang="en-US" dirty="0">
                <a:hlinkClick r:id="rId3"/>
              </a:rPr>
              <a:t>https://clear.dol.gov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1800" dirty="0"/>
              <a:t>USDOL Evaluation Policy Statement</a:t>
            </a:r>
          </a:p>
          <a:p>
            <a:pPr lvl="1"/>
            <a:r>
              <a:rPr lang="en-US" dirty="0"/>
              <a:t>Presents the key principles that govern the Department of Labor’s approach to planning, conducting, and using program evaluations</a:t>
            </a:r>
          </a:p>
          <a:p>
            <a:pPr lvl="2"/>
            <a:r>
              <a:rPr lang="en-US" dirty="0"/>
              <a:t>https://www.dol.gov/asp/evaluation/EvaluationPolicy.htm</a:t>
            </a:r>
          </a:p>
          <a:p>
            <a:pPr marL="301752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73" y="1179474"/>
            <a:ext cx="4392420" cy="50206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Gloria Salas-Kos</a:t>
            </a:r>
          </a:p>
          <a:p>
            <a:pPr marL="0" lvl="1">
              <a:lnSpc>
                <a:spcPct val="100000"/>
              </a:lnSpc>
            </a:pPr>
            <a:r>
              <a:rPr lang="en-US" dirty="0"/>
              <a:t>Sr. Research and Evaluation Analyst</a:t>
            </a:r>
            <a:br>
              <a:rPr lang="en-US" dirty="0"/>
            </a:br>
            <a:r>
              <a:rPr lang="en-US" dirty="0"/>
              <a:t>Office of Policy Development and Research</a:t>
            </a:r>
          </a:p>
          <a:p>
            <a:pPr marL="0" lvl="2">
              <a:lnSpc>
                <a:spcPct val="100000"/>
              </a:lnSpc>
            </a:pPr>
            <a:r>
              <a:rPr lang="en-US" sz="1600" dirty="0"/>
              <a:t>USDOL-ETA/Workforce System Strategies</a:t>
            </a:r>
          </a:p>
          <a:p>
            <a:pPr marL="290513" lvl="3" indent="-273050"/>
            <a:r>
              <a:rPr lang="en-US" sz="1400" dirty="0"/>
              <a:t>workforcepractices@dol.gov</a:t>
            </a:r>
          </a:p>
          <a:p>
            <a:pPr>
              <a:lnSpc>
                <a:spcPct val="100000"/>
              </a:lnSpc>
            </a:pPr>
            <a:r>
              <a:rPr lang="en-US" dirty="0"/>
              <a:t>Karen Armstrong</a:t>
            </a:r>
          </a:p>
          <a:p>
            <a:pPr marL="0" lvl="1">
              <a:lnSpc>
                <a:spcPct val="100000"/>
              </a:lnSpc>
            </a:pPr>
            <a:r>
              <a:rPr lang="en-US" dirty="0"/>
              <a:t>Project Director, ETA Evaluation </a:t>
            </a:r>
            <a:br>
              <a:rPr lang="en-US" dirty="0"/>
            </a:br>
            <a:r>
              <a:rPr lang="en-US" dirty="0"/>
              <a:t>Dissemination and Technical Assistance </a:t>
            </a:r>
          </a:p>
          <a:p>
            <a:pPr marL="0" lvl="2">
              <a:lnSpc>
                <a:spcPct val="100000"/>
              </a:lnSpc>
            </a:pPr>
            <a:r>
              <a:rPr lang="en-US" sz="1600" dirty="0"/>
              <a:t>IMPAQ International</a:t>
            </a:r>
          </a:p>
          <a:p>
            <a:pPr marL="273050" lvl="3" indent="-273050"/>
            <a:r>
              <a:rPr lang="en-US" sz="1400" dirty="0">
                <a:solidFill>
                  <a:srgbClr val="1419E2"/>
                </a:solidFill>
                <a:hlinkClick r:id="rId3"/>
              </a:rPr>
              <a:t>ETA_ResearchDisseminationPLC@impaqint.com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Community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5829"/>
            <a:ext cx="1913828" cy="3196631"/>
          </a:xfrm>
        </p:spPr>
        <p:txBody>
          <a:bodyPr>
            <a:noAutofit/>
          </a:bodyPr>
          <a:lstStyle/>
          <a:p>
            <a:pPr marL="234950" indent="-234950">
              <a:lnSpc>
                <a:spcPct val="110000"/>
              </a:lnSpc>
            </a:pPr>
            <a:r>
              <a:rPr lang="en-US" sz="1600" dirty="0"/>
              <a:t>Access to evaluation and research tools and resources</a:t>
            </a:r>
          </a:p>
          <a:p>
            <a:pPr marL="234950" indent="-234950">
              <a:lnSpc>
                <a:spcPct val="110000"/>
              </a:lnSpc>
            </a:pPr>
            <a:r>
              <a:rPr lang="en-US" sz="1600" dirty="0"/>
              <a:t>Tailored to meet your needs!</a:t>
            </a:r>
          </a:p>
          <a:p>
            <a:pPr marL="234950" indent="-234950">
              <a:lnSpc>
                <a:spcPct val="110000"/>
              </a:lnSpc>
            </a:pPr>
            <a:r>
              <a:rPr lang="en-US" sz="1600" dirty="0"/>
              <a:t>Flash Webinars</a:t>
            </a:r>
          </a:p>
          <a:p>
            <a:pPr marL="234950" indent="-234950">
              <a:lnSpc>
                <a:spcPct val="110000"/>
              </a:lnSpc>
            </a:pPr>
            <a:r>
              <a:rPr lang="en-US" sz="1600" dirty="0"/>
              <a:t>Peer Learning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1F6E2-99AD-4CA8-A746-5C0C792BB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4"/>
          <a:stretch/>
        </p:blipFill>
        <p:spPr>
          <a:xfrm>
            <a:off x="2620537" y="1607943"/>
            <a:ext cx="5963393" cy="44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4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your level of experience with research and evaluation?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0223" y="2240782"/>
            <a:ext cx="7364627" cy="3928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have little to no experience and would like to learn more. </a:t>
            </a:r>
          </a:p>
          <a:p>
            <a:r>
              <a:rPr lang="en-US" dirty="0"/>
              <a:t>I am familiar with evaluation and research methods but I don’t work directly with evaluation.</a:t>
            </a:r>
          </a:p>
          <a:p>
            <a:r>
              <a:rPr lang="en-US" dirty="0"/>
              <a:t>I work with data but not specifically to conduct research or evaluation.</a:t>
            </a:r>
          </a:p>
          <a:p>
            <a:r>
              <a:rPr lang="en-US" dirty="0"/>
              <a:t>Part of my job is to support research and evaluation projects.</a:t>
            </a:r>
          </a:p>
          <a:p>
            <a:r>
              <a:rPr lang="en-US" dirty="0"/>
              <a:t>I manage research and evaluation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243667"/>
            <a:ext cx="7955280" cy="43706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Evaluation Readiness Assessment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Background: Setting the Context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What is the Evaluation Readiness Assessment Tool?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Assessing Evaluation Readiness: A State’s Perspective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Why and how this tool is helpful?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Accept the Evaluation Readiness Assessment Challenge!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371" y="1440584"/>
            <a:ext cx="6542305" cy="1403130"/>
          </a:xfrm>
        </p:spPr>
        <p:txBody>
          <a:bodyPr>
            <a:normAutofit/>
          </a:bodyPr>
          <a:lstStyle/>
          <a:p>
            <a:r>
              <a:rPr lang="en-US" sz="2400" dirty="0"/>
              <a:t>Wayne Gordon</a:t>
            </a:r>
          </a:p>
          <a:p>
            <a:pPr marL="0" lvl="1">
              <a:spcBef>
                <a:spcPts val="0"/>
              </a:spcBef>
            </a:pPr>
            <a:r>
              <a:rPr lang="en-US" dirty="0"/>
              <a:t>Director, Division of Research and Evaluation/</a:t>
            </a:r>
            <a:br>
              <a:rPr lang="en-US" dirty="0"/>
            </a:br>
            <a:r>
              <a:rPr lang="en-US" dirty="0"/>
              <a:t>Office of Policy Development and Research </a:t>
            </a:r>
          </a:p>
          <a:p>
            <a:pPr marL="0" lvl="2"/>
            <a:r>
              <a:rPr lang="en-US" sz="1800" b="1" dirty="0"/>
              <a:t>DOL-ETA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18371" y="4788306"/>
            <a:ext cx="6542304" cy="1183871"/>
          </a:xfrm>
        </p:spPr>
        <p:txBody>
          <a:bodyPr>
            <a:normAutofit/>
          </a:bodyPr>
          <a:lstStyle/>
          <a:p>
            <a:r>
              <a:rPr lang="en-US" sz="2400" dirty="0"/>
              <a:t>Gary Kamimura</a:t>
            </a:r>
          </a:p>
          <a:p>
            <a:pPr marL="0" lvl="1"/>
            <a:r>
              <a:rPr lang="en-US" dirty="0"/>
              <a:t>Policy Manager</a:t>
            </a:r>
          </a:p>
          <a:p>
            <a:pPr marL="0" lvl="2"/>
            <a:r>
              <a:rPr lang="en-US" sz="1800" b="1" dirty="0"/>
              <a:t>Washington State Employment Security Department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EF76BA1-1500-46C2-A5FD-B5286F894C2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9287" r="9287"/>
          <a:stretch>
            <a:fillRect/>
          </a:stretch>
        </p:blipFill>
        <p:spPr>
          <a:xfrm>
            <a:off x="764050" y="1550214"/>
            <a:ext cx="1024487" cy="1183870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BEB5C8B3-73DA-4269-A17C-793BCB0075C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" b="1075"/>
          <a:stretch>
            <a:fillRect/>
          </a:stretch>
        </p:blipFill>
        <p:spPr>
          <a:xfrm>
            <a:off x="764050" y="3165924"/>
            <a:ext cx="1024487" cy="1183870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DEDABC7-7B16-49F7-B5CA-A042FE39F80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" b="1094"/>
          <a:stretch>
            <a:fillRect/>
          </a:stretch>
        </p:blipFill>
        <p:spPr>
          <a:xfrm>
            <a:off x="764051" y="4781633"/>
            <a:ext cx="1030262" cy="1190544"/>
          </a:xfrm>
          <a:prstGeom prst="rect">
            <a:avLst/>
          </a:prstGeom>
        </p:spPr>
      </p:pic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18370" y="3165923"/>
            <a:ext cx="6542305" cy="1183871"/>
          </a:xfrm>
        </p:spPr>
        <p:txBody>
          <a:bodyPr>
            <a:normAutofit/>
          </a:bodyPr>
          <a:lstStyle/>
          <a:p>
            <a:r>
              <a:rPr lang="en-US" sz="2400" dirty="0"/>
              <a:t>Karen Armstrong</a:t>
            </a:r>
          </a:p>
          <a:p>
            <a:pPr marL="0" lvl="1">
              <a:spcBef>
                <a:spcPts val="0"/>
              </a:spcBef>
            </a:pPr>
            <a:r>
              <a:rPr lang="en-US" dirty="0"/>
              <a:t>Project Director, Dissemination and Technical Assistance</a:t>
            </a:r>
          </a:p>
          <a:p>
            <a:pPr marL="0" lvl="1">
              <a:spcBef>
                <a:spcPts val="600"/>
              </a:spcBef>
            </a:pPr>
            <a:r>
              <a:rPr lang="en-US" b="1" i="0" dirty="0">
                <a:solidFill>
                  <a:schemeClr val="tx1"/>
                </a:solidFill>
              </a:rPr>
              <a:t>IMPAQ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Readiness Assessment:</a:t>
            </a:r>
            <a:br>
              <a:rPr lang="en-US" dirty="0"/>
            </a:br>
            <a:r>
              <a:rPr lang="en-US" dirty="0"/>
              <a:t>Background and Context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Placeholder 11">
            <a:extLst>
              <a:ext uri="{FF2B5EF4-FFF2-40B4-BE49-F238E27FC236}">
                <a16:creationId xmlns:a16="http://schemas.microsoft.com/office/drawing/2014/main" id="{0C6B0D9A-8C36-483C-BA27-BDB91678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87" r="9287"/>
          <a:stretch>
            <a:fillRect/>
          </a:stretch>
        </p:blipFill>
        <p:spPr>
          <a:xfrm>
            <a:off x="1583473" y="4251628"/>
            <a:ext cx="1130615" cy="130650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532099B-CCC8-466A-B283-D766ABE81BAF}"/>
              </a:ext>
            </a:extLst>
          </p:cNvPr>
          <p:cNvSpPr txBox="1">
            <a:spLocks/>
          </p:cNvSpPr>
          <p:nvPr/>
        </p:nvSpPr>
        <p:spPr>
          <a:xfrm>
            <a:off x="2937112" y="4203317"/>
            <a:ext cx="6542305" cy="140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6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</a:rPr>
              <a:t>Wayne Gordon</a:t>
            </a:r>
          </a:p>
          <a:p>
            <a:pPr marL="0" lvl="1">
              <a:spcBef>
                <a:spcPts val="0"/>
              </a:spcBef>
            </a:pPr>
            <a:r>
              <a:rPr lang="en-US" i="1" dirty="0"/>
              <a:t>Director,</a:t>
            </a:r>
            <a:r>
              <a:rPr lang="en-US" dirty="0"/>
              <a:t> Division of Research and Evaluation/</a:t>
            </a:r>
            <a:br>
              <a:rPr lang="en-US" dirty="0"/>
            </a:br>
            <a:r>
              <a:rPr lang="en-US" dirty="0"/>
              <a:t>Office of Policy Development and Research </a:t>
            </a:r>
          </a:p>
          <a:p>
            <a:pPr marL="0" lvl="2"/>
            <a:r>
              <a:rPr lang="en-US" b="1" dirty="0">
                <a:solidFill>
                  <a:schemeClr val="tx1"/>
                </a:solidFill>
              </a:rPr>
              <a:t>DOL-ETA</a:t>
            </a:r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context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New Legislation and Regulations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WIOA Section 169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Regulations 682.220</a:t>
            </a:r>
          </a:p>
          <a:p>
            <a:pPr>
              <a:lnSpc>
                <a:spcPct val="120000"/>
              </a:lnSpc>
            </a:pPr>
            <a:r>
              <a:rPr lang="en-US" dirty="0"/>
              <a:t>Tiered Evidence Models</a:t>
            </a:r>
          </a:p>
          <a:p>
            <a:pPr lvl="1"/>
            <a:r>
              <a:rPr lang="en-US" sz="1900" dirty="0"/>
              <a:t>WIF</a:t>
            </a:r>
          </a:p>
          <a:p>
            <a:pPr lvl="1"/>
            <a:r>
              <a:rPr lang="en-US" sz="1900" dirty="0"/>
              <a:t>TAACCCT</a:t>
            </a:r>
          </a:p>
          <a:p>
            <a:pPr>
              <a:lnSpc>
                <a:spcPct val="120000"/>
              </a:lnSpc>
            </a:pPr>
            <a:r>
              <a:rPr lang="en-US" dirty="0"/>
              <a:t>WIOA State Plans and Annual Reports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18850" y="1788996"/>
            <a:ext cx="37490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Chief Evaluation Office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Planning Cycle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Evaluation Priorities</a:t>
            </a:r>
          </a:p>
          <a:p>
            <a:r>
              <a:rPr lang="en-US" dirty="0"/>
              <a:t>Evaluation Principles</a:t>
            </a:r>
          </a:p>
          <a:p>
            <a:pPr lvl="1"/>
            <a:r>
              <a:rPr lang="en-US" sz="1900" dirty="0"/>
              <a:t>Rigor</a:t>
            </a:r>
          </a:p>
          <a:p>
            <a:pPr lvl="1"/>
            <a:r>
              <a:rPr lang="en-US" sz="1900" dirty="0"/>
              <a:t>Relevance</a:t>
            </a:r>
          </a:p>
          <a:p>
            <a:pPr lvl="1"/>
            <a:r>
              <a:rPr lang="en-US" sz="1900" dirty="0"/>
              <a:t>Transparency</a:t>
            </a:r>
          </a:p>
          <a:p>
            <a:pPr lvl="1"/>
            <a:r>
              <a:rPr lang="en-US" sz="1900" dirty="0"/>
              <a:t>Independence</a:t>
            </a:r>
          </a:p>
          <a:p>
            <a:pPr lvl="1"/>
            <a:r>
              <a:rPr lang="en-US" sz="1900" dirty="0"/>
              <a:t>Ethics</a:t>
            </a:r>
          </a:p>
          <a:p>
            <a:pPr>
              <a:lnSpc>
                <a:spcPct val="110000"/>
              </a:lnSpc>
            </a:pPr>
            <a:r>
              <a:rPr lang="en-US" dirty="0"/>
              <a:t>Bi-partisan Commission on Evidence-Based Policy-Making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 - &amp;quot;An Evaluation Readiness Assessment— Prioritizing Efforts to Measure Effectiveness&amp;quot;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7&quot;/&gt;&lt;property id=&quot;20307&quot; value=&quot;274&quot;/&gt;&lt;/object&gt;&lt;object type=&quot;3&quot; unique_id=&quot;10008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8 - &amp;quot;Evaluation Readiness Assessment: Background and Context&amp;quot;&quot;/&gt;&lt;property id=&quot;20307&quot; value=&quot;258&quot;/&gt;&lt;/object&gt;&lt;object type=&quot;3&quot; unique_id=&quot;10011&quot;&gt;&lt;property id=&quot;20148&quot; value=&quot;5&quot;/&gt;&lt;property id=&quot;20300&quot; value=&quot;Slide 9 - &amp;quot;Setting the context&amp;quot;&quot;/&gt;&lt;property id=&quot;20307&quot; value=&quot;259&quot;/&gt;&lt;/object&gt;&lt;object type=&quot;3&quot; unique_id=&quot;10012&quot;&gt;&lt;property id=&quot;20148&quot; value=&quot;5&quot;/&gt;&lt;property id=&quot;20300&quot; value=&quot;Slide 10 - &amp;quot;Mission: Support state workforce agencies in their efforts to use and choose evaluation and research&amp;quot;&quot;/&gt;&lt;property id=&quot;20307&quot; value=&quot;260&quot;/&gt;&lt;/object&gt;&lt;object type=&quot;3&quot; unique_id=&quot;10013&quot;&gt;&lt;property id=&quot;20148&quot; value=&quot;5&quot;/&gt;&lt;property id=&quot;20300&quot; value=&quot;Slide 13 - &amp;quot;What is the  Evaluation Readiness Assessment Tool?&amp;quot;&quot;/&gt;&lt;property id=&quot;20307&quot; value=&quot;262&quot;/&gt;&lt;/object&gt;&lt;object type=&quot;3&quot; unique_id=&quot;10019&quot;&gt;&lt;property id=&quot;20148&quot; value=&quot;5&quot;/&gt;&lt;property id=&quot;20300&quot; value=&quot;Slide 30&quot;/&gt;&lt;property id=&quot;20307&quot; value=&quot;277&quot;/&gt;&lt;/object&gt;&lt;object type=&quot;3&quot; unique_id=&quot;10021&quot;&gt;&lt;property id=&quot;20148&quot; value=&quot;5&quot;/&gt;&lt;property id=&quot;20300&quot; value=&quot;Slide 31&quot;/&gt;&lt;property id=&quot;20307&quot; value=&quot;284&quot;/&gt;&lt;/object&gt;&lt;object type=&quot;3&quot; unique_id=&quot;10022&quot;&gt;&lt;property id=&quot;20148&quot; value=&quot;5&quot;/&gt;&lt;property id=&quot;20300&quot; value=&quot;Slide 32&quot;/&gt;&lt;property id=&quot;20307&quot; value=&quot;281&quot;/&gt;&lt;/object&gt;&lt;object type=&quot;3&quot; unique_id=&quot;10023&quot;&gt;&lt;property id=&quot;20148&quot; value=&quot;5&quot;/&gt;&lt;property id=&quot;20300&quot; value=&quot;Slide 33&quot;/&gt;&lt;property id=&quot;20307&quot; value=&quot;275&quot;/&gt;&lt;/object&gt;&lt;object type=&quot;3&quot; unique_id=&quot;10024&quot;&gt;&lt;property id=&quot;20148&quot; value=&quot;5&quot;/&gt;&lt;property id=&quot;20300&quot; value=&quot;Slide 34&quot;/&gt;&lt;property id=&quot;20307&quot; value=&quot;282&quot;/&gt;&lt;/object&gt;&lt;object type=&quot;3&quot; unique_id=&quot;10049&quot;&gt;&lt;property id=&quot;20148&quot; value=&quot;5&quot;/&gt;&lt;property id=&quot;20300&quot; value=&quot;Slide 4 - &amp;quot;New Community of Practice&amp;quot;&quot;/&gt;&lt;property id=&quot;20307&quot; value=&quot;744&quot;/&gt;&lt;/object&gt;&lt;object type=&quot;3&quot; unique_id=&quot;10051&quot;&gt;&lt;property id=&quot;20148&quot; value=&quot;5&quot;/&gt;&lt;property id=&quot;20300&quot; value=&quot;Slide 11 - &amp;quot;To what extent do you use research and evaluation to inform decisions?  &amp;quot;&quot;/&gt;&lt;property id=&quot;20307&quot; value=&quot;733&quot;/&gt;&lt;/object&gt;&lt;object type=&quot;3&quot; unique_id=&quot;10052&quot;&gt;&lt;property id=&quot;20148&quot; value=&quot;5&quot;/&gt;&lt;property id=&quot;20300&quot; value=&quot;Slide 12 - &amp;quot;To what extent do you choose to integrate research and evaluation in your program activities?  &amp;quot;&quot;/&gt;&lt;property id=&quot;20307&quot; value=&quot;735&quot;/&gt;&lt;/object&gt;&lt;object type=&quot;3&quot; unique_id=&quot;10053&quot;&gt;&lt;property id=&quot;20148&quot; value=&quot;5&quot;/&gt;&lt;property id=&quot;20300&quot; value=&quot;Slide 14 - &amp;quot;What is the assessment tool?&amp;quot;&quot;/&gt;&lt;property id=&quot;20307&quot; value=&quot;745&quot;/&gt;&lt;/object&gt;&lt;object type=&quot;3&quot; unique_id=&quot;10054&quot;&gt;&lt;property id=&quot;20148&quot; value=&quot;5&quot;/&gt;&lt;property id=&quot;20300&quot; value=&quot;Slide 15 - &amp;quot;Rely on assessing evaluation capacity&amp;quot;&quot;/&gt;&lt;property id=&quot;20307&quot; value=&quot;746&quot;/&gt;&lt;/object&gt;&lt;object type=&quot;3&quot; unique_id=&quot;10055&quot;&gt;&lt;property id=&quot;20148&quot; value=&quot;5&quot;/&gt;&lt;property id=&quot;20300&quot; value=&quot;Slide 16 - &amp;quot;Let’s tour the tool! A quick start…&amp;quot;&quot;/&gt;&lt;property id=&quot;20307&quot; value=&quot;758&quot;/&gt;&lt;/object&gt;&lt;object type=&quot;3&quot; unique_id=&quot;10056&quot;&gt;&lt;property id=&quot;20148&quot; value=&quot;5&quot;/&gt;&lt;property id=&quot;20300&quot; value=&quot;Slide 17 - &amp;quot;Let’s tour the tool! Key evaluation elements&amp;quot;&quot;/&gt;&lt;property id=&quot;20307&quot; value=&quot;751&quot;/&gt;&lt;/object&gt;&lt;object type=&quot;3&quot; unique_id=&quot;10057&quot;&gt;&lt;property id=&quot;20148&quot; value=&quot;5&quot;/&gt;&lt;property id=&quot;20300&quot; value=&quot;Slide 18 - &amp;quot;Let’s tour the tool! Rate progress&amp;quot;&quot;/&gt;&lt;property id=&quot;20307&quot; value=&quot;761&quot;/&gt;&lt;/object&gt;&lt;object type=&quot;3&quot; unique_id=&quot;10058&quot;&gt;&lt;property id=&quot;20148&quot; value=&quot;5&quot;/&gt;&lt;property id=&quot;20300&quot; value=&quot;Slide 19 - &amp;quot;Let’s tour the tool! Rate progress&amp;quot;&quot;/&gt;&lt;property id=&quot;20307&quot; value=&quot;756&quot;/&gt;&lt;/object&gt;&lt;object type=&quot;3&quot; unique_id=&quot;10059&quot;&gt;&lt;property id=&quot;20148&quot; value=&quot;5&quot;/&gt;&lt;property id=&quot;20300&quot; value=&quot;Slide 20 - &amp;quot;Let’s tour the tool! Use references&amp;quot;&quot;/&gt;&lt;property id=&quot;20307&quot; value=&quot;757&quot;/&gt;&lt;/object&gt;&lt;object type=&quot;3&quot; unique_id=&quot;10060&quot;&gt;&lt;property id=&quot;20148&quot; value=&quot;5&quot;/&gt;&lt;property id=&quot;20300&quot; value=&quot;Slide 21 - &amp;quot;How to use assessment&amp;quot;&quot;/&gt;&lt;property id=&quot;20307&quot; value=&quot;747&quot;/&gt;&lt;/object&gt;&lt;object type=&quot;3&quot; unique_id=&quot;10061&quot;&gt;&lt;property id=&quot;20148&quot; value=&quot;5&quot;/&gt;&lt;property id=&quot;20300&quot; value=&quot;Slide 22 - &amp;quot;Assessing Evaluation Readiness:  A State’s Perspective&amp;quot;&quot;/&gt;&lt;property id=&quot;20307&quot; value=&quot;293&quot;/&gt;&lt;/object&gt;&lt;object type=&quot;3&quot; unique_id=&quot;10062&quot;&gt;&lt;property id=&quot;20148&quot; value=&quot;5&quot;/&gt;&lt;property id=&quot;20300&quot; value=&quot;Slide 23 - &amp;quot;Reactions to the assessment&amp;quot;&quot;/&gt;&lt;property id=&quot;20307&quot; value=&quot;752&quot;/&gt;&lt;/object&gt;&lt;object type=&quot;3&quot; unique_id=&quot;10063&quot;&gt;&lt;property id=&quot;20148&quot; value=&quot;5&quot;/&gt;&lt;property id=&quot;20300&quot; value=&quot;Slide 24 - &amp;quot;How we used the evaluation readiness assessment tool&amp;quot;&quot;/&gt;&lt;property id=&quot;20307&quot; value=&quot;737&quot;/&gt;&lt;/object&gt;&lt;object type=&quot;3&quot; unique_id=&quot;10064&quot;&gt;&lt;property id=&quot;20148&quot; value=&quot;5&quot;/&gt;&lt;property id=&quot;20300&quot; value=&quot;Slide 25 - &amp;quot;What we learned from our assessment&amp;quot;&quot;/&gt;&lt;property id=&quot;20307&quot; value=&quot;738&quot;/&gt;&lt;/object&gt;&lt;object type=&quot;3&quot; unique_id=&quot;10065&quot;&gt;&lt;property id=&quot;20148&quot; value=&quot;5&quot;/&gt;&lt;property id=&quot;20300&quot; value=&quot;Slide 26 - &amp;quot;What’s next?&amp;quot;&quot;/&gt;&lt;property id=&quot;20307&quot; value=&quot;753&quot;/&gt;&lt;/object&gt;&lt;object type=&quot;3&quot; unique_id=&quot;10066&quot;&gt;&lt;property id=&quot;20148&quot; value=&quot;5&quot;/&gt;&lt;property id=&quot;20300&quot; value=&quot;Slide 27 - &amp;quot;Accept              the                  &amp;quot;&quot;/&gt;&lt;property id=&quot;20307&quot; value=&quot;760&quot;/&gt;&lt;/object&gt;&lt;object type=&quot;3&quot; unique_id=&quot;10067&quot;&gt;&lt;property id=&quot;20148&quot; value=&quot;5&quot;/&gt;&lt;property id=&quot;20300&quot; value=&quot;Slide 28 - &amp;quot;Test your organization’s capacity to plan and conduct evaluations&amp;quot;&quot;/&gt;&lt;property id=&quot;20307&quot; value=&quot;297&quot;/&gt;&lt;/object&gt;&lt;object type=&quot;3&quot; unique_id=&quot;10068&quot;&gt;&lt;property id=&quot;20148&quot; value=&quot;5&quot;/&gt;&lt;property id=&quot;20300&quot; value=&quot;Slide 29 - &amp;quot;The challenge…&amp;quot;&quot;/&gt;&lt;property id=&quot;20307&quot; value=&quot;754&quot;/&gt;&lt;/object&gt;&lt;object type=&quot;3&quot; unique_id=&quot;10070&quot;&gt;&lt;property id=&quot;20148&quot; value=&quot;5&quot;/&gt;&lt;property id=&quot;20300&quot; value=&quot;Slide 5 - &amp;quot;What’s your level of experience with research and evaluation? &amp;quot;&quot;/&gt;&lt;property id=&quot;20307&quot; value=&quot;762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5855</TotalTime>
  <Words>1863</Words>
  <Application>Microsoft Office PowerPoint</Application>
  <PresentationFormat>On-screen Show (4:3)</PresentationFormat>
  <Paragraphs>284</Paragraphs>
  <Slides>34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An Evaluation Readiness Assessment— Prioritizing Efforts to Measure Effectiveness</vt:lpstr>
      <vt:lpstr>PowerPoint Presentation</vt:lpstr>
      <vt:lpstr>New Community of Practice</vt:lpstr>
      <vt:lpstr>What’s your level of experience with research and evaluation? </vt:lpstr>
      <vt:lpstr>PowerPoint Presentation</vt:lpstr>
      <vt:lpstr>PowerPoint Presentation</vt:lpstr>
      <vt:lpstr>Evaluation Readiness Assessment: Background and Context</vt:lpstr>
      <vt:lpstr>Setting the context</vt:lpstr>
      <vt:lpstr>Mission: Support state workforce agencies in their efforts to use and choose evaluation and research</vt:lpstr>
      <vt:lpstr>To what extent do you use research and evaluation to inform decisions?  </vt:lpstr>
      <vt:lpstr>To what extent do you choose to integrate research and evaluation in your program activities?  </vt:lpstr>
      <vt:lpstr>What is the  Evaluation Readiness Assessment Tool?</vt:lpstr>
      <vt:lpstr>What is the assessment tool?</vt:lpstr>
      <vt:lpstr>Rely on assessing evaluation capacity</vt:lpstr>
      <vt:lpstr>Let’s tour the tool! A quick start…</vt:lpstr>
      <vt:lpstr>Let’s tour the tool! Key evaluation elements</vt:lpstr>
      <vt:lpstr>Let’s tour the tool! Rate progress</vt:lpstr>
      <vt:lpstr>Let’s tour the tool! Rate progress</vt:lpstr>
      <vt:lpstr>Let’s tour the tool! Use references</vt:lpstr>
      <vt:lpstr>How to use assessment</vt:lpstr>
      <vt:lpstr>Assessing Evaluation Readiness:  A State’s Perspective</vt:lpstr>
      <vt:lpstr>Reactions to the assessment</vt:lpstr>
      <vt:lpstr>How we used the evaluation readiness assessment tool</vt:lpstr>
      <vt:lpstr>What we learned from our assessment</vt:lpstr>
      <vt:lpstr>What’s next?</vt:lpstr>
      <vt:lpstr>Accept              the                  </vt:lpstr>
      <vt:lpstr>Test your organization’s capacity to plan and conduct evaluations</vt:lpstr>
      <vt:lpstr>The challenge…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Jennifer Jacobs</cp:lastModifiedBy>
  <cp:revision>300</cp:revision>
  <cp:lastPrinted>2018-09-19T20:00:23Z</cp:lastPrinted>
  <dcterms:created xsi:type="dcterms:W3CDTF">2017-06-21T17:13:53Z</dcterms:created>
  <dcterms:modified xsi:type="dcterms:W3CDTF">2018-10-02T13:45:35Z</dcterms:modified>
</cp:coreProperties>
</file>