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1" r:id="rId5"/>
  </p:sldMasterIdLst>
  <p:notesMasterIdLst>
    <p:notesMasterId r:id="rId36"/>
  </p:notesMasterIdLst>
  <p:sldIdLst>
    <p:sldId id="287" r:id="rId6"/>
    <p:sldId id="289" r:id="rId7"/>
    <p:sldId id="308" r:id="rId8"/>
    <p:sldId id="305" r:id="rId9"/>
    <p:sldId id="327" r:id="rId10"/>
    <p:sldId id="286" r:id="rId11"/>
    <p:sldId id="291" r:id="rId12"/>
    <p:sldId id="333" r:id="rId13"/>
    <p:sldId id="276" r:id="rId14"/>
    <p:sldId id="336" r:id="rId15"/>
    <p:sldId id="332" r:id="rId16"/>
    <p:sldId id="337" r:id="rId17"/>
    <p:sldId id="306" r:id="rId18"/>
    <p:sldId id="340" r:id="rId19"/>
    <p:sldId id="342" r:id="rId20"/>
    <p:sldId id="343" r:id="rId21"/>
    <p:sldId id="344" r:id="rId22"/>
    <p:sldId id="345" r:id="rId23"/>
    <p:sldId id="330" r:id="rId24"/>
    <p:sldId id="318" r:id="rId25"/>
    <p:sldId id="341" r:id="rId26"/>
    <p:sldId id="329" r:id="rId27"/>
    <p:sldId id="348" r:id="rId28"/>
    <p:sldId id="347" r:id="rId29"/>
    <p:sldId id="335" r:id="rId30"/>
    <p:sldId id="324" r:id="rId31"/>
    <p:sldId id="284" r:id="rId32"/>
    <p:sldId id="349" r:id="rId33"/>
    <p:sldId id="275" r:id="rId34"/>
    <p:sldId id="282" r:id="rId35"/>
  </p:sldIdLst>
  <p:sldSz cx="9144000" cy="6858000" type="screen4x3"/>
  <p:notesSz cx="6858000" cy="9144000"/>
  <p:custDataLst>
    <p:tags r:id="rId3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A03FB83-9850-4B34-B8D5-C009665E31CD}">
          <p14:sldIdLst>
            <p14:sldId id="287"/>
            <p14:sldId id="289"/>
            <p14:sldId id="308"/>
            <p14:sldId id="305"/>
            <p14:sldId id="327"/>
            <p14:sldId id="286"/>
            <p14:sldId id="291"/>
            <p14:sldId id="333"/>
            <p14:sldId id="276"/>
            <p14:sldId id="336"/>
            <p14:sldId id="332"/>
            <p14:sldId id="337"/>
            <p14:sldId id="306"/>
            <p14:sldId id="340"/>
            <p14:sldId id="342"/>
            <p14:sldId id="343"/>
            <p14:sldId id="344"/>
            <p14:sldId id="345"/>
            <p14:sldId id="330"/>
            <p14:sldId id="318"/>
            <p14:sldId id="341"/>
            <p14:sldId id="329"/>
            <p14:sldId id="348"/>
            <p14:sldId id="347"/>
            <p14:sldId id="335"/>
            <p14:sldId id="324"/>
          </p14:sldIdLst>
        </p14:section>
        <p14:section name="Untitled Section" id="{BB3E6DA6-D68D-467E-9CC6-267389DA4D01}">
          <p14:sldIdLst>
            <p14:sldId id="284"/>
            <p14:sldId id="349"/>
            <p14:sldId id="275"/>
            <p14:sldId id="2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ckenroth, Christina - ETA" initials="EC-E" lastIdx="17" clrIdx="0">
    <p:extLst>
      <p:ext uri="{19B8F6BF-5375-455C-9EA6-DF929625EA0E}">
        <p15:presenceInfo xmlns:p15="http://schemas.microsoft.com/office/powerpoint/2012/main" userId="S-1-5-21-2522062978-2635407418-847139880-20627" providerId="AD"/>
      </p:ext>
    </p:extLst>
  </p:cmAuthor>
  <p:cmAuthor id="2" name="Grode, Kellen M - ETA" initials="KG" lastIdx="5" clrIdx="1">
    <p:extLst>
      <p:ext uri="{19B8F6BF-5375-455C-9EA6-DF929625EA0E}">
        <p15:presenceInfo xmlns:p15="http://schemas.microsoft.com/office/powerpoint/2012/main" userId="Grode, Kellen M - ETA" providerId="None"/>
      </p:ext>
    </p:extLst>
  </p:cmAuthor>
  <p:cmAuthor id="3" name="Lewis, Shelia F - ETA" initials="LSF-E" lastIdx="10" clrIdx="2">
    <p:extLst>
      <p:ext uri="{19B8F6BF-5375-455C-9EA6-DF929625EA0E}">
        <p15:presenceInfo xmlns:p15="http://schemas.microsoft.com/office/powerpoint/2012/main" userId="S-1-5-21-2522062978-2635407418-847139880-430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3" autoAdjust="0"/>
    <p:restoredTop sz="69426" autoAdjust="0"/>
  </p:normalViewPr>
  <p:slideViewPr>
    <p:cSldViewPr snapToGrid="0">
      <p:cViewPr varScale="1">
        <p:scale>
          <a:sx n="49" d="100"/>
          <a:sy n="49" d="100"/>
        </p:scale>
        <p:origin x="1872" y="54"/>
      </p:cViewPr>
      <p:guideLst>
        <p:guide orient="horz" pos="2160"/>
        <p:guide pos="2880"/>
      </p:guideLst>
    </p:cSldViewPr>
  </p:slideViewPr>
  <p:outlineViewPr>
    <p:cViewPr>
      <p:scale>
        <a:sx n="33" d="100"/>
        <a:sy n="33" d="100"/>
      </p:scale>
      <p:origin x="0" y="-2484"/>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88989-C4F2-419E-8CC5-53E2453B8A9F}" type="datetimeFigureOut">
              <a:rPr lang="en-US" smtClean="0"/>
              <a:t>10/5/2018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0D2C8-4E9D-4ABA-936B-5E500A1B423B}" type="slidenum">
              <a:rPr lang="en-US" smtClean="0"/>
              <a:t>‹#›</a:t>
            </a:fld>
            <a:endParaRPr lang="en-US"/>
          </a:p>
        </p:txBody>
      </p:sp>
    </p:spTree>
    <p:extLst>
      <p:ext uri="{BB962C8B-B14F-4D97-AF65-F5344CB8AC3E}">
        <p14:creationId xmlns:p14="http://schemas.microsoft.com/office/powerpoint/2010/main" val="302674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1</a:t>
            </a:fld>
            <a:endParaRPr lang="en-US"/>
          </a:p>
        </p:txBody>
      </p:sp>
    </p:spTree>
    <p:extLst>
      <p:ext uri="{BB962C8B-B14F-4D97-AF65-F5344CB8AC3E}">
        <p14:creationId xmlns:p14="http://schemas.microsoft.com/office/powerpoint/2010/main" val="3233155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10</a:t>
            </a:fld>
            <a:endParaRPr lang="en-US"/>
          </a:p>
        </p:txBody>
      </p:sp>
    </p:spTree>
    <p:extLst>
      <p:ext uri="{BB962C8B-B14F-4D97-AF65-F5344CB8AC3E}">
        <p14:creationId xmlns:p14="http://schemas.microsoft.com/office/powerpoint/2010/main" val="3057362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11</a:t>
            </a:fld>
            <a:endParaRPr lang="en-US"/>
          </a:p>
        </p:txBody>
      </p:sp>
    </p:spTree>
    <p:extLst>
      <p:ext uri="{BB962C8B-B14F-4D97-AF65-F5344CB8AC3E}">
        <p14:creationId xmlns:p14="http://schemas.microsoft.com/office/powerpoint/2010/main" val="158620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12</a:t>
            </a:fld>
            <a:endParaRPr lang="en-US"/>
          </a:p>
        </p:txBody>
      </p:sp>
    </p:spTree>
    <p:extLst>
      <p:ext uri="{BB962C8B-B14F-4D97-AF65-F5344CB8AC3E}">
        <p14:creationId xmlns:p14="http://schemas.microsoft.com/office/powerpoint/2010/main" val="681828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13</a:t>
            </a:fld>
            <a:endParaRPr lang="en-US"/>
          </a:p>
        </p:txBody>
      </p:sp>
    </p:spTree>
    <p:extLst>
      <p:ext uri="{BB962C8B-B14F-4D97-AF65-F5344CB8AC3E}">
        <p14:creationId xmlns:p14="http://schemas.microsoft.com/office/powerpoint/2010/main" val="4172169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14</a:t>
            </a:fld>
            <a:endParaRPr lang="en-US"/>
          </a:p>
        </p:txBody>
      </p:sp>
    </p:spTree>
    <p:extLst>
      <p:ext uri="{BB962C8B-B14F-4D97-AF65-F5344CB8AC3E}">
        <p14:creationId xmlns:p14="http://schemas.microsoft.com/office/powerpoint/2010/main" val="3537230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15409" y="4496243"/>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15</a:t>
            </a:fld>
            <a:endParaRPr lang="en-US"/>
          </a:p>
        </p:txBody>
      </p:sp>
    </p:spTree>
    <p:extLst>
      <p:ext uri="{BB962C8B-B14F-4D97-AF65-F5344CB8AC3E}">
        <p14:creationId xmlns:p14="http://schemas.microsoft.com/office/powerpoint/2010/main" val="1631501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16</a:t>
            </a:fld>
            <a:endParaRPr lang="en-US"/>
          </a:p>
        </p:txBody>
      </p:sp>
    </p:spTree>
    <p:extLst>
      <p:ext uri="{BB962C8B-B14F-4D97-AF65-F5344CB8AC3E}">
        <p14:creationId xmlns:p14="http://schemas.microsoft.com/office/powerpoint/2010/main" val="3764817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17</a:t>
            </a:fld>
            <a:endParaRPr lang="en-US"/>
          </a:p>
        </p:txBody>
      </p:sp>
    </p:spTree>
    <p:extLst>
      <p:ext uri="{BB962C8B-B14F-4D97-AF65-F5344CB8AC3E}">
        <p14:creationId xmlns:p14="http://schemas.microsoft.com/office/powerpoint/2010/main" val="2315697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18</a:t>
            </a:fld>
            <a:endParaRPr lang="en-US"/>
          </a:p>
        </p:txBody>
      </p:sp>
    </p:spTree>
    <p:extLst>
      <p:ext uri="{BB962C8B-B14F-4D97-AF65-F5344CB8AC3E}">
        <p14:creationId xmlns:p14="http://schemas.microsoft.com/office/powerpoint/2010/main" val="71953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19</a:t>
            </a:fld>
            <a:endParaRPr lang="en-US"/>
          </a:p>
        </p:txBody>
      </p:sp>
    </p:spTree>
    <p:extLst>
      <p:ext uri="{BB962C8B-B14F-4D97-AF65-F5344CB8AC3E}">
        <p14:creationId xmlns:p14="http://schemas.microsoft.com/office/powerpoint/2010/main" val="4019888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2</a:t>
            </a:fld>
            <a:endParaRPr lang="en-US"/>
          </a:p>
        </p:txBody>
      </p:sp>
    </p:spTree>
    <p:extLst>
      <p:ext uri="{BB962C8B-B14F-4D97-AF65-F5344CB8AC3E}">
        <p14:creationId xmlns:p14="http://schemas.microsoft.com/office/powerpoint/2010/main" val="391035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20</a:t>
            </a:fld>
            <a:endParaRPr lang="en-US"/>
          </a:p>
        </p:txBody>
      </p:sp>
    </p:spTree>
    <p:extLst>
      <p:ext uri="{BB962C8B-B14F-4D97-AF65-F5344CB8AC3E}">
        <p14:creationId xmlns:p14="http://schemas.microsoft.com/office/powerpoint/2010/main" val="830151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21</a:t>
            </a:fld>
            <a:endParaRPr lang="en-US"/>
          </a:p>
        </p:txBody>
      </p:sp>
    </p:spTree>
    <p:extLst>
      <p:ext uri="{BB962C8B-B14F-4D97-AF65-F5344CB8AC3E}">
        <p14:creationId xmlns:p14="http://schemas.microsoft.com/office/powerpoint/2010/main" val="1664001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22</a:t>
            </a:fld>
            <a:endParaRPr lang="en-US"/>
          </a:p>
        </p:txBody>
      </p:sp>
    </p:spTree>
    <p:extLst>
      <p:ext uri="{BB962C8B-B14F-4D97-AF65-F5344CB8AC3E}">
        <p14:creationId xmlns:p14="http://schemas.microsoft.com/office/powerpoint/2010/main" val="4156516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23</a:t>
            </a:fld>
            <a:endParaRPr lang="en-US"/>
          </a:p>
        </p:txBody>
      </p:sp>
    </p:spTree>
    <p:extLst>
      <p:ext uri="{BB962C8B-B14F-4D97-AF65-F5344CB8AC3E}">
        <p14:creationId xmlns:p14="http://schemas.microsoft.com/office/powerpoint/2010/main" val="3551022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24</a:t>
            </a:fld>
            <a:endParaRPr lang="en-US"/>
          </a:p>
        </p:txBody>
      </p:sp>
    </p:spTree>
    <p:extLst>
      <p:ext uri="{BB962C8B-B14F-4D97-AF65-F5344CB8AC3E}">
        <p14:creationId xmlns:p14="http://schemas.microsoft.com/office/powerpoint/2010/main" val="1528207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25</a:t>
            </a:fld>
            <a:endParaRPr lang="en-US"/>
          </a:p>
        </p:txBody>
      </p:sp>
    </p:spTree>
    <p:extLst>
      <p:ext uri="{BB962C8B-B14F-4D97-AF65-F5344CB8AC3E}">
        <p14:creationId xmlns:p14="http://schemas.microsoft.com/office/powerpoint/2010/main" val="2742023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26</a:t>
            </a:fld>
            <a:endParaRPr lang="en-US"/>
          </a:p>
        </p:txBody>
      </p:sp>
    </p:spTree>
    <p:extLst>
      <p:ext uri="{BB962C8B-B14F-4D97-AF65-F5344CB8AC3E}">
        <p14:creationId xmlns:p14="http://schemas.microsoft.com/office/powerpoint/2010/main" val="817505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27</a:t>
            </a:fld>
            <a:endParaRPr lang="en-US"/>
          </a:p>
        </p:txBody>
      </p:sp>
    </p:spTree>
    <p:extLst>
      <p:ext uri="{BB962C8B-B14F-4D97-AF65-F5344CB8AC3E}">
        <p14:creationId xmlns:p14="http://schemas.microsoft.com/office/powerpoint/2010/main" val="554648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28</a:t>
            </a:fld>
            <a:endParaRPr lang="en-US"/>
          </a:p>
        </p:txBody>
      </p:sp>
    </p:spTree>
    <p:extLst>
      <p:ext uri="{BB962C8B-B14F-4D97-AF65-F5344CB8AC3E}">
        <p14:creationId xmlns:p14="http://schemas.microsoft.com/office/powerpoint/2010/main" val="4253775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29</a:t>
            </a:fld>
            <a:endParaRPr lang="en-US"/>
          </a:p>
        </p:txBody>
      </p:sp>
    </p:spTree>
    <p:extLst>
      <p:ext uri="{BB962C8B-B14F-4D97-AF65-F5344CB8AC3E}">
        <p14:creationId xmlns:p14="http://schemas.microsoft.com/office/powerpoint/2010/main" val="1244321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3</a:t>
            </a:fld>
            <a:endParaRPr lang="en-US"/>
          </a:p>
        </p:txBody>
      </p:sp>
    </p:spTree>
    <p:extLst>
      <p:ext uri="{BB962C8B-B14F-4D97-AF65-F5344CB8AC3E}">
        <p14:creationId xmlns:p14="http://schemas.microsoft.com/office/powerpoint/2010/main" val="7300789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30</a:t>
            </a:fld>
            <a:endParaRPr lang="en-US"/>
          </a:p>
        </p:txBody>
      </p:sp>
    </p:spTree>
    <p:extLst>
      <p:ext uri="{BB962C8B-B14F-4D97-AF65-F5344CB8AC3E}">
        <p14:creationId xmlns:p14="http://schemas.microsoft.com/office/powerpoint/2010/main" val="1351773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a:t>
            </a:fld>
            <a:endParaRPr lang="en-US"/>
          </a:p>
        </p:txBody>
      </p:sp>
    </p:spTree>
    <p:extLst>
      <p:ext uri="{BB962C8B-B14F-4D97-AF65-F5344CB8AC3E}">
        <p14:creationId xmlns:p14="http://schemas.microsoft.com/office/powerpoint/2010/main" val="1243485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5</a:t>
            </a:fld>
            <a:endParaRPr lang="en-US"/>
          </a:p>
        </p:txBody>
      </p:sp>
    </p:spTree>
    <p:extLst>
      <p:ext uri="{BB962C8B-B14F-4D97-AF65-F5344CB8AC3E}">
        <p14:creationId xmlns:p14="http://schemas.microsoft.com/office/powerpoint/2010/main" val="3646960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6</a:t>
            </a:fld>
            <a:endParaRPr lang="en-US"/>
          </a:p>
        </p:txBody>
      </p:sp>
    </p:spTree>
    <p:extLst>
      <p:ext uri="{BB962C8B-B14F-4D97-AF65-F5344CB8AC3E}">
        <p14:creationId xmlns:p14="http://schemas.microsoft.com/office/powerpoint/2010/main" val="259399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7</a:t>
            </a:fld>
            <a:endParaRPr lang="en-US"/>
          </a:p>
        </p:txBody>
      </p:sp>
    </p:spTree>
    <p:extLst>
      <p:ext uri="{BB962C8B-B14F-4D97-AF65-F5344CB8AC3E}">
        <p14:creationId xmlns:p14="http://schemas.microsoft.com/office/powerpoint/2010/main" val="4138270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8</a:t>
            </a:fld>
            <a:endParaRPr lang="en-US"/>
          </a:p>
        </p:txBody>
      </p:sp>
    </p:spTree>
    <p:extLst>
      <p:ext uri="{BB962C8B-B14F-4D97-AF65-F5344CB8AC3E}">
        <p14:creationId xmlns:p14="http://schemas.microsoft.com/office/powerpoint/2010/main" val="428633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9</a:t>
            </a:fld>
            <a:endParaRPr lang="en-US"/>
          </a:p>
        </p:txBody>
      </p:sp>
    </p:spTree>
    <p:extLst>
      <p:ext uri="{BB962C8B-B14F-4D97-AF65-F5344CB8AC3E}">
        <p14:creationId xmlns:p14="http://schemas.microsoft.com/office/powerpoint/2010/main" val="2378080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41454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Your Moderator:</a:t>
            </a:r>
            <a:endParaRPr lang="en-US" dirty="0"/>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363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8453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656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85187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Today’s Objectives:</a:t>
            </a:r>
            <a:endParaRPr lang="en-US" dirty="0"/>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86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7251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301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50505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07581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Contact Information:</a:t>
            </a:r>
            <a:endParaRPr lang="en-US" dirty="0"/>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115955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35113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dirty="0">
                <a:solidFill>
                  <a:schemeClr val="accent1"/>
                </a:solidFill>
                <a:latin typeface="Arial" panose="020B0604020202020204" pitchFamily="34" charset="0"/>
                <a:cs typeface="Arial" panose="020B0604020202020204" pitchFamily="34" charset="0"/>
              </a:rPr>
              <a:t>Beyond</a:t>
            </a:r>
            <a:r>
              <a:rPr lang="en-US" sz="2000" b="1" baseline="0" dirty="0">
                <a:solidFill>
                  <a:schemeClr val="accent1"/>
                </a:solidFill>
                <a:latin typeface="Arial" panose="020B0604020202020204" pitchFamily="34" charset="0"/>
                <a:cs typeface="Arial" panose="020B0604020202020204" pitchFamily="34" charset="0"/>
              </a:rPr>
              <a:t> the </a:t>
            </a:r>
            <a:r>
              <a:rPr lang="en-US" sz="2000" b="1" baseline="0">
                <a:solidFill>
                  <a:schemeClr val="accent1"/>
                </a:solidFill>
                <a:latin typeface="Arial" panose="020B0604020202020204" pitchFamily="34" charset="0"/>
                <a:cs typeface="Arial" panose="020B0604020202020204" pitchFamily="34" charset="0"/>
              </a:rPr>
              <a:t>standard offerings,</a:t>
            </a:r>
          </a:p>
          <a:p>
            <a:pPr marL="0" indent="0">
              <a:spcAft>
                <a:spcPts val="1000"/>
              </a:spcAft>
              <a:buFont typeface="Arial" panose="020B0604020202020204" pitchFamily="34" charset="0"/>
              <a:buNone/>
            </a:pPr>
            <a:r>
              <a:rPr lang="en-US" sz="1150" b="0" baseline="0">
                <a:latin typeface="Arial" panose="020B0604020202020204" pitchFamily="34" charset="0"/>
                <a:cs typeface="Arial" panose="020B0604020202020204" pitchFamily="34" charset="0"/>
              </a:rPr>
              <a:t>t</a:t>
            </a:r>
            <a:r>
              <a:rPr lang="en-US" sz="1150" b="0">
                <a:latin typeface="Arial" panose="020B0604020202020204" pitchFamily="34" charset="0"/>
                <a:cs typeface="Arial" panose="020B0604020202020204" pitchFamily="34" charset="0"/>
              </a:rPr>
              <a:t>his</a:t>
            </a:r>
            <a:r>
              <a:rPr lang="en-US" sz="1150" b="0" baseline="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3 </a:t>
            </a:r>
            <a:r>
              <a:rPr lang="en-US" sz="1100" b="0" baseline="0" dirty="0">
                <a:latin typeface="Arial" panose="020B0604020202020204" pitchFamily="34" charset="0"/>
                <a:cs typeface="Arial" panose="020B0604020202020204" pitchFamily="34" charset="0"/>
              </a:rPr>
              <a:t>Speaker </a:t>
            </a:r>
            <a:r>
              <a:rPr lang="en-US" sz="1100" b="0" baseline="0">
                <a:latin typeface="Arial" panose="020B0604020202020204" pitchFamily="34" charset="0"/>
                <a:cs typeface="Arial" panose="020B0604020202020204" pitchFamily="34" charset="0"/>
              </a:rPr>
              <a:t>Slide choices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Today’s Objectives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a:solidFill>
                  <a:schemeClr val="accent1"/>
                </a:solidFill>
                <a:latin typeface="Arial" panose="020B0604020202020204" pitchFamily="34" charset="0"/>
                <a:cs typeface="Arial" panose="020B0604020202020204" pitchFamily="34" charset="0"/>
              </a:rPr>
              <a:t>Resources &amp; Name / Occupation / Org boxes:</a:t>
            </a:r>
            <a:endParaRPr lang="en-US" sz="1500" b="1" baseline="0" dirty="0">
              <a:solidFill>
                <a:schemeClr val="accent1"/>
              </a:solidFill>
              <a:latin typeface="Arial" panose="020B0604020202020204" pitchFamily="34" charset="0"/>
              <a:cs typeface="Arial" panose="020B0604020202020204" pitchFamily="34" charset="0"/>
            </a:endParaRPr>
          </a:p>
          <a:p>
            <a:pPr marL="0" indent="0">
              <a:spcBef>
                <a:spcPts val="400"/>
              </a:spcBef>
              <a:spcAft>
                <a:spcPts val="800"/>
              </a:spcAft>
              <a:buFont typeface="Arial" panose="020B0604020202020204" pitchFamily="34" charset="0"/>
              <a:buNone/>
            </a:pPr>
            <a:r>
              <a:rPr lang="en-US" sz="1050" baseline="0">
                <a:latin typeface="Arial" panose="020B0604020202020204" pitchFamily="34" charset="0"/>
                <a:cs typeface="Arial" panose="020B0604020202020204" pitchFamily="34" charset="0"/>
              </a:rPr>
              <a:t>This </a:t>
            </a:r>
            <a:r>
              <a:rPr lang="en-US" sz="1050" baseline="0" dirty="0">
                <a:latin typeface="Arial" panose="020B0604020202020204" pitchFamily="34" charset="0"/>
                <a:cs typeface="Arial" panose="020B0604020202020204" pitchFamily="34" charset="0"/>
              </a:rPr>
              <a:t>works like a multi-level bulleted list</a:t>
            </a:r>
            <a:r>
              <a:rPr lang="en-US" sz="1050" baseline="0">
                <a:latin typeface="Arial" panose="020B0604020202020204" pitchFamily="34" charset="0"/>
                <a:cs typeface="Arial" panose="020B0604020202020204" pitchFamily="34" charset="0"/>
              </a:rPr>
              <a:t>.  Use </a:t>
            </a:r>
            <a:r>
              <a:rPr lang="en-US" sz="1050" baseline="0" dirty="0">
                <a:latin typeface="Arial" panose="020B0604020202020204" pitchFamily="34" charset="0"/>
                <a:cs typeface="Arial" panose="020B0604020202020204" pitchFamily="34" charset="0"/>
              </a:rPr>
              <a:t>the list level buttons on your “Home” tab to</a:t>
            </a:r>
            <a:br>
              <a:rPr lang="en-US" sz="1050" baseline="0">
                <a:latin typeface="Arial" panose="020B0604020202020204" pitchFamily="34" charset="0"/>
                <a:cs typeface="Arial" panose="020B0604020202020204" pitchFamily="34" charset="0"/>
              </a:rPr>
            </a:br>
            <a:r>
              <a:rPr lang="en-US" sz="1050" baseline="0">
                <a:latin typeface="Arial" panose="020B0604020202020204" pitchFamily="34" charset="0"/>
                <a:cs typeface="Arial" panose="020B0604020202020204" pitchFamily="34" charset="0"/>
              </a:rPr>
              <a:t>change formatting levels.</a:t>
            </a: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chemeClr val="accent1"/>
                </a:solidFill>
                <a:latin typeface="Arial" panose="020B0604020202020204" pitchFamily="34" charset="0"/>
                <a:cs typeface="Arial" panose="020B0604020202020204" pitchFamily="34" charset="0"/>
              </a:rPr>
              <a:t>How to use</a:t>
            </a:r>
            <a:r>
              <a:rPr lang="en-US" sz="2000" b="1" baseline="0" dirty="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t>
            </a:r>
            <a:r>
              <a:rPr lang="en-US" sz="1050" b="0" baseline="0">
                <a:latin typeface="Arial" panose="020B0604020202020204" pitchFamily="34" charset="0"/>
                <a:cs typeface="Arial" panose="020B0604020202020204" pitchFamily="34" charset="0"/>
              </a:rPr>
              <a:t>available.</a:t>
            </a:r>
          </a:p>
          <a:p>
            <a:pPr marL="171450" indent="-171450">
              <a:spcBef>
                <a:spcPts val="600"/>
              </a:spcBef>
              <a:buFont typeface="Arial" panose="020B0604020202020204" pitchFamily="34" charset="0"/>
              <a:buChar char="•"/>
            </a:pPr>
            <a:r>
              <a:rPr lang="en-US" sz="1050" b="0" baseline="0">
                <a:latin typeface="Arial" panose="020B0604020202020204" pitchFamily="34" charset="0"/>
                <a:cs typeface="Arial" panose="020B0604020202020204" pitchFamily="34" charset="0"/>
              </a:rPr>
              <a:t>Select </a:t>
            </a:r>
            <a:r>
              <a:rPr lang="en-US" sz="1050" b="0" baseline="0" dirty="0">
                <a:latin typeface="Arial" panose="020B0604020202020204" pitchFamily="34" charset="0"/>
                <a:cs typeface="Arial" panose="020B0604020202020204" pitchFamily="34" charset="0"/>
              </a:rPr>
              <a:t>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a:t>
            </a:r>
            <a:r>
              <a:rPr lang="en-US" sz="1050" b="0" baseline="0">
                <a:latin typeface="Arial" panose="020B0604020202020204" pitchFamily="34" charset="0"/>
                <a:cs typeface="Arial" panose="020B0604020202020204" pitchFamily="34" charset="0"/>
              </a:rPr>
              <a:t>of an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existing slide, click the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a:t>
            </a:r>
            <a:r>
              <a:rPr lang="en-US" sz="1050" b="0" baseline="0" dirty="0">
                <a:latin typeface="Arial" panose="020B0604020202020204" pitchFamily="34" charset="0"/>
                <a:cs typeface="Arial" panose="020B0604020202020204" pitchFamily="34" charset="0"/>
              </a:rPr>
              <a:t>Layout” </a:t>
            </a:r>
            <a:r>
              <a:rPr lang="en-US" sz="1050" b="0" baseline="0">
                <a:latin typeface="Arial" panose="020B0604020202020204" pitchFamily="34" charset="0"/>
                <a:cs typeface="Arial" panose="020B0604020202020204" pitchFamily="34" charset="0"/>
              </a:rPr>
              <a:t>button right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next </a:t>
            </a:r>
            <a:r>
              <a:rPr lang="en-US" sz="1050" b="0" baseline="0" dirty="0">
                <a:latin typeface="Arial" panose="020B0604020202020204" pitchFamily="34" charset="0"/>
                <a:cs typeface="Arial" panose="020B0604020202020204" pitchFamily="34" charset="0"/>
              </a:rPr>
              <a:t>to </a:t>
            </a:r>
            <a:r>
              <a:rPr lang="en-US" sz="1050" b="0" baseline="0">
                <a:latin typeface="Arial" panose="020B0604020202020204" pitchFamily="34" charset="0"/>
                <a:cs typeface="Arial" panose="020B0604020202020204" pitchFamily="34" charset="0"/>
              </a:rPr>
              <a:t>the “</a:t>
            </a: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a:t>
            </a:r>
            <a:r>
              <a:rPr lang="en-US" sz="1800" b="1" u="sng"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NOT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a:latin typeface="Arial" panose="020B0604020202020204" pitchFamily="34" charset="0"/>
                <a:cs typeface="Arial" panose="020B0604020202020204" pitchFamily="34" charset="0"/>
              </a:rPr>
              <a:t>.  Please note if a spacing adjustment is required.</a:t>
            </a:r>
            <a:endParaRPr lang="en-US" sz="1050" b="0" dirty="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Change heading alignment </a:t>
            </a:r>
            <a:r>
              <a:rPr lang="en-US" sz="1050" b="1" baseline="0">
                <a:latin typeface="Arial" panose="020B0604020202020204" pitchFamily="34" charset="0"/>
                <a:cs typeface="Arial" panose="020B0604020202020204" pitchFamily="34" charset="0"/>
              </a:rPr>
              <a:t>or location for standard content slide material</a:t>
            </a:r>
            <a:r>
              <a:rPr lang="en-US" sz="1050" b="0" baseline="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Reference </a:t>
            </a: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a:t>
            </a: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any graphics not referenced or in violation of </a:t>
            </a:r>
            <a:r>
              <a:rPr kumimoji="0" lang="en-US" sz="105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pPr algn="l"/>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a:t>
            </a: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this template, and is hidden. </a:t>
            </a:r>
          </a:p>
          <a:p>
            <a:pPr algn="l">
              <a:spcBef>
                <a:spcPts val="300"/>
              </a:spcBef>
            </a:pP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the presentation.</a:t>
            </a:r>
            <a:endPar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endParaRP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a:latin typeface="Arial" panose="020B0604020202020204" pitchFamily="34" charset="0"/>
                <a:cs typeface="Arial" panose="020B0604020202020204" pitchFamily="34" charset="0"/>
              </a:rPr>
              <a:t>Legal Language</a:t>
            </a:r>
            <a:endParaRPr lang="en-US" sz="1100" b="0" baseline="0"/>
          </a:p>
          <a:p>
            <a:pPr marL="0" lvl="1" indent="-171450">
              <a:lnSpc>
                <a:spcPct val="90000"/>
              </a:lnSpc>
              <a:spcAft>
                <a:spcPts val="400"/>
              </a:spcAft>
              <a:buFont typeface="Arial" panose="020B0604020202020204" pitchFamily="34" charset="0"/>
              <a:buChar char="•"/>
            </a:pPr>
            <a:r>
              <a:rPr lang="en-US" sz="1100" b="0" baseline="0"/>
              <a:t>Poll</a:t>
            </a:r>
          </a:p>
          <a:p>
            <a:pPr marL="0" lvl="1" indent="-171450">
              <a:lnSpc>
                <a:spcPct val="90000"/>
              </a:lnSpc>
              <a:spcAft>
                <a:spcPts val="400"/>
              </a:spcAft>
              <a:buFont typeface="Arial" panose="020B0604020202020204" pitchFamily="34" charset="0"/>
              <a:buChar char="•"/>
            </a:pPr>
            <a:r>
              <a:rPr lang="en-US" sz="1100" b="0" baseline="0"/>
              <a:t>Save the Date</a:t>
            </a:r>
          </a:p>
          <a:p>
            <a:pPr marL="0" lvl="1" indent="-171450">
              <a:lnSpc>
                <a:spcPct val="90000"/>
              </a:lnSpc>
              <a:spcAft>
                <a:spcPts val="400"/>
              </a:spcAft>
              <a:buFont typeface="Arial" panose="020B0604020202020204" pitchFamily="34" charset="0"/>
              <a:buChar char="•"/>
            </a:pPr>
            <a:r>
              <a:rPr lang="en-US" sz="1100" b="0" baseline="0"/>
              <a:t>Questions</a:t>
            </a:r>
            <a:endParaRPr lang="en-US" sz="1100" b="0" baseline="0" dirty="0"/>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a:solidFill>
                    <a:schemeClr val="tx1">
                      <a:lumMod val="85000"/>
                      <a:lumOff val="15000"/>
                    </a:schemeClr>
                  </a:solidFill>
                  <a:latin typeface="+mj-lt"/>
                </a:rPr>
                <a:t>Don’t delete </a:t>
              </a:r>
              <a:r>
                <a:rPr lang="en-US" sz="1200" b="1" i="0" spc="40" dirty="0">
                  <a:solidFill>
                    <a:schemeClr val="tx1">
                      <a:lumMod val="85000"/>
                      <a:lumOff val="15000"/>
                    </a:schemeClr>
                  </a:solidFill>
                  <a:latin typeface="+mj-lt"/>
                </a:rPr>
                <a:t>this slide until the presentation is final.</a:t>
              </a:r>
              <a:endParaRPr lang="en-US" sz="12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a:t>
              </a:r>
              <a:r>
                <a:rPr lang="en-US" sz="1500" b="1" i="0" spc="40" baseline="0">
                  <a:solidFill>
                    <a:srgbClr val="9D1C30"/>
                  </a:solidFill>
                  <a:latin typeface="+mj-lt"/>
                </a:rPr>
                <a:t>in the template</a:t>
              </a:r>
              <a:r>
                <a:rPr lang="en-US" sz="1500" b="1" i="0" spc="40" baseline="0" dirty="0">
                  <a:solidFill>
                    <a:srgbClr val="9D1C30"/>
                  </a:solidFill>
                  <a:latin typeface="+mj-lt"/>
                </a:rPr>
                <a:t>.</a:t>
              </a:r>
              <a:endParaRPr lang="en-US" sz="1500" b="1" i="0" spc="40" dirty="0">
                <a:solidFill>
                  <a:srgbClr val="9D1C30"/>
                </a:solidFill>
                <a:latin typeface="+mj-lt"/>
              </a:endParaRP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dirty="0">
                    <a:solidFill>
                      <a:schemeClr val="bg1"/>
                    </a:solidFill>
                    <a:latin typeface="Impact" panose="020B0806030902050204" pitchFamily="34" charset="0"/>
                  </a:rPr>
                  <a:t>DON’T</a:t>
                </a:r>
                <a:br>
                  <a:rPr lang="en-US" sz="2000" b="0" i="0" spc="40" baseline="0" dirty="0">
                    <a:solidFill>
                      <a:schemeClr val="bg1"/>
                    </a:solidFill>
                    <a:latin typeface="Impact" panose="020B0806030902050204" pitchFamily="34" charset="0"/>
                  </a:rPr>
                </a:br>
                <a:r>
                  <a:rPr lang="en-US" sz="20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dirty="0"/>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25889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a:solidFill>
                  <a:schemeClr val="accent3">
                    <a:lumMod val="75000"/>
                    <a:lumOff val="25000"/>
                  </a:schemeClr>
                </a:solidFill>
              </a:rPr>
              <a:t>Enter your location in the chat window</a:t>
            </a:r>
            <a:br>
              <a:rPr lang="en-US" sz="1300" i="1">
                <a:solidFill>
                  <a:schemeClr val="accent3">
                    <a:lumMod val="75000"/>
                    <a:lumOff val="25000"/>
                  </a:schemeClr>
                </a:solidFill>
              </a:rPr>
            </a:br>
            <a:r>
              <a:rPr lang="en-US" sz="1200" i="1">
                <a:solidFill>
                  <a:schemeClr val="accent3">
                    <a:lumMod val="50000"/>
                    <a:lumOff val="50000"/>
                  </a:schemeClr>
                </a:solidFill>
              </a:rPr>
              <a:t>(lower left of screen)</a:t>
            </a:r>
            <a:endParaRPr lang="en-US" sz="1200" i="1" dirty="0">
              <a:solidFill>
                <a:schemeClr val="accent3">
                  <a:lumMod val="50000"/>
                  <a:lumOff val="50000"/>
                </a:schemeClr>
              </a:solidFill>
            </a:endParaRPr>
          </a:p>
        </p:txBody>
      </p:sp>
    </p:spTree>
    <p:extLst>
      <p:ext uri="{BB962C8B-B14F-4D97-AF65-F5344CB8AC3E}">
        <p14:creationId xmlns:p14="http://schemas.microsoft.com/office/powerpoint/2010/main" val="2440840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Save the Date:</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387802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373276800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a:solidFill>
                  <a:schemeClr val="accent3">
                    <a:lumMod val="75000"/>
                    <a:lumOff val="25000"/>
                  </a:schemeClr>
                </a:solidFill>
              </a:rPr>
              <a:t>Enter your location in the chat window</a:t>
            </a:r>
            <a:br>
              <a:rPr lang="en-US" sz="1300" i="1">
                <a:solidFill>
                  <a:schemeClr val="accent3">
                    <a:lumMod val="75000"/>
                    <a:lumOff val="25000"/>
                  </a:schemeClr>
                </a:solidFill>
              </a:rPr>
            </a:br>
            <a:r>
              <a:rPr lang="en-US" sz="1200" i="1">
                <a:solidFill>
                  <a:schemeClr val="accent3">
                    <a:lumMod val="50000"/>
                    <a:lumOff val="50000"/>
                  </a:schemeClr>
                </a:solidFill>
              </a:rPr>
              <a:t>(lower left of screen)</a:t>
            </a:r>
            <a:endParaRPr lang="en-US" sz="1200" i="1" dirty="0">
              <a:solidFill>
                <a:schemeClr val="accent3">
                  <a:lumMod val="50000"/>
                  <a:lumOff val="50000"/>
                </a:schemeClr>
              </a:solidFill>
            </a:endParaRPr>
          </a:p>
        </p:txBody>
      </p:sp>
    </p:spTree>
    <p:extLst>
      <p:ext uri="{BB962C8B-B14F-4D97-AF65-F5344CB8AC3E}">
        <p14:creationId xmlns:p14="http://schemas.microsoft.com/office/powerpoint/2010/main" val="2203354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endPar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Tree>
    <p:extLst>
      <p:ext uri="{BB962C8B-B14F-4D97-AF65-F5344CB8AC3E}">
        <p14:creationId xmlns:p14="http://schemas.microsoft.com/office/powerpoint/2010/main" val="966532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128910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22991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46467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19139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99062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57994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95128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80762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2.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25779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3" r:id="rId10"/>
    <p:sldLayoutId id="2147483684" r:id="rId11"/>
    <p:sldLayoutId id="2147483685" r:id="rId12"/>
    <p:sldLayoutId id="2147483686" r:id="rId13"/>
    <p:sldLayoutId id="2147483702" r:id="rId14"/>
    <p:sldLayoutId id="2147483696" r:id="rId15"/>
    <p:sldLayoutId id="2147483689" r:id="rId16"/>
    <p:sldLayoutId id="2147483701" r:id="rId17"/>
    <p:sldLayoutId id="2147483700" r:id="rId18"/>
    <p:sldLayoutId id="2147483690" r:id="rId19"/>
    <p:sldLayoutId id="2147483695" r:id="rId20"/>
    <p:sldLayoutId id="2147483704" r:id="rId21"/>
    <p:sldLayoutId id="2147483705" r:id="rId22"/>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 name="Picture 1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1584901017"/>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87" r:id="rId3"/>
    <p:sldLayoutId id="2147483692" r:id="rId4"/>
    <p:sldLayoutId id="2147483683" r:id="rId5"/>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https://wdr.doleta.gov/directives/corr_doc.cfm?docn=3527" TargetMode="External"/><Relationship Id="rId2" Type="http://schemas.openxmlformats.org/officeDocument/2006/relationships/notesSlide" Target="../notesSlides/notesSlide27.xml"/><Relationship Id="rId1" Type="http://schemas.openxmlformats.org/officeDocument/2006/relationships/slideLayout" Target="../slideLayouts/slideLayout18.xml"/><Relationship Id="rId5" Type="http://schemas.openxmlformats.org/officeDocument/2006/relationships/hyperlink" Target="https://wdr.doleta.gov/directives/attach/TEGL/TEGL_10-16-Change1.pdf" TargetMode="External"/><Relationship Id="rId4" Type="http://schemas.openxmlformats.org/officeDocument/2006/relationships/hyperlink" Target="https://wdr.doleta.gov/directives/corr_doc.cfm?DOCN=5816"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dataatwork.org/tools" TargetMode="External"/><Relationship Id="rId7" Type="http://schemas.openxmlformats.org/officeDocument/2006/relationships/hyperlink" Target="https://performancereporting.workforcegps.org/discussions" TargetMode="External"/><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hyperlink" Target="https://performancereporting.workforcegps.org/resources/2018/09/11/14/58/Eligible-Training-Provider-ETP-Resource-Page" TargetMode="External"/><Relationship Id="rId5" Type="http://schemas.openxmlformats.org/officeDocument/2006/relationships/hyperlink" Target="https://www.doleta.gov/wioa/Docs/wioa-regs-labor-final-rule.pdf" TargetMode="External"/><Relationship Id="rId4" Type="http://schemas.openxmlformats.org/officeDocument/2006/relationships/hyperlink" Target="https://doleta.gov/wioa/Docs/wioa-regs-joint-final-rule.pdf"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7FF2BB-E1BF-49EA-A117-CAD4FED05404}"/>
              </a:ext>
            </a:extLst>
          </p:cNvPr>
          <p:cNvSpPr>
            <a:spLocks noGrp="1"/>
          </p:cNvSpPr>
          <p:nvPr>
            <p:ph type="body" sz="quarter" idx="12"/>
          </p:nvPr>
        </p:nvSpPr>
        <p:spPr/>
        <p:txBody>
          <a:bodyPr/>
          <a:lstStyle/>
          <a:p>
            <a:r>
              <a:rPr lang="en-US" dirty="0"/>
              <a:t>October 3, 2018</a:t>
            </a:r>
          </a:p>
        </p:txBody>
      </p:sp>
      <p:sp>
        <p:nvSpPr>
          <p:cNvPr id="3" name="Title 2">
            <a:extLst>
              <a:ext uri="{FF2B5EF4-FFF2-40B4-BE49-F238E27FC236}">
                <a16:creationId xmlns:a16="http://schemas.microsoft.com/office/drawing/2014/main" id="{EBF54E9F-EE23-4326-AFBD-5DC41FCD0D5C}"/>
              </a:ext>
            </a:extLst>
          </p:cNvPr>
          <p:cNvSpPr>
            <a:spLocks noGrp="1"/>
          </p:cNvSpPr>
          <p:nvPr>
            <p:ph type="ctrTitle"/>
          </p:nvPr>
        </p:nvSpPr>
        <p:spPr/>
        <p:txBody>
          <a:bodyPr>
            <a:normAutofit fontScale="90000"/>
          </a:bodyPr>
          <a:lstStyle/>
          <a:p>
            <a:r>
              <a:rPr lang="en-US" dirty="0"/>
              <a:t>Eligible Training Provider Reporting</a:t>
            </a:r>
            <a:br>
              <a:rPr lang="en-US" dirty="0"/>
            </a:br>
            <a:r>
              <a:rPr lang="en-US" dirty="0"/>
              <a:t>Part II</a:t>
            </a:r>
          </a:p>
        </p:txBody>
      </p:sp>
      <p:sp>
        <p:nvSpPr>
          <p:cNvPr id="4" name="Subtitle 3">
            <a:extLst>
              <a:ext uri="{FF2B5EF4-FFF2-40B4-BE49-F238E27FC236}">
                <a16:creationId xmlns:a16="http://schemas.microsoft.com/office/drawing/2014/main" id="{93B88AC5-1443-4329-92A3-834FF78723F4}"/>
              </a:ext>
            </a:extLst>
          </p:cNvPr>
          <p:cNvSpPr>
            <a:spLocks noGrp="1"/>
          </p:cNvSpPr>
          <p:nvPr>
            <p:ph type="subTitle" idx="1"/>
          </p:nvPr>
        </p:nvSpPr>
        <p:spPr>
          <a:xfrm>
            <a:off x="3498343" y="4425121"/>
            <a:ext cx="5517931" cy="1392508"/>
          </a:xfrm>
        </p:spPr>
        <p:txBody>
          <a:bodyPr>
            <a:normAutofit/>
          </a:bodyPr>
          <a:lstStyle/>
          <a:p>
            <a:r>
              <a:rPr lang="en-US" dirty="0"/>
              <a:t>The Webinar After the Webinar:</a:t>
            </a:r>
          </a:p>
          <a:p>
            <a:r>
              <a:rPr lang="en-US" dirty="0"/>
              <a:t>A Behind the Scenes Look at Eligible Training Provider Reporting</a:t>
            </a:r>
          </a:p>
        </p:txBody>
      </p:sp>
    </p:spTree>
    <p:extLst>
      <p:ext uri="{BB962C8B-B14F-4D97-AF65-F5344CB8AC3E}">
        <p14:creationId xmlns:p14="http://schemas.microsoft.com/office/powerpoint/2010/main" val="3579039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Questions from Providers (cont.)</a:t>
            </a:r>
            <a:endParaRPr lang="en-US" dirty="0">
              <a:solidFill>
                <a:srgbClr val="FF0000"/>
              </a:solidFill>
            </a:endParaRP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a:bodyPr>
          <a:lstStyle/>
          <a:p>
            <a:r>
              <a:rPr lang="en-US" dirty="0"/>
              <a:t>What are PIRL records? Are providers responsible for completing the PIRL?</a:t>
            </a:r>
          </a:p>
          <a:p>
            <a:r>
              <a:rPr lang="en-US" dirty="0"/>
              <a:t>Training providers must report the average and median wages for all students.  If the goal is to minimize the reporting burden, why are both the average and the median wages needed by the Department?</a:t>
            </a:r>
          </a:p>
          <a:p>
            <a:r>
              <a:rPr lang="en-US" dirty="0"/>
              <a:t>Aside from webinars, will there be any formal, in-person or virtual training provided on reporting and reporting requirements?</a:t>
            </a:r>
          </a:p>
          <a:p>
            <a:endParaRPr lang="en-US" dirty="0"/>
          </a:p>
          <a:p>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10</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a:t>
            </a:r>
          </a:p>
        </p:txBody>
      </p:sp>
    </p:spTree>
    <p:extLst>
      <p:ext uri="{BB962C8B-B14F-4D97-AF65-F5344CB8AC3E}">
        <p14:creationId xmlns:p14="http://schemas.microsoft.com/office/powerpoint/2010/main" val="2573402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State</a:t>
            </a:r>
            <a:br>
              <a:rPr lang="en-US" dirty="0"/>
            </a:br>
            <a:r>
              <a:rPr lang="en-US" dirty="0"/>
              <a:t>Issues/Concerns</a:t>
            </a:r>
          </a:p>
        </p:txBody>
      </p:sp>
      <p:sp>
        <p:nvSpPr>
          <p:cNvPr id="6" name="Text Placeholder 5"/>
          <p:cNvSpPr>
            <a:spLocks noGrp="1"/>
          </p:cNvSpPr>
          <p:nvPr>
            <p:ph type="body" idx="1"/>
          </p:nvPr>
        </p:nvSpPr>
        <p:spPr/>
        <p:txBody>
          <a:bodyPr/>
          <a:lstStyle/>
          <a:p>
            <a:pPr algn="ctr"/>
            <a:r>
              <a:rPr lang="en-US" dirty="0"/>
              <a:t>Data Collection</a:t>
            </a:r>
          </a:p>
          <a:p>
            <a:pPr algn="ctr"/>
            <a:r>
              <a:rPr lang="en-US" dirty="0"/>
              <a:t>Data Reporting/Responsibilities</a:t>
            </a:r>
          </a:p>
        </p:txBody>
      </p:sp>
      <p:sp>
        <p:nvSpPr>
          <p:cNvPr id="4" name="Slide Number Placeholder 3"/>
          <p:cNvSpPr>
            <a:spLocks noGrp="1"/>
          </p:cNvSpPr>
          <p:nvPr>
            <p:ph type="sldNum" sz="quarter" idx="10"/>
          </p:nvPr>
        </p:nvSpPr>
        <p:spPr/>
        <p:txBody>
          <a:bodyPr/>
          <a:lstStyle/>
          <a:p>
            <a:fld id="{706D636C-90A3-4979-BA37-BAB384B22101}" type="slidenum">
              <a:rPr lang="en-US" smtClean="0"/>
              <a:pPr/>
              <a:t>11</a:t>
            </a:fld>
            <a:endParaRPr lang="en-US"/>
          </a:p>
        </p:txBody>
      </p:sp>
    </p:spTree>
    <p:extLst>
      <p:ext uri="{BB962C8B-B14F-4D97-AF65-F5344CB8AC3E}">
        <p14:creationId xmlns:p14="http://schemas.microsoft.com/office/powerpoint/2010/main" val="1930101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Questions from States:</a:t>
            </a:r>
            <a:br>
              <a:rPr lang="en-US" dirty="0"/>
            </a:br>
            <a:r>
              <a:rPr lang="en-US" dirty="0"/>
              <a:t>Reporting</a:t>
            </a:r>
            <a:endParaRPr lang="en-US" dirty="0">
              <a:solidFill>
                <a:srgbClr val="FF0000"/>
              </a:solidFill>
            </a:endParaRP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a:bodyPr>
          <a:lstStyle/>
          <a:p>
            <a:r>
              <a:rPr lang="en-US" dirty="0"/>
              <a:t>When will ETA align the reporting period for ETPs with the WIOA </a:t>
            </a:r>
            <a:r>
              <a:rPr lang="en-US" dirty="0" err="1"/>
              <a:t>exiter</a:t>
            </a:r>
            <a:r>
              <a:rPr lang="en-US" dirty="0"/>
              <a:t> cohort periods?</a:t>
            </a:r>
          </a:p>
          <a:p>
            <a:r>
              <a:rPr lang="en-US" dirty="0"/>
              <a:t>Data Suppression Standards: If a training provider has minimal enrollees is there a way to exclude this from the outcomes? </a:t>
            </a:r>
          </a:p>
          <a:p>
            <a:r>
              <a:rPr lang="en-US" dirty="0"/>
              <a:t>Re Element 138 (Cost per Participant Served:</a:t>
            </a:r>
          </a:p>
          <a:p>
            <a:pPr lvl="1"/>
            <a:r>
              <a:rPr lang="en-US" dirty="0"/>
              <a:t>What do we report here? Is it the total ITA funds for all WIOA expenditures across the state, or by provider/program?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12</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3</a:t>
            </a:r>
          </a:p>
        </p:txBody>
      </p:sp>
    </p:spTree>
    <p:extLst>
      <p:ext uri="{BB962C8B-B14F-4D97-AF65-F5344CB8AC3E}">
        <p14:creationId xmlns:p14="http://schemas.microsoft.com/office/powerpoint/2010/main" val="19718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4897" y="1077136"/>
            <a:ext cx="8648699" cy="2852737"/>
          </a:xfrm>
        </p:spPr>
        <p:txBody>
          <a:bodyPr>
            <a:normAutofit fontScale="90000"/>
          </a:bodyPr>
          <a:lstStyle/>
          <a:p>
            <a:r>
              <a:rPr lang="en-US" dirty="0"/>
              <a:t>Pop Quiz #1</a:t>
            </a:r>
            <a:br>
              <a:rPr lang="en-US" dirty="0"/>
            </a:br>
            <a:r>
              <a:rPr lang="en-US" sz="2700" b="0" dirty="0">
                <a:solidFill>
                  <a:schemeClr val="tx1"/>
                </a:solidFill>
              </a:rPr>
              <a:t>On February 1, 2019 an existing school in the State adds an existing program to the State ETPL for the first time. At the end of the program year, what data does this provider submit to the State?</a:t>
            </a:r>
            <a:br>
              <a:rPr lang="en-US" sz="2700" b="0" dirty="0">
                <a:solidFill>
                  <a:schemeClr val="tx1"/>
                </a:solidFill>
              </a:rPr>
            </a:br>
            <a:br>
              <a:rPr lang="en-US" sz="2700" b="0" dirty="0">
                <a:solidFill>
                  <a:schemeClr val="tx1"/>
                </a:solidFill>
              </a:rPr>
            </a:br>
            <a:endParaRPr lang="en-US" sz="2700" b="0" dirty="0">
              <a:solidFill>
                <a:schemeClr val="tx1"/>
              </a:solidFill>
            </a:endParaRPr>
          </a:p>
        </p:txBody>
      </p:sp>
      <p:sp>
        <p:nvSpPr>
          <p:cNvPr id="7" name="Text Placeholder 6"/>
          <p:cNvSpPr>
            <a:spLocks noGrp="1"/>
          </p:cNvSpPr>
          <p:nvPr>
            <p:ph type="body" idx="1"/>
          </p:nvPr>
        </p:nvSpPr>
        <p:spPr>
          <a:xfrm>
            <a:off x="623888" y="4017964"/>
            <a:ext cx="7863840" cy="1912936"/>
          </a:xfrm>
        </p:spPr>
        <p:txBody>
          <a:bodyPr>
            <a:normAutofit fontScale="92500" lnSpcReduction="10000"/>
          </a:bodyPr>
          <a:lstStyle/>
          <a:p>
            <a:pPr marL="514350" indent="-514350">
              <a:buFont typeface="+mj-lt"/>
              <a:buAutoNum type="arabicPeriod"/>
            </a:pPr>
            <a:r>
              <a:rPr lang="en-US" dirty="0"/>
              <a:t>The entire PY (remember it was an existing program for the school—they had students prior to February 1, 2019); or</a:t>
            </a:r>
          </a:p>
          <a:p>
            <a:pPr marL="514350" indent="-514350">
              <a:buFont typeface="+mj-lt"/>
              <a:buAutoNum type="arabicPeriod"/>
            </a:pPr>
            <a:r>
              <a:rPr lang="en-US" dirty="0"/>
              <a:t>Only Feb-June 2019 data, since that was the only period they were on the ETPL.</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13</a:t>
            </a:fld>
            <a:endParaRPr lang="en-US" dirty="0"/>
          </a:p>
        </p:txBody>
      </p:sp>
      <p:pic>
        <p:nvPicPr>
          <p:cNvPr id="5" name="Picture 4">
            <a:extLst>
              <a:ext uri="{FF2B5EF4-FFF2-40B4-BE49-F238E27FC236}">
                <a16:creationId xmlns:a16="http://schemas.microsoft.com/office/drawing/2014/main" id="{86728CEE-638E-4D8A-8127-346A25790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9" name="TextBox 8">
            <a:extLst>
              <a:ext uri="{FF2B5EF4-FFF2-40B4-BE49-F238E27FC236}">
                <a16:creationId xmlns:a16="http://schemas.microsoft.com/office/drawing/2014/main" id="{53571A4E-C4B0-4CA2-936E-E627457E6BED}"/>
              </a:ext>
            </a:extLst>
          </p:cNvPr>
          <p:cNvSpPr txBox="1"/>
          <p:nvPr/>
        </p:nvSpPr>
        <p:spPr>
          <a:xfrm>
            <a:off x="2916554" y="3549395"/>
            <a:ext cx="5953125" cy="292388"/>
          </a:xfrm>
          <a:prstGeom prst="rect">
            <a:avLst/>
          </a:prstGeom>
          <a:noFill/>
        </p:spPr>
        <p:txBody>
          <a:bodyPr wrap="square" rtlCol="0">
            <a:spAutoFit/>
          </a:bodyPr>
          <a:lstStyle/>
          <a:p>
            <a:pPr algn="r"/>
            <a:r>
              <a:rPr lang="en-US" sz="1300" i="1" dirty="0">
                <a:solidFill>
                  <a:schemeClr val="accent3">
                    <a:lumMod val="75000"/>
                    <a:lumOff val="25000"/>
                  </a:schemeClr>
                </a:solidFill>
              </a:rPr>
              <a:t>Choose the best answer(s)</a:t>
            </a:r>
          </a:p>
        </p:txBody>
      </p:sp>
    </p:spTree>
    <p:extLst>
      <p:ext uri="{BB962C8B-B14F-4D97-AF65-F5344CB8AC3E}">
        <p14:creationId xmlns:p14="http://schemas.microsoft.com/office/powerpoint/2010/main" val="19652191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4897" y="1077136"/>
            <a:ext cx="8648699" cy="2852737"/>
          </a:xfrm>
        </p:spPr>
        <p:txBody>
          <a:bodyPr>
            <a:normAutofit fontScale="90000"/>
          </a:bodyPr>
          <a:lstStyle/>
          <a:p>
            <a:r>
              <a:rPr lang="en-US" dirty="0"/>
              <a:t>Pop Quiz #1</a:t>
            </a:r>
            <a:br>
              <a:rPr lang="en-US" dirty="0"/>
            </a:br>
            <a:r>
              <a:rPr lang="en-US" sz="2700" b="0" dirty="0">
                <a:solidFill>
                  <a:schemeClr val="tx1"/>
                </a:solidFill>
              </a:rPr>
              <a:t>On February 1, 2019 an existing school in the State adds an existing program to the State ETPL for the first time. At the end of the program year, what data does this provider submit to the State?</a:t>
            </a:r>
            <a:br>
              <a:rPr lang="en-US" sz="2700" b="0" dirty="0">
                <a:solidFill>
                  <a:schemeClr val="tx1"/>
                </a:solidFill>
              </a:rPr>
            </a:br>
            <a:br>
              <a:rPr lang="en-US" sz="2700" b="0" dirty="0">
                <a:solidFill>
                  <a:schemeClr val="tx1"/>
                </a:solidFill>
              </a:rPr>
            </a:br>
            <a:endParaRPr lang="en-US" sz="2700" b="0" dirty="0">
              <a:solidFill>
                <a:schemeClr val="tx1"/>
              </a:solidFill>
            </a:endParaRPr>
          </a:p>
        </p:txBody>
      </p:sp>
      <p:sp>
        <p:nvSpPr>
          <p:cNvPr id="7" name="Text Placeholder 6"/>
          <p:cNvSpPr>
            <a:spLocks noGrp="1"/>
          </p:cNvSpPr>
          <p:nvPr>
            <p:ph type="body" idx="1"/>
          </p:nvPr>
        </p:nvSpPr>
        <p:spPr>
          <a:xfrm>
            <a:off x="623888" y="4017964"/>
            <a:ext cx="7863840" cy="1912936"/>
          </a:xfrm>
        </p:spPr>
        <p:txBody>
          <a:bodyPr>
            <a:normAutofit/>
          </a:bodyPr>
          <a:lstStyle/>
          <a:p>
            <a:pPr marL="514350" indent="-514350">
              <a:buFont typeface="+mj-lt"/>
              <a:buAutoNum type="arabicPeriod"/>
            </a:pPr>
            <a:r>
              <a:rPr lang="en-US" dirty="0"/>
              <a:t>Only Feb-June 2019 data, since that was the only period they were on the ETPL.</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14</a:t>
            </a:fld>
            <a:endParaRPr lang="en-US" dirty="0"/>
          </a:p>
        </p:txBody>
      </p:sp>
      <p:pic>
        <p:nvPicPr>
          <p:cNvPr id="5" name="Picture 4">
            <a:extLst>
              <a:ext uri="{FF2B5EF4-FFF2-40B4-BE49-F238E27FC236}">
                <a16:creationId xmlns:a16="http://schemas.microsoft.com/office/drawing/2014/main" id="{86728CEE-638E-4D8A-8127-346A25790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Tree>
    <p:extLst>
      <p:ext uri="{BB962C8B-B14F-4D97-AF65-F5344CB8AC3E}">
        <p14:creationId xmlns:p14="http://schemas.microsoft.com/office/powerpoint/2010/main" val="2547615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4897" y="1077136"/>
            <a:ext cx="8648699" cy="2852737"/>
          </a:xfrm>
        </p:spPr>
        <p:txBody>
          <a:bodyPr>
            <a:normAutofit fontScale="90000"/>
          </a:bodyPr>
          <a:lstStyle/>
          <a:p>
            <a:r>
              <a:rPr lang="en-US" dirty="0"/>
              <a:t>Pop Quiz #2</a:t>
            </a:r>
            <a:br>
              <a:rPr lang="en-US" dirty="0"/>
            </a:br>
            <a:r>
              <a:rPr lang="en-US" sz="2700" b="0" dirty="0">
                <a:solidFill>
                  <a:schemeClr val="tx1"/>
                </a:solidFill>
              </a:rPr>
              <a:t>What is the exit for “all students”, (1) Date ended the program; (2) WIOA definition (last date of service applied retroactively after 90 days); or (3) Date of end of training?</a:t>
            </a:r>
            <a:br>
              <a:rPr lang="en-US" sz="2700" b="0" dirty="0">
                <a:solidFill>
                  <a:schemeClr val="tx1"/>
                </a:solidFill>
              </a:rPr>
            </a:br>
            <a:br>
              <a:rPr lang="en-US" sz="2700" b="0" dirty="0">
                <a:solidFill>
                  <a:schemeClr val="tx1"/>
                </a:solidFill>
              </a:rPr>
            </a:br>
            <a:endParaRPr lang="en-US" sz="2700" b="0" dirty="0">
              <a:solidFill>
                <a:schemeClr val="tx1"/>
              </a:solidFill>
            </a:endParaRPr>
          </a:p>
        </p:txBody>
      </p:sp>
      <p:sp>
        <p:nvSpPr>
          <p:cNvPr id="7" name="Text Placeholder 6"/>
          <p:cNvSpPr>
            <a:spLocks noGrp="1"/>
          </p:cNvSpPr>
          <p:nvPr>
            <p:ph type="body" idx="1"/>
          </p:nvPr>
        </p:nvSpPr>
        <p:spPr>
          <a:xfrm>
            <a:off x="623888" y="4017964"/>
            <a:ext cx="7863840" cy="1912936"/>
          </a:xfrm>
        </p:spPr>
        <p:txBody>
          <a:bodyPr>
            <a:normAutofit lnSpcReduction="10000"/>
          </a:bodyPr>
          <a:lstStyle/>
          <a:p>
            <a:pPr marL="514350" indent="-514350">
              <a:buFont typeface="+mj-lt"/>
              <a:buAutoNum type="arabicPeriod"/>
            </a:pPr>
            <a:r>
              <a:rPr lang="en-US" dirty="0"/>
              <a:t>Date of ended the program</a:t>
            </a:r>
          </a:p>
          <a:p>
            <a:pPr marL="514350" indent="-514350">
              <a:buFont typeface="+mj-lt"/>
              <a:buAutoNum type="arabicPeriod"/>
            </a:pPr>
            <a:r>
              <a:rPr lang="en-US" dirty="0"/>
              <a:t>WIOA definition (last date of service applied retroactively after 90 days)</a:t>
            </a:r>
          </a:p>
          <a:p>
            <a:pPr marL="514350" indent="-514350">
              <a:buFont typeface="+mj-lt"/>
              <a:buAutoNum type="arabicPeriod"/>
            </a:pPr>
            <a:r>
              <a:rPr lang="en-US" dirty="0"/>
              <a:t>Date of end of training</a:t>
            </a:r>
          </a:p>
          <a:p>
            <a:pPr marL="514350" indent="-514350">
              <a:buFont typeface="+mj-lt"/>
              <a:buAutoNum type="arabicPeriod"/>
            </a:pPr>
            <a:endParaRPr lang="en-US" dirty="0"/>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15</a:t>
            </a:fld>
            <a:endParaRPr lang="en-US" dirty="0"/>
          </a:p>
        </p:txBody>
      </p:sp>
      <p:pic>
        <p:nvPicPr>
          <p:cNvPr id="5" name="Picture 4">
            <a:extLst>
              <a:ext uri="{FF2B5EF4-FFF2-40B4-BE49-F238E27FC236}">
                <a16:creationId xmlns:a16="http://schemas.microsoft.com/office/drawing/2014/main" id="{86728CEE-638E-4D8A-8127-346A25790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Tree>
    <p:extLst>
      <p:ext uri="{BB962C8B-B14F-4D97-AF65-F5344CB8AC3E}">
        <p14:creationId xmlns:p14="http://schemas.microsoft.com/office/powerpoint/2010/main" val="25024282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4897" y="1077136"/>
            <a:ext cx="8648699" cy="2852737"/>
          </a:xfrm>
        </p:spPr>
        <p:txBody>
          <a:bodyPr>
            <a:normAutofit fontScale="90000"/>
          </a:bodyPr>
          <a:lstStyle/>
          <a:p>
            <a:r>
              <a:rPr lang="en-US" dirty="0"/>
              <a:t>Pop Quiz #2</a:t>
            </a:r>
            <a:br>
              <a:rPr lang="en-US" dirty="0"/>
            </a:br>
            <a:r>
              <a:rPr lang="en-US" sz="2700" b="0" dirty="0">
                <a:solidFill>
                  <a:schemeClr val="tx1"/>
                </a:solidFill>
              </a:rPr>
              <a:t>What is the exit for “all students”, (1) Date ended the program; (2) WIOA definition (last date of service applied retroactively after 90 days); or (3) Date of end of training?</a:t>
            </a:r>
            <a:br>
              <a:rPr lang="en-US" sz="2700" b="0" dirty="0">
                <a:solidFill>
                  <a:schemeClr val="tx1"/>
                </a:solidFill>
              </a:rPr>
            </a:br>
            <a:br>
              <a:rPr lang="en-US" sz="2700" b="0" dirty="0">
                <a:solidFill>
                  <a:schemeClr val="tx1"/>
                </a:solidFill>
              </a:rPr>
            </a:br>
            <a:endParaRPr lang="en-US" sz="2700" b="0" dirty="0">
              <a:solidFill>
                <a:schemeClr val="tx1"/>
              </a:solidFill>
            </a:endParaRPr>
          </a:p>
        </p:txBody>
      </p:sp>
      <p:sp>
        <p:nvSpPr>
          <p:cNvPr id="7" name="Text Placeholder 6"/>
          <p:cNvSpPr>
            <a:spLocks noGrp="1"/>
          </p:cNvSpPr>
          <p:nvPr>
            <p:ph type="body" idx="1"/>
          </p:nvPr>
        </p:nvSpPr>
        <p:spPr>
          <a:xfrm>
            <a:off x="623888" y="4017963"/>
            <a:ext cx="7863840" cy="2338387"/>
          </a:xfrm>
        </p:spPr>
        <p:txBody>
          <a:bodyPr>
            <a:normAutofit fontScale="92500" lnSpcReduction="20000"/>
          </a:bodyPr>
          <a:lstStyle/>
          <a:p>
            <a:r>
              <a:rPr lang="en-US" dirty="0"/>
              <a:t>The exit should still use the 90-day gap in order to align the cohorts to the best extent possible, though since these students are not WIOA participants they will not have other services after completing training.  Therefore, providers may technically know when a student has exited before the 90 days have elapsed (they should still wait until 90 days has passed to lock in that date). </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16</a:t>
            </a:fld>
            <a:endParaRPr lang="en-US" dirty="0"/>
          </a:p>
        </p:txBody>
      </p:sp>
      <p:pic>
        <p:nvPicPr>
          <p:cNvPr id="5" name="Picture 4">
            <a:extLst>
              <a:ext uri="{FF2B5EF4-FFF2-40B4-BE49-F238E27FC236}">
                <a16:creationId xmlns:a16="http://schemas.microsoft.com/office/drawing/2014/main" id="{86728CEE-638E-4D8A-8127-346A25790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Tree>
    <p:extLst>
      <p:ext uri="{BB962C8B-B14F-4D97-AF65-F5344CB8AC3E}">
        <p14:creationId xmlns:p14="http://schemas.microsoft.com/office/powerpoint/2010/main" val="8101176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4897" y="1603588"/>
            <a:ext cx="8648699" cy="2852737"/>
          </a:xfrm>
        </p:spPr>
        <p:txBody>
          <a:bodyPr>
            <a:normAutofit fontScale="90000"/>
          </a:bodyPr>
          <a:lstStyle/>
          <a:p>
            <a:r>
              <a:rPr lang="en-US" dirty="0"/>
              <a:t>Pop Quiz #3</a:t>
            </a:r>
            <a:br>
              <a:rPr lang="en-US" dirty="0"/>
            </a:br>
            <a:br>
              <a:rPr lang="en-US" dirty="0"/>
            </a:br>
            <a:br>
              <a:rPr lang="en-US" dirty="0"/>
            </a:br>
            <a:r>
              <a:rPr lang="en-US" sz="2700" b="0" dirty="0">
                <a:solidFill>
                  <a:schemeClr val="tx1"/>
                </a:solidFill>
              </a:rPr>
              <a:t>What is the Exit date for reporting a “WIOA student”? Is it the WIOA Exit (last date of service applied after 90 days) or the  date completed training? </a:t>
            </a:r>
            <a:br>
              <a:rPr lang="en-US" sz="2700" b="0" dirty="0">
                <a:solidFill>
                  <a:schemeClr val="tx1"/>
                </a:solidFill>
              </a:rPr>
            </a:br>
            <a:endParaRPr lang="en-US" sz="2700" b="0" dirty="0">
              <a:solidFill>
                <a:schemeClr val="tx1"/>
              </a:solidFill>
            </a:endParaRP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17</a:t>
            </a:fld>
            <a:endParaRPr lang="en-US" dirty="0"/>
          </a:p>
        </p:txBody>
      </p:sp>
      <p:pic>
        <p:nvPicPr>
          <p:cNvPr id="5" name="Picture 4">
            <a:extLst>
              <a:ext uri="{FF2B5EF4-FFF2-40B4-BE49-F238E27FC236}">
                <a16:creationId xmlns:a16="http://schemas.microsoft.com/office/drawing/2014/main" id="{86728CEE-638E-4D8A-8127-346A25790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2" name="Text Placeholder 1"/>
          <p:cNvSpPr>
            <a:spLocks noGrp="1"/>
          </p:cNvSpPr>
          <p:nvPr>
            <p:ph type="body" idx="1"/>
          </p:nvPr>
        </p:nvSpPr>
        <p:spPr>
          <a:xfrm>
            <a:off x="688895" y="4131578"/>
            <a:ext cx="7269574" cy="1866900"/>
          </a:xfrm>
        </p:spPr>
        <p:txBody>
          <a:bodyPr/>
          <a:lstStyle/>
          <a:p>
            <a:pPr marL="514350" indent="-514350">
              <a:buFont typeface="+mj-lt"/>
              <a:buAutoNum type="arabicPeriod"/>
            </a:pPr>
            <a:r>
              <a:rPr lang="en-US" dirty="0"/>
              <a:t>WIOA Exit</a:t>
            </a:r>
          </a:p>
          <a:p>
            <a:pPr marL="514350" indent="-514350">
              <a:buFont typeface="+mj-lt"/>
              <a:buAutoNum type="arabicPeriod"/>
            </a:pPr>
            <a:r>
              <a:rPr lang="en-US" dirty="0"/>
              <a:t>Date Completed Training</a:t>
            </a:r>
          </a:p>
        </p:txBody>
      </p:sp>
    </p:spTree>
    <p:extLst>
      <p:ext uri="{BB962C8B-B14F-4D97-AF65-F5344CB8AC3E}">
        <p14:creationId xmlns:p14="http://schemas.microsoft.com/office/powerpoint/2010/main" val="16550744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4897" y="1603588"/>
            <a:ext cx="8648699" cy="2852737"/>
          </a:xfrm>
        </p:spPr>
        <p:txBody>
          <a:bodyPr>
            <a:normAutofit/>
          </a:bodyPr>
          <a:lstStyle/>
          <a:p>
            <a:r>
              <a:rPr lang="en-US" dirty="0"/>
              <a:t>Pop Quiz #3</a:t>
            </a:r>
            <a:br>
              <a:rPr lang="en-US" dirty="0"/>
            </a:br>
            <a:r>
              <a:rPr lang="en-US" sz="2700" b="0" dirty="0">
                <a:solidFill>
                  <a:schemeClr val="tx1"/>
                </a:solidFill>
              </a:rPr>
              <a:t>What is the Exit date for reporting a “WIOA student”? Is it the WIOA Exit (last date of service applied after 90 days), date completed training? </a:t>
            </a:r>
            <a:br>
              <a:rPr lang="en-US" sz="2700" b="0" dirty="0">
                <a:solidFill>
                  <a:schemeClr val="tx1"/>
                </a:solidFill>
              </a:rPr>
            </a:br>
            <a:br>
              <a:rPr lang="en-US" sz="2700" b="0" dirty="0">
                <a:solidFill>
                  <a:schemeClr val="tx1"/>
                </a:solidFill>
              </a:rPr>
            </a:br>
            <a:endParaRPr lang="en-US" sz="2700" b="0" dirty="0">
              <a:solidFill>
                <a:schemeClr val="tx1"/>
              </a:solidFill>
            </a:endParaRPr>
          </a:p>
        </p:txBody>
      </p:sp>
      <p:sp>
        <p:nvSpPr>
          <p:cNvPr id="7" name="Text Placeholder 6"/>
          <p:cNvSpPr>
            <a:spLocks noGrp="1"/>
          </p:cNvSpPr>
          <p:nvPr>
            <p:ph type="body" idx="1"/>
          </p:nvPr>
        </p:nvSpPr>
        <p:spPr>
          <a:xfrm>
            <a:off x="623888" y="4165740"/>
            <a:ext cx="7863840" cy="2338387"/>
          </a:xfrm>
        </p:spPr>
        <p:txBody>
          <a:bodyPr>
            <a:normAutofit/>
          </a:bodyPr>
          <a:lstStyle/>
          <a:p>
            <a:r>
              <a:rPr lang="en-US" dirty="0"/>
              <a:t>WIOA students should be based on the </a:t>
            </a:r>
            <a:r>
              <a:rPr lang="en-US" u="sng" dirty="0"/>
              <a:t>WIOA exits</a:t>
            </a:r>
            <a:r>
              <a:rPr lang="en-US" dirty="0"/>
              <a:t>. </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18</a:t>
            </a:fld>
            <a:endParaRPr lang="en-US" dirty="0"/>
          </a:p>
        </p:txBody>
      </p:sp>
      <p:pic>
        <p:nvPicPr>
          <p:cNvPr id="5" name="Picture 4">
            <a:extLst>
              <a:ext uri="{FF2B5EF4-FFF2-40B4-BE49-F238E27FC236}">
                <a16:creationId xmlns:a16="http://schemas.microsoft.com/office/drawing/2014/main" id="{86728CEE-638E-4D8A-8127-346A25790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Tree>
    <p:extLst>
      <p:ext uri="{BB962C8B-B14F-4D97-AF65-F5344CB8AC3E}">
        <p14:creationId xmlns:p14="http://schemas.microsoft.com/office/powerpoint/2010/main" val="22042143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ETP Cohort Scenarios</a:t>
            </a:r>
            <a:endParaRPr lang="en-US" dirty="0">
              <a:solidFill>
                <a:srgbClr val="FF0000"/>
              </a:solidFill>
            </a:endParaRPr>
          </a:p>
        </p:txBody>
      </p:sp>
      <p:sp>
        <p:nvSpPr>
          <p:cNvPr id="4" name="Content Placeholder 3"/>
          <p:cNvSpPr>
            <a:spLocks noGrp="1"/>
          </p:cNvSpPr>
          <p:nvPr>
            <p:ph idx="1"/>
          </p:nvPr>
        </p:nvSpPr>
        <p:spPr>
          <a:xfrm>
            <a:off x="702223" y="1685541"/>
            <a:ext cx="7955280" cy="4853371"/>
          </a:xfrm>
        </p:spPr>
        <p:txBody>
          <a:bodyPr>
            <a:normAutofit fontScale="92500" lnSpcReduction="20000"/>
          </a:bodyPr>
          <a:lstStyle/>
          <a:p>
            <a:r>
              <a:rPr lang="en-US" dirty="0"/>
              <a:t>Bob is a WIOA participant who enrolled and started training in August 2018.  Bob completed training and exited in December 2018.</a:t>
            </a:r>
          </a:p>
          <a:p>
            <a:r>
              <a:rPr lang="en-US" dirty="0"/>
              <a:t>Sara is enrolled in the same program as Bob, for the same time periods, but she is not a WIOA participant.</a:t>
            </a:r>
          </a:p>
          <a:p>
            <a:r>
              <a:rPr lang="en-US" dirty="0"/>
              <a:t>Latha is a WIOA participant who enrolled and started training in January 2019.  Latha completed training in March 2019, but did not exit WIOA until May 2019.</a:t>
            </a:r>
          </a:p>
          <a:p>
            <a:r>
              <a:rPr lang="en-US" dirty="0"/>
              <a:t>Juan is not a WIOA participant.  He enrolled in the same training as Latha in January 2019.  Juan also completed training in March 2019.</a:t>
            </a:r>
          </a:p>
        </p:txBody>
      </p:sp>
      <p:sp>
        <p:nvSpPr>
          <p:cNvPr id="2" name="Slide Number Placeholder 1"/>
          <p:cNvSpPr>
            <a:spLocks noGrp="1"/>
          </p:cNvSpPr>
          <p:nvPr>
            <p:ph type="sldNum" sz="quarter" idx="10"/>
          </p:nvPr>
        </p:nvSpPr>
        <p:spPr/>
        <p:txBody>
          <a:bodyPr/>
          <a:lstStyle/>
          <a:p>
            <a:fld id="{706D636C-90A3-4979-BA37-BAB384B22101}" type="slidenum">
              <a:rPr lang="en-US" smtClean="0"/>
              <a:pPr/>
              <a:t>19</a:t>
            </a:fld>
            <a:endParaRPr lang="en-US"/>
          </a:p>
        </p:txBody>
      </p:sp>
    </p:spTree>
    <p:extLst>
      <p:ext uri="{BB962C8B-B14F-4D97-AF65-F5344CB8AC3E}">
        <p14:creationId xmlns:p14="http://schemas.microsoft.com/office/powerpoint/2010/main" val="839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43AF2F-C8D2-45F3-9DD0-5FBC6628D72C}"/>
              </a:ext>
            </a:extLst>
          </p:cNvPr>
          <p:cNvSpPr>
            <a:spLocks noGrp="1"/>
          </p:cNvSpPr>
          <p:nvPr>
            <p:ph idx="1"/>
          </p:nvPr>
        </p:nvSpPr>
        <p:spPr>
          <a:xfrm>
            <a:off x="4190999" y="2483662"/>
            <a:ext cx="4657437" cy="1818203"/>
          </a:xfrm>
        </p:spPr>
        <p:txBody>
          <a:bodyPr>
            <a:normAutofit/>
          </a:bodyPr>
          <a:lstStyle/>
          <a:p>
            <a:r>
              <a:rPr lang="en-US" dirty="0"/>
              <a:t>Shelia Lewis</a:t>
            </a:r>
          </a:p>
          <a:p>
            <a:pPr lvl="1"/>
            <a:r>
              <a:rPr lang="en-US" sz="1800" b="1" dirty="0">
                <a:solidFill>
                  <a:schemeClr val="bg1">
                    <a:lumMod val="50000"/>
                  </a:schemeClr>
                </a:solidFill>
                <a:effectLst>
                  <a:innerShdw blurRad="76200" dist="38100" dir="18900000">
                    <a:schemeClr val="accent5">
                      <a:lumMod val="75000"/>
                      <a:alpha val="70000"/>
                    </a:schemeClr>
                  </a:innerShdw>
                </a:effectLst>
                <a:latin typeface="+mj-lt"/>
                <a:ea typeface="+mj-ea"/>
                <a:cs typeface="+mj-cs"/>
              </a:rPr>
              <a:t>Workforce Analyst</a:t>
            </a:r>
          </a:p>
          <a:p>
            <a:pPr lvl="1"/>
            <a:r>
              <a:rPr lang="en-US" sz="1700" dirty="0">
                <a:solidFill>
                  <a:schemeClr val="bg1">
                    <a:lumMod val="50000"/>
                  </a:schemeClr>
                </a:solidFill>
                <a:effectLst>
                  <a:innerShdw blurRad="76200" dist="38100" dir="18900000">
                    <a:schemeClr val="accent5">
                      <a:lumMod val="75000"/>
                      <a:alpha val="70000"/>
                    </a:schemeClr>
                  </a:innerShdw>
                </a:effectLst>
                <a:latin typeface="+mj-lt"/>
                <a:ea typeface="+mj-ea"/>
                <a:cs typeface="+mj-cs"/>
              </a:rPr>
              <a:t>U.S. Department of Labor, </a:t>
            </a:r>
          </a:p>
          <a:p>
            <a:pPr lvl="1"/>
            <a:r>
              <a:rPr lang="en-US" sz="1700" dirty="0">
                <a:solidFill>
                  <a:schemeClr val="bg1">
                    <a:lumMod val="50000"/>
                  </a:schemeClr>
                </a:solidFill>
                <a:effectLst>
                  <a:innerShdw blurRad="76200" dist="38100" dir="18900000">
                    <a:schemeClr val="accent5">
                      <a:lumMod val="75000"/>
                      <a:alpha val="70000"/>
                    </a:schemeClr>
                  </a:innerShdw>
                </a:effectLst>
                <a:latin typeface="+mj-lt"/>
                <a:ea typeface="+mj-ea"/>
                <a:cs typeface="+mj-cs"/>
              </a:rPr>
              <a:t>Employment and Training Administration</a:t>
            </a:r>
          </a:p>
        </p:txBody>
      </p:sp>
      <p:sp>
        <p:nvSpPr>
          <p:cNvPr id="3" name="Slide Number Placeholder 2">
            <a:extLst>
              <a:ext uri="{FF2B5EF4-FFF2-40B4-BE49-F238E27FC236}">
                <a16:creationId xmlns:a16="http://schemas.microsoft.com/office/drawing/2014/main" id="{06618E1A-B751-4EF3-859E-FAFBE09EEC66}"/>
              </a:ext>
            </a:extLst>
          </p:cNvPr>
          <p:cNvSpPr>
            <a:spLocks noGrp="1"/>
          </p:cNvSpPr>
          <p:nvPr>
            <p:ph type="sldNum" sz="quarter" idx="10"/>
          </p:nvPr>
        </p:nvSpPr>
        <p:spPr/>
        <p:txBody>
          <a:bodyPr/>
          <a:lstStyle/>
          <a:p>
            <a:fld id="{706D636C-90A3-4979-BA37-BAB384B22101}" type="slidenum">
              <a:rPr lang="en-US" smtClean="0"/>
              <a:pPr/>
              <a:t>2</a:t>
            </a:fld>
            <a:endParaRPr lang="en-US"/>
          </a:p>
        </p:txBody>
      </p:sp>
      <p:pic>
        <p:nvPicPr>
          <p:cNvPr id="6" name="Picture Placeholder 5"/>
          <p:cNvPicPr>
            <a:picLocks noGrp="1" noChangeAspect="1"/>
          </p:cNvPicPr>
          <p:nvPr>
            <p:ph type="pic" idx="11"/>
          </p:nvPr>
        </p:nvPicPr>
        <p:blipFill>
          <a:blip r:embed="rId3">
            <a:extLst>
              <a:ext uri="{28A0092B-C50C-407E-A947-70E740481C1C}">
                <a14:useLocalDpi xmlns:a14="http://schemas.microsoft.com/office/drawing/2010/main" val="0"/>
              </a:ext>
            </a:extLst>
          </a:blip>
          <a:srcRect t="5469" b="5469"/>
          <a:stretch>
            <a:fillRect/>
          </a:stretch>
        </p:blipFill>
        <p:spPr/>
      </p:pic>
    </p:spTree>
    <p:extLst>
      <p:ext uri="{BB962C8B-B14F-4D97-AF65-F5344CB8AC3E}">
        <p14:creationId xmlns:p14="http://schemas.microsoft.com/office/powerpoint/2010/main" val="227710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20</a:t>
            </a:fld>
            <a:endParaRPr lang="en-US"/>
          </a:p>
        </p:txBody>
      </p:sp>
      <p:sp>
        <p:nvSpPr>
          <p:cNvPr id="10" name="Rectangle 1"/>
          <p:cNvSpPr>
            <a:spLocks noChangeArrowheads="1"/>
          </p:cNvSpPr>
          <p:nvPr/>
        </p:nvSpPr>
        <p:spPr bwMode="auto">
          <a:xfrm>
            <a:off x="1690852" y="601025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*This is not an actual count.  It is the total ITA funds spent during this time period.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itle 2"/>
          <p:cNvSpPr txBox="1">
            <a:spLocks/>
          </p:cNvSpPr>
          <p:nvPr/>
        </p:nvSpPr>
        <p:spPr>
          <a:xfrm>
            <a:off x="628650" y="365126"/>
            <a:ext cx="7955280" cy="1051560"/>
          </a:xfrm>
          <a:prstGeom prst="rect">
            <a:avLst/>
          </a:prstGeom>
        </p:spPr>
        <p:txBody>
          <a:bodyPr/>
          <a:lst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lang="en-US" dirty="0"/>
              <a:t>ETP Cohort Chart</a:t>
            </a:r>
            <a:r>
              <a:rPr lang="en-US" dirty="0">
                <a:solidFill>
                  <a:srgbClr val="FF0000"/>
                </a:solidFill>
              </a:rPr>
              <a:t> </a:t>
            </a:r>
            <a:r>
              <a:rPr lang="en-US" dirty="0"/>
              <a:t> </a:t>
            </a:r>
          </a:p>
        </p:txBody>
      </p:sp>
      <p:pic>
        <p:nvPicPr>
          <p:cNvPr id="3" name="Picture 2"/>
          <p:cNvPicPr>
            <a:picLocks noChangeAspect="1"/>
          </p:cNvPicPr>
          <p:nvPr/>
        </p:nvPicPr>
        <p:blipFill>
          <a:blip r:embed="rId3"/>
          <a:stretch>
            <a:fillRect/>
          </a:stretch>
        </p:blipFill>
        <p:spPr>
          <a:xfrm>
            <a:off x="491293" y="845647"/>
            <a:ext cx="8229994" cy="5621811"/>
          </a:xfrm>
          <a:prstGeom prst="rect">
            <a:avLst/>
          </a:prstGeom>
        </p:spPr>
      </p:pic>
    </p:spTree>
    <p:extLst>
      <p:ext uri="{BB962C8B-B14F-4D97-AF65-F5344CB8AC3E}">
        <p14:creationId xmlns:p14="http://schemas.microsoft.com/office/powerpoint/2010/main" val="2652493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Questions from States: (cont.)</a:t>
            </a:r>
            <a:br>
              <a:rPr lang="en-US" dirty="0"/>
            </a:br>
            <a:r>
              <a:rPr lang="en-US" dirty="0"/>
              <a:t>General </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a:bodyPr>
          <a:lstStyle/>
          <a:p>
            <a:r>
              <a:rPr lang="en-US" dirty="0"/>
              <a:t>Is there a cut-off date for when reports with old data can be submitted to test the submission process?  Can this be done throughout PY 2018, prior to the October 1, 2019 deadline?</a:t>
            </a:r>
          </a:p>
          <a:p>
            <a:r>
              <a:rPr lang="en-US" dirty="0"/>
              <a:t>Who is responsible for notifying training providers of the reporting deadline—the states or the local areas?</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21</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4</a:t>
            </a:r>
          </a:p>
        </p:txBody>
      </p:sp>
    </p:spTree>
    <p:extLst>
      <p:ext uri="{BB962C8B-B14F-4D97-AF65-F5344CB8AC3E}">
        <p14:creationId xmlns:p14="http://schemas.microsoft.com/office/powerpoint/2010/main" val="3403309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Questions from States: (cont.)</a:t>
            </a:r>
            <a:br>
              <a:rPr lang="en-US" dirty="0"/>
            </a:br>
            <a:r>
              <a:rPr lang="en-US" dirty="0"/>
              <a:t>Data Collection Challenges</a:t>
            </a:r>
            <a:endParaRPr lang="en-US" dirty="0">
              <a:solidFill>
                <a:srgbClr val="FF0000"/>
              </a:solidFill>
            </a:endParaRPr>
          </a:p>
        </p:txBody>
      </p:sp>
      <p:sp>
        <p:nvSpPr>
          <p:cNvPr id="6" name="Content Placeholder 5"/>
          <p:cNvSpPr>
            <a:spLocks noGrp="1"/>
          </p:cNvSpPr>
          <p:nvPr>
            <p:ph idx="1"/>
          </p:nvPr>
        </p:nvSpPr>
        <p:spPr/>
        <p:txBody>
          <a:bodyPr/>
          <a:lstStyle/>
          <a:p>
            <a:r>
              <a:rPr lang="en-US" dirty="0"/>
              <a:t>Gathering employment data of past students</a:t>
            </a:r>
          </a:p>
          <a:p>
            <a:r>
              <a:rPr lang="en-US" dirty="0"/>
              <a:t>Wage data not available</a:t>
            </a:r>
          </a:p>
          <a:p>
            <a:r>
              <a:rPr lang="en-US" dirty="0"/>
              <a:t>Collecting data on Non-WIOA students</a:t>
            </a:r>
          </a:p>
        </p:txBody>
      </p:sp>
      <p:sp>
        <p:nvSpPr>
          <p:cNvPr id="4" name="Slide Number Placeholder 3"/>
          <p:cNvSpPr>
            <a:spLocks noGrp="1"/>
          </p:cNvSpPr>
          <p:nvPr>
            <p:ph type="sldNum" sz="quarter" idx="10"/>
          </p:nvPr>
        </p:nvSpPr>
        <p:spPr/>
        <p:txBody>
          <a:bodyPr/>
          <a:lstStyle/>
          <a:p>
            <a:fld id="{706D636C-90A3-4979-BA37-BAB384B22101}" type="slidenum">
              <a:rPr lang="en-US" smtClean="0"/>
              <a:pPr/>
              <a:t>22</a:t>
            </a:fld>
            <a:endParaRPr lang="en-US"/>
          </a:p>
        </p:txBody>
      </p:sp>
      <p:sp>
        <p:nvSpPr>
          <p:cNvPr id="2" name="Text Placeholder 1"/>
          <p:cNvSpPr>
            <a:spLocks noGrp="1"/>
          </p:cNvSpPr>
          <p:nvPr>
            <p:ph type="body" sz="half" idx="2"/>
          </p:nvPr>
        </p:nvSpPr>
        <p:spPr/>
        <p:txBody>
          <a:bodyPr/>
          <a:lstStyle/>
          <a:p>
            <a:r>
              <a:rPr lang="en-US" dirty="0"/>
              <a:t>5</a:t>
            </a:r>
          </a:p>
        </p:txBody>
      </p:sp>
    </p:spTree>
    <p:extLst>
      <p:ext uri="{BB962C8B-B14F-4D97-AF65-F5344CB8AC3E}">
        <p14:creationId xmlns:p14="http://schemas.microsoft.com/office/powerpoint/2010/main" val="71001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 from States: (cont.)</a:t>
            </a:r>
            <a:br>
              <a:rPr lang="en-US" dirty="0"/>
            </a:br>
            <a:r>
              <a:rPr lang="en-US" dirty="0"/>
              <a:t>Data Collection Challenges</a:t>
            </a:r>
          </a:p>
        </p:txBody>
      </p:sp>
      <p:sp>
        <p:nvSpPr>
          <p:cNvPr id="6" name="Content Placeholder 5"/>
          <p:cNvSpPr>
            <a:spLocks noGrp="1"/>
          </p:cNvSpPr>
          <p:nvPr>
            <p:ph idx="1"/>
          </p:nvPr>
        </p:nvSpPr>
        <p:spPr/>
        <p:txBody>
          <a:bodyPr/>
          <a:lstStyle/>
          <a:p>
            <a:r>
              <a:rPr lang="en-US" dirty="0"/>
              <a:t>How do States handle wages exempted from UI (e.g., self-employment) </a:t>
            </a:r>
            <a:endParaRPr lang="en-US" dirty="0">
              <a:solidFill>
                <a:srgbClr val="FF0000"/>
              </a:solidFill>
            </a:endParaRPr>
          </a:p>
          <a:p>
            <a:r>
              <a:rPr lang="en-US" dirty="0"/>
              <a:t>Providers do not want to provide SSNs </a:t>
            </a:r>
            <a:endParaRPr lang="en-US" dirty="0">
              <a:solidFill>
                <a:srgbClr val="FF0000"/>
              </a:solidFill>
            </a:endParaRPr>
          </a:p>
          <a:p>
            <a:r>
              <a:rPr lang="en-US" dirty="0"/>
              <a:t>Security concerns/burden in providing SSNs for non-WIOA participants </a:t>
            </a:r>
            <a:endParaRPr lang="en-US" dirty="0">
              <a:solidFill>
                <a:srgbClr val="FF0000"/>
              </a:solidFill>
            </a:endParaRPr>
          </a:p>
          <a:p>
            <a:r>
              <a:rPr lang="en-US" dirty="0"/>
              <a:t>Our community college is reluctant to put programs on the ETP list as they feel reporting on all students violates FERPA. </a:t>
            </a:r>
            <a:endParaRPr lang="en-US" dirty="0">
              <a:solidFill>
                <a:srgbClr val="FF0000"/>
              </a:solidFill>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23</a:t>
            </a:fld>
            <a:endParaRPr lang="en-US"/>
          </a:p>
        </p:txBody>
      </p:sp>
      <p:sp>
        <p:nvSpPr>
          <p:cNvPr id="2" name="Text Placeholder 1"/>
          <p:cNvSpPr>
            <a:spLocks noGrp="1"/>
          </p:cNvSpPr>
          <p:nvPr>
            <p:ph type="body" sz="half" idx="2"/>
          </p:nvPr>
        </p:nvSpPr>
        <p:spPr/>
        <p:txBody>
          <a:bodyPr/>
          <a:lstStyle/>
          <a:p>
            <a:r>
              <a:rPr lang="en-US" dirty="0"/>
              <a:t>6</a:t>
            </a:r>
          </a:p>
        </p:txBody>
      </p:sp>
    </p:spTree>
    <p:extLst>
      <p:ext uri="{BB962C8B-B14F-4D97-AF65-F5344CB8AC3E}">
        <p14:creationId xmlns:p14="http://schemas.microsoft.com/office/powerpoint/2010/main" val="1290544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Questions from States: (cont.)</a:t>
            </a:r>
            <a:br>
              <a:rPr lang="en-US" dirty="0"/>
            </a:br>
            <a:r>
              <a:rPr lang="en-US" dirty="0"/>
              <a:t>Data Collection Challenges </a:t>
            </a:r>
            <a:endParaRPr lang="en-US" dirty="0">
              <a:solidFill>
                <a:srgbClr val="FF0000"/>
              </a:solidFill>
            </a:endParaRPr>
          </a:p>
        </p:txBody>
      </p:sp>
      <p:sp>
        <p:nvSpPr>
          <p:cNvPr id="6" name="Content Placeholder 5"/>
          <p:cNvSpPr>
            <a:spLocks noGrp="1"/>
          </p:cNvSpPr>
          <p:nvPr>
            <p:ph idx="1"/>
          </p:nvPr>
        </p:nvSpPr>
        <p:spPr/>
        <p:txBody>
          <a:bodyPr/>
          <a:lstStyle/>
          <a:p>
            <a:r>
              <a:rPr lang="en-US" dirty="0"/>
              <a:t>Training providers do not know how to define “exit” and the don’t always know when the LWIA exits a participant from WIOA. </a:t>
            </a:r>
            <a:endParaRPr lang="en-US" dirty="0">
              <a:solidFill>
                <a:srgbClr val="FF0000"/>
              </a:solidFill>
            </a:endParaRPr>
          </a:p>
          <a:p>
            <a:r>
              <a:rPr lang="en-US" dirty="0"/>
              <a:t>Providers do not have a method for tracking wages.  Follow-up response rates are low.</a:t>
            </a:r>
          </a:p>
          <a:p>
            <a:r>
              <a:rPr lang="en-US" dirty="0"/>
              <a:t>Threat of removing good schools from the ETPL due to loss of eligibility when unable to collect all categories of performance data (e.g., wages post-exit 2</a:t>
            </a:r>
            <a:r>
              <a:rPr lang="en-US" baseline="30000" dirty="0"/>
              <a:t>nd</a:t>
            </a:r>
            <a:r>
              <a:rPr lang="en-US" dirty="0"/>
              <a:t> and 4</a:t>
            </a:r>
            <a:r>
              <a:rPr lang="en-US" baseline="30000" dirty="0"/>
              <a:t>th</a:t>
            </a:r>
            <a:r>
              <a:rPr lang="en-US" dirty="0"/>
              <a:t> quarters)  </a:t>
            </a:r>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24</a:t>
            </a:fld>
            <a:endParaRPr lang="en-US"/>
          </a:p>
        </p:txBody>
      </p:sp>
      <p:sp>
        <p:nvSpPr>
          <p:cNvPr id="2" name="Text Placeholder 1"/>
          <p:cNvSpPr>
            <a:spLocks noGrp="1"/>
          </p:cNvSpPr>
          <p:nvPr>
            <p:ph type="body" sz="half" idx="2"/>
          </p:nvPr>
        </p:nvSpPr>
        <p:spPr/>
        <p:txBody>
          <a:bodyPr/>
          <a:lstStyle/>
          <a:p>
            <a:r>
              <a:rPr lang="en-US" dirty="0"/>
              <a:t>7</a:t>
            </a:r>
          </a:p>
        </p:txBody>
      </p:sp>
    </p:spTree>
    <p:extLst>
      <p:ext uri="{BB962C8B-B14F-4D97-AF65-F5344CB8AC3E}">
        <p14:creationId xmlns:p14="http://schemas.microsoft.com/office/powerpoint/2010/main" val="1211265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What’s Next?</a:t>
            </a:r>
          </a:p>
        </p:txBody>
      </p:sp>
      <p:sp>
        <p:nvSpPr>
          <p:cNvPr id="6" name="Text Placeholder 5"/>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25</a:t>
            </a:fld>
            <a:endParaRPr lang="en-US"/>
          </a:p>
        </p:txBody>
      </p:sp>
    </p:spTree>
    <p:extLst>
      <p:ext uri="{BB962C8B-B14F-4D97-AF65-F5344CB8AC3E}">
        <p14:creationId xmlns:p14="http://schemas.microsoft.com/office/powerpoint/2010/main" val="3835508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Next? </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a:t>ETA will continue to develop technical assistance for the States</a:t>
            </a:r>
          </a:p>
          <a:p>
            <a:r>
              <a:rPr lang="en-US" dirty="0"/>
              <a:t>States will develop training and technical assistance for local areas and training providers</a:t>
            </a:r>
          </a:p>
          <a:p>
            <a:r>
              <a:rPr lang="en-US" dirty="0"/>
              <a:t>States are already collecting data</a:t>
            </a:r>
          </a:p>
          <a:p>
            <a:r>
              <a:rPr lang="en-US" dirty="0"/>
              <a:t>States are free to upload test data into WIPS trial runs </a:t>
            </a:r>
          </a:p>
          <a:p>
            <a:r>
              <a:rPr lang="en-US" dirty="0"/>
              <a:t>First data set is due October 1, 2019</a:t>
            </a:r>
          </a:p>
        </p:txBody>
      </p:sp>
      <p:sp>
        <p:nvSpPr>
          <p:cNvPr id="4" name="Slide Number Placeholder 3"/>
          <p:cNvSpPr>
            <a:spLocks noGrp="1"/>
          </p:cNvSpPr>
          <p:nvPr>
            <p:ph type="sldNum" sz="quarter" idx="10"/>
          </p:nvPr>
        </p:nvSpPr>
        <p:spPr/>
        <p:txBody>
          <a:bodyPr/>
          <a:lstStyle/>
          <a:p>
            <a:fld id="{706D636C-90A3-4979-BA37-BAB384B22101}" type="slidenum">
              <a:rPr lang="en-US" smtClean="0"/>
              <a:pPr/>
              <a:t>26</a:t>
            </a:fld>
            <a:endParaRPr lang="en-US"/>
          </a:p>
        </p:txBody>
      </p:sp>
      <p:sp>
        <p:nvSpPr>
          <p:cNvPr id="5" name="Text Placeholder 4"/>
          <p:cNvSpPr>
            <a:spLocks noGrp="1"/>
          </p:cNvSpPr>
          <p:nvPr>
            <p:ph type="body" sz="half" idx="2"/>
          </p:nvPr>
        </p:nvSpPr>
        <p:spPr/>
        <p:txBody>
          <a:bodyPr/>
          <a:lstStyle/>
          <a:p>
            <a:r>
              <a:rPr lang="en-US" dirty="0"/>
              <a:t>1</a:t>
            </a:r>
          </a:p>
        </p:txBody>
      </p:sp>
    </p:spTree>
    <p:extLst>
      <p:ext uri="{BB962C8B-B14F-4D97-AF65-F5344CB8AC3E}">
        <p14:creationId xmlns:p14="http://schemas.microsoft.com/office/powerpoint/2010/main" val="1562076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B7772EF-269F-4291-BE88-2FED5287E897}"/>
              </a:ext>
            </a:extLst>
          </p:cNvPr>
          <p:cNvSpPr>
            <a:spLocks noGrp="1"/>
          </p:cNvSpPr>
          <p:nvPr>
            <p:ph sz="half" idx="1"/>
          </p:nvPr>
        </p:nvSpPr>
        <p:spPr/>
        <p:txBody>
          <a:bodyPr/>
          <a:lstStyle/>
          <a:p>
            <a:r>
              <a:rPr lang="en-US" dirty="0"/>
              <a:t>TEGL 3-18: ETP Performance Reporting</a:t>
            </a:r>
          </a:p>
          <a:p>
            <a:pPr lvl="1"/>
            <a:r>
              <a:rPr lang="en-US" dirty="0"/>
              <a:t>This TEGL addresses ETP Performance Reporting requirements. </a:t>
            </a:r>
          </a:p>
          <a:p>
            <a:pPr lvl="2"/>
            <a:r>
              <a:rPr lang="en-US" dirty="0">
                <a:hlinkClick r:id="rId3"/>
              </a:rPr>
              <a:t>https://wdr.doleta.gov/directives/corr_doc.cfm?docn=3527</a:t>
            </a:r>
            <a:endParaRPr lang="en-US" dirty="0"/>
          </a:p>
          <a:p>
            <a:r>
              <a:rPr lang="en-US" dirty="0"/>
              <a:t>TEGL 41-14, Change 1</a:t>
            </a:r>
          </a:p>
          <a:p>
            <a:pPr lvl="1"/>
            <a:r>
              <a:rPr lang="en-US" dirty="0"/>
              <a:t>This TEGL addresses ETP eligibility requirements. </a:t>
            </a:r>
          </a:p>
          <a:p>
            <a:pPr lvl="2"/>
            <a:r>
              <a:rPr lang="en-US" dirty="0">
                <a:hlinkClick r:id="rId4"/>
              </a:rPr>
              <a:t>https://wdr.doleta.gov/directives/corr_doc.cfm?DOCN=5816</a:t>
            </a:r>
            <a:endParaRPr lang="en-US" dirty="0"/>
          </a:p>
          <a:p>
            <a:r>
              <a:rPr lang="en-US" dirty="0"/>
              <a:t>TEGL 10-16, Change 1</a:t>
            </a:r>
          </a:p>
          <a:p>
            <a:pPr lvl="1"/>
            <a:r>
              <a:rPr lang="en-US" dirty="0"/>
              <a:t>This advisory provides comprehensive guidance for joint performance accountability</a:t>
            </a:r>
          </a:p>
          <a:p>
            <a:pPr lvl="2"/>
            <a:r>
              <a:rPr lang="en-US" u="sng" dirty="0">
                <a:solidFill>
                  <a:schemeClr val="accent6"/>
                </a:solidFill>
                <a:hlinkClick r:id="rId5"/>
              </a:rPr>
              <a:t>https://wdr.doleta.gov/directives/attach/TEGL/TEGL_10-16-Change1.pdf</a:t>
            </a:r>
            <a:r>
              <a:rPr lang="en-US" u="sng" dirty="0">
                <a:solidFill>
                  <a:schemeClr val="accent6"/>
                </a:solidFill>
              </a:rPr>
              <a:t> </a:t>
            </a:r>
          </a:p>
          <a:p>
            <a:pPr lvl="2"/>
            <a:endParaRPr lang="en-US" dirty="0"/>
          </a:p>
        </p:txBody>
      </p:sp>
      <p:sp>
        <p:nvSpPr>
          <p:cNvPr id="5" name="Content Placeholder 4">
            <a:extLst>
              <a:ext uri="{FF2B5EF4-FFF2-40B4-BE49-F238E27FC236}">
                <a16:creationId xmlns:a16="http://schemas.microsoft.com/office/drawing/2014/main" id="{24ED3E15-B88E-4415-803F-4B69A090758E}"/>
              </a:ext>
            </a:extLst>
          </p:cNvPr>
          <p:cNvSpPr>
            <a:spLocks noGrp="1"/>
          </p:cNvSpPr>
          <p:nvPr>
            <p:ph sz="half" idx="2"/>
          </p:nvPr>
        </p:nvSpPr>
        <p:spPr/>
        <p:txBody>
          <a:bodyPr/>
          <a:lstStyle/>
          <a:p>
            <a:r>
              <a:rPr lang="en-US" dirty="0"/>
              <a:t>TEGL 26-16: Use of Supplemental Wage Information</a:t>
            </a:r>
          </a:p>
          <a:p>
            <a:pPr lvl="1"/>
            <a:r>
              <a:rPr lang="en-US" dirty="0"/>
              <a:t>This guidance provides information on the requirements regarding the use of supplemental wage information.  </a:t>
            </a:r>
          </a:p>
          <a:p>
            <a:pPr lvl="2"/>
            <a:r>
              <a:rPr lang="en-US" dirty="0">
                <a:solidFill>
                  <a:schemeClr val="accent1">
                    <a:lumMod val="75000"/>
                  </a:schemeClr>
                </a:solidFill>
              </a:rPr>
              <a:t>https://wdr.doleta.gov/directives/corr_doc.cfm?DOCN=5002</a:t>
            </a:r>
          </a:p>
          <a:p>
            <a:r>
              <a:rPr lang="en-US" dirty="0"/>
              <a:t>TEGL 7-16: Data Matching to Facilitate WIOA Performance Reporting</a:t>
            </a:r>
          </a:p>
          <a:p>
            <a:pPr lvl="1"/>
            <a:r>
              <a:rPr lang="en-US" dirty="0"/>
              <a:t>This Joint guidance with the Department of Education on exchanging confidential UC information with educational and training providers to meet WIOA requirements. </a:t>
            </a:r>
          </a:p>
          <a:p>
            <a:pPr lvl="2"/>
            <a:r>
              <a:rPr lang="en-US" dirty="0">
                <a:solidFill>
                  <a:schemeClr val="accent1">
                    <a:lumMod val="75000"/>
                  </a:schemeClr>
                </a:solidFill>
              </a:rPr>
              <a:t>https://wdr.doleta.gov/directives/attach/TEGL/TEGL_7-16.pdf</a:t>
            </a:r>
          </a:p>
        </p:txBody>
      </p:sp>
      <p:sp>
        <p:nvSpPr>
          <p:cNvPr id="2" name="Slide Number Placeholder 1">
            <a:extLst>
              <a:ext uri="{FF2B5EF4-FFF2-40B4-BE49-F238E27FC236}">
                <a16:creationId xmlns:a16="http://schemas.microsoft.com/office/drawing/2014/main" id="{065D8615-B6E2-4A7E-818D-E96159DE7304}"/>
              </a:ext>
            </a:extLst>
          </p:cNvPr>
          <p:cNvSpPr>
            <a:spLocks noGrp="1"/>
          </p:cNvSpPr>
          <p:nvPr>
            <p:ph type="sldNum" sz="quarter" idx="10"/>
          </p:nvPr>
        </p:nvSpPr>
        <p:spPr>
          <a:xfrm>
            <a:off x="8190595" y="6356351"/>
            <a:ext cx="753001" cy="365125"/>
          </a:xfrm>
        </p:spPr>
        <p:txBody>
          <a:bodyPr/>
          <a:lstStyle/>
          <a:p>
            <a:fld id="{706D636C-90A3-4979-BA37-BAB384B22101}" type="slidenum">
              <a:rPr lang="en-US" smtClean="0"/>
              <a:pPr/>
              <a:t>27</a:t>
            </a:fld>
            <a:endParaRPr lang="en-US"/>
          </a:p>
        </p:txBody>
      </p:sp>
    </p:spTree>
    <p:extLst>
      <p:ext uri="{BB962C8B-B14F-4D97-AF65-F5344CB8AC3E}">
        <p14:creationId xmlns:p14="http://schemas.microsoft.com/office/powerpoint/2010/main" val="2424668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B7772EF-269F-4291-BE88-2FED5287E897}"/>
              </a:ext>
            </a:extLst>
          </p:cNvPr>
          <p:cNvSpPr>
            <a:spLocks noGrp="1"/>
          </p:cNvSpPr>
          <p:nvPr>
            <p:ph sz="half" idx="1"/>
          </p:nvPr>
        </p:nvSpPr>
        <p:spPr/>
        <p:txBody>
          <a:bodyPr/>
          <a:lstStyle/>
          <a:p>
            <a:r>
              <a:rPr lang="en-US" dirty="0"/>
              <a:t>TPOT page</a:t>
            </a:r>
          </a:p>
          <a:p>
            <a:pPr lvl="1"/>
            <a:r>
              <a:rPr lang="en-US" dirty="0"/>
              <a:t>University of Chicago’s Training Provider Outcomes Toolkit</a:t>
            </a:r>
          </a:p>
          <a:p>
            <a:pPr lvl="2"/>
            <a:r>
              <a:rPr lang="en-US" dirty="0">
                <a:hlinkClick r:id="rId3" action="ppaction://hlinkfile"/>
              </a:rPr>
              <a:t>dataatwork.org/tools</a:t>
            </a:r>
            <a:r>
              <a:rPr lang="en-US" dirty="0"/>
              <a:t> </a:t>
            </a:r>
          </a:p>
          <a:p>
            <a:r>
              <a:rPr lang="en-US" dirty="0"/>
              <a:t>WIOA final rule</a:t>
            </a:r>
          </a:p>
          <a:p>
            <a:pPr lvl="2"/>
            <a:r>
              <a:rPr lang="en-US" dirty="0">
                <a:hlinkClick r:id="rId4"/>
              </a:rPr>
              <a:t>https://doleta.gov/wioa/Docs/wioa-regs-joint-final-rule.pdf</a:t>
            </a:r>
            <a:endParaRPr lang="en-US" dirty="0"/>
          </a:p>
          <a:p>
            <a:r>
              <a:rPr lang="en-US" dirty="0"/>
              <a:t>DOL only final rule</a:t>
            </a:r>
          </a:p>
          <a:p>
            <a:pPr lvl="2"/>
            <a:r>
              <a:rPr lang="en-US" dirty="0">
                <a:hlinkClick r:id="rId5"/>
              </a:rPr>
              <a:t>https://www.doleta.gov/wioa/Docs/wioa-regs-labor-final-rule.pdf</a:t>
            </a:r>
            <a:endParaRPr lang="en-US" dirty="0"/>
          </a:p>
          <a:p>
            <a:pPr lvl="2"/>
            <a:endParaRPr lang="en-US" dirty="0"/>
          </a:p>
        </p:txBody>
      </p:sp>
      <p:sp>
        <p:nvSpPr>
          <p:cNvPr id="5" name="Content Placeholder 4">
            <a:extLst>
              <a:ext uri="{FF2B5EF4-FFF2-40B4-BE49-F238E27FC236}">
                <a16:creationId xmlns:a16="http://schemas.microsoft.com/office/drawing/2014/main" id="{24ED3E15-B88E-4415-803F-4B69A090758E}"/>
              </a:ext>
            </a:extLst>
          </p:cNvPr>
          <p:cNvSpPr>
            <a:spLocks noGrp="1"/>
          </p:cNvSpPr>
          <p:nvPr>
            <p:ph sz="half" idx="2"/>
          </p:nvPr>
        </p:nvSpPr>
        <p:spPr/>
        <p:txBody>
          <a:bodyPr/>
          <a:lstStyle/>
          <a:p>
            <a:r>
              <a:rPr lang="en-US" dirty="0"/>
              <a:t>WorkforceGPS ETP resource page</a:t>
            </a:r>
          </a:p>
          <a:p>
            <a:pPr lvl="1"/>
            <a:r>
              <a:rPr lang="en-US" dirty="0"/>
              <a:t>The collection of all TA materials related to ETP published in one place. </a:t>
            </a:r>
          </a:p>
          <a:p>
            <a:pPr lvl="2"/>
            <a:r>
              <a:rPr lang="en-US" dirty="0">
                <a:hlinkClick r:id="rId6"/>
              </a:rPr>
              <a:t>https://performancereporting.workforcegps.org/resources/2018/09/11/14/58/Eligible-Training-Provider-ETP-Resource-Page</a:t>
            </a:r>
            <a:endParaRPr lang="en-US" dirty="0"/>
          </a:p>
          <a:p>
            <a:pPr lvl="1" indent="-274320">
              <a:spcBef>
                <a:spcPts val="3000"/>
              </a:spcBef>
              <a:buClr>
                <a:schemeClr val="accent2"/>
              </a:buClr>
              <a:buFont typeface="Wingdings 2" panose="05020102010507070707" pitchFamily="18" charset="2"/>
              <a:buChar char="¡"/>
            </a:pPr>
            <a:r>
              <a:rPr lang="en-US" sz="2000" dirty="0">
                <a:solidFill>
                  <a:schemeClr val="tx1"/>
                </a:solidFill>
              </a:rPr>
              <a:t>ETP topic on Performance discussion page</a:t>
            </a:r>
          </a:p>
          <a:p>
            <a:pPr marL="292608" lvl="1">
              <a:spcBef>
                <a:spcPts val="600"/>
              </a:spcBef>
            </a:pPr>
            <a:r>
              <a:rPr lang="en-US" dirty="0"/>
              <a:t>Join the ETP discussion group if you have a question, challenge, or strategy to share.</a:t>
            </a:r>
          </a:p>
          <a:p>
            <a:pPr lvl="2"/>
            <a:r>
              <a:rPr lang="en-US" dirty="0">
                <a:hlinkClick r:id="rId7"/>
              </a:rPr>
              <a:t>https://performancereporting.workforcegps.org/discussions</a:t>
            </a:r>
            <a:endParaRPr lang="en-US" dirty="0"/>
          </a:p>
          <a:p>
            <a:pPr lvl="2" indent="-274320">
              <a:spcBef>
                <a:spcPts val="3000"/>
              </a:spcBef>
              <a:buClr>
                <a:schemeClr val="accent2"/>
              </a:buClr>
              <a:buFont typeface="Wingdings 2" panose="05020102010507070707" pitchFamily="18" charset="2"/>
              <a:buChar char="¡"/>
            </a:pPr>
            <a:endParaRPr lang="en-US" sz="1900" dirty="0">
              <a:solidFill>
                <a:schemeClr val="tx1"/>
              </a:solidFill>
            </a:endParaRPr>
          </a:p>
          <a:p>
            <a:pPr lvl="2" indent="-274320">
              <a:spcBef>
                <a:spcPts val="3000"/>
              </a:spcBef>
              <a:buClr>
                <a:schemeClr val="accent2"/>
              </a:buClr>
              <a:buFont typeface="Wingdings 2" panose="05020102010507070707" pitchFamily="18" charset="2"/>
              <a:buChar char="¡"/>
            </a:pPr>
            <a:endParaRPr lang="en-US" sz="1900" dirty="0">
              <a:solidFill>
                <a:schemeClr val="tx1"/>
              </a:solidFill>
            </a:endParaRPr>
          </a:p>
        </p:txBody>
      </p:sp>
      <p:sp>
        <p:nvSpPr>
          <p:cNvPr id="2" name="Slide Number Placeholder 1">
            <a:extLst>
              <a:ext uri="{FF2B5EF4-FFF2-40B4-BE49-F238E27FC236}">
                <a16:creationId xmlns:a16="http://schemas.microsoft.com/office/drawing/2014/main" id="{065D8615-B6E2-4A7E-818D-E96159DE7304}"/>
              </a:ext>
            </a:extLst>
          </p:cNvPr>
          <p:cNvSpPr>
            <a:spLocks noGrp="1"/>
          </p:cNvSpPr>
          <p:nvPr>
            <p:ph type="sldNum" sz="quarter" idx="10"/>
          </p:nvPr>
        </p:nvSpPr>
        <p:spPr>
          <a:xfrm>
            <a:off x="8190595" y="6356351"/>
            <a:ext cx="753001" cy="365125"/>
          </a:xfrm>
        </p:spPr>
        <p:txBody>
          <a:bodyPr/>
          <a:lstStyle/>
          <a:p>
            <a:fld id="{706D636C-90A3-4979-BA37-BAB384B22101}" type="slidenum">
              <a:rPr lang="en-US" smtClean="0"/>
              <a:pPr/>
              <a:t>28</a:t>
            </a:fld>
            <a:endParaRPr lang="en-US"/>
          </a:p>
        </p:txBody>
      </p:sp>
    </p:spTree>
    <p:extLst>
      <p:ext uri="{BB962C8B-B14F-4D97-AF65-F5344CB8AC3E}">
        <p14:creationId xmlns:p14="http://schemas.microsoft.com/office/powerpoint/2010/main" val="401640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C64D59-29FA-4179-A338-CB713E8B3EEB}"/>
              </a:ext>
            </a:extLst>
          </p:cNvPr>
          <p:cNvSpPr>
            <a:spLocks noGrp="1"/>
          </p:cNvSpPr>
          <p:nvPr>
            <p:ph idx="1"/>
          </p:nvPr>
        </p:nvSpPr>
        <p:spPr/>
        <p:txBody>
          <a:bodyPr/>
          <a:lstStyle/>
          <a:p>
            <a:r>
              <a:rPr lang="en-US" dirty="0"/>
              <a:t>Email questions related to Eligible Training Provider Reporting to:</a:t>
            </a:r>
          </a:p>
          <a:p>
            <a:pPr lvl="3"/>
            <a:r>
              <a:rPr lang="en-US" sz="1600" b="1" dirty="0"/>
              <a:t>ETAPerforms@dol.gov</a:t>
            </a:r>
          </a:p>
          <a:p>
            <a:r>
              <a:rPr lang="en-US" dirty="0"/>
              <a:t>Email questions related to reporting via WIPS to:</a:t>
            </a:r>
          </a:p>
          <a:p>
            <a:pPr lvl="3"/>
            <a:r>
              <a:rPr lang="en-US" sz="1600" b="1" dirty="0"/>
              <a:t>WIOA.Feedback@dol.gov</a:t>
            </a:r>
          </a:p>
          <a:p>
            <a:endParaRPr lang="en-US" dirty="0"/>
          </a:p>
        </p:txBody>
      </p:sp>
    </p:spTree>
    <p:extLst>
      <p:ext uri="{BB962C8B-B14F-4D97-AF65-F5344CB8AC3E}">
        <p14:creationId xmlns:p14="http://schemas.microsoft.com/office/powerpoint/2010/main" val="4245420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sz="2400" dirty="0"/>
              <a:t>Christina Eckenroth</a:t>
            </a:r>
          </a:p>
          <a:p>
            <a:pPr>
              <a:spcBef>
                <a:spcPts val="600"/>
              </a:spcBef>
            </a:pPr>
            <a:r>
              <a:rPr lang="en-US" sz="1800" i="1" dirty="0">
                <a:solidFill>
                  <a:schemeClr val="bg1">
                    <a:lumMod val="50000"/>
                  </a:schemeClr>
                </a:solidFill>
              </a:rPr>
              <a:t>Executive Assistant</a:t>
            </a:r>
          </a:p>
          <a:p>
            <a:pPr>
              <a:spcBef>
                <a:spcPts val="600"/>
              </a:spcBef>
              <a:spcAft>
                <a:spcPts val="600"/>
              </a:spcAft>
            </a:pPr>
            <a:r>
              <a:rPr lang="en-US" sz="1700" b="0" i="1" dirty="0">
                <a:solidFill>
                  <a:schemeClr val="bg1">
                    <a:lumMod val="50000"/>
                  </a:schemeClr>
                </a:solidFill>
              </a:rPr>
              <a:t>U.S. Department of Labor, Employment and Training Administration</a:t>
            </a:r>
          </a:p>
          <a:p>
            <a:pPr lvl="4"/>
            <a:endParaRPr lang="en-US" i="1" dirty="0">
              <a:solidFill>
                <a:schemeClr val="bg1">
                  <a:lumMod val="50000"/>
                </a:schemeClr>
              </a:solidFill>
            </a:endParaRPr>
          </a:p>
        </p:txBody>
      </p:sp>
      <p:sp>
        <p:nvSpPr>
          <p:cNvPr id="3" name="Slide Number Placeholder 2"/>
          <p:cNvSpPr>
            <a:spLocks noGrp="1"/>
          </p:cNvSpPr>
          <p:nvPr>
            <p:ph type="sldNum" sz="quarter" idx="10"/>
          </p:nvPr>
        </p:nvSpPr>
        <p:spPr/>
        <p:txBody>
          <a:bodyPr/>
          <a:lstStyle/>
          <a:p>
            <a:fld id="{706D636C-90A3-4979-BA37-BAB384B22101}" type="slidenum">
              <a:rPr lang="en-US" smtClean="0"/>
              <a:pPr/>
              <a:t>3</a:t>
            </a:fld>
            <a:endParaRPr lang="en-US"/>
          </a:p>
        </p:txBody>
      </p:sp>
      <p:pic>
        <p:nvPicPr>
          <p:cNvPr id="10" name="Picture Placeholder 9"/>
          <p:cNvPicPr>
            <a:picLocks noGrp="1" noChangeAspect="1"/>
          </p:cNvPicPr>
          <p:nvPr>
            <p:ph type="pic" idx="11"/>
          </p:nvPr>
        </p:nvPicPr>
        <p:blipFill>
          <a:blip r:embed="rId3" cstate="hqprint">
            <a:extLst>
              <a:ext uri="{28A0092B-C50C-407E-A947-70E740481C1C}">
                <a14:useLocalDpi xmlns:a14="http://schemas.microsoft.com/office/drawing/2010/main" val="0"/>
              </a:ext>
            </a:extLst>
          </a:blip>
          <a:srcRect l="18195" r="18195"/>
          <a:stretch>
            <a:fillRect/>
          </a:stretch>
        </p:blipFill>
        <p:spPr/>
      </p:pic>
      <p:sp>
        <p:nvSpPr>
          <p:cNvPr id="6" name="Content Placeholder 5"/>
          <p:cNvSpPr>
            <a:spLocks noGrp="1"/>
          </p:cNvSpPr>
          <p:nvPr>
            <p:ph idx="12"/>
          </p:nvPr>
        </p:nvSpPr>
        <p:spPr/>
        <p:txBody>
          <a:bodyPr>
            <a:normAutofit/>
          </a:bodyPr>
          <a:lstStyle/>
          <a:p>
            <a:r>
              <a:rPr lang="en-US" sz="2400" dirty="0"/>
              <a:t>Kellen Grode</a:t>
            </a:r>
          </a:p>
          <a:p>
            <a:pPr>
              <a:spcBef>
                <a:spcPts val="600"/>
              </a:spcBef>
            </a:pPr>
            <a:r>
              <a:rPr lang="en-US" sz="1800" i="1" dirty="0">
                <a:solidFill>
                  <a:schemeClr val="bg1">
                    <a:lumMod val="50000"/>
                  </a:schemeClr>
                </a:solidFill>
              </a:rPr>
              <a:t>Workforce Analyst</a:t>
            </a:r>
          </a:p>
          <a:p>
            <a:pPr>
              <a:spcBef>
                <a:spcPts val="600"/>
              </a:spcBef>
            </a:pPr>
            <a:r>
              <a:rPr lang="en-US" sz="1700" b="0" i="1" dirty="0">
                <a:solidFill>
                  <a:schemeClr val="bg1">
                    <a:lumMod val="50000"/>
                  </a:schemeClr>
                </a:solidFill>
              </a:rPr>
              <a:t>U.S. Department of Labor, Employment and Training Administration</a:t>
            </a:r>
          </a:p>
        </p:txBody>
      </p:sp>
      <p:pic>
        <p:nvPicPr>
          <p:cNvPr id="12" name="Picture Placeholder 11"/>
          <p:cNvPicPr>
            <a:picLocks noGrp="1" noChangeAspect="1"/>
          </p:cNvPicPr>
          <p:nvPr>
            <p:ph type="pic" idx="13"/>
          </p:nvPr>
        </p:nvPicPr>
        <p:blipFill>
          <a:blip r:embed="rId4" cstate="hqprint">
            <a:extLst>
              <a:ext uri="{28A0092B-C50C-407E-A947-70E740481C1C}">
                <a14:useLocalDpi xmlns:a14="http://schemas.microsoft.com/office/drawing/2010/main" val="0"/>
              </a:ext>
            </a:extLst>
          </a:blip>
          <a:srcRect l="21287" r="21287"/>
          <a:stretch>
            <a:fillRect/>
          </a:stretch>
        </p:blipFill>
        <p:spPr/>
      </p:pic>
    </p:spTree>
    <p:extLst>
      <p:ext uri="{BB962C8B-B14F-4D97-AF65-F5344CB8AC3E}">
        <p14:creationId xmlns:p14="http://schemas.microsoft.com/office/powerpoint/2010/main" val="926018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2103DD-18C2-4FF0-9612-CE3A974CEC6E}"/>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30</a:t>
            </a:fld>
            <a:endParaRPr lang="en-US" dirty="0"/>
          </a:p>
        </p:txBody>
      </p:sp>
    </p:spTree>
    <p:extLst>
      <p:ext uri="{BB962C8B-B14F-4D97-AF65-F5344CB8AC3E}">
        <p14:creationId xmlns:p14="http://schemas.microsoft.com/office/powerpoint/2010/main" val="1488783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6225" y="519114"/>
            <a:ext cx="8648699" cy="2852737"/>
          </a:xfrm>
        </p:spPr>
        <p:txBody>
          <a:bodyPr>
            <a:normAutofit fontScale="90000"/>
          </a:bodyPr>
          <a:lstStyle/>
          <a:p>
            <a:br>
              <a:rPr lang="en-US" dirty="0"/>
            </a:br>
            <a:r>
              <a:rPr lang="en-US" sz="5300" dirty="0"/>
              <a:t>Poll Question #1</a:t>
            </a:r>
            <a:br>
              <a:rPr lang="en-US" dirty="0"/>
            </a:br>
            <a:br>
              <a:rPr lang="en-US" dirty="0"/>
            </a:br>
            <a:r>
              <a:rPr lang="en-US" sz="3000" b="0" dirty="0">
                <a:solidFill>
                  <a:schemeClr val="tx1"/>
                </a:solidFill>
              </a:rPr>
              <a:t>Which workforce organization do you represent?</a:t>
            </a:r>
            <a:br>
              <a:rPr lang="en-US" sz="3000" b="0" dirty="0">
                <a:solidFill>
                  <a:schemeClr val="tx1"/>
                </a:solidFill>
              </a:rPr>
            </a:br>
            <a:endParaRPr lang="en-US" sz="3000" b="0" dirty="0">
              <a:solidFill>
                <a:schemeClr val="tx1"/>
              </a:solidFill>
            </a:endParaRPr>
          </a:p>
        </p:txBody>
      </p:sp>
      <p:sp>
        <p:nvSpPr>
          <p:cNvPr id="7" name="Text Placeholder 6"/>
          <p:cNvSpPr>
            <a:spLocks noGrp="1"/>
          </p:cNvSpPr>
          <p:nvPr>
            <p:ph type="body" idx="1"/>
          </p:nvPr>
        </p:nvSpPr>
        <p:spPr>
          <a:xfrm>
            <a:off x="623888" y="4017963"/>
            <a:ext cx="7863840" cy="2183139"/>
          </a:xfrm>
        </p:spPr>
        <p:txBody>
          <a:bodyPr>
            <a:normAutofit fontScale="77500" lnSpcReduction="20000"/>
          </a:bodyPr>
          <a:lstStyle/>
          <a:p>
            <a:pPr marL="514350" indent="-514350">
              <a:buFont typeface="+mj-lt"/>
              <a:buAutoNum type="arabicPeriod"/>
            </a:pPr>
            <a:r>
              <a:rPr lang="en-US" dirty="0"/>
              <a:t>Federal</a:t>
            </a:r>
          </a:p>
          <a:p>
            <a:pPr marL="514350" indent="-514350">
              <a:buFont typeface="+mj-lt"/>
              <a:buAutoNum type="arabicPeriod"/>
            </a:pPr>
            <a:r>
              <a:rPr lang="en-US" dirty="0"/>
              <a:t>State</a:t>
            </a:r>
          </a:p>
          <a:p>
            <a:pPr marL="514350" indent="-514350">
              <a:buFont typeface="+mj-lt"/>
              <a:buAutoNum type="arabicPeriod"/>
            </a:pPr>
            <a:r>
              <a:rPr lang="en-US" dirty="0"/>
              <a:t>Local</a:t>
            </a:r>
          </a:p>
          <a:p>
            <a:pPr marL="514350" indent="-514350">
              <a:buFont typeface="+mj-lt"/>
              <a:buAutoNum type="arabicPeriod"/>
            </a:pPr>
            <a:r>
              <a:rPr lang="en-US" dirty="0"/>
              <a:t>Training Provider</a:t>
            </a:r>
          </a:p>
          <a:p>
            <a:pPr marL="514350" indent="-514350">
              <a:buFont typeface="+mj-lt"/>
              <a:buAutoNum type="arabicPeriod"/>
            </a:pPr>
            <a:r>
              <a:rPr lang="en-US" dirty="0"/>
              <a:t>Other (If “other”, please type the name of your organization in the chat room.)</a:t>
            </a:r>
          </a:p>
          <a:p>
            <a:pPr marL="514350" indent="-514350">
              <a:buFont typeface="+mj-lt"/>
              <a:buAutoNum type="arabicPeriod"/>
            </a:pPr>
            <a:endParaRPr lang="en-US" dirty="0"/>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4</a:t>
            </a:fld>
            <a:endParaRPr lang="en-US" dirty="0"/>
          </a:p>
        </p:txBody>
      </p:sp>
      <p:pic>
        <p:nvPicPr>
          <p:cNvPr id="5" name="Picture 4">
            <a:extLst>
              <a:ext uri="{FF2B5EF4-FFF2-40B4-BE49-F238E27FC236}">
                <a16:creationId xmlns:a16="http://schemas.microsoft.com/office/drawing/2014/main" id="{86728CEE-638E-4D8A-8127-346A25790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9" name="TextBox 8">
            <a:extLst>
              <a:ext uri="{FF2B5EF4-FFF2-40B4-BE49-F238E27FC236}">
                <a16:creationId xmlns:a16="http://schemas.microsoft.com/office/drawing/2014/main" id="{53571A4E-C4B0-4CA2-936E-E627457E6BED}"/>
              </a:ext>
            </a:extLst>
          </p:cNvPr>
          <p:cNvSpPr txBox="1"/>
          <p:nvPr/>
        </p:nvSpPr>
        <p:spPr>
          <a:xfrm>
            <a:off x="2916554" y="3549395"/>
            <a:ext cx="5953125" cy="292388"/>
          </a:xfrm>
          <a:prstGeom prst="rect">
            <a:avLst/>
          </a:prstGeom>
          <a:noFill/>
        </p:spPr>
        <p:txBody>
          <a:bodyPr wrap="square" rtlCol="0">
            <a:spAutoFit/>
          </a:bodyPr>
          <a:lstStyle/>
          <a:p>
            <a:pPr algn="r"/>
            <a:r>
              <a:rPr lang="en-US" sz="1300" i="1" dirty="0">
                <a:solidFill>
                  <a:schemeClr val="accent3">
                    <a:lumMod val="75000"/>
                    <a:lumOff val="25000"/>
                  </a:schemeClr>
                </a:solidFill>
              </a:rPr>
              <a:t>Choose the best answer</a:t>
            </a:r>
          </a:p>
        </p:txBody>
      </p:sp>
    </p:spTree>
    <p:extLst>
      <p:ext uri="{BB962C8B-B14F-4D97-AF65-F5344CB8AC3E}">
        <p14:creationId xmlns:p14="http://schemas.microsoft.com/office/powerpoint/2010/main" val="35307874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6225" y="519114"/>
            <a:ext cx="8648699" cy="2852737"/>
          </a:xfrm>
        </p:spPr>
        <p:txBody>
          <a:bodyPr>
            <a:normAutofit fontScale="90000"/>
          </a:bodyPr>
          <a:lstStyle/>
          <a:p>
            <a:br>
              <a:rPr lang="en-US" dirty="0"/>
            </a:br>
            <a:r>
              <a:rPr lang="en-US" sz="5300" dirty="0"/>
              <a:t>Poll Question #2</a:t>
            </a:r>
            <a:br>
              <a:rPr lang="en-US" dirty="0"/>
            </a:br>
            <a:br>
              <a:rPr lang="en-US" dirty="0"/>
            </a:br>
            <a:r>
              <a:rPr lang="en-US" sz="3000" b="0" dirty="0">
                <a:solidFill>
                  <a:schemeClr val="tx1"/>
                </a:solidFill>
              </a:rPr>
              <a:t>Did you attend the live session or listen to the recorded version of the first webinar on Eligible Training Provider (ETP) Reporting?</a:t>
            </a:r>
            <a:br>
              <a:rPr lang="en-US" sz="3000" b="0" dirty="0">
                <a:solidFill>
                  <a:schemeClr val="tx1"/>
                </a:solidFill>
              </a:rPr>
            </a:br>
            <a:endParaRPr lang="en-US" sz="3000" b="0" dirty="0">
              <a:solidFill>
                <a:schemeClr val="tx1"/>
              </a:solidFill>
            </a:endParaRPr>
          </a:p>
        </p:txBody>
      </p:sp>
      <p:sp>
        <p:nvSpPr>
          <p:cNvPr id="7" name="Text Placeholder 6"/>
          <p:cNvSpPr>
            <a:spLocks noGrp="1"/>
          </p:cNvSpPr>
          <p:nvPr>
            <p:ph type="body" idx="1"/>
          </p:nvPr>
        </p:nvSpPr>
        <p:spPr>
          <a:xfrm>
            <a:off x="623888" y="4017964"/>
            <a:ext cx="7863840" cy="1912936"/>
          </a:xfrm>
        </p:spPr>
        <p:txBody>
          <a:bodyPr>
            <a:normAutofit/>
          </a:bodyPr>
          <a:lstStyle/>
          <a:p>
            <a:pPr marL="514350" indent="-514350">
              <a:buFont typeface="+mj-lt"/>
              <a:buAutoNum type="arabicPeriod"/>
            </a:pPr>
            <a:r>
              <a:rPr lang="en-US" dirty="0"/>
              <a:t>Yes</a:t>
            </a:r>
          </a:p>
          <a:p>
            <a:pPr marL="514350" indent="-514350">
              <a:buFont typeface="+mj-lt"/>
              <a:buAutoNum type="arabicPeriod"/>
            </a:pPr>
            <a:r>
              <a:rPr lang="en-US" dirty="0"/>
              <a:t>No</a:t>
            </a:r>
          </a:p>
          <a:p>
            <a:pPr marL="514350" indent="-514350">
              <a:buFont typeface="+mj-lt"/>
              <a:buAutoNum type="arabicPeriod"/>
            </a:pPr>
            <a:endParaRPr lang="en-US" dirty="0"/>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5</a:t>
            </a:fld>
            <a:endParaRPr lang="en-US" dirty="0"/>
          </a:p>
        </p:txBody>
      </p:sp>
      <p:pic>
        <p:nvPicPr>
          <p:cNvPr id="5" name="Picture 4">
            <a:extLst>
              <a:ext uri="{FF2B5EF4-FFF2-40B4-BE49-F238E27FC236}">
                <a16:creationId xmlns:a16="http://schemas.microsoft.com/office/drawing/2014/main" id="{86728CEE-638E-4D8A-8127-346A25790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Tree>
    <p:extLst>
      <p:ext uri="{BB962C8B-B14F-4D97-AF65-F5344CB8AC3E}">
        <p14:creationId xmlns:p14="http://schemas.microsoft.com/office/powerpoint/2010/main" val="1192617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E22188-D1D2-45BA-AC90-706C412C915B}"/>
              </a:ext>
            </a:extLst>
          </p:cNvPr>
          <p:cNvSpPr>
            <a:spLocks noGrp="1"/>
          </p:cNvSpPr>
          <p:nvPr>
            <p:ph idx="1"/>
          </p:nvPr>
        </p:nvSpPr>
        <p:spPr/>
        <p:txBody>
          <a:bodyPr/>
          <a:lstStyle/>
          <a:p>
            <a:r>
              <a:rPr lang="en-US" dirty="0"/>
              <a:t>More in-depth discussion about Eligible Training Provider (ETP) reporting on the ETA-9171</a:t>
            </a:r>
          </a:p>
          <a:p>
            <a:pPr lvl="1"/>
            <a:endParaRPr lang="en-US" dirty="0"/>
          </a:p>
          <a:p>
            <a:pPr marL="457200" lvl="1" indent="0">
              <a:buNone/>
            </a:pPr>
            <a:endParaRPr lang="en-US" dirty="0"/>
          </a:p>
          <a:p>
            <a:pPr lvl="1"/>
            <a:endParaRPr lang="en-US" dirty="0"/>
          </a:p>
        </p:txBody>
      </p:sp>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0"/>
          </p:nvPr>
        </p:nvSpPr>
        <p:spPr/>
        <p:txBody>
          <a:bodyPr/>
          <a:lstStyle/>
          <a:p>
            <a:fld id="{706D636C-90A3-4979-BA37-BAB384B22101}" type="slidenum">
              <a:rPr lang="en-US" smtClean="0"/>
              <a:pPr/>
              <a:t>6</a:t>
            </a:fld>
            <a:endParaRPr lang="en-US"/>
          </a:p>
        </p:txBody>
      </p:sp>
    </p:spTree>
    <p:extLst>
      <p:ext uri="{BB962C8B-B14F-4D97-AF65-F5344CB8AC3E}">
        <p14:creationId xmlns:p14="http://schemas.microsoft.com/office/powerpoint/2010/main" val="3268244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D68BA9-AB21-4A23-988F-B0FEAE20B66E}"/>
              </a:ext>
            </a:extLst>
          </p:cNvPr>
          <p:cNvSpPr>
            <a:spLocks noGrp="1"/>
          </p:cNvSpPr>
          <p:nvPr>
            <p:ph type="sldNum" sz="quarter" idx="10"/>
          </p:nvPr>
        </p:nvSpPr>
        <p:spPr/>
        <p:txBody>
          <a:bodyPr/>
          <a:lstStyle/>
          <a:p>
            <a:fld id="{706D636C-90A3-4979-BA37-BAB384B22101}" type="slidenum">
              <a:rPr lang="en-US" smtClean="0"/>
              <a:pPr/>
              <a:t>7</a:t>
            </a:fld>
            <a:endParaRPr lang="en-US"/>
          </a:p>
        </p:txBody>
      </p:sp>
    </p:spTree>
    <p:extLst>
      <p:ext uri="{BB962C8B-B14F-4D97-AF65-F5344CB8AC3E}">
        <p14:creationId xmlns:p14="http://schemas.microsoft.com/office/powerpoint/2010/main" val="1704649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Provider</a:t>
            </a:r>
            <a:br>
              <a:rPr lang="en-US" dirty="0"/>
            </a:br>
            <a:r>
              <a:rPr lang="en-US" dirty="0"/>
              <a:t>Issues/Concerns</a:t>
            </a:r>
          </a:p>
        </p:txBody>
      </p:sp>
      <p:sp>
        <p:nvSpPr>
          <p:cNvPr id="6" name="Text Placeholder 5"/>
          <p:cNvSpPr>
            <a:spLocks noGrp="1"/>
          </p:cNvSpPr>
          <p:nvPr>
            <p:ph type="body" idx="1"/>
          </p:nvPr>
        </p:nvSpPr>
        <p:spPr/>
        <p:txBody>
          <a:bodyPr/>
          <a:lstStyle/>
          <a:p>
            <a:pPr algn="ctr"/>
            <a:r>
              <a:rPr lang="en-US" dirty="0"/>
              <a:t>Data Submission</a:t>
            </a:r>
          </a:p>
          <a:p>
            <a:pPr algn="ctr"/>
            <a:r>
              <a:rPr lang="en-US" dirty="0"/>
              <a:t>Reporting Responsibilities</a:t>
            </a:r>
          </a:p>
          <a:p>
            <a:pPr algn="ctr"/>
            <a:r>
              <a:rPr lang="en-US" dirty="0"/>
              <a:t>Additional Training</a:t>
            </a:r>
          </a:p>
        </p:txBody>
      </p:sp>
      <p:sp>
        <p:nvSpPr>
          <p:cNvPr id="4" name="Slide Number Placeholder 3"/>
          <p:cNvSpPr>
            <a:spLocks noGrp="1"/>
          </p:cNvSpPr>
          <p:nvPr>
            <p:ph type="sldNum" sz="quarter" idx="10"/>
          </p:nvPr>
        </p:nvSpPr>
        <p:spPr/>
        <p:txBody>
          <a:bodyPr/>
          <a:lstStyle/>
          <a:p>
            <a:fld id="{706D636C-90A3-4979-BA37-BAB384B22101}" type="slidenum">
              <a:rPr lang="en-US" smtClean="0"/>
              <a:pPr/>
              <a:t>8</a:t>
            </a:fld>
            <a:endParaRPr lang="en-US"/>
          </a:p>
        </p:txBody>
      </p:sp>
    </p:spTree>
    <p:extLst>
      <p:ext uri="{BB962C8B-B14F-4D97-AF65-F5344CB8AC3E}">
        <p14:creationId xmlns:p14="http://schemas.microsoft.com/office/powerpoint/2010/main" val="614124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Questions from Providers</a:t>
            </a:r>
            <a:endParaRPr lang="en-US" dirty="0">
              <a:solidFill>
                <a:srgbClr val="FF0000"/>
              </a:solidFill>
            </a:endParaRP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lnSpcReduction="10000"/>
          </a:bodyPr>
          <a:lstStyle/>
          <a:p>
            <a:r>
              <a:rPr lang="en-US" dirty="0"/>
              <a:t>Who does the reporting?</a:t>
            </a:r>
          </a:p>
          <a:p>
            <a:r>
              <a:rPr lang="en-US" dirty="0"/>
              <a:t>Where do providers enter their data when reporting to the State?</a:t>
            </a:r>
          </a:p>
          <a:p>
            <a:r>
              <a:rPr lang="en-US" dirty="0"/>
              <a:t>What data are providers required to collect?</a:t>
            </a:r>
          </a:p>
          <a:p>
            <a:r>
              <a:rPr lang="en-US" dirty="0"/>
              <a:t>Will providers be responsible for reporting employment data?</a:t>
            </a:r>
          </a:p>
          <a:p>
            <a:r>
              <a:rPr lang="en-US" dirty="0"/>
              <a:t>Since the annual report (ETA-9171) is due by October 1</a:t>
            </a:r>
            <a:r>
              <a:rPr lang="en-US" baseline="30000" dirty="0"/>
              <a:t>st</a:t>
            </a:r>
            <a:r>
              <a:rPr lang="en-US" dirty="0"/>
              <a:t>, when are reports due from training providers?</a:t>
            </a:r>
          </a:p>
          <a:p>
            <a:endParaRPr lang="en-US" dirty="0"/>
          </a:p>
          <a:p>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9</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1</a:t>
            </a:r>
          </a:p>
        </p:txBody>
      </p:sp>
    </p:spTree>
    <p:extLst>
      <p:ext uri="{BB962C8B-B14F-4D97-AF65-F5344CB8AC3E}">
        <p14:creationId xmlns:p14="http://schemas.microsoft.com/office/powerpoint/2010/main" val="7568520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Eligible Training Provider Reporting Part II&amp;quot;&quot;/&gt;&lt;property id=&quot;20307&quot; value=&quot;287&quot;/&gt;&lt;/object&gt;&lt;object type=&quot;3&quot; unique_id=&quot;10004&quot;&gt;&lt;property id=&quot;20148&quot; value=&quot;5&quot;/&gt;&lt;property id=&quot;20300&quot; value=&quot;Slide 2&quot;/&gt;&lt;property id=&quot;20307&quot; value=&quot;289&quot;/&gt;&lt;/object&gt;&lt;object type=&quot;3&quot; unique_id=&quot;10005&quot;&gt;&lt;property id=&quot;20148&quot; value=&quot;5&quot;/&gt;&lt;property id=&quot;20300&quot; value=&quot;Slide 3&quot;/&gt;&lt;property id=&quot;20307&quot; value=&quot;308&quot;/&gt;&lt;/object&gt;&lt;object type=&quot;3&quot; unique_id=&quot;10006&quot;&gt;&lt;property id=&quot;20148&quot; value=&quot;5&quot;/&gt;&lt;property id=&quot;20300&quot; value=&quot;Slide 4 - &amp;quot; Poll Question #1  Which workforce organization do you represent? &amp;quot;&quot;/&gt;&lt;property id=&quot;20307&quot; value=&quot;305&quot;/&gt;&lt;/object&gt;&lt;object type=&quot;3&quot; unique_id=&quot;10007&quot;&gt;&lt;property id=&quot;20148&quot; value=&quot;5&quot;/&gt;&lt;property id=&quot;20300&quot; value=&quot;Slide 5 - &amp;quot; Poll Question #2  Did you attend the live session or listen to the recorded version of the first webinar on Eligib&quot;/&gt;&lt;property id=&quot;20307&quot; value=&quot;327&quot;/&gt;&lt;/object&gt;&lt;object type=&quot;3&quot; unique_id=&quot;10008&quot;&gt;&lt;property id=&quot;20148&quot; value=&quot;5&quot;/&gt;&lt;property id=&quot;20300&quot; value=&quot;Slide 6&quot;/&gt;&lt;property id=&quot;20307&quot; value=&quot;286&quot;/&gt;&lt;/object&gt;&lt;object type=&quot;3&quot; unique_id=&quot;10009&quot;&gt;&lt;property id=&quot;20148&quot; value=&quot;5&quot;/&gt;&lt;property id=&quot;20300&quot; value=&quot;Slide 7&quot;/&gt;&lt;property id=&quot;20307&quot; value=&quot;291&quot;/&gt;&lt;/object&gt;&lt;object type=&quot;3&quot; unique_id=&quot;10010&quot;&gt;&lt;property id=&quot;20148&quot; value=&quot;5&quot;/&gt;&lt;property id=&quot;20300&quot; value=&quot;Slide 8 - &amp;quot;Provider Issues/Concerns&amp;quot;&quot;/&gt;&lt;property id=&quot;20307&quot; value=&quot;333&quot;/&gt;&lt;/object&gt;&lt;object type=&quot;3&quot; unique_id=&quot;10011&quot;&gt;&lt;property id=&quot;20148&quot; value=&quot;5&quot;/&gt;&lt;property id=&quot;20300&quot; value=&quot;Slide 9 - &amp;quot;Questions from Providers&amp;quot;&quot;/&gt;&lt;property id=&quot;20307&quot; value=&quot;276&quot;/&gt;&lt;/object&gt;&lt;object type=&quot;3&quot; unique_id=&quot;10012&quot;&gt;&lt;property id=&quot;20148&quot; value=&quot;5&quot;/&gt;&lt;property id=&quot;20300&quot; value=&quot;Slide 10 - &amp;quot;Questions from Providers (cont.)&amp;quot;&quot;/&gt;&lt;property id=&quot;20307&quot; value=&quot;336&quot;/&gt;&lt;/object&gt;&lt;object type=&quot;3&quot; unique_id=&quot;10013&quot;&gt;&lt;property id=&quot;20148&quot; value=&quot;5&quot;/&gt;&lt;property id=&quot;20300&quot; value=&quot;Slide 11 - &amp;quot;State Issues/Concerns&amp;quot;&quot;/&gt;&lt;property id=&quot;20307&quot; value=&quot;332&quot;/&gt;&lt;/object&gt;&lt;object type=&quot;3&quot; unique_id=&quot;10014&quot;&gt;&lt;property id=&quot;20148&quot; value=&quot;5&quot;/&gt;&lt;property id=&quot;20300&quot; value=&quot;Slide 12 - &amp;quot;Questions from States: Reporting&amp;quot;&quot;/&gt;&lt;property id=&quot;20307&quot; value=&quot;337&quot;/&gt;&lt;/object&gt;&lt;object type=&quot;3&quot; unique_id=&quot;10015&quot;&gt;&lt;property id=&quot;20148&quot; value=&quot;5&quot;/&gt;&lt;property id=&quot;20300&quot; value=&quot;Slide 13 - &amp;quot;Pop Quiz #1 On February 1, 2019 an existing school in the State adds an existing program to the State ETPL for the&quot;/&gt;&lt;property id=&quot;20307&quot; value=&quot;306&quot;/&gt;&lt;/object&gt;&lt;object type=&quot;3&quot; unique_id=&quot;10016&quot;&gt;&lt;property id=&quot;20148&quot; value=&quot;5&quot;/&gt;&lt;property id=&quot;20300&quot; value=&quot;Slide 14 - &amp;quot;Pop Quiz #1 On February 1, 2019 an existing school in the State adds an existing program to the State ETPL for the&quot;/&gt;&lt;property id=&quot;20307&quot; value=&quot;340&quot;/&gt;&lt;/object&gt;&lt;object type=&quot;3&quot; unique_id=&quot;10017&quot;&gt;&lt;property id=&quot;20148&quot; value=&quot;5&quot;/&gt;&lt;property id=&quot;20300&quot; value=&quot;Slide 15 - &amp;quot;Pop Quiz #2 What is the exit for “all students”, (1) Date ended the program; (2) WIOA definition (last date of ser&quot;/&gt;&lt;property id=&quot;20307&quot; value=&quot;342&quot;/&gt;&lt;/object&gt;&lt;object type=&quot;3&quot; unique_id=&quot;10018&quot;&gt;&lt;property id=&quot;20148&quot; value=&quot;5&quot;/&gt;&lt;property id=&quot;20300&quot; value=&quot;Slide 16 - &amp;quot;Pop Quiz #2 What is the exit for “all students”, (1) Date ended the program; (2) WIOA definition (last date of ser&quot;/&gt;&lt;property id=&quot;20307&quot; value=&quot;343&quot;/&gt;&lt;/object&gt;&lt;object type=&quot;3&quot; unique_id=&quot;10019&quot;&gt;&lt;property id=&quot;20148&quot; value=&quot;5&quot;/&gt;&lt;property id=&quot;20300&quot; value=&quot;Slide 17 - &amp;quot;Pop Quiz #3   What is the Exit date for reporting a “WIOA student”? Is it the WIOA Exit (last date of service appl&quot;/&gt;&lt;property id=&quot;20307&quot; value=&quot;344&quot;/&gt;&lt;/object&gt;&lt;object type=&quot;3&quot; unique_id=&quot;10020&quot;&gt;&lt;property id=&quot;20148&quot; value=&quot;5&quot;/&gt;&lt;property id=&quot;20300&quot; value=&quot;Slide 18 - &amp;quot;Pop Quiz #3 What is the Exit date for reporting a “WIOA student”? Is it the WIOA Exit (last date of service applie&quot;/&gt;&lt;property id=&quot;20307&quot; value=&quot;345&quot;/&gt;&lt;/object&gt;&lt;object type=&quot;3&quot; unique_id=&quot;10021&quot;&gt;&lt;property id=&quot;20148&quot; value=&quot;5&quot;/&gt;&lt;property id=&quot;20300&quot; value=&quot;Slide 19 - &amp;quot;ETP Cohort Scenarios&amp;quot;&quot;/&gt;&lt;property id=&quot;20307&quot; value=&quot;330&quot;/&gt;&lt;/object&gt;&lt;object type=&quot;3&quot; unique_id=&quot;10022&quot;&gt;&lt;property id=&quot;20148&quot; value=&quot;5&quot;/&gt;&lt;property id=&quot;20300&quot; value=&quot;Slide 20&quot;/&gt;&lt;property id=&quot;20307&quot; value=&quot;318&quot;/&gt;&lt;/object&gt;&lt;object type=&quot;3&quot; unique_id=&quot;10023&quot;&gt;&lt;property id=&quot;20148&quot; value=&quot;5&quot;/&gt;&lt;property id=&quot;20300&quot; value=&quot;Slide 21 - &amp;quot;Questions from States: (cont.) General &amp;quot;&quot;/&gt;&lt;property id=&quot;20307&quot; value=&quot;341&quot;/&gt;&lt;/object&gt;&lt;object type=&quot;3&quot; unique_id=&quot;10024&quot;&gt;&lt;property id=&quot;20148&quot; value=&quot;5&quot;/&gt;&lt;property id=&quot;20300&quot; value=&quot;Slide 22 - &amp;quot;Questions from States: (cont.) Data Collection Challenges&amp;quot;&quot;/&gt;&lt;property id=&quot;20307&quot; value=&quot;329&quot;/&gt;&lt;/object&gt;&lt;object type=&quot;3&quot; unique_id=&quot;10025&quot;&gt;&lt;property id=&quot;20148&quot; value=&quot;5&quot;/&gt;&lt;property id=&quot;20300&quot; value=&quot;Slide 23 - &amp;quot;Questions from States: (cont.) Data Collection Challenges&amp;quot;&quot;/&gt;&lt;property id=&quot;20307&quot; value=&quot;348&quot;/&gt;&lt;/object&gt;&lt;object type=&quot;3&quot; unique_id=&quot;10026&quot;&gt;&lt;property id=&quot;20148&quot; value=&quot;5&quot;/&gt;&lt;property id=&quot;20300&quot; value=&quot;Slide 24 - &amp;quot;Questions from States: (cont.) Data Collection Challenges &amp;quot;&quot;/&gt;&lt;property id=&quot;20307&quot; value=&quot;347&quot;/&gt;&lt;/object&gt;&lt;object type=&quot;3&quot; unique_id=&quot;10027&quot;&gt;&lt;property id=&quot;20148&quot; value=&quot;5&quot;/&gt;&lt;property id=&quot;20300&quot; value=&quot;Slide 25 - &amp;quot;What’s Next?&amp;quot;&quot;/&gt;&lt;property id=&quot;20307&quot; value=&quot;335&quot;/&gt;&lt;/object&gt;&lt;object type=&quot;3&quot; unique_id=&quot;10028&quot;&gt;&lt;property id=&quot;20148&quot; value=&quot;5&quot;/&gt;&lt;property id=&quot;20300&quot; value=&quot;Slide 26 - &amp;quot;What’s Next? &amp;quot;&quot;/&gt;&lt;property id=&quot;20307&quot; value=&quot;324&quot;/&gt;&lt;/object&gt;&lt;object type=&quot;3&quot; unique_id=&quot;10029&quot;&gt;&lt;property id=&quot;20148&quot; value=&quot;5&quot;/&gt;&lt;property id=&quot;20300&quot; value=&quot;Slide 27&quot;/&gt;&lt;property id=&quot;20307&quot; value=&quot;284&quot;/&gt;&lt;/object&gt;&lt;object type=&quot;3&quot; unique_id=&quot;10030&quot;&gt;&lt;property id=&quot;20148&quot; value=&quot;5&quot;/&gt;&lt;property id=&quot;20300&quot; value=&quot;Slide 28&quot;/&gt;&lt;property id=&quot;20307&quot; value=&quot;349&quot;/&gt;&lt;/object&gt;&lt;object type=&quot;3&quot; unique_id=&quot;10031&quot;&gt;&lt;property id=&quot;20148&quot; value=&quot;5&quot;/&gt;&lt;property id=&quot;20300&quot; value=&quot;Slide 29&quot;/&gt;&lt;property id=&quot;20307&quot; value=&quot;275&quot;/&gt;&lt;/object&gt;&lt;object type=&quot;3&quot; unique_id=&quot;10032&quot;&gt;&lt;property id=&quot;20148&quot; value=&quot;5&quot;/&gt;&lt;property id=&quot;20300&quot; value=&quot;Slide 30&quot;/&gt;&lt;property id=&quot;20307&quot; value=&quot;282&quot;/&gt;&lt;/object&gt;&lt;/object&gt;&lt;object type=&quot;8&quot; unique_id=&quot;10064&quot;&gt;&lt;/object&gt;&lt;/object&gt;&lt;/database&gt;"/>
  <p:tag name="SECTOMILLISECCONVERTED" val="1"/>
</p:tagLst>
</file>

<file path=ppt/theme/theme1.xml><?xml version="1.0" encoding="utf-8"?>
<a:theme xmlns:a="http://schemas.openxmlformats.org/drawingml/2006/main" name="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7ECA4697952647996E3DCC2F1F08AE" ma:contentTypeVersion="0" ma:contentTypeDescription="Create a new document." ma:contentTypeScope="" ma:versionID="f2c62b2e7a6d721f16ce36fba2ae524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CF015E-6999-426A-BC7D-409AC2FCC986}">
  <ds:schemaRefs>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www.w3.org/XML/1998/namespace"/>
    <ds:schemaRef ds:uri="http://purl.org/dc/elements/1.1/"/>
  </ds:schemaRefs>
</ds:datastoreItem>
</file>

<file path=customXml/itemProps2.xml><?xml version="1.0" encoding="utf-8"?>
<ds:datastoreItem xmlns:ds="http://schemas.openxmlformats.org/officeDocument/2006/customXml" ds:itemID="{A917E154-514E-4C5D-93EA-A1288BAA4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89D6581-FF20-4325-BA6A-D76F7645C3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7842</TotalTime>
  <Words>1354</Words>
  <Application>Microsoft Office PowerPoint</Application>
  <PresentationFormat>On-screen Show (4:3)</PresentationFormat>
  <Paragraphs>198</Paragraphs>
  <Slides>30</Slides>
  <Notes>30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Arial</vt:lpstr>
      <vt:lpstr>Calibri</vt:lpstr>
      <vt:lpstr>Impact</vt:lpstr>
      <vt:lpstr>Times New Roman</vt:lpstr>
      <vt:lpstr>Webdings</vt:lpstr>
      <vt:lpstr>Wingdings</vt:lpstr>
      <vt:lpstr>Wingdings 2</vt:lpstr>
      <vt:lpstr>Wingdings 3</vt:lpstr>
      <vt:lpstr>Standard Slides</vt:lpstr>
      <vt:lpstr>Interactive Slides</vt:lpstr>
      <vt:lpstr>Eligible Training Provider Reporting Part II</vt:lpstr>
      <vt:lpstr>PowerPoint Presentation</vt:lpstr>
      <vt:lpstr>PowerPoint Presentation</vt:lpstr>
      <vt:lpstr> Poll Question #1  Which workforce organization do you represent? </vt:lpstr>
      <vt:lpstr> Poll Question #2  Did you attend the live session or listen to the recorded version of the first webinar on Eligible Training Provider (ETP) Reporting? </vt:lpstr>
      <vt:lpstr>PowerPoint Presentation</vt:lpstr>
      <vt:lpstr>PowerPoint Presentation</vt:lpstr>
      <vt:lpstr>Provider Issues/Concerns</vt:lpstr>
      <vt:lpstr>Questions from Providers</vt:lpstr>
      <vt:lpstr>Questions from Providers (cont.)</vt:lpstr>
      <vt:lpstr>State Issues/Concerns</vt:lpstr>
      <vt:lpstr>Questions from States: Reporting</vt:lpstr>
      <vt:lpstr>Pop Quiz #1 On February 1, 2019 an existing school in the State adds an existing program to the State ETPL for the first time. At the end of the program year, what data does this provider submit to the State?  </vt:lpstr>
      <vt:lpstr>Pop Quiz #1 On February 1, 2019 an existing school in the State adds an existing program to the State ETPL for the first time. At the end of the program year, what data does this provider submit to the State?  </vt:lpstr>
      <vt:lpstr>Pop Quiz #2 What is the exit for “all students”, (1) Date ended the program; (2) WIOA definition (last date of service applied retroactively after 90 days); or (3) Date of end of training?  </vt:lpstr>
      <vt:lpstr>Pop Quiz #2 What is the exit for “all students”, (1) Date ended the program; (2) WIOA definition (last date of service applied retroactively after 90 days); or (3) Date of end of training?  </vt:lpstr>
      <vt:lpstr>Pop Quiz #3   What is the Exit date for reporting a “WIOA student”? Is it the WIOA Exit (last date of service applied after 90 days) or the  date completed training?  </vt:lpstr>
      <vt:lpstr>Pop Quiz #3 What is the Exit date for reporting a “WIOA student”? Is it the WIOA Exit (last date of service applied after 90 days), date completed training?   </vt:lpstr>
      <vt:lpstr>ETP Cohort Scenarios</vt:lpstr>
      <vt:lpstr>PowerPoint Presentation</vt:lpstr>
      <vt:lpstr>Questions from States: (cont.) General </vt:lpstr>
      <vt:lpstr>Questions from States: (cont.) Data Collection Challenges</vt:lpstr>
      <vt:lpstr>Questions from States: (cont.) Data Collection Challenges</vt:lpstr>
      <vt:lpstr>Questions from States: (cont.) Data Collection Challenges </vt:lpstr>
      <vt:lpstr>What’s Next?</vt:lpstr>
      <vt:lpstr>What’s Next?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Jennifer Jacobs</cp:lastModifiedBy>
  <cp:revision>342</cp:revision>
  <dcterms:created xsi:type="dcterms:W3CDTF">2017-06-21T17:13:53Z</dcterms:created>
  <dcterms:modified xsi:type="dcterms:W3CDTF">2018-10-05T19:50:34Z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0x010100727ECA4697952647996E3DCC2F1F08AE</vt:lpwstr>
  </property>
</Properties>
</file>