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1" r:id="rId2"/>
  </p:sldMasterIdLst>
  <p:notesMasterIdLst>
    <p:notesMasterId r:id="rId38"/>
  </p:notesMasterIdLst>
  <p:handoutMasterIdLst>
    <p:handoutMasterId r:id="rId39"/>
  </p:handoutMasterIdLst>
  <p:sldIdLst>
    <p:sldId id="339" r:id="rId3"/>
    <p:sldId id="290" r:id="rId4"/>
    <p:sldId id="363" r:id="rId5"/>
    <p:sldId id="341" r:id="rId6"/>
    <p:sldId id="342" r:id="rId7"/>
    <p:sldId id="348" r:id="rId8"/>
    <p:sldId id="364" r:id="rId9"/>
    <p:sldId id="355" r:id="rId10"/>
    <p:sldId id="346" r:id="rId11"/>
    <p:sldId id="359" r:id="rId12"/>
    <p:sldId id="353" r:id="rId13"/>
    <p:sldId id="356" r:id="rId14"/>
    <p:sldId id="357" r:id="rId15"/>
    <p:sldId id="360" r:id="rId16"/>
    <p:sldId id="376" r:id="rId17"/>
    <p:sldId id="354" r:id="rId18"/>
    <p:sldId id="362" r:id="rId19"/>
    <p:sldId id="366" r:id="rId20"/>
    <p:sldId id="365" r:id="rId21"/>
    <p:sldId id="377" r:id="rId22"/>
    <p:sldId id="378" r:id="rId23"/>
    <p:sldId id="368" r:id="rId24"/>
    <p:sldId id="358" r:id="rId25"/>
    <p:sldId id="351" r:id="rId26"/>
    <p:sldId id="367" r:id="rId27"/>
    <p:sldId id="369" r:id="rId28"/>
    <p:sldId id="345" r:id="rId29"/>
    <p:sldId id="370" r:id="rId30"/>
    <p:sldId id="373" r:id="rId31"/>
    <p:sldId id="308" r:id="rId32"/>
    <p:sldId id="371" r:id="rId33"/>
    <p:sldId id="372" r:id="rId34"/>
    <p:sldId id="374" r:id="rId35"/>
    <p:sldId id="343" r:id="rId36"/>
    <p:sldId id="310" r:id="rId37"/>
  </p:sldIdLst>
  <p:sldSz cx="9144000" cy="6858000" type="screen4x3"/>
  <p:notesSz cx="7010400" cy="9296400"/>
  <p:custDataLst>
    <p:tags r:id="rId4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 Rosendale" initials="TR" lastIdx="8" clrIdx="0">
    <p:extLst>
      <p:ext uri="{19B8F6BF-5375-455C-9EA6-DF929625EA0E}">
        <p15:presenceInfo xmlns:p15="http://schemas.microsoft.com/office/powerpoint/2012/main" userId="Tim Rosenda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45" autoAdjust="0"/>
    <p:restoredTop sz="76511" autoAdjust="0"/>
  </p:normalViewPr>
  <p:slideViewPr>
    <p:cSldViewPr snapToGrid="0">
      <p:cViewPr varScale="1">
        <p:scale>
          <a:sx n="87" d="100"/>
          <a:sy n="87" d="100"/>
        </p:scale>
        <p:origin x="382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5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68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9DC45C-EBA7-4E66-887C-FC0854EAD86C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1DFD86-C40C-4370-86AF-BDC8E1990D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003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10/4/2018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858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541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71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820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0622F-0046-49E7-91D5-FDD1A41827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022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7C7D1-5180-4A32-842C-629759533C0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565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11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30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2696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889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994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75" y="708025"/>
            <a:ext cx="4735513" cy="3551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A0118022-50D0-43CE-B9C3-944277464A3B}" type="slidenum">
              <a:rPr lang="en-US" sz="1800" kern="0">
                <a:solidFill>
                  <a:sysClr val="windowText" lastClr="000000"/>
                </a:solidFill>
              </a:rPr>
              <a:pPr defTabSz="931774">
                <a:defRPr/>
              </a:pPr>
              <a:t>2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523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2954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0430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9084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1832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5669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9629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3491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746125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115077"/>
            <a:ext cx="5608320" cy="36604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1824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7749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962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9809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0335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665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2375" y="708025"/>
            <a:ext cx="4735513" cy="3551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A0118022-50D0-43CE-B9C3-944277464A3B}" type="slidenum">
              <a:rPr lang="en-US" sz="1800" kern="0">
                <a:solidFill>
                  <a:sysClr val="windowText" lastClr="000000"/>
                </a:solidFill>
              </a:rPr>
              <a:pPr defTabSz="931774">
                <a:defRPr/>
              </a:pPr>
              <a:t>35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603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169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499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193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990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722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477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Month ##,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Moderator: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Today’s Objectives: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Contact Information: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 dirty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3 Speaker Slide choices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This works like a multi-level bulleted list.  Use the list level buttons on your “Home” tab to</a:t>
            </a:r>
            <a:b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Select 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of an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“Layout” button right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next to the “New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or location for standard content slide material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 dirty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Questions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in the template.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-Background.png"/>
          <p:cNvPicPr>
            <a:picLocks noChangeAspect="1"/>
          </p:cNvPicPr>
          <p:nvPr userDrawn="1"/>
        </p:nvPicPr>
        <p:blipFill rotWithShape="1">
          <a:blip r:embed="rId2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 b="3"/>
          <a:stretch/>
        </p:blipFill>
        <p:spPr>
          <a:xfrm>
            <a:off x="-192505" y="0"/>
            <a:ext cx="9336505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 userDrawn="1"/>
        </p:nvSpPr>
        <p:spPr>
          <a:xfrm>
            <a:off x="-192506" y="6117921"/>
            <a:ext cx="5408683" cy="740095"/>
          </a:xfrm>
          <a:prstGeom prst="rect">
            <a:avLst/>
          </a:prstGeom>
          <a:solidFill>
            <a:srgbClr val="7A232E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4871" y="1280059"/>
            <a:ext cx="5002696" cy="1470025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 b="0" i="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cs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2791" y="3576983"/>
            <a:ext cx="5024783" cy="132634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100" b="0" i="0" cap="all" baseline="0">
                <a:solidFill>
                  <a:srgbClr val="275A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wrfgps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93" y="5047574"/>
            <a:ext cx="2424807" cy="820181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728817" y="6200292"/>
            <a:ext cx="3460479" cy="590827"/>
            <a:chOff x="3197079" y="5516217"/>
            <a:chExt cx="3460479" cy="590826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197079" y="5516217"/>
              <a:ext cx="590826" cy="59082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3750362" y="5611204"/>
              <a:ext cx="2907196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675" b="1" i="0" kern="800" cap="all" spc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Employment and Training</a:t>
              </a:r>
              <a:r>
                <a:rPr lang="en-US" sz="675" b="1" i="0" kern="800" cap="all" spc="0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Administration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675" b="0" i="0" kern="800" cap="all" spc="0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United States Department of Labor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/>
          <a:srcRect r="12034"/>
          <a:stretch/>
        </p:blipFill>
        <p:spPr>
          <a:xfrm>
            <a:off x="4891122" y="583"/>
            <a:ext cx="4289548" cy="6857433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930358" y="5212407"/>
            <a:ext cx="2867025" cy="3002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351" i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</p:txBody>
      </p:sp>
      <p:sp>
        <p:nvSpPr>
          <p:cNvPr id="19" name="Text Placeholder 3"/>
          <p:cNvSpPr>
            <a:spLocks noGrp="1"/>
          </p:cNvSpPr>
          <p:nvPr userDrawn="1">
            <p:ph type="body" sz="half" idx="12" hasCustomPrompt="1"/>
          </p:nvPr>
        </p:nvSpPr>
        <p:spPr>
          <a:xfrm>
            <a:off x="5654479" y="5730989"/>
            <a:ext cx="3418783" cy="77386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725" b="0" i="0" spc="37" baseline="0">
                <a:ln>
                  <a:solidFill>
                    <a:srgbClr val="004874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defRPr>
            </a:lvl1pPr>
            <a:lvl2pPr marL="342858" indent="0">
              <a:buNone/>
              <a:defRPr sz="900"/>
            </a:lvl2pPr>
            <a:lvl3pPr marL="685718" indent="0">
              <a:buNone/>
              <a:defRPr sz="751"/>
            </a:lvl3pPr>
            <a:lvl4pPr marL="1028573" indent="0">
              <a:buNone/>
              <a:defRPr sz="675"/>
            </a:lvl4pPr>
            <a:lvl5pPr marL="1371430" indent="0">
              <a:buNone/>
              <a:defRPr sz="675"/>
            </a:lvl5pPr>
            <a:lvl6pPr marL="1714286" indent="0">
              <a:buNone/>
              <a:defRPr sz="675"/>
            </a:lvl6pPr>
            <a:lvl7pPr marL="2057143" indent="0">
              <a:buNone/>
              <a:defRPr sz="675"/>
            </a:lvl7pPr>
            <a:lvl8pPr marL="2400000" indent="0">
              <a:buNone/>
              <a:defRPr sz="675"/>
            </a:lvl8pPr>
            <a:lvl9pPr marL="2742858" indent="0">
              <a:buNone/>
              <a:defRPr sz="675"/>
            </a:lvl9pPr>
          </a:lstStyle>
          <a:p>
            <a:pPr lvl="0"/>
            <a:r>
              <a:rPr lang="en-US" dirty="0"/>
              <a:t>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3853595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-15780" y="217505"/>
            <a:ext cx="3194592" cy="774492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r>
              <a:rPr lang="en-US" sz="2851" b="0" spc="31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</a:rPr>
              <a:t>Where Are You?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026983" y="373932"/>
            <a:ext cx="4903076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ctr" defTabSz="342858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5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  <a:t>Enter your name and location </a:t>
            </a:r>
          </a:p>
          <a:p>
            <a:pPr marL="0" lvl="0" indent="0" algn="ctr" defTabSz="342858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5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  <a:t>in the Chat window!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849107"/>
            <a:ext cx="8295971" cy="5656620"/>
          </a:xfrm>
          <a:prstGeom prst="rect">
            <a:avLst/>
          </a:prstGeom>
          <a:effectLst>
            <a:outerShdw blurRad="63500" dist="38100" dir="8100000" algn="tr" rotWithShape="0">
              <a:prstClr val="black">
                <a:alpha val="20000"/>
              </a:prstClr>
            </a:outerShdw>
          </a:effectLst>
        </p:spPr>
      </p:pic>
      <p:sp>
        <p:nvSpPr>
          <p:cNvPr id="7" name="Chevron 6"/>
          <p:cNvSpPr/>
          <p:nvPr userDrawn="1"/>
        </p:nvSpPr>
        <p:spPr>
          <a:xfrm>
            <a:off x="3024723" y="347556"/>
            <a:ext cx="150520" cy="450049"/>
          </a:xfrm>
          <a:prstGeom prst="chevron">
            <a:avLst/>
          </a:prstGeom>
          <a:solidFill>
            <a:srgbClr val="9D1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7" y="6106528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19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eaker Slide - 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2" y="2124679"/>
            <a:ext cx="8239125" cy="1625896"/>
          </a:xfrm>
          <a:prstGeom prst="rect">
            <a:avLst/>
          </a:prstGeom>
          <a:gradFill flip="none" rotWithShape="1">
            <a:gsLst>
              <a:gs pos="0">
                <a:srgbClr val="EEF9FD">
                  <a:lumMod val="99000"/>
                </a:srgbClr>
              </a:gs>
              <a:gs pos="65000">
                <a:srgbClr val="EEF9FD">
                  <a:alpha val="50000"/>
                </a:srgbClr>
              </a:gs>
              <a:gs pos="9100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-1" y="2097249"/>
            <a:ext cx="8239127" cy="1681481"/>
            <a:chOff x="-1" y="2097246"/>
            <a:chExt cx="8239126" cy="1681481"/>
          </a:xfrm>
        </p:grpSpPr>
        <p:sp>
          <p:nvSpPr>
            <p:cNvPr id="30" name="Rectangle 29"/>
            <p:cNvSpPr/>
            <p:nvPr userDrawn="1"/>
          </p:nvSpPr>
          <p:spPr>
            <a:xfrm>
              <a:off x="0" y="3751295"/>
              <a:ext cx="8239125" cy="27432"/>
            </a:xfrm>
            <a:prstGeom prst="rect">
              <a:avLst/>
            </a:prstGeom>
            <a:gradFill flip="none" rotWithShape="1">
              <a:gsLst>
                <a:gs pos="0">
                  <a:srgbClr val="EEF9FD">
                    <a:lumMod val="94000"/>
                  </a:srgbClr>
                </a:gs>
                <a:gs pos="52200">
                  <a:schemeClr val="bg1">
                    <a:alpha val="50000"/>
                    <a:lumMod val="91000"/>
                  </a:schemeClr>
                </a:gs>
                <a:gs pos="9100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-1" y="2097246"/>
              <a:ext cx="8239125" cy="27432"/>
            </a:xfrm>
            <a:prstGeom prst="rect">
              <a:avLst/>
            </a:prstGeom>
            <a:gradFill flip="none" rotWithShape="1">
              <a:gsLst>
                <a:gs pos="0">
                  <a:srgbClr val="EEF9FD">
                    <a:lumMod val="94000"/>
                  </a:srgbClr>
                </a:gs>
                <a:gs pos="52200">
                  <a:schemeClr val="bg1">
                    <a:alpha val="50000"/>
                    <a:lumMod val="91000"/>
                  </a:schemeClr>
                </a:gs>
                <a:gs pos="9100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1" dirty="0"/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035284" y="2078560"/>
            <a:ext cx="4397517" cy="459267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2100" b="0" i="0" kern="1200" cap="small" spc="31" baseline="0" dirty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</a:lstStyle>
          <a:p>
            <a:pPr lvl="0"/>
            <a:r>
              <a:rPr lang="en-US" dirty="0"/>
              <a:t>Speaker’s Name Goes Here.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97112" y="3931875"/>
            <a:ext cx="4306888" cy="477644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2100" b="0" i="0" kern="1200" cap="small" spc="31" baseline="0" dirty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Franklin Gothic Medium" panose="020B0603020102020204" pitchFamily="34" charset="0"/>
              </a:defRPr>
            </a:lvl1pPr>
          </a:lstStyle>
          <a:p>
            <a:pPr marL="0" lvl="0" indent="0" algn="l" defTabSz="342891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dirty="0"/>
              <a:t>Speaker’s Name Goes Here.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115" y="290229"/>
            <a:ext cx="4675187" cy="331231"/>
          </a:xfrm>
        </p:spPr>
        <p:txBody>
          <a:bodyPr lIns="0" tIns="0" rIns="0" bIns="0" anchor="b" anchorCtr="0">
            <a:normAutofit/>
          </a:bodyPr>
          <a:lstStyle>
            <a:lvl1pPr algn="l">
              <a:defRPr sz="2100" b="0" spc="31" baseline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97114" y="685801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275" b="0" i="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58943" y="265516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34289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15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97115" y="10025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297116" y="1038229"/>
            <a:ext cx="3970337" cy="907855"/>
          </a:xfrm>
        </p:spPr>
        <p:txBody>
          <a:bodyPr lIns="182880">
            <a:normAutofit/>
          </a:bodyPr>
          <a:lstStyle>
            <a:lvl1pPr marL="0" indent="0">
              <a:buNone/>
              <a:defRPr sz="1200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297116" y="4438144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275" b="0" i="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58943" y="3989284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34289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15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97115" y="4754852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2297116" y="4790571"/>
            <a:ext cx="3970337" cy="907855"/>
          </a:xfrm>
        </p:spPr>
        <p:txBody>
          <a:bodyPr lIns="182880">
            <a:normAutofit/>
          </a:bodyPr>
          <a:lstStyle>
            <a:lvl1pPr marL="0" indent="0">
              <a:buNone/>
              <a:defRPr sz="1200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035285" y="2567164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275" b="0" i="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2297113" y="2103114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34289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15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035285" y="2883872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4035285" y="2919591"/>
            <a:ext cx="3970337" cy="905256"/>
          </a:xfrm>
        </p:spPr>
        <p:txBody>
          <a:bodyPr lIns="182880">
            <a:normAutofit/>
          </a:bodyPr>
          <a:lstStyle>
            <a:lvl1pPr marL="0" indent="0">
              <a:buNone/>
              <a:defRPr sz="1200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</p:spTree>
    <p:extLst>
      <p:ext uri="{BB962C8B-B14F-4D97-AF65-F5344CB8AC3E}">
        <p14:creationId xmlns:p14="http://schemas.microsoft.com/office/powerpoint/2010/main" val="445173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2182" y="204791"/>
            <a:ext cx="3152321" cy="774492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342891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2851" b="0" i="0" kern="1200" cap="small" spc="31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Franklin Gothic Medium" panose="020B0603020102020204" pitchFamily="34" charset="0"/>
                <a:ea typeface="+mj-ea"/>
                <a:cs typeface="Myriad Pro Cond"/>
              </a:rPr>
              <a:t>Any Questions?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844031"/>
            <a:ext cx="9144001" cy="5420143"/>
          </a:xfrm>
          <a:prstGeom prst="rect">
            <a:avLst/>
          </a:prstGeom>
        </p:spPr>
      </p:pic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0" y="6106514"/>
            <a:ext cx="2230783" cy="75455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026983" y="383751"/>
            <a:ext cx="4903076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ctr" defTabSz="342891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425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  <a:t>Enter your questions in the Chat window!</a:t>
            </a:r>
          </a:p>
        </p:txBody>
      </p:sp>
      <p:sp>
        <p:nvSpPr>
          <p:cNvPr id="10" name="Chevron 9"/>
          <p:cNvSpPr/>
          <p:nvPr userDrawn="1"/>
        </p:nvSpPr>
        <p:spPr>
          <a:xfrm>
            <a:off x="3062823" y="347554"/>
            <a:ext cx="150520" cy="450049"/>
          </a:xfrm>
          <a:prstGeom prst="chevron">
            <a:avLst/>
          </a:prstGeom>
          <a:solidFill>
            <a:srgbClr val="9D1C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2682226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- Tit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</p:spPr>
        <p:txBody>
          <a:bodyPr/>
          <a:lstStyle>
            <a:lvl1pPr marL="274320" indent="-274320"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</p:spPr>
        <p:txBody>
          <a:bodyPr/>
          <a:lstStyle>
            <a:lvl1pPr marL="274320" indent="-274320"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543050"/>
            <a:ext cx="9144000" cy="4572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57200" y="1568451"/>
            <a:ext cx="4038600" cy="412749"/>
          </a:xfrm>
          <a:effectLst/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2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Column Title Here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4648200" y="1568451"/>
            <a:ext cx="4038600" cy="412749"/>
          </a:xfrm>
          <a:effectLst/>
        </p:spPr>
        <p:txBody>
          <a:bodyPr/>
          <a:lstStyle>
            <a:lvl1pPr marL="0" indent="0">
              <a:buNone/>
              <a:defRPr sz="2400" b="1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2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Column Title Here</a:t>
            </a:r>
          </a:p>
        </p:txBody>
      </p:sp>
      <p:cxnSp>
        <p:nvCxnSpPr>
          <p:cNvPr id="10" name="Straight Connector 9"/>
          <p:cNvCxnSpPr>
            <a:stCxn id="5" idx="0"/>
          </p:cNvCxnSpPr>
          <p:nvPr userDrawn="1"/>
        </p:nvCxnSpPr>
        <p:spPr>
          <a:xfrm>
            <a:off x="4572000" y="1543050"/>
            <a:ext cx="0" cy="4705350"/>
          </a:xfrm>
          <a:prstGeom prst="line">
            <a:avLst/>
          </a:prstGeom>
          <a:ln>
            <a:solidFill>
              <a:schemeClr val="tx1">
                <a:lumMod val="50000"/>
                <a:alpha val="1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864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4700"/>
            <a:ext cx="8229600" cy="3721100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800"/>
              </a:spcBef>
              <a:defRPr sz="2400"/>
            </a:lvl1pPr>
            <a:lvl2pPr>
              <a:lnSpc>
                <a:spcPct val="95000"/>
              </a:lnSpc>
              <a:spcBef>
                <a:spcPts val="800"/>
              </a:spcBef>
              <a:defRPr sz="2200"/>
            </a:lvl2pPr>
            <a:lvl3pPr>
              <a:lnSpc>
                <a:spcPct val="95000"/>
              </a:lnSpc>
              <a:spcBef>
                <a:spcPts val="800"/>
              </a:spcBef>
              <a:defRPr sz="2000"/>
            </a:lvl3pPr>
            <a:lvl4pPr>
              <a:lnSpc>
                <a:spcPct val="95000"/>
              </a:lnSpc>
              <a:spcBef>
                <a:spcPts val="800"/>
              </a:spcBef>
              <a:defRPr sz="1800"/>
            </a:lvl4pPr>
            <a:lvl5pPr>
              <a:lnSpc>
                <a:spcPct val="95000"/>
              </a:lnSpc>
              <a:spcBef>
                <a:spcPts val="80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543050"/>
            <a:ext cx="9144000" cy="4572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57200" y="1568451"/>
            <a:ext cx="8229600" cy="412749"/>
          </a:xfrm>
          <a:effectLst/>
        </p:spPr>
        <p:txBody>
          <a:bodyPr/>
          <a:lstStyle>
            <a:lvl1pPr marL="0" indent="0">
              <a:buNone/>
              <a:defRPr sz="2400" b="1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2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Slide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5133363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Save the Date: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 dirty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0" u="none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prenticeship.gov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pprenticeshipusa.workforcegps.org/" TargetMode="External"/><Relationship Id="rId4" Type="http://schemas.openxmlformats.org/officeDocument/2006/relationships/hyperlink" Target="https://www.dol.gov/apprenticeship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renticeshipusa.workforcegps.org/events/2018/09/18/15/21/Business-Engagement-Tools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gerry.ghazi@vthitec.org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Relationship Id="rId6" Type="http://schemas.openxmlformats.org/officeDocument/2006/relationships/hyperlink" Target="mailto:gwell@mahernet.com" TargetMode="External"/><Relationship Id="rId5" Type="http://schemas.openxmlformats.org/officeDocument/2006/relationships/hyperlink" Target="mailto:kraus.william@dol.gov" TargetMode="External"/><Relationship Id="rId4" Type="http://schemas.openxmlformats.org/officeDocument/2006/relationships/hyperlink" Target="mailto:sonya.grant@semca.org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pprenticeshipusa.workforcegps.org/resources/2018/05/11/17/01/Apprenticeship-Business-Engagement-Tool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DDB5B7-29AB-4F12-A5B1-11BD661DC8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15827" y="229195"/>
            <a:ext cx="2221861" cy="356956"/>
          </a:xfrm>
        </p:spPr>
        <p:txBody>
          <a:bodyPr>
            <a:normAutofit/>
          </a:bodyPr>
          <a:lstStyle/>
          <a:p>
            <a:r>
              <a:rPr lang="en-US" sz="1600" dirty="0"/>
              <a:t>October 4, 2018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256EF8-68E3-46CB-BA65-055522FC5E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Apprenticeship Business Engagement Tools Webinar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C6460FC-13EE-467F-96E2-91786D52C9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Office of Apprenticeship</a:t>
            </a:r>
          </a:p>
        </p:txBody>
      </p:sp>
    </p:spTree>
    <p:extLst>
      <p:ext uri="{BB962C8B-B14F-4D97-AF65-F5344CB8AC3E}">
        <p14:creationId xmlns:p14="http://schemas.microsoft.com/office/powerpoint/2010/main" val="1968718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4000" dirty="0">
                <a:solidFill>
                  <a:schemeClr val="accent1"/>
                </a:solidFill>
              </a:rPr>
              <a:t>Phase 1: Research and Preparation</a:t>
            </a:r>
            <a:br>
              <a:rPr lang="en-US" sz="4000" dirty="0">
                <a:solidFill>
                  <a:schemeClr val="accent1"/>
                </a:solidFill>
              </a:rPr>
            </a:br>
            <a:br>
              <a:rPr lang="en-US" dirty="0"/>
            </a:br>
            <a:r>
              <a:rPr lang="en-US" i="1" dirty="0"/>
              <a:t>What Types of Preparation Can Help Make Business Outreach Successful?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 descr="text staying Preparation is the Key">
            <a:extLst>
              <a:ext uri="{FF2B5EF4-FFF2-40B4-BE49-F238E27FC236}">
                <a16:creationId xmlns:a16="http://schemas.microsoft.com/office/drawing/2014/main" id="{F1820F06-88D9-46D4-8CB0-6CE1CD249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60" y="4085134"/>
            <a:ext cx="5166360" cy="2097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0633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Recognize Business Challenges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spcAft>
                <a:spcPts val="300"/>
              </a:spcAft>
            </a:pPr>
            <a:r>
              <a:rPr lang="en-US" sz="2100" dirty="0"/>
              <a:t>Skill gaps in hiring</a:t>
            </a:r>
          </a:p>
          <a:p>
            <a:pPr>
              <a:spcAft>
                <a:spcPts val="1200"/>
              </a:spcAft>
            </a:pPr>
            <a:r>
              <a:rPr lang="en-US" sz="2100" dirty="0"/>
              <a:t>Development of existing talent</a:t>
            </a:r>
          </a:p>
          <a:p>
            <a:pPr>
              <a:spcBef>
                <a:spcPts val="2700"/>
              </a:spcBef>
            </a:pPr>
            <a:r>
              <a:rPr lang="en-US" sz="2100" dirty="0"/>
              <a:t>Attracting and retaining talent</a:t>
            </a:r>
          </a:p>
          <a:p>
            <a:pPr>
              <a:spcBef>
                <a:spcPts val="4200"/>
              </a:spcBef>
            </a:pPr>
            <a:r>
              <a:rPr lang="en-US" sz="2100" dirty="0"/>
              <a:t>Retiring workforce</a:t>
            </a:r>
          </a:p>
          <a:p>
            <a:pPr>
              <a:spcBef>
                <a:spcPts val="3800"/>
              </a:spcBef>
            </a:pPr>
            <a:r>
              <a:rPr lang="en-US" sz="2100" dirty="0"/>
              <a:t>Advancing technology</a:t>
            </a:r>
          </a:p>
          <a:p>
            <a:pPr lvl="1"/>
            <a:endParaRPr lang="en-US" sz="21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0" y="2057400"/>
            <a:ext cx="4495800" cy="4068763"/>
          </a:xfrm>
        </p:spPr>
        <p:txBody>
          <a:bodyPr>
            <a:noAutofit/>
          </a:bodyPr>
          <a:lstStyle/>
          <a:p>
            <a:r>
              <a:rPr lang="en-US" sz="2100" dirty="0"/>
              <a:t>Job posting open for a long time</a:t>
            </a:r>
          </a:p>
          <a:p>
            <a:r>
              <a:rPr lang="en-US" sz="2100" dirty="0"/>
              <a:t>Businesses post openings for mid-level positions</a:t>
            </a:r>
          </a:p>
          <a:p>
            <a:r>
              <a:rPr lang="en-US" sz="2100" dirty="0"/>
              <a:t>Jobs are constantly posted and reposted</a:t>
            </a:r>
          </a:p>
          <a:p>
            <a:r>
              <a:rPr lang="en-US" sz="2100" dirty="0"/>
              <a:t>Industry reports indicate </a:t>
            </a:r>
            <a:br>
              <a:rPr lang="en-US" sz="2100" dirty="0"/>
            </a:br>
            <a:r>
              <a:rPr lang="en-US" sz="2100" dirty="0"/>
              <a:t>short-to-mid-range retirements</a:t>
            </a:r>
          </a:p>
          <a:p>
            <a:r>
              <a:rPr lang="en-US" sz="2100" dirty="0"/>
              <a:t>The business expresses </a:t>
            </a:r>
            <a:br>
              <a:rPr lang="en-US" sz="2100" dirty="0"/>
            </a:br>
            <a:r>
              <a:rPr lang="en-US" sz="2100" dirty="0"/>
              <a:t>interest in customized or </a:t>
            </a:r>
            <a:br>
              <a:rPr lang="en-US" sz="2100" dirty="0"/>
            </a:br>
            <a:r>
              <a:rPr lang="en-US" sz="2100" dirty="0"/>
              <a:t>technical training</a:t>
            </a:r>
          </a:p>
          <a:p>
            <a:endParaRPr lang="en-US" sz="2100" dirty="0"/>
          </a:p>
        </p:txBody>
      </p:sp>
      <p:sp>
        <p:nvSpPr>
          <p:cNvPr id="2" name="Text Placeholder 1"/>
          <p:cNvSpPr>
            <a:spLocks noGrp="1"/>
          </p:cNvSpPr>
          <p:nvPr>
            <p:ph sz="half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Challenge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Indicator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38E6520-7706-4923-8D7F-AEA79B325CA0}"/>
              </a:ext>
            </a:extLst>
          </p:cNvPr>
          <p:cNvGrpSpPr/>
          <p:nvPr/>
        </p:nvGrpSpPr>
        <p:grpSpPr>
          <a:xfrm>
            <a:off x="0" y="2501901"/>
            <a:ext cx="9144000" cy="2374900"/>
            <a:chOff x="0" y="2527300"/>
            <a:chExt cx="9144000" cy="23749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AEC425E-400D-4C9B-81A9-815F869E9615}"/>
                </a:ext>
              </a:extLst>
            </p:cNvPr>
            <p:cNvSpPr/>
            <p:nvPr/>
          </p:nvSpPr>
          <p:spPr>
            <a:xfrm>
              <a:off x="0" y="2527300"/>
              <a:ext cx="9144000" cy="762000"/>
            </a:xfrm>
            <a:prstGeom prst="rect">
              <a:avLst/>
            </a:prstGeom>
            <a:solidFill>
              <a:schemeClr val="accent5">
                <a:lumMod val="10000"/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70B8F66-A576-496C-B884-D7F1A81541DB}"/>
                </a:ext>
              </a:extLst>
            </p:cNvPr>
            <p:cNvSpPr/>
            <p:nvPr/>
          </p:nvSpPr>
          <p:spPr>
            <a:xfrm>
              <a:off x="0" y="4140200"/>
              <a:ext cx="9144000" cy="762000"/>
            </a:xfrm>
            <a:prstGeom prst="rect">
              <a:avLst/>
            </a:prstGeom>
            <a:solidFill>
              <a:schemeClr val="accent5">
                <a:lumMod val="10000"/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510F4F5-BBAD-4E3F-A658-D503AECB60D6}"/>
              </a:ext>
            </a:extLst>
          </p:cNvPr>
          <p:cNvGrpSpPr>
            <a:grpSpLocks noChangeAspect="1"/>
          </p:cNvGrpSpPr>
          <p:nvPr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3F359EDB-9655-4E73-BA7C-B96EA8706717}"/>
                </a:ext>
              </a:extLst>
            </p:cNvPr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94777CE4-48D0-4880-860C-C40AF3212854}"/>
                </a:ext>
              </a:extLst>
            </p:cNvPr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282DA-608F-40A1-9749-AE11E1EAAD3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867650" y="6356350"/>
            <a:ext cx="1276350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99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Research to Identify Businesses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Identify important and growing sectors and businesses</a:t>
            </a:r>
          </a:p>
          <a:p>
            <a:r>
              <a:rPr lang="en-US" dirty="0"/>
              <a:t>Review their job openings for listings indicating a challenge that apprenticeship can solve</a:t>
            </a:r>
          </a:p>
          <a:p>
            <a:r>
              <a:rPr lang="en-US" dirty="0"/>
              <a:t>Identify job openings for which apprenticeship could be a good solution</a:t>
            </a:r>
          </a:p>
          <a:p>
            <a:pPr lvl="1"/>
            <a:r>
              <a:rPr lang="en-US" dirty="0"/>
              <a:t>Research where apprenticeship programs already exist</a:t>
            </a:r>
          </a:p>
          <a:p>
            <a:pPr lvl="1"/>
            <a:r>
              <a:rPr lang="en-US" dirty="0"/>
              <a:t>Words like “entry-level” suggest an employer might be willing to train</a:t>
            </a:r>
          </a:p>
          <a:p>
            <a:r>
              <a:rPr lang="en-US" dirty="0"/>
              <a:t>Keep track of what you learn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282DA-608F-40A1-9749-AE11E1EAAD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53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the Benefits of Apprenticeship Compared to Traditional Hiring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8FEB244-04CD-4D31-A65D-EAE2AC04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246" y="1550279"/>
            <a:ext cx="4169936" cy="712544"/>
          </a:xfrm>
        </p:spPr>
        <p:txBody>
          <a:bodyPr>
            <a:noAutofit/>
          </a:bodyPr>
          <a:lstStyle/>
          <a:p>
            <a:r>
              <a:rPr lang="en-US" sz="2000" dirty="0"/>
              <a:t>Value built into </a:t>
            </a:r>
            <a:br>
              <a:rPr lang="en-US" sz="2000" dirty="0"/>
            </a:br>
            <a:r>
              <a:rPr lang="en-US" sz="2000" dirty="0"/>
              <a:t>the RA program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BDD8D02-E599-4AE8-BD36-A57757870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567" y="2501462"/>
            <a:ext cx="3749040" cy="3688201"/>
          </a:xfrm>
        </p:spPr>
        <p:txBody>
          <a:bodyPr/>
          <a:lstStyle/>
          <a:p>
            <a:r>
              <a:rPr lang="en-US" sz="2000" dirty="0"/>
              <a:t>Stepped up wages vs. full wages</a:t>
            </a:r>
          </a:p>
          <a:p>
            <a:r>
              <a:rPr lang="en-US" sz="2000" dirty="0"/>
              <a:t>Increased retention</a:t>
            </a:r>
          </a:p>
          <a:p>
            <a:r>
              <a:rPr lang="en-US" sz="2000" dirty="0"/>
              <a:t>Provides a repeatable, organized framework </a:t>
            </a:r>
            <a:br>
              <a:rPr lang="en-US" sz="2000" dirty="0"/>
            </a:br>
            <a:r>
              <a:rPr lang="en-US" sz="2000" dirty="0"/>
              <a:t>for recruitment, hiring, onboarding, and advancement</a:t>
            </a:r>
          </a:p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DC9A926-6F65-43C4-B2CF-13797C10C3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550278"/>
            <a:ext cx="4169936" cy="712545"/>
          </a:xfrm>
        </p:spPr>
        <p:txBody>
          <a:bodyPr>
            <a:noAutofit/>
          </a:bodyPr>
          <a:lstStyle/>
          <a:p>
            <a:r>
              <a:rPr lang="en-US" sz="2000" dirty="0"/>
              <a:t>Additional value your state/region may add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D9A4642-34C2-4F81-A298-C72F4A1C8B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14875" y="2501462"/>
            <a:ext cx="3749040" cy="3688201"/>
          </a:xfrm>
        </p:spPr>
        <p:txBody>
          <a:bodyPr>
            <a:normAutofit/>
          </a:bodyPr>
          <a:lstStyle/>
          <a:p>
            <a:r>
              <a:rPr lang="en-US" sz="2000" dirty="0"/>
              <a:t>Tax credits, workforce development grants, WIOA ITAs and OJTs</a:t>
            </a:r>
          </a:p>
          <a:p>
            <a:r>
              <a:rPr lang="en-US" sz="2000" dirty="0"/>
              <a:t>State / federal subsidies </a:t>
            </a:r>
          </a:p>
          <a:p>
            <a:r>
              <a:rPr lang="en-US" sz="2000" dirty="0"/>
              <a:t>Shared recruitment </a:t>
            </a:r>
            <a:br>
              <a:rPr lang="en-US" sz="2000" dirty="0"/>
            </a:br>
            <a:r>
              <a:rPr lang="en-US" sz="2000" dirty="0"/>
              <a:t>costs / hiring incentives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282DA-608F-40A1-9749-AE11E1EAAD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9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Phase 2: Building Relationships</a:t>
            </a:r>
            <a:br>
              <a:rPr lang="en-US" sz="4000" dirty="0">
                <a:solidFill>
                  <a:schemeClr val="accent1"/>
                </a:solidFill>
              </a:rPr>
            </a:br>
            <a:br>
              <a:rPr lang="en-US" dirty="0"/>
            </a:br>
            <a:r>
              <a:rPr lang="en-US" i="1" dirty="0"/>
              <a:t>How Can We Build Effective Relationships With Employers?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 descr="Business people moving gears depicting process">
            <a:extLst>
              <a:ext uri="{FF2B5EF4-FFF2-40B4-BE49-F238E27FC236}">
                <a16:creationId xmlns:a16="http://schemas.microsoft.com/office/drawing/2014/main" id="{C638BD76-71DA-4734-9E8D-895E26D0DAA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88" y="3811387"/>
            <a:ext cx="4493530" cy="304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54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496" y="-97563"/>
            <a:ext cx="7783597" cy="1051560"/>
          </a:xfrm>
        </p:spPr>
        <p:txBody>
          <a:bodyPr/>
          <a:lstStyle/>
          <a:p>
            <a:r>
              <a:rPr lang="en-US" dirty="0"/>
              <a:t>Communicate Effectively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02009" y="6468178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E4B550-26E9-4CBD-BA53-71E26649BB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8D9AB8-9A25-40EA-A51B-F0F4F853F539}"/>
              </a:ext>
            </a:extLst>
          </p:cNvPr>
          <p:cNvSpPr txBox="1"/>
          <p:nvPr/>
        </p:nvSpPr>
        <p:spPr>
          <a:xfrm>
            <a:off x="315311" y="1495049"/>
            <a:ext cx="5665075" cy="91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buClr>
                <a:schemeClr val="accent1"/>
              </a:buClr>
            </a:pPr>
            <a:r>
              <a:rPr lang="en-US" sz="2800" dirty="0">
                <a:effectLst>
                  <a:outerShdw blurRad="76200" dist="38100" dir="2700000" algn="tl">
                    <a:srgbClr val="000000">
                      <a:alpha val="21000"/>
                    </a:srgbClr>
                  </a:outerShdw>
                </a:effectLst>
              </a:rPr>
              <a:t>“Because what you’ve been doing doesn’t work”</a:t>
            </a:r>
            <a:endParaRPr lang="en-US" sz="2800" i="1" dirty="0">
              <a:solidFill>
                <a:schemeClr val="accent5">
                  <a:lumMod val="50000"/>
                </a:schemeClr>
              </a:solidFill>
              <a:effectLst>
                <a:outerShdw blurRad="76200" dist="38100" dir="2700000" algn="tl">
                  <a:srgbClr val="000000">
                    <a:alpha val="21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21619D-0FBF-4F91-A8E2-B9FA51FB2ABD}"/>
              </a:ext>
            </a:extLst>
          </p:cNvPr>
          <p:cNvSpPr txBox="1"/>
          <p:nvPr/>
        </p:nvSpPr>
        <p:spPr>
          <a:xfrm>
            <a:off x="3573517" y="3275184"/>
            <a:ext cx="5019154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buClr>
                <a:schemeClr val="accent1"/>
              </a:buClr>
            </a:pPr>
            <a:r>
              <a:rPr lang="en-US" sz="2800" dirty="0">
                <a:effectLst>
                  <a:outerShdw blurRad="76200" dist="38100" dir="2700000" algn="tl">
                    <a:srgbClr val="000000">
                      <a:alpha val="21000"/>
                    </a:srgbClr>
                  </a:outerShdw>
                </a:effectLst>
              </a:rPr>
              <a:t>“We know best so just ask us!”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079072-06B4-4F6B-B978-FB975C254FEC}"/>
              </a:ext>
            </a:extLst>
          </p:cNvPr>
          <p:cNvSpPr txBox="1"/>
          <p:nvPr/>
        </p:nvSpPr>
        <p:spPr>
          <a:xfrm>
            <a:off x="315311" y="5292058"/>
            <a:ext cx="4631926" cy="91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buClr>
                <a:schemeClr val="accent1"/>
              </a:buClr>
            </a:pPr>
            <a:r>
              <a:rPr lang="en-US" sz="2800" dirty="0">
                <a:effectLst>
                  <a:outerShdw blurRad="76200" dist="38100" dir="2700000" algn="tl">
                    <a:srgbClr val="000000">
                      <a:alpha val="21000"/>
                    </a:srgbClr>
                  </a:outerShdw>
                </a:effectLst>
              </a:rPr>
              <a:t>“Just listen and you will learn”</a:t>
            </a:r>
          </a:p>
        </p:txBody>
      </p:sp>
      <p:pic>
        <p:nvPicPr>
          <p:cNvPr id="8" name="Picture 7" descr="abstract globe">
            <a:extLst>
              <a:ext uri="{FF2B5EF4-FFF2-40B4-BE49-F238E27FC236}">
                <a16:creationId xmlns:a16="http://schemas.microsoft.com/office/drawing/2014/main" id="{4FBABBE7-5F3C-46EF-97F2-D0DE0D4802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1"/>
                    </a14:imgEffect>
                    <a14:imgEffect>
                      <a14:saturation sat="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225" y="1155065"/>
            <a:ext cx="1994868" cy="1747118"/>
          </a:xfrm>
          <a:prstGeom prst="rect">
            <a:avLst/>
          </a:prstGeom>
        </p:spPr>
      </p:pic>
      <p:pic>
        <p:nvPicPr>
          <p:cNvPr id="16" name="Picture 15" descr="Business people at meeting">
            <a:extLst>
              <a:ext uri="{FF2B5EF4-FFF2-40B4-BE49-F238E27FC236}">
                <a16:creationId xmlns:a16="http://schemas.microsoft.com/office/drawing/2014/main" id="{F67852FB-48AC-42C9-99F5-7C256B3BAE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32" y="2666116"/>
            <a:ext cx="3058194" cy="2039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 descr="Business people talking">
            <a:extLst>
              <a:ext uri="{FF2B5EF4-FFF2-40B4-BE49-F238E27FC236}">
                <a16:creationId xmlns:a16="http://schemas.microsoft.com/office/drawing/2014/main" id="{C77FF07B-2B42-4AE5-9565-07F841C697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809" y="4167038"/>
            <a:ext cx="3048000" cy="2100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360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NOT!</a:t>
            </a:r>
            <a:br>
              <a:rPr lang="en-US" dirty="0"/>
            </a:br>
            <a:r>
              <a:rPr lang="en-US" dirty="0"/>
              <a:t>Instead Take a Consultative Approach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Listen more than you talk </a:t>
            </a:r>
          </a:p>
          <a:p>
            <a:r>
              <a:rPr lang="en-US" sz="2400" dirty="0"/>
              <a:t>Prepare questions that can help you understand the business needs</a:t>
            </a:r>
          </a:p>
          <a:p>
            <a:pPr lvl="1"/>
            <a:r>
              <a:rPr lang="en-US" sz="2000" dirty="0"/>
              <a:t>What jobs do you have the most difficulty filling?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If your company has diversity goals, do you have difficulty attracting more diverse candidates?</a:t>
            </a:r>
          </a:p>
          <a:p>
            <a:r>
              <a:rPr lang="en-US" sz="2400" dirty="0"/>
              <a:t>Validate their pain points and learn the business’s culture</a:t>
            </a:r>
          </a:p>
          <a:p>
            <a:pPr lvl="1"/>
            <a:r>
              <a:rPr lang="en-US" sz="2000" dirty="0"/>
              <a:t>Start with a problem statement – not a solution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How have they solved their challenge? (recruitment, </a:t>
            </a:r>
            <a:br>
              <a:rPr lang="en-US" sz="2000" dirty="0"/>
            </a:br>
            <a:r>
              <a:rPr lang="en-US" sz="2000" dirty="0"/>
              <a:t>on-boarding, internal training, mentoring, etc.)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282DA-608F-40A1-9749-AE11E1EAAD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454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lue">
            <a:extLst>
              <a:ext uri="{FF2B5EF4-FFF2-40B4-BE49-F238E27FC236}">
                <a16:creationId xmlns:a16="http://schemas.microsoft.com/office/drawing/2014/main" id="{2D297579-F6CB-483D-B14E-AABCA649C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425" y="1457255"/>
            <a:ext cx="4669150" cy="4669150"/>
          </a:xfrm>
          <a:prstGeom prst="rect">
            <a:avLst/>
          </a:prstGeom>
        </p:spPr>
      </p:pic>
      <p:pic>
        <p:nvPicPr>
          <p:cNvPr id="18" name="Gray">
            <a:extLst>
              <a:ext uri="{FF2B5EF4-FFF2-40B4-BE49-F238E27FC236}">
                <a16:creationId xmlns:a16="http://schemas.microsoft.com/office/drawing/2014/main" id="{87ED67FD-412D-4BED-94C4-C2D9A12EB5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425" y="1457255"/>
            <a:ext cx="4669150" cy="4669150"/>
          </a:xfrm>
          <a:prstGeom prst="rect">
            <a:avLst/>
          </a:prstGeom>
        </p:spPr>
      </p:pic>
      <p:pic>
        <p:nvPicPr>
          <p:cNvPr id="24" name="Orange">
            <a:extLst>
              <a:ext uri="{FF2B5EF4-FFF2-40B4-BE49-F238E27FC236}">
                <a16:creationId xmlns:a16="http://schemas.microsoft.com/office/drawing/2014/main" id="{9DCDC4F7-F836-4DE8-8F91-A18CE48643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425" y="1457255"/>
            <a:ext cx="4669150" cy="4669150"/>
          </a:xfrm>
          <a:prstGeom prst="rect">
            <a:avLst/>
          </a:prstGeom>
        </p:spPr>
      </p:pic>
      <p:pic>
        <p:nvPicPr>
          <p:cNvPr id="26" name="Green">
            <a:extLst>
              <a:ext uri="{FF2B5EF4-FFF2-40B4-BE49-F238E27FC236}">
                <a16:creationId xmlns:a16="http://schemas.microsoft.com/office/drawing/2014/main" id="{7F603F03-9243-4A22-A7AD-A21B7456C1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425" y="1457255"/>
            <a:ext cx="4669150" cy="4669150"/>
          </a:xfrm>
          <a:prstGeom prst="rect">
            <a:avLst/>
          </a:prstGeom>
        </p:spPr>
      </p:pic>
      <p:pic>
        <p:nvPicPr>
          <p:cNvPr id="22" name="Red">
            <a:extLst>
              <a:ext uri="{FF2B5EF4-FFF2-40B4-BE49-F238E27FC236}">
                <a16:creationId xmlns:a16="http://schemas.microsoft.com/office/drawing/2014/main" id="{18A8A9B4-2DB7-4728-8AC8-EC6757350D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425" y="1457255"/>
            <a:ext cx="4669150" cy="466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272" y="228600"/>
            <a:ext cx="7866528" cy="1143000"/>
          </a:xfrm>
        </p:spPr>
        <p:txBody>
          <a:bodyPr/>
          <a:lstStyle/>
          <a:p>
            <a:r>
              <a:rPr lang="en-US" dirty="0"/>
              <a:t>Relate Registered Apprenticeships </a:t>
            </a:r>
            <a:br>
              <a:rPr lang="en-US" dirty="0"/>
            </a:br>
            <a:r>
              <a:rPr lang="en-US" dirty="0"/>
              <a:t>to What Businesses Already Do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8CB07F-AEA7-422C-83C1-DBE2DD244EFC}"/>
              </a:ext>
            </a:extLst>
          </p:cNvPr>
          <p:cNvSpPr txBox="1"/>
          <p:nvPr/>
        </p:nvSpPr>
        <p:spPr>
          <a:xfrm>
            <a:off x="30428" y="2588779"/>
            <a:ext cx="2299528" cy="1130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5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Promote staff into new levels or positions </a:t>
            </a:r>
            <a:br>
              <a:rPr lang="en-US" dirty="0">
                <a:latin typeface="+mn-lt"/>
              </a:rPr>
            </a:br>
            <a:r>
              <a:rPr lang="en-US" sz="1700" i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(confer new job titles)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E90FF5-5D0B-4111-94AC-BE1BF6C323C3}"/>
              </a:ext>
            </a:extLst>
          </p:cNvPr>
          <p:cNvSpPr txBox="1"/>
          <p:nvPr/>
        </p:nvSpPr>
        <p:spPr>
          <a:xfrm>
            <a:off x="6692018" y="4704577"/>
            <a:ext cx="1852891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5000"/>
              </a:lnSpc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Support new staff after hire – with mentoring</a:t>
            </a:r>
          </a:p>
          <a:p>
            <a:pPr>
              <a:lnSpc>
                <a:spcPct val="95000"/>
              </a:lnSpc>
              <a:buClr>
                <a:schemeClr val="accent6"/>
              </a:buClr>
            </a:pPr>
            <a:endParaRPr lang="en-US" dirty="0"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5746F26-1E0E-437F-ABE7-6A4FB8F9960C}"/>
              </a:ext>
            </a:extLst>
          </p:cNvPr>
          <p:cNvSpPr/>
          <p:nvPr/>
        </p:nvSpPr>
        <p:spPr>
          <a:xfrm>
            <a:off x="6621787" y="2075126"/>
            <a:ext cx="2433316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5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On-boarding of new staff to fill knowledge gaps</a:t>
            </a:r>
          </a:p>
          <a:p>
            <a:pPr marL="285750" indent="-285750">
              <a:lnSpc>
                <a:spcPct val="95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en-US" dirty="0"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9A10B3-63F5-443A-896A-276F04E59C71}"/>
              </a:ext>
            </a:extLst>
          </p:cNvPr>
          <p:cNvSpPr/>
          <p:nvPr/>
        </p:nvSpPr>
        <p:spPr>
          <a:xfrm>
            <a:off x="76201" y="5143628"/>
            <a:ext cx="3033624" cy="881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5000"/>
              </a:lnSpc>
              <a:buClr>
                <a:schemeClr val="tx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Conduct performance reviews and reward with merit-based increases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2AB88B-C9A8-48E3-B7B4-8647AAD6054F}"/>
              </a:ext>
            </a:extLst>
          </p:cNvPr>
          <p:cNvSpPr txBox="1"/>
          <p:nvPr/>
        </p:nvSpPr>
        <p:spPr>
          <a:xfrm>
            <a:off x="219417" y="1452739"/>
            <a:ext cx="2816314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5000"/>
              </a:lnSpc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>
                <a:latin typeface="+mn-lt"/>
              </a:rPr>
              <a:t>Businesses need and hire/promote staff</a:t>
            </a:r>
          </a:p>
        </p:txBody>
      </p:sp>
      <p:grpSp>
        <p:nvGrpSpPr>
          <p:cNvPr id="48" name="Content4">
            <a:extLst>
              <a:ext uri="{FF2B5EF4-FFF2-40B4-BE49-F238E27FC236}">
                <a16:creationId xmlns:a16="http://schemas.microsoft.com/office/drawing/2014/main" id="{C5278FDB-496F-44DB-B58A-14C1F318EB3D}"/>
              </a:ext>
            </a:extLst>
          </p:cNvPr>
          <p:cNvGrpSpPr/>
          <p:nvPr/>
        </p:nvGrpSpPr>
        <p:grpSpPr>
          <a:xfrm>
            <a:off x="2784719" y="4173062"/>
            <a:ext cx="1863753" cy="2000454"/>
            <a:chOff x="2784719" y="4173062"/>
            <a:chExt cx="1863753" cy="2000454"/>
          </a:xfrm>
        </p:grpSpPr>
        <p:sp>
          <p:nvSpPr>
            <p:cNvPr id="31" name="Num4">
              <a:extLst>
                <a:ext uri="{FF2B5EF4-FFF2-40B4-BE49-F238E27FC236}">
                  <a16:creationId xmlns:a16="http://schemas.microsoft.com/office/drawing/2014/main" id="{A541A01D-FBD4-4CFC-B8D7-6723C7D21C10}"/>
                </a:ext>
              </a:extLst>
            </p:cNvPr>
            <p:cNvSpPr txBox="1"/>
            <p:nvPr/>
          </p:nvSpPr>
          <p:spPr>
            <a:xfrm>
              <a:off x="4229372" y="5571492"/>
              <a:ext cx="419100" cy="60202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600" dirty="0">
                  <a:ln w="34925">
                    <a:noFill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sym typeface="Wingdings" panose="05000000000000000000" pitchFamily="2" charset="2"/>
                </a:rPr>
                <a:t></a:t>
              </a:r>
              <a:endParaRPr lang="en-US" sz="3600" dirty="0">
                <a:ln w="34925">
                  <a:noFill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1556E27-1DB5-454E-955C-42A42A6B68A9}"/>
                </a:ext>
              </a:extLst>
            </p:cNvPr>
            <p:cNvSpPr txBox="1"/>
            <p:nvPr/>
          </p:nvSpPr>
          <p:spPr>
            <a:xfrm>
              <a:off x="2784719" y="4724400"/>
              <a:ext cx="1365028" cy="984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2000"/>
                </a:lnSpc>
              </a:pPr>
              <a:r>
                <a:rPr lang="en-US" sz="2100" dirty="0">
                  <a:solidFill>
                    <a:schemeClr val="bg1"/>
                  </a:solidFill>
                  <a:effectLst>
                    <a:outerShdw blurRad="63500" dist="25400" dir="8100000" algn="tr" rotWithShape="0">
                      <a:prstClr val="black">
                        <a:alpha val="30000"/>
                      </a:prstClr>
                    </a:outerShdw>
                  </a:effectLst>
                  <a:latin typeface="Arial Narrow" panose="020B0606020202030204" pitchFamily="34" charset="0"/>
                </a:rPr>
                <a:t>Rewards</a:t>
              </a:r>
            </a:p>
            <a:p>
              <a:pPr>
                <a:lnSpc>
                  <a:spcPct val="92000"/>
                </a:lnSpc>
              </a:pPr>
              <a:r>
                <a:rPr lang="en-US" sz="2100" dirty="0">
                  <a:solidFill>
                    <a:schemeClr val="bg1"/>
                  </a:solidFill>
                  <a:effectLst>
                    <a:outerShdw blurRad="63500" dist="25400" dir="8100000" algn="tr" rotWithShape="0">
                      <a:prstClr val="black">
                        <a:alpha val="30000"/>
                      </a:prstClr>
                    </a:outerShdw>
                  </a:effectLst>
                  <a:latin typeface="Arial Narrow" panose="020B0606020202030204" pitchFamily="34" charset="0"/>
                </a:rPr>
                <a:t>   for Skill</a:t>
              </a:r>
            </a:p>
            <a:p>
              <a:pPr>
                <a:lnSpc>
                  <a:spcPct val="92000"/>
                </a:lnSpc>
              </a:pPr>
              <a:r>
                <a:rPr lang="en-US" sz="2100" dirty="0">
                  <a:solidFill>
                    <a:schemeClr val="bg1"/>
                  </a:solidFill>
                  <a:effectLst>
                    <a:outerShdw blurRad="63500" dist="25400" dir="8100000" algn="tr" rotWithShape="0">
                      <a:prstClr val="black">
                        <a:alpha val="30000"/>
                      </a:prstClr>
                    </a:outerShdw>
                  </a:effectLst>
                  <a:latin typeface="Arial Narrow" panose="020B0606020202030204" pitchFamily="34" charset="0"/>
                </a:rPr>
                <a:t>        Gains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F8E2595-B64D-426E-8FAB-E32280C2A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6174" y="4173062"/>
              <a:ext cx="548640" cy="548640"/>
            </a:xfrm>
            <a:prstGeom prst="rect">
              <a:avLst/>
            </a:prstGeom>
            <a:effectLst>
              <a:outerShdw blurRad="25400" dist="12700" dir="8100000" algn="tr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49" name="Content5">
            <a:extLst>
              <a:ext uri="{FF2B5EF4-FFF2-40B4-BE49-F238E27FC236}">
                <a16:creationId xmlns:a16="http://schemas.microsoft.com/office/drawing/2014/main" id="{7CD427C7-7C6A-4DBD-82E6-6ED659DCB81E}"/>
              </a:ext>
            </a:extLst>
          </p:cNvPr>
          <p:cNvGrpSpPr/>
          <p:nvPr/>
        </p:nvGrpSpPr>
        <p:grpSpPr>
          <a:xfrm>
            <a:off x="2279829" y="2514600"/>
            <a:ext cx="1682571" cy="2059279"/>
            <a:chOff x="2279829" y="2514600"/>
            <a:chExt cx="1682571" cy="2059279"/>
          </a:xfrm>
        </p:grpSpPr>
        <p:sp>
          <p:nvSpPr>
            <p:cNvPr id="32" name="Num5">
              <a:extLst>
                <a:ext uri="{FF2B5EF4-FFF2-40B4-BE49-F238E27FC236}">
                  <a16:creationId xmlns:a16="http://schemas.microsoft.com/office/drawing/2014/main" id="{415A28E6-D89C-41AB-A744-7E356243A6D9}"/>
                </a:ext>
              </a:extLst>
            </p:cNvPr>
            <p:cNvSpPr txBox="1"/>
            <p:nvPr/>
          </p:nvSpPr>
          <p:spPr>
            <a:xfrm>
              <a:off x="2324100" y="3971855"/>
              <a:ext cx="419100" cy="60202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2000"/>
                </a:lnSpc>
              </a:pPr>
              <a:r>
                <a:rPr lang="en-US" sz="3600" dirty="0">
                  <a:ln w="34925">
                    <a:noFill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sym typeface="Wingdings" panose="05000000000000000000" pitchFamily="2" charset="2"/>
                </a:rPr>
                <a:t></a:t>
              </a:r>
              <a:endParaRPr lang="en-US" sz="3600" dirty="0">
                <a:ln w="34925">
                  <a:noFill/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5097D4D-3EAD-4B94-A6D5-EE6DE06EA733}"/>
                </a:ext>
              </a:extLst>
            </p:cNvPr>
            <p:cNvSpPr txBox="1"/>
            <p:nvPr/>
          </p:nvSpPr>
          <p:spPr>
            <a:xfrm>
              <a:off x="2279829" y="2514600"/>
              <a:ext cx="1682571" cy="984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2000"/>
                </a:lnSpc>
              </a:pPr>
              <a:r>
                <a:rPr lang="en-US" sz="2100" dirty="0">
                  <a:solidFill>
                    <a:schemeClr val="bg1"/>
                  </a:solidFill>
                  <a:effectLst>
                    <a:outerShdw blurRad="63500" dist="25400" dir="8100000" algn="tr" rotWithShape="0">
                      <a:prstClr val="black">
                        <a:alpha val="30000"/>
                      </a:prstClr>
                    </a:outerShdw>
                  </a:effectLst>
                  <a:latin typeface="Arial Narrow" panose="020B0606020202030204" pitchFamily="34" charset="0"/>
                </a:rPr>
                <a:t>      National</a:t>
              </a:r>
            </a:p>
            <a:p>
              <a:pPr>
                <a:lnSpc>
                  <a:spcPct val="92000"/>
                </a:lnSpc>
              </a:pPr>
              <a:r>
                <a:rPr lang="en-US" sz="2100" dirty="0">
                  <a:solidFill>
                    <a:schemeClr val="bg1"/>
                  </a:solidFill>
                  <a:effectLst>
                    <a:outerShdw blurRad="63500" dist="25400" dir="8100000" algn="tr" rotWithShape="0">
                      <a:prstClr val="black">
                        <a:alpha val="30000"/>
                      </a:prstClr>
                    </a:outerShdw>
                  </a:effectLst>
                  <a:latin typeface="Arial Narrow" panose="020B0606020202030204" pitchFamily="34" charset="0"/>
                </a:rPr>
                <a:t>  Occupational</a:t>
              </a:r>
            </a:p>
            <a:p>
              <a:pPr>
                <a:lnSpc>
                  <a:spcPct val="92000"/>
                </a:lnSpc>
              </a:pPr>
              <a:r>
                <a:rPr lang="en-US" sz="2100" dirty="0">
                  <a:solidFill>
                    <a:schemeClr val="bg1"/>
                  </a:solidFill>
                  <a:effectLst>
                    <a:outerShdw blurRad="63500" dist="25400" dir="8100000" algn="tr" rotWithShape="0">
                      <a:prstClr val="black">
                        <a:alpha val="30000"/>
                      </a:prstClr>
                    </a:outerShdw>
                  </a:effectLst>
                  <a:latin typeface="Arial Narrow" panose="020B0606020202030204" pitchFamily="34" charset="0"/>
                </a:rPr>
                <a:t>Credential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08320902-C10F-4E9D-A2E6-26B625379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2487" y="3433437"/>
              <a:ext cx="548640" cy="548640"/>
            </a:xfrm>
            <a:prstGeom prst="rect">
              <a:avLst/>
            </a:prstGeom>
            <a:effectLst>
              <a:outerShdw blurRad="25400" dist="12700" dir="8100000" algn="tr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D617AB4-816D-4428-8A9F-57C0B12A2967}"/>
              </a:ext>
            </a:extLst>
          </p:cNvPr>
          <p:cNvGrpSpPr/>
          <p:nvPr/>
        </p:nvGrpSpPr>
        <p:grpSpPr>
          <a:xfrm>
            <a:off x="3162300" y="1638744"/>
            <a:ext cx="2199325" cy="1216274"/>
            <a:chOff x="3162300" y="1638744"/>
            <a:chExt cx="2199325" cy="1216274"/>
          </a:xfrm>
        </p:grpSpPr>
        <p:grpSp>
          <p:nvGrpSpPr>
            <p:cNvPr id="45" name="Content1">
              <a:extLst>
                <a:ext uri="{FF2B5EF4-FFF2-40B4-BE49-F238E27FC236}">
                  <a16:creationId xmlns:a16="http://schemas.microsoft.com/office/drawing/2014/main" id="{02567687-64AF-4360-93E9-762E158EEB39}"/>
                </a:ext>
              </a:extLst>
            </p:cNvPr>
            <p:cNvGrpSpPr/>
            <p:nvPr/>
          </p:nvGrpSpPr>
          <p:grpSpPr>
            <a:xfrm>
              <a:off x="3162300" y="1638744"/>
              <a:ext cx="2199325" cy="799656"/>
              <a:chOff x="3162300" y="1638744"/>
              <a:chExt cx="2199325" cy="799656"/>
            </a:xfrm>
          </p:grpSpPr>
          <p:sp>
            <p:nvSpPr>
              <p:cNvPr id="28" name="Num1">
                <a:extLst>
                  <a:ext uri="{FF2B5EF4-FFF2-40B4-BE49-F238E27FC236}">
                    <a16:creationId xmlns:a16="http://schemas.microsoft.com/office/drawing/2014/main" id="{138F3E56-6772-4E3C-9ACD-0670F94BA0E9}"/>
                  </a:ext>
                </a:extLst>
              </p:cNvPr>
              <p:cNvSpPr txBox="1"/>
              <p:nvPr/>
            </p:nvSpPr>
            <p:spPr>
              <a:xfrm>
                <a:off x="3162300" y="1836376"/>
                <a:ext cx="419100" cy="602024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2000"/>
                  </a:lnSpc>
                </a:pPr>
                <a:r>
                  <a:rPr lang="en-US" sz="3600" dirty="0">
                    <a:ln w="34925">
                      <a:noFill/>
                    </a:ln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sym typeface="Wingdings" panose="05000000000000000000" pitchFamily="2" charset="2"/>
                  </a:rPr>
                  <a:t></a:t>
                </a:r>
                <a:endParaRPr lang="en-US" sz="3600" dirty="0">
                  <a:ln w="34925">
                    <a:noFill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FC096FF-FB7B-4BA9-91EB-55596D400E92}"/>
                  </a:ext>
                </a:extLst>
              </p:cNvPr>
              <p:cNvSpPr txBox="1"/>
              <p:nvPr/>
            </p:nvSpPr>
            <p:spPr>
              <a:xfrm>
                <a:off x="3761425" y="1638744"/>
                <a:ext cx="1600200" cy="686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2000"/>
                  </a:lnSpc>
                </a:pPr>
                <a:r>
                  <a:rPr lang="en-US" sz="2100" dirty="0">
                    <a:solidFill>
                      <a:schemeClr val="bg1"/>
                    </a:solidFill>
                    <a:effectLst>
                      <a:outerShdw blurRad="63500" dist="25400" dir="8100000" algn="tr" rotWithShape="0">
                        <a:prstClr val="black">
                          <a:alpha val="30000"/>
                        </a:prstClr>
                      </a:outerShdw>
                    </a:effectLst>
                    <a:latin typeface="Arial Narrow" panose="020B0606020202030204" pitchFamily="34" charset="0"/>
                  </a:rPr>
                  <a:t>Business</a:t>
                </a:r>
              </a:p>
              <a:p>
                <a:pPr algn="ctr">
                  <a:lnSpc>
                    <a:spcPct val="92000"/>
                  </a:lnSpc>
                </a:pPr>
                <a:r>
                  <a:rPr lang="en-US" sz="2100" dirty="0">
                    <a:solidFill>
                      <a:schemeClr val="bg1"/>
                    </a:solidFill>
                    <a:effectLst>
                      <a:outerShdw blurRad="63500" dist="25400" dir="8100000" algn="tr" rotWithShape="0">
                        <a:prstClr val="black">
                          <a:alpha val="30000"/>
                        </a:prstClr>
                      </a:outerShdw>
                    </a:effectLst>
                    <a:latin typeface="Arial Narrow" panose="020B0606020202030204" pitchFamily="34" charset="0"/>
                  </a:rPr>
                  <a:t>Involvement</a:t>
                </a: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0BDDC0A5-FA29-4A86-9F2E-68F9528E2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9969" y="2306378"/>
              <a:ext cx="548640" cy="548640"/>
            </a:xfrm>
            <a:prstGeom prst="rect">
              <a:avLst/>
            </a:prstGeom>
            <a:effectLst>
              <a:outerShdw blurRad="25400" dist="12700" dir="8100000" algn="tr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6C4885C-8E37-4505-89EE-ECFB31C63912}"/>
              </a:ext>
            </a:extLst>
          </p:cNvPr>
          <p:cNvGrpSpPr/>
          <p:nvPr/>
        </p:nvGrpSpPr>
        <p:grpSpPr>
          <a:xfrm>
            <a:off x="4343400" y="4122376"/>
            <a:ext cx="2461450" cy="1646820"/>
            <a:chOff x="4343400" y="4122376"/>
            <a:chExt cx="2461450" cy="1646820"/>
          </a:xfrm>
        </p:grpSpPr>
        <p:grpSp>
          <p:nvGrpSpPr>
            <p:cNvPr id="47" name="Content3">
              <a:extLst>
                <a:ext uri="{FF2B5EF4-FFF2-40B4-BE49-F238E27FC236}">
                  <a16:creationId xmlns:a16="http://schemas.microsoft.com/office/drawing/2014/main" id="{AB65B1CB-5840-498C-96BC-0D4C6291B25C}"/>
                </a:ext>
              </a:extLst>
            </p:cNvPr>
            <p:cNvGrpSpPr/>
            <p:nvPr/>
          </p:nvGrpSpPr>
          <p:grpSpPr>
            <a:xfrm>
              <a:off x="4343400" y="4122376"/>
              <a:ext cx="2461450" cy="1646820"/>
              <a:chOff x="4343400" y="4122376"/>
              <a:chExt cx="2461450" cy="1646820"/>
            </a:xfrm>
          </p:grpSpPr>
          <p:sp>
            <p:nvSpPr>
              <p:cNvPr id="30" name="Num3">
                <a:extLst>
                  <a:ext uri="{FF2B5EF4-FFF2-40B4-BE49-F238E27FC236}">
                    <a16:creationId xmlns:a16="http://schemas.microsoft.com/office/drawing/2014/main" id="{B4550D3A-2662-490A-8BC0-F486A1CFAE30}"/>
                  </a:ext>
                </a:extLst>
              </p:cNvPr>
              <p:cNvSpPr txBox="1"/>
              <p:nvPr/>
            </p:nvSpPr>
            <p:spPr>
              <a:xfrm>
                <a:off x="6385750" y="4122376"/>
                <a:ext cx="419100" cy="602024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2000"/>
                  </a:lnSpc>
                </a:pPr>
                <a:r>
                  <a:rPr lang="en-US" sz="3600" dirty="0">
                    <a:ln w="34925">
                      <a:noFill/>
                    </a:ln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sym typeface="Wingdings" panose="05000000000000000000" pitchFamily="2" charset="2"/>
                  </a:rPr>
                  <a:t></a:t>
                </a:r>
                <a:endParaRPr lang="en-US" sz="3600" dirty="0">
                  <a:ln w="34925">
                    <a:noFill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3E4F540-B265-4456-9AA1-ACBD7505E93A}"/>
                  </a:ext>
                </a:extLst>
              </p:cNvPr>
              <p:cNvSpPr txBox="1"/>
              <p:nvPr/>
            </p:nvSpPr>
            <p:spPr>
              <a:xfrm>
                <a:off x="4343400" y="4784888"/>
                <a:ext cx="1745984" cy="9843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2000"/>
                  </a:lnSpc>
                </a:pPr>
                <a:r>
                  <a:rPr lang="en-US" sz="2100" dirty="0">
                    <a:solidFill>
                      <a:schemeClr val="bg1"/>
                    </a:solidFill>
                    <a:effectLst>
                      <a:outerShdw blurRad="63500" dist="25400" dir="8100000" algn="tr" rotWithShape="0">
                        <a:prstClr val="black">
                          <a:alpha val="30000"/>
                        </a:prstClr>
                      </a:outerShdw>
                    </a:effectLst>
                    <a:latin typeface="Arial Narrow" panose="020B0606020202030204" pitchFamily="34" charset="0"/>
                  </a:rPr>
                  <a:t>Structured</a:t>
                </a:r>
              </a:p>
              <a:p>
                <a:pPr algn="ctr">
                  <a:lnSpc>
                    <a:spcPct val="92000"/>
                  </a:lnSpc>
                </a:pPr>
                <a:r>
                  <a:rPr lang="en-US" sz="2100" dirty="0">
                    <a:solidFill>
                      <a:schemeClr val="bg1"/>
                    </a:solidFill>
                    <a:effectLst>
                      <a:outerShdw blurRad="63500" dist="25400" dir="8100000" algn="tr" rotWithShape="0">
                        <a:prstClr val="black">
                          <a:alpha val="30000"/>
                        </a:prstClr>
                      </a:outerShdw>
                    </a:effectLst>
                    <a:latin typeface="Arial Narrow" panose="020B0606020202030204" pitchFamily="34" charset="0"/>
                  </a:rPr>
                  <a:t>On-the-Job</a:t>
                </a:r>
              </a:p>
              <a:p>
                <a:pPr algn="ctr">
                  <a:lnSpc>
                    <a:spcPct val="92000"/>
                  </a:lnSpc>
                </a:pPr>
                <a:r>
                  <a:rPr lang="en-US" sz="2100" dirty="0">
                    <a:solidFill>
                      <a:schemeClr val="bg1"/>
                    </a:solidFill>
                    <a:effectLst>
                      <a:outerShdw blurRad="63500" dist="25400" dir="8100000" algn="tr" rotWithShape="0">
                        <a:prstClr val="black">
                          <a:alpha val="30000"/>
                        </a:prstClr>
                      </a:outerShdw>
                    </a:effectLst>
                    <a:latin typeface="Arial Narrow" panose="020B0606020202030204" pitchFamily="34" charset="0"/>
                  </a:rPr>
                  <a:t>Training</a:t>
                </a:r>
              </a:p>
            </p:txBody>
          </p:sp>
        </p:grp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0182A8D-5DCE-4426-93A9-9FAFCFEDC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064" y="4667914"/>
              <a:ext cx="548640" cy="548640"/>
            </a:xfrm>
            <a:prstGeom prst="rect">
              <a:avLst/>
            </a:prstGeom>
            <a:effectLst>
              <a:outerShdw blurRad="25400" dist="12700" dir="8100000" algn="tr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785B525-9388-4A0C-906D-A1C8770A3B42}"/>
              </a:ext>
            </a:extLst>
          </p:cNvPr>
          <p:cNvGrpSpPr/>
          <p:nvPr/>
        </p:nvGrpSpPr>
        <p:grpSpPr>
          <a:xfrm>
            <a:off x="5524500" y="1810113"/>
            <a:ext cx="1280350" cy="2108796"/>
            <a:chOff x="5524500" y="1810113"/>
            <a:chExt cx="1280350" cy="2108796"/>
          </a:xfrm>
        </p:grpSpPr>
        <p:grpSp>
          <p:nvGrpSpPr>
            <p:cNvPr id="46" name="Content2">
              <a:extLst>
                <a:ext uri="{FF2B5EF4-FFF2-40B4-BE49-F238E27FC236}">
                  <a16:creationId xmlns:a16="http://schemas.microsoft.com/office/drawing/2014/main" id="{A01DE7CB-0D34-4954-AE7E-9E8A9DCCECCC}"/>
                </a:ext>
              </a:extLst>
            </p:cNvPr>
            <p:cNvGrpSpPr/>
            <p:nvPr/>
          </p:nvGrpSpPr>
          <p:grpSpPr>
            <a:xfrm>
              <a:off x="5524500" y="1810113"/>
              <a:ext cx="1280350" cy="2108796"/>
              <a:chOff x="5524500" y="1762055"/>
              <a:chExt cx="1280350" cy="2108796"/>
            </a:xfrm>
          </p:grpSpPr>
          <p:sp>
            <p:nvSpPr>
              <p:cNvPr id="29" name="Num2">
                <a:extLst>
                  <a:ext uri="{FF2B5EF4-FFF2-40B4-BE49-F238E27FC236}">
                    <a16:creationId xmlns:a16="http://schemas.microsoft.com/office/drawing/2014/main" id="{81780605-0346-497E-A45F-2816432DF8C6}"/>
                  </a:ext>
                </a:extLst>
              </p:cNvPr>
              <p:cNvSpPr txBox="1"/>
              <p:nvPr/>
            </p:nvSpPr>
            <p:spPr>
              <a:xfrm>
                <a:off x="5524500" y="1762055"/>
                <a:ext cx="419100" cy="602024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2000"/>
                  </a:lnSpc>
                </a:pPr>
                <a:r>
                  <a:rPr lang="en-US" sz="3600" dirty="0">
                    <a:ln w="34925">
                      <a:noFill/>
                    </a:ln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sym typeface="Wingdings" panose="05000000000000000000" pitchFamily="2" charset="2"/>
                  </a:rPr>
                  <a:t></a:t>
                </a:r>
                <a:endParaRPr lang="en-US" sz="3600" dirty="0">
                  <a:ln w="34925">
                    <a:noFill/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42EF89A-CBA5-4052-991A-5B042429BE2D}"/>
                  </a:ext>
                </a:extLst>
              </p:cNvPr>
              <p:cNvSpPr txBox="1"/>
              <p:nvPr/>
            </p:nvSpPr>
            <p:spPr>
              <a:xfrm>
                <a:off x="5577650" y="3183868"/>
                <a:ext cx="1227200" cy="686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92000"/>
                  </a:lnSpc>
                </a:pPr>
                <a:r>
                  <a:rPr lang="en-US" sz="2100" dirty="0">
                    <a:solidFill>
                      <a:schemeClr val="bg1"/>
                    </a:solidFill>
                    <a:effectLst>
                      <a:outerShdw blurRad="63500" dist="25400" dir="8100000" algn="tr" rotWithShape="0">
                        <a:prstClr val="black">
                          <a:alpha val="30000"/>
                        </a:prstClr>
                      </a:outerShdw>
                    </a:effectLst>
                    <a:latin typeface="Arial Narrow" panose="020B0606020202030204" pitchFamily="34" charset="0"/>
                  </a:rPr>
                  <a:t>Related</a:t>
                </a:r>
              </a:p>
              <a:p>
                <a:pPr algn="ctr">
                  <a:lnSpc>
                    <a:spcPct val="92000"/>
                  </a:lnSpc>
                </a:pPr>
                <a:r>
                  <a:rPr lang="en-US" sz="2100" dirty="0">
                    <a:solidFill>
                      <a:schemeClr val="bg1"/>
                    </a:solidFill>
                    <a:effectLst>
                      <a:outerShdw blurRad="63500" dist="25400" dir="8100000" algn="tr" rotWithShape="0">
                        <a:prstClr val="black">
                          <a:alpha val="30000"/>
                        </a:prstClr>
                      </a:outerShdw>
                    </a:effectLst>
                    <a:latin typeface="Arial Narrow" panose="020B0606020202030204" pitchFamily="34" charset="0"/>
                  </a:rPr>
                  <a:t>Instruction</a:t>
                </a:r>
              </a:p>
            </p:txBody>
          </p:sp>
        </p:grp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4FCB12D8-D0BF-4939-891E-0FE8A263A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5399" y="2562658"/>
              <a:ext cx="548640" cy="548640"/>
            </a:xfrm>
            <a:prstGeom prst="rect">
              <a:avLst/>
            </a:prstGeom>
            <a:effectLst>
              <a:outerShdw blurRad="25400" dist="12700" dir="8100000" algn="tr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39" name="Slide Number Placeholder 3">
            <a:extLst>
              <a:ext uri="{FF2B5EF4-FFF2-40B4-BE49-F238E27FC236}">
                <a16:creationId xmlns:a16="http://schemas.microsoft.com/office/drawing/2014/main" id="{B3EF9B27-A2BB-419E-9FB4-2BB13F14CD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86108" y="6356350"/>
            <a:ext cx="1277484" cy="365125"/>
          </a:xfrm>
        </p:spPr>
        <p:txBody>
          <a:bodyPr/>
          <a:lstStyle/>
          <a:p>
            <a:fld id="{706D636C-90A3-4979-BA37-BAB384B2210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30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CBE1DD7-4815-4D20-9FD9-80849660F345}"/>
              </a:ext>
            </a:extLst>
          </p:cNvPr>
          <p:cNvGrpSpPr/>
          <p:nvPr/>
        </p:nvGrpSpPr>
        <p:grpSpPr>
          <a:xfrm>
            <a:off x="0" y="2527300"/>
            <a:ext cx="9144000" cy="3721100"/>
            <a:chOff x="0" y="2527300"/>
            <a:chExt cx="9144000" cy="37211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093CEFF-0EC5-4C7E-9330-9C244DC27B07}"/>
                </a:ext>
              </a:extLst>
            </p:cNvPr>
            <p:cNvSpPr/>
            <p:nvPr/>
          </p:nvSpPr>
          <p:spPr>
            <a:xfrm>
              <a:off x="0" y="2527300"/>
              <a:ext cx="9144000" cy="762000"/>
            </a:xfrm>
            <a:prstGeom prst="rect">
              <a:avLst/>
            </a:prstGeom>
            <a:solidFill>
              <a:schemeClr val="accent5">
                <a:lumMod val="10000"/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6F92675-0D45-44C9-960F-569D5A4BE747}"/>
                </a:ext>
              </a:extLst>
            </p:cNvPr>
            <p:cNvSpPr/>
            <p:nvPr/>
          </p:nvSpPr>
          <p:spPr>
            <a:xfrm>
              <a:off x="0" y="4140200"/>
              <a:ext cx="9144000" cy="762000"/>
            </a:xfrm>
            <a:prstGeom prst="rect">
              <a:avLst/>
            </a:prstGeom>
            <a:solidFill>
              <a:schemeClr val="accent5">
                <a:lumMod val="10000"/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6406FFA-C90F-4173-BEFA-68F143B6F012}"/>
                </a:ext>
              </a:extLst>
            </p:cNvPr>
            <p:cNvSpPr/>
            <p:nvPr/>
          </p:nvSpPr>
          <p:spPr>
            <a:xfrm>
              <a:off x="0" y="5740400"/>
              <a:ext cx="9144000" cy="508000"/>
            </a:xfrm>
            <a:prstGeom prst="rect">
              <a:avLst/>
            </a:prstGeom>
            <a:solidFill>
              <a:schemeClr val="accent5">
                <a:lumMod val="10000"/>
                <a:alpha val="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C766BE-0C30-427F-ACFF-4918BED92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 Their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163D1-2925-479A-B737-D5229313E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299333"/>
          </a:xfrm>
        </p:spPr>
        <p:txBody>
          <a:bodyPr>
            <a:normAutofit/>
          </a:bodyPr>
          <a:lstStyle/>
          <a:p>
            <a:pPr>
              <a:spcBef>
                <a:spcPts val="1500"/>
              </a:spcBef>
            </a:pPr>
            <a:r>
              <a:rPr lang="en-US" sz="2100" dirty="0"/>
              <a:t>Outreach &amp; Selection</a:t>
            </a:r>
          </a:p>
          <a:p>
            <a:pPr>
              <a:spcBef>
                <a:spcPts val="1500"/>
              </a:spcBef>
              <a:spcAft>
                <a:spcPts val="600"/>
              </a:spcAft>
            </a:pPr>
            <a:r>
              <a:rPr lang="en-US" sz="2100" dirty="0"/>
              <a:t>Work Processes / Competencies</a:t>
            </a:r>
          </a:p>
          <a:p>
            <a:pPr>
              <a:spcBef>
                <a:spcPts val="1500"/>
              </a:spcBef>
              <a:spcAft>
                <a:spcPts val="600"/>
              </a:spcAft>
            </a:pPr>
            <a:r>
              <a:rPr lang="en-US" sz="2100" dirty="0"/>
              <a:t>Related Technical Instruction</a:t>
            </a:r>
            <a:br>
              <a:rPr lang="en-US" sz="2100" dirty="0"/>
            </a:br>
            <a:endParaRPr lang="en-US" sz="2100" dirty="0"/>
          </a:p>
          <a:p>
            <a:pPr>
              <a:spcBef>
                <a:spcPts val="1500"/>
              </a:spcBef>
              <a:spcAft>
                <a:spcPts val="400"/>
              </a:spcAft>
            </a:pPr>
            <a:r>
              <a:rPr lang="en-US" sz="2100" dirty="0"/>
              <a:t>On the Job Learning (OJL)</a:t>
            </a:r>
            <a:br>
              <a:rPr lang="en-US" sz="2100" dirty="0"/>
            </a:br>
            <a:endParaRPr lang="en-US" sz="2100" dirty="0"/>
          </a:p>
          <a:p>
            <a:pPr>
              <a:spcBef>
                <a:spcPts val="1500"/>
              </a:spcBef>
            </a:pPr>
            <a:r>
              <a:rPr lang="en-US" sz="2100" dirty="0"/>
              <a:t>Stepped-up Wages</a:t>
            </a:r>
            <a:br>
              <a:rPr lang="en-US" sz="2100" dirty="0"/>
            </a:br>
            <a:endParaRPr lang="en-US" sz="2100" dirty="0"/>
          </a:p>
          <a:p>
            <a:pPr>
              <a:spcBef>
                <a:spcPts val="1500"/>
              </a:spcBef>
            </a:pPr>
            <a:r>
              <a:rPr lang="en-US" sz="2100" dirty="0"/>
              <a:t>Certificate of Completion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51173-1DD3-4C5E-A284-C68550243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299333"/>
          </a:xfrm>
        </p:spPr>
        <p:txBody>
          <a:bodyPr/>
          <a:lstStyle/>
          <a:p>
            <a:pPr>
              <a:spcBef>
                <a:spcPts val="1500"/>
              </a:spcBef>
            </a:pPr>
            <a:r>
              <a:rPr lang="en-US" sz="2100" dirty="0"/>
              <a:t>Recruitment &amp; Interviewing</a:t>
            </a:r>
          </a:p>
          <a:p>
            <a:pPr>
              <a:spcBef>
                <a:spcPts val="1500"/>
              </a:spcBef>
            </a:pPr>
            <a:r>
              <a:rPr lang="en-US" sz="2100" dirty="0"/>
              <a:t>Job Descriptions / Position Responsibilities</a:t>
            </a:r>
          </a:p>
          <a:p>
            <a:pPr>
              <a:spcBef>
                <a:spcPts val="1500"/>
              </a:spcBef>
              <a:spcAft>
                <a:spcPts val="600"/>
              </a:spcAft>
            </a:pPr>
            <a:r>
              <a:rPr lang="en-US" sz="2100" dirty="0"/>
              <a:t>Internal / External Training</a:t>
            </a:r>
            <a:br>
              <a:rPr lang="en-US" sz="2100" dirty="0"/>
            </a:br>
            <a:r>
              <a:rPr lang="en-US" sz="2100" dirty="0"/>
              <a:t>Education or On-boarding</a:t>
            </a:r>
          </a:p>
          <a:p>
            <a:pPr>
              <a:spcBef>
                <a:spcPts val="1500"/>
              </a:spcBef>
              <a:spcAft>
                <a:spcPts val="600"/>
              </a:spcAft>
            </a:pPr>
            <a:r>
              <a:rPr lang="en-US" sz="2100" dirty="0"/>
              <a:t>Mentoring / Supervision of Work Performance Reviews</a:t>
            </a:r>
          </a:p>
          <a:p>
            <a:pPr>
              <a:spcBef>
                <a:spcPts val="1500"/>
              </a:spcBef>
              <a:spcAft>
                <a:spcPts val="600"/>
              </a:spcAft>
            </a:pPr>
            <a:r>
              <a:rPr lang="en-US" sz="2100" dirty="0"/>
              <a:t>Merit-Based Increases</a:t>
            </a:r>
            <a:br>
              <a:rPr lang="en-US" sz="2100" dirty="0"/>
            </a:br>
            <a:r>
              <a:rPr lang="en-US" sz="2100" dirty="0"/>
              <a:t>Performance Increases</a:t>
            </a:r>
          </a:p>
          <a:p>
            <a:pPr>
              <a:spcBef>
                <a:spcPts val="1500"/>
              </a:spcBef>
            </a:pPr>
            <a:r>
              <a:rPr lang="en-US" sz="2100" dirty="0"/>
              <a:t>Position / Title Change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156089-8C13-4CDB-9018-EBEE27E6675A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Apprenticeship Speak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869AC3-FE7B-4316-8828-7623579D8B05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Business Speak</a:t>
            </a:r>
          </a:p>
        </p:txBody>
      </p:sp>
      <p:pic>
        <p:nvPicPr>
          <p:cNvPr id="13" name="Picture 12" descr="conversation bubbles">
            <a:extLst>
              <a:ext uri="{FF2B5EF4-FFF2-40B4-BE49-F238E27FC236}">
                <a16:creationId xmlns:a16="http://schemas.microsoft.com/office/drawing/2014/main" id="{0CA753F3-97B8-4D37-8D33-CDFB11D8E7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862" y="355600"/>
            <a:ext cx="1104938" cy="110493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22DE801-3176-4A30-BB3F-B151AEC5F33F}"/>
              </a:ext>
            </a:extLst>
          </p:cNvPr>
          <p:cNvGrpSpPr>
            <a:grpSpLocks noChangeAspect="1"/>
          </p:cNvGrpSpPr>
          <p:nvPr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6417A4BA-DA87-4808-812A-EA106210A797}"/>
                </a:ext>
              </a:extLst>
            </p:cNvPr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BA26632-D300-437D-95AD-020C307C8858}"/>
                </a:ext>
              </a:extLst>
            </p:cNvPr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815C898-9A78-4785-BF9A-FA0026C696F4}"/>
              </a:ext>
            </a:extLst>
          </p:cNvPr>
          <p:cNvSpPr txBox="1">
            <a:spLocks/>
          </p:cNvSpPr>
          <p:nvPr/>
        </p:nvSpPr>
        <p:spPr>
          <a:xfrm>
            <a:off x="7686108" y="6432933"/>
            <a:ext cx="1277484" cy="288542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400" b="1" kern="120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22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None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None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None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06D636C-90A3-4979-BA37-BAB384B22101}" type="slidenum">
              <a:rPr lang="en-US" sz="1400" b="0">
                <a:solidFill>
                  <a:schemeClr val="accent3">
                    <a:lumMod val="75000"/>
                    <a:lumOff val="25000"/>
                  </a:schemeClr>
                </a:solidFill>
                <a:effectLst/>
              </a:rPr>
              <a:pPr algn="r"/>
              <a:t>18</a:t>
            </a:fld>
            <a:endParaRPr lang="en-US" sz="1400" b="0" dirty="0">
              <a:solidFill>
                <a:schemeClr val="accent3">
                  <a:lumMod val="75000"/>
                  <a:lumOff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9579787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How Well Can You Translate</a:t>
            </a:r>
          </a:p>
          <a:p>
            <a:pPr algn="ctr"/>
            <a:r>
              <a:rPr lang="en-US" dirty="0"/>
              <a:t>Business Speak into Apprenticeship Speak?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662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324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7234" y="571074"/>
            <a:ext cx="6926460" cy="1051560"/>
          </a:xfrm>
        </p:spPr>
        <p:txBody>
          <a:bodyPr>
            <a:normAutofit fontScale="90000"/>
          </a:bodyPr>
          <a:lstStyle/>
          <a:p>
            <a:r>
              <a:rPr lang="en-US" dirty="0"/>
              <a:t>The Business Terms "On-Boarding" or "Training" Correspond to which Apprenticeship Term?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Certificate of Completion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Related Technical Instruction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Stepped-Up Wages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You’re Fired!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68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Business Term “Supervision of Work” Corresponds to which Apprenticeship Term?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Certificate of Completion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Competencies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On-the-Job Learning from Mentors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Micromanaging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87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B7650-20AB-4C1B-9D20-736AD49B0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1D1D4-F480-45E6-A1ED-3EB135CC9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556000"/>
          </a:xfrm>
        </p:spPr>
        <p:txBody>
          <a:bodyPr/>
          <a:lstStyle/>
          <a:p>
            <a:r>
              <a:rPr lang="en-US" dirty="0"/>
              <a:t>Leave the first meeting understanding employer pain points</a:t>
            </a:r>
          </a:p>
          <a:p>
            <a:r>
              <a:rPr lang="en-US" dirty="0"/>
              <a:t>Always set up for next conversation with take-aways and next meeting scheduled</a:t>
            </a:r>
          </a:p>
          <a:p>
            <a:r>
              <a:rPr lang="en-US" dirty="0"/>
              <a:t>Understand that there will be multiple future calls with different audiences</a:t>
            </a:r>
          </a:p>
          <a:p>
            <a:r>
              <a:rPr lang="en-US" dirty="0"/>
              <a:t>Create an incentive to meet with you again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FE0D50-1321-455D-B7B2-6ECF2F4C1F6E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Building on A Successful First Conversation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2ABC6DF-65AB-45BA-96C3-262F3EAA9D07}"/>
              </a:ext>
            </a:extLst>
          </p:cNvPr>
          <p:cNvSpPr txBox="1">
            <a:spLocks/>
          </p:cNvSpPr>
          <p:nvPr/>
        </p:nvSpPr>
        <p:spPr>
          <a:xfrm>
            <a:off x="7686108" y="6432933"/>
            <a:ext cx="1277484" cy="288542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sz="2400" b="1" kern="120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22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None/>
              <a:defRPr sz="20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 3" panose="05040102010807070707" pitchFamily="18" charset="2"/>
              <a:buNone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None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06D636C-90A3-4979-BA37-BAB384B22101}" type="slidenum">
              <a:rPr lang="en-US" sz="1400" b="0">
                <a:solidFill>
                  <a:schemeClr val="accent3">
                    <a:lumMod val="75000"/>
                    <a:lumOff val="25000"/>
                  </a:schemeClr>
                </a:solidFill>
                <a:effectLst/>
              </a:rPr>
              <a:pPr algn="r"/>
              <a:t>22</a:t>
            </a:fld>
            <a:endParaRPr lang="en-US" sz="1400" b="0" dirty="0">
              <a:solidFill>
                <a:schemeClr val="accent3">
                  <a:lumMod val="75000"/>
                  <a:lumOff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715921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Trust by Adding Value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Provide examples of other businesses using apprenticeship in the occupation</a:t>
            </a:r>
          </a:p>
          <a:p>
            <a:pPr>
              <a:lnSpc>
                <a:spcPct val="100000"/>
              </a:lnSpc>
            </a:pPr>
            <a:r>
              <a:rPr lang="en-US" dirty="0"/>
              <a:t>Offer to make a connection or set up a tour with another business successfully using apprenticeship</a:t>
            </a:r>
          </a:p>
          <a:p>
            <a:pPr>
              <a:lnSpc>
                <a:spcPct val="100000"/>
              </a:lnSpc>
            </a:pPr>
            <a:r>
              <a:rPr lang="en-US" dirty="0"/>
              <a:t>Send a Solution Proposal that identifies partner roles and responsibilities</a:t>
            </a:r>
          </a:p>
          <a:p>
            <a:pPr>
              <a:lnSpc>
                <a:spcPct val="100000"/>
              </a:lnSpc>
            </a:pPr>
            <a:r>
              <a:rPr lang="en-US" dirty="0"/>
              <a:t>Estimate the Return on Investment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282DA-608F-40A1-9749-AE11E1EAAD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1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Phase 3: Getting to Commitment</a:t>
            </a:r>
            <a:br>
              <a:rPr lang="en-US" sz="4000" dirty="0">
                <a:solidFill>
                  <a:schemeClr val="accent1"/>
                </a:solidFill>
              </a:rPr>
            </a:br>
            <a:br>
              <a:rPr lang="en-US" dirty="0"/>
            </a:br>
            <a:r>
              <a:rPr lang="en-US" i="1" dirty="0"/>
              <a:t>How Can We Get From Conversation to Commitment?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282DA-608F-40A1-9749-AE11E1EAAD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 descr="intersecting conversation bubbles with face silhouettes">
            <a:extLst>
              <a:ext uri="{FF2B5EF4-FFF2-40B4-BE49-F238E27FC236}">
                <a16:creationId xmlns:a16="http://schemas.microsoft.com/office/drawing/2014/main" id="{AD1D1CC2-B073-48E6-BD9C-541C139F6F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34000"/>
          <a:stretch/>
        </p:blipFill>
        <p:spPr>
          <a:xfrm>
            <a:off x="691372" y="3916680"/>
            <a:ext cx="7468378" cy="243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02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Concerns – Real or Myths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Apprenticeship comes with lots of paperwork and compliance requirements; won’t work for small companies</a:t>
            </a:r>
          </a:p>
          <a:p>
            <a:pPr lvl="1"/>
            <a:r>
              <a:rPr lang="en-US" dirty="0"/>
              <a:t>Intermediary sponsors can ease the burden</a:t>
            </a:r>
          </a:p>
          <a:p>
            <a:r>
              <a:rPr lang="en-US" dirty="0"/>
              <a:t>Apprenticeships are rigid</a:t>
            </a:r>
          </a:p>
          <a:p>
            <a:pPr lvl="1"/>
            <a:r>
              <a:rPr lang="en-US" dirty="0"/>
              <a:t>All aspects of the apprenticeship can be customized</a:t>
            </a:r>
          </a:p>
          <a:p>
            <a:r>
              <a:rPr lang="en-US" dirty="0"/>
              <a:t>Apprenticeship is prohibitively expensive</a:t>
            </a:r>
          </a:p>
          <a:p>
            <a:pPr lvl="1"/>
            <a:r>
              <a:rPr lang="en-US" dirty="0"/>
              <a:t>Businesses already spend money to recruit, hire, onboard, and skill-up employees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95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Concerns – Real or Myths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81655"/>
            <a:ext cx="7955280" cy="44953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After a significant investment, the apprentice might leave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Every employee might leave, but apprenticeship has a higher retention rate than other forms of hiring</a:t>
            </a:r>
          </a:p>
          <a:p>
            <a:r>
              <a:rPr lang="en-US" dirty="0"/>
              <a:t>Apprenticeship is just for construction and the skilled trades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Many new industries are adopting apprenticeship, such as IT, healthcare, and finance</a:t>
            </a:r>
          </a:p>
          <a:p>
            <a:r>
              <a:rPr lang="en-US" dirty="0"/>
              <a:t>Apprenticeship must lead to a union job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Apprenticeships exist in unionized and non-unionized companies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129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Tips to Get to Commitment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701800"/>
            <a:ext cx="7955280" cy="4475163"/>
          </a:xfrm>
        </p:spPr>
        <p:txBody>
          <a:bodyPr/>
          <a:lstStyle/>
          <a:p>
            <a:r>
              <a:rPr lang="en-US" dirty="0"/>
              <a:t>Build organizational buy-in</a:t>
            </a:r>
          </a:p>
          <a:p>
            <a:r>
              <a:rPr lang="en-US" dirty="0"/>
              <a:t>Bring the right partners to the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282DA-608F-40A1-9749-AE11E1EAAD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0" name="Picture 9" descr="Business people at conference table">
            <a:extLst>
              <a:ext uri="{FF2B5EF4-FFF2-40B4-BE49-F238E27FC236}">
                <a16:creationId xmlns:a16="http://schemas.microsoft.com/office/drawing/2014/main" id="{12523E9E-6323-46A5-8F90-08A527D3A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728" y="3159175"/>
            <a:ext cx="6047672" cy="3017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2929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Tell Your Story</a:t>
            </a:r>
            <a:br>
              <a:rPr lang="en-US" sz="4000" dirty="0">
                <a:solidFill>
                  <a:schemeClr val="accent1"/>
                </a:solidFill>
              </a:rPr>
            </a:br>
            <a:br>
              <a:rPr lang="en-US" i="1" dirty="0"/>
            </a:br>
            <a:r>
              <a:rPr lang="en-US" i="1" dirty="0"/>
              <a:t>What Challenges have your Business Services Staff Encountered and How Have these Techniques Helped?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" name="Picture 2" descr="A maze with a person standing in the middle">
            <a:extLst>
              <a:ext uri="{FF2B5EF4-FFF2-40B4-BE49-F238E27FC236}">
                <a16:creationId xmlns:a16="http://schemas.microsoft.com/office/drawing/2014/main" id="{C01F67F4-C1AF-4A5D-8A69-E7F11FA40A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7" b="19420"/>
          <a:stretch/>
        </p:blipFill>
        <p:spPr>
          <a:xfrm>
            <a:off x="2143273" y="4076701"/>
            <a:ext cx="4882853" cy="208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5656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Apprenticeship Business Engagement Resources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Apprenticeship website</a:t>
            </a:r>
          </a:p>
          <a:p>
            <a:pPr lvl="1"/>
            <a:r>
              <a:rPr lang="en-US" dirty="0">
                <a:hlinkClick r:id="rId3"/>
              </a:rPr>
              <a:t>https://www.apprenticeship.gov/</a:t>
            </a:r>
            <a:endParaRPr lang="en-US" dirty="0"/>
          </a:p>
          <a:p>
            <a:r>
              <a:rPr lang="en-US" dirty="0"/>
              <a:t>Office of Apprenticeship website</a:t>
            </a:r>
          </a:p>
          <a:p>
            <a:pPr lvl="1"/>
            <a:r>
              <a:rPr lang="en-US" dirty="0">
                <a:hlinkClick r:id="rId4"/>
              </a:rPr>
              <a:t>https://www.dol.gov/apprenticeship/</a:t>
            </a:r>
            <a:endParaRPr lang="en-US" dirty="0"/>
          </a:p>
          <a:p>
            <a:r>
              <a:rPr lang="en-US" dirty="0"/>
              <a:t>Apprenticeship Community of Practice</a:t>
            </a:r>
          </a:p>
          <a:p>
            <a:pPr lvl="1"/>
            <a:r>
              <a:rPr lang="en-US" dirty="0">
                <a:hlinkClick r:id="rId5"/>
              </a:rPr>
              <a:t>https://apprenticeshipusa.workforcegps.org/</a:t>
            </a:r>
            <a:endParaRPr lang="en-US" dirty="0"/>
          </a:p>
          <a:p>
            <a:pPr lvl="2"/>
            <a:r>
              <a:rPr lang="en-US" dirty="0"/>
              <a:t>Marketing and Outreach for Apprenticeship</a:t>
            </a:r>
          </a:p>
          <a:p>
            <a:pPr lvl="2"/>
            <a:r>
              <a:rPr lang="en-US" dirty="0"/>
              <a:t>Industry-Specific Resources</a:t>
            </a:r>
          </a:p>
          <a:p>
            <a:pPr lvl="2"/>
            <a:r>
              <a:rPr lang="en-US" dirty="0"/>
              <a:t>Return on Investment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789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90999" y="2483662"/>
            <a:ext cx="4203854" cy="1818203"/>
          </a:xfrm>
        </p:spPr>
        <p:txBody>
          <a:bodyPr/>
          <a:lstStyle/>
          <a:p>
            <a:r>
              <a:rPr lang="en-US" dirty="0"/>
              <a:t>Gina Wells, Senior Analyst</a:t>
            </a:r>
          </a:p>
          <a:p>
            <a:r>
              <a:rPr lang="en-US" dirty="0"/>
              <a:t>Maher &amp; Maher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Placeholder 5" descr="photo of Gina Wells"/>
          <p:cNvPicPr>
            <a:picLocks noGrp="1" noChangeAspect="1"/>
          </p:cNvPicPr>
          <p:nvPr>
            <p:ph type="pic" idx="11"/>
          </p:nvPr>
        </p:nvPicPr>
        <p:blipFill>
          <a:blip r:embed="rId2"/>
          <a:srcRect t="3713" b="37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6599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602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What is the Most Important Piece of Advice You’d Like to Leave with our Participants?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8" name="Picture 7" descr="Gears with words Advice, Support, Help, Guidance, Assistance, Direction">
            <a:extLst>
              <a:ext uri="{FF2B5EF4-FFF2-40B4-BE49-F238E27FC236}">
                <a16:creationId xmlns:a16="http://schemas.microsoft.com/office/drawing/2014/main" id="{B33EE289-0570-4967-816F-8D9D1EA1A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022" y="4072000"/>
            <a:ext cx="6398435" cy="2130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3712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the Chat Box to Share Your Biggest Take-Away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 descr="man holding box with idea lightbulbs coming out">
            <a:extLst>
              <a:ext uri="{FF2B5EF4-FFF2-40B4-BE49-F238E27FC236}">
                <a16:creationId xmlns:a16="http://schemas.microsoft.com/office/drawing/2014/main" id="{BE5DDD3B-0099-4DA4-8C03-6FDC3DC181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4" b="7772"/>
          <a:stretch/>
        </p:blipFill>
        <p:spPr>
          <a:xfrm>
            <a:off x="2181851" y="4152900"/>
            <a:ext cx="4780297" cy="201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25105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148364"/>
          </a:xfrm>
        </p:spPr>
        <p:txBody>
          <a:bodyPr/>
          <a:lstStyle/>
          <a:p>
            <a:r>
              <a:rPr lang="en-US" dirty="0"/>
              <a:t>Want to Go Deeper? Join Our Webchat!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770615"/>
            <a:ext cx="7748095" cy="4406348"/>
          </a:xfrm>
        </p:spPr>
        <p:txBody>
          <a:bodyPr>
            <a:noAutofit/>
          </a:bodyPr>
          <a:lstStyle/>
          <a:p>
            <a:r>
              <a:rPr lang="en-US" sz="2400" dirty="0"/>
              <a:t>Tuesday, October 9 from 2-3pm eastern time</a:t>
            </a:r>
          </a:p>
          <a:p>
            <a:r>
              <a:rPr lang="en-US" sz="2400" dirty="0"/>
              <a:t>Bring questions about these techniques, how to apply them, and apprenticeship business engagement challenges you encounter</a:t>
            </a:r>
          </a:p>
          <a:p>
            <a:r>
              <a:rPr lang="en-US" sz="2400" dirty="0"/>
              <a:t>Bounce ideas off the experts and your peers</a:t>
            </a:r>
          </a:p>
          <a:p>
            <a:r>
              <a:rPr lang="en-US" sz="2400" dirty="0"/>
              <a:t>Share your success strategies and advice</a:t>
            </a:r>
          </a:p>
          <a:p>
            <a:r>
              <a:rPr lang="en-US" sz="2400" dirty="0"/>
              <a:t>Register at </a:t>
            </a:r>
            <a:r>
              <a:rPr lang="en-US" sz="2400" dirty="0">
                <a:hlinkClick r:id="rId3"/>
              </a:rPr>
              <a:t>https://apprenticeshipusa.workforcegps.org/events/2018/09/18/15/21/Business-Engagement-Tools#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1178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A40503-21F3-4570-B930-F3C950BAD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gerry.ghazi@vthitec.org</a:t>
            </a:r>
            <a:endParaRPr lang="en-US" dirty="0"/>
          </a:p>
          <a:p>
            <a:r>
              <a:rPr lang="en-US" dirty="0">
                <a:hlinkClick r:id="rId4"/>
              </a:rPr>
              <a:t>sonya.grant@semca.org</a:t>
            </a:r>
            <a:endParaRPr lang="en-US" dirty="0"/>
          </a:p>
          <a:p>
            <a:r>
              <a:rPr lang="en-US" dirty="0">
                <a:hlinkClick r:id="rId5"/>
              </a:rPr>
              <a:t>kraus.william@dol.gov</a:t>
            </a:r>
            <a:endParaRPr lang="en-US" dirty="0"/>
          </a:p>
          <a:p>
            <a:r>
              <a:rPr lang="en-US" dirty="0">
                <a:hlinkClick r:id="rId6"/>
              </a:rPr>
              <a:t>gwells@mahernet.com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197E29-0C94-4D46-BCB9-672F91A00F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6249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4809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6E9995-7F03-4CCF-BAC9-37A464FE4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521" y="822512"/>
            <a:ext cx="7955280" cy="4614863"/>
          </a:xfrm>
        </p:spPr>
        <p:txBody>
          <a:bodyPr>
            <a:normAutofit/>
          </a:bodyPr>
          <a:lstStyle/>
          <a:p>
            <a:pPr marL="406400" indent="-406400"/>
            <a:r>
              <a:rPr lang="en-US" dirty="0"/>
              <a:t>Provide an overview of three new Business Engagement tools</a:t>
            </a:r>
          </a:p>
          <a:p>
            <a:pPr marL="406400" indent="-406400"/>
            <a:r>
              <a:rPr lang="en-US" dirty="0"/>
              <a:t>Explore challenges and strategies for success in engaging businesses in apprenticeship</a:t>
            </a:r>
          </a:p>
          <a:p>
            <a:pPr marL="406400" indent="-406400"/>
            <a:r>
              <a:rPr lang="en-US" dirty="0"/>
              <a:t>Learn new skills and have fun!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9560FA-4CE6-4493-8E9B-596ACC032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 descr="Happy business peopl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306" y="4346123"/>
            <a:ext cx="3710912" cy="251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67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New Tools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Resource Guide: A Targeted Approach to Apprenticeship Business Engagement</a:t>
            </a:r>
          </a:p>
          <a:p>
            <a:r>
              <a:rPr lang="en-US" dirty="0"/>
              <a:t>Talking to Businesses About Apprenticeship</a:t>
            </a:r>
          </a:p>
          <a:p>
            <a:r>
              <a:rPr lang="en-US" dirty="0"/>
              <a:t>Apprenticeship Business Engagement Strategies in Action</a:t>
            </a:r>
          </a:p>
          <a:p>
            <a:r>
              <a:rPr lang="en-US" dirty="0"/>
              <a:t>Available at the Apprenticeship Community of Practice </a:t>
            </a:r>
            <a:r>
              <a:rPr lang="en-US" dirty="0">
                <a:hlinkClick r:id="rId2"/>
              </a:rPr>
              <a:t>https://apprenticeshipusa.workforcegps.org/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resources/2018/05/11/17/01/Apprenticeship-Business-Engagement-Tools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282DA-608F-40A1-9749-AE11E1EAAD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462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Facilitated Q&amp;A With Our 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A Deeper Dive into the</a:t>
            </a:r>
          </a:p>
          <a:p>
            <a:pPr algn="ctr">
              <a:tabLst>
                <a:tab pos="4054475" algn="l"/>
              </a:tabLst>
            </a:pPr>
            <a:r>
              <a:rPr lang="en-US" dirty="0"/>
              <a:t>Strategies and Techniques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904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Gerry Ghazi, President</a:t>
            </a:r>
          </a:p>
          <a:p>
            <a:pPr>
              <a:spcBef>
                <a:spcPts val="600"/>
              </a:spcBef>
            </a:pPr>
            <a:r>
              <a:rPr lang="en-US" dirty="0"/>
              <a:t>Vermont HITEC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Placeholder 8" descr="photo of Gerry Ghazi"/>
          <p:cNvPicPr>
            <a:picLocks noGrp="1" noChangeAspect="1"/>
          </p:cNvPicPr>
          <p:nvPr>
            <p:ph type="pic" idx="11"/>
          </p:nvPr>
        </p:nvPicPr>
        <p:blipFill rotWithShape="1">
          <a:blip r:embed="rId3"/>
          <a:srcRect l="4151" r="13083" b="8317"/>
          <a:stretch/>
        </p:blipFill>
        <p:spPr>
          <a:xfrm>
            <a:off x="2289149" y="1550214"/>
            <a:ext cx="1045722" cy="122746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2"/>
          </p:nvPr>
        </p:nvSpPr>
        <p:spPr>
          <a:xfrm>
            <a:off x="3603599" y="3169259"/>
            <a:ext cx="5257066" cy="1183871"/>
          </a:xfrm>
        </p:spPr>
        <p:txBody>
          <a:bodyPr>
            <a:normAutofit/>
          </a:bodyPr>
          <a:lstStyle/>
          <a:p>
            <a:r>
              <a:rPr lang="en-US" dirty="0"/>
              <a:t>Sonya Grant, Chief Operating Officer</a:t>
            </a:r>
          </a:p>
          <a:p>
            <a:pPr>
              <a:spcBef>
                <a:spcPts val="600"/>
              </a:spcBef>
            </a:pPr>
            <a:r>
              <a:rPr lang="en-US" dirty="0"/>
              <a:t>SE Michigan Community Alliance</a:t>
            </a:r>
          </a:p>
        </p:txBody>
      </p:sp>
      <p:pic>
        <p:nvPicPr>
          <p:cNvPr id="10" name="Picture Placeholder 9" descr="photo of Sonya Grant"/>
          <p:cNvPicPr>
            <a:picLocks noGrp="1" noChangeAspect="1"/>
          </p:cNvPicPr>
          <p:nvPr>
            <p:ph type="pic" idx="13"/>
          </p:nvPr>
        </p:nvPicPr>
        <p:blipFill>
          <a:blip r:embed="rId4"/>
          <a:srcRect t="11543" b="1154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3041624" y="4788305"/>
            <a:ext cx="4644484" cy="1183871"/>
          </a:xfrm>
        </p:spPr>
        <p:txBody>
          <a:bodyPr/>
          <a:lstStyle/>
          <a:p>
            <a:r>
              <a:rPr lang="en-US" dirty="0"/>
              <a:t>Bill Kraus, Georgia State Director</a:t>
            </a:r>
          </a:p>
          <a:p>
            <a:pPr>
              <a:spcBef>
                <a:spcPts val="600"/>
              </a:spcBef>
            </a:pPr>
            <a:r>
              <a:rPr lang="en-US" dirty="0"/>
              <a:t>Office of Apprenticeship</a:t>
            </a:r>
          </a:p>
        </p:txBody>
      </p:sp>
      <p:pic>
        <p:nvPicPr>
          <p:cNvPr id="11" name="Picture Placeholder 10" descr="photo of Bill Kraus"/>
          <p:cNvPicPr>
            <a:picLocks noGrp="1" noChangeAspect="1"/>
          </p:cNvPicPr>
          <p:nvPr>
            <p:ph type="pic" idx="15"/>
          </p:nvPr>
        </p:nvPicPr>
        <p:blipFill rotWithShape="1">
          <a:blip r:embed="rId5"/>
          <a:srcRect l="6769" r="15168" b="13772"/>
          <a:stretch/>
        </p:blipFill>
        <p:spPr>
          <a:xfrm>
            <a:off x="1257243" y="4744708"/>
            <a:ext cx="1062587" cy="117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68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Why Does Effective Business Engagement Matter?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282DA-608F-40A1-9749-AE11E1EAAD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intersecting gears">
            <a:extLst>
              <a:ext uri="{FF2B5EF4-FFF2-40B4-BE49-F238E27FC236}">
                <a16:creationId xmlns:a16="http://schemas.microsoft.com/office/drawing/2014/main" id="{236DD1BF-0D2A-40D6-A5EC-23CA0BA653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58" y="3987799"/>
            <a:ext cx="42545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32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81402" y="842964"/>
            <a:ext cx="5406325" cy="2852737"/>
          </a:xfrm>
        </p:spPr>
        <p:txBody>
          <a:bodyPr>
            <a:normAutofit/>
          </a:bodyPr>
          <a:lstStyle/>
          <a:p>
            <a:r>
              <a:rPr lang="en-US" i="1" dirty="0">
                <a:effectLst/>
              </a:rPr>
              <a:t>What is an “Apprenticeship Mindset” and How Can it Help?</a:t>
            </a:r>
            <a:endParaRPr lang="en-US" i="1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Apprenticeship is a workforce development tool for business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Apprenticeship is a formalized approach that enhances existing business practices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/>
              <a:t>Your pitch is only as good as the apprenticeship program that is created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282DA-608F-40A1-9749-AE11E1EAAD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 descr="image of brain and arrow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903" y="716104"/>
            <a:ext cx="2734560" cy="310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582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5&quot;&gt;&lt;property id=&quot;20148&quot; value=&quot;5&quot;/&gt;&lt;property id=&quot;20300&quot; value=&quot;Slide 2&quot;/&gt;&lt;property id=&quot;20307&quot; value=&quot;290&quot;/&gt;&lt;/object&gt;&lt;object type=&quot;3&quot; unique_id=&quot;10026&quot;&gt;&lt;property id=&quot;20148&quot; value=&quot;5&quot;/&gt;&lt;property id=&quot;20300&quot; value=&quot;Slide 30&quot;/&gt;&lt;property id=&quot;20307&quot; value=&quot;308&quot;/&gt;&lt;/object&gt;&lt;object type=&quot;3&quot; unique_id=&quot;10028&quot;&gt;&lt;property id=&quot;20148&quot; value=&quot;5&quot;/&gt;&lt;property id=&quot;20300&quot; value=&quot;Slide 35&quot;/&gt;&lt;property id=&quot;20307&quot; value=&quot;310&quot;/&gt;&lt;/object&gt;&lt;object type=&quot;3&quot; unique_id=&quot;10057&quot;&gt;&lt;property id=&quot;20148&quot; value=&quot;5&quot;/&gt;&lt;property id=&quot;20300&quot; value=&quot;Slide 1 - &amp;quot;Apprenticeship Business Engagement Tools Webinar&amp;quot;&quot;/&gt;&lt;property id=&quot;20307&quot; value=&quot;339&quot;/&gt;&lt;/object&gt;&lt;object type=&quot;3&quot; unique_id=&quot;10058&quot;&gt;&lt;property id=&quot;20148&quot; value=&quot;5&quot;/&gt;&lt;property id=&quot;20300&quot; value=&quot;Slide 3&quot;/&gt;&lt;property id=&quot;20307&quot; value=&quot;363&quot;/&gt;&lt;/object&gt;&lt;object type=&quot;3&quot; unique_id=&quot;10059&quot;&gt;&lt;property id=&quot;20148&quot; value=&quot;5&quot;/&gt;&lt;property id=&quot;20300&quot; value=&quot;Slide 4&quot;/&gt;&lt;property id=&quot;20307&quot; value=&quot;341&quot;/&gt;&lt;/object&gt;&lt;object type=&quot;3&quot; unique_id=&quot;10060&quot;&gt;&lt;property id=&quot;20148&quot; value=&quot;5&quot;/&gt;&lt;property id=&quot;20300&quot; value=&quot;Slide 5 - &amp;quot;Three New Tools&amp;quot;&quot;/&gt;&lt;property id=&quot;20307&quot; value=&quot;342&quot;/&gt;&lt;/object&gt;&lt;object type=&quot;3&quot; unique_id=&quot;10061&quot;&gt;&lt;property id=&quot;20148&quot; value=&quot;5&quot;/&gt;&lt;property id=&quot;20300&quot; value=&quot;Slide 6 - &amp;quot;Facilitated Q&amp;amp;A With Our Presenters&amp;quot;&quot;/&gt;&lt;property id=&quot;20307&quot; value=&quot;348&quot;/&gt;&lt;/object&gt;&lt;object type=&quot;3&quot; unique_id=&quot;10062&quot;&gt;&lt;property id=&quot;20148&quot; value=&quot;5&quot;/&gt;&lt;property id=&quot;20300&quot; value=&quot;Slide 7&quot;/&gt;&lt;property id=&quot;20307&quot; value=&quot;364&quot;/&gt;&lt;/object&gt;&lt;object type=&quot;3&quot; unique_id=&quot;10063&quot;&gt;&lt;property id=&quot;20148&quot; value=&quot;5&quot;/&gt;&lt;property id=&quot;20300&quot; value=&quot;Slide 8 - &amp;quot;Why Does Effective Business Engagement Matter?&amp;quot;&quot;/&gt;&lt;property id=&quot;20307&quot; value=&quot;355&quot;/&gt;&lt;/object&gt;&lt;object type=&quot;3&quot; unique_id=&quot;10064&quot;&gt;&lt;property id=&quot;20148&quot; value=&quot;5&quot;/&gt;&lt;property id=&quot;20300&quot; value=&quot;Slide 9 - &amp;quot;What is an “Apprenticeship Mindset” and How Can it Help?&amp;quot;&quot;/&gt;&lt;property id=&quot;20307&quot; value=&quot;346&quot;/&gt;&lt;/object&gt;&lt;object type=&quot;3&quot; unique_id=&quot;10065&quot;&gt;&lt;property id=&quot;20148&quot; value=&quot;5&quot;/&gt;&lt;property id=&quot;20300&quot; value=&quot;Slide 10 - &amp;quot;Phase 1: Research and Preparation  What Types of Preparation Can Help Make Business Outreach Successful?&amp;quot;&quot;/&gt;&lt;property id=&quot;20307&quot; value=&quot;359&quot;/&gt;&lt;/object&gt;&lt;object type=&quot;3&quot; unique_id=&quot;10066&quot;&gt;&lt;property id=&quot;20148&quot; value=&quot;5&quot;/&gt;&lt;property id=&quot;20300&quot; value=&quot;Slide 11 - &amp;quot;Recognize Business Challenges&amp;quot;&quot;/&gt;&lt;property id=&quot;20307&quot; value=&quot;353&quot;/&gt;&lt;/object&gt;&lt;object type=&quot;3&quot; unique_id=&quot;10067&quot;&gt;&lt;property id=&quot;20148&quot; value=&quot;5&quot;/&gt;&lt;property id=&quot;20300&quot; value=&quot;Slide 12 - &amp;quot;Use Research to Identify Businesses&amp;quot;&quot;/&gt;&lt;property id=&quot;20307&quot; value=&quot;356&quot;/&gt;&lt;/object&gt;&lt;object type=&quot;3&quot; unique_id=&quot;10068&quot;&gt;&lt;property id=&quot;20148&quot; value=&quot;5&quot;/&gt;&lt;property id=&quot;20300&quot; value=&quot;Slide 13 - &amp;quot;Know the Benefits of Apprenticeship Compared to Traditional Hiring&amp;quot;&quot;/&gt;&lt;property id=&quot;20307&quot; value=&quot;357&quot;/&gt;&lt;/object&gt;&lt;object type=&quot;3&quot; unique_id=&quot;10069&quot;&gt;&lt;property id=&quot;20148&quot; value=&quot;5&quot;/&gt;&lt;property id=&quot;20300&quot; value=&quot;Slide 14 - &amp;quot;Phase 2: Building Relationships  How Can We Build Effective Relationships With Employers?&amp;quot;&quot;/&gt;&lt;property id=&quot;20307&quot; value=&quot;360&quot;/&gt;&lt;/object&gt;&lt;object type=&quot;3&quot; unique_id=&quot;10070&quot;&gt;&lt;property id=&quot;20148&quot; value=&quot;5&quot;/&gt;&lt;property id=&quot;20300&quot; value=&quot;Slide 15 - &amp;quot;Communicate Effectively&amp;quot;&quot;/&gt;&lt;property id=&quot;20307&quot; value=&quot;376&quot;/&gt;&lt;/object&gt;&lt;object type=&quot;3&quot; unique_id=&quot;10071&quot;&gt;&lt;property id=&quot;20148&quot; value=&quot;5&quot;/&gt;&lt;property id=&quot;20300&quot; value=&quot;Slide 16 - &amp;quot;NOT! Instead Take a Consultative Approach&amp;quot;&quot;/&gt;&lt;property id=&quot;20307&quot; value=&quot;354&quot;/&gt;&lt;/object&gt;&lt;object type=&quot;3&quot; unique_id=&quot;10072&quot;&gt;&lt;property id=&quot;20148&quot; value=&quot;5&quot;/&gt;&lt;property id=&quot;20300&quot; value=&quot;Slide 17 - &amp;quot;Relate Registered Apprenticeships  to What Businesses Already Do&amp;quot;&quot;/&gt;&lt;property id=&quot;20307&quot; value=&quot;362&quot;/&gt;&lt;/object&gt;&lt;object type=&quot;3&quot; unique_id=&quot;10073&quot;&gt;&lt;property id=&quot;20148&quot; value=&quot;5&quot;/&gt;&lt;property id=&quot;20300&quot; value=&quot;Slide 18 - &amp;quot;Speak Their Language&amp;quot;&quot;/&gt;&lt;property id=&quot;20307&quot; value=&quot;366&quot;/&gt;&lt;/object&gt;&lt;object type=&quot;3&quot; unique_id=&quot;10074&quot;&gt;&lt;property id=&quot;20148&quot; value=&quot;5&quot;/&gt;&lt;property id=&quot;20300&quot; value=&quot;Slide 19 - &amp;quot;Quiz Time!&amp;quot;&quot;/&gt;&lt;property id=&quot;20307&quot; value=&quot;365&quot;/&gt;&lt;/object&gt;&lt;object type=&quot;3&quot; unique_id=&quot;10075&quot;&gt;&lt;property id=&quot;20148&quot; value=&quot;5&quot;/&gt;&lt;property id=&quot;20300&quot; value=&quot;Slide 20 - &amp;quot;The Business Terms &amp;quot;On-Boarding&amp;quot; or &amp;quot;Training&amp;quot; Correspond to which Apprenticeship Term?&amp;quot;&quot;/&gt;&lt;property id=&quot;20307&quot; value=&quot;377&quot;/&gt;&lt;/object&gt;&lt;object type=&quot;3&quot; unique_id=&quot;10076&quot;&gt;&lt;property id=&quot;20148&quot; value=&quot;5&quot;/&gt;&lt;property id=&quot;20300&quot; value=&quot;Slide 21 - &amp;quot;The Business Term “Supervision of Work” Corresponds to which Apprenticeship Term?&amp;quot;&quot;/&gt;&lt;property id=&quot;20307&quot; value=&quot;378&quot;/&gt;&lt;/object&gt;&lt;object type=&quot;3&quot; unique_id=&quot;10077&quot;&gt;&lt;property id=&quot;20148&quot; value=&quot;5&quot;/&gt;&lt;property id=&quot;20300&quot; value=&quot;Slide 22 - &amp;quot;Follow Up&amp;quot;&quot;/&gt;&lt;property id=&quot;20307&quot; value=&quot;368&quot;/&gt;&lt;/object&gt;&lt;object type=&quot;3&quot; unique_id=&quot;10078&quot;&gt;&lt;property id=&quot;20148&quot; value=&quot;5&quot;/&gt;&lt;property id=&quot;20300&quot; value=&quot;Slide 23 - &amp;quot;Build Trust by Adding Value&amp;quot;&quot;/&gt;&lt;property id=&quot;20307&quot; value=&quot;358&quot;/&gt;&lt;/object&gt;&lt;object type=&quot;3&quot; unique_id=&quot;10079&quot;&gt;&lt;property id=&quot;20148&quot; value=&quot;5&quot;/&gt;&lt;property id=&quot;20300&quot; value=&quot;Slide 24 - &amp;quot;Phase 3: Getting to Commitment  How Can We Get From Conversation to Commitment?&amp;quot;&quot;/&gt;&lt;property id=&quot;20307&quot; value=&quot;351&quot;/&gt;&lt;/object&gt;&lt;object type=&quot;3&quot; unique_id=&quot;10080&quot;&gt;&lt;property id=&quot;20148&quot; value=&quot;5&quot;/&gt;&lt;property id=&quot;20300&quot; value=&quot;Slide 25 - &amp;quot;Address Concerns – Real or Myths&amp;quot;&quot;/&gt;&lt;property id=&quot;20307&quot; value=&quot;367&quot;/&gt;&lt;/object&gt;&lt;object type=&quot;3&quot; unique_id=&quot;10081&quot;&gt;&lt;property id=&quot;20148&quot; value=&quot;5&quot;/&gt;&lt;property id=&quot;20300&quot; value=&quot;Slide 26 - &amp;quot;Address Concerns – Real or Myths&amp;quot;&quot;/&gt;&lt;property id=&quot;20307&quot; value=&quot;369&quot;/&gt;&lt;/object&gt;&lt;object type=&quot;3&quot; unique_id=&quot;10082&quot;&gt;&lt;property id=&quot;20148&quot; value=&quot;5&quot;/&gt;&lt;property id=&quot;20300&quot; value=&quot;Slide 27 - &amp;quot;Other Tips to Get to Commitment&amp;quot;&quot;/&gt;&lt;property id=&quot;20307&quot; value=&quot;345&quot;/&gt;&lt;/object&gt;&lt;object type=&quot;3&quot; unique_id=&quot;10083&quot;&gt;&lt;property id=&quot;20148&quot; value=&quot;5&quot;/&gt;&lt;property id=&quot;20300&quot; value=&quot;Slide 28 - &amp;quot;Tell Your Story  What Challenges have your Business Services Staff Encountered and How Have these Techniques Helpe&quot;/&gt;&lt;property id=&quot;20307&quot; value=&quot;370&quot;/&gt;&lt;/object&gt;&lt;object type=&quot;3&quot; unique_id=&quot;10084&quot;&gt;&lt;property id=&quot;20148&quot; value=&quot;5&quot;/&gt;&lt;property id=&quot;20300&quot; value=&quot;Slide 29 - &amp;quot;Other Apprenticeship Business Engagement Resources&amp;quot;&quot;/&gt;&lt;property id=&quot;20307&quot; value=&quot;373&quot;/&gt;&lt;/object&gt;&lt;object type=&quot;3&quot; unique_id=&quot;10085&quot;&gt;&lt;property id=&quot;20148&quot; value=&quot;5&quot;/&gt;&lt;property id=&quot;20300&quot; value=&quot;Slide 31 - &amp;quot;What is the Most Important Piece of Advice You’d Like to Leave with our Participants?&amp;quot;&quot;/&gt;&lt;property id=&quot;20307&quot; value=&quot;371&quot;/&gt;&lt;/object&gt;&lt;object type=&quot;3&quot; unique_id=&quot;10086&quot;&gt;&lt;property id=&quot;20148&quot; value=&quot;5&quot;/&gt;&lt;property id=&quot;20300&quot; value=&quot;Slide 32 - &amp;quot;Use the Chat Box to Share Your Biggest Take-Away Today&amp;quot;&quot;/&gt;&lt;property id=&quot;20307&quot; value=&quot;372&quot;/&gt;&lt;/object&gt;&lt;object type=&quot;3&quot; unique_id=&quot;10087&quot;&gt;&lt;property id=&quot;20148&quot; value=&quot;5&quot;/&gt;&lt;property id=&quot;20300&quot; value=&quot;Slide 33 - &amp;quot;Want to Go Deeper? Join Our Webchat!&amp;quot;&quot;/&gt;&lt;property id=&quot;20307&quot; value=&quot;374&quot;/&gt;&lt;/object&gt;&lt;object type=&quot;3&quot; unique_id=&quot;10088&quot;&gt;&lt;property id=&quot;20148&quot; value=&quot;5&quot;/&gt;&lt;property id=&quot;20300&quot; value=&quot;Slide 34&quot;/&gt;&lt;property id=&quot;20307&quot; value=&quot;343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15512</TotalTime>
  <Words>1075</Words>
  <Application>Microsoft Office PowerPoint</Application>
  <PresentationFormat>On-screen Show (4:3)</PresentationFormat>
  <Paragraphs>237</Paragraphs>
  <Slides>35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Arial</vt:lpstr>
      <vt:lpstr>Arial Narrow</vt:lpstr>
      <vt:lpstr>Calibri</vt:lpstr>
      <vt:lpstr>Franklin Gothic Medium</vt:lpstr>
      <vt:lpstr>Impact</vt:lpstr>
      <vt:lpstr>Myriad Pro</vt:lpstr>
      <vt:lpstr>Myriad Pro Cond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Apprenticeship Business Engagement Tools Webinar</vt:lpstr>
      <vt:lpstr>PowerPoint Presentation</vt:lpstr>
      <vt:lpstr>PowerPoint Presentation</vt:lpstr>
      <vt:lpstr>PowerPoint Presentation</vt:lpstr>
      <vt:lpstr>Three New Tools</vt:lpstr>
      <vt:lpstr>Facilitated Q&amp;A With Our Presenters</vt:lpstr>
      <vt:lpstr>PowerPoint Presentation</vt:lpstr>
      <vt:lpstr>Why Does Effective Business Engagement Matter?</vt:lpstr>
      <vt:lpstr>What is an “Apprenticeship Mindset” and How Can it Help?</vt:lpstr>
      <vt:lpstr>Phase 1: Research and Preparation  What Types of Preparation Can Help Make Business Outreach Successful?</vt:lpstr>
      <vt:lpstr>Recognize Business Challenges</vt:lpstr>
      <vt:lpstr>Use Research to Identify Businesses</vt:lpstr>
      <vt:lpstr>Know the Benefits of Apprenticeship Compared to Traditional Hiring</vt:lpstr>
      <vt:lpstr>Phase 2: Building Relationships  How Can We Build Effective Relationships With Employers?</vt:lpstr>
      <vt:lpstr>Communicate Effectively</vt:lpstr>
      <vt:lpstr>NOT! Instead Take a Consultative Approach</vt:lpstr>
      <vt:lpstr>Relate Registered Apprenticeships  to What Businesses Already Do</vt:lpstr>
      <vt:lpstr>Speak Their Language</vt:lpstr>
      <vt:lpstr>Quiz Time!</vt:lpstr>
      <vt:lpstr>The Business Terms "On-Boarding" or "Training" Correspond to which Apprenticeship Term?</vt:lpstr>
      <vt:lpstr>The Business Term “Supervision of Work” Corresponds to which Apprenticeship Term?</vt:lpstr>
      <vt:lpstr>Follow Up</vt:lpstr>
      <vt:lpstr>Build Trust by Adding Value</vt:lpstr>
      <vt:lpstr>Phase 3: Getting to Commitment  How Can We Get From Conversation to Commitment?</vt:lpstr>
      <vt:lpstr>Address Concerns – Real or Myths</vt:lpstr>
      <vt:lpstr>Address Concerns – Real or Myths</vt:lpstr>
      <vt:lpstr>Other Tips to Get to Commitment</vt:lpstr>
      <vt:lpstr>Tell Your Story  What Challenges have your Business Services Staff Encountered and How Have these Techniques Helped?</vt:lpstr>
      <vt:lpstr>Other Apprenticeship Business Engagement Resources</vt:lpstr>
      <vt:lpstr>PowerPoint Presentation</vt:lpstr>
      <vt:lpstr>What is the Most Important Piece of Advice You’d Like to Leave with our Participants?</vt:lpstr>
      <vt:lpstr>Use the Chat Box to Share Your Biggest Take-Away Today</vt:lpstr>
      <vt:lpstr>Want to Go Deeper? Join Our Webchat!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Jennifer Jacobs</cp:lastModifiedBy>
  <cp:revision>377</cp:revision>
  <cp:lastPrinted>2018-04-02T19:28:17Z</cp:lastPrinted>
  <dcterms:created xsi:type="dcterms:W3CDTF">2017-06-21T17:13:53Z</dcterms:created>
  <dcterms:modified xsi:type="dcterms:W3CDTF">2018-10-04T13:16:44Z</dcterms:modified>
</cp:coreProperties>
</file>