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409" r:id="rId2"/>
    <p:sldId id="343" r:id="rId3"/>
    <p:sldId id="339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310" r:id="rId12"/>
    <p:sldId id="311" r:id="rId13"/>
    <p:sldId id="312" r:id="rId14"/>
    <p:sldId id="373" r:id="rId15"/>
    <p:sldId id="356" r:id="rId16"/>
    <p:sldId id="382" r:id="rId17"/>
    <p:sldId id="383" r:id="rId18"/>
    <p:sldId id="384" r:id="rId19"/>
    <p:sldId id="385" r:id="rId20"/>
    <p:sldId id="386" r:id="rId21"/>
    <p:sldId id="387" r:id="rId22"/>
    <p:sldId id="393" r:id="rId23"/>
    <p:sldId id="394" r:id="rId24"/>
    <p:sldId id="413" r:id="rId25"/>
    <p:sldId id="395" r:id="rId26"/>
    <p:sldId id="414" r:id="rId27"/>
    <p:sldId id="398" r:id="rId28"/>
    <p:sldId id="412" r:id="rId29"/>
    <p:sldId id="411" r:id="rId30"/>
    <p:sldId id="410" r:id="rId31"/>
    <p:sldId id="392" r:id="rId32"/>
    <p:sldId id="316" r:id="rId33"/>
    <p:sldId id="305" r:id="rId34"/>
    <p:sldId id="344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5">
          <p15:clr>
            <a:srgbClr val="A4A3A4"/>
          </p15:clr>
        </p15:guide>
        <p15:guide id="4" pos="29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n Burke" initials="E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159BFF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04" autoAdjust="0"/>
    <p:restoredTop sz="76879" autoAdjust="0"/>
  </p:normalViewPr>
  <p:slideViewPr>
    <p:cSldViewPr snapToGrid="0" snapToObjects="1">
      <p:cViewPr varScale="1">
        <p:scale>
          <a:sx n="83" d="100"/>
          <a:sy n="83" d="100"/>
        </p:scale>
        <p:origin x="924" y="84"/>
      </p:cViewPr>
      <p:guideLst>
        <p:guide orient="horz" pos="2160"/>
        <p:guide pos="2880"/>
        <p:guide orient="horz" pos="2165"/>
        <p:guide pos="29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E089-0E4E-5349-8B5F-20E0DBCF8228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AF6C5-AD94-4445-9CA6-DAF91F56E3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9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F9A7-AF53-6F4B-8208-5DC7C5BC65B5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80594-8C7B-B847-9B81-BE6A37F408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555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taaccct/pdf/TAACCCT_Fact_Sheet_SkillsCommons_Open_Educational_Resources_11.4.2016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8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5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76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51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The speaker will provide a brief overview of the resources available in this project’s entry in SkillsCommons.org., regarding the Promising Practices in Analytics.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speaker will present</a:t>
            </a:r>
            <a:r>
              <a:rPr lang="en-US" baseline="0"/>
              <a:t> the number of students receiving CPL compared to the student headcount enrollment for years 2012 through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4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46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8 Degree programs with three math pathways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Math Fundamentals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IT Support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Network Infrastructure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Server Administration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Informatics AAS/TC/CT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College Algebra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Informatics AS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Cybersecurity/Information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    Assurance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Database Management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Development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Calculus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Computer Science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106DE4-78A6-4095-B665-F0CA92766D1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2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5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5CA73-AAF8-476E-926A-1AC3BE94A0C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5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24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138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38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3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0B3CB-C936-274F-833C-B433EA2526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9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hlinkClick r:id="rId3"/>
              </a:rPr>
              <a:t>https://www.doleta.gov/taaccct/pdf/TAACCCT_Fact_Sheet_SkillsCommons_Open_Educational_Resources_11.4.2016.pdf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80594-8C7B-B847-9B81-BE6A37F408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0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84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111D-AFCC-254B-9B67-176B9711A305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AB8-48A9-8241-A222-87359A9A9A1C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EBB9-A5D1-D04D-BDB4-DFE7FF78F2C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122E-45EC-DF4F-A3C8-166F4605B1D1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3B6C-149C-9445-8DD4-A1104F078887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905B-9210-3944-A8D7-AA33FEA32D99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F592-E49B-4C40-ABB1-24EF2A88DB99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DF105-FC71-8E41-A9D4-8F99C54B3C20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581C-FDA5-A040-965D-06FED10F28B3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A6B6-122B-B941-A679-C1034E7ADD1B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659C-17FA-6F44-81C6-A94343AD662D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1181C-2BBD-284E-A4CA-2058080C58CF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CAAE49E-F888-9947-B2D1-B402175787EC}" type="datetime1">
              <a:rPr lang="en-US" smtClean="0"/>
              <a:t>10/10/2018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7" y="6193236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b="0" i="0" u="none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b="0" i="0" u="none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wtc.edu/academics/programs/trades-industry/welding" TargetMode="External"/><Relationship Id="rId5" Type="http://schemas.openxmlformats.org/officeDocument/2006/relationships/hyperlink" Target="https://www.nwtc.edu/admissions/student-records/transfer-of-credit/credit-for-prior-learning" TargetMode="External"/><Relationship Id="rId4" Type="http://schemas.openxmlformats.org/officeDocument/2006/relationships/hyperlink" Target="https://www.witc.edu/admissions/preparing-for-college/credit-for-prior-learn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occrl.illinois.edu/our-products/voices-and-viewpoints-detail/current-topics/2016/04/18/implementing-a-state-wide-model-for-granting-credit-for-prior-learning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crosoft.com/en-ca/learning/default.aspx" TargetMode="Externa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6650163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://www.twitter.com/SkillsCommons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killscommons.org/Facebook" TargetMode="External"/><Relationship Id="rId11" Type="http://schemas.openxmlformats.org/officeDocument/2006/relationships/hyperlink" Target="http://support.skillscommons.org/connect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://voices.merlot.org/group/impact" TargetMode="External"/><Relationship Id="rId4" Type="http://schemas.openxmlformats.org/officeDocument/2006/relationships/image" Target="../media/image33.png"/><Relationship Id="rId9" Type="http://schemas.openxmlformats.org/officeDocument/2006/relationships/hyperlink" Target="mailto:connect@skillscommons.or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support@skillscommons.org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hyperlink" Target="http://support.skillscommons.org/connect/impact-communities/ie2et/" TargetMode="Externa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common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killscommons.org/connect/impact-communities/skills2work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port.skillscommons.org/showcases/field-guide/" TargetMode="External"/><Relationship Id="rId5" Type="http://schemas.openxmlformats.org/officeDocument/2006/relationships/hyperlink" Target="http://www.doleta.gov/taaccct/" TargetMode="External"/><Relationship Id="rId4" Type="http://schemas.openxmlformats.org/officeDocument/2006/relationships/hyperlink" Target="http://www.skillscommon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8/08/22/17/45/Resource_Innovations_Leading_to_Career_Success_Webinar_Series_Part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skillscommons.org/" TargetMode="External"/><Relationship Id="rId4" Type="http://schemas.openxmlformats.org/officeDocument/2006/relationships/hyperlink" Target="file:///\\support.skillscommons.org\showcases\field-guide\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4223" y="1345901"/>
            <a:ext cx="7127259" cy="48022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kind of organization are you coming from?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College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Workforce Board/American Job Center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Community Service Provider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800" dirty="0"/>
              <a:t>Other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16" name="Rectangle 15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096000"/>
            <a:ext cx="2070847" cy="753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47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31759" y="1591821"/>
            <a:ext cx="5688622" cy="4466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Kamps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Dean, Learning Solutions         Northeast Wisconsin Technical College 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Matthew Cloud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Assistant Professor &amp; Department Chair School of Information Technology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Ivy Tech Community College of Indiana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1390" r="18392" b="6820"/>
          <a:stretch/>
        </p:blipFill>
        <p:spPr>
          <a:xfrm>
            <a:off x="530255" y="3938842"/>
            <a:ext cx="1772836" cy="2039830"/>
          </a:xfrm>
          <a:prstGeom prst="ellipse">
            <a:avLst/>
          </a:prstGeom>
          <a:ln w="3175" cap="rnd"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7" t="1643" r="23656"/>
          <a:stretch/>
        </p:blipFill>
        <p:spPr>
          <a:xfrm>
            <a:off x="530255" y="1286217"/>
            <a:ext cx="1772836" cy="2033314"/>
          </a:xfrm>
          <a:prstGeom prst="ellipse">
            <a:avLst/>
          </a:prstGeom>
          <a:ln w="3175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351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F7A1CB-FA47-472E-B95C-341FD8947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1969254"/>
            <a:ext cx="8091054" cy="1724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Scaling Credit for Prior Learning (CPL) through TAACCCT Investment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A340341-98C9-49C5-A190-1503A35B1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921" y="3744267"/>
            <a:ext cx="6498159" cy="172486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Kamps  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Dean, Learning Solutions</a:t>
            </a:r>
          </a:p>
          <a:p>
            <a:pPr>
              <a:lnSpc>
                <a:spcPct val="160000"/>
              </a:lnSpc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Northeast Wisconsin Technical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17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FF4F8-49B3-914A-92CD-8B3DDF6BC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55" y="0"/>
            <a:ext cx="9332090" cy="685800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77C7BD-5A16-45BC-B311-66D705F6C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275" y="1715948"/>
            <a:ext cx="3840480" cy="4343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16 college -two-year technical college system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Northeast Wisconsin Technical College – lead round two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Focus - manufacturing</a:t>
            </a:r>
          </a:p>
          <a:p>
            <a:endParaRPr lang="en-US" dirty="0"/>
          </a:p>
        </p:txBody>
      </p:sp>
      <p:pic>
        <p:nvPicPr>
          <p:cNvPr id="10" name="Picture 2" descr="Image result for wtcs colleges">
            <a:extLst>
              <a:ext uri="{FF2B5EF4-FFF2-40B4-BE49-F238E27FC236}">
                <a16:creationId xmlns:a16="http://schemas.microsoft.com/office/drawing/2014/main" id="{A7784CFF-DB6E-45C2-B16D-B700E0B24A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851819"/>
            <a:ext cx="3840162" cy="384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2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219309B-7297-4135-99A9-71FC07CA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6297295" cy="10032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CPL Building Blocks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C704DD-C609-4E9E-824C-6976E869A7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Department of Labor TAACCCT Round two Credit for Prior Learning (CPL) deliverable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Result: Welding Prior Learning Assessment tool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Strategic approach by project manager generated interest in WI; led to buy-in across colleges.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Build opportunities for investigation of CPL best practices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Solicit support from Wisconsin Technical College System office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Created a State-wide Summit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3BD935-FD0E-4FBC-BFED-5480DE840D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Council Adult and Experiential Learning Conference Attendance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Build vision of what and why of CPL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Investigate successful models </a:t>
            </a: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Individual Colleges Strategic Plans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Process mapping to identify who needs to be involved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Identify how to grow CPL at individual institutions</a:t>
            </a:r>
          </a:p>
          <a:p>
            <a:pPr lvl="1"/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Explore how to share best practices among colleges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92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BD09D-2CB5-4D29-8AE9-626FCE733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09694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Foundational Elements for Scaling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794BE-7D76-444E-BFC2-8F284904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Goal: create a systematic simple, speedy, seamless process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Leadership Buy-in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Business Model Design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Foundation supporting Scaling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Training Across-the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43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7051675" cy="898264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/>
              </a:rPr>
              <a:t>Sustainability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F164E-EC2C-47AD-A427-0EC4379C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College Administration buy-in foundation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Creating Positions/Redesign Positions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Centralized versus individual department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Quality Assurance of Process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are student requests not resulting in CPL award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Faculty support for college business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7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107576"/>
            <a:ext cx="6388735" cy="898264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/>
              </a:rPr>
              <a:t>Best Practices in Training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F164E-EC2C-47AD-A427-0EC4379C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view “classroom assessment” different from “CPL assessment”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trust of evidence in support of CPL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Upholding quality of standards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Student’s ability to communicate learning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Authenticity of evidence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Moving from measuring experience to prior learning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Measurable curriculum competencies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2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301889"/>
            <a:ext cx="6388735" cy="89826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Promising Practices in </a:t>
            </a:r>
            <a:br>
              <a:rPr lang="en-US" sz="4000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Student Communication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F164E-EC2C-47AD-A427-0EC4379C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https://www.witc.edu/admissions/preparing-for-college/credit-for-prior-learning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https://www.nwtc.edu/admissions/student-records/transfer-of-credit/credit-for-prior-learning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https://www.swtc.edu/academics/programs/trades-industry/welding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7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301889"/>
            <a:ext cx="6388735" cy="898264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Promising Practices for </a:t>
            </a:r>
            <a:br>
              <a:rPr lang="en-US" sz="4000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en-US" sz="4000" dirty="0">
                <a:solidFill>
                  <a:schemeClr val="bg1"/>
                </a:solidFill>
                <a:latin typeface="Calibri" panose="020F0502020204030204"/>
              </a:rPr>
              <a:t>Substantive Changes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5F164E-EC2C-47AD-A427-0EC4379C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Policy – state and local integration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State-wide pricing framework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Web information clarity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Data tracking system and definitions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3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04592"/>
            <a:ext cx="6979534" cy="898264"/>
          </a:xfrm>
        </p:spPr>
        <p:txBody>
          <a:bodyPr/>
          <a:lstStyle/>
          <a:p>
            <a:r>
              <a:rPr lang="en-US" sz="3900" dirty="0">
                <a:solidFill>
                  <a:schemeClr val="bg1"/>
                </a:solidFill>
                <a:latin typeface="Calibri" panose="020F0502020204030204"/>
              </a:rPr>
              <a:t>Promising Practices in Analytics</a:t>
            </a:r>
            <a:endParaRPr lang="en-US" sz="3900" dirty="0">
              <a:solidFill>
                <a:schemeClr val="bg1"/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F1DA234-1F07-4127-84E8-EA634AB998A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" y="1239034"/>
            <a:ext cx="8431619" cy="51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8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15" y="1255222"/>
            <a:ext cx="6830219" cy="462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Do you use Open Educational Resources at your organization?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frequently!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Yes, just starting to explore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No, what is OER?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Polling Question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88049" y="728664"/>
            <a:ext cx="1865623" cy="6350513"/>
            <a:chOff x="7107011" y="768658"/>
            <a:chExt cx="1865623" cy="6350513"/>
          </a:xfrm>
        </p:grpSpPr>
        <p:sp>
          <p:nvSpPr>
            <p:cNvPr id="8" name="Rectangle 7"/>
            <p:cNvSpPr/>
            <p:nvPr/>
          </p:nvSpPr>
          <p:spPr>
            <a:xfrm rot="19800000">
              <a:off x="7107011" y="27349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9" name="Rectangle 8"/>
            <p:cNvSpPr/>
            <p:nvPr/>
          </p:nvSpPr>
          <p:spPr>
            <a:xfrm rot="1800000">
              <a:off x="8056766" y="1805540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23610" y="768658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900000">
              <a:off x="7931305" y="3964945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 rot="20262919">
              <a:off x="7323610" y="5257123"/>
              <a:ext cx="915868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?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18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F52825E-FD99-4416-93BB-69D582A2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478" y="327246"/>
            <a:ext cx="7217006" cy="898264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 Data: Early Indicators of Wisconsin Technical College System Success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706A8B-D249-4506-9D6E-05BC07549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5538" b="12672"/>
          <a:stretch/>
        </p:blipFill>
        <p:spPr>
          <a:xfrm>
            <a:off x="1" y="1502043"/>
            <a:ext cx="9117685" cy="427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D59F7-AD88-49E5-86DD-83440196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Tx/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OCCRL Brief: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5"/>
              </a:rPr>
              <a:t>Implementing a State-Wide Model for Granting Credit for Prior Learning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SzTx/>
              <a:buNone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n-US" sz="5400" dirty="0"/>
          </a:p>
          <a:p>
            <a:endParaRPr lang="en-US" dirty="0"/>
          </a:p>
        </p:txBody>
      </p:sp>
      <p:pic>
        <p:nvPicPr>
          <p:cNvPr id="7" name="Content Placeholder 7" descr="Related image">
            <a:extLst>
              <a:ext uri="{FF2B5EF4-FFF2-40B4-BE49-F238E27FC236}">
                <a16:creationId xmlns:a16="http://schemas.microsoft.com/office/drawing/2014/main" id="{D416D817-0A50-9048-B4EA-3B6A12131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2578100" y="1696661"/>
            <a:ext cx="4208462" cy="31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44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2105139"/>
            <a:ext cx="6498158" cy="1724867"/>
          </a:xfrm>
        </p:spPr>
        <p:txBody>
          <a:bodyPr>
            <a:noAutofit/>
          </a:bodyPr>
          <a:lstStyle/>
          <a:p>
            <a:r>
              <a:rPr lang="en-US" sz="4000" dirty="0"/>
              <a:t>Ivy Tech Community College</a:t>
            </a:r>
            <a:br>
              <a:rPr lang="en-US" sz="4000" dirty="0"/>
            </a:br>
            <a:r>
              <a:rPr lang="en-US" sz="4000" dirty="0"/>
              <a:t>Information Technology (IT) Pathways for Indiana</a:t>
            </a:r>
            <a:br>
              <a:rPr lang="en-US" sz="4000" dirty="0"/>
            </a:br>
            <a:r>
              <a:rPr lang="en-US" sz="4000" dirty="0"/>
              <a:t>“Compete for the IT Job”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1" y="3935620"/>
            <a:ext cx="7112000" cy="1664874"/>
          </a:xfrm>
        </p:spPr>
        <p:txBody>
          <a:bodyPr>
            <a:noAutofit/>
          </a:bodyPr>
          <a:lstStyle/>
          <a:p>
            <a:r>
              <a:rPr lang="en-US" sz="2400" dirty="0"/>
              <a:t>10/10/2018</a:t>
            </a:r>
          </a:p>
          <a:p>
            <a:r>
              <a:rPr lang="en-US" sz="2400" dirty="0"/>
              <a:t>Matthew Cloud, Asst. Prof. and Dept. Chair School of Information Technology – Lake County, Project Director TAACCCT Grant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1" y="6176963"/>
            <a:ext cx="2088815" cy="6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Pathways Grant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75" y="1600201"/>
            <a:ext cx="8042276" cy="4343400"/>
          </a:xfrm>
        </p:spPr>
        <p:txBody>
          <a:bodyPr/>
          <a:lstStyle/>
          <a:p>
            <a:r>
              <a:rPr lang="en-US" dirty="0"/>
              <a:t>Eight Degree Programs</a:t>
            </a:r>
          </a:p>
          <a:p>
            <a:r>
              <a:rPr lang="en-US" dirty="0"/>
              <a:t>Supplies and Equipment</a:t>
            </a:r>
          </a:p>
          <a:p>
            <a:r>
              <a:rPr lang="en-US" dirty="0"/>
              <a:t>Online Virtual Data Center Upgrade</a:t>
            </a:r>
          </a:p>
          <a:p>
            <a:r>
              <a:rPr lang="en-US" altLang="en-US" dirty="0"/>
              <a:t>Nineteen Mock Data Centers </a:t>
            </a:r>
          </a:p>
          <a:p>
            <a:r>
              <a:rPr lang="en-US" altLang="en-US" dirty="0"/>
              <a:t>State to local boards</a:t>
            </a:r>
          </a:p>
          <a:p>
            <a:r>
              <a:rPr lang="en-US" altLang="en-US" dirty="0"/>
              <a:t>Statewide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1" y="6176963"/>
            <a:ext cx="2088815" cy="61043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/>
          <a:stretch>
            <a:fillRect/>
          </a:stretch>
        </p:blipFill>
        <p:spPr bwMode="auto">
          <a:xfrm>
            <a:off x="5632161" y="1444625"/>
            <a:ext cx="3078163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18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t="16092" r="28723" b="6456"/>
          <a:stretch/>
        </p:blipFill>
        <p:spPr bwMode="auto">
          <a:xfrm>
            <a:off x="281707" y="1664637"/>
            <a:ext cx="5911131" cy="43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549275" y="268745"/>
            <a:ext cx="8042276" cy="749493"/>
          </a:xfrm>
        </p:spPr>
        <p:txBody>
          <a:bodyPr/>
          <a:lstStyle/>
          <a:p>
            <a:pPr eaLnBrk="1" hangingPunct="1"/>
            <a:r>
              <a:rPr lang="en-US" altLang="en-US" dirty="0"/>
              <a:t>Model to Start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664637"/>
            <a:ext cx="295116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52187"/>
            <a:ext cx="29511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4654" y="6188362"/>
            <a:ext cx="643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https://www.Microsoft.com/en-ca/learning/default.aspx</a:t>
            </a:r>
            <a:r>
              <a:rPr lang="en-US" dirty="0"/>
              <a:t> (2014)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622" y="1142962"/>
            <a:ext cx="420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Phase 3 Education to Career Paths</a:t>
            </a:r>
          </a:p>
        </p:txBody>
      </p:sp>
    </p:spTree>
    <p:extLst>
      <p:ext uri="{BB962C8B-B14F-4D97-AF65-F5344CB8AC3E}">
        <p14:creationId xmlns:p14="http://schemas.microsoft.com/office/powerpoint/2010/main" val="39557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555"/>
            <a:ext cx="9147174" cy="799073"/>
          </a:xfrm>
        </p:spPr>
        <p:txBody>
          <a:bodyPr/>
          <a:lstStyle/>
          <a:p>
            <a:r>
              <a:rPr lang="en-US" dirty="0"/>
              <a:t>Laddered Credentials to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2" y="1299214"/>
            <a:ext cx="5805343" cy="48653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Industry Certifications pairing three to four Credit Hours (CH) with one CH cert prep</a:t>
            </a:r>
          </a:p>
          <a:p>
            <a:pPr lvl="1"/>
            <a:r>
              <a:rPr lang="en-US" dirty="0"/>
              <a:t>Cross walked for credit</a:t>
            </a:r>
          </a:p>
          <a:p>
            <a:r>
              <a:rPr lang="en-US" dirty="0"/>
              <a:t>Certificate programs 16-29 CH</a:t>
            </a:r>
          </a:p>
          <a:p>
            <a:r>
              <a:rPr lang="en-US" dirty="0"/>
              <a:t>Technical Certificates (TC) 30-33 CH and first year of an Associate of Applied Science degree</a:t>
            </a:r>
          </a:p>
          <a:p>
            <a:r>
              <a:rPr lang="en-US" dirty="0"/>
              <a:t>Associate of Applied Science (AAS) (45 Technical CH with 15 General Education CH)</a:t>
            </a:r>
          </a:p>
          <a:p>
            <a:r>
              <a:rPr lang="en-US" dirty="0"/>
              <a:t>Associates of Science (AS) (30 Technical CH with 30 General Education CH)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1" y="6176963"/>
            <a:ext cx="2088815" cy="610430"/>
          </a:xfrm>
          <a:prstGeom prst="rect">
            <a:avLst/>
          </a:prstGeom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35782" y="1108363"/>
            <a:ext cx="3307824" cy="4992399"/>
            <a:chOff x="4787990" y="345583"/>
            <a:chExt cx="4630551" cy="6038265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990" y="442442"/>
              <a:ext cx="4420406" cy="594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4925560" y="345583"/>
              <a:ext cx="449298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News Gothic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News Gothic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News Gothic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News Gothic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News Gothic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News Gothic MT" pitchFamily="34" charset="0"/>
                </a:defRPr>
              </a:lvl9pPr>
            </a:lstStyle>
            <a:p>
              <a:pPr algn="ctr"/>
              <a:r>
                <a:rPr lang="en-US" altLang="en-US" sz="2400"/>
                <a:t>Industry Certifications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6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 noChangeArrowheads="1"/>
          </p:cNvSpPr>
          <p:nvPr>
            <p:ph type="title"/>
          </p:nvPr>
        </p:nvSpPr>
        <p:spPr>
          <a:xfrm>
            <a:off x="-3174" y="577484"/>
            <a:ext cx="9147174" cy="60402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Simple start with wide array of endings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7223125" cy="43434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semester (same for all paths)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INFM 109 – Informatics Fundamentals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SDEV 120 – Computer Logic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ITSP 135 – Hardware/Software Support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IVYT 115 – College Success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ENGL 111 – English Composition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semester - two paths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matched in K12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Third and fourth semesters highly individual and local with hundreds of combinations possible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6176963"/>
            <a:ext cx="20891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677988"/>
            <a:ext cx="24288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0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344534"/>
            <a:ext cx="8042276" cy="733332"/>
          </a:xfrm>
        </p:spPr>
        <p:txBody>
          <a:bodyPr/>
          <a:lstStyle/>
          <a:p>
            <a:r>
              <a:rPr lang="en-US" dirty="0"/>
              <a:t>It did not start this 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91" y="6176963"/>
            <a:ext cx="2088815" cy="61043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9276" y="1641356"/>
            <a:ext cx="8042275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Eight very independent paths</a:t>
            </a:r>
          </a:p>
          <a:p>
            <a:pPr>
              <a:defRPr/>
            </a:pPr>
            <a:r>
              <a:rPr lang="en-US" dirty="0"/>
              <a:t>Brought in Industry</a:t>
            </a:r>
          </a:p>
          <a:p>
            <a:pPr>
              <a:defRPr/>
            </a:pPr>
            <a:r>
              <a:rPr lang="en-US" dirty="0"/>
              <a:t>IT Challenge competition</a:t>
            </a:r>
          </a:p>
          <a:p>
            <a:pPr lvl="1">
              <a:defRPr/>
            </a:pPr>
            <a:r>
              <a:rPr lang="en-US" dirty="0"/>
              <a:t>Year 1 – Not allowed by DOL</a:t>
            </a:r>
          </a:p>
          <a:p>
            <a:pPr lvl="1">
              <a:defRPr/>
            </a:pPr>
            <a:r>
              <a:rPr lang="en-US" dirty="0"/>
              <a:t>Year 2 – Allowed by DOL, Maybe Ivy Tech</a:t>
            </a:r>
          </a:p>
          <a:p>
            <a:pPr lvl="1">
              <a:defRPr/>
            </a:pPr>
            <a:r>
              <a:rPr lang="en-US" dirty="0"/>
              <a:t>Year 3 – Realized courses were not at level we wanted, but allowed to run with max budget of $10,000</a:t>
            </a:r>
          </a:p>
          <a:p>
            <a:pPr>
              <a:defRPr/>
            </a:pPr>
            <a:r>
              <a:rPr lang="en-US" dirty="0"/>
              <a:t>2017 IT Challenge based on the first semester courses</a:t>
            </a:r>
          </a:p>
          <a:p>
            <a:pPr lvl="1">
              <a:defRPr/>
            </a:pPr>
            <a:r>
              <a:rPr lang="en-US" dirty="0"/>
              <a:t>Industry funded hotels and food for one day</a:t>
            </a:r>
          </a:p>
          <a:p>
            <a:pPr lvl="1">
              <a:defRPr/>
            </a:pPr>
            <a:r>
              <a:rPr lang="en-US" dirty="0"/>
              <a:t>105 students attending statewide</a:t>
            </a:r>
          </a:p>
          <a:p>
            <a:pPr lvl="1">
              <a:defRPr/>
            </a:pPr>
            <a:r>
              <a:rPr lang="en-US" dirty="0"/>
              <a:t>Changed curriculum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7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 noChangeArrowheads="1"/>
          </p:cNvSpPr>
          <p:nvPr>
            <p:ph type="title"/>
          </p:nvPr>
        </p:nvSpPr>
        <p:spPr>
          <a:xfrm>
            <a:off x="484767" y="414006"/>
            <a:ext cx="4085646" cy="724096"/>
          </a:xfrm>
        </p:spPr>
        <p:txBody>
          <a:bodyPr/>
          <a:lstStyle/>
          <a:p>
            <a:pPr eaLnBrk="1" hangingPunct="1"/>
            <a:r>
              <a:rPr lang="en-US" altLang="en-US" dirty="0"/>
              <a:t>IT Expo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20" y="1552108"/>
            <a:ext cx="8042276" cy="4343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Challenge 2018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Two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days funded by industry: $25,000 in prizes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Easily added new programs: Visual Communications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College $24,000 in scholarships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 Arthur - Transform Consulting in Cincinnati, Ohio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Networking/Career Fair on first afternoon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hold forty employers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hiring tens to thousands!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than 300 students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Offered jobs on the spot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6176963"/>
            <a:ext cx="20891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https://www.ivytech.edu/images/statewide_it_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25"/>
          <a:stretch>
            <a:fillRect/>
          </a:stretch>
        </p:blipFill>
        <p:spPr bwMode="auto">
          <a:xfrm>
            <a:off x="6954838" y="0"/>
            <a:ext cx="2194154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0"/>
          <a:stretch>
            <a:fillRect/>
          </a:stretch>
        </p:blipFill>
        <p:spPr bwMode="auto">
          <a:xfrm>
            <a:off x="4816475" y="4181475"/>
            <a:ext cx="42767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3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 noChangeArrowheads="1"/>
          </p:cNvSpPr>
          <p:nvPr>
            <p:ph type="title"/>
          </p:nvPr>
        </p:nvSpPr>
        <p:spPr>
          <a:xfrm>
            <a:off x="1853335" y="300322"/>
            <a:ext cx="5434156" cy="862641"/>
          </a:xfrm>
        </p:spPr>
        <p:txBody>
          <a:bodyPr/>
          <a:lstStyle/>
          <a:p>
            <a:pPr eaLnBrk="1" hangingPunct="1"/>
            <a:r>
              <a:rPr lang="en-US" altLang="en-US" dirty="0"/>
              <a:t>More IT Expo 2018</a:t>
            </a:r>
          </a:p>
        </p:txBody>
      </p:sp>
      <p:sp>
        <p:nvSpPr>
          <p:cNvPr id="4813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49275" y="1341583"/>
            <a:ext cx="8042276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CISCO/Cybersecurity Conference for two days and nights</a:t>
            </a:r>
          </a:p>
          <a:p>
            <a:pPr eaLnBrk="1" hangingPunct="1"/>
            <a:r>
              <a:rPr lang="en-US" altLang="en-US" dirty="0"/>
              <a:t>Instructor Training in the evenings for three nights</a:t>
            </a:r>
          </a:p>
          <a:p>
            <a:pPr eaLnBrk="1" hangingPunct="1"/>
            <a:r>
              <a:rPr lang="en-US" altLang="en-US" dirty="0"/>
              <a:t>Businesses/Government spin offs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6176963"/>
            <a:ext cx="20891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3800475"/>
            <a:ext cx="3055937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38148" r="5542"/>
          <a:stretch>
            <a:fillRect/>
          </a:stretch>
        </p:blipFill>
        <p:spPr bwMode="auto">
          <a:xfrm>
            <a:off x="4884738" y="3729038"/>
            <a:ext cx="4130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7615" y="440091"/>
            <a:ext cx="8114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 Field Guide of Exemplary Practices: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10, 2018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31358" y="2837598"/>
            <a:ext cx="3374064" cy="3093992"/>
            <a:chOff x="1384005" y="2930994"/>
            <a:chExt cx="3374064" cy="3093992"/>
          </a:xfrm>
        </p:grpSpPr>
        <p:sp>
          <p:nvSpPr>
            <p:cNvPr id="2" name="TextBox 1"/>
            <p:cNvSpPr txBox="1"/>
            <p:nvPr/>
          </p:nvSpPr>
          <p:spPr>
            <a:xfrm>
              <a:off x="1384005" y="5378655"/>
              <a:ext cx="3374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Training Administration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1837" y="2930994"/>
              <a:ext cx="2438400" cy="243840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678735" y="2837598"/>
            <a:ext cx="3724120" cy="3093992"/>
            <a:chOff x="4467856" y="4191517"/>
            <a:chExt cx="3724120" cy="309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3" y="4191517"/>
              <a:ext cx="2405467" cy="2438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67856" y="6639178"/>
              <a:ext cx="3724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 of Career, Technical, and Adult Education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840" y="2145485"/>
            <a:ext cx="748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</a:rPr>
              <a:t>Innovations Leading to Career Success Webinar Series</a:t>
            </a:r>
            <a:endParaRPr lang="en-US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5" y="6203058"/>
            <a:ext cx="2007910" cy="6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4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 noChangeArrowheads="1"/>
          </p:cNvSpPr>
          <p:nvPr>
            <p:ph type="title"/>
          </p:nvPr>
        </p:nvSpPr>
        <p:spPr>
          <a:xfrm>
            <a:off x="883517" y="409811"/>
            <a:ext cx="5489574" cy="751805"/>
          </a:xfrm>
        </p:spPr>
        <p:txBody>
          <a:bodyPr/>
          <a:lstStyle/>
          <a:p>
            <a:pPr eaLnBrk="1" hangingPunct="1"/>
            <a:r>
              <a:rPr lang="en-US" altLang="en-US" dirty="0"/>
              <a:t>Where does it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1" y="1237819"/>
            <a:ext cx="8042276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Challenge may become Indiana IT Apprentice Challenge for 2019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Courses now modified to go beyond what industry and faculty originally hoped for 2 years prior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Cohorts of students Monday/Wednesday or Tuesday/Thursday and work other days and Fridays for full Apprentice program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6176963"/>
            <a:ext cx="20891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18446" r="13760" b="26218"/>
          <a:stretch>
            <a:fillRect/>
          </a:stretch>
        </p:blipFill>
        <p:spPr bwMode="auto">
          <a:xfrm>
            <a:off x="7564438" y="528009"/>
            <a:ext cx="1367126" cy="151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079" y="4525818"/>
            <a:ext cx="3321922" cy="235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9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65D153-2922-4E4E-B45A-CD90DDD5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825" y="6438529"/>
            <a:ext cx="1264025" cy="42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Related image">
            <a:extLst>
              <a:ext uri="{FF2B5EF4-FFF2-40B4-BE49-F238E27FC236}">
                <a16:creationId xmlns:a16="http://schemas.microsoft.com/office/drawing/2014/main" id="{85B57DE4-F9A1-4248-BFA1-2A5344338D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2"/>
          <a:stretch/>
        </p:blipFill>
        <p:spPr bwMode="auto">
          <a:xfrm>
            <a:off x="1884362" y="1747461"/>
            <a:ext cx="5372100" cy="4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124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03E365D-34B2-494B-BA90-162AEF522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3" y="0"/>
            <a:ext cx="929623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960" y="36492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7626" y="5063628"/>
            <a:ext cx="6314111" cy="1256129"/>
            <a:chOff x="1444842" y="5135715"/>
            <a:chExt cx="6314111" cy="12561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842" y="5173631"/>
              <a:ext cx="4990191" cy="120856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24" y="5135715"/>
              <a:ext cx="1256129" cy="12561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7086" y="5951980"/>
              <a:ext cx="3025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Next" charset="0"/>
                  <a:ea typeface="Avenir Next" charset="0"/>
                  <a:cs typeface="Avenir Next" charset="0"/>
                </a:rPr>
                <a:t>http://bit.ly/IE2ET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29908"/>
            <a:ext cx="7759337" cy="563562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Connect with SkillsCommons Communities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53680" y="1423377"/>
            <a:ext cx="8627780" cy="445065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SkillsCommons on social media: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www.skillscommons.org/Facebook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www.twitter.com/SkillsCommons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www.linkedin.com/company/6650163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1313" indent="-341313"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SkillsCommons Basecamp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Join 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thers in this online resource-sharing and problem-solving community. Send an email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connect@skillscommons.org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we’ll get you connected right away!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MERLOT Voices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Join a Voices Industry Sector &amp; IMPACT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forum. Stay informed and get involved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leadership. Participate in the online communities where you can engage in online dialogs, post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materials, and get connected with colleagues.</a:t>
            </a:r>
          </a:p>
          <a:p>
            <a:pPr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SkillsCommons Connect Center</a:t>
            </a:r>
            <a:b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all the latest SkillsCommons news and feeds!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5874035"/>
            <a:ext cx="1668544" cy="5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32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44" y="7938"/>
            <a:ext cx="9139856" cy="68500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-12399"/>
            <a:ext cx="9144000" cy="933364"/>
          </a:xfrm>
          <a:prstGeom prst="rect">
            <a:avLst/>
          </a:prstGeom>
          <a:solidFill>
            <a:srgbClr val="1A356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66840" y="3057406"/>
            <a:ext cx="7196503" cy="39211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If you have further questions, you can contact the SkillsCommons team at: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		SkillsCommons Support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support@skillscommons.org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49275" y="78701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20" name="Picture 2" descr="Skills Common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6703" y="4461644"/>
            <a:ext cx="1189036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549275" y="1166310"/>
            <a:ext cx="8154458" cy="3921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 </a:t>
            </a:r>
            <a:br>
              <a:rPr lang="en-US" dirty="0"/>
            </a:br>
            <a:r>
              <a:rPr lang="en-US" sz="2800" dirty="0">
                <a:hlinkClick r:id="rId5"/>
              </a:rPr>
              <a:t>http://support.skillscommons.org/connect/impact-communities/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" y="627770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This work is licensed under a </a:t>
            </a:r>
            <a:r>
              <a:rPr lang="en-US" sz="1000" u="sng" dirty="0">
                <a:hlinkClick r:id="rId6"/>
              </a:rPr>
              <a:t>Creative Commons Attribution 4.0 International License</a:t>
            </a:r>
            <a:r>
              <a:rPr lang="en-US" sz="1000" dirty="0"/>
              <a:t>.</a:t>
            </a:r>
          </a:p>
          <a:p>
            <a:r>
              <a:rPr lang="en-US" sz="1000" dirty="0"/>
              <a:t>This workforce solution was created through a cooperative agreement between the U.S. Department of Labor's Employment and Training Administration and the California State University-Multimedia Educational Resource for Learning and Online Teaching (MERLOT). </a:t>
            </a:r>
          </a:p>
        </p:txBody>
      </p:sp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0" y="5997969"/>
            <a:ext cx="914400" cy="3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57F6E64-7277-CE47-ACA1-436C76C3DF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7918" y="5864963"/>
            <a:ext cx="1536569" cy="5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221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09" y="1317812"/>
            <a:ext cx="8572501" cy="45002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18836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25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819174"/>
            <a:ext cx="8229600" cy="5067181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Cheryl Martin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/>
              <a:t>Trade Adjustment Assistance Community College and Career Training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TAACCCT) Program Manager, Division of Strategic Investments, Employment and Training Administration, U.S. Department of Labor</a:t>
            </a:r>
          </a:p>
          <a:p>
            <a:pPr marL="0" indent="0"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Erin 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/>
              <a:t> Community College Program Specialist, Office of Career, Technical, and Adult Education, U.S. Department of Education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Moderators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4447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3" y="1183984"/>
            <a:ext cx="8467340" cy="509168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1800" dirty="0"/>
              <a:t>The U.S. Department of Labor’s Trade Adjustment Assistance Community College and Career Training (TAACCCT) grant program is a major investment to increase the ability of community colleges to address the challenges of today’s workforce. </a:t>
            </a: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The TAACCCT Program: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$1.9 billion awarded; grant projects active from FY 2011-2018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700 colleges across the nation participated, in partnership with over 2,500 employers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Over 2,600 industry-aligned programs of study developed or enhanced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More than 475,000 individuals enrolled to date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Resources developed by grantees made freely available on </a:t>
            </a:r>
            <a:r>
              <a:rPr lang="en-US" sz="1800" dirty="0">
                <a:hlinkClick r:id="rId3"/>
              </a:rPr>
              <a:t>www.SkillsCommons.org</a:t>
            </a:r>
            <a:r>
              <a:rPr lang="en-US" sz="1800" dirty="0"/>
              <a:t>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TAACCCT Grant Program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07414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207414"/>
            <a:ext cx="2043953" cy="650586"/>
            <a:chOff x="0" y="6207414"/>
            <a:chExt cx="2043953" cy="650586"/>
          </a:xfrm>
        </p:grpSpPr>
        <p:sp>
          <p:nvSpPr>
            <p:cNvPr id="11" name="Rectangle 10"/>
            <p:cNvSpPr/>
            <p:nvPr/>
          </p:nvSpPr>
          <p:spPr>
            <a:xfrm>
              <a:off x="0" y="6207414"/>
              <a:ext cx="2043953" cy="650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9FD6836-5732-EE4C-BDD0-BB342CF2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441558"/>
              <a:ext cx="1243114" cy="416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96706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9815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42" y="1174277"/>
            <a:ext cx="8805333" cy="5473494"/>
          </a:xfrm>
        </p:spPr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webinar showcases strategies and resources developed by community colleges that are of broad interest to educational institutions engaged in career-focused education and training.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Skills2Work (S2W) IMPACT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community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the many other resources available on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SkillsCommons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were produced by grantees of the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Trade Adjustment Assistance Community College and Career Training (TAACCCT) program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collaboration between the US Department of Labor and the US Department of Education.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594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About this Webinar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2088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96706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712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24" y="1265173"/>
            <a:ext cx="8641977" cy="46078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webinar series showcases strategies and resources that are of broad interest to educational institutions engaged in career-focused education and training.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August 22: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Jumpstart to Successful Instruction: A Deeper Dive into an Accelerated Course for New Instructors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 12: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Aligning Workforce Development Stakeholders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September 26: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Increasing Student Support Services to Improve Student/Worker Outcomes</a:t>
            </a: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10: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Increasing Academic Achievement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October 24: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Adult Learning Strategies at Community Colleges</a:t>
            </a:r>
          </a:p>
          <a:p>
            <a:pPr marL="341313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visit: </a:t>
            </a:r>
          </a:p>
          <a:p>
            <a:pPr marL="2116138" indent="0">
              <a:spcBef>
                <a:spcPts val="0"/>
              </a:spcBef>
              <a:buClr>
                <a:schemeClr val="tx2"/>
              </a:buClr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Innovations Leading to Career Success Webinar Series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28356"/>
            <a:ext cx="9142413" cy="978196"/>
          </a:xfrm>
          <a:prstGeom prst="rect">
            <a:avLst/>
          </a:prstGeom>
          <a:solidFill>
            <a:srgbClr val="1A35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9275" y="107576"/>
            <a:ext cx="8042276" cy="7359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</a:rPr>
              <a:t>Innovations Leading to Career Success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Webinar Series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97687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  <a:solidFill>
            <a:srgbClr val="1A3564"/>
          </a:solidFill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                               .org</a:t>
            </a:r>
            <a:br>
              <a:rPr lang="en-US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An online library of 15,000+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free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workforce development resources ready to be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downloaded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adapted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used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410101"/>
            <a:ext cx="9144000" cy="478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lls Commons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546" y="8467"/>
            <a:ext cx="4719520" cy="6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984373" y="6193236"/>
            <a:ext cx="715962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193236"/>
            <a:ext cx="2244436" cy="6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58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68038A-4C9F-154C-BC29-BEA169C69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66" y="0"/>
            <a:ext cx="933209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6C3DCD5-57A8-994C-B5B7-80BD0D29C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466" y="184548"/>
            <a:ext cx="7006892" cy="1012886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SkillsCommons Field Guide                    of TAACCCT Innovations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4B78F2-4B3B-7041-859C-FC5B48990D59}"/>
              </a:ext>
            </a:extLst>
          </p:cNvPr>
          <p:cNvSpPr/>
          <p:nvPr/>
        </p:nvSpPr>
        <p:spPr>
          <a:xfrm>
            <a:off x="305634" y="1381982"/>
            <a:ext cx="8647889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Innovative Approaches to Common Challenges Found in Higher Education and Workforce Development</a:t>
            </a:r>
          </a:p>
          <a:p>
            <a:pPr algn="ctr"/>
            <a:endParaRPr lang="en-US" sz="2400" b="1" dirty="0"/>
          </a:p>
          <a:p>
            <a:r>
              <a:rPr lang="en-US" sz="2000" dirty="0"/>
              <a:t>The </a:t>
            </a:r>
            <a:r>
              <a:rPr lang="en-US" sz="2000" i="1" dirty="0">
                <a:hlinkClick r:id="rId4" action="ppaction://hlinkfile"/>
              </a:rPr>
              <a:t>SkillsCommons Field Guide: The Gallery Edition</a:t>
            </a:r>
            <a:r>
              <a:rPr lang="en-US" sz="2000" dirty="0">
                <a:hlinkClick r:id="rId4" action="ppaction://hlinkfile"/>
              </a:rPr>
              <a:t> </a:t>
            </a:r>
            <a:r>
              <a:rPr lang="en-US" sz="2000" dirty="0"/>
              <a:t>is a collection of innovative and successful workforce development strategies developed by community colleges with funding from the TAACCCT Program. Included in the field guide, you will find:</a:t>
            </a:r>
          </a:p>
          <a:p>
            <a:endParaRPr lang="en-US" sz="2000" dirty="0"/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Video interviews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Links to solutions-based materials located on </a:t>
            </a:r>
            <a:r>
              <a:rPr lang="en-US" sz="2000" dirty="0">
                <a:hlinkClick r:id="rId5"/>
              </a:rPr>
              <a:t>SkillsCommons</a:t>
            </a:r>
            <a:endParaRPr lang="en-US" sz="2000" dirty="0"/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Descriptors of designs and implementation plans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Podcasts of project directors explaining their innovative programs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An in-depth look at project leadership 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251E52-4A5F-424B-8C92-1282A8CA57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466" y="6446635"/>
            <a:ext cx="1227957" cy="41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62923" y="6046925"/>
            <a:ext cx="990600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2768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361&quot;&gt;&lt;/object&gt;&lt;object type=&quot;2&quot; unique_id=&quot;10362&quot;&gt;&lt;object type=&quot;3&quot; unique_id=&quot;10363&quot;&gt;&lt;property id=&quot;20148&quot; value=&quot;5&quot;/&gt;&lt;property id=&quot;20300&quot; value=&quot;Slide 1 - &amp;quot;Polling Question&amp;quot;&quot;/&gt;&lt;property id=&quot;20307&quot; value=&quot;409&quot;/&gt;&lt;/object&gt;&lt;object type=&quot;3&quot; unique_id=&quot;10364&quot;&gt;&lt;property id=&quot;20148&quot; value=&quot;5&quot;/&gt;&lt;property id=&quot;20300&quot; value=&quot;Slide 2 - &amp;quot;Polling Question&amp;quot;&quot;/&gt;&lt;property id=&quot;20307&quot; value=&quot;343&quot;/&gt;&lt;/object&gt;&lt;object type=&quot;3&quot; unique_id=&quot;10365&quot;&gt;&lt;property id=&quot;20148&quot; value=&quot;5&quot;/&gt;&lt;property id=&quot;20300&quot; value=&quot;Slide 3&quot;/&gt;&lt;property id=&quot;20307&quot; value=&quot;339&quot;/&gt;&lt;/object&gt;&lt;object type=&quot;3&quot; unique_id=&quot;10366&quot;&gt;&lt;property id=&quot;20148&quot; value=&quot;5&quot;/&gt;&lt;property id=&quot;20300&quot; value=&quot;Slide 4 - &amp;quot;Moderators&amp;quot;&quot;/&gt;&lt;property id=&quot;20307&quot; value=&quot;402&quot;/&gt;&lt;/object&gt;&lt;object type=&quot;3&quot; unique_id=&quot;10367&quot;&gt;&lt;property id=&quot;20148&quot; value=&quot;5&quot;/&gt;&lt;property id=&quot;20300&quot; value=&quot;Slide 5 - &amp;quot;The TAACCCT Grant Program&amp;quot;&quot;/&gt;&lt;property id=&quot;20307&quot; value=&quot;403&quot;/&gt;&lt;/object&gt;&lt;object type=&quot;3&quot; unique_id=&quot;10368&quot;&gt;&lt;property id=&quot;20148&quot; value=&quot;5&quot;/&gt;&lt;property id=&quot;20300&quot; value=&quot;Slide 6 - &amp;quot;About this Webinar&amp;quot;&quot;/&gt;&lt;property id=&quot;20307&quot; value=&quot;404&quot;/&gt;&lt;/object&gt;&lt;object type=&quot;3&quot; unique_id=&quot;10369&quot;&gt;&lt;property id=&quot;20148&quot; value=&quot;5&quot;/&gt;&lt;property id=&quot;20300&quot; value=&quot;Slide 7&quot;/&gt;&lt;property id=&quot;20307&quot; value=&quot;405&quot;/&gt;&lt;/object&gt;&lt;object type=&quot;3&quot; unique_id=&quot;10370&quot;&gt;&lt;property id=&quot;20148&quot; value=&quot;5&quot;/&gt;&lt;property id=&quot;20300&quot; value=&quot;Slide 8 - &amp;quot;                                 .org An online library of 15,000+ free workforce development resources ready to be&quot;/&gt;&lt;property id=&quot;20307&quot; value=&quot;406&quot;/&gt;&lt;/object&gt;&lt;object type=&quot;3&quot; unique_id=&quot;10371&quot;&gt;&lt;property id=&quot;20148&quot; value=&quot;5&quot;/&gt;&lt;property id=&quot;20300&quot; value=&quot;Slide 9 - &amp;quot;SkillsCommons Field Guide                    of TAACCCT Innovations&amp;quot;&quot;/&gt;&lt;property id=&quot;20307&quot; value=&quot;407&quot;/&gt;&lt;/object&gt;&lt;object type=&quot;3&quot; unique_id=&quot;10372&quot;&gt;&lt;property id=&quot;20148&quot; value=&quot;5&quot;/&gt;&lt;property id=&quot;20300&quot; value=&quot;Slide 10 - &amp;quot;Presenters&amp;quot;&quot;/&gt;&lt;property id=&quot;20307&quot; value=&quot;408&quot;/&gt;&lt;/object&gt;&lt;object type=&quot;3&quot; unique_id=&quot;10373&quot;&gt;&lt;property id=&quot;20148&quot; value=&quot;5&quot;/&gt;&lt;property id=&quot;20300&quot; value=&quot;Slide 11 - &amp;quot;Scaling Credit for Prior Learning (CPL) through TAACCCT Investment&amp;quot;&quot;/&gt;&lt;property id=&quot;20307&quot; value=&quot;310&quot;/&gt;&lt;/object&gt;&lt;object type=&quot;3&quot; unique_id=&quot;10374&quot;&gt;&lt;property id=&quot;20148&quot; value=&quot;5&quot;/&gt;&lt;property id=&quot;20300&quot; value=&quot;Slide 12&quot;/&gt;&lt;property id=&quot;20307&quot; value=&quot;311&quot;/&gt;&lt;/object&gt;&lt;object type=&quot;3&quot; unique_id=&quot;10375&quot;&gt;&lt;property id=&quot;20148&quot; value=&quot;5&quot;/&gt;&lt;property id=&quot;20300&quot; value=&quot;Slide 13 - &amp;quot;       CPL Building Blocks&amp;quot;&quot;/&gt;&lt;property id=&quot;20307&quot; value=&quot;312&quot;/&gt;&lt;/object&gt;&lt;object type=&quot;3&quot; unique_id=&quot;10376&quot;&gt;&lt;property id=&quot;20148&quot; value=&quot;5&quot;/&gt;&lt;property id=&quot;20300&quot; value=&quot;Slide 14 - &amp;quot;Foundational Elements for Scaling&amp;quot;&quot;/&gt;&lt;property id=&quot;20307&quot; value=&quot;373&quot;/&gt;&lt;/object&gt;&lt;object type=&quot;3&quot; unique_id=&quot;10377&quot;&gt;&lt;property id=&quot;20148&quot; value=&quot;5&quot;/&gt;&lt;property id=&quot;20300&quot; value=&quot;Slide 15 - &amp;quot;Sustainability&amp;quot;&quot;/&gt;&lt;property id=&quot;20307&quot; value=&quot;356&quot;/&gt;&lt;/object&gt;&lt;object type=&quot;3&quot; unique_id=&quot;10378&quot;&gt;&lt;property id=&quot;20148&quot; value=&quot;5&quot;/&gt;&lt;property id=&quot;20300&quot; value=&quot;Slide 16 - &amp;quot;Best Practices in Training&amp;quot;&quot;/&gt;&lt;property id=&quot;20307&quot; value=&quot;382&quot;/&gt;&lt;/object&gt;&lt;object type=&quot;3&quot; unique_id=&quot;10379&quot;&gt;&lt;property id=&quot;20148&quot; value=&quot;5&quot;/&gt;&lt;property id=&quot;20300&quot; value=&quot;Slide 17 - &amp;quot;Promising Practices in  Student Communication&amp;quot;&quot;/&gt;&lt;property id=&quot;20307&quot; value=&quot;383&quot;/&gt;&lt;/object&gt;&lt;object type=&quot;3&quot; unique_id=&quot;10380&quot;&gt;&lt;property id=&quot;20148&quot; value=&quot;5&quot;/&gt;&lt;property id=&quot;20300&quot; value=&quot;Slide 18 - &amp;quot;Promising Practices for  Substantive Changes&amp;quot;&quot;/&gt;&lt;property id=&quot;20307&quot; value=&quot;384&quot;/&gt;&lt;/object&gt;&lt;object type=&quot;3&quot; unique_id=&quot;10381&quot;&gt;&lt;property id=&quot;20148&quot; value=&quot;5&quot;/&gt;&lt;property id=&quot;20300&quot; value=&quot;Slide 19 - &amp;quot;Promising Practices in Analytics&amp;quot;&quot;/&gt;&lt;property id=&quot;20307&quot; value=&quot;385&quot;/&gt;&lt;/object&gt;&lt;object type=&quot;3&quot; unique_id=&quot;10382&quot;&gt;&lt;property id=&quot;20148&quot; value=&quot;5&quot;/&gt;&lt;property id=&quot;20300&quot; value=&quot;Slide 20 - &amp;quot; Data: Early Indicators of Wisconsin Technical College System Success&amp;quot;&quot;/&gt;&lt;property id=&quot;20307&quot; value=&quot;386&quot;/&gt;&lt;/object&gt;&lt;object type=&quot;3&quot; unique_id=&quot;10383&quot;&gt;&lt;property id=&quot;20148&quot; value=&quot;5&quot;/&gt;&lt;property id=&quot;20300&quot; value=&quot;Slide 21&quot;/&gt;&lt;property id=&quot;20307&quot; value=&quot;387&quot;/&gt;&lt;/object&gt;&lt;object type=&quot;3&quot; unique_id=&quot;10384&quot;&gt;&lt;property id=&quot;20148&quot; value=&quot;5&quot;/&gt;&lt;property id=&quot;20300&quot; value=&quot;Slide 22 - &amp;quot;Ivy Tech Community College Information Technology (IT) Pathways for Indiana “Compete for the IT Job”&amp;quot;&quot;/&gt;&lt;property id=&quot;20307&quot; value=&quot;393&quot;/&gt;&lt;/object&gt;&lt;object type=&quot;3&quot; unique_id=&quot;10385&quot;&gt;&lt;property id=&quot;20148&quot; value=&quot;5&quot;/&gt;&lt;property id=&quot;20300&quot; value=&quot;Slide 23 - &amp;quot;IT Pathways Grant Overview&amp;quot;&quot;/&gt;&lt;property id=&quot;20307&quot; value=&quot;394&quot;/&gt;&lt;/object&gt;&lt;object type=&quot;3&quot; unique_id=&quot;10386&quot;&gt;&lt;property id=&quot;20148&quot; value=&quot;5&quot;/&gt;&lt;property id=&quot;20300&quot; value=&quot;Slide 24 - &amp;quot;Model to Start&amp;quot;&quot;/&gt;&lt;property id=&quot;20307&quot; value=&quot;413&quot;/&gt;&lt;/object&gt;&lt;object type=&quot;3&quot; unique_id=&quot;10387&quot;&gt;&lt;property id=&quot;20148&quot; value=&quot;5&quot;/&gt;&lt;property id=&quot;20300&quot; value=&quot;Slide 25 - &amp;quot;Laddered Credentials to Industry&amp;quot;&quot;/&gt;&lt;property id=&quot;20307&quot; value=&quot;395&quot;/&gt;&lt;/object&gt;&lt;object type=&quot;3&quot; unique_id=&quot;10388&quot;&gt;&lt;property id=&quot;20148&quot; value=&quot;5&quot;/&gt;&lt;property id=&quot;20300&quot; value=&quot;Slide 26 - &amp;quot;Simple start with wide array of endings&amp;quot;&quot;/&gt;&lt;property id=&quot;20307&quot; value=&quot;414&quot;/&gt;&lt;/object&gt;&lt;object type=&quot;3&quot; unique_id=&quot;10389&quot;&gt;&lt;property id=&quot;20148&quot; value=&quot;5&quot;/&gt;&lt;property id=&quot;20300&quot; value=&quot;Slide 27 - &amp;quot;It did not start this way&amp;quot;&quot;/&gt;&lt;property id=&quot;20307&quot; value=&quot;398&quot;/&gt;&lt;/object&gt;&lt;object type=&quot;3&quot; unique_id=&quot;10390&quot;&gt;&lt;property id=&quot;20148&quot; value=&quot;5&quot;/&gt;&lt;property id=&quot;20300&quot; value=&quot;Slide 28 - &amp;quot;IT Expo 2018&amp;quot;&quot;/&gt;&lt;property id=&quot;20307&quot; value=&quot;412&quot;/&gt;&lt;/object&gt;&lt;object type=&quot;3&quot; unique_id=&quot;10391&quot;&gt;&lt;property id=&quot;20148&quot; value=&quot;5&quot;/&gt;&lt;property id=&quot;20300&quot; value=&quot;Slide 29 - &amp;quot;More IT Expo 2018&amp;quot;&quot;/&gt;&lt;property id=&quot;20307&quot; value=&quot;411&quot;/&gt;&lt;/object&gt;&lt;object type=&quot;3&quot; unique_id=&quot;10392&quot;&gt;&lt;property id=&quot;20148&quot; value=&quot;5&quot;/&gt;&lt;property id=&quot;20300&quot; value=&quot;Slide 30 - &amp;quot;Where does it go?&amp;quot;&quot;/&gt;&lt;property id=&quot;20307&quot; value=&quot;410&quot;/&gt;&lt;/object&gt;&lt;object type=&quot;3&quot; unique_id=&quot;10393&quot;&gt;&lt;property id=&quot;20148&quot; value=&quot;5&quot;/&gt;&lt;property id=&quot;20300&quot; value=&quot;Slide 31&quot;/&gt;&lt;property id=&quot;20307&quot; value=&quot;392&quot;/&gt;&lt;/object&gt;&lt;object type=&quot;3&quot; unique_id=&quot;10394&quot;&gt;&lt;property id=&quot;20148&quot; value=&quot;5&quot;/&gt;&lt;property id=&quot;20300&quot; value=&quot;Slide 32 - &amp;quot;Connect with SkillsCommons Communities&amp;quot;&quot;/&gt;&lt;property id=&quot;20307&quot; value=&quot;316&quot;/&gt;&lt;/object&gt;&lt;object type=&quot;3&quot; unique_id=&quot;10395&quot;&gt;&lt;property id=&quot;20148&quot; value=&quot;5&quot;/&gt;&lt;property id=&quot;20300&quot; value=&quot;Slide 33 - &amp;quot;Thank you!&amp;quot;&quot;/&gt;&lt;property id=&quot;20307&quot; value=&quot;305&quot;/&gt;&lt;/object&gt;&lt;object type=&quot;3&quot; unique_id=&quot;10396&quot;&gt;&lt;property id=&quot;20148&quot; value=&quot;5&quot;/&gt;&lt;property id=&quot;20300&quot; value=&quot;Slide 34&quot;/&gt;&lt;property id=&quot;20307&quot; value=&quot;34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4413</TotalTime>
  <Words>1738</Words>
  <Application>Microsoft Office PowerPoint</Application>
  <PresentationFormat>On-screen Show (4:3)</PresentationFormat>
  <Paragraphs>290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Avenir Next</vt:lpstr>
      <vt:lpstr>Calibri</vt:lpstr>
      <vt:lpstr>News Gothic MT</vt:lpstr>
      <vt:lpstr>Wingdings</vt:lpstr>
      <vt:lpstr>Wingdings 2</vt:lpstr>
      <vt:lpstr>Breeze</vt:lpstr>
      <vt:lpstr>Polling Question</vt:lpstr>
      <vt:lpstr>Polling Question</vt:lpstr>
      <vt:lpstr>PowerPoint Presentation</vt:lpstr>
      <vt:lpstr>Moderators</vt:lpstr>
      <vt:lpstr>The TAACCCT Grant Program</vt:lpstr>
      <vt:lpstr>About this Webinar</vt:lpstr>
      <vt:lpstr>PowerPoint Presentation</vt:lpstr>
      <vt:lpstr>                                 .org An online library of 15,000+ free workforce development resources ready to be downloaded, adapted, and used</vt:lpstr>
      <vt:lpstr>SkillsCommons Field Guide                    of TAACCCT Innovations</vt:lpstr>
      <vt:lpstr>Presenters</vt:lpstr>
      <vt:lpstr>Scaling Credit for Prior Learning (CPL) through TAACCCT Investment</vt:lpstr>
      <vt:lpstr>PowerPoint Presentation</vt:lpstr>
      <vt:lpstr>       CPL Building Blocks</vt:lpstr>
      <vt:lpstr>Foundational Elements for Scaling</vt:lpstr>
      <vt:lpstr>Sustainability</vt:lpstr>
      <vt:lpstr>Best Practices in Training</vt:lpstr>
      <vt:lpstr>Promising Practices in  Student Communication</vt:lpstr>
      <vt:lpstr>Promising Practices for  Substantive Changes</vt:lpstr>
      <vt:lpstr>Promising Practices in Analytics</vt:lpstr>
      <vt:lpstr> Data: Early Indicators of Wisconsin Technical College System Success</vt:lpstr>
      <vt:lpstr>PowerPoint Presentation</vt:lpstr>
      <vt:lpstr>Ivy Tech Community College Information Technology (IT) Pathways for Indiana “Compete for the IT Job”</vt:lpstr>
      <vt:lpstr>IT Pathways Grant Overview</vt:lpstr>
      <vt:lpstr>Model to Start</vt:lpstr>
      <vt:lpstr>Laddered Credentials to Industry</vt:lpstr>
      <vt:lpstr>Simple start with wide array of endings</vt:lpstr>
      <vt:lpstr>It did not start this way</vt:lpstr>
      <vt:lpstr>IT Expo 2018</vt:lpstr>
      <vt:lpstr>More IT Expo 2018</vt:lpstr>
      <vt:lpstr>Where does it go?</vt:lpstr>
      <vt:lpstr>PowerPoint Presentation</vt:lpstr>
      <vt:lpstr>Connect with SkillsCommons Communities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and Andy Fieth</dc:creator>
  <cp:lastModifiedBy>Laura Casertano</cp:lastModifiedBy>
  <cp:revision>211</cp:revision>
  <dcterms:created xsi:type="dcterms:W3CDTF">2017-08-28T16:24:28Z</dcterms:created>
  <dcterms:modified xsi:type="dcterms:W3CDTF">2018-10-10T18:40:40Z</dcterms:modified>
</cp:coreProperties>
</file>