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8"/>
  </p:notesMasterIdLst>
  <p:sldIdLst>
    <p:sldId id="257" r:id="rId3"/>
    <p:sldId id="258" r:id="rId4"/>
    <p:sldId id="259" r:id="rId5"/>
    <p:sldId id="260" r:id="rId6"/>
    <p:sldId id="261" r:id="rId7"/>
    <p:sldId id="262" r:id="rId8"/>
    <p:sldId id="263" r:id="rId9"/>
    <p:sldId id="311" r:id="rId10"/>
    <p:sldId id="264" r:id="rId11"/>
    <p:sldId id="267" r:id="rId12"/>
    <p:sldId id="298" r:id="rId13"/>
    <p:sldId id="268" r:id="rId14"/>
    <p:sldId id="301" r:id="rId15"/>
    <p:sldId id="312" r:id="rId16"/>
    <p:sldId id="302" r:id="rId17"/>
    <p:sldId id="296" r:id="rId18"/>
    <p:sldId id="265" r:id="rId19"/>
    <p:sldId id="299" r:id="rId20"/>
    <p:sldId id="300" r:id="rId21"/>
    <p:sldId id="304" r:id="rId22"/>
    <p:sldId id="305" r:id="rId23"/>
    <p:sldId id="315" r:id="rId24"/>
    <p:sldId id="316" r:id="rId25"/>
    <p:sldId id="291" r:id="rId26"/>
    <p:sldId id="292" r:id="rId27"/>
    <p:sldId id="293" r:id="rId28"/>
    <p:sldId id="297" r:id="rId29"/>
    <p:sldId id="270" r:id="rId30"/>
    <p:sldId id="273" r:id="rId31"/>
    <p:sldId id="317" r:id="rId32"/>
    <p:sldId id="321" r:id="rId33"/>
    <p:sldId id="319" r:id="rId34"/>
    <p:sldId id="277" r:id="rId35"/>
    <p:sldId id="322" r:id="rId36"/>
    <p:sldId id="276" r:id="rId37"/>
    <p:sldId id="294" r:id="rId38"/>
    <p:sldId id="282" r:id="rId39"/>
    <p:sldId id="290" r:id="rId40"/>
    <p:sldId id="283" r:id="rId41"/>
    <p:sldId id="284" r:id="rId42"/>
    <p:sldId id="285" r:id="rId43"/>
    <p:sldId id="323" r:id="rId44"/>
    <p:sldId id="289" r:id="rId45"/>
    <p:sldId id="287" r:id="rId46"/>
    <p:sldId id="288"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5075" autoAdjust="0"/>
  </p:normalViewPr>
  <p:slideViewPr>
    <p:cSldViewPr snapToGrid="0">
      <p:cViewPr varScale="1">
        <p:scale>
          <a:sx n="88" d="100"/>
          <a:sy n="88" d="100"/>
        </p:scale>
        <p:origin x="816" y="84"/>
      </p:cViewPr>
      <p:guideLst/>
    </p:cSldViewPr>
  </p:slideViewPr>
  <p:notesTextViewPr>
    <p:cViewPr>
      <p:scale>
        <a:sx n="1" d="1"/>
        <a:sy n="1" d="1"/>
      </p:scale>
      <p:origin x="0" y="0"/>
    </p:cViewPr>
  </p:notesTextViewPr>
  <p:notesViewPr>
    <p:cSldViewPr snapToGrid="0">
      <p:cViewPr varScale="1">
        <p:scale>
          <a:sx n="51" d="100"/>
          <a:sy n="51" d="100"/>
        </p:scale>
        <p:origin x="74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b="1" dirty="0">
              <a:solidFill>
                <a:srgbClr val="C00000"/>
              </a:solidFill>
              <a:latin typeface="Calibri" panose="020F0502020204030204" pitchFamily="34" charset="0"/>
              <a:cs typeface="Arial" pitchFamily="34" charset="0"/>
            </a:rPr>
            <a:t>Let’s get to know who is on the call today. Using the poll, select your H-1B Grant Program</a:t>
          </a:r>
        </a:p>
        <a:p>
          <a:r>
            <a:rPr lang="en-US" sz="1700" dirty="0">
              <a:solidFill>
                <a:srgbClr val="C00000"/>
              </a:solidFill>
              <a:latin typeface="Calibri" panose="020F0502020204030204" pitchFamily="34" charset="0"/>
              <a:cs typeface="Arial" pitchFamily="34" charset="0"/>
            </a:rPr>
            <a:t>Choose the answer that best reflects you (or your group):</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3089" custLinFactNeighborY="-1802"/>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98F66BC0-BDAB-43C4-A17A-A74DED376816}" type="presOf" srcId="{FC9D8059-D2E0-4C91-8D8D-A79D1FB79854}" destId="{7A996C81-500F-4B1F-B5A4-1B476941A02A}" srcOrd="0" destOrd="0" presId="urn:microsoft.com/office/officeart/2005/8/layout/hierarchy3"/>
    <dgm:cxn modelId="{358C75CD-B355-424F-8C6F-FBE869D2F744}" type="presOf" srcId="{FC9D8059-D2E0-4C91-8D8D-A79D1FB79854}" destId="{326860F1-B8CF-451E-A26A-39B929BC3F19}" srcOrd="1" destOrd="0" presId="urn:microsoft.com/office/officeart/2005/8/layout/hierarchy3"/>
    <dgm:cxn modelId="{B887A9E2-6756-413E-8AB0-64A5919CA781}" type="presOf" srcId="{9F318CA6-08AB-4ABE-B349-676605B65D6C}" destId="{855749C9-25BC-45AC-B787-9457C050449F}" srcOrd="0" destOrd="0" presId="urn:microsoft.com/office/officeart/2005/8/layout/hierarchy3"/>
    <dgm:cxn modelId="{E64E99E6-B8D7-4C9E-BE9A-A06CC2A17F43}" type="presParOf" srcId="{855749C9-25BC-45AC-B787-9457C050449F}" destId="{1E4DC371-F7C6-47CE-B90E-1AFFF13B3F0E}" srcOrd="0" destOrd="0" presId="urn:microsoft.com/office/officeart/2005/8/layout/hierarchy3"/>
    <dgm:cxn modelId="{282472B5-EEC5-4AFE-949F-60889C48CF5B}" type="presParOf" srcId="{1E4DC371-F7C6-47CE-B90E-1AFFF13B3F0E}" destId="{77B1561D-399D-4DFB-9AB8-7B690400EE7B}" srcOrd="0" destOrd="0" presId="urn:microsoft.com/office/officeart/2005/8/layout/hierarchy3"/>
    <dgm:cxn modelId="{C939BCDE-856C-43FC-8AAC-7B0AD9D0DE1A}" type="presParOf" srcId="{77B1561D-399D-4DFB-9AB8-7B690400EE7B}" destId="{7A996C81-500F-4B1F-B5A4-1B476941A02A}" srcOrd="0" destOrd="0" presId="urn:microsoft.com/office/officeart/2005/8/layout/hierarchy3"/>
    <dgm:cxn modelId="{FC8C35E3-9E1D-4575-BBA2-D855D844C593}" type="presParOf" srcId="{77B1561D-399D-4DFB-9AB8-7B690400EE7B}" destId="{326860F1-B8CF-451E-A26A-39B929BC3F19}" srcOrd="1" destOrd="0" presId="urn:microsoft.com/office/officeart/2005/8/layout/hierarchy3"/>
    <dgm:cxn modelId="{1EBEB3D1-F755-40BB-B60E-47EBC67C136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b="1" dirty="0">
              <a:solidFill>
                <a:srgbClr val="C00000"/>
              </a:solidFill>
              <a:latin typeface="Calibri" panose="020F0502020204030204" pitchFamily="34" charset="0"/>
              <a:cs typeface="Arial" pitchFamily="34" charset="0"/>
            </a:rPr>
            <a:t>Let’s get to know who is on the call today. Using the poll, select the role that you play in your H-1B grant program. </a:t>
          </a:r>
          <a:r>
            <a:rPr lang="en-US" sz="1700" dirty="0">
              <a:solidFill>
                <a:srgbClr val="C00000"/>
              </a:solidFill>
              <a:latin typeface="Calibri" panose="020F0502020204030204" pitchFamily="34" charset="0"/>
              <a:cs typeface="Arial" pitchFamily="34" charset="0"/>
            </a:rPr>
            <a:t>Choose the answer that best reflects you (or your group):</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4492" custLinFactNeighborY="3918"/>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98F66BC0-BDAB-43C4-A17A-A74DED376816}" type="presOf" srcId="{FC9D8059-D2E0-4C91-8D8D-A79D1FB79854}" destId="{7A996C81-500F-4B1F-B5A4-1B476941A02A}" srcOrd="0" destOrd="0" presId="urn:microsoft.com/office/officeart/2005/8/layout/hierarchy3"/>
    <dgm:cxn modelId="{358C75CD-B355-424F-8C6F-FBE869D2F744}" type="presOf" srcId="{FC9D8059-D2E0-4C91-8D8D-A79D1FB79854}" destId="{326860F1-B8CF-451E-A26A-39B929BC3F19}" srcOrd="1" destOrd="0" presId="urn:microsoft.com/office/officeart/2005/8/layout/hierarchy3"/>
    <dgm:cxn modelId="{B887A9E2-6756-413E-8AB0-64A5919CA781}" type="presOf" srcId="{9F318CA6-08AB-4ABE-B349-676605B65D6C}" destId="{855749C9-25BC-45AC-B787-9457C050449F}" srcOrd="0" destOrd="0" presId="urn:microsoft.com/office/officeart/2005/8/layout/hierarchy3"/>
    <dgm:cxn modelId="{E64E99E6-B8D7-4C9E-BE9A-A06CC2A17F43}" type="presParOf" srcId="{855749C9-25BC-45AC-B787-9457C050449F}" destId="{1E4DC371-F7C6-47CE-B90E-1AFFF13B3F0E}" srcOrd="0" destOrd="0" presId="urn:microsoft.com/office/officeart/2005/8/layout/hierarchy3"/>
    <dgm:cxn modelId="{282472B5-EEC5-4AFE-949F-60889C48CF5B}" type="presParOf" srcId="{1E4DC371-F7C6-47CE-B90E-1AFFF13B3F0E}" destId="{77B1561D-399D-4DFB-9AB8-7B690400EE7B}" srcOrd="0" destOrd="0" presId="urn:microsoft.com/office/officeart/2005/8/layout/hierarchy3"/>
    <dgm:cxn modelId="{C939BCDE-856C-43FC-8AAC-7B0AD9D0DE1A}" type="presParOf" srcId="{77B1561D-399D-4DFB-9AB8-7B690400EE7B}" destId="{7A996C81-500F-4B1F-B5A4-1B476941A02A}" srcOrd="0" destOrd="0" presId="urn:microsoft.com/office/officeart/2005/8/layout/hierarchy3"/>
    <dgm:cxn modelId="{FC8C35E3-9E1D-4575-BBA2-D855D844C593}" type="presParOf" srcId="{77B1561D-399D-4DFB-9AB8-7B690400EE7B}" destId="{326860F1-B8CF-451E-A26A-39B929BC3F19}" srcOrd="1" destOrd="0" presId="urn:microsoft.com/office/officeart/2005/8/layout/hierarchy3"/>
    <dgm:cxn modelId="{1EBEB3D1-F755-40BB-B60E-47EBC67C136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8564F-832C-40C4-B18D-B29752FEBE6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7324886-AC93-4842-A3A9-BFDA2CFFA75D}">
      <dgm:prSet phldrT="[Text]" custT="1"/>
      <dgm:spPr/>
      <dgm:t>
        <a:bodyPr/>
        <a:lstStyle/>
        <a:p>
          <a:r>
            <a:rPr lang="en-US" sz="2500" dirty="0"/>
            <a:t>Data File</a:t>
          </a:r>
        </a:p>
      </dgm:t>
    </dgm:pt>
    <dgm:pt modelId="{5BA04EC3-5EB0-4ECD-B9F7-C31CCB36DBC8}" type="parTrans" cxnId="{EFC02121-B7AC-4C72-9F3C-CEE991C36C47}">
      <dgm:prSet/>
      <dgm:spPr/>
      <dgm:t>
        <a:bodyPr/>
        <a:lstStyle/>
        <a:p>
          <a:endParaRPr lang="en-US"/>
        </a:p>
      </dgm:t>
    </dgm:pt>
    <dgm:pt modelId="{01384027-1C71-4F75-B7C1-8EBC0E2C9F8E}" type="sibTrans" cxnId="{EFC02121-B7AC-4C72-9F3C-CEE991C36C47}">
      <dgm:prSet/>
      <dgm:spPr/>
      <dgm:t>
        <a:bodyPr/>
        <a:lstStyle/>
        <a:p>
          <a:endParaRPr lang="en-US"/>
        </a:p>
      </dgm:t>
    </dgm:pt>
    <dgm:pt modelId="{5BA82BC2-B841-4365-8678-074CD88F308C}">
      <dgm:prSet phldrT="[Text]" custT="1"/>
      <dgm:spPr/>
      <dgm:t>
        <a:bodyPr/>
        <a:lstStyle/>
        <a:p>
          <a:r>
            <a:rPr lang="en-US" sz="2800" dirty="0"/>
            <a:t>QPR</a:t>
          </a:r>
        </a:p>
      </dgm:t>
    </dgm:pt>
    <dgm:pt modelId="{C0E84BDA-61D8-40F9-9346-607A80E4E18C}" type="parTrans" cxnId="{EC83BC0F-C2A8-4B9B-A49E-076FF726127E}">
      <dgm:prSet/>
      <dgm:spPr/>
      <dgm:t>
        <a:bodyPr/>
        <a:lstStyle/>
        <a:p>
          <a:endParaRPr lang="en-US"/>
        </a:p>
      </dgm:t>
    </dgm:pt>
    <dgm:pt modelId="{FB9FA13A-3CDE-477E-ACF8-A818D59BD088}" type="sibTrans" cxnId="{EC83BC0F-C2A8-4B9B-A49E-076FF726127E}">
      <dgm:prSet/>
      <dgm:spPr/>
      <dgm:t>
        <a:bodyPr/>
        <a:lstStyle/>
        <a:p>
          <a:endParaRPr lang="en-US"/>
        </a:p>
      </dgm:t>
    </dgm:pt>
    <dgm:pt modelId="{7FB7DE4D-F2A6-40B0-A039-B5BBCF65EB42}" type="pres">
      <dgm:prSet presAssocID="{D438564F-832C-40C4-B18D-B29752FEBE62}" presName="cycle" presStyleCnt="0">
        <dgm:presLayoutVars>
          <dgm:dir/>
          <dgm:resizeHandles val="exact"/>
        </dgm:presLayoutVars>
      </dgm:prSet>
      <dgm:spPr/>
    </dgm:pt>
    <dgm:pt modelId="{F15756B3-9A24-4575-B6D4-2625F69891AB}" type="pres">
      <dgm:prSet presAssocID="{37324886-AC93-4842-A3A9-BFDA2CFFA75D}" presName="node" presStyleLbl="node1" presStyleIdx="0" presStyleCnt="2" custScaleX="75917" custScaleY="50753" custRadScaleRad="118892" custRadScaleInc="159536">
        <dgm:presLayoutVars>
          <dgm:bulletEnabled val="1"/>
        </dgm:presLayoutVars>
      </dgm:prSet>
      <dgm:spPr/>
    </dgm:pt>
    <dgm:pt modelId="{AE4C0336-92EF-4EEA-9510-73C43C989323}" type="pres">
      <dgm:prSet presAssocID="{37324886-AC93-4842-A3A9-BFDA2CFFA75D}" presName="spNode" presStyleCnt="0"/>
      <dgm:spPr/>
    </dgm:pt>
    <dgm:pt modelId="{DC057DB9-EEE7-4B21-8415-5CBF69CEE583}" type="pres">
      <dgm:prSet presAssocID="{01384027-1C71-4F75-B7C1-8EBC0E2C9F8E}" presName="sibTrans" presStyleLbl="sibTrans1D1" presStyleIdx="0" presStyleCnt="2"/>
      <dgm:spPr/>
    </dgm:pt>
    <dgm:pt modelId="{EDC41D3A-B62A-421A-B52B-5BE264AA503A}" type="pres">
      <dgm:prSet presAssocID="{5BA82BC2-B841-4365-8678-074CD88F308C}" presName="node" presStyleLbl="node1" presStyleIdx="1" presStyleCnt="2" custScaleX="58784" custScaleY="54739" custRadScaleRad="125815" custRadScaleInc="52866">
        <dgm:presLayoutVars>
          <dgm:bulletEnabled val="1"/>
        </dgm:presLayoutVars>
      </dgm:prSet>
      <dgm:spPr/>
    </dgm:pt>
    <dgm:pt modelId="{6EFC93D7-2255-4E18-BDF6-17F47D611227}" type="pres">
      <dgm:prSet presAssocID="{5BA82BC2-B841-4365-8678-074CD88F308C}" presName="spNode" presStyleCnt="0"/>
      <dgm:spPr/>
    </dgm:pt>
    <dgm:pt modelId="{F5CA7A9E-1747-44B4-BC41-6AFFC605CEBE}" type="pres">
      <dgm:prSet presAssocID="{FB9FA13A-3CDE-477E-ACF8-A818D59BD088}" presName="sibTrans" presStyleLbl="sibTrans1D1" presStyleIdx="1" presStyleCnt="2"/>
      <dgm:spPr/>
    </dgm:pt>
  </dgm:ptLst>
  <dgm:cxnLst>
    <dgm:cxn modelId="{EC83BC0F-C2A8-4B9B-A49E-076FF726127E}" srcId="{D438564F-832C-40C4-B18D-B29752FEBE62}" destId="{5BA82BC2-B841-4365-8678-074CD88F308C}" srcOrd="1" destOrd="0" parTransId="{C0E84BDA-61D8-40F9-9346-607A80E4E18C}" sibTransId="{FB9FA13A-3CDE-477E-ACF8-A818D59BD088}"/>
    <dgm:cxn modelId="{8960BA18-86ED-4F0F-BB91-46185E2FF555}" type="presOf" srcId="{5BA82BC2-B841-4365-8678-074CD88F308C}" destId="{EDC41D3A-B62A-421A-B52B-5BE264AA503A}" srcOrd="0" destOrd="0" presId="urn:microsoft.com/office/officeart/2005/8/layout/cycle6"/>
    <dgm:cxn modelId="{EFC02121-B7AC-4C72-9F3C-CEE991C36C47}" srcId="{D438564F-832C-40C4-B18D-B29752FEBE62}" destId="{37324886-AC93-4842-A3A9-BFDA2CFFA75D}" srcOrd="0" destOrd="0" parTransId="{5BA04EC3-5EB0-4ECD-B9F7-C31CCB36DBC8}" sibTransId="{01384027-1C71-4F75-B7C1-8EBC0E2C9F8E}"/>
    <dgm:cxn modelId="{7FA3743C-F899-40A5-A487-A59DFB7E5C94}" type="presOf" srcId="{D438564F-832C-40C4-B18D-B29752FEBE62}" destId="{7FB7DE4D-F2A6-40B0-A039-B5BBCF65EB42}" srcOrd="0" destOrd="0" presId="urn:microsoft.com/office/officeart/2005/8/layout/cycle6"/>
    <dgm:cxn modelId="{1BD8C468-5E9B-43B9-9814-D28A3691F6CC}" type="presOf" srcId="{37324886-AC93-4842-A3A9-BFDA2CFFA75D}" destId="{F15756B3-9A24-4575-B6D4-2625F69891AB}" srcOrd="0" destOrd="0" presId="urn:microsoft.com/office/officeart/2005/8/layout/cycle6"/>
    <dgm:cxn modelId="{8C109F98-7370-4AE4-900F-07786BDA2918}" type="presOf" srcId="{FB9FA13A-3CDE-477E-ACF8-A818D59BD088}" destId="{F5CA7A9E-1747-44B4-BC41-6AFFC605CEBE}" srcOrd="0" destOrd="0" presId="urn:microsoft.com/office/officeart/2005/8/layout/cycle6"/>
    <dgm:cxn modelId="{94D308B6-6C19-479A-8464-12E4F05CA20B}" type="presOf" srcId="{01384027-1C71-4F75-B7C1-8EBC0E2C9F8E}" destId="{DC057DB9-EEE7-4B21-8415-5CBF69CEE583}" srcOrd="0" destOrd="0" presId="urn:microsoft.com/office/officeart/2005/8/layout/cycle6"/>
    <dgm:cxn modelId="{5A13B9C6-0345-473F-8442-495DB7F56587}" type="presParOf" srcId="{7FB7DE4D-F2A6-40B0-A039-B5BBCF65EB42}" destId="{F15756B3-9A24-4575-B6D4-2625F69891AB}" srcOrd="0" destOrd="0" presId="urn:microsoft.com/office/officeart/2005/8/layout/cycle6"/>
    <dgm:cxn modelId="{6B3C09C7-1ECB-4585-82C5-118E41181FB9}" type="presParOf" srcId="{7FB7DE4D-F2A6-40B0-A039-B5BBCF65EB42}" destId="{AE4C0336-92EF-4EEA-9510-73C43C989323}" srcOrd="1" destOrd="0" presId="urn:microsoft.com/office/officeart/2005/8/layout/cycle6"/>
    <dgm:cxn modelId="{33F069AB-56EB-408A-AB1F-74A88E708D0E}" type="presParOf" srcId="{7FB7DE4D-F2A6-40B0-A039-B5BBCF65EB42}" destId="{DC057DB9-EEE7-4B21-8415-5CBF69CEE583}" srcOrd="2" destOrd="0" presId="urn:microsoft.com/office/officeart/2005/8/layout/cycle6"/>
    <dgm:cxn modelId="{C01D17FE-0410-4C57-9B05-869FD2D42B7F}" type="presParOf" srcId="{7FB7DE4D-F2A6-40B0-A039-B5BBCF65EB42}" destId="{EDC41D3A-B62A-421A-B52B-5BE264AA503A}" srcOrd="3" destOrd="0" presId="urn:microsoft.com/office/officeart/2005/8/layout/cycle6"/>
    <dgm:cxn modelId="{D187D75B-BAD1-4687-821A-4200448B1ADB}" type="presParOf" srcId="{7FB7DE4D-F2A6-40B0-A039-B5BBCF65EB42}" destId="{6EFC93D7-2255-4E18-BDF6-17F47D611227}" srcOrd="4" destOrd="0" presId="urn:microsoft.com/office/officeart/2005/8/layout/cycle6"/>
    <dgm:cxn modelId="{A17D9151-029A-49C0-A3A8-CA087D7C4A1B}" type="presParOf" srcId="{7FB7DE4D-F2A6-40B0-A039-B5BBCF65EB42}" destId="{F5CA7A9E-1747-44B4-BC41-6AFFC605CEBE}"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5104" y="176820"/>
          <a:ext cx="7647552" cy="1374785"/>
        </a:xfrm>
        <a:prstGeom prst="roundRect">
          <a:avLst>
            <a:gd name="adj" fmla="val 10000"/>
          </a:avLst>
        </a:prstGeom>
        <a:noFill/>
        <a:ln w="38100" cap="rnd"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Calibri" panose="020F0502020204030204" pitchFamily="34" charset="0"/>
              <a:cs typeface="Arial" pitchFamily="34" charset="0"/>
            </a:rPr>
            <a:t>Let’s get to know who is on the call today. Using the poll, select your H-1B Grant Program</a:t>
          </a:r>
        </a:p>
        <a:p>
          <a:pPr marL="0" lvl="0" indent="0" algn="ctr" defTabSz="1066800">
            <a:lnSpc>
              <a:spcPct val="90000"/>
            </a:lnSpc>
            <a:spcBef>
              <a:spcPct val="0"/>
            </a:spcBef>
            <a:spcAft>
              <a:spcPct val="35000"/>
            </a:spcAft>
            <a:buNone/>
          </a:pPr>
          <a:r>
            <a:rPr lang="en-US" sz="1700" kern="1200" dirty="0">
              <a:solidFill>
                <a:srgbClr val="C00000"/>
              </a:solidFill>
              <a:latin typeface="Calibri" panose="020F0502020204030204" pitchFamily="34" charset="0"/>
              <a:cs typeface="Arial" pitchFamily="34" charset="0"/>
            </a:rPr>
            <a:t>Choose the answer that best reflects you (or your group):</a:t>
          </a:r>
        </a:p>
      </dsp:txBody>
      <dsp:txXfrm>
        <a:off x="45370" y="217086"/>
        <a:ext cx="7567020" cy="1294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0" y="215186"/>
          <a:ext cx="7647552" cy="1374785"/>
        </a:xfrm>
        <a:prstGeom prst="roundRect">
          <a:avLst>
            <a:gd name="adj" fmla="val 10000"/>
          </a:avLst>
        </a:prstGeom>
        <a:noFill/>
        <a:ln w="38100" cap="rnd"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Calibri" panose="020F0502020204030204" pitchFamily="34" charset="0"/>
              <a:cs typeface="Arial" pitchFamily="34" charset="0"/>
            </a:rPr>
            <a:t>Let’s get to know who is on the call today. Using the poll, select the role that you play in your H-1B grant program. </a:t>
          </a:r>
          <a:r>
            <a:rPr lang="en-US" sz="1700" kern="1200" dirty="0">
              <a:solidFill>
                <a:srgbClr val="C00000"/>
              </a:solidFill>
              <a:latin typeface="Calibri" panose="020F0502020204030204" pitchFamily="34" charset="0"/>
              <a:cs typeface="Arial" pitchFamily="34" charset="0"/>
            </a:rPr>
            <a:t>Choose the answer that best reflects you (or your group):</a:t>
          </a:r>
        </a:p>
      </dsp:txBody>
      <dsp:txXfrm>
        <a:off x="40266" y="255452"/>
        <a:ext cx="7567020" cy="1294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56B3-9A24-4575-B6D4-2625F69891AB}">
      <dsp:nvSpPr>
        <dsp:cNvPr id="0" name=""/>
        <dsp:cNvSpPr/>
      </dsp:nvSpPr>
      <dsp:spPr>
        <a:xfrm>
          <a:off x="1775036" y="0"/>
          <a:ext cx="1727793" cy="75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Data File</a:t>
          </a:r>
        </a:p>
      </dsp:txBody>
      <dsp:txXfrm>
        <a:off x="1811687" y="36651"/>
        <a:ext cx="1654491" cy="677504"/>
      </dsp:txXfrm>
    </dsp:sp>
    <dsp:sp modelId="{DC057DB9-EEE7-4B21-8415-5CBF69CEE583}">
      <dsp:nvSpPr>
        <dsp:cNvPr id="0" name=""/>
        <dsp:cNvSpPr/>
      </dsp:nvSpPr>
      <dsp:spPr>
        <a:xfrm>
          <a:off x="1572249" y="572120"/>
          <a:ext cx="2509423" cy="2509423"/>
        </a:xfrm>
        <a:custGeom>
          <a:avLst/>
          <a:gdLst/>
          <a:ahLst/>
          <a:cxnLst/>
          <a:rect l="0" t="0" r="0" b="0"/>
          <a:pathLst>
            <a:path>
              <a:moveTo>
                <a:pt x="1913610" y="186931"/>
              </a:moveTo>
              <a:arcTo wR="1254711" hR="1254711" stAng="18100658" swAng="46191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C41D3A-B62A-421A-B52B-5BE264AA503A}">
      <dsp:nvSpPr>
        <dsp:cNvPr id="0" name=""/>
        <dsp:cNvSpPr/>
      </dsp:nvSpPr>
      <dsp:spPr>
        <a:xfrm>
          <a:off x="3164100" y="2243362"/>
          <a:ext cx="1337863" cy="809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QPR</a:t>
          </a:r>
        </a:p>
      </dsp:txBody>
      <dsp:txXfrm>
        <a:off x="3203630" y="2282892"/>
        <a:ext cx="1258803" cy="730712"/>
      </dsp:txXfrm>
    </dsp:sp>
    <dsp:sp modelId="{F5CA7A9E-1747-44B4-BC41-6AFFC605CEBE}">
      <dsp:nvSpPr>
        <dsp:cNvPr id="0" name=""/>
        <dsp:cNvSpPr/>
      </dsp:nvSpPr>
      <dsp:spPr>
        <a:xfrm>
          <a:off x="1114428" y="294818"/>
          <a:ext cx="3019823" cy="3019823"/>
        </a:xfrm>
        <a:custGeom>
          <a:avLst/>
          <a:gdLst/>
          <a:ahLst/>
          <a:cxnLst/>
          <a:rect l="0" t="0" r="0" b="0"/>
          <a:pathLst>
            <a:path>
              <a:moveTo>
                <a:pt x="2334080" y="2775052"/>
              </a:moveTo>
              <a:arcTo wR="1509911" hR="1509911" stAng="3415080" swAng="106624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829B1-4833-44F7-8556-31F3C5F44682}" type="datetimeFigureOut">
              <a:rPr lang="en-US" smtClean="0"/>
              <a:t>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CF614-9315-436C-A206-0E868E5CD47A}" type="slidenum">
              <a:rPr lang="en-US" smtClean="0"/>
              <a:t>‹#›</a:t>
            </a:fld>
            <a:endParaRPr lang="en-US"/>
          </a:p>
        </p:txBody>
      </p:sp>
    </p:spTree>
    <p:extLst>
      <p:ext uri="{BB962C8B-B14F-4D97-AF65-F5344CB8AC3E}">
        <p14:creationId xmlns:p14="http://schemas.microsoft.com/office/powerpoint/2010/main" val="238016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06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59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10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81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08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77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78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07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77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08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3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90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245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72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CF614-9315-436C-A206-0E868E5CD47A}" type="slidenum">
              <a:rPr lang="en-US" smtClean="0"/>
              <a:t>22</a:t>
            </a:fld>
            <a:endParaRPr lang="en-US"/>
          </a:p>
        </p:txBody>
      </p:sp>
    </p:spTree>
    <p:extLst>
      <p:ext uri="{BB962C8B-B14F-4D97-AF65-F5344CB8AC3E}">
        <p14:creationId xmlns:p14="http://schemas.microsoft.com/office/powerpoint/2010/main" val="3658626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616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09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96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753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33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311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162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50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CF614-9315-436C-A206-0E868E5CD47A}" type="slidenum">
              <a:rPr lang="en-US" smtClean="0"/>
              <a:t>31</a:t>
            </a:fld>
            <a:endParaRPr lang="en-US"/>
          </a:p>
        </p:txBody>
      </p:sp>
    </p:spTree>
    <p:extLst>
      <p:ext uri="{BB962C8B-B14F-4D97-AF65-F5344CB8AC3E}">
        <p14:creationId xmlns:p14="http://schemas.microsoft.com/office/powerpoint/2010/main" val="137353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CF614-9315-436C-A206-0E868E5CD47A}" type="slidenum">
              <a:rPr lang="en-US" smtClean="0"/>
              <a:t>32</a:t>
            </a:fld>
            <a:endParaRPr lang="en-US"/>
          </a:p>
        </p:txBody>
      </p:sp>
    </p:spTree>
    <p:extLst>
      <p:ext uri="{BB962C8B-B14F-4D97-AF65-F5344CB8AC3E}">
        <p14:creationId xmlns:p14="http://schemas.microsoft.com/office/powerpoint/2010/main" val="3101221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763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070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934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95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649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689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95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463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0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02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32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342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948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62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05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83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70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CF614-9315-436C-A206-0E868E5CD47A}" type="slidenum">
              <a:rPr lang="en-US" smtClean="0"/>
              <a:t>8</a:t>
            </a:fld>
            <a:endParaRPr lang="en-US"/>
          </a:p>
        </p:txBody>
      </p:sp>
    </p:spTree>
    <p:extLst>
      <p:ext uri="{BB962C8B-B14F-4D97-AF65-F5344CB8AC3E}">
        <p14:creationId xmlns:p14="http://schemas.microsoft.com/office/powerpoint/2010/main" val="195635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4206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62"/>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10" y="1699827"/>
            <a:ext cx="7661189" cy="4505325"/>
          </a:xfrm>
        </p:spPr>
        <p:txBody>
          <a:bodyPr/>
          <a:lstStyle>
            <a:lvl1pPr marL="91436" indent="-365742">
              <a:buSzPct val="130000"/>
              <a:buFont typeface="Webdings" panose="05030102010509060703" pitchFamily="18" charset="2"/>
              <a:buChar char=""/>
              <a:defRPr sz="2600"/>
            </a:lvl1pPr>
            <a:lvl2pPr marL="685766" indent="0">
              <a:spcBef>
                <a:spcPts val="0"/>
              </a:spcBef>
              <a:buNone/>
              <a:defRPr sz="1700">
                <a:solidFill>
                  <a:schemeClr val="accent3">
                    <a:lumMod val="75000"/>
                    <a:lumOff val="25000"/>
                  </a:schemeClr>
                </a:solidFill>
              </a:defRPr>
            </a:lvl2pPr>
            <a:lvl3pPr marL="1005790" indent="-365742"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53794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4"/>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30" indent="-59433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1"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6"/>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210198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317107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58131129"/>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0556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381416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384106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40174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868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94B7499E-3031-413E-B01E-B94970708CAA}" type="datetime4">
              <a:rPr lang="en-US" smtClean="0"/>
              <a:pPr/>
              <a:t>January 9, 2019</a:t>
            </a:fld>
            <a:endParaRPr lang="en-US" dirty="0"/>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06616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65544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6"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8" y="1333279"/>
            <a:ext cx="7528945" cy="14209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354" indent="-914354">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24" algn="ctr">
              <a:spcBef>
                <a:spcPts val="1200"/>
              </a:spcBef>
              <a:spcAft>
                <a:spcPts val="0"/>
              </a:spcAft>
              <a:buFont typeface="Wingdings" panose="05000000000000000000" pitchFamily="2" charset="2"/>
              <a:buChar char=""/>
              <a:defRPr sz="1700" b="0">
                <a:solidFill>
                  <a:schemeClr val="accent1"/>
                </a:solidFill>
              </a:defRPr>
            </a:lvl3pPr>
            <a:lvl4pPr marL="91436"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354"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8" y="3051231"/>
            <a:ext cx="7528945" cy="13439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354" indent="-914354">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24" algn="ctr">
              <a:spcBef>
                <a:spcPts val="1200"/>
              </a:spcBef>
              <a:spcAft>
                <a:spcPts val="0"/>
              </a:spcAft>
              <a:buFont typeface="Wingdings" panose="05000000000000000000" pitchFamily="2" charset="2"/>
              <a:buChar char=""/>
              <a:defRPr sz="1700" b="0">
                <a:solidFill>
                  <a:schemeClr val="accent1"/>
                </a:solidFill>
              </a:defRPr>
            </a:lvl3pPr>
            <a:lvl4pPr marL="91436"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8" y="4692237"/>
            <a:ext cx="7528945" cy="13439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354" indent="-914354">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24" algn="ctr">
              <a:spcBef>
                <a:spcPts val="1200"/>
              </a:spcBef>
              <a:spcAft>
                <a:spcPts val="0"/>
              </a:spcAft>
              <a:buFont typeface="Wingdings" panose="05000000000000000000" pitchFamily="2" charset="2"/>
              <a:buChar char=""/>
              <a:defRPr sz="1700" b="0">
                <a:solidFill>
                  <a:schemeClr val="accent1"/>
                </a:solidFill>
              </a:defRPr>
            </a:lvl3pPr>
            <a:lvl4pPr marL="91436"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273485852"/>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3"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9"/>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3" y="1207562"/>
            <a:ext cx="2982329" cy="477054"/>
          </a:xfrm>
          <a:prstGeom prst="rect">
            <a:avLst/>
          </a:prstGeom>
          <a:noFill/>
        </p:spPr>
        <p:txBody>
          <a:bodyPr wrap="square" rtlCol="0">
            <a:spAutoFit/>
          </a:bodyPr>
          <a:lstStyle/>
          <a:p>
            <a:pPr marL="457178" indent="-457178"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99434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4"/>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30" indent="-59433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1"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6"/>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364126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7" y="2188127"/>
            <a:ext cx="7364627" cy="3693690"/>
          </a:xfrm>
        </p:spPr>
        <p:txBody>
          <a:bodyPr anchor="ctr"/>
          <a:lstStyle>
            <a:lvl1pPr marL="514326" indent="-514326">
              <a:spcBef>
                <a:spcPts val="1800"/>
              </a:spcBef>
              <a:buFont typeface="+mj-lt"/>
              <a:buAutoNum type="arabicPeriod"/>
              <a:defRPr sz="2400"/>
            </a:lvl1pPr>
            <a:lvl2pPr marL="777202" indent="-228589">
              <a:lnSpc>
                <a:spcPct val="95000"/>
              </a:lnSpc>
              <a:spcBef>
                <a:spcPts val="200"/>
              </a:spcBef>
              <a:buSzPct val="70000"/>
              <a:buFont typeface="+mj-lt"/>
              <a:buAutoNum type="alphaLcParenR"/>
              <a:defRPr sz="2100"/>
            </a:lvl2pPr>
            <a:lvl3pPr marL="1142942" indent="-228589">
              <a:spcBef>
                <a:spcPts val="200"/>
              </a:spcBef>
              <a:buClr>
                <a:schemeClr val="accent1">
                  <a:lumMod val="60000"/>
                  <a:lumOff val="40000"/>
                </a:schemeClr>
              </a:buClr>
              <a:buSzPct val="70000"/>
              <a:buFont typeface="+mj-lt"/>
              <a:buAutoNum type="romanLcPeriod"/>
              <a:defRPr sz="1900"/>
            </a:lvl3pPr>
            <a:lvl4pPr marL="1417250" indent="-228589">
              <a:spcBef>
                <a:spcPts val="200"/>
              </a:spcBef>
              <a:buSzPct val="70000"/>
              <a:buFont typeface="+mj-lt"/>
              <a:buAutoNum type="arabicPeriod"/>
              <a:defRPr/>
            </a:lvl4pPr>
            <a:lvl5pPr marL="1645838" indent="-20115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2" y="449945"/>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86246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 name="Group 9"/>
          <p:cNvGrpSpPr>
            <a:grpSpLocks noChangeAspect="1"/>
          </p:cNvGrpSpPr>
          <p:nvPr userDrawn="1"/>
        </p:nvGrpSpPr>
        <p:grpSpPr>
          <a:xfrm rot="16200000" flipV="1">
            <a:off x="2158721"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8"/>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8"/>
            <a:ext cx="2952750" cy="997405"/>
          </a:xfrm>
          <a:prstGeom prst="rect">
            <a:avLst/>
          </a:prstGeom>
        </p:spPr>
      </p:pic>
      <p:sp>
        <p:nvSpPr>
          <p:cNvPr id="15" name="Rectangle 14"/>
          <p:cNvSpPr/>
          <p:nvPr userDrawn="1"/>
        </p:nvSpPr>
        <p:spPr>
          <a:xfrm>
            <a:off x="3572635" y="4425127"/>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90"/>
            <a:ext cx="1890650" cy="228857"/>
          </a:xfrm>
          <a:prstGeom prst="rect">
            <a:avLst/>
          </a:prstGeom>
        </p:spPr>
      </p:pic>
      <p:sp>
        <p:nvSpPr>
          <p:cNvPr id="17" name="Text Placeholder 4"/>
          <p:cNvSpPr>
            <a:spLocks noGrp="1"/>
          </p:cNvSpPr>
          <p:nvPr>
            <p:ph type="body" sz="quarter" idx="12" hasCustomPrompt="1"/>
          </p:nvPr>
        </p:nvSpPr>
        <p:spPr>
          <a:xfrm>
            <a:off x="1591084" y="113503"/>
            <a:ext cx="2221861" cy="356956"/>
          </a:xfrm>
        </p:spPr>
        <p:txBody>
          <a:bodyPr anchor="ctr">
            <a:normAutofit/>
          </a:bodyPr>
          <a:lstStyle>
            <a:lvl1pPr marL="0" indent="0" algn="l">
              <a:buNone/>
              <a:defRPr sz="1200" spc="51" baseline="0">
                <a:solidFill>
                  <a:schemeClr val="bg1">
                    <a:alpha val="85000"/>
                  </a:schemeClr>
                </a:solidFill>
              </a:defRPr>
            </a:lvl1pPr>
            <a:lvl2pPr marL="457178"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354"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178" indent="-182870">
              <a:buClr>
                <a:schemeClr val="accent1"/>
              </a:buClr>
              <a:defRPr sz="1800"/>
            </a:lvl2pPr>
            <a:lvl3pPr>
              <a:defRPr/>
            </a:lvl3pPr>
          </a:lstStyle>
          <a:p>
            <a:pPr marL="274306" lvl="0" indent="-274306">
              <a:buSzPct val="101000"/>
            </a:pPr>
            <a:r>
              <a:rPr lang="en-US" dirty="0"/>
              <a:t>Click to edit Master subtitle style</a:t>
            </a:r>
          </a:p>
          <a:p>
            <a:pPr marL="960072" lvl="1" indent="-274306">
              <a:buSzPct val="101000"/>
            </a:pPr>
            <a:r>
              <a:rPr lang="en-US" dirty="0"/>
              <a:t>If a note is needed, list here</a:t>
            </a:r>
          </a:p>
        </p:txBody>
      </p:sp>
    </p:spTree>
    <p:extLst>
      <p:ext uri="{BB962C8B-B14F-4D97-AF65-F5344CB8AC3E}">
        <p14:creationId xmlns:p14="http://schemas.microsoft.com/office/powerpoint/2010/main" val="118446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94B7499E-3031-413E-B01E-B94970708CAA}" type="datetime4">
              <a:rPr lang="en-US" smtClean="0"/>
              <a:pPr/>
              <a:t>January 9, 2019</a:t>
            </a:fld>
            <a:endParaRPr lang="en-US" dirty="0"/>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48439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70"/>
            <a:ext cx="7863840" cy="2852737"/>
          </a:xfrm>
        </p:spPr>
        <p:txBody>
          <a:bodyPr anchor="b">
            <a:normAutofit/>
          </a:bodyPr>
          <a:lstStyle>
            <a:lvl1pPr algn="ctr" defTabSz="914354"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4174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7"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 name="Group 9"/>
          <p:cNvGrpSpPr>
            <a:grpSpLocks noChangeAspect="1"/>
          </p:cNvGrpSpPr>
          <p:nvPr userDrawn="1"/>
        </p:nvGrpSpPr>
        <p:grpSpPr>
          <a:xfrm rot="16200000" flipV="1">
            <a:off x="2158721"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5" y="121818"/>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8"/>
            <a:ext cx="2952750" cy="997405"/>
          </a:xfrm>
          <a:prstGeom prst="rect">
            <a:avLst/>
          </a:prstGeom>
        </p:spPr>
      </p:pic>
      <p:sp>
        <p:nvSpPr>
          <p:cNvPr id="15" name="Rectangle 14"/>
          <p:cNvSpPr/>
          <p:nvPr userDrawn="1"/>
        </p:nvSpPr>
        <p:spPr>
          <a:xfrm>
            <a:off x="3572635" y="4425127"/>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5" y="6424490"/>
            <a:ext cx="1890650" cy="228857"/>
          </a:xfrm>
          <a:prstGeom prst="rect">
            <a:avLst/>
          </a:prstGeom>
        </p:spPr>
      </p:pic>
      <p:sp>
        <p:nvSpPr>
          <p:cNvPr id="17" name="Text Placeholder 4"/>
          <p:cNvSpPr>
            <a:spLocks noGrp="1"/>
          </p:cNvSpPr>
          <p:nvPr>
            <p:ph type="body" sz="quarter" idx="12" hasCustomPrompt="1"/>
          </p:nvPr>
        </p:nvSpPr>
        <p:spPr>
          <a:xfrm>
            <a:off x="1591084" y="113503"/>
            <a:ext cx="2221861" cy="356956"/>
          </a:xfrm>
        </p:spPr>
        <p:txBody>
          <a:bodyPr anchor="ctr">
            <a:normAutofit/>
          </a:bodyPr>
          <a:lstStyle>
            <a:lvl1pPr marL="0" indent="0" algn="l">
              <a:buNone/>
              <a:defRPr sz="1200" spc="51" baseline="0">
                <a:solidFill>
                  <a:schemeClr val="bg1">
                    <a:alpha val="85000"/>
                  </a:schemeClr>
                </a:solidFill>
              </a:defRPr>
            </a:lvl1pPr>
            <a:lvl2pPr marL="457178"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354"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178" indent="-182870">
              <a:buClr>
                <a:schemeClr val="accent1"/>
              </a:buClr>
              <a:defRPr sz="1800"/>
            </a:lvl2pPr>
            <a:lvl3pPr>
              <a:defRPr/>
            </a:lvl3pPr>
          </a:lstStyle>
          <a:p>
            <a:pPr marL="274306" lvl="0" indent="-274306">
              <a:buSzPct val="101000"/>
            </a:pPr>
            <a:r>
              <a:rPr lang="en-US" dirty="0"/>
              <a:t>Click to edit Master subtitle style</a:t>
            </a:r>
          </a:p>
          <a:p>
            <a:pPr marL="960072" lvl="1" indent="-274306">
              <a:buSzPct val="101000"/>
            </a:pPr>
            <a:r>
              <a:rPr lang="en-US" dirty="0"/>
              <a:t>If a note is needed, list here</a:t>
            </a:r>
          </a:p>
        </p:txBody>
      </p:sp>
    </p:spTree>
    <p:extLst>
      <p:ext uri="{BB962C8B-B14F-4D97-AF65-F5344CB8AC3E}">
        <p14:creationId xmlns:p14="http://schemas.microsoft.com/office/powerpoint/2010/main" val="143441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783299"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60325" y="6424490"/>
            <a:ext cx="1890650" cy="228857"/>
          </a:xfrm>
          <a:prstGeom prst="rect">
            <a:avLst/>
          </a:prstGeom>
        </p:spPr>
      </p:pic>
      <p:sp>
        <p:nvSpPr>
          <p:cNvPr id="4" name="Slide Number Placeholder 3"/>
          <p:cNvSpPr>
            <a:spLocks noGrp="1"/>
          </p:cNvSpPr>
          <p:nvPr>
            <p:ph type="sldNum" sz="quarter" idx="4"/>
          </p:nvPr>
        </p:nvSpPr>
        <p:spPr>
          <a:xfrm>
            <a:off x="7686108" y="6356356"/>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51943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82" r:id="rId9"/>
    <p:sldLayoutId id="2147483683" r:id="rId10"/>
  </p:sldLayoutIdLst>
  <p:hf hdr="0" ftr="0" dt="0"/>
  <p:txStyles>
    <p:titleStyle>
      <a:lvl1pPr algn="l" defTabSz="914354"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06" indent="-274306" algn="l" defTabSz="914354"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26" indent="-182870" algn="l" defTabSz="914354"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02" indent="-182870" algn="l" defTabSz="914354"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580" indent="-182870" algn="l" defTabSz="914354"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4420983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h1bskillstraining.workforcegps.org/resources/2017/06/06/14/32/Amended_ETA-9712_DOL_PIRL_for_H-1B_Grant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h1bskillstraining.workforcegps.org/resources/2017/06/23/14/44/Suggested-QNR-for-H-1B-AP-SWIFI-and-TechHire-Grantee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h1bskillstraining.workforcegps.org/resources/2018/10/04/14/44/WIOA-Primary-Indicators-of-Performance-E-Learning-Modules"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h1bskillstraining.workforcegps.org/resources/2017/06/23/16/31/H-1B-Performance-TA-Sample-Case-Management-and-Data-File"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h1bskillstraining.workforcegps.org/resources/2017/06/08/12/17/H-1B_Performance_Reporting_Resources"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h1bskillstraining.workforcegps.org/resources/2018/10/04/14/44/WIOA-Primary-Indicators-of-Performance-E-Learning-Modules" TargetMode="External"/><Relationship Id="rId3" Type="http://schemas.openxmlformats.org/officeDocument/2006/relationships/hyperlink" Target="https://h1bskillstraining.workforcegps.org/resources/2017/06/06/14/32/Amended_ETA-9712_DOL_PIRL_for_H-1B_Grants" TargetMode="External"/><Relationship Id="rId7" Type="http://schemas.openxmlformats.org/officeDocument/2006/relationships/hyperlink" Target="https://h1bskillstraining.workforcegps.org/resources/2018/02/08/22/22/H-1B_WIPS_TIP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h1bskillstraining.workforcegps.org/resources/2018/01/09/20/16/H-1B_Training_Activities_and_Outcomes_Diagram" TargetMode="External"/><Relationship Id="rId5" Type="http://schemas.openxmlformats.org/officeDocument/2006/relationships/hyperlink" Target="https://h1bskillstraining.workforcegps.org/resources/2017/06/23/16/31/H-1B-Performance-TA-Sample-Case-Management-and-Data-File" TargetMode="External"/><Relationship Id="rId4" Type="http://schemas.openxmlformats.org/officeDocument/2006/relationships/hyperlink" Target="https://h1bskillstraining.workforcegps.org/resources/2017/07/07/12/48/H-1B_Grants_Performance_Reporting_Handbook_-_WIPS_Reporting_Guidance" TargetMode="External"/><Relationship Id="rId9"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5" y="6416677"/>
            <a:ext cx="2028825" cy="365125"/>
          </a:xfrm>
          <a:prstGeom prst="rect">
            <a:avLst/>
          </a:prstGeom>
        </p:spPr>
        <p:txBody>
          <a:bodyPr/>
          <a:lstStyle/>
          <a:p>
            <a:pPr defTabSz="457178"/>
            <a:fld id="{01723B91-CE10-4F20-890A-0852E2246859}" type="slidenum">
              <a:rPr lang="en-US">
                <a:solidFill>
                  <a:srgbClr val="124D95">
                    <a:lumMod val="40000"/>
                    <a:lumOff val="60000"/>
                  </a:srgbClr>
                </a:solidFill>
                <a:latin typeface="Arial" panose="020B0604020202020204"/>
              </a:rPr>
              <a:pPr defTabSz="457178"/>
              <a:t>1</a:t>
            </a:fld>
            <a:endParaRPr lang="en-US" dirty="0">
              <a:solidFill>
                <a:srgbClr val="124D95">
                  <a:lumMod val="40000"/>
                  <a:lumOff val="60000"/>
                </a:srgbClr>
              </a:solidFill>
              <a:latin typeface="Arial" panose="020B0604020202020204"/>
            </a:endParaRPr>
          </a:p>
        </p:txBody>
      </p:sp>
      <p:sp>
        <p:nvSpPr>
          <p:cNvPr id="12" name="Content Placeholder 11"/>
          <p:cNvSpPr>
            <a:spLocks noGrp="1"/>
          </p:cNvSpPr>
          <p:nvPr>
            <p:ph sz="half" idx="4294967295"/>
          </p:nvPr>
        </p:nvSpPr>
        <p:spPr>
          <a:xfrm>
            <a:off x="576470" y="2688411"/>
            <a:ext cx="8010940" cy="3240087"/>
          </a:xfrm>
        </p:spPr>
        <p:txBody>
          <a:bodyPr>
            <a:normAutofit/>
          </a:bodyPr>
          <a:lstStyle/>
          <a:p>
            <a:pPr marL="342882" indent="-342882">
              <a:lnSpc>
                <a:spcPct val="120000"/>
              </a:lnSpc>
              <a:spcBef>
                <a:spcPts val="1200"/>
              </a:spcBef>
              <a:spcAft>
                <a:spcPts val="1200"/>
              </a:spcAft>
              <a:buClr>
                <a:schemeClr val="accent2">
                  <a:lumMod val="50000"/>
                </a:schemeClr>
              </a:buClr>
              <a:buFont typeface="Wingdings" panose="05000000000000000000" pitchFamily="2" charset="2"/>
              <a:buChar char="q"/>
            </a:pPr>
            <a:r>
              <a:rPr lang="en-US" sz="2400" dirty="0">
                <a:latin typeface="Arial" panose="020B0604020202020204" pitchFamily="34" charset="0"/>
                <a:cs typeface="Arial" panose="020B0604020202020204" pitchFamily="34" charset="0"/>
              </a:rPr>
              <a:t>H-1B America’s Promise Grant</a:t>
            </a:r>
          </a:p>
          <a:p>
            <a:pPr marL="342882" indent="-342882">
              <a:lnSpc>
                <a:spcPct val="120000"/>
              </a:lnSpc>
              <a:spcBef>
                <a:spcPts val="1200"/>
              </a:spcBef>
              <a:spcAft>
                <a:spcPts val="1200"/>
              </a:spcAft>
              <a:buClr>
                <a:schemeClr val="accent2">
                  <a:lumMod val="50000"/>
                </a:schemeClr>
              </a:buClr>
              <a:buFont typeface="Wingdings" panose="05000000000000000000" pitchFamily="2" charset="2"/>
              <a:buChar char="q"/>
            </a:pPr>
            <a:r>
              <a:rPr lang="en-US" sz="2400" dirty="0">
                <a:latin typeface="Arial" panose="020B0604020202020204" pitchFamily="34" charset="0"/>
                <a:cs typeface="Arial" panose="020B0604020202020204" pitchFamily="34" charset="0"/>
              </a:rPr>
              <a:t>H-1B Strengthening Working Families Initiative (SWFI) Grant</a:t>
            </a:r>
          </a:p>
          <a:p>
            <a:pPr marL="342882" indent="-342882">
              <a:lnSpc>
                <a:spcPct val="120000"/>
              </a:lnSpc>
              <a:spcBef>
                <a:spcPts val="1200"/>
              </a:spcBef>
              <a:spcAft>
                <a:spcPts val="1200"/>
              </a:spcAft>
              <a:buClr>
                <a:schemeClr val="accent2">
                  <a:lumMod val="50000"/>
                </a:schemeClr>
              </a:buClr>
              <a:buFont typeface="Wingdings" panose="05000000000000000000" pitchFamily="2" charset="2"/>
              <a:buChar char="q"/>
            </a:pPr>
            <a:r>
              <a:rPr lang="en-US" sz="2400" dirty="0">
                <a:latin typeface="Arial" panose="020B0604020202020204" pitchFamily="34" charset="0"/>
                <a:cs typeface="Arial" panose="020B0604020202020204" pitchFamily="34" charset="0"/>
              </a:rPr>
              <a:t>H-1B TechHire Partnership (TechHire) Grant</a:t>
            </a:r>
          </a:p>
          <a:p>
            <a:pPr marL="342882" indent="-342882">
              <a:lnSpc>
                <a:spcPct val="120000"/>
              </a:lnSpc>
              <a:spcBef>
                <a:spcPts val="1200"/>
              </a:spcBef>
              <a:spcAft>
                <a:spcPts val="1200"/>
              </a:spcAft>
              <a:buClr>
                <a:schemeClr val="accent2">
                  <a:lumMod val="50000"/>
                </a:schemeClr>
              </a:buClr>
              <a:buFont typeface="Wingdings" panose="05000000000000000000" pitchFamily="2" charset="2"/>
              <a:buChar char="q"/>
            </a:pPr>
            <a:r>
              <a:rPr lang="en-US" sz="2400" dirty="0">
                <a:latin typeface="Arial" panose="020B0604020202020204" pitchFamily="34" charset="0"/>
                <a:cs typeface="Arial" panose="020B0604020202020204" pitchFamily="34" charset="0"/>
              </a:rPr>
              <a:t>I’m not sure!</a:t>
            </a:r>
          </a:p>
        </p:txBody>
      </p:sp>
      <p:graphicFrame>
        <p:nvGraphicFramePr>
          <p:cNvPr id="10" name="Diagram 9"/>
          <p:cNvGraphicFramePr/>
          <p:nvPr>
            <p:extLst>
              <p:ext uri="{D42A27DB-BD31-4B8C-83A1-F6EECF244321}">
                <p14:modId xmlns:p14="http://schemas.microsoft.com/office/powerpoint/2010/main" val="2982941966"/>
              </p:ext>
            </p:extLst>
          </p:nvPr>
        </p:nvGraphicFramePr>
        <p:xfrm>
          <a:off x="457201" y="875487"/>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0186" y="4013046"/>
            <a:ext cx="2757224" cy="2282983"/>
          </a:xfrm>
          <a:prstGeom prst="rect">
            <a:avLst/>
          </a:prstGeom>
        </p:spPr>
      </p:pic>
      <p:sp>
        <p:nvSpPr>
          <p:cNvPr id="9" name="Title 1"/>
          <p:cNvSpPr txBox="1">
            <a:spLocks/>
          </p:cNvSpPr>
          <p:nvPr/>
        </p:nvSpPr>
        <p:spPr>
          <a:xfrm>
            <a:off x="457201" y="217491"/>
            <a:ext cx="7750629" cy="774492"/>
          </a:xfrm>
          <a:prstGeom prst="rect">
            <a:avLst/>
          </a:prstGeom>
        </p:spPr>
        <p:txBody>
          <a:bodyPr>
            <a:normAutofit/>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algn="ctr"/>
            <a:r>
              <a:rPr lang="en-US" sz="4400" b="1" cap="all" spc="0" dirty="0">
                <a:ln w="9000" cmpd="sng">
                  <a:solidFill>
                    <a:srgbClr val="D9D9D9">
                      <a:shade val="50000"/>
                      <a:satMod val="120000"/>
                    </a:srgbClr>
                  </a:solidFill>
                  <a:prstDash val="solid"/>
                </a:ln>
                <a:gradFill>
                  <a:gsLst>
                    <a:gs pos="0">
                      <a:srgbClr val="D9D9D9">
                        <a:shade val="20000"/>
                        <a:satMod val="245000"/>
                      </a:srgbClr>
                    </a:gs>
                    <a:gs pos="43000">
                      <a:srgbClr val="D9D9D9">
                        <a:satMod val="255000"/>
                      </a:srgbClr>
                    </a:gs>
                    <a:gs pos="48000">
                      <a:srgbClr val="D9D9D9">
                        <a:shade val="85000"/>
                        <a:satMod val="255000"/>
                      </a:srgbClr>
                    </a:gs>
                    <a:gs pos="100000">
                      <a:srgbClr val="D9D9D9">
                        <a:shade val="20000"/>
                        <a:satMod val="245000"/>
                      </a:srgbClr>
                    </a:gs>
                  </a:gsLst>
                  <a:lin ang="5400000"/>
                </a:gradFill>
                <a:effectLst>
                  <a:reflection blurRad="12700" stA="28000" endPos="45000" dist="1000" dir="5400000" sy="-100000" algn="bl" rotWithShape="0"/>
                </a:effectLst>
                <a:latin typeface="Segoe Script" panose="020B0504020000000003" pitchFamily="34" charset="0"/>
              </a:rPr>
              <a:t>Checking In!</a:t>
            </a:r>
          </a:p>
        </p:txBody>
      </p:sp>
    </p:spTree>
    <p:extLst>
      <p:ext uri="{BB962C8B-B14F-4D97-AF65-F5344CB8AC3E}">
        <p14:creationId xmlns:p14="http://schemas.microsoft.com/office/powerpoint/2010/main" val="41849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10</a:t>
            </a:fld>
            <a:endParaRPr lang="en-US" dirty="0">
              <a:solidFill>
                <a:srgbClr val="124D95">
                  <a:lumMod val="40000"/>
                  <a:lumOff val="60000"/>
                </a:srgbClr>
              </a:solidFill>
              <a:latin typeface="Arial" panose="020B0604020202020204"/>
            </a:endParaRPr>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4294967295"/>
          </p:nvPr>
        </p:nvSpPr>
        <p:spPr>
          <a:xfrm>
            <a:off x="0" y="1100138"/>
            <a:ext cx="9144000" cy="768350"/>
          </a:xfrm>
        </p:spPr>
        <p:txBody>
          <a:bodyPr>
            <a:noAutofit/>
          </a:bodyPr>
          <a:lstStyle/>
          <a:p>
            <a:pPr marL="0" indent="0" algn="ctr">
              <a:spcBef>
                <a:spcPts val="0"/>
              </a:spcBef>
              <a:buNone/>
            </a:pPr>
            <a:r>
              <a:rPr lang="en-US" sz="2400" dirty="0">
                <a:latin typeface="Arial" panose="020B0604020202020204" pitchFamily="34" charset="0"/>
                <a:ea typeface="Calibri"/>
                <a:cs typeface="Arial" panose="020B0604020202020204" pitchFamily="34" charset="0"/>
              </a:rPr>
              <a:t>DOL has received OMB-approval for the</a:t>
            </a:r>
          </a:p>
          <a:p>
            <a:pPr marL="0" indent="0" algn="ctr">
              <a:spcBef>
                <a:spcPts val="0"/>
              </a:spcBef>
              <a:buNone/>
            </a:pPr>
            <a:r>
              <a:rPr lang="en-US" sz="2400" dirty="0">
                <a:latin typeface="Arial" panose="020B0604020202020204" pitchFamily="34" charset="0"/>
                <a:ea typeface="Calibri"/>
                <a:cs typeface="Arial" panose="020B0604020202020204" pitchFamily="34" charset="0"/>
              </a:rPr>
              <a:t>Amended ETA-9172 DOL PIRL</a:t>
            </a:r>
          </a:p>
        </p:txBody>
      </p:sp>
      <p:sp>
        <p:nvSpPr>
          <p:cNvPr id="4" name="Title 2"/>
          <p:cNvSpPr txBox="1">
            <a:spLocks/>
          </p:cNvSpPr>
          <p:nvPr/>
        </p:nvSpPr>
        <p:spPr>
          <a:xfrm>
            <a:off x="0" y="10889"/>
            <a:ext cx="9144000" cy="10509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sz="36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pitchFamily="34" charset="0"/>
                <a:ea typeface="Calibri"/>
                <a:cs typeface="Arial" panose="020B0604020202020204" pitchFamily="34" charset="0"/>
              </a:rPr>
              <a:t>Amended ETA-9172: </a:t>
            </a: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PIRL 1813 and 2126</a:t>
            </a:r>
          </a:p>
        </p:txBody>
      </p:sp>
      <p:graphicFrame>
        <p:nvGraphicFramePr>
          <p:cNvPr id="6" name="Table 5"/>
          <p:cNvGraphicFramePr>
            <a:graphicFrameLocks noGrp="1"/>
          </p:cNvGraphicFramePr>
          <p:nvPr>
            <p:extLst/>
          </p:nvPr>
        </p:nvGraphicFramePr>
        <p:xfrm>
          <a:off x="1447404" y="1906820"/>
          <a:ext cx="6249192" cy="1648153"/>
        </p:xfrm>
        <a:graphic>
          <a:graphicData uri="http://schemas.openxmlformats.org/drawingml/2006/table">
            <a:tbl>
              <a:tblPr firstRow="1" bandRow="1"/>
              <a:tblGrid>
                <a:gridCol w="1238271">
                  <a:extLst>
                    <a:ext uri="{9D8B030D-6E8A-4147-A177-3AD203B41FA5}">
                      <a16:colId xmlns:a16="http://schemas.microsoft.com/office/drawing/2014/main" val="20000"/>
                    </a:ext>
                  </a:extLst>
                </a:gridCol>
                <a:gridCol w="5010921">
                  <a:extLst>
                    <a:ext uri="{9D8B030D-6E8A-4147-A177-3AD203B41FA5}">
                      <a16:colId xmlns:a16="http://schemas.microsoft.com/office/drawing/2014/main" val="20001"/>
                    </a:ext>
                  </a:extLst>
                </a:gridCol>
              </a:tblGrid>
              <a:tr h="410319">
                <a:tc>
                  <a:txBody>
                    <a:bodyPr/>
                    <a:lstStyle/>
                    <a:p>
                      <a:pPr marL="0" marR="0">
                        <a:lnSpc>
                          <a:spcPct val="115000"/>
                        </a:lnSpc>
                        <a:spcBef>
                          <a:spcPts val="0"/>
                        </a:spcBef>
                        <a:spcAft>
                          <a:spcPts val="0"/>
                        </a:spcAft>
                      </a:pPr>
                      <a:r>
                        <a:rPr lang="en-US" sz="1600" b="0" kern="1200" dirty="0">
                          <a:solidFill>
                            <a:srgbClr val="FFFFFF"/>
                          </a:solidFill>
                          <a:effectLst/>
                          <a:latin typeface="Lucida Sans Unicode"/>
                          <a:ea typeface="Times New Roman"/>
                          <a:cs typeface="Times New Roman"/>
                        </a:rPr>
                        <a:t>PIRL DE #</a:t>
                      </a:r>
                      <a:endParaRPr lang="en-US" sz="1600" b="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29DD1"/>
                    </a:solidFill>
                  </a:tcPr>
                </a:tc>
                <a:tc>
                  <a:txBody>
                    <a:bodyPr/>
                    <a:lstStyle/>
                    <a:p>
                      <a:pPr marL="0" marR="0">
                        <a:lnSpc>
                          <a:spcPct val="115000"/>
                        </a:lnSpc>
                        <a:spcBef>
                          <a:spcPts val="0"/>
                        </a:spcBef>
                        <a:spcAft>
                          <a:spcPts val="0"/>
                        </a:spcAft>
                      </a:pPr>
                      <a:r>
                        <a:rPr lang="en-US" sz="1600" b="0" kern="1200" dirty="0">
                          <a:solidFill>
                            <a:srgbClr val="FFFFFF"/>
                          </a:solidFill>
                          <a:effectLst/>
                          <a:latin typeface="Lucida Sans Unicode"/>
                          <a:ea typeface="Times New Roman"/>
                          <a:cs typeface="Times New Roman"/>
                        </a:rPr>
                        <a:t>Data Element Name</a:t>
                      </a:r>
                      <a:endParaRPr lang="en-US" sz="1600" b="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29DD1"/>
                    </a:solidFill>
                  </a:tcPr>
                </a:tc>
                <a:extLst>
                  <a:ext uri="{0D108BD9-81ED-4DB2-BD59-A6C34878D82A}">
                    <a16:rowId xmlns:a16="http://schemas.microsoft.com/office/drawing/2014/main" val="10000"/>
                  </a:ext>
                </a:extLst>
              </a:tr>
              <a:tr h="880111">
                <a:tc>
                  <a:txBody>
                    <a:bodyPr/>
                    <a:lstStyle/>
                    <a:p>
                      <a:pPr marL="0" marR="0">
                        <a:lnSpc>
                          <a:spcPct val="115000"/>
                        </a:lnSpc>
                        <a:spcBef>
                          <a:spcPts val="0"/>
                        </a:spcBef>
                        <a:spcAft>
                          <a:spcPts val="0"/>
                        </a:spcAft>
                      </a:pPr>
                      <a:r>
                        <a:rPr lang="en-US" sz="1500" b="1" kern="1200" dirty="0">
                          <a:solidFill>
                            <a:srgbClr val="000000"/>
                          </a:solidFill>
                          <a:effectLst/>
                          <a:latin typeface="Calibri"/>
                          <a:ea typeface="Times New Roman"/>
                          <a:cs typeface="Arial"/>
                        </a:rPr>
                        <a:t>PIRL 1813</a:t>
                      </a:r>
                      <a:endParaRPr lang="en-US" sz="15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500" kern="1200" dirty="0">
                          <a:solidFill>
                            <a:srgbClr val="000000"/>
                          </a:solidFill>
                          <a:effectLst/>
                          <a:latin typeface="Calibri"/>
                          <a:ea typeface="Times New Roman"/>
                          <a:cs typeface="Arial"/>
                        </a:rPr>
                        <a:t>Date Completed, During Program Participation, an Education or Training Program Leading to a Recognized Postsecondary Credential or Employment (WIOA)</a:t>
                      </a:r>
                      <a:endParaRPr lang="en-US" sz="15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357723">
                <a:tc>
                  <a:txBody>
                    <a:bodyPr/>
                    <a:lstStyle/>
                    <a:p>
                      <a:pPr marL="0" marR="0">
                        <a:lnSpc>
                          <a:spcPct val="115000"/>
                        </a:lnSpc>
                        <a:spcBef>
                          <a:spcPts val="0"/>
                        </a:spcBef>
                        <a:spcAft>
                          <a:spcPts val="0"/>
                        </a:spcAft>
                      </a:pPr>
                      <a:r>
                        <a:rPr lang="en-US" sz="1500" b="1" kern="1200" dirty="0">
                          <a:solidFill>
                            <a:srgbClr val="000000"/>
                          </a:solidFill>
                          <a:effectLst/>
                          <a:latin typeface="Calibri"/>
                          <a:ea typeface="Times New Roman"/>
                          <a:cs typeface="Arial"/>
                        </a:rPr>
                        <a:t>PIRL 2126 </a:t>
                      </a:r>
                      <a:endParaRPr lang="en-US" sz="15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500" kern="1200" dirty="0">
                          <a:solidFill>
                            <a:srgbClr val="000000"/>
                          </a:solidFill>
                          <a:effectLst/>
                          <a:latin typeface="Calibri"/>
                          <a:ea typeface="Times New Roman"/>
                          <a:cs typeface="Arial"/>
                        </a:rPr>
                        <a:t>Entered Training-Related Employment</a:t>
                      </a:r>
                      <a:endParaRPr lang="en-US" sz="15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5104365" y="3767757"/>
            <a:ext cx="3623787" cy="2308324"/>
          </a:xfrm>
          <a:prstGeom prst="rect">
            <a:avLst/>
          </a:prstGeom>
        </p:spPr>
        <p:txBody>
          <a:bodyPr wrap="square">
            <a:spAutoFit/>
          </a:bodyPr>
          <a:lstStyle/>
          <a:p>
            <a:pPr defTabSz="457178"/>
            <a:r>
              <a:rPr lang="en-US" sz="2400" b="1" dirty="0">
                <a:solidFill>
                  <a:srgbClr val="242021"/>
                </a:solidFill>
                <a:latin typeface="Arial" panose="020B0604020202020204" pitchFamily="34" charset="0"/>
                <a:ea typeface="Calibri"/>
                <a:cs typeface="Arial" panose="020B0604020202020204" pitchFamily="34" charset="0"/>
              </a:rPr>
              <a:t>Not required:</a:t>
            </a:r>
          </a:p>
          <a:p>
            <a:pPr marL="288925" indent="-288925" defTabSz="457178">
              <a:buClr>
                <a:srgbClr val="C00000"/>
              </a:buClr>
              <a:buFont typeface="Wingdings" panose="05000000000000000000" pitchFamily="2" charset="2"/>
              <a:buChar char="§"/>
            </a:pPr>
            <a:r>
              <a:rPr lang="en-US" sz="2000" b="1" u="sng" dirty="0">
                <a:solidFill>
                  <a:srgbClr val="242021"/>
                </a:solidFill>
                <a:latin typeface="Arial" panose="020B0604020202020204" pitchFamily="34" charset="0"/>
                <a:ea typeface="Calibri"/>
                <a:cs typeface="Arial" panose="020B0604020202020204" pitchFamily="34" charset="0"/>
              </a:rPr>
              <a:t>Retroactive</a:t>
            </a:r>
            <a:r>
              <a:rPr lang="en-US" sz="2000" dirty="0">
                <a:solidFill>
                  <a:srgbClr val="242021"/>
                </a:solidFill>
                <a:latin typeface="Arial" panose="020B0604020202020204" pitchFamily="34" charset="0"/>
                <a:ea typeface="Calibri"/>
                <a:cs typeface="Arial" panose="020B0604020202020204" pitchFamily="34" charset="0"/>
              </a:rPr>
              <a:t> collection of PIRL 1813 and 2126 for participants exiting the program before the September 30, 2018 reporting quarter. </a:t>
            </a:r>
          </a:p>
        </p:txBody>
      </p:sp>
      <p:sp>
        <p:nvSpPr>
          <p:cNvPr id="7" name="Rectangle 6"/>
          <p:cNvSpPr/>
          <p:nvPr/>
        </p:nvSpPr>
        <p:spPr>
          <a:xfrm>
            <a:off x="206834" y="3767757"/>
            <a:ext cx="4715367" cy="2000548"/>
          </a:xfrm>
          <a:prstGeom prst="rect">
            <a:avLst/>
          </a:prstGeom>
        </p:spPr>
        <p:txBody>
          <a:bodyPr wrap="square">
            <a:spAutoFit/>
          </a:bodyPr>
          <a:lstStyle/>
          <a:p>
            <a:pPr defTabSz="457178"/>
            <a:r>
              <a:rPr lang="en-US" sz="2400" b="1" dirty="0">
                <a:solidFill>
                  <a:srgbClr val="242021"/>
                </a:solidFill>
                <a:latin typeface="Arial" panose="020B0604020202020204" pitchFamily="34" charset="0"/>
                <a:ea typeface="Calibri"/>
                <a:cs typeface="Arial" panose="020B0604020202020204" pitchFamily="34" charset="0"/>
              </a:rPr>
              <a:t>Grantees are responsible for:</a:t>
            </a:r>
          </a:p>
          <a:p>
            <a:pPr marL="288925" indent="-288925" defTabSz="457178">
              <a:buClr>
                <a:srgbClr val="C00000"/>
              </a:buClr>
              <a:buFont typeface="Wingdings" panose="05000000000000000000" pitchFamily="2" charset="2"/>
              <a:buChar char="§"/>
            </a:pPr>
            <a:r>
              <a:rPr lang="en-US" sz="2000" b="1" u="sng" dirty="0">
                <a:solidFill>
                  <a:srgbClr val="242021"/>
                </a:solidFill>
                <a:latin typeface="Arial" panose="020B0604020202020204" pitchFamily="34" charset="0"/>
                <a:ea typeface="Calibri"/>
                <a:cs typeface="Arial" panose="020B0604020202020204" pitchFamily="34" charset="0"/>
              </a:rPr>
              <a:t>Collecting</a:t>
            </a:r>
            <a:r>
              <a:rPr lang="en-US" sz="2000" b="1" dirty="0">
                <a:solidFill>
                  <a:srgbClr val="242021"/>
                </a:solidFill>
                <a:latin typeface="Arial" panose="020B0604020202020204" pitchFamily="34" charset="0"/>
                <a:ea typeface="Calibri"/>
                <a:cs typeface="Arial" panose="020B0604020202020204" pitchFamily="34" charset="0"/>
              </a:rPr>
              <a:t> </a:t>
            </a:r>
            <a:r>
              <a:rPr lang="en-US" sz="2000" dirty="0">
                <a:solidFill>
                  <a:srgbClr val="242021"/>
                </a:solidFill>
                <a:latin typeface="Arial" panose="020B0604020202020204" pitchFamily="34" charset="0"/>
                <a:ea typeface="Calibri"/>
                <a:cs typeface="Arial" panose="020B0604020202020204" pitchFamily="34" charset="0"/>
              </a:rPr>
              <a:t>PIRL 1813 and 2126 now that the  Amended ETA-9172 is approved</a:t>
            </a:r>
            <a:endParaRPr lang="en-US" sz="1100" dirty="0">
              <a:solidFill>
                <a:srgbClr val="242021"/>
              </a:solidFill>
              <a:latin typeface="Arial" panose="020B0604020202020204" pitchFamily="34" charset="0"/>
              <a:ea typeface="Calibri"/>
              <a:cs typeface="Arial" panose="020B0604020202020204" pitchFamily="34" charset="0"/>
            </a:endParaRPr>
          </a:p>
          <a:p>
            <a:pPr marL="288925" indent="-288925" defTabSz="457178">
              <a:buClr>
                <a:srgbClr val="C00000"/>
              </a:buClr>
              <a:buFont typeface="Wingdings" panose="05000000000000000000" pitchFamily="2" charset="2"/>
              <a:buChar char="§"/>
            </a:pPr>
            <a:r>
              <a:rPr lang="en-US" sz="2000" b="1" u="sng" dirty="0">
                <a:solidFill>
                  <a:srgbClr val="242021"/>
                </a:solidFill>
                <a:latin typeface="Arial" panose="020B0604020202020204" pitchFamily="34" charset="0"/>
                <a:ea typeface="Calibri"/>
                <a:cs typeface="Arial" panose="020B0604020202020204" pitchFamily="34" charset="0"/>
              </a:rPr>
              <a:t>Reporting</a:t>
            </a:r>
            <a:r>
              <a:rPr lang="en-US" sz="2000" b="1" dirty="0">
                <a:solidFill>
                  <a:srgbClr val="242021"/>
                </a:solidFill>
                <a:latin typeface="Arial" panose="020B0604020202020204" pitchFamily="34" charset="0"/>
                <a:ea typeface="Calibri"/>
                <a:cs typeface="Arial" panose="020B0604020202020204" pitchFamily="34" charset="0"/>
              </a:rPr>
              <a:t> </a:t>
            </a:r>
            <a:r>
              <a:rPr lang="en-US" sz="2000" dirty="0">
                <a:solidFill>
                  <a:srgbClr val="242021"/>
                </a:solidFill>
                <a:latin typeface="Arial" panose="020B0604020202020204" pitchFamily="34" charset="0"/>
                <a:ea typeface="Calibri"/>
                <a:cs typeface="Arial" panose="020B0604020202020204" pitchFamily="34" charset="0"/>
              </a:rPr>
              <a:t>PIRL 1813 and 2126 in for September 30, 2018 reporting quarter</a:t>
            </a:r>
          </a:p>
        </p:txBody>
      </p:sp>
    </p:spTree>
    <p:extLst>
      <p:ext uri="{BB962C8B-B14F-4D97-AF65-F5344CB8AC3E}">
        <p14:creationId xmlns:p14="http://schemas.microsoft.com/office/powerpoint/2010/main" val="40012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3" name="Content Placeholder 2"/>
          <p:cNvSpPr txBox="1">
            <a:spLocks/>
          </p:cNvSpPr>
          <p:nvPr/>
        </p:nvSpPr>
        <p:spPr>
          <a:xfrm>
            <a:off x="369887" y="1244770"/>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1800"/>
              </a:spcBef>
              <a:spcAft>
                <a:spcPts val="0"/>
              </a:spcAft>
              <a:buClr>
                <a:srgbClr val="9E1C30"/>
              </a:buClr>
              <a:buSzTx/>
              <a:buFont typeface="Wingdings" panose="05000000000000000000" pitchFamily="2" charset="2"/>
              <a:buChar char="Ø"/>
              <a:tabLst/>
              <a:defRPr/>
            </a:pPr>
            <a:endParaRPr kumimoji="0" lang="en-US" sz="2800" b="1" i="0" u="none" strike="noStrike" kern="1200" cap="none" spc="0" normalizeH="0" baseline="0" noProof="0" dirty="0">
              <a:ln>
                <a:noFill/>
              </a:ln>
              <a:solidFill>
                <a:srgbClr val="242021"/>
              </a:solidFill>
              <a:effectLst/>
              <a:uLnTx/>
              <a:uFillTx/>
              <a:latin typeface="Arial" panose="020B0604020202020204"/>
              <a:ea typeface="+mn-ea"/>
              <a:cs typeface="+mn-cs"/>
            </a:endParaRPr>
          </a:p>
        </p:txBody>
      </p:sp>
      <p:sp>
        <p:nvSpPr>
          <p:cNvPr id="4" name="Title 1"/>
          <p:cNvSpPr txBox="1">
            <a:spLocks/>
          </p:cNvSpPr>
          <p:nvPr/>
        </p:nvSpPr>
        <p:spPr>
          <a:xfrm>
            <a:off x="0" y="39528"/>
            <a:ext cx="9144000" cy="106980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rPr>
              <a:t>Which QPR Outcomes are affected by the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rPr>
              <a:t> additions of  PIRL 1813</a:t>
            </a:r>
            <a:r>
              <a:rPr kumimoji="0" lang="en-US" sz="2800" b="1" i="0" u="none" strike="noStrike" kern="1200" cap="none" spc="0" normalizeH="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rPr>
              <a:t> &amp; PIRL 2126?</a:t>
            </a:r>
            <a:endParaRPr kumimoji="0" lang="en-US" sz="28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endParaRPr>
          </a:p>
        </p:txBody>
      </p:sp>
      <p:sp>
        <p:nvSpPr>
          <p:cNvPr id="5" name="Content Placeholder 2"/>
          <p:cNvSpPr txBox="1">
            <a:spLocks/>
          </p:cNvSpPr>
          <p:nvPr/>
        </p:nvSpPr>
        <p:spPr>
          <a:xfrm>
            <a:off x="270738" y="1109333"/>
            <a:ext cx="8229363" cy="5333279"/>
          </a:xfrm>
          <a:prstGeom prst="rect">
            <a:avLst/>
          </a:prstGeom>
        </p:spPr>
        <p:txBody>
          <a:bodyPr vert="horz" lIns="91440" tIns="45720" rIns="91440" bIns="45720" rtlCol="0">
            <a:normAutofit fontScale="925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800"/>
              </a:spcBef>
              <a:spcAft>
                <a:spcPts val="0"/>
              </a:spcAft>
              <a:buClr>
                <a:srgbClr val="9E1C30"/>
              </a:buClr>
              <a:buSzTx/>
              <a:buNone/>
              <a:tabLst/>
              <a:defRPr/>
            </a:pPr>
            <a:r>
              <a:rPr kumimoji="0" lang="en-US" sz="2600" b="1" i="0" u="none" strike="noStrike" kern="1200" cap="none" spc="0" normalizeH="0" baseline="0" noProof="0" dirty="0">
                <a:ln>
                  <a:noFill/>
                </a:ln>
                <a:solidFill>
                  <a:srgbClr val="242021"/>
                </a:solidFill>
                <a:effectLst/>
                <a:uLnTx/>
                <a:uFillTx/>
                <a:latin typeface="Arial" panose="020B0604020202020204"/>
                <a:ea typeface="+mn-ea"/>
                <a:cs typeface="+mn-cs"/>
              </a:rPr>
              <a:t>These QPR Outcomes will be recorded for the first time with the addition of PIRL 1813 &amp; PIRL 2126</a:t>
            </a:r>
          </a:p>
          <a:p>
            <a:pPr marL="804863" lvl="1" indent="-347663">
              <a:lnSpc>
                <a:spcPct val="110000"/>
              </a:lnSpc>
              <a:buClr>
                <a:prstClr val="white">
                  <a:lumMod val="65000"/>
                </a:prstClr>
              </a:buClr>
              <a:buFont typeface="Wingdings" panose="05000000000000000000" pitchFamily="2" charset="2"/>
              <a:buChar char="Ø"/>
            </a:pPr>
            <a:r>
              <a:rPr lang="en-US" b="1" dirty="0">
                <a:solidFill>
                  <a:srgbClr val="C00000"/>
                </a:solidFill>
              </a:rPr>
              <a:t>Number Completed Education/Job Training Program Activities</a:t>
            </a:r>
          </a:p>
          <a:p>
            <a:pPr marL="804863" lvl="1" indent="-347663">
              <a:lnSpc>
                <a:spcPct val="110000"/>
              </a:lnSpc>
              <a:buClr>
                <a:prstClr val="white">
                  <a:lumMod val="65000"/>
                </a:prstClr>
              </a:buClr>
              <a:buFont typeface="Wingdings" panose="05000000000000000000" pitchFamily="2" charset="2"/>
              <a:buChar char="Ø"/>
            </a:pPr>
            <a:r>
              <a:rPr lang="en-US" b="1" dirty="0">
                <a:solidFill>
                  <a:srgbClr val="C00000"/>
                </a:solidFill>
              </a:rPr>
              <a:t>Completed Education/Job Training Program Activities and Obtained a Credential</a:t>
            </a:r>
          </a:p>
          <a:p>
            <a:pPr marL="804863" lvl="1" indent="-347663">
              <a:lnSpc>
                <a:spcPct val="110000"/>
              </a:lnSpc>
              <a:buClr>
                <a:prstClr val="white">
                  <a:lumMod val="65000"/>
                </a:prstClr>
              </a:buClr>
              <a:buFont typeface="Wingdings" panose="05000000000000000000" pitchFamily="2" charset="2"/>
              <a:buChar char="Ø"/>
            </a:pPr>
            <a:r>
              <a:rPr lang="en-US" b="1" dirty="0">
                <a:solidFill>
                  <a:srgbClr val="C00000"/>
                </a:solidFill>
              </a:rPr>
              <a:t>Entered Unsubsidized Training‐Related Employment</a:t>
            </a:r>
          </a:p>
          <a:p>
            <a:pPr marL="0" indent="0">
              <a:lnSpc>
                <a:spcPct val="110000"/>
              </a:lnSpc>
              <a:buNone/>
            </a:pPr>
            <a:r>
              <a:rPr lang="en-US" sz="2600" b="1" dirty="0">
                <a:solidFill>
                  <a:srgbClr val="242021"/>
                </a:solidFill>
              </a:rPr>
              <a:t>These QPR Outcomes will be calculated differently with the addition of PIRL 1813 </a:t>
            </a:r>
            <a:endParaRPr lang="en-US" sz="2600" b="1" strike="sngStrike" dirty="0">
              <a:solidFill>
                <a:srgbClr val="242021"/>
              </a:solidFill>
            </a:endParaRPr>
          </a:p>
          <a:p>
            <a:pPr marL="804863" lvl="1" indent="-347663">
              <a:lnSpc>
                <a:spcPct val="110000"/>
              </a:lnSpc>
              <a:buClr>
                <a:prstClr val="white">
                  <a:lumMod val="65000"/>
                </a:prstClr>
              </a:buClr>
              <a:buFont typeface="Wingdings" panose="05000000000000000000" pitchFamily="2" charset="2"/>
              <a:buChar char="Ø"/>
            </a:pPr>
            <a:r>
              <a:rPr lang="en-US" b="1" dirty="0">
                <a:solidFill>
                  <a:srgbClr val="C00000"/>
                </a:solidFill>
              </a:rPr>
              <a:t>Incumbent Workers that Retained Current Position </a:t>
            </a:r>
          </a:p>
          <a:p>
            <a:pPr marL="804863" lvl="1" indent="-347663">
              <a:lnSpc>
                <a:spcPct val="110000"/>
              </a:lnSpc>
              <a:buClr>
                <a:prstClr val="white">
                  <a:lumMod val="65000"/>
                </a:prstClr>
              </a:buClr>
              <a:buFont typeface="Wingdings" panose="05000000000000000000" pitchFamily="2" charset="2"/>
              <a:buChar char="Ø"/>
            </a:pPr>
            <a:r>
              <a:rPr lang="en-US" b="1" dirty="0">
                <a:solidFill>
                  <a:srgbClr val="C00000"/>
                </a:solidFill>
              </a:rPr>
              <a:t>Incumbent Workers that Advanced into New Position</a:t>
            </a:r>
          </a:p>
          <a:p>
            <a:pPr lvl="1">
              <a:lnSpc>
                <a:spcPct val="110000"/>
              </a:lnSpc>
              <a:buClr>
                <a:prstClr val="white">
                  <a:lumMod val="65000"/>
                </a:prstClr>
              </a:buClr>
              <a:buFont typeface="Wingdings" panose="05000000000000000000" pitchFamily="2" charset="2"/>
              <a:buChar char="Ø"/>
            </a:pPr>
            <a:endParaRPr kumimoji="0" lang="en-US" sz="2400" b="1"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endParaRPr kumimoji="0" lang="en-US" sz="2400" b="1"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024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effectLst/>
              </a:rPr>
              <a:t>For the reporting quarter ending September 30, 2018, grantees are required for collecting PIRL 1813 and 2126 for </a:t>
            </a:r>
            <a:r>
              <a:rPr lang="en-US" sz="2200" u="sng" dirty="0">
                <a:effectLst/>
              </a:rPr>
              <a:t>all</a:t>
            </a:r>
            <a:r>
              <a:rPr lang="en-US" sz="2200" dirty="0">
                <a:effectLst/>
              </a:rPr>
              <a:t> participants.</a:t>
            </a:r>
            <a:endParaRPr lang="en-US" dirty="0"/>
          </a:p>
        </p:txBody>
      </p:sp>
      <p:sp>
        <p:nvSpPr>
          <p:cNvPr id="3" name="Content Placeholder 2"/>
          <p:cNvSpPr>
            <a:spLocks noGrp="1"/>
          </p:cNvSpPr>
          <p:nvPr>
            <p:ph idx="1"/>
          </p:nvPr>
        </p:nvSpPr>
        <p:spPr>
          <a:xfrm>
            <a:off x="893450" y="4568860"/>
            <a:ext cx="7364627" cy="1434687"/>
          </a:xfrm>
        </p:spPr>
        <p:txBody>
          <a:bodyPr>
            <a:normAutofit/>
          </a:bodyPr>
          <a:lstStyle/>
          <a:p>
            <a:pPr lvl="0"/>
            <a:r>
              <a:rPr lang="en-US" sz="3200" dirty="0">
                <a:latin typeface="Arial" panose="020B0604020202020204" pitchFamily="34" charset="0"/>
                <a:cs typeface="Arial" panose="020B0604020202020204" pitchFamily="34" charset="0"/>
              </a:rPr>
              <a:t>True</a:t>
            </a:r>
          </a:p>
          <a:p>
            <a:pPr lvl="0"/>
            <a:r>
              <a:rPr lang="en-US" sz="3200" dirty="0">
                <a:latin typeface="Arial" panose="020B0604020202020204" pitchFamily="34" charset="0"/>
                <a:cs typeface="Arial" panose="020B0604020202020204" pitchFamily="34" charset="0"/>
              </a:rPr>
              <a:t>False</a:t>
            </a:r>
          </a:p>
        </p:txBody>
      </p:sp>
      <p:sp>
        <p:nvSpPr>
          <p:cNvPr id="4" name="Slide Number Placeholder 3"/>
          <p:cNvSpPr>
            <a:spLocks noGrp="1"/>
          </p:cNvSpPr>
          <p:nvPr>
            <p:ph type="sldNum" sz="quarter" idx="10"/>
          </p:nvPr>
        </p:nvSpPr>
        <p:spPr>
          <a:xfrm>
            <a:off x="7867650" y="6356350"/>
            <a:ext cx="1276350" cy="365125"/>
          </a:xfrm>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12</a:t>
            </a:fld>
            <a:endParaRPr lang="en-US" dirty="0">
              <a:solidFill>
                <a:srgbClr val="124D95">
                  <a:lumMod val="40000"/>
                  <a:lumOff val="60000"/>
                </a:srgbClr>
              </a:solidFill>
              <a:latin typeface="Arial" panose="020B0604020202020204"/>
            </a:endParaRPr>
          </a:p>
        </p:txBody>
      </p:sp>
      <p:sp>
        <p:nvSpPr>
          <p:cNvPr id="5" name="Rectangle 4"/>
          <p:cNvSpPr/>
          <p:nvPr/>
        </p:nvSpPr>
        <p:spPr>
          <a:xfrm>
            <a:off x="3907974" y="1933575"/>
            <a:ext cx="4659087"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dirty="0">
              <a:solidFill>
                <a:prstClr val="white"/>
              </a:solidFill>
              <a:latin typeface="Arial" panose="020B0604020202020204"/>
            </a:endParaRPr>
          </a:p>
        </p:txBody>
      </p:sp>
      <p:graphicFrame>
        <p:nvGraphicFramePr>
          <p:cNvPr id="6" name="Table 5"/>
          <p:cNvGraphicFramePr>
            <a:graphicFrameLocks noGrp="1"/>
          </p:cNvGraphicFramePr>
          <p:nvPr>
            <p:extLst>
              <p:ext uri="{D42A27DB-BD31-4B8C-83A1-F6EECF244321}">
                <p14:modId xmlns:p14="http://schemas.microsoft.com/office/powerpoint/2010/main" val="365063056"/>
              </p:ext>
            </p:extLst>
          </p:nvPr>
        </p:nvGraphicFramePr>
        <p:xfrm>
          <a:off x="1646432" y="1961136"/>
          <a:ext cx="6191157" cy="2614523"/>
        </p:xfrm>
        <a:graphic>
          <a:graphicData uri="http://schemas.openxmlformats.org/drawingml/2006/table">
            <a:tbl>
              <a:tblPr firstRow="1" bandRow="1"/>
              <a:tblGrid>
                <a:gridCol w="1188753">
                  <a:extLst>
                    <a:ext uri="{9D8B030D-6E8A-4147-A177-3AD203B41FA5}">
                      <a16:colId xmlns:a16="http://schemas.microsoft.com/office/drawing/2014/main" val="20000"/>
                    </a:ext>
                  </a:extLst>
                </a:gridCol>
                <a:gridCol w="5002404">
                  <a:extLst>
                    <a:ext uri="{9D8B030D-6E8A-4147-A177-3AD203B41FA5}">
                      <a16:colId xmlns:a16="http://schemas.microsoft.com/office/drawing/2014/main" val="20001"/>
                    </a:ext>
                  </a:extLst>
                </a:gridCol>
              </a:tblGrid>
              <a:tr h="704356">
                <a:tc>
                  <a:txBody>
                    <a:bodyPr/>
                    <a:lstStyle/>
                    <a:p>
                      <a:pPr marL="0" marR="0">
                        <a:lnSpc>
                          <a:spcPct val="115000"/>
                        </a:lnSpc>
                        <a:spcBef>
                          <a:spcPts val="0"/>
                        </a:spcBef>
                        <a:spcAft>
                          <a:spcPts val="0"/>
                        </a:spcAft>
                      </a:pPr>
                      <a:r>
                        <a:rPr lang="en-US" sz="1600" b="0" kern="1200" dirty="0">
                          <a:solidFill>
                            <a:srgbClr val="FFFFFF"/>
                          </a:solidFill>
                          <a:effectLst/>
                          <a:latin typeface="Lucida Sans Unicode"/>
                          <a:ea typeface="Times New Roman"/>
                          <a:cs typeface="Times New Roman"/>
                        </a:rPr>
                        <a:t>PIRL DE #</a:t>
                      </a:r>
                      <a:endParaRPr lang="en-US" sz="1600" b="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29DD1"/>
                    </a:solidFill>
                  </a:tcPr>
                </a:tc>
                <a:tc>
                  <a:txBody>
                    <a:bodyPr/>
                    <a:lstStyle/>
                    <a:p>
                      <a:pPr marL="0" marR="0">
                        <a:lnSpc>
                          <a:spcPct val="115000"/>
                        </a:lnSpc>
                        <a:spcBef>
                          <a:spcPts val="0"/>
                        </a:spcBef>
                        <a:spcAft>
                          <a:spcPts val="0"/>
                        </a:spcAft>
                      </a:pPr>
                      <a:r>
                        <a:rPr lang="en-US" sz="1600" b="0" kern="1200" dirty="0">
                          <a:solidFill>
                            <a:srgbClr val="FFFFFF"/>
                          </a:solidFill>
                          <a:effectLst/>
                          <a:latin typeface="Lucida Sans Unicode"/>
                          <a:ea typeface="Times New Roman"/>
                          <a:cs typeface="Times New Roman"/>
                        </a:rPr>
                        <a:t>Data Element Name</a:t>
                      </a:r>
                      <a:endParaRPr lang="en-US" sz="1600" b="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29DD1"/>
                    </a:solidFill>
                  </a:tcPr>
                </a:tc>
                <a:extLst>
                  <a:ext uri="{0D108BD9-81ED-4DB2-BD59-A6C34878D82A}">
                    <a16:rowId xmlns:a16="http://schemas.microsoft.com/office/drawing/2014/main" val="10000"/>
                  </a:ext>
                </a:extLst>
              </a:tr>
              <a:tr h="1423416">
                <a:tc>
                  <a:txBody>
                    <a:bodyPr/>
                    <a:lstStyle/>
                    <a:p>
                      <a:pPr marL="0" marR="0" algn="l" defTabSz="914400" rtl="0" eaLnBrk="1" latinLnBrk="0" hangingPunct="1">
                        <a:lnSpc>
                          <a:spcPct val="115000"/>
                        </a:lnSpc>
                        <a:spcBef>
                          <a:spcPts val="0"/>
                        </a:spcBef>
                        <a:spcAft>
                          <a:spcPts val="0"/>
                        </a:spcAft>
                      </a:pPr>
                      <a:r>
                        <a:rPr lang="en-US" sz="1900" b="1" kern="1200" dirty="0">
                          <a:solidFill>
                            <a:srgbClr val="000000"/>
                          </a:solidFill>
                          <a:effectLst/>
                          <a:latin typeface="Calibri"/>
                          <a:ea typeface="Times New Roman"/>
                          <a:cs typeface="Arial"/>
                        </a:rPr>
                        <a:t>PIRL 1813</a:t>
                      </a:r>
                      <a:endParaRPr lang="en-US" sz="1900" b="1" kern="1200" dirty="0">
                        <a:solidFill>
                          <a:srgbClr val="000000"/>
                        </a:solidFill>
                        <a:effectLst/>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900" kern="1200" dirty="0">
                          <a:solidFill>
                            <a:srgbClr val="000000"/>
                          </a:solidFill>
                          <a:effectLst/>
                          <a:latin typeface="Calibri"/>
                          <a:ea typeface="Times New Roman"/>
                          <a:cs typeface="Arial"/>
                        </a:rPr>
                        <a:t>Date Completed, During Program Participation, an Education or Training Program Leading to a Recognized Postsecondary Credential or Employment (WIOA)</a:t>
                      </a:r>
                      <a:endParaRPr lang="en-US" sz="19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486751">
                <a:tc>
                  <a:txBody>
                    <a:bodyPr/>
                    <a:lstStyle/>
                    <a:p>
                      <a:pPr marL="0" marR="0">
                        <a:lnSpc>
                          <a:spcPct val="115000"/>
                        </a:lnSpc>
                        <a:spcBef>
                          <a:spcPts val="0"/>
                        </a:spcBef>
                        <a:spcAft>
                          <a:spcPts val="0"/>
                        </a:spcAft>
                      </a:pPr>
                      <a:r>
                        <a:rPr lang="en-US" sz="1900" b="1" kern="1200" dirty="0">
                          <a:solidFill>
                            <a:srgbClr val="000000"/>
                          </a:solidFill>
                          <a:effectLst/>
                          <a:latin typeface="Calibri"/>
                          <a:ea typeface="Times New Roman"/>
                          <a:cs typeface="Arial"/>
                        </a:rPr>
                        <a:t>PIRL 2126 </a:t>
                      </a:r>
                      <a:endParaRPr lang="en-US" sz="19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l" defTabSz="914400" rtl="0" eaLnBrk="1" latinLnBrk="0" hangingPunct="1">
                        <a:lnSpc>
                          <a:spcPct val="115000"/>
                        </a:lnSpc>
                        <a:spcBef>
                          <a:spcPts val="0"/>
                        </a:spcBef>
                        <a:spcAft>
                          <a:spcPts val="0"/>
                        </a:spcAft>
                      </a:pPr>
                      <a:r>
                        <a:rPr lang="en-US" sz="1900" kern="1200" dirty="0">
                          <a:solidFill>
                            <a:srgbClr val="000000"/>
                          </a:solidFill>
                          <a:effectLst/>
                          <a:latin typeface="Calibri"/>
                          <a:ea typeface="Times New Roman"/>
                          <a:cs typeface="Arial"/>
                        </a:rPr>
                        <a:t>Entered Training-Related Employment</a:t>
                      </a:r>
                      <a:endParaRPr lang="en-US" sz="1900" kern="1200" dirty="0">
                        <a:solidFill>
                          <a:srgbClr val="000000"/>
                        </a:solidFill>
                        <a:effectLst/>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7" name="Rounded Rectangle 6"/>
          <p:cNvSpPr/>
          <p:nvPr/>
        </p:nvSpPr>
        <p:spPr>
          <a:xfrm>
            <a:off x="3449072" y="5229830"/>
            <a:ext cx="1463335" cy="773717"/>
          </a:xfrm>
          <a:prstGeom prst="roundRect">
            <a:avLst/>
          </a:prstGeom>
          <a:solidFill>
            <a:srgbClr val="FFC000"/>
          </a:solidFill>
          <a:ln>
            <a:solidFill>
              <a:srgbClr val="FA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r>
              <a:rPr lang="en-US" sz="2600" b="1" dirty="0">
                <a:solidFill>
                  <a:prstClr val="white"/>
                </a:solidFill>
                <a:latin typeface="Calibri" panose="020F0502020204030204" pitchFamily="34" charset="0"/>
              </a:rPr>
              <a:t>HOT TIP!</a:t>
            </a:r>
          </a:p>
        </p:txBody>
      </p:sp>
      <p:sp>
        <p:nvSpPr>
          <p:cNvPr id="8" name="TextBox 7"/>
          <p:cNvSpPr txBox="1"/>
          <p:nvPr/>
        </p:nvSpPr>
        <p:spPr>
          <a:xfrm>
            <a:off x="5028569" y="5100977"/>
            <a:ext cx="3056719" cy="923330"/>
          </a:xfrm>
          <a:prstGeom prst="rect">
            <a:avLst/>
          </a:prstGeom>
          <a:noFill/>
        </p:spPr>
        <p:txBody>
          <a:bodyPr wrap="square" rtlCol="0">
            <a:spAutoFit/>
          </a:bodyPr>
          <a:lstStyle/>
          <a:p>
            <a:r>
              <a:rPr lang="en-US" dirty="0"/>
              <a:t>Grantees should review </a:t>
            </a:r>
            <a:r>
              <a:rPr lang="en-US" b="1" dirty="0"/>
              <a:t>Tab 2</a:t>
            </a:r>
            <a:r>
              <a:rPr lang="en-US" dirty="0"/>
              <a:t> in </a:t>
            </a:r>
            <a:r>
              <a:rPr lang="en-US" b="1" u="sng" dirty="0">
                <a:hlinkClick r:id="rId3" tooltip="opens in new window"/>
              </a:rPr>
              <a:t>Amended ETA-9172 DOL PIRL for H-1B Grants</a:t>
            </a:r>
            <a:endParaRPr lang="en-US" dirty="0"/>
          </a:p>
        </p:txBody>
      </p:sp>
    </p:spTree>
    <p:extLst>
      <p:ext uri="{BB962C8B-B14F-4D97-AF65-F5344CB8AC3E}">
        <p14:creationId xmlns:p14="http://schemas.microsoft.com/office/powerpoint/2010/main" val="23973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13</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dirty="0">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6" name="Title 1"/>
          <p:cNvSpPr txBox="1">
            <a:spLocks/>
          </p:cNvSpPr>
          <p:nvPr/>
        </p:nvSpPr>
        <p:spPr>
          <a:xfrm>
            <a:off x="133351" y="358140"/>
            <a:ext cx="9144000" cy="7518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Amended ETA-9172: PIRL 105, 106, 107 </a:t>
            </a:r>
          </a:p>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Special Project ID Codes</a:t>
            </a:r>
          </a:p>
        </p:txBody>
      </p:sp>
      <p:sp>
        <p:nvSpPr>
          <p:cNvPr id="7" name="Content Placeholder 2"/>
          <p:cNvSpPr txBox="1">
            <a:spLocks/>
          </p:cNvSpPr>
          <p:nvPr/>
        </p:nvSpPr>
        <p:spPr>
          <a:xfrm>
            <a:off x="404285" y="11944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r>
              <a:rPr lang="en-US" b="1" dirty="0">
                <a:solidFill>
                  <a:srgbClr val="242021"/>
                </a:solidFill>
              </a:rPr>
              <a:t>Additions: </a:t>
            </a:r>
          </a:p>
          <a:p>
            <a:pPr marL="0" indent="0">
              <a:lnSpc>
                <a:spcPct val="120000"/>
              </a:lnSpc>
              <a:spcBef>
                <a:spcPts val="600"/>
              </a:spcBef>
              <a:spcAft>
                <a:spcPts val="600"/>
              </a:spcAft>
              <a:buClr>
                <a:srgbClr val="9E1C30"/>
              </a:buClr>
              <a:buNone/>
            </a:pPr>
            <a:endParaRPr lang="en-US" b="1" dirty="0">
              <a:solidFill>
                <a:srgbClr val="242021"/>
              </a:solidFill>
            </a:endParaRPr>
          </a:p>
          <a:p>
            <a:pPr marL="0" indent="0">
              <a:lnSpc>
                <a:spcPct val="120000"/>
              </a:lnSpc>
              <a:spcBef>
                <a:spcPts val="600"/>
              </a:spcBef>
              <a:spcAft>
                <a:spcPts val="600"/>
              </a:spcAft>
              <a:buClr>
                <a:srgbClr val="9E1C30"/>
              </a:buClr>
              <a:buNone/>
            </a:pPr>
            <a:endParaRPr lang="en-US" b="1" dirty="0">
              <a:solidFill>
                <a:srgbClr val="242021"/>
              </a:solidFill>
              <a:latin typeface="Arial" panose="020B0604020202020204"/>
            </a:endParaRPr>
          </a:p>
          <a:p>
            <a:pPr marL="0" indent="0">
              <a:lnSpc>
                <a:spcPct val="120000"/>
              </a:lnSpc>
              <a:spcBef>
                <a:spcPts val="600"/>
              </a:spcBef>
              <a:spcAft>
                <a:spcPts val="600"/>
              </a:spcAft>
              <a:buClr>
                <a:srgbClr val="9E1C30"/>
              </a:buClr>
              <a:buNone/>
            </a:pPr>
            <a:r>
              <a:rPr lang="en-US" b="1" dirty="0">
                <a:solidFill>
                  <a:srgbClr val="242021"/>
                </a:solidFill>
              </a:rPr>
              <a:t>Reporting Guidance: </a:t>
            </a:r>
          </a:p>
          <a:p>
            <a:pPr>
              <a:lnSpc>
                <a:spcPct val="120000"/>
              </a:lnSpc>
              <a:spcBef>
                <a:spcPts val="600"/>
              </a:spcBef>
              <a:spcAft>
                <a:spcPts val="600"/>
              </a:spcAft>
              <a:buClr>
                <a:srgbClr val="9E1C30"/>
              </a:buClr>
              <a:buFont typeface="Wingdings" panose="05000000000000000000" pitchFamily="2" charset="2"/>
              <a:buChar char="§"/>
            </a:pPr>
            <a:r>
              <a:rPr lang="en-US" dirty="0">
                <a:solidFill>
                  <a:srgbClr val="242021"/>
                </a:solidFill>
              </a:rPr>
              <a:t>These PIRL data elements are to be recorded as blank fields for H-1B grantees. </a:t>
            </a:r>
          </a:p>
          <a:p>
            <a:pPr>
              <a:lnSpc>
                <a:spcPct val="120000"/>
              </a:lnSpc>
              <a:spcBef>
                <a:spcPts val="600"/>
              </a:spcBef>
              <a:spcAft>
                <a:spcPts val="600"/>
              </a:spcAft>
              <a:buClr>
                <a:srgbClr val="9E1C30"/>
              </a:buClr>
              <a:buFont typeface="Wingdings" panose="05000000000000000000" pitchFamily="2" charset="2"/>
              <a:buChar char="§"/>
            </a:pPr>
            <a:r>
              <a:rPr lang="en-US" dirty="0">
                <a:solidFill>
                  <a:srgbClr val="242021"/>
                </a:solidFill>
              </a:rPr>
              <a:t>Grantees CSV files should have a total of 89 columns</a:t>
            </a:r>
            <a:endParaRPr lang="en-US" b="1" dirty="0">
              <a:solidFill>
                <a:srgbClr val="242021"/>
              </a:solidFill>
              <a:latin typeface="Arial" panose="020B0604020202020204"/>
            </a:endParaRPr>
          </a:p>
        </p:txBody>
      </p:sp>
      <p:graphicFrame>
        <p:nvGraphicFramePr>
          <p:cNvPr id="8" name="Table 7"/>
          <p:cNvGraphicFramePr>
            <a:graphicFrameLocks noGrp="1"/>
          </p:cNvGraphicFramePr>
          <p:nvPr>
            <p:extLst>
              <p:ext uri="{D42A27DB-BD31-4B8C-83A1-F6EECF244321}">
                <p14:modId xmlns:p14="http://schemas.microsoft.com/office/powerpoint/2010/main" val="1316090481"/>
              </p:ext>
            </p:extLst>
          </p:nvPr>
        </p:nvGraphicFramePr>
        <p:xfrm>
          <a:off x="879093" y="1814659"/>
          <a:ext cx="7073900" cy="1280160"/>
        </p:xfrm>
        <a:graphic>
          <a:graphicData uri="http://schemas.openxmlformats.org/drawingml/2006/table">
            <a:tbl>
              <a:tblPr firstRow="1" firstCol="1" bandRow="1">
                <a:tableStyleId>{5C22544A-7EE6-4342-B048-85BDC9FD1C3A}</a:tableStyleId>
              </a:tblPr>
              <a:tblGrid>
                <a:gridCol w="1670226">
                  <a:extLst>
                    <a:ext uri="{9D8B030D-6E8A-4147-A177-3AD203B41FA5}">
                      <a16:colId xmlns:a16="http://schemas.microsoft.com/office/drawing/2014/main" val="1686257329"/>
                    </a:ext>
                  </a:extLst>
                </a:gridCol>
                <a:gridCol w="5403674">
                  <a:extLst>
                    <a:ext uri="{9D8B030D-6E8A-4147-A177-3AD203B41FA5}">
                      <a16:colId xmlns:a16="http://schemas.microsoft.com/office/drawing/2014/main" val="3191973127"/>
                    </a:ext>
                  </a:extLst>
                </a:gridCol>
              </a:tblGrid>
              <a:tr h="190500">
                <a:tc>
                  <a:txBody>
                    <a:bodyPr/>
                    <a:lstStyle/>
                    <a:p>
                      <a:pPr marL="0" marR="0" algn="ctr">
                        <a:spcBef>
                          <a:spcPts val="0"/>
                        </a:spcBef>
                        <a:spcAft>
                          <a:spcPts val="0"/>
                        </a:spcAft>
                      </a:pPr>
                      <a:r>
                        <a:rPr lang="en-US" sz="2800" dirty="0">
                          <a:effectLst/>
                        </a:rPr>
                        <a:t>PIRL</a:t>
                      </a:r>
                      <a:r>
                        <a:rPr lang="en-US" sz="2800" baseline="0" dirty="0">
                          <a:effectLst/>
                        </a:rPr>
                        <a:t> </a:t>
                      </a:r>
                      <a:r>
                        <a:rPr lang="en-US" sz="2800" dirty="0">
                          <a:effectLst/>
                        </a:rPr>
                        <a:t>105</a:t>
                      </a:r>
                      <a:endParaRPr lang="en-US" sz="2800" dirty="0">
                        <a:effectLst/>
                        <a:latin typeface="Calibri" panose="020F0502020204030204" pitchFamily="34" charset="0"/>
                        <a:ea typeface="MS PGothic" panose="020B0600070205080204" pitchFamily="34" charset="-128"/>
                      </a:endParaRPr>
                    </a:p>
                  </a:txBody>
                  <a:tcPr marL="68580" marR="68580" marT="0" marB="0"/>
                </a:tc>
                <a:tc>
                  <a:txBody>
                    <a:bodyPr/>
                    <a:lstStyle/>
                    <a:p>
                      <a:pPr marL="0" marR="0">
                        <a:spcBef>
                          <a:spcPts val="0"/>
                        </a:spcBef>
                        <a:spcAft>
                          <a:spcPts val="0"/>
                        </a:spcAft>
                      </a:pPr>
                      <a:r>
                        <a:rPr lang="en-US" sz="2800" b="0" dirty="0">
                          <a:solidFill>
                            <a:schemeClr val="tx1"/>
                          </a:solidFill>
                          <a:effectLst/>
                        </a:rPr>
                        <a:t>Special Project ID - 1</a:t>
                      </a:r>
                      <a:endParaRPr lang="en-US" sz="2800" b="0" dirty="0">
                        <a:solidFill>
                          <a:schemeClr val="tx1"/>
                        </a:solidFill>
                        <a:effectLst/>
                        <a:latin typeface="Calibri" panose="020F0502020204030204" pitchFamily="34" charset="0"/>
                        <a:ea typeface="MS PGothic" panose="020B0600070205080204" pitchFamily="34" charset="-128"/>
                      </a:endParaRPr>
                    </a:p>
                  </a:txBody>
                  <a:tcPr marL="68580" marR="68580" marT="0" marB="0">
                    <a:solidFill>
                      <a:schemeClr val="accent4"/>
                    </a:solidFill>
                  </a:tcPr>
                </a:tc>
                <a:extLst>
                  <a:ext uri="{0D108BD9-81ED-4DB2-BD59-A6C34878D82A}">
                    <a16:rowId xmlns:a16="http://schemas.microsoft.com/office/drawing/2014/main" val="1442640929"/>
                  </a:ext>
                </a:extLst>
              </a:tr>
              <a:tr h="190500">
                <a:tc>
                  <a:txBody>
                    <a:bodyPr/>
                    <a:lstStyle/>
                    <a:p>
                      <a:pPr marL="0" marR="0" algn="ctr">
                        <a:spcBef>
                          <a:spcPts val="0"/>
                        </a:spcBef>
                        <a:spcAft>
                          <a:spcPts val="0"/>
                        </a:spcAft>
                      </a:pPr>
                      <a:r>
                        <a:rPr lang="en-US" sz="2800" dirty="0">
                          <a:effectLst/>
                        </a:rPr>
                        <a:t>PIRL 106</a:t>
                      </a:r>
                      <a:endParaRPr lang="en-US" sz="2800" dirty="0">
                        <a:effectLst/>
                        <a:latin typeface="Calibri" panose="020F0502020204030204" pitchFamily="34" charset="0"/>
                        <a:ea typeface="MS PGothic" panose="020B0600070205080204" pitchFamily="34" charset="-128"/>
                      </a:endParaRPr>
                    </a:p>
                  </a:txBody>
                  <a:tcPr marL="68580" marR="68580" marT="0" marB="0"/>
                </a:tc>
                <a:tc>
                  <a:txBody>
                    <a:bodyPr/>
                    <a:lstStyle/>
                    <a:p>
                      <a:pPr marL="0" marR="0">
                        <a:spcBef>
                          <a:spcPts val="0"/>
                        </a:spcBef>
                        <a:spcAft>
                          <a:spcPts val="0"/>
                        </a:spcAft>
                      </a:pPr>
                      <a:r>
                        <a:rPr lang="en-US" sz="2800" dirty="0">
                          <a:effectLst/>
                        </a:rPr>
                        <a:t>Special Project ID - 2</a:t>
                      </a:r>
                      <a:endParaRPr lang="en-US" sz="2800" dirty="0">
                        <a:effectLst/>
                        <a:latin typeface="Calibri" panose="020F0502020204030204" pitchFamily="34" charset="0"/>
                        <a:ea typeface="MS PGothic" panose="020B0600070205080204" pitchFamily="34" charset="-128"/>
                      </a:endParaRPr>
                    </a:p>
                  </a:txBody>
                  <a:tcPr marL="68580" marR="68580" marT="0" marB="0"/>
                </a:tc>
                <a:extLst>
                  <a:ext uri="{0D108BD9-81ED-4DB2-BD59-A6C34878D82A}">
                    <a16:rowId xmlns:a16="http://schemas.microsoft.com/office/drawing/2014/main" val="1463557333"/>
                  </a:ext>
                </a:extLst>
              </a:tr>
              <a:tr h="190500">
                <a:tc>
                  <a:txBody>
                    <a:bodyPr/>
                    <a:lstStyle/>
                    <a:p>
                      <a:pPr marL="0" marR="0" algn="ctr">
                        <a:spcBef>
                          <a:spcPts val="0"/>
                        </a:spcBef>
                        <a:spcAft>
                          <a:spcPts val="0"/>
                        </a:spcAft>
                      </a:pPr>
                      <a:r>
                        <a:rPr lang="en-US" sz="2800" dirty="0">
                          <a:effectLst/>
                        </a:rPr>
                        <a:t>PIRL 107</a:t>
                      </a:r>
                      <a:endParaRPr lang="en-US" sz="2800" dirty="0">
                        <a:effectLst/>
                        <a:latin typeface="Calibri" panose="020F0502020204030204" pitchFamily="34" charset="0"/>
                        <a:ea typeface="MS PGothic" panose="020B0600070205080204" pitchFamily="34" charset="-128"/>
                      </a:endParaRPr>
                    </a:p>
                  </a:txBody>
                  <a:tcPr marL="68580" marR="68580" marT="0" marB="0"/>
                </a:tc>
                <a:tc>
                  <a:txBody>
                    <a:bodyPr/>
                    <a:lstStyle/>
                    <a:p>
                      <a:pPr marL="0" marR="0">
                        <a:spcBef>
                          <a:spcPts val="0"/>
                        </a:spcBef>
                        <a:spcAft>
                          <a:spcPts val="0"/>
                        </a:spcAft>
                      </a:pPr>
                      <a:r>
                        <a:rPr lang="en-US" sz="2800" dirty="0">
                          <a:effectLst/>
                        </a:rPr>
                        <a:t>Special Project ID - 3</a:t>
                      </a:r>
                      <a:endParaRPr lang="en-US" sz="2800" dirty="0">
                        <a:effectLst/>
                        <a:latin typeface="Calibri" panose="020F0502020204030204" pitchFamily="34" charset="0"/>
                        <a:ea typeface="MS PGothic" panose="020B0600070205080204" pitchFamily="34" charset="-128"/>
                      </a:endParaRPr>
                    </a:p>
                  </a:txBody>
                  <a:tcPr marL="68580" marR="68580" marT="0" marB="0"/>
                </a:tc>
                <a:extLst>
                  <a:ext uri="{0D108BD9-81ED-4DB2-BD59-A6C34878D82A}">
                    <a16:rowId xmlns:a16="http://schemas.microsoft.com/office/drawing/2014/main" val="775711557"/>
                  </a:ext>
                </a:extLst>
              </a:tr>
            </a:tbl>
          </a:graphicData>
        </a:graphic>
      </p:graphicFrame>
    </p:spTree>
    <p:extLst>
      <p:ext uri="{BB962C8B-B14F-4D97-AF65-F5344CB8AC3E}">
        <p14:creationId xmlns:p14="http://schemas.microsoft.com/office/powerpoint/2010/main" val="338742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effectLst/>
              </a:rPr>
              <a:t>For the reporting quarter ending September 30, 2018, H-1B Grantees should record what value for PIRL 105, 106, and 107 Special Project Id?</a:t>
            </a:r>
            <a:endParaRPr lang="en-US" dirty="0"/>
          </a:p>
        </p:txBody>
      </p:sp>
      <p:sp>
        <p:nvSpPr>
          <p:cNvPr id="3" name="Content Placeholder 2"/>
          <p:cNvSpPr>
            <a:spLocks noGrp="1"/>
          </p:cNvSpPr>
          <p:nvPr>
            <p:ph idx="1"/>
          </p:nvPr>
        </p:nvSpPr>
        <p:spPr>
          <a:xfrm>
            <a:off x="921440" y="4036291"/>
            <a:ext cx="7364627" cy="1614495"/>
          </a:xfrm>
        </p:spPr>
        <p:txBody>
          <a:bodyPr>
            <a:normAutofit fontScale="92500" lnSpcReduction="20000"/>
          </a:bodyPr>
          <a:lstStyle/>
          <a:p>
            <a:pPr lvl="0">
              <a:buFont typeface="+mj-lt"/>
              <a:buAutoNum type="alphaUcPeriod"/>
            </a:pPr>
            <a:r>
              <a:rPr lang="en-US" sz="3200" dirty="0">
                <a:latin typeface="Arial" panose="020B0604020202020204" pitchFamily="34" charset="0"/>
                <a:cs typeface="Arial" panose="020B0604020202020204" pitchFamily="34" charset="0"/>
              </a:rPr>
              <a:t>20180930</a:t>
            </a:r>
          </a:p>
          <a:p>
            <a:pPr lvl="0">
              <a:buFont typeface="+mj-lt"/>
              <a:buAutoNum type="alphaUcPeriod"/>
            </a:pPr>
            <a:r>
              <a:rPr lang="en-US" sz="3200" dirty="0">
                <a:latin typeface="Arial" panose="020B0604020202020204" pitchFamily="34" charset="0"/>
                <a:cs typeface="Arial" panose="020B0604020202020204" pitchFamily="34" charset="0"/>
              </a:rPr>
              <a:t>1</a:t>
            </a:r>
          </a:p>
          <a:p>
            <a:pPr lvl="0">
              <a:buFont typeface="+mj-lt"/>
              <a:buAutoNum type="alphaUcPeriod"/>
            </a:pPr>
            <a:r>
              <a:rPr lang="en-US" sz="3200" dirty="0">
                <a:latin typeface="Arial" panose="020B0604020202020204" pitchFamily="34" charset="0"/>
                <a:cs typeface="Arial" panose="020B0604020202020204" pitchFamily="34" charset="0"/>
              </a:rPr>
              <a:t>These values should be left blank</a:t>
            </a:r>
          </a:p>
        </p:txBody>
      </p:sp>
      <p:sp>
        <p:nvSpPr>
          <p:cNvPr id="4" name="Slide Number Placeholder 3"/>
          <p:cNvSpPr>
            <a:spLocks noGrp="1"/>
          </p:cNvSpPr>
          <p:nvPr>
            <p:ph type="sldNum" sz="quarter" idx="10"/>
          </p:nvPr>
        </p:nvSpPr>
        <p:spPr>
          <a:xfrm>
            <a:off x="7867650" y="6356350"/>
            <a:ext cx="1276350" cy="365125"/>
          </a:xfrm>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5" name="Rectangle 4"/>
          <p:cNvSpPr/>
          <p:nvPr/>
        </p:nvSpPr>
        <p:spPr>
          <a:xfrm>
            <a:off x="3907974" y="1933575"/>
            <a:ext cx="4659087"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490043684"/>
              </p:ext>
            </p:extLst>
          </p:nvPr>
        </p:nvGraphicFramePr>
        <p:xfrm>
          <a:off x="1168400" y="2359350"/>
          <a:ext cx="7073900" cy="1280160"/>
        </p:xfrm>
        <a:graphic>
          <a:graphicData uri="http://schemas.openxmlformats.org/drawingml/2006/table">
            <a:tbl>
              <a:tblPr firstRow="1" firstCol="1" bandRow="1">
                <a:tableStyleId>{5C22544A-7EE6-4342-B048-85BDC9FD1C3A}</a:tableStyleId>
              </a:tblPr>
              <a:tblGrid>
                <a:gridCol w="1670226">
                  <a:extLst>
                    <a:ext uri="{9D8B030D-6E8A-4147-A177-3AD203B41FA5}">
                      <a16:colId xmlns:a16="http://schemas.microsoft.com/office/drawing/2014/main" val="1686257329"/>
                    </a:ext>
                  </a:extLst>
                </a:gridCol>
                <a:gridCol w="5403674">
                  <a:extLst>
                    <a:ext uri="{9D8B030D-6E8A-4147-A177-3AD203B41FA5}">
                      <a16:colId xmlns:a16="http://schemas.microsoft.com/office/drawing/2014/main" val="3191973127"/>
                    </a:ext>
                  </a:extLst>
                </a:gridCol>
              </a:tblGrid>
              <a:tr h="190500">
                <a:tc>
                  <a:txBody>
                    <a:bodyPr/>
                    <a:lstStyle/>
                    <a:p>
                      <a:pPr marL="0" marR="0" algn="ctr">
                        <a:spcBef>
                          <a:spcPts val="0"/>
                        </a:spcBef>
                        <a:spcAft>
                          <a:spcPts val="0"/>
                        </a:spcAft>
                      </a:pPr>
                      <a:r>
                        <a:rPr lang="en-US" sz="2800" dirty="0">
                          <a:effectLst/>
                        </a:rPr>
                        <a:t>PIRL</a:t>
                      </a:r>
                      <a:r>
                        <a:rPr lang="en-US" sz="2800" baseline="0" dirty="0">
                          <a:effectLst/>
                        </a:rPr>
                        <a:t> </a:t>
                      </a:r>
                      <a:r>
                        <a:rPr lang="en-US" sz="2800" dirty="0">
                          <a:effectLst/>
                        </a:rPr>
                        <a:t>105</a:t>
                      </a:r>
                      <a:endParaRPr lang="en-US" sz="2800" dirty="0">
                        <a:effectLst/>
                        <a:latin typeface="Calibri" panose="020F0502020204030204" pitchFamily="34" charset="0"/>
                        <a:ea typeface="MS PGothic" panose="020B0600070205080204" pitchFamily="34" charset="-128"/>
                      </a:endParaRPr>
                    </a:p>
                  </a:txBody>
                  <a:tcPr marL="68580" marR="68580" marT="0" marB="0"/>
                </a:tc>
                <a:tc>
                  <a:txBody>
                    <a:bodyPr/>
                    <a:lstStyle/>
                    <a:p>
                      <a:pPr marL="0" marR="0">
                        <a:spcBef>
                          <a:spcPts val="0"/>
                        </a:spcBef>
                        <a:spcAft>
                          <a:spcPts val="0"/>
                        </a:spcAft>
                      </a:pPr>
                      <a:r>
                        <a:rPr lang="en-US" sz="2800" b="0" dirty="0">
                          <a:solidFill>
                            <a:schemeClr val="tx1"/>
                          </a:solidFill>
                          <a:effectLst/>
                        </a:rPr>
                        <a:t>Special Project Id - 1</a:t>
                      </a:r>
                      <a:endParaRPr lang="en-US" sz="2800" b="0" dirty="0">
                        <a:solidFill>
                          <a:schemeClr val="tx1"/>
                        </a:solidFill>
                        <a:effectLst/>
                        <a:latin typeface="Calibri" panose="020F0502020204030204" pitchFamily="34" charset="0"/>
                        <a:ea typeface="MS PGothic" panose="020B0600070205080204" pitchFamily="34" charset="-128"/>
                      </a:endParaRPr>
                    </a:p>
                  </a:txBody>
                  <a:tcPr marL="68580" marR="68580" marT="0" marB="0">
                    <a:solidFill>
                      <a:schemeClr val="accent4"/>
                    </a:solidFill>
                  </a:tcPr>
                </a:tc>
                <a:extLst>
                  <a:ext uri="{0D108BD9-81ED-4DB2-BD59-A6C34878D82A}">
                    <a16:rowId xmlns:a16="http://schemas.microsoft.com/office/drawing/2014/main" val="1442640929"/>
                  </a:ext>
                </a:extLst>
              </a:tr>
              <a:tr h="190500">
                <a:tc>
                  <a:txBody>
                    <a:bodyPr/>
                    <a:lstStyle/>
                    <a:p>
                      <a:pPr marL="0" marR="0" algn="ctr">
                        <a:spcBef>
                          <a:spcPts val="0"/>
                        </a:spcBef>
                        <a:spcAft>
                          <a:spcPts val="0"/>
                        </a:spcAft>
                      </a:pPr>
                      <a:r>
                        <a:rPr lang="en-US" sz="2800" dirty="0">
                          <a:effectLst/>
                        </a:rPr>
                        <a:t>PIRL 106</a:t>
                      </a:r>
                      <a:endParaRPr lang="en-US" sz="2800" dirty="0">
                        <a:effectLst/>
                        <a:latin typeface="Calibri" panose="020F0502020204030204" pitchFamily="34" charset="0"/>
                        <a:ea typeface="MS PGothic" panose="020B0600070205080204" pitchFamily="34" charset="-128"/>
                      </a:endParaRPr>
                    </a:p>
                  </a:txBody>
                  <a:tcPr marL="68580" marR="68580" marT="0" marB="0"/>
                </a:tc>
                <a:tc>
                  <a:txBody>
                    <a:bodyPr/>
                    <a:lstStyle/>
                    <a:p>
                      <a:pPr marL="0" marR="0">
                        <a:spcBef>
                          <a:spcPts val="0"/>
                        </a:spcBef>
                        <a:spcAft>
                          <a:spcPts val="0"/>
                        </a:spcAft>
                      </a:pPr>
                      <a:r>
                        <a:rPr lang="en-US" sz="2800">
                          <a:effectLst/>
                        </a:rPr>
                        <a:t>Special Project Id - 2</a:t>
                      </a:r>
                      <a:endParaRPr lang="en-US" sz="2800">
                        <a:effectLst/>
                        <a:latin typeface="Calibri" panose="020F0502020204030204" pitchFamily="34" charset="0"/>
                        <a:ea typeface="MS PGothic" panose="020B0600070205080204" pitchFamily="34" charset="-128"/>
                      </a:endParaRPr>
                    </a:p>
                  </a:txBody>
                  <a:tcPr marL="68580" marR="68580" marT="0" marB="0"/>
                </a:tc>
                <a:extLst>
                  <a:ext uri="{0D108BD9-81ED-4DB2-BD59-A6C34878D82A}">
                    <a16:rowId xmlns:a16="http://schemas.microsoft.com/office/drawing/2014/main" val="1463557333"/>
                  </a:ext>
                </a:extLst>
              </a:tr>
              <a:tr h="190500">
                <a:tc>
                  <a:txBody>
                    <a:bodyPr/>
                    <a:lstStyle/>
                    <a:p>
                      <a:pPr marL="0" marR="0" algn="ctr">
                        <a:spcBef>
                          <a:spcPts val="0"/>
                        </a:spcBef>
                        <a:spcAft>
                          <a:spcPts val="0"/>
                        </a:spcAft>
                      </a:pPr>
                      <a:r>
                        <a:rPr lang="en-US" sz="2800" dirty="0">
                          <a:effectLst/>
                        </a:rPr>
                        <a:t>PIRL 107</a:t>
                      </a:r>
                      <a:endParaRPr lang="en-US" sz="2800" dirty="0">
                        <a:effectLst/>
                        <a:latin typeface="Calibri" panose="020F0502020204030204" pitchFamily="34" charset="0"/>
                        <a:ea typeface="MS PGothic" panose="020B0600070205080204" pitchFamily="34" charset="-128"/>
                      </a:endParaRPr>
                    </a:p>
                  </a:txBody>
                  <a:tcPr marL="68580" marR="68580" marT="0" marB="0"/>
                </a:tc>
                <a:tc>
                  <a:txBody>
                    <a:bodyPr/>
                    <a:lstStyle/>
                    <a:p>
                      <a:pPr marL="0" marR="0">
                        <a:spcBef>
                          <a:spcPts val="0"/>
                        </a:spcBef>
                        <a:spcAft>
                          <a:spcPts val="0"/>
                        </a:spcAft>
                      </a:pPr>
                      <a:r>
                        <a:rPr lang="en-US" sz="2800" dirty="0">
                          <a:effectLst/>
                        </a:rPr>
                        <a:t>Special Project Id - 3</a:t>
                      </a:r>
                      <a:endParaRPr lang="en-US" sz="2800" dirty="0">
                        <a:effectLst/>
                        <a:latin typeface="Calibri" panose="020F0502020204030204" pitchFamily="34" charset="0"/>
                        <a:ea typeface="MS PGothic" panose="020B0600070205080204" pitchFamily="34" charset="-128"/>
                      </a:endParaRPr>
                    </a:p>
                  </a:txBody>
                  <a:tcPr marL="68580" marR="68580" marT="0" marB="0"/>
                </a:tc>
                <a:extLst>
                  <a:ext uri="{0D108BD9-81ED-4DB2-BD59-A6C34878D82A}">
                    <a16:rowId xmlns:a16="http://schemas.microsoft.com/office/drawing/2014/main" val="775711557"/>
                  </a:ext>
                </a:extLst>
              </a:tr>
            </a:tbl>
          </a:graphicData>
        </a:graphic>
      </p:graphicFrame>
    </p:spTree>
    <p:extLst>
      <p:ext uri="{BB962C8B-B14F-4D97-AF65-F5344CB8AC3E}">
        <p14:creationId xmlns:p14="http://schemas.microsoft.com/office/powerpoint/2010/main" val="167070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15</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dirty="0">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6" name="Title 1"/>
          <p:cNvSpPr txBox="1">
            <a:spLocks/>
          </p:cNvSpPr>
          <p:nvPr/>
        </p:nvSpPr>
        <p:spPr>
          <a:xfrm>
            <a:off x="133351" y="492931"/>
            <a:ext cx="9144000" cy="7518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Summary of H-1B Schema in WIPS Reflected in </a:t>
            </a: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the Amended ETA-9172</a:t>
            </a: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7" name="Content Placeholder 2"/>
          <p:cNvSpPr txBox="1">
            <a:spLocks/>
          </p:cNvSpPr>
          <p:nvPr/>
        </p:nvSpPr>
        <p:spPr>
          <a:xfrm>
            <a:off x="404285" y="1194437"/>
            <a:ext cx="8328317" cy="5340773"/>
          </a:xfrm>
          <a:prstGeom prst="rect">
            <a:avLst/>
          </a:prstGeom>
        </p:spPr>
        <p:txBody>
          <a:bodyPr vert="horz" lIns="91440" tIns="45720" rIns="91440" bIns="45720" rtlCol="0">
            <a:normAutofit fontScale="625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r>
              <a:rPr lang="en-US" b="1" dirty="0">
                <a:solidFill>
                  <a:srgbClr val="242021"/>
                </a:solidFill>
              </a:rPr>
              <a:t>Additions:</a:t>
            </a:r>
          </a:p>
          <a:p>
            <a:pPr>
              <a:lnSpc>
                <a:spcPct val="120000"/>
              </a:lnSpc>
              <a:spcBef>
                <a:spcPts val="600"/>
              </a:spcBef>
              <a:spcAft>
                <a:spcPts val="600"/>
              </a:spcAft>
              <a:buClr>
                <a:srgbClr val="9E1C30"/>
              </a:buClr>
              <a:buFont typeface="Wingdings" panose="05000000000000000000" pitchFamily="2" charset="2"/>
              <a:buChar char="§"/>
            </a:pPr>
            <a:r>
              <a:rPr lang="en-US" b="1" dirty="0">
                <a:solidFill>
                  <a:srgbClr val="242021"/>
                </a:solidFill>
              </a:rPr>
              <a:t>Tab 2 (H-1B Only PIRL) – </a:t>
            </a:r>
            <a:r>
              <a:rPr lang="en-US" dirty="0">
                <a:solidFill>
                  <a:srgbClr val="242021"/>
                </a:solidFill>
              </a:rPr>
              <a:t>Addition of PIRL 1813 and 2126 and PIRL 105, 106, 107 plus changes to PIRL DE descriptions and code values noted below</a:t>
            </a:r>
          </a:p>
          <a:p>
            <a:pPr>
              <a:lnSpc>
                <a:spcPct val="120000"/>
              </a:lnSpc>
              <a:spcBef>
                <a:spcPts val="600"/>
              </a:spcBef>
              <a:spcAft>
                <a:spcPts val="600"/>
              </a:spcAft>
              <a:buClr>
                <a:srgbClr val="9E1C30"/>
              </a:buClr>
              <a:buFont typeface="Wingdings" panose="05000000000000000000" pitchFamily="2" charset="2"/>
              <a:buChar char="§"/>
            </a:pPr>
            <a:r>
              <a:rPr lang="en-US" b="1" dirty="0">
                <a:solidFill>
                  <a:srgbClr val="242021"/>
                </a:solidFill>
              </a:rPr>
              <a:t>Tab 6 (H-1B Logic Rules) – </a:t>
            </a:r>
            <a:r>
              <a:rPr lang="en-US" dirty="0">
                <a:solidFill>
                  <a:srgbClr val="242021"/>
                </a:solidFill>
              </a:rPr>
              <a:t>The following logic rules were added: 101A, 923A, 1307A, 1312A, 1317A, 1813A/B/C, 2126A</a:t>
            </a:r>
          </a:p>
          <a:p>
            <a:pPr>
              <a:lnSpc>
                <a:spcPct val="120000"/>
              </a:lnSpc>
              <a:spcBef>
                <a:spcPts val="600"/>
              </a:spcBef>
              <a:spcAft>
                <a:spcPts val="600"/>
              </a:spcAft>
              <a:buClr>
                <a:srgbClr val="9E1C30"/>
              </a:buClr>
              <a:buFont typeface="Wingdings" panose="05000000000000000000" pitchFamily="2" charset="2"/>
              <a:buChar char="§"/>
            </a:pPr>
            <a:r>
              <a:rPr lang="en-US" b="1" dirty="0">
                <a:solidFill>
                  <a:srgbClr val="242021"/>
                </a:solidFill>
              </a:rPr>
              <a:t>Tab 7 (H-1B QPR Aggregation Rules)  – </a:t>
            </a:r>
            <a:r>
              <a:rPr lang="en-US" dirty="0">
                <a:solidFill>
                  <a:srgbClr val="242021"/>
                </a:solidFill>
              </a:rPr>
              <a:t>Aggregation rules for E.1, E2 and F.1.a  are now effective</a:t>
            </a:r>
            <a:endParaRPr lang="en-US" b="1" dirty="0">
              <a:solidFill>
                <a:srgbClr val="242021"/>
              </a:solidFill>
            </a:endParaRPr>
          </a:p>
          <a:p>
            <a:pPr marL="0" indent="0">
              <a:lnSpc>
                <a:spcPct val="120000"/>
              </a:lnSpc>
              <a:spcBef>
                <a:spcPts val="600"/>
              </a:spcBef>
              <a:spcAft>
                <a:spcPts val="600"/>
              </a:spcAft>
              <a:buClr>
                <a:srgbClr val="9E1C30"/>
              </a:buClr>
              <a:buNone/>
            </a:pPr>
            <a:r>
              <a:rPr lang="en-US" b="1" dirty="0">
                <a:solidFill>
                  <a:srgbClr val="242021"/>
                </a:solidFill>
              </a:rPr>
              <a:t>Changes to Definitions/Code Values</a:t>
            </a:r>
          </a:p>
          <a:p>
            <a:pPr>
              <a:lnSpc>
                <a:spcPct val="120000"/>
              </a:lnSpc>
              <a:spcBef>
                <a:spcPts val="600"/>
              </a:spcBef>
              <a:spcAft>
                <a:spcPts val="600"/>
              </a:spcAft>
              <a:buClr>
                <a:srgbClr val="9E1C30"/>
              </a:buClr>
              <a:buFont typeface="Wingdings" panose="05000000000000000000" pitchFamily="2" charset="2"/>
              <a:buChar char="§"/>
            </a:pPr>
            <a:r>
              <a:rPr lang="en-US" b="1" dirty="0">
                <a:solidFill>
                  <a:srgbClr val="242021"/>
                </a:solidFill>
              </a:rPr>
              <a:t>Tab 1/Tab 2 (ETA-9172 DOL Amended PIRL &amp; H-1B Only PIRL): </a:t>
            </a:r>
            <a:r>
              <a:rPr lang="it-IT" dirty="0">
                <a:solidFill>
                  <a:srgbClr val="242021"/>
                </a:solidFill>
              </a:rPr>
              <a:t>PIRL 802, PIRL 907, PIRL 935, PIRL 1303, PIRL 1310 and  PIRL 1315</a:t>
            </a:r>
          </a:p>
          <a:p>
            <a:pPr lvl="1">
              <a:lnSpc>
                <a:spcPct val="120000"/>
              </a:lnSpc>
              <a:spcBef>
                <a:spcPts val="600"/>
              </a:spcBef>
              <a:spcAft>
                <a:spcPts val="600"/>
              </a:spcAft>
              <a:buFont typeface="Wingdings" panose="05000000000000000000" pitchFamily="2" charset="2"/>
              <a:buChar char="Ø"/>
            </a:pPr>
            <a:r>
              <a:rPr lang="en-US" dirty="0">
                <a:solidFill>
                  <a:srgbClr val="242021"/>
                </a:solidFill>
              </a:rPr>
              <a:t>(Changes have minimal impact for H-1B grantees, but should be updated in data systems)</a:t>
            </a:r>
          </a:p>
          <a:p>
            <a:pPr>
              <a:lnSpc>
                <a:spcPct val="120000"/>
              </a:lnSpc>
              <a:spcBef>
                <a:spcPts val="600"/>
              </a:spcBef>
              <a:spcAft>
                <a:spcPts val="600"/>
              </a:spcAft>
              <a:buClr>
                <a:srgbClr val="9E1C30"/>
              </a:buClr>
              <a:buFont typeface="Wingdings" panose="05000000000000000000" pitchFamily="2" charset="2"/>
              <a:buChar char="§"/>
            </a:pPr>
            <a:r>
              <a:rPr lang="en-US" b="1" dirty="0">
                <a:solidFill>
                  <a:srgbClr val="242021"/>
                </a:solidFill>
              </a:rPr>
              <a:t>Tab 4 (H-1B Valid Values) – </a:t>
            </a:r>
            <a:r>
              <a:rPr lang="en-US" dirty="0">
                <a:solidFill>
                  <a:srgbClr val="242021"/>
                </a:solidFill>
              </a:rPr>
              <a:t>Valid value checks added for PIRL 1813 and 2126, and PIRL 105, 106, 107</a:t>
            </a:r>
          </a:p>
        </p:txBody>
      </p:sp>
    </p:spTree>
    <p:extLst>
      <p:ext uri="{BB962C8B-B14F-4D97-AF65-F5344CB8AC3E}">
        <p14:creationId xmlns:p14="http://schemas.microsoft.com/office/powerpoint/2010/main" val="75403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16</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66092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WIPS Showcase: Certifying QNR &amp; QPR in WIPS</a:t>
            </a:r>
          </a:p>
        </p:txBody>
      </p:sp>
      <p:sp>
        <p:nvSpPr>
          <p:cNvPr id="4" name="Text Placeholder 3"/>
          <p:cNvSpPr>
            <a:spLocks noGrp="1"/>
          </p:cNvSpPr>
          <p:nvPr>
            <p:ph type="body" idx="1"/>
          </p:nvPr>
        </p:nvSpPr>
        <p:spPr/>
        <p:txBody>
          <a:bodyPr>
            <a:normAutofit/>
          </a:bodyPr>
          <a:lstStyle/>
          <a:p>
            <a:pPr marL="347663" indent="-347663">
              <a:spcBef>
                <a:spcPts val="600"/>
              </a:spcBef>
              <a:buFont typeface="Wingdings" panose="05000000000000000000" pitchFamily="2" charset="2"/>
              <a:buChar char="§"/>
            </a:pPr>
            <a:r>
              <a:rPr lang="en-US" dirty="0">
                <a:solidFill>
                  <a:schemeClr val="tx1"/>
                </a:solidFill>
              </a:rPr>
              <a:t>Submitting/Certifying a Quarterly Performance Report Form</a:t>
            </a:r>
          </a:p>
          <a:p>
            <a:pPr marL="347663" indent="-347663">
              <a:spcBef>
                <a:spcPts val="600"/>
              </a:spcBef>
              <a:buFont typeface="Wingdings" panose="05000000000000000000" pitchFamily="2" charset="2"/>
              <a:buChar char="§"/>
            </a:pPr>
            <a:r>
              <a:rPr lang="en-US" dirty="0">
                <a:solidFill>
                  <a:schemeClr val="tx1"/>
                </a:solidFill>
              </a:rPr>
              <a:t>Submitting/Certifying Joint Quarterly Narrative Performance Report</a:t>
            </a:r>
          </a:p>
        </p:txBody>
      </p:sp>
      <p:sp>
        <p:nvSpPr>
          <p:cNvPr id="2" name="Slide Number Placeholder 1"/>
          <p:cNvSpPr>
            <a:spLocks noGrp="1"/>
          </p:cNvSpPr>
          <p:nvPr>
            <p:ph type="sldNum" sz="quarter" idx="4294967295"/>
          </p:nvPr>
        </p:nvSpPr>
        <p:spPr>
          <a:xfrm>
            <a:off x="8010525" y="6356350"/>
            <a:ext cx="1133475" cy="365125"/>
          </a:xfrm>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17</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172314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18</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6" name="Title 2"/>
          <p:cNvSpPr txBox="1">
            <a:spLocks/>
          </p:cNvSpPr>
          <p:nvPr/>
        </p:nvSpPr>
        <p:spPr>
          <a:xfrm>
            <a:off x="0" y="365125"/>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t>Certify: Quarterly Performance Report Form</a:t>
            </a:r>
          </a:p>
        </p:txBody>
      </p:sp>
      <p:pic>
        <p:nvPicPr>
          <p:cNvPr id="7" name="Picture 6"/>
          <p:cNvPicPr/>
          <p:nvPr/>
        </p:nvPicPr>
        <p:blipFill rotWithShape="1">
          <a:blip r:embed="rId3"/>
          <a:srcRect b="47581"/>
          <a:stretch/>
        </p:blipFill>
        <p:spPr>
          <a:xfrm>
            <a:off x="311351" y="1719084"/>
            <a:ext cx="8346440" cy="2865438"/>
          </a:xfrm>
          <a:prstGeom prst="rect">
            <a:avLst/>
          </a:prstGeom>
          <a:ln w="38100">
            <a:solidFill>
              <a:schemeClr val="tx1"/>
            </a:solidFill>
          </a:ln>
        </p:spPr>
      </p:pic>
    </p:spTree>
    <p:extLst>
      <p:ext uri="{BB962C8B-B14F-4D97-AF65-F5344CB8AC3E}">
        <p14:creationId xmlns:p14="http://schemas.microsoft.com/office/powerpoint/2010/main" val="116093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19</a:t>
            </a:fld>
            <a:endParaRPr lang="en-US" dirty="0">
              <a:solidFill>
                <a:srgbClr val="124D95">
                  <a:lumMod val="40000"/>
                  <a:lumOff val="60000"/>
                </a:srgbClr>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dirty="0">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dirty="0">
              <a:solidFill>
                <a:srgbClr val="242021"/>
              </a:solidFill>
              <a:latin typeface="Arial" panose="020B0604020202020204"/>
            </a:endParaRPr>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321" y="1756841"/>
            <a:ext cx="7381634" cy="358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0" y="365125"/>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t>Submit: Joint Quarterly Narrative Performance Report</a:t>
            </a:r>
          </a:p>
        </p:txBody>
      </p:sp>
    </p:spTree>
    <p:extLst>
      <p:ext uri="{BB962C8B-B14F-4D97-AF65-F5344CB8AC3E}">
        <p14:creationId xmlns:p14="http://schemas.microsoft.com/office/powerpoint/2010/main" val="64108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2" y="6416677"/>
            <a:ext cx="2047875" cy="365125"/>
          </a:xfrm>
          <a:prstGeom prst="rect">
            <a:avLst/>
          </a:prstGeom>
        </p:spPr>
        <p:txBody>
          <a:bodyPr/>
          <a:lstStyle/>
          <a:p>
            <a:pPr defTabSz="457178"/>
            <a:fld id="{01723B91-CE10-4F20-890A-0852E2246859}" type="slidenum">
              <a:rPr lang="en-US">
                <a:solidFill>
                  <a:srgbClr val="124D95">
                    <a:lumMod val="40000"/>
                    <a:lumOff val="60000"/>
                  </a:srgbClr>
                </a:solidFill>
                <a:latin typeface="Arial" panose="020B0604020202020204"/>
              </a:rPr>
              <a:pPr defTabSz="457178"/>
              <a:t>2</a:t>
            </a:fld>
            <a:endParaRPr lang="en-US" dirty="0">
              <a:solidFill>
                <a:srgbClr val="124D95">
                  <a:lumMod val="40000"/>
                  <a:lumOff val="60000"/>
                </a:srgbClr>
              </a:solidFill>
              <a:latin typeface="Arial" panose="020B0604020202020204"/>
            </a:endParaRPr>
          </a:p>
        </p:txBody>
      </p:sp>
      <p:sp>
        <p:nvSpPr>
          <p:cNvPr id="12" name="Content Placeholder 11"/>
          <p:cNvSpPr>
            <a:spLocks noGrp="1"/>
          </p:cNvSpPr>
          <p:nvPr>
            <p:ph sz="half" idx="4294967295"/>
          </p:nvPr>
        </p:nvSpPr>
        <p:spPr>
          <a:xfrm>
            <a:off x="586408" y="2566988"/>
            <a:ext cx="7486029" cy="3654908"/>
          </a:xfrm>
        </p:spPr>
        <p:txBody>
          <a:bodyPr>
            <a:normAutofit fontScale="47500" lnSpcReduction="20000"/>
          </a:bodyPr>
          <a:lstStyle/>
          <a:p>
            <a:pPr marL="0" indent="0">
              <a:lnSpc>
                <a:spcPct val="120000"/>
              </a:lnSpc>
              <a:spcBef>
                <a:spcPts val="600"/>
              </a:spcBef>
              <a:buNone/>
            </a:pPr>
            <a:r>
              <a:rPr lang="en-US" sz="5900" b="1" dirty="0"/>
              <a:t>For this grant initiative I am the:</a:t>
            </a:r>
          </a:p>
          <a:p>
            <a:pPr marL="804863" lvl="1" indent="-400050">
              <a:lnSpc>
                <a:spcPct val="120000"/>
              </a:lnSpc>
              <a:spcBef>
                <a:spcPts val="600"/>
              </a:spcBef>
              <a:spcAft>
                <a:spcPts val="600"/>
              </a:spcAft>
              <a:buClr>
                <a:schemeClr val="accent2">
                  <a:lumMod val="50000"/>
                </a:schemeClr>
              </a:buClr>
              <a:buFont typeface="Wingdings" panose="05000000000000000000" pitchFamily="2" charset="2"/>
              <a:buChar char="q"/>
            </a:pPr>
            <a:r>
              <a:rPr lang="en-US" sz="5100" dirty="0">
                <a:solidFill>
                  <a:schemeClr val="tx1"/>
                </a:solidFill>
                <a:latin typeface="Arial" panose="020B0604020202020204" pitchFamily="34" charset="0"/>
                <a:cs typeface="Arial" panose="020B0604020202020204" pitchFamily="34" charset="0"/>
              </a:rPr>
              <a:t>Authorized Representative</a:t>
            </a:r>
          </a:p>
          <a:p>
            <a:pPr marL="804863" lvl="1" indent="-400050">
              <a:lnSpc>
                <a:spcPct val="120000"/>
              </a:lnSpc>
              <a:spcBef>
                <a:spcPts val="600"/>
              </a:spcBef>
              <a:spcAft>
                <a:spcPts val="600"/>
              </a:spcAft>
              <a:buClr>
                <a:schemeClr val="accent2">
                  <a:lumMod val="50000"/>
                </a:schemeClr>
              </a:buClr>
              <a:buFont typeface="Wingdings" panose="05000000000000000000" pitchFamily="2" charset="2"/>
              <a:buChar char="q"/>
            </a:pPr>
            <a:r>
              <a:rPr lang="en-US" sz="5100" dirty="0">
                <a:solidFill>
                  <a:schemeClr val="tx1"/>
                </a:solidFill>
                <a:latin typeface="Arial" panose="020B0604020202020204" pitchFamily="34" charset="0"/>
                <a:cs typeface="Arial" panose="020B0604020202020204" pitchFamily="34" charset="0"/>
              </a:rPr>
              <a:t>Program Director/Manager</a:t>
            </a:r>
          </a:p>
          <a:p>
            <a:pPr marL="804863" lvl="1" indent="-400050">
              <a:lnSpc>
                <a:spcPct val="120000"/>
              </a:lnSpc>
              <a:spcBef>
                <a:spcPts val="600"/>
              </a:spcBef>
              <a:spcAft>
                <a:spcPts val="600"/>
              </a:spcAft>
              <a:buClr>
                <a:schemeClr val="accent2">
                  <a:lumMod val="50000"/>
                </a:schemeClr>
              </a:buClr>
              <a:buFont typeface="Wingdings" panose="05000000000000000000" pitchFamily="2" charset="2"/>
              <a:buChar char="q"/>
            </a:pPr>
            <a:r>
              <a:rPr lang="en-US" sz="5100" dirty="0">
                <a:solidFill>
                  <a:schemeClr val="tx1"/>
                </a:solidFill>
                <a:latin typeface="Arial" panose="020B0604020202020204" pitchFamily="34" charset="0"/>
                <a:cs typeface="Arial" panose="020B0604020202020204" pitchFamily="34" charset="0"/>
              </a:rPr>
              <a:t>IT/Data Manager or staff</a:t>
            </a:r>
          </a:p>
          <a:p>
            <a:pPr marL="804863" lvl="1" indent="-400050">
              <a:lnSpc>
                <a:spcPct val="120000"/>
              </a:lnSpc>
              <a:spcBef>
                <a:spcPts val="600"/>
              </a:spcBef>
              <a:spcAft>
                <a:spcPts val="600"/>
              </a:spcAft>
              <a:buClr>
                <a:schemeClr val="accent2">
                  <a:lumMod val="50000"/>
                </a:schemeClr>
              </a:buClr>
              <a:buFont typeface="Wingdings" panose="05000000000000000000" pitchFamily="2" charset="2"/>
              <a:buChar char="q"/>
            </a:pPr>
            <a:r>
              <a:rPr lang="en-US" sz="5100" dirty="0">
                <a:solidFill>
                  <a:schemeClr val="tx1"/>
                </a:solidFill>
                <a:latin typeface="Arial" panose="020B0604020202020204" pitchFamily="34" charset="0"/>
                <a:cs typeface="Arial" panose="020B0604020202020204" pitchFamily="34" charset="0"/>
              </a:rPr>
              <a:t>Training Partner</a:t>
            </a:r>
          </a:p>
          <a:p>
            <a:pPr marL="804863" lvl="1" indent="-400050">
              <a:lnSpc>
                <a:spcPct val="120000"/>
              </a:lnSpc>
              <a:spcBef>
                <a:spcPts val="600"/>
              </a:spcBef>
              <a:spcAft>
                <a:spcPts val="600"/>
              </a:spcAft>
              <a:buClr>
                <a:schemeClr val="accent2">
                  <a:lumMod val="50000"/>
                </a:schemeClr>
              </a:buClr>
              <a:buFont typeface="Wingdings" panose="05000000000000000000" pitchFamily="2" charset="2"/>
              <a:buChar char="q"/>
            </a:pPr>
            <a:r>
              <a:rPr lang="en-US" sz="5100" dirty="0">
                <a:solidFill>
                  <a:schemeClr val="tx1"/>
                </a:solidFill>
                <a:latin typeface="Arial" panose="020B0604020202020204" pitchFamily="34" charset="0"/>
                <a:cs typeface="Arial" panose="020B0604020202020204" pitchFamily="34" charset="0"/>
              </a:rPr>
              <a:t>Case Manager</a:t>
            </a:r>
          </a:p>
          <a:p>
            <a:pPr marL="804863" lvl="1" indent="-400050">
              <a:lnSpc>
                <a:spcPct val="120000"/>
              </a:lnSpc>
              <a:spcBef>
                <a:spcPts val="600"/>
              </a:spcBef>
              <a:spcAft>
                <a:spcPts val="600"/>
              </a:spcAft>
              <a:buClr>
                <a:schemeClr val="accent2">
                  <a:lumMod val="50000"/>
                </a:schemeClr>
              </a:buClr>
              <a:buFont typeface="Wingdings" panose="05000000000000000000" pitchFamily="2" charset="2"/>
              <a:buChar char="q"/>
            </a:pPr>
            <a:r>
              <a:rPr lang="en-US" sz="5100" dirty="0">
                <a:solidFill>
                  <a:schemeClr val="tx1"/>
                </a:solidFill>
                <a:latin typeface="Arial" panose="020B0604020202020204" pitchFamily="34" charset="0"/>
                <a:cs typeface="Arial" panose="020B0604020202020204" pitchFamily="34" charset="0"/>
              </a:rPr>
              <a:t>Other</a:t>
            </a:r>
          </a:p>
          <a:p>
            <a:endParaRPr lang="en-US" dirty="0">
              <a:latin typeface="Calibri" panose="020F0502020204030204" pitchFamily="34" charset="0"/>
            </a:endParaRPr>
          </a:p>
        </p:txBody>
      </p:sp>
      <p:graphicFrame>
        <p:nvGraphicFramePr>
          <p:cNvPr id="10" name="Diagram 9"/>
          <p:cNvGraphicFramePr/>
          <p:nvPr>
            <p:extLst>
              <p:ext uri="{D42A27DB-BD31-4B8C-83A1-F6EECF244321}">
                <p14:modId xmlns:p14="http://schemas.microsoft.com/office/powerpoint/2010/main" val="210062599"/>
              </p:ext>
            </p:extLst>
          </p:nvPr>
        </p:nvGraphicFramePr>
        <p:xfrm>
          <a:off x="503093" y="817080"/>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457201" y="217491"/>
            <a:ext cx="7750629" cy="774492"/>
          </a:xfrm>
          <a:prstGeom prst="rect">
            <a:avLst/>
          </a:prstGeom>
        </p:spPr>
        <p:txBody>
          <a:bodyPr>
            <a:normAutofit/>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algn="ctr"/>
            <a:r>
              <a:rPr lang="en-US" sz="4400" b="1" cap="all" spc="0" dirty="0">
                <a:ln w="9000" cmpd="sng">
                  <a:solidFill>
                    <a:srgbClr val="D9D9D9">
                      <a:shade val="50000"/>
                      <a:satMod val="120000"/>
                    </a:srgbClr>
                  </a:solidFill>
                  <a:prstDash val="solid"/>
                </a:ln>
                <a:gradFill>
                  <a:gsLst>
                    <a:gs pos="0">
                      <a:srgbClr val="D9D9D9">
                        <a:shade val="20000"/>
                        <a:satMod val="245000"/>
                      </a:srgbClr>
                    </a:gs>
                    <a:gs pos="43000">
                      <a:srgbClr val="D9D9D9">
                        <a:satMod val="255000"/>
                      </a:srgbClr>
                    </a:gs>
                    <a:gs pos="48000">
                      <a:srgbClr val="D9D9D9">
                        <a:shade val="85000"/>
                        <a:satMod val="255000"/>
                      </a:srgbClr>
                    </a:gs>
                    <a:gs pos="100000">
                      <a:srgbClr val="D9D9D9">
                        <a:shade val="20000"/>
                        <a:satMod val="245000"/>
                      </a:srgbClr>
                    </a:gs>
                  </a:gsLst>
                  <a:lin ang="5400000"/>
                </a:gradFill>
                <a:effectLst>
                  <a:reflection blurRad="12700" stA="28000" endPos="45000" dist="1000" dir="5400000" sy="-100000" algn="bl" rotWithShape="0"/>
                </a:effectLst>
                <a:latin typeface="Segoe Script" panose="020B0504020000000003" pitchFamily="34" charset="0"/>
              </a:rPr>
              <a:t>Checking In!</a:t>
            </a:r>
          </a:p>
        </p:txBody>
      </p:sp>
      <p:pic>
        <p:nvPicPr>
          <p:cNvPr id="8" name="Picture 7">
            <a:extLst>
              <a:ext uri="{FF2B5EF4-FFF2-40B4-BE49-F238E27FC236}">
                <a16:creationId xmlns:a16="http://schemas.microsoft.com/office/drawing/2014/main" id="{31DD11E5-0E5D-4CDA-9C4B-023F477D214B}"/>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6368" y="3911748"/>
            <a:ext cx="2571462" cy="2129172"/>
          </a:xfrm>
          <a:prstGeom prst="rect">
            <a:avLst/>
          </a:prstGeom>
        </p:spPr>
      </p:pic>
    </p:spTree>
    <p:extLst>
      <p:ext uri="{BB962C8B-B14F-4D97-AF65-F5344CB8AC3E}">
        <p14:creationId xmlns:p14="http://schemas.microsoft.com/office/powerpoint/2010/main" val="195675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20</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dirty="0">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7" name="Title 2"/>
          <p:cNvSpPr txBox="1">
            <a:spLocks/>
          </p:cNvSpPr>
          <p:nvPr/>
        </p:nvSpPr>
        <p:spPr>
          <a:xfrm>
            <a:off x="0" y="365125"/>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t>Certify: Joint Quarterly Narrative Performance Report</a:t>
            </a:r>
          </a:p>
        </p:txBody>
      </p:sp>
      <p:pic>
        <p:nvPicPr>
          <p:cNvPr id="2050"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20" y="1756841"/>
            <a:ext cx="7590866" cy="36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103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21</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9E1C30"/>
              </a:buClr>
              <a:buNone/>
            </a:pPr>
            <a:endParaRPr lang="en-US" b="1" dirty="0">
              <a:solidFill>
                <a:srgbClr val="242021"/>
              </a:solidFill>
            </a:endParaRPr>
          </a:p>
          <a:p>
            <a:pPr lvl="1">
              <a:lnSpc>
                <a:spcPct val="120000"/>
              </a:lnSpc>
              <a:spcBef>
                <a:spcPts val="600"/>
              </a:spcBef>
              <a:spcAft>
                <a:spcPts val="600"/>
              </a:spcAft>
              <a:buClr>
                <a:srgbClr val="9E1C30"/>
              </a:buClr>
              <a:buFont typeface="Wingdings" panose="05000000000000000000" pitchFamily="2" charset="2"/>
              <a:buChar char="Ø"/>
            </a:pPr>
            <a:endParaRPr lang="en-US" b="1" dirty="0">
              <a:solidFill>
                <a:srgbClr val="242021"/>
              </a:solidFill>
              <a:latin typeface="Arial" panose="020B0604020202020204"/>
            </a:endParaRPr>
          </a:p>
        </p:txBody>
      </p:sp>
      <p:sp>
        <p:nvSpPr>
          <p:cNvPr id="7" name="Title 2"/>
          <p:cNvSpPr txBox="1">
            <a:spLocks/>
          </p:cNvSpPr>
          <p:nvPr/>
        </p:nvSpPr>
        <p:spPr>
          <a:xfrm>
            <a:off x="0" y="365125"/>
            <a:ext cx="9144000" cy="1050925"/>
          </a:xfrm>
          <a:prstGeom prst="rect">
            <a:avLst/>
          </a:prstGeom>
        </p:spPr>
        <p:txBody>
          <a:bodyPr vert="horz" lIns="91440" tIns="45720" rIns="91440" bIns="45720" rtlCol="0" anchor="b">
            <a:normAutofit/>
          </a:bodyPr>
          <a:lstStyle>
            <a:lvl1pPr algn="l" defTabSz="914354"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t>Verify Certification: Joint Quarterly Narrative Performance Report</a:t>
            </a:r>
          </a:p>
        </p:txBody>
      </p:sp>
      <p:pic>
        <p:nvPicPr>
          <p:cNvPr id="3074"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89" y="1728328"/>
            <a:ext cx="8233763" cy="30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69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22</a:t>
            </a:fld>
            <a:endParaRPr lang="en-US" dirty="0"/>
          </a:p>
        </p:txBody>
      </p:sp>
      <p:sp>
        <p:nvSpPr>
          <p:cNvPr id="3" name="TextBox 2"/>
          <p:cNvSpPr txBox="1"/>
          <p:nvPr/>
        </p:nvSpPr>
        <p:spPr>
          <a:xfrm>
            <a:off x="783772" y="1756229"/>
            <a:ext cx="7039428" cy="4247317"/>
          </a:xfrm>
          <a:prstGeom prst="rect">
            <a:avLst/>
          </a:prstGeom>
          <a:noFill/>
        </p:spPr>
        <p:txBody>
          <a:bodyPr wrap="square" rtlCol="0">
            <a:spAutoFit/>
          </a:bodyPr>
          <a:lstStyle/>
          <a:p>
            <a:r>
              <a:rPr lang="en-US" b="1" dirty="0"/>
              <a:t>Required Template</a:t>
            </a:r>
          </a:p>
          <a:p>
            <a:endParaRPr lang="en-US" b="1" dirty="0"/>
          </a:p>
          <a:p>
            <a:pPr marL="285750" indent="-285750">
              <a:buClr>
                <a:srgbClr val="C00000"/>
              </a:buClr>
              <a:buFont typeface="Wingdings" panose="05000000000000000000" pitchFamily="2" charset="2"/>
              <a:buChar char="§"/>
            </a:pPr>
            <a:r>
              <a:rPr lang="en-US" dirty="0"/>
              <a:t>H-1B grantees are required to submit a quarterly narrative report using the approved </a:t>
            </a:r>
            <a:r>
              <a:rPr lang="en-US" i="1" u="sng" dirty="0">
                <a:hlinkClick r:id="rId3"/>
              </a:rPr>
              <a:t>Joint Quarterly Narrative Performance Report</a:t>
            </a:r>
            <a:r>
              <a:rPr lang="en-US" u="sng" dirty="0">
                <a:hlinkClick r:id="rId3"/>
              </a:rPr>
              <a:t> (ETA-9179) template</a:t>
            </a:r>
            <a:r>
              <a:rPr lang="en-US" dirty="0"/>
              <a:t> for the quarter ending September 30, 2018. </a:t>
            </a:r>
          </a:p>
          <a:p>
            <a:pPr marL="285750" indent="-285750">
              <a:buClr>
                <a:srgbClr val="C00000"/>
              </a:buClr>
              <a:buFont typeface="Wingdings" panose="05000000000000000000" pitchFamily="2" charset="2"/>
              <a:buChar char="Ø"/>
            </a:pPr>
            <a:endParaRPr lang="en-US" dirty="0"/>
          </a:p>
          <a:p>
            <a:pPr>
              <a:buClr>
                <a:srgbClr val="C00000"/>
              </a:buClr>
            </a:pPr>
            <a:r>
              <a:rPr lang="en-US" b="1" dirty="0"/>
              <a:t>Section X: Evidence and Evaluation</a:t>
            </a:r>
          </a:p>
          <a:p>
            <a:pPr>
              <a:buClr>
                <a:srgbClr val="C00000"/>
              </a:buClr>
            </a:pPr>
            <a:endParaRPr lang="en-US" b="1" dirty="0"/>
          </a:p>
          <a:p>
            <a:pPr marL="285750" indent="-285750">
              <a:buClr>
                <a:srgbClr val="C00000"/>
              </a:buClr>
              <a:buFont typeface="Wingdings" panose="05000000000000000000" pitchFamily="2" charset="2"/>
              <a:buChar char="§"/>
            </a:pPr>
            <a:r>
              <a:rPr lang="en-US" dirty="0"/>
              <a:t>Please note a key change to the ETA-9179 template includes the addition of an “Evidence and Evaluation” section.  </a:t>
            </a:r>
          </a:p>
          <a:p>
            <a:pPr marL="285750" indent="-285750">
              <a:buClr>
                <a:srgbClr val="C00000"/>
              </a:buClr>
              <a:buFont typeface="Wingdings" panose="05000000000000000000" pitchFamily="2" charset="2"/>
              <a:buChar char="§"/>
            </a:pPr>
            <a:endParaRPr lang="en-US" dirty="0"/>
          </a:p>
          <a:p>
            <a:pPr marL="285750" indent="-285750">
              <a:buClr>
                <a:srgbClr val="C00000"/>
              </a:buClr>
              <a:buFont typeface="Wingdings" panose="05000000000000000000" pitchFamily="2" charset="2"/>
              <a:buChar char="§"/>
            </a:pPr>
            <a:r>
              <a:rPr lang="en-US" dirty="0"/>
              <a:t>This section is intended to provide information to DOL on how evidence and evaluations are being developed and applied to the grant and should be completed as appropriate.</a:t>
            </a:r>
          </a:p>
        </p:txBody>
      </p:sp>
      <p:sp>
        <p:nvSpPr>
          <p:cNvPr id="5" name="Title 2"/>
          <p:cNvSpPr txBox="1">
            <a:spLocks/>
          </p:cNvSpPr>
          <p:nvPr/>
        </p:nvSpPr>
        <p:spPr>
          <a:xfrm>
            <a:off x="0" y="528899"/>
            <a:ext cx="9144000" cy="1050925"/>
          </a:xfrm>
          <a:prstGeom prst="rect">
            <a:avLst/>
          </a:prstGeom>
        </p:spPr>
        <p:txBody>
          <a:bodyPr vert="horz" lIns="91440" tIns="45720" rIns="91440" bIns="45720" rtlCol="0" anchor="b">
            <a:normAutofit fontScale="92500"/>
          </a:bodyPr>
          <a:lstStyle>
            <a:lvl1pPr algn="l" defTabSz="914354"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t>Joint Quarterly Narrative Performance Report (ETA-9179) template: Evidence and Evaluation</a:t>
            </a:r>
          </a:p>
        </p:txBody>
      </p:sp>
    </p:spTree>
    <p:extLst>
      <p:ext uri="{BB962C8B-B14F-4D97-AF65-F5344CB8AC3E}">
        <p14:creationId xmlns:p14="http://schemas.microsoft.com/office/powerpoint/2010/main" val="39432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23</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101849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WIOA Primary Indicators of Performance</a:t>
            </a:r>
          </a:p>
        </p:txBody>
      </p:sp>
      <p:sp>
        <p:nvSpPr>
          <p:cNvPr id="3" name="Text Placeholder 2"/>
          <p:cNvSpPr>
            <a:spLocks noGrp="1"/>
          </p:cNvSpPr>
          <p:nvPr>
            <p:ph type="body" idx="1"/>
          </p:nvPr>
        </p:nvSpPr>
        <p:spPr/>
        <p:txBody>
          <a:bodyPr/>
          <a:lstStyle/>
          <a:p>
            <a:pPr marL="457200" indent="-457200">
              <a:buFont typeface="Wingdings" panose="05000000000000000000" pitchFamily="2" charset="2"/>
              <a:buChar char="§"/>
            </a:pPr>
            <a:r>
              <a:rPr lang="en-US" dirty="0"/>
              <a:t>How do we calculate these outcome measures appear on my QPR?</a:t>
            </a:r>
          </a:p>
          <a:p>
            <a:pPr marL="457200" indent="-457200">
              <a:buFont typeface="Wingdings" panose="05000000000000000000" pitchFamily="2" charset="2"/>
              <a:buChar char="§"/>
            </a:pPr>
            <a:r>
              <a:rPr lang="en-US" dirty="0"/>
              <a:t>What outcome measures is ETA tracking for H-1B grantees?!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19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10886"/>
            <a:ext cx="9144000" cy="10509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innerShdw blurRad="101600" dist="50800" dir="18900000">
                    <a:srgbClr val="124D95">
                      <a:lumMod val="50000"/>
                      <a:alpha val="70000"/>
                    </a:srgbClr>
                  </a:innerShdw>
                </a:effectLst>
                <a:uLnTx/>
                <a:uFillTx/>
                <a:latin typeface="Calibri"/>
                <a:ea typeface="Calibri"/>
                <a:cs typeface="Times New Roman"/>
              </a:rPr>
              <a:t>Refresher: </a:t>
            </a:r>
            <a:r>
              <a:rPr kumimoji="0" lang="en-US" sz="36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Calibri"/>
                <a:ea typeface="Calibri"/>
                <a:cs typeface="Times New Roman"/>
              </a:rPr>
              <a:t>WIOA Indicators of Performance</a:t>
            </a:r>
            <a:endParaRPr kumimoji="0" lang="en-US" sz="34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endParaRPr>
          </a:p>
        </p:txBody>
      </p:sp>
      <p:sp>
        <p:nvSpPr>
          <p:cNvPr id="13" name="Content Placeholder 1">
            <a:extLst>
              <a:ext uri="{FF2B5EF4-FFF2-40B4-BE49-F238E27FC236}">
                <a16:creationId xmlns:a16="http://schemas.microsoft.com/office/drawing/2014/main" id="{47E22188-D1D2-45BA-AC90-706C412C915B}"/>
              </a:ext>
            </a:extLst>
          </p:cNvPr>
          <p:cNvSpPr txBox="1">
            <a:spLocks/>
          </p:cNvSpPr>
          <p:nvPr/>
        </p:nvSpPr>
        <p:spPr>
          <a:xfrm>
            <a:off x="4182894" y="1061811"/>
            <a:ext cx="3629674" cy="1011676"/>
          </a:xfrm>
          <a:prstGeom prst="rect">
            <a:avLst/>
          </a:prstGeom>
        </p:spPr>
        <p:txBody>
          <a:bodyPr vert="horz" lIns="91440" tIns="45720" rIns="91440" bIns="45720" rtlCol="0" anchor="ctr">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1800"/>
              </a:spcBef>
              <a:spcAft>
                <a:spcPts val="0"/>
              </a:spcAft>
              <a:buClr>
                <a:srgbClr val="9E1C30"/>
              </a:buClr>
              <a:buSzTx/>
              <a:buFont typeface="Wingdings" panose="05000000000000000000" pitchFamily="2" charset="2"/>
              <a:buChar char="Ø"/>
              <a:tabLst/>
              <a:defRPr/>
            </a:pPr>
            <a:endParaRPr kumimoji="0" lang="en-US" sz="3200" b="0" i="0" u="none" strike="noStrike" kern="1200" cap="none" spc="0" normalizeH="0" baseline="0" noProof="0" dirty="0">
              <a:ln>
                <a:noFill/>
              </a:ln>
              <a:solidFill>
                <a:srgbClr val="242021"/>
              </a:solidFill>
              <a:effectLst/>
              <a:uLnTx/>
              <a:uFillTx/>
              <a:latin typeface="Calibri"/>
              <a:ea typeface="Calibri"/>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468709849"/>
              </p:ext>
            </p:extLst>
          </p:nvPr>
        </p:nvGraphicFramePr>
        <p:xfrm>
          <a:off x="542041" y="1048966"/>
          <a:ext cx="8059918" cy="4952410"/>
        </p:xfrm>
        <a:graphic>
          <a:graphicData uri="http://schemas.openxmlformats.org/drawingml/2006/table">
            <a:tbl>
              <a:tblPr firstRow="1" bandRow="1">
                <a:tableStyleId>{5C22544A-7EE6-4342-B048-85BDC9FD1C3A}</a:tableStyleId>
              </a:tblPr>
              <a:tblGrid>
                <a:gridCol w="3752868">
                  <a:extLst>
                    <a:ext uri="{9D8B030D-6E8A-4147-A177-3AD203B41FA5}">
                      <a16:colId xmlns:a16="http://schemas.microsoft.com/office/drawing/2014/main" val="2405637065"/>
                    </a:ext>
                  </a:extLst>
                </a:gridCol>
                <a:gridCol w="4307050">
                  <a:extLst>
                    <a:ext uri="{9D8B030D-6E8A-4147-A177-3AD203B41FA5}">
                      <a16:colId xmlns:a16="http://schemas.microsoft.com/office/drawing/2014/main" val="2086117316"/>
                    </a:ext>
                  </a:extLst>
                </a:gridCol>
              </a:tblGrid>
              <a:tr h="807130">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effectLst/>
                        </a:rPr>
                        <a:t>1.</a:t>
                      </a:r>
                      <a:r>
                        <a:rPr lang="en-US" sz="1600" baseline="0" dirty="0">
                          <a:solidFill>
                            <a:schemeClr val="accent1">
                              <a:lumMod val="75000"/>
                            </a:schemeClr>
                          </a:solidFill>
                          <a:effectLst/>
                        </a:rPr>
                        <a:t> </a:t>
                      </a:r>
                      <a:r>
                        <a:rPr lang="en-US" sz="1600" dirty="0">
                          <a:solidFill>
                            <a:schemeClr val="accent1">
                              <a:lumMod val="75000"/>
                            </a:schemeClr>
                          </a:solidFill>
                          <a:effectLst/>
                        </a:rPr>
                        <a:t>Employment Rate – 2nd Quarter</a:t>
                      </a:r>
                      <a:r>
                        <a:rPr lang="en-US" sz="1600" baseline="0" dirty="0">
                          <a:solidFill>
                            <a:schemeClr val="accent1">
                              <a:lumMod val="75000"/>
                            </a:schemeClr>
                          </a:solidFill>
                          <a:effectLst/>
                        </a:rPr>
                        <a:t> </a:t>
                      </a:r>
                      <a:r>
                        <a:rPr lang="en-US" sz="1600" dirty="0">
                          <a:solidFill>
                            <a:schemeClr val="accent1">
                              <a:lumMod val="75000"/>
                            </a:schemeClr>
                          </a:solidFill>
                          <a:effectLst/>
                        </a:rPr>
                        <a:t>After Exit</a:t>
                      </a:r>
                      <a:endParaRPr lang="en-US" sz="1600"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Percentage of participants who are in unsubsidized employment during the second quarter after exit from the program. </a:t>
                      </a:r>
                      <a:endParaRPr kumimoji="0" lang="en-US" sz="1400" b="0" i="0" u="none" strike="noStrike" kern="1200" cap="none" spc="0" normalizeH="0" baseline="0" noProof="0" dirty="0">
                        <a:ln>
                          <a:noFill/>
                        </a:ln>
                        <a:solidFill>
                          <a:srgbClr val="124D95">
                            <a:lumMod val="75000"/>
                          </a:srgbClr>
                        </a:solidFill>
                        <a:effectLst/>
                        <a:uLnTx/>
                        <a:uFillTx/>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265775"/>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1">
                              <a:lumMod val="75000"/>
                            </a:schemeClr>
                          </a:solidFill>
                          <a:effectLst/>
                          <a:latin typeface="+mn-lt"/>
                          <a:ea typeface="+mn-ea"/>
                          <a:cs typeface="+mn-cs"/>
                        </a:rPr>
                        <a:t>2.</a:t>
                      </a:r>
                      <a:r>
                        <a:rPr lang="en-US" sz="1600" b="1" kern="1200" baseline="0" dirty="0">
                          <a:solidFill>
                            <a:schemeClr val="accent1">
                              <a:lumMod val="75000"/>
                            </a:schemeClr>
                          </a:solidFill>
                          <a:effectLst/>
                          <a:latin typeface="+mn-lt"/>
                          <a:ea typeface="+mn-ea"/>
                          <a:cs typeface="+mn-cs"/>
                        </a:rPr>
                        <a:t> </a:t>
                      </a:r>
                      <a:r>
                        <a:rPr lang="en-US" sz="1600" b="1" kern="1200" dirty="0">
                          <a:solidFill>
                            <a:schemeClr val="accent1">
                              <a:lumMod val="75000"/>
                            </a:schemeClr>
                          </a:solidFill>
                          <a:effectLst/>
                          <a:latin typeface="+mn-lt"/>
                          <a:ea typeface="+mn-ea"/>
                          <a:cs typeface="+mn-cs"/>
                        </a:rPr>
                        <a:t>Employment Rate – 4th Quarter After Exit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Percentage of participants who are in unsubsidized employment during the fourth quarter after exit from the program. </a:t>
                      </a:r>
                      <a:endParaRPr kumimoji="0" lang="en-US" sz="1400" b="0" i="0" u="none" strike="noStrike" kern="1200" cap="none" spc="0" normalizeH="0" baseline="0" noProof="0" dirty="0">
                        <a:ln>
                          <a:noFill/>
                        </a:ln>
                        <a:solidFill>
                          <a:srgbClr val="124D95">
                            <a:lumMod val="75000"/>
                          </a:srgbClr>
                        </a:solidFill>
                        <a:effectLst/>
                        <a:uLnTx/>
                        <a:uFillTx/>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8872126"/>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1">
                              <a:lumMod val="75000"/>
                            </a:schemeClr>
                          </a:solidFill>
                          <a:effectLst/>
                          <a:latin typeface="+mn-lt"/>
                          <a:ea typeface="+mn-ea"/>
                          <a:cs typeface="+mn-cs"/>
                        </a:rPr>
                        <a:t>3.</a:t>
                      </a:r>
                      <a:r>
                        <a:rPr lang="en-US" sz="1600" b="1" kern="1200" baseline="0" dirty="0">
                          <a:solidFill>
                            <a:schemeClr val="accent1">
                              <a:lumMod val="75000"/>
                            </a:schemeClr>
                          </a:solidFill>
                          <a:effectLst/>
                          <a:latin typeface="+mn-lt"/>
                          <a:ea typeface="+mn-ea"/>
                          <a:cs typeface="+mn-cs"/>
                        </a:rPr>
                        <a:t> </a:t>
                      </a:r>
                      <a:r>
                        <a:rPr lang="en-US" sz="1600" b="1" kern="1200" dirty="0">
                          <a:solidFill>
                            <a:schemeClr val="accent1">
                              <a:lumMod val="75000"/>
                            </a:schemeClr>
                          </a:solidFill>
                          <a:effectLst/>
                          <a:latin typeface="+mn-lt"/>
                          <a:ea typeface="+mn-ea"/>
                          <a:cs typeface="+mn-cs"/>
                        </a:rPr>
                        <a:t>Median Earnings – 2nd Quarter After Exit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Median earnings of participants who are in unsubsidized employment during the second quarter after exit from the program. </a:t>
                      </a:r>
                      <a:endParaRPr kumimoji="0" lang="en-US" sz="1400" b="0" i="0" u="none" strike="noStrike" kern="1200" cap="none" spc="0" normalizeH="0" baseline="0" noProof="0" dirty="0">
                        <a:ln>
                          <a:noFill/>
                        </a:ln>
                        <a:solidFill>
                          <a:srgbClr val="124D95">
                            <a:lumMod val="75000"/>
                          </a:srgbClr>
                        </a:solidFill>
                        <a:effectLst/>
                        <a:uLnTx/>
                        <a:uFillTx/>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762347"/>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1">
                              <a:lumMod val="75000"/>
                            </a:schemeClr>
                          </a:solidFill>
                          <a:effectLst/>
                          <a:latin typeface="+mn-lt"/>
                          <a:ea typeface="+mn-ea"/>
                          <a:cs typeface="+mn-cs"/>
                        </a:rPr>
                        <a:t>4. Credential Attainment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Percentage of participants enrolled in an education or training program who attain a recognized postsecondary credential during participation in or within one year after exit from the program. </a:t>
                      </a:r>
                      <a:endParaRPr kumimoji="0" lang="en-US" sz="1400" b="0" i="0" u="none" strike="noStrike" kern="1200" cap="none" spc="0" normalizeH="0" baseline="0" noProof="0" dirty="0">
                        <a:ln>
                          <a:noFill/>
                        </a:ln>
                        <a:solidFill>
                          <a:srgbClr val="124D95">
                            <a:lumMod val="75000"/>
                          </a:srgbClr>
                        </a:solidFill>
                        <a:effectLst/>
                        <a:uLnTx/>
                        <a:uFillTx/>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48661400"/>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1">
                              <a:lumMod val="75000"/>
                            </a:schemeClr>
                          </a:solidFill>
                          <a:effectLst/>
                          <a:latin typeface="+mn-lt"/>
                          <a:ea typeface="+mn-ea"/>
                          <a:cs typeface="+mn-cs"/>
                        </a:rPr>
                        <a:t>5. Measurable Skills Gains</a:t>
                      </a:r>
                    </a:p>
                    <a:p>
                      <a:endParaRPr lang="en-US" sz="1600" b="1" kern="1200" dirty="0">
                        <a:solidFill>
                          <a:schemeClr val="accent1">
                            <a:lumMod val="7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Percentage of program participants who, during a program year, are in an education or training program that leads to a recognized postsecondary credential or employment and who are achieving measurable skill gains.</a:t>
                      </a:r>
                      <a:endParaRPr kumimoji="0" lang="en-US" sz="1400" b="0" i="0" u="none" strike="noStrike" kern="1200" cap="none" spc="0" normalizeH="0" baseline="0" noProof="0" dirty="0">
                        <a:ln>
                          <a:noFill/>
                        </a:ln>
                        <a:solidFill>
                          <a:srgbClr val="124D95">
                            <a:lumMod val="75000"/>
                          </a:srgbClr>
                        </a:solidFill>
                        <a:effectLst/>
                        <a:uLnTx/>
                        <a:uFillTx/>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9777612"/>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1">
                              <a:lumMod val="75000"/>
                            </a:schemeClr>
                          </a:solidFill>
                          <a:effectLst/>
                          <a:latin typeface="+mn-lt"/>
                          <a:ea typeface="+mn-ea"/>
                          <a:cs typeface="+mn-cs"/>
                        </a:rPr>
                        <a:t>6. Effectiveness in Serving Employers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Retention with the same employer in the 2</a:t>
                      </a:r>
                      <a:r>
                        <a:rPr kumimoji="0" lang="en-US" sz="1400" b="0" i="0" u="none" strike="noStrike" kern="1200" cap="none" spc="0" normalizeH="0" baseline="3000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nd</a:t>
                      </a: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 and 4</a:t>
                      </a:r>
                      <a:r>
                        <a:rPr kumimoji="0" lang="en-US" sz="1400" b="0" i="0" u="none" strike="noStrike" kern="1200" cap="none" spc="0" normalizeH="0" baseline="3000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th</a:t>
                      </a:r>
                      <a:r>
                        <a:rPr kumimoji="0" lang="en-US" sz="1400" b="0" i="0" u="none" strike="noStrike" kern="1200" cap="none" spc="0" normalizeH="0" baseline="0" noProof="0" dirty="0">
                          <a:ln>
                            <a:noFill/>
                          </a:ln>
                          <a:solidFill>
                            <a:srgbClr val="124D95">
                              <a:lumMod val="75000"/>
                            </a:srgbClr>
                          </a:solidFill>
                          <a:effectLst/>
                          <a:uLnTx/>
                          <a:uFillTx/>
                          <a:latin typeface="Arial" panose="020B0604020202020204" pitchFamily="34" charset="0"/>
                          <a:ea typeface="Calibri"/>
                          <a:cs typeface="Arial" panose="020B0604020202020204" pitchFamily="34" charset="0"/>
                        </a:rPr>
                        <a:t> quarter after exit.</a:t>
                      </a:r>
                      <a:endParaRPr kumimoji="0" lang="en-US" sz="1400" b="0" i="0" u="none" strike="noStrike" kern="1200" cap="none" spc="0" normalizeH="0" baseline="0" noProof="0" dirty="0">
                        <a:ln>
                          <a:noFill/>
                        </a:ln>
                        <a:solidFill>
                          <a:srgbClr val="124D95">
                            <a:lumMod val="75000"/>
                          </a:srgbClr>
                        </a:solidFill>
                        <a:effectLst/>
                        <a:uLnTx/>
                        <a:uFillTx/>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547692"/>
                  </a:ext>
                </a:extLst>
              </a:tr>
            </a:tbl>
          </a:graphicData>
        </a:graphic>
      </p:graphicFrame>
      <p:sp>
        <p:nvSpPr>
          <p:cNvPr id="18" name="Slide Number Placeholder 1"/>
          <p:cNvSpPr>
            <a:spLocks noGrp="1"/>
          </p:cNvSpPr>
          <p:nvPr>
            <p:ph type="sldNum" sz="quarter" idx="12"/>
          </p:nvPr>
        </p:nvSpPr>
        <p:spPr>
          <a:xfrm>
            <a:off x="7686108" y="6356350"/>
            <a:ext cx="127748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rPr>
              <a:t>42</a:t>
            </a:r>
          </a:p>
        </p:txBody>
      </p:sp>
    </p:spTree>
    <p:extLst>
      <p:ext uri="{BB962C8B-B14F-4D97-AF65-F5344CB8AC3E}">
        <p14:creationId xmlns:p14="http://schemas.microsoft.com/office/powerpoint/2010/main" val="257971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4" name="Title 2"/>
          <p:cNvSpPr txBox="1">
            <a:spLocks/>
          </p:cNvSpPr>
          <p:nvPr/>
        </p:nvSpPr>
        <p:spPr>
          <a:xfrm>
            <a:off x="0" y="2505"/>
            <a:ext cx="9144000" cy="13607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rPr>
              <a:t>H-1B WIOA Primary Indicators of Performance on QPR</a:t>
            </a:r>
          </a:p>
        </p:txBody>
      </p:sp>
      <p:sp>
        <p:nvSpPr>
          <p:cNvPr id="16" name="TextBox 15"/>
          <p:cNvSpPr txBox="1"/>
          <p:nvPr/>
        </p:nvSpPr>
        <p:spPr>
          <a:xfrm>
            <a:off x="393700" y="2623440"/>
            <a:ext cx="4172695" cy="342042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Calibri"/>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Calibri"/>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Calibri"/>
                <a:cs typeface="Arial" panose="020B0604020202020204" pitchFamily="34" charset="0"/>
              </a:rPr>
              <a:t>Measurable Skills Gains</a:t>
            </a:r>
          </a:p>
          <a:p>
            <a:pPr marL="342900" marR="0" lvl="0" indent="-34290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Calibri"/>
                <a:cs typeface="Arial" panose="020B0604020202020204" pitchFamily="34" charset="0"/>
              </a:rPr>
              <a:t>Credential Attainment</a:t>
            </a:r>
          </a:p>
          <a:p>
            <a:pPr marL="342900" marR="0" lvl="0" indent="-342900" algn="l" defTabSz="914400" rtl="0" eaLnBrk="1" fontAlgn="auto" latinLnBrk="0" hangingPunct="1">
              <a:lnSpc>
                <a:spcPct val="90000"/>
              </a:lnSpc>
              <a:spcBef>
                <a:spcPts val="800"/>
              </a:spcBef>
              <a:spcAft>
                <a:spcPts val="0"/>
              </a:spcAft>
              <a:buClr>
                <a:prstClr val="white">
                  <a:lumMod val="65000"/>
                </a:prstClr>
              </a:buClr>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303030">
                  <a:lumMod val="90000"/>
                  <a:lumOff val="10000"/>
                </a:srgbClr>
              </a:solidFill>
              <a:effectLst/>
              <a:uLnTx/>
              <a:uFillTx/>
              <a:latin typeface="Arial" panose="020B0604020202020204" pitchFamily="34" charset="0"/>
              <a:ea typeface="Calibri"/>
              <a:cs typeface="Arial" panose="020B0604020202020204" pitchFamily="34" charset="0"/>
            </a:endParaRPr>
          </a:p>
          <a:p>
            <a:pPr marL="342900" marR="0" lvl="0" indent="-342900" algn="l" defTabSz="914400" rtl="0" eaLnBrk="1" fontAlgn="auto" latinLnBrk="0" hangingPunct="1">
              <a:lnSpc>
                <a:spcPct val="90000"/>
              </a:lnSpc>
              <a:spcBef>
                <a:spcPts val="800"/>
              </a:spcBef>
              <a:spcAft>
                <a:spcPts val="0"/>
              </a:spcAft>
              <a:buClr>
                <a:prstClr val="white">
                  <a:lumMod val="65000"/>
                </a:prstClr>
              </a:buClr>
              <a:buSzTx/>
              <a:buFont typeface="Wingdings" panose="05000000000000000000" pitchFamily="2" charset="2"/>
              <a:buChar char="q"/>
              <a:tabLst/>
              <a:defRPr/>
            </a:pPr>
            <a:endParaRPr kumimoji="0" lang="en-US" sz="2400" b="0" i="0" u="none" strike="noStrike" kern="1200" cap="none" spc="0" normalizeH="0" baseline="0" noProof="0" dirty="0">
              <a:ln>
                <a:noFill/>
              </a:ln>
              <a:solidFill>
                <a:srgbClr val="303030">
                  <a:lumMod val="90000"/>
                  <a:lumOff val="10000"/>
                </a:srgbClr>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800"/>
              </a:spcBef>
              <a:spcAft>
                <a:spcPts val="0"/>
              </a:spcAft>
              <a:buClr>
                <a:prstClr val="white">
                  <a:lumMod val="65000"/>
                </a:prstClr>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303030">
                  <a:lumMod val="90000"/>
                  <a:lumOff val="10000"/>
                </a:srgbClr>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800"/>
              </a:spcBef>
              <a:spcAft>
                <a:spcPts val="0"/>
              </a:spcAft>
              <a:buClr>
                <a:prstClr val="white">
                  <a:lumMod val="65000"/>
                </a:prstClr>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303030">
                  <a:lumMod val="90000"/>
                  <a:lumOff val="10000"/>
                </a:srgbClr>
              </a:solidFill>
              <a:effectLst/>
              <a:uLnTx/>
              <a:uFillTx/>
              <a:latin typeface="Calibri"/>
              <a:ea typeface="Calibri"/>
              <a:cs typeface="Times New Roman"/>
            </a:endParaRPr>
          </a:p>
        </p:txBody>
      </p:sp>
      <p:sp>
        <p:nvSpPr>
          <p:cNvPr id="19" name="TextBox 18"/>
          <p:cNvSpPr txBox="1"/>
          <p:nvPr/>
        </p:nvSpPr>
        <p:spPr>
          <a:xfrm>
            <a:off x="4472133" y="3309362"/>
            <a:ext cx="4106259" cy="3046988"/>
          </a:xfrm>
          <a:prstGeom prst="rect">
            <a:avLst/>
          </a:prstGeom>
          <a:noFill/>
        </p:spPr>
        <p:txBody>
          <a:bodyPr wrap="square" rtlCol="0">
            <a:spAutoFit/>
          </a:bodyPr>
          <a:lstStyle/>
          <a:p>
            <a:pPr marL="452628" marR="0" lvl="0" indent="-34290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rPr>
              <a:t>Employment Rate –  2nd Quarter After Exit</a:t>
            </a:r>
          </a:p>
          <a:p>
            <a:pPr marL="452628" marR="0" lvl="0" indent="-34290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rPr>
              <a:t>Employment Rate –   4th Quarter After Exit</a:t>
            </a:r>
          </a:p>
          <a:p>
            <a:pPr marL="452628" marR="0" lvl="0" indent="-34290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rPr>
              <a:t>Median Earnings –   2nd Quarter After Exit</a:t>
            </a:r>
          </a:p>
          <a:p>
            <a:pPr marL="452628" lvl="0" indent="-342900" defTabSz="457200">
              <a:buClr>
                <a:srgbClr val="C00000"/>
              </a:buClr>
              <a:buFont typeface="Wingdings" panose="05000000000000000000" pitchFamily="2" charset="2"/>
              <a:buChar char="q"/>
              <a:defRPr/>
            </a:pPr>
            <a:r>
              <a:rPr lang="en-US" sz="2400" b="1" dirty="0">
                <a:solidFill>
                  <a:srgbClr val="242021"/>
                </a:solidFill>
                <a:latin typeface="Arial" panose="020B0604020202020204" pitchFamily="34" charset="0"/>
                <a:cs typeface="Arial" panose="020B0604020202020204" pitchFamily="34" charset="0"/>
              </a:rPr>
              <a:t>Effectiveness in Serving Employers </a:t>
            </a:r>
            <a:endParaRPr kumimoji="0" lang="en-US" sz="24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endParaRPr>
          </a:p>
        </p:txBody>
      </p:sp>
      <p:sp>
        <p:nvSpPr>
          <p:cNvPr id="13" name="Rounded Rectangle 12"/>
          <p:cNvSpPr/>
          <p:nvPr/>
        </p:nvSpPr>
        <p:spPr>
          <a:xfrm>
            <a:off x="3695700" y="1363219"/>
            <a:ext cx="1752600" cy="386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CSV Data File</a:t>
            </a:r>
          </a:p>
        </p:txBody>
      </p:sp>
      <p:grpSp>
        <p:nvGrpSpPr>
          <p:cNvPr id="9" name="Group 8"/>
          <p:cNvGrpSpPr/>
          <p:nvPr/>
        </p:nvGrpSpPr>
        <p:grpSpPr>
          <a:xfrm>
            <a:off x="336223" y="1933092"/>
            <a:ext cx="8569892" cy="643164"/>
            <a:chOff x="458686" y="2080769"/>
            <a:chExt cx="8356601" cy="460361"/>
          </a:xfrm>
        </p:grpSpPr>
        <p:sp>
          <p:nvSpPr>
            <p:cNvPr id="14" name="Rounded Rectangle 13"/>
            <p:cNvSpPr/>
            <p:nvPr/>
          </p:nvSpPr>
          <p:spPr>
            <a:xfrm>
              <a:off x="5947899" y="2080769"/>
              <a:ext cx="2867388" cy="460361"/>
            </a:xfrm>
            <a:prstGeom prst="round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DOL Uses SSNs</a:t>
              </a:r>
            </a:p>
          </p:txBody>
        </p:sp>
        <p:sp>
          <p:nvSpPr>
            <p:cNvPr id="15" name="Rounded Rectangle 14"/>
            <p:cNvSpPr/>
            <p:nvPr/>
          </p:nvSpPr>
          <p:spPr>
            <a:xfrm>
              <a:off x="458686" y="2099821"/>
              <a:ext cx="2894113" cy="441309"/>
            </a:xfrm>
            <a:prstGeom prst="roundRect">
              <a:avLst/>
            </a:prstGeom>
            <a:solidFill>
              <a:srgbClr val="00B050"/>
            </a:solidFill>
            <a:ln>
              <a:solidFill>
                <a:srgbClr val="004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a:solidFill>
                    <a:prstClr val="white"/>
                  </a:solidFill>
                  <a:latin typeface="Arial" panose="020B0604020202020204"/>
                </a:rPr>
                <a:t>Grantees Report </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DEs</a:t>
              </a:r>
            </a:p>
          </p:txBody>
        </p:sp>
      </p:grpSp>
      <p:sp>
        <p:nvSpPr>
          <p:cNvPr id="18" name="Right Arrow 17"/>
          <p:cNvSpPr/>
          <p:nvPr/>
        </p:nvSpPr>
        <p:spPr>
          <a:xfrm rot="5400000">
            <a:off x="7049907" y="282001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Arial" panose="020B0604020202020204"/>
              <a:ea typeface="+mn-ea"/>
              <a:cs typeface="+mn-cs"/>
            </a:endParaRPr>
          </a:p>
        </p:txBody>
      </p:sp>
      <p:sp>
        <p:nvSpPr>
          <p:cNvPr id="20" name="Right Arrow 19"/>
          <p:cNvSpPr/>
          <p:nvPr/>
        </p:nvSpPr>
        <p:spPr>
          <a:xfrm rot="5400000">
            <a:off x="1574056" y="282001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Arial" panose="020B0604020202020204"/>
              <a:ea typeface="+mn-ea"/>
              <a:cs typeface="+mn-cs"/>
            </a:endParaRPr>
          </a:p>
        </p:txBody>
      </p:sp>
      <p:sp>
        <p:nvSpPr>
          <p:cNvPr id="6" name="Bent Arrow 5"/>
          <p:cNvSpPr/>
          <p:nvPr/>
        </p:nvSpPr>
        <p:spPr>
          <a:xfrm rot="10800000" flipH="1">
            <a:off x="4621169" y="1831630"/>
            <a:ext cx="527814" cy="70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Arial" panose="020B0604020202020204"/>
              <a:ea typeface="+mn-ea"/>
              <a:cs typeface="+mn-cs"/>
            </a:endParaRPr>
          </a:p>
        </p:txBody>
      </p:sp>
      <p:sp>
        <p:nvSpPr>
          <p:cNvPr id="24" name="Bent Arrow 23"/>
          <p:cNvSpPr/>
          <p:nvPr/>
        </p:nvSpPr>
        <p:spPr>
          <a:xfrm rot="10800000">
            <a:off x="3995017" y="1831630"/>
            <a:ext cx="527814" cy="70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Arial" panose="020B0604020202020204"/>
              <a:ea typeface="+mn-ea"/>
              <a:cs typeface="+mn-cs"/>
            </a:endParaRPr>
          </a:p>
        </p:txBody>
      </p:sp>
      <p:sp>
        <p:nvSpPr>
          <p:cNvPr id="17" name="Rounded Rectangle 16"/>
          <p:cNvSpPr/>
          <p:nvPr/>
        </p:nvSpPr>
        <p:spPr>
          <a:xfrm>
            <a:off x="141352" y="4890052"/>
            <a:ext cx="1352690" cy="716521"/>
          </a:xfrm>
          <a:prstGeom prst="roundRect">
            <a:avLst/>
          </a:prstGeom>
          <a:solidFill>
            <a:srgbClr val="FFC000"/>
          </a:solidFill>
          <a:ln>
            <a:solidFill>
              <a:srgbClr val="FA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r>
              <a:rPr lang="en-US" sz="2600" b="1" dirty="0">
                <a:solidFill>
                  <a:prstClr val="white"/>
                </a:solidFill>
                <a:latin typeface="Calibri" panose="020F0502020204030204" pitchFamily="34" charset="0"/>
              </a:rPr>
              <a:t>HOT TIP!</a:t>
            </a:r>
          </a:p>
        </p:txBody>
      </p:sp>
      <p:sp>
        <p:nvSpPr>
          <p:cNvPr id="21" name="TextBox 20"/>
          <p:cNvSpPr txBox="1"/>
          <p:nvPr/>
        </p:nvSpPr>
        <p:spPr>
          <a:xfrm>
            <a:off x="1494042" y="4325025"/>
            <a:ext cx="3324701" cy="2031325"/>
          </a:xfrm>
          <a:prstGeom prst="rect">
            <a:avLst/>
          </a:prstGeom>
          <a:noFill/>
        </p:spPr>
        <p:txBody>
          <a:bodyPr wrap="square" rtlCol="0">
            <a:spAutoFit/>
          </a:bodyPr>
          <a:lstStyle/>
          <a:p>
            <a:r>
              <a:rPr lang="en-US" dirty="0"/>
              <a:t>Learn how Measurable Skills Gains and Credential Attainment Indicators are calculated here:  </a:t>
            </a:r>
          </a:p>
          <a:p>
            <a:r>
              <a:rPr lang="en-US" b="1" dirty="0">
                <a:hlinkClick r:id="rId3" tooltip="https://h1bskillstraining.workforcegps.org/resources/2018/10/04/14/44/WIOA-Primary-Indicators-of-Performance-E-Learning-Modules"/>
              </a:rPr>
              <a:t>WIOA Primary Indicators of Performance E-Learning Modules</a:t>
            </a:r>
            <a:endParaRPr lang="en-US" dirty="0"/>
          </a:p>
        </p:txBody>
      </p:sp>
    </p:spTree>
    <p:extLst>
      <p:ext uri="{BB962C8B-B14F-4D97-AF65-F5344CB8AC3E}">
        <p14:creationId xmlns:p14="http://schemas.microsoft.com/office/powerpoint/2010/main" val="6926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27</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155384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Policy FAQs</a:t>
            </a:r>
          </a:p>
        </p:txBody>
      </p:sp>
      <p:sp>
        <p:nvSpPr>
          <p:cNvPr id="4" name="Text Placeholder 3"/>
          <p:cNvSpPr>
            <a:spLocks noGrp="1"/>
          </p:cNvSpPr>
          <p:nvPr>
            <p:ph type="body" idx="1"/>
          </p:nvPr>
        </p:nvSpPr>
        <p:spPr/>
        <p:txBody>
          <a:bodyPr>
            <a:normAutofit lnSpcReduction="10000"/>
          </a:bodyPr>
          <a:lstStyle/>
          <a:p>
            <a:pPr marL="347663" indent="-347663">
              <a:spcBef>
                <a:spcPts val="600"/>
              </a:spcBef>
              <a:buFont typeface="Wingdings" panose="05000000000000000000" pitchFamily="2" charset="2"/>
              <a:buChar char="§"/>
            </a:pPr>
            <a:r>
              <a:rPr lang="en-US" dirty="0">
                <a:solidFill>
                  <a:schemeClr val="tx1"/>
                </a:solidFill>
              </a:rPr>
              <a:t>Employment Status at Program Entry</a:t>
            </a:r>
          </a:p>
          <a:p>
            <a:pPr marL="347663" indent="-347663">
              <a:spcBef>
                <a:spcPts val="600"/>
              </a:spcBef>
              <a:buFont typeface="Wingdings" panose="05000000000000000000" pitchFamily="2" charset="2"/>
              <a:buChar char="§"/>
            </a:pPr>
            <a:r>
              <a:rPr lang="en-US" dirty="0">
                <a:solidFill>
                  <a:schemeClr val="tx1"/>
                </a:solidFill>
              </a:rPr>
              <a:t>Internships and Work Experience</a:t>
            </a:r>
          </a:p>
          <a:p>
            <a:pPr marL="347663" indent="-347663">
              <a:spcBef>
                <a:spcPts val="600"/>
              </a:spcBef>
              <a:buFont typeface="Wingdings" panose="05000000000000000000" pitchFamily="2" charset="2"/>
              <a:buChar char="§"/>
            </a:pPr>
            <a:r>
              <a:rPr lang="en-US" dirty="0">
                <a:solidFill>
                  <a:schemeClr val="tx1"/>
                </a:solidFill>
              </a:rPr>
              <a:t>Reporting Apprenticeships</a:t>
            </a:r>
          </a:p>
          <a:p>
            <a:pPr marL="347663" indent="-347663">
              <a:spcBef>
                <a:spcPts val="600"/>
              </a:spcBef>
              <a:buFont typeface="Wingdings" panose="05000000000000000000" pitchFamily="2" charset="2"/>
              <a:buChar char="§"/>
            </a:pPr>
            <a:r>
              <a:rPr lang="en-US" dirty="0">
                <a:solidFill>
                  <a:schemeClr val="tx1"/>
                </a:solidFill>
              </a:rPr>
              <a:t>Reporting Types of Services </a:t>
            </a:r>
          </a:p>
        </p:txBody>
      </p:sp>
      <p:sp>
        <p:nvSpPr>
          <p:cNvPr id="2" name="Slide Number Placeholder 1"/>
          <p:cNvSpPr>
            <a:spLocks noGrp="1"/>
          </p:cNvSpPr>
          <p:nvPr>
            <p:ph type="sldNum" sz="quarter" idx="4294967295"/>
          </p:nvPr>
        </p:nvSpPr>
        <p:spPr>
          <a:xfrm>
            <a:off x="8010525" y="6356350"/>
            <a:ext cx="1133475" cy="365125"/>
          </a:xfrm>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28</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63770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29</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Employment Status at Program Entry</a:t>
            </a: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a:lnSpc>
                <a:spcPct val="120000"/>
              </a:lnSpc>
              <a:spcBef>
                <a:spcPts val="600"/>
              </a:spcBef>
              <a:spcAft>
                <a:spcPts val="600"/>
              </a:spcAft>
              <a:buClr>
                <a:srgbClr val="9E1C30"/>
              </a:buClr>
              <a:buFont typeface="Wingdings" panose="05000000000000000000" pitchFamily="2" charset="2"/>
              <a:buChar char="§"/>
              <a:defRPr/>
            </a:pPr>
            <a:r>
              <a:rPr lang="en-US" dirty="0">
                <a:solidFill>
                  <a:srgbClr val="242021"/>
                </a:solidFill>
              </a:rPr>
              <a:t>To be eligible for services, an individual must be unemployed, underemployed, or an incumbent worker, as defined in the Funding Opportunity Announcement (FOA) and as it aligns with a grantee’s grant Statement of Work (SOW). </a:t>
            </a:r>
            <a:endParaRPr lang="en-US" dirty="0">
              <a:solidFill>
                <a:srgbClr val="242021"/>
              </a:solidFill>
              <a:latin typeface="Arial" panose="020B0604020202020204"/>
            </a:endParaRPr>
          </a:p>
          <a:p>
            <a:pPr marL="685786" lvl="1" indent="-274306" defTabSz="914354">
              <a:lnSpc>
                <a:spcPct val="120000"/>
              </a:lnSpc>
              <a:spcBef>
                <a:spcPts val="600"/>
              </a:spcBef>
              <a:spcAft>
                <a:spcPts val="600"/>
              </a:spcAft>
              <a:buFont typeface="Wingdings" panose="05000000000000000000" pitchFamily="2" charset="2"/>
              <a:buChar char="Ø"/>
              <a:defRPr/>
            </a:pPr>
            <a:r>
              <a:rPr lang="en-US" b="1" dirty="0">
                <a:solidFill>
                  <a:srgbClr val="242021"/>
                </a:solidFill>
              </a:rPr>
              <a:t>Unemployed: </a:t>
            </a:r>
            <a:r>
              <a:rPr lang="en-US" dirty="0">
                <a:solidFill>
                  <a:srgbClr val="242021"/>
                </a:solidFill>
              </a:rPr>
              <a:t>(PIRL 400: Employment Status at Program Entry)</a:t>
            </a:r>
            <a:endParaRPr lang="en-US" dirty="0">
              <a:solidFill>
                <a:srgbClr val="242021"/>
              </a:solidFill>
              <a:latin typeface="Arial" panose="020B0604020202020204"/>
            </a:endParaRPr>
          </a:p>
          <a:p>
            <a:pPr marL="685786" lvl="1" indent="-274306" defTabSz="914354">
              <a:lnSpc>
                <a:spcPct val="120000"/>
              </a:lnSpc>
              <a:spcBef>
                <a:spcPts val="600"/>
              </a:spcBef>
              <a:spcAft>
                <a:spcPts val="600"/>
              </a:spcAft>
              <a:buFont typeface="Wingdings" panose="05000000000000000000" pitchFamily="2" charset="2"/>
              <a:buChar char="Ø"/>
              <a:defRPr/>
            </a:pPr>
            <a:r>
              <a:rPr lang="en-US" b="1" dirty="0">
                <a:solidFill>
                  <a:srgbClr val="242021"/>
                </a:solidFill>
              </a:rPr>
              <a:t>Underemployed: </a:t>
            </a:r>
            <a:r>
              <a:rPr lang="en-US" dirty="0">
                <a:solidFill>
                  <a:srgbClr val="242021"/>
                </a:solidFill>
              </a:rPr>
              <a:t>(PIRL 2101: Underemployed Worker)</a:t>
            </a:r>
            <a:endParaRPr lang="en-US" dirty="0">
              <a:solidFill>
                <a:srgbClr val="242021"/>
              </a:solidFill>
              <a:latin typeface="Arial" panose="020B0604020202020204"/>
            </a:endParaRPr>
          </a:p>
          <a:p>
            <a:pPr marL="685786" lvl="1" indent="-274306" defTabSz="914354">
              <a:lnSpc>
                <a:spcPct val="120000"/>
              </a:lnSpc>
              <a:spcBef>
                <a:spcPts val="600"/>
              </a:spcBef>
              <a:spcAft>
                <a:spcPts val="600"/>
              </a:spcAft>
              <a:buFont typeface="Wingdings" panose="05000000000000000000" pitchFamily="2" charset="2"/>
              <a:buChar char="Ø"/>
              <a:defRPr/>
            </a:pPr>
            <a:r>
              <a:rPr lang="en-US" b="1" dirty="0">
                <a:solidFill>
                  <a:srgbClr val="242021"/>
                </a:solidFill>
                <a:latin typeface="Arial" panose="020B0604020202020204"/>
              </a:rPr>
              <a:t>Incumbent Worker: </a:t>
            </a:r>
            <a:r>
              <a:rPr lang="en-US" dirty="0">
                <a:solidFill>
                  <a:srgbClr val="242021"/>
                </a:solidFill>
                <a:latin typeface="Arial" panose="020B0604020202020204"/>
              </a:rPr>
              <a:t>(</a:t>
            </a:r>
            <a:r>
              <a:rPr lang="en-US" dirty="0">
                <a:solidFill>
                  <a:srgbClr val="242021"/>
                </a:solidFill>
              </a:rPr>
              <a:t>PIRL 907:Recipient of Incumbent Worker Training )</a:t>
            </a:r>
            <a:endParaRPr lang="en-US" dirty="0">
              <a:solidFill>
                <a:srgbClr val="242021"/>
              </a:solidFill>
              <a:latin typeface="Arial" panose="020B0604020202020204"/>
            </a:endParaRPr>
          </a:p>
          <a:p>
            <a:pPr marL="685786" lvl="1" indent="-274306" defTabSz="914354">
              <a:lnSpc>
                <a:spcPct val="120000"/>
              </a:lnSpc>
              <a:spcBef>
                <a:spcPts val="600"/>
              </a:spcBef>
              <a:spcAft>
                <a:spcPts val="600"/>
              </a:spcAft>
              <a:buFont typeface="Wingdings" panose="05000000000000000000" pitchFamily="2" charset="2"/>
              <a:buChar char="Ø"/>
              <a:defRPr/>
            </a:pPr>
            <a:r>
              <a:rPr lang="en-US" b="1" dirty="0">
                <a:solidFill>
                  <a:srgbClr val="242021"/>
                </a:solidFill>
              </a:rPr>
              <a:t>Employed </a:t>
            </a:r>
            <a:r>
              <a:rPr lang="en-US" dirty="0">
                <a:solidFill>
                  <a:srgbClr val="242021"/>
                </a:solidFill>
              </a:rPr>
              <a:t>(PIRL 400: Employment Status at Program Entry)</a:t>
            </a:r>
            <a:endParaRPr lang="en-US" b="1" dirty="0">
              <a:solidFill>
                <a:srgbClr val="242021"/>
              </a:solidFill>
              <a:latin typeface="Arial" panose="020B0604020202020204"/>
            </a:endParaRPr>
          </a:p>
          <a:p>
            <a:pPr marL="1165860" lvl="2" indent="-342900" defTabSz="914354">
              <a:lnSpc>
                <a:spcPct val="120000"/>
              </a:lnSpc>
              <a:spcAft>
                <a:spcPts val="600"/>
              </a:spcAft>
              <a:buClr>
                <a:srgbClr val="9E1C30"/>
              </a:buClr>
              <a:buFont typeface="Wingdings" panose="05000000000000000000" pitchFamily="2" charset="2"/>
              <a:buChar char="§"/>
              <a:defRPr/>
            </a:pPr>
            <a:r>
              <a:rPr lang="en-US" dirty="0">
                <a:solidFill>
                  <a:srgbClr val="242021"/>
                </a:solidFill>
                <a:latin typeface="Arial" panose="020B0604020202020204"/>
              </a:rPr>
              <a:t>SWFI is the only H-1B Program in which a participant may be employed and not fall under the underemployed or incumbent worker categories</a:t>
            </a:r>
          </a:p>
          <a:p>
            <a:pPr marL="685786" lvl="1" indent="-274306" defTabSz="914354">
              <a:lnSpc>
                <a:spcPct val="120000"/>
              </a:lnSpc>
              <a:spcBef>
                <a:spcPts val="600"/>
              </a:spcBef>
              <a:spcAft>
                <a:spcPts val="600"/>
              </a:spcAft>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Tree>
    <p:extLst>
      <p:ext uri="{BB962C8B-B14F-4D97-AF65-F5344CB8AC3E}">
        <p14:creationId xmlns:p14="http://schemas.microsoft.com/office/powerpoint/2010/main" val="211695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a:xfrm>
            <a:off x="1531451" y="365394"/>
            <a:ext cx="2752319" cy="343697"/>
          </a:xfrm>
        </p:spPr>
        <p:txBody>
          <a:bodyPr>
            <a:noAutofit/>
          </a:bodyPr>
          <a:lstStyle/>
          <a:p>
            <a:r>
              <a:rPr lang="en-US" sz="1800" dirty="0"/>
              <a:t>October 16, 2018</a:t>
            </a:r>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br>
              <a:rPr lang="en-US" sz="4800" cap="small" dirty="0">
                <a:gradFill>
                  <a:gsLst>
                    <a:gs pos="0">
                      <a:srgbClr val="004874"/>
                    </a:gs>
                    <a:gs pos="100000">
                      <a:srgbClr val="041F36"/>
                    </a:gs>
                  </a:gsLst>
                  <a:lin ang="5400000" scaled="1"/>
                </a:gradFill>
                <a:latin typeface="+mn-lt"/>
                <a:cs typeface="Franklin Gothic Medium" panose="020B0603020102020204" pitchFamily="34" charset="0"/>
              </a:rPr>
            </a:br>
            <a:r>
              <a:rPr lang="en-US" sz="4800" cap="small" dirty="0">
                <a:gradFill>
                  <a:gsLst>
                    <a:gs pos="0">
                      <a:srgbClr val="004874"/>
                    </a:gs>
                    <a:gs pos="100000">
                      <a:srgbClr val="041F36"/>
                    </a:gs>
                  </a:gsLst>
                  <a:lin ang="5400000" scaled="1"/>
                </a:gradFill>
                <a:latin typeface="+mn-lt"/>
                <a:cs typeface="Franklin Gothic Medium" panose="020B0603020102020204" pitchFamily="34" charset="0"/>
              </a:rPr>
              <a:t>H-1B Performance Reporting Webinar 3.0: Enhancing Your WIPS Performance Experience</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289433" y="4474029"/>
            <a:ext cx="5440913" cy="1626629"/>
          </a:xfrm>
        </p:spPr>
        <p:txBody>
          <a:bodyPr>
            <a:normAutofit/>
          </a:bodyPr>
          <a:lstStyle/>
          <a:p>
            <a:pPr algn="ctr">
              <a:spcBef>
                <a:spcPts val="0"/>
              </a:spcBef>
              <a:buClrTx/>
            </a:pPr>
            <a:r>
              <a:rPr lang="en-US" sz="1800" b="1" cap="small" spc="40" dirty="0">
                <a:solidFill>
                  <a:srgbClr val="C00000"/>
                </a:solidFill>
                <a:cs typeface="Franklin Gothic Medium" panose="020B0603020102020204" pitchFamily="34" charset="0"/>
              </a:rPr>
              <a:t>H-1B TechHire Partnership</a:t>
            </a:r>
          </a:p>
          <a:p>
            <a:pPr algn="ctr">
              <a:spcBef>
                <a:spcPts val="0"/>
              </a:spcBef>
              <a:buClrTx/>
            </a:pPr>
            <a:r>
              <a:rPr lang="en-US" sz="1800" b="1" cap="small" spc="40" dirty="0">
                <a:solidFill>
                  <a:srgbClr val="C00000"/>
                </a:solidFill>
                <a:cs typeface="Franklin Gothic Medium" panose="020B0603020102020204" pitchFamily="34" charset="0"/>
              </a:rPr>
              <a:t>Strengthening Working Families Initiative </a:t>
            </a:r>
          </a:p>
          <a:p>
            <a:pPr algn="ctr">
              <a:spcBef>
                <a:spcPts val="0"/>
              </a:spcBef>
              <a:buClrTx/>
            </a:pPr>
            <a:r>
              <a:rPr lang="en-US" sz="1800" b="1" cap="small" spc="40" dirty="0">
                <a:solidFill>
                  <a:srgbClr val="C00000"/>
                </a:solidFill>
                <a:cs typeface="Franklin Gothic Medium" panose="020B0603020102020204" pitchFamily="34" charset="0"/>
              </a:rPr>
              <a:t>America’s Promise Grantees</a:t>
            </a:r>
          </a:p>
          <a:p>
            <a:endParaRPr lang="en-US" dirty="0"/>
          </a:p>
        </p:txBody>
      </p:sp>
      <p:sp>
        <p:nvSpPr>
          <p:cNvPr id="5" name="Slide Number Placeholder 3">
            <a:extLst>
              <a:ext uri="{FF2B5EF4-FFF2-40B4-BE49-F238E27FC236}">
                <a16:creationId xmlns:a16="http://schemas.microsoft.com/office/drawing/2014/main" id="{EB503819-C597-4A07-9BD4-9E42FA6DBB4C}"/>
              </a:ext>
            </a:extLst>
          </p:cNvPr>
          <p:cNvSpPr txBox="1">
            <a:spLocks/>
          </p:cNvSpPr>
          <p:nvPr/>
        </p:nvSpPr>
        <p:spPr>
          <a:xfrm>
            <a:off x="7686110" y="6356353"/>
            <a:ext cx="127748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06D636C-90A3-4979-BA37-BAB384B22101}" type="slidenum">
              <a:rPr lang="en-US" sz="1400">
                <a:solidFill>
                  <a:srgbClr val="124D95">
                    <a:lumMod val="40000"/>
                    <a:lumOff val="60000"/>
                  </a:srgbClr>
                </a:solidFill>
                <a:latin typeface="Arial" panose="020B0604020202020204"/>
              </a:rPr>
              <a:pPr algn="r"/>
              <a:t>3</a:t>
            </a:fld>
            <a:endParaRPr lang="en-US" sz="1400"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424661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30</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042037"/>
            <a:ext cx="8229363" cy="4609634"/>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Employment Status Differences</a:t>
            </a:r>
          </a:p>
        </p:txBody>
      </p:sp>
      <p:sp>
        <p:nvSpPr>
          <p:cNvPr id="5" name="Content Placeholder 2"/>
          <p:cNvSpPr txBox="1">
            <a:spLocks/>
          </p:cNvSpPr>
          <p:nvPr/>
        </p:nvSpPr>
        <p:spPr>
          <a:xfrm>
            <a:off x="522291" y="1198145"/>
            <a:ext cx="8076962" cy="5340773"/>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a:lnSpc>
                <a:spcPct val="120000"/>
              </a:lnSpc>
              <a:spcBef>
                <a:spcPts val="600"/>
              </a:spcBef>
              <a:spcAft>
                <a:spcPts val="600"/>
              </a:spcAft>
              <a:buClr>
                <a:srgbClr val="9E1C30"/>
              </a:buClr>
              <a:buFont typeface="Wingdings" panose="05000000000000000000" pitchFamily="2" charset="2"/>
              <a:buChar char="§"/>
              <a:defRPr/>
            </a:pPr>
            <a:r>
              <a:rPr lang="en-US" b="1" dirty="0">
                <a:solidFill>
                  <a:srgbClr val="303030">
                    <a:lumMod val="90000"/>
                    <a:lumOff val="10000"/>
                  </a:srgbClr>
                </a:solidFill>
                <a:latin typeface="Arial" panose="020B0604020202020204"/>
              </a:rPr>
              <a:t>Underemployed Workers </a:t>
            </a:r>
            <a:r>
              <a:rPr lang="en-US" b="1" dirty="0">
                <a:solidFill>
                  <a:srgbClr val="C00000"/>
                </a:solidFill>
                <a:latin typeface="Arial" panose="020B0604020202020204"/>
              </a:rPr>
              <a:t>Should not </a:t>
            </a:r>
            <a:r>
              <a:rPr lang="en-US" dirty="0">
                <a:solidFill>
                  <a:srgbClr val="303030">
                    <a:lumMod val="90000"/>
                    <a:lumOff val="10000"/>
                  </a:srgbClr>
                </a:solidFill>
                <a:latin typeface="Arial" panose="020B0604020202020204"/>
              </a:rPr>
              <a:t>be recorded as</a:t>
            </a:r>
            <a:r>
              <a:rPr lang="en-US" dirty="0">
                <a:solidFill>
                  <a:srgbClr val="FF0000"/>
                </a:solidFill>
              </a:rPr>
              <a:t> </a:t>
            </a:r>
            <a:r>
              <a:rPr lang="en-US" b="1" dirty="0">
                <a:solidFill>
                  <a:srgbClr val="303030">
                    <a:lumMod val="90000"/>
                    <a:lumOff val="10000"/>
                  </a:srgbClr>
                </a:solidFill>
                <a:latin typeface="Arial" panose="020B0604020202020204"/>
              </a:rPr>
              <a:t>Incumbent Workers</a:t>
            </a:r>
          </a:p>
          <a:p>
            <a:pPr lvl="1" defTabSz="914354">
              <a:lnSpc>
                <a:spcPct val="120000"/>
              </a:lnSpc>
              <a:spcBef>
                <a:spcPts val="600"/>
              </a:spcBef>
              <a:spcAft>
                <a:spcPts val="600"/>
              </a:spcAft>
              <a:buClr>
                <a:schemeClr val="bg1">
                  <a:lumMod val="75000"/>
                </a:schemeClr>
              </a:buClr>
              <a:buFont typeface="Wingdings" panose="05000000000000000000" pitchFamily="2" charset="2"/>
              <a:buChar char="Ø"/>
              <a:defRPr/>
            </a:pPr>
            <a:r>
              <a:rPr lang="en-US" dirty="0">
                <a:solidFill>
                  <a:srgbClr val="303030">
                    <a:lumMod val="90000"/>
                    <a:lumOff val="10000"/>
                  </a:srgbClr>
                </a:solidFill>
                <a:latin typeface="Arial" panose="020B0604020202020204"/>
              </a:rPr>
              <a:t>There is no grantee relationship with </a:t>
            </a:r>
            <a:r>
              <a:rPr lang="en-US" dirty="0">
                <a:solidFill>
                  <a:srgbClr val="303030">
                    <a:lumMod val="90000"/>
                    <a:lumOff val="10000"/>
                  </a:srgbClr>
                </a:solidFill>
              </a:rPr>
              <a:t>Employer (where training is NOT developed with an employer or employer association to upgrade skills training)</a:t>
            </a:r>
            <a:endParaRPr lang="en-US" dirty="0">
              <a:solidFill>
                <a:srgbClr val="303030">
                  <a:lumMod val="90000"/>
                  <a:lumOff val="10000"/>
                </a:srgbClr>
              </a:solidFill>
              <a:latin typeface="Arial" panose="020B0604020202020204"/>
            </a:endParaRPr>
          </a:p>
          <a:p>
            <a:pPr defTabSz="914354">
              <a:lnSpc>
                <a:spcPct val="120000"/>
              </a:lnSpc>
              <a:spcBef>
                <a:spcPts val="600"/>
              </a:spcBef>
              <a:spcAft>
                <a:spcPts val="600"/>
              </a:spcAft>
              <a:buClr>
                <a:srgbClr val="9E1C30"/>
              </a:buClr>
              <a:buFont typeface="Wingdings" panose="05000000000000000000" pitchFamily="2" charset="2"/>
              <a:buChar char="§"/>
              <a:defRPr/>
            </a:pPr>
            <a:r>
              <a:rPr lang="en-US" b="1" dirty="0">
                <a:solidFill>
                  <a:srgbClr val="303030">
                    <a:lumMod val="90000"/>
                    <a:lumOff val="10000"/>
                  </a:srgbClr>
                </a:solidFill>
                <a:latin typeface="Arial" panose="020B0604020202020204"/>
              </a:rPr>
              <a:t>Employed Workers </a:t>
            </a:r>
            <a:r>
              <a:rPr lang="en-US" b="1" dirty="0">
                <a:solidFill>
                  <a:srgbClr val="FFC000"/>
                </a:solidFill>
              </a:rPr>
              <a:t>are not necessarily</a:t>
            </a:r>
            <a:r>
              <a:rPr lang="en-US" b="1" dirty="0">
                <a:solidFill>
                  <a:srgbClr val="FFC000"/>
                </a:solidFill>
                <a:latin typeface="Arial" panose="020B0604020202020204"/>
              </a:rPr>
              <a:t> </a:t>
            </a:r>
            <a:r>
              <a:rPr lang="en-US" b="1" dirty="0">
                <a:solidFill>
                  <a:srgbClr val="303030">
                    <a:lumMod val="90000"/>
                    <a:lumOff val="10000"/>
                  </a:srgbClr>
                </a:solidFill>
                <a:latin typeface="Arial" panose="020B0604020202020204"/>
              </a:rPr>
              <a:t>Incumbent Workers</a:t>
            </a:r>
          </a:p>
          <a:p>
            <a:pPr lvl="1" defTabSz="914354">
              <a:lnSpc>
                <a:spcPct val="120000"/>
              </a:lnSpc>
              <a:spcBef>
                <a:spcPts val="600"/>
              </a:spcBef>
              <a:spcAft>
                <a:spcPts val="600"/>
              </a:spcAft>
              <a:buClr>
                <a:schemeClr val="bg1">
                  <a:lumMod val="75000"/>
                </a:schemeClr>
              </a:buClr>
              <a:buFont typeface="Wingdings" panose="05000000000000000000" pitchFamily="2" charset="2"/>
              <a:buChar char="Ø"/>
              <a:defRPr/>
            </a:pPr>
            <a:r>
              <a:rPr lang="en-US" dirty="0">
                <a:solidFill>
                  <a:srgbClr val="303030">
                    <a:lumMod val="90000"/>
                    <a:lumOff val="10000"/>
                  </a:srgbClr>
                </a:solidFill>
              </a:rPr>
              <a:t>An employed worker is and individual whose employer does not have a training agreement with the grantee (where training is developed with an employer or employer association to upgrade skills training)</a:t>
            </a:r>
            <a:endParaRPr lang="en-US" dirty="0">
              <a:solidFill>
                <a:srgbClr val="303030">
                  <a:lumMod val="90000"/>
                  <a:lumOff val="10000"/>
                </a:srgbClr>
              </a:solidFill>
              <a:latin typeface="Arial" panose="020B0604020202020204"/>
            </a:endParaRPr>
          </a:p>
          <a:p>
            <a:pPr lvl="1" defTabSz="914354">
              <a:lnSpc>
                <a:spcPct val="120000"/>
              </a:lnSpc>
              <a:spcBef>
                <a:spcPts val="600"/>
              </a:spcBef>
              <a:spcAft>
                <a:spcPts val="600"/>
              </a:spcAft>
              <a:buClr>
                <a:srgbClr val="9E1C30"/>
              </a:buClr>
              <a:buFont typeface="Wingdings" panose="05000000000000000000" pitchFamily="2" charset="2"/>
              <a:buChar char="§"/>
              <a:defRPr/>
            </a:pPr>
            <a:endParaRPr lang="en-US" b="1" dirty="0">
              <a:solidFill>
                <a:srgbClr val="303030">
                  <a:lumMod val="90000"/>
                  <a:lumOff val="10000"/>
                </a:srgbClr>
              </a:solidFill>
              <a:latin typeface="Arial" panose="020B0604020202020204"/>
            </a:endParaRPr>
          </a:p>
        </p:txBody>
      </p:sp>
    </p:spTree>
    <p:extLst>
      <p:ext uri="{BB962C8B-B14F-4D97-AF65-F5344CB8AC3E}">
        <p14:creationId xmlns:p14="http://schemas.microsoft.com/office/powerpoint/2010/main" val="124019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31</a:t>
            </a:fld>
            <a:endParaRPr lang="en-US" dirty="0"/>
          </a:p>
        </p:txBody>
      </p:sp>
      <p:sp>
        <p:nvSpPr>
          <p:cNvPr id="3" name="Content Placeholder 4"/>
          <p:cNvSpPr txBox="1">
            <a:spLocks/>
          </p:cNvSpPr>
          <p:nvPr/>
        </p:nvSpPr>
        <p:spPr>
          <a:xfrm>
            <a:off x="566742" y="1698171"/>
            <a:ext cx="7758108" cy="4658185"/>
          </a:xfrm>
          <a:prstGeom prst="rect">
            <a:avLst/>
          </a:prstGeom>
        </p:spPr>
        <p:txBody>
          <a:bodyPr>
            <a:normAutofit fontScale="85000" lnSpcReduction="10000"/>
          </a:bodyPr>
          <a:lstStyle>
            <a:lvl1pPr marL="274306" indent="-274306" algn="l" defTabSz="914354"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26" indent="-182870" algn="l" defTabSz="914354"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02" indent="-182870" algn="l" defTabSz="914354"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580" indent="-182870" algn="l" defTabSz="914354"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Incumbent Workers that Retained Current Position</a:t>
            </a:r>
          </a:p>
          <a:p>
            <a:pPr lvl="1">
              <a:buClr>
                <a:schemeClr val="bg1">
                  <a:lumMod val="75000"/>
                </a:schemeClr>
              </a:buClr>
              <a:buFont typeface="Wingdings" panose="05000000000000000000" pitchFamily="2" charset="2"/>
              <a:buChar char="Ø"/>
            </a:pPr>
            <a:r>
              <a:rPr lang="en-US" dirty="0"/>
              <a:t>Employment Retention Outcome</a:t>
            </a:r>
          </a:p>
          <a:p>
            <a:pPr lvl="1">
              <a:buClr>
                <a:schemeClr val="bg1">
                  <a:lumMod val="75000"/>
                </a:schemeClr>
              </a:buClr>
              <a:buFont typeface="Wingdings" panose="05000000000000000000" pitchFamily="2" charset="2"/>
              <a:buChar char="Ø"/>
            </a:pPr>
            <a:r>
              <a:rPr lang="en-US" dirty="0"/>
              <a:t>An individual must keep their current position for three consecutive quarters after program completion</a:t>
            </a:r>
          </a:p>
          <a:p>
            <a:pPr lvl="1">
              <a:buClr>
                <a:schemeClr val="bg1">
                  <a:lumMod val="75000"/>
                </a:schemeClr>
              </a:buClr>
              <a:buFont typeface="Wingdings" panose="05000000000000000000" pitchFamily="2" charset="2"/>
              <a:buChar char="Ø"/>
            </a:pPr>
            <a:r>
              <a:rPr lang="en-US" dirty="0">
                <a:solidFill>
                  <a:srgbClr val="C00000"/>
                </a:solidFill>
              </a:rPr>
              <a:t>PIRL 2119, 2121, </a:t>
            </a:r>
            <a:r>
              <a:rPr lang="en-US" b="1" dirty="0">
                <a:solidFill>
                  <a:srgbClr val="C00000"/>
                </a:solidFill>
              </a:rPr>
              <a:t>and</a:t>
            </a:r>
            <a:r>
              <a:rPr lang="en-US" dirty="0">
                <a:solidFill>
                  <a:srgbClr val="C00000"/>
                </a:solidFill>
              </a:rPr>
              <a:t> 2123: Incumbent Workers Retained Current Position in Quarters 1, 2, </a:t>
            </a:r>
            <a:r>
              <a:rPr lang="en-US" b="1" dirty="0">
                <a:solidFill>
                  <a:srgbClr val="C00000"/>
                </a:solidFill>
              </a:rPr>
              <a:t>and</a:t>
            </a:r>
            <a:r>
              <a:rPr lang="en-US" dirty="0">
                <a:solidFill>
                  <a:srgbClr val="C00000"/>
                </a:solidFill>
              </a:rPr>
              <a:t> 3 must = 1, Yes.  </a:t>
            </a:r>
          </a:p>
          <a:p>
            <a:r>
              <a:rPr lang="en-US" b="1" dirty="0"/>
              <a:t>Incumbent Workers that Advanced into a New Position</a:t>
            </a:r>
          </a:p>
          <a:p>
            <a:pPr lvl="1">
              <a:buClr>
                <a:schemeClr val="bg1">
                  <a:lumMod val="75000"/>
                </a:schemeClr>
              </a:buClr>
              <a:buFont typeface="Wingdings" panose="05000000000000000000" pitchFamily="2" charset="2"/>
              <a:buChar char="Ø"/>
            </a:pPr>
            <a:r>
              <a:rPr lang="en-US" dirty="0"/>
              <a:t>New Employment Outcome</a:t>
            </a:r>
          </a:p>
          <a:p>
            <a:pPr lvl="1">
              <a:buClr>
                <a:schemeClr val="bg1">
                  <a:lumMod val="75000"/>
                </a:schemeClr>
              </a:buClr>
              <a:buFont typeface="Wingdings" panose="05000000000000000000" pitchFamily="2" charset="2"/>
              <a:buChar char="Ø"/>
            </a:pPr>
            <a:r>
              <a:rPr lang="en-US" dirty="0"/>
              <a:t>An individual gets a new job at any quarter after program completion</a:t>
            </a:r>
          </a:p>
          <a:p>
            <a:pPr lvl="1">
              <a:buClr>
                <a:schemeClr val="bg1">
                  <a:lumMod val="75000"/>
                </a:schemeClr>
              </a:buClr>
              <a:buFont typeface="Wingdings" panose="05000000000000000000" pitchFamily="2" charset="2"/>
              <a:buChar char="Ø"/>
            </a:pPr>
            <a:r>
              <a:rPr lang="en-US" dirty="0">
                <a:solidFill>
                  <a:srgbClr val="C00000"/>
                </a:solidFill>
              </a:rPr>
              <a:t>PIRL 2120, 2122, 2124: Incumbent Workers Advance into a New Position in the 1</a:t>
            </a:r>
            <a:r>
              <a:rPr lang="en-US" baseline="30000" dirty="0">
                <a:solidFill>
                  <a:srgbClr val="C00000"/>
                </a:solidFill>
              </a:rPr>
              <a:t>st</a:t>
            </a:r>
            <a:r>
              <a:rPr lang="en-US" dirty="0">
                <a:solidFill>
                  <a:srgbClr val="C00000"/>
                </a:solidFill>
              </a:rPr>
              <a:t>, 2</a:t>
            </a:r>
            <a:r>
              <a:rPr lang="en-US" baseline="30000" dirty="0">
                <a:solidFill>
                  <a:srgbClr val="C00000"/>
                </a:solidFill>
              </a:rPr>
              <a:t>nd</a:t>
            </a:r>
            <a:r>
              <a:rPr lang="en-US" dirty="0">
                <a:solidFill>
                  <a:srgbClr val="C00000"/>
                </a:solidFill>
              </a:rPr>
              <a:t> </a:t>
            </a:r>
            <a:r>
              <a:rPr lang="en-US" b="1" dirty="0">
                <a:solidFill>
                  <a:srgbClr val="C00000"/>
                </a:solidFill>
              </a:rPr>
              <a:t>or</a:t>
            </a:r>
            <a:r>
              <a:rPr lang="en-US" dirty="0">
                <a:solidFill>
                  <a:srgbClr val="C00000"/>
                </a:solidFill>
              </a:rPr>
              <a:t> 3</a:t>
            </a:r>
            <a:r>
              <a:rPr lang="en-US" baseline="30000" dirty="0">
                <a:solidFill>
                  <a:srgbClr val="C00000"/>
                </a:solidFill>
              </a:rPr>
              <a:t>rd</a:t>
            </a:r>
            <a:r>
              <a:rPr lang="en-US" dirty="0">
                <a:solidFill>
                  <a:srgbClr val="C00000"/>
                </a:solidFill>
              </a:rPr>
              <a:t> Quarter must = 1</a:t>
            </a:r>
          </a:p>
        </p:txBody>
      </p:sp>
      <p:sp>
        <p:nvSpPr>
          <p:cNvPr id="4" name="Title 3"/>
          <p:cNvSpPr txBox="1">
            <a:spLocks/>
          </p:cNvSpPr>
          <p:nvPr/>
        </p:nvSpPr>
        <p:spPr>
          <a:xfrm>
            <a:off x="566742" y="483988"/>
            <a:ext cx="8161621" cy="1051560"/>
          </a:xfrm>
          <a:prstGeom prst="rect">
            <a:avLst/>
          </a:prstGeom>
        </p:spPr>
        <p:txBody>
          <a:bodyPr/>
          <a:lstStyle>
            <a:lvl1pPr algn="l" defTabSz="914354"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t>Reporting Incumbent Worker Employment Outcomes </a:t>
            </a:r>
          </a:p>
        </p:txBody>
      </p:sp>
    </p:spTree>
    <p:extLst>
      <p:ext uri="{BB962C8B-B14F-4D97-AF65-F5344CB8AC3E}">
        <p14:creationId xmlns:p14="http://schemas.microsoft.com/office/powerpoint/2010/main" val="1973272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349" y="753723"/>
            <a:ext cx="7886700" cy="581057"/>
          </a:xfrm>
        </p:spPr>
        <p:txBody>
          <a:bodyPr>
            <a:noAutofit/>
          </a:bodyPr>
          <a:lstStyle/>
          <a:p>
            <a:r>
              <a:rPr lang="en-US" sz="1800" i="1" dirty="0"/>
              <a:t>Sam is a Cybersecurity Specialist for ARC Security Services and recently completed their H-1B training program and received a Bachelor’s Degree. In the first quarter after program completion, </a:t>
            </a:r>
            <a:br>
              <a:rPr lang="en-US" sz="1800" i="1" dirty="0"/>
            </a:br>
            <a:r>
              <a:rPr lang="en-US" sz="1800" i="1" dirty="0"/>
              <a:t>Sam did not find a new job. But in the second quarter after program completion, Sam got a new job as a Cybersecurity Consultant.</a:t>
            </a:r>
          </a:p>
        </p:txBody>
      </p:sp>
      <p:sp>
        <p:nvSpPr>
          <p:cNvPr id="3" name="Content Placeholder 2"/>
          <p:cNvSpPr>
            <a:spLocks noGrp="1"/>
          </p:cNvSpPr>
          <p:nvPr>
            <p:ph idx="1"/>
          </p:nvPr>
        </p:nvSpPr>
        <p:spPr>
          <a:xfrm>
            <a:off x="926732" y="2114293"/>
            <a:ext cx="7886700" cy="4601057"/>
          </a:xfrm>
        </p:spPr>
        <p:txBody>
          <a:bodyPr>
            <a:normAutofit/>
          </a:bodyPr>
          <a:lstStyle/>
          <a:p>
            <a:pPr marL="0" indent="0" algn="ctr">
              <a:buNone/>
            </a:pPr>
            <a:r>
              <a:rPr lang="en-US" dirty="0">
                <a:solidFill>
                  <a:srgbClr val="C00000"/>
                </a:solidFill>
              </a:rPr>
              <a:t>USE the CHAT WINDOW to record your answers!</a:t>
            </a:r>
          </a:p>
          <a:p>
            <a:r>
              <a:rPr lang="en-US" dirty="0">
                <a:solidFill>
                  <a:srgbClr val="C00000"/>
                </a:solidFill>
              </a:rPr>
              <a:t>How do you record Sam’s employment in your data file? </a:t>
            </a:r>
          </a:p>
          <a:p>
            <a:pPr lvl="1"/>
            <a:r>
              <a:rPr lang="en-US" b="1" dirty="0"/>
              <a:t>Q 9.30</a:t>
            </a:r>
            <a:r>
              <a:rPr lang="en-US" dirty="0"/>
              <a:t> PIRL 2119 Incumbent Workers </a:t>
            </a:r>
            <a:r>
              <a:rPr lang="en-US" u="sng" dirty="0"/>
              <a:t>Retained Current Position </a:t>
            </a:r>
            <a:r>
              <a:rPr lang="en-US" dirty="0"/>
              <a:t>in Quarters 1 = 1, Yes</a:t>
            </a:r>
          </a:p>
          <a:p>
            <a:pPr lvl="1"/>
            <a:r>
              <a:rPr lang="en-US" b="1" dirty="0"/>
              <a:t>Q 12.31</a:t>
            </a:r>
            <a:r>
              <a:rPr lang="en-US" dirty="0"/>
              <a:t> PIRL 2122 Incumbent Workers </a:t>
            </a:r>
            <a:r>
              <a:rPr lang="en-US" u="sng" dirty="0"/>
              <a:t>Advance into a New Position</a:t>
            </a:r>
            <a:r>
              <a:rPr lang="en-US" dirty="0"/>
              <a:t> in the 2nd Quarter = 1, Yes</a:t>
            </a:r>
          </a:p>
          <a:p>
            <a:r>
              <a:rPr lang="en-US" dirty="0">
                <a:solidFill>
                  <a:srgbClr val="C00000"/>
                </a:solidFill>
              </a:rPr>
              <a:t>How is this outcome reported on your 12.31 QPR? </a:t>
            </a:r>
          </a:p>
          <a:p>
            <a:pPr lvl="1"/>
            <a:r>
              <a:rPr lang="en-US" dirty="0"/>
              <a:t>F. 2 Incumbent Workers Retained Current Position = 0</a:t>
            </a:r>
          </a:p>
          <a:p>
            <a:pPr lvl="1"/>
            <a:r>
              <a:rPr lang="en-US" dirty="0"/>
              <a:t>F. 3 Incumbent Workers Advanced into New </a:t>
            </a:r>
            <a:br>
              <a:rPr lang="en-US" dirty="0"/>
            </a:br>
            <a:r>
              <a:rPr lang="en-US" dirty="0"/>
              <a:t>Position = 1</a:t>
            </a:r>
          </a:p>
          <a:p>
            <a:pPr lvl="1"/>
            <a:endParaRPr lang="en-US" dirty="0"/>
          </a:p>
        </p:txBody>
      </p:sp>
    </p:spTree>
    <p:extLst>
      <p:ext uri="{BB962C8B-B14F-4D97-AF65-F5344CB8AC3E}">
        <p14:creationId xmlns:p14="http://schemas.microsoft.com/office/powerpoint/2010/main" val="186062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33</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solidFill>
                  <a:schemeClr val="accent1"/>
                </a:solidFill>
                <a:effectLst>
                  <a:innerShdw blurRad="101600" dist="50800" dir="18900000">
                    <a:srgbClr val="124D95">
                      <a:lumMod val="50000"/>
                      <a:alpha val="70000"/>
                    </a:srgbClr>
                  </a:innerShdw>
                </a:effectLst>
                <a:latin typeface="Arial" panose="020B0604020202020204"/>
              </a:rPr>
              <a:t>Reporting</a:t>
            </a: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 Internships and Work Experience</a:t>
            </a: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54">
              <a:lnSpc>
                <a:spcPct val="120000"/>
              </a:lnSpc>
              <a:spcBef>
                <a:spcPts val="600"/>
              </a:spcBef>
              <a:spcAft>
                <a:spcPts val="600"/>
              </a:spcAft>
              <a:buClr>
                <a:srgbClr val="9E1C30"/>
              </a:buClr>
              <a:buNone/>
              <a:defRPr/>
            </a:pPr>
            <a:r>
              <a:rPr lang="en-US" b="1" dirty="0">
                <a:solidFill>
                  <a:srgbClr val="C00000"/>
                </a:solidFill>
                <a:latin typeface="Arial" panose="020B0604020202020204"/>
              </a:rPr>
              <a:t>PIRL 1203 </a:t>
            </a:r>
            <a:r>
              <a:rPr lang="en-US" b="1" dirty="0">
                <a:solidFill>
                  <a:srgbClr val="242021"/>
                </a:solidFill>
                <a:latin typeface="Arial" panose="020B0604020202020204"/>
              </a:rPr>
              <a:t>- </a:t>
            </a:r>
            <a:r>
              <a:rPr lang="en-US" b="1" dirty="0">
                <a:solidFill>
                  <a:srgbClr val="242021"/>
                </a:solidFill>
              </a:rPr>
              <a:t>Most Recent Date Received Internship or Work Experience opportunities</a:t>
            </a:r>
          </a:p>
          <a:p>
            <a:pPr marL="754380" lvl="1" indent="-342900" defTabSz="914354">
              <a:lnSpc>
                <a:spcPct val="120000"/>
              </a:lnSpc>
              <a:spcBef>
                <a:spcPts val="600"/>
              </a:spcBef>
              <a:spcAft>
                <a:spcPts val="600"/>
              </a:spcAft>
              <a:buClr>
                <a:srgbClr val="9E1C30"/>
              </a:buClr>
              <a:buFont typeface="Wingdings" panose="05000000000000000000" pitchFamily="2" charset="2"/>
              <a:buChar char="§"/>
              <a:defRPr/>
            </a:pPr>
            <a:r>
              <a:rPr lang="en-US" dirty="0">
                <a:solidFill>
                  <a:srgbClr val="242021"/>
                </a:solidFill>
              </a:rPr>
              <a:t>Record date when individual is first enrolled (or start) their internship/work experience opportunities.</a:t>
            </a:r>
          </a:p>
          <a:p>
            <a:pPr marL="754380" lvl="1" indent="-342900" defTabSz="914354">
              <a:lnSpc>
                <a:spcPct val="120000"/>
              </a:lnSpc>
              <a:spcBef>
                <a:spcPts val="600"/>
              </a:spcBef>
              <a:spcAft>
                <a:spcPts val="600"/>
              </a:spcAft>
              <a:buClr>
                <a:srgbClr val="9E1C30"/>
              </a:buClr>
              <a:buFont typeface="Wingdings" panose="05000000000000000000" pitchFamily="2" charset="2"/>
              <a:buChar char="§"/>
              <a:defRPr/>
            </a:pPr>
            <a:r>
              <a:rPr lang="en-US" dirty="0">
                <a:solidFill>
                  <a:srgbClr val="303030">
                    <a:lumMod val="90000"/>
                    <a:lumOff val="10000"/>
                  </a:srgbClr>
                </a:solidFill>
              </a:rPr>
              <a:t>Per H-1B FOA: Incumbent Workers are excluded from Internship and Paid Work</a:t>
            </a:r>
            <a:endParaRPr lang="en-US" dirty="0">
              <a:solidFill>
                <a:srgbClr val="242021"/>
              </a:solidFill>
              <a:latin typeface="Arial" panose="020B0604020202020204"/>
            </a:endParaRPr>
          </a:p>
          <a:p>
            <a:pPr marL="0" indent="0" defTabSz="914354">
              <a:lnSpc>
                <a:spcPct val="120000"/>
              </a:lnSpc>
              <a:spcBef>
                <a:spcPts val="600"/>
              </a:spcBef>
              <a:spcAft>
                <a:spcPts val="600"/>
              </a:spcAft>
              <a:buClr>
                <a:srgbClr val="9E1C30"/>
              </a:buClr>
              <a:buNone/>
              <a:defRPr/>
            </a:pPr>
            <a:r>
              <a:rPr lang="en-US" b="1" dirty="0">
                <a:solidFill>
                  <a:srgbClr val="C00000"/>
                </a:solidFill>
              </a:rPr>
              <a:t>PIRL 1205 </a:t>
            </a:r>
            <a:r>
              <a:rPr lang="en-US" b="1" dirty="0"/>
              <a:t>- </a:t>
            </a:r>
            <a:r>
              <a:rPr lang="en-US" b="1" dirty="0">
                <a:solidFill>
                  <a:srgbClr val="242021"/>
                </a:solidFill>
              </a:rPr>
              <a:t>Type of Work Experience</a:t>
            </a:r>
            <a:endParaRPr lang="en-US" b="1" dirty="0">
              <a:solidFill>
                <a:srgbClr val="242021"/>
              </a:solidFill>
              <a:latin typeface="Arial" panose="020B0604020202020204"/>
            </a:endParaRPr>
          </a:p>
          <a:p>
            <a:pPr lvl="1" defTabSz="914354">
              <a:lnSpc>
                <a:spcPct val="120000"/>
              </a:lnSpc>
              <a:spcBef>
                <a:spcPts val="600"/>
              </a:spcBef>
              <a:spcAft>
                <a:spcPts val="600"/>
              </a:spcAft>
              <a:buClr>
                <a:srgbClr val="9E1C30"/>
              </a:buClr>
              <a:buFont typeface="Wingdings" panose="05000000000000000000" pitchFamily="2" charset="2"/>
              <a:buChar char="§"/>
              <a:defRPr/>
            </a:pPr>
            <a:r>
              <a:rPr lang="en-US" dirty="0">
                <a:solidFill>
                  <a:srgbClr val="303030">
                    <a:lumMod val="90000"/>
                    <a:lumOff val="10000"/>
                  </a:srgbClr>
                </a:solidFill>
                <a:latin typeface="Arial" panose="020B0604020202020204"/>
              </a:rPr>
              <a:t>Allowable H-1B Code Values</a:t>
            </a:r>
          </a:p>
          <a:p>
            <a:pPr marL="1200150" lvl="2" indent="-285750" defTabSz="914354">
              <a:lnSpc>
                <a:spcPct val="120000"/>
              </a:lnSpc>
              <a:spcBef>
                <a:spcPts val="0"/>
              </a:spcBef>
              <a:buClr>
                <a:schemeClr val="bg1">
                  <a:lumMod val="65000"/>
                </a:schemeClr>
              </a:buClr>
              <a:buFont typeface="Wingdings" panose="05000000000000000000" pitchFamily="2" charset="2"/>
              <a:buChar char="Ø"/>
              <a:defRPr/>
            </a:pPr>
            <a:r>
              <a:rPr lang="en-US" dirty="0">
                <a:solidFill>
                  <a:srgbClr val="303030">
                    <a:lumMod val="90000"/>
                    <a:lumOff val="10000"/>
                  </a:srgbClr>
                </a:solidFill>
              </a:rPr>
              <a:t>2 = Employment opportunities, including internships, not limited to summer months</a:t>
            </a:r>
          </a:p>
          <a:p>
            <a:pPr marL="1200150" lvl="2" indent="-285750" defTabSz="914354">
              <a:lnSpc>
                <a:spcPct val="120000"/>
              </a:lnSpc>
              <a:spcBef>
                <a:spcPts val="0"/>
              </a:spcBef>
              <a:buClr>
                <a:schemeClr val="bg1">
                  <a:lumMod val="65000"/>
                </a:schemeClr>
              </a:buClr>
              <a:buFont typeface="Wingdings" panose="05000000000000000000" pitchFamily="2" charset="2"/>
              <a:buChar char="Ø"/>
              <a:defRPr/>
            </a:pPr>
            <a:r>
              <a:rPr lang="en-US" dirty="0">
                <a:solidFill>
                  <a:srgbClr val="303030">
                    <a:lumMod val="90000"/>
                    <a:lumOff val="10000"/>
                  </a:srgbClr>
                </a:solidFill>
              </a:rPr>
              <a:t>3 = Pre-apprenticeship programs</a:t>
            </a:r>
          </a:p>
          <a:p>
            <a:pPr marL="1200150" lvl="2" indent="-285750" defTabSz="914354">
              <a:lnSpc>
                <a:spcPct val="120000"/>
              </a:lnSpc>
              <a:spcBef>
                <a:spcPts val="0"/>
              </a:spcBef>
              <a:buClr>
                <a:schemeClr val="bg1">
                  <a:lumMod val="65000"/>
                </a:schemeClr>
              </a:buClr>
              <a:buFont typeface="Wingdings" panose="05000000000000000000" pitchFamily="2" charset="2"/>
              <a:buChar char="Ø"/>
              <a:defRPr/>
            </a:pPr>
            <a:r>
              <a:rPr lang="en-US" dirty="0">
                <a:solidFill>
                  <a:srgbClr val="303030">
                    <a:lumMod val="90000"/>
                    <a:lumOff val="10000"/>
                  </a:srgbClr>
                </a:solidFill>
              </a:rPr>
              <a:t>4 = Job shadowing</a:t>
            </a:r>
          </a:p>
          <a:p>
            <a:pPr marL="1200150" lvl="2" indent="-285750" defTabSz="914354">
              <a:lnSpc>
                <a:spcPct val="120000"/>
              </a:lnSpc>
              <a:spcBef>
                <a:spcPts val="0"/>
              </a:spcBef>
              <a:buClr>
                <a:schemeClr val="bg1">
                  <a:lumMod val="65000"/>
                </a:schemeClr>
              </a:buClr>
              <a:buFont typeface="Wingdings" panose="05000000000000000000" pitchFamily="2" charset="2"/>
              <a:buChar char="Ø"/>
              <a:defRPr/>
            </a:pPr>
            <a:r>
              <a:rPr lang="en-US" dirty="0">
                <a:solidFill>
                  <a:srgbClr val="303030">
                    <a:lumMod val="90000"/>
                    <a:lumOff val="10000"/>
                  </a:srgbClr>
                </a:solidFill>
              </a:rPr>
              <a:t>7 = Other work experience activities</a:t>
            </a:r>
          </a:p>
          <a:p>
            <a:pPr marL="1200150" lvl="2" indent="-285750" defTabSz="914354">
              <a:lnSpc>
                <a:spcPct val="120000"/>
              </a:lnSpc>
              <a:spcBef>
                <a:spcPts val="0"/>
              </a:spcBef>
              <a:buClr>
                <a:schemeClr val="bg1">
                  <a:lumMod val="65000"/>
                </a:schemeClr>
              </a:buClr>
              <a:buFont typeface="Wingdings" panose="05000000000000000000" pitchFamily="2" charset="2"/>
              <a:buChar char="Ø"/>
              <a:defRPr/>
            </a:pPr>
            <a:r>
              <a:rPr lang="en-US" dirty="0">
                <a:solidFill>
                  <a:srgbClr val="303030">
                    <a:lumMod val="90000"/>
                    <a:lumOff val="10000"/>
                  </a:srgbClr>
                </a:solidFill>
              </a:rPr>
              <a:t>0 = Did Not Participate in these activities</a:t>
            </a:r>
            <a:endParaRPr lang="en-US" dirty="0">
              <a:solidFill>
                <a:srgbClr val="303030">
                  <a:lumMod val="90000"/>
                  <a:lumOff val="10000"/>
                </a:srgbClr>
              </a:solidFill>
              <a:latin typeface="Arial" panose="020B0604020202020204"/>
            </a:endParaRPr>
          </a:p>
          <a:p>
            <a:pPr lvl="1" defTabSz="914354">
              <a:lnSpc>
                <a:spcPct val="120000"/>
              </a:lnSpc>
              <a:spcBef>
                <a:spcPts val="600"/>
              </a:spcBef>
              <a:spcAft>
                <a:spcPts val="600"/>
              </a:spcAft>
              <a:buClr>
                <a:srgbClr val="9E1C30"/>
              </a:buClr>
              <a:buFont typeface="Wingdings" panose="05000000000000000000" pitchFamily="2" charset="2"/>
              <a:buChar char="Ø"/>
              <a:defRPr/>
            </a:pPr>
            <a:endParaRPr lang="en-US" dirty="0">
              <a:solidFill>
                <a:schemeClr val="tx1"/>
              </a:solidFill>
              <a:latin typeface="Arial" panose="020B0604020202020204"/>
            </a:endParaRPr>
          </a:p>
          <a:p>
            <a:pPr lvl="1" defTabSz="914354">
              <a:lnSpc>
                <a:spcPct val="120000"/>
              </a:lnSpc>
              <a:spcBef>
                <a:spcPts val="600"/>
              </a:spcBef>
              <a:spcAft>
                <a:spcPts val="600"/>
              </a:spcAft>
              <a:buClr>
                <a:srgbClr val="9E1C30"/>
              </a:buClr>
              <a:buFont typeface="Arial" panose="020B0604020202020204" pitchFamily="34" charset="0"/>
              <a:buChar char="•"/>
              <a:defRPr/>
            </a:pPr>
            <a:endParaRPr lang="en-US" b="1" dirty="0">
              <a:solidFill>
                <a:srgbClr val="242021"/>
              </a:solidFill>
              <a:latin typeface="Arial" panose="020B0604020202020204"/>
            </a:endParaRPr>
          </a:p>
        </p:txBody>
      </p:sp>
    </p:spTree>
    <p:extLst>
      <p:ext uri="{BB962C8B-B14F-4D97-AF65-F5344CB8AC3E}">
        <p14:creationId xmlns:p14="http://schemas.microsoft.com/office/powerpoint/2010/main" val="2262213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34</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0" y="391564"/>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Paid Work vs Registered Apprenticeship</a:t>
            </a:r>
          </a:p>
          <a:p>
            <a:pPr algn="ctr" defTabSz="914354">
              <a:defRPr/>
            </a:pPr>
            <a:endPar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a:lnSpc>
                <a:spcPct val="120000"/>
              </a:lnSpc>
              <a:spcBef>
                <a:spcPts val="600"/>
              </a:spcBef>
              <a:spcAft>
                <a:spcPts val="600"/>
              </a:spcAft>
              <a:buClr>
                <a:srgbClr val="9E1C30"/>
              </a:buClr>
              <a:buFont typeface="Wingdings" panose="05000000000000000000" pitchFamily="2" charset="2"/>
              <a:buChar char="§"/>
              <a:defRPr/>
            </a:pPr>
            <a:r>
              <a:rPr lang="en-US" sz="2400" b="1" dirty="0">
                <a:solidFill>
                  <a:srgbClr val="C00000"/>
                </a:solidFill>
              </a:rPr>
              <a:t>PIRL 1203 </a:t>
            </a:r>
            <a:r>
              <a:rPr lang="en-US" sz="2400" dirty="0">
                <a:solidFill>
                  <a:srgbClr val="242021"/>
                </a:solidFill>
              </a:rPr>
              <a:t>and </a:t>
            </a:r>
            <a:r>
              <a:rPr lang="en-US" sz="2400" b="1" dirty="0">
                <a:solidFill>
                  <a:srgbClr val="C00000"/>
                </a:solidFill>
              </a:rPr>
              <a:t>1205</a:t>
            </a:r>
            <a:r>
              <a:rPr lang="en-US" sz="2400" dirty="0">
                <a:solidFill>
                  <a:srgbClr val="242021"/>
                </a:solidFill>
              </a:rPr>
              <a:t> (Paid Work Experience)                                </a:t>
            </a:r>
          </a:p>
          <a:p>
            <a:pPr marL="0" indent="0" defTabSz="914354">
              <a:lnSpc>
                <a:spcPct val="120000"/>
              </a:lnSpc>
              <a:spcBef>
                <a:spcPts val="600"/>
              </a:spcBef>
              <a:spcAft>
                <a:spcPts val="600"/>
              </a:spcAft>
              <a:buClr>
                <a:srgbClr val="9E1C30"/>
              </a:buClr>
              <a:buNone/>
              <a:defRPr/>
            </a:pPr>
            <a:r>
              <a:rPr lang="en-US" sz="2400" dirty="0">
                <a:solidFill>
                  <a:srgbClr val="242021"/>
                </a:solidFill>
              </a:rPr>
              <a:t>	Registered Apprenticeship (</a:t>
            </a:r>
            <a:r>
              <a:rPr lang="en-US" sz="2400" b="1" dirty="0">
                <a:solidFill>
                  <a:srgbClr val="C00000"/>
                </a:solidFill>
              </a:rPr>
              <a:t>PIRL 931</a:t>
            </a:r>
            <a:r>
              <a:rPr lang="en-US" sz="2400" dirty="0">
                <a:solidFill>
                  <a:srgbClr val="242021"/>
                </a:solidFill>
              </a:rPr>
              <a:t>)</a:t>
            </a:r>
          </a:p>
          <a:p>
            <a:pPr defTabSz="914354">
              <a:lnSpc>
                <a:spcPct val="120000"/>
              </a:lnSpc>
              <a:spcBef>
                <a:spcPts val="600"/>
              </a:spcBef>
              <a:spcAft>
                <a:spcPts val="600"/>
              </a:spcAft>
              <a:buClr>
                <a:srgbClr val="9E1C30"/>
              </a:buClr>
              <a:buFont typeface="Wingdings" panose="05000000000000000000" pitchFamily="2" charset="2"/>
              <a:buChar char="§"/>
              <a:defRPr/>
            </a:pPr>
            <a:r>
              <a:rPr lang="en-US" sz="2400" dirty="0">
                <a:solidFill>
                  <a:srgbClr val="242021"/>
                </a:solidFill>
              </a:rPr>
              <a:t>These code values are distinct – a participant should not be reported in more than one work experience, unless they participate in each one</a:t>
            </a:r>
          </a:p>
          <a:p>
            <a:pPr marL="754380" lvl="1" indent="-342900" defTabSz="914354">
              <a:lnSpc>
                <a:spcPct val="120000"/>
              </a:lnSpc>
              <a:spcBef>
                <a:spcPts val="600"/>
              </a:spcBef>
              <a:spcAft>
                <a:spcPts val="600"/>
              </a:spcAft>
              <a:buFont typeface="Wingdings" panose="05000000000000000000" pitchFamily="2" charset="2"/>
              <a:buChar char="Ø"/>
              <a:defRPr/>
            </a:pPr>
            <a:r>
              <a:rPr lang="en-US" sz="2000" b="1" dirty="0">
                <a:solidFill>
                  <a:srgbClr val="C00000"/>
                </a:solidFill>
              </a:rPr>
              <a:t>PIRL 931 </a:t>
            </a:r>
            <a:r>
              <a:rPr lang="en-US" sz="2000" dirty="0">
                <a:solidFill>
                  <a:srgbClr val="242021"/>
                </a:solidFill>
              </a:rPr>
              <a:t>Registered Apprenticeship Program</a:t>
            </a:r>
          </a:p>
          <a:p>
            <a:pPr marL="754380" lvl="1" indent="-342900" defTabSz="914354">
              <a:lnSpc>
                <a:spcPct val="120000"/>
              </a:lnSpc>
              <a:spcBef>
                <a:spcPts val="600"/>
              </a:spcBef>
              <a:spcAft>
                <a:spcPts val="600"/>
              </a:spcAft>
              <a:buFont typeface="Wingdings" panose="05000000000000000000" pitchFamily="2" charset="2"/>
              <a:buChar char="Ø"/>
              <a:defRPr/>
            </a:pPr>
            <a:r>
              <a:rPr lang="en-US" sz="2000" b="1" dirty="0">
                <a:solidFill>
                  <a:srgbClr val="C00000"/>
                </a:solidFill>
              </a:rPr>
              <a:t>PIRL 2109 – 2117</a:t>
            </a:r>
            <a:r>
              <a:rPr lang="en-US" sz="2000" dirty="0">
                <a:solidFill>
                  <a:srgbClr val="C00000"/>
                </a:solidFill>
              </a:rPr>
              <a:t> </a:t>
            </a:r>
            <a:r>
              <a:rPr lang="en-US" sz="2000" dirty="0">
                <a:solidFill>
                  <a:srgbClr val="242021"/>
                </a:solidFill>
              </a:rPr>
              <a:t>H-1B PIRL Data Elements to Report Training Activity Types</a:t>
            </a:r>
          </a:p>
          <a:p>
            <a:pPr marL="1165860" lvl="2" indent="-342900" defTabSz="914354">
              <a:lnSpc>
                <a:spcPct val="120000"/>
              </a:lnSpc>
              <a:spcAft>
                <a:spcPts val="600"/>
              </a:spcAft>
              <a:buClr>
                <a:srgbClr val="9E1C30"/>
              </a:buClr>
              <a:buFont typeface="Wingdings" panose="05000000000000000000" pitchFamily="2" charset="2"/>
              <a:buChar char="§"/>
              <a:defRPr/>
            </a:pPr>
            <a:r>
              <a:rPr lang="en-US" sz="1600" dirty="0">
                <a:solidFill>
                  <a:srgbClr val="242021"/>
                </a:solidFill>
              </a:rPr>
              <a:t>Code Value 8 = Registered Apprenticeship</a:t>
            </a:r>
          </a:p>
          <a:p>
            <a:pPr marL="754380" lvl="1" indent="-342900" defTabSz="914354">
              <a:lnSpc>
                <a:spcPct val="120000"/>
              </a:lnSpc>
              <a:spcBef>
                <a:spcPts val="600"/>
              </a:spcBef>
              <a:spcAft>
                <a:spcPts val="600"/>
              </a:spcAft>
              <a:buClr>
                <a:srgbClr val="9E1C30"/>
              </a:buClr>
              <a:buFont typeface="Wingdings" panose="05000000000000000000" pitchFamily="2" charset="2"/>
              <a:buChar char="§"/>
              <a:defRPr/>
            </a:pPr>
            <a:endParaRPr lang="en-US" dirty="0">
              <a:solidFill>
                <a:srgbClr val="242021"/>
              </a:solidFill>
            </a:endParaRPr>
          </a:p>
          <a:p>
            <a:pPr marL="685786" lvl="1" indent="-274306" defTabSz="914354">
              <a:lnSpc>
                <a:spcPct val="120000"/>
              </a:lnSpc>
              <a:spcBef>
                <a:spcPts val="600"/>
              </a:spcBef>
              <a:spcAft>
                <a:spcPts val="600"/>
              </a:spcAft>
              <a:buClr>
                <a:srgbClr val="9E1C30"/>
              </a:buClr>
              <a:buFont typeface="Wingdings" panose="05000000000000000000" pitchFamily="2" charset="2"/>
              <a:buChar char="Ø"/>
              <a:defRPr/>
            </a:pPr>
            <a:endParaRPr lang="en-US" dirty="0">
              <a:solidFill>
                <a:srgbClr val="242021"/>
              </a:solidFill>
            </a:endParaRPr>
          </a:p>
          <a:p>
            <a:pPr marL="685786" lvl="1" indent="-274306" defTabSz="914354">
              <a:lnSpc>
                <a:spcPct val="120000"/>
              </a:lnSpc>
              <a:spcBef>
                <a:spcPts val="600"/>
              </a:spcBef>
              <a:spcAft>
                <a:spcPts val="600"/>
              </a:spcAft>
              <a:buClr>
                <a:srgbClr val="9E1C30"/>
              </a:buClr>
              <a:buFont typeface="Wingdings" panose="05000000000000000000" pitchFamily="2" charset="2"/>
              <a:buChar char="Ø"/>
              <a:defRPr/>
            </a:pPr>
            <a:endParaRPr lang="en-US" dirty="0">
              <a:solidFill>
                <a:srgbClr val="242021"/>
              </a:solidFill>
            </a:endParaRPr>
          </a:p>
          <a:p>
            <a:pPr marL="274306" indent="-274306" defTabSz="914354">
              <a:lnSpc>
                <a:spcPct val="120000"/>
              </a:lnSpc>
              <a:spcBef>
                <a:spcPts val="600"/>
              </a:spcBef>
              <a:spcAft>
                <a:spcPts val="600"/>
              </a:spcAft>
              <a:buClr>
                <a:srgbClr val="9E1C30"/>
              </a:buClr>
              <a:buFont typeface="Wingdings" panose="05000000000000000000" pitchFamily="2" charset="2"/>
              <a:buChar char="Ø"/>
              <a:defRPr/>
            </a:pPr>
            <a:endParaRPr lang="en-US" b="1" dirty="0">
              <a:solidFill>
                <a:srgbClr val="242021"/>
              </a:solidFill>
              <a:latin typeface="Arial" panose="020B0604020202020204"/>
            </a:endParaRPr>
          </a:p>
          <a:p>
            <a:pPr marL="274306" indent="-274306" defTabSz="914354">
              <a:lnSpc>
                <a:spcPct val="120000"/>
              </a:lnSpc>
              <a:spcBef>
                <a:spcPts val="600"/>
              </a:spcBef>
              <a:spcAft>
                <a:spcPts val="600"/>
              </a:spcAft>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6" name="Not Equal 5"/>
          <p:cNvSpPr/>
          <p:nvPr/>
        </p:nvSpPr>
        <p:spPr>
          <a:xfrm>
            <a:off x="6854836" y="1021659"/>
            <a:ext cx="831272" cy="585333"/>
          </a:xfrm>
          <a:prstGeom prst="mathNotEqua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608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35</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Supportive Services vs Specialized Services</a:t>
            </a:r>
          </a:p>
        </p:txBody>
      </p:sp>
      <p:sp>
        <p:nvSpPr>
          <p:cNvPr id="5" name="Content Placeholder 2"/>
          <p:cNvSpPr txBox="1">
            <a:spLocks/>
          </p:cNvSpPr>
          <p:nvPr/>
        </p:nvSpPr>
        <p:spPr>
          <a:xfrm>
            <a:off x="223458" y="1010476"/>
            <a:ext cx="8522225" cy="555130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a:lnSpc>
                <a:spcPct val="100000"/>
              </a:lnSpc>
              <a:spcBef>
                <a:spcPts val="600"/>
              </a:spcBef>
              <a:spcAft>
                <a:spcPts val="600"/>
              </a:spcAft>
              <a:buClr>
                <a:srgbClr val="9E1C30"/>
              </a:buClr>
              <a:buFont typeface="Wingdings" panose="05000000000000000000" pitchFamily="2" charset="2"/>
              <a:buChar char="§"/>
              <a:defRPr/>
            </a:pPr>
            <a:r>
              <a:rPr lang="en-US" sz="1600" b="1" dirty="0">
                <a:solidFill>
                  <a:srgbClr val="242021"/>
                </a:solidFill>
                <a:latin typeface="Arial" panose="020B0604020202020204"/>
              </a:rPr>
              <a:t>Supportive Services</a:t>
            </a:r>
          </a:p>
          <a:p>
            <a:pPr marL="754380" lvl="1" indent="-342900" defTabSz="914354">
              <a:lnSpc>
                <a:spcPct val="100000"/>
              </a:lnSpc>
              <a:spcBef>
                <a:spcPts val="600"/>
              </a:spcBef>
              <a:buClr>
                <a:schemeClr val="bg1">
                  <a:lumMod val="50000"/>
                </a:schemeClr>
              </a:buClr>
              <a:buFont typeface="Wingdings" panose="05000000000000000000" pitchFamily="2" charset="2"/>
              <a:buChar char="Ø"/>
              <a:defRPr/>
            </a:pPr>
            <a:r>
              <a:rPr lang="en-US" sz="1600" dirty="0">
                <a:solidFill>
                  <a:schemeClr val="tx1"/>
                </a:solidFill>
              </a:rPr>
              <a:t>Transportation &amp; Housing</a:t>
            </a:r>
          </a:p>
          <a:p>
            <a:pPr marL="754380" lvl="1" indent="-342900" defTabSz="914354">
              <a:lnSpc>
                <a:spcPct val="100000"/>
              </a:lnSpc>
              <a:spcBef>
                <a:spcPts val="600"/>
              </a:spcBef>
              <a:buClr>
                <a:schemeClr val="bg1">
                  <a:lumMod val="50000"/>
                </a:schemeClr>
              </a:buClr>
              <a:buFont typeface="Wingdings" panose="05000000000000000000" pitchFamily="2" charset="2"/>
              <a:buChar char="Ø"/>
              <a:defRPr/>
            </a:pPr>
            <a:r>
              <a:rPr lang="en-US" sz="1600" dirty="0">
                <a:solidFill>
                  <a:schemeClr val="tx1"/>
                </a:solidFill>
              </a:rPr>
              <a:t>Child care and Dependent care</a:t>
            </a:r>
          </a:p>
          <a:p>
            <a:pPr marL="754380" lvl="1" indent="-342900" defTabSz="914354">
              <a:lnSpc>
                <a:spcPct val="100000"/>
              </a:lnSpc>
              <a:spcBef>
                <a:spcPts val="600"/>
              </a:spcBef>
              <a:buClr>
                <a:schemeClr val="bg1">
                  <a:lumMod val="50000"/>
                </a:schemeClr>
              </a:buClr>
              <a:buFont typeface="Wingdings" panose="05000000000000000000" pitchFamily="2" charset="2"/>
              <a:buChar char="Ø"/>
              <a:defRPr/>
            </a:pPr>
            <a:r>
              <a:rPr lang="en-US" sz="1600" dirty="0">
                <a:solidFill>
                  <a:schemeClr val="tx1"/>
                </a:solidFill>
              </a:rPr>
              <a:t>Needs-related payments that are necessary to enable an individual to participate in education and training activities funded through this grant</a:t>
            </a:r>
            <a:endParaRPr lang="en-US" sz="1600" b="1" dirty="0">
              <a:solidFill>
                <a:srgbClr val="242021"/>
              </a:solidFill>
              <a:latin typeface="Arial" panose="020B0604020202020204"/>
            </a:endParaRPr>
          </a:p>
          <a:p>
            <a:pPr defTabSz="914354">
              <a:lnSpc>
                <a:spcPct val="100000"/>
              </a:lnSpc>
              <a:spcBef>
                <a:spcPts val="600"/>
              </a:spcBef>
              <a:spcAft>
                <a:spcPts val="600"/>
              </a:spcAft>
              <a:buClr>
                <a:srgbClr val="9E1C30"/>
              </a:buClr>
              <a:buFont typeface="Wingdings" panose="05000000000000000000" pitchFamily="2" charset="2"/>
              <a:buChar char="§"/>
              <a:defRPr/>
            </a:pPr>
            <a:r>
              <a:rPr lang="en-US" sz="1600" b="1" dirty="0">
                <a:solidFill>
                  <a:srgbClr val="242021"/>
                </a:solidFill>
                <a:latin typeface="Arial" panose="020B0604020202020204"/>
              </a:rPr>
              <a:t>Specialized Services</a:t>
            </a:r>
          </a:p>
          <a:p>
            <a:pPr marL="754380" lvl="1" indent="-342900" defTabSz="914354">
              <a:lnSpc>
                <a:spcPct val="100000"/>
              </a:lnSpc>
              <a:spcBef>
                <a:spcPts val="600"/>
              </a:spcBef>
              <a:buClr>
                <a:schemeClr val="bg1">
                  <a:lumMod val="50000"/>
                </a:schemeClr>
              </a:buClr>
              <a:buFont typeface="Wingdings" panose="05000000000000000000" pitchFamily="2" charset="2"/>
              <a:buChar char="Ø"/>
              <a:defRPr/>
            </a:pPr>
            <a:r>
              <a:rPr lang="en-US" sz="1600" dirty="0"/>
              <a:t>Specialized Participant Services are defined as group-based or one-on-one services that address specific barriers to employment facing the targeted population(s). </a:t>
            </a:r>
          </a:p>
          <a:p>
            <a:pPr marL="1165860" lvl="2" indent="-342900" defTabSz="914354">
              <a:lnSpc>
                <a:spcPct val="100000"/>
              </a:lnSpc>
              <a:buClr>
                <a:srgbClr val="9E1C30"/>
              </a:buClr>
              <a:buFont typeface="Wingdings" panose="05000000000000000000" pitchFamily="2" charset="2"/>
              <a:buChar char="§"/>
              <a:defRPr/>
            </a:pPr>
            <a:r>
              <a:rPr lang="en-US" sz="1600" dirty="0"/>
              <a:t>Appropriate assistive technologies and Personal assistance services including attendants</a:t>
            </a:r>
          </a:p>
          <a:p>
            <a:pPr marL="1165860" lvl="2" indent="-342900" defTabSz="914354">
              <a:lnSpc>
                <a:spcPct val="100000"/>
              </a:lnSpc>
              <a:buClr>
                <a:srgbClr val="9E1C30"/>
              </a:buClr>
              <a:buFont typeface="Wingdings" panose="05000000000000000000" pitchFamily="2" charset="2"/>
              <a:buChar char="§"/>
              <a:defRPr/>
            </a:pPr>
            <a:r>
              <a:rPr lang="en-US" sz="1600" dirty="0"/>
              <a:t>Interpreters for individuals with disabilities</a:t>
            </a:r>
          </a:p>
          <a:p>
            <a:pPr marL="1165860" lvl="2" indent="-342900" defTabSz="914354">
              <a:lnSpc>
                <a:spcPct val="100000"/>
              </a:lnSpc>
              <a:buClr>
                <a:srgbClr val="9E1C30"/>
              </a:buClr>
              <a:buFont typeface="Wingdings" panose="05000000000000000000" pitchFamily="2" charset="2"/>
              <a:buChar char="§"/>
              <a:defRPr/>
            </a:pPr>
            <a:r>
              <a:rPr lang="en-US" sz="1600" dirty="0"/>
              <a:t>Community orientation and mobility training (e.g. accessible transportation, bus routes, housing, health clinics)</a:t>
            </a:r>
          </a:p>
          <a:p>
            <a:pPr marL="1165860" lvl="2" indent="-342900" defTabSz="914354">
              <a:lnSpc>
                <a:spcPct val="100000"/>
              </a:lnSpc>
              <a:buClr>
                <a:srgbClr val="9E1C30"/>
              </a:buClr>
              <a:buFont typeface="Wingdings" panose="05000000000000000000" pitchFamily="2" charset="2"/>
              <a:buChar char="§"/>
              <a:defRPr/>
            </a:pPr>
            <a:r>
              <a:rPr lang="en-US" sz="1600" dirty="0"/>
              <a:t>Benefits-planning counseling, including information that will help participants </a:t>
            </a:r>
            <a:br>
              <a:rPr lang="en-US" sz="1600" dirty="0"/>
            </a:br>
            <a:r>
              <a:rPr lang="en-US" sz="1600" dirty="0"/>
              <a:t>in the transition from public assistance to self-sufficiency</a:t>
            </a:r>
          </a:p>
          <a:p>
            <a:pPr marL="1165860" lvl="2" indent="-342900" defTabSz="914354">
              <a:lnSpc>
                <a:spcPct val="100000"/>
              </a:lnSpc>
              <a:buClr>
                <a:srgbClr val="9E1C30"/>
              </a:buClr>
              <a:buFont typeface="Wingdings" panose="05000000000000000000" pitchFamily="2" charset="2"/>
              <a:buChar char="§"/>
              <a:defRPr/>
            </a:pPr>
            <a:r>
              <a:rPr lang="en-US" sz="1600" dirty="0"/>
              <a:t>Financial assistance consultation, Behavioral health counseling, mentoring, </a:t>
            </a:r>
            <a:br>
              <a:rPr lang="en-US" sz="1600" dirty="0"/>
            </a:br>
            <a:r>
              <a:rPr lang="en-US" sz="1600" dirty="0"/>
              <a:t>and relocation assistance, job coaching, networking, and job search </a:t>
            </a:r>
            <a:br>
              <a:rPr lang="en-US" sz="1600" dirty="0"/>
            </a:br>
            <a:r>
              <a:rPr lang="en-US" sz="1600" dirty="0"/>
              <a:t>assistance</a:t>
            </a:r>
          </a:p>
        </p:txBody>
      </p:sp>
    </p:spTree>
    <p:extLst>
      <p:ext uri="{BB962C8B-B14F-4D97-AF65-F5344CB8AC3E}">
        <p14:creationId xmlns:p14="http://schemas.microsoft.com/office/powerpoint/2010/main" val="392025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9380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WIPS TIPS</a:t>
            </a:r>
          </a:p>
        </p:txBody>
      </p:sp>
      <p:sp>
        <p:nvSpPr>
          <p:cNvPr id="4" name="Text Placeholder 3"/>
          <p:cNvSpPr>
            <a:spLocks noGrp="1"/>
          </p:cNvSpPr>
          <p:nvPr>
            <p:ph type="body" idx="1"/>
          </p:nvPr>
        </p:nvSpPr>
        <p:spPr/>
        <p:txBody>
          <a:bodyPr/>
          <a:lstStyle/>
          <a:p>
            <a:pPr marL="347663" indent="-347663">
              <a:spcBef>
                <a:spcPts val="600"/>
              </a:spcBef>
              <a:buFont typeface="Wingdings" panose="05000000000000000000" pitchFamily="2" charset="2"/>
              <a:buChar char="§"/>
            </a:pPr>
            <a:r>
              <a:rPr lang="en-US" dirty="0">
                <a:solidFill>
                  <a:schemeClr val="tx1"/>
                </a:solidFill>
              </a:rPr>
              <a:t>Correct Number of Columns</a:t>
            </a:r>
          </a:p>
          <a:p>
            <a:pPr marL="347663" indent="-347663">
              <a:buFont typeface="Wingdings" panose="05000000000000000000" pitchFamily="2" charset="2"/>
              <a:buChar char="§"/>
            </a:pPr>
            <a:r>
              <a:rPr lang="en-US" dirty="0">
                <a:solidFill>
                  <a:schemeClr val="tx1"/>
                </a:solidFill>
              </a:rPr>
              <a:t>Reset Password in WIPS</a:t>
            </a:r>
          </a:p>
          <a:p>
            <a:pPr marL="347663" indent="-347663">
              <a:buFont typeface="Wingdings" panose="05000000000000000000" pitchFamily="2" charset="2"/>
              <a:buChar char="§"/>
            </a:pPr>
            <a:r>
              <a:rPr lang="en-US" dirty="0">
                <a:solidFill>
                  <a:schemeClr val="tx1"/>
                </a:solidFill>
              </a:rPr>
              <a:t>Change Authorized representative</a:t>
            </a:r>
          </a:p>
        </p:txBody>
      </p:sp>
      <p:sp>
        <p:nvSpPr>
          <p:cNvPr id="2" name="Slide Number Placeholder 1"/>
          <p:cNvSpPr>
            <a:spLocks noGrp="1"/>
          </p:cNvSpPr>
          <p:nvPr>
            <p:ph type="sldNum" sz="quarter" idx="4294967295"/>
          </p:nvPr>
        </p:nvSpPr>
        <p:spPr>
          <a:xfrm>
            <a:off x="8010525" y="6356350"/>
            <a:ext cx="1133475" cy="365125"/>
          </a:xfrm>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37</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6640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4294967295"/>
          </p:nvPr>
        </p:nvSpPr>
        <p:spPr>
          <a:xfrm>
            <a:off x="312234" y="3743325"/>
            <a:ext cx="8123741" cy="1603375"/>
          </a:xfrm>
        </p:spPr>
        <p:txBody>
          <a:bodyPr>
            <a:normAutofit fontScale="92500" lnSpcReduction="10000"/>
          </a:bodyPr>
          <a:lstStyle/>
          <a:p>
            <a:pPr lvl="0">
              <a:buFont typeface="Wingdings" panose="05000000000000000000" pitchFamily="2" charset="2"/>
              <a:buChar char="§"/>
            </a:pPr>
            <a:r>
              <a:rPr lang="en-US" dirty="0">
                <a:latin typeface="Arial" panose="020B0604020202020204" pitchFamily="34" charset="0"/>
                <a:ea typeface="Calibri"/>
                <a:cs typeface="Arial" panose="020B0604020202020204" pitchFamily="34" charset="0"/>
              </a:rPr>
              <a:t>H-1B grantees will upload a data file that includes </a:t>
            </a:r>
            <a:r>
              <a:rPr lang="en-US" b="1" dirty="0">
                <a:latin typeface="Arial" panose="020B0604020202020204" pitchFamily="34" charset="0"/>
                <a:ea typeface="Calibri"/>
                <a:cs typeface="Arial" panose="020B0604020202020204" pitchFamily="34" charset="0"/>
              </a:rPr>
              <a:t>89 columns for</a:t>
            </a:r>
            <a:r>
              <a:rPr lang="en-US" dirty="0">
                <a:latin typeface="Arial" panose="020B0604020202020204" pitchFamily="34" charset="0"/>
                <a:ea typeface="Calibri"/>
                <a:cs typeface="Arial" panose="020B0604020202020204" pitchFamily="34" charset="0"/>
              </a:rPr>
              <a:t> PIRL data elements.</a:t>
            </a:r>
          </a:p>
          <a:p>
            <a:pPr lvl="0">
              <a:buFont typeface="Wingdings" panose="05000000000000000000" pitchFamily="2" charset="2"/>
              <a:buChar char="§"/>
            </a:pPr>
            <a:r>
              <a:rPr lang="en-US" dirty="0">
                <a:latin typeface="Arial" panose="020B0604020202020204" pitchFamily="34" charset="0"/>
                <a:ea typeface="Calibri"/>
                <a:cs typeface="Arial" panose="020B0604020202020204" pitchFamily="34" charset="0"/>
              </a:rPr>
              <a:t>CK is the last column for PIRL 2700 Social Security Number</a:t>
            </a:r>
            <a:endParaRPr lang="en-US" b="1" u="sng" dirty="0"/>
          </a:p>
          <a:p>
            <a:pPr marL="0" lvl="0" indent="0">
              <a:buNone/>
            </a:pPr>
            <a:endParaRPr lang="en-US" dirty="0">
              <a:latin typeface="Arial" panose="020B0604020202020204" pitchFamily="34" charset="0"/>
              <a:ea typeface="Calibri"/>
              <a:cs typeface="Arial" panose="020B0604020202020204" pitchFamily="34" charset="0"/>
            </a:endParaRPr>
          </a:p>
          <a:p>
            <a:pPr marL="0" lvl="0" indent="0">
              <a:buNone/>
            </a:pPr>
            <a:endParaRPr lang="en-US" sz="3200" dirty="0">
              <a:latin typeface="Arial" panose="020B0604020202020204" pitchFamily="34" charset="0"/>
              <a:ea typeface="Calibri"/>
              <a:cs typeface="Arial" panose="020B0604020202020204" pitchFamily="34" charset="0"/>
            </a:endParaRPr>
          </a:p>
        </p:txBody>
      </p:sp>
      <p:sp>
        <p:nvSpPr>
          <p:cNvPr id="4" name="Title 2"/>
          <p:cNvSpPr txBox="1">
            <a:spLocks/>
          </p:cNvSpPr>
          <p:nvPr/>
        </p:nvSpPr>
        <p:spPr>
          <a:xfrm>
            <a:off x="0" y="10886"/>
            <a:ext cx="9144000" cy="10509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rPr>
              <a:t>89 is the Correct number of Columns</a:t>
            </a:r>
          </a:p>
        </p:txBody>
      </p:sp>
      <p:graphicFrame>
        <p:nvGraphicFramePr>
          <p:cNvPr id="6" name="Table 5"/>
          <p:cNvGraphicFramePr>
            <a:graphicFrameLocks noGrp="1"/>
          </p:cNvGraphicFramePr>
          <p:nvPr>
            <p:extLst>
              <p:ext uri="{D42A27DB-BD31-4B8C-83A1-F6EECF244321}">
                <p14:modId xmlns:p14="http://schemas.microsoft.com/office/powerpoint/2010/main" val="3424928615"/>
              </p:ext>
            </p:extLst>
          </p:nvPr>
        </p:nvGraphicFramePr>
        <p:xfrm>
          <a:off x="1988820" y="1202013"/>
          <a:ext cx="5166360" cy="2401254"/>
        </p:xfrm>
        <a:graphic>
          <a:graphicData uri="http://schemas.openxmlformats.org/drawingml/2006/table">
            <a:tbl>
              <a:tblPr firstRow="1" firstCol="1" lastRow="1" lastCol="1" bandRow="1" bandCol="1"/>
              <a:tblGrid>
                <a:gridCol w="1225779">
                  <a:extLst>
                    <a:ext uri="{9D8B030D-6E8A-4147-A177-3AD203B41FA5}">
                      <a16:colId xmlns:a16="http://schemas.microsoft.com/office/drawing/2014/main" val="20000"/>
                    </a:ext>
                  </a:extLst>
                </a:gridCol>
                <a:gridCol w="322337">
                  <a:extLst>
                    <a:ext uri="{9D8B030D-6E8A-4147-A177-3AD203B41FA5}">
                      <a16:colId xmlns:a16="http://schemas.microsoft.com/office/drawing/2014/main" val="20001"/>
                    </a:ext>
                  </a:extLst>
                </a:gridCol>
                <a:gridCol w="297127">
                  <a:extLst>
                    <a:ext uri="{9D8B030D-6E8A-4147-A177-3AD203B41FA5}">
                      <a16:colId xmlns:a16="http://schemas.microsoft.com/office/drawing/2014/main" val="20002"/>
                    </a:ext>
                  </a:extLst>
                </a:gridCol>
                <a:gridCol w="288758">
                  <a:extLst>
                    <a:ext uri="{9D8B030D-6E8A-4147-A177-3AD203B41FA5}">
                      <a16:colId xmlns:a16="http://schemas.microsoft.com/office/drawing/2014/main" val="20003"/>
                    </a:ext>
                  </a:extLst>
                </a:gridCol>
                <a:gridCol w="288758">
                  <a:extLst>
                    <a:ext uri="{9D8B030D-6E8A-4147-A177-3AD203B41FA5}">
                      <a16:colId xmlns:a16="http://schemas.microsoft.com/office/drawing/2014/main" val="20004"/>
                    </a:ext>
                  </a:extLst>
                </a:gridCol>
                <a:gridCol w="1042737">
                  <a:extLst>
                    <a:ext uri="{9D8B030D-6E8A-4147-A177-3AD203B41FA5}">
                      <a16:colId xmlns:a16="http://schemas.microsoft.com/office/drawing/2014/main" val="20005"/>
                    </a:ext>
                  </a:extLst>
                </a:gridCol>
                <a:gridCol w="276309">
                  <a:extLst>
                    <a:ext uri="{9D8B030D-6E8A-4147-A177-3AD203B41FA5}">
                      <a16:colId xmlns:a16="http://schemas.microsoft.com/office/drawing/2014/main" val="20006"/>
                    </a:ext>
                  </a:extLst>
                </a:gridCol>
                <a:gridCol w="284732">
                  <a:extLst>
                    <a:ext uri="{9D8B030D-6E8A-4147-A177-3AD203B41FA5}">
                      <a16:colId xmlns:a16="http://schemas.microsoft.com/office/drawing/2014/main" val="20007"/>
                    </a:ext>
                  </a:extLst>
                </a:gridCol>
                <a:gridCol w="285627">
                  <a:extLst>
                    <a:ext uri="{9D8B030D-6E8A-4147-A177-3AD203B41FA5}">
                      <a16:colId xmlns:a16="http://schemas.microsoft.com/office/drawing/2014/main" val="20008"/>
                    </a:ext>
                  </a:extLst>
                </a:gridCol>
                <a:gridCol w="283837">
                  <a:extLst>
                    <a:ext uri="{9D8B030D-6E8A-4147-A177-3AD203B41FA5}">
                      <a16:colId xmlns:a16="http://schemas.microsoft.com/office/drawing/2014/main" val="20009"/>
                    </a:ext>
                  </a:extLst>
                </a:gridCol>
                <a:gridCol w="285627">
                  <a:extLst>
                    <a:ext uri="{9D8B030D-6E8A-4147-A177-3AD203B41FA5}">
                      <a16:colId xmlns:a16="http://schemas.microsoft.com/office/drawing/2014/main" val="20010"/>
                    </a:ext>
                  </a:extLst>
                </a:gridCol>
                <a:gridCol w="284732">
                  <a:extLst>
                    <a:ext uri="{9D8B030D-6E8A-4147-A177-3AD203B41FA5}">
                      <a16:colId xmlns:a16="http://schemas.microsoft.com/office/drawing/2014/main" val="20011"/>
                    </a:ext>
                  </a:extLst>
                </a:gridCol>
              </a:tblGrid>
              <a:tr h="366162">
                <a:tc gridSpan="12">
                  <a:txBody>
                    <a:bodyPr/>
                    <a:lstStyle/>
                    <a:p>
                      <a:pPr marL="122555" marR="0" algn="ctr">
                        <a:spcBef>
                          <a:spcPts val="275"/>
                        </a:spcBef>
                        <a:spcAft>
                          <a:spcPts val="0"/>
                        </a:spcAft>
                      </a:pPr>
                      <a:r>
                        <a:rPr lang="en-US" sz="1600" b="1" dirty="0">
                          <a:effectLst/>
                          <a:latin typeface="Calibri"/>
                          <a:ea typeface="Calibri"/>
                          <a:cs typeface="Times New Roman"/>
                        </a:rPr>
                        <a:t>WIPS Snapshot</a:t>
                      </a:r>
                      <a:r>
                        <a:rPr lang="en-US" sz="1600" b="1" baseline="0" dirty="0">
                          <a:effectLst/>
                          <a:latin typeface="Calibri"/>
                          <a:ea typeface="Calibri"/>
                          <a:cs typeface="Times New Roman"/>
                        </a:rPr>
                        <a:t> CSV Data File </a:t>
                      </a:r>
                      <a:endParaRPr lang="en-US" sz="16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68580" marR="0" algn="l">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635"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hMerge="1">
                  <a:txBody>
                    <a:bodyPr/>
                    <a:lstStyle/>
                    <a:p>
                      <a:pPr marL="0" marR="635"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10000"/>
                  </a:ext>
                </a:extLst>
              </a:tr>
              <a:tr h="508773">
                <a:tc>
                  <a:txBody>
                    <a:bodyPr/>
                    <a:lstStyle/>
                    <a:p>
                      <a:pPr marL="122555" marR="0" algn="l">
                        <a:spcBef>
                          <a:spcPts val="275"/>
                        </a:spcBef>
                        <a:spcAft>
                          <a:spcPts val="0"/>
                        </a:spcAft>
                      </a:pPr>
                      <a:r>
                        <a:rPr lang="en-US" sz="1100" dirty="0">
                          <a:effectLst/>
                          <a:latin typeface="Calibri"/>
                          <a:ea typeface="Calibri"/>
                          <a:cs typeface="Times New Roman"/>
                        </a:rPr>
                        <a:t>10000000000001</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ctr">
                        <a:spcBef>
                          <a:spcPts val="275"/>
                        </a:spcBef>
                        <a:spcAft>
                          <a:spcPts val="0"/>
                        </a:spcAft>
                      </a:pPr>
                      <a:r>
                        <a:rPr lang="en-US" sz="1100" dirty="0">
                          <a:effectLst/>
                          <a:latin typeface="Calibri"/>
                          <a:ea typeface="Calibri"/>
                          <a:cs typeface="Times New Roman"/>
                        </a:rPr>
                        <a:t>GA</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68580" marR="0" algn="l">
                        <a:spcBef>
                          <a:spcPts val="275"/>
                        </a:spcBef>
                        <a:spcAft>
                          <a:spcPts val="0"/>
                        </a:spcAft>
                      </a:pPr>
                      <a:r>
                        <a:rPr lang="en-US" sz="1100" dirty="0">
                          <a:solidFill>
                            <a:srgbClr val="000000"/>
                          </a:solidFill>
                          <a:effectLst/>
                          <a:latin typeface="Calibri"/>
                          <a:ea typeface="Calibri"/>
                          <a:cs typeface="Times New Roman"/>
                        </a:rPr>
                        <a:t>19981106</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ctr">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ctr">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ctr">
                        <a:spcBef>
                          <a:spcPts val="275"/>
                        </a:spcBef>
                        <a:spcAft>
                          <a:spcPts val="0"/>
                        </a:spcAft>
                      </a:pPr>
                      <a:r>
                        <a:rPr lang="en-US" sz="1100" dirty="0">
                          <a:solidFill>
                            <a:srgbClr val="000000"/>
                          </a:solidFill>
                          <a:effectLst/>
                          <a:latin typeface="Calibri"/>
                          <a:ea typeface="Calibri"/>
                          <a:cs typeface="Times New Roman"/>
                        </a:rPr>
                        <a:t>1</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ctr">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635" algn="ctr">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635" algn="ctr">
                        <a:spcBef>
                          <a:spcPts val="275"/>
                        </a:spcBef>
                        <a:spcAft>
                          <a:spcPts val="0"/>
                        </a:spcAft>
                      </a:pPr>
                      <a:r>
                        <a:rPr lang="en-US" sz="1100" dirty="0">
                          <a:solidFill>
                            <a:srgbClr val="000000"/>
                          </a:solidFill>
                          <a:effectLst/>
                          <a:latin typeface="Calibri"/>
                          <a:ea typeface="Calibri"/>
                          <a:cs typeface="Times New Roman"/>
                        </a:rPr>
                        <a:t>1</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10001"/>
                  </a:ext>
                </a:extLst>
              </a:tr>
              <a:tr h="508773">
                <a:tc>
                  <a:txBody>
                    <a:bodyPr/>
                    <a:lstStyle/>
                    <a:p>
                      <a:pPr marL="122555" marR="0" algn="l">
                        <a:spcBef>
                          <a:spcPts val="290"/>
                        </a:spcBef>
                        <a:spcAft>
                          <a:spcPts val="0"/>
                        </a:spcAft>
                      </a:pPr>
                      <a:r>
                        <a:rPr lang="en-US" sz="1100" dirty="0">
                          <a:effectLst/>
                          <a:latin typeface="Calibri"/>
                          <a:ea typeface="Calibri"/>
                          <a:cs typeface="Times New Roman"/>
                        </a:rPr>
                        <a:t>10000000000002</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ctr">
                        <a:spcBef>
                          <a:spcPts val="340"/>
                        </a:spcBef>
                        <a:spcAft>
                          <a:spcPts val="0"/>
                        </a:spcAft>
                      </a:pPr>
                      <a:r>
                        <a:rPr lang="en-US" sz="1100" dirty="0">
                          <a:effectLst/>
                          <a:latin typeface="Calibri"/>
                          <a:ea typeface="Calibri"/>
                          <a:cs typeface="Times New Roman"/>
                        </a:rPr>
                        <a:t>GA</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340"/>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340"/>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68580" marR="0" algn="l">
                        <a:spcBef>
                          <a:spcPts val="340"/>
                        </a:spcBef>
                        <a:spcAft>
                          <a:spcPts val="0"/>
                        </a:spcAft>
                      </a:pPr>
                      <a:r>
                        <a:rPr lang="en-US" sz="1100" dirty="0">
                          <a:solidFill>
                            <a:srgbClr val="000000"/>
                          </a:solidFill>
                          <a:effectLst/>
                          <a:latin typeface="Calibri"/>
                          <a:ea typeface="Calibri"/>
                          <a:cs typeface="Times New Roman"/>
                        </a:rPr>
                        <a:t>19960420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ctr">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ctr">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ctr">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ctr">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635" algn="ctr">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635" algn="ctr">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10002"/>
                  </a:ext>
                </a:extLst>
              </a:tr>
              <a:tr h="508773">
                <a:tc>
                  <a:txBody>
                    <a:bodyPr/>
                    <a:lstStyle/>
                    <a:p>
                      <a:pPr marL="122555" marR="0" algn="l">
                        <a:spcBef>
                          <a:spcPts val="285"/>
                        </a:spcBef>
                        <a:spcAft>
                          <a:spcPts val="0"/>
                        </a:spcAft>
                      </a:pPr>
                      <a:r>
                        <a:rPr lang="en-US" sz="1100" dirty="0">
                          <a:effectLst/>
                          <a:latin typeface="Calibri"/>
                          <a:ea typeface="Calibri"/>
                          <a:cs typeface="Times New Roman"/>
                        </a:rPr>
                        <a:t>10000000000003</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0" marR="0" algn="ctr">
                        <a:spcBef>
                          <a:spcPts val="340"/>
                        </a:spcBef>
                        <a:spcAft>
                          <a:spcPts val="0"/>
                        </a:spcAft>
                      </a:pPr>
                      <a:r>
                        <a:rPr lang="en-US" sz="1100" dirty="0">
                          <a:effectLst/>
                          <a:latin typeface="Calibri"/>
                          <a:ea typeface="Calibri"/>
                          <a:cs typeface="Times New Roman"/>
                        </a:rPr>
                        <a:t>GA</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endParaRPr lang="en-US"/>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340"/>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60960" marR="0" algn="l">
                        <a:spcBef>
                          <a:spcPts val="340"/>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61595" marR="0" algn="l">
                        <a:spcBef>
                          <a:spcPts val="340"/>
                        </a:spcBef>
                        <a:spcAft>
                          <a:spcPts val="0"/>
                        </a:spcAft>
                      </a:pPr>
                      <a:r>
                        <a:rPr lang="en-US" sz="1100" dirty="0">
                          <a:solidFill>
                            <a:srgbClr val="000000"/>
                          </a:solidFill>
                          <a:effectLst/>
                          <a:latin typeface="Calibri"/>
                          <a:ea typeface="Calibri"/>
                          <a:cs typeface="Times New Roman"/>
                        </a:rPr>
                        <a:t>19970730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l">
                        <a:spcBef>
                          <a:spcPts val="340"/>
                        </a:spcBef>
                        <a:spcAft>
                          <a:spcPts val="0"/>
                        </a:spcAft>
                      </a:pPr>
                      <a:r>
                        <a:rPr lang="en-US" sz="1100" dirty="0">
                          <a:solidFill>
                            <a:srgbClr val="000000"/>
                          </a:solidFill>
                          <a:effectLst/>
                          <a:latin typeface="Calibri"/>
                          <a:ea typeface="Calibri"/>
                          <a:cs typeface="Times New Roman"/>
                        </a:rPr>
                        <a:t>9</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l">
                        <a:spcBef>
                          <a:spcPts val="340"/>
                        </a:spcBef>
                        <a:spcAft>
                          <a:spcPts val="0"/>
                        </a:spcAft>
                      </a:pPr>
                      <a:r>
                        <a:rPr lang="en-US" sz="1100" dirty="0">
                          <a:solidFill>
                            <a:srgbClr val="000000"/>
                          </a:solidFill>
                          <a:effectLst/>
                          <a:latin typeface="Calibri"/>
                          <a:ea typeface="Calibri"/>
                          <a:cs typeface="Times New Roman"/>
                        </a:rPr>
                        <a:t>9</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l">
                        <a:spcBef>
                          <a:spcPts val="340"/>
                        </a:spcBef>
                        <a:spcAft>
                          <a:spcPts val="0"/>
                        </a:spcAft>
                      </a:pPr>
                      <a:r>
                        <a:rPr lang="en-US" sz="1100" dirty="0">
                          <a:solidFill>
                            <a:srgbClr val="000000"/>
                          </a:solidFill>
                          <a:effectLst/>
                          <a:latin typeface="Calibri"/>
                          <a:ea typeface="Calibri"/>
                          <a:cs typeface="Times New Roman"/>
                        </a:rPr>
                        <a:t>9</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l">
                        <a:spcBef>
                          <a:spcPts val="340"/>
                        </a:spcBef>
                        <a:spcAft>
                          <a:spcPts val="0"/>
                        </a:spcAft>
                      </a:pPr>
                      <a:r>
                        <a:rPr lang="en-US" sz="1100" dirty="0">
                          <a:solidFill>
                            <a:srgbClr val="000000"/>
                          </a:solidFill>
                          <a:effectLst/>
                          <a:latin typeface="Calibri"/>
                          <a:ea typeface="Calibri"/>
                          <a:cs typeface="Times New Roman"/>
                        </a:rPr>
                        <a:t>9</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0960" marR="0" algn="l">
                        <a:spcBef>
                          <a:spcPts val="340"/>
                        </a:spcBef>
                        <a:spcAft>
                          <a:spcPts val="0"/>
                        </a:spcAft>
                      </a:pPr>
                      <a:r>
                        <a:rPr lang="en-US" sz="1100" dirty="0">
                          <a:solidFill>
                            <a:srgbClr val="000000"/>
                          </a:solidFill>
                          <a:effectLst/>
                          <a:latin typeface="Calibri"/>
                          <a:ea typeface="Calibri"/>
                          <a:cs typeface="Times New Roman"/>
                        </a:rPr>
                        <a:t>9</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tc>
                  <a:txBody>
                    <a:bodyPr/>
                    <a:lstStyle/>
                    <a:p>
                      <a:pPr marL="61595" marR="0" algn="l">
                        <a:spcBef>
                          <a:spcPts val="340"/>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9F7"/>
                    </a:solidFill>
                  </a:tcPr>
                </a:tc>
                <a:extLst>
                  <a:ext uri="{0D108BD9-81ED-4DB2-BD59-A6C34878D82A}">
                    <a16:rowId xmlns:a16="http://schemas.microsoft.com/office/drawing/2014/main" val="10003"/>
                  </a:ext>
                </a:extLst>
              </a:tr>
              <a:tr h="508773">
                <a:tc>
                  <a:txBody>
                    <a:bodyPr/>
                    <a:lstStyle/>
                    <a:p>
                      <a:pPr marL="122555" marR="0" algn="l">
                        <a:spcBef>
                          <a:spcPts val="275"/>
                        </a:spcBef>
                        <a:spcAft>
                          <a:spcPts val="0"/>
                        </a:spcAft>
                      </a:pPr>
                      <a:r>
                        <a:rPr lang="en-US" sz="1100" dirty="0">
                          <a:effectLst/>
                          <a:latin typeface="Calibri"/>
                          <a:ea typeface="Calibri"/>
                          <a:cs typeface="Times New Roman"/>
                        </a:rPr>
                        <a:t>10000000000004</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0" marR="0" algn="ctr">
                        <a:spcBef>
                          <a:spcPts val="275"/>
                        </a:spcBef>
                        <a:spcAft>
                          <a:spcPts val="0"/>
                        </a:spcAft>
                      </a:pPr>
                      <a:r>
                        <a:rPr lang="en-US" sz="1100" dirty="0">
                          <a:effectLst/>
                          <a:latin typeface="Calibri"/>
                          <a:ea typeface="Calibri"/>
                          <a:cs typeface="Times New Roman"/>
                        </a:rPr>
                        <a:t>GA</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endParaRPr lang="en-US"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60960" marR="0" algn="l">
                        <a:spcBef>
                          <a:spcPts val="275"/>
                        </a:spcBef>
                        <a:spcAft>
                          <a:spcPts val="0"/>
                        </a:spcAft>
                      </a:pP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61595" marR="0" algn="l">
                        <a:spcBef>
                          <a:spcPts val="275"/>
                        </a:spcBef>
                        <a:spcAft>
                          <a:spcPts val="0"/>
                        </a:spcAft>
                      </a:pPr>
                      <a:r>
                        <a:rPr lang="en-US" sz="1100" dirty="0">
                          <a:solidFill>
                            <a:srgbClr val="000000"/>
                          </a:solidFill>
                          <a:effectLst/>
                          <a:latin typeface="Calibri"/>
                          <a:ea typeface="Calibri"/>
                          <a:cs typeface="Times New Roman"/>
                        </a:rPr>
                        <a:t>19900603</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l">
                        <a:spcBef>
                          <a:spcPts val="275"/>
                        </a:spcBef>
                        <a:spcAft>
                          <a:spcPts val="0"/>
                        </a:spcAft>
                      </a:pPr>
                      <a:r>
                        <a:rPr lang="en-US" sz="1100" dirty="0">
                          <a:solidFill>
                            <a:srgbClr val="000000"/>
                          </a:solidFill>
                          <a:effectLst/>
                          <a:latin typeface="Calibri"/>
                          <a:ea typeface="Calibri"/>
                          <a:cs typeface="Times New Roman"/>
                        </a:rPr>
                        <a:t>1</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l">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l">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l">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0960" marR="0" algn="l">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tc>
                  <a:txBody>
                    <a:bodyPr/>
                    <a:lstStyle/>
                    <a:p>
                      <a:pPr marL="61595" marR="0" algn="l">
                        <a:spcBef>
                          <a:spcPts val="275"/>
                        </a:spcBef>
                        <a:spcAft>
                          <a:spcPts val="0"/>
                        </a:spcAft>
                      </a:pPr>
                      <a:r>
                        <a:rPr lang="en-US" sz="1100" dirty="0">
                          <a:solidFill>
                            <a:srgbClr val="000000"/>
                          </a:solidFill>
                          <a:effectLst/>
                          <a:latin typeface="Calibri"/>
                          <a:ea typeface="Calibri"/>
                          <a:cs typeface="Times New Roman"/>
                        </a:rPr>
                        <a:t>0</a:t>
                      </a:r>
                      <a:endParaRPr lang="en-US" sz="12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D4EE"/>
                    </a:solidFill>
                  </a:tcPr>
                </a:tc>
                <a:extLst>
                  <a:ext uri="{0D108BD9-81ED-4DB2-BD59-A6C34878D82A}">
                    <a16:rowId xmlns:a16="http://schemas.microsoft.com/office/drawing/2014/main" val="10004"/>
                  </a:ext>
                </a:extLst>
              </a:tr>
            </a:tbl>
          </a:graphicData>
        </a:graphic>
      </p:graphicFrame>
      <p:sp>
        <p:nvSpPr>
          <p:cNvPr id="7" name="Rounded Rectangle 6"/>
          <p:cNvSpPr/>
          <p:nvPr/>
        </p:nvSpPr>
        <p:spPr>
          <a:xfrm>
            <a:off x="392984" y="5400974"/>
            <a:ext cx="1463335" cy="773717"/>
          </a:xfrm>
          <a:prstGeom prst="roundRect">
            <a:avLst/>
          </a:prstGeom>
          <a:solidFill>
            <a:srgbClr val="FFC000"/>
          </a:solidFill>
          <a:ln>
            <a:solidFill>
              <a:srgbClr val="FA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r>
              <a:rPr lang="en-US" sz="2600" b="1" dirty="0">
                <a:solidFill>
                  <a:prstClr val="white"/>
                </a:solidFill>
                <a:latin typeface="Calibri" panose="020F0502020204030204" pitchFamily="34" charset="0"/>
              </a:rPr>
              <a:t>HOT TIP!</a:t>
            </a:r>
          </a:p>
        </p:txBody>
      </p:sp>
      <p:sp>
        <p:nvSpPr>
          <p:cNvPr id="5" name="TextBox 4"/>
          <p:cNvSpPr txBox="1"/>
          <p:nvPr/>
        </p:nvSpPr>
        <p:spPr>
          <a:xfrm>
            <a:off x="1915953" y="5464666"/>
            <a:ext cx="5166360" cy="646331"/>
          </a:xfrm>
          <a:prstGeom prst="rect">
            <a:avLst/>
          </a:prstGeom>
          <a:noFill/>
        </p:spPr>
        <p:txBody>
          <a:bodyPr wrap="square" rtlCol="0">
            <a:spAutoFit/>
          </a:bodyPr>
          <a:lstStyle/>
          <a:p>
            <a:r>
              <a:rPr lang="en-US" b="1" u="sng" dirty="0">
                <a:hlinkClick r:id="rId3" tooltip="Opens in new window"/>
              </a:rPr>
              <a:t>Sample Case Management and Data File</a:t>
            </a:r>
            <a:r>
              <a:rPr lang="en-US" dirty="0"/>
              <a:t> for a full data file example. </a:t>
            </a:r>
          </a:p>
        </p:txBody>
      </p:sp>
    </p:spTree>
    <p:extLst>
      <p:ext uri="{BB962C8B-B14F-4D97-AF65-F5344CB8AC3E}">
        <p14:creationId xmlns:p14="http://schemas.microsoft.com/office/powerpoint/2010/main" val="43866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39</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69890"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Reset Password in WIPS</a:t>
            </a:r>
          </a:p>
        </p:txBody>
      </p:sp>
      <p:sp>
        <p:nvSpPr>
          <p:cNvPr id="5" name="Content Placeholder 2"/>
          <p:cNvSpPr txBox="1">
            <a:spLocks/>
          </p:cNvSpPr>
          <p:nvPr/>
        </p:nvSpPr>
        <p:spPr>
          <a:xfrm>
            <a:off x="251885" y="1042037"/>
            <a:ext cx="8328317" cy="534077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54">
              <a:lnSpc>
                <a:spcPct val="120000"/>
              </a:lnSpc>
              <a:spcBef>
                <a:spcPts val="600"/>
              </a:spcBef>
              <a:spcAft>
                <a:spcPts val="600"/>
              </a:spcAft>
              <a:buClr>
                <a:srgbClr val="9E1C30"/>
              </a:buClr>
              <a:buNone/>
              <a:defRPr/>
            </a:pPr>
            <a:endParaRPr lang="en-US" b="1" dirty="0">
              <a:solidFill>
                <a:srgbClr val="242021"/>
              </a:solidFill>
              <a:latin typeface="Arial" panose="020B0604020202020204"/>
            </a:endParaRPr>
          </a:p>
        </p:txBody>
      </p:sp>
      <p:sp>
        <p:nvSpPr>
          <p:cNvPr id="6" name="Rectangle 5"/>
          <p:cNvSpPr/>
          <p:nvPr/>
        </p:nvSpPr>
        <p:spPr>
          <a:xfrm>
            <a:off x="3136900" y="1017274"/>
            <a:ext cx="5561307" cy="5078313"/>
          </a:xfrm>
          <a:prstGeom prst="rect">
            <a:avLst/>
          </a:prstGeom>
        </p:spPr>
        <p:txBody>
          <a:bodyPr wrap="square">
            <a:spAutoFit/>
          </a:bodyPr>
          <a:lstStyle/>
          <a:p>
            <a:r>
              <a:rPr lang="en-US" dirty="0"/>
              <a:t>Resetting Your Password Select the Reset Your Password link on the WIPS login screen. Then enter your email address in the Username field and select Request Password Reset. </a:t>
            </a:r>
          </a:p>
          <a:p>
            <a:endParaRPr lang="en-US" dirty="0"/>
          </a:p>
          <a:p>
            <a:r>
              <a:rPr lang="en-US" dirty="0"/>
              <a:t>You will receive an email with a temporary password that you will have to change the next time you log in. Your new password must be at least eight (8) characters and have at least one (1) of each of the following:</a:t>
            </a:r>
          </a:p>
          <a:p>
            <a:pPr marL="285750" indent="-285750">
              <a:buFont typeface="Arial" panose="020B0604020202020204" pitchFamily="34" charset="0"/>
              <a:buChar char="•"/>
            </a:pPr>
            <a:endParaRPr lang="en-US" dirty="0"/>
          </a:p>
          <a:p>
            <a:pPr marL="285750" indent="-285750">
              <a:buClr>
                <a:srgbClr val="C00000"/>
              </a:buClr>
              <a:buFont typeface="Wingdings" panose="05000000000000000000" pitchFamily="2" charset="2"/>
              <a:buChar char="§"/>
            </a:pPr>
            <a:r>
              <a:rPr lang="en-US" dirty="0"/>
              <a:t>Uppercase letter </a:t>
            </a:r>
          </a:p>
          <a:p>
            <a:pPr marL="285750" indent="-285750">
              <a:buClr>
                <a:srgbClr val="C00000"/>
              </a:buClr>
              <a:buFont typeface="Wingdings" panose="05000000000000000000" pitchFamily="2" charset="2"/>
              <a:buChar char="§"/>
            </a:pPr>
            <a:r>
              <a:rPr lang="en-US" dirty="0"/>
              <a:t>Special character </a:t>
            </a:r>
          </a:p>
          <a:p>
            <a:pPr marL="285750" indent="-285750">
              <a:buClr>
                <a:srgbClr val="C00000"/>
              </a:buClr>
              <a:buFont typeface="Wingdings" panose="05000000000000000000" pitchFamily="2" charset="2"/>
              <a:buChar char="§"/>
            </a:pPr>
            <a:r>
              <a:rPr lang="en-US" dirty="0"/>
              <a:t>Lowercase letter </a:t>
            </a:r>
          </a:p>
          <a:p>
            <a:pPr marL="285750" indent="-285750">
              <a:buClr>
                <a:srgbClr val="C00000"/>
              </a:buClr>
              <a:buFont typeface="Wingdings" panose="05000000000000000000" pitchFamily="2" charset="2"/>
              <a:buChar char="§"/>
            </a:pPr>
            <a:r>
              <a:rPr lang="en-US" dirty="0"/>
              <a:t>Number </a:t>
            </a:r>
          </a:p>
          <a:p>
            <a:pPr marL="285750" indent="-285750">
              <a:buClr>
                <a:srgbClr val="C00000"/>
              </a:buClr>
              <a:buFont typeface="Wingdings" panose="05000000000000000000" pitchFamily="2" charset="2"/>
              <a:buChar char="Ø"/>
            </a:pPr>
            <a:endParaRPr lang="en-US" dirty="0"/>
          </a:p>
          <a:p>
            <a:pPr marL="576263" indent="-285750">
              <a:buClr>
                <a:schemeClr val="bg1">
                  <a:lumMod val="65000"/>
                </a:schemeClr>
              </a:buClr>
              <a:buFont typeface="Wingdings" panose="05000000000000000000" pitchFamily="2" charset="2"/>
              <a:buChar char="Ø"/>
            </a:pPr>
            <a:r>
              <a:rPr lang="en-US" dirty="0"/>
              <a:t>AFTER CHANGING YOUR PASSWORD, </a:t>
            </a:r>
            <a:br>
              <a:rPr lang="en-US" dirty="0"/>
            </a:br>
            <a:r>
              <a:rPr lang="en-US" dirty="0"/>
              <a:t>YOU MUST LOG OUT AND LOG IN AGAIN.</a:t>
            </a:r>
          </a:p>
        </p:txBody>
      </p:sp>
      <p:pic>
        <p:nvPicPr>
          <p:cNvPr id="7" name="Picture 6"/>
          <p:cNvPicPr>
            <a:picLocks noChangeAspect="1"/>
          </p:cNvPicPr>
          <p:nvPr/>
        </p:nvPicPr>
        <p:blipFill>
          <a:blip r:embed="rId3"/>
          <a:stretch>
            <a:fillRect/>
          </a:stretch>
        </p:blipFill>
        <p:spPr>
          <a:xfrm>
            <a:off x="50792" y="1513490"/>
            <a:ext cx="3027105" cy="2473940"/>
          </a:xfrm>
          <a:prstGeom prst="rect">
            <a:avLst/>
          </a:prstGeom>
        </p:spPr>
      </p:pic>
    </p:spTree>
    <p:extLst>
      <p:ext uri="{BB962C8B-B14F-4D97-AF65-F5344CB8AC3E}">
        <p14:creationId xmlns:p14="http://schemas.microsoft.com/office/powerpoint/2010/main" val="323294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4</a:t>
            </a:fld>
            <a:endParaRPr lang="en-US" dirty="0">
              <a:solidFill>
                <a:srgbClr val="124D95">
                  <a:lumMod val="40000"/>
                  <a:lumOff val="60000"/>
                </a:srgbClr>
              </a:solidFill>
              <a:latin typeface="Arial" panose="020B0604020202020204"/>
            </a:endParaRPr>
          </a:p>
        </p:txBody>
      </p:sp>
      <p:sp>
        <p:nvSpPr>
          <p:cNvPr id="3" name="Title 2"/>
          <p:cNvSpPr>
            <a:spLocks noGrp="1"/>
          </p:cNvSpPr>
          <p:nvPr>
            <p:ph type="title" idx="4294967295"/>
          </p:nvPr>
        </p:nvSpPr>
        <p:spPr>
          <a:xfrm>
            <a:off x="0" y="0"/>
            <a:ext cx="9144000" cy="887413"/>
          </a:xfrm>
        </p:spPr>
        <p:txBody>
          <a:bodyPr/>
          <a:lstStyle/>
          <a:p>
            <a:pPr algn="ctr"/>
            <a:r>
              <a:rPr lang="en-US" dirty="0"/>
              <a:t>MODERATOR</a:t>
            </a:r>
          </a:p>
        </p:txBody>
      </p:sp>
      <p:sp>
        <p:nvSpPr>
          <p:cNvPr id="6" name="Title 2"/>
          <p:cNvSpPr txBox="1">
            <a:spLocks/>
          </p:cNvSpPr>
          <p:nvPr/>
        </p:nvSpPr>
        <p:spPr>
          <a:xfrm>
            <a:off x="0" y="1479581"/>
            <a:ext cx="9144000" cy="10509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Headings)"/>
              </a:rPr>
              <a:t>PRESENTERS</a:t>
            </a:r>
          </a:p>
        </p:txBody>
      </p:sp>
      <p:sp>
        <p:nvSpPr>
          <p:cNvPr id="7" name="TextBox 6"/>
          <p:cNvSpPr txBox="1"/>
          <p:nvPr/>
        </p:nvSpPr>
        <p:spPr>
          <a:xfrm>
            <a:off x="2345706" y="887413"/>
            <a:ext cx="4604657" cy="830997"/>
          </a:xfrm>
          <a:prstGeom prst="rect">
            <a:avLst/>
          </a:prstGeom>
          <a:noFill/>
        </p:spPr>
        <p:txBody>
          <a:bodyPr wrap="square" rtlCol="0">
            <a:spAutoFit/>
          </a:bodyPr>
          <a:lstStyle/>
          <a:p>
            <a:pPr defTabSz="457178"/>
            <a:r>
              <a:rPr lang="en-US" sz="1600" b="1" dirty="0">
                <a:solidFill>
                  <a:srgbClr val="242021"/>
                </a:solidFill>
                <a:latin typeface="Arial" panose="020B0604020202020204"/>
              </a:rPr>
              <a:t>Megan Baird</a:t>
            </a:r>
            <a:r>
              <a:rPr lang="en-US" sz="1600" dirty="0">
                <a:solidFill>
                  <a:srgbClr val="242021"/>
                </a:solidFill>
                <a:latin typeface="Arial" panose="020B0604020202020204"/>
              </a:rPr>
              <a:t>, Program Manager, H-1B Grants</a:t>
            </a:r>
          </a:p>
          <a:p>
            <a:pPr defTabSz="457178"/>
            <a:r>
              <a:rPr lang="en-US" sz="1600" dirty="0">
                <a:solidFill>
                  <a:srgbClr val="242021"/>
                </a:solidFill>
                <a:latin typeface="Arial" panose="020B0604020202020204"/>
              </a:rPr>
              <a:t>Employment and Training Administration</a:t>
            </a:r>
          </a:p>
          <a:p>
            <a:pPr defTabSz="457178"/>
            <a:r>
              <a:rPr lang="en-US" sz="1600" dirty="0">
                <a:solidFill>
                  <a:srgbClr val="242021"/>
                </a:solidFill>
                <a:latin typeface="Arial" panose="020B0604020202020204"/>
              </a:rPr>
              <a:t>US Department of Labor</a:t>
            </a:r>
          </a:p>
        </p:txBody>
      </p:sp>
      <p:sp>
        <p:nvSpPr>
          <p:cNvPr id="8" name="TextBox 7"/>
          <p:cNvSpPr txBox="1"/>
          <p:nvPr/>
        </p:nvSpPr>
        <p:spPr>
          <a:xfrm>
            <a:off x="2345706" y="2538297"/>
            <a:ext cx="4463143" cy="584775"/>
          </a:xfrm>
          <a:prstGeom prst="rect">
            <a:avLst/>
          </a:prstGeom>
          <a:noFill/>
        </p:spPr>
        <p:txBody>
          <a:bodyPr wrap="square" rtlCol="0">
            <a:spAutoFit/>
          </a:bodyPr>
          <a:lstStyle/>
          <a:p>
            <a:pPr defTabSz="457178"/>
            <a:r>
              <a:rPr lang="en-US" sz="1600" b="1" dirty="0">
                <a:solidFill>
                  <a:srgbClr val="242021"/>
                </a:solidFill>
                <a:latin typeface="Arial" panose="020B0604020202020204"/>
              </a:rPr>
              <a:t>Ayreen Cadwallader</a:t>
            </a:r>
            <a:r>
              <a:rPr lang="en-US" sz="1600" dirty="0">
                <a:solidFill>
                  <a:srgbClr val="242021"/>
                </a:solidFill>
                <a:latin typeface="Arial" panose="020B0604020202020204"/>
              </a:rPr>
              <a:t>, Workforce Analyst</a:t>
            </a:r>
          </a:p>
          <a:p>
            <a:pPr defTabSz="457178"/>
            <a:r>
              <a:rPr lang="en-US" sz="1600" dirty="0">
                <a:solidFill>
                  <a:srgbClr val="242021"/>
                </a:solidFill>
                <a:latin typeface="Arial" panose="020B0604020202020204"/>
              </a:rPr>
              <a:t>Employment and Training Administration</a:t>
            </a:r>
          </a:p>
        </p:txBody>
      </p:sp>
      <p:sp>
        <p:nvSpPr>
          <p:cNvPr id="9" name="TextBox 8"/>
          <p:cNvSpPr txBox="1"/>
          <p:nvPr/>
        </p:nvSpPr>
        <p:spPr>
          <a:xfrm>
            <a:off x="2345706" y="5286076"/>
            <a:ext cx="4572000" cy="584775"/>
          </a:xfrm>
          <a:prstGeom prst="rect">
            <a:avLst/>
          </a:prstGeom>
          <a:noFill/>
        </p:spPr>
        <p:txBody>
          <a:bodyPr wrap="square" rtlCol="0">
            <a:spAutoFit/>
          </a:bodyPr>
          <a:lstStyle/>
          <a:p>
            <a:pPr defTabSz="457178"/>
            <a:r>
              <a:rPr lang="en-US" sz="1600" b="1" dirty="0">
                <a:solidFill>
                  <a:srgbClr val="242021"/>
                </a:solidFill>
                <a:latin typeface="Arial" panose="020B0604020202020204"/>
              </a:rPr>
              <a:t>Gregory Scheib</a:t>
            </a:r>
            <a:r>
              <a:rPr lang="en-US" sz="1600" dirty="0">
                <a:solidFill>
                  <a:srgbClr val="242021"/>
                </a:solidFill>
                <a:latin typeface="Arial" panose="020B0604020202020204"/>
              </a:rPr>
              <a:t>, Workforce Analyst</a:t>
            </a:r>
          </a:p>
          <a:p>
            <a:pPr defTabSz="457178"/>
            <a:r>
              <a:rPr lang="en-US" sz="1600" dirty="0">
                <a:solidFill>
                  <a:srgbClr val="242021"/>
                </a:solidFill>
                <a:latin typeface="Arial" panose="020B0604020202020204"/>
              </a:rPr>
              <a:t>Employment and Training Administration</a:t>
            </a:r>
          </a:p>
        </p:txBody>
      </p:sp>
      <p:sp>
        <p:nvSpPr>
          <p:cNvPr id="11" name="TextBox 10"/>
          <p:cNvSpPr txBox="1"/>
          <p:nvPr/>
        </p:nvSpPr>
        <p:spPr>
          <a:xfrm>
            <a:off x="2345706" y="3875871"/>
            <a:ext cx="4572000" cy="584775"/>
          </a:xfrm>
          <a:prstGeom prst="rect">
            <a:avLst/>
          </a:prstGeom>
          <a:noFill/>
        </p:spPr>
        <p:txBody>
          <a:bodyPr wrap="square" rtlCol="0">
            <a:spAutoFit/>
          </a:bodyPr>
          <a:lstStyle/>
          <a:p>
            <a:pPr defTabSz="457178"/>
            <a:r>
              <a:rPr lang="en-US" sz="1600" b="1" dirty="0">
                <a:solidFill>
                  <a:srgbClr val="242021"/>
                </a:solidFill>
                <a:latin typeface="Arial" panose="020B0604020202020204"/>
              </a:rPr>
              <a:t>Timmy Dudley</a:t>
            </a:r>
            <a:r>
              <a:rPr lang="en-US" sz="1600" dirty="0">
                <a:solidFill>
                  <a:srgbClr val="242021"/>
                </a:solidFill>
                <a:latin typeface="Arial" panose="020B0604020202020204"/>
              </a:rPr>
              <a:t>, Workforce Analyst</a:t>
            </a:r>
          </a:p>
          <a:p>
            <a:pPr defTabSz="457178"/>
            <a:r>
              <a:rPr lang="en-US" sz="1600" dirty="0">
                <a:solidFill>
                  <a:srgbClr val="242021"/>
                </a:solidFill>
                <a:latin typeface="Arial" panose="020B0604020202020204"/>
              </a:rPr>
              <a:t>ICF International</a:t>
            </a:r>
          </a:p>
        </p:txBody>
      </p:sp>
      <p:pic>
        <p:nvPicPr>
          <p:cNvPr id="13" name="Picture 4" descr="C:\Users\baird.megan\Desktop\pics\MB head shot 2.jpg"/>
          <p:cNvPicPr>
            <a:picLocks noChangeAspect="1" noChangeArrowheads="1"/>
          </p:cNvPicPr>
          <p:nvPr/>
        </p:nvPicPr>
        <p:blipFill>
          <a:blip r:embed="rId3" cstate="print">
            <a:extLst>
              <a:ext uri="{28A0092B-C50C-407E-A947-70E740481C1C}">
                <a14:useLocalDpi xmlns:a14="http://schemas.microsoft.com/office/drawing/2010/main" val="0"/>
              </a:ext>
            </a:extLst>
          </a:blip>
          <a:srcRect l="1392" r="1392"/>
          <a:stretch>
            <a:fillRect/>
          </a:stretch>
        </p:blipFill>
        <p:spPr bwMode="auto">
          <a:xfrm>
            <a:off x="1407344" y="678338"/>
            <a:ext cx="829407" cy="1140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2288" b="2288"/>
          <a:stretch>
            <a:fillRect/>
          </a:stretch>
        </p:blipFill>
        <p:spPr bwMode="auto">
          <a:xfrm>
            <a:off x="1407345" y="2289333"/>
            <a:ext cx="787425" cy="108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2" descr="C:\Users\lepera.analisa.s\Documents\Pictures for PPT\Greg headshot 1.22.15.jpg"/>
          <p:cNvPicPr>
            <a:picLocks noChangeAspect="1" noChangeArrowheads="1"/>
          </p:cNvPicPr>
          <p:nvPr/>
        </p:nvPicPr>
        <p:blipFill>
          <a:blip r:embed="rId5" cstate="print">
            <a:extLst>
              <a:ext uri="{28A0092B-C50C-407E-A947-70E740481C1C}">
                <a14:useLocalDpi xmlns:a14="http://schemas.microsoft.com/office/drawing/2010/main" val="0"/>
              </a:ext>
            </a:extLst>
          </a:blip>
          <a:srcRect l="13636" r="13636"/>
          <a:stretch>
            <a:fillRect/>
          </a:stretch>
        </p:blipFill>
        <p:spPr bwMode="auto">
          <a:xfrm>
            <a:off x="1435604" y="5072603"/>
            <a:ext cx="772887" cy="1062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0857"/>
          <a:stretch/>
        </p:blipFill>
        <p:spPr bwMode="auto">
          <a:xfrm>
            <a:off x="1409220" y="3650698"/>
            <a:ext cx="790471" cy="114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95178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40</a:t>
            </a:fld>
            <a:endParaRPr lang="en-US" dirty="0">
              <a:solidFill>
                <a:srgbClr val="124D95">
                  <a:lumMod val="40000"/>
                  <a:lumOff val="60000"/>
                </a:srgbClr>
              </a:solidFill>
              <a:latin typeface="Arial" panose="020B0604020202020204"/>
            </a:endParaRPr>
          </a:p>
        </p:txBody>
      </p:sp>
      <p:sp>
        <p:nvSpPr>
          <p:cNvPr id="3" name="Content Placeholder 2"/>
          <p:cNvSpPr txBox="1">
            <a:spLocks/>
          </p:cNvSpPr>
          <p:nvPr/>
        </p:nvSpPr>
        <p:spPr>
          <a:xfrm>
            <a:off x="301361" y="1244771"/>
            <a:ext cx="8229363" cy="44069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06" indent="-274306" defTabSz="914354">
              <a:buClr>
                <a:srgbClr val="9E1C30"/>
              </a:buClr>
              <a:buFont typeface="Wingdings" panose="05000000000000000000" pitchFamily="2" charset="2"/>
              <a:buChar char="Ø"/>
              <a:defRPr/>
            </a:pPr>
            <a:endParaRPr lang="en-US" b="1" dirty="0">
              <a:solidFill>
                <a:srgbClr val="242021"/>
              </a:solidFill>
              <a:latin typeface="Arial" panose="020B0604020202020204"/>
            </a:endParaRPr>
          </a:p>
        </p:txBody>
      </p:sp>
      <p:sp>
        <p:nvSpPr>
          <p:cNvPr id="4" name="Title 1"/>
          <p:cNvSpPr txBox="1">
            <a:spLocks/>
          </p:cNvSpPr>
          <p:nvPr/>
        </p:nvSpPr>
        <p:spPr>
          <a:xfrm>
            <a:off x="-19049" y="205740"/>
            <a:ext cx="9144000" cy="751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28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Change Authorized Representative</a:t>
            </a:r>
          </a:p>
        </p:txBody>
      </p:sp>
      <p:sp>
        <p:nvSpPr>
          <p:cNvPr id="5" name="Content Placeholder 2"/>
          <p:cNvSpPr txBox="1">
            <a:spLocks/>
          </p:cNvSpPr>
          <p:nvPr/>
        </p:nvSpPr>
        <p:spPr>
          <a:xfrm>
            <a:off x="251885" y="1206329"/>
            <a:ext cx="8328317" cy="5176481"/>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a:lnSpc>
                <a:spcPct val="120000"/>
              </a:lnSpc>
              <a:spcBef>
                <a:spcPts val="600"/>
              </a:spcBef>
              <a:spcAft>
                <a:spcPts val="600"/>
              </a:spcAft>
              <a:buClr>
                <a:srgbClr val="9E1C30"/>
              </a:buClr>
              <a:buFont typeface="Wingdings" panose="05000000000000000000" pitchFamily="2" charset="2"/>
              <a:buChar char="§"/>
              <a:defRPr/>
            </a:pPr>
            <a:r>
              <a:rPr lang="en-US" dirty="0">
                <a:solidFill>
                  <a:srgbClr val="242021"/>
                </a:solidFill>
              </a:rPr>
              <a:t>Any Authorized Representative change needs to go through the grant modification process, assisted by your FPO. </a:t>
            </a:r>
          </a:p>
          <a:p>
            <a:pPr marL="754380" lvl="1" indent="-342900" defTabSz="914354">
              <a:lnSpc>
                <a:spcPct val="120000"/>
              </a:lnSpc>
              <a:spcBef>
                <a:spcPts val="600"/>
              </a:spcBef>
              <a:spcAft>
                <a:spcPts val="600"/>
              </a:spcAft>
              <a:buFont typeface="Wingdings" panose="05000000000000000000" pitchFamily="2" charset="2"/>
              <a:buChar char="Ø"/>
              <a:defRPr/>
            </a:pPr>
            <a:r>
              <a:rPr lang="en-US" dirty="0">
                <a:solidFill>
                  <a:srgbClr val="242021"/>
                </a:solidFill>
              </a:rPr>
              <a:t>The modification, signed by the Grant Officer, is the formal approval of the Authorized Representative change.</a:t>
            </a:r>
            <a:endParaRPr lang="en-US" dirty="0">
              <a:solidFill>
                <a:srgbClr val="242021"/>
              </a:solidFill>
              <a:latin typeface="Arial" panose="020B0604020202020204"/>
            </a:endParaRPr>
          </a:p>
          <a:p>
            <a:pPr marL="754380" lvl="1" indent="-342900" defTabSz="914354">
              <a:lnSpc>
                <a:spcPct val="120000"/>
              </a:lnSpc>
              <a:spcBef>
                <a:spcPts val="600"/>
              </a:spcBef>
              <a:spcAft>
                <a:spcPts val="600"/>
              </a:spcAft>
              <a:buFont typeface="Wingdings" panose="05000000000000000000" pitchFamily="2" charset="2"/>
              <a:buChar char="Ø"/>
              <a:defRPr/>
            </a:pPr>
            <a:r>
              <a:rPr lang="en-US" dirty="0">
                <a:solidFill>
                  <a:srgbClr val="242021"/>
                </a:solidFill>
              </a:rPr>
              <a:t>Please note that after submitting the request to your FPO, it could take 1-2 weeks for the modification to be signed by the Grant Officer and transmitted to you.</a:t>
            </a:r>
            <a:endParaRPr lang="en-US" sz="2800" b="1" dirty="0">
              <a:solidFill>
                <a:srgbClr val="303030">
                  <a:lumMod val="90000"/>
                  <a:lumOff val="10000"/>
                </a:srgbClr>
              </a:solidFill>
              <a:latin typeface="Arial" panose="020B0604020202020204"/>
            </a:endParaRPr>
          </a:p>
        </p:txBody>
      </p:sp>
    </p:spTree>
    <p:extLst>
      <p:ext uri="{BB962C8B-B14F-4D97-AF65-F5344CB8AC3E}">
        <p14:creationId xmlns:p14="http://schemas.microsoft.com/office/powerpoint/2010/main" val="1443340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Action Items</a:t>
            </a:r>
          </a:p>
        </p:txBody>
      </p:sp>
      <p:sp>
        <p:nvSpPr>
          <p:cNvPr id="3" name="Text Placeholder 2"/>
          <p:cNvSpPr>
            <a:spLocks noGrp="1"/>
          </p:cNvSpPr>
          <p:nvPr>
            <p:ph type="body" idx="1"/>
          </p:nvPr>
        </p:nvSpPr>
        <p:spPr/>
        <p:txBody>
          <a:bodyPr/>
          <a:lstStyle/>
          <a:p>
            <a:pPr marL="347663" indent="-347663">
              <a:buFont typeface="Arial" panose="020B0604020202020204" pitchFamily="34" charset="0"/>
              <a:buChar char="•"/>
            </a:pPr>
            <a:r>
              <a:rPr lang="en-US" dirty="0"/>
              <a:t>What should we do …</a:t>
            </a:r>
          </a:p>
        </p:txBody>
      </p:sp>
      <p:sp>
        <p:nvSpPr>
          <p:cNvPr id="4" name="Slide Number Placeholder 3"/>
          <p:cNvSpPr>
            <a:spLocks noGrp="1"/>
          </p:cNvSpPr>
          <p:nvPr>
            <p:ph type="sldNum" sz="quarter" idx="10"/>
          </p:nvPr>
        </p:nvSpPr>
        <p:spPr>
          <a:xfrm>
            <a:off x="7867650" y="6356350"/>
            <a:ext cx="1276350" cy="365125"/>
          </a:xfrm>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41</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3684395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
        <p:nvSpPr>
          <p:cNvPr id="5" name="Title 1"/>
          <p:cNvSpPr txBox="1">
            <a:spLocks/>
          </p:cNvSpPr>
          <p:nvPr/>
        </p:nvSpPr>
        <p:spPr>
          <a:xfrm>
            <a:off x="782243" y="517527"/>
            <a:ext cx="7886700" cy="1051560"/>
          </a:xfrm>
          <a:prstGeom prst="rect">
            <a:avLst/>
          </a:prstGeom>
        </p:spPr>
        <p:txBody>
          <a:bodyPr>
            <a:normAutofit fontScale="92500" lnSpcReduction="200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marL="0" marR="0" lvl="0" indent="0" algn="ctr" defTabSz="914354" rtl="0" eaLnBrk="1" fontAlgn="auto" latinLnBrk="0" hangingPunct="1">
              <a:lnSpc>
                <a:spcPct val="90000"/>
              </a:lnSpc>
              <a:spcBef>
                <a:spcPct val="0"/>
              </a:spcBef>
              <a:spcAft>
                <a:spcPts val="0"/>
              </a:spcAft>
              <a:buClrTx/>
              <a:buSzTx/>
              <a:buFontTx/>
              <a:buNone/>
              <a:tabLst/>
              <a:defRPr/>
            </a:pPr>
            <a:r>
              <a:rPr lang="en-US" sz="45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Quarter Ending 9/30/18 </a:t>
            </a:r>
          </a:p>
          <a:p>
            <a:pPr marL="0" marR="0" lvl="0" indent="0" algn="ctr" defTabSz="914354" rtl="0" eaLnBrk="1" fontAlgn="auto" latinLnBrk="0" hangingPunct="1">
              <a:lnSpc>
                <a:spcPct val="90000"/>
              </a:lnSpc>
              <a:spcBef>
                <a:spcPct val="0"/>
              </a:spcBef>
              <a:spcAft>
                <a:spcPts val="0"/>
              </a:spcAft>
              <a:buClrTx/>
              <a:buSzTx/>
              <a:buFontTx/>
              <a:buNone/>
              <a:tabLst/>
              <a:defRPr/>
            </a:pPr>
            <a:r>
              <a:rPr lang="en-US" sz="45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H-1B Reporting Reminder</a:t>
            </a:r>
            <a:endParaRPr kumimoji="0" lang="en-US" sz="4500" b="1" i="0" u="none" strike="noStrike" kern="1200" cap="none" spc="0" normalizeH="0" baseline="0" noProof="0" dirty="0">
              <a:ln>
                <a:noFill/>
              </a:ln>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uLnTx/>
              <a:uFillTx/>
              <a:latin typeface="Arial" panose="020B0604020202020204"/>
              <a:ea typeface="+mj-ea"/>
              <a:cs typeface="+mj-cs"/>
            </a:endParaRPr>
          </a:p>
        </p:txBody>
      </p:sp>
      <p:sp>
        <p:nvSpPr>
          <p:cNvPr id="9" name="Content Placeholder 5"/>
          <p:cNvSpPr txBox="1">
            <a:spLocks/>
          </p:cNvSpPr>
          <p:nvPr/>
        </p:nvSpPr>
        <p:spPr>
          <a:xfrm>
            <a:off x="187946" y="1487054"/>
            <a:ext cx="8480997" cy="5370945"/>
          </a:xfrm>
          <a:prstGeom prst="rect">
            <a:avLst/>
          </a:prstGeom>
        </p:spPr>
        <p:txBody>
          <a:bodyPr>
            <a:normAutofit fontScale="700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354" rtl="0" eaLnBrk="1" fontAlgn="auto" latinLnBrk="0" hangingPunct="1">
              <a:lnSpc>
                <a:spcPct val="105000"/>
              </a:lnSpc>
              <a:spcBef>
                <a:spcPts val="600"/>
              </a:spcBef>
              <a:spcAft>
                <a:spcPts val="600"/>
              </a:spcAft>
              <a:buClr>
                <a:srgbClr val="9E1C30"/>
              </a:buClr>
              <a:buSzTx/>
              <a:buFont typeface="Wingdings" panose="05000000000000000000" pitchFamily="2" charset="2"/>
              <a:buChar char="§"/>
              <a:tabLst/>
              <a:defRPr/>
            </a:pPr>
            <a:r>
              <a:rPr kumimoji="0" lang="en-US" sz="25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rPr>
              <a:t>Important Dates</a:t>
            </a:r>
          </a:p>
          <a:p>
            <a:pPr marL="868680" lvl="1" indent="-457200">
              <a:lnSpc>
                <a:spcPct val="105000"/>
              </a:lnSpc>
              <a:buFont typeface="Wingdings" panose="05000000000000000000" pitchFamily="2" charset="2"/>
              <a:buChar char="Ø"/>
            </a:pPr>
            <a:r>
              <a:rPr lang="en-US" sz="2600" dirty="0"/>
              <a:t>H-1B Grantee Access to WIPS </a:t>
            </a:r>
            <a:r>
              <a:rPr lang="en-US" sz="2600" b="1" dirty="0"/>
              <a:t>11/1/2018</a:t>
            </a:r>
          </a:p>
          <a:p>
            <a:pPr marL="868680" lvl="1" indent="-457200">
              <a:lnSpc>
                <a:spcPct val="105000"/>
              </a:lnSpc>
              <a:buFont typeface="Wingdings" panose="05000000000000000000" pitchFamily="2" charset="2"/>
              <a:buChar char="Ø"/>
            </a:pPr>
            <a:r>
              <a:rPr lang="en-US" sz="2600" dirty="0"/>
              <a:t>Reporting Deadline EXTENDED to </a:t>
            </a:r>
            <a:r>
              <a:rPr lang="en-US" sz="2600" b="1" dirty="0"/>
              <a:t>11/30/2018</a:t>
            </a:r>
          </a:p>
          <a:p>
            <a:pPr marL="697230" lvl="1" indent="-285750">
              <a:lnSpc>
                <a:spcPct val="105000"/>
              </a:lnSpc>
              <a:buClr>
                <a:srgbClr val="C00000"/>
              </a:buClr>
              <a:buFont typeface="Wingdings" panose="05000000000000000000" pitchFamily="2" charset="2"/>
              <a:buChar char="§"/>
            </a:pPr>
            <a:endParaRPr kumimoji="0" lang="en-US" sz="21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endParaRPr>
          </a:p>
          <a:p>
            <a:pPr marR="0" lvl="0" algn="l" defTabSz="914354" rtl="0" eaLnBrk="1" fontAlgn="auto" latinLnBrk="0" hangingPunct="1">
              <a:lnSpc>
                <a:spcPct val="105000"/>
              </a:lnSpc>
              <a:spcBef>
                <a:spcPts val="600"/>
              </a:spcBef>
              <a:spcAft>
                <a:spcPts val="600"/>
              </a:spcAft>
              <a:buClr>
                <a:srgbClr val="9E1C30"/>
              </a:buClr>
              <a:buSzTx/>
              <a:buFont typeface="Wingdings" panose="05000000000000000000" pitchFamily="2" charset="2"/>
              <a:buChar char="§"/>
              <a:tabLst/>
              <a:defRPr/>
            </a:pPr>
            <a:r>
              <a:rPr lang="en-US" sz="2500" b="1" dirty="0">
                <a:solidFill>
                  <a:srgbClr val="242021"/>
                </a:solidFill>
                <a:latin typeface="Arial" panose="020B0604020202020204" pitchFamily="34" charset="0"/>
                <a:cs typeface="Arial" panose="020B0604020202020204" pitchFamily="34" charset="0"/>
              </a:rPr>
              <a:t>Next steps for grantees</a:t>
            </a:r>
            <a:endParaRPr kumimoji="0" lang="en-US" sz="2500" b="1" i="0" u="none" strike="noStrike" kern="1200" cap="none" spc="0" normalizeH="0" baseline="0" noProof="0" dirty="0">
              <a:ln>
                <a:noFill/>
              </a:ln>
              <a:solidFill>
                <a:srgbClr val="242021"/>
              </a:solidFill>
              <a:effectLst/>
              <a:uLnTx/>
              <a:uFillTx/>
              <a:latin typeface="Arial" panose="020B0604020202020204" pitchFamily="34" charset="0"/>
              <a:ea typeface="+mn-ea"/>
              <a:cs typeface="Arial" panose="020B0604020202020204" pitchFamily="34" charset="0"/>
            </a:endParaRPr>
          </a:p>
          <a:p>
            <a:pPr lvl="1">
              <a:lnSpc>
                <a:spcPct val="105000"/>
              </a:lnSpc>
              <a:buFont typeface="Wingdings" panose="05000000000000000000" pitchFamily="2" charset="2"/>
              <a:buChar char="Ø"/>
            </a:pPr>
            <a:r>
              <a:rPr lang="en-US" sz="2300" dirty="0"/>
              <a:t>Review performance reporting technical assistance materials on the </a:t>
            </a:r>
            <a:r>
              <a:rPr lang="en-US" sz="2300" u="sng" dirty="0">
                <a:hlinkClick r:id="rId3"/>
              </a:rPr>
              <a:t>H-1B </a:t>
            </a:r>
            <a:r>
              <a:rPr lang="en-US" sz="2300" u="sng" dirty="0" err="1">
                <a:hlinkClick r:id="rId3"/>
              </a:rPr>
              <a:t>CoP</a:t>
            </a:r>
            <a:endParaRPr lang="en-US" sz="2300" dirty="0"/>
          </a:p>
          <a:p>
            <a:pPr lvl="1">
              <a:lnSpc>
                <a:spcPct val="105000"/>
              </a:lnSpc>
              <a:buFont typeface="Wingdings" panose="05000000000000000000" pitchFamily="2" charset="2"/>
              <a:buChar char="Ø"/>
            </a:pPr>
            <a:r>
              <a:rPr lang="en-US" sz="2300" dirty="0"/>
              <a:t>Prepare your data file/csv submission, including the new PIRL elements, for submission November 1 through November 30, 2018 </a:t>
            </a:r>
          </a:p>
          <a:p>
            <a:pPr lvl="1">
              <a:lnSpc>
                <a:spcPct val="105000"/>
              </a:lnSpc>
              <a:buFont typeface="Wingdings" panose="05000000000000000000" pitchFamily="2" charset="2"/>
              <a:buChar char="Ø"/>
            </a:pPr>
            <a:r>
              <a:rPr lang="en-US" sz="2300" dirty="0"/>
              <a:t>Attend H-1B Performance Office Hours (invites coming out soon)</a:t>
            </a:r>
          </a:p>
          <a:p>
            <a:pPr lvl="2">
              <a:lnSpc>
                <a:spcPct val="105000"/>
              </a:lnSpc>
              <a:buClr>
                <a:srgbClr val="C00000"/>
              </a:buClr>
              <a:buFont typeface="Wingdings" panose="05000000000000000000" pitchFamily="2" charset="2"/>
              <a:buChar char="§"/>
            </a:pPr>
            <a:r>
              <a:rPr lang="en-US" sz="2300" dirty="0"/>
              <a:t>Friday, November 2, 2018 from 2:00 p.m. – 3:00 p.m.</a:t>
            </a:r>
          </a:p>
          <a:p>
            <a:pPr lvl="2">
              <a:lnSpc>
                <a:spcPct val="105000"/>
              </a:lnSpc>
              <a:buClr>
                <a:srgbClr val="C00000"/>
              </a:buClr>
              <a:buFont typeface="Wingdings" panose="05000000000000000000" pitchFamily="2" charset="2"/>
              <a:buChar char="§"/>
            </a:pPr>
            <a:r>
              <a:rPr lang="en-US" sz="2300" dirty="0"/>
              <a:t>Wednesday, November 7, 2018 from 1:00 p.m. – 2:00 p.m. </a:t>
            </a:r>
          </a:p>
          <a:p>
            <a:pPr lvl="2">
              <a:lnSpc>
                <a:spcPct val="105000"/>
              </a:lnSpc>
              <a:buClr>
                <a:srgbClr val="C00000"/>
              </a:buClr>
              <a:buFont typeface="Wingdings" panose="05000000000000000000" pitchFamily="2" charset="2"/>
              <a:buChar char="§"/>
            </a:pPr>
            <a:r>
              <a:rPr lang="en-US" sz="2300" dirty="0"/>
              <a:t>Wednesday, November 14, 2018 from 2:00 p.m. – 3:00 p.m. </a:t>
            </a:r>
          </a:p>
          <a:p>
            <a:pPr lvl="1">
              <a:lnSpc>
                <a:spcPct val="105000"/>
              </a:lnSpc>
              <a:buFont typeface="Wingdings" panose="05000000000000000000" pitchFamily="2" charset="2"/>
              <a:buChar char="Ø"/>
            </a:pPr>
            <a:r>
              <a:rPr lang="en-US" sz="2300" dirty="0"/>
              <a:t>After November 1, submit and certify your grant’s quarterly performance report and quarterly narrative report in WIPS. </a:t>
            </a:r>
          </a:p>
          <a:p>
            <a:pPr lvl="1">
              <a:lnSpc>
                <a:spcPct val="105000"/>
              </a:lnSpc>
              <a:buFont typeface="Wingdings" panose="05000000000000000000" pitchFamily="2" charset="2"/>
              <a:buChar char="Ø"/>
            </a:pPr>
            <a:r>
              <a:rPr lang="en-US" sz="2300" dirty="0"/>
              <a:t>Contact your grant mailbox for performance reporting technical </a:t>
            </a:r>
            <a:br>
              <a:rPr lang="en-US" sz="2300" dirty="0"/>
            </a:br>
            <a:r>
              <a:rPr lang="en-US" sz="2300" dirty="0"/>
              <a:t>assistance. Please make sure to cc your FPO. </a:t>
            </a:r>
            <a:r>
              <a:rPr lang="en-US" dirty="0"/>
              <a:t> </a:t>
            </a:r>
            <a:endParaRPr kumimoji="0" lang="en-US" sz="2400" b="0" i="0" u="none" strike="noStrike" kern="1200" cap="none" spc="0" normalizeH="0" baseline="0" noProof="0" dirty="0">
              <a:ln>
                <a:noFill/>
              </a:ln>
              <a:solidFill>
                <a:srgbClr val="2420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5000"/>
              </a:lnSpc>
              <a:spcBef>
                <a:spcPts val="0"/>
              </a:spcBef>
              <a:spcAft>
                <a:spcPts val="800"/>
              </a:spcAft>
              <a:buClr>
                <a:srgbClr val="9E1C30"/>
              </a:buClr>
              <a:buSzTx/>
              <a:buFont typeface="Wingdings 2" panose="05020102010507070707" pitchFamily="18" charset="2"/>
              <a:buNone/>
              <a:tabLst/>
              <a:defRPr/>
            </a:pPr>
            <a:endParaRPr kumimoji="0" lang="en-US" sz="28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446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43</a:t>
            </a:fld>
            <a:endParaRPr lang="en-US" dirty="0">
              <a:solidFill>
                <a:srgbClr val="124D95">
                  <a:lumMod val="40000"/>
                  <a:lumOff val="60000"/>
                </a:srgbClr>
              </a:solidFill>
              <a:latin typeface="Arial" panose="020B0604020202020204"/>
            </a:endParaRPr>
          </a:p>
        </p:txBody>
      </p:sp>
      <p:sp>
        <p:nvSpPr>
          <p:cNvPr id="5" name="Title 1"/>
          <p:cNvSpPr txBox="1">
            <a:spLocks/>
          </p:cNvSpPr>
          <p:nvPr/>
        </p:nvSpPr>
        <p:spPr>
          <a:xfrm>
            <a:off x="782243" y="283250"/>
            <a:ext cx="7852229" cy="785131"/>
          </a:xfrm>
          <a:prstGeom prst="rect">
            <a:avLst/>
          </a:prstGeom>
        </p:spPr>
        <p:txBody>
          <a:bodyPr>
            <a:normAutofit fontScale="925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45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H-1B Performance Resources</a:t>
            </a:r>
          </a:p>
        </p:txBody>
      </p:sp>
      <p:sp>
        <p:nvSpPr>
          <p:cNvPr id="9" name="Content Placeholder 5"/>
          <p:cNvSpPr txBox="1">
            <a:spLocks/>
          </p:cNvSpPr>
          <p:nvPr/>
        </p:nvSpPr>
        <p:spPr>
          <a:xfrm>
            <a:off x="782243" y="4027055"/>
            <a:ext cx="7852229" cy="2453257"/>
          </a:xfrm>
          <a:prstGeom prst="rect">
            <a:avLst/>
          </a:prstGeom>
        </p:spPr>
        <p:txBody>
          <a:bodyPr>
            <a:normAutofit fontScale="250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54">
              <a:lnSpc>
                <a:spcPct val="100000"/>
              </a:lnSpc>
              <a:spcBef>
                <a:spcPts val="600"/>
              </a:spcBef>
              <a:buClr>
                <a:srgbClr val="9E1C30"/>
              </a:buClr>
              <a:buFont typeface="Wingdings" panose="05000000000000000000" pitchFamily="2" charset="2"/>
              <a:buChar char="§"/>
              <a:defRPr/>
            </a:pPr>
            <a:r>
              <a:rPr lang="en-US" sz="5600" b="1" dirty="0">
                <a:solidFill>
                  <a:srgbClr val="242021"/>
                </a:solidFill>
                <a:latin typeface="Arial" panose="020B0604020202020204" pitchFamily="34" charset="0"/>
                <a:cs typeface="Arial" panose="020B0604020202020204" pitchFamily="34" charset="0"/>
              </a:rPr>
              <a:t>Recently Updated Performance Resources</a:t>
            </a:r>
          </a:p>
          <a:p>
            <a:pPr lvl="1">
              <a:lnSpc>
                <a:spcPct val="170000"/>
              </a:lnSpc>
              <a:spcBef>
                <a:spcPts val="0"/>
              </a:spcBef>
              <a:buFont typeface="Wingdings" panose="05000000000000000000" pitchFamily="2" charset="2"/>
              <a:buChar char="Ø"/>
            </a:pPr>
            <a:r>
              <a:rPr lang="en-US" sz="6000" dirty="0">
                <a:latin typeface="Calibri" panose="020F0502020204030204" pitchFamily="34" charset="0"/>
                <a:cs typeface="Calibri" panose="020F0502020204030204" pitchFamily="34" charset="0"/>
              </a:rPr>
              <a:t>Updated </a:t>
            </a:r>
            <a:r>
              <a:rPr lang="en-US" sz="6000" b="1" u="sng" dirty="0">
                <a:solidFill>
                  <a:srgbClr val="004990"/>
                </a:solidFill>
                <a:latin typeface="Calibri" panose="020F0502020204030204" pitchFamily="34" charset="0"/>
                <a:cs typeface="Calibri" panose="020F0502020204030204" pitchFamily="34" charset="0"/>
                <a:hlinkClick r:id="rId3" tooltip="opens in new window"/>
              </a:rPr>
              <a:t>Amended ETA-9172 DOL PIRL for H-1B Grants</a:t>
            </a:r>
            <a:r>
              <a:rPr lang="en-US" sz="6000" b="1" dirty="0">
                <a:solidFill>
                  <a:srgbClr val="333333"/>
                </a:solidFill>
                <a:latin typeface="Calibri" panose="020F0502020204030204" pitchFamily="34" charset="0"/>
                <a:cs typeface="Calibri" panose="020F0502020204030204" pitchFamily="34" charset="0"/>
              </a:rPr>
              <a:t> </a:t>
            </a:r>
          </a:p>
          <a:p>
            <a:pPr lvl="1">
              <a:lnSpc>
                <a:spcPct val="170000"/>
              </a:lnSpc>
              <a:spcBef>
                <a:spcPts val="0"/>
              </a:spcBef>
              <a:buFont typeface="Wingdings" panose="05000000000000000000" pitchFamily="2" charset="2"/>
              <a:buChar char="Ø"/>
            </a:pPr>
            <a:r>
              <a:rPr lang="en-US" sz="6000" dirty="0">
                <a:latin typeface="Calibri" panose="020F0502020204030204" pitchFamily="34" charset="0"/>
                <a:ea typeface="Calibri" panose="020F0502020204030204" pitchFamily="34" charset="0"/>
                <a:cs typeface="Calibri" panose="020F0502020204030204" pitchFamily="34" charset="0"/>
              </a:rPr>
              <a:t>Updated </a:t>
            </a:r>
            <a:r>
              <a:rPr lang="en-US" sz="6000" b="1" u="sng" dirty="0">
                <a:solidFill>
                  <a:srgbClr val="004990"/>
                </a:solidFill>
                <a:latin typeface="Calibri" panose="020F0502020204030204" pitchFamily="34" charset="0"/>
                <a:cs typeface="Calibri" panose="020F0502020204030204" pitchFamily="34" charset="0"/>
                <a:hlinkClick r:id="rId4" tooltip="Opens in new window"/>
              </a:rPr>
              <a:t>H-1B Grants Performance Reporting Handbook &amp; WIPS Reporting Guidance</a:t>
            </a:r>
            <a:endParaRPr lang="en-US" sz="6000" b="1" u="sng" dirty="0">
              <a:solidFill>
                <a:srgbClr val="004990"/>
              </a:solidFill>
              <a:latin typeface="Calibri" panose="020F0502020204030204" pitchFamily="34" charset="0"/>
              <a:cs typeface="Calibri" panose="020F0502020204030204" pitchFamily="34" charset="0"/>
            </a:endParaRPr>
          </a:p>
          <a:p>
            <a:pPr lvl="1">
              <a:lnSpc>
                <a:spcPct val="170000"/>
              </a:lnSpc>
              <a:spcBef>
                <a:spcPts val="0"/>
              </a:spcBef>
              <a:buFont typeface="Wingdings" panose="05000000000000000000" pitchFamily="2" charset="2"/>
              <a:buChar char="Ø"/>
            </a:pPr>
            <a:r>
              <a:rPr lang="en-US" sz="6000" dirty="0">
                <a:latin typeface="Calibri" panose="020F0502020204030204" pitchFamily="34" charset="0"/>
                <a:cs typeface="Calibri" panose="020F0502020204030204" pitchFamily="34" charset="0"/>
              </a:rPr>
              <a:t>Updated </a:t>
            </a:r>
            <a:r>
              <a:rPr lang="en-US" sz="6000" b="1" u="sng" dirty="0">
                <a:solidFill>
                  <a:srgbClr val="004990"/>
                </a:solidFill>
                <a:latin typeface="Calibri" panose="020F0502020204030204" pitchFamily="34" charset="0"/>
                <a:cs typeface="Calibri" panose="020F0502020204030204" pitchFamily="34" charset="0"/>
                <a:hlinkClick r:id="rId5" tooltip="Opens in new window"/>
              </a:rPr>
              <a:t>Sample Case Management and Data File</a:t>
            </a:r>
            <a:endParaRPr lang="en-US" sz="6000" b="1" u="sng" dirty="0">
              <a:solidFill>
                <a:srgbClr val="004990"/>
              </a:solidFill>
              <a:latin typeface="Calibri" panose="020F0502020204030204" pitchFamily="34" charset="0"/>
              <a:cs typeface="Calibri" panose="020F0502020204030204" pitchFamily="34" charset="0"/>
            </a:endParaRPr>
          </a:p>
          <a:p>
            <a:pPr lvl="1">
              <a:lnSpc>
                <a:spcPct val="170000"/>
              </a:lnSpc>
              <a:spcBef>
                <a:spcPts val="0"/>
              </a:spcBef>
              <a:buFont typeface="Wingdings" panose="05000000000000000000" pitchFamily="2" charset="2"/>
              <a:buChar char="Ø"/>
            </a:pPr>
            <a:r>
              <a:rPr lang="en-US" sz="6000" dirty="0">
                <a:latin typeface="Calibri" panose="020F0502020204030204" pitchFamily="34" charset="0"/>
                <a:ea typeface="Calibri" panose="020F0502020204030204" pitchFamily="34" charset="0"/>
                <a:cs typeface="Calibri" panose="020F0502020204030204" pitchFamily="34" charset="0"/>
              </a:rPr>
              <a:t>Updated </a:t>
            </a:r>
            <a:r>
              <a:rPr lang="en-US" sz="6000" b="1" u="sng" dirty="0">
                <a:solidFill>
                  <a:srgbClr val="004990"/>
                </a:solidFill>
                <a:latin typeface="Calibri" panose="020F0502020204030204" pitchFamily="34" charset="0"/>
                <a:cs typeface="Calibri" panose="020F0502020204030204" pitchFamily="34" charset="0"/>
                <a:hlinkClick r:id="rId6"/>
              </a:rPr>
              <a:t>H-1B Training Activities and Outcomes Diagram</a:t>
            </a:r>
            <a:r>
              <a:rPr lang="en-US" sz="6000" dirty="0">
                <a:solidFill>
                  <a:srgbClr val="333333"/>
                </a:solidFill>
                <a:latin typeface="Calibri" panose="020F0502020204030204" pitchFamily="34" charset="0"/>
                <a:cs typeface="Calibri" panose="020F0502020204030204" pitchFamily="34" charset="0"/>
              </a:rPr>
              <a:t>:</a:t>
            </a:r>
          </a:p>
          <a:p>
            <a:pPr lvl="1">
              <a:lnSpc>
                <a:spcPct val="170000"/>
              </a:lnSpc>
              <a:spcBef>
                <a:spcPts val="0"/>
              </a:spcBef>
              <a:buFont typeface="Wingdings" panose="05000000000000000000" pitchFamily="2" charset="2"/>
              <a:buChar char="Ø"/>
            </a:pPr>
            <a:r>
              <a:rPr lang="en-US" sz="6000" dirty="0">
                <a:solidFill>
                  <a:srgbClr val="333333"/>
                </a:solidFill>
                <a:latin typeface="Calibri" panose="020F0502020204030204" pitchFamily="34" charset="0"/>
                <a:cs typeface="Calibri" panose="020F0502020204030204" pitchFamily="34" charset="0"/>
              </a:rPr>
              <a:t>Updated </a:t>
            </a:r>
            <a:r>
              <a:rPr lang="en-US" sz="6000" b="1" u="sng" dirty="0">
                <a:solidFill>
                  <a:srgbClr val="004990"/>
                </a:solidFill>
                <a:latin typeface="Calibri" panose="020F0502020204030204" pitchFamily="34" charset="0"/>
                <a:cs typeface="Calibri" panose="020F0502020204030204" pitchFamily="34" charset="0"/>
                <a:hlinkClick r:id="rId7"/>
              </a:rPr>
              <a:t>H-1B WIPS TIPS</a:t>
            </a:r>
            <a:endParaRPr lang="en-US" sz="6000" b="1" u="sng" dirty="0">
              <a:solidFill>
                <a:srgbClr val="004990"/>
              </a:solidFill>
              <a:latin typeface="Calibri" panose="020F0502020204030204" pitchFamily="34" charset="0"/>
              <a:cs typeface="Calibri" panose="020F0502020204030204" pitchFamily="34" charset="0"/>
            </a:endParaRPr>
          </a:p>
          <a:p>
            <a:pPr lvl="1">
              <a:lnSpc>
                <a:spcPct val="170000"/>
              </a:lnSpc>
              <a:spcBef>
                <a:spcPts val="0"/>
              </a:spcBef>
              <a:buFont typeface="Wingdings" panose="05000000000000000000" pitchFamily="2" charset="2"/>
              <a:buChar char="Ø"/>
            </a:pPr>
            <a:r>
              <a:rPr lang="en-US" sz="6000" dirty="0">
                <a:latin typeface="Calibri" panose="020F0502020204030204" pitchFamily="34" charset="0"/>
                <a:cs typeface="Calibri" panose="020F0502020204030204" pitchFamily="34" charset="0"/>
              </a:rPr>
              <a:t>New </a:t>
            </a:r>
            <a:r>
              <a:rPr lang="en-US" sz="6000" b="1" dirty="0">
                <a:latin typeface="Calibri" panose="020F0502020204030204" pitchFamily="34" charset="0"/>
                <a:cs typeface="Calibri" panose="020F0502020204030204" pitchFamily="34" charset="0"/>
                <a:hlinkClick r:id="rId8"/>
              </a:rPr>
              <a:t>WIOA Primary Indicators of Performance Learning Modules </a:t>
            </a:r>
            <a:r>
              <a:rPr lang="en-US" sz="6000" dirty="0">
                <a:latin typeface="Calibri" panose="020F0502020204030204" pitchFamily="34" charset="0"/>
                <a:cs typeface="Calibri" panose="020F0502020204030204" pitchFamily="34" charset="0"/>
              </a:rPr>
              <a:t>  </a:t>
            </a:r>
          </a:p>
          <a:p>
            <a:pPr marL="0" indent="0">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9"/>
          <a:srcRect l="535" t="5698" b="6173"/>
          <a:stretch/>
        </p:blipFill>
        <p:spPr bwMode="auto">
          <a:xfrm>
            <a:off x="1662545" y="881743"/>
            <a:ext cx="6023562" cy="30252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438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44</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1351601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45</a:t>
            </a:fld>
            <a:endParaRPr lang="en-US" dirty="0">
              <a:solidFill>
                <a:srgbClr val="124D95">
                  <a:lumMod val="40000"/>
                  <a:lumOff val="60000"/>
                </a:srgbClr>
              </a:solidFill>
              <a:latin typeface="Arial" panose="020B0604020202020204"/>
            </a:endParaRPr>
          </a:p>
        </p:txBody>
      </p:sp>
      <p:sp>
        <p:nvSpPr>
          <p:cNvPr id="7" name="TextBox 6"/>
          <p:cNvSpPr txBox="1"/>
          <p:nvPr/>
        </p:nvSpPr>
        <p:spPr>
          <a:xfrm>
            <a:off x="1632829" y="2551837"/>
            <a:ext cx="5560292" cy="1754326"/>
          </a:xfrm>
          <a:prstGeom prst="rect">
            <a:avLst/>
          </a:prstGeom>
          <a:noFill/>
        </p:spPr>
        <p:txBody>
          <a:bodyPr wrap="square" rtlCol="0">
            <a:spAutoFit/>
          </a:bodyPr>
          <a:lstStyle/>
          <a:p>
            <a:pPr algn="ctr" defTabSz="457178"/>
            <a:r>
              <a:rPr lang="en-US" sz="5400" b="1" dirty="0">
                <a:solidFill>
                  <a:schemeClr val="accent1"/>
                </a:solidFill>
                <a:latin typeface="Tempus Sans ITC" panose="04020404030D07020202" pitchFamily="82" charset="0"/>
              </a:rPr>
              <a:t>Thank you for all your hard work!</a:t>
            </a:r>
          </a:p>
        </p:txBody>
      </p:sp>
    </p:spTree>
    <p:extLst>
      <p:ext uri="{BB962C8B-B14F-4D97-AF65-F5344CB8AC3E}">
        <p14:creationId xmlns:p14="http://schemas.microsoft.com/office/powerpoint/2010/main" val="406334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5</a:t>
            </a:fld>
            <a:endParaRPr lang="en-US" dirty="0">
              <a:solidFill>
                <a:srgbClr val="124D95">
                  <a:lumMod val="40000"/>
                  <a:lumOff val="60000"/>
                </a:srgbClr>
              </a:solidFill>
              <a:latin typeface="Arial" panose="020B0604020202020204"/>
            </a:endParaRPr>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4294967295"/>
          </p:nvPr>
        </p:nvSpPr>
        <p:spPr>
          <a:xfrm>
            <a:off x="387626" y="1671782"/>
            <a:ext cx="8049937" cy="5049693"/>
          </a:xfrm>
        </p:spPr>
        <p:txBody>
          <a:bodyPr>
            <a:normAutofit/>
          </a:bodyPr>
          <a:lstStyle/>
          <a:p>
            <a:pPr marL="396875" lvl="0" indent="-396875">
              <a:buFont typeface="Wingdings" panose="05000000000000000000" pitchFamily="2" charset="2"/>
              <a:buChar char="ü"/>
            </a:pPr>
            <a:r>
              <a:rPr lang="en-US" sz="2400" dirty="0"/>
              <a:t>Provide a Performance Policy Refresher </a:t>
            </a:r>
          </a:p>
          <a:p>
            <a:pPr marL="396875" lvl="0" indent="-396875">
              <a:buFont typeface="Wingdings" panose="05000000000000000000" pitchFamily="2" charset="2"/>
              <a:buChar char="ü"/>
            </a:pPr>
            <a:r>
              <a:rPr lang="en-US" sz="2400" dirty="0"/>
              <a:t>Review Amended ETA-9172 DOL PIRL for H-1B Grants for Quarter ending September 30, 2018 </a:t>
            </a:r>
          </a:p>
          <a:p>
            <a:pPr marL="396875" lvl="0" indent="-396875">
              <a:buFont typeface="Wingdings" panose="05000000000000000000" pitchFamily="2" charset="2"/>
              <a:buChar char="ü"/>
            </a:pPr>
            <a:r>
              <a:rPr lang="en-US" sz="2400" dirty="0"/>
              <a:t>Review H-1B Performance Outcomes and WIOA Primary Indicators of Performance </a:t>
            </a:r>
          </a:p>
          <a:p>
            <a:pPr marL="396875" lvl="0" indent="-396875">
              <a:buFont typeface="Wingdings" panose="05000000000000000000" pitchFamily="2" charset="2"/>
              <a:buChar char="ü"/>
            </a:pPr>
            <a:r>
              <a:rPr lang="en-US" sz="2400" dirty="0"/>
              <a:t>Review the Quarterly Narrative Report (QNR) Submission Process </a:t>
            </a:r>
          </a:p>
          <a:p>
            <a:pPr marL="396875" lvl="0" indent="-396875">
              <a:buFont typeface="Wingdings" panose="05000000000000000000" pitchFamily="2" charset="2"/>
              <a:buChar char="ü"/>
            </a:pPr>
            <a:r>
              <a:rPr lang="en-US" sz="2400" dirty="0"/>
              <a:t>Responding to Q&amp;A – We will be stopping after each section to answer your questions! </a:t>
            </a:r>
          </a:p>
        </p:txBody>
      </p:sp>
      <p:sp>
        <p:nvSpPr>
          <p:cNvPr id="4" name="Title 2"/>
          <p:cNvSpPr txBox="1">
            <a:spLocks/>
          </p:cNvSpPr>
          <p:nvPr/>
        </p:nvSpPr>
        <p:spPr>
          <a:xfrm>
            <a:off x="0" y="250376"/>
            <a:ext cx="9144000" cy="10509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OBJECTIVES</a:t>
            </a:r>
          </a:p>
        </p:txBody>
      </p:sp>
    </p:spTree>
    <p:extLst>
      <p:ext uri="{BB962C8B-B14F-4D97-AF65-F5344CB8AC3E}">
        <p14:creationId xmlns:p14="http://schemas.microsoft.com/office/powerpoint/2010/main" val="37674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What are you most excited about learning today?</a:t>
            </a:r>
            <a:endParaRPr lang="en-US" dirty="0"/>
          </a:p>
        </p:txBody>
      </p:sp>
      <p:sp>
        <p:nvSpPr>
          <p:cNvPr id="3" name="Content Placeholder 2"/>
          <p:cNvSpPr>
            <a:spLocks noGrp="1"/>
          </p:cNvSpPr>
          <p:nvPr>
            <p:ph idx="1"/>
          </p:nvPr>
        </p:nvSpPr>
        <p:spPr>
          <a:xfrm>
            <a:off x="1058770" y="2142651"/>
            <a:ext cx="7027959" cy="4213703"/>
          </a:xfrm>
        </p:spPr>
        <p:txBody>
          <a:bodyPr>
            <a:normAutofit/>
          </a:bodyPr>
          <a:lstStyle/>
          <a:p>
            <a:pPr lvl="0">
              <a:buFont typeface="Wingdings" panose="05000000000000000000" pitchFamily="2" charset="2"/>
              <a:buChar char="q"/>
            </a:pPr>
            <a:r>
              <a:rPr lang="en-US" dirty="0"/>
              <a:t>Identifying the employment status of participants</a:t>
            </a:r>
          </a:p>
          <a:p>
            <a:pPr lvl="0">
              <a:buFont typeface="Wingdings" panose="05000000000000000000" pitchFamily="2" charset="2"/>
              <a:buChar char="q"/>
            </a:pPr>
            <a:r>
              <a:rPr lang="en-US" dirty="0"/>
              <a:t>Submitting your participant data for the quarter ending September 30, 2018 </a:t>
            </a:r>
          </a:p>
          <a:p>
            <a:pPr lvl="0">
              <a:buFont typeface="Wingdings" panose="05000000000000000000" pitchFamily="2" charset="2"/>
              <a:buChar char="q"/>
            </a:pPr>
            <a:r>
              <a:rPr lang="en-US" dirty="0"/>
              <a:t>Reviewing WIOA Primary Indicators of Performance  </a:t>
            </a:r>
          </a:p>
          <a:p>
            <a:pPr lvl="0">
              <a:buFont typeface="Wingdings" panose="05000000000000000000" pitchFamily="2" charset="2"/>
              <a:buChar char="q"/>
            </a:pPr>
            <a:r>
              <a:rPr lang="en-US" dirty="0"/>
              <a:t>Previewing the Quarterly Narrative Report (QNR) submission process in WIPS</a:t>
            </a:r>
          </a:p>
        </p:txBody>
      </p:sp>
      <p:sp>
        <p:nvSpPr>
          <p:cNvPr id="4" name="Slide Number Placeholder 3"/>
          <p:cNvSpPr>
            <a:spLocks noGrp="1"/>
          </p:cNvSpPr>
          <p:nvPr>
            <p:ph type="sldNum" sz="quarter" idx="10"/>
          </p:nvPr>
        </p:nvSpPr>
        <p:spPr>
          <a:xfrm>
            <a:off x="7867650" y="6356350"/>
            <a:ext cx="1276350" cy="365125"/>
          </a:xfrm>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6</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125904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H-1B Performance Reporting Guidance and Policy Overview</a:t>
            </a:r>
          </a:p>
        </p:txBody>
      </p:sp>
      <p:sp>
        <p:nvSpPr>
          <p:cNvPr id="4" name="Text Placeholder 3"/>
          <p:cNvSpPr>
            <a:spLocks noGrp="1"/>
          </p:cNvSpPr>
          <p:nvPr>
            <p:ph type="body" idx="1"/>
          </p:nvPr>
        </p:nvSpPr>
        <p:spPr/>
        <p:txBody>
          <a:bodyPr>
            <a:normAutofit lnSpcReduction="10000"/>
          </a:bodyPr>
          <a:lstStyle/>
          <a:p>
            <a:pPr marL="347663" indent="-347663">
              <a:spcBef>
                <a:spcPts val="600"/>
              </a:spcBef>
              <a:buFont typeface="Wingdings" panose="05000000000000000000" pitchFamily="2" charset="2"/>
              <a:buChar char="§"/>
            </a:pPr>
            <a:r>
              <a:rPr lang="en-US" dirty="0">
                <a:solidFill>
                  <a:schemeClr val="tx1"/>
                </a:solidFill>
              </a:rPr>
              <a:t>Reporting Extension: Quarter ending Sept 30, 2018</a:t>
            </a:r>
          </a:p>
          <a:p>
            <a:pPr marL="347663" indent="-347663">
              <a:spcBef>
                <a:spcPts val="600"/>
              </a:spcBef>
              <a:buFont typeface="Wingdings" panose="05000000000000000000" pitchFamily="2" charset="2"/>
              <a:buChar char="§"/>
            </a:pPr>
            <a:r>
              <a:rPr lang="en-US" dirty="0">
                <a:solidFill>
                  <a:schemeClr val="tx1"/>
                </a:solidFill>
              </a:rPr>
              <a:t>WIPS Functionality </a:t>
            </a:r>
          </a:p>
          <a:p>
            <a:pPr marL="347663" indent="-347663">
              <a:buFont typeface="Wingdings" panose="05000000000000000000" pitchFamily="2" charset="2"/>
              <a:buChar char="§"/>
            </a:pPr>
            <a:r>
              <a:rPr lang="en-US" dirty="0">
                <a:solidFill>
                  <a:schemeClr val="tx1"/>
                </a:solidFill>
              </a:rPr>
              <a:t>Amended ETA-9172 PIRL</a:t>
            </a:r>
          </a:p>
        </p:txBody>
      </p:sp>
      <p:sp>
        <p:nvSpPr>
          <p:cNvPr id="2" name="Slide Number Placeholder 1"/>
          <p:cNvSpPr>
            <a:spLocks noGrp="1"/>
          </p:cNvSpPr>
          <p:nvPr>
            <p:ph type="sldNum" sz="quarter" idx="4294967295"/>
          </p:nvPr>
        </p:nvSpPr>
        <p:spPr>
          <a:xfrm>
            <a:off x="8010525" y="6356350"/>
            <a:ext cx="1133475" cy="365125"/>
          </a:xfrm>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7</a:t>
            </a:fld>
            <a:endParaRPr lang="en-US" dirty="0">
              <a:solidFill>
                <a:srgbClr val="124D95">
                  <a:lumMod val="40000"/>
                  <a:lumOff val="60000"/>
                </a:srgbClr>
              </a:solidFill>
              <a:latin typeface="Arial" panose="020B0604020202020204"/>
            </a:endParaRPr>
          </a:p>
        </p:txBody>
      </p:sp>
    </p:spTree>
    <p:extLst>
      <p:ext uri="{BB962C8B-B14F-4D97-AF65-F5344CB8AC3E}">
        <p14:creationId xmlns:p14="http://schemas.microsoft.com/office/powerpoint/2010/main" val="293364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8</a:t>
            </a:fld>
            <a:endParaRPr lang="en-US" dirty="0"/>
          </a:p>
        </p:txBody>
      </p:sp>
      <p:sp>
        <p:nvSpPr>
          <p:cNvPr id="3" name="Title 2"/>
          <p:cNvSpPr txBox="1">
            <a:spLocks/>
          </p:cNvSpPr>
          <p:nvPr/>
        </p:nvSpPr>
        <p:spPr>
          <a:xfrm>
            <a:off x="0" y="136519"/>
            <a:ext cx="9144000" cy="159824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100000"/>
              </a:lnSpc>
            </a:pP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H-1B 9/30/2018</a:t>
            </a:r>
          </a:p>
          <a:p>
            <a:pPr algn="ctr">
              <a:lnSpc>
                <a:spcPct val="100000"/>
              </a:lnSpc>
            </a:pP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 Quarterly Reporting Deadline EXTENDED to 11/30/2018</a:t>
            </a:r>
            <a:endPar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4" name="TextBox 3"/>
          <p:cNvSpPr txBox="1"/>
          <p:nvPr/>
        </p:nvSpPr>
        <p:spPr>
          <a:xfrm>
            <a:off x="699980" y="1555435"/>
            <a:ext cx="7624870" cy="3477875"/>
          </a:xfrm>
          <a:prstGeom prst="rect">
            <a:avLst/>
          </a:prstGeom>
          <a:noFill/>
        </p:spPr>
        <p:txBody>
          <a:bodyPr wrap="square" rtlCol="0">
            <a:spAutoFit/>
          </a:bodyPr>
          <a:lstStyle/>
          <a:p>
            <a:pPr>
              <a:buClr>
                <a:srgbClr val="C00000"/>
              </a:buClr>
            </a:pPr>
            <a:r>
              <a:rPr lang="en-US" sz="2000" b="1" dirty="0"/>
              <a:t> </a:t>
            </a:r>
          </a:p>
          <a:p>
            <a:pPr marL="342900" indent="-342900">
              <a:buClr>
                <a:srgbClr val="C00000"/>
              </a:buClr>
              <a:buFont typeface="Wingdings" panose="05000000000000000000" pitchFamily="2" charset="2"/>
              <a:buChar char="§"/>
            </a:pPr>
            <a:r>
              <a:rPr lang="en-US" sz="2000" dirty="0"/>
              <a:t>Reporting Deadline EXTENDED to </a:t>
            </a:r>
            <a:r>
              <a:rPr lang="en-US" sz="2000" b="1" dirty="0"/>
              <a:t>11/30/2018</a:t>
            </a:r>
          </a:p>
          <a:p>
            <a:pPr marL="342900" indent="-342900">
              <a:buClr>
                <a:srgbClr val="C00000"/>
              </a:buClr>
              <a:buFont typeface="Wingdings" panose="05000000000000000000" pitchFamily="2" charset="2"/>
              <a:buChar char="§"/>
            </a:pPr>
            <a:r>
              <a:rPr lang="en-US" sz="2000" dirty="0"/>
              <a:t>H-1B Grantee Access to WIPS </a:t>
            </a:r>
            <a:r>
              <a:rPr lang="en-US" sz="2000" b="1" dirty="0"/>
              <a:t>11/1/2018</a:t>
            </a:r>
          </a:p>
          <a:p>
            <a:pPr marL="342900" indent="-342900">
              <a:buClr>
                <a:srgbClr val="C00000"/>
              </a:buClr>
              <a:buFont typeface="Wingdings" panose="05000000000000000000" pitchFamily="2" charset="2"/>
              <a:buChar char="§"/>
            </a:pPr>
            <a:r>
              <a:rPr lang="en-US" sz="2000" dirty="0"/>
              <a:t>Enhancements to WIPS:</a:t>
            </a:r>
          </a:p>
          <a:p>
            <a:pPr marL="800100" lvl="1" indent="-342900">
              <a:buClr>
                <a:schemeClr val="bg1">
                  <a:lumMod val="75000"/>
                </a:schemeClr>
              </a:buClr>
              <a:buFont typeface="Wingdings" panose="05000000000000000000" pitchFamily="2" charset="2"/>
              <a:buChar char="Ø"/>
            </a:pPr>
            <a:r>
              <a:rPr lang="en-US" sz="2000" dirty="0"/>
              <a:t>The addition of 5 new PIRL data elements to the H-1B schema, bringing the total number of H-1B data elements to 89</a:t>
            </a:r>
          </a:p>
          <a:p>
            <a:pPr marL="800100" lvl="1" indent="-342900">
              <a:buClr>
                <a:schemeClr val="bg1">
                  <a:lumMod val="75000"/>
                </a:schemeClr>
              </a:buClr>
              <a:buFont typeface="Wingdings" panose="05000000000000000000" pitchFamily="2" charset="2"/>
              <a:buChar char="Ø"/>
            </a:pPr>
            <a:r>
              <a:rPr lang="en-US" sz="2000" dirty="0"/>
              <a:t>The QNR will now be submitted through the WIPS system.   </a:t>
            </a:r>
          </a:p>
          <a:p>
            <a:pPr marL="800100" lvl="1" indent="-342900">
              <a:buClr>
                <a:schemeClr val="bg1">
                  <a:lumMod val="75000"/>
                </a:schemeClr>
              </a:buClr>
              <a:buFont typeface="Wingdings" panose="05000000000000000000" pitchFamily="2" charset="2"/>
              <a:buChar char="Ø"/>
            </a:pPr>
            <a:r>
              <a:rPr lang="en-US" sz="2000" dirty="0"/>
              <a:t>The QPR will now certified by selecting the certify button in WIPS in place of using the certifying language from previous quarters. </a:t>
            </a:r>
          </a:p>
        </p:txBody>
      </p:sp>
      <p:sp>
        <p:nvSpPr>
          <p:cNvPr id="5" name="Rounded Rectangle 4"/>
          <p:cNvSpPr/>
          <p:nvPr/>
        </p:nvSpPr>
        <p:spPr>
          <a:xfrm>
            <a:off x="512772" y="5219995"/>
            <a:ext cx="1463335" cy="773717"/>
          </a:xfrm>
          <a:prstGeom prst="roundRect">
            <a:avLst/>
          </a:prstGeom>
          <a:solidFill>
            <a:srgbClr val="FFC000"/>
          </a:solidFill>
          <a:ln>
            <a:solidFill>
              <a:srgbClr val="FA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r>
              <a:rPr lang="en-US" sz="2600" b="1" dirty="0">
                <a:solidFill>
                  <a:prstClr val="white"/>
                </a:solidFill>
                <a:latin typeface="Calibri" panose="020F0502020204030204" pitchFamily="34" charset="0"/>
              </a:rPr>
              <a:t>HOT TIP!</a:t>
            </a:r>
          </a:p>
        </p:txBody>
      </p:sp>
      <p:sp>
        <p:nvSpPr>
          <p:cNvPr id="6" name="TextBox 5"/>
          <p:cNvSpPr txBox="1"/>
          <p:nvPr/>
        </p:nvSpPr>
        <p:spPr>
          <a:xfrm>
            <a:off x="1976108" y="5034281"/>
            <a:ext cx="5806231" cy="1631216"/>
          </a:xfrm>
          <a:prstGeom prst="rect">
            <a:avLst/>
          </a:prstGeom>
          <a:noFill/>
        </p:spPr>
        <p:txBody>
          <a:bodyPr wrap="square" rtlCol="0">
            <a:spAutoFit/>
          </a:bodyPr>
          <a:lstStyle/>
          <a:p>
            <a:pPr marL="342900" indent="-342900" defTabSz="457178">
              <a:buFont typeface="Wingdings" panose="05000000000000000000" pitchFamily="2" charset="2"/>
              <a:buChar char="ü"/>
            </a:pPr>
            <a:r>
              <a:rPr lang="en-US" sz="2000" dirty="0">
                <a:solidFill>
                  <a:srgbClr val="C00000"/>
                </a:solidFill>
                <a:latin typeface="Arial" panose="020B0604020202020204" pitchFamily="34" charset="0"/>
                <a:ea typeface="Calibri"/>
                <a:cs typeface="Arial" panose="020B0604020202020204" pitchFamily="34" charset="0"/>
              </a:rPr>
              <a:t>This extension only applies to quarterly performance reporting and does not apply to the quarterly financial reporting deadline of November 14, 2018</a:t>
            </a:r>
          </a:p>
          <a:p>
            <a:pPr marL="285737" indent="-285737" defTabSz="457178">
              <a:buFont typeface="Arial" panose="020B0604020202020204" pitchFamily="34" charset="0"/>
              <a:buChar char="•"/>
            </a:pPr>
            <a:endParaRPr lang="en-US" sz="2000" dirty="0">
              <a:solidFill>
                <a:srgbClr val="FF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0800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2"/>
          </p:nvPr>
        </p:nvSpPr>
        <p:spPr/>
        <p:txBody>
          <a:bodyPr/>
          <a:lstStyle/>
          <a:p>
            <a:pPr defTabSz="457178"/>
            <a:fld id="{706D636C-90A3-4979-BA37-BAB384B22101}" type="slidenum">
              <a:rPr lang="en-US">
                <a:solidFill>
                  <a:srgbClr val="124D95">
                    <a:lumMod val="40000"/>
                    <a:lumOff val="60000"/>
                  </a:srgbClr>
                </a:solidFill>
                <a:latin typeface="Arial" panose="020B0604020202020204"/>
              </a:rPr>
              <a:pPr defTabSz="457178"/>
              <a:t>9</a:t>
            </a:fld>
            <a:endParaRPr lang="en-US" dirty="0">
              <a:solidFill>
                <a:srgbClr val="124D95">
                  <a:lumMod val="40000"/>
                  <a:lumOff val="60000"/>
                </a:srgbClr>
              </a:solidFill>
              <a:latin typeface="Arial" panose="020B0604020202020204"/>
            </a:endParaRPr>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4294967295"/>
          </p:nvPr>
        </p:nvSpPr>
        <p:spPr>
          <a:xfrm>
            <a:off x="172877" y="1414852"/>
            <a:ext cx="4748213" cy="3921125"/>
          </a:xfrm>
        </p:spPr>
        <p:txBody>
          <a:bodyPr>
            <a:normAutofit lnSpcReduction="10000"/>
          </a:bodyPr>
          <a:lstStyle/>
          <a:p>
            <a:pPr>
              <a:lnSpc>
                <a:spcPct val="110000"/>
              </a:lnSpc>
              <a:spcBef>
                <a:spcPts val="0"/>
              </a:spcBef>
              <a:spcAft>
                <a:spcPts val="600"/>
              </a:spcAft>
              <a:buFont typeface="Wingdings" panose="05000000000000000000" pitchFamily="2" charset="2"/>
              <a:buChar char="Ø"/>
            </a:pPr>
            <a:endParaRPr lang="en-US" sz="400" dirty="0">
              <a:latin typeface="Arial" panose="020B0604020202020204" pitchFamily="34" charset="0"/>
              <a:ea typeface="Calibri"/>
              <a:cs typeface="Arial" panose="020B0604020202020204" pitchFamily="34" charset="0"/>
            </a:endParaRPr>
          </a:p>
          <a:p>
            <a:pPr>
              <a:lnSpc>
                <a:spcPct val="110000"/>
              </a:lnSpc>
              <a:spcBef>
                <a:spcPts val="0"/>
              </a:spcBef>
              <a:spcAft>
                <a:spcPts val="600"/>
              </a:spcAft>
              <a:buFont typeface="Wingdings" panose="05000000000000000000" pitchFamily="2" charset="2"/>
              <a:buChar char="§"/>
            </a:pPr>
            <a:r>
              <a:rPr lang="en-US" sz="2400" dirty="0">
                <a:latin typeface="Arial" panose="020B0604020202020204" pitchFamily="34" charset="0"/>
                <a:ea typeface="Calibri"/>
                <a:cs typeface="Arial" panose="020B0604020202020204" pitchFamily="34" charset="0"/>
              </a:rPr>
              <a:t>Reporting Deadline Extension</a:t>
            </a:r>
          </a:p>
          <a:p>
            <a:pPr>
              <a:lnSpc>
                <a:spcPct val="110000"/>
              </a:lnSpc>
              <a:spcBef>
                <a:spcPts val="0"/>
              </a:spcBef>
              <a:spcAft>
                <a:spcPts val="600"/>
              </a:spcAft>
              <a:buFont typeface="Wingdings" panose="05000000000000000000" pitchFamily="2" charset="2"/>
              <a:buChar char="§"/>
            </a:pPr>
            <a:r>
              <a:rPr lang="en-US" sz="2400" dirty="0">
                <a:latin typeface="Arial" panose="020B0604020202020204" pitchFamily="34" charset="0"/>
                <a:ea typeface="Calibri"/>
                <a:cs typeface="Arial" panose="020B0604020202020204" pitchFamily="34" charset="0"/>
              </a:rPr>
              <a:t>Rollout of WIPS Functionality November 1, 2018</a:t>
            </a:r>
          </a:p>
          <a:p>
            <a:pPr>
              <a:lnSpc>
                <a:spcPct val="110000"/>
              </a:lnSpc>
              <a:spcBef>
                <a:spcPts val="0"/>
              </a:spcBef>
              <a:spcAft>
                <a:spcPts val="600"/>
              </a:spcAft>
              <a:buFont typeface="Wingdings" panose="05000000000000000000" pitchFamily="2" charset="2"/>
              <a:buChar char="§"/>
            </a:pPr>
            <a:r>
              <a:rPr lang="en-US" sz="2400" dirty="0">
                <a:latin typeface="Arial" panose="020B0604020202020204" pitchFamily="34" charset="0"/>
                <a:ea typeface="Calibri"/>
                <a:cs typeface="Arial" panose="020B0604020202020204" pitchFamily="34" charset="0"/>
              </a:rPr>
              <a:t>Submit </a:t>
            </a:r>
            <a:r>
              <a:rPr lang="en-US" sz="2400" b="1" dirty="0">
                <a:solidFill>
                  <a:srgbClr val="C00000"/>
                </a:solidFill>
                <a:latin typeface="Arial" panose="020B0604020202020204" pitchFamily="34" charset="0"/>
                <a:ea typeface="Calibri"/>
                <a:cs typeface="Arial" panose="020B0604020202020204" pitchFamily="34" charset="0"/>
              </a:rPr>
              <a:t>New 89 </a:t>
            </a:r>
            <a:r>
              <a:rPr lang="en-US" sz="2400" dirty="0">
                <a:latin typeface="Arial" panose="020B0604020202020204" pitchFamily="34" charset="0"/>
                <a:ea typeface="Calibri"/>
                <a:cs typeface="Arial" panose="020B0604020202020204" pitchFamily="34" charset="0"/>
              </a:rPr>
              <a:t>column CSV data file</a:t>
            </a:r>
          </a:p>
          <a:p>
            <a:pPr>
              <a:lnSpc>
                <a:spcPct val="110000"/>
              </a:lnSpc>
              <a:spcBef>
                <a:spcPts val="0"/>
              </a:spcBef>
              <a:spcAft>
                <a:spcPts val="600"/>
              </a:spcAft>
              <a:buFont typeface="Wingdings" panose="05000000000000000000" pitchFamily="2" charset="2"/>
              <a:buChar char="§"/>
            </a:pPr>
            <a:r>
              <a:rPr lang="en-US" sz="2400" dirty="0">
                <a:latin typeface="Arial" panose="020B0604020202020204" pitchFamily="34" charset="0"/>
                <a:ea typeface="Calibri"/>
                <a:cs typeface="Arial" panose="020B0604020202020204" pitchFamily="34" charset="0"/>
              </a:rPr>
              <a:t>Use Certify button for QPR form</a:t>
            </a:r>
          </a:p>
          <a:p>
            <a:pPr>
              <a:lnSpc>
                <a:spcPct val="110000"/>
              </a:lnSpc>
              <a:spcBef>
                <a:spcPts val="0"/>
              </a:spcBef>
              <a:spcAft>
                <a:spcPts val="600"/>
              </a:spcAft>
              <a:buFont typeface="Wingdings" panose="05000000000000000000" pitchFamily="2" charset="2"/>
              <a:buChar char="§"/>
            </a:pPr>
            <a:r>
              <a:rPr lang="en-US" sz="2400" dirty="0">
                <a:latin typeface="Arial" panose="020B0604020202020204" pitchFamily="34" charset="0"/>
                <a:ea typeface="Calibri"/>
                <a:cs typeface="Arial" panose="020B0604020202020204" pitchFamily="34" charset="0"/>
              </a:rPr>
              <a:t>Submit Quarterly Narrative Report via WIPS</a:t>
            </a:r>
            <a:endParaRPr lang="en-US" dirty="0">
              <a:latin typeface="Calibri"/>
              <a:ea typeface="Calibri"/>
              <a:cs typeface="Times New Roman"/>
            </a:endParaRPr>
          </a:p>
        </p:txBody>
      </p:sp>
      <p:sp>
        <p:nvSpPr>
          <p:cNvPr id="4" name="Title 2"/>
          <p:cNvSpPr txBox="1">
            <a:spLocks/>
          </p:cNvSpPr>
          <p:nvPr/>
        </p:nvSpPr>
        <p:spPr>
          <a:xfrm>
            <a:off x="390036" y="290166"/>
            <a:ext cx="8573559" cy="5574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sz="24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Performance Reporting Guidance for September 30, 2018</a:t>
            </a:r>
          </a:p>
        </p:txBody>
      </p:sp>
      <p:graphicFrame>
        <p:nvGraphicFramePr>
          <p:cNvPr id="5" name="Diagram 4"/>
          <p:cNvGraphicFramePr/>
          <p:nvPr>
            <p:extLst>
              <p:ext uri="{D42A27DB-BD31-4B8C-83A1-F6EECF244321}">
                <p14:modId xmlns:p14="http://schemas.microsoft.com/office/powerpoint/2010/main" val="169287330"/>
              </p:ext>
            </p:extLst>
          </p:nvPr>
        </p:nvGraphicFramePr>
        <p:xfrm>
          <a:off x="4358541" y="1534907"/>
          <a:ext cx="4785461" cy="363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102906" y="2856734"/>
            <a:ext cx="1859280" cy="830997"/>
          </a:xfrm>
          <a:prstGeom prst="rect">
            <a:avLst/>
          </a:prstGeom>
          <a:noFill/>
        </p:spPr>
        <p:txBody>
          <a:bodyPr wrap="square" rtlCol="0">
            <a:spAutoFit/>
          </a:bodyPr>
          <a:lstStyle/>
          <a:p>
            <a:pPr algn="ctr" defTabSz="457178"/>
            <a:r>
              <a:rPr lang="en-US" sz="4800" b="1" dirty="0">
                <a:solidFill>
                  <a:srgbClr val="124D95"/>
                </a:solidFill>
                <a:latin typeface="Calibri" panose="020F0502020204030204" pitchFamily="34" charset="0"/>
              </a:rPr>
              <a:t>WIPS</a:t>
            </a:r>
          </a:p>
        </p:txBody>
      </p:sp>
      <p:sp>
        <p:nvSpPr>
          <p:cNvPr id="7" name="TextBox 6"/>
          <p:cNvSpPr txBox="1"/>
          <p:nvPr/>
        </p:nvSpPr>
        <p:spPr>
          <a:xfrm>
            <a:off x="172877" y="854646"/>
            <a:ext cx="8790717" cy="461665"/>
          </a:xfrm>
          <a:prstGeom prst="rect">
            <a:avLst/>
          </a:prstGeom>
          <a:noFill/>
        </p:spPr>
        <p:txBody>
          <a:bodyPr wrap="square" rtlCol="0">
            <a:spAutoFit/>
          </a:bodyPr>
          <a:lstStyle/>
          <a:p>
            <a:pPr algn="ctr" defTabSz="457178"/>
            <a:r>
              <a:rPr lang="en-US" sz="2400" b="1" dirty="0">
                <a:solidFill>
                  <a:srgbClr val="242021"/>
                </a:solidFill>
                <a:latin typeface="Arial" panose="020B0604020202020204" pitchFamily="34" charset="0"/>
                <a:ea typeface="Calibri"/>
                <a:cs typeface="Arial" panose="020B0604020202020204" pitchFamily="34" charset="0"/>
              </a:rPr>
              <a:t>Reporting Deadline </a:t>
            </a:r>
            <a:r>
              <a:rPr lang="en-US" sz="2400" b="1" dirty="0">
                <a:solidFill>
                  <a:srgbClr val="C00000"/>
                </a:solidFill>
                <a:latin typeface="Arial" panose="020B0604020202020204" pitchFamily="34" charset="0"/>
                <a:ea typeface="Calibri"/>
                <a:cs typeface="Arial" panose="020B0604020202020204" pitchFamily="34" charset="0"/>
              </a:rPr>
              <a:t>November 30, 2018</a:t>
            </a:r>
          </a:p>
        </p:txBody>
      </p:sp>
      <p:grpSp>
        <p:nvGrpSpPr>
          <p:cNvPr id="8" name="Group 7"/>
          <p:cNvGrpSpPr/>
          <p:nvPr/>
        </p:nvGrpSpPr>
        <p:grpSpPr>
          <a:xfrm>
            <a:off x="5138138" y="3807786"/>
            <a:ext cx="1377387" cy="865085"/>
            <a:chOff x="579115" y="2520405"/>
            <a:chExt cx="1666912" cy="1085516"/>
          </a:xfrm>
          <a:solidFill>
            <a:schemeClr val="accent1">
              <a:lumMod val="60000"/>
              <a:lumOff val="40000"/>
            </a:schemeClr>
          </a:solidFill>
        </p:grpSpPr>
        <p:sp>
          <p:nvSpPr>
            <p:cNvPr id="9" name="Rounded Rectangle 8"/>
            <p:cNvSpPr/>
            <p:nvPr/>
          </p:nvSpPr>
          <p:spPr>
            <a:xfrm>
              <a:off x="579115" y="2522428"/>
              <a:ext cx="1666912" cy="108349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579116" y="2520405"/>
              <a:ext cx="1666911" cy="1085516"/>
            </a:xfrm>
            <a:prstGeom prst="rect">
              <a:avLst/>
            </a:prstGeom>
            <a:grpFill/>
            <a:ln w="25400">
              <a:solidFill>
                <a:schemeClr val="accent1"/>
              </a:solidFill>
              <a:prstDash val="sysDash"/>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en-US" sz="2800" dirty="0">
                  <a:solidFill>
                    <a:prstClr val="white"/>
                  </a:solidFill>
                  <a:latin typeface="Arial" panose="020B0604020202020204"/>
                </a:rPr>
                <a:t>QNR</a:t>
              </a:r>
            </a:p>
          </p:txBody>
        </p:sp>
      </p:grpSp>
      <p:sp>
        <p:nvSpPr>
          <p:cNvPr id="11" name="TextBox 10"/>
          <p:cNvSpPr txBox="1"/>
          <p:nvPr/>
        </p:nvSpPr>
        <p:spPr>
          <a:xfrm>
            <a:off x="2172818" y="5390047"/>
            <a:ext cx="6152032" cy="1015663"/>
          </a:xfrm>
          <a:prstGeom prst="rect">
            <a:avLst/>
          </a:prstGeom>
          <a:noFill/>
        </p:spPr>
        <p:txBody>
          <a:bodyPr wrap="square" rtlCol="0">
            <a:spAutoFit/>
          </a:bodyPr>
          <a:lstStyle/>
          <a:p>
            <a:pPr marL="342900" indent="-342900" defTabSz="457178">
              <a:buFont typeface="Wingdings" panose="05000000000000000000" pitchFamily="2" charset="2"/>
              <a:buChar char="ü"/>
            </a:pPr>
            <a:r>
              <a:rPr lang="en-US" sz="2000" dirty="0">
                <a:solidFill>
                  <a:srgbClr val="C00000"/>
                </a:solidFill>
                <a:latin typeface="Arial" panose="020B0604020202020204" pitchFamily="34" charset="0"/>
                <a:ea typeface="Calibri"/>
                <a:cs typeface="Arial" panose="020B0604020202020204" pitchFamily="34" charset="0"/>
              </a:rPr>
              <a:t>You will now  be Submitting and Certifying your QPR and QNR in WIPS  for the quarter ending 9/30/18</a:t>
            </a:r>
          </a:p>
        </p:txBody>
      </p:sp>
      <p:sp>
        <p:nvSpPr>
          <p:cNvPr id="12" name="Rounded Rectangle 11"/>
          <p:cNvSpPr/>
          <p:nvPr/>
        </p:nvSpPr>
        <p:spPr>
          <a:xfrm>
            <a:off x="696448" y="5403129"/>
            <a:ext cx="1463335" cy="773717"/>
          </a:xfrm>
          <a:prstGeom prst="roundRect">
            <a:avLst/>
          </a:prstGeom>
          <a:solidFill>
            <a:srgbClr val="FFC000"/>
          </a:solidFill>
          <a:ln>
            <a:solidFill>
              <a:srgbClr val="FA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r>
              <a:rPr lang="en-US" sz="2600" b="1" dirty="0">
                <a:solidFill>
                  <a:prstClr val="white"/>
                </a:solidFill>
                <a:latin typeface="Calibri" panose="020F0502020204030204" pitchFamily="34" charset="0"/>
              </a:rPr>
              <a:t>HOT TIP!</a:t>
            </a:r>
          </a:p>
        </p:txBody>
      </p:sp>
    </p:spTree>
    <p:extLst>
      <p:ext uri="{BB962C8B-B14F-4D97-AF65-F5344CB8AC3E}">
        <p14:creationId xmlns:p14="http://schemas.microsoft.com/office/powerpoint/2010/main" val="29886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57&quot;&gt;&lt;object type=&quot;3&quot; unique_id=&quot;10058&quot;&gt;&lt;property id=&quot;20148&quot; value=&quot;5&quot;/&gt;&lt;property id=&quot;20300&quot; value=&quot;Slide 1&quot;/&gt;&lt;property id=&quot;20307&quot; value=&quot;257&quot;/&gt;&lt;/object&gt;&lt;object type=&quot;3&quot; unique_id=&quot;10059&quot;&gt;&lt;property id=&quot;20148&quot; value=&quot;5&quot;/&gt;&lt;property id=&quot;20300&quot; value=&quot;Slide 2&quot;/&gt;&lt;property id=&quot;20307&quot; value=&quot;258&quot;/&gt;&lt;/object&gt;&lt;object type=&quot;3&quot; unique_id=&quot;10060&quot;&gt;&lt;property id=&quot;20148&quot; value=&quot;5&quot;/&gt;&lt;property id=&quot;20300&quot; value=&quot;Slide 3 - &amp;quot; H-1B Performance Reporting Webinar 3.0: Enhancing Your WIPS Performance Experience&amp;quot;&quot;/&gt;&lt;property id=&quot;20307&quot; value=&quot;259&quot;/&gt;&lt;/object&gt;&lt;object type=&quot;3&quot; unique_id=&quot;10061&quot;&gt;&lt;property id=&quot;20148&quot; value=&quot;5&quot;/&gt;&lt;property id=&quot;20300&quot; value=&quot;Slide 4 - &amp;quot;MODERATOR&amp;quot;&quot;/&gt;&lt;property id=&quot;20307&quot; value=&quot;260&quot;/&gt;&lt;/object&gt;&lt;object type=&quot;3&quot; unique_id=&quot;10062&quot;&gt;&lt;property id=&quot;20148&quot; value=&quot;5&quot;/&gt;&lt;property id=&quot;20300&quot; value=&quot;Slide 5&quot;/&gt;&lt;property id=&quot;20307&quot; value=&quot;261&quot;/&gt;&lt;/object&gt;&lt;object type=&quot;3&quot; unique_id=&quot;10063&quot;&gt;&lt;property id=&quot;20148&quot; value=&quot;5&quot;/&gt;&lt;property id=&quot;20300&quot; value=&quot;Slide 6 - &amp;quot;What are you most excited about learning today?&amp;quot;&quot;/&gt;&lt;property id=&quot;20307&quot; value=&quot;262&quot;/&gt;&lt;/object&gt;&lt;object type=&quot;3&quot; unique_id=&quot;10064&quot;&gt;&lt;property id=&quot;20148&quot; value=&quot;5&quot;/&gt;&lt;property id=&quot;20300&quot; value=&quot;Slide 7 - &amp;quot;H-1B Performance Reporting Guidance and Policy Overview&amp;quot;&quot;/&gt;&lt;property id=&quot;20307&quot; value=&quot;263&quot;/&gt;&lt;/object&gt;&lt;object type=&quot;3&quot; unique_id=&quot;10065&quot;&gt;&lt;property id=&quot;20148&quot; value=&quot;5&quot;/&gt;&lt;property id=&quot;20300&quot; value=&quot;Slide 8&quot;/&gt;&lt;property id=&quot;20307&quot; value=&quot;311&quot;/&gt;&lt;/object&gt;&lt;object type=&quot;3&quot; unique_id=&quot;10066&quot;&gt;&lt;property id=&quot;20148&quot; value=&quot;5&quot;/&gt;&lt;property id=&quot;20300&quot; value=&quot;Slide 9&quot;/&gt;&lt;property id=&quot;20307&quot; value=&quot;264&quot;/&gt;&lt;/object&gt;&lt;object type=&quot;3&quot; unique_id=&quot;10067&quot;&gt;&lt;property id=&quot;20148&quot; value=&quot;5&quot;/&gt;&lt;property id=&quot;20300&quot; value=&quot;Slide 10&quot;/&gt;&lt;property id=&quot;20307&quot; value=&quot;267&quot;/&gt;&lt;/object&gt;&lt;object type=&quot;3&quot; unique_id=&quot;10068&quot;&gt;&lt;property id=&quot;20148&quot; value=&quot;5&quot;/&gt;&lt;property id=&quot;20300&quot; value=&quot;Slide 11&quot;/&gt;&lt;property id=&quot;20307&quot; value=&quot;298&quot;/&gt;&lt;/object&gt;&lt;object type=&quot;3&quot; unique_id=&quot;10069&quot;&gt;&lt;property id=&quot;20148&quot; value=&quot;5&quot;/&gt;&lt;property id=&quot;20300&quot; value=&quot;Slide 12 - &amp;quot;For the reporting quarter ending September 30, 2018, grantees are required for collecting PIRL 1813 and 2126 for a&quot;/&gt;&lt;property id=&quot;20307&quot; value=&quot;268&quot;/&gt;&lt;/object&gt;&lt;object type=&quot;3&quot; unique_id=&quot;10070&quot;&gt;&lt;property id=&quot;20148&quot; value=&quot;5&quot;/&gt;&lt;property id=&quot;20300&quot; value=&quot;Slide 13&quot;/&gt;&lt;property id=&quot;20307&quot; value=&quot;301&quot;/&gt;&lt;/object&gt;&lt;object type=&quot;3&quot; unique_id=&quot;10071&quot;&gt;&lt;property id=&quot;20148&quot; value=&quot;5&quot;/&gt;&lt;property id=&quot;20300&quot; value=&quot;Slide 14 - &amp;quot;For the reporting quarter ending September 30, 2018, H-1B Grantees should record what value for PIRL 105, 106, and&quot;/&gt;&lt;property id=&quot;20307&quot; value=&quot;312&quot;/&gt;&lt;/object&gt;&lt;object type=&quot;3&quot; unique_id=&quot;10072&quot;&gt;&lt;property id=&quot;20148&quot; value=&quot;5&quot;/&gt;&lt;property id=&quot;20300&quot; value=&quot;Slide 15&quot;/&gt;&lt;property id=&quot;20307&quot; value=&quot;302&quot;/&gt;&lt;/object&gt;&lt;object type=&quot;3&quot; unique_id=&quot;10073&quot;&gt;&lt;property id=&quot;20148&quot; value=&quot;5&quot;/&gt;&lt;property id=&quot;20300&quot; value=&quot;Slide 16&quot;/&gt;&lt;property id=&quot;20307&quot; value=&quot;296&quot;/&gt;&lt;/object&gt;&lt;object type=&quot;3&quot; unique_id=&quot;10074&quot;&gt;&lt;property id=&quot;20148&quot; value=&quot;5&quot;/&gt;&lt;property id=&quot;20300&quot; value=&quot;Slide 17 - &amp;quot;WIPS Showcase: Certifying QNR &amp;amp; QPR in WIPS&amp;quot;&quot;/&gt;&lt;property id=&quot;20307&quot; value=&quot;265&quot;/&gt;&lt;/object&gt;&lt;object type=&quot;3&quot; unique_id=&quot;10075&quot;&gt;&lt;property id=&quot;20148&quot; value=&quot;5&quot;/&gt;&lt;property id=&quot;20300&quot; value=&quot;Slide 18&quot;/&gt;&lt;property id=&quot;20307&quot; value=&quot;299&quot;/&gt;&lt;/object&gt;&lt;object type=&quot;3&quot; unique_id=&quot;10076&quot;&gt;&lt;property id=&quot;20148&quot; value=&quot;5&quot;/&gt;&lt;property id=&quot;20300&quot; value=&quot;Slide 19&quot;/&gt;&lt;property id=&quot;20307&quot; value=&quot;300&quot;/&gt;&lt;/object&gt;&lt;object type=&quot;3&quot; unique_id=&quot;10077&quot;&gt;&lt;property id=&quot;20148&quot; value=&quot;5&quot;/&gt;&lt;property id=&quot;20300&quot; value=&quot;Slide 20&quot;/&gt;&lt;property id=&quot;20307&quot; value=&quot;304&quot;/&gt;&lt;/object&gt;&lt;object type=&quot;3&quot; unique_id=&quot;10078&quot;&gt;&lt;property id=&quot;20148&quot; value=&quot;5&quot;/&gt;&lt;property id=&quot;20300&quot; value=&quot;Slide 21&quot;/&gt;&lt;property id=&quot;20307&quot; value=&quot;305&quot;/&gt;&lt;/object&gt;&lt;object type=&quot;3&quot; unique_id=&quot;10079&quot;&gt;&lt;property id=&quot;20148&quot; value=&quot;5&quot;/&gt;&lt;property id=&quot;20300&quot; value=&quot;Slide 22&quot;/&gt;&lt;property id=&quot;20307&quot; value=&quot;315&quot;/&gt;&lt;/object&gt;&lt;object type=&quot;3&quot; unique_id=&quot;10080&quot;&gt;&lt;property id=&quot;20148&quot; value=&quot;5&quot;/&gt;&lt;property id=&quot;20300&quot; value=&quot;Slide 23&quot;/&gt;&lt;property id=&quot;20307&quot; value=&quot;316&quot;/&gt;&lt;/object&gt;&lt;object type=&quot;3&quot; unique_id=&quot;10081&quot;&gt;&lt;property id=&quot;20148&quot; value=&quot;5&quot;/&gt;&lt;property id=&quot;20300&quot; value=&quot;Slide 24 - &amp;quot;WIOA Primary Indicators of Performance&amp;quot;&quot;/&gt;&lt;property id=&quot;20307&quot; value=&quot;291&quot;/&gt;&lt;/object&gt;&lt;object type=&quot;3&quot; unique_id=&quot;10082&quot;&gt;&lt;property id=&quot;20148&quot; value=&quot;5&quot;/&gt;&lt;property id=&quot;20300&quot; value=&quot;Slide 25&quot;/&gt;&lt;property id=&quot;20307&quot; value=&quot;292&quot;/&gt;&lt;/object&gt;&lt;object type=&quot;3&quot; unique_id=&quot;10083&quot;&gt;&lt;property id=&quot;20148&quot; value=&quot;5&quot;/&gt;&lt;property id=&quot;20300&quot; value=&quot;Slide 26&quot;/&gt;&lt;property id=&quot;20307&quot; value=&quot;293&quot;/&gt;&lt;/object&gt;&lt;object type=&quot;3&quot; unique_id=&quot;10084&quot;&gt;&lt;property id=&quot;20148&quot; value=&quot;5&quot;/&gt;&lt;property id=&quot;20300&quot; value=&quot;Slide 27&quot;/&gt;&lt;property id=&quot;20307&quot; value=&quot;297&quot;/&gt;&lt;/object&gt;&lt;object type=&quot;3&quot; unique_id=&quot;10085&quot;&gt;&lt;property id=&quot;20148&quot; value=&quot;5&quot;/&gt;&lt;property id=&quot;20300&quot; value=&quot;Slide 28 - &amp;quot;Performance Policy FAQs&amp;quot;&quot;/&gt;&lt;property id=&quot;20307&quot; value=&quot;270&quot;/&gt;&lt;/object&gt;&lt;object type=&quot;3&quot; unique_id=&quot;10086&quot;&gt;&lt;property id=&quot;20148&quot; value=&quot;5&quot;/&gt;&lt;property id=&quot;20300&quot; value=&quot;Slide 29&quot;/&gt;&lt;property id=&quot;20307&quot; value=&quot;273&quot;/&gt;&lt;/object&gt;&lt;object type=&quot;3&quot; unique_id=&quot;10087&quot;&gt;&lt;property id=&quot;20148&quot; value=&quot;5&quot;/&gt;&lt;property id=&quot;20300&quot; value=&quot;Slide 30&quot;/&gt;&lt;property id=&quot;20307&quot; value=&quot;317&quot;/&gt;&lt;/object&gt;&lt;object type=&quot;3&quot; unique_id=&quot;10088&quot;&gt;&lt;property id=&quot;20148&quot; value=&quot;5&quot;/&gt;&lt;property id=&quot;20300&quot; value=&quot;Slide 31&quot;/&gt;&lt;property id=&quot;20307&quot; value=&quot;321&quot;/&gt;&lt;/object&gt;&lt;object type=&quot;3&quot; unique_id=&quot;10089&quot;&gt;&lt;property id=&quot;20148&quot; value=&quot;5&quot;/&gt;&lt;property id=&quot;20300&quot; value=&quot;Slide 32 - &amp;quot;Sam is a Cybersecurity Specialist for ARC Security Services and recently completed their H-1B training program and&quot;/&gt;&lt;property id=&quot;20307&quot; value=&quot;319&quot;/&gt;&lt;/object&gt;&lt;object type=&quot;3&quot; unique_id=&quot;10090&quot;&gt;&lt;property id=&quot;20148&quot; value=&quot;5&quot;/&gt;&lt;property id=&quot;20300&quot; value=&quot;Slide 33&quot;/&gt;&lt;property id=&quot;20307&quot; value=&quot;277&quot;/&gt;&lt;/object&gt;&lt;object type=&quot;3&quot; unique_id=&quot;10091&quot;&gt;&lt;property id=&quot;20148&quot; value=&quot;5&quot;/&gt;&lt;property id=&quot;20300&quot; value=&quot;Slide 34&quot;/&gt;&lt;property id=&quot;20307&quot; value=&quot;322&quot;/&gt;&lt;/object&gt;&lt;object type=&quot;3&quot; unique_id=&quot;10092&quot;&gt;&lt;property id=&quot;20148&quot; value=&quot;5&quot;/&gt;&lt;property id=&quot;20300&quot; value=&quot;Slide 35&quot;/&gt;&lt;property id=&quot;20307&quot; value=&quot;276&quot;/&gt;&lt;/object&gt;&lt;object type=&quot;3&quot; unique_id=&quot;10093&quot;&gt;&lt;property id=&quot;20148&quot; value=&quot;5&quot;/&gt;&lt;property id=&quot;20300&quot; value=&quot;Slide 36&quot;/&gt;&lt;property id=&quot;20307&quot; value=&quot;294&quot;/&gt;&lt;/object&gt;&lt;object type=&quot;3&quot; unique_id=&quot;10094&quot;&gt;&lt;property id=&quot;20148&quot; value=&quot;5&quot;/&gt;&lt;property id=&quot;20300&quot; value=&quot;Slide 37 - &amp;quot;WIPS TIPS&amp;quot;&quot;/&gt;&lt;property id=&quot;20307&quot; value=&quot;282&quot;/&gt;&lt;/object&gt;&lt;object type=&quot;3&quot; unique_id=&quot;10095&quot;&gt;&lt;property id=&quot;20148&quot; value=&quot;5&quot;/&gt;&lt;property id=&quot;20300&quot; value=&quot;Slide 38&quot;/&gt;&lt;property id=&quot;20307&quot; value=&quot;290&quot;/&gt;&lt;/object&gt;&lt;object type=&quot;3&quot; unique_id=&quot;10096&quot;&gt;&lt;property id=&quot;20148&quot; value=&quot;5&quot;/&gt;&lt;property id=&quot;20300&quot; value=&quot;Slide 39&quot;/&gt;&lt;property id=&quot;20307&quot; value=&quot;283&quot;/&gt;&lt;/object&gt;&lt;object type=&quot;3&quot; unique_id=&quot;10097&quot;&gt;&lt;property id=&quot;20148&quot; value=&quot;5&quot;/&gt;&lt;property id=&quot;20300&quot; value=&quot;Slide 40&quot;/&gt;&lt;property id=&quot;20307&quot; value=&quot;284&quot;/&gt;&lt;/object&gt;&lt;object type=&quot;3&quot; unique_id=&quot;10098&quot;&gt;&lt;property id=&quot;20148&quot; value=&quot;5&quot;/&gt;&lt;property id=&quot;20300&quot; value=&quot;Slide 41 - &amp;quot;Next Steps Action Items&amp;quot;&quot;/&gt;&lt;property id=&quot;20307&quot; value=&quot;285&quot;/&gt;&lt;/object&gt;&lt;object type=&quot;3&quot; unique_id=&quot;10099&quot;&gt;&lt;property id=&quot;20148&quot; value=&quot;5&quot;/&gt;&lt;property id=&quot;20300&quot; value=&quot;Slide 42&quot;/&gt;&lt;property id=&quot;20307&quot; value=&quot;323&quot;/&gt;&lt;/object&gt;&lt;object type=&quot;3&quot; unique_id=&quot;10100&quot;&gt;&lt;property id=&quot;20148&quot; value=&quot;5&quot;/&gt;&lt;property id=&quot;20300&quot; value=&quot;Slide 43&quot;/&gt;&lt;property id=&quot;20307&quot; value=&quot;289&quot;/&gt;&lt;/object&gt;&lt;object type=&quot;3&quot; unique_id=&quot;10101&quot;&gt;&lt;property id=&quot;20148&quot; value=&quot;5&quot;/&gt;&lt;property id=&quot;20300&quot; value=&quot;Slide 44&quot;/&gt;&lt;property id=&quot;20307&quot; value=&quot;287&quot;/&gt;&lt;/object&gt;&lt;object type=&quot;3&quot; unique_id=&quot;10102&quot;&gt;&lt;property id=&quot;20148&quot; value=&quot;5&quot;/&gt;&lt;property id=&quot;20300&quot; value=&quot;Slide 45&quot;/&gt;&lt;property id=&quot;20307&quot; value=&quot;288&quot;/&gt;&lt;/object&gt;&lt;/object&gt;&lt;object type=&quot;8&quot; unique_id=&quot;10149&quot;&gt;&lt;/object&gt;&lt;/object&gt;&lt;/database&gt;"/>
  <p:tag name="SECTOMILLISECCONVERTED" val="1"/>
</p:tagLst>
</file>

<file path=ppt/theme/theme1.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1902</TotalTime>
  <Words>2584</Words>
  <Application>Microsoft Office PowerPoint</Application>
  <PresentationFormat>On-screen Show (4:3)</PresentationFormat>
  <Paragraphs>433</Paragraphs>
  <Slides>45</Slides>
  <Notes>45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Arial</vt:lpstr>
      <vt:lpstr>Arial (Headings)</vt:lpstr>
      <vt:lpstr>Calibri</vt:lpstr>
      <vt:lpstr>Lucida Sans Unicode</vt:lpstr>
      <vt:lpstr>Segoe Script</vt:lpstr>
      <vt:lpstr>Tempus Sans ITC</vt:lpstr>
      <vt:lpstr>Webdings</vt:lpstr>
      <vt:lpstr>Wingdings</vt:lpstr>
      <vt:lpstr>Wingdings 2</vt:lpstr>
      <vt:lpstr>Wingdings 3</vt:lpstr>
      <vt:lpstr>Interactive Slides</vt:lpstr>
      <vt:lpstr>1_Interactive Slides</vt:lpstr>
      <vt:lpstr>PowerPoint Presentation</vt:lpstr>
      <vt:lpstr>PowerPoint Presentation</vt:lpstr>
      <vt:lpstr> H-1B Performance Reporting Webinar 3.0: Enhancing Your WIPS Performance Experience</vt:lpstr>
      <vt:lpstr>MODERATOR</vt:lpstr>
      <vt:lpstr>PowerPoint Presentation</vt:lpstr>
      <vt:lpstr>What are you most excited about learning today?</vt:lpstr>
      <vt:lpstr>H-1B Performance Reporting Guidance and Policy Overview</vt:lpstr>
      <vt:lpstr>PowerPoint Presentation</vt:lpstr>
      <vt:lpstr>PowerPoint Presentation</vt:lpstr>
      <vt:lpstr>PowerPoint Presentation</vt:lpstr>
      <vt:lpstr>PowerPoint Presentation</vt:lpstr>
      <vt:lpstr>For the reporting quarter ending September 30, 2018, grantees are required for collecting PIRL 1813 and 2126 for all participants.</vt:lpstr>
      <vt:lpstr>PowerPoint Presentation</vt:lpstr>
      <vt:lpstr>For the reporting quarter ending September 30, 2018, H-1B Grantees should record what value for PIRL 105, 106, and 107 Special Project Id?</vt:lpstr>
      <vt:lpstr>PowerPoint Presentation</vt:lpstr>
      <vt:lpstr>PowerPoint Presentation</vt:lpstr>
      <vt:lpstr>WIPS Showcase: Certifying QNR &amp; QPR in WIPS</vt:lpstr>
      <vt:lpstr>PowerPoint Presentation</vt:lpstr>
      <vt:lpstr>PowerPoint Presentation</vt:lpstr>
      <vt:lpstr>PowerPoint Presentation</vt:lpstr>
      <vt:lpstr>PowerPoint Presentation</vt:lpstr>
      <vt:lpstr>PowerPoint Presentation</vt:lpstr>
      <vt:lpstr>PowerPoint Presentation</vt:lpstr>
      <vt:lpstr>WIOA Primary Indicators of Performance</vt:lpstr>
      <vt:lpstr>PowerPoint Presentation</vt:lpstr>
      <vt:lpstr>PowerPoint Presentation</vt:lpstr>
      <vt:lpstr>PowerPoint Presentation</vt:lpstr>
      <vt:lpstr>Performance Policy FAQs</vt:lpstr>
      <vt:lpstr>PowerPoint Presentation</vt:lpstr>
      <vt:lpstr>PowerPoint Presentation</vt:lpstr>
      <vt:lpstr>PowerPoint Presentation</vt:lpstr>
      <vt:lpstr>Sam is a Cybersecurity Specialist for ARC Security Services and recently completed their H-1B training program and received a Bachelor’s Degree. In the first quarter after program completion,  Sam did not find a new job. But in the second quarter after program completion, Sam got a new job as a Cybersecurity Consultant.</vt:lpstr>
      <vt:lpstr>PowerPoint Presentation</vt:lpstr>
      <vt:lpstr>PowerPoint Presentation</vt:lpstr>
      <vt:lpstr>PowerPoint Presentation</vt:lpstr>
      <vt:lpstr>PowerPoint Presentation</vt:lpstr>
      <vt:lpstr>WIPS TIPS</vt:lpstr>
      <vt:lpstr>PowerPoint Presentation</vt:lpstr>
      <vt:lpstr>PowerPoint Presentation</vt:lpstr>
      <vt:lpstr>PowerPoint Presentation</vt:lpstr>
      <vt:lpstr>Next Steps Action Items</vt:lpstr>
      <vt:lpstr>PowerPoint Presentation</vt:lpstr>
      <vt:lpstr>PowerPoint Presentation</vt:lpstr>
      <vt:lpstr>PowerPoint Presentation</vt:lpstr>
      <vt:lpstr>PowerPoint Presentation</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Timmy T - ETA CTR</dc:creator>
  <cp:lastModifiedBy>Patty Kosowsky</cp:lastModifiedBy>
  <cp:revision>142</cp:revision>
  <dcterms:created xsi:type="dcterms:W3CDTF">2018-10-02T15:56:49Z</dcterms:created>
  <dcterms:modified xsi:type="dcterms:W3CDTF">2019-01-09T14:18:56Z</dcterms:modified>
</cp:coreProperties>
</file>