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6"/>
  </p:notesMasterIdLst>
  <p:handoutMasterIdLst>
    <p:handoutMasterId r:id="rId37"/>
  </p:handoutMasterIdLst>
  <p:sldIdLst>
    <p:sldId id="402" r:id="rId3"/>
    <p:sldId id="343" r:id="rId4"/>
    <p:sldId id="339" r:id="rId5"/>
    <p:sldId id="403" r:id="rId6"/>
    <p:sldId id="404" r:id="rId7"/>
    <p:sldId id="294" r:id="rId8"/>
    <p:sldId id="341" r:id="rId9"/>
    <p:sldId id="371" r:id="rId10"/>
    <p:sldId id="415" r:id="rId11"/>
    <p:sldId id="416" r:id="rId12"/>
    <p:sldId id="370" r:id="rId13"/>
    <p:sldId id="387" r:id="rId14"/>
    <p:sldId id="388" r:id="rId15"/>
    <p:sldId id="389" r:id="rId16"/>
    <p:sldId id="399" r:id="rId17"/>
    <p:sldId id="407" r:id="rId18"/>
    <p:sldId id="408" r:id="rId19"/>
    <p:sldId id="409" r:id="rId20"/>
    <p:sldId id="410" r:id="rId21"/>
    <p:sldId id="411" r:id="rId22"/>
    <p:sldId id="412" r:id="rId23"/>
    <p:sldId id="398" r:id="rId24"/>
    <p:sldId id="390" r:id="rId25"/>
    <p:sldId id="391" r:id="rId26"/>
    <p:sldId id="392" r:id="rId27"/>
    <p:sldId id="393" r:id="rId28"/>
    <p:sldId id="394" r:id="rId29"/>
    <p:sldId id="396" r:id="rId30"/>
    <p:sldId id="397" r:id="rId31"/>
    <p:sldId id="400" r:id="rId32"/>
    <p:sldId id="414" r:id="rId33"/>
    <p:sldId id="413" r:id="rId34"/>
    <p:sldId id="401" r:id="rId35"/>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5">
          <p15:clr>
            <a:srgbClr val="A4A3A4"/>
          </p15:clr>
        </p15:guide>
        <p15:guide id="4" pos="29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 Burke" initials="E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159BFF"/>
    <a:srgbClr val="2C2C84"/>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7" autoAdjust="0"/>
    <p:restoredTop sz="75110" autoAdjust="0"/>
  </p:normalViewPr>
  <p:slideViewPr>
    <p:cSldViewPr snapToGrid="0" snapToObjects="1">
      <p:cViewPr varScale="1">
        <p:scale>
          <a:sx n="85" d="100"/>
          <a:sy n="85" d="100"/>
        </p:scale>
        <p:origin x="4536" y="84"/>
      </p:cViewPr>
      <p:guideLst>
        <p:guide orient="horz" pos="2160"/>
        <p:guide pos="2880"/>
        <p:guide orient="horz" pos="2165"/>
        <p:guide pos="294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3.wdp"/><Relationship Id="rId2" Type="http://schemas.microsoft.com/office/2007/relationships/hdphoto" Target="../media/hdphoto1.wdp"/><Relationship Id="rId1" Type="http://schemas.openxmlformats.org/officeDocument/2006/relationships/image" Target="../media/image22.png"/><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microsoft.com/office/2007/relationships/hdphoto" Target="../media/hdphoto1.wdp"/><Relationship Id="rId1" Type="http://schemas.openxmlformats.org/officeDocument/2006/relationships/image" Target="../media/image22.png"/><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36970-32EF-40C9-93E8-0D1EB4BDF068}" type="doc">
      <dgm:prSet loTypeId="urn:microsoft.com/office/officeart/2008/layout/HexagonCluster" loCatId="relationship" qsTypeId="urn:microsoft.com/office/officeart/2005/8/quickstyle/simple1" qsCatId="simple" csTypeId="urn:microsoft.com/office/officeart/2005/8/colors/colorful3" csCatId="colorful" phldr="1"/>
      <dgm:spPr/>
      <dgm:t>
        <a:bodyPr/>
        <a:lstStyle/>
        <a:p>
          <a:endParaRPr lang="en-US"/>
        </a:p>
      </dgm:t>
    </dgm:pt>
    <dgm:pt modelId="{CFFB0DA2-E45E-427A-A56E-70CA7E5A67E0}">
      <dgm:prSet phldrT="[Text]" custT="1"/>
      <dgm:spPr>
        <a:solidFill>
          <a:schemeClr val="accent1">
            <a:lumMod val="75000"/>
          </a:schemeClr>
        </a:solidFill>
        <a:ln>
          <a:solidFill>
            <a:schemeClr val="accent1">
              <a:lumMod val="75000"/>
            </a:schemeClr>
          </a:solidFill>
        </a:ln>
      </dgm:spPr>
      <dgm:t>
        <a:bodyPr/>
        <a:lstStyle/>
        <a:p>
          <a:r>
            <a:rPr lang="en-US" sz="1800" b="1" dirty="0"/>
            <a:t>2,501</a:t>
          </a:r>
          <a:br>
            <a:rPr lang="en-US" sz="1300" b="1" dirty="0"/>
          </a:br>
          <a:r>
            <a:rPr lang="en-US" sz="1300" b="1" dirty="0"/>
            <a:t>Completers</a:t>
          </a:r>
        </a:p>
      </dgm:t>
    </dgm:pt>
    <dgm:pt modelId="{1C81FCCD-B693-454E-8D61-616AE61B8889}" type="parTrans" cxnId="{B5E209CA-887F-4925-BF45-BA49AA18A3E2}">
      <dgm:prSet/>
      <dgm:spPr/>
      <dgm:t>
        <a:bodyPr/>
        <a:lstStyle/>
        <a:p>
          <a:endParaRPr lang="en-US"/>
        </a:p>
      </dgm:t>
    </dgm:pt>
    <dgm:pt modelId="{4AB1D5E2-221B-4840-BAC0-0FF93943AB03}" type="sibTrans" cxnId="{B5E209CA-887F-4925-BF45-BA49AA18A3E2}">
      <dgm:prSet/>
      <dgm:spPr>
        <a:blipFill>
          <a:blip xmlns:r="http://schemas.openxmlformats.org/officeDocument/2006/relationships" r:embed="rId1" cstate="email">
            <a:duotone>
              <a:schemeClr val="accent1">
                <a:shade val="45000"/>
                <a:satMod val="135000"/>
              </a:schemeClr>
              <a:prstClr val="white"/>
            </a:duotone>
            <a:extLst>
              <a:ext uri="{BEBA8EAE-BF5A-486C-A8C5-ECC9F3942E4B}">
                <a14:imgProps xmlns:a14="http://schemas.microsoft.com/office/drawing/2010/main">
                  <a14:imgLayer r:embed="rId2">
                    <a14:imgEffect>
                      <a14:artisticGlowEdges/>
                    </a14:imgEffect>
                    <a14:imgEffect>
                      <a14:saturation sat="109000"/>
                    </a14:imgEffect>
                  </a14:imgLayer>
                </a14:imgProps>
              </a:ext>
              <a:ext uri="{28A0092B-C50C-407E-A947-70E740481C1C}">
                <a14:useLocalDpi xmlns:a14="http://schemas.microsoft.com/office/drawing/2010/main" val="0"/>
              </a:ext>
            </a:extLst>
          </a:blip>
          <a:srcRect/>
          <a:stretch>
            <a:fillRect t="-8000" b="-8000"/>
          </a:stretch>
        </a:blipFill>
        <a:ln>
          <a:solidFill>
            <a:schemeClr val="accent1">
              <a:lumMod val="75000"/>
            </a:schemeClr>
          </a:solidFill>
        </a:ln>
      </dgm:spPr>
      <dgm:t>
        <a:bodyPr/>
        <a:lstStyle/>
        <a:p>
          <a:endParaRPr lang="en-US"/>
        </a:p>
      </dgm:t>
    </dgm:pt>
    <dgm:pt modelId="{5A370016-C509-457A-A6BB-8F3DF2485B3A}">
      <dgm:prSet phldrT="[Text]" custT="1"/>
      <dgm:spPr>
        <a:solidFill>
          <a:schemeClr val="accent5">
            <a:lumMod val="75000"/>
          </a:schemeClr>
        </a:solidFill>
        <a:ln>
          <a:solidFill>
            <a:schemeClr val="accent5">
              <a:lumMod val="75000"/>
            </a:schemeClr>
          </a:solidFill>
        </a:ln>
      </dgm:spPr>
      <dgm:t>
        <a:bodyPr/>
        <a:lstStyle/>
        <a:p>
          <a:r>
            <a:rPr lang="en-US" sz="1800" dirty="0"/>
            <a:t> 184</a:t>
          </a:r>
          <a:br>
            <a:rPr lang="en-US" sz="1300" dirty="0"/>
          </a:br>
          <a:r>
            <a:rPr lang="en-US" sz="1300" dirty="0"/>
            <a:t>Wage Increases</a:t>
          </a:r>
        </a:p>
      </dgm:t>
    </dgm:pt>
    <dgm:pt modelId="{31638629-6AC5-4D67-BA13-FD6EC5EC9D4E}" type="parTrans" cxnId="{210F8AE0-C1B5-4B17-A116-A2E39E6F4EE3}">
      <dgm:prSet/>
      <dgm:spPr/>
      <dgm:t>
        <a:bodyPr/>
        <a:lstStyle/>
        <a:p>
          <a:endParaRPr lang="en-US"/>
        </a:p>
      </dgm:t>
    </dgm:pt>
    <dgm:pt modelId="{ECD6537D-20D9-4117-9167-4820C831A259}" type="sibTrans" cxnId="{210F8AE0-C1B5-4B17-A116-A2E39E6F4EE3}">
      <dgm:prSet/>
      <dgm:spPr>
        <a:blipFill>
          <a:blip xmlns:r="http://schemas.openxmlformats.org/officeDocument/2006/relationships" r:embed="rId3" cstate="email">
            <a:duotone>
              <a:schemeClr val="accent5">
                <a:shade val="45000"/>
                <a:satMod val="135000"/>
              </a:schemeClr>
              <a:prstClr val="white"/>
            </a:duotone>
            <a:extLst>
              <a:ext uri="{28A0092B-C50C-407E-A947-70E740481C1C}">
                <a14:useLocalDpi xmlns:a14="http://schemas.microsoft.com/office/drawing/2010/main" val="0"/>
              </a:ext>
            </a:extLst>
          </a:blip>
          <a:srcRect/>
          <a:stretch>
            <a:fillRect t="-8000" b="-8000"/>
          </a:stretch>
        </a:blipFill>
        <a:ln>
          <a:solidFill>
            <a:schemeClr val="accent5">
              <a:lumMod val="75000"/>
            </a:schemeClr>
          </a:solidFill>
        </a:ln>
      </dgm:spPr>
      <dgm:t>
        <a:bodyPr/>
        <a:lstStyle/>
        <a:p>
          <a:endParaRPr lang="en-US"/>
        </a:p>
      </dgm:t>
    </dgm:pt>
    <dgm:pt modelId="{7457BEBF-8B04-4E39-86CF-B54D1B9C48BC}">
      <dgm:prSet phldrT="[Text]" custT="1"/>
      <dgm:spPr>
        <a:solidFill>
          <a:srgbClr val="F79420"/>
        </a:solidFill>
        <a:ln>
          <a:solidFill>
            <a:srgbClr val="F79420"/>
          </a:solidFill>
        </a:ln>
      </dgm:spPr>
      <dgm:t>
        <a:bodyPr/>
        <a:lstStyle/>
        <a:p>
          <a:r>
            <a:rPr lang="en-US" sz="1800" b="1" dirty="0"/>
            <a:t>1,519</a:t>
          </a:r>
        </a:p>
        <a:p>
          <a:r>
            <a:rPr lang="en-US" sz="1300" b="1" dirty="0"/>
            <a:t> Incumbent Workers</a:t>
          </a:r>
        </a:p>
      </dgm:t>
    </dgm:pt>
    <dgm:pt modelId="{2B1AEF7A-1FAD-4333-B60B-E6C390BD1C9A}" type="parTrans" cxnId="{43D297CD-7F92-4009-830E-F8C91C43C117}">
      <dgm:prSet/>
      <dgm:spPr/>
      <dgm:t>
        <a:bodyPr/>
        <a:lstStyle/>
        <a:p>
          <a:endParaRPr lang="en-US"/>
        </a:p>
      </dgm:t>
    </dgm:pt>
    <dgm:pt modelId="{21EF58CC-13CB-469E-98F5-E85EDC41ECD2}" type="sibTrans" cxnId="{43D297CD-7F92-4009-830E-F8C91C43C117}">
      <dgm:prSet/>
      <dgm:spPr>
        <a:blipFill>
          <a:blip xmlns:r="http://schemas.openxmlformats.org/officeDocument/2006/relationships" r:embed="rId4" cstate="email">
            <a:duotone>
              <a:schemeClr val="accent6">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t="-8000" b="-8000"/>
          </a:stretch>
        </a:blipFill>
        <a:ln>
          <a:solidFill>
            <a:srgbClr val="F79420"/>
          </a:solidFill>
        </a:ln>
      </dgm:spPr>
      <dgm:t>
        <a:bodyPr/>
        <a:lstStyle/>
        <a:p>
          <a:endParaRPr lang="en-US"/>
        </a:p>
      </dgm:t>
    </dgm:pt>
    <dgm:pt modelId="{75ED815A-4BB1-48AD-A974-8036929A1A83}">
      <dgm:prSet phldrT="[Text]" custT="1"/>
      <dgm:spPr>
        <a:solidFill>
          <a:schemeClr val="bg1">
            <a:lumMod val="65000"/>
          </a:schemeClr>
        </a:solidFill>
        <a:ln>
          <a:solidFill>
            <a:schemeClr val="bg1">
              <a:lumMod val="65000"/>
            </a:schemeClr>
          </a:solidFill>
        </a:ln>
      </dgm:spPr>
      <dgm:t>
        <a:bodyPr/>
        <a:lstStyle/>
        <a:p>
          <a:r>
            <a:rPr lang="en-US" sz="1800" b="1" dirty="0"/>
            <a:t>184</a:t>
          </a:r>
          <a:br>
            <a:rPr lang="en-US" sz="1300" b="1" dirty="0"/>
          </a:br>
          <a:r>
            <a:rPr lang="en-US" sz="1300" b="1" dirty="0"/>
            <a:t>Job Placements</a:t>
          </a:r>
        </a:p>
      </dgm:t>
    </dgm:pt>
    <dgm:pt modelId="{D0149FAC-4A18-4288-A2E2-AA5507DCF3CB}" type="parTrans" cxnId="{555151F7-B307-42E8-89AB-B0DCBB84F0F0}">
      <dgm:prSet/>
      <dgm:spPr/>
      <dgm:t>
        <a:bodyPr/>
        <a:lstStyle/>
        <a:p>
          <a:endParaRPr lang="en-US"/>
        </a:p>
      </dgm:t>
    </dgm:pt>
    <dgm:pt modelId="{A49453C5-3893-4D5B-B41C-FF6219B170AF}" type="sibTrans" cxnId="{555151F7-B307-42E8-89AB-B0DCBB84F0F0}">
      <dgm:prSet/>
      <dgm:spPr>
        <a:blipFill>
          <a:blip xmlns:r="http://schemas.openxmlformats.org/officeDocument/2006/relationships" r:embed="rId6" cstate="email">
            <a:duotone>
              <a:schemeClr val="bg2">
                <a:shade val="45000"/>
                <a:satMod val="135000"/>
              </a:schemeClr>
              <a:prstClr val="white"/>
            </a:duotone>
            <a:extLst>
              <a:ext uri="{BEBA8EAE-BF5A-486C-A8C5-ECC9F3942E4B}">
                <a14:imgProps xmlns:a14="http://schemas.microsoft.com/office/drawing/2010/main">
                  <a14:imgLayer r:embed="rId7">
                    <a14:imgEffect>
                      <a14:artisticGlowEdges/>
                    </a14:imgEffect>
                    <a14:imgEffect>
                      <a14:brightnessContrast contrast="100000"/>
                    </a14:imgEffect>
                  </a14:imgLayer>
                </a14:imgProps>
              </a:ext>
              <a:ext uri="{28A0092B-C50C-407E-A947-70E740481C1C}">
                <a14:useLocalDpi xmlns:a14="http://schemas.microsoft.com/office/drawing/2010/main" val="0"/>
              </a:ext>
            </a:extLst>
          </a:blip>
          <a:srcRect/>
          <a:stretch>
            <a:fillRect/>
          </a:stretch>
        </a:blipFill>
        <a:ln>
          <a:solidFill>
            <a:srgbClr val="898989"/>
          </a:solidFill>
        </a:ln>
      </dgm:spPr>
      <dgm:t>
        <a:bodyPr/>
        <a:lstStyle/>
        <a:p>
          <a:endParaRPr lang="en-US"/>
        </a:p>
      </dgm:t>
    </dgm:pt>
    <dgm:pt modelId="{143D66AC-7745-4A07-81D3-640B7EB90ED6}" type="pres">
      <dgm:prSet presAssocID="{4F336970-32EF-40C9-93E8-0D1EB4BDF068}" presName="Name0" presStyleCnt="0">
        <dgm:presLayoutVars>
          <dgm:chMax val="21"/>
          <dgm:chPref val="21"/>
        </dgm:presLayoutVars>
      </dgm:prSet>
      <dgm:spPr/>
    </dgm:pt>
    <dgm:pt modelId="{20A3931A-7E4A-4938-8ADA-BE3E8F354CF9}" type="pres">
      <dgm:prSet presAssocID="{CFFB0DA2-E45E-427A-A56E-70CA7E5A67E0}" presName="text1" presStyleCnt="0"/>
      <dgm:spPr/>
    </dgm:pt>
    <dgm:pt modelId="{1FC896E3-389F-4136-B420-0500C8814399}" type="pres">
      <dgm:prSet presAssocID="{CFFB0DA2-E45E-427A-A56E-70CA7E5A67E0}" presName="textRepeatNode" presStyleLbl="alignNode1" presStyleIdx="0" presStyleCnt="4">
        <dgm:presLayoutVars>
          <dgm:chMax val="0"/>
          <dgm:chPref val="0"/>
          <dgm:bulletEnabled val="1"/>
        </dgm:presLayoutVars>
      </dgm:prSet>
      <dgm:spPr/>
    </dgm:pt>
    <dgm:pt modelId="{C2BC3D65-57C8-48CB-B705-A80809960D77}" type="pres">
      <dgm:prSet presAssocID="{CFFB0DA2-E45E-427A-A56E-70CA7E5A67E0}" presName="textaccent1" presStyleCnt="0"/>
      <dgm:spPr/>
    </dgm:pt>
    <dgm:pt modelId="{810C7BA6-BBC8-4311-A454-D55EB552F132}" type="pres">
      <dgm:prSet presAssocID="{CFFB0DA2-E45E-427A-A56E-70CA7E5A67E0}" presName="accentRepeatNode" presStyleLbl="solidAlignAcc1" presStyleIdx="0" presStyleCnt="8"/>
      <dgm:spPr/>
    </dgm:pt>
    <dgm:pt modelId="{88DD041C-5537-4BC6-B195-AC57A6B76A1B}" type="pres">
      <dgm:prSet presAssocID="{4AB1D5E2-221B-4840-BAC0-0FF93943AB03}" presName="image1" presStyleCnt="0"/>
      <dgm:spPr/>
    </dgm:pt>
    <dgm:pt modelId="{C1E40D64-79E8-4832-87AF-D1032C63650D}" type="pres">
      <dgm:prSet presAssocID="{4AB1D5E2-221B-4840-BAC0-0FF93943AB03}" presName="imageRepeatNode" presStyleLbl="alignAcc1" presStyleIdx="0" presStyleCnt="4"/>
      <dgm:spPr/>
    </dgm:pt>
    <dgm:pt modelId="{D87A0314-5793-4F1B-8651-298D215F5DC4}" type="pres">
      <dgm:prSet presAssocID="{4AB1D5E2-221B-4840-BAC0-0FF93943AB03}" presName="imageaccent1" presStyleCnt="0"/>
      <dgm:spPr/>
    </dgm:pt>
    <dgm:pt modelId="{FC5E3240-3DF4-4874-ABA8-0FBE513BAC85}" type="pres">
      <dgm:prSet presAssocID="{4AB1D5E2-221B-4840-BAC0-0FF93943AB03}" presName="accentRepeatNode" presStyleLbl="solidAlignAcc1" presStyleIdx="1" presStyleCnt="8"/>
      <dgm:spPr/>
    </dgm:pt>
    <dgm:pt modelId="{9C892BE0-3004-4B78-B24D-523924DEE18C}" type="pres">
      <dgm:prSet presAssocID="{7457BEBF-8B04-4E39-86CF-B54D1B9C48BC}" presName="text2" presStyleCnt="0"/>
      <dgm:spPr/>
    </dgm:pt>
    <dgm:pt modelId="{BBB555FC-83AC-4995-8D01-0FC3297E254C}" type="pres">
      <dgm:prSet presAssocID="{7457BEBF-8B04-4E39-86CF-B54D1B9C48BC}" presName="textRepeatNode" presStyleLbl="alignNode1" presStyleIdx="1" presStyleCnt="4">
        <dgm:presLayoutVars>
          <dgm:chMax val="0"/>
          <dgm:chPref val="0"/>
          <dgm:bulletEnabled val="1"/>
        </dgm:presLayoutVars>
      </dgm:prSet>
      <dgm:spPr/>
    </dgm:pt>
    <dgm:pt modelId="{53D528FF-DA0B-42BD-BA92-32FB29BB206F}" type="pres">
      <dgm:prSet presAssocID="{7457BEBF-8B04-4E39-86CF-B54D1B9C48BC}" presName="textaccent2" presStyleCnt="0"/>
      <dgm:spPr/>
    </dgm:pt>
    <dgm:pt modelId="{B610611A-0718-438B-8D81-44F84CE55D9B}" type="pres">
      <dgm:prSet presAssocID="{7457BEBF-8B04-4E39-86CF-B54D1B9C48BC}" presName="accentRepeatNode" presStyleLbl="solidAlignAcc1" presStyleIdx="2" presStyleCnt="8"/>
      <dgm:spPr/>
    </dgm:pt>
    <dgm:pt modelId="{CDA2C78E-8124-4CEF-9114-536C274077D1}" type="pres">
      <dgm:prSet presAssocID="{21EF58CC-13CB-469E-98F5-E85EDC41ECD2}" presName="image2" presStyleCnt="0"/>
      <dgm:spPr/>
    </dgm:pt>
    <dgm:pt modelId="{D473CA90-ACE8-415B-BDE7-6FA8D91ECA14}" type="pres">
      <dgm:prSet presAssocID="{21EF58CC-13CB-469E-98F5-E85EDC41ECD2}" presName="imageRepeatNode" presStyleLbl="alignAcc1" presStyleIdx="1" presStyleCnt="4" custLinFactNeighborX="738" custLinFactNeighborY="-3"/>
      <dgm:spPr/>
    </dgm:pt>
    <dgm:pt modelId="{20D59E8E-9283-47AE-8624-928E831DA1B7}" type="pres">
      <dgm:prSet presAssocID="{21EF58CC-13CB-469E-98F5-E85EDC41ECD2}" presName="imageaccent2" presStyleCnt="0"/>
      <dgm:spPr/>
    </dgm:pt>
    <dgm:pt modelId="{37D9AD82-3E37-4040-901D-57F30A2C3A6E}" type="pres">
      <dgm:prSet presAssocID="{21EF58CC-13CB-469E-98F5-E85EDC41ECD2}" presName="accentRepeatNode" presStyleLbl="solidAlignAcc1" presStyleIdx="3" presStyleCnt="8"/>
      <dgm:spPr/>
    </dgm:pt>
    <dgm:pt modelId="{E704C3C2-9D3D-47A9-8B9C-E43B7F0771AC}" type="pres">
      <dgm:prSet presAssocID="{75ED815A-4BB1-48AD-A974-8036929A1A83}" presName="text3" presStyleCnt="0"/>
      <dgm:spPr/>
    </dgm:pt>
    <dgm:pt modelId="{2E3D5D69-31B2-4394-B0D0-5E497D16CFA3}" type="pres">
      <dgm:prSet presAssocID="{75ED815A-4BB1-48AD-A974-8036929A1A83}" presName="textRepeatNode" presStyleLbl="alignNode1" presStyleIdx="2" presStyleCnt="4">
        <dgm:presLayoutVars>
          <dgm:chMax val="0"/>
          <dgm:chPref val="0"/>
          <dgm:bulletEnabled val="1"/>
        </dgm:presLayoutVars>
      </dgm:prSet>
      <dgm:spPr/>
    </dgm:pt>
    <dgm:pt modelId="{7F15394C-2CFF-4FB2-8AF9-67EDBAD4430F}" type="pres">
      <dgm:prSet presAssocID="{75ED815A-4BB1-48AD-A974-8036929A1A83}" presName="textaccent3" presStyleCnt="0"/>
      <dgm:spPr/>
    </dgm:pt>
    <dgm:pt modelId="{8C975F53-9F8C-4304-95A6-556F1790F6DB}" type="pres">
      <dgm:prSet presAssocID="{75ED815A-4BB1-48AD-A974-8036929A1A83}" presName="accentRepeatNode" presStyleLbl="solidAlignAcc1" presStyleIdx="4" presStyleCnt="8"/>
      <dgm:spPr/>
    </dgm:pt>
    <dgm:pt modelId="{FF5EAA8E-E90C-4AF0-8743-E75FA016CFC8}" type="pres">
      <dgm:prSet presAssocID="{A49453C5-3893-4D5B-B41C-FF6219B170AF}" presName="image3" presStyleCnt="0"/>
      <dgm:spPr/>
    </dgm:pt>
    <dgm:pt modelId="{51867617-13DE-4E4A-8B0C-FE635F699905}" type="pres">
      <dgm:prSet presAssocID="{A49453C5-3893-4D5B-B41C-FF6219B170AF}" presName="imageRepeatNode" presStyleLbl="alignAcc1" presStyleIdx="2" presStyleCnt="4"/>
      <dgm:spPr/>
    </dgm:pt>
    <dgm:pt modelId="{C925BC82-F62A-4A55-91CF-54CE3EAA7A66}" type="pres">
      <dgm:prSet presAssocID="{A49453C5-3893-4D5B-B41C-FF6219B170AF}" presName="imageaccent3" presStyleCnt="0"/>
      <dgm:spPr/>
    </dgm:pt>
    <dgm:pt modelId="{7A54C05B-D022-48F1-A5BC-6D0DDD7A389A}" type="pres">
      <dgm:prSet presAssocID="{A49453C5-3893-4D5B-B41C-FF6219B170AF}" presName="accentRepeatNode" presStyleLbl="solidAlignAcc1" presStyleIdx="5" presStyleCnt="8"/>
      <dgm:spPr/>
    </dgm:pt>
    <dgm:pt modelId="{135B4C08-A73A-4170-B2C5-173E451D5511}" type="pres">
      <dgm:prSet presAssocID="{5A370016-C509-457A-A6BB-8F3DF2485B3A}" presName="text4" presStyleCnt="0"/>
      <dgm:spPr/>
    </dgm:pt>
    <dgm:pt modelId="{7557687F-9AB0-4EFF-9D3C-2ACFD8B4FE8A}" type="pres">
      <dgm:prSet presAssocID="{5A370016-C509-457A-A6BB-8F3DF2485B3A}" presName="textRepeatNode" presStyleLbl="alignNode1" presStyleIdx="3" presStyleCnt="4">
        <dgm:presLayoutVars>
          <dgm:chMax val="0"/>
          <dgm:chPref val="0"/>
          <dgm:bulletEnabled val="1"/>
        </dgm:presLayoutVars>
      </dgm:prSet>
      <dgm:spPr/>
    </dgm:pt>
    <dgm:pt modelId="{4605F2DD-4960-4FB9-BC92-8761F3732B3F}" type="pres">
      <dgm:prSet presAssocID="{5A370016-C509-457A-A6BB-8F3DF2485B3A}" presName="textaccent4" presStyleCnt="0"/>
      <dgm:spPr/>
    </dgm:pt>
    <dgm:pt modelId="{9CA9A3D4-0201-41D4-816B-36203DB747AF}" type="pres">
      <dgm:prSet presAssocID="{5A370016-C509-457A-A6BB-8F3DF2485B3A}" presName="accentRepeatNode" presStyleLbl="solidAlignAcc1" presStyleIdx="6" presStyleCnt="8"/>
      <dgm:spPr/>
    </dgm:pt>
    <dgm:pt modelId="{DF3B7C8F-63D9-48ED-91F3-0E239A3468E4}" type="pres">
      <dgm:prSet presAssocID="{ECD6537D-20D9-4117-9167-4820C831A259}" presName="image4" presStyleCnt="0"/>
      <dgm:spPr/>
    </dgm:pt>
    <dgm:pt modelId="{D93C8202-B4A2-417B-AF93-2752CDBAF71C}" type="pres">
      <dgm:prSet presAssocID="{ECD6537D-20D9-4117-9167-4820C831A259}" presName="imageRepeatNode" presStyleLbl="alignAcc1" presStyleIdx="3" presStyleCnt="4"/>
      <dgm:spPr/>
    </dgm:pt>
    <dgm:pt modelId="{E81F8242-7B51-4189-933E-2F047C384145}" type="pres">
      <dgm:prSet presAssocID="{ECD6537D-20D9-4117-9167-4820C831A259}" presName="imageaccent4" presStyleCnt="0"/>
      <dgm:spPr/>
    </dgm:pt>
    <dgm:pt modelId="{FC2344AF-8644-489D-96B4-7CEF74BC46A0}" type="pres">
      <dgm:prSet presAssocID="{ECD6537D-20D9-4117-9167-4820C831A259}" presName="accentRepeatNode" presStyleLbl="solidAlignAcc1" presStyleIdx="7" presStyleCnt="8"/>
      <dgm:spPr/>
    </dgm:pt>
  </dgm:ptLst>
  <dgm:cxnLst>
    <dgm:cxn modelId="{91343000-F329-48F2-A8D7-84A07D5BB1D6}" type="presOf" srcId="{A49453C5-3893-4D5B-B41C-FF6219B170AF}" destId="{51867617-13DE-4E4A-8B0C-FE635F699905}" srcOrd="0" destOrd="0" presId="urn:microsoft.com/office/officeart/2008/layout/HexagonCluster"/>
    <dgm:cxn modelId="{722E0A0B-33F8-4C39-888C-A1302136C1AA}" type="presOf" srcId="{4AB1D5E2-221B-4840-BAC0-0FF93943AB03}" destId="{C1E40D64-79E8-4832-87AF-D1032C63650D}" srcOrd="0" destOrd="0" presId="urn:microsoft.com/office/officeart/2008/layout/HexagonCluster"/>
    <dgm:cxn modelId="{1E12191F-A39E-46E4-A147-6BBCB2A9A823}" type="presOf" srcId="{5A370016-C509-457A-A6BB-8F3DF2485B3A}" destId="{7557687F-9AB0-4EFF-9D3C-2ACFD8B4FE8A}" srcOrd="0" destOrd="0" presId="urn:microsoft.com/office/officeart/2008/layout/HexagonCluster"/>
    <dgm:cxn modelId="{D1C87E33-3474-41C7-9299-8FA5A3FA6B70}" type="presOf" srcId="{ECD6537D-20D9-4117-9167-4820C831A259}" destId="{D93C8202-B4A2-417B-AF93-2752CDBAF71C}" srcOrd="0" destOrd="0" presId="urn:microsoft.com/office/officeart/2008/layout/HexagonCluster"/>
    <dgm:cxn modelId="{23D6673B-226F-4F37-81AA-05A2EB91355F}" type="presOf" srcId="{75ED815A-4BB1-48AD-A974-8036929A1A83}" destId="{2E3D5D69-31B2-4394-B0D0-5E497D16CFA3}" srcOrd="0" destOrd="0" presId="urn:microsoft.com/office/officeart/2008/layout/HexagonCluster"/>
    <dgm:cxn modelId="{2624A565-7FE9-49F3-AAB1-5F940EAE9E3A}" type="presOf" srcId="{7457BEBF-8B04-4E39-86CF-B54D1B9C48BC}" destId="{BBB555FC-83AC-4995-8D01-0FC3297E254C}" srcOrd="0" destOrd="0" presId="urn:microsoft.com/office/officeart/2008/layout/HexagonCluster"/>
    <dgm:cxn modelId="{412E7A81-8CB3-434A-98E2-F2BB8D46B4D2}" type="presOf" srcId="{21EF58CC-13CB-469E-98F5-E85EDC41ECD2}" destId="{D473CA90-ACE8-415B-BDE7-6FA8D91ECA14}" srcOrd="0" destOrd="0" presId="urn:microsoft.com/office/officeart/2008/layout/HexagonCluster"/>
    <dgm:cxn modelId="{AED3EE93-F9EC-47D7-B93E-D38755178FBF}" type="presOf" srcId="{CFFB0DA2-E45E-427A-A56E-70CA7E5A67E0}" destId="{1FC896E3-389F-4136-B420-0500C8814399}" srcOrd="0" destOrd="0" presId="urn:microsoft.com/office/officeart/2008/layout/HexagonCluster"/>
    <dgm:cxn modelId="{4E2949B6-12B8-4FF7-A096-8098890E38B1}" type="presOf" srcId="{4F336970-32EF-40C9-93E8-0D1EB4BDF068}" destId="{143D66AC-7745-4A07-81D3-640B7EB90ED6}" srcOrd="0" destOrd="0" presId="urn:microsoft.com/office/officeart/2008/layout/HexagonCluster"/>
    <dgm:cxn modelId="{B5E209CA-887F-4925-BF45-BA49AA18A3E2}" srcId="{4F336970-32EF-40C9-93E8-0D1EB4BDF068}" destId="{CFFB0DA2-E45E-427A-A56E-70CA7E5A67E0}" srcOrd="0" destOrd="0" parTransId="{1C81FCCD-B693-454E-8D61-616AE61B8889}" sibTransId="{4AB1D5E2-221B-4840-BAC0-0FF93943AB03}"/>
    <dgm:cxn modelId="{43D297CD-7F92-4009-830E-F8C91C43C117}" srcId="{4F336970-32EF-40C9-93E8-0D1EB4BDF068}" destId="{7457BEBF-8B04-4E39-86CF-B54D1B9C48BC}" srcOrd="1" destOrd="0" parTransId="{2B1AEF7A-1FAD-4333-B60B-E6C390BD1C9A}" sibTransId="{21EF58CC-13CB-469E-98F5-E85EDC41ECD2}"/>
    <dgm:cxn modelId="{210F8AE0-C1B5-4B17-A116-A2E39E6F4EE3}" srcId="{4F336970-32EF-40C9-93E8-0D1EB4BDF068}" destId="{5A370016-C509-457A-A6BB-8F3DF2485B3A}" srcOrd="3" destOrd="0" parTransId="{31638629-6AC5-4D67-BA13-FD6EC5EC9D4E}" sibTransId="{ECD6537D-20D9-4117-9167-4820C831A259}"/>
    <dgm:cxn modelId="{555151F7-B307-42E8-89AB-B0DCBB84F0F0}" srcId="{4F336970-32EF-40C9-93E8-0D1EB4BDF068}" destId="{75ED815A-4BB1-48AD-A974-8036929A1A83}" srcOrd="2" destOrd="0" parTransId="{D0149FAC-4A18-4288-A2E2-AA5507DCF3CB}" sibTransId="{A49453C5-3893-4D5B-B41C-FF6219B170AF}"/>
    <dgm:cxn modelId="{4FB0F1EF-12F8-476B-BF44-DFDE0E4A49F1}" type="presParOf" srcId="{143D66AC-7745-4A07-81D3-640B7EB90ED6}" destId="{20A3931A-7E4A-4938-8ADA-BE3E8F354CF9}" srcOrd="0" destOrd="0" presId="urn:microsoft.com/office/officeart/2008/layout/HexagonCluster"/>
    <dgm:cxn modelId="{63A2CB85-5603-455D-B690-17421C076890}" type="presParOf" srcId="{20A3931A-7E4A-4938-8ADA-BE3E8F354CF9}" destId="{1FC896E3-389F-4136-B420-0500C8814399}" srcOrd="0" destOrd="0" presId="urn:microsoft.com/office/officeart/2008/layout/HexagonCluster"/>
    <dgm:cxn modelId="{DA6B31D7-892C-420F-BE18-350892BC49F2}" type="presParOf" srcId="{143D66AC-7745-4A07-81D3-640B7EB90ED6}" destId="{C2BC3D65-57C8-48CB-B705-A80809960D77}" srcOrd="1" destOrd="0" presId="urn:microsoft.com/office/officeart/2008/layout/HexagonCluster"/>
    <dgm:cxn modelId="{2053E8C5-AECC-48A2-8295-624F43585612}" type="presParOf" srcId="{C2BC3D65-57C8-48CB-B705-A80809960D77}" destId="{810C7BA6-BBC8-4311-A454-D55EB552F132}" srcOrd="0" destOrd="0" presId="urn:microsoft.com/office/officeart/2008/layout/HexagonCluster"/>
    <dgm:cxn modelId="{EC6CFFDE-C364-4DBC-B282-4C90D8254CEA}" type="presParOf" srcId="{143D66AC-7745-4A07-81D3-640B7EB90ED6}" destId="{88DD041C-5537-4BC6-B195-AC57A6B76A1B}" srcOrd="2" destOrd="0" presId="urn:microsoft.com/office/officeart/2008/layout/HexagonCluster"/>
    <dgm:cxn modelId="{08AAC57C-F329-4292-9AE3-9B5CDD767093}" type="presParOf" srcId="{88DD041C-5537-4BC6-B195-AC57A6B76A1B}" destId="{C1E40D64-79E8-4832-87AF-D1032C63650D}" srcOrd="0" destOrd="0" presId="urn:microsoft.com/office/officeart/2008/layout/HexagonCluster"/>
    <dgm:cxn modelId="{96F691BE-D879-4F9A-975F-08F6DC232573}" type="presParOf" srcId="{143D66AC-7745-4A07-81D3-640B7EB90ED6}" destId="{D87A0314-5793-4F1B-8651-298D215F5DC4}" srcOrd="3" destOrd="0" presId="urn:microsoft.com/office/officeart/2008/layout/HexagonCluster"/>
    <dgm:cxn modelId="{1D61D725-0B29-4A1D-A060-50998DA8E17A}" type="presParOf" srcId="{D87A0314-5793-4F1B-8651-298D215F5DC4}" destId="{FC5E3240-3DF4-4874-ABA8-0FBE513BAC85}" srcOrd="0" destOrd="0" presId="urn:microsoft.com/office/officeart/2008/layout/HexagonCluster"/>
    <dgm:cxn modelId="{210F8CEC-1FE0-4182-8B93-B652AE83E30A}" type="presParOf" srcId="{143D66AC-7745-4A07-81D3-640B7EB90ED6}" destId="{9C892BE0-3004-4B78-B24D-523924DEE18C}" srcOrd="4" destOrd="0" presId="urn:microsoft.com/office/officeart/2008/layout/HexagonCluster"/>
    <dgm:cxn modelId="{A79605CD-84F5-4ACD-810B-0361485A98B7}" type="presParOf" srcId="{9C892BE0-3004-4B78-B24D-523924DEE18C}" destId="{BBB555FC-83AC-4995-8D01-0FC3297E254C}" srcOrd="0" destOrd="0" presId="urn:microsoft.com/office/officeart/2008/layout/HexagonCluster"/>
    <dgm:cxn modelId="{2B614ECB-05DE-45EC-AA4A-1952CFD4D996}" type="presParOf" srcId="{143D66AC-7745-4A07-81D3-640B7EB90ED6}" destId="{53D528FF-DA0B-42BD-BA92-32FB29BB206F}" srcOrd="5" destOrd="0" presId="urn:microsoft.com/office/officeart/2008/layout/HexagonCluster"/>
    <dgm:cxn modelId="{B3A9FC06-46BD-43B7-BA69-4991A8B3FB35}" type="presParOf" srcId="{53D528FF-DA0B-42BD-BA92-32FB29BB206F}" destId="{B610611A-0718-438B-8D81-44F84CE55D9B}" srcOrd="0" destOrd="0" presId="urn:microsoft.com/office/officeart/2008/layout/HexagonCluster"/>
    <dgm:cxn modelId="{2F60F82E-E74D-4D25-8D64-2D6326DDE7C7}" type="presParOf" srcId="{143D66AC-7745-4A07-81D3-640B7EB90ED6}" destId="{CDA2C78E-8124-4CEF-9114-536C274077D1}" srcOrd="6" destOrd="0" presId="urn:microsoft.com/office/officeart/2008/layout/HexagonCluster"/>
    <dgm:cxn modelId="{D20AFC50-06A8-42E3-B5D6-82739348460D}" type="presParOf" srcId="{CDA2C78E-8124-4CEF-9114-536C274077D1}" destId="{D473CA90-ACE8-415B-BDE7-6FA8D91ECA14}" srcOrd="0" destOrd="0" presId="urn:microsoft.com/office/officeart/2008/layout/HexagonCluster"/>
    <dgm:cxn modelId="{646E7DDC-BDA3-49FB-B440-4B63FCF9453D}" type="presParOf" srcId="{143D66AC-7745-4A07-81D3-640B7EB90ED6}" destId="{20D59E8E-9283-47AE-8624-928E831DA1B7}" srcOrd="7" destOrd="0" presId="urn:microsoft.com/office/officeart/2008/layout/HexagonCluster"/>
    <dgm:cxn modelId="{65348F28-BA62-49B8-A91A-0CE471D25934}" type="presParOf" srcId="{20D59E8E-9283-47AE-8624-928E831DA1B7}" destId="{37D9AD82-3E37-4040-901D-57F30A2C3A6E}" srcOrd="0" destOrd="0" presId="urn:microsoft.com/office/officeart/2008/layout/HexagonCluster"/>
    <dgm:cxn modelId="{08E6025D-1857-488A-BC90-2C0B6BD5318A}" type="presParOf" srcId="{143D66AC-7745-4A07-81D3-640B7EB90ED6}" destId="{E704C3C2-9D3D-47A9-8B9C-E43B7F0771AC}" srcOrd="8" destOrd="0" presId="urn:microsoft.com/office/officeart/2008/layout/HexagonCluster"/>
    <dgm:cxn modelId="{6F77404A-18E3-458B-B21F-306E055ABF59}" type="presParOf" srcId="{E704C3C2-9D3D-47A9-8B9C-E43B7F0771AC}" destId="{2E3D5D69-31B2-4394-B0D0-5E497D16CFA3}" srcOrd="0" destOrd="0" presId="urn:microsoft.com/office/officeart/2008/layout/HexagonCluster"/>
    <dgm:cxn modelId="{0391DC62-267A-4658-9630-AFEFC611A7BE}" type="presParOf" srcId="{143D66AC-7745-4A07-81D3-640B7EB90ED6}" destId="{7F15394C-2CFF-4FB2-8AF9-67EDBAD4430F}" srcOrd="9" destOrd="0" presId="urn:microsoft.com/office/officeart/2008/layout/HexagonCluster"/>
    <dgm:cxn modelId="{96626ADC-6748-4BCF-A360-4605BCFC335A}" type="presParOf" srcId="{7F15394C-2CFF-4FB2-8AF9-67EDBAD4430F}" destId="{8C975F53-9F8C-4304-95A6-556F1790F6DB}" srcOrd="0" destOrd="0" presId="urn:microsoft.com/office/officeart/2008/layout/HexagonCluster"/>
    <dgm:cxn modelId="{D108736C-6702-4432-AC53-0D6FD20781DE}" type="presParOf" srcId="{143D66AC-7745-4A07-81D3-640B7EB90ED6}" destId="{FF5EAA8E-E90C-4AF0-8743-E75FA016CFC8}" srcOrd="10" destOrd="0" presId="urn:microsoft.com/office/officeart/2008/layout/HexagonCluster"/>
    <dgm:cxn modelId="{10B1D8CE-F5B9-4334-B2E8-F1D5DD655FBC}" type="presParOf" srcId="{FF5EAA8E-E90C-4AF0-8743-E75FA016CFC8}" destId="{51867617-13DE-4E4A-8B0C-FE635F699905}" srcOrd="0" destOrd="0" presId="urn:microsoft.com/office/officeart/2008/layout/HexagonCluster"/>
    <dgm:cxn modelId="{434C5990-9ECC-48FC-B464-F9782D5F763B}" type="presParOf" srcId="{143D66AC-7745-4A07-81D3-640B7EB90ED6}" destId="{C925BC82-F62A-4A55-91CF-54CE3EAA7A66}" srcOrd="11" destOrd="0" presId="urn:microsoft.com/office/officeart/2008/layout/HexagonCluster"/>
    <dgm:cxn modelId="{4C791864-6634-46EA-955B-116689ECA052}" type="presParOf" srcId="{C925BC82-F62A-4A55-91CF-54CE3EAA7A66}" destId="{7A54C05B-D022-48F1-A5BC-6D0DDD7A389A}" srcOrd="0" destOrd="0" presId="urn:microsoft.com/office/officeart/2008/layout/HexagonCluster"/>
    <dgm:cxn modelId="{ED53CDB1-7761-4AAA-8E6C-C405A4057EFA}" type="presParOf" srcId="{143D66AC-7745-4A07-81D3-640B7EB90ED6}" destId="{135B4C08-A73A-4170-B2C5-173E451D5511}" srcOrd="12" destOrd="0" presId="urn:microsoft.com/office/officeart/2008/layout/HexagonCluster"/>
    <dgm:cxn modelId="{CE74CCB1-8E29-426E-B29B-A69CB4C86564}" type="presParOf" srcId="{135B4C08-A73A-4170-B2C5-173E451D5511}" destId="{7557687F-9AB0-4EFF-9D3C-2ACFD8B4FE8A}" srcOrd="0" destOrd="0" presId="urn:microsoft.com/office/officeart/2008/layout/HexagonCluster"/>
    <dgm:cxn modelId="{779CFCFD-7175-437A-9E9D-D8F78129E9A7}" type="presParOf" srcId="{143D66AC-7745-4A07-81D3-640B7EB90ED6}" destId="{4605F2DD-4960-4FB9-BC92-8761F3732B3F}" srcOrd="13" destOrd="0" presId="urn:microsoft.com/office/officeart/2008/layout/HexagonCluster"/>
    <dgm:cxn modelId="{08876A5E-545B-413C-9249-2AAFC53A6DE4}" type="presParOf" srcId="{4605F2DD-4960-4FB9-BC92-8761F3732B3F}" destId="{9CA9A3D4-0201-41D4-816B-36203DB747AF}" srcOrd="0" destOrd="0" presId="urn:microsoft.com/office/officeart/2008/layout/HexagonCluster"/>
    <dgm:cxn modelId="{3517C0E7-28A8-4213-865B-A9FEA2D580F0}" type="presParOf" srcId="{143D66AC-7745-4A07-81D3-640B7EB90ED6}" destId="{DF3B7C8F-63D9-48ED-91F3-0E239A3468E4}" srcOrd="14" destOrd="0" presId="urn:microsoft.com/office/officeart/2008/layout/HexagonCluster"/>
    <dgm:cxn modelId="{CD5BE15D-F593-49EE-9792-B8931317AD19}" type="presParOf" srcId="{DF3B7C8F-63D9-48ED-91F3-0E239A3468E4}" destId="{D93C8202-B4A2-417B-AF93-2752CDBAF71C}" srcOrd="0" destOrd="0" presId="urn:microsoft.com/office/officeart/2008/layout/HexagonCluster"/>
    <dgm:cxn modelId="{78C37DB8-78F9-41DE-B36F-FC810F335003}" type="presParOf" srcId="{143D66AC-7745-4A07-81D3-640B7EB90ED6}" destId="{E81F8242-7B51-4189-933E-2F047C384145}" srcOrd="15" destOrd="0" presId="urn:microsoft.com/office/officeart/2008/layout/HexagonCluster"/>
    <dgm:cxn modelId="{95DEEF0D-9101-4FA2-962A-C93E908D89F3}" type="presParOf" srcId="{E81F8242-7B51-4189-933E-2F047C384145}" destId="{FC2344AF-8644-489D-96B4-7CEF74BC46A0}"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BC296F-6B08-0D44-A9B2-B6811D05F4DF}"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BBD68C50-D3B4-1848-8EA9-4FFB00864135}">
      <dgm:prSet phldrT="[Text]"/>
      <dgm:spPr>
        <a:ln>
          <a:solidFill>
            <a:schemeClr val="tx2">
              <a:lumMod val="75000"/>
            </a:schemeClr>
          </a:solidFill>
        </a:ln>
      </dgm:spPr>
      <dgm:t>
        <a:bodyPr/>
        <a:lstStyle/>
        <a:p>
          <a:r>
            <a:rPr lang="en-US" b="1" dirty="0">
              <a:latin typeface="Arial"/>
              <a:cs typeface="Arial"/>
            </a:rPr>
            <a:t>Program Referral / </a:t>
          </a:r>
        </a:p>
        <a:p>
          <a:r>
            <a:rPr lang="en-US" b="1" dirty="0">
              <a:latin typeface="Arial"/>
              <a:cs typeface="Arial"/>
            </a:rPr>
            <a:t>Recruitment</a:t>
          </a:r>
        </a:p>
      </dgm:t>
    </dgm:pt>
    <dgm:pt modelId="{C64748D1-2C8B-A14B-A4D8-276463D34889}" type="parTrans" cxnId="{00C15A7B-2F8F-CD46-ACBA-03CD10F2AD7A}">
      <dgm:prSet/>
      <dgm:spPr/>
      <dgm:t>
        <a:bodyPr/>
        <a:lstStyle/>
        <a:p>
          <a:endParaRPr lang="en-US">
            <a:latin typeface="Arial"/>
            <a:cs typeface="Arial"/>
          </a:endParaRPr>
        </a:p>
      </dgm:t>
    </dgm:pt>
    <dgm:pt modelId="{710808CB-713F-4A43-B272-E94CA8951D74}" type="sibTrans" cxnId="{00C15A7B-2F8F-CD46-ACBA-03CD10F2AD7A}">
      <dgm:prSet/>
      <dgm:spPr/>
      <dgm:t>
        <a:bodyPr/>
        <a:lstStyle/>
        <a:p>
          <a:endParaRPr lang="en-US">
            <a:latin typeface="Arial"/>
            <a:cs typeface="Arial"/>
          </a:endParaRPr>
        </a:p>
      </dgm:t>
    </dgm:pt>
    <dgm:pt modelId="{08A164DB-0700-5F46-B9A1-B027F1405942}">
      <dgm:prSet phldrT="[Text]"/>
      <dgm:spPr>
        <a:ln>
          <a:solidFill>
            <a:schemeClr val="tx2">
              <a:lumMod val="75000"/>
            </a:schemeClr>
          </a:solidFill>
        </a:ln>
      </dgm:spPr>
      <dgm:t>
        <a:bodyPr/>
        <a:lstStyle/>
        <a:p>
          <a:r>
            <a:rPr lang="en-US" b="1" u="none" dirty="0">
              <a:latin typeface="Arial"/>
              <a:cs typeface="Arial"/>
            </a:rPr>
            <a:t>Info Session</a:t>
          </a:r>
        </a:p>
        <a:p>
          <a:r>
            <a:rPr lang="en-US" dirty="0">
              <a:latin typeface="Arial"/>
              <a:cs typeface="Arial"/>
            </a:rPr>
            <a:t>- Program Overview</a:t>
          </a:r>
        </a:p>
        <a:p>
          <a:r>
            <a:rPr lang="en-US" dirty="0">
              <a:latin typeface="Arial"/>
              <a:cs typeface="Arial"/>
            </a:rPr>
            <a:t>- Pre-assessment (CASAS)</a:t>
          </a:r>
        </a:p>
        <a:p>
          <a:r>
            <a:rPr lang="en-US" dirty="0">
              <a:latin typeface="Arial"/>
              <a:cs typeface="Arial"/>
            </a:rPr>
            <a:t>- Interview</a:t>
          </a:r>
        </a:p>
      </dgm:t>
    </dgm:pt>
    <dgm:pt modelId="{0178B1F8-C721-3C49-BCE7-F32F860131AA}" type="parTrans" cxnId="{84B06D85-AA08-1949-9B9E-E557D93AEFA7}">
      <dgm:prSet/>
      <dgm:spPr>
        <a:ln w="12700">
          <a:solidFill>
            <a:schemeClr val="tx2">
              <a:lumMod val="75000"/>
            </a:schemeClr>
          </a:solidFill>
        </a:ln>
      </dgm:spPr>
      <dgm:t>
        <a:bodyPr/>
        <a:lstStyle/>
        <a:p>
          <a:endParaRPr lang="en-US">
            <a:latin typeface="Arial"/>
            <a:cs typeface="Arial"/>
          </a:endParaRPr>
        </a:p>
      </dgm:t>
    </dgm:pt>
    <dgm:pt modelId="{6822A150-B292-CF46-B564-9EB9535ABC01}" type="sibTrans" cxnId="{84B06D85-AA08-1949-9B9E-E557D93AEFA7}">
      <dgm:prSet/>
      <dgm:spPr/>
      <dgm:t>
        <a:bodyPr/>
        <a:lstStyle/>
        <a:p>
          <a:endParaRPr lang="en-US">
            <a:latin typeface="Arial"/>
            <a:cs typeface="Arial"/>
          </a:endParaRPr>
        </a:p>
      </dgm:t>
    </dgm:pt>
    <dgm:pt modelId="{C16ADBA1-3329-D64D-A923-73E71D12330C}">
      <dgm:prSet/>
      <dgm:spPr>
        <a:ln>
          <a:solidFill>
            <a:schemeClr val="tx2">
              <a:lumMod val="75000"/>
            </a:schemeClr>
          </a:solidFill>
        </a:ln>
      </dgm:spPr>
      <dgm:t>
        <a:bodyPr/>
        <a:lstStyle/>
        <a:p>
          <a:r>
            <a:rPr lang="en-US" b="1" dirty="0">
              <a:latin typeface="Arial"/>
              <a:cs typeface="Arial"/>
            </a:rPr>
            <a:t>One-on-One Info Sessions/Assessment </a:t>
          </a:r>
        </a:p>
        <a:p>
          <a:r>
            <a:rPr lang="en-US" b="1" dirty="0">
              <a:latin typeface="Arial"/>
              <a:cs typeface="Arial"/>
            </a:rPr>
            <a:t>Or</a:t>
          </a:r>
        </a:p>
        <a:p>
          <a:r>
            <a:rPr lang="en-US" b="1" dirty="0">
              <a:latin typeface="Arial"/>
              <a:cs typeface="Arial"/>
            </a:rPr>
            <a:t>Small Group</a:t>
          </a:r>
        </a:p>
      </dgm:t>
    </dgm:pt>
    <dgm:pt modelId="{BF72FF2E-35B7-4846-8E6D-4DE70B77A411}" type="parTrans" cxnId="{524DC614-0EBD-A44F-A552-9AEFEBDE5A29}">
      <dgm:prSet/>
      <dgm:spPr>
        <a:ln w="12700">
          <a:solidFill>
            <a:schemeClr val="tx2">
              <a:lumMod val="75000"/>
            </a:schemeClr>
          </a:solidFill>
        </a:ln>
      </dgm:spPr>
      <dgm:t>
        <a:bodyPr/>
        <a:lstStyle/>
        <a:p>
          <a:endParaRPr lang="en-US">
            <a:latin typeface="Arial"/>
            <a:cs typeface="Arial"/>
          </a:endParaRPr>
        </a:p>
      </dgm:t>
    </dgm:pt>
    <dgm:pt modelId="{F805A922-6147-2E46-942F-8B580B8F2F52}" type="sibTrans" cxnId="{524DC614-0EBD-A44F-A552-9AEFEBDE5A29}">
      <dgm:prSet/>
      <dgm:spPr/>
      <dgm:t>
        <a:bodyPr/>
        <a:lstStyle/>
        <a:p>
          <a:endParaRPr lang="en-US">
            <a:latin typeface="Arial"/>
            <a:cs typeface="Arial"/>
          </a:endParaRPr>
        </a:p>
      </dgm:t>
    </dgm:pt>
    <dgm:pt modelId="{04C027A2-CDF1-4642-90C9-E6FADE5C1CFB}">
      <dgm:prSet/>
      <dgm:spPr>
        <a:ln>
          <a:solidFill>
            <a:schemeClr val="tx2">
              <a:lumMod val="75000"/>
            </a:schemeClr>
          </a:solidFill>
        </a:ln>
      </dgm:spPr>
      <dgm:t>
        <a:bodyPr/>
        <a:lstStyle/>
        <a:p>
          <a:r>
            <a:rPr lang="en-US" b="1" dirty="0">
              <a:latin typeface="Arial"/>
              <a:cs typeface="Arial"/>
            </a:rPr>
            <a:t>Program Selection</a:t>
          </a:r>
        </a:p>
      </dgm:t>
    </dgm:pt>
    <dgm:pt modelId="{E7BD5B4E-AF1C-5942-BF7B-D719F1B71C54}" type="parTrans" cxnId="{23956645-1DC0-1540-A6F7-3166E06C744F}">
      <dgm:prSet/>
      <dgm:spPr>
        <a:ln w="12700">
          <a:solidFill>
            <a:schemeClr val="tx2">
              <a:lumMod val="75000"/>
            </a:schemeClr>
          </a:solidFill>
        </a:ln>
      </dgm:spPr>
      <dgm:t>
        <a:bodyPr/>
        <a:lstStyle/>
        <a:p>
          <a:endParaRPr lang="en-US">
            <a:latin typeface="Arial"/>
            <a:cs typeface="Arial"/>
          </a:endParaRPr>
        </a:p>
      </dgm:t>
    </dgm:pt>
    <dgm:pt modelId="{D774972B-31DD-4143-B0A6-441769B7E435}" type="sibTrans" cxnId="{23956645-1DC0-1540-A6F7-3166E06C744F}">
      <dgm:prSet/>
      <dgm:spPr/>
      <dgm:t>
        <a:bodyPr/>
        <a:lstStyle/>
        <a:p>
          <a:endParaRPr lang="en-US">
            <a:latin typeface="Arial"/>
            <a:cs typeface="Arial"/>
          </a:endParaRPr>
        </a:p>
      </dgm:t>
    </dgm:pt>
    <dgm:pt modelId="{3442899B-68FA-A643-8DAB-214E62BD7585}" type="pres">
      <dgm:prSet presAssocID="{00BC296F-6B08-0D44-A9B2-B6811D05F4DF}" presName="hierChild1" presStyleCnt="0">
        <dgm:presLayoutVars>
          <dgm:chPref val="1"/>
          <dgm:dir/>
          <dgm:animOne val="branch"/>
          <dgm:animLvl val="lvl"/>
          <dgm:resizeHandles/>
        </dgm:presLayoutVars>
      </dgm:prSet>
      <dgm:spPr/>
    </dgm:pt>
    <dgm:pt modelId="{F4946BA7-3CE5-114A-B785-C8F3E1B4DA49}" type="pres">
      <dgm:prSet presAssocID="{BBD68C50-D3B4-1848-8EA9-4FFB00864135}" presName="hierRoot1" presStyleCnt="0"/>
      <dgm:spPr/>
    </dgm:pt>
    <dgm:pt modelId="{FC73F032-B618-114B-BB16-4A4C1BCF590B}" type="pres">
      <dgm:prSet presAssocID="{BBD68C50-D3B4-1848-8EA9-4FFB00864135}" presName="composite" presStyleCnt="0"/>
      <dgm:spPr/>
    </dgm:pt>
    <dgm:pt modelId="{5C1FE5D2-DC51-E14D-8544-A3E28AE58614}" type="pres">
      <dgm:prSet presAssocID="{BBD68C50-D3B4-1848-8EA9-4FFB00864135}" presName="background" presStyleLbl="node0" presStyleIdx="0" presStyleCnt="1"/>
      <dgm:spPr>
        <a:solidFill>
          <a:schemeClr val="tx2">
            <a:lumMod val="75000"/>
          </a:schemeClr>
        </a:solidFill>
        <a:effectLst/>
      </dgm:spPr>
    </dgm:pt>
    <dgm:pt modelId="{9A4F00F8-6A67-5C4B-9E84-0DC5D6ECE23B}" type="pres">
      <dgm:prSet presAssocID="{BBD68C50-D3B4-1848-8EA9-4FFB00864135}" presName="text" presStyleLbl="fgAcc0" presStyleIdx="0" presStyleCnt="1" custScaleX="113597" custScaleY="109950" custLinFactNeighborX="-52844" custLinFactNeighborY="-1482">
        <dgm:presLayoutVars>
          <dgm:chPref val="3"/>
        </dgm:presLayoutVars>
      </dgm:prSet>
      <dgm:spPr/>
    </dgm:pt>
    <dgm:pt modelId="{6649ABFA-C967-9C42-B010-A9C274257A25}" type="pres">
      <dgm:prSet presAssocID="{BBD68C50-D3B4-1848-8EA9-4FFB00864135}" presName="hierChild2" presStyleCnt="0"/>
      <dgm:spPr/>
    </dgm:pt>
    <dgm:pt modelId="{11F25EAC-EF1F-0A41-A139-8A007967E6A7}" type="pres">
      <dgm:prSet presAssocID="{0178B1F8-C721-3C49-BCE7-F32F860131AA}" presName="Name10" presStyleLbl="parChTrans1D2" presStyleIdx="0" presStyleCnt="2"/>
      <dgm:spPr/>
    </dgm:pt>
    <dgm:pt modelId="{04491E9E-CE1E-5344-887E-292CA6D9A973}" type="pres">
      <dgm:prSet presAssocID="{08A164DB-0700-5F46-B9A1-B027F1405942}" presName="hierRoot2" presStyleCnt="0"/>
      <dgm:spPr/>
    </dgm:pt>
    <dgm:pt modelId="{69A53F18-03FD-0740-8D9D-0514558B4A06}" type="pres">
      <dgm:prSet presAssocID="{08A164DB-0700-5F46-B9A1-B027F1405942}" presName="composite2" presStyleCnt="0"/>
      <dgm:spPr/>
    </dgm:pt>
    <dgm:pt modelId="{783A5137-820A-D847-B8CC-B414AB8AF267}" type="pres">
      <dgm:prSet presAssocID="{08A164DB-0700-5F46-B9A1-B027F1405942}" presName="background2" presStyleLbl="node2" presStyleIdx="0" presStyleCnt="2"/>
      <dgm:spPr>
        <a:solidFill>
          <a:schemeClr val="tx2">
            <a:lumMod val="75000"/>
          </a:schemeClr>
        </a:solidFill>
        <a:effectLst/>
      </dgm:spPr>
    </dgm:pt>
    <dgm:pt modelId="{6E50DDCC-9308-574D-9786-08EE1640B632}" type="pres">
      <dgm:prSet presAssocID="{08A164DB-0700-5F46-B9A1-B027F1405942}" presName="text2" presStyleLbl="fgAcc2" presStyleIdx="0" presStyleCnt="2" custLinFactNeighborX="-68683" custLinFactNeighborY="-2882">
        <dgm:presLayoutVars>
          <dgm:chPref val="3"/>
        </dgm:presLayoutVars>
      </dgm:prSet>
      <dgm:spPr/>
    </dgm:pt>
    <dgm:pt modelId="{57859B20-A491-C14E-8B47-262AD3FB3C9C}" type="pres">
      <dgm:prSet presAssocID="{08A164DB-0700-5F46-B9A1-B027F1405942}" presName="hierChild3" presStyleCnt="0"/>
      <dgm:spPr/>
    </dgm:pt>
    <dgm:pt modelId="{730BCF91-5994-2044-81BC-E029013DA0AA}" type="pres">
      <dgm:prSet presAssocID="{E7BD5B4E-AF1C-5942-BF7B-D719F1B71C54}" presName="Name17" presStyleLbl="parChTrans1D3" presStyleIdx="0" presStyleCnt="1"/>
      <dgm:spPr/>
    </dgm:pt>
    <dgm:pt modelId="{8BDEB65C-7C86-7645-A3A3-D94EBA93D6FD}" type="pres">
      <dgm:prSet presAssocID="{04C027A2-CDF1-4642-90C9-E6FADE5C1CFB}" presName="hierRoot3" presStyleCnt="0"/>
      <dgm:spPr/>
    </dgm:pt>
    <dgm:pt modelId="{15A826FD-21B7-714F-A8CA-0CACF4907DED}" type="pres">
      <dgm:prSet presAssocID="{04C027A2-CDF1-4642-90C9-E6FADE5C1CFB}" presName="composite3" presStyleCnt="0"/>
      <dgm:spPr/>
    </dgm:pt>
    <dgm:pt modelId="{D841183A-AE99-E34F-AEEC-BFDDDA6B149E}" type="pres">
      <dgm:prSet presAssocID="{04C027A2-CDF1-4642-90C9-E6FADE5C1CFB}" presName="background3" presStyleLbl="node3" presStyleIdx="0" presStyleCnt="1"/>
      <dgm:spPr>
        <a:solidFill>
          <a:schemeClr val="tx2">
            <a:lumMod val="75000"/>
          </a:schemeClr>
        </a:solidFill>
        <a:effectLst/>
      </dgm:spPr>
    </dgm:pt>
    <dgm:pt modelId="{55779194-4F51-174B-9273-E67853468299}" type="pres">
      <dgm:prSet presAssocID="{04C027A2-CDF1-4642-90C9-E6FADE5C1CFB}" presName="text3" presStyleLbl="fgAcc3" presStyleIdx="0" presStyleCnt="1">
        <dgm:presLayoutVars>
          <dgm:chPref val="3"/>
        </dgm:presLayoutVars>
      </dgm:prSet>
      <dgm:spPr/>
    </dgm:pt>
    <dgm:pt modelId="{7AA7BB12-1E7F-7D43-A01E-E1F19278C76C}" type="pres">
      <dgm:prSet presAssocID="{04C027A2-CDF1-4642-90C9-E6FADE5C1CFB}" presName="hierChild4" presStyleCnt="0"/>
      <dgm:spPr/>
    </dgm:pt>
    <dgm:pt modelId="{7D21B660-304A-0C45-8362-25E82F2E7D1A}" type="pres">
      <dgm:prSet presAssocID="{BF72FF2E-35B7-4846-8E6D-4DE70B77A411}" presName="Name10" presStyleLbl="parChTrans1D2" presStyleIdx="1" presStyleCnt="2"/>
      <dgm:spPr/>
    </dgm:pt>
    <dgm:pt modelId="{387C680B-E952-F04F-8840-6329408C4FF2}" type="pres">
      <dgm:prSet presAssocID="{C16ADBA1-3329-D64D-A923-73E71D12330C}" presName="hierRoot2" presStyleCnt="0"/>
      <dgm:spPr/>
    </dgm:pt>
    <dgm:pt modelId="{14AE68B9-FE25-6547-9774-6FB5767EC7AF}" type="pres">
      <dgm:prSet presAssocID="{C16ADBA1-3329-D64D-A923-73E71D12330C}" presName="composite2" presStyleCnt="0"/>
      <dgm:spPr/>
    </dgm:pt>
    <dgm:pt modelId="{646F3537-73EB-B949-918D-3B7B930AA6F5}" type="pres">
      <dgm:prSet presAssocID="{C16ADBA1-3329-D64D-A923-73E71D12330C}" presName="background2" presStyleLbl="node2" presStyleIdx="1" presStyleCnt="2"/>
      <dgm:spPr>
        <a:solidFill>
          <a:schemeClr val="tx2">
            <a:lumMod val="75000"/>
          </a:schemeClr>
        </a:solidFill>
        <a:effectLst/>
      </dgm:spPr>
    </dgm:pt>
    <dgm:pt modelId="{29CED845-19D1-E94E-8929-4CD240F70DCF}" type="pres">
      <dgm:prSet presAssocID="{C16ADBA1-3329-D64D-A923-73E71D12330C}" presName="text2" presStyleLbl="fgAcc2" presStyleIdx="1" presStyleCnt="2" custLinFactNeighborX="-33727" custLinFactNeighborY="-3794">
        <dgm:presLayoutVars>
          <dgm:chPref val="3"/>
        </dgm:presLayoutVars>
      </dgm:prSet>
      <dgm:spPr/>
    </dgm:pt>
    <dgm:pt modelId="{19852B07-4D31-214F-9301-B80B7570A269}" type="pres">
      <dgm:prSet presAssocID="{C16ADBA1-3329-D64D-A923-73E71D12330C}" presName="hierChild3" presStyleCnt="0"/>
      <dgm:spPr/>
    </dgm:pt>
  </dgm:ptLst>
  <dgm:cxnLst>
    <dgm:cxn modelId="{9C6A8C07-1B01-5443-841E-702182883B6D}" type="presOf" srcId="{C16ADBA1-3329-D64D-A923-73E71D12330C}" destId="{29CED845-19D1-E94E-8929-4CD240F70DCF}" srcOrd="0" destOrd="0" presId="urn:microsoft.com/office/officeart/2005/8/layout/hierarchy1"/>
    <dgm:cxn modelId="{524DC614-0EBD-A44F-A552-9AEFEBDE5A29}" srcId="{BBD68C50-D3B4-1848-8EA9-4FFB00864135}" destId="{C16ADBA1-3329-D64D-A923-73E71D12330C}" srcOrd="1" destOrd="0" parTransId="{BF72FF2E-35B7-4846-8E6D-4DE70B77A411}" sibTransId="{F805A922-6147-2E46-942F-8B580B8F2F52}"/>
    <dgm:cxn modelId="{55BD8A19-3A37-6F4E-97BE-6B24BF28C0EC}" type="presOf" srcId="{08A164DB-0700-5F46-B9A1-B027F1405942}" destId="{6E50DDCC-9308-574D-9786-08EE1640B632}" srcOrd="0" destOrd="0" presId="urn:microsoft.com/office/officeart/2005/8/layout/hierarchy1"/>
    <dgm:cxn modelId="{AC8B361C-95B4-844C-8F76-3DB5E35BA64C}" type="presOf" srcId="{E7BD5B4E-AF1C-5942-BF7B-D719F1B71C54}" destId="{730BCF91-5994-2044-81BC-E029013DA0AA}" srcOrd="0" destOrd="0" presId="urn:microsoft.com/office/officeart/2005/8/layout/hierarchy1"/>
    <dgm:cxn modelId="{23956645-1DC0-1540-A6F7-3166E06C744F}" srcId="{08A164DB-0700-5F46-B9A1-B027F1405942}" destId="{04C027A2-CDF1-4642-90C9-E6FADE5C1CFB}" srcOrd="0" destOrd="0" parTransId="{E7BD5B4E-AF1C-5942-BF7B-D719F1B71C54}" sibTransId="{D774972B-31DD-4143-B0A6-441769B7E435}"/>
    <dgm:cxn modelId="{3EC4A247-9661-294E-B65B-3F0457D79309}" type="presOf" srcId="{04C027A2-CDF1-4642-90C9-E6FADE5C1CFB}" destId="{55779194-4F51-174B-9273-E67853468299}" srcOrd="0" destOrd="0" presId="urn:microsoft.com/office/officeart/2005/8/layout/hierarchy1"/>
    <dgm:cxn modelId="{00C15A7B-2F8F-CD46-ACBA-03CD10F2AD7A}" srcId="{00BC296F-6B08-0D44-A9B2-B6811D05F4DF}" destId="{BBD68C50-D3B4-1848-8EA9-4FFB00864135}" srcOrd="0" destOrd="0" parTransId="{C64748D1-2C8B-A14B-A4D8-276463D34889}" sibTransId="{710808CB-713F-4A43-B272-E94CA8951D74}"/>
    <dgm:cxn modelId="{84B06D85-AA08-1949-9B9E-E557D93AEFA7}" srcId="{BBD68C50-D3B4-1848-8EA9-4FFB00864135}" destId="{08A164DB-0700-5F46-B9A1-B027F1405942}" srcOrd="0" destOrd="0" parTransId="{0178B1F8-C721-3C49-BCE7-F32F860131AA}" sibTransId="{6822A150-B292-CF46-B564-9EB9535ABC01}"/>
    <dgm:cxn modelId="{E6B981A6-65AF-4842-BF97-5E23C346A87F}" type="presOf" srcId="{BBD68C50-D3B4-1848-8EA9-4FFB00864135}" destId="{9A4F00F8-6A67-5C4B-9E84-0DC5D6ECE23B}" srcOrd="0" destOrd="0" presId="urn:microsoft.com/office/officeart/2005/8/layout/hierarchy1"/>
    <dgm:cxn modelId="{1E491AC1-429B-DB44-8D35-CE153174950A}" type="presOf" srcId="{BF72FF2E-35B7-4846-8E6D-4DE70B77A411}" destId="{7D21B660-304A-0C45-8362-25E82F2E7D1A}" srcOrd="0" destOrd="0" presId="urn:microsoft.com/office/officeart/2005/8/layout/hierarchy1"/>
    <dgm:cxn modelId="{515123CC-1D8A-7E43-88BA-1161FF77211B}" type="presOf" srcId="{0178B1F8-C721-3C49-BCE7-F32F860131AA}" destId="{11F25EAC-EF1F-0A41-A139-8A007967E6A7}" srcOrd="0" destOrd="0" presId="urn:microsoft.com/office/officeart/2005/8/layout/hierarchy1"/>
    <dgm:cxn modelId="{EC8A4DF3-02B3-994E-82E2-5E442F0D4FD3}" type="presOf" srcId="{00BC296F-6B08-0D44-A9B2-B6811D05F4DF}" destId="{3442899B-68FA-A643-8DAB-214E62BD7585}" srcOrd="0" destOrd="0" presId="urn:microsoft.com/office/officeart/2005/8/layout/hierarchy1"/>
    <dgm:cxn modelId="{AD95EE2D-A1DA-524D-9D82-55E7778E2F66}" type="presParOf" srcId="{3442899B-68FA-A643-8DAB-214E62BD7585}" destId="{F4946BA7-3CE5-114A-B785-C8F3E1B4DA49}" srcOrd="0" destOrd="0" presId="urn:microsoft.com/office/officeart/2005/8/layout/hierarchy1"/>
    <dgm:cxn modelId="{9EF865C3-18DC-9043-9969-CC76E787C496}" type="presParOf" srcId="{F4946BA7-3CE5-114A-B785-C8F3E1B4DA49}" destId="{FC73F032-B618-114B-BB16-4A4C1BCF590B}" srcOrd="0" destOrd="0" presId="urn:microsoft.com/office/officeart/2005/8/layout/hierarchy1"/>
    <dgm:cxn modelId="{7948D3D1-43F6-F249-A3A3-E4067C545BFF}" type="presParOf" srcId="{FC73F032-B618-114B-BB16-4A4C1BCF590B}" destId="{5C1FE5D2-DC51-E14D-8544-A3E28AE58614}" srcOrd="0" destOrd="0" presId="urn:microsoft.com/office/officeart/2005/8/layout/hierarchy1"/>
    <dgm:cxn modelId="{AA029D05-5C9D-C041-ACFD-1EE600474A6F}" type="presParOf" srcId="{FC73F032-B618-114B-BB16-4A4C1BCF590B}" destId="{9A4F00F8-6A67-5C4B-9E84-0DC5D6ECE23B}" srcOrd="1" destOrd="0" presId="urn:microsoft.com/office/officeart/2005/8/layout/hierarchy1"/>
    <dgm:cxn modelId="{D2F716E5-FD52-ED4A-8688-CD5FAF7C2233}" type="presParOf" srcId="{F4946BA7-3CE5-114A-B785-C8F3E1B4DA49}" destId="{6649ABFA-C967-9C42-B010-A9C274257A25}" srcOrd="1" destOrd="0" presId="urn:microsoft.com/office/officeart/2005/8/layout/hierarchy1"/>
    <dgm:cxn modelId="{0674BC3F-FECE-4C4B-A078-78E2BF5EEA87}" type="presParOf" srcId="{6649ABFA-C967-9C42-B010-A9C274257A25}" destId="{11F25EAC-EF1F-0A41-A139-8A007967E6A7}" srcOrd="0" destOrd="0" presId="urn:microsoft.com/office/officeart/2005/8/layout/hierarchy1"/>
    <dgm:cxn modelId="{3062018A-3DD2-944B-8E22-1E1E0ABA79FD}" type="presParOf" srcId="{6649ABFA-C967-9C42-B010-A9C274257A25}" destId="{04491E9E-CE1E-5344-887E-292CA6D9A973}" srcOrd="1" destOrd="0" presId="urn:microsoft.com/office/officeart/2005/8/layout/hierarchy1"/>
    <dgm:cxn modelId="{3B944894-475A-BD4C-94BB-2AAFE81C6DBC}" type="presParOf" srcId="{04491E9E-CE1E-5344-887E-292CA6D9A973}" destId="{69A53F18-03FD-0740-8D9D-0514558B4A06}" srcOrd="0" destOrd="0" presId="urn:microsoft.com/office/officeart/2005/8/layout/hierarchy1"/>
    <dgm:cxn modelId="{27129E53-0389-8345-A4B6-EFBD11AB9EC2}" type="presParOf" srcId="{69A53F18-03FD-0740-8D9D-0514558B4A06}" destId="{783A5137-820A-D847-B8CC-B414AB8AF267}" srcOrd="0" destOrd="0" presId="urn:microsoft.com/office/officeart/2005/8/layout/hierarchy1"/>
    <dgm:cxn modelId="{02714A60-BCD7-4D47-A57B-3CAA8AD2EBA9}" type="presParOf" srcId="{69A53F18-03FD-0740-8D9D-0514558B4A06}" destId="{6E50DDCC-9308-574D-9786-08EE1640B632}" srcOrd="1" destOrd="0" presId="urn:microsoft.com/office/officeart/2005/8/layout/hierarchy1"/>
    <dgm:cxn modelId="{4B3E792F-E890-5544-80A7-4E501B185D69}" type="presParOf" srcId="{04491E9E-CE1E-5344-887E-292CA6D9A973}" destId="{57859B20-A491-C14E-8B47-262AD3FB3C9C}" srcOrd="1" destOrd="0" presId="urn:microsoft.com/office/officeart/2005/8/layout/hierarchy1"/>
    <dgm:cxn modelId="{A80F794C-0E7C-CF45-9F42-33AD6658BB30}" type="presParOf" srcId="{57859B20-A491-C14E-8B47-262AD3FB3C9C}" destId="{730BCF91-5994-2044-81BC-E029013DA0AA}" srcOrd="0" destOrd="0" presId="urn:microsoft.com/office/officeart/2005/8/layout/hierarchy1"/>
    <dgm:cxn modelId="{DD49AE42-6C29-CE42-9DA7-2FAE9F26D545}" type="presParOf" srcId="{57859B20-A491-C14E-8B47-262AD3FB3C9C}" destId="{8BDEB65C-7C86-7645-A3A3-D94EBA93D6FD}" srcOrd="1" destOrd="0" presId="urn:microsoft.com/office/officeart/2005/8/layout/hierarchy1"/>
    <dgm:cxn modelId="{6966A5D6-1F68-2F44-95B5-B02B8B5030D7}" type="presParOf" srcId="{8BDEB65C-7C86-7645-A3A3-D94EBA93D6FD}" destId="{15A826FD-21B7-714F-A8CA-0CACF4907DED}" srcOrd="0" destOrd="0" presId="urn:microsoft.com/office/officeart/2005/8/layout/hierarchy1"/>
    <dgm:cxn modelId="{46F4307E-7981-EE45-B344-068D76563BA2}" type="presParOf" srcId="{15A826FD-21B7-714F-A8CA-0CACF4907DED}" destId="{D841183A-AE99-E34F-AEEC-BFDDDA6B149E}" srcOrd="0" destOrd="0" presId="urn:microsoft.com/office/officeart/2005/8/layout/hierarchy1"/>
    <dgm:cxn modelId="{1278851B-8ED0-C348-AD49-99902C2AF904}" type="presParOf" srcId="{15A826FD-21B7-714F-A8CA-0CACF4907DED}" destId="{55779194-4F51-174B-9273-E67853468299}" srcOrd="1" destOrd="0" presId="urn:microsoft.com/office/officeart/2005/8/layout/hierarchy1"/>
    <dgm:cxn modelId="{3B325930-CD98-4F4F-A4B1-1184E0B70552}" type="presParOf" srcId="{8BDEB65C-7C86-7645-A3A3-D94EBA93D6FD}" destId="{7AA7BB12-1E7F-7D43-A01E-E1F19278C76C}" srcOrd="1" destOrd="0" presId="urn:microsoft.com/office/officeart/2005/8/layout/hierarchy1"/>
    <dgm:cxn modelId="{AF60F795-0FB7-C047-9B11-4E9EA499F7FD}" type="presParOf" srcId="{6649ABFA-C967-9C42-B010-A9C274257A25}" destId="{7D21B660-304A-0C45-8362-25E82F2E7D1A}" srcOrd="2" destOrd="0" presId="urn:microsoft.com/office/officeart/2005/8/layout/hierarchy1"/>
    <dgm:cxn modelId="{AE4F4111-CD2E-7741-8476-BE8795476104}" type="presParOf" srcId="{6649ABFA-C967-9C42-B010-A9C274257A25}" destId="{387C680B-E952-F04F-8840-6329408C4FF2}" srcOrd="3" destOrd="0" presId="urn:microsoft.com/office/officeart/2005/8/layout/hierarchy1"/>
    <dgm:cxn modelId="{2B05B7AA-1F4B-F446-B632-01B79341A095}" type="presParOf" srcId="{387C680B-E952-F04F-8840-6329408C4FF2}" destId="{14AE68B9-FE25-6547-9774-6FB5767EC7AF}" srcOrd="0" destOrd="0" presId="urn:microsoft.com/office/officeart/2005/8/layout/hierarchy1"/>
    <dgm:cxn modelId="{3484222F-28FB-0849-9EA7-4468A55A0954}" type="presParOf" srcId="{14AE68B9-FE25-6547-9774-6FB5767EC7AF}" destId="{646F3537-73EB-B949-918D-3B7B930AA6F5}" srcOrd="0" destOrd="0" presId="urn:microsoft.com/office/officeart/2005/8/layout/hierarchy1"/>
    <dgm:cxn modelId="{CCC9CFE0-F829-294A-860D-636E7D1563D5}" type="presParOf" srcId="{14AE68B9-FE25-6547-9774-6FB5767EC7AF}" destId="{29CED845-19D1-E94E-8929-4CD240F70DCF}" srcOrd="1" destOrd="0" presId="urn:microsoft.com/office/officeart/2005/8/layout/hierarchy1"/>
    <dgm:cxn modelId="{63332015-9AB3-8D41-A943-518B585CF73B}" type="presParOf" srcId="{387C680B-E952-F04F-8840-6329408C4FF2}" destId="{19852B07-4D31-214F-9301-B80B7570A26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8B6096-2AA7-48C1-87C4-E94E6000A818}" type="doc">
      <dgm:prSet loTypeId="urn:microsoft.com/office/officeart/2009/layout/CircleArrowProcess" loCatId="process" qsTypeId="urn:microsoft.com/office/officeart/2005/8/quickstyle/simple2" qsCatId="simple" csTypeId="urn:microsoft.com/office/officeart/2005/8/colors/accent0_2" csCatId="mainScheme" phldr="1"/>
      <dgm:spPr/>
    </dgm:pt>
    <dgm:pt modelId="{66F3E2E8-A4CB-4380-BDC3-0CF59185DD73}">
      <dgm:prSet phldrT="[Text]" custT="1"/>
      <dgm:spPr/>
      <dgm:t>
        <a:bodyPr/>
        <a:lstStyle/>
        <a:p>
          <a:r>
            <a:rPr lang="en-US" sz="1200" dirty="0"/>
            <a:t>Meet w/Career Hub Team Throughout Program</a:t>
          </a:r>
        </a:p>
      </dgm:t>
    </dgm:pt>
    <dgm:pt modelId="{55175176-89F5-4AD2-864A-8F2CA633F4AE}" type="parTrans" cxnId="{B0EAEDB7-B7A6-457F-993B-68D80D3BA19F}">
      <dgm:prSet/>
      <dgm:spPr/>
      <dgm:t>
        <a:bodyPr/>
        <a:lstStyle/>
        <a:p>
          <a:endParaRPr lang="en-US"/>
        </a:p>
      </dgm:t>
    </dgm:pt>
    <dgm:pt modelId="{A0AF5358-5A92-4CFB-A818-EC3F16E5D9A3}" type="sibTrans" cxnId="{B0EAEDB7-B7A6-457F-993B-68D80D3BA19F}">
      <dgm:prSet/>
      <dgm:spPr/>
      <dgm:t>
        <a:bodyPr/>
        <a:lstStyle/>
        <a:p>
          <a:endParaRPr lang="en-US"/>
        </a:p>
      </dgm:t>
    </dgm:pt>
    <dgm:pt modelId="{77AB9682-32E8-4537-B44B-C293A2B8E314}">
      <dgm:prSet phldrT="[Text]" custT="1"/>
      <dgm:spPr/>
      <dgm:t>
        <a:bodyPr/>
        <a:lstStyle/>
        <a:p>
          <a:r>
            <a:rPr lang="en-US" sz="1200" dirty="0"/>
            <a:t>Soft Skills </a:t>
          </a:r>
          <a:br>
            <a:rPr lang="en-US" sz="1200" dirty="0"/>
          </a:br>
          <a:r>
            <a:rPr lang="en-US" sz="1200" dirty="0"/>
            <a:t>Class and Supportive Services</a:t>
          </a:r>
        </a:p>
      </dgm:t>
    </dgm:pt>
    <dgm:pt modelId="{E73704DE-2266-45F4-B118-BD868968F42E}" type="parTrans" cxnId="{84554FC2-1A38-45BE-97D4-366C05DC973C}">
      <dgm:prSet/>
      <dgm:spPr/>
      <dgm:t>
        <a:bodyPr/>
        <a:lstStyle/>
        <a:p>
          <a:endParaRPr lang="en-US"/>
        </a:p>
      </dgm:t>
    </dgm:pt>
    <dgm:pt modelId="{6DF97C82-FD43-4A15-A135-D5EB5C08FC23}" type="sibTrans" cxnId="{84554FC2-1A38-45BE-97D4-366C05DC973C}">
      <dgm:prSet/>
      <dgm:spPr/>
      <dgm:t>
        <a:bodyPr/>
        <a:lstStyle/>
        <a:p>
          <a:endParaRPr lang="en-US"/>
        </a:p>
      </dgm:t>
    </dgm:pt>
    <dgm:pt modelId="{6FAE5798-174D-42E9-BA7A-22B0163900C7}">
      <dgm:prSet phldrT="[Text]" custT="1"/>
      <dgm:spPr/>
      <dgm:t>
        <a:bodyPr/>
        <a:lstStyle/>
        <a:p>
          <a:r>
            <a:rPr lang="en-US" sz="1200" dirty="0"/>
            <a:t>Focused on Job Matching, Internships, and Work-based Learning</a:t>
          </a:r>
        </a:p>
      </dgm:t>
    </dgm:pt>
    <dgm:pt modelId="{04A46D5D-8807-4315-A66F-CE76651DA0B5}" type="parTrans" cxnId="{5809760C-B845-4E60-962C-2CBDA4B72739}">
      <dgm:prSet/>
      <dgm:spPr/>
      <dgm:t>
        <a:bodyPr/>
        <a:lstStyle/>
        <a:p>
          <a:endParaRPr lang="en-US"/>
        </a:p>
      </dgm:t>
    </dgm:pt>
    <dgm:pt modelId="{B4E9D6CA-DF16-45B8-B5B4-803480D766A5}" type="sibTrans" cxnId="{5809760C-B845-4E60-962C-2CBDA4B72739}">
      <dgm:prSet/>
      <dgm:spPr/>
      <dgm:t>
        <a:bodyPr/>
        <a:lstStyle/>
        <a:p>
          <a:endParaRPr lang="en-US"/>
        </a:p>
      </dgm:t>
    </dgm:pt>
    <dgm:pt modelId="{55E66F8C-EC70-4C17-829A-C778E9B7C4C4}">
      <dgm:prSet phldrT="[Text]" custT="1"/>
      <dgm:spPr/>
      <dgm:t>
        <a:bodyPr/>
        <a:lstStyle/>
        <a:p>
          <a:r>
            <a:rPr lang="en-US" sz="1200" dirty="0"/>
            <a:t>Consistent </a:t>
          </a:r>
          <a:br>
            <a:rPr lang="en-US" sz="1200" dirty="0"/>
          </a:br>
          <a:r>
            <a:rPr lang="en-US" sz="1200" dirty="0"/>
            <a:t>Case Management, Attendance Tracking, and Contact</a:t>
          </a:r>
        </a:p>
      </dgm:t>
    </dgm:pt>
    <dgm:pt modelId="{9CF23878-4AAB-49B5-B408-6B5AAAD130F1}" type="parTrans" cxnId="{9C3316F0-1FAD-455A-9CFB-F348BBF8D8D9}">
      <dgm:prSet/>
      <dgm:spPr/>
      <dgm:t>
        <a:bodyPr/>
        <a:lstStyle/>
        <a:p>
          <a:endParaRPr lang="en-US"/>
        </a:p>
      </dgm:t>
    </dgm:pt>
    <dgm:pt modelId="{5D65E0CF-0F87-4A0C-B791-2E1376A1C4F3}" type="sibTrans" cxnId="{9C3316F0-1FAD-455A-9CFB-F348BBF8D8D9}">
      <dgm:prSet/>
      <dgm:spPr/>
      <dgm:t>
        <a:bodyPr/>
        <a:lstStyle/>
        <a:p>
          <a:endParaRPr lang="en-US"/>
        </a:p>
      </dgm:t>
    </dgm:pt>
    <dgm:pt modelId="{4364CC07-629D-4EA0-9EC0-3A778AF4A9D0}" type="pres">
      <dgm:prSet presAssocID="{6C8B6096-2AA7-48C1-87C4-E94E6000A818}" presName="Name0" presStyleCnt="0">
        <dgm:presLayoutVars>
          <dgm:chMax val="7"/>
          <dgm:chPref val="7"/>
          <dgm:dir/>
          <dgm:animLvl val="lvl"/>
        </dgm:presLayoutVars>
      </dgm:prSet>
      <dgm:spPr/>
    </dgm:pt>
    <dgm:pt modelId="{B8FC26E9-3E36-4327-8C41-6AB211CCC874}" type="pres">
      <dgm:prSet presAssocID="{66F3E2E8-A4CB-4380-BDC3-0CF59185DD73}" presName="Accent1" presStyleCnt="0"/>
      <dgm:spPr/>
    </dgm:pt>
    <dgm:pt modelId="{01D6C785-98B7-4E5A-BF8D-DFEE87C9213C}" type="pres">
      <dgm:prSet presAssocID="{66F3E2E8-A4CB-4380-BDC3-0CF59185DD73}" presName="Accent" presStyleLbl="node1" presStyleIdx="0" presStyleCnt="4"/>
      <dgm:spPr>
        <a:solidFill>
          <a:schemeClr val="tx2">
            <a:lumMod val="75000"/>
          </a:schemeClr>
        </a:solidFill>
      </dgm:spPr>
    </dgm:pt>
    <dgm:pt modelId="{15F3DA26-8111-4D5F-90F5-142318BA3A61}" type="pres">
      <dgm:prSet presAssocID="{66F3E2E8-A4CB-4380-BDC3-0CF59185DD73}" presName="Parent1" presStyleLbl="revTx" presStyleIdx="0" presStyleCnt="4" custScaleY="162796" custLinFactNeighborX="1012" custLinFactNeighborY="-18216">
        <dgm:presLayoutVars>
          <dgm:chMax val="1"/>
          <dgm:chPref val="1"/>
          <dgm:bulletEnabled val="1"/>
        </dgm:presLayoutVars>
      </dgm:prSet>
      <dgm:spPr/>
    </dgm:pt>
    <dgm:pt modelId="{E0DC82BC-AB2F-434D-B19D-138DA2F2E71C}" type="pres">
      <dgm:prSet presAssocID="{77AB9682-32E8-4537-B44B-C293A2B8E314}" presName="Accent2" presStyleCnt="0"/>
      <dgm:spPr/>
    </dgm:pt>
    <dgm:pt modelId="{232C032F-4248-413A-81F3-3A6FE5D0E090}" type="pres">
      <dgm:prSet presAssocID="{77AB9682-32E8-4537-B44B-C293A2B8E314}" presName="Accent" presStyleLbl="node1" presStyleIdx="1" presStyleCnt="4"/>
      <dgm:spPr>
        <a:solidFill>
          <a:srgbClr val="F79420"/>
        </a:solidFill>
        <a:ln>
          <a:solidFill>
            <a:srgbClr val="F79420"/>
          </a:solidFill>
        </a:ln>
      </dgm:spPr>
    </dgm:pt>
    <dgm:pt modelId="{D7036BFF-87D8-4363-A379-54B97704066C}" type="pres">
      <dgm:prSet presAssocID="{77AB9682-32E8-4537-B44B-C293A2B8E314}" presName="Parent2" presStyleLbl="revTx" presStyleIdx="1" presStyleCnt="4" custScaleY="178778">
        <dgm:presLayoutVars>
          <dgm:chMax val="1"/>
          <dgm:chPref val="1"/>
          <dgm:bulletEnabled val="1"/>
        </dgm:presLayoutVars>
      </dgm:prSet>
      <dgm:spPr/>
    </dgm:pt>
    <dgm:pt modelId="{06D05358-FEA5-4E65-AC85-31DF228EC290}" type="pres">
      <dgm:prSet presAssocID="{6FAE5798-174D-42E9-BA7A-22B0163900C7}" presName="Accent3" presStyleCnt="0"/>
      <dgm:spPr/>
    </dgm:pt>
    <dgm:pt modelId="{AA923A03-A95A-43E7-955E-1819732C5D2F}" type="pres">
      <dgm:prSet presAssocID="{6FAE5798-174D-42E9-BA7A-22B0163900C7}" presName="Accent" presStyleLbl="node1" presStyleIdx="2" presStyleCnt="4"/>
      <dgm:spPr>
        <a:solidFill>
          <a:schemeClr val="tx2">
            <a:lumMod val="75000"/>
          </a:schemeClr>
        </a:solidFill>
      </dgm:spPr>
    </dgm:pt>
    <dgm:pt modelId="{4D34D919-5910-4514-84EA-46F7DE3B3C5E}" type="pres">
      <dgm:prSet presAssocID="{6FAE5798-174D-42E9-BA7A-22B0163900C7}" presName="Parent3" presStyleLbl="revTx" presStyleIdx="2" presStyleCnt="4" custScaleY="366404">
        <dgm:presLayoutVars>
          <dgm:chMax val="1"/>
          <dgm:chPref val="1"/>
          <dgm:bulletEnabled val="1"/>
        </dgm:presLayoutVars>
      </dgm:prSet>
      <dgm:spPr/>
    </dgm:pt>
    <dgm:pt modelId="{3B3AB515-B0D0-45A7-825C-C67B3B7CD0FE}" type="pres">
      <dgm:prSet presAssocID="{55E66F8C-EC70-4C17-829A-C778E9B7C4C4}" presName="Accent4" presStyleCnt="0"/>
      <dgm:spPr/>
    </dgm:pt>
    <dgm:pt modelId="{BBF2C38F-ED44-4AC8-808B-6B5374D92900}" type="pres">
      <dgm:prSet presAssocID="{55E66F8C-EC70-4C17-829A-C778E9B7C4C4}" presName="Accent" presStyleLbl="node1" presStyleIdx="3" presStyleCnt="4" custLinFactNeighborX="-1971" custLinFactNeighborY="2628"/>
      <dgm:spPr>
        <a:solidFill>
          <a:srgbClr val="F79420"/>
        </a:solidFill>
        <a:ln>
          <a:solidFill>
            <a:srgbClr val="F79420"/>
          </a:solidFill>
        </a:ln>
      </dgm:spPr>
    </dgm:pt>
    <dgm:pt modelId="{0E05309E-745F-4B09-8AEB-60518EB1608F}" type="pres">
      <dgm:prSet presAssocID="{55E66F8C-EC70-4C17-829A-C778E9B7C4C4}" presName="Parent4" presStyleLbl="revTx" presStyleIdx="3" presStyleCnt="4" custScaleY="226630">
        <dgm:presLayoutVars>
          <dgm:chMax val="1"/>
          <dgm:chPref val="1"/>
          <dgm:bulletEnabled val="1"/>
        </dgm:presLayoutVars>
      </dgm:prSet>
      <dgm:spPr/>
    </dgm:pt>
  </dgm:ptLst>
  <dgm:cxnLst>
    <dgm:cxn modelId="{5809760C-B845-4E60-962C-2CBDA4B72739}" srcId="{6C8B6096-2AA7-48C1-87C4-E94E6000A818}" destId="{6FAE5798-174D-42E9-BA7A-22B0163900C7}" srcOrd="2" destOrd="0" parTransId="{04A46D5D-8807-4315-A66F-CE76651DA0B5}" sibTransId="{B4E9D6CA-DF16-45B8-B5B4-803480D766A5}"/>
    <dgm:cxn modelId="{11B8DF5F-8024-49F0-BFFF-55080C70623C}" type="presOf" srcId="{6FAE5798-174D-42E9-BA7A-22B0163900C7}" destId="{4D34D919-5910-4514-84EA-46F7DE3B3C5E}" srcOrd="0" destOrd="0" presId="urn:microsoft.com/office/officeart/2009/layout/CircleArrowProcess"/>
    <dgm:cxn modelId="{50EFD642-E725-4787-B6A7-975BA80C0B22}" type="presOf" srcId="{77AB9682-32E8-4537-B44B-C293A2B8E314}" destId="{D7036BFF-87D8-4363-A379-54B97704066C}" srcOrd="0" destOrd="0" presId="urn:microsoft.com/office/officeart/2009/layout/CircleArrowProcess"/>
    <dgm:cxn modelId="{B0EAEDB7-B7A6-457F-993B-68D80D3BA19F}" srcId="{6C8B6096-2AA7-48C1-87C4-E94E6000A818}" destId="{66F3E2E8-A4CB-4380-BDC3-0CF59185DD73}" srcOrd="0" destOrd="0" parTransId="{55175176-89F5-4AD2-864A-8F2CA633F4AE}" sibTransId="{A0AF5358-5A92-4CFB-A818-EC3F16E5D9A3}"/>
    <dgm:cxn modelId="{84554FC2-1A38-45BE-97D4-366C05DC973C}" srcId="{6C8B6096-2AA7-48C1-87C4-E94E6000A818}" destId="{77AB9682-32E8-4537-B44B-C293A2B8E314}" srcOrd="1" destOrd="0" parTransId="{E73704DE-2266-45F4-B118-BD868968F42E}" sibTransId="{6DF97C82-FD43-4A15-A135-D5EB5C08FC23}"/>
    <dgm:cxn modelId="{48BE9EEB-07AC-4DF1-93CB-51227D3F9FE6}" type="presOf" srcId="{55E66F8C-EC70-4C17-829A-C778E9B7C4C4}" destId="{0E05309E-745F-4B09-8AEB-60518EB1608F}" srcOrd="0" destOrd="0" presId="urn:microsoft.com/office/officeart/2009/layout/CircleArrowProcess"/>
    <dgm:cxn modelId="{0D0EA6EB-02B9-4C57-A567-559FF1F4E0E2}" type="presOf" srcId="{6C8B6096-2AA7-48C1-87C4-E94E6000A818}" destId="{4364CC07-629D-4EA0-9EC0-3A778AF4A9D0}" srcOrd="0" destOrd="0" presId="urn:microsoft.com/office/officeart/2009/layout/CircleArrowProcess"/>
    <dgm:cxn modelId="{9C3316F0-1FAD-455A-9CFB-F348BBF8D8D9}" srcId="{6C8B6096-2AA7-48C1-87C4-E94E6000A818}" destId="{55E66F8C-EC70-4C17-829A-C778E9B7C4C4}" srcOrd="3" destOrd="0" parTransId="{9CF23878-4AAB-49B5-B408-6B5AAAD130F1}" sibTransId="{5D65E0CF-0F87-4A0C-B791-2E1376A1C4F3}"/>
    <dgm:cxn modelId="{07B47BFE-1BAE-4AE0-A4D7-60D8689378C6}" type="presOf" srcId="{66F3E2E8-A4CB-4380-BDC3-0CF59185DD73}" destId="{15F3DA26-8111-4D5F-90F5-142318BA3A61}" srcOrd="0" destOrd="0" presId="urn:microsoft.com/office/officeart/2009/layout/CircleArrowProcess"/>
    <dgm:cxn modelId="{811E049A-1725-4EA2-9A80-23CEE426BFFC}" type="presParOf" srcId="{4364CC07-629D-4EA0-9EC0-3A778AF4A9D0}" destId="{B8FC26E9-3E36-4327-8C41-6AB211CCC874}" srcOrd="0" destOrd="0" presId="urn:microsoft.com/office/officeart/2009/layout/CircleArrowProcess"/>
    <dgm:cxn modelId="{FB8FF4ED-BD50-41DB-84F6-B358DF5B09FC}" type="presParOf" srcId="{B8FC26E9-3E36-4327-8C41-6AB211CCC874}" destId="{01D6C785-98B7-4E5A-BF8D-DFEE87C9213C}" srcOrd="0" destOrd="0" presId="urn:microsoft.com/office/officeart/2009/layout/CircleArrowProcess"/>
    <dgm:cxn modelId="{46916945-0D6D-4FC9-90FB-1124A6D2B834}" type="presParOf" srcId="{4364CC07-629D-4EA0-9EC0-3A778AF4A9D0}" destId="{15F3DA26-8111-4D5F-90F5-142318BA3A61}" srcOrd="1" destOrd="0" presId="urn:microsoft.com/office/officeart/2009/layout/CircleArrowProcess"/>
    <dgm:cxn modelId="{37B7AA5A-98AD-439D-830B-A53A35D421D7}" type="presParOf" srcId="{4364CC07-629D-4EA0-9EC0-3A778AF4A9D0}" destId="{E0DC82BC-AB2F-434D-B19D-138DA2F2E71C}" srcOrd="2" destOrd="0" presId="urn:microsoft.com/office/officeart/2009/layout/CircleArrowProcess"/>
    <dgm:cxn modelId="{7EB6493E-44F8-4539-9C02-C390C7B156DF}" type="presParOf" srcId="{E0DC82BC-AB2F-434D-B19D-138DA2F2E71C}" destId="{232C032F-4248-413A-81F3-3A6FE5D0E090}" srcOrd="0" destOrd="0" presId="urn:microsoft.com/office/officeart/2009/layout/CircleArrowProcess"/>
    <dgm:cxn modelId="{78AA1AA3-0256-4761-BC51-BB28A990E66E}" type="presParOf" srcId="{4364CC07-629D-4EA0-9EC0-3A778AF4A9D0}" destId="{D7036BFF-87D8-4363-A379-54B97704066C}" srcOrd="3" destOrd="0" presId="urn:microsoft.com/office/officeart/2009/layout/CircleArrowProcess"/>
    <dgm:cxn modelId="{A74F781C-5DFE-4B4E-B15C-8BFFB5605631}" type="presParOf" srcId="{4364CC07-629D-4EA0-9EC0-3A778AF4A9D0}" destId="{06D05358-FEA5-4E65-AC85-31DF228EC290}" srcOrd="4" destOrd="0" presId="urn:microsoft.com/office/officeart/2009/layout/CircleArrowProcess"/>
    <dgm:cxn modelId="{12C680FC-043D-45CB-A6DE-32D83224D108}" type="presParOf" srcId="{06D05358-FEA5-4E65-AC85-31DF228EC290}" destId="{AA923A03-A95A-43E7-955E-1819732C5D2F}" srcOrd="0" destOrd="0" presId="urn:microsoft.com/office/officeart/2009/layout/CircleArrowProcess"/>
    <dgm:cxn modelId="{50286997-5ECD-4C50-93C9-C9AA3689B82C}" type="presParOf" srcId="{4364CC07-629D-4EA0-9EC0-3A778AF4A9D0}" destId="{4D34D919-5910-4514-84EA-46F7DE3B3C5E}" srcOrd="5" destOrd="0" presId="urn:microsoft.com/office/officeart/2009/layout/CircleArrowProcess"/>
    <dgm:cxn modelId="{B4C8226B-8295-4DEC-8DBB-F109F5C299FB}" type="presParOf" srcId="{4364CC07-629D-4EA0-9EC0-3A778AF4A9D0}" destId="{3B3AB515-B0D0-45A7-825C-C67B3B7CD0FE}" srcOrd="6" destOrd="0" presId="urn:microsoft.com/office/officeart/2009/layout/CircleArrowProcess"/>
    <dgm:cxn modelId="{7FEC1F77-71C5-42AB-9B9E-6B18E5CC0413}" type="presParOf" srcId="{3B3AB515-B0D0-45A7-825C-C67B3B7CD0FE}" destId="{BBF2C38F-ED44-4AC8-808B-6B5374D92900}" srcOrd="0" destOrd="0" presId="urn:microsoft.com/office/officeart/2009/layout/CircleArrowProcess"/>
    <dgm:cxn modelId="{A3134AC9-C821-4AB5-A851-D93B9A0D87B0}" type="presParOf" srcId="{4364CC07-629D-4EA0-9EC0-3A778AF4A9D0}" destId="{0E05309E-745F-4B09-8AEB-60518EB1608F}" srcOrd="7"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0349F5-A5A1-43D1-B416-C4ED24D4186A}" type="doc">
      <dgm:prSet loTypeId="urn:microsoft.com/office/officeart/2005/8/layout/cycle4" loCatId="matrix" qsTypeId="urn:microsoft.com/office/officeart/2005/8/quickstyle/3d3" qsCatId="3D" csTypeId="urn:microsoft.com/office/officeart/2005/8/colors/accent1_2" csCatId="accent1" phldr="1"/>
      <dgm:spPr/>
      <dgm:t>
        <a:bodyPr/>
        <a:lstStyle/>
        <a:p>
          <a:endParaRPr lang="en-US"/>
        </a:p>
      </dgm:t>
    </dgm:pt>
    <dgm:pt modelId="{1E0E4ECD-CB59-4FF5-A0EA-9B1AF2165B0B}">
      <dgm:prSet phldrT="[Text]" custT="1"/>
      <dgm:spPr>
        <a:solidFill>
          <a:schemeClr val="tx2">
            <a:lumMod val="75000"/>
          </a:schemeClr>
        </a:solidFill>
      </dgm:spPr>
      <dgm:t>
        <a:bodyPr/>
        <a:lstStyle/>
        <a:p>
          <a:r>
            <a:rPr lang="en-US" sz="2400" dirty="0"/>
            <a:t>Student Selection</a:t>
          </a:r>
        </a:p>
      </dgm:t>
    </dgm:pt>
    <dgm:pt modelId="{928DA5EE-F061-4C59-A4F5-EC35D790AB94}" type="parTrans" cxnId="{B188DB4F-6277-4BC7-B17C-DAB768CAD259}">
      <dgm:prSet/>
      <dgm:spPr/>
      <dgm:t>
        <a:bodyPr/>
        <a:lstStyle/>
        <a:p>
          <a:endParaRPr lang="en-US"/>
        </a:p>
      </dgm:t>
    </dgm:pt>
    <dgm:pt modelId="{9DC287A5-1500-4065-9295-F8933C9B2ED0}" type="sibTrans" cxnId="{B188DB4F-6277-4BC7-B17C-DAB768CAD259}">
      <dgm:prSet/>
      <dgm:spPr/>
      <dgm:t>
        <a:bodyPr/>
        <a:lstStyle/>
        <a:p>
          <a:endParaRPr lang="en-US"/>
        </a:p>
      </dgm:t>
    </dgm:pt>
    <dgm:pt modelId="{AB3372AE-0E84-4E35-8880-4B3983525F7A}">
      <dgm:prSet phldrT="[Text]" custT="1"/>
      <dgm:spPr>
        <a:solidFill>
          <a:schemeClr val="accent5">
            <a:lumMod val="75000"/>
          </a:schemeClr>
        </a:solidFill>
      </dgm:spPr>
      <dgm:t>
        <a:bodyPr/>
        <a:lstStyle/>
        <a:p>
          <a:r>
            <a:rPr lang="en-US" sz="2200" dirty="0"/>
            <a:t>Case Mgmt.</a:t>
          </a:r>
        </a:p>
      </dgm:t>
    </dgm:pt>
    <dgm:pt modelId="{1D90C0F6-5F0D-4F75-8732-879F9A87DB12}" type="parTrans" cxnId="{A6DDC1C5-BDF0-419C-93C1-C7D77FA84E6C}">
      <dgm:prSet/>
      <dgm:spPr/>
      <dgm:t>
        <a:bodyPr/>
        <a:lstStyle/>
        <a:p>
          <a:endParaRPr lang="en-US"/>
        </a:p>
      </dgm:t>
    </dgm:pt>
    <dgm:pt modelId="{7C4620CF-4479-4629-8DFE-DCA9BD54B30B}" type="sibTrans" cxnId="{A6DDC1C5-BDF0-419C-93C1-C7D77FA84E6C}">
      <dgm:prSet/>
      <dgm:spPr/>
      <dgm:t>
        <a:bodyPr/>
        <a:lstStyle/>
        <a:p>
          <a:endParaRPr lang="en-US"/>
        </a:p>
      </dgm:t>
    </dgm:pt>
    <dgm:pt modelId="{BE2B48EF-7252-485D-8BD9-34AE0D2C9A05}">
      <dgm:prSet phldrT="[Text]" custT="1"/>
      <dgm:spPr>
        <a:solidFill>
          <a:schemeClr val="bg1">
            <a:lumMod val="50000"/>
          </a:schemeClr>
        </a:solidFill>
      </dgm:spPr>
      <dgm:t>
        <a:bodyPr/>
        <a:lstStyle/>
        <a:p>
          <a:r>
            <a:rPr lang="en-US" sz="2200" dirty="0"/>
            <a:t>Job Placement</a:t>
          </a:r>
        </a:p>
      </dgm:t>
    </dgm:pt>
    <dgm:pt modelId="{7D01425E-23AF-4D45-A36E-8F0C35A3B5D1}" type="parTrans" cxnId="{381E053D-6AA6-466B-AEC6-8475910D2BA0}">
      <dgm:prSet/>
      <dgm:spPr/>
      <dgm:t>
        <a:bodyPr/>
        <a:lstStyle/>
        <a:p>
          <a:endParaRPr lang="en-US"/>
        </a:p>
      </dgm:t>
    </dgm:pt>
    <dgm:pt modelId="{678F7B91-31DE-46E0-B624-7FA5C60D6D25}" type="sibTrans" cxnId="{381E053D-6AA6-466B-AEC6-8475910D2BA0}">
      <dgm:prSet/>
      <dgm:spPr/>
      <dgm:t>
        <a:bodyPr/>
        <a:lstStyle/>
        <a:p>
          <a:endParaRPr lang="en-US"/>
        </a:p>
      </dgm:t>
    </dgm:pt>
    <dgm:pt modelId="{217FB60E-995D-454F-9B51-61CCC7A9EA6D}">
      <dgm:prSet phldrT="[Text]" custT="1">
        <dgm:style>
          <a:lnRef idx="0">
            <a:scrgbClr r="0" g="0" b="0"/>
          </a:lnRef>
          <a:fillRef idx="0">
            <a:scrgbClr r="0" g="0" b="0"/>
          </a:fillRef>
          <a:effectRef idx="0">
            <a:scrgbClr r="0" g="0" b="0"/>
          </a:effectRef>
          <a:fontRef idx="minor">
            <a:schemeClr val="lt1"/>
          </a:fontRef>
        </dgm:style>
      </dgm:prSet>
      <dgm:spPr>
        <a:solidFill>
          <a:srgbClr val="F79420"/>
        </a:solidFill>
        <a:ln>
          <a:noFill/>
        </a:ln>
      </dgm:spPr>
      <dgm:t>
        <a:bodyPr/>
        <a:lstStyle/>
        <a:p>
          <a:r>
            <a:rPr lang="en-US" sz="2400" dirty="0"/>
            <a:t>Employer Relations</a:t>
          </a:r>
        </a:p>
      </dgm:t>
    </dgm:pt>
    <dgm:pt modelId="{9FFFD4FB-F903-4D03-8783-2C7214FA91D9}" type="sibTrans" cxnId="{9F44735F-2BD0-4EFE-81D3-E32C83FE9699}">
      <dgm:prSet/>
      <dgm:spPr/>
      <dgm:t>
        <a:bodyPr/>
        <a:lstStyle/>
        <a:p>
          <a:endParaRPr lang="en-US"/>
        </a:p>
      </dgm:t>
    </dgm:pt>
    <dgm:pt modelId="{6E3946E4-6B31-41D9-9E79-29C3EE21D973}" type="parTrans" cxnId="{9F44735F-2BD0-4EFE-81D3-E32C83FE9699}">
      <dgm:prSet/>
      <dgm:spPr/>
      <dgm:t>
        <a:bodyPr/>
        <a:lstStyle/>
        <a:p>
          <a:endParaRPr lang="en-US"/>
        </a:p>
      </dgm:t>
    </dgm:pt>
    <dgm:pt modelId="{848BB309-DDDF-4E8D-B788-831D1C8E667E}" type="pres">
      <dgm:prSet presAssocID="{F50349F5-A5A1-43D1-B416-C4ED24D4186A}" presName="cycleMatrixDiagram" presStyleCnt="0">
        <dgm:presLayoutVars>
          <dgm:chMax val="1"/>
          <dgm:dir/>
          <dgm:animLvl val="lvl"/>
          <dgm:resizeHandles val="exact"/>
        </dgm:presLayoutVars>
      </dgm:prSet>
      <dgm:spPr/>
    </dgm:pt>
    <dgm:pt modelId="{169D479F-FA42-43EC-A850-FE826C709177}" type="pres">
      <dgm:prSet presAssocID="{F50349F5-A5A1-43D1-B416-C4ED24D4186A}" presName="children" presStyleCnt="0"/>
      <dgm:spPr/>
    </dgm:pt>
    <dgm:pt modelId="{8E9ACAB9-C838-4567-8D8A-8E6C2C86B61A}" type="pres">
      <dgm:prSet presAssocID="{F50349F5-A5A1-43D1-B416-C4ED24D4186A}" presName="childPlaceholder" presStyleCnt="0"/>
      <dgm:spPr/>
    </dgm:pt>
    <dgm:pt modelId="{CE877DE1-6AA7-47B9-8F16-FE766D0A87BF}" type="pres">
      <dgm:prSet presAssocID="{F50349F5-A5A1-43D1-B416-C4ED24D4186A}" presName="circle" presStyleCnt="0"/>
      <dgm:spPr/>
    </dgm:pt>
    <dgm:pt modelId="{0888A10A-1BA0-40B3-87E7-D21EB60D5AAF}" type="pres">
      <dgm:prSet presAssocID="{F50349F5-A5A1-43D1-B416-C4ED24D4186A}" presName="quadrant1" presStyleLbl="node1" presStyleIdx="0" presStyleCnt="4">
        <dgm:presLayoutVars>
          <dgm:chMax val="1"/>
          <dgm:bulletEnabled val="1"/>
        </dgm:presLayoutVars>
      </dgm:prSet>
      <dgm:spPr/>
    </dgm:pt>
    <dgm:pt modelId="{A7D789EB-5CEC-4879-BFC8-65A07EF20939}" type="pres">
      <dgm:prSet presAssocID="{F50349F5-A5A1-43D1-B416-C4ED24D4186A}" presName="quadrant2" presStyleLbl="node1" presStyleIdx="1" presStyleCnt="4">
        <dgm:presLayoutVars>
          <dgm:chMax val="1"/>
          <dgm:bulletEnabled val="1"/>
        </dgm:presLayoutVars>
      </dgm:prSet>
      <dgm:spPr/>
    </dgm:pt>
    <dgm:pt modelId="{1D1C57B3-4582-45EC-BE16-6205E41A378F}" type="pres">
      <dgm:prSet presAssocID="{F50349F5-A5A1-43D1-B416-C4ED24D4186A}" presName="quadrant3" presStyleLbl="node1" presStyleIdx="2" presStyleCnt="4">
        <dgm:presLayoutVars>
          <dgm:chMax val="1"/>
          <dgm:bulletEnabled val="1"/>
        </dgm:presLayoutVars>
      </dgm:prSet>
      <dgm:spPr/>
    </dgm:pt>
    <dgm:pt modelId="{0D8139FB-AE2E-4462-A882-B40D4A9DEECC}" type="pres">
      <dgm:prSet presAssocID="{F50349F5-A5A1-43D1-B416-C4ED24D4186A}" presName="quadrant4" presStyleLbl="node1" presStyleIdx="3" presStyleCnt="4">
        <dgm:presLayoutVars>
          <dgm:chMax val="1"/>
          <dgm:bulletEnabled val="1"/>
        </dgm:presLayoutVars>
      </dgm:prSet>
      <dgm:spPr/>
    </dgm:pt>
    <dgm:pt modelId="{670E41EE-AF80-4864-AC18-5686DFDE082F}" type="pres">
      <dgm:prSet presAssocID="{F50349F5-A5A1-43D1-B416-C4ED24D4186A}" presName="quadrantPlaceholder" presStyleCnt="0"/>
      <dgm:spPr/>
    </dgm:pt>
    <dgm:pt modelId="{DF2B35C2-6C13-4D05-A38B-2D1639FA8E45}" type="pres">
      <dgm:prSet presAssocID="{F50349F5-A5A1-43D1-B416-C4ED24D4186A}" presName="center1" presStyleLbl="fgShp" presStyleIdx="0" presStyleCnt="2" custLinFactNeighborX="-2356" custLinFactNeighborY="-30769"/>
      <dgm:spPr/>
    </dgm:pt>
    <dgm:pt modelId="{E3FD1CD0-4A17-4BFB-AE02-03032F773C53}" type="pres">
      <dgm:prSet presAssocID="{F50349F5-A5A1-43D1-B416-C4ED24D4186A}" presName="center2" presStyleLbl="fgShp" presStyleIdx="1" presStyleCnt="2" custLinFactNeighborY="37958"/>
      <dgm:spPr/>
    </dgm:pt>
  </dgm:ptLst>
  <dgm:cxnLst>
    <dgm:cxn modelId="{6AC9AA0E-D02F-44B2-984E-166925F166B4}" type="presOf" srcId="{AB3372AE-0E84-4E35-8880-4B3983525F7A}" destId="{1D1C57B3-4582-45EC-BE16-6205E41A378F}" srcOrd="0" destOrd="0" presId="urn:microsoft.com/office/officeart/2005/8/layout/cycle4"/>
    <dgm:cxn modelId="{F9E88E12-384E-4295-B792-840B377DB1D8}" type="presOf" srcId="{F50349F5-A5A1-43D1-B416-C4ED24D4186A}" destId="{848BB309-DDDF-4E8D-B788-831D1C8E667E}" srcOrd="0" destOrd="0" presId="urn:microsoft.com/office/officeart/2005/8/layout/cycle4"/>
    <dgm:cxn modelId="{381E053D-6AA6-466B-AEC6-8475910D2BA0}" srcId="{F50349F5-A5A1-43D1-B416-C4ED24D4186A}" destId="{BE2B48EF-7252-485D-8BD9-34AE0D2C9A05}" srcOrd="3" destOrd="0" parTransId="{7D01425E-23AF-4D45-A36E-8F0C35A3B5D1}" sibTransId="{678F7B91-31DE-46E0-B624-7FA5C60D6D25}"/>
    <dgm:cxn modelId="{B6506840-FA4A-4F92-9B84-72A326ADE6D4}" type="presOf" srcId="{BE2B48EF-7252-485D-8BD9-34AE0D2C9A05}" destId="{0D8139FB-AE2E-4462-A882-B40D4A9DEECC}" srcOrd="0" destOrd="0" presId="urn:microsoft.com/office/officeart/2005/8/layout/cycle4"/>
    <dgm:cxn modelId="{9F44735F-2BD0-4EFE-81D3-E32C83FE9699}" srcId="{F50349F5-A5A1-43D1-B416-C4ED24D4186A}" destId="{217FB60E-995D-454F-9B51-61CCC7A9EA6D}" srcOrd="0" destOrd="0" parTransId="{6E3946E4-6B31-41D9-9E79-29C3EE21D973}" sibTransId="{9FFFD4FB-F903-4D03-8783-2C7214FA91D9}"/>
    <dgm:cxn modelId="{B188DB4F-6277-4BC7-B17C-DAB768CAD259}" srcId="{F50349F5-A5A1-43D1-B416-C4ED24D4186A}" destId="{1E0E4ECD-CB59-4FF5-A0EA-9B1AF2165B0B}" srcOrd="1" destOrd="0" parTransId="{928DA5EE-F061-4C59-A4F5-EC35D790AB94}" sibTransId="{9DC287A5-1500-4065-9295-F8933C9B2ED0}"/>
    <dgm:cxn modelId="{D1459688-AC12-4C41-BCEB-9486191DF01B}" type="presOf" srcId="{217FB60E-995D-454F-9B51-61CCC7A9EA6D}" destId="{0888A10A-1BA0-40B3-87E7-D21EB60D5AAF}" srcOrd="0" destOrd="0" presId="urn:microsoft.com/office/officeart/2005/8/layout/cycle4"/>
    <dgm:cxn modelId="{E36886B8-3016-4211-99DB-F17215598EBD}" type="presOf" srcId="{1E0E4ECD-CB59-4FF5-A0EA-9B1AF2165B0B}" destId="{A7D789EB-5CEC-4879-BFC8-65A07EF20939}" srcOrd="0" destOrd="0" presId="urn:microsoft.com/office/officeart/2005/8/layout/cycle4"/>
    <dgm:cxn modelId="{A6DDC1C5-BDF0-419C-93C1-C7D77FA84E6C}" srcId="{F50349F5-A5A1-43D1-B416-C4ED24D4186A}" destId="{AB3372AE-0E84-4E35-8880-4B3983525F7A}" srcOrd="2" destOrd="0" parTransId="{1D90C0F6-5F0D-4F75-8732-879F9A87DB12}" sibTransId="{7C4620CF-4479-4629-8DFE-DCA9BD54B30B}"/>
    <dgm:cxn modelId="{1867AB55-B04F-4C2D-82FE-D548B92C38D9}" type="presParOf" srcId="{848BB309-DDDF-4E8D-B788-831D1C8E667E}" destId="{169D479F-FA42-43EC-A850-FE826C709177}" srcOrd="0" destOrd="0" presId="urn:microsoft.com/office/officeart/2005/8/layout/cycle4"/>
    <dgm:cxn modelId="{537EB2B7-A453-416B-A2A0-72ECD8EC08A6}" type="presParOf" srcId="{169D479F-FA42-43EC-A850-FE826C709177}" destId="{8E9ACAB9-C838-4567-8D8A-8E6C2C86B61A}" srcOrd="0" destOrd="0" presId="urn:microsoft.com/office/officeart/2005/8/layout/cycle4"/>
    <dgm:cxn modelId="{AA5B7630-F304-4064-84E6-464950C6B1AA}" type="presParOf" srcId="{848BB309-DDDF-4E8D-B788-831D1C8E667E}" destId="{CE877DE1-6AA7-47B9-8F16-FE766D0A87BF}" srcOrd="1" destOrd="0" presId="urn:microsoft.com/office/officeart/2005/8/layout/cycle4"/>
    <dgm:cxn modelId="{FD5BB2B8-C5CF-48D4-9A62-8BDB0331EC00}" type="presParOf" srcId="{CE877DE1-6AA7-47B9-8F16-FE766D0A87BF}" destId="{0888A10A-1BA0-40B3-87E7-D21EB60D5AAF}" srcOrd="0" destOrd="0" presId="urn:microsoft.com/office/officeart/2005/8/layout/cycle4"/>
    <dgm:cxn modelId="{57057E33-9968-4E76-A2D7-CB829AE508F5}" type="presParOf" srcId="{CE877DE1-6AA7-47B9-8F16-FE766D0A87BF}" destId="{A7D789EB-5CEC-4879-BFC8-65A07EF20939}" srcOrd="1" destOrd="0" presId="urn:microsoft.com/office/officeart/2005/8/layout/cycle4"/>
    <dgm:cxn modelId="{65CE1398-ED38-47C6-914A-71435B74860A}" type="presParOf" srcId="{CE877DE1-6AA7-47B9-8F16-FE766D0A87BF}" destId="{1D1C57B3-4582-45EC-BE16-6205E41A378F}" srcOrd="2" destOrd="0" presId="urn:microsoft.com/office/officeart/2005/8/layout/cycle4"/>
    <dgm:cxn modelId="{997EF213-B563-4DA4-804E-EA508DB75DD9}" type="presParOf" srcId="{CE877DE1-6AA7-47B9-8F16-FE766D0A87BF}" destId="{0D8139FB-AE2E-4462-A882-B40D4A9DEECC}" srcOrd="3" destOrd="0" presId="urn:microsoft.com/office/officeart/2005/8/layout/cycle4"/>
    <dgm:cxn modelId="{F5F6E68D-6D54-44E1-8658-3EBFF2152C02}" type="presParOf" srcId="{CE877DE1-6AA7-47B9-8F16-FE766D0A87BF}" destId="{670E41EE-AF80-4864-AC18-5686DFDE082F}" srcOrd="4" destOrd="0" presId="urn:microsoft.com/office/officeart/2005/8/layout/cycle4"/>
    <dgm:cxn modelId="{E7EFAD48-2770-4881-AE31-B3EFD5A486A9}" type="presParOf" srcId="{848BB309-DDDF-4E8D-B788-831D1C8E667E}" destId="{DF2B35C2-6C13-4D05-A38B-2D1639FA8E45}" srcOrd="2" destOrd="0" presId="urn:microsoft.com/office/officeart/2005/8/layout/cycle4"/>
    <dgm:cxn modelId="{0BBEB33A-07B9-4043-9B92-338FE311C367}" type="presParOf" srcId="{848BB309-DDDF-4E8D-B788-831D1C8E667E}" destId="{E3FD1CD0-4A17-4BFB-AE02-03032F773C5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896E3-389F-4136-B420-0500C8814399}">
      <dsp:nvSpPr>
        <dsp:cNvPr id="0" name=""/>
        <dsp:cNvSpPr/>
      </dsp:nvSpPr>
      <dsp:spPr>
        <a:xfrm>
          <a:off x="1201427" y="2421548"/>
          <a:ext cx="1415277" cy="1214852"/>
        </a:xfrm>
        <a:prstGeom prst="hexagon">
          <a:avLst>
            <a:gd name="adj" fmla="val 25000"/>
            <a:gd name="vf" fmla="val 115470"/>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2,501</a:t>
          </a:r>
          <a:br>
            <a:rPr lang="en-US" sz="1300" b="1" kern="1200" dirty="0"/>
          </a:br>
          <a:r>
            <a:rPr lang="en-US" sz="1300" b="1" kern="1200" dirty="0"/>
            <a:t>Completers</a:t>
          </a:r>
        </a:p>
      </dsp:txBody>
      <dsp:txXfrm>
        <a:off x="1420604" y="2609687"/>
        <a:ext cx="976923" cy="838574"/>
      </dsp:txXfrm>
    </dsp:sp>
    <dsp:sp modelId="{810C7BA6-BBC8-4311-A454-D55EB552F132}">
      <dsp:nvSpPr>
        <dsp:cNvPr id="0" name=""/>
        <dsp:cNvSpPr/>
      </dsp:nvSpPr>
      <dsp:spPr>
        <a:xfrm>
          <a:off x="1245693" y="2958381"/>
          <a:ext cx="165219" cy="14247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E40D64-79E8-4832-87AF-D1032C63650D}">
      <dsp:nvSpPr>
        <dsp:cNvPr id="0" name=""/>
        <dsp:cNvSpPr/>
      </dsp:nvSpPr>
      <dsp:spPr>
        <a:xfrm>
          <a:off x="0" y="1761177"/>
          <a:ext cx="1415277" cy="1214852"/>
        </a:xfrm>
        <a:prstGeom prst="hexagon">
          <a:avLst>
            <a:gd name="adj" fmla="val 25000"/>
            <a:gd name="vf" fmla="val 115470"/>
          </a:avLst>
        </a:prstGeom>
        <a:blipFill>
          <a:blip xmlns:r="http://schemas.openxmlformats.org/officeDocument/2006/relationships" r:embed="rId1" cstate="email">
            <a:duotone>
              <a:schemeClr val="accent1">
                <a:shade val="45000"/>
                <a:satMod val="135000"/>
              </a:schemeClr>
              <a:prstClr val="white"/>
            </a:duotone>
            <a:extLst>
              <a:ext uri="{BEBA8EAE-BF5A-486C-A8C5-ECC9F3942E4B}">
                <a14:imgProps xmlns:a14="http://schemas.microsoft.com/office/drawing/2010/main">
                  <a14:imgLayer r:embed="rId2">
                    <a14:imgEffect>
                      <a14:artisticGlowEdges/>
                    </a14:imgEffect>
                    <a14:imgEffect>
                      <a14:saturation sat="109000"/>
                    </a14:imgEffect>
                  </a14:imgLayer>
                </a14:imgProps>
              </a:ext>
              <a:ext uri="{28A0092B-C50C-407E-A947-70E740481C1C}">
                <a14:useLocalDpi xmlns:a14="http://schemas.microsoft.com/office/drawing/2010/main" val="0"/>
              </a:ext>
            </a:extLst>
          </a:blip>
          <a:srcRect/>
          <a:stretch>
            <a:fillRect t="-8000" b="-8000"/>
          </a:stretch>
        </a:blip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FC5E3240-3DF4-4874-ABA8-0FBE513BAC85}">
      <dsp:nvSpPr>
        <dsp:cNvPr id="0" name=""/>
        <dsp:cNvSpPr/>
      </dsp:nvSpPr>
      <dsp:spPr>
        <a:xfrm>
          <a:off x="958273" y="2807567"/>
          <a:ext cx="165219" cy="14247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607181"/>
              <a:satOff val="-2411"/>
              <a:lumOff val="-392"/>
              <a:alphaOff val="0"/>
            </a:schemeClr>
          </a:solidFill>
          <a:prstDash val="solid"/>
        </a:ln>
        <a:effectLst/>
      </dsp:spPr>
      <dsp:style>
        <a:lnRef idx="2">
          <a:scrgbClr r="0" g="0" b="0"/>
        </a:lnRef>
        <a:fillRef idx="1">
          <a:scrgbClr r="0" g="0" b="0"/>
        </a:fillRef>
        <a:effectRef idx="0">
          <a:scrgbClr r="0" g="0" b="0"/>
        </a:effectRef>
        <a:fontRef idx="minor"/>
      </dsp:style>
    </dsp:sp>
    <dsp:sp modelId="{BBB555FC-83AC-4995-8D01-0FC3297E254C}">
      <dsp:nvSpPr>
        <dsp:cNvPr id="0" name=""/>
        <dsp:cNvSpPr/>
      </dsp:nvSpPr>
      <dsp:spPr>
        <a:xfrm>
          <a:off x="2401607" y="1751871"/>
          <a:ext cx="1415277" cy="1214852"/>
        </a:xfrm>
        <a:prstGeom prst="hexagon">
          <a:avLst>
            <a:gd name="adj" fmla="val 25000"/>
            <a:gd name="vf" fmla="val 115470"/>
          </a:avLst>
        </a:prstGeom>
        <a:solidFill>
          <a:srgbClr val="F79420"/>
        </a:solidFill>
        <a:ln w="25400" cap="flat" cmpd="sng" algn="ctr">
          <a:solidFill>
            <a:srgbClr val="F794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1,519</a:t>
          </a:r>
        </a:p>
        <a:p>
          <a:pPr marL="0" lvl="0" indent="0" algn="ctr" defTabSz="800100">
            <a:lnSpc>
              <a:spcPct val="90000"/>
            </a:lnSpc>
            <a:spcBef>
              <a:spcPct val="0"/>
            </a:spcBef>
            <a:spcAft>
              <a:spcPct val="35000"/>
            </a:spcAft>
            <a:buNone/>
          </a:pPr>
          <a:r>
            <a:rPr lang="en-US" sz="1300" b="1" kern="1200" dirty="0"/>
            <a:t> Incumbent Workers</a:t>
          </a:r>
        </a:p>
      </dsp:txBody>
      <dsp:txXfrm>
        <a:off x="2620784" y="1940010"/>
        <a:ext cx="976923" cy="838574"/>
      </dsp:txXfrm>
    </dsp:sp>
    <dsp:sp modelId="{B610611A-0718-438B-8D81-44F84CE55D9B}">
      <dsp:nvSpPr>
        <dsp:cNvPr id="0" name=""/>
        <dsp:cNvSpPr/>
      </dsp:nvSpPr>
      <dsp:spPr>
        <a:xfrm>
          <a:off x="3371103" y="2796978"/>
          <a:ext cx="165219" cy="14247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3214361"/>
              <a:satOff val="-4823"/>
              <a:lumOff val="-784"/>
              <a:alphaOff val="0"/>
            </a:schemeClr>
          </a:solidFill>
          <a:prstDash val="solid"/>
        </a:ln>
        <a:effectLst/>
      </dsp:spPr>
      <dsp:style>
        <a:lnRef idx="2">
          <a:scrgbClr r="0" g="0" b="0"/>
        </a:lnRef>
        <a:fillRef idx="1">
          <a:scrgbClr r="0" g="0" b="0"/>
        </a:fillRef>
        <a:effectRef idx="0">
          <a:scrgbClr r="0" g="0" b="0"/>
        </a:effectRef>
        <a:fontRef idx="minor"/>
      </dsp:style>
    </dsp:sp>
    <dsp:sp modelId="{D473CA90-ACE8-415B-BDE7-6FA8D91ECA14}">
      <dsp:nvSpPr>
        <dsp:cNvPr id="0" name=""/>
        <dsp:cNvSpPr/>
      </dsp:nvSpPr>
      <dsp:spPr>
        <a:xfrm>
          <a:off x="3618466" y="2419586"/>
          <a:ext cx="1415277" cy="1214852"/>
        </a:xfrm>
        <a:prstGeom prst="hexagon">
          <a:avLst>
            <a:gd name="adj" fmla="val 25000"/>
            <a:gd name="vf" fmla="val 115470"/>
          </a:avLst>
        </a:prstGeom>
        <a:blipFill>
          <a:blip xmlns:r="http://schemas.openxmlformats.org/officeDocument/2006/relationships"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a:fillRect t="-8000" b="-8000"/>
          </a:stretch>
        </a:blipFill>
        <a:ln w="25400" cap="flat" cmpd="sng" algn="ctr">
          <a:solidFill>
            <a:srgbClr val="F79420"/>
          </a:solidFill>
          <a:prstDash val="solid"/>
        </a:ln>
        <a:effectLst/>
      </dsp:spPr>
      <dsp:style>
        <a:lnRef idx="2">
          <a:scrgbClr r="0" g="0" b="0"/>
        </a:lnRef>
        <a:fillRef idx="1">
          <a:scrgbClr r="0" g="0" b="0"/>
        </a:fillRef>
        <a:effectRef idx="0">
          <a:scrgbClr r="0" g="0" b="0"/>
        </a:effectRef>
        <a:fontRef idx="minor"/>
      </dsp:style>
    </dsp:sp>
    <dsp:sp modelId="{37D9AD82-3E37-4040-901D-57F30A2C3A6E}">
      <dsp:nvSpPr>
        <dsp:cNvPr id="0" name=""/>
        <dsp:cNvSpPr/>
      </dsp:nvSpPr>
      <dsp:spPr>
        <a:xfrm>
          <a:off x="3640442" y="2963836"/>
          <a:ext cx="165219" cy="14247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4821541"/>
              <a:satOff val="-7234"/>
              <a:lumOff val="-1176"/>
              <a:alphaOff val="0"/>
            </a:schemeClr>
          </a:solidFill>
          <a:prstDash val="solid"/>
        </a:ln>
        <a:effectLst/>
      </dsp:spPr>
      <dsp:style>
        <a:lnRef idx="2">
          <a:scrgbClr r="0" g="0" b="0"/>
        </a:lnRef>
        <a:fillRef idx="1">
          <a:scrgbClr r="0" g="0" b="0"/>
        </a:fillRef>
        <a:effectRef idx="0">
          <a:scrgbClr r="0" g="0" b="0"/>
        </a:effectRef>
        <a:fontRef idx="minor"/>
      </dsp:style>
    </dsp:sp>
    <dsp:sp modelId="{2E3D5D69-31B2-4394-B0D0-5E497D16CFA3}">
      <dsp:nvSpPr>
        <dsp:cNvPr id="0" name=""/>
        <dsp:cNvSpPr/>
      </dsp:nvSpPr>
      <dsp:spPr>
        <a:xfrm>
          <a:off x="1201427" y="1097276"/>
          <a:ext cx="1415277" cy="1214852"/>
        </a:xfrm>
        <a:prstGeom prst="hexagon">
          <a:avLst>
            <a:gd name="adj" fmla="val 25000"/>
            <a:gd name="vf" fmla="val 115470"/>
          </a:avLst>
        </a:prstGeom>
        <a:solidFill>
          <a:schemeClr val="bg1">
            <a:lumMod val="65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184</a:t>
          </a:r>
          <a:br>
            <a:rPr lang="en-US" sz="1300" b="1" kern="1200" dirty="0"/>
          </a:br>
          <a:r>
            <a:rPr lang="en-US" sz="1300" b="1" kern="1200" dirty="0"/>
            <a:t>Job Placements</a:t>
          </a:r>
        </a:p>
      </dsp:txBody>
      <dsp:txXfrm>
        <a:off x="1420604" y="1285415"/>
        <a:ext cx="976923" cy="838574"/>
      </dsp:txXfrm>
    </dsp:sp>
    <dsp:sp modelId="{8C975F53-9F8C-4304-95A6-556F1790F6DB}">
      <dsp:nvSpPr>
        <dsp:cNvPr id="0" name=""/>
        <dsp:cNvSpPr/>
      </dsp:nvSpPr>
      <dsp:spPr>
        <a:xfrm>
          <a:off x="2164688" y="1122304"/>
          <a:ext cx="165219" cy="14247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6428722"/>
              <a:satOff val="-9646"/>
              <a:lumOff val="-1569"/>
              <a:alphaOff val="0"/>
            </a:schemeClr>
          </a:solidFill>
          <a:prstDash val="solid"/>
        </a:ln>
        <a:effectLst/>
      </dsp:spPr>
      <dsp:style>
        <a:lnRef idx="2">
          <a:scrgbClr r="0" g="0" b="0"/>
        </a:lnRef>
        <a:fillRef idx="1">
          <a:scrgbClr r="0" g="0" b="0"/>
        </a:fillRef>
        <a:effectRef idx="0">
          <a:scrgbClr r="0" g="0" b="0"/>
        </a:effectRef>
        <a:fontRef idx="minor"/>
      </dsp:style>
    </dsp:sp>
    <dsp:sp modelId="{51867617-13DE-4E4A-8B0C-FE635F699905}">
      <dsp:nvSpPr>
        <dsp:cNvPr id="0" name=""/>
        <dsp:cNvSpPr/>
      </dsp:nvSpPr>
      <dsp:spPr>
        <a:xfrm>
          <a:off x="2401607" y="427599"/>
          <a:ext cx="1415277" cy="1214852"/>
        </a:xfrm>
        <a:prstGeom prst="hexagon">
          <a:avLst>
            <a:gd name="adj" fmla="val 25000"/>
            <a:gd name="vf" fmla="val 115470"/>
          </a:avLst>
        </a:prstGeom>
        <a:blipFill>
          <a:blip xmlns:r="http://schemas.openxmlformats.org/officeDocument/2006/relationships" r:embed="rId5" cstate="email">
            <a:duotone>
              <a:schemeClr val="bg2">
                <a:shade val="45000"/>
                <a:satMod val="135000"/>
              </a:schemeClr>
              <a:prstClr val="white"/>
            </a:duotone>
            <a:extLst>
              <a:ext uri="{BEBA8EAE-BF5A-486C-A8C5-ECC9F3942E4B}">
                <a14:imgProps xmlns:a14="http://schemas.microsoft.com/office/drawing/2010/main">
                  <a14:imgLayer r:embed="rId6">
                    <a14:imgEffect>
                      <a14:artisticGlowEdges/>
                    </a14:imgEffect>
                    <a14:imgEffect>
                      <a14:brightnessContrast contrast="100000"/>
                    </a14:imgEffect>
                  </a14:imgLayer>
                </a14:imgProps>
              </a:ext>
              <a:ext uri="{28A0092B-C50C-407E-A947-70E740481C1C}">
                <a14:useLocalDpi xmlns:a14="http://schemas.microsoft.com/office/drawing/2010/main" val="0"/>
              </a:ext>
            </a:extLst>
          </a:blip>
          <a:srcRect/>
          <a:stretch>
            <a:fillRect/>
          </a:stretch>
        </a:blipFill>
        <a:ln w="25400" cap="flat" cmpd="sng" algn="ctr">
          <a:solidFill>
            <a:srgbClr val="898989"/>
          </a:solidFill>
          <a:prstDash val="solid"/>
        </a:ln>
        <a:effectLst/>
      </dsp:spPr>
      <dsp:style>
        <a:lnRef idx="2">
          <a:scrgbClr r="0" g="0" b="0"/>
        </a:lnRef>
        <a:fillRef idx="1">
          <a:scrgbClr r="0" g="0" b="0"/>
        </a:fillRef>
        <a:effectRef idx="0">
          <a:scrgbClr r="0" g="0" b="0"/>
        </a:effectRef>
        <a:fontRef idx="minor"/>
      </dsp:style>
    </dsp:sp>
    <dsp:sp modelId="{7A54C05B-D022-48F1-A5BC-6D0DDD7A389A}">
      <dsp:nvSpPr>
        <dsp:cNvPr id="0" name=""/>
        <dsp:cNvSpPr/>
      </dsp:nvSpPr>
      <dsp:spPr>
        <a:xfrm>
          <a:off x="2434027" y="966036"/>
          <a:ext cx="165219" cy="14247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8035903"/>
              <a:satOff val="-12057"/>
              <a:lumOff val="-1961"/>
              <a:alphaOff val="0"/>
            </a:schemeClr>
          </a:solidFill>
          <a:prstDash val="solid"/>
        </a:ln>
        <a:effectLst/>
      </dsp:spPr>
      <dsp:style>
        <a:lnRef idx="2">
          <a:scrgbClr r="0" g="0" b="0"/>
        </a:lnRef>
        <a:fillRef idx="1">
          <a:scrgbClr r="0" g="0" b="0"/>
        </a:fillRef>
        <a:effectRef idx="0">
          <a:scrgbClr r="0" g="0" b="0"/>
        </a:effectRef>
        <a:fontRef idx="minor"/>
      </dsp:style>
    </dsp:sp>
    <dsp:sp modelId="{7557687F-9AB0-4EFF-9D3C-2ACFD8B4FE8A}">
      <dsp:nvSpPr>
        <dsp:cNvPr id="0" name=""/>
        <dsp:cNvSpPr/>
      </dsp:nvSpPr>
      <dsp:spPr>
        <a:xfrm>
          <a:off x="3608022" y="1095350"/>
          <a:ext cx="1415277" cy="1214852"/>
        </a:xfrm>
        <a:prstGeom prst="hexagon">
          <a:avLst>
            <a:gd name="adj" fmla="val 25000"/>
            <a:gd name="vf" fmla="val 115470"/>
          </a:avLst>
        </a:prstGeom>
        <a:solidFill>
          <a:schemeClr val="accent5">
            <a:lumMod val="7500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 184</a:t>
          </a:r>
          <a:br>
            <a:rPr lang="en-US" sz="1300" kern="1200" dirty="0"/>
          </a:br>
          <a:r>
            <a:rPr lang="en-US" sz="1300" kern="1200" dirty="0"/>
            <a:t>Wage Increases</a:t>
          </a:r>
        </a:p>
      </dsp:txBody>
      <dsp:txXfrm>
        <a:off x="3827199" y="1283489"/>
        <a:ext cx="976923" cy="838574"/>
      </dsp:txXfrm>
    </dsp:sp>
    <dsp:sp modelId="{9CA9A3D4-0201-41D4-816B-36203DB747AF}">
      <dsp:nvSpPr>
        <dsp:cNvPr id="0" name=""/>
        <dsp:cNvSpPr/>
      </dsp:nvSpPr>
      <dsp:spPr>
        <a:xfrm>
          <a:off x="4825035" y="1631541"/>
          <a:ext cx="165219" cy="14247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9643083"/>
              <a:satOff val="-14469"/>
              <a:lumOff val="-2353"/>
              <a:alphaOff val="0"/>
            </a:schemeClr>
          </a:solidFill>
          <a:prstDash val="solid"/>
        </a:ln>
        <a:effectLst/>
      </dsp:spPr>
      <dsp:style>
        <a:lnRef idx="2">
          <a:scrgbClr r="0" g="0" b="0"/>
        </a:lnRef>
        <a:fillRef idx="1">
          <a:scrgbClr r="0" g="0" b="0"/>
        </a:fillRef>
        <a:effectRef idx="0">
          <a:scrgbClr r="0" g="0" b="0"/>
        </a:effectRef>
        <a:fontRef idx="minor"/>
      </dsp:style>
    </dsp:sp>
    <dsp:sp modelId="{D93C8202-B4A2-417B-AF93-2752CDBAF71C}">
      <dsp:nvSpPr>
        <dsp:cNvPr id="0" name=""/>
        <dsp:cNvSpPr/>
      </dsp:nvSpPr>
      <dsp:spPr>
        <a:xfrm>
          <a:off x="4819424" y="1763102"/>
          <a:ext cx="1415277" cy="1214852"/>
        </a:xfrm>
        <a:prstGeom prst="hexagon">
          <a:avLst>
            <a:gd name="adj" fmla="val 25000"/>
            <a:gd name="vf" fmla="val 115470"/>
          </a:avLst>
        </a:prstGeom>
        <a:blipFill>
          <a:blip xmlns:r="http://schemas.openxmlformats.org/officeDocument/2006/relationships" r:embed="rId7" cstate="email">
            <a:duotone>
              <a:schemeClr val="accent5">
                <a:shade val="45000"/>
                <a:satMod val="135000"/>
              </a:schemeClr>
              <a:prstClr val="white"/>
            </a:duotone>
            <a:extLst>
              <a:ext uri="{28A0092B-C50C-407E-A947-70E740481C1C}">
                <a14:useLocalDpi xmlns:a14="http://schemas.microsoft.com/office/drawing/2010/main" val="0"/>
              </a:ext>
            </a:extLst>
          </a:blip>
          <a:srcRect/>
          <a:stretch>
            <a:fillRect t="-8000" b="-8000"/>
          </a:stretch>
        </a:blip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sp>
    <dsp:sp modelId="{FC2344AF-8644-489D-96B4-7CEF74BC46A0}">
      <dsp:nvSpPr>
        <dsp:cNvPr id="0" name=""/>
        <dsp:cNvSpPr/>
      </dsp:nvSpPr>
      <dsp:spPr>
        <a:xfrm>
          <a:off x="5104973" y="1784601"/>
          <a:ext cx="165219" cy="14247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1B660-304A-0C45-8362-25E82F2E7D1A}">
      <dsp:nvSpPr>
        <dsp:cNvPr id="0" name=""/>
        <dsp:cNvSpPr/>
      </dsp:nvSpPr>
      <dsp:spPr>
        <a:xfrm>
          <a:off x="2191046" y="1306089"/>
          <a:ext cx="1517481" cy="522330"/>
        </a:xfrm>
        <a:custGeom>
          <a:avLst/>
          <a:gdLst/>
          <a:ahLst/>
          <a:cxnLst/>
          <a:rect l="0" t="0" r="0" b="0"/>
          <a:pathLst>
            <a:path>
              <a:moveTo>
                <a:pt x="0" y="0"/>
              </a:moveTo>
              <a:lnTo>
                <a:pt x="0" y="347107"/>
              </a:lnTo>
              <a:lnTo>
                <a:pt x="1517481" y="347107"/>
              </a:lnTo>
              <a:lnTo>
                <a:pt x="1517481" y="522330"/>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730BCF91-5994-2044-81BC-E029013DA0AA}">
      <dsp:nvSpPr>
        <dsp:cNvPr id="0" name=""/>
        <dsp:cNvSpPr/>
      </dsp:nvSpPr>
      <dsp:spPr>
        <a:xfrm>
          <a:off x="735567" y="3040449"/>
          <a:ext cx="1299110" cy="584714"/>
        </a:xfrm>
        <a:custGeom>
          <a:avLst/>
          <a:gdLst/>
          <a:ahLst/>
          <a:cxnLst/>
          <a:rect l="0" t="0" r="0" b="0"/>
          <a:pathLst>
            <a:path>
              <a:moveTo>
                <a:pt x="0" y="0"/>
              </a:moveTo>
              <a:lnTo>
                <a:pt x="0" y="409491"/>
              </a:lnTo>
              <a:lnTo>
                <a:pt x="1299110" y="409491"/>
              </a:lnTo>
              <a:lnTo>
                <a:pt x="1299110" y="584714"/>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11F25EAC-EF1F-0A41-A139-8A007967E6A7}">
      <dsp:nvSpPr>
        <dsp:cNvPr id="0" name=""/>
        <dsp:cNvSpPr/>
      </dsp:nvSpPr>
      <dsp:spPr>
        <a:xfrm>
          <a:off x="735567" y="1306089"/>
          <a:ext cx="1455479" cy="533284"/>
        </a:xfrm>
        <a:custGeom>
          <a:avLst/>
          <a:gdLst/>
          <a:ahLst/>
          <a:cxnLst/>
          <a:rect l="0" t="0" r="0" b="0"/>
          <a:pathLst>
            <a:path>
              <a:moveTo>
                <a:pt x="1455479" y="0"/>
              </a:moveTo>
              <a:lnTo>
                <a:pt x="1455479" y="358061"/>
              </a:lnTo>
              <a:lnTo>
                <a:pt x="0" y="358061"/>
              </a:lnTo>
              <a:lnTo>
                <a:pt x="0" y="533284"/>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5C1FE5D2-DC51-E14D-8544-A3E28AE58614}">
      <dsp:nvSpPr>
        <dsp:cNvPr id="0" name=""/>
        <dsp:cNvSpPr/>
      </dsp:nvSpPr>
      <dsp:spPr>
        <a:xfrm>
          <a:off x="1116726" y="-14493"/>
          <a:ext cx="2148640" cy="1320583"/>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9A4F00F8-6A67-5C4B-9E84-0DC5D6ECE23B}">
      <dsp:nvSpPr>
        <dsp:cNvPr id="0" name=""/>
        <dsp:cNvSpPr/>
      </dsp:nvSpPr>
      <dsp:spPr>
        <a:xfrm>
          <a:off x="1326888" y="185160"/>
          <a:ext cx="2148640" cy="1320583"/>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a:cs typeface="Arial"/>
            </a:rPr>
            <a:t>Program Referral / </a:t>
          </a:r>
        </a:p>
        <a:p>
          <a:pPr marL="0" lvl="0" indent="0" algn="ctr" defTabSz="533400">
            <a:lnSpc>
              <a:spcPct val="90000"/>
            </a:lnSpc>
            <a:spcBef>
              <a:spcPct val="0"/>
            </a:spcBef>
            <a:spcAft>
              <a:spcPct val="35000"/>
            </a:spcAft>
            <a:buNone/>
          </a:pPr>
          <a:r>
            <a:rPr lang="en-US" sz="1200" b="1" kern="1200" dirty="0">
              <a:latin typeface="Arial"/>
              <a:cs typeface="Arial"/>
            </a:rPr>
            <a:t>Recruitment</a:t>
          </a:r>
        </a:p>
      </dsp:txBody>
      <dsp:txXfrm>
        <a:off x="1365567" y="223839"/>
        <a:ext cx="2071282" cy="1243225"/>
      </dsp:txXfrm>
    </dsp:sp>
    <dsp:sp modelId="{783A5137-820A-D847-B8CC-B414AB8AF267}">
      <dsp:nvSpPr>
        <dsp:cNvPr id="0" name=""/>
        <dsp:cNvSpPr/>
      </dsp:nvSpPr>
      <dsp:spPr>
        <a:xfrm>
          <a:off x="-210162" y="1839373"/>
          <a:ext cx="1891458" cy="1201076"/>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6E50DDCC-9308-574D-9786-08EE1640B632}">
      <dsp:nvSpPr>
        <dsp:cNvPr id="0" name=""/>
        <dsp:cNvSpPr/>
      </dsp:nvSpPr>
      <dsp:spPr>
        <a:xfrm>
          <a:off x="0" y="2039027"/>
          <a:ext cx="1891458" cy="1201076"/>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u="none" kern="1200" dirty="0">
              <a:latin typeface="Arial"/>
              <a:cs typeface="Arial"/>
            </a:rPr>
            <a:t>Info Session</a:t>
          </a:r>
        </a:p>
        <a:p>
          <a:pPr marL="0" lvl="0" indent="0" algn="ctr" defTabSz="533400">
            <a:lnSpc>
              <a:spcPct val="90000"/>
            </a:lnSpc>
            <a:spcBef>
              <a:spcPct val="0"/>
            </a:spcBef>
            <a:spcAft>
              <a:spcPct val="35000"/>
            </a:spcAft>
            <a:buNone/>
          </a:pPr>
          <a:r>
            <a:rPr lang="en-US" sz="1200" kern="1200" dirty="0">
              <a:latin typeface="Arial"/>
              <a:cs typeface="Arial"/>
            </a:rPr>
            <a:t>- Program Overview</a:t>
          </a:r>
        </a:p>
        <a:p>
          <a:pPr marL="0" lvl="0" indent="0" algn="ctr" defTabSz="533400">
            <a:lnSpc>
              <a:spcPct val="90000"/>
            </a:lnSpc>
            <a:spcBef>
              <a:spcPct val="0"/>
            </a:spcBef>
            <a:spcAft>
              <a:spcPct val="35000"/>
            </a:spcAft>
            <a:buNone/>
          </a:pPr>
          <a:r>
            <a:rPr lang="en-US" sz="1200" kern="1200" dirty="0">
              <a:latin typeface="Arial"/>
              <a:cs typeface="Arial"/>
            </a:rPr>
            <a:t>- Pre-assessment (CASAS)</a:t>
          </a:r>
        </a:p>
        <a:p>
          <a:pPr marL="0" lvl="0" indent="0" algn="ctr" defTabSz="533400">
            <a:lnSpc>
              <a:spcPct val="90000"/>
            </a:lnSpc>
            <a:spcBef>
              <a:spcPct val="0"/>
            </a:spcBef>
            <a:spcAft>
              <a:spcPct val="35000"/>
            </a:spcAft>
            <a:buNone/>
          </a:pPr>
          <a:r>
            <a:rPr lang="en-US" sz="1200" kern="1200" dirty="0">
              <a:latin typeface="Arial"/>
              <a:cs typeface="Arial"/>
            </a:rPr>
            <a:t>- Interview</a:t>
          </a:r>
        </a:p>
      </dsp:txBody>
      <dsp:txXfrm>
        <a:off x="35178" y="2074205"/>
        <a:ext cx="1821102" cy="1130720"/>
      </dsp:txXfrm>
    </dsp:sp>
    <dsp:sp modelId="{D841183A-AE99-E34F-AEEC-BFDDDA6B149E}">
      <dsp:nvSpPr>
        <dsp:cNvPr id="0" name=""/>
        <dsp:cNvSpPr/>
      </dsp:nvSpPr>
      <dsp:spPr>
        <a:xfrm>
          <a:off x="1088948" y="3625163"/>
          <a:ext cx="1891458" cy="1201076"/>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55779194-4F51-174B-9273-E67853468299}">
      <dsp:nvSpPr>
        <dsp:cNvPr id="0" name=""/>
        <dsp:cNvSpPr/>
      </dsp:nvSpPr>
      <dsp:spPr>
        <a:xfrm>
          <a:off x="1299110" y="3824817"/>
          <a:ext cx="1891458" cy="1201076"/>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a:cs typeface="Arial"/>
            </a:rPr>
            <a:t>Program Selection</a:t>
          </a:r>
        </a:p>
      </dsp:txBody>
      <dsp:txXfrm>
        <a:off x="1334288" y="3859995"/>
        <a:ext cx="1821102" cy="1130720"/>
      </dsp:txXfrm>
    </dsp:sp>
    <dsp:sp modelId="{646F3537-73EB-B949-918D-3B7B930AA6F5}">
      <dsp:nvSpPr>
        <dsp:cNvPr id="0" name=""/>
        <dsp:cNvSpPr/>
      </dsp:nvSpPr>
      <dsp:spPr>
        <a:xfrm>
          <a:off x="2762798" y="1828419"/>
          <a:ext cx="1891458" cy="1201076"/>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29CED845-19D1-E94E-8929-4CD240F70DCF}">
      <dsp:nvSpPr>
        <dsp:cNvPr id="0" name=""/>
        <dsp:cNvSpPr/>
      </dsp:nvSpPr>
      <dsp:spPr>
        <a:xfrm>
          <a:off x="2972960" y="2028073"/>
          <a:ext cx="1891458" cy="1201076"/>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a:cs typeface="Arial"/>
            </a:rPr>
            <a:t>One-on-One Info Sessions/Assessment </a:t>
          </a:r>
        </a:p>
        <a:p>
          <a:pPr marL="0" lvl="0" indent="0" algn="ctr" defTabSz="533400">
            <a:lnSpc>
              <a:spcPct val="90000"/>
            </a:lnSpc>
            <a:spcBef>
              <a:spcPct val="0"/>
            </a:spcBef>
            <a:spcAft>
              <a:spcPct val="35000"/>
            </a:spcAft>
            <a:buNone/>
          </a:pPr>
          <a:r>
            <a:rPr lang="en-US" sz="1200" b="1" kern="1200" dirty="0">
              <a:latin typeface="Arial"/>
              <a:cs typeface="Arial"/>
            </a:rPr>
            <a:t>Or</a:t>
          </a:r>
        </a:p>
        <a:p>
          <a:pPr marL="0" lvl="0" indent="0" algn="ctr" defTabSz="533400">
            <a:lnSpc>
              <a:spcPct val="90000"/>
            </a:lnSpc>
            <a:spcBef>
              <a:spcPct val="0"/>
            </a:spcBef>
            <a:spcAft>
              <a:spcPct val="35000"/>
            </a:spcAft>
            <a:buNone/>
          </a:pPr>
          <a:r>
            <a:rPr lang="en-US" sz="1200" b="1" kern="1200" dirty="0">
              <a:latin typeface="Arial"/>
              <a:cs typeface="Arial"/>
            </a:rPr>
            <a:t>Small Group</a:t>
          </a:r>
        </a:p>
      </dsp:txBody>
      <dsp:txXfrm>
        <a:off x="3008138" y="2063251"/>
        <a:ext cx="1821102" cy="1130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6C785-98B7-4E5A-BF8D-DFEE87C9213C}">
      <dsp:nvSpPr>
        <dsp:cNvPr id="0" name=""/>
        <dsp:cNvSpPr/>
      </dsp:nvSpPr>
      <dsp:spPr>
        <a:xfrm>
          <a:off x="1664557" y="0"/>
          <a:ext cx="2130353" cy="2130570"/>
        </a:xfrm>
        <a:prstGeom prst="circularArrow">
          <a:avLst>
            <a:gd name="adj1" fmla="val 10980"/>
            <a:gd name="adj2" fmla="val 1142322"/>
            <a:gd name="adj3" fmla="val 4500000"/>
            <a:gd name="adj4" fmla="val 10800000"/>
            <a:gd name="adj5" fmla="val 12500"/>
          </a:avLst>
        </a:prstGeom>
        <a:solidFill>
          <a:schemeClr val="tx2">
            <a:lumMod val="75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5F3DA26-8111-4D5F-90F5-142318BA3A61}">
      <dsp:nvSpPr>
        <dsp:cNvPr id="0" name=""/>
        <dsp:cNvSpPr/>
      </dsp:nvSpPr>
      <dsp:spPr>
        <a:xfrm>
          <a:off x="2146937" y="476319"/>
          <a:ext cx="1188858" cy="96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Meet w/Career Hub Team Throughout Program</a:t>
          </a:r>
        </a:p>
      </dsp:txBody>
      <dsp:txXfrm>
        <a:off x="2146937" y="476319"/>
        <a:ext cx="1188858" cy="967606"/>
      </dsp:txXfrm>
    </dsp:sp>
    <dsp:sp modelId="{232C032F-4248-413A-81F3-3A6FE5D0E090}">
      <dsp:nvSpPr>
        <dsp:cNvPr id="0" name=""/>
        <dsp:cNvSpPr/>
      </dsp:nvSpPr>
      <dsp:spPr>
        <a:xfrm>
          <a:off x="1072726" y="1224329"/>
          <a:ext cx="2130353" cy="2130570"/>
        </a:xfrm>
        <a:prstGeom prst="leftCircularArrow">
          <a:avLst>
            <a:gd name="adj1" fmla="val 10980"/>
            <a:gd name="adj2" fmla="val 1142322"/>
            <a:gd name="adj3" fmla="val 6300000"/>
            <a:gd name="adj4" fmla="val 18900000"/>
            <a:gd name="adj5" fmla="val 12500"/>
          </a:avLst>
        </a:prstGeom>
        <a:solidFill>
          <a:srgbClr val="F79420"/>
        </a:solidFill>
        <a:ln w="38100" cap="flat" cmpd="sng" algn="ctr">
          <a:solidFill>
            <a:srgbClr val="F7942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7036BFF-87D8-4363-A379-54B97704066C}">
      <dsp:nvSpPr>
        <dsp:cNvPr id="0" name=""/>
        <dsp:cNvSpPr/>
      </dsp:nvSpPr>
      <dsp:spPr>
        <a:xfrm>
          <a:off x="1540676" y="1763682"/>
          <a:ext cx="1188858" cy="106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Soft Skills </a:t>
          </a:r>
          <a:br>
            <a:rPr lang="en-US" sz="1200" kern="1200" dirty="0"/>
          </a:br>
          <a:r>
            <a:rPr lang="en-US" sz="1200" kern="1200" dirty="0"/>
            <a:t>Class and Supportive Services</a:t>
          </a:r>
        </a:p>
      </dsp:txBody>
      <dsp:txXfrm>
        <a:off x="1540676" y="1763682"/>
        <a:ext cx="1188858" cy="1062598"/>
      </dsp:txXfrm>
    </dsp:sp>
    <dsp:sp modelId="{AA923A03-A95A-43E7-955E-1819732C5D2F}">
      <dsp:nvSpPr>
        <dsp:cNvPr id="0" name=""/>
        <dsp:cNvSpPr/>
      </dsp:nvSpPr>
      <dsp:spPr>
        <a:xfrm>
          <a:off x="1664557" y="2453178"/>
          <a:ext cx="2130353" cy="2130570"/>
        </a:xfrm>
        <a:prstGeom prst="circularArrow">
          <a:avLst>
            <a:gd name="adj1" fmla="val 10980"/>
            <a:gd name="adj2" fmla="val 1142322"/>
            <a:gd name="adj3" fmla="val 4500000"/>
            <a:gd name="adj4" fmla="val 13500000"/>
            <a:gd name="adj5" fmla="val 12500"/>
          </a:avLst>
        </a:prstGeom>
        <a:solidFill>
          <a:schemeClr val="tx2">
            <a:lumMod val="75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D34D919-5910-4514-84EA-46F7DE3B3C5E}">
      <dsp:nvSpPr>
        <dsp:cNvPr id="0" name=""/>
        <dsp:cNvSpPr/>
      </dsp:nvSpPr>
      <dsp:spPr>
        <a:xfrm>
          <a:off x="2134906" y="2432678"/>
          <a:ext cx="1188858" cy="217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Focused on Job Matching, Internships, and Work-based Learning</a:t>
          </a:r>
        </a:p>
      </dsp:txBody>
      <dsp:txXfrm>
        <a:off x="2134906" y="2432678"/>
        <a:ext cx="1188858" cy="2177786"/>
      </dsp:txXfrm>
    </dsp:sp>
    <dsp:sp modelId="{BBF2C38F-ED44-4AC8-808B-6B5374D92900}">
      <dsp:nvSpPr>
        <dsp:cNvPr id="0" name=""/>
        <dsp:cNvSpPr/>
      </dsp:nvSpPr>
      <dsp:spPr>
        <a:xfrm>
          <a:off x="1188506" y="3866877"/>
          <a:ext cx="1830241" cy="1831126"/>
        </a:xfrm>
        <a:prstGeom prst="blockArc">
          <a:avLst>
            <a:gd name="adj1" fmla="val 0"/>
            <a:gd name="adj2" fmla="val 18900000"/>
            <a:gd name="adj3" fmla="val 12740"/>
          </a:avLst>
        </a:prstGeom>
        <a:solidFill>
          <a:srgbClr val="F79420"/>
        </a:solidFill>
        <a:ln w="38100" cap="flat" cmpd="sng" algn="ctr">
          <a:solidFill>
            <a:srgbClr val="F7942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E05309E-745F-4B09-8AEB-60518EB1608F}">
      <dsp:nvSpPr>
        <dsp:cNvPr id="0" name=""/>
        <dsp:cNvSpPr/>
      </dsp:nvSpPr>
      <dsp:spPr>
        <a:xfrm>
          <a:off x="1540676" y="4074653"/>
          <a:ext cx="1188858" cy="1347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Consistent </a:t>
          </a:r>
          <a:br>
            <a:rPr lang="en-US" sz="1200" kern="1200" dirty="0"/>
          </a:br>
          <a:r>
            <a:rPr lang="en-US" sz="1200" kern="1200" dirty="0"/>
            <a:t>Case Management, Attendance Tracking, and Contact</a:t>
          </a:r>
        </a:p>
      </dsp:txBody>
      <dsp:txXfrm>
        <a:off x="1540676" y="4074653"/>
        <a:ext cx="1188858" cy="1347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8A10A-1BA0-40B3-87E7-D21EB60D5AAF}">
      <dsp:nvSpPr>
        <dsp:cNvPr id="0" name=""/>
        <dsp:cNvSpPr/>
      </dsp:nvSpPr>
      <dsp:spPr>
        <a:xfrm>
          <a:off x="1943164" y="282473"/>
          <a:ext cx="2145807" cy="2145807"/>
        </a:xfrm>
        <a:prstGeom prst="pieWedge">
          <a:avLst/>
        </a:prstGeom>
        <a:solidFill>
          <a:srgbClr val="F79420"/>
        </a:solidFill>
        <a:ln>
          <a:noFill/>
        </a:ln>
        <a:effectLst/>
        <a:scene3d>
          <a:camera prst="orthographicFront">
            <a:rot lat="0" lon="0" rev="0"/>
          </a:camera>
          <a:lightRig rig="contrasting" dir="t">
            <a:rot lat="0" lon="0" rev="12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Employer Relations</a:t>
          </a:r>
        </a:p>
      </dsp:txBody>
      <dsp:txXfrm>
        <a:off x="2571656" y="910965"/>
        <a:ext cx="1517315" cy="1517315"/>
      </dsp:txXfrm>
    </dsp:sp>
    <dsp:sp modelId="{A7D789EB-5CEC-4879-BFC8-65A07EF20939}">
      <dsp:nvSpPr>
        <dsp:cNvPr id="0" name=""/>
        <dsp:cNvSpPr/>
      </dsp:nvSpPr>
      <dsp:spPr>
        <a:xfrm rot="5400000">
          <a:off x="4188085" y="282473"/>
          <a:ext cx="2145807" cy="2145807"/>
        </a:xfrm>
        <a:prstGeom prst="pieWedge">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Student Selection</a:t>
          </a:r>
        </a:p>
      </dsp:txBody>
      <dsp:txXfrm rot="-5400000">
        <a:off x="4188085" y="910965"/>
        <a:ext cx="1517315" cy="1517315"/>
      </dsp:txXfrm>
    </dsp:sp>
    <dsp:sp modelId="{1D1C57B3-4582-45EC-BE16-6205E41A378F}">
      <dsp:nvSpPr>
        <dsp:cNvPr id="0" name=""/>
        <dsp:cNvSpPr/>
      </dsp:nvSpPr>
      <dsp:spPr>
        <a:xfrm rot="10800000">
          <a:off x="4188085" y="2527394"/>
          <a:ext cx="2145807" cy="2145807"/>
        </a:xfrm>
        <a:prstGeom prst="pieWedge">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Case Mgmt.</a:t>
          </a:r>
        </a:p>
      </dsp:txBody>
      <dsp:txXfrm rot="10800000">
        <a:off x="4188085" y="2527394"/>
        <a:ext cx="1517315" cy="1517315"/>
      </dsp:txXfrm>
    </dsp:sp>
    <dsp:sp modelId="{0D8139FB-AE2E-4462-A882-B40D4A9DEECC}">
      <dsp:nvSpPr>
        <dsp:cNvPr id="0" name=""/>
        <dsp:cNvSpPr/>
      </dsp:nvSpPr>
      <dsp:spPr>
        <a:xfrm rot="16200000">
          <a:off x="1943164" y="2527394"/>
          <a:ext cx="2145807" cy="2145807"/>
        </a:xfrm>
        <a:prstGeom prst="pieWedg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Job Placement</a:t>
          </a:r>
        </a:p>
      </dsp:txBody>
      <dsp:txXfrm rot="5400000">
        <a:off x="2571656" y="2527394"/>
        <a:ext cx="1517315" cy="1517315"/>
      </dsp:txXfrm>
    </dsp:sp>
    <dsp:sp modelId="{DF2B35C2-6C13-4D05-A38B-2D1639FA8E45}">
      <dsp:nvSpPr>
        <dsp:cNvPr id="0" name=""/>
        <dsp:cNvSpPr/>
      </dsp:nvSpPr>
      <dsp:spPr>
        <a:xfrm>
          <a:off x="3750636" y="1833601"/>
          <a:ext cx="740873" cy="644237"/>
        </a:xfrm>
        <a:prstGeom prst="circular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3FD1CD0-4A17-4BFB-AE02-03032F773C53}">
      <dsp:nvSpPr>
        <dsp:cNvPr id="0" name=""/>
        <dsp:cNvSpPr/>
      </dsp:nvSpPr>
      <dsp:spPr>
        <a:xfrm rot="10800000">
          <a:off x="3768091" y="2524150"/>
          <a:ext cx="740873" cy="644237"/>
        </a:xfrm>
        <a:prstGeom prst="circular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D9E089-0E4E-5349-8B5F-20E0DBCF8228}" type="datetimeFigureOut">
              <a:rPr lang="en-US" smtClean="0"/>
              <a:t>10/24/2018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2AF6C5-AD94-4445-9CA6-DAF91F56E336}" type="slidenum">
              <a:rPr lang="en-US" smtClean="0"/>
              <a:t>‹#›</a:t>
            </a:fld>
            <a:endParaRPr lang="en-US" dirty="0"/>
          </a:p>
        </p:txBody>
      </p:sp>
    </p:spTree>
    <p:extLst>
      <p:ext uri="{BB962C8B-B14F-4D97-AF65-F5344CB8AC3E}">
        <p14:creationId xmlns:p14="http://schemas.microsoft.com/office/powerpoint/2010/main" val="3910089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DF9A7-AF53-6F4B-8208-5DC7C5BC65B5}" type="datetimeFigureOut">
              <a:rPr lang="en-US" smtClean="0"/>
              <a:t>10/24/2018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80594-8C7B-B847-9B81-BE6A37F408AA}" type="slidenum">
              <a:rPr lang="en-US" smtClean="0"/>
              <a:t>‹#›</a:t>
            </a:fld>
            <a:endParaRPr lang="en-US" dirty="0"/>
          </a:p>
        </p:txBody>
      </p:sp>
    </p:spTree>
    <p:extLst>
      <p:ext uri="{BB962C8B-B14F-4D97-AF65-F5344CB8AC3E}">
        <p14:creationId xmlns:p14="http://schemas.microsoft.com/office/powerpoint/2010/main" val="11472555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1</a:t>
            </a:fld>
            <a:endParaRPr lang="en-US" dirty="0"/>
          </a:p>
        </p:txBody>
      </p:sp>
    </p:spTree>
    <p:extLst>
      <p:ext uri="{BB962C8B-B14F-4D97-AF65-F5344CB8AC3E}">
        <p14:creationId xmlns:p14="http://schemas.microsoft.com/office/powerpoint/2010/main" val="297943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3E3A03-D9C5-8D44-BB7A-5665F947E7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5317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3E3A03-D9C5-8D44-BB7A-5665F947E7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6486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3E3A03-D9C5-8D44-BB7A-5665F947E7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6971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3E3A03-D9C5-8D44-BB7A-5665F947E7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1954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15</a:t>
            </a:fld>
            <a:endParaRPr lang="en-US" dirty="0"/>
          </a:p>
        </p:txBody>
      </p:sp>
    </p:spTree>
    <p:extLst>
      <p:ext uri="{BB962C8B-B14F-4D97-AF65-F5344CB8AC3E}">
        <p14:creationId xmlns:p14="http://schemas.microsoft.com/office/powerpoint/2010/main" val="184090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9DFF2-12C4-2742-9B2A-E17C3F136243}" type="slidenum">
              <a:rPr lang="en-US" smtClean="0"/>
              <a:t>16</a:t>
            </a:fld>
            <a:endParaRPr lang="en-US" dirty="0"/>
          </a:p>
        </p:txBody>
      </p:sp>
    </p:spTree>
    <p:extLst>
      <p:ext uri="{BB962C8B-B14F-4D97-AF65-F5344CB8AC3E}">
        <p14:creationId xmlns:p14="http://schemas.microsoft.com/office/powerpoint/2010/main" val="2546671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17</a:t>
            </a:fld>
            <a:endParaRPr lang="en-US" dirty="0"/>
          </a:p>
        </p:txBody>
      </p:sp>
    </p:spTree>
    <p:extLst>
      <p:ext uri="{BB962C8B-B14F-4D97-AF65-F5344CB8AC3E}">
        <p14:creationId xmlns:p14="http://schemas.microsoft.com/office/powerpoint/2010/main" val="3761587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18</a:t>
            </a:fld>
            <a:endParaRPr lang="en-US" dirty="0"/>
          </a:p>
        </p:txBody>
      </p:sp>
    </p:spTree>
    <p:extLst>
      <p:ext uri="{BB962C8B-B14F-4D97-AF65-F5344CB8AC3E}">
        <p14:creationId xmlns:p14="http://schemas.microsoft.com/office/powerpoint/2010/main" val="2913296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19</a:t>
            </a:fld>
            <a:endParaRPr lang="en-US" dirty="0"/>
          </a:p>
        </p:txBody>
      </p:sp>
    </p:spTree>
    <p:extLst>
      <p:ext uri="{BB962C8B-B14F-4D97-AF65-F5344CB8AC3E}">
        <p14:creationId xmlns:p14="http://schemas.microsoft.com/office/powerpoint/2010/main" val="1799429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20</a:t>
            </a:fld>
            <a:endParaRPr lang="en-US" dirty="0"/>
          </a:p>
        </p:txBody>
      </p:sp>
    </p:spTree>
    <p:extLst>
      <p:ext uri="{BB962C8B-B14F-4D97-AF65-F5344CB8AC3E}">
        <p14:creationId xmlns:p14="http://schemas.microsoft.com/office/powerpoint/2010/main" val="179163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2</a:t>
            </a:fld>
            <a:endParaRPr lang="en-US" dirty="0"/>
          </a:p>
        </p:txBody>
      </p:sp>
    </p:spTree>
    <p:extLst>
      <p:ext uri="{BB962C8B-B14F-4D97-AF65-F5344CB8AC3E}">
        <p14:creationId xmlns:p14="http://schemas.microsoft.com/office/powerpoint/2010/main" val="111983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21</a:t>
            </a:fld>
            <a:endParaRPr lang="en-US" dirty="0"/>
          </a:p>
        </p:txBody>
      </p:sp>
    </p:spTree>
    <p:extLst>
      <p:ext uri="{BB962C8B-B14F-4D97-AF65-F5344CB8AC3E}">
        <p14:creationId xmlns:p14="http://schemas.microsoft.com/office/powerpoint/2010/main" val="1758684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22</a:t>
            </a:fld>
            <a:endParaRPr lang="en-US" dirty="0"/>
          </a:p>
        </p:txBody>
      </p:sp>
    </p:spTree>
    <p:extLst>
      <p:ext uri="{BB962C8B-B14F-4D97-AF65-F5344CB8AC3E}">
        <p14:creationId xmlns:p14="http://schemas.microsoft.com/office/powerpoint/2010/main" val="3633081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23</a:t>
            </a:fld>
            <a:endParaRPr lang="en-US" dirty="0"/>
          </a:p>
        </p:txBody>
      </p:sp>
    </p:spTree>
    <p:extLst>
      <p:ext uri="{BB962C8B-B14F-4D97-AF65-F5344CB8AC3E}">
        <p14:creationId xmlns:p14="http://schemas.microsoft.com/office/powerpoint/2010/main" val="3435916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24</a:t>
            </a:fld>
            <a:endParaRPr lang="en-US" dirty="0"/>
          </a:p>
        </p:txBody>
      </p:sp>
    </p:spTree>
    <p:extLst>
      <p:ext uri="{BB962C8B-B14F-4D97-AF65-F5344CB8AC3E}">
        <p14:creationId xmlns:p14="http://schemas.microsoft.com/office/powerpoint/2010/main" val="1725859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25</a:t>
            </a:fld>
            <a:endParaRPr lang="en-US" dirty="0"/>
          </a:p>
        </p:txBody>
      </p:sp>
    </p:spTree>
    <p:extLst>
      <p:ext uri="{BB962C8B-B14F-4D97-AF65-F5344CB8AC3E}">
        <p14:creationId xmlns:p14="http://schemas.microsoft.com/office/powerpoint/2010/main" val="1821700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26</a:t>
            </a:fld>
            <a:endParaRPr lang="en-US" dirty="0"/>
          </a:p>
        </p:txBody>
      </p:sp>
    </p:spTree>
    <p:extLst>
      <p:ext uri="{BB962C8B-B14F-4D97-AF65-F5344CB8AC3E}">
        <p14:creationId xmlns:p14="http://schemas.microsoft.com/office/powerpoint/2010/main" val="4290090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27</a:t>
            </a:fld>
            <a:endParaRPr lang="en-US" dirty="0"/>
          </a:p>
        </p:txBody>
      </p:sp>
    </p:spTree>
    <p:extLst>
      <p:ext uri="{BB962C8B-B14F-4D97-AF65-F5344CB8AC3E}">
        <p14:creationId xmlns:p14="http://schemas.microsoft.com/office/powerpoint/2010/main" val="2222384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28</a:t>
            </a:fld>
            <a:endParaRPr lang="en-US" dirty="0"/>
          </a:p>
        </p:txBody>
      </p:sp>
    </p:spTree>
    <p:extLst>
      <p:ext uri="{BB962C8B-B14F-4D97-AF65-F5344CB8AC3E}">
        <p14:creationId xmlns:p14="http://schemas.microsoft.com/office/powerpoint/2010/main" val="1641414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29</a:t>
            </a:fld>
            <a:endParaRPr lang="en-US" dirty="0"/>
          </a:p>
        </p:txBody>
      </p:sp>
    </p:spTree>
    <p:extLst>
      <p:ext uri="{BB962C8B-B14F-4D97-AF65-F5344CB8AC3E}">
        <p14:creationId xmlns:p14="http://schemas.microsoft.com/office/powerpoint/2010/main" val="938019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30</a:t>
            </a:fld>
            <a:endParaRPr lang="en-US" dirty="0"/>
          </a:p>
        </p:txBody>
      </p:sp>
    </p:spTree>
    <p:extLst>
      <p:ext uri="{BB962C8B-B14F-4D97-AF65-F5344CB8AC3E}">
        <p14:creationId xmlns:p14="http://schemas.microsoft.com/office/powerpoint/2010/main" val="394194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3</a:t>
            </a:fld>
            <a:endParaRPr lang="en-US" dirty="0"/>
          </a:p>
        </p:txBody>
      </p:sp>
    </p:spTree>
    <p:extLst>
      <p:ext uri="{BB962C8B-B14F-4D97-AF65-F5344CB8AC3E}">
        <p14:creationId xmlns:p14="http://schemas.microsoft.com/office/powerpoint/2010/main" val="2866241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553899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32</a:t>
            </a:fld>
            <a:endParaRPr lang="en-US" dirty="0"/>
          </a:p>
        </p:txBody>
      </p:sp>
    </p:spTree>
    <p:extLst>
      <p:ext uri="{BB962C8B-B14F-4D97-AF65-F5344CB8AC3E}">
        <p14:creationId xmlns:p14="http://schemas.microsoft.com/office/powerpoint/2010/main" val="1564558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33</a:t>
            </a:fld>
            <a:endParaRPr lang="en-US" dirty="0"/>
          </a:p>
        </p:txBody>
      </p:sp>
    </p:spTree>
    <p:extLst>
      <p:ext uri="{BB962C8B-B14F-4D97-AF65-F5344CB8AC3E}">
        <p14:creationId xmlns:p14="http://schemas.microsoft.com/office/powerpoint/2010/main" val="416849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4</a:t>
            </a:fld>
            <a:endParaRPr lang="en-US" dirty="0"/>
          </a:p>
        </p:txBody>
      </p:sp>
    </p:spTree>
    <p:extLst>
      <p:ext uri="{BB962C8B-B14F-4D97-AF65-F5344CB8AC3E}">
        <p14:creationId xmlns:p14="http://schemas.microsoft.com/office/powerpoint/2010/main" val="668398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5</a:t>
            </a:fld>
            <a:endParaRPr lang="en-US" dirty="0"/>
          </a:p>
        </p:txBody>
      </p:sp>
    </p:spTree>
    <p:extLst>
      <p:ext uri="{BB962C8B-B14F-4D97-AF65-F5344CB8AC3E}">
        <p14:creationId xmlns:p14="http://schemas.microsoft.com/office/powerpoint/2010/main" val="2567434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6</a:t>
            </a:fld>
            <a:endParaRPr lang="en-US" dirty="0"/>
          </a:p>
        </p:txBody>
      </p:sp>
    </p:spTree>
    <p:extLst>
      <p:ext uri="{BB962C8B-B14F-4D97-AF65-F5344CB8AC3E}">
        <p14:creationId xmlns:p14="http://schemas.microsoft.com/office/powerpoint/2010/main" val="2514907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7</a:t>
            </a:fld>
            <a:endParaRPr lang="en-US" dirty="0"/>
          </a:p>
        </p:txBody>
      </p:sp>
    </p:spTree>
    <p:extLst>
      <p:ext uri="{BB962C8B-B14F-4D97-AF65-F5344CB8AC3E}">
        <p14:creationId xmlns:p14="http://schemas.microsoft.com/office/powerpoint/2010/main" val="2691510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8</a:t>
            </a:fld>
            <a:endParaRPr lang="en-US" dirty="0"/>
          </a:p>
        </p:txBody>
      </p:sp>
    </p:spTree>
    <p:extLst>
      <p:ext uri="{BB962C8B-B14F-4D97-AF65-F5344CB8AC3E}">
        <p14:creationId xmlns:p14="http://schemas.microsoft.com/office/powerpoint/2010/main" val="240126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888A3-7A30-4043-85B5-AC9DD04EEE7C}" type="slidenum">
              <a:rPr lang="en-US" smtClean="0"/>
              <a:t>9</a:t>
            </a:fld>
            <a:endParaRPr lang="en-US" dirty="0"/>
          </a:p>
        </p:txBody>
      </p:sp>
    </p:spTree>
    <p:extLst>
      <p:ext uri="{BB962C8B-B14F-4D97-AF65-F5344CB8AC3E}">
        <p14:creationId xmlns:p14="http://schemas.microsoft.com/office/powerpoint/2010/main" val="187462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dirty="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8EB0543-1B7C-994C-B4F8-54CDAB338BFE}" type="datetime1">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841C3E-A3E2-A844-BDDF-9953AB291B8A}" type="datetime1">
              <a:rPr lang="en-US" smtClean="0"/>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793FE78-D0F5-E340-BB2A-62984C9F6404}" type="datetime1">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350946A-5D73-F540-9175-FEE06607D38C}" type="datetime1">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dirty="0"/>
          </a:p>
        </p:txBody>
      </p:sp>
    </p:spTree>
    <p:extLst>
      <p:ext uri="{BB962C8B-B14F-4D97-AF65-F5344CB8AC3E}">
        <p14:creationId xmlns:p14="http://schemas.microsoft.com/office/powerpoint/2010/main" val="1007532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1400" b="0" cap="all">
                <a:solidFill>
                  <a:schemeClr val="bg1">
                    <a:lumMod val="50000"/>
                  </a:schemeClr>
                </a:solidFill>
              </a:defRPr>
            </a:lvl1pPr>
          </a:lstStyle>
          <a:p>
            <a:r>
              <a:rPr lang="en-US" dirty="0"/>
              <a:t>Clicks to edit Master title style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dirty="0"/>
          </a:p>
        </p:txBody>
      </p:sp>
    </p:spTree>
    <p:extLst>
      <p:ext uri="{BB962C8B-B14F-4D97-AF65-F5344CB8AC3E}">
        <p14:creationId xmlns:p14="http://schemas.microsoft.com/office/powerpoint/2010/main" val="3262376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F535CF6-78E6-204E-AB98-C09B348E109C}" type="slidenum">
              <a:rPr lang="en-US" smtClean="0"/>
              <a:t>‹#›</a:t>
            </a:fld>
            <a:endParaRPr lang="en-US" dirty="0"/>
          </a:p>
        </p:txBody>
      </p:sp>
    </p:spTree>
    <p:extLst>
      <p:ext uri="{BB962C8B-B14F-4D97-AF65-F5344CB8AC3E}">
        <p14:creationId xmlns:p14="http://schemas.microsoft.com/office/powerpoint/2010/main" val="2061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F535CF6-78E6-204E-AB98-C09B348E109C}" type="slidenum">
              <a:rPr lang="en-US" smtClean="0"/>
              <a:t>‹#›</a:t>
            </a:fld>
            <a:endParaRPr lang="en-US" dirty="0"/>
          </a:p>
        </p:txBody>
      </p:sp>
    </p:spTree>
    <p:extLst>
      <p:ext uri="{BB962C8B-B14F-4D97-AF65-F5344CB8AC3E}">
        <p14:creationId xmlns:p14="http://schemas.microsoft.com/office/powerpoint/2010/main" val="3854591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2F535CF6-78E6-204E-AB98-C09B348E109C}" type="slidenum">
              <a:rPr lang="en-US" smtClean="0"/>
              <a:t>‹#›</a:t>
            </a:fld>
            <a:endParaRPr lang="en-US" dirty="0"/>
          </a:p>
        </p:txBody>
      </p:sp>
    </p:spTree>
    <p:extLst>
      <p:ext uri="{BB962C8B-B14F-4D97-AF65-F5344CB8AC3E}">
        <p14:creationId xmlns:p14="http://schemas.microsoft.com/office/powerpoint/2010/main" val="3546547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535CF6-78E6-204E-AB98-C09B348E109C}" type="slidenum">
              <a:rPr lang="en-US" smtClean="0"/>
              <a:t>‹#›</a:t>
            </a:fld>
            <a:endParaRPr lang="en-US" dirty="0"/>
          </a:p>
        </p:txBody>
      </p:sp>
    </p:spTree>
    <p:extLst>
      <p:ext uri="{BB962C8B-B14F-4D97-AF65-F5344CB8AC3E}">
        <p14:creationId xmlns:p14="http://schemas.microsoft.com/office/powerpoint/2010/main" val="2972894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angle 2"/>
          <p:cNvSpPr/>
          <p:nvPr userDrawn="1"/>
        </p:nvSpPr>
        <p:spPr>
          <a:xfrm>
            <a:off x="0" y="0"/>
            <a:ext cx="9144000" cy="1233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hasCustomPrompt="1"/>
          </p:nvPr>
        </p:nvSpPr>
        <p:spPr>
          <a:xfrm>
            <a:off x="722313" y="2187251"/>
            <a:ext cx="7772400" cy="1362075"/>
          </a:xfrm>
        </p:spPr>
        <p:txBody>
          <a:bodyPr anchor="t">
            <a:normAutofit/>
          </a:bodyPr>
          <a:lstStyle>
            <a:lvl1pPr algn="l">
              <a:defRPr sz="1400" b="0" cap="none">
                <a:solidFill>
                  <a:schemeClr val="bg1">
                    <a:lumMod val="50000"/>
                  </a:schemeClr>
                </a:solidFill>
              </a:defRPr>
            </a:lvl1pPr>
          </a:lstStyle>
          <a:p>
            <a:r>
              <a:rPr lang="en-US" dirty="0"/>
              <a:t>Clicks to edit master title style</a:t>
            </a:r>
          </a:p>
        </p:txBody>
      </p:sp>
      <p:sp>
        <p:nvSpPr>
          <p:cNvPr id="7" name="Text Placeholder 2"/>
          <p:cNvSpPr>
            <a:spLocks noGrp="1"/>
          </p:cNvSpPr>
          <p:nvPr>
            <p:ph type="body" idx="1" hasCustomPrompt="1"/>
          </p:nvPr>
        </p:nvSpPr>
        <p:spPr>
          <a:xfrm>
            <a:off x="722313" y="1233412"/>
            <a:ext cx="7772400" cy="953839"/>
          </a:xfrm>
        </p:spPr>
        <p:txBody>
          <a:bodyPr anchor="t"/>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Rectangle 1"/>
          <p:cNvSpPr/>
          <p:nvPr userDrawn="1"/>
        </p:nvSpPr>
        <p:spPr>
          <a:xfrm>
            <a:off x="0" y="5816600"/>
            <a:ext cx="9144000" cy="10414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TAACCCT-Learning-Network-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313" y="4499174"/>
            <a:ext cx="4840287" cy="1030726"/>
          </a:xfrm>
          <a:prstGeom prst="rect">
            <a:avLst/>
          </a:prstGeom>
        </p:spPr>
      </p:pic>
      <p:pic>
        <p:nvPicPr>
          <p:cNvPr id="4" name="Picture 3" descr="DOL-logo.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87175" y="4495764"/>
            <a:ext cx="1044051" cy="1034136"/>
          </a:xfrm>
          <a:prstGeom prst="rect">
            <a:avLst/>
          </a:prstGeom>
        </p:spPr>
      </p:pic>
    </p:spTree>
    <p:extLst>
      <p:ext uri="{BB962C8B-B14F-4D97-AF65-F5344CB8AC3E}">
        <p14:creationId xmlns:p14="http://schemas.microsoft.com/office/powerpoint/2010/main" val="117276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3113764-8F9E-D940-9246-A7DCC7AB5862}" type="datetime1">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DB97C6FD-B93B-6840-8F2D-18DB3FB06E9D}" type="datetime1">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C708FF-22CE-BE42-8B2A-E7C4F0452D5C}" type="datetime1">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3CAA3A9-85C6-C247-BB23-A11EB88BDDA3}" type="datetime1">
              <a:rPr lang="en-US" smtClean="0"/>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EB66EC3-45FA-FE4F-82EE-6C085A4A9B51}" type="datetime1">
              <a:rPr lang="en-US" smtClean="0"/>
              <a:t>10/24/2018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6AD6856-15C3-6245-AFF2-8B52213B088E}" type="datetime1">
              <a:rPr lang="en-US" smtClean="0"/>
              <a:t>10/24/2018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0A2824-3574-8042-8A7F-3ACA719C8C3C}" type="datetime1">
              <a:rPr lang="en-US" smtClean="0"/>
              <a:t>10/24/2018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DFFEF3-5127-F043-9E35-B576398B90F8}" type="datetime1">
              <a:rPr lang="en-US" smtClean="0"/>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jpeg"/><Relationship Id="rId4" Type="http://schemas.openxmlformats.org/officeDocument/2006/relationships/slideLayout" Target="../slideLayouts/slideLayout16.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72D1AC0-4E70-2247-A49D-FA5FCF58CAEE}" type="datetime1">
              <a:rPr lang="en-US" smtClean="0"/>
              <a:t>10/24/2018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dirty="0"/>
          </a:p>
        </p:txBody>
      </p:sp>
      <p:pic>
        <p:nvPicPr>
          <p:cNvPr id="7"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auto">
          <a:xfrm>
            <a:off x="-1587" y="6193236"/>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35CF6-78E6-204E-AB98-C09B348E109C}" type="slidenum">
              <a:rPr lang="en-US" smtClean="0"/>
              <a:t>‹#›</a:t>
            </a:fld>
            <a:endParaRPr lang="en-US" dirty="0"/>
          </a:p>
        </p:txBody>
      </p:sp>
      <p:sp>
        <p:nvSpPr>
          <p:cNvPr id="8" name="Rectangle 7"/>
          <p:cNvSpPr/>
          <p:nvPr userDrawn="1"/>
        </p:nvSpPr>
        <p:spPr>
          <a:xfrm>
            <a:off x="3251200" y="274638"/>
            <a:ext cx="5892799"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274638"/>
            <a:ext cx="351816"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441701" y="274638"/>
            <a:ext cx="5245098" cy="703544"/>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descr="TAACCCT-Learning-Network-logo.eps"/>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444501" y="350753"/>
            <a:ext cx="2692399" cy="573339"/>
          </a:xfrm>
          <a:prstGeom prst="rect">
            <a:avLst/>
          </a:prstGeom>
        </p:spPr>
      </p:pic>
      <p:pic>
        <p:nvPicPr>
          <p:cNvPr id="11"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auto">
          <a:xfrm>
            <a:off x="478816" y="6121397"/>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4874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xStyles>
    <p:titleStyle>
      <a:lvl1pPr algn="l" defTabSz="457200" rtl="0" eaLnBrk="1" latinLnBrk="0" hangingPunct="1">
        <a:spcBef>
          <a:spcPct val="0"/>
        </a:spcBef>
        <a:buNone/>
        <a:defRPr sz="1600" b="1" i="0" u="none" kern="1200">
          <a:solidFill>
            <a:schemeClr val="bg1"/>
          </a:solidFill>
          <a:latin typeface="Arial"/>
          <a:ea typeface="+mj-ea"/>
          <a:cs typeface="Arial"/>
        </a:defRPr>
      </a:lvl1pPr>
    </p:titleStyle>
    <p:body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hyperlink" Target="http://www.skillscommons.org/" TargetMode="External"/><Relationship Id="rId4" Type="http://schemas.openxmlformats.org/officeDocument/2006/relationships/hyperlink" Target="file:///\\support.skillscommons.org\showcases\field-guid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skillscommons.org/handle/taaccct/519"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hyperlink" Target="https://www.skillscommons.org/handle/taaccct/4079" TargetMode="External"/><Relationship Id="rId4" Type="http://schemas.openxmlformats.org/officeDocument/2006/relationships/hyperlink" Target="https://www.skillscommons.org/handle/taaccct/4076"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taaccct.workforcegps.org/resources/2018/08/22/17/45/Resource_Innovations_Leading_to_Career_Success_Webinar_Series_Part2"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killscommon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www.doleta.gov/taaccc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taaccct.workforcegps.org/resources/2018/08/22/17/45/Resource_Innovations_Leading_to_Career_Success_Webinar_Series_Part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dirty="0">
                <a:solidFill>
                  <a:schemeClr val="bg1"/>
                </a:solidFill>
              </a:rPr>
              <a:t>Polling Question</a:t>
            </a:r>
          </a:p>
        </p:txBody>
      </p:sp>
      <p:sp>
        <p:nvSpPr>
          <p:cNvPr id="14" name="Content Placeholder 2"/>
          <p:cNvSpPr>
            <a:spLocks noGrp="1"/>
          </p:cNvSpPr>
          <p:nvPr>
            <p:ph idx="1"/>
          </p:nvPr>
        </p:nvSpPr>
        <p:spPr>
          <a:xfrm>
            <a:off x="14223" y="1345901"/>
            <a:ext cx="7127259" cy="4802252"/>
          </a:xfrm>
        </p:spPr>
        <p:txBody>
          <a:bodyPr>
            <a:noAutofit/>
          </a:bodyPr>
          <a:lstStyle/>
          <a:p>
            <a:pPr marL="0" indent="0">
              <a:spcBef>
                <a:spcPts val="0"/>
              </a:spcBef>
              <a:buNone/>
            </a:pPr>
            <a:r>
              <a:rPr lang="en-US" sz="2800" dirty="0">
                <a:latin typeface="Arial" panose="020B0604020202020204" pitchFamily="34" charset="0"/>
                <a:cs typeface="Arial" panose="020B0604020202020204" pitchFamily="34" charset="0"/>
              </a:rPr>
              <a:t>What kind of organization are you coming from?</a:t>
            </a:r>
          </a:p>
          <a:p>
            <a:pPr marL="0" indent="0">
              <a:spcBef>
                <a:spcPts val="0"/>
              </a:spcBef>
              <a:buNone/>
            </a:pPr>
            <a:endParaRPr lang="en-US" dirty="0">
              <a:latin typeface="Arial" panose="020B0604020202020204" pitchFamily="34" charset="0"/>
              <a:cs typeface="Arial" panose="020B0604020202020204" pitchFamily="34" charset="0"/>
            </a:endParaRPr>
          </a:p>
          <a:p>
            <a:pPr lvl="1">
              <a:buClr>
                <a:srgbClr val="0070C0"/>
              </a:buClr>
              <a:buFont typeface="Wingdings" panose="05000000000000000000" pitchFamily="2" charset="2"/>
              <a:buChar char="§"/>
            </a:pPr>
            <a:r>
              <a:rPr lang="en-US" sz="2800" dirty="0"/>
              <a:t>College</a:t>
            </a:r>
          </a:p>
          <a:p>
            <a:pPr lvl="1">
              <a:buClr>
                <a:srgbClr val="0070C0"/>
              </a:buClr>
              <a:buFont typeface="Wingdings" panose="05000000000000000000" pitchFamily="2" charset="2"/>
              <a:buChar char="§"/>
            </a:pPr>
            <a:r>
              <a:rPr lang="en-US" sz="2800" dirty="0"/>
              <a:t>Workforce Board/American Job Center</a:t>
            </a:r>
          </a:p>
          <a:p>
            <a:pPr lvl="1">
              <a:buClr>
                <a:srgbClr val="0070C0"/>
              </a:buClr>
              <a:buFont typeface="Wingdings" panose="05000000000000000000" pitchFamily="2" charset="2"/>
              <a:buChar char="§"/>
            </a:pPr>
            <a:r>
              <a:rPr lang="en-US" sz="2800" dirty="0"/>
              <a:t>Community Service Provider</a:t>
            </a:r>
          </a:p>
          <a:p>
            <a:pPr lvl="1">
              <a:buClr>
                <a:srgbClr val="0070C0"/>
              </a:buClr>
              <a:buFont typeface="Wingdings" panose="05000000000000000000" pitchFamily="2" charset="2"/>
              <a:buChar char="§"/>
            </a:pPr>
            <a:r>
              <a:rPr lang="en-US" sz="2800" dirty="0"/>
              <a:t>Other</a:t>
            </a:r>
          </a:p>
        </p:txBody>
      </p:sp>
      <p:grpSp>
        <p:nvGrpSpPr>
          <p:cNvPr id="15" name="Group 14"/>
          <p:cNvGrpSpPr/>
          <p:nvPr/>
        </p:nvGrpSpPr>
        <p:grpSpPr>
          <a:xfrm>
            <a:off x="7188049" y="728664"/>
            <a:ext cx="1865623" cy="6350513"/>
            <a:chOff x="7107011" y="768658"/>
            <a:chExt cx="1865623" cy="6350513"/>
          </a:xfrm>
        </p:grpSpPr>
        <p:sp>
          <p:nvSpPr>
            <p:cNvPr id="16" name="Rectangle 15"/>
            <p:cNvSpPr/>
            <p:nvPr/>
          </p:nvSpPr>
          <p:spPr>
            <a:xfrm rot="19800000">
              <a:off x="7107011" y="2734940"/>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1"/>
                  </a:solidFill>
                  <a:effectLst>
                    <a:outerShdw dist="38100" dir="2640000" algn="bl" rotWithShape="0">
                      <a:schemeClr val="accent1"/>
                    </a:outerShdw>
                  </a:effectLst>
                </a:rPr>
                <a:t>?</a:t>
              </a:r>
            </a:p>
          </p:txBody>
        </p:sp>
        <p:sp>
          <p:nvSpPr>
            <p:cNvPr id="17" name="Rectangle 16"/>
            <p:cNvSpPr/>
            <p:nvPr/>
          </p:nvSpPr>
          <p:spPr>
            <a:xfrm rot="1800000">
              <a:off x="8056766" y="1805540"/>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4"/>
                  </a:solidFill>
                  <a:effectLst>
                    <a:outerShdw dist="38100" dir="2640000" algn="bl" rotWithShape="0">
                      <a:schemeClr val="accent1"/>
                    </a:outerShdw>
                  </a:effectLst>
                </a:rPr>
                <a:t>?</a:t>
              </a:r>
            </a:p>
          </p:txBody>
        </p:sp>
        <p:sp>
          <p:nvSpPr>
            <p:cNvPr id="18" name="Rectangle 17"/>
            <p:cNvSpPr/>
            <p:nvPr/>
          </p:nvSpPr>
          <p:spPr>
            <a:xfrm>
              <a:off x="7323610" y="768658"/>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5"/>
                  </a:solidFill>
                  <a:effectLst>
                    <a:outerShdw dist="38100" dir="2640000" algn="bl" rotWithShape="0">
                      <a:schemeClr val="accent1"/>
                    </a:outerShdw>
                  </a:effectLst>
                </a:rPr>
                <a:t>?</a:t>
              </a:r>
            </a:p>
          </p:txBody>
        </p:sp>
        <p:sp>
          <p:nvSpPr>
            <p:cNvPr id="19" name="Rectangle 18"/>
            <p:cNvSpPr/>
            <p:nvPr/>
          </p:nvSpPr>
          <p:spPr>
            <a:xfrm rot="900000">
              <a:off x="7931305" y="3964945"/>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3"/>
                  </a:solidFill>
                  <a:effectLst>
                    <a:outerShdw dist="38100" dir="2640000" algn="bl" rotWithShape="0">
                      <a:schemeClr val="accent1"/>
                    </a:outerShdw>
                  </a:effectLst>
                </a:rPr>
                <a:t>?</a:t>
              </a:r>
            </a:p>
          </p:txBody>
        </p:sp>
        <p:sp>
          <p:nvSpPr>
            <p:cNvPr id="20" name="Rectangle 19"/>
            <p:cNvSpPr/>
            <p:nvPr/>
          </p:nvSpPr>
          <p:spPr>
            <a:xfrm rot="20262919">
              <a:off x="7323610" y="5257123"/>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rgbClr val="00B0F0"/>
                  </a:solidFill>
                  <a:effectLst>
                    <a:outerShdw dist="38100" dir="2640000" algn="bl" rotWithShape="0">
                      <a:schemeClr val="accent1"/>
                    </a:outerShdw>
                  </a:effectLst>
                </a:rPr>
                <a:t>?</a:t>
              </a:r>
            </a:p>
          </p:txBody>
        </p:sp>
      </p:grpSp>
      <p:sp>
        <p:nvSpPr>
          <p:cNvPr id="12" name="Rectangle 11"/>
          <p:cNvSpPr/>
          <p:nvPr/>
        </p:nvSpPr>
        <p:spPr>
          <a:xfrm>
            <a:off x="0" y="6096000"/>
            <a:ext cx="2070847" cy="75303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2">
            <a:extLst>
              <a:ext uri="{FF2B5EF4-FFF2-40B4-BE49-F238E27FC236}">
                <a16:creationId xmlns:a16="http://schemas.microsoft.com/office/drawing/2014/main" id="{17251E52-4A5F-424B-8C92-1282A8CA57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0" y="6446635"/>
            <a:ext cx="1227957" cy="41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880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DDB36F81-D0E5-413E-A5FD-0D4C4010D20A}"/>
              </a:ext>
            </a:extLst>
          </p:cNvPr>
          <p:cNvSpPr/>
          <p:nvPr/>
        </p:nvSpPr>
        <p:spPr>
          <a:xfrm rot="5400000">
            <a:off x="7749630" y="3894633"/>
            <a:ext cx="167947" cy="2664578"/>
          </a:xfrm>
          <a:prstGeom prst="rect">
            <a:avLst/>
          </a:prstGeom>
          <a:gradFill flip="none" rotWithShape="1">
            <a:gsLst>
              <a:gs pos="0">
                <a:srgbClr val="E3E426"/>
              </a:gs>
              <a:gs pos="100000">
                <a:srgbClr val="00B050"/>
              </a:gs>
            </a:gsLst>
            <a:lin ang="5400000" scaled="1"/>
            <a:tileRect/>
          </a:gradFill>
          <a:ln>
            <a:solidFill>
              <a:schemeClr val="bg1"/>
            </a:solidFill>
          </a:ln>
          <a:effectLst>
            <a:outerShdw blurRad="1270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76" name="Rectangle 75">
            <a:extLst>
              <a:ext uri="{FF2B5EF4-FFF2-40B4-BE49-F238E27FC236}">
                <a16:creationId xmlns:a16="http://schemas.microsoft.com/office/drawing/2014/main" id="{20258C70-7640-43E2-853E-9734C73FCC7B}"/>
              </a:ext>
            </a:extLst>
          </p:cNvPr>
          <p:cNvSpPr/>
          <p:nvPr/>
        </p:nvSpPr>
        <p:spPr>
          <a:xfrm rot="5400000">
            <a:off x="1248316" y="347897"/>
            <a:ext cx="167947" cy="2664578"/>
          </a:xfrm>
          <a:prstGeom prst="rect">
            <a:avLst/>
          </a:prstGeom>
          <a:solidFill>
            <a:srgbClr val="0070C0"/>
          </a:solidFill>
          <a:ln>
            <a:solidFill>
              <a:schemeClr val="bg1"/>
            </a:solidFill>
          </a:ln>
          <a:effectLst>
            <a:outerShdw blurRad="1270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60" name="Freeform: Shape 59">
            <a:extLst>
              <a:ext uri="{FF2B5EF4-FFF2-40B4-BE49-F238E27FC236}">
                <a16:creationId xmlns:a16="http://schemas.microsoft.com/office/drawing/2014/main" id="{3265178B-CAD3-44F2-9618-E2E504CEBE54}"/>
              </a:ext>
            </a:extLst>
          </p:cNvPr>
          <p:cNvSpPr/>
          <p:nvPr/>
        </p:nvSpPr>
        <p:spPr>
          <a:xfrm rot="900000">
            <a:off x="2576720" y="1490869"/>
            <a:ext cx="3990561" cy="1133062"/>
          </a:xfrm>
          <a:custGeom>
            <a:avLst/>
            <a:gdLst>
              <a:gd name="connsiteX0" fmla="*/ 530748 w 5320748"/>
              <a:gd name="connsiteY0" fmla="*/ 33961 h 1510749"/>
              <a:gd name="connsiteX1" fmla="*/ 755373 w 5320748"/>
              <a:gd name="connsiteY1" fmla="*/ 1 h 1510749"/>
              <a:gd name="connsiteX2" fmla="*/ 1381742 w 5320748"/>
              <a:gd name="connsiteY2" fmla="*/ 333038 h 1510749"/>
              <a:gd name="connsiteX3" fmla="*/ 1398784 w 5320748"/>
              <a:gd name="connsiteY3" fmla="*/ 364435 h 1510749"/>
              <a:gd name="connsiteX4" fmla="*/ 3921964 w 5320748"/>
              <a:gd name="connsiteY4" fmla="*/ 364435 h 1510749"/>
              <a:gd name="connsiteX5" fmla="*/ 3939006 w 5320748"/>
              <a:gd name="connsiteY5" fmla="*/ 333037 h 1510749"/>
              <a:gd name="connsiteX6" fmla="*/ 4565374 w 5320748"/>
              <a:gd name="connsiteY6" fmla="*/ 0 h 1510749"/>
              <a:gd name="connsiteX7" fmla="*/ 5320748 w 5320748"/>
              <a:gd name="connsiteY7" fmla="*/ 755374 h 1510749"/>
              <a:gd name="connsiteX8" fmla="*/ 4565374 w 5320748"/>
              <a:gd name="connsiteY8" fmla="*/ 1510748 h 1510749"/>
              <a:gd name="connsiteX9" fmla="*/ 3939006 w 5320748"/>
              <a:gd name="connsiteY9" fmla="*/ 1177711 h 1510749"/>
              <a:gd name="connsiteX10" fmla="*/ 3921963 w 5320748"/>
              <a:gd name="connsiteY10" fmla="*/ 1146313 h 1510749"/>
              <a:gd name="connsiteX11" fmla="*/ 1398785 w 5320748"/>
              <a:gd name="connsiteY11" fmla="*/ 1146313 h 1510749"/>
              <a:gd name="connsiteX12" fmla="*/ 1381742 w 5320748"/>
              <a:gd name="connsiteY12" fmla="*/ 1177712 h 1510749"/>
              <a:gd name="connsiteX13" fmla="*/ 755373 w 5320748"/>
              <a:gd name="connsiteY13" fmla="*/ 1510749 h 1510749"/>
              <a:gd name="connsiteX14" fmla="*/ 0 w 5320748"/>
              <a:gd name="connsiteY14" fmla="*/ 755375 h 1510749"/>
              <a:gd name="connsiteX15" fmla="*/ 530748 w 5320748"/>
              <a:gd name="connsiteY15" fmla="*/ 33961 h 151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20748" h="1510749">
                <a:moveTo>
                  <a:pt x="530748" y="33961"/>
                </a:moveTo>
                <a:cubicBezTo>
                  <a:pt x="601707" y="11890"/>
                  <a:pt x="677152" y="1"/>
                  <a:pt x="755373" y="1"/>
                </a:cubicBezTo>
                <a:cubicBezTo>
                  <a:pt x="1016112" y="1"/>
                  <a:pt x="1245996" y="132107"/>
                  <a:pt x="1381742" y="333038"/>
                </a:cubicBezTo>
                <a:lnTo>
                  <a:pt x="1398784" y="364435"/>
                </a:lnTo>
                <a:lnTo>
                  <a:pt x="3921964" y="364435"/>
                </a:lnTo>
                <a:lnTo>
                  <a:pt x="3939006" y="333037"/>
                </a:lnTo>
                <a:cubicBezTo>
                  <a:pt x="4074752" y="132106"/>
                  <a:pt x="4304635" y="0"/>
                  <a:pt x="4565374" y="0"/>
                </a:cubicBezTo>
                <a:cubicBezTo>
                  <a:pt x="4982556" y="0"/>
                  <a:pt x="5320748" y="338192"/>
                  <a:pt x="5320748" y="755374"/>
                </a:cubicBezTo>
                <a:cubicBezTo>
                  <a:pt x="5320748" y="1172556"/>
                  <a:pt x="4982556" y="1510748"/>
                  <a:pt x="4565374" y="1510748"/>
                </a:cubicBezTo>
                <a:cubicBezTo>
                  <a:pt x="4304635" y="1510748"/>
                  <a:pt x="4074752" y="1378642"/>
                  <a:pt x="3939006" y="1177711"/>
                </a:cubicBezTo>
                <a:lnTo>
                  <a:pt x="3921963" y="1146313"/>
                </a:lnTo>
                <a:lnTo>
                  <a:pt x="1398785" y="1146313"/>
                </a:lnTo>
                <a:lnTo>
                  <a:pt x="1381742" y="1177712"/>
                </a:lnTo>
                <a:cubicBezTo>
                  <a:pt x="1245996" y="1378642"/>
                  <a:pt x="1016112" y="1510749"/>
                  <a:pt x="755373" y="1510749"/>
                </a:cubicBezTo>
                <a:cubicBezTo>
                  <a:pt x="338192" y="1510749"/>
                  <a:pt x="-1" y="1172557"/>
                  <a:pt x="0" y="755375"/>
                </a:cubicBezTo>
                <a:cubicBezTo>
                  <a:pt x="0" y="416414"/>
                  <a:pt x="223259" y="129600"/>
                  <a:pt x="530748" y="33961"/>
                </a:cubicBezTo>
                <a:close/>
              </a:path>
            </a:pathLst>
          </a:custGeom>
          <a:solidFill>
            <a:schemeClr val="bg2">
              <a:lumMod val="75000"/>
            </a:schemeClr>
          </a:solidFill>
          <a:ln>
            <a:solidFill>
              <a:schemeClr val="bg1"/>
            </a:solidFill>
          </a:ln>
          <a:effectLst>
            <a:outerShdw blurRad="1270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87" name="Group 86">
            <a:extLst>
              <a:ext uri="{FF2B5EF4-FFF2-40B4-BE49-F238E27FC236}">
                <a16:creationId xmlns:a16="http://schemas.microsoft.com/office/drawing/2014/main" id="{C5756E04-F682-4CDD-83E9-9027F761A2E4}"/>
              </a:ext>
            </a:extLst>
          </p:cNvPr>
          <p:cNvGrpSpPr/>
          <p:nvPr/>
        </p:nvGrpSpPr>
        <p:grpSpPr>
          <a:xfrm>
            <a:off x="2714626" y="2225579"/>
            <a:ext cx="3714750" cy="1133061"/>
            <a:chOff x="3619501" y="1824438"/>
            <a:chExt cx="4953000" cy="1510747"/>
          </a:xfrm>
          <a:effectLst/>
        </p:grpSpPr>
        <p:sp>
          <p:nvSpPr>
            <p:cNvPr id="59" name="Freeform: Shape 58">
              <a:extLst>
                <a:ext uri="{FF2B5EF4-FFF2-40B4-BE49-F238E27FC236}">
                  <a16:creationId xmlns:a16="http://schemas.microsoft.com/office/drawing/2014/main" id="{BD9CF4A7-E391-43C7-BDD7-BB2554C53891}"/>
                </a:ext>
              </a:extLst>
            </p:cNvPr>
            <p:cNvSpPr/>
            <p:nvPr/>
          </p:nvSpPr>
          <p:spPr>
            <a:xfrm rot="20700000">
              <a:off x="3619501" y="1824438"/>
              <a:ext cx="4953000" cy="1510747"/>
            </a:xfrm>
            <a:custGeom>
              <a:avLst/>
              <a:gdLst>
                <a:gd name="connsiteX0" fmla="*/ 4496677 w 4953000"/>
                <a:gd name="connsiteY0" fmla="*/ 195485 h 1510747"/>
                <a:gd name="connsiteX1" fmla="*/ 4953000 w 4953000"/>
                <a:gd name="connsiteY1" fmla="*/ 755374 h 1510747"/>
                <a:gd name="connsiteX2" fmla="*/ 4381500 w 4953000"/>
                <a:gd name="connsiteY2" fmla="*/ 1326874 h 1510747"/>
                <a:gd name="connsiteX3" fmla="*/ 3977388 w 4953000"/>
                <a:gd name="connsiteY3" fmla="*/ 1159486 h 1510747"/>
                <a:gd name="connsiteX4" fmla="*/ 3966519 w 4953000"/>
                <a:gd name="connsiteY4" fmla="*/ 1146312 h 1510747"/>
                <a:gd name="connsiteX5" fmla="*/ 1398785 w 4953000"/>
                <a:gd name="connsiteY5" fmla="*/ 1146312 h 1510747"/>
                <a:gd name="connsiteX6" fmla="*/ 1381742 w 4953000"/>
                <a:gd name="connsiteY6" fmla="*/ 1177711 h 1510747"/>
                <a:gd name="connsiteX7" fmla="*/ 755374 w 4953000"/>
                <a:gd name="connsiteY7" fmla="*/ 1510747 h 1510747"/>
                <a:gd name="connsiteX8" fmla="*/ 0 w 4953000"/>
                <a:gd name="connsiteY8" fmla="*/ 755374 h 1510747"/>
                <a:gd name="connsiteX9" fmla="*/ 755374 w 4953000"/>
                <a:gd name="connsiteY9" fmla="*/ 0 h 1510747"/>
                <a:gd name="connsiteX10" fmla="*/ 1381742 w 4953000"/>
                <a:gd name="connsiteY10" fmla="*/ 333037 h 1510747"/>
                <a:gd name="connsiteX11" fmla="*/ 1398784 w 4953000"/>
                <a:gd name="connsiteY11" fmla="*/ 364434 h 1510747"/>
                <a:gd name="connsiteX12" fmla="*/ 3966521 w 4953000"/>
                <a:gd name="connsiteY12" fmla="*/ 364434 h 1510747"/>
                <a:gd name="connsiteX13" fmla="*/ 3977388 w 4953000"/>
                <a:gd name="connsiteY13" fmla="*/ 351262 h 1510747"/>
                <a:gd name="connsiteX14" fmla="*/ 4381500 w 4953000"/>
                <a:gd name="connsiteY14" fmla="*/ 183874 h 1510747"/>
                <a:gd name="connsiteX15" fmla="*/ 4496677 w 4953000"/>
                <a:gd name="connsiteY15" fmla="*/ 195485 h 151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53000" h="1510747">
                  <a:moveTo>
                    <a:pt x="4496677" y="195485"/>
                  </a:moveTo>
                  <a:cubicBezTo>
                    <a:pt x="4757100" y="248775"/>
                    <a:pt x="4953000" y="479197"/>
                    <a:pt x="4953000" y="755374"/>
                  </a:cubicBezTo>
                  <a:cubicBezTo>
                    <a:pt x="4953000" y="1071005"/>
                    <a:pt x="4697131" y="1326874"/>
                    <a:pt x="4381500" y="1326874"/>
                  </a:cubicBezTo>
                  <a:cubicBezTo>
                    <a:pt x="4223684" y="1326874"/>
                    <a:pt x="4080810" y="1262907"/>
                    <a:pt x="3977388" y="1159486"/>
                  </a:cubicBezTo>
                  <a:lnTo>
                    <a:pt x="3966519" y="1146312"/>
                  </a:lnTo>
                  <a:lnTo>
                    <a:pt x="1398785" y="1146312"/>
                  </a:lnTo>
                  <a:lnTo>
                    <a:pt x="1381742" y="1177711"/>
                  </a:lnTo>
                  <a:cubicBezTo>
                    <a:pt x="1245996" y="1378641"/>
                    <a:pt x="1016113" y="1510747"/>
                    <a:pt x="755374" y="1510747"/>
                  </a:cubicBezTo>
                  <a:cubicBezTo>
                    <a:pt x="338192" y="1510748"/>
                    <a:pt x="0" y="1172555"/>
                    <a:pt x="0" y="755374"/>
                  </a:cubicBezTo>
                  <a:cubicBezTo>
                    <a:pt x="0" y="338191"/>
                    <a:pt x="338192" y="0"/>
                    <a:pt x="755374" y="0"/>
                  </a:cubicBezTo>
                  <a:cubicBezTo>
                    <a:pt x="1016113" y="-1"/>
                    <a:pt x="1245996" y="132106"/>
                    <a:pt x="1381742" y="333037"/>
                  </a:cubicBezTo>
                  <a:lnTo>
                    <a:pt x="1398784" y="364434"/>
                  </a:lnTo>
                  <a:lnTo>
                    <a:pt x="3966521" y="364434"/>
                  </a:lnTo>
                  <a:lnTo>
                    <a:pt x="3977388" y="351262"/>
                  </a:lnTo>
                  <a:cubicBezTo>
                    <a:pt x="4080810" y="247841"/>
                    <a:pt x="4223685" y="183874"/>
                    <a:pt x="4381500" y="183874"/>
                  </a:cubicBezTo>
                  <a:cubicBezTo>
                    <a:pt x="4420954" y="183874"/>
                    <a:pt x="4459474" y="187872"/>
                    <a:pt x="4496677" y="195485"/>
                  </a:cubicBezTo>
                  <a:close/>
                </a:path>
              </a:pathLst>
            </a:custGeom>
            <a:gradFill flip="none" rotWithShape="1">
              <a:gsLst>
                <a:gs pos="0">
                  <a:srgbClr val="EE68AA"/>
                </a:gs>
                <a:gs pos="79000">
                  <a:srgbClr val="9B1D8A"/>
                </a:gs>
              </a:gsLst>
              <a:lin ang="10800000" scaled="1"/>
              <a:tileRect/>
            </a:gradFill>
            <a:ln>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2" name="TextBox 61">
              <a:extLst>
                <a:ext uri="{FF2B5EF4-FFF2-40B4-BE49-F238E27FC236}">
                  <a16:creationId xmlns:a16="http://schemas.microsoft.com/office/drawing/2014/main" id="{57B9FE18-5EE7-49AB-B15E-454F261C5662}"/>
                </a:ext>
              </a:extLst>
            </p:cNvPr>
            <p:cNvSpPr txBox="1"/>
            <p:nvPr/>
          </p:nvSpPr>
          <p:spPr>
            <a:xfrm>
              <a:off x="7522645" y="1878925"/>
              <a:ext cx="928467" cy="553997"/>
            </a:xfrm>
            <a:prstGeom prst="rect">
              <a:avLst/>
            </a:prstGeom>
            <a:noFill/>
            <a:effectLst>
              <a:outerShdw blurRad="88900" dist="88900" dir="2700000" algn="tl" rotWithShape="0">
                <a:prstClr val="black">
                  <a:alpha val="40000"/>
                </a:prstClr>
              </a:outerShdw>
            </a:effectLst>
          </p:spPr>
          <p:txBody>
            <a:bodyPr wrap="square" rtlCol="0">
              <a:spAutoFit/>
            </a:bodyPr>
            <a:lstStyle/>
            <a:p>
              <a:pPr algn="ctr"/>
              <a:r>
                <a:rPr lang="en-US" sz="2100" dirty="0">
                  <a:solidFill>
                    <a:schemeClr val="bg1"/>
                  </a:solidFill>
                  <a:latin typeface="Oswald" panose="02000503000000000000" pitchFamily="2" charset="0"/>
                </a:rPr>
                <a:t>01</a:t>
              </a:r>
            </a:p>
          </p:txBody>
        </p:sp>
        <p:sp>
          <p:nvSpPr>
            <p:cNvPr id="72" name="TextBox 71">
              <a:extLst>
                <a:ext uri="{FF2B5EF4-FFF2-40B4-BE49-F238E27FC236}">
                  <a16:creationId xmlns:a16="http://schemas.microsoft.com/office/drawing/2014/main" id="{0BDD31EE-223B-4C7F-A0C8-E64BCCF76984}"/>
                </a:ext>
              </a:extLst>
            </p:cNvPr>
            <p:cNvSpPr txBox="1"/>
            <p:nvPr/>
          </p:nvSpPr>
          <p:spPr>
            <a:xfrm rot="20681891">
              <a:off x="5391913" y="2190111"/>
              <a:ext cx="2400003" cy="492442"/>
            </a:xfrm>
            <a:prstGeom prst="rect">
              <a:avLst/>
            </a:prstGeom>
            <a:noFill/>
          </p:spPr>
          <p:txBody>
            <a:bodyPr wrap="square" rtlCol="0">
              <a:spAutoFit/>
            </a:bodyPr>
            <a:lstStyle/>
            <a:p>
              <a:pPr algn="ctr" defTabSz="685800">
                <a:defRPr/>
              </a:pPr>
              <a:r>
                <a:rPr lang="en-US" sz="900" b="1" dirty="0">
                  <a:solidFill>
                    <a:schemeClr val="bg1"/>
                  </a:solidFill>
                  <a:latin typeface="Gill Sans MT" panose="020B0502020104020203" pitchFamily="34" charset="0"/>
                </a:rPr>
                <a:t>NAVIGATOR/TRANSITION SPECIALIST ROLE</a:t>
              </a:r>
            </a:p>
          </p:txBody>
        </p:sp>
      </p:grpSp>
      <p:grpSp>
        <p:nvGrpSpPr>
          <p:cNvPr id="88" name="Group 87">
            <a:extLst>
              <a:ext uri="{FF2B5EF4-FFF2-40B4-BE49-F238E27FC236}">
                <a16:creationId xmlns:a16="http://schemas.microsoft.com/office/drawing/2014/main" id="{75F1913E-6B35-4A9F-B052-A907031D7464}"/>
              </a:ext>
            </a:extLst>
          </p:cNvPr>
          <p:cNvGrpSpPr/>
          <p:nvPr/>
        </p:nvGrpSpPr>
        <p:grpSpPr>
          <a:xfrm>
            <a:off x="2850231" y="2923308"/>
            <a:ext cx="3714750" cy="1133061"/>
            <a:chOff x="3800308" y="2754745"/>
            <a:chExt cx="4953000" cy="1510748"/>
          </a:xfrm>
          <a:effectLst/>
        </p:grpSpPr>
        <p:sp>
          <p:nvSpPr>
            <p:cNvPr id="58" name="Freeform: Shape 57">
              <a:extLst>
                <a:ext uri="{FF2B5EF4-FFF2-40B4-BE49-F238E27FC236}">
                  <a16:creationId xmlns:a16="http://schemas.microsoft.com/office/drawing/2014/main" id="{2588ACC7-C9D3-41CF-9B45-F81D35F40EC0}"/>
                </a:ext>
              </a:extLst>
            </p:cNvPr>
            <p:cNvSpPr/>
            <p:nvPr/>
          </p:nvSpPr>
          <p:spPr>
            <a:xfrm rot="11700000">
              <a:off x="3800308" y="2754745"/>
              <a:ext cx="4953000" cy="1510748"/>
            </a:xfrm>
            <a:custGeom>
              <a:avLst/>
              <a:gdLst>
                <a:gd name="connsiteX0" fmla="*/ 4496677 w 4953000"/>
                <a:gd name="connsiteY0" fmla="*/ 1315263 h 1510748"/>
                <a:gd name="connsiteX1" fmla="*/ 4381500 w 4953000"/>
                <a:gd name="connsiteY1" fmla="*/ 1326874 h 1510748"/>
                <a:gd name="connsiteX2" fmla="*/ 3977388 w 4953000"/>
                <a:gd name="connsiteY2" fmla="*/ 1159486 h 1510748"/>
                <a:gd name="connsiteX3" fmla="*/ 3966521 w 4953000"/>
                <a:gd name="connsiteY3" fmla="*/ 1146314 h 1510748"/>
                <a:gd name="connsiteX4" fmla="*/ 1398784 w 4953000"/>
                <a:gd name="connsiteY4" fmla="*/ 1146314 h 1510748"/>
                <a:gd name="connsiteX5" fmla="*/ 1381742 w 4953000"/>
                <a:gd name="connsiteY5" fmla="*/ 1177712 h 1510748"/>
                <a:gd name="connsiteX6" fmla="*/ 755374 w 4953000"/>
                <a:gd name="connsiteY6" fmla="*/ 1510748 h 1510748"/>
                <a:gd name="connsiteX7" fmla="*/ 0 w 4953000"/>
                <a:gd name="connsiteY7" fmla="*/ 755374 h 1510748"/>
                <a:gd name="connsiteX8" fmla="*/ 755374 w 4953000"/>
                <a:gd name="connsiteY8" fmla="*/ 0 h 1510748"/>
                <a:gd name="connsiteX9" fmla="*/ 1381742 w 4953000"/>
                <a:gd name="connsiteY9" fmla="*/ 333038 h 1510748"/>
                <a:gd name="connsiteX10" fmla="*/ 1398785 w 4953000"/>
                <a:gd name="connsiteY10" fmla="*/ 364436 h 1510748"/>
                <a:gd name="connsiteX11" fmla="*/ 3966519 w 4953000"/>
                <a:gd name="connsiteY11" fmla="*/ 364436 h 1510748"/>
                <a:gd name="connsiteX12" fmla="*/ 3977388 w 4953000"/>
                <a:gd name="connsiteY12" fmla="*/ 351262 h 1510748"/>
                <a:gd name="connsiteX13" fmla="*/ 4381500 w 4953000"/>
                <a:gd name="connsiteY13" fmla="*/ 183874 h 1510748"/>
                <a:gd name="connsiteX14" fmla="*/ 4953000 w 4953000"/>
                <a:gd name="connsiteY14" fmla="*/ 755374 h 1510748"/>
                <a:gd name="connsiteX15" fmla="*/ 4496677 w 4953000"/>
                <a:gd name="connsiteY15" fmla="*/ 1315263 h 151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53000" h="1510748">
                  <a:moveTo>
                    <a:pt x="4496677" y="1315263"/>
                  </a:moveTo>
                  <a:cubicBezTo>
                    <a:pt x="4459474" y="1322876"/>
                    <a:pt x="4420954" y="1326874"/>
                    <a:pt x="4381500" y="1326874"/>
                  </a:cubicBezTo>
                  <a:cubicBezTo>
                    <a:pt x="4223685" y="1326874"/>
                    <a:pt x="4080809" y="1262907"/>
                    <a:pt x="3977388" y="1159486"/>
                  </a:cubicBezTo>
                  <a:lnTo>
                    <a:pt x="3966521" y="1146314"/>
                  </a:lnTo>
                  <a:lnTo>
                    <a:pt x="1398784" y="1146314"/>
                  </a:lnTo>
                  <a:lnTo>
                    <a:pt x="1381742" y="1177712"/>
                  </a:lnTo>
                  <a:cubicBezTo>
                    <a:pt x="1245996" y="1378642"/>
                    <a:pt x="1016113" y="1510749"/>
                    <a:pt x="755374" y="1510748"/>
                  </a:cubicBezTo>
                  <a:cubicBezTo>
                    <a:pt x="338192" y="1510748"/>
                    <a:pt x="0" y="1172557"/>
                    <a:pt x="0" y="755374"/>
                  </a:cubicBezTo>
                  <a:cubicBezTo>
                    <a:pt x="0" y="338193"/>
                    <a:pt x="338192" y="0"/>
                    <a:pt x="755374" y="0"/>
                  </a:cubicBezTo>
                  <a:cubicBezTo>
                    <a:pt x="1016113" y="1"/>
                    <a:pt x="1245996" y="132107"/>
                    <a:pt x="1381742" y="333038"/>
                  </a:cubicBezTo>
                  <a:lnTo>
                    <a:pt x="1398785" y="364436"/>
                  </a:lnTo>
                  <a:lnTo>
                    <a:pt x="3966519" y="364436"/>
                  </a:lnTo>
                  <a:lnTo>
                    <a:pt x="3977388" y="351262"/>
                  </a:lnTo>
                  <a:cubicBezTo>
                    <a:pt x="4080810" y="247841"/>
                    <a:pt x="4223684" y="183874"/>
                    <a:pt x="4381500" y="183874"/>
                  </a:cubicBezTo>
                  <a:cubicBezTo>
                    <a:pt x="4697131" y="183874"/>
                    <a:pt x="4953000" y="439743"/>
                    <a:pt x="4953000" y="755374"/>
                  </a:cubicBezTo>
                  <a:cubicBezTo>
                    <a:pt x="4953000" y="1031551"/>
                    <a:pt x="4757100" y="1261973"/>
                    <a:pt x="4496677" y="1315263"/>
                  </a:cubicBezTo>
                  <a:close/>
                </a:path>
              </a:pathLst>
            </a:custGeom>
            <a:gradFill flip="none" rotWithShape="1">
              <a:gsLst>
                <a:gs pos="0">
                  <a:srgbClr val="FBA01C"/>
                </a:gs>
                <a:gs pos="76000">
                  <a:srgbClr val="EF3922"/>
                </a:gs>
              </a:gsLst>
              <a:lin ang="10800000" scaled="1"/>
              <a:tileRect/>
            </a:gradFill>
            <a:ln>
              <a:solidFill>
                <a:schemeClr val="bg1"/>
              </a:solidFill>
            </a:ln>
            <a:effectLst>
              <a:outerShdw blurRad="1270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4" name="TextBox 63">
              <a:extLst>
                <a:ext uri="{FF2B5EF4-FFF2-40B4-BE49-F238E27FC236}">
                  <a16:creationId xmlns:a16="http://schemas.microsoft.com/office/drawing/2014/main" id="{D0928173-D54D-478D-8BBF-2555E1F235EF}"/>
                </a:ext>
              </a:extLst>
            </p:cNvPr>
            <p:cNvSpPr txBox="1"/>
            <p:nvPr/>
          </p:nvSpPr>
          <p:spPr>
            <a:xfrm>
              <a:off x="3926584" y="2802344"/>
              <a:ext cx="928467" cy="553997"/>
            </a:xfrm>
            <a:prstGeom prst="rect">
              <a:avLst/>
            </a:prstGeom>
            <a:noFill/>
            <a:effectLst>
              <a:outerShdw blurRad="88900" dist="88900" dir="2700000" algn="tl" rotWithShape="0">
                <a:prstClr val="black">
                  <a:alpha val="40000"/>
                </a:prstClr>
              </a:outerShdw>
            </a:effectLst>
          </p:spPr>
          <p:txBody>
            <a:bodyPr wrap="square" rtlCol="0">
              <a:spAutoFit/>
            </a:bodyPr>
            <a:lstStyle/>
            <a:p>
              <a:pPr algn="ctr"/>
              <a:r>
                <a:rPr lang="en-US" sz="2100" dirty="0">
                  <a:solidFill>
                    <a:schemeClr val="bg1"/>
                  </a:solidFill>
                  <a:latin typeface="Oswald" panose="02000503000000000000" pitchFamily="2" charset="0"/>
                </a:rPr>
                <a:t>02</a:t>
              </a:r>
            </a:p>
          </p:txBody>
        </p:sp>
        <p:sp>
          <p:nvSpPr>
            <p:cNvPr id="73" name="TextBox 72">
              <a:extLst>
                <a:ext uri="{FF2B5EF4-FFF2-40B4-BE49-F238E27FC236}">
                  <a16:creationId xmlns:a16="http://schemas.microsoft.com/office/drawing/2014/main" id="{415118AC-14FA-4BCA-80A5-77CA3097A206}"/>
                </a:ext>
              </a:extLst>
            </p:cNvPr>
            <p:cNvSpPr txBox="1"/>
            <p:nvPr/>
          </p:nvSpPr>
          <p:spPr>
            <a:xfrm rot="881891">
              <a:off x="4757019" y="3166210"/>
              <a:ext cx="1966024" cy="492443"/>
            </a:xfrm>
            <a:prstGeom prst="rect">
              <a:avLst/>
            </a:prstGeom>
            <a:noFill/>
          </p:spPr>
          <p:txBody>
            <a:bodyPr wrap="square" rtlCol="0">
              <a:spAutoFit/>
            </a:bodyPr>
            <a:lstStyle/>
            <a:p>
              <a:pPr algn="ctr" defTabSz="685800">
                <a:defRPr/>
              </a:pPr>
              <a:r>
                <a:rPr lang="en-US" sz="900" b="1" dirty="0">
                  <a:solidFill>
                    <a:schemeClr val="bg1"/>
                  </a:solidFill>
                  <a:latin typeface="Gill Sans MT" panose="020B0502020104020203" pitchFamily="34" charset="0"/>
                </a:rPr>
                <a:t>PATHWAY DEVELOPMENT</a:t>
              </a:r>
            </a:p>
          </p:txBody>
        </p:sp>
      </p:grpSp>
      <p:grpSp>
        <p:nvGrpSpPr>
          <p:cNvPr id="89" name="Group 88">
            <a:extLst>
              <a:ext uri="{FF2B5EF4-FFF2-40B4-BE49-F238E27FC236}">
                <a16:creationId xmlns:a16="http://schemas.microsoft.com/office/drawing/2014/main" id="{E9210BC3-90D4-4101-A260-CF23212523EE}"/>
              </a:ext>
            </a:extLst>
          </p:cNvPr>
          <p:cNvGrpSpPr/>
          <p:nvPr/>
        </p:nvGrpSpPr>
        <p:grpSpPr>
          <a:xfrm>
            <a:off x="2714625" y="3633344"/>
            <a:ext cx="3714750" cy="1133061"/>
            <a:chOff x="3619500" y="3701457"/>
            <a:chExt cx="4953000" cy="1510748"/>
          </a:xfrm>
          <a:effectLst/>
        </p:grpSpPr>
        <p:sp>
          <p:nvSpPr>
            <p:cNvPr id="57" name="Freeform: Shape 56">
              <a:extLst>
                <a:ext uri="{FF2B5EF4-FFF2-40B4-BE49-F238E27FC236}">
                  <a16:creationId xmlns:a16="http://schemas.microsoft.com/office/drawing/2014/main" id="{B8F0521E-1309-4604-9BDE-8F86AC2B137F}"/>
                </a:ext>
              </a:extLst>
            </p:cNvPr>
            <p:cNvSpPr/>
            <p:nvPr/>
          </p:nvSpPr>
          <p:spPr>
            <a:xfrm rot="20700000">
              <a:off x="3619500" y="3701457"/>
              <a:ext cx="4953000" cy="1510748"/>
            </a:xfrm>
            <a:custGeom>
              <a:avLst/>
              <a:gdLst>
                <a:gd name="connsiteX0" fmla="*/ 4496677 w 4953000"/>
                <a:gd name="connsiteY0" fmla="*/ 195485 h 1510748"/>
                <a:gd name="connsiteX1" fmla="*/ 4953000 w 4953000"/>
                <a:gd name="connsiteY1" fmla="*/ 755374 h 1510748"/>
                <a:gd name="connsiteX2" fmla="*/ 4381500 w 4953000"/>
                <a:gd name="connsiteY2" fmla="*/ 1326874 h 1510748"/>
                <a:gd name="connsiteX3" fmla="*/ 3977388 w 4953000"/>
                <a:gd name="connsiteY3" fmla="*/ 1159486 h 1510748"/>
                <a:gd name="connsiteX4" fmla="*/ 3966520 w 4953000"/>
                <a:gd name="connsiteY4" fmla="*/ 1146313 h 1510748"/>
                <a:gd name="connsiteX5" fmla="*/ 1398785 w 4953000"/>
                <a:gd name="connsiteY5" fmla="*/ 1146312 h 1510748"/>
                <a:gd name="connsiteX6" fmla="*/ 1381742 w 4953000"/>
                <a:gd name="connsiteY6" fmla="*/ 1177710 h 1510748"/>
                <a:gd name="connsiteX7" fmla="*/ 755374 w 4953000"/>
                <a:gd name="connsiteY7" fmla="*/ 1510748 h 1510748"/>
                <a:gd name="connsiteX8" fmla="*/ 0 w 4953000"/>
                <a:gd name="connsiteY8" fmla="*/ 755373 h 1510748"/>
                <a:gd name="connsiteX9" fmla="*/ 755374 w 4953000"/>
                <a:gd name="connsiteY9" fmla="*/ 0 h 1510748"/>
                <a:gd name="connsiteX10" fmla="*/ 1381742 w 4953000"/>
                <a:gd name="connsiteY10" fmla="*/ 333037 h 1510748"/>
                <a:gd name="connsiteX11" fmla="*/ 1398784 w 4953000"/>
                <a:gd name="connsiteY11" fmla="*/ 364434 h 1510748"/>
                <a:gd name="connsiteX12" fmla="*/ 3966521 w 4953000"/>
                <a:gd name="connsiteY12" fmla="*/ 364434 h 1510748"/>
                <a:gd name="connsiteX13" fmla="*/ 3977388 w 4953000"/>
                <a:gd name="connsiteY13" fmla="*/ 351262 h 1510748"/>
                <a:gd name="connsiteX14" fmla="*/ 4381500 w 4953000"/>
                <a:gd name="connsiteY14" fmla="*/ 183874 h 1510748"/>
                <a:gd name="connsiteX15" fmla="*/ 4496677 w 4953000"/>
                <a:gd name="connsiteY15" fmla="*/ 195485 h 151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53000" h="1510748">
                  <a:moveTo>
                    <a:pt x="4496677" y="195485"/>
                  </a:moveTo>
                  <a:cubicBezTo>
                    <a:pt x="4757100" y="248775"/>
                    <a:pt x="4953000" y="479197"/>
                    <a:pt x="4953000" y="755374"/>
                  </a:cubicBezTo>
                  <a:cubicBezTo>
                    <a:pt x="4953000" y="1071005"/>
                    <a:pt x="4697131" y="1326874"/>
                    <a:pt x="4381500" y="1326874"/>
                  </a:cubicBezTo>
                  <a:cubicBezTo>
                    <a:pt x="4223684" y="1326874"/>
                    <a:pt x="4080810" y="1262907"/>
                    <a:pt x="3977388" y="1159486"/>
                  </a:cubicBezTo>
                  <a:lnTo>
                    <a:pt x="3966520" y="1146313"/>
                  </a:lnTo>
                  <a:lnTo>
                    <a:pt x="1398785" y="1146312"/>
                  </a:lnTo>
                  <a:lnTo>
                    <a:pt x="1381742" y="1177710"/>
                  </a:lnTo>
                  <a:cubicBezTo>
                    <a:pt x="1245996" y="1378641"/>
                    <a:pt x="1016113" y="1510747"/>
                    <a:pt x="755374" y="1510748"/>
                  </a:cubicBezTo>
                  <a:cubicBezTo>
                    <a:pt x="338192" y="1510748"/>
                    <a:pt x="0" y="1172555"/>
                    <a:pt x="0" y="755373"/>
                  </a:cubicBezTo>
                  <a:cubicBezTo>
                    <a:pt x="0" y="338192"/>
                    <a:pt x="338192" y="0"/>
                    <a:pt x="755374" y="0"/>
                  </a:cubicBezTo>
                  <a:cubicBezTo>
                    <a:pt x="1016113" y="-1"/>
                    <a:pt x="1245996" y="132106"/>
                    <a:pt x="1381742" y="333037"/>
                  </a:cubicBezTo>
                  <a:lnTo>
                    <a:pt x="1398784" y="364434"/>
                  </a:lnTo>
                  <a:lnTo>
                    <a:pt x="3966521" y="364434"/>
                  </a:lnTo>
                  <a:lnTo>
                    <a:pt x="3977388" y="351262"/>
                  </a:lnTo>
                  <a:cubicBezTo>
                    <a:pt x="4080809" y="247841"/>
                    <a:pt x="4223685" y="183874"/>
                    <a:pt x="4381500" y="183874"/>
                  </a:cubicBezTo>
                  <a:cubicBezTo>
                    <a:pt x="4420954" y="183874"/>
                    <a:pt x="4459474" y="187872"/>
                    <a:pt x="4496677" y="195485"/>
                  </a:cubicBezTo>
                  <a:close/>
                </a:path>
              </a:pathLst>
            </a:custGeom>
            <a:gradFill flip="none" rotWithShape="1">
              <a:gsLst>
                <a:gs pos="0">
                  <a:srgbClr val="9DD19F"/>
                </a:gs>
                <a:gs pos="69000">
                  <a:srgbClr val="0186C9"/>
                </a:gs>
              </a:gsLst>
              <a:lin ang="10800000" scaled="1"/>
              <a:tileRect/>
            </a:gradFill>
            <a:ln>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6" name="TextBox 65">
              <a:extLst>
                <a:ext uri="{FF2B5EF4-FFF2-40B4-BE49-F238E27FC236}">
                  <a16:creationId xmlns:a16="http://schemas.microsoft.com/office/drawing/2014/main" id="{A965B5B3-F10B-478D-A257-C0502569D7A3}"/>
                </a:ext>
              </a:extLst>
            </p:cNvPr>
            <p:cNvSpPr txBox="1"/>
            <p:nvPr/>
          </p:nvSpPr>
          <p:spPr>
            <a:xfrm>
              <a:off x="7477439" y="3758488"/>
              <a:ext cx="928467" cy="553997"/>
            </a:xfrm>
            <a:prstGeom prst="rect">
              <a:avLst/>
            </a:prstGeom>
            <a:noFill/>
            <a:effectLst>
              <a:outerShdw blurRad="88900" dist="88900" dir="2700000" algn="tl" rotWithShape="0">
                <a:prstClr val="black">
                  <a:alpha val="40000"/>
                </a:prstClr>
              </a:outerShdw>
            </a:effectLst>
          </p:spPr>
          <p:txBody>
            <a:bodyPr wrap="square" rtlCol="0">
              <a:spAutoFit/>
            </a:bodyPr>
            <a:lstStyle/>
            <a:p>
              <a:pPr algn="ctr"/>
              <a:r>
                <a:rPr lang="en-US" sz="2100" dirty="0">
                  <a:solidFill>
                    <a:schemeClr val="bg1"/>
                  </a:solidFill>
                  <a:latin typeface="Oswald" panose="02000503000000000000" pitchFamily="2" charset="0"/>
                </a:rPr>
                <a:t>03</a:t>
              </a:r>
            </a:p>
          </p:txBody>
        </p:sp>
        <p:sp>
          <p:nvSpPr>
            <p:cNvPr id="74" name="TextBox 73">
              <a:extLst>
                <a:ext uri="{FF2B5EF4-FFF2-40B4-BE49-F238E27FC236}">
                  <a16:creationId xmlns:a16="http://schemas.microsoft.com/office/drawing/2014/main" id="{9F545DD6-F810-4F11-8CCC-80853F1002FE}"/>
                </a:ext>
              </a:extLst>
            </p:cNvPr>
            <p:cNvSpPr txBox="1"/>
            <p:nvPr/>
          </p:nvSpPr>
          <p:spPr>
            <a:xfrm rot="20681891">
              <a:off x="4974361" y="4026236"/>
              <a:ext cx="3292469" cy="584776"/>
            </a:xfrm>
            <a:prstGeom prst="rect">
              <a:avLst/>
            </a:prstGeom>
            <a:noFill/>
          </p:spPr>
          <p:txBody>
            <a:bodyPr wrap="square" rtlCol="0">
              <a:spAutoFit/>
            </a:bodyPr>
            <a:lstStyle/>
            <a:p>
              <a:pPr algn="ctr" defTabSz="685800">
                <a:defRPr/>
              </a:pPr>
              <a:r>
                <a:rPr lang="en-US" sz="750" b="1" dirty="0">
                  <a:solidFill>
                    <a:schemeClr val="bg1"/>
                  </a:solidFill>
                  <a:latin typeface="Gill Sans MT" panose="020B0502020104020203" pitchFamily="34" charset="0"/>
                </a:rPr>
                <a:t>MIBEST</a:t>
              </a:r>
            </a:p>
            <a:p>
              <a:pPr algn="ctr" defTabSz="685800">
                <a:defRPr/>
              </a:pPr>
              <a:r>
                <a:rPr lang="en-US" sz="750" b="1" dirty="0">
                  <a:solidFill>
                    <a:schemeClr val="bg1"/>
                  </a:solidFill>
                  <a:latin typeface="Gill Sans MT" panose="020B0502020104020203" pitchFamily="34" charset="0"/>
                </a:rPr>
                <a:t>CAREER TECHNICAL EDUCATION</a:t>
              </a:r>
            </a:p>
            <a:p>
              <a:pPr algn="ctr" defTabSz="685800">
                <a:defRPr/>
              </a:pPr>
              <a:r>
                <a:rPr lang="en-US" sz="750" b="1" dirty="0">
                  <a:solidFill>
                    <a:schemeClr val="bg1"/>
                  </a:solidFill>
                  <a:latin typeface="Gill Sans MT" panose="020B0502020104020203" pitchFamily="34" charset="0"/>
                </a:rPr>
                <a:t>WORKFORCE DEVELOPMENT</a:t>
              </a:r>
            </a:p>
          </p:txBody>
        </p:sp>
      </p:grpSp>
      <p:grpSp>
        <p:nvGrpSpPr>
          <p:cNvPr id="90" name="Group 89">
            <a:extLst>
              <a:ext uri="{FF2B5EF4-FFF2-40B4-BE49-F238E27FC236}">
                <a16:creationId xmlns:a16="http://schemas.microsoft.com/office/drawing/2014/main" id="{292A9B88-DDEC-4385-825C-9CEAEBF93D51}"/>
              </a:ext>
            </a:extLst>
          </p:cNvPr>
          <p:cNvGrpSpPr/>
          <p:nvPr/>
        </p:nvGrpSpPr>
        <p:grpSpPr>
          <a:xfrm>
            <a:off x="2885924" y="4330173"/>
            <a:ext cx="3714750" cy="1133061"/>
            <a:chOff x="3847899" y="4630562"/>
            <a:chExt cx="4953000" cy="1510748"/>
          </a:xfrm>
          <a:effectLst/>
        </p:grpSpPr>
        <p:sp>
          <p:nvSpPr>
            <p:cNvPr id="56" name="Freeform: Shape 55">
              <a:extLst>
                <a:ext uri="{FF2B5EF4-FFF2-40B4-BE49-F238E27FC236}">
                  <a16:creationId xmlns:a16="http://schemas.microsoft.com/office/drawing/2014/main" id="{1EC2AE12-4FFF-44F2-8393-D664164FCB89}"/>
                </a:ext>
              </a:extLst>
            </p:cNvPr>
            <p:cNvSpPr/>
            <p:nvPr/>
          </p:nvSpPr>
          <p:spPr>
            <a:xfrm rot="11700000">
              <a:off x="3847899" y="4630562"/>
              <a:ext cx="4953000" cy="1510748"/>
            </a:xfrm>
            <a:custGeom>
              <a:avLst/>
              <a:gdLst>
                <a:gd name="connsiteX0" fmla="*/ 4496677 w 4953000"/>
                <a:gd name="connsiteY0" fmla="*/ 1315263 h 1510748"/>
                <a:gd name="connsiteX1" fmla="*/ 4381500 w 4953000"/>
                <a:gd name="connsiteY1" fmla="*/ 1326873 h 1510748"/>
                <a:gd name="connsiteX2" fmla="*/ 3977389 w 4953000"/>
                <a:gd name="connsiteY2" fmla="*/ 1159485 h 1510748"/>
                <a:gd name="connsiteX3" fmla="*/ 3966521 w 4953000"/>
                <a:gd name="connsiteY3" fmla="*/ 1146314 h 1510748"/>
                <a:gd name="connsiteX4" fmla="*/ 1398784 w 4953000"/>
                <a:gd name="connsiteY4" fmla="*/ 1146313 h 1510748"/>
                <a:gd name="connsiteX5" fmla="*/ 1381742 w 4953000"/>
                <a:gd name="connsiteY5" fmla="*/ 1177711 h 1510748"/>
                <a:gd name="connsiteX6" fmla="*/ 755374 w 4953000"/>
                <a:gd name="connsiteY6" fmla="*/ 1510748 h 1510748"/>
                <a:gd name="connsiteX7" fmla="*/ 0 w 4953000"/>
                <a:gd name="connsiteY7" fmla="*/ 755374 h 1510748"/>
                <a:gd name="connsiteX8" fmla="*/ 755374 w 4953000"/>
                <a:gd name="connsiteY8" fmla="*/ 0 h 1510748"/>
                <a:gd name="connsiteX9" fmla="*/ 1381742 w 4953000"/>
                <a:gd name="connsiteY9" fmla="*/ 333037 h 1510748"/>
                <a:gd name="connsiteX10" fmla="*/ 1398784 w 4953000"/>
                <a:gd name="connsiteY10" fmla="*/ 364435 h 1510748"/>
                <a:gd name="connsiteX11" fmla="*/ 3966520 w 4953000"/>
                <a:gd name="connsiteY11" fmla="*/ 364435 h 1510748"/>
                <a:gd name="connsiteX12" fmla="*/ 3977389 w 4953000"/>
                <a:gd name="connsiteY12" fmla="*/ 351262 h 1510748"/>
                <a:gd name="connsiteX13" fmla="*/ 4381500 w 4953000"/>
                <a:gd name="connsiteY13" fmla="*/ 183874 h 1510748"/>
                <a:gd name="connsiteX14" fmla="*/ 4953000 w 4953000"/>
                <a:gd name="connsiteY14" fmla="*/ 755373 h 1510748"/>
                <a:gd name="connsiteX15" fmla="*/ 4496677 w 4953000"/>
                <a:gd name="connsiteY15" fmla="*/ 1315263 h 151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53000" h="1510748">
                  <a:moveTo>
                    <a:pt x="4496677" y="1315263"/>
                  </a:moveTo>
                  <a:cubicBezTo>
                    <a:pt x="4459474" y="1322876"/>
                    <a:pt x="4420954" y="1326873"/>
                    <a:pt x="4381500" y="1326873"/>
                  </a:cubicBezTo>
                  <a:cubicBezTo>
                    <a:pt x="4223685" y="1326873"/>
                    <a:pt x="4080809" y="1262906"/>
                    <a:pt x="3977389" y="1159485"/>
                  </a:cubicBezTo>
                  <a:lnTo>
                    <a:pt x="3966521" y="1146314"/>
                  </a:lnTo>
                  <a:lnTo>
                    <a:pt x="1398784" y="1146313"/>
                  </a:lnTo>
                  <a:lnTo>
                    <a:pt x="1381742" y="1177711"/>
                  </a:lnTo>
                  <a:cubicBezTo>
                    <a:pt x="1245996" y="1378642"/>
                    <a:pt x="1016113" y="1510748"/>
                    <a:pt x="755374" y="1510748"/>
                  </a:cubicBezTo>
                  <a:cubicBezTo>
                    <a:pt x="338192" y="1510748"/>
                    <a:pt x="0" y="1172556"/>
                    <a:pt x="0" y="755374"/>
                  </a:cubicBezTo>
                  <a:cubicBezTo>
                    <a:pt x="0" y="338192"/>
                    <a:pt x="338192" y="0"/>
                    <a:pt x="755374" y="0"/>
                  </a:cubicBezTo>
                  <a:cubicBezTo>
                    <a:pt x="1016113" y="0"/>
                    <a:pt x="1245996" y="132106"/>
                    <a:pt x="1381742" y="333037"/>
                  </a:cubicBezTo>
                  <a:lnTo>
                    <a:pt x="1398784" y="364435"/>
                  </a:lnTo>
                  <a:lnTo>
                    <a:pt x="3966520" y="364435"/>
                  </a:lnTo>
                  <a:lnTo>
                    <a:pt x="3977389" y="351262"/>
                  </a:lnTo>
                  <a:cubicBezTo>
                    <a:pt x="4080810" y="247841"/>
                    <a:pt x="4223685" y="183873"/>
                    <a:pt x="4381500" y="183874"/>
                  </a:cubicBezTo>
                  <a:cubicBezTo>
                    <a:pt x="4697131" y="183873"/>
                    <a:pt x="4953000" y="439743"/>
                    <a:pt x="4953000" y="755373"/>
                  </a:cubicBezTo>
                  <a:cubicBezTo>
                    <a:pt x="4953000" y="1031550"/>
                    <a:pt x="4757100" y="1261972"/>
                    <a:pt x="4496677" y="1315263"/>
                  </a:cubicBezTo>
                  <a:close/>
                </a:path>
              </a:pathLst>
            </a:custGeom>
            <a:solidFill>
              <a:srgbClr val="00B050"/>
            </a:solidFill>
            <a:ln>
              <a:solidFill>
                <a:schemeClr val="bg1"/>
              </a:solidFill>
            </a:ln>
            <a:effectLst>
              <a:outerShdw blurRad="1270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8" name="TextBox 67">
              <a:extLst>
                <a:ext uri="{FF2B5EF4-FFF2-40B4-BE49-F238E27FC236}">
                  <a16:creationId xmlns:a16="http://schemas.microsoft.com/office/drawing/2014/main" id="{AB92610D-ACA6-49CF-9747-12BFE602B1BD}"/>
                </a:ext>
              </a:extLst>
            </p:cNvPr>
            <p:cNvSpPr txBox="1"/>
            <p:nvPr/>
          </p:nvSpPr>
          <p:spPr>
            <a:xfrm>
              <a:off x="3977766" y="4661903"/>
              <a:ext cx="928467" cy="553997"/>
            </a:xfrm>
            <a:prstGeom prst="rect">
              <a:avLst/>
            </a:prstGeom>
            <a:noFill/>
            <a:effectLst>
              <a:outerShdw blurRad="88900" dist="88900" dir="2700000" algn="tl" rotWithShape="0">
                <a:prstClr val="black">
                  <a:alpha val="40000"/>
                </a:prstClr>
              </a:outerShdw>
            </a:effectLst>
          </p:spPr>
          <p:txBody>
            <a:bodyPr wrap="square" rtlCol="0">
              <a:spAutoFit/>
            </a:bodyPr>
            <a:lstStyle/>
            <a:p>
              <a:pPr algn="ctr"/>
              <a:r>
                <a:rPr lang="en-US" sz="2100" dirty="0">
                  <a:solidFill>
                    <a:schemeClr val="bg1"/>
                  </a:solidFill>
                  <a:latin typeface="Oswald" panose="02000503000000000000" pitchFamily="2" charset="0"/>
                </a:rPr>
                <a:t>04</a:t>
              </a:r>
            </a:p>
          </p:txBody>
        </p:sp>
        <p:sp>
          <p:nvSpPr>
            <p:cNvPr id="75" name="TextBox 74">
              <a:extLst>
                <a:ext uri="{FF2B5EF4-FFF2-40B4-BE49-F238E27FC236}">
                  <a16:creationId xmlns:a16="http://schemas.microsoft.com/office/drawing/2014/main" id="{3FAF7849-6623-4594-9FDD-EAC5D6C4DEB9}"/>
                </a:ext>
              </a:extLst>
            </p:cNvPr>
            <p:cNvSpPr txBox="1"/>
            <p:nvPr/>
          </p:nvSpPr>
          <p:spPr>
            <a:xfrm rot="881891">
              <a:off x="4900674" y="5062769"/>
              <a:ext cx="2493768" cy="646331"/>
            </a:xfrm>
            <a:prstGeom prst="rect">
              <a:avLst/>
            </a:prstGeom>
            <a:noFill/>
          </p:spPr>
          <p:txBody>
            <a:bodyPr wrap="square" rtlCol="0">
              <a:spAutoFit/>
            </a:bodyPr>
            <a:lstStyle/>
            <a:p>
              <a:pPr algn="ctr" defTabSz="685800">
                <a:defRPr/>
              </a:pPr>
              <a:r>
                <a:rPr lang="en-US" sz="850" b="1" dirty="0">
                  <a:solidFill>
                    <a:schemeClr val="bg1"/>
                  </a:solidFill>
                  <a:latin typeface="Gill Sans MT" panose="020B0502020104020203" pitchFamily="34" charset="0"/>
                </a:rPr>
                <a:t>COMPETENCY-BASED HIGH SCHOOL EQUIVALENCY DIPLOMA</a:t>
              </a:r>
            </a:p>
          </p:txBody>
        </p:sp>
      </p:grpSp>
      <p:grpSp>
        <p:nvGrpSpPr>
          <p:cNvPr id="86" name="Group 85">
            <a:extLst>
              <a:ext uri="{FF2B5EF4-FFF2-40B4-BE49-F238E27FC236}">
                <a16:creationId xmlns:a16="http://schemas.microsoft.com/office/drawing/2014/main" id="{208C23B9-BF03-4BD9-AB73-E923E091A9B1}"/>
              </a:ext>
            </a:extLst>
          </p:cNvPr>
          <p:cNvGrpSpPr/>
          <p:nvPr/>
        </p:nvGrpSpPr>
        <p:grpSpPr>
          <a:xfrm>
            <a:off x="2763308" y="1265139"/>
            <a:ext cx="857250" cy="857250"/>
            <a:chOff x="3684410" y="543852"/>
            <a:chExt cx="1143000" cy="1143000"/>
          </a:xfrm>
        </p:grpSpPr>
        <p:sp>
          <p:nvSpPr>
            <p:cNvPr id="52" name="Oval 51">
              <a:extLst>
                <a:ext uri="{FF2B5EF4-FFF2-40B4-BE49-F238E27FC236}">
                  <a16:creationId xmlns:a16="http://schemas.microsoft.com/office/drawing/2014/main" id="{8A65126D-75CA-4D7B-922E-75C1BBD33087}"/>
                </a:ext>
              </a:extLst>
            </p:cNvPr>
            <p:cNvSpPr/>
            <p:nvPr/>
          </p:nvSpPr>
          <p:spPr>
            <a:xfrm rot="20700000">
              <a:off x="3684410" y="543852"/>
              <a:ext cx="1143000" cy="1143000"/>
            </a:xfrm>
            <a:prstGeom prst="ellipse">
              <a:avLst/>
            </a:prstGeom>
            <a:gradFill>
              <a:gsLst>
                <a:gs pos="0">
                  <a:srgbClr val="DCDFE4"/>
                </a:gs>
                <a:gs pos="100000">
                  <a:srgbClr val="B0BDC5"/>
                </a:gs>
              </a:gsLst>
              <a:lin ang="5400000" scaled="1"/>
            </a:gradFill>
            <a:ln>
              <a:noFill/>
            </a:ln>
            <a:effectLst>
              <a:outerShdw blurRad="127000" dist="88900" dir="2700000" algn="tl" rotWithShape="0">
                <a:prstClr val="black">
                  <a:alpha val="40000"/>
                </a:prstClr>
              </a:outerShdw>
            </a:effectLst>
            <a:scene3d>
              <a:camera prst="orthographicFront"/>
              <a:lightRig rig="threePt" dir="t"/>
            </a:scene3d>
            <a:sp3d>
              <a:bevelT w="152400" h="190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5" name="Arrow: Down 54">
              <a:extLst>
                <a:ext uri="{FF2B5EF4-FFF2-40B4-BE49-F238E27FC236}">
                  <a16:creationId xmlns:a16="http://schemas.microsoft.com/office/drawing/2014/main" id="{DCE4F6A6-6DD0-4B14-9C90-1CEEBAE0B9DE}"/>
                </a:ext>
              </a:extLst>
            </p:cNvPr>
            <p:cNvSpPr/>
            <p:nvPr/>
          </p:nvSpPr>
          <p:spPr>
            <a:xfrm rot="17100000">
              <a:off x="4094640" y="876395"/>
              <a:ext cx="448919" cy="501833"/>
            </a:xfrm>
            <a:prstGeom prst="downArrow">
              <a:avLst/>
            </a:prstGeom>
            <a:gradFill>
              <a:gsLst>
                <a:gs pos="0">
                  <a:srgbClr val="EC67A9"/>
                </a:gs>
                <a:gs pos="100000">
                  <a:srgbClr val="B53593"/>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91" name="Group 90">
            <a:extLst>
              <a:ext uri="{FF2B5EF4-FFF2-40B4-BE49-F238E27FC236}">
                <a16:creationId xmlns:a16="http://schemas.microsoft.com/office/drawing/2014/main" id="{22EC04DF-A881-4576-959B-D992F73DD55E}"/>
              </a:ext>
            </a:extLst>
          </p:cNvPr>
          <p:cNvGrpSpPr/>
          <p:nvPr/>
        </p:nvGrpSpPr>
        <p:grpSpPr>
          <a:xfrm>
            <a:off x="5465208" y="4817354"/>
            <a:ext cx="1014401" cy="857250"/>
            <a:chOff x="7286936" y="5280138"/>
            <a:chExt cx="1352533" cy="1143000"/>
          </a:xfrm>
          <a:solidFill>
            <a:srgbClr val="00B050"/>
          </a:solidFill>
        </p:grpSpPr>
        <p:sp>
          <p:nvSpPr>
            <p:cNvPr id="53" name="Oval 52">
              <a:extLst>
                <a:ext uri="{FF2B5EF4-FFF2-40B4-BE49-F238E27FC236}">
                  <a16:creationId xmlns:a16="http://schemas.microsoft.com/office/drawing/2014/main" id="{6A650791-C7ED-423D-B69C-C85764C3F630}"/>
                </a:ext>
              </a:extLst>
            </p:cNvPr>
            <p:cNvSpPr/>
            <p:nvPr/>
          </p:nvSpPr>
          <p:spPr>
            <a:xfrm rot="20700000">
              <a:off x="7415379" y="5280138"/>
              <a:ext cx="1143000" cy="1143000"/>
            </a:xfrm>
            <a:prstGeom prst="ellipse">
              <a:avLst/>
            </a:prstGeom>
            <a:solidFill>
              <a:srgbClr val="FFFF00"/>
            </a:solidFill>
            <a:ln>
              <a:noFill/>
            </a:ln>
            <a:effectLst>
              <a:outerShdw blurRad="50800" dist="38100" dir="2700000" algn="tl" rotWithShape="0">
                <a:prstClr val="black">
                  <a:alpha val="40000"/>
                </a:prstClr>
              </a:outerShdw>
            </a:effectLst>
            <a:scene3d>
              <a:camera prst="orthographicFront"/>
              <a:lightRig rig="threePt" dir="t"/>
            </a:scene3d>
            <a:sp3d>
              <a:bevelT w="152400" h="1905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69" name="TextBox 68">
              <a:extLst>
                <a:ext uri="{FF2B5EF4-FFF2-40B4-BE49-F238E27FC236}">
                  <a16:creationId xmlns:a16="http://schemas.microsoft.com/office/drawing/2014/main" id="{CA6DB573-399C-4921-86C7-3400B40940BA}"/>
                </a:ext>
              </a:extLst>
            </p:cNvPr>
            <p:cNvSpPr txBox="1"/>
            <p:nvPr/>
          </p:nvSpPr>
          <p:spPr>
            <a:xfrm>
              <a:off x="7286936" y="5577535"/>
              <a:ext cx="1352533" cy="548204"/>
            </a:xfrm>
            <a:prstGeom prst="ellipse">
              <a:avLst/>
            </a:prstGeom>
            <a:grpFill/>
            <a:effectLst>
              <a:outerShdw blurRad="88900" dist="88900" dir="2700000" algn="tl" rotWithShape="0">
                <a:prstClr val="black">
                  <a:alpha val="40000"/>
                </a:prstClr>
              </a:outerShdw>
            </a:effectLst>
          </p:spPr>
          <p:txBody>
            <a:bodyPr wrap="square" rtlCol="0">
              <a:spAutoFit/>
            </a:bodyPr>
            <a:lstStyle/>
            <a:p>
              <a:pPr algn="ctr"/>
              <a:r>
                <a:rPr lang="en-US" sz="1300" dirty="0">
                  <a:solidFill>
                    <a:schemeClr val="bg1"/>
                  </a:solidFill>
                  <a:latin typeface="Gill Sans MT" panose="020B0502020104020203" pitchFamily="34" charset="0"/>
                </a:rPr>
                <a:t>Success</a:t>
              </a:r>
            </a:p>
          </p:txBody>
        </p:sp>
      </p:grpSp>
      <p:sp>
        <p:nvSpPr>
          <p:cNvPr id="71" name="TextBox 70">
            <a:extLst>
              <a:ext uri="{FF2B5EF4-FFF2-40B4-BE49-F238E27FC236}">
                <a16:creationId xmlns:a16="http://schemas.microsoft.com/office/drawing/2014/main" id="{50E963DD-ED70-4BA5-8504-20016212B6FB}"/>
              </a:ext>
            </a:extLst>
          </p:cNvPr>
          <p:cNvSpPr txBox="1"/>
          <p:nvPr/>
        </p:nvSpPr>
        <p:spPr>
          <a:xfrm rot="824692">
            <a:off x="3710214" y="1917601"/>
            <a:ext cx="1403540" cy="230832"/>
          </a:xfrm>
          <a:prstGeom prst="rect">
            <a:avLst/>
          </a:prstGeom>
          <a:noFill/>
        </p:spPr>
        <p:txBody>
          <a:bodyPr wrap="square" rtlCol="0">
            <a:spAutoFit/>
          </a:bodyPr>
          <a:lstStyle/>
          <a:p>
            <a:pPr algn="ctr" defTabSz="685800">
              <a:defRPr/>
            </a:pPr>
            <a:r>
              <a:rPr lang="en-US" sz="900" b="1" dirty="0">
                <a:latin typeface="Gill Sans MT" panose="020B0502020104020203" pitchFamily="34" charset="0"/>
              </a:rPr>
              <a:t>POLICY SHIFT</a:t>
            </a:r>
          </a:p>
        </p:txBody>
      </p:sp>
      <p:sp>
        <p:nvSpPr>
          <p:cNvPr id="78" name="TextBox 77">
            <a:extLst>
              <a:ext uri="{FF2B5EF4-FFF2-40B4-BE49-F238E27FC236}">
                <a16:creationId xmlns:a16="http://schemas.microsoft.com/office/drawing/2014/main" id="{C490B96C-D6D9-48B8-8DE5-FA19B8639E5B}"/>
              </a:ext>
            </a:extLst>
          </p:cNvPr>
          <p:cNvSpPr txBox="1"/>
          <p:nvPr/>
        </p:nvSpPr>
        <p:spPr>
          <a:xfrm>
            <a:off x="406895" y="1347381"/>
            <a:ext cx="1838965" cy="253916"/>
          </a:xfrm>
          <a:prstGeom prst="rect">
            <a:avLst/>
          </a:prstGeom>
          <a:noFill/>
        </p:spPr>
        <p:txBody>
          <a:bodyPr wrap="none" rtlCol="0">
            <a:spAutoFit/>
          </a:bodyPr>
          <a:lstStyle/>
          <a:p>
            <a:pPr defTabSz="685800">
              <a:defRPr/>
            </a:pPr>
            <a:r>
              <a:rPr lang="en-US" sz="1050" b="1" dirty="0">
                <a:solidFill>
                  <a:schemeClr val="bg1">
                    <a:lumMod val="50000"/>
                  </a:schemeClr>
                </a:solidFill>
                <a:latin typeface="Gill Sans MT" panose="020B0502020104020203" pitchFamily="34" charset="0"/>
              </a:rPr>
              <a:t>SIGNIFICANT IMPACTS</a:t>
            </a:r>
          </a:p>
        </p:txBody>
      </p:sp>
      <p:pic>
        <p:nvPicPr>
          <p:cNvPr id="38" name="Picture 37">
            <a:extLst>
              <a:ext uri="{FF2B5EF4-FFF2-40B4-BE49-F238E27FC236}">
                <a16:creationId xmlns:a16="http://schemas.microsoft.com/office/drawing/2014/main" id="{8D1DEAF2-1585-46A8-9697-B650B24B3AD9}"/>
              </a:ext>
            </a:extLst>
          </p:cNvPr>
          <p:cNvPicPr>
            <a:picLocks noChangeAspect="1"/>
          </p:cNvPicPr>
          <p:nvPr/>
        </p:nvPicPr>
        <p:blipFill>
          <a:blip r:embed="rId2"/>
          <a:stretch>
            <a:fillRect/>
          </a:stretch>
        </p:blipFill>
        <p:spPr>
          <a:xfrm>
            <a:off x="6501315" y="1271915"/>
            <a:ext cx="2414086" cy="770014"/>
          </a:xfrm>
          <a:prstGeom prst="rect">
            <a:avLst/>
          </a:prstGeom>
        </p:spPr>
      </p:pic>
      <p:sp>
        <p:nvSpPr>
          <p:cNvPr id="3" name="Freeform 2"/>
          <p:cNvSpPr/>
          <p:nvPr/>
        </p:nvSpPr>
        <p:spPr>
          <a:xfrm>
            <a:off x="730211" y="3228074"/>
            <a:ext cx="1165607" cy="1140932"/>
          </a:xfrm>
          <a:custGeom>
            <a:avLst/>
            <a:gdLst>
              <a:gd name="connsiteX0" fmla="*/ 0 w 1165607"/>
              <a:gd name="connsiteY0" fmla="*/ 570466 h 1140932"/>
              <a:gd name="connsiteX1" fmla="*/ 582804 w 1165607"/>
              <a:gd name="connsiteY1" fmla="*/ 0 h 1140932"/>
              <a:gd name="connsiteX2" fmla="*/ 1165608 w 1165607"/>
              <a:gd name="connsiteY2" fmla="*/ 570466 h 1140932"/>
              <a:gd name="connsiteX3" fmla="*/ 582804 w 1165607"/>
              <a:gd name="connsiteY3" fmla="*/ 1140932 h 1140932"/>
              <a:gd name="connsiteX4" fmla="*/ 0 w 1165607"/>
              <a:gd name="connsiteY4" fmla="*/ 570466 h 1140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607" h="1140932">
                <a:moveTo>
                  <a:pt x="0" y="570466"/>
                </a:moveTo>
                <a:cubicBezTo>
                  <a:pt x="0" y="255406"/>
                  <a:pt x="260930" y="0"/>
                  <a:pt x="582804" y="0"/>
                </a:cubicBezTo>
                <a:cubicBezTo>
                  <a:pt x="904678" y="0"/>
                  <a:pt x="1165608" y="255406"/>
                  <a:pt x="1165608" y="570466"/>
                </a:cubicBezTo>
                <a:cubicBezTo>
                  <a:pt x="1165608" y="885526"/>
                  <a:pt x="904678" y="1140932"/>
                  <a:pt x="582804" y="1140932"/>
                </a:cubicBezTo>
                <a:cubicBezTo>
                  <a:pt x="260930" y="1140932"/>
                  <a:pt x="0" y="885526"/>
                  <a:pt x="0" y="57046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399" tIns="179786" rIns="183399" bIns="179786" numCol="1" spcCol="1270" anchor="ctr" anchorCtr="0">
            <a:noAutofit/>
          </a:bodyPr>
          <a:lstStyle/>
          <a:p>
            <a:pPr lvl="0" algn="ctr" defTabSz="444500">
              <a:lnSpc>
                <a:spcPct val="90000"/>
              </a:lnSpc>
              <a:spcBef>
                <a:spcPct val="0"/>
              </a:spcBef>
              <a:spcAft>
                <a:spcPct val="35000"/>
              </a:spcAft>
            </a:pPr>
            <a:r>
              <a:rPr lang="en-US" sz="1000" b="1" kern="1200" dirty="0">
                <a:latin typeface="Gill Sans MT" panose="020B0502020104020203" pitchFamily="34" charset="0"/>
              </a:rPr>
              <a:t>MS Adult High School Equivalency</a:t>
            </a:r>
          </a:p>
          <a:p>
            <a:pPr lvl="0" algn="ctr" defTabSz="444500">
              <a:lnSpc>
                <a:spcPct val="90000"/>
              </a:lnSpc>
              <a:spcBef>
                <a:spcPct val="0"/>
              </a:spcBef>
              <a:spcAft>
                <a:spcPct val="35000"/>
              </a:spcAft>
            </a:pPr>
            <a:r>
              <a:rPr lang="en-US" sz="1000" b="1" kern="1200" dirty="0">
                <a:latin typeface="Gill Sans MT" panose="020B0502020104020203" pitchFamily="34" charset="0"/>
              </a:rPr>
              <a:t>Options</a:t>
            </a:r>
          </a:p>
        </p:txBody>
      </p:sp>
      <p:sp>
        <p:nvSpPr>
          <p:cNvPr id="4" name="Block Arc 3"/>
          <p:cNvSpPr/>
          <p:nvPr/>
        </p:nvSpPr>
        <p:spPr>
          <a:xfrm>
            <a:off x="557186" y="2959007"/>
            <a:ext cx="1511656" cy="1575810"/>
          </a:xfrm>
          <a:prstGeom prst="blockArc">
            <a:avLst>
              <a:gd name="adj1" fmla="val 1135383"/>
              <a:gd name="adj2" fmla="val 9721912"/>
              <a:gd name="adj3" fmla="val 779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Oval 4"/>
          <p:cNvSpPr/>
          <p:nvPr/>
        </p:nvSpPr>
        <p:spPr>
          <a:xfrm flipV="1">
            <a:off x="-36669" y="5820397"/>
            <a:ext cx="26806" cy="120649"/>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2100957" y="5363366"/>
            <a:ext cx="537716" cy="388909"/>
          </a:xfrm>
          <a:custGeom>
            <a:avLst/>
            <a:gdLst>
              <a:gd name="connsiteX0" fmla="*/ 0 w 537716"/>
              <a:gd name="connsiteY0" fmla="*/ 0 h 388909"/>
              <a:gd name="connsiteX1" fmla="*/ 537716 w 537716"/>
              <a:gd name="connsiteY1" fmla="*/ 0 h 388909"/>
              <a:gd name="connsiteX2" fmla="*/ 537716 w 537716"/>
              <a:gd name="connsiteY2" fmla="*/ 388909 h 388909"/>
              <a:gd name="connsiteX3" fmla="*/ 0 w 537716"/>
              <a:gd name="connsiteY3" fmla="*/ 388909 h 388909"/>
              <a:gd name="connsiteX4" fmla="*/ 0 w 537716"/>
              <a:gd name="connsiteY4" fmla="*/ 0 h 38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16" h="388909">
                <a:moveTo>
                  <a:pt x="0" y="0"/>
                </a:moveTo>
                <a:lnTo>
                  <a:pt x="537716" y="0"/>
                </a:lnTo>
                <a:lnTo>
                  <a:pt x="537716" y="388909"/>
                </a:lnTo>
                <a:lnTo>
                  <a:pt x="0" y="3889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10000"/>
              </a:spcAft>
            </a:pPr>
            <a:endParaRPr lang="en-US" sz="1000" kern="1200" dirty="0"/>
          </a:p>
        </p:txBody>
      </p:sp>
      <p:sp>
        <p:nvSpPr>
          <p:cNvPr id="7" name="Oval 6"/>
          <p:cNvSpPr/>
          <p:nvPr/>
        </p:nvSpPr>
        <p:spPr>
          <a:xfrm>
            <a:off x="267019" y="4681139"/>
            <a:ext cx="401719" cy="401831"/>
          </a:xfrm>
          <a:prstGeom prst="ellipse">
            <a:avLst/>
          </a:prstGeom>
          <a:blipFill>
            <a:blip r:embed="rId3" cstate="email">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639255" y="4656690"/>
            <a:ext cx="1579935" cy="496525"/>
          </a:xfrm>
          <a:custGeom>
            <a:avLst/>
            <a:gdLst>
              <a:gd name="connsiteX0" fmla="*/ 0 w 1579935"/>
              <a:gd name="connsiteY0" fmla="*/ 0 h 496525"/>
              <a:gd name="connsiteX1" fmla="*/ 1579935 w 1579935"/>
              <a:gd name="connsiteY1" fmla="*/ 0 h 496525"/>
              <a:gd name="connsiteX2" fmla="*/ 1579935 w 1579935"/>
              <a:gd name="connsiteY2" fmla="*/ 496525 h 496525"/>
              <a:gd name="connsiteX3" fmla="*/ 0 w 1579935"/>
              <a:gd name="connsiteY3" fmla="*/ 496525 h 496525"/>
              <a:gd name="connsiteX4" fmla="*/ 0 w 1579935"/>
              <a:gd name="connsiteY4" fmla="*/ 0 h 49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935" h="496525">
                <a:moveTo>
                  <a:pt x="0" y="0"/>
                </a:moveTo>
                <a:lnTo>
                  <a:pt x="1579935" y="0"/>
                </a:lnTo>
                <a:lnTo>
                  <a:pt x="1579935" y="496525"/>
                </a:lnTo>
                <a:lnTo>
                  <a:pt x="0" y="4965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10000"/>
              </a:spcAft>
            </a:pPr>
            <a:r>
              <a:rPr lang="en-US" sz="2000" kern="1200" dirty="0">
                <a:latin typeface="Gill Sans MT" panose="020B0502020104020203" pitchFamily="34" charset="0"/>
              </a:rPr>
              <a:t>GED</a:t>
            </a:r>
            <a:r>
              <a:rPr lang="en-US" sz="1000" kern="1200" dirty="0">
                <a:latin typeface="Gill Sans MT" panose="020B0502020104020203" pitchFamily="34" charset="0"/>
              </a:rPr>
              <a:t>©</a:t>
            </a:r>
            <a:r>
              <a:rPr lang="en-US" sz="2000" kern="1200" dirty="0">
                <a:latin typeface="Gill Sans MT" panose="020B0502020104020203" pitchFamily="34" charset="0"/>
              </a:rPr>
              <a:t>, TASC</a:t>
            </a:r>
            <a:r>
              <a:rPr lang="en-US" sz="1000" kern="1200" dirty="0">
                <a:latin typeface="Gill Sans MT" panose="020B0502020104020203" pitchFamily="34" charset="0"/>
              </a:rPr>
              <a:t>©</a:t>
            </a:r>
            <a:r>
              <a:rPr lang="en-US" sz="2000" kern="1200" dirty="0">
                <a:latin typeface="Gill Sans MT" panose="020B0502020104020203" pitchFamily="34" charset="0"/>
              </a:rPr>
              <a:t>, or HiSET</a:t>
            </a:r>
            <a:r>
              <a:rPr lang="en-US" sz="1000" kern="1200" dirty="0">
                <a:latin typeface="Gill Sans MT" panose="020B0502020104020203" pitchFamily="34" charset="0"/>
              </a:rPr>
              <a:t>©</a:t>
            </a:r>
            <a:endParaRPr lang="en-US" sz="2000" kern="1200" dirty="0">
              <a:latin typeface="Gill Sans MT" panose="020B0502020104020203" pitchFamily="34" charset="0"/>
            </a:endParaRPr>
          </a:p>
        </p:txBody>
      </p:sp>
      <p:sp>
        <p:nvSpPr>
          <p:cNvPr id="9" name="Oval 8"/>
          <p:cNvSpPr/>
          <p:nvPr/>
        </p:nvSpPr>
        <p:spPr>
          <a:xfrm>
            <a:off x="273135" y="5283004"/>
            <a:ext cx="401719" cy="401831"/>
          </a:xfrm>
          <a:prstGeom prst="ellipse">
            <a:avLst/>
          </a:prstGeom>
          <a:blipFill>
            <a:blip r:embed="rId4" cstate="email">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626195" y="5300409"/>
            <a:ext cx="1725253" cy="388909"/>
          </a:xfrm>
          <a:custGeom>
            <a:avLst/>
            <a:gdLst>
              <a:gd name="connsiteX0" fmla="*/ 0 w 1725253"/>
              <a:gd name="connsiteY0" fmla="*/ 0 h 388909"/>
              <a:gd name="connsiteX1" fmla="*/ 1725253 w 1725253"/>
              <a:gd name="connsiteY1" fmla="*/ 0 h 388909"/>
              <a:gd name="connsiteX2" fmla="*/ 1725253 w 1725253"/>
              <a:gd name="connsiteY2" fmla="*/ 388909 h 388909"/>
              <a:gd name="connsiteX3" fmla="*/ 0 w 1725253"/>
              <a:gd name="connsiteY3" fmla="*/ 388909 h 388909"/>
              <a:gd name="connsiteX4" fmla="*/ 0 w 1725253"/>
              <a:gd name="connsiteY4" fmla="*/ 0 h 38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253" h="388909">
                <a:moveTo>
                  <a:pt x="0" y="0"/>
                </a:moveTo>
                <a:lnTo>
                  <a:pt x="1725253" y="0"/>
                </a:lnTo>
                <a:lnTo>
                  <a:pt x="1725253" y="388909"/>
                </a:lnTo>
                <a:lnTo>
                  <a:pt x="0" y="3889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10000"/>
              </a:spcAft>
            </a:pPr>
            <a:r>
              <a:rPr lang="en-US" sz="2000" kern="1200" dirty="0">
                <a:latin typeface="Gill Sans MT" panose="020B0502020104020203" pitchFamily="34" charset="0"/>
              </a:rPr>
              <a:t>Competency-Based Diploma</a:t>
            </a:r>
          </a:p>
        </p:txBody>
      </p:sp>
      <p:sp>
        <p:nvSpPr>
          <p:cNvPr id="40" name="Title 1"/>
          <p:cNvSpPr txBox="1">
            <a:spLocks/>
          </p:cNvSpPr>
          <p:nvPr/>
        </p:nvSpPr>
        <p:spPr>
          <a:xfrm>
            <a:off x="764256" y="42236"/>
            <a:ext cx="7886700" cy="11419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700" b="1" dirty="0">
                <a:latin typeface="Gill Sans MT" panose="020B0502020104020203" pitchFamily="34" charset="0"/>
                <a:cs typeface="Arial" panose="020B0604020202020204" pitchFamily="34" charset="0"/>
              </a:rPr>
              <a:t>Trade Adjustment Assistance Community College and Career Training Grant Program (TAACCCT) 2013</a:t>
            </a:r>
          </a:p>
        </p:txBody>
      </p:sp>
      <p:sp>
        <p:nvSpPr>
          <p:cNvPr id="45"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8</a:t>
            </a:r>
          </a:p>
        </p:txBody>
      </p:sp>
    </p:spTree>
    <p:extLst>
      <p:ext uri="{BB962C8B-B14F-4D97-AF65-F5344CB8AC3E}">
        <p14:creationId xmlns:p14="http://schemas.microsoft.com/office/powerpoint/2010/main" val="211993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ipe(left)">
                                      <p:cBhvr>
                                        <p:cTn id="13" dur="500"/>
                                        <p:tgtEl>
                                          <p:spTgt spid="60"/>
                                        </p:tgtEl>
                                      </p:cBhvr>
                                    </p:animEffect>
                                  </p:childTnLst>
                                </p:cTn>
                              </p:par>
                            </p:childTnLst>
                          </p:cTn>
                        </p:par>
                        <p:par>
                          <p:cTn id="14" fill="hold">
                            <p:stCondLst>
                              <p:cond delay="1000"/>
                            </p:stCondLst>
                            <p:childTnLst>
                              <p:par>
                                <p:cTn id="15" presetID="23" presetClass="entr" presetSubtype="32"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p:cTn id="17" dur="300" fill="hold"/>
                                        <p:tgtEl>
                                          <p:spTgt spid="86"/>
                                        </p:tgtEl>
                                        <p:attrNameLst>
                                          <p:attrName>ppt_w</p:attrName>
                                        </p:attrNameLst>
                                      </p:cBhvr>
                                      <p:tavLst>
                                        <p:tav tm="0">
                                          <p:val>
                                            <p:strVal val="4*#ppt_w"/>
                                          </p:val>
                                        </p:tav>
                                        <p:tav tm="100000">
                                          <p:val>
                                            <p:strVal val="#ppt_w"/>
                                          </p:val>
                                        </p:tav>
                                      </p:tavLst>
                                    </p:anim>
                                    <p:anim calcmode="lin" valueType="num">
                                      <p:cBhvr>
                                        <p:cTn id="18" dur="300" fill="hold"/>
                                        <p:tgtEl>
                                          <p:spTgt spid="86"/>
                                        </p:tgtEl>
                                        <p:attrNameLst>
                                          <p:attrName>ppt_h</p:attrName>
                                        </p:attrNameLst>
                                      </p:cBhvr>
                                      <p:tavLst>
                                        <p:tav tm="0">
                                          <p:val>
                                            <p:strVal val="4*#ppt_h"/>
                                          </p:val>
                                        </p:tav>
                                        <p:tav tm="100000">
                                          <p:val>
                                            <p:strVal val="#ppt_h"/>
                                          </p:val>
                                        </p:tav>
                                      </p:tavLst>
                                    </p:anim>
                                  </p:childTnLst>
                                </p:cTn>
                              </p:par>
                            </p:childTnLst>
                          </p:cTn>
                        </p:par>
                        <p:par>
                          <p:cTn id="19" fill="hold">
                            <p:stCondLst>
                              <p:cond delay="1300"/>
                            </p:stCondLst>
                            <p:childTnLst>
                              <p:par>
                                <p:cTn id="20" presetID="22" presetClass="entr" presetSubtype="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left)">
                                      <p:cBhvr>
                                        <p:cTn id="22" dur="500"/>
                                        <p:tgtEl>
                                          <p:spTgt spid="71"/>
                                        </p:tgtEl>
                                      </p:cBhvr>
                                    </p:animEffect>
                                  </p:childTnLst>
                                </p:cTn>
                              </p:par>
                            </p:childTnLst>
                          </p:cTn>
                        </p:par>
                        <p:par>
                          <p:cTn id="23" fill="hold">
                            <p:stCondLst>
                              <p:cond delay="1800"/>
                            </p:stCondLst>
                            <p:childTnLst>
                              <p:par>
                                <p:cTn id="24" presetID="22" presetClass="entr" presetSubtype="2" fill="hold" nodeType="after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wipe(right)">
                                      <p:cBhvr>
                                        <p:cTn id="26" dur="500"/>
                                        <p:tgtEl>
                                          <p:spTgt spid="87"/>
                                        </p:tgtEl>
                                      </p:cBhvr>
                                    </p:animEffect>
                                  </p:childTnLst>
                                </p:cTn>
                              </p:par>
                            </p:childTnLst>
                          </p:cTn>
                        </p:par>
                        <p:par>
                          <p:cTn id="27" fill="hold">
                            <p:stCondLst>
                              <p:cond delay="2300"/>
                            </p:stCondLst>
                            <p:childTnLst>
                              <p:par>
                                <p:cTn id="28" presetID="22" presetClass="entr" presetSubtype="8" fill="hold" nodeType="after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wipe(left)">
                                      <p:cBhvr>
                                        <p:cTn id="30" dur="500"/>
                                        <p:tgtEl>
                                          <p:spTgt spid="88"/>
                                        </p:tgtEl>
                                      </p:cBhvr>
                                    </p:animEffect>
                                  </p:childTnLst>
                                </p:cTn>
                              </p:par>
                            </p:childTnLst>
                          </p:cTn>
                        </p:par>
                        <p:par>
                          <p:cTn id="31" fill="hold">
                            <p:stCondLst>
                              <p:cond delay="2800"/>
                            </p:stCondLst>
                            <p:childTnLst>
                              <p:par>
                                <p:cTn id="32" presetID="22" presetClass="entr" presetSubtype="2" fill="hold" nodeType="after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wipe(right)">
                                      <p:cBhvr>
                                        <p:cTn id="34" dur="500"/>
                                        <p:tgtEl>
                                          <p:spTgt spid="89"/>
                                        </p:tgtEl>
                                      </p:cBhvr>
                                    </p:animEffect>
                                  </p:childTnLst>
                                </p:cTn>
                              </p:par>
                            </p:childTnLst>
                          </p:cTn>
                        </p:par>
                        <p:par>
                          <p:cTn id="35" fill="hold">
                            <p:stCondLst>
                              <p:cond delay="3300"/>
                            </p:stCondLst>
                            <p:childTnLst>
                              <p:par>
                                <p:cTn id="36" presetID="22" presetClass="entr" presetSubtype="8" fill="hold"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wipe(left)">
                                      <p:cBhvr>
                                        <p:cTn id="38" dur="500"/>
                                        <p:tgtEl>
                                          <p:spTgt spid="90"/>
                                        </p:tgtEl>
                                      </p:cBhvr>
                                    </p:animEffect>
                                  </p:childTnLst>
                                </p:cTn>
                              </p:par>
                            </p:childTnLst>
                          </p:cTn>
                        </p:par>
                        <p:par>
                          <p:cTn id="39" fill="hold">
                            <p:stCondLst>
                              <p:cond delay="3800"/>
                            </p:stCondLst>
                            <p:childTnLst>
                              <p:par>
                                <p:cTn id="40" presetID="23" presetClass="entr" presetSubtype="32" fill="hold" nodeType="afterEffect">
                                  <p:stCondLst>
                                    <p:cond delay="0"/>
                                  </p:stCondLst>
                                  <p:childTnLst>
                                    <p:set>
                                      <p:cBhvr>
                                        <p:cTn id="41" dur="1" fill="hold">
                                          <p:stCondLst>
                                            <p:cond delay="0"/>
                                          </p:stCondLst>
                                        </p:cTn>
                                        <p:tgtEl>
                                          <p:spTgt spid="91"/>
                                        </p:tgtEl>
                                        <p:attrNameLst>
                                          <p:attrName>style.visibility</p:attrName>
                                        </p:attrNameLst>
                                      </p:cBhvr>
                                      <p:to>
                                        <p:strVal val="visible"/>
                                      </p:to>
                                    </p:set>
                                    <p:anim calcmode="lin" valueType="num">
                                      <p:cBhvr>
                                        <p:cTn id="42" dur="500" fill="hold"/>
                                        <p:tgtEl>
                                          <p:spTgt spid="91"/>
                                        </p:tgtEl>
                                        <p:attrNameLst>
                                          <p:attrName>ppt_w</p:attrName>
                                        </p:attrNameLst>
                                      </p:cBhvr>
                                      <p:tavLst>
                                        <p:tav tm="0">
                                          <p:val>
                                            <p:strVal val="4*#ppt_w"/>
                                          </p:val>
                                        </p:tav>
                                        <p:tav tm="100000">
                                          <p:val>
                                            <p:strVal val="#ppt_w"/>
                                          </p:val>
                                        </p:tav>
                                      </p:tavLst>
                                    </p:anim>
                                    <p:anim calcmode="lin" valueType="num">
                                      <p:cBhvr>
                                        <p:cTn id="43" dur="500" fill="hold"/>
                                        <p:tgtEl>
                                          <p:spTgt spid="91"/>
                                        </p:tgtEl>
                                        <p:attrNameLst>
                                          <p:attrName>ppt_h</p:attrName>
                                        </p:attrNameLst>
                                      </p:cBhvr>
                                      <p:tavLst>
                                        <p:tav tm="0">
                                          <p:val>
                                            <p:strVal val="4*#ppt_h"/>
                                          </p:val>
                                        </p:tav>
                                        <p:tav tm="100000">
                                          <p:val>
                                            <p:strVal val="#ppt_h"/>
                                          </p:val>
                                        </p:tav>
                                      </p:tavLst>
                                    </p:anim>
                                  </p:childTnLst>
                                </p:cTn>
                              </p:par>
                            </p:childTnLst>
                          </p:cTn>
                        </p:par>
                        <p:par>
                          <p:cTn id="44" fill="hold">
                            <p:stCondLst>
                              <p:cond delay="4300"/>
                            </p:stCondLst>
                            <p:childTnLst>
                              <p:par>
                                <p:cTn id="45" presetID="22" presetClass="entr" presetSubtype="8"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wipe(left)">
                                      <p:cBhvr>
                                        <p:cTn id="4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6" grpId="0" animBg="1"/>
      <p:bldP spid="60" grpId="0" animBg="1"/>
      <p:bldP spid="71" grpId="0"/>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711BF3-FFC8-4111-BDA8-C0BFC4E5F9BD}"/>
              </a:ext>
            </a:extLst>
          </p:cNvPr>
          <p:cNvSpPr txBox="1"/>
          <p:nvPr/>
        </p:nvSpPr>
        <p:spPr>
          <a:xfrm>
            <a:off x="3587578" y="350675"/>
            <a:ext cx="5556422" cy="646331"/>
          </a:xfrm>
          <a:prstGeom prst="rect">
            <a:avLst/>
          </a:prstGeom>
          <a:noFill/>
        </p:spPr>
        <p:txBody>
          <a:bodyPr wrap="square" rtlCol="0">
            <a:spAutoFit/>
          </a:bodyPr>
          <a:lstStyle/>
          <a:p>
            <a:pPr lvl="0" defTabSz="457200"/>
            <a:r>
              <a:rPr lang="en-US" dirty="0">
                <a:solidFill>
                  <a:prstClr val="white"/>
                </a:solidFill>
              </a:rPr>
              <a:t>Mississippi Integrated Basic Education and Skills Training (MIBEST)</a:t>
            </a:r>
          </a:p>
        </p:txBody>
      </p:sp>
      <p:sp>
        <p:nvSpPr>
          <p:cNvPr id="12" name="Content Placeholder 11">
            <a:extLst>
              <a:ext uri="{FF2B5EF4-FFF2-40B4-BE49-F238E27FC236}">
                <a16:creationId xmlns:a16="http://schemas.microsoft.com/office/drawing/2014/main" id="{4EADCA38-CC3D-4531-BA57-A73CD2B27386}"/>
              </a:ext>
            </a:extLst>
          </p:cNvPr>
          <p:cNvSpPr>
            <a:spLocks noGrp="1"/>
          </p:cNvSpPr>
          <p:nvPr>
            <p:ph idx="1"/>
          </p:nvPr>
        </p:nvSpPr>
        <p:spPr/>
        <p:txBody>
          <a:bodyPr>
            <a:normAutofit fontScale="92500" lnSpcReduction="10000"/>
          </a:bodyPr>
          <a:lstStyle/>
          <a:p>
            <a:r>
              <a:rPr lang="en-US" dirty="0"/>
              <a:t>One of Mississippi Association of Community &amp; Junior Colleges’ (MACJC) legislative priorities for the past ten years:  </a:t>
            </a:r>
          </a:p>
          <a:p>
            <a:pPr lvl="1"/>
            <a:r>
              <a:rPr lang="en-US" b="1" dirty="0"/>
              <a:t>Drop-Out Recovery – </a:t>
            </a:r>
            <a:r>
              <a:rPr lang="en-US" dirty="0"/>
              <a:t>Adult Basic Education (ABE)/General Equivalency Diploma (GED) prep combined with a skills training component; each community college receives $200,000 per year of discretionary funds to support drop out recovery.</a:t>
            </a:r>
          </a:p>
          <a:p>
            <a:endParaRPr lang="en-US" b="1" dirty="0"/>
          </a:p>
          <a:p>
            <a:r>
              <a:rPr lang="en-US" b="1" dirty="0"/>
              <a:t>TAACCCT Projects </a:t>
            </a:r>
            <a:r>
              <a:rPr lang="en-US" dirty="0"/>
              <a:t>at seven Mississippi community colleges </a:t>
            </a:r>
          </a:p>
          <a:p>
            <a:pPr lvl="1"/>
            <a:r>
              <a:rPr lang="en-US" dirty="0"/>
              <a:t>(Co-Lin, Meridian, Mississippi Delta, Northeast, Pearl River, Hinds and Mississippi Gulf Coast);</a:t>
            </a:r>
          </a:p>
          <a:p>
            <a:pPr marL="342900" lvl="2" indent="-342900"/>
            <a:endParaRPr lang="en-US" dirty="0"/>
          </a:p>
          <a:p>
            <a:pPr marL="342900" lvl="2" indent="-342900"/>
            <a:r>
              <a:rPr lang="en-US" dirty="0"/>
              <a:t>Mississippi Community College Board policy change (Dec. 2013) allowing students without a high school diploma or GED enrolled in approved credit pathway programs to be counted in a college’s reimbursable full-time equivalency (FTE).</a:t>
            </a:r>
          </a:p>
          <a:p>
            <a:endParaRPr lang="en-US" dirty="0"/>
          </a:p>
        </p:txBody>
      </p:sp>
      <p:sp>
        <p:nvSpPr>
          <p:cNvPr id="9"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9</a:t>
            </a:r>
          </a:p>
        </p:txBody>
      </p:sp>
    </p:spTree>
    <p:extLst>
      <p:ext uri="{BB962C8B-B14F-4D97-AF65-F5344CB8AC3E}">
        <p14:creationId xmlns:p14="http://schemas.microsoft.com/office/powerpoint/2010/main" val="1476073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711BF3-FFC8-4111-BDA8-C0BFC4E5F9BD}"/>
              </a:ext>
            </a:extLst>
          </p:cNvPr>
          <p:cNvSpPr txBox="1"/>
          <p:nvPr/>
        </p:nvSpPr>
        <p:spPr>
          <a:xfrm>
            <a:off x="3587578" y="350675"/>
            <a:ext cx="5556422" cy="646331"/>
          </a:xfrm>
          <a:prstGeom prst="rect">
            <a:avLst/>
          </a:prstGeom>
          <a:noFill/>
        </p:spPr>
        <p:txBody>
          <a:bodyPr wrap="square" rtlCol="0">
            <a:spAutoFit/>
          </a:bodyPr>
          <a:lstStyle/>
          <a:p>
            <a:pPr lvl="0" defTabSz="457200"/>
            <a:r>
              <a:rPr lang="en-US" dirty="0">
                <a:solidFill>
                  <a:prstClr val="white"/>
                </a:solidFill>
              </a:rPr>
              <a:t>Mississippi Integrated Basic Education and Skills Training (MIBEST)</a:t>
            </a:r>
          </a:p>
        </p:txBody>
      </p:sp>
      <p:sp>
        <p:nvSpPr>
          <p:cNvPr id="12" name="Content Placeholder 11">
            <a:extLst>
              <a:ext uri="{FF2B5EF4-FFF2-40B4-BE49-F238E27FC236}">
                <a16:creationId xmlns:a16="http://schemas.microsoft.com/office/drawing/2014/main" id="{4EADCA38-CC3D-4531-BA57-A73CD2B27386}"/>
              </a:ext>
            </a:extLst>
          </p:cNvPr>
          <p:cNvSpPr>
            <a:spLocks noGrp="1"/>
          </p:cNvSpPr>
          <p:nvPr>
            <p:ph idx="1"/>
          </p:nvPr>
        </p:nvSpPr>
        <p:spPr/>
        <p:txBody>
          <a:bodyPr>
            <a:normAutofit fontScale="92500" lnSpcReduction="10000"/>
          </a:bodyPr>
          <a:lstStyle/>
          <a:p>
            <a:pPr lvl="0"/>
            <a:r>
              <a:rPr lang="en-US" sz="2400" dirty="0"/>
              <a:t>All 15 Mississippi community colleges</a:t>
            </a:r>
          </a:p>
          <a:p>
            <a:pPr lvl="1"/>
            <a:r>
              <a:rPr lang="en-US" sz="2400" dirty="0"/>
              <a:t>Concurrently enroll students in connected adult education and eligible postsecondary programs leading to a secondary school diploma or its recognized equivalent and at least a one-year college-level certificate/credential and beyond;</a:t>
            </a:r>
          </a:p>
          <a:p>
            <a:pPr lvl="1"/>
            <a:r>
              <a:rPr lang="en-US" sz="2400" dirty="0"/>
              <a:t>Provide students with intrusive counseling and supportive services to attain academic and career goals, support services such as academic and career counseling, tutoring, child care, transportation, access to entitled public benefits, subsidized jobs, etc.;</a:t>
            </a:r>
          </a:p>
          <a:p>
            <a:pPr lvl="2"/>
            <a:r>
              <a:rPr lang="en-US" sz="2400" dirty="0"/>
              <a:t>Navigator/Transition Specialist</a:t>
            </a:r>
          </a:p>
          <a:p>
            <a:pPr lvl="1"/>
            <a:r>
              <a:rPr lang="en-US" sz="2400" dirty="0"/>
              <a:t>Include at least a 25 percent instructional overlap in ABE and Career and Technical Education (CTE) courses.</a:t>
            </a:r>
          </a:p>
          <a:p>
            <a:endParaRPr lang="en-US" dirty="0"/>
          </a:p>
        </p:txBody>
      </p:sp>
      <p:sp>
        <p:nvSpPr>
          <p:cNvPr id="7"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10</a:t>
            </a:r>
          </a:p>
        </p:txBody>
      </p:sp>
    </p:spTree>
    <p:extLst>
      <p:ext uri="{BB962C8B-B14F-4D97-AF65-F5344CB8AC3E}">
        <p14:creationId xmlns:p14="http://schemas.microsoft.com/office/powerpoint/2010/main" val="3821603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4EADCA38-CC3D-4531-BA57-A73CD2B27386}"/>
              </a:ext>
            </a:extLst>
          </p:cNvPr>
          <p:cNvSpPr>
            <a:spLocks noGrp="1"/>
          </p:cNvSpPr>
          <p:nvPr>
            <p:ph idx="1"/>
          </p:nvPr>
        </p:nvSpPr>
        <p:spPr/>
        <p:txBody>
          <a:bodyPr>
            <a:normAutofit fontScale="92500" lnSpcReduction="10000"/>
          </a:bodyPr>
          <a:lstStyle/>
          <a:p>
            <a:pPr marL="0" indent="0">
              <a:lnSpc>
                <a:spcPct val="150000"/>
              </a:lnSpc>
              <a:buNone/>
            </a:pPr>
            <a:endParaRPr lang="en-US" sz="2800" b="1" dirty="0"/>
          </a:p>
          <a:p>
            <a:pPr marL="0" indent="0">
              <a:lnSpc>
                <a:spcPct val="150000"/>
              </a:lnSpc>
              <a:buNone/>
            </a:pPr>
            <a:r>
              <a:rPr lang="en-US" sz="2200" b="1" dirty="0"/>
              <a:t>Student Benefits:</a:t>
            </a:r>
          </a:p>
          <a:p>
            <a:r>
              <a:rPr lang="en-US" sz="2200" dirty="0"/>
              <a:t>No cost to students</a:t>
            </a:r>
          </a:p>
          <a:p>
            <a:pPr lvl="1"/>
            <a:r>
              <a:rPr lang="en-US" sz="1700" dirty="0"/>
              <a:t>Ability-to-Benefit provision allows access to federal financial aid</a:t>
            </a:r>
          </a:p>
          <a:p>
            <a:pPr lvl="1"/>
            <a:r>
              <a:rPr lang="en-US" sz="1700" dirty="0"/>
              <a:t>Tuition waived by community college (utilize FTE allotment)</a:t>
            </a:r>
          </a:p>
          <a:p>
            <a:r>
              <a:rPr lang="en-US" sz="2200" dirty="0"/>
              <a:t>Earn high school equivalency diploma and a credential</a:t>
            </a:r>
          </a:p>
          <a:p>
            <a:pPr lvl="1"/>
            <a:r>
              <a:rPr lang="en-US" sz="1700" dirty="0"/>
              <a:t>$200 Completion Incentive</a:t>
            </a:r>
          </a:p>
          <a:p>
            <a:r>
              <a:rPr lang="en-US" sz="2200" dirty="0"/>
              <a:t>Student Navigator</a:t>
            </a:r>
          </a:p>
          <a:p>
            <a:pPr lvl="1"/>
            <a:r>
              <a:rPr lang="en-US" sz="1700" dirty="0"/>
              <a:t>Intrusive support services</a:t>
            </a:r>
          </a:p>
          <a:p>
            <a:r>
              <a:rPr lang="en-US" sz="2200" dirty="0"/>
              <a:t>Contextualized and team-taught classes</a:t>
            </a:r>
          </a:p>
          <a:p>
            <a:r>
              <a:rPr lang="en-US" sz="2200" dirty="0"/>
              <a:t>Credit for prior learning (CPL)</a:t>
            </a:r>
          </a:p>
          <a:p>
            <a:r>
              <a:rPr lang="en-US" sz="2200" dirty="0"/>
              <a:t>Work based learning opportunities</a:t>
            </a:r>
          </a:p>
          <a:p>
            <a:endParaRPr lang="en-US" dirty="0"/>
          </a:p>
        </p:txBody>
      </p:sp>
      <p:pic>
        <p:nvPicPr>
          <p:cNvPr id="2" name="Picture 1">
            <a:extLst>
              <a:ext uri="{FF2B5EF4-FFF2-40B4-BE49-F238E27FC236}">
                <a16:creationId xmlns:a16="http://schemas.microsoft.com/office/drawing/2014/main" id="{8D1DEAF2-1585-46A8-9697-B650B24B3AD9}"/>
              </a:ext>
            </a:extLst>
          </p:cNvPr>
          <p:cNvPicPr>
            <a:picLocks noChangeAspect="1"/>
          </p:cNvPicPr>
          <p:nvPr/>
        </p:nvPicPr>
        <p:blipFill>
          <a:blip r:embed="rId3"/>
          <a:stretch>
            <a:fillRect/>
          </a:stretch>
        </p:blipFill>
        <p:spPr>
          <a:xfrm>
            <a:off x="2401636" y="1054219"/>
            <a:ext cx="4340728" cy="1292464"/>
          </a:xfrm>
          <a:prstGeom prst="rect">
            <a:avLst/>
          </a:prstGeom>
        </p:spPr>
      </p:pic>
      <p:sp>
        <p:nvSpPr>
          <p:cNvPr id="6"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11</a:t>
            </a:r>
          </a:p>
        </p:txBody>
      </p:sp>
      <p:sp>
        <p:nvSpPr>
          <p:cNvPr id="8" name="Title 7">
            <a:extLst>
              <a:ext uri="{FF2B5EF4-FFF2-40B4-BE49-F238E27FC236}">
                <a16:creationId xmlns:a16="http://schemas.microsoft.com/office/drawing/2014/main" id="{9E711BF3-FFC8-4111-BDA8-C0BFC4E5F9BD}"/>
              </a:ext>
            </a:extLst>
          </p:cNvPr>
          <p:cNvSpPr txBox="1">
            <a:spLocks noGrp="1"/>
          </p:cNvSpPr>
          <p:nvPr>
            <p:ph type="title"/>
          </p:nvPr>
        </p:nvSpPr>
        <p:spPr>
          <a:prstGeom prst="rect">
            <a:avLst/>
          </a:prstGeom>
          <a:noFill/>
        </p:spPr>
        <p:txBody>
          <a:bodyPr wrap="square" rtlCol="0">
            <a:spAutoFit/>
          </a:bodyPr>
          <a:lstStyle/>
          <a:p>
            <a:pPr lvl="0" defTabSz="457200"/>
            <a:r>
              <a:rPr lang="en-US" dirty="0">
                <a:solidFill>
                  <a:prstClr val="white"/>
                </a:solidFill>
              </a:rPr>
              <a:t>Mississippi Integrated Basic Education and Skills Training (MIBEST)</a:t>
            </a:r>
          </a:p>
        </p:txBody>
      </p:sp>
    </p:spTree>
    <p:extLst>
      <p:ext uri="{BB962C8B-B14F-4D97-AF65-F5344CB8AC3E}">
        <p14:creationId xmlns:p14="http://schemas.microsoft.com/office/powerpoint/2010/main" val="2752663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711BF3-FFC8-4111-BDA8-C0BFC4E5F9BD}"/>
              </a:ext>
            </a:extLst>
          </p:cNvPr>
          <p:cNvSpPr txBox="1"/>
          <p:nvPr/>
        </p:nvSpPr>
        <p:spPr>
          <a:xfrm>
            <a:off x="3587578" y="350675"/>
            <a:ext cx="5556422" cy="646331"/>
          </a:xfrm>
          <a:prstGeom prst="rect">
            <a:avLst/>
          </a:prstGeom>
          <a:noFill/>
        </p:spPr>
        <p:txBody>
          <a:bodyPr wrap="square" rtlCol="0">
            <a:spAutoFit/>
          </a:bodyPr>
          <a:lstStyle/>
          <a:p>
            <a:pPr lvl="0" defTabSz="457200"/>
            <a:r>
              <a:rPr lang="en-US" dirty="0">
                <a:solidFill>
                  <a:prstClr val="white"/>
                </a:solidFill>
              </a:rPr>
              <a:t>Mississippi Integrated Basic Education and Skills Training (MIBEST)</a:t>
            </a:r>
          </a:p>
        </p:txBody>
      </p:sp>
      <p:pic>
        <p:nvPicPr>
          <p:cNvPr id="3" name="Content Placeholder 2">
            <a:extLst>
              <a:ext uri="{FF2B5EF4-FFF2-40B4-BE49-F238E27FC236}">
                <a16:creationId xmlns:a16="http://schemas.microsoft.com/office/drawing/2014/main" id="{3ED4FA39-1C60-4CD4-99EC-A69C3C3F95EE}"/>
              </a:ext>
            </a:extLst>
          </p:cNvPr>
          <p:cNvPicPr>
            <a:picLocks noGrp="1" noChangeAspect="1"/>
          </p:cNvPicPr>
          <p:nvPr>
            <p:ph idx="1"/>
          </p:nvPr>
        </p:nvPicPr>
        <p:blipFill>
          <a:blip r:embed="rId3"/>
          <a:stretch>
            <a:fillRect/>
          </a:stretch>
        </p:blipFill>
        <p:spPr>
          <a:xfrm>
            <a:off x="851815" y="1073043"/>
            <a:ext cx="7234350" cy="4969169"/>
          </a:xfrm>
          <a:prstGeom prst="rect">
            <a:avLst/>
          </a:prstGeom>
        </p:spPr>
      </p:pic>
      <p:sp>
        <p:nvSpPr>
          <p:cNvPr id="6"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12</a:t>
            </a:r>
          </a:p>
        </p:txBody>
      </p:sp>
    </p:spTree>
    <p:extLst>
      <p:ext uri="{BB962C8B-B14F-4D97-AF65-F5344CB8AC3E}">
        <p14:creationId xmlns:p14="http://schemas.microsoft.com/office/powerpoint/2010/main" val="3758781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3E6EFC-503A-4083-91E9-EACFD1F810F8}"/>
              </a:ext>
            </a:extLst>
          </p:cNvPr>
          <p:cNvPicPr>
            <a:picLocks noGrp="1" noChangeAspect="1"/>
          </p:cNvPicPr>
          <p:nvPr>
            <p:ph idx="1"/>
          </p:nvPr>
        </p:nvPicPr>
        <p:blipFill>
          <a:blip r:embed="rId3"/>
          <a:stretch>
            <a:fillRect/>
          </a:stretch>
        </p:blipFill>
        <p:spPr>
          <a:xfrm>
            <a:off x="1886479" y="1839134"/>
            <a:ext cx="5371042" cy="4048095"/>
          </a:xfrm>
          <a:prstGeom prst="rect">
            <a:avLst/>
          </a:prstGeom>
        </p:spPr>
      </p:pic>
      <p:sp>
        <p:nvSpPr>
          <p:cNvPr id="6"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13</a:t>
            </a:r>
          </a:p>
        </p:txBody>
      </p:sp>
    </p:spTree>
    <p:extLst>
      <p:ext uri="{BB962C8B-B14F-4D97-AF65-F5344CB8AC3E}">
        <p14:creationId xmlns:p14="http://schemas.microsoft.com/office/powerpoint/2010/main" val="3746786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normAutofit/>
          </a:bodyPr>
          <a:lstStyle/>
          <a:p>
            <a:r>
              <a:rPr lang="en-US" sz="1800" b="0" dirty="0"/>
              <a:t>CHAFFEY COLLEGE / INTECH CENTER</a:t>
            </a:r>
            <a:endParaRPr lang="en-US" sz="1200" b="0" dirty="0"/>
          </a:p>
        </p:txBody>
      </p:sp>
      <p:grpSp>
        <p:nvGrpSpPr>
          <p:cNvPr id="9" name="Group 8"/>
          <p:cNvGrpSpPr/>
          <p:nvPr/>
        </p:nvGrpSpPr>
        <p:grpSpPr>
          <a:xfrm>
            <a:off x="1050462" y="1268346"/>
            <a:ext cx="7043076" cy="4670625"/>
            <a:chOff x="2261937" y="3171721"/>
            <a:chExt cx="4620127" cy="3080701"/>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61937" y="3171721"/>
              <a:ext cx="4620127" cy="3080701"/>
            </a:xfrm>
            <a:prstGeom prst="rect">
              <a:avLst/>
            </a:prstGeom>
            <a:solidFill>
              <a:srgbClr val="FFFFFF">
                <a:shade val="85000"/>
              </a:srgbClr>
            </a:solidFill>
            <a:ln w="190500" cap="rnd">
              <a:solidFill>
                <a:schemeClr val="tx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13671" y="5569399"/>
              <a:ext cx="2078789" cy="509313"/>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11155" y="5785445"/>
              <a:ext cx="1648327" cy="225087"/>
            </a:xfrm>
            <a:prstGeom prst="rect">
              <a:avLst/>
            </a:prstGeom>
          </p:spPr>
        </p:pic>
      </p:grpSp>
      <p:sp>
        <p:nvSpPr>
          <p:cNvPr id="7"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14</a:t>
            </a:r>
          </a:p>
        </p:txBody>
      </p:sp>
    </p:spTree>
    <p:extLst>
      <p:ext uri="{BB962C8B-B14F-4D97-AF65-F5344CB8AC3E}">
        <p14:creationId xmlns:p14="http://schemas.microsoft.com/office/powerpoint/2010/main" val="1299396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1701" y="274638"/>
            <a:ext cx="5245098" cy="703544"/>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1400" b="0" i="0" u="none" kern="1200" cap="all">
                <a:solidFill>
                  <a:schemeClr val="bg1">
                    <a:lumMod val="50000"/>
                  </a:schemeClr>
                </a:solidFill>
                <a:latin typeface="Arial"/>
                <a:ea typeface="+mj-ea"/>
                <a:cs typeface="Arial"/>
              </a:defRPr>
            </a:lvl1pPr>
          </a:lstStyle>
          <a:p>
            <a:r>
              <a:rPr lang="en-US" sz="2400" dirty="0">
                <a:solidFill>
                  <a:schemeClr val="bg1"/>
                </a:solidFill>
              </a:rPr>
              <a:t>BACKGROUND INFORMATION</a:t>
            </a:r>
          </a:p>
        </p:txBody>
      </p:sp>
      <p:pic>
        <p:nvPicPr>
          <p:cNvPr id="6" name="Picture 5" descr="&lt;strong&gt;Inland Empire&lt;/strong&gt; Commercial Real Estate | &lt;strong&gt;Inland Empire&lt;/strong&gt; Real Est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65" y="1572877"/>
            <a:ext cx="3524250" cy="3952875"/>
          </a:xfrm>
          <a:prstGeom prst="rect">
            <a:avLst/>
          </a:prstGeom>
        </p:spPr>
      </p:pic>
      <p:sp>
        <p:nvSpPr>
          <p:cNvPr id="7" name="Rectangle 6"/>
          <p:cNvSpPr/>
          <p:nvPr/>
        </p:nvSpPr>
        <p:spPr>
          <a:xfrm>
            <a:off x="4882882" y="1117304"/>
            <a:ext cx="3700825" cy="5588295"/>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000" b="1" u="sng" dirty="0">
                <a:solidFill>
                  <a:srgbClr val="F79420"/>
                </a:solidFill>
                <a:latin typeface="Arial"/>
                <a:cs typeface="Arial"/>
              </a:rPr>
              <a:t>Inland Empire Regional Training Consortium</a:t>
            </a:r>
          </a:p>
          <a:p>
            <a:endParaRPr lang="en-US" sz="1200" dirty="0">
              <a:solidFill>
                <a:srgbClr val="FFFFFF"/>
              </a:solidFill>
              <a:latin typeface="Arial"/>
              <a:cs typeface="Arial"/>
            </a:endParaRPr>
          </a:p>
          <a:p>
            <a:r>
              <a:rPr lang="en-US" b="1" dirty="0">
                <a:solidFill>
                  <a:srgbClr val="F79420"/>
                </a:solidFill>
                <a:latin typeface="Arial"/>
                <a:cs typeface="Arial"/>
              </a:rPr>
              <a:t>Total Award: </a:t>
            </a:r>
            <a:r>
              <a:rPr lang="en-US" dirty="0">
                <a:solidFill>
                  <a:srgbClr val="FFFFFF"/>
                </a:solidFill>
                <a:latin typeface="Arial"/>
                <a:cs typeface="Arial"/>
              </a:rPr>
              <a:t>$14,980,284</a:t>
            </a:r>
          </a:p>
          <a:p>
            <a:endParaRPr lang="en-US" b="1" dirty="0">
              <a:solidFill>
                <a:schemeClr val="accent2"/>
              </a:solidFill>
              <a:latin typeface="Arial"/>
              <a:cs typeface="Arial"/>
            </a:endParaRPr>
          </a:p>
          <a:p>
            <a:r>
              <a:rPr lang="en-US" b="1" dirty="0">
                <a:solidFill>
                  <a:srgbClr val="F79420"/>
                </a:solidFill>
                <a:latin typeface="Arial"/>
                <a:cs typeface="Arial"/>
              </a:rPr>
              <a:t>Partners: </a:t>
            </a:r>
            <a:r>
              <a:rPr lang="en-US" dirty="0">
                <a:solidFill>
                  <a:srgbClr val="FFFFFF"/>
                </a:solidFill>
                <a:latin typeface="Arial"/>
                <a:cs typeface="Arial"/>
              </a:rPr>
              <a:t>12 Institutions</a:t>
            </a:r>
          </a:p>
          <a:p>
            <a:r>
              <a:rPr lang="en-US" dirty="0">
                <a:solidFill>
                  <a:srgbClr val="FFFFFF"/>
                </a:solidFill>
                <a:latin typeface="Arial"/>
                <a:cs typeface="Arial"/>
              </a:rPr>
              <a:t>	- 10 Community Colleges</a:t>
            </a:r>
          </a:p>
          <a:p>
            <a:r>
              <a:rPr lang="en-US" dirty="0">
                <a:solidFill>
                  <a:srgbClr val="FFFFFF"/>
                </a:solidFill>
                <a:latin typeface="Arial"/>
                <a:cs typeface="Arial"/>
              </a:rPr>
              <a:t>	- 2 Universities</a:t>
            </a:r>
          </a:p>
          <a:p>
            <a:endParaRPr lang="en-US" dirty="0">
              <a:solidFill>
                <a:srgbClr val="FFFFFF"/>
              </a:solidFill>
              <a:latin typeface="Arial"/>
              <a:cs typeface="Arial"/>
            </a:endParaRPr>
          </a:p>
          <a:p>
            <a:r>
              <a:rPr lang="en-US" b="1" dirty="0">
                <a:solidFill>
                  <a:srgbClr val="F79420"/>
                </a:solidFill>
                <a:latin typeface="Arial"/>
                <a:cs typeface="Arial"/>
              </a:rPr>
              <a:t>Service Area: </a:t>
            </a:r>
            <a:r>
              <a:rPr lang="en-US" dirty="0">
                <a:solidFill>
                  <a:srgbClr val="FFFFFF"/>
                </a:solidFill>
                <a:latin typeface="Arial"/>
                <a:cs typeface="Arial"/>
              </a:rPr>
              <a:t>Inland Empire </a:t>
            </a:r>
          </a:p>
          <a:p>
            <a:r>
              <a:rPr lang="en-US" dirty="0">
                <a:solidFill>
                  <a:srgbClr val="FFFFFF"/>
                </a:solidFill>
                <a:latin typeface="Arial"/>
                <a:cs typeface="Arial"/>
              </a:rPr>
              <a:t>	- 27,000 square miles</a:t>
            </a:r>
          </a:p>
          <a:p>
            <a:r>
              <a:rPr lang="en-US" dirty="0">
                <a:solidFill>
                  <a:srgbClr val="FFFFFF"/>
                </a:solidFill>
                <a:latin typeface="Arial"/>
                <a:cs typeface="Arial"/>
              </a:rPr>
              <a:t>	- Population of 4.3 Million</a:t>
            </a:r>
          </a:p>
          <a:p>
            <a:endParaRPr lang="en-US" dirty="0">
              <a:solidFill>
                <a:srgbClr val="FFFFFF"/>
              </a:solidFill>
              <a:latin typeface="Arial"/>
              <a:cs typeface="Arial"/>
            </a:endParaRPr>
          </a:p>
          <a:p>
            <a:r>
              <a:rPr lang="en-US" b="1" dirty="0">
                <a:solidFill>
                  <a:srgbClr val="F79420"/>
                </a:solidFill>
                <a:latin typeface="Arial"/>
                <a:cs typeface="Arial"/>
              </a:rPr>
              <a:t>Population to be served: </a:t>
            </a:r>
          </a:p>
          <a:p>
            <a:r>
              <a:rPr lang="en-US" dirty="0">
                <a:solidFill>
                  <a:srgbClr val="FFFFFF"/>
                </a:solidFill>
                <a:latin typeface="Arial"/>
                <a:cs typeface="Arial"/>
              </a:rPr>
              <a:t>Trade Adjustment Assistance (TAA) eligible workers, long-term unemployed, veteran populations, and incumbent workers</a:t>
            </a:r>
          </a:p>
        </p:txBody>
      </p:sp>
      <p:sp>
        <p:nvSpPr>
          <p:cNvPr id="8" name="Striped Right Arrow 7"/>
          <p:cNvSpPr/>
          <p:nvPr/>
        </p:nvSpPr>
        <p:spPr>
          <a:xfrm rot="8627327">
            <a:off x="3765886" y="3633539"/>
            <a:ext cx="878306" cy="721895"/>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9" name="Slide Number Placeholder 5"/>
          <p:cNvSpPr txBox="1">
            <a:spLocks/>
          </p:cNvSpPr>
          <p:nvPr/>
        </p:nvSpPr>
        <p:spPr>
          <a:xfrm>
            <a:off x="8522108" y="6477102"/>
            <a:ext cx="70502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15</a:t>
            </a:r>
          </a:p>
        </p:txBody>
      </p:sp>
    </p:spTree>
    <p:extLst>
      <p:ext uri="{BB962C8B-B14F-4D97-AF65-F5344CB8AC3E}">
        <p14:creationId xmlns:p14="http://schemas.microsoft.com/office/powerpoint/2010/main" val="3137992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p>
            <a:r>
              <a:rPr lang="en-US" dirty="0"/>
              <a:t>CURRENT REGIONAL METRICS </a:t>
            </a:r>
            <a:r>
              <a:rPr lang="en-US" sz="1100" b="0" dirty="0"/>
              <a:t>(Pending final submission of data for Year 4 from partner colleges)</a:t>
            </a:r>
            <a:endParaRPr lang="en-US" dirty="0"/>
          </a:p>
        </p:txBody>
      </p:sp>
      <p:graphicFrame>
        <p:nvGraphicFramePr>
          <p:cNvPr id="12" name="Diagram 11"/>
          <p:cNvGraphicFramePr/>
          <p:nvPr>
            <p:extLst/>
          </p:nvPr>
        </p:nvGraphicFramePr>
        <p:xfrm>
          <a:off x="1618179" y="1293975"/>
          <a:ext cx="623470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 Diagonal Corner Rectangle 6"/>
          <p:cNvSpPr/>
          <p:nvPr/>
        </p:nvSpPr>
        <p:spPr>
          <a:xfrm>
            <a:off x="616449" y="1417834"/>
            <a:ext cx="2003461" cy="1027415"/>
          </a:xfrm>
          <a:prstGeom prst="round2DiagRect">
            <a:avLst/>
          </a:prstGeom>
          <a:solidFill>
            <a:schemeClr val="accent5">
              <a:lumMod val="75000"/>
            </a:schemeClr>
          </a:solidFill>
          <a:ln>
            <a:solidFill>
              <a:schemeClr val="accent5">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t>5,602</a:t>
            </a:r>
            <a:endParaRPr lang="en-US" b="1" dirty="0"/>
          </a:p>
          <a:p>
            <a:pPr algn="ctr"/>
            <a:r>
              <a:rPr lang="en-US" dirty="0"/>
              <a:t>Students Served</a:t>
            </a:r>
          </a:p>
        </p:txBody>
      </p:sp>
      <p:sp>
        <p:nvSpPr>
          <p:cNvPr id="9" name="Round Diagonal Corner Rectangle 8"/>
          <p:cNvSpPr/>
          <p:nvPr/>
        </p:nvSpPr>
        <p:spPr>
          <a:xfrm>
            <a:off x="2827520" y="5573308"/>
            <a:ext cx="5642225" cy="1027415"/>
          </a:xfrm>
          <a:prstGeom prst="round2DiagRect">
            <a:avLst/>
          </a:prstGeom>
          <a:solidFill>
            <a:schemeClr val="accent5">
              <a:lumMod val="75000"/>
            </a:schemeClr>
          </a:solidFill>
          <a:ln>
            <a:solidFill>
              <a:schemeClr val="accent5">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r>
              <a:rPr lang="en-US" sz="1400" dirty="0"/>
              <a:t>Note: Metrics are being re-calculated to capture additional numbers that were under-reported for years 1-3.</a:t>
            </a:r>
            <a:endParaRPr lang="en-US" sz="1100" dirty="0"/>
          </a:p>
        </p:txBody>
      </p:sp>
      <p:sp>
        <p:nvSpPr>
          <p:cNvPr id="8" name="Slide Number Placeholder 5"/>
          <p:cNvSpPr txBox="1">
            <a:spLocks/>
          </p:cNvSpPr>
          <p:nvPr/>
        </p:nvSpPr>
        <p:spPr>
          <a:xfrm>
            <a:off x="8469745" y="6235598"/>
            <a:ext cx="691233"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16</a:t>
            </a:r>
          </a:p>
        </p:txBody>
      </p:sp>
    </p:spTree>
    <p:extLst>
      <p:ext uri="{BB962C8B-B14F-4D97-AF65-F5344CB8AC3E}">
        <p14:creationId xmlns:p14="http://schemas.microsoft.com/office/powerpoint/2010/main" val="918112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1" y="274638"/>
            <a:ext cx="5245098" cy="703544"/>
          </a:xfrm>
        </p:spPr>
        <p:txBody>
          <a:bodyPr anchor="ctr">
            <a:normAutofit/>
          </a:bodyPr>
          <a:lstStyle/>
          <a:p>
            <a:r>
              <a:rPr lang="en-US" sz="1800" dirty="0"/>
              <a:t>Chaffey College / InTech Center</a:t>
            </a:r>
            <a:br>
              <a:rPr lang="en-US" sz="1800" dirty="0"/>
            </a:br>
            <a:r>
              <a:rPr lang="en-US" sz="1800" dirty="0"/>
              <a:t>Student Flow At-a-Glance</a:t>
            </a:r>
          </a:p>
        </p:txBody>
      </p:sp>
      <p:graphicFrame>
        <p:nvGraphicFramePr>
          <p:cNvPr id="12" name="Diagram 11"/>
          <p:cNvGraphicFramePr/>
          <p:nvPr>
            <p:extLst/>
          </p:nvPr>
        </p:nvGraphicFramePr>
        <p:xfrm>
          <a:off x="619626" y="1181100"/>
          <a:ext cx="65913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p:cNvCxnSpPr/>
          <p:nvPr/>
        </p:nvCxnSpPr>
        <p:spPr>
          <a:xfrm>
            <a:off x="2352782" y="4631237"/>
            <a:ext cx="1395306" cy="0"/>
          </a:xfrm>
          <a:prstGeom prst="line">
            <a:avLst/>
          </a:prstGeom>
          <a:ln w="127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687758" y="4317825"/>
            <a:ext cx="1739899" cy="40625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FFFFFF"/>
                </a:solidFill>
                <a:latin typeface="Arial"/>
                <a:cs typeface="Arial"/>
              </a:rPr>
              <a:t>Follows same flow as the Info Session</a:t>
            </a:r>
          </a:p>
        </p:txBody>
      </p:sp>
      <p:graphicFrame>
        <p:nvGraphicFramePr>
          <p:cNvPr id="6" name="Diagram 5"/>
          <p:cNvGraphicFramePr/>
          <p:nvPr>
            <p:extLst/>
          </p:nvPr>
        </p:nvGraphicFramePr>
        <p:xfrm>
          <a:off x="4678021" y="991550"/>
          <a:ext cx="4867638" cy="56498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Striped Right Arrow 6"/>
          <p:cNvSpPr/>
          <p:nvPr/>
        </p:nvSpPr>
        <p:spPr>
          <a:xfrm>
            <a:off x="4066679" y="5185611"/>
            <a:ext cx="1455821" cy="1179094"/>
          </a:xfrm>
          <a:prstGeom prst="striped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Begin Training</a:t>
            </a:r>
          </a:p>
        </p:txBody>
      </p:sp>
      <p:sp>
        <p:nvSpPr>
          <p:cNvPr id="8"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17</a:t>
            </a:r>
          </a:p>
        </p:txBody>
      </p:sp>
    </p:spTree>
    <p:extLst>
      <p:ext uri="{BB962C8B-B14F-4D97-AF65-F5344CB8AC3E}">
        <p14:creationId xmlns:p14="http://schemas.microsoft.com/office/powerpoint/2010/main" val="427237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49115" y="1255222"/>
            <a:ext cx="6830219" cy="4626899"/>
          </a:xfrm>
        </p:spPr>
        <p:txBody>
          <a:bodyPr>
            <a:noAutofit/>
          </a:bodyPr>
          <a:lstStyle/>
          <a:p>
            <a:pPr marL="0" indent="0">
              <a:spcBef>
                <a:spcPts val="0"/>
              </a:spcBef>
              <a:buNone/>
            </a:pPr>
            <a:r>
              <a:rPr lang="en-US" b="1" dirty="0">
                <a:latin typeface="Arial" panose="020B0604020202020204" pitchFamily="34" charset="0"/>
                <a:cs typeface="Arial" panose="020B0604020202020204" pitchFamily="34" charset="0"/>
              </a:rPr>
              <a:t>How do you and your organization serve adult learners? Choose all that apply.</a:t>
            </a:r>
          </a:p>
          <a:p>
            <a:pPr>
              <a:spcBef>
                <a:spcPts val="0"/>
              </a:spcBef>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
            </a:pPr>
            <a:r>
              <a:rPr lang="en-US" dirty="0">
                <a:solidFill>
                  <a:schemeClr val="tx1"/>
                </a:solidFill>
              </a:rPr>
              <a:t>Changes to Teaching Approaches</a:t>
            </a:r>
          </a:p>
          <a:p>
            <a:pPr lvl="1">
              <a:buFont typeface="Wingdings" panose="05000000000000000000" pitchFamily="2" charset="2"/>
              <a:buChar char="§"/>
            </a:pPr>
            <a:r>
              <a:rPr lang="en-US" dirty="0">
                <a:solidFill>
                  <a:schemeClr val="tx1"/>
                </a:solidFill>
              </a:rPr>
              <a:t>Contextualized Learning</a:t>
            </a:r>
          </a:p>
          <a:p>
            <a:pPr lvl="1">
              <a:buFont typeface="Wingdings" panose="05000000000000000000" pitchFamily="2" charset="2"/>
              <a:buChar char="§"/>
            </a:pPr>
            <a:r>
              <a:rPr lang="en-US" dirty="0">
                <a:solidFill>
                  <a:schemeClr val="tx1"/>
                </a:solidFill>
              </a:rPr>
              <a:t>Scheduling Changes</a:t>
            </a:r>
          </a:p>
          <a:p>
            <a:pPr lvl="1">
              <a:buFont typeface="Wingdings" panose="05000000000000000000" pitchFamily="2" charset="2"/>
              <a:buChar char="§"/>
            </a:pPr>
            <a:r>
              <a:rPr lang="en-US" dirty="0">
                <a:solidFill>
                  <a:schemeClr val="tx1"/>
                </a:solidFill>
              </a:rPr>
              <a:t>Competency Based Education</a:t>
            </a:r>
          </a:p>
          <a:p>
            <a:pPr lvl="1">
              <a:buFont typeface="Wingdings" panose="05000000000000000000" pitchFamily="2" charset="2"/>
              <a:buChar char="§"/>
            </a:pPr>
            <a:r>
              <a:rPr lang="en-US" dirty="0">
                <a:solidFill>
                  <a:schemeClr val="tx1"/>
                </a:solidFill>
              </a:rPr>
              <a:t>Credit for Prior Learning</a:t>
            </a:r>
          </a:p>
          <a:p>
            <a:pPr lvl="1">
              <a:buFont typeface="Wingdings" panose="05000000000000000000" pitchFamily="2" charset="2"/>
              <a:buChar char="§"/>
            </a:pPr>
            <a:r>
              <a:rPr lang="en-US" dirty="0">
                <a:solidFill>
                  <a:schemeClr val="tx1"/>
                </a:solidFill>
              </a:rPr>
              <a:t>Wraparound Student Services</a:t>
            </a:r>
          </a:p>
          <a:p>
            <a:pPr lvl="1">
              <a:buFont typeface="Wingdings" panose="05000000000000000000" pitchFamily="2" charset="2"/>
              <a:buChar char="§"/>
            </a:pPr>
            <a:r>
              <a:rPr lang="en-US" dirty="0">
                <a:solidFill>
                  <a:schemeClr val="tx1"/>
                </a:solidFill>
              </a:rPr>
              <a:t>Navigators/Career Advisors</a:t>
            </a:r>
          </a:p>
          <a:p>
            <a:pPr lvl="1">
              <a:buFont typeface="Wingdings" panose="05000000000000000000" pitchFamily="2" charset="2"/>
              <a:buChar char="§"/>
            </a:pPr>
            <a:r>
              <a:rPr lang="en-US" dirty="0">
                <a:solidFill>
                  <a:schemeClr val="tx1"/>
                </a:solidFill>
              </a:rPr>
              <a:t>Other (add in chat)</a:t>
            </a:r>
          </a:p>
          <a:p>
            <a:endParaRPr lang="en-US" dirty="0">
              <a:latin typeface="Arial" panose="020B0604020202020204" pitchFamily="34" charset="0"/>
              <a:cs typeface="Arial" panose="020B0604020202020204" pitchFamily="34" charset="0"/>
            </a:endParaRPr>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dirty="0">
                <a:solidFill>
                  <a:schemeClr val="bg1"/>
                </a:solidFill>
              </a:rPr>
              <a:t>Polling Question</a:t>
            </a:r>
          </a:p>
        </p:txBody>
      </p:sp>
      <p:grpSp>
        <p:nvGrpSpPr>
          <p:cNvPr id="7" name="Group 6"/>
          <p:cNvGrpSpPr/>
          <p:nvPr/>
        </p:nvGrpSpPr>
        <p:grpSpPr>
          <a:xfrm>
            <a:off x="7150943" y="728664"/>
            <a:ext cx="1865623" cy="6350513"/>
            <a:chOff x="7107011" y="768658"/>
            <a:chExt cx="1865623" cy="6350513"/>
          </a:xfrm>
        </p:grpSpPr>
        <p:sp>
          <p:nvSpPr>
            <p:cNvPr id="8" name="Rectangle 7"/>
            <p:cNvSpPr/>
            <p:nvPr/>
          </p:nvSpPr>
          <p:spPr>
            <a:xfrm rot="19800000">
              <a:off x="7107011" y="2734940"/>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1"/>
                  </a:solidFill>
                  <a:effectLst>
                    <a:outerShdw dist="38100" dir="2640000" algn="bl" rotWithShape="0">
                      <a:schemeClr val="accent1"/>
                    </a:outerShdw>
                  </a:effectLst>
                </a:rPr>
                <a:t>?</a:t>
              </a:r>
            </a:p>
          </p:txBody>
        </p:sp>
        <p:sp>
          <p:nvSpPr>
            <p:cNvPr id="9" name="Rectangle 8"/>
            <p:cNvSpPr/>
            <p:nvPr/>
          </p:nvSpPr>
          <p:spPr>
            <a:xfrm rot="1800000">
              <a:off x="8056766" y="1805540"/>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4"/>
                  </a:solidFill>
                  <a:effectLst>
                    <a:outerShdw dist="38100" dir="2640000" algn="bl" rotWithShape="0">
                      <a:schemeClr val="accent1"/>
                    </a:outerShdw>
                  </a:effectLst>
                </a:rPr>
                <a:t>?</a:t>
              </a:r>
            </a:p>
          </p:txBody>
        </p:sp>
        <p:sp>
          <p:nvSpPr>
            <p:cNvPr id="10" name="Rectangle 9"/>
            <p:cNvSpPr/>
            <p:nvPr/>
          </p:nvSpPr>
          <p:spPr>
            <a:xfrm>
              <a:off x="7323610" y="768658"/>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5"/>
                  </a:solidFill>
                  <a:effectLst>
                    <a:outerShdw dist="38100" dir="2640000" algn="bl" rotWithShape="0">
                      <a:schemeClr val="accent1"/>
                    </a:outerShdw>
                  </a:effectLst>
                </a:rPr>
                <a:t>?</a:t>
              </a:r>
            </a:p>
          </p:txBody>
        </p:sp>
        <p:sp>
          <p:nvSpPr>
            <p:cNvPr id="11" name="Rectangle 10"/>
            <p:cNvSpPr/>
            <p:nvPr/>
          </p:nvSpPr>
          <p:spPr>
            <a:xfrm rot="900000">
              <a:off x="7931305" y="3964945"/>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chemeClr val="accent3"/>
                  </a:solidFill>
                  <a:effectLst>
                    <a:outerShdw dist="38100" dir="2640000" algn="bl" rotWithShape="0">
                      <a:schemeClr val="accent1"/>
                    </a:outerShdw>
                  </a:effectLst>
                </a:rPr>
                <a:t>?</a:t>
              </a:r>
            </a:p>
          </p:txBody>
        </p:sp>
        <p:sp>
          <p:nvSpPr>
            <p:cNvPr id="12" name="Rectangle 11"/>
            <p:cNvSpPr/>
            <p:nvPr/>
          </p:nvSpPr>
          <p:spPr>
            <a:xfrm rot="20262919">
              <a:off x="7323610" y="5257123"/>
              <a:ext cx="915868" cy="1862048"/>
            </a:xfrm>
            <a:prstGeom prst="rect">
              <a:avLst/>
            </a:prstGeom>
            <a:noFill/>
          </p:spPr>
          <p:txBody>
            <a:bodyPr wrap="square" lIns="91440" tIns="45720" rIns="91440" bIns="45720">
              <a:spAutoFit/>
            </a:bodyPr>
            <a:lstStyle/>
            <a:p>
              <a:pPr algn="ctr"/>
              <a:r>
                <a:rPr lang="en-US" sz="11500" b="1" cap="none" spc="0" dirty="0">
                  <a:ln w="12700">
                    <a:solidFill>
                      <a:schemeClr val="accent1"/>
                    </a:solidFill>
                    <a:prstDash val="solid"/>
                  </a:ln>
                  <a:solidFill>
                    <a:srgbClr val="00B0F0"/>
                  </a:solidFill>
                  <a:effectLst>
                    <a:outerShdw dist="38100" dir="2640000" algn="bl" rotWithShape="0">
                      <a:schemeClr val="accent1"/>
                    </a:outerShdw>
                  </a:effectLst>
                </a:rPr>
                <a:t>?</a:t>
              </a:r>
            </a:p>
          </p:txBody>
        </p:sp>
      </p:grpSp>
      <p:pic>
        <p:nvPicPr>
          <p:cNvPr id="15" name="Picture 2">
            <a:extLst>
              <a:ext uri="{FF2B5EF4-FFF2-40B4-BE49-F238E27FC236}">
                <a16:creationId xmlns:a16="http://schemas.microsoft.com/office/drawing/2014/main" id="{17251E52-4A5F-424B-8C92-1282A8CA57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0" y="6425588"/>
            <a:ext cx="1264025" cy="42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118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5752" y="1212113"/>
            <a:ext cx="4066675" cy="2553891"/>
          </a:xfrm>
          <a:prstGeom prst="roundRect">
            <a:avLst/>
          </a:prstGeom>
          <a:noFill/>
          <a:ln>
            <a:solidFill>
              <a:srgbClr val="F7942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u="sng" dirty="0"/>
              <a:t>Constant Contact</a:t>
            </a:r>
          </a:p>
          <a:p>
            <a:pPr marL="285750" indent="-285750">
              <a:buFont typeface="Arial" panose="020B0604020202020204" pitchFamily="34" charset="0"/>
              <a:buChar char="•"/>
            </a:pPr>
            <a:r>
              <a:rPr lang="en-US" dirty="0"/>
              <a:t>Gentle but relentless pressure </a:t>
            </a:r>
            <a:endParaRPr lang="en-US" sz="1400" dirty="0"/>
          </a:p>
          <a:p>
            <a:pPr marL="285750" indent="-285750">
              <a:buFont typeface="Arial" panose="020B0604020202020204" pitchFamily="34" charset="0"/>
              <a:buChar char="•"/>
            </a:pPr>
            <a:r>
              <a:rPr lang="en-US" dirty="0"/>
              <a:t>Constant communication </a:t>
            </a:r>
            <a:endParaRPr lang="en-US" sz="1400" dirty="0"/>
          </a:p>
          <a:p>
            <a:pPr marL="285750" indent="-285750">
              <a:buFont typeface="Arial" panose="020B0604020202020204" pitchFamily="34" charset="0"/>
              <a:buChar char="•"/>
            </a:pPr>
            <a:r>
              <a:rPr lang="en-US" dirty="0"/>
              <a:t>Nurture relationships</a:t>
            </a:r>
          </a:p>
          <a:p>
            <a:pPr marL="285750" indent="-285750">
              <a:buFont typeface="Arial" panose="020B0604020202020204" pitchFamily="34" charset="0"/>
              <a:buChar char="•"/>
            </a:pPr>
            <a:r>
              <a:rPr lang="en-US" dirty="0"/>
              <a:t>Needs assessment</a:t>
            </a:r>
          </a:p>
          <a:p>
            <a:pPr marL="285750" indent="-285750">
              <a:buFont typeface="Arial" panose="020B0604020202020204" pitchFamily="34" charset="0"/>
              <a:buChar char="•"/>
            </a:pPr>
            <a:r>
              <a:rPr lang="en-US" dirty="0"/>
              <a:t>Employment Training </a:t>
            </a:r>
          </a:p>
          <a:p>
            <a:pPr marL="288925"/>
            <a:r>
              <a:rPr lang="en-US" dirty="0"/>
              <a:t>Panel (ETP)training</a:t>
            </a:r>
          </a:p>
          <a:p>
            <a:pPr marL="285750" indent="-285750">
              <a:buFont typeface="Arial" panose="020B0604020202020204" pitchFamily="34" charset="0"/>
              <a:buChar char="•"/>
            </a:pPr>
            <a:r>
              <a:rPr lang="en-US" dirty="0"/>
              <a:t>Site tours  </a:t>
            </a:r>
          </a:p>
        </p:txBody>
      </p:sp>
      <p:sp>
        <p:nvSpPr>
          <p:cNvPr id="14" name="TextBox 13"/>
          <p:cNvSpPr txBox="1"/>
          <p:nvPr/>
        </p:nvSpPr>
        <p:spPr>
          <a:xfrm>
            <a:off x="326391" y="3910297"/>
            <a:ext cx="4066675" cy="2247424"/>
          </a:xfrm>
          <a:prstGeom prst="roundRect">
            <a:avLst/>
          </a:prstGeom>
          <a:noFill/>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u="sng" dirty="0"/>
              <a:t>Engagement</a:t>
            </a:r>
          </a:p>
          <a:p>
            <a:pPr marL="168275" indent="-168275">
              <a:buFont typeface="Arial" panose="020B0604020202020204" pitchFamily="34" charset="0"/>
              <a:buChar char="•"/>
            </a:pPr>
            <a:r>
              <a:rPr lang="en-US" dirty="0"/>
              <a:t>Outcome form</a:t>
            </a:r>
          </a:p>
          <a:p>
            <a:pPr marL="168275" indent="-168275">
              <a:buFont typeface="Arial" panose="020B0604020202020204" pitchFamily="34" charset="0"/>
              <a:buChar char="•"/>
            </a:pPr>
            <a:r>
              <a:rPr lang="en-US" dirty="0"/>
              <a:t>Email job leads</a:t>
            </a:r>
          </a:p>
          <a:p>
            <a:pPr marL="168275" indent="-168275">
              <a:buFont typeface="Arial" panose="020B0604020202020204" pitchFamily="34" charset="0"/>
              <a:buChar char="•"/>
            </a:pPr>
            <a:r>
              <a:rPr lang="en-US" dirty="0"/>
              <a:t>Resume building</a:t>
            </a:r>
          </a:p>
          <a:p>
            <a:pPr marL="168275" indent="-168275">
              <a:buFont typeface="Arial" panose="020B0604020202020204" pitchFamily="34" charset="0"/>
              <a:buChar char="•"/>
            </a:pPr>
            <a:r>
              <a:rPr lang="en-US" dirty="0"/>
              <a:t>Ongoing follow-up</a:t>
            </a:r>
          </a:p>
          <a:p>
            <a:pPr marL="168275" indent="-168275">
              <a:buFont typeface="Arial" panose="020B0604020202020204" pitchFamily="34" charset="0"/>
              <a:buChar char="•"/>
            </a:pPr>
            <a:r>
              <a:rPr lang="en-US" dirty="0"/>
              <a:t>Touches start on day one</a:t>
            </a:r>
          </a:p>
          <a:p>
            <a:pPr marL="168275" indent="-168275">
              <a:buFont typeface="Arial" panose="020B0604020202020204" pitchFamily="34" charset="0"/>
              <a:buChar char="•"/>
            </a:pPr>
            <a:r>
              <a:rPr lang="en-US" dirty="0"/>
              <a:t>Before/During/After hours</a:t>
            </a:r>
          </a:p>
        </p:txBody>
      </p:sp>
      <p:sp>
        <p:nvSpPr>
          <p:cNvPr id="10" name="TextBox 9"/>
          <p:cNvSpPr txBox="1"/>
          <p:nvPr/>
        </p:nvSpPr>
        <p:spPr>
          <a:xfrm>
            <a:off x="4783485" y="3910297"/>
            <a:ext cx="4066675" cy="2247424"/>
          </a:xfrm>
          <a:prstGeom prst="roundRect">
            <a:avLst/>
          </a:prstGeom>
          <a:noFill/>
          <a:ln>
            <a:solidFill>
              <a:schemeClr val="accent5"/>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b="1" u="sng" dirty="0"/>
              <a:t>Constant Touches</a:t>
            </a:r>
          </a:p>
          <a:p>
            <a:pPr algn="r"/>
            <a:r>
              <a:rPr lang="en-US" dirty="0"/>
              <a:t>Job matching </a:t>
            </a:r>
            <a:r>
              <a:rPr lang="en-US" sz="1400" dirty="0"/>
              <a:t>●</a:t>
            </a:r>
          </a:p>
          <a:p>
            <a:pPr algn="r"/>
            <a:r>
              <a:rPr lang="en-US" dirty="0"/>
              <a:t>Open door policy </a:t>
            </a:r>
            <a:r>
              <a:rPr lang="en-US" sz="1400" dirty="0"/>
              <a:t>●</a:t>
            </a:r>
          </a:p>
          <a:p>
            <a:pPr algn="r"/>
            <a:r>
              <a:rPr lang="en-US" dirty="0"/>
              <a:t>Refer to WIOA, etc. </a:t>
            </a:r>
            <a:r>
              <a:rPr lang="en-US" sz="1100" dirty="0"/>
              <a:t>●</a:t>
            </a:r>
            <a:endParaRPr lang="en-US" sz="1400" dirty="0"/>
          </a:p>
          <a:p>
            <a:pPr algn="r"/>
            <a:r>
              <a:rPr lang="en-US" dirty="0"/>
              <a:t>Email / Phone / Text  </a:t>
            </a:r>
            <a:r>
              <a:rPr lang="en-US" sz="1400" dirty="0"/>
              <a:t>●</a:t>
            </a:r>
          </a:p>
          <a:p>
            <a:pPr algn="r"/>
            <a:r>
              <a:rPr lang="en-US" dirty="0"/>
              <a:t>Classroom instruction </a:t>
            </a:r>
            <a:r>
              <a:rPr lang="en-US" sz="1400" dirty="0"/>
              <a:t>●</a:t>
            </a:r>
            <a:endParaRPr lang="en-US" dirty="0"/>
          </a:p>
          <a:p>
            <a:pPr algn="r"/>
            <a:r>
              <a:rPr lang="en-US" dirty="0"/>
              <a:t>Assess personal needs </a:t>
            </a:r>
            <a:r>
              <a:rPr lang="en-US" sz="1400" dirty="0"/>
              <a:t>●</a:t>
            </a:r>
          </a:p>
        </p:txBody>
      </p:sp>
      <p:sp>
        <p:nvSpPr>
          <p:cNvPr id="5" name="TextBox 4"/>
          <p:cNvSpPr txBox="1"/>
          <p:nvPr/>
        </p:nvSpPr>
        <p:spPr>
          <a:xfrm>
            <a:off x="4779619" y="1180214"/>
            <a:ext cx="4066675" cy="2247424"/>
          </a:xfrm>
          <a:prstGeom prst="roundRect">
            <a:avLst/>
          </a:prstGeom>
          <a:no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b="1" u="sng" dirty="0"/>
              <a:t>Recruitment / Outreach</a:t>
            </a:r>
          </a:p>
          <a:p>
            <a:pPr algn="r"/>
            <a:r>
              <a:rPr lang="en-US" dirty="0"/>
              <a:t>EDD / TAA / AJCC </a:t>
            </a:r>
            <a:r>
              <a:rPr lang="en-US" sz="1400" dirty="0"/>
              <a:t>●</a:t>
            </a:r>
            <a:endParaRPr lang="en-US" dirty="0"/>
          </a:p>
          <a:p>
            <a:pPr algn="r"/>
            <a:r>
              <a:rPr lang="en-US" dirty="0"/>
              <a:t>Veteran Orgs. </a:t>
            </a:r>
            <a:r>
              <a:rPr lang="en-US" sz="1400" dirty="0"/>
              <a:t>●</a:t>
            </a:r>
            <a:endParaRPr lang="en-US" dirty="0"/>
          </a:p>
          <a:p>
            <a:pPr algn="r"/>
            <a:r>
              <a:rPr lang="en-US" dirty="0"/>
              <a:t>Foster Care </a:t>
            </a:r>
            <a:r>
              <a:rPr lang="en-US" sz="1400" dirty="0"/>
              <a:t>●</a:t>
            </a:r>
            <a:endParaRPr lang="en-US" dirty="0"/>
          </a:p>
          <a:p>
            <a:pPr algn="r"/>
            <a:r>
              <a:rPr lang="en-US" dirty="0"/>
              <a:t>Career Fairs </a:t>
            </a:r>
            <a:r>
              <a:rPr lang="en-US" sz="1400" dirty="0"/>
              <a:t>●</a:t>
            </a:r>
            <a:r>
              <a:rPr lang="en-US" dirty="0"/>
              <a:t> </a:t>
            </a:r>
          </a:p>
          <a:p>
            <a:pPr algn="r"/>
            <a:r>
              <a:rPr lang="en-US" dirty="0"/>
              <a:t>Social Media </a:t>
            </a:r>
            <a:r>
              <a:rPr lang="en-US" sz="1400" dirty="0"/>
              <a:t>●</a:t>
            </a:r>
            <a:endParaRPr lang="en-US" dirty="0"/>
          </a:p>
          <a:p>
            <a:pPr algn="r"/>
            <a:r>
              <a:rPr lang="en-US" dirty="0"/>
              <a:t>Orientations </a:t>
            </a:r>
            <a:r>
              <a:rPr lang="en-US" sz="1400" dirty="0"/>
              <a:t>●</a:t>
            </a:r>
            <a:endParaRPr lang="en-US" dirty="0"/>
          </a:p>
        </p:txBody>
      </p:sp>
      <p:sp>
        <p:nvSpPr>
          <p:cNvPr id="2" name="Title 1"/>
          <p:cNvSpPr>
            <a:spLocks noGrp="1"/>
          </p:cNvSpPr>
          <p:nvPr>
            <p:ph type="title"/>
          </p:nvPr>
        </p:nvSpPr>
        <p:spPr>
          <a:xfrm>
            <a:off x="3429001" y="274638"/>
            <a:ext cx="5245098" cy="703544"/>
          </a:xfrm>
        </p:spPr>
        <p:txBody>
          <a:bodyPr anchor="b" anchorCtr="0">
            <a:normAutofit/>
          </a:bodyPr>
          <a:lstStyle/>
          <a:p>
            <a:r>
              <a:rPr lang="en-US" sz="1800" b="0" dirty="0"/>
              <a:t>RELATIONSHIPS</a:t>
            </a:r>
          </a:p>
        </p:txBody>
      </p:sp>
      <p:graphicFrame>
        <p:nvGraphicFramePr>
          <p:cNvPr id="3" name="Diagram 2"/>
          <p:cNvGraphicFramePr/>
          <p:nvPr>
            <p:extLst/>
          </p:nvPr>
        </p:nvGraphicFramePr>
        <p:xfrm>
          <a:off x="433472" y="1376466"/>
          <a:ext cx="8277057" cy="495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2118455" y="3512013"/>
            <a:ext cx="5244662" cy="584775"/>
          </a:xfrm>
          <a:prstGeom prst="rect">
            <a:avLst/>
          </a:prstGeom>
          <a:noFill/>
        </p:spPr>
        <p:txBody>
          <a:bodyPr wrap="square" lIns="91440" tIns="45720" rIns="91440" bIns="45720">
            <a:spAutoFit/>
          </a:bodyPr>
          <a:lstStyle/>
          <a:p>
            <a:pPr algn="ctr"/>
            <a:r>
              <a:rPr lang="en-US" sz="3200" b="1" dirty="0">
                <a:ln w="9525">
                  <a:solidFill>
                    <a:schemeClr val="bg1"/>
                  </a:solidFill>
                  <a:prstDash val="solid"/>
                </a:ln>
                <a:solidFill>
                  <a:schemeClr val="tx1">
                    <a:lumMod val="95000"/>
                    <a:lumOff val="5000"/>
                  </a:schemeClr>
                </a:solidFill>
                <a:effectLst>
                  <a:outerShdw blurRad="12700" dist="38100" dir="2700000" algn="tl" rotWithShape="0">
                    <a:schemeClr val="accent5">
                      <a:lumMod val="60000"/>
                      <a:lumOff val="40000"/>
                    </a:schemeClr>
                  </a:outerShdw>
                </a:effectLst>
              </a:rPr>
              <a:t>Relationship Building</a:t>
            </a:r>
            <a:endParaRPr lang="en-US" sz="3200" b="1" cap="none" spc="0" dirty="0">
              <a:ln w="9525">
                <a:solidFill>
                  <a:schemeClr val="bg1"/>
                </a:solidFill>
                <a:prstDash val="solid"/>
              </a:ln>
              <a:solidFill>
                <a:schemeClr val="tx1">
                  <a:lumMod val="95000"/>
                  <a:lumOff val="5000"/>
                </a:schemeClr>
              </a:solidFill>
              <a:effectLst>
                <a:outerShdw blurRad="12700" dist="38100" dir="2700000" algn="tl" rotWithShape="0">
                  <a:schemeClr val="accent5">
                    <a:lumMod val="60000"/>
                    <a:lumOff val="40000"/>
                  </a:schemeClr>
                </a:outerShdw>
              </a:effectLst>
            </a:endParaRPr>
          </a:p>
        </p:txBody>
      </p:sp>
      <p:sp>
        <p:nvSpPr>
          <p:cNvPr id="9"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18</a:t>
            </a:r>
          </a:p>
        </p:txBody>
      </p:sp>
    </p:spTree>
    <p:extLst>
      <p:ext uri="{BB962C8B-B14F-4D97-AF65-F5344CB8AC3E}">
        <p14:creationId xmlns:p14="http://schemas.microsoft.com/office/powerpoint/2010/main" val="1047397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t;strong&gt;You're Hired&lt;/strong&gt;! Job Interview Questions and Prep | Miami Career Counseling | 954.591.8526"/>
          <p:cNvPicPr>
            <a:picLocks noChangeAspect="1"/>
          </p:cNvPicPr>
          <p:nvPr/>
        </p:nvPicPr>
        <p:blipFill rotWithShape="1">
          <a:blip r:embed="rId3">
            <a:extLst>
              <a:ext uri="{28A0092B-C50C-407E-A947-70E740481C1C}">
                <a14:useLocalDpi xmlns:a14="http://schemas.microsoft.com/office/drawing/2010/main" val="0"/>
              </a:ext>
            </a:extLst>
          </a:blip>
          <a:srcRect l="4818" t="3350" r="6438"/>
          <a:stretch/>
        </p:blipFill>
        <p:spPr>
          <a:xfrm>
            <a:off x="4547286" y="2259302"/>
            <a:ext cx="4473146" cy="3207758"/>
          </a:xfrm>
          <a:prstGeom prst="rect">
            <a:avLst/>
          </a:prstGeom>
        </p:spPr>
      </p:pic>
      <p:sp>
        <p:nvSpPr>
          <p:cNvPr id="5" name="Content Placeholder 4"/>
          <p:cNvSpPr>
            <a:spLocks noGrp="1"/>
          </p:cNvSpPr>
          <p:nvPr>
            <p:ph idx="1"/>
          </p:nvPr>
        </p:nvSpPr>
        <p:spPr>
          <a:xfrm>
            <a:off x="457201" y="1600200"/>
            <a:ext cx="4510216" cy="4525963"/>
          </a:xfrm>
        </p:spPr>
        <p:txBody>
          <a:bodyPr>
            <a:normAutofit lnSpcReduction="10000"/>
          </a:bodyPr>
          <a:lstStyle/>
          <a:p>
            <a:r>
              <a:rPr lang="en-US" dirty="0"/>
              <a:t>Hire dedicated staff who remember the “why” through all the ups and downs</a:t>
            </a:r>
          </a:p>
          <a:p>
            <a:r>
              <a:rPr lang="en-US" dirty="0"/>
              <a:t>Understand each student, company culture, and program curriculum and take the time to match all three… focus on quality over quantity. Truly listen to your students and provide career and life skills counseling</a:t>
            </a:r>
          </a:p>
          <a:p>
            <a:r>
              <a:rPr lang="en-US" dirty="0"/>
              <a:t>Be willing to go above and beyond—this is not an 8 to 5 job!</a:t>
            </a:r>
          </a:p>
          <a:p>
            <a:r>
              <a:rPr lang="en-US" dirty="0"/>
              <a:t>Stay up-to-date on workforce development, labor laws, hiring practices, application and interview trends, and industry needs</a:t>
            </a:r>
          </a:p>
        </p:txBody>
      </p:sp>
      <p:sp>
        <p:nvSpPr>
          <p:cNvPr id="6" name="Title 1"/>
          <p:cNvSpPr>
            <a:spLocks noGrp="1"/>
          </p:cNvSpPr>
          <p:nvPr>
            <p:ph type="title"/>
          </p:nvPr>
        </p:nvSpPr>
        <p:spPr>
          <a:xfrm>
            <a:off x="3429001" y="274638"/>
            <a:ext cx="5245098" cy="703544"/>
          </a:xfrm>
        </p:spPr>
        <p:txBody>
          <a:bodyPr anchor="b" anchorCtr="0">
            <a:normAutofit/>
          </a:bodyPr>
          <a:lstStyle/>
          <a:p>
            <a:r>
              <a:rPr lang="en-US" sz="1800" b="0" dirty="0"/>
              <a:t>PLACEMENT SUCCESS</a:t>
            </a:r>
          </a:p>
        </p:txBody>
      </p:sp>
      <p:sp>
        <p:nvSpPr>
          <p:cNvPr id="8"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19</a:t>
            </a:r>
          </a:p>
        </p:txBody>
      </p:sp>
    </p:spTree>
    <p:extLst>
      <p:ext uri="{BB962C8B-B14F-4D97-AF65-F5344CB8AC3E}">
        <p14:creationId xmlns:p14="http://schemas.microsoft.com/office/powerpoint/2010/main" val="2135467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3E6EFC-503A-4083-91E9-EACFD1F810F8}"/>
              </a:ext>
            </a:extLst>
          </p:cNvPr>
          <p:cNvPicPr>
            <a:picLocks noGrp="1" noChangeAspect="1"/>
          </p:cNvPicPr>
          <p:nvPr>
            <p:ph idx="1"/>
          </p:nvPr>
        </p:nvPicPr>
        <p:blipFill>
          <a:blip r:embed="rId3"/>
          <a:stretch>
            <a:fillRect/>
          </a:stretch>
        </p:blipFill>
        <p:spPr>
          <a:xfrm>
            <a:off x="1886479" y="1839134"/>
            <a:ext cx="5371042" cy="4048095"/>
          </a:xfrm>
          <a:prstGeom prst="rect">
            <a:avLst/>
          </a:prstGeom>
        </p:spPr>
      </p:pic>
      <p:sp>
        <p:nvSpPr>
          <p:cNvPr id="6"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20</a:t>
            </a:r>
          </a:p>
        </p:txBody>
      </p:sp>
    </p:spTree>
    <p:extLst>
      <p:ext uri="{BB962C8B-B14F-4D97-AF65-F5344CB8AC3E}">
        <p14:creationId xmlns:p14="http://schemas.microsoft.com/office/powerpoint/2010/main" val="293761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A124D097-8EEC-4C84-B091-BA74E7E81403}"/>
              </a:ext>
            </a:extLst>
          </p:cNvPr>
          <p:cNvPicPr>
            <a:picLocks noGrp="1" noChangeAspect="1"/>
          </p:cNvPicPr>
          <p:nvPr>
            <p:ph idx="1"/>
          </p:nvPr>
        </p:nvPicPr>
        <p:blipFill>
          <a:blip r:embed="rId3"/>
          <a:stretch>
            <a:fillRect/>
          </a:stretch>
        </p:blipFill>
        <p:spPr>
          <a:xfrm>
            <a:off x="161365" y="1165412"/>
            <a:ext cx="8812306" cy="4840941"/>
          </a:xfrm>
          <a:prstGeom prst="rect">
            <a:avLst/>
          </a:prstGeom>
        </p:spPr>
      </p:pic>
      <p:sp>
        <p:nvSpPr>
          <p:cNvPr id="4"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21</a:t>
            </a:r>
          </a:p>
        </p:txBody>
      </p:sp>
    </p:spTree>
    <p:extLst>
      <p:ext uri="{BB962C8B-B14F-4D97-AF65-F5344CB8AC3E}">
        <p14:creationId xmlns:p14="http://schemas.microsoft.com/office/powerpoint/2010/main" val="2031326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A407E9-AA90-4894-9B46-42741AECDD44}"/>
              </a:ext>
            </a:extLst>
          </p:cNvPr>
          <p:cNvSpPr>
            <a:spLocks noGrp="1"/>
          </p:cNvSpPr>
          <p:nvPr>
            <p:ph type="title"/>
          </p:nvPr>
        </p:nvSpPr>
        <p:spPr/>
        <p:txBody>
          <a:bodyPr/>
          <a:lstStyle/>
          <a:p>
            <a:r>
              <a:rPr lang="en-US" dirty="0"/>
              <a:t>Minnesota State System</a:t>
            </a:r>
          </a:p>
        </p:txBody>
      </p:sp>
      <p:pic>
        <p:nvPicPr>
          <p:cNvPr id="9" name="Content Placeholder 8">
            <a:extLst>
              <a:ext uri="{FF2B5EF4-FFF2-40B4-BE49-F238E27FC236}">
                <a16:creationId xmlns:a16="http://schemas.microsoft.com/office/drawing/2014/main" id="{B92187C5-A896-4EAB-93B6-E18B352E8F50}"/>
              </a:ext>
            </a:extLst>
          </p:cNvPr>
          <p:cNvPicPr>
            <a:picLocks noGrp="1" noChangeAspect="1"/>
          </p:cNvPicPr>
          <p:nvPr>
            <p:ph sz="half" idx="1"/>
          </p:nvPr>
        </p:nvPicPr>
        <p:blipFill>
          <a:blip r:embed="rId3"/>
          <a:stretch>
            <a:fillRect/>
          </a:stretch>
        </p:blipFill>
        <p:spPr>
          <a:xfrm>
            <a:off x="567900" y="1600200"/>
            <a:ext cx="3817199" cy="4525963"/>
          </a:xfrm>
          <a:prstGeom prst="rect">
            <a:avLst/>
          </a:prstGeom>
        </p:spPr>
      </p:pic>
      <p:sp>
        <p:nvSpPr>
          <p:cNvPr id="8" name="Content Placeholder 7">
            <a:extLst>
              <a:ext uri="{FF2B5EF4-FFF2-40B4-BE49-F238E27FC236}">
                <a16:creationId xmlns:a16="http://schemas.microsoft.com/office/drawing/2014/main" id="{B470197E-A711-4987-9F2F-DD0233C64454}"/>
              </a:ext>
            </a:extLst>
          </p:cNvPr>
          <p:cNvSpPr>
            <a:spLocks noGrp="1"/>
          </p:cNvSpPr>
          <p:nvPr>
            <p:ph sz="half" idx="2"/>
          </p:nvPr>
        </p:nvSpPr>
        <p:spPr/>
        <p:txBody>
          <a:bodyPr>
            <a:normAutofit fontScale="62500" lnSpcReduction="20000"/>
          </a:bodyPr>
          <a:lstStyle/>
          <a:p>
            <a:r>
              <a:rPr lang="en-US" sz="2800" b="1" dirty="0">
                <a:solidFill>
                  <a:srgbClr val="000000"/>
                </a:solidFill>
              </a:rPr>
              <a:t>396,000 Students</a:t>
            </a:r>
            <a:endParaRPr lang="en-US" sz="2800" dirty="0">
              <a:solidFill>
                <a:srgbClr val="000000"/>
              </a:solidFill>
            </a:endParaRPr>
          </a:p>
          <a:p>
            <a:pPr lvl="1"/>
            <a:r>
              <a:rPr lang="en-US" dirty="0">
                <a:solidFill>
                  <a:srgbClr val="000000"/>
                </a:solidFill>
              </a:rPr>
              <a:t>260,000 in credit classes</a:t>
            </a:r>
          </a:p>
          <a:p>
            <a:pPr lvl="1"/>
            <a:r>
              <a:rPr lang="en-US" dirty="0">
                <a:solidFill>
                  <a:srgbClr val="000000"/>
                </a:solidFill>
              </a:rPr>
              <a:t>136,000 in non-credit programs</a:t>
            </a:r>
          </a:p>
          <a:p>
            <a:pPr lvl="1"/>
            <a:r>
              <a:rPr lang="en-US" dirty="0">
                <a:solidFill>
                  <a:srgbClr val="000000"/>
                </a:solidFill>
              </a:rPr>
              <a:t>58 percent in greater Minnesota</a:t>
            </a:r>
          </a:p>
          <a:p>
            <a:pPr lvl="1"/>
            <a:r>
              <a:rPr lang="en-US" dirty="0">
                <a:solidFill>
                  <a:srgbClr val="000000"/>
                </a:solidFill>
              </a:rPr>
              <a:t>133,000 from underrepresented groups</a:t>
            </a:r>
          </a:p>
          <a:p>
            <a:pPr lvl="1"/>
            <a:r>
              <a:rPr lang="en-US" dirty="0">
                <a:solidFill>
                  <a:srgbClr val="000000"/>
                </a:solidFill>
              </a:rPr>
              <a:t>50,000 first generation students</a:t>
            </a:r>
          </a:p>
          <a:p>
            <a:pPr lvl="1"/>
            <a:r>
              <a:rPr lang="en-US" dirty="0">
                <a:solidFill>
                  <a:srgbClr val="000000"/>
                </a:solidFill>
              </a:rPr>
              <a:t>10,500 veterans</a:t>
            </a:r>
          </a:p>
          <a:p>
            <a:endParaRPr lang="en-US" dirty="0">
              <a:solidFill>
                <a:srgbClr val="000000"/>
              </a:solidFill>
            </a:endParaRPr>
          </a:p>
          <a:p>
            <a:r>
              <a:rPr lang="en-US" sz="2800" b="1" dirty="0">
                <a:solidFill>
                  <a:srgbClr val="000000"/>
                </a:solidFill>
              </a:rPr>
              <a:t>37 Colleges and Universities</a:t>
            </a:r>
          </a:p>
          <a:p>
            <a:r>
              <a:rPr lang="en-US" sz="2800" b="1" dirty="0">
                <a:solidFill>
                  <a:srgbClr val="000000"/>
                </a:solidFill>
              </a:rPr>
              <a:t>54 Campuses</a:t>
            </a:r>
            <a:endParaRPr lang="en-US" sz="2800" dirty="0">
              <a:solidFill>
                <a:srgbClr val="000000"/>
              </a:solidFill>
            </a:endParaRPr>
          </a:p>
          <a:p>
            <a:pPr lvl="1"/>
            <a:r>
              <a:rPr lang="en-US" dirty="0">
                <a:solidFill>
                  <a:srgbClr val="000000"/>
                </a:solidFill>
              </a:rPr>
              <a:t>seven universities</a:t>
            </a:r>
          </a:p>
          <a:p>
            <a:pPr lvl="1"/>
            <a:r>
              <a:rPr lang="en-US" dirty="0">
                <a:solidFill>
                  <a:srgbClr val="000000"/>
                </a:solidFill>
              </a:rPr>
              <a:t>30 colleges</a:t>
            </a:r>
          </a:p>
          <a:p>
            <a:endParaRPr lang="en-US" dirty="0">
              <a:solidFill>
                <a:srgbClr val="000000"/>
              </a:solidFill>
            </a:endParaRPr>
          </a:p>
          <a:p>
            <a:r>
              <a:rPr lang="en-US" sz="2800" b="1" dirty="0">
                <a:solidFill>
                  <a:srgbClr val="000000"/>
                </a:solidFill>
              </a:rPr>
              <a:t>47 Communities across the State</a:t>
            </a:r>
            <a:endParaRPr lang="en-US" sz="2800" dirty="0">
              <a:solidFill>
                <a:srgbClr val="000000"/>
              </a:solidFill>
            </a:endParaRPr>
          </a:p>
          <a:p>
            <a:pPr lvl="1"/>
            <a:r>
              <a:rPr lang="en-US" dirty="0">
                <a:solidFill>
                  <a:srgbClr val="000000"/>
                </a:solidFill>
              </a:rPr>
              <a:t>From International Falls to Worthington</a:t>
            </a:r>
          </a:p>
          <a:p>
            <a:pPr lvl="1"/>
            <a:r>
              <a:rPr lang="en-US" dirty="0">
                <a:solidFill>
                  <a:srgbClr val="000000"/>
                </a:solidFill>
              </a:rPr>
              <a:t>Enrollment ranges from 445 to 32,131 </a:t>
            </a:r>
          </a:p>
          <a:p>
            <a:endParaRPr lang="en-US" dirty="0"/>
          </a:p>
        </p:txBody>
      </p:sp>
      <p:sp>
        <p:nvSpPr>
          <p:cNvPr id="6"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22</a:t>
            </a:r>
          </a:p>
        </p:txBody>
      </p:sp>
    </p:spTree>
    <p:extLst>
      <p:ext uri="{BB962C8B-B14F-4D97-AF65-F5344CB8AC3E}">
        <p14:creationId xmlns:p14="http://schemas.microsoft.com/office/powerpoint/2010/main" val="2466194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A407E9-AA90-4894-9B46-42741AECDD44}"/>
              </a:ext>
            </a:extLst>
          </p:cNvPr>
          <p:cNvSpPr>
            <a:spLocks noGrp="1"/>
          </p:cNvSpPr>
          <p:nvPr>
            <p:ph type="title"/>
          </p:nvPr>
        </p:nvSpPr>
        <p:spPr/>
        <p:txBody>
          <a:bodyPr/>
          <a:lstStyle/>
          <a:p>
            <a:r>
              <a:rPr lang="en-US" dirty="0"/>
              <a:t>Learn Work Earn Apprenticeships</a:t>
            </a:r>
          </a:p>
        </p:txBody>
      </p:sp>
      <p:sp>
        <p:nvSpPr>
          <p:cNvPr id="8" name="Content Placeholder 7">
            <a:extLst>
              <a:ext uri="{FF2B5EF4-FFF2-40B4-BE49-F238E27FC236}">
                <a16:creationId xmlns:a16="http://schemas.microsoft.com/office/drawing/2014/main" id="{B470197E-A711-4987-9F2F-DD0233C64454}"/>
              </a:ext>
            </a:extLst>
          </p:cNvPr>
          <p:cNvSpPr>
            <a:spLocks noGrp="1"/>
          </p:cNvSpPr>
          <p:nvPr>
            <p:ph sz="half" idx="2"/>
          </p:nvPr>
        </p:nvSpPr>
        <p:spPr/>
        <p:txBody>
          <a:bodyPr>
            <a:normAutofit fontScale="92500"/>
          </a:bodyPr>
          <a:lstStyle/>
          <a:p>
            <a:pPr marL="0" indent="0">
              <a:buNone/>
            </a:pPr>
            <a:r>
              <a:rPr lang="en-US" sz="2800" dirty="0"/>
              <a:t>Funding Streams</a:t>
            </a:r>
          </a:p>
          <a:p>
            <a:pPr lvl="1">
              <a:buFont typeface="Arial" panose="020B0604020202020204" pitchFamily="34" charset="0"/>
              <a:buChar char="•"/>
            </a:pPr>
            <a:r>
              <a:rPr lang="en-US" sz="2800" dirty="0"/>
              <a:t> 	Minnesota Apprenticeship 	Initiative</a:t>
            </a:r>
          </a:p>
          <a:p>
            <a:pPr lvl="1">
              <a:buFont typeface="Arial" panose="020B0604020202020204" pitchFamily="34" charset="0"/>
              <a:buChar char="•"/>
            </a:pPr>
            <a:r>
              <a:rPr lang="en-US" sz="2800" dirty="0"/>
              <a:t> 	Pipeline Project – Legislative funding</a:t>
            </a:r>
          </a:p>
          <a:p>
            <a:pPr lvl="1">
              <a:buFont typeface="Arial" panose="020B0604020202020204" pitchFamily="34" charset="0"/>
              <a:buChar char="•"/>
            </a:pPr>
            <a:r>
              <a:rPr lang="en-US" sz="2800" dirty="0"/>
              <a:t> 	Partnerships</a:t>
            </a:r>
          </a:p>
          <a:p>
            <a:endParaRPr lang="en-US" dirty="0"/>
          </a:p>
        </p:txBody>
      </p:sp>
      <p:sp>
        <p:nvSpPr>
          <p:cNvPr id="3" name="Content Placeholder 2">
            <a:extLst>
              <a:ext uri="{FF2B5EF4-FFF2-40B4-BE49-F238E27FC236}">
                <a16:creationId xmlns:a16="http://schemas.microsoft.com/office/drawing/2014/main" id="{C9BD78E8-8D9C-4190-B4AF-92EF744187B7}"/>
              </a:ext>
            </a:extLst>
          </p:cNvPr>
          <p:cNvSpPr>
            <a:spLocks noGrp="1"/>
          </p:cNvSpPr>
          <p:nvPr>
            <p:ph sz="half" idx="1"/>
          </p:nvPr>
        </p:nvSpPr>
        <p:spPr/>
        <p:txBody>
          <a:bodyPr>
            <a:normAutofit fontScale="92500"/>
          </a:bodyPr>
          <a:lstStyle/>
          <a:p>
            <a:pPr marL="0" indent="0">
              <a:buNone/>
            </a:pPr>
            <a:r>
              <a:rPr lang="en-US" sz="2800" dirty="0"/>
              <a:t>3 Apprenticeship Models</a:t>
            </a:r>
          </a:p>
          <a:p>
            <a:pPr marL="771518" lvl="1" indent="-514350">
              <a:buFont typeface="+mj-lt"/>
              <a:buAutoNum type="arabicPeriod"/>
            </a:pPr>
            <a:r>
              <a:rPr lang="en-US" sz="2800" dirty="0"/>
              <a:t>Academic</a:t>
            </a:r>
          </a:p>
          <a:p>
            <a:pPr marL="796925" lvl="2" indent="117475">
              <a:buFont typeface="Arial" panose="020B0604020202020204" pitchFamily="34" charset="0"/>
              <a:buChar char="•"/>
            </a:pPr>
            <a:r>
              <a:rPr lang="en-US" sz="2400" i="1" dirty="0"/>
              <a:t>  Work Learn Earn 3/2 model</a:t>
            </a:r>
            <a:endParaRPr lang="en-US" sz="2800" dirty="0"/>
          </a:p>
          <a:p>
            <a:pPr marL="771518" lvl="1" indent="-514350">
              <a:buFont typeface="+mj-lt"/>
              <a:buAutoNum type="arabicPeriod"/>
            </a:pPr>
            <a:r>
              <a:rPr lang="en-US" sz="2800" dirty="0"/>
              <a:t>Non-Credit</a:t>
            </a:r>
          </a:p>
          <a:p>
            <a:pPr marL="796925" lvl="1" indent="117475"/>
            <a:r>
              <a:rPr lang="en-US" sz="2574" dirty="0"/>
              <a:t> Company Based - Customized    </a:t>
            </a:r>
            <a:br>
              <a:rPr lang="en-US" sz="2574" dirty="0"/>
            </a:br>
            <a:r>
              <a:rPr lang="en-US" sz="2574" dirty="0"/>
              <a:t>   Learning</a:t>
            </a:r>
          </a:p>
          <a:p>
            <a:pPr marL="257168" lvl="1" indent="0">
              <a:buNone/>
            </a:pPr>
            <a:r>
              <a:rPr lang="en-US" sz="2800" dirty="0"/>
              <a:t>3.   On-Line</a:t>
            </a:r>
          </a:p>
          <a:p>
            <a:pPr marL="796925" lvl="2" indent="234950">
              <a:buFont typeface="Arial" panose="020B0604020202020204" pitchFamily="34" charset="0"/>
              <a:buChar char="•"/>
            </a:pPr>
            <a:r>
              <a:rPr lang="en-US" sz="2350" i="1" dirty="0"/>
              <a:t>+Connect</a:t>
            </a:r>
          </a:p>
          <a:p>
            <a:endParaRPr lang="en-US" dirty="0"/>
          </a:p>
        </p:txBody>
      </p:sp>
      <p:pic>
        <p:nvPicPr>
          <p:cNvPr id="4" name="Picture 3">
            <a:extLst>
              <a:ext uri="{FF2B5EF4-FFF2-40B4-BE49-F238E27FC236}">
                <a16:creationId xmlns:a16="http://schemas.microsoft.com/office/drawing/2014/main" id="{4FB1CFEF-AA0E-4CF0-9537-6E8BC4D18922}"/>
              </a:ext>
            </a:extLst>
          </p:cNvPr>
          <p:cNvPicPr>
            <a:picLocks noChangeAspect="1"/>
          </p:cNvPicPr>
          <p:nvPr/>
        </p:nvPicPr>
        <p:blipFill>
          <a:blip r:embed="rId3"/>
          <a:stretch>
            <a:fillRect/>
          </a:stretch>
        </p:blipFill>
        <p:spPr>
          <a:xfrm>
            <a:off x="3200401" y="4651392"/>
            <a:ext cx="1937015" cy="1931970"/>
          </a:xfrm>
          <a:prstGeom prst="rect">
            <a:avLst/>
          </a:prstGeom>
        </p:spPr>
      </p:pic>
      <p:sp>
        <p:nvSpPr>
          <p:cNvPr id="6"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23</a:t>
            </a:r>
          </a:p>
        </p:txBody>
      </p:sp>
    </p:spTree>
    <p:extLst>
      <p:ext uri="{BB962C8B-B14F-4D97-AF65-F5344CB8AC3E}">
        <p14:creationId xmlns:p14="http://schemas.microsoft.com/office/powerpoint/2010/main" val="444418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A407E9-AA90-4894-9B46-42741AECDD44}"/>
              </a:ext>
            </a:extLst>
          </p:cNvPr>
          <p:cNvSpPr>
            <a:spLocks noGrp="1"/>
          </p:cNvSpPr>
          <p:nvPr>
            <p:ph type="title"/>
          </p:nvPr>
        </p:nvSpPr>
        <p:spPr/>
        <p:txBody>
          <a:bodyPr/>
          <a:lstStyle/>
          <a:p>
            <a:pPr defTabSz="457189"/>
            <a:r>
              <a:rPr lang="en-US" dirty="0">
                <a:latin typeface="Calibri"/>
              </a:rPr>
              <a:t>Integrated Student Support Redesign</a:t>
            </a:r>
          </a:p>
        </p:txBody>
      </p:sp>
      <p:pic>
        <p:nvPicPr>
          <p:cNvPr id="2" name="Content Placeholder 1">
            <a:extLst>
              <a:ext uri="{FF2B5EF4-FFF2-40B4-BE49-F238E27FC236}">
                <a16:creationId xmlns:a16="http://schemas.microsoft.com/office/drawing/2014/main" id="{1A715BF0-1224-423E-BC02-2BBCA9687537}"/>
              </a:ext>
            </a:extLst>
          </p:cNvPr>
          <p:cNvPicPr>
            <a:picLocks noGrp="1" noChangeAspect="1"/>
          </p:cNvPicPr>
          <p:nvPr>
            <p:ph sz="half" idx="1"/>
          </p:nvPr>
        </p:nvPicPr>
        <p:blipFill rotWithShape="1">
          <a:blip r:embed="rId3"/>
          <a:srcRect l="12387" t="33927" r="19450" b="12917"/>
          <a:stretch/>
        </p:blipFill>
        <p:spPr>
          <a:xfrm>
            <a:off x="295564" y="1403927"/>
            <a:ext cx="8786795" cy="3962400"/>
          </a:xfrm>
          <a:prstGeom prst="rect">
            <a:avLst/>
          </a:prstGeom>
        </p:spPr>
      </p:pic>
      <p:sp>
        <p:nvSpPr>
          <p:cNvPr id="6"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24</a:t>
            </a:r>
          </a:p>
        </p:txBody>
      </p:sp>
    </p:spTree>
    <p:extLst>
      <p:ext uri="{BB962C8B-B14F-4D97-AF65-F5344CB8AC3E}">
        <p14:creationId xmlns:p14="http://schemas.microsoft.com/office/powerpoint/2010/main" val="3470128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A407E9-AA90-4894-9B46-42741AECDD44}"/>
              </a:ext>
            </a:extLst>
          </p:cNvPr>
          <p:cNvSpPr>
            <a:spLocks noGrp="1"/>
          </p:cNvSpPr>
          <p:nvPr>
            <p:ph type="title"/>
          </p:nvPr>
        </p:nvSpPr>
        <p:spPr/>
        <p:txBody>
          <a:bodyPr/>
          <a:lstStyle/>
          <a:p>
            <a:pPr defTabSz="457189"/>
            <a:r>
              <a:rPr lang="en-US" dirty="0">
                <a:latin typeface="Calibri"/>
              </a:rPr>
              <a:t>Career Pathways</a:t>
            </a:r>
          </a:p>
        </p:txBody>
      </p:sp>
      <p:pic>
        <p:nvPicPr>
          <p:cNvPr id="7" name="Content Placeholder 6">
            <a:extLst>
              <a:ext uri="{FF2B5EF4-FFF2-40B4-BE49-F238E27FC236}">
                <a16:creationId xmlns:a16="http://schemas.microsoft.com/office/drawing/2014/main" id="{B9E97E02-12DF-4011-A936-7574A8D9F36C}"/>
              </a:ext>
            </a:extLst>
          </p:cNvPr>
          <p:cNvPicPr>
            <a:picLocks noGrp="1" noChangeAspect="1"/>
          </p:cNvPicPr>
          <p:nvPr>
            <p:ph idx="1"/>
          </p:nvPr>
        </p:nvPicPr>
        <p:blipFill>
          <a:blip r:embed="rId3"/>
          <a:stretch>
            <a:fillRect/>
          </a:stretch>
        </p:blipFill>
        <p:spPr>
          <a:xfrm>
            <a:off x="457200" y="1174376"/>
            <a:ext cx="8229600" cy="4849906"/>
          </a:xfrm>
          <a:prstGeom prst="rect">
            <a:avLst/>
          </a:prstGeom>
        </p:spPr>
      </p:pic>
      <p:sp>
        <p:nvSpPr>
          <p:cNvPr id="4"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25</a:t>
            </a:r>
          </a:p>
        </p:txBody>
      </p:sp>
    </p:spTree>
    <p:extLst>
      <p:ext uri="{BB962C8B-B14F-4D97-AF65-F5344CB8AC3E}">
        <p14:creationId xmlns:p14="http://schemas.microsoft.com/office/powerpoint/2010/main" val="2997881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A407E9-AA90-4894-9B46-42741AECDD44}"/>
              </a:ext>
            </a:extLst>
          </p:cNvPr>
          <p:cNvSpPr>
            <a:spLocks noGrp="1"/>
          </p:cNvSpPr>
          <p:nvPr>
            <p:ph type="title"/>
          </p:nvPr>
        </p:nvSpPr>
        <p:spPr/>
        <p:txBody>
          <a:bodyPr/>
          <a:lstStyle/>
          <a:p>
            <a:pPr defTabSz="457189"/>
            <a:r>
              <a:rPr lang="en-US" dirty="0">
                <a:latin typeface="Calibri"/>
              </a:rPr>
              <a:t>Credit for Prior Learning</a:t>
            </a:r>
          </a:p>
        </p:txBody>
      </p:sp>
      <p:sp>
        <p:nvSpPr>
          <p:cNvPr id="3" name="Content Placeholder 2">
            <a:extLst>
              <a:ext uri="{FF2B5EF4-FFF2-40B4-BE49-F238E27FC236}">
                <a16:creationId xmlns:a16="http://schemas.microsoft.com/office/drawing/2014/main" id="{CDDB3D49-EEAB-43F5-A288-34ED166414F6}"/>
              </a:ext>
            </a:extLst>
          </p:cNvPr>
          <p:cNvSpPr>
            <a:spLocks noGrp="1"/>
          </p:cNvSpPr>
          <p:nvPr>
            <p:ph idx="1"/>
          </p:nvPr>
        </p:nvSpPr>
        <p:spPr/>
        <p:txBody>
          <a:bodyPr>
            <a:normAutofit fontScale="70000" lnSpcReduction="20000"/>
          </a:bodyPr>
          <a:lstStyle/>
          <a:p>
            <a:pPr marL="0" indent="0">
              <a:buNone/>
            </a:pPr>
            <a:r>
              <a:rPr lang="en-US" sz="2800" b="1" dirty="0"/>
              <a:t>Student Benefits:</a:t>
            </a:r>
          </a:p>
          <a:p>
            <a:pPr lvl="2">
              <a:buFont typeface="Arial" panose="020B0604020202020204" pitchFamily="34" charset="0"/>
              <a:buChar char="•"/>
            </a:pPr>
            <a:r>
              <a:rPr lang="en-US" sz="2800" dirty="0"/>
              <a:t> 	Accelerates Completion*</a:t>
            </a:r>
          </a:p>
          <a:p>
            <a:pPr lvl="2">
              <a:buFont typeface="Arial" panose="020B0604020202020204" pitchFamily="34" charset="0"/>
              <a:buChar char="•"/>
            </a:pPr>
            <a:r>
              <a:rPr lang="en-US" sz="2800" dirty="0"/>
              <a:t> 	Reduces Duplication of Learning</a:t>
            </a:r>
          </a:p>
          <a:p>
            <a:pPr lvl="2">
              <a:buFont typeface="Arial" panose="020B0604020202020204" pitchFamily="34" charset="0"/>
              <a:buChar char="•"/>
            </a:pPr>
            <a:r>
              <a:rPr lang="en-US" sz="2800" dirty="0"/>
              <a:t> 	Lowers Investment in Education</a:t>
            </a:r>
          </a:p>
          <a:p>
            <a:pPr lvl="2">
              <a:buFont typeface="Arial" panose="020B0604020202020204" pitchFamily="34" charset="0"/>
              <a:buChar char="•"/>
            </a:pPr>
            <a:r>
              <a:rPr lang="en-US" sz="2800" dirty="0"/>
              <a:t> 	More Likely to Graduate*</a:t>
            </a:r>
          </a:p>
          <a:p>
            <a:pPr marL="514338" lvl="2" indent="0">
              <a:buNone/>
            </a:pPr>
            <a:endParaRPr lang="en-US" sz="2800" dirty="0"/>
          </a:p>
          <a:p>
            <a:pPr marL="0" indent="0">
              <a:buNone/>
            </a:pPr>
            <a:r>
              <a:rPr lang="en-US" sz="2800" b="1" dirty="0"/>
              <a:t>Institution Benefits:</a:t>
            </a:r>
          </a:p>
          <a:p>
            <a:pPr lvl="2">
              <a:buFont typeface="Arial" panose="020B0604020202020204" pitchFamily="34" charset="0"/>
              <a:buChar char="•"/>
            </a:pPr>
            <a:r>
              <a:rPr lang="en-US" sz="2800" dirty="0"/>
              <a:t> 	Recruit Adult Students Who May Not Otherwise 	Enroll</a:t>
            </a:r>
          </a:p>
          <a:p>
            <a:pPr lvl="2">
              <a:buFont typeface="Arial" panose="020B0604020202020204" pitchFamily="34" charset="0"/>
              <a:buChar char="•"/>
            </a:pPr>
            <a:r>
              <a:rPr lang="en-US" sz="2800" dirty="0"/>
              <a:t> 	Students Persist at Higher Rate Than Non-CPL 	Students</a:t>
            </a:r>
          </a:p>
          <a:p>
            <a:pPr lvl="2">
              <a:buFont typeface="Arial" panose="020B0604020202020204" pitchFamily="34" charset="0"/>
              <a:buChar char="•"/>
            </a:pPr>
            <a:r>
              <a:rPr lang="en-US" sz="2800" dirty="0"/>
              <a:t> 	Results in More Full Year Equivalents (FYEs) *</a:t>
            </a:r>
          </a:p>
          <a:p>
            <a:pPr lvl="2">
              <a:buFont typeface="Arial" panose="020B0604020202020204" pitchFamily="34" charset="0"/>
              <a:buChar char="•"/>
            </a:pPr>
            <a:r>
              <a:rPr lang="en-US" sz="2800" dirty="0"/>
              <a:t> 	Higher Completion Rates*</a:t>
            </a:r>
          </a:p>
          <a:p>
            <a:pPr marL="514338" lvl="2" indent="0">
              <a:buNone/>
            </a:pPr>
            <a:endParaRPr lang="en-US" sz="2800" dirty="0"/>
          </a:p>
          <a:p>
            <a:pPr marL="685800" lvl="2" indent="0">
              <a:buNone/>
            </a:pPr>
            <a:endParaRPr lang="en-US" dirty="0"/>
          </a:p>
          <a:p>
            <a:pPr marL="0" indent="0">
              <a:buNone/>
            </a:pPr>
            <a:r>
              <a:rPr lang="en-US" dirty="0"/>
              <a:t>* Council for Adult and Experiential Learning (CAEL): Fueling the Race, 2010</a:t>
            </a:r>
          </a:p>
          <a:p>
            <a:endParaRPr lang="en-US" dirty="0"/>
          </a:p>
        </p:txBody>
      </p:sp>
      <p:pic>
        <p:nvPicPr>
          <p:cNvPr id="4" name="Picture 3">
            <a:extLst>
              <a:ext uri="{FF2B5EF4-FFF2-40B4-BE49-F238E27FC236}">
                <a16:creationId xmlns:a16="http://schemas.microsoft.com/office/drawing/2014/main" id="{86F8B70D-6A5B-4BCC-9D4E-242B80388F54}"/>
              </a:ext>
            </a:extLst>
          </p:cNvPr>
          <p:cNvPicPr>
            <a:picLocks noChangeAspect="1"/>
          </p:cNvPicPr>
          <p:nvPr/>
        </p:nvPicPr>
        <p:blipFill>
          <a:blip r:embed="rId3"/>
          <a:stretch>
            <a:fillRect/>
          </a:stretch>
        </p:blipFill>
        <p:spPr>
          <a:xfrm>
            <a:off x="5864107" y="1600200"/>
            <a:ext cx="2822693" cy="2036240"/>
          </a:xfrm>
          <a:prstGeom prst="rect">
            <a:avLst/>
          </a:prstGeom>
        </p:spPr>
      </p:pic>
      <p:sp>
        <p:nvSpPr>
          <p:cNvPr id="6"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26</a:t>
            </a:r>
          </a:p>
        </p:txBody>
      </p:sp>
    </p:spTree>
    <p:extLst>
      <p:ext uri="{BB962C8B-B14F-4D97-AF65-F5344CB8AC3E}">
        <p14:creationId xmlns:p14="http://schemas.microsoft.com/office/powerpoint/2010/main" val="1922752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A407E9-AA90-4894-9B46-42741AECDD44}"/>
              </a:ext>
            </a:extLst>
          </p:cNvPr>
          <p:cNvSpPr>
            <a:spLocks noGrp="1"/>
          </p:cNvSpPr>
          <p:nvPr>
            <p:ph type="title"/>
          </p:nvPr>
        </p:nvSpPr>
        <p:spPr/>
        <p:txBody>
          <a:bodyPr/>
          <a:lstStyle/>
          <a:p>
            <a:pPr defTabSz="457189"/>
            <a:r>
              <a:rPr lang="en-US" dirty="0">
                <a:latin typeface="Calibri"/>
              </a:rPr>
              <a:t>Veterans Education Transfer System (VETS)</a:t>
            </a:r>
          </a:p>
        </p:txBody>
      </p:sp>
      <p:pic>
        <p:nvPicPr>
          <p:cNvPr id="6" name="Picture 2" descr="E:\VETS Screenshot 1.jpg">
            <a:extLst>
              <a:ext uri="{FF2B5EF4-FFF2-40B4-BE49-F238E27FC236}">
                <a16:creationId xmlns:a16="http://schemas.microsoft.com/office/drawing/2014/main" id="{D6641ACD-D386-4E95-9298-B54CCEC38CE1}"/>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185734" y="1277470"/>
            <a:ext cx="7088690" cy="465105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27</a:t>
            </a:r>
          </a:p>
        </p:txBody>
      </p:sp>
    </p:spTree>
    <p:extLst>
      <p:ext uri="{BB962C8B-B14F-4D97-AF65-F5344CB8AC3E}">
        <p14:creationId xmlns:p14="http://schemas.microsoft.com/office/powerpoint/2010/main" val="97919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514919" y="438173"/>
            <a:ext cx="8114162" cy="1569660"/>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Trade Adjustment Assistance Community College and Career Training (TAACCCT) Learning Network </a:t>
            </a:r>
          </a:p>
          <a:p>
            <a:pPr algn="ctr"/>
            <a:r>
              <a:rPr lang="en-US" sz="2400" b="1" dirty="0">
                <a:solidFill>
                  <a:schemeClr val="bg1"/>
                </a:solidFill>
                <a:latin typeface="Arial" panose="020B0604020202020204" pitchFamily="34" charset="0"/>
                <a:cs typeface="Arial" panose="020B0604020202020204" pitchFamily="34" charset="0"/>
              </a:rPr>
              <a:t>Adult Learning Strategies at Community Colleges </a:t>
            </a:r>
          </a:p>
          <a:p>
            <a:pPr algn="ctr"/>
            <a:r>
              <a:rPr lang="en-US" sz="2400" dirty="0">
                <a:solidFill>
                  <a:schemeClr val="bg1"/>
                </a:solidFill>
                <a:latin typeface="Arial" panose="020B0604020202020204" pitchFamily="34" charset="0"/>
                <a:cs typeface="Arial" panose="020B0604020202020204" pitchFamily="34" charset="0"/>
              </a:rPr>
              <a:t>October 24, 2018</a:t>
            </a:r>
          </a:p>
        </p:txBody>
      </p:sp>
      <p:grpSp>
        <p:nvGrpSpPr>
          <p:cNvPr id="7" name="Group 6"/>
          <p:cNvGrpSpPr/>
          <p:nvPr/>
        </p:nvGrpSpPr>
        <p:grpSpPr>
          <a:xfrm>
            <a:off x="1031358" y="2837598"/>
            <a:ext cx="3374064" cy="3093992"/>
            <a:chOff x="1384005" y="2930994"/>
            <a:chExt cx="3374064" cy="3093992"/>
          </a:xfrm>
        </p:grpSpPr>
        <p:sp>
          <p:nvSpPr>
            <p:cNvPr id="2" name="TextBox 1"/>
            <p:cNvSpPr txBox="1"/>
            <p:nvPr/>
          </p:nvSpPr>
          <p:spPr>
            <a:xfrm>
              <a:off x="1384005" y="5378655"/>
              <a:ext cx="3374064" cy="64633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Employment and Training Administration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51837" y="2930994"/>
              <a:ext cx="2438400" cy="2438400"/>
            </a:xfrm>
            <a:prstGeom prst="rect">
              <a:avLst/>
            </a:prstGeom>
          </p:spPr>
        </p:pic>
      </p:grpSp>
      <p:grpSp>
        <p:nvGrpSpPr>
          <p:cNvPr id="5" name="Group 4"/>
          <p:cNvGrpSpPr/>
          <p:nvPr/>
        </p:nvGrpSpPr>
        <p:grpSpPr>
          <a:xfrm>
            <a:off x="4678735" y="2837598"/>
            <a:ext cx="3724120" cy="3093992"/>
            <a:chOff x="4467856" y="4191517"/>
            <a:chExt cx="3724120" cy="3093992"/>
          </a:xfrm>
        </p:grpSpPr>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27183" y="4191517"/>
              <a:ext cx="2405467" cy="2438400"/>
            </a:xfrm>
            <a:prstGeom prst="rect">
              <a:avLst/>
            </a:prstGeom>
          </p:spPr>
        </p:pic>
        <p:sp>
          <p:nvSpPr>
            <p:cNvPr id="10" name="TextBox 9"/>
            <p:cNvSpPr txBox="1"/>
            <p:nvPr/>
          </p:nvSpPr>
          <p:spPr>
            <a:xfrm>
              <a:off x="4467856" y="6639178"/>
              <a:ext cx="3724120" cy="64633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Office of Career, Technical, and Adult Education</a:t>
              </a:r>
            </a:p>
          </p:txBody>
        </p:sp>
      </p:grpSp>
      <p:sp>
        <p:nvSpPr>
          <p:cNvPr id="11" name="TextBox 10"/>
          <p:cNvSpPr txBox="1"/>
          <p:nvPr/>
        </p:nvSpPr>
        <p:spPr>
          <a:xfrm>
            <a:off x="1035744" y="2145485"/>
            <a:ext cx="7488770" cy="400110"/>
          </a:xfrm>
          <a:prstGeom prst="rect">
            <a:avLst/>
          </a:prstGeom>
          <a:noFill/>
        </p:spPr>
        <p:txBody>
          <a:bodyPr wrap="square" rtlCol="0">
            <a:spAutoFit/>
          </a:bodyPr>
          <a:lstStyle/>
          <a:p>
            <a:pPr algn="ctr"/>
            <a:r>
              <a:rPr lang="en-US" sz="2000" dirty="0">
                <a:solidFill>
                  <a:schemeClr val="accent4"/>
                </a:solidFill>
              </a:rPr>
              <a:t>Innovations Leading to Career Success Webinar Series</a:t>
            </a:r>
            <a:endParaRPr lang="en-US" sz="2000" dirty="0">
              <a:solidFill>
                <a:schemeClr val="accent4"/>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68045" y="6203058"/>
            <a:ext cx="2007910" cy="637277"/>
          </a:xfrm>
          <a:prstGeom prst="rect">
            <a:avLst/>
          </a:prstGeom>
        </p:spPr>
      </p:pic>
    </p:spTree>
    <p:extLst>
      <p:ext uri="{BB962C8B-B14F-4D97-AF65-F5344CB8AC3E}">
        <p14:creationId xmlns:p14="http://schemas.microsoft.com/office/powerpoint/2010/main" val="2248784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3E6EFC-503A-4083-91E9-EACFD1F810F8}"/>
              </a:ext>
            </a:extLst>
          </p:cNvPr>
          <p:cNvPicPr>
            <a:picLocks noGrp="1" noChangeAspect="1"/>
          </p:cNvPicPr>
          <p:nvPr>
            <p:ph idx="1"/>
          </p:nvPr>
        </p:nvPicPr>
        <p:blipFill>
          <a:blip r:embed="rId3"/>
          <a:stretch>
            <a:fillRect/>
          </a:stretch>
        </p:blipFill>
        <p:spPr>
          <a:xfrm>
            <a:off x="1886479" y="1405025"/>
            <a:ext cx="5371042" cy="4048095"/>
          </a:xfrm>
          <a:prstGeom prst="rect">
            <a:avLst/>
          </a:prstGeom>
        </p:spPr>
      </p:pic>
      <p:sp>
        <p:nvSpPr>
          <p:cNvPr id="6"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28</a:t>
            </a:r>
          </a:p>
        </p:txBody>
      </p:sp>
    </p:spTree>
    <p:extLst>
      <p:ext uri="{BB962C8B-B14F-4D97-AF65-F5344CB8AC3E}">
        <p14:creationId xmlns:p14="http://schemas.microsoft.com/office/powerpoint/2010/main" val="2263284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68038A-4C9F-154C-BC29-BEA169C69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6" y="0"/>
            <a:ext cx="9332090" cy="6858000"/>
          </a:xfrm>
          <a:prstGeom prst="rect">
            <a:avLst/>
          </a:prstGeom>
        </p:spPr>
      </p:pic>
      <p:sp>
        <p:nvSpPr>
          <p:cNvPr id="10" name="Title 9">
            <a:extLst>
              <a:ext uri="{FF2B5EF4-FFF2-40B4-BE49-F238E27FC236}">
                <a16:creationId xmlns:a16="http://schemas.microsoft.com/office/drawing/2014/main" id="{F6C3DCD5-57A8-994C-B5B7-80BD0D29C16A}"/>
              </a:ext>
            </a:extLst>
          </p:cNvPr>
          <p:cNvSpPr>
            <a:spLocks noGrp="1"/>
          </p:cNvSpPr>
          <p:nvPr>
            <p:ph type="title"/>
          </p:nvPr>
        </p:nvSpPr>
        <p:spPr>
          <a:xfrm>
            <a:off x="-36466" y="184548"/>
            <a:ext cx="7006892" cy="1012886"/>
          </a:xfrm>
        </p:spPr>
        <p:txBody>
          <a:bodyPr>
            <a:normAutofit/>
          </a:bodyPr>
          <a:lstStyle/>
          <a:p>
            <a:r>
              <a:rPr lang="en-US" sz="2800" b="1" dirty="0">
                <a:solidFill>
                  <a:schemeClr val="bg1"/>
                </a:solidFill>
              </a:rPr>
              <a:t>SkillsCommons Field Guide                    of TAACCCT Innovations</a:t>
            </a:r>
          </a:p>
        </p:txBody>
      </p:sp>
      <p:sp>
        <p:nvSpPr>
          <p:cNvPr id="3" name="Rectangle 2">
            <a:extLst>
              <a:ext uri="{FF2B5EF4-FFF2-40B4-BE49-F238E27FC236}">
                <a16:creationId xmlns:a16="http://schemas.microsoft.com/office/drawing/2014/main" id="{334B78F2-4B3B-7041-859C-FC5B48990D59}"/>
              </a:ext>
            </a:extLst>
          </p:cNvPr>
          <p:cNvSpPr/>
          <p:nvPr/>
        </p:nvSpPr>
        <p:spPr>
          <a:xfrm>
            <a:off x="305634" y="1381982"/>
            <a:ext cx="8647889" cy="4565352"/>
          </a:xfrm>
          <a:prstGeom prst="rect">
            <a:avLst/>
          </a:prstGeom>
        </p:spPr>
        <p:txBody>
          <a:bodyPr wrap="square">
            <a:spAutoFit/>
          </a:bodyPr>
          <a:lstStyle/>
          <a:p>
            <a:pPr algn="ctr"/>
            <a:r>
              <a:rPr lang="en-US" sz="2000" b="1" dirty="0">
                <a:solidFill>
                  <a:schemeClr val="tx2">
                    <a:lumMod val="75000"/>
                    <a:lumOff val="25000"/>
                  </a:schemeClr>
                </a:solidFill>
              </a:rPr>
              <a:t>Innovative Approaches to Common Challenges Found in Higher Education and Workforce Development</a:t>
            </a:r>
          </a:p>
          <a:p>
            <a:pPr algn="ctr"/>
            <a:endParaRPr lang="en-US" sz="2400" b="1" dirty="0"/>
          </a:p>
          <a:p>
            <a:r>
              <a:rPr lang="en-US" sz="2000" dirty="0"/>
              <a:t>The </a:t>
            </a:r>
            <a:r>
              <a:rPr lang="en-US" sz="2000" i="1" dirty="0">
                <a:hlinkClick r:id="rId4" action="ppaction://hlinkfile"/>
              </a:rPr>
              <a:t>SkillsCommons Field Guide: The Gallery Edition</a:t>
            </a:r>
            <a:r>
              <a:rPr lang="en-US" sz="2000" dirty="0">
                <a:hlinkClick r:id="rId4" action="ppaction://hlinkfile"/>
              </a:rPr>
              <a:t> </a:t>
            </a:r>
            <a:r>
              <a:rPr lang="en-US" sz="2000" dirty="0"/>
              <a:t>is a collection of innovative and successful workforce development strategies developed by community colleges with funding from the TAACCCT Program. Included in the field guide, you will find:</a:t>
            </a:r>
          </a:p>
          <a:p>
            <a:endParaRPr lang="en-US" sz="2000" dirty="0"/>
          </a:p>
          <a:p>
            <a:pPr marL="742950" lvl="1" indent="-285750">
              <a:spcAft>
                <a:spcPts val="800"/>
              </a:spcAft>
              <a:buFont typeface="Arial" panose="020B0604020202020204" pitchFamily="34" charset="0"/>
              <a:buChar char="•"/>
            </a:pPr>
            <a:r>
              <a:rPr lang="en-US" sz="2000" dirty="0"/>
              <a:t>Video interviews</a:t>
            </a:r>
          </a:p>
          <a:p>
            <a:pPr marL="742950" lvl="1" indent="-285750">
              <a:spcAft>
                <a:spcPts val="800"/>
              </a:spcAft>
              <a:buFont typeface="Arial" panose="020B0604020202020204" pitchFamily="34" charset="0"/>
              <a:buChar char="•"/>
            </a:pPr>
            <a:r>
              <a:rPr lang="en-US" sz="2000" dirty="0"/>
              <a:t>Links to solutions-based materials located on </a:t>
            </a:r>
            <a:r>
              <a:rPr lang="en-US" sz="2000" dirty="0">
                <a:hlinkClick r:id="rId5"/>
              </a:rPr>
              <a:t>SkillsCommons</a:t>
            </a:r>
            <a:endParaRPr lang="en-US" sz="2000" dirty="0"/>
          </a:p>
          <a:p>
            <a:pPr marL="742950" lvl="1" indent="-285750">
              <a:spcAft>
                <a:spcPts val="800"/>
              </a:spcAft>
              <a:buFont typeface="Arial" panose="020B0604020202020204" pitchFamily="34" charset="0"/>
              <a:buChar char="•"/>
            </a:pPr>
            <a:r>
              <a:rPr lang="en-US" sz="2000" dirty="0"/>
              <a:t>Descriptors of designs and implementation plans</a:t>
            </a:r>
          </a:p>
          <a:p>
            <a:pPr marL="742950" lvl="1" indent="-285750">
              <a:spcAft>
                <a:spcPts val="800"/>
              </a:spcAft>
              <a:buFont typeface="Arial" panose="020B0604020202020204" pitchFamily="34" charset="0"/>
              <a:buChar char="•"/>
            </a:pPr>
            <a:r>
              <a:rPr lang="en-US" sz="2000" dirty="0"/>
              <a:t>Podcasts of project directors explaining their innovative programs</a:t>
            </a:r>
          </a:p>
          <a:p>
            <a:pPr marL="742950" lvl="1" indent="-285750">
              <a:spcAft>
                <a:spcPts val="800"/>
              </a:spcAft>
              <a:buFont typeface="Arial" panose="020B0604020202020204" pitchFamily="34" charset="0"/>
              <a:buChar char="•"/>
            </a:pPr>
            <a:r>
              <a:rPr lang="en-US" sz="2000" dirty="0"/>
              <a:t>An in-depth look at project leadership  </a:t>
            </a:r>
          </a:p>
        </p:txBody>
      </p:sp>
      <p:pic>
        <p:nvPicPr>
          <p:cNvPr id="6" name="Picture 2">
            <a:extLst>
              <a:ext uri="{FF2B5EF4-FFF2-40B4-BE49-F238E27FC236}">
                <a16:creationId xmlns:a16="http://schemas.microsoft.com/office/drawing/2014/main" id="{17251E52-4A5F-424B-8C92-1282A8CA573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bwMode="auto">
          <a:xfrm>
            <a:off x="-36466" y="6446635"/>
            <a:ext cx="1227957" cy="41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p:nvSpPr>
        <p:spPr>
          <a:xfrm>
            <a:off x="8153400" y="6014422"/>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29</a:t>
            </a:r>
          </a:p>
        </p:txBody>
      </p:sp>
    </p:spTree>
    <p:extLst>
      <p:ext uri="{BB962C8B-B14F-4D97-AF65-F5344CB8AC3E}">
        <p14:creationId xmlns:p14="http://schemas.microsoft.com/office/powerpoint/2010/main" val="1350015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30</a:t>
            </a:r>
          </a:p>
        </p:txBody>
      </p:sp>
      <p:sp>
        <p:nvSpPr>
          <p:cNvPr id="3" name="Content Placeholder 2">
            <a:extLst>
              <a:ext uri="{FF2B5EF4-FFF2-40B4-BE49-F238E27FC236}">
                <a16:creationId xmlns:a16="http://schemas.microsoft.com/office/drawing/2014/main" id="{A90B8442-341E-4947-8CB9-E2EE074AB135}"/>
              </a:ext>
            </a:extLst>
          </p:cNvPr>
          <p:cNvSpPr>
            <a:spLocks noGrp="1"/>
          </p:cNvSpPr>
          <p:nvPr>
            <p:ph idx="1"/>
          </p:nvPr>
        </p:nvSpPr>
        <p:spPr/>
        <p:txBody>
          <a:bodyPr/>
          <a:lstStyle/>
          <a:p>
            <a:r>
              <a:rPr lang="en-US" dirty="0"/>
              <a:t>Retraining the Gulf Coast Workforce through IT Pathways Consortium</a:t>
            </a:r>
          </a:p>
          <a:p>
            <a:pPr lvl="1"/>
            <a:r>
              <a:rPr lang="en-US" dirty="0">
                <a:hlinkClick r:id="rId3"/>
              </a:rPr>
              <a:t>https://www.skillscommons.org/handle/taaccct/519</a:t>
            </a:r>
            <a:endParaRPr lang="en-US" dirty="0"/>
          </a:p>
          <a:p>
            <a:pPr marL="338137" lvl="1" indent="0">
              <a:buNone/>
            </a:pPr>
            <a:endParaRPr lang="en-US" dirty="0"/>
          </a:p>
          <a:p>
            <a:r>
              <a:rPr lang="en-US" dirty="0"/>
              <a:t>Inland Empire Regional Training Consortium (IERTC)</a:t>
            </a:r>
          </a:p>
          <a:p>
            <a:pPr lvl="1"/>
            <a:r>
              <a:rPr lang="en-US" dirty="0">
                <a:hlinkClick r:id="rId4"/>
              </a:rPr>
              <a:t>https://www.skillscommons.org/handle/taaccct/4076</a:t>
            </a:r>
            <a:endParaRPr lang="en-US" dirty="0"/>
          </a:p>
          <a:p>
            <a:pPr marL="338137" lvl="1" indent="0">
              <a:buNone/>
            </a:pPr>
            <a:endParaRPr lang="en-US" dirty="0"/>
          </a:p>
          <a:p>
            <a:r>
              <a:rPr lang="en-US" dirty="0"/>
              <a:t>Learn, Work Earn</a:t>
            </a:r>
          </a:p>
          <a:p>
            <a:pPr lvl="1"/>
            <a:r>
              <a:rPr lang="en-US" dirty="0">
                <a:hlinkClick r:id="rId5"/>
              </a:rPr>
              <a:t>https://www.skillscommons.org/handle/taaccct/4079</a:t>
            </a:r>
            <a:endParaRPr lang="en-US" dirty="0"/>
          </a:p>
          <a:p>
            <a:endParaRPr lang="en-US" dirty="0"/>
          </a:p>
        </p:txBody>
      </p:sp>
      <p:sp>
        <p:nvSpPr>
          <p:cNvPr id="5" name="TextBox 4">
            <a:extLst>
              <a:ext uri="{FF2B5EF4-FFF2-40B4-BE49-F238E27FC236}">
                <a16:creationId xmlns:a16="http://schemas.microsoft.com/office/drawing/2014/main" id="{FEC5C5FE-88B2-40BF-82AE-DE87AB47C8B9}"/>
              </a:ext>
            </a:extLst>
          </p:cNvPr>
          <p:cNvSpPr txBox="1"/>
          <p:nvPr/>
        </p:nvSpPr>
        <p:spPr>
          <a:xfrm>
            <a:off x="3710866" y="452761"/>
            <a:ext cx="5082466" cy="338554"/>
          </a:xfrm>
          <a:prstGeom prst="rect">
            <a:avLst/>
          </a:prstGeom>
          <a:noFill/>
        </p:spPr>
        <p:txBody>
          <a:bodyPr wrap="square" rtlCol="0">
            <a:spAutoFit/>
          </a:bodyPr>
          <a:lstStyle/>
          <a:p>
            <a:r>
              <a:rPr lang="en-US" sz="1600" b="1" dirty="0" err="1">
                <a:solidFill>
                  <a:schemeClr val="bg1"/>
                </a:solidFill>
              </a:rPr>
              <a:t>SkillsCommons</a:t>
            </a:r>
            <a:r>
              <a:rPr lang="en-US" sz="1600" b="1" dirty="0">
                <a:solidFill>
                  <a:schemeClr val="bg1"/>
                </a:solidFill>
              </a:rPr>
              <a:t> Resource Pages</a:t>
            </a:r>
          </a:p>
        </p:txBody>
      </p:sp>
    </p:spTree>
    <p:extLst>
      <p:ext uri="{BB962C8B-B14F-4D97-AF65-F5344CB8AC3E}">
        <p14:creationId xmlns:p14="http://schemas.microsoft.com/office/powerpoint/2010/main" val="1020012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49424" y="1265173"/>
            <a:ext cx="8641977" cy="4607858"/>
          </a:xfrm>
        </p:spPr>
        <p:txBody>
          <a:bodyPr>
            <a:noAutofit/>
          </a:bodyPr>
          <a:lstStyle/>
          <a:p>
            <a:pPr marL="0" indent="0">
              <a:spcBef>
                <a:spcPts val="0"/>
              </a:spcBef>
              <a:spcAft>
                <a:spcPts val="1000"/>
              </a:spcAft>
              <a:buClr>
                <a:schemeClr val="tx2"/>
              </a:buClr>
              <a:buNone/>
            </a:pPr>
            <a:r>
              <a:rPr lang="en-US" sz="1600" dirty="0">
                <a:latin typeface="Arial" panose="020B0604020202020204" pitchFamily="34" charset="0"/>
                <a:cs typeface="Arial" panose="020B0604020202020204" pitchFamily="34" charset="0"/>
              </a:rPr>
              <a:t>This webinar series showcases strategies and resources that are of broad interest to educational institutions engaged in career-focused education and training.</a:t>
            </a:r>
            <a:endParaRPr lang="en-US" sz="1600" b="1" dirty="0">
              <a:latin typeface="Arial" panose="020B0604020202020204" pitchFamily="34" charset="0"/>
              <a:cs typeface="Arial" panose="020B0604020202020204" pitchFamily="34" charset="0"/>
            </a:endParaRPr>
          </a:p>
          <a:p>
            <a:pPr>
              <a:spcBef>
                <a:spcPts val="0"/>
              </a:spcBef>
              <a:buClr>
                <a:srgbClr val="002060"/>
              </a:buClr>
              <a:buFont typeface="Wingdings" panose="05000000000000000000" pitchFamily="2" charset="2"/>
              <a:buChar char="§"/>
            </a:pPr>
            <a:r>
              <a:rPr lang="en-US" sz="1400" b="1" dirty="0">
                <a:latin typeface="Arial" panose="020B0604020202020204" pitchFamily="34" charset="0"/>
                <a:cs typeface="Arial" panose="020B0604020202020204" pitchFamily="34" charset="0"/>
              </a:rPr>
              <a:t>August 22:</a:t>
            </a:r>
          </a:p>
          <a:p>
            <a:pPr marL="341313" indent="0">
              <a:spcBef>
                <a:spcPts val="0"/>
              </a:spcBef>
              <a:buClr>
                <a:srgbClr val="002060"/>
              </a:buClr>
              <a:buNone/>
            </a:pPr>
            <a:r>
              <a:rPr lang="en-US" sz="1400" b="1" dirty="0">
                <a:latin typeface="Arial" panose="020B0604020202020204" pitchFamily="34" charset="0"/>
                <a:cs typeface="Arial" panose="020B0604020202020204" pitchFamily="34" charset="0"/>
              </a:rPr>
              <a:t>Jumpstart to Successful Instruction: A Deeper Dive into an Accelerated Course for New Instructors</a:t>
            </a:r>
          </a:p>
          <a:p>
            <a:pPr marL="341313" indent="0">
              <a:spcBef>
                <a:spcPts val="0"/>
              </a:spcBef>
              <a:buClr>
                <a:srgbClr val="002060"/>
              </a:buClr>
              <a:buNone/>
            </a:pPr>
            <a:endParaRPr lang="en-US" sz="500" dirty="0">
              <a:latin typeface="Arial" panose="020B0604020202020204" pitchFamily="34" charset="0"/>
              <a:cs typeface="Arial" panose="020B0604020202020204" pitchFamily="34" charset="0"/>
            </a:endParaRPr>
          </a:p>
          <a:p>
            <a:pPr>
              <a:spcBef>
                <a:spcPts val="0"/>
              </a:spcBef>
              <a:buClr>
                <a:srgbClr val="002060"/>
              </a:buClr>
              <a:buFont typeface="Wingdings" panose="05000000000000000000" pitchFamily="2" charset="2"/>
              <a:buChar char="§"/>
            </a:pPr>
            <a:r>
              <a:rPr lang="en-US" sz="1400" b="1" dirty="0">
                <a:latin typeface="Arial" panose="020B0604020202020204" pitchFamily="34" charset="0"/>
                <a:cs typeface="Arial" panose="020B0604020202020204" pitchFamily="34" charset="0"/>
              </a:rPr>
              <a:t>September 12:</a:t>
            </a:r>
          </a:p>
          <a:p>
            <a:pPr marL="341313" indent="0">
              <a:spcBef>
                <a:spcPts val="0"/>
              </a:spcBef>
              <a:buClr>
                <a:srgbClr val="002060"/>
              </a:buClr>
              <a:buNone/>
            </a:pPr>
            <a:r>
              <a:rPr lang="en-US" sz="1400" b="1" dirty="0">
                <a:latin typeface="Arial" panose="020B0604020202020204" pitchFamily="34" charset="0"/>
                <a:cs typeface="Arial" panose="020B0604020202020204" pitchFamily="34" charset="0"/>
              </a:rPr>
              <a:t>Aligning Workforce Development Stakeholders</a:t>
            </a:r>
          </a:p>
          <a:p>
            <a:pPr marL="341313" indent="0">
              <a:spcBef>
                <a:spcPts val="0"/>
              </a:spcBef>
              <a:buClr>
                <a:srgbClr val="002060"/>
              </a:buClr>
              <a:buNone/>
            </a:pPr>
            <a:endParaRPr lang="en-US" sz="500" dirty="0">
              <a:latin typeface="Arial" panose="020B0604020202020204" pitchFamily="34" charset="0"/>
              <a:cs typeface="Arial" panose="020B0604020202020204" pitchFamily="34" charset="0"/>
            </a:endParaRPr>
          </a:p>
          <a:p>
            <a:pPr>
              <a:spcBef>
                <a:spcPts val="0"/>
              </a:spcBef>
              <a:buClr>
                <a:srgbClr val="002060"/>
              </a:buClr>
              <a:buFont typeface="Wingdings" panose="05000000000000000000" pitchFamily="2" charset="2"/>
              <a:buChar char="§"/>
            </a:pPr>
            <a:r>
              <a:rPr lang="en-US" sz="1400" b="1" dirty="0">
                <a:latin typeface="Arial" panose="020B0604020202020204" pitchFamily="34" charset="0"/>
                <a:cs typeface="Arial" panose="020B0604020202020204" pitchFamily="34" charset="0"/>
              </a:rPr>
              <a:t>September 26:</a:t>
            </a:r>
          </a:p>
          <a:p>
            <a:pPr marL="341313" indent="0">
              <a:spcBef>
                <a:spcPts val="0"/>
              </a:spcBef>
              <a:buClr>
                <a:srgbClr val="002060"/>
              </a:buClr>
              <a:buNone/>
            </a:pPr>
            <a:r>
              <a:rPr lang="en-US" sz="1400" b="1" dirty="0">
                <a:latin typeface="Arial" panose="020B0604020202020204" pitchFamily="34" charset="0"/>
                <a:cs typeface="Arial" panose="020B0604020202020204" pitchFamily="34" charset="0"/>
              </a:rPr>
              <a:t>Increasing Student Support Services to Improve Student/Worker Outcomes</a:t>
            </a:r>
          </a:p>
          <a:p>
            <a:pPr>
              <a:spcBef>
                <a:spcPts val="0"/>
              </a:spcBef>
              <a:buClr>
                <a:srgbClr val="002060"/>
              </a:buClr>
              <a:buFont typeface="Wingdings" panose="05000000000000000000" pitchFamily="2" charset="2"/>
              <a:buChar char="§"/>
            </a:pPr>
            <a:endParaRPr lang="en-US" sz="500" b="1" dirty="0">
              <a:latin typeface="Arial" panose="020B0604020202020204" pitchFamily="34" charset="0"/>
              <a:cs typeface="Arial" panose="020B0604020202020204" pitchFamily="34" charset="0"/>
            </a:endParaRPr>
          </a:p>
          <a:p>
            <a:pPr>
              <a:spcBef>
                <a:spcPts val="0"/>
              </a:spcBef>
              <a:buClr>
                <a:srgbClr val="002060"/>
              </a:buClr>
              <a:buFont typeface="Wingdings" panose="05000000000000000000" pitchFamily="2" charset="2"/>
              <a:buChar char="§"/>
            </a:pPr>
            <a:r>
              <a:rPr lang="en-US" sz="1400" b="1" dirty="0">
                <a:latin typeface="Arial" panose="020B0604020202020204" pitchFamily="34" charset="0"/>
                <a:cs typeface="Arial" panose="020B0604020202020204" pitchFamily="34" charset="0"/>
              </a:rPr>
              <a:t>October 10:</a:t>
            </a:r>
          </a:p>
          <a:p>
            <a:pPr marL="341313" indent="0">
              <a:spcBef>
                <a:spcPts val="0"/>
              </a:spcBef>
              <a:buClr>
                <a:srgbClr val="002060"/>
              </a:buClr>
              <a:buNone/>
            </a:pPr>
            <a:r>
              <a:rPr lang="en-US" sz="1400" b="1" dirty="0">
                <a:latin typeface="Arial" panose="020B0604020202020204" pitchFamily="34" charset="0"/>
                <a:cs typeface="Arial" panose="020B0604020202020204" pitchFamily="34" charset="0"/>
              </a:rPr>
              <a:t>Increasing Academic Achievement</a:t>
            </a:r>
          </a:p>
          <a:p>
            <a:pPr marL="341313" indent="0">
              <a:spcBef>
                <a:spcPts val="0"/>
              </a:spcBef>
              <a:buClr>
                <a:srgbClr val="002060"/>
              </a:buClr>
              <a:buNone/>
            </a:pPr>
            <a:endParaRPr lang="en-US" sz="500" b="1" dirty="0">
              <a:latin typeface="Arial" panose="020B0604020202020204" pitchFamily="34" charset="0"/>
              <a:cs typeface="Arial" panose="020B0604020202020204" pitchFamily="34" charset="0"/>
            </a:endParaRPr>
          </a:p>
          <a:p>
            <a:pPr>
              <a:spcBef>
                <a:spcPts val="0"/>
              </a:spcBef>
              <a:buClr>
                <a:srgbClr val="002060"/>
              </a:buClr>
              <a:buFont typeface="Wingdings" panose="05000000000000000000" pitchFamily="2" charset="2"/>
              <a:buChar char="§"/>
            </a:pPr>
            <a:r>
              <a:rPr lang="en-US" sz="1400" b="1" dirty="0">
                <a:latin typeface="Arial" panose="020B0604020202020204" pitchFamily="34" charset="0"/>
                <a:cs typeface="Arial" panose="020B0604020202020204" pitchFamily="34" charset="0"/>
              </a:rPr>
              <a:t>October 24:</a:t>
            </a:r>
          </a:p>
          <a:p>
            <a:pPr marL="341313" indent="0">
              <a:spcBef>
                <a:spcPts val="0"/>
              </a:spcBef>
              <a:buClr>
                <a:srgbClr val="002060"/>
              </a:buClr>
              <a:buNone/>
            </a:pPr>
            <a:r>
              <a:rPr lang="en-US" sz="1400" b="1" dirty="0">
                <a:latin typeface="Arial" panose="020B0604020202020204" pitchFamily="34" charset="0"/>
                <a:cs typeface="Arial" panose="020B0604020202020204" pitchFamily="34" charset="0"/>
              </a:rPr>
              <a:t>Adult Learning Strategies at Community Colleges</a:t>
            </a:r>
          </a:p>
          <a:p>
            <a:pPr marL="341313" indent="0">
              <a:spcBef>
                <a:spcPts val="0"/>
              </a:spcBef>
              <a:buClr>
                <a:srgbClr val="002060"/>
              </a:buClr>
              <a:buNone/>
            </a:pPr>
            <a:endParaRPr lang="en-US" sz="500" b="1" dirty="0">
              <a:latin typeface="Arial" panose="020B0604020202020204" pitchFamily="34" charset="0"/>
              <a:cs typeface="Arial" panose="020B0604020202020204" pitchFamily="34" charset="0"/>
            </a:endParaRPr>
          </a:p>
          <a:p>
            <a:pPr marL="0" indent="0">
              <a:spcBef>
                <a:spcPts val="0"/>
              </a:spcBef>
              <a:buClr>
                <a:srgbClr val="002060"/>
              </a:buClr>
              <a:buNone/>
            </a:pPr>
            <a:endParaRPr lang="en-US" sz="1000" dirty="0">
              <a:latin typeface="Arial" panose="020B0604020202020204" pitchFamily="34" charset="0"/>
              <a:cs typeface="Arial" panose="020B0604020202020204" pitchFamily="34" charset="0"/>
            </a:endParaRPr>
          </a:p>
          <a:p>
            <a:pPr marL="0" indent="0">
              <a:spcBef>
                <a:spcPts val="0"/>
              </a:spcBef>
              <a:buClr>
                <a:srgbClr val="002060"/>
              </a:buClr>
              <a:buNone/>
            </a:pPr>
            <a:endParaRPr lang="en-US" sz="1000" dirty="0">
              <a:latin typeface="Arial" panose="020B0604020202020204" pitchFamily="34" charset="0"/>
              <a:cs typeface="Arial" panose="020B0604020202020204" pitchFamily="34" charset="0"/>
            </a:endParaRPr>
          </a:p>
          <a:p>
            <a:pPr marL="2116138" indent="0">
              <a:spcBef>
                <a:spcPts val="0"/>
              </a:spcBef>
              <a:buClr>
                <a:schemeClr val="tx2"/>
              </a:buClr>
              <a:buNone/>
            </a:pPr>
            <a:r>
              <a:rPr lang="en-US" sz="2000" b="1" dirty="0">
                <a:latin typeface="Arial" panose="020B0604020202020204" pitchFamily="34" charset="0"/>
                <a:cs typeface="Arial" panose="020B0604020202020204" pitchFamily="34" charset="0"/>
              </a:rPr>
              <a:t>For more information, please visit: </a:t>
            </a:r>
          </a:p>
          <a:p>
            <a:pPr marL="2116138" indent="0">
              <a:spcBef>
                <a:spcPts val="0"/>
              </a:spcBef>
              <a:buClr>
                <a:schemeClr val="tx2"/>
              </a:buClr>
              <a:buNone/>
            </a:pPr>
            <a:r>
              <a:rPr lang="en-US" sz="2000" dirty="0">
                <a:latin typeface="Arial" panose="020B0604020202020204" pitchFamily="34" charset="0"/>
                <a:cs typeface="Arial" panose="020B0604020202020204" pitchFamily="34" charset="0"/>
                <a:hlinkClick r:id="rId3"/>
              </a:rPr>
              <a:t>Innovations Leading to Career Success Webinar Series</a:t>
            </a:r>
            <a:endParaRPr lang="en-US" sz="1100" dirty="0">
              <a:latin typeface="Arial" panose="020B0604020202020204" pitchFamily="34" charset="0"/>
              <a:cs typeface="Arial" panose="020B0604020202020204" pitchFamily="34" charset="0"/>
            </a:endParaRPr>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549275" y="107576"/>
            <a:ext cx="8042276" cy="73594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2400" b="1" dirty="0">
                <a:solidFill>
                  <a:schemeClr val="bg1"/>
                </a:solidFill>
              </a:rPr>
              <a:t>Innovations Leading to Career Success </a:t>
            </a:r>
            <a:br>
              <a:rPr lang="en-US" sz="2400" b="1" dirty="0">
                <a:solidFill>
                  <a:schemeClr val="bg1"/>
                </a:solidFill>
              </a:rPr>
            </a:br>
            <a:r>
              <a:rPr lang="en-US" sz="2400" b="1" dirty="0">
                <a:solidFill>
                  <a:schemeClr val="bg1"/>
                </a:solidFill>
              </a:rPr>
              <a:t>Webinar Series</a:t>
            </a:r>
            <a:endParaRPr lang="en-US" sz="2400" dirty="0">
              <a:solidFill>
                <a:schemeClr val="bg1"/>
              </a:solidFill>
            </a:endParaRPr>
          </a:p>
        </p:txBody>
      </p:sp>
      <p:pic>
        <p:nvPicPr>
          <p:cNvPr id="9" name="Picture 2">
            <a:extLst>
              <a:ext uri="{FF2B5EF4-FFF2-40B4-BE49-F238E27FC236}">
                <a16:creationId xmlns:a16="http://schemas.microsoft.com/office/drawing/2014/main" id="{17251E52-4A5F-424B-8C92-1282A8CA573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0" y="6425588"/>
            <a:ext cx="1264025" cy="42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p:nvSpPr>
        <p:spPr>
          <a:xfrm>
            <a:off x="7897906" y="6416779"/>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31</a:t>
            </a:r>
          </a:p>
        </p:txBody>
      </p:sp>
    </p:spTree>
    <p:extLst>
      <p:ext uri="{BB962C8B-B14F-4D97-AF65-F5344CB8AC3E}">
        <p14:creationId xmlns:p14="http://schemas.microsoft.com/office/powerpoint/2010/main" val="2244167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5613" y="1819174"/>
            <a:ext cx="8229600" cy="5067181"/>
          </a:xfrm>
        </p:spPr>
        <p:txBody>
          <a:bodyPr>
            <a:noAutofit/>
          </a:bodyPr>
          <a:lstStyle/>
          <a:p>
            <a:pPr marL="0" indent="0">
              <a:buClr>
                <a:schemeClr val="tx2"/>
              </a:buClr>
              <a:buNone/>
            </a:pPr>
            <a:r>
              <a:rPr lang="en-US" b="1" dirty="0">
                <a:latin typeface="Arial" panose="020B0604020202020204" pitchFamily="34" charset="0"/>
                <a:cs typeface="Arial" panose="020B0604020202020204" pitchFamily="34" charset="0"/>
              </a:rPr>
              <a:t>Cheryl Martin</a:t>
            </a:r>
            <a:r>
              <a:rPr lang="en-US" dirty="0">
                <a:latin typeface="Arial" panose="020B0604020202020204" pitchFamily="34" charset="0"/>
                <a:cs typeface="Arial" panose="020B0604020202020204" pitchFamily="34" charset="0"/>
              </a:rPr>
              <a:t>, </a:t>
            </a:r>
            <a:r>
              <a:rPr lang="en-US" dirty="0"/>
              <a:t>Trade Adjustment Assistance Community College and Career Training (</a:t>
            </a:r>
            <a:r>
              <a:rPr lang="en-US" dirty="0">
                <a:latin typeface="Arial" panose="020B0604020202020204" pitchFamily="34" charset="0"/>
                <a:cs typeface="Arial" panose="020B0604020202020204" pitchFamily="34" charset="0"/>
              </a:rPr>
              <a:t>TAACCCT) Program Manager, Division of Strategic Investments, Employment and Training Administration, U.S. Department of Labor</a:t>
            </a:r>
          </a:p>
          <a:p>
            <a:pPr marL="0" indent="0">
              <a:buClr>
                <a:schemeClr val="tx2"/>
              </a:buClr>
              <a:buNone/>
            </a:pPr>
            <a:endParaRPr lang="en-US" dirty="0">
              <a:latin typeface="Arial" panose="020B0604020202020204" pitchFamily="34" charset="0"/>
              <a:cs typeface="Arial" panose="020B0604020202020204" pitchFamily="34" charset="0"/>
            </a:endParaRPr>
          </a:p>
          <a:p>
            <a:pPr marL="0" indent="0">
              <a:buClr>
                <a:schemeClr val="tx2"/>
              </a:buClr>
              <a:buNone/>
            </a:pPr>
            <a:r>
              <a:rPr lang="en-US" b="1" dirty="0">
                <a:latin typeface="Arial" panose="020B0604020202020204" pitchFamily="34" charset="0"/>
                <a:cs typeface="Arial" panose="020B0604020202020204" pitchFamily="34" charset="0"/>
              </a:rPr>
              <a:t>Erin Berg</a:t>
            </a:r>
            <a:r>
              <a:rPr lang="en-US" dirty="0">
                <a:latin typeface="Arial" panose="020B0604020202020204" pitchFamily="34" charset="0"/>
                <a:cs typeface="Arial" panose="020B0604020202020204" pitchFamily="34" charset="0"/>
              </a:rPr>
              <a:t>,</a:t>
            </a:r>
            <a:r>
              <a:rPr lang="en-US" dirty="0"/>
              <a:t> Community College Program Specialist, Office of Career, Technical, and Adult Education, U.S. Department of Education</a:t>
            </a:r>
            <a:endParaRPr lang="en-US" sz="600" dirty="0">
              <a:latin typeface="Arial" panose="020B0604020202020204" pitchFamily="34" charset="0"/>
              <a:cs typeface="Arial" panose="020B0604020202020204" pitchFamily="34" charset="0"/>
            </a:endParaRPr>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dirty="0">
                <a:solidFill>
                  <a:schemeClr val="bg1"/>
                </a:solidFill>
              </a:rPr>
              <a:t>Moderators</a:t>
            </a:r>
          </a:p>
        </p:txBody>
      </p:sp>
      <p:pic>
        <p:nvPicPr>
          <p:cNvPr id="8" name="Picture 2">
            <a:extLst>
              <a:ext uri="{FF2B5EF4-FFF2-40B4-BE49-F238E27FC236}">
                <a16:creationId xmlns:a16="http://schemas.microsoft.com/office/drawing/2014/main" id="{17251E52-4A5F-424B-8C92-1282A8CA57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0" y="6446635"/>
            <a:ext cx="1227957" cy="41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r>
              <a:rPr lang="en-US" dirty="0">
                <a:solidFill>
                  <a:schemeClr val="tx1"/>
                </a:solidFill>
              </a:rPr>
              <a:t>2</a:t>
            </a:r>
          </a:p>
        </p:txBody>
      </p:sp>
    </p:spTree>
    <p:extLst>
      <p:ext uri="{BB962C8B-B14F-4D97-AF65-F5344CB8AC3E}">
        <p14:creationId xmlns:p14="http://schemas.microsoft.com/office/powerpoint/2010/main" val="1652689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16443" y="1183984"/>
            <a:ext cx="8467340" cy="5091683"/>
          </a:xfrm>
        </p:spPr>
        <p:txBody>
          <a:bodyPr>
            <a:noAutofit/>
          </a:bodyPr>
          <a:lstStyle/>
          <a:p>
            <a:pPr marL="0" indent="0">
              <a:spcAft>
                <a:spcPts val="1000"/>
              </a:spcAft>
              <a:buNone/>
            </a:pPr>
            <a:r>
              <a:rPr lang="en-US" sz="1800" dirty="0"/>
              <a:t>The U.S. Department of Labor’s Trade Adjustment Assistance Community College and Career Training (TAACCCT) grant program is a major investment to increase the ability of community colleges to address the challenges of today’s workforce. </a:t>
            </a:r>
            <a:endParaRPr lang="en-US" sz="1800" b="1" dirty="0">
              <a:solidFill>
                <a:srgbClr val="002060"/>
              </a:solidFill>
            </a:endParaRPr>
          </a:p>
          <a:p>
            <a:pPr marL="0" indent="0">
              <a:buNone/>
            </a:pPr>
            <a:r>
              <a:rPr lang="en-US" sz="1800" b="1" dirty="0">
                <a:solidFill>
                  <a:srgbClr val="002060"/>
                </a:solidFill>
              </a:rPr>
              <a:t>The TAACCCT Program:</a:t>
            </a:r>
          </a:p>
          <a:p>
            <a:pPr>
              <a:buClr>
                <a:srgbClr val="002060"/>
              </a:buClr>
              <a:buFont typeface="Wingdings" panose="05000000000000000000" pitchFamily="2" charset="2"/>
              <a:buChar char="§"/>
            </a:pPr>
            <a:r>
              <a:rPr lang="en-US" sz="1800" dirty="0"/>
              <a:t>$1.9 billion awarded; grant projects active from fiscal years (FYs) 2011-2018</a:t>
            </a:r>
          </a:p>
          <a:p>
            <a:pPr>
              <a:buClr>
                <a:srgbClr val="002060"/>
              </a:buClr>
              <a:buFont typeface="Wingdings" panose="05000000000000000000" pitchFamily="2" charset="2"/>
              <a:buChar char="§"/>
            </a:pPr>
            <a:r>
              <a:rPr lang="en-US" sz="1800" dirty="0"/>
              <a:t>Over 700 colleges across the nation participated, in partnership with over 2,500 employers</a:t>
            </a:r>
          </a:p>
          <a:p>
            <a:pPr>
              <a:buClr>
                <a:srgbClr val="002060"/>
              </a:buClr>
              <a:buFont typeface="Wingdings" panose="05000000000000000000" pitchFamily="2" charset="2"/>
              <a:buChar char="§"/>
            </a:pPr>
            <a:r>
              <a:rPr lang="en-US" sz="1800" dirty="0"/>
              <a:t>Over 2,600 industry-aligned programs of study developed or enhanced</a:t>
            </a:r>
          </a:p>
          <a:p>
            <a:pPr>
              <a:buClr>
                <a:srgbClr val="002060"/>
              </a:buClr>
              <a:buFont typeface="Wingdings" panose="05000000000000000000" pitchFamily="2" charset="2"/>
              <a:buChar char="§"/>
            </a:pPr>
            <a:r>
              <a:rPr lang="en-US" sz="1800" dirty="0"/>
              <a:t>More than 475,000 individuals enrolled to date</a:t>
            </a:r>
          </a:p>
          <a:p>
            <a:pPr>
              <a:buClr>
                <a:srgbClr val="002060"/>
              </a:buClr>
              <a:buFont typeface="Wingdings" panose="05000000000000000000" pitchFamily="2" charset="2"/>
              <a:buChar char="§"/>
            </a:pPr>
            <a:r>
              <a:rPr lang="en-US" sz="1800" dirty="0"/>
              <a:t>Resources developed by grantees made freely available on </a:t>
            </a:r>
            <a:r>
              <a:rPr lang="en-US" sz="1800" dirty="0">
                <a:hlinkClick r:id="rId3"/>
              </a:rPr>
              <a:t>www.SkillsCommons.org</a:t>
            </a:r>
            <a:r>
              <a:rPr lang="en-US" sz="1800" dirty="0"/>
              <a:t> </a:t>
            </a:r>
          </a:p>
          <a:p>
            <a:pPr>
              <a:buClr>
                <a:srgbClr val="002060"/>
              </a:buClr>
              <a:buFont typeface="Wingdings" panose="05000000000000000000" pitchFamily="2" charset="2"/>
              <a:buChar char="§"/>
            </a:pPr>
            <a:endParaRPr lang="en-US" sz="2000" dirty="0"/>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dirty="0">
                <a:solidFill>
                  <a:schemeClr val="bg1"/>
                </a:solidFill>
              </a:rPr>
              <a:t>The TAACCCT Grant Program</a:t>
            </a:r>
          </a:p>
        </p:txBody>
      </p:sp>
      <p:pic>
        <p:nvPicPr>
          <p:cNvPr id="10"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0" y="6207414"/>
            <a:ext cx="2043953" cy="650586"/>
            <a:chOff x="0" y="6207414"/>
            <a:chExt cx="2043953" cy="650586"/>
          </a:xfrm>
        </p:grpSpPr>
        <p:sp>
          <p:nvSpPr>
            <p:cNvPr id="11" name="Rectangle 10"/>
            <p:cNvSpPr/>
            <p:nvPr/>
          </p:nvSpPr>
          <p:spPr>
            <a:xfrm>
              <a:off x="0" y="6207414"/>
              <a:ext cx="2043953" cy="65058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29FD6836-5732-EE4C-BDD0-BB342CF2AF6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0" y="6441558"/>
              <a:ext cx="1243114" cy="41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Slide Number Placeholder 5"/>
          <p:cNvSpPr>
            <a:spLocks noGrp="1"/>
          </p:cNvSpPr>
          <p:nvPr>
            <p:ph type="sldNum" sz="quarter" idx="12"/>
          </p:nvPr>
        </p:nvSpPr>
        <p:spPr>
          <a:xfrm>
            <a:off x="7897906" y="6296706"/>
            <a:ext cx="990600" cy="365125"/>
          </a:xfrm>
        </p:spPr>
        <p:txBody>
          <a:bodyPr/>
          <a:lstStyle/>
          <a:p>
            <a:r>
              <a:rPr lang="en-US" dirty="0">
                <a:solidFill>
                  <a:schemeClr val="tx1"/>
                </a:solidFill>
              </a:rPr>
              <a:t>3</a:t>
            </a:r>
          </a:p>
        </p:txBody>
      </p:sp>
    </p:spTree>
    <p:extLst>
      <p:ext uri="{BB962C8B-B14F-4D97-AF65-F5344CB8AC3E}">
        <p14:creationId xmlns:p14="http://schemas.microsoft.com/office/powerpoint/2010/main" val="2068192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16442" y="1174277"/>
            <a:ext cx="8805333" cy="5473494"/>
          </a:xfrm>
        </p:spPr>
        <p:txBody>
          <a:bodyPr>
            <a:noAutofit/>
          </a:bodyPr>
          <a:lstStyle/>
          <a:p>
            <a:pPr>
              <a:buClr>
                <a:schemeClr val="tx2"/>
              </a:buClr>
              <a:buFont typeface="Wingdings" panose="05000000000000000000" pitchFamily="2" charset="2"/>
              <a:buChar char="§"/>
            </a:pPr>
            <a:r>
              <a:rPr lang="en-US" sz="2000" dirty="0">
                <a:latin typeface="Arial" panose="020B0604020202020204" pitchFamily="34" charset="0"/>
                <a:cs typeface="Arial" panose="020B0604020202020204" pitchFamily="34" charset="0"/>
              </a:rPr>
              <a:t>This webinar showcases strategies and resources developed by community colleges that are of broad interest to educational institutions engaged in career-focused education and training. </a:t>
            </a:r>
          </a:p>
          <a:p>
            <a:pPr>
              <a:buClr>
                <a:schemeClr val="tx2"/>
              </a:buClr>
              <a:buFont typeface="Wingdings" panose="05000000000000000000" pitchFamily="2" charset="2"/>
              <a:buChar char="§"/>
            </a:pPr>
            <a:r>
              <a:rPr lang="en-US" sz="2000" dirty="0">
                <a:latin typeface="Arial" panose="020B0604020202020204" pitchFamily="34" charset="0"/>
                <a:cs typeface="Arial" panose="020B0604020202020204" pitchFamily="34" charset="0"/>
              </a:rPr>
              <a:t>These strategies were produced by grantees of the </a:t>
            </a:r>
            <a:r>
              <a:rPr lang="en-US" sz="2000" u="sng" dirty="0">
                <a:latin typeface="Arial" panose="020B0604020202020204" pitchFamily="34" charset="0"/>
                <a:cs typeface="Arial" panose="020B0604020202020204" pitchFamily="34" charset="0"/>
                <a:hlinkClick r:id="rId3"/>
              </a:rPr>
              <a:t>Trade Adjustment Assistance Community College and Career Training (TAACCCT) program</a:t>
            </a:r>
            <a:r>
              <a:rPr lang="en-US" sz="2000" dirty="0">
                <a:latin typeface="Arial" panose="020B0604020202020204" pitchFamily="34" charset="0"/>
                <a:cs typeface="Arial" panose="020B0604020202020204" pitchFamily="34" charset="0"/>
              </a:rPr>
              <a:t>, a collaboration between the US Department of Labor and the US Department of Education.</a:t>
            </a:r>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dirty="0">
                <a:solidFill>
                  <a:schemeClr val="bg1"/>
                </a:solidFill>
              </a:rPr>
              <a:t>About this Webinar</a:t>
            </a:r>
          </a:p>
        </p:txBody>
      </p:sp>
      <p:pic>
        <p:nvPicPr>
          <p:cNvPr id="8" name="Picture 2">
            <a:extLst>
              <a:ext uri="{FF2B5EF4-FFF2-40B4-BE49-F238E27FC236}">
                <a16:creationId xmlns:a16="http://schemas.microsoft.com/office/drawing/2014/main" id="{17251E52-4A5F-424B-8C92-1282A8CA573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0" y="6425588"/>
            <a:ext cx="1264025" cy="42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2"/>
          </p:nvPr>
        </p:nvSpPr>
        <p:spPr>
          <a:xfrm>
            <a:off x="7897906" y="6296706"/>
            <a:ext cx="990600" cy="365125"/>
          </a:xfrm>
        </p:spPr>
        <p:txBody>
          <a:bodyPr/>
          <a:lstStyle/>
          <a:p>
            <a:r>
              <a:rPr lang="en-US" dirty="0">
                <a:solidFill>
                  <a:schemeClr val="tx1"/>
                </a:solidFill>
              </a:rPr>
              <a:t>4</a:t>
            </a:r>
          </a:p>
        </p:txBody>
      </p:sp>
    </p:spTree>
    <p:extLst>
      <p:ext uri="{BB962C8B-B14F-4D97-AF65-F5344CB8AC3E}">
        <p14:creationId xmlns:p14="http://schemas.microsoft.com/office/powerpoint/2010/main" val="2075160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49424" y="1265173"/>
            <a:ext cx="8641977" cy="4607858"/>
          </a:xfrm>
        </p:spPr>
        <p:txBody>
          <a:bodyPr>
            <a:noAutofit/>
          </a:bodyPr>
          <a:lstStyle/>
          <a:p>
            <a:pPr marL="0" indent="0">
              <a:spcBef>
                <a:spcPts val="0"/>
              </a:spcBef>
              <a:spcAft>
                <a:spcPts val="1000"/>
              </a:spcAft>
              <a:buClr>
                <a:schemeClr val="tx2"/>
              </a:buClr>
              <a:buNone/>
            </a:pPr>
            <a:r>
              <a:rPr lang="en-US" sz="1600" dirty="0">
                <a:latin typeface="Arial" panose="020B0604020202020204" pitchFamily="34" charset="0"/>
                <a:cs typeface="Arial" panose="020B0604020202020204" pitchFamily="34" charset="0"/>
              </a:rPr>
              <a:t>This webinar series showcases strategies and resources that are of broad interest to educational institutions engaged in career-focused education and training.</a:t>
            </a:r>
            <a:endParaRPr lang="en-US" sz="1600" b="1" dirty="0">
              <a:latin typeface="Arial" panose="020B0604020202020204" pitchFamily="34" charset="0"/>
              <a:cs typeface="Arial" panose="020B0604020202020204" pitchFamily="34" charset="0"/>
            </a:endParaRPr>
          </a:p>
          <a:p>
            <a:pPr>
              <a:spcBef>
                <a:spcPts val="0"/>
              </a:spcBef>
              <a:buClr>
                <a:srgbClr val="002060"/>
              </a:buClr>
              <a:buFont typeface="Wingdings" panose="05000000000000000000" pitchFamily="2" charset="2"/>
              <a:buChar char="§"/>
            </a:pPr>
            <a:r>
              <a:rPr lang="en-US" sz="1400" b="1" dirty="0">
                <a:latin typeface="Arial" panose="020B0604020202020204" pitchFamily="34" charset="0"/>
                <a:cs typeface="Arial" panose="020B0604020202020204" pitchFamily="34" charset="0"/>
              </a:rPr>
              <a:t>August 22:</a:t>
            </a:r>
          </a:p>
          <a:p>
            <a:pPr marL="341313" indent="0">
              <a:spcBef>
                <a:spcPts val="0"/>
              </a:spcBef>
              <a:buClr>
                <a:srgbClr val="002060"/>
              </a:buClr>
              <a:buNone/>
            </a:pPr>
            <a:r>
              <a:rPr lang="en-US" sz="1400" b="1" dirty="0">
                <a:latin typeface="Arial" panose="020B0604020202020204" pitchFamily="34" charset="0"/>
                <a:cs typeface="Arial" panose="020B0604020202020204" pitchFamily="34" charset="0"/>
              </a:rPr>
              <a:t>Jumpstart to Successful Instruction: A Deeper Dive into an Accelerated Course for New Instructors</a:t>
            </a:r>
          </a:p>
          <a:p>
            <a:pPr marL="341313" indent="0">
              <a:spcBef>
                <a:spcPts val="0"/>
              </a:spcBef>
              <a:buClr>
                <a:srgbClr val="002060"/>
              </a:buClr>
              <a:buNone/>
            </a:pPr>
            <a:endParaRPr lang="en-US" sz="500" dirty="0">
              <a:latin typeface="Arial" panose="020B0604020202020204" pitchFamily="34" charset="0"/>
              <a:cs typeface="Arial" panose="020B0604020202020204" pitchFamily="34" charset="0"/>
            </a:endParaRPr>
          </a:p>
          <a:p>
            <a:pPr>
              <a:spcBef>
                <a:spcPts val="0"/>
              </a:spcBef>
              <a:buClr>
                <a:srgbClr val="002060"/>
              </a:buClr>
              <a:buFont typeface="Wingdings" panose="05000000000000000000" pitchFamily="2" charset="2"/>
              <a:buChar char="§"/>
            </a:pPr>
            <a:r>
              <a:rPr lang="en-US" sz="1400" b="1" dirty="0">
                <a:latin typeface="Arial" panose="020B0604020202020204" pitchFamily="34" charset="0"/>
                <a:cs typeface="Arial" panose="020B0604020202020204" pitchFamily="34" charset="0"/>
              </a:rPr>
              <a:t>September 12:</a:t>
            </a:r>
          </a:p>
          <a:p>
            <a:pPr marL="341313" indent="0">
              <a:spcBef>
                <a:spcPts val="0"/>
              </a:spcBef>
              <a:buClr>
                <a:srgbClr val="002060"/>
              </a:buClr>
              <a:buNone/>
            </a:pPr>
            <a:r>
              <a:rPr lang="en-US" sz="1400" b="1" dirty="0">
                <a:latin typeface="Arial" panose="020B0604020202020204" pitchFamily="34" charset="0"/>
                <a:cs typeface="Arial" panose="020B0604020202020204" pitchFamily="34" charset="0"/>
              </a:rPr>
              <a:t>Aligning Workforce Development Stakeholders</a:t>
            </a:r>
          </a:p>
          <a:p>
            <a:pPr marL="341313" indent="0">
              <a:spcBef>
                <a:spcPts val="0"/>
              </a:spcBef>
              <a:buClr>
                <a:srgbClr val="002060"/>
              </a:buClr>
              <a:buNone/>
            </a:pPr>
            <a:endParaRPr lang="en-US" sz="500" dirty="0">
              <a:latin typeface="Arial" panose="020B0604020202020204" pitchFamily="34" charset="0"/>
              <a:cs typeface="Arial" panose="020B0604020202020204" pitchFamily="34" charset="0"/>
            </a:endParaRPr>
          </a:p>
          <a:p>
            <a:pPr>
              <a:spcBef>
                <a:spcPts val="0"/>
              </a:spcBef>
              <a:buClr>
                <a:srgbClr val="002060"/>
              </a:buClr>
              <a:buFont typeface="Wingdings" panose="05000000000000000000" pitchFamily="2" charset="2"/>
              <a:buChar char="§"/>
            </a:pPr>
            <a:r>
              <a:rPr lang="en-US" sz="1400" b="1" dirty="0">
                <a:latin typeface="Arial" panose="020B0604020202020204" pitchFamily="34" charset="0"/>
                <a:cs typeface="Arial" panose="020B0604020202020204" pitchFamily="34" charset="0"/>
              </a:rPr>
              <a:t>September 26:</a:t>
            </a:r>
          </a:p>
          <a:p>
            <a:pPr marL="341313" indent="0">
              <a:spcBef>
                <a:spcPts val="0"/>
              </a:spcBef>
              <a:buClr>
                <a:srgbClr val="002060"/>
              </a:buClr>
              <a:buNone/>
            </a:pPr>
            <a:r>
              <a:rPr lang="en-US" sz="1400" b="1" dirty="0">
                <a:latin typeface="Arial" panose="020B0604020202020204" pitchFamily="34" charset="0"/>
                <a:cs typeface="Arial" panose="020B0604020202020204" pitchFamily="34" charset="0"/>
              </a:rPr>
              <a:t>Increasing Student Support Services to Improve Student/Worker Outcomes</a:t>
            </a:r>
          </a:p>
          <a:p>
            <a:pPr>
              <a:spcBef>
                <a:spcPts val="0"/>
              </a:spcBef>
              <a:buClr>
                <a:srgbClr val="002060"/>
              </a:buClr>
              <a:buFont typeface="Wingdings" panose="05000000000000000000" pitchFamily="2" charset="2"/>
              <a:buChar char="§"/>
            </a:pPr>
            <a:endParaRPr lang="en-US" sz="500" b="1" dirty="0">
              <a:latin typeface="Arial" panose="020B0604020202020204" pitchFamily="34" charset="0"/>
              <a:cs typeface="Arial" panose="020B0604020202020204" pitchFamily="34" charset="0"/>
            </a:endParaRPr>
          </a:p>
          <a:p>
            <a:pPr>
              <a:spcBef>
                <a:spcPts val="0"/>
              </a:spcBef>
              <a:buClr>
                <a:srgbClr val="002060"/>
              </a:buClr>
              <a:buFont typeface="Wingdings" panose="05000000000000000000" pitchFamily="2" charset="2"/>
              <a:buChar char="§"/>
            </a:pPr>
            <a:r>
              <a:rPr lang="en-US" sz="1400" b="1" dirty="0">
                <a:latin typeface="Arial" panose="020B0604020202020204" pitchFamily="34" charset="0"/>
                <a:cs typeface="Arial" panose="020B0604020202020204" pitchFamily="34" charset="0"/>
              </a:rPr>
              <a:t>October 10:</a:t>
            </a:r>
          </a:p>
          <a:p>
            <a:pPr marL="341313" indent="0">
              <a:spcBef>
                <a:spcPts val="0"/>
              </a:spcBef>
              <a:buClr>
                <a:srgbClr val="002060"/>
              </a:buClr>
              <a:buNone/>
            </a:pPr>
            <a:r>
              <a:rPr lang="en-US" sz="1400" b="1" dirty="0">
                <a:latin typeface="Arial" panose="020B0604020202020204" pitchFamily="34" charset="0"/>
                <a:cs typeface="Arial" panose="020B0604020202020204" pitchFamily="34" charset="0"/>
              </a:rPr>
              <a:t>Increasing Academic Achievement</a:t>
            </a:r>
          </a:p>
          <a:p>
            <a:pPr marL="341313" indent="0">
              <a:spcBef>
                <a:spcPts val="0"/>
              </a:spcBef>
              <a:buClr>
                <a:srgbClr val="002060"/>
              </a:buClr>
              <a:buNone/>
            </a:pPr>
            <a:endParaRPr lang="en-US" sz="500" b="1" dirty="0">
              <a:latin typeface="Arial" panose="020B0604020202020204" pitchFamily="34" charset="0"/>
              <a:cs typeface="Arial" panose="020B0604020202020204" pitchFamily="34" charset="0"/>
            </a:endParaRPr>
          </a:p>
          <a:p>
            <a:pPr>
              <a:spcBef>
                <a:spcPts val="0"/>
              </a:spcBef>
              <a:buClr>
                <a:srgbClr val="002060"/>
              </a:buClr>
              <a:buFont typeface="Wingdings" panose="05000000000000000000" pitchFamily="2" charset="2"/>
              <a:buChar char="§"/>
            </a:pPr>
            <a:r>
              <a:rPr lang="en-US" sz="1400" b="1" dirty="0">
                <a:latin typeface="Arial" panose="020B0604020202020204" pitchFamily="34" charset="0"/>
                <a:cs typeface="Arial" panose="020B0604020202020204" pitchFamily="34" charset="0"/>
              </a:rPr>
              <a:t>October 24:</a:t>
            </a:r>
          </a:p>
          <a:p>
            <a:pPr marL="341313" indent="0">
              <a:spcBef>
                <a:spcPts val="0"/>
              </a:spcBef>
              <a:buClr>
                <a:srgbClr val="002060"/>
              </a:buClr>
              <a:buNone/>
            </a:pPr>
            <a:r>
              <a:rPr lang="en-US" sz="1400" b="1" dirty="0">
                <a:latin typeface="Arial" panose="020B0604020202020204" pitchFamily="34" charset="0"/>
                <a:cs typeface="Arial" panose="020B0604020202020204" pitchFamily="34" charset="0"/>
              </a:rPr>
              <a:t>Adult Learning Strategies at Community Colleges</a:t>
            </a:r>
          </a:p>
          <a:p>
            <a:pPr marL="341313" indent="0">
              <a:spcBef>
                <a:spcPts val="0"/>
              </a:spcBef>
              <a:buClr>
                <a:srgbClr val="002060"/>
              </a:buClr>
              <a:buNone/>
            </a:pPr>
            <a:endParaRPr lang="en-US" sz="500" b="1" dirty="0">
              <a:latin typeface="Arial" panose="020B0604020202020204" pitchFamily="34" charset="0"/>
              <a:cs typeface="Arial" panose="020B0604020202020204" pitchFamily="34" charset="0"/>
            </a:endParaRPr>
          </a:p>
          <a:p>
            <a:pPr marL="0" indent="0">
              <a:spcBef>
                <a:spcPts val="0"/>
              </a:spcBef>
              <a:buClr>
                <a:srgbClr val="002060"/>
              </a:buClr>
              <a:buNone/>
            </a:pPr>
            <a:endParaRPr lang="en-US" sz="1000" dirty="0">
              <a:latin typeface="Arial" panose="020B0604020202020204" pitchFamily="34" charset="0"/>
              <a:cs typeface="Arial" panose="020B0604020202020204" pitchFamily="34" charset="0"/>
            </a:endParaRPr>
          </a:p>
          <a:p>
            <a:pPr marL="0" indent="0">
              <a:spcBef>
                <a:spcPts val="0"/>
              </a:spcBef>
              <a:buClr>
                <a:srgbClr val="002060"/>
              </a:buClr>
              <a:buNone/>
            </a:pPr>
            <a:endParaRPr lang="en-US" sz="1000" dirty="0">
              <a:latin typeface="Arial" panose="020B0604020202020204" pitchFamily="34" charset="0"/>
              <a:cs typeface="Arial" panose="020B0604020202020204" pitchFamily="34" charset="0"/>
            </a:endParaRPr>
          </a:p>
          <a:p>
            <a:pPr marL="2116138" indent="0">
              <a:spcBef>
                <a:spcPts val="0"/>
              </a:spcBef>
              <a:buClr>
                <a:schemeClr val="tx2"/>
              </a:buClr>
              <a:buNone/>
            </a:pPr>
            <a:r>
              <a:rPr lang="en-US" sz="2000" b="1" dirty="0">
                <a:latin typeface="Arial" panose="020B0604020202020204" pitchFamily="34" charset="0"/>
                <a:cs typeface="Arial" panose="020B0604020202020204" pitchFamily="34" charset="0"/>
              </a:rPr>
              <a:t>For more information, please visit: </a:t>
            </a:r>
          </a:p>
          <a:p>
            <a:pPr marL="2116138" indent="0">
              <a:spcBef>
                <a:spcPts val="0"/>
              </a:spcBef>
              <a:buClr>
                <a:schemeClr val="tx2"/>
              </a:buClr>
              <a:buNone/>
            </a:pPr>
            <a:r>
              <a:rPr lang="en-US" sz="2000" dirty="0">
                <a:latin typeface="Arial" panose="020B0604020202020204" pitchFamily="34" charset="0"/>
                <a:cs typeface="Arial" panose="020B0604020202020204" pitchFamily="34" charset="0"/>
                <a:hlinkClick r:id="rId3"/>
              </a:rPr>
              <a:t>Innovations Leading to Career Success Webinar Series</a:t>
            </a:r>
            <a:endParaRPr lang="en-US" sz="1100" dirty="0">
              <a:latin typeface="Arial" panose="020B0604020202020204" pitchFamily="34" charset="0"/>
              <a:cs typeface="Arial" panose="020B0604020202020204" pitchFamily="34" charset="0"/>
            </a:endParaRPr>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549275" y="107576"/>
            <a:ext cx="8042276" cy="73594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2400" b="1" dirty="0">
                <a:solidFill>
                  <a:schemeClr val="bg1"/>
                </a:solidFill>
              </a:rPr>
              <a:t>Innovations Leading to Career Success </a:t>
            </a:r>
            <a:br>
              <a:rPr lang="en-US" sz="2400" b="1" dirty="0">
                <a:solidFill>
                  <a:schemeClr val="bg1"/>
                </a:solidFill>
              </a:rPr>
            </a:br>
            <a:r>
              <a:rPr lang="en-US" sz="2400" b="1" dirty="0">
                <a:solidFill>
                  <a:schemeClr val="bg1"/>
                </a:solidFill>
              </a:rPr>
              <a:t>Webinar Series</a:t>
            </a:r>
            <a:endParaRPr lang="en-US" sz="2400" dirty="0">
              <a:solidFill>
                <a:schemeClr val="bg1"/>
              </a:solidFill>
            </a:endParaRPr>
          </a:p>
        </p:txBody>
      </p:sp>
      <p:pic>
        <p:nvPicPr>
          <p:cNvPr id="9" name="Picture 2">
            <a:extLst>
              <a:ext uri="{FF2B5EF4-FFF2-40B4-BE49-F238E27FC236}">
                <a16:creationId xmlns:a16="http://schemas.microsoft.com/office/drawing/2014/main" id="{17251E52-4A5F-424B-8C92-1282A8CA573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0" y="6425588"/>
            <a:ext cx="1264025" cy="42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2"/>
          </p:nvPr>
        </p:nvSpPr>
        <p:spPr>
          <a:xfrm>
            <a:off x="7897906" y="6296706"/>
            <a:ext cx="990600" cy="365125"/>
          </a:xfrm>
        </p:spPr>
        <p:txBody>
          <a:bodyPr/>
          <a:lstStyle/>
          <a:p>
            <a:r>
              <a:rPr lang="en-US" dirty="0">
                <a:solidFill>
                  <a:schemeClr val="tx1"/>
                </a:solidFill>
              </a:rPr>
              <a:t>5</a:t>
            </a:r>
          </a:p>
        </p:txBody>
      </p:sp>
    </p:spTree>
    <p:extLst>
      <p:ext uri="{BB962C8B-B14F-4D97-AF65-F5344CB8AC3E}">
        <p14:creationId xmlns:p14="http://schemas.microsoft.com/office/powerpoint/2010/main" val="411503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2413"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dirty="0">
                <a:solidFill>
                  <a:schemeClr val="bg1"/>
                </a:solidFill>
              </a:rPr>
              <a:t>Presenters</a:t>
            </a:r>
          </a:p>
        </p:txBody>
      </p:sp>
      <p:sp>
        <p:nvSpPr>
          <p:cNvPr id="7" name="Content Placeholder 2"/>
          <p:cNvSpPr txBox="1">
            <a:spLocks/>
          </p:cNvSpPr>
          <p:nvPr/>
        </p:nvSpPr>
        <p:spPr>
          <a:xfrm>
            <a:off x="986590" y="1806676"/>
            <a:ext cx="7470314" cy="3402997"/>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sz="2000" b="1" dirty="0">
                <a:latin typeface="Arial" panose="020B0604020202020204" pitchFamily="34" charset="0"/>
                <a:cs typeface="Arial" panose="020B0604020202020204" pitchFamily="34" charset="0"/>
              </a:rPr>
              <a:t>Sandy Crist</a:t>
            </a:r>
            <a:r>
              <a:rPr lang="en-US" sz="2000" dirty="0">
                <a:latin typeface="Arial" panose="020B0604020202020204" pitchFamily="34" charset="0"/>
                <a:cs typeface="Arial" panose="020B0604020202020204" pitchFamily="34" charset="0"/>
              </a:rPr>
              <a:t>,                                                                            State Director for Adult Education and High School Equivalency Mississippi Community College Board</a:t>
            </a:r>
          </a:p>
          <a:p>
            <a:pPr marL="0" indent="0">
              <a:buNone/>
            </a:pPr>
            <a:r>
              <a:rPr lang="en-US" sz="2000" b="1" dirty="0">
                <a:latin typeface="Arial" panose="020B0604020202020204" pitchFamily="34" charset="0"/>
                <a:cs typeface="Arial" panose="020B0604020202020204" pitchFamily="34" charset="0"/>
              </a:rPr>
              <a:t>Rebecca Elmore</a:t>
            </a:r>
            <a:r>
              <a:rPr lang="en-US" sz="2000" dirty="0">
                <a:latin typeface="Arial" panose="020B0604020202020204" pitchFamily="34" charset="0"/>
                <a:cs typeface="Arial" panose="020B0604020202020204" pitchFamily="34" charset="0"/>
              </a:rPr>
              <a:t>,                                                                  InTech Center Manager                                                      Chaffey College, CA</a:t>
            </a:r>
          </a:p>
          <a:p>
            <a:pPr marL="0" indent="0">
              <a:buNone/>
            </a:pPr>
            <a:r>
              <a:rPr lang="en-US" sz="2000" b="1" dirty="0">
                <a:latin typeface="Arial" panose="020B0604020202020204" pitchFamily="34" charset="0"/>
                <a:cs typeface="Arial" panose="020B0604020202020204" pitchFamily="34" charset="0"/>
              </a:rPr>
              <a:t>Anne </a:t>
            </a:r>
            <a:r>
              <a:rPr lang="en-US" sz="2000" b="1" dirty="0" err="1">
                <a:latin typeface="Arial" panose="020B0604020202020204" pitchFamily="34" charset="0"/>
                <a:cs typeface="Arial" panose="020B0604020202020204" pitchFamily="34" charset="0"/>
              </a:rPr>
              <a:t>Willaert</a:t>
            </a:r>
            <a:r>
              <a:rPr lang="en-US" sz="2000" dirty="0">
                <a:latin typeface="Arial" panose="020B0604020202020204" pitchFamily="34" charset="0"/>
                <a:cs typeface="Arial" panose="020B0604020202020204" pitchFamily="34" charset="0"/>
              </a:rPr>
              <a:t>,                                                                    Director of Grants and Special Projects                                 South Central College, MN</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sz="600" dirty="0">
              <a:latin typeface="Arial" panose="020B0604020202020204" pitchFamily="34" charset="0"/>
              <a:cs typeface="Arial" panose="020B0604020202020204" pitchFamily="34" charset="0"/>
            </a:endParaRPr>
          </a:p>
          <a:p>
            <a:pPr marL="0" indent="0">
              <a:buNone/>
            </a:pPr>
            <a:endParaRPr lang="en-US" sz="600" dirty="0">
              <a:latin typeface="Arial" panose="020B0604020202020204" pitchFamily="34" charset="0"/>
              <a:cs typeface="Arial" panose="020B0604020202020204" pitchFamily="34" charset="0"/>
            </a:endParaRPr>
          </a:p>
        </p:txBody>
      </p:sp>
      <p:pic>
        <p:nvPicPr>
          <p:cNvPr id="8" name="Picture 2">
            <a:extLst>
              <a:ext uri="{FF2B5EF4-FFF2-40B4-BE49-F238E27FC236}">
                <a16:creationId xmlns:a16="http://schemas.microsoft.com/office/drawing/2014/main" id="{17251E52-4A5F-424B-8C92-1282A8CA57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0" y="6434553"/>
            <a:ext cx="1264025" cy="42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a:spLocks noGrp="1"/>
          </p:cNvSpPr>
          <p:nvPr>
            <p:ph type="sldNum" sz="quarter" idx="12"/>
          </p:nvPr>
        </p:nvSpPr>
        <p:spPr>
          <a:xfrm>
            <a:off x="7897906" y="6296706"/>
            <a:ext cx="990600" cy="365125"/>
          </a:xfrm>
        </p:spPr>
        <p:txBody>
          <a:bodyPr/>
          <a:lstStyle/>
          <a:p>
            <a:r>
              <a:rPr lang="en-US" dirty="0">
                <a:solidFill>
                  <a:schemeClr val="tx1"/>
                </a:solidFill>
              </a:rPr>
              <a:t>6</a:t>
            </a:r>
          </a:p>
        </p:txBody>
      </p:sp>
    </p:spTree>
    <p:extLst>
      <p:ext uri="{BB962C8B-B14F-4D97-AF65-F5344CB8AC3E}">
        <p14:creationId xmlns:p14="http://schemas.microsoft.com/office/powerpoint/2010/main" val="15921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50" y="-6324"/>
            <a:ext cx="7800550" cy="821572"/>
          </a:xfrm>
        </p:spPr>
        <p:txBody>
          <a:bodyPr>
            <a:normAutofit/>
          </a:bodyPr>
          <a:lstStyle/>
          <a:p>
            <a:r>
              <a:rPr lang="en-US" sz="3200" b="1" dirty="0">
                <a:latin typeface="Gill Sans MT" panose="020B0502020104020203" pitchFamily="34" charset="0"/>
                <a:cs typeface="Arial" panose="020B0604020202020204" pitchFamily="34" charset="0"/>
              </a:rPr>
              <a:t>Mississippi Community College Board</a:t>
            </a:r>
          </a:p>
        </p:txBody>
      </p:sp>
      <p:pic>
        <p:nvPicPr>
          <p:cNvPr id="5" name="Picture 4"/>
          <p:cNvPicPr>
            <a:picLocks noChangeAspect="1"/>
          </p:cNvPicPr>
          <p:nvPr/>
        </p:nvPicPr>
        <p:blipFill rotWithShape="1">
          <a:blip r:embed="rId3"/>
          <a:srcRect l="2511" t="12587" r="5440" b="884"/>
          <a:stretch/>
        </p:blipFill>
        <p:spPr>
          <a:xfrm>
            <a:off x="2166891" y="960582"/>
            <a:ext cx="5222200" cy="5696942"/>
          </a:xfrm>
          <a:prstGeom prst="rect">
            <a:avLst/>
          </a:prstGeom>
          <a:effectLst>
            <a:softEdge rad="31750"/>
          </a:effectLst>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8157" y="24063"/>
            <a:ext cx="1195292" cy="1328102"/>
          </a:xfrm>
          <a:prstGeom prst="rect">
            <a:avLst/>
          </a:prstGeom>
        </p:spPr>
      </p:pic>
      <p:sp>
        <p:nvSpPr>
          <p:cNvPr id="6" name="Slide Number Placeholder 5"/>
          <p:cNvSpPr txBox="1">
            <a:spLocks/>
          </p:cNvSpPr>
          <p:nvPr/>
        </p:nvSpPr>
        <p:spPr>
          <a:xfrm>
            <a:off x="7897906" y="629670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News Gothic MT"/>
              </a:rPr>
              <a:t>7</a:t>
            </a:r>
          </a:p>
        </p:txBody>
      </p:sp>
    </p:spTree>
    <p:extLst>
      <p:ext uri="{BB962C8B-B14F-4D97-AF65-F5344CB8AC3E}">
        <p14:creationId xmlns:p14="http://schemas.microsoft.com/office/powerpoint/2010/main" val="41696236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olling Question&amp;quot;&quot;/&gt;&lt;property id=&quot;20307&quot; value=&quot;402&quot;/&gt;&lt;/object&gt;&lt;object type=&quot;3&quot; unique_id=&quot;10004&quot;&gt;&lt;property id=&quot;20148&quot; value=&quot;5&quot;/&gt;&lt;property id=&quot;20300&quot; value=&quot;Slide 2 - &amp;quot;Polling Question&amp;quot;&quot;/&gt;&lt;property id=&quot;20307&quot; value=&quot;343&quot;/&gt;&lt;/object&gt;&lt;object type=&quot;3&quot; unique_id=&quot;10005&quot;&gt;&lt;property id=&quot;20148&quot; value=&quot;5&quot;/&gt;&lt;property id=&quot;20300&quot; value=&quot;Slide 3&quot;/&gt;&lt;property id=&quot;20307&quot; value=&quot;339&quot;/&gt;&lt;/object&gt;&lt;object type=&quot;3&quot; unique_id=&quot;10006&quot;&gt;&lt;property id=&quot;20148&quot; value=&quot;5&quot;/&gt;&lt;property id=&quot;20300&quot; value=&quot;Slide 4 - &amp;quot;Moderators&amp;quot;&quot;/&gt;&lt;property id=&quot;20307&quot; value=&quot;403&quot;/&gt;&lt;/object&gt;&lt;object type=&quot;3&quot; unique_id=&quot;10007&quot;&gt;&lt;property id=&quot;20148&quot; value=&quot;5&quot;/&gt;&lt;property id=&quot;20300&quot; value=&quot;Slide 5 - &amp;quot;The TAACCCT Grant Program&amp;quot;&quot;/&gt;&lt;property id=&quot;20307&quot; value=&quot;404&quot;/&gt;&lt;/object&gt;&lt;object type=&quot;3&quot; unique_id=&quot;10008&quot;&gt;&lt;property id=&quot;20148&quot; value=&quot;5&quot;/&gt;&lt;property id=&quot;20300&quot; value=&quot;Slide 6 - &amp;quot;About this Webinar&amp;quot;&quot;/&gt;&lt;property id=&quot;20307&quot; value=&quot;294&quot;/&gt;&lt;/object&gt;&lt;object type=&quot;3&quot; unique_id=&quot;10009&quot;&gt;&lt;property id=&quot;20148&quot; value=&quot;5&quot;/&gt;&lt;property id=&quot;20300&quot; value=&quot;Slide 7&quot;/&gt;&lt;property id=&quot;20307&quot; value=&quot;341&quot;/&gt;&lt;/object&gt;&lt;object type=&quot;3&quot; unique_id=&quot;10010&quot;&gt;&lt;property id=&quot;20148&quot; value=&quot;5&quot;/&gt;&lt;property id=&quot;20300&quot; value=&quot;Slide 8 - &amp;quot;Presenters&amp;quot;&quot;/&gt;&lt;property id=&quot;20307&quot; value=&quot;371&quot;/&gt;&lt;/object&gt;&lt;object type=&quot;3&quot; unique_id=&quot;10011&quot;&gt;&lt;property id=&quot;20148&quot; value=&quot;5&quot;/&gt;&lt;property id=&quot;20300&quot; value=&quot;Slide 9 - &amp;quot;Mississippi Community College Board&amp;quot;&quot;/&gt;&lt;property id=&quot;20307&quot; value=&quot;415&quot;/&gt;&lt;/object&gt;&lt;object type=&quot;3&quot; unique_id=&quot;10012&quot;&gt;&lt;property id=&quot;20148&quot; value=&quot;5&quot;/&gt;&lt;property id=&quot;20300&quot; value=&quot;Slide 10&quot;/&gt;&lt;property id=&quot;20307&quot; value=&quot;416&quot;/&gt;&lt;/object&gt;&lt;object type=&quot;3&quot; unique_id=&quot;10013&quot;&gt;&lt;property id=&quot;20148&quot; value=&quot;5&quot;/&gt;&lt;property id=&quot;20300&quot; value=&quot;Slide 11&quot;/&gt;&lt;property id=&quot;20307&quot; value=&quot;370&quot;/&gt;&lt;/object&gt;&lt;object type=&quot;3&quot; unique_id=&quot;10014&quot;&gt;&lt;property id=&quot;20148&quot; value=&quot;5&quot;/&gt;&lt;property id=&quot;20300&quot; value=&quot;Slide 12&quot;/&gt;&lt;property id=&quot;20307&quot; value=&quot;387&quot;/&gt;&lt;/object&gt;&lt;object type=&quot;3&quot; unique_id=&quot;10015&quot;&gt;&lt;property id=&quot;20148&quot; value=&quot;5&quot;/&gt;&lt;property id=&quot;20300&quot; value=&quot;Slide 13 - &amp;quot;Mississippi Integrated Basic Education and Skills Training (MIBEST)&amp;quot;&quot;/&gt;&lt;property id=&quot;20307&quot; value=&quot;388&quot;/&gt;&lt;/object&gt;&lt;object type=&quot;3&quot; unique_id=&quot;10016&quot;&gt;&lt;property id=&quot;20148&quot; value=&quot;5&quot;/&gt;&lt;property id=&quot;20300&quot; value=&quot;Slide 14&quot;/&gt;&lt;property id=&quot;20307&quot; value=&quot;389&quot;/&gt;&lt;/object&gt;&lt;object type=&quot;3&quot; unique_id=&quot;10017&quot;&gt;&lt;property id=&quot;20148&quot; value=&quot;5&quot;/&gt;&lt;property id=&quot;20300&quot; value=&quot;Slide 15&quot;/&gt;&lt;property id=&quot;20307&quot; value=&quot;399&quot;/&gt;&lt;/object&gt;&lt;object type=&quot;3&quot; unique_id=&quot;10018&quot;&gt;&lt;property id=&quot;20148&quot; value=&quot;5&quot;/&gt;&lt;property id=&quot;20300&quot; value=&quot;Slide 16 - &amp;quot;CHAFFEY COLLEGE / INTECH CENTER&amp;quot;&quot;/&gt;&lt;property id=&quot;20307&quot; value=&quot;407&quot;/&gt;&lt;/object&gt;&lt;object type=&quot;3&quot; unique_id=&quot;10019&quot;&gt;&lt;property id=&quot;20148&quot; value=&quot;5&quot;/&gt;&lt;property id=&quot;20300&quot; value=&quot;Slide 17&quot;/&gt;&lt;property id=&quot;20307&quot; value=&quot;408&quot;/&gt;&lt;/object&gt;&lt;object type=&quot;3&quot; unique_id=&quot;10020&quot;&gt;&lt;property id=&quot;20148&quot; value=&quot;5&quot;/&gt;&lt;property id=&quot;20300&quot; value=&quot;Slide 18 - &amp;quot;CURRENT REGIONAL METRICS (Pending final submission of data for Year 4 from partner colleges)&amp;quot;&quot;/&gt;&lt;property id=&quot;20307&quot; value=&quot;409&quot;/&gt;&lt;/object&gt;&lt;object type=&quot;3&quot; unique_id=&quot;10021&quot;&gt;&lt;property id=&quot;20148&quot; value=&quot;5&quot;/&gt;&lt;property id=&quot;20300&quot; value=&quot;Slide 19 - &amp;quot;Chaffey College / InTech Center Student Flow At-a-Glance&amp;quot;&quot;/&gt;&lt;property id=&quot;20307&quot; value=&quot;410&quot;/&gt;&lt;/object&gt;&lt;object type=&quot;3&quot; unique_id=&quot;10022&quot;&gt;&lt;property id=&quot;20148&quot; value=&quot;5&quot;/&gt;&lt;property id=&quot;20300&quot; value=&quot;Slide 20 - &amp;quot;RELATIONSHIPS&amp;quot;&quot;/&gt;&lt;property id=&quot;20307&quot; value=&quot;411&quot;/&gt;&lt;/object&gt;&lt;object type=&quot;3&quot; unique_id=&quot;10023&quot;&gt;&lt;property id=&quot;20148&quot; value=&quot;5&quot;/&gt;&lt;property id=&quot;20300&quot; value=&quot;Slide 21 - &amp;quot;PLACEMENT SUCCESS&amp;quot;&quot;/&gt;&lt;property id=&quot;20307&quot; value=&quot;412&quot;/&gt;&lt;/object&gt;&lt;object type=&quot;3&quot; unique_id=&quot;10024&quot;&gt;&lt;property id=&quot;20148&quot; value=&quot;5&quot;/&gt;&lt;property id=&quot;20300&quot; value=&quot;Slide 22&quot;/&gt;&lt;property id=&quot;20307&quot; value=&quot;398&quot;/&gt;&lt;/object&gt;&lt;object type=&quot;3&quot; unique_id=&quot;10025&quot;&gt;&lt;property id=&quot;20148&quot; value=&quot;5&quot;/&gt;&lt;property id=&quot;20300&quot; value=&quot;Slide 23&quot;/&gt;&lt;property id=&quot;20307&quot; value=&quot;390&quot;/&gt;&lt;/object&gt;&lt;object type=&quot;3&quot; unique_id=&quot;10026&quot;&gt;&lt;property id=&quot;20148&quot; value=&quot;5&quot;/&gt;&lt;property id=&quot;20300&quot; value=&quot;Slide 24 - &amp;quot;Minnesota State System&amp;quot;&quot;/&gt;&lt;property id=&quot;20307&quot; value=&quot;391&quot;/&gt;&lt;/object&gt;&lt;object type=&quot;3&quot; unique_id=&quot;10027&quot;&gt;&lt;property id=&quot;20148&quot; value=&quot;5&quot;/&gt;&lt;property id=&quot;20300&quot; value=&quot;Slide 25 - &amp;quot;Learn Work Earn Apprenticeships&amp;quot;&quot;/&gt;&lt;property id=&quot;20307&quot; value=&quot;392&quot;/&gt;&lt;/object&gt;&lt;object type=&quot;3&quot; unique_id=&quot;10028&quot;&gt;&lt;property id=&quot;20148&quot; value=&quot;5&quot;/&gt;&lt;property id=&quot;20300&quot; value=&quot;Slide 26 - &amp;quot;Integrated Student Support Redesign&amp;quot;&quot;/&gt;&lt;property id=&quot;20307&quot; value=&quot;393&quot;/&gt;&lt;/object&gt;&lt;object type=&quot;3&quot; unique_id=&quot;10029&quot;&gt;&lt;property id=&quot;20148&quot; value=&quot;5&quot;/&gt;&lt;property id=&quot;20300&quot; value=&quot;Slide 27 - &amp;quot;Career Pathways&amp;quot;&quot;/&gt;&lt;property id=&quot;20307&quot; value=&quot;394&quot;/&gt;&lt;/object&gt;&lt;object type=&quot;3&quot; unique_id=&quot;10030&quot;&gt;&lt;property id=&quot;20148&quot; value=&quot;5&quot;/&gt;&lt;property id=&quot;20300&quot; value=&quot;Slide 28 - &amp;quot;Credit for Prior Learning&amp;quot;&quot;/&gt;&lt;property id=&quot;20307&quot; value=&quot;396&quot;/&gt;&lt;/object&gt;&lt;object type=&quot;3&quot; unique_id=&quot;10031&quot;&gt;&lt;property id=&quot;20148&quot; value=&quot;5&quot;/&gt;&lt;property id=&quot;20300&quot; value=&quot;Slide 29 - &amp;quot;Veterans Education Transfer System (VETS)&amp;quot;&quot;/&gt;&lt;property id=&quot;20307&quot; value=&quot;397&quot;/&gt;&lt;/object&gt;&lt;object type=&quot;3&quot; unique_id=&quot;10032&quot;&gt;&lt;property id=&quot;20148&quot; value=&quot;5&quot;/&gt;&lt;property id=&quot;20300&quot; value=&quot;Slide 30&quot;/&gt;&lt;property id=&quot;20307&quot; value=&quot;400&quot;/&gt;&lt;/object&gt;&lt;object type=&quot;3&quot; unique_id=&quot;10033&quot;&gt;&lt;property id=&quot;20148&quot; value=&quot;5&quot;/&gt;&lt;property id=&quot;20300&quot; value=&quot;Slide 31 - &amp;quot;SkillsCommons Field Guide                    of TAACCCT Innovations&amp;quot;&quot;/&gt;&lt;property id=&quot;20307&quot; value=&quot;414&quot;/&gt;&lt;/object&gt;&lt;object type=&quot;3&quot; unique_id=&quot;10034&quot;&gt;&lt;property id=&quot;20148&quot; value=&quot;5&quot;/&gt;&lt;property id=&quot;20300&quot; value=&quot;Slide 32&quot;/&gt;&lt;property id=&quot;20307&quot; value=&quot;413&quot;/&gt;&lt;/object&gt;&lt;object type=&quot;3&quot; unique_id=&quot;10035&quot;&gt;&lt;property id=&quot;20148&quot; value=&quot;5&quot;/&gt;&lt;property id=&quot;20300&quot; value=&quot;Slide 33&quot;/&gt;&lt;property id=&quot;20307&quot; value=&quot;401&quot;/&gt;&lt;/object&gt;&lt;/object&gt;&lt;object type=&quot;8&quot; unique_id=&quot;10070&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4516</TotalTime>
  <Words>1597</Words>
  <Application>Microsoft Office PowerPoint</Application>
  <PresentationFormat>On-screen Show (4:3)</PresentationFormat>
  <Paragraphs>353</Paragraphs>
  <Slides>33</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Gill Sans MT</vt:lpstr>
      <vt:lpstr>News Gothic MT</vt:lpstr>
      <vt:lpstr>Oswald</vt:lpstr>
      <vt:lpstr>Wingdings</vt:lpstr>
      <vt:lpstr>Wingdings 2</vt:lpstr>
      <vt:lpstr>Breeze</vt:lpstr>
      <vt:lpstr>Office Theme</vt:lpstr>
      <vt:lpstr>Polling Question</vt:lpstr>
      <vt:lpstr>Polling Question</vt:lpstr>
      <vt:lpstr>PowerPoint Presentation</vt:lpstr>
      <vt:lpstr>Moderators</vt:lpstr>
      <vt:lpstr>The TAACCCT Grant Program</vt:lpstr>
      <vt:lpstr>About this Webinar</vt:lpstr>
      <vt:lpstr>PowerPoint Presentation</vt:lpstr>
      <vt:lpstr>Presenters</vt:lpstr>
      <vt:lpstr>Mississippi Community College Board</vt:lpstr>
      <vt:lpstr>PowerPoint Presentation</vt:lpstr>
      <vt:lpstr>PowerPoint Presentation</vt:lpstr>
      <vt:lpstr>PowerPoint Presentation</vt:lpstr>
      <vt:lpstr>Mississippi Integrated Basic Education and Skills Training (MIBEST)</vt:lpstr>
      <vt:lpstr>PowerPoint Presentation</vt:lpstr>
      <vt:lpstr>PowerPoint Presentation</vt:lpstr>
      <vt:lpstr>CHAFFEY COLLEGE / INTECH CENTER</vt:lpstr>
      <vt:lpstr>PowerPoint Presentation</vt:lpstr>
      <vt:lpstr>CURRENT REGIONAL METRICS (Pending final submission of data for Year 4 from partner colleges)</vt:lpstr>
      <vt:lpstr>Chaffey College / InTech Center Student Flow At-a-Glance</vt:lpstr>
      <vt:lpstr>RELATIONSHIPS</vt:lpstr>
      <vt:lpstr>PLACEMENT SUCCESS</vt:lpstr>
      <vt:lpstr>PowerPoint Presentation</vt:lpstr>
      <vt:lpstr>PowerPoint Presentation</vt:lpstr>
      <vt:lpstr>Minnesota State System</vt:lpstr>
      <vt:lpstr>Learn Work Earn Apprenticeships</vt:lpstr>
      <vt:lpstr>Integrated Student Support Redesign</vt:lpstr>
      <vt:lpstr>Career Pathways</vt:lpstr>
      <vt:lpstr>Credit for Prior Learning</vt:lpstr>
      <vt:lpstr>Veterans Education Transfer System (VETS)</vt:lpstr>
      <vt:lpstr>PowerPoint Presentation</vt:lpstr>
      <vt:lpstr>SkillsCommons Field Guide                    of TAACCCT Innovations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and Andy Fieth</dc:creator>
  <cp:lastModifiedBy>Jennifer Jacobs</cp:lastModifiedBy>
  <cp:revision>216</cp:revision>
  <dcterms:created xsi:type="dcterms:W3CDTF">2017-08-28T16:24:28Z</dcterms:created>
  <dcterms:modified xsi:type="dcterms:W3CDTF">2018-10-24T15:47:59Z</dcterms:modified>
</cp:coreProperties>
</file>